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7" r:id="rId2"/>
    <p:sldId id="288" r:id="rId3"/>
    <p:sldId id="266" r:id="rId4"/>
    <p:sldId id="265" r:id="rId5"/>
    <p:sldId id="280" r:id="rId6"/>
    <p:sldId id="270" r:id="rId7"/>
    <p:sldId id="256" r:id="rId8"/>
    <p:sldId id="258" r:id="rId9"/>
    <p:sldId id="267" r:id="rId10"/>
    <p:sldId id="259" r:id="rId11"/>
    <p:sldId id="257" r:id="rId12"/>
    <p:sldId id="273" r:id="rId13"/>
    <p:sldId id="263" r:id="rId14"/>
    <p:sldId id="264" r:id="rId15"/>
    <p:sldId id="260" r:id="rId16"/>
    <p:sldId id="262" r:id="rId17"/>
    <p:sldId id="274" r:id="rId18"/>
    <p:sldId id="276" r:id="rId19"/>
    <p:sldId id="279" r:id="rId20"/>
    <p:sldId id="261" r:id="rId21"/>
    <p:sldId id="281" r:id="rId22"/>
    <p:sldId id="285" r:id="rId23"/>
    <p:sldId id="284" r:id="rId24"/>
    <p:sldId id="283" r:id="rId25"/>
    <p:sldId id="271" r:id="rId26"/>
    <p:sldId id="286" r:id="rId27"/>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4660"/>
  </p:normalViewPr>
  <p:slideViewPr>
    <p:cSldViewPr snapToGrid="0">
      <p:cViewPr varScale="1">
        <p:scale>
          <a:sx n="52" d="100"/>
          <a:sy n="52" d="100"/>
        </p:scale>
        <p:origin x="67" y="6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A2A5C-F5AD-438C-9599-EEEE45BCAD37}" type="datetimeFigureOut">
              <a:rPr lang="es-CL" smtClean="0"/>
              <a:t>20-08-2024</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973C0C-C2FA-4AE5-AAB1-8DDB29895623}" type="slidenum">
              <a:rPr lang="es-CL" smtClean="0"/>
              <a:t>‹Nº›</a:t>
            </a:fld>
            <a:endParaRPr lang="es-CL"/>
          </a:p>
        </p:txBody>
      </p:sp>
    </p:spTree>
    <p:extLst>
      <p:ext uri="{BB962C8B-B14F-4D97-AF65-F5344CB8AC3E}">
        <p14:creationId xmlns:p14="http://schemas.microsoft.com/office/powerpoint/2010/main" val="3657121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e91fb5eca1_2_88:notes"/>
          <p:cNvSpPr txBox="1">
            <a:spLocks noGrp="1"/>
          </p:cNvSpPr>
          <p:nvPr>
            <p:ph type="body" idx="1"/>
          </p:nvPr>
        </p:nvSpPr>
        <p:spPr>
          <a:xfrm>
            <a:off x="701040" y="4473892"/>
            <a:ext cx="5608320" cy="3660458"/>
          </a:xfrm>
          <a:prstGeom prst="rect">
            <a:avLst/>
          </a:prstGeom>
        </p:spPr>
        <p:txBody>
          <a:bodyPr spcFirstLastPara="1" wrap="square" lIns="93162" tIns="46568" rIns="93162" bIns="46568" anchor="t" anchorCtr="0">
            <a:noAutofit/>
          </a:bodyPr>
          <a:lstStyle/>
          <a:p>
            <a:endParaRPr dirty="0"/>
          </a:p>
        </p:txBody>
      </p:sp>
      <p:sp>
        <p:nvSpPr>
          <p:cNvPr id="181" name="Google Shape;181;ge91fb5eca1_2_8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2CD771-1F4A-79E0-DAA0-289C85354A0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0CEED085-7068-2204-AD09-7EFCFB6697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99BE3064-2447-D079-5CCB-2230EB6B2D10}"/>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5" name="Marcador de pie de página 4">
            <a:extLst>
              <a:ext uri="{FF2B5EF4-FFF2-40B4-BE49-F238E27FC236}">
                <a16:creationId xmlns:a16="http://schemas.microsoft.com/office/drawing/2014/main" id="{15E5F107-4564-2D50-1EE2-EE1F4085494F}"/>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D026EF63-1174-2B44-07D8-DC032848E700}"/>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1336670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AE96B3-E34B-E16B-6A19-2D0ABE948F0F}"/>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94152D40-E156-2E4F-07D2-737A0FDF22B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5DFA8978-8475-708E-95EA-D6B63B233B3B}"/>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5" name="Marcador de pie de página 4">
            <a:extLst>
              <a:ext uri="{FF2B5EF4-FFF2-40B4-BE49-F238E27FC236}">
                <a16:creationId xmlns:a16="http://schemas.microsoft.com/office/drawing/2014/main" id="{0406F003-CF36-7882-3DD1-AE78A8771B4E}"/>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96ACA1DE-543E-39BA-4D9E-21D2CFEBAA10}"/>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40110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1874B3C-D4ED-383C-48E7-EBEFD66DD33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27F62238-8A62-7CEB-7E43-2EDC75D39CA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1450B1DF-4DA7-1665-B1A2-D1E655FCC1BE}"/>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5" name="Marcador de pie de página 4">
            <a:extLst>
              <a:ext uri="{FF2B5EF4-FFF2-40B4-BE49-F238E27FC236}">
                <a16:creationId xmlns:a16="http://schemas.microsoft.com/office/drawing/2014/main" id="{003FD8FE-6BA2-28D3-4FFA-9F0E6D27970C}"/>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93325807-CC44-E44F-4862-680FECBBA356}"/>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426211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EBAAC0-0A8C-C5CF-3C4E-393BCF3851BA}"/>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F7E48B9D-17F8-264D-245C-7BB16CC8B85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AFBB5831-3169-08EE-7F5C-72E4E4712B37}"/>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5" name="Marcador de pie de página 4">
            <a:extLst>
              <a:ext uri="{FF2B5EF4-FFF2-40B4-BE49-F238E27FC236}">
                <a16:creationId xmlns:a16="http://schemas.microsoft.com/office/drawing/2014/main" id="{16378409-6B08-9E95-16CB-8A3FBED21BA7}"/>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32ECAAA8-1C25-F602-C7D8-A1BEF324C9FD}"/>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14411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D4C09C-0D59-D488-06A4-712E4F72A38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B64444BA-7155-2EE7-6325-23E1C9C17E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807C02F-F38F-35EA-6D86-6AEEA7EDD654}"/>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5" name="Marcador de pie de página 4">
            <a:extLst>
              <a:ext uri="{FF2B5EF4-FFF2-40B4-BE49-F238E27FC236}">
                <a16:creationId xmlns:a16="http://schemas.microsoft.com/office/drawing/2014/main" id="{33A623BD-B6F7-C8CB-51E5-A88C15BD1F5C}"/>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51E69598-242E-8003-29A0-EDF23EEE904F}"/>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3521197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90110D-A1A6-0948-8DDA-72341FDD0497}"/>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8DD766C7-1E43-762F-E66F-AFCBCAE9613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4CD9AB08-DDD5-0338-0DC6-4EA5BC8957B6}"/>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36B0B970-9114-AA73-4168-89B8B3C91380}"/>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6" name="Marcador de pie de página 5">
            <a:extLst>
              <a:ext uri="{FF2B5EF4-FFF2-40B4-BE49-F238E27FC236}">
                <a16:creationId xmlns:a16="http://schemas.microsoft.com/office/drawing/2014/main" id="{74CFDD77-C99E-9A97-66ED-605CBA963C5F}"/>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96480215-3E27-D94D-C1BF-5A0E60576DC8}"/>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628416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9C156F-3D2D-88D8-BE4E-7A452F44A2D6}"/>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8468AE02-A899-46FC-7A21-616370C831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0458BBD-F5A3-F859-C42B-1B7E72EA202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53D36A38-A773-ED73-6D23-B9C4DCA83F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1C0A2C9-CB6B-0252-3332-F7FA5704829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C8D1C395-34E8-DBF9-08E3-0E4DFDA2DF17}"/>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8" name="Marcador de pie de página 7">
            <a:extLst>
              <a:ext uri="{FF2B5EF4-FFF2-40B4-BE49-F238E27FC236}">
                <a16:creationId xmlns:a16="http://schemas.microsoft.com/office/drawing/2014/main" id="{B8644F21-D5B5-5CEB-0B3F-1C2AD0E3FEB9}"/>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6B271592-EB94-14FA-13A2-109038FA3ABE}"/>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460588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A15448-3D43-DF97-7A56-374065996BB5}"/>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02D64FC5-C474-B97B-52A2-6678E9B39771}"/>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4" name="Marcador de pie de página 3">
            <a:extLst>
              <a:ext uri="{FF2B5EF4-FFF2-40B4-BE49-F238E27FC236}">
                <a16:creationId xmlns:a16="http://schemas.microsoft.com/office/drawing/2014/main" id="{A26E2529-179A-7C7F-946B-DFFCCC197DCC}"/>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FE2E2B46-D0BE-C2D4-E6D7-AC5DB44BCFB9}"/>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1757693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17818C9-0F1B-3682-EB45-4DEE56F7E2E6}"/>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3" name="Marcador de pie de página 2">
            <a:extLst>
              <a:ext uri="{FF2B5EF4-FFF2-40B4-BE49-F238E27FC236}">
                <a16:creationId xmlns:a16="http://schemas.microsoft.com/office/drawing/2014/main" id="{B9B8789D-B62D-3DE2-FC8C-591F62F9110D}"/>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12C95756-DF82-C9DC-4417-E3CDDCC9D031}"/>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2964386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868BF4-B453-F3A0-161A-E38350B112C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F21F9A14-2E51-C2BF-DF32-AC4F7C5109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F4F833F3-CAD7-2D83-F22C-C449078AD5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C29F75D-23CA-8302-EAF3-403F958A92A3}"/>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6" name="Marcador de pie de página 5">
            <a:extLst>
              <a:ext uri="{FF2B5EF4-FFF2-40B4-BE49-F238E27FC236}">
                <a16:creationId xmlns:a16="http://schemas.microsoft.com/office/drawing/2014/main" id="{05254AA0-D087-EEE9-CDA2-92E1EA30D910}"/>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01567D86-ABED-EE25-C765-1620899B6C33}"/>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917364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E1A0C9-7660-DD18-26C5-F4DEAFA6E09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7C364AF3-418D-7B8D-2B01-4013602393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23D4F12A-5143-23C5-A4A4-99237CAC57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C6EB9A1-9048-6D12-3D73-BF8849D72296}"/>
              </a:ext>
            </a:extLst>
          </p:cNvPr>
          <p:cNvSpPr>
            <a:spLocks noGrp="1"/>
          </p:cNvSpPr>
          <p:nvPr>
            <p:ph type="dt" sz="half" idx="10"/>
          </p:nvPr>
        </p:nvSpPr>
        <p:spPr/>
        <p:txBody>
          <a:bodyPr/>
          <a:lstStyle/>
          <a:p>
            <a:fld id="{FB0ABAAF-1D1A-4CB5-8308-3377B98B8732}" type="datetimeFigureOut">
              <a:rPr lang="es-CL" smtClean="0"/>
              <a:t>20-08-2024</a:t>
            </a:fld>
            <a:endParaRPr lang="es-CL"/>
          </a:p>
        </p:txBody>
      </p:sp>
      <p:sp>
        <p:nvSpPr>
          <p:cNvPr id="6" name="Marcador de pie de página 5">
            <a:extLst>
              <a:ext uri="{FF2B5EF4-FFF2-40B4-BE49-F238E27FC236}">
                <a16:creationId xmlns:a16="http://schemas.microsoft.com/office/drawing/2014/main" id="{EE4C5FF7-92EF-6B52-9B3E-D83A4B8E7DB3}"/>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2D28DEB0-E68D-AB3E-CB8D-1693C8041314}"/>
              </a:ext>
            </a:extLst>
          </p:cNvPr>
          <p:cNvSpPr>
            <a:spLocks noGrp="1"/>
          </p:cNvSpPr>
          <p:nvPr>
            <p:ph type="sldNum" sz="quarter" idx="12"/>
          </p:nvPr>
        </p:nvSpPr>
        <p:spPr/>
        <p:txBody>
          <a:bodyPr/>
          <a:lstStyle/>
          <a:p>
            <a:fld id="{1BB0D50F-D2B7-46D9-B5A8-3779EEA704DB}" type="slidenum">
              <a:rPr lang="es-CL" smtClean="0"/>
              <a:t>‹Nº›</a:t>
            </a:fld>
            <a:endParaRPr lang="es-CL"/>
          </a:p>
        </p:txBody>
      </p:sp>
    </p:spTree>
    <p:extLst>
      <p:ext uri="{BB962C8B-B14F-4D97-AF65-F5344CB8AC3E}">
        <p14:creationId xmlns:p14="http://schemas.microsoft.com/office/powerpoint/2010/main" val="188979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66A5261-B1B4-8784-C2C3-98EACF49E5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9E3C0967-D516-3938-DBE8-A1A9ACEB51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4104900B-A11D-0E62-A942-1DBD63FEFB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B0ABAAF-1D1A-4CB5-8308-3377B98B8732}" type="datetimeFigureOut">
              <a:rPr lang="es-CL" smtClean="0"/>
              <a:t>20-08-2024</a:t>
            </a:fld>
            <a:endParaRPr lang="es-CL"/>
          </a:p>
        </p:txBody>
      </p:sp>
      <p:sp>
        <p:nvSpPr>
          <p:cNvPr id="5" name="Marcador de pie de página 4">
            <a:extLst>
              <a:ext uri="{FF2B5EF4-FFF2-40B4-BE49-F238E27FC236}">
                <a16:creationId xmlns:a16="http://schemas.microsoft.com/office/drawing/2014/main" id="{F350A3C7-883C-48EC-BAC1-980DE57073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L"/>
          </a:p>
        </p:txBody>
      </p:sp>
      <p:sp>
        <p:nvSpPr>
          <p:cNvPr id="6" name="Marcador de número de diapositiva 5">
            <a:extLst>
              <a:ext uri="{FF2B5EF4-FFF2-40B4-BE49-F238E27FC236}">
                <a16:creationId xmlns:a16="http://schemas.microsoft.com/office/drawing/2014/main" id="{838D6031-ADF4-0A5E-9DD9-E979955FC2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BB0D50F-D2B7-46D9-B5A8-3779EEA704DB}" type="slidenum">
              <a:rPr lang="es-CL" smtClean="0"/>
              <a:t>‹Nº›</a:t>
            </a:fld>
            <a:endParaRPr lang="es-CL"/>
          </a:p>
        </p:txBody>
      </p:sp>
    </p:spTree>
    <p:extLst>
      <p:ext uri="{BB962C8B-B14F-4D97-AF65-F5344CB8AC3E}">
        <p14:creationId xmlns:p14="http://schemas.microsoft.com/office/powerpoint/2010/main" val="1486958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linkedin.com/in/natalia-andrea-m%C3%B6ller-pardo-7a520638/"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hyperlink" Target="https://scholar.google.com/citations?view_op=list_works&amp;hl=es&amp;hl=es&amp;user=JTrI8XoAAAAJ"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doi.org/10.1136/bmj.m333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who.int/publications/i/item/9789240049338"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ilo.org/wcmsp5/groups/public/---dgreports/---dcomm/documents/publication/wcms_863095.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308" name="Rectangle 12307">
            <a:extLst>
              <a:ext uri="{FF2B5EF4-FFF2-40B4-BE49-F238E27FC236}">
                <a16:creationId xmlns:a16="http://schemas.microsoft.com/office/drawing/2014/main" id="{A4E37431-20F0-4DD6-84A9-ED2B64494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10" name="Rectangle 12309">
            <a:extLst>
              <a:ext uri="{FF2B5EF4-FFF2-40B4-BE49-F238E27FC236}">
                <a16:creationId xmlns:a16="http://schemas.microsoft.com/office/drawing/2014/main" id="{0AE98B72-66C6-4AB4-AF0D-BA830DE863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12" name="Rectangle 12311">
            <a:extLst>
              <a:ext uri="{FF2B5EF4-FFF2-40B4-BE49-F238E27FC236}">
                <a16:creationId xmlns:a16="http://schemas.microsoft.com/office/drawing/2014/main" id="{407EAFC6-733F-403D-BB4D-05A3A2874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14" name="Rectangle 12313">
            <a:extLst>
              <a:ext uri="{FF2B5EF4-FFF2-40B4-BE49-F238E27FC236}">
                <a16:creationId xmlns:a16="http://schemas.microsoft.com/office/drawing/2014/main" id="{17A36730-4CB0-4F61-AD11-A44C97658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16" name="Rectangle 12315">
            <a:extLst>
              <a:ext uri="{FF2B5EF4-FFF2-40B4-BE49-F238E27FC236}">
                <a16:creationId xmlns:a16="http://schemas.microsoft.com/office/drawing/2014/main" id="{C69C79E1-F916-4929-A4F3-DE763D4BFA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18" name="Oval 12317">
            <a:extLst>
              <a:ext uri="{FF2B5EF4-FFF2-40B4-BE49-F238E27FC236}">
                <a16:creationId xmlns:a16="http://schemas.microsoft.com/office/drawing/2014/main" id="{767334AB-16BD-4EC7-8C6B-4B5171600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BE2E62AB-F51B-7A14-92CB-FA9E2293BF6B}"/>
              </a:ext>
            </a:extLst>
          </p:cNvPr>
          <p:cNvSpPr>
            <a:spLocks noGrp="1"/>
          </p:cNvSpPr>
          <p:nvPr>
            <p:ph type="title"/>
          </p:nvPr>
        </p:nvSpPr>
        <p:spPr>
          <a:xfrm>
            <a:off x="660042" y="891652"/>
            <a:ext cx="4412021" cy="3030724"/>
          </a:xfrm>
        </p:spPr>
        <p:txBody>
          <a:bodyPr vert="horz" lIns="91440" tIns="45720" rIns="91440" bIns="45720" rtlCol="0" anchor="b">
            <a:normAutofit/>
          </a:bodyPr>
          <a:lstStyle/>
          <a:p>
            <a:pPr algn="r"/>
            <a:r>
              <a:rPr lang="en-US" sz="3700" kern="1200" dirty="0" err="1">
                <a:solidFill>
                  <a:srgbClr val="FFFFFF"/>
                </a:solidFill>
                <a:latin typeface="+mj-lt"/>
                <a:ea typeface="+mj-ea"/>
                <a:cs typeface="+mj-cs"/>
              </a:rPr>
              <a:t>Acoso</a:t>
            </a:r>
            <a:r>
              <a:rPr lang="en-US" sz="3700" kern="1200" dirty="0">
                <a:solidFill>
                  <a:srgbClr val="FFFFFF"/>
                </a:solidFill>
                <a:latin typeface="+mj-lt"/>
                <a:ea typeface="+mj-ea"/>
                <a:cs typeface="+mj-cs"/>
              </a:rPr>
              <a:t> </a:t>
            </a:r>
            <a:r>
              <a:rPr lang="en-US" sz="3700" kern="1200" dirty="0" err="1">
                <a:solidFill>
                  <a:srgbClr val="FFFFFF"/>
                </a:solidFill>
                <a:latin typeface="+mj-lt"/>
                <a:ea typeface="+mj-ea"/>
                <a:cs typeface="+mj-cs"/>
              </a:rPr>
              <a:t>laboral</a:t>
            </a:r>
            <a:r>
              <a:rPr lang="en-US" sz="3700" kern="1200" dirty="0">
                <a:solidFill>
                  <a:srgbClr val="FFFFFF"/>
                </a:solidFill>
                <a:latin typeface="+mj-lt"/>
                <a:ea typeface="+mj-ea"/>
                <a:cs typeface="+mj-cs"/>
              </a:rPr>
              <a:t> y sexual en </a:t>
            </a:r>
            <a:r>
              <a:rPr lang="en-US" sz="3700" kern="1200" dirty="0" err="1">
                <a:solidFill>
                  <a:srgbClr val="FFFFFF"/>
                </a:solidFill>
                <a:latin typeface="+mj-lt"/>
                <a:ea typeface="+mj-ea"/>
                <a:cs typeface="+mj-cs"/>
              </a:rPr>
              <a:t>el</a:t>
            </a:r>
            <a:r>
              <a:rPr lang="en-US" sz="3700" kern="1200" dirty="0">
                <a:solidFill>
                  <a:srgbClr val="FFFFFF"/>
                </a:solidFill>
                <a:latin typeface="+mj-lt"/>
                <a:ea typeface="+mj-ea"/>
                <a:cs typeface="+mj-cs"/>
              </a:rPr>
              <a:t> sector </a:t>
            </a:r>
            <a:r>
              <a:rPr lang="en-US" sz="3700" kern="1200" dirty="0" err="1">
                <a:solidFill>
                  <a:srgbClr val="FFFFFF"/>
                </a:solidFill>
                <a:latin typeface="+mj-lt"/>
                <a:ea typeface="+mj-ea"/>
                <a:cs typeface="+mj-cs"/>
              </a:rPr>
              <a:t>público</a:t>
            </a:r>
            <a:r>
              <a:rPr lang="en-US" sz="3700" kern="1200" dirty="0">
                <a:solidFill>
                  <a:srgbClr val="FFFFFF"/>
                </a:solidFill>
                <a:latin typeface="+mj-lt"/>
                <a:ea typeface="+mj-ea"/>
                <a:cs typeface="+mj-cs"/>
              </a:rPr>
              <a:t>: </a:t>
            </a:r>
            <a:br>
              <a:rPr lang="en-US" sz="3700" i="1" kern="1200" dirty="0">
                <a:solidFill>
                  <a:srgbClr val="FFFFFF"/>
                </a:solidFill>
                <a:latin typeface="+mj-lt"/>
                <a:ea typeface="+mj-ea"/>
                <a:cs typeface="+mj-cs"/>
              </a:rPr>
            </a:br>
            <a:br>
              <a:rPr lang="en-US" sz="3700" i="1" kern="1200" dirty="0">
                <a:solidFill>
                  <a:srgbClr val="FFFFFF"/>
                </a:solidFill>
                <a:latin typeface="+mj-lt"/>
                <a:ea typeface="+mj-ea"/>
                <a:cs typeface="+mj-cs"/>
              </a:rPr>
            </a:br>
            <a:r>
              <a:rPr lang="en-US" sz="3700" i="1" kern="1200" dirty="0">
                <a:solidFill>
                  <a:srgbClr val="FFFFFF"/>
                </a:solidFill>
                <a:latin typeface="+mj-lt"/>
                <a:ea typeface="+mj-ea"/>
                <a:cs typeface="+mj-cs"/>
              </a:rPr>
              <a:t>Una Mirada </a:t>
            </a:r>
            <a:r>
              <a:rPr lang="en-US" sz="3700" i="1" kern="1200" dirty="0" err="1">
                <a:solidFill>
                  <a:srgbClr val="FFFFFF"/>
                </a:solidFill>
                <a:latin typeface="+mj-lt"/>
                <a:ea typeface="+mj-ea"/>
                <a:cs typeface="+mj-cs"/>
              </a:rPr>
              <a:t>desde</a:t>
            </a:r>
            <a:r>
              <a:rPr lang="en-US" sz="3700" i="1" kern="1200" dirty="0">
                <a:solidFill>
                  <a:srgbClr val="FFFFFF"/>
                </a:solidFill>
                <a:latin typeface="+mj-lt"/>
                <a:ea typeface="+mj-ea"/>
                <a:cs typeface="+mj-cs"/>
              </a:rPr>
              <a:t> la </a:t>
            </a:r>
            <a:r>
              <a:rPr lang="en-US" sz="3700" i="1" kern="1200" dirty="0" err="1">
                <a:solidFill>
                  <a:srgbClr val="FFFFFF"/>
                </a:solidFill>
                <a:latin typeface="+mj-lt"/>
                <a:ea typeface="+mj-ea"/>
                <a:cs typeface="+mj-cs"/>
              </a:rPr>
              <a:t>Salud</a:t>
            </a:r>
            <a:r>
              <a:rPr lang="en-US" sz="3700" i="1" kern="1200" dirty="0">
                <a:solidFill>
                  <a:srgbClr val="FFFFFF"/>
                </a:solidFill>
                <a:latin typeface="+mj-lt"/>
                <a:ea typeface="+mj-ea"/>
                <a:cs typeface="+mj-cs"/>
              </a:rPr>
              <a:t> Mental</a:t>
            </a:r>
          </a:p>
        </p:txBody>
      </p:sp>
      <p:pic>
        <p:nvPicPr>
          <p:cNvPr id="12290" name="Picture 2" descr="Ley Karin: De qué se trata la nueva normativa">
            <a:extLst>
              <a:ext uri="{FF2B5EF4-FFF2-40B4-BE49-F238E27FC236}">
                <a16:creationId xmlns:a16="http://schemas.microsoft.com/office/drawing/2014/main" id="{1E016754-0851-05B1-6F95-F7BB791514C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69676" y="450372"/>
            <a:ext cx="5608320" cy="315468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2EEF2ECA-8FF9-01FF-17E1-39C366E3F209}"/>
              </a:ext>
            </a:extLst>
          </p:cNvPr>
          <p:cNvSpPr txBox="1"/>
          <p:nvPr/>
        </p:nvSpPr>
        <p:spPr>
          <a:xfrm>
            <a:off x="6096000" y="4417359"/>
            <a:ext cx="5581996" cy="1938992"/>
          </a:xfrm>
          <a:prstGeom prst="rect">
            <a:avLst/>
          </a:prstGeom>
          <a:noFill/>
        </p:spPr>
        <p:txBody>
          <a:bodyPr wrap="square">
            <a:spAutoFit/>
          </a:bodyPr>
          <a:lstStyle/>
          <a:p>
            <a:pPr algn="ctr"/>
            <a:r>
              <a:rPr lang="es-ES" sz="2000" i="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Esta normativa, que moderniza la regulación vigente, es la primera legislación que cumple con los compromisos del Convenio 190 de la Organización Internacional del Trabajo (OIT) sobre eliminación de la violencia y el acoso en el mundo laboral, ratificado por nuestro país en marzo de 2023.</a:t>
            </a:r>
            <a:endParaRPr lang="es-CL" sz="2000" i="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65800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9" name="Rectangle 5128">
            <a:extLst>
              <a:ext uri="{FF2B5EF4-FFF2-40B4-BE49-F238E27FC236}">
                <a16:creationId xmlns:a16="http://schemas.microsoft.com/office/drawing/2014/main" id="{0CCC4BA0-1298-4DBD-86F1-B51D8C9D3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DEB77AC-5DC4-762D-C47A-790B3BDCF9C7}"/>
              </a:ext>
            </a:extLst>
          </p:cNvPr>
          <p:cNvSpPr>
            <a:spLocks noGrp="1"/>
          </p:cNvSpPr>
          <p:nvPr>
            <p:ph type="title"/>
          </p:nvPr>
        </p:nvSpPr>
        <p:spPr>
          <a:xfrm>
            <a:off x="918948" y="-692352"/>
            <a:ext cx="5427525" cy="1667997"/>
          </a:xfrm>
        </p:spPr>
        <p:txBody>
          <a:bodyPr vert="horz" lIns="91440" tIns="45720" rIns="91440" bIns="45720" rtlCol="0" anchor="b">
            <a:normAutofit/>
          </a:bodyPr>
          <a:lstStyle/>
          <a:p>
            <a:r>
              <a:rPr lang="en-US" sz="3200" b="1" dirty="0" err="1">
                <a:solidFill>
                  <a:schemeClr val="accent1">
                    <a:lumMod val="50000"/>
                  </a:schemeClr>
                </a:solidFill>
                <a:latin typeface="+mn-lt"/>
                <a:ea typeface="+mn-ea"/>
                <a:cs typeface="+mn-cs"/>
              </a:rPr>
              <a:t>Acoso</a:t>
            </a:r>
            <a:r>
              <a:rPr lang="en-US" sz="3200" b="1" dirty="0">
                <a:solidFill>
                  <a:schemeClr val="accent1">
                    <a:lumMod val="50000"/>
                  </a:schemeClr>
                </a:solidFill>
                <a:latin typeface="+mn-lt"/>
                <a:ea typeface="+mn-ea"/>
                <a:cs typeface="+mn-cs"/>
              </a:rPr>
              <a:t> Sexual en </a:t>
            </a:r>
            <a:r>
              <a:rPr lang="en-US" sz="3200" b="1" dirty="0" err="1">
                <a:solidFill>
                  <a:schemeClr val="accent1">
                    <a:lumMod val="50000"/>
                  </a:schemeClr>
                </a:solidFill>
                <a:latin typeface="+mn-lt"/>
                <a:ea typeface="+mn-ea"/>
                <a:cs typeface="+mn-cs"/>
              </a:rPr>
              <a:t>el</a:t>
            </a:r>
            <a:r>
              <a:rPr lang="en-US" sz="3200" b="1" dirty="0">
                <a:solidFill>
                  <a:schemeClr val="accent1">
                    <a:lumMod val="50000"/>
                  </a:schemeClr>
                </a:solidFill>
                <a:latin typeface="+mn-lt"/>
                <a:ea typeface="+mn-ea"/>
                <a:cs typeface="+mn-cs"/>
              </a:rPr>
              <a:t> </a:t>
            </a:r>
            <a:r>
              <a:rPr lang="en-US" sz="3200" b="1" dirty="0" err="1">
                <a:solidFill>
                  <a:schemeClr val="accent1">
                    <a:lumMod val="50000"/>
                  </a:schemeClr>
                </a:solidFill>
                <a:latin typeface="+mn-lt"/>
                <a:ea typeface="+mn-ea"/>
                <a:cs typeface="+mn-cs"/>
              </a:rPr>
              <a:t>Trabajo</a:t>
            </a:r>
            <a:endParaRPr lang="en-US" sz="3200" b="1" dirty="0">
              <a:solidFill>
                <a:schemeClr val="accent1">
                  <a:lumMod val="50000"/>
                </a:schemeClr>
              </a:solidFill>
              <a:latin typeface="+mn-lt"/>
              <a:ea typeface="+mn-ea"/>
              <a:cs typeface="+mn-cs"/>
            </a:endParaRPr>
          </a:p>
        </p:txBody>
      </p:sp>
      <p:sp>
        <p:nvSpPr>
          <p:cNvPr id="5" name="CuadroTexto 4">
            <a:extLst>
              <a:ext uri="{FF2B5EF4-FFF2-40B4-BE49-F238E27FC236}">
                <a16:creationId xmlns:a16="http://schemas.microsoft.com/office/drawing/2014/main" id="{969A2FB7-DC40-AB98-2244-9E9F7B4C7F8D}"/>
              </a:ext>
            </a:extLst>
          </p:cNvPr>
          <p:cNvSpPr txBox="1"/>
          <p:nvPr/>
        </p:nvSpPr>
        <p:spPr>
          <a:xfrm>
            <a:off x="232755" y="2055412"/>
            <a:ext cx="6606213" cy="3917577"/>
          </a:xfrm>
          <a:prstGeom prst="rect">
            <a:avLst/>
          </a:prstGeom>
        </p:spPr>
        <p:txBody>
          <a:bodyPr vert="horz" lIns="91440" tIns="45720" rIns="91440" bIns="45720" rtlCol="0" anchor="t">
            <a:normAutofit fontScale="77500" lnSpcReduction="20000"/>
          </a:bodyPr>
          <a:lstStyle/>
          <a:p>
            <a:pPr algn="ctr">
              <a:lnSpc>
                <a:spcPct val="90000"/>
              </a:lnSpc>
              <a:spcAft>
                <a:spcPts val="600"/>
              </a:spcAft>
            </a:pPr>
            <a:r>
              <a:rPr lang="en-US" sz="2600" i="1" dirty="0">
                <a:solidFill>
                  <a:schemeClr val="accent1">
                    <a:lumMod val="50000"/>
                  </a:schemeClr>
                </a:solidFill>
              </a:rPr>
              <a:t>“</a:t>
            </a:r>
            <a:r>
              <a:rPr lang="en-US" sz="2600" i="1" dirty="0" err="1">
                <a:solidFill>
                  <a:schemeClr val="accent1">
                    <a:lumMod val="50000"/>
                  </a:schemeClr>
                </a:solidFill>
              </a:rPr>
              <a:t>Operadora</a:t>
            </a:r>
            <a:r>
              <a:rPr lang="en-US" sz="2600" i="1" dirty="0">
                <a:solidFill>
                  <a:schemeClr val="accent1">
                    <a:lumMod val="50000"/>
                  </a:schemeClr>
                </a:solidFill>
              </a:rPr>
              <a:t> </a:t>
            </a:r>
            <a:r>
              <a:rPr lang="en-US" sz="2600" i="1" dirty="0" err="1">
                <a:solidFill>
                  <a:schemeClr val="accent1">
                    <a:lumMod val="50000"/>
                  </a:schemeClr>
                </a:solidFill>
              </a:rPr>
              <a:t>política</a:t>
            </a:r>
            <a:r>
              <a:rPr lang="en-US" sz="2600" i="1" dirty="0">
                <a:solidFill>
                  <a:schemeClr val="accent1">
                    <a:lumMod val="50000"/>
                  </a:schemeClr>
                </a:solidFill>
              </a:rPr>
              <a:t> </a:t>
            </a:r>
            <a:r>
              <a:rPr lang="en-US" sz="2600" i="1" dirty="0" err="1">
                <a:solidFill>
                  <a:schemeClr val="accent1">
                    <a:lumMod val="50000"/>
                  </a:schemeClr>
                </a:solidFill>
              </a:rPr>
              <a:t>manda</a:t>
            </a:r>
            <a:r>
              <a:rPr lang="en-US" sz="2600" i="1" dirty="0">
                <a:solidFill>
                  <a:schemeClr val="accent1">
                    <a:lumMod val="50000"/>
                  </a:schemeClr>
                </a:solidFill>
              </a:rPr>
              <a:t> </a:t>
            </a:r>
            <a:r>
              <a:rPr lang="en-US" sz="2600" i="1" dirty="0" err="1">
                <a:solidFill>
                  <a:schemeClr val="accent1">
                    <a:lumMod val="50000"/>
                  </a:schemeClr>
                </a:solidFill>
              </a:rPr>
              <a:t>fotos</a:t>
            </a:r>
            <a:r>
              <a:rPr lang="en-US" sz="2600" i="1" dirty="0">
                <a:solidFill>
                  <a:schemeClr val="accent1">
                    <a:lumMod val="50000"/>
                  </a:schemeClr>
                </a:solidFill>
              </a:rPr>
              <a:t> de sus </a:t>
            </a:r>
            <a:r>
              <a:rPr lang="en-US" sz="2600" i="1" dirty="0" err="1">
                <a:solidFill>
                  <a:schemeClr val="accent1">
                    <a:lumMod val="50000"/>
                  </a:schemeClr>
                </a:solidFill>
              </a:rPr>
              <a:t>genitales</a:t>
            </a:r>
            <a:r>
              <a:rPr lang="en-US" sz="2600" i="1" dirty="0">
                <a:solidFill>
                  <a:schemeClr val="accent1">
                    <a:lumMod val="50000"/>
                  </a:schemeClr>
                </a:solidFill>
              </a:rPr>
              <a:t>, sin mi </a:t>
            </a:r>
            <a:r>
              <a:rPr lang="en-US" sz="2600" i="1" dirty="0" err="1">
                <a:solidFill>
                  <a:schemeClr val="accent1">
                    <a:lumMod val="50000"/>
                  </a:schemeClr>
                </a:solidFill>
              </a:rPr>
              <a:t>consentimiento</a:t>
            </a:r>
            <a:r>
              <a:rPr lang="en-US" sz="2600" i="1" dirty="0">
                <a:solidFill>
                  <a:schemeClr val="accent1">
                    <a:lumMod val="50000"/>
                  </a:schemeClr>
                </a:solidFill>
              </a:rPr>
              <a:t>.” </a:t>
            </a:r>
          </a:p>
          <a:p>
            <a:pPr algn="ctr">
              <a:lnSpc>
                <a:spcPct val="90000"/>
              </a:lnSpc>
              <a:spcAft>
                <a:spcPts val="600"/>
              </a:spcAft>
            </a:pPr>
            <a:r>
              <a:rPr lang="en-US" sz="2600" i="1" dirty="0">
                <a:solidFill>
                  <a:schemeClr val="accent1">
                    <a:lumMod val="50000"/>
                  </a:schemeClr>
                </a:solidFill>
              </a:rPr>
              <a:t>Testimonio de hombre </a:t>
            </a:r>
            <a:r>
              <a:rPr lang="en-US" sz="2600" i="1" dirty="0" err="1">
                <a:solidFill>
                  <a:schemeClr val="accent1">
                    <a:lumMod val="50000"/>
                  </a:schemeClr>
                </a:solidFill>
              </a:rPr>
              <a:t>encuestado</a:t>
            </a:r>
            <a:r>
              <a:rPr lang="en-US" sz="2600" i="1" dirty="0">
                <a:solidFill>
                  <a:schemeClr val="accent1">
                    <a:lumMod val="50000"/>
                  </a:schemeClr>
                </a:solidFill>
              </a:rPr>
              <a:t>. </a:t>
            </a:r>
          </a:p>
          <a:p>
            <a:pPr algn="ctr">
              <a:lnSpc>
                <a:spcPct val="90000"/>
              </a:lnSpc>
              <a:spcAft>
                <a:spcPts val="600"/>
              </a:spcAft>
            </a:pPr>
            <a:endParaRPr lang="en-US" sz="2600" i="1" dirty="0">
              <a:solidFill>
                <a:schemeClr val="accent1">
                  <a:lumMod val="50000"/>
                </a:schemeClr>
              </a:solidFill>
            </a:endParaRPr>
          </a:p>
          <a:p>
            <a:pPr algn="ctr">
              <a:lnSpc>
                <a:spcPct val="90000"/>
              </a:lnSpc>
              <a:spcAft>
                <a:spcPts val="600"/>
              </a:spcAft>
            </a:pPr>
            <a:r>
              <a:rPr lang="en-US" sz="2600" i="1" dirty="0">
                <a:solidFill>
                  <a:schemeClr val="accent1">
                    <a:lumMod val="50000"/>
                  </a:schemeClr>
                </a:solidFill>
              </a:rPr>
              <a:t>“He </a:t>
            </a:r>
            <a:r>
              <a:rPr lang="en-US" sz="2600" i="1" dirty="0" err="1">
                <a:solidFill>
                  <a:schemeClr val="accent1">
                    <a:lumMod val="50000"/>
                  </a:schemeClr>
                </a:solidFill>
              </a:rPr>
              <a:t>recibido</a:t>
            </a:r>
            <a:r>
              <a:rPr lang="en-US" sz="2600" i="1" dirty="0">
                <a:solidFill>
                  <a:schemeClr val="accent1">
                    <a:lumMod val="50000"/>
                  </a:schemeClr>
                </a:solidFill>
              </a:rPr>
              <a:t> </a:t>
            </a:r>
            <a:r>
              <a:rPr lang="en-US" sz="2600" i="1" dirty="0" err="1">
                <a:solidFill>
                  <a:schemeClr val="accent1">
                    <a:lumMod val="50000"/>
                  </a:schemeClr>
                </a:solidFill>
              </a:rPr>
              <a:t>comentarios</a:t>
            </a:r>
            <a:r>
              <a:rPr lang="en-US" sz="2600" i="1" dirty="0">
                <a:solidFill>
                  <a:schemeClr val="accent1">
                    <a:lumMod val="50000"/>
                  </a:schemeClr>
                </a:solidFill>
              </a:rPr>
              <a:t> </a:t>
            </a:r>
            <a:r>
              <a:rPr lang="en-US" sz="2600" i="1" dirty="0" err="1">
                <a:solidFill>
                  <a:schemeClr val="accent1">
                    <a:lumMod val="50000"/>
                  </a:schemeClr>
                </a:solidFill>
              </a:rPr>
              <a:t>inadecuados</a:t>
            </a:r>
            <a:r>
              <a:rPr lang="en-US" sz="2600" i="1" dirty="0">
                <a:solidFill>
                  <a:schemeClr val="accent1">
                    <a:lumMod val="50000"/>
                  </a:schemeClr>
                </a:solidFill>
              </a:rPr>
              <a:t>, </a:t>
            </a:r>
            <a:r>
              <a:rPr lang="en-US" sz="2600" i="1" dirty="0" err="1">
                <a:solidFill>
                  <a:schemeClr val="accent1">
                    <a:lumMod val="50000"/>
                  </a:schemeClr>
                </a:solidFill>
              </a:rPr>
              <a:t>invitaciones</a:t>
            </a:r>
            <a:r>
              <a:rPr lang="en-US" sz="2600" i="1" dirty="0">
                <a:solidFill>
                  <a:schemeClr val="accent1">
                    <a:lumMod val="50000"/>
                  </a:schemeClr>
                </a:solidFill>
              </a:rPr>
              <a:t> </a:t>
            </a:r>
            <a:r>
              <a:rPr lang="en-US" sz="2600" i="1" dirty="0" err="1">
                <a:solidFill>
                  <a:schemeClr val="accent1">
                    <a:lumMod val="50000"/>
                  </a:schemeClr>
                </a:solidFill>
              </a:rPr>
              <a:t>insistentemente</a:t>
            </a:r>
            <a:r>
              <a:rPr lang="en-US" sz="2600" i="1" dirty="0">
                <a:solidFill>
                  <a:schemeClr val="accent1">
                    <a:lumMod val="50000"/>
                  </a:schemeClr>
                </a:solidFill>
              </a:rPr>
              <a:t>, </a:t>
            </a:r>
            <a:r>
              <a:rPr lang="en-US" sz="2600" i="1" dirty="0" err="1">
                <a:solidFill>
                  <a:schemeClr val="accent1">
                    <a:lumMod val="50000"/>
                  </a:schemeClr>
                </a:solidFill>
              </a:rPr>
              <a:t>acercamientos</a:t>
            </a:r>
            <a:r>
              <a:rPr lang="en-US" sz="2600" i="1" dirty="0">
                <a:solidFill>
                  <a:schemeClr val="accent1">
                    <a:lumMod val="50000"/>
                  </a:schemeClr>
                </a:solidFill>
              </a:rPr>
              <a:t>, etc.” </a:t>
            </a:r>
          </a:p>
          <a:p>
            <a:pPr algn="ctr">
              <a:lnSpc>
                <a:spcPct val="90000"/>
              </a:lnSpc>
              <a:spcAft>
                <a:spcPts val="600"/>
              </a:spcAft>
            </a:pPr>
            <a:r>
              <a:rPr lang="en-US" sz="2600" i="1" dirty="0">
                <a:solidFill>
                  <a:schemeClr val="accent1">
                    <a:lumMod val="50000"/>
                  </a:schemeClr>
                </a:solidFill>
              </a:rPr>
              <a:t>Testimonio de hombre </a:t>
            </a:r>
            <a:r>
              <a:rPr lang="en-US" sz="2600" i="1" dirty="0" err="1">
                <a:solidFill>
                  <a:schemeClr val="accent1">
                    <a:lumMod val="50000"/>
                  </a:schemeClr>
                </a:solidFill>
              </a:rPr>
              <a:t>encuestado</a:t>
            </a:r>
            <a:r>
              <a:rPr lang="en-US" sz="2600" i="1" dirty="0">
                <a:solidFill>
                  <a:schemeClr val="accent1">
                    <a:lumMod val="50000"/>
                  </a:schemeClr>
                </a:solidFill>
              </a:rPr>
              <a:t>.</a:t>
            </a:r>
          </a:p>
          <a:p>
            <a:pPr algn="ctr">
              <a:lnSpc>
                <a:spcPct val="90000"/>
              </a:lnSpc>
              <a:spcAft>
                <a:spcPts val="600"/>
              </a:spcAft>
            </a:pPr>
            <a:endParaRPr lang="en-US" sz="2600" i="1" dirty="0">
              <a:solidFill>
                <a:schemeClr val="accent1">
                  <a:lumMod val="50000"/>
                </a:schemeClr>
              </a:solidFill>
            </a:endParaRPr>
          </a:p>
          <a:p>
            <a:pPr algn="ctr">
              <a:lnSpc>
                <a:spcPct val="90000"/>
              </a:lnSpc>
              <a:spcAft>
                <a:spcPts val="600"/>
              </a:spcAft>
            </a:pPr>
            <a:r>
              <a:rPr lang="en-US" sz="2600" i="1" dirty="0">
                <a:solidFill>
                  <a:schemeClr val="accent1">
                    <a:lumMod val="50000"/>
                  </a:schemeClr>
                </a:solidFill>
              </a:rPr>
              <a:t>“En mi </a:t>
            </a:r>
            <a:r>
              <a:rPr lang="en-US" sz="2600" i="1" dirty="0" err="1">
                <a:solidFill>
                  <a:schemeClr val="accent1">
                    <a:lumMod val="50000"/>
                  </a:schemeClr>
                </a:solidFill>
              </a:rPr>
              <a:t>caso</a:t>
            </a:r>
            <a:r>
              <a:rPr lang="en-US" sz="2600" i="1" dirty="0">
                <a:solidFill>
                  <a:schemeClr val="accent1">
                    <a:lumMod val="50000"/>
                  </a:schemeClr>
                </a:solidFill>
              </a:rPr>
              <a:t>, </a:t>
            </a:r>
            <a:r>
              <a:rPr lang="en-US" sz="2600" i="1" dirty="0" err="1">
                <a:solidFill>
                  <a:schemeClr val="accent1">
                    <a:lumMod val="50000"/>
                  </a:schemeClr>
                </a:solidFill>
              </a:rPr>
              <a:t>han</a:t>
            </a:r>
            <a:r>
              <a:rPr lang="en-US" sz="2600" i="1" dirty="0">
                <a:solidFill>
                  <a:schemeClr val="accent1">
                    <a:lumMod val="50000"/>
                  </a:schemeClr>
                </a:solidFill>
              </a:rPr>
              <a:t> </a:t>
            </a:r>
            <a:r>
              <a:rPr lang="en-US" sz="2600" i="1" dirty="0" err="1">
                <a:solidFill>
                  <a:schemeClr val="accent1">
                    <a:lumMod val="50000"/>
                  </a:schemeClr>
                </a:solidFill>
              </a:rPr>
              <a:t>sido</a:t>
            </a:r>
            <a:r>
              <a:rPr lang="en-US" sz="2600" i="1" dirty="0">
                <a:solidFill>
                  <a:schemeClr val="accent1">
                    <a:lumMod val="50000"/>
                  </a:schemeClr>
                </a:solidFill>
              </a:rPr>
              <a:t> abrazos </a:t>
            </a:r>
            <a:r>
              <a:rPr lang="en-US" sz="2600" i="1" dirty="0" err="1">
                <a:solidFill>
                  <a:schemeClr val="accent1">
                    <a:lumMod val="50000"/>
                  </a:schemeClr>
                </a:solidFill>
              </a:rPr>
              <a:t>inapropiados</a:t>
            </a:r>
            <a:r>
              <a:rPr lang="en-US" sz="2600" i="1" dirty="0">
                <a:solidFill>
                  <a:schemeClr val="accent1">
                    <a:lumMod val="50000"/>
                  </a:schemeClr>
                </a:solidFill>
              </a:rPr>
              <a:t> </a:t>
            </a:r>
            <a:r>
              <a:rPr lang="en-US" sz="2600" i="1" dirty="0" err="1">
                <a:solidFill>
                  <a:schemeClr val="accent1">
                    <a:lumMod val="50000"/>
                  </a:schemeClr>
                </a:solidFill>
              </a:rPr>
              <a:t>por</a:t>
            </a:r>
            <a:r>
              <a:rPr lang="en-US" sz="2600" i="1" dirty="0">
                <a:solidFill>
                  <a:schemeClr val="accent1">
                    <a:lumMod val="50000"/>
                  </a:schemeClr>
                </a:solidFill>
              </a:rPr>
              <a:t> </a:t>
            </a:r>
            <a:r>
              <a:rPr lang="en-US" sz="2600" i="1" dirty="0" err="1">
                <a:solidFill>
                  <a:schemeClr val="accent1">
                    <a:lumMod val="50000"/>
                  </a:schemeClr>
                </a:solidFill>
              </a:rPr>
              <a:t>parte</a:t>
            </a:r>
            <a:r>
              <a:rPr lang="en-US" sz="2600" i="1" dirty="0">
                <a:solidFill>
                  <a:schemeClr val="accent1">
                    <a:lumMod val="50000"/>
                  </a:schemeClr>
                </a:solidFill>
              </a:rPr>
              <a:t> de hombres </a:t>
            </a:r>
            <a:r>
              <a:rPr lang="en-US" sz="2600" i="1" dirty="0" err="1">
                <a:solidFill>
                  <a:schemeClr val="accent1">
                    <a:lumMod val="50000"/>
                  </a:schemeClr>
                </a:solidFill>
              </a:rPr>
              <a:t>donde</a:t>
            </a:r>
            <a:r>
              <a:rPr lang="en-US" sz="2600" i="1" dirty="0">
                <a:solidFill>
                  <a:schemeClr val="accent1">
                    <a:lumMod val="50000"/>
                  </a:schemeClr>
                </a:solidFill>
              </a:rPr>
              <a:t>, sin mi </a:t>
            </a:r>
            <a:r>
              <a:rPr lang="en-US" sz="2600" i="1" dirty="0" err="1">
                <a:solidFill>
                  <a:schemeClr val="accent1">
                    <a:lumMod val="50000"/>
                  </a:schemeClr>
                </a:solidFill>
              </a:rPr>
              <a:t>autorización</a:t>
            </a:r>
            <a:r>
              <a:rPr lang="en-US" sz="2600" i="1" dirty="0">
                <a:solidFill>
                  <a:schemeClr val="accent1">
                    <a:lumMod val="50000"/>
                  </a:schemeClr>
                </a:solidFill>
              </a:rPr>
              <a:t>, me </a:t>
            </a:r>
            <a:r>
              <a:rPr lang="en-US" sz="2600" i="1" dirty="0" err="1">
                <a:solidFill>
                  <a:schemeClr val="accent1">
                    <a:lumMod val="50000"/>
                  </a:schemeClr>
                </a:solidFill>
              </a:rPr>
              <a:t>abrazan</a:t>
            </a:r>
            <a:r>
              <a:rPr lang="en-US" sz="2600" i="1" dirty="0">
                <a:solidFill>
                  <a:schemeClr val="accent1">
                    <a:lumMod val="50000"/>
                  </a:schemeClr>
                </a:solidFill>
              </a:rPr>
              <a:t> </a:t>
            </a:r>
            <a:r>
              <a:rPr lang="en-US" sz="2600" i="1" dirty="0" err="1">
                <a:solidFill>
                  <a:schemeClr val="accent1">
                    <a:lumMod val="50000"/>
                  </a:schemeClr>
                </a:solidFill>
              </a:rPr>
              <a:t>por</a:t>
            </a:r>
            <a:r>
              <a:rPr lang="en-US" sz="2600" i="1" dirty="0">
                <a:solidFill>
                  <a:schemeClr val="accent1">
                    <a:lumMod val="50000"/>
                  </a:schemeClr>
                </a:solidFill>
              </a:rPr>
              <a:t> la </a:t>
            </a:r>
            <a:r>
              <a:rPr lang="en-US" sz="2600" i="1" dirty="0" err="1">
                <a:solidFill>
                  <a:schemeClr val="accent1">
                    <a:lumMod val="50000"/>
                  </a:schemeClr>
                </a:solidFill>
              </a:rPr>
              <a:t>cintura</a:t>
            </a:r>
            <a:r>
              <a:rPr lang="en-US" sz="2600" i="1" dirty="0">
                <a:solidFill>
                  <a:schemeClr val="accent1">
                    <a:lumMod val="50000"/>
                  </a:schemeClr>
                </a:solidFill>
              </a:rPr>
              <a:t> de </a:t>
            </a:r>
            <a:r>
              <a:rPr lang="en-US" sz="2600" i="1" dirty="0" err="1">
                <a:solidFill>
                  <a:schemeClr val="accent1">
                    <a:lumMod val="50000"/>
                  </a:schemeClr>
                </a:solidFill>
              </a:rPr>
              <a:t>manera</a:t>
            </a:r>
            <a:r>
              <a:rPr lang="en-US" sz="2600" i="1" dirty="0">
                <a:solidFill>
                  <a:schemeClr val="accent1">
                    <a:lumMod val="50000"/>
                  </a:schemeClr>
                </a:solidFill>
              </a:rPr>
              <a:t> </a:t>
            </a:r>
            <a:r>
              <a:rPr lang="en-US" sz="2600" i="1" dirty="0" err="1">
                <a:solidFill>
                  <a:schemeClr val="accent1">
                    <a:lumMod val="50000"/>
                  </a:schemeClr>
                </a:solidFill>
              </a:rPr>
              <a:t>más</a:t>
            </a:r>
            <a:r>
              <a:rPr lang="en-US" sz="2600" i="1" dirty="0">
                <a:solidFill>
                  <a:schemeClr val="accent1">
                    <a:lumMod val="50000"/>
                  </a:schemeClr>
                </a:solidFill>
              </a:rPr>
              <a:t> </a:t>
            </a:r>
            <a:r>
              <a:rPr lang="en-US" sz="2600" i="1" dirty="0" err="1">
                <a:solidFill>
                  <a:schemeClr val="accent1">
                    <a:lumMod val="50000"/>
                  </a:schemeClr>
                </a:solidFill>
              </a:rPr>
              <a:t>apretada</a:t>
            </a:r>
            <a:r>
              <a:rPr lang="en-US" sz="2600" i="1" dirty="0">
                <a:solidFill>
                  <a:schemeClr val="accent1">
                    <a:lumMod val="50000"/>
                  </a:schemeClr>
                </a:solidFill>
              </a:rPr>
              <a:t>, los </a:t>
            </a:r>
            <a:r>
              <a:rPr lang="en-US" sz="2600" i="1" dirty="0" err="1">
                <a:solidFill>
                  <a:schemeClr val="accent1">
                    <a:lumMod val="50000"/>
                  </a:schemeClr>
                </a:solidFill>
              </a:rPr>
              <a:t>comentarios</a:t>
            </a:r>
            <a:r>
              <a:rPr lang="en-US" sz="2600" i="1" dirty="0">
                <a:solidFill>
                  <a:schemeClr val="accent1">
                    <a:lumMod val="50000"/>
                  </a:schemeClr>
                </a:solidFill>
              </a:rPr>
              <a:t> de que ‘</a:t>
            </a:r>
            <a:r>
              <a:rPr lang="en-US" sz="2600" i="1" dirty="0" err="1">
                <a:solidFill>
                  <a:schemeClr val="accent1">
                    <a:lumMod val="50000"/>
                  </a:schemeClr>
                </a:solidFill>
              </a:rPr>
              <a:t>estás</a:t>
            </a:r>
            <a:r>
              <a:rPr lang="en-US" sz="2600" i="1" dirty="0">
                <a:solidFill>
                  <a:schemeClr val="accent1">
                    <a:lumMod val="50000"/>
                  </a:schemeClr>
                </a:solidFill>
              </a:rPr>
              <a:t> </a:t>
            </a:r>
            <a:r>
              <a:rPr lang="en-US" sz="2600" i="1" dirty="0" err="1">
                <a:solidFill>
                  <a:schemeClr val="accent1">
                    <a:lumMod val="50000"/>
                  </a:schemeClr>
                </a:solidFill>
              </a:rPr>
              <a:t>rica</a:t>
            </a:r>
            <a:r>
              <a:rPr lang="en-US" sz="2600" i="1" dirty="0">
                <a:solidFill>
                  <a:schemeClr val="accent1">
                    <a:lumMod val="50000"/>
                  </a:schemeClr>
                </a:solidFill>
              </a:rPr>
              <a:t>’ o </a:t>
            </a:r>
            <a:r>
              <a:rPr lang="en-US" sz="2600" i="1" dirty="0" err="1">
                <a:solidFill>
                  <a:schemeClr val="accent1">
                    <a:lumMod val="50000"/>
                  </a:schemeClr>
                </a:solidFill>
              </a:rPr>
              <a:t>insinuando</a:t>
            </a:r>
            <a:r>
              <a:rPr lang="en-US" sz="2600" i="1" dirty="0">
                <a:solidFill>
                  <a:schemeClr val="accent1">
                    <a:lumMod val="50000"/>
                  </a:schemeClr>
                </a:solidFill>
              </a:rPr>
              <a:t> </a:t>
            </a:r>
            <a:r>
              <a:rPr lang="en-US" sz="2600" i="1" dirty="0" err="1">
                <a:solidFill>
                  <a:schemeClr val="accent1">
                    <a:lumMod val="50000"/>
                  </a:schemeClr>
                </a:solidFill>
              </a:rPr>
              <a:t>ciertos</a:t>
            </a:r>
            <a:r>
              <a:rPr lang="en-US" sz="2600" i="1" dirty="0">
                <a:solidFill>
                  <a:schemeClr val="accent1">
                    <a:lumMod val="50000"/>
                  </a:schemeClr>
                </a:solidFill>
              </a:rPr>
              <a:t> </a:t>
            </a:r>
            <a:r>
              <a:rPr lang="en-US" sz="2600" i="1" dirty="0" err="1">
                <a:solidFill>
                  <a:schemeClr val="accent1">
                    <a:lumMod val="50000"/>
                  </a:schemeClr>
                </a:solidFill>
              </a:rPr>
              <a:t>comentarios</a:t>
            </a:r>
            <a:r>
              <a:rPr lang="en-US" sz="2600" i="1" dirty="0">
                <a:solidFill>
                  <a:schemeClr val="accent1">
                    <a:lumMod val="50000"/>
                  </a:schemeClr>
                </a:solidFill>
              </a:rPr>
              <a:t> con </a:t>
            </a:r>
            <a:r>
              <a:rPr lang="en-US" sz="2600" i="1" dirty="0" err="1">
                <a:solidFill>
                  <a:schemeClr val="accent1">
                    <a:lumMod val="50000"/>
                  </a:schemeClr>
                </a:solidFill>
              </a:rPr>
              <a:t>otro</a:t>
            </a:r>
            <a:r>
              <a:rPr lang="en-US" sz="2600" i="1" dirty="0">
                <a:solidFill>
                  <a:schemeClr val="accent1">
                    <a:lumMod val="50000"/>
                  </a:schemeClr>
                </a:solidFill>
              </a:rPr>
              <a:t> </a:t>
            </a:r>
            <a:r>
              <a:rPr lang="en-US" sz="2600" i="1" dirty="0" err="1">
                <a:solidFill>
                  <a:schemeClr val="accent1">
                    <a:lumMod val="50000"/>
                  </a:schemeClr>
                </a:solidFill>
              </a:rPr>
              <a:t>sentido</a:t>
            </a:r>
            <a:r>
              <a:rPr lang="en-US" sz="2600" i="1" dirty="0">
                <a:solidFill>
                  <a:schemeClr val="accent1">
                    <a:lumMod val="50000"/>
                  </a:schemeClr>
                </a:solidFill>
              </a:rPr>
              <a:t>.” </a:t>
            </a:r>
          </a:p>
          <a:p>
            <a:pPr algn="ctr">
              <a:lnSpc>
                <a:spcPct val="90000"/>
              </a:lnSpc>
              <a:spcAft>
                <a:spcPts val="600"/>
              </a:spcAft>
            </a:pPr>
            <a:r>
              <a:rPr lang="en-US" sz="2600" i="1" dirty="0">
                <a:solidFill>
                  <a:schemeClr val="accent1">
                    <a:lumMod val="50000"/>
                  </a:schemeClr>
                </a:solidFill>
              </a:rPr>
              <a:t>Testimonio de </a:t>
            </a:r>
            <a:r>
              <a:rPr lang="en-US" sz="2600" i="1" dirty="0" err="1">
                <a:solidFill>
                  <a:schemeClr val="accent1">
                    <a:lumMod val="50000"/>
                  </a:schemeClr>
                </a:solidFill>
              </a:rPr>
              <a:t>mujer</a:t>
            </a:r>
            <a:r>
              <a:rPr lang="en-US" sz="2600" i="1" dirty="0">
                <a:solidFill>
                  <a:schemeClr val="accent1">
                    <a:lumMod val="50000"/>
                  </a:schemeClr>
                </a:solidFill>
              </a:rPr>
              <a:t> </a:t>
            </a:r>
            <a:r>
              <a:rPr lang="en-US" sz="2600" i="1" dirty="0" err="1">
                <a:solidFill>
                  <a:schemeClr val="accent1">
                    <a:lumMod val="50000"/>
                  </a:schemeClr>
                </a:solidFill>
              </a:rPr>
              <a:t>encuestada</a:t>
            </a:r>
            <a:r>
              <a:rPr lang="en-US" sz="2600" i="1" dirty="0">
                <a:solidFill>
                  <a:schemeClr val="accent1">
                    <a:lumMod val="50000"/>
                  </a:schemeClr>
                </a:solidFill>
              </a:rPr>
              <a:t>.</a:t>
            </a:r>
          </a:p>
        </p:txBody>
      </p:sp>
      <p:pic>
        <p:nvPicPr>
          <p:cNvPr id="5124" name="Picture 4" descr="El acoso sexual en Chile. Lo que debes saber si o si.">
            <a:extLst>
              <a:ext uri="{FF2B5EF4-FFF2-40B4-BE49-F238E27FC236}">
                <a16:creationId xmlns:a16="http://schemas.microsoft.com/office/drawing/2014/main" id="{C0E18EDD-0965-8C67-261E-2EFBBF75699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920" r="1" b="1"/>
          <a:stretch/>
        </p:blipFill>
        <p:spPr bwMode="auto">
          <a:xfrm>
            <a:off x="7047513" y="975645"/>
            <a:ext cx="4443447" cy="444344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extLst>
            <a:ext uri="{909E8E84-426E-40DD-AFC4-6F175D3DCCD1}">
              <a14:hiddenFill xmlns:a14="http://schemas.microsoft.com/office/drawing/2010/main">
                <a:solidFill>
                  <a:srgbClr val="FFFFFF"/>
                </a:solidFill>
              </a14:hiddenFill>
            </a:ext>
          </a:extLst>
        </p:spPr>
      </p:pic>
      <p:sp>
        <p:nvSpPr>
          <p:cNvPr id="5131" name="Rectangle 513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3" name="Rectangle 513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Google Shape;245;p12">
            <a:extLst>
              <a:ext uri="{FF2B5EF4-FFF2-40B4-BE49-F238E27FC236}">
                <a16:creationId xmlns:a16="http://schemas.microsoft.com/office/drawing/2014/main" id="{470847A7-8D24-12E0-43B1-DB770557D0A5}"/>
              </a:ext>
            </a:extLst>
          </p:cNvPr>
          <p:cNvSpPr/>
          <p:nvPr/>
        </p:nvSpPr>
        <p:spPr>
          <a:xfrm>
            <a:off x="232755" y="1605257"/>
            <a:ext cx="6606213" cy="444344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lnSpc>
                <a:spcPct val="90000"/>
              </a:lnSpc>
              <a:spcAft>
                <a:spcPts val="600"/>
              </a:spcAft>
            </a:pPr>
            <a:endParaRPr lang="en-US" sz="2000" dirty="0">
              <a:solidFill>
                <a:schemeClr val="accent1">
                  <a:lumMod val="50000"/>
                </a:schemeClr>
              </a:solidFill>
            </a:endParaRPr>
          </a:p>
        </p:txBody>
      </p:sp>
    </p:spTree>
    <p:extLst>
      <p:ext uri="{BB962C8B-B14F-4D97-AF65-F5344CB8AC3E}">
        <p14:creationId xmlns:p14="http://schemas.microsoft.com/office/powerpoint/2010/main" val="1313261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B8B371-54FF-D859-717E-C445A474A4CC}"/>
              </a:ext>
            </a:extLst>
          </p:cNvPr>
          <p:cNvSpPr>
            <a:spLocks noGrp="1"/>
          </p:cNvSpPr>
          <p:nvPr>
            <p:ph type="title"/>
          </p:nvPr>
        </p:nvSpPr>
        <p:spPr>
          <a:xfrm>
            <a:off x="1014152" y="146513"/>
            <a:ext cx="10515600" cy="1325563"/>
          </a:xfrm>
        </p:spPr>
        <p:txBody>
          <a:bodyPr/>
          <a:lstStyle/>
          <a:p>
            <a:r>
              <a:rPr lang="es-ES" sz="3200" b="1" dirty="0">
                <a:solidFill>
                  <a:schemeClr val="accent1">
                    <a:lumMod val="50000"/>
                  </a:schemeClr>
                </a:solidFill>
                <a:latin typeface="+mn-lt"/>
                <a:ea typeface="+mn-ea"/>
                <a:cs typeface="+mn-cs"/>
              </a:rPr>
              <a:t>¿Quiénes Ejercen Violencia?</a:t>
            </a:r>
            <a:endParaRPr lang="es-CL" sz="3200" b="1" dirty="0">
              <a:solidFill>
                <a:schemeClr val="accent1">
                  <a:lumMod val="50000"/>
                </a:schemeClr>
              </a:solidFill>
              <a:latin typeface="+mn-lt"/>
              <a:ea typeface="+mn-ea"/>
              <a:cs typeface="+mn-cs"/>
            </a:endParaRPr>
          </a:p>
        </p:txBody>
      </p:sp>
      <p:sp>
        <p:nvSpPr>
          <p:cNvPr id="3" name="Marcador de contenido 2">
            <a:extLst>
              <a:ext uri="{FF2B5EF4-FFF2-40B4-BE49-F238E27FC236}">
                <a16:creationId xmlns:a16="http://schemas.microsoft.com/office/drawing/2014/main" id="{6BEF5DEF-CB97-556F-E2AA-709CED32C665}"/>
              </a:ext>
            </a:extLst>
          </p:cNvPr>
          <p:cNvSpPr>
            <a:spLocks noGrp="1"/>
          </p:cNvSpPr>
          <p:nvPr>
            <p:ph idx="1"/>
          </p:nvPr>
        </p:nvSpPr>
        <p:spPr>
          <a:xfrm>
            <a:off x="415636" y="1825625"/>
            <a:ext cx="6051666" cy="4351338"/>
          </a:xfrm>
        </p:spPr>
        <p:txBody>
          <a:bodyPr>
            <a:normAutofit/>
          </a:bodyPr>
          <a:lstStyle/>
          <a:p>
            <a:pPr algn="just"/>
            <a:r>
              <a:rPr lang="es-ES" sz="1800" dirty="0">
                <a:solidFill>
                  <a:schemeClr val="accent1">
                    <a:lumMod val="50000"/>
                  </a:schemeClr>
                </a:solidFill>
              </a:rPr>
              <a:t>Predominan los </a:t>
            </a:r>
            <a:r>
              <a:rPr lang="es-ES" sz="1800" b="1" dirty="0">
                <a:solidFill>
                  <a:schemeClr val="accent1">
                    <a:lumMod val="50000"/>
                  </a:schemeClr>
                </a:solidFill>
              </a:rPr>
              <a:t>hombres integrantes de la misma organización</a:t>
            </a:r>
            <a:r>
              <a:rPr lang="es-ES" sz="1800" dirty="0">
                <a:solidFill>
                  <a:schemeClr val="accent1">
                    <a:lumMod val="50000"/>
                  </a:schemeClr>
                </a:solidFill>
              </a:rPr>
              <a:t>, en su mayoría superiores, pese a que también se producen situaciones de violencia entre compañeros/as. </a:t>
            </a:r>
          </a:p>
          <a:p>
            <a:pPr algn="just"/>
            <a:r>
              <a:rPr lang="es-ES" sz="1800" dirty="0">
                <a:solidFill>
                  <a:schemeClr val="accent1">
                    <a:lumMod val="50000"/>
                  </a:schemeClr>
                </a:solidFill>
              </a:rPr>
              <a:t>En general, </a:t>
            </a:r>
            <a:r>
              <a:rPr lang="es-ES" sz="1800" b="1" dirty="0">
                <a:solidFill>
                  <a:schemeClr val="accent1">
                    <a:lumMod val="50000"/>
                  </a:schemeClr>
                </a:solidFill>
              </a:rPr>
              <a:t>los hombres padecen </a:t>
            </a:r>
            <a:r>
              <a:rPr lang="es-ES" sz="1800" dirty="0">
                <a:solidFill>
                  <a:schemeClr val="accent1">
                    <a:lumMod val="50000"/>
                  </a:schemeClr>
                </a:solidFill>
              </a:rPr>
              <a:t>–en mayor medida que las mujeres–, </a:t>
            </a:r>
            <a:r>
              <a:rPr lang="es-ES" sz="1800" b="1" dirty="0">
                <a:solidFill>
                  <a:schemeClr val="accent1">
                    <a:lumMod val="50000"/>
                  </a:schemeClr>
                </a:solidFill>
              </a:rPr>
              <a:t>violencia por parte de líderes hombres </a:t>
            </a:r>
            <a:r>
              <a:rPr lang="es-ES" sz="1800" dirty="0">
                <a:solidFill>
                  <a:schemeClr val="accent1">
                    <a:lumMod val="50000"/>
                  </a:schemeClr>
                </a:solidFill>
              </a:rPr>
              <a:t>de la organización, </a:t>
            </a:r>
          </a:p>
          <a:p>
            <a:pPr algn="just"/>
            <a:r>
              <a:rPr lang="es-ES" sz="1800" dirty="0">
                <a:solidFill>
                  <a:schemeClr val="accent1">
                    <a:lumMod val="50000"/>
                  </a:schemeClr>
                </a:solidFill>
              </a:rPr>
              <a:t>Las </a:t>
            </a:r>
            <a:r>
              <a:rPr lang="es-ES" sz="1800" b="1" dirty="0">
                <a:solidFill>
                  <a:schemeClr val="accent1">
                    <a:lumMod val="50000"/>
                  </a:schemeClr>
                </a:solidFill>
              </a:rPr>
              <a:t>mujeres, padecen violencia</a:t>
            </a:r>
            <a:r>
              <a:rPr lang="es-ES" sz="1800" dirty="0">
                <a:solidFill>
                  <a:schemeClr val="accent1">
                    <a:lumMod val="50000"/>
                  </a:schemeClr>
                </a:solidFill>
              </a:rPr>
              <a:t> por parte de </a:t>
            </a:r>
            <a:r>
              <a:rPr lang="es-ES" sz="1800" b="1" dirty="0">
                <a:solidFill>
                  <a:schemeClr val="accent1">
                    <a:lumMod val="50000"/>
                  </a:schemeClr>
                </a:solidFill>
              </a:rPr>
              <a:t>otras mujeres</a:t>
            </a:r>
            <a:r>
              <a:rPr lang="es-ES" sz="1800" dirty="0">
                <a:solidFill>
                  <a:schemeClr val="accent1">
                    <a:lumMod val="50000"/>
                  </a:schemeClr>
                </a:solidFill>
              </a:rPr>
              <a:t>: jefas directas y compañeras. </a:t>
            </a:r>
          </a:p>
          <a:p>
            <a:pPr algn="just"/>
            <a:r>
              <a:rPr lang="es-ES" sz="1800" dirty="0">
                <a:solidFill>
                  <a:schemeClr val="accent1">
                    <a:lumMod val="50000"/>
                  </a:schemeClr>
                </a:solidFill>
              </a:rPr>
              <a:t>Estas situaciones suelen producirse en el lugar de trabajo, mayoritariamente en el desarrollo de las tareas diarias.</a:t>
            </a:r>
            <a:endParaRPr lang="es-CL" sz="1800" dirty="0">
              <a:solidFill>
                <a:schemeClr val="accent1">
                  <a:lumMod val="50000"/>
                </a:schemeClr>
              </a:solidFill>
            </a:endParaRPr>
          </a:p>
        </p:txBody>
      </p:sp>
      <p:sp>
        <p:nvSpPr>
          <p:cNvPr id="4" name="Google Shape;245;p12">
            <a:extLst>
              <a:ext uri="{FF2B5EF4-FFF2-40B4-BE49-F238E27FC236}">
                <a16:creationId xmlns:a16="http://schemas.microsoft.com/office/drawing/2014/main" id="{B5312AD2-C6C9-76DC-DB73-3585A0016AB8}"/>
              </a:ext>
            </a:extLst>
          </p:cNvPr>
          <p:cNvSpPr/>
          <p:nvPr/>
        </p:nvSpPr>
        <p:spPr>
          <a:xfrm>
            <a:off x="415636" y="1605258"/>
            <a:ext cx="6184670" cy="3784890"/>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lnSpc>
                <a:spcPct val="90000"/>
              </a:lnSpc>
              <a:spcAft>
                <a:spcPts val="600"/>
              </a:spcAft>
            </a:pPr>
            <a:endParaRPr lang="en-US" sz="2000" dirty="0">
              <a:solidFill>
                <a:schemeClr val="accent1">
                  <a:lumMod val="50000"/>
                </a:schemeClr>
              </a:solidFill>
            </a:endParaRPr>
          </a:p>
        </p:txBody>
      </p:sp>
      <p:pic>
        <p:nvPicPr>
          <p:cNvPr id="6152" name="Picture 8" descr="A nivel país: Antofagasta es la segunda región con más denuncias por acoso  laboral y acoso sexual - El Diario de Antofagasta">
            <a:extLst>
              <a:ext uri="{FF2B5EF4-FFF2-40B4-BE49-F238E27FC236}">
                <a16:creationId xmlns:a16="http://schemas.microsoft.com/office/drawing/2014/main" id="{6A9D1F20-B095-9C44-3E02-A9C85F7B13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4045" y="2446020"/>
            <a:ext cx="4467252" cy="25100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905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447" name="Rectangle 18446">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49" name="Rectangle 18448">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51" name="Rectangle 18450">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53" name="Rectangle 18452">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CF731EEC-497D-D880-4372-0B3C553844AC}"/>
              </a:ext>
            </a:extLst>
          </p:cNvPr>
          <p:cNvSpPr>
            <a:spLocks noGrp="1"/>
          </p:cNvSpPr>
          <p:nvPr>
            <p:ph type="title"/>
          </p:nvPr>
        </p:nvSpPr>
        <p:spPr>
          <a:xfrm>
            <a:off x="1004412" y="84718"/>
            <a:ext cx="5121192" cy="4756162"/>
          </a:xfrm>
        </p:spPr>
        <p:txBody>
          <a:bodyPr vert="horz" lIns="91440" tIns="45720" rIns="91440" bIns="45720" rtlCol="0" anchor="b">
            <a:normAutofit/>
          </a:bodyPr>
          <a:lstStyle/>
          <a:p>
            <a:r>
              <a:rPr lang="en-US" sz="4800" b="1" kern="1200" dirty="0">
                <a:solidFill>
                  <a:srgbClr val="FFFFFF"/>
                </a:solidFill>
                <a:latin typeface="+mj-lt"/>
                <a:ea typeface="+mj-ea"/>
                <a:cs typeface="+mj-cs"/>
              </a:rPr>
              <a:t>El </a:t>
            </a:r>
            <a:r>
              <a:rPr lang="en-US" sz="4800" b="1" kern="1200" dirty="0" err="1">
                <a:solidFill>
                  <a:srgbClr val="FFFFFF"/>
                </a:solidFill>
                <a:latin typeface="+mj-lt"/>
                <a:ea typeface="+mj-ea"/>
                <a:cs typeface="+mj-cs"/>
              </a:rPr>
              <a:t>perfil</a:t>
            </a:r>
            <a:r>
              <a:rPr lang="en-US" sz="4800" b="1" kern="1200" dirty="0">
                <a:solidFill>
                  <a:srgbClr val="FFFFFF"/>
                </a:solidFill>
                <a:latin typeface="+mj-lt"/>
                <a:ea typeface="+mj-ea"/>
                <a:cs typeface="+mj-cs"/>
              </a:rPr>
              <a:t> del </a:t>
            </a:r>
            <a:r>
              <a:rPr lang="en-US" sz="4800" b="1" kern="1200" dirty="0" err="1">
                <a:solidFill>
                  <a:srgbClr val="FFFFFF"/>
                </a:solidFill>
                <a:latin typeface="+mj-lt"/>
                <a:ea typeface="+mj-ea"/>
                <a:cs typeface="+mj-cs"/>
              </a:rPr>
              <a:t>acosador</a:t>
            </a:r>
            <a:r>
              <a:rPr lang="en-US" sz="4800" b="1" kern="1200" dirty="0">
                <a:solidFill>
                  <a:srgbClr val="FFFFFF"/>
                </a:solidFill>
                <a:latin typeface="+mj-lt"/>
                <a:ea typeface="+mj-ea"/>
                <a:cs typeface="+mj-cs"/>
              </a:rPr>
              <a:t>(a)  </a:t>
            </a:r>
            <a:r>
              <a:rPr lang="en-US" sz="4800" b="1" kern="1200" dirty="0" err="1">
                <a:solidFill>
                  <a:srgbClr val="FFFFFF"/>
                </a:solidFill>
                <a:latin typeface="+mj-lt"/>
                <a:ea typeface="+mj-ea"/>
                <a:cs typeface="+mj-cs"/>
              </a:rPr>
              <a:t>laboral</a:t>
            </a:r>
            <a:r>
              <a:rPr lang="en-US" sz="4800" b="1" kern="1200" dirty="0">
                <a:solidFill>
                  <a:srgbClr val="FFFFFF"/>
                </a:solidFill>
                <a:latin typeface="+mj-lt"/>
                <a:ea typeface="+mj-ea"/>
                <a:cs typeface="+mj-cs"/>
              </a:rPr>
              <a:t> y sexual  </a:t>
            </a:r>
            <a:br>
              <a:rPr lang="en-US" sz="4800" b="1" kern="1200" dirty="0">
                <a:solidFill>
                  <a:srgbClr val="FFFFFF"/>
                </a:solidFill>
                <a:latin typeface="+mj-lt"/>
                <a:ea typeface="+mj-ea"/>
                <a:cs typeface="+mj-cs"/>
              </a:rPr>
            </a:br>
            <a:endParaRPr lang="en-US" sz="4800" b="1" kern="1200" dirty="0">
              <a:solidFill>
                <a:srgbClr val="FFFFFF"/>
              </a:solidFill>
              <a:latin typeface="+mj-lt"/>
              <a:ea typeface="+mj-ea"/>
              <a:cs typeface="+mj-cs"/>
            </a:endParaRPr>
          </a:p>
        </p:txBody>
      </p:sp>
      <p:sp>
        <p:nvSpPr>
          <p:cNvPr id="18455" name="Rectangle 18454">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57" name="Oval 18456">
            <a:extLst>
              <a:ext uri="{FF2B5EF4-FFF2-40B4-BE49-F238E27FC236}">
                <a16:creationId xmlns:a16="http://schemas.microsoft.com/office/drawing/2014/main" id="{F4AFDDCA-6ABA-4D23-8A5C-1BF0F4308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42" name="Picture 10" descr="Sanciones y Multas por Acoso Laboral: Lo que Debes Saber - LAB-ES">
            <a:extLst>
              <a:ext uri="{FF2B5EF4-FFF2-40B4-BE49-F238E27FC236}">
                <a16:creationId xmlns:a16="http://schemas.microsoft.com/office/drawing/2014/main" id="{2F92B904-4095-5CD6-834B-10AE98F975F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6037" b="33160"/>
          <a:stretch/>
        </p:blipFill>
        <p:spPr bwMode="auto">
          <a:xfrm>
            <a:off x="6920559" y="2462799"/>
            <a:ext cx="3570978" cy="1480775"/>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Calculador y manipulador, esas son algunas de las características más comunes (Getty Images)">
            <a:extLst>
              <a:ext uri="{FF2B5EF4-FFF2-40B4-BE49-F238E27FC236}">
                <a16:creationId xmlns:a16="http://schemas.microsoft.com/office/drawing/2014/main" id="{D15A99FB-90EF-B7D6-D7D9-FAD4195592F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Tree>
    <p:extLst>
      <p:ext uri="{BB962C8B-B14F-4D97-AF65-F5344CB8AC3E}">
        <p14:creationId xmlns:p14="http://schemas.microsoft.com/office/powerpoint/2010/main" val="1166678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7" name="Rectangle 15366">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369" name="Rectangle 15368">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371" name="Rectangle 15370">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8B2D52FB-81F9-5244-F986-9AE232C7A07E}"/>
              </a:ext>
            </a:extLst>
          </p:cNvPr>
          <p:cNvSpPr>
            <a:spLocks noGrp="1"/>
          </p:cNvSpPr>
          <p:nvPr>
            <p:ph type="title"/>
          </p:nvPr>
        </p:nvSpPr>
        <p:spPr>
          <a:xfrm>
            <a:off x="1115568" y="548640"/>
            <a:ext cx="10168128" cy="1179576"/>
          </a:xfrm>
        </p:spPr>
        <p:txBody>
          <a:bodyPr>
            <a:normAutofit fontScale="90000"/>
          </a:bodyPr>
          <a:lstStyle/>
          <a:p>
            <a:r>
              <a:rPr lang="es-ES" sz="3200" b="1" dirty="0">
                <a:solidFill>
                  <a:schemeClr val="accent1">
                    <a:lumMod val="75000"/>
                  </a:schemeClr>
                </a:solidFill>
                <a:latin typeface="+mn-lt"/>
                <a:ea typeface="+mn-ea"/>
                <a:cs typeface="+mn-cs"/>
              </a:rPr>
              <a:t>La vertiente patológica del acosador</a:t>
            </a:r>
            <a:br>
              <a:rPr lang="es-ES" sz="3200" b="1" dirty="0">
                <a:solidFill>
                  <a:schemeClr val="accent1">
                    <a:lumMod val="75000"/>
                  </a:schemeClr>
                </a:solidFill>
                <a:latin typeface="+mn-lt"/>
                <a:ea typeface="+mn-ea"/>
                <a:cs typeface="+mn-cs"/>
              </a:rPr>
            </a:br>
            <a:r>
              <a:rPr lang="es-ES" sz="3200" b="1" dirty="0">
                <a:solidFill>
                  <a:schemeClr val="accent1">
                    <a:lumMod val="75000"/>
                  </a:schemeClr>
                </a:solidFill>
                <a:latin typeface="+mn-lt"/>
                <a:ea typeface="+mn-ea"/>
                <a:cs typeface="+mn-cs"/>
              </a:rPr>
              <a:t>Según Iñaki Piñuel y Zabala,  el acosador laboral presenta una serie de características. Son las siguientes.</a:t>
            </a:r>
            <a:br>
              <a:rPr lang="es-ES" sz="3200" b="1" dirty="0">
                <a:solidFill>
                  <a:schemeClr val="accent1">
                    <a:lumMod val="75000"/>
                  </a:schemeClr>
                </a:solidFill>
                <a:latin typeface="+mn-lt"/>
                <a:ea typeface="+mn-ea"/>
                <a:cs typeface="+mn-cs"/>
              </a:rPr>
            </a:br>
            <a:endParaRPr lang="es-CL" sz="3200" b="1" dirty="0">
              <a:solidFill>
                <a:schemeClr val="accent1">
                  <a:lumMod val="75000"/>
                </a:schemeClr>
              </a:solidFill>
              <a:latin typeface="+mn-lt"/>
              <a:ea typeface="+mn-ea"/>
              <a:cs typeface="+mn-cs"/>
            </a:endParaRPr>
          </a:p>
        </p:txBody>
      </p:sp>
      <p:sp>
        <p:nvSpPr>
          <p:cNvPr id="15373" name="Rectangle 15372">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362" name="Picture 2" descr="Mexicanos perciben casos de acoso laboral en su trabajo | IDC">
            <a:extLst>
              <a:ext uri="{FF2B5EF4-FFF2-40B4-BE49-F238E27FC236}">
                <a16:creationId xmlns:a16="http://schemas.microsoft.com/office/drawing/2014/main" id="{F7DC73C1-DF82-B610-4718-29D0F117DE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629"/>
          <a:stretch/>
        </p:blipFill>
        <p:spPr bwMode="auto">
          <a:xfrm>
            <a:off x="908304" y="2478024"/>
            <a:ext cx="6009855" cy="369417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AA22BF5C-DED1-C27F-42CA-E13959DEE7E6}"/>
              </a:ext>
            </a:extLst>
          </p:cNvPr>
          <p:cNvSpPr>
            <a:spLocks noGrp="1"/>
          </p:cNvSpPr>
          <p:nvPr>
            <p:ph idx="1"/>
          </p:nvPr>
        </p:nvSpPr>
        <p:spPr>
          <a:xfrm>
            <a:off x="7202906" y="2276856"/>
            <a:ext cx="4652210" cy="4581144"/>
          </a:xfrm>
        </p:spPr>
        <p:txBody>
          <a:bodyPr anchor="ctr">
            <a:normAutofit fontScale="92500" lnSpcReduction="10000"/>
          </a:bodyPr>
          <a:lstStyle/>
          <a:p>
            <a:pPr marL="0" indent="0">
              <a:buNone/>
            </a:pPr>
            <a:r>
              <a:rPr lang="es-ES" sz="1900" b="1" dirty="0">
                <a:solidFill>
                  <a:schemeClr val="accent1">
                    <a:lumMod val="75000"/>
                  </a:schemeClr>
                </a:solidFill>
              </a:rPr>
              <a:t>1. Acoso repetido</a:t>
            </a:r>
          </a:p>
          <a:p>
            <a:pPr marL="0" indent="0" algn="just">
              <a:buNone/>
            </a:pPr>
            <a:r>
              <a:rPr lang="es-ES" sz="1900" dirty="0">
                <a:solidFill>
                  <a:schemeClr val="accent1">
                    <a:lumMod val="75000"/>
                  </a:schemeClr>
                </a:solidFill>
              </a:rPr>
              <a:t>Según este investigador, el acosador laboral es un “asesino en serie”, pues las conductas de acoso laboral no son aisladas, sino que se repiten. Además, suele realizar el acoso hacia diferentes individuos a lo largo de los años.</a:t>
            </a:r>
          </a:p>
          <a:p>
            <a:pPr marL="0" indent="0" algn="just">
              <a:buNone/>
            </a:pPr>
            <a:r>
              <a:rPr lang="es-ES" sz="1900" b="1" dirty="0">
                <a:solidFill>
                  <a:schemeClr val="accent1">
                    <a:lumMod val="75000"/>
                  </a:schemeClr>
                </a:solidFill>
              </a:rPr>
              <a:t>2. Complejo de inferioridad</a:t>
            </a:r>
          </a:p>
          <a:p>
            <a:pPr marL="0" indent="0" algn="just">
              <a:buNone/>
            </a:pPr>
            <a:r>
              <a:rPr lang="es-ES" sz="1900" dirty="0">
                <a:solidFill>
                  <a:schemeClr val="accent1">
                    <a:lumMod val="75000"/>
                  </a:schemeClr>
                </a:solidFill>
              </a:rPr>
              <a:t>El complejo de inferioridad del acosador hace que intente incrementar su autoestima a costa de otros, es decir, intentando sentirse superior a ellos.</a:t>
            </a:r>
          </a:p>
          <a:p>
            <a:pPr marL="0" indent="0" algn="just">
              <a:buNone/>
            </a:pPr>
            <a:r>
              <a:rPr lang="es-ES" sz="1900" b="1" dirty="0">
                <a:solidFill>
                  <a:schemeClr val="accent1">
                    <a:lumMod val="75000"/>
                  </a:schemeClr>
                </a:solidFill>
              </a:rPr>
              <a:t>3. Personalidad patológica</a:t>
            </a:r>
          </a:p>
          <a:p>
            <a:pPr marL="0" indent="0" algn="just">
              <a:buNone/>
            </a:pPr>
            <a:r>
              <a:rPr lang="es-ES" sz="1900" dirty="0">
                <a:solidFill>
                  <a:schemeClr val="accent1">
                    <a:lumMod val="75000"/>
                  </a:schemeClr>
                </a:solidFill>
              </a:rPr>
              <a:t>Es relativamente frecuente que el acosador presente alguna patología, por ejemplo, trastorno narcisista, trastorno disocial, psicopatía o trastorno paranoide.</a:t>
            </a:r>
          </a:p>
          <a:p>
            <a:endParaRPr lang="es-CL" sz="1300" dirty="0"/>
          </a:p>
        </p:txBody>
      </p:sp>
    </p:spTree>
    <p:extLst>
      <p:ext uri="{BB962C8B-B14F-4D97-AF65-F5344CB8AC3E}">
        <p14:creationId xmlns:p14="http://schemas.microsoft.com/office/powerpoint/2010/main" val="2762790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391" name="Rectangle 16390">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393" name="Rectangle 16392">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395" name="Rectangle 16394">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00CA959F-2112-7858-4714-07FEE7C4E982}"/>
              </a:ext>
            </a:extLst>
          </p:cNvPr>
          <p:cNvSpPr>
            <a:spLocks noGrp="1"/>
          </p:cNvSpPr>
          <p:nvPr>
            <p:ph type="title"/>
          </p:nvPr>
        </p:nvSpPr>
        <p:spPr>
          <a:xfrm>
            <a:off x="1115568" y="548640"/>
            <a:ext cx="10168128" cy="1179576"/>
          </a:xfrm>
        </p:spPr>
        <p:txBody>
          <a:bodyPr>
            <a:normAutofit fontScale="90000"/>
          </a:bodyPr>
          <a:lstStyle/>
          <a:p>
            <a:r>
              <a:rPr lang="es-ES" sz="2900" b="1" dirty="0">
                <a:solidFill>
                  <a:schemeClr val="accent1">
                    <a:lumMod val="75000"/>
                  </a:schemeClr>
                </a:solidFill>
                <a:latin typeface="+mn-lt"/>
                <a:ea typeface="+mn-ea"/>
                <a:cs typeface="+mn-cs"/>
              </a:rPr>
              <a:t>Compensando carencias</a:t>
            </a:r>
            <a:br>
              <a:rPr lang="es-ES" sz="2900" b="1" dirty="0">
                <a:solidFill>
                  <a:schemeClr val="accent1">
                    <a:lumMod val="75000"/>
                  </a:schemeClr>
                </a:solidFill>
                <a:latin typeface="+mn-lt"/>
                <a:ea typeface="+mn-ea"/>
                <a:cs typeface="+mn-cs"/>
              </a:rPr>
            </a:br>
            <a:r>
              <a:rPr lang="es-ES" sz="2900" b="1" dirty="0">
                <a:solidFill>
                  <a:schemeClr val="accent1">
                    <a:lumMod val="75000"/>
                  </a:schemeClr>
                </a:solidFill>
                <a:latin typeface="+mn-lt"/>
                <a:ea typeface="+mn-ea"/>
                <a:cs typeface="+mn-cs"/>
              </a:rPr>
              <a:t>El psiquiatra José Luis González de Rivera describe la personalidad del acosador de la siguiente manera:</a:t>
            </a:r>
            <a:br>
              <a:rPr lang="es-ES" sz="2900" b="1" dirty="0">
                <a:solidFill>
                  <a:schemeClr val="accent1">
                    <a:lumMod val="75000"/>
                  </a:schemeClr>
                </a:solidFill>
                <a:latin typeface="+mn-lt"/>
                <a:ea typeface="+mn-ea"/>
                <a:cs typeface="+mn-cs"/>
              </a:rPr>
            </a:br>
            <a:endParaRPr lang="es-CL" sz="2900" b="1" dirty="0">
              <a:solidFill>
                <a:schemeClr val="accent1">
                  <a:lumMod val="75000"/>
                </a:schemeClr>
              </a:solidFill>
              <a:latin typeface="+mn-lt"/>
              <a:ea typeface="+mn-ea"/>
              <a:cs typeface="+mn-cs"/>
            </a:endParaRPr>
          </a:p>
        </p:txBody>
      </p:sp>
      <p:sp>
        <p:nvSpPr>
          <p:cNvPr id="16397" name="Rectangle 16396">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6386" name="Picture 2">
            <a:extLst>
              <a:ext uri="{FF2B5EF4-FFF2-40B4-BE49-F238E27FC236}">
                <a16:creationId xmlns:a16="http://schemas.microsoft.com/office/drawing/2014/main" id="{FEB87C8C-C72D-1A10-9C6C-539D5FE7FC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5601" r="2" b="2718"/>
          <a:stretch/>
        </p:blipFill>
        <p:spPr bwMode="auto">
          <a:xfrm>
            <a:off x="908305" y="2478024"/>
            <a:ext cx="5207340" cy="320088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054FFD1F-46B5-7F78-FF89-15A073143147}"/>
              </a:ext>
            </a:extLst>
          </p:cNvPr>
          <p:cNvSpPr>
            <a:spLocks noGrp="1"/>
          </p:cNvSpPr>
          <p:nvPr>
            <p:ph idx="1"/>
          </p:nvPr>
        </p:nvSpPr>
        <p:spPr>
          <a:xfrm>
            <a:off x="6175021" y="2445985"/>
            <a:ext cx="5547587" cy="4412015"/>
          </a:xfrm>
        </p:spPr>
        <p:txBody>
          <a:bodyPr anchor="ctr">
            <a:normAutofit/>
          </a:bodyPr>
          <a:lstStyle/>
          <a:p>
            <a:pPr marL="0" indent="0" algn="just">
              <a:buNone/>
            </a:pPr>
            <a:r>
              <a:rPr lang="es-ES" sz="16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1. Rasgos narcisistas: </a:t>
            </a:r>
            <a:r>
              <a:rPr lang="es-ES" sz="16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Es decir, sienten un excesivo sentido de grandiosidad, se creen especiales e intentan que su estatus sea reconocido.   </a:t>
            </a:r>
          </a:p>
          <a:p>
            <a:pPr marL="0" indent="0" algn="just">
              <a:buNone/>
            </a:pPr>
            <a:r>
              <a:rPr lang="es-ES" sz="16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2. Rasgos paranoides</a:t>
            </a:r>
            <a:r>
              <a:rPr lang="es-ES" sz="16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Es decir, que son personas que sienten una gran desconfianza hacia los demás y una intensa anticipación infundada de que las otras personas quieren causarles algún perjuicio, muestran cierto egocentrismo y son contemplativas, frías y exigentes.</a:t>
            </a:r>
          </a:p>
          <a:p>
            <a:pPr marL="0" indent="0" algn="just">
              <a:buNone/>
            </a:pPr>
            <a:r>
              <a:rPr lang="es-ES" sz="16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3. Envidia</a:t>
            </a:r>
            <a:r>
              <a:rPr lang="es-ES" sz="16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Los acosadores son personas envidiosas y no tienen problemas en arrebatarles a otros lo que consideran valioso.</a:t>
            </a:r>
          </a:p>
          <a:p>
            <a:pPr marL="0" indent="0" algn="just">
              <a:buNone/>
            </a:pPr>
            <a:r>
              <a:rPr lang="es-ES" sz="16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4. Necesidad de control</a:t>
            </a:r>
            <a:r>
              <a:rPr lang="es-ES" sz="16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Tienen una gran necesidad de control, no toleran la frustración y temen a la incertidumbre</a:t>
            </a:r>
          </a:p>
          <a:p>
            <a:pPr marL="0" indent="0" algn="just">
              <a:buNone/>
            </a:pPr>
            <a:r>
              <a:rPr lang="es-ES" sz="16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5. Mediocridad: </a:t>
            </a:r>
            <a:r>
              <a:rPr lang="es-ES" sz="16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Considera a estas personas mediocres, en el sentido en que se muestran vacías y malvadas. Tienen un gran deseo de notoriedad y de influir sobre los demás.</a:t>
            </a:r>
          </a:p>
          <a:p>
            <a:pPr algn="just"/>
            <a:endParaRPr lang="es-CL" sz="1000" dirty="0"/>
          </a:p>
        </p:txBody>
      </p:sp>
    </p:spTree>
    <p:extLst>
      <p:ext uri="{BB962C8B-B14F-4D97-AF65-F5344CB8AC3E}">
        <p14:creationId xmlns:p14="http://schemas.microsoft.com/office/powerpoint/2010/main" val="634180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19" name="Rectangle 13318">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321" name="Rectangle 13320">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323" name="Rectangle 13322">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192D8E7-57B4-104C-FA84-AD3FA6C1FB98}"/>
              </a:ext>
            </a:extLst>
          </p:cNvPr>
          <p:cNvSpPr>
            <a:spLocks noGrp="1"/>
          </p:cNvSpPr>
          <p:nvPr>
            <p:ph type="title"/>
          </p:nvPr>
        </p:nvSpPr>
        <p:spPr>
          <a:xfrm>
            <a:off x="1115568" y="548640"/>
            <a:ext cx="10168128" cy="1179576"/>
          </a:xfrm>
        </p:spPr>
        <p:txBody>
          <a:bodyPr>
            <a:normAutofit/>
          </a:bodyPr>
          <a:lstStyle/>
          <a:p>
            <a:r>
              <a:rPr lang="es-ES" sz="3700" b="1" dirty="0">
                <a:solidFill>
                  <a:schemeClr val="accent1">
                    <a:lumMod val="75000"/>
                  </a:schemeClr>
                </a:solidFill>
                <a:latin typeface="+mn-lt"/>
                <a:ea typeface="+mn-ea"/>
                <a:cs typeface="+mn-cs"/>
              </a:rPr>
              <a:t>El perfil del acosador laboral según Tim Field</a:t>
            </a:r>
            <a:br>
              <a:rPr lang="es-ES" sz="3700" b="1" dirty="0">
                <a:latin typeface="+mn-lt"/>
                <a:ea typeface="+mn-ea"/>
                <a:cs typeface="+mn-cs"/>
              </a:rPr>
            </a:br>
            <a:endParaRPr lang="es-CL" sz="3700" b="1" dirty="0">
              <a:latin typeface="+mn-lt"/>
              <a:ea typeface="+mn-ea"/>
              <a:cs typeface="+mn-cs"/>
            </a:endParaRPr>
          </a:p>
        </p:txBody>
      </p:sp>
      <p:sp>
        <p:nvSpPr>
          <p:cNvPr id="13325" name="Rectangle 13324">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314" name="Picture 2" descr="ACOSO LABORAL - Mobbing. No te calles. ¿Cómo defenderse ante ello?">
            <a:extLst>
              <a:ext uri="{FF2B5EF4-FFF2-40B4-BE49-F238E27FC236}">
                <a16:creationId xmlns:a16="http://schemas.microsoft.com/office/drawing/2014/main" id="{B894264E-C3B7-DBBE-E1E9-D72BA729BAB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184" r="2" b="2"/>
          <a:stretch/>
        </p:blipFill>
        <p:spPr bwMode="auto">
          <a:xfrm>
            <a:off x="908304" y="2478024"/>
            <a:ext cx="6009855" cy="369417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84956164-A837-98D8-89A2-AF1D04C65C56}"/>
              </a:ext>
            </a:extLst>
          </p:cNvPr>
          <p:cNvSpPr>
            <a:spLocks noGrp="1"/>
          </p:cNvSpPr>
          <p:nvPr>
            <p:ph idx="1"/>
          </p:nvPr>
        </p:nvSpPr>
        <p:spPr>
          <a:xfrm>
            <a:off x="7411453" y="2478024"/>
            <a:ext cx="3872243" cy="3694176"/>
          </a:xfrm>
        </p:spPr>
        <p:txBody>
          <a:bodyPr anchor="ctr">
            <a:normAutofit/>
          </a:bodyPr>
          <a:lstStyle/>
          <a:p>
            <a:r>
              <a:rPr lang="es-CL" sz="1800" dirty="0">
                <a:solidFill>
                  <a:schemeClr val="accent1">
                    <a:lumMod val="50000"/>
                  </a:schemeClr>
                </a:solidFill>
              </a:rPr>
              <a:t>1</a:t>
            </a:r>
            <a:r>
              <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Mentiroso</a:t>
            </a:r>
          </a:p>
          <a:p>
            <a:r>
              <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2. Encantador</a:t>
            </a:r>
          </a:p>
          <a:p>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3. Falsa apariencia de seguridad</a:t>
            </a:r>
          </a:p>
          <a:p>
            <a:r>
              <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4. Controlador y vengativo</a:t>
            </a:r>
          </a:p>
          <a:p>
            <a:r>
              <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5. Crítico</a:t>
            </a:r>
          </a:p>
          <a:p>
            <a:r>
              <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6. Irritable</a:t>
            </a:r>
          </a:p>
          <a:p>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7. Incapaz de hacer autocrítica</a:t>
            </a:r>
          </a:p>
          <a:p>
            <a:r>
              <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8. Violento</a:t>
            </a:r>
          </a:p>
          <a:p>
            <a:endParaRPr lang="es-CL" sz="1800" dirty="0"/>
          </a:p>
        </p:txBody>
      </p:sp>
    </p:spTree>
    <p:extLst>
      <p:ext uri="{BB962C8B-B14F-4D97-AF65-F5344CB8AC3E}">
        <p14:creationId xmlns:p14="http://schemas.microsoft.com/office/powerpoint/2010/main" val="3522779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45" name="Rectangle 14344">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347" name="Rectangle 14346">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349" name="Rectangle 14348">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0CEC598-4BFA-2D01-34AA-00071DFF1CD2}"/>
              </a:ext>
            </a:extLst>
          </p:cNvPr>
          <p:cNvSpPr>
            <a:spLocks noGrp="1"/>
          </p:cNvSpPr>
          <p:nvPr>
            <p:ph type="title"/>
          </p:nvPr>
        </p:nvSpPr>
        <p:spPr>
          <a:xfrm>
            <a:off x="1057868" y="533055"/>
            <a:ext cx="10168128" cy="1179576"/>
          </a:xfrm>
        </p:spPr>
        <p:txBody>
          <a:bodyPr>
            <a:normAutofit fontScale="90000"/>
          </a:bodyPr>
          <a:lstStyle/>
          <a:p>
            <a:r>
              <a:rPr lang="es-ES" sz="3600" b="1" dirty="0">
                <a:solidFill>
                  <a:schemeClr val="accent1">
                    <a:lumMod val="75000"/>
                  </a:schemeClr>
                </a:solidFill>
                <a:latin typeface="+mn-lt"/>
                <a:ea typeface="+mn-ea"/>
                <a:cs typeface="+mn-cs"/>
              </a:rPr>
              <a:t>Más rasgos de personalidad (Hirigoyen en 2001)</a:t>
            </a:r>
            <a:br>
              <a:rPr lang="es-ES" sz="3600" b="1" dirty="0">
                <a:solidFill>
                  <a:schemeClr val="accent1">
                    <a:lumMod val="75000"/>
                  </a:schemeClr>
                </a:solidFill>
                <a:latin typeface="+mn-lt"/>
                <a:ea typeface="+mn-ea"/>
                <a:cs typeface="+mn-cs"/>
              </a:rPr>
            </a:br>
            <a:br>
              <a:rPr lang="es-ES" sz="3600" b="1" dirty="0">
                <a:solidFill>
                  <a:schemeClr val="accent1">
                    <a:lumMod val="75000"/>
                  </a:schemeClr>
                </a:solidFill>
                <a:latin typeface="+mn-lt"/>
                <a:ea typeface="+mn-ea"/>
                <a:cs typeface="+mn-cs"/>
              </a:rPr>
            </a:br>
            <a:endParaRPr lang="es-CL" sz="3600" b="1" dirty="0">
              <a:solidFill>
                <a:schemeClr val="accent1">
                  <a:lumMod val="75000"/>
                </a:schemeClr>
              </a:solidFill>
              <a:latin typeface="+mn-lt"/>
              <a:ea typeface="+mn-ea"/>
              <a:cs typeface="+mn-cs"/>
            </a:endParaRPr>
          </a:p>
        </p:txBody>
      </p:sp>
      <p:sp>
        <p:nvSpPr>
          <p:cNvPr id="14351" name="Rectangle 14350">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340" name="Picture 4" descr="El liderazgo ante el acoso laboral –">
            <a:extLst>
              <a:ext uri="{FF2B5EF4-FFF2-40B4-BE49-F238E27FC236}">
                <a16:creationId xmlns:a16="http://schemas.microsoft.com/office/drawing/2014/main" id="{3ACC54DC-8EDF-22AB-CDE8-2093CC82F28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335" r="1" b="1"/>
          <a:stretch/>
        </p:blipFill>
        <p:spPr bwMode="auto">
          <a:xfrm>
            <a:off x="566928" y="2418554"/>
            <a:ext cx="4818728" cy="296200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2FB314F5-7FA0-07A3-8F8F-D8D1574AA754}"/>
              </a:ext>
            </a:extLst>
          </p:cNvPr>
          <p:cNvSpPr>
            <a:spLocks noGrp="1"/>
          </p:cNvSpPr>
          <p:nvPr>
            <p:ph idx="1"/>
          </p:nvPr>
        </p:nvSpPr>
        <p:spPr>
          <a:xfrm>
            <a:off x="5660605" y="2155966"/>
            <a:ext cx="6204421" cy="4153394"/>
          </a:xfrm>
        </p:spPr>
        <p:txBody>
          <a:bodyPr anchor="ctr">
            <a:normAutofit fontScale="25000" lnSpcReduction="20000"/>
          </a:bodyPr>
          <a:lstStyle/>
          <a:p>
            <a:pPr marL="0" indent="0" algn="just">
              <a:buNone/>
            </a:pPr>
            <a:br>
              <a:rPr lang="es-ES" sz="80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br>
            <a:r>
              <a:rPr lang="es-CL" sz="80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1. </a:t>
            </a:r>
            <a:r>
              <a:rPr lang="es-CL" sz="72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Perverso</a:t>
            </a:r>
            <a:r>
              <a:rPr lang="es-CL" sz="72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La autora le denomina un ser perverso, con rasgos narcisistas.</a:t>
            </a:r>
          </a:p>
          <a:p>
            <a:pPr marL="0" indent="0" algn="just">
              <a:buNone/>
            </a:pPr>
            <a:r>
              <a:rPr lang="es-ES" sz="72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2. Siente placer al ver a otro sufrir: </a:t>
            </a:r>
            <a:r>
              <a:rPr lang="es-ES" sz="72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El acosador siente un gran placer al ver a la víctima humillada y disfruta del sufrimiento del otro.</a:t>
            </a:r>
          </a:p>
          <a:p>
            <a:pPr marL="0" indent="0" algn="just">
              <a:buNone/>
            </a:pPr>
            <a:r>
              <a:rPr lang="es-ES" sz="72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3. No tiene remordimientos</a:t>
            </a:r>
            <a:r>
              <a:rPr lang="es-ES" sz="72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Es cruel y no le importa el dolor de la víctima. No siente culpa porque disfruta actuando así.</a:t>
            </a:r>
          </a:p>
          <a:p>
            <a:pPr marL="0" indent="0" algn="just">
              <a:buNone/>
            </a:pPr>
            <a:r>
              <a:rPr lang="es-ES" sz="72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4. Baja autoestima: </a:t>
            </a:r>
            <a:r>
              <a:rPr lang="es-ES" sz="72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Tiene un gran complejo de inferioridad que es consecuencia de su baja autoestima. Intenta aumentar su propio valor a través de los ataques hacia la víctima.</a:t>
            </a:r>
          </a:p>
          <a:p>
            <a:pPr marL="0" indent="0" algn="just">
              <a:buNone/>
            </a:pPr>
            <a:r>
              <a:rPr lang="es-ES" sz="72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5. Falta de empatía: </a:t>
            </a:r>
            <a:r>
              <a:rPr lang="es-ES" sz="72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La empatía es capacidad de ponerse en la piel de los demás. El acosador laboral tiende a no ponerse en la piel de otras personas.</a:t>
            </a:r>
          </a:p>
          <a:p>
            <a:pPr marL="0" indent="0" algn="just">
              <a:buNone/>
            </a:pPr>
            <a:r>
              <a:rPr lang="es-ES" sz="72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6. Niega la realidad: </a:t>
            </a:r>
            <a:r>
              <a:rPr lang="es-ES" sz="72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Hirigoyen afirma que el acosador utiliza mecanismos de defensa como negación de la realidad.</a:t>
            </a:r>
          </a:p>
          <a:p>
            <a:pPr algn="just"/>
            <a:br>
              <a:rPr lang="es-ES" sz="400" dirty="0"/>
            </a:br>
            <a:endParaRPr lang="es-ES" sz="400" dirty="0"/>
          </a:p>
          <a:p>
            <a:endParaRPr lang="es-CL" sz="700" dirty="0"/>
          </a:p>
        </p:txBody>
      </p:sp>
    </p:spTree>
    <p:extLst>
      <p:ext uri="{BB962C8B-B14F-4D97-AF65-F5344CB8AC3E}">
        <p14:creationId xmlns:p14="http://schemas.microsoft.com/office/powerpoint/2010/main" val="692377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63" name="Rectangle 19462">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65" name="Rectangle 19464">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67" name="Rectangle 19466">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69" name="Rectangle 19468">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ítulo 3">
            <a:extLst>
              <a:ext uri="{FF2B5EF4-FFF2-40B4-BE49-F238E27FC236}">
                <a16:creationId xmlns:a16="http://schemas.microsoft.com/office/drawing/2014/main" id="{776DC257-5E21-F5A6-598F-EB9B7057793F}"/>
              </a:ext>
            </a:extLst>
          </p:cNvPr>
          <p:cNvSpPr>
            <a:spLocks noGrp="1"/>
          </p:cNvSpPr>
          <p:nvPr>
            <p:ph type="title"/>
          </p:nvPr>
        </p:nvSpPr>
        <p:spPr>
          <a:xfrm>
            <a:off x="1127208" y="857251"/>
            <a:ext cx="4747280" cy="3098061"/>
          </a:xfrm>
        </p:spPr>
        <p:txBody>
          <a:bodyPr vert="horz" lIns="91440" tIns="45720" rIns="91440" bIns="45720" rtlCol="0" anchor="b">
            <a:normAutofit/>
          </a:bodyPr>
          <a:lstStyle/>
          <a:p>
            <a:r>
              <a:rPr lang="en-US" sz="4800" kern="1200" dirty="0">
                <a:solidFill>
                  <a:srgbClr val="FFFFFF"/>
                </a:solidFill>
                <a:latin typeface="+mj-lt"/>
                <a:ea typeface="+mj-ea"/>
                <a:cs typeface="+mj-cs"/>
              </a:rPr>
              <a:t>Perfil de las </a:t>
            </a:r>
            <a:r>
              <a:rPr lang="en-US" sz="4800" kern="1200" dirty="0" err="1">
                <a:solidFill>
                  <a:srgbClr val="FFFFFF"/>
                </a:solidFill>
                <a:latin typeface="+mj-lt"/>
                <a:ea typeface="+mj-ea"/>
                <a:cs typeface="+mj-cs"/>
              </a:rPr>
              <a:t>Víctimas</a:t>
            </a:r>
            <a:r>
              <a:rPr lang="en-US" sz="4800" kern="1200" dirty="0">
                <a:solidFill>
                  <a:srgbClr val="FFFFFF"/>
                </a:solidFill>
                <a:latin typeface="+mj-lt"/>
                <a:ea typeface="+mj-ea"/>
                <a:cs typeface="+mj-cs"/>
              </a:rPr>
              <a:t> de </a:t>
            </a:r>
            <a:r>
              <a:rPr lang="en-US" sz="4800" kern="1200" dirty="0" err="1">
                <a:solidFill>
                  <a:srgbClr val="FFFFFF"/>
                </a:solidFill>
                <a:latin typeface="+mj-lt"/>
                <a:ea typeface="+mj-ea"/>
                <a:cs typeface="+mj-cs"/>
              </a:rPr>
              <a:t>Acoso</a:t>
            </a:r>
            <a:r>
              <a:rPr lang="en-US" sz="4800" kern="1200" dirty="0">
                <a:solidFill>
                  <a:srgbClr val="FFFFFF"/>
                </a:solidFill>
                <a:latin typeface="+mj-lt"/>
                <a:ea typeface="+mj-ea"/>
                <a:cs typeface="+mj-cs"/>
              </a:rPr>
              <a:t> Laboral y sexual </a:t>
            </a:r>
          </a:p>
        </p:txBody>
      </p:sp>
      <p:sp>
        <p:nvSpPr>
          <p:cNvPr id="19471" name="Rectangle 19470">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73" name="Oval 19472">
            <a:extLst>
              <a:ext uri="{FF2B5EF4-FFF2-40B4-BE49-F238E27FC236}">
                <a16:creationId xmlns:a16="http://schemas.microsoft.com/office/drawing/2014/main" id="{F4AFDDCA-6ABA-4D23-8A5C-1BF0F4308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58" name="Picture 2" descr="¿Qué es el acoso laboral?">
            <a:extLst>
              <a:ext uri="{FF2B5EF4-FFF2-40B4-BE49-F238E27FC236}">
                <a16:creationId xmlns:a16="http://schemas.microsoft.com/office/drawing/2014/main" id="{A0383794-7263-8E43-ED94-88B15EE1F0A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20559" y="2188865"/>
            <a:ext cx="3737164" cy="2494556"/>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Calculador y manipulador, esas son algunas de las características más comunes (Getty Images)">
            <a:extLst>
              <a:ext uri="{FF2B5EF4-FFF2-40B4-BE49-F238E27FC236}">
                <a16:creationId xmlns:a16="http://schemas.microsoft.com/office/drawing/2014/main" id="{D15A99FB-90EF-B7D6-D7D9-FAD4195592F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Tree>
    <p:extLst>
      <p:ext uri="{BB962C8B-B14F-4D97-AF65-F5344CB8AC3E}">
        <p14:creationId xmlns:p14="http://schemas.microsoft.com/office/powerpoint/2010/main" val="1919887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489" name="Rectangle 20488">
            <a:extLst>
              <a:ext uri="{FF2B5EF4-FFF2-40B4-BE49-F238E27FC236}">
                <a16:creationId xmlns:a16="http://schemas.microsoft.com/office/drawing/2014/main" id="{F4F2FC05-7D27-410F-BDA9-ADF4831368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491" name="Rectangle 20490">
            <a:extLst>
              <a:ext uri="{FF2B5EF4-FFF2-40B4-BE49-F238E27FC236}">
                <a16:creationId xmlns:a16="http://schemas.microsoft.com/office/drawing/2014/main" id="{9080D120-BD54-46E1-BA37-82F5E8089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3" y="633619"/>
            <a:ext cx="5457817"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493" name="Rectangle 20492">
            <a:extLst>
              <a:ext uri="{FF2B5EF4-FFF2-40B4-BE49-F238E27FC236}">
                <a16:creationId xmlns:a16="http://schemas.microsoft.com/office/drawing/2014/main" id="{81D83946-74FA-498A-AC80-9926F041B5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5" y="1181536"/>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495" name="Rectangle 20494">
            <a:extLst>
              <a:ext uri="{FF2B5EF4-FFF2-40B4-BE49-F238E27FC236}">
                <a16:creationId xmlns:a16="http://schemas.microsoft.com/office/drawing/2014/main" id="{5060D983-8B52-443A-8183-2A1DE0561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6" y="2185416"/>
            <a:ext cx="4446484"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AA22BF5C-DED1-C27F-42CA-E13959DEE7E6}"/>
              </a:ext>
            </a:extLst>
          </p:cNvPr>
          <p:cNvSpPr>
            <a:spLocks noGrp="1"/>
          </p:cNvSpPr>
          <p:nvPr>
            <p:ph idx="1"/>
          </p:nvPr>
        </p:nvSpPr>
        <p:spPr>
          <a:xfrm>
            <a:off x="409573" y="2670408"/>
            <a:ext cx="5505424" cy="5037622"/>
          </a:xfrm>
        </p:spPr>
        <p:txBody>
          <a:bodyPr>
            <a:normAutofit/>
          </a:bodyPr>
          <a:lstStyle/>
          <a:p>
            <a:pPr>
              <a:buFont typeface="Arial" panose="020B0604020202020204" pitchFamily="34" charset="0"/>
              <a:buChar char="•"/>
            </a:pPr>
            <a:r>
              <a:rPr lang="es-ES" sz="1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Autenticidad: </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personas que persiguen la autorrealización y el autoconocimiento, aunque sea a expensas de su propia comodidad</a:t>
            </a:r>
          </a:p>
          <a:p>
            <a:pPr>
              <a:buFont typeface="Arial" panose="020B0604020202020204" pitchFamily="34" charset="0"/>
              <a:buChar char="•"/>
            </a:pPr>
            <a:r>
              <a:rPr lang="es-ES" sz="1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Personas que presentan un exceso de ingenuidad </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o buena </a:t>
            </a:r>
            <a:r>
              <a:rPr lang="es-ES" sz="1400" dirty="0" err="1">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fé</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y que no hacen frente desde el principio a quienes les intentan perjudicar. Estas personas pacíficas y no confrontativas, se resisten a ver el mal en el otro y tardan demasiado en advertir la trampa en la que están.</a:t>
            </a:r>
          </a:p>
          <a:p>
            <a:pPr>
              <a:buFont typeface="Arial" panose="020B0604020202020204" pitchFamily="34" charset="0"/>
              <a:buChar char="•"/>
            </a:pPr>
            <a:r>
              <a:rPr lang="es-ES" sz="1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Eficacia y éxito</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personas brillantes, eficaces y trabajadoras</a:t>
            </a:r>
          </a:p>
          <a:p>
            <a:pPr>
              <a:buFont typeface="Arial" panose="020B0604020202020204" pitchFamily="34" charset="0"/>
              <a:buChar char="•"/>
            </a:pPr>
            <a:r>
              <a:rPr lang="es-ES" sz="1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Personas autónomas</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independientes y con iniciativa</a:t>
            </a:r>
          </a:p>
          <a:p>
            <a:pPr>
              <a:buFont typeface="Arial" panose="020B0604020202020204" pitchFamily="34" charset="0"/>
              <a:buChar char="•"/>
            </a:pPr>
            <a:r>
              <a:rPr lang="es-ES" sz="1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Personas con elevada capacidad empática, sensibilidad</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comprensión del sufrimiento ajeno e interés por el desarrollo y el bienestar de los demás.</a:t>
            </a:r>
          </a:p>
          <a:p>
            <a:pPr>
              <a:buFont typeface="Arial" panose="020B0604020202020204" pitchFamily="34" charset="0"/>
              <a:buChar char="•"/>
            </a:pPr>
            <a:r>
              <a:rPr lang="es-ES" sz="1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Diferenciación</a:t>
            </a:r>
            <a:r>
              <a:rPr lang="es-ES" sz="1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 trabajadores de raza, sexo, aspecto, ideología, aspecto, diferente al grupo en general.</a:t>
            </a:r>
          </a:p>
          <a:p>
            <a:pPr>
              <a:buFont typeface="Arial" panose="020B0604020202020204" pitchFamily="34" charset="0"/>
              <a:buChar char="•"/>
            </a:pPr>
            <a:r>
              <a:rPr lang="es-ES" sz="1400" b="1" dirty="0">
                <a:solidFill>
                  <a:srgbClr val="C00000"/>
                </a:solidFill>
                <a:latin typeface="Calibri" panose="020F0502020204030204" pitchFamily="34" charset="0"/>
                <a:ea typeface="Calibri" panose="020F0502020204030204" pitchFamily="34" charset="0"/>
                <a:cs typeface="Calibri" panose="020F0502020204030204" pitchFamily="34" charset="0"/>
              </a:rPr>
              <a:t>Empleados que denuncian maniobras fraudulentas o ilegales existentes en el entorno laboral.</a:t>
            </a:r>
          </a:p>
          <a:p>
            <a:pPr marL="0" indent="0">
              <a:buNone/>
            </a:pPr>
            <a:endParaRPr lang="es-CL" sz="1400" dirty="0"/>
          </a:p>
        </p:txBody>
      </p:sp>
      <p:pic>
        <p:nvPicPr>
          <p:cNvPr id="20484" name="Picture 4" descr="Qué es el bullying laboral y 4 formas para evitarlo? – Diciplina.te">
            <a:extLst>
              <a:ext uri="{FF2B5EF4-FFF2-40B4-BE49-F238E27FC236}">
                <a16:creationId xmlns:a16="http://schemas.microsoft.com/office/drawing/2014/main" id="{79F2C038-72E8-D5CF-F5DD-3FA8BF5BAC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105" r="2" b="2"/>
          <a:stretch/>
        </p:blipFill>
        <p:spPr bwMode="auto">
          <a:xfrm>
            <a:off x="6324599" y="10"/>
            <a:ext cx="5457817" cy="3337549"/>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descr="Mexicanos perciben casos de acoso laboral en su trabajo | IDC">
            <a:extLst>
              <a:ext uri="{FF2B5EF4-FFF2-40B4-BE49-F238E27FC236}">
                <a16:creationId xmlns:a16="http://schemas.microsoft.com/office/drawing/2014/main" id="{F7DC73C1-DF82-B610-4718-29D0F117DE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8107"/>
          <a:stretch/>
        </p:blipFill>
        <p:spPr bwMode="auto">
          <a:xfrm>
            <a:off x="6324590" y="3520439"/>
            <a:ext cx="5457817" cy="3337561"/>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
            <a:extLst>
              <a:ext uri="{FF2B5EF4-FFF2-40B4-BE49-F238E27FC236}">
                <a16:creationId xmlns:a16="http://schemas.microsoft.com/office/drawing/2014/main" id="{64B2F5A2-8E35-4DA4-0EA0-FF413E3F4C5C}"/>
              </a:ext>
            </a:extLst>
          </p:cNvPr>
          <p:cNvSpPr txBox="1">
            <a:spLocks/>
          </p:cNvSpPr>
          <p:nvPr/>
        </p:nvSpPr>
        <p:spPr>
          <a:xfrm>
            <a:off x="574175" y="695548"/>
            <a:ext cx="5521825" cy="1676064"/>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6400" b="1"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Perfil de la víctima</a:t>
            </a:r>
            <a:br>
              <a:rPr lang="es-ES" sz="6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br>
            <a:r>
              <a:rPr lang="es-ES" sz="6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Diversos estudios demuestran que hay determinadas personas que, por sus características personales, son más vulnerables, lo que facilita que las circunstancias se manifiesten contra ellas. </a:t>
            </a:r>
          </a:p>
          <a:p>
            <a:endParaRPr lang="es-ES" sz="6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endParaRPr>
          </a:p>
          <a:p>
            <a:r>
              <a:rPr lang="es-ES" sz="6400" dirty="0">
                <a:solidFill>
                  <a:schemeClr val="accent1">
                    <a:lumMod val="75000"/>
                  </a:schemeClr>
                </a:solidFill>
                <a:latin typeface="Calibri" panose="020F0502020204030204" pitchFamily="34" charset="0"/>
                <a:ea typeface="Calibri" panose="020F0502020204030204" pitchFamily="34" charset="0"/>
                <a:cs typeface="Calibri" panose="020F0502020204030204" pitchFamily="34" charset="0"/>
              </a:rPr>
              <a:t>De las investigaciones actuales deducimos que los rasgos que presentaban un número elevado de víctimas son los siguientes:</a:t>
            </a:r>
            <a:br>
              <a:rPr lang="es-ES" sz="2200" dirty="0">
                <a:solidFill>
                  <a:schemeClr val="accent1">
                    <a:lumMod val="75000"/>
                  </a:schemeClr>
                </a:solidFill>
                <a:latin typeface="+mn-lt"/>
                <a:ea typeface="+mn-ea"/>
                <a:cs typeface="+mn-cs"/>
              </a:rPr>
            </a:br>
            <a:br>
              <a:rPr lang="es-ES" sz="2200" dirty="0">
                <a:solidFill>
                  <a:schemeClr val="accent1">
                    <a:lumMod val="75000"/>
                  </a:schemeClr>
                </a:solidFill>
                <a:latin typeface="+mn-lt"/>
                <a:ea typeface="+mn-ea"/>
                <a:cs typeface="+mn-cs"/>
              </a:rPr>
            </a:br>
            <a:endParaRPr lang="es-CL" sz="3700" dirty="0">
              <a:solidFill>
                <a:schemeClr val="accent1">
                  <a:lumMod val="75000"/>
                </a:schemeClr>
              </a:solidFill>
              <a:latin typeface="+mn-lt"/>
              <a:ea typeface="+mn-ea"/>
              <a:cs typeface="+mn-cs"/>
            </a:endParaRPr>
          </a:p>
        </p:txBody>
      </p:sp>
    </p:spTree>
    <p:extLst>
      <p:ext uri="{BB962C8B-B14F-4D97-AF65-F5344CB8AC3E}">
        <p14:creationId xmlns:p14="http://schemas.microsoft.com/office/powerpoint/2010/main" val="2574438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63" name="Rectangle 19462">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65" name="Rectangle 19464">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67" name="Rectangle 19466">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69" name="Rectangle 19468">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ítulo 3">
            <a:extLst>
              <a:ext uri="{FF2B5EF4-FFF2-40B4-BE49-F238E27FC236}">
                <a16:creationId xmlns:a16="http://schemas.microsoft.com/office/drawing/2014/main" id="{776DC257-5E21-F5A6-598F-EB9B7057793F}"/>
              </a:ext>
            </a:extLst>
          </p:cNvPr>
          <p:cNvSpPr>
            <a:spLocks noGrp="1"/>
          </p:cNvSpPr>
          <p:nvPr>
            <p:ph type="title"/>
          </p:nvPr>
        </p:nvSpPr>
        <p:spPr>
          <a:xfrm>
            <a:off x="1127208" y="857251"/>
            <a:ext cx="4747280" cy="3098061"/>
          </a:xfrm>
        </p:spPr>
        <p:txBody>
          <a:bodyPr vert="horz" lIns="91440" tIns="45720" rIns="91440" bIns="45720" rtlCol="0" anchor="b">
            <a:normAutofit fontScale="90000"/>
          </a:bodyPr>
          <a:lstStyle/>
          <a:p>
            <a:r>
              <a:rPr lang="en-US" sz="4800" kern="1200" dirty="0" err="1">
                <a:solidFill>
                  <a:srgbClr val="FFFFFF"/>
                </a:solidFill>
                <a:latin typeface="+mj-lt"/>
                <a:ea typeface="+mj-ea"/>
                <a:cs typeface="+mj-cs"/>
              </a:rPr>
              <a:t>Efectos</a:t>
            </a:r>
            <a:r>
              <a:rPr lang="en-US" sz="4800" kern="1200" dirty="0">
                <a:solidFill>
                  <a:srgbClr val="FFFFFF"/>
                </a:solidFill>
                <a:latin typeface="+mj-lt"/>
                <a:ea typeface="+mj-ea"/>
                <a:cs typeface="+mj-cs"/>
              </a:rPr>
              <a:t> en la </a:t>
            </a:r>
            <a:r>
              <a:rPr lang="en-US" sz="4800" kern="1200" dirty="0" err="1">
                <a:solidFill>
                  <a:srgbClr val="FFFFFF"/>
                </a:solidFill>
                <a:latin typeface="+mj-lt"/>
                <a:ea typeface="+mj-ea"/>
                <a:cs typeface="+mj-cs"/>
              </a:rPr>
              <a:t>Salud</a:t>
            </a:r>
            <a:r>
              <a:rPr lang="en-US" sz="4800" kern="1200" dirty="0">
                <a:solidFill>
                  <a:srgbClr val="FFFFFF"/>
                </a:solidFill>
                <a:latin typeface="+mj-lt"/>
                <a:ea typeface="+mj-ea"/>
                <a:cs typeface="+mj-cs"/>
              </a:rPr>
              <a:t> Mental de  las </a:t>
            </a:r>
            <a:br>
              <a:rPr lang="en-US" sz="4800" kern="1200" dirty="0">
                <a:solidFill>
                  <a:srgbClr val="FFFFFF"/>
                </a:solidFill>
                <a:latin typeface="+mj-lt"/>
                <a:ea typeface="+mj-ea"/>
                <a:cs typeface="+mj-cs"/>
              </a:rPr>
            </a:br>
            <a:r>
              <a:rPr lang="en-US" sz="4800" kern="1200" dirty="0" err="1">
                <a:solidFill>
                  <a:srgbClr val="FFFFFF"/>
                </a:solidFill>
                <a:latin typeface="+mj-lt"/>
                <a:ea typeface="+mj-ea"/>
                <a:cs typeface="+mj-cs"/>
              </a:rPr>
              <a:t>Víctimas</a:t>
            </a:r>
            <a:r>
              <a:rPr lang="en-US" sz="4800" kern="1200" dirty="0">
                <a:solidFill>
                  <a:srgbClr val="FFFFFF"/>
                </a:solidFill>
                <a:latin typeface="+mj-lt"/>
                <a:ea typeface="+mj-ea"/>
                <a:cs typeface="+mj-cs"/>
              </a:rPr>
              <a:t> de </a:t>
            </a:r>
            <a:r>
              <a:rPr lang="en-US" sz="4800" kern="1200" dirty="0" err="1">
                <a:solidFill>
                  <a:srgbClr val="FFFFFF"/>
                </a:solidFill>
                <a:latin typeface="+mj-lt"/>
                <a:ea typeface="+mj-ea"/>
                <a:cs typeface="+mj-cs"/>
              </a:rPr>
              <a:t>Acoso</a:t>
            </a:r>
            <a:r>
              <a:rPr lang="en-US" sz="4800" kern="1200" dirty="0">
                <a:solidFill>
                  <a:srgbClr val="FFFFFF"/>
                </a:solidFill>
                <a:latin typeface="+mj-lt"/>
                <a:ea typeface="+mj-ea"/>
                <a:cs typeface="+mj-cs"/>
              </a:rPr>
              <a:t> Laboral  y sexual </a:t>
            </a:r>
          </a:p>
        </p:txBody>
      </p:sp>
      <p:sp>
        <p:nvSpPr>
          <p:cNvPr id="19471" name="Rectangle 19470">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73" name="Oval 19472">
            <a:extLst>
              <a:ext uri="{FF2B5EF4-FFF2-40B4-BE49-F238E27FC236}">
                <a16:creationId xmlns:a16="http://schemas.microsoft.com/office/drawing/2014/main" id="{F4AFDDCA-6ABA-4D23-8A5C-1BF0F4308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58" name="Picture 2" descr="¿Qué es el acoso laboral?">
            <a:extLst>
              <a:ext uri="{FF2B5EF4-FFF2-40B4-BE49-F238E27FC236}">
                <a16:creationId xmlns:a16="http://schemas.microsoft.com/office/drawing/2014/main" id="{A0383794-7263-8E43-ED94-88B15EE1F0A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20559" y="2188865"/>
            <a:ext cx="3737164" cy="2494556"/>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Calculador y manipulador, esas son algunas de las características más comunes (Getty Images)">
            <a:extLst>
              <a:ext uri="{FF2B5EF4-FFF2-40B4-BE49-F238E27FC236}">
                <a16:creationId xmlns:a16="http://schemas.microsoft.com/office/drawing/2014/main" id="{D15A99FB-90EF-B7D6-D7D9-FAD4195592F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Tree>
    <p:extLst>
      <p:ext uri="{BB962C8B-B14F-4D97-AF65-F5344CB8AC3E}">
        <p14:creationId xmlns:p14="http://schemas.microsoft.com/office/powerpoint/2010/main" val="2203101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5" name="Google Shape;185;ge91fb5eca1_2_88"/>
          <p:cNvSpPr txBox="1"/>
          <p:nvPr/>
        </p:nvSpPr>
        <p:spPr>
          <a:xfrm>
            <a:off x="778933" y="2058561"/>
            <a:ext cx="8808412" cy="3613569"/>
          </a:xfrm>
          <a:prstGeom prst="rect">
            <a:avLst/>
          </a:prstGeom>
          <a:solidFill>
            <a:srgbClr val="F2F2F2"/>
          </a:solidFill>
          <a:ln>
            <a:noFill/>
          </a:ln>
        </p:spPr>
        <p:txBody>
          <a:bodyPr spcFirstLastPara="1" wrap="square" lIns="192000" tIns="179967" rIns="192000" bIns="179967" anchor="t" anchorCtr="0">
            <a:spAutoFit/>
          </a:bodyPr>
          <a:lstStyle/>
          <a:p>
            <a:pPr>
              <a:lnSpc>
                <a:spcPct val="110000"/>
              </a:lnSpc>
            </a:pPr>
            <a:r>
              <a:rPr lang="es-ES" sz="1600" dirty="0">
                <a:solidFill>
                  <a:schemeClr val="accent1">
                    <a:lumMod val="75000"/>
                  </a:schemeClr>
                </a:solidFill>
                <a:latin typeface="Roboto"/>
                <a:ea typeface="Roboto"/>
                <a:cs typeface="Roboto"/>
                <a:sym typeface="Roboto"/>
              </a:rPr>
              <a:t>Magíster en Psicología Social - </a:t>
            </a:r>
            <a:r>
              <a:rPr lang="es-ES" sz="1600" dirty="0">
                <a:solidFill>
                  <a:schemeClr val="accent1">
                    <a:lumMod val="75000"/>
                  </a:schemeClr>
                </a:solidFill>
                <a:latin typeface="Roboto"/>
                <a:ea typeface="Roboto"/>
                <a:cs typeface="Roboto"/>
              </a:rPr>
              <a:t>Doctora en Psicología</a:t>
            </a:r>
            <a:br>
              <a:rPr lang="es-ES" sz="1600" dirty="0">
                <a:solidFill>
                  <a:schemeClr val="accent1">
                    <a:lumMod val="75000"/>
                  </a:schemeClr>
                </a:solidFill>
                <a:latin typeface="Roboto"/>
                <a:ea typeface="Roboto"/>
                <a:cs typeface="Roboto"/>
              </a:rPr>
            </a:br>
            <a:r>
              <a:rPr lang="es-ES" sz="1600" dirty="0">
                <a:solidFill>
                  <a:schemeClr val="accent1">
                    <a:lumMod val="75000"/>
                  </a:schemeClr>
                </a:solidFill>
                <a:latin typeface="Roboto"/>
                <a:ea typeface="Roboto"/>
                <a:cs typeface="Roboto"/>
              </a:rPr>
              <a:t>Universidad de Santiago de Chile</a:t>
            </a:r>
          </a:p>
          <a:p>
            <a:pPr>
              <a:lnSpc>
                <a:spcPct val="110000"/>
              </a:lnSpc>
            </a:pPr>
            <a:r>
              <a:rPr lang="es-ES" sz="1600" dirty="0">
                <a:solidFill>
                  <a:schemeClr val="accent1">
                    <a:lumMod val="75000"/>
                  </a:schemeClr>
                </a:solidFill>
                <a:latin typeface="Roboto"/>
                <a:ea typeface="Roboto"/>
                <a:cs typeface="Roboto"/>
              </a:rPr>
              <a:t>Trabajadora Social de INCAP</a:t>
            </a:r>
            <a:br>
              <a:rPr lang="es-ES" sz="1600" dirty="0">
                <a:solidFill>
                  <a:schemeClr val="accent1">
                    <a:lumMod val="75000"/>
                  </a:schemeClr>
                </a:solidFill>
                <a:latin typeface="Roboto"/>
                <a:ea typeface="Roboto"/>
                <a:cs typeface="Roboto"/>
              </a:rPr>
            </a:br>
            <a:r>
              <a:rPr lang="es-ES" sz="1600" dirty="0">
                <a:solidFill>
                  <a:schemeClr val="accent1">
                    <a:lumMod val="75000"/>
                  </a:schemeClr>
                </a:solidFill>
                <a:latin typeface="Roboto"/>
                <a:ea typeface="Roboto"/>
                <a:cs typeface="Roboto"/>
              </a:rPr>
              <a:t>Diploma en Gestión Financiera de Instituciones </a:t>
            </a:r>
            <a:br>
              <a:rPr lang="es-ES" sz="1600" dirty="0">
                <a:solidFill>
                  <a:schemeClr val="accent1">
                    <a:lumMod val="75000"/>
                  </a:schemeClr>
                </a:solidFill>
                <a:latin typeface="Roboto"/>
                <a:ea typeface="Roboto"/>
                <a:cs typeface="Roboto"/>
              </a:rPr>
            </a:br>
            <a:r>
              <a:rPr lang="es-ES" sz="1600" dirty="0">
                <a:solidFill>
                  <a:schemeClr val="accent1">
                    <a:lumMod val="75000"/>
                  </a:schemeClr>
                </a:solidFill>
                <a:latin typeface="Roboto"/>
                <a:ea typeface="Roboto"/>
                <a:cs typeface="Roboto"/>
              </a:rPr>
              <a:t>Universidad de Chile</a:t>
            </a:r>
          </a:p>
          <a:p>
            <a:pPr>
              <a:lnSpc>
                <a:spcPct val="110000"/>
              </a:lnSpc>
            </a:pPr>
            <a:r>
              <a:rPr lang="es-ES" sz="1600" dirty="0">
                <a:solidFill>
                  <a:schemeClr val="accent1">
                    <a:lumMod val="75000"/>
                  </a:schemeClr>
                </a:solidFill>
                <a:latin typeface="Roboto"/>
                <a:ea typeface="Roboto"/>
                <a:cs typeface="Roboto"/>
              </a:rPr>
              <a:t>Funcionaria pública desde hace 20 años (Gobierno Local y Gobierno Central) </a:t>
            </a:r>
          </a:p>
          <a:p>
            <a:pPr>
              <a:lnSpc>
                <a:spcPct val="110000"/>
              </a:lnSpc>
            </a:pPr>
            <a:r>
              <a:rPr lang="es-ES" sz="1600" dirty="0">
                <a:solidFill>
                  <a:schemeClr val="accent1">
                    <a:lumMod val="75000"/>
                  </a:schemeClr>
                </a:solidFill>
                <a:latin typeface="Roboto"/>
                <a:ea typeface="Roboto"/>
                <a:cs typeface="Roboto"/>
              </a:rPr>
              <a:t>10 años en  Ministerio de Justicia y DD.HH. Área de Cárceles Concesionadas</a:t>
            </a:r>
          </a:p>
          <a:p>
            <a:pPr>
              <a:lnSpc>
                <a:spcPct val="110000"/>
              </a:lnSpc>
            </a:pPr>
            <a:r>
              <a:rPr lang="es-ES" sz="1600" dirty="0">
                <a:solidFill>
                  <a:schemeClr val="accent1">
                    <a:lumMod val="75000"/>
                  </a:schemeClr>
                </a:solidFill>
                <a:latin typeface="Roboto"/>
                <a:ea typeface="Roboto"/>
                <a:cs typeface="Roboto"/>
              </a:rPr>
              <a:t>Docente en Pregrado en la Universidad de Chile, Escuela Gobierno y Gestión Pública. Universidad Santo Tomas</a:t>
            </a:r>
          </a:p>
          <a:p>
            <a:pPr>
              <a:lnSpc>
                <a:spcPct val="110000"/>
              </a:lnSpc>
            </a:pPr>
            <a:r>
              <a:rPr lang="es-ES" sz="1600" dirty="0">
                <a:solidFill>
                  <a:schemeClr val="accent1">
                    <a:lumMod val="75000"/>
                  </a:schemeClr>
                </a:solidFill>
                <a:latin typeface="Roboto"/>
                <a:ea typeface="Roboto"/>
                <a:cs typeface="Roboto"/>
              </a:rPr>
              <a:t>Docente en el Programa de Capacitación y Desarrollo UC</a:t>
            </a:r>
          </a:p>
          <a:p>
            <a:pPr lvl="0">
              <a:lnSpc>
                <a:spcPct val="110000"/>
              </a:lnSpc>
            </a:pPr>
            <a:r>
              <a:rPr lang="es-CL" sz="1600" dirty="0">
                <a:solidFill>
                  <a:schemeClr val="accent1">
                    <a:lumMod val="75000"/>
                  </a:schemeClr>
                </a:solidFill>
                <a:ea typeface="Roboto"/>
                <a:cs typeface="Roboto"/>
                <a:hlinkClick r:id="rId3"/>
              </a:rPr>
              <a:t>https://www.linkedin.com/in/natalia-andrea-m%C3%B6ller-pardo-7a520638/</a:t>
            </a:r>
            <a:endParaRPr lang="es-CL" sz="1600" dirty="0">
              <a:solidFill>
                <a:schemeClr val="accent1">
                  <a:lumMod val="75000"/>
                </a:schemeClr>
              </a:solidFill>
              <a:ea typeface="Roboto"/>
              <a:cs typeface="Roboto"/>
            </a:endParaRPr>
          </a:p>
          <a:p>
            <a:pPr lvl="0">
              <a:lnSpc>
                <a:spcPct val="110000"/>
              </a:lnSpc>
            </a:pPr>
            <a:r>
              <a:rPr lang="es-CL" sz="1600" dirty="0">
                <a:solidFill>
                  <a:schemeClr val="accent1">
                    <a:lumMod val="75000"/>
                  </a:schemeClr>
                </a:solidFill>
                <a:ea typeface="Roboto"/>
                <a:cs typeface="Roboto"/>
                <a:hlinkClick r:id="rId4"/>
              </a:rPr>
              <a:t>https://scholar.google.com/citations?view_op=list_works&amp;hl=es&amp;hl=es&amp;user=JTrI8XoAAAAJ</a:t>
            </a:r>
            <a:endParaRPr sz="1600" dirty="0">
              <a:solidFill>
                <a:schemeClr val="accent1">
                  <a:lumMod val="75000"/>
                </a:schemeClr>
              </a:solidFill>
              <a:latin typeface="Roboto"/>
              <a:ea typeface="Roboto"/>
              <a:cs typeface="Roboto"/>
            </a:endParaRPr>
          </a:p>
        </p:txBody>
      </p:sp>
      <p:sp>
        <p:nvSpPr>
          <p:cNvPr id="184" name="Google Shape;184;ge91fb5eca1_2_88"/>
          <p:cNvSpPr txBox="1"/>
          <p:nvPr/>
        </p:nvSpPr>
        <p:spPr>
          <a:xfrm>
            <a:off x="778933" y="1322538"/>
            <a:ext cx="10925387" cy="587407"/>
          </a:xfrm>
          <a:prstGeom prst="rect">
            <a:avLst/>
          </a:prstGeom>
          <a:solidFill>
            <a:schemeClr val="accent1">
              <a:lumMod val="50000"/>
            </a:schemeClr>
          </a:solidFill>
          <a:ln>
            <a:noFill/>
          </a:ln>
        </p:spPr>
        <p:txBody>
          <a:bodyPr spcFirstLastPara="1" wrap="square" lIns="143967" tIns="107983" rIns="215967" bIns="107983" anchor="t" anchorCtr="0">
            <a:spAutoFit/>
          </a:bodyPr>
          <a:lstStyle/>
          <a:p>
            <a:r>
              <a:rPr lang="es-ES" sz="2400" b="1" dirty="0">
                <a:solidFill>
                  <a:schemeClr val="lt1"/>
                </a:solidFill>
                <a:latin typeface="Roboto"/>
                <a:ea typeface="Roboto"/>
                <a:cs typeface="Roboto"/>
                <a:sym typeface="Roboto"/>
              </a:rPr>
              <a:t>Natalia Möller Pardo</a:t>
            </a:r>
          </a:p>
        </p:txBody>
      </p:sp>
      <p:pic>
        <p:nvPicPr>
          <p:cNvPr id="4098" name="Picture 2" descr="Natalia Andrea Möller Pard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811" y="2058561"/>
            <a:ext cx="1988509" cy="19885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415" name="Rectangle 17414">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417" name="Rectangle 17416">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419" name="Rectangle 17418">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AE10C499-A88E-F573-E9C8-B710D70EA159}"/>
              </a:ext>
            </a:extLst>
          </p:cNvPr>
          <p:cNvSpPr>
            <a:spLocks noGrp="1"/>
          </p:cNvSpPr>
          <p:nvPr>
            <p:ph type="title"/>
          </p:nvPr>
        </p:nvSpPr>
        <p:spPr>
          <a:xfrm>
            <a:off x="1185059" y="37261"/>
            <a:ext cx="10168128" cy="1179576"/>
          </a:xfrm>
        </p:spPr>
        <p:txBody>
          <a:bodyPr>
            <a:normAutofit/>
          </a:bodyPr>
          <a:lstStyle/>
          <a:p>
            <a:r>
              <a:rPr lang="es-ES" sz="2600" b="1" dirty="0">
                <a:solidFill>
                  <a:schemeClr val="accent1">
                    <a:lumMod val="75000"/>
                  </a:schemeClr>
                </a:solidFill>
                <a:latin typeface="+mn-lt"/>
                <a:ea typeface="+mn-ea"/>
                <a:cs typeface="+mn-cs"/>
              </a:rPr>
              <a:t>¿Y cómo afecta el acoso laboral y sexual a las víctimas?</a:t>
            </a:r>
            <a:endParaRPr lang="es-CL" sz="2600" b="1" dirty="0">
              <a:solidFill>
                <a:schemeClr val="accent1">
                  <a:lumMod val="75000"/>
                </a:schemeClr>
              </a:solidFill>
              <a:latin typeface="+mn-lt"/>
              <a:ea typeface="+mn-ea"/>
              <a:cs typeface="+mn-cs"/>
            </a:endParaRPr>
          </a:p>
        </p:txBody>
      </p:sp>
      <p:sp>
        <p:nvSpPr>
          <p:cNvPr id="17421" name="Rectangle 17420">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E0873C45-5390-2343-4076-6AE0797FAB0C}"/>
              </a:ext>
            </a:extLst>
          </p:cNvPr>
          <p:cNvSpPr>
            <a:spLocks noGrp="1"/>
          </p:cNvSpPr>
          <p:nvPr>
            <p:ph idx="1"/>
          </p:nvPr>
        </p:nvSpPr>
        <p:spPr>
          <a:xfrm>
            <a:off x="4780548" y="1843855"/>
            <a:ext cx="7223442" cy="5686790"/>
          </a:xfrm>
        </p:spPr>
        <p:txBody>
          <a:bodyPr anchor="ctr">
            <a:normAutofit/>
          </a:bodyPr>
          <a:lstStyle/>
          <a:p>
            <a:pPr algn="just" fontAlgn="base"/>
            <a:r>
              <a:rPr lang="es-ES" sz="1600" b="1" dirty="0">
                <a:solidFill>
                  <a:schemeClr val="accent1">
                    <a:lumMod val="75000"/>
                  </a:schemeClr>
                </a:solidFill>
              </a:rPr>
              <a:t>Efectos en la salud mental y emocional</a:t>
            </a:r>
            <a:r>
              <a:rPr lang="es-ES" sz="1600" dirty="0">
                <a:solidFill>
                  <a:schemeClr val="accent1">
                    <a:lumMod val="75000"/>
                  </a:schemeClr>
                </a:solidFill>
              </a:rPr>
              <a:t>: Investigaciones realizadas por </a:t>
            </a:r>
            <a:r>
              <a:rPr lang="es-ES" sz="1600" dirty="0" err="1">
                <a:solidFill>
                  <a:schemeClr val="accent1">
                    <a:lumMod val="75000"/>
                  </a:schemeClr>
                </a:solidFill>
              </a:rPr>
              <a:t>Einarsen</a:t>
            </a:r>
            <a:r>
              <a:rPr lang="es-ES" sz="1600" dirty="0">
                <a:solidFill>
                  <a:schemeClr val="accent1">
                    <a:lumMod val="75000"/>
                  </a:schemeClr>
                </a:solidFill>
              </a:rPr>
              <a:t> y </a:t>
            </a:r>
            <a:r>
              <a:rPr lang="es-ES" sz="1600" dirty="0" err="1">
                <a:solidFill>
                  <a:schemeClr val="accent1">
                    <a:lumMod val="75000"/>
                  </a:schemeClr>
                </a:solidFill>
              </a:rPr>
              <a:t>Skogstad</a:t>
            </a:r>
            <a:r>
              <a:rPr lang="es-ES" sz="1600" dirty="0">
                <a:solidFill>
                  <a:schemeClr val="accent1">
                    <a:lumMod val="75000"/>
                  </a:schemeClr>
                </a:solidFill>
              </a:rPr>
              <a:t> (2019) mostraron que los individuos que experimentan acoso laboral </a:t>
            </a:r>
            <a:r>
              <a:rPr lang="es-ES" sz="1600" b="1" dirty="0">
                <a:solidFill>
                  <a:schemeClr val="accent1">
                    <a:lumMod val="75000"/>
                  </a:schemeClr>
                </a:solidFill>
              </a:rPr>
              <a:t>tienen mayores niveles de estrés, ansiedad, depresión y agotamiento emocional.</a:t>
            </a:r>
            <a:r>
              <a:rPr lang="es-ES" sz="1600" dirty="0">
                <a:solidFill>
                  <a:schemeClr val="accent1">
                    <a:lumMod val="75000"/>
                  </a:schemeClr>
                </a:solidFill>
              </a:rPr>
              <a:t> </a:t>
            </a:r>
          </a:p>
          <a:p>
            <a:pPr algn="just" fontAlgn="base"/>
            <a:r>
              <a:rPr lang="es-ES" sz="1600" b="1" dirty="0">
                <a:solidFill>
                  <a:schemeClr val="accent1">
                    <a:lumMod val="75000"/>
                  </a:schemeClr>
                </a:solidFill>
              </a:rPr>
              <a:t>Disminución de la motivación y la satisfacción laboral</a:t>
            </a:r>
            <a:r>
              <a:rPr lang="es-ES" sz="1600" dirty="0">
                <a:solidFill>
                  <a:schemeClr val="accent1">
                    <a:lumMod val="75000"/>
                  </a:schemeClr>
                </a:solidFill>
              </a:rPr>
              <a:t>: Un estudio realizado por Leymann y </a:t>
            </a:r>
            <a:r>
              <a:rPr lang="es-ES" sz="1600" dirty="0" err="1">
                <a:solidFill>
                  <a:schemeClr val="accent1">
                    <a:lumMod val="75000"/>
                  </a:schemeClr>
                </a:solidFill>
              </a:rPr>
              <a:t>Gustafsson</a:t>
            </a:r>
            <a:r>
              <a:rPr lang="es-ES" sz="1600" dirty="0">
                <a:solidFill>
                  <a:schemeClr val="accent1">
                    <a:lumMod val="75000"/>
                  </a:schemeClr>
                </a:solidFill>
              </a:rPr>
              <a:t> (2018) encontró una reducción en su compromiso con el trabajo y una disminución en su sentido de pertenencia a la empresa.</a:t>
            </a:r>
          </a:p>
          <a:p>
            <a:pPr algn="just" fontAlgn="auto"/>
            <a:r>
              <a:rPr lang="es-ES" sz="1600" b="1" dirty="0">
                <a:solidFill>
                  <a:schemeClr val="accent1">
                    <a:lumMod val="75000"/>
                  </a:schemeClr>
                </a:solidFill>
              </a:rPr>
              <a:t>Afectación de las relaciones laborales y el trabajo en equipo: </a:t>
            </a:r>
            <a:r>
              <a:rPr lang="es-ES" sz="1600" dirty="0">
                <a:solidFill>
                  <a:schemeClr val="accent1">
                    <a:lumMod val="75000"/>
                  </a:schemeClr>
                </a:solidFill>
              </a:rPr>
              <a:t>Investigaciones realizadas por Escartín et al. (2019) han demostrado que se pierde la confianza entre los empleados, dificultar la comunicación y debilitar la cooperación.</a:t>
            </a:r>
          </a:p>
          <a:p>
            <a:pPr algn="just" fontAlgn="auto"/>
            <a:r>
              <a:rPr lang="es-ES" sz="1600" dirty="0">
                <a:solidFill>
                  <a:schemeClr val="accent1">
                    <a:lumMod val="75000"/>
                  </a:schemeClr>
                </a:solidFill>
              </a:rPr>
              <a:t>Investigadores de la Universidad de Estocolmo  (2020) descubrieron que </a:t>
            </a:r>
            <a:r>
              <a:rPr lang="es-ES" sz="1600" b="1" dirty="0">
                <a:solidFill>
                  <a:schemeClr val="accent1">
                    <a:lumMod val="75000"/>
                  </a:schemeClr>
                </a:solidFill>
              </a:rPr>
              <a:t>soportar el acoso sexual en el trabajo estaba relacionado con un riesgo tres veces mayor de suicidio y un riesgo dos veces mayor de intento de suicidio</a:t>
            </a:r>
            <a:r>
              <a:rPr lang="es-ES" sz="1600" dirty="0">
                <a:solidFill>
                  <a:schemeClr val="accent1">
                    <a:lumMod val="75000"/>
                  </a:schemeClr>
                </a:solidFill>
              </a:rPr>
              <a:t>. </a:t>
            </a:r>
            <a:r>
              <a:rPr lang="es-CL" sz="1100" b="0" i="1" dirty="0">
                <a:solidFill>
                  <a:srgbClr val="333333"/>
                </a:solidFill>
                <a:effectLst/>
                <a:highlight>
                  <a:srgbClr val="FFFFFF"/>
                </a:highlight>
                <a:latin typeface="interfaceregular"/>
              </a:rPr>
              <a:t>BMJ</a:t>
            </a:r>
            <a:r>
              <a:rPr lang="es-CL" sz="1100" b="0" i="0" dirty="0">
                <a:solidFill>
                  <a:srgbClr val="333333"/>
                </a:solidFill>
                <a:effectLst/>
                <a:highlight>
                  <a:srgbClr val="FFFFFF"/>
                </a:highlight>
                <a:latin typeface="interfaceregular"/>
              </a:rPr>
              <a:t> </a:t>
            </a:r>
            <a:r>
              <a:rPr lang="es-CL" sz="1100" b="0" i="0" dirty="0">
                <a:solidFill>
                  <a:srgbClr val="555555"/>
                </a:solidFill>
                <a:effectLst/>
                <a:highlight>
                  <a:srgbClr val="FFFFFF"/>
                </a:highlight>
                <a:latin typeface="interfaceregular"/>
              </a:rPr>
              <a:t>2020</a:t>
            </a:r>
            <a:r>
              <a:rPr lang="es-CL" sz="1100" b="0" i="0" dirty="0">
                <a:solidFill>
                  <a:srgbClr val="333333"/>
                </a:solidFill>
                <a:effectLst/>
                <a:highlight>
                  <a:srgbClr val="FFFFFF"/>
                </a:highlight>
                <a:latin typeface="interfaceregular"/>
              </a:rPr>
              <a:t>; </a:t>
            </a:r>
            <a:r>
              <a:rPr lang="es-CL" sz="1100" b="0" i="0" dirty="0">
                <a:solidFill>
                  <a:srgbClr val="555555"/>
                </a:solidFill>
                <a:effectLst/>
                <a:highlight>
                  <a:srgbClr val="FFFFFF"/>
                </a:highlight>
                <a:latin typeface="interfaceregular"/>
              </a:rPr>
              <a:t>370</a:t>
            </a:r>
            <a:r>
              <a:rPr lang="es-CL" sz="1100" b="0" i="0" dirty="0">
                <a:solidFill>
                  <a:srgbClr val="333333"/>
                </a:solidFill>
                <a:effectLst/>
                <a:highlight>
                  <a:srgbClr val="FFFFFF"/>
                </a:highlight>
                <a:latin typeface="interfaceregular"/>
              </a:rPr>
              <a:t> </a:t>
            </a:r>
            <a:r>
              <a:rPr lang="es-CL" sz="1100" b="0" i="0" dirty="0" err="1">
                <a:solidFill>
                  <a:srgbClr val="333333"/>
                </a:solidFill>
                <a:effectLst/>
                <a:highlight>
                  <a:srgbClr val="FFFFFF"/>
                </a:highlight>
                <a:latin typeface="interfaceregular"/>
              </a:rPr>
              <a:t>doi</a:t>
            </a:r>
            <a:r>
              <a:rPr lang="es-CL" sz="1100" b="0" i="0" dirty="0">
                <a:solidFill>
                  <a:srgbClr val="333333"/>
                </a:solidFill>
                <a:effectLst/>
                <a:highlight>
                  <a:srgbClr val="FFFFFF"/>
                </a:highlight>
                <a:latin typeface="interfaceregular"/>
              </a:rPr>
              <a:t>: </a:t>
            </a:r>
            <a:r>
              <a:rPr lang="es-CL" sz="1100" b="0" i="0" u="none" strike="noStrike" dirty="0">
                <a:solidFill>
                  <a:srgbClr val="2A6EBB"/>
                </a:solidFill>
                <a:effectLst/>
                <a:highlight>
                  <a:srgbClr val="FFFFFF"/>
                </a:highlight>
                <a:latin typeface="inherit"/>
                <a:hlinkClick r:id="rId2"/>
              </a:rPr>
              <a:t>https://doi.org/10.1136/bmj.m3330</a:t>
            </a:r>
            <a:r>
              <a:rPr lang="es-CL" sz="1100" b="0" i="0" dirty="0">
                <a:solidFill>
                  <a:srgbClr val="333333"/>
                </a:solidFill>
                <a:effectLst/>
                <a:highlight>
                  <a:srgbClr val="FFFFFF"/>
                </a:highlight>
                <a:latin typeface="interfaceregular"/>
              </a:rPr>
              <a:t> </a:t>
            </a:r>
            <a:r>
              <a:rPr lang="es-CL" sz="1100" b="0" i="0" dirty="0">
                <a:solidFill>
                  <a:srgbClr val="555555"/>
                </a:solidFill>
                <a:effectLst/>
                <a:highlight>
                  <a:srgbClr val="FFFFFF"/>
                </a:highlight>
                <a:latin typeface="interfaceregular"/>
              </a:rPr>
              <a:t>(</a:t>
            </a:r>
            <a:r>
              <a:rPr lang="es-CL" sz="1100" b="0" i="0" dirty="0" err="1">
                <a:solidFill>
                  <a:srgbClr val="555555"/>
                </a:solidFill>
                <a:effectLst/>
                <a:highlight>
                  <a:srgbClr val="FFFFFF"/>
                </a:highlight>
                <a:latin typeface="interfaceregular"/>
              </a:rPr>
              <a:t>Published</a:t>
            </a:r>
            <a:r>
              <a:rPr lang="es-CL" sz="1100" b="0" i="0" dirty="0">
                <a:solidFill>
                  <a:srgbClr val="555555"/>
                </a:solidFill>
                <a:effectLst/>
                <a:highlight>
                  <a:srgbClr val="FFFFFF"/>
                </a:highlight>
                <a:latin typeface="interfaceregular"/>
              </a:rPr>
              <a:t> 02 </a:t>
            </a:r>
            <a:r>
              <a:rPr lang="es-CL" sz="1100" b="0" i="0" dirty="0" err="1">
                <a:solidFill>
                  <a:srgbClr val="555555"/>
                </a:solidFill>
                <a:effectLst/>
                <a:highlight>
                  <a:srgbClr val="FFFFFF"/>
                </a:highlight>
                <a:latin typeface="interfaceregular"/>
              </a:rPr>
              <a:t>September</a:t>
            </a:r>
            <a:r>
              <a:rPr lang="es-CL" sz="1100" b="0" i="0" dirty="0">
                <a:solidFill>
                  <a:srgbClr val="555555"/>
                </a:solidFill>
                <a:effectLst/>
                <a:highlight>
                  <a:srgbClr val="FFFFFF"/>
                </a:highlight>
                <a:latin typeface="interfaceregular"/>
              </a:rPr>
              <a:t> 2020)</a:t>
            </a:r>
            <a:endParaRPr lang="es-ES" sz="1600" dirty="0">
              <a:solidFill>
                <a:schemeClr val="accent1">
                  <a:lumMod val="75000"/>
                </a:schemeClr>
              </a:solidFill>
            </a:endParaRPr>
          </a:p>
          <a:p>
            <a:pPr algn="just" fontAlgn="auto"/>
            <a:endParaRPr lang="es-ES" sz="1600" dirty="0">
              <a:solidFill>
                <a:schemeClr val="accent1">
                  <a:lumMod val="75000"/>
                </a:schemeClr>
              </a:solidFill>
            </a:endParaRPr>
          </a:p>
          <a:p>
            <a:pPr fontAlgn="base"/>
            <a:endParaRPr lang="es-CL" sz="1100" dirty="0"/>
          </a:p>
        </p:txBody>
      </p:sp>
      <p:pic>
        <p:nvPicPr>
          <p:cNvPr id="17412" name="Picture 4" descr="Acoso laboral y sus efectos en nuestra salud mental y física| PQEB">
            <a:extLst>
              <a:ext uri="{FF2B5EF4-FFF2-40B4-BE49-F238E27FC236}">
                <a16:creationId xmlns:a16="http://schemas.microsoft.com/office/drawing/2014/main" id="{DD8B25D3-7892-E1F4-1A7B-5765AA1991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9256"/>
          <a:stretch/>
        </p:blipFill>
        <p:spPr bwMode="auto">
          <a:xfrm>
            <a:off x="498834" y="2276856"/>
            <a:ext cx="4093704" cy="32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7813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415" name="Rectangle 17414">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417" name="Rectangle 17416">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419" name="Rectangle 17418">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AE10C499-A88E-F573-E9C8-B710D70EA159}"/>
              </a:ext>
            </a:extLst>
          </p:cNvPr>
          <p:cNvSpPr>
            <a:spLocks noGrp="1"/>
          </p:cNvSpPr>
          <p:nvPr>
            <p:ph type="title"/>
          </p:nvPr>
        </p:nvSpPr>
        <p:spPr>
          <a:xfrm>
            <a:off x="1185059" y="0"/>
            <a:ext cx="10168128" cy="1179576"/>
          </a:xfrm>
        </p:spPr>
        <p:txBody>
          <a:bodyPr>
            <a:normAutofit/>
          </a:bodyPr>
          <a:lstStyle/>
          <a:p>
            <a:r>
              <a:rPr lang="es-ES" sz="2600" b="1" dirty="0">
                <a:solidFill>
                  <a:schemeClr val="accent1">
                    <a:lumMod val="75000"/>
                  </a:schemeClr>
                </a:solidFill>
                <a:latin typeface="+mn-lt"/>
                <a:ea typeface="+mn-ea"/>
                <a:cs typeface="+mn-cs"/>
              </a:rPr>
              <a:t>¿Y cómo afecta el acoso laboral y sexual a las víctimas?</a:t>
            </a:r>
            <a:endParaRPr lang="es-CL" sz="2600" b="1" dirty="0">
              <a:solidFill>
                <a:schemeClr val="accent1">
                  <a:lumMod val="75000"/>
                </a:schemeClr>
              </a:solidFill>
              <a:latin typeface="+mn-lt"/>
              <a:ea typeface="+mn-ea"/>
              <a:cs typeface="+mn-cs"/>
            </a:endParaRPr>
          </a:p>
        </p:txBody>
      </p:sp>
      <p:sp>
        <p:nvSpPr>
          <p:cNvPr id="17421" name="Rectangle 17420">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E0873C45-5390-2343-4076-6AE0797FAB0C}"/>
              </a:ext>
            </a:extLst>
          </p:cNvPr>
          <p:cNvSpPr>
            <a:spLocks noGrp="1"/>
          </p:cNvSpPr>
          <p:nvPr>
            <p:ph idx="1"/>
          </p:nvPr>
        </p:nvSpPr>
        <p:spPr>
          <a:xfrm>
            <a:off x="4684296" y="2276856"/>
            <a:ext cx="7339538" cy="4412702"/>
          </a:xfrm>
        </p:spPr>
        <p:txBody>
          <a:bodyPr anchor="ctr">
            <a:normAutofit/>
          </a:bodyPr>
          <a:lstStyle/>
          <a:p>
            <a:pPr algn="just"/>
            <a:r>
              <a:rPr lang="es-ES" sz="1600" b="1" i="0" dirty="0">
                <a:solidFill>
                  <a:srgbClr val="002A56"/>
                </a:solidFill>
                <a:effectLst/>
                <a:highlight>
                  <a:srgbClr val="FFFFFF"/>
                </a:highlight>
                <a:latin typeface="+mj-lt"/>
              </a:rPr>
              <a:t>Enfermedades cardiovasculares</a:t>
            </a:r>
            <a:r>
              <a:rPr lang="es-ES" sz="1600" b="0" i="0" dirty="0">
                <a:solidFill>
                  <a:srgbClr val="002A56"/>
                </a:solidFill>
                <a:effectLst/>
                <a:highlight>
                  <a:srgbClr val="FFFFFF"/>
                </a:highlight>
                <a:latin typeface="+mj-lt"/>
              </a:rPr>
              <a:t>  de acuerdo a un estudio de la Universidad de Copenhague puede elevar en un </a:t>
            </a:r>
            <a:r>
              <a:rPr lang="es-ES" sz="1600" b="1" i="0" dirty="0">
                <a:solidFill>
                  <a:srgbClr val="002A56"/>
                </a:solidFill>
                <a:effectLst/>
                <a:highlight>
                  <a:srgbClr val="FFFFFF"/>
                </a:highlight>
                <a:latin typeface="+mj-lt"/>
              </a:rPr>
              <a:t>60%</a:t>
            </a:r>
            <a:r>
              <a:rPr lang="es-ES" sz="1600" b="0" i="0" dirty="0">
                <a:solidFill>
                  <a:srgbClr val="002A56"/>
                </a:solidFill>
                <a:effectLst/>
                <a:highlight>
                  <a:srgbClr val="FFFFFF"/>
                </a:highlight>
                <a:latin typeface="+mj-lt"/>
              </a:rPr>
              <a:t> el riesgo de padecer algún tipo de estos cuadros clínicos, cuando la acción de acoso se mantiene en el tiempo.</a:t>
            </a:r>
          </a:p>
          <a:p>
            <a:pPr algn="just"/>
            <a:r>
              <a:rPr lang="es-ES" sz="1600" b="0" i="0" dirty="0">
                <a:solidFill>
                  <a:srgbClr val="002A56"/>
                </a:solidFill>
                <a:effectLst/>
                <a:highlight>
                  <a:srgbClr val="FFFFFF"/>
                </a:highlight>
                <a:latin typeface="+mj-lt"/>
              </a:rPr>
              <a:t>Destacan que los </a:t>
            </a:r>
            <a:r>
              <a:rPr lang="es-ES" sz="1600" b="1" i="0" dirty="0">
                <a:solidFill>
                  <a:srgbClr val="002A56"/>
                </a:solidFill>
                <a:effectLst/>
                <a:highlight>
                  <a:srgbClr val="FFFFFF"/>
                </a:highlight>
                <a:latin typeface="+mj-lt"/>
              </a:rPr>
              <a:t>infartos</a:t>
            </a:r>
            <a:r>
              <a:rPr lang="es-ES" sz="1600" b="0" i="0" dirty="0">
                <a:solidFill>
                  <a:srgbClr val="002A56"/>
                </a:solidFill>
                <a:effectLst/>
                <a:highlight>
                  <a:srgbClr val="FFFFFF"/>
                </a:highlight>
                <a:latin typeface="+mj-lt"/>
              </a:rPr>
              <a:t> son frecuentes entre la mayoría de las personas que silencian su sufrimiento y no se atreven a denunciar el acoso laboral del que son víctimas. </a:t>
            </a:r>
          </a:p>
          <a:p>
            <a:pPr algn="just"/>
            <a:r>
              <a:rPr lang="es-ES" sz="1600" b="1" dirty="0">
                <a:solidFill>
                  <a:srgbClr val="002A56"/>
                </a:solidFill>
                <a:highlight>
                  <a:srgbClr val="FFFFFF"/>
                </a:highlight>
                <a:latin typeface="+mj-lt"/>
              </a:rPr>
              <a:t>T</a:t>
            </a:r>
            <a:r>
              <a:rPr lang="es-ES" sz="1600" b="1" i="0" dirty="0">
                <a:solidFill>
                  <a:srgbClr val="002A56"/>
                </a:solidFill>
                <a:effectLst/>
                <a:highlight>
                  <a:srgbClr val="FFFFFF"/>
                </a:highlight>
                <a:latin typeface="+mj-lt"/>
              </a:rPr>
              <a:t>rastornos del sueño</a:t>
            </a:r>
            <a:r>
              <a:rPr lang="es-ES" sz="1600" b="0" i="0" dirty="0">
                <a:solidFill>
                  <a:srgbClr val="002A56"/>
                </a:solidFill>
                <a:effectLst/>
                <a:highlight>
                  <a:srgbClr val="FFFFFF"/>
                </a:highlight>
                <a:latin typeface="+mj-lt"/>
              </a:rPr>
              <a:t> tales como insomnio, despertarse con frecuencia, pesadillas, que llevan a la persona a un estado de agotamiento acentuado, que trae como consecuencia un impacto evidente en la productividad del empleado.</a:t>
            </a:r>
          </a:p>
          <a:p>
            <a:pPr algn="just"/>
            <a:r>
              <a:rPr lang="es-ES" sz="1600" b="0" i="0" dirty="0">
                <a:solidFill>
                  <a:srgbClr val="002A56"/>
                </a:solidFill>
                <a:effectLst/>
                <a:highlight>
                  <a:srgbClr val="FFFFFF"/>
                </a:highlight>
                <a:latin typeface="+mj-lt"/>
              </a:rPr>
              <a:t>Además, se afecta el </a:t>
            </a:r>
            <a:r>
              <a:rPr lang="es-ES" sz="1600" b="1" i="0" dirty="0">
                <a:solidFill>
                  <a:srgbClr val="002A56"/>
                </a:solidFill>
                <a:effectLst/>
                <a:highlight>
                  <a:srgbClr val="FFFFFF"/>
                </a:highlight>
                <a:latin typeface="+mj-lt"/>
              </a:rPr>
              <a:t>estado de ánimo</a:t>
            </a:r>
            <a:r>
              <a:rPr lang="es-ES" sz="1600" dirty="0">
                <a:solidFill>
                  <a:srgbClr val="002A56"/>
                </a:solidFill>
                <a:highlight>
                  <a:srgbClr val="FFFFFF"/>
                </a:highlight>
                <a:latin typeface="+mj-lt"/>
              </a:rPr>
              <a:t>.</a:t>
            </a:r>
            <a:endParaRPr lang="es-ES" sz="1600" b="0" i="0" dirty="0">
              <a:solidFill>
                <a:srgbClr val="002A56"/>
              </a:solidFill>
              <a:effectLst/>
              <a:highlight>
                <a:srgbClr val="FFFFFF"/>
              </a:highlight>
              <a:latin typeface="+mj-lt"/>
            </a:endParaRPr>
          </a:p>
          <a:p>
            <a:pPr algn="just"/>
            <a:r>
              <a:rPr lang="es-ES" sz="1600" b="0" i="0" dirty="0">
                <a:solidFill>
                  <a:srgbClr val="002A56"/>
                </a:solidFill>
                <a:effectLst/>
                <a:highlight>
                  <a:srgbClr val="FFFFFF"/>
                </a:highlight>
                <a:latin typeface="+mj-lt"/>
              </a:rPr>
              <a:t>Sentimientos de </a:t>
            </a:r>
            <a:r>
              <a:rPr lang="es-ES" sz="1600" b="1" i="0" dirty="0">
                <a:solidFill>
                  <a:srgbClr val="002A56"/>
                </a:solidFill>
                <a:effectLst/>
                <a:highlight>
                  <a:srgbClr val="FFFFFF"/>
                </a:highlight>
                <a:latin typeface="+mj-lt"/>
              </a:rPr>
              <a:t>culpa</a:t>
            </a:r>
            <a:r>
              <a:rPr lang="es-ES" sz="1600" b="0" i="0" dirty="0">
                <a:solidFill>
                  <a:srgbClr val="002A56"/>
                </a:solidFill>
                <a:effectLst/>
                <a:highlight>
                  <a:srgbClr val="FFFFFF"/>
                </a:highlight>
                <a:latin typeface="+mj-lt"/>
              </a:rPr>
              <a:t>, </a:t>
            </a:r>
            <a:r>
              <a:rPr lang="es-ES" sz="1600" b="1" i="0" dirty="0">
                <a:solidFill>
                  <a:srgbClr val="002A56"/>
                </a:solidFill>
                <a:effectLst/>
                <a:highlight>
                  <a:srgbClr val="FFFFFF"/>
                </a:highlight>
                <a:latin typeface="+mj-lt"/>
              </a:rPr>
              <a:t>ansiedad</a:t>
            </a:r>
            <a:r>
              <a:rPr lang="es-ES" sz="1600" b="0" i="0" dirty="0">
                <a:solidFill>
                  <a:srgbClr val="002A56"/>
                </a:solidFill>
                <a:effectLst/>
                <a:highlight>
                  <a:srgbClr val="FFFFFF"/>
                </a:highlight>
                <a:latin typeface="+mj-lt"/>
              </a:rPr>
              <a:t> y </a:t>
            </a:r>
            <a:r>
              <a:rPr lang="es-ES" sz="1600" b="1" i="0" dirty="0">
                <a:solidFill>
                  <a:srgbClr val="002A56"/>
                </a:solidFill>
                <a:effectLst/>
                <a:highlight>
                  <a:srgbClr val="FFFFFF"/>
                </a:highlight>
                <a:latin typeface="+mj-lt"/>
              </a:rPr>
              <a:t>depresión</a:t>
            </a:r>
            <a:r>
              <a:rPr lang="es-ES" sz="1600" b="0" i="0" dirty="0">
                <a:solidFill>
                  <a:srgbClr val="002A56"/>
                </a:solidFill>
                <a:effectLst/>
                <a:highlight>
                  <a:srgbClr val="FFFFFF"/>
                </a:highlight>
                <a:latin typeface="+mj-lt"/>
              </a:rPr>
              <a:t>. </a:t>
            </a:r>
          </a:p>
          <a:p>
            <a:pPr algn="just"/>
            <a:endParaRPr lang="es-CL" sz="1100" dirty="0"/>
          </a:p>
        </p:txBody>
      </p:sp>
      <p:pic>
        <p:nvPicPr>
          <p:cNvPr id="4" name="Picture 4" descr="Acoso laboral y sus efectos en nuestra salud mental y física| PQEB">
            <a:extLst>
              <a:ext uri="{FF2B5EF4-FFF2-40B4-BE49-F238E27FC236}">
                <a16:creationId xmlns:a16="http://schemas.microsoft.com/office/drawing/2014/main" id="{7D09678A-F2AC-C343-718D-EE4B183C8B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9256"/>
          <a:stretch/>
        </p:blipFill>
        <p:spPr bwMode="auto">
          <a:xfrm>
            <a:off x="498834" y="2276856"/>
            <a:ext cx="4041082" cy="3209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281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415" name="Rectangle 17414">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417" name="Rectangle 17416">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419" name="Rectangle 17418">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AE10C499-A88E-F573-E9C8-B710D70EA159}"/>
              </a:ext>
            </a:extLst>
          </p:cNvPr>
          <p:cNvSpPr>
            <a:spLocks noGrp="1"/>
          </p:cNvSpPr>
          <p:nvPr>
            <p:ph type="title"/>
          </p:nvPr>
        </p:nvSpPr>
        <p:spPr>
          <a:xfrm>
            <a:off x="1456944" y="548640"/>
            <a:ext cx="10168128" cy="1179576"/>
          </a:xfrm>
        </p:spPr>
        <p:txBody>
          <a:bodyPr>
            <a:normAutofit/>
          </a:bodyPr>
          <a:lstStyle/>
          <a:p>
            <a:r>
              <a:rPr lang="es-ES" sz="2600" b="1" dirty="0">
                <a:solidFill>
                  <a:schemeClr val="accent1">
                    <a:lumMod val="75000"/>
                  </a:schemeClr>
                </a:solidFill>
                <a:latin typeface="+mn-lt"/>
                <a:ea typeface="+mn-ea"/>
                <a:cs typeface="+mn-cs"/>
              </a:rPr>
              <a:t>Estrés por acoso laboral, sexual o violencia laboral</a:t>
            </a:r>
            <a:endParaRPr lang="es-CL" sz="2600" b="1" dirty="0">
              <a:solidFill>
                <a:schemeClr val="accent1">
                  <a:lumMod val="75000"/>
                </a:schemeClr>
              </a:solidFill>
              <a:latin typeface="+mn-lt"/>
              <a:ea typeface="+mn-ea"/>
              <a:cs typeface="+mn-cs"/>
            </a:endParaRPr>
          </a:p>
        </p:txBody>
      </p:sp>
      <p:sp>
        <p:nvSpPr>
          <p:cNvPr id="17421" name="Rectangle 17420">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E0873C45-5390-2343-4076-6AE0797FAB0C}"/>
              </a:ext>
            </a:extLst>
          </p:cNvPr>
          <p:cNvSpPr>
            <a:spLocks noGrp="1"/>
          </p:cNvSpPr>
          <p:nvPr>
            <p:ph idx="1"/>
          </p:nvPr>
        </p:nvSpPr>
        <p:spPr>
          <a:xfrm>
            <a:off x="4684296" y="2276856"/>
            <a:ext cx="7339538" cy="4412702"/>
          </a:xfrm>
        </p:spPr>
        <p:txBody>
          <a:bodyPr anchor="ctr">
            <a:normAutofit/>
          </a:bodyPr>
          <a:lstStyle/>
          <a:p>
            <a:pPr marL="0" indent="0" algn="just">
              <a:buNone/>
            </a:pPr>
            <a:r>
              <a:rPr lang="es-ES" sz="1600" b="1"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La activación a largo plazo del sistema de respuesta al estrés y la sobreexposición al cortisol y otras hormonas del estrés pueden alterar casi todos los procesos del cuerpo. Esto incrementa el riesgo de tener muchos problemas de salud, como los siguientes: Ansiedad. Depresión. </a:t>
            </a:r>
            <a:r>
              <a:rPr lang="es-ES" sz="16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Las señales más características del Estrés son:</a:t>
            </a:r>
          </a:p>
          <a:p>
            <a:pPr algn="l">
              <a:buFont typeface="Arial" panose="020B0604020202020204" pitchFamily="34" charset="0"/>
              <a:buChar char="•"/>
            </a:pPr>
            <a:r>
              <a:rPr lang="es-ES" sz="1600" b="1"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Emociones</a:t>
            </a:r>
            <a:r>
              <a:rPr lang="es-ES" sz="16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 ansiedad, miedo, irritabilidad, confusión, etc. </a:t>
            </a:r>
          </a:p>
          <a:p>
            <a:pPr algn="l">
              <a:buFont typeface="Arial" panose="020B0604020202020204" pitchFamily="34" charset="0"/>
              <a:buChar char="•"/>
            </a:pPr>
            <a:r>
              <a:rPr lang="es-ES" sz="1600" b="1"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Pensamientos</a:t>
            </a:r>
            <a:r>
              <a:rPr lang="es-ES" sz="16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 dificultad para concentrarse, pensamientos obsesivos, excesiva autocrítica, olvidos, preocupación excesiva por el futuro, etc.</a:t>
            </a:r>
          </a:p>
          <a:p>
            <a:pPr algn="l">
              <a:buFont typeface="Arial" panose="020B0604020202020204" pitchFamily="34" charset="0"/>
              <a:buChar char="•"/>
            </a:pPr>
            <a:r>
              <a:rPr lang="es-ES" sz="1600" b="1"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Conductas: </a:t>
            </a:r>
            <a:r>
              <a:rPr lang="es-ES" sz="16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afrontamiento o evitación de la situación, paralización, trato brusco en las relaciones sociales, llanto, mandíbulas apretadas, ingesta compulsiva de alimentos, aumento del consumo de tabaco, alcohol u otras sustancias tóxicas, etc.</a:t>
            </a:r>
          </a:p>
          <a:p>
            <a:pPr algn="l">
              <a:buFont typeface="Arial" panose="020B0604020202020204" pitchFamily="34" charset="0"/>
              <a:buChar char="•"/>
            </a:pPr>
            <a:r>
              <a:rPr lang="es-ES" sz="1600" b="1"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Cambios físicos</a:t>
            </a:r>
            <a:r>
              <a:rPr lang="es-ES" sz="16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 tensión muscular, dolor de cabeza, problemas de espalda o cuello, malestar estomacal, fatiga, infecciones, palpitaciones y respiración agitada, etc.</a:t>
            </a:r>
          </a:p>
          <a:p>
            <a:pPr algn="just"/>
            <a:endParaRPr lang="es-CL" sz="16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endParaRPr>
          </a:p>
        </p:txBody>
      </p:sp>
      <p:pic>
        <p:nvPicPr>
          <p:cNvPr id="4" name="Picture 4" descr="Acoso laboral y sus efectos en nuestra salud mental y física| PQEB">
            <a:extLst>
              <a:ext uri="{FF2B5EF4-FFF2-40B4-BE49-F238E27FC236}">
                <a16:creationId xmlns:a16="http://schemas.microsoft.com/office/drawing/2014/main" id="{7D09678A-F2AC-C343-718D-EE4B183C8B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9256"/>
          <a:stretch/>
        </p:blipFill>
        <p:spPr bwMode="auto">
          <a:xfrm>
            <a:off x="498834" y="2276856"/>
            <a:ext cx="4041082" cy="3209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091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668" name="Rectangle 27667">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70" name="Rectangle 27669">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672" name="Rectangle 27671">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74" name="Rectangle 27673">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676" name="Freeform: Shape 27675">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329C95A2-EAA9-FF82-DE17-8454B1338901}"/>
              </a:ext>
            </a:extLst>
          </p:cNvPr>
          <p:cNvSpPr>
            <a:spLocks noGrp="1"/>
          </p:cNvSpPr>
          <p:nvPr>
            <p:ph type="title"/>
          </p:nvPr>
        </p:nvSpPr>
        <p:spPr>
          <a:xfrm>
            <a:off x="660041" y="2767106"/>
            <a:ext cx="2880828" cy="3071906"/>
          </a:xfrm>
        </p:spPr>
        <p:txBody>
          <a:bodyPr vert="horz" lIns="91440" tIns="45720" rIns="91440" bIns="45720" rtlCol="0" anchor="t">
            <a:normAutofit fontScale="90000"/>
          </a:bodyPr>
          <a:lstStyle/>
          <a:p>
            <a:r>
              <a:rPr lang="en-US" sz="4000" dirty="0">
                <a:solidFill>
                  <a:srgbClr val="FFFFFF"/>
                </a:solidFill>
              </a:rPr>
              <a:t>¿</a:t>
            </a:r>
            <a:r>
              <a:rPr lang="en-US" sz="4000" dirty="0" err="1">
                <a:solidFill>
                  <a:srgbClr val="FFFFFF"/>
                </a:solidFill>
              </a:rPr>
              <a:t>Cómo</a:t>
            </a:r>
            <a:r>
              <a:rPr lang="en-US" sz="4000" dirty="0">
                <a:solidFill>
                  <a:srgbClr val="FFFFFF"/>
                </a:solidFill>
              </a:rPr>
              <a:t> </a:t>
            </a:r>
            <a:r>
              <a:rPr lang="en-US" sz="4000" dirty="0" err="1">
                <a:solidFill>
                  <a:srgbClr val="FFFFFF"/>
                </a:solidFill>
              </a:rPr>
              <a:t>afectan</a:t>
            </a:r>
            <a:r>
              <a:rPr lang="en-US" sz="4000" dirty="0">
                <a:solidFill>
                  <a:srgbClr val="FFFFFF"/>
                </a:solidFill>
              </a:rPr>
              <a:t> mis </a:t>
            </a:r>
            <a:r>
              <a:rPr lang="en-US" sz="4000" dirty="0" err="1">
                <a:solidFill>
                  <a:srgbClr val="FFFFFF"/>
                </a:solidFill>
              </a:rPr>
              <a:t>emociones</a:t>
            </a:r>
            <a:r>
              <a:rPr lang="en-US" sz="4000" dirty="0">
                <a:solidFill>
                  <a:srgbClr val="FFFFFF"/>
                </a:solidFill>
              </a:rPr>
              <a:t> a </a:t>
            </a:r>
            <a:r>
              <a:rPr lang="en-US" sz="4000" dirty="0" err="1">
                <a:solidFill>
                  <a:srgbClr val="FFFFFF"/>
                </a:solidFill>
              </a:rPr>
              <a:t>este</a:t>
            </a:r>
            <a:r>
              <a:rPr lang="en-US" sz="4000" dirty="0">
                <a:solidFill>
                  <a:srgbClr val="FFFFFF"/>
                </a:solidFill>
              </a:rPr>
              <a:t> </a:t>
            </a:r>
            <a:r>
              <a:rPr lang="en-US" sz="4000" kern="1200" dirty="0" err="1">
                <a:solidFill>
                  <a:srgbClr val="FFFFFF"/>
                </a:solidFill>
                <a:latin typeface="+mj-lt"/>
                <a:ea typeface="+mj-ea"/>
                <a:cs typeface="+mj-cs"/>
              </a:rPr>
              <a:t>Estrés</a:t>
            </a:r>
            <a:r>
              <a:rPr lang="en-US" sz="4000" kern="1200" dirty="0">
                <a:solidFill>
                  <a:srgbClr val="FFFFFF"/>
                </a:solidFill>
                <a:latin typeface="+mj-lt"/>
                <a:ea typeface="+mj-ea"/>
                <a:cs typeface="+mj-cs"/>
              </a:rPr>
              <a:t> </a:t>
            </a:r>
            <a:r>
              <a:rPr lang="en-US" sz="4000" kern="1200" dirty="0" err="1">
                <a:solidFill>
                  <a:srgbClr val="FFFFFF"/>
                </a:solidFill>
                <a:latin typeface="+mj-lt"/>
                <a:ea typeface="+mj-ea"/>
                <a:cs typeface="+mj-cs"/>
              </a:rPr>
              <a:t>crónico</a:t>
            </a:r>
            <a:r>
              <a:rPr lang="en-US" sz="4000" kern="1200" dirty="0">
                <a:solidFill>
                  <a:srgbClr val="FFFFFF"/>
                </a:solidFill>
                <a:latin typeface="+mj-lt"/>
                <a:ea typeface="+mj-ea"/>
                <a:cs typeface="+mj-cs"/>
              </a:rPr>
              <a:t>?</a:t>
            </a:r>
            <a:br>
              <a:rPr lang="en-US" sz="4000" kern="1200" dirty="0">
                <a:solidFill>
                  <a:srgbClr val="FFFFFF"/>
                </a:solidFill>
                <a:latin typeface="+mj-lt"/>
                <a:ea typeface="+mj-ea"/>
                <a:cs typeface="+mj-cs"/>
              </a:rPr>
            </a:br>
            <a:r>
              <a:rPr lang="en-US" sz="4000" kern="1200" dirty="0">
                <a:solidFill>
                  <a:srgbClr val="FFFFFF"/>
                </a:solidFill>
                <a:latin typeface="+mj-lt"/>
                <a:ea typeface="+mj-ea"/>
                <a:cs typeface="+mj-cs"/>
              </a:rPr>
              <a:t> </a:t>
            </a:r>
          </a:p>
        </p:txBody>
      </p:sp>
      <p:pic>
        <p:nvPicPr>
          <p:cNvPr id="5" name="Imagen 4" descr="Diagrama&#10;&#10;Descripción generada automáticamente">
            <a:extLst>
              <a:ext uri="{FF2B5EF4-FFF2-40B4-BE49-F238E27FC236}">
                <a16:creationId xmlns:a16="http://schemas.microsoft.com/office/drawing/2014/main" id="{37414F40-638D-6E33-9E5D-2DA9617523E8}"/>
              </a:ext>
            </a:extLst>
          </p:cNvPr>
          <p:cNvPicPr>
            <a:picLocks noChangeAspect="1"/>
          </p:cNvPicPr>
          <p:nvPr/>
        </p:nvPicPr>
        <p:blipFill>
          <a:blip r:embed="rId2"/>
          <a:stretch>
            <a:fillRect/>
          </a:stretch>
        </p:blipFill>
        <p:spPr>
          <a:xfrm>
            <a:off x="4896543" y="946338"/>
            <a:ext cx="6509433" cy="5923584"/>
          </a:xfrm>
          <a:prstGeom prst="rect">
            <a:avLst/>
          </a:prstGeom>
        </p:spPr>
      </p:pic>
      <p:sp>
        <p:nvSpPr>
          <p:cNvPr id="7" name="CuadroTexto 6">
            <a:extLst>
              <a:ext uri="{FF2B5EF4-FFF2-40B4-BE49-F238E27FC236}">
                <a16:creationId xmlns:a16="http://schemas.microsoft.com/office/drawing/2014/main" id="{D28026E9-24DF-0491-90D1-173B6F9900D4}"/>
              </a:ext>
            </a:extLst>
          </p:cNvPr>
          <p:cNvSpPr txBox="1"/>
          <p:nvPr/>
        </p:nvSpPr>
        <p:spPr>
          <a:xfrm>
            <a:off x="4143840" y="11504"/>
            <a:ext cx="8048160" cy="1015663"/>
          </a:xfrm>
          <a:prstGeom prst="rect">
            <a:avLst/>
          </a:prstGeom>
          <a:noFill/>
        </p:spPr>
        <p:txBody>
          <a:bodyPr wrap="square">
            <a:spAutoFit/>
          </a:bodyPr>
          <a:lstStyle/>
          <a:p>
            <a:pPr algn="ctr"/>
            <a:r>
              <a:rPr lang="es-ES" b="1" i="0" dirty="0">
                <a:solidFill>
                  <a:srgbClr val="000000"/>
                </a:solidFill>
                <a:effectLst/>
                <a:highlight>
                  <a:srgbClr val="FFFFFF"/>
                </a:highlight>
                <a:latin typeface="Roboto" panose="02000000000000000000" pitchFamily="2" charset="0"/>
              </a:rPr>
              <a:t>¿</a:t>
            </a:r>
            <a:r>
              <a:rPr lang="es-ES" sz="2000" b="1" dirty="0">
                <a:solidFill>
                  <a:schemeClr val="accent1">
                    <a:lumMod val="75000"/>
                  </a:schemeClr>
                </a:solidFill>
              </a:rPr>
              <a:t>Cómo se organiza el Sistema Nervioso Autónomo?</a:t>
            </a:r>
          </a:p>
          <a:p>
            <a:pPr algn="ctr"/>
            <a:r>
              <a:rPr lang="es-ES" sz="2000" b="1" dirty="0">
                <a:solidFill>
                  <a:schemeClr val="accent1">
                    <a:lumMod val="75000"/>
                  </a:schemeClr>
                </a:solidFill>
              </a:rPr>
              <a:t>Esta parte de nuestro sistema nervioso también se puede dividir en dos sistemas funcionales: simpático y parasimpático.</a:t>
            </a:r>
          </a:p>
        </p:txBody>
      </p:sp>
    </p:spTree>
    <p:extLst>
      <p:ext uri="{BB962C8B-B14F-4D97-AF65-F5344CB8AC3E}">
        <p14:creationId xmlns:p14="http://schemas.microsoft.com/office/powerpoint/2010/main" val="12816967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608" name="Rectangle 24607">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10" name="Rectangle 24609">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12" name="Rectangle 24611">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559294"/>
            <a:ext cx="12191999" cy="6298279"/>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14" name="Rectangle 24613">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428"/>
            <a:ext cx="6096001" cy="6858000"/>
          </a:xfrm>
          <a:prstGeom prst="rect">
            <a:avLst/>
          </a:prstGeom>
          <a:gradFill>
            <a:gsLst>
              <a:gs pos="13000">
                <a:srgbClr val="000000">
                  <a:alpha val="72000"/>
                </a:srgbClr>
              </a:gs>
              <a:gs pos="99000">
                <a:schemeClr val="accent1">
                  <a:lumMod val="50000"/>
                  <a:alpha val="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287251C-0B2B-D690-E0D6-A333FDFCE366}"/>
              </a:ext>
            </a:extLst>
          </p:cNvPr>
          <p:cNvSpPr>
            <a:spLocks noGrp="1"/>
          </p:cNvSpPr>
          <p:nvPr>
            <p:ph type="title"/>
          </p:nvPr>
        </p:nvSpPr>
        <p:spPr>
          <a:xfrm>
            <a:off x="1122344" y="483158"/>
            <a:ext cx="9947305" cy="1090657"/>
          </a:xfrm>
        </p:spPr>
        <p:txBody>
          <a:bodyPr vert="horz" lIns="91440" tIns="45720" rIns="91440" bIns="45720" rtlCol="0" anchor="b">
            <a:normAutofit fontScale="90000"/>
          </a:bodyPr>
          <a:lstStyle/>
          <a:p>
            <a:pPr algn="ctr"/>
            <a:r>
              <a:rPr lang="en-US" sz="4000" b="1" dirty="0">
                <a:solidFill>
                  <a:srgbClr val="FFFFFF"/>
                </a:solidFill>
              </a:rPr>
              <a:t>Importancia de la prevención e información en </a:t>
            </a:r>
            <a:r>
              <a:rPr lang="en-US" sz="4000" b="1" dirty="0" err="1">
                <a:solidFill>
                  <a:srgbClr val="FFFFFF"/>
                </a:solidFill>
              </a:rPr>
              <a:t>el</a:t>
            </a:r>
            <a:r>
              <a:rPr lang="en-US" sz="4000" b="1" dirty="0">
                <a:solidFill>
                  <a:srgbClr val="FFFFFF"/>
                </a:solidFill>
              </a:rPr>
              <a:t> sector Público</a:t>
            </a:r>
          </a:p>
        </p:txBody>
      </p:sp>
      <p:sp>
        <p:nvSpPr>
          <p:cNvPr id="5" name="CuadroTexto 4">
            <a:extLst>
              <a:ext uri="{FF2B5EF4-FFF2-40B4-BE49-F238E27FC236}">
                <a16:creationId xmlns:a16="http://schemas.microsoft.com/office/drawing/2014/main" id="{96B01E7C-4741-3C67-52BF-30285F5CC047}"/>
              </a:ext>
            </a:extLst>
          </p:cNvPr>
          <p:cNvSpPr txBox="1"/>
          <p:nvPr/>
        </p:nvSpPr>
        <p:spPr>
          <a:xfrm>
            <a:off x="1524000" y="2214188"/>
            <a:ext cx="9144000" cy="492440"/>
          </a:xfrm>
          <a:prstGeom prst="rect">
            <a:avLst/>
          </a:prstGeom>
        </p:spPr>
        <p:txBody>
          <a:bodyPr vert="horz" lIns="91440" tIns="45720" rIns="91440" bIns="45720" rtlCol="0">
            <a:normAutofit/>
          </a:bodyPr>
          <a:lstStyle/>
          <a:p>
            <a:pPr algn="ctr">
              <a:lnSpc>
                <a:spcPct val="90000"/>
              </a:lnSpc>
              <a:spcBef>
                <a:spcPts val="1000"/>
              </a:spcBef>
              <a:spcAft>
                <a:spcPts val="600"/>
              </a:spcAft>
            </a:pPr>
            <a:endParaRPr lang="en-US" sz="2000" dirty="0">
              <a:solidFill>
                <a:srgbClr val="FFFFFF"/>
              </a:solidFill>
            </a:endParaRPr>
          </a:p>
        </p:txBody>
      </p:sp>
      <p:sp>
        <p:nvSpPr>
          <p:cNvPr id="24616" name="Freeform: Shape 24615">
            <a:extLst>
              <a:ext uri="{FF2B5EF4-FFF2-40B4-BE49-F238E27FC236}">
                <a16:creationId xmlns:a16="http://schemas.microsoft.com/office/drawing/2014/main" id="{32B3ACB3-D689-442E-8A40-8680B0FEB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4063256" y="400727"/>
            <a:ext cx="4065484" cy="8849062"/>
          </a:xfrm>
          <a:custGeom>
            <a:avLst/>
            <a:gdLst>
              <a:gd name="connsiteX0" fmla="*/ 0 w 4065484"/>
              <a:gd name="connsiteY0" fmla="*/ 4424531 h 8849062"/>
              <a:gd name="connsiteX1" fmla="*/ 3899197 w 4065484"/>
              <a:gd name="connsiteY1" fmla="*/ 8840480 h 8849062"/>
              <a:gd name="connsiteX2" fmla="*/ 4065484 w 4065484"/>
              <a:gd name="connsiteY2" fmla="*/ 8849062 h 8849062"/>
              <a:gd name="connsiteX3" fmla="*/ 4065483 w 4065484"/>
              <a:gd name="connsiteY3" fmla="*/ 0 h 8849062"/>
              <a:gd name="connsiteX4" fmla="*/ 3899197 w 4065484"/>
              <a:gd name="connsiteY4" fmla="*/ 8581 h 8849062"/>
              <a:gd name="connsiteX5" fmla="*/ 0 w 4065484"/>
              <a:gd name="connsiteY5" fmla="*/ 4424531 h 8849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5484" h="8849062">
                <a:moveTo>
                  <a:pt x="0" y="4424531"/>
                </a:moveTo>
                <a:cubicBezTo>
                  <a:pt x="0" y="6722831"/>
                  <a:pt x="1709076" y="8613167"/>
                  <a:pt x="3899197" y="8840480"/>
                </a:cubicBezTo>
                <a:lnTo>
                  <a:pt x="4065484" y="8849062"/>
                </a:lnTo>
                <a:lnTo>
                  <a:pt x="4065483" y="0"/>
                </a:lnTo>
                <a:lnTo>
                  <a:pt x="3899197" y="8581"/>
                </a:lnTo>
                <a:cubicBezTo>
                  <a:pt x="1709075" y="235897"/>
                  <a:pt x="0" y="2126232"/>
                  <a:pt x="0" y="4424531"/>
                </a:cubicBezTo>
                <a:close/>
              </a:path>
            </a:pathLst>
          </a:custGeom>
          <a:gradFill flip="none" rotWithShape="1">
            <a:gsLst>
              <a:gs pos="0">
                <a:schemeClr val="accent1">
                  <a:alpha val="5000"/>
                </a:schemeClr>
              </a:gs>
              <a:gs pos="68000">
                <a:schemeClr val="accent1">
                  <a:alpha val="15000"/>
                </a:schemeClr>
              </a:gs>
            </a:gsLst>
            <a:lin ang="21594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4582" name="Picture 6" descr="Ley Karin: Presidente Boric promulga ley contra acoso laboral - Gob.cl">
            <a:extLst>
              <a:ext uri="{FF2B5EF4-FFF2-40B4-BE49-F238E27FC236}">
                <a16:creationId xmlns:a16="http://schemas.microsoft.com/office/drawing/2014/main" id="{75BFB6D7-75B7-0139-770D-F39EBAC94C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6788" y="2119357"/>
            <a:ext cx="9144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159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FE48DA4-B444-6067-7C26-40D2AB601BAD}"/>
              </a:ext>
            </a:extLst>
          </p:cNvPr>
          <p:cNvSpPr>
            <a:spLocks noGrp="1"/>
          </p:cNvSpPr>
          <p:nvPr>
            <p:ph type="title"/>
          </p:nvPr>
        </p:nvSpPr>
        <p:spPr>
          <a:xfrm>
            <a:off x="0" y="-799290"/>
            <a:ext cx="11632758" cy="2144990"/>
          </a:xfrm>
        </p:spPr>
        <p:txBody>
          <a:bodyPr anchor="b">
            <a:normAutofit/>
          </a:bodyPr>
          <a:lstStyle/>
          <a:p>
            <a:pPr algn="r"/>
            <a:r>
              <a:rPr lang="es-ES" sz="3600" b="1" dirty="0">
                <a:solidFill>
                  <a:schemeClr val="accent1">
                    <a:lumMod val="50000"/>
                  </a:schemeClr>
                </a:solidFill>
                <a:latin typeface="+mn-lt"/>
                <a:ea typeface="+mn-ea"/>
                <a:cs typeface="+mn-cs"/>
              </a:rPr>
              <a:t>Cambios en la Cultura Organizacional del Sector Público  </a:t>
            </a:r>
            <a:endParaRPr lang="es-CL" sz="3600" b="1" dirty="0">
              <a:solidFill>
                <a:schemeClr val="accent1">
                  <a:lumMod val="50000"/>
                </a:schemeClr>
              </a:solidFill>
              <a:latin typeface="+mn-lt"/>
              <a:ea typeface="+mn-ea"/>
              <a:cs typeface="+mn-cs"/>
            </a:endParaRPr>
          </a:p>
        </p:txBody>
      </p:sp>
      <p:sp>
        <p:nvSpPr>
          <p:cNvPr id="3" name="Marcador de contenido 2">
            <a:extLst>
              <a:ext uri="{FF2B5EF4-FFF2-40B4-BE49-F238E27FC236}">
                <a16:creationId xmlns:a16="http://schemas.microsoft.com/office/drawing/2014/main" id="{E912FCF0-6B84-5F39-E942-9D258B43A59F}"/>
              </a:ext>
            </a:extLst>
          </p:cNvPr>
          <p:cNvSpPr>
            <a:spLocks noGrp="1"/>
          </p:cNvSpPr>
          <p:nvPr>
            <p:ph idx="1"/>
          </p:nvPr>
        </p:nvSpPr>
        <p:spPr>
          <a:xfrm>
            <a:off x="401054" y="1010653"/>
            <a:ext cx="5714824" cy="5534525"/>
          </a:xfrm>
        </p:spPr>
        <p:txBody>
          <a:bodyPr anchor="t">
            <a:normAutofit fontScale="55000" lnSpcReduction="20000"/>
          </a:bodyPr>
          <a:lstStyle/>
          <a:p>
            <a:pPr marL="0" indent="0" algn="just">
              <a:buNone/>
            </a:pPr>
            <a:r>
              <a:rPr lang="es-ES" sz="14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a:t>
            </a:r>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Políticas Institucionales con participación activa de Asociaciones de Funcionarios y los mismos funcionarios/as. Con al menos lo siguiente:</a:t>
            </a:r>
          </a:p>
          <a:p>
            <a:pPr marL="0" indent="0" algn="just">
              <a:buNone/>
            </a:pPr>
            <a:endPar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endParaRP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Protocolos de mediación de conflictos laborales </a:t>
            </a: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Protocolos de Prevención del Maltrato Laboral, Acoso Laboral, Sexual y Violencia Laboral</a:t>
            </a: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Denuncias </a:t>
            </a: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Procedimiento de investigación y Seguimiento </a:t>
            </a: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Información de las investigaciones concluidas </a:t>
            </a: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Capacitar a los funcionarios y funcionarias  sobre los protocolos </a:t>
            </a:r>
          </a:p>
          <a:p>
            <a:pPr lvl="1" algn="just"/>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Capacitación sobre a jefaturas y equipos.</a:t>
            </a:r>
          </a:p>
          <a:p>
            <a:pPr lvl="1" algn="just"/>
            <a:endPar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0" indent="0" algn="just">
              <a:buNone/>
            </a:pPr>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-Capacitación a funcionarios públicos con responsabilidad jerárquica de habilidades blandas: Liderazgo Positivo, Inteligencia Emocional en el Mundo Laboral, Manejo y Resolución de Conflictos</a:t>
            </a:r>
          </a:p>
          <a:p>
            <a:pPr marL="0" indent="0" algn="just">
              <a:buNone/>
            </a:pPr>
            <a:endPar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0" indent="0" algn="just">
              <a:buNone/>
            </a:pPr>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-Evaluar el diseño organizacional del Servicio Público. </a:t>
            </a:r>
          </a:p>
          <a:p>
            <a:pPr marL="0" indent="0" algn="just">
              <a:buNone/>
            </a:pPr>
            <a:endPar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0" indent="0" algn="just">
              <a:buNone/>
            </a:pPr>
            <a:r>
              <a:rPr lang="es-ES" sz="2900" dirty="0">
                <a:solidFill>
                  <a:srgbClr val="002A56"/>
                </a:solidFill>
                <a:highlight>
                  <a:srgbClr val="FFFFFF"/>
                </a:highlight>
                <a:latin typeface="Calibri" panose="020F0502020204030204" pitchFamily="34" charset="0"/>
                <a:ea typeface="Calibri" panose="020F0502020204030204" pitchFamily="34" charset="0"/>
                <a:cs typeface="Calibri" panose="020F0502020204030204" pitchFamily="34" charset="0"/>
              </a:rPr>
              <a:t> </a:t>
            </a:r>
          </a:p>
          <a:p>
            <a:pPr marL="0" indent="0" algn="r">
              <a:buNone/>
            </a:pPr>
            <a:endParaRPr lang="es-CL" sz="600" dirty="0">
              <a:solidFill>
                <a:srgbClr val="002A56"/>
              </a:solidFill>
              <a:highlight>
                <a:srgbClr val="FFFFFF"/>
              </a:highlight>
              <a:latin typeface="+mj-lt"/>
            </a:endParaRPr>
          </a:p>
        </p:txBody>
      </p:sp>
      <p:pic>
        <p:nvPicPr>
          <p:cNvPr id="10242" name="Picture 2" descr="Perfil de la víctima y acosador">
            <a:extLst>
              <a:ext uri="{FF2B5EF4-FFF2-40B4-BE49-F238E27FC236}">
                <a16:creationId xmlns:a16="http://schemas.microsoft.com/office/drawing/2014/main" id="{37D26673-CEEF-7D94-FF05-093DAF6BFD3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75120" y="1637343"/>
            <a:ext cx="4957638" cy="3197676"/>
          </a:xfrm>
          <a:prstGeom prst="rect">
            <a:avLst/>
          </a:prstGeom>
          <a:noFill/>
          <a:extLst>
            <a:ext uri="{909E8E84-426E-40DD-AFC4-6F175D3DCCD1}">
              <a14:hiddenFill xmlns:a14="http://schemas.microsoft.com/office/drawing/2010/main">
                <a:solidFill>
                  <a:srgbClr val="FFFFFF"/>
                </a:solidFill>
              </a14:hiddenFill>
            </a:ext>
          </a:extLst>
        </p:spPr>
      </p:pic>
      <p:sp>
        <p:nvSpPr>
          <p:cNvPr id="10249" name="Rectangle 10248">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1" name="Rectangle 10250">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4961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679" name="Rectangle 28678">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0DCFFA9-E2C8-8234-CD4F-A2BECAEB7C89}"/>
              </a:ext>
            </a:extLst>
          </p:cNvPr>
          <p:cNvSpPr>
            <a:spLocks noGrp="1"/>
          </p:cNvSpPr>
          <p:nvPr>
            <p:ph type="title"/>
          </p:nvPr>
        </p:nvSpPr>
        <p:spPr>
          <a:xfrm>
            <a:off x="1136397" y="502020"/>
            <a:ext cx="5323715" cy="1642970"/>
          </a:xfrm>
        </p:spPr>
        <p:txBody>
          <a:bodyPr anchor="b">
            <a:normAutofit/>
          </a:bodyPr>
          <a:lstStyle/>
          <a:p>
            <a:pPr>
              <a:spcBef>
                <a:spcPts val="1000"/>
              </a:spcBef>
            </a:pPr>
            <a:r>
              <a:rPr lang="es-ES" sz="2800" b="1" dirty="0">
                <a:solidFill>
                  <a:schemeClr val="tx2">
                    <a:lumMod val="90000"/>
                    <a:lumOff val="10000"/>
                  </a:schemeClr>
                </a:solidFill>
                <a:highlight>
                  <a:srgbClr val="FFFFFF"/>
                </a:highlight>
                <a:latin typeface="Calibri" panose="020F0502020204030204" pitchFamily="34" charset="0"/>
                <a:ea typeface="Calibri" panose="020F0502020204030204" pitchFamily="34" charset="0"/>
                <a:cs typeface="Calibri" panose="020F0502020204030204" pitchFamily="34" charset="0"/>
              </a:rPr>
              <a:t>Qué puedo hacer si estoy en una situación de acoso laboral, sexual o violencia laboral </a:t>
            </a:r>
            <a:endParaRPr lang="es-CL" sz="2800" b="1" dirty="0">
              <a:solidFill>
                <a:schemeClr val="tx2">
                  <a:lumMod val="90000"/>
                  <a:lumOff val="10000"/>
                </a:schemeClr>
              </a:solidFill>
              <a:highlight>
                <a:srgbClr val="FFFFFF"/>
              </a:highlight>
              <a:latin typeface="Calibri" panose="020F0502020204030204" pitchFamily="34" charset="0"/>
              <a:ea typeface="Calibri" panose="020F0502020204030204" pitchFamily="34" charset="0"/>
              <a:cs typeface="Calibri" panose="020F0502020204030204" pitchFamily="34" charset="0"/>
            </a:endParaRPr>
          </a:p>
        </p:txBody>
      </p:sp>
      <p:sp>
        <p:nvSpPr>
          <p:cNvPr id="3" name="Marcador de contenido 2">
            <a:extLst>
              <a:ext uri="{FF2B5EF4-FFF2-40B4-BE49-F238E27FC236}">
                <a16:creationId xmlns:a16="http://schemas.microsoft.com/office/drawing/2014/main" id="{3BA31FF6-5648-0C0D-873A-3FA2E71FE3A1}"/>
              </a:ext>
            </a:extLst>
          </p:cNvPr>
          <p:cNvSpPr>
            <a:spLocks noGrp="1"/>
          </p:cNvSpPr>
          <p:nvPr>
            <p:ph idx="1"/>
          </p:nvPr>
        </p:nvSpPr>
        <p:spPr>
          <a:xfrm>
            <a:off x="1144923" y="2405894"/>
            <a:ext cx="5315189" cy="3535083"/>
          </a:xfrm>
        </p:spPr>
        <p:txBody>
          <a:bodyPr anchor="t">
            <a:normAutofit/>
          </a:bodyPr>
          <a:lstStyle/>
          <a:p>
            <a:r>
              <a:rPr lang="es-ES" sz="2000" dirty="0">
                <a:solidFill>
                  <a:schemeClr val="tx2">
                    <a:lumMod val="90000"/>
                    <a:lumOff val="10000"/>
                  </a:schemeClr>
                </a:solidFill>
                <a:highlight>
                  <a:srgbClr val="FFFFFF"/>
                </a:highlight>
                <a:latin typeface="Calibri" panose="020F0502020204030204" pitchFamily="34" charset="0"/>
                <a:ea typeface="Calibri" panose="020F0502020204030204" pitchFamily="34" charset="0"/>
                <a:cs typeface="Calibri" panose="020F0502020204030204" pitchFamily="34" charset="0"/>
              </a:rPr>
              <a:t>Debo recurrir a mi entorno afectivo y familiar </a:t>
            </a:r>
          </a:p>
          <a:p>
            <a:r>
              <a:rPr lang="es-ES" sz="2000" dirty="0">
                <a:solidFill>
                  <a:schemeClr val="tx2">
                    <a:lumMod val="90000"/>
                    <a:lumOff val="10000"/>
                  </a:schemeClr>
                </a:solidFill>
                <a:highlight>
                  <a:srgbClr val="FFFFFF"/>
                </a:highlight>
                <a:latin typeface="Calibri" panose="020F0502020204030204" pitchFamily="34" charset="0"/>
                <a:ea typeface="Calibri" panose="020F0502020204030204" pitchFamily="34" charset="0"/>
                <a:cs typeface="Calibri" panose="020F0502020204030204" pitchFamily="34" charset="0"/>
              </a:rPr>
              <a:t>Denunciar según el protocolo de su servicio público </a:t>
            </a:r>
          </a:p>
          <a:p>
            <a:r>
              <a:rPr lang="es-ES" sz="2000" dirty="0">
                <a:solidFill>
                  <a:schemeClr val="tx2">
                    <a:lumMod val="90000"/>
                    <a:lumOff val="10000"/>
                  </a:schemeClr>
                </a:solidFill>
                <a:highlight>
                  <a:srgbClr val="FFFFFF"/>
                </a:highlight>
                <a:latin typeface="Calibri" panose="020F0502020204030204" pitchFamily="34" charset="0"/>
                <a:ea typeface="Calibri" panose="020F0502020204030204" pitchFamily="34" charset="0"/>
                <a:cs typeface="Calibri" panose="020F0502020204030204" pitchFamily="34" charset="0"/>
              </a:rPr>
              <a:t>Pedir ayuda profesional por salud mental (Psicólogo, Psiquiatra y/o medico) </a:t>
            </a:r>
          </a:p>
          <a:p>
            <a:r>
              <a:rPr lang="es-ES" sz="2000" dirty="0">
                <a:solidFill>
                  <a:schemeClr val="tx2">
                    <a:lumMod val="90000"/>
                    <a:lumOff val="10000"/>
                  </a:schemeClr>
                </a:solidFill>
                <a:highlight>
                  <a:srgbClr val="FFFFFF"/>
                </a:highlight>
                <a:latin typeface="Calibri" panose="020F0502020204030204" pitchFamily="34" charset="0"/>
                <a:ea typeface="Calibri" panose="020F0502020204030204" pitchFamily="34" charset="0"/>
                <a:cs typeface="Calibri" panose="020F0502020204030204" pitchFamily="34" charset="0"/>
              </a:rPr>
              <a:t>Solicitar asesoría legal </a:t>
            </a:r>
          </a:p>
          <a:p>
            <a:endParaRPr lang="es-CL" sz="2000" dirty="0"/>
          </a:p>
        </p:txBody>
      </p:sp>
      <p:sp>
        <p:nvSpPr>
          <p:cNvPr id="28681" name="Rectangle 28680">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83" name="Rectangle 28682">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685" name="Rectangle 28684">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687" name="Rectangle 28686">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674" name="Picture 2" descr="Cómo prevenir el acoso laboral? - EthicsGlobal">
            <a:extLst>
              <a:ext uri="{FF2B5EF4-FFF2-40B4-BE49-F238E27FC236}">
                <a16:creationId xmlns:a16="http://schemas.microsoft.com/office/drawing/2014/main" id="{6F6A6D86-8789-9773-F2AA-AC1D9B56771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75967" y="2057297"/>
            <a:ext cx="4170530" cy="2775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212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a OIT publica una guía para protegerla salud mental en el lugar de trabajo  durante el COVID-19 | Prevencionar">
            <a:extLst>
              <a:ext uri="{FF2B5EF4-FFF2-40B4-BE49-F238E27FC236}">
                <a16:creationId xmlns:a16="http://schemas.microsoft.com/office/drawing/2014/main" id="{A9F5E611-7AD2-B026-C8A8-F5BA9250726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68130" y="1275070"/>
            <a:ext cx="3876165" cy="3876165"/>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245;p12">
            <a:extLst>
              <a:ext uri="{FF2B5EF4-FFF2-40B4-BE49-F238E27FC236}">
                <a16:creationId xmlns:a16="http://schemas.microsoft.com/office/drawing/2014/main" id="{0C6C5A35-EA90-0A1C-85E3-0E52C53BF89C}"/>
              </a:ext>
            </a:extLst>
          </p:cNvPr>
          <p:cNvSpPr/>
          <p:nvPr/>
        </p:nvSpPr>
        <p:spPr>
          <a:xfrm>
            <a:off x="5453149" y="1275070"/>
            <a:ext cx="5982023" cy="3876165"/>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La OMS define la </a:t>
            </a:r>
            <a:r>
              <a:rPr lang="es-ES" sz="2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salud mental </a:t>
            </a:r>
            <a:r>
              <a:rPr lang="es-ES"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como:</a:t>
            </a:r>
          </a:p>
          <a:p>
            <a:pPr algn="ctr"/>
            <a:endParaRPr lang="es-ES"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ctr"/>
            <a:r>
              <a:rPr lang="es-ES"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a:t>
            </a:r>
            <a:r>
              <a:rPr lang="es-ES" sz="2800" i="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un estado de bienestar en el cual cada individuo desarrolla su potencial, puede afrontar las tensiones de la vida, puede trabajar de forma productiva y fructífera, y puede aportar algo a su comunidad</a:t>
            </a:r>
            <a:r>
              <a:rPr lang="es-ES"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a:t>
            </a:r>
            <a:endParaRPr lang="es-CL" sz="2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just"/>
            <a:endParaRPr lang="en-US" dirty="0">
              <a:solidFill>
                <a:schemeClr val="accent1">
                  <a:lumMod val="50000"/>
                </a:schemeClr>
              </a:solidFill>
            </a:endParaRPr>
          </a:p>
        </p:txBody>
      </p:sp>
    </p:spTree>
    <p:extLst>
      <p:ext uri="{BB962C8B-B14F-4D97-AF65-F5344CB8AC3E}">
        <p14:creationId xmlns:p14="http://schemas.microsoft.com/office/powerpoint/2010/main" val="2884313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La ansiedad y la depresión no son dos únicos trastornos, sino cinco  diferentes">
            <a:extLst>
              <a:ext uri="{FF2B5EF4-FFF2-40B4-BE49-F238E27FC236}">
                <a16:creationId xmlns:a16="http://schemas.microsoft.com/office/drawing/2014/main" id="{5FD66398-4938-7766-E07F-DDF1BA23235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672" r="25123" b="-2"/>
          <a:stretch/>
        </p:blipFill>
        <p:spPr bwMode="auto">
          <a:xfrm>
            <a:off x="761604" y="1202947"/>
            <a:ext cx="3876165" cy="433817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245;p12">
            <a:extLst>
              <a:ext uri="{FF2B5EF4-FFF2-40B4-BE49-F238E27FC236}">
                <a16:creationId xmlns:a16="http://schemas.microsoft.com/office/drawing/2014/main" id="{048C146D-3BD7-B093-B0EC-4444856D2D7C}"/>
              </a:ext>
            </a:extLst>
          </p:cNvPr>
          <p:cNvSpPr/>
          <p:nvPr/>
        </p:nvSpPr>
        <p:spPr>
          <a:xfrm>
            <a:off x="4965103" y="565266"/>
            <a:ext cx="6899563" cy="5531480"/>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El </a:t>
            </a:r>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Informe Mundial de Salud Mental</a:t>
            </a:r>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de la OMS, publicado en junio de 2022, mostró que de los</a:t>
            </a:r>
            <a:r>
              <a:rPr lang="es-ES" sz="24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mil millones de personas </a:t>
            </a:r>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que viven con un trastorno mental en 2019, el </a:t>
            </a:r>
            <a:r>
              <a:rPr lang="es-ES" sz="24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15% de los adultos en edad de trabajar experimentaron un trastorno mental.</a:t>
            </a:r>
          </a:p>
          <a:p>
            <a:pPr algn="just"/>
            <a:endPar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just"/>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El trabajo amplifica problemas sociales más amplios que afectan negativamente a la salud mental, como la discriminación y la desigualdad. </a:t>
            </a:r>
          </a:p>
          <a:p>
            <a:pPr algn="just"/>
            <a:endPar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just"/>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La intimidación y la violencia psicológica (también conocida como "</a:t>
            </a:r>
            <a:r>
              <a:rPr lang="es-ES" sz="2400" dirty="0" err="1">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mobbing</a:t>
            </a:r>
            <a:r>
              <a:rPr lang="es-ES" sz="24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son </a:t>
            </a:r>
            <a:r>
              <a:rPr lang="es-ES" sz="2400" b="1" i="1" dirty="0">
                <a:solidFill>
                  <a:srgbClr val="C00000"/>
                </a:solidFill>
                <a:latin typeface="Calibri" panose="020F0502020204030204" pitchFamily="34" charset="0"/>
                <a:ea typeface="Calibri" panose="020F0502020204030204" pitchFamily="34" charset="0"/>
                <a:cs typeface="Calibri" panose="020F0502020204030204" pitchFamily="34" charset="0"/>
              </a:rPr>
              <a:t>las quejas clave de acoso laboral que tienen un impacto negativo en la salud mental.</a:t>
            </a:r>
            <a:endParaRPr lang="en-US" b="1" i="1" dirty="0">
              <a:solidFill>
                <a:srgbClr val="C0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64898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511" name="Rectangle 21510">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E3BC480-8131-3914-81FF-A5E75AAD69D7}"/>
              </a:ext>
            </a:extLst>
          </p:cNvPr>
          <p:cNvSpPr>
            <a:spLocks noGrp="1"/>
          </p:cNvSpPr>
          <p:nvPr>
            <p:ph type="title"/>
          </p:nvPr>
        </p:nvSpPr>
        <p:spPr>
          <a:xfrm>
            <a:off x="260534" y="379246"/>
            <a:ext cx="6678369" cy="1495425"/>
          </a:xfrm>
        </p:spPr>
        <p:txBody>
          <a:bodyPr>
            <a:normAutofit fontScale="90000"/>
          </a:bodyPr>
          <a:lstStyle/>
          <a:p>
            <a:r>
              <a:rPr lang="es-ES" sz="4000" b="1" i="0" dirty="0">
                <a:solidFill>
                  <a:schemeClr val="tx2">
                    <a:lumMod val="90000"/>
                    <a:lumOff val="10000"/>
                  </a:schemeClr>
                </a:solidFill>
                <a:effectLst/>
                <a:latin typeface="Calibri" panose="020F0502020204030204" pitchFamily="34" charset="0"/>
                <a:ea typeface="Calibri" panose="020F0502020204030204" pitchFamily="34" charset="0"/>
                <a:cs typeface="Calibri" panose="020F0502020204030204" pitchFamily="34" charset="0"/>
              </a:rPr>
              <a:t>Factores que influyen en el acoso laboral</a:t>
            </a:r>
            <a:br>
              <a:rPr lang="es-ES" sz="4000" b="1" i="0" dirty="0">
                <a:solidFill>
                  <a:schemeClr val="tx2">
                    <a:lumMod val="90000"/>
                    <a:lumOff val="10000"/>
                  </a:schemeClr>
                </a:solidFill>
                <a:effectLst/>
                <a:latin typeface="Oswald" panose="020F0502020204030204" pitchFamily="2" charset="0"/>
              </a:rPr>
            </a:br>
            <a:endParaRPr lang="es-CL" sz="4000" dirty="0">
              <a:solidFill>
                <a:schemeClr val="tx2">
                  <a:lumMod val="90000"/>
                  <a:lumOff val="10000"/>
                </a:schemeClr>
              </a:solidFill>
            </a:endParaRPr>
          </a:p>
        </p:txBody>
      </p:sp>
      <p:sp>
        <p:nvSpPr>
          <p:cNvPr id="3" name="Marcador de contenido 2">
            <a:extLst>
              <a:ext uri="{FF2B5EF4-FFF2-40B4-BE49-F238E27FC236}">
                <a16:creationId xmlns:a16="http://schemas.microsoft.com/office/drawing/2014/main" id="{FC8DBFC8-7D00-3606-FB57-8ED52AD67EAF}"/>
              </a:ext>
            </a:extLst>
          </p:cNvPr>
          <p:cNvSpPr>
            <a:spLocks noGrp="1"/>
          </p:cNvSpPr>
          <p:nvPr>
            <p:ph idx="1"/>
          </p:nvPr>
        </p:nvSpPr>
        <p:spPr>
          <a:xfrm>
            <a:off x="260535" y="2253916"/>
            <a:ext cx="6678369" cy="4604084"/>
          </a:xfrm>
        </p:spPr>
        <p:txBody>
          <a:bodyPr>
            <a:normAutofit fontScale="25000" lnSpcReduction="20000"/>
          </a:bodyPr>
          <a:lstStyle/>
          <a:p>
            <a:pPr algn="just">
              <a:lnSpc>
                <a:spcPct val="120000"/>
              </a:lnSpc>
            </a:pPr>
            <a:r>
              <a:rPr lang="es-ES" sz="7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Entre los factores que favorecen el acoso laboral, Sánchez destaca </a:t>
            </a:r>
            <a:r>
              <a:rPr lang="es-ES" sz="72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“los estilos de liderazgo inadecuados”.</a:t>
            </a:r>
            <a:endParaRPr lang="es-ES" sz="7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a:p>
            <a:pPr algn="just">
              <a:lnSpc>
                <a:spcPct val="120000"/>
              </a:lnSpc>
            </a:pPr>
            <a:r>
              <a:rPr lang="es-ES" sz="7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“hay un conflicto en el que una de las partes, en vez de resolverlo de forma activa, lleva a cabo conductas que se consideran acoso”. </a:t>
            </a:r>
          </a:p>
          <a:p>
            <a:pPr algn="just">
              <a:lnSpc>
                <a:spcPct val="120000"/>
              </a:lnSpc>
            </a:pPr>
            <a:r>
              <a:rPr lang="es-ES" sz="7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“un mal estilo de liderazgo, una tolerancia de la violencia, una cultura organizacional  que fomenta más la competitividad, que los resultados que la salud y el bienestar de las personas…”.</a:t>
            </a:r>
          </a:p>
          <a:p>
            <a:pPr algn="just">
              <a:lnSpc>
                <a:spcPct val="120000"/>
              </a:lnSpc>
            </a:pPr>
            <a:r>
              <a:rPr lang="es-ES" sz="72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«Al inicio de cada nuevo gobierno, los  funcionarios se ven sometidos al temor de una probable desvinculación, sin importar su vasta experiencia ni sus buenas calificaciones».</a:t>
            </a:r>
          </a:p>
          <a:p>
            <a:endParaRPr lang="es-CL" sz="2000" dirty="0"/>
          </a:p>
        </p:txBody>
      </p:sp>
      <p:pic>
        <p:nvPicPr>
          <p:cNvPr id="21506" name="Picture 2" descr="Uno de cada cuatro trabajadores argentinos asegura haber sufrido acoso  laboral - Infobae">
            <a:extLst>
              <a:ext uri="{FF2B5EF4-FFF2-40B4-BE49-F238E27FC236}">
                <a16:creationId xmlns:a16="http://schemas.microsoft.com/office/drawing/2014/main" id="{056CCF7B-D312-A5D5-54FF-F2D4E9DFCF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31" r="179" b="1"/>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266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34" name="Rectangle 9233">
            <a:extLst>
              <a:ext uri="{FF2B5EF4-FFF2-40B4-BE49-F238E27FC236}">
                <a16:creationId xmlns:a16="http://schemas.microsoft.com/office/drawing/2014/main" id="{B66D7F65-E9B6-4775-8355-D095CC73C1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E5E6E0E-ECE5-88B1-E4D2-F4D50B426B96}"/>
              </a:ext>
            </a:extLst>
          </p:cNvPr>
          <p:cNvSpPr>
            <a:spLocks noGrp="1"/>
          </p:cNvSpPr>
          <p:nvPr>
            <p:ph type="title"/>
          </p:nvPr>
        </p:nvSpPr>
        <p:spPr>
          <a:xfrm>
            <a:off x="751956" y="539243"/>
            <a:ext cx="6960523" cy="1330035"/>
          </a:xfrm>
        </p:spPr>
        <p:txBody>
          <a:bodyPr anchor="b">
            <a:normAutofit fontScale="90000"/>
          </a:bodyPr>
          <a:lstStyle/>
          <a:p>
            <a:pPr algn="ctr"/>
            <a:r>
              <a:rPr lang="es-ES" sz="2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Un informe del Servicio Civil y el Ministerio de la Mujer, señaló en el año 2020, que el sector público arrojaba 1.288 denuncias formales de acoso. </a:t>
            </a:r>
            <a:br>
              <a:rPr lang="es-ES" sz="2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br>
            <a:endParaRPr lang="es-CL" sz="26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Marcador de contenido 2">
            <a:extLst>
              <a:ext uri="{FF2B5EF4-FFF2-40B4-BE49-F238E27FC236}">
                <a16:creationId xmlns:a16="http://schemas.microsoft.com/office/drawing/2014/main" id="{1DADFECC-4845-04B8-1AB8-CD05C429E2AA}"/>
              </a:ext>
            </a:extLst>
          </p:cNvPr>
          <p:cNvSpPr>
            <a:spLocks noGrp="1"/>
          </p:cNvSpPr>
          <p:nvPr>
            <p:ph idx="1"/>
          </p:nvPr>
        </p:nvSpPr>
        <p:spPr>
          <a:xfrm>
            <a:off x="660514" y="2213811"/>
            <a:ext cx="6960523" cy="4104945"/>
          </a:xfrm>
        </p:spPr>
        <p:txBody>
          <a:bodyPr>
            <a:normAutofit/>
          </a:bodyPr>
          <a:lstStyle/>
          <a:p>
            <a:pPr algn="just"/>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Estas se distribuyeron de la siguiente forma: acoso laboral (46,6%), maltrato laboral (42,1%) y acoso sexual (11,3%).</a:t>
            </a:r>
          </a:p>
          <a:p>
            <a:pPr algn="just"/>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En </a:t>
            </a:r>
            <a:r>
              <a:rPr lang="es-ES"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su mayoría (72,6% de los casos) fueron presentadas por mujeres.</a:t>
            </a:r>
          </a:p>
          <a:p>
            <a:pPr algn="just" fontAlgn="base"/>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A nivel mundial, la Organización Internacional del Trabajo y la empresa Gallup realizaron un </a:t>
            </a:r>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estudio</a:t>
            </a:r>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donde revelaron que “</a:t>
            </a:r>
            <a:r>
              <a:rPr lang="es-ES"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uno de cada cinco empleados sufre violencia o acoso laboral</a:t>
            </a:r>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a:t>
            </a:r>
          </a:p>
          <a:p>
            <a:pPr algn="just" fontAlgn="base"/>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El </a:t>
            </a:r>
            <a:r>
              <a:rPr lang="es-ES" sz="1800" b="1"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8,5% (277 millones de personas) de los colaboradores declararon haber sufrido violencia física y acoso en su vida laboral</a:t>
            </a:r>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 Esta encuesta se realizó a mil trabajadores por país, en más de 121 naciones o territorios (2021).</a:t>
            </a:r>
          </a:p>
          <a:p>
            <a:pPr algn="just"/>
            <a:r>
              <a:rPr lang="es-ES"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Pero hubo encuestados que no compartieron sus experiencias. Un 55% creía que hablar de ello habría sido una “pérdida de tiempo”. Un  44,5%, señaló “temer por la propia reputación”</a:t>
            </a:r>
            <a:endParaRPr lang="es-CL" sz="1800"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4" name="Picture 4" descr="Las conductas que nueva ley considerará acoso laboral - La Tercera">
            <a:extLst>
              <a:ext uri="{FF2B5EF4-FFF2-40B4-BE49-F238E27FC236}">
                <a16:creationId xmlns:a16="http://schemas.microsoft.com/office/drawing/2014/main" id="{46C1B3BF-8803-0770-5E75-D2C4BDB061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315" r="32179" b="1"/>
          <a:stretch/>
        </p:blipFill>
        <p:spPr bwMode="auto">
          <a:xfrm>
            <a:off x="8115300" y="-12515"/>
            <a:ext cx="4076700" cy="6418631"/>
          </a:xfrm>
          <a:prstGeom prst="rect">
            <a:avLst/>
          </a:prstGeom>
          <a:noFill/>
          <a:extLst>
            <a:ext uri="{909E8E84-426E-40DD-AFC4-6F175D3DCCD1}">
              <a14:hiddenFill xmlns:a14="http://schemas.microsoft.com/office/drawing/2010/main">
                <a:solidFill>
                  <a:srgbClr val="FFFFFF"/>
                </a:solidFill>
              </a14:hiddenFill>
            </a:ext>
          </a:extLst>
        </p:spPr>
      </p:pic>
      <p:sp>
        <p:nvSpPr>
          <p:cNvPr id="9236" name="Rectangle 9235">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7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38" name="Rectangle 9237">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2663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8555C5B3-193A-4749-9AFD-682E53CDDE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57" name="Rectangle 2056">
            <a:extLst>
              <a:ext uri="{FF2B5EF4-FFF2-40B4-BE49-F238E27FC236}">
                <a16:creationId xmlns:a16="http://schemas.microsoft.com/office/drawing/2014/main" id="{2EAE06A6-F76A-41C9-827A-C561B00448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3"/>
            <a:ext cx="12192000" cy="6858000"/>
          </a:xfrm>
          <a:prstGeom prst="rect">
            <a:avLst/>
          </a:prstGeom>
          <a:gradFill>
            <a:gsLst>
              <a:gs pos="0">
                <a:srgbClr val="000000"/>
              </a:gs>
              <a:gs pos="100000">
                <a:schemeClr val="accent1">
                  <a:lumMod val="7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59" name="Rectangle 2058">
            <a:extLst>
              <a:ext uri="{FF2B5EF4-FFF2-40B4-BE49-F238E27FC236}">
                <a16:creationId xmlns:a16="http://schemas.microsoft.com/office/drawing/2014/main" id="{89F9D4E8-0639-444B-949B-951858506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80861" y="0"/>
            <a:ext cx="7661934" cy="6858000"/>
          </a:xfrm>
          <a:prstGeom prst="rect">
            <a:avLst/>
          </a:prstGeom>
          <a:gradFill>
            <a:gsLst>
              <a:gs pos="0">
                <a:schemeClr val="accent1">
                  <a:lumMod val="75000"/>
                  <a:alpha val="45000"/>
                </a:schemeClr>
              </a:gs>
              <a:gs pos="100000">
                <a:srgbClr val="000000">
                  <a:alpha val="29000"/>
                </a:srgb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1" name="Rectangle 2060">
            <a:extLst>
              <a:ext uri="{FF2B5EF4-FFF2-40B4-BE49-F238E27FC236}">
                <a16:creationId xmlns:a16="http://schemas.microsoft.com/office/drawing/2014/main" id="{7E3DA7A2-ED70-4BBA-AB72-00AD461FA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0862" y="-6"/>
            <a:ext cx="11711138" cy="6410334"/>
          </a:xfrm>
          <a:prstGeom prst="rect">
            <a:avLst/>
          </a:prstGeom>
          <a:gradFill>
            <a:gsLst>
              <a:gs pos="0">
                <a:schemeClr val="accent1">
                  <a:alpha val="0"/>
                </a:schemeClr>
              </a:gs>
              <a:gs pos="100000">
                <a:srgbClr val="000000">
                  <a:alpha val="41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6D254A51-0F22-319A-AAA2-CA1AA056DD8F}"/>
              </a:ext>
            </a:extLst>
          </p:cNvPr>
          <p:cNvSpPr>
            <a:spLocks noGrp="1"/>
          </p:cNvSpPr>
          <p:nvPr>
            <p:ph type="ctrTitle"/>
          </p:nvPr>
        </p:nvSpPr>
        <p:spPr>
          <a:xfrm>
            <a:off x="535667" y="4721705"/>
            <a:ext cx="5909728" cy="3198836"/>
          </a:xfrm>
        </p:spPr>
        <p:txBody>
          <a:bodyPr anchor="b">
            <a:normAutofit fontScale="90000"/>
          </a:bodyPr>
          <a:lstStyle/>
          <a:p>
            <a:pPr algn="l"/>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Un Estudio (2022),  señaló  lo siguiente:</a:t>
            </a: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 En Chile, la violencia laboral afecta al </a:t>
            </a:r>
            <a:r>
              <a:rPr lang="es-ES" sz="2200" b="1" dirty="0">
                <a:solidFill>
                  <a:schemeClr val="bg1"/>
                </a:solidFill>
                <a:latin typeface="Calibri" panose="020F0502020204030204" pitchFamily="34" charset="0"/>
                <a:ea typeface="Calibri" panose="020F0502020204030204" pitchFamily="34" charset="0"/>
                <a:cs typeface="Calibri" panose="020F0502020204030204" pitchFamily="34" charset="0"/>
              </a:rPr>
              <a:t>76%</a:t>
            </a: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 de las personas encuestadas y, en mayor</a:t>
            </a: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medida, a las </a:t>
            </a:r>
            <a:r>
              <a:rPr lang="es-ES" sz="2200" b="1" dirty="0">
                <a:solidFill>
                  <a:schemeClr val="bg1"/>
                </a:solidFill>
                <a:latin typeface="Calibri" panose="020F0502020204030204" pitchFamily="34" charset="0"/>
                <a:ea typeface="Calibri" panose="020F0502020204030204" pitchFamily="34" charset="0"/>
                <a:cs typeface="Calibri" panose="020F0502020204030204" pitchFamily="34" charset="0"/>
              </a:rPr>
              <a:t>mujeres</a:t>
            </a: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 </a:t>
            </a: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 La violencia psicológica, la económica y la simbólica son las más  </a:t>
            </a:r>
            <a:r>
              <a:rPr lang="es-CL" sz="2200" dirty="0">
                <a:solidFill>
                  <a:schemeClr val="bg1"/>
                </a:solidFill>
                <a:latin typeface="Calibri" panose="020F0502020204030204" pitchFamily="34" charset="0"/>
                <a:ea typeface="Calibri" panose="020F0502020204030204" pitchFamily="34" charset="0"/>
                <a:cs typeface="Calibri" panose="020F0502020204030204" pitchFamily="34" charset="0"/>
              </a:rPr>
              <a:t>frecuentes.</a:t>
            </a:r>
            <a:br>
              <a:rPr lang="es-CL" sz="22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CL" sz="2200" dirty="0">
                <a:solidFill>
                  <a:schemeClr val="bg1"/>
                </a:solidFill>
                <a:latin typeface="Calibri" panose="020F0502020204030204" pitchFamily="34" charset="0"/>
                <a:ea typeface="Calibri" panose="020F0502020204030204" pitchFamily="34" charset="0"/>
                <a:cs typeface="Calibri" panose="020F0502020204030204" pitchFamily="34" charset="0"/>
              </a:rPr>
            </a:br>
            <a:r>
              <a:rPr lang="es-CL" sz="2200"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La situación laboral se caracteriza por niveles de informalidad inferiores a los de la</a:t>
            </a: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mayoría de países de la región, y por una baja y dispar tasa de sindicalización. </a:t>
            </a: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br>
            <a:r>
              <a:rPr lang="es-ES" sz="2200" dirty="0">
                <a:solidFill>
                  <a:schemeClr val="bg1"/>
                </a:solidFill>
                <a:latin typeface="Calibri" panose="020F0502020204030204" pitchFamily="34" charset="0"/>
                <a:ea typeface="Calibri" panose="020F0502020204030204" pitchFamily="34" charset="0"/>
                <a:cs typeface="Calibri" panose="020F0502020204030204" pitchFamily="34" charset="0"/>
              </a:rPr>
              <a:t>- T</a:t>
            </a:r>
            <a:r>
              <a:rPr lang="es-CL" sz="2200" dirty="0">
                <a:solidFill>
                  <a:schemeClr val="bg1"/>
                </a:solidFill>
                <a:latin typeface="Calibri" panose="020F0502020204030204" pitchFamily="34" charset="0"/>
                <a:ea typeface="Calibri" panose="020F0502020204030204" pitchFamily="34" charset="0"/>
                <a:cs typeface="Calibri" panose="020F0502020204030204" pitchFamily="34" charset="0"/>
              </a:rPr>
              <a:t>res sectores entrevistados: sindical, público y privado.</a:t>
            </a:r>
            <a:br>
              <a:rPr lang="es-CL" sz="28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CL" sz="28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CL" sz="2800" dirty="0">
                <a:solidFill>
                  <a:schemeClr val="bg1"/>
                </a:solidFill>
                <a:latin typeface="Calibri" panose="020F0502020204030204" pitchFamily="34" charset="0"/>
                <a:ea typeface="Calibri" panose="020F0502020204030204" pitchFamily="34" charset="0"/>
                <a:cs typeface="Calibri" panose="020F0502020204030204" pitchFamily="34" charset="0"/>
              </a:rPr>
            </a:br>
            <a:br>
              <a:rPr lang="es-CL" sz="3100" dirty="0">
                <a:solidFill>
                  <a:schemeClr val="bg1"/>
                </a:solidFill>
                <a:latin typeface="+mn-lt"/>
                <a:ea typeface="+mn-ea"/>
                <a:cs typeface="+mn-cs"/>
              </a:rPr>
            </a:br>
            <a:br>
              <a:rPr lang="es-CL" sz="3100" dirty="0">
                <a:solidFill>
                  <a:schemeClr val="bg1"/>
                </a:solidFill>
                <a:latin typeface="+mn-lt"/>
                <a:ea typeface="+mn-ea"/>
                <a:cs typeface="+mn-cs"/>
              </a:rPr>
            </a:br>
            <a:br>
              <a:rPr lang="es-CL" sz="3100" dirty="0">
                <a:solidFill>
                  <a:schemeClr val="bg1"/>
                </a:solidFill>
                <a:latin typeface="+mn-lt"/>
                <a:ea typeface="+mn-ea"/>
                <a:cs typeface="+mn-cs"/>
              </a:rPr>
            </a:br>
            <a:endParaRPr lang="es-CL" sz="3100" dirty="0">
              <a:solidFill>
                <a:schemeClr val="bg1"/>
              </a:solidFill>
              <a:latin typeface="+mn-lt"/>
              <a:ea typeface="+mn-ea"/>
              <a:cs typeface="+mn-cs"/>
            </a:endParaRPr>
          </a:p>
        </p:txBody>
      </p:sp>
      <p:sp>
        <p:nvSpPr>
          <p:cNvPr id="2063" name="Rectangle 2062">
            <a:extLst>
              <a:ext uri="{FF2B5EF4-FFF2-40B4-BE49-F238E27FC236}">
                <a16:creationId xmlns:a16="http://schemas.microsoft.com/office/drawing/2014/main" id="{FC485432-3647-4218-B5D3-15D3FA222B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44797" y="-489206"/>
            <a:ext cx="2502408" cy="12191998"/>
          </a:xfrm>
          <a:prstGeom prst="rect">
            <a:avLst/>
          </a:prstGeom>
          <a:gradFill>
            <a:gsLst>
              <a:gs pos="0">
                <a:schemeClr val="accent1">
                  <a:alpha val="24000"/>
                </a:schemeClr>
              </a:gs>
              <a:gs pos="78000">
                <a:schemeClr val="accent1">
                  <a:lumMod val="50000"/>
                  <a:alpha val="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a:extLst>
              <a:ext uri="{FF2B5EF4-FFF2-40B4-BE49-F238E27FC236}">
                <a16:creationId xmlns:a16="http://schemas.microsoft.com/office/drawing/2014/main" id="{5969E703-CA5F-3A12-0F36-6320CC616237}"/>
              </a:ext>
            </a:extLst>
          </p:cNvPr>
          <p:cNvSpPr>
            <a:spLocks noGrp="1"/>
          </p:cNvSpPr>
          <p:nvPr>
            <p:ph type="subTitle" idx="1"/>
          </p:nvPr>
        </p:nvSpPr>
        <p:spPr>
          <a:xfrm>
            <a:off x="7099069" y="5818707"/>
            <a:ext cx="4306867" cy="796916"/>
          </a:xfrm>
        </p:spPr>
        <p:txBody>
          <a:bodyPr anchor="t">
            <a:normAutofit fontScale="77500" lnSpcReduction="20000"/>
          </a:bodyPr>
          <a:lstStyle/>
          <a:p>
            <a:pPr algn="l"/>
            <a:r>
              <a:rPr lang="es-CL" sz="2000" dirty="0" err="1">
                <a:solidFill>
                  <a:srgbClr val="FFFFFF"/>
                </a:solidFill>
              </a:rPr>
              <a:t>chrome-extension</a:t>
            </a:r>
            <a:r>
              <a:rPr lang="es-CL" sz="2000" dirty="0">
                <a:solidFill>
                  <a:srgbClr val="FFFFFF"/>
                </a:solidFill>
              </a:rPr>
              <a:t>://</a:t>
            </a:r>
            <a:r>
              <a:rPr lang="es-CL" sz="2000" dirty="0" err="1">
                <a:solidFill>
                  <a:srgbClr val="FFFFFF"/>
                </a:solidFill>
              </a:rPr>
              <a:t>efaidnbmnnnibpcajpcglclefindmkaj</a:t>
            </a:r>
            <a:r>
              <a:rPr lang="es-CL" sz="2000" dirty="0">
                <a:solidFill>
                  <a:srgbClr val="FFFFFF"/>
                </a:solidFill>
              </a:rPr>
              <a:t>/https://library.fes.de/pdf-files/bueros/chile/19883.pdf</a:t>
            </a:r>
          </a:p>
        </p:txBody>
      </p:sp>
      <p:sp>
        <p:nvSpPr>
          <p:cNvPr id="2065" name="Oval 2064">
            <a:extLst>
              <a:ext uri="{FF2B5EF4-FFF2-40B4-BE49-F238E27FC236}">
                <a16:creationId xmlns:a16="http://schemas.microsoft.com/office/drawing/2014/main" id="{F4AFDDCA-6ABA-4D23-8A5C-1BF0F4308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0589" y="1062544"/>
            <a:ext cx="4756162" cy="4756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Acoso y violencia en el trabajo: la dignidad de las personas está primero -  El Soberano">
            <a:extLst>
              <a:ext uri="{FF2B5EF4-FFF2-40B4-BE49-F238E27FC236}">
                <a16:creationId xmlns:a16="http://schemas.microsoft.com/office/drawing/2014/main" id="{EFECF968-1BC8-70DD-FFD9-329C5286965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20559" y="2314994"/>
            <a:ext cx="3737164" cy="2242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058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CCC4BA0-1298-4DBD-86F1-B51D8C9D3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ítulo 1">
            <a:extLst>
              <a:ext uri="{FF2B5EF4-FFF2-40B4-BE49-F238E27FC236}">
                <a16:creationId xmlns:a16="http://schemas.microsoft.com/office/drawing/2014/main" id="{42ABAE1A-C41F-BF82-3FEE-E3D84A5D0F13}"/>
              </a:ext>
            </a:extLst>
          </p:cNvPr>
          <p:cNvSpPr>
            <a:spLocks noGrp="1"/>
          </p:cNvSpPr>
          <p:nvPr>
            <p:ph type="title"/>
          </p:nvPr>
        </p:nvSpPr>
        <p:spPr>
          <a:xfrm>
            <a:off x="1136398" y="502022"/>
            <a:ext cx="5427525" cy="473624"/>
          </a:xfrm>
        </p:spPr>
        <p:txBody>
          <a:bodyPr vert="horz" lIns="91440" tIns="45720" rIns="91440" bIns="45720" rtlCol="0" anchor="b">
            <a:normAutofit fontScale="90000"/>
          </a:bodyPr>
          <a:lstStyle/>
          <a:p>
            <a:r>
              <a:rPr lang="en-US" sz="3600" b="1" dirty="0">
                <a:solidFill>
                  <a:schemeClr val="accent1">
                    <a:lumMod val="50000"/>
                  </a:schemeClr>
                </a:solidFill>
                <a:latin typeface="+mn-lt"/>
                <a:ea typeface="+mn-ea"/>
                <a:cs typeface="+mn-cs"/>
              </a:rPr>
              <a:t>Violencia Laboral </a:t>
            </a:r>
          </a:p>
        </p:txBody>
      </p:sp>
      <p:sp>
        <p:nvSpPr>
          <p:cNvPr id="5" name="CuadroTexto 4">
            <a:extLst>
              <a:ext uri="{FF2B5EF4-FFF2-40B4-BE49-F238E27FC236}">
                <a16:creationId xmlns:a16="http://schemas.microsoft.com/office/drawing/2014/main" id="{969A2FB7-DC40-AB98-2244-9E9F7B4C7F8D}"/>
              </a:ext>
            </a:extLst>
          </p:cNvPr>
          <p:cNvSpPr txBox="1"/>
          <p:nvPr/>
        </p:nvSpPr>
        <p:spPr>
          <a:xfrm>
            <a:off x="1136398" y="2405467"/>
            <a:ext cx="5427526" cy="3535083"/>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sz="800" dirty="0"/>
          </a:p>
        </p:txBody>
      </p:sp>
      <p:pic>
        <p:nvPicPr>
          <p:cNvPr id="4098" name="Picture 2" descr="Protocolo para prevenir atender y erradicar la violencia laboral">
            <a:extLst>
              <a:ext uri="{FF2B5EF4-FFF2-40B4-BE49-F238E27FC236}">
                <a16:creationId xmlns:a16="http://schemas.microsoft.com/office/drawing/2014/main" id="{18CD319D-C733-8D12-03AE-A3A48040B4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00" r="17454" b="-1"/>
          <a:stretch/>
        </p:blipFill>
        <p:spPr bwMode="auto">
          <a:xfrm>
            <a:off x="7047513" y="975645"/>
            <a:ext cx="4443447" cy="444344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Rectangle 4106">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Google Shape;245;p12">
            <a:extLst>
              <a:ext uri="{FF2B5EF4-FFF2-40B4-BE49-F238E27FC236}">
                <a16:creationId xmlns:a16="http://schemas.microsoft.com/office/drawing/2014/main" id="{84375509-6239-4672-7438-6B385180D276}"/>
              </a:ext>
            </a:extLst>
          </p:cNvPr>
          <p:cNvSpPr/>
          <p:nvPr/>
        </p:nvSpPr>
        <p:spPr>
          <a:xfrm>
            <a:off x="90601" y="1019163"/>
            <a:ext cx="6866311" cy="515151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lnSpc>
                <a:spcPct val="90000"/>
              </a:lnSpc>
              <a:spcAft>
                <a:spcPts val="600"/>
              </a:spcAft>
            </a:pPr>
            <a:r>
              <a:rPr lang="en-US" sz="1600" b="0" i="0" u="none" strike="noStrike" baseline="0" dirty="0"/>
              <a:t>“</a:t>
            </a:r>
            <a:r>
              <a:rPr lang="en-US" sz="2400" i="1" dirty="0" err="1">
                <a:solidFill>
                  <a:schemeClr val="accent1">
                    <a:lumMod val="50000"/>
                  </a:schemeClr>
                </a:solidFill>
              </a:rPr>
              <a:t>Gritos</a:t>
            </a:r>
            <a:r>
              <a:rPr lang="en-US" sz="2400" i="1" dirty="0">
                <a:solidFill>
                  <a:schemeClr val="accent1">
                    <a:lumMod val="50000"/>
                  </a:schemeClr>
                </a:solidFill>
              </a:rPr>
              <a:t> </a:t>
            </a:r>
            <a:r>
              <a:rPr lang="en-US" sz="2400" i="1" dirty="0" err="1">
                <a:solidFill>
                  <a:schemeClr val="accent1">
                    <a:lumMod val="50000"/>
                  </a:schemeClr>
                </a:solidFill>
              </a:rPr>
              <a:t>por</a:t>
            </a:r>
            <a:r>
              <a:rPr lang="en-US" sz="2400" i="1" dirty="0">
                <a:solidFill>
                  <a:schemeClr val="accent1">
                    <a:lumMod val="50000"/>
                  </a:schemeClr>
                </a:solidFill>
              </a:rPr>
              <a:t> </a:t>
            </a:r>
            <a:r>
              <a:rPr lang="en-US" sz="2400" i="1" dirty="0" err="1">
                <a:solidFill>
                  <a:schemeClr val="accent1">
                    <a:lumMod val="50000"/>
                  </a:schemeClr>
                </a:solidFill>
              </a:rPr>
              <a:t>parte</a:t>
            </a:r>
            <a:r>
              <a:rPr lang="en-US" sz="2400" i="1" dirty="0">
                <a:solidFill>
                  <a:schemeClr val="accent1">
                    <a:lumMod val="50000"/>
                  </a:schemeClr>
                </a:solidFill>
              </a:rPr>
              <a:t> de la </a:t>
            </a:r>
            <a:r>
              <a:rPr lang="en-US" sz="2400" i="1" dirty="0" err="1">
                <a:solidFill>
                  <a:schemeClr val="accent1">
                    <a:lumMod val="50000"/>
                  </a:schemeClr>
                </a:solidFill>
              </a:rPr>
              <a:t>nueva</a:t>
            </a:r>
            <a:r>
              <a:rPr lang="en-US" sz="2400" i="1" dirty="0">
                <a:solidFill>
                  <a:schemeClr val="accent1">
                    <a:lumMod val="50000"/>
                  </a:schemeClr>
                </a:solidFill>
              </a:rPr>
              <a:t> </a:t>
            </a:r>
            <a:r>
              <a:rPr lang="en-US" sz="2400" i="1" dirty="0" err="1">
                <a:solidFill>
                  <a:schemeClr val="accent1">
                    <a:lumMod val="50000"/>
                  </a:schemeClr>
                </a:solidFill>
              </a:rPr>
              <a:t>jefa</a:t>
            </a:r>
            <a:r>
              <a:rPr lang="en-US" sz="2400" i="1" dirty="0">
                <a:solidFill>
                  <a:schemeClr val="accent1">
                    <a:lumMod val="50000"/>
                  </a:schemeClr>
                </a:solidFill>
              </a:rPr>
              <a:t> y </a:t>
            </a:r>
            <a:r>
              <a:rPr lang="en-US" sz="2400" i="1" dirty="0" err="1">
                <a:solidFill>
                  <a:schemeClr val="accent1">
                    <a:lumMod val="50000"/>
                  </a:schemeClr>
                </a:solidFill>
              </a:rPr>
              <a:t>sobrecarga</a:t>
            </a:r>
            <a:r>
              <a:rPr lang="en-US" sz="2400" i="1" dirty="0">
                <a:solidFill>
                  <a:schemeClr val="accent1">
                    <a:lumMod val="50000"/>
                  </a:schemeClr>
                </a:solidFill>
              </a:rPr>
              <a:t> de </a:t>
            </a:r>
            <a:r>
              <a:rPr lang="en-US" sz="2400" i="1" dirty="0" err="1">
                <a:solidFill>
                  <a:schemeClr val="accent1">
                    <a:lumMod val="50000"/>
                  </a:schemeClr>
                </a:solidFill>
              </a:rPr>
              <a:t>trabajo</a:t>
            </a:r>
            <a:r>
              <a:rPr lang="en-US" sz="2400" i="1" dirty="0">
                <a:solidFill>
                  <a:schemeClr val="accent1">
                    <a:lumMod val="50000"/>
                  </a:schemeClr>
                </a:solidFill>
              </a:rPr>
              <a:t>, </a:t>
            </a:r>
            <a:r>
              <a:rPr lang="en-US" sz="2400" i="1" dirty="0" err="1">
                <a:solidFill>
                  <a:schemeClr val="accent1">
                    <a:lumMod val="50000"/>
                  </a:schemeClr>
                </a:solidFill>
              </a:rPr>
              <a:t>incluso</a:t>
            </a:r>
            <a:r>
              <a:rPr lang="en-US" sz="2400" i="1" dirty="0">
                <a:solidFill>
                  <a:schemeClr val="accent1">
                    <a:lumMod val="50000"/>
                  </a:schemeClr>
                </a:solidFill>
              </a:rPr>
              <a:t> </a:t>
            </a:r>
            <a:r>
              <a:rPr lang="en-US" sz="2400" i="1" dirty="0" err="1">
                <a:solidFill>
                  <a:schemeClr val="accent1">
                    <a:lumMod val="50000"/>
                  </a:schemeClr>
                </a:solidFill>
              </a:rPr>
              <a:t>estando</a:t>
            </a:r>
            <a:r>
              <a:rPr lang="en-US" sz="2400" i="1" dirty="0">
                <a:solidFill>
                  <a:schemeClr val="accent1">
                    <a:lumMod val="50000"/>
                  </a:schemeClr>
                </a:solidFill>
              </a:rPr>
              <a:t> con </a:t>
            </a:r>
            <a:r>
              <a:rPr lang="en-US" sz="2400" i="1" dirty="0" err="1">
                <a:solidFill>
                  <a:schemeClr val="accent1">
                    <a:lumMod val="50000"/>
                  </a:schemeClr>
                </a:solidFill>
              </a:rPr>
              <a:t>licencia</a:t>
            </a:r>
            <a:r>
              <a:rPr lang="en-US" sz="2400" i="1" dirty="0">
                <a:solidFill>
                  <a:schemeClr val="accent1">
                    <a:lumMod val="50000"/>
                  </a:schemeClr>
                </a:solidFill>
              </a:rPr>
              <a:t> </a:t>
            </a:r>
            <a:r>
              <a:rPr lang="en-US" sz="2400" i="1" dirty="0" err="1">
                <a:solidFill>
                  <a:schemeClr val="accent1">
                    <a:lumMod val="50000"/>
                  </a:schemeClr>
                </a:solidFill>
              </a:rPr>
              <a:t>por</a:t>
            </a:r>
            <a:r>
              <a:rPr lang="en-US" sz="2400" i="1" dirty="0">
                <a:solidFill>
                  <a:schemeClr val="accent1">
                    <a:lumMod val="50000"/>
                  </a:schemeClr>
                </a:solidFill>
              </a:rPr>
              <a:t> </a:t>
            </a:r>
            <a:r>
              <a:rPr lang="en-US" sz="2400" i="1" dirty="0" err="1">
                <a:solidFill>
                  <a:schemeClr val="accent1">
                    <a:lumMod val="50000"/>
                  </a:schemeClr>
                </a:solidFill>
              </a:rPr>
              <a:t>fractura</a:t>
            </a:r>
            <a:r>
              <a:rPr lang="en-US" sz="2400" i="1" dirty="0">
                <a:solidFill>
                  <a:schemeClr val="accent1">
                    <a:lumMod val="50000"/>
                  </a:schemeClr>
                </a:solidFill>
              </a:rPr>
              <a:t>”</a:t>
            </a:r>
          </a:p>
          <a:p>
            <a:pPr algn="ctr">
              <a:lnSpc>
                <a:spcPct val="90000"/>
              </a:lnSpc>
              <a:spcAft>
                <a:spcPts val="600"/>
              </a:spcAft>
            </a:pPr>
            <a:r>
              <a:rPr lang="en-US" sz="2400" dirty="0">
                <a:solidFill>
                  <a:schemeClr val="accent1">
                    <a:lumMod val="50000"/>
                  </a:schemeClr>
                </a:solidFill>
              </a:rPr>
              <a:t>Testimonio de hombre </a:t>
            </a:r>
            <a:r>
              <a:rPr lang="en-US" sz="2400" dirty="0" err="1">
                <a:solidFill>
                  <a:schemeClr val="accent1">
                    <a:lumMod val="50000"/>
                  </a:schemeClr>
                </a:solidFill>
              </a:rPr>
              <a:t>encuestado</a:t>
            </a:r>
            <a:r>
              <a:rPr lang="en-US" sz="2400" dirty="0">
                <a:solidFill>
                  <a:schemeClr val="accent1">
                    <a:lumMod val="50000"/>
                  </a:schemeClr>
                </a:solidFill>
              </a:rPr>
              <a:t>.</a:t>
            </a:r>
          </a:p>
          <a:p>
            <a:pPr algn="ctr">
              <a:lnSpc>
                <a:spcPct val="90000"/>
              </a:lnSpc>
              <a:spcAft>
                <a:spcPts val="600"/>
              </a:spcAft>
            </a:pPr>
            <a:endParaRPr lang="en-US" sz="2400" dirty="0">
              <a:solidFill>
                <a:schemeClr val="accent1">
                  <a:lumMod val="50000"/>
                </a:schemeClr>
              </a:solidFill>
            </a:endParaRPr>
          </a:p>
          <a:p>
            <a:pPr algn="ctr">
              <a:lnSpc>
                <a:spcPct val="90000"/>
              </a:lnSpc>
              <a:spcAft>
                <a:spcPts val="600"/>
              </a:spcAft>
            </a:pPr>
            <a:r>
              <a:rPr lang="en-US" sz="2400" dirty="0">
                <a:solidFill>
                  <a:schemeClr val="accent1">
                    <a:lumMod val="50000"/>
                  </a:schemeClr>
                </a:solidFill>
              </a:rPr>
              <a:t>“</a:t>
            </a:r>
            <a:r>
              <a:rPr lang="en-US" sz="2400" i="1" dirty="0">
                <a:solidFill>
                  <a:schemeClr val="accent1">
                    <a:lumMod val="50000"/>
                  </a:schemeClr>
                </a:solidFill>
              </a:rPr>
              <a:t>Mi </a:t>
            </a:r>
            <a:r>
              <a:rPr lang="en-US" sz="2400" i="1" dirty="0" err="1">
                <a:solidFill>
                  <a:schemeClr val="accent1">
                    <a:lumMod val="50000"/>
                  </a:schemeClr>
                </a:solidFill>
              </a:rPr>
              <a:t>jefa</a:t>
            </a:r>
            <a:r>
              <a:rPr lang="en-US" sz="2400" i="1" dirty="0">
                <a:solidFill>
                  <a:schemeClr val="accent1">
                    <a:lumMod val="50000"/>
                  </a:schemeClr>
                </a:solidFill>
              </a:rPr>
              <a:t> </a:t>
            </a:r>
            <a:r>
              <a:rPr lang="en-US" sz="2400" i="1" dirty="0" err="1">
                <a:solidFill>
                  <a:schemeClr val="accent1">
                    <a:lumMod val="50000"/>
                  </a:schemeClr>
                </a:solidFill>
              </a:rPr>
              <a:t>directa</a:t>
            </a:r>
            <a:r>
              <a:rPr lang="en-US" sz="2400" i="1" dirty="0">
                <a:solidFill>
                  <a:schemeClr val="accent1">
                    <a:lumMod val="50000"/>
                  </a:schemeClr>
                </a:solidFill>
              </a:rPr>
              <a:t> me </a:t>
            </a:r>
            <a:r>
              <a:rPr lang="en-US" sz="2400" i="1" dirty="0" err="1">
                <a:solidFill>
                  <a:schemeClr val="accent1">
                    <a:lumMod val="50000"/>
                  </a:schemeClr>
                </a:solidFill>
              </a:rPr>
              <a:t>acosó</a:t>
            </a:r>
            <a:r>
              <a:rPr lang="en-US" sz="2400" i="1" dirty="0">
                <a:solidFill>
                  <a:schemeClr val="accent1">
                    <a:lumMod val="50000"/>
                  </a:schemeClr>
                </a:solidFill>
              </a:rPr>
              <a:t> </a:t>
            </a:r>
            <a:r>
              <a:rPr lang="en-US" sz="2400" i="1" dirty="0" err="1">
                <a:solidFill>
                  <a:schemeClr val="accent1">
                    <a:lumMod val="50000"/>
                  </a:schemeClr>
                </a:solidFill>
              </a:rPr>
              <a:t>desde</a:t>
            </a:r>
            <a:r>
              <a:rPr lang="en-US" sz="2400" i="1" dirty="0">
                <a:solidFill>
                  <a:schemeClr val="accent1">
                    <a:lumMod val="50000"/>
                  </a:schemeClr>
                </a:solidFill>
              </a:rPr>
              <a:t> </a:t>
            </a:r>
            <a:r>
              <a:rPr lang="en-US" sz="2400" i="1" dirty="0" err="1">
                <a:solidFill>
                  <a:schemeClr val="accent1">
                    <a:lumMod val="50000"/>
                  </a:schemeClr>
                </a:solidFill>
              </a:rPr>
              <a:t>el</a:t>
            </a:r>
            <a:r>
              <a:rPr lang="en-US" sz="2400" i="1" dirty="0">
                <a:solidFill>
                  <a:schemeClr val="accent1">
                    <a:lumMod val="50000"/>
                  </a:schemeClr>
                </a:solidFill>
              </a:rPr>
              <a:t> día uno, no </a:t>
            </a:r>
            <a:r>
              <a:rPr lang="en-US" sz="2400" i="1" dirty="0" err="1">
                <a:solidFill>
                  <a:schemeClr val="accent1">
                    <a:lumMod val="50000"/>
                  </a:schemeClr>
                </a:solidFill>
              </a:rPr>
              <a:t>valorando</a:t>
            </a:r>
            <a:r>
              <a:rPr lang="en-US" sz="2400" i="1" dirty="0">
                <a:solidFill>
                  <a:schemeClr val="accent1">
                    <a:lumMod val="50000"/>
                  </a:schemeClr>
                </a:solidFill>
              </a:rPr>
              <a:t> mi </a:t>
            </a:r>
            <a:r>
              <a:rPr lang="en-US" sz="2400" i="1" dirty="0" err="1">
                <a:solidFill>
                  <a:schemeClr val="accent1">
                    <a:lumMod val="50000"/>
                  </a:schemeClr>
                </a:solidFill>
              </a:rPr>
              <a:t>trabajo</a:t>
            </a:r>
            <a:r>
              <a:rPr lang="en-US" sz="2400" i="1" dirty="0">
                <a:solidFill>
                  <a:schemeClr val="accent1">
                    <a:lumMod val="50000"/>
                  </a:schemeClr>
                </a:solidFill>
              </a:rPr>
              <a:t>, </a:t>
            </a:r>
            <a:r>
              <a:rPr lang="en-US" sz="2400" i="1" dirty="0" err="1">
                <a:solidFill>
                  <a:schemeClr val="accent1">
                    <a:lumMod val="50000"/>
                  </a:schemeClr>
                </a:solidFill>
              </a:rPr>
              <a:t>agrediéndome</a:t>
            </a:r>
            <a:r>
              <a:rPr lang="en-US" sz="2400" i="1" dirty="0">
                <a:solidFill>
                  <a:schemeClr val="accent1">
                    <a:lumMod val="50000"/>
                  </a:schemeClr>
                </a:solidFill>
              </a:rPr>
              <a:t> </a:t>
            </a:r>
            <a:r>
              <a:rPr lang="en-US" sz="2400" i="1" dirty="0" err="1">
                <a:solidFill>
                  <a:schemeClr val="accent1">
                    <a:lumMod val="50000"/>
                  </a:schemeClr>
                </a:solidFill>
              </a:rPr>
              <a:t>cuando</a:t>
            </a:r>
            <a:r>
              <a:rPr lang="en-US" sz="2400" i="1" dirty="0">
                <a:solidFill>
                  <a:schemeClr val="accent1">
                    <a:lumMod val="50000"/>
                  </a:schemeClr>
                </a:solidFill>
              </a:rPr>
              <a:t> no </a:t>
            </a:r>
            <a:r>
              <a:rPr lang="en-US" sz="2400" i="1" dirty="0" err="1">
                <a:solidFill>
                  <a:schemeClr val="accent1">
                    <a:lumMod val="50000"/>
                  </a:schemeClr>
                </a:solidFill>
              </a:rPr>
              <a:t>cumplía</a:t>
            </a:r>
            <a:r>
              <a:rPr lang="en-US" sz="2400" i="1" dirty="0">
                <a:solidFill>
                  <a:schemeClr val="accent1">
                    <a:lumMod val="50000"/>
                  </a:schemeClr>
                </a:solidFill>
              </a:rPr>
              <a:t> con </a:t>
            </a:r>
            <a:r>
              <a:rPr lang="en-US" sz="2400" i="1" dirty="0" err="1">
                <a:solidFill>
                  <a:schemeClr val="accent1">
                    <a:lumMod val="50000"/>
                  </a:schemeClr>
                </a:solidFill>
              </a:rPr>
              <a:t>cosas</a:t>
            </a:r>
            <a:r>
              <a:rPr lang="en-US" sz="2400" i="1" dirty="0">
                <a:solidFill>
                  <a:schemeClr val="accent1">
                    <a:lumMod val="50000"/>
                  </a:schemeClr>
                </a:solidFill>
              </a:rPr>
              <a:t> que no </a:t>
            </a:r>
            <a:r>
              <a:rPr lang="en-US" sz="2400" i="1" dirty="0" err="1">
                <a:solidFill>
                  <a:schemeClr val="accent1">
                    <a:lumMod val="50000"/>
                  </a:schemeClr>
                </a:solidFill>
              </a:rPr>
              <a:t>podía</a:t>
            </a:r>
            <a:r>
              <a:rPr lang="en-US" sz="2400" i="1" dirty="0">
                <a:solidFill>
                  <a:schemeClr val="accent1">
                    <a:lumMod val="50000"/>
                  </a:schemeClr>
                </a:solidFill>
              </a:rPr>
              <a:t> </a:t>
            </a:r>
            <a:r>
              <a:rPr lang="en-US" sz="2400" i="1" dirty="0" err="1">
                <a:solidFill>
                  <a:schemeClr val="accent1">
                    <a:lumMod val="50000"/>
                  </a:schemeClr>
                </a:solidFill>
              </a:rPr>
              <a:t>realizar</a:t>
            </a:r>
            <a:r>
              <a:rPr lang="en-US" sz="2400" i="1" dirty="0">
                <a:solidFill>
                  <a:schemeClr val="accent1">
                    <a:lumMod val="50000"/>
                  </a:schemeClr>
                </a:solidFill>
              </a:rPr>
              <a:t>, no </a:t>
            </a:r>
            <a:r>
              <a:rPr lang="en-US" sz="2400" i="1" dirty="0" err="1">
                <a:solidFill>
                  <a:schemeClr val="accent1">
                    <a:lumMod val="50000"/>
                  </a:schemeClr>
                </a:solidFill>
              </a:rPr>
              <a:t>preocupándose</a:t>
            </a:r>
            <a:r>
              <a:rPr lang="en-US" sz="2400" i="1" dirty="0">
                <a:solidFill>
                  <a:schemeClr val="accent1">
                    <a:lumMod val="50000"/>
                  </a:schemeClr>
                </a:solidFill>
              </a:rPr>
              <a:t> de </a:t>
            </a:r>
            <a:r>
              <a:rPr lang="en-US" sz="2400" i="1" dirty="0" err="1">
                <a:solidFill>
                  <a:schemeClr val="accent1">
                    <a:lumMod val="50000"/>
                  </a:schemeClr>
                </a:solidFill>
              </a:rPr>
              <a:t>dar</a:t>
            </a:r>
            <a:r>
              <a:rPr lang="en-US" sz="2400" i="1" dirty="0">
                <a:solidFill>
                  <a:schemeClr val="accent1">
                    <a:lumMod val="50000"/>
                  </a:schemeClr>
                </a:solidFill>
              </a:rPr>
              <a:t> </a:t>
            </a:r>
            <a:r>
              <a:rPr lang="en-US" sz="2400" i="1" dirty="0" err="1">
                <a:solidFill>
                  <a:schemeClr val="accent1">
                    <a:lumMod val="50000"/>
                  </a:schemeClr>
                </a:solidFill>
              </a:rPr>
              <a:t>una</a:t>
            </a:r>
            <a:r>
              <a:rPr lang="en-US" sz="2400" i="1" dirty="0">
                <a:solidFill>
                  <a:schemeClr val="accent1">
                    <a:lumMod val="50000"/>
                  </a:schemeClr>
                </a:solidFill>
              </a:rPr>
              <a:t> </a:t>
            </a:r>
            <a:r>
              <a:rPr lang="en-US" sz="2400" i="1" dirty="0" err="1">
                <a:solidFill>
                  <a:schemeClr val="accent1">
                    <a:lumMod val="50000"/>
                  </a:schemeClr>
                </a:solidFill>
              </a:rPr>
              <a:t>inducción</a:t>
            </a:r>
            <a:r>
              <a:rPr lang="en-US" sz="2400" i="1" dirty="0">
                <a:solidFill>
                  <a:schemeClr val="accent1">
                    <a:lumMod val="50000"/>
                  </a:schemeClr>
                </a:solidFill>
              </a:rPr>
              <a:t> </a:t>
            </a:r>
            <a:r>
              <a:rPr lang="en-US" sz="2400" i="1" dirty="0" err="1">
                <a:solidFill>
                  <a:schemeClr val="accent1">
                    <a:lumMod val="50000"/>
                  </a:schemeClr>
                </a:solidFill>
              </a:rPr>
              <a:t>adecuada</a:t>
            </a:r>
            <a:r>
              <a:rPr lang="en-US" sz="2400" i="1" dirty="0">
                <a:solidFill>
                  <a:schemeClr val="accent1">
                    <a:lumMod val="50000"/>
                  </a:schemeClr>
                </a:solidFill>
              </a:rPr>
              <a:t> para las </a:t>
            </a:r>
            <a:r>
              <a:rPr lang="en-US" sz="2400" i="1" dirty="0" err="1">
                <a:solidFill>
                  <a:schemeClr val="accent1">
                    <a:lumMod val="50000"/>
                  </a:schemeClr>
                </a:solidFill>
              </a:rPr>
              <a:t>tareas</a:t>
            </a:r>
            <a:r>
              <a:rPr lang="en-US" sz="2400" i="1" dirty="0">
                <a:solidFill>
                  <a:schemeClr val="accent1">
                    <a:lumMod val="50000"/>
                  </a:schemeClr>
                </a:solidFill>
              </a:rPr>
              <a:t> </a:t>
            </a:r>
            <a:r>
              <a:rPr lang="en-US" sz="2400" i="1" dirty="0" err="1">
                <a:solidFill>
                  <a:schemeClr val="accent1">
                    <a:lumMod val="50000"/>
                  </a:schemeClr>
                </a:solidFill>
              </a:rPr>
              <a:t>requeridas</a:t>
            </a:r>
            <a:r>
              <a:rPr lang="en-US" sz="2400" i="1" dirty="0">
                <a:solidFill>
                  <a:schemeClr val="accent1">
                    <a:lumMod val="50000"/>
                  </a:schemeClr>
                </a:solidFill>
              </a:rPr>
              <a:t>, e </a:t>
            </a:r>
            <a:r>
              <a:rPr lang="en-US" sz="2400" i="1" dirty="0" err="1">
                <a:solidFill>
                  <a:schemeClr val="accent1">
                    <a:lumMod val="50000"/>
                  </a:schemeClr>
                </a:solidFill>
              </a:rPr>
              <a:t>indicando</a:t>
            </a:r>
            <a:r>
              <a:rPr lang="en-US" sz="2400" i="1" dirty="0">
                <a:solidFill>
                  <a:schemeClr val="accent1">
                    <a:lumMod val="50000"/>
                  </a:schemeClr>
                </a:solidFill>
              </a:rPr>
              <a:t> </a:t>
            </a:r>
            <a:r>
              <a:rPr lang="en-US" sz="2400" i="1" dirty="0" err="1">
                <a:solidFill>
                  <a:schemeClr val="accent1">
                    <a:lumMod val="50000"/>
                  </a:schemeClr>
                </a:solidFill>
              </a:rPr>
              <a:t>abiertamente</a:t>
            </a:r>
            <a:r>
              <a:rPr lang="en-US" sz="2400" i="1" dirty="0">
                <a:solidFill>
                  <a:schemeClr val="accent1">
                    <a:lumMod val="50000"/>
                  </a:schemeClr>
                </a:solidFill>
              </a:rPr>
              <a:t> que </a:t>
            </a:r>
            <a:r>
              <a:rPr lang="en-US" sz="2400" i="1" dirty="0" err="1">
                <a:solidFill>
                  <a:schemeClr val="accent1">
                    <a:lumMod val="50000"/>
                  </a:schemeClr>
                </a:solidFill>
              </a:rPr>
              <a:t>quería</a:t>
            </a:r>
            <a:r>
              <a:rPr lang="en-US" sz="2400" i="1" dirty="0">
                <a:solidFill>
                  <a:schemeClr val="accent1">
                    <a:lumMod val="50000"/>
                  </a:schemeClr>
                </a:solidFill>
              </a:rPr>
              <a:t> </a:t>
            </a:r>
            <a:r>
              <a:rPr lang="en-US" sz="2400" i="1" dirty="0" err="1">
                <a:solidFill>
                  <a:schemeClr val="accent1">
                    <a:lumMod val="50000"/>
                  </a:schemeClr>
                </a:solidFill>
              </a:rPr>
              <a:t>despedirme</a:t>
            </a:r>
            <a:r>
              <a:rPr lang="en-US" sz="2400" i="1" dirty="0">
                <a:solidFill>
                  <a:schemeClr val="accent1">
                    <a:lumMod val="50000"/>
                  </a:schemeClr>
                </a:solidFill>
              </a:rPr>
              <a:t> </a:t>
            </a:r>
            <a:r>
              <a:rPr lang="en-US" sz="2400" i="1" dirty="0" err="1">
                <a:solidFill>
                  <a:schemeClr val="accent1">
                    <a:lumMod val="50000"/>
                  </a:schemeClr>
                </a:solidFill>
              </a:rPr>
              <a:t>desde</a:t>
            </a:r>
            <a:r>
              <a:rPr lang="en-US" sz="2400" i="1" dirty="0">
                <a:solidFill>
                  <a:schemeClr val="accent1">
                    <a:lumMod val="50000"/>
                  </a:schemeClr>
                </a:solidFill>
              </a:rPr>
              <a:t> </a:t>
            </a:r>
            <a:r>
              <a:rPr lang="en-US" sz="2400" i="1" dirty="0" err="1">
                <a:solidFill>
                  <a:schemeClr val="accent1">
                    <a:lumMod val="50000"/>
                  </a:schemeClr>
                </a:solidFill>
              </a:rPr>
              <a:t>el</a:t>
            </a:r>
            <a:r>
              <a:rPr lang="en-US" sz="2400" i="1" dirty="0">
                <a:solidFill>
                  <a:schemeClr val="accent1">
                    <a:lumMod val="50000"/>
                  </a:schemeClr>
                </a:solidFill>
              </a:rPr>
              <a:t> día uno.”</a:t>
            </a:r>
          </a:p>
          <a:p>
            <a:pPr algn="ctr">
              <a:lnSpc>
                <a:spcPct val="90000"/>
              </a:lnSpc>
              <a:spcAft>
                <a:spcPts val="600"/>
              </a:spcAft>
            </a:pPr>
            <a:r>
              <a:rPr lang="en-US" sz="2400" dirty="0">
                <a:solidFill>
                  <a:schemeClr val="accent1">
                    <a:lumMod val="50000"/>
                  </a:schemeClr>
                </a:solidFill>
              </a:rPr>
              <a:t>Testimonio de hombre </a:t>
            </a:r>
            <a:r>
              <a:rPr lang="en-US" sz="2400" dirty="0" err="1">
                <a:solidFill>
                  <a:schemeClr val="accent1">
                    <a:lumMod val="50000"/>
                  </a:schemeClr>
                </a:solidFill>
              </a:rPr>
              <a:t>encuestado</a:t>
            </a:r>
            <a:r>
              <a:rPr lang="en-US" sz="2400" dirty="0">
                <a:solidFill>
                  <a:schemeClr val="accent1">
                    <a:lumMod val="50000"/>
                  </a:schemeClr>
                </a:solidFill>
              </a:rPr>
              <a:t>.</a:t>
            </a:r>
          </a:p>
          <a:p>
            <a:pPr algn="ctr">
              <a:lnSpc>
                <a:spcPct val="90000"/>
              </a:lnSpc>
              <a:spcAft>
                <a:spcPts val="600"/>
              </a:spcAft>
            </a:pPr>
            <a:r>
              <a:rPr lang="en-US" sz="2400" dirty="0">
                <a:solidFill>
                  <a:schemeClr val="accent1">
                    <a:lumMod val="50000"/>
                  </a:schemeClr>
                </a:solidFill>
              </a:rPr>
              <a:t>.</a:t>
            </a:r>
          </a:p>
        </p:txBody>
      </p:sp>
    </p:spTree>
    <p:extLst>
      <p:ext uri="{BB962C8B-B14F-4D97-AF65-F5344CB8AC3E}">
        <p14:creationId xmlns:p14="http://schemas.microsoft.com/office/powerpoint/2010/main" val="582642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0CCC4BA0-1298-4DBD-86F1-B51D8C9D3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ítulo 1">
            <a:extLst>
              <a:ext uri="{FF2B5EF4-FFF2-40B4-BE49-F238E27FC236}">
                <a16:creationId xmlns:a16="http://schemas.microsoft.com/office/drawing/2014/main" id="{42ABAE1A-C41F-BF82-3FEE-E3D84A5D0F13}"/>
              </a:ext>
            </a:extLst>
          </p:cNvPr>
          <p:cNvSpPr>
            <a:spLocks noGrp="1"/>
          </p:cNvSpPr>
          <p:nvPr>
            <p:ph type="title"/>
          </p:nvPr>
        </p:nvSpPr>
        <p:spPr>
          <a:xfrm>
            <a:off x="1619988" y="264996"/>
            <a:ext cx="5427525" cy="473624"/>
          </a:xfrm>
        </p:spPr>
        <p:txBody>
          <a:bodyPr vert="horz" lIns="91440" tIns="45720" rIns="91440" bIns="45720" rtlCol="0" anchor="b">
            <a:normAutofit fontScale="90000"/>
          </a:bodyPr>
          <a:lstStyle/>
          <a:p>
            <a:r>
              <a:rPr lang="en-US" sz="3600" b="1" dirty="0">
                <a:solidFill>
                  <a:schemeClr val="accent1">
                    <a:lumMod val="50000"/>
                  </a:schemeClr>
                </a:solidFill>
                <a:latin typeface="+mn-lt"/>
                <a:ea typeface="+mn-ea"/>
                <a:cs typeface="+mn-cs"/>
              </a:rPr>
              <a:t>Violencia Laboral </a:t>
            </a:r>
          </a:p>
        </p:txBody>
      </p:sp>
      <p:sp>
        <p:nvSpPr>
          <p:cNvPr id="5" name="CuadroTexto 4">
            <a:extLst>
              <a:ext uri="{FF2B5EF4-FFF2-40B4-BE49-F238E27FC236}">
                <a16:creationId xmlns:a16="http://schemas.microsoft.com/office/drawing/2014/main" id="{969A2FB7-DC40-AB98-2244-9E9F7B4C7F8D}"/>
              </a:ext>
            </a:extLst>
          </p:cNvPr>
          <p:cNvSpPr txBox="1"/>
          <p:nvPr/>
        </p:nvSpPr>
        <p:spPr>
          <a:xfrm>
            <a:off x="1136398" y="2405467"/>
            <a:ext cx="5427526" cy="3535083"/>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endParaRPr lang="en-US" sz="800" dirty="0"/>
          </a:p>
        </p:txBody>
      </p:sp>
      <p:pic>
        <p:nvPicPr>
          <p:cNvPr id="4098" name="Picture 2" descr="Protocolo para prevenir atender y erradicar la violencia laboral">
            <a:extLst>
              <a:ext uri="{FF2B5EF4-FFF2-40B4-BE49-F238E27FC236}">
                <a16:creationId xmlns:a16="http://schemas.microsoft.com/office/drawing/2014/main" id="{18CD319D-C733-8D12-03AE-A3A48040B4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00" r="17454" b="-1"/>
          <a:stretch/>
        </p:blipFill>
        <p:spPr bwMode="auto">
          <a:xfrm>
            <a:off x="7047513" y="975645"/>
            <a:ext cx="4443447" cy="444344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a:extLst>
            <a:ext uri="{909E8E84-426E-40DD-AFC4-6F175D3DCCD1}">
              <a14:hiddenFill xmlns:a14="http://schemas.microsoft.com/office/drawing/2010/main">
                <a:solidFill>
                  <a:srgbClr val="FFFFFF"/>
                </a:solidFill>
              </a14:hiddenFill>
            </a:ext>
          </a:extLst>
        </p:spPr>
      </p:pic>
      <p:sp>
        <p:nvSpPr>
          <p:cNvPr id="4105" name="Rectangle 4104">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Rectangle 4106">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Google Shape;245;p12">
            <a:extLst>
              <a:ext uri="{FF2B5EF4-FFF2-40B4-BE49-F238E27FC236}">
                <a16:creationId xmlns:a16="http://schemas.microsoft.com/office/drawing/2014/main" id="{84375509-6239-4672-7438-6B385180D276}"/>
              </a:ext>
            </a:extLst>
          </p:cNvPr>
          <p:cNvSpPr/>
          <p:nvPr/>
        </p:nvSpPr>
        <p:spPr>
          <a:xfrm>
            <a:off x="90602" y="839563"/>
            <a:ext cx="6956910" cy="5560810"/>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ctr">
              <a:lnSpc>
                <a:spcPct val="90000"/>
              </a:lnSpc>
              <a:spcAft>
                <a:spcPts val="600"/>
              </a:spcAft>
            </a:pPr>
            <a:r>
              <a:rPr lang="en-US" sz="2400" i="1" dirty="0">
                <a:solidFill>
                  <a:schemeClr val="accent1">
                    <a:lumMod val="50000"/>
                  </a:schemeClr>
                </a:solidFill>
              </a:rPr>
              <a:t>“No me dan la palabra en </a:t>
            </a:r>
            <a:r>
              <a:rPr lang="en-US" sz="2400" i="1" dirty="0" err="1">
                <a:solidFill>
                  <a:schemeClr val="accent1">
                    <a:lumMod val="50000"/>
                  </a:schemeClr>
                </a:solidFill>
              </a:rPr>
              <a:t>reuniones</a:t>
            </a:r>
            <a:r>
              <a:rPr lang="en-US" sz="2400" i="1" dirty="0">
                <a:solidFill>
                  <a:schemeClr val="accent1">
                    <a:lumMod val="50000"/>
                  </a:schemeClr>
                </a:solidFill>
              </a:rPr>
              <a:t>, a </a:t>
            </a:r>
            <a:r>
              <a:rPr lang="en-US" sz="2400" i="1" dirty="0" err="1">
                <a:solidFill>
                  <a:schemeClr val="accent1">
                    <a:lumMod val="50000"/>
                  </a:schemeClr>
                </a:solidFill>
              </a:rPr>
              <a:t>veces</a:t>
            </a:r>
            <a:r>
              <a:rPr lang="en-US" sz="2400" i="1" dirty="0">
                <a:solidFill>
                  <a:schemeClr val="accent1">
                    <a:lumMod val="50000"/>
                  </a:schemeClr>
                </a:solidFill>
              </a:rPr>
              <a:t> no me </a:t>
            </a:r>
            <a:r>
              <a:rPr lang="en-US" sz="2400" i="1" dirty="0" err="1">
                <a:solidFill>
                  <a:schemeClr val="accent1">
                    <a:lumMod val="50000"/>
                  </a:schemeClr>
                </a:solidFill>
              </a:rPr>
              <a:t>envían</a:t>
            </a:r>
            <a:r>
              <a:rPr lang="en-US" sz="2400" i="1" dirty="0">
                <a:solidFill>
                  <a:schemeClr val="accent1">
                    <a:lumMod val="50000"/>
                  </a:schemeClr>
                </a:solidFill>
              </a:rPr>
              <a:t> link de </a:t>
            </a:r>
            <a:r>
              <a:rPr lang="en-US" sz="2400" i="1" dirty="0" err="1">
                <a:solidFill>
                  <a:schemeClr val="accent1">
                    <a:lumMod val="50000"/>
                  </a:schemeClr>
                </a:solidFill>
              </a:rPr>
              <a:t>reuniones</a:t>
            </a:r>
            <a:r>
              <a:rPr lang="en-US" sz="2400" i="1" dirty="0">
                <a:solidFill>
                  <a:schemeClr val="accent1">
                    <a:lumMod val="50000"/>
                  </a:schemeClr>
                </a:solidFill>
              </a:rPr>
              <a:t>.”</a:t>
            </a:r>
          </a:p>
          <a:p>
            <a:pPr algn="ctr">
              <a:lnSpc>
                <a:spcPct val="90000"/>
              </a:lnSpc>
              <a:spcAft>
                <a:spcPts val="600"/>
              </a:spcAft>
            </a:pPr>
            <a:r>
              <a:rPr lang="en-US" sz="2400" i="1" dirty="0">
                <a:solidFill>
                  <a:schemeClr val="accent1">
                    <a:lumMod val="50000"/>
                  </a:schemeClr>
                </a:solidFill>
              </a:rPr>
              <a:t>Testimonio de </a:t>
            </a:r>
            <a:r>
              <a:rPr lang="en-US" sz="2400" i="1" dirty="0" err="1">
                <a:solidFill>
                  <a:schemeClr val="accent1">
                    <a:lumMod val="50000"/>
                  </a:schemeClr>
                </a:solidFill>
              </a:rPr>
              <a:t>una</a:t>
            </a:r>
            <a:r>
              <a:rPr lang="en-US" sz="2400" i="1" dirty="0">
                <a:solidFill>
                  <a:schemeClr val="accent1">
                    <a:lumMod val="50000"/>
                  </a:schemeClr>
                </a:solidFill>
              </a:rPr>
              <a:t> </a:t>
            </a:r>
            <a:r>
              <a:rPr lang="en-US" sz="2400" i="1" dirty="0" err="1">
                <a:solidFill>
                  <a:schemeClr val="accent1">
                    <a:lumMod val="50000"/>
                  </a:schemeClr>
                </a:solidFill>
              </a:rPr>
              <a:t>mujer</a:t>
            </a:r>
            <a:r>
              <a:rPr lang="en-US" sz="2400" i="1" dirty="0">
                <a:solidFill>
                  <a:schemeClr val="accent1">
                    <a:lumMod val="50000"/>
                  </a:schemeClr>
                </a:solidFill>
              </a:rPr>
              <a:t> </a:t>
            </a:r>
            <a:r>
              <a:rPr lang="en-US" sz="2400" i="1" dirty="0" err="1">
                <a:solidFill>
                  <a:schemeClr val="accent1">
                    <a:lumMod val="50000"/>
                  </a:schemeClr>
                </a:solidFill>
              </a:rPr>
              <a:t>encuestada</a:t>
            </a:r>
            <a:r>
              <a:rPr lang="en-US" sz="2400" i="1" dirty="0">
                <a:solidFill>
                  <a:schemeClr val="accent1">
                    <a:lumMod val="50000"/>
                  </a:schemeClr>
                </a:solidFill>
              </a:rPr>
              <a:t>.</a:t>
            </a:r>
          </a:p>
          <a:p>
            <a:pPr algn="ctr">
              <a:lnSpc>
                <a:spcPct val="90000"/>
              </a:lnSpc>
              <a:spcAft>
                <a:spcPts val="600"/>
              </a:spcAft>
            </a:pPr>
            <a:endParaRPr lang="en-US" sz="2400" i="1" dirty="0">
              <a:solidFill>
                <a:schemeClr val="accent1">
                  <a:lumMod val="50000"/>
                </a:schemeClr>
              </a:solidFill>
            </a:endParaRPr>
          </a:p>
          <a:p>
            <a:pPr algn="ctr">
              <a:lnSpc>
                <a:spcPct val="90000"/>
              </a:lnSpc>
              <a:spcAft>
                <a:spcPts val="600"/>
              </a:spcAft>
            </a:pPr>
            <a:r>
              <a:rPr lang="en-US" sz="2400" i="1" dirty="0">
                <a:solidFill>
                  <a:schemeClr val="accent1">
                    <a:lumMod val="50000"/>
                  </a:schemeClr>
                </a:solidFill>
              </a:rPr>
              <a:t>“Me </a:t>
            </a:r>
            <a:r>
              <a:rPr lang="en-US" sz="2400" i="1" dirty="0" err="1">
                <a:solidFill>
                  <a:schemeClr val="accent1">
                    <a:lumMod val="50000"/>
                  </a:schemeClr>
                </a:solidFill>
              </a:rPr>
              <a:t>negaron</a:t>
            </a:r>
            <a:r>
              <a:rPr lang="en-US" sz="2400" i="1" dirty="0">
                <a:solidFill>
                  <a:schemeClr val="accent1">
                    <a:lumMod val="50000"/>
                  </a:schemeClr>
                </a:solidFill>
              </a:rPr>
              <a:t> </a:t>
            </a:r>
            <a:r>
              <a:rPr lang="en-US" sz="2400" i="1" dirty="0" err="1">
                <a:solidFill>
                  <a:schemeClr val="accent1">
                    <a:lumMod val="50000"/>
                  </a:schemeClr>
                </a:solidFill>
              </a:rPr>
              <a:t>el</a:t>
            </a:r>
            <a:r>
              <a:rPr lang="en-US" sz="2400" i="1" dirty="0">
                <a:solidFill>
                  <a:schemeClr val="accent1">
                    <a:lumMod val="50000"/>
                  </a:schemeClr>
                </a:solidFill>
              </a:rPr>
              <a:t> </a:t>
            </a:r>
            <a:r>
              <a:rPr lang="en-US" sz="2400" i="1" dirty="0" err="1">
                <a:solidFill>
                  <a:schemeClr val="accent1">
                    <a:lumMod val="50000"/>
                  </a:schemeClr>
                </a:solidFill>
              </a:rPr>
              <a:t>poder</a:t>
            </a:r>
            <a:r>
              <a:rPr lang="en-US" sz="2400" i="1" dirty="0">
                <a:solidFill>
                  <a:schemeClr val="accent1">
                    <a:lumMod val="50000"/>
                  </a:schemeClr>
                </a:solidFill>
              </a:rPr>
              <a:t> </a:t>
            </a:r>
            <a:r>
              <a:rPr lang="en-US" sz="2400" i="1" dirty="0" err="1">
                <a:solidFill>
                  <a:schemeClr val="accent1">
                    <a:lumMod val="50000"/>
                  </a:schemeClr>
                </a:solidFill>
              </a:rPr>
              <a:t>cumplir</a:t>
            </a:r>
            <a:r>
              <a:rPr lang="en-US" sz="2400" i="1" dirty="0">
                <a:solidFill>
                  <a:schemeClr val="accent1">
                    <a:lumMod val="50000"/>
                  </a:schemeClr>
                </a:solidFill>
              </a:rPr>
              <a:t> con mis </a:t>
            </a:r>
            <a:r>
              <a:rPr lang="en-US" sz="2400" i="1" dirty="0" err="1">
                <a:solidFill>
                  <a:schemeClr val="accent1">
                    <a:lumMod val="50000"/>
                  </a:schemeClr>
                </a:solidFill>
              </a:rPr>
              <a:t>funciones</a:t>
            </a:r>
            <a:r>
              <a:rPr lang="en-US" sz="2400" i="1" dirty="0">
                <a:solidFill>
                  <a:schemeClr val="accent1">
                    <a:lumMod val="50000"/>
                  </a:schemeClr>
                </a:solidFill>
              </a:rPr>
              <a:t> </a:t>
            </a:r>
            <a:r>
              <a:rPr lang="en-US" sz="2400" i="1" dirty="0" err="1">
                <a:solidFill>
                  <a:schemeClr val="accent1">
                    <a:lumMod val="50000"/>
                  </a:schemeClr>
                </a:solidFill>
              </a:rPr>
              <a:t>administrativas</a:t>
            </a:r>
            <a:r>
              <a:rPr lang="en-US" sz="2400" i="1" dirty="0">
                <a:solidFill>
                  <a:schemeClr val="accent1">
                    <a:lumMod val="50000"/>
                  </a:schemeClr>
                </a:solidFill>
              </a:rPr>
              <a:t> de forma </a:t>
            </a:r>
            <a:r>
              <a:rPr lang="en-US" sz="2400" i="1" dirty="0" err="1">
                <a:solidFill>
                  <a:schemeClr val="accent1">
                    <a:lumMod val="50000"/>
                  </a:schemeClr>
                </a:solidFill>
              </a:rPr>
              <a:t>remota</a:t>
            </a:r>
            <a:r>
              <a:rPr lang="en-US" sz="2400" i="1" dirty="0">
                <a:solidFill>
                  <a:schemeClr val="accent1">
                    <a:lumMod val="50000"/>
                  </a:schemeClr>
                </a:solidFill>
              </a:rPr>
              <a:t> </a:t>
            </a:r>
            <a:r>
              <a:rPr lang="en-US" sz="2400" i="1" dirty="0" err="1">
                <a:solidFill>
                  <a:schemeClr val="accent1">
                    <a:lumMod val="50000"/>
                  </a:schemeClr>
                </a:solidFill>
              </a:rPr>
              <a:t>debido</a:t>
            </a:r>
            <a:r>
              <a:rPr lang="en-US" sz="2400" i="1" dirty="0">
                <a:solidFill>
                  <a:schemeClr val="accent1">
                    <a:lumMod val="50000"/>
                  </a:schemeClr>
                </a:solidFill>
              </a:rPr>
              <a:t> a mi </a:t>
            </a:r>
            <a:r>
              <a:rPr lang="en-US" sz="2400" i="1" dirty="0" err="1">
                <a:solidFill>
                  <a:schemeClr val="accent1">
                    <a:lumMod val="50000"/>
                  </a:schemeClr>
                </a:solidFill>
              </a:rPr>
              <a:t>embarazo</a:t>
            </a:r>
            <a:r>
              <a:rPr lang="en-US" sz="2400" i="1" dirty="0">
                <a:solidFill>
                  <a:schemeClr val="accent1">
                    <a:lumMod val="50000"/>
                  </a:schemeClr>
                </a:solidFill>
              </a:rPr>
              <a:t> (</a:t>
            </a:r>
            <a:r>
              <a:rPr lang="en-US" sz="2400" i="1" dirty="0" err="1">
                <a:solidFill>
                  <a:schemeClr val="accent1">
                    <a:lumMod val="50000"/>
                  </a:schemeClr>
                </a:solidFill>
              </a:rPr>
              <a:t>estado</a:t>
            </a:r>
            <a:r>
              <a:rPr lang="en-US" sz="2400" i="1" dirty="0">
                <a:solidFill>
                  <a:schemeClr val="accent1">
                    <a:lumMod val="50000"/>
                  </a:schemeClr>
                </a:solidFill>
              </a:rPr>
              <a:t> actual) </a:t>
            </a:r>
            <a:r>
              <a:rPr lang="en-US" sz="2400" i="1" dirty="0" err="1">
                <a:solidFill>
                  <a:schemeClr val="accent1">
                    <a:lumMod val="50000"/>
                  </a:schemeClr>
                </a:solidFill>
              </a:rPr>
              <a:t>durante</a:t>
            </a:r>
            <a:r>
              <a:rPr lang="en-US" sz="2400" i="1" dirty="0">
                <a:solidFill>
                  <a:schemeClr val="accent1">
                    <a:lumMod val="50000"/>
                  </a:schemeClr>
                </a:solidFill>
              </a:rPr>
              <a:t> </a:t>
            </a:r>
            <a:r>
              <a:rPr lang="en-US" sz="2400" i="1" dirty="0" err="1">
                <a:solidFill>
                  <a:schemeClr val="accent1">
                    <a:lumMod val="50000"/>
                  </a:schemeClr>
                </a:solidFill>
              </a:rPr>
              <a:t>el</a:t>
            </a:r>
            <a:r>
              <a:rPr lang="en-US" sz="2400" i="1" dirty="0">
                <a:solidFill>
                  <a:schemeClr val="accent1">
                    <a:lumMod val="50000"/>
                  </a:schemeClr>
                </a:solidFill>
              </a:rPr>
              <a:t> </a:t>
            </a:r>
            <a:r>
              <a:rPr lang="en-US" sz="2400" i="1" dirty="0" err="1">
                <a:solidFill>
                  <a:schemeClr val="accent1">
                    <a:lumMod val="50000"/>
                  </a:schemeClr>
                </a:solidFill>
              </a:rPr>
              <a:t>período</a:t>
            </a:r>
            <a:r>
              <a:rPr lang="en-US" sz="2400" i="1" dirty="0">
                <a:solidFill>
                  <a:schemeClr val="accent1">
                    <a:lumMod val="50000"/>
                  </a:schemeClr>
                </a:solidFill>
              </a:rPr>
              <a:t> de la pandemia. </a:t>
            </a:r>
            <a:r>
              <a:rPr lang="en-US" sz="2400" i="1" dirty="0" err="1">
                <a:solidFill>
                  <a:schemeClr val="accent1">
                    <a:lumMod val="50000"/>
                  </a:schemeClr>
                </a:solidFill>
              </a:rPr>
              <a:t>Además</a:t>
            </a:r>
            <a:r>
              <a:rPr lang="en-US" sz="2400" i="1" dirty="0">
                <a:solidFill>
                  <a:schemeClr val="accent1">
                    <a:lumMod val="50000"/>
                  </a:schemeClr>
                </a:solidFill>
              </a:rPr>
              <a:t>, me </a:t>
            </a:r>
            <a:r>
              <a:rPr lang="en-US" sz="2400" i="1" dirty="0" err="1">
                <a:solidFill>
                  <a:schemeClr val="accent1">
                    <a:lumMod val="50000"/>
                  </a:schemeClr>
                </a:solidFill>
              </a:rPr>
              <a:t>negaron</a:t>
            </a:r>
            <a:r>
              <a:rPr lang="en-US" sz="2400" i="1" dirty="0">
                <a:solidFill>
                  <a:schemeClr val="accent1">
                    <a:lumMod val="50000"/>
                  </a:schemeClr>
                </a:solidFill>
              </a:rPr>
              <a:t> mis días </a:t>
            </a:r>
            <a:r>
              <a:rPr lang="en-US" sz="2400" i="1" dirty="0" err="1">
                <a:solidFill>
                  <a:schemeClr val="accent1">
                    <a:lumMod val="50000"/>
                  </a:schemeClr>
                </a:solidFill>
              </a:rPr>
              <a:t>legales</a:t>
            </a:r>
            <a:r>
              <a:rPr lang="en-US" sz="2400" i="1" dirty="0">
                <a:solidFill>
                  <a:schemeClr val="accent1">
                    <a:lumMod val="50000"/>
                  </a:schemeClr>
                </a:solidFill>
              </a:rPr>
              <a:t> de </a:t>
            </a:r>
            <a:r>
              <a:rPr lang="en-US" sz="2400" i="1" dirty="0" err="1">
                <a:solidFill>
                  <a:schemeClr val="accent1">
                    <a:lumMod val="50000"/>
                  </a:schemeClr>
                </a:solidFill>
              </a:rPr>
              <a:t>descanso</a:t>
            </a:r>
            <a:r>
              <a:rPr lang="en-US" sz="2400" i="1" dirty="0">
                <a:solidFill>
                  <a:schemeClr val="accent1">
                    <a:lumMod val="50000"/>
                  </a:schemeClr>
                </a:solidFill>
              </a:rPr>
              <a:t> (</a:t>
            </a:r>
            <a:r>
              <a:rPr lang="en-US" sz="2400" i="1" dirty="0" err="1">
                <a:solidFill>
                  <a:schemeClr val="accent1">
                    <a:lumMod val="50000"/>
                  </a:schemeClr>
                </a:solidFill>
              </a:rPr>
              <a:t>vacaciones</a:t>
            </a:r>
            <a:r>
              <a:rPr lang="en-US" sz="2400" i="1" dirty="0">
                <a:solidFill>
                  <a:schemeClr val="accent1">
                    <a:lumMod val="50000"/>
                  </a:schemeClr>
                </a:solidFill>
              </a:rPr>
              <a:t>) y </a:t>
            </a:r>
            <a:r>
              <a:rPr lang="en-US" sz="2400" i="1" dirty="0" err="1">
                <a:solidFill>
                  <a:schemeClr val="accent1">
                    <a:lumMod val="50000"/>
                  </a:schemeClr>
                </a:solidFill>
              </a:rPr>
              <a:t>el</a:t>
            </a:r>
            <a:r>
              <a:rPr lang="en-US" sz="2400" i="1" dirty="0">
                <a:solidFill>
                  <a:schemeClr val="accent1">
                    <a:lumMod val="50000"/>
                  </a:schemeClr>
                </a:solidFill>
              </a:rPr>
              <a:t> </a:t>
            </a:r>
            <a:r>
              <a:rPr lang="en-US" sz="2400" i="1" dirty="0" err="1">
                <a:solidFill>
                  <a:schemeClr val="accent1">
                    <a:lumMod val="50000"/>
                  </a:schemeClr>
                </a:solidFill>
              </a:rPr>
              <a:t>reajuste</a:t>
            </a:r>
            <a:r>
              <a:rPr lang="en-US" sz="2400" i="1" dirty="0">
                <a:solidFill>
                  <a:schemeClr val="accent1">
                    <a:lumMod val="50000"/>
                  </a:schemeClr>
                </a:solidFill>
              </a:rPr>
              <a:t> de mi </a:t>
            </a:r>
            <a:r>
              <a:rPr lang="en-US" sz="2400" i="1" dirty="0" err="1">
                <a:solidFill>
                  <a:schemeClr val="accent1">
                    <a:lumMod val="50000"/>
                  </a:schemeClr>
                </a:solidFill>
              </a:rPr>
              <a:t>horario</a:t>
            </a:r>
            <a:r>
              <a:rPr lang="en-US" sz="2400" i="1" dirty="0">
                <a:solidFill>
                  <a:schemeClr val="accent1">
                    <a:lumMod val="50000"/>
                  </a:schemeClr>
                </a:solidFill>
              </a:rPr>
              <a:t> </a:t>
            </a:r>
            <a:r>
              <a:rPr lang="en-US" sz="2400" i="1" dirty="0" err="1">
                <a:solidFill>
                  <a:schemeClr val="accent1">
                    <a:lumMod val="50000"/>
                  </a:schemeClr>
                </a:solidFill>
              </a:rPr>
              <a:t>debido</a:t>
            </a:r>
            <a:r>
              <a:rPr lang="en-US" sz="2400" i="1" dirty="0">
                <a:solidFill>
                  <a:schemeClr val="accent1">
                    <a:lumMod val="50000"/>
                  </a:schemeClr>
                </a:solidFill>
              </a:rPr>
              <a:t> a mi </a:t>
            </a:r>
            <a:r>
              <a:rPr lang="en-US" sz="2400" i="1" dirty="0" err="1">
                <a:solidFill>
                  <a:schemeClr val="accent1">
                    <a:lumMod val="50000"/>
                  </a:schemeClr>
                </a:solidFill>
              </a:rPr>
              <a:t>embarazo</a:t>
            </a:r>
            <a:r>
              <a:rPr lang="en-US" sz="2400" i="1" dirty="0">
                <a:solidFill>
                  <a:schemeClr val="accent1">
                    <a:lumMod val="50000"/>
                  </a:schemeClr>
                </a:solidFill>
              </a:rPr>
              <a:t>.” </a:t>
            </a:r>
          </a:p>
          <a:p>
            <a:pPr algn="ctr">
              <a:lnSpc>
                <a:spcPct val="90000"/>
              </a:lnSpc>
              <a:spcAft>
                <a:spcPts val="600"/>
              </a:spcAft>
            </a:pPr>
            <a:r>
              <a:rPr lang="en-US" sz="2400" i="1" dirty="0">
                <a:solidFill>
                  <a:schemeClr val="accent1">
                    <a:lumMod val="50000"/>
                  </a:schemeClr>
                </a:solidFill>
              </a:rPr>
              <a:t>Testimonio de </a:t>
            </a:r>
            <a:r>
              <a:rPr lang="en-US" sz="2400" i="1" dirty="0" err="1">
                <a:solidFill>
                  <a:schemeClr val="accent1">
                    <a:lumMod val="50000"/>
                  </a:schemeClr>
                </a:solidFill>
              </a:rPr>
              <a:t>mujer</a:t>
            </a:r>
            <a:r>
              <a:rPr lang="en-US" sz="2400" i="1" dirty="0">
                <a:solidFill>
                  <a:schemeClr val="accent1">
                    <a:lumMod val="50000"/>
                  </a:schemeClr>
                </a:solidFill>
              </a:rPr>
              <a:t> </a:t>
            </a:r>
            <a:r>
              <a:rPr lang="en-US" sz="2400" i="1" dirty="0" err="1">
                <a:solidFill>
                  <a:schemeClr val="accent1">
                    <a:lumMod val="50000"/>
                  </a:schemeClr>
                </a:solidFill>
              </a:rPr>
              <a:t>encuestada</a:t>
            </a:r>
            <a:r>
              <a:rPr lang="en-US" sz="2400" i="1" dirty="0">
                <a:solidFill>
                  <a:schemeClr val="accent1">
                    <a:lumMod val="50000"/>
                  </a:schemeClr>
                </a:solidFill>
              </a:rPr>
              <a:t>.</a:t>
            </a:r>
          </a:p>
          <a:p>
            <a:pPr algn="ctr">
              <a:lnSpc>
                <a:spcPct val="90000"/>
              </a:lnSpc>
              <a:spcAft>
                <a:spcPts val="600"/>
              </a:spcAft>
            </a:pPr>
            <a:endParaRPr lang="en-US" sz="2400" i="1" dirty="0">
              <a:solidFill>
                <a:schemeClr val="accent1">
                  <a:lumMod val="50000"/>
                </a:schemeClr>
              </a:solidFill>
            </a:endParaRPr>
          </a:p>
          <a:p>
            <a:pPr algn="ctr">
              <a:lnSpc>
                <a:spcPct val="90000"/>
              </a:lnSpc>
              <a:spcAft>
                <a:spcPts val="600"/>
              </a:spcAft>
            </a:pPr>
            <a:r>
              <a:rPr lang="en-US" sz="2400" i="1" dirty="0">
                <a:solidFill>
                  <a:schemeClr val="accent1">
                    <a:lumMod val="50000"/>
                  </a:schemeClr>
                </a:solidFill>
              </a:rPr>
              <a:t>“Me </a:t>
            </a:r>
            <a:r>
              <a:rPr lang="en-US" sz="2400" i="1" dirty="0" err="1">
                <a:solidFill>
                  <a:schemeClr val="accent1">
                    <a:lumMod val="50000"/>
                  </a:schemeClr>
                </a:solidFill>
              </a:rPr>
              <a:t>trataron</a:t>
            </a:r>
            <a:r>
              <a:rPr lang="en-US" sz="2400" i="1" dirty="0">
                <a:solidFill>
                  <a:schemeClr val="accent1">
                    <a:lumMod val="50000"/>
                  </a:schemeClr>
                </a:solidFill>
              </a:rPr>
              <a:t> de </a:t>
            </a:r>
            <a:r>
              <a:rPr lang="en-US" sz="2400" i="1" dirty="0" err="1">
                <a:solidFill>
                  <a:schemeClr val="accent1">
                    <a:lumMod val="50000"/>
                  </a:schemeClr>
                </a:solidFill>
              </a:rPr>
              <a:t>sacar</a:t>
            </a:r>
            <a:r>
              <a:rPr lang="en-US" sz="2400" i="1" dirty="0">
                <a:solidFill>
                  <a:schemeClr val="accent1">
                    <a:lumMod val="50000"/>
                  </a:schemeClr>
                </a:solidFill>
              </a:rPr>
              <a:t> del cargo, </a:t>
            </a:r>
            <a:r>
              <a:rPr lang="en-US" sz="2400" i="1" dirty="0" err="1">
                <a:solidFill>
                  <a:schemeClr val="accent1">
                    <a:lumMod val="50000"/>
                  </a:schemeClr>
                </a:solidFill>
              </a:rPr>
              <a:t>por</a:t>
            </a:r>
            <a:r>
              <a:rPr lang="en-US" sz="2400" i="1" dirty="0">
                <a:solidFill>
                  <a:schemeClr val="accent1">
                    <a:lumMod val="50000"/>
                  </a:schemeClr>
                </a:solidFill>
              </a:rPr>
              <a:t> ser </a:t>
            </a:r>
            <a:r>
              <a:rPr lang="en-US" sz="2400" i="1" dirty="0" err="1">
                <a:solidFill>
                  <a:schemeClr val="accent1">
                    <a:lumMod val="50000"/>
                  </a:schemeClr>
                </a:solidFill>
              </a:rPr>
              <a:t>dirigente</a:t>
            </a:r>
            <a:r>
              <a:rPr lang="en-US" sz="2400" i="1" dirty="0">
                <a:solidFill>
                  <a:schemeClr val="accent1">
                    <a:lumMod val="50000"/>
                  </a:schemeClr>
                </a:solidFill>
              </a:rPr>
              <a:t> </a:t>
            </a:r>
            <a:r>
              <a:rPr lang="en-US" sz="2400" i="1" dirty="0" err="1">
                <a:solidFill>
                  <a:schemeClr val="accent1">
                    <a:lumMod val="50000"/>
                  </a:schemeClr>
                </a:solidFill>
              </a:rPr>
              <a:t>sindical</a:t>
            </a:r>
            <a:r>
              <a:rPr lang="en-US" sz="2400" i="1" dirty="0">
                <a:solidFill>
                  <a:schemeClr val="accent1">
                    <a:lumMod val="50000"/>
                  </a:schemeClr>
                </a:solidFill>
              </a:rPr>
              <a:t>, en </a:t>
            </a:r>
            <a:r>
              <a:rPr lang="en-US" sz="2400" i="1" dirty="0" err="1">
                <a:solidFill>
                  <a:schemeClr val="accent1">
                    <a:lumMod val="50000"/>
                  </a:schemeClr>
                </a:solidFill>
              </a:rPr>
              <a:t>varias</a:t>
            </a:r>
            <a:r>
              <a:rPr lang="en-US" sz="2400" i="1" dirty="0">
                <a:solidFill>
                  <a:schemeClr val="accent1">
                    <a:lumMod val="50000"/>
                  </a:schemeClr>
                </a:solidFill>
              </a:rPr>
              <a:t> </a:t>
            </a:r>
            <a:r>
              <a:rPr lang="en-US" sz="2400" i="1" dirty="0" err="1">
                <a:solidFill>
                  <a:schemeClr val="accent1">
                    <a:lumMod val="50000"/>
                  </a:schemeClr>
                </a:solidFill>
              </a:rPr>
              <a:t>oportunidades</a:t>
            </a:r>
            <a:r>
              <a:rPr lang="en-US" sz="2400" i="1" dirty="0">
                <a:solidFill>
                  <a:schemeClr val="accent1">
                    <a:lumMod val="50000"/>
                  </a:schemeClr>
                </a:solidFill>
              </a:rPr>
              <a:t>.”</a:t>
            </a:r>
          </a:p>
          <a:p>
            <a:pPr algn="ctr">
              <a:lnSpc>
                <a:spcPct val="90000"/>
              </a:lnSpc>
              <a:spcAft>
                <a:spcPts val="600"/>
              </a:spcAft>
            </a:pPr>
            <a:r>
              <a:rPr lang="en-US" sz="2400" i="1" dirty="0">
                <a:solidFill>
                  <a:schemeClr val="accent1">
                    <a:lumMod val="50000"/>
                  </a:schemeClr>
                </a:solidFill>
              </a:rPr>
              <a:t> Testimonio de hombre </a:t>
            </a:r>
            <a:r>
              <a:rPr lang="en-US" sz="2400" i="1" dirty="0" err="1">
                <a:solidFill>
                  <a:schemeClr val="accent1">
                    <a:lumMod val="50000"/>
                  </a:schemeClr>
                </a:solidFill>
              </a:rPr>
              <a:t>encuestado</a:t>
            </a:r>
            <a:r>
              <a:rPr lang="en-US" sz="2400" i="1" dirty="0">
                <a:solidFill>
                  <a:schemeClr val="accent1">
                    <a:lumMod val="50000"/>
                  </a:schemeClr>
                </a:solidFill>
              </a:rPr>
              <a:t>.</a:t>
            </a:r>
          </a:p>
        </p:txBody>
      </p:sp>
    </p:spTree>
    <p:extLst>
      <p:ext uri="{BB962C8B-B14F-4D97-AF65-F5344CB8AC3E}">
        <p14:creationId xmlns:p14="http://schemas.microsoft.com/office/powerpoint/2010/main" val="88202683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364</TotalTime>
  <Words>2617</Words>
  <Application>Microsoft Office PowerPoint</Application>
  <PresentationFormat>Panorámica</PresentationFormat>
  <Paragraphs>147</Paragraphs>
  <Slides>26</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26</vt:i4>
      </vt:variant>
    </vt:vector>
  </HeadingPairs>
  <TitlesOfParts>
    <vt:vector size="35" baseType="lpstr">
      <vt:lpstr>Aptos</vt:lpstr>
      <vt:lpstr>Aptos Display</vt:lpstr>
      <vt:lpstr>Arial</vt:lpstr>
      <vt:lpstr>Calibri</vt:lpstr>
      <vt:lpstr>inherit</vt:lpstr>
      <vt:lpstr>interfaceregular</vt:lpstr>
      <vt:lpstr>Oswald</vt:lpstr>
      <vt:lpstr>Roboto</vt:lpstr>
      <vt:lpstr>Tema de Office</vt:lpstr>
      <vt:lpstr>Acoso laboral y sexual en el sector público:   Una Mirada desde la Salud Mental</vt:lpstr>
      <vt:lpstr>Presentación de PowerPoint</vt:lpstr>
      <vt:lpstr>Presentación de PowerPoint</vt:lpstr>
      <vt:lpstr>Presentación de PowerPoint</vt:lpstr>
      <vt:lpstr>Factores que influyen en el acoso laboral </vt:lpstr>
      <vt:lpstr>Un informe del Servicio Civil y el Ministerio de la Mujer, señaló en el año 2020, que el sector público arrojaba 1.288 denuncias formales de acoso.  </vt:lpstr>
      <vt:lpstr>Un Estudio (2022),  señaló  lo siguiente:  - En Chile, la violencia laboral afecta al 76% de las personas encuestadas y, en mayor medida, a las mujeres.   - La violencia psicológica, la económica y la simbólica son las más  frecuentes.  - La situación laboral se caracteriza por niveles de informalidad inferiores a los de la mayoría de países de la región, y por una baja y dispar tasa de sindicalización.   - Tres sectores entrevistados: sindical, público y privado.      </vt:lpstr>
      <vt:lpstr>Violencia Laboral </vt:lpstr>
      <vt:lpstr>Violencia Laboral </vt:lpstr>
      <vt:lpstr>Acoso Sexual en el Trabajo</vt:lpstr>
      <vt:lpstr>¿Quiénes Ejercen Violencia?</vt:lpstr>
      <vt:lpstr>El perfil del acosador(a)  laboral y sexual   </vt:lpstr>
      <vt:lpstr>La vertiente patológica del acosador Según Iñaki Piñuel y Zabala,  el acosador laboral presenta una serie de características. Son las siguientes. </vt:lpstr>
      <vt:lpstr>Compensando carencias El psiquiatra José Luis González de Rivera describe la personalidad del acosador de la siguiente manera: </vt:lpstr>
      <vt:lpstr>El perfil del acosador laboral según Tim Field </vt:lpstr>
      <vt:lpstr>Más rasgos de personalidad (Hirigoyen en 2001)  </vt:lpstr>
      <vt:lpstr>Perfil de las Víctimas de Acoso Laboral y sexual </vt:lpstr>
      <vt:lpstr>Presentación de PowerPoint</vt:lpstr>
      <vt:lpstr>Efectos en la Salud Mental de  las  Víctimas de Acoso Laboral  y sexual </vt:lpstr>
      <vt:lpstr>¿Y cómo afecta el acoso laboral y sexual a las víctimas?</vt:lpstr>
      <vt:lpstr>¿Y cómo afecta el acoso laboral y sexual a las víctimas?</vt:lpstr>
      <vt:lpstr>Estrés por acoso laboral, sexual o violencia laboral</vt:lpstr>
      <vt:lpstr>¿Cómo afectan mis emociones a este Estrés crónico?  </vt:lpstr>
      <vt:lpstr>Importancia de la prevención e información en el sector Público</vt:lpstr>
      <vt:lpstr>Cambios en la Cultura Organizacional del Sector Público  </vt:lpstr>
      <vt:lpstr>Qué puedo hacer si estoy en una situación de acoso laboral, sexual o violencia laboral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un Estudio se señaló  lo siguiente:  - En Chile, la violencia laboral afecta al 76% de las personas encuestadas y, en mayor medida, a las mujeres. La violencia psicológica, la económica y la simbólica son las más  frecuentes.  - La situación laboral se caracteriza por niveles de informalidad inferiores a los de la mayoría de países de la región, y por una baja y dispar tasa de sindicalización.   - Tres sectores entrevistados: sindical, público y privado.</dc:title>
  <dc:creator>Natalia Möller Pardo</dc:creator>
  <cp:lastModifiedBy>Natalia Moller Pardo</cp:lastModifiedBy>
  <cp:revision>3</cp:revision>
  <dcterms:created xsi:type="dcterms:W3CDTF">2024-05-20T13:07:09Z</dcterms:created>
  <dcterms:modified xsi:type="dcterms:W3CDTF">2024-08-20T20:26:01Z</dcterms:modified>
</cp:coreProperties>
</file>