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58" r:id="rId3"/>
    <p:sldId id="259" r:id="rId4"/>
    <p:sldId id="260" r:id="rId5"/>
    <p:sldId id="261" r:id="rId6"/>
    <p:sldId id="262" r:id="rId7"/>
    <p:sldId id="263"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264" r:id="rId93"/>
    <p:sldId id="351" r:id="rId94"/>
    <p:sldId id="352" r:id="rId95"/>
    <p:sldId id="353" r:id="rId96"/>
    <p:sldId id="354" r:id="rId97"/>
    <p:sldId id="355" r:id="rId98"/>
    <p:sldId id="266" r:id="rId9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3" d="100"/>
          <a:sy n="113"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BB014-6D37-B24F-80E9-44F2F582CA82}" type="datetimeFigureOut">
              <a:rPr lang="es-CL" smtClean="0"/>
              <a:t>22-04-25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01D34-B06D-DF43-AA2D-DE1D6C2A86A6}" type="slidenum">
              <a:rPr lang="es-CL" smtClean="0"/>
              <a:t>‹Nº›</a:t>
            </a:fld>
            <a:endParaRPr lang="es-CL"/>
          </a:p>
        </p:txBody>
      </p:sp>
    </p:spTree>
    <p:extLst>
      <p:ext uri="{BB962C8B-B14F-4D97-AF65-F5344CB8AC3E}">
        <p14:creationId xmlns:p14="http://schemas.microsoft.com/office/powerpoint/2010/main" val="116748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A27E2-06E5-403C-9095-0D8F81758C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262CC65-F96B-4F56-84EC-4B308648C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82B4C29-A670-4BEE-B77E-38013633CBA1}"/>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D6559B7A-2963-4065-AE2F-FA5AE7A6AE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1B2E5AF-98E1-4B99-A49E-2E0FE6E68A72}"/>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35489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96F62-E9A5-4BE0-BF97-40DD303FFD3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603AE67-5434-48BE-BF14-8982F135FE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7D694AD-6C2D-49AB-B286-6DD6ECC2B4A0}"/>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D26CDD25-4DDF-48FC-94F7-F0D2E4B798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F55258-D8BE-4DA9-AF49-74077AE2DB65}"/>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25124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6796D2-A2FD-4182-A2F3-D13DF6BF62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FE08201-EECC-4F55-88E7-D1EFFFCD56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73A40CE-9412-4978-86A3-AE99677F1C47}"/>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F42DFE6A-E10C-476A-BF6B-AEE3C70592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67F9B78-87E1-4A9E-A579-F16EED34D894}"/>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246655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2989F-FA20-4C1D-A8EC-4BB7E501DED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89E2BC4-2A98-42FB-8B29-AAEAF89F01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C1A496D-366E-4941-8985-38DBB847541C}"/>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F7933495-7FB1-4A02-BC81-1FD7C8375EA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FE5C49A-8497-49E7-B3F3-01F7F6FC0348}"/>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370365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2741B-CC80-476D-B202-FF71586DCC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E35A10C-767A-4475-8489-7C91F4241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2AF816-E647-4403-ADD4-E6E058EBA1B9}"/>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4B50424A-84FB-41CB-9412-6D2EB531F3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27DC59A-80A5-46E7-A7B5-BF86F1BA5AD1}"/>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19538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F3026-7333-477B-9F6F-42987010158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6559144-D478-467F-A563-6C4FC6DB3C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4FF62DE-6981-45C5-9B77-F5C159B7A5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01457BA-0B84-4115-9F05-62D193C2C433}"/>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6" name="Marcador de pie de página 5">
            <a:extLst>
              <a:ext uri="{FF2B5EF4-FFF2-40B4-BE49-F238E27FC236}">
                <a16:creationId xmlns:a16="http://schemas.microsoft.com/office/drawing/2014/main" id="{11E0AAE4-0C9A-4D87-9453-3184105ECD2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F3A6095-B315-4BCA-BA43-67973771C0D9}"/>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271359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67C17-E2AA-4210-B6EF-942EAE3E4D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E0C1BE-2187-4141-ADDA-CD3D0906A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CE310C-27E9-4A80-B358-6AFADF0A09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6156645-C0CC-4BB8-B2FB-FFC390F59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8782B3-AA80-4888-BAAD-3D64F360FBE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9C53A38-3FEF-4FB2-8A94-C38DD7DFFBF9}"/>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8" name="Marcador de pie de página 7">
            <a:extLst>
              <a:ext uri="{FF2B5EF4-FFF2-40B4-BE49-F238E27FC236}">
                <a16:creationId xmlns:a16="http://schemas.microsoft.com/office/drawing/2014/main" id="{4D429871-D5F9-40E6-8CD6-DE86843145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2CD8BF5-2810-4217-9251-5338761EDFE8}"/>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332256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8A712-477E-4AF8-A910-13F37EED288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DC5DFB7-7E4C-41AC-8F28-57199147C45B}"/>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4" name="Marcador de pie de página 3">
            <a:extLst>
              <a:ext uri="{FF2B5EF4-FFF2-40B4-BE49-F238E27FC236}">
                <a16:creationId xmlns:a16="http://schemas.microsoft.com/office/drawing/2014/main" id="{6E720B46-B908-4878-AAA3-BF43FA691C1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FBDEFE-DCFA-407D-B49D-D28CDD019228}"/>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227601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CDDF3D-E4C7-4243-AD51-1FEC8AF93D46}"/>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3" name="Marcador de pie de página 2">
            <a:extLst>
              <a:ext uri="{FF2B5EF4-FFF2-40B4-BE49-F238E27FC236}">
                <a16:creationId xmlns:a16="http://schemas.microsoft.com/office/drawing/2014/main" id="{18BC09EA-C5FC-4D3A-B6B6-5B7AEC7D7FD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94247C8-20F3-4F48-BDEA-3B80FD0E3D2B}"/>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70554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189C9-01F2-4606-AA17-9177B6AA73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55BAE4C-D761-4F15-BDA8-D10E9131F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52E9792-A7D3-41D7-9C1B-F58C6FA1C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8C628B-B454-40B5-A6D8-2AEE7BF6C0D6}"/>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6" name="Marcador de pie de página 5">
            <a:extLst>
              <a:ext uri="{FF2B5EF4-FFF2-40B4-BE49-F238E27FC236}">
                <a16:creationId xmlns:a16="http://schemas.microsoft.com/office/drawing/2014/main" id="{04BBCF20-CCFB-4798-8F61-968D0446F0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F4D9CB2-0F89-45B5-BA7B-B83794EBF614}"/>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404075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19B43-CC15-4B3A-81C8-A18A37970D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4DFFEE0-42BB-4D20-90C5-58369AA8C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8BDECBB-97B4-4C5C-956E-5DF7E9827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AB676D-114D-4A21-BEF8-71D92F34D83C}"/>
              </a:ext>
            </a:extLst>
          </p:cNvPr>
          <p:cNvSpPr>
            <a:spLocks noGrp="1"/>
          </p:cNvSpPr>
          <p:nvPr>
            <p:ph type="dt" sz="half" idx="10"/>
          </p:nvPr>
        </p:nvSpPr>
        <p:spPr/>
        <p:txBody>
          <a:bodyPr/>
          <a:lstStyle/>
          <a:p>
            <a:fld id="{B4ECACEB-1C9C-4654-83E4-DF1F838FBD56}" type="datetimeFigureOut">
              <a:rPr lang="es-CL" smtClean="0"/>
              <a:t>22-04-25</a:t>
            </a:fld>
            <a:endParaRPr lang="es-CL"/>
          </a:p>
        </p:txBody>
      </p:sp>
      <p:sp>
        <p:nvSpPr>
          <p:cNvPr id="6" name="Marcador de pie de página 5">
            <a:extLst>
              <a:ext uri="{FF2B5EF4-FFF2-40B4-BE49-F238E27FC236}">
                <a16:creationId xmlns:a16="http://schemas.microsoft.com/office/drawing/2014/main" id="{A6FA9467-7860-4FAE-AC4A-466CBEEA62B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D397AB8-04FB-4763-BF87-D2A1DAA0E760}"/>
              </a:ext>
            </a:extLst>
          </p:cNvPr>
          <p:cNvSpPr>
            <a:spLocks noGrp="1"/>
          </p:cNvSpPr>
          <p:nvPr>
            <p:ph type="sldNum" sz="quarter" idx="12"/>
          </p:nvPr>
        </p:nvSpPr>
        <p:spPr/>
        <p:txBody>
          <a:bodyPr/>
          <a:lstStyle/>
          <a:p>
            <a:fld id="{DEB634C5-B61E-4A47-AC9A-1A430668FEA3}" type="slidenum">
              <a:rPr lang="es-CL" smtClean="0"/>
              <a:t>‹Nº›</a:t>
            </a:fld>
            <a:endParaRPr lang="es-CL"/>
          </a:p>
        </p:txBody>
      </p:sp>
    </p:spTree>
    <p:extLst>
      <p:ext uri="{BB962C8B-B14F-4D97-AF65-F5344CB8AC3E}">
        <p14:creationId xmlns:p14="http://schemas.microsoft.com/office/powerpoint/2010/main" val="36422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32259E-87E4-469C-84F4-9F5D78DB1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5DF8CF5-2A0C-4BF3-BB71-4B76D8F60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94E222E-04C9-46D0-ADE2-B5AA0E645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ACEB-1C9C-4654-83E4-DF1F838FBD56}" type="datetimeFigureOut">
              <a:rPr lang="es-CL" smtClean="0"/>
              <a:t>22-04-25</a:t>
            </a:fld>
            <a:endParaRPr lang="es-CL"/>
          </a:p>
        </p:txBody>
      </p:sp>
      <p:sp>
        <p:nvSpPr>
          <p:cNvPr id="5" name="Marcador de pie de página 4">
            <a:extLst>
              <a:ext uri="{FF2B5EF4-FFF2-40B4-BE49-F238E27FC236}">
                <a16:creationId xmlns:a16="http://schemas.microsoft.com/office/drawing/2014/main" id="{64025FB0-B508-43E6-AFF6-2B3364715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632E161-763D-46EF-A532-3297E2B2C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634C5-B61E-4A47-AC9A-1A430668FEA3}" type="slidenum">
              <a:rPr lang="es-CL" smtClean="0"/>
              <a:t>‹Nº›</a:t>
            </a:fld>
            <a:endParaRPr lang="es-CL"/>
          </a:p>
        </p:txBody>
      </p:sp>
    </p:spTree>
    <p:extLst>
      <p:ext uri="{BB962C8B-B14F-4D97-AF65-F5344CB8AC3E}">
        <p14:creationId xmlns:p14="http://schemas.microsoft.com/office/powerpoint/2010/main" val="281781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alimentos&#10;&#10;Descripción generada automáticamente">
            <a:extLst>
              <a:ext uri="{FF2B5EF4-FFF2-40B4-BE49-F238E27FC236}">
                <a16:creationId xmlns:a16="http://schemas.microsoft.com/office/drawing/2014/main" id="{763D1801-7F0D-6593-A9AD-645729C05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hape 89">
            <a:extLst>
              <a:ext uri="{FF2B5EF4-FFF2-40B4-BE49-F238E27FC236}">
                <a16:creationId xmlns:a16="http://schemas.microsoft.com/office/drawing/2014/main" id="{8E9DF8D1-DE7B-DF83-F486-47E0E0365B50}"/>
              </a:ext>
            </a:extLst>
          </p:cNvPr>
          <p:cNvSpPr txBox="1">
            <a:spLocks/>
          </p:cNvSpPr>
          <p:nvPr/>
        </p:nvSpPr>
        <p:spPr>
          <a:xfrm>
            <a:off x="488044" y="1487068"/>
            <a:ext cx="4665686" cy="1941932"/>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b="1" dirty="0">
                <a:solidFill>
                  <a:schemeClr val="bg1"/>
                </a:solidFill>
                <a:latin typeface="Arial"/>
                <a:ea typeface="Arial"/>
                <a:cs typeface="Arial"/>
                <a:sym typeface="Arial"/>
              </a:rPr>
              <a:t>GOBIERNO Y POLITICAS PUBLICAS</a:t>
            </a:r>
          </a:p>
        </p:txBody>
      </p:sp>
      <p:sp>
        <p:nvSpPr>
          <p:cNvPr id="3" name="Shape 105">
            <a:extLst>
              <a:ext uri="{FF2B5EF4-FFF2-40B4-BE49-F238E27FC236}">
                <a16:creationId xmlns:a16="http://schemas.microsoft.com/office/drawing/2014/main" id="{B7C10D93-3BC5-74DC-7046-F235D35272AE}"/>
              </a:ext>
            </a:extLst>
          </p:cNvPr>
          <p:cNvSpPr txBox="1"/>
          <p:nvPr/>
        </p:nvSpPr>
        <p:spPr>
          <a:xfrm>
            <a:off x="981795" y="3429000"/>
            <a:ext cx="4659979" cy="23762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b="1" i="0" u="none" strike="noStrike" cap="none" baseline="0" dirty="0" err="1">
                <a:solidFill>
                  <a:schemeClr val="dk1"/>
                </a:solidFill>
                <a:highlight>
                  <a:srgbClr val="C0C0C0"/>
                </a:highlight>
                <a:latin typeface="Arial"/>
                <a:ea typeface="Arial"/>
                <a:cs typeface="Arial"/>
                <a:sym typeface="Arial"/>
              </a:rPr>
              <a:t>Profesor</a:t>
            </a:r>
            <a:r>
              <a:rPr lang="en-US" b="1" i="0" u="none" strike="noStrike" cap="none" baseline="0" dirty="0">
                <a:solidFill>
                  <a:schemeClr val="dk1"/>
                </a:solidFill>
                <a:highlight>
                  <a:srgbClr val="C0C0C0"/>
                </a:highlight>
                <a:latin typeface="Arial"/>
                <a:ea typeface="Arial"/>
                <a:cs typeface="Arial"/>
                <a:sym typeface="Arial"/>
              </a:rPr>
              <a:t>: Rodrigo Egaña </a:t>
            </a:r>
            <a:r>
              <a:rPr lang="en-US" b="1" i="0" u="none" strike="noStrike" cap="none" baseline="0" dirty="0" err="1">
                <a:solidFill>
                  <a:schemeClr val="dk1"/>
                </a:solidFill>
                <a:highlight>
                  <a:srgbClr val="C0C0C0"/>
                </a:highlight>
                <a:latin typeface="Arial"/>
                <a:ea typeface="Arial"/>
                <a:cs typeface="Arial"/>
                <a:sym typeface="Arial"/>
              </a:rPr>
              <a:t>Baraona</a:t>
            </a:r>
            <a:endParaRPr lang="en-US" b="1" i="0" u="none" strike="noStrike" cap="none" baseline="0" dirty="0">
              <a:solidFill>
                <a:schemeClr val="dk1"/>
              </a:solidFill>
              <a:highlight>
                <a:srgbClr val="C0C0C0"/>
              </a:highlight>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b="1" i="0" u="none" strike="noStrike" cap="none" baseline="0" dirty="0" err="1">
                <a:solidFill>
                  <a:schemeClr val="dk1"/>
                </a:solidFill>
                <a:highlight>
                  <a:srgbClr val="C0C0C0"/>
                </a:highlight>
                <a:latin typeface="Arial"/>
                <a:ea typeface="Arial"/>
                <a:cs typeface="Arial"/>
                <a:sym typeface="Arial"/>
              </a:rPr>
              <a:t>Módulo</a:t>
            </a:r>
            <a:r>
              <a:rPr lang="en-US" b="1" i="0" u="none" strike="noStrike" cap="none" baseline="0" dirty="0">
                <a:solidFill>
                  <a:schemeClr val="dk1"/>
                </a:solidFill>
                <a:highlight>
                  <a:srgbClr val="C0C0C0"/>
                </a:highlight>
                <a:latin typeface="Arial"/>
                <a:ea typeface="Arial"/>
                <a:cs typeface="Arial"/>
                <a:sym typeface="Arial"/>
              </a:rPr>
              <a:t>: I</a:t>
            </a:r>
          </a:p>
          <a:p>
            <a:pPr marL="0" marR="0" lvl="0" indent="0" algn="ctr" rtl="0">
              <a:lnSpc>
                <a:spcPct val="100000"/>
              </a:lnSpc>
              <a:spcBef>
                <a:spcPts val="0"/>
              </a:spcBef>
              <a:spcAft>
                <a:spcPts val="0"/>
              </a:spcAft>
              <a:buClr>
                <a:schemeClr val="dk1"/>
              </a:buClr>
              <a:buSzPct val="25000"/>
              <a:buFont typeface="Arial"/>
              <a:buNone/>
            </a:pPr>
            <a:r>
              <a:rPr lang="en-US" b="1" dirty="0" err="1">
                <a:solidFill>
                  <a:schemeClr val="dk1"/>
                </a:solidFill>
                <a:highlight>
                  <a:srgbClr val="C0C0C0"/>
                </a:highlight>
              </a:rPr>
              <a:t>Versión</a:t>
            </a:r>
            <a:r>
              <a:rPr lang="en-US" b="1" dirty="0">
                <a:solidFill>
                  <a:schemeClr val="dk1"/>
                </a:solidFill>
                <a:highlight>
                  <a:srgbClr val="C0C0C0"/>
                </a:highlight>
              </a:rPr>
              <a:t> XXXIII         </a:t>
            </a:r>
            <a:r>
              <a:rPr lang="en-US" b="1" dirty="0" err="1">
                <a:solidFill>
                  <a:schemeClr val="dk1"/>
                </a:solidFill>
                <a:highlight>
                  <a:srgbClr val="C0C0C0"/>
                </a:highlight>
              </a:rPr>
              <a:t>Año</a:t>
            </a:r>
            <a:r>
              <a:rPr lang="en-US" b="1" dirty="0">
                <a:solidFill>
                  <a:schemeClr val="dk1"/>
                </a:solidFill>
                <a:highlight>
                  <a:srgbClr val="C0C0C0"/>
                </a:highlight>
              </a:rPr>
              <a:t> 2025</a:t>
            </a:r>
          </a:p>
          <a:p>
            <a:pPr marL="0" marR="0" lvl="0" indent="0" algn="ctr" rtl="0">
              <a:lnSpc>
                <a:spcPct val="100000"/>
              </a:lnSpc>
              <a:spcBef>
                <a:spcPts val="0"/>
              </a:spcBef>
              <a:spcAft>
                <a:spcPts val="0"/>
              </a:spcAft>
              <a:buClr>
                <a:schemeClr val="dk1"/>
              </a:buClr>
              <a:buSzPct val="25000"/>
              <a:buFont typeface="Arial"/>
              <a:buNone/>
            </a:pPr>
            <a:endParaRPr lang="en-US" b="1" i="0" u="none" strike="noStrike" cap="none" baseline="0" dirty="0">
              <a:solidFill>
                <a:schemeClr val="dk1"/>
              </a:solidFill>
              <a:highlight>
                <a:srgbClr val="C0C0C0"/>
              </a:highlight>
              <a:latin typeface="Arial"/>
              <a:ea typeface="Arial"/>
              <a:cs typeface="Arial"/>
              <a:sym typeface="Arial"/>
            </a:endParaRPr>
          </a:p>
          <a:p>
            <a:pPr lvl="0" algn="ctr">
              <a:buClr>
                <a:schemeClr val="dk1"/>
              </a:buClr>
              <a:buSzPct val="25000"/>
            </a:pPr>
            <a:r>
              <a:rPr lang="es-ES" i="1" dirty="0">
                <a:highlight>
                  <a:srgbClr val="C0C0C0"/>
                </a:highlight>
                <a:latin typeface="Arial Narrow" pitchFamily="34" charset="0"/>
              </a:rPr>
              <a:t> Diploma de Postítulo</a:t>
            </a:r>
            <a:br>
              <a:rPr lang="es-ES" i="1" dirty="0">
                <a:highlight>
                  <a:srgbClr val="C0C0C0"/>
                </a:highlight>
                <a:latin typeface="Arial Narrow" pitchFamily="34" charset="0"/>
              </a:rPr>
            </a:br>
            <a:br>
              <a:rPr lang="es-ES" i="1" dirty="0">
                <a:highlight>
                  <a:srgbClr val="C0C0C0"/>
                </a:highlight>
                <a:latin typeface="Arial Narrow" pitchFamily="34" charset="0"/>
              </a:rPr>
            </a:br>
            <a:r>
              <a:rPr lang="es-CL" dirty="0">
                <a:effectLst>
                  <a:outerShdw blurRad="38100" dist="38100" dir="2700000" algn="tl">
                    <a:srgbClr val="000000">
                      <a:alpha val="43137"/>
                    </a:srgbClr>
                  </a:outerShdw>
                </a:effectLst>
                <a:highlight>
                  <a:srgbClr val="C0C0C0"/>
                </a:highlight>
                <a:latin typeface="Arial Narrow" pitchFamily="34" charset="0"/>
              </a:rPr>
              <a:t>Diseño, Evaluación y Gestión </a:t>
            </a:r>
            <a:br>
              <a:rPr lang="es-CL" dirty="0">
                <a:effectLst>
                  <a:outerShdw blurRad="38100" dist="38100" dir="2700000" algn="tl">
                    <a:srgbClr val="000000">
                      <a:alpha val="43137"/>
                    </a:srgbClr>
                  </a:outerShdw>
                </a:effectLst>
                <a:highlight>
                  <a:srgbClr val="C0C0C0"/>
                </a:highlight>
                <a:latin typeface="Arial Narrow" pitchFamily="34" charset="0"/>
              </a:rPr>
            </a:br>
            <a:r>
              <a:rPr lang="es-CL" dirty="0">
                <a:effectLst>
                  <a:outerShdw blurRad="38100" dist="38100" dir="2700000" algn="tl">
                    <a:srgbClr val="000000">
                      <a:alpha val="43137"/>
                    </a:srgbClr>
                  </a:outerShdw>
                </a:effectLst>
                <a:highlight>
                  <a:srgbClr val="C0C0C0"/>
                </a:highlight>
                <a:latin typeface="Arial Narrow" pitchFamily="34" charset="0"/>
              </a:rPr>
              <a:t>de Proyectos de Interés Público</a:t>
            </a:r>
            <a:br>
              <a:rPr lang="es-CL" dirty="0">
                <a:effectLst>
                  <a:outerShdw blurRad="38100" dist="38100" dir="2700000" algn="tl">
                    <a:srgbClr val="000000">
                      <a:alpha val="43137"/>
                    </a:srgbClr>
                  </a:outerShdw>
                </a:effectLst>
                <a:highlight>
                  <a:srgbClr val="C0C0C0"/>
                </a:highlight>
                <a:latin typeface="Arial Narrow" pitchFamily="34" charset="0"/>
              </a:rPr>
            </a:br>
            <a:endParaRPr lang="en-US" b="1" i="0" u="none" strike="noStrike" cap="none" baseline="0" dirty="0">
              <a:solidFill>
                <a:schemeClr val="dk1"/>
              </a:solidFill>
              <a:highlight>
                <a:srgbClr val="C0C0C0"/>
              </a:highlight>
              <a:sym typeface="Arial"/>
            </a:endParaRPr>
          </a:p>
        </p:txBody>
      </p:sp>
    </p:spTree>
    <p:extLst>
      <p:ext uri="{BB962C8B-B14F-4D97-AF65-F5344CB8AC3E}">
        <p14:creationId xmlns:p14="http://schemas.microsoft.com/office/powerpoint/2010/main" val="86909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45">
            <a:extLst>
              <a:ext uri="{FF2B5EF4-FFF2-40B4-BE49-F238E27FC236}">
                <a16:creationId xmlns:a16="http://schemas.microsoft.com/office/drawing/2014/main" id="{90EC529D-16C1-7BBD-FBA1-C71F2C8B1050}"/>
              </a:ext>
            </a:extLst>
          </p:cNvPr>
          <p:cNvSpPr txBox="1">
            <a:spLocks/>
          </p:cNvSpPr>
          <p:nvPr/>
        </p:nvSpPr>
        <p:spPr>
          <a:xfrm>
            <a:off x="565150" y="2361141"/>
            <a:ext cx="7572375"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Bef>
                <a:spcPts val="0"/>
              </a:spcBef>
              <a:buClr>
                <a:schemeClr val="dk1"/>
              </a:buClr>
              <a:buSzPct val="100000"/>
              <a:buFont typeface="Arial"/>
              <a:buChar char="•"/>
            </a:pPr>
            <a:r>
              <a:rPr lang="en-US" sz="1400" b="1" dirty="0" err="1">
                <a:solidFill>
                  <a:schemeClr val="dk1"/>
                </a:solidFill>
                <a:latin typeface="Arial"/>
                <a:ea typeface="Arial"/>
                <a:cs typeface="Arial"/>
                <a:sym typeface="Arial"/>
              </a:rPr>
              <a:t>Organización</a:t>
            </a:r>
            <a:r>
              <a:rPr lang="en-US" sz="1400" b="1" dirty="0">
                <a:solidFill>
                  <a:schemeClr val="dk1"/>
                </a:solidFill>
                <a:latin typeface="Arial"/>
                <a:ea typeface="Arial"/>
                <a:cs typeface="Arial"/>
                <a:sym typeface="Arial"/>
              </a:rPr>
              <a:t> del Estado</a:t>
            </a:r>
            <a:r>
              <a:rPr lang="en-US" sz="1400" dirty="0">
                <a:solidFill>
                  <a:schemeClr val="dk1"/>
                </a:solidFill>
                <a:latin typeface="Arial"/>
                <a:ea typeface="Arial"/>
                <a:cs typeface="Arial"/>
                <a:sym typeface="Arial"/>
              </a:rPr>
              <a:t>: </a:t>
            </a:r>
          </a:p>
          <a:p>
            <a:pPr marL="742950" lvl="1" indent="-285750" algn="just">
              <a:lnSpc>
                <a:spcPct val="100000"/>
              </a:lnSpc>
              <a:spcBef>
                <a:spcPts val="440"/>
              </a:spcBef>
              <a:buClr>
                <a:schemeClr val="dk1"/>
              </a:buClr>
              <a:buSzPct val="100000"/>
              <a:buFont typeface="Arial"/>
              <a:buChar char="–"/>
            </a:pPr>
            <a:r>
              <a:rPr lang="en-US" sz="1400" dirty="0">
                <a:solidFill>
                  <a:schemeClr val="dk1"/>
                </a:solidFill>
                <a:latin typeface="Arial"/>
                <a:ea typeface="Arial"/>
                <a:cs typeface="Arial"/>
                <a:sym typeface="Arial"/>
              </a:rPr>
              <a:t>Conjunto de </a:t>
            </a:r>
            <a:r>
              <a:rPr lang="en-US" sz="1400" dirty="0" err="1">
                <a:solidFill>
                  <a:schemeClr val="dk1"/>
                </a:solidFill>
                <a:latin typeface="Arial"/>
                <a:ea typeface="Arial"/>
                <a:cs typeface="Arial"/>
                <a:sym typeface="Arial"/>
              </a:rPr>
              <a:t>normas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principios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base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cuales</a:t>
            </a:r>
            <a:r>
              <a:rPr lang="en-US" sz="1400" dirty="0">
                <a:solidFill>
                  <a:schemeClr val="dk1"/>
                </a:solidFill>
                <a:latin typeface="Arial"/>
                <a:ea typeface="Arial"/>
                <a:cs typeface="Arial"/>
                <a:sym typeface="Arial"/>
              </a:rPr>
              <a:t> se </a:t>
            </a:r>
            <a:r>
              <a:rPr lang="en-US" sz="1400" dirty="0" err="1">
                <a:solidFill>
                  <a:schemeClr val="dk1"/>
                </a:solidFill>
                <a:latin typeface="Arial"/>
                <a:ea typeface="Arial"/>
                <a:cs typeface="Arial"/>
                <a:sym typeface="Arial"/>
              </a:rPr>
              <a:t>estructuran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orgánicamente</a:t>
            </a:r>
            <a:r>
              <a:rPr lang="en-US" sz="1400" dirty="0">
                <a:solidFill>
                  <a:schemeClr val="dk1"/>
                </a:solidFill>
                <a:latin typeface="Arial"/>
                <a:ea typeface="Arial"/>
                <a:cs typeface="Arial"/>
                <a:sym typeface="Arial"/>
              </a:rPr>
              <a:t> las </a:t>
            </a:r>
            <a:r>
              <a:rPr lang="en-US" sz="1400" dirty="0" err="1">
                <a:solidFill>
                  <a:schemeClr val="dk1"/>
                </a:solidFill>
                <a:latin typeface="Arial"/>
                <a:ea typeface="Arial"/>
                <a:cs typeface="Arial"/>
                <a:sym typeface="Arial"/>
              </a:rPr>
              <a:t>unidades</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componen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complejo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administrativo</a:t>
            </a:r>
            <a:r>
              <a:rPr lang="en-US" sz="1400" dirty="0">
                <a:solidFill>
                  <a:schemeClr val="dk1"/>
                </a:solidFill>
                <a:latin typeface="Arial"/>
                <a:ea typeface="Arial"/>
                <a:cs typeface="Arial"/>
                <a:sym typeface="Arial"/>
              </a:rPr>
              <a:t>.</a:t>
            </a:r>
          </a:p>
          <a:p>
            <a:pPr marL="342900" indent="-342900" algn="just">
              <a:lnSpc>
                <a:spcPct val="150000"/>
              </a:lnSpc>
              <a:spcBef>
                <a:spcPts val="480"/>
              </a:spcBef>
              <a:buClr>
                <a:schemeClr val="dk1"/>
              </a:buClr>
              <a:buSzPct val="100000"/>
              <a:buFont typeface="Arial"/>
              <a:buChar char="•"/>
            </a:pPr>
            <a:r>
              <a:rPr lang="en-US" sz="1400" b="1" dirty="0" err="1">
                <a:solidFill>
                  <a:schemeClr val="dk1"/>
                </a:solidFill>
                <a:latin typeface="Arial"/>
                <a:ea typeface="Arial"/>
                <a:cs typeface="Arial"/>
                <a:sym typeface="Arial"/>
              </a:rPr>
              <a:t>Conceptos</a:t>
            </a:r>
            <a:r>
              <a:rPr lang="en-US" sz="1400" b="1" dirty="0">
                <a:solidFill>
                  <a:schemeClr val="dk1"/>
                </a:solidFill>
                <a:latin typeface="Arial"/>
                <a:ea typeface="Arial"/>
                <a:cs typeface="Arial"/>
                <a:sym typeface="Arial"/>
              </a:rPr>
              <a:t> </a:t>
            </a:r>
            <a:r>
              <a:rPr lang="en-US" sz="1400" b="1" dirty="0" err="1">
                <a:solidFill>
                  <a:schemeClr val="dk1"/>
                </a:solidFill>
                <a:latin typeface="Arial"/>
                <a:ea typeface="Arial"/>
                <a:cs typeface="Arial"/>
                <a:sym typeface="Arial"/>
              </a:rPr>
              <a:t>básicos</a:t>
            </a:r>
            <a:r>
              <a:rPr lang="en-US" sz="1400" b="1" dirty="0">
                <a:solidFill>
                  <a:schemeClr val="dk1"/>
                </a:solidFill>
                <a:latin typeface="Arial"/>
                <a:ea typeface="Arial"/>
                <a:cs typeface="Arial"/>
                <a:sym typeface="Arial"/>
              </a:rPr>
              <a:t> de </a:t>
            </a:r>
            <a:r>
              <a:rPr lang="en-US" sz="1400" b="1" dirty="0" err="1">
                <a:solidFill>
                  <a:schemeClr val="dk1"/>
                </a:solidFill>
                <a:latin typeface="Arial"/>
                <a:ea typeface="Arial"/>
                <a:cs typeface="Arial"/>
                <a:sym typeface="Arial"/>
              </a:rPr>
              <a:t>organización</a:t>
            </a:r>
            <a:endParaRPr lang="en-US" sz="1400" b="1" dirty="0">
              <a:solidFill>
                <a:schemeClr val="dk1"/>
              </a:solidFill>
              <a:latin typeface="Arial"/>
              <a:ea typeface="Arial"/>
              <a:cs typeface="Arial"/>
              <a:sym typeface="Arial"/>
            </a:endParaRPr>
          </a:p>
          <a:p>
            <a:pPr lvl="2" algn="just">
              <a:lnSpc>
                <a:spcPct val="150000"/>
              </a:lnSpc>
              <a:spcBef>
                <a:spcPts val="440"/>
              </a:spcBef>
              <a:buClr>
                <a:schemeClr val="dk1"/>
              </a:buClr>
              <a:buSzPct val="25000"/>
              <a:buFont typeface="Arial"/>
              <a:buNone/>
            </a:pPr>
            <a:r>
              <a:rPr lang="en-US" sz="1400" dirty="0">
                <a:solidFill>
                  <a:schemeClr val="dk1"/>
                </a:solidFill>
                <a:latin typeface="Arial"/>
                <a:ea typeface="Arial"/>
                <a:cs typeface="Arial"/>
                <a:sym typeface="Arial"/>
              </a:rPr>
              <a:t>	</a:t>
            </a:r>
            <a:r>
              <a:rPr lang="en-US" sz="1400" b="1" dirty="0" err="1">
                <a:solidFill>
                  <a:schemeClr val="dk1"/>
                </a:solidFill>
                <a:latin typeface="Arial"/>
                <a:ea typeface="Arial"/>
                <a:cs typeface="Arial"/>
                <a:sym typeface="Arial"/>
              </a:rPr>
              <a:t>Centralización</a:t>
            </a:r>
            <a:r>
              <a:rPr lang="en-US" sz="1400" b="1" dirty="0">
                <a:solidFill>
                  <a:schemeClr val="dk1"/>
                </a:solidFill>
                <a:latin typeface="Arial"/>
                <a:ea typeface="Arial"/>
                <a:cs typeface="Arial"/>
                <a:sym typeface="Arial"/>
              </a:rPr>
              <a:t>.</a:t>
            </a:r>
          </a:p>
          <a:p>
            <a:pPr lvl="2" algn="just">
              <a:lnSpc>
                <a:spcPct val="150000"/>
              </a:lnSpc>
              <a:spcBef>
                <a:spcPts val="440"/>
              </a:spcBef>
              <a:buClr>
                <a:schemeClr val="dk1"/>
              </a:buClr>
              <a:buSzPct val="25000"/>
              <a:buFont typeface="Arial"/>
              <a:buNone/>
            </a:pPr>
            <a:r>
              <a:rPr lang="en-US" sz="1400" b="1" dirty="0">
                <a:solidFill>
                  <a:schemeClr val="dk1"/>
                </a:solidFill>
                <a:latin typeface="Arial"/>
                <a:ea typeface="Arial"/>
                <a:cs typeface="Arial"/>
                <a:sym typeface="Arial"/>
              </a:rPr>
              <a:t>	</a:t>
            </a:r>
            <a:r>
              <a:rPr lang="en-US" sz="1400" b="1" dirty="0" err="1">
                <a:solidFill>
                  <a:schemeClr val="dk1"/>
                </a:solidFill>
                <a:latin typeface="Arial"/>
                <a:ea typeface="Arial"/>
                <a:cs typeface="Arial"/>
                <a:sym typeface="Arial"/>
              </a:rPr>
              <a:t>Descentralización</a:t>
            </a:r>
            <a:r>
              <a:rPr lang="en-US" sz="1400" b="1" dirty="0">
                <a:solidFill>
                  <a:schemeClr val="dk1"/>
                </a:solidFill>
                <a:latin typeface="Arial"/>
                <a:ea typeface="Arial"/>
                <a:cs typeface="Arial"/>
                <a:sym typeface="Arial"/>
              </a:rPr>
              <a:t>. </a:t>
            </a:r>
          </a:p>
          <a:p>
            <a:pPr lvl="2" algn="just">
              <a:lnSpc>
                <a:spcPct val="150000"/>
              </a:lnSpc>
              <a:spcBef>
                <a:spcPts val="440"/>
              </a:spcBef>
              <a:buSzPct val="25000"/>
              <a:buFont typeface="Arial" panose="020B0604020202020204" pitchFamily="34" charset="0"/>
              <a:buNone/>
            </a:pPr>
            <a:r>
              <a:rPr lang="en-US" sz="1400" b="1" dirty="0">
                <a:solidFill>
                  <a:schemeClr val="dk1"/>
                </a:solidFill>
              </a:rPr>
              <a:t>	</a:t>
            </a:r>
            <a:r>
              <a:rPr lang="en-US" sz="1400" b="1" dirty="0" err="1">
                <a:solidFill>
                  <a:schemeClr val="dk1"/>
                </a:solidFill>
              </a:rPr>
              <a:t>Desconcentración</a:t>
            </a:r>
            <a:r>
              <a:rPr lang="en-US" sz="1400" b="1" dirty="0">
                <a:solidFill>
                  <a:schemeClr val="dk1"/>
                </a:solidFill>
              </a:rPr>
              <a:t>.</a:t>
            </a:r>
            <a:endParaRPr lang="en-US" sz="1400" b="1" dirty="0">
              <a:solidFill>
                <a:schemeClr val="dk1"/>
              </a:solidFill>
              <a:latin typeface="Arial"/>
              <a:ea typeface="Arial"/>
              <a:cs typeface="Arial"/>
              <a:sym typeface="Arial"/>
            </a:endParaRPr>
          </a:p>
          <a:p>
            <a:pPr lvl="2" algn="just">
              <a:lnSpc>
                <a:spcPct val="150000"/>
              </a:lnSpc>
              <a:spcBef>
                <a:spcPts val="440"/>
              </a:spcBef>
              <a:buClr>
                <a:schemeClr val="dk1"/>
              </a:buClr>
              <a:buSzPct val="25000"/>
              <a:buFont typeface="Arial"/>
              <a:buNone/>
            </a:pPr>
            <a:r>
              <a:rPr lang="en-US" sz="1400" b="1" dirty="0">
                <a:solidFill>
                  <a:schemeClr val="dk1"/>
                </a:solidFill>
                <a:latin typeface="Arial"/>
                <a:ea typeface="Arial"/>
                <a:cs typeface="Arial"/>
                <a:sym typeface="Arial"/>
              </a:rPr>
              <a:t>	</a:t>
            </a:r>
            <a:r>
              <a:rPr lang="en-US" sz="1400" b="1" dirty="0" err="1">
                <a:solidFill>
                  <a:schemeClr val="dk1"/>
                </a:solidFill>
                <a:latin typeface="Arial"/>
                <a:ea typeface="Arial"/>
                <a:cs typeface="Arial"/>
                <a:sym typeface="Arial"/>
              </a:rPr>
              <a:t>Delegación</a:t>
            </a:r>
            <a:r>
              <a:rPr lang="en-US" sz="1400" b="1" dirty="0">
                <a:solidFill>
                  <a:schemeClr val="dk1"/>
                </a:solidFill>
                <a:latin typeface="Arial"/>
                <a:ea typeface="Arial"/>
                <a:cs typeface="Arial"/>
                <a:sym typeface="Arial"/>
              </a:rPr>
              <a:t>.</a:t>
            </a:r>
          </a:p>
          <a:p>
            <a:pPr lvl="2">
              <a:lnSpc>
                <a:spcPct val="100000"/>
              </a:lnSpc>
              <a:spcBef>
                <a:spcPts val="440"/>
              </a:spcBef>
              <a:buClr>
                <a:schemeClr val="dk1"/>
              </a:buClr>
              <a:buSzPct val="25000"/>
              <a:buFont typeface="Arial"/>
              <a:buNone/>
            </a:pPr>
            <a:r>
              <a:rPr lang="en-US" sz="1400" b="1" dirty="0">
                <a:solidFill>
                  <a:schemeClr val="dk1"/>
                </a:solidFill>
                <a:latin typeface="Arial"/>
                <a:ea typeface="Arial"/>
                <a:cs typeface="Arial"/>
                <a:sym typeface="Arial"/>
              </a:rPr>
              <a:t>	</a:t>
            </a:r>
          </a:p>
        </p:txBody>
      </p:sp>
      <p:sp>
        <p:nvSpPr>
          <p:cNvPr id="4" name="Shape 146">
            <a:extLst>
              <a:ext uri="{FF2B5EF4-FFF2-40B4-BE49-F238E27FC236}">
                <a16:creationId xmlns:a16="http://schemas.microsoft.com/office/drawing/2014/main" id="{FB8384AF-D68D-9A0F-BA1E-16E0523279A4}"/>
              </a:ext>
            </a:extLst>
          </p:cNvPr>
          <p:cNvSpPr txBox="1"/>
          <p:nvPr/>
        </p:nvSpPr>
        <p:spPr>
          <a:xfrm>
            <a:off x="6362700" y="719349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strike="noStrike" cap="none" baseline="0">
                <a:solidFill>
                  <a:schemeClr val="dk1"/>
                </a:solidFill>
                <a:latin typeface="Arial"/>
                <a:ea typeface="Arial"/>
                <a:cs typeface="Arial"/>
                <a:sym typeface="Arial"/>
              </a:rPr>
              <a:t>10</a:t>
            </a:fld>
            <a:endParaRPr lang="en-US" sz="1000" b="0" i="0" u="none" strike="noStrike" cap="none" baseline="0">
              <a:solidFill>
                <a:schemeClr val="dk1"/>
              </a:solidFill>
              <a:latin typeface="Arial"/>
              <a:ea typeface="Arial"/>
              <a:cs typeface="Arial"/>
              <a:sym typeface="Arial"/>
            </a:endParaRPr>
          </a:p>
        </p:txBody>
      </p:sp>
      <p:sp>
        <p:nvSpPr>
          <p:cNvPr id="6" name="Shape 147">
            <a:extLst>
              <a:ext uri="{FF2B5EF4-FFF2-40B4-BE49-F238E27FC236}">
                <a16:creationId xmlns:a16="http://schemas.microsoft.com/office/drawing/2014/main" id="{29B71347-95AD-EA4F-71C8-A78C1EA5F1FE}"/>
              </a:ext>
            </a:extLst>
          </p:cNvPr>
          <p:cNvSpPr txBox="1">
            <a:spLocks/>
          </p:cNvSpPr>
          <p:nvPr/>
        </p:nvSpPr>
        <p:spPr>
          <a:xfrm>
            <a:off x="266700" y="122290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7</a:t>
            </a:r>
          </a:p>
        </p:txBody>
      </p:sp>
    </p:spTree>
    <p:extLst>
      <p:ext uri="{BB962C8B-B14F-4D97-AF65-F5344CB8AC3E}">
        <p14:creationId xmlns:p14="http://schemas.microsoft.com/office/powerpoint/2010/main" val="338965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52">
            <a:extLst>
              <a:ext uri="{FF2B5EF4-FFF2-40B4-BE49-F238E27FC236}">
                <a16:creationId xmlns:a16="http://schemas.microsoft.com/office/drawing/2014/main" id="{99E73832-6130-B395-0FA5-0D3FE129C872}"/>
              </a:ext>
            </a:extLst>
          </p:cNvPr>
          <p:cNvSpPr txBox="1">
            <a:spLocks/>
          </p:cNvSpPr>
          <p:nvPr/>
        </p:nvSpPr>
        <p:spPr>
          <a:xfrm>
            <a:off x="420687" y="2117726"/>
            <a:ext cx="7489824"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b="1">
                <a:solidFill>
                  <a:schemeClr val="dk1"/>
                </a:solidFill>
                <a:latin typeface="Arial"/>
                <a:ea typeface="Arial"/>
                <a:cs typeface="Arial"/>
                <a:sym typeface="Arial"/>
              </a:rPr>
              <a:t>Centralización</a:t>
            </a:r>
            <a:r>
              <a:rPr lang="en-US" sz="1600">
                <a:solidFill>
                  <a:schemeClr val="dk1"/>
                </a:solidFill>
                <a:latin typeface="Arial"/>
                <a:ea typeface="Arial"/>
                <a:cs typeface="Arial"/>
                <a:sym typeface="Arial"/>
              </a:rPr>
              <a:t>: </a:t>
            </a:r>
          </a:p>
          <a:p>
            <a:pPr marL="342900" indent="-342900" algn="just">
              <a:lnSpc>
                <a:spcPct val="100000"/>
              </a:lnSpc>
              <a:spcBef>
                <a:spcPts val="400"/>
              </a:spcBef>
              <a:buClr>
                <a:schemeClr val="dk1"/>
              </a:buClr>
              <a:buSzPct val="25000"/>
              <a:buFont typeface="Arial"/>
              <a:buNone/>
            </a:pPr>
            <a:r>
              <a:rPr lang="en-US" sz="1600">
                <a:solidFill>
                  <a:schemeClr val="dk1"/>
                </a:solidFill>
                <a:latin typeface="Arial"/>
                <a:ea typeface="Arial"/>
                <a:cs typeface="Arial"/>
                <a:sym typeface="Arial"/>
              </a:rPr>
              <a:t>     Forma de organización pública en la que una sola administración asume la responsabilidad de satisfacer las necesidades de interés general y, consecuentemente, se atribuye todas las potestades y funciones necesarias para ello.</a:t>
            </a:r>
          </a:p>
          <a:p>
            <a:pPr marL="342900" indent="-342900" algn="just">
              <a:lnSpc>
                <a:spcPct val="100000"/>
              </a:lnSpc>
              <a:spcBef>
                <a:spcPts val="360"/>
              </a:spcBef>
              <a:buClr>
                <a:schemeClr val="dk1"/>
              </a:buClr>
              <a:buFont typeface="Arial"/>
              <a:buNone/>
            </a:pPr>
            <a:endParaRPr lang="en-US" sz="1400">
              <a:solidFill>
                <a:schemeClr val="dk1"/>
              </a:solidFill>
              <a:latin typeface="Arial"/>
              <a:ea typeface="Arial"/>
              <a:cs typeface="Arial"/>
              <a:sym typeface="Arial"/>
            </a:endParaRPr>
          </a:p>
          <a:p>
            <a:pPr marL="342900" indent="-342900" algn="just">
              <a:lnSpc>
                <a:spcPct val="100000"/>
              </a:lnSpc>
              <a:spcBef>
                <a:spcPts val="440"/>
              </a:spcBef>
              <a:buClr>
                <a:schemeClr val="dk1"/>
              </a:buClr>
              <a:buSzPct val="25000"/>
              <a:buFont typeface="Arial"/>
              <a:buNone/>
            </a:pPr>
            <a:r>
              <a:rPr lang="en-US" sz="14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Características: </a:t>
            </a:r>
          </a:p>
          <a:p>
            <a:pPr marL="742950" lvl="1" indent="-285750" algn="just">
              <a:lnSpc>
                <a:spcPct val="100000"/>
              </a:lnSpc>
              <a:spcBef>
                <a:spcPts val="360"/>
              </a:spcBef>
              <a:buClr>
                <a:schemeClr val="dk1"/>
              </a:buClr>
              <a:buSzPct val="25000"/>
              <a:buFont typeface="Arial"/>
              <a:buNone/>
            </a:pPr>
            <a:r>
              <a:rPr lang="en-US" sz="12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 Organización piramidal: Todos convergen hacia un jerarca único.</a:t>
            </a:r>
          </a:p>
          <a:p>
            <a:pPr marL="742950" lvl="1" indent="-285750" algn="just">
              <a:lnSpc>
                <a:spcPct val="100000"/>
              </a:lnSpc>
              <a:spcBef>
                <a:spcPts val="360"/>
              </a:spcBef>
              <a:buClr>
                <a:schemeClr val="dk1"/>
              </a:buClr>
              <a:buSzPct val="25000"/>
              <a:buFont typeface="Arial"/>
              <a:buNone/>
            </a:pPr>
            <a:r>
              <a:rPr lang="en-US" sz="1400">
                <a:solidFill>
                  <a:schemeClr val="dk1"/>
                </a:solidFill>
                <a:latin typeface="Arial"/>
                <a:ea typeface="Arial"/>
                <a:cs typeface="Arial"/>
                <a:sym typeface="Arial"/>
              </a:rPr>
              <a:t>	* Vínculo jerárquico con poder central.</a:t>
            </a:r>
          </a:p>
          <a:p>
            <a:pPr marL="742950" lvl="1" indent="-285750" algn="just">
              <a:lnSpc>
                <a:spcPct val="100000"/>
              </a:lnSpc>
              <a:spcBef>
                <a:spcPts val="360"/>
              </a:spcBef>
              <a:buClr>
                <a:schemeClr val="dk1"/>
              </a:buClr>
              <a:buSzPct val="25000"/>
              <a:buFont typeface="Arial"/>
              <a:buNone/>
            </a:pPr>
            <a:r>
              <a:rPr lang="en-US" sz="1400">
                <a:solidFill>
                  <a:schemeClr val="dk1"/>
                </a:solidFill>
                <a:latin typeface="Arial"/>
                <a:ea typeface="Arial"/>
                <a:cs typeface="Arial"/>
                <a:sym typeface="Arial"/>
              </a:rPr>
              <a:t>	* Competencia absoluta: Todo el territorio</a:t>
            </a:r>
            <a:r>
              <a:rPr lang="en-US" sz="1400">
                <a:solidFill>
                  <a:schemeClr val="dk1"/>
                </a:solidFill>
              </a:rPr>
              <a:t>.</a:t>
            </a:r>
            <a:endParaRPr lang="en-US" sz="1400">
              <a:solidFill>
                <a:schemeClr val="dk1"/>
              </a:solidFill>
              <a:latin typeface="Arial"/>
              <a:ea typeface="Arial"/>
              <a:cs typeface="Arial"/>
              <a:sym typeface="Arial"/>
            </a:endParaRPr>
          </a:p>
          <a:p>
            <a:pPr marL="742950" lvl="1" indent="-285750" algn="just">
              <a:lnSpc>
                <a:spcPct val="100000"/>
              </a:lnSpc>
              <a:spcBef>
                <a:spcPts val="360"/>
              </a:spcBef>
              <a:buClr>
                <a:schemeClr val="dk1"/>
              </a:buClr>
              <a:buSzPct val="25000"/>
              <a:buFont typeface="Arial"/>
              <a:buNone/>
            </a:pPr>
            <a:r>
              <a:rPr lang="en-US" sz="1400">
                <a:solidFill>
                  <a:schemeClr val="dk1"/>
                </a:solidFill>
                <a:latin typeface="Arial"/>
                <a:ea typeface="Arial"/>
                <a:cs typeface="Arial"/>
                <a:sym typeface="Arial"/>
              </a:rPr>
              <a:t>	* Órganos carecen de personalidad jurídica y patrimonio</a:t>
            </a:r>
          </a:p>
          <a:p>
            <a:pPr marL="742950" lvl="1" indent="-285750" algn="just">
              <a:lnSpc>
                <a:spcPct val="100000"/>
              </a:lnSpc>
              <a:spcBef>
                <a:spcPts val="360"/>
              </a:spcBef>
              <a:buClr>
                <a:schemeClr val="dk1"/>
              </a:buClr>
              <a:buSzPct val="25000"/>
              <a:buFont typeface="Arial"/>
              <a:buNone/>
            </a:pPr>
            <a:r>
              <a:rPr lang="en-US" sz="1400">
                <a:solidFill>
                  <a:schemeClr val="dk1"/>
                </a:solidFill>
                <a:latin typeface="Arial"/>
                <a:ea typeface="Arial"/>
                <a:cs typeface="Arial"/>
                <a:sym typeface="Arial"/>
              </a:rPr>
              <a:t>	propios (actúan con el del Estado).</a:t>
            </a:r>
          </a:p>
          <a:p>
            <a:pPr marL="0" indent="0">
              <a:spcBef>
                <a:spcPts val="0"/>
              </a:spcBef>
              <a:buFont typeface="Arial" panose="020B0604020202020204" pitchFamily="34" charset="0"/>
              <a:buNone/>
            </a:pPr>
            <a:endParaRPr lang="en-US" sz="1400" dirty="0">
              <a:solidFill>
                <a:schemeClr val="dk1"/>
              </a:solidFill>
              <a:latin typeface="Arial"/>
              <a:ea typeface="Arial"/>
              <a:cs typeface="Arial"/>
              <a:sym typeface="Arial"/>
            </a:endParaRPr>
          </a:p>
        </p:txBody>
      </p:sp>
      <p:sp>
        <p:nvSpPr>
          <p:cNvPr id="4" name="Shape 153">
            <a:extLst>
              <a:ext uri="{FF2B5EF4-FFF2-40B4-BE49-F238E27FC236}">
                <a16:creationId xmlns:a16="http://schemas.microsoft.com/office/drawing/2014/main" id="{1DA42C68-2CD0-1B8E-7236-6139DE2D51A4}"/>
              </a:ext>
            </a:extLst>
          </p:cNvPr>
          <p:cNvSpPr txBox="1"/>
          <p:nvPr/>
        </p:nvSpPr>
        <p:spPr>
          <a:xfrm>
            <a:off x="6362700" y="7021514"/>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11</a:t>
            </a:fld>
            <a:endParaRPr lang="en-US" sz="1100" b="0" i="0" u="none" strike="noStrike" cap="none" baseline="0">
              <a:solidFill>
                <a:schemeClr val="dk1"/>
              </a:solidFill>
              <a:latin typeface="Arial"/>
              <a:ea typeface="Arial"/>
              <a:cs typeface="Arial"/>
              <a:sym typeface="Arial"/>
            </a:endParaRPr>
          </a:p>
        </p:txBody>
      </p:sp>
      <p:sp>
        <p:nvSpPr>
          <p:cNvPr id="6" name="Shape 154">
            <a:extLst>
              <a:ext uri="{FF2B5EF4-FFF2-40B4-BE49-F238E27FC236}">
                <a16:creationId xmlns:a16="http://schemas.microsoft.com/office/drawing/2014/main" id="{E2C07D9C-2FD5-BD61-A572-38184C01A26F}"/>
              </a:ext>
            </a:extLst>
          </p:cNvPr>
          <p:cNvSpPr txBox="1">
            <a:spLocks/>
          </p:cNvSpPr>
          <p:nvPr/>
        </p:nvSpPr>
        <p:spPr>
          <a:xfrm>
            <a:off x="266700" y="10509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Distinciones</a:t>
            </a:r>
            <a:r>
              <a:rPr lang="en-US" sz="4000" dirty="0">
                <a:solidFill>
                  <a:schemeClr val="dk2"/>
                </a:solidFill>
                <a:latin typeface="Arial"/>
                <a:ea typeface="Arial"/>
                <a:cs typeface="Arial"/>
                <a:sym typeface="Arial"/>
              </a:rPr>
              <a:t> </a:t>
            </a:r>
            <a:r>
              <a:rPr lang="en-US" sz="4000" dirty="0" err="1">
                <a:solidFill>
                  <a:schemeClr val="dk2"/>
                </a:solidFill>
                <a:latin typeface="Arial"/>
                <a:ea typeface="Arial"/>
                <a:cs typeface="Arial"/>
                <a:sym typeface="Arial"/>
              </a:rPr>
              <a:t>iniciales</a:t>
            </a:r>
            <a:r>
              <a:rPr lang="en-US" sz="4000" dirty="0">
                <a:solidFill>
                  <a:schemeClr val="dk2"/>
                </a:solidFill>
                <a:latin typeface="Arial"/>
                <a:ea typeface="Arial"/>
                <a:cs typeface="Arial"/>
                <a:sym typeface="Arial"/>
              </a:rPr>
              <a:t>	8</a:t>
            </a:r>
          </a:p>
        </p:txBody>
      </p:sp>
    </p:spTree>
    <p:extLst>
      <p:ext uri="{BB962C8B-B14F-4D97-AF65-F5344CB8AC3E}">
        <p14:creationId xmlns:p14="http://schemas.microsoft.com/office/powerpoint/2010/main" val="18910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66">
            <a:extLst>
              <a:ext uri="{FF2B5EF4-FFF2-40B4-BE49-F238E27FC236}">
                <a16:creationId xmlns:a16="http://schemas.microsoft.com/office/drawing/2014/main" id="{DDD73ABA-279B-D4B4-DEB9-BCD8C4E6F7A1}"/>
              </a:ext>
            </a:extLst>
          </p:cNvPr>
          <p:cNvSpPr txBox="1">
            <a:spLocks/>
          </p:cNvSpPr>
          <p:nvPr/>
        </p:nvSpPr>
        <p:spPr>
          <a:xfrm>
            <a:off x="349956" y="2333979"/>
            <a:ext cx="7182730" cy="446493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b="1" dirty="0" err="1">
                <a:solidFill>
                  <a:schemeClr val="dk1"/>
                </a:solidFill>
                <a:latin typeface="Arial"/>
                <a:ea typeface="Arial"/>
                <a:cs typeface="Arial"/>
                <a:sym typeface="Arial"/>
              </a:rPr>
              <a:t>Descentralización</a:t>
            </a:r>
            <a:r>
              <a:rPr lang="en-US" sz="1800" b="1" dirty="0">
                <a:solidFill>
                  <a:schemeClr val="dk1"/>
                </a:solidFill>
                <a:latin typeface="Arial"/>
                <a:ea typeface="Arial"/>
                <a:cs typeface="Arial"/>
                <a:sym typeface="Arial"/>
              </a:rPr>
              <a:t>:</a:t>
            </a:r>
          </a:p>
          <a:p>
            <a:pPr marL="342900" indent="-342900" algn="just">
              <a:lnSpc>
                <a:spcPct val="100000"/>
              </a:lnSpc>
              <a:spcBef>
                <a:spcPts val="440"/>
              </a:spcBef>
              <a:buClr>
                <a:schemeClr val="dk1"/>
              </a:buClr>
              <a:buSzPct val="25000"/>
              <a:buFont typeface="Arial"/>
              <a:buNone/>
            </a:pPr>
            <a:r>
              <a:rPr lang="en-US" sz="1800" b="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La </a:t>
            </a:r>
            <a:r>
              <a:rPr lang="en-US" sz="1600" dirty="0" err="1">
                <a:solidFill>
                  <a:schemeClr val="dk1"/>
                </a:solidFill>
                <a:latin typeface="Arial"/>
                <a:ea typeface="Arial"/>
                <a:cs typeface="Arial"/>
                <a:sym typeface="Arial"/>
              </a:rPr>
              <a:t>función</a:t>
            </a:r>
            <a:r>
              <a:rPr lang="en-US" sz="1600" dirty="0">
                <a:solidFill>
                  <a:schemeClr val="dk1"/>
                </a:solidFill>
                <a:latin typeface="Arial"/>
                <a:ea typeface="Arial"/>
                <a:cs typeface="Arial"/>
                <a:sym typeface="Arial"/>
              </a:rPr>
              <a:t> es </a:t>
            </a:r>
            <a:r>
              <a:rPr lang="en-US" sz="1600" dirty="0" err="1">
                <a:solidFill>
                  <a:schemeClr val="dk1"/>
                </a:solidFill>
                <a:latin typeface="Arial"/>
                <a:ea typeface="Arial"/>
                <a:cs typeface="Arial"/>
                <a:sym typeface="Arial"/>
              </a:rPr>
              <a:t>confiada</a:t>
            </a:r>
            <a:r>
              <a:rPr lang="en-US" sz="1600" dirty="0">
                <a:solidFill>
                  <a:schemeClr val="dk1"/>
                </a:solidFill>
                <a:latin typeface="Arial"/>
                <a:ea typeface="Arial"/>
                <a:cs typeface="Arial"/>
                <a:sym typeface="Arial"/>
              </a:rPr>
              <a:t> a un </a:t>
            </a:r>
            <a:r>
              <a:rPr lang="en-US" sz="1600" dirty="0" err="1">
                <a:solidFill>
                  <a:schemeClr val="dk1"/>
                </a:solidFill>
                <a:latin typeface="Arial"/>
                <a:ea typeface="Arial"/>
                <a:cs typeface="Arial"/>
                <a:sym typeface="Arial"/>
              </a:rPr>
              <a:t>órgano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especializado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razón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territorio</a:t>
            </a:r>
            <a:r>
              <a:rPr lang="en-US" sz="1600" dirty="0">
                <a:solidFill>
                  <a:schemeClr val="dk1"/>
                </a:solidFill>
                <a:latin typeface="Arial"/>
                <a:ea typeface="Arial"/>
                <a:cs typeface="Arial"/>
                <a:sym typeface="Arial"/>
              </a:rPr>
              <a:t> o </a:t>
            </a:r>
            <a:r>
              <a:rPr lang="en-US" sz="1600" dirty="0" err="1">
                <a:solidFill>
                  <a:schemeClr val="dk1"/>
                </a:solidFill>
                <a:latin typeface="Arial"/>
                <a:ea typeface="Arial"/>
                <a:cs typeface="Arial"/>
                <a:sym typeface="Arial"/>
              </a:rPr>
              <a:t>materia</a:t>
            </a:r>
            <a:r>
              <a:rPr lang="en-US" sz="1600" dirty="0">
                <a:solidFill>
                  <a:schemeClr val="dk1"/>
                </a:solidFill>
                <a:latin typeface="Arial"/>
                <a:ea typeface="Arial"/>
                <a:cs typeface="Arial"/>
                <a:sym typeface="Arial"/>
              </a:rPr>
              <a:t>, al que se le </a:t>
            </a:r>
            <a:r>
              <a:rPr lang="en-US" sz="1600" dirty="0" err="1">
                <a:solidFill>
                  <a:schemeClr val="dk1"/>
                </a:solidFill>
                <a:latin typeface="Arial"/>
                <a:ea typeface="Arial"/>
                <a:cs typeface="Arial"/>
                <a:sym typeface="Arial"/>
              </a:rPr>
              <a:t>otorgan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determinadas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competencias</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pueden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ejercer</a:t>
            </a:r>
            <a:r>
              <a:rPr lang="en-US" sz="1600" dirty="0">
                <a:solidFill>
                  <a:schemeClr val="dk1"/>
                </a:solidFill>
                <a:latin typeface="Arial"/>
                <a:ea typeface="Arial"/>
                <a:cs typeface="Arial"/>
                <a:sym typeface="Arial"/>
              </a:rPr>
              <a:t> sin </a:t>
            </a:r>
            <a:r>
              <a:rPr lang="en-US" sz="1600" dirty="0" err="1">
                <a:solidFill>
                  <a:schemeClr val="dk1"/>
                </a:solidFill>
                <a:latin typeface="Arial"/>
                <a:ea typeface="Arial"/>
                <a:cs typeface="Arial"/>
                <a:sym typeface="Arial"/>
              </a:rPr>
              <a:t>subordinarse</a:t>
            </a:r>
            <a:r>
              <a:rPr lang="en-US" sz="1600" dirty="0">
                <a:solidFill>
                  <a:schemeClr val="dk1"/>
                </a:solidFill>
                <a:latin typeface="Arial"/>
                <a:ea typeface="Arial"/>
                <a:cs typeface="Arial"/>
                <a:sym typeface="Arial"/>
              </a:rPr>
              <a:t> al </a:t>
            </a:r>
            <a:r>
              <a:rPr lang="en-US" sz="1600" dirty="0" err="1">
                <a:solidFill>
                  <a:schemeClr val="dk1"/>
                </a:solidFill>
                <a:latin typeface="Arial"/>
                <a:ea typeface="Arial"/>
                <a:cs typeface="Arial"/>
                <a:sym typeface="Arial"/>
              </a:rPr>
              <a:t>poder</a:t>
            </a:r>
            <a:r>
              <a:rPr lang="en-US" sz="1600" dirty="0">
                <a:solidFill>
                  <a:schemeClr val="dk1"/>
                </a:solidFill>
                <a:latin typeface="Arial"/>
                <a:ea typeface="Arial"/>
                <a:cs typeface="Arial"/>
                <a:sym typeface="Arial"/>
              </a:rPr>
              <a:t> central, </a:t>
            </a:r>
            <a:r>
              <a:rPr lang="en-US" sz="1600" dirty="0" err="1">
                <a:solidFill>
                  <a:schemeClr val="dk1"/>
                </a:solidFill>
                <a:latin typeface="Arial"/>
                <a:ea typeface="Arial"/>
                <a:cs typeface="Arial"/>
                <a:sym typeface="Arial"/>
              </a:rPr>
              <a:t>quien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conserva</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supervigilancia</a:t>
            </a:r>
            <a:r>
              <a:rPr lang="en-US" sz="1600" dirty="0">
                <a:solidFill>
                  <a:schemeClr val="dk1"/>
                </a:solidFill>
                <a:latin typeface="Arial"/>
                <a:ea typeface="Arial"/>
                <a:cs typeface="Arial"/>
                <a:sym typeface="Arial"/>
              </a:rPr>
              <a:t> o tutela de </a:t>
            </a:r>
            <a:r>
              <a:rPr lang="en-US" sz="1600" dirty="0" err="1">
                <a:solidFill>
                  <a:schemeClr val="dk1"/>
                </a:solidFill>
                <a:latin typeface="Arial"/>
                <a:ea typeface="Arial"/>
                <a:cs typeface="Arial"/>
                <a:sym typeface="Arial"/>
              </a:rPr>
              <a:t>éstos</a:t>
            </a:r>
            <a:r>
              <a:rPr lang="en-US" sz="1600" dirty="0">
                <a:solidFill>
                  <a:schemeClr val="dk1"/>
                </a:solidFill>
                <a:latin typeface="Arial"/>
                <a:ea typeface="Arial"/>
                <a:cs typeface="Arial"/>
                <a:sym typeface="Arial"/>
              </a:rPr>
              <a:t>.</a:t>
            </a:r>
          </a:p>
          <a:p>
            <a:pPr marL="342900" indent="-342900" algn="just">
              <a:lnSpc>
                <a:spcPct val="100000"/>
              </a:lnSpc>
              <a:spcBef>
                <a:spcPts val="400"/>
              </a:spcBef>
              <a:buClr>
                <a:schemeClr val="dk1"/>
              </a:buClr>
              <a:buFont typeface="Arial"/>
              <a:buNone/>
            </a:pPr>
            <a:endParaRPr lang="en-US" sz="1600" dirty="0">
              <a:solidFill>
                <a:schemeClr val="dk1"/>
              </a:solidFill>
              <a:latin typeface="Arial"/>
              <a:ea typeface="Arial"/>
              <a:cs typeface="Arial"/>
              <a:sym typeface="Arial"/>
            </a:endParaRPr>
          </a:p>
          <a:p>
            <a:pPr marL="342900" indent="-342900" algn="just">
              <a:lnSpc>
                <a:spcPct val="100000"/>
              </a:lnSpc>
              <a:spcBef>
                <a:spcPts val="440"/>
              </a:spcBef>
              <a:buClr>
                <a:schemeClr val="dk1"/>
              </a:buClr>
              <a:buSzPct val="25000"/>
              <a:buFont typeface="Arial"/>
              <a:buNone/>
            </a:pPr>
            <a:r>
              <a:rPr lang="en-US" sz="14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Características</a:t>
            </a:r>
            <a:r>
              <a:rPr lang="en-US" sz="1800" dirty="0">
                <a:solidFill>
                  <a:schemeClr val="dk1"/>
                </a:solidFill>
                <a:latin typeface="Arial"/>
                <a:ea typeface="Arial"/>
                <a:cs typeface="Arial"/>
                <a:sym typeface="Arial"/>
              </a:rPr>
              <a:t>:</a:t>
            </a:r>
          </a:p>
          <a:p>
            <a:pPr marL="742950" lvl="1" indent="-285750" algn="just">
              <a:lnSpc>
                <a:spcPct val="100000"/>
              </a:lnSpc>
              <a:spcBef>
                <a:spcPts val="360"/>
              </a:spcBef>
              <a:buClr>
                <a:schemeClr val="dk1"/>
              </a:buClr>
              <a:buSzPct val="25000"/>
              <a:buFont typeface="Arial"/>
              <a:buNone/>
            </a:pPr>
            <a:r>
              <a:rPr lang="en-US" sz="11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Personalidad</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jurídica</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patrimonio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propios</a:t>
            </a:r>
            <a:r>
              <a:rPr lang="en-US" sz="1400" dirty="0">
                <a:solidFill>
                  <a:schemeClr val="dk1"/>
                </a:solidFill>
                <a:latin typeface="Arial"/>
                <a:ea typeface="Arial"/>
                <a:cs typeface="Arial"/>
                <a:sym typeface="Arial"/>
              </a:rPr>
              <a:t>.</a:t>
            </a:r>
          </a:p>
          <a:p>
            <a:pPr marL="742950" lvl="1" indent="-285750" algn="just">
              <a:lnSpc>
                <a:spcPct val="100000"/>
              </a:lnSpc>
              <a:spcBef>
                <a:spcPts val="360"/>
              </a:spcBef>
              <a:buClr>
                <a:schemeClr val="dk1"/>
              </a:buClr>
              <a:buSzPct val="25000"/>
              <a:buFont typeface="Arial"/>
              <a:buNone/>
            </a:pPr>
            <a:r>
              <a:rPr lang="en-US" sz="14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Traspaso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por</a:t>
            </a:r>
            <a:r>
              <a:rPr lang="en-US" sz="1400" dirty="0">
                <a:solidFill>
                  <a:schemeClr val="dk1"/>
                </a:solidFill>
                <a:latin typeface="Arial"/>
                <a:ea typeface="Arial"/>
                <a:cs typeface="Arial"/>
                <a:sym typeface="Arial"/>
              </a:rPr>
              <a:t> ley.</a:t>
            </a:r>
          </a:p>
          <a:p>
            <a:pPr marL="742950" lvl="1" indent="-285750" algn="just">
              <a:lnSpc>
                <a:spcPct val="100000"/>
              </a:lnSpc>
              <a:spcBef>
                <a:spcPts val="360"/>
              </a:spcBef>
              <a:buClr>
                <a:schemeClr val="dk1"/>
              </a:buClr>
              <a:buSzPct val="25000"/>
              <a:buFont typeface="Arial"/>
              <a:buNone/>
            </a:pPr>
            <a:r>
              <a:rPr lang="en-US" sz="1400" dirty="0">
                <a:solidFill>
                  <a:schemeClr val="dk1"/>
                </a:solidFill>
                <a:latin typeface="Arial"/>
                <a:ea typeface="Arial"/>
                <a:cs typeface="Arial"/>
                <a:sym typeface="Arial"/>
              </a:rPr>
              <a:t>	* Tutela o </a:t>
            </a:r>
            <a:r>
              <a:rPr lang="en-US" sz="1400" dirty="0" err="1">
                <a:solidFill>
                  <a:schemeClr val="dk1"/>
                </a:solidFill>
                <a:latin typeface="Arial"/>
                <a:ea typeface="Arial"/>
                <a:cs typeface="Arial"/>
                <a:sym typeface="Arial"/>
              </a:rPr>
              <a:t>supervigilancia</a:t>
            </a:r>
            <a:r>
              <a:rPr lang="en-US" sz="1400" dirty="0">
                <a:solidFill>
                  <a:schemeClr val="dk1"/>
                </a:solidFill>
                <a:latin typeface="Arial"/>
                <a:ea typeface="Arial"/>
                <a:cs typeface="Arial"/>
                <a:sym typeface="Arial"/>
              </a:rPr>
              <a:t> del </a:t>
            </a:r>
            <a:r>
              <a:rPr lang="en-US" sz="1400" dirty="0" err="1">
                <a:solidFill>
                  <a:schemeClr val="dk1"/>
                </a:solidFill>
                <a:latin typeface="Arial"/>
                <a:ea typeface="Arial"/>
                <a:cs typeface="Arial"/>
                <a:sym typeface="Arial"/>
              </a:rPr>
              <a:t>poder</a:t>
            </a:r>
            <a:r>
              <a:rPr lang="en-US" sz="1400" dirty="0">
                <a:solidFill>
                  <a:schemeClr val="dk1"/>
                </a:solidFill>
                <a:latin typeface="Arial"/>
                <a:ea typeface="Arial"/>
                <a:cs typeface="Arial"/>
                <a:sym typeface="Arial"/>
              </a:rPr>
              <a:t> central.</a:t>
            </a:r>
          </a:p>
          <a:p>
            <a:pPr marL="742950" lvl="1" indent="-285750" algn="just">
              <a:lnSpc>
                <a:spcPct val="100000"/>
              </a:lnSpc>
              <a:spcBef>
                <a:spcPts val="360"/>
              </a:spcBef>
              <a:buClr>
                <a:schemeClr val="dk1"/>
              </a:buClr>
              <a:buSzPct val="25000"/>
              <a:buFont typeface="Arial"/>
              <a:buNone/>
            </a:pPr>
            <a:r>
              <a:rPr lang="en-US" sz="14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Clases</a:t>
            </a:r>
            <a:r>
              <a:rPr lang="en-US" sz="1400" dirty="0">
                <a:solidFill>
                  <a:schemeClr val="dk1"/>
                </a:solidFill>
                <a:latin typeface="Arial"/>
                <a:ea typeface="Arial"/>
                <a:cs typeface="Arial"/>
                <a:sym typeface="Arial"/>
              </a:rPr>
              <a:t>: Territorial (</a:t>
            </a:r>
            <a:r>
              <a:rPr lang="en-US" sz="1400" dirty="0" err="1">
                <a:solidFill>
                  <a:schemeClr val="dk1"/>
                </a:solidFill>
                <a:latin typeface="Arial"/>
                <a:ea typeface="Arial"/>
                <a:cs typeface="Arial"/>
                <a:sym typeface="Arial"/>
              </a:rPr>
              <a:t>privilegia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cercanía</a:t>
            </a:r>
            <a:r>
              <a:rPr lang="en-US" sz="1400" dirty="0">
                <a:solidFill>
                  <a:schemeClr val="dk1"/>
                </a:solidFill>
                <a:latin typeface="Arial"/>
                <a:ea typeface="Arial"/>
                <a:cs typeface="Arial"/>
                <a:sym typeface="Arial"/>
              </a:rPr>
              <a:t> a la </a:t>
            </a:r>
            <a:r>
              <a:rPr lang="en-US" sz="1400" dirty="0" err="1">
                <a:solidFill>
                  <a:schemeClr val="dk1"/>
                </a:solidFill>
                <a:latin typeface="Arial"/>
                <a:ea typeface="Arial"/>
                <a:cs typeface="Arial"/>
                <a:sym typeface="Arial"/>
              </a:rPr>
              <a:t>problemática</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funcional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privilegia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función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técnica</a:t>
            </a:r>
            <a:r>
              <a:rPr lang="en-US" sz="1400" dirty="0">
                <a:solidFill>
                  <a:schemeClr val="dk1"/>
                </a:solidFill>
                <a:latin typeface="Arial"/>
                <a:ea typeface="Arial"/>
                <a:cs typeface="Arial"/>
                <a:sym typeface="Arial"/>
              </a:rPr>
              <a:t>).</a:t>
            </a:r>
          </a:p>
        </p:txBody>
      </p:sp>
      <p:sp>
        <p:nvSpPr>
          <p:cNvPr id="4" name="Shape 168">
            <a:extLst>
              <a:ext uri="{FF2B5EF4-FFF2-40B4-BE49-F238E27FC236}">
                <a16:creationId xmlns:a16="http://schemas.microsoft.com/office/drawing/2014/main" id="{8DBECDEB-8995-5D73-9CEC-33008D029724}"/>
              </a:ext>
            </a:extLst>
          </p:cNvPr>
          <p:cNvSpPr txBox="1">
            <a:spLocks/>
          </p:cNvSpPr>
          <p:nvPr/>
        </p:nvSpPr>
        <p:spPr>
          <a:xfrm>
            <a:off x="-953911" y="132080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9</a:t>
            </a:r>
          </a:p>
        </p:txBody>
      </p:sp>
    </p:spTree>
    <p:extLst>
      <p:ext uri="{BB962C8B-B14F-4D97-AF65-F5344CB8AC3E}">
        <p14:creationId xmlns:p14="http://schemas.microsoft.com/office/powerpoint/2010/main" val="93894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59">
            <a:extLst>
              <a:ext uri="{FF2B5EF4-FFF2-40B4-BE49-F238E27FC236}">
                <a16:creationId xmlns:a16="http://schemas.microsoft.com/office/drawing/2014/main" id="{3891BA0B-4FF2-5956-C468-CFE4E4CA290B}"/>
              </a:ext>
            </a:extLst>
          </p:cNvPr>
          <p:cNvSpPr txBox="1">
            <a:spLocks/>
          </p:cNvSpPr>
          <p:nvPr/>
        </p:nvSpPr>
        <p:spPr>
          <a:xfrm>
            <a:off x="420687" y="2210681"/>
            <a:ext cx="7632699" cy="4751387"/>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b="1" dirty="0" err="1">
                <a:solidFill>
                  <a:schemeClr val="dk1"/>
                </a:solidFill>
                <a:latin typeface="Arial"/>
                <a:ea typeface="Arial"/>
                <a:cs typeface="Arial"/>
                <a:sym typeface="Arial"/>
              </a:rPr>
              <a:t>Desconcentración</a:t>
            </a:r>
            <a:r>
              <a:rPr lang="en-US" sz="1600" b="1" dirty="0">
                <a:solidFill>
                  <a:schemeClr val="dk1"/>
                </a:solidFill>
                <a:latin typeface="Arial"/>
                <a:ea typeface="Arial"/>
                <a:cs typeface="Arial"/>
                <a:sym typeface="Arial"/>
              </a:rPr>
              <a:t>:</a:t>
            </a:r>
          </a:p>
          <a:p>
            <a:pPr marL="342900" indent="-342900" algn="just">
              <a:lnSpc>
                <a:spcPct val="100000"/>
              </a:lnSpc>
              <a:spcBef>
                <a:spcPts val="440"/>
              </a:spcBef>
              <a:buClr>
                <a:schemeClr val="dk1"/>
              </a:buClr>
              <a:buSzPct val="25000"/>
              <a:buFont typeface="Arial"/>
              <a:buNone/>
            </a:pPr>
            <a:r>
              <a:rPr lang="en-US" sz="1600" b="1"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Transferencia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permanente</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competencias</a:t>
            </a:r>
            <a:r>
              <a:rPr lang="en-US" sz="1600" dirty="0">
                <a:solidFill>
                  <a:schemeClr val="dk1"/>
                </a:solidFill>
                <a:latin typeface="Arial"/>
                <a:ea typeface="Arial"/>
                <a:cs typeface="Arial"/>
                <a:sym typeface="Arial"/>
              </a:rPr>
              <a:t> de un </a:t>
            </a:r>
            <a:r>
              <a:rPr lang="en-US" sz="1600" dirty="0" err="1">
                <a:solidFill>
                  <a:schemeClr val="dk1"/>
                </a:solidFill>
                <a:latin typeface="Arial"/>
                <a:ea typeface="Arial"/>
                <a:cs typeface="Arial"/>
                <a:sym typeface="Arial"/>
              </a:rPr>
              <a:t>órgano</a:t>
            </a:r>
            <a:r>
              <a:rPr lang="en-US" sz="1600" dirty="0">
                <a:solidFill>
                  <a:schemeClr val="dk1"/>
                </a:solidFill>
                <a:latin typeface="Arial"/>
                <a:ea typeface="Arial"/>
                <a:cs typeface="Arial"/>
                <a:sym typeface="Arial"/>
              </a:rPr>
              <a:t> superior a </a:t>
            </a:r>
            <a:r>
              <a:rPr lang="en-US" sz="1600" dirty="0" err="1">
                <a:solidFill>
                  <a:schemeClr val="dk1"/>
                </a:solidFill>
                <a:latin typeface="Arial"/>
                <a:ea typeface="Arial"/>
                <a:cs typeface="Arial"/>
                <a:sym typeface="Arial"/>
              </a:rPr>
              <a:t>otro</a:t>
            </a:r>
            <a:r>
              <a:rPr lang="en-US" sz="1600" dirty="0">
                <a:solidFill>
                  <a:schemeClr val="dk1"/>
                </a:solidFill>
                <a:latin typeface="Arial"/>
                <a:ea typeface="Arial"/>
                <a:cs typeface="Arial"/>
                <a:sym typeface="Arial"/>
              </a:rPr>
              <a:t> inferior.</a:t>
            </a:r>
          </a:p>
          <a:p>
            <a:pPr marL="342900" indent="-342900" algn="just">
              <a:lnSpc>
                <a:spcPct val="100000"/>
              </a:lnSpc>
              <a:spcBef>
                <a:spcPts val="440"/>
              </a:spcBef>
              <a:buClr>
                <a:schemeClr val="dk1"/>
              </a:buClr>
              <a:buFont typeface="Arial"/>
              <a:buNone/>
            </a:pPr>
            <a:endParaRPr lang="en-US" sz="1600" dirty="0">
              <a:solidFill>
                <a:schemeClr val="dk1"/>
              </a:solidFill>
              <a:latin typeface="Arial"/>
              <a:ea typeface="Arial"/>
              <a:cs typeface="Arial"/>
              <a:sym typeface="Arial"/>
            </a:endParaRPr>
          </a:p>
          <a:p>
            <a:pPr marL="342900" indent="-342900" algn="just">
              <a:lnSpc>
                <a:spcPct val="100000"/>
              </a:lnSpc>
              <a:spcBef>
                <a:spcPts val="440"/>
              </a:spcBef>
              <a:buClr>
                <a:schemeClr val="dk1"/>
              </a:buClr>
              <a:buSzPct val="25000"/>
              <a:buFont typeface="Arial"/>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Características</a:t>
            </a:r>
            <a:r>
              <a:rPr lang="en-US" sz="1600" dirty="0">
                <a:solidFill>
                  <a:schemeClr val="dk1"/>
                </a:solidFill>
                <a:latin typeface="Arial"/>
                <a:ea typeface="Arial"/>
                <a:cs typeface="Arial"/>
                <a:sym typeface="Arial"/>
              </a:rPr>
              <a:t>:</a:t>
            </a:r>
          </a:p>
          <a:p>
            <a:pPr marL="742950" lvl="1" indent="-285750" algn="just">
              <a:lnSpc>
                <a:spcPct val="100000"/>
              </a:lnSpc>
              <a:spcBef>
                <a:spcPts val="400"/>
              </a:spcBef>
              <a:buClr>
                <a:schemeClr val="dk1"/>
              </a:buClr>
              <a:buSzPct val="25000"/>
              <a:buFont typeface="Arial"/>
              <a:buNone/>
            </a:pPr>
            <a:r>
              <a:rPr lang="en-US" sz="1200"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Carece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personalidad</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jurídica</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patrimonio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propios</a:t>
            </a:r>
            <a:r>
              <a:rPr lang="en-US" sz="1400" dirty="0">
                <a:solidFill>
                  <a:schemeClr val="dk1"/>
                </a:solidFill>
                <a:latin typeface="Arial"/>
                <a:ea typeface="Arial"/>
                <a:cs typeface="Arial"/>
                <a:sym typeface="Arial"/>
              </a:rPr>
              <a:t>.</a:t>
            </a:r>
          </a:p>
          <a:p>
            <a:pPr marL="742950" lvl="1" indent="-285750" algn="just">
              <a:lnSpc>
                <a:spcPct val="100000"/>
              </a:lnSpc>
              <a:spcBef>
                <a:spcPts val="400"/>
              </a:spcBef>
              <a:buClr>
                <a:schemeClr val="dk1"/>
              </a:buClr>
              <a:buSzPct val="25000"/>
              <a:buFont typeface="Arial"/>
              <a:buNone/>
            </a:pPr>
            <a:r>
              <a:rPr lang="en-US" sz="14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Traspaso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debe</a:t>
            </a:r>
            <a:r>
              <a:rPr lang="en-US" sz="1400" dirty="0">
                <a:solidFill>
                  <a:schemeClr val="dk1"/>
                </a:solidFill>
                <a:latin typeface="Arial"/>
                <a:ea typeface="Arial"/>
                <a:cs typeface="Arial"/>
                <a:sym typeface="Arial"/>
              </a:rPr>
              <a:t> ser </a:t>
            </a:r>
            <a:r>
              <a:rPr lang="en-US" sz="1400" dirty="0" err="1">
                <a:solidFill>
                  <a:schemeClr val="dk1"/>
                </a:solidFill>
                <a:latin typeface="Arial"/>
                <a:ea typeface="Arial"/>
                <a:cs typeface="Arial"/>
                <a:sym typeface="Arial"/>
              </a:rPr>
              <a:t>por</a:t>
            </a:r>
            <a:r>
              <a:rPr lang="en-US" sz="1400" dirty="0">
                <a:solidFill>
                  <a:schemeClr val="dk1"/>
                </a:solidFill>
                <a:latin typeface="Arial"/>
                <a:ea typeface="Arial"/>
                <a:cs typeface="Arial"/>
                <a:sym typeface="Arial"/>
              </a:rPr>
              <a:t> ley.</a:t>
            </a:r>
          </a:p>
          <a:p>
            <a:pPr marL="742950" lvl="1" indent="-285750" algn="just">
              <a:lnSpc>
                <a:spcPct val="100000"/>
              </a:lnSpc>
              <a:spcBef>
                <a:spcPts val="400"/>
              </a:spcBef>
              <a:buClr>
                <a:schemeClr val="dk1"/>
              </a:buClr>
              <a:buSzPct val="25000"/>
              <a:buFont typeface="Arial"/>
              <a:buNone/>
            </a:pPr>
            <a:r>
              <a:rPr lang="en-US" sz="14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Traspaso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debe</a:t>
            </a:r>
            <a:r>
              <a:rPr lang="en-US" sz="1400" dirty="0">
                <a:solidFill>
                  <a:schemeClr val="dk1"/>
                </a:solidFill>
                <a:latin typeface="Arial"/>
                <a:ea typeface="Arial"/>
                <a:cs typeface="Arial"/>
                <a:sym typeface="Arial"/>
              </a:rPr>
              <a:t> ser </a:t>
            </a:r>
            <a:r>
              <a:rPr lang="en-US" sz="1400" dirty="0" err="1">
                <a:solidFill>
                  <a:schemeClr val="dk1"/>
                </a:solidFill>
                <a:latin typeface="Arial"/>
                <a:ea typeface="Arial"/>
                <a:cs typeface="Arial"/>
                <a:sym typeface="Arial"/>
              </a:rPr>
              <a:t>dentro</a:t>
            </a:r>
            <a:r>
              <a:rPr lang="en-US" sz="1400" dirty="0">
                <a:solidFill>
                  <a:schemeClr val="dk1"/>
                </a:solidFill>
                <a:latin typeface="Arial"/>
                <a:ea typeface="Arial"/>
                <a:cs typeface="Arial"/>
                <a:sym typeface="Arial"/>
              </a:rPr>
              <a:t> del </a:t>
            </a:r>
            <a:r>
              <a:rPr lang="en-US" sz="1400" dirty="0" err="1">
                <a:solidFill>
                  <a:schemeClr val="dk1"/>
                </a:solidFill>
                <a:latin typeface="Arial"/>
                <a:ea typeface="Arial"/>
                <a:cs typeface="Arial"/>
                <a:sym typeface="Arial"/>
              </a:rPr>
              <a:t>mismo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órgano</a:t>
            </a:r>
            <a:r>
              <a:rPr lang="en-US" sz="1400" dirty="0">
                <a:solidFill>
                  <a:schemeClr val="dk1"/>
                </a:solidFill>
                <a:latin typeface="Arial"/>
                <a:ea typeface="Arial"/>
                <a:cs typeface="Arial"/>
                <a:sym typeface="Arial"/>
              </a:rPr>
              <a:t>.</a:t>
            </a:r>
          </a:p>
          <a:p>
            <a:pPr marL="742950" lvl="1" indent="-285750" algn="just">
              <a:lnSpc>
                <a:spcPct val="100000"/>
              </a:lnSpc>
              <a:spcBef>
                <a:spcPts val="400"/>
              </a:spcBef>
              <a:buClr>
                <a:schemeClr val="dk1"/>
              </a:buClr>
              <a:buSzPct val="25000"/>
              <a:buFont typeface="Arial"/>
              <a:buNone/>
            </a:pPr>
            <a:r>
              <a:rPr lang="en-US" sz="1400" dirty="0">
                <a:solidFill>
                  <a:schemeClr val="dk1"/>
                </a:solidFill>
                <a:latin typeface="Arial"/>
                <a:ea typeface="Arial"/>
                <a:cs typeface="Arial"/>
                <a:sym typeface="Arial"/>
              </a:rPr>
              <a:t>	* Se </a:t>
            </a:r>
            <a:r>
              <a:rPr lang="en-US" sz="1400" dirty="0" err="1">
                <a:solidFill>
                  <a:schemeClr val="dk1"/>
                </a:solidFill>
                <a:latin typeface="Arial"/>
                <a:ea typeface="Arial"/>
                <a:cs typeface="Arial"/>
                <a:sym typeface="Arial"/>
              </a:rPr>
              <a:t>transfiera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capacidad</a:t>
            </a:r>
            <a:r>
              <a:rPr lang="en-US" sz="1400" dirty="0">
                <a:solidFill>
                  <a:schemeClr val="dk1"/>
                </a:solidFill>
                <a:latin typeface="Arial"/>
                <a:ea typeface="Arial"/>
                <a:cs typeface="Arial"/>
                <a:sym typeface="Arial"/>
              </a:rPr>
              <a:t> de </a:t>
            </a:r>
            <a:r>
              <a:rPr lang="en-US" sz="1400" b="1" dirty="0" err="1">
                <a:solidFill>
                  <a:schemeClr val="dk1"/>
                </a:solidFill>
                <a:latin typeface="Arial"/>
                <a:ea typeface="Arial"/>
                <a:cs typeface="Arial"/>
                <a:sym typeface="Arial"/>
              </a:rPr>
              <a:t>ejecución</a:t>
            </a:r>
            <a:r>
              <a:rPr lang="en-US" sz="1400" b="1" dirty="0">
                <a:solidFill>
                  <a:schemeClr val="dk1"/>
                </a:solidFill>
                <a:latin typeface="Arial"/>
                <a:ea typeface="Arial"/>
                <a:cs typeface="Arial"/>
                <a:sym typeface="Arial"/>
              </a:rPr>
              <a:t> de </a:t>
            </a:r>
            <a:r>
              <a:rPr lang="en-US" sz="1400" b="1" dirty="0" err="1">
                <a:solidFill>
                  <a:schemeClr val="dk1"/>
                </a:solidFill>
                <a:latin typeface="Arial"/>
                <a:ea typeface="Arial"/>
                <a:cs typeface="Arial"/>
                <a:sym typeface="Arial"/>
              </a:rPr>
              <a:t>políticas</a:t>
            </a:r>
            <a:r>
              <a:rPr lang="en-US" sz="1400" b="1"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pero</a:t>
            </a:r>
            <a:r>
              <a:rPr lang="en-US" sz="1400" dirty="0">
                <a:solidFill>
                  <a:schemeClr val="dk1"/>
                </a:solidFill>
                <a:latin typeface="Arial"/>
                <a:ea typeface="Arial"/>
                <a:cs typeface="Arial"/>
                <a:sym typeface="Arial"/>
              </a:rPr>
              <a:t> no </a:t>
            </a:r>
            <a:r>
              <a:rPr lang="en-US" sz="1400" dirty="0" err="1">
                <a:solidFill>
                  <a:schemeClr val="dk1"/>
                </a:solidFill>
                <a:latin typeface="Arial"/>
                <a:ea typeface="Arial"/>
                <a:cs typeface="Arial"/>
                <a:sym typeface="Arial"/>
              </a:rPr>
              <a:t>capacidad</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decisión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sobre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contenido</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políticas</a:t>
            </a:r>
            <a:r>
              <a:rPr lang="en-US" sz="1400" dirty="0">
                <a:solidFill>
                  <a:schemeClr val="dk1"/>
                </a:solidFill>
                <a:latin typeface="Arial"/>
                <a:ea typeface="Arial"/>
                <a:cs typeface="Arial"/>
                <a:sym typeface="Arial"/>
              </a:rPr>
              <a:t>.</a:t>
            </a:r>
          </a:p>
          <a:p>
            <a:pPr marL="742950" lvl="1" indent="-285750" algn="just">
              <a:lnSpc>
                <a:spcPct val="100000"/>
              </a:lnSpc>
              <a:spcBef>
                <a:spcPts val="400"/>
              </a:spcBef>
              <a:buClr>
                <a:schemeClr val="dk1"/>
              </a:buClr>
              <a:buSzPct val="25000"/>
              <a:buFont typeface="Arial"/>
              <a:buNone/>
            </a:pPr>
            <a:r>
              <a:rPr lang="en-US" sz="1400" dirty="0">
                <a:solidFill>
                  <a:schemeClr val="dk1"/>
                </a:solidFill>
                <a:latin typeface="Arial"/>
                <a:ea typeface="Arial"/>
                <a:cs typeface="Arial"/>
                <a:sym typeface="Arial"/>
              </a:rPr>
              <a:t>	*   </a:t>
            </a:r>
            <a:r>
              <a:rPr lang="en-US" sz="1400" dirty="0" err="1">
                <a:solidFill>
                  <a:schemeClr val="dk1"/>
                </a:solidFill>
                <a:latin typeface="Arial"/>
                <a:ea typeface="Arial"/>
                <a:cs typeface="Arial"/>
                <a:sym typeface="Arial"/>
              </a:rPr>
              <a:t>Clases</a:t>
            </a:r>
            <a:r>
              <a:rPr lang="en-US" sz="1400" dirty="0">
                <a:solidFill>
                  <a:schemeClr val="dk1"/>
                </a:solidFill>
                <a:latin typeface="Arial"/>
                <a:ea typeface="Arial"/>
                <a:cs typeface="Arial"/>
                <a:sym typeface="Arial"/>
              </a:rPr>
              <a:t>: Territorial y </a:t>
            </a:r>
            <a:r>
              <a:rPr lang="en-US" sz="1400" dirty="0" err="1">
                <a:solidFill>
                  <a:schemeClr val="dk1"/>
                </a:solidFill>
                <a:latin typeface="Arial"/>
                <a:ea typeface="Arial"/>
                <a:cs typeface="Arial"/>
                <a:sym typeface="Arial"/>
              </a:rPr>
              <a:t>funcional</a:t>
            </a:r>
            <a:r>
              <a:rPr lang="en-US" sz="1400" dirty="0">
                <a:solidFill>
                  <a:schemeClr val="dk1"/>
                </a:solidFill>
                <a:latin typeface="Arial"/>
                <a:ea typeface="Arial"/>
                <a:cs typeface="Arial"/>
                <a:sym typeface="Arial"/>
              </a:rPr>
              <a:t>.</a:t>
            </a:r>
          </a:p>
        </p:txBody>
      </p:sp>
      <p:sp>
        <p:nvSpPr>
          <p:cNvPr id="4" name="Shape 160">
            <a:extLst>
              <a:ext uri="{FF2B5EF4-FFF2-40B4-BE49-F238E27FC236}">
                <a16:creationId xmlns:a16="http://schemas.microsoft.com/office/drawing/2014/main" id="{1EA9586A-F23C-1CE8-B961-AA02F9E27D43}"/>
              </a:ext>
            </a:extLst>
          </p:cNvPr>
          <p:cNvSpPr txBox="1"/>
          <p:nvPr/>
        </p:nvSpPr>
        <p:spPr>
          <a:xfrm>
            <a:off x="6362700" y="7114469"/>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13</a:t>
            </a:fld>
            <a:endParaRPr lang="en-US" sz="1050" b="0" i="0" u="none" strike="noStrike" cap="none" baseline="0">
              <a:solidFill>
                <a:schemeClr val="dk1"/>
              </a:solidFill>
              <a:latin typeface="Arial"/>
              <a:ea typeface="Arial"/>
              <a:cs typeface="Arial"/>
              <a:sym typeface="Arial"/>
            </a:endParaRPr>
          </a:p>
        </p:txBody>
      </p:sp>
      <p:sp>
        <p:nvSpPr>
          <p:cNvPr id="6" name="Shape 161">
            <a:extLst>
              <a:ext uri="{FF2B5EF4-FFF2-40B4-BE49-F238E27FC236}">
                <a16:creationId xmlns:a16="http://schemas.microsoft.com/office/drawing/2014/main" id="{7B661EA7-2A60-2AF1-7910-C78DA5C1AC16}"/>
              </a:ext>
            </a:extLst>
          </p:cNvPr>
          <p:cNvSpPr txBox="1">
            <a:spLocks/>
          </p:cNvSpPr>
          <p:nvPr/>
        </p:nvSpPr>
        <p:spPr>
          <a:xfrm>
            <a:off x="266700" y="1143881"/>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Distinciones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iniciales</a:t>
            </a:r>
            <a:r>
              <a:rPr lang="en-US" sz="3200" dirty="0">
                <a:solidFill>
                  <a:schemeClr val="dk2"/>
                </a:solidFill>
                <a:latin typeface="Arial"/>
                <a:ea typeface="Arial"/>
                <a:cs typeface="Arial"/>
                <a:sym typeface="Arial"/>
              </a:rPr>
              <a:t>	10</a:t>
            </a:r>
          </a:p>
        </p:txBody>
      </p:sp>
    </p:spTree>
    <p:extLst>
      <p:ext uri="{BB962C8B-B14F-4D97-AF65-F5344CB8AC3E}">
        <p14:creationId xmlns:p14="http://schemas.microsoft.com/office/powerpoint/2010/main" val="360987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73">
            <a:extLst>
              <a:ext uri="{FF2B5EF4-FFF2-40B4-BE49-F238E27FC236}">
                <a16:creationId xmlns:a16="http://schemas.microsoft.com/office/drawing/2014/main" id="{CDA5D09C-E064-2C91-F6E5-F69B9598D52C}"/>
              </a:ext>
            </a:extLst>
          </p:cNvPr>
          <p:cNvSpPr txBox="1">
            <a:spLocks/>
          </p:cNvSpPr>
          <p:nvPr/>
        </p:nvSpPr>
        <p:spPr>
          <a:xfrm>
            <a:off x="528461" y="1995488"/>
            <a:ext cx="7632699" cy="460851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b="1">
                <a:solidFill>
                  <a:schemeClr val="dk1"/>
                </a:solidFill>
                <a:latin typeface="Arial"/>
                <a:ea typeface="Arial"/>
                <a:cs typeface="Arial"/>
                <a:sym typeface="Arial"/>
              </a:rPr>
              <a:t>Delegación.</a:t>
            </a:r>
          </a:p>
          <a:p>
            <a:pPr marL="342900" indent="-342900" algn="just">
              <a:lnSpc>
                <a:spcPct val="100000"/>
              </a:lnSpc>
              <a:spcBef>
                <a:spcPts val="440"/>
              </a:spcBef>
              <a:buClr>
                <a:schemeClr val="dk1"/>
              </a:buClr>
              <a:buSzPct val="25000"/>
              <a:buFont typeface="Arial"/>
              <a:buNone/>
            </a:pPr>
            <a:r>
              <a:rPr lang="en-US" sz="1600">
                <a:solidFill>
                  <a:schemeClr val="dk1"/>
                </a:solidFill>
                <a:latin typeface="Arial"/>
                <a:ea typeface="Arial"/>
                <a:cs typeface="Arial"/>
                <a:sym typeface="Arial"/>
              </a:rPr>
              <a:t>	- Traspaso temporal de competencias por acto formal (resolución).</a:t>
            </a:r>
          </a:p>
          <a:p>
            <a:pPr marL="342900" indent="-342900" algn="just">
              <a:lnSpc>
                <a:spcPct val="10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100000"/>
              </a:lnSpc>
              <a:spcBef>
                <a:spcPts val="440"/>
              </a:spcBef>
              <a:buClr>
                <a:schemeClr val="dk1"/>
              </a:buClr>
              <a:buSzPct val="25000"/>
              <a:buFont typeface="Arial"/>
              <a:buNone/>
            </a:pPr>
            <a:r>
              <a:rPr lang="en-US" sz="1600">
                <a:solidFill>
                  <a:schemeClr val="dk1"/>
                </a:solidFill>
                <a:latin typeface="Arial"/>
                <a:ea typeface="Arial"/>
                <a:cs typeface="Arial"/>
                <a:sym typeface="Arial"/>
              </a:rPr>
              <a:t>	- Requisitos:</a:t>
            </a:r>
          </a:p>
          <a:p>
            <a:pPr marL="742950" lvl="1" indent="-285750" algn="just">
              <a:lnSpc>
                <a:spcPct val="100000"/>
              </a:lnSpc>
              <a:spcBef>
                <a:spcPts val="400"/>
              </a:spcBef>
              <a:buClr>
                <a:schemeClr val="dk1"/>
              </a:buClr>
              <a:buSzPct val="25000"/>
              <a:buFont typeface="Arial"/>
              <a:buNone/>
            </a:pPr>
            <a:r>
              <a:rPr lang="en-US" sz="12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 Es parcial y debe recaer en materias específicas.</a:t>
            </a:r>
          </a:p>
          <a:p>
            <a:pPr marL="742950" lvl="1" indent="-28575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 El acto de delegación debe ser notificado y publicado.</a:t>
            </a:r>
          </a:p>
          <a:p>
            <a:pPr marL="742950" lvl="1" indent="-28575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 La responsabilidad es del delegado, sin perjuicio de la</a:t>
            </a:r>
          </a:p>
          <a:p>
            <a:pPr marL="742950" lvl="1" indent="-28575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responsabilidad por negligencia o falta de fiscalización del</a:t>
            </a:r>
          </a:p>
          <a:p>
            <a:pPr marL="742950" lvl="1" indent="-28575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delegante.</a:t>
            </a:r>
          </a:p>
          <a:p>
            <a:pPr marL="742950" lvl="1" indent="-28575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 Es esencialmente revocable (también por acto formal).</a:t>
            </a:r>
          </a:p>
        </p:txBody>
      </p:sp>
      <p:sp>
        <p:nvSpPr>
          <p:cNvPr id="4" name="Shape 175">
            <a:extLst>
              <a:ext uri="{FF2B5EF4-FFF2-40B4-BE49-F238E27FC236}">
                <a16:creationId xmlns:a16="http://schemas.microsoft.com/office/drawing/2014/main" id="{01FF8430-A998-BE50-4C8E-E47FC6DEF159}"/>
              </a:ext>
            </a:extLst>
          </p:cNvPr>
          <p:cNvSpPr txBox="1">
            <a:spLocks/>
          </p:cNvSpPr>
          <p:nvPr/>
        </p:nvSpPr>
        <p:spPr>
          <a:xfrm>
            <a:off x="445911" y="9286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11</a:t>
            </a:r>
          </a:p>
        </p:txBody>
      </p:sp>
    </p:spTree>
    <p:extLst>
      <p:ext uri="{BB962C8B-B14F-4D97-AF65-F5344CB8AC3E}">
        <p14:creationId xmlns:p14="http://schemas.microsoft.com/office/powerpoint/2010/main" val="12848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5">
            <a:extLst>
              <a:ext uri="{FF2B5EF4-FFF2-40B4-BE49-F238E27FC236}">
                <a16:creationId xmlns:a16="http://schemas.microsoft.com/office/drawing/2014/main" id="{981AF672-4FEA-0602-CD7F-554859FB69AB}"/>
              </a:ext>
            </a:extLst>
          </p:cNvPr>
          <p:cNvSpPr txBox="1">
            <a:spLocks noChangeArrowheads="1"/>
          </p:cNvSpPr>
          <p:nvPr/>
        </p:nvSpPr>
        <p:spPr>
          <a:xfrm>
            <a:off x="-82021" y="2055813"/>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nSpc>
                <a:spcPct val="110000"/>
              </a:lnSpc>
              <a:defRPr/>
            </a:pPr>
            <a:endParaRPr lang="es-ES_tradnl" sz="700" dirty="0"/>
          </a:p>
          <a:p>
            <a:pPr marL="1092200" lvl="1" indent="-457200">
              <a:buFontTx/>
              <a:buAutoNum type="arabicPeriod"/>
              <a:defRPr/>
            </a:pPr>
            <a:r>
              <a:rPr lang="es-ES_tradnl" sz="1600" dirty="0"/>
              <a:t>Debate sobre cuan centralizado o cuan descentralizado debe ser un gobierno tiene que ver con quién y dónde se toman decisiones.</a:t>
            </a:r>
          </a:p>
          <a:p>
            <a:pPr marL="635000" lvl="1" indent="0">
              <a:buFont typeface="Arial" panose="020B0604020202020204" pitchFamily="34" charset="0"/>
              <a:buNone/>
              <a:defRPr/>
            </a:pPr>
            <a:endParaRPr lang="es-ES_tradnl" sz="1600" dirty="0"/>
          </a:p>
          <a:p>
            <a:pPr marL="1092200" lvl="1" indent="-457200">
              <a:lnSpc>
                <a:spcPct val="110000"/>
              </a:lnSpc>
              <a:buFontTx/>
              <a:buAutoNum type="arabicPeriod" startAt="2"/>
              <a:defRPr/>
            </a:pPr>
            <a:r>
              <a:rPr lang="es-ES_tradnl" sz="1600" dirty="0"/>
              <a:t>Descentralización es Transferencia de responsabilidades en planificación, gerencia y asignación de recursos desde el gobierno central a servicios nacionales, corporaciones públicas autónomas, autoridades regionales o locales, tercer sector.</a:t>
            </a:r>
          </a:p>
          <a:p>
            <a:pPr marL="635000" lvl="1" indent="0">
              <a:lnSpc>
                <a:spcPct val="110000"/>
              </a:lnSpc>
              <a:buFont typeface="Arial" panose="020B0604020202020204" pitchFamily="34" charset="0"/>
              <a:buNone/>
              <a:defRPr/>
            </a:pPr>
            <a:endParaRPr lang="es-ES_tradnl" sz="1600" dirty="0"/>
          </a:p>
          <a:p>
            <a:pPr lvl="1">
              <a:buFontTx/>
              <a:buNone/>
              <a:defRPr/>
            </a:pPr>
            <a:r>
              <a:rPr lang="es-ES_tradnl" sz="1600" b="1" dirty="0"/>
              <a:t>3.	Descentralización entendida como Desconcentración:</a:t>
            </a:r>
            <a:r>
              <a:rPr lang="es-ES_tradnl" sz="1600" dirty="0"/>
              <a:t> tareas y autoridad son delegadas hacia abajo o hacia el territorio dentro de un servicio, para obtener mayor eficiencia.</a:t>
            </a:r>
          </a:p>
        </p:txBody>
      </p:sp>
      <p:sp>
        <p:nvSpPr>
          <p:cNvPr id="4" name="Rectangle 7">
            <a:extLst>
              <a:ext uri="{FF2B5EF4-FFF2-40B4-BE49-F238E27FC236}">
                <a16:creationId xmlns:a16="http://schemas.microsoft.com/office/drawing/2014/main" id="{A9827D91-0896-EE70-4546-709866F33F9C}"/>
              </a:ext>
            </a:extLst>
          </p:cNvPr>
          <p:cNvSpPr txBox="1">
            <a:spLocks noChangeArrowheads="1"/>
          </p:cNvSpPr>
          <p:nvPr/>
        </p:nvSpPr>
        <p:spPr>
          <a:xfrm>
            <a:off x="434622" y="1119188"/>
            <a:ext cx="8229600" cy="11430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3200" b="1" dirty="0"/>
              <a:t>Distinciones iniciales: Conceptos sobre Descentralización</a:t>
            </a:r>
            <a:br>
              <a:rPr lang="es-ES_tradnl" sz="3200" dirty="0"/>
            </a:br>
            <a:r>
              <a:rPr lang="es-ES_tradnl" sz="3200" dirty="0"/>
              <a:t>12</a:t>
            </a:r>
          </a:p>
        </p:txBody>
      </p:sp>
    </p:spTree>
    <p:extLst>
      <p:ext uri="{BB962C8B-B14F-4D97-AF65-F5344CB8AC3E}">
        <p14:creationId xmlns:p14="http://schemas.microsoft.com/office/powerpoint/2010/main" val="285714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E3598D37-8E0F-C9D9-8109-43136E4BEC2A}"/>
              </a:ext>
            </a:extLst>
          </p:cNvPr>
          <p:cNvSpPr>
            <a:spLocks noGrp="1"/>
          </p:cNvSpPr>
          <p:nvPr>
            <p:ph type="sldNum" sz="quarter" idx="12"/>
          </p:nvPr>
        </p:nvSpPr>
        <p:spPr>
          <a:xfrm>
            <a:off x="6541912" y="6883401"/>
            <a:ext cx="2133599" cy="476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lr>
                <a:schemeClr val="accent1"/>
              </a:buClr>
              <a:buSzPct val="70000"/>
              <a:buFont typeface="Monotype Sorts" pitchFamily="2" charset="2"/>
              <a:buChar char="n"/>
              <a:defRPr kumimoji="1" sz="2200" b="1" i="1">
                <a:solidFill>
                  <a:srgbClr val="003399"/>
                </a:solidFill>
                <a:latin typeface="Arial" panose="020B0604020202020204" pitchFamily="34" charset="0"/>
              </a:defRPr>
            </a:lvl1pPr>
            <a:lvl2pPr marL="742950" indent="-285750" algn="just">
              <a:spcBef>
                <a:spcPct val="20000"/>
              </a:spcBef>
              <a:buChar char="–"/>
              <a:defRPr kumimoji="1" sz="2200">
                <a:solidFill>
                  <a:srgbClr val="003399"/>
                </a:solidFill>
                <a:latin typeface="Arial" panose="020B0604020202020204" pitchFamily="34" charset="0"/>
              </a:defRPr>
            </a:lvl2pPr>
            <a:lvl3pPr marL="1143000" indent="-228600" algn="just">
              <a:spcBef>
                <a:spcPct val="20000"/>
              </a:spcBef>
              <a:buChar char="•"/>
              <a:defRPr kumimoji="1" sz="2000">
                <a:solidFill>
                  <a:srgbClr val="003399"/>
                </a:solidFill>
                <a:latin typeface="Arial" panose="020B0604020202020204" pitchFamily="34" charset="0"/>
              </a:defRPr>
            </a:lvl3pPr>
            <a:lvl4pPr marL="1600200" indent="-228600" algn="just">
              <a:spcBef>
                <a:spcPct val="20000"/>
              </a:spcBef>
              <a:buChar char="–"/>
              <a:defRPr kumimoji="1" sz="2000">
                <a:solidFill>
                  <a:srgbClr val="003399"/>
                </a:solidFill>
                <a:latin typeface="Arial" panose="020B0604020202020204" pitchFamily="34" charset="0"/>
              </a:defRPr>
            </a:lvl4pPr>
            <a:lvl5pPr marL="2057400" indent="-228600" algn="just">
              <a:spcBef>
                <a:spcPct val="20000"/>
              </a:spcBef>
              <a:buChar char="»"/>
              <a:defRPr kumimoji="1" sz="800">
                <a:solidFill>
                  <a:srgbClr val="003399"/>
                </a:solidFill>
                <a:latin typeface="Verdana" panose="020B0604030504040204" pitchFamily="34" charset="0"/>
              </a:defRPr>
            </a:lvl5pPr>
            <a:lvl6pPr marL="2514600" indent="-228600" algn="just" eaLnBrk="0" fontAlgn="base" hangingPunct="0">
              <a:spcBef>
                <a:spcPct val="20000"/>
              </a:spcBef>
              <a:spcAft>
                <a:spcPct val="0"/>
              </a:spcAft>
              <a:buChar char="»"/>
              <a:defRPr kumimoji="1" sz="800">
                <a:solidFill>
                  <a:srgbClr val="003399"/>
                </a:solidFill>
                <a:latin typeface="Verdana" panose="020B0604030504040204" pitchFamily="34" charset="0"/>
              </a:defRPr>
            </a:lvl6pPr>
            <a:lvl7pPr marL="2971800" indent="-228600" algn="just" eaLnBrk="0" fontAlgn="base" hangingPunct="0">
              <a:spcBef>
                <a:spcPct val="20000"/>
              </a:spcBef>
              <a:spcAft>
                <a:spcPct val="0"/>
              </a:spcAft>
              <a:buChar char="»"/>
              <a:defRPr kumimoji="1" sz="800">
                <a:solidFill>
                  <a:srgbClr val="003399"/>
                </a:solidFill>
                <a:latin typeface="Verdana" panose="020B0604030504040204" pitchFamily="34" charset="0"/>
              </a:defRPr>
            </a:lvl7pPr>
            <a:lvl8pPr marL="3429000" indent="-228600" algn="just" eaLnBrk="0" fontAlgn="base" hangingPunct="0">
              <a:spcBef>
                <a:spcPct val="20000"/>
              </a:spcBef>
              <a:spcAft>
                <a:spcPct val="0"/>
              </a:spcAft>
              <a:buChar char="»"/>
              <a:defRPr kumimoji="1" sz="800">
                <a:solidFill>
                  <a:srgbClr val="003399"/>
                </a:solidFill>
                <a:latin typeface="Verdana" panose="020B0604030504040204" pitchFamily="34" charset="0"/>
              </a:defRPr>
            </a:lvl8pPr>
            <a:lvl9pPr marL="3886200" indent="-228600" algn="just" eaLnBrk="0" fontAlgn="base" hangingPunct="0">
              <a:spcBef>
                <a:spcPct val="20000"/>
              </a:spcBef>
              <a:spcAft>
                <a:spcPct val="0"/>
              </a:spcAft>
              <a:buChar char="»"/>
              <a:defRPr kumimoji="1" sz="800">
                <a:solidFill>
                  <a:srgbClr val="003399"/>
                </a:solidFill>
                <a:latin typeface="Verdana" panose="020B0604030504040204" pitchFamily="34" charset="0"/>
              </a:defRPr>
            </a:lvl9pPr>
          </a:lstStyle>
          <a:p>
            <a:pPr algn="r">
              <a:spcBef>
                <a:spcPct val="50000"/>
              </a:spcBef>
              <a:buClrTx/>
              <a:buSzTx/>
              <a:buFontTx/>
              <a:buNone/>
            </a:pPr>
            <a:fld id="{6D14E18D-3356-4012-835B-FF795C1E742D}" type="slidenum">
              <a:rPr kumimoji="0" lang="en-US" altLang="es-CL" sz="1200" i="0"/>
              <a:pPr algn="r">
                <a:spcBef>
                  <a:spcPct val="50000"/>
                </a:spcBef>
                <a:buClrTx/>
                <a:buSzTx/>
                <a:buFontTx/>
                <a:buNone/>
              </a:pPr>
              <a:t>16</a:t>
            </a:fld>
            <a:endParaRPr kumimoji="0" lang="en-US" altLang="es-CL" sz="1200" i="0"/>
          </a:p>
        </p:txBody>
      </p:sp>
      <p:sp>
        <p:nvSpPr>
          <p:cNvPr id="4" name="Rectangle 5">
            <a:extLst>
              <a:ext uri="{FF2B5EF4-FFF2-40B4-BE49-F238E27FC236}">
                <a16:creationId xmlns:a16="http://schemas.microsoft.com/office/drawing/2014/main" id="{F0B5953B-3D92-8885-689B-F6E5C3E24644}"/>
              </a:ext>
            </a:extLst>
          </p:cNvPr>
          <p:cNvSpPr txBox="1">
            <a:spLocks noChangeArrowheads="1"/>
          </p:cNvSpPr>
          <p:nvPr/>
        </p:nvSpPr>
        <p:spPr>
          <a:xfrm>
            <a:off x="888825" y="2122489"/>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buFontTx/>
              <a:buNone/>
              <a:defRPr/>
            </a:pPr>
            <a:r>
              <a:rPr lang="es-ES_tradnl" sz="2000" b="1"/>
              <a:t>4.	</a:t>
            </a:r>
            <a:r>
              <a:rPr lang="es-ES_tradnl" sz="1800" b="1"/>
              <a:t>Descentralización entendida como Devolución:</a:t>
            </a:r>
            <a:r>
              <a:rPr lang="es-ES_tradnl" sz="1800"/>
              <a:t> transferencia de capacidad de decisión desde nivel central a gobiernos regionales y locales. </a:t>
            </a:r>
          </a:p>
          <a:p>
            <a:pPr lvl="1">
              <a:lnSpc>
                <a:spcPct val="110000"/>
              </a:lnSpc>
              <a:buFontTx/>
              <a:buNone/>
              <a:defRPr/>
            </a:pPr>
            <a:r>
              <a:rPr lang="es-ES_tradnl" sz="1800"/>
              <a:t>	Federalismo (Venezuela, Brasil, Argentina).</a:t>
            </a:r>
          </a:p>
          <a:p>
            <a:pPr lvl="1">
              <a:buFontTx/>
              <a:buNone/>
              <a:defRPr/>
            </a:pPr>
            <a:r>
              <a:rPr lang="es-ES_tradnl" sz="1800"/>
              <a:t>	Regionalismo (Chile, Colombia).</a:t>
            </a:r>
          </a:p>
          <a:p>
            <a:pPr lvl="1">
              <a:lnSpc>
                <a:spcPct val="140000"/>
              </a:lnSpc>
              <a:buFontTx/>
              <a:buNone/>
              <a:defRPr/>
            </a:pPr>
            <a:r>
              <a:rPr lang="es-ES_tradnl" sz="1600" b="1"/>
              <a:t>5.	</a:t>
            </a:r>
            <a:r>
              <a:rPr lang="es-ES_tradnl" sz="1800" b="1"/>
              <a:t>Procesos de descentralización están afectados por:</a:t>
            </a:r>
          </a:p>
          <a:p>
            <a:pPr lvl="2">
              <a:defRPr/>
            </a:pPr>
            <a:r>
              <a:rPr lang="es-ES_tradnl" sz="1800">
                <a:effectLst>
                  <a:outerShdw blurRad="38100" dist="38100" dir="2700000" algn="tl">
                    <a:srgbClr val="C0C0C0"/>
                  </a:outerShdw>
                </a:effectLst>
              </a:rPr>
              <a:t>Qué se transfiere primero: funciones o recursos.</a:t>
            </a:r>
          </a:p>
          <a:p>
            <a:pPr lvl="2">
              <a:defRPr/>
            </a:pPr>
            <a:r>
              <a:rPr lang="es-ES_tradnl" sz="1800">
                <a:effectLst>
                  <a:outerShdw blurRad="38100" dist="38100" dir="2700000" algn="tl">
                    <a:srgbClr val="C0C0C0"/>
                  </a:outerShdw>
                </a:effectLst>
              </a:rPr>
              <a:t>Cómo se construye capacidad gerencial en niveles regionales y locales.</a:t>
            </a:r>
          </a:p>
          <a:p>
            <a:pPr lvl="2">
              <a:defRPr/>
            </a:pPr>
            <a:r>
              <a:rPr lang="es-ES_tradnl" sz="1800">
                <a:effectLst>
                  <a:outerShdw blurRad="38100" dist="38100" dir="2700000" algn="tl">
                    <a:srgbClr val="C0C0C0"/>
                  </a:outerShdw>
                </a:effectLst>
              </a:rPr>
              <a:t>Cómo se ejerce control desde el centro sobre entes descentralizados.</a:t>
            </a:r>
          </a:p>
          <a:p>
            <a:pPr lvl="2">
              <a:defRPr/>
            </a:pPr>
            <a:r>
              <a:rPr lang="es-ES_tradnl" sz="1800">
                <a:effectLst>
                  <a:outerShdw blurRad="38100" dist="38100" dir="2700000" algn="tl">
                    <a:srgbClr val="C0C0C0"/>
                  </a:outerShdw>
                </a:effectLst>
              </a:rPr>
              <a:t>Cómo se resuelve la descentralización fiscal: federalismo o centralismo fiscal.</a:t>
            </a:r>
            <a:endParaRPr lang="es-ES_tradnl" sz="1800" dirty="0">
              <a:effectLst>
                <a:outerShdw blurRad="38100" dist="38100" dir="2700000" algn="tl">
                  <a:srgbClr val="C0C0C0"/>
                </a:outerShdw>
              </a:effectLst>
            </a:endParaRPr>
          </a:p>
        </p:txBody>
      </p:sp>
      <p:sp>
        <p:nvSpPr>
          <p:cNvPr id="6" name="Rectangle 7">
            <a:extLst>
              <a:ext uri="{FF2B5EF4-FFF2-40B4-BE49-F238E27FC236}">
                <a16:creationId xmlns:a16="http://schemas.microsoft.com/office/drawing/2014/main" id="{93B20490-3B8D-7CF3-FFF8-3A800DF6F1E2}"/>
              </a:ext>
            </a:extLst>
          </p:cNvPr>
          <p:cNvSpPr txBox="1">
            <a:spLocks noChangeArrowheads="1"/>
          </p:cNvSpPr>
          <p:nvPr/>
        </p:nvSpPr>
        <p:spPr>
          <a:xfrm>
            <a:off x="445912" y="91281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800" dirty="0"/>
              <a:t>Distinciones iniciales : Conceptos sobre Descentralización  13</a:t>
            </a:r>
          </a:p>
        </p:txBody>
      </p:sp>
    </p:spTree>
    <p:extLst>
      <p:ext uri="{BB962C8B-B14F-4D97-AF65-F5344CB8AC3E}">
        <p14:creationId xmlns:p14="http://schemas.microsoft.com/office/powerpoint/2010/main" val="179295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80">
            <a:extLst>
              <a:ext uri="{FF2B5EF4-FFF2-40B4-BE49-F238E27FC236}">
                <a16:creationId xmlns:a16="http://schemas.microsoft.com/office/drawing/2014/main" id="{4D7A8509-5A65-56BC-FFE5-1A3060227D26}"/>
              </a:ext>
            </a:extLst>
          </p:cNvPr>
          <p:cNvSpPr txBox="1">
            <a:spLocks/>
          </p:cNvSpPr>
          <p:nvPr/>
        </p:nvSpPr>
        <p:spPr>
          <a:xfrm>
            <a:off x="434623" y="1966914"/>
            <a:ext cx="7500936"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2000" dirty="0">
                <a:solidFill>
                  <a:schemeClr val="dk1"/>
                </a:solidFill>
                <a:latin typeface="Arial"/>
                <a:ea typeface="Arial"/>
                <a:cs typeface="Arial"/>
                <a:sym typeface="Arial"/>
              </a:rPr>
              <a:t>“</a:t>
            </a:r>
            <a:r>
              <a:rPr lang="en-US" sz="2000" b="1" dirty="0">
                <a:solidFill>
                  <a:schemeClr val="dk1"/>
                </a:solidFill>
                <a:latin typeface="Arial"/>
                <a:ea typeface="Arial"/>
                <a:cs typeface="Arial"/>
                <a:sym typeface="Arial"/>
              </a:rPr>
              <a:t>Política </a:t>
            </a:r>
            <a:r>
              <a:rPr lang="en-US" sz="2000" b="1"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refiere</a:t>
            </a:r>
            <a:r>
              <a:rPr lang="en-US" sz="2000" dirty="0">
                <a:solidFill>
                  <a:schemeClr val="dk1"/>
                </a:solidFill>
                <a:latin typeface="Arial"/>
                <a:ea typeface="Arial"/>
                <a:cs typeface="Arial"/>
                <a:sym typeface="Arial"/>
              </a:rPr>
              <a:t> al “</a:t>
            </a:r>
            <a:r>
              <a:rPr lang="en-US" sz="2000" b="1" dirty="0" err="1">
                <a:solidFill>
                  <a:schemeClr val="dk1"/>
                </a:solidFill>
                <a:latin typeface="Arial"/>
                <a:ea typeface="Arial"/>
                <a:cs typeface="Arial"/>
                <a:sym typeface="Arial"/>
              </a:rPr>
              <a:t>qué</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hacer</a:t>
            </a:r>
            <a:r>
              <a:rPr lang="en-US" sz="2000" b="1" dirty="0">
                <a:solidFill>
                  <a:schemeClr val="dk1"/>
                </a:solidFill>
                <a:latin typeface="Arial"/>
                <a:ea typeface="Arial"/>
                <a:cs typeface="Arial"/>
                <a:sym typeface="Arial"/>
              </a:rPr>
              <a:t> y que </a:t>
            </a:r>
            <a:r>
              <a:rPr lang="en-US" sz="2000" b="1" dirty="0" err="1">
                <a:solidFill>
                  <a:schemeClr val="dk1"/>
                </a:solidFill>
                <a:latin typeface="Arial"/>
                <a:ea typeface="Arial"/>
                <a:cs typeface="Arial"/>
                <a:sym typeface="Arial"/>
              </a:rPr>
              <a:t>lograr</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como</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resultado</a:t>
            </a:r>
            <a:r>
              <a:rPr lang="en-US" sz="2000" dirty="0">
                <a:solidFill>
                  <a:schemeClr val="dk1"/>
                </a:solidFill>
                <a:latin typeface="Arial"/>
                <a:ea typeface="Arial"/>
                <a:cs typeface="Arial"/>
                <a:sym typeface="Arial"/>
              </a:rPr>
              <a:t>”, es </a:t>
            </a:r>
            <a:r>
              <a:rPr lang="en-US" sz="2000" dirty="0" err="1">
                <a:solidFill>
                  <a:schemeClr val="dk1"/>
                </a:solidFill>
                <a:latin typeface="Arial"/>
                <a:ea typeface="Arial"/>
                <a:cs typeface="Arial"/>
                <a:sym typeface="Arial"/>
              </a:rPr>
              <a:t>decir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proyectos</a:t>
            </a:r>
            <a:r>
              <a:rPr lang="en-US" sz="2000" dirty="0">
                <a:solidFill>
                  <a:schemeClr val="dk1"/>
                </a:solidFill>
                <a:latin typeface="Arial"/>
                <a:ea typeface="Arial"/>
                <a:cs typeface="Arial"/>
                <a:sym typeface="Arial"/>
              </a:rPr>
              <a:t> o </a:t>
            </a:r>
            <a:r>
              <a:rPr lang="en-US" sz="2000" dirty="0" err="1">
                <a:solidFill>
                  <a:schemeClr val="dk1"/>
                </a:solidFill>
                <a:latin typeface="Arial"/>
                <a:ea typeface="Arial"/>
                <a:cs typeface="Arial"/>
                <a:sym typeface="Arial"/>
              </a:rPr>
              <a:t>actividades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el</a:t>
            </a:r>
            <a:r>
              <a:rPr lang="en-US" sz="2000" dirty="0">
                <a:solidFill>
                  <a:schemeClr val="dk1"/>
                </a:solidFill>
                <a:latin typeface="Arial"/>
                <a:ea typeface="Arial"/>
                <a:cs typeface="Arial"/>
                <a:sym typeface="Arial"/>
              </a:rPr>
              <a:t> Estado </a:t>
            </a:r>
            <a:r>
              <a:rPr lang="en-US" sz="2000" dirty="0" err="1">
                <a:solidFill>
                  <a:schemeClr val="dk1"/>
                </a:solidFill>
                <a:latin typeface="Arial"/>
                <a:ea typeface="Arial"/>
                <a:cs typeface="Arial"/>
                <a:sym typeface="Arial"/>
              </a:rPr>
              <a:t>diseña</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gestiona</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través</a:t>
            </a:r>
            <a:r>
              <a:rPr lang="en-US" sz="2000" dirty="0">
                <a:solidFill>
                  <a:schemeClr val="dk1"/>
                </a:solidFill>
                <a:latin typeface="Arial"/>
                <a:ea typeface="Arial"/>
                <a:cs typeface="Arial"/>
                <a:sym typeface="Arial"/>
              </a:rPr>
              <a:t> del </a:t>
            </a:r>
            <a:r>
              <a:rPr lang="en-US" sz="2000" dirty="0" err="1">
                <a:solidFill>
                  <a:schemeClr val="dk1"/>
                </a:solidFill>
                <a:latin typeface="Arial"/>
                <a:ea typeface="Arial"/>
                <a:cs typeface="Arial"/>
                <a:sym typeface="Arial"/>
              </a:rPr>
              <a:t>gobierno</a:t>
            </a:r>
            <a:r>
              <a:rPr lang="en-US" sz="2000" dirty="0">
                <a:solidFill>
                  <a:schemeClr val="dk1"/>
                </a:solidFill>
                <a:latin typeface="Arial"/>
                <a:ea typeface="Arial"/>
                <a:cs typeface="Arial"/>
                <a:sym typeface="Arial"/>
              </a:rPr>
              <a:t> con la </a:t>
            </a:r>
            <a:r>
              <a:rPr lang="en-US" sz="2000" dirty="0" err="1">
                <a:solidFill>
                  <a:schemeClr val="dk1"/>
                </a:solidFill>
                <a:latin typeface="Arial"/>
                <a:ea typeface="Arial"/>
                <a:cs typeface="Arial"/>
                <a:sym typeface="Arial"/>
              </a:rPr>
              <a:t>finalidad</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satisfacer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necesidades</a:t>
            </a:r>
            <a:r>
              <a:rPr lang="en-US" sz="2000" dirty="0">
                <a:solidFill>
                  <a:schemeClr val="dk1"/>
                </a:solidFill>
                <a:latin typeface="Arial"/>
                <a:ea typeface="Arial"/>
                <a:cs typeface="Arial"/>
                <a:sym typeface="Arial"/>
              </a:rPr>
              <a:t> de la Sociedad.</a:t>
            </a:r>
          </a:p>
          <a:p>
            <a:pPr lvl="4" algn="just">
              <a:lnSpc>
                <a:spcPct val="75000"/>
              </a:lnSpc>
              <a:spcBef>
                <a:spcPts val="440"/>
              </a:spcBef>
              <a:buClr>
                <a:schemeClr val="dk1"/>
              </a:buClr>
              <a:buFont typeface="Arial"/>
              <a:buNone/>
            </a:pPr>
            <a:endParaRPr lang="en-US" sz="2000" dirty="0">
              <a:solidFill>
                <a:schemeClr val="dk1"/>
              </a:solidFill>
              <a:latin typeface="Arial"/>
              <a:ea typeface="Arial"/>
              <a:cs typeface="Arial"/>
              <a:sym typeface="Arial"/>
            </a:endParaRPr>
          </a:p>
          <a:p>
            <a:pPr marL="342900" indent="-342900" algn="just">
              <a:lnSpc>
                <a:spcPct val="100000"/>
              </a:lnSpc>
              <a:spcBef>
                <a:spcPts val="440"/>
              </a:spcBef>
              <a:buClr>
                <a:schemeClr val="dk1"/>
              </a:buClr>
              <a:buSzPct val="100000"/>
              <a:buFont typeface="Arial"/>
              <a:buChar char="•"/>
            </a:pPr>
            <a:r>
              <a:rPr lang="en-US" sz="2000" dirty="0">
                <a:solidFill>
                  <a:schemeClr val="dk1"/>
                </a:solidFill>
                <a:latin typeface="Arial"/>
                <a:ea typeface="Arial"/>
                <a:cs typeface="Arial"/>
                <a:sym typeface="Arial"/>
              </a:rPr>
              <a:t>“</a:t>
            </a:r>
            <a:r>
              <a:rPr lang="en-US" sz="2000" b="1" dirty="0" err="1">
                <a:solidFill>
                  <a:schemeClr val="dk1"/>
                </a:solidFill>
                <a:latin typeface="Arial"/>
                <a:ea typeface="Arial"/>
                <a:cs typeface="Arial"/>
                <a:sym typeface="Arial"/>
              </a:rPr>
              <a:t>Gestión</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refiere</a:t>
            </a:r>
            <a:r>
              <a:rPr lang="en-US" sz="2000" dirty="0">
                <a:solidFill>
                  <a:schemeClr val="dk1"/>
                </a:solidFill>
                <a:latin typeface="Arial"/>
                <a:ea typeface="Arial"/>
                <a:cs typeface="Arial"/>
                <a:sym typeface="Arial"/>
              </a:rPr>
              <a:t> al “</a:t>
            </a:r>
            <a:r>
              <a:rPr lang="en-US" sz="2000" b="1" dirty="0" err="1">
                <a:solidFill>
                  <a:schemeClr val="dk1"/>
                </a:solidFill>
                <a:latin typeface="Arial"/>
                <a:ea typeface="Arial"/>
                <a:cs typeface="Arial"/>
                <a:sym typeface="Arial"/>
              </a:rPr>
              <a:t>cómo</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hacer</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aquello</a:t>
            </a:r>
            <a:r>
              <a:rPr lang="en-US" sz="2000" b="1" dirty="0">
                <a:solidFill>
                  <a:schemeClr val="dk1"/>
                </a:solidFill>
                <a:latin typeface="Arial"/>
                <a:ea typeface="Arial"/>
                <a:cs typeface="Arial"/>
                <a:sym typeface="Arial"/>
              </a:rPr>
              <a:t> que </a:t>
            </a:r>
            <a:r>
              <a:rPr lang="en-US" sz="2000" b="1" dirty="0" err="1">
                <a:solidFill>
                  <a:schemeClr val="dk1"/>
                </a:solidFill>
                <a:latin typeface="Arial"/>
                <a:ea typeface="Arial"/>
                <a:cs typeface="Arial"/>
                <a:sym typeface="Arial"/>
              </a:rPr>
              <a:t>queremos</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hacer</a:t>
            </a:r>
            <a:r>
              <a:rPr lang="en-US" sz="2000" b="1" dirty="0">
                <a:solidFill>
                  <a:schemeClr val="dk1"/>
                </a:solidFill>
                <a:latin typeface="Arial"/>
                <a:ea typeface="Arial"/>
                <a:cs typeface="Arial"/>
                <a:sym typeface="Arial"/>
              </a:rPr>
              <a:t>”.</a:t>
            </a:r>
          </a:p>
          <a:p>
            <a:pPr marL="342900" indent="-342900" algn="just">
              <a:lnSpc>
                <a:spcPct val="100000"/>
              </a:lnSpc>
              <a:spcBef>
                <a:spcPts val="440"/>
              </a:spcBef>
              <a:buClr>
                <a:schemeClr val="dk1"/>
              </a:buClr>
              <a:buSzPct val="100000"/>
              <a:buFont typeface="Arial"/>
              <a:buChar char="•"/>
            </a:pPr>
            <a:endParaRPr lang="en-US" sz="2000" dirty="0">
              <a:solidFill>
                <a:schemeClr val="dk1"/>
              </a:solidFill>
              <a:latin typeface="Arial"/>
              <a:ea typeface="Arial"/>
              <a:cs typeface="Arial"/>
              <a:sym typeface="Arial"/>
            </a:endParaRPr>
          </a:p>
          <a:p>
            <a:pPr indent="-342900" algn="just">
              <a:spcBef>
                <a:spcPts val="440"/>
              </a:spcBef>
            </a:pPr>
            <a:r>
              <a:rPr lang="en-US" sz="2000" b="1" dirty="0" err="1">
                <a:solidFill>
                  <a:schemeClr val="dk1"/>
                </a:solidFill>
              </a:rPr>
              <a:t>Bienes</a:t>
            </a:r>
            <a:r>
              <a:rPr lang="en-US" sz="2000" b="1" dirty="0">
                <a:solidFill>
                  <a:schemeClr val="dk1"/>
                </a:solidFill>
              </a:rPr>
              <a:t> </a:t>
            </a:r>
            <a:r>
              <a:rPr lang="en-US" sz="2000" b="1" dirty="0" err="1">
                <a:solidFill>
                  <a:schemeClr val="dk1"/>
                </a:solidFill>
              </a:rPr>
              <a:t>públicos</a:t>
            </a:r>
            <a:r>
              <a:rPr lang="en-US" sz="2000" b="1" dirty="0">
                <a:solidFill>
                  <a:schemeClr val="dk1"/>
                </a:solidFill>
              </a:rPr>
              <a:t> </a:t>
            </a:r>
            <a:r>
              <a:rPr lang="en-US" sz="2000" dirty="0">
                <a:solidFill>
                  <a:schemeClr val="dk1"/>
                </a:solidFill>
              </a:rPr>
              <a:t>son </a:t>
            </a:r>
            <a:r>
              <a:rPr lang="en-US" sz="2000" dirty="0" err="1">
                <a:solidFill>
                  <a:schemeClr val="dk1"/>
                </a:solidFill>
              </a:rPr>
              <a:t>provistos</a:t>
            </a:r>
            <a:r>
              <a:rPr lang="en-US" sz="2000" dirty="0">
                <a:solidFill>
                  <a:schemeClr val="dk1"/>
                </a:solidFill>
              </a:rPr>
              <a:t> </a:t>
            </a:r>
            <a:r>
              <a:rPr lang="en-US" sz="2000" dirty="0" err="1">
                <a:solidFill>
                  <a:schemeClr val="dk1"/>
                </a:solidFill>
              </a:rPr>
              <a:t>por</a:t>
            </a:r>
            <a:r>
              <a:rPr lang="en-US" sz="2000" dirty="0">
                <a:solidFill>
                  <a:schemeClr val="dk1"/>
                </a:solidFill>
              </a:rPr>
              <a:t> </a:t>
            </a:r>
            <a:r>
              <a:rPr lang="en-US" sz="2000" dirty="0" err="1">
                <a:solidFill>
                  <a:schemeClr val="dk1"/>
                </a:solidFill>
              </a:rPr>
              <a:t>el</a:t>
            </a:r>
            <a:r>
              <a:rPr lang="en-US" sz="2000" dirty="0">
                <a:solidFill>
                  <a:schemeClr val="dk1"/>
                </a:solidFill>
              </a:rPr>
              <a:t> </a:t>
            </a:r>
            <a:r>
              <a:rPr lang="en-US" sz="2000" dirty="0" err="1">
                <a:solidFill>
                  <a:schemeClr val="dk1"/>
                </a:solidFill>
              </a:rPr>
              <a:t>estado</a:t>
            </a:r>
            <a:r>
              <a:rPr lang="en-US" sz="2000" dirty="0">
                <a:solidFill>
                  <a:schemeClr val="dk1"/>
                </a:solidFill>
              </a:rPr>
              <a:t> y </a:t>
            </a:r>
            <a:r>
              <a:rPr lang="en-US" sz="2000" dirty="0" err="1">
                <a:solidFill>
                  <a:schemeClr val="dk1"/>
                </a:solidFill>
              </a:rPr>
              <a:t>todos</a:t>
            </a:r>
            <a:r>
              <a:rPr lang="en-US" sz="2000" dirty="0">
                <a:solidFill>
                  <a:schemeClr val="dk1"/>
                </a:solidFill>
              </a:rPr>
              <a:t> </a:t>
            </a:r>
            <a:r>
              <a:rPr lang="en-US" sz="2000" dirty="0" err="1">
                <a:solidFill>
                  <a:schemeClr val="dk1"/>
                </a:solidFill>
              </a:rPr>
              <a:t>tienen</a:t>
            </a:r>
            <a:r>
              <a:rPr lang="en-US" sz="2000" dirty="0">
                <a:solidFill>
                  <a:schemeClr val="dk1"/>
                </a:solidFill>
              </a:rPr>
              <a:t> </a:t>
            </a:r>
            <a:r>
              <a:rPr lang="en-US" sz="2000" dirty="0" err="1">
                <a:solidFill>
                  <a:schemeClr val="dk1"/>
                </a:solidFill>
              </a:rPr>
              <a:t>acceso</a:t>
            </a:r>
            <a:r>
              <a:rPr lang="en-US" sz="2000" dirty="0">
                <a:solidFill>
                  <a:schemeClr val="dk1"/>
                </a:solidFill>
              </a:rPr>
              <a:t> sin </a:t>
            </a:r>
            <a:r>
              <a:rPr lang="en-US" sz="2000" dirty="0" err="1">
                <a:solidFill>
                  <a:schemeClr val="dk1"/>
                </a:solidFill>
              </a:rPr>
              <a:t>mediar</a:t>
            </a:r>
            <a:r>
              <a:rPr lang="en-US" sz="2000" dirty="0">
                <a:solidFill>
                  <a:schemeClr val="dk1"/>
                </a:solidFill>
              </a:rPr>
              <a:t> </a:t>
            </a:r>
            <a:r>
              <a:rPr lang="en-US" sz="2000" dirty="0" err="1">
                <a:solidFill>
                  <a:schemeClr val="dk1"/>
                </a:solidFill>
              </a:rPr>
              <a:t>su</a:t>
            </a:r>
            <a:r>
              <a:rPr lang="en-US" sz="2000" dirty="0">
                <a:solidFill>
                  <a:schemeClr val="dk1"/>
                </a:solidFill>
              </a:rPr>
              <a:t> </a:t>
            </a:r>
            <a:r>
              <a:rPr lang="en-US" sz="2000" dirty="0" err="1">
                <a:solidFill>
                  <a:schemeClr val="dk1"/>
                </a:solidFill>
              </a:rPr>
              <a:t>poder</a:t>
            </a:r>
            <a:r>
              <a:rPr lang="en-US" sz="2000" dirty="0">
                <a:solidFill>
                  <a:schemeClr val="dk1"/>
                </a:solidFill>
              </a:rPr>
              <a:t> de </a:t>
            </a:r>
            <a:r>
              <a:rPr lang="en-US" sz="2000" dirty="0" err="1">
                <a:solidFill>
                  <a:schemeClr val="dk1"/>
                </a:solidFill>
              </a:rPr>
              <a:t>compra</a:t>
            </a:r>
            <a:r>
              <a:rPr lang="en-US" sz="2000" dirty="0">
                <a:solidFill>
                  <a:schemeClr val="dk1"/>
                </a:solidFill>
              </a:rPr>
              <a:t>.</a:t>
            </a:r>
          </a:p>
          <a:p>
            <a:pPr indent="-342900" algn="just">
              <a:spcBef>
                <a:spcPts val="440"/>
              </a:spcBef>
            </a:pPr>
            <a:r>
              <a:rPr lang="en-US" sz="2000" b="1" dirty="0" err="1">
                <a:solidFill>
                  <a:schemeClr val="dk1"/>
                </a:solidFill>
              </a:rPr>
              <a:t>Bienes</a:t>
            </a:r>
            <a:r>
              <a:rPr lang="en-US" sz="2000" b="1" dirty="0">
                <a:solidFill>
                  <a:schemeClr val="dk1"/>
                </a:solidFill>
              </a:rPr>
              <a:t> privados </a:t>
            </a:r>
            <a:r>
              <a:rPr lang="en-US" sz="2000" dirty="0">
                <a:solidFill>
                  <a:schemeClr val="dk1"/>
                </a:solidFill>
              </a:rPr>
              <a:t>son a </a:t>
            </a:r>
            <a:r>
              <a:rPr lang="en-US" sz="2000" dirty="0" err="1">
                <a:solidFill>
                  <a:schemeClr val="dk1"/>
                </a:solidFill>
              </a:rPr>
              <a:t>los</a:t>
            </a:r>
            <a:r>
              <a:rPr lang="en-US" sz="2000" dirty="0">
                <a:solidFill>
                  <a:schemeClr val="dk1"/>
                </a:solidFill>
              </a:rPr>
              <a:t> que se accede </a:t>
            </a:r>
            <a:r>
              <a:rPr lang="en-US" sz="2000" dirty="0" err="1">
                <a:solidFill>
                  <a:schemeClr val="dk1"/>
                </a:solidFill>
              </a:rPr>
              <a:t>dependiendo</a:t>
            </a:r>
            <a:r>
              <a:rPr lang="en-US" sz="2000" dirty="0">
                <a:solidFill>
                  <a:schemeClr val="dk1"/>
                </a:solidFill>
              </a:rPr>
              <a:t> del </a:t>
            </a:r>
            <a:r>
              <a:rPr lang="en-US" sz="2000" dirty="0" err="1">
                <a:solidFill>
                  <a:schemeClr val="dk1"/>
                </a:solidFill>
              </a:rPr>
              <a:t>poder</a:t>
            </a:r>
            <a:r>
              <a:rPr lang="en-US" sz="2000" dirty="0">
                <a:solidFill>
                  <a:schemeClr val="dk1"/>
                </a:solidFill>
              </a:rPr>
              <a:t> de </a:t>
            </a:r>
            <a:r>
              <a:rPr lang="en-US" sz="2000" dirty="0" err="1">
                <a:solidFill>
                  <a:schemeClr val="dk1"/>
                </a:solidFill>
              </a:rPr>
              <a:t>compra</a:t>
            </a:r>
            <a:r>
              <a:rPr lang="en-US" sz="2000" dirty="0">
                <a:solidFill>
                  <a:schemeClr val="dk1"/>
                </a:solidFill>
              </a:rPr>
              <a:t>.</a:t>
            </a:r>
            <a:endParaRPr lang="en-US" sz="2000" b="1" dirty="0">
              <a:solidFill>
                <a:schemeClr val="dk1"/>
              </a:solidFill>
            </a:endParaRPr>
          </a:p>
          <a:p>
            <a:pPr marL="0" indent="0">
              <a:spcBef>
                <a:spcPts val="0"/>
              </a:spcBef>
              <a:buFont typeface="Arial" panose="020B0604020202020204" pitchFamily="34" charset="0"/>
              <a:buNone/>
            </a:pPr>
            <a:endParaRPr lang="en-US" sz="2200" dirty="0">
              <a:solidFill>
                <a:schemeClr val="dk1"/>
              </a:solidFill>
              <a:latin typeface="Arial"/>
              <a:ea typeface="Arial"/>
              <a:cs typeface="Arial"/>
              <a:sym typeface="Arial"/>
            </a:endParaRPr>
          </a:p>
        </p:txBody>
      </p:sp>
      <p:sp>
        <p:nvSpPr>
          <p:cNvPr id="4" name="Shape 182">
            <a:extLst>
              <a:ext uri="{FF2B5EF4-FFF2-40B4-BE49-F238E27FC236}">
                <a16:creationId xmlns:a16="http://schemas.microsoft.com/office/drawing/2014/main" id="{9E4E91EF-1E20-D2DA-2307-C0E535A18368}"/>
              </a:ext>
            </a:extLst>
          </p:cNvPr>
          <p:cNvSpPr txBox="1">
            <a:spLocks/>
          </p:cNvSpPr>
          <p:nvPr/>
        </p:nvSpPr>
        <p:spPr>
          <a:xfrm>
            <a:off x="-671688" y="96079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14</a:t>
            </a:r>
          </a:p>
        </p:txBody>
      </p:sp>
    </p:spTree>
    <p:extLst>
      <p:ext uri="{BB962C8B-B14F-4D97-AF65-F5344CB8AC3E}">
        <p14:creationId xmlns:p14="http://schemas.microsoft.com/office/powerpoint/2010/main" val="64191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87">
            <a:extLst>
              <a:ext uri="{FF2B5EF4-FFF2-40B4-BE49-F238E27FC236}">
                <a16:creationId xmlns:a16="http://schemas.microsoft.com/office/drawing/2014/main" id="{E15C8104-1775-1162-ECCC-F6AB86F4711F}"/>
              </a:ext>
            </a:extLst>
          </p:cNvPr>
          <p:cNvSpPr txBox="1">
            <a:spLocks/>
          </p:cNvSpPr>
          <p:nvPr/>
        </p:nvSpPr>
        <p:spPr>
          <a:xfrm>
            <a:off x="783168" y="1690688"/>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algn="just">
              <a:lnSpc>
                <a:spcPct val="110000"/>
              </a:lnSpc>
              <a:spcBef>
                <a:spcPts val="0"/>
              </a:spcBef>
              <a:buSzPct val="100000"/>
            </a:pPr>
            <a:r>
              <a:rPr lang="en-US" sz="1600" b="1" dirty="0">
                <a:solidFill>
                  <a:schemeClr val="dk1"/>
                </a:solidFill>
              </a:rPr>
              <a:t>“</a:t>
            </a:r>
            <a:r>
              <a:rPr lang="en-US" sz="1600" b="1" dirty="0" err="1">
                <a:solidFill>
                  <a:schemeClr val="dk1"/>
                </a:solidFill>
              </a:rPr>
              <a:t>Actividades</a:t>
            </a:r>
            <a:r>
              <a:rPr lang="en-US" sz="1600" b="1" dirty="0">
                <a:solidFill>
                  <a:schemeClr val="dk1"/>
                </a:solidFill>
              </a:rPr>
              <a:t> </a:t>
            </a:r>
            <a:r>
              <a:rPr lang="en-US" sz="1600" b="1" dirty="0" err="1">
                <a:solidFill>
                  <a:schemeClr val="dk1"/>
                </a:solidFill>
              </a:rPr>
              <a:t>públicas</a:t>
            </a:r>
            <a:r>
              <a:rPr lang="en-US" sz="1600" dirty="0">
                <a:solidFill>
                  <a:schemeClr val="dk1"/>
                </a:solidFill>
              </a:rPr>
              <a:t>” es lo que </a:t>
            </a:r>
            <a:r>
              <a:rPr lang="en-US" sz="1600" dirty="0" err="1">
                <a:solidFill>
                  <a:schemeClr val="dk1"/>
                </a:solidFill>
              </a:rPr>
              <a:t>hace</a:t>
            </a:r>
            <a:r>
              <a:rPr lang="en-US" sz="1600" dirty="0">
                <a:solidFill>
                  <a:schemeClr val="dk1"/>
                </a:solidFill>
              </a:rPr>
              <a:t> </a:t>
            </a:r>
            <a:r>
              <a:rPr lang="en-US" sz="1600" dirty="0" err="1">
                <a:solidFill>
                  <a:schemeClr val="dk1"/>
                </a:solidFill>
              </a:rPr>
              <a:t>el</a:t>
            </a:r>
            <a:r>
              <a:rPr lang="en-US" sz="1600" dirty="0">
                <a:solidFill>
                  <a:schemeClr val="dk1"/>
                </a:solidFill>
              </a:rPr>
              <a:t> </a:t>
            </a:r>
            <a:r>
              <a:rPr lang="en-US" sz="1600" dirty="0" err="1">
                <a:solidFill>
                  <a:schemeClr val="dk1"/>
                </a:solidFill>
              </a:rPr>
              <a:t>estado</a:t>
            </a:r>
            <a:r>
              <a:rPr lang="en-US" sz="1600" dirty="0">
                <a:solidFill>
                  <a:schemeClr val="dk1"/>
                </a:solidFill>
              </a:rPr>
              <a:t> para </a:t>
            </a:r>
            <a:r>
              <a:rPr lang="en-US" sz="1600" dirty="0" err="1">
                <a:solidFill>
                  <a:schemeClr val="dk1"/>
                </a:solidFill>
              </a:rPr>
              <a:t>cumplir</a:t>
            </a:r>
            <a:r>
              <a:rPr lang="en-US" sz="1600" dirty="0">
                <a:solidFill>
                  <a:schemeClr val="dk1"/>
                </a:solidFill>
              </a:rPr>
              <a:t> con </a:t>
            </a:r>
            <a:r>
              <a:rPr lang="en-US" sz="1600" dirty="0" err="1">
                <a:solidFill>
                  <a:schemeClr val="dk1"/>
                </a:solidFill>
              </a:rPr>
              <a:t>su</a:t>
            </a:r>
            <a:r>
              <a:rPr lang="en-US" sz="1600" dirty="0">
                <a:solidFill>
                  <a:schemeClr val="dk1"/>
                </a:solidFill>
              </a:rPr>
              <a:t> </a:t>
            </a:r>
            <a:r>
              <a:rPr lang="en-US" sz="1600" dirty="0" err="1">
                <a:solidFill>
                  <a:schemeClr val="dk1"/>
                </a:solidFill>
              </a:rPr>
              <a:t>misión</a:t>
            </a:r>
            <a:r>
              <a:rPr lang="en-US" sz="1600" dirty="0">
                <a:solidFill>
                  <a:schemeClr val="dk1"/>
                </a:solidFill>
              </a:rPr>
              <a:t>; </a:t>
            </a:r>
            <a:r>
              <a:rPr lang="en-US" sz="1600" dirty="0" err="1">
                <a:solidFill>
                  <a:schemeClr val="dk1"/>
                </a:solidFill>
              </a:rPr>
              <a:t>en</a:t>
            </a:r>
            <a:r>
              <a:rPr lang="en-US" sz="1600" dirty="0">
                <a:solidFill>
                  <a:schemeClr val="dk1"/>
                </a:solidFill>
              </a:rPr>
              <a:t> general no </a:t>
            </a:r>
            <a:r>
              <a:rPr lang="en-US" sz="1600" dirty="0" err="1">
                <a:solidFill>
                  <a:schemeClr val="dk1"/>
                </a:solidFill>
              </a:rPr>
              <a:t>pasan</a:t>
            </a:r>
            <a:r>
              <a:rPr lang="en-US" sz="1600" dirty="0">
                <a:solidFill>
                  <a:schemeClr val="dk1"/>
                </a:solidFill>
              </a:rPr>
              <a:t> </a:t>
            </a:r>
            <a:r>
              <a:rPr lang="en-US" sz="1600" dirty="0" err="1">
                <a:solidFill>
                  <a:schemeClr val="dk1"/>
                </a:solidFill>
              </a:rPr>
              <a:t>por</a:t>
            </a:r>
            <a:r>
              <a:rPr lang="en-US" sz="1600" dirty="0">
                <a:solidFill>
                  <a:schemeClr val="dk1"/>
                </a:solidFill>
              </a:rPr>
              <a:t> </a:t>
            </a:r>
            <a:r>
              <a:rPr lang="en-US" sz="1600" dirty="0" err="1">
                <a:solidFill>
                  <a:schemeClr val="dk1"/>
                </a:solidFill>
              </a:rPr>
              <a:t>el</a:t>
            </a:r>
            <a:r>
              <a:rPr lang="en-US" sz="1600" dirty="0">
                <a:solidFill>
                  <a:schemeClr val="dk1"/>
                </a:solidFill>
              </a:rPr>
              <a:t> mercado, </a:t>
            </a:r>
            <a:r>
              <a:rPr lang="en-US" sz="1600" dirty="0" err="1">
                <a:solidFill>
                  <a:schemeClr val="dk1"/>
                </a:solidFill>
              </a:rPr>
              <a:t>sean</a:t>
            </a:r>
            <a:r>
              <a:rPr lang="en-US" sz="1600" dirty="0">
                <a:solidFill>
                  <a:schemeClr val="dk1"/>
                </a:solidFill>
              </a:rPr>
              <a:t> </a:t>
            </a:r>
            <a:r>
              <a:rPr lang="en-US" sz="1600" dirty="0" err="1">
                <a:solidFill>
                  <a:schemeClr val="dk1"/>
                </a:solidFill>
              </a:rPr>
              <a:t>bienes</a:t>
            </a:r>
            <a:r>
              <a:rPr lang="en-US" sz="1600" dirty="0">
                <a:solidFill>
                  <a:schemeClr val="dk1"/>
                </a:solidFill>
              </a:rPr>
              <a:t> </a:t>
            </a:r>
            <a:r>
              <a:rPr lang="en-US" sz="1600" dirty="0" err="1">
                <a:solidFill>
                  <a:schemeClr val="dk1"/>
                </a:solidFill>
              </a:rPr>
              <a:t>públicos</a:t>
            </a:r>
            <a:r>
              <a:rPr lang="en-US" sz="1600" dirty="0">
                <a:solidFill>
                  <a:schemeClr val="dk1"/>
                </a:solidFill>
              </a:rPr>
              <a:t> o </a:t>
            </a:r>
            <a:r>
              <a:rPr lang="en-US" sz="1600" dirty="0" err="1">
                <a:solidFill>
                  <a:schemeClr val="dk1"/>
                </a:solidFill>
              </a:rPr>
              <a:t>bienes</a:t>
            </a:r>
            <a:r>
              <a:rPr lang="en-US" sz="1600" dirty="0">
                <a:solidFill>
                  <a:schemeClr val="dk1"/>
                </a:solidFill>
              </a:rPr>
              <a:t> privados.</a:t>
            </a:r>
          </a:p>
          <a:p>
            <a:pPr marL="342900" indent="-342900" algn="just">
              <a:lnSpc>
                <a:spcPct val="110000"/>
              </a:lnSpc>
              <a:spcBef>
                <a:spcPts val="0"/>
              </a:spcBef>
              <a:buClr>
                <a:schemeClr val="dk1"/>
              </a:buClr>
              <a:buSzPct val="100000"/>
              <a:buFont typeface="Arial"/>
              <a:buChar char="•"/>
            </a:pPr>
            <a:endParaRPr lang="en-US" sz="1600" dirty="0">
              <a:solidFill>
                <a:schemeClr val="dk1"/>
              </a:solidFill>
            </a:endParaRPr>
          </a:p>
          <a:p>
            <a:pPr marL="342900" indent="-342900" algn="just">
              <a:lnSpc>
                <a:spcPct val="110000"/>
              </a:lnSpc>
              <a:spcBef>
                <a:spcPts val="0"/>
              </a:spcBef>
              <a:buClr>
                <a:schemeClr val="dk1"/>
              </a:buClr>
              <a:buSzPct val="100000"/>
              <a:buFont typeface="Arial"/>
              <a:buChar char="•"/>
            </a:pP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actividades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públicas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proceso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político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sustituye</a:t>
            </a:r>
            <a:r>
              <a:rPr lang="en-US" sz="1600" dirty="0">
                <a:solidFill>
                  <a:schemeClr val="dk1"/>
                </a:solidFill>
                <a:latin typeface="Arial"/>
                <a:ea typeface="Arial"/>
                <a:cs typeface="Arial"/>
                <a:sym typeface="Arial"/>
              </a:rPr>
              <a:t> al Mercado</a:t>
            </a:r>
            <a:r>
              <a:rPr lang="en-US" sz="1600" dirty="0">
                <a:solidFill>
                  <a:schemeClr val="dk1"/>
                </a:solidFill>
              </a:rPr>
              <a:t>:</a:t>
            </a:r>
            <a:endParaRPr lang="en-US" sz="1600" dirty="0">
              <a:solidFill>
                <a:schemeClr val="dk1"/>
              </a:solidFill>
              <a:latin typeface="Arial"/>
              <a:ea typeface="Arial"/>
              <a:cs typeface="Arial"/>
              <a:sym typeface="Arial"/>
            </a:endParaRPr>
          </a:p>
          <a:p>
            <a:pPr marL="742950" lvl="1" indent="-285750" algn="just">
              <a:lnSpc>
                <a:spcPct val="120000"/>
              </a:lnSpc>
              <a:spcBef>
                <a:spcPts val="440"/>
              </a:spcBef>
              <a:buClr>
                <a:schemeClr val="dk1"/>
              </a:buClr>
              <a:buSzPct val="100000"/>
              <a:buFont typeface="Arial"/>
              <a:buChar char="–"/>
            </a:pPr>
            <a:r>
              <a:rPr lang="en-US" sz="1600" dirty="0" err="1">
                <a:solidFill>
                  <a:schemeClr val="dk1"/>
                </a:solidFill>
                <a:latin typeface="Arial"/>
                <a:ea typeface="Arial"/>
                <a:cs typeface="Arial"/>
                <a:sym typeface="Arial"/>
              </a:rPr>
              <a:t>Determina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volumen</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gasto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público</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peso </a:t>
            </a:r>
            <a:r>
              <a:rPr lang="en-US" sz="1600" dirty="0" err="1">
                <a:solidFill>
                  <a:schemeClr val="dk1"/>
                </a:solidFill>
                <a:latin typeface="Arial"/>
                <a:ea typeface="Arial"/>
                <a:cs typeface="Arial"/>
                <a:sym typeface="Arial"/>
              </a:rPr>
              <a:t>relativo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público</a:t>
            </a:r>
            <a:r>
              <a:rPr lang="en-US" sz="1600" dirty="0">
                <a:solidFill>
                  <a:schemeClr val="dk1"/>
                </a:solidFill>
                <a:latin typeface="Arial"/>
                <a:ea typeface="Arial"/>
                <a:cs typeface="Arial"/>
                <a:sym typeface="Arial"/>
              </a:rPr>
              <a:t> - privado.</a:t>
            </a:r>
          </a:p>
          <a:p>
            <a:pPr marL="742950" lvl="1" indent="-285750" algn="just">
              <a:lnSpc>
                <a:spcPct val="120000"/>
              </a:lnSpc>
              <a:spcBef>
                <a:spcPts val="440"/>
              </a:spcBef>
              <a:buClr>
                <a:schemeClr val="dk1"/>
              </a:buClr>
              <a:buSzPct val="100000"/>
              <a:buFont typeface="Arial"/>
              <a:buChar char="–"/>
            </a:pPr>
            <a:r>
              <a:rPr lang="en-US" sz="1600" dirty="0">
                <a:solidFill>
                  <a:schemeClr val="dk1"/>
                </a:solidFill>
                <a:latin typeface="Arial"/>
                <a:ea typeface="Arial"/>
                <a:cs typeface="Arial"/>
                <a:sym typeface="Arial"/>
              </a:rPr>
              <a:t>Lo </a:t>
            </a:r>
            <a:r>
              <a:rPr lang="en-US" sz="1600" dirty="0" err="1">
                <a:solidFill>
                  <a:schemeClr val="dk1"/>
                </a:solidFill>
                <a:latin typeface="Arial"/>
                <a:ea typeface="Arial"/>
                <a:cs typeface="Arial"/>
                <a:sym typeface="Arial"/>
              </a:rPr>
              <a:t>asigna</a:t>
            </a:r>
            <a:r>
              <a:rPr lang="en-US" sz="1600" dirty="0">
                <a:solidFill>
                  <a:schemeClr val="dk1"/>
                </a:solidFill>
                <a:latin typeface="Arial"/>
                <a:ea typeface="Arial"/>
                <a:cs typeface="Arial"/>
                <a:sym typeface="Arial"/>
              </a:rPr>
              <a:t> entre </a:t>
            </a:r>
            <a:r>
              <a:rPr lang="en-US" sz="1600" dirty="0" err="1">
                <a:solidFill>
                  <a:schemeClr val="dk1"/>
                </a:solidFill>
                <a:latin typeface="Arial"/>
                <a:ea typeface="Arial"/>
                <a:cs typeface="Arial"/>
                <a:sym typeface="Arial"/>
              </a:rPr>
              <a:t>sectores</a:t>
            </a:r>
            <a:r>
              <a:rPr lang="en-US" sz="1600" dirty="0">
                <a:solidFill>
                  <a:schemeClr val="dk1"/>
                </a:solidFill>
                <a:latin typeface="Arial"/>
                <a:ea typeface="Arial"/>
                <a:cs typeface="Arial"/>
                <a:sym typeface="Arial"/>
              </a:rPr>
              <a:t> y personas.  </a:t>
            </a:r>
            <a:r>
              <a:rPr lang="en-US" sz="1600" dirty="0" err="1">
                <a:solidFill>
                  <a:schemeClr val="dk1"/>
                </a:solidFill>
                <a:latin typeface="Arial"/>
                <a:ea typeface="Arial"/>
                <a:cs typeface="Arial"/>
                <a:sym typeface="Arial"/>
              </a:rPr>
              <a:t>Canaliza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intereses</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demandas</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veces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contradictorios</a:t>
            </a:r>
            <a:r>
              <a:rPr lang="en-US" sz="1600" dirty="0">
                <a:solidFill>
                  <a:schemeClr val="dk1"/>
                </a:solidFill>
                <a:latin typeface="Arial"/>
                <a:ea typeface="Arial"/>
                <a:cs typeface="Arial"/>
                <a:sym typeface="Arial"/>
              </a:rPr>
              <a:t>.</a:t>
            </a:r>
          </a:p>
          <a:p>
            <a:pPr marL="742950" lvl="1" indent="-285750" algn="just">
              <a:lnSpc>
                <a:spcPct val="110000"/>
              </a:lnSpc>
              <a:spcBef>
                <a:spcPts val="440"/>
              </a:spcBef>
              <a:buClr>
                <a:schemeClr val="dk1"/>
              </a:buClr>
              <a:buSzPct val="100000"/>
              <a:buFont typeface="Arial"/>
              <a:buChar char="–"/>
            </a:pPr>
            <a:r>
              <a:rPr lang="en-US" sz="1600" dirty="0" err="1">
                <a:solidFill>
                  <a:schemeClr val="dk1"/>
                </a:solidFill>
                <a:latin typeface="Arial"/>
                <a:ea typeface="Arial"/>
                <a:cs typeface="Arial"/>
                <a:sym typeface="Arial"/>
              </a:rPr>
              <a:t>Proceso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político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privilegia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general </a:t>
            </a:r>
            <a:r>
              <a:rPr lang="en-US" sz="1600" dirty="0" err="1">
                <a:solidFill>
                  <a:schemeClr val="dk1"/>
                </a:solidFill>
                <a:latin typeface="Arial"/>
                <a:ea typeface="Arial"/>
                <a:cs typeface="Arial"/>
                <a:sym typeface="Arial"/>
              </a:rPr>
              <a:t>aspectos</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equidad</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redistribución</a:t>
            </a:r>
            <a:r>
              <a:rPr lang="en-US" sz="1600" dirty="0">
                <a:solidFill>
                  <a:schemeClr val="dk1"/>
                </a:solidFill>
                <a:latin typeface="Arial"/>
                <a:ea typeface="Arial"/>
                <a:cs typeface="Arial"/>
                <a:sym typeface="Arial"/>
              </a:rPr>
              <a:t>.</a:t>
            </a:r>
          </a:p>
          <a:p>
            <a:pPr lvl="1" indent="-285750" algn="just">
              <a:lnSpc>
                <a:spcPct val="110000"/>
              </a:lnSpc>
              <a:spcBef>
                <a:spcPts val="440"/>
              </a:spcBef>
              <a:buSzPct val="100000"/>
            </a:pPr>
            <a:r>
              <a:rPr lang="en-US" sz="1600" dirty="0">
                <a:solidFill>
                  <a:schemeClr val="dk1"/>
                </a:solidFill>
                <a:latin typeface="Arial"/>
                <a:ea typeface="Arial"/>
                <a:cs typeface="Arial"/>
                <a:sym typeface="Arial"/>
              </a:rPr>
              <a:t>Mercado </a:t>
            </a:r>
            <a:r>
              <a:rPr lang="en-US" sz="1600" dirty="0" err="1">
                <a:solidFill>
                  <a:schemeClr val="dk1"/>
                </a:solidFill>
                <a:latin typeface="Arial"/>
                <a:ea typeface="Arial"/>
                <a:cs typeface="Arial"/>
                <a:sym typeface="Arial"/>
              </a:rPr>
              <a:t>excluye</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demanda</a:t>
            </a:r>
            <a:r>
              <a:rPr lang="en-US" sz="1600" dirty="0">
                <a:solidFill>
                  <a:schemeClr val="dk1"/>
                </a:solidFill>
                <a:latin typeface="Arial"/>
                <a:ea typeface="Arial"/>
                <a:cs typeface="Arial"/>
                <a:sym typeface="Arial"/>
              </a:rPr>
              <a:t> no </a:t>
            </a:r>
            <a:r>
              <a:rPr lang="en-US" sz="1600" dirty="0" err="1">
                <a:solidFill>
                  <a:schemeClr val="dk1"/>
                </a:solidFill>
                <a:latin typeface="Arial"/>
                <a:ea typeface="Arial"/>
                <a:cs typeface="Arial"/>
                <a:sym typeface="Arial"/>
              </a:rPr>
              <a:t>efectiva</a:t>
            </a:r>
            <a:r>
              <a:rPr lang="en-US" sz="1600" dirty="0">
                <a:solidFill>
                  <a:schemeClr val="dk1"/>
                </a:solidFill>
                <a:latin typeface="Arial"/>
                <a:ea typeface="Arial"/>
                <a:cs typeface="Arial"/>
                <a:sym typeface="Arial"/>
              </a:rPr>
              <a:t>.</a:t>
            </a:r>
          </a:p>
          <a:p>
            <a:pPr marL="742950" lvl="1" indent="-285750" algn="just">
              <a:lnSpc>
                <a:spcPct val="110000"/>
              </a:lnSpc>
              <a:spcBef>
                <a:spcPts val="440"/>
              </a:spcBef>
              <a:buClr>
                <a:schemeClr val="dk1"/>
              </a:buClr>
              <a:buSzPct val="100000"/>
              <a:buFont typeface="Arial"/>
              <a:buChar char="–"/>
            </a:pPr>
            <a:endParaRPr lang="en-US" sz="1600" dirty="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1800" dirty="0">
              <a:solidFill>
                <a:schemeClr val="dk1"/>
              </a:solidFill>
              <a:latin typeface="Arial"/>
              <a:ea typeface="Arial"/>
              <a:cs typeface="Arial"/>
              <a:sym typeface="Arial"/>
            </a:endParaRPr>
          </a:p>
        </p:txBody>
      </p:sp>
      <p:sp>
        <p:nvSpPr>
          <p:cNvPr id="4" name="Shape 189">
            <a:extLst>
              <a:ext uri="{FF2B5EF4-FFF2-40B4-BE49-F238E27FC236}">
                <a16:creationId xmlns:a16="http://schemas.microsoft.com/office/drawing/2014/main" id="{0DED2943-26AC-4879-50FB-EE3295A50C2F}"/>
              </a:ext>
            </a:extLst>
          </p:cNvPr>
          <p:cNvSpPr txBox="1">
            <a:spLocks/>
          </p:cNvSpPr>
          <p:nvPr/>
        </p:nvSpPr>
        <p:spPr>
          <a:xfrm>
            <a:off x="186267" y="769937"/>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Distinciones iniciales	15</a:t>
            </a:r>
            <a:endParaRPr lang="en-US" sz="28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51942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95">
            <a:extLst>
              <a:ext uri="{FF2B5EF4-FFF2-40B4-BE49-F238E27FC236}">
                <a16:creationId xmlns:a16="http://schemas.microsoft.com/office/drawing/2014/main" id="{E0AE6129-946C-D281-ED39-0E5E82F7B5DF}"/>
              </a:ext>
            </a:extLst>
          </p:cNvPr>
          <p:cNvSpPr txBox="1">
            <a:spLocks/>
          </p:cNvSpPr>
          <p:nvPr/>
        </p:nvSpPr>
        <p:spPr>
          <a:xfrm>
            <a:off x="599899" y="1914526"/>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0000"/>
              </a:lnSpc>
              <a:spcBef>
                <a:spcPts val="0"/>
              </a:spcBef>
              <a:buClr>
                <a:schemeClr val="dk1"/>
              </a:buClr>
              <a:buSzPct val="100000"/>
              <a:buFont typeface="Arial"/>
              <a:buChar char="•"/>
            </a:pPr>
            <a:r>
              <a:rPr lang="en-US" sz="1800">
                <a:solidFill>
                  <a:schemeClr val="dk1"/>
                </a:solidFill>
                <a:latin typeface="Arial"/>
                <a:ea typeface="Arial"/>
                <a:cs typeface="Arial"/>
                <a:sym typeface="Arial"/>
              </a:rPr>
              <a:t>Sociedad otorga al Estado potestad de ejercer poder coercitivo para alcanzar objetivos que se han definido.</a:t>
            </a:r>
          </a:p>
          <a:p>
            <a:pPr marL="342900" indent="-342900" algn="just">
              <a:lnSpc>
                <a:spcPct val="110000"/>
              </a:lnSpc>
              <a:spcBef>
                <a:spcPts val="520"/>
              </a:spcBef>
              <a:buClr>
                <a:schemeClr val="dk1"/>
              </a:buClr>
              <a:buFont typeface="Arial"/>
              <a:buNone/>
            </a:pPr>
            <a:endParaRPr lang="en-US" sz="2000">
              <a:solidFill>
                <a:schemeClr val="dk1"/>
              </a:solidFill>
              <a:latin typeface="Arial"/>
              <a:ea typeface="Arial"/>
              <a:cs typeface="Arial"/>
              <a:sym typeface="Arial"/>
            </a:endParaRPr>
          </a:p>
          <a:p>
            <a:pPr marL="742950" lvl="1" indent="-285750" algn="just">
              <a:lnSpc>
                <a:spcPct val="110000"/>
              </a:lnSpc>
              <a:spcBef>
                <a:spcPts val="460"/>
              </a:spcBef>
              <a:buClr>
                <a:schemeClr val="dk1"/>
              </a:buClr>
              <a:buSzPct val="100000"/>
              <a:buFont typeface="Arial"/>
              <a:buChar char="–"/>
            </a:pPr>
            <a:r>
              <a:rPr lang="en-US" sz="1800">
                <a:solidFill>
                  <a:schemeClr val="dk1"/>
                </a:solidFill>
                <a:latin typeface="Arial"/>
                <a:ea typeface="Arial"/>
                <a:cs typeface="Arial"/>
                <a:sym typeface="Arial"/>
              </a:rPr>
              <a:t>Realizan acciones que están definidas en cuerpos legales.</a:t>
            </a:r>
          </a:p>
          <a:p>
            <a:pPr marL="742950" lvl="1" indent="-285750" algn="just">
              <a:lnSpc>
                <a:spcPct val="110000"/>
              </a:lnSpc>
              <a:spcBef>
                <a:spcPts val="460"/>
              </a:spcBef>
              <a:buClr>
                <a:schemeClr val="dk1"/>
              </a:buClr>
              <a:buSzPct val="100000"/>
              <a:buFont typeface="Arial"/>
              <a:buChar char="–"/>
            </a:pPr>
            <a:r>
              <a:rPr lang="en-US" sz="1800">
                <a:solidFill>
                  <a:schemeClr val="dk1"/>
                </a:solidFill>
                <a:latin typeface="Arial"/>
                <a:ea typeface="Arial"/>
                <a:cs typeface="Arial"/>
                <a:sym typeface="Arial"/>
              </a:rPr>
              <a:t>Ejercen autoridad conferida por la ley, que señala límites y ámbitos.</a:t>
            </a:r>
          </a:p>
          <a:p>
            <a:pPr marL="742950" lvl="1" indent="-285750" algn="just">
              <a:lnSpc>
                <a:spcPct val="110000"/>
              </a:lnSpc>
              <a:spcBef>
                <a:spcPts val="460"/>
              </a:spcBef>
              <a:buClr>
                <a:schemeClr val="dk1"/>
              </a:buClr>
              <a:buSzPct val="100000"/>
              <a:buFont typeface="Arial"/>
              <a:buChar char="–"/>
            </a:pPr>
            <a:r>
              <a:rPr lang="en-US" sz="1800">
                <a:solidFill>
                  <a:schemeClr val="dk1"/>
                </a:solidFill>
                <a:latin typeface="Arial"/>
                <a:ea typeface="Arial"/>
                <a:cs typeface="Arial"/>
                <a:sym typeface="Arial"/>
              </a:rPr>
              <a:t>Se legitimiza por el voto popular y por la eficacia en las prestaciones públicas.</a:t>
            </a:r>
          </a:p>
          <a:p>
            <a:pPr marL="0" indent="0">
              <a:spcBef>
                <a:spcPts val="0"/>
              </a:spcBef>
              <a:buFont typeface="Arial" panose="020B0604020202020204" pitchFamily="34" charset="0"/>
              <a:buNone/>
            </a:pPr>
            <a:endParaRPr lang="en-US" sz="1800" dirty="0">
              <a:solidFill>
                <a:schemeClr val="dk1"/>
              </a:solidFill>
              <a:latin typeface="Arial"/>
              <a:ea typeface="Arial"/>
              <a:cs typeface="Arial"/>
              <a:sym typeface="Arial"/>
            </a:endParaRPr>
          </a:p>
        </p:txBody>
      </p:sp>
      <p:sp>
        <p:nvSpPr>
          <p:cNvPr id="4" name="Shape 196">
            <a:extLst>
              <a:ext uri="{FF2B5EF4-FFF2-40B4-BE49-F238E27FC236}">
                <a16:creationId xmlns:a16="http://schemas.microsoft.com/office/drawing/2014/main" id="{71DB3CB7-B202-AEA1-078B-5C22D2BED82D}"/>
              </a:ext>
            </a:extLst>
          </p:cNvPr>
          <p:cNvSpPr txBox="1"/>
          <p:nvPr/>
        </p:nvSpPr>
        <p:spPr>
          <a:xfrm>
            <a:off x="6541912" y="67468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19</a:t>
            </a:fld>
            <a:endParaRPr lang="en-US" sz="1100" b="0" i="0" u="none" strike="noStrike" cap="none" baseline="0">
              <a:solidFill>
                <a:schemeClr val="dk1"/>
              </a:solidFill>
              <a:latin typeface="Arial"/>
              <a:ea typeface="Arial"/>
              <a:cs typeface="Arial"/>
              <a:sym typeface="Arial"/>
            </a:endParaRPr>
          </a:p>
        </p:txBody>
      </p:sp>
      <p:sp>
        <p:nvSpPr>
          <p:cNvPr id="6" name="Shape 197">
            <a:extLst>
              <a:ext uri="{FF2B5EF4-FFF2-40B4-BE49-F238E27FC236}">
                <a16:creationId xmlns:a16="http://schemas.microsoft.com/office/drawing/2014/main" id="{16B1DEF5-F674-1CF4-6895-AD10E5691B60}"/>
              </a:ext>
            </a:extLst>
          </p:cNvPr>
          <p:cNvSpPr txBox="1">
            <a:spLocks/>
          </p:cNvSpPr>
          <p:nvPr/>
        </p:nvSpPr>
        <p:spPr>
          <a:xfrm>
            <a:off x="445912" y="7762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Distinciones iniciales	16</a:t>
            </a:r>
            <a:endParaRPr lang="en-US" sz="28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30881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10">
            <a:extLst>
              <a:ext uri="{FF2B5EF4-FFF2-40B4-BE49-F238E27FC236}">
                <a16:creationId xmlns:a16="http://schemas.microsoft.com/office/drawing/2014/main" id="{81B9898B-D78C-89EE-8D97-D3C508659209}"/>
              </a:ext>
            </a:extLst>
          </p:cNvPr>
          <p:cNvSpPr txBox="1">
            <a:spLocks/>
          </p:cNvSpPr>
          <p:nvPr/>
        </p:nvSpPr>
        <p:spPr>
          <a:xfrm>
            <a:off x="0" y="1440657"/>
            <a:ext cx="7543800" cy="500062"/>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b="1" dirty="0">
                <a:solidFill>
                  <a:schemeClr val="dk2"/>
                </a:solidFill>
                <a:latin typeface="Arial"/>
                <a:ea typeface="Arial"/>
                <a:cs typeface="Arial"/>
                <a:sym typeface="Arial"/>
              </a:rPr>
              <a:t>CONTENIDO DEL CURSO</a:t>
            </a:r>
            <a:br>
              <a:rPr lang="en-US" sz="3600" b="1" dirty="0">
                <a:solidFill>
                  <a:schemeClr val="dk2"/>
                </a:solidFill>
                <a:latin typeface="Arial"/>
                <a:ea typeface="Arial"/>
                <a:cs typeface="Arial"/>
                <a:sym typeface="Arial"/>
              </a:rPr>
            </a:br>
            <a:endParaRPr lang="en-US" sz="3600" b="1" dirty="0">
              <a:solidFill>
                <a:schemeClr val="dk2"/>
              </a:solidFill>
              <a:latin typeface="Arial"/>
              <a:ea typeface="Arial"/>
              <a:cs typeface="Arial"/>
              <a:sym typeface="Arial"/>
            </a:endParaRPr>
          </a:p>
        </p:txBody>
      </p:sp>
      <p:sp>
        <p:nvSpPr>
          <p:cNvPr id="4" name="Shape 111">
            <a:extLst>
              <a:ext uri="{FF2B5EF4-FFF2-40B4-BE49-F238E27FC236}">
                <a16:creationId xmlns:a16="http://schemas.microsoft.com/office/drawing/2014/main" id="{B6D38D12-B7CF-7AB7-AA1D-6E4374F7BE92}"/>
              </a:ext>
            </a:extLst>
          </p:cNvPr>
          <p:cNvSpPr txBox="1">
            <a:spLocks/>
          </p:cNvSpPr>
          <p:nvPr/>
        </p:nvSpPr>
        <p:spPr>
          <a:xfrm>
            <a:off x="539750" y="1628775"/>
            <a:ext cx="860424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buClr>
                <a:schemeClr val="dk1"/>
              </a:buClr>
              <a:buSzPct val="100000"/>
              <a:buFont typeface="Arial"/>
              <a:buChar char="•"/>
            </a:pPr>
            <a:r>
              <a:rPr lang="en-US" sz="3000" b="1" dirty="0">
                <a:solidFill>
                  <a:schemeClr val="dk1"/>
                </a:solidFill>
                <a:sym typeface="Arial"/>
              </a:rPr>
              <a:t>1. </a:t>
            </a:r>
            <a:r>
              <a:rPr lang="en-US" sz="3000" b="1" dirty="0" err="1">
                <a:solidFill>
                  <a:schemeClr val="dk1"/>
                </a:solidFill>
                <a:sym typeface="Arial"/>
              </a:rPr>
              <a:t>Introducción</a:t>
            </a:r>
            <a:r>
              <a:rPr lang="en-US" sz="3000" b="1" dirty="0">
                <a:solidFill>
                  <a:schemeClr val="dk1"/>
                </a:solidFill>
                <a:sym typeface="Arial"/>
              </a:rPr>
              <a:t>: El </a:t>
            </a:r>
            <a:r>
              <a:rPr lang="en-US" sz="3000" b="1" dirty="0" err="1">
                <a:solidFill>
                  <a:schemeClr val="dk1"/>
                </a:solidFill>
                <a:sym typeface="Arial"/>
              </a:rPr>
              <a:t>rol</a:t>
            </a:r>
            <a:r>
              <a:rPr lang="en-US" sz="3000" b="1" dirty="0">
                <a:solidFill>
                  <a:schemeClr val="dk1"/>
                </a:solidFill>
                <a:sym typeface="Arial"/>
              </a:rPr>
              <a:t> de </a:t>
            </a:r>
            <a:r>
              <a:rPr lang="en-US" sz="3000" b="1" dirty="0">
                <a:solidFill>
                  <a:schemeClr val="dk1"/>
                </a:solidFill>
              </a:rPr>
              <a:t>E</a:t>
            </a:r>
            <a:r>
              <a:rPr lang="en-US" sz="3000" b="1" dirty="0">
                <a:solidFill>
                  <a:schemeClr val="dk1"/>
                </a:solidFill>
                <a:sym typeface="Arial"/>
              </a:rPr>
              <a:t>stado.</a:t>
            </a:r>
          </a:p>
          <a:p>
            <a:pPr marL="342900" indent="-342900">
              <a:lnSpc>
                <a:spcPct val="150000"/>
              </a:lnSpc>
              <a:spcBef>
                <a:spcPts val="600"/>
              </a:spcBef>
              <a:buClr>
                <a:schemeClr val="dk1"/>
              </a:buClr>
              <a:buSzPct val="100000"/>
              <a:buFont typeface="Arial"/>
              <a:buChar char="•"/>
            </a:pPr>
            <a:r>
              <a:rPr lang="en-US" sz="3000" b="1" dirty="0">
                <a:solidFill>
                  <a:schemeClr val="dk1"/>
                </a:solidFill>
                <a:sym typeface="Arial"/>
              </a:rPr>
              <a:t>2. </a:t>
            </a:r>
            <a:r>
              <a:rPr lang="en-US" sz="3000" b="1" dirty="0" err="1">
                <a:solidFill>
                  <a:schemeClr val="dk1"/>
                </a:solidFill>
                <a:sym typeface="Arial"/>
              </a:rPr>
              <a:t>Qué</a:t>
            </a:r>
            <a:r>
              <a:rPr lang="en-US" sz="3000" b="1" dirty="0">
                <a:solidFill>
                  <a:schemeClr val="dk1"/>
                </a:solidFill>
                <a:sym typeface="Arial"/>
              </a:rPr>
              <a:t> son las </a:t>
            </a:r>
            <a:r>
              <a:rPr lang="en-US" sz="3000" b="1" dirty="0" err="1">
                <a:solidFill>
                  <a:schemeClr val="dk1"/>
                </a:solidFill>
                <a:sym typeface="Arial"/>
              </a:rPr>
              <a:t>políticas</a:t>
            </a:r>
            <a:r>
              <a:rPr lang="en-US" sz="3000" b="1" dirty="0">
                <a:solidFill>
                  <a:schemeClr val="dk1"/>
                </a:solidFill>
                <a:sym typeface="Arial"/>
              </a:rPr>
              <a:t> </a:t>
            </a:r>
            <a:r>
              <a:rPr lang="en-US" sz="3000" b="1" dirty="0" err="1">
                <a:solidFill>
                  <a:schemeClr val="dk1"/>
                </a:solidFill>
                <a:sym typeface="Arial"/>
              </a:rPr>
              <a:t>públicas</a:t>
            </a:r>
            <a:r>
              <a:rPr lang="en-US" sz="3000" b="1" dirty="0">
                <a:solidFill>
                  <a:schemeClr val="dk1"/>
                </a:solidFill>
                <a:sym typeface="Arial"/>
              </a:rPr>
              <a:t>.</a:t>
            </a:r>
          </a:p>
          <a:p>
            <a:pPr marL="342900" indent="-342900">
              <a:lnSpc>
                <a:spcPct val="150000"/>
              </a:lnSpc>
              <a:spcBef>
                <a:spcPts val="600"/>
              </a:spcBef>
              <a:buClr>
                <a:schemeClr val="dk1"/>
              </a:buClr>
              <a:buSzPct val="100000"/>
              <a:buFont typeface="Arial"/>
              <a:buChar char="•"/>
            </a:pPr>
            <a:r>
              <a:rPr lang="en-US" sz="3000" b="1" dirty="0">
                <a:solidFill>
                  <a:schemeClr val="dk1"/>
                </a:solidFill>
                <a:sym typeface="Arial"/>
              </a:rPr>
              <a:t>3. </a:t>
            </a:r>
            <a:r>
              <a:rPr lang="en-US" sz="3000" b="1" dirty="0" err="1">
                <a:solidFill>
                  <a:schemeClr val="dk1"/>
                </a:solidFill>
                <a:sym typeface="Arial"/>
              </a:rPr>
              <a:t>Qué</a:t>
            </a:r>
            <a:r>
              <a:rPr lang="en-US" sz="3000" b="1" dirty="0">
                <a:solidFill>
                  <a:schemeClr val="dk1"/>
                </a:solidFill>
                <a:sym typeface="Arial"/>
              </a:rPr>
              <a:t> le </a:t>
            </a:r>
            <a:r>
              <a:rPr lang="en-US" sz="3000" b="1" dirty="0" err="1">
                <a:solidFill>
                  <a:schemeClr val="dk1"/>
                </a:solidFill>
                <a:sym typeface="Arial"/>
              </a:rPr>
              <a:t>interesa</a:t>
            </a:r>
            <a:r>
              <a:rPr lang="en-US" sz="3000" b="1" dirty="0">
                <a:solidFill>
                  <a:schemeClr val="dk1"/>
                </a:solidFill>
                <a:sym typeface="Arial"/>
              </a:rPr>
              <a:t> a un </a:t>
            </a:r>
            <a:r>
              <a:rPr lang="en-US" sz="3000" b="1" dirty="0" err="1">
                <a:solidFill>
                  <a:schemeClr val="dk1"/>
                </a:solidFill>
                <a:sym typeface="Arial"/>
              </a:rPr>
              <a:t>gobierno</a:t>
            </a:r>
            <a:r>
              <a:rPr lang="en-US" sz="3000" b="1" dirty="0">
                <a:solidFill>
                  <a:schemeClr val="dk1"/>
                </a:solidFill>
                <a:sym typeface="Arial"/>
              </a:rPr>
              <a:t>. </a:t>
            </a:r>
          </a:p>
          <a:p>
            <a:pPr marL="342900" indent="-342900">
              <a:lnSpc>
                <a:spcPct val="150000"/>
              </a:lnSpc>
              <a:spcBef>
                <a:spcPts val="600"/>
              </a:spcBef>
              <a:buClr>
                <a:schemeClr val="dk1"/>
              </a:buClr>
              <a:buSzPct val="100000"/>
              <a:buFont typeface="Arial"/>
              <a:buChar char="•"/>
            </a:pPr>
            <a:r>
              <a:rPr lang="en-US" sz="3000" b="1" dirty="0">
                <a:solidFill>
                  <a:schemeClr val="dk1"/>
                </a:solidFill>
                <a:sym typeface="Arial"/>
              </a:rPr>
              <a:t>4. </a:t>
            </a:r>
            <a:r>
              <a:rPr lang="en-US" sz="3000" b="1" dirty="0" err="1">
                <a:solidFill>
                  <a:schemeClr val="dk1"/>
                </a:solidFill>
                <a:sym typeface="Arial"/>
              </a:rPr>
              <a:t>Cómo</a:t>
            </a:r>
            <a:r>
              <a:rPr lang="en-US" sz="3000" b="1" dirty="0">
                <a:solidFill>
                  <a:schemeClr val="dk1"/>
                </a:solidFill>
                <a:sym typeface="Arial"/>
              </a:rPr>
              <a:t> se da </a:t>
            </a:r>
            <a:r>
              <a:rPr lang="en-US" sz="3000" b="1" dirty="0" err="1">
                <a:solidFill>
                  <a:schemeClr val="dk1"/>
                </a:solidFill>
                <a:sym typeface="Arial"/>
              </a:rPr>
              <a:t>el</a:t>
            </a:r>
            <a:r>
              <a:rPr lang="en-US" sz="3000" b="1" dirty="0">
                <a:solidFill>
                  <a:schemeClr val="dk1"/>
                </a:solidFill>
                <a:sym typeface="Arial"/>
              </a:rPr>
              <a:t> </a:t>
            </a:r>
            <a:r>
              <a:rPr lang="en-US" sz="3000" b="1" dirty="0" err="1">
                <a:solidFill>
                  <a:schemeClr val="dk1"/>
                </a:solidFill>
                <a:sym typeface="Arial"/>
              </a:rPr>
              <a:t>proceso</a:t>
            </a:r>
            <a:r>
              <a:rPr lang="en-US" sz="3000" b="1" dirty="0">
                <a:solidFill>
                  <a:schemeClr val="dk1"/>
                </a:solidFill>
                <a:sym typeface="Arial"/>
              </a:rPr>
              <a:t> de </a:t>
            </a:r>
            <a:r>
              <a:rPr lang="en-US" sz="3000" b="1" dirty="0" err="1">
                <a:solidFill>
                  <a:schemeClr val="dk1"/>
                </a:solidFill>
                <a:sym typeface="Arial"/>
              </a:rPr>
              <a:t>políticas</a:t>
            </a:r>
            <a:r>
              <a:rPr lang="en-US" sz="3000" b="1" dirty="0">
                <a:solidFill>
                  <a:schemeClr val="dk1"/>
                </a:solidFill>
                <a:sym typeface="Arial"/>
              </a:rPr>
              <a:t> </a:t>
            </a:r>
            <a:r>
              <a:rPr lang="en-US" sz="3000" b="1" dirty="0" err="1">
                <a:solidFill>
                  <a:schemeClr val="dk1"/>
                </a:solidFill>
                <a:sym typeface="Arial"/>
              </a:rPr>
              <a:t>públicas</a:t>
            </a:r>
            <a:r>
              <a:rPr lang="en-US" sz="3000" b="1" dirty="0">
                <a:solidFill>
                  <a:schemeClr val="dk1"/>
                </a:solidFill>
                <a:sym typeface="Arial"/>
              </a:rPr>
              <a:t>.</a:t>
            </a:r>
          </a:p>
          <a:p>
            <a:pPr marL="342900" indent="-342900">
              <a:lnSpc>
                <a:spcPct val="150000"/>
              </a:lnSpc>
              <a:spcBef>
                <a:spcPts val="600"/>
              </a:spcBef>
              <a:buClr>
                <a:schemeClr val="dk1"/>
              </a:buClr>
              <a:buSzPct val="100000"/>
              <a:buFont typeface="Arial"/>
              <a:buChar char="•"/>
            </a:pPr>
            <a:r>
              <a:rPr lang="en-US" sz="3000" b="1" dirty="0">
                <a:solidFill>
                  <a:schemeClr val="dk1"/>
                </a:solidFill>
                <a:sym typeface="Arial"/>
              </a:rPr>
              <a:t>5. La </a:t>
            </a:r>
            <a:r>
              <a:rPr lang="en-US" sz="3000" b="1" dirty="0" err="1">
                <a:solidFill>
                  <a:schemeClr val="dk1"/>
                </a:solidFill>
                <a:sym typeface="Arial"/>
              </a:rPr>
              <a:t>Modernización</a:t>
            </a:r>
            <a:r>
              <a:rPr lang="en-US" sz="3000" b="1" dirty="0">
                <a:solidFill>
                  <a:schemeClr val="dk1"/>
                </a:solidFill>
                <a:sym typeface="Arial"/>
              </a:rPr>
              <a:t> del Estado.</a:t>
            </a:r>
          </a:p>
        </p:txBody>
      </p:sp>
    </p:spTree>
    <p:extLst>
      <p:ext uri="{BB962C8B-B14F-4D97-AF65-F5344CB8AC3E}">
        <p14:creationId xmlns:p14="http://schemas.microsoft.com/office/powerpoint/2010/main" val="104495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arcador de texto 2">
            <a:extLst>
              <a:ext uri="{FF2B5EF4-FFF2-40B4-BE49-F238E27FC236}">
                <a16:creationId xmlns:a16="http://schemas.microsoft.com/office/drawing/2014/main" id="{B716A48F-95C4-7DBB-499D-FCDA23636474}"/>
              </a:ext>
            </a:extLst>
          </p:cNvPr>
          <p:cNvSpPr txBox="1">
            <a:spLocks/>
          </p:cNvSpPr>
          <p:nvPr/>
        </p:nvSpPr>
        <p:spPr>
          <a:xfrm>
            <a:off x="1405466" y="1690688"/>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lgn="ctr">
              <a:buFont typeface="Arial" panose="020B0604020202020204" pitchFamily="34" charset="0"/>
              <a:buNone/>
            </a:pPr>
            <a:endParaRPr lang="es-CL" sz="3600" dirty="0"/>
          </a:p>
          <a:p>
            <a:pPr marL="203200" indent="0" algn="ctr">
              <a:buFont typeface="Arial" panose="020B0604020202020204" pitchFamily="34" charset="0"/>
              <a:buNone/>
            </a:pPr>
            <a:endParaRPr lang="es-CL" sz="3600" dirty="0"/>
          </a:p>
          <a:p>
            <a:pPr marL="203200" indent="0" algn="ctr">
              <a:buFont typeface="Arial" panose="020B0604020202020204" pitchFamily="34" charset="0"/>
              <a:buNone/>
            </a:pPr>
            <a:r>
              <a:rPr lang="es-CL" sz="3600" b="1" dirty="0"/>
              <a:t>2. QUÉ SON LAS POLITICAS PÚBLICAS</a:t>
            </a:r>
          </a:p>
        </p:txBody>
      </p:sp>
    </p:spTree>
    <p:extLst>
      <p:ext uri="{BB962C8B-B14F-4D97-AF65-F5344CB8AC3E}">
        <p14:creationId xmlns:p14="http://schemas.microsoft.com/office/powerpoint/2010/main" val="364056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02">
            <a:extLst>
              <a:ext uri="{FF2B5EF4-FFF2-40B4-BE49-F238E27FC236}">
                <a16:creationId xmlns:a16="http://schemas.microsoft.com/office/drawing/2014/main" id="{BDF42FF5-D6F2-6E2D-9415-873CEC49C057}"/>
              </a:ext>
            </a:extLst>
          </p:cNvPr>
          <p:cNvSpPr txBox="1">
            <a:spLocks/>
          </p:cNvSpPr>
          <p:nvPr/>
        </p:nvSpPr>
        <p:spPr>
          <a:xfrm>
            <a:off x="479601" y="1986140"/>
            <a:ext cx="7704136"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a:solidFill>
                  <a:schemeClr val="dk1"/>
                </a:solidFill>
                <a:latin typeface="Arial"/>
                <a:ea typeface="Arial"/>
                <a:cs typeface="Arial"/>
                <a:sym typeface="Arial"/>
              </a:rPr>
              <a:t>Cualquier cosa que el gobierno decida hacer o no hacer” (Thomas Dye, 1972).</a:t>
            </a:r>
          </a:p>
          <a:p>
            <a:pPr marL="342900" indent="-342900" algn="just">
              <a:lnSpc>
                <a:spcPct val="10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Un curso de acción intencional por parte de un actor (público) al manejar un </a:t>
            </a:r>
            <a:r>
              <a:rPr lang="en-US" sz="1800" u="sng">
                <a:solidFill>
                  <a:schemeClr val="dk1"/>
                </a:solidFill>
                <a:latin typeface="Arial"/>
                <a:ea typeface="Arial"/>
                <a:cs typeface="Arial"/>
                <a:sym typeface="Arial"/>
              </a:rPr>
              <a:t>problema o materia de preocupación</a:t>
            </a:r>
            <a:r>
              <a:rPr lang="en-US" sz="1800">
                <a:solidFill>
                  <a:schemeClr val="dk1"/>
                </a:solidFill>
                <a:latin typeface="Arial"/>
                <a:ea typeface="Arial"/>
                <a:cs typeface="Arial"/>
                <a:sym typeface="Arial"/>
              </a:rPr>
              <a:t>” (James Anderson , 1984).</a:t>
            </a:r>
          </a:p>
          <a:p>
            <a:pPr marL="342900" indent="-342900" algn="just">
              <a:lnSpc>
                <a:spcPct val="10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Una acción o conjunto de acciones, con vocación estratégica, realizadas por los poderes públicos y sus distintas instituciones, con participación ciudadana, que buscan cambiar la realidad social en un determinado sentido” (noción general--Enrique Gomáriz Moraga, 2007).</a:t>
            </a:r>
          </a:p>
          <a:p>
            <a:pPr marL="0" indent="0">
              <a:spcBef>
                <a:spcPts val="0"/>
              </a:spcBef>
              <a:buFont typeface="Arial" panose="020B0604020202020204" pitchFamily="34" charset="0"/>
              <a:buNone/>
            </a:pPr>
            <a:endParaRPr lang="en-US" sz="1800">
              <a:solidFill>
                <a:schemeClr val="dk1"/>
              </a:solidFill>
              <a:latin typeface="Arial"/>
              <a:ea typeface="Arial"/>
              <a:cs typeface="Arial"/>
              <a:sym typeface="Arial"/>
            </a:endParaRPr>
          </a:p>
        </p:txBody>
      </p:sp>
      <p:sp>
        <p:nvSpPr>
          <p:cNvPr id="4" name="Shape 203">
            <a:extLst>
              <a:ext uri="{FF2B5EF4-FFF2-40B4-BE49-F238E27FC236}">
                <a16:creationId xmlns:a16="http://schemas.microsoft.com/office/drawing/2014/main" id="{1192FD12-AE99-B738-6D88-03ED4001A831}"/>
              </a:ext>
            </a:extLst>
          </p:cNvPr>
          <p:cNvSpPr txBox="1"/>
          <p:nvPr/>
        </p:nvSpPr>
        <p:spPr>
          <a:xfrm>
            <a:off x="6564489" y="6818490"/>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21</a:t>
            </a:fld>
            <a:endParaRPr lang="en-US" sz="1100" b="0" i="0" u="none" strike="noStrike" cap="none" baseline="0">
              <a:solidFill>
                <a:schemeClr val="dk1"/>
              </a:solidFill>
              <a:latin typeface="Arial"/>
              <a:ea typeface="Arial"/>
              <a:cs typeface="Arial"/>
              <a:sym typeface="Arial"/>
            </a:endParaRPr>
          </a:p>
        </p:txBody>
      </p:sp>
      <p:sp>
        <p:nvSpPr>
          <p:cNvPr id="6" name="Shape 204">
            <a:extLst>
              <a:ext uri="{FF2B5EF4-FFF2-40B4-BE49-F238E27FC236}">
                <a16:creationId xmlns:a16="http://schemas.microsoft.com/office/drawing/2014/main" id="{DE5562B9-9310-04D9-9421-71202B6E4D6F}"/>
              </a:ext>
            </a:extLst>
          </p:cNvPr>
          <p:cNvSpPr txBox="1">
            <a:spLocks/>
          </p:cNvSpPr>
          <p:nvPr/>
        </p:nvSpPr>
        <p:spPr>
          <a:xfrm>
            <a:off x="468489" y="847902"/>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Qué son las políticas públicas	  1</a:t>
            </a:r>
          </a:p>
        </p:txBody>
      </p:sp>
    </p:spTree>
    <p:extLst>
      <p:ext uri="{BB962C8B-B14F-4D97-AF65-F5344CB8AC3E}">
        <p14:creationId xmlns:p14="http://schemas.microsoft.com/office/powerpoint/2010/main" val="332460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09">
            <a:extLst>
              <a:ext uri="{FF2B5EF4-FFF2-40B4-BE49-F238E27FC236}">
                <a16:creationId xmlns:a16="http://schemas.microsoft.com/office/drawing/2014/main" id="{F09A3EE2-3048-05E3-1327-6EAFC4BB02F7}"/>
              </a:ext>
            </a:extLst>
          </p:cNvPr>
          <p:cNvSpPr txBox="1">
            <a:spLocks/>
          </p:cNvSpPr>
          <p:nvPr/>
        </p:nvSpPr>
        <p:spPr>
          <a:xfrm>
            <a:off x="457200" y="2073805"/>
            <a:ext cx="7608004" cy="4949823"/>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dirty="0">
                <a:solidFill>
                  <a:schemeClr val="dk1"/>
                </a:solidFill>
                <a:latin typeface="Arial"/>
                <a:ea typeface="Arial"/>
                <a:cs typeface="Arial"/>
                <a:sym typeface="Arial"/>
              </a:rPr>
              <a:t>“</a:t>
            </a:r>
            <a:r>
              <a:rPr lang="en-US" sz="1800" dirty="0" err="1">
                <a:solidFill>
                  <a:schemeClr val="dk1"/>
                </a:solidFill>
                <a:latin typeface="Arial"/>
                <a:ea typeface="Arial"/>
                <a:cs typeface="Arial"/>
                <a:sym typeface="Arial"/>
              </a:rPr>
              <a:t>Cursos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acción</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flujos</a:t>
            </a:r>
            <a:r>
              <a:rPr lang="en-US" sz="1800" dirty="0">
                <a:solidFill>
                  <a:schemeClr val="dk1"/>
                </a:solidFill>
                <a:latin typeface="Arial"/>
                <a:ea typeface="Arial"/>
                <a:cs typeface="Arial"/>
                <a:sym typeface="Arial"/>
              </a:rPr>
              <a:t> e </a:t>
            </a:r>
            <a:r>
              <a:rPr lang="en-US" sz="1800" dirty="0" err="1">
                <a:solidFill>
                  <a:schemeClr val="dk1"/>
                </a:solidFill>
                <a:latin typeface="Arial"/>
                <a:ea typeface="Arial"/>
                <a:cs typeface="Arial"/>
                <a:sym typeface="Arial"/>
              </a:rPr>
              <a:t>información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relacionados</a:t>
            </a:r>
            <a:r>
              <a:rPr lang="en-US" sz="1800" dirty="0">
                <a:solidFill>
                  <a:schemeClr val="dk1"/>
                </a:solidFill>
                <a:latin typeface="Arial"/>
                <a:ea typeface="Arial"/>
                <a:cs typeface="Arial"/>
                <a:sym typeface="Arial"/>
              </a:rPr>
              <a:t> con un </a:t>
            </a:r>
            <a:r>
              <a:rPr lang="en-US" sz="1800" u="sng" dirty="0" err="1">
                <a:solidFill>
                  <a:schemeClr val="dk1"/>
                </a:solidFill>
                <a:latin typeface="Arial"/>
                <a:ea typeface="Arial"/>
                <a:cs typeface="Arial"/>
                <a:sym typeface="Arial"/>
              </a:rPr>
              <a:t>objetivo</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definido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forma </a:t>
            </a:r>
            <a:r>
              <a:rPr lang="en-US" sz="1800" dirty="0" err="1">
                <a:solidFill>
                  <a:schemeClr val="dk1"/>
                </a:solidFill>
                <a:latin typeface="Arial"/>
                <a:ea typeface="Arial"/>
                <a:cs typeface="Arial"/>
                <a:sym typeface="Arial"/>
              </a:rPr>
              <a:t>democrática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los</a:t>
            </a:r>
            <a:r>
              <a:rPr lang="en-US" sz="1800" dirty="0">
                <a:solidFill>
                  <a:schemeClr val="dk1"/>
                </a:solidFill>
                <a:latin typeface="Arial"/>
                <a:ea typeface="Arial"/>
                <a:cs typeface="Arial"/>
                <a:sym typeface="Arial"/>
              </a:rPr>
              <a:t> que son </a:t>
            </a:r>
            <a:r>
              <a:rPr lang="en-US" sz="1800" dirty="0" err="1">
                <a:solidFill>
                  <a:schemeClr val="dk1"/>
                </a:solidFill>
                <a:latin typeface="Arial"/>
                <a:ea typeface="Arial"/>
                <a:cs typeface="Arial"/>
                <a:sym typeface="Arial"/>
              </a:rPr>
              <a:t>desarrollados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sector </a:t>
            </a:r>
            <a:r>
              <a:rPr lang="en-US" sz="1800"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frecuentemente</a:t>
            </a:r>
            <a:r>
              <a:rPr lang="en-US" sz="1800" dirty="0">
                <a:solidFill>
                  <a:schemeClr val="dk1"/>
                </a:solidFill>
                <a:latin typeface="Arial"/>
                <a:ea typeface="Arial"/>
                <a:cs typeface="Arial"/>
                <a:sym typeface="Arial"/>
              </a:rPr>
              <a:t>, con la </a:t>
            </a:r>
            <a:r>
              <a:rPr lang="en-US" sz="1800" dirty="0" err="1">
                <a:solidFill>
                  <a:schemeClr val="dk1"/>
                </a:solidFill>
                <a:latin typeface="Arial"/>
                <a:ea typeface="Arial"/>
                <a:cs typeface="Arial"/>
                <a:sym typeface="Arial"/>
              </a:rPr>
              <a:t>participación</a:t>
            </a:r>
            <a:r>
              <a:rPr lang="en-US" sz="1800" dirty="0">
                <a:solidFill>
                  <a:schemeClr val="dk1"/>
                </a:solidFill>
                <a:latin typeface="Arial"/>
                <a:ea typeface="Arial"/>
                <a:cs typeface="Arial"/>
                <a:sym typeface="Arial"/>
              </a:rPr>
              <a:t> de la </a:t>
            </a:r>
            <a:r>
              <a:rPr lang="en-US" sz="1800" dirty="0" err="1">
                <a:solidFill>
                  <a:schemeClr val="dk1"/>
                </a:solidFill>
                <a:latin typeface="Arial"/>
                <a:ea typeface="Arial"/>
                <a:cs typeface="Arial"/>
                <a:sym typeface="Arial"/>
              </a:rPr>
              <a:t>comunidad</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sector privado ” (Eugenio </a:t>
            </a:r>
            <a:r>
              <a:rPr lang="en-US" sz="1800" dirty="0" err="1">
                <a:solidFill>
                  <a:schemeClr val="dk1"/>
                </a:solidFill>
                <a:latin typeface="Arial"/>
                <a:ea typeface="Arial"/>
                <a:cs typeface="Arial"/>
                <a:sym typeface="Arial"/>
              </a:rPr>
              <a:t>Lahera</a:t>
            </a:r>
            <a:r>
              <a:rPr lang="en-US" sz="1800" dirty="0">
                <a:solidFill>
                  <a:schemeClr val="dk1"/>
                </a:solidFill>
                <a:latin typeface="Arial"/>
                <a:ea typeface="Arial"/>
                <a:cs typeface="Arial"/>
                <a:sym typeface="Arial"/>
              </a:rPr>
              <a:t>, 2002).</a:t>
            </a:r>
          </a:p>
          <a:p>
            <a:pPr marL="342900" indent="-342900" algn="just">
              <a:lnSpc>
                <a:spcPct val="100000"/>
              </a:lnSpc>
              <a:spcBef>
                <a:spcPts val="480"/>
              </a:spcBef>
              <a:buClr>
                <a:schemeClr val="dk1"/>
              </a:buClr>
              <a:buSzPct val="100000"/>
              <a:buFont typeface="Arial"/>
              <a:buChar char="•"/>
            </a:pPr>
            <a:r>
              <a:rPr lang="en-US" sz="1800" b="1" dirty="0" err="1">
                <a:solidFill>
                  <a:schemeClr val="dk1"/>
                </a:solidFill>
                <a:latin typeface="Arial"/>
                <a:ea typeface="Arial"/>
                <a:cs typeface="Arial"/>
                <a:sym typeface="Arial"/>
              </a:rPr>
              <a:t>Elementos</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comunes</a:t>
            </a:r>
            <a:r>
              <a:rPr lang="en-US" sz="1800" b="1" dirty="0">
                <a:solidFill>
                  <a:schemeClr val="dk1"/>
                </a:solidFill>
                <a:latin typeface="Arial"/>
                <a:ea typeface="Arial"/>
                <a:cs typeface="Arial"/>
                <a:sym typeface="Arial"/>
              </a:rPr>
              <a:t> a las </a:t>
            </a:r>
            <a:r>
              <a:rPr lang="en-US" sz="1800" b="1" dirty="0" err="1">
                <a:solidFill>
                  <a:schemeClr val="dk1"/>
                </a:solidFill>
                <a:latin typeface="Arial"/>
                <a:ea typeface="Arial"/>
                <a:cs typeface="Arial"/>
                <a:sym typeface="Arial"/>
              </a:rPr>
              <a:t>definiciones</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política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pública</a:t>
            </a:r>
            <a:r>
              <a:rPr lang="en-US" sz="1800" dirty="0">
                <a:solidFill>
                  <a:schemeClr val="dk1"/>
                </a:solidFill>
                <a:latin typeface="Arial"/>
                <a:ea typeface="Arial"/>
                <a:cs typeface="Arial"/>
                <a:sym typeface="Arial"/>
              </a:rPr>
              <a:t>:</a:t>
            </a:r>
          </a:p>
          <a:p>
            <a:pPr marL="742950" lvl="1" indent="-28575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Son </a:t>
            </a:r>
            <a:r>
              <a:rPr lang="en-US" sz="1800" b="1" dirty="0" err="1">
                <a:solidFill>
                  <a:schemeClr val="dk1"/>
                </a:solidFill>
                <a:latin typeface="Arial"/>
                <a:ea typeface="Arial"/>
                <a:cs typeface="Arial"/>
                <a:sym typeface="Arial"/>
              </a:rPr>
              <a:t>acciones</a:t>
            </a:r>
            <a:r>
              <a:rPr lang="en-US" sz="1800" b="1" dirty="0">
                <a:solidFill>
                  <a:schemeClr val="dk1"/>
                </a:solidFill>
                <a:latin typeface="Arial"/>
                <a:ea typeface="Arial"/>
                <a:cs typeface="Arial"/>
                <a:sym typeface="Arial"/>
              </a:rPr>
              <a:t>.</a:t>
            </a:r>
            <a:r>
              <a:rPr lang="en-US" sz="1800" dirty="0">
                <a:solidFill>
                  <a:schemeClr val="dk1"/>
                </a:solidFill>
                <a:latin typeface="Arial"/>
                <a:ea typeface="Arial"/>
                <a:cs typeface="Arial"/>
                <a:sym typeface="Arial"/>
              </a:rPr>
              <a:t>..</a:t>
            </a:r>
          </a:p>
          <a:p>
            <a:pPr marL="742950" lvl="1" indent="-285750" algn="just">
              <a:lnSpc>
                <a:spcPct val="100000"/>
              </a:lnSpc>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Realizadas</a:t>
            </a:r>
            <a:r>
              <a:rPr lang="en-US" sz="1800" dirty="0">
                <a:solidFill>
                  <a:schemeClr val="dk1"/>
                </a:solidFill>
                <a:latin typeface="Arial"/>
                <a:ea typeface="Arial"/>
                <a:cs typeface="Arial"/>
                <a:sym typeface="Arial"/>
              </a:rPr>
              <a:t> o </a:t>
            </a:r>
            <a:r>
              <a:rPr lang="en-US" sz="1800" dirty="0" err="1">
                <a:solidFill>
                  <a:schemeClr val="dk1"/>
                </a:solidFill>
                <a:latin typeface="Arial"/>
                <a:ea typeface="Arial"/>
                <a:cs typeface="Arial"/>
                <a:sym typeface="Arial"/>
              </a:rPr>
              <a:t>provistas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por</a:t>
            </a:r>
            <a:r>
              <a:rPr lang="en-US" sz="1800"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el</a:t>
            </a:r>
            <a:r>
              <a:rPr lang="en-US" sz="1800" b="1" dirty="0">
                <a:solidFill>
                  <a:schemeClr val="dk1"/>
                </a:solidFill>
                <a:latin typeface="Arial"/>
                <a:ea typeface="Arial"/>
                <a:cs typeface="Arial"/>
                <a:sym typeface="Arial"/>
              </a:rPr>
              <a:t> Estado</a:t>
            </a:r>
            <a:r>
              <a:rPr lang="en-US" sz="1800" dirty="0">
                <a:solidFill>
                  <a:schemeClr val="dk1"/>
                </a:solidFill>
                <a:latin typeface="Arial"/>
                <a:ea typeface="Arial"/>
                <a:cs typeface="Arial"/>
                <a:sym typeface="Arial"/>
              </a:rPr>
              <a:t>...</a:t>
            </a:r>
          </a:p>
          <a:p>
            <a:pPr marL="742950" lvl="1" indent="-28575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Para la </a:t>
            </a:r>
            <a:r>
              <a:rPr lang="en-US" sz="1800" dirty="0" err="1">
                <a:solidFill>
                  <a:schemeClr val="dk1"/>
                </a:solidFill>
                <a:latin typeface="Arial"/>
                <a:ea typeface="Arial"/>
                <a:cs typeface="Arial"/>
                <a:sym typeface="Arial"/>
              </a:rPr>
              <a:t>solución</a:t>
            </a:r>
            <a:r>
              <a:rPr lang="en-US" sz="1800" dirty="0">
                <a:solidFill>
                  <a:schemeClr val="dk1"/>
                </a:solidFill>
                <a:latin typeface="Arial"/>
                <a:ea typeface="Arial"/>
                <a:cs typeface="Arial"/>
                <a:sym typeface="Arial"/>
              </a:rPr>
              <a:t> de un </a:t>
            </a:r>
            <a:r>
              <a:rPr lang="en-US" sz="1800" b="1" dirty="0" err="1">
                <a:solidFill>
                  <a:schemeClr val="dk1"/>
                </a:solidFill>
                <a:latin typeface="Arial"/>
                <a:ea typeface="Arial"/>
                <a:cs typeface="Arial"/>
                <a:sym typeface="Arial"/>
              </a:rPr>
              <a:t>problema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público</a:t>
            </a:r>
            <a:r>
              <a:rPr lang="en-US" sz="1800" b="1"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rPr>
              <a:t>o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logro</a:t>
            </a:r>
            <a:r>
              <a:rPr lang="en-US" sz="1800" dirty="0">
                <a:solidFill>
                  <a:schemeClr val="dk1"/>
                </a:solidFill>
                <a:latin typeface="Arial"/>
                <a:ea typeface="Arial"/>
                <a:cs typeface="Arial"/>
                <a:sym typeface="Arial"/>
              </a:rPr>
              <a:t> de un </a:t>
            </a:r>
            <a:r>
              <a:rPr lang="en-US" sz="1800" dirty="0" err="1">
                <a:solidFill>
                  <a:schemeClr val="dk1"/>
                </a:solidFill>
                <a:latin typeface="Arial"/>
                <a:ea typeface="Arial"/>
                <a:cs typeface="Arial"/>
                <a:sym typeface="Arial"/>
              </a:rPr>
              <a:t>objetivo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a:t>
            </a:r>
          </a:p>
          <a:p>
            <a:pPr marL="0" indent="0">
              <a:spcBef>
                <a:spcPts val="0"/>
              </a:spcBef>
              <a:buFont typeface="Arial" panose="020B0604020202020204" pitchFamily="34" charset="0"/>
              <a:buNone/>
            </a:pPr>
            <a:endParaRPr lang="en-US" sz="1800" dirty="0">
              <a:solidFill>
                <a:schemeClr val="dk1"/>
              </a:solidFill>
              <a:latin typeface="Arial"/>
              <a:ea typeface="Arial"/>
              <a:cs typeface="Arial"/>
              <a:sym typeface="Arial"/>
            </a:endParaRPr>
          </a:p>
        </p:txBody>
      </p:sp>
      <p:sp>
        <p:nvSpPr>
          <p:cNvPr id="4" name="Shape 210">
            <a:extLst>
              <a:ext uri="{FF2B5EF4-FFF2-40B4-BE49-F238E27FC236}">
                <a16:creationId xmlns:a16="http://schemas.microsoft.com/office/drawing/2014/main" id="{22ED9D36-FB51-6C75-9FA2-1157A1598B57}"/>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22</a:t>
            </a:fld>
            <a:endParaRPr lang="en-US" sz="1400" b="0" i="0" u="none" strike="noStrike" cap="none" baseline="0" dirty="0">
              <a:solidFill>
                <a:schemeClr val="dk1"/>
              </a:solidFill>
              <a:latin typeface="Arial"/>
              <a:ea typeface="Arial"/>
              <a:cs typeface="Arial"/>
              <a:sym typeface="Arial"/>
            </a:endParaRPr>
          </a:p>
        </p:txBody>
      </p:sp>
      <p:sp>
        <p:nvSpPr>
          <p:cNvPr id="6" name="Shape 211">
            <a:extLst>
              <a:ext uri="{FF2B5EF4-FFF2-40B4-BE49-F238E27FC236}">
                <a16:creationId xmlns:a16="http://schemas.microsoft.com/office/drawing/2014/main" id="{33AD0DAA-FBBF-D7E7-B698-180908221622}"/>
              </a:ext>
            </a:extLst>
          </p:cNvPr>
          <p:cNvSpPr txBox="1">
            <a:spLocks/>
          </p:cNvSpPr>
          <p:nvPr/>
        </p:nvSpPr>
        <p:spPr>
          <a:xfrm>
            <a:off x="266700" y="102790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2</a:t>
            </a:r>
          </a:p>
        </p:txBody>
      </p:sp>
    </p:spTree>
    <p:extLst>
      <p:ext uri="{BB962C8B-B14F-4D97-AF65-F5344CB8AC3E}">
        <p14:creationId xmlns:p14="http://schemas.microsoft.com/office/powerpoint/2010/main" val="2676632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16">
            <a:extLst>
              <a:ext uri="{FF2B5EF4-FFF2-40B4-BE49-F238E27FC236}">
                <a16:creationId xmlns:a16="http://schemas.microsoft.com/office/drawing/2014/main" id="{E023AC66-794A-5973-B648-982352D1F298}"/>
              </a:ext>
            </a:extLst>
          </p:cNvPr>
          <p:cNvSpPr txBox="1">
            <a:spLocks/>
          </p:cNvSpPr>
          <p:nvPr/>
        </p:nvSpPr>
        <p:spPr>
          <a:xfrm>
            <a:off x="611187" y="2146653"/>
            <a:ext cx="7561261" cy="4643437"/>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El </a:t>
            </a:r>
            <a:r>
              <a:rPr lang="en-US" sz="1600" b="1">
                <a:solidFill>
                  <a:schemeClr val="dk1"/>
                </a:solidFill>
                <a:latin typeface="Arial"/>
                <a:ea typeface="Arial"/>
                <a:cs typeface="Arial"/>
                <a:sym typeface="Arial"/>
              </a:rPr>
              <a:t>Problema Público</a:t>
            </a:r>
            <a:r>
              <a:rPr lang="en-US" sz="1600">
                <a:solidFill>
                  <a:schemeClr val="dk1"/>
                </a:solidFill>
                <a:latin typeface="Arial"/>
                <a:ea typeface="Arial"/>
                <a:cs typeface="Arial"/>
                <a:sym typeface="Arial"/>
              </a:rPr>
              <a:t>, es el punto de inicio de las políticas públicas.</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Necesidades insatisfechas, valores u oportunidades para mejorar, que pueden ser perseguidas a través de la acción pública (Dery, 1987, </a:t>
            </a:r>
            <a:r>
              <a:rPr lang="en-US" sz="1600" i="1">
                <a:solidFill>
                  <a:schemeClr val="dk1"/>
                </a:solidFill>
                <a:latin typeface="Arial"/>
                <a:ea typeface="Arial"/>
                <a:cs typeface="Arial"/>
                <a:sym typeface="Arial"/>
              </a:rPr>
              <a:t>Problem Definition in Policy Analisys</a:t>
            </a:r>
            <a:r>
              <a:rPr lang="en-US" sz="1600">
                <a:solidFill>
                  <a:schemeClr val="dk1"/>
                </a:solidFill>
                <a:latin typeface="Arial"/>
                <a:ea typeface="Arial"/>
                <a:cs typeface="Arial"/>
                <a:sym typeface="Arial"/>
              </a:rPr>
              <a:t>)</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a:t>
            </a:r>
            <a:r>
              <a:rPr lang="en-US" sz="1600" b="1">
                <a:solidFill>
                  <a:schemeClr val="dk1"/>
                </a:solidFill>
                <a:latin typeface="Arial"/>
                <a:ea typeface="Arial"/>
                <a:cs typeface="Arial"/>
                <a:sym typeface="Arial"/>
              </a:rPr>
              <a:t>Qué es un Problema Público</a:t>
            </a:r>
            <a:r>
              <a:rPr lang="en-US" sz="1600">
                <a:solidFill>
                  <a:schemeClr val="dk1"/>
                </a:solidFill>
                <a:latin typeface="Arial"/>
                <a:ea typeface="Arial"/>
                <a:cs typeface="Arial"/>
                <a:sym typeface="Arial"/>
              </a:rPr>
              <a:t>?</a:t>
            </a:r>
          </a:p>
          <a:p>
            <a:pPr marL="342900" indent="-342900" algn="just">
              <a:lnSpc>
                <a:spcPct val="100000"/>
              </a:lnSpc>
              <a:spcBef>
                <a:spcPts val="400"/>
              </a:spcBef>
              <a:buClr>
                <a:schemeClr val="dk1"/>
              </a:buClr>
              <a:buSzPct val="25000"/>
              <a:buFont typeface="Arial"/>
              <a:buNone/>
            </a:pPr>
            <a:r>
              <a:rPr lang="en-US" sz="1400">
                <a:solidFill>
                  <a:schemeClr val="dk1"/>
                </a:solidFill>
                <a:latin typeface="Arial"/>
                <a:ea typeface="Arial"/>
                <a:cs typeface="Arial"/>
                <a:sym typeface="Arial"/>
              </a:rPr>
              <a:t>	...aquella situación que muestra necesidades o carencias objetivas en la sociedad y que los actores con poder califican como tal. Así, un problema escala a la categoría de problema público cuando los actores con poder – dentro y fuera del Estado – le dan esa calificación y lo incorporan al listado de problemas – agenda – al que prestarán atención en un cierto momento (Becker, 1995).</a:t>
            </a:r>
            <a:endParaRPr lang="en-US" sz="1400" dirty="0">
              <a:solidFill>
                <a:schemeClr val="dk1"/>
              </a:solidFill>
              <a:latin typeface="Arial"/>
              <a:ea typeface="Arial"/>
              <a:cs typeface="Arial"/>
              <a:sym typeface="Arial"/>
            </a:endParaRPr>
          </a:p>
        </p:txBody>
      </p:sp>
      <p:sp>
        <p:nvSpPr>
          <p:cNvPr id="4" name="Shape 217">
            <a:extLst>
              <a:ext uri="{FF2B5EF4-FFF2-40B4-BE49-F238E27FC236}">
                <a16:creationId xmlns:a16="http://schemas.microsoft.com/office/drawing/2014/main" id="{DC3B4F2F-1256-0092-4A66-587E0CE5AD7C}"/>
              </a:ext>
            </a:extLst>
          </p:cNvPr>
          <p:cNvSpPr txBox="1"/>
          <p:nvPr/>
        </p:nvSpPr>
        <p:spPr>
          <a:xfrm>
            <a:off x="6553200" y="6979003"/>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23</a:t>
            </a:fld>
            <a:endParaRPr lang="en-US" sz="1050" b="0" i="0" u="none" strike="noStrike" cap="none" baseline="0">
              <a:solidFill>
                <a:schemeClr val="dk1"/>
              </a:solidFill>
              <a:latin typeface="Arial"/>
              <a:ea typeface="Arial"/>
              <a:cs typeface="Arial"/>
              <a:sym typeface="Arial"/>
            </a:endParaRPr>
          </a:p>
        </p:txBody>
      </p:sp>
      <p:sp>
        <p:nvSpPr>
          <p:cNvPr id="6" name="Shape 218">
            <a:extLst>
              <a:ext uri="{FF2B5EF4-FFF2-40B4-BE49-F238E27FC236}">
                <a16:creationId xmlns:a16="http://schemas.microsoft.com/office/drawing/2014/main" id="{947CEF81-548D-43FE-FC05-BF50D731492B}"/>
              </a:ext>
            </a:extLst>
          </p:cNvPr>
          <p:cNvSpPr txBox="1">
            <a:spLocks/>
          </p:cNvSpPr>
          <p:nvPr/>
        </p:nvSpPr>
        <p:spPr>
          <a:xfrm>
            <a:off x="507999" y="128245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3</a:t>
            </a:r>
          </a:p>
        </p:txBody>
      </p:sp>
    </p:spTree>
    <p:extLst>
      <p:ext uri="{BB962C8B-B14F-4D97-AF65-F5344CB8AC3E}">
        <p14:creationId xmlns:p14="http://schemas.microsoft.com/office/powerpoint/2010/main" val="404124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23">
            <a:extLst>
              <a:ext uri="{FF2B5EF4-FFF2-40B4-BE49-F238E27FC236}">
                <a16:creationId xmlns:a16="http://schemas.microsoft.com/office/drawing/2014/main" id="{F634D9DA-9F47-76D4-2DB9-017C3CA0961A}"/>
              </a:ext>
            </a:extLst>
          </p:cNvPr>
          <p:cNvSpPr txBox="1">
            <a:spLocks/>
          </p:cNvSpPr>
          <p:nvPr/>
        </p:nvSpPr>
        <p:spPr>
          <a:xfrm>
            <a:off x="457200" y="2235906"/>
            <a:ext cx="7561261"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2000" dirty="0">
                <a:solidFill>
                  <a:schemeClr val="dk1"/>
                </a:solidFill>
                <a:latin typeface="Arial"/>
                <a:ea typeface="Arial"/>
                <a:cs typeface="Arial"/>
                <a:sym typeface="Arial"/>
              </a:rPr>
              <a:t>¿</a:t>
            </a:r>
            <a:r>
              <a:rPr lang="en-US" sz="2000" b="1" dirty="0" err="1">
                <a:solidFill>
                  <a:schemeClr val="dk1"/>
                </a:solidFill>
                <a:latin typeface="Arial"/>
                <a:ea typeface="Arial"/>
                <a:cs typeface="Arial"/>
                <a:sym typeface="Arial"/>
              </a:rPr>
              <a:t>Cuándo</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reconocemos</a:t>
            </a:r>
            <a:r>
              <a:rPr lang="en-US" sz="2000" b="1" dirty="0">
                <a:solidFill>
                  <a:schemeClr val="dk1"/>
                </a:solidFill>
                <a:latin typeface="Arial"/>
                <a:ea typeface="Arial"/>
                <a:cs typeface="Arial"/>
                <a:sym typeface="Arial"/>
              </a:rPr>
              <a:t> que </a:t>
            </a:r>
            <a:r>
              <a:rPr lang="en-US" sz="2000" b="1" dirty="0" err="1">
                <a:solidFill>
                  <a:schemeClr val="dk1"/>
                </a:solidFill>
                <a:latin typeface="Arial"/>
                <a:ea typeface="Arial"/>
                <a:cs typeface="Arial"/>
                <a:sym typeface="Arial"/>
              </a:rPr>
              <a:t>existe</a:t>
            </a:r>
            <a:r>
              <a:rPr lang="en-US" sz="2000" b="1" dirty="0">
                <a:solidFill>
                  <a:schemeClr val="dk1"/>
                </a:solidFill>
                <a:latin typeface="Arial"/>
                <a:ea typeface="Arial"/>
                <a:cs typeface="Arial"/>
                <a:sym typeface="Arial"/>
              </a:rPr>
              <a:t> un </a:t>
            </a:r>
            <a:r>
              <a:rPr lang="en-US" sz="2000" b="1" dirty="0" err="1">
                <a:solidFill>
                  <a:schemeClr val="dk1"/>
                </a:solidFill>
                <a:latin typeface="Arial"/>
                <a:ea typeface="Arial"/>
                <a:cs typeface="Arial"/>
                <a:sym typeface="Arial"/>
              </a:rPr>
              <a:t>problema</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público</a:t>
            </a:r>
            <a:r>
              <a:rPr lang="en-US" sz="2000" b="1" dirty="0">
                <a:solidFill>
                  <a:schemeClr val="dk1"/>
                </a:solidFill>
                <a:latin typeface="Arial"/>
                <a:ea typeface="Arial"/>
                <a:cs typeface="Arial"/>
                <a:sym typeface="Arial"/>
              </a:rPr>
              <a:t>? </a:t>
            </a:r>
          </a:p>
          <a:p>
            <a:pPr marL="742950" lvl="1" indent="-285750" algn="just">
              <a:spcBef>
                <a:spcPts val="460"/>
              </a:spcBef>
              <a:buClr>
                <a:schemeClr val="dk1"/>
              </a:buClr>
              <a:buSzPct val="100000"/>
              <a:buFont typeface="Arial"/>
              <a:buChar char="–"/>
            </a:pPr>
            <a:r>
              <a:rPr lang="en-US" sz="2000" dirty="0" err="1">
                <a:solidFill>
                  <a:schemeClr val="dk1"/>
                </a:solidFill>
                <a:latin typeface="Arial"/>
                <a:ea typeface="Arial"/>
                <a:cs typeface="Arial"/>
                <a:sym typeface="Arial"/>
              </a:rPr>
              <a:t>Condiciones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es </a:t>
            </a:r>
            <a:r>
              <a:rPr lang="en-US" sz="2000" dirty="0" err="1">
                <a:solidFill>
                  <a:schemeClr val="dk1"/>
                </a:solidFill>
                <a:latin typeface="Arial"/>
                <a:ea typeface="Arial"/>
                <a:cs typeface="Arial"/>
                <a:sym typeface="Arial"/>
              </a:rPr>
              <a:t>diferente</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Públicos</a:t>
            </a:r>
            <a:r>
              <a:rPr lang="en-US" sz="2000" dirty="0">
                <a:solidFill>
                  <a:schemeClr val="dk1"/>
                </a:solidFill>
                <a:latin typeface="Arial"/>
                <a:ea typeface="Arial"/>
                <a:cs typeface="Arial"/>
                <a:sym typeface="Arial"/>
              </a:rPr>
              <a:t>.</a:t>
            </a:r>
          </a:p>
          <a:p>
            <a:pPr marL="742950" lvl="1" indent="-285750" algn="just">
              <a:spcBef>
                <a:spcPts val="460"/>
              </a:spcBef>
              <a:buClr>
                <a:schemeClr val="dk1"/>
              </a:buClr>
              <a:buSzPct val="100000"/>
              <a:buFont typeface="Arial"/>
              <a:buChar char="–"/>
            </a:pPr>
            <a:r>
              <a:rPr lang="en-US" sz="2000" dirty="0">
                <a:solidFill>
                  <a:schemeClr val="dk1"/>
                </a:solidFill>
                <a:latin typeface="Arial"/>
                <a:ea typeface="Arial"/>
                <a:cs typeface="Arial"/>
                <a:sym typeface="Arial"/>
              </a:rPr>
              <a:t>Las </a:t>
            </a:r>
            <a:r>
              <a:rPr lang="en-US" sz="2000" dirty="0" err="1">
                <a:solidFill>
                  <a:schemeClr val="dk1"/>
                </a:solidFill>
                <a:latin typeface="Arial"/>
                <a:ea typeface="Arial"/>
                <a:cs typeface="Arial"/>
                <a:sym typeface="Arial"/>
              </a:rPr>
              <a:t>condiciones</a:t>
            </a:r>
            <a:r>
              <a:rPr lang="en-US" sz="2000" dirty="0">
                <a:solidFill>
                  <a:schemeClr val="dk1"/>
                </a:solidFill>
                <a:latin typeface="Arial"/>
                <a:ea typeface="Arial"/>
                <a:cs typeface="Arial"/>
                <a:sym typeface="Arial"/>
              </a:rPr>
              <a:t> son </a:t>
            </a:r>
            <a:r>
              <a:rPr lang="en-US" sz="2000" dirty="0" err="1">
                <a:solidFill>
                  <a:schemeClr val="dk1"/>
                </a:solidFill>
                <a:latin typeface="Arial"/>
                <a:ea typeface="Arial"/>
                <a:cs typeface="Arial"/>
                <a:sym typeface="Arial"/>
              </a:rPr>
              <a:t>situaciones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buenas</a:t>
            </a:r>
            <a:r>
              <a:rPr lang="en-US" sz="2000" dirty="0">
                <a:solidFill>
                  <a:schemeClr val="dk1"/>
                </a:solidFill>
                <a:latin typeface="Arial"/>
                <a:ea typeface="Arial"/>
                <a:cs typeface="Arial"/>
                <a:sym typeface="Arial"/>
              </a:rPr>
              <a:t> o malas que </a:t>
            </a:r>
            <a:r>
              <a:rPr lang="en-US" sz="2000" dirty="0" err="1">
                <a:solidFill>
                  <a:schemeClr val="dk1"/>
                </a:solidFill>
                <a:latin typeface="Arial"/>
                <a:ea typeface="Arial"/>
                <a:cs typeface="Arial"/>
                <a:sym typeface="Arial"/>
              </a:rPr>
              <a:t>existen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sociedad</a:t>
            </a:r>
            <a:r>
              <a:rPr lang="en-US" sz="2000" dirty="0">
                <a:solidFill>
                  <a:schemeClr val="dk1"/>
                </a:solidFill>
                <a:latin typeface="Arial"/>
                <a:ea typeface="Arial"/>
                <a:cs typeface="Arial"/>
                <a:sym typeface="Arial"/>
              </a:rPr>
              <a:t>.</a:t>
            </a:r>
          </a:p>
          <a:p>
            <a:pPr marL="742950" lvl="1" indent="-285750" algn="just">
              <a:spcBef>
                <a:spcPts val="460"/>
              </a:spcBef>
              <a:buClr>
                <a:schemeClr val="dk1"/>
              </a:buClr>
              <a:buSzPct val="100000"/>
              <a:buFont typeface="Arial"/>
              <a:buChar char="–"/>
            </a:pPr>
            <a:r>
              <a:rPr lang="en-US" sz="2000" dirty="0">
                <a:solidFill>
                  <a:schemeClr val="dk1"/>
                </a:solidFill>
                <a:latin typeface="Arial"/>
                <a:ea typeface="Arial"/>
                <a:cs typeface="Arial"/>
                <a:sym typeface="Arial"/>
              </a:rPr>
              <a:t>Las </a:t>
            </a:r>
            <a:r>
              <a:rPr lang="en-US" sz="2000" dirty="0" err="1">
                <a:solidFill>
                  <a:schemeClr val="dk1"/>
                </a:solidFill>
                <a:latin typeface="Arial"/>
                <a:ea typeface="Arial"/>
                <a:cs typeface="Arial"/>
                <a:sym typeface="Arial"/>
              </a:rPr>
              <a:t>condiciones</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transforman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cuando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creemos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deberíamos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hacer</a:t>
            </a:r>
            <a:r>
              <a:rPr lang="en-US" sz="2000" dirty="0">
                <a:solidFill>
                  <a:schemeClr val="dk1"/>
                </a:solidFill>
                <a:latin typeface="Arial"/>
                <a:ea typeface="Arial"/>
                <a:cs typeface="Arial"/>
                <a:sym typeface="Arial"/>
              </a:rPr>
              <a:t> algo para </a:t>
            </a:r>
            <a:r>
              <a:rPr lang="en-US" sz="2000" dirty="0" err="1">
                <a:solidFill>
                  <a:schemeClr val="dk1"/>
                </a:solidFill>
                <a:latin typeface="Arial"/>
                <a:ea typeface="Arial"/>
                <a:cs typeface="Arial"/>
                <a:sym typeface="Arial"/>
              </a:rPr>
              <a:t>enfrentarlas</a:t>
            </a:r>
            <a:r>
              <a:rPr lang="en-US" sz="2000" dirty="0">
                <a:solidFill>
                  <a:schemeClr val="dk1"/>
                </a:solidFill>
                <a:latin typeface="Arial"/>
                <a:ea typeface="Arial"/>
                <a:cs typeface="Arial"/>
                <a:sym typeface="Arial"/>
              </a:rPr>
              <a:t>. No </a:t>
            </a:r>
            <a:r>
              <a:rPr lang="en-US" sz="2000" dirty="0" err="1">
                <a:solidFill>
                  <a:schemeClr val="dk1"/>
                </a:solidFill>
                <a:latin typeface="Arial"/>
                <a:ea typeface="Arial"/>
                <a:cs typeface="Arial"/>
                <a:sym typeface="Arial"/>
              </a:rPr>
              <a:t>necesariamente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cuando</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tengan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soluciones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resolverlos</a:t>
            </a:r>
            <a:r>
              <a:rPr lang="en-US" sz="2000" dirty="0">
                <a:solidFill>
                  <a:schemeClr val="dk1"/>
                </a:solidFill>
                <a:latin typeface="Arial"/>
                <a:ea typeface="Arial"/>
                <a:cs typeface="Arial"/>
                <a:sym typeface="Arial"/>
              </a:rPr>
              <a:t>.</a:t>
            </a:r>
          </a:p>
          <a:p>
            <a:pPr marL="742950" lvl="1" indent="-285750" algn="just">
              <a:spcBef>
                <a:spcPts val="560"/>
              </a:spcBef>
              <a:buClr>
                <a:schemeClr val="dk1"/>
              </a:buClr>
              <a:buSzPct val="121739"/>
              <a:buFont typeface="Arial"/>
              <a:buChar char="–"/>
            </a:pPr>
            <a:r>
              <a:rPr lang="en-US" sz="2000" b="1" dirty="0">
                <a:solidFill>
                  <a:schemeClr val="dk1"/>
                </a:solidFill>
                <a:latin typeface="Arial"/>
                <a:ea typeface="Arial"/>
                <a:cs typeface="Arial"/>
                <a:sym typeface="Arial"/>
              </a:rPr>
              <a:t>Los </a:t>
            </a:r>
            <a:r>
              <a:rPr lang="en-US" sz="2000" b="1" dirty="0" err="1">
                <a:solidFill>
                  <a:schemeClr val="dk1"/>
                </a:solidFill>
                <a:latin typeface="Arial"/>
                <a:ea typeface="Arial"/>
                <a:cs typeface="Arial"/>
                <a:sym typeface="Arial"/>
              </a:rPr>
              <a:t>problemas</a:t>
            </a:r>
            <a:r>
              <a:rPr lang="en-US" sz="2000" b="1" dirty="0">
                <a:solidFill>
                  <a:schemeClr val="dk1"/>
                </a:solidFill>
                <a:latin typeface="Arial"/>
                <a:ea typeface="Arial"/>
                <a:cs typeface="Arial"/>
                <a:sym typeface="Arial"/>
              </a:rPr>
              <a:t> se </a:t>
            </a:r>
            <a:r>
              <a:rPr lang="en-US" sz="2000" b="1" dirty="0" err="1">
                <a:solidFill>
                  <a:schemeClr val="dk1"/>
                </a:solidFill>
                <a:latin typeface="Arial"/>
                <a:ea typeface="Arial"/>
                <a:cs typeface="Arial"/>
                <a:sym typeface="Arial"/>
              </a:rPr>
              <a:t>transforman</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en</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problemas</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públicos</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cuando</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los</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actores</a:t>
            </a:r>
            <a:r>
              <a:rPr lang="en-US" sz="2000" b="1" dirty="0">
                <a:solidFill>
                  <a:schemeClr val="dk1"/>
                </a:solidFill>
                <a:latin typeface="Arial"/>
                <a:ea typeface="Arial"/>
                <a:cs typeface="Arial"/>
                <a:sym typeface="Arial"/>
              </a:rPr>
              <a:t> de </a:t>
            </a:r>
            <a:r>
              <a:rPr lang="en-US" sz="2000" b="1" dirty="0" err="1">
                <a:solidFill>
                  <a:schemeClr val="dk1"/>
                </a:solidFill>
                <a:latin typeface="Arial"/>
                <a:ea typeface="Arial"/>
                <a:cs typeface="Arial"/>
                <a:sym typeface="Arial"/>
              </a:rPr>
              <a:t>poder</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así</a:t>
            </a:r>
            <a:r>
              <a:rPr lang="en-US" sz="2000" b="1" dirty="0">
                <a:solidFill>
                  <a:schemeClr val="dk1"/>
                </a:solidFill>
                <a:latin typeface="Arial"/>
                <a:ea typeface="Arial"/>
                <a:cs typeface="Arial"/>
                <a:sym typeface="Arial"/>
              </a:rPr>
              <a:t> lo </a:t>
            </a:r>
            <a:r>
              <a:rPr lang="en-US" sz="2000" b="1" dirty="0" err="1">
                <a:solidFill>
                  <a:schemeClr val="dk1"/>
                </a:solidFill>
                <a:latin typeface="Arial"/>
                <a:ea typeface="Arial"/>
                <a:cs typeface="Arial"/>
                <a:sym typeface="Arial"/>
              </a:rPr>
              <a:t>definen</a:t>
            </a:r>
            <a:r>
              <a:rPr lang="en-US" sz="2000" dirty="0">
                <a:solidFill>
                  <a:schemeClr val="dk1"/>
                </a:solidFill>
                <a:latin typeface="Arial"/>
                <a:ea typeface="Arial"/>
                <a:cs typeface="Arial"/>
                <a:sym typeface="Arial"/>
              </a:rPr>
              <a:t>.</a:t>
            </a:r>
          </a:p>
          <a:p>
            <a:pPr marL="342900" indent="-342900">
              <a:spcBef>
                <a:spcPts val="640"/>
              </a:spcBef>
              <a:buClr>
                <a:schemeClr val="dk1"/>
              </a:buClr>
              <a:buFont typeface="Arial"/>
              <a:buNone/>
            </a:pPr>
            <a:endParaRPr lang="en-US" sz="2000" dirty="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2000" dirty="0">
              <a:solidFill>
                <a:schemeClr val="dk1"/>
              </a:solidFill>
              <a:latin typeface="Arial"/>
              <a:ea typeface="Arial"/>
              <a:cs typeface="Arial"/>
              <a:sym typeface="Arial"/>
            </a:endParaRPr>
          </a:p>
        </p:txBody>
      </p:sp>
      <p:sp>
        <p:nvSpPr>
          <p:cNvPr id="4" name="Shape 224">
            <a:extLst>
              <a:ext uri="{FF2B5EF4-FFF2-40B4-BE49-F238E27FC236}">
                <a16:creationId xmlns:a16="http://schemas.microsoft.com/office/drawing/2014/main" id="{DE1FDE34-DC41-2643-A360-A0D542406129}"/>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24</a:t>
            </a:fld>
            <a:endParaRPr lang="en-US" sz="1400" b="0" i="0" u="none" strike="noStrike" cap="none" baseline="0">
              <a:solidFill>
                <a:schemeClr val="dk1"/>
              </a:solidFill>
              <a:latin typeface="Arial"/>
              <a:ea typeface="Arial"/>
              <a:cs typeface="Arial"/>
              <a:sym typeface="Arial"/>
            </a:endParaRPr>
          </a:p>
        </p:txBody>
      </p:sp>
      <p:sp>
        <p:nvSpPr>
          <p:cNvPr id="6" name="Shape 225">
            <a:extLst>
              <a:ext uri="{FF2B5EF4-FFF2-40B4-BE49-F238E27FC236}">
                <a16:creationId xmlns:a16="http://schemas.microsoft.com/office/drawing/2014/main" id="{6154B714-6119-2EF4-B660-6A4949422E04}"/>
              </a:ext>
            </a:extLst>
          </p:cNvPr>
          <p:cNvSpPr txBox="1">
            <a:spLocks/>
          </p:cNvSpPr>
          <p:nvPr/>
        </p:nvSpPr>
        <p:spPr>
          <a:xfrm>
            <a:off x="457199" y="109290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4</a:t>
            </a:r>
          </a:p>
        </p:txBody>
      </p:sp>
    </p:spTree>
    <p:extLst>
      <p:ext uri="{BB962C8B-B14F-4D97-AF65-F5344CB8AC3E}">
        <p14:creationId xmlns:p14="http://schemas.microsoft.com/office/powerpoint/2010/main" val="74197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30">
            <a:extLst>
              <a:ext uri="{FF2B5EF4-FFF2-40B4-BE49-F238E27FC236}">
                <a16:creationId xmlns:a16="http://schemas.microsoft.com/office/drawing/2014/main" id="{16ACFA64-611E-D1FA-100E-A7BF2CBA44B9}"/>
              </a:ext>
            </a:extLst>
          </p:cNvPr>
          <p:cNvSpPr txBox="1">
            <a:spLocks/>
          </p:cNvSpPr>
          <p:nvPr/>
        </p:nvSpPr>
        <p:spPr>
          <a:xfrm>
            <a:off x="552626" y="2332039"/>
            <a:ext cx="7529512"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Cuándo</a:t>
            </a:r>
            <a:r>
              <a:rPr lang="en-US" sz="1800" b="1" dirty="0">
                <a:solidFill>
                  <a:schemeClr val="dk1"/>
                </a:solidFill>
                <a:latin typeface="Arial"/>
                <a:ea typeface="Arial"/>
                <a:cs typeface="Arial"/>
                <a:sym typeface="Arial"/>
              </a:rPr>
              <a:t> se </a:t>
            </a:r>
            <a:r>
              <a:rPr lang="en-US" sz="1800" b="1" dirty="0" err="1">
                <a:solidFill>
                  <a:schemeClr val="dk1"/>
                </a:solidFill>
                <a:latin typeface="Arial"/>
                <a:ea typeface="Arial"/>
                <a:cs typeface="Arial"/>
                <a:sym typeface="Arial"/>
              </a:rPr>
              <a:t>empieza</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gobernar</a:t>
            </a:r>
            <a:r>
              <a:rPr lang="en-US" sz="1800" b="1"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SzPct val="100000"/>
              <a:buFont typeface="Arial"/>
              <a:buChar char="–"/>
            </a:pPr>
            <a:r>
              <a:rPr lang="en-US" sz="1800" dirty="0" err="1">
                <a:solidFill>
                  <a:schemeClr val="dk1"/>
                </a:solidFill>
                <a:latin typeface="Arial"/>
                <a:ea typeface="Arial"/>
                <a:cs typeface="Arial"/>
                <a:sym typeface="Arial"/>
              </a:rPr>
              <a:t>Cuando</a:t>
            </a:r>
            <a:r>
              <a:rPr lang="en-US" sz="1800" dirty="0">
                <a:solidFill>
                  <a:schemeClr val="dk1"/>
                </a:solidFill>
                <a:latin typeface="Arial"/>
                <a:ea typeface="Arial"/>
                <a:cs typeface="Arial"/>
                <a:sym typeface="Arial"/>
              </a:rPr>
              <a:t> ante </a:t>
            </a:r>
            <a:r>
              <a:rPr lang="en-US" sz="1800" dirty="0" err="1">
                <a:solidFill>
                  <a:schemeClr val="dk1"/>
                </a:solidFill>
                <a:latin typeface="Arial"/>
                <a:ea typeface="Arial"/>
                <a:cs typeface="Arial"/>
                <a:sym typeface="Arial"/>
              </a:rPr>
              <a:t>problemas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gobierno</a:t>
            </a:r>
            <a:r>
              <a:rPr lang="en-US" sz="1800" b="1" dirty="0">
                <a:solidFill>
                  <a:schemeClr val="dk1"/>
                </a:solidFill>
                <a:latin typeface="Arial"/>
                <a:ea typeface="Arial"/>
                <a:cs typeface="Arial"/>
                <a:sym typeface="Arial"/>
              </a:rPr>
              <a:t> decide </a:t>
            </a:r>
            <a:r>
              <a:rPr lang="en-US" sz="1800" b="1" dirty="0" err="1">
                <a:solidFill>
                  <a:schemeClr val="dk1"/>
                </a:solidFill>
                <a:latin typeface="Arial"/>
                <a:ea typeface="Arial"/>
                <a:cs typeface="Arial"/>
                <a:sym typeface="Arial"/>
              </a:rPr>
              <a:t>actuar</a:t>
            </a:r>
            <a:r>
              <a:rPr lang="en-US" sz="1800" b="1"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SzPct val="100000"/>
              <a:buFont typeface="Arial"/>
              <a:buChar char="–"/>
            </a:pPr>
            <a:endParaRPr lang="en-US" sz="1800" b="1" dirty="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Hay </a:t>
            </a:r>
            <a:r>
              <a:rPr lang="en-US" sz="1800" dirty="0" err="1">
                <a:solidFill>
                  <a:schemeClr val="dk1"/>
                </a:solidFill>
                <a:latin typeface="Arial"/>
                <a:ea typeface="Arial"/>
                <a:cs typeface="Arial"/>
                <a:sym typeface="Arial"/>
              </a:rPr>
              <a:t>distintos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enfoques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sobre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este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actuar</a:t>
            </a:r>
            <a:r>
              <a:rPr lang="en-US" sz="1800" dirty="0">
                <a:solidFill>
                  <a:schemeClr val="dk1"/>
                </a:solidFill>
                <a:latin typeface="Arial"/>
                <a:ea typeface="Arial"/>
                <a:cs typeface="Arial"/>
                <a:sym typeface="Arial"/>
              </a:rPr>
              <a:t> del </a:t>
            </a:r>
            <a:r>
              <a:rPr lang="en-US" sz="1800" dirty="0" err="1">
                <a:solidFill>
                  <a:schemeClr val="dk1"/>
                </a:solidFill>
                <a:latin typeface="Arial"/>
                <a:ea typeface="Arial"/>
                <a:cs typeface="Arial"/>
                <a:sym typeface="Arial"/>
              </a:rPr>
              <a:t>gobierno</a:t>
            </a:r>
            <a:r>
              <a:rPr lang="en-US" sz="1800" dirty="0">
                <a:solidFill>
                  <a:schemeClr val="dk1"/>
                </a:solidFill>
                <a:latin typeface="Arial"/>
                <a:ea typeface="Arial"/>
                <a:cs typeface="Arial"/>
                <a:sym typeface="Arial"/>
              </a:rPr>
              <a:t>.</a:t>
            </a:r>
          </a:p>
          <a:p>
            <a:pPr marL="457200" lvl="1" indent="0" algn="just">
              <a:lnSpc>
                <a:spcPct val="100000"/>
              </a:lnSpc>
              <a:buClr>
                <a:schemeClr val="dk1"/>
              </a:buClr>
              <a:buSzPct val="100000"/>
              <a:buFont typeface="Arial" panose="020B0604020202020204" pitchFamily="34" charset="0"/>
              <a:buNone/>
            </a:pPr>
            <a:r>
              <a:rPr lang="en-US" sz="2000" b="1" dirty="0">
                <a:solidFill>
                  <a:schemeClr val="dk1"/>
                </a:solidFill>
                <a:latin typeface="Arial"/>
                <a:ea typeface="Arial"/>
                <a:cs typeface="Arial"/>
                <a:sym typeface="Arial"/>
              </a:rPr>
              <a:t>1. </a:t>
            </a:r>
            <a:r>
              <a:rPr lang="en-US" sz="2000" b="1" dirty="0" err="1">
                <a:solidFill>
                  <a:schemeClr val="dk1"/>
                </a:solidFill>
                <a:latin typeface="Arial"/>
                <a:ea typeface="Arial"/>
                <a:cs typeface="Arial"/>
                <a:sym typeface="Arial"/>
              </a:rPr>
              <a:t>Modelo</a:t>
            </a:r>
            <a:r>
              <a:rPr lang="en-US" sz="2000" b="1" dirty="0">
                <a:solidFill>
                  <a:schemeClr val="dk1"/>
                </a:solidFill>
                <a:latin typeface="Arial"/>
                <a:ea typeface="Arial"/>
                <a:cs typeface="Arial"/>
                <a:sym typeface="Arial"/>
              </a:rPr>
              <a:t> </a:t>
            </a:r>
            <a:r>
              <a:rPr lang="en-US" sz="2000" b="1" dirty="0" err="1">
                <a:solidFill>
                  <a:schemeClr val="dk1"/>
                </a:solidFill>
                <a:latin typeface="Arial"/>
                <a:ea typeface="Arial"/>
                <a:cs typeface="Arial"/>
                <a:sym typeface="Arial"/>
              </a:rPr>
              <a:t>racionalista</a:t>
            </a:r>
            <a:r>
              <a:rPr lang="en-US" sz="2000" dirty="0">
                <a:solidFill>
                  <a:schemeClr val="dk1"/>
                </a:solidFill>
                <a:latin typeface="Arial"/>
                <a:ea typeface="Arial"/>
                <a:cs typeface="Arial"/>
                <a:sym typeface="Arial"/>
              </a:rPr>
              <a:t>:</a:t>
            </a:r>
          </a:p>
          <a:p>
            <a:pPr marL="1828800" lvl="3" indent="-457200" algn="just">
              <a:spcBef>
                <a:spcPts val="440"/>
              </a:spcBef>
              <a:buClr>
                <a:schemeClr val="dk1"/>
              </a:buClr>
              <a:buSzPct val="100000"/>
              <a:buFont typeface="Noto Symbol"/>
              <a:buAutoNum type="arabicPeriod"/>
            </a:pPr>
            <a:r>
              <a:rPr lang="en-US" dirty="0" err="1">
                <a:solidFill>
                  <a:schemeClr val="dk1"/>
                </a:solidFill>
                <a:latin typeface="Arial"/>
                <a:ea typeface="Arial"/>
                <a:cs typeface="Arial"/>
                <a:sym typeface="Arial"/>
              </a:rPr>
              <a:t>Identificar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el</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Problema</a:t>
            </a:r>
            <a:endParaRPr lang="en-US" dirty="0">
              <a:solidFill>
                <a:schemeClr val="dk1"/>
              </a:solidFill>
              <a:latin typeface="Arial"/>
              <a:ea typeface="Arial"/>
              <a:cs typeface="Arial"/>
              <a:sym typeface="Arial"/>
            </a:endParaRPr>
          </a:p>
          <a:p>
            <a:pPr marL="1828800" lvl="3" indent="-457200" algn="just">
              <a:spcBef>
                <a:spcPts val="440"/>
              </a:spcBef>
              <a:buClr>
                <a:schemeClr val="dk1"/>
              </a:buClr>
              <a:buSzPct val="100000"/>
              <a:buFont typeface="Noto Symbol"/>
              <a:buAutoNum type="arabicPeriod"/>
            </a:pPr>
            <a:r>
              <a:rPr lang="en-US" dirty="0" err="1">
                <a:solidFill>
                  <a:schemeClr val="dk1"/>
                </a:solidFill>
                <a:latin typeface="Arial"/>
                <a:ea typeface="Arial"/>
                <a:cs typeface="Arial"/>
                <a:sym typeface="Arial"/>
              </a:rPr>
              <a:t>Definir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los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objetivos</a:t>
            </a:r>
            <a:endParaRPr lang="en-US" dirty="0">
              <a:solidFill>
                <a:schemeClr val="dk1"/>
              </a:solidFill>
              <a:latin typeface="Arial"/>
              <a:ea typeface="Arial"/>
              <a:cs typeface="Arial"/>
              <a:sym typeface="Arial"/>
            </a:endParaRPr>
          </a:p>
          <a:p>
            <a:pPr marL="1828800" lvl="3" indent="-457200" algn="just">
              <a:spcBef>
                <a:spcPts val="440"/>
              </a:spcBef>
              <a:buClr>
                <a:schemeClr val="dk1"/>
              </a:buClr>
              <a:buSzPct val="100000"/>
              <a:buFont typeface="Noto Symbol"/>
              <a:buAutoNum type="arabicPeriod"/>
            </a:pPr>
            <a:r>
              <a:rPr lang="en-US" dirty="0" err="1">
                <a:solidFill>
                  <a:schemeClr val="dk1"/>
                </a:solidFill>
                <a:latin typeface="Arial"/>
                <a:ea typeface="Arial"/>
                <a:cs typeface="Arial"/>
                <a:sym typeface="Arial"/>
              </a:rPr>
              <a:t>Analizar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todas</a:t>
            </a:r>
            <a:r>
              <a:rPr lang="en-US" dirty="0">
                <a:solidFill>
                  <a:schemeClr val="dk1"/>
                </a:solidFill>
                <a:latin typeface="Arial"/>
                <a:ea typeface="Arial"/>
                <a:cs typeface="Arial"/>
                <a:sym typeface="Arial"/>
              </a:rPr>
              <a:t> las </a:t>
            </a:r>
            <a:r>
              <a:rPr lang="en-US" dirty="0" err="1">
                <a:solidFill>
                  <a:schemeClr val="dk1"/>
                </a:solidFill>
                <a:latin typeface="Arial"/>
                <a:ea typeface="Arial"/>
                <a:cs typeface="Arial"/>
                <a:sym typeface="Arial"/>
              </a:rPr>
              <a:t>alternativas</a:t>
            </a:r>
            <a:endParaRPr lang="en-US" dirty="0">
              <a:solidFill>
                <a:schemeClr val="dk1"/>
              </a:solidFill>
              <a:latin typeface="Arial"/>
              <a:ea typeface="Arial"/>
              <a:cs typeface="Arial"/>
              <a:sym typeface="Arial"/>
            </a:endParaRPr>
          </a:p>
          <a:p>
            <a:pPr marL="1828800" lvl="3" indent="-457200" algn="just">
              <a:spcBef>
                <a:spcPts val="440"/>
              </a:spcBef>
              <a:buClr>
                <a:schemeClr val="dk1"/>
              </a:buClr>
              <a:buSzPct val="100000"/>
              <a:buFont typeface="Noto Symbol"/>
              <a:buAutoNum type="arabicPeriod"/>
            </a:pPr>
            <a:r>
              <a:rPr lang="en-US" dirty="0" err="1">
                <a:solidFill>
                  <a:schemeClr val="dk1"/>
                </a:solidFill>
                <a:latin typeface="Arial"/>
                <a:ea typeface="Arial"/>
                <a:cs typeface="Arial"/>
                <a:sym typeface="Arial"/>
              </a:rPr>
              <a:t>Examinar</a:t>
            </a:r>
            <a:r>
              <a:rPr lang="en-US" dirty="0">
                <a:solidFill>
                  <a:schemeClr val="dk1"/>
                </a:solidFill>
                <a:latin typeface="Arial"/>
                <a:ea typeface="Arial"/>
                <a:cs typeface="Arial"/>
                <a:sym typeface="Arial"/>
              </a:rPr>
              <a:t> las </a:t>
            </a:r>
            <a:r>
              <a:rPr lang="en-US" dirty="0" err="1">
                <a:solidFill>
                  <a:schemeClr val="dk1"/>
                </a:solidFill>
                <a:latin typeface="Arial"/>
                <a:ea typeface="Arial"/>
                <a:cs typeface="Arial"/>
                <a:sym typeface="Arial"/>
              </a:rPr>
              <a:t>consecuencias</a:t>
            </a:r>
            <a:endParaRPr lang="en-US" dirty="0">
              <a:solidFill>
                <a:schemeClr val="dk1"/>
              </a:solidFill>
              <a:latin typeface="Arial"/>
              <a:ea typeface="Arial"/>
              <a:cs typeface="Arial"/>
              <a:sym typeface="Arial"/>
            </a:endParaRPr>
          </a:p>
          <a:p>
            <a:pPr marL="1828800" lvl="3" indent="-457200" algn="just">
              <a:spcBef>
                <a:spcPts val="440"/>
              </a:spcBef>
              <a:buClr>
                <a:schemeClr val="dk1"/>
              </a:buClr>
              <a:buSzPct val="100000"/>
              <a:buFont typeface="Noto Symbol"/>
              <a:buAutoNum type="arabicPeriod"/>
            </a:pPr>
            <a:r>
              <a:rPr lang="en-US" dirty="0" err="1">
                <a:solidFill>
                  <a:schemeClr val="dk1"/>
                </a:solidFill>
                <a:latin typeface="Arial"/>
                <a:ea typeface="Arial"/>
                <a:cs typeface="Arial"/>
                <a:sym typeface="Arial"/>
              </a:rPr>
              <a:t>Elegir</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alternativa</a:t>
            </a:r>
            <a:r>
              <a:rPr lang="en-US" dirty="0">
                <a:solidFill>
                  <a:schemeClr val="dk1"/>
                </a:solidFill>
                <a:latin typeface="Arial"/>
                <a:ea typeface="Arial"/>
                <a:cs typeface="Arial"/>
                <a:sym typeface="Arial"/>
              </a:rPr>
              <a:t> que </a:t>
            </a:r>
            <a:r>
              <a:rPr lang="en-US" dirty="0" err="1">
                <a:solidFill>
                  <a:schemeClr val="dk1"/>
                </a:solidFill>
                <a:latin typeface="Arial"/>
                <a:ea typeface="Arial"/>
                <a:cs typeface="Arial"/>
                <a:sym typeface="Arial"/>
              </a:rPr>
              <a:t>maximiza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los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objetivos</a:t>
            </a:r>
            <a:endParaRPr lang="en-US" dirty="0">
              <a:solidFill>
                <a:schemeClr val="dk1"/>
              </a:solidFill>
              <a:latin typeface="Arial"/>
              <a:ea typeface="Arial"/>
              <a:cs typeface="Arial"/>
              <a:sym typeface="Arial"/>
            </a:endParaRPr>
          </a:p>
        </p:txBody>
      </p:sp>
      <p:sp>
        <p:nvSpPr>
          <p:cNvPr id="4" name="Shape 231">
            <a:extLst>
              <a:ext uri="{FF2B5EF4-FFF2-40B4-BE49-F238E27FC236}">
                <a16:creationId xmlns:a16="http://schemas.microsoft.com/office/drawing/2014/main" id="{6923A239-642F-12ED-EBD6-1A5400FCC7E7}"/>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25</a:t>
            </a:fld>
            <a:endParaRPr lang="en-US" sz="1400" b="0" i="0" u="none" strike="noStrike" cap="none" baseline="0">
              <a:solidFill>
                <a:schemeClr val="dk1"/>
              </a:solidFill>
              <a:latin typeface="Arial"/>
              <a:ea typeface="Arial"/>
              <a:cs typeface="Arial"/>
              <a:sym typeface="Arial"/>
            </a:endParaRPr>
          </a:p>
        </p:txBody>
      </p:sp>
      <p:sp>
        <p:nvSpPr>
          <p:cNvPr id="6" name="Shape 232">
            <a:extLst>
              <a:ext uri="{FF2B5EF4-FFF2-40B4-BE49-F238E27FC236}">
                <a16:creationId xmlns:a16="http://schemas.microsoft.com/office/drawing/2014/main" id="{5C7004D6-551A-6720-4679-D3D56D86F549}"/>
              </a:ext>
            </a:extLst>
          </p:cNvPr>
          <p:cNvSpPr txBox="1">
            <a:spLocks/>
          </p:cNvSpPr>
          <p:nvPr/>
        </p:nvSpPr>
        <p:spPr>
          <a:xfrm>
            <a:off x="266700" y="136278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5</a:t>
            </a:r>
          </a:p>
        </p:txBody>
      </p:sp>
    </p:spTree>
    <p:extLst>
      <p:ext uri="{BB962C8B-B14F-4D97-AF65-F5344CB8AC3E}">
        <p14:creationId xmlns:p14="http://schemas.microsoft.com/office/powerpoint/2010/main" val="3254246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37">
            <a:extLst>
              <a:ext uri="{FF2B5EF4-FFF2-40B4-BE49-F238E27FC236}">
                <a16:creationId xmlns:a16="http://schemas.microsoft.com/office/drawing/2014/main" id="{4FD1B932-EB24-5EAE-DE14-CDCA47B0C943}"/>
              </a:ext>
            </a:extLst>
          </p:cNvPr>
          <p:cNvSpPr txBox="1">
            <a:spLocks/>
          </p:cNvSpPr>
          <p:nvPr/>
        </p:nvSpPr>
        <p:spPr>
          <a:xfrm>
            <a:off x="115358" y="2868613"/>
            <a:ext cx="7850187"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gn="just">
              <a:spcBef>
                <a:spcPts val="0"/>
              </a:spcBef>
              <a:buClr>
                <a:schemeClr val="dk1"/>
              </a:buClr>
              <a:buSzPct val="100000"/>
              <a:buFont typeface="Arial" panose="020B0604020202020204" pitchFamily="34" charset="0"/>
              <a:buNone/>
            </a:pPr>
            <a:r>
              <a:rPr lang="en-US" sz="1400">
                <a:solidFill>
                  <a:schemeClr val="dk1"/>
                </a:solidFill>
                <a:latin typeface="Arial"/>
                <a:ea typeface="Arial"/>
                <a:cs typeface="Arial"/>
                <a:sym typeface="Arial"/>
              </a:rPr>
              <a:t>Sostiene que quienes toman las decisiones de política  no tienen todo el tiempo ni recursos para reunir toda la información que el modelo requiere.</a:t>
            </a:r>
          </a:p>
          <a:p>
            <a:pPr marL="971550" lvl="1" indent="-336550" algn="just">
              <a:spcBef>
                <a:spcPts val="300"/>
              </a:spcBef>
              <a:buClr>
                <a:schemeClr val="dk1"/>
              </a:buClr>
              <a:buFont typeface="Arial"/>
              <a:buNone/>
            </a:pPr>
            <a:endParaRPr lang="en-US" sz="1400">
              <a:solidFill>
                <a:schemeClr val="dk1"/>
              </a:solidFill>
              <a:latin typeface="Arial"/>
              <a:ea typeface="Arial"/>
              <a:cs typeface="Arial"/>
              <a:sym typeface="Arial"/>
            </a:endParaRPr>
          </a:p>
          <a:p>
            <a:pPr marL="508000" lvl="1" indent="0" algn="just">
              <a:spcBef>
                <a:spcPts val="300"/>
              </a:spcBef>
              <a:buClr>
                <a:schemeClr val="dk1"/>
              </a:buClr>
              <a:buSzPct val="100000"/>
              <a:buFont typeface="Arial" panose="020B0604020202020204" pitchFamily="34" charset="0"/>
              <a:buNone/>
            </a:pPr>
            <a:r>
              <a:rPr lang="en-US" sz="1400">
                <a:solidFill>
                  <a:schemeClr val="dk1"/>
                </a:solidFill>
                <a:latin typeface="Arial"/>
                <a:ea typeface="Arial"/>
                <a:cs typeface="Arial"/>
                <a:sym typeface="Arial"/>
              </a:rPr>
              <a:t>Busca adaptar las decisiones a la limitada capacidad      cognitiva de quienes toman las decisiones de política pública, y reducir el costo y trabajo que significa la recolección y análisis de información. </a:t>
            </a:r>
          </a:p>
          <a:p>
            <a:pPr marL="971550" lvl="1" indent="-336550" algn="just">
              <a:spcBef>
                <a:spcPts val="300"/>
              </a:spcBef>
              <a:buClr>
                <a:schemeClr val="dk1"/>
              </a:buClr>
              <a:buFont typeface="Arial"/>
              <a:buNone/>
            </a:pPr>
            <a:endParaRPr lang="en-US" sz="1400">
              <a:solidFill>
                <a:schemeClr val="dk1"/>
              </a:solidFill>
              <a:latin typeface="Arial"/>
              <a:ea typeface="Arial"/>
              <a:cs typeface="Arial"/>
              <a:sym typeface="Arial"/>
            </a:endParaRPr>
          </a:p>
          <a:p>
            <a:pPr marL="508000" lvl="1" indent="0" algn="just">
              <a:spcBef>
                <a:spcPts val="300"/>
              </a:spcBef>
              <a:buClr>
                <a:schemeClr val="dk1"/>
              </a:buClr>
              <a:buSzPct val="100000"/>
              <a:buFont typeface="Arial" panose="020B0604020202020204" pitchFamily="34" charset="0"/>
              <a:buNone/>
            </a:pPr>
            <a:r>
              <a:rPr lang="en-US" sz="1400">
                <a:solidFill>
                  <a:schemeClr val="dk1"/>
                </a:solidFill>
                <a:latin typeface="Arial"/>
                <a:ea typeface="Arial"/>
                <a:cs typeface="Arial"/>
                <a:sym typeface="Arial"/>
              </a:rPr>
              <a:t>Efecto es que la política pública cambia en forma gradual, en pequeños pasos; se ve el proceso de las políticas públicas como un proceso continuo de correcciones de errores basado en políticas previas. </a:t>
            </a:r>
          </a:p>
          <a:p>
            <a:pPr marL="1371600" lvl="2" indent="-304800">
              <a:spcBef>
                <a:spcPts val="300"/>
              </a:spcBef>
              <a:buClr>
                <a:srgbClr val="DAEDEF"/>
              </a:buClr>
              <a:buFont typeface="Arial"/>
              <a:buNone/>
            </a:pPr>
            <a:endParaRPr lang="en-US" sz="1600">
              <a:solidFill>
                <a:schemeClr val="dk2"/>
              </a:solidFill>
              <a:latin typeface="Arial"/>
              <a:ea typeface="Arial"/>
              <a:cs typeface="Arial"/>
              <a:sym typeface="Arial"/>
            </a:endParaRPr>
          </a:p>
          <a:p>
            <a:pPr marL="1371600" lvl="2" indent="-304800">
              <a:spcBef>
                <a:spcPts val="300"/>
              </a:spcBef>
              <a:buClr>
                <a:srgbClr val="DAEDEF"/>
              </a:buClr>
              <a:buFont typeface="Arial"/>
              <a:buNone/>
            </a:pPr>
            <a:endParaRPr lang="en-US" sz="1600">
              <a:solidFill>
                <a:schemeClr val="dk2"/>
              </a:solidFill>
              <a:latin typeface="Arial"/>
              <a:ea typeface="Arial"/>
              <a:cs typeface="Arial"/>
              <a:sym typeface="Arial"/>
            </a:endParaRPr>
          </a:p>
          <a:p>
            <a:pPr marL="0" indent="0">
              <a:spcBef>
                <a:spcPts val="0"/>
              </a:spcBef>
              <a:buFont typeface="Arial" panose="020B0604020202020204" pitchFamily="34" charset="0"/>
              <a:buNone/>
            </a:pPr>
            <a:endParaRPr lang="en-US" sz="1600" dirty="0">
              <a:solidFill>
                <a:schemeClr val="dk2"/>
              </a:solidFill>
              <a:latin typeface="Arial"/>
              <a:ea typeface="Arial"/>
              <a:cs typeface="Arial"/>
              <a:sym typeface="Arial"/>
            </a:endParaRPr>
          </a:p>
        </p:txBody>
      </p:sp>
      <p:sp>
        <p:nvSpPr>
          <p:cNvPr id="4" name="Shape 239">
            <a:extLst>
              <a:ext uri="{FF2B5EF4-FFF2-40B4-BE49-F238E27FC236}">
                <a16:creationId xmlns:a16="http://schemas.microsoft.com/office/drawing/2014/main" id="{DD6B128B-9629-33F1-67ED-18DF0FAF0E30}"/>
              </a:ext>
            </a:extLst>
          </p:cNvPr>
          <p:cNvSpPr txBox="1"/>
          <p:nvPr/>
        </p:nvSpPr>
        <p:spPr>
          <a:xfrm>
            <a:off x="2722033" y="2165352"/>
            <a:ext cx="6000750"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6" name="Shape 240">
            <a:extLst>
              <a:ext uri="{FF2B5EF4-FFF2-40B4-BE49-F238E27FC236}">
                <a16:creationId xmlns:a16="http://schemas.microsoft.com/office/drawing/2014/main" id="{61FDD78C-AAEC-A682-1AAD-A4FF42FF7EEC}"/>
              </a:ext>
            </a:extLst>
          </p:cNvPr>
          <p:cNvSpPr txBox="1">
            <a:spLocks/>
          </p:cNvSpPr>
          <p:nvPr/>
        </p:nvSpPr>
        <p:spPr>
          <a:xfrm>
            <a:off x="321733" y="115411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Qué</a:t>
            </a:r>
            <a:r>
              <a:rPr lang="en-US" sz="4000" dirty="0">
                <a:solidFill>
                  <a:schemeClr val="dk2"/>
                </a:solidFill>
                <a:latin typeface="Arial"/>
                <a:ea typeface="Arial"/>
                <a:cs typeface="Arial"/>
                <a:sym typeface="Arial"/>
              </a:rPr>
              <a:t> son las </a:t>
            </a:r>
            <a:r>
              <a:rPr lang="en-US" sz="4000" dirty="0" err="1">
                <a:solidFill>
                  <a:schemeClr val="dk2"/>
                </a:solidFill>
                <a:latin typeface="Arial"/>
                <a:ea typeface="Arial"/>
                <a:cs typeface="Arial"/>
                <a:sym typeface="Arial"/>
              </a:rPr>
              <a:t>políticas</a:t>
            </a:r>
            <a:r>
              <a:rPr lang="en-US" sz="4000" dirty="0">
                <a:solidFill>
                  <a:schemeClr val="dk2"/>
                </a:solidFill>
                <a:latin typeface="Arial"/>
                <a:ea typeface="Arial"/>
                <a:cs typeface="Arial"/>
                <a:sym typeface="Arial"/>
              </a:rPr>
              <a:t> </a:t>
            </a:r>
            <a:r>
              <a:rPr lang="en-US" sz="4000" dirty="0" err="1">
                <a:solidFill>
                  <a:schemeClr val="dk2"/>
                </a:solidFill>
                <a:latin typeface="Arial"/>
                <a:ea typeface="Arial"/>
                <a:cs typeface="Arial"/>
                <a:sym typeface="Arial"/>
              </a:rPr>
              <a:t>públicas</a:t>
            </a:r>
            <a:r>
              <a:rPr lang="en-US" sz="4000" dirty="0">
                <a:solidFill>
                  <a:schemeClr val="dk2"/>
                </a:solidFill>
                <a:latin typeface="Arial"/>
                <a:ea typeface="Arial"/>
                <a:cs typeface="Arial"/>
                <a:sym typeface="Arial"/>
              </a:rPr>
              <a:t>	  6</a:t>
            </a:r>
          </a:p>
        </p:txBody>
      </p:sp>
      <p:sp>
        <p:nvSpPr>
          <p:cNvPr id="7" name="Shape 241">
            <a:extLst>
              <a:ext uri="{FF2B5EF4-FFF2-40B4-BE49-F238E27FC236}">
                <a16:creationId xmlns:a16="http://schemas.microsoft.com/office/drawing/2014/main" id="{DC1B3003-6C11-0B36-A0E6-04106C68C664}"/>
              </a:ext>
            </a:extLst>
          </p:cNvPr>
          <p:cNvSpPr txBox="1"/>
          <p:nvPr/>
        </p:nvSpPr>
        <p:spPr>
          <a:xfrm>
            <a:off x="349341" y="2261396"/>
            <a:ext cx="4175125" cy="7540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b="1" i="0" u="none" strike="noStrike" cap="none" baseline="0" dirty="0">
                <a:solidFill>
                  <a:schemeClr val="dk1"/>
                </a:solidFill>
                <a:latin typeface="Arial"/>
                <a:ea typeface="Arial"/>
                <a:cs typeface="Arial"/>
                <a:sym typeface="Arial"/>
              </a:rPr>
              <a:t>2. </a:t>
            </a:r>
            <a:r>
              <a:rPr lang="en-US" b="1" i="0" u="none" strike="noStrike" cap="none" baseline="0" dirty="0" err="1">
                <a:solidFill>
                  <a:schemeClr val="dk1"/>
                </a:solidFill>
                <a:latin typeface="Arial"/>
                <a:ea typeface="Arial"/>
                <a:cs typeface="Arial"/>
                <a:sym typeface="Arial"/>
              </a:rPr>
              <a:t>Modelo</a:t>
            </a:r>
            <a:r>
              <a:rPr lang="en-US" b="1" i="0" u="none" strike="noStrike" cap="none" baseline="0" dirty="0">
                <a:solidFill>
                  <a:schemeClr val="dk1"/>
                </a:solidFill>
                <a:latin typeface="Arial"/>
                <a:ea typeface="Arial"/>
                <a:cs typeface="Arial"/>
                <a:sym typeface="Arial"/>
              </a:rPr>
              <a:t> incremental</a:t>
            </a:r>
            <a:r>
              <a:rPr lang="en-US" sz="1200" b="1" i="0" u="none" strike="noStrike" cap="none" baseline="0" dirty="0">
                <a:solidFill>
                  <a:schemeClr val="dk1"/>
                </a:solidFill>
                <a:latin typeface="Arial"/>
                <a:ea typeface="Arial"/>
                <a:cs typeface="Arial"/>
                <a:sym typeface="Arial"/>
              </a:rPr>
              <a:t>:</a:t>
            </a:r>
          </a:p>
          <a:p>
            <a:pPr marL="0" marR="0" lvl="0" indent="0" algn="ctr" rtl="0">
              <a:lnSpc>
                <a:spcPct val="100000"/>
              </a:lnSpc>
              <a:spcBef>
                <a:spcPts val="0"/>
              </a:spcBef>
              <a:spcAft>
                <a:spcPts val="0"/>
              </a:spcAft>
              <a:buNone/>
            </a:pPr>
            <a:endParaRPr sz="1200" b="1"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638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47">
            <a:extLst>
              <a:ext uri="{FF2B5EF4-FFF2-40B4-BE49-F238E27FC236}">
                <a16:creationId xmlns:a16="http://schemas.microsoft.com/office/drawing/2014/main" id="{9D0AB3B8-6056-51E3-A0EF-FC76EAA79A0A}"/>
              </a:ext>
            </a:extLst>
          </p:cNvPr>
          <p:cNvSpPr txBox="1">
            <a:spLocks/>
          </p:cNvSpPr>
          <p:nvPr/>
        </p:nvSpPr>
        <p:spPr>
          <a:xfrm>
            <a:off x="631648" y="1985963"/>
            <a:ext cx="760094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just">
              <a:spcBef>
                <a:spcPts val="0"/>
              </a:spcBef>
              <a:buClr>
                <a:schemeClr val="dk1"/>
              </a:buClr>
              <a:buSzPct val="100000"/>
              <a:buFont typeface="Arial" panose="020B0604020202020204" pitchFamily="34" charset="0"/>
              <a:buNone/>
            </a:pPr>
            <a:r>
              <a:rPr lang="en-US" sz="1800" b="1">
                <a:solidFill>
                  <a:schemeClr val="dk1"/>
                </a:solidFill>
                <a:latin typeface="Arial"/>
                <a:ea typeface="Arial"/>
                <a:cs typeface="Arial"/>
                <a:sym typeface="Arial"/>
              </a:rPr>
              <a:t>3. Modelo político.</a:t>
            </a:r>
          </a:p>
          <a:p>
            <a:pPr marL="114300" indent="0" algn="just">
              <a:lnSpc>
                <a:spcPct val="100000"/>
              </a:lnSpc>
              <a:spcBef>
                <a:spcPts val="500"/>
              </a:spcBef>
              <a:buClr>
                <a:schemeClr val="dk1"/>
              </a:buClr>
              <a:buSzPct val="100000"/>
              <a:buFont typeface="Arial" panose="020B0604020202020204" pitchFamily="34" charset="0"/>
              <a:buNone/>
            </a:pPr>
            <a:r>
              <a:rPr lang="en-US" sz="1600">
                <a:solidFill>
                  <a:schemeClr val="dk1"/>
                </a:solidFill>
                <a:latin typeface="Arial"/>
                <a:ea typeface="Arial"/>
                <a:cs typeface="Arial"/>
                <a:sym typeface="Arial"/>
              </a:rPr>
              <a:t>Cuando se discuten las políticas públicas hay procesos que funcionan en forma paralela </a:t>
            </a:r>
          </a:p>
          <a:p>
            <a:pPr marL="571500" indent="-317500" algn="just">
              <a:lnSpc>
                <a:spcPct val="100000"/>
              </a:lnSpc>
              <a:spcBef>
                <a:spcPts val="500"/>
              </a:spcBef>
              <a:buClr>
                <a:schemeClr val="dk1"/>
              </a:buClr>
              <a:buFont typeface="Noto Symbol"/>
              <a:buNone/>
            </a:pPr>
            <a:endParaRPr lang="en-US" sz="1600">
              <a:solidFill>
                <a:schemeClr val="dk1"/>
              </a:solidFill>
              <a:latin typeface="Arial"/>
              <a:ea typeface="Arial"/>
              <a:cs typeface="Arial"/>
              <a:sym typeface="Arial"/>
            </a:endParaRPr>
          </a:p>
          <a:p>
            <a:pPr marL="1390650" lvl="2" indent="-539750" algn="just">
              <a:lnSpc>
                <a:spcPct val="100000"/>
              </a:lnSpc>
              <a:spcBef>
                <a:spcPts val="300"/>
              </a:spcBef>
              <a:buClr>
                <a:schemeClr val="dk1"/>
              </a:buClr>
              <a:buSzPct val="100000"/>
              <a:buFont typeface="Noto Symbol"/>
              <a:buChar char="●"/>
            </a:pPr>
            <a:r>
              <a:rPr lang="en-US" sz="1600">
                <a:solidFill>
                  <a:schemeClr val="dk1"/>
                </a:solidFill>
                <a:latin typeface="Arial"/>
                <a:ea typeface="Arial"/>
                <a:cs typeface="Arial"/>
                <a:sym typeface="Arial"/>
              </a:rPr>
              <a:t>Identificación de problemas</a:t>
            </a:r>
          </a:p>
          <a:p>
            <a:pPr marL="1390650" lvl="2" indent="-539750" algn="just">
              <a:lnSpc>
                <a:spcPct val="100000"/>
              </a:lnSpc>
              <a:spcBef>
                <a:spcPts val="300"/>
              </a:spcBef>
              <a:buClr>
                <a:schemeClr val="dk1"/>
              </a:buClr>
              <a:buSzPct val="100000"/>
              <a:buFont typeface="Noto Symbol"/>
              <a:buChar char="●"/>
            </a:pPr>
            <a:r>
              <a:rPr lang="en-US" sz="1600">
                <a:solidFill>
                  <a:schemeClr val="dk1"/>
                </a:solidFill>
                <a:latin typeface="Arial"/>
                <a:ea typeface="Arial"/>
                <a:cs typeface="Arial"/>
                <a:sym typeface="Arial"/>
              </a:rPr>
              <a:t>Construcción de alternativas de política pública</a:t>
            </a:r>
          </a:p>
          <a:p>
            <a:pPr marL="1390650" lvl="2" indent="-539750" algn="just">
              <a:lnSpc>
                <a:spcPct val="100000"/>
              </a:lnSpc>
              <a:spcBef>
                <a:spcPts val="300"/>
              </a:spcBef>
              <a:buClr>
                <a:schemeClr val="dk1"/>
              </a:buClr>
              <a:buSzPct val="100000"/>
              <a:buFont typeface="Noto Symbol"/>
              <a:buChar char="●"/>
            </a:pPr>
            <a:r>
              <a:rPr lang="en-US" sz="1600">
                <a:solidFill>
                  <a:schemeClr val="dk1"/>
                </a:solidFill>
                <a:latin typeface="Arial"/>
                <a:ea typeface="Arial"/>
                <a:cs typeface="Arial"/>
                <a:sym typeface="Arial"/>
              </a:rPr>
              <a:t>Proceso político (confrontación de intereses).</a:t>
            </a:r>
          </a:p>
          <a:p>
            <a:pPr marL="1390650" lvl="2" indent="-400050" algn="just">
              <a:lnSpc>
                <a:spcPct val="100000"/>
              </a:lnSpc>
              <a:spcBef>
                <a:spcPts val="300"/>
              </a:spcBef>
              <a:buClr>
                <a:schemeClr val="dk1"/>
              </a:buClr>
              <a:buFont typeface="Noto Symbol"/>
              <a:buNone/>
            </a:pPr>
            <a:endParaRPr lang="en-US" sz="1600">
              <a:solidFill>
                <a:schemeClr val="dk1"/>
              </a:solidFill>
              <a:latin typeface="Arial"/>
              <a:ea typeface="Arial"/>
              <a:cs typeface="Arial"/>
              <a:sym typeface="Arial"/>
            </a:endParaRPr>
          </a:p>
          <a:p>
            <a:pPr marL="114300" indent="0" algn="just">
              <a:lnSpc>
                <a:spcPct val="100000"/>
              </a:lnSpc>
              <a:spcBef>
                <a:spcPts val="500"/>
              </a:spcBef>
              <a:buClr>
                <a:schemeClr val="dk1"/>
              </a:buClr>
              <a:buSzPct val="100000"/>
              <a:buFont typeface="Arial" panose="020B0604020202020204" pitchFamily="34" charset="0"/>
              <a:buNone/>
            </a:pPr>
            <a:r>
              <a:rPr lang="en-US" sz="1600">
                <a:solidFill>
                  <a:schemeClr val="dk1"/>
                </a:solidFill>
                <a:latin typeface="Arial"/>
                <a:ea typeface="Arial"/>
                <a:cs typeface="Arial"/>
                <a:sym typeface="Arial"/>
              </a:rPr>
              <a:t>Se genera un proceso de decisión, en el cual la ventana para la política pública es crucial.</a:t>
            </a:r>
          </a:p>
          <a:p>
            <a:pPr marL="571500" indent="-241300">
              <a:lnSpc>
                <a:spcPct val="100000"/>
              </a:lnSpc>
              <a:spcBef>
                <a:spcPts val="500"/>
              </a:spcBef>
              <a:buClr>
                <a:schemeClr val="dk1"/>
              </a:buClr>
              <a:buFont typeface="Arial"/>
              <a:buNone/>
            </a:pPr>
            <a:endParaRPr lang="en-US" sz="2400">
              <a:solidFill>
                <a:schemeClr val="dk2"/>
              </a:solidFill>
              <a:latin typeface="Arial"/>
              <a:ea typeface="Arial"/>
              <a:cs typeface="Arial"/>
              <a:sym typeface="Arial"/>
            </a:endParaRPr>
          </a:p>
          <a:p>
            <a:pPr marL="571500" indent="-241300">
              <a:lnSpc>
                <a:spcPct val="100000"/>
              </a:lnSpc>
              <a:spcBef>
                <a:spcPts val="500"/>
              </a:spcBef>
              <a:buClr>
                <a:schemeClr val="dk1"/>
              </a:buClr>
              <a:buFont typeface="Arial"/>
              <a:buNone/>
            </a:pPr>
            <a:endParaRPr lang="en-US" sz="2400">
              <a:solidFill>
                <a:schemeClr val="dk2"/>
              </a:solidFill>
              <a:latin typeface="Arial"/>
              <a:ea typeface="Arial"/>
              <a:cs typeface="Arial"/>
              <a:sym typeface="Arial"/>
            </a:endParaRPr>
          </a:p>
          <a:p>
            <a:pPr marL="0" indent="0">
              <a:spcBef>
                <a:spcPts val="0"/>
              </a:spcBef>
              <a:buFont typeface="Arial" panose="020B0604020202020204" pitchFamily="34" charset="0"/>
              <a:buNone/>
            </a:pPr>
            <a:endParaRPr lang="en-US" sz="2400" dirty="0">
              <a:solidFill>
                <a:schemeClr val="dk2"/>
              </a:solidFill>
              <a:latin typeface="Arial"/>
              <a:ea typeface="Arial"/>
              <a:cs typeface="Arial"/>
              <a:sym typeface="Arial"/>
            </a:endParaRPr>
          </a:p>
        </p:txBody>
      </p:sp>
      <p:sp>
        <p:nvSpPr>
          <p:cNvPr id="4" name="Shape 248">
            <a:extLst>
              <a:ext uri="{FF2B5EF4-FFF2-40B4-BE49-F238E27FC236}">
                <a16:creationId xmlns:a16="http://schemas.microsoft.com/office/drawing/2014/main" id="{36795B47-0880-835E-36C7-2097E53A0F29}"/>
              </a:ext>
            </a:extLst>
          </p:cNvPr>
          <p:cNvSpPr txBox="1"/>
          <p:nvPr/>
        </p:nvSpPr>
        <p:spPr>
          <a:xfrm>
            <a:off x="6541911" y="67468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27</a:t>
            </a:fld>
            <a:endParaRPr lang="en-US" sz="1050" b="0" i="0" u="none" strike="noStrike" cap="none" baseline="0">
              <a:solidFill>
                <a:schemeClr val="dk1"/>
              </a:solidFill>
              <a:latin typeface="Arial"/>
              <a:ea typeface="Arial"/>
              <a:cs typeface="Arial"/>
              <a:sym typeface="Arial"/>
            </a:endParaRPr>
          </a:p>
        </p:txBody>
      </p:sp>
      <p:sp>
        <p:nvSpPr>
          <p:cNvPr id="6" name="Shape 249">
            <a:extLst>
              <a:ext uri="{FF2B5EF4-FFF2-40B4-BE49-F238E27FC236}">
                <a16:creationId xmlns:a16="http://schemas.microsoft.com/office/drawing/2014/main" id="{D0A54D19-01D9-1196-041E-663C7F4E9B7F}"/>
              </a:ext>
            </a:extLst>
          </p:cNvPr>
          <p:cNvSpPr txBox="1">
            <a:spLocks/>
          </p:cNvSpPr>
          <p:nvPr/>
        </p:nvSpPr>
        <p:spPr>
          <a:xfrm>
            <a:off x="445911" y="7762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7</a:t>
            </a:r>
          </a:p>
        </p:txBody>
      </p:sp>
    </p:spTree>
    <p:extLst>
      <p:ext uri="{BB962C8B-B14F-4D97-AF65-F5344CB8AC3E}">
        <p14:creationId xmlns:p14="http://schemas.microsoft.com/office/powerpoint/2010/main" val="347896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99" y="-20767"/>
            <a:ext cx="12192000" cy="6858000"/>
          </a:xfrm>
        </p:spPr>
      </p:pic>
      <p:sp>
        <p:nvSpPr>
          <p:cNvPr id="3" name="Shape 255">
            <a:extLst>
              <a:ext uri="{FF2B5EF4-FFF2-40B4-BE49-F238E27FC236}">
                <a16:creationId xmlns:a16="http://schemas.microsoft.com/office/drawing/2014/main" id="{9DD1772E-BED9-7628-7262-D9740308D03A}"/>
              </a:ext>
            </a:extLst>
          </p:cNvPr>
          <p:cNvSpPr txBox="1">
            <a:spLocks/>
          </p:cNvSpPr>
          <p:nvPr/>
        </p:nvSpPr>
        <p:spPr>
          <a:xfrm>
            <a:off x="179386" y="1628775"/>
            <a:ext cx="8036155" cy="542661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2" indent="-457200">
              <a:spcBef>
                <a:spcPts val="0"/>
              </a:spcBef>
              <a:buClr>
                <a:schemeClr val="dk1"/>
              </a:buClr>
              <a:buSzPct val="25000"/>
              <a:buFont typeface="Arial"/>
              <a:buNone/>
            </a:pPr>
            <a:r>
              <a:rPr lang="en-US">
                <a:solidFill>
                  <a:schemeClr val="dk1"/>
                </a:solidFill>
                <a:latin typeface="Arial"/>
                <a:ea typeface="Arial"/>
                <a:cs typeface="Arial"/>
                <a:sym typeface="Arial"/>
              </a:rPr>
              <a:t>Proceso de decisiones en el modelo político</a:t>
            </a:r>
          </a:p>
        </p:txBody>
      </p:sp>
      <p:grpSp>
        <p:nvGrpSpPr>
          <p:cNvPr id="6" name="Shape 257">
            <a:extLst>
              <a:ext uri="{FF2B5EF4-FFF2-40B4-BE49-F238E27FC236}">
                <a16:creationId xmlns:a16="http://schemas.microsoft.com/office/drawing/2014/main" id="{06E8DF71-E16A-9EDB-DD37-618D6FF2F2C8}"/>
              </a:ext>
            </a:extLst>
          </p:cNvPr>
          <p:cNvGrpSpPr/>
          <p:nvPr/>
        </p:nvGrpSpPr>
        <p:grpSpPr>
          <a:xfrm>
            <a:off x="652462" y="2041525"/>
            <a:ext cx="2063083" cy="1112886"/>
            <a:chOff x="652462" y="2041525"/>
            <a:chExt cx="2090737" cy="1025525"/>
          </a:xfrm>
        </p:grpSpPr>
        <p:pic>
          <p:nvPicPr>
            <p:cNvPr id="7" name="Shape 258">
              <a:extLst>
                <a:ext uri="{FF2B5EF4-FFF2-40B4-BE49-F238E27FC236}">
                  <a16:creationId xmlns:a16="http://schemas.microsoft.com/office/drawing/2014/main" id="{40EC8D27-C8E3-6136-0643-534C962A8F1F}"/>
                </a:ext>
              </a:extLst>
            </p:cNvPr>
            <p:cNvPicPr preferRelativeResize="0"/>
            <p:nvPr/>
          </p:nvPicPr>
          <p:blipFill rotWithShape="1">
            <a:blip r:embed="rId3">
              <a:alphaModFix/>
            </a:blip>
            <a:srcRect/>
            <a:stretch/>
          </p:blipFill>
          <p:spPr>
            <a:xfrm>
              <a:off x="652462" y="2041525"/>
              <a:ext cx="2090737" cy="1025525"/>
            </a:xfrm>
            <a:prstGeom prst="rect">
              <a:avLst/>
            </a:prstGeom>
            <a:noFill/>
            <a:ln>
              <a:noFill/>
            </a:ln>
          </p:spPr>
        </p:pic>
        <p:sp>
          <p:nvSpPr>
            <p:cNvPr id="8" name="Shape 259">
              <a:extLst>
                <a:ext uri="{FF2B5EF4-FFF2-40B4-BE49-F238E27FC236}">
                  <a16:creationId xmlns:a16="http://schemas.microsoft.com/office/drawing/2014/main" id="{4C275117-BD15-BF8F-0F60-8583FDF1D809}"/>
                </a:ext>
              </a:extLst>
            </p:cNvPr>
            <p:cNvSpPr txBox="1"/>
            <p:nvPr/>
          </p:nvSpPr>
          <p:spPr>
            <a:xfrm>
              <a:off x="714375" y="2071686"/>
              <a:ext cx="1928812"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Reconocimiento del problema</a:t>
              </a:r>
            </a:p>
          </p:txBody>
        </p:sp>
      </p:grpSp>
      <p:grpSp>
        <p:nvGrpSpPr>
          <p:cNvPr id="9" name="Shape 260">
            <a:extLst>
              <a:ext uri="{FF2B5EF4-FFF2-40B4-BE49-F238E27FC236}">
                <a16:creationId xmlns:a16="http://schemas.microsoft.com/office/drawing/2014/main" id="{4D0A8ED0-DF5E-6049-A9B1-EFAB81CF3A91}"/>
              </a:ext>
            </a:extLst>
          </p:cNvPr>
          <p:cNvGrpSpPr/>
          <p:nvPr/>
        </p:nvGrpSpPr>
        <p:grpSpPr>
          <a:xfrm>
            <a:off x="652462" y="3402012"/>
            <a:ext cx="2075614" cy="1111162"/>
            <a:chOff x="652462" y="3402012"/>
            <a:chExt cx="2103436" cy="1023936"/>
          </a:xfrm>
        </p:grpSpPr>
        <p:pic>
          <p:nvPicPr>
            <p:cNvPr id="10" name="Shape 261">
              <a:extLst>
                <a:ext uri="{FF2B5EF4-FFF2-40B4-BE49-F238E27FC236}">
                  <a16:creationId xmlns:a16="http://schemas.microsoft.com/office/drawing/2014/main" id="{DFFAD19B-F3E7-3195-E0E2-101C481DED03}"/>
                </a:ext>
              </a:extLst>
            </p:cNvPr>
            <p:cNvPicPr preferRelativeResize="0"/>
            <p:nvPr/>
          </p:nvPicPr>
          <p:blipFill rotWithShape="1">
            <a:blip r:embed="rId4">
              <a:alphaModFix/>
            </a:blip>
            <a:srcRect/>
            <a:stretch/>
          </p:blipFill>
          <p:spPr>
            <a:xfrm>
              <a:off x="652462" y="3402012"/>
              <a:ext cx="2103436" cy="1023936"/>
            </a:xfrm>
            <a:prstGeom prst="rect">
              <a:avLst/>
            </a:prstGeom>
            <a:noFill/>
            <a:ln>
              <a:noFill/>
            </a:ln>
          </p:spPr>
        </p:pic>
        <p:sp>
          <p:nvSpPr>
            <p:cNvPr id="11" name="Shape 262">
              <a:extLst>
                <a:ext uri="{FF2B5EF4-FFF2-40B4-BE49-F238E27FC236}">
                  <a16:creationId xmlns:a16="http://schemas.microsoft.com/office/drawing/2014/main" id="{86496C86-9179-D966-A2BE-F6C4D769F2B5}"/>
                </a:ext>
              </a:extLst>
            </p:cNvPr>
            <p:cNvSpPr txBox="1"/>
            <p:nvPr/>
          </p:nvSpPr>
          <p:spPr>
            <a:xfrm>
              <a:off x="714375" y="3429000"/>
              <a:ext cx="1914525"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Construcción de alternativas</a:t>
              </a:r>
            </a:p>
          </p:txBody>
        </p:sp>
      </p:grpSp>
      <p:grpSp>
        <p:nvGrpSpPr>
          <p:cNvPr id="12" name="Shape 263">
            <a:extLst>
              <a:ext uri="{FF2B5EF4-FFF2-40B4-BE49-F238E27FC236}">
                <a16:creationId xmlns:a16="http://schemas.microsoft.com/office/drawing/2014/main" id="{9AD4866D-8F09-6A1C-8974-89942E6E06B4}"/>
              </a:ext>
            </a:extLst>
          </p:cNvPr>
          <p:cNvGrpSpPr/>
          <p:nvPr/>
        </p:nvGrpSpPr>
        <p:grpSpPr>
          <a:xfrm>
            <a:off x="622301" y="5114925"/>
            <a:ext cx="2008256" cy="1111162"/>
            <a:chOff x="622300" y="5114925"/>
            <a:chExt cx="2035175" cy="1023936"/>
          </a:xfrm>
        </p:grpSpPr>
        <p:pic>
          <p:nvPicPr>
            <p:cNvPr id="13" name="Shape 264">
              <a:extLst>
                <a:ext uri="{FF2B5EF4-FFF2-40B4-BE49-F238E27FC236}">
                  <a16:creationId xmlns:a16="http://schemas.microsoft.com/office/drawing/2014/main" id="{90D82E8D-E78F-5341-A4A2-182307396977}"/>
                </a:ext>
              </a:extLst>
            </p:cNvPr>
            <p:cNvPicPr preferRelativeResize="0"/>
            <p:nvPr/>
          </p:nvPicPr>
          <p:blipFill rotWithShape="1">
            <a:blip r:embed="rId5">
              <a:alphaModFix/>
            </a:blip>
            <a:srcRect/>
            <a:stretch/>
          </p:blipFill>
          <p:spPr>
            <a:xfrm>
              <a:off x="622300" y="5114925"/>
              <a:ext cx="2035175" cy="1023936"/>
            </a:xfrm>
            <a:prstGeom prst="rect">
              <a:avLst/>
            </a:prstGeom>
            <a:noFill/>
            <a:ln>
              <a:noFill/>
            </a:ln>
          </p:spPr>
        </p:pic>
        <p:sp>
          <p:nvSpPr>
            <p:cNvPr id="14" name="Shape 265">
              <a:extLst>
                <a:ext uri="{FF2B5EF4-FFF2-40B4-BE49-F238E27FC236}">
                  <a16:creationId xmlns:a16="http://schemas.microsoft.com/office/drawing/2014/main" id="{4483EA44-F4DB-FB00-3CEB-DB1A53D223EB}"/>
                </a:ext>
              </a:extLst>
            </p:cNvPr>
            <p:cNvSpPr txBox="1"/>
            <p:nvPr/>
          </p:nvSpPr>
          <p:spPr>
            <a:xfrm>
              <a:off x="714375" y="5143500"/>
              <a:ext cx="1857375"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Proceso político</a:t>
              </a:r>
            </a:p>
          </p:txBody>
        </p:sp>
      </p:grpSp>
      <p:grpSp>
        <p:nvGrpSpPr>
          <p:cNvPr id="15" name="Shape 266">
            <a:extLst>
              <a:ext uri="{FF2B5EF4-FFF2-40B4-BE49-F238E27FC236}">
                <a16:creationId xmlns:a16="http://schemas.microsoft.com/office/drawing/2014/main" id="{60C3141B-2ED3-D169-D6D2-53A6E31DA111}"/>
              </a:ext>
            </a:extLst>
          </p:cNvPr>
          <p:cNvGrpSpPr/>
          <p:nvPr/>
        </p:nvGrpSpPr>
        <p:grpSpPr>
          <a:xfrm>
            <a:off x="3590925" y="3328987"/>
            <a:ext cx="1997289" cy="1111162"/>
            <a:chOff x="3590925" y="3328987"/>
            <a:chExt cx="2024061" cy="1023936"/>
          </a:xfrm>
        </p:grpSpPr>
        <p:pic>
          <p:nvPicPr>
            <p:cNvPr id="16" name="Shape 267">
              <a:extLst>
                <a:ext uri="{FF2B5EF4-FFF2-40B4-BE49-F238E27FC236}">
                  <a16:creationId xmlns:a16="http://schemas.microsoft.com/office/drawing/2014/main" id="{59087C24-1053-9A22-77A6-2AC205C92143}"/>
                </a:ext>
              </a:extLst>
            </p:cNvPr>
            <p:cNvPicPr preferRelativeResize="0"/>
            <p:nvPr/>
          </p:nvPicPr>
          <p:blipFill rotWithShape="1">
            <a:blip r:embed="rId6">
              <a:alphaModFix/>
            </a:blip>
            <a:srcRect/>
            <a:stretch/>
          </p:blipFill>
          <p:spPr>
            <a:xfrm>
              <a:off x="3590925" y="3328987"/>
              <a:ext cx="2024061" cy="1023936"/>
            </a:xfrm>
            <a:prstGeom prst="rect">
              <a:avLst/>
            </a:prstGeom>
            <a:noFill/>
            <a:ln>
              <a:noFill/>
            </a:ln>
          </p:spPr>
        </p:pic>
        <p:sp>
          <p:nvSpPr>
            <p:cNvPr id="17" name="Shape 268">
              <a:extLst>
                <a:ext uri="{FF2B5EF4-FFF2-40B4-BE49-F238E27FC236}">
                  <a16:creationId xmlns:a16="http://schemas.microsoft.com/office/drawing/2014/main" id="{0FED10E6-31DA-3A30-2C70-D2965865CA56}"/>
                </a:ext>
              </a:extLst>
            </p:cNvPr>
            <p:cNvSpPr txBox="1"/>
            <p:nvPr/>
          </p:nvSpPr>
          <p:spPr>
            <a:xfrm>
              <a:off x="3687762" y="3402012"/>
              <a:ext cx="1825625" cy="82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Ventana de política pública</a:t>
              </a:r>
            </a:p>
          </p:txBody>
        </p:sp>
      </p:grpSp>
      <p:grpSp>
        <p:nvGrpSpPr>
          <p:cNvPr id="18" name="Shape 269">
            <a:extLst>
              <a:ext uri="{FF2B5EF4-FFF2-40B4-BE49-F238E27FC236}">
                <a16:creationId xmlns:a16="http://schemas.microsoft.com/office/drawing/2014/main" id="{3768AE90-32BD-1BB0-16B8-DF5786BCAA4F}"/>
              </a:ext>
            </a:extLst>
          </p:cNvPr>
          <p:cNvGrpSpPr/>
          <p:nvPr/>
        </p:nvGrpSpPr>
        <p:grpSpPr>
          <a:xfrm>
            <a:off x="6162675" y="3181350"/>
            <a:ext cx="1997289" cy="1350622"/>
            <a:chOff x="6162675" y="3181350"/>
            <a:chExt cx="2024061" cy="1244599"/>
          </a:xfrm>
        </p:grpSpPr>
        <p:pic>
          <p:nvPicPr>
            <p:cNvPr id="19" name="Shape 270">
              <a:extLst>
                <a:ext uri="{FF2B5EF4-FFF2-40B4-BE49-F238E27FC236}">
                  <a16:creationId xmlns:a16="http://schemas.microsoft.com/office/drawing/2014/main" id="{656D731D-583E-4811-19CB-6AE98A56656F}"/>
                </a:ext>
              </a:extLst>
            </p:cNvPr>
            <p:cNvPicPr preferRelativeResize="0"/>
            <p:nvPr/>
          </p:nvPicPr>
          <p:blipFill rotWithShape="1">
            <a:blip r:embed="rId7">
              <a:alphaModFix/>
            </a:blip>
            <a:srcRect/>
            <a:stretch/>
          </p:blipFill>
          <p:spPr>
            <a:xfrm>
              <a:off x="6162675" y="3181350"/>
              <a:ext cx="2024061" cy="1244599"/>
            </a:xfrm>
            <a:prstGeom prst="rect">
              <a:avLst/>
            </a:prstGeom>
            <a:noFill/>
            <a:ln>
              <a:noFill/>
            </a:ln>
          </p:spPr>
        </p:pic>
        <p:sp>
          <p:nvSpPr>
            <p:cNvPr id="20" name="Shape 271">
              <a:extLst>
                <a:ext uri="{FF2B5EF4-FFF2-40B4-BE49-F238E27FC236}">
                  <a16:creationId xmlns:a16="http://schemas.microsoft.com/office/drawing/2014/main" id="{0FA29380-D229-D2F9-0380-B45143388DAF}"/>
                </a:ext>
              </a:extLst>
            </p:cNvPr>
            <p:cNvSpPr txBox="1"/>
            <p:nvPr/>
          </p:nvSpPr>
          <p:spPr>
            <a:xfrm>
              <a:off x="6496050" y="3379787"/>
              <a:ext cx="1352550" cy="7985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400" b="0" i="0" u="none" strike="noStrike" cap="none" baseline="0">
                  <a:solidFill>
                    <a:srgbClr val="FFFFFF"/>
                  </a:solidFill>
                  <a:latin typeface="Arial"/>
                  <a:ea typeface="Arial"/>
                  <a:cs typeface="Arial"/>
                  <a:sym typeface="Arial"/>
                </a:rPr>
                <a:t>Formulación de la política</a:t>
              </a:r>
            </a:p>
          </p:txBody>
        </p:sp>
      </p:grpSp>
      <p:cxnSp>
        <p:nvCxnSpPr>
          <p:cNvPr id="21" name="Shape 272">
            <a:extLst>
              <a:ext uri="{FF2B5EF4-FFF2-40B4-BE49-F238E27FC236}">
                <a16:creationId xmlns:a16="http://schemas.microsoft.com/office/drawing/2014/main" id="{7392C7CF-B8DD-437D-549E-172A8E6C86D1}"/>
              </a:ext>
            </a:extLst>
          </p:cNvPr>
          <p:cNvCxnSpPr>
            <a:cxnSpLocks/>
          </p:cNvCxnSpPr>
          <p:nvPr/>
        </p:nvCxnSpPr>
        <p:spPr>
          <a:xfrm>
            <a:off x="2643186" y="2500311"/>
            <a:ext cx="986896" cy="1007798"/>
          </a:xfrm>
          <a:prstGeom prst="straightConnector1">
            <a:avLst/>
          </a:prstGeom>
          <a:noFill/>
          <a:ln w="38100" cap="flat">
            <a:solidFill>
              <a:schemeClr val="accent1"/>
            </a:solidFill>
            <a:prstDash val="solid"/>
            <a:miter/>
            <a:headEnd type="none" w="med" len="med"/>
            <a:tailEnd type="stealth" w="lg" len="lg"/>
          </a:ln>
        </p:spPr>
      </p:cxnSp>
      <p:cxnSp>
        <p:nvCxnSpPr>
          <p:cNvPr id="22" name="Shape 273">
            <a:extLst>
              <a:ext uri="{FF2B5EF4-FFF2-40B4-BE49-F238E27FC236}">
                <a16:creationId xmlns:a16="http://schemas.microsoft.com/office/drawing/2014/main" id="{F22437D0-6829-9E6B-DCFD-BCBAE24C70A8}"/>
              </a:ext>
            </a:extLst>
          </p:cNvPr>
          <p:cNvCxnSpPr>
            <a:cxnSpLocks/>
          </p:cNvCxnSpPr>
          <p:nvPr/>
        </p:nvCxnSpPr>
        <p:spPr>
          <a:xfrm>
            <a:off x="2628900" y="3886200"/>
            <a:ext cx="1015093" cy="2433"/>
          </a:xfrm>
          <a:prstGeom prst="straightConnector1">
            <a:avLst/>
          </a:prstGeom>
          <a:noFill/>
          <a:ln w="38100" cap="flat">
            <a:solidFill>
              <a:schemeClr val="accent1"/>
            </a:solidFill>
            <a:prstDash val="solid"/>
            <a:miter/>
            <a:headEnd type="none" w="med" len="med"/>
            <a:tailEnd type="stealth" w="lg" len="lg"/>
          </a:ln>
        </p:spPr>
      </p:cxnSp>
      <p:cxnSp>
        <p:nvCxnSpPr>
          <p:cNvPr id="23" name="Shape 274">
            <a:extLst>
              <a:ext uri="{FF2B5EF4-FFF2-40B4-BE49-F238E27FC236}">
                <a16:creationId xmlns:a16="http://schemas.microsoft.com/office/drawing/2014/main" id="{13AD085A-A7A2-44E1-55E1-9D537FB3E554}"/>
              </a:ext>
            </a:extLst>
          </p:cNvPr>
          <p:cNvCxnSpPr>
            <a:cxnSpLocks/>
          </p:cNvCxnSpPr>
          <p:nvPr/>
        </p:nvCxnSpPr>
        <p:spPr>
          <a:xfrm>
            <a:off x="2571750" y="5600697"/>
            <a:ext cx="1049556" cy="117518"/>
          </a:xfrm>
          <a:prstGeom prst="straightConnector1">
            <a:avLst/>
          </a:prstGeom>
          <a:noFill/>
          <a:ln w="38100" cap="flat">
            <a:solidFill>
              <a:schemeClr val="accent1"/>
            </a:solidFill>
            <a:prstDash val="solid"/>
            <a:miter/>
            <a:headEnd type="none" w="med" len="med"/>
            <a:tailEnd type="stealth" w="lg" len="lg"/>
          </a:ln>
        </p:spPr>
      </p:cxnSp>
      <p:cxnSp>
        <p:nvCxnSpPr>
          <p:cNvPr id="24" name="Shape 275">
            <a:extLst>
              <a:ext uri="{FF2B5EF4-FFF2-40B4-BE49-F238E27FC236}">
                <a16:creationId xmlns:a16="http://schemas.microsoft.com/office/drawing/2014/main" id="{C6B9EFFD-ED10-20E3-47F8-A79EF09855BB}"/>
              </a:ext>
            </a:extLst>
          </p:cNvPr>
          <p:cNvCxnSpPr>
            <a:cxnSpLocks/>
          </p:cNvCxnSpPr>
          <p:nvPr/>
        </p:nvCxnSpPr>
        <p:spPr>
          <a:xfrm>
            <a:off x="5643562" y="3857625"/>
            <a:ext cx="493448" cy="1722"/>
          </a:xfrm>
          <a:prstGeom prst="straightConnector1">
            <a:avLst/>
          </a:prstGeom>
          <a:noFill/>
          <a:ln w="38100" cap="flat">
            <a:solidFill>
              <a:schemeClr val="accent1"/>
            </a:solidFill>
            <a:prstDash val="solid"/>
            <a:miter/>
            <a:headEnd type="none" w="med" len="med"/>
            <a:tailEnd type="stealth" w="lg" len="lg"/>
          </a:ln>
        </p:spPr>
      </p:cxnSp>
      <p:grpSp>
        <p:nvGrpSpPr>
          <p:cNvPr id="25" name="Shape 276">
            <a:extLst>
              <a:ext uri="{FF2B5EF4-FFF2-40B4-BE49-F238E27FC236}">
                <a16:creationId xmlns:a16="http://schemas.microsoft.com/office/drawing/2014/main" id="{08362939-6B37-A658-DF89-DAFA01D36159}"/>
              </a:ext>
            </a:extLst>
          </p:cNvPr>
          <p:cNvGrpSpPr/>
          <p:nvPr/>
        </p:nvGrpSpPr>
        <p:grpSpPr>
          <a:xfrm>
            <a:off x="5157787" y="5181600"/>
            <a:ext cx="3410274" cy="1111162"/>
            <a:chOff x="5157787" y="5181600"/>
            <a:chExt cx="3455986" cy="1023936"/>
          </a:xfrm>
        </p:grpSpPr>
        <p:pic>
          <p:nvPicPr>
            <p:cNvPr id="26" name="Shape 277">
              <a:extLst>
                <a:ext uri="{FF2B5EF4-FFF2-40B4-BE49-F238E27FC236}">
                  <a16:creationId xmlns:a16="http://schemas.microsoft.com/office/drawing/2014/main" id="{0FE6261B-78D6-0D2E-6F90-09E322E466BE}"/>
                </a:ext>
              </a:extLst>
            </p:cNvPr>
            <p:cNvPicPr preferRelativeResize="0"/>
            <p:nvPr/>
          </p:nvPicPr>
          <p:blipFill rotWithShape="1">
            <a:blip r:embed="rId8">
              <a:alphaModFix/>
            </a:blip>
            <a:srcRect/>
            <a:stretch/>
          </p:blipFill>
          <p:spPr>
            <a:xfrm>
              <a:off x="5157787" y="5181600"/>
              <a:ext cx="3455986" cy="1023936"/>
            </a:xfrm>
            <a:prstGeom prst="rect">
              <a:avLst/>
            </a:prstGeom>
            <a:noFill/>
            <a:ln>
              <a:noFill/>
            </a:ln>
          </p:spPr>
        </p:pic>
        <p:sp>
          <p:nvSpPr>
            <p:cNvPr id="27" name="Shape 278">
              <a:extLst>
                <a:ext uri="{FF2B5EF4-FFF2-40B4-BE49-F238E27FC236}">
                  <a16:creationId xmlns:a16="http://schemas.microsoft.com/office/drawing/2014/main" id="{BFD82C76-D417-46F1-EFA8-8D66B1786C80}"/>
                </a:ext>
              </a:extLst>
            </p:cNvPr>
            <p:cNvSpPr txBox="1"/>
            <p:nvPr/>
          </p:nvSpPr>
          <p:spPr>
            <a:xfrm>
              <a:off x="5259387" y="5259387"/>
              <a:ext cx="3254374" cy="86994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Agenda – Alternativas</a:t>
              </a:r>
            </a:p>
            <a:p>
              <a:pPr marL="0" marR="0" lvl="0" indent="0" algn="ctr" rtl="0">
                <a:lnSpc>
                  <a:spcPct val="100000"/>
                </a:lnSpc>
                <a:spcBef>
                  <a:spcPts val="0"/>
                </a:spcBef>
                <a:spcAft>
                  <a:spcPts val="0"/>
                </a:spcAft>
                <a:buClr>
                  <a:srgbClr val="FFFFFF"/>
                </a:buClr>
                <a:buSzPct val="25000"/>
                <a:buFont typeface="Arial"/>
                <a:buNone/>
              </a:pPr>
              <a:r>
                <a:rPr lang="en-US" sz="1600" b="0" i="0" u="none" strike="noStrike" cap="none" baseline="0">
                  <a:solidFill>
                    <a:srgbClr val="FFFFFF"/>
                  </a:solidFill>
                  <a:latin typeface="Arial"/>
                  <a:ea typeface="Arial"/>
                  <a:cs typeface="Arial"/>
                  <a:sym typeface="Arial"/>
                </a:rPr>
                <a:t>Adopción de decisión</a:t>
              </a:r>
            </a:p>
          </p:txBody>
        </p:sp>
      </p:grpSp>
      <p:cxnSp>
        <p:nvCxnSpPr>
          <p:cNvPr id="28" name="Shape 279">
            <a:extLst>
              <a:ext uri="{FF2B5EF4-FFF2-40B4-BE49-F238E27FC236}">
                <a16:creationId xmlns:a16="http://schemas.microsoft.com/office/drawing/2014/main" id="{6CB015D4-7A99-AB4A-7AAE-AC4CB79C0531}"/>
              </a:ext>
            </a:extLst>
          </p:cNvPr>
          <p:cNvCxnSpPr>
            <a:cxnSpLocks/>
          </p:cNvCxnSpPr>
          <p:nvPr/>
        </p:nvCxnSpPr>
        <p:spPr>
          <a:xfrm flipH="1">
            <a:off x="7145315" y="4430713"/>
            <a:ext cx="21" cy="775231"/>
          </a:xfrm>
          <a:prstGeom prst="straightConnector1">
            <a:avLst/>
          </a:prstGeom>
          <a:noFill/>
          <a:ln w="38100" cap="flat">
            <a:solidFill>
              <a:schemeClr val="accent1"/>
            </a:solidFill>
            <a:prstDash val="solid"/>
            <a:miter/>
            <a:headEnd type="none" w="med" len="med"/>
            <a:tailEnd type="stealth" w="lg" len="lg"/>
          </a:ln>
        </p:spPr>
      </p:cxnSp>
      <p:sp>
        <p:nvSpPr>
          <p:cNvPr id="29" name="Shape 280">
            <a:extLst>
              <a:ext uri="{FF2B5EF4-FFF2-40B4-BE49-F238E27FC236}">
                <a16:creationId xmlns:a16="http://schemas.microsoft.com/office/drawing/2014/main" id="{D794E4C8-BB74-91EA-3000-F109D74A0B21}"/>
              </a:ext>
            </a:extLst>
          </p:cNvPr>
          <p:cNvSpPr txBox="1">
            <a:spLocks/>
          </p:cNvSpPr>
          <p:nvPr/>
        </p:nvSpPr>
        <p:spPr>
          <a:xfrm>
            <a:off x="366216" y="748119"/>
            <a:ext cx="8120748" cy="1240368"/>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Qué</a:t>
            </a:r>
            <a:r>
              <a:rPr lang="en-US" sz="3200" dirty="0">
                <a:solidFill>
                  <a:schemeClr val="dk2"/>
                </a:solidFill>
                <a:latin typeface="Arial"/>
                <a:ea typeface="Arial"/>
                <a:cs typeface="Arial"/>
                <a:sym typeface="Arial"/>
              </a:rPr>
              <a:t> son las </a:t>
            </a: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8</a:t>
            </a:r>
          </a:p>
        </p:txBody>
      </p:sp>
    </p:spTree>
    <p:extLst>
      <p:ext uri="{BB962C8B-B14F-4D97-AF65-F5344CB8AC3E}">
        <p14:creationId xmlns:p14="http://schemas.microsoft.com/office/powerpoint/2010/main" val="346195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85">
            <a:extLst>
              <a:ext uri="{FF2B5EF4-FFF2-40B4-BE49-F238E27FC236}">
                <a16:creationId xmlns:a16="http://schemas.microsoft.com/office/drawing/2014/main" id="{A1164D9E-8D43-1BEB-F587-2DEF210AB1FA}"/>
              </a:ext>
            </a:extLst>
          </p:cNvPr>
          <p:cNvSpPr txBox="1">
            <a:spLocks/>
          </p:cNvSpPr>
          <p:nvPr/>
        </p:nvSpPr>
        <p:spPr>
          <a:xfrm>
            <a:off x="827087" y="1628775"/>
            <a:ext cx="7273924" cy="437197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457200">
              <a:spcBef>
                <a:spcPts val="0"/>
              </a:spcBef>
              <a:buClr>
                <a:schemeClr val="dk1"/>
              </a:buClr>
              <a:buSzPct val="25000"/>
              <a:buFont typeface="Arial"/>
              <a:buNone/>
            </a:pPr>
            <a:r>
              <a:rPr lang="en-US" sz="1800" b="1">
                <a:solidFill>
                  <a:schemeClr val="dk1"/>
                </a:solidFill>
                <a:latin typeface="Arial"/>
                <a:ea typeface="Arial"/>
                <a:cs typeface="Arial"/>
                <a:sym typeface="Arial"/>
              </a:rPr>
              <a:t>4. Proceso de Formulación de Políticas Públicas</a:t>
            </a:r>
          </a:p>
          <a:p>
            <a:pPr marL="571500" indent="-457200" algn="just">
              <a:spcBef>
                <a:spcPts val="500"/>
              </a:spcBef>
              <a:buClr>
                <a:schemeClr val="dk1"/>
              </a:buClr>
              <a:buSzPct val="25000"/>
              <a:buFont typeface="Arial"/>
              <a:buNone/>
            </a:pPr>
            <a:r>
              <a:rPr lang="en-US" sz="1800">
                <a:solidFill>
                  <a:schemeClr val="dk1"/>
                </a:solidFill>
                <a:latin typeface="Arial"/>
                <a:ea typeface="Arial"/>
                <a:cs typeface="Arial"/>
                <a:sym typeface="Arial"/>
              </a:rPr>
              <a:t>	Es un modelo que enfatiza la solución de los problemas que se presentan en la sociedad</a:t>
            </a:r>
          </a:p>
          <a:p>
            <a:pPr marL="571500" indent="-457200" algn="just">
              <a:spcBef>
                <a:spcPts val="500"/>
              </a:spcBef>
              <a:buClr>
                <a:schemeClr val="dk1"/>
              </a:buClr>
              <a:buFont typeface="Arial"/>
              <a:buNone/>
            </a:pPr>
            <a:endParaRPr lang="en-US" sz="1800">
              <a:solidFill>
                <a:schemeClr val="dk1"/>
              </a:solidFill>
              <a:latin typeface="Arial"/>
              <a:ea typeface="Arial"/>
              <a:cs typeface="Arial"/>
              <a:sym typeface="Arial"/>
            </a:endParaRPr>
          </a:p>
          <a:p>
            <a:pPr marL="571500" indent="-457200" algn="just">
              <a:spcBef>
                <a:spcPts val="500"/>
              </a:spcBef>
              <a:buClr>
                <a:schemeClr val="dk1"/>
              </a:buClr>
              <a:buSzPct val="25000"/>
              <a:buFont typeface="Arial"/>
              <a:buNone/>
            </a:pPr>
            <a:r>
              <a:rPr lang="en-US" sz="1800">
                <a:solidFill>
                  <a:schemeClr val="dk1"/>
                </a:solidFill>
                <a:latin typeface="Arial"/>
                <a:ea typeface="Arial"/>
                <a:cs typeface="Arial"/>
                <a:sym typeface="Arial"/>
              </a:rPr>
              <a:t>Este modelo incluye generalmente 5 etapas:</a:t>
            </a:r>
          </a:p>
          <a:p>
            <a:pPr marL="571500" indent="-457200" algn="just">
              <a:spcBef>
                <a:spcPts val="500"/>
              </a:spcBef>
              <a:buClr>
                <a:schemeClr val="dk1"/>
              </a:buClr>
              <a:buFont typeface="Arial"/>
              <a:buNone/>
            </a:pPr>
            <a:endParaRPr lang="en-US" sz="1800">
              <a:solidFill>
                <a:schemeClr val="dk1"/>
              </a:solidFill>
              <a:latin typeface="Arial"/>
              <a:ea typeface="Arial"/>
              <a:cs typeface="Arial"/>
              <a:sym typeface="Arial"/>
            </a:endParaRPr>
          </a:p>
          <a:p>
            <a:pPr marL="1371600" lvl="2" indent="-457200" algn="just">
              <a:buClr>
                <a:schemeClr val="dk2"/>
              </a:buClr>
              <a:buSzPct val="64999"/>
              <a:buFont typeface="Noto Symbol"/>
              <a:buAutoNum type="arabicPeriod"/>
            </a:pPr>
            <a:r>
              <a:rPr lang="en-US" sz="1800" b="1">
                <a:solidFill>
                  <a:schemeClr val="dk1"/>
                </a:solidFill>
                <a:latin typeface="Arial"/>
                <a:ea typeface="Arial"/>
                <a:cs typeface="Arial"/>
                <a:sym typeface="Arial"/>
              </a:rPr>
              <a:t>Definición de la Agenda  </a:t>
            </a:r>
          </a:p>
          <a:p>
            <a:pPr marL="1371600" lvl="2" indent="-457200" algn="just">
              <a:buClr>
                <a:schemeClr val="dk2"/>
              </a:buClr>
              <a:buSzPct val="64999"/>
              <a:buFont typeface="Arial"/>
              <a:buAutoNum type="arabicPeriod"/>
            </a:pPr>
            <a:r>
              <a:rPr lang="en-US" sz="1800" b="1">
                <a:solidFill>
                  <a:schemeClr val="dk1"/>
                </a:solidFill>
                <a:latin typeface="Arial"/>
                <a:ea typeface="Arial"/>
                <a:cs typeface="Arial"/>
                <a:sym typeface="Arial"/>
              </a:rPr>
              <a:t>Formulación de alternativas	</a:t>
            </a:r>
          </a:p>
          <a:p>
            <a:pPr marL="1371600" lvl="2" indent="-457200" algn="just">
              <a:buClr>
                <a:schemeClr val="dk2"/>
              </a:buClr>
              <a:buSzPct val="64999"/>
              <a:buFont typeface="Arial"/>
              <a:buAutoNum type="arabicPeriod"/>
            </a:pPr>
            <a:r>
              <a:rPr lang="en-US" sz="1800" b="1">
                <a:solidFill>
                  <a:schemeClr val="dk1"/>
                </a:solidFill>
                <a:latin typeface="Arial"/>
                <a:ea typeface="Arial"/>
                <a:cs typeface="Arial"/>
                <a:sym typeface="Arial"/>
              </a:rPr>
              <a:t>Adopción </a:t>
            </a:r>
          </a:p>
          <a:p>
            <a:pPr marL="1371600" lvl="2" indent="-457200" algn="just">
              <a:buClr>
                <a:schemeClr val="dk2"/>
              </a:buClr>
              <a:buSzPct val="64999"/>
              <a:buFont typeface="Arial"/>
              <a:buAutoNum type="arabicPeriod"/>
            </a:pPr>
            <a:r>
              <a:rPr lang="en-US" sz="1800" b="1">
                <a:solidFill>
                  <a:schemeClr val="dk1"/>
                </a:solidFill>
                <a:latin typeface="Arial"/>
                <a:ea typeface="Arial"/>
                <a:cs typeface="Arial"/>
                <a:sym typeface="Arial"/>
              </a:rPr>
              <a:t>Implementación</a:t>
            </a:r>
          </a:p>
          <a:p>
            <a:pPr marL="1371600" lvl="2" indent="-457200" algn="just">
              <a:buClr>
                <a:schemeClr val="dk2"/>
              </a:buClr>
              <a:buSzPct val="64999"/>
              <a:buFont typeface="Arial"/>
              <a:buAutoNum type="arabicPeriod"/>
            </a:pPr>
            <a:r>
              <a:rPr lang="en-US" sz="1800" b="1">
                <a:solidFill>
                  <a:schemeClr val="dk1"/>
                </a:solidFill>
                <a:latin typeface="Arial"/>
                <a:ea typeface="Arial"/>
                <a:cs typeface="Arial"/>
                <a:sym typeface="Arial"/>
              </a:rPr>
              <a:t>Evaluación</a:t>
            </a:r>
          </a:p>
          <a:p>
            <a:pPr marL="0" indent="0">
              <a:spcBef>
                <a:spcPts val="0"/>
              </a:spcBef>
              <a:buFont typeface="Arial" panose="020B0604020202020204" pitchFamily="34" charset="0"/>
              <a:buNone/>
            </a:pPr>
            <a:endParaRPr lang="en-US" sz="1800" b="1" dirty="0">
              <a:solidFill>
                <a:schemeClr val="dk1"/>
              </a:solidFill>
              <a:latin typeface="Arial"/>
              <a:ea typeface="Arial"/>
              <a:cs typeface="Arial"/>
              <a:sym typeface="Arial"/>
            </a:endParaRPr>
          </a:p>
        </p:txBody>
      </p:sp>
      <p:sp>
        <p:nvSpPr>
          <p:cNvPr id="4" name="Shape 287">
            <a:extLst>
              <a:ext uri="{FF2B5EF4-FFF2-40B4-BE49-F238E27FC236}">
                <a16:creationId xmlns:a16="http://schemas.microsoft.com/office/drawing/2014/main" id="{0997D4BA-B6A3-92F1-867D-6FDDD9B8679C}"/>
              </a:ext>
            </a:extLst>
          </p:cNvPr>
          <p:cNvSpPr txBox="1">
            <a:spLocks/>
          </p:cNvSpPr>
          <p:nvPr/>
        </p:nvSpPr>
        <p:spPr>
          <a:xfrm>
            <a:off x="-276578" y="77152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dirty="0" err="1">
                <a:solidFill>
                  <a:schemeClr val="dk2"/>
                </a:solidFill>
                <a:latin typeface="Arial"/>
                <a:ea typeface="Arial"/>
                <a:cs typeface="Arial"/>
                <a:sym typeface="Arial"/>
              </a:rPr>
              <a:t>Qué</a:t>
            </a:r>
            <a:r>
              <a:rPr lang="en-US" sz="2800" dirty="0">
                <a:solidFill>
                  <a:schemeClr val="dk2"/>
                </a:solidFill>
                <a:latin typeface="Arial"/>
                <a:ea typeface="Arial"/>
                <a:cs typeface="Arial"/>
                <a:sym typeface="Arial"/>
              </a:rPr>
              <a:t> son las </a:t>
            </a:r>
            <a:r>
              <a:rPr lang="en-US" sz="2800" dirty="0" err="1">
                <a:solidFill>
                  <a:schemeClr val="dk2"/>
                </a:solidFill>
                <a:latin typeface="Arial"/>
                <a:ea typeface="Arial"/>
                <a:cs typeface="Arial"/>
                <a:sym typeface="Arial"/>
              </a:rPr>
              <a:t>políticas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públicas</a:t>
            </a:r>
            <a:r>
              <a:rPr lang="en-US" sz="2800" dirty="0">
                <a:solidFill>
                  <a:schemeClr val="dk2"/>
                </a:solidFill>
                <a:latin typeface="Arial"/>
                <a:ea typeface="Arial"/>
                <a:cs typeface="Arial"/>
                <a:sym typeface="Arial"/>
              </a:rPr>
              <a:t> </a:t>
            </a:r>
            <a:r>
              <a:rPr lang="en-US" sz="2400" dirty="0">
                <a:solidFill>
                  <a:schemeClr val="dk2"/>
                </a:solidFill>
                <a:latin typeface="Arial"/>
                <a:ea typeface="Arial"/>
                <a:cs typeface="Arial"/>
                <a:sym typeface="Arial"/>
              </a:rPr>
              <a:t>9</a:t>
            </a:r>
            <a:endParaRPr lang="en-US" sz="36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15330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Marcador de texto 2">
            <a:extLst>
              <a:ext uri="{FF2B5EF4-FFF2-40B4-BE49-F238E27FC236}">
                <a16:creationId xmlns:a16="http://schemas.microsoft.com/office/drawing/2014/main" id="{6C5CEC10-2B6B-67F3-8705-5CB2CCC475EF}"/>
              </a:ext>
            </a:extLst>
          </p:cNvPr>
          <p:cNvSpPr txBox="1">
            <a:spLocks/>
          </p:cNvSpPr>
          <p:nvPr/>
        </p:nvSpPr>
        <p:spPr>
          <a:xfrm>
            <a:off x="457200"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buFont typeface="Arial" panose="020B0604020202020204" pitchFamily="34" charset="0"/>
              <a:buNone/>
            </a:pPr>
            <a:endParaRPr lang="es-CL" sz="4000" dirty="0"/>
          </a:p>
          <a:p>
            <a:pPr marL="203200" indent="0">
              <a:buFont typeface="Arial" panose="020B0604020202020204" pitchFamily="34" charset="0"/>
              <a:buNone/>
            </a:pPr>
            <a:endParaRPr lang="es-CL" sz="4000" dirty="0"/>
          </a:p>
          <a:p>
            <a:pPr marL="203200" indent="0" algn="ctr">
              <a:buFont typeface="Arial" panose="020B0604020202020204" pitchFamily="34" charset="0"/>
              <a:buNone/>
            </a:pPr>
            <a:r>
              <a:rPr lang="es-CL" sz="4000" b="1" dirty="0"/>
              <a:t>1. EL ROL DEL ESTADO</a:t>
            </a:r>
          </a:p>
        </p:txBody>
      </p:sp>
    </p:spTree>
    <p:extLst>
      <p:ext uri="{BB962C8B-B14F-4D97-AF65-F5344CB8AC3E}">
        <p14:creationId xmlns:p14="http://schemas.microsoft.com/office/powerpoint/2010/main" val="3058724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Marcador de texto 2">
            <a:extLst>
              <a:ext uri="{FF2B5EF4-FFF2-40B4-BE49-F238E27FC236}">
                <a16:creationId xmlns:a16="http://schemas.microsoft.com/office/drawing/2014/main" id="{F6A685CB-94EC-ED69-77EA-9DC65A8507E0}"/>
              </a:ext>
            </a:extLst>
          </p:cNvPr>
          <p:cNvSpPr txBox="1">
            <a:spLocks/>
          </p:cNvSpPr>
          <p:nvPr/>
        </p:nvSpPr>
        <p:spPr>
          <a:xfrm>
            <a:off x="457200"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lgn="ctr">
              <a:buFont typeface="Arial" panose="020B0604020202020204" pitchFamily="34" charset="0"/>
              <a:buNone/>
            </a:pPr>
            <a:endParaRPr lang="es-CL" sz="4000" dirty="0"/>
          </a:p>
          <a:p>
            <a:pPr marL="203200" indent="0" algn="ctr">
              <a:buFont typeface="Arial" panose="020B0604020202020204" pitchFamily="34" charset="0"/>
              <a:buNone/>
            </a:pPr>
            <a:endParaRPr lang="es-CL" sz="4000" dirty="0"/>
          </a:p>
          <a:p>
            <a:pPr marL="203200" indent="0" algn="ctr">
              <a:buFont typeface="Arial" panose="020B0604020202020204" pitchFamily="34" charset="0"/>
              <a:buNone/>
            </a:pPr>
            <a:r>
              <a:rPr lang="es-CL" sz="4000" b="1" dirty="0"/>
              <a:t>3. QUÉ LE INTERESA A UN GOBIERNO</a:t>
            </a:r>
          </a:p>
        </p:txBody>
      </p:sp>
    </p:spTree>
    <p:extLst>
      <p:ext uri="{BB962C8B-B14F-4D97-AF65-F5344CB8AC3E}">
        <p14:creationId xmlns:p14="http://schemas.microsoft.com/office/powerpoint/2010/main" val="292047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92">
            <a:extLst>
              <a:ext uri="{FF2B5EF4-FFF2-40B4-BE49-F238E27FC236}">
                <a16:creationId xmlns:a16="http://schemas.microsoft.com/office/drawing/2014/main" id="{E82C4C11-56C5-6BE2-C1EB-F93F07984127}"/>
              </a:ext>
            </a:extLst>
          </p:cNvPr>
          <p:cNvSpPr txBox="1">
            <a:spLocks/>
          </p:cNvSpPr>
          <p:nvPr/>
        </p:nvSpPr>
        <p:spPr>
          <a:xfrm>
            <a:off x="900112" y="2748668"/>
            <a:ext cx="7343775" cy="435768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400">
                <a:solidFill>
                  <a:schemeClr val="dk1"/>
                </a:solidFill>
                <a:latin typeface="Arial"/>
                <a:ea typeface="Arial"/>
                <a:cs typeface="Arial"/>
                <a:sym typeface="Arial"/>
              </a:rPr>
              <a:t>Gobiernos buscan cumplir con las promesas hechas a la Sociedad. Para eso deben</a:t>
            </a:r>
            <a:r>
              <a:rPr lang="en-US" sz="1400">
                <a:solidFill>
                  <a:schemeClr val="dk1"/>
                </a:solidFill>
              </a:rPr>
              <a:t> </a:t>
            </a:r>
            <a:r>
              <a:rPr lang="en-US" sz="1400">
                <a:solidFill>
                  <a:schemeClr val="dk1"/>
                </a:solidFill>
                <a:latin typeface="Arial"/>
                <a:ea typeface="Arial"/>
                <a:cs typeface="Arial"/>
                <a:sym typeface="Arial"/>
              </a:rPr>
              <a:t>dirigir eficazmente el Estado.</a:t>
            </a:r>
          </a:p>
          <a:p>
            <a:pPr marL="342900" indent="-342900" algn="just">
              <a:lnSpc>
                <a:spcPct val="100000"/>
              </a:lnSpc>
              <a:spcBef>
                <a:spcPts val="480"/>
              </a:spcBef>
              <a:buClr>
                <a:schemeClr val="dk1"/>
              </a:buClr>
              <a:buFont typeface="Arial"/>
              <a:buNone/>
            </a:pPr>
            <a:endParaRPr lang="en-US" sz="1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Un Estado eficaz es aquel que tiene la capacidad para establecer y llevar a cabo objetivos y al que se le hace responsable de sus acciones y logros y de sus omisiones y fracazos. </a:t>
            </a:r>
          </a:p>
          <a:p>
            <a:pPr marL="342900" indent="-342900" algn="just">
              <a:lnSpc>
                <a:spcPct val="100000"/>
              </a:lnSpc>
              <a:spcBef>
                <a:spcPts val="480"/>
              </a:spcBef>
              <a:buClr>
                <a:schemeClr val="dk1"/>
              </a:buClr>
              <a:buFont typeface="Arial"/>
              <a:buNone/>
            </a:pPr>
            <a:endParaRPr lang="en-US" sz="1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El Estado debería ser capaz de establecer tres capacidades que podrían ser comunes a todas las democracias: </a:t>
            </a:r>
          </a:p>
          <a:p>
            <a:pPr lvl="2" algn="just">
              <a:lnSpc>
                <a:spcPct val="10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Creación de nación y su mantenimiento,</a:t>
            </a:r>
          </a:p>
          <a:p>
            <a:pPr lvl="2" algn="just">
              <a:lnSpc>
                <a:spcPct val="10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Guiar y desarrollo estratégicos, y </a:t>
            </a:r>
          </a:p>
          <a:p>
            <a:pPr lvl="2" algn="just">
              <a:lnSpc>
                <a:spcPct val="10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Desempeño operacional.</a:t>
            </a:r>
            <a:endParaRPr lang="en-US" sz="1400" dirty="0">
              <a:solidFill>
                <a:schemeClr val="dk1"/>
              </a:solidFill>
              <a:latin typeface="Arial"/>
              <a:ea typeface="Arial"/>
              <a:cs typeface="Arial"/>
              <a:sym typeface="Arial"/>
            </a:endParaRPr>
          </a:p>
        </p:txBody>
      </p:sp>
      <p:sp>
        <p:nvSpPr>
          <p:cNvPr id="4" name="Shape 294">
            <a:extLst>
              <a:ext uri="{FF2B5EF4-FFF2-40B4-BE49-F238E27FC236}">
                <a16:creationId xmlns:a16="http://schemas.microsoft.com/office/drawing/2014/main" id="{11A15A38-057B-E687-DEB2-73DF3B11EA64}"/>
              </a:ext>
            </a:extLst>
          </p:cNvPr>
          <p:cNvSpPr txBox="1">
            <a:spLocks/>
          </p:cNvSpPr>
          <p:nvPr/>
        </p:nvSpPr>
        <p:spPr>
          <a:xfrm>
            <a:off x="457200" y="153899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Qué</a:t>
            </a:r>
            <a:r>
              <a:rPr lang="en-US" sz="4000" dirty="0">
                <a:solidFill>
                  <a:schemeClr val="dk2"/>
                </a:solidFill>
                <a:latin typeface="Arial"/>
                <a:ea typeface="Arial"/>
                <a:cs typeface="Arial"/>
                <a:sym typeface="Arial"/>
              </a:rPr>
              <a:t> le </a:t>
            </a:r>
            <a:r>
              <a:rPr lang="en-US" sz="4000" dirty="0" err="1">
                <a:solidFill>
                  <a:schemeClr val="dk2"/>
                </a:solidFill>
                <a:latin typeface="Arial"/>
                <a:ea typeface="Arial"/>
                <a:cs typeface="Arial"/>
                <a:sym typeface="Arial"/>
              </a:rPr>
              <a:t>interesa</a:t>
            </a:r>
            <a:r>
              <a:rPr lang="en-US" sz="4000" dirty="0">
                <a:solidFill>
                  <a:schemeClr val="dk2"/>
                </a:solidFill>
                <a:latin typeface="Arial"/>
                <a:ea typeface="Arial"/>
                <a:cs typeface="Arial"/>
                <a:sym typeface="Arial"/>
              </a:rPr>
              <a:t> a un </a:t>
            </a:r>
            <a:r>
              <a:rPr lang="en-US" sz="4000" dirty="0" err="1">
                <a:solidFill>
                  <a:schemeClr val="dk2"/>
                </a:solidFill>
                <a:latin typeface="Arial"/>
                <a:ea typeface="Arial"/>
                <a:cs typeface="Arial"/>
                <a:sym typeface="Arial"/>
              </a:rPr>
              <a:t>gobierno</a:t>
            </a:r>
            <a:r>
              <a:rPr lang="en-US" sz="4000" dirty="0">
                <a:solidFill>
                  <a:schemeClr val="dk2"/>
                </a:solidFill>
                <a:latin typeface="Arial"/>
                <a:ea typeface="Arial"/>
                <a:cs typeface="Arial"/>
                <a:sym typeface="Arial"/>
              </a:rPr>
              <a:t> 1</a:t>
            </a:r>
          </a:p>
        </p:txBody>
      </p:sp>
    </p:spTree>
    <p:extLst>
      <p:ext uri="{BB962C8B-B14F-4D97-AF65-F5344CB8AC3E}">
        <p14:creationId xmlns:p14="http://schemas.microsoft.com/office/powerpoint/2010/main" val="322240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299">
            <a:extLst>
              <a:ext uri="{FF2B5EF4-FFF2-40B4-BE49-F238E27FC236}">
                <a16:creationId xmlns:a16="http://schemas.microsoft.com/office/drawing/2014/main" id="{38FE52D8-6DAF-585A-881A-C9BCEC383F9D}"/>
              </a:ext>
            </a:extLst>
          </p:cNvPr>
          <p:cNvSpPr txBox="1">
            <a:spLocks/>
          </p:cNvSpPr>
          <p:nvPr/>
        </p:nvSpPr>
        <p:spPr>
          <a:xfrm>
            <a:off x="479601" y="2614261"/>
            <a:ext cx="7848599" cy="482282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Para eso desarrollan políticas públicas que han asumido el rol de ser :</a:t>
            </a:r>
          </a:p>
          <a:p>
            <a:pPr marL="342900" indent="-342900" algn="just">
              <a:lnSpc>
                <a:spcPct val="100000"/>
              </a:lnSpc>
              <a:spcBef>
                <a:spcPts val="480"/>
              </a:spcBef>
              <a:buClr>
                <a:schemeClr val="dk1"/>
              </a:buClr>
              <a:buSzPct val="25000"/>
              <a:buFont typeface="Arial"/>
              <a:buNone/>
            </a:pPr>
            <a:r>
              <a:rPr lang="en-US" sz="1600">
                <a:solidFill>
                  <a:schemeClr val="dk1"/>
                </a:solidFill>
                <a:latin typeface="Arial"/>
                <a:ea typeface="Arial"/>
                <a:cs typeface="Arial"/>
                <a:sym typeface="Arial"/>
              </a:rPr>
              <a:t>	(1) las portadoras de una visión de país en el mediano plazo; </a:t>
            </a:r>
          </a:p>
          <a:p>
            <a:pPr marL="342900" indent="-342900" algn="just">
              <a:lnSpc>
                <a:spcPct val="100000"/>
              </a:lnSpc>
              <a:spcBef>
                <a:spcPts val="480"/>
              </a:spcBef>
              <a:buClr>
                <a:schemeClr val="dk1"/>
              </a:buClr>
              <a:buSzPct val="25000"/>
              <a:buFont typeface="Arial"/>
              <a:buNone/>
            </a:pPr>
            <a:r>
              <a:rPr lang="en-US" sz="1600">
                <a:solidFill>
                  <a:schemeClr val="dk1"/>
                </a:solidFill>
              </a:rPr>
              <a:t>	</a:t>
            </a:r>
            <a:r>
              <a:rPr lang="en-US" sz="1600">
                <a:solidFill>
                  <a:schemeClr val="dk1"/>
                </a:solidFill>
                <a:latin typeface="Arial"/>
                <a:ea typeface="Arial"/>
                <a:cs typeface="Arial"/>
                <a:sym typeface="Arial"/>
              </a:rPr>
              <a:t>(2) el principal factor de cohesión del gobierno; </a:t>
            </a:r>
          </a:p>
          <a:p>
            <a:pPr marL="342900" indent="-342900" algn="just">
              <a:lnSpc>
                <a:spcPct val="100000"/>
              </a:lnSpc>
              <a:spcBef>
                <a:spcPts val="480"/>
              </a:spcBef>
              <a:buClr>
                <a:schemeClr val="dk1"/>
              </a:buClr>
              <a:buSzPct val="25000"/>
              <a:buFont typeface="Arial"/>
              <a:buNone/>
            </a:pPr>
            <a:r>
              <a:rPr lang="en-US" sz="1600">
                <a:solidFill>
                  <a:schemeClr val="dk1"/>
                </a:solidFill>
                <a:latin typeface="Arial"/>
                <a:ea typeface="Arial"/>
                <a:cs typeface="Arial"/>
                <a:sym typeface="Arial"/>
              </a:rPr>
              <a:t>	(3) el factor de ordenamiento de los partidos que lo apoyan; </a:t>
            </a:r>
          </a:p>
          <a:p>
            <a:pPr marL="342900" indent="-342900" algn="just">
              <a:lnSpc>
                <a:spcPct val="100000"/>
              </a:lnSpc>
              <a:spcBef>
                <a:spcPts val="480"/>
              </a:spcBef>
              <a:buClr>
                <a:schemeClr val="dk1"/>
              </a:buClr>
              <a:buSzPct val="25000"/>
              <a:buFont typeface="Arial"/>
              <a:buNone/>
            </a:pPr>
            <a:r>
              <a:rPr lang="en-US" sz="1600">
                <a:solidFill>
                  <a:schemeClr val="dk1"/>
                </a:solidFill>
              </a:rPr>
              <a:t>	</a:t>
            </a:r>
            <a:r>
              <a:rPr lang="en-US" sz="1600">
                <a:solidFill>
                  <a:schemeClr val="dk1"/>
                </a:solidFill>
                <a:latin typeface="Arial"/>
                <a:ea typeface="Arial"/>
                <a:cs typeface="Arial"/>
                <a:sym typeface="Arial"/>
              </a:rPr>
              <a:t>(4) el eje de las relaciones entre el ejecutivo y el congreso;</a:t>
            </a:r>
          </a:p>
          <a:p>
            <a:pPr marL="342900" indent="-342900" algn="just">
              <a:lnSpc>
                <a:spcPct val="100000"/>
              </a:lnSpc>
              <a:spcBef>
                <a:spcPts val="480"/>
              </a:spcBef>
              <a:buClr>
                <a:schemeClr val="dk1"/>
              </a:buClr>
              <a:buSzPct val="25000"/>
              <a:buFont typeface="Arial"/>
              <a:buNone/>
            </a:pPr>
            <a:r>
              <a:rPr lang="en-US" sz="1600">
                <a:solidFill>
                  <a:schemeClr val="dk1"/>
                </a:solidFill>
                <a:latin typeface="Arial"/>
                <a:ea typeface="Arial"/>
                <a:cs typeface="Arial"/>
                <a:sym typeface="Arial"/>
              </a:rPr>
              <a:t>	(5) la mesa de negociación entre el gobierno y la oposición, y </a:t>
            </a:r>
          </a:p>
          <a:p>
            <a:pPr marL="342900" indent="-342900" algn="just">
              <a:lnSpc>
                <a:spcPct val="100000"/>
              </a:lnSpc>
              <a:spcBef>
                <a:spcPts val="480"/>
              </a:spcBef>
              <a:buClr>
                <a:schemeClr val="dk1"/>
              </a:buClr>
              <a:buSzPct val="25000"/>
              <a:buFont typeface="Arial"/>
              <a:buNone/>
            </a:pPr>
            <a:r>
              <a:rPr lang="en-US" sz="1600">
                <a:solidFill>
                  <a:schemeClr val="dk1"/>
                </a:solidFill>
              </a:rPr>
              <a:t>	</a:t>
            </a:r>
            <a:r>
              <a:rPr lang="en-US" sz="1600">
                <a:solidFill>
                  <a:schemeClr val="dk1"/>
                </a:solidFill>
                <a:latin typeface="Arial"/>
                <a:ea typeface="Arial"/>
                <a:cs typeface="Arial"/>
                <a:sym typeface="Arial"/>
              </a:rPr>
              <a:t>(6) el nexo por excelencia de la articulación entre el gobierno y la sociedad civil.</a:t>
            </a:r>
          </a:p>
          <a:p>
            <a:pPr marL="342900" indent="-190500" algn="just">
              <a:lnSpc>
                <a:spcPct val="10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1600" dirty="0">
              <a:solidFill>
                <a:schemeClr val="dk1"/>
              </a:solidFill>
              <a:latin typeface="Arial"/>
              <a:ea typeface="Arial"/>
              <a:cs typeface="Arial"/>
              <a:sym typeface="Arial"/>
            </a:endParaRPr>
          </a:p>
        </p:txBody>
      </p:sp>
      <p:sp>
        <p:nvSpPr>
          <p:cNvPr id="4" name="Shape 300">
            <a:extLst>
              <a:ext uri="{FF2B5EF4-FFF2-40B4-BE49-F238E27FC236}">
                <a16:creationId xmlns:a16="http://schemas.microsoft.com/office/drawing/2014/main" id="{510ADB69-41A7-FBC2-C117-F959AD21ABA2}"/>
              </a:ext>
            </a:extLst>
          </p:cNvPr>
          <p:cNvSpPr txBox="1"/>
          <p:nvPr/>
        </p:nvSpPr>
        <p:spPr>
          <a:xfrm>
            <a:off x="6564489" y="7441848"/>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32</a:t>
            </a:fld>
            <a:endParaRPr lang="en-US" sz="1050" b="0" i="0" u="none" strike="noStrike" cap="none" baseline="0">
              <a:solidFill>
                <a:schemeClr val="dk1"/>
              </a:solidFill>
              <a:latin typeface="Arial"/>
              <a:ea typeface="Arial"/>
              <a:cs typeface="Arial"/>
              <a:sym typeface="Arial"/>
            </a:endParaRPr>
          </a:p>
        </p:txBody>
      </p:sp>
      <p:sp>
        <p:nvSpPr>
          <p:cNvPr id="6" name="Shape 301">
            <a:extLst>
              <a:ext uri="{FF2B5EF4-FFF2-40B4-BE49-F238E27FC236}">
                <a16:creationId xmlns:a16="http://schemas.microsoft.com/office/drawing/2014/main" id="{90B68E40-8557-341B-6008-D3D3653EAE8B}"/>
              </a:ext>
            </a:extLst>
          </p:cNvPr>
          <p:cNvSpPr txBox="1">
            <a:spLocks/>
          </p:cNvSpPr>
          <p:nvPr/>
        </p:nvSpPr>
        <p:spPr>
          <a:xfrm>
            <a:off x="468489" y="147126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Qué</a:t>
            </a:r>
            <a:r>
              <a:rPr lang="en-US" sz="4000" dirty="0">
                <a:solidFill>
                  <a:schemeClr val="dk2"/>
                </a:solidFill>
                <a:latin typeface="Arial"/>
                <a:ea typeface="Arial"/>
                <a:cs typeface="Arial"/>
                <a:sym typeface="Arial"/>
              </a:rPr>
              <a:t> le </a:t>
            </a:r>
            <a:r>
              <a:rPr lang="en-US" sz="4000" dirty="0" err="1">
                <a:solidFill>
                  <a:schemeClr val="dk2"/>
                </a:solidFill>
                <a:latin typeface="Arial"/>
                <a:ea typeface="Arial"/>
                <a:cs typeface="Arial"/>
                <a:sym typeface="Arial"/>
              </a:rPr>
              <a:t>interesa</a:t>
            </a:r>
            <a:r>
              <a:rPr lang="en-US" sz="4000" dirty="0">
                <a:solidFill>
                  <a:schemeClr val="dk2"/>
                </a:solidFill>
                <a:latin typeface="Arial"/>
                <a:ea typeface="Arial"/>
                <a:cs typeface="Arial"/>
                <a:sym typeface="Arial"/>
              </a:rPr>
              <a:t> a un </a:t>
            </a:r>
            <a:r>
              <a:rPr lang="en-US" sz="4000" dirty="0" err="1">
                <a:solidFill>
                  <a:schemeClr val="dk2"/>
                </a:solidFill>
                <a:latin typeface="Arial"/>
                <a:ea typeface="Arial"/>
                <a:cs typeface="Arial"/>
                <a:sym typeface="Arial"/>
              </a:rPr>
              <a:t>gobierno</a:t>
            </a:r>
            <a:r>
              <a:rPr lang="en-US" sz="4000" dirty="0">
                <a:solidFill>
                  <a:schemeClr val="dk2"/>
                </a:solidFill>
                <a:latin typeface="Arial"/>
                <a:ea typeface="Arial"/>
                <a:cs typeface="Arial"/>
                <a:sym typeface="Arial"/>
              </a:rPr>
              <a:t> 2</a:t>
            </a:r>
          </a:p>
        </p:txBody>
      </p:sp>
    </p:spTree>
    <p:extLst>
      <p:ext uri="{BB962C8B-B14F-4D97-AF65-F5344CB8AC3E}">
        <p14:creationId xmlns:p14="http://schemas.microsoft.com/office/powerpoint/2010/main" val="110996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a16="http://schemas.microsoft.com/office/drawing/2014/main" id="{8E3B3738-6F1A-BB11-5729-2427FB4200FF}"/>
              </a:ext>
            </a:extLst>
          </p:cNvPr>
          <p:cNvPicPr>
            <a:picLocks noChangeAspect="1"/>
          </p:cNvPicPr>
          <p:nvPr/>
        </p:nvPicPr>
        <p:blipFill>
          <a:blip r:embed="rId3"/>
          <a:stretch>
            <a:fillRect/>
          </a:stretch>
        </p:blipFill>
        <p:spPr>
          <a:xfrm>
            <a:off x="1420836" y="1294228"/>
            <a:ext cx="6288259" cy="4716194"/>
          </a:xfrm>
          <a:prstGeom prst="rect">
            <a:avLst/>
          </a:prstGeom>
        </p:spPr>
      </p:pic>
    </p:spTree>
    <p:extLst>
      <p:ext uri="{BB962C8B-B14F-4D97-AF65-F5344CB8AC3E}">
        <p14:creationId xmlns:p14="http://schemas.microsoft.com/office/powerpoint/2010/main" val="357347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15">
            <a:extLst>
              <a:ext uri="{FF2B5EF4-FFF2-40B4-BE49-F238E27FC236}">
                <a16:creationId xmlns:a16="http://schemas.microsoft.com/office/drawing/2014/main" id="{81D21004-C0B1-AACC-C0B1-C3E99DA2A80B}"/>
              </a:ext>
            </a:extLst>
          </p:cNvPr>
          <p:cNvSpPr txBox="1">
            <a:spLocks/>
          </p:cNvSpPr>
          <p:nvPr/>
        </p:nvSpPr>
        <p:spPr>
          <a:xfrm>
            <a:off x="407987" y="2159011"/>
            <a:ext cx="7140111" cy="4229369"/>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Éxito de los gobiernos depende de la capacidad de </a:t>
            </a:r>
            <a:r>
              <a:rPr lang="en-US" sz="1600" b="1">
                <a:solidFill>
                  <a:schemeClr val="dk1"/>
                </a:solidFill>
                <a:latin typeface="Arial"/>
                <a:ea typeface="Arial"/>
                <a:cs typeface="Arial"/>
                <a:sym typeface="Arial"/>
              </a:rPr>
              <a:t>formular</a:t>
            </a:r>
            <a:r>
              <a:rPr lang="en-US" sz="1600">
                <a:solidFill>
                  <a:schemeClr val="dk1"/>
                </a:solidFill>
                <a:latin typeface="Arial"/>
                <a:ea typeface="Arial"/>
                <a:cs typeface="Arial"/>
                <a:sym typeface="Arial"/>
              </a:rPr>
              <a:t> políticas públicas adecuadas, de </a:t>
            </a:r>
            <a:r>
              <a:rPr lang="en-US" sz="1600" b="1">
                <a:solidFill>
                  <a:schemeClr val="dk1"/>
                </a:solidFill>
                <a:latin typeface="Arial"/>
                <a:ea typeface="Arial"/>
                <a:cs typeface="Arial"/>
                <a:sym typeface="Arial"/>
              </a:rPr>
              <a:t>alcanzar acuerdos </a:t>
            </a:r>
            <a:r>
              <a:rPr lang="en-US" sz="1600">
                <a:solidFill>
                  <a:schemeClr val="dk1"/>
                </a:solidFill>
                <a:latin typeface="Arial"/>
                <a:ea typeface="Arial"/>
                <a:cs typeface="Arial"/>
                <a:sym typeface="Arial"/>
              </a:rPr>
              <a:t>para poderlas implementar y de </a:t>
            </a:r>
            <a:r>
              <a:rPr lang="en-US" sz="1600" b="1">
                <a:solidFill>
                  <a:schemeClr val="dk1"/>
                </a:solidFill>
                <a:latin typeface="Arial"/>
                <a:ea typeface="Arial"/>
                <a:cs typeface="Arial"/>
                <a:sym typeface="Arial"/>
              </a:rPr>
              <a:t>mantener dichos acuerdos </a:t>
            </a:r>
            <a:r>
              <a:rPr lang="en-US" sz="1600">
                <a:solidFill>
                  <a:schemeClr val="dk1"/>
                </a:solidFill>
                <a:latin typeface="Arial"/>
                <a:ea typeface="Arial"/>
                <a:cs typeface="Arial"/>
                <a:sym typeface="Arial"/>
              </a:rPr>
              <a:t>en el tiempo.</a:t>
            </a:r>
          </a:p>
          <a:p>
            <a:pPr marL="342900" indent="-190500" algn="just">
              <a:lnSpc>
                <a:spcPct val="10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Ambientes que faciliten acuerdos cooperativos permitirán  tener políticas públicas mas efectivas, sostenibles y flexibles frente a cambios en el contexto socio – económico.</a:t>
            </a:r>
          </a:p>
          <a:p>
            <a:pPr marL="342900" indent="-190500" algn="just">
              <a:lnSpc>
                <a:spcPct val="10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Desarrollo de esquemas de gobernabilidad son condición necesaria para lograr alcanzar políticas públicas exitosas.</a:t>
            </a:r>
            <a:endParaRPr lang="en-US" sz="1600" dirty="0">
              <a:solidFill>
                <a:schemeClr val="dk1"/>
              </a:solidFill>
              <a:latin typeface="Arial"/>
              <a:ea typeface="Arial"/>
              <a:cs typeface="Arial"/>
              <a:sym typeface="Arial"/>
            </a:endParaRPr>
          </a:p>
        </p:txBody>
      </p:sp>
      <p:sp>
        <p:nvSpPr>
          <p:cNvPr id="4" name="Shape 317">
            <a:extLst>
              <a:ext uri="{FF2B5EF4-FFF2-40B4-BE49-F238E27FC236}">
                <a16:creationId xmlns:a16="http://schemas.microsoft.com/office/drawing/2014/main" id="{897EACCC-4809-EBE3-06DF-5702EF76663C}"/>
              </a:ext>
            </a:extLst>
          </p:cNvPr>
          <p:cNvSpPr txBox="1">
            <a:spLocks/>
          </p:cNvSpPr>
          <p:nvPr/>
        </p:nvSpPr>
        <p:spPr>
          <a:xfrm>
            <a:off x="254000" y="1092211"/>
            <a:ext cx="7845346" cy="1068098"/>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le </a:t>
            </a:r>
            <a:r>
              <a:rPr lang="en-US" sz="3600" dirty="0" err="1">
                <a:solidFill>
                  <a:schemeClr val="dk2"/>
                </a:solidFill>
                <a:latin typeface="Arial"/>
                <a:ea typeface="Arial"/>
                <a:cs typeface="Arial"/>
                <a:sym typeface="Arial"/>
              </a:rPr>
              <a:t>interesa</a:t>
            </a:r>
            <a:r>
              <a:rPr lang="en-US" sz="3600" dirty="0">
                <a:solidFill>
                  <a:schemeClr val="dk2"/>
                </a:solidFill>
                <a:latin typeface="Arial"/>
                <a:ea typeface="Arial"/>
                <a:cs typeface="Arial"/>
                <a:sym typeface="Arial"/>
              </a:rPr>
              <a:t> a un </a:t>
            </a:r>
            <a:r>
              <a:rPr lang="en-US" sz="3600" dirty="0" err="1">
                <a:solidFill>
                  <a:schemeClr val="dk2"/>
                </a:solidFill>
                <a:latin typeface="Arial"/>
                <a:ea typeface="Arial"/>
                <a:cs typeface="Arial"/>
                <a:sym typeface="Arial"/>
              </a:rPr>
              <a:t>gobierno</a:t>
            </a:r>
            <a:r>
              <a:rPr lang="en-US" sz="3600" dirty="0">
                <a:solidFill>
                  <a:schemeClr val="dk2"/>
                </a:solidFill>
                <a:latin typeface="Arial"/>
                <a:ea typeface="Arial"/>
                <a:cs typeface="Arial"/>
                <a:sym typeface="Arial"/>
              </a:rPr>
              <a:t> 4</a:t>
            </a:r>
          </a:p>
        </p:txBody>
      </p:sp>
    </p:spTree>
    <p:extLst>
      <p:ext uri="{BB962C8B-B14F-4D97-AF65-F5344CB8AC3E}">
        <p14:creationId xmlns:p14="http://schemas.microsoft.com/office/powerpoint/2010/main" val="2806284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23">
            <a:extLst>
              <a:ext uri="{FF2B5EF4-FFF2-40B4-BE49-F238E27FC236}">
                <a16:creationId xmlns:a16="http://schemas.microsoft.com/office/drawing/2014/main" id="{40243EE5-9736-7459-8546-1F59A7FBDE9E}"/>
              </a:ext>
            </a:extLst>
          </p:cNvPr>
          <p:cNvSpPr txBox="1">
            <a:spLocks/>
          </p:cNvSpPr>
          <p:nvPr/>
        </p:nvSpPr>
        <p:spPr>
          <a:xfrm>
            <a:off x="751946" y="2266951"/>
            <a:ext cx="7488236" cy="385762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a:solidFill>
                  <a:schemeClr val="dk1"/>
                </a:solidFill>
                <a:latin typeface="Arial"/>
                <a:ea typeface="Arial"/>
                <a:cs typeface="Arial"/>
                <a:sym typeface="Arial"/>
              </a:rPr>
              <a:t>Qué aparece como deseable en políticas públicas:</a:t>
            </a:r>
          </a:p>
          <a:p>
            <a:pPr marL="342900" indent="-190500" algn="just">
              <a:lnSpc>
                <a:spcPct val="10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742950" lvl="1" indent="-28575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Estabilidad en las políticas</a:t>
            </a:r>
          </a:p>
          <a:p>
            <a:pPr marL="742950" lvl="1" indent="-28575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Adaptabilidad a condiciones cambiantes</a:t>
            </a:r>
          </a:p>
          <a:p>
            <a:pPr marL="742950" lvl="1" indent="-28575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Coordinación y coherencias entre actores</a:t>
            </a:r>
          </a:p>
          <a:p>
            <a:pPr marL="742950" lvl="1" indent="-28575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Calidad en la implementación y capacidad de aplicación efectiva</a:t>
            </a:r>
          </a:p>
          <a:p>
            <a:pPr marL="742950" lvl="1" indent="-28575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Orientación al interés público</a:t>
            </a:r>
            <a:endParaRPr lang="en-US" sz="1800" dirty="0">
              <a:solidFill>
                <a:schemeClr val="dk1"/>
              </a:solidFill>
              <a:latin typeface="Arial"/>
              <a:ea typeface="Arial"/>
              <a:cs typeface="Arial"/>
              <a:sym typeface="Arial"/>
            </a:endParaRPr>
          </a:p>
        </p:txBody>
      </p:sp>
      <p:sp>
        <p:nvSpPr>
          <p:cNvPr id="4" name="Shape 324">
            <a:extLst>
              <a:ext uri="{FF2B5EF4-FFF2-40B4-BE49-F238E27FC236}">
                <a16:creationId xmlns:a16="http://schemas.microsoft.com/office/drawing/2014/main" id="{008BACC1-021C-DA5F-AF8E-204ED8AA2BFE}"/>
              </a:ext>
            </a:extLst>
          </p:cNvPr>
          <p:cNvSpPr txBox="1"/>
          <p:nvPr/>
        </p:nvSpPr>
        <p:spPr>
          <a:xfrm>
            <a:off x="6620934"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35</a:t>
            </a:fld>
            <a:endParaRPr lang="en-US" sz="1100" b="0" i="0" u="none" strike="noStrike" cap="none" baseline="0">
              <a:solidFill>
                <a:schemeClr val="dk1"/>
              </a:solidFill>
              <a:latin typeface="Arial"/>
              <a:ea typeface="Arial"/>
              <a:cs typeface="Arial"/>
              <a:sym typeface="Arial"/>
            </a:endParaRPr>
          </a:p>
        </p:txBody>
      </p:sp>
      <p:sp>
        <p:nvSpPr>
          <p:cNvPr id="6" name="Shape 325">
            <a:extLst>
              <a:ext uri="{FF2B5EF4-FFF2-40B4-BE49-F238E27FC236}">
                <a16:creationId xmlns:a16="http://schemas.microsoft.com/office/drawing/2014/main" id="{8BF9C5A1-6E3F-B384-E6CF-056A2933E35B}"/>
              </a:ext>
            </a:extLst>
          </p:cNvPr>
          <p:cNvSpPr txBox="1">
            <a:spLocks/>
          </p:cNvSpPr>
          <p:nvPr/>
        </p:nvSpPr>
        <p:spPr>
          <a:xfrm>
            <a:off x="524934"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Qué le interesa a un gobierno 5</a:t>
            </a:r>
          </a:p>
        </p:txBody>
      </p:sp>
    </p:spTree>
    <p:extLst>
      <p:ext uri="{BB962C8B-B14F-4D97-AF65-F5344CB8AC3E}">
        <p14:creationId xmlns:p14="http://schemas.microsoft.com/office/powerpoint/2010/main" val="160706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31">
            <a:extLst>
              <a:ext uri="{FF2B5EF4-FFF2-40B4-BE49-F238E27FC236}">
                <a16:creationId xmlns:a16="http://schemas.microsoft.com/office/drawing/2014/main" id="{37910FF9-A8FD-BAC9-162F-2CC02EC3C910}"/>
              </a:ext>
            </a:extLst>
          </p:cNvPr>
          <p:cNvSpPr txBox="1">
            <a:spLocks/>
          </p:cNvSpPr>
          <p:nvPr/>
        </p:nvSpPr>
        <p:spPr>
          <a:xfrm>
            <a:off x="622476" y="2332039"/>
            <a:ext cx="7705724"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algn="just">
              <a:spcBef>
                <a:spcPts val="0"/>
              </a:spcBef>
              <a:buClr>
                <a:schemeClr val="dk1"/>
              </a:buClr>
              <a:buSzPct val="100000"/>
              <a:buFont typeface="Noto Symbol"/>
              <a:buChar char="●"/>
            </a:pPr>
            <a:r>
              <a:rPr lang="en-US" sz="1600">
                <a:solidFill>
                  <a:schemeClr val="dk1"/>
                </a:solidFill>
                <a:latin typeface="Arial"/>
                <a:ea typeface="Arial"/>
                <a:cs typeface="Arial"/>
                <a:sym typeface="Arial"/>
              </a:rPr>
              <a:t>En el proceso de formulación de políticas públicas debemos preguntarnos sobre:</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Quiénes son los actores clave que participan en el PFP </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Qué poderes tienen y qué papeles desempeñan </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Cuáles son sus preferencias, incentivos y capacidades </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Cuáles son sus horizontes temporales </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Cuáles son los principales escenarios en los que interactúan y cuáles son las características de esos escenarios</a:t>
            </a:r>
          </a:p>
          <a:p>
            <a:pPr marL="673100" lvl="1" indent="-279400" algn="just">
              <a:buClr>
                <a:schemeClr val="dk1"/>
              </a:buClr>
              <a:buSzPct val="100000"/>
              <a:buFont typeface="Arial"/>
              <a:buAutoNum type="alphaLcPeriod"/>
            </a:pPr>
            <a:r>
              <a:rPr lang="en-US" sz="1600">
                <a:solidFill>
                  <a:schemeClr val="dk1"/>
                </a:solidFill>
                <a:latin typeface="Arial"/>
                <a:ea typeface="Arial"/>
                <a:cs typeface="Arial"/>
                <a:sym typeface="Arial"/>
              </a:rPr>
              <a:t>Cuál es la naturaleza de los intercambios o transacciones que llevan a cabo</a:t>
            </a:r>
            <a:endParaRPr lang="en-US" sz="1600" dirty="0">
              <a:solidFill>
                <a:schemeClr val="dk1"/>
              </a:solidFill>
              <a:latin typeface="Arial"/>
              <a:ea typeface="Arial"/>
              <a:cs typeface="Arial"/>
              <a:sym typeface="Arial"/>
            </a:endParaRPr>
          </a:p>
        </p:txBody>
      </p:sp>
      <p:sp>
        <p:nvSpPr>
          <p:cNvPr id="4" name="Shape 333">
            <a:extLst>
              <a:ext uri="{FF2B5EF4-FFF2-40B4-BE49-F238E27FC236}">
                <a16:creationId xmlns:a16="http://schemas.microsoft.com/office/drawing/2014/main" id="{CA811308-DA0A-4316-7271-6DED6460892A}"/>
              </a:ext>
            </a:extLst>
          </p:cNvPr>
          <p:cNvSpPr txBox="1">
            <a:spLocks/>
          </p:cNvSpPr>
          <p:nvPr/>
        </p:nvSpPr>
        <p:spPr>
          <a:xfrm>
            <a:off x="468489" y="977901"/>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Qué le interesa a un gobierno 6</a:t>
            </a:r>
          </a:p>
        </p:txBody>
      </p:sp>
    </p:spTree>
    <p:extLst>
      <p:ext uri="{BB962C8B-B14F-4D97-AF65-F5344CB8AC3E}">
        <p14:creationId xmlns:p14="http://schemas.microsoft.com/office/powerpoint/2010/main" val="1211113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arcador de texto 2">
            <a:extLst>
              <a:ext uri="{FF2B5EF4-FFF2-40B4-BE49-F238E27FC236}">
                <a16:creationId xmlns:a16="http://schemas.microsoft.com/office/drawing/2014/main" id="{FE081685-E9BB-9243-862C-E4277576F2FC}"/>
              </a:ext>
            </a:extLst>
          </p:cNvPr>
          <p:cNvSpPr txBox="1">
            <a:spLocks/>
          </p:cNvSpPr>
          <p:nvPr/>
        </p:nvSpPr>
        <p:spPr>
          <a:xfrm>
            <a:off x="1360311"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lgn="ctr">
              <a:buFont typeface="Arial" panose="020B0604020202020204" pitchFamily="34" charset="0"/>
              <a:buNone/>
            </a:pPr>
            <a:endParaRPr lang="es-CL" sz="3600" dirty="0"/>
          </a:p>
          <a:p>
            <a:pPr marL="203200" indent="0" algn="ctr">
              <a:buFont typeface="Arial" panose="020B0604020202020204" pitchFamily="34" charset="0"/>
              <a:buNone/>
            </a:pPr>
            <a:endParaRPr lang="es-CL" sz="3600" dirty="0"/>
          </a:p>
          <a:p>
            <a:pPr marL="203200" indent="0" algn="ctr">
              <a:buFont typeface="Arial" panose="020B0604020202020204" pitchFamily="34" charset="0"/>
              <a:buNone/>
            </a:pPr>
            <a:r>
              <a:rPr lang="es-CL" sz="3600" b="1" dirty="0"/>
              <a:t>4. CÓMO SE DA EL PROCESO DE POLÍTICAS PUBLICAS </a:t>
            </a:r>
          </a:p>
        </p:txBody>
      </p:sp>
    </p:spTree>
    <p:extLst>
      <p:ext uri="{BB962C8B-B14F-4D97-AF65-F5344CB8AC3E}">
        <p14:creationId xmlns:p14="http://schemas.microsoft.com/office/powerpoint/2010/main" val="286883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39">
            <a:extLst>
              <a:ext uri="{FF2B5EF4-FFF2-40B4-BE49-F238E27FC236}">
                <a16:creationId xmlns:a16="http://schemas.microsoft.com/office/drawing/2014/main" id="{946BF94C-67D1-0F4A-3D2A-A48ABCE064FD}"/>
              </a:ext>
            </a:extLst>
          </p:cNvPr>
          <p:cNvSpPr txBox="1">
            <a:spLocks/>
          </p:cNvSpPr>
          <p:nvPr/>
        </p:nvSpPr>
        <p:spPr>
          <a:xfrm>
            <a:off x="535162" y="1765302"/>
            <a:ext cx="8005939" cy="5092698"/>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defRPr/>
            </a:pPr>
            <a:r>
              <a:rPr lang="es-ES" sz="1600" dirty="0"/>
              <a:t>Elementos relevantes en el proceso de formulación de políticas públicas en Chile</a:t>
            </a:r>
          </a:p>
          <a:p>
            <a:pPr>
              <a:defRPr/>
            </a:pPr>
            <a:r>
              <a:rPr lang="es-ES" sz="1600" dirty="0"/>
              <a:t>Sistema de partidos con coaliciones estables. En rediseño después de Octubre 18 con fuerte disgregación.</a:t>
            </a:r>
          </a:p>
          <a:p>
            <a:pPr>
              <a:defRPr/>
            </a:pPr>
            <a:r>
              <a:rPr lang="es-ES" sz="1600" dirty="0"/>
              <a:t>Presidencialismo y enorme poder sobre la agenda legislativa. En crisis después de Octubre 18 con mayor rol del parlamento.</a:t>
            </a:r>
          </a:p>
          <a:p>
            <a:pPr>
              <a:defRPr/>
            </a:pPr>
            <a:r>
              <a:rPr lang="es-ES" sz="1600" dirty="0"/>
              <a:t>Considerable número de actores con poder de veto  (Contraloría, Poder Judicial, Parlamento).</a:t>
            </a:r>
          </a:p>
          <a:p>
            <a:pPr>
              <a:defRPr/>
            </a:pPr>
            <a:r>
              <a:rPr lang="es-ES" sz="1600" dirty="0"/>
              <a:t>Buenos mecanismos de implementación de políticas.</a:t>
            </a:r>
          </a:p>
          <a:p>
            <a:pPr>
              <a:defRPr/>
            </a:pPr>
            <a:r>
              <a:rPr lang="es-ES" sz="1600" dirty="0"/>
              <a:t>Sociedad con alto grado de aversión al conflicto a pesar de estallido de Octubre 18. Proceso constituyente lo demuestra.</a:t>
            </a:r>
          </a:p>
          <a:p>
            <a:pPr>
              <a:defRPr/>
            </a:pPr>
            <a:r>
              <a:rPr lang="es-ES" sz="1600" dirty="0"/>
              <a:t>Nivel de cooperación entre diversos actores políticos en discusión; aparecen actores </a:t>
            </a:r>
            <a:r>
              <a:rPr lang="es-ES" sz="1600" dirty="0" err="1"/>
              <a:t>disruptores</a:t>
            </a:r>
            <a:r>
              <a:rPr lang="es-ES" sz="1600" dirty="0"/>
              <a:t> de equilibrios.</a:t>
            </a:r>
          </a:p>
          <a:p>
            <a:pPr marL="342900" indent="-342900" algn="just">
              <a:lnSpc>
                <a:spcPct val="100000"/>
              </a:lnSpc>
              <a:spcBef>
                <a:spcPts val="440"/>
              </a:spcBef>
              <a:buClr>
                <a:schemeClr val="dk1"/>
              </a:buClr>
              <a:buSzPct val="100000"/>
              <a:buFont typeface="Arial"/>
              <a:buChar char="•"/>
            </a:pPr>
            <a:r>
              <a:rPr lang="es-ES" sz="1600" dirty="0">
                <a:solidFill>
                  <a:schemeClr val="dk1"/>
                </a:solidFill>
                <a:sym typeface="Arial"/>
              </a:rPr>
              <a:t>Se presentará un caso de política pública en situación de crisis.</a:t>
            </a:r>
          </a:p>
          <a:p>
            <a:pPr marL="0" indent="0" algn="just">
              <a:lnSpc>
                <a:spcPct val="100000"/>
              </a:lnSpc>
              <a:spcBef>
                <a:spcPts val="440"/>
              </a:spcBef>
              <a:buClr>
                <a:schemeClr val="dk1"/>
              </a:buClr>
              <a:buSzPct val="100000"/>
              <a:buFont typeface="Arial" panose="020B0604020202020204" pitchFamily="34" charset="0"/>
              <a:buNone/>
            </a:pPr>
            <a:r>
              <a:rPr lang="es-ES" sz="1600" dirty="0">
                <a:solidFill>
                  <a:schemeClr val="dk1"/>
                </a:solidFill>
              </a:rPr>
              <a:t>     </a:t>
            </a:r>
            <a:r>
              <a:rPr lang="es-ES" sz="1600" b="1" dirty="0">
                <a:solidFill>
                  <a:schemeClr val="dk1"/>
                </a:solidFill>
              </a:rPr>
              <a:t> Reconocer: Pacto social por la multiculturalidad. 2007</a:t>
            </a:r>
            <a:endParaRPr lang="es-ES" sz="1600" b="1" dirty="0">
              <a:solidFill>
                <a:schemeClr val="dk1"/>
              </a:solidFill>
              <a:sym typeface="Arial"/>
            </a:endParaRPr>
          </a:p>
          <a:p>
            <a:pPr marL="0" indent="0">
              <a:spcBef>
                <a:spcPts val="0"/>
              </a:spcBef>
              <a:buFont typeface="Arial" panose="020B0604020202020204" pitchFamily="34" charset="0"/>
              <a:buNone/>
            </a:pPr>
            <a:endParaRPr lang="es-ES" sz="2000" dirty="0">
              <a:solidFill>
                <a:schemeClr val="dk1"/>
              </a:solidFill>
              <a:latin typeface="Arial"/>
              <a:ea typeface="Arial"/>
              <a:cs typeface="Arial"/>
              <a:sym typeface="Arial"/>
            </a:endParaRPr>
          </a:p>
        </p:txBody>
      </p:sp>
      <p:sp>
        <p:nvSpPr>
          <p:cNvPr id="4" name="Shape 340">
            <a:extLst>
              <a:ext uri="{FF2B5EF4-FFF2-40B4-BE49-F238E27FC236}">
                <a16:creationId xmlns:a16="http://schemas.microsoft.com/office/drawing/2014/main" id="{FB5D5D9D-556C-5F72-30C3-A33F7E3F8583}"/>
              </a:ext>
            </a:extLst>
          </p:cNvPr>
          <p:cNvSpPr txBox="1"/>
          <p:nvPr/>
        </p:nvSpPr>
        <p:spPr>
          <a:xfrm>
            <a:off x="6519333" y="72040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38</a:t>
            </a:fld>
            <a:endParaRPr lang="en-US" sz="1050" b="0" i="0" u="none" strike="noStrike" cap="none" baseline="0">
              <a:solidFill>
                <a:schemeClr val="dk1"/>
              </a:solidFill>
              <a:latin typeface="Arial"/>
              <a:ea typeface="Arial"/>
              <a:cs typeface="Arial"/>
              <a:sym typeface="Arial"/>
            </a:endParaRPr>
          </a:p>
        </p:txBody>
      </p:sp>
      <p:sp>
        <p:nvSpPr>
          <p:cNvPr id="6" name="Shape 341">
            <a:extLst>
              <a:ext uri="{FF2B5EF4-FFF2-40B4-BE49-F238E27FC236}">
                <a16:creationId xmlns:a16="http://schemas.microsoft.com/office/drawing/2014/main" id="{6809979E-E8DD-1C87-B82F-DB9E4207FF09}"/>
              </a:ext>
            </a:extLst>
          </p:cNvPr>
          <p:cNvSpPr txBox="1">
            <a:spLocks/>
          </p:cNvSpPr>
          <p:nvPr/>
        </p:nvSpPr>
        <p:spPr>
          <a:xfrm>
            <a:off x="423332" y="81915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Cómo se da el proceso en Chile 1</a:t>
            </a:r>
          </a:p>
        </p:txBody>
      </p:sp>
    </p:spTree>
    <p:extLst>
      <p:ext uri="{BB962C8B-B14F-4D97-AF65-F5344CB8AC3E}">
        <p14:creationId xmlns:p14="http://schemas.microsoft.com/office/powerpoint/2010/main" val="299430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47">
            <a:extLst>
              <a:ext uri="{FF2B5EF4-FFF2-40B4-BE49-F238E27FC236}">
                <a16:creationId xmlns:a16="http://schemas.microsoft.com/office/drawing/2014/main" id="{34E57917-E4E5-C26E-F2A8-4A8D566AA5AC}"/>
              </a:ext>
            </a:extLst>
          </p:cNvPr>
          <p:cNvSpPr txBox="1">
            <a:spLocks/>
          </p:cNvSpPr>
          <p:nvPr/>
        </p:nvSpPr>
        <p:spPr>
          <a:xfrm>
            <a:off x="588610" y="1978025"/>
            <a:ext cx="7561261" cy="451485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Objetivo de presentación es poner en cuestión la forma tradicional de definir y poner en implementación políticas públicas.</a:t>
            </a:r>
          </a:p>
          <a:p>
            <a:pPr marL="342900" indent="-190500" algn="just">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La forma prescrita puede ser útil para situaciones normales, sin urgencias, sin conflictos, sin controversias.</a:t>
            </a:r>
          </a:p>
          <a:p>
            <a:pPr marL="342900" indent="-190500" algn="just">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Una importante cantidad de políticas públicas debe desarrollarse en situaciones de crisis. Trataremos el caso de la política indígena, para descubrir el desarrollo real de una política y algunas lecciones se pueden aprender.</a:t>
            </a:r>
          </a:p>
          <a:p>
            <a:pPr marL="742950" lvl="1" indent="-285750" algn="just">
              <a:lnSpc>
                <a:spcPct val="80000"/>
              </a:lnSpc>
              <a:spcBef>
                <a:spcPts val="560"/>
              </a:spcBef>
              <a:buClr>
                <a:schemeClr val="dk1"/>
              </a:buClr>
              <a:buSzPct val="25000"/>
              <a:buFont typeface="Arial"/>
              <a:buNone/>
            </a:pPr>
            <a:r>
              <a:rPr lang="en-US" sz="2000">
                <a:solidFill>
                  <a:schemeClr val="dk1"/>
                </a:solidFill>
                <a:latin typeface="Arial"/>
                <a:ea typeface="Arial"/>
                <a:cs typeface="Arial"/>
                <a:sym typeface="Arial"/>
              </a:rPr>
              <a:t>	</a:t>
            </a:r>
          </a:p>
        </p:txBody>
      </p:sp>
      <p:sp>
        <p:nvSpPr>
          <p:cNvPr id="4" name="Shape 349">
            <a:extLst>
              <a:ext uri="{FF2B5EF4-FFF2-40B4-BE49-F238E27FC236}">
                <a16:creationId xmlns:a16="http://schemas.microsoft.com/office/drawing/2014/main" id="{5A0FE68B-FBEB-31BA-464B-DFA2B53EBDC4}"/>
              </a:ext>
            </a:extLst>
          </p:cNvPr>
          <p:cNvSpPr txBox="1">
            <a:spLocks/>
          </p:cNvSpPr>
          <p:nvPr/>
        </p:nvSpPr>
        <p:spPr>
          <a:xfrm>
            <a:off x="434623" y="839787"/>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Cómo se da el proceso en Chile 2</a:t>
            </a:r>
          </a:p>
        </p:txBody>
      </p:sp>
    </p:spTree>
    <p:extLst>
      <p:ext uri="{BB962C8B-B14F-4D97-AF65-F5344CB8AC3E}">
        <p14:creationId xmlns:p14="http://schemas.microsoft.com/office/powerpoint/2010/main" val="231088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17">
            <a:extLst>
              <a:ext uri="{FF2B5EF4-FFF2-40B4-BE49-F238E27FC236}">
                <a16:creationId xmlns:a16="http://schemas.microsoft.com/office/drawing/2014/main" id="{FABE37E9-AACE-4EF1-2A38-4E752D65724E}"/>
              </a:ext>
            </a:extLst>
          </p:cNvPr>
          <p:cNvSpPr txBox="1">
            <a:spLocks/>
          </p:cNvSpPr>
          <p:nvPr/>
        </p:nvSpPr>
        <p:spPr>
          <a:xfrm>
            <a:off x="684212" y="1556792"/>
            <a:ext cx="7632699" cy="465827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spcBef>
                <a:spcPts val="0"/>
              </a:spcBef>
            </a:pPr>
            <a:r>
              <a:rPr lang="en-US" sz="2000">
                <a:solidFill>
                  <a:schemeClr val="dk1"/>
                </a:solidFill>
              </a:rPr>
              <a:t>El concepto de </a:t>
            </a:r>
            <a:r>
              <a:rPr lang="en-US" sz="2000" b="1">
                <a:solidFill>
                  <a:schemeClr val="dk1"/>
                </a:solidFill>
              </a:rPr>
              <a:t>estado</a:t>
            </a:r>
            <a:r>
              <a:rPr lang="en-US" sz="2000">
                <a:solidFill>
                  <a:schemeClr val="dk1"/>
                </a:solidFill>
              </a:rPr>
              <a:t> se distingue del de </a:t>
            </a:r>
            <a:r>
              <a:rPr lang="en-US" sz="2000" b="1">
                <a:solidFill>
                  <a:schemeClr val="dk1"/>
                </a:solidFill>
              </a:rPr>
              <a:t>nación</a:t>
            </a:r>
            <a:r>
              <a:rPr lang="en-US" sz="2000">
                <a:solidFill>
                  <a:schemeClr val="dk1"/>
                </a:solidFill>
              </a:rPr>
              <a:t> y del de </a:t>
            </a:r>
            <a:r>
              <a:rPr lang="en-US" sz="2000" b="1">
                <a:solidFill>
                  <a:schemeClr val="dk1"/>
                </a:solidFill>
              </a:rPr>
              <a:t>gobierno.</a:t>
            </a:r>
            <a:r>
              <a:rPr lang="en-US" sz="2000">
                <a:solidFill>
                  <a:schemeClr val="dk1"/>
                </a:solidFill>
              </a:rPr>
              <a:t>   </a:t>
            </a:r>
          </a:p>
          <a:p>
            <a:pPr marL="257175" indent="-257175" algn="just">
              <a:spcBef>
                <a:spcPts val="0"/>
              </a:spcBef>
            </a:pPr>
            <a:endParaRPr lang="en-US" sz="2000">
              <a:solidFill>
                <a:schemeClr val="dk1"/>
              </a:solidFill>
            </a:endParaRPr>
          </a:p>
          <a:p>
            <a:pPr marL="257175" indent="-257175" algn="just">
              <a:spcBef>
                <a:spcPts val="300"/>
              </a:spcBef>
            </a:pPr>
            <a:r>
              <a:rPr lang="en-US" sz="2000">
                <a:solidFill>
                  <a:schemeClr val="dk1"/>
                </a:solidFill>
              </a:rPr>
              <a:t>El concepto de </a:t>
            </a:r>
            <a:r>
              <a:rPr lang="en-US" sz="2000" b="1">
                <a:solidFill>
                  <a:schemeClr val="dk1"/>
                </a:solidFill>
              </a:rPr>
              <a:t>nación </a:t>
            </a:r>
            <a:r>
              <a:rPr lang="en-US" sz="2000">
                <a:solidFill>
                  <a:schemeClr val="dk1"/>
                </a:solidFill>
              </a:rPr>
              <a:t>se sitúa en el plano de la sociedad, de las gentes, y de sus valores y sentimientos.</a:t>
            </a:r>
          </a:p>
          <a:p>
            <a:pPr marL="257175" indent="-257175" algn="just">
              <a:spcBef>
                <a:spcPts val="300"/>
              </a:spcBef>
            </a:pPr>
            <a:endParaRPr lang="en-US" sz="2000">
              <a:solidFill>
                <a:schemeClr val="dk1"/>
              </a:solidFill>
            </a:endParaRPr>
          </a:p>
          <a:p>
            <a:pPr marL="257175" indent="-257175" algn="just">
              <a:spcBef>
                <a:spcPts val="300"/>
              </a:spcBef>
            </a:pPr>
            <a:r>
              <a:rPr lang="en-US" sz="2000">
                <a:solidFill>
                  <a:schemeClr val="dk1"/>
                </a:solidFill>
              </a:rPr>
              <a:t>El </a:t>
            </a:r>
            <a:r>
              <a:rPr lang="en-US" sz="2000" b="1">
                <a:solidFill>
                  <a:schemeClr val="dk1"/>
                </a:solidFill>
              </a:rPr>
              <a:t>Estado</a:t>
            </a:r>
            <a:r>
              <a:rPr lang="en-US" sz="2000">
                <a:solidFill>
                  <a:schemeClr val="dk1"/>
                </a:solidFill>
              </a:rPr>
              <a:t> es el conjunto de instituciones que poseen la autoridad para establecer las normas que regulan una sociedad, teniendo soberanía interna y externa sobre un territorio definido. El Estado es un concepto más amplio que engloba a los tres poderes, ejecutivo, legislativo y judicial.</a:t>
            </a:r>
          </a:p>
          <a:p>
            <a:pPr marL="257175" indent="-257175" algn="just">
              <a:spcBef>
                <a:spcPts val="300"/>
              </a:spcBef>
            </a:pPr>
            <a:endParaRPr lang="en-US" sz="2000">
              <a:solidFill>
                <a:schemeClr val="dk1"/>
              </a:solidFill>
            </a:endParaRPr>
          </a:p>
          <a:p>
            <a:pPr marL="257175" indent="-257175" algn="just">
              <a:spcBef>
                <a:spcPts val="300"/>
              </a:spcBef>
            </a:pPr>
            <a:r>
              <a:rPr lang="en-US" sz="2000">
                <a:solidFill>
                  <a:schemeClr val="dk1"/>
                </a:solidFill>
              </a:rPr>
              <a:t>El </a:t>
            </a:r>
            <a:r>
              <a:rPr lang="en-US" sz="2000" b="1">
                <a:solidFill>
                  <a:schemeClr val="dk1"/>
                </a:solidFill>
              </a:rPr>
              <a:t>Gobierno</a:t>
            </a:r>
            <a:r>
              <a:rPr lang="en-US" sz="2000">
                <a:solidFill>
                  <a:schemeClr val="dk1"/>
                </a:solidFill>
              </a:rPr>
              <a:t> se sitúan en el plano de las instituciones políticas del Estado. Es una parte del estado. </a:t>
            </a:r>
          </a:p>
          <a:p>
            <a:pPr marL="0" indent="0" algn="just">
              <a:spcBef>
                <a:spcPts val="300"/>
              </a:spcBef>
              <a:buFont typeface="Arial" panose="020B0604020202020204" pitchFamily="34" charset="0"/>
              <a:buNone/>
            </a:pPr>
            <a:r>
              <a:rPr lang="en-US" sz="2000">
                <a:solidFill>
                  <a:schemeClr val="dk1"/>
                </a:solidFill>
              </a:rPr>
              <a:t>	</a:t>
            </a:r>
            <a:endParaRPr lang="en-US" sz="2000" dirty="0">
              <a:solidFill>
                <a:schemeClr val="dk1"/>
              </a:solidFill>
              <a:latin typeface="Arial"/>
              <a:ea typeface="Arial"/>
              <a:cs typeface="Arial"/>
              <a:sym typeface="Arial"/>
            </a:endParaRPr>
          </a:p>
        </p:txBody>
      </p:sp>
      <p:sp>
        <p:nvSpPr>
          <p:cNvPr id="4" name="Shape 119">
            <a:extLst>
              <a:ext uri="{FF2B5EF4-FFF2-40B4-BE49-F238E27FC236}">
                <a16:creationId xmlns:a16="http://schemas.microsoft.com/office/drawing/2014/main" id="{EEF0BC30-D125-A870-7D03-7B5079EF284C}"/>
              </a:ext>
            </a:extLst>
          </p:cNvPr>
          <p:cNvSpPr txBox="1">
            <a:spLocks/>
          </p:cNvSpPr>
          <p:nvPr/>
        </p:nvSpPr>
        <p:spPr>
          <a:xfrm>
            <a:off x="-694266" y="7558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1</a:t>
            </a:r>
          </a:p>
        </p:txBody>
      </p:sp>
    </p:spTree>
    <p:extLst>
      <p:ext uri="{BB962C8B-B14F-4D97-AF65-F5344CB8AC3E}">
        <p14:creationId xmlns:p14="http://schemas.microsoft.com/office/powerpoint/2010/main" val="2596162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54">
            <a:extLst>
              <a:ext uri="{FF2B5EF4-FFF2-40B4-BE49-F238E27FC236}">
                <a16:creationId xmlns:a16="http://schemas.microsoft.com/office/drawing/2014/main" id="{521A2327-0266-8D62-803D-FE49119DC197}"/>
              </a:ext>
            </a:extLst>
          </p:cNvPr>
          <p:cNvSpPr txBox="1">
            <a:spLocks/>
          </p:cNvSpPr>
          <p:nvPr/>
        </p:nvSpPr>
        <p:spPr>
          <a:xfrm>
            <a:off x="731661" y="2414589"/>
            <a:ext cx="7561261" cy="444341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Se enfrenta una crisis política por demandas no resueltas:</a:t>
            </a:r>
          </a:p>
          <a:p>
            <a:pPr lvl="2" algn="just">
              <a:lnSpc>
                <a:spcPct val="80000"/>
              </a:lnSpc>
              <a:spcBef>
                <a:spcPts val="400"/>
              </a:spcBef>
              <a:buClr>
                <a:schemeClr val="dk1"/>
              </a:buClr>
              <a:buSzPct val="100000"/>
              <a:buFont typeface="Calibri"/>
              <a:buChar char="⁻"/>
            </a:pPr>
            <a:r>
              <a:rPr lang="en-US" sz="1400">
                <a:solidFill>
                  <a:schemeClr val="dk1"/>
                </a:solidFill>
                <a:latin typeface="Arial"/>
                <a:ea typeface="Arial"/>
                <a:cs typeface="Arial"/>
                <a:sym typeface="Arial"/>
              </a:rPr>
              <a:t>Derechos políticos.</a:t>
            </a:r>
          </a:p>
          <a:p>
            <a:pPr lvl="2" algn="just">
              <a:lnSpc>
                <a:spcPct val="80000"/>
              </a:lnSpc>
              <a:spcBef>
                <a:spcPts val="400"/>
              </a:spcBef>
              <a:buClr>
                <a:schemeClr val="dk1"/>
              </a:buClr>
              <a:buSzPct val="100000"/>
              <a:buFont typeface="Calibri"/>
              <a:buChar char="⁻"/>
            </a:pPr>
            <a:r>
              <a:rPr lang="en-US" sz="1400">
                <a:solidFill>
                  <a:schemeClr val="dk1"/>
                </a:solidFill>
                <a:latin typeface="Arial"/>
                <a:ea typeface="Arial"/>
                <a:cs typeface="Arial"/>
                <a:sym typeface="Arial"/>
              </a:rPr>
              <a:t>Tierras.</a:t>
            </a:r>
          </a:p>
          <a:p>
            <a:pPr lvl="2" algn="just">
              <a:lnSpc>
                <a:spcPct val="80000"/>
              </a:lnSpc>
              <a:spcBef>
                <a:spcPts val="400"/>
              </a:spcBef>
              <a:buClr>
                <a:schemeClr val="dk1"/>
              </a:buClr>
              <a:buSzPct val="100000"/>
              <a:buFont typeface="Calibri"/>
              <a:buChar char="⁻"/>
            </a:pPr>
            <a:r>
              <a:rPr lang="en-US" sz="1400">
                <a:solidFill>
                  <a:schemeClr val="dk1"/>
                </a:solidFill>
                <a:latin typeface="Arial"/>
                <a:ea typeface="Arial"/>
                <a:cs typeface="Arial"/>
                <a:sym typeface="Arial"/>
              </a:rPr>
              <a:t>Proyectos de inversión.</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Se observa un incremento de la conflictividad:</a:t>
            </a:r>
          </a:p>
          <a:p>
            <a:pPr lvl="2"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Huelga de hambre de detenida. </a:t>
            </a:r>
          </a:p>
          <a:p>
            <a:pPr lvl="2"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Muerte de estudiante  en predio reclamado.</a:t>
            </a:r>
          </a:p>
          <a:p>
            <a:pPr marL="342900" indent="-3429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Se percibe una evaluación crítica de avances gubernamentales:</a:t>
            </a:r>
          </a:p>
          <a:p>
            <a:pPr marL="742950" lvl="1" indent="-285750" algn="just">
              <a:lnSpc>
                <a:spcPct val="80000"/>
              </a:lnSpc>
              <a:spcBef>
                <a:spcPts val="400"/>
              </a:spcBef>
              <a:buClr>
                <a:schemeClr val="dk1"/>
              </a:buClr>
              <a:buSzPct val="25000"/>
              <a:buFont typeface="Arial"/>
              <a:buNone/>
            </a:pPr>
            <a:r>
              <a:rPr lang="en-US" sz="1400">
                <a:solidFill>
                  <a:schemeClr val="dk1"/>
                </a:solidFill>
                <a:latin typeface="Arial"/>
                <a:ea typeface="Arial"/>
                <a:cs typeface="Arial"/>
                <a:sym typeface="Arial"/>
              </a:rPr>
              <a:t>       Urgencia de enfrentar situación con enfoque de largo 	plazo.</a:t>
            </a:r>
            <a:endParaRPr lang="en-US" sz="1400" dirty="0">
              <a:solidFill>
                <a:schemeClr val="dk1"/>
              </a:solidFill>
              <a:latin typeface="Arial"/>
              <a:ea typeface="Arial"/>
              <a:cs typeface="Arial"/>
              <a:sym typeface="Arial"/>
            </a:endParaRPr>
          </a:p>
        </p:txBody>
      </p:sp>
      <p:sp>
        <p:nvSpPr>
          <p:cNvPr id="4" name="Shape 356">
            <a:extLst>
              <a:ext uri="{FF2B5EF4-FFF2-40B4-BE49-F238E27FC236}">
                <a16:creationId xmlns:a16="http://schemas.microsoft.com/office/drawing/2014/main" id="{C2B92D84-A373-64BE-A34E-4E600A9320B0}"/>
              </a:ext>
            </a:extLst>
          </p:cNvPr>
          <p:cNvSpPr txBox="1">
            <a:spLocks/>
          </p:cNvSpPr>
          <p:nvPr/>
        </p:nvSpPr>
        <p:spPr>
          <a:xfrm>
            <a:off x="649111" y="120491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Antecedentes</a:t>
            </a:r>
            <a:endParaRPr lang="en-US" sz="40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584454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61">
            <a:extLst>
              <a:ext uri="{FF2B5EF4-FFF2-40B4-BE49-F238E27FC236}">
                <a16:creationId xmlns:a16="http://schemas.microsoft.com/office/drawing/2014/main" id="{431E3CE2-48C5-7252-DACF-0CE1B3741CC0}"/>
              </a:ext>
            </a:extLst>
          </p:cNvPr>
          <p:cNvSpPr txBox="1">
            <a:spLocks/>
          </p:cNvSpPr>
          <p:nvPr/>
        </p:nvSpPr>
        <p:spPr>
          <a:xfrm>
            <a:off x="539750" y="2365376"/>
            <a:ext cx="7632699" cy="457200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Evaluación de los avances en los programas vigentes.</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Evaluación de la institucionalidad responsable: MIDEPLAN, CONADI, otros ministerios.</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Evaluación de las demandas.</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Evaluación de su relevancia política.</a:t>
            </a:r>
          </a:p>
          <a:p>
            <a:pPr marL="342900" indent="-342900" algn="just">
              <a:lnSpc>
                <a:spcPct val="100000"/>
              </a:lnSpc>
              <a:spcBef>
                <a:spcPts val="560"/>
              </a:spcBef>
              <a:buClr>
                <a:schemeClr val="dk1"/>
              </a:buClr>
              <a:buSzPct val="25000"/>
              <a:buFont typeface="Arial"/>
              <a:buNone/>
            </a:pPr>
            <a:r>
              <a:rPr lang="en-US" sz="1800">
                <a:solidFill>
                  <a:schemeClr val="dk1"/>
                </a:solidFill>
                <a:latin typeface="Arial"/>
                <a:ea typeface="Arial"/>
                <a:cs typeface="Arial"/>
                <a:sym typeface="Arial"/>
              </a:rPr>
              <a:t>Medidas iniciales:</a:t>
            </a:r>
          </a:p>
          <a:p>
            <a:pPr marL="742950" lvl="1" indent="-285750" algn="just">
              <a:spcBef>
                <a:spcPts val="400"/>
              </a:spcBef>
              <a:buClr>
                <a:schemeClr val="dk1"/>
              </a:buClr>
              <a:buSzPct val="100000"/>
              <a:buFont typeface="Arial"/>
              <a:buChar char="–"/>
            </a:pPr>
            <a:r>
              <a:rPr lang="en-US" sz="1400">
                <a:solidFill>
                  <a:schemeClr val="dk1"/>
                </a:solidFill>
                <a:latin typeface="Arial"/>
                <a:ea typeface="Arial"/>
                <a:cs typeface="Arial"/>
                <a:sym typeface="Arial"/>
              </a:rPr>
              <a:t>Constitución de Comité de Ministros.</a:t>
            </a:r>
          </a:p>
          <a:p>
            <a:pPr marL="742950" lvl="1" indent="-285750" algn="just">
              <a:spcBef>
                <a:spcPts val="400"/>
              </a:spcBef>
              <a:buClr>
                <a:schemeClr val="dk1"/>
              </a:buClr>
              <a:buSzPct val="100000"/>
              <a:buFont typeface="Arial"/>
              <a:buChar char="–"/>
            </a:pPr>
            <a:r>
              <a:rPr lang="en-US" sz="1400">
                <a:solidFill>
                  <a:schemeClr val="dk1"/>
                </a:solidFill>
                <a:latin typeface="Arial"/>
                <a:ea typeface="Arial"/>
                <a:cs typeface="Arial"/>
                <a:sym typeface="Arial"/>
              </a:rPr>
              <a:t>Negociación de temas coyunturales urgentes ( huelga de hambre).</a:t>
            </a:r>
          </a:p>
          <a:p>
            <a:pPr marL="742950" lvl="1" indent="-285750" algn="just">
              <a:spcBef>
                <a:spcPts val="400"/>
              </a:spcBef>
              <a:buClr>
                <a:schemeClr val="dk1"/>
              </a:buClr>
              <a:buSzPct val="100000"/>
              <a:buFont typeface="Arial"/>
              <a:buChar char="–"/>
            </a:pPr>
            <a:r>
              <a:rPr lang="en-US" sz="1400">
                <a:solidFill>
                  <a:schemeClr val="dk1"/>
                </a:solidFill>
                <a:latin typeface="Arial"/>
                <a:ea typeface="Arial"/>
                <a:cs typeface="Arial"/>
                <a:sym typeface="Arial"/>
              </a:rPr>
              <a:t>Nombramiento de una autoridad política especial.</a:t>
            </a:r>
          </a:p>
          <a:p>
            <a:pPr marL="742950" lvl="1" indent="-285750" algn="just">
              <a:spcBef>
                <a:spcPts val="400"/>
              </a:spcBef>
              <a:buClr>
                <a:schemeClr val="dk1"/>
              </a:buClr>
              <a:buSzPct val="100000"/>
              <a:buFont typeface="Arial"/>
              <a:buChar char="–"/>
            </a:pPr>
            <a:r>
              <a:rPr lang="en-US" sz="1400">
                <a:solidFill>
                  <a:schemeClr val="dk1"/>
                </a:solidFill>
                <a:latin typeface="Arial"/>
                <a:ea typeface="Arial"/>
                <a:cs typeface="Arial"/>
                <a:sym typeface="Arial"/>
              </a:rPr>
              <a:t>Encargo político en fase de transición: Diálogo; Políticas públicas; 	Multiculturalidad; Reconocimiento de derechos.</a:t>
            </a:r>
          </a:p>
          <a:p>
            <a:pPr marL="0" indent="0">
              <a:spcBef>
                <a:spcPts val="0"/>
              </a:spcBef>
              <a:buFont typeface="Arial" panose="020B0604020202020204" pitchFamily="34" charset="0"/>
              <a:buNone/>
            </a:pPr>
            <a:endParaRPr lang="en-US" sz="1400" dirty="0">
              <a:solidFill>
                <a:schemeClr val="dk1"/>
              </a:solidFill>
              <a:latin typeface="Arial"/>
              <a:ea typeface="Arial"/>
              <a:cs typeface="Arial"/>
              <a:sym typeface="Arial"/>
            </a:endParaRPr>
          </a:p>
        </p:txBody>
      </p:sp>
      <p:sp>
        <p:nvSpPr>
          <p:cNvPr id="4" name="Shape 362">
            <a:extLst>
              <a:ext uri="{FF2B5EF4-FFF2-40B4-BE49-F238E27FC236}">
                <a16:creationId xmlns:a16="http://schemas.microsoft.com/office/drawing/2014/main" id="{A0CDBD45-E1B8-85E4-DE45-170CF3FC7606}"/>
              </a:ext>
            </a:extLst>
          </p:cNvPr>
          <p:cNvSpPr txBox="1"/>
          <p:nvPr/>
        </p:nvSpPr>
        <p:spPr>
          <a:xfrm>
            <a:off x="6553200"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41</a:t>
            </a:fld>
            <a:endParaRPr lang="en-US" sz="1050" b="0" i="0" u="none" strike="noStrike" cap="none" baseline="0">
              <a:solidFill>
                <a:schemeClr val="dk1"/>
              </a:solidFill>
              <a:latin typeface="Arial"/>
              <a:ea typeface="Arial"/>
              <a:cs typeface="Arial"/>
              <a:sym typeface="Arial"/>
            </a:endParaRPr>
          </a:p>
        </p:txBody>
      </p:sp>
      <p:sp>
        <p:nvSpPr>
          <p:cNvPr id="6" name="Shape 363">
            <a:extLst>
              <a:ext uri="{FF2B5EF4-FFF2-40B4-BE49-F238E27FC236}">
                <a16:creationId xmlns:a16="http://schemas.microsoft.com/office/drawing/2014/main" id="{93E399DA-9E73-8AB5-ED76-EF906BB4B33A}"/>
              </a:ext>
            </a:extLst>
          </p:cNvPr>
          <p:cNvSpPr txBox="1">
            <a:spLocks/>
          </p:cNvSpPr>
          <p:nvPr/>
        </p:nvSpPr>
        <p:spPr>
          <a:xfrm>
            <a:off x="457200"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Diseño de bases para una intervención</a:t>
            </a:r>
          </a:p>
        </p:txBody>
      </p:sp>
    </p:spTree>
    <p:extLst>
      <p:ext uri="{BB962C8B-B14F-4D97-AF65-F5344CB8AC3E}">
        <p14:creationId xmlns:p14="http://schemas.microsoft.com/office/powerpoint/2010/main" val="1310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68">
            <a:extLst>
              <a:ext uri="{FF2B5EF4-FFF2-40B4-BE49-F238E27FC236}">
                <a16:creationId xmlns:a16="http://schemas.microsoft.com/office/drawing/2014/main" id="{E93B4087-28EF-76F7-C45D-B6B47E3761FE}"/>
              </a:ext>
            </a:extLst>
          </p:cNvPr>
          <p:cNvSpPr txBox="1">
            <a:spLocks/>
          </p:cNvSpPr>
          <p:nvPr/>
        </p:nvSpPr>
        <p:spPr>
          <a:xfrm>
            <a:off x="690209" y="2417586"/>
            <a:ext cx="7632699" cy="468630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El mensaje inicial.</a:t>
            </a:r>
          </a:p>
          <a:p>
            <a:pPr marL="742950" lvl="1" indent="-285750" algn="just">
              <a:lnSpc>
                <a:spcPct val="10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	Focalizar el sentido de la intervención. </a:t>
            </a:r>
          </a:p>
          <a:p>
            <a:pPr marL="742950" lvl="1" indent="-285750" algn="just">
              <a:lnSpc>
                <a:spcPct val="10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	Política de comunicación.</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Diseño del plan de trabajo inicial: </a:t>
            </a:r>
          </a:p>
          <a:p>
            <a:pPr marL="742950" lvl="1" indent="-285750" algn="just">
              <a:lnSpc>
                <a:spcPct val="10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	Identificar actores relevantes.</a:t>
            </a:r>
          </a:p>
          <a:p>
            <a:pPr marL="742950" lvl="1" indent="-285750" algn="just">
              <a:lnSpc>
                <a:spcPct val="10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	Identificar instituciones y procesos a conocer.</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Recolección de antecedentes: Escuchar, escuchar, escuchar.</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Identificar problemas de urgente solución.</a:t>
            </a: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Ordenar actores gubernamentales de nivel ministerial y regional.</a:t>
            </a:r>
          </a:p>
          <a:p>
            <a:pPr marL="342900" indent="-342900">
              <a:lnSpc>
                <a:spcPct val="100000"/>
              </a:lnSpc>
              <a:spcBef>
                <a:spcPts val="640"/>
              </a:spcBef>
              <a:buClr>
                <a:schemeClr val="dk1"/>
              </a:buClr>
              <a:buFont typeface="Arial"/>
              <a:buNone/>
            </a:pPr>
            <a:endParaRPr lang="en-US" sz="200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2000">
              <a:solidFill>
                <a:schemeClr val="dk1"/>
              </a:solidFill>
              <a:latin typeface="Arial"/>
              <a:ea typeface="Arial"/>
              <a:cs typeface="Arial"/>
              <a:sym typeface="Arial"/>
            </a:endParaRPr>
          </a:p>
        </p:txBody>
      </p:sp>
      <p:sp>
        <p:nvSpPr>
          <p:cNvPr id="4" name="Shape 369">
            <a:extLst>
              <a:ext uri="{FF2B5EF4-FFF2-40B4-BE49-F238E27FC236}">
                <a16:creationId xmlns:a16="http://schemas.microsoft.com/office/drawing/2014/main" id="{CA7DB241-3E5D-CFC5-6B38-B5ED9CE6109C}"/>
              </a:ext>
            </a:extLst>
          </p:cNvPr>
          <p:cNvSpPr txBox="1"/>
          <p:nvPr/>
        </p:nvSpPr>
        <p:spPr>
          <a:xfrm>
            <a:off x="6632222" y="724993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42</a:t>
            </a:fld>
            <a:endParaRPr lang="en-US" sz="1050" b="0" i="0" u="none" strike="noStrike" cap="none" baseline="0">
              <a:solidFill>
                <a:schemeClr val="dk1"/>
              </a:solidFill>
              <a:latin typeface="Arial"/>
              <a:ea typeface="Arial"/>
              <a:cs typeface="Arial"/>
              <a:sym typeface="Arial"/>
            </a:endParaRPr>
          </a:p>
        </p:txBody>
      </p:sp>
      <p:sp>
        <p:nvSpPr>
          <p:cNvPr id="6" name="Shape 370">
            <a:extLst>
              <a:ext uri="{FF2B5EF4-FFF2-40B4-BE49-F238E27FC236}">
                <a16:creationId xmlns:a16="http://schemas.microsoft.com/office/drawing/2014/main" id="{57F5BB0D-8463-64F2-C5C6-1228AD0A6ECF}"/>
              </a:ext>
            </a:extLst>
          </p:cNvPr>
          <p:cNvSpPr txBox="1">
            <a:spLocks/>
          </p:cNvSpPr>
          <p:nvPr/>
        </p:nvSpPr>
        <p:spPr>
          <a:xfrm>
            <a:off x="536222" y="127934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Fase de diseño de la política  1</a:t>
            </a:r>
          </a:p>
        </p:txBody>
      </p:sp>
    </p:spTree>
    <p:extLst>
      <p:ext uri="{BB962C8B-B14F-4D97-AF65-F5344CB8AC3E}">
        <p14:creationId xmlns:p14="http://schemas.microsoft.com/office/powerpoint/2010/main" val="33868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75">
            <a:extLst>
              <a:ext uri="{FF2B5EF4-FFF2-40B4-BE49-F238E27FC236}">
                <a16:creationId xmlns:a16="http://schemas.microsoft.com/office/drawing/2014/main" id="{56EE7982-60C9-975F-4524-E7F2BE0CC316}"/>
              </a:ext>
            </a:extLst>
          </p:cNvPr>
          <p:cNvSpPr txBox="1">
            <a:spLocks/>
          </p:cNvSpPr>
          <p:nvPr/>
        </p:nvSpPr>
        <p:spPr>
          <a:xfrm>
            <a:off x="622476" y="2332215"/>
            <a:ext cx="7561261"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a:solidFill>
                  <a:schemeClr val="dk1"/>
                </a:solidFill>
                <a:latin typeface="Arial"/>
                <a:ea typeface="Arial"/>
                <a:cs typeface="Arial"/>
                <a:sym typeface="Arial"/>
              </a:rPr>
              <a:t>Iniciar proceso para establecer bases de gobernabilidad del proceso.</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Preparar propuesta de política.</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Evaluar pertinencia, relevancia, eficacia de la política en diseño. </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Testeo preliminar con actores relevantes.</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Discusión y aprobación Presidencial.</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Preparación de puesta en escena pública de la política.</a:t>
            </a:r>
          </a:p>
          <a:p>
            <a:pPr marL="342900" indent="-342900" algn="just">
              <a:lnSpc>
                <a:spcPct val="10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Presentación Presidencial.</a:t>
            </a:r>
          </a:p>
          <a:p>
            <a:pPr marL="0" indent="0">
              <a:spcBef>
                <a:spcPts val="0"/>
              </a:spcBef>
              <a:buFont typeface="Arial" panose="020B0604020202020204" pitchFamily="34" charset="0"/>
              <a:buNone/>
            </a:pPr>
            <a:endParaRPr lang="en-US" sz="1800">
              <a:solidFill>
                <a:schemeClr val="dk1"/>
              </a:solidFill>
              <a:latin typeface="Arial"/>
              <a:ea typeface="Arial"/>
              <a:cs typeface="Arial"/>
              <a:sym typeface="Arial"/>
            </a:endParaRPr>
          </a:p>
        </p:txBody>
      </p:sp>
      <p:sp>
        <p:nvSpPr>
          <p:cNvPr id="4" name="Shape 376">
            <a:extLst>
              <a:ext uri="{FF2B5EF4-FFF2-40B4-BE49-F238E27FC236}">
                <a16:creationId xmlns:a16="http://schemas.microsoft.com/office/drawing/2014/main" id="{C15D7C27-05B0-625B-CF27-18565CA72D63}"/>
              </a:ext>
            </a:extLst>
          </p:cNvPr>
          <p:cNvSpPr txBox="1"/>
          <p:nvPr/>
        </p:nvSpPr>
        <p:spPr>
          <a:xfrm>
            <a:off x="6564489" y="7093128"/>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43</a:t>
            </a:fld>
            <a:endParaRPr lang="en-US" sz="1100" b="0" i="0" u="none" strike="noStrike" cap="none" baseline="0">
              <a:solidFill>
                <a:schemeClr val="dk1"/>
              </a:solidFill>
              <a:latin typeface="Arial"/>
              <a:ea typeface="Arial"/>
              <a:cs typeface="Arial"/>
              <a:sym typeface="Arial"/>
            </a:endParaRPr>
          </a:p>
        </p:txBody>
      </p:sp>
      <p:sp>
        <p:nvSpPr>
          <p:cNvPr id="6" name="Shape 377">
            <a:extLst>
              <a:ext uri="{FF2B5EF4-FFF2-40B4-BE49-F238E27FC236}">
                <a16:creationId xmlns:a16="http://schemas.microsoft.com/office/drawing/2014/main" id="{22EEF5D6-9703-211C-29DC-B70C4E6325A6}"/>
              </a:ext>
            </a:extLst>
          </p:cNvPr>
          <p:cNvSpPr txBox="1">
            <a:spLocks/>
          </p:cNvSpPr>
          <p:nvPr/>
        </p:nvSpPr>
        <p:spPr>
          <a:xfrm>
            <a:off x="468489" y="112254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Fase de diseño de la política  2</a:t>
            </a:r>
          </a:p>
        </p:txBody>
      </p:sp>
    </p:spTree>
    <p:extLst>
      <p:ext uri="{BB962C8B-B14F-4D97-AF65-F5344CB8AC3E}">
        <p14:creationId xmlns:p14="http://schemas.microsoft.com/office/powerpoint/2010/main" val="118660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82">
            <a:extLst>
              <a:ext uri="{FF2B5EF4-FFF2-40B4-BE49-F238E27FC236}">
                <a16:creationId xmlns:a16="http://schemas.microsoft.com/office/drawing/2014/main" id="{23098708-24A5-8EE7-1AB9-889AA2974C19}"/>
              </a:ext>
            </a:extLst>
          </p:cNvPr>
          <p:cNvSpPr txBox="1">
            <a:spLocks/>
          </p:cNvSpPr>
          <p:nvPr/>
        </p:nvSpPr>
        <p:spPr>
          <a:xfrm>
            <a:off x="900112" y="2659767"/>
            <a:ext cx="6786561" cy="482917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a:lnSpc>
                <a:spcPct val="160000"/>
              </a:lnSpc>
              <a:spcBef>
                <a:spcPts val="0"/>
              </a:spcBef>
              <a:buClr>
                <a:schemeClr val="dk1"/>
              </a:buClr>
              <a:buSzPct val="100000"/>
              <a:buFont typeface="Noto Symbol"/>
              <a:buChar char="●"/>
            </a:pPr>
            <a:r>
              <a:rPr lang="en-US" sz="1600">
                <a:solidFill>
                  <a:schemeClr val="dk1"/>
                </a:solidFill>
                <a:latin typeface="Arial"/>
                <a:ea typeface="Arial"/>
                <a:cs typeface="Arial"/>
                <a:sym typeface="Arial"/>
              </a:rPr>
              <a:t>Los logros alcanzados.</a:t>
            </a:r>
          </a:p>
          <a:p>
            <a:pPr marL="273050" indent="-273050">
              <a:lnSpc>
                <a:spcPct val="16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La evaluación de la situación.</a:t>
            </a:r>
          </a:p>
          <a:p>
            <a:pPr marL="273050" indent="-273050">
              <a:lnSpc>
                <a:spcPct val="16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Los desafíos a enfrentar.</a:t>
            </a:r>
          </a:p>
          <a:p>
            <a:pPr marL="273050" indent="-273050">
              <a:lnSpc>
                <a:spcPct val="16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Los objetivos a alcanzar.</a:t>
            </a:r>
          </a:p>
          <a:p>
            <a:pPr marL="273050" indent="-273050">
              <a:lnSpc>
                <a:spcPct val="16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La propuesta de Plan de Acción.</a:t>
            </a:r>
          </a:p>
          <a:p>
            <a:pPr marL="273050" indent="-273050">
              <a:lnSpc>
                <a:spcPct val="16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El esquema de gobernabilidad.</a:t>
            </a:r>
          </a:p>
          <a:p>
            <a:pPr marL="0" indent="0">
              <a:spcBef>
                <a:spcPts val="0"/>
              </a:spcBef>
              <a:buFont typeface="Arial" panose="020B0604020202020204" pitchFamily="34" charset="0"/>
              <a:buNone/>
            </a:pPr>
            <a:endParaRPr lang="en-US" sz="1600" b="1">
              <a:solidFill>
                <a:schemeClr val="dk1"/>
              </a:solidFill>
              <a:latin typeface="Arial"/>
              <a:ea typeface="Arial"/>
              <a:cs typeface="Arial"/>
              <a:sym typeface="Arial"/>
            </a:endParaRPr>
          </a:p>
        </p:txBody>
      </p:sp>
      <p:sp>
        <p:nvSpPr>
          <p:cNvPr id="4" name="Shape 383">
            <a:extLst>
              <a:ext uri="{FF2B5EF4-FFF2-40B4-BE49-F238E27FC236}">
                <a16:creationId xmlns:a16="http://schemas.microsoft.com/office/drawing/2014/main" id="{1D042153-4976-1371-3812-05ECA197DAD7}"/>
              </a:ext>
            </a:extLst>
          </p:cNvPr>
          <p:cNvSpPr txBox="1"/>
          <p:nvPr/>
        </p:nvSpPr>
        <p:spPr>
          <a:xfrm>
            <a:off x="6553200" y="720478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44</a:t>
            </a:fld>
            <a:endParaRPr lang="en-US" sz="1050" b="0" i="0" u="none" strike="noStrike" cap="none" baseline="0">
              <a:solidFill>
                <a:schemeClr val="dk1"/>
              </a:solidFill>
              <a:latin typeface="Arial"/>
              <a:ea typeface="Arial"/>
              <a:cs typeface="Arial"/>
              <a:sym typeface="Arial"/>
            </a:endParaRPr>
          </a:p>
        </p:txBody>
      </p:sp>
      <p:sp>
        <p:nvSpPr>
          <p:cNvPr id="6" name="Shape 384">
            <a:extLst>
              <a:ext uri="{FF2B5EF4-FFF2-40B4-BE49-F238E27FC236}">
                <a16:creationId xmlns:a16="http://schemas.microsoft.com/office/drawing/2014/main" id="{EBBCD0E9-1EC5-0343-4460-E978E14F5C4E}"/>
              </a:ext>
            </a:extLst>
          </p:cNvPr>
          <p:cNvSpPr txBox="1">
            <a:spLocks/>
          </p:cNvSpPr>
          <p:nvPr/>
        </p:nvSpPr>
        <p:spPr>
          <a:xfrm>
            <a:off x="457200" y="123419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Reconocer: pacto social por la multiculturalidad.</a:t>
            </a:r>
          </a:p>
        </p:txBody>
      </p:sp>
    </p:spTree>
    <p:extLst>
      <p:ext uri="{BB962C8B-B14F-4D97-AF65-F5344CB8AC3E}">
        <p14:creationId xmlns:p14="http://schemas.microsoft.com/office/powerpoint/2010/main" val="4207794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389">
            <a:extLst>
              <a:ext uri="{FF2B5EF4-FFF2-40B4-BE49-F238E27FC236}">
                <a16:creationId xmlns:a16="http://schemas.microsoft.com/office/drawing/2014/main" id="{8F325B03-9C45-95B7-C85B-200FFFA3C1BF}"/>
              </a:ext>
            </a:extLst>
          </p:cNvPr>
          <p:cNvSpPr txBox="1">
            <a:spLocks/>
          </p:cNvSpPr>
          <p:nvPr/>
        </p:nvSpPr>
        <p:spPr>
          <a:xfrm>
            <a:off x="462845" y="2273301"/>
            <a:ext cx="8786812" cy="500062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dk1"/>
              </a:buClr>
              <a:buSzPct val="100000"/>
              <a:buFont typeface="Arial"/>
              <a:buChar char="•"/>
            </a:pPr>
            <a:r>
              <a:rPr lang="en-US" sz="1600" dirty="0">
                <a:solidFill>
                  <a:schemeClr val="dk1"/>
                </a:solidFill>
                <a:latin typeface="Arial"/>
                <a:ea typeface="Arial"/>
                <a:cs typeface="Arial"/>
                <a:sym typeface="Arial"/>
              </a:rPr>
              <a:t>Se </a:t>
            </a:r>
            <a:r>
              <a:rPr lang="en-US" sz="1600" dirty="0" err="1">
                <a:solidFill>
                  <a:schemeClr val="dk1"/>
                </a:solidFill>
                <a:latin typeface="Arial"/>
                <a:ea typeface="Arial"/>
                <a:cs typeface="Arial"/>
                <a:sym typeface="Arial"/>
              </a:rPr>
              <a:t>consideraba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tema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indígena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cuestión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pobreza</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marginalidad</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cambio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enfoque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debe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llevar</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considerarlo</a:t>
            </a:r>
            <a:r>
              <a:rPr lang="en-US" sz="1600" dirty="0">
                <a:solidFill>
                  <a:schemeClr val="dk1"/>
                </a:solidFill>
                <a:latin typeface="Arial"/>
                <a:ea typeface="Arial"/>
                <a:cs typeface="Arial"/>
                <a:sym typeface="Arial"/>
              </a:rPr>
              <a:t> un </a:t>
            </a:r>
            <a:r>
              <a:rPr lang="en-US" sz="1600" dirty="0" err="1">
                <a:solidFill>
                  <a:schemeClr val="dk1"/>
                </a:solidFill>
                <a:latin typeface="Arial"/>
                <a:ea typeface="Arial"/>
                <a:cs typeface="Arial"/>
                <a:sym typeface="Arial"/>
              </a:rPr>
              <a:t>asunto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referido</a:t>
            </a:r>
            <a:r>
              <a:rPr lang="en-US" sz="1600" dirty="0">
                <a:solidFill>
                  <a:schemeClr val="dk1"/>
                </a:solidFill>
                <a:latin typeface="Arial"/>
                <a:ea typeface="Arial"/>
                <a:cs typeface="Arial"/>
                <a:sym typeface="Arial"/>
              </a:rPr>
              <a:t> a derechos de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pueblos </a:t>
            </a:r>
            <a:r>
              <a:rPr lang="en-US" sz="1600" dirty="0" err="1">
                <a:solidFill>
                  <a:schemeClr val="dk1"/>
                </a:solidFill>
                <a:latin typeface="Arial"/>
                <a:ea typeface="Arial"/>
                <a:cs typeface="Arial"/>
                <a:sym typeface="Arial"/>
              </a:rPr>
              <a:t>indígenas</a:t>
            </a:r>
            <a:r>
              <a:rPr lang="en-US" sz="1600" dirty="0">
                <a:solidFill>
                  <a:schemeClr val="dk1"/>
                </a:solidFill>
                <a:latin typeface="Arial"/>
                <a:ea typeface="Arial"/>
                <a:cs typeface="Arial"/>
                <a:sym typeface="Arial"/>
              </a:rPr>
              <a:t>. </a:t>
            </a:r>
          </a:p>
          <a:p>
            <a:pPr marL="342900" indent="-342900" algn="just">
              <a:spcBef>
                <a:spcPts val="400"/>
              </a:spcBef>
              <a:buClr>
                <a:schemeClr val="dk1"/>
              </a:buClr>
              <a:buSzPct val="100000"/>
              <a:buFont typeface="Arial"/>
              <a:buChar char="•"/>
            </a:pPr>
            <a:r>
              <a:rPr lang="en-US" sz="1600" dirty="0">
                <a:solidFill>
                  <a:schemeClr val="dk1"/>
                </a:solidFill>
                <a:latin typeface="Arial"/>
                <a:ea typeface="Arial"/>
                <a:cs typeface="Arial"/>
                <a:sym typeface="Arial"/>
              </a:rPr>
              <a:t>Durante </a:t>
            </a:r>
            <a:r>
              <a:rPr lang="en-US" sz="1600" dirty="0" err="1">
                <a:solidFill>
                  <a:schemeClr val="dk1"/>
                </a:solidFill>
                <a:latin typeface="Arial"/>
                <a:ea typeface="Arial"/>
                <a:cs typeface="Arial"/>
                <a:sym typeface="Arial"/>
              </a:rPr>
              <a:t>mucho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tiempo</a:t>
            </a:r>
            <a:r>
              <a:rPr lang="en-US" sz="1600" dirty="0">
                <a:solidFill>
                  <a:schemeClr val="dk1"/>
                </a:solidFill>
                <a:latin typeface="Arial"/>
                <a:ea typeface="Arial"/>
                <a:cs typeface="Arial"/>
                <a:sym typeface="Arial"/>
              </a:rPr>
              <a:t> se </a:t>
            </a:r>
            <a:r>
              <a:rPr lang="en-US" sz="1600" dirty="0" err="1">
                <a:solidFill>
                  <a:schemeClr val="dk1"/>
                </a:solidFill>
                <a:latin typeface="Arial"/>
                <a:ea typeface="Arial"/>
                <a:cs typeface="Arial"/>
                <a:sym typeface="Arial"/>
              </a:rPr>
              <a:t>consideró</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indígenas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como</a:t>
            </a:r>
            <a:r>
              <a:rPr lang="en-US" sz="1600" dirty="0">
                <a:solidFill>
                  <a:schemeClr val="dk1"/>
                </a:solidFill>
                <a:latin typeface="Arial"/>
                <a:ea typeface="Arial"/>
                <a:cs typeface="Arial"/>
                <a:sym typeface="Arial"/>
              </a:rPr>
              <a:t> un </a:t>
            </a:r>
            <a:r>
              <a:rPr lang="en-US" sz="1600" dirty="0" err="1">
                <a:solidFill>
                  <a:schemeClr val="dk1"/>
                </a:solidFill>
                <a:latin typeface="Arial"/>
                <a:ea typeface="Arial"/>
                <a:cs typeface="Arial"/>
                <a:sym typeface="Arial"/>
              </a:rPr>
              <a:t>asunto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exclusivamente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concerniente</a:t>
            </a:r>
            <a:r>
              <a:rPr lang="en-US" sz="1600" dirty="0">
                <a:solidFill>
                  <a:schemeClr val="dk1"/>
                </a:solidFill>
                <a:latin typeface="Arial"/>
                <a:ea typeface="Arial"/>
                <a:cs typeface="Arial"/>
                <a:sym typeface="Arial"/>
              </a:rPr>
              <a:t> al </a:t>
            </a:r>
            <a:r>
              <a:rPr lang="en-US" sz="1600" dirty="0" err="1">
                <a:solidFill>
                  <a:schemeClr val="dk1"/>
                </a:solidFill>
                <a:latin typeface="Arial"/>
                <a:ea typeface="Arial"/>
                <a:cs typeface="Arial"/>
                <a:sym typeface="Arial"/>
              </a:rPr>
              <a:t>gobierno</a:t>
            </a:r>
            <a:r>
              <a:rPr lang="en-US" sz="1600" dirty="0">
                <a:solidFill>
                  <a:schemeClr val="dk1"/>
                </a:solidFill>
                <a:latin typeface="Arial"/>
                <a:ea typeface="Arial"/>
                <a:cs typeface="Arial"/>
                <a:sym typeface="Arial"/>
              </a:rPr>
              <a:t>; es un </a:t>
            </a:r>
            <a:r>
              <a:rPr lang="en-US" sz="1600" dirty="0" err="1">
                <a:solidFill>
                  <a:schemeClr val="dk1"/>
                </a:solidFill>
                <a:latin typeface="Arial"/>
                <a:ea typeface="Arial"/>
                <a:cs typeface="Arial"/>
                <a:sym typeface="Arial"/>
              </a:rPr>
              <a:t>tema</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toda</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sociedad</a:t>
            </a:r>
            <a:r>
              <a:rPr lang="en-US" sz="1600" dirty="0">
                <a:solidFill>
                  <a:schemeClr val="dk1"/>
                </a:solidFill>
                <a:latin typeface="Arial"/>
                <a:ea typeface="Arial"/>
                <a:cs typeface="Arial"/>
                <a:sym typeface="Arial"/>
              </a:rPr>
              <a:t>.</a:t>
            </a:r>
          </a:p>
          <a:p>
            <a:pPr marL="342900" indent="-342900" algn="just">
              <a:spcBef>
                <a:spcPts val="400"/>
              </a:spcBef>
              <a:buClr>
                <a:schemeClr val="dk1"/>
              </a:buClr>
              <a:buSzPct val="100000"/>
              <a:buFont typeface="Arial"/>
              <a:buChar char="•"/>
            </a:pPr>
            <a:r>
              <a:rPr lang="en-US" sz="1600" dirty="0">
                <a:solidFill>
                  <a:schemeClr val="dk1"/>
                </a:solidFill>
                <a:latin typeface="Arial"/>
                <a:ea typeface="Arial"/>
                <a:cs typeface="Arial"/>
                <a:sym typeface="Arial"/>
              </a:rPr>
              <a:t>Antes se </a:t>
            </a:r>
            <a:r>
              <a:rPr lang="en-US" sz="1600" dirty="0" err="1">
                <a:solidFill>
                  <a:schemeClr val="dk1"/>
                </a:solidFill>
                <a:latin typeface="Arial"/>
                <a:ea typeface="Arial"/>
                <a:cs typeface="Arial"/>
                <a:sym typeface="Arial"/>
              </a:rPr>
              <a:t>intentaba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centralizar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repartición</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gobierno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temas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indígenas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actualmente</a:t>
            </a:r>
            <a:r>
              <a:rPr lang="en-US" sz="1600" dirty="0">
                <a:solidFill>
                  <a:schemeClr val="dk1"/>
                </a:solidFill>
                <a:latin typeface="Arial"/>
                <a:ea typeface="Arial"/>
                <a:cs typeface="Arial"/>
                <a:sym typeface="Arial"/>
              </a:rPr>
              <a:t> se </a:t>
            </a:r>
            <a:r>
              <a:rPr lang="en-US" sz="1600" dirty="0" err="1">
                <a:solidFill>
                  <a:schemeClr val="dk1"/>
                </a:solidFill>
                <a:latin typeface="Arial"/>
                <a:ea typeface="Arial"/>
                <a:cs typeface="Arial"/>
                <a:sym typeface="Arial"/>
              </a:rPr>
              <a:t>busca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transversalizarlos</a:t>
            </a:r>
            <a:r>
              <a:rPr lang="en-US" sz="1600" dirty="0">
                <a:solidFill>
                  <a:schemeClr val="dk1"/>
                </a:solidFill>
                <a:latin typeface="Arial"/>
                <a:ea typeface="Arial"/>
                <a:cs typeface="Arial"/>
                <a:sym typeface="Arial"/>
              </a:rPr>
              <a:t> e </a:t>
            </a:r>
            <a:r>
              <a:rPr lang="en-US" sz="1600" dirty="0" err="1">
                <a:solidFill>
                  <a:schemeClr val="dk1"/>
                </a:solidFill>
                <a:latin typeface="Arial"/>
                <a:ea typeface="Arial"/>
                <a:cs typeface="Arial"/>
                <a:sym typeface="Arial"/>
              </a:rPr>
              <a:t>institucionalizarlo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toda</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estructura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estatal</a:t>
            </a:r>
            <a:r>
              <a:rPr lang="en-US" sz="1600" dirty="0">
                <a:solidFill>
                  <a:schemeClr val="dk1"/>
                </a:solidFill>
                <a:latin typeface="Arial"/>
                <a:ea typeface="Arial"/>
                <a:cs typeface="Arial"/>
                <a:sym typeface="Arial"/>
              </a:rPr>
              <a:t>. </a:t>
            </a:r>
          </a:p>
          <a:p>
            <a:pPr marL="342900" indent="-342900" algn="just">
              <a:spcBef>
                <a:spcPts val="400"/>
              </a:spcBef>
              <a:buClr>
                <a:schemeClr val="dk1"/>
              </a:buClr>
              <a:buSzPct val="100000"/>
              <a:buFont typeface="Arial"/>
              <a:buChar char="•"/>
            </a:pPr>
            <a:r>
              <a:rPr lang="en-US" sz="1600" dirty="0">
                <a:solidFill>
                  <a:schemeClr val="dk1"/>
                </a:solidFill>
                <a:latin typeface="Arial"/>
                <a:ea typeface="Arial"/>
                <a:cs typeface="Arial"/>
                <a:sym typeface="Arial"/>
              </a:rPr>
              <a:t>Se </a:t>
            </a:r>
            <a:r>
              <a:rPr lang="en-US" sz="1600" dirty="0" err="1">
                <a:solidFill>
                  <a:schemeClr val="dk1"/>
                </a:solidFill>
                <a:latin typeface="Arial"/>
                <a:ea typeface="Arial"/>
                <a:cs typeface="Arial"/>
                <a:sym typeface="Arial"/>
              </a:rPr>
              <a:t>plantea</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construcción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espacios</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diálogo</a:t>
            </a:r>
            <a:r>
              <a:rPr lang="en-US" sz="1600" dirty="0">
                <a:solidFill>
                  <a:schemeClr val="dk1"/>
                </a:solidFill>
                <a:latin typeface="Arial"/>
                <a:ea typeface="Arial"/>
                <a:cs typeface="Arial"/>
                <a:sym typeface="Arial"/>
              </a:rPr>
              <a:t> con </a:t>
            </a:r>
            <a:r>
              <a:rPr lang="en-US" sz="1600" dirty="0" err="1">
                <a:solidFill>
                  <a:schemeClr val="dk1"/>
                </a:solidFill>
                <a:latin typeface="Arial"/>
                <a:ea typeface="Arial"/>
                <a:cs typeface="Arial"/>
                <a:sym typeface="Arial"/>
              </a:rPr>
              <a:t>visiones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consensuadas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acuerdos</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compromisos</a:t>
            </a:r>
            <a:r>
              <a:rPr lang="en-US" sz="1600" dirty="0">
                <a:solidFill>
                  <a:schemeClr val="dk1"/>
                </a:solidFill>
                <a:latin typeface="Arial"/>
                <a:ea typeface="Arial"/>
                <a:cs typeface="Arial"/>
                <a:sym typeface="Arial"/>
              </a:rPr>
              <a:t> para la </a:t>
            </a:r>
            <a:r>
              <a:rPr lang="en-US" sz="1600" dirty="0" err="1">
                <a:solidFill>
                  <a:schemeClr val="dk1"/>
                </a:solidFill>
                <a:latin typeface="Arial"/>
                <a:ea typeface="Arial"/>
                <a:cs typeface="Arial"/>
                <a:sym typeface="Arial"/>
              </a:rPr>
              <a:t>implementación</a:t>
            </a:r>
            <a:r>
              <a:rPr lang="en-US" sz="1600" dirty="0">
                <a:solidFill>
                  <a:schemeClr val="dk1"/>
                </a:solidFill>
                <a:latin typeface="Arial"/>
                <a:ea typeface="Arial"/>
                <a:cs typeface="Arial"/>
                <a:sym typeface="Arial"/>
              </a:rPr>
              <a:t> de la </a:t>
            </a:r>
            <a:r>
              <a:rPr lang="en-US" sz="1600" dirty="0" err="1">
                <a:solidFill>
                  <a:schemeClr val="dk1"/>
                </a:solidFill>
                <a:latin typeface="Arial"/>
                <a:ea typeface="Arial"/>
                <a:cs typeface="Arial"/>
                <a:sym typeface="Arial"/>
              </a:rPr>
              <a:t>participación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pueblos </a:t>
            </a:r>
            <a:r>
              <a:rPr lang="en-US" sz="1600" dirty="0" err="1">
                <a:solidFill>
                  <a:schemeClr val="dk1"/>
                </a:solidFill>
                <a:latin typeface="Arial"/>
                <a:ea typeface="Arial"/>
                <a:cs typeface="Arial"/>
                <a:sym typeface="Arial"/>
              </a:rPr>
              <a:t>indígenas</a:t>
            </a:r>
            <a:r>
              <a:rPr lang="en-US" sz="1600" dirty="0">
                <a:solidFill>
                  <a:schemeClr val="dk1"/>
                </a:solidFill>
                <a:latin typeface="Arial"/>
                <a:ea typeface="Arial"/>
                <a:cs typeface="Arial"/>
                <a:sym typeface="Arial"/>
              </a:rPr>
              <a:t> y la </a:t>
            </a:r>
            <a:r>
              <a:rPr lang="en-US" sz="1600" dirty="0" err="1">
                <a:solidFill>
                  <a:schemeClr val="dk1"/>
                </a:solidFill>
                <a:latin typeface="Arial"/>
                <a:ea typeface="Arial"/>
                <a:cs typeface="Arial"/>
                <a:sym typeface="Arial"/>
              </a:rPr>
              <a:t>adecuación</a:t>
            </a:r>
            <a:r>
              <a:rPr lang="en-US" sz="1600" dirty="0">
                <a:solidFill>
                  <a:schemeClr val="dk1"/>
                </a:solidFill>
                <a:latin typeface="Arial"/>
                <a:ea typeface="Arial"/>
                <a:cs typeface="Arial"/>
                <a:sym typeface="Arial"/>
              </a:rPr>
              <a:t> plena de </a:t>
            </a:r>
            <a:r>
              <a:rPr lang="en-US" sz="1600" dirty="0" err="1">
                <a:solidFill>
                  <a:schemeClr val="dk1"/>
                </a:solidFill>
                <a:latin typeface="Arial"/>
                <a:ea typeface="Arial"/>
                <a:cs typeface="Arial"/>
                <a:sym typeface="Arial"/>
              </a:rPr>
              <a:t>nuestra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organización</a:t>
            </a:r>
            <a:r>
              <a:rPr lang="en-US" sz="1600" dirty="0">
                <a:solidFill>
                  <a:schemeClr val="dk1"/>
                </a:solidFill>
                <a:latin typeface="Arial"/>
                <a:ea typeface="Arial"/>
                <a:cs typeface="Arial"/>
                <a:sym typeface="Arial"/>
              </a:rPr>
              <a:t> para la </a:t>
            </a:r>
            <a:r>
              <a:rPr lang="en-US" sz="1600" dirty="0" err="1">
                <a:solidFill>
                  <a:schemeClr val="dk1"/>
                </a:solidFill>
                <a:latin typeface="Arial"/>
                <a:ea typeface="Arial"/>
                <a:cs typeface="Arial"/>
                <a:sym typeface="Arial"/>
              </a:rPr>
              <a:t>aplicación</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Convenio</a:t>
            </a:r>
            <a:r>
              <a:rPr lang="en-US" sz="1600" dirty="0">
                <a:solidFill>
                  <a:schemeClr val="dk1"/>
                </a:solidFill>
                <a:latin typeface="Arial"/>
                <a:ea typeface="Arial"/>
                <a:cs typeface="Arial"/>
                <a:sym typeface="Arial"/>
              </a:rPr>
              <a:t> 169.</a:t>
            </a:r>
          </a:p>
          <a:p>
            <a:pPr marL="342900" indent="-342900" algn="just">
              <a:spcBef>
                <a:spcPts val="400"/>
              </a:spcBef>
              <a:buClr>
                <a:schemeClr val="dk1"/>
              </a:buClr>
              <a:buSzPct val="100000"/>
              <a:buFont typeface="Arial"/>
              <a:buChar char="•"/>
            </a:pPr>
            <a:r>
              <a:rPr lang="en-US" sz="1600" dirty="0">
                <a:solidFill>
                  <a:schemeClr val="dk1"/>
                </a:solidFill>
                <a:latin typeface="Arial"/>
                <a:ea typeface="Arial"/>
                <a:cs typeface="Arial"/>
                <a:sym typeface="Arial"/>
              </a:rPr>
              <a:t>Se </a:t>
            </a:r>
            <a:r>
              <a:rPr lang="en-US" sz="1600" dirty="0" err="1">
                <a:solidFill>
                  <a:schemeClr val="dk1"/>
                </a:solidFill>
                <a:latin typeface="Arial"/>
                <a:ea typeface="Arial"/>
                <a:cs typeface="Arial"/>
                <a:sym typeface="Arial"/>
              </a:rPr>
              <a:t>busca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construir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multiculturalidad</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entendida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respeto</a:t>
            </a:r>
            <a:r>
              <a:rPr lang="en-US" sz="1600" dirty="0">
                <a:solidFill>
                  <a:schemeClr val="dk1"/>
                </a:solidFill>
                <a:latin typeface="Arial"/>
                <a:ea typeface="Arial"/>
                <a:cs typeface="Arial"/>
                <a:sym typeface="Arial"/>
              </a:rPr>
              <a:t> a la </a:t>
            </a:r>
            <a:r>
              <a:rPr lang="en-US" sz="1600" dirty="0" err="1">
                <a:solidFill>
                  <a:schemeClr val="dk1"/>
                </a:solidFill>
                <a:latin typeface="Arial"/>
                <a:ea typeface="Arial"/>
                <a:cs typeface="Arial"/>
                <a:sym typeface="Arial"/>
              </a:rPr>
              <a:t>diferencia</a:t>
            </a:r>
            <a:r>
              <a:rPr lang="en-US" sz="1600" dirty="0">
                <a:solidFill>
                  <a:schemeClr val="dk1"/>
                </a:solidFill>
                <a:latin typeface="Arial"/>
                <a:ea typeface="Arial"/>
                <a:cs typeface="Arial"/>
                <a:sym typeface="Arial"/>
              </a:rPr>
              <a:t> con </a:t>
            </a:r>
            <a:r>
              <a:rPr lang="en-US" sz="1600" dirty="0" err="1">
                <a:solidFill>
                  <a:schemeClr val="dk1"/>
                </a:solidFill>
                <a:latin typeface="Arial"/>
                <a:ea typeface="Arial"/>
                <a:cs typeface="Arial"/>
                <a:sym typeface="Arial"/>
              </a:rPr>
              <a:t>igualdad</a:t>
            </a:r>
            <a:r>
              <a:rPr lang="en-US" sz="1600" dirty="0">
                <a:solidFill>
                  <a:schemeClr val="dk1"/>
                </a:solidFill>
                <a:latin typeface="Arial"/>
                <a:ea typeface="Arial"/>
                <a:cs typeface="Arial"/>
                <a:sym typeface="Arial"/>
              </a:rPr>
              <a:t> de derechos,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marco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una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sociedad</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democrática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la que </a:t>
            </a:r>
            <a:r>
              <a:rPr lang="en-US" sz="1600" dirty="0" err="1">
                <a:solidFill>
                  <a:schemeClr val="dk1"/>
                </a:solidFill>
                <a:latin typeface="Arial"/>
                <a:ea typeface="Arial"/>
                <a:cs typeface="Arial"/>
                <a:sym typeface="Arial"/>
              </a:rPr>
              <a:t>varias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culturas</a:t>
            </a:r>
            <a:r>
              <a:rPr lang="en-US" sz="1600" dirty="0">
                <a:solidFill>
                  <a:schemeClr val="dk1"/>
                </a:solidFill>
                <a:latin typeface="Arial"/>
                <a:ea typeface="Arial"/>
                <a:cs typeface="Arial"/>
                <a:sym typeface="Arial"/>
              </a:rPr>
              <a:t> se dan </a:t>
            </a:r>
            <a:r>
              <a:rPr lang="en-US" sz="1600" dirty="0" err="1">
                <a:solidFill>
                  <a:schemeClr val="dk1"/>
                </a:solidFill>
                <a:latin typeface="Arial"/>
                <a:ea typeface="Arial"/>
                <a:cs typeface="Arial"/>
                <a:sym typeface="Arial"/>
              </a:rPr>
              <a:t>cita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un </a:t>
            </a:r>
            <a:r>
              <a:rPr lang="en-US" sz="1600" dirty="0" err="1">
                <a:solidFill>
                  <a:schemeClr val="dk1"/>
                </a:solidFill>
                <a:latin typeface="Arial"/>
                <a:ea typeface="Arial"/>
                <a:cs typeface="Arial"/>
                <a:sym typeface="Arial"/>
              </a:rPr>
              <a:t>espacio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físico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común</a:t>
            </a:r>
            <a:r>
              <a:rPr lang="en-US" sz="1600" dirty="0">
                <a:solidFill>
                  <a:schemeClr val="dk1"/>
                </a:solidFill>
                <a:latin typeface="Arial"/>
                <a:ea typeface="Arial"/>
                <a:cs typeface="Arial"/>
                <a:sym typeface="Arial"/>
              </a:rPr>
              <a:t>.</a:t>
            </a:r>
          </a:p>
          <a:p>
            <a:pPr marL="0" indent="0">
              <a:spcBef>
                <a:spcPts val="0"/>
              </a:spcBef>
              <a:buFont typeface="Arial" panose="020B0604020202020204" pitchFamily="34" charset="0"/>
              <a:buNone/>
            </a:pPr>
            <a:endParaRPr lang="en-US" sz="1600" dirty="0">
              <a:solidFill>
                <a:schemeClr val="dk1"/>
              </a:solidFill>
              <a:latin typeface="Arial"/>
              <a:ea typeface="Arial"/>
              <a:cs typeface="Arial"/>
              <a:sym typeface="Arial"/>
            </a:endParaRPr>
          </a:p>
        </p:txBody>
      </p:sp>
      <p:sp>
        <p:nvSpPr>
          <p:cNvPr id="4" name="Shape 390">
            <a:extLst>
              <a:ext uri="{FF2B5EF4-FFF2-40B4-BE49-F238E27FC236}">
                <a16:creationId xmlns:a16="http://schemas.microsoft.com/office/drawing/2014/main" id="{A7A548CE-B910-2F99-E3F5-4AFE3BDB11B6}"/>
              </a:ext>
            </a:extLst>
          </p:cNvPr>
          <p:cNvSpPr txBox="1"/>
          <p:nvPr/>
        </p:nvSpPr>
        <p:spPr>
          <a:xfrm>
            <a:off x="7016045"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45</a:t>
            </a:fld>
            <a:endParaRPr lang="en-US" sz="1100" b="0" i="0" u="none" strike="noStrike" cap="none" baseline="0">
              <a:solidFill>
                <a:schemeClr val="dk1"/>
              </a:solidFill>
              <a:latin typeface="Arial"/>
              <a:ea typeface="Arial"/>
              <a:cs typeface="Arial"/>
              <a:sym typeface="Arial"/>
            </a:endParaRPr>
          </a:p>
        </p:txBody>
      </p:sp>
      <p:sp>
        <p:nvSpPr>
          <p:cNvPr id="6" name="Shape 391">
            <a:extLst>
              <a:ext uri="{FF2B5EF4-FFF2-40B4-BE49-F238E27FC236}">
                <a16:creationId xmlns:a16="http://schemas.microsoft.com/office/drawing/2014/main" id="{BA0B4756-7290-785E-CF18-A6FDA043F998}"/>
              </a:ext>
            </a:extLst>
          </p:cNvPr>
          <p:cNvSpPr txBox="1">
            <a:spLocks/>
          </p:cNvSpPr>
          <p:nvPr/>
        </p:nvSpPr>
        <p:spPr>
          <a:xfrm>
            <a:off x="920045"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Cambios de enfoque</a:t>
            </a:r>
          </a:p>
        </p:txBody>
      </p:sp>
    </p:spTree>
    <p:extLst>
      <p:ext uri="{BB962C8B-B14F-4D97-AF65-F5344CB8AC3E}">
        <p14:creationId xmlns:p14="http://schemas.microsoft.com/office/powerpoint/2010/main" val="1540663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2" y="-76906"/>
            <a:ext cx="12192000" cy="6858000"/>
          </a:xfrm>
        </p:spPr>
      </p:pic>
      <p:sp>
        <p:nvSpPr>
          <p:cNvPr id="7" name="Shape 398">
            <a:extLst>
              <a:ext uri="{FF2B5EF4-FFF2-40B4-BE49-F238E27FC236}">
                <a16:creationId xmlns:a16="http://schemas.microsoft.com/office/drawing/2014/main" id="{D4E84C76-3C32-D0DD-C74C-2D93AC1EBDFC}"/>
              </a:ext>
            </a:extLst>
          </p:cNvPr>
          <p:cNvSpPr txBox="1"/>
          <p:nvPr/>
        </p:nvSpPr>
        <p:spPr>
          <a:xfrm>
            <a:off x="263349" y="1131005"/>
            <a:ext cx="3236912" cy="6461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Arial"/>
                <a:ea typeface="Arial"/>
                <a:cs typeface="Arial"/>
                <a:sym typeface="Arial"/>
              </a:rPr>
              <a:t>Plan de </a:t>
            </a:r>
            <a:r>
              <a:rPr lang="en-US" sz="3600" b="0" i="0" u="none" strike="noStrike" cap="none" baseline="0" dirty="0" err="1">
                <a:solidFill>
                  <a:schemeClr val="dk1"/>
                </a:solidFill>
                <a:latin typeface="Arial"/>
                <a:ea typeface="Arial"/>
                <a:cs typeface="Arial"/>
                <a:sym typeface="Arial"/>
              </a:rPr>
              <a:t>Acción</a:t>
            </a:r>
            <a:endParaRPr lang="en-US" sz="3600" b="0" i="0" u="none" strike="noStrike" cap="none" baseline="0" dirty="0">
              <a:solidFill>
                <a:schemeClr val="dk1"/>
              </a:solidFill>
              <a:latin typeface="Arial"/>
              <a:ea typeface="Arial"/>
              <a:cs typeface="Arial"/>
              <a:sym typeface="Arial"/>
            </a:endParaRPr>
          </a:p>
        </p:txBody>
      </p:sp>
      <p:sp>
        <p:nvSpPr>
          <p:cNvPr id="9" name="Shape 396">
            <a:extLst>
              <a:ext uri="{FF2B5EF4-FFF2-40B4-BE49-F238E27FC236}">
                <a16:creationId xmlns:a16="http://schemas.microsoft.com/office/drawing/2014/main" id="{96FD8864-9DFA-F767-0704-105CE3ACBCBE}"/>
              </a:ext>
            </a:extLst>
          </p:cNvPr>
          <p:cNvSpPr txBox="1">
            <a:spLocks/>
          </p:cNvSpPr>
          <p:nvPr/>
        </p:nvSpPr>
        <p:spPr>
          <a:xfrm>
            <a:off x="263349" y="1963208"/>
            <a:ext cx="7704136" cy="5786437"/>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50" indent="-539750" algn="just">
              <a:spcBef>
                <a:spcPts val="0"/>
              </a:spcBef>
              <a:buClr>
                <a:schemeClr val="dk1"/>
              </a:buClr>
              <a:buSzPct val="25000"/>
              <a:buFont typeface="Arial"/>
              <a:buNone/>
            </a:pPr>
            <a:r>
              <a:rPr lang="en-US" sz="1800" dirty="0">
                <a:solidFill>
                  <a:schemeClr val="dk1"/>
                </a:solidFill>
                <a:latin typeface="Arial"/>
                <a:ea typeface="Arial"/>
                <a:cs typeface="Arial"/>
                <a:sym typeface="Arial"/>
              </a:rPr>
              <a:t> El Plan de </a:t>
            </a:r>
            <a:r>
              <a:rPr lang="en-US" sz="1800" dirty="0" err="1">
                <a:solidFill>
                  <a:schemeClr val="dk1"/>
                </a:solidFill>
                <a:latin typeface="Arial"/>
                <a:ea typeface="Arial"/>
                <a:cs typeface="Arial"/>
                <a:sym typeface="Arial"/>
              </a:rPr>
              <a:t>Acción</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estructura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torno</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tres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grandes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áreas</a:t>
            </a:r>
            <a:r>
              <a:rPr lang="en-US" sz="1800" dirty="0">
                <a:solidFill>
                  <a:schemeClr val="dk1"/>
                </a:solidFill>
                <a:latin typeface="Arial"/>
                <a:ea typeface="Arial"/>
                <a:cs typeface="Arial"/>
                <a:sym typeface="Arial"/>
              </a:rPr>
              <a:t>:</a:t>
            </a:r>
          </a:p>
          <a:p>
            <a:pPr marL="990600" lvl="1" indent="-533400">
              <a:spcBef>
                <a:spcPts val="480"/>
              </a:spcBef>
              <a:buClr>
                <a:schemeClr val="dk1"/>
              </a:buClr>
              <a:buSzPct val="25000"/>
              <a:buFont typeface="Arial"/>
              <a:buNone/>
            </a:pPr>
            <a:r>
              <a:rPr lang="en-US" sz="1600" b="1" dirty="0">
                <a:solidFill>
                  <a:schemeClr val="dk1"/>
                </a:solidFill>
                <a:latin typeface="Arial"/>
                <a:ea typeface="Arial"/>
                <a:cs typeface="Arial"/>
                <a:sym typeface="Arial"/>
              </a:rPr>
              <a:t>1. Sistema </a:t>
            </a:r>
            <a:r>
              <a:rPr lang="en-US" sz="1600" b="1" dirty="0" err="1">
                <a:solidFill>
                  <a:schemeClr val="dk1"/>
                </a:solidFill>
                <a:latin typeface="Arial"/>
                <a:ea typeface="Arial"/>
                <a:cs typeface="Arial"/>
                <a:sym typeface="Arial"/>
              </a:rPr>
              <a:t>Político</a:t>
            </a:r>
            <a:r>
              <a:rPr lang="en-US" sz="1600" b="1" dirty="0">
                <a:solidFill>
                  <a:schemeClr val="dk1"/>
                </a:solidFill>
                <a:latin typeface="Arial"/>
                <a:ea typeface="Arial"/>
                <a:cs typeface="Arial"/>
                <a:sym typeface="Arial"/>
              </a:rPr>
              <a:t>, derechos e </a:t>
            </a:r>
            <a:r>
              <a:rPr lang="en-US" sz="1600" b="1" dirty="0" err="1">
                <a:solidFill>
                  <a:schemeClr val="dk1"/>
                </a:solidFill>
                <a:latin typeface="Arial"/>
                <a:ea typeface="Arial"/>
                <a:cs typeface="Arial"/>
                <a:sym typeface="Arial"/>
              </a:rPr>
              <a:t>institucionalidad</a:t>
            </a:r>
            <a:endParaRPr lang="en-US" sz="1600" b="1" dirty="0">
              <a:solidFill>
                <a:schemeClr val="dk1"/>
              </a:solidFill>
              <a:latin typeface="Arial"/>
              <a:ea typeface="Arial"/>
              <a:cs typeface="Arial"/>
              <a:sym typeface="Arial"/>
            </a:endParaRP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1.1. Sistema </a:t>
            </a:r>
            <a:r>
              <a:rPr lang="en-US" sz="1600" dirty="0" err="1">
                <a:solidFill>
                  <a:schemeClr val="dk1"/>
                </a:solidFill>
                <a:latin typeface="Arial"/>
                <a:ea typeface="Arial"/>
                <a:cs typeface="Arial"/>
                <a:sym typeface="Arial"/>
              </a:rPr>
              <a:t>político</a:t>
            </a:r>
            <a:r>
              <a:rPr lang="en-US" sz="1600" dirty="0">
                <a:solidFill>
                  <a:schemeClr val="dk1"/>
                </a:solidFill>
                <a:latin typeface="Arial"/>
                <a:ea typeface="Arial"/>
                <a:cs typeface="Arial"/>
                <a:sym typeface="Arial"/>
              </a:rPr>
              <a:t> y derechos.</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1.2.  </a:t>
            </a:r>
            <a:r>
              <a:rPr lang="en-US" sz="1600" dirty="0" err="1">
                <a:solidFill>
                  <a:schemeClr val="dk1"/>
                </a:solidFill>
                <a:latin typeface="Arial"/>
                <a:ea typeface="Arial"/>
                <a:cs typeface="Arial"/>
                <a:sym typeface="Arial"/>
              </a:rPr>
              <a:t>Institucional</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políticas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públicas</a:t>
            </a:r>
            <a:r>
              <a:rPr lang="en-US" sz="1600" dirty="0">
                <a:solidFill>
                  <a:schemeClr val="dk1"/>
                </a:solidFill>
                <a:latin typeface="Arial"/>
                <a:ea typeface="Arial"/>
                <a:cs typeface="Arial"/>
                <a:sym typeface="Arial"/>
              </a:rPr>
              <a:t>.</a:t>
            </a:r>
          </a:p>
          <a:p>
            <a:pPr marL="990600" lvl="1" indent="-533400">
              <a:spcBef>
                <a:spcPts val="480"/>
              </a:spcBef>
              <a:buClr>
                <a:schemeClr val="dk1"/>
              </a:buClr>
              <a:buSzPct val="25000"/>
              <a:buFont typeface="Arial"/>
              <a:buNone/>
            </a:pPr>
            <a:r>
              <a:rPr lang="en-US" sz="1600" b="1" dirty="0">
                <a:solidFill>
                  <a:schemeClr val="dk1"/>
                </a:solidFill>
                <a:latin typeface="Arial"/>
                <a:ea typeface="Arial"/>
                <a:cs typeface="Arial"/>
                <a:sym typeface="Arial"/>
              </a:rPr>
              <a:t>2. Desarrollo Integral de </a:t>
            </a:r>
            <a:r>
              <a:rPr lang="en-US" sz="1600" b="1" dirty="0" err="1">
                <a:solidFill>
                  <a:schemeClr val="dk1"/>
                </a:solidFill>
                <a:latin typeface="Arial"/>
                <a:ea typeface="Arial"/>
                <a:cs typeface="Arial"/>
                <a:sym typeface="Arial"/>
              </a:rPr>
              <a:t>los</a:t>
            </a:r>
            <a:r>
              <a:rPr lang="en-US" sz="1600" b="1" dirty="0">
                <a:solidFill>
                  <a:schemeClr val="dk1"/>
                </a:solidFill>
                <a:latin typeface="Arial"/>
                <a:ea typeface="Arial"/>
                <a:cs typeface="Arial"/>
                <a:sym typeface="Arial"/>
              </a:rPr>
              <a:t> pueblos</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2.1. Tierras y </a:t>
            </a:r>
            <a:r>
              <a:rPr lang="en-US" sz="1600" dirty="0" err="1">
                <a:solidFill>
                  <a:schemeClr val="dk1"/>
                </a:solidFill>
                <a:latin typeface="Arial"/>
                <a:ea typeface="Arial"/>
                <a:cs typeface="Arial"/>
                <a:sym typeface="Arial"/>
              </a:rPr>
              <a:t>territorio</a:t>
            </a:r>
            <a:r>
              <a:rPr lang="en-US" sz="1600" dirty="0">
                <a:solidFill>
                  <a:schemeClr val="dk1"/>
                </a:solidFill>
                <a:latin typeface="Arial"/>
                <a:ea typeface="Arial"/>
                <a:cs typeface="Arial"/>
                <a:sym typeface="Arial"/>
              </a:rPr>
              <a:t>.</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2.2. Desarrollo </a:t>
            </a:r>
            <a:r>
              <a:rPr lang="en-US" sz="1600" dirty="0" err="1">
                <a:solidFill>
                  <a:schemeClr val="dk1"/>
                </a:solidFill>
                <a:latin typeface="Arial"/>
                <a:ea typeface="Arial"/>
                <a:cs typeface="Arial"/>
                <a:sym typeface="Arial"/>
              </a:rPr>
              <a:t>económico</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productivo</a:t>
            </a:r>
            <a:r>
              <a:rPr lang="en-US" sz="1600" dirty="0">
                <a:solidFill>
                  <a:schemeClr val="dk1"/>
                </a:solidFill>
                <a:latin typeface="Arial"/>
                <a:ea typeface="Arial"/>
                <a:cs typeface="Arial"/>
                <a:sym typeface="Arial"/>
              </a:rPr>
              <a:t>.</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2.3. </a:t>
            </a:r>
            <a:r>
              <a:rPr lang="en-US" sz="1600" dirty="0" err="1">
                <a:solidFill>
                  <a:schemeClr val="dk1"/>
                </a:solidFill>
                <a:latin typeface="Arial"/>
                <a:ea typeface="Arial"/>
                <a:cs typeface="Arial"/>
                <a:sym typeface="Arial"/>
              </a:rPr>
              <a:t>Educación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salud</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cultura</a:t>
            </a:r>
            <a:r>
              <a:rPr lang="en-US" sz="1600" dirty="0">
                <a:solidFill>
                  <a:schemeClr val="dk1"/>
                </a:solidFill>
                <a:latin typeface="Arial"/>
                <a:ea typeface="Arial"/>
                <a:cs typeface="Arial"/>
                <a:sym typeface="Arial"/>
              </a:rPr>
              <a:t>.</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2.4. </a:t>
            </a:r>
            <a:r>
              <a:rPr lang="en-US" sz="1600" dirty="0" err="1">
                <a:solidFill>
                  <a:schemeClr val="dk1"/>
                </a:solidFill>
                <a:latin typeface="Arial"/>
                <a:ea typeface="Arial"/>
                <a:cs typeface="Arial"/>
                <a:sym typeface="Arial"/>
              </a:rPr>
              <a:t>Especificidad</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pueblos </a:t>
            </a:r>
            <a:r>
              <a:rPr lang="en-US" sz="1600" dirty="0" err="1">
                <a:solidFill>
                  <a:schemeClr val="dk1"/>
                </a:solidFill>
                <a:latin typeface="Arial"/>
                <a:ea typeface="Arial"/>
                <a:cs typeface="Arial"/>
                <a:sym typeface="Arial"/>
              </a:rPr>
              <a:t>indígenas</a:t>
            </a:r>
            <a:r>
              <a:rPr lang="en-US" sz="1600" dirty="0">
                <a:solidFill>
                  <a:schemeClr val="dk1"/>
                </a:solidFill>
                <a:latin typeface="Arial"/>
                <a:ea typeface="Arial"/>
                <a:cs typeface="Arial"/>
                <a:sym typeface="Arial"/>
              </a:rPr>
              <a:t>.</a:t>
            </a:r>
          </a:p>
          <a:p>
            <a:pPr marL="990600" lvl="1" indent="-533400">
              <a:spcBef>
                <a:spcPts val="480"/>
              </a:spcBef>
              <a:buClr>
                <a:schemeClr val="dk1"/>
              </a:buClr>
              <a:buSzPct val="25000"/>
              <a:buFont typeface="Arial"/>
              <a:buNone/>
            </a:pPr>
            <a:r>
              <a:rPr lang="en-US" sz="1600" b="1" dirty="0">
                <a:solidFill>
                  <a:schemeClr val="dk1"/>
                </a:solidFill>
                <a:latin typeface="Arial"/>
                <a:ea typeface="Arial"/>
                <a:cs typeface="Arial"/>
                <a:sym typeface="Arial"/>
              </a:rPr>
              <a:t>3. </a:t>
            </a:r>
            <a:r>
              <a:rPr lang="en-US" sz="1600" b="1" dirty="0" err="1">
                <a:solidFill>
                  <a:schemeClr val="dk1"/>
                </a:solidFill>
                <a:latin typeface="Arial"/>
                <a:ea typeface="Arial"/>
                <a:cs typeface="Arial"/>
                <a:sym typeface="Arial"/>
              </a:rPr>
              <a:t>Multiculturalidad</a:t>
            </a:r>
            <a:r>
              <a:rPr lang="en-US" sz="1600" b="1" dirty="0">
                <a:solidFill>
                  <a:schemeClr val="dk1"/>
                </a:solidFill>
                <a:latin typeface="Arial"/>
                <a:ea typeface="Arial"/>
                <a:cs typeface="Arial"/>
                <a:sym typeface="Arial"/>
              </a:rPr>
              <a:t> y </a:t>
            </a:r>
            <a:r>
              <a:rPr lang="en-US" sz="1600" b="1" dirty="0" err="1">
                <a:solidFill>
                  <a:schemeClr val="dk1"/>
                </a:solidFill>
                <a:latin typeface="Arial"/>
                <a:ea typeface="Arial"/>
                <a:cs typeface="Arial"/>
                <a:sym typeface="Arial"/>
              </a:rPr>
              <a:t>diversidad</a:t>
            </a:r>
            <a:endParaRPr lang="en-US" sz="1600" b="1" dirty="0">
              <a:solidFill>
                <a:schemeClr val="dk1"/>
              </a:solidFill>
              <a:latin typeface="Arial"/>
              <a:ea typeface="Arial"/>
              <a:cs typeface="Arial"/>
              <a:sym typeface="Arial"/>
            </a:endParaRP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3.1. Política </a:t>
            </a:r>
            <a:r>
              <a:rPr lang="en-US" sz="1600" dirty="0" err="1">
                <a:solidFill>
                  <a:schemeClr val="dk1"/>
                </a:solidFill>
                <a:latin typeface="Arial"/>
                <a:ea typeface="Arial"/>
                <a:cs typeface="Arial"/>
                <a:sym typeface="Arial"/>
              </a:rPr>
              <a:t>Indígena</a:t>
            </a:r>
            <a:r>
              <a:rPr lang="en-US" sz="1600" dirty="0">
                <a:solidFill>
                  <a:schemeClr val="dk1"/>
                </a:solidFill>
                <a:latin typeface="Arial"/>
                <a:ea typeface="Arial"/>
                <a:cs typeface="Arial"/>
                <a:sym typeface="Arial"/>
              </a:rPr>
              <a:t> Urbana.</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3.2. </a:t>
            </a:r>
            <a:r>
              <a:rPr lang="en-US" sz="1600" dirty="0" err="1">
                <a:solidFill>
                  <a:schemeClr val="dk1"/>
                </a:solidFill>
                <a:latin typeface="Arial"/>
                <a:ea typeface="Arial"/>
                <a:cs typeface="Arial"/>
                <a:sym typeface="Arial"/>
              </a:rPr>
              <a:t>Multiculturalidad</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sociedad</a:t>
            </a:r>
            <a:r>
              <a:rPr lang="en-US" sz="1600" dirty="0">
                <a:solidFill>
                  <a:schemeClr val="dk1"/>
                </a:solidFill>
                <a:latin typeface="Arial"/>
                <a:ea typeface="Arial"/>
                <a:cs typeface="Arial"/>
                <a:sym typeface="Arial"/>
              </a:rPr>
              <a:t>.</a:t>
            </a:r>
          </a:p>
          <a:p>
            <a:pPr marL="1828800" lvl="3" indent="-457200">
              <a:spcBef>
                <a:spcPts val="440"/>
              </a:spcBef>
              <a:buClr>
                <a:schemeClr val="dk1"/>
              </a:buClr>
              <a:buSzPct val="25000"/>
              <a:buFont typeface="Arial"/>
              <a:buNone/>
            </a:pPr>
            <a:r>
              <a:rPr lang="en-US" sz="1600" dirty="0">
                <a:solidFill>
                  <a:schemeClr val="dk1"/>
                </a:solidFill>
                <a:latin typeface="Arial"/>
                <a:ea typeface="Arial"/>
                <a:cs typeface="Arial"/>
                <a:sym typeface="Arial"/>
              </a:rPr>
              <a:t>3.3. </a:t>
            </a:r>
            <a:r>
              <a:rPr lang="en-US" sz="1600" dirty="0" err="1">
                <a:solidFill>
                  <a:schemeClr val="dk1"/>
                </a:solidFill>
                <a:latin typeface="Arial"/>
                <a:ea typeface="Arial"/>
                <a:cs typeface="Arial"/>
                <a:sym typeface="Arial"/>
              </a:rPr>
              <a:t>Gestión</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desarrollo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integrado</a:t>
            </a:r>
            <a:endParaRPr lang="en-US"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484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403">
            <a:extLst>
              <a:ext uri="{FF2B5EF4-FFF2-40B4-BE49-F238E27FC236}">
                <a16:creationId xmlns:a16="http://schemas.microsoft.com/office/drawing/2014/main" id="{4E305365-22E4-BA29-0F20-BB9E6A6DAECE}"/>
              </a:ext>
            </a:extLst>
          </p:cNvPr>
          <p:cNvSpPr txBox="1">
            <a:spLocks/>
          </p:cNvSpPr>
          <p:nvPr/>
        </p:nvSpPr>
        <p:spPr>
          <a:xfrm>
            <a:off x="663928" y="2056608"/>
            <a:ext cx="7704136" cy="535781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Generación de una narrativa sobre la política aprobada.</a:t>
            </a:r>
          </a:p>
          <a:p>
            <a:pPr marL="342900" indent="-34290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Contactos sistemáticos con actores relevantes para difundir la política: </a:t>
            </a:r>
          </a:p>
          <a:p>
            <a:pPr marL="342900" indent="-342900" algn="just">
              <a:lnSpc>
                <a:spcPct val="80000"/>
              </a:lnSpc>
              <a:spcBef>
                <a:spcPts val="460"/>
              </a:spcBef>
              <a:buClr>
                <a:schemeClr val="dk1"/>
              </a:buClr>
              <a:buFont typeface="Arial"/>
              <a:buNone/>
            </a:pPr>
            <a:endParaRPr lang="en-US" sz="1600">
              <a:solidFill>
                <a:schemeClr val="dk1"/>
              </a:solidFill>
              <a:latin typeface="Arial"/>
              <a:ea typeface="Arial"/>
              <a:cs typeface="Arial"/>
              <a:sym typeface="Arial"/>
            </a:endParaRPr>
          </a:p>
          <a:p>
            <a:pPr marL="742950" lvl="1" indent="-285750" algn="just">
              <a:lnSpc>
                <a:spcPct val="80000"/>
              </a:lnSpc>
              <a:spcBef>
                <a:spcPts val="380"/>
              </a:spcBef>
              <a:buClr>
                <a:schemeClr val="dk1"/>
              </a:buClr>
              <a:buSzPct val="100000"/>
              <a:buFont typeface="Arial"/>
              <a:buChar char="–"/>
            </a:pPr>
            <a:r>
              <a:rPr lang="en-US" sz="1400">
                <a:solidFill>
                  <a:schemeClr val="dk1"/>
                </a:solidFill>
                <a:latin typeface="Arial"/>
                <a:ea typeface="Arial"/>
                <a:cs typeface="Arial"/>
                <a:sym typeface="Arial"/>
              </a:rPr>
              <a:t>Organizaciones indígenas, Organizaciones sociedad civil, Iglesias.</a:t>
            </a:r>
          </a:p>
          <a:p>
            <a:pPr marL="742950" lvl="1" indent="-285750" algn="just">
              <a:lnSpc>
                <a:spcPct val="80000"/>
              </a:lnSpc>
              <a:spcBef>
                <a:spcPts val="380"/>
              </a:spcBef>
              <a:buClr>
                <a:schemeClr val="dk1"/>
              </a:buClr>
              <a:buSzPct val="100000"/>
              <a:buFont typeface="Arial"/>
              <a:buChar char="–"/>
            </a:pPr>
            <a:r>
              <a:rPr lang="en-US" sz="1400">
                <a:solidFill>
                  <a:schemeClr val="dk1"/>
                </a:solidFill>
                <a:latin typeface="Arial"/>
                <a:ea typeface="Arial"/>
                <a:cs typeface="Arial"/>
                <a:sym typeface="Arial"/>
              </a:rPr>
              <a:t>Parlamentarios, Partidos políticos.</a:t>
            </a:r>
          </a:p>
          <a:p>
            <a:pPr marL="742950" lvl="1" indent="-285750" algn="just">
              <a:lnSpc>
                <a:spcPct val="80000"/>
              </a:lnSpc>
              <a:spcBef>
                <a:spcPts val="380"/>
              </a:spcBef>
              <a:buClr>
                <a:schemeClr val="dk1"/>
              </a:buClr>
              <a:buSzPct val="100000"/>
              <a:buFont typeface="Arial"/>
              <a:buChar char="–"/>
            </a:pPr>
            <a:r>
              <a:rPr lang="en-US" sz="1400">
                <a:solidFill>
                  <a:schemeClr val="dk1"/>
                </a:solidFill>
                <a:latin typeface="Arial"/>
                <a:ea typeface="Arial"/>
                <a:cs typeface="Arial"/>
                <a:sym typeface="Arial"/>
              </a:rPr>
              <a:t>Académicos, Organismos internacionales.</a:t>
            </a:r>
          </a:p>
          <a:p>
            <a:pPr marL="742950" lvl="1" indent="-285750" algn="just">
              <a:lnSpc>
                <a:spcPct val="80000"/>
              </a:lnSpc>
              <a:spcBef>
                <a:spcPts val="380"/>
              </a:spcBef>
              <a:buClr>
                <a:schemeClr val="dk1"/>
              </a:buClr>
              <a:buSzPct val="100000"/>
              <a:buFont typeface="Arial"/>
              <a:buChar char="–"/>
            </a:pPr>
            <a:r>
              <a:rPr lang="en-US" sz="1400">
                <a:solidFill>
                  <a:schemeClr val="dk1"/>
                </a:solidFill>
                <a:latin typeface="Arial"/>
                <a:ea typeface="Arial"/>
                <a:cs typeface="Arial"/>
                <a:sym typeface="Arial"/>
              </a:rPr>
              <a:t>Medios de comunicación, Empresarios.</a:t>
            </a:r>
          </a:p>
          <a:p>
            <a:pPr marL="742950" lvl="1" indent="-285750" algn="just">
              <a:lnSpc>
                <a:spcPct val="80000"/>
              </a:lnSpc>
              <a:spcBef>
                <a:spcPts val="380"/>
              </a:spcBef>
              <a:buClr>
                <a:schemeClr val="dk1"/>
              </a:buClr>
              <a:buSzPct val="100000"/>
              <a:buFont typeface="Arial"/>
              <a:buChar char="–"/>
            </a:pPr>
            <a:r>
              <a:rPr lang="en-US" sz="1400">
                <a:solidFill>
                  <a:schemeClr val="dk1"/>
                </a:solidFill>
                <a:latin typeface="Arial"/>
                <a:ea typeface="Arial"/>
                <a:cs typeface="Arial"/>
                <a:sym typeface="Arial"/>
              </a:rPr>
              <a:t>Actores de gobierno ministeriales, de servicios, regionales.</a:t>
            </a:r>
          </a:p>
          <a:p>
            <a:pPr marL="742950" lvl="1" indent="-285750" algn="just">
              <a:lnSpc>
                <a:spcPct val="80000"/>
              </a:lnSpc>
              <a:spcBef>
                <a:spcPts val="380"/>
              </a:spcBef>
              <a:buClr>
                <a:schemeClr val="dk1"/>
              </a:buClr>
              <a:buFont typeface="Arial"/>
              <a:buNone/>
            </a:pPr>
            <a:endParaRPr lang="en-US" sz="1400">
              <a:solidFill>
                <a:schemeClr val="dk1"/>
              </a:solidFill>
              <a:latin typeface="Arial"/>
              <a:ea typeface="Arial"/>
              <a:cs typeface="Arial"/>
              <a:sym typeface="Arial"/>
            </a:endParaRPr>
          </a:p>
          <a:p>
            <a:pPr marL="342900" indent="-342900" algn="just">
              <a:spcBef>
                <a:spcPts val="460"/>
              </a:spcBef>
              <a:buClr>
                <a:schemeClr val="dk1"/>
              </a:buClr>
              <a:buSzPct val="100000"/>
              <a:buFont typeface="Arial"/>
              <a:buChar char="•"/>
            </a:pPr>
            <a:r>
              <a:rPr lang="en-US" sz="1600">
                <a:solidFill>
                  <a:schemeClr val="dk1"/>
                </a:solidFill>
                <a:latin typeface="Arial"/>
                <a:ea typeface="Arial"/>
                <a:cs typeface="Arial"/>
                <a:sym typeface="Arial"/>
              </a:rPr>
              <a:t>Preparación del plan de trabajo para aplicar la política definida: identificar acciones, responsables, productos a generar, plazos, condiciones de satisfacción a alcanzar, etc.</a:t>
            </a:r>
          </a:p>
          <a:p>
            <a:pPr marL="342900" indent="-342900" algn="just">
              <a:spcBef>
                <a:spcPts val="460"/>
              </a:spcBef>
              <a:buClr>
                <a:schemeClr val="dk1"/>
              </a:buClr>
              <a:buSzPct val="100000"/>
              <a:buFont typeface="Arial"/>
              <a:buChar char="•"/>
            </a:pPr>
            <a:r>
              <a:rPr lang="en-US" sz="1600">
                <a:solidFill>
                  <a:schemeClr val="dk1"/>
                </a:solidFill>
                <a:latin typeface="Arial"/>
                <a:ea typeface="Arial"/>
                <a:cs typeface="Arial"/>
                <a:sym typeface="Arial"/>
              </a:rPr>
              <a:t>Generar equipos de trabajo.</a:t>
            </a:r>
          </a:p>
          <a:p>
            <a:pPr marL="342900" indent="-196850" algn="just">
              <a:spcBef>
                <a:spcPts val="460"/>
              </a:spcBef>
              <a:buClr>
                <a:schemeClr val="dk1"/>
              </a:buClr>
              <a:buFont typeface="Arial"/>
              <a:buNone/>
            </a:pPr>
            <a:endParaRPr lang="en-US" sz="1600">
              <a:solidFill>
                <a:schemeClr val="dk1"/>
              </a:solidFill>
              <a:latin typeface="Arial"/>
              <a:ea typeface="Arial"/>
              <a:cs typeface="Arial"/>
              <a:sym typeface="Arial"/>
            </a:endParaRPr>
          </a:p>
          <a:p>
            <a:pPr marL="342900" indent="-196850" algn="just">
              <a:spcBef>
                <a:spcPts val="460"/>
              </a:spcBef>
              <a:buClr>
                <a:schemeClr val="dk1"/>
              </a:buClr>
              <a:buFont typeface="Arial"/>
              <a:buNone/>
            </a:pPr>
            <a:endParaRPr lang="en-US" sz="1600">
              <a:solidFill>
                <a:schemeClr val="dk1"/>
              </a:solidFill>
              <a:latin typeface="Arial"/>
              <a:ea typeface="Arial"/>
              <a:cs typeface="Arial"/>
              <a:sym typeface="Arial"/>
            </a:endParaRPr>
          </a:p>
          <a:p>
            <a:pPr marL="342900" indent="-196850" algn="just">
              <a:lnSpc>
                <a:spcPct val="80000"/>
              </a:lnSpc>
              <a:spcBef>
                <a:spcPts val="460"/>
              </a:spcBef>
              <a:buClr>
                <a:schemeClr val="dk1"/>
              </a:buClr>
              <a:buFont typeface="Arial"/>
              <a:buNone/>
            </a:pPr>
            <a:endParaRPr lang="en-US" sz="1600">
              <a:solidFill>
                <a:schemeClr val="dk1"/>
              </a:solidFill>
              <a:latin typeface="Arial"/>
              <a:ea typeface="Arial"/>
              <a:cs typeface="Arial"/>
              <a:sym typeface="Arial"/>
            </a:endParaRPr>
          </a:p>
          <a:p>
            <a:pPr marL="342900" indent="-196850" algn="just">
              <a:lnSpc>
                <a:spcPct val="80000"/>
              </a:lnSpc>
              <a:spcBef>
                <a:spcPts val="460"/>
              </a:spcBef>
              <a:buClr>
                <a:schemeClr val="dk1"/>
              </a:buClr>
              <a:buFont typeface="Arial"/>
              <a:buNone/>
            </a:pPr>
            <a:endParaRPr lang="en-US" sz="160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1600">
              <a:solidFill>
                <a:schemeClr val="dk1"/>
              </a:solidFill>
              <a:latin typeface="Arial"/>
              <a:ea typeface="Arial"/>
              <a:cs typeface="Arial"/>
              <a:sym typeface="Arial"/>
            </a:endParaRPr>
          </a:p>
        </p:txBody>
      </p:sp>
      <p:sp>
        <p:nvSpPr>
          <p:cNvPr id="4" name="Shape 405">
            <a:extLst>
              <a:ext uri="{FF2B5EF4-FFF2-40B4-BE49-F238E27FC236}">
                <a16:creationId xmlns:a16="http://schemas.microsoft.com/office/drawing/2014/main" id="{51D3A2B4-4538-C204-5DA4-60C829D58D3A}"/>
              </a:ext>
            </a:extLst>
          </p:cNvPr>
          <p:cNvSpPr txBox="1">
            <a:spLocks/>
          </p:cNvSpPr>
          <p:nvPr/>
        </p:nvSpPr>
        <p:spPr>
          <a:xfrm>
            <a:off x="581378" y="113427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Puesta en marcha  		1</a:t>
            </a:r>
          </a:p>
        </p:txBody>
      </p:sp>
    </p:spTree>
    <p:extLst>
      <p:ext uri="{BB962C8B-B14F-4D97-AF65-F5344CB8AC3E}">
        <p14:creationId xmlns:p14="http://schemas.microsoft.com/office/powerpoint/2010/main" val="525574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29"/>
            <a:ext cx="12192000" cy="6858000"/>
          </a:xfrm>
        </p:spPr>
      </p:pic>
      <p:sp>
        <p:nvSpPr>
          <p:cNvPr id="3" name="Shape 410">
            <a:extLst>
              <a:ext uri="{FF2B5EF4-FFF2-40B4-BE49-F238E27FC236}">
                <a16:creationId xmlns:a16="http://schemas.microsoft.com/office/drawing/2014/main" id="{1028BA92-7E91-6411-4F00-BCAC0D20DC3A}"/>
              </a:ext>
            </a:extLst>
          </p:cNvPr>
          <p:cNvSpPr txBox="1">
            <a:spLocks/>
          </p:cNvSpPr>
          <p:nvPr/>
        </p:nvSpPr>
        <p:spPr>
          <a:xfrm>
            <a:off x="687742" y="1646150"/>
            <a:ext cx="7488236"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algn="just">
              <a:lnSpc>
                <a:spcPct val="75000"/>
              </a:lnSpc>
              <a:spcBef>
                <a:spcPts val="0"/>
              </a:spcBef>
              <a:buClr>
                <a:schemeClr val="dk1"/>
              </a:buClr>
              <a:buSzPct val="100000"/>
              <a:buFont typeface="Noto Symbol"/>
              <a:buChar char="●"/>
            </a:pPr>
            <a:r>
              <a:rPr lang="en-US" sz="1600" dirty="0" err="1">
                <a:solidFill>
                  <a:schemeClr val="dk1"/>
                </a:solidFill>
                <a:latin typeface="Arial"/>
                <a:ea typeface="Arial"/>
                <a:cs typeface="Arial"/>
                <a:sym typeface="Arial"/>
              </a:rPr>
              <a:t>Coordinación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institucional</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diversos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niveles</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SzPct val="25000"/>
              <a:buFont typeface="Arial"/>
              <a:buNone/>
            </a:pPr>
            <a:r>
              <a:rPr lang="en-US" sz="1600" dirty="0">
                <a:solidFill>
                  <a:schemeClr val="dk1"/>
                </a:solidFill>
                <a:latin typeface="Arial"/>
                <a:ea typeface="Arial"/>
                <a:cs typeface="Arial"/>
                <a:sym typeface="Arial"/>
              </a:rPr>
              <a:t>	CONADI, </a:t>
            </a:r>
            <a:r>
              <a:rPr lang="en-US" sz="1600" dirty="0" err="1">
                <a:solidFill>
                  <a:schemeClr val="dk1"/>
                </a:solidFill>
                <a:latin typeface="Arial"/>
                <a:ea typeface="Arial"/>
                <a:cs typeface="Arial"/>
                <a:sym typeface="Arial"/>
              </a:rPr>
              <a:t>Programa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Orígenes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Coordinación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interministerial</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Font typeface="Arial"/>
              <a:buNone/>
            </a:pPr>
            <a:endParaRPr lang="en-US" sz="1600" dirty="0">
              <a:solidFill>
                <a:schemeClr val="dk1"/>
              </a:solidFill>
              <a:latin typeface="Arial"/>
              <a:ea typeface="Arial"/>
              <a:cs typeface="Arial"/>
              <a:sym typeface="Arial"/>
            </a:endParaRPr>
          </a:p>
          <a:p>
            <a:pPr marL="273050" indent="-273050" algn="just">
              <a:lnSpc>
                <a:spcPct val="75000"/>
              </a:lnSpc>
              <a:spcBef>
                <a:spcPts val="500"/>
              </a:spcBef>
              <a:buClr>
                <a:schemeClr val="dk1"/>
              </a:buClr>
              <a:buSzPct val="100000"/>
              <a:buFont typeface="Noto Symbol"/>
              <a:buChar char="●"/>
            </a:pPr>
            <a:r>
              <a:rPr lang="en-US" sz="1600" dirty="0" err="1">
                <a:solidFill>
                  <a:schemeClr val="dk1"/>
                </a:solidFill>
                <a:latin typeface="Arial"/>
                <a:ea typeface="Arial"/>
                <a:cs typeface="Arial"/>
                <a:sym typeface="Arial"/>
              </a:rPr>
              <a:t>Preparación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esquema</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trabajo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gobernabilidad</a:t>
            </a:r>
            <a:r>
              <a:rPr lang="en-US" sz="1600" dirty="0">
                <a:solidFill>
                  <a:schemeClr val="dk1"/>
                </a:solidFill>
                <a:latin typeface="Arial"/>
                <a:ea typeface="Arial"/>
                <a:cs typeface="Arial"/>
                <a:sym typeface="Arial"/>
              </a:rPr>
              <a:t>. </a:t>
            </a:r>
          </a:p>
          <a:p>
            <a:pPr marL="273050" indent="-273050" algn="just">
              <a:lnSpc>
                <a:spcPct val="75000"/>
              </a:lnSpc>
              <a:spcBef>
                <a:spcPts val="500"/>
              </a:spcBef>
              <a:buClr>
                <a:schemeClr val="dk1"/>
              </a:buClr>
              <a:buSzPct val="100000"/>
              <a:buFont typeface="Noto Symbol"/>
              <a:buChar char="●"/>
            </a:pPr>
            <a:r>
              <a:rPr lang="en-US" sz="1600" dirty="0" err="1">
                <a:solidFill>
                  <a:schemeClr val="dk1"/>
                </a:solidFill>
                <a:latin typeface="Arial"/>
                <a:ea typeface="Arial"/>
                <a:cs typeface="Arial"/>
                <a:sym typeface="Arial"/>
              </a:rPr>
              <a:t>Identificación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recursos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presupuestarios</a:t>
            </a:r>
            <a:r>
              <a:rPr lang="en-US" sz="1600" dirty="0">
                <a:solidFill>
                  <a:schemeClr val="dk1"/>
                </a:solidFill>
                <a:latin typeface="Arial"/>
                <a:ea typeface="Arial"/>
                <a:cs typeface="Arial"/>
                <a:sym typeface="Arial"/>
              </a:rPr>
              <a:t> para </a:t>
            </a:r>
            <a:r>
              <a:rPr lang="en-US" sz="1600" dirty="0" err="1">
                <a:solidFill>
                  <a:schemeClr val="dk1"/>
                </a:solidFill>
                <a:latin typeface="Arial"/>
                <a:ea typeface="Arial"/>
                <a:cs typeface="Arial"/>
                <a:sym typeface="Arial"/>
              </a:rPr>
              <a:t>equipo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coordinación</a:t>
            </a:r>
            <a:r>
              <a:rPr lang="en-US" sz="1600" dirty="0">
                <a:solidFill>
                  <a:schemeClr val="dk1"/>
                </a:solidFill>
                <a:latin typeface="Arial"/>
                <a:ea typeface="Arial"/>
                <a:cs typeface="Arial"/>
                <a:sym typeface="Arial"/>
              </a:rPr>
              <a:t> y para </a:t>
            </a:r>
            <a:r>
              <a:rPr lang="en-US" sz="1600" dirty="0" err="1">
                <a:solidFill>
                  <a:schemeClr val="dk1"/>
                </a:solidFill>
                <a:latin typeface="Arial"/>
                <a:ea typeface="Arial"/>
                <a:cs typeface="Arial"/>
                <a:sym typeface="Arial"/>
              </a:rPr>
              <a:t>programas</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entregarán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soluciones</a:t>
            </a:r>
            <a:r>
              <a:rPr lang="en-US" sz="1600" dirty="0">
                <a:solidFill>
                  <a:schemeClr val="dk1"/>
                </a:solidFill>
                <a:latin typeface="Arial"/>
                <a:ea typeface="Arial"/>
                <a:cs typeface="Arial"/>
                <a:sym typeface="Arial"/>
              </a:rPr>
              <a:t> a </a:t>
            </a:r>
            <a:r>
              <a:rPr lang="en-US" sz="1600" dirty="0" err="1">
                <a:solidFill>
                  <a:schemeClr val="dk1"/>
                </a:solidFill>
                <a:latin typeface="Arial"/>
                <a:ea typeface="Arial"/>
                <a:cs typeface="Arial"/>
                <a:sym typeface="Arial"/>
              </a:rPr>
              <a:t>problemas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urgentes</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Font typeface="Arial"/>
              <a:buNone/>
            </a:pPr>
            <a:endParaRPr lang="en-US" sz="1600" dirty="0">
              <a:solidFill>
                <a:schemeClr val="dk1"/>
              </a:solidFill>
              <a:latin typeface="Arial"/>
              <a:ea typeface="Arial"/>
              <a:cs typeface="Arial"/>
              <a:sym typeface="Arial"/>
            </a:endParaRPr>
          </a:p>
          <a:p>
            <a:pPr marL="273050" indent="-273050" algn="just">
              <a:lnSpc>
                <a:spcPct val="75000"/>
              </a:lnSpc>
              <a:spcBef>
                <a:spcPts val="500"/>
              </a:spcBef>
              <a:buClr>
                <a:schemeClr val="dk1"/>
              </a:buClr>
              <a:buSzPct val="100000"/>
              <a:buFont typeface="Noto Symbol"/>
              <a:buChar char="●"/>
            </a:pPr>
            <a:r>
              <a:rPr lang="en-US" sz="1600" dirty="0">
                <a:solidFill>
                  <a:schemeClr val="dk1"/>
                </a:solidFill>
                <a:latin typeface="Arial"/>
                <a:ea typeface="Arial"/>
                <a:cs typeface="Arial"/>
                <a:sym typeface="Arial"/>
              </a:rPr>
              <a:t>El re-</a:t>
            </a:r>
            <a:r>
              <a:rPr lang="en-US" sz="1600" dirty="0" err="1">
                <a:solidFill>
                  <a:schemeClr val="dk1"/>
                </a:solidFill>
                <a:latin typeface="Arial"/>
                <a:ea typeface="Arial"/>
                <a:cs typeface="Arial"/>
                <a:sym typeface="Arial"/>
              </a:rPr>
              <a:t>establecimiento</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diálogo</a:t>
            </a:r>
            <a:r>
              <a:rPr lang="en-US" sz="1600" dirty="0">
                <a:solidFill>
                  <a:schemeClr val="dk1"/>
                </a:solidFill>
                <a:latin typeface="Arial"/>
                <a:ea typeface="Arial"/>
                <a:cs typeface="Arial"/>
                <a:sym typeface="Arial"/>
              </a:rPr>
              <a:t> con las </a:t>
            </a:r>
            <a:r>
              <a:rPr lang="en-US" sz="1600" dirty="0" err="1">
                <a:solidFill>
                  <a:schemeClr val="dk1"/>
                </a:solidFill>
                <a:latin typeface="Arial"/>
                <a:ea typeface="Arial"/>
                <a:cs typeface="Arial"/>
                <a:sym typeface="Arial"/>
              </a:rPr>
              <a:t>organizaciones</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SzPct val="25000"/>
              <a:buFont typeface="Arial"/>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Identificación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organizaciones</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dirigencia</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SzPct val="25000"/>
              <a:buFont typeface="Arial"/>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Escuchar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demandas</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establecer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mecanismo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respuesta</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SzPct val="25000"/>
              <a:buFont typeface="Arial"/>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Establecer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mecanismo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institucionalizados</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diálogo</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Font typeface="Arial"/>
              <a:buNone/>
            </a:pPr>
            <a:endParaRPr lang="en-US" sz="1600" dirty="0">
              <a:solidFill>
                <a:schemeClr val="dk1"/>
              </a:solidFill>
              <a:latin typeface="Arial"/>
              <a:ea typeface="Arial"/>
              <a:cs typeface="Arial"/>
              <a:sym typeface="Arial"/>
            </a:endParaRPr>
          </a:p>
          <a:p>
            <a:pPr marL="273050" indent="-273050" algn="just">
              <a:lnSpc>
                <a:spcPct val="75000"/>
              </a:lnSpc>
              <a:spcBef>
                <a:spcPts val="500"/>
              </a:spcBef>
              <a:buClr>
                <a:schemeClr val="dk1"/>
              </a:buClr>
              <a:buSzPct val="100000"/>
              <a:buFont typeface="Noto Symbol"/>
              <a:buChar char="●"/>
            </a:pPr>
            <a:r>
              <a:rPr lang="en-US" sz="1600" dirty="0">
                <a:solidFill>
                  <a:schemeClr val="dk1"/>
                </a:solidFill>
                <a:latin typeface="Arial"/>
                <a:ea typeface="Arial"/>
                <a:cs typeface="Arial"/>
                <a:sym typeface="Arial"/>
              </a:rPr>
              <a:t>La </a:t>
            </a:r>
            <a:r>
              <a:rPr lang="en-US" sz="1600" dirty="0" err="1">
                <a:solidFill>
                  <a:schemeClr val="dk1"/>
                </a:solidFill>
                <a:latin typeface="Arial"/>
                <a:ea typeface="Arial"/>
                <a:cs typeface="Arial"/>
                <a:sym typeface="Arial"/>
              </a:rPr>
              <a:t>preparación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primeros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productos</a:t>
            </a:r>
            <a:r>
              <a:rPr lang="en-US" sz="1600" dirty="0">
                <a:solidFill>
                  <a:schemeClr val="dk1"/>
                </a:solidFill>
                <a:latin typeface="Arial"/>
                <a:ea typeface="Arial"/>
                <a:cs typeface="Arial"/>
                <a:sym typeface="Arial"/>
              </a:rPr>
              <a:t>.</a:t>
            </a:r>
          </a:p>
          <a:p>
            <a:pPr marL="273050" indent="-273050" algn="just">
              <a:lnSpc>
                <a:spcPct val="75000"/>
              </a:lnSpc>
              <a:spcBef>
                <a:spcPts val="500"/>
              </a:spcBef>
              <a:buClr>
                <a:schemeClr val="dk1"/>
              </a:buClr>
              <a:buFont typeface="Arial"/>
              <a:buNone/>
            </a:pPr>
            <a:endParaRPr lang="en-US" sz="1600" dirty="0">
              <a:solidFill>
                <a:schemeClr val="dk1"/>
              </a:solidFill>
              <a:latin typeface="Arial"/>
              <a:ea typeface="Arial"/>
              <a:cs typeface="Arial"/>
              <a:sym typeface="Arial"/>
            </a:endParaRPr>
          </a:p>
          <a:p>
            <a:pPr marL="273050" indent="-273050" algn="just">
              <a:lnSpc>
                <a:spcPct val="75000"/>
              </a:lnSpc>
              <a:spcBef>
                <a:spcPts val="500"/>
              </a:spcBef>
              <a:buClr>
                <a:schemeClr val="dk1"/>
              </a:buClr>
              <a:buSzPct val="100000"/>
              <a:buFont typeface="Noto Symbol"/>
              <a:buChar char="●"/>
            </a:pPr>
            <a:r>
              <a:rPr lang="en-US" sz="1600" dirty="0" err="1">
                <a:solidFill>
                  <a:schemeClr val="dk1"/>
                </a:solidFill>
                <a:latin typeface="Arial"/>
                <a:ea typeface="Arial"/>
                <a:cs typeface="Arial"/>
                <a:sym typeface="Arial"/>
              </a:rPr>
              <a:t>Establecimiento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alianzas</a:t>
            </a:r>
            <a:r>
              <a:rPr lang="en-US" sz="1600" dirty="0">
                <a:solidFill>
                  <a:schemeClr val="dk1"/>
                </a:solidFill>
                <a:latin typeface="Arial"/>
                <a:ea typeface="Arial"/>
                <a:cs typeface="Arial"/>
                <a:sym typeface="Arial"/>
              </a:rPr>
              <a:t> claves: </a:t>
            </a:r>
          </a:p>
          <a:p>
            <a:pPr marL="273050" indent="-273050" algn="just">
              <a:lnSpc>
                <a:spcPct val="75000"/>
              </a:lnSpc>
              <a:spcBef>
                <a:spcPts val="500"/>
              </a:spcBef>
              <a:buClr>
                <a:schemeClr val="dk1"/>
              </a:buClr>
              <a:buSzPct val="25000"/>
              <a:buFont typeface="Arial"/>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Acuerdo</a:t>
            </a:r>
            <a:r>
              <a:rPr lang="en-US" sz="1600" dirty="0">
                <a:solidFill>
                  <a:schemeClr val="dk1"/>
                </a:solidFill>
                <a:latin typeface="Arial"/>
                <a:ea typeface="Arial"/>
                <a:cs typeface="Arial"/>
                <a:sym typeface="Arial"/>
              </a:rPr>
              <a:t> con </a:t>
            </a:r>
            <a:r>
              <a:rPr lang="en-US" sz="1600" dirty="0" err="1">
                <a:solidFill>
                  <a:schemeClr val="dk1"/>
                </a:solidFill>
                <a:latin typeface="Arial"/>
                <a:ea typeface="Arial"/>
                <a:cs typeface="Arial"/>
                <a:sym typeface="Arial"/>
              </a:rPr>
              <a:t>Agencias</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Naciones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Unidas</a:t>
            </a:r>
            <a:r>
              <a:rPr lang="en-US" sz="1600" dirty="0">
                <a:solidFill>
                  <a:schemeClr val="dk1"/>
                </a:solidFill>
                <a:latin typeface="Arial"/>
                <a:ea typeface="Arial"/>
                <a:cs typeface="Arial"/>
                <a:sym typeface="Arial"/>
              </a:rPr>
              <a:t>.</a:t>
            </a:r>
          </a:p>
          <a:p>
            <a:pPr marL="273050">
              <a:lnSpc>
                <a:spcPct val="75000"/>
              </a:lnSpc>
              <a:spcBef>
                <a:spcPts val="500"/>
              </a:spcBef>
              <a:buClr>
                <a:schemeClr val="dk1"/>
              </a:buClr>
              <a:buFont typeface="Noto Symbol"/>
              <a:buNone/>
            </a:pPr>
            <a:endParaRPr lang="en-US" sz="500" dirty="0">
              <a:solidFill>
                <a:schemeClr val="dk1"/>
              </a:solidFill>
              <a:latin typeface="Arial"/>
              <a:ea typeface="Arial"/>
              <a:cs typeface="Arial"/>
              <a:sym typeface="Arial"/>
            </a:endParaRPr>
          </a:p>
          <a:p>
            <a:pPr marL="273050" indent="-273050">
              <a:lnSpc>
                <a:spcPct val="75000"/>
              </a:lnSpc>
              <a:spcBef>
                <a:spcPts val="500"/>
              </a:spcBef>
              <a:buClr>
                <a:schemeClr val="dk1"/>
              </a:buClr>
              <a:buSzPct val="25000"/>
              <a:buFont typeface="Arial"/>
              <a:buNone/>
            </a:pPr>
            <a:r>
              <a:rPr lang="en-US" sz="700" dirty="0">
                <a:solidFill>
                  <a:schemeClr val="dk1"/>
                </a:solidFill>
                <a:latin typeface="Arial"/>
                <a:ea typeface="Arial"/>
                <a:cs typeface="Arial"/>
                <a:sym typeface="Arial"/>
              </a:rPr>
              <a:t>	</a:t>
            </a:r>
          </a:p>
          <a:p>
            <a:pPr marL="273050">
              <a:lnSpc>
                <a:spcPct val="75000"/>
              </a:lnSpc>
              <a:spcBef>
                <a:spcPts val="500"/>
              </a:spcBef>
              <a:buClr>
                <a:schemeClr val="dk1"/>
              </a:buClr>
              <a:buFont typeface="Noto Symbol"/>
              <a:buNone/>
            </a:pPr>
            <a:endParaRPr lang="en-US" sz="500" dirty="0">
              <a:solidFill>
                <a:schemeClr val="dk1"/>
              </a:solidFill>
              <a:latin typeface="Arial"/>
              <a:ea typeface="Arial"/>
              <a:cs typeface="Arial"/>
              <a:sym typeface="Arial"/>
            </a:endParaRPr>
          </a:p>
          <a:p>
            <a:pPr marL="273050">
              <a:lnSpc>
                <a:spcPct val="75000"/>
              </a:lnSpc>
              <a:spcBef>
                <a:spcPts val="500"/>
              </a:spcBef>
              <a:buClr>
                <a:schemeClr val="dk1"/>
              </a:buClr>
              <a:buFont typeface="Noto Symbol"/>
              <a:buNone/>
            </a:pPr>
            <a:endParaRPr lang="en-US" sz="500" dirty="0">
              <a:solidFill>
                <a:schemeClr val="dk1"/>
              </a:solidFill>
              <a:latin typeface="Arial"/>
              <a:ea typeface="Arial"/>
              <a:cs typeface="Arial"/>
              <a:sym typeface="Arial"/>
            </a:endParaRPr>
          </a:p>
          <a:p>
            <a:pPr marL="273050">
              <a:lnSpc>
                <a:spcPct val="75000"/>
              </a:lnSpc>
              <a:spcBef>
                <a:spcPts val="500"/>
              </a:spcBef>
              <a:buClr>
                <a:schemeClr val="dk1"/>
              </a:buClr>
              <a:buFont typeface="Noto Symbol"/>
              <a:buNone/>
            </a:pPr>
            <a:endParaRPr lang="en-US" sz="500" dirty="0">
              <a:solidFill>
                <a:schemeClr val="dk1"/>
              </a:solidFill>
              <a:latin typeface="Arial"/>
              <a:ea typeface="Arial"/>
              <a:cs typeface="Arial"/>
              <a:sym typeface="Arial"/>
            </a:endParaRPr>
          </a:p>
          <a:p>
            <a:pPr marL="273050">
              <a:lnSpc>
                <a:spcPct val="75000"/>
              </a:lnSpc>
              <a:spcBef>
                <a:spcPts val="500"/>
              </a:spcBef>
              <a:buClr>
                <a:schemeClr val="dk1"/>
              </a:buClr>
              <a:buFont typeface="Noto Symbol"/>
              <a:buNone/>
            </a:pPr>
            <a:endParaRPr lang="en-US" sz="500" dirty="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500" dirty="0">
              <a:solidFill>
                <a:schemeClr val="dk1"/>
              </a:solidFill>
              <a:latin typeface="Arial"/>
              <a:ea typeface="Arial"/>
              <a:cs typeface="Arial"/>
              <a:sym typeface="Arial"/>
            </a:endParaRPr>
          </a:p>
        </p:txBody>
      </p:sp>
      <p:sp>
        <p:nvSpPr>
          <p:cNvPr id="4" name="Shape 411">
            <a:extLst>
              <a:ext uri="{FF2B5EF4-FFF2-40B4-BE49-F238E27FC236}">
                <a16:creationId xmlns:a16="http://schemas.microsoft.com/office/drawing/2014/main" id="{13DE4DD5-8066-2F4F-1B09-CF9B14F748CF}"/>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48</a:t>
            </a:fld>
            <a:endParaRPr lang="en-US" sz="1100" b="0" i="0" u="none" strike="noStrike" cap="none" baseline="0">
              <a:solidFill>
                <a:schemeClr val="dk1"/>
              </a:solidFill>
              <a:latin typeface="Arial"/>
              <a:ea typeface="Arial"/>
              <a:cs typeface="Arial"/>
              <a:sym typeface="Arial"/>
            </a:endParaRPr>
          </a:p>
        </p:txBody>
      </p:sp>
      <p:sp>
        <p:nvSpPr>
          <p:cNvPr id="6" name="Shape 412">
            <a:extLst>
              <a:ext uri="{FF2B5EF4-FFF2-40B4-BE49-F238E27FC236}">
                <a16:creationId xmlns:a16="http://schemas.microsoft.com/office/drawing/2014/main" id="{4C2AEEF1-3CF1-D96B-E74D-5458E47D0CF9}"/>
              </a:ext>
            </a:extLst>
          </p:cNvPr>
          <p:cNvSpPr txBox="1">
            <a:spLocks/>
          </p:cNvSpPr>
          <p:nvPr/>
        </p:nvSpPr>
        <p:spPr>
          <a:xfrm>
            <a:off x="-790223" y="807332"/>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dirty="0" err="1">
                <a:solidFill>
                  <a:schemeClr val="dk2"/>
                </a:solidFill>
                <a:latin typeface="Arial"/>
                <a:ea typeface="Arial"/>
                <a:cs typeface="Arial"/>
                <a:sym typeface="Arial"/>
              </a:rPr>
              <a:t>Puesta</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en</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marcha</a:t>
            </a:r>
            <a:r>
              <a:rPr lang="en-US" sz="2800" dirty="0">
                <a:solidFill>
                  <a:schemeClr val="dk2"/>
                </a:solidFill>
                <a:latin typeface="Arial"/>
                <a:ea typeface="Arial"/>
                <a:cs typeface="Arial"/>
                <a:sym typeface="Arial"/>
              </a:rPr>
              <a:t>  		2</a:t>
            </a:r>
          </a:p>
        </p:txBody>
      </p:sp>
    </p:spTree>
    <p:extLst>
      <p:ext uri="{BB962C8B-B14F-4D97-AF65-F5344CB8AC3E}">
        <p14:creationId xmlns:p14="http://schemas.microsoft.com/office/powerpoint/2010/main" val="1797129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2" name="Imagen 51">
            <a:extLst>
              <a:ext uri="{FF2B5EF4-FFF2-40B4-BE49-F238E27FC236}">
                <a16:creationId xmlns:a16="http://schemas.microsoft.com/office/drawing/2014/main" id="{2C3EEBEC-7071-0DDA-AEA3-618120DB06FC}"/>
              </a:ext>
            </a:extLst>
          </p:cNvPr>
          <p:cNvPicPr>
            <a:picLocks noChangeAspect="1"/>
          </p:cNvPicPr>
          <p:nvPr/>
        </p:nvPicPr>
        <p:blipFill>
          <a:blip r:embed="rId3"/>
          <a:stretch>
            <a:fillRect/>
          </a:stretch>
        </p:blipFill>
        <p:spPr>
          <a:xfrm>
            <a:off x="2026920" y="1071887"/>
            <a:ext cx="6486994" cy="4991288"/>
          </a:xfrm>
          <a:prstGeom prst="rect">
            <a:avLst/>
          </a:prstGeom>
        </p:spPr>
      </p:pic>
    </p:spTree>
    <p:extLst>
      <p:ext uri="{BB962C8B-B14F-4D97-AF65-F5344CB8AC3E}">
        <p14:creationId xmlns:p14="http://schemas.microsoft.com/office/powerpoint/2010/main" val="277888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ítulo 1">
            <a:extLst>
              <a:ext uri="{FF2B5EF4-FFF2-40B4-BE49-F238E27FC236}">
                <a16:creationId xmlns:a16="http://schemas.microsoft.com/office/drawing/2014/main" id="{EAA8EAEA-583C-B980-984E-85AE665877EE}"/>
              </a:ext>
            </a:extLst>
          </p:cNvPr>
          <p:cNvSpPr txBox="1">
            <a:spLocks/>
          </p:cNvSpPr>
          <p:nvPr/>
        </p:nvSpPr>
        <p:spPr>
          <a:xfrm>
            <a:off x="615244" y="73183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dk2"/>
                </a:solidFill>
              </a:rPr>
              <a:t>Distinciones</a:t>
            </a:r>
            <a:r>
              <a:rPr lang="en-US" sz="4000" b="1" dirty="0">
                <a:solidFill>
                  <a:schemeClr val="dk2"/>
                </a:solidFill>
              </a:rPr>
              <a:t> </a:t>
            </a:r>
            <a:r>
              <a:rPr lang="en-US" sz="4000" b="1" dirty="0" err="1">
                <a:solidFill>
                  <a:schemeClr val="dk2"/>
                </a:solidFill>
              </a:rPr>
              <a:t>iniciales</a:t>
            </a:r>
            <a:r>
              <a:rPr lang="en-US" sz="4000" b="1" dirty="0">
                <a:solidFill>
                  <a:schemeClr val="dk2"/>
                </a:solidFill>
              </a:rPr>
              <a:t>	2</a:t>
            </a:r>
            <a:endParaRPr lang="es-CL" sz="4000" b="1" dirty="0"/>
          </a:p>
        </p:txBody>
      </p:sp>
      <p:sp>
        <p:nvSpPr>
          <p:cNvPr id="4" name="Marcador de contenido 2">
            <a:extLst>
              <a:ext uri="{FF2B5EF4-FFF2-40B4-BE49-F238E27FC236}">
                <a16:creationId xmlns:a16="http://schemas.microsoft.com/office/drawing/2014/main" id="{FD13A442-638C-49F7-35F5-2735E9EF9200}"/>
              </a:ext>
            </a:extLst>
          </p:cNvPr>
          <p:cNvSpPr txBox="1">
            <a:spLocks/>
          </p:cNvSpPr>
          <p:nvPr/>
        </p:nvSpPr>
        <p:spPr>
          <a:xfrm>
            <a:off x="457200"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spcBef>
                <a:spcPts val="0"/>
              </a:spcBef>
            </a:pPr>
            <a:r>
              <a:rPr lang="es-CL" sz="2000" b="1">
                <a:latin typeface="+mj-lt"/>
              </a:rPr>
              <a:t>Estado de derecho </a:t>
            </a:r>
            <a:r>
              <a:rPr lang="es-CL" sz="2000">
                <a:latin typeface="+mj-lt"/>
              </a:rPr>
              <a:t>significa</a:t>
            </a:r>
            <a:r>
              <a:rPr lang="es-CL" sz="2000" b="1">
                <a:latin typeface="+mj-lt"/>
              </a:rPr>
              <a:t> </a:t>
            </a:r>
            <a:r>
              <a:rPr lang="es-CL" sz="2000">
                <a:latin typeface="+mj-lt"/>
              </a:rPr>
              <a:t>que los estados están sometidos a un orden jurídico que cumple con los estándares concordados internacionalmente y que cubren derechos políticos, sociales, económicos y culturales.</a:t>
            </a:r>
          </a:p>
          <a:p>
            <a:pPr marL="257175" indent="-257175" algn="just">
              <a:spcBef>
                <a:spcPts val="0"/>
              </a:spcBef>
            </a:pPr>
            <a:endParaRPr lang="es-CL" sz="2000">
              <a:latin typeface="+mj-lt"/>
            </a:endParaRPr>
          </a:p>
          <a:p>
            <a:pPr marL="257175" indent="-257175" algn="just">
              <a:spcBef>
                <a:spcPts val="0"/>
              </a:spcBef>
            </a:pPr>
            <a:r>
              <a:rPr lang="es-CL" sz="2000">
                <a:latin typeface="+mj-lt"/>
              </a:rPr>
              <a:t>Un estado es </a:t>
            </a:r>
            <a:r>
              <a:rPr lang="es-CL" sz="2000" b="1">
                <a:latin typeface="+mj-lt"/>
              </a:rPr>
              <a:t>democrático</a:t>
            </a:r>
            <a:r>
              <a:rPr lang="es-CL" sz="2000">
                <a:latin typeface="+mj-lt"/>
              </a:rPr>
              <a:t> cuando sus autoridades se eligen el elecciones periódicas, universales, públicas e informadas.</a:t>
            </a:r>
          </a:p>
          <a:p>
            <a:pPr marL="0" indent="0" algn="just">
              <a:spcBef>
                <a:spcPts val="0"/>
              </a:spcBef>
              <a:buFont typeface="Arial" panose="020B0604020202020204" pitchFamily="34" charset="0"/>
              <a:buNone/>
            </a:pPr>
            <a:endParaRPr lang="es-CL" sz="2000">
              <a:latin typeface="+mj-lt"/>
            </a:endParaRPr>
          </a:p>
          <a:p>
            <a:pPr marL="257175" indent="-257175" algn="just">
              <a:spcBef>
                <a:spcPts val="0"/>
              </a:spcBef>
            </a:pPr>
            <a:r>
              <a:rPr lang="es-CL" sz="2000">
                <a:latin typeface="+mj-lt"/>
              </a:rPr>
              <a:t>Las </a:t>
            </a:r>
            <a:r>
              <a:rPr lang="es-CL" sz="2000" b="1">
                <a:latin typeface="+mj-lt"/>
              </a:rPr>
              <a:t>bases del estado de derecho </a:t>
            </a:r>
            <a:r>
              <a:rPr lang="es-CL" sz="2000">
                <a:latin typeface="+mj-lt"/>
              </a:rPr>
              <a:t>son </a:t>
            </a:r>
          </a:p>
          <a:p>
            <a:pPr marL="462915" lvl="1" indent="-257175" algn="just">
              <a:spcBef>
                <a:spcPts val="0"/>
              </a:spcBef>
              <a:buFont typeface="Arial"/>
              <a:buChar char="•"/>
            </a:pPr>
            <a:r>
              <a:rPr lang="es-CL" sz="2000">
                <a:latin typeface="+mj-lt"/>
              </a:rPr>
              <a:t>El imperio de la ley</a:t>
            </a:r>
          </a:p>
          <a:p>
            <a:pPr marL="462915" lvl="1" indent="-257175" algn="just">
              <a:spcBef>
                <a:spcPts val="0"/>
              </a:spcBef>
              <a:buFont typeface="Arial"/>
              <a:buChar char="•"/>
            </a:pPr>
            <a:r>
              <a:rPr lang="es-CL" sz="2000">
                <a:latin typeface="+mj-lt"/>
              </a:rPr>
              <a:t>La distribución del poder</a:t>
            </a:r>
          </a:p>
          <a:p>
            <a:pPr marL="462915" lvl="1" indent="-257175" algn="just">
              <a:spcBef>
                <a:spcPts val="0"/>
              </a:spcBef>
              <a:buFont typeface="Arial"/>
              <a:buChar char="•"/>
            </a:pPr>
            <a:r>
              <a:rPr lang="es-CL" sz="2000">
                <a:latin typeface="+mj-lt"/>
              </a:rPr>
              <a:t>La legalidad de la administración y su responsabilidad</a:t>
            </a:r>
          </a:p>
          <a:p>
            <a:pPr marL="462915" lvl="1" indent="-257175" algn="just">
              <a:spcBef>
                <a:spcPts val="0"/>
              </a:spcBef>
              <a:buFont typeface="Arial"/>
              <a:buChar char="•"/>
            </a:pPr>
            <a:r>
              <a:rPr lang="es-CL" sz="2000">
                <a:latin typeface="+mj-lt"/>
              </a:rPr>
              <a:t>El respeto, garantía y realización de los derechos humanos</a:t>
            </a:r>
          </a:p>
          <a:p>
            <a:pPr marL="462915" lvl="1" indent="-257175" algn="just">
              <a:spcBef>
                <a:spcPts val="0"/>
              </a:spcBef>
              <a:buFont typeface="Arial"/>
              <a:buChar char="•"/>
            </a:pPr>
            <a:r>
              <a:rPr lang="es-CL" sz="2000">
                <a:latin typeface="+mj-lt"/>
              </a:rPr>
              <a:t>La juridicidad de los órganos y autoridades públicas</a:t>
            </a:r>
          </a:p>
          <a:p>
            <a:pPr marL="462915" lvl="1" indent="-257175" algn="just">
              <a:spcBef>
                <a:spcPts val="0"/>
              </a:spcBef>
              <a:buFont typeface="Arial"/>
              <a:buChar char="•"/>
            </a:pPr>
            <a:r>
              <a:rPr lang="es-CL" sz="2000">
                <a:latin typeface="+mj-lt"/>
              </a:rPr>
              <a:t>La soberanía popular</a:t>
            </a:r>
          </a:p>
          <a:p>
            <a:pPr marL="462915" lvl="1" indent="-257175" algn="just">
              <a:spcBef>
                <a:spcPts val="0"/>
              </a:spcBef>
              <a:buFont typeface="Arial"/>
              <a:buChar char="•"/>
            </a:pPr>
            <a:r>
              <a:rPr lang="es-CL" sz="2000">
                <a:latin typeface="+mj-lt"/>
              </a:rPr>
              <a:t>La probidad.</a:t>
            </a:r>
            <a:endParaRPr lang="es-CL" sz="2000" dirty="0">
              <a:latin typeface="+mj-lt"/>
            </a:endParaRPr>
          </a:p>
        </p:txBody>
      </p:sp>
      <p:sp>
        <p:nvSpPr>
          <p:cNvPr id="6" name="Marcador de número de diapositiva 3">
            <a:extLst>
              <a:ext uri="{FF2B5EF4-FFF2-40B4-BE49-F238E27FC236}">
                <a16:creationId xmlns:a16="http://schemas.microsoft.com/office/drawing/2014/main" id="{2F95B4BF-D05D-CD32-78E3-43BEBA8004DC}"/>
              </a:ext>
            </a:extLst>
          </p:cNvPr>
          <p:cNvSpPr>
            <a:spLocks noGrp="1"/>
          </p:cNvSpPr>
          <p:nvPr>
            <p:ph type="sldNum" sz="quarter" idx="12"/>
          </p:nvPr>
        </p:nvSpPr>
        <p:spPr>
          <a:xfrm>
            <a:off x="6553200" y="6245225"/>
            <a:ext cx="2133599" cy="476249"/>
          </a:xfrm>
        </p:spPr>
        <p:txBody>
          <a:bodyPr/>
          <a:lstStyle/>
          <a:p>
            <a:pPr rtl="0"/>
            <a:fld id="{4FAB73BC-B049-4115-A692-8D63A059BFB8}" type="slidenum">
              <a:rPr lang="es-ES" noProof="0" smtClean="0"/>
              <a:t>5</a:t>
            </a:fld>
            <a:endParaRPr lang="es-ES" noProof="0" dirty="0"/>
          </a:p>
        </p:txBody>
      </p:sp>
    </p:spTree>
    <p:extLst>
      <p:ext uri="{BB962C8B-B14F-4D97-AF65-F5344CB8AC3E}">
        <p14:creationId xmlns:p14="http://schemas.microsoft.com/office/powerpoint/2010/main" val="2845864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471">
            <a:extLst>
              <a:ext uri="{FF2B5EF4-FFF2-40B4-BE49-F238E27FC236}">
                <a16:creationId xmlns:a16="http://schemas.microsoft.com/office/drawing/2014/main" id="{1596D5BB-E06B-1EE3-6E2F-FE8B85058281}"/>
              </a:ext>
            </a:extLst>
          </p:cNvPr>
          <p:cNvSpPr txBox="1">
            <a:spLocks/>
          </p:cNvSpPr>
          <p:nvPr/>
        </p:nvSpPr>
        <p:spPr>
          <a:xfrm>
            <a:off x="445734" y="2066926"/>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a:solidFill>
                  <a:schemeClr val="dk1"/>
                </a:solidFill>
                <a:latin typeface="Arial"/>
                <a:ea typeface="Arial"/>
                <a:cs typeface="Arial"/>
                <a:sym typeface="Arial"/>
              </a:rPr>
              <a:t>El avance en la implementación del Plan de Trabajo.</a:t>
            </a:r>
          </a:p>
          <a:p>
            <a:pPr marL="342900" indent="-342900" algn="just">
              <a:lnSpc>
                <a:spcPct val="100000"/>
              </a:lnSpc>
              <a:spcBef>
                <a:spcPts val="200"/>
              </a:spcBef>
              <a:buClr>
                <a:schemeClr val="dk1"/>
              </a:buClr>
              <a:buFont typeface="Arial"/>
              <a:buNone/>
            </a:pPr>
            <a:endParaRPr lang="en-US" sz="800">
              <a:solidFill>
                <a:schemeClr val="dk1"/>
              </a:solidFill>
              <a:latin typeface="Arial"/>
              <a:ea typeface="Arial"/>
              <a:cs typeface="Arial"/>
              <a:sym typeface="Arial"/>
            </a:endParaRP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Prácticas recurrentes de coordinación.</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Identificación de acciones que respondan a problemas críticos y los solucionen.</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Generación de primeros productos en cada área de acción.</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Dimensión regional del Plan de acción.</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 Programa de trabajo con diversos actores.</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 Acuerdo Marco con Naciones Unidas.</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 Preparación del Presupuesto 2009.</a:t>
            </a:r>
          </a:p>
          <a:p>
            <a:pPr lvl="2" algn="just">
              <a:lnSpc>
                <a:spcPct val="10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 Coordinación legislativa para agenda indígena.</a:t>
            </a:r>
          </a:p>
          <a:p>
            <a:pPr marL="742950" lvl="1" indent="-158750">
              <a:lnSpc>
                <a:spcPct val="100000"/>
              </a:lnSpc>
              <a:spcBef>
                <a:spcPts val="400"/>
              </a:spcBef>
              <a:buClr>
                <a:schemeClr val="dk1"/>
              </a:buClr>
              <a:buFont typeface="Arial"/>
              <a:buNone/>
            </a:pPr>
            <a:endParaRPr lang="en-US" sz="1600">
              <a:solidFill>
                <a:schemeClr val="dk1"/>
              </a:solidFill>
              <a:latin typeface="Arial"/>
              <a:ea typeface="Arial"/>
              <a:cs typeface="Arial"/>
              <a:sym typeface="Arial"/>
            </a:endParaRPr>
          </a:p>
          <a:p>
            <a:pPr marL="742950" lvl="1" indent="-234950">
              <a:lnSpc>
                <a:spcPct val="100000"/>
              </a:lnSpc>
              <a:spcBef>
                <a:spcPts val="160"/>
              </a:spcBef>
              <a:buClr>
                <a:schemeClr val="dk1"/>
              </a:buClr>
              <a:buFont typeface="Arial"/>
              <a:buNone/>
            </a:pPr>
            <a:endParaRPr lang="en-US" sz="60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600" dirty="0">
              <a:solidFill>
                <a:schemeClr val="dk1"/>
              </a:solidFill>
              <a:latin typeface="Arial"/>
              <a:ea typeface="Arial"/>
              <a:cs typeface="Arial"/>
              <a:sym typeface="Arial"/>
            </a:endParaRPr>
          </a:p>
        </p:txBody>
      </p:sp>
      <p:sp>
        <p:nvSpPr>
          <p:cNvPr id="4" name="Shape 472">
            <a:extLst>
              <a:ext uri="{FF2B5EF4-FFF2-40B4-BE49-F238E27FC236}">
                <a16:creationId xmlns:a16="http://schemas.microsoft.com/office/drawing/2014/main" id="{84D10AED-7165-195D-B681-7762588ED3A5}"/>
              </a:ext>
            </a:extLst>
          </p:cNvPr>
          <p:cNvSpPr txBox="1"/>
          <p:nvPr/>
        </p:nvSpPr>
        <p:spPr>
          <a:xfrm>
            <a:off x="6530622"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50</a:t>
            </a:fld>
            <a:endParaRPr lang="en-US" sz="1100" b="0" i="0" u="none" strike="noStrike" cap="none" baseline="0">
              <a:solidFill>
                <a:schemeClr val="dk1"/>
              </a:solidFill>
              <a:latin typeface="Arial"/>
              <a:ea typeface="Arial"/>
              <a:cs typeface="Arial"/>
              <a:sym typeface="Arial"/>
            </a:endParaRPr>
          </a:p>
        </p:txBody>
      </p:sp>
      <p:sp>
        <p:nvSpPr>
          <p:cNvPr id="6" name="Shape 473">
            <a:extLst>
              <a:ext uri="{FF2B5EF4-FFF2-40B4-BE49-F238E27FC236}">
                <a16:creationId xmlns:a16="http://schemas.microsoft.com/office/drawing/2014/main" id="{F435402F-9057-2F90-4E1F-8767A515B388}"/>
              </a:ext>
            </a:extLst>
          </p:cNvPr>
          <p:cNvSpPr txBox="1">
            <a:spLocks/>
          </p:cNvSpPr>
          <p:nvPr/>
        </p:nvSpPr>
        <p:spPr>
          <a:xfrm>
            <a:off x="434622"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La política en fase de régimen </a:t>
            </a:r>
          </a:p>
        </p:txBody>
      </p:sp>
    </p:spTree>
    <p:extLst>
      <p:ext uri="{BB962C8B-B14F-4D97-AF65-F5344CB8AC3E}">
        <p14:creationId xmlns:p14="http://schemas.microsoft.com/office/powerpoint/2010/main" val="2667353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478">
            <a:extLst>
              <a:ext uri="{FF2B5EF4-FFF2-40B4-BE49-F238E27FC236}">
                <a16:creationId xmlns:a16="http://schemas.microsoft.com/office/drawing/2014/main" id="{68B7320D-F08A-FE0B-6013-55D17658DA48}"/>
              </a:ext>
            </a:extLst>
          </p:cNvPr>
          <p:cNvSpPr txBox="1">
            <a:spLocks/>
          </p:cNvSpPr>
          <p:nvPr/>
        </p:nvSpPr>
        <p:spPr>
          <a:xfrm>
            <a:off x="577321" y="1906588"/>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400">
                <a:solidFill>
                  <a:schemeClr val="dk1"/>
                </a:solidFill>
                <a:latin typeface="Arial"/>
                <a:ea typeface="Arial"/>
                <a:cs typeface="Arial"/>
                <a:sym typeface="Arial"/>
              </a:rPr>
              <a:t>Aprobación y promulgación del Convenio 169:</a:t>
            </a:r>
          </a:p>
          <a:p>
            <a:pPr lvl="2" algn="just">
              <a:lnSpc>
                <a:spcPct val="80000"/>
              </a:lnSpc>
              <a:spcBef>
                <a:spcPts val="320"/>
              </a:spcBef>
              <a:buClr>
                <a:schemeClr val="dk1"/>
              </a:buClr>
              <a:buSzPct val="100000"/>
              <a:buFont typeface="Arial"/>
              <a:buChar char="•"/>
            </a:pPr>
            <a:r>
              <a:rPr lang="en-US" sz="1200">
                <a:solidFill>
                  <a:schemeClr val="dk1"/>
                </a:solidFill>
                <a:latin typeface="Arial"/>
                <a:ea typeface="Arial"/>
                <a:cs typeface="Arial"/>
                <a:sym typeface="Arial"/>
              </a:rPr>
              <a:t>Proceso de difusión del convenio y de su forma de implementación.</a:t>
            </a:r>
          </a:p>
          <a:p>
            <a:pPr lvl="2" algn="just">
              <a:lnSpc>
                <a:spcPct val="80000"/>
              </a:lnSpc>
              <a:spcBef>
                <a:spcPts val="320"/>
              </a:spcBef>
              <a:buClr>
                <a:schemeClr val="dk1"/>
              </a:buClr>
              <a:buSzPct val="100000"/>
              <a:buFont typeface="Arial"/>
              <a:buChar char="•"/>
            </a:pPr>
            <a:r>
              <a:rPr lang="en-US" sz="1200">
                <a:solidFill>
                  <a:schemeClr val="dk1"/>
                </a:solidFill>
                <a:latin typeface="Arial"/>
                <a:ea typeface="Arial"/>
                <a:cs typeface="Arial"/>
                <a:sym typeface="Arial"/>
              </a:rPr>
              <a:t>La consulta indígena sobre proyecto de participación política y consejo de pueblos indígenas. La consulta sobre el proceso de consulta y participación.</a:t>
            </a:r>
          </a:p>
          <a:p>
            <a:pPr marL="342900" indent="-342900" algn="just">
              <a:lnSpc>
                <a:spcPct val="80000"/>
              </a:lnSpc>
              <a:spcBef>
                <a:spcPts val="360"/>
              </a:spcBef>
              <a:buClr>
                <a:schemeClr val="dk1"/>
              </a:buClr>
              <a:buSzPct val="100000"/>
              <a:buFont typeface="Arial"/>
              <a:buChar char="•"/>
            </a:pPr>
            <a:r>
              <a:rPr lang="en-US" sz="1400">
                <a:solidFill>
                  <a:schemeClr val="dk1"/>
                </a:solidFill>
                <a:latin typeface="Arial"/>
                <a:ea typeface="Arial"/>
                <a:cs typeface="Arial"/>
                <a:sym typeface="Arial"/>
              </a:rPr>
              <a:t>Visita del Relator Especial de Naciones Unidas para Pueblos Indígenas:</a:t>
            </a:r>
          </a:p>
          <a:p>
            <a:pPr marL="342900" indent="-342900" algn="just">
              <a:spcBef>
                <a:spcPts val="360"/>
              </a:spcBef>
              <a:buClr>
                <a:schemeClr val="dk1"/>
              </a:buClr>
              <a:buSzPct val="100000"/>
              <a:buFont typeface="Arial"/>
              <a:buChar char="•"/>
            </a:pPr>
            <a:r>
              <a:rPr lang="en-US" sz="1400">
                <a:solidFill>
                  <a:schemeClr val="dk1"/>
                </a:solidFill>
                <a:latin typeface="Arial"/>
                <a:ea typeface="Arial"/>
                <a:cs typeface="Arial"/>
                <a:sym typeface="Arial"/>
              </a:rPr>
              <a:t>El proceso de negociación de tierras.</a:t>
            </a:r>
          </a:p>
          <a:p>
            <a:pPr lvl="2" algn="just">
              <a:spcBef>
                <a:spcPts val="320"/>
              </a:spcBef>
              <a:buClr>
                <a:schemeClr val="dk1"/>
              </a:buClr>
              <a:buSzPct val="100000"/>
              <a:buFont typeface="Arial"/>
              <a:buChar char="•"/>
            </a:pPr>
            <a:r>
              <a:rPr lang="en-US" sz="1200">
                <a:solidFill>
                  <a:schemeClr val="dk1"/>
                </a:solidFill>
                <a:latin typeface="Arial"/>
                <a:ea typeface="Arial"/>
                <a:cs typeface="Arial"/>
                <a:sym typeface="Arial"/>
              </a:rPr>
              <a:t>Avances en compras para las 115.</a:t>
            </a:r>
          </a:p>
          <a:p>
            <a:pPr lvl="2" algn="just">
              <a:spcBef>
                <a:spcPts val="320"/>
              </a:spcBef>
              <a:buClr>
                <a:schemeClr val="dk1"/>
              </a:buClr>
              <a:buSzPct val="100000"/>
              <a:buFont typeface="Arial"/>
              <a:buChar char="•"/>
            </a:pPr>
            <a:r>
              <a:rPr lang="en-US" sz="1200">
                <a:solidFill>
                  <a:schemeClr val="dk1"/>
                </a:solidFill>
                <a:latin typeface="Arial"/>
                <a:ea typeface="Arial"/>
                <a:cs typeface="Arial"/>
                <a:sym typeface="Arial"/>
              </a:rPr>
              <a:t>Casos especiales y comunidades en conflicto.</a:t>
            </a:r>
          </a:p>
          <a:p>
            <a:pPr marL="342900" indent="-342900" algn="just">
              <a:spcBef>
                <a:spcPts val="360"/>
              </a:spcBef>
              <a:buClr>
                <a:schemeClr val="dk1"/>
              </a:buClr>
              <a:buSzPct val="100000"/>
              <a:buFont typeface="Arial"/>
              <a:buChar char="•"/>
            </a:pPr>
            <a:r>
              <a:rPr lang="en-US" sz="1400">
                <a:solidFill>
                  <a:schemeClr val="dk1"/>
                </a:solidFill>
                <a:latin typeface="Arial"/>
                <a:ea typeface="Arial"/>
                <a:cs typeface="Arial"/>
                <a:sym typeface="Arial"/>
              </a:rPr>
              <a:t>Marco regulatorio para proyectos de inversión en tierra indígena.</a:t>
            </a:r>
          </a:p>
          <a:p>
            <a:pPr lvl="2" algn="just">
              <a:spcBef>
                <a:spcPts val="320"/>
              </a:spcBef>
              <a:buClr>
                <a:schemeClr val="dk1"/>
              </a:buClr>
              <a:buSzPct val="100000"/>
              <a:buFont typeface="Arial"/>
              <a:buChar char="•"/>
            </a:pPr>
            <a:r>
              <a:rPr lang="en-US" sz="1200">
                <a:solidFill>
                  <a:schemeClr val="dk1"/>
                </a:solidFill>
                <a:latin typeface="Arial"/>
                <a:ea typeface="Arial"/>
                <a:cs typeface="Arial"/>
                <a:sym typeface="Arial"/>
              </a:rPr>
              <a:t>Propuesta de Código de Conducta Responsable.</a:t>
            </a:r>
          </a:p>
          <a:p>
            <a:pPr lvl="2" algn="just">
              <a:spcBef>
                <a:spcPts val="320"/>
              </a:spcBef>
              <a:buClr>
                <a:schemeClr val="dk1"/>
              </a:buClr>
              <a:buSzPct val="100000"/>
              <a:buFont typeface="Arial"/>
              <a:buChar char="•"/>
            </a:pPr>
            <a:r>
              <a:rPr lang="en-US" sz="1200">
                <a:solidFill>
                  <a:schemeClr val="dk1"/>
                </a:solidFill>
                <a:latin typeface="Arial"/>
                <a:ea typeface="Arial"/>
                <a:cs typeface="Arial"/>
                <a:sym typeface="Arial"/>
              </a:rPr>
              <a:t>Discusión pública; decisión de bajar la propuesta.</a:t>
            </a:r>
          </a:p>
          <a:p>
            <a:pPr marL="342900" indent="-342900" algn="just">
              <a:spcBef>
                <a:spcPts val="360"/>
              </a:spcBef>
              <a:buClr>
                <a:schemeClr val="dk1"/>
              </a:buClr>
              <a:buSzPct val="100000"/>
              <a:buFont typeface="Arial"/>
              <a:buChar char="•"/>
            </a:pPr>
            <a:r>
              <a:rPr lang="en-US" sz="1400">
                <a:solidFill>
                  <a:schemeClr val="dk1"/>
                </a:solidFill>
                <a:latin typeface="Arial"/>
                <a:ea typeface="Arial"/>
                <a:cs typeface="Arial"/>
                <a:sym typeface="Arial"/>
              </a:rPr>
              <a:t>Reforma constitucional de reconocimiento.</a:t>
            </a:r>
          </a:p>
          <a:p>
            <a:pPr lvl="2" algn="just">
              <a:spcBef>
                <a:spcPts val="360"/>
              </a:spcBef>
              <a:buClr>
                <a:schemeClr val="dk1"/>
              </a:buClr>
              <a:buSzPct val="112500"/>
              <a:buFont typeface="Arial"/>
              <a:buChar char="•"/>
            </a:pPr>
            <a:r>
              <a:rPr lang="en-US" sz="1200">
                <a:solidFill>
                  <a:schemeClr val="dk1"/>
                </a:solidFill>
                <a:latin typeface="Arial"/>
                <a:ea typeface="Arial"/>
                <a:cs typeface="Arial"/>
                <a:sym typeface="Arial"/>
              </a:rPr>
              <a:t>Aprobación en general en el Senado y Proceso de consulta indígena</a:t>
            </a:r>
            <a:r>
              <a:rPr lang="en-US" sz="1400">
                <a:solidFill>
                  <a:schemeClr val="dk1"/>
                </a:solidFill>
                <a:latin typeface="Arial"/>
                <a:ea typeface="Arial"/>
                <a:cs typeface="Arial"/>
                <a:sym typeface="Arial"/>
              </a:rPr>
              <a:t>.</a:t>
            </a:r>
          </a:p>
          <a:p>
            <a:pPr lvl="2" algn="just">
              <a:spcBef>
                <a:spcPts val="360"/>
              </a:spcBef>
              <a:buClr>
                <a:schemeClr val="dk1"/>
              </a:buClr>
              <a:buFont typeface="Arial"/>
              <a:buNone/>
            </a:pPr>
            <a:endParaRPr lang="en-US" sz="1400">
              <a:solidFill>
                <a:schemeClr val="dk1"/>
              </a:solidFill>
              <a:latin typeface="Arial"/>
              <a:ea typeface="Arial"/>
              <a:cs typeface="Arial"/>
              <a:sym typeface="Arial"/>
            </a:endParaRPr>
          </a:p>
          <a:p>
            <a:pPr marL="342900" indent="-342900" algn="just">
              <a:spcBef>
                <a:spcPts val="360"/>
              </a:spcBef>
              <a:buClr>
                <a:schemeClr val="dk1"/>
              </a:buClr>
              <a:buSzPct val="100000"/>
              <a:buFont typeface="Arial"/>
              <a:buChar char="•"/>
            </a:pPr>
            <a:r>
              <a:rPr lang="en-US" sz="1400">
                <a:solidFill>
                  <a:schemeClr val="dk1"/>
                </a:solidFill>
                <a:latin typeface="Arial"/>
                <a:ea typeface="Arial"/>
                <a:cs typeface="Arial"/>
                <a:sym typeface="Arial"/>
              </a:rPr>
              <a:t>Movilizaciones de comunidades porque no hay solución inmediata a sus demandas: Reacción gubernamental ante tales manifestaciones y muerte de Jaime Mendoza Collio durante la ocupación de un predio.</a:t>
            </a:r>
          </a:p>
          <a:p>
            <a:pPr marL="342900" indent="-215900">
              <a:spcBef>
                <a:spcPts val="400"/>
              </a:spcBef>
              <a:buClr>
                <a:schemeClr val="dk1"/>
              </a:buClr>
              <a:buFont typeface="Arial"/>
              <a:buNone/>
            </a:pPr>
            <a:endParaRPr lang="en-US" sz="16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190500">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742950" lvl="1" indent="-171450">
              <a:lnSpc>
                <a:spcPct val="80000"/>
              </a:lnSpc>
              <a:spcBef>
                <a:spcPts val="360"/>
              </a:spcBef>
              <a:buClr>
                <a:schemeClr val="dk1"/>
              </a:buClr>
              <a:buFont typeface="Arial"/>
              <a:buNone/>
            </a:pPr>
            <a:endParaRPr lang="en-US" sz="1400">
              <a:solidFill>
                <a:schemeClr val="dk1"/>
              </a:solidFill>
              <a:latin typeface="Arial"/>
              <a:ea typeface="Arial"/>
              <a:cs typeface="Arial"/>
              <a:sym typeface="Arial"/>
            </a:endParaRPr>
          </a:p>
          <a:p>
            <a:pPr marL="342900" indent="-190500">
              <a:lnSpc>
                <a:spcPct val="10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742950" lvl="1" indent="-234950">
              <a:lnSpc>
                <a:spcPct val="100000"/>
              </a:lnSpc>
              <a:spcBef>
                <a:spcPts val="160"/>
              </a:spcBef>
              <a:buClr>
                <a:schemeClr val="dk1"/>
              </a:buClr>
              <a:buFont typeface="Arial"/>
              <a:buNone/>
            </a:pPr>
            <a:endParaRPr lang="en-US" sz="60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600">
              <a:solidFill>
                <a:schemeClr val="dk1"/>
              </a:solidFill>
              <a:latin typeface="Arial"/>
              <a:ea typeface="Arial"/>
              <a:cs typeface="Arial"/>
              <a:sym typeface="Arial"/>
            </a:endParaRPr>
          </a:p>
        </p:txBody>
      </p:sp>
      <p:sp>
        <p:nvSpPr>
          <p:cNvPr id="4" name="Shape 479">
            <a:extLst>
              <a:ext uri="{FF2B5EF4-FFF2-40B4-BE49-F238E27FC236}">
                <a16:creationId xmlns:a16="http://schemas.microsoft.com/office/drawing/2014/main" id="{EE529529-DE0C-B519-6DDC-69A7614A1BCE}"/>
              </a:ext>
            </a:extLst>
          </p:cNvPr>
          <p:cNvSpPr txBox="1"/>
          <p:nvPr/>
        </p:nvSpPr>
        <p:spPr>
          <a:xfrm>
            <a:off x="6519334"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51</a:t>
            </a:fld>
            <a:endParaRPr lang="en-US" sz="1100" b="0" i="0" u="none" strike="noStrike" cap="none" baseline="0">
              <a:solidFill>
                <a:schemeClr val="dk1"/>
              </a:solidFill>
              <a:latin typeface="Arial"/>
              <a:ea typeface="Arial"/>
              <a:cs typeface="Arial"/>
              <a:sym typeface="Arial"/>
            </a:endParaRPr>
          </a:p>
        </p:txBody>
      </p:sp>
      <p:sp>
        <p:nvSpPr>
          <p:cNvPr id="6" name="Shape 480">
            <a:extLst>
              <a:ext uri="{FF2B5EF4-FFF2-40B4-BE49-F238E27FC236}">
                <a16:creationId xmlns:a16="http://schemas.microsoft.com/office/drawing/2014/main" id="{035A43B6-E65B-4C8B-E94E-E2331C1B9397}"/>
              </a:ext>
            </a:extLst>
          </p:cNvPr>
          <p:cNvSpPr txBox="1">
            <a:spLocks/>
          </p:cNvSpPr>
          <p:nvPr/>
        </p:nvSpPr>
        <p:spPr>
          <a:xfrm>
            <a:off x="423334"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Elementos que desencadenan nueva crisis</a:t>
            </a:r>
            <a:endParaRPr lang="en-US" sz="24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350111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485">
            <a:extLst>
              <a:ext uri="{FF2B5EF4-FFF2-40B4-BE49-F238E27FC236}">
                <a16:creationId xmlns:a16="http://schemas.microsoft.com/office/drawing/2014/main" id="{8EE13091-C423-1FAC-3982-2F63424BCE3C}"/>
              </a:ext>
            </a:extLst>
          </p:cNvPr>
          <p:cNvSpPr txBox="1">
            <a:spLocks/>
          </p:cNvSpPr>
          <p:nvPr/>
        </p:nvSpPr>
        <p:spPr>
          <a:xfrm>
            <a:off x="641350" y="2257426"/>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Entenderemos por </a:t>
            </a:r>
            <a:r>
              <a:rPr lang="en-US" sz="1600">
                <a:solidFill>
                  <a:srgbClr val="FF9900"/>
                </a:solidFill>
                <a:latin typeface="Arial"/>
                <a:ea typeface="Arial"/>
                <a:cs typeface="Arial"/>
                <a:sym typeface="Arial"/>
              </a:rPr>
              <a:t>situación de crisis</a:t>
            </a:r>
            <a:r>
              <a:rPr lang="en-US" sz="1600">
                <a:solidFill>
                  <a:schemeClr val="dk1"/>
                </a:solidFill>
                <a:latin typeface="Arial"/>
                <a:ea typeface="Arial"/>
                <a:cs typeface="Arial"/>
                <a:sym typeface="Arial"/>
              </a:rPr>
              <a:t> aquella en la cual los conflictos sociales o de otra naturaleza que existen obligan a la autoridad gubernamental a decidir una intervención que estará marcada por la urgencia y por la disminución de la conflictividad preexistente, conflictividad que se acrecentaría en la medida en  que la brecha entre demandas y realizaciones gubernamentales se mantuviera o creciera. </a:t>
            </a:r>
          </a:p>
          <a:p>
            <a:pPr marL="342900" indent="-190500" algn="just">
              <a:lnSpc>
                <a:spcPct val="10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Detectada una situación de crisis, se debe en primer lugar  </a:t>
            </a:r>
            <a:r>
              <a:rPr lang="en-US" sz="1600" b="1">
                <a:solidFill>
                  <a:srgbClr val="FF9900"/>
                </a:solidFill>
                <a:latin typeface="Arial"/>
                <a:ea typeface="Arial"/>
                <a:cs typeface="Arial"/>
                <a:sym typeface="Arial"/>
              </a:rPr>
              <a:t>identificar cual es el punto de partida para formular o reformular un política.</a:t>
            </a:r>
            <a:r>
              <a:rPr lang="en-US" sz="1600" b="1">
                <a:solidFill>
                  <a:schemeClr val="dk1"/>
                </a:solidFill>
                <a:latin typeface="Arial"/>
                <a:ea typeface="Arial"/>
                <a:cs typeface="Arial"/>
                <a:sym typeface="Arial"/>
              </a:rPr>
              <a:t> </a:t>
            </a:r>
          </a:p>
          <a:p>
            <a:pPr marL="0" indent="0">
              <a:spcBef>
                <a:spcPts val="0"/>
              </a:spcBef>
              <a:buFont typeface="Arial" panose="020B0604020202020204" pitchFamily="34" charset="0"/>
              <a:buNone/>
            </a:pPr>
            <a:endParaRPr lang="en-US" sz="1600" b="1">
              <a:solidFill>
                <a:schemeClr val="dk1"/>
              </a:solidFill>
              <a:latin typeface="Arial"/>
              <a:ea typeface="Arial"/>
              <a:cs typeface="Arial"/>
              <a:sym typeface="Arial"/>
            </a:endParaRPr>
          </a:p>
        </p:txBody>
      </p:sp>
      <p:sp>
        <p:nvSpPr>
          <p:cNvPr id="4" name="Shape 486">
            <a:extLst>
              <a:ext uri="{FF2B5EF4-FFF2-40B4-BE49-F238E27FC236}">
                <a16:creationId xmlns:a16="http://schemas.microsoft.com/office/drawing/2014/main" id="{D77B2E06-B469-B3D4-5D8F-EBEEC6BE7CD5}"/>
              </a:ext>
            </a:extLst>
          </p:cNvPr>
          <p:cNvSpPr txBox="1"/>
          <p:nvPr/>
        </p:nvSpPr>
        <p:spPr>
          <a:xfrm>
            <a:off x="6654800"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52</a:t>
            </a:fld>
            <a:endParaRPr lang="en-US" sz="1050" b="0" i="0" u="none" strike="noStrike" cap="none" baseline="0">
              <a:solidFill>
                <a:schemeClr val="dk1"/>
              </a:solidFill>
              <a:latin typeface="Arial"/>
              <a:ea typeface="Arial"/>
              <a:cs typeface="Arial"/>
              <a:sym typeface="Arial"/>
            </a:endParaRPr>
          </a:p>
        </p:txBody>
      </p:sp>
      <p:sp>
        <p:nvSpPr>
          <p:cNvPr id="6" name="Shape 487">
            <a:extLst>
              <a:ext uri="{FF2B5EF4-FFF2-40B4-BE49-F238E27FC236}">
                <a16:creationId xmlns:a16="http://schemas.microsoft.com/office/drawing/2014/main" id="{4E3672FA-9ABA-5154-19FC-412191779A72}"/>
              </a:ext>
            </a:extLst>
          </p:cNvPr>
          <p:cNvSpPr txBox="1">
            <a:spLocks/>
          </p:cNvSpPr>
          <p:nvPr/>
        </p:nvSpPr>
        <p:spPr>
          <a:xfrm>
            <a:off x="558800"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Políticas Públicas revisadas	1</a:t>
            </a:r>
          </a:p>
        </p:txBody>
      </p:sp>
    </p:spTree>
    <p:extLst>
      <p:ext uri="{BB962C8B-B14F-4D97-AF65-F5344CB8AC3E}">
        <p14:creationId xmlns:p14="http://schemas.microsoft.com/office/powerpoint/2010/main" val="1688431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492">
            <a:extLst>
              <a:ext uri="{FF2B5EF4-FFF2-40B4-BE49-F238E27FC236}">
                <a16:creationId xmlns:a16="http://schemas.microsoft.com/office/drawing/2014/main" id="{9FAD3C86-483B-0513-9429-B0EB24F83B66}"/>
              </a:ext>
            </a:extLst>
          </p:cNvPr>
          <p:cNvSpPr txBox="1">
            <a:spLocks/>
          </p:cNvSpPr>
          <p:nvPr/>
        </p:nvSpPr>
        <p:spPr>
          <a:xfrm>
            <a:off x="493712" y="2117726"/>
            <a:ext cx="7488236"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2000">
                <a:solidFill>
                  <a:schemeClr val="dk1"/>
                </a:solidFill>
                <a:latin typeface="Arial"/>
                <a:ea typeface="Arial"/>
                <a:cs typeface="Arial"/>
                <a:sym typeface="Arial"/>
              </a:rPr>
              <a:t>Por lo general, no se parte de la nada, sino que existen acciones gubernamentales previas.  </a:t>
            </a:r>
          </a:p>
          <a:p>
            <a:pPr marL="342900" indent="-342900" algn="just">
              <a:lnSpc>
                <a:spcPct val="80000"/>
              </a:lnSpc>
              <a:spcBef>
                <a:spcPts val="500"/>
              </a:spcBef>
              <a:buClr>
                <a:schemeClr val="dk1"/>
              </a:buClr>
              <a:buFont typeface="Arial"/>
              <a:buNone/>
            </a:pPr>
            <a:endParaRPr lang="en-US" sz="2000">
              <a:solidFill>
                <a:schemeClr val="dk1"/>
              </a:solidFill>
              <a:latin typeface="Arial"/>
              <a:ea typeface="Arial"/>
              <a:cs typeface="Arial"/>
              <a:sym typeface="Arial"/>
            </a:endParaRPr>
          </a:p>
          <a:p>
            <a:pPr marL="342900" indent="-342900" algn="just">
              <a:lnSpc>
                <a:spcPct val="80000"/>
              </a:lnSpc>
              <a:spcBef>
                <a:spcPts val="500"/>
              </a:spcBef>
              <a:buClr>
                <a:schemeClr val="dk1"/>
              </a:buClr>
              <a:buSzPct val="100000"/>
              <a:buFont typeface="Arial"/>
              <a:buChar char="•"/>
            </a:pPr>
            <a:r>
              <a:rPr lang="en-US" sz="2000">
                <a:solidFill>
                  <a:schemeClr val="dk1"/>
                </a:solidFill>
                <a:latin typeface="Arial"/>
                <a:ea typeface="Arial"/>
                <a:cs typeface="Arial"/>
                <a:sym typeface="Arial"/>
              </a:rPr>
              <a:t>Esa caracterización inicial debe comprender</a:t>
            </a:r>
          </a:p>
          <a:p>
            <a:pPr lvl="2" indent="-114300" algn="just">
              <a:lnSpc>
                <a:spcPct val="80000"/>
              </a:lnSpc>
              <a:spcBef>
                <a:spcPts val="360"/>
              </a:spcBef>
              <a:buClr>
                <a:schemeClr val="dk1"/>
              </a:buClr>
              <a:buFont typeface="Arial"/>
              <a:buNone/>
            </a:pPr>
            <a:endParaRPr lang="en-US" sz="1400">
              <a:solidFill>
                <a:schemeClr val="dk1"/>
              </a:solidFill>
              <a:latin typeface="Arial"/>
              <a:ea typeface="Arial"/>
              <a:cs typeface="Arial"/>
              <a:sym typeface="Arial"/>
            </a:endParaRP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un diagnóstico de la situación de conflictividad, </a:t>
            </a: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un análisis de la correlación de fuerzas políticas frente al tema a intervenir, </a:t>
            </a: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una percepción de los movimientos sociales activos en el área y sus motivaciones, </a:t>
            </a: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una evaluación inicial de las políticas públicas en ejecución desde el punto de vista de la eficiencia, de la eficacia y de la relevancia para enfrentar los problemas que motivan la intervención y </a:t>
            </a: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un conocimiento de las demandas de los grupos sociales que se espera atender. </a:t>
            </a:r>
          </a:p>
          <a:p>
            <a:pPr marL="0" indent="0">
              <a:spcBef>
                <a:spcPts val="0"/>
              </a:spcBef>
              <a:buFont typeface="Arial" panose="020B0604020202020204" pitchFamily="34" charset="0"/>
              <a:buNone/>
            </a:pPr>
            <a:endParaRPr lang="en-US" sz="1600">
              <a:solidFill>
                <a:schemeClr val="dk1"/>
              </a:solidFill>
              <a:latin typeface="Arial"/>
              <a:ea typeface="Arial"/>
              <a:cs typeface="Arial"/>
              <a:sym typeface="Arial"/>
            </a:endParaRPr>
          </a:p>
        </p:txBody>
      </p:sp>
      <p:sp>
        <p:nvSpPr>
          <p:cNvPr id="4" name="Shape 493">
            <a:extLst>
              <a:ext uri="{FF2B5EF4-FFF2-40B4-BE49-F238E27FC236}">
                <a16:creationId xmlns:a16="http://schemas.microsoft.com/office/drawing/2014/main" id="{852F7B14-5263-22C1-F158-E016BFA6B6AE}"/>
              </a:ext>
            </a:extLst>
          </p:cNvPr>
          <p:cNvSpPr txBox="1"/>
          <p:nvPr/>
        </p:nvSpPr>
        <p:spPr>
          <a:xfrm>
            <a:off x="6362700" y="7021514"/>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53</a:t>
            </a:fld>
            <a:endParaRPr lang="en-US" sz="1100" b="0" i="0" u="none" strike="noStrike" cap="none" baseline="0">
              <a:solidFill>
                <a:schemeClr val="dk1"/>
              </a:solidFill>
              <a:latin typeface="Arial"/>
              <a:ea typeface="Arial"/>
              <a:cs typeface="Arial"/>
              <a:sym typeface="Arial"/>
            </a:endParaRPr>
          </a:p>
        </p:txBody>
      </p:sp>
      <p:sp>
        <p:nvSpPr>
          <p:cNvPr id="6" name="Shape 494">
            <a:extLst>
              <a:ext uri="{FF2B5EF4-FFF2-40B4-BE49-F238E27FC236}">
                <a16:creationId xmlns:a16="http://schemas.microsoft.com/office/drawing/2014/main" id="{904E92D2-73D1-140B-EAB0-C645F052E65D}"/>
              </a:ext>
            </a:extLst>
          </p:cNvPr>
          <p:cNvSpPr txBox="1">
            <a:spLocks/>
          </p:cNvSpPr>
          <p:nvPr/>
        </p:nvSpPr>
        <p:spPr>
          <a:xfrm>
            <a:off x="266700" y="10509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2</a:t>
            </a:r>
          </a:p>
        </p:txBody>
      </p:sp>
    </p:spTree>
    <p:extLst>
      <p:ext uri="{BB962C8B-B14F-4D97-AF65-F5344CB8AC3E}">
        <p14:creationId xmlns:p14="http://schemas.microsoft.com/office/powerpoint/2010/main" val="3446993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325"/>
            <a:ext cx="12192000" cy="6858000"/>
          </a:xfrm>
        </p:spPr>
      </p:pic>
      <p:sp>
        <p:nvSpPr>
          <p:cNvPr id="3" name="Shape 499">
            <a:extLst>
              <a:ext uri="{FF2B5EF4-FFF2-40B4-BE49-F238E27FC236}">
                <a16:creationId xmlns:a16="http://schemas.microsoft.com/office/drawing/2014/main" id="{6EF8F712-B892-1F19-C848-08C72CE423AD}"/>
              </a:ext>
            </a:extLst>
          </p:cNvPr>
          <p:cNvSpPr txBox="1">
            <a:spLocks/>
          </p:cNvSpPr>
          <p:nvPr/>
        </p:nvSpPr>
        <p:spPr>
          <a:xfrm>
            <a:off x="577321" y="1957035"/>
            <a:ext cx="7561261" cy="50720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2000">
                <a:solidFill>
                  <a:schemeClr val="dk1"/>
                </a:solidFill>
                <a:latin typeface="Arial"/>
                <a:ea typeface="Arial"/>
                <a:cs typeface="Arial"/>
                <a:sym typeface="Arial"/>
              </a:rPr>
              <a:t>De todo esto debe surgir </a:t>
            </a:r>
            <a:r>
              <a:rPr lang="en-US" sz="2000" b="1">
                <a:solidFill>
                  <a:srgbClr val="FF9900"/>
                </a:solidFill>
                <a:latin typeface="Arial"/>
                <a:ea typeface="Arial"/>
                <a:cs typeface="Arial"/>
                <a:sym typeface="Arial"/>
              </a:rPr>
              <a:t>una descripción del problema del cual intentará hacerse cargo la política pública.</a:t>
            </a:r>
          </a:p>
          <a:p>
            <a:pPr marL="342900" indent="-203200" algn="just">
              <a:lnSpc>
                <a:spcPct val="80000"/>
              </a:lnSpc>
              <a:spcBef>
                <a:spcPts val="440"/>
              </a:spcBef>
              <a:buClr>
                <a:schemeClr val="dk1"/>
              </a:buClr>
              <a:buFont typeface="Arial"/>
              <a:buNone/>
            </a:pPr>
            <a:endParaRPr lang="en-US" sz="2000" b="1">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2000">
                <a:solidFill>
                  <a:schemeClr val="dk1"/>
                </a:solidFill>
                <a:latin typeface="Arial"/>
                <a:ea typeface="Arial"/>
                <a:cs typeface="Arial"/>
                <a:sym typeface="Arial"/>
              </a:rPr>
              <a:t>A continuación viene el momento en el cual </a:t>
            </a:r>
            <a:r>
              <a:rPr lang="en-US" sz="2000" b="1">
                <a:solidFill>
                  <a:srgbClr val="FF9900"/>
                </a:solidFill>
                <a:latin typeface="Arial"/>
                <a:ea typeface="Arial"/>
                <a:cs typeface="Arial"/>
                <a:sym typeface="Arial"/>
              </a:rPr>
              <a:t>la autoridad decide si va a intervenir</a:t>
            </a:r>
            <a:r>
              <a:rPr lang="en-US" sz="2000">
                <a:solidFill>
                  <a:schemeClr val="dk1"/>
                </a:solidFill>
                <a:latin typeface="Arial"/>
                <a:ea typeface="Arial"/>
                <a:cs typeface="Arial"/>
                <a:sym typeface="Arial"/>
              </a:rPr>
              <a:t> o dejará el problema solamente identificado. A mayor nivel de conflicto, más alta la autoridad que asumirá la intervención.</a:t>
            </a:r>
          </a:p>
          <a:p>
            <a:pPr marL="342900" indent="-203200" algn="just">
              <a:lnSpc>
                <a:spcPct val="80000"/>
              </a:lnSpc>
              <a:spcBef>
                <a:spcPts val="440"/>
              </a:spcBef>
              <a:buClr>
                <a:schemeClr val="dk1"/>
              </a:buClr>
              <a:buFont typeface="Arial"/>
              <a:buNone/>
            </a:pPr>
            <a:endParaRPr lang="en-US" sz="200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2000">
                <a:solidFill>
                  <a:schemeClr val="dk1"/>
                </a:solidFill>
                <a:latin typeface="Arial"/>
                <a:ea typeface="Arial"/>
                <a:cs typeface="Arial"/>
                <a:sym typeface="Arial"/>
              </a:rPr>
              <a:t>Al decidir intervenir, se deberán evaluar tres dimensiones relacionadas con la política pública existente: </a:t>
            </a:r>
          </a:p>
          <a:p>
            <a:pPr lvl="2" indent="-127000" algn="just">
              <a:lnSpc>
                <a:spcPct val="80000"/>
              </a:lnSpc>
              <a:spcBef>
                <a:spcPts val="320"/>
              </a:spcBef>
              <a:buClr>
                <a:schemeClr val="dk1"/>
              </a:buClr>
              <a:buFont typeface="Arial"/>
              <a:buNone/>
            </a:pPr>
            <a:endParaRPr lang="en-US" sz="1400">
              <a:solidFill>
                <a:schemeClr val="dk1"/>
              </a:solidFill>
              <a:latin typeface="Arial"/>
              <a:ea typeface="Arial"/>
              <a:cs typeface="Arial"/>
              <a:sym typeface="Arial"/>
            </a:endParaRPr>
          </a:p>
          <a:p>
            <a:pPr lvl="2" algn="just">
              <a:lnSpc>
                <a:spcPct val="80000"/>
              </a:lnSpc>
              <a:spcBef>
                <a:spcPts val="400"/>
              </a:spcBef>
              <a:buClr>
                <a:schemeClr val="dk1"/>
              </a:buClr>
              <a:buSzPct val="100000"/>
              <a:buFont typeface="Arial"/>
              <a:buChar char="•"/>
            </a:pPr>
            <a:r>
              <a:rPr lang="en-US" sz="1800">
                <a:solidFill>
                  <a:schemeClr val="dk1"/>
                </a:solidFill>
                <a:latin typeface="Arial"/>
                <a:ea typeface="Arial"/>
                <a:cs typeface="Arial"/>
                <a:sym typeface="Arial"/>
              </a:rPr>
              <a:t>Cuál es la oferta pública existente en el área, </a:t>
            </a:r>
          </a:p>
          <a:p>
            <a:pPr lvl="2" algn="just">
              <a:lnSpc>
                <a:spcPct val="80000"/>
              </a:lnSpc>
              <a:spcBef>
                <a:spcPts val="400"/>
              </a:spcBef>
              <a:buClr>
                <a:schemeClr val="dk1"/>
              </a:buClr>
              <a:buSzPct val="100000"/>
              <a:buFont typeface="Arial"/>
              <a:buChar char="•"/>
            </a:pPr>
            <a:r>
              <a:rPr lang="en-US" sz="1800">
                <a:solidFill>
                  <a:schemeClr val="dk1"/>
                </a:solidFill>
                <a:latin typeface="Arial"/>
                <a:ea typeface="Arial"/>
                <a:cs typeface="Arial"/>
                <a:sym typeface="Arial"/>
              </a:rPr>
              <a:t>Cuáles son las demandas sociales ya planteadas y </a:t>
            </a:r>
          </a:p>
          <a:p>
            <a:pPr lvl="2" algn="just">
              <a:lnSpc>
                <a:spcPct val="80000"/>
              </a:lnSpc>
              <a:spcBef>
                <a:spcPts val="400"/>
              </a:spcBef>
              <a:buClr>
                <a:schemeClr val="dk1"/>
              </a:buClr>
              <a:buSzPct val="100000"/>
              <a:buFont typeface="Arial"/>
              <a:buChar char="•"/>
            </a:pPr>
            <a:r>
              <a:rPr lang="en-US" sz="1800">
                <a:solidFill>
                  <a:schemeClr val="dk1"/>
                </a:solidFill>
                <a:latin typeface="Arial"/>
                <a:ea typeface="Arial"/>
                <a:cs typeface="Arial"/>
                <a:sym typeface="Arial"/>
              </a:rPr>
              <a:t>Cuál es la brecha a cubrir con la nueva intervención pública que se debe diseñar. </a:t>
            </a:r>
          </a:p>
          <a:p>
            <a:pPr marL="0" indent="0">
              <a:spcBef>
                <a:spcPts val="0"/>
              </a:spcBef>
              <a:buFont typeface="Arial" panose="020B0604020202020204" pitchFamily="34" charset="0"/>
              <a:buNone/>
            </a:pPr>
            <a:endParaRPr lang="en-US" sz="1800">
              <a:solidFill>
                <a:schemeClr val="dk1"/>
              </a:solidFill>
              <a:latin typeface="Arial"/>
              <a:ea typeface="Arial"/>
              <a:cs typeface="Arial"/>
              <a:sym typeface="Arial"/>
            </a:endParaRPr>
          </a:p>
        </p:txBody>
      </p:sp>
      <p:sp>
        <p:nvSpPr>
          <p:cNvPr id="4" name="Shape 500">
            <a:extLst>
              <a:ext uri="{FF2B5EF4-FFF2-40B4-BE49-F238E27FC236}">
                <a16:creationId xmlns:a16="http://schemas.microsoft.com/office/drawing/2014/main" id="{7B589C06-C165-CDE5-441C-3BB7F77E9331}"/>
              </a:ext>
            </a:extLst>
          </p:cNvPr>
          <p:cNvSpPr txBox="1"/>
          <p:nvPr/>
        </p:nvSpPr>
        <p:spPr>
          <a:xfrm>
            <a:off x="6519334" y="6933848"/>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t>54</a:t>
            </a:fld>
            <a:endParaRPr lang="en-US" sz="1200" b="0" i="0" u="none" strike="noStrike" cap="none" baseline="0">
              <a:solidFill>
                <a:schemeClr val="dk1"/>
              </a:solidFill>
              <a:latin typeface="Arial"/>
              <a:ea typeface="Arial"/>
              <a:cs typeface="Arial"/>
              <a:sym typeface="Arial"/>
            </a:endParaRPr>
          </a:p>
        </p:txBody>
      </p:sp>
      <p:sp>
        <p:nvSpPr>
          <p:cNvPr id="6" name="Shape 501">
            <a:extLst>
              <a:ext uri="{FF2B5EF4-FFF2-40B4-BE49-F238E27FC236}">
                <a16:creationId xmlns:a16="http://schemas.microsoft.com/office/drawing/2014/main" id="{97A35DA7-2AAC-B366-8336-C9768509D193}"/>
              </a:ext>
            </a:extLst>
          </p:cNvPr>
          <p:cNvSpPr txBox="1">
            <a:spLocks/>
          </p:cNvSpPr>
          <p:nvPr/>
        </p:nvSpPr>
        <p:spPr>
          <a:xfrm>
            <a:off x="423334" y="96326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a:solidFill>
                  <a:schemeClr val="dk2"/>
                </a:solidFill>
                <a:latin typeface="Arial"/>
                <a:ea typeface="Arial"/>
                <a:cs typeface="Arial"/>
                <a:sym typeface="Arial"/>
              </a:rPr>
              <a:t>Políticas Públicas revisadas	3</a:t>
            </a:r>
          </a:p>
        </p:txBody>
      </p:sp>
    </p:spTree>
    <p:extLst>
      <p:ext uri="{BB962C8B-B14F-4D97-AF65-F5344CB8AC3E}">
        <p14:creationId xmlns:p14="http://schemas.microsoft.com/office/powerpoint/2010/main" val="1751382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06">
            <a:extLst>
              <a:ext uri="{FF2B5EF4-FFF2-40B4-BE49-F238E27FC236}">
                <a16:creationId xmlns:a16="http://schemas.microsoft.com/office/drawing/2014/main" id="{F44AB867-740E-D8B3-F6A5-1B1936AC7980}"/>
              </a:ext>
            </a:extLst>
          </p:cNvPr>
          <p:cNvSpPr txBox="1">
            <a:spLocks/>
          </p:cNvSpPr>
          <p:nvPr/>
        </p:nvSpPr>
        <p:spPr>
          <a:xfrm>
            <a:off x="599898" y="2257426"/>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Una vez </a:t>
            </a:r>
            <a:r>
              <a:rPr lang="en-US" sz="1800" b="1">
                <a:solidFill>
                  <a:srgbClr val="FF9900"/>
                </a:solidFill>
                <a:latin typeface="Arial"/>
                <a:ea typeface="Arial"/>
                <a:cs typeface="Arial"/>
                <a:sym typeface="Arial"/>
              </a:rPr>
              <a:t>tomada la decisión de intervenir</a:t>
            </a:r>
            <a:r>
              <a:rPr lang="en-US" sz="1800">
                <a:solidFill>
                  <a:schemeClr val="dk1"/>
                </a:solidFill>
                <a:latin typeface="Arial"/>
                <a:ea typeface="Arial"/>
                <a:cs typeface="Arial"/>
                <a:sym typeface="Arial"/>
              </a:rPr>
              <a:t>, la que probablemente deberá ser tratada al nivel de la Presidencia de la República, deberán ejecutarse un conjunto de medidas iníciales, que deben </a:t>
            </a:r>
            <a:r>
              <a:rPr lang="en-US" sz="1800" b="1">
                <a:solidFill>
                  <a:srgbClr val="FF9900"/>
                </a:solidFill>
                <a:latin typeface="Arial"/>
                <a:ea typeface="Arial"/>
                <a:cs typeface="Arial"/>
                <a:sym typeface="Arial"/>
              </a:rPr>
              <a:t>mostrar el interés de la autoridad por intervenir en ese ámbito público</a:t>
            </a:r>
            <a:r>
              <a:rPr lang="en-US" sz="1800">
                <a:solidFill>
                  <a:schemeClr val="dk1"/>
                </a:solidFill>
                <a:latin typeface="Arial"/>
                <a:ea typeface="Arial"/>
                <a:cs typeface="Arial"/>
                <a:sym typeface="Arial"/>
              </a:rPr>
              <a:t>, y sentar las bases a partir de las cuales se continuará el proceso de definición de la política como forma de intervención.</a:t>
            </a:r>
          </a:p>
          <a:p>
            <a:pPr marL="342900" indent="-342900" algn="just">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A continuación viene el </a:t>
            </a:r>
            <a:r>
              <a:rPr lang="en-US" sz="1800" b="1">
                <a:solidFill>
                  <a:srgbClr val="FF9900"/>
                </a:solidFill>
                <a:latin typeface="Arial"/>
                <a:ea typeface="Arial"/>
                <a:cs typeface="Arial"/>
                <a:sym typeface="Arial"/>
              </a:rPr>
              <a:t>proceso de diseño de la política</a:t>
            </a:r>
            <a:r>
              <a:rPr lang="en-US" sz="1800">
                <a:solidFill>
                  <a:schemeClr val="dk1"/>
                </a:solidFill>
                <a:latin typeface="Arial"/>
                <a:ea typeface="Arial"/>
                <a:cs typeface="Arial"/>
                <a:sym typeface="Arial"/>
              </a:rPr>
              <a:t>. Este no será nunca un trabajo de gabinete, alejado de la contingencia, de atención de la ciudadanía o de los medios de comunicación.</a:t>
            </a:r>
          </a:p>
        </p:txBody>
      </p:sp>
      <p:sp>
        <p:nvSpPr>
          <p:cNvPr id="4" name="Shape 507">
            <a:extLst>
              <a:ext uri="{FF2B5EF4-FFF2-40B4-BE49-F238E27FC236}">
                <a16:creationId xmlns:a16="http://schemas.microsoft.com/office/drawing/2014/main" id="{C062AC75-FF67-182B-C8A9-E16F86005B75}"/>
              </a:ext>
            </a:extLst>
          </p:cNvPr>
          <p:cNvSpPr txBox="1"/>
          <p:nvPr/>
        </p:nvSpPr>
        <p:spPr>
          <a:xfrm>
            <a:off x="6541911"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55</a:t>
            </a:fld>
            <a:endParaRPr lang="en-US" sz="1100" b="0" i="0" u="none" strike="noStrike" cap="none" baseline="0">
              <a:solidFill>
                <a:schemeClr val="dk1"/>
              </a:solidFill>
              <a:latin typeface="Arial"/>
              <a:ea typeface="Arial"/>
              <a:cs typeface="Arial"/>
              <a:sym typeface="Arial"/>
            </a:endParaRPr>
          </a:p>
        </p:txBody>
      </p:sp>
      <p:sp>
        <p:nvSpPr>
          <p:cNvPr id="6" name="Shape 508">
            <a:extLst>
              <a:ext uri="{FF2B5EF4-FFF2-40B4-BE49-F238E27FC236}">
                <a16:creationId xmlns:a16="http://schemas.microsoft.com/office/drawing/2014/main" id="{C4C534D7-7CD1-7377-9770-1FACACB5BA71}"/>
              </a:ext>
            </a:extLst>
          </p:cNvPr>
          <p:cNvSpPr txBox="1">
            <a:spLocks/>
          </p:cNvSpPr>
          <p:nvPr/>
        </p:nvSpPr>
        <p:spPr>
          <a:xfrm>
            <a:off x="445911"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4</a:t>
            </a:r>
          </a:p>
        </p:txBody>
      </p:sp>
    </p:spTree>
    <p:extLst>
      <p:ext uri="{BB962C8B-B14F-4D97-AF65-F5344CB8AC3E}">
        <p14:creationId xmlns:p14="http://schemas.microsoft.com/office/powerpoint/2010/main" val="3019396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13">
            <a:extLst>
              <a:ext uri="{FF2B5EF4-FFF2-40B4-BE49-F238E27FC236}">
                <a16:creationId xmlns:a16="http://schemas.microsoft.com/office/drawing/2014/main" id="{71684938-ED9A-7ABF-7C30-8BDCA214B213}"/>
              </a:ext>
            </a:extLst>
          </p:cNvPr>
          <p:cNvSpPr txBox="1">
            <a:spLocks/>
          </p:cNvSpPr>
          <p:nvPr/>
        </p:nvSpPr>
        <p:spPr>
          <a:xfrm>
            <a:off x="588609" y="2323571"/>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La intervención gubernamental es en esta fase básicamente </a:t>
            </a:r>
            <a:r>
              <a:rPr lang="en-US" sz="1600" b="1">
                <a:solidFill>
                  <a:srgbClr val="FF9900"/>
                </a:solidFill>
                <a:latin typeface="Arial"/>
                <a:ea typeface="Arial"/>
                <a:cs typeface="Arial"/>
                <a:sym typeface="Arial"/>
              </a:rPr>
              <a:t>un mensaje que sea percibido por los diversos actores relevantes en el ámbito de acción. </a:t>
            </a:r>
          </a:p>
          <a:p>
            <a:pPr marL="342900" indent="-34290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Ciertamente los actores serán múltiples y diferentes, más aún cuando los problemas que se intentan enfrentar abarcan ámbitos diferentes. Esta multiplicidad de actores obligará, en esta fase de diseño de la política, </a:t>
            </a:r>
          </a:p>
          <a:p>
            <a:pPr marL="342900" indent="-342900" algn="just">
              <a:lnSpc>
                <a:spcPct val="8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742950" lvl="1" indent="-285750"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a generar procesos sistemáticos de </a:t>
            </a:r>
            <a:r>
              <a:rPr lang="en-US" sz="1400">
                <a:solidFill>
                  <a:srgbClr val="FF9900"/>
                </a:solidFill>
                <a:latin typeface="Arial"/>
                <a:ea typeface="Arial"/>
                <a:cs typeface="Arial"/>
                <a:sym typeface="Arial"/>
              </a:rPr>
              <a:t>escucha</a:t>
            </a:r>
            <a:r>
              <a:rPr lang="en-US" sz="1400">
                <a:solidFill>
                  <a:schemeClr val="dk1"/>
                </a:solidFill>
                <a:latin typeface="Arial"/>
                <a:ea typeface="Arial"/>
                <a:cs typeface="Arial"/>
                <a:sym typeface="Arial"/>
              </a:rPr>
              <a:t>, que ayudará a identificar los problemas de mediano y largo plazo pero también los de urgente solución; </a:t>
            </a:r>
          </a:p>
          <a:p>
            <a:pPr marL="742950" lvl="1" indent="-285750"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a generar </a:t>
            </a:r>
            <a:r>
              <a:rPr lang="en-US" sz="1400">
                <a:solidFill>
                  <a:srgbClr val="FF9900"/>
                </a:solidFill>
                <a:latin typeface="Arial"/>
                <a:ea typeface="Arial"/>
                <a:cs typeface="Arial"/>
                <a:sym typeface="Arial"/>
              </a:rPr>
              <a:t>propuestas</a:t>
            </a:r>
            <a:r>
              <a:rPr lang="en-US" sz="1400">
                <a:solidFill>
                  <a:schemeClr val="dk1"/>
                </a:solidFill>
                <a:latin typeface="Arial"/>
                <a:ea typeface="Arial"/>
                <a:cs typeface="Arial"/>
                <a:sym typeface="Arial"/>
              </a:rPr>
              <a:t> de políticas que enfrente ambas dimensiones de problemas, </a:t>
            </a:r>
          </a:p>
          <a:p>
            <a:pPr marL="742950" lvl="1" indent="-285750"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a </a:t>
            </a:r>
            <a:r>
              <a:rPr lang="en-US" sz="1400">
                <a:solidFill>
                  <a:srgbClr val="FF9900"/>
                </a:solidFill>
                <a:latin typeface="Arial"/>
                <a:ea typeface="Arial"/>
                <a:cs typeface="Arial"/>
                <a:sym typeface="Arial"/>
              </a:rPr>
              <a:t>testear </a:t>
            </a:r>
            <a:r>
              <a:rPr lang="en-US" sz="1400">
                <a:solidFill>
                  <a:schemeClr val="dk1"/>
                </a:solidFill>
                <a:latin typeface="Arial"/>
                <a:ea typeface="Arial"/>
                <a:cs typeface="Arial"/>
                <a:sym typeface="Arial"/>
              </a:rPr>
              <a:t>estas propuestas de políticas con los actores relevantes ya identificados y </a:t>
            </a:r>
          </a:p>
          <a:p>
            <a:pPr marL="742950" lvl="1" indent="-285750" algn="just">
              <a:lnSpc>
                <a:spcPct val="80000"/>
              </a:lnSpc>
              <a:spcBef>
                <a:spcPts val="400"/>
              </a:spcBef>
              <a:buClr>
                <a:schemeClr val="dk1"/>
              </a:buClr>
              <a:buSzPct val="100000"/>
              <a:buFont typeface="Arial"/>
              <a:buChar char="–"/>
            </a:pPr>
            <a:r>
              <a:rPr lang="en-US" sz="1400">
                <a:solidFill>
                  <a:schemeClr val="dk1"/>
                </a:solidFill>
                <a:latin typeface="Arial"/>
                <a:ea typeface="Arial"/>
                <a:cs typeface="Arial"/>
                <a:sym typeface="Arial"/>
              </a:rPr>
              <a:t>a lograr los </a:t>
            </a:r>
            <a:r>
              <a:rPr lang="en-US" sz="1400">
                <a:solidFill>
                  <a:srgbClr val="FF9900"/>
                </a:solidFill>
                <a:latin typeface="Arial"/>
                <a:ea typeface="Arial"/>
                <a:cs typeface="Arial"/>
                <a:sym typeface="Arial"/>
              </a:rPr>
              <a:t>consensos</a:t>
            </a:r>
            <a:r>
              <a:rPr lang="en-US" sz="1400">
                <a:solidFill>
                  <a:schemeClr val="dk1"/>
                </a:solidFill>
                <a:latin typeface="Arial"/>
                <a:ea typeface="Arial"/>
                <a:cs typeface="Arial"/>
                <a:sym typeface="Arial"/>
              </a:rPr>
              <a:t> necesarios para que la propuesta se transforme en política pública oficial. </a:t>
            </a:r>
          </a:p>
          <a:p>
            <a:pPr marL="0" indent="0">
              <a:spcBef>
                <a:spcPts val="0"/>
              </a:spcBef>
              <a:buFont typeface="Arial" panose="020B0604020202020204" pitchFamily="34" charset="0"/>
              <a:buNone/>
            </a:pPr>
            <a:endParaRPr lang="en-US" sz="1400">
              <a:solidFill>
                <a:schemeClr val="dk1"/>
              </a:solidFill>
              <a:latin typeface="Arial"/>
              <a:ea typeface="Arial"/>
              <a:cs typeface="Arial"/>
              <a:sym typeface="Arial"/>
            </a:endParaRPr>
          </a:p>
        </p:txBody>
      </p:sp>
      <p:sp>
        <p:nvSpPr>
          <p:cNvPr id="4" name="Shape 514">
            <a:extLst>
              <a:ext uri="{FF2B5EF4-FFF2-40B4-BE49-F238E27FC236}">
                <a16:creationId xmlns:a16="http://schemas.microsoft.com/office/drawing/2014/main" id="{CDBFE589-6563-5DDE-4A2F-DA3033E5C634}"/>
              </a:ext>
            </a:extLst>
          </p:cNvPr>
          <p:cNvSpPr txBox="1"/>
          <p:nvPr/>
        </p:nvSpPr>
        <p:spPr>
          <a:xfrm>
            <a:off x="6530622" y="7227359"/>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56</a:t>
            </a:fld>
            <a:endParaRPr lang="en-US" sz="1050" b="0" i="0" u="none" strike="noStrike" cap="none" baseline="0">
              <a:solidFill>
                <a:schemeClr val="dk1"/>
              </a:solidFill>
              <a:latin typeface="Arial"/>
              <a:ea typeface="Arial"/>
              <a:cs typeface="Arial"/>
              <a:sym typeface="Arial"/>
            </a:endParaRPr>
          </a:p>
        </p:txBody>
      </p:sp>
      <p:sp>
        <p:nvSpPr>
          <p:cNvPr id="6" name="Shape 515">
            <a:extLst>
              <a:ext uri="{FF2B5EF4-FFF2-40B4-BE49-F238E27FC236}">
                <a16:creationId xmlns:a16="http://schemas.microsoft.com/office/drawing/2014/main" id="{C9A8D715-CEAE-93C7-F9E3-BE284EBBE6CF}"/>
              </a:ext>
            </a:extLst>
          </p:cNvPr>
          <p:cNvSpPr txBox="1">
            <a:spLocks/>
          </p:cNvSpPr>
          <p:nvPr/>
        </p:nvSpPr>
        <p:spPr>
          <a:xfrm>
            <a:off x="434622" y="1256771"/>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Políticas Públicas revisadas	5</a:t>
            </a:r>
          </a:p>
        </p:txBody>
      </p:sp>
    </p:spTree>
    <p:extLst>
      <p:ext uri="{BB962C8B-B14F-4D97-AF65-F5344CB8AC3E}">
        <p14:creationId xmlns:p14="http://schemas.microsoft.com/office/powerpoint/2010/main" val="3260791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20">
            <a:extLst>
              <a:ext uri="{FF2B5EF4-FFF2-40B4-BE49-F238E27FC236}">
                <a16:creationId xmlns:a16="http://schemas.microsoft.com/office/drawing/2014/main" id="{1728E436-7F6F-0038-C057-73DEF5B8B6BF}"/>
              </a:ext>
            </a:extLst>
          </p:cNvPr>
          <p:cNvSpPr txBox="1">
            <a:spLocks/>
          </p:cNvSpPr>
          <p:nvPr/>
        </p:nvSpPr>
        <p:spPr>
          <a:xfrm>
            <a:off x="214312" y="2452335"/>
            <a:ext cx="7958137"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600" b="1">
                <a:solidFill>
                  <a:srgbClr val="FF9900"/>
                </a:solidFill>
                <a:latin typeface="Arial"/>
                <a:ea typeface="Arial"/>
                <a:cs typeface="Arial"/>
                <a:sym typeface="Arial"/>
              </a:rPr>
              <a:t>Cualquier política pública deberá</a:t>
            </a:r>
            <a:r>
              <a:rPr lang="en-US" sz="1600">
                <a:solidFill>
                  <a:srgbClr val="FF9900"/>
                </a:solidFill>
                <a:latin typeface="Arial"/>
                <a:ea typeface="Arial"/>
                <a:cs typeface="Arial"/>
                <a:sym typeface="Arial"/>
              </a:rPr>
              <a:t> </a:t>
            </a:r>
            <a:r>
              <a:rPr lang="en-US" sz="1600" b="1">
                <a:solidFill>
                  <a:srgbClr val="FF9900"/>
                </a:solidFill>
                <a:latin typeface="Arial"/>
                <a:ea typeface="Arial"/>
                <a:cs typeface="Arial"/>
                <a:sym typeface="Arial"/>
              </a:rPr>
              <a:t>al menos contener</a:t>
            </a:r>
            <a:r>
              <a:rPr lang="en-US" sz="1600">
                <a:solidFill>
                  <a:srgbClr val="FF9900"/>
                </a:solidFill>
                <a:latin typeface="Arial"/>
                <a:ea typeface="Arial"/>
                <a:cs typeface="Arial"/>
                <a:sym typeface="Arial"/>
              </a:rPr>
              <a:t>:</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Un </a:t>
            </a:r>
            <a:r>
              <a:rPr lang="en-US" sz="1600" b="1">
                <a:solidFill>
                  <a:srgbClr val="FF9900"/>
                </a:solidFill>
                <a:latin typeface="Arial"/>
                <a:ea typeface="Arial"/>
                <a:cs typeface="Arial"/>
                <a:sym typeface="Arial"/>
              </a:rPr>
              <a:t>recuento</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de lo que el gobierno ha hecho en el área de intervención, </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Una evaluación de los </a:t>
            </a:r>
            <a:r>
              <a:rPr lang="en-US" sz="1600" b="1">
                <a:solidFill>
                  <a:srgbClr val="FF9900"/>
                </a:solidFill>
                <a:latin typeface="Arial"/>
                <a:ea typeface="Arial"/>
                <a:cs typeface="Arial"/>
                <a:sym typeface="Arial"/>
              </a:rPr>
              <a:t>avances y pendientes</a:t>
            </a:r>
            <a:r>
              <a:rPr lang="en-US" sz="1600">
                <a:solidFill>
                  <a:schemeClr val="dk1"/>
                </a:solidFill>
                <a:latin typeface="Arial"/>
                <a:ea typeface="Arial"/>
                <a:cs typeface="Arial"/>
                <a:sym typeface="Arial"/>
              </a:rPr>
              <a:t>, </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Una identificación de los </a:t>
            </a:r>
            <a:r>
              <a:rPr lang="en-US" sz="1600" b="1">
                <a:solidFill>
                  <a:srgbClr val="FF9900"/>
                </a:solidFill>
                <a:latin typeface="Arial"/>
                <a:ea typeface="Arial"/>
                <a:cs typeface="Arial"/>
                <a:sym typeface="Arial"/>
              </a:rPr>
              <a:t>desafíos</a:t>
            </a:r>
            <a:r>
              <a:rPr lang="en-US" sz="1600">
                <a:solidFill>
                  <a:schemeClr val="dk1"/>
                </a:solidFill>
                <a:latin typeface="Arial"/>
                <a:ea typeface="Arial"/>
                <a:cs typeface="Arial"/>
                <a:sym typeface="Arial"/>
              </a:rPr>
              <a:t> que deberá enfrentar la nueva política en preparación, </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Las </a:t>
            </a:r>
            <a:r>
              <a:rPr lang="en-US" sz="1600" b="1">
                <a:solidFill>
                  <a:srgbClr val="FF9900"/>
                </a:solidFill>
                <a:latin typeface="Arial"/>
                <a:ea typeface="Arial"/>
                <a:cs typeface="Arial"/>
                <a:sym typeface="Arial"/>
              </a:rPr>
              <a:t>brechas entre los desafíos y la realidad</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existente (brechas que se transformarán en los objetivos de política a ser alcanzados), </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El </a:t>
            </a:r>
            <a:r>
              <a:rPr lang="en-US" sz="1600" b="1">
                <a:solidFill>
                  <a:srgbClr val="FF9900"/>
                </a:solidFill>
                <a:latin typeface="Arial"/>
                <a:ea typeface="Arial"/>
                <a:cs typeface="Arial"/>
                <a:sym typeface="Arial"/>
              </a:rPr>
              <a:t>plan de acción</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que permita llevar a la ejecución iniciativas, y </a:t>
            </a:r>
          </a:p>
          <a:p>
            <a:pPr lvl="2"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Las condiciones de </a:t>
            </a:r>
            <a:r>
              <a:rPr lang="en-US" sz="1600" b="1">
                <a:solidFill>
                  <a:srgbClr val="FF9900"/>
                </a:solidFill>
                <a:latin typeface="Arial"/>
                <a:ea typeface="Arial"/>
                <a:cs typeface="Arial"/>
                <a:sym typeface="Arial"/>
              </a:rPr>
              <a:t>gestión de entorno</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que se deberá construir para que la política goce de gobernabilidad en su ejecución.</a:t>
            </a:r>
          </a:p>
          <a:p>
            <a:pPr marL="0" indent="0">
              <a:spcBef>
                <a:spcPts val="0"/>
              </a:spcBef>
              <a:buFont typeface="Arial" panose="020B0604020202020204" pitchFamily="34" charset="0"/>
              <a:buNone/>
            </a:pPr>
            <a:endParaRPr lang="en-US" sz="1600">
              <a:solidFill>
                <a:schemeClr val="dk1"/>
              </a:solidFill>
              <a:latin typeface="Arial"/>
              <a:ea typeface="Arial"/>
              <a:cs typeface="Arial"/>
              <a:sym typeface="Arial"/>
            </a:endParaRPr>
          </a:p>
        </p:txBody>
      </p:sp>
      <p:sp>
        <p:nvSpPr>
          <p:cNvPr id="4" name="Shape 521">
            <a:extLst>
              <a:ext uri="{FF2B5EF4-FFF2-40B4-BE49-F238E27FC236}">
                <a16:creationId xmlns:a16="http://schemas.microsoft.com/office/drawing/2014/main" id="{3B1900F0-2523-AE67-4BEF-E649644D7050}"/>
              </a:ext>
            </a:extLst>
          </p:cNvPr>
          <p:cNvSpPr txBox="1"/>
          <p:nvPr/>
        </p:nvSpPr>
        <p:spPr>
          <a:xfrm>
            <a:off x="6553200" y="7340248"/>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57</a:t>
            </a:fld>
            <a:endParaRPr lang="en-US" sz="1050" b="0" i="0" u="none" strike="noStrike" cap="none" baseline="0">
              <a:solidFill>
                <a:schemeClr val="dk1"/>
              </a:solidFill>
              <a:latin typeface="Arial"/>
              <a:ea typeface="Arial"/>
              <a:cs typeface="Arial"/>
              <a:sym typeface="Arial"/>
            </a:endParaRPr>
          </a:p>
        </p:txBody>
      </p:sp>
      <p:sp>
        <p:nvSpPr>
          <p:cNvPr id="6" name="Shape 522">
            <a:extLst>
              <a:ext uri="{FF2B5EF4-FFF2-40B4-BE49-F238E27FC236}">
                <a16:creationId xmlns:a16="http://schemas.microsoft.com/office/drawing/2014/main" id="{C4AFD184-9755-C237-8089-870C96DEFC69}"/>
              </a:ext>
            </a:extLst>
          </p:cNvPr>
          <p:cNvSpPr txBox="1">
            <a:spLocks/>
          </p:cNvSpPr>
          <p:nvPr/>
        </p:nvSpPr>
        <p:spPr>
          <a:xfrm>
            <a:off x="457200" y="136966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a:solidFill>
                  <a:schemeClr val="dk2"/>
                </a:solidFill>
                <a:latin typeface="Arial"/>
                <a:ea typeface="Arial"/>
                <a:cs typeface="Arial"/>
                <a:sym typeface="Arial"/>
              </a:rPr>
              <a:t>Políticas Públicas revisadas	6</a:t>
            </a:r>
          </a:p>
        </p:txBody>
      </p:sp>
    </p:spTree>
    <p:extLst>
      <p:ext uri="{BB962C8B-B14F-4D97-AF65-F5344CB8AC3E}">
        <p14:creationId xmlns:p14="http://schemas.microsoft.com/office/powerpoint/2010/main" val="77265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27">
            <a:extLst>
              <a:ext uri="{FF2B5EF4-FFF2-40B4-BE49-F238E27FC236}">
                <a16:creationId xmlns:a16="http://schemas.microsoft.com/office/drawing/2014/main" id="{F9949EEE-CD4E-16F7-E00B-11C7787534E8}"/>
              </a:ext>
            </a:extLst>
          </p:cNvPr>
          <p:cNvSpPr txBox="1">
            <a:spLocks/>
          </p:cNvSpPr>
          <p:nvPr/>
        </p:nvSpPr>
        <p:spPr>
          <a:xfrm>
            <a:off x="588609" y="2481615"/>
            <a:ext cx="7561261"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dirty="0">
                <a:solidFill>
                  <a:schemeClr val="dk1"/>
                </a:solidFill>
                <a:latin typeface="Arial"/>
                <a:ea typeface="Arial"/>
                <a:cs typeface="Arial"/>
                <a:sym typeface="Arial"/>
              </a:rPr>
              <a:t>Una </a:t>
            </a:r>
            <a:r>
              <a:rPr lang="en-US" sz="1600" dirty="0" err="1">
                <a:solidFill>
                  <a:schemeClr val="dk1"/>
                </a:solidFill>
                <a:latin typeface="Arial"/>
                <a:ea typeface="Arial"/>
                <a:cs typeface="Arial"/>
                <a:sym typeface="Arial"/>
              </a:rPr>
              <a:t>vez</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formulada</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política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términos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será</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posible</a:t>
            </a:r>
            <a:r>
              <a:rPr lang="en-US" sz="1600" dirty="0">
                <a:solidFill>
                  <a:schemeClr val="dk1"/>
                </a:solidFill>
                <a:latin typeface="Arial"/>
                <a:ea typeface="Arial"/>
                <a:cs typeface="Arial"/>
                <a:sym typeface="Arial"/>
              </a:rPr>
              <a:t> </a:t>
            </a:r>
            <a:r>
              <a:rPr lang="en-US" sz="1600" b="1" dirty="0">
                <a:solidFill>
                  <a:srgbClr val="FF9900"/>
                </a:solidFill>
                <a:latin typeface="Arial"/>
                <a:ea typeface="Arial"/>
                <a:cs typeface="Arial"/>
                <a:sym typeface="Arial"/>
              </a:rPr>
              <a:t>pasar a la </a:t>
            </a:r>
            <a:r>
              <a:rPr lang="en-US" sz="1600" b="1" dirty="0" err="1">
                <a:solidFill>
                  <a:srgbClr val="FF9900"/>
                </a:solidFill>
                <a:latin typeface="Arial"/>
                <a:ea typeface="Arial"/>
                <a:cs typeface="Arial"/>
                <a:sym typeface="Arial"/>
              </a:rPr>
              <a:t>fase</a:t>
            </a:r>
            <a:r>
              <a:rPr lang="en-US" sz="1600" b="1" dirty="0">
                <a:solidFill>
                  <a:srgbClr val="FF9900"/>
                </a:solidFill>
                <a:latin typeface="Arial"/>
                <a:ea typeface="Arial"/>
                <a:cs typeface="Arial"/>
                <a:sym typeface="Arial"/>
              </a:rPr>
              <a:t> de </a:t>
            </a:r>
            <a:r>
              <a:rPr lang="en-US" sz="1600" b="1" dirty="0" err="1">
                <a:solidFill>
                  <a:srgbClr val="FF9900"/>
                </a:solidFill>
                <a:latin typeface="Arial"/>
                <a:ea typeface="Arial"/>
                <a:cs typeface="Arial"/>
                <a:sym typeface="Arial"/>
              </a:rPr>
              <a:t>puesta</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en</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marcha</a:t>
            </a:r>
            <a:r>
              <a:rPr lang="en-US" sz="1600" b="1" dirty="0">
                <a:solidFill>
                  <a:srgbClr val="FF9900"/>
                </a:solidFill>
                <a:latin typeface="Arial"/>
                <a:ea typeface="Arial"/>
                <a:cs typeface="Arial"/>
                <a:sym typeface="Arial"/>
              </a:rPr>
              <a:t> de la </a:t>
            </a:r>
            <a:r>
              <a:rPr lang="en-US" sz="1600" b="1" dirty="0" err="1">
                <a:solidFill>
                  <a:srgbClr val="FF9900"/>
                </a:solidFill>
                <a:latin typeface="Arial"/>
                <a:ea typeface="Arial"/>
                <a:cs typeface="Arial"/>
                <a:sym typeface="Arial"/>
              </a:rPr>
              <a:t>misma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Será</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necesario</a:t>
            </a:r>
            <a:r>
              <a:rPr lang="en-US" sz="1600" dirty="0">
                <a:solidFill>
                  <a:schemeClr val="dk1"/>
                </a:solidFill>
                <a:latin typeface="Arial"/>
                <a:ea typeface="Arial"/>
                <a:cs typeface="Arial"/>
                <a:sym typeface="Arial"/>
              </a:rPr>
              <a:t> </a:t>
            </a:r>
            <a:r>
              <a:rPr lang="en-US" sz="1600" b="1" dirty="0">
                <a:solidFill>
                  <a:srgbClr val="FF9900"/>
                </a:solidFill>
                <a:latin typeface="Arial"/>
                <a:ea typeface="Arial"/>
                <a:cs typeface="Arial"/>
                <a:sym typeface="Arial"/>
              </a:rPr>
              <a:t>disponer de </a:t>
            </a:r>
            <a:r>
              <a:rPr lang="en-US" sz="1600" b="1" dirty="0" err="1">
                <a:solidFill>
                  <a:srgbClr val="FF9900"/>
                </a:solidFill>
                <a:latin typeface="Arial"/>
                <a:ea typeface="Arial"/>
                <a:cs typeface="Arial"/>
                <a:sym typeface="Arial"/>
              </a:rPr>
              <a:t>una</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narrativa</a:t>
            </a:r>
            <a:r>
              <a:rPr lang="en-US" sz="1600" b="1" dirty="0">
                <a:solidFill>
                  <a:srgbClr val="FF9900"/>
                </a:solidFill>
                <a:latin typeface="Arial"/>
                <a:ea typeface="Arial"/>
                <a:cs typeface="Arial"/>
                <a:sym typeface="Arial"/>
              </a:rPr>
              <a:t> que </a:t>
            </a:r>
            <a:r>
              <a:rPr lang="en-US" sz="1600" b="1" dirty="0" err="1">
                <a:solidFill>
                  <a:srgbClr val="FF9900"/>
                </a:solidFill>
                <a:latin typeface="Arial"/>
                <a:ea typeface="Arial"/>
                <a:cs typeface="Arial"/>
                <a:sym typeface="Arial"/>
              </a:rPr>
              <a:t>presente</a:t>
            </a:r>
            <a:r>
              <a:rPr lang="en-US" sz="1600" b="1" dirty="0">
                <a:solidFill>
                  <a:srgbClr val="FF9900"/>
                </a:solidFill>
                <a:latin typeface="Arial"/>
                <a:ea typeface="Arial"/>
                <a:cs typeface="Arial"/>
                <a:sym typeface="Arial"/>
              </a:rPr>
              <a:t> la </a:t>
            </a:r>
            <a:r>
              <a:rPr lang="en-US" sz="1600" b="1" dirty="0" err="1">
                <a:solidFill>
                  <a:srgbClr val="FF9900"/>
                </a:solidFill>
                <a:latin typeface="Arial"/>
                <a:ea typeface="Arial"/>
                <a:cs typeface="Arial"/>
                <a:sym typeface="Arial"/>
              </a:rPr>
              <a:t>intervención</a:t>
            </a:r>
            <a:r>
              <a:rPr lang="en-US" sz="1600" dirty="0">
                <a:solidFill>
                  <a:schemeClr val="dk1"/>
                </a:solidFill>
                <a:latin typeface="Arial"/>
                <a:ea typeface="Arial"/>
                <a:cs typeface="Arial"/>
                <a:sym typeface="Arial"/>
              </a:rPr>
              <a:t> y que, sin </a:t>
            </a:r>
            <a:r>
              <a:rPr lang="en-US" sz="1600" dirty="0" err="1">
                <a:solidFill>
                  <a:schemeClr val="dk1"/>
                </a:solidFill>
                <a:latin typeface="Arial"/>
                <a:ea typeface="Arial"/>
                <a:cs typeface="Arial"/>
                <a:sym typeface="Arial"/>
              </a:rPr>
              <a:t>perder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complejidad</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pueda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tener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formulación</a:t>
            </a:r>
            <a:r>
              <a:rPr lang="en-US" sz="1600" dirty="0">
                <a:solidFill>
                  <a:schemeClr val="dk1"/>
                </a:solidFill>
                <a:latin typeface="Arial"/>
                <a:ea typeface="Arial"/>
                <a:cs typeface="Arial"/>
                <a:sym typeface="Arial"/>
              </a:rPr>
              <a:t> de la </a:t>
            </a:r>
            <a:r>
              <a:rPr lang="en-US" sz="1600" dirty="0" err="1">
                <a:solidFill>
                  <a:schemeClr val="dk1"/>
                </a:solidFill>
                <a:latin typeface="Arial"/>
                <a:ea typeface="Arial"/>
                <a:cs typeface="Arial"/>
                <a:sym typeface="Arial"/>
              </a:rPr>
              <a:t>misma</a:t>
            </a:r>
            <a:r>
              <a:rPr lang="en-US" sz="1600" dirty="0">
                <a:solidFill>
                  <a:schemeClr val="dk1"/>
                </a:solidFill>
                <a:latin typeface="Arial"/>
                <a:ea typeface="Arial"/>
                <a:cs typeface="Arial"/>
                <a:sym typeface="Arial"/>
              </a:rPr>
              <a:t>, sea </a:t>
            </a:r>
            <a:r>
              <a:rPr lang="en-US" sz="1600" dirty="0" err="1">
                <a:solidFill>
                  <a:schemeClr val="dk1"/>
                </a:solidFill>
                <a:latin typeface="Arial"/>
                <a:ea typeface="Arial"/>
                <a:cs typeface="Arial"/>
                <a:sym typeface="Arial"/>
              </a:rPr>
              <a:t>entendible</a:t>
            </a:r>
            <a:r>
              <a:rPr lang="en-US" sz="1600" dirty="0">
                <a:solidFill>
                  <a:schemeClr val="dk1"/>
                </a:solidFill>
                <a:latin typeface="Arial"/>
                <a:ea typeface="Arial"/>
                <a:cs typeface="Arial"/>
                <a:sym typeface="Arial"/>
              </a:rPr>
              <a:t> para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común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ciudadanos</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tienen</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ver</a:t>
            </a:r>
            <a:r>
              <a:rPr lang="en-US" sz="1600" dirty="0">
                <a:solidFill>
                  <a:schemeClr val="dk1"/>
                </a:solidFill>
                <a:latin typeface="Arial"/>
                <a:ea typeface="Arial"/>
                <a:cs typeface="Arial"/>
                <a:sym typeface="Arial"/>
              </a:rPr>
              <a:t> con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problemas</a:t>
            </a:r>
            <a:r>
              <a:rPr lang="en-US" sz="1600" dirty="0">
                <a:solidFill>
                  <a:schemeClr val="dk1"/>
                </a:solidFill>
                <a:latin typeface="Arial"/>
                <a:ea typeface="Arial"/>
                <a:cs typeface="Arial"/>
                <a:sym typeface="Arial"/>
              </a:rPr>
              <a:t> que se </a:t>
            </a:r>
            <a:r>
              <a:rPr lang="en-US" sz="1600" dirty="0" err="1">
                <a:solidFill>
                  <a:schemeClr val="dk1"/>
                </a:solidFill>
                <a:latin typeface="Arial"/>
                <a:ea typeface="Arial"/>
                <a:cs typeface="Arial"/>
                <a:sym typeface="Arial"/>
              </a:rPr>
              <a:t>están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enfrentando</a:t>
            </a:r>
            <a:r>
              <a:rPr lang="en-US" sz="16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Font typeface="Arial"/>
              <a:buNone/>
            </a:pPr>
            <a:endParaRPr lang="en-US" sz="1600" dirty="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dirty="0" err="1">
                <a:solidFill>
                  <a:schemeClr val="dk1"/>
                </a:solidFill>
                <a:latin typeface="Arial"/>
                <a:ea typeface="Arial"/>
                <a:cs typeface="Arial"/>
                <a:sym typeface="Arial"/>
              </a:rPr>
              <a:t>Disponiendo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esta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narrativa</a:t>
            </a:r>
            <a:r>
              <a:rPr lang="en-US" sz="1600" dirty="0">
                <a:solidFill>
                  <a:schemeClr val="dk1"/>
                </a:solidFill>
                <a:latin typeface="Arial"/>
                <a:ea typeface="Arial"/>
                <a:cs typeface="Arial"/>
                <a:sym typeface="Arial"/>
              </a:rPr>
              <a:t>, </a:t>
            </a:r>
            <a:r>
              <a:rPr lang="en-US" sz="1600" b="1" dirty="0">
                <a:solidFill>
                  <a:srgbClr val="FF9900"/>
                </a:solidFill>
                <a:latin typeface="Arial"/>
                <a:ea typeface="Arial"/>
                <a:cs typeface="Arial"/>
                <a:sym typeface="Arial"/>
              </a:rPr>
              <a:t>se </a:t>
            </a:r>
            <a:r>
              <a:rPr lang="en-US" sz="1600" b="1" dirty="0" err="1">
                <a:solidFill>
                  <a:srgbClr val="FF9900"/>
                </a:solidFill>
                <a:latin typeface="Arial"/>
                <a:ea typeface="Arial"/>
                <a:cs typeface="Arial"/>
                <a:sym typeface="Arial"/>
              </a:rPr>
              <a:t>deberá</a:t>
            </a:r>
            <a:r>
              <a:rPr lang="en-US" sz="1600"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volver</a:t>
            </a:r>
            <a:r>
              <a:rPr lang="en-US" sz="1600" b="1" dirty="0">
                <a:solidFill>
                  <a:srgbClr val="FF9900"/>
                </a:solidFill>
                <a:latin typeface="Arial"/>
                <a:ea typeface="Arial"/>
                <a:cs typeface="Arial"/>
                <a:sym typeface="Arial"/>
              </a:rPr>
              <a:t> a la </a:t>
            </a:r>
            <a:r>
              <a:rPr lang="en-US" sz="1600" b="1" dirty="0" err="1">
                <a:solidFill>
                  <a:srgbClr val="FF9900"/>
                </a:solidFill>
                <a:latin typeface="Arial"/>
                <a:ea typeface="Arial"/>
                <a:cs typeface="Arial"/>
                <a:sym typeface="Arial"/>
              </a:rPr>
              <a:t>interacción</a:t>
            </a:r>
            <a:r>
              <a:rPr lang="en-US" sz="1600" b="1" dirty="0">
                <a:solidFill>
                  <a:srgbClr val="FF9900"/>
                </a:solidFill>
                <a:latin typeface="Arial"/>
                <a:ea typeface="Arial"/>
                <a:cs typeface="Arial"/>
                <a:sym typeface="Arial"/>
              </a:rPr>
              <a:t> con </a:t>
            </a:r>
            <a:r>
              <a:rPr lang="en-US" sz="1600" b="1" dirty="0" err="1">
                <a:solidFill>
                  <a:srgbClr val="FF9900"/>
                </a:solidFill>
                <a:latin typeface="Arial"/>
                <a:ea typeface="Arial"/>
                <a:cs typeface="Arial"/>
                <a:sym typeface="Arial"/>
              </a:rPr>
              <a:t>los</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diversos</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actores</a:t>
            </a:r>
            <a:r>
              <a:rPr lang="en-US" sz="1600" b="1" dirty="0">
                <a:solidFill>
                  <a:srgbClr val="FF9900"/>
                </a:solidFill>
                <a:latin typeface="Arial"/>
                <a:ea typeface="Arial"/>
                <a:cs typeface="Arial"/>
                <a:sym typeface="Arial"/>
              </a:rPr>
              <a:t> </a:t>
            </a:r>
            <a:r>
              <a:rPr lang="en-US" sz="1600" b="1" dirty="0" err="1">
                <a:solidFill>
                  <a:srgbClr val="FF9900"/>
                </a:solidFill>
                <a:latin typeface="Arial"/>
                <a:ea typeface="Arial"/>
                <a:cs typeface="Arial"/>
                <a:sym typeface="Arial"/>
              </a:rPr>
              <a:t>relevantes</a:t>
            </a:r>
            <a:r>
              <a:rPr lang="en-US" sz="1600" b="1" dirty="0">
                <a:solidFill>
                  <a:schemeClr val="dk1"/>
                </a:solidFill>
                <a:latin typeface="Arial"/>
                <a:ea typeface="Arial"/>
                <a:cs typeface="Arial"/>
                <a:sym typeface="Arial"/>
              </a:rPr>
              <a:t>,</a:t>
            </a:r>
            <a:r>
              <a:rPr lang="en-US" sz="1600" dirty="0">
                <a:solidFill>
                  <a:schemeClr val="dk1"/>
                </a:solidFill>
                <a:latin typeface="Arial"/>
                <a:ea typeface="Arial"/>
                <a:cs typeface="Arial"/>
                <a:sym typeface="Arial"/>
              </a:rPr>
              <a:t> para </a:t>
            </a:r>
            <a:r>
              <a:rPr lang="en-US" sz="1600" dirty="0" err="1">
                <a:solidFill>
                  <a:schemeClr val="dk1"/>
                </a:solidFill>
                <a:latin typeface="Arial"/>
                <a:ea typeface="Arial"/>
                <a:cs typeface="Arial"/>
                <a:sym typeface="Arial"/>
              </a:rPr>
              <a:t>presentar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política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como</a:t>
            </a:r>
            <a:r>
              <a:rPr lang="en-US" sz="1600" dirty="0">
                <a:solidFill>
                  <a:schemeClr val="dk1"/>
                </a:solidFill>
                <a:latin typeface="Arial"/>
                <a:ea typeface="Arial"/>
                <a:cs typeface="Arial"/>
                <a:sym typeface="Arial"/>
              </a:rPr>
              <a:t> un conjunto </a:t>
            </a:r>
            <a:r>
              <a:rPr lang="en-US" sz="1600" dirty="0" err="1">
                <a:solidFill>
                  <a:schemeClr val="dk1"/>
                </a:solidFill>
                <a:latin typeface="Arial"/>
                <a:ea typeface="Arial"/>
                <a:cs typeface="Arial"/>
                <a:sym typeface="Arial"/>
              </a:rPr>
              <a:t>ordenado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diagnósticos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objetivos</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acciones</a:t>
            </a:r>
            <a:r>
              <a:rPr lang="en-US" sz="1600" dirty="0">
                <a:solidFill>
                  <a:schemeClr val="dk1"/>
                </a:solidFill>
                <a:latin typeface="Arial"/>
                <a:ea typeface="Arial"/>
                <a:cs typeface="Arial"/>
                <a:sym typeface="Arial"/>
              </a:rPr>
              <a:t> que </a:t>
            </a:r>
            <a:r>
              <a:rPr lang="en-US" sz="1600" dirty="0" err="1">
                <a:solidFill>
                  <a:schemeClr val="dk1"/>
                </a:solidFill>
                <a:latin typeface="Arial"/>
                <a:ea typeface="Arial"/>
                <a:cs typeface="Arial"/>
                <a:sym typeface="Arial"/>
              </a:rPr>
              <a:t>el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gobierno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intentará</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implementar</a:t>
            </a:r>
            <a:r>
              <a:rPr lang="en-US" sz="16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Font typeface="Arial"/>
              <a:buNone/>
            </a:pPr>
            <a:endParaRPr lang="en-US" sz="1600" dirty="0">
              <a:solidFill>
                <a:schemeClr val="dk1"/>
              </a:solidFill>
              <a:latin typeface="Arial"/>
              <a:ea typeface="Arial"/>
              <a:cs typeface="Arial"/>
              <a:sym typeface="Arial"/>
            </a:endParaRPr>
          </a:p>
          <a:p>
            <a:pPr marL="0" indent="0">
              <a:spcBef>
                <a:spcPts val="0"/>
              </a:spcBef>
              <a:buFont typeface="Arial" panose="020B0604020202020204" pitchFamily="34" charset="0"/>
              <a:buNone/>
            </a:pPr>
            <a:endParaRPr lang="en-US" sz="1600" dirty="0">
              <a:solidFill>
                <a:schemeClr val="dk1"/>
              </a:solidFill>
              <a:latin typeface="Arial"/>
              <a:ea typeface="Arial"/>
              <a:cs typeface="Arial"/>
              <a:sym typeface="Arial"/>
            </a:endParaRPr>
          </a:p>
        </p:txBody>
      </p:sp>
      <p:sp>
        <p:nvSpPr>
          <p:cNvPr id="4" name="Shape 528">
            <a:extLst>
              <a:ext uri="{FF2B5EF4-FFF2-40B4-BE49-F238E27FC236}">
                <a16:creationId xmlns:a16="http://schemas.microsoft.com/office/drawing/2014/main" id="{A45EAC83-0C66-5ECB-5CD1-D71F0E1262EE}"/>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58</a:t>
            </a:fld>
            <a:endParaRPr lang="en-US" sz="1050" b="0" i="0" u="none" strike="noStrike" cap="none" baseline="0">
              <a:solidFill>
                <a:schemeClr val="dk1"/>
              </a:solidFill>
              <a:latin typeface="Arial"/>
              <a:ea typeface="Arial"/>
              <a:cs typeface="Arial"/>
              <a:sym typeface="Arial"/>
            </a:endParaRPr>
          </a:p>
        </p:txBody>
      </p:sp>
      <p:sp>
        <p:nvSpPr>
          <p:cNvPr id="6" name="Shape 529">
            <a:extLst>
              <a:ext uri="{FF2B5EF4-FFF2-40B4-BE49-F238E27FC236}">
                <a16:creationId xmlns:a16="http://schemas.microsoft.com/office/drawing/2014/main" id="{EE591142-9AF0-03C4-E559-25846377E736}"/>
              </a:ext>
            </a:extLst>
          </p:cNvPr>
          <p:cNvSpPr txBox="1">
            <a:spLocks/>
          </p:cNvSpPr>
          <p:nvPr/>
        </p:nvSpPr>
        <p:spPr>
          <a:xfrm>
            <a:off x="-750712" y="1338615"/>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400" dirty="0" err="1">
                <a:solidFill>
                  <a:schemeClr val="dk2"/>
                </a:solidFill>
                <a:latin typeface="Arial"/>
                <a:ea typeface="Arial"/>
                <a:cs typeface="Arial"/>
                <a:sym typeface="Arial"/>
              </a:rPr>
              <a:t>Políticas</a:t>
            </a:r>
            <a:r>
              <a:rPr lang="en-US" sz="2400" dirty="0">
                <a:solidFill>
                  <a:schemeClr val="dk2"/>
                </a:solidFill>
                <a:latin typeface="Arial"/>
                <a:ea typeface="Arial"/>
                <a:cs typeface="Arial"/>
                <a:sym typeface="Arial"/>
              </a:rPr>
              <a:t> </a:t>
            </a:r>
            <a:r>
              <a:rPr lang="en-US" sz="2400" dirty="0" err="1">
                <a:solidFill>
                  <a:schemeClr val="dk2"/>
                </a:solidFill>
                <a:latin typeface="Arial"/>
                <a:ea typeface="Arial"/>
                <a:cs typeface="Arial"/>
                <a:sym typeface="Arial"/>
              </a:rPr>
              <a:t>Públicas</a:t>
            </a:r>
            <a:r>
              <a:rPr lang="en-US" sz="2400" dirty="0">
                <a:solidFill>
                  <a:schemeClr val="dk2"/>
                </a:solidFill>
                <a:latin typeface="Arial"/>
                <a:ea typeface="Arial"/>
                <a:cs typeface="Arial"/>
                <a:sym typeface="Arial"/>
              </a:rPr>
              <a:t> </a:t>
            </a:r>
            <a:r>
              <a:rPr lang="en-US" sz="2400" dirty="0" err="1">
                <a:solidFill>
                  <a:schemeClr val="dk2"/>
                </a:solidFill>
                <a:latin typeface="Arial"/>
                <a:ea typeface="Arial"/>
                <a:cs typeface="Arial"/>
                <a:sym typeface="Arial"/>
              </a:rPr>
              <a:t>revisadas</a:t>
            </a:r>
            <a:r>
              <a:rPr lang="en-US" sz="2400" dirty="0">
                <a:solidFill>
                  <a:schemeClr val="dk2"/>
                </a:solidFill>
                <a:latin typeface="Arial"/>
                <a:ea typeface="Arial"/>
                <a:cs typeface="Arial"/>
                <a:sym typeface="Arial"/>
              </a:rPr>
              <a:t>	7</a:t>
            </a:r>
          </a:p>
        </p:txBody>
      </p:sp>
    </p:spTree>
    <p:extLst>
      <p:ext uri="{BB962C8B-B14F-4D97-AF65-F5344CB8AC3E}">
        <p14:creationId xmlns:p14="http://schemas.microsoft.com/office/powerpoint/2010/main" val="514755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34">
            <a:extLst>
              <a:ext uri="{FF2B5EF4-FFF2-40B4-BE49-F238E27FC236}">
                <a16:creationId xmlns:a16="http://schemas.microsoft.com/office/drawing/2014/main" id="{EAD6D4BE-32D2-1E02-2171-2DABB2F31C03}"/>
              </a:ext>
            </a:extLst>
          </p:cNvPr>
          <p:cNvSpPr txBox="1">
            <a:spLocks/>
          </p:cNvSpPr>
          <p:nvPr/>
        </p:nvSpPr>
        <p:spPr>
          <a:xfrm>
            <a:off x="483305" y="2209801"/>
            <a:ext cx="7704136"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800" b="1">
                <a:solidFill>
                  <a:srgbClr val="FF9900"/>
                </a:solidFill>
                <a:latin typeface="Arial"/>
                <a:ea typeface="Arial"/>
                <a:cs typeface="Arial"/>
                <a:sym typeface="Arial"/>
              </a:rPr>
              <a:t>De esta interacción</a:t>
            </a:r>
            <a:r>
              <a:rPr lang="en-US" sz="1800">
                <a:solidFill>
                  <a:schemeClr val="dk1"/>
                </a:solidFill>
                <a:latin typeface="Arial"/>
                <a:ea typeface="Arial"/>
                <a:cs typeface="Arial"/>
                <a:sym typeface="Arial"/>
              </a:rPr>
              <a:t>, aparecerán nuevas brechas que deberán ser integradas en el </a:t>
            </a:r>
            <a:r>
              <a:rPr lang="en-US" sz="1800" b="1">
                <a:solidFill>
                  <a:srgbClr val="FF9900"/>
                </a:solidFill>
                <a:latin typeface="Arial"/>
                <a:ea typeface="Arial"/>
                <a:cs typeface="Arial"/>
                <a:sym typeface="Arial"/>
              </a:rPr>
              <a:t>Plan de Trabajo</a:t>
            </a: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que se formule, a partir del Plan de Acción que contenga la política. </a:t>
            </a:r>
          </a:p>
          <a:p>
            <a:pPr marL="342900" indent="-34290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Junto a lo anterior se deberá: </a:t>
            </a:r>
          </a:p>
          <a:p>
            <a:pPr marL="742950" lvl="1" indent="-285750" algn="just">
              <a:lnSpc>
                <a:spcPct val="80000"/>
              </a:lnSpc>
              <a:spcBef>
                <a:spcPts val="400"/>
              </a:spcBef>
              <a:buClr>
                <a:srgbClr val="FF9900"/>
              </a:buClr>
              <a:buSzPct val="100000"/>
              <a:buFont typeface="Arial"/>
              <a:buChar char="–"/>
            </a:pPr>
            <a:r>
              <a:rPr lang="en-US" sz="1600">
                <a:solidFill>
                  <a:srgbClr val="FF9900"/>
                </a:solidFill>
                <a:latin typeface="Arial"/>
                <a:ea typeface="Arial"/>
                <a:cs typeface="Arial"/>
                <a:sym typeface="Arial"/>
              </a:rPr>
              <a:t>Conformar los equipos</a:t>
            </a:r>
            <a:r>
              <a:rPr lang="en-US" sz="1600">
                <a:solidFill>
                  <a:schemeClr val="dk1"/>
                </a:solidFill>
                <a:latin typeface="Arial"/>
                <a:ea typeface="Arial"/>
                <a:cs typeface="Arial"/>
                <a:sym typeface="Arial"/>
              </a:rPr>
              <a:t> profesionales especializados en los temas trabajados; </a:t>
            </a:r>
          </a:p>
          <a:p>
            <a:pPr marL="742950" lvl="1" indent="-285750"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Se deberán </a:t>
            </a:r>
            <a:r>
              <a:rPr lang="en-US" sz="1600">
                <a:solidFill>
                  <a:srgbClr val="FF9900"/>
                </a:solidFill>
                <a:latin typeface="Arial"/>
                <a:ea typeface="Arial"/>
                <a:cs typeface="Arial"/>
                <a:sym typeface="Arial"/>
              </a:rPr>
              <a:t>instalar las coordinaciones institucionales</a:t>
            </a:r>
            <a:r>
              <a:rPr lang="en-US" sz="1600">
                <a:solidFill>
                  <a:schemeClr val="dk1"/>
                </a:solidFill>
                <a:latin typeface="Arial"/>
                <a:ea typeface="Arial"/>
                <a:cs typeface="Arial"/>
                <a:sym typeface="Arial"/>
              </a:rPr>
              <a:t> necesarias tanto a nivel central entre ministerios como a nivel regional y local; </a:t>
            </a:r>
          </a:p>
          <a:p>
            <a:pPr marL="742950" lvl="1" indent="-285750"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Se deberá </a:t>
            </a:r>
            <a:r>
              <a:rPr lang="en-US" sz="1600">
                <a:solidFill>
                  <a:srgbClr val="FF9900"/>
                </a:solidFill>
                <a:latin typeface="Arial"/>
                <a:ea typeface="Arial"/>
                <a:cs typeface="Arial"/>
                <a:sym typeface="Arial"/>
              </a:rPr>
              <a:t>obtener los recursos financieros y materiales</a:t>
            </a:r>
            <a:r>
              <a:rPr lang="en-US" sz="1600">
                <a:solidFill>
                  <a:schemeClr val="dk1"/>
                </a:solidFill>
                <a:latin typeface="Arial"/>
                <a:ea typeface="Arial"/>
                <a:cs typeface="Arial"/>
                <a:sym typeface="Arial"/>
              </a:rPr>
              <a:t> para sustentar el trabajo a realizar y </a:t>
            </a:r>
          </a:p>
          <a:p>
            <a:pPr marL="742950" lvl="1" indent="-285750"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Poner en </a:t>
            </a:r>
            <a:r>
              <a:rPr lang="en-US" sz="1600">
                <a:solidFill>
                  <a:srgbClr val="FF9900"/>
                </a:solidFill>
                <a:latin typeface="Arial"/>
                <a:ea typeface="Arial"/>
                <a:cs typeface="Arial"/>
                <a:sym typeface="Arial"/>
              </a:rPr>
              <a:t>funcionamiento el esquema de gobernabilidad</a:t>
            </a:r>
            <a:r>
              <a:rPr lang="en-US" sz="1600">
                <a:solidFill>
                  <a:schemeClr val="dk1"/>
                </a:solidFill>
                <a:latin typeface="Arial"/>
                <a:ea typeface="Arial"/>
                <a:cs typeface="Arial"/>
                <a:sym typeface="Arial"/>
              </a:rPr>
              <a:t>, que siendo particular para cada política pública, deberá seguir los mismos patrones en relación a identificar actores, intereses, posiciones frente a la política propuesta, acciones posibles para reforzar o establecer alianzas de colaboración, etc. </a:t>
            </a:r>
          </a:p>
          <a:p>
            <a:pPr marL="0" indent="0">
              <a:spcBef>
                <a:spcPts val="0"/>
              </a:spcBef>
              <a:buFont typeface="Arial" panose="020B0604020202020204" pitchFamily="34" charset="0"/>
              <a:buNone/>
            </a:pPr>
            <a:endParaRPr lang="en-US" sz="1600" dirty="0">
              <a:solidFill>
                <a:schemeClr val="dk1"/>
              </a:solidFill>
              <a:latin typeface="Arial"/>
              <a:ea typeface="Arial"/>
              <a:cs typeface="Arial"/>
              <a:sym typeface="Arial"/>
            </a:endParaRPr>
          </a:p>
        </p:txBody>
      </p:sp>
      <p:sp>
        <p:nvSpPr>
          <p:cNvPr id="4" name="Shape 535">
            <a:extLst>
              <a:ext uri="{FF2B5EF4-FFF2-40B4-BE49-F238E27FC236}">
                <a16:creationId xmlns:a16="http://schemas.microsoft.com/office/drawing/2014/main" id="{985F254B-84A2-7BFC-3FA1-3E5090F43D19}"/>
              </a:ext>
            </a:extLst>
          </p:cNvPr>
          <p:cNvSpPr txBox="1"/>
          <p:nvPr/>
        </p:nvSpPr>
        <p:spPr>
          <a:xfrm>
            <a:off x="6496755"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59</a:t>
            </a:fld>
            <a:endParaRPr lang="en-US" sz="1100" b="0" i="0" u="none" strike="noStrike" cap="none" baseline="0">
              <a:solidFill>
                <a:schemeClr val="dk1"/>
              </a:solidFill>
              <a:latin typeface="Arial"/>
              <a:ea typeface="Arial"/>
              <a:cs typeface="Arial"/>
              <a:sym typeface="Arial"/>
            </a:endParaRPr>
          </a:p>
        </p:txBody>
      </p:sp>
      <p:sp>
        <p:nvSpPr>
          <p:cNvPr id="6" name="Shape 536">
            <a:extLst>
              <a:ext uri="{FF2B5EF4-FFF2-40B4-BE49-F238E27FC236}">
                <a16:creationId xmlns:a16="http://schemas.microsoft.com/office/drawing/2014/main" id="{976A3394-D708-DCE4-A29C-065FDDEB68B1}"/>
              </a:ext>
            </a:extLst>
          </p:cNvPr>
          <p:cNvSpPr txBox="1">
            <a:spLocks/>
          </p:cNvSpPr>
          <p:nvPr/>
        </p:nvSpPr>
        <p:spPr>
          <a:xfrm>
            <a:off x="400755"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8</a:t>
            </a:r>
          </a:p>
        </p:txBody>
      </p:sp>
    </p:spTree>
    <p:extLst>
      <p:ext uri="{BB962C8B-B14F-4D97-AF65-F5344CB8AC3E}">
        <p14:creationId xmlns:p14="http://schemas.microsoft.com/office/powerpoint/2010/main" val="202154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24">
            <a:extLst>
              <a:ext uri="{FF2B5EF4-FFF2-40B4-BE49-F238E27FC236}">
                <a16:creationId xmlns:a16="http://schemas.microsoft.com/office/drawing/2014/main" id="{1614881D-9AE3-21C1-FCDF-F08017BB95B6}"/>
              </a:ext>
            </a:extLst>
          </p:cNvPr>
          <p:cNvSpPr txBox="1">
            <a:spLocks/>
          </p:cNvSpPr>
          <p:nvPr/>
        </p:nvSpPr>
        <p:spPr>
          <a:xfrm>
            <a:off x="756356" y="1838324"/>
            <a:ext cx="7930443" cy="478825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spcBef>
                <a:spcPts val="0"/>
              </a:spcBef>
            </a:pPr>
            <a:r>
              <a:rPr lang="es-CL" sz="2000" b="1" dirty="0"/>
              <a:t>Estado democrático </a:t>
            </a:r>
            <a:r>
              <a:rPr lang="es-CL" sz="2000" dirty="0"/>
              <a:t>es aquel cuya forma de gobierno es la democracia.</a:t>
            </a:r>
          </a:p>
          <a:p>
            <a:pPr marL="257175" indent="-257175" algn="just">
              <a:spcBef>
                <a:spcPts val="0"/>
              </a:spcBef>
            </a:pPr>
            <a:r>
              <a:rPr lang="es-CL" sz="2000" b="1" dirty="0"/>
              <a:t>Es el gobierno del pueblo, por el pueblo y para el pueblo </a:t>
            </a:r>
            <a:r>
              <a:rPr lang="es-CL" sz="2000" dirty="0"/>
              <a:t>(</a:t>
            </a:r>
            <a:r>
              <a:rPr lang="es-CL" sz="2000" dirty="0" err="1"/>
              <a:t>A.Lincoln</a:t>
            </a:r>
            <a:r>
              <a:rPr lang="es-CL" sz="2000" dirty="0"/>
              <a:t>)</a:t>
            </a:r>
          </a:p>
          <a:p>
            <a:pPr marL="257175" indent="-257175" algn="just">
              <a:spcBef>
                <a:spcPts val="0"/>
              </a:spcBef>
            </a:pPr>
            <a:endParaRPr lang="es-CL" sz="2000" b="1" dirty="0"/>
          </a:p>
          <a:p>
            <a:pPr marL="342900" indent="-342900">
              <a:lnSpc>
                <a:spcPct val="100000"/>
              </a:lnSpc>
              <a:spcBef>
                <a:spcPts val="0"/>
              </a:spcBef>
              <a:buClr>
                <a:schemeClr val="dk1"/>
              </a:buClr>
              <a:buSzPct val="100000"/>
              <a:buFont typeface="Arial"/>
              <a:buChar char="•"/>
            </a:pPr>
            <a:r>
              <a:rPr lang="en-US" sz="2000" dirty="0">
                <a:solidFill>
                  <a:schemeClr val="dk1"/>
                </a:solidFill>
                <a:latin typeface="Arial"/>
                <a:ea typeface="Arial"/>
                <a:cs typeface="Arial"/>
                <a:sym typeface="Arial"/>
              </a:rPr>
              <a:t>Estado es: </a:t>
            </a:r>
          </a:p>
          <a:p>
            <a:pPr marL="742950" lvl="1" indent="-285750">
              <a:lnSpc>
                <a:spcPct val="100000"/>
              </a:lnSpc>
              <a:spcBef>
                <a:spcPts val="480"/>
              </a:spcBef>
              <a:buClr>
                <a:schemeClr val="dk1"/>
              </a:buClr>
              <a:buSzPct val="100000"/>
              <a:buFont typeface="Arial"/>
              <a:buChar char="–"/>
            </a:pPr>
            <a:r>
              <a:rPr lang="en-US" sz="2000" dirty="0">
                <a:solidFill>
                  <a:schemeClr val="dk1"/>
                </a:solidFill>
                <a:latin typeface="Arial"/>
                <a:ea typeface="Arial"/>
                <a:cs typeface="Arial"/>
                <a:sym typeface="Arial"/>
              </a:rPr>
              <a:t>Una </a:t>
            </a:r>
            <a:r>
              <a:rPr lang="en-US" sz="2000" dirty="0" err="1">
                <a:solidFill>
                  <a:schemeClr val="dk1"/>
                </a:solidFill>
                <a:latin typeface="Arial"/>
                <a:ea typeface="Arial"/>
                <a:cs typeface="Arial"/>
                <a:sym typeface="Arial"/>
              </a:rPr>
              <a:t>colectividad</a:t>
            </a:r>
            <a:endParaRPr lang="en-US" sz="2000" dirty="0">
              <a:solidFill>
                <a:schemeClr val="dk1"/>
              </a:solidFill>
              <a:latin typeface="Arial"/>
              <a:ea typeface="Arial"/>
              <a:cs typeface="Arial"/>
              <a:sym typeface="Arial"/>
            </a:endParaRPr>
          </a:p>
          <a:p>
            <a:pPr marL="742950" lvl="1" indent="-285750">
              <a:lnSpc>
                <a:spcPct val="100000"/>
              </a:lnSpc>
              <a:spcBef>
                <a:spcPts val="480"/>
              </a:spcBef>
              <a:buClr>
                <a:schemeClr val="dk1"/>
              </a:buClr>
              <a:buSzPct val="100000"/>
              <a:buFont typeface="Arial"/>
              <a:buChar char="–"/>
            </a:pPr>
            <a:r>
              <a:rPr lang="en-US" sz="2000" dirty="0" err="1">
                <a:solidFill>
                  <a:schemeClr val="dk1"/>
                </a:solidFill>
                <a:latin typeface="Arial"/>
                <a:ea typeface="Arial"/>
                <a:cs typeface="Arial"/>
                <a:sym typeface="Arial"/>
              </a:rPr>
              <a:t>Distinción</a:t>
            </a:r>
            <a:r>
              <a:rPr lang="en-US" sz="2000" dirty="0">
                <a:solidFill>
                  <a:schemeClr val="dk1"/>
                </a:solidFill>
                <a:latin typeface="Arial"/>
                <a:ea typeface="Arial"/>
                <a:cs typeface="Arial"/>
                <a:sym typeface="Arial"/>
              </a:rPr>
              <a:t> entre </a:t>
            </a:r>
            <a:r>
              <a:rPr lang="en-US" sz="2000" dirty="0" err="1">
                <a:solidFill>
                  <a:schemeClr val="dk1"/>
                </a:solidFill>
                <a:latin typeface="Arial"/>
                <a:ea typeface="Arial"/>
                <a:cs typeface="Arial"/>
                <a:sym typeface="Arial"/>
              </a:rPr>
              <a:t>gobernantes</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gobernados</a:t>
            </a:r>
            <a:endParaRPr lang="en-US" sz="2000" dirty="0">
              <a:solidFill>
                <a:schemeClr val="dk1"/>
              </a:solidFill>
              <a:latin typeface="Arial"/>
              <a:ea typeface="Arial"/>
              <a:cs typeface="Arial"/>
              <a:sym typeface="Arial"/>
            </a:endParaRPr>
          </a:p>
          <a:p>
            <a:pPr marL="742950" lvl="1" indent="-285750">
              <a:lnSpc>
                <a:spcPct val="100000"/>
              </a:lnSpc>
              <a:spcBef>
                <a:spcPts val="480"/>
              </a:spcBef>
              <a:buClr>
                <a:schemeClr val="dk1"/>
              </a:buClr>
              <a:buSzPct val="100000"/>
              <a:buFont typeface="Arial"/>
              <a:buChar char="–"/>
            </a:pPr>
            <a:r>
              <a:rPr lang="en-US" sz="2000" dirty="0" err="1">
                <a:solidFill>
                  <a:schemeClr val="dk1"/>
                </a:solidFill>
                <a:latin typeface="Arial"/>
                <a:ea typeface="Arial"/>
                <a:cs typeface="Arial"/>
                <a:sym typeface="Arial"/>
              </a:rPr>
              <a:t>Obligación</a:t>
            </a:r>
            <a:r>
              <a:rPr lang="en-US" sz="2000" dirty="0">
                <a:solidFill>
                  <a:schemeClr val="dk1"/>
                </a:solidFill>
                <a:latin typeface="Arial"/>
                <a:ea typeface="Arial"/>
                <a:cs typeface="Arial"/>
                <a:sym typeface="Arial"/>
              </a:rPr>
              <a:t> del </a:t>
            </a:r>
            <a:r>
              <a:rPr lang="en-US" sz="2000" dirty="0" err="1">
                <a:solidFill>
                  <a:schemeClr val="dk1"/>
                </a:solidFill>
                <a:latin typeface="Arial"/>
                <a:ea typeface="Arial"/>
                <a:cs typeface="Arial"/>
                <a:sym typeface="Arial"/>
              </a:rPr>
              <a:t>gobernante</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asegurar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cumplimiento</a:t>
            </a:r>
            <a:r>
              <a:rPr lang="en-US" sz="2000" dirty="0">
                <a:solidFill>
                  <a:schemeClr val="dk1"/>
                </a:solidFill>
                <a:latin typeface="Arial"/>
                <a:ea typeface="Arial"/>
                <a:cs typeface="Arial"/>
                <a:sym typeface="Arial"/>
              </a:rPr>
              <a:t> del derecho</a:t>
            </a:r>
          </a:p>
          <a:p>
            <a:pPr marL="742950" lvl="1" indent="-285750">
              <a:lnSpc>
                <a:spcPct val="100000"/>
              </a:lnSpc>
              <a:spcBef>
                <a:spcPts val="480"/>
              </a:spcBef>
              <a:buClr>
                <a:schemeClr val="dk1"/>
              </a:buClr>
              <a:buSzPct val="100000"/>
              <a:buFont typeface="Arial"/>
              <a:buChar char="–"/>
            </a:pPr>
            <a:r>
              <a:rPr lang="en-US" sz="2000" dirty="0" err="1">
                <a:solidFill>
                  <a:schemeClr val="dk1"/>
                </a:solidFill>
                <a:latin typeface="Arial"/>
                <a:ea typeface="Arial"/>
                <a:cs typeface="Arial"/>
                <a:sym typeface="Arial"/>
              </a:rPr>
              <a:t>Obligación</a:t>
            </a:r>
            <a:r>
              <a:rPr lang="en-US" sz="2000" dirty="0">
                <a:solidFill>
                  <a:schemeClr val="dk1"/>
                </a:solidFill>
                <a:latin typeface="Arial"/>
                <a:ea typeface="Arial"/>
                <a:cs typeface="Arial"/>
                <a:sym typeface="Arial"/>
              </a:rPr>
              <a:t> del </a:t>
            </a:r>
            <a:r>
              <a:rPr lang="en-US" sz="2000" dirty="0" err="1">
                <a:solidFill>
                  <a:schemeClr val="dk1"/>
                </a:solidFill>
                <a:latin typeface="Arial"/>
                <a:ea typeface="Arial"/>
                <a:cs typeface="Arial"/>
                <a:sym typeface="Arial"/>
              </a:rPr>
              <a:t>gobernado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obedecerle</a:t>
            </a:r>
            <a:endParaRPr lang="en-US" sz="2000" dirty="0">
              <a:solidFill>
                <a:schemeClr val="dk1"/>
              </a:solidFill>
              <a:latin typeface="Arial"/>
              <a:ea typeface="Arial"/>
              <a:cs typeface="Arial"/>
              <a:sym typeface="Arial"/>
            </a:endParaRPr>
          </a:p>
          <a:p>
            <a:pPr marL="742950" lvl="1" indent="-285750">
              <a:lnSpc>
                <a:spcPct val="100000"/>
              </a:lnSpc>
              <a:spcBef>
                <a:spcPts val="480"/>
              </a:spcBef>
              <a:buClr>
                <a:schemeClr val="dk1"/>
              </a:buClr>
              <a:buSzPct val="100000"/>
              <a:buFont typeface="Arial"/>
              <a:buChar char="–"/>
            </a:pPr>
            <a:r>
              <a:rPr lang="en-US" sz="2000" dirty="0" err="1">
                <a:solidFill>
                  <a:schemeClr val="dk1"/>
                </a:solidFill>
                <a:latin typeface="Arial"/>
                <a:ea typeface="Arial"/>
                <a:cs typeface="Arial"/>
                <a:sym typeface="Arial"/>
              </a:rPr>
              <a:t>Empleo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legítimo</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fuerza</a:t>
            </a:r>
            <a:endParaRPr lang="en-US" sz="2000" dirty="0">
              <a:solidFill>
                <a:schemeClr val="dk1"/>
              </a:solidFill>
              <a:latin typeface="Arial"/>
              <a:ea typeface="Arial"/>
              <a:cs typeface="Arial"/>
              <a:sym typeface="Arial"/>
            </a:endParaRPr>
          </a:p>
          <a:p>
            <a:pPr marL="742950" lvl="1" indent="-285750">
              <a:lnSpc>
                <a:spcPct val="100000"/>
              </a:lnSpc>
              <a:spcBef>
                <a:spcPts val="480"/>
              </a:spcBef>
              <a:buClr>
                <a:schemeClr val="dk1"/>
              </a:buClr>
              <a:buSzPct val="100000"/>
              <a:buFont typeface="Arial"/>
              <a:buChar char="–"/>
            </a:pPr>
            <a:r>
              <a:rPr lang="en-US" sz="2000" dirty="0" err="1">
                <a:solidFill>
                  <a:schemeClr val="dk1"/>
                </a:solidFill>
                <a:latin typeface="Arial"/>
                <a:ea typeface="Arial"/>
                <a:cs typeface="Arial"/>
                <a:sym typeface="Arial"/>
              </a:rPr>
              <a:t>Cumplimiento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misión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gobernante</a:t>
            </a:r>
            <a:r>
              <a:rPr lang="en-US" sz="2000" dirty="0">
                <a:solidFill>
                  <a:schemeClr val="dk1"/>
                </a:solidFill>
                <a:latin typeface="Arial"/>
                <a:ea typeface="Arial"/>
                <a:cs typeface="Arial"/>
                <a:sym typeface="Arial"/>
              </a:rPr>
              <a:t> que es </a:t>
            </a:r>
            <a:r>
              <a:rPr lang="en-US" sz="2000" dirty="0" err="1">
                <a:solidFill>
                  <a:schemeClr val="dk1"/>
                </a:solidFill>
                <a:latin typeface="Arial"/>
                <a:ea typeface="Arial"/>
                <a:cs typeface="Arial"/>
                <a:sym typeface="Arial"/>
              </a:rPr>
              <a:t>el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servicio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público</a:t>
            </a:r>
            <a:r>
              <a:rPr lang="en-US" sz="2000" dirty="0">
                <a:solidFill>
                  <a:schemeClr val="dk1"/>
                </a:solidFill>
                <a:latin typeface="Arial"/>
                <a:ea typeface="Arial"/>
                <a:cs typeface="Arial"/>
                <a:sym typeface="Arial"/>
              </a:rPr>
              <a:t>. </a:t>
            </a:r>
          </a:p>
        </p:txBody>
      </p:sp>
      <p:sp>
        <p:nvSpPr>
          <p:cNvPr id="4" name="Shape 125">
            <a:extLst>
              <a:ext uri="{FF2B5EF4-FFF2-40B4-BE49-F238E27FC236}">
                <a16:creationId xmlns:a16="http://schemas.microsoft.com/office/drawing/2014/main" id="{1E85B575-1EF7-72B8-9BF8-2155725B5C05}"/>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6</a:t>
            </a:fld>
            <a:endParaRPr lang="en-US" sz="1400" b="0" i="0" u="none" strike="noStrike" cap="none" baseline="0">
              <a:solidFill>
                <a:schemeClr val="dk1"/>
              </a:solidFill>
              <a:latin typeface="Arial"/>
              <a:ea typeface="Arial"/>
              <a:cs typeface="Arial"/>
              <a:sym typeface="Arial"/>
            </a:endParaRPr>
          </a:p>
        </p:txBody>
      </p:sp>
      <p:sp>
        <p:nvSpPr>
          <p:cNvPr id="6" name="Shape 126">
            <a:extLst>
              <a:ext uri="{FF2B5EF4-FFF2-40B4-BE49-F238E27FC236}">
                <a16:creationId xmlns:a16="http://schemas.microsoft.com/office/drawing/2014/main" id="{654CEBB0-15EB-682D-5423-41B92B6CE996}"/>
              </a:ext>
            </a:extLst>
          </p:cNvPr>
          <p:cNvSpPr txBox="1">
            <a:spLocks/>
          </p:cNvSpPr>
          <p:nvPr/>
        </p:nvSpPr>
        <p:spPr>
          <a:xfrm>
            <a:off x="-609601" y="69532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3</a:t>
            </a:r>
          </a:p>
        </p:txBody>
      </p:sp>
    </p:spTree>
    <p:extLst>
      <p:ext uri="{BB962C8B-B14F-4D97-AF65-F5344CB8AC3E}">
        <p14:creationId xmlns:p14="http://schemas.microsoft.com/office/powerpoint/2010/main" val="12409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41">
            <a:extLst>
              <a:ext uri="{FF2B5EF4-FFF2-40B4-BE49-F238E27FC236}">
                <a16:creationId xmlns:a16="http://schemas.microsoft.com/office/drawing/2014/main" id="{B5CF2CB1-C93F-C2B2-E9C2-9B0E16824453}"/>
              </a:ext>
            </a:extLst>
          </p:cNvPr>
          <p:cNvSpPr txBox="1">
            <a:spLocks/>
          </p:cNvSpPr>
          <p:nvPr/>
        </p:nvSpPr>
        <p:spPr>
          <a:xfrm>
            <a:off x="539750" y="2209801"/>
            <a:ext cx="7632699"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Por último se podrá pasar a</a:t>
            </a:r>
            <a:r>
              <a:rPr lang="en-US" sz="1800" b="1">
                <a:solidFill>
                  <a:schemeClr val="dk1"/>
                </a:solidFill>
                <a:latin typeface="Arial"/>
                <a:ea typeface="Arial"/>
                <a:cs typeface="Arial"/>
                <a:sym typeface="Arial"/>
              </a:rPr>
              <a:t> </a:t>
            </a:r>
            <a:r>
              <a:rPr lang="en-US" sz="1800" b="1">
                <a:solidFill>
                  <a:srgbClr val="FF9900"/>
                </a:solidFill>
                <a:latin typeface="Arial"/>
                <a:ea typeface="Arial"/>
                <a:cs typeface="Arial"/>
                <a:sym typeface="Arial"/>
              </a:rPr>
              <a:t>la fase de régimen en la implementación de una política</a:t>
            </a:r>
            <a:r>
              <a:rPr lang="en-US" sz="1800" b="1">
                <a:solidFill>
                  <a:schemeClr val="dk1"/>
                </a:solidFill>
                <a:latin typeface="Arial"/>
                <a:ea typeface="Arial"/>
                <a:cs typeface="Arial"/>
                <a:sym typeface="Arial"/>
              </a:rPr>
              <a:t>.</a:t>
            </a: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Eso demandará instaurar </a:t>
            </a:r>
            <a:r>
              <a:rPr lang="en-US" sz="1800">
                <a:solidFill>
                  <a:srgbClr val="FF9900"/>
                </a:solidFill>
                <a:latin typeface="Arial"/>
                <a:ea typeface="Arial"/>
                <a:cs typeface="Arial"/>
                <a:sym typeface="Arial"/>
              </a:rPr>
              <a:t>prácticas recurrentes de coordinación</a:t>
            </a:r>
            <a:r>
              <a:rPr lang="en-US" sz="1800">
                <a:solidFill>
                  <a:schemeClr val="dk1"/>
                </a:solidFill>
                <a:latin typeface="Arial"/>
                <a:ea typeface="Arial"/>
                <a:cs typeface="Arial"/>
                <a:sym typeface="Arial"/>
              </a:rPr>
              <a:t> en el equipo de trabajo, y de éste con cada uno de los actores que se hayan identificado en el esquema de gobernabilidad. </a:t>
            </a: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Asimismo, se deberán identificar:</a:t>
            </a:r>
          </a:p>
          <a:p>
            <a:pPr marL="342900" indent="-190500" algn="just">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Las </a:t>
            </a:r>
            <a:r>
              <a:rPr lang="en-US" sz="1600">
                <a:solidFill>
                  <a:srgbClr val="FF9900"/>
                </a:solidFill>
                <a:latin typeface="Arial"/>
                <a:ea typeface="Arial"/>
                <a:cs typeface="Arial"/>
                <a:sym typeface="Arial"/>
              </a:rPr>
              <a:t>acciones que vayan a solucionar los principales problemas</a:t>
            </a:r>
            <a:r>
              <a:rPr lang="en-US" sz="1600">
                <a:solidFill>
                  <a:schemeClr val="dk1"/>
                </a:solidFill>
                <a:latin typeface="Arial"/>
                <a:ea typeface="Arial"/>
                <a:cs typeface="Arial"/>
                <a:sym typeface="Arial"/>
              </a:rPr>
              <a:t> que podrían caducar toda la nueva política; </a:t>
            </a:r>
          </a:p>
          <a:p>
            <a:pPr lvl="2" algn="just">
              <a:lnSpc>
                <a:spcPct val="80000"/>
              </a:lnSpc>
              <a:spcBef>
                <a:spcPts val="400"/>
              </a:spcBef>
              <a:buClr>
                <a:srgbClr val="FF9900"/>
              </a:buClr>
              <a:buSzPct val="100000"/>
              <a:buFont typeface="Arial"/>
              <a:buChar char="•"/>
            </a:pPr>
            <a:r>
              <a:rPr lang="en-US" sz="1600">
                <a:solidFill>
                  <a:srgbClr val="FF9900"/>
                </a:solidFill>
                <a:latin typeface="Arial"/>
                <a:ea typeface="Arial"/>
                <a:cs typeface="Arial"/>
                <a:sym typeface="Arial"/>
              </a:rPr>
              <a:t>Operacionalizar el plan de trabajo</a:t>
            </a:r>
            <a:r>
              <a:rPr lang="en-US" sz="1600">
                <a:solidFill>
                  <a:schemeClr val="dk1"/>
                </a:solidFill>
                <a:latin typeface="Arial"/>
                <a:ea typeface="Arial"/>
                <a:cs typeface="Arial"/>
                <a:sym typeface="Arial"/>
              </a:rPr>
              <a:t> en un conjunto preciso de iniciativas y proyectos realizables en tiempo y forma; y</a:t>
            </a:r>
          </a:p>
          <a:p>
            <a:pPr lvl="2" algn="just">
              <a:lnSpc>
                <a:spcPct val="80000"/>
              </a:lnSpc>
              <a:spcBef>
                <a:spcPts val="400"/>
              </a:spcBef>
              <a:buClr>
                <a:schemeClr val="dk1"/>
              </a:buClr>
              <a:buSzPct val="100000"/>
              <a:buFont typeface="Arial"/>
              <a:buChar char="•"/>
            </a:pPr>
            <a:r>
              <a:rPr lang="en-US" sz="1600">
                <a:solidFill>
                  <a:schemeClr val="dk1"/>
                </a:solidFill>
                <a:latin typeface="Arial"/>
                <a:ea typeface="Arial"/>
                <a:cs typeface="Arial"/>
                <a:sym typeface="Arial"/>
              </a:rPr>
              <a:t>Combinar adecuadamente las </a:t>
            </a:r>
            <a:r>
              <a:rPr lang="en-US" sz="1600">
                <a:solidFill>
                  <a:srgbClr val="FF9900"/>
                </a:solidFill>
                <a:latin typeface="Arial"/>
                <a:ea typeface="Arial"/>
                <a:cs typeface="Arial"/>
                <a:sym typeface="Arial"/>
              </a:rPr>
              <a:t>acciones de nivel nacional con aquellas regionales y locales.</a:t>
            </a:r>
          </a:p>
          <a:p>
            <a:pPr marL="0" indent="0">
              <a:spcBef>
                <a:spcPts val="0"/>
              </a:spcBef>
              <a:buFont typeface="Arial" panose="020B0604020202020204" pitchFamily="34" charset="0"/>
              <a:buNone/>
            </a:pPr>
            <a:endParaRPr lang="en-US" sz="1600">
              <a:solidFill>
                <a:srgbClr val="FF9900"/>
              </a:solidFill>
              <a:latin typeface="Arial"/>
              <a:ea typeface="Arial"/>
              <a:cs typeface="Arial"/>
              <a:sym typeface="Arial"/>
            </a:endParaRPr>
          </a:p>
        </p:txBody>
      </p:sp>
      <p:sp>
        <p:nvSpPr>
          <p:cNvPr id="4" name="Shape 542">
            <a:extLst>
              <a:ext uri="{FF2B5EF4-FFF2-40B4-BE49-F238E27FC236}">
                <a16:creationId xmlns:a16="http://schemas.microsoft.com/office/drawing/2014/main" id="{0E2E2FD1-E19F-B02E-5ACE-8BB59006B469}"/>
              </a:ext>
            </a:extLst>
          </p:cNvPr>
          <p:cNvSpPr txBox="1"/>
          <p:nvPr/>
        </p:nvSpPr>
        <p:spPr>
          <a:xfrm>
            <a:off x="6553200"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60</a:t>
            </a:fld>
            <a:endParaRPr lang="en-US" sz="1100" b="0" i="0" u="none" strike="noStrike" cap="none" baseline="0">
              <a:solidFill>
                <a:schemeClr val="dk1"/>
              </a:solidFill>
              <a:latin typeface="Arial"/>
              <a:ea typeface="Arial"/>
              <a:cs typeface="Arial"/>
              <a:sym typeface="Arial"/>
            </a:endParaRPr>
          </a:p>
        </p:txBody>
      </p:sp>
      <p:sp>
        <p:nvSpPr>
          <p:cNvPr id="6" name="Shape 543">
            <a:extLst>
              <a:ext uri="{FF2B5EF4-FFF2-40B4-BE49-F238E27FC236}">
                <a16:creationId xmlns:a16="http://schemas.microsoft.com/office/drawing/2014/main" id="{8DE55749-DD72-E97D-2D34-08BEC71B8837}"/>
              </a:ext>
            </a:extLst>
          </p:cNvPr>
          <p:cNvSpPr txBox="1">
            <a:spLocks/>
          </p:cNvSpPr>
          <p:nvPr/>
        </p:nvSpPr>
        <p:spPr>
          <a:xfrm>
            <a:off x="457200"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9</a:t>
            </a:r>
          </a:p>
        </p:txBody>
      </p:sp>
    </p:spTree>
    <p:extLst>
      <p:ext uri="{BB962C8B-B14F-4D97-AF65-F5344CB8AC3E}">
        <p14:creationId xmlns:p14="http://schemas.microsoft.com/office/powerpoint/2010/main" val="3911725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48">
            <a:extLst>
              <a:ext uri="{FF2B5EF4-FFF2-40B4-BE49-F238E27FC236}">
                <a16:creationId xmlns:a16="http://schemas.microsoft.com/office/drawing/2014/main" id="{E2C002F7-F982-A004-1C6C-17458CD05A2C}"/>
              </a:ext>
            </a:extLst>
          </p:cNvPr>
          <p:cNvSpPr txBox="1">
            <a:spLocks/>
          </p:cNvSpPr>
          <p:nvPr/>
        </p:nvSpPr>
        <p:spPr>
          <a:xfrm>
            <a:off x="611187" y="2723091"/>
            <a:ext cx="7561261" cy="528637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400" dirty="0" err="1">
                <a:solidFill>
                  <a:srgbClr val="FF9900"/>
                </a:solidFill>
                <a:latin typeface="Arial"/>
                <a:ea typeface="Arial"/>
                <a:cs typeface="Arial"/>
                <a:sym typeface="Arial"/>
              </a:rPr>
              <a:t>En</a:t>
            </a:r>
            <a:r>
              <a:rPr lang="en-US" sz="14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relación</a:t>
            </a:r>
            <a:r>
              <a:rPr lang="en-US" sz="1400" dirty="0">
                <a:solidFill>
                  <a:srgbClr val="FF9900"/>
                </a:solidFill>
                <a:latin typeface="Arial"/>
                <a:ea typeface="Arial"/>
                <a:cs typeface="Arial"/>
                <a:sym typeface="Arial"/>
              </a:rPr>
              <a:t> a </a:t>
            </a:r>
            <a:r>
              <a:rPr lang="en-US" sz="1400" dirty="0" err="1">
                <a:solidFill>
                  <a:srgbClr val="FF9900"/>
                </a:solidFill>
                <a:latin typeface="Arial"/>
                <a:ea typeface="Arial"/>
                <a:cs typeface="Arial"/>
                <a:sym typeface="Arial"/>
              </a:rPr>
              <a:t>los</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actores</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participan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definición</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política</a:t>
            </a:r>
            <a:r>
              <a:rPr lang="en-US" sz="1400" dirty="0">
                <a:solidFill>
                  <a:schemeClr val="dk1"/>
                </a:solidFill>
                <a:latin typeface="Arial"/>
                <a:ea typeface="Arial"/>
                <a:cs typeface="Arial"/>
                <a:sym typeface="Arial"/>
              </a:rPr>
              <a:t>, se </a:t>
            </a:r>
            <a:r>
              <a:rPr lang="en-US" sz="1400" dirty="0" err="1">
                <a:solidFill>
                  <a:schemeClr val="dk1"/>
                </a:solidFill>
                <a:latin typeface="Arial"/>
                <a:ea typeface="Arial"/>
                <a:cs typeface="Arial"/>
                <a:sym typeface="Arial"/>
              </a:rPr>
              <a:t>sostiene</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ésta</a:t>
            </a:r>
            <a:r>
              <a:rPr lang="en-US" sz="1400" dirty="0">
                <a:solidFill>
                  <a:schemeClr val="dk1"/>
                </a:solidFill>
                <a:latin typeface="Arial"/>
                <a:ea typeface="Arial"/>
                <a:cs typeface="Arial"/>
                <a:sym typeface="Arial"/>
              </a:rPr>
              <a:t> es </a:t>
            </a:r>
            <a:r>
              <a:rPr lang="en-US" sz="1400" dirty="0" err="1">
                <a:solidFill>
                  <a:srgbClr val="FF9900"/>
                </a:solidFill>
                <a:latin typeface="Arial"/>
                <a:ea typeface="Arial"/>
                <a:cs typeface="Arial"/>
                <a:sym typeface="Arial"/>
              </a:rPr>
              <a:t>en</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definitiva</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decidida</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por</a:t>
            </a:r>
            <a:r>
              <a:rPr lang="en-US" sz="1400" dirty="0">
                <a:solidFill>
                  <a:srgbClr val="FF9900"/>
                </a:solidFill>
                <a:latin typeface="Arial"/>
                <a:ea typeface="Arial"/>
                <a:cs typeface="Arial"/>
                <a:sym typeface="Arial"/>
              </a:rPr>
              <a:t> la </a:t>
            </a:r>
            <a:r>
              <a:rPr lang="en-US" sz="1400" dirty="0" err="1">
                <a:solidFill>
                  <a:srgbClr val="FF9900"/>
                </a:solidFill>
                <a:latin typeface="Arial"/>
                <a:ea typeface="Arial"/>
                <a:cs typeface="Arial"/>
                <a:sym typeface="Arial"/>
              </a:rPr>
              <a:t>autoridad</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presidencial</a:t>
            </a:r>
            <a:r>
              <a:rPr lang="en-US" sz="1400" dirty="0">
                <a:solidFill>
                  <a:srgbClr val="FF9900"/>
                </a:solidFill>
                <a:latin typeface="Arial"/>
                <a:ea typeface="Arial"/>
                <a:cs typeface="Arial"/>
                <a:sym typeface="Arial"/>
              </a:rPr>
              <a: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quién</a:t>
            </a:r>
            <a:r>
              <a:rPr lang="en-US" sz="1400" dirty="0">
                <a:solidFill>
                  <a:schemeClr val="dk1"/>
                </a:solidFill>
                <a:latin typeface="Arial"/>
                <a:ea typeface="Arial"/>
                <a:cs typeface="Arial"/>
                <a:sym typeface="Arial"/>
              </a:rPr>
              <a:t> lo </a:t>
            </a:r>
            <a:r>
              <a:rPr lang="en-US" sz="1400" dirty="0" err="1">
                <a:solidFill>
                  <a:schemeClr val="dk1"/>
                </a:solidFill>
                <a:latin typeface="Arial"/>
                <a:ea typeface="Arial"/>
                <a:cs typeface="Arial"/>
                <a:sym typeface="Arial"/>
              </a:rPr>
              <a:t>hace</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partir</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elementos</a:t>
            </a:r>
            <a:r>
              <a:rPr lang="en-US" sz="1400" dirty="0">
                <a:solidFill>
                  <a:schemeClr val="dk1"/>
                </a:solidFill>
                <a:latin typeface="Arial"/>
                <a:ea typeface="Arial"/>
                <a:cs typeface="Arial"/>
                <a:sym typeface="Arial"/>
              </a:rPr>
              <a:t> que le genera la </a:t>
            </a:r>
            <a:r>
              <a:rPr lang="en-US" sz="1400" dirty="0" err="1">
                <a:solidFill>
                  <a:schemeClr val="dk1"/>
                </a:solidFill>
                <a:latin typeface="Arial"/>
                <a:ea typeface="Arial"/>
                <a:cs typeface="Arial"/>
                <a:sym typeface="Arial"/>
              </a:rPr>
              <a:t>administración</a:t>
            </a:r>
            <a:r>
              <a:rPr lang="en-US" sz="1400" dirty="0">
                <a:solidFill>
                  <a:schemeClr val="dk1"/>
                </a:solidFill>
                <a:latin typeface="Arial"/>
                <a:ea typeface="Arial"/>
                <a:cs typeface="Arial"/>
                <a:sym typeface="Arial"/>
              </a:rPr>
              <a:t>. El </a:t>
            </a:r>
            <a:r>
              <a:rPr lang="en-US" sz="1400" dirty="0" err="1">
                <a:solidFill>
                  <a:schemeClr val="dk1"/>
                </a:solidFill>
                <a:latin typeface="Arial"/>
                <a:ea typeface="Arial"/>
                <a:cs typeface="Arial"/>
                <a:sym typeface="Arial"/>
              </a:rPr>
              <a:t>gobierno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cumple</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rol</a:t>
            </a:r>
            <a:r>
              <a:rPr lang="en-US" sz="1400" dirty="0">
                <a:solidFill>
                  <a:schemeClr val="dk1"/>
                </a:solidFill>
                <a:latin typeface="Arial"/>
                <a:ea typeface="Arial"/>
                <a:cs typeface="Arial"/>
                <a:sym typeface="Arial"/>
              </a:rPr>
              <a:t> de </a:t>
            </a:r>
            <a:r>
              <a:rPr lang="en-US" sz="1400" dirty="0" err="1">
                <a:solidFill>
                  <a:srgbClr val="FF9900"/>
                </a:solidFill>
                <a:latin typeface="Arial"/>
                <a:ea typeface="Arial"/>
                <a:cs typeface="Arial"/>
                <a:sym typeface="Arial"/>
              </a:rPr>
              <a:t>alimentar</a:t>
            </a:r>
            <a:r>
              <a:rPr lang="en-US" sz="1400" dirty="0">
                <a:solidFill>
                  <a:srgbClr val="FF9900"/>
                </a:solidFill>
                <a:latin typeface="Arial"/>
                <a:ea typeface="Arial"/>
                <a:cs typeface="Arial"/>
                <a:sym typeface="Arial"/>
              </a:rPr>
              <a:t> con </a:t>
            </a:r>
            <a:r>
              <a:rPr lang="en-US" sz="1400" dirty="0" err="1">
                <a:solidFill>
                  <a:srgbClr val="FF9900"/>
                </a:solidFill>
                <a:latin typeface="Arial"/>
                <a:ea typeface="Arial"/>
                <a:cs typeface="Arial"/>
                <a:sym typeface="Arial"/>
              </a:rPr>
              <a:t>antecedentes</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el</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período</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previo</a:t>
            </a:r>
            <a:r>
              <a:rPr lang="en-US" sz="1400" dirty="0">
                <a:solidFill>
                  <a:schemeClr val="dk1"/>
                </a:solidFill>
                <a:latin typeface="Arial"/>
                <a:ea typeface="Arial"/>
                <a:cs typeface="Arial"/>
                <a:sym typeface="Arial"/>
              </a:rPr>
              <a:t> a la </a:t>
            </a:r>
            <a:r>
              <a:rPr lang="en-US" sz="1400" dirty="0" err="1">
                <a:solidFill>
                  <a:schemeClr val="dk1"/>
                </a:solidFill>
                <a:latin typeface="Arial"/>
                <a:ea typeface="Arial"/>
                <a:cs typeface="Arial"/>
                <a:sym typeface="Arial"/>
              </a:rPr>
              <a:t>decisión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presidencial</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tiene</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función</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lograr</a:t>
            </a:r>
            <a:r>
              <a:rPr lang="en-US" sz="1400" dirty="0">
                <a:solidFill>
                  <a:schemeClr val="dk1"/>
                </a:solidFill>
                <a:latin typeface="Arial"/>
                <a:ea typeface="Arial"/>
                <a:cs typeface="Arial"/>
                <a:sym typeface="Arial"/>
              </a:rPr>
              <a:t> </a:t>
            </a:r>
            <a:r>
              <a:rPr lang="en-US" sz="1400" dirty="0" err="1">
                <a:solidFill>
                  <a:srgbClr val="FF9900"/>
                </a:solidFill>
                <a:latin typeface="Arial"/>
                <a:ea typeface="Arial"/>
                <a:cs typeface="Arial"/>
                <a:sym typeface="Arial"/>
              </a:rPr>
              <a:t>el</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alineamiento</a:t>
            </a:r>
            <a:r>
              <a:rPr lang="en-US" sz="1400" dirty="0">
                <a:solidFill>
                  <a:srgbClr val="FF9900"/>
                </a:solidFill>
                <a:latin typeface="Arial"/>
                <a:ea typeface="Arial"/>
                <a:cs typeface="Arial"/>
                <a:sym typeface="Arial"/>
              </a:rPr>
              <a:t> del </a:t>
            </a:r>
            <a:r>
              <a:rPr lang="en-US" sz="1400" dirty="0" err="1">
                <a:solidFill>
                  <a:srgbClr val="FF9900"/>
                </a:solidFill>
                <a:latin typeface="Arial"/>
                <a:ea typeface="Arial"/>
                <a:cs typeface="Arial"/>
                <a:sym typeface="Arial"/>
              </a:rPr>
              <a:t>gobierno</a:t>
            </a:r>
            <a:r>
              <a:rPr lang="en-US" sz="1400" dirty="0">
                <a:solidFill>
                  <a:srgbClr val="FF9900"/>
                </a:solidFill>
                <a:latin typeface="Arial"/>
                <a:ea typeface="Arial"/>
                <a:cs typeface="Arial"/>
                <a:sym typeface="Arial"/>
              </a:rPr>
              <a:t> con la </a:t>
            </a:r>
            <a:r>
              <a:rPr lang="en-US" sz="1400" dirty="0" err="1">
                <a:solidFill>
                  <a:srgbClr val="FF9900"/>
                </a:solidFill>
                <a:latin typeface="Arial"/>
                <a:ea typeface="Arial"/>
                <a:cs typeface="Arial"/>
                <a:sym typeface="Arial"/>
              </a:rPr>
              <a:t>política</a:t>
            </a:r>
            <a:r>
              <a:rPr lang="en-US" sz="1400" dirty="0">
                <a:solidFill>
                  <a:schemeClr val="dk1"/>
                </a:solidFill>
                <a:latin typeface="Arial"/>
                <a:ea typeface="Arial"/>
                <a:cs typeface="Arial"/>
                <a:sym typeface="Arial"/>
              </a:rPr>
              <a:t> que se decide.</a:t>
            </a:r>
          </a:p>
          <a:p>
            <a:pPr marL="342900" indent="-342900" algn="just">
              <a:lnSpc>
                <a:spcPct val="80000"/>
              </a:lnSpc>
              <a:spcBef>
                <a:spcPts val="400"/>
              </a:spcBef>
              <a:buClr>
                <a:schemeClr val="dk1"/>
              </a:buClr>
              <a:buFont typeface="Arial"/>
              <a:buNone/>
            </a:pPr>
            <a:endParaRPr lang="en-US" sz="1400" dirty="0">
              <a:solidFill>
                <a:schemeClr val="dk1"/>
              </a:solidFill>
              <a:latin typeface="Arial"/>
              <a:ea typeface="Arial"/>
              <a:cs typeface="Arial"/>
              <a:sym typeface="Arial"/>
            </a:endParaRPr>
          </a:p>
          <a:p>
            <a:pPr marL="342900" indent="-342900" algn="just">
              <a:lnSpc>
                <a:spcPct val="80000"/>
              </a:lnSpc>
              <a:spcBef>
                <a:spcPts val="400"/>
              </a:spcBef>
              <a:buClr>
                <a:schemeClr val="dk1"/>
              </a:buClr>
              <a:buSzPct val="100000"/>
              <a:buFont typeface="Arial"/>
              <a:buChar char="•"/>
            </a:pPr>
            <a:r>
              <a:rPr lang="en-US" sz="1400" dirty="0">
                <a:solidFill>
                  <a:schemeClr val="dk1"/>
                </a:solidFill>
                <a:latin typeface="Arial"/>
                <a:ea typeface="Arial"/>
                <a:cs typeface="Arial"/>
                <a:sym typeface="Arial"/>
              </a:rPr>
              <a:t>De la </a:t>
            </a:r>
            <a:r>
              <a:rPr lang="en-US" sz="1400" dirty="0" err="1">
                <a:solidFill>
                  <a:schemeClr val="dk1"/>
                </a:solidFill>
                <a:latin typeface="Arial"/>
                <a:ea typeface="Arial"/>
                <a:cs typeface="Arial"/>
                <a:sym typeface="Arial"/>
              </a:rPr>
              <a:t>experiencia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analizada</a:t>
            </a:r>
            <a:r>
              <a:rPr lang="en-US" sz="1400" dirty="0">
                <a:solidFill>
                  <a:schemeClr val="dk1"/>
                </a:solidFill>
                <a:latin typeface="Arial"/>
                <a:ea typeface="Arial"/>
                <a:cs typeface="Arial"/>
                <a:sym typeface="Arial"/>
              </a:rPr>
              <a:t>, </a:t>
            </a:r>
            <a:r>
              <a:rPr lang="en-US" sz="1400" dirty="0">
                <a:solidFill>
                  <a:srgbClr val="FF9900"/>
                </a:solidFill>
                <a:latin typeface="Arial"/>
                <a:ea typeface="Arial"/>
                <a:cs typeface="Arial"/>
                <a:sym typeface="Arial"/>
              </a:rPr>
              <a:t>se </a:t>
            </a:r>
            <a:r>
              <a:rPr lang="en-US" sz="1400" dirty="0" err="1">
                <a:solidFill>
                  <a:srgbClr val="FF9900"/>
                </a:solidFill>
                <a:latin typeface="Arial"/>
                <a:ea typeface="Arial"/>
                <a:cs typeface="Arial"/>
                <a:sym typeface="Arial"/>
              </a:rPr>
              <a:t>puede</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sostener</a:t>
            </a:r>
            <a:r>
              <a:rPr lang="en-US" sz="1400" dirty="0">
                <a:solidFill>
                  <a:srgbClr val="FF9900"/>
                </a:solidFill>
                <a:latin typeface="Arial"/>
                <a:ea typeface="Arial"/>
                <a:cs typeface="Arial"/>
                <a:sym typeface="Arial"/>
              </a:rPr>
              <a:t> que </a:t>
            </a:r>
            <a:r>
              <a:rPr lang="en-US" sz="1400" dirty="0" err="1">
                <a:solidFill>
                  <a:srgbClr val="FF9900"/>
                </a:solidFill>
                <a:latin typeface="Arial"/>
                <a:ea typeface="Arial"/>
                <a:cs typeface="Arial"/>
                <a:sym typeface="Arial"/>
              </a:rPr>
              <a:t>el</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contenido</a:t>
            </a:r>
            <a:r>
              <a:rPr lang="en-US" sz="1400" dirty="0">
                <a:solidFill>
                  <a:srgbClr val="FF9900"/>
                </a:solidFill>
                <a:latin typeface="Arial"/>
                <a:ea typeface="Arial"/>
                <a:cs typeface="Arial"/>
                <a:sym typeface="Arial"/>
              </a:rPr>
              <a:t> de </a:t>
            </a:r>
            <a:r>
              <a:rPr lang="en-US" sz="1400" dirty="0" err="1">
                <a:solidFill>
                  <a:srgbClr val="FF9900"/>
                </a:solidFill>
                <a:latin typeface="Arial"/>
                <a:ea typeface="Arial"/>
                <a:cs typeface="Arial"/>
                <a:sym typeface="Arial"/>
              </a:rPr>
              <a:t>una</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política</a:t>
            </a:r>
            <a:r>
              <a:rPr lang="en-US" sz="1400" dirty="0">
                <a:solidFill>
                  <a:srgbClr val="FF9900"/>
                </a:solidFill>
                <a:latin typeface="Arial"/>
                <a:ea typeface="Arial"/>
                <a:cs typeface="Arial"/>
                <a:sym typeface="Arial"/>
              </a:rPr>
              <a:t> no </a:t>
            </a:r>
            <a:r>
              <a:rPr lang="en-US" sz="1400" dirty="0" err="1">
                <a:solidFill>
                  <a:srgbClr val="FF9900"/>
                </a:solidFill>
                <a:latin typeface="Arial"/>
                <a:ea typeface="Arial"/>
                <a:cs typeface="Arial"/>
                <a:sym typeface="Arial"/>
              </a:rPr>
              <a:t>sólo</a:t>
            </a:r>
            <a:r>
              <a:rPr lang="en-US" sz="1400" dirty="0">
                <a:solidFill>
                  <a:srgbClr val="FF9900"/>
                </a:solidFill>
                <a:latin typeface="Arial"/>
                <a:ea typeface="Arial"/>
                <a:cs typeface="Arial"/>
                <a:sym typeface="Arial"/>
              </a:rPr>
              <a:t> es </a:t>
            </a:r>
            <a:r>
              <a:rPr lang="en-US" sz="1400" dirty="0" err="1">
                <a:solidFill>
                  <a:srgbClr val="FF9900"/>
                </a:solidFill>
                <a:latin typeface="Arial"/>
                <a:ea typeface="Arial"/>
                <a:cs typeface="Arial"/>
                <a:sym typeface="Arial"/>
              </a:rPr>
              <a:t>producto</a:t>
            </a:r>
            <a:r>
              <a:rPr lang="en-US" sz="1400" dirty="0">
                <a:solidFill>
                  <a:srgbClr val="FF9900"/>
                </a:solidFill>
                <a:latin typeface="Arial"/>
                <a:ea typeface="Arial"/>
                <a:cs typeface="Arial"/>
                <a:sym typeface="Arial"/>
              </a:rPr>
              <a:t> de </a:t>
            </a:r>
            <a:r>
              <a:rPr lang="en-US" sz="1400" dirty="0" err="1">
                <a:solidFill>
                  <a:srgbClr val="FF9900"/>
                </a:solidFill>
                <a:latin typeface="Arial"/>
                <a:ea typeface="Arial"/>
                <a:cs typeface="Arial"/>
                <a:sym typeface="Arial"/>
              </a:rPr>
              <a:t>los</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aportes</a:t>
            </a:r>
            <a:r>
              <a:rPr lang="en-US" sz="1400" dirty="0">
                <a:solidFill>
                  <a:srgbClr val="FF9900"/>
                </a:solidFill>
                <a:latin typeface="Arial"/>
                <a:ea typeface="Arial"/>
                <a:cs typeface="Arial"/>
                <a:sym typeface="Arial"/>
              </a:rPr>
              <a:t> que </a:t>
            </a:r>
            <a:r>
              <a:rPr lang="en-US" sz="1400" dirty="0" err="1">
                <a:solidFill>
                  <a:srgbClr val="FF9900"/>
                </a:solidFill>
                <a:latin typeface="Arial"/>
                <a:ea typeface="Arial"/>
                <a:cs typeface="Arial"/>
                <a:sym typeface="Arial"/>
              </a:rPr>
              <a:t>haga</a:t>
            </a:r>
            <a:r>
              <a:rPr lang="en-US" sz="1400" dirty="0">
                <a:solidFill>
                  <a:srgbClr val="FF9900"/>
                </a:solidFill>
                <a:latin typeface="Arial"/>
                <a:ea typeface="Arial"/>
                <a:cs typeface="Arial"/>
                <a:sym typeface="Arial"/>
              </a:rPr>
              <a:t> la </a:t>
            </a:r>
            <a:r>
              <a:rPr lang="en-US" sz="1400" dirty="0" err="1">
                <a:solidFill>
                  <a:srgbClr val="FF9900"/>
                </a:solidFill>
                <a:latin typeface="Arial"/>
                <a:ea typeface="Arial"/>
                <a:cs typeface="Arial"/>
                <a:sym typeface="Arial"/>
              </a:rPr>
              <a:t>administración</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sino</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también</a:t>
            </a:r>
            <a:r>
              <a:rPr lang="en-US" sz="1400" dirty="0">
                <a:solidFill>
                  <a:srgbClr val="FF9900"/>
                </a:solidFill>
                <a:latin typeface="Arial"/>
                <a:ea typeface="Arial"/>
                <a:cs typeface="Arial"/>
                <a:sym typeface="Arial"/>
              </a:rPr>
              <a:t>, y </a:t>
            </a:r>
            <a:r>
              <a:rPr lang="en-US" sz="1400" dirty="0" err="1">
                <a:solidFill>
                  <a:srgbClr val="FF9900"/>
                </a:solidFill>
                <a:latin typeface="Arial"/>
                <a:ea typeface="Arial"/>
                <a:cs typeface="Arial"/>
                <a:sym typeface="Arial"/>
              </a:rPr>
              <a:t>en</a:t>
            </a:r>
            <a:r>
              <a:rPr lang="en-US" sz="1400" dirty="0">
                <a:solidFill>
                  <a:srgbClr val="FF9900"/>
                </a:solidFill>
                <a:latin typeface="Arial"/>
                <a:ea typeface="Arial"/>
                <a:cs typeface="Arial"/>
                <a:sym typeface="Arial"/>
              </a:rPr>
              <a:t> forma </a:t>
            </a:r>
            <a:r>
              <a:rPr lang="en-US" sz="1400" dirty="0" err="1">
                <a:solidFill>
                  <a:srgbClr val="FF9900"/>
                </a:solidFill>
                <a:latin typeface="Arial"/>
                <a:ea typeface="Arial"/>
                <a:cs typeface="Arial"/>
                <a:sym typeface="Arial"/>
              </a:rPr>
              <a:t>muy</a:t>
            </a:r>
            <a:r>
              <a:rPr lang="en-US" sz="1400" dirty="0">
                <a:solidFill>
                  <a:srgbClr val="FF9900"/>
                </a:solidFill>
                <a:latin typeface="Arial"/>
                <a:ea typeface="Arial"/>
                <a:cs typeface="Arial"/>
                <a:sym typeface="Arial"/>
              </a:rPr>
              <a:t> </a:t>
            </a:r>
            <a:r>
              <a:rPr lang="en-US" sz="1400" dirty="0" err="1">
                <a:solidFill>
                  <a:srgbClr val="FF9900"/>
                </a:solidFill>
                <a:latin typeface="Arial"/>
                <a:ea typeface="Arial"/>
                <a:cs typeface="Arial"/>
                <a:sym typeface="Arial"/>
              </a:rPr>
              <a:t>relevante</a:t>
            </a:r>
            <a:r>
              <a:rPr lang="en-US" sz="1400" dirty="0">
                <a:solidFill>
                  <a:srgbClr val="FF9900"/>
                </a:solidFill>
                <a:latin typeface="Arial"/>
                <a:ea typeface="Arial"/>
                <a:cs typeface="Arial"/>
                <a:sym typeface="Arial"/>
              </a:rPr>
              <a:t>, de la </a:t>
            </a:r>
            <a:r>
              <a:rPr lang="en-US" sz="1400" dirty="0" err="1">
                <a:solidFill>
                  <a:srgbClr val="FF9900"/>
                </a:solidFill>
                <a:latin typeface="Arial"/>
                <a:ea typeface="Arial"/>
                <a:cs typeface="Arial"/>
                <a:sym typeface="Arial"/>
              </a:rPr>
              <a:t>influencia</a:t>
            </a:r>
            <a:r>
              <a:rPr lang="en-US" sz="1400" dirty="0">
                <a:solidFill>
                  <a:srgbClr val="FF9900"/>
                </a:solidFill>
                <a:latin typeface="Arial"/>
                <a:ea typeface="Arial"/>
                <a:cs typeface="Arial"/>
                <a:sym typeface="Arial"/>
              </a:rPr>
              <a:t> de la </a:t>
            </a:r>
            <a:r>
              <a:rPr lang="en-US" sz="1400" dirty="0" err="1">
                <a:solidFill>
                  <a:srgbClr val="FF9900"/>
                </a:solidFill>
                <a:latin typeface="Arial"/>
                <a:ea typeface="Arial"/>
                <a:cs typeface="Arial"/>
                <a:sym typeface="Arial"/>
              </a:rPr>
              <a:t>sociedad</a:t>
            </a:r>
            <a:r>
              <a:rPr lang="en-US" sz="1400" dirty="0">
                <a:solidFill>
                  <a:srgbClr val="FF9900"/>
                </a:solidFill>
                <a:latin typeface="Arial"/>
                <a:ea typeface="Arial"/>
                <a:cs typeface="Arial"/>
                <a:sym typeface="Arial"/>
              </a:rPr>
              <a:t> civil</a:t>
            </a:r>
            <a:r>
              <a:rPr lang="en-US" sz="1400" dirty="0">
                <a:solidFill>
                  <a:schemeClr val="dk1"/>
                </a:solidFill>
                <a:latin typeface="Arial"/>
                <a:ea typeface="Arial"/>
                <a:cs typeface="Arial"/>
                <a:sym typeface="Arial"/>
              </a:rPr>
              <a:t>.</a:t>
            </a:r>
          </a:p>
          <a:p>
            <a:pPr marL="342900" indent="-342900" algn="just">
              <a:lnSpc>
                <a:spcPct val="80000"/>
              </a:lnSpc>
              <a:spcBef>
                <a:spcPts val="400"/>
              </a:spcBef>
              <a:buClr>
                <a:schemeClr val="dk1"/>
              </a:buClr>
              <a:buFont typeface="Arial"/>
              <a:buNone/>
            </a:pPr>
            <a:endParaRPr lang="en-US" sz="1400" dirty="0">
              <a:solidFill>
                <a:schemeClr val="dk1"/>
              </a:solidFill>
              <a:latin typeface="Arial"/>
              <a:ea typeface="Arial"/>
              <a:cs typeface="Arial"/>
              <a:sym typeface="Arial"/>
            </a:endParaRPr>
          </a:p>
          <a:p>
            <a:pPr marL="342900" indent="-342900" algn="just">
              <a:lnSpc>
                <a:spcPct val="80000"/>
              </a:lnSpc>
              <a:spcBef>
                <a:spcPts val="400"/>
              </a:spcBef>
              <a:buClr>
                <a:schemeClr val="dk1"/>
              </a:buClr>
              <a:buSzPct val="100000"/>
              <a:buFont typeface="Arial"/>
              <a:buChar char="•"/>
            </a:pPr>
            <a:r>
              <a:rPr lang="en-US" sz="1400" dirty="0" err="1">
                <a:solidFill>
                  <a:schemeClr val="dk1"/>
                </a:solidFill>
                <a:latin typeface="Arial"/>
                <a:ea typeface="Arial"/>
                <a:cs typeface="Arial"/>
                <a:sym typeface="Arial"/>
              </a:rPr>
              <a:t>Ciertamente</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Presidente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quién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definitiva</a:t>
            </a:r>
            <a:r>
              <a:rPr lang="en-US" sz="1400" dirty="0">
                <a:solidFill>
                  <a:schemeClr val="dk1"/>
                </a:solidFill>
                <a:latin typeface="Arial"/>
                <a:ea typeface="Arial"/>
                <a:cs typeface="Arial"/>
                <a:sym typeface="Arial"/>
              </a:rPr>
              <a:t> decide </a:t>
            </a:r>
            <a:r>
              <a:rPr lang="en-US" sz="1400" dirty="0" err="1">
                <a:solidFill>
                  <a:schemeClr val="dk1"/>
                </a:solidFill>
                <a:latin typeface="Arial"/>
                <a:ea typeface="Arial"/>
                <a:cs typeface="Arial"/>
                <a:sym typeface="Arial"/>
              </a:rPr>
              <a:t>qué</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incluirá</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su</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política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decisión</a:t>
            </a:r>
            <a:r>
              <a:rPr lang="en-US" sz="1400" dirty="0">
                <a:solidFill>
                  <a:schemeClr val="dk1"/>
                </a:solidFill>
                <a:latin typeface="Arial"/>
                <a:ea typeface="Arial"/>
                <a:cs typeface="Arial"/>
                <a:sym typeface="Arial"/>
              </a:rPr>
              <a:t> no la </a:t>
            </a:r>
            <a:r>
              <a:rPr lang="en-US" sz="1400" dirty="0" err="1">
                <a:solidFill>
                  <a:schemeClr val="dk1"/>
                </a:solidFill>
                <a:latin typeface="Arial"/>
                <a:ea typeface="Arial"/>
                <a:cs typeface="Arial"/>
                <a:sym typeface="Arial"/>
              </a:rPr>
              <a:t>puede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tomar</a:t>
            </a:r>
            <a:r>
              <a:rPr lang="en-US" sz="1400" dirty="0">
                <a:solidFill>
                  <a:schemeClr val="dk1"/>
                </a:solidFill>
                <a:latin typeface="Arial"/>
                <a:ea typeface="Arial"/>
                <a:cs typeface="Arial"/>
                <a:sym typeface="Arial"/>
              </a:rPr>
              <a:t> sin </a:t>
            </a:r>
            <a:r>
              <a:rPr lang="en-US" sz="1400" dirty="0" err="1">
                <a:solidFill>
                  <a:schemeClr val="dk1"/>
                </a:solidFill>
                <a:latin typeface="Arial"/>
                <a:ea typeface="Arial"/>
                <a:cs typeface="Arial"/>
                <a:sym typeface="Arial"/>
              </a:rPr>
              <a:t>tener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consideración</a:t>
            </a:r>
            <a:r>
              <a:rPr lang="en-US" sz="1400" dirty="0">
                <a:solidFill>
                  <a:schemeClr val="dk1"/>
                </a:solidFill>
                <a:latin typeface="Arial"/>
                <a:ea typeface="Arial"/>
                <a:cs typeface="Arial"/>
                <a:sym typeface="Arial"/>
              </a:rPr>
              <a:t> lo que </a:t>
            </a:r>
            <a:r>
              <a:rPr lang="en-US" sz="1400" dirty="0" err="1">
                <a:solidFill>
                  <a:schemeClr val="dk1"/>
                </a:solidFill>
                <a:latin typeface="Arial"/>
                <a:ea typeface="Arial"/>
                <a:cs typeface="Arial"/>
                <a:sym typeface="Arial"/>
              </a:rPr>
              <a:t>esperan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grupos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directamente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involucrados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ámbito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sobre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cual</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habrá</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definiciones</a:t>
            </a:r>
            <a:r>
              <a:rPr lang="en-US" sz="1400" dirty="0">
                <a:solidFill>
                  <a:schemeClr val="dk1"/>
                </a:solidFill>
                <a:latin typeface="Arial"/>
                <a:ea typeface="Arial"/>
                <a:cs typeface="Arial"/>
                <a:sym typeface="Arial"/>
              </a:rPr>
              <a:t>. No </a:t>
            </a:r>
            <a:r>
              <a:rPr lang="en-US" sz="1400" dirty="0" err="1">
                <a:solidFill>
                  <a:schemeClr val="dk1"/>
                </a:solidFill>
                <a:latin typeface="Arial"/>
                <a:ea typeface="Arial"/>
                <a:cs typeface="Arial"/>
                <a:sym typeface="Arial"/>
              </a:rPr>
              <a:t>tomar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cuenta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dichas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visiones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puede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acarrear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dificultades</a:t>
            </a:r>
            <a:r>
              <a:rPr lang="en-US" sz="1400" dirty="0">
                <a:solidFill>
                  <a:schemeClr val="dk1"/>
                </a:solidFill>
                <a:latin typeface="Arial"/>
                <a:ea typeface="Arial"/>
                <a:cs typeface="Arial"/>
                <a:sym typeface="Arial"/>
              </a:rPr>
              <a:t> a la </a:t>
            </a:r>
            <a:r>
              <a:rPr lang="en-US" sz="1400" dirty="0" err="1">
                <a:solidFill>
                  <a:schemeClr val="dk1"/>
                </a:solidFill>
                <a:latin typeface="Arial"/>
                <a:ea typeface="Arial"/>
                <a:cs typeface="Arial"/>
                <a:sym typeface="Arial"/>
              </a:rPr>
              <a:t>política</a:t>
            </a:r>
            <a:r>
              <a:rPr lang="en-US" sz="1400" dirty="0">
                <a:solidFill>
                  <a:schemeClr val="dk1"/>
                </a:solidFill>
                <a:latin typeface="Arial"/>
                <a:ea typeface="Arial"/>
                <a:cs typeface="Arial"/>
                <a:sym typeface="Arial"/>
              </a:rPr>
              <a:t>.</a:t>
            </a:r>
          </a:p>
          <a:p>
            <a:pPr marL="0" indent="0">
              <a:spcBef>
                <a:spcPts val="0"/>
              </a:spcBef>
              <a:buFont typeface="Arial" panose="020B0604020202020204" pitchFamily="34" charset="0"/>
              <a:buNone/>
            </a:pPr>
            <a:endParaRPr lang="en-US" sz="1400" dirty="0">
              <a:solidFill>
                <a:schemeClr val="dk1"/>
              </a:solidFill>
              <a:latin typeface="Arial"/>
              <a:ea typeface="Arial"/>
              <a:cs typeface="Arial"/>
              <a:sym typeface="Arial"/>
            </a:endParaRPr>
          </a:p>
        </p:txBody>
      </p:sp>
      <p:sp>
        <p:nvSpPr>
          <p:cNvPr id="4" name="Shape 549">
            <a:extLst>
              <a:ext uri="{FF2B5EF4-FFF2-40B4-BE49-F238E27FC236}">
                <a16:creationId xmlns:a16="http://schemas.microsoft.com/office/drawing/2014/main" id="{0F3D1A10-F81C-E202-95D0-4265F09B3C01}"/>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strike="noStrike" cap="none" baseline="0">
                <a:solidFill>
                  <a:schemeClr val="dk1"/>
                </a:solidFill>
                <a:latin typeface="Arial"/>
                <a:ea typeface="Arial"/>
                <a:cs typeface="Arial"/>
                <a:sym typeface="Arial"/>
              </a:rPr>
              <a:t>61</a:t>
            </a:fld>
            <a:endParaRPr lang="en-US" sz="1000" b="0" i="0" u="none" strike="noStrike" cap="none" baseline="0">
              <a:solidFill>
                <a:schemeClr val="dk1"/>
              </a:solidFill>
              <a:latin typeface="Arial"/>
              <a:ea typeface="Arial"/>
              <a:cs typeface="Arial"/>
              <a:sym typeface="Arial"/>
            </a:endParaRPr>
          </a:p>
        </p:txBody>
      </p:sp>
      <p:sp>
        <p:nvSpPr>
          <p:cNvPr id="6" name="Shape 550">
            <a:extLst>
              <a:ext uri="{FF2B5EF4-FFF2-40B4-BE49-F238E27FC236}">
                <a16:creationId xmlns:a16="http://schemas.microsoft.com/office/drawing/2014/main" id="{2944BC70-E89D-931F-AFBD-BAA3D6A6FEEF}"/>
              </a:ext>
            </a:extLst>
          </p:cNvPr>
          <p:cNvSpPr txBox="1">
            <a:spLocks/>
          </p:cNvSpPr>
          <p:nvPr/>
        </p:nvSpPr>
        <p:spPr>
          <a:xfrm>
            <a:off x="-197555" y="1443565"/>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revisadas</a:t>
            </a:r>
            <a:r>
              <a:rPr lang="en-US" sz="3200" dirty="0">
                <a:solidFill>
                  <a:schemeClr val="dk2"/>
                </a:solidFill>
                <a:latin typeface="Arial"/>
                <a:ea typeface="Arial"/>
                <a:cs typeface="Arial"/>
                <a:sym typeface="Arial"/>
              </a:rPr>
              <a:t>	10</a:t>
            </a:r>
          </a:p>
        </p:txBody>
      </p:sp>
    </p:spTree>
    <p:extLst>
      <p:ext uri="{BB962C8B-B14F-4D97-AF65-F5344CB8AC3E}">
        <p14:creationId xmlns:p14="http://schemas.microsoft.com/office/powerpoint/2010/main" val="2089993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6858000"/>
          </a:xfrm>
        </p:spPr>
      </p:pic>
      <p:sp>
        <p:nvSpPr>
          <p:cNvPr id="3" name="Shape 555">
            <a:extLst>
              <a:ext uri="{FF2B5EF4-FFF2-40B4-BE49-F238E27FC236}">
                <a16:creationId xmlns:a16="http://schemas.microsoft.com/office/drawing/2014/main" id="{339AEE86-01CB-1C14-DBB1-9E974181E4F9}"/>
              </a:ext>
            </a:extLst>
          </p:cNvPr>
          <p:cNvSpPr txBox="1">
            <a:spLocks/>
          </p:cNvSpPr>
          <p:nvPr/>
        </p:nvSpPr>
        <p:spPr>
          <a:xfrm>
            <a:off x="472016" y="2697164"/>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400">
                <a:solidFill>
                  <a:schemeClr val="dk1"/>
                </a:solidFill>
                <a:latin typeface="Arial"/>
                <a:ea typeface="Arial"/>
                <a:cs typeface="Arial"/>
                <a:sym typeface="Arial"/>
              </a:rPr>
              <a:t>Cuando se está definiendo ó redefiniendo una política en un área en crisis, </a:t>
            </a:r>
            <a:r>
              <a:rPr lang="en-US" sz="1400">
                <a:solidFill>
                  <a:srgbClr val="FF9900"/>
                </a:solidFill>
                <a:latin typeface="Arial"/>
                <a:ea typeface="Arial"/>
                <a:cs typeface="Arial"/>
                <a:sym typeface="Arial"/>
              </a:rPr>
              <a:t>la autoridad y el gobierno deberán optar por qué intereses reflejarán en forma prioritaria sus definiciones.</a:t>
            </a:r>
            <a:r>
              <a:rPr lang="en-US" sz="1400">
                <a:solidFill>
                  <a:schemeClr val="dk1"/>
                </a:solidFill>
                <a:latin typeface="Arial"/>
                <a:ea typeface="Arial"/>
                <a:cs typeface="Arial"/>
                <a:sym typeface="Arial"/>
              </a:rPr>
              <a:t> El contenido no será nunca neutro políticamente, sino que reflejará una opción política en torno a los temas en discusión. Producto de dicha opción, </a:t>
            </a:r>
            <a:r>
              <a:rPr lang="en-US" sz="1400">
                <a:solidFill>
                  <a:srgbClr val="FF9900"/>
                </a:solidFill>
                <a:latin typeface="Arial"/>
                <a:ea typeface="Arial"/>
                <a:cs typeface="Arial"/>
                <a:sym typeface="Arial"/>
              </a:rPr>
              <a:t>algunos intereses se verán favorecidos y otros postergados</a:t>
            </a:r>
            <a:r>
              <a:rPr lang="en-US" sz="1400">
                <a:solidFill>
                  <a:schemeClr val="dk1"/>
                </a:solidFill>
                <a:latin typeface="Arial"/>
                <a:ea typeface="Arial"/>
                <a:cs typeface="Arial"/>
                <a:sym typeface="Arial"/>
              </a:rPr>
              <a:t>. </a:t>
            </a:r>
          </a:p>
          <a:p>
            <a:pPr marL="342900" indent="-190500" algn="just">
              <a:lnSpc>
                <a:spcPct val="80000"/>
              </a:lnSpc>
              <a:spcBef>
                <a:spcPts val="480"/>
              </a:spcBef>
              <a:buClr>
                <a:schemeClr val="dk1"/>
              </a:buClr>
              <a:buFont typeface="Arial"/>
              <a:buNone/>
            </a:pPr>
            <a:endParaRPr lang="en-US" sz="1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400">
                <a:solidFill>
                  <a:schemeClr val="dk1"/>
                </a:solidFill>
                <a:latin typeface="Arial"/>
                <a:ea typeface="Arial"/>
                <a:cs typeface="Arial"/>
                <a:sym typeface="Arial"/>
              </a:rPr>
              <a:t>Los </a:t>
            </a:r>
            <a:r>
              <a:rPr lang="en-US" sz="1400">
                <a:solidFill>
                  <a:srgbClr val="FF9900"/>
                </a:solidFill>
                <a:latin typeface="Arial"/>
                <a:ea typeface="Arial"/>
                <a:cs typeface="Arial"/>
                <a:sym typeface="Arial"/>
              </a:rPr>
              <a:t>objetivos</a:t>
            </a:r>
            <a:r>
              <a:rPr lang="en-US" sz="1400">
                <a:solidFill>
                  <a:schemeClr val="dk1"/>
                </a:solidFill>
                <a:latin typeface="Arial"/>
                <a:ea typeface="Arial"/>
                <a:cs typeface="Arial"/>
                <a:sym typeface="Arial"/>
              </a:rPr>
              <a:t> que se definirán no serán meras ideas sobre lo que sería deseable de lograr, sino </a:t>
            </a:r>
            <a:r>
              <a:rPr lang="en-US" sz="1400">
                <a:solidFill>
                  <a:srgbClr val="FF9900"/>
                </a:solidFill>
                <a:latin typeface="Arial"/>
                <a:ea typeface="Arial"/>
                <a:cs typeface="Arial"/>
                <a:sym typeface="Arial"/>
              </a:rPr>
              <a:t>las respuestas que pueden implementarse</a:t>
            </a:r>
            <a:r>
              <a:rPr lang="en-US" sz="1400">
                <a:solidFill>
                  <a:schemeClr val="dk1"/>
                </a:solidFill>
                <a:latin typeface="Arial"/>
                <a:ea typeface="Arial"/>
                <a:cs typeface="Arial"/>
                <a:sym typeface="Arial"/>
              </a:rPr>
              <a:t> para responder a problemas específicos. Nuevamente, </a:t>
            </a:r>
            <a:r>
              <a:rPr lang="en-US" sz="1400">
                <a:solidFill>
                  <a:srgbClr val="FF9900"/>
                </a:solidFill>
                <a:latin typeface="Arial"/>
                <a:ea typeface="Arial"/>
                <a:cs typeface="Arial"/>
                <a:sym typeface="Arial"/>
              </a:rPr>
              <a:t>estas opciones reflejarán visiones políticas sobre la acción pública a desarrollar.</a:t>
            </a:r>
          </a:p>
        </p:txBody>
      </p:sp>
      <p:sp>
        <p:nvSpPr>
          <p:cNvPr id="4" name="Shape 557">
            <a:extLst>
              <a:ext uri="{FF2B5EF4-FFF2-40B4-BE49-F238E27FC236}">
                <a16:creationId xmlns:a16="http://schemas.microsoft.com/office/drawing/2014/main" id="{68CAF285-2A80-5E1E-D34D-25BFF679CDFE}"/>
              </a:ext>
            </a:extLst>
          </p:cNvPr>
          <p:cNvSpPr txBox="1">
            <a:spLocks/>
          </p:cNvSpPr>
          <p:nvPr/>
        </p:nvSpPr>
        <p:spPr>
          <a:xfrm>
            <a:off x="389466" y="1414464"/>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revisadas</a:t>
            </a:r>
            <a:r>
              <a:rPr lang="en-US" sz="3600" dirty="0">
                <a:solidFill>
                  <a:schemeClr val="dk2"/>
                </a:solidFill>
                <a:latin typeface="Arial"/>
                <a:ea typeface="Arial"/>
                <a:cs typeface="Arial"/>
                <a:sym typeface="Arial"/>
              </a:rPr>
              <a:t>	11</a:t>
            </a:r>
          </a:p>
        </p:txBody>
      </p:sp>
    </p:spTree>
    <p:extLst>
      <p:ext uri="{BB962C8B-B14F-4D97-AF65-F5344CB8AC3E}">
        <p14:creationId xmlns:p14="http://schemas.microsoft.com/office/powerpoint/2010/main" val="1903113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62">
            <a:extLst>
              <a:ext uri="{FF2B5EF4-FFF2-40B4-BE49-F238E27FC236}">
                <a16:creationId xmlns:a16="http://schemas.microsoft.com/office/drawing/2014/main" id="{DA47BA1B-32CB-9FD8-AEBE-3F06C5CA4523}"/>
              </a:ext>
            </a:extLst>
          </p:cNvPr>
          <p:cNvSpPr txBox="1">
            <a:spLocks/>
          </p:cNvSpPr>
          <p:nvPr/>
        </p:nvSpPr>
        <p:spPr>
          <a:xfrm>
            <a:off x="633764" y="2401888"/>
            <a:ext cx="7489824"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600">
                <a:solidFill>
                  <a:srgbClr val="FF9900"/>
                </a:solidFill>
                <a:latin typeface="Arial"/>
                <a:ea typeface="Arial"/>
                <a:cs typeface="Arial"/>
                <a:sym typeface="Arial"/>
              </a:rPr>
              <a:t>Las modalidades o formas que asumirá la política en definición no serán el resultado de una cierta ecuación técnica</a:t>
            </a:r>
            <a:r>
              <a:rPr lang="en-US" sz="1600">
                <a:solidFill>
                  <a:schemeClr val="dk1"/>
                </a:solidFill>
                <a:latin typeface="Arial"/>
                <a:ea typeface="Arial"/>
                <a:cs typeface="Arial"/>
                <a:sym typeface="Arial"/>
              </a:rPr>
              <a:t>, que combine de la mejor manera posible los diversos insumos relevantes en la materia que se esté tratando. Por el contrario, </a:t>
            </a:r>
            <a:r>
              <a:rPr lang="en-US" sz="1600">
                <a:solidFill>
                  <a:srgbClr val="FF9900"/>
                </a:solidFill>
                <a:latin typeface="Arial"/>
                <a:ea typeface="Arial"/>
                <a:cs typeface="Arial"/>
                <a:sym typeface="Arial"/>
              </a:rPr>
              <a:t>las modalidades que se asuman responderán a los contenidos que se hayan definido.</a:t>
            </a:r>
            <a:r>
              <a:rPr lang="en-US" sz="1600">
                <a:solidFill>
                  <a:schemeClr val="dk1"/>
                </a:solidFill>
                <a:latin typeface="Arial"/>
                <a:ea typeface="Arial"/>
                <a:cs typeface="Arial"/>
                <a:sym typeface="Arial"/>
              </a:rPr>
              <a:t> </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Estas </a:t>
            </a:r>
            <a:r>
              <a:rPr lang="en-US" sz="1600">
                <a:solidFill>
                  <a:srgbClr val="FF9900"/>
                </a:solidFill>
                <a:latin typeface="Arial"/>
                <a:ea typeface="Arial"/>
                <a:cs typeface="Arial"/>
                <a:sym typeface="Arial"/>
              </a:rPr>
              <a:t>modalidades se reflejarán en un plan de acción</a:t>
            </a:r>
            <a:r>
              <a:rPr lang="en-US" sz="1600">
                <a:solidFill>
                  <a:schemeClr val="dk1"/>
                </a:solidFill>
                <a:latin typeface="Arial"/>
                <a:ea typeface="Arial"/>
                <a:cs typeface="Arial"/>
                <a:sym typeface="Arial"/>
              </a:rPr>
              <a:t>, el que deberá ser coherente con la situación que se ha observado al momento de poner en marcha el proceso. La coherencia temporal en el proceso de diseño de la política es un elemento crucial para obtener una intervención relevante. </a:t>
            </a:r>
          </a:p>
        </p:txBody>
      </p:sp>
      <p:sp>
        <p:nvSpPr>
          <p:cNvPr id="4" name="Shape 563">
            <a:extLst>
              <a:ext uri="{FF2B5EF4-FFF2-40B4-BE49-F238E27FC236}">
                <a16:creationId xmlns:a16="http://schemas.microsoft.com/office/drawing/2014/main" id="{6183397D-3791-EF4D-51B7-9384170E54E8}"/>
              </a:ext>
            </a:extLst>
          </p:cNvPr>
          <p:cNvSpPr txBox="1"/>
          <p:nvPr/>
        </p:nvSpPr>
        <p:spPr>
          <a:xfrm>
            <a:off x="6575777"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63</a:t>
            </a:fld>
            <a:endParaRPr lang="en-US" sz="1050" b="0" i="0" u="none" strike="noStrike" cap="none" baseline="0">
              <a:solidFill>
                <a:schemeClr val="dk1"/>
              </a:solidFill>
              <a:latin typeface="Arial"/>
              <a:ea typeface="Arial"/>
              <a:cs typeface="Arial"/>
              <a:sym typeface="Arial"/>
            </a:endParaRPr>
          </a:p>
        </p:txBody>
      </p:sp>
      <p:sp>
        <p:nvSpPr>
          <p:cNvPr id="6" name="Shape 564">
            <a:extLst>
              <a:ext uri="{FF2B5EF4-FFF2-40B4-BE49-F238E27FC236}">
                <a16:creationId xmlns:a16="http://schemas.microsoft.com/office/drawing/2014/main" id="{34608B34-8DC3-60A7-4B7A-61D83C9C6981}"/>
              </a:ext>
            </a:extLst>
          </p:cNvPr>
          <p:cNvSpPr txBox="1">
            <a:spLocks/>
          </p:cNvSpPr>
          <p:nvPr/>
        </p:nvSpPr>
        <p:spPr>
          <a:xfrm>
            <a:off x="479777"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revisadas</a:t>
            </a:r>
            <a:r>
              <a:rPr lang="en-US" sz="3200" dirty="0">
                <a:solidFill>
                  <a:schemeClr val="dk2"/>
                </a:solidFill>
                <a:latin typeface="Arial"/>
                <a:ea typeface="Arial"/>
                <a:cs typeface="Arial"/>
                <a:sym typeface="Arial"/>
              </a:rPr>
              <a:t>	12</a:t>
            </a:r>
          </a:p>
        </p:txBody>
      </p:sp>
    </p:spTree>
    <p:extLst>
      <p:ext uri="{BB962C8B-B14F-4D97-AF65-F5344CB8AC3E}">
        <p14:creationId xmlns:p14="http://schemas.microsoft.com/office/powerpoint/2010/main" val="451723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69">
            <a:extLst>
              <a:ext uri="{FF2B5EF4-FFF2-40B4-BE49-F238E27FC236}">
                <a16:creationId xmlns:a16="http://schemas.microsoft.com/office/drawing/2014/main" id="{57DE1452-4166-E0A9-16A4-6F7794452B30}"/>
              </a:ext>
            </a:extLst>
          </p:cNvPr>
          <p:cNvSpPr txBox="1">
            <a:spLocks/>
          </p:cNvSpPr>
          <p:nvPr/>
        </p:nvSpPr>
        <p:spPr>
          <a:xfrm>
            <a:off x="474132" y="2195513"/>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dirty="0" err="1">
                <a:solidFill>
                  <a:schemeClr val="dk1"/>
                </a:solidFill>
                <a:latin typeface="Arial"/>
                <a:ea typeface="Arial"/>
                <a:cs typeface="Arial"/>
                <a:sym typeface="Arial"/>
              </a:rPr>
              <a:t>Hechas</a:t>
            </a:r>
            <a:r>
              <a:rPr lang="en-US" sz="1600" dirty="0">
                <a:solidFill>
                  <a:schemeClr val="dk1"/>
                </a:solidFill>
                <a:latin typeface="Arial"/>
                <a:ea typeface="Arial"/>
                <a:cs typeface="Arial"/>
                <a:sym typeface="Arial"/>
              </a:rPr>
              <a:t> las </a:t>
            </a:r>
            <a:r>
              <a:rPr lang="en-US" sz="1600" dirty="0" err="1">
                <a:solidFill>
                  <a:schemeClr val="dk1"/>
                </a:solidFill>
                <a:latin typeface="Arial"/>
                <a:ea typeface="Arial"/>
                <a:cs typeface="Arial"/>
                <a:sym typeface="Arial"/>
              </a:rPr>
              <a:t>definiciones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anteriores</a:t>
            </a:r>
            <a:r>
              <a:rPr lang="en-US" sz="1600" dirty="0">
                <a:solidFill>
                  <a:schemeClr val="dk1"/>
                </a:solidFill>
                <a:latin typeface="Arial"/>
                <a:ea typeface="Arial"/>
                <a:cs typeface="Arial"/>
                <a:sym typeface="Arial"/>
              </a:rPr>
              <a:t>, se </a:t>
            </a:r>
            <a:r>
              <a:rPr lang="en-US" sz="1600" dirty="0" err="1">
                <a:solidFill>
                  <a:schemeClr val="dk1"/>
                </a:solidFill>
                <a:latin typeface="Arial"/>
                <a:ea typeface="Arial"/>
                <a:cs typeface="Arial"/>
                <a:sym typeface="Arial"/>
              </a:rPr>
              <a:t>debe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aclarar</a:t>
            </a:r>
            <a:r>
              <a:rPr lang="en-US" sz="1600" dirty="0">
                <a:solidFill>
                  <a:schemeClr val="dk1"/>
                </a:solidFill>
                <a:latin typeface="Arial"/>
                <a:ea typeface="Arial"/>
                <a:cs typeface="Arial"/>
                <a:sym typeface="Arial"/>
              </a:rPr>
              <a:t> que </a:t>
            </a:r>
            <a:r>
              <a:rPr lang="en-US" sz="1600" dirty="0">
                <a:solidFill>
                  <a:srgbClr val="FF9900"/>
                </a:solidFill>
                <a:latin typeface="Arial"/>
                <a:ea typeface="Arial"/>
                <a:cs typeface="Arial"/>
                <a:sym typeface="Arial"/>
              </a:rPr>
              <a:t>la </a:t>
            </a:r>
            <a:r>
              <a:rPr lang="en-US" sz="1600" dirty="0" err="1">
                <a:solidFill>
                  <a:srgbClr val="FF9900"/>
                </a:solidFill>
                <a:latin typeface="Arial"/>
                <a:ea typeface="Arial"/>
                <a:cs typeface="Arial"/>
                <a:sym typeface="Arial"/>
              </a:rPr>
              <a:t>fase</a:t>
            </a:r>
            <a:r>
              <a:rPr lang="en-US" sz="1600" dirty="0">
                <a:solidFill>
                  <a:srgbClr val="FF9900"/>
                </a:solidFill>
                <a:latin typeface="Arial"/>
                <a:ea typeface="Arial"/>
                <a:cs typeface="Arial"/>
                <a:sym typeface="Arial"/>
              </a:rPr>
              <a:t> de </a:t>
            </a:r>
            <a:r>
              <a:rPr lang="en-US" sz="1600" dirty="0" err="1">
                <a:solidFill>
                  <a:srgbClr val="FF9900"/>
                </a:solidFill>
                <a:latin typeface="Arial"/>
                <a:ea typeface="Arial"/>
                <a:cs typeface="Arial"/>
                <a:sym typeface="Arial"/>
              </a:rPr>
              <a:t>puesta</a:t>
            </a:r>
            <a:r>
              <a:rPr lang="en-US" sz="1600" dirty="0">
                <a:solidFill>
                  <a:srgbClr val="FF9900"/>
                </a:solidFill>
                <a:latin typeface="Arial"/>
                <a:ea typeface="Arial"/>
                <a:cs typeface="Arial"/>
                <a:sym typeface="Arial"/>
              </a:rPr>
              <a:t> </a:t>
            </a:r>
            <a:r>
              <a:rPr lang="en-US" sz="1600" dirty="0" err="1">
                <a:solidFill>
                  <a:srgbClr val="FF9900"/>
                </a:solidFill>
                <a:latin typeface="Arial"/>
                <a:ea typeface="Arial"/>
                <a:cs typeface="Arial"/>
                <a:sym typeface="Arial"/>
              </a:rPr>
              <a:t>en</a:t>
            </a:r>
            <a:r>
              <a:rPr lang="en-US" sz="1600" dirty="0">
                <a:solidFill>
                  <a:srgbClr val="FF9900"/>
                </a:solidFill>
                <a:latin typeface="Arial"/>
                <a:ea typeface="Arial"/>
                <a:cs typeface="Arial"/>
                <a:sym typeface="Arial"/>
              </a:rPr>
              <a:t> </a:t>
            </a:r>
            <a:r>
              <a:rPr lang="en-US" sz="1600" dirty="0" err="1">
                <a:solidFill>
                  <a:srgbClr val="FF9900"/>
                </a:solidFill>
                <a:latin typeface="Arial"/>
                <a:ea typeface="Arial"/>
                <a:cs typeface="Arial"/>
                <a:sym typeface="Arial"/>
              </a:rPr>
              <a:t>marcha</a:t>
            </a:r>
            <a:r>
              <a:rPr lang="en-US" sz="1600" dirty="0">
                <a:solidFill>
                  <a:srgbClr val="FF9900"/>
                </a:solidFill>
                <a:latin typeface="Arial"/>
                <a:ea typeface="Arial"/>
                <a:cs typeface="Arial"/>
                <a:sym typeface="Arial"/>
              </a:rPr>
              <a:t> de la </a:t>
            </a:r>
            <a:r>
              <a:rPr lang="en-US" sz="1600" dirty="0" err="1">
                <a:solidFill>
                  <a:srgbClr val="FF9900"/>
                </a:solidFill>
                <a:latin typeface="Arial"/>
                <a:ea typeface="Arial"/>
                <a:cs typeface="Arial"/>
                <a:sym typeface="Arial"/>
              </a:rPr>
              <a:t>política</a:t>
            </a:r>
            <a:r>
              <a:rPr lang="en-US" sz="1600" dirty="0">
                <a:solidFill>
                  <a:srgbClr val="FF9900"/>
                </a:solidFill>
                <a:latin typeface="Arial"/>
                <a:ea typeface="Arial"/>
                <a:cs typeface="Arial"/>
                <a:sym typeface="Arial"/>
              </a:rPr>
              <a:t> no </a:t>
            </a:r>
            <a:r>
              <a:rPr lang="en-US" sz="1600" dirty="0" err="1">
                <a:solidFill>
                  <a:srgbClr val="FF9900"/>
                </a:solidFill>
                <a:latin typeface="Arial"/>
                <a:ea typeface="Arial"/>
                <a:cs typeface="Arial"/>
                <a:sym typeface="Arial"/>
              </a:rPr>
              <a:t>debe</a:t>
            </a:r>
            <a:r>
              <a:rPr lang="en-US" sz="1600" dirty="0">
                <a:solidFill>
                  <a:srgbClr val="FF9900"/>
                </a:solidFill>
                <a:latin typeface="Arial"/>
                <a:ea typeface="Arial"/>
                <a:cs typeface="Arial"/>
                <a:sym typeface="Arial"/>
              </a:rPr>
              <a:t> </a:t>
            </a:r>
            <a:r>
              <a:rPr lang="en-US" sz="1600" dirty="0" err="1">
                <a:solidFill>
                  <a:srgbClr val="FF9900"/>
                </a:solidFill>
                <a:latin typeface="Arial"/>
                <a:ea typeface="Arial"/>
                <a:cs typeface="Arial"/>
                <a:sym typeface="Arial"/>
              </a:rPr>
              <a:t>confundirse</a:t>
            </a:r>
            <a:r>
              <a:rPr lang="en-US" sz="1600" dirty="0">
                <a:solidFill>
                  <a:srgbClr val="FF9900"/>
                </a:solidFill>
                <a:latin typeface="Arial"/>
                <a:ea typeface="Arial"/>
                <a:cs typeface="Arial"/>
                <a:sym typeface="Arial"/>
              </a:rPr>
              <a:t> con la  </a:t>
            </a:r>
            <a:r>
              <a:rPr lang="en-US" sz="1600" dirty="0" err="1">
                <a:solidFill>
                  <a:srgbClr val="FF9900"/>
                </a:solidFill>
                <a:latin typeface="Arial"/>
                <a:ea typeface="Arial"/>
                <a:cs typeface="Arial"/>
                <a:sym typeface="Arial"/>
              </a:rPr>
              <a:t>fase</a:t>
            </a:r>
            <a:r>
              <a:rPr lang="en-US" sz="1600" dirty="0">
                <a:solidFill>
                  <a:srgbClr val="FF9900"/>
                </a:solidFill>
                <a:latin typeface="Arial"/>
                <a:ea typeface="Arial"/>
                <a:cs typeface="Arial"/>
                <a:sym typeface="Arial"/>
              </a:rPr>
              <a:t> de </a:t>
            </a:r>
            <a:r>
              <a:rPr lang="en-US" sz="1600" dirty="0" err="1">
                <a:solidFill>
                  <a:srgbClr val="FF9900"/>
                </a:solidFill>
                <a:latin typeface="Arial"/>
                <a:ea typeface="Arial"/>
                <a:cs typeface="Arial"/>
                <a:sym typeface="Arial"/>
              </a:rPr>
              <a:t>gestión</a:t>
            </a:r>
            <a:r>
              <a:rPr lang="en-US" sz="1600" dirty="0">
                <a:solidFill>
                  <a:srgbClr val="FF9900"/>
                </a:solidFill>
                <a:latin typeface="Arial"/>
                <a:ea typeface="Arial"/>
                <a:cs typeface="Arial"/>
                <a:sym typeface="Arial"/>
              </a:rPr>
              <a:t> de la </a:t>
            </a:r>
            <a:r>
              <a:rPr lang="en-US" sz="1600" dirty="0" err="1">
                <a:solidFill>
                  <a:srgbClr val="FF9900"/>
                </a:solidFill>
                <a:latin typeface="Arial"/>
                <a:ea typeface="Arial"/>
                <a:cs typeface="Arial"/>
                <a:sym typeface="Arial"/>
              </a:rPr>
              <a:t>misma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cuando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realidad</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todos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momentos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anteriores</a:t>
            </a:r>
            <a:r>
              <a:rPr lang="en-US" sz="1600" dirty="0">
                <a:solidFill>
                  <a:schemeClr val="dk1"/>
                </a:solidFill>
                <a:latin typeface="Arial"/>
                <a:ea typeface="Arial"/>
                <a:cs typeface="Arial"/>
                <a:sym typeface="Arial"/>
              </a:rPr>
              <a:t> son </a:t>
            </a:r>
            <a:r>
              <a:rPr lang="en-US" sz="1600" dirty="0" err="1">
                <a:solidFill>
                  <a:schemeClr val="dk1"/>
                </a:solidFill>
                <a:latin typeface="Arial"/>
                <a:ea typeface="Arial"/>
                <a:cs typeface="Arial"/>
                <a:sym typeface="Arial"/>
              </a:rPr>
              <a:t>parte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sustancial</a:t>
            </a:r>
            <a:r>
              <a:rPr lang="en-US" sz="1600" dirty="0">
                <a:solidFill>
                  <a:schemeClr val="dk1"/>
                </a:solidFill>
                <a:latin typeface="Arial"/>
                <a:ea typeface="Arial"/>
                <a:cs typeface="Arial"/>
                <a:sym typeface="Arial"/>
              </a:rPr>
              <a:t> del </a:t>
            </a:r>
            <a:r>
              <a:rPr lang="en-US" sz="1600" dirty="0" err="1">
                <a:solidFill>
                  <a:schemeClr val="dk1"/>
                </a:solidFill>
                <a:latin typeface="Arial"/>
                <a:ea typeface="Arial"/>
                <a:cs typeface="Arial"/>
                <a:sym typeface="Arial"/>
              </a:rPr>
              <a:t>proceso</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gestión</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políticas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públicas</a:t>
            </a:r>
            <a:r>
              <a:rPr lang="en-US" sz="1600" dirty="0">
                <a:solidFill>
                  <a:schemeClr val="dk1"/>
                </a:solidFill>
                <a:latin typeface="Arial"/>
                <a:ea typeface="Arial"/>
                <a:cs typeface="Arial"/>
                <a:sym typeface="Arial"/>
              </a:rPr>
              <a:t>. </a:t>
            </a:r>
          </a:p>
          <a:p>
            <a:pPr marL="342900" indent="-203200" algn="just">
              <a:lnSpc>
                <a:spcPct val="80000"/>
              </a:lnSpc>
              <a:spcBef>
                <a:spcPts val="440"/>
              </a:spcBef>
              <a:buClr>
                <a:schemeClr val="dk1"/>
              </a:buClr>
              <a:buFont typeface="Arial"/>
              <a:buNone/>
            </a:pPr>
            <a:endParaRPr lang="en-US" sz="1100" dirty="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esta</a:t>
            </a:r>
            <a:r>
              <a:rPr lang="en-US" sz="1600" dirty="0">
                <a:solidFill>
                  <a:schemeClr val="dk1"/>
                </a:solidFill>
                <a:latin typeface="Arial"/>
                <a:ea typeface="Arial"/>
                <a:cs typeface="Arial"/>
                <a:sym typeface="Arial"/>
              </a:rPr>
              <a:t> </a:t>
            </a:r>
            <a:r>
              <a:rPr lang="en-US" sz="1600" dirty="0" err="1">
                <a:solidFill>
                  <a:srgbClr val="FF9900"/>
                </a:solidFill>
                <a:latin typeface="Arial"/>
                <a:ea typeface="Arial"/>
                <a:cs typeface="Arial"/>
                <a:sym typeface="Arial"/>
              </a:rPr>
              <a:t>fase</a:t>
            </a:r>
            <a:r>
              <a:rPr lang="en-US" sz="1600" dirty="0">
                <a:solidFill>
                  <a:srgbClr val="FF9900"/>
                </a:solidFill>
                <a:latin typeface="Arial"/>
                <a:ea typeface="Arial"/>
                <a:cs typeface="Arial"/>
                <a:sym typeface="Arial"/>
              </a:rPr>
              <a:t> de </a:t>
            </a:r>
            <a:r>
              <a:rPr lang="en-US" sz="1600" dirty="0" err="1">
                <a:solidFill>
                  <a:srgbClr val="FF9900"/>
                </a:solidFill>
                <a:latin typeface="Arial"/>
                <a:ea typeface="Arial"/>
                <a:cs typeface="Arial"/>
                <a:sym typeface="Arial"/>
              </a:rPr>
              <a:t>implementación</a:t>
            </a:r>
            <a:r>
              <a:rPr lang="en-US" sz="1600" dirty="0">
                <a:solidFill>
                  <a:schemeClr val="dk1"/>
                </a:solidFill>
                <a:latin typeface="Arial"/>
                <a:ea typeface="Arial"/>
                <a:cs typeface="Arial"/>
                <a:sym typeface="Arial"/>
              </a:rPr>
              <a:t> de la </a:t>
            </a:r>
            <a:r>
              <a:rPr lang="en-US" sz="1600" dirty="0" err="1">
                <a:solidFill>
                  <a:schemeClr val="dk1"/>
                </a:solidFill>
                <a:latin typeface="Arial"/>
                <a:ea typeface="Arial"/>
                <a:cs typeface="Arial"/>
                <a:sym typeface="Arial"/>
              </a:rPr>
              <a:t>política</a:t>
            </a:r>
            <a:r>
              <a:rPr lang="en-US" sz="1600" dirty="0">
                <a:solidFill>
                  <a:schemeClr val="dk1"/>
                </a:solidFill>
                <a:latin typeface="Arial"/>
                <a:ea typeface="Arial"/>
                <a:cs typeface="Arial"/>
                <a:sym typeface="Arial"/>
              </a:rPr>
              <a:t> se </a:t>
            </a:r>
            <a:r>
              <a:rPr lang="en-US" sz="1600" dirty="0" err="1">
                <a:solidFill>
                  <a:schemeClr val="dk1"/>
                </a:solidFill>
                <a:latin typeface="Arial"/>
                <a:ea typeface="Arial"/>
                <a:cs typeface="Arial"/>
                <a:sym typeface="Arial"/>
              </a:rPr>
              <a:t>debe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producir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necesariamente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articulación</a:t>
            </a:r>
            <a:r>
              <a:rPr lang="en-US" sz="1600" dirty="0">
                <a:solidFill>
                  <a:schemeClr val="dk1"/>
                </a:solidFill>
                <a:latin typeface="Arial"/>
                <a:ea typeface="Arial"/>
                <a:cs typeface="Arial"/>
                <a:sym typeface="Arial"/>
              </a:rPr>
              <a:t> virtuosa entre:</a:t>
            </a:r>
          </a:p>
          <a:p>
            <a:pPr marL="742950" lvl="1" indent="-184150" algn="just">
              <a:lnSpc>
                <a:spcPct val="80000"/>
              </a:lnSpc>
              <a:spcBef>
                <a:spcPts val="320"/>
              </a:spcBef>
              <a:buClr>
                <a:schemeClr val="dk1"/>
              </a:buClr>
              <a:buFont typeface="Arial"/>
              <a:buNone/>
            </a:pPr>
            <a:endParaRPr lang="en-US" sz="1100" dirty="0">
              <a:solidFill>
                <a:srgbClr val="FF9900"/>
              </a:solidFill>
              <a:latin typeface="Arial"/>
              <a:ea typeface="Arial"/>
              <a:cs typeface="Arial"/>
              <a:sym typeface="Arial"/>
            </a:endParaRPr>
          </a:p>
          <a:p>
            <a:pPr marL="742950" lvl="1" indent="-285750" algn="just">
              <a:lnSpc>
                <a:spcPct val="80000"/>
              </a:lnSpc>
              <a:spcBef>
                <a:spcPts val="360"/>
              </a:spcBef>
              <a:buClr>
                <a:srgbClr val="FF9900"/>
              </a:buClr>
              <a:buSzPct val="100000"/>
              <a:buFont typeface="Arial"/>
              <a:buChar char="–"/>
            </a:pPr>
            <a:r>
              <a:rPr lang="en-US" sz="1200" dirty="0">
                <a:solidFill>
                  <a:srgbClr val="FF9900"/>
                </a:solidFill>
                <a:latin typeface="Arial"/>
                <a:ea typeface="Arial"/>
                <a:cs typeface="Arial"/>
                <a:sym typeface="Arial"/>
              </a:rPr>
              <a:t>La </a:t>
            </a:r>
            <a:r>
              <a:rPr lang="en-US" sz="1200" dirty="0" err="1">
                <a:solidFill>
                  <a:srgbClr val="FF9900"/>
                </a:solidFill>
                <a:latin typeface="Arial"/>
                <a:ea typeface="Arial"/>
                <a:cs typeface="Arial"/>
                <a:sym typeface="Arial"/>
              </a:rPr>
              <a:t>narrativa</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política</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identificación</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los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diversos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actores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relevantes</a:t>
            </a:r>
            <a:r>
              <a:rPr lang="en-US" sz="1200" dirty="0">
                <a:solidFill>
                  <a:schemeClr val="dk1"/>
                </a:solidFill>
                <a:latin typeface="Arial"/>
                <a:ea typeface="Arial"/>
                <a:cs typeface="Arial"/>
                <a:sym typeface="Arial"/>
              </a:rPr>
              <a:t>, </a:t>
            </a:r>
          </a:p>
          <a:p>
            <a:pPr marL="742950" lvl="1" indent="-285750" algn="just">
              <a:lnSpc>
                <a:spcPct val="80000"/>
              </a:lnSpc>
              <a:spcBef>
                <a:spcPts val="360"/>
              </a:spcBef>
              <a:buClr>
                <a:srgbClr val="FF9900"/>
              </a:buClr>
              <a:buSzPct val="100000"/>
              <a:buFont typeface="Arial"/>
              <a:buChar char="–"/>
            </a:pPr>
            <a:r>
              <a:rPr lang="en-US" sz="1200" dirty="0">
                <a:solidFill>
                  <a:srgbClr val="FF9900"/>
                </a:solidFill>
                <a:latin typeface="Arial"/>
                <a:ea typeface="Arial"/>
                <a:cs typeface="Arial"/>
                <a:sym typeface="Arial"/>
              </a:rPr>
              <a:t>Las </a:t>
            </a:r>
            <a:r>
              <a:rPr lang="en-US" sz="1200" dirty="0" err="1">
                <a:solidFill>
                  <a:srgbClr val="FF9900"/>
                </a:solidFill>
                <a:latin typeface="Arial"/>
                <a:ea typeface="Arial"/>
                <a:cs typeface="Arial"/>
                <a:sym typeface="Arial"/>
              </a:rPr>
              <a:t>acciones</a:t>
            </a:r>
            <a:r>
              <a:rPr lang="en-US" sz="1200" dirty="0">
                <a:solidFill>
                  <a:schemeClr val="dk1"/>
                </a:solidFill>
                <a:latin typeface="Arial"/>
                <a:ea typeface="Arial"/>
                <a:cs typeface="Arial"/>
                <a:sym typeface="Arial"/>
              </a:rPr>
              <a:t> que se </a:t>
            </a:r>
            <a:r>
              <a:rPr lang="en-US" sz="1200" dirty="0" err="1">
                <a:solidFill>
                  <a:schemeClr val="dk1"/>
                </a:solidFill>
                <a:latin typeface="Arial"/>
                <a:ea typeface="Arial"/>
                <a:cs typeface="Arial"/>
                <a:sym typeface="Arial"/>
              </a:rPr>
              <a:t>traducirán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productos</a:t>
            </a:r>
            <a:r>
              <a:rPr lang="en-US" sz="1200" dirty="0">
                <a:solidFill>
                  <a:schemeClr val="dk1"/>
                </a:solidFill>
                <a:latin typeface="Arial"/>
                <a:ea typeface="Arial"/>
                <a:cs typeface="Arial"/>
                <a:sym typeface="Arial"/>
              </a:rPr>
              <a:t> tangibles que </a:t>
            </a:r>
            <a:r>
              <a:rPr lang="en-US" sz="1200" dirty="0" err="1">
                <a:solidFill>
                  <a:schemeClr val="dk1"/>
                </a:solidFill>
                <a:latin typeface="Arial"/>
                <a:ea typeface="Arial"/>
                <a:cs typeface="Arial"/>
                <a:sym typeface="Arial"/>
              </a:rPr>
              <a:t>apuntarán</a:t>
            </a:r>
            <a:r>
              <a:rPr lang="en-US" sz="1200" dirty="0">
                <a:solidFill>
                  <a:schemeClr val="dk1"/>
                </a:solidFill>
                <a:latin typeface="Arial"/>
                <a:ea typeface="Arial"/>
                <a:cs typeface="Arial"/>
                <a:sym typeface="Arial"/>
              </a:rPr>
              <a:t> al </a:t>
            </a:r>
            <a:r>
              <a:rPr lang="en-US" sz="1200" dirty="0" err="1">
                <a:solidFill>
                  <a:schemeClr val="dk1"/>
                </a:solidFill>
                <a:latin typeface="Arial"/>
                <a:ea typeface="Arial"/>
                <a:cs typeface="Arial"/>
                <a:sym typeface="Arial"/>
              </a:rPr>
              <a:t>logro</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los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resultados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esperados</a:t>
            </a:r>
            <a:r>
              <a:rPr lang="en-US" sz="12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SzPct val="100000"/>
              <a:buFont typeface="Arial"/>
              <a:buChar char="–"/>
            </a:pPr>
            <a:r>
              <a:rPr lang="en-US" sz="1200" dirty="0">
                <a:solidFill>
                  <a:schemeClr val="dk1"/>
                </a:solidFill>
                <a:latin typeface="Arial"/>
                <a:ea typeface="Arial"/>
                <a:cs typeface="Arial"/>
                <a:sym typeface="Arial"/>
              </a:rPr>
              <a:t>Las </a:t>
            </a:r>
            <a:r>
              <a:rPr lang="en-US" sz="1200" dirty="0" err="1">
                <a:solidFill>
                  <a:schemeClr val="dk1"/>
                </a:solidFill>
                <a:latin typeface="Arial"/>
                <a:ea typeface="Arial"/>
                <a:cs typeface="Arial"/>
                <a:sym typeface="Arial"/>
              </a:rPr>
              <a:t>necesarias</a:t>
            </a:r>
            <a:r>
              <a:rPr lang="en-US" sz="1200" dirty="0">
                <a:solidFill>
                  <a:schemeClr val="dk1"/>
                </a:solidFill>
                <a:latin typeface="Arial"/>
                <a:ea typeface="Arial"/>
                <a:cs typeface="Arial"/>
                <a:sym typeface="Arial"/>
              </a:rPr>
              <a:t> </a:t>
            </a:r>
            <a:r>
              <a:rPr lang="en-US" sz="1200" dirty="0" err="1">
                <a:solidFill>
                  <a:srgbClr val="FF9900"/>
                </a:solidFill>
                <a:latin typeface="Arial"/>
                <a:ea typeface="Arial"/>
                <a:cs typeface="Arial"/>
                <a:sym typeface="Arial"/>
              </a:rPr>
              <a:t>coordinaciones</a:t>
            </a:r>
            <a:r>
              <a:rPr lang="en-US" sz="1200" dirty="0">
                <a:solidFill>
                  <a:srgbClr val="FF9900"/>
                </a:solidFill>
                <a:latin typeface="Arial"/>
                <a:ea typeface="Arial"/>
                <a:cs typeface="Arial"/>
                <a:sym typeface="Arial"/>
              </a:rPr>
              <a:t> </a:t>
            </a:r>
            <a:r>
              <a:rPr lang="en-US" sz="1200" dirty="0" err="1">
                <a:solidFill>
                  <a:srgbClr val="FF9900"/>
                </a:solidFill>
                <a:latin typeface="Arial"/>
                <a:ea typeface="Arial"/>
                <a:cs typeface="Arial"/>
                <a:sym typeface="Arial"/>
              </a:rPr>
              <a:t>institucionales</a:t>
            </a:r>
            <a:r>
              <a:rPr lang="en-US" sz="12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SzPct val="100000"/>
              <a:buFont typeface="Arial"/>
              <a:buChar char="–"/>
            </a:pPr>
            <a:r>
              <a:rPr lang="en-US" sz="1200" dirty="0">
                <a:solidFill>
                  <a:schemeClr val="dk1"/>
                </a:solidFill>
                <a:latin typeface="Arial"/>
                <a:ea typeface="Arial"/>
                <a:cs typeface="Arial"/>
                <a:sym typeface="Arial"/>
              </a:rPr>
              <a:t>Los </a:t>
            </a:r>
            <a:r>
              <a:rPr lang="en-US" sz="1200" dirty="0" err="1">
                <a:solidFill>
                  <a:srgbClr val="FF9900"/>
                </a:solidFill>
                <a:latin typeface="Arial"/>
                <a:ea typeface="Arial"/>
                <a:cs typeface="Arial"/>
                <a:sym typeface="Arial"/>
              </a:rPr>
              <a:t>recursos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humanos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financieros</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materiales</a:t>
            </a:r>
            <a:r>
              <a:rPr lang="en-US" sz="1200" dirty="0">
                <a:solidFill>
                  <a:schemeClr val="dk1"/>
                </a:solidFill>
                <a:latin typeface="Arial"/>
                <a:ea typeface="Arial"/>
                <a:cs typeface="Arial"/>
                <a:sym typeface="Arial"/>
              </a:rPr>
              <a:t> que </a:t>
            </a:r>
            <a:r>
              <a:rPr lang="en-US" sz="1200" dirty="0" err="1">
                <a:solidFill>
                  <a:schemeClr val="dk1"/>
                </a:solidFill>
                <a:latin typeface="Arial"/>
                <a:ea typeface="Arial"/>
                <a:cs typeface="Arial"/>
                <a:sym typeface="Arial"/>
              </a:rPr>
              <a:t>serán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requeridos</a:t>
            </a:r>
            <a:r>
              <a:rPr lang="en-US" sz="1200" dirty="0">
                <a:solidFill>
                  <a:schemeClr val="dk1"/>
                </a:solidFill>
                <a:latin typeface="Arial"/>
                <a:ea typeface="Arial"/>
                <a:cs typeface="Arial"/>
                <a:sym typeface="Arial"/>
              </a:rPr>
              <a:t> para </a:t>
            </a:r>
            <a:r>
              <a:rPr lang="en-US" sz="1200" dirty="0" err="1">
                <a:solidFill>
                  <a:schemeClr val="dk1"/>
                </a:solidFill>
                <a:latin typeface="Arial"/>
                <a:ea typeface="Arial"/>
                <a:cs typeface="Arial"/>
                <a:sym typeface="Arial"/>
              </a:rPr>
              <a:t>llevar</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adelante</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política</a:t>
            </a:r>
            <a:r>
              <a:rPr lang="en-US" sz="12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SzPct val="100000"/>
              <a:buFont typeface="Arial"/>
              <a:buChar char="–"/>
            </a:pPr>
            <a:r>
              <a:rPr lang="en-US" sz="1200" dirty="0">
                <a:solidFill>
                  <a:schemeClr val="dk1"/>
                </a:solidFill>
                <a:latin typeface="Arial"/>
                <a:ea typeface="Arial"/>
                <a:cs typeface="Arial"/>
                <a:sym typeface="Arial"/>
              </a:rPr>
              <a:t>El </a:t>
            </a:r>
            <a:r>
              <a:rPr lang="en-US" sz="1200" dirty="0" err="1">
                <a:solidFill>
                  <a:schemeClr val="dk1"/>
                </a:solidFill>
                <a:latin typeface="Arial"/>
                <a:ea typeface="Arial"/>
                <a:cs typeface="Arial"/>
                <a:sym typeface="Arial"/>
              </a:rPr>
              <a:t>diseño</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aplicación</a:t>
            </a:r>
            <a:r>
              <a:rPr lang="en-US" sz="1200" dirty="0">
                <a:solidFill>
                  <a:schemeClr val="dk1"/>
                </a:solidFill>
                <a:latin typeface="Arial"/>
                <a:ea typeface="Arial"/>
                <a:cs typeface="Arial"/>
                <a:sym typeface="Arial"/>
              </a:rPr>
              <a:t> de </a:t>
            </a:r>
            <a:r>
              <a:rPr lang="en-US" sz="1200" dirty="0" err="1">
                <a:solidFill>
                  <a:srgbClr val="FF9900"/>
                </a:solidFill>
                <a:latin typeface="Arial"/>
                <a:ea typeface="Arial"/>
                <a:cs typeface="Arial"/>
                <a:sym typeface="Arial"/>
              </a:rPr>
              <a:t>esquemas</a:t>
            </a:r>
            <a:r>
              <a:rPr lang="en-US" sz="1200" dirty="0">
                <a:solidFill>
                  <a:srgbClr val="FF9900"/>
                </a:solidFill>
                <a:latin typeface="Arial"/>
                <a:ea typeface="Arial"/>
                <a:cs typeface="Arial"/>
                <a:sym typeface="Arial"/>
              </a:rPr>
              <a:t> de </a:t>
            </a:r>
            <a:r>
              <a:rPr lang="en-US" sz="1200" dirty="0" err="1">
                <a:solidFill>
                  <a:srgbClr val="FF9900"/>
                </a:solidFill>
                <a:latin typeface="Arial"/>
                <a:ea typeface="Arial"/>
                <a:cs typeface="Arial"/>
                <a:sym typeface="Arial"/>
              </a:rPr>
              <a:t>gobernabilidad</a:t>
            </a:r>
            <a:r>
              <a:rPr lang="en-US" sz="1200" dirty="0">
                <a:solidFill>
                  <a:schemeClr val="dk1"/>
                </a:solidFill>
                <a:latin typeface="Arial"/>
                <a:ea typeface="Arial"/>
                <a:cs typeface="Arial"/>
                <a:sym typeface="Arial"/>
              </a:rPr>
              <a:t> y </a:t>
            </a:r>
          </a:p>
          <a:p>
            <a:pPr marL="742950" lvl="1" indent="-285750" algn="just">
              <a:lnSpc>
                <a:spcPct val="80000"/>
              </a:lnSpc>
              <a:spcBef>
                <a:spcPts val="360"/>
              </a:spcBef>
              <a:buClr>
                <a:schemeClr val="dk1"/>
              </a:buClr>
              <a:buSzPct val="100000"/>
              <a:buFont typeface="Arial"/>
              <a:buChar char="–"/>
            </a:pPr>
            <a:r>
              <a:rPr lang="en-US" sz="1200" dirty="0">
                <a:solidFill>
                  <a:schemeClr val="dk1"/>
                </a:solidFill>
                <a:latin typeface="Arial"/>
                <a:ea typeface="Arial"/>
                <a:cs typeface="Arial"/>
                <a:sym typeface="Arial"/>
              </a:rPr>
              <a:t>El </a:t>
            </a:r>
            <a:r>
              <a:rPr lang="en-US" sz="1200" dirty="0" err="1">
                <a:solidFill>
                  <a:srgbClr val="FF9900"/>
                </a:solidFill>
                <a:latin typeface="Arial"/>
                <a:ea typeface="Arial"/>
                <a:cs typeface="Arial"/>
                <a:sym typeface="Arial"/>
              </a:rPr>
              <a:t>monitoreo</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constante</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marcha</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implementación</a:t>
            </a:r>
            <a:r>
              <a:rPr lang="en-US" sz="1200" dirty="0">
                <a:solidFill>
                  <a:schemeClr val="dk1"/>
                </a:solidFill>
                <a:latin typeface="Arial"/>
                <a:ea typeface="Arial"/>
                <a:cs typeface="Arial"/>
                <a:sym typeface="Arial"/>
              </a:rPr>
              <a:t> para </a:t>
            </a:r>
            <a:r>
              <a:rPr lang="en-US" sz="1200" dirty="0" err="1">
                <a:solidFill>
                  <a:schemeClr val="dk1"/>
                </a:solidFill>
                <a:latin typeface="Arial"/>
                <a:ea typeface="Arial"/>
                <a:cs typeface="Arial"/>
                <a:sym typeface="Arial"/>
              </a:rPr>
              <a:t>ir</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corrigiendo</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ajustando</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el</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proceso</a:t>
            </a:r>
            <a:r>
              <a:rPr lang="en-US" sz="1200" dirty="0">
                <a:solidFill>
                  <a:schemeClr val="dk1"/>
                </a:solidFill>
                <a:latin typeface="Arial"/>
                <a:ea typeface="Arial"/>
                <a:cs typeface="Arial"/>
                <a:sym typeface="Arial"/>
              </a:rPr>
              <a:t>.</a:t>
            </a:r>
          </a:p>
        </p:txBody>
      </p:sp>
      <p:sp>
        <p:nvSpPr>
          <p:cNvPr id="4" name="Shape 570">
            <a:extLst>
              <a:ext uri="{FF2B5EF4-FFF2-40B4-BE49-F238E27FC236}">
                <a16:creationId xmlns:a16="http://schemas.microsoft.com/office/drawing/2014/main" id="{DD56D898-7877-AD65-72D6-C4BB2287F4BD}"/>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64</a:t>
            </a:fld>
            <a:endParaRPr lang="en-US" sz="1400" b="0" i="0" u="none" strike="noStrike" cap="none" baseline="0">
              <a:solidFill>
                <a:schemeClr val="dk1"/>
              </a:solidFill>
              <a:latin typeface="Arial"/>
              <a:ea typeface="Arial"/>
              <a:cs typeface="Arial"/>
              <a:sym typeface="Arial"/>
            </a:endParaRPr>
          </a:p>
        </p:txBody>
      </p:sp>
      <p:sp>
        <p:nvSpPr>
          <p:cNvPr id="6" name="Shape 571">
            <a:extLst>
              <a:ext uri="{FF2B5EF4-FFF2-40B4-BE49-F238E27FC236}">
                <a16:creationId xmlns:a16="http://schemas.microsoft.com/office/drawing/2014/main" id="{3FE04BB1-327D-215E-2B69-A7D27ED01E53}"/>
              </a:ext>
            </a:extLst>
          </p:cNvPr>
          <p:cNvSpPr txBox="1">
            <a:spLocks/>
          </p:cNvSpPr>
          <p:nvPr/>
        </p:nvSpPr>
        <p:spPr>
          <a:xfrm>
            <a:off x="175681"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a:solidFill>
                  <a:schemeClr val="dk2"/>
                </a:solidFill>
                <a:latin typeface="Arial"/>
                <a:ea typeface="Arial"/>
                <a:cs typeface="Arial"/>
                <a:sym typeface="Arial"/>
              </a:rPr>
              <a:t>Políticas Públicas revisadas	13</a:t>
            </a:r>
          </a:p>
        </p:txBody>
      </p:sp>
    </p:spTree>
    <p:extLst>
      <p:ext uri="{BB962C8B-B14F-4D97-AF65-F5344CB8AC3E}">
        <p14:creationId xmlns:p14="http://schemas.microsoft.com/office/powerpoint/2010/main" val="361678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76">
            <a:extLst>
              <a:ext uri="{FF2B5EF4-FFF2-40B4-BE49-F238E27FC236}">
                <a16:creationId xmlns:a16="http://schemas.microsoft.com/office/drawing/2014/main" id="{B2BA0201-0CD5-3FCE-7799-3B018556465D}"/>
              </a:ext>
            </a:extLst>
          </p:cNvPr>
          <p:cNvSpPr txBox="1">
            <a:spLocks/>
          </p:cNvSpPr>
          <p:nvPr/>
        </p:nvSpPr>
        <p:spPr>
          <a:xfrm>
            <a:off x="528461" y="2189164"/>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400">
                <a:solidFill>
                  <a:srgbClr val="FF9900"/>
                </a:solidFill>
                <a:latin typeface="Arial"/>
                <a:ea typeface="Arial"/>
                <a:cs typeface="Arial"/>
                <a:sym typeface="Arial"/>
              </a:rPr>
              <a:t>La evaluación de la política es una fase no siempre presente en el diseño de la misma</a:t>
            </a:r>
            <a:r>
              <a:rPr lang="en-US" sz="1400">
                <a:solidFill>
                  <a:schemeClr val="dk1"/>
                </a:solidFill>
                <a:latin typeface="Arial"/>
                <a:ea typeface="Arial"/>
                <a:cs typeface="Arial"/>
                <a:sym typeface="Arial"/>
              </a:rPr>
              <a:t>, lo que no resta importancia a esta tarea. La implementación cursará por un proceso permanente de avances y retrocesos, de logros y dificultades, que sólo podrán ponderarse y ayudar a mantener el rumbo inicial de la política si se dispone de dispositivos claros de evaluación. </a:t>
            </a:r>
            <a:r>
              <a:rPr lang="en-US" sz="1400">
                <a:solidFill>
                  <a:srgbClr val="FF9900"/>
                </a:solidFill>
                <a:latin typeface="Arial"/>
                <a:ea typeface="Arial"/>
                <a:cs typeface="Arial"/>
                <a:sym typeface="Arial"/>
              </a:rPr>
              <a:t>Si esta tarea se deja para el momento en el cual la política finalice, podría darse el caso de que la evaluación nunca se hiciera,</a:t>
            </a:r>
            <a:r>
              <a:rPr lang="en-US" sz="1400">
                <a:solidFill>
                  <a:schemeClr val="dk1"/>
                </a:solidFill>
                <a:latin typeface="Arial"/>
                <a:ea typeface="Arial"/>
                <a:cs typeface="Arial"/>
                <a:sym typeface="Arial"/>
              </a:rPr>
              <a:t> porque muchas políticas públicas son interrumpidas o se abortan antes de concluir sus tiempos originalmente planificados. </a:t>
            </a:r>
          </a:p>
          <a:p>
            <a:pPr marL="342900" indent="-342900" algn="just">
              <a:lnSpc>
                <a:spcPct val="80000"/>
              </a:lnSpc>
              <a:spcBef>
                <a:spcPts val="400"/>
              </a:spcBef>
              <a:buClr>
                <a:schemeClr val="dk1"/>
              </a:buClr>
              <a:buFont typeface="Arial"/>
              <a:buNone/>
            </a:pPr>
            <a:endParaRPr lang="en-US" sz="1400">
              <a:solidFill>
                <a:schemeClr val="dk1"/>
              </a:solidFill>
              <a:latin typeface="Arial"/>
              <a:ea typeface="Arial"/>
              <a:cs typeface="Arial"/>
              <a:sym typeface="Arial"/>
            </a:endParaRPr>
          </a:p>
          <a:p>
            <a:pPr marL="342900" indent="-342900" algn="just">
              <a:lnSpc>
                <a:spcPct val="80000"/>
              </a:lnSpc>
              <a:spcBef>
                <a:spcPts val="400"/>
              </a:spcBef>
              <a:buClr>
                <a:srgbClr val="FF9900"/>
              </a:buClr>
              <a:buSzPct val="100000"/>
              <a:buFont typeface="Arial"/>
              <a:buChar char="•"/>
            </a:pPr>
            <a:r>
              <a:rPr lang="en-US" sz="1400">
                <a:solidFill>
                  <a:srgbClr val="FF9900"/>
                </a:solidFill>
                <a:latin typeface="Arial"/>
                <a:ea typeface="Arial"/>
                <a:cs typeface="Arial"/>
                <a:sym typeface="Arial"/>
              </a:rPr>
              <a:t>La evaluación constante adquiere mayor importancia en políticas que pueden enfrentar crisis en el proceso de implementación</a:t>
            </a:r>
            <a:r>
              <a:rPr lang="en-US" sz="1400">
                <a:solidFill>
                  <a:schemeClr val="dk1"/>
                </a:solidFill>
                <a:latin typeface="Arial"/>
                <a:ea typeface="Arial"/>
                <a:cs typeface="Arial"/>
                <a:sym typeface="Arial"/>
              </a:rPr>
              <a:t>; una crisis es un llamado a revisar lo que se está realizando para rediseñar los caminos que se deberá seguir se en el futuro. Esa revisión y rediseño sin contar con juicios fundados que son los que puede aportar un serio ejercicio evaluativo puede conducir a errores en la política. </a:t>
            </a:r>
          </a:p>
        </p:txBody>
      </p:sp>
      <p:sp>
        <p:nvSpPr>
          <p:cNvPr id="4" name="Shape 577">
            <a:extLst>
              <a:ext uri="{FF2B5EF4-FFF2-40B4-BE49-F238E27FC236}">
                <a16:creationId xmlns:a16="http://schemas.microsoft.com/office/drawing/2014/main" id="{4E8363E7-E761-5DE4-CB66-8796F333BE36}"/>
              </a:ext>
            </a:extLst>
          </p:cNvPr>
          <p:cNvSpPr txBox="1"/>
          <p:nvPr/>
        </p:nvSpPr>
        <p:spPr>
          <a:xfrm>
            <a:off x="6541911" y="7021514"/>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65</a:t>
            </a:fld>
            <a:endParaRPr lang="en-US" sz="1050" b="0" i="0" u="none" strike="noStrike" cap="none" baseline="0">
              <a:solidFill>
                <a:schemeClr val="dk1"/>
              </a:solidFill>
              <a:latin typeface="Arial"/>
              <a:ea typeface="Arial"/>
              <a:cs typeface="Arial"/>
              <a:sym typeface="Arial"/>
            </a:endParaRPr>
          </a:p>
        </p:txBody>
      </p:sp>
      <p:sp>
        <p:nvSpPr>
          <p:cNvPr id="6" name="Shape 578">
            <a:extLst>
              <a:ext uri="{FF2B5EF4-FFF2-40B4-BE49-F238E27FC236}">
                <a16:creationId xmlns:a16="http://schemas.microsoft.com/office/drawing/2014/main" id="{410F380B-60E6-19D4-4CBA-D7F310F3CED1}"/>
              </a:ext>
            </a:extLst>
          </p:cNvPr>
          <p:cNvSpPr txBox="1">
            <a:spLocks/>
          </p:cNvSpPr>
          <p:nvPr/>
        </p:nvSpPr>
        <p:spPr>
          <a:xfrm>
            <a:off x="445911" y="10509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revisadas</a:t>
            </a:r>
            <a:r>
              <a:rPr lang="en-US" sz="3600" dirty="0">
                <a:solidFill>
                  <a:schemeClr val="dk2"/>
                </a:solidFill>
                <a:latin typeface="Arial"/>
                <a:ea typeface="Arial"/>
                <a:cs typeface="Arial"/>
                <a:sym typeface="Arial"/>
              </a:rPr>
              <a:t>	14</a:t>
            </a:r>
          </a:p>
        </p:txBody>
      </p:sp>
    </p:spTree>
    <p:extLst>
      <p:ext uri="{BB962C8B-B14F-4D97-AF65-F5344CB8AC3E}">
        <p14:creationId xmlns:p14="http://schemas.microsoft.com/office/powerpoint/2010/main" val="1116815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83">
            <a:extLst>
              <a:ext uri="{FF2B5EF4-FFF2-40B4-BE49-F238E27FC236}">
                <a16:creationId xmlns:a16="http://schemas.microsoft.com/office/drawing/2014/main" id="{7095D3B3-1CF3-33C4-0ED8-0F041D064481}"/>
              </a:ext>
            </a:extLst>
          </p:cNvPr>
          <p:cNvSpPr txBox="1">
            <a:spLocks/>
          </p:cNvSpPr>
          <p:nvPr/>
        </p:nvSpPr>
        <p:spPr>
          <a:xfrm>
            <a:off x="539750" y="2328863"/>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Desde el punto de vista de </a:t>
            </a:r>
            <a:r>
              <a:rPr lang="en-US" sz="1600">
                <a:solidFill>
                  <a:srgbClr val="FF9900"/>
                </a:solidFill>
                <a:latin typeface="Arial"/>
                <a:ea typeface="Arial"/>
                <a:cs typeface="Arial"/>
                <a:sym typeface="Arial"/>
              </a:rPr>
              <a:t>la calidad de las políticas públicas</a:t>
            </a:r>
            <a:r>
              <a:rPr lang="en-US" sz="1600">
                <a:solidFill>
                  <a:schemeClr val="dk1"/>
                </a:solidFill>
                <a:latin typeface="Arial"/>
                <a:ea typeface="Arial"/>
                <a:cs typeface="Arial"/>
                <a:sym typeface="Arial"/>
              </a:rPr>
              <a:t>, estas también son afectadas cuando se desarrollan en un contexto de crisis.</a:t>
            </a:r>
          </a:p>
          <a:p>
            <a:pPr marL="342900" indent="-190500" algn="just">
              <a:lnSpc>
                <a:spcPct val="80000"/>
              </a:lnSpc>
              <a:spcBef>
                <a:spcPts val="480"/>
              </a:spcBef>
              <a:buClr>
                <a:schemeClr val="dk1"/>
              </a:buClr>
              <a:buFont typeface="Arial"/>
              <a:buNone/>
            </a:pPr>
            <a:endParaRPr lang="en-US" sz="1600">
              <a:solidFill>
                <a:srgbClr val="FF9900"/>
              </a:solidFill>
              <a:latin typeface="Arial"/>
              <a:ea typeface="Arial"/>
              <a:cs typeface="Arial"/>
              <a:sym typeface="Arial"/>
            </a:endParaRPr>
          </a:p>
          <a:p>
            <a:pPr marL="342900" indent="-342900" algn="just">
              <a:lnSpc>
                <a:spcPct val="80000"/>
              </a:lnSpc>
              <a:spcBef>
                <a:spcPts val="480"/>
              </a:spcBef>
              <a:buClr>
                <a:srgbClr val="FF9900"/>
              </a:buClr>
              <a:buSzPct val="100000"/>
              <a:buFont typeface="Arial"/>
              <a:buChar char="•"/>
            </a:pPr>
            <a:r>
              <a:rPr lang="en-US" sz="1600">
                <a:solidFill>
                  <a:srgbClr val="FF9900"/>
                </a:solidFill>
                <a:latin typeface="Arial"/>
                <a:ea typeface="Arial"/>
                <a:cs typeface="Arial"/>
                <a:sym typeface="Arial"/>
              </a:rPr>
              <a:t>El objetivo público de la política</a:t>
            </a:r>
            <a:r>
              <a:rPr lang="en-US" sz="1600">
                <a:solidFill>
                  <a:schemeClr val="dk1"/>
                </a:solidFill>
                <a:latin typeface="Arial"/>
                <a:ea typeface="Arial"/>
                <a:cs typeface="Arial"/>
                <a:sym typeface="Arial"/>
              </a:rPr>
              <a:t> </a:t>
            </a:r>
            <a:r>
              <a:rPr lang="en-US" sz="1600">
                <a:solidFill>
                  <a:srgbClr val="FF9900"/>
                </a:solidFill>
                <a:latin typeface="Arial"/>
                <a:ea typeface="Arial"/>
                <a:cs typeface="Arial"/>
                <a:sym typeface="Arial"/>
              </a:rPr>
              <a:t>no estará en discusión</a:t>
            </a:r>
            <a:r>
              <a:rPr lang="en-US" sz="1600">
                <a:solidFill>
                  <a:schemeClr val="dk1"/>
                </a:solidFill>
                <a:latin typeface="Arial"/>
                <a:ea typeface="Arial"/>
                <a:cs typeface="Arial"/>
                <a:sym typeface="Arial"/>
              </a:rPr>
              <a:t>, desde el momento que ésta responderá a determinada conflictividad social, frente a la cual la autoridad pública tiene la obligación de actuar. </a:t>
            </a:r>
            <a:r>
              <a:rPr lang="en-US" sz="1600">
                <a:solidFill>
                  <a:srgbClr val="FF9900"/>
                </a:solidFill>
                <a:latin typeface="Arial"/>
                <a:ea typeface="Arial"/>
                <a:cs typeface="Arial"/>
                <a:sym typeface="Arial"/>
              </a:rPr>
              <a:t>No hacerlo significaría caer en un notable “abandono de sus deberes</a:t>
            </a:r>
            <a:r>
              <a:rPr lang="en-US" sz="1600">
                <a:solidFill>
                  <a:schemeClr val="dk1"/>
                </a:solidFill>
                <a:latin typeface="Arial"/>
                <a:ea typeface="Arial"/>
                <a:cs typeface="Arial"/>
                <a:sym typeface="Arial"/>
              </a:rPr>
              <a:t>”. Ciertamente que será discutible la decisión que la autoridad tome, pues ésta podrá decidir intervenir en asuntos que para algunos actores de la sociedad incluso no serán parte de la esfera de lo público.  </a:t>
            </a:r>
          </a:p>
        </p:txBody>
      </p:sp>
      <p:sp>
        <p:nvSpPr>
          <p:cNvPr id="4" name="Shape 584">
            <a:extLst>
              <a:ext uri="{FF2B5EF4-FFF2-40B4-BE49-F238E27FC236}">
                <a16:creationId xmlns:a16="http://schemas.microsoft.com/office/drawing/2014/main" id="{CCA3D8B8-DB60-3DF9-6B09-B814361F3B32}"/>
              </a:ext>
            </a:extLst>
          </p:cNvPr>
          <p:cNvSpPr txBox="1"/>
          <p:nvPr/>
        </p:nvSpPr>
        <p:spPr>
          <a:xfrm>
            <a:off x="6553200"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66</a:t>
            </a:fld>
            <a:endParaRPr lang="en-US" sz="1050" b="0" i="0" u="none" strike="noStrike" cap="none" baseline="0">
              <a:solidFill>
                <a:schemeClr val="dk1"/>
              </a:solidFill>
              <a:latin typeface="Arial"/>
              <a:ea typeface="Arial"/>
              <a:cs typeface="Arial"/>
              <a:sym typeface="Arial"/>
            </a:endParaRPr>
          </a:p>
        </p:txBody>
      </p:sp>
      <p:sp>
        <p:nvSpPr>
          <p:cNvPr id="6" name="Shape 585">
            <a:extLst>
              <a:ext uri="{FF2B5EF4-FFF2-40B4-BE49-F238E27FC236}">
                <a16:creationId xmlns:a16="http://schemas.microsoft.com/office/drawing/2014/main" id="{52644847-3FF3-2943-72EB-30F2513016CC}"/>
              </a:ext>
            </a:extLst>
          </p:cNvPr>
          <p:cNvSpPr txBox="1">
            <a:spLocks/>
          </p:cNvSpPr>
          <p:nvPr/>
        </p:nvSpPr>
        <p:spPr>
          <a:xfrm>
            <a:off x="457200"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revisadas</a:t>
            </a:r>
            <a:r>
              <a:rPr lang="en-US" sz="3600" dirty="0">
                <a:solidFill>
                  <a:schemeClr val="dk2"/>
                </a:solidFill>
                <a:latin typeface="Arial"/>
                <a:ea typeface="Arial"/>
                <a:cs typeface="Arial"/>
                <a:sym typeface="Arial"/>
              </a:rPr>
              <a:t>	15</a:t>
            </a:r>
          </a:p>
        </p:txBody>
      </p:sp>
    </p:spTree>
    <p:extLst>
      <p:ext uri="{BB962C8B-B14F-4D97-AF65-F5344CB8AC3E}">
        <p14:creationId xmlns:p14="http://schemas.microsoft.com/office/powerpoint/2010/main" val="1790613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90">
            <a:extLst>
              <a:ext uri="{FF2B5EF4-FFF2-40B4-BE49-F238E27FC236}">
                <a16:creationId xmlns:a16="http://schemas.microsoft.com/office/drawing/2014/main" id="{B9862DF8-ED6E-CF79-30C3-721A10B5FB76}"/>
              </a:ext>
            </a:extLst>
          </p:cNvPr>
          <p:cNvSpPr txBox="1">
            <a:spLocks/>
          </p:cNvSpPr>
          <p:nvPr/>
        </p:nvSpPr>
        <p:spPr>
          <a:xfrm>
            <a:off x="539750" y="2405064"/>
            <a:ext cx="7561261"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Una política pública de calidad </a:t>
            </a:r>
            <a:r>
              <a:rPr lang="en-US" sz="1600">
                <a:solidFill>
                  <a:srgbClr val="FF9900"/>
                </a:solidFill>
                <a:latin typeface="Arial"/>
                <a:ea typeface="Arial"/>
                <a:cs typeface="Arial"/>
                <a:sym typeface="Arial"/>
              </a:rPr>
              <a:t>deberá estar en condiciones de pasar el test democrático en el proceso de definición de la misma.</a:t>
            </a:r>
            <a:r>
              <a:rPr lang="en-US" sz="1600">
                <a:solidFill>
                  <a:schemeClr val="dk1"/>
                </a:solidFill>
                <a:latin typeface="Arial"/>
                <a:ea typeface="Arial"/>
                <a:cs typeface="Arial"/>
                <a:sym typeface="Arial"/>
              </a:rPr>
              <a:t> Frente a una situación de crisis, la autoridad gubernamental estará obligada a actuar; esta actuación estará definida por la interpretación que la autoridad haga del momento político, de la intensidad de la crisis, de la fuerza para tomar ciertas soluciones, de su viabilidad, etc. </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Siempre </a:t>
            </a:r>
            <a:r>
              <a:rPr lang="en-US" sz="1600">
                <a:solidFill>
                  <a:srgbClr val="FF9900"/>
                </a:solidFill>
                <a:latin typeface="Arial"/>
                <a:ea typeface="Arial"/>
                <a:cs typeface="Arial"/>
                <a:sym typeface="Arial"/>
              </a:rPr>
              <a:t>será una interpretación que realice la autoridad</a:t>
            </a:r>
            <a:r>
              <a:rPr lang="en-US" sz="1600">
                <a:solidFill>
                  <a:schemeClr val="dk1"/>
                </a:solidFill>
                <a:latin typeface="Arial"/>
                <a:ea typeface="Arial"/>
                <a:cs typeface="Arial"/>
                <a:sym typeface="Arial"/>
              </a:rPr>
              <a:t> bajo su propia responsabilidad. Vistas las urgencias, será difícil instalar largos procesos de consultas ciudadanas o largos debates entre el Ejecutivo y el Parlamento o con otros actores relevantes. </a:t>
            </a:r>
          </a:p>
        </p:txBody>
      </p:sp>
      <p:sp>
        <p:nvSpPr>
          <p:cNvPr id="4" name="Shape 591">
            <a:extLst>
              <a:ext uri="{FF2B5EF4-FFF2-40B4-BE49-F238E27FC236}">
                <a16:creationId xmlns:a16="http://schemas.microsoft.com/office/drawing/2014/main" id="{CE4650E4-FC51-3CD9-7186-0E5EEEA3417E}"/>
              </a:ext>
            </a:extLst>
          </p:cNvPr>
          <p:cNvSpPr txBox="1"/>
          <p:nvPr/>
        </p:nvSpPr>
        <p:spPr>
          <a:xfrm>
            <a:off x="6553200" y="7021514"/>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67</a:t>
            </a:fld>
            <a:endParaRPr lang="en-US" sz="1050" b="0" i="0" u="none" strike="noStrike" cap="none" baseline="0">
              <a:solidFill>
                <a:schemeClr val="dk1"/>
              </a:solidFill>
              <a:latin typeface="Arial"/>
              <a:ea typeface="Arial"/>
              <a:cs typeface="Arial"/>
              <a:sym typeface="Arial"/>
            </a:endParaRPr>
          </a:p>
        </p:txBody>
      </p:sp>
      <p:sp>
        <p:nvSpPr>
          <p:cNvPr id="6" name="Shape 592">
            <a:extLst>
              <a:ext uri="{FF2B5EF4-FFF2-40B4-BE49-F238E27FC236}">
                <a16:creationId xmlns:a16="http://schemas.microsoft.com/office/drawing/2014/main" id="{FC7CA225-0C7B-A3BC-1FC3-D52CDACC7440}"/>
              </a:ext>
            </a:extLst>
          </p:cNvPr>
          <p:cNvSpPr txBox="1">
            <a:spLocks/>
          </p:cNvSpPr>
          <p:nvPr/>
        </p:nvSpPr>
        <p:spPr>
          <a:xfrm>
            <a:off x="457200" y="10509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revisadas</a:t>
            </a:r>
            <a:r>
              <a:rPr lang="en-US" sz="3200" dirty="0">
                <a:solidFill>
                  <a:schemeClr val="dk2"/>
                </a:solidFill>
                <a:latin typeface="Arial"/>
                <a:ea typeface="Arial"/>
                <a:cs typeface="Arial"/>
                <a:sym typeface="Arial"/>
              </a:rPr>
              <a:t>	16</a:t>
            </a:r>
          </a:p>
        </p:txBody>
      </p:sp>
    </p:spTree>
    <p:extLst>
      <p:ext uri="{BB962C8B-B14F-4D97-AF65-F5344CB8AC3E}">
        <p14:creationId xmlns:p14="http://schemas.microsoft.com/office/powerpoint/2010/main" val="1014835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597">
            <a:extLst>
              <a:ext uri="{FF2B5EF4-FFF2-40B4-BE49-F238E27FC236}">
                <a16:creationId xmlns:a16="http://schemas.microsoft.com/office/drawing/2014/main" id="{C1B17589-13C8-5235-7079-F116878F1C22}"/>
              </a:ext>
            </a:extLst>
          </p:cNvPr>
          <p:cNvSpPr txBox="1">
            <a:spLocks/>
          </p:cNvSpPr>
          <p:nvPr/>
        </p:nvSpPr>
        <p:spPr>
          <a:xfrm>
            <a:off x="536045" y="2328863"/>
            <a:ext cx="8104187"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Para asegurar la calidad en las políticas públicas </a:t>
            </a:r>
            <a:r>
              <a:rPr lang="en-US" sz="1800">
                <a:solidFill>
                  <a:srgbClr val="FF9900"/>
                </a:solidFill>
                <a:latin typeface="Arial"/>
                <a:ea typeface="Arial"/>
                <a:cs typeface="Arial"/>
                <a:sym typeface="Arial"/>
              </a:rPr>
              <a:t>deberá definirse el rol que cada actor deberá asumir en el proceso.</a:t>
            </a:r>
            <a:r>
              <a:rPr lang="en-US" sz="1800">
                <a:solidFill>
                  <a:schemeClr val="dk1"/>
                </a:solidFill>
                <a:latin typeface="Arial"/>
                <a:ea typeface="Arial"/>
                <a:cs typeface="Arial"/>
                <a:sym typeface="Arial"/>
              </a:rPr>
              <a:t> En la </a:t>
            </a:r>
            <a:r>
              <a:rPr lang="en-US" sz="1800">
                <a:solidFill>
                  <a:srgbClr val="FF9900"/>
                </a:solidFill>
                <a:latin typeface="Arial"/>
                <a:ea typeface="Arial"/>
                <a:cs typeface="Arial"/>
                <a:sym typeface="Arial"/>
              </a:rPr>
              <a:t>fase de identificación</a:t>
            </a:r>
            <a:r>
              <a:rPr lang="en-US" sz="1800">
                <a:solidFill>
                  <a:schemeClr val="dk1"/>
                </a:solidFill>
                <a:latin typeface="Arial"/>
                <a:ea typeface="Arial"/>
                <a:cs typeface="Arial"/>
                <a:sym typeface="Arial"/>
              </a:rPr>
              <a:t> del problema que caracteriza la situación de crisis, es de esperar que concurran múltiples actores, los que aportarán sus visiones sobre el problema y sus propuestas de posibles soluciones. </a:t>
            </a:r>
          </a:p>
          <a:p>
            <a:pPr marL="342900" indent="-196850" algn="just">
              <a:lnSpc>
                <a:spcPct val="80000"/>
              </a:lnSpc>
              <a:spcBef>
                <a:spcPts val="46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60"/>
              </a:spcBef>
              <a:buClr>
                <a:schemeClr val="dk1"/>
              </a:buClr>
              <a:buSzPct val="100000"/>
              <a:buFont typeface="Arial"/>
              <a:buChar char="•"/>
            </a:pPr>
            <a:r>
              <a:rPr lang="en-US" sz="1800">
                <a:solidFill>
                  <a:schemeClr val="dk1"/>
                </a:solidFill>
                <a:latin typeface="Arial"/>
                <a:ea typeface="Arial"/>
                <a:cs typeface="Arial"/>
                <a:sym typeface="Arial"/>
              </a:rPr>
              <a:t>Pero la fase siguiente que consiste </a:t>
            </a:r>
            <a:r>
              <a:rPr lang="en-US" sz="1800">
                <a:solidFill>
                  <a:srgbClr val="FF9900"/>
                </a:solidFill>
                <a:latin typeface="Arial"/>
                <a:ea typeface="Arial"/>
                <a:cs typeface="Arial"/>
                <a:sym typeface="Arial"/>
              </a:rPr>
              <a:t>en la decisión de intervenir</a:t>
            </a:r>
            <a:r>
              <a:rPr lang="en-US" sz="1800">
                <a:solidFill>
                  <a:schemeClr val="dk1"/>
                </a:solidFill>
                <a:latin typeface="Arial"/>
                <a:ea typeface="Arial"/>
                <a:cs typeface="Arial"/>
                <a:sym typeface="Arial"/>
              </a:rPr>
              <a:t> y en la definición de la forma que tendrá la intervención, el </a:t>
            </a:r>
            <a:r>
              <a:rPr lang="en-US" sz="1800">
                <a:solidFill>
                  <a:srgbClr val="FF9900"/>
                </a:solidFill>
                <a:latin typeface="Arial"/>
                <a:ea typeface="Arial"/>
                <a:cs typeface="Arial"/>
                <a:sym typeface="Arial"/>
              </a:rPr>
              <a:t>rol principal lo juega la autoridad presidencial y las autoridades relevantes</a:t>
            </a:r>
            <a:r>
              <a:rPr lang="en-US" sz="1800">
                <a:solidFill>
                  <a:schemeClr val="dk1"/>
                </a:solidFill>
                <a:latin typeface="Arial"/>
                <a:ea typeface="Arial"/>
                <a:cs typeface="Arial"/>
                <a:sym typeface="Arial"/>
              </a:rPr>
              <a:t> del Gobierno.</a:t>
            </a:r>
          </a:p>
          <a:p>
            <a:pPr marL="342900" indent="-196850" algn="just">
              <a:lnSpc>
                <a:spcPct val="80000"/>
              </a:lnSpc>
              <a:spcBef>
                <a:spcPts val="46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60"/>
              </a:spcBef>
              <a:buClr>
                <a:schemeClr val="dk1"/>
              </a:buClr>
              <a:buSzPct val="100000"/>
              <a:buFont typeface="Arial"/>
              <a:buChar char="•"/>
            </a:pPr>
            <a:r>
              <a:rPr lang="en-US" sz="1800">
                <a:solidFill>
                  <a:schemeClr val="dk1"/>
                </a:solidFill>
                <a:latin typeface="Arial"/>
                <a:ea typeface="Arial"/>
                <a:cs typeface="Arial"/>
                <a:sym typeface="Arial"/>
              </a:rPr>
              <a:t>En cambio, decidida la política, al entrar </a:t>
            </a:r>
            <a:r>
              <a:rPr lang="en-US" sz="1800">
                <a:solidFill>
                  <a:srgbClr val="FF9900"/>
                </a:solidFill>
                <a:latin typeface="Arial"/>
                <a:ea typeface="Arial"/>
                <a:cs typeface="Arial"/>
                <a:sym typeface="Arial"/>
              </a:rPr>
              <a:t>en la fase de ejecución</a:t>
            </a:r>
            <a:r>
              <a:rPr lang="en-US" sz="1800">
                <a:solidFill>
                  <a:schemeClr val="dk1"/>
                </a:solidFill>
                <a:latin typeface="Arial"/>
                <a:ea typeface="Arial"/>
                <a:cs typeface="Arial"/>
                <a:sym typeface="Arial"/>
              </a:rPr>
              <a:t>, nuevamente tendrán un rol relevante el </a:t>
            </a:r>
            <a:r>
              <a:rPr lang="en-US" sz="1800">
                <a:solidFill>
                  <a:srgbClr val="FF9900"/>
                </a:solidFill>
                <a:latin typeface="Arial"/>
                <a:ea typeface="Arial"/>
                <a:cs typeface="Arial"/>
                <a:sym typeface="Arial"/>
              </a:rPr>
              <a:t>gobierno, las organizaciones sociales y el empresariado.</a:t>
            </a:r>
          </a:p>
        </p:txBody>
      </p:sp>
      <p:sp>
        <p:nvSpPr>
          <p:cNvPr id="4" name="Shape 598">
            <a:extLst>
              <a:ext uri="{FF2B5EF4-FFF2-40B4-BE49-F238E27FC236}">
                <a16:creationId xmlns:a16="http://schemas.microsoft.com/office/drawing/2014/main" id="{C2623146-9D23-D853-7750-BBC11642DA6A}"/>
              </a:ext>
            </a:extLst>
          </p:cNvPr>
          <p:cNvSpPr txBox="1"/>
          <p:nvPr/>
        </p:nvSpPr>
        <p:spPr>
          <a:xfrm>
            <a:off x="6620933"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68</a:t>
            </a:fld>
            <a:endParaRPr lang="en-US" sz="1100" b="0" i="0" u="none" strike="noStrike" cap="none" baseline="0">
              <a:solidFill>
                <a:schemeClr val="dk1"/>
              </a:solidFill>
              <a:latin typeface="Arial"/>
              <a:ea typeface="Arial"/>
              <a:cs typeface="Arial"/>
              <a:sym typeface="Arial"/>
            </a:endParaRPr>
          </a:p>
        </p:txBody>
      </p:sp>
      <p:sp>
        <p:nvSpPr>
          <p:cNvPr id="6" name="Shape 599">
            <a:extLst>
              <a:ext uri="{FF2B5EF4-FFF2-40B4-BE49-F238E27FC236}">
                <a16:creationId xmlns:a16="http://schemas.microsoft.com/office/drawing/2014/main" id="{CFE43355-1937-14F3-C385-E05D0447F00B}"/>
              </a:ext>
            </a:extLst>
          </p:cNvPr>
          <p:cNvSpPr txBox="1">
            <a:spLocks/>
          </p:cNvSpPr>
          <p:nvPr/>
        </p:nvSpPr>
        <p:spPr>
          <a:xfrm>
            <a:off x="524933"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17</a:t>
            </a:r>
          </a:p>
        </p:txBody>
      </p:sp>
    </p:spTree>
    <p:extLst>
      <p:ext uri="{BB962C8B-B14F-4D97-AF65-F5344CB8AC3E}">
        <p14:creationId xmlns:p14="http://schemas.microsoft.com/office/powerpoint/2010/main" val="1005317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04">
            <a:extLst>
              <a:ext uri="{FF2B5EF4-FFF2-40B4-BE49-F238E27FC236}">
                <a16:creationId xmlns:a16="http://schemas.microsoft.com/office/drawing/2014/main" id="{CC07A96B-E4A0-1F9C-4F1F-D72CA1FFD803}"/>
              </a:ext>
            </a:extLst>
          </p:cNvPr>
          <p:cNvSpPr txBox="1">
            <a:spLocks/>
          </p:cNvSpPr>
          <p:nvPr/>
        </p:nvSpPr>
        <p:spPr>
          <a:xfrm>
            <a:off x="618772" y="2371726"/>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El </a:t>
            </a:r>
            <a:r>
              <a:rPr lang="en-US" sz="1600">
                <a:solidFill>
                  <a:srgbClr val="FF9900"/>
                </a:solidFill>
                <a:latin typeface="Arial"/>
                <a:ea typeface="Arial"/>
                <a:cs typeface="Arial"/>
                <a:sym typeface="Arial"/>
              </a:rPr>
              <a:t>contenido tradicional de una política pública</a:t>
            </a:r>
            <a:r>
              <a:rPr lang="en-US" sz="1600">
                <a:solidFill>
                  <a:schemeClr val="dk1"/>
                </a:solidFill>
                <a:latin typeface="Arial"/>
                <a:ea typeface="Arial"/>
                <a:cs typeface="Arial"/>
                <a:sym typeface="Arial"/>
              </a:rPr>
              <a:t> tenderá a mantenerse en una situación de crisis. </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Lo especial de la situación no debería impedir que se contara con:</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Una evaluación de lo realizado por el Gobierno, </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Una recolección de las demandas e identificación de desafíos a enfrentar,</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La identificación de brechas y de desafíos, </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La definición de los objetivos a lograr,</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La construcción de un plan de acción y su puesta en ejecución y </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La evaluación de los avances y dificultades que pudieran llevar a nuevos rediseños de la política. </a:t>
            </a:r>
          </a:p>
        </p:txBody>
      </p:sp>
      <p:sp>
        <p:nvSpPr>
          <p:cNvPr id="4" name="Shape 605">
            <a:extLst>
              <a:ext uri="{FF2B5EF4-FFF2-40B4-BE49-F238E27FC236}">
                <a16:creationId xmlns:a16="http://schemas.microsoft.com/office/drawing/2014/main" id="{9AB5D8EF-2470-FD8F-57BD-5492A2EC300F}"/>
              </a:ext>
            </a:extLst>
          </p:cNvPr>
          <p:cNvSpPr txBox="1"/>
          <p:nvPr/>
        </p:nvSpPr>
        <p:spPr>
          <a:xfrm>
            <a:off x="6632222" y="72040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69</a:t>
            </a:fld>
            <a:endParaRPr lang="en-US" sz="1050" b="0" i="0" u="none" strike="noStrike" cap="none" baseline="0">
              <a:solidFill>
                <a:schemeClr val="dk1"/>
              </a:solidFill>
              <a:latin typeface="Arial"/>
              <a:ea typeface="Arial"/>
              <a:cs typeface="Arial"/>
              <a:sym typeface="Arial"/>
            </a:endParaRPr>
          </a:p>
        </p:txBody>
      </p:sp>
      <p:sp>
        <p:nvSpPr>
          <p:cNvPr id="6" name="Shape 606">
            <a:extLst>
              <a:ext uri="{FF2B5EF4-FFF2-40B4-BE49-F238E27FC236}">
                <a16:creationId xmlns:a16="http://schemas.microsoft.com/office/drawing/2014/main" id="{FA0FC682-D74E-C8A5-A556-36F9FEA3E08D}"/>
              </a:ext>
            </a:extLst>
          </p:cNvPr>
          <p:cNvSpPr txBox="1">
            <a:spLocks/>
          </p:cNvSpPr>
          <p:nvPr/>
        </p:nvSpPr>
        <p:spPr>
          <a:xfrm>
            <a:off x="536222" y="12334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revisadas</a:t>
            </a:r>
            <a:r>
              <a:rPr lang="en-US" sz="3200" dirty="0">
                <a:solidFill>
                  <a:schemeClr val="dk2"/>
                </a:solidFill>
                <a:latin typeface="Arial"/>
                <a:ea typeface="Arial"/>
                <a:cs typeface="Arial"/>
                <a:sym typeface="Arial"/>
              </a:rPr>
              <a:t>	18</a:t>
            </a:r>
          </a:p>
        </p:txBody>
      </p:sp>
    </p:spTree>
    <p:extLst>
      <p:ext uri="{BB962C8B-B14F-4D97-AF65-F5344CB8AC3E}">
        <p14:creationId xmlns:p14="http://schemas.microsoft.com/office/powerpoint/2010/main" val="309565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ítulo 1">
            <a:extLst>
              <a:ext uri="{FF2B5EF4-FFF2-40B4-BE49-F238E27FC236}">
                <a16:creationId xmlns:a16="http://schemas.microsoft.com/office/drawing/2014/main" id="{36609F95-D39C-68DC-8C0D-CD70F2DAD667}"/>
              </a:ext>
            </a:extLst>
          </p:cNvPr>
          <p:cNvSpPr txBox="1">
            <a:spLocks/>
          </p:cNvSpPr>
          <p:nvPr/>
        </p:nvSpPr>
        <p:spPr>
          <a:xfrm>
            <a:off x="660400" y="868361"/>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dk2"/>
                </a:solidFill>
              </a:rPr>
              <a:t>Distinciones</a:t>
            </a:r>
            <a:r>
              <a:rPr lang="en-US" sz="3200" b="1" dirty="0">
                <a:solidFill>
                  <a:schemeClr val="dk2"/>
                </a:solidFill>
              </a:rPr>
              <a:t> </a:t>
            </a:r>
            <a:r>
              <a:rPr lang="en-US" sz="3200" b="1" dirty="0" err="1">
                <a:solidFill>
                  <a:schemeClr val="dk2"/>
                </a:solidFill>
              </a:rPr>
              <a:t>iniciales</a:t>
            </a:r>
            <a:r>
              <a:rPr lang="en-US" sz="3200" b="1" dirty="0">
                <a:solidFill>
                  <a:schemeClr val="dk2"/>
                </a:solidFill>
              </a:rPr>
              <a:t>	4</a:t>
            </a:r>
            <a:endParaRPr lang="es-CL" sz="3200" b="1" dirty="0"/>
          </a:p>
        </p:txBody>
      </p:sp>
      <p:sp>
        <p:nvSpPr>
          <p:cNvPr id="4" name="Marcador de contenido 2">
            <a:extLst>
              <a:ext uri="{FF2B5EF4-FFF2-40B4-BE49-F238E27FC236}">
                <a16:creationId xmlns:a16="http://schemas.microsoft.com/office/drawing/2014/main" id="{99CDBAF8-44D9-7841-5550-2CDAB9FB077D}"/>
              </a:ext>
            </a:extLst>
          </p:cNvPr>
          <p:cNvSpPr txBox="1">
            <a:spLocks/>
          </p:cNvSpPr>
          <p:nvPr/>
        </p:nvSpPr>
        <p:spPr>
          <a:xfrm>
            <a:off x="457200"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000" dirty="0"/>
              <a:t>El Gobierno es la dirección suprema y de control de la administración estatal así como la conducción política del conjunto del estado (</a:t>
            </a:r>
            <a:r>
              <a:rPr lang="es-CL" sz="2000" dirty="0" err="1"/>
              <a:t>Kammler</a:t>
            </a:r>
            <a:r>
              <a:rPr lang="es-CL" sz="2000" dirty="0"/>
              <a:t>).</a:t>
            </a:r>
          </a:p>
          <a:p>
            <a:endParaRPr lang="es-CL" sz="2000" dirty="0"/>
          </a:p>
          <a:p>
            <a:r>
              <a:rPr lang="es-CL" sz="2000" dirty="0"/>
              <a:t>Es el órgano de dirige la administración y conduce la política general del estado.</a:t>
            </a:r>
          </a:p>
          <a:p>
            <a:endParaRPr lang="es-CL" sz="2000" dirty="0"/>
          </a:p>
          <a:p>
            <a:r>
              <a:rPr lang="es-CL" sz="2000" dirty="0"/>
              <a:t>El gobierno se puede ejercer bajo diversas modalidades </a:t>
            </a:r>
          </a:p>
          <a:p>
            <a:pPr lvl="1"/>
            <a:r>
              <a:rPr lang="es-CL" sz="2000" dirty="0"/>
              <a:t>Monarquía (absoluta o constitucional)</a:t>
            </a:r>
          </a:p>
          <a:p>
            <a:pPr lvl="1"/>
            <a:r>
              <a:rPr lang="es-CL" sz="2000" dirty="0"/>
              <a:t>Autocracia - dictadura</a:t>
            </a:r>
          </a:p>
          <a:p>
            <a:pPr lvl="1"/>
            <a:r>
              <a:rPr lang="es-CL" sz="2000" dirty="0"/>
              <a:t>Democracia (presidencial – parlamentaria).</a:t>
            </a:r>
          </a:p>
          <a:p>
            <a:endParaRPr lang="es-CL" dirty="0"/>
          </a:p>
          <a:p>
            <a:pPr marL="240030" lvl="1" indent="0">
              <a:buFont typeface="Arial" panose="020B0604020202020204" pitchFamily="34" charset="0"/>
              <a:buNone/>
            </a:pPr>
            <a:endParaRPr lang="es-CL" dirty="0"/>
          </a:p>
        </p:txBody>
      </p:sp>
      <p:sp>
        <p:nvSpPr>
          <p:cNvPr id="6" name="Marcador de número de diapositiva 3">
            <a:extLst>
              <a:ext uri="{FF2B5EF4-FFF2-40B4-BE49-F238E27FC236}">
                <a16:creationId xmlns:a16="http://schemas.microsoft.com/office/drawing/2014/main" id="{23A6D8FF-AF3C-ED9B-B167-E7E1D2FA6662}"/>
              </a:ext>
            </a:extLst>
          </p:cNvPr>
          <p:cNvSpPr>
            <a:spLocks noGrp="1"/>
          </p:cNvSpPr>
          <p:nvPr>
            <p:ph type="sldNum" sz="quarter" idx="12"/>
          </p:nvPr>
        </p:nvSpPr>
        <p:spPr>
          <a:xfrm>
            <a:off x="6553200" y="6245225"/>
            <a:ext cx="2133599" cy="476249"/>
          </a:xfrm>
        </p:spPr>
        <p:txBody>
          <a:bodyPr/>
          <a:lstStyle/>
          <a:p>
            <a:pPr rtl="0"/>
            <a:fld id="{4FAB73BC-B049-4115-A692-8D63A059BFB8}" type="slidenum">
              <a:rPr lang="es-ES" noProof="0" smtClean="0"/>
              <a:t>7</a:t>
            </a:fld>
            <a:endParaRPr lang="es-ES" noProof="0" dirty="0"/>
          </a:p>
        </p:txBody>
      </p:sp>
    </p:spTree>
    <p:extLst>
      <p:ext uri="{BB962C8B-B14F-4D97-AF65-F5344CB8AC3E}">
        <p14:creationId xmlns:p14="http://schemas.microsoft.com/office/powerpoint/2010/main" val="3311609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6858000"/>
          </a:xfrm>
        </p:spPr>
      </p:pic>
      <p:sp>
        <p:nvSpPr>
          <p:cNvPr id="3" name="Shape 611">
            <a:extLst>
              <a:ext uri="{FF2B5EF4-FFF2-40B4-BE49-F238E27FC236}">
                <a16:creationId xmlns:a16="http://schemas.microsoft.com/office/drawing/2014/main" id="{E99FF02B-7A8B-45D9-570A-24A0C20EF630}"/>
              </a:ext>
            </a:extLst>
          </p:cNvPr>
          <p:cNvSpPr txBox="1">
            <a:spLocks/>
          </p:cNvSpPr>
          <p:nvPr/>
        </p:nvSpPr>
        <p:spPr>
          <a:xfrm>
            <a:off x="618773" y="2871434"/>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600">
                <a:solidFill>
                  <a:schemeClr val="dk1"/>
                </a:solidFill>
                <a:latin typeface="Arial"/>
                <a:ea typeface="Arial"/>
                <a:cs typeface="Arial"/>
                <a:sym typeface="Arial"/>
              </a:rPr>
              <a:t>El analizar políticas públicas en situaciones de crisis permite poner en discusión la validez de las soluciones técnicas. </a:t>
            </a:r>
          </a:p>
          <a:p>
            <a:pPr marL="342900" indent="-190500" algn="just">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Sin desconocer que frente a un problema de política pública existen soluciones técnicas de gran validez, </a:t>
            </a:r>
            <a:r>
              <a:rPr lang="en-US" sz="1600">
                <a:solidFill>
                  <a:srgbClr val="FF9900"/>
                </a:solidFill>
                <a:latin typeface="Arial"/>
                <a:ea typeface="Arial"/>
                <a:cs typeface="Arial"/>
                <a:sym typeface="Arial"/>
              </a:rPr>
              <a:t>en situaciones de crisis se debe encontrar la mejor combinación entre soluciones políticas y técnicas.</a:t>
            </a:r>
          </a:p>
          <a:p>
            <a:pPr marL="342900" indent="-190500" algn="just">
              <a:lnSpc>
                <a:spcPct val="80000"/>
              </a:lnSpc>
              <a:spcBef>
                <a:spcPts val="480"/>
              </a:spcBef>
              <a:buClr>
                <a:schemeClr val="dk1"/>
              </a:buClr>
              <a:buFont typeface="Arial"/>
              <a:buNone/>
            </a:pPr>
            <a:endParaRPr lang="en-US" sz="1600">
              <a:solidFill>
                <a:srgbClr val="FF9900"/>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600">
                <a:solidFill>
                  <a:schemeClr val="dk1"/>
                </a:solidFill>
                <a:latin typeface="Arial"/>
                <a:ea typeface="Arial"/>
                <a:cs typeface="Arial"/>
                <a:sym typeface="Arial"/>
              </a:rPr>
              <a:t>De esta forma el contenido específico de la política </a:t>
            </a:r>
            <a:r>
              <a:rPr lang="en-US" sz="1600">
                <a:solidFill>
                  <a:srgbClr val="FF9900"/>
                </a:solidFill>
                <a:latin typeface="Arial"/>
                <a:ea typeface="Arial"/>
                <a:cs typeface="Arial"/>
                <a:sym typeface="Arial"/>
              </a:rPr>
              <a:t>deberá reflejar las miradas</a:t>
            </a:r>
            <a:r>
              <a:rPr lang="en-US" sz="1600">
                <a:solidFill>
                  <a:schemeClr val="dk1"/>
                </a:solidFill>
                <a:latin typeface="Arial"/>
                <a:ea typeface="Arial"/>
                <a:cs typeface="Arial"/>
                <a:sym typeface="Arial"/>
              </a:rPr>
              <a:t> de autoridades de gobierno, de técnicos y de actores relevantes del entorno. Asimismo se deberá articular las </a:t>
            </a:r>
            <a:r>
              <a:rPr lang="en-US" sz="1600">
                <a:solidFill>
                  <a:srgbClr val="FF9900"/>
                </a:solidFill>
                <a:latin typeface="Arial"/>
                <a:ea typeface="Arial"/>
                <a:cs typeface="Arial"/>
                <a:sym typeface="Arial"/>
              </a:rPr>
              <a:t>respuestas de corto plazo con las de largo plazo</a:t>
            </a:r>
            <a:r>
              <a:rPr lang="en-US" sz="1600">
                <a:solidFill>
                  <a:schemeClr val="dk1"/>
                </a:solidFill>
                <a:latin typeface="Arial"/>
                <a:ea typeface="Arial"/>
                <a:cs typeface="Arial"/>
                <a:sym typeface="Arial"/>
              </a:rPr>
              <a:t>, lo que en situaciones como las que estamos describiendo no es fácil.</a:t>
            </a:r>
          </a:p>
        </p:txBody>
      </p:sp>
      <p:sp>
        <p:nvSpPr>
          <p:cNvPr id="4" name="Shape 612">
            <a:extLst>
              <a:ext uri="{FF2B5EF4-FFF2-40B4-BE49-F238E27FC236}">
                <a16:creationId xmlns:a16="http://schemas.microsoft.com/office/drawing/2014/main" id="{0E836506-F0BC-B7B2-10BC-10549130A36D}"/>
              </a:ext>
            </a:extLst>
          </p:cNvPr>
          <p:cNvSpPr txBox="1"/>
          <p:nvPr/>
        </p:nvSpPr>
        <p:spPr>
          <a:xfrm>
            <a:off x="6632223" y="7848247"/>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70</a:t>
            </a:fld>
            <a:endParaRPr lang="en-US" sz="1050" b="0" i="0" u="none" strike="noStrike" cap="none" baseline="0">
              <a:solidFill>
                <a:schemeClr val="dk1"/>
              </a:solidFill>
              <a:latin typeface="Arial"/>
              <a:ea typeface="Arial"/>
              <a:cs typeface="Arial"/>
              <a:sym typeface="Arial"/>
            </a:endParaRPr>
          </a:p>
        </p:txBody>
      </p:sp>
      <p:sp>
        <p:nvSpPr>
          <p:cNvPr id="6" name="Shape 613">
            <a:extLst>
              <a:ext uri="{FF2B5EF4-FFF2-40B4-BE49-F238E27FC236}">
                <a16:creationId xmlns:a16="http://schemas.microsoft.com/office/drawing/2014/main" id="{396E8B03-65F2-6052-71ED-150AD8519461}"/>
              </a:ext>
            </a:extLst>
          </p:cNvPr>
          <p:cNvSpPr txBox="1">
            <a:spLocks/>
          </p:cNvSpPr>
          <p:nvPr/>
        </p:nvSpPr>
        <p:spPr>
          <a:xfrm>
            <a:off x="536223" y="1877659"/>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revisadas</a:t>
            </a:r>
            <a:r>
              <a:rPr lang="en-US" sz="3600" dirty="0">
                <a:solidFill>
                  <a:schemeClr val="dk2"/>
                </a:solidFill>
                <a:latin typeface="Arial"/>
                <a:ea typeface="Arial"/>
                <a:cs typeface="Arial"/>
                <a:sym typeface="Arial"/>
              </a:rPr>
              <a:t>	19</a:t>
            </a:r>
          </a:p>
        </p:txBody>
      </p:sp>
    </p:spTree>
    <p:extLst>
      <p:ext uri="{BB962C8B-B14F-4D97-AF65-F5344CB8AC3E}">
        <p14:creationId xmlns:p14="http://schemas.microsoft.com/office/powerpoint/2010/main" val="3264540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76"/>
            <a:ext cx="12192000" cy="6858000"/>
          </a:xfrm>
        </p:spPr>
      </p:pic>
      <p:sp>
        <p:nvSpPr>
          <p:cNvPr id="3" name="Shape 618">
            <a:extLst>
              <a:ext uri="{FF2B5EF4-FFF2-40B4-BE49-F238E27FC236}">
                <a16:creationId xmlns:a16="http://schemas.microsoft.com/office/drawing/2014/main" id="{77866A05-62D8-F4A0-EFEF-62DA046EC777}"/>
              </a:ext>
            </a:extLst>
          </p:cNvPr>
          <p:cNvSpPr txBox="1">
            <a:spLocks/>
          </p:cNvSpPr>
          <p:nvPr/>
        </p:nvSpPr>
        <p:spPr>
          <a:xfrm>
            <a:off x="596195" y="2328863"/>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600">
                <a:solidFill>
                  <a:srgbClr val="FF9900"/>
                </a:solidFill>
                <a:latin typeface="Arial"/>
                <a:ea typeface="Arial"/>
                <a:cs typeface="Arial"/>
                <a:sym typeface="Arial"/>
              </a:rPr>
              <a:t>La calidad de las políticas públicas será fuertemente dependiente de la forma en que transcurra el proceso de toma de decisiones.</a:t>
            </a:r>
          </a:p>
          <a:p>
            <a:pPr marL="342900" indent="-203200" algn="just">
              <a:lnSpc>
                <a:spcPct val="8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La autoridad presidencial tendrá siempre un rol clave, tanto en el momento de decidir intervenir como en el empoderamiento que le otorgue a los directivos públicos a quienes les encargue la ejecución de la política. </a:t>
            </a:r>
          </a:p>
          <a:p>
            <a:pPr marL="342900" indent="-342900" algn="just">
              <a:lnSpc>
                <a:spcPct val="8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De la misma forma, la ausencia o presencia de otras autoridades que conforman el centro de poder en el Gobierno marcarán la calidad de la intervención; el monitoreo de los conflictos, las propuestas de intervención en los marcos generales que hayan sido definidos, la participación en la ejecución de las políticas y el compromiso de las autoridades sectoriales y regionales.</a:t>
            </a:r>
          </a:p>
        </p:txBody>
      </p:sp>
      <p:sp>
        <p:nvSpPr>
          <p:cNvPr id="4" name="Shape 619">
            <a:extLst>
              <a:ext uri="{FF2B5EF4-FFF2-40B4-BE49-F238E27FC236}">
                <a16:creationId xmlns:a16="http://schemas.microsoft.com/office/drawing/2014/main" id="{9F726E8E-62B5-4D97-8112-947CFE00336B}"/>
              </a:ext>
            </a:extLst>
          </p:cNvPr>
          <p:cNvSpPr txBox="1"/>
          <p:nvPr/>
        </p:nvSpPr>
        <p:spPr>
          <a:xfrm>
            <a:off x="6609645"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71</a:t>
            </a:fld>
            <a:endParaRPr lang="en-US" sz="1050" b="0" i="0" u="none" strike="noStrike" cap="none" baseline="0">
              <a:solidFill>
                <a:schemeClr val="dk1"/>
              </a:solidFill>
              <a:latin typeface="Arial"/>
              <a:ea typeface="Arial"/>
              <a:cs typeface="Arial"/>
              <a:sym typeface="Arial"/>
            </a:endParaRPr>
          </a:p>
        </p:txBody>
      </p:sp>
      <p:sp>
        <p:nvSpPr>
          <p:cNvPr id="6" name="Shape 620">
            <a:extLst>
              <a:ext uri="{FF2B5EF4-FFF2-40B4-BE49-F238E27FC236}">
                <a16:creationId xmlns:a16="http://schemas.microsoft.com/office/drawing/2014/main" id="{15239F2A-9F4C-56AF-CB06-41670EA2D8D3}"/>
              </a:ext>
            </a:extLst>
          </p:cNvPr>
          <p:cNvSpPr txBox="1">
            <a:spLocks/>
          </p:cNvSpPr>
          <p:nvPr/>
        </p:nvSpPr>
        <p:spPr>
          <a:xfrm>
            <a:off x="297744" y="1354140"/>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dirty="0" err="1">
                <a:solidFill>
                  <a:schemeClr val="dk2"/>
                </a:solidFill>
                <a:latin typeface="Arial"/>
                <a:ea typeface="Arial"/>
                <a:cs typeface="Arial"/>
                <a:sym typeface="Arial"/>
              </a:rPr>
              <a:t>Políticas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Públicas</a:t>
            </a:r>
            <a:r>
              <a:rPr lang="en-US" sz="3200" dirty="0">
                <a:solidFill>
                  <a:schemeClr val="dk2"/>
                </a:solidFill>
                <a:latin typeface="Arial"/>
                <a:ea typeface="Arial"/>
                <a:cs typeface="Arial"/>
                <a:sym typeface="Arial"/>
              </a:rPr>
              <a:t> </a:t>
            </a:r>
            <a:r>
              <a:rPr lang="en-US" sz="3200" dirty="0" err="1">
                <a:solidFill>
                  <a:schemeClr val="dk2"/>
                </a:solidFill>
                <a:latin typeface="Arial"/>
                <a:ea typeface="Arial"/>
                <a:cs typeface="Arial"/>
                <a:sym typeface="Arial"/>
              </a:rPr>
              <a:t>revisadas</a:t>
            </a:r>
            <a:r>
              <a:rPr lang="en-US" sz="3200" dirty="0">
                <a:solidFill>
                  <a:schemeClr val="dk2"/>
                </a:solidFill>
                <a:latin typeface="Arial"/>
                <a:ea typeface="Arial"/>
                <a:cs typeface="Arial"/>
                <a:sym typeface="Arial"/>
              </a:rPr>
              <a:t>	20</a:t>
            </a:r>
          </a:p>
        </p:txBody>
      </p:sp>
    </p:spTree>
    <p:extLst>
      <p:ext uri="{BB962C8B-B14F-4D97-AF65-F5344CB8AC3E}">
        <p14:creationId xmlns:p14="http://schemas.microsoft.com/office/powerpoint/2010/main" val="3614329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25">
            <a:extLst>
              <a:ext uri="{FF2B5EF4-FFF2-40B4-BE49-F238E27FC236}">
                <a16:creationId xmlns:a16="http://schemas.microsoft.com/office/drawing/2014/main" id="{60D1D7A4-BEFD-EAFD-DB53-0E2921657A33}"/>
              </a:ext>
            </a:extLst>
          </p:cNvPr>
          <p:cNvSpPr txBox="1">
            <a:spLocks/>
          </p:cNvSpPr>
          <p:nvPr/>
        </p:nvSpPr>
        <p:spPr>
          <a:xfrm>
            <a:off x="562328" y="2703512"/>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600">
                <a:solidFill>
                  <a:srgbClr val="FF9900"/>
                </a:solidFill>
                <a:latin typeface="Arial"/>
                <a:ea typeface="Arial"/>
                <a:cs typeface="Arial"/>
                <a:sym typeface="Arial"/>
              </a:rPr>
              <a:t>Construir políticas públicas es de una tarea compleja</a:t>
            </a:r>
            <a:r>
              <a:rPr lang="en-US" sz="1600">
                <a:solidFill>
                  <a:schemeClr val="dk1"/>
                </a:solidFill>
                <a:latin typeface="Arial"/>
                <a:ea typeface="Arial"/>
                <a:cs typeface="Arial"/>
                <a:sym typeface="Arial"/>
              </a:rPr>
              <a:t>, mayor aún cuando debe desarrollarse en un contexto de crisis y de conflictos declarados. En estas situaciones, las políticas públicas deben trabajarse en tiempos muy cortos, sin esperar diagnósticos profundos.</a:t>
            </a:r>
          </a:p>
          <a:p>
            <a:pPr marL="342900" indent="-342900" algn="just">
              <a:lnSpc>
                <a:spcPct val="8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Para responder a la crisis </a:t>
            </a:r>
            <a:r>
              <a:rPr lang="en-US" sz="1600">
                <a:solidFill>
                  <a:srgbClr val="FF9900"/>
                </a:solidFill>
                <a:latin typeface="Arial"/>
                <a:ea typeface="Arial"/>
                <a:cs typeface="Arial"/>
                <a:sym typeface="Arial"/>
              </a:rPr>
              <a:t>es tan importante la formulación de la política como la ejecución</a:t>
            </a:r>
            <a:r>
              <a:rPr lang="en-US" sz="1600">
                <a:solidFill>
                  <a:schemeClr val="dk1"/>
                </a:solidFill>
                <a:latin typeface="Arial"/>
                <a:ea typeface="Arial"/>
                <a:cs typeface="Arial"/>
                <a:sym typeface="Arial"/>
              </a:rPr>
              <a:t> de la misma. Si se equivoca la propuesta, la respuesta será ciertamente fallida. Pero si una buena propuesta no se ejecuta en forma impecable, el resulta final también será fallido.</a:t>
            </a:r>
          </a:p>
          <a:p>
            <a:pPr marL="342900" indent="-342900" algn="just">
              <a:lnSpc>
                <a:spcPct val="80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34290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Tarea central para el éxito de políticas en estas realidades es </a:t>
            </a:r>
            <a:r>
              <a:rPr lang="en-US" sz="1600">
                <a:solidFill>
                  <a:srgbClr val="FF9900"/>
                </a:solidFill>
                <a:latin typeface="Arial"/>
                <a:ea typeface="Arial"/>
                <a:cs typeface="Arial"/>
                <a:sym typeface="Arial"/>
              </a:rPr>
              <a:t>la construcción de gobernabilidad</a:t>
            </a:r>
            <a:r>
              <a:rPr lang="en-US" sz="1600">
                <a:solidFill>
                  <a:schemeClr val="dk1"/>
                </a:solidFill>
                <a:latin typeface="Arial"/>
                <a:ea typeface="Arial"/>
                <a:cs typeface="Arial"/>
                <a:sym typeface="Arial"/>
              </a:rPr>
              <a:t> para la misma. </a:t>
            </a:r>
          </a:p>
        </p:txBody>
      </p:sp>
      <p:sp>
        <p:nvSpPr>
          <p:cNvPr id="4" name="Shape 626">
            <a:extLst>
              <a:ext uri="{FF2B5EF4-FFF2-40B4-BE49-F238E27FC236}">
                <a16:creationId xmlns:a16="http://schemas.microsoft.com/office/drawing/2014/main" id="{5FBBB950-1BC6-39B4-0D35-09999053EE2B}"/>
              </a:ext>
            </a:extLst>
          </p:cNvPr>
          <p:cNvSpPr txBox="1"/>
          <p:nvPr/>
        </p:nvSpPr>
        <p:spPr>
          <a:xfrm>
            <a:off x="6575778" y="74644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72</a:t>
            </a:fld>
            <a:endParaRPr lang="en-US" sz="1050" b="0" i="0" u="none" strike="noStrike" cap="none" baseline="0">
              <a:solidFill>
                <a:schemeClr val="dk1"/>
              </a:solidFill>
              <a:latin typeface="Arial"/>
              <a:ea typeface="Arial"/>
              <a:cs typeface="Arial"/>
              <a:sym typeface="Arial"/>
            </a:endParaRPr>
          </a:p>
        </p:txBody>
      </p:sp>
      <p:sp>
        <p:nvSpPr>
          <p:cNvPr id="6" name="Shape 627">
            <a:extLst>
              <a:ext uri="{FF2B5EF4-FFF2-40B4-BE49-F238E27FC236}">
                <a16:creationId xmlns:a16="http://schemas.microsoft.com/office/drawing/2014/main" id="{545D4560-199D-39C0-312C-24911BE59A67}"/>
              </a:ext>
            </a:extLst>
          </p:cNvPr>
          <p:cNvSpPr txBox="1">
            <a:spLocks/>
          </p:cNvSpPr>
          <p:nvPr/>
        </p:nvSpPr>
        <p:spPr>
          <a:xfrm>
            <a:off x="479778" y="1493837"/>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dirty="0" err="1">
                <a:solidFill>
                  <a:schemeClr val="dk2"/>
                </a:solidFill>
                <a:latin typeface="Arial"/>
                <a:ea typeface="Arial"/>
                <a:cs typeface="Arial"/>
                <a:sym typeface="Arial"/>
              </a:rPr>
              <a:t>Políticas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Públicas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revisadas</a:t>
            </a:r>
            <a:r>
              <a:rPr lang="en-US" sz="2800" dirty="0">
                <a:solidFill>
                  <a:schemeClr val="dk2"/>
                </a:solidFill>
                <a:latin typeface="Arial"/>
                <a:ea typeface="Arial"/>
                <a:cs typeface="Arial"/>
                <a:sym typeface="Arial"/>
              </a:rPr>
              <a:t>	21</a:t>
            </a:r>
          </a:p>
        </p:txBody>
      </p:sp>
    </p:spTree>
    <p:extLst>
      <p:ext uri="{BB962C8B-B14F-4D97-AF65-F5344CB8AC3E}">
        <p14:creationId xmlns:p14="http://schemas.microsoft.com/office/powerpoint/2010/main" val="409726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32">
            <a:extLst>
              <a:ext uri="{FF2B5EF4-FFF2-40B4-BE49-F238E27FC236}">
                <a16:creationId xmlns:a16="http://schemas.microsoft.com/office/drawing/2014/main" id="{C13AC211-FC0C-190F-BC14-448318FE60C6}"/>
              </a:ext>
            </a:extLst>
          </p:cNvPr>
          <p:cNvSpPr txBox="1">
            <a:spLocks/>
          </p:cNvSpPr>
          <p:nvPr/>
        </p:nvSpPr>
        <p:spPr>
          <a:xfrm>
            <a:off x="517172" y="2516188"/>
            <a:ext cx="7632699"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Cuando la respuesta a una crisis requiere </a:t>
            </a:r>
            <a:r>
              <a:rPr lang="en-US" sz="1800">
                <a:solidFill>
                  <a:srgbClr val="FF9900"/>
                </a:solidFill>
                <a:latin typeface="Arial"/>
                <a:ea typeface="Arial"/>
                <a:cs typeface="Arial"/>
                <a:sym typeface="Arial"/>
              </a:rPr>
              <a:t>el rediseño de una política, o de una institucionalidad</a:t>
            </a:r>
            <a:r>
              <a:rPr lang="en-US" sz="1800">
                <a:solidFill>
                  <a:schemeClr val="dk1"/>
                </a:solidFill>
                <a:latin typeface="Arial"/>
                <a:ea typeface="Arial"/>
                <a:cs typeface="Arial"/>
                <a:sym typeface="Arial"/>
              </a:rPr>
              <a:t>, por lo general se enfrentan mayores dificultades que las que se tendría en el caso de que se tuviera libertad para diseñar una respuesta de política e institucional. </a:t>
            </a:r>
          </a:p>
          <a:p>
            <a:pPr marL="342900" indent="-342900" algn="just">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a:solidFill>
                  <a:schemeClr val="dk1"/>
                </a:solidFill>
                <a:latin typeface="Arial"/>
                <a:ea typeface="Arial"/>
                <a:cs typeface="Arial"/>
                <a:sym typeface="Arial"/>
              </a:rPr>
              <a:t>Siendo </a:t>
            </a:r>
            <a:r>
              <a:rPr lang="en-US" sz="1800">
                <a:solidFill>
                  <a:srgbClr val="FF9900"/>
                </a:solidFill>
                <a:latin typeface="Arial"/>
                <a:ea typeface="Arial"/>
                <a:cs typeface="Arial"/>
                <a:sym typeface="Arial"/>
              </a:rPr>
              <a:t>el liderazgo una condición necesaria para obtener éxito</a:t>
            </a:r>
            <a:r>
              <a:rPr lang="en-US" sz="1800">
                <a:solidFill>
                  <a:schemeClr val="dk1"/>
                </a:solidFill>
                <a:latin typeface="Arial"/>
                <a:ea typeface="Arial"/>
                <a:cs typeface="Arial"/>
                <a:sym typeface="Arial"/>
              </a:rPr>
              <a:t> en las políticas públicas, en situaciones de crisis este se transforma en un asunto crucial. Los problemas de todo orden que deberán enfrentarse exigirán a la autoridad ejercer un liderazgo que permita definir propósitos, mantener el rumbo deseado, sacar del camino obstáculos, percibir la cotidianeidad de las tareas, etc. </a:t>
            </a:r>
          </a:p>
        </p:txBody>
      </p:sp>
      <p:sp>
        <p:nvSpPr>
          <p:cNvPr id="4" name="Shape 633">
            <a:extLst>
              <a:ext uri="{FF2B5EF4-FFF2-40B4-BE49-F238E27FC236}">
                <a16:creationId xmlns:a16="http://schemas.microsoft.com/office/drawing/2014/main" id="{50675D74-ED9F-2700-7896-723F9F0469F6}"/>
              </a:ext>
            </a:extLst>
          </p:cNvPr>
          <p:cNvSpPr txBox="1"/>
          <p:nvPr/>
        </p:nvSpPr>
        <p:spPr>
          <a:xfrm>
            <a:off x="6530622" y="72040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73</a:t>
            </a:fld>
            <a:endParaRPr lang="en-US" sz="1100" b="0" i="0" u="none" strike="noStrike" cap="none" baseline="0">
              <a:solidFill>
                <a:schemeClr val="dk1"/>
              </a:solidFill>
              <a:latin typeface="Arial"/>
              <a:ea typeface="Arial"/>
              <a:cs typeface="Arial"/>
              <a:sym typeface="Arial"/>
            </a:endParaRPr>
          </a:p>
        </p:txBody>
      </p:sp>
      <p:sp>
        <p:nvSpPr>
          <p:cNvPr id="6" name="Shape 634">
            <a:extLst>
              <a:ext uri="{FF2B5EF4-FFF2-40B4-BE49-F238E27FC236}">
                <a16:creationId xmlns:a16="http://schemas.microsoft.com/office/drawing/2014/main" id="{543CD5B1-AD7F-2E41-A72E-9BEC301AD5D0}"/>
              </a:ext>
            </a:extLst>
          </p:cNvPr>
          <p:cNvSpPr txBox="1">
            <a:spLocks/>
          </p:cNvSpPr>
          <p:nvPr/>
        </p:nvSpPr>
        <p:spPr>
          <a:xfrm>
            <a:off x="434622" y="12334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a:solidFill>
                  <a:schemeClr val="dk2"/>
                </a:solidFill>
                <a:latin typeface="Arial"/>
                <a:ea typeface="Arial"/>
                <a:cs typeface="Arial"/>
                <a:sym typeface="Arial"/>
              </a:rPr>
              <a:t>Políticas Públicas revisadas	22</a:t>
            </a:r>
          </a:p>
        </p:txBody>
      </p:sp>
    </p:spTree>
    <p:extLst>
      <p:ext uri="{BB962C8B-B14F-4D97-AF65-F5344CB8AC3E}">
        <p14:creationId xmlns:p14="http://schemas.microsoft.com/office/powerpoint/2010/main" val="1067935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39">
            <a:extLst>
              <a:ext uri="{FF2B5EF4-FFF2-40B4-BE49-F238E27FC236}">
                <a16:creationId xmlns:a16="http://schemas.microsoft.com/office/drawing/2014/main" id="{4F3D4AFB-6585-6EAF-E319-33C1990DE26F}"/>
              </a:ext>
            </a:extLst>
          </p:cNvPr>
          <p:cNvSpPr txBox="1">
            <a:spLocks/>
          </p:cNvSpPr>
          <p:nvPr/>
        </p:nvSpPr>
        <p:spPr>
          <a:xfrm>
            <a:off x="838200" y="2055813"/>
            <a:ext cx="7561261"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rgbClr val="FF9900"/>
              </a:buClr>
              <a:buSzPct val="100000"/>
              <a:buFont typeface="Arial"/>
              <a:buChar char="•"/>
            </a:pPr>
            <a:r>
              <a:rPr lang="en-US" sz="1800" dirty="0">
                <a:solidFill>
                  <a:srgbClr val="FF9900"/>
                </a:solidFill>
                <a:latin typeface="Arial"/>
                <a:ea typeface="Arial"/>
                <a:cs typeface="Arial"/>
                <a:sym typeface="Arial"/>
              </a:rPr>
              <a:t>La </a:t>
            </a:r>
            <a:r>
              <a:rPr lang="en-US" sz="1800" dirty="0" err="1">
                <a:solidFill>
                  <a:srgbClr val="FF9900"/>
                </a:solidFill>
                <a:latin typeface="Arial"/>
                <a:ea typeface="Arial"/>
                <a:cs typeface="Arial"/>
                <a:sym typeface="Arial"/>
              </a:rPr>
              <a:t>posibilidad</a:t>
            </a:r>
            <a:r>
              <a:rPr lang="en-US" sz="1800" dirty="0">
                <a:solidFill>
                  <a:srgbClr val="FF9900"/>
                </a:solidFill>
                <a:latin typeface="Arial"/>
                <a:ea typeface="Arial"/>
                <a:cs typeface="Arial"/>
                <a:sym typeface="Arial"/>
              </a:rPr>
              <a:t> de </a:t>
            </a:r>
            <a:r>
              <a:rPr lang="en-US" sz="1800" dirty="0" err="1">
                <a:solidFill>
                  <a:srgbClr val="FF9900"/>
                </a:solidFill>
                <a:latin typeface="Arial"/>
                <a:ea typeface="Arial"/>
                <a:cs typeface="Arial"/>
                <a:sym typeface="Arial"/>
              </a:rPr>
              <a:t>éxito</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política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situaciones</a:t>
            </a:r>
            <a:r>
              <a:rPr lang="en-US" sz="1800" dirty="0">
                <a:solidFill>
                  <a:schemeClr val="dk1"/>
                </a:solidFill>
                <a:latin typeface="Arial"/>
                <a:ea typeface="Arial"/>
                <a:cs typeface="Arial"/>
                <a:sym typeface="Arial"/>
              </a:rPr>
              <a:t> de crisis </a:t>
            </a:r>
            <a:r>
              <a:rPr lang="en-US" sz="1800" dirty="0" err="1">
                <a:solidFill>
                  <a:srgbClr val="FF9900"/>
                </a:solidFill>
                <a:latin typeface="Arial"/>
                <a:ea typeface="Arial"/>
                <a:cs typeface="Arial"/>
                <a:sym typeface="Arial"/>
              </a:rPr>
              <a:t>estará</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directamente</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ligada</a:t>
            </a:r>
            <a:r>
              <a:rPr lang="en-US" sz="1800" dirty="0">
                <a:solidFill>
                  <a:srgbClr val="FF9900"/>
                </a:solidFill>
                <a:latin typeface="Arial"/>
                <a:ea typeface="Arial"/>
                <a:cs typeface="Arial"/>
                <a:sym typeface="Arial"/>
              </a:rPr>
              <a:t> a la </a:t>
            </a:r>
            <a:r>
              <a:rPr lang="en-US" sz="1800" dirty="0" err="1">
                <a:solidFill>
                  <a:srgbClr val="FF9900"/>
                </a:solidFill>
                <a:latin typeface="Arial"/>
                <a:ea typeface="Arial"/>
                <a:cs typeface="Arial"/>
                <a:sym typeface="Arial"/>
              </a:rPr>
              <a:t>importancia</a:t>
            </a:r>
            <a:r>
              <a:rPr lang="en-US" sz="1800" dirty="0">
                <a:solidFill>
                  <a:srgbClr val="FF9900"/>
                </a:solidFill>
                <a:latin typeface="Arial"/>
                <a:ea typeface="Arial"/>
                <a:cs typeface="Arial"/>
                <a:sym typeface="Arial"/>
              </a:rPr>
              <a:t> que le de la </a:t>
            </a:r>
            <a:r>
              <a:rPr lang="en-US" sz="1800" dirty="0" err="1">
                <a:solidFill>
                  <a:srgbClr val="FF9900"/>
                </a:solidFill>
                <a:latin typeface="Arial"/>
                <a:ea typeface="Arial"/>
                <a:cs typeface="Arial"/>
                <a:sym typeface="Arial"/>
              </a:rPr>
              <a:t>máxima</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autoridad</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presidencial</a:t>
            </a:r>
            <a:r>
              <a:rPr lang="en-US" sz="1800" dirty="0">
                <a:solidFill>
                  <a:schemeClr val="dk1"/>
                </a:solidFill>
                <a:latin typeface="Arial"/>
                <a:ea typeface="Arial"/>
                <a:cs typeface="Arial"/>
                <a:sym typeface="Arial"/>
              </a:rPr>
              <a:t> al </a:t>
            </a:r>
            <a:r>
              <a:rPr lang="en-US" sz="1800" dirty="0" err="1">
                <a:solidFill>
                  <a:schemeClr val="dk1"/>
                </a:solidFill>
                <a:latin typeface="Arial"/>
                <a:ea typeface="Arial"/>
                <a:cs typeface="Arial"/>
                <a:sym typeface="Arial"/>
              </a:rPr>
              <a:t>conflicto</a:t>
            </a:r>
            <a:r>
              <a:rPr lang="en-US" sz="1800" dirty="0">
                <a:solidFill>
                  <a:schemeClr val="dk1"/>
                </a:solidFill>
                <a:latin typeface="Arial"/>
                <a:ea typeface="Arial"/>
                <a:cs typeface="Arial"/>
                <a:sym typeface="Arial"/>
              </a:rPr>
              <a:t>, al </a:t>
            </a:r>
            <a:r>
              <a:rPr lang="en-US" sz="1800" dirty="0" err="1">
                <a:solidFill>
                  <a:schemeClr val="dk1"/>
                </a:solidFill>
                <a:latin typeface="Arial"/>
                <a:ea typeface="Arial"/>
                <a:cs typeface="Arial"/>
                <a:sym typeface="Arial"/>
              </a:rPr>
              <a:t>interés</a:t>
            </a:r>
            <a:r>
              <a:rPr lang="en-US" sz="1800" dirty="0">
                <a:solidFill>
                  <a:schemeClr val="dk1"/>
                </a:solidFill>
                <a:latin typeface="Arial"/>
                <a:ea typeface="Arial"/>
                <a:cs typeface="Arial"/>
                <a:sym typeface="Arial"/>
              </a:rPr>
              <a:t> que </a:t>
            </a:r>
            <a:r>
              <a:rPr lang="en-US" sz="1800" dirty="0" err="1">
                <a:solidFill>
                  <a:schemeClr val="dk1"/>
                </a:solidFill>
                <a:latin typeface="Arial"/>
                <a:ea typeface="Arial"/>
                <a:cs typeface="Arial"/>
                <a:sym typeface="Arial"/>
              </a:rPr>
              <a:t>tenga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que se </a:t>
            </a:r>
            <a:r>
              <a:rPr lang="en-US" sz="1800" dirty="0" err="1">
                <a:solidFill>
                  <a:schemeClr val="dk1"/>
                </a:solidFill>
                <a:latin typeface="Arial"/>
                <a:ea typeface="Arial"/>
                <a:cs typeface="Arial"/>
                <a:sym typeface="Arial"/>
              </a:rPr>
              <a:t>solucione</a:t>
            </a:r>
            <a:r>
              <a:rPr lang="en-US" sz="1800" dirty="0">
                <a:solidFill>
                  <a:schemeClr val="dk1"/>
                </a:solidFill>
                <a:latin typeface="Arial"/>
                <a:ea typeface="Arial"/>
                <a:cs typeface="Arial"/>
                <a:sym typeface="Arial"/>
              </a:rPr>
              <a:t> y al </a:t>
            </a:r>
            <a:r>
              <a:rPr lang="en-US" sz="1800" dirty="0" err="1">
                <a:solidFill>
                  <a:schemeClr val="dk1"/>
                </a:solidFill>
                <a:latin typeface="Arial"/>
                <a:ea typeface="Arial"/>
                <a:cs typeface="Arial"/>
                <a:sym typeface="Arial"/>
              </a:rPr>
              <a:t>contenido</a:t>
            </a:r>
            <a:r>
              <a:rPr lang="en-US" sz="1800" dirty="0">
                <a:solidFill>
                  <a:schemeClr val="dk1"/>
                </a:solidFill>
                <a:latin typeface="Arial"/>
                <a:ea typeface="Arial"/>
                <a:cs typeface="Arial"/>
                <a:sym typeface="Arial"/>
              </a:rPr>
              <a:t> que le </a:t>
            </a:r>
            <a:r>
              <a:rPr lang="en-US" sz="1800" dirty="0" err="1">
                <a:solidFill>
                  <a:schemeClr val="dk1"/>
                </a:solidFill>
                <a:latin typeface="Arial"/>
                <a:ea typeface="Arial"/>
                <a:cs typeface="Arial"/>
                <a:sym typeface="Arial"/>
              </a:rPr>
              <a:t>quiera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imprimir</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dichas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acciones</a:t>
            </a:r>
            <a:r>
              <a:rPr lang="en-US" sz="18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80000"/>
              </a:lnSpc>
              <a:spcBef>
                <a:spcPts val="480"/>
              </a:spcBef>
              <a:buClr>
                <a:srgbClr val="FF9900"/>
              </a:buClr>
              <a:buSzPct val="100000"/>
              <a:buFont typeface="Arial"/>
              <a:buChar char="•"/>
            </a:pPr>
            <a:r>
              <a:rPr lang="en-US" sz="1800" dirty="0" err="1">
                <a:solidFill>
                  <a:srgbClr val="FF9900"/>
                </a:solidFill>
                <a:latin typeface="Arial"/>
                <a:ea typeface="Arial"/>
                <a:cs typeface="Arial"/>
                <a:sym typeface="Arial"/>
              </a:rPr>
              <a:t>Desarrollar</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políticas</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públicas</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en</a:t>
            </a:r>
            <a:r>
              <a:rPr lang="en-US" sz="1800" dirty="0">
                <a:solidFill>
                  <a:srgbClr val="FF9900"/>
                </a:solidFill>
                <a:latin typeface="Arial"/>
                <a:ea typeface="Arial"/>
                <a:cs typeface="Arial"/>
                <a:sym typeface="Arial"/>
              </a:rPr>
              <a:t> </a:t>
            </a:r>
            <a:r>
              <a:rPr lang="en-US" sz="1800" dirty="0" err="1">
                <a:solidFill>
                  <a:srgbClr val="FF9900"/>
                </a:solidFill>
                <a:latin typeface="Arial"/>
                <a:ea typeface="Arial"/>
                <a:cs typeface="Arial"/>
                <a:sym typeface="Arial"/>
              </a:rPr>
              <a:t>situaciones</a:t>
            </a:r>
            <a:r>
              <a:rPr lang="en-US" sz="1800" dirty="0">
                <a:solidFill>
                  <a:srgbClr val="FF9900"/>
                </a:solidFill>
                <a:latin typeface="Arial"/>
                <a:ea typeface="Arial"/>
                <a:cs typeface="Arial"/>
                <a:sym typeface="Arial"/>
              </a:rPr>
              <a:t> de crisis</a:t>
            </a:r>
            <a:r>
              <a:rPr lang="en-US" sz="1800" dirty="0">
                <a:solidFill>
                  <a:schemeClr val="dk1"/>
                </a:solidFill>
                <a:latin typeface="Arial"/>
                <a:ea typeface="Arial"/>
                <a:cs typeface="Arial"/>
                <a:sym typeface="Arial"/>
              </a:rPr>
              <a:t> es un </a:t>
            </a:r>
            <a:r>
              <a:rPr lang="en-US" sz="1800" dirty="0" err="1">
                <a:solidFill>
                  <a:schemeClr val="dk1"/>
                </a:solidFill>
                <a:latin typeface="Arial"/>
                <a:ea typeface="Arial"/>
                <a:cs typeface="Arial"/>
                <a:sym typeface="Arial"/>
              </a:rPr>
              <a:t>desafío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aún</a:t>
            </a:r>
            <a:r>
              <a:rPr lang="en-US" sz="1800" dirty="0">
                <a:solidFill>
                  <a:schemeClr val="dk1"/>
                </a:solidFill>
                <a:latin typeface="Arial"/>
                <a:ea typeface="Arial"/>
                <a:cs typeface="Arial"/>
                <a:sym typeface="Arial"/>
              </a:rPr>
              <a:t> mayor que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ya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por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sí</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difícil</a:t>
            </a:r>
            <a:r>
              <a:rPr lang="en-US" sz="1800" dirty="0">
                <a:solidFill>
                  <a:schemeClr val="dk1"/>
                </a:solidFill>
                <a:latin typeface="Arial"/>
                <a:ea typeface="Arial"/>
                <a:cs typeface="Arial"/>
                <a:sym typeface="Arial"/>
              </a:rPr>
              <a:t> que </a:t>
            </a:r>
            <a:r>
              <a:rPr lang="en-US" sz="1800" dirty="0" err="1">
                <a:solidFill>
                  <a:schemeClr val="dk1"/>
                </a:solidFill>
                <a:latin typeface="Arial"/>
                <a:ea typeface="Arial"/>
                <a:cs typeface="Arial"/>
                <a:sym typeface="Arial"/>
              </a:rPr>
              <a:t>tienen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todos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aquellos</a:t>
            </a:r>
            <a:r>
              <a:rPr lang="en-US" sz="1800" dirty="0">
                <a:solidFill>
                  <a:schemeClr val="dk1"/>
                </a:solidFill>
                <a:latin typeface="Arial"/>
                <a:ea typeface="Arial"/>
                <a:cs typeface="Arial"/>
                <a:sym typeface="Arial"/>
              </a:rPr>
              <a:t> que </a:t>
            </a:r>
            <a:r>
              <a:rPr lang="en-US" sz="1800" dirty="0" err="1">
                <a:solidFill>
                  <a:schemeClr val="dk1"/>
                </a:solidFill>
                <a:latin typeface="Arial"/>
                <a:ea typeface="Arial"/>
                <a:cs typeface="Arial"/>
                <a:sym typeface="Arial"/>
              </a:rPr>
              <a:t>han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optado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vida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servicio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 </a:t>
            </a:r>
          </a:p>
        </p:txBody>
      </p:sp>
      <p:sp>
        <p:nvSpPr>
          <p:cNvPr id="4" name="Shape 641">
            <a:extLst>
              <a:ext uri="{FF2B5EF4-FFF2-40B4-BE49-F238E27FC236}">
                <a16:creationId xmlns:a16="http://schemas.microsoft.com/office/drawing/2014/main" id="{E222BEBB-ED50-2EF7-FC9B-06F99758820B}"/>
              </a:ext>
            </a:extLst>
          </p:cNvPr>
          <p:cNvSpPr txBox="1">
            <a:spLocks/>
          </p:cNvSpPr>
          <p:nvPr/>
        </p:nvSpPr>
        <p:spPr>
          <a:xfrm>
            <a:off x="423333"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dirty="0" err="1">
                <a:solidFill>
                  <a:schemeClr val="dk2"/>
                </a:solidFill>
                <a:latin typeface="Arial"/>
                <a:ea typeface="Arial"/>
                <a:cs typeface="Arial"/>
                <a:sym typeface="Arial"/>
              </a:rPr>
              <a:t>Políticas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Públicas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revisadas</a:t>
            </a:r>
            <a:r>
              <a:rPr lang="en-US" sz="2800" dirty="0">
                <a:solidFill>
                  <a:schemeClr val="dk2"/>
                </a:solidFill>
                <a:latin typeface="Arial"/>
                <a:ea typeface="Arial"/>
                <a:cs typeface="Arial"/>
                <a:sym typeface="Arial"/>
              </a:rPr>
              <a:t>	23</a:t>
            </a:r>
          </a:p>
        </p:txBody>
      </p:sp>
    </p:spTree>
    <p:extLst>
      <p:ext uri="{BB962C8B-B14F-4D97-AF65-F5344CB8AC3E}">
        <p14:creationId xmlns:p14="http://schemas.microsoft.com/office/powerpoint/2010/main" val="1940635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arcador de texto 2">
            <a:extLst>
              <a:ext uri="{FF2B5EF4-FFF2-40B4-BE49-F238E27FC236}">
                <a16:creationId xmlns:a16="http://schemas.microsoft.com/office/drawing/2014/main" id="{83EC89A1-081B-FB84-A48B-CB99648F958B}"/>
              </a:ext>
            </a:extLst>
          </p:cNvPr>
          <p:cNvSpPr txBox="1">
            <a:spLocks/>
          </p:cNvSpPr>
          <p:nvPr/>
        </p:nvSpPr>
        <p:spPr>
          <a:xfrm>
            <a:off x="457200" y="1600200"/>
            <a:ext cx="8229600" cy="4525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lgn="ctr">
              <a:buFont typeface="Arial" panose="020B0604020202020204" pitchFamily="34" charset="0"/>
              <a:buNone/>
            </a:pPr>
            <a:endParaRPr lang="en-US" sz="4000" b="1" dirty="0">
              <a:solidFill>
                <a:schemeClr val="dk1"/>
              </a:solidFill>
              <a:latin typeface="Arial"/>
              <a:ea typeface="Arial"/>
              <a:cs typeface="Arial"/>
              <a:sym typeface="Arial"/>
            </a:endParaRPr>
          </a:p>
          <a:p>
            <a:pPr marL="203200" indent="0" algn="ctr">
              <a:buFont typeface="Arial" panose="020B0604020202020204" pitchFamily="34" charset="0"/>
              <a:buNone/>
            </a:pPr>
            <a:endParaRPr lang="en-US" sz="4000" b="1" dirty="0">
              <a:solidFill>
                <a:schemeClr val="dk1"/>
              </a:solidFill>
            </a:endParaRPr>
          </a:p>
          <a:p>
            <a:pPr marL="203200" indent="0" algn="ctr">
              <a:buFont typeface="Arial" panose="020B0604020202020204" pitchFamily="34" charset="0"/>
              <a:buNone/>
            </a:pPr>
            <a:r>
              <a:rPr lang="en-US" sz="4000" b="1" dirty="0">
                <a:solidFill>
                  <a:schemeClr val="dk1"/>
                </a:solidFill>
                <a:latin typeface="Arial"/>
                <a:ea typeface="Arial"/>
                <a:cs typeface="Arial"/>
                <a:sym typeface="Arial"/>
              </a:rPr>
              <a:t>5. LA MODERNIZACIÓN DEL ESTADO</a:t>
            </a:r>
          </a:p>
          <a:p>
            <a:endParaRPr lang="es-CL" dirty="0"/>
          </a:p>
        </p:txBody>
      </p:sp>
    </p:spTree>
    <p:extLst>
      <p:ext uri="{BB962C8B-B14F-4D97-AF65-F5344CB8AC3E}">
        <p14:creationId xmlns:p14="http://schemas.microsoft.com/office/powerpoint/2010/main" val="2784005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BAAA2015-D55C-5096-92CB-D7AD0E9EC011}"/>
              </a:ext>
            </a:extLst>
          </p:cNvPr>
          <p:cNvSpPr>
            <a:spLocks noGrp="1"/>
          </p:cNvSpPr>
          <p:nvPr>
            <p:ph type="sldNum" sz="quarter" idx="12"/>
          </p:nvPr>
        </p:nvSpPr>
        <p:spPr>
          <a:xfrm>
            <a:off x="6569297" y="6572941"/>
            <a:ext cx="2439236" cy="285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6FF1733C-93EC-4924-802D-4AFB68EA5182}" type="slidenum">
              <a:rPr kumimoji="0" lang="en-US" sz="1400" smtClean="0"/>
              <a:pPr/>
              <a:t>76</a:t>
            </a:fld>
            <a:endParaRPr kumimoji="0" lang="en-US" sz="1400"/>
          </a:p>
        </p:txBody>
      </p:sp>
      <p:sp>
        <p:nvSpPr>
          <p:cNvPr id="4" name="Rectangle 5">
            <a:extLst>
              <a:ext uri="{FF2B5EF4-FFF2-40B4-BE49-F238E27FC236}">
                <a16:creationId xmlns:a16="http://schemas.microsoft.com/office/drawing/2014/main" id="{0C191520-38FC-4764-A613-2D9FD8052E1E}"/>
              </a:ext>
            </a:extLst>
          </p:cNvPr>
          <p:cNvSpPr txBox="1">
            <a:spLocks noChangeArrowheads="1"/>
          </p:cNvSpPr>
          <p:nvPr/>
        </p:nvSpPr>
        <p:spPr>
          <a:xfrm>
            <a:off x="440266" y="1937533"/>
            <a:ext cx="9408485" cy="27090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400" dirty="0"/>
              <a:t>Cambio continuo y discontinuo en el estado</a:t>
            </a:r>
            <a:r>
              <a:rPr lang="es-ES_tradnl" dirty="0"/>
              <a:t>:</a:t>
            </a:r>
          </a:p>
          <a:p>
            <a:pPr lvl="4">
              <a:defRPr/>
            </a:pPr>
            <a:endParaRPr lang="es-ES_tradnl" dirty="0"/>
          </a:p>
          <a:p>
            <a:pPr lvl="1">
              <a:lnSpc>
                <a:spcPct val="140000"/>
              </a:lnSpc>
              <a:buFontTx/>
              <a:buNone/>
              <a:defRPr/>
            </a:pPr>
            <a:r>
              <a:rPr lang="es-ES_tradnl" dirty="0"/>
              <a:t>	</a:t>
            </a:r>
            <a:r>
              <a:rPr lang="es-ES_tradnl" sz="2000" dirty="0"/>
              <a:t>Son cambios por adaptación, espontáneos, periféricos.</a:t>
            </a:r>
          </a:p>
          <a:p>
            <a:pPr lvl="4">
              <a:buFontTx/>
              <a:buNone/>
              <a:defRPr/>
            </a:pPr>
            <a:endParaRPr lang="es-ES_tradnl" sz="2000" dirty="0"/>
          </a:p>
          <a:p>
            <a:pPr lvl="1">
              <a:lnSpc>
                <a:spcPct val="110000"/>
              </a:lnSpc>
              <a:defRPr/>
            </a:pPr>
            <a:r>
              <a:rPr lang="es-ES_tradnl" sz="2000" b="1" dirty="0"/>
              <a:t>Cambios discontinuos alteran el modo de razonamiento</a:t>
            </a:r>
            <a:r>
              <a:rPr lang="es-ES_tradnl" sz="2000" dirty="0"/>
              <a:t>, el carácter del estado, aportando nuevos valores y nuevos principios que obligan a cambios en el comportamiento de los actores. </a:t>
            </a:r>
            <a:r>
              <a:rPr lang="es-ES_tradnl" sz="2000" b="1" dirty="0"/>
              <a:t>Reformas se caracterizan por ser</a:t>
            </a:r>
            <a:r>
              <a:rPr lang="es-ES_tradnl" sz="2000" dirty="0"/>
              <a:t> cambios discontinuos.</a:t>
            </a:r>
          </a:p>
          <a:p>
            <a:pPr lvl="1">
              <a:lnSpc>
                <a:spcPct val="110000"/>
              </a:lnSpc>
              <a:defRPr/>
            </a:pPr>
            <a:endParaRPr lang="es-ES_tradnl" sz="2000" dirty="0"/>
          </a:p>
          <a:p>
            <a:pPr lvl="1">
              <a:lnSpc>
                <a:spcPct val="110000"/>
              </a:lnSpc>
              <a:defRPr/>
            </a:pPr>
            <a:r>
              <a:rPr lang="es-ES_tradnl" sz="2000" b="1" dirty="0"/>
              <a:t>Cambios continuos son transformaciones que no cuestionan la lógica dominante</a:t>
            </a:r>
            <a:r>
              <a:rPr lang="es-ES_tradnl" sz="2000" dirty="0"/>
              <a:t> ni la identidad del estado en sus formas y actuaciones.</a:t>
            </a:r>
          </a:p>
        </p:txBody>
      </p:sp>
      <p:sp>
        <p:nvSpPr>
          <p:cNvPr id="6" name="Rectangle 7">
            <a:extLst>
              <a:ext uri="{FF2B5EF4-FFF2-40B4-BE49-F238E27FC236}">
                <a16:creationId xmlns:a16="http://schemas.microsoft.com/office/drawing/2014/main" id="{4977512F-A319-8F44-AD13-2BCCAFB5CA52}"/>
              </a:ext>
            </a:extLst>
          </p:cNvPr>
          <p:cNvSpPr txBox="1">
            <a:spLocks noChangeArrowheads="1"/>
          </p:cNvSpPr>
          <p:nvPr/>
        </p:nvSpPr>
        <p:spPr>
          <a:xfrm>
            <a:off x="519289" y="1061156"/>
            <a:ext cx="9408485" cy="68414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t>1. Reforma y modernización del Estado: Perspectiva histórica y Conceptos Generales</a:t>
            </a:r>
          </a:p>
        </p:txBody>
      </p:sp>
    </p:spTree>
    <p:extLst>
      <p:ext uri="{BB962C8B-B14F-4D97-AF65-F5344CB8AC3E}">
        <p14:creationId xmlns:p14="http://schemas.microsoft.com/office/powerpoint/2010/main" val="2969084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86"/>
            <a:ext cx="12192000" cy="6858000"/>
          </a:xfrm>
        </p:spPr>
      </p:pic>
      <p:sp>
        <p:nvSpPr>
          <p:cNvPr id="3" name="5 Marcador de número de diapositiva">
            <a:extLst>
              <a:ext uri="{FF2B5EF4-FFF2-40B4-BE49-F238E27FC236}">
                <a16:creationId xmlns:a16="http://schemas.microsoft.com/office/drawing/2014/main" id="{7C6A9313-D2E2-846C-E332-6D9807C4B1F7}"/>
              </a:ext>
            </a:extLst>
          </p:cNvPr>
          <p:cNvSpPr>
            <a:spLocks noGrp="1"/>
          </p:cNvSpPr>
          <p:nvPr>
            <p:ph type="sldNum" sz="quarter" idx="12"/>
          </p:nvPr>
        </p:nvSpPr>
        <p:spPr>
          <a:xfrm>
            <a:off x="6553410" y="6844814"/>
            <a:ext cx="2088234" cy="237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D972F07-0749-4DFB-94EA-E283AFDF6E3D}" type="slidenum">
              <a:rPr kumimoji="0" lang="en-US" sz="1400" smtClean="0"/>
              <a:pPr/>
              <a:t>77</a:t>
            </a:fld>
            <a:endParaRPr kumimoji="0" lang="en-US" sz="1400"/>
          </a:p>
        </p:txBody>
      </p:sp>
      <p:sp>
        <p:nvSpPr>
          <p:cNvPr id="4" name="Rectangle 5">
            <a:extLst>
              <a:ext uri="{FF2B5EF4-FFF2-40B4-BE49-F238E27FC236}">
                <a16:creationId xmlns:a16="http://schemas.microsoft.com/office/drawing/2014/main" id="{F6319DBC-7867-FFFD-9BB4-4A4D3E9DD82E}"/>
              </a:ext>
            </a:extLst>
          </p:cNvPr>
          <p:cNvSpPr txBox="1">
            <a:spLocks noChangeArrowheads="1"/>
          </p:cNvSpPr>
          <p:nvPr/>
        </p:nvSpPr>
        <p:spPr>
          <a:xfrm>
            <a:off x="587023" y="2316152"/>
            <a:ext cx="8590844" cy="31476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400" dirty="0"/>
              <a:t>La amplitud del objeto de la reforma</a:t>
            </a:r>
            <a:r>
              <a:rPr lang="es-ES_tradnl" dirty="0"/>
              <a:t>.</a:t>
            </a:r>
          </a:p>
          <a:p>
            <a:pPr lvl="4">
              <a:defRPr/>
            </a:pPr>
            <a:endParaRPr lang="es-ES_tradnl" sz="400" dirty="0"/>
          </a:p>
          <a:p>
            <a:pPr lvl="1">
              <a:lnSpc>
                <a:spcPct val="110000"/>
              </a:lnSpc>
              <a:defRPr/>
            </a:pPr>
            <a:r>
              <a:rPr lang="es-ES_tradnl" sz="1800" b="1" dirty="0"/>
              <a:t>Reformas que afectan el diseño y funcionamiento de las instituciones</a:t>
            </a:r>
            <a:r>
              <a:rPr lang="es-ES_tradnl" sz="1800" dirty="0"/>
              <a:t>, es decir, la manera como se organizan y articulan los poderes del Estado para elaborar y ejecutar políticas públicas.  Se centran en los procesos.</a:t>
            </a:r>
          </a:p>
          <a:p>
            <a:pPr lvl="1">
              <a:lnSpc>
                <a:spcPct val="130000"/>
              </a:lnSpc>
              <a:buFontTx/>
              <a:buNone/>
              <a:defRPr/>
            </a:pPr>
            <a:r>
              <a:rPr lang="es-ES_tradnl" sz="1800" dirty="0"/>
              <a:t>	Se conocen como “</a:t>
            </a:r>
            <a:r>
              <a:rPr lang="es-ES_tradnl" sz="1800" b="1" dirty="0"/>
              <a:t>reformas institucionales</a:t>
            </a:r>
            <a:r>
              <a:rPr lang="es-ES_tradnl" sz="1800" dirty="0"/>
              <a:t>”.</a:t>
            </a:r>
          </a:p>
          <a:p>
            <a:pPr lvl="1">
              <a:lnSpc>
                <a:spcPct val="110000"/>
              </a:lnSpc>
              <a:buFontTx/>
              <a:buNone/>
              <a:defRPr/>
            </a:pPr>
            <a:r>
              <a:rPr lang="es-ES_tradnl" sz="1800" dirty="0"/>
              <a:t>	Ej. La reforma liberal.  Separa poderes, asegura libertades, etc.</a:t>
            </a:r>
          </a:p>
          <a:p>
            <a:pPr lvl="4">
              <a:defRPr/>
            </a:pPr>
            <a:endParaRPr lang="es-ES_tradnl" sz="1100" dirty="0"/>
          </a:p>
          <a:p>
            <a:pPr lvl="1">
              <a:lnSpc>
                <a:spcPct val="110000"/>
              </a:lnSpc>
              <a:defRPr/>
            </a:pPr>
            <a:r>
              <a:rPr lang="es-ES_tradnl" sz="1800" b="1" dirty="0"/>
              <a:t>Reformas que transforman el contenido de la acción pública</a:t>
            </a:r>
            <a:r>
              <a:rPr lang="es-ES_tradnl" sz="1800" dirty="0"/>
              <a:t>, redefiniendo finalidad, objetivo y alcance.</a:t>
            </a:r>
          </a:p>
          <a:p>
            <a:pPr lvl="1">
              <a:lnSpc>
                <a:spcPct val="80000"/>
              </a:lnSpc>
              <a:buFontTx/>
              <a:buNone/>
              <a:defRPr/>
            </a:pPr>
            <a:r>
              <a:rPr lang="es-ES_tradnl" sz="1800" dirty="0"/>
              <a:t>	Se conocen como “</a:t>
            </a:r>
            <a:r>
              <a:rPr lang="es-ES_tradnl" sz="1800" b="1" dirty="0"/>
              <a:t>reformas sustantivas</a:t>
            </a:r>
            <a:r>
              <a:rPr lang="es-ES_tradnl" sz="1800" dirty="0"/>
              <a:t>”.</a:t>
            </a:r>
          </a:p>
          <a:p>
            <a:pPr lvl="1">
              <a:buFontTx/>
              <a:buNone/>
              <a:defRPr/>
            </a:pPr>
            <a:r>
              <a:rPr lang="es-ES_tradnl" sz="1800" dirty="0"/>
              <a:t>	Ej. El estado de bienestar, cambia contenido de acción pública y pone énfasis en redistribución, solidaridad, etc.</a:t>
            </a:r>
          </a:p>
        </p:txBody>
      </p:sp>
      <p:sp>
        <p:nvSpPr>
          <p:cNvPr id="6" name="Rectangle 7">
            <a:extLst>
              <a:ext uri="{FF2B5EF4-FFF2-40B4-BE49-F238E27FC236}">
                <a16:creationId xmlns:a16="http://schemas.microsoft.com/office/drawing/2014/main" id="{9ECFF117-F29D-1784-B117-A1805F9953C8}"/>
              </a:ext>
            </a:extLst>
          </p:cNvPr>
          <p:cNvSpPr txBox="1">
            <a:spLocks noChangeArrowheads="1"/>
          </p:cNvSpPr>
          <p:nvPr/>
        </p:nvSpPr>
        <p:spPr>
          <a:xfrm>
            <a:off x="587023" y="1207910"/>
            <a:ext cx="8748888" cy="1108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2098963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8B13841A-64C2-8D50-AC82-36DF07B7D894}"/>
              </a:ext>
            </a:extLst>
          </p:cNvPr>
          <p:cNvSpPr>
            <a:spLocks noGrp="1"/>
          </p:cNvSpPr>
          <p:nvPr>
            <p:ph type="sldNum" sz="quarter" idx="12"/>
          </p:nvPr>
        </p:nvSpPr>
        <p:spPr>
          <a:xfrm>
            <a:off x="5847972" y="3610699"/>
            <a:ext cx="2387271" cy="288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DC494AC5-3B5D-43F4-A6D3-D6315C920E1F}" type="slidenum">
              <a:rPr kumimoji="0" lang="en-US" sz="1400" smtClean="0"/>
              <a:pPr/>
              <a:t>78</a:t>
            </a:fld>
            <a:endParaRPr kumimoji="0" lang="en-US" sz="1400"/>
          </a:p>
        </p:txBody>
      </p:sp>
      <p:sp>
        <p:nvSpPr>
          <p:cNvPr id="4" name="Rectangle 5">
            <a:extLst>
              <a:ext uri="{FF2B5EF4-FFF2-40B4-BE49-F238E27FC236}">
                <a16:creationId xmlns:a16="http://schemas.microsoft.com/office/drawing/2014/main" id="{9B1D1F8F-24ED-CE66-2F71-B0C320FC9DDB}"/>
              </a:ext>
            </a:extLst>
          </p:cNvPr>
          <p:cNvSpPr txBox="1">
            <a:spLocks noChangeArrowheads="1"/>
          </p:cNvSpPr>
          <p:nvPr/>
        </p:nvSpPr>
        <p:spPr>
          <a:xfrm>
            <a:off x="248356" y="2350204"/>
            <a:ext cx="9002006" cy="30980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dirty="0"/>
              <a:t>Al interior de las reformas institucionales.</a:t>
            </a:r>
          </a:p>
          <a:p>
            <a:pPr lvl="1">
              <a:defRPr/>
            </a:pPr>
            <a:r>
              <a:rPr lang="es-ES_tradnl" dirty="0"/>
              <a:t>Se distinguen reformas políticas y reformas administrativas.</a:t>
            </a:r>
          </a:p>
          <a:p>
            <a:pPr lvl="1">
              <a:buFontTx/>
              <a:buNone/>
              <a:defRPr/>
            </a:pPr>
            <a:endParaRPr lang="es-ES_tradnl" dirty="0"/>
          </a:p>
          <a:p>
            <a:pPr lvl="1">
              <a:defRPr/>
            </a:pPr>
            <a:r>
              <a:rPr lang="es-ES_tradnl" b="1" dirty="0"/>
              <a:t>Reforma política consiste en cambio discontinuo en lo político.</a:t>
            </a:r>
          </a:p>
          <a:p>
            <a:pPr lvl="2">
              <a:defRPr/>
            </a:pPr>
            <a:r>
              <a:rPr lang="es-ES_tradnl" sz="2400" dirty="0"/>
              <a:t>Paso de dictadura a democracia.</a:t>
            </a:r>
          </a:p>
          <a:p>
            <a:pPr lvl="2">
              <a:defRPr/>
            </a:pPr>
            <a:r>
              <a:rPr lang="es-ES_tradnl" sz="2400" dirty="0"/>
              <a:t>Cambio de estado unitario a estado federal.</a:t>
            </a:r>
          </a:p>
          <a:p>
            <a:pPr lvl="2">
              <a:defRPr/>
            </a:pPr>
            <a:r>
              <a:rPr lang="es-ES_tradnl" sz="2400" dirty="0"/>
              <a:t>Integración supranacional en un nuevo estado.</a:t>
            </a:r>
          </a:p>
          <a:p>
            <a:pPr lvl="2">
              <a:defRPr/>
            </a:pPr>
            <a:r>
              <a:rPr lang="es-ES_tradnl" sz="2400" dirty="0"/>
              <a:t>Conversión de régimen presidencial a parlamentario.</a:t>
            </a:r>
          </a:p>
        </p:txBody>
      </p:sp>
      <p:sp>
        <p:nvSpPr>
          <p:cNvPr id="6" name="Rectangle 7">
            <a:extLst>
              <a:ext uri="{FF2B5EF4-FFF2-40B4-BE49-F238E27FC236}">
                <a16:creationId xmlns:a16="http://schemas.microsoft.com/office/drawing/2014/main" id="{377CD4A9-D583-0CFD-7934-FF698C490364}"/>
              </a:ext>
            </a:extLst>
          </p:cNvPr>
          <p:cNvSpPr txBox="1">
            <a:spLocks noChangeArrowheads="1"/>
          </p:cNvSpPr>
          <p:nvPr/>
        </p:nvSpPr>
        <p:spPr>
          <a:xfrm>
            <a:off x="-972808" y="-2097113"/>
            <a:ext cx="9208051" cy="6925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t>1. Reforma y modernización del Estado: Perspectiva histórica y Conceptos Generales</a:t>
            </a:r>
            <a:endParaRPr lang="es-ES_tradnl" sz="2400" dirty="0"/>
          </a:p>
        </p:txBody>
      </p:sp>
      <p:sp>
        <p:nvSpPr>
          <p:cNvPr id="7" name="Rectangle 7">
            <a:extLst>
              <a:ext uri="{FF2B5EF4-FFF2-40B4-BE49-F238E27FC236}">
                <a16:creationId xmlns:a16="http://schemas.microsoft.com/office/drawing/2014/main" id="{3C2DE8AC-A53B-A084-06BE-D96E59B7329B}"/>
              </a:ext>
            </a:extLst>
          </p:cNvPr>
          <p:cNvSpPr txBox="1">
            <a:spLocks noChangeArrowheads="1"/>
          </p:cNvSpPr>
          <p:nvPr/>
        </p:nvSpPr>
        <p:spPr>
          <a:xfrm>
            <a:off x="457200" y="94050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t>1. Reforma y modernización del Estado: Perspectiva histórica y Conceptos Generales</a:t>
            </a:r>
          </a:p>
        </p:txBody>
      </p:sp>
    </p:spTree>
    <p:extLst>
      <p:ext uri="{BB962C8B-B14F-4D97-AF65-F5344CB8AC3E}">
        <p14:creationId xmlns:p14="http://schemas.microsoft.com/office/powerpoint/2010/main" val="3592040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0F23EA4A-20DF-9870-45B2-EC1F8655AF31}"/>
              </a:ext>
            </a:extLst>
          </p:cNvPr>
          <p:cNvSpPr>
            <a:spLocks noGrp="1"/>
          </p:cNvSpPr>
          <p:nvPr>
            <p:ph type="sldNum" sz="quarter" idx="12"/>
          </p:nvPr>
        </p:nvSpPr>
        <p:spPr>
          <a:xfrm>
            <a:off x="6491287" y="6870700"/>
            <a:ext cx="2133599" cy="476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06D4E00D-0E53-4D67-9435-D5EBA4CA9CEA}" type="slidenum">
              <a:rPr kumimoji="0" lang="en-US" sz="1400" smtClean="0"/>
              <a:pPr/>
              <a:t>79</a:t>
            </a:fld>
            <a:endParaRPr kumimoji="0" lang="en-US" sz="1400"/>
          </a:p>
        </p:txBody>
      </p:sp>
      <p:sp>
        <p:nvSpPr>
          <p:cNvPr id="4" name="Rectangle 2">
            <a:extLst>
              <a:ext uri="{FF2B5EF4-FFF2-40B4-BE49-F238E27FC236}">
                <a16:creationId xmlns:a16="http://schemas.microsoft.com/office/drawing/2014/main" id="{6D8C49B4-4445-9B3C-5279-0ACA90231DC7}"/>
              </a:ext>
            </a:extLst>
          </p:cNvPr>
          <p:cNvSpPr txBox="1">
            <a:spLocks noChangeArrowheads="1"/>
          </p:cNvSpPr>
          <p:nvPr/>
        </p:nvSpPr>
        <p:spPr>
          <a:xfrm>
            <a:off x="838200" y="2109788"/>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a:t>Al interior de las reformas institucionales.</a:t>
            </a:r>
          </a:p>
          <a:p>
            <a:pPr lvl="1">
              <a:defRPr/>
            </a:pPr>
            <a:r>
              <a:rPr lang="es-ES_tradnl" b="1"/>
              <a:t>Reforma administrativa consiste en cambios en la administración pública, en la forma como el poder ejecutivo realiza sus tareas.</a:t>
            </a:r>
          </a:p>
          <a:p>
            <a:pPr lvl="2">
              <a:defRPr/>
            </a:pPr>
            <a:r>
              <a:rPr lang="es-ES_tradnl" sz="2400"/>
              <a:t>Organización de estructuras gubernamentales.</a:t>
            </a:r>
          </a:p>
          <a:p>
            <a:pPr lvl="2">
              <a:defRPr/>
            </a:pPr>
            <a:r>
              <a:rPr lang="es-ES_tradnl" sz="2400"/>
              <a:t>Régimen y gestión del funcionariado.</a:t>
            </a:r>
          </a:p>
          <a:p>
            <a:pPr lvl="2">
              <a:defRPr/>
            </a:pPr>
            <a:r>
              <a:rPr lang="es-ES_tradnl" sz="2400"/>
              <a:t>Gestión financiera y presupuestaria.</a:t>
            </a:r>
          </a:p>
          <a:p>
            <a:pPr lvl="2">
              <a:defRPr/>
            </a:pPr>
            <a:r>
              <a:rPr lang="es-ES_tradnl" sz="2400"/>
              <a:t>Control de la gestión.</a:t>
            </a:r>
          </a:p>
          <a:p>
            <a:pPr lvl="2">
              <a:lnSpc>
                <a:spcPct val="80000"/>
              </a:lnSpc>
              <a:defRPr/>
            </a:pPr>
            <a:r>
              <a:rPr lang="es-ES_tradnl" sz="2400"/>
              <a:t>Etc.</a:t>
            </a:r>
          </a:p>
        </p:txBody>
      </p:sp>
      <p:sp>
        <p:nvSpPr>
          <p:cNvPr id="6" name="Rectangle 3">
            <a:extLst>
              <a:ext uri="{FF2B5EF4-FFF2-40B4-BE49-F238E27FC236}">
                <a16:creationId xmlns:a16="http://schemas.microsoft.com/office/drawing/2014/main" id="{EB93303D-3D24-5007-5BAF-491469B1F2AC}"/>
              </a:ext>
            </a:extLst>
          </p:cNvPr>
          <p:cNvSpPr txBox="1">
            <a:spLocks noChangeArrowheads="1"/>
          </p:cNvSpPr>
          <p:nvPr/>
        </p:nvSpPr>
        <p:spPr>
          <a:xfrm>
            <a:off x="395287" y="900112"/>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t>1. Reforma y modernización del Estado: Perspectiva histórica y Conceptos Generales</a:t>
            </a:r>
          </a:p>
        </p:txBody>
      </p:sp>
    </p:spTree>
    <p:extLst>
      <p:ext uri="{BB962C8B-B14F-4D97-AF65-F5344CB8AC3E}">
        <p14:creationId xmlns:p14="http://schemas.microsoft.com/office/powerpoint/2010/main" val="81344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1" y="0"/>
            <a:ext cx="12192000" cy="6858000"/>
          </a:xfrm>
        </p:spPr>
      </p:pic>
      <p:sp>
        <p:nvSpPr>
          <p:cNvPr id="3" name="Shape 131">
            <a:extLst>
              <a:ext uri="{FF2B5EF4-FFF2-40B4-BE49-F238E27FC236}">
                <a16:creationId xmlns:a16="http://schemas.microsoft.com/office/drawing/2014/main" id="{93FB629C-9849-B05A-518B-5ED634450DC4}"/>
              </a:ext>
            </a:extLst>
          </p:cNvPr>
          <p:cNvSpPr txBox="1">
            <a:spLocks/>
          </p:cNvSpPr>
          <p:nvPr/>
        </p:nvSpPr>
        <p:spPr>
          <a:xfrm>
            <a:off x="312561" y="2336977"/>
            <a:ext cx="7858124" cy="452596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dk1"/>
              </a:buClr>
              <a:buSzPct val="100000"/>
              <a:buFont typeface="Arial"/>
              <a:buChar char="•"/>
            </a:pPr>
            <a:r>
              <a:rPr lang="en-US" sz="1600">
                <a:solidFill>
                  <a:schemeClr val="dk1"/>
                </a:solidFill>
                <a:latin typeface="Arial"/>
                <a:ea typeface="Arial"/>
                <a:cs typeface="Arial"/>
                <a:sym typeface="Arial"/>
              </a:rPr>
              <a:t>Funciones del Estado moderno:</a:t>
            </a:r>
          </a:p>
          <a:p>
            <a:pPr marL="742950" lvl="1" indent="-285750" algn="just">
              <a:lnSpc>
                <a:spcPct val="10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Funciones tradicionales ( seguridad, defensa, justicia, recaudación de tributos, legislación).</a:t>
            </a:r>
          </a:p>
          <a:p>
            <a:pPr marL="742950" lvl="1" indent="-285750" algn="just">
              <a:lnSpc>
                <a:spcPct val="10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Estructuración de marcos normativos y orientadores para la actividad económica</a:t>
            </a:r>
            <a:r>
              <a:rPr lang="en-US" sz="1600">
                <a:solidFill>
                  <a:schemeClr val="dk1"/>
                </a:solidFill>
              </a:rPr>
              <a:t> y social.</a:t>
            </a:r>
            <a:endParaRPr lang="en-US" sz="1600">
              <a:solidFill>
                <a:schemeClr val="dk1"/>
              </a:solidFill>
              <a:latin typeface="Arial"/>
              <a:ea typeface="Arial"/>
              <a:cs typeface="Arial"/>
              <a:sym typeface="Arial"/>
            </a:endParaRPr>
          </a:p>
          <a:p>
            <a:pPr marL="742950" lvl="1" indent="-285750" algn="just">
              <a:lnSpc>
                <a:spcPct val="10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Desarrollo de políticas y programas destinados a superar la pobreza, las inequidades y la desintegración social.</a:t>
            </a:r>
          </a:p>
          <a:p>
            <a:pPr marL="742950" lvl="1" indent="-285750" algn="just">
              <a:lnSpc>
                <a:spcPct val="10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Responsabilidad por el eficiente funcionamiento de las instituciones políticas.</a:t>
            </a:r>
          </a:p>
          <a:p>
            <a:pPr marL="742950" lvl="1" indent="-285750" algn="just">
              <a:lnSpc>
                <a:spcPct val="10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Identificación de áreas problema en las que se deba intervenir.</a:t>
            </a:r>
            <a:endParaRPr lang="en-US" sz="1600" dirty="0">
              <a:solidFill>
                <a:schemeClr val="dk1"/>
              </a:solidFill>
              <a:latin typeface="Arial"/>
              <a:ea typeface="Arial"/>
              <a:cs typeface="Arial"/>
              <a:sym typeface="Arial"/>
            </a:endParaRPr>
          </a:p>
        </p:txBody>
      </p:sp>
      <p:sp>
        <p:nvSpPr>
          <p:cNvPr id="4" name="Shape 132">
            <a:extLst>
              <a:ext uri="{FF2B5EF4-FFF2-40B4-BE49-F238E27FC236}">
                <a16:creationId xmlns:a16="http://schemas.microsoft.com/office/drawing/2014/main" id="{D46E962B-E26D-3965-A7E6-B3CEE7A6EDBF}"/>
              </a:ext>
            </a:extLst>
          </p:cNvPr>
          <p:cNvSpPr txBox="1"/>
          <p:nvPr/>
        </p:nvSpPr>
        <p:spPr>
          <a:xfrm>
            <a:off x="6110111" y="724076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8</a:t>
            </a:fld>
            <a:endParaRPr lang="en-US" sz="1050" b="0" i="0" u="none" strike="noStrike" cap="none" baseline="0">
              <a:solidFill>
                <a:schemeClr val="dk1"/>
              </a:solidFill>
              <a:latin typeface="Arial"/>
              <a:ea typeface="Arial"/>
              <a:cs typeface="Arial"/>
              <a:sym typeface="Arial"/>
            </a:endParaRPr>
          </a:p>
        </p:txBody>
      </p:sp>
      <p:sp>
        <p:nvSpPr>
          <p:cNvPr id="6" name="Shape 133">
            <a:extLst>
              <a:ext uri="{FF2B5EF4-FFF2-40B4-BE49-F238E27FC236}">
                <a16:creationId xmlns:a16="http://schemas.microsoft.com/office/drawing/2014/main" id="{298E1CB8-A094-F5F9-CEA9-9DA8D5281803}"/>
              </a:ext>
            </a:extLst>
          </p:cNvPr>
          <p:cNvSpPr txBox="1">
            <a:spLocks/>
          </p:cNvSpPr>
          <p:nvPr/>
        </p:nvSpPr>
        <p:spPr>
          <a:xfrm>
            <a:off x="-578555" y="1329271"/>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dirty="0" err="1">
                <a:solidFill>
                  <a:schemeClr val="dk2"/>
                </a:solidFill>
                <a:latin typeface="Arial"/>
                <a:ea typeface="Arial"/>
                <a:cs typeface="Arial"/>
                <a:sym typeface="Arial"/>
              </a:rPr>
              <a:t>Distinciones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iniciales</a:t>
            </a:r>
            <a:r>
              <a:rPr lang="en-US" sz="3600" dirty="0">
                <a:solidFill>
                  <a:schemeClr val="dk2"/>
                </a:solidFill>
                <a:latin typeface="Arial"/>
                <a:ea typeface="Arial"/>
                <a:cs typeface="Arial"/>
                <a:sym typeface="Arial"/>
              </a:rPr>
              <a:t>	5</a:t>
            </a:r>
          </a:p>
        </p:txBody>
      </p:sp>
    </p:spTree>
    <p:extLst>
      <p:ext uri="{BB962C8B-B14F-4D97-AF65-F5344CB8AC3E}">
        <p14:creationId xmlns:p14="http://schemas.microsoft.com/office/powerpoint/2010/main" val="3630668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DB494594-3792-14B4-7B55-0B448BD6B59D}"/>
              </a:ext>
            </a:extLst>
          </p:cNvPr>
          <p:cNvSpPr>
            <a:spLocks noGrp="1"/>
          </p:cNvSpPr>
          <p:nvPr>
            <p:ph type="sldNum" sz="quarter" idx="12"/>
          </p:nvPr>
        </p:nvSpPr>
        <p:spPr>
          <a:xfrm>
            <a:off x="6587693" y="7068351"/>
            <a:ext cx="1910610" cy="3297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E17F11CA-DA08-41AF-A5A6-6C14176AE100}" type="slidenum">
              <a:rPr kumimoji="0" lang="en-US" sz="1400" smtClean="0"/>
              <a:pPr/>
              <a:t>80</a:t>
            </a:fld>
            <a:endParaRPr kumimoji="0" lang="en-US" sz="1400"/>
          </a:p>
        </p:txBody>
      </p:sp>
      <p:sp>
        <p:nvSpPr>
          <p:cNvPr id="4" name="Rectangle 5">
            <a:extLst>
              <a:ext uri="{FF2B5EF4-FFF2-40B4-BE49-F238E27FC236}">
                <a16:creationId xmlns:a16="http://schemas.microsoft.com/office/drawing/2014/main" id="{C14A7018-F5BA-2140-C631-1065116AEA30}"/>
              </a:ext>
            </a:extLst>
          </p:cNvPr>
          <p:cNvSpPr txBox="1">
            <a:spLocks noChangeArrowheads="1"/>
          </p:cNvSpPr>
          <p:nvPr/>
        </p:nvSpPr>
        <p:spPr>
          <a:xfrm>
            <a:off x="1092742" y="2674544"/>
            <a:ext cx="7204592" cy="3540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r>
              <a:rPr lang="es-ES_tradnl"/>
              <a:t> aplicación de principios organizacionales a la administración pública.</a:t>
            </a:r>
          </a:p>
          <a:p>
            <a:pPr lvl="1">
              <a:defRPr/>
            </a:pPr>
            <a:r>
              <a:rPr lang="es-ES_tradnl"/>
              <a:t>	Permite mejoras en procesos rutinarios, sencillos, predecibles.</a:t>
            </a:r>
          </a:p>
          <a:p>
            <a:pPr lvl="1">
              <a:lnSpc>
                <a:spcPct val="80000"/>
              </a:lnSpc>
              <a:defRPr/>
            </a:pPr>
            <a:r>
              <a:rPr lang="es-ES_tradnl"/>
              <a:t>	Desconoce especificidad de gestión pública.</a:t>
            </a:r>
          </a:p>
          <a:p>
            <a:pPr lvl="1">
              <a:defRPr/>
            </a:pPr>
            <a:r>
              <a:rPr lang="es-ES_tradnl"/>
              <a:t>	Es interpretación simplificada de la complejidad del sector público.</a:t>
            </a:r>
          </a:p>
          <a:p>
            <a:pPr lvl="1">
              <a:buFontTx/>
              <a:buNone/>
              <a:defRPr/>
            </a:pPr>
            <a:r>
              <a:rPr lang="es-ES_tradnl"/>
              <a:t>	</a:t>
            </a:r>
          </a:p>
        </p:txBody>
      </p:sp>
      <p:sp>
        <p:nvSpPr>
          <p:cNvPr id="6" name="Rectangle 7">
            <a:extLst>
              <a:ext uri="{FF2B5EF4-FFF2-40B4-BE49-F238E27FC236}">
                <a16:creationId xmlns:a16="http://schemas.microsoft.com/office/drawing/2014/main" id="{82C5765E-5FCA-3098-3301-1D1962FB0CE6}"/>
              </a:ext>
            </a:extLst>
          </p:cNvPr>
          <p:cNvSpPr txBox="1">
            <a:spLocks noChangeArrowheads="1"/>
          </p:cNvSpPr>
          <p:nvPr/>
        </p:nvSpPr>
        <p:spPr>
          <a:xfrm>
            <a:off x="654755" y="1150548"/>
            <a:ext cx="7369496" cy="791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t>1. Reforma y modernización del Estado: Perspectiva histórica y Conceptos Generales</a:t>
            </a:r>
            <a:endParaRPr lang="es-ES_tradnl" sz="2400" dirty="0"/>
          </a:p>
        </p:txBody>
      </p:sp>
    </p:spTree>
    <p:extLst>
      <p:ext uri="{BB962C8B-B14F-4D97-AF65-F5344CB8AC3E}">
        <p14:creationId xmlns:p14="http://schemas.microsoft.com/office/powerpoint/2010/main" val="30728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7DBAD5C7-C5A1-F9C4-5D0B-3BBD0EF1E6DA}"/>
              </a:ext>
            </a:extLst>
          </p:cNvPr>
          <p:cNvSpPr>
            <a:spLocks noGrp="1"/>
          </p:cNvSpPr>
          <p:nvPr>
            <p:ph type="sldNum" sz="quarter" idx="12"/>
          </p:nvPr>
        </p:nvSpPr>
        <p:spPr>
          <a:xfrm>
            <a:off x="6491287" y="6816725"/>
            <a:ext cx="2133599" cy="476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5593904E-31B1-43E3-BF30-4ADD93984305}" type="slidenum">
              <a:rPr kumimoji="0" lang="en-US" sz="1400" smtClean="0"/>
              <a:pPr/>
              <a:t>81</a:t>
            </a:fld>
            <a:endParaRPr kumimoji="0" lang="en-US" sz="1400"/>
          </a:p>
        </p:txBody>
      </p:sp>
      <p:sp>
        <p:nvSpPr>
          <p:cNvPr id="4" name="Rectangle 2">
            <a:extLst>
              <a:ext uri="{FF2B5EF4-FFF2-40B4-BE49-F238E27FC236}">
                <a16:creationId xmlns:a16="http://schemas.microsoft.com/office/drawing/2014/main" id="{52822323-3AB3-87D5-8236-336D1843D903}"/>
              </a:ext>
            </a:extLst>
          </p:cNvPr>
          <p:cNvSpPr txBox="1">
            <a:spLocks noChangeArrowheads="1"/>
          </p:cNvSpPr>
          <p:nvPr/>
        </p:nvSpPr>
        <p:spPr>
          <a:xfrm>
            <a:off x="838200" y="2055813"/>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endParaRPr lang="es-ES_tradnl"/>
          </a:p>
          <a:p>
            <a:pPr lvl="1">
              <a:defRPr/>
            </a:pPr>
            <a:r>
              <a:rPr lang="es-ES_tradnl"/>
              <a:t>	Se caracteriza por rejuvenecimiento físico, organizativo, introducción de nuevas tecnologías.</a:t>
            </a:r>
          </a:p>
          <a:p>
            <a:pPr lvl="1">
              <a:defRPr/>
            </a:pPr>
            <a:r>
              <a:rPr lang="es-ES_tradnl"/>
              <a:t>	No supone un cambio de la institucionalidad, ni de las funciones ni de los roles de la administración. </a:t>
            </a:r>
          </a:p>
          <a:p>
            <a:pPr lvl="1">
              <a:defRPr/>
            </a:pPr>
            <a:r>
              <a:rPr lang="es-ES_tradnl"/>
              <a:t>	A veces permite hacer eficientemente lo incorrecto.</a:t>
            </a:r>
          </a:p>
          <a:p>
            <a:pPr lvl="1">
              <a:buFontTx/>
              <a:buNone/>
              <a:defRPr/>
            </a:pPr>
            <a:r>
              <a:rPr lang="es-ES_tradnl"/>
              <a:t>	</a:t>
            </a:r>
            <a:r>
              <a:rPr lang="es-ES_tradnl" b="1"/>
              <a:t>Se le denomina “reforma gerencial”.</a:t>
            </a:r>
          </a:p>
          <a:p>
            <a:pPr lvl="1">
              <a:lnSpc>
                <a:spcPct val="80000"/>
              </a:lnSpc>
              <a:buFontTx/>
              <a:buNone/>
              <a:defRPr/>
            </a:pPr>
            <a:r>
              <a:rPr lang="es-ES_tradnl" b="1"/>
              <a:t>	Se asocia con “modernización de la gestión pública”.</a:t>
            </a:r>
          </a:p>
        </p:txBody>
      </p:sp>
      <p:sp>
        <p:nvSpPr>
          <p:cNvPr id="6" name="Rectangle 3">
            <a:extLst>
              <a:ext uri="{FF2B5EF4-FFF2-40B4-BE49-F238E27FC236}">
                <a16:creationId xmlns:a16="http://schemas.microsoft.com/office/drawing/2014/main" id="{1CAF196B-7AF8-8C3A-ECB8-DBBBE5E8A157}"/>
              </a:ext>
            </a:extLst>
          </p:cNvPr>
          <p:cNvSpPr txBox="1">
            <a:spLocks noChangeArrowheads="1"/>
          </p:cNvSpPr>
          <p:nvPr/>
        </p:nvSpPr>
        <p:spPr>
          <a:xfrm>
            <a:off x="395287" y="84613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t>1. Reforma y modernización del Estado: Perspectiva histórica y Conceptos Generales</a:t>
            </a:r>
            <a:endParaRPr lang="es-ES_tradnl" sz="2400" dirty="0"/>
          </a:p>
        </p:txBody>
      </p:sp>
    </p:spTree>
    <p:extLst>
      <p:ext uri="{BB962C8B-B14F-4D97-AF65-F5344CB8AC3E}">
        <p14:creationId xmlns:p14="http://schemas.microsoft.com/office/powerpoint/2010/main" val="42934455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DDB73CC8-6685-A66D-ED7D-36BBE687FDEE}"/>
              </a:ext>
            </a:extLst>
          </p:cNvPr>
          <p:cNvSpPr>
            <a:spLocks noGrp="1"/>
          </p:cNvSpPr>
          <p:nvPr>
            <p:ph type="sldNum" sz="quarter" idx="12"/>
          </p:nvPr>
        </p:nvSpPr>
        <p:spPr>
          <a:xfrm>
            <a:off x="6491287" y="6870700"/>
            <a:ext cx="2133599" cy="476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FD3F686-1972-4E9C-83F5-176E8BF54571}" type="slidenum">
              <a:rPr kumimoji="0" lang="en-US" sz="1400" smtClean="0"/>
              <a:pPr/>
              <a:t>82</a:t>
            </a:fld>
            <a:endParaRPr kumimoji="0" lang="en-US" sz="1400"/>
          </a:p>
        </p:txBody>
      </p:sp>
      <p:sp>
        <p:nvSpPr>
          <p:cNvPr id="4" name="Rectangle 5">
            <a:extLst>
              <a:ext uri="{FF2B5EF4-FFF2-40B4-BE49-F238E27FC236}">
                <a16:creationId xmlns:a16="http://schemas.microsoft.com/office/drawing/2014/main" id="{EDBC5D9D-9524-B7B2-1A19-E13B78548CC4}"/>
              </a:ext>
            </a:extLst>
          </p:cNvPr>
          <p:cNvSpPr txBox="1">
            <a:spLocks noChangeArrowheads="1"/>
          </p:cNvSpPr>
          <p:nvPr/>
        </p:nvSpPr>
        <p:spPr>
          <a:xfrm>
            <a:off x="838200" y="2109788"/>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analiza relación de la administración con el resto del Estado y su legitimidad democrática.	</a:t>
            </a:r>
          </a:p>
          <a:p>
            <a:pPr lvl="1">
              <a:defRPr/>
            </a:pPr>
            <a:r>
              <a:rPr lang="es-ES_tradnl"/>
              <a:t>	Entiende que lo administrativo y lo político están íntimamente ligados.</a:t>
            </a:r>
          </a:p>
          <a:p>
            <a:pPr lvl="1">
              <a:defRPr/>
            </a:pPr>
            <a:r>
              <a:rPr lang="es-ES_tradnl"/>
              <a:t>	Reconoce que la acción gubernamental se caracteriza por la interconexión entre servicios e instancias públicas y privadas.</a:t>
            </a:r>
          </a:p>
          <a:p>
            <a:pPr lvl="1">
              <a:buFontTx/>
              <a:buNone/>
              <a:defRPr/>
            </a:pPr>
            <a:r>
              <a:rPr lang="es-ES_tradnl"/>
              <a:t>	</a:t>
            </a:r>
          </a:p>
        </p:txBody>
      </p:sp>
      <p:sp>
        <p:nvSpPr>
          <p:cNvPr id="6" name="Rectangle 7">
            <a:extLst>
              <a:ext uri="{FF2B5EF4-FFF2-40B4-BE49-F238E27FC236}">
                <a16:creationId xmlns:a16="http://schemas.microsoft.com/office/drawing/2014/main" id="{C1E18820-01CE-6A02-63D3-FDFB5DBFDA85}"/>
              </a:ext>
            </a:extLst>
          </p:cNvPr>
          <p:cNvSpPr txBox="1">
            <a:spLocks noChangeArrowheads="1"/>
          </p:cNvSpPr>
          <p:nvPr/>
        </p:nvSpPr>
        <p:spPr>
          <a:xfrm>
            <a:off x="395287" y="900112"/>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t>1. Reforma y modernización del Estado: Perspectiva histórica y Conceptos Generales</a:t>
            </a:r>
            <a:endParaRPr lang="es-ES_tradnl" sz="2400" dirty="0"/>
          </a:p>
        </p:txBody>
      </p:sp>
    </p:spTree>
    <p:extLst>
      <p:ext uri="{BB962C8B-B14F-4D97-AF65-F5344CB8AC3E}">
        <p14:creationId xmlns:p14="http://schemas.microsoft.com/office/powerpoint/2010/main" val="3471470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5 Marcador de número de diapositiva">
            <a:extLst>
              <a:ext uri="{FF2B5EF4-FFF2-40B4-BE49-F238E27FC236}">
                <a16:creationId xmlns:a16="http://schemas.microsoft.com/office/drawing/2014/main" id="{1776FC20-118C-11A1-C65D-2B4FD1FF7BF1}"/>
              </a:ext>
            </a:extLst>
          </p:cNvPr>
          <p:cNvSpPr>
            <a:spLocks noGrp="1"/>
          </p:cNvSpPr>
          <p:nvPr>
            <p:ph type="sldNum" sz="quarter" idx="12"/>
          </p:nvPr>
        </p:nvSpPr>
        <p:spPr>
          <a:xfrm>
            <a:off x="6491808" y="7024159"/>
            <a:ext cx="2133599" cy="476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8D9D9FFE-D9BE-4A85-AF5A-576D8FE362F4}" type="slidenum">
              <a:rPr kumimoji="0" lang="en-US" sz="1400" smtClean="0"/>
              <a:pPr/>
              <a:t>83</a:t>
            </a:fld>
            <a:endParaRPr kumimoji="0" lang="en-US" sz="1400"/>
          </a:p>
        </p:txBody>
      </p:sp>
      <p:sp>
        <p:nvSpPr>
          <p:cNvPr id="4" name="Rectangle 2">
            <a:extLst>
              <a:ext uri="{FF2B5EF4-FFF2-40B4-BE49-F238E27FC236}">
                <a16:creationId xmlns:a16="http://schemas.microsoft.com/office/drawing/2014/main" id="{70DD4A6F-4AD9-B877-78E8-DC1B3347C558}"/>
              </a:ext>
            </a:extLst>
          </p:cNvPr>
          <p:cNvSpPr txBox="1">
            <a:spLocks noChangeArrowheads="1"/>
          </p:cNvSpPr>
          <p:nvPr/>
        </p:nvSpPr>
        <p:spPr>
          <a:xfrm>
            <a:off x="838200" y="2334957"/>
            <a:ext cx="804545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t>
            </a:r>
          </a:p>
          <a:p>
            <a:pPr lvl="1">
              <a:buFontTx/>
              <a:buNone/>
              <a:defRPr/>
            </a:pPr>
            <a:r>
              <a:rPr lang="es-ES_tradnl"/>
              <a:t>	Asume que las funciones públicas no son perfectamente predecibles, sino que son producto de la interacción entre funcionarios y usuarios / destinatarios / clientes.</a:t>
            </a:r>
          </a:p>
          <a:p>
            <a:pPr lvl="1">
              <a:defRPr/>
            </a:pPr>
            <a:r>
              <a:rPr lang="es-ES_tradnl"/>
              <a:t>	Apunta a generar alteraciones en las funciones y roles que asume el estado, y en la forma como se distribuye el poder entre las instituciones y entre estas y la ciudadanía.</a:t>
            </a:r>
          </a:p>
          <a:p>
            <a:pPr lvl="1">
              <a:defRPr/>
            </a:pPr>
            <a:r>
              <a:rPr lang="es-ES_tradnl"/>
              <a:t>	</a:t>
            </a:r>
            <a:r>
              <a:rPr lang="es-ES_tradnl" b="1"/>
              <a:t>Se le denomina “reforma del Estado”.</a:t>
            </a:r>
          </a:p>
          <a:p>
            <a:pPr lvl="1">
              <a:buFontTx/>
              <a:buNone/>
              <a:defRPr/>
            </a:pPr>
            <a:r>
              <a:rPr lang="es-ES_tradnl"/>
              <a:t>	</a:t>
            </a:r>
          </a:p>
        </p:txBody>
      </p:sp>
      <p:sp>
        <p:nvSpPr>
          <p:cNvPr id="6" name="Rectangle 3">
            <a:extLst>
              <a:ext uri="{FF2B5EF4-FFF2-40B4-BE49-F238E27FC236}">
                <a16:creationId xmlns:a16="http://schemas.microsoft.com/office/drawing/2014/main" id="{8610E171-9E2C-977C-AD43-DE4BFC0CB160}"/>
              </a:ext>
            </a:extLst>
          </p:cNvPr>
          <p:cNvSpPr txBox="1">
            <a:spLocks noChangeArrowheads="1"/>
          </p:cNvSpPr>
          <p:nvPr/>
        </p:nvSpPr>
        <p:spPr>
          <a:xfrm>
            <a:off x="395808" y="1053571"/>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t>1. Reforma y modernización del Estado: Perspectiva histórica y Conceptos Generales</a:t>
            </a:r>
            <a:endParaRPr lang="es-ES_tradnl" sz="2400" dirty="0"/>
          </a:p>
        </p:txBody>
      </p:sp>
    </p:spTree>
    <p:extLst>
      <p:ext uri="{BB962C8B-B14F-4D97-AF65-F5344CB8AC3E}">
        <p14:creationId xmlns:p14="http://schemas.microsoft.com/office/powerpoint/2010/main" val="1492421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a16="http://schemas.microsoft.com/office/drawing/2014/main" id="{3A75133A-F874-3BA8-5F16-FFB3641BEF0C}"/>
              </a:ext>
            </a:extLst>
          </p:cNvPr>
          <p:cNvPicPr>
            <a:picLocks noChangeAspect="1"/>
          </p:cNvPicPr>
          <p:nvPr/>
        </p:nvPicPr>
        <p:blipFill>
          <a:blip r:embed="rId3"/>
          <a:stretch>
            <a:fillRect/>
          </a:stretch>
        </p:blipFill>
        <p:spPr>
          <a:xfrm>
            <a:off x="1862668" y="1038140"/>
            <a:ext cx="6352866" cy="4817454"/>
          </a:xfrm>
          <a:prstGeom prst="rect">
            <a:avLst/>
          </a:prstGeom>
        </p:spPr>
      </p:pic>
    </p:spTree>
    <p:extLst>
      <p:ext uri="{BB962C8B-B14F-4D97-AF65-F5344CB8AC3E}">
        <p14:creationId xmlns:p14="http://schemas.microsoft.com/office/powerpoint/2010/main" val="4130599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7"/>
            <a:ext cx="12192000" cy="6858000"/>
          </a:xfrm>
        </p:spPr>
      </p:pic>
      <p:sp>
        <p:nvSpPr>
          <p:cNvPr id="3" name="Shape 684">
            <a:extLst>
              <a:ext uri="{FF2B5EF4-FFF2-40B4-BE49-F238E27FC236}">
                <a16:creationId xmlns:a16="http://schemas.microsoft.com/office/drawing/2014/main" id="{8A2B3EDE-CFEA-E5E3-881B-7977A10A4DB5}"/>
              </a:ext>
            </a:extLst>
          </p:cNvPr>
          <p:cNvSpPr txBox="1"/>
          <p:nvPr/>
        </p:nvSpPr>
        <p:spPr>
          <a:xfrm>
            <a:off x="6677377"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85</a:t>
            </a:fld>
            <a:endParaRPr lang="en-US" sz="1100" b="0" i="0" u="none" strike="noStrike" cap="none" baseline="0">
              <a:solidFill>
                <a:schemeClr val="dk1"/>
              </a:solidFill>
              <a:latin typeface="Arial"/>
              <a:ea typeface="Arial"/>
              <a:cs typeface="Arial"/>
              <a:sym typeface="Arial"/>
            </a:endParaRPr>
          </a:p>
        </p:txBody>
      </p:sp>
      <p:sp>
        <p:nvSpPr>
          <p:cNvPr id="4" name="Shape 685">
            <a:extLst>
              <a:ext uri="{FF2B5EF4-FFF2-40B4-BE49-F238E27FC236}">
                <a16:creationId xmlns:a16="http://schemas.microsoft.com/office/drawing/2014/main" id="{6E68F082-7124-FFBC-506A-58E8C05A1E85}"/>
              </a:ext>
            </a:extLst>
          </p:cNvPr>
          <p:cNvSpPr txBox="1">
            <a:spLocks/>
          </p:cNvSpPr>
          <p:nvPr/>
        </p:nvSpPr>
        <p:spPr>
          <a:xfrm>
            <a:off x="663927" y="2257426"/>
            <a:ext cx="7632699" cy="434022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Clr>
                <a:schemeClr val="dk1"/>
              </a:buClr>
              <a:buSzPct val="100000"/>
              <a:buFont typeface="Arial"/>
              <a:buChar char="•"/>
            </a:pPr>
            <a:r>
              <a:rPr lang="en-US" sz="1800" dirty="0" err="1">
                <a:solidFill>
                  <a:schemeClr val="dk1"/>
                </a:solidFill>
                <a:latin typeface="Arial"/>
                <a:ea typeface="Arial"/>
                <a:cs typeface="Arial"/>
                <a:sym typeface="Arial"/>
              </a:rPr>
              <a:t>Adecuación</a:t>
            </a:r>
            <a:r>
              <a:rPr lang="en-US" sz="1800" dirty="0">
                <a:solidFill>
                  <a:schemeClr val="dk1"/>
                </a:solidFill>
                <a:latin typeface="Arial"/>
                <a:ea typeface="Arial"/>
                <a:cs typeface="Arial"/>
                <a:sym typeface="Arial"/>
              </a:rPr>
              <a:t> de la </a:t>
            </a:r>
            <a:r>
              <a:rPr lang="en-US" sz="1800" dirty="0" err="1">
                <a:solidFill>
                  <a:schemeClr val="dk1"/>
                </a:solidFill>
                <a:latin typeface="Arial"/>
                <a:ea typeface="Arial"/>
                <a:cs typeface="Arial"/>
                <a:sym typeface="Arial"/>
              </a:rPr>
              <a:t>institucionalidad</a:t>
            </a:r>
            <a:r>
              <a:rPr lang="en-US" sz="1800" dirty="0">
                <a:solidFill>
                  <a:schemeClr val="dk1"/>
                </a:solidFill>
                <a:latin typeface="Arial"/>
                <a:ea typeface="Arial"/>
                <a:cs typeface="Arial"/>
                <a:sym typeface="Arial"/>
              </a:rPr>
              <a:t> a las </a:t>
            </a:r>
            <a:r>
              <a:rPr lang="en-US" sz="1800" dirty="0" err="1">
                <a:solidFill>
                  <a:schemeClr val="dk1"/>
                </a:solidFill>
                <a:latin typeface="Arial"/>
                <a:ea typeface="Arial"/>
                <a:cs typeface="Arial"/>
                <a:sym typeface="Arial"/>
              </a:rPr>
              <a:t>necesidades</a:t>
            </a:r>
            <a:r>
              <a:rPr lang="en-US" sz="1800" dirty="0">
                <a:solidFill>
                  <a:schemeClr val="dk1"/>
                </a:solidFill>
                <a:latin typeface="Arial"/>
                <a:ea typeface="Arial"/>
                <a:cs typeface="Arial"/>
                <a:sym typeface="Arial"/>
              </a:rPr>
              <a:t> de un Estado Moderno.</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Un </a:t>
            </a:r>
            <a:r>
              <a:rPr lang="en-US" sz="1800" dirty="0" err="1">
                <a:solidFill>
                  <a:schemeClr val="dk1"/>
                </a:solidFill>
                <a:latin typeface="Arial"/>
                <a:ea typeface="Arial"/>
                <a:cs typeface="Arial"/>
                <a:sym typeface="Arial"/>
              </a:rPr>
              <a:t>Gobierno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más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cerca</a:t>
            </a:r>
            <a:r>
              <a:rPr lang="en-US" sz="1800" dirty="0">
                <a:solidFill>
                  <a:schemeClr val="dk1"/>
                </a:solidFill>
                <a:latin typeface="Arial"/>
                <a:ea typeface="Arial"/>
                <a:cs typeface="Arial"/>
                <a:sym typeface="Arial"/>
              </a:rPr>
              <a:t> de las personas. La </a:t>
            </a:r>
            <a:r>
              <a:rPr lang="en-US" sz="1800" dirty="0" err="1">
                <a:solidFill>
                  <a:schemeClr val="dk1"/>
                </a:solidFill>
                <a:latin typeface="Arial"/>
                <a:ea typeface="Arial"/>
                <a:cs typeface="Arial"/>
                <a:sym typeface="Arial"/>
              </a:rPr>
              <a:t>Descentralización</a:t>
            </a:r>
            <a:r>
              <a:rPr lang="en-US" sz="1800" dirty="0">
                <a:solidFill>
                  <a:schemeClr val="dk1"/>
                </a:solidFill>
                <a:latin typeface="Arial"/>
                <a:ea typeface="Arial"/>
                <a:cs typeface="Arial"/>
                <a:sym typeface="Arial"/>
              </a:rPr>
              <a:t>.</a:t>
            </a:r>
          </a:p>
          <a:p>
            <a:pPr marL="342900" indent="-342900" algn="just">
              <a:lnSpc>
                <a:spcPct val="100000"/>
              </a:lnSpc>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Facilitar</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relación</a:t>
            </a:r>
            <a:r>
              <a:rPr lang="en-US" sz="1800" dirty="0">
                <a:solidFill>
                  <a:schemeClr val="dk1"/>
                </a:solidFill>
                <a:latin typeface="Arial"/>
                <a:ea typeface="Arial"/>
                <a:cs typeface="Arial"/>
                <a:sym typeface="Arial"/>
              </a:rPr>
              <a:t> de las personas con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Estado.</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Un </a:t>
            </a:r>
            <a:r>
              <a:rPr lang="en-US" sz="1800" dirty="0" err="1">
                <a:solidFill>
                  <a:schemeClr val="dk1"/>
                </a:solidFill>
                <a:latin typeface="Arial"/>
                <a:ea typeface="Arial"/>
                <a:cs typeface="Arial"/>
                <a:sym typeface="Arial"/>
              </a:rPr>
              <a:t>servicio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más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eficiente</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eficaz</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mejoras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la gestión.</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El </a:t>
            </a:r>
            <a:r>
              <a:rPr lang="en-US" sz="1800" dirty="0" err="1">
                <a:solidFill>
                  <a:schemeClr val="dk1"/>
                </a:solidFill>
                <a:latin typeface="Arial"/>
                <a:ea typeface="Arial"/>
                <a:cs typeface="Arial"/>
                <a:sym typeface="Arial"/>
              </a:rPr>
              <a:t>desarrollo</a:t>
            </a:r>
            <a:r>
              <a:rPr lang="en-US" sz="1800" dirty="0">
                <a:solidFill>
                  <a:schemeClr val="dk1"/>
                </a:solidFill>
                <a:latin typeface="Arial"/>
                <a:ea typeface="Arial"/>
                <a:cs typeface="Arial"/>
                <a:sym typeface="Arial"/>
              </a:rPr>
              <a:t> de las personas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el</a:t>
            </a:r>
            <a:r>
              <a:rPr lang="en-US" sz="1800" dirty="0">
                <a:solidFill>
                  <a:schemeClr val="dk1"/>
                </a:solidFill>
                <a:latin typeface="Arial"/>
                <a:ea typeface="Arial"/>
                <a:cs typeface="Arial"/>
                <a:sym typeface="Arial"/>
              </a:rPr>
              <a:t> sector </a:t>
            </a:r>
            <a:r>
              <a:rPr lang="en-US" sz="1800" dirty="0" err="1">
                <a:solidFill>
                  <a:schemeClr val="dk1"/>
                </a:solidFill>
                <a:latin typeface="Arial"/>
                <a:ea typeface="Arial"/>
                <a:cs typeface="Arial"/>
                <a:sym typeface="Arial"/>
              </a:rPr>
              <a:t>público</a:t>
            </a:r>
            <a:r>
              <a:rPr lang="en-US" sz="1800" dirty="0">
                <a:solidFill>
                  <a:schemeClr val="dk1"/>
                </a:solidFill>
                <a:latin typeface="Arial"/>
                <a:ea typeface="Arial"/>
                <a:cs typeface="Arial"/>
                <a:sym typeface="Arial"/>
              </a:rPr>
              <a:t>.</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El </a:t>
            </a:r>
            <a:r>
              <a:rPr lang="en-US" sz="1800" dirty="0" err="1">
                <a:solidFill>
                  <a:schemeClr val="dk1"/>
                </a:solidFill>
                <a:latin typeface="Arial"/>
                <a:ea typeface="Arial"/>
                <a:cs typeface="Arial"/>
                <a:sym typeface="Arial"/>
              </a:rPr>
              <a:t>rol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regulador</a:t>
            </a:r>
            <a:r>
              <a:rPr lang="en-US" sz="1800" dirty="0">
                <a:solidFill>
                  <a:schemeClr val="dk1"/>
                </a:solidFill>
                <a:latin typeface="Arial"/>
                <a:ea typeface="Arial"/>
                <a:cs typeface="Arial"/>
                <a:sym typeface="Arial"/>
              </a:rPr>
              <a:t> del Estado.</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Un Estado que </a:t>
            </a:r>
            <a:r>
              <a:rPr lang="en-US" sz="1800" dirty="0" err="1">
                <a:solidFill>
                  <a:schemeClr val="dk1"/>
                </a:solidFill>
                <a:latin typeface="Arial"/>
                <a:ea typeface="Arial"/>
                <a:cs typeface="Arial"/>
                <a:sym typeface="Arial"/>
              </a:rPr>
              <a:t>escucha</a:t>
            </a:r>
            <a:r>
              <a:rPr lang="en-US" sz="1800" dirty="0">
                <a:solidFill>
                  <a:schemeClr val="dk1"/>
                </a:solidFill>
                <a:latin typeface="Arial"/>
                <a:ea typeface="Arial"/>
                <a:cs typeface="Arial"/>
                <a:sym typeface="Arial"/>
              </a:rPr>
              <a:t> a las personas.</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Un Estado </a:t>
            </a:r>
            <a:r>
              <a:rPr lang="en-US" sz="1800" dirty="0" err="1">
                <a:solidFill>
                  <a:schemeClr val="dk1"/>
                </a:solidFill>
                <a:latin typeface="Arial"/>
                <a:ea typeface="Arial"/>
                <a:cs typeface="Arial"/>
                <a:sym typeface="Arial"/>
              </a:rPr>
              <a:t>más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probo</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transparente</a:t>
            </a:r>
            <a:r>
              <a:rPr lang="en-US" sz="1800" dirty="0">
                <a:solidFill>
                  <a:schemeClr val="dk1"/>
                </a:solidFill>
                <a:latin typeface="Arial"/>
                <a:ea typeface="Arial"/>
                <a:cs typeface="Arial"/>
                <a:sym typeface="Arial"/>
              </a:rPr>
              <a:t>. </a:t>
            </a: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cs typeface="Arial"/>
              </a:rPr>
              <a:t>La </a:t>
            </a:r>
            <a:r>
              <a:rPr lang="en-US" sz="1800" dirty="0" err="1">
                <a:solidFill>
                  <a:schemeClr val="dk1"/>
                </a:solidFill>
                <a:latin typeface="Arial"/>
                <a:cs typeface="Arial"/>
              </a:rPr>
              <a:t>transformación</a:t>
            </a:r>
            <a:r>
              <a:rPr lang="en-US" sz="1800" dirty="0">
                <a:solidFill>
                  <a:schemeClr val="dk1"/>
                </a:solidFill>
                <a:latin typeface="Arial"/>
                <a:cs typeface="Arial"/>
              </a:rPr>
              <a:t> digital del </a:t>
            </a:r>
            <a:r>
              <a:rPr lang="en-US" sz="1800" dirty="0" err="1">
                <a:solidFill>
                  <a:schemeClr val="dk1"/>
                </a:solidFill>
                <a:latin typeface="Arial"/>
                <a:cs typeface="Arial"/>
              </a:rPr>
              <a:t>estado</a:t>
            </a:r>
            <a:r>
              <a:rPr lang="en-US" sz="1800" dirty="0">
                <a:solidFill>
                  <a:schemeClr val="dk1"/>
                </a:solidFill>
                <a:latin typeface="Arial"/>
                <a:cs typeface="Arial"/>
              </a:rPr>
              <a:t>. </a:t>
            </a:r>
            <a:endParaRPr lang="en-US" sz="1800" dirty="0">
              <a:solidFill>
                <a:schemeClr val="dk1"/>
              </a:solidFill>
              <a:latin typeface="Arial"/>
              <a:cs typeface="Arial"/>
              <a:sym typeface="Arial"/>
            </a:endParaRPr>
          </a:p>
          <a:p>
            <a:pPr marL="342900" indent="-190500">
              <a:spcBef>
                <a:spcPts val="480"/>
              </a:spcBef>
              <a:buClr>
                <a:schemeClr val="dk1"/>
              </a:buClr>
              <a:buFont typeface="Arial"/>
              <a:buNone/>
            </a:pPr>
            <a:endParaRPr lang="en-US" sz="1800" dirty="0">
              <a:solidFill>
                <a:schemeClr val="dk1"/>
              </a:solidFill>
              <a:latin typeface="Arial"/>
              <a:ea typeface="Arial"/>
              <a:cs typeface="Arial"/>
              <a:sym typeface="Arial"/>
            </a:endParaRPr>
          </a:p>
        </p:txBody>
      </p:sp>
      <p:sp>
        <p:nvSpPr>
          <p:cNvPr id="6" name="Shape 686">
            <a:extLst>
              <a:ext uri="{FF2B5EF4-FFF2-40B4-BE49-F238E27FC236}">
                <a16:creationId xmlns:a16="http://schemas.microsoft.com/office/drawing/2014/main" id="{C6A4F318-4F05-1537-BD2C-454F939A9AAA}"/>
              </a:ext>
            </a:extLst>
          </p:cNvPr>
          <p:cNvSpPr txBox="1">
            <a:spLocks/>
          </p:cNvSpPr>
          <p:nvPr/>
        </p:nvSpPr>
        <p:spPr>
          <a:xfrm>
            <a:off x="581377" y="1119188"/>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b="1" dirty="0" err="1">
                <a:solidFill>
                  <a:schemeClr val="dk2"/>
                </a:solidFill>
                <a:latin typeface="Arial"/>
                <a:ea typeface="Arial"/>
                <a:cs typeface="Arial"/>
                <a:sym typeface="Arial"/>
              </a:rPr>
              <a:t>Ámbitos</a:t>
            </a:r>
            <a:r>
              <a:rPr lang="en-US" sz="3600" b="1" dirty="0">
                <a:solidFill>
                  <a:schemeClr val="dk2"/>
                </a:solidFill>
                <a:latin typeface="Arial"/>
                <a:ea typeface="Arial"/>
                <a:cs typeface="Arial"/>
                <a:sym typeface="Arial"/>
              </a:rPr>
              <a:t> de </a:t>
            </a:r>
            <a:r>
              <a:rPr lang="en-US" sz="3600" b="1" dirty="0" err="1">
                <a:solidFill>
                  <a:schemeClr val="dk2"/>
                </a:solidFill>
                <a:latin typeface="Arial"/>
                <a:ea typeface="Arial"/>
                <a:cs typeface="Arial"/>
                <a:sym typeface="Arial"/>
              </a:rPr>
              <a:t>acción</a:t>
            </a:r>
            <a:endParaRPr lang="en-US" sz="3600" b="1"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509012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91">
            <a:extLst>
              <a:ext uri="{FF2B5EF4-FFF2-40B4-BE49-F238E27FC236}">
                <a16:creationId xmlns:a16="http://schemas.microsoft.com/office/drawing/2014/main" id="{D6F78F68-0EF6-D960-5582-9B9C442F079A}"/>
              </a:ext>
            </a:extLst>
          </p:cNvPr>
          <p:cNvSpPr txBox="1"/>
          <p:nvPr/>
        </p:nvSpPr>
        <p:spPr>
          <a:xfrm>
            <a:off x="6564489"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86</a:t>
            </a:fld>
            <a:endParaRPr lang="en-US" sz="1400" b="0" i="0" u="none" strike="noStrike" cap="none" baseline="0">
              <a:solidFill>
                <a:schemeClr val="dk1"/>
              </a:solidFill>
              <a:latin typeface="Arial"/>
              <a:ea typeface="Arial"/>
              <a:cs typeface="Arial"/>
              <a:sym typeface="Arial"/>
            </a:endParaRPr>
          </a:p>
        </p:txBody>
      </p:sp>
      <p:sp>
        <p:nvSpPr>
          <p:cNvPr id="4" name="Shape 692">
            <a:extLst>
              <a:ext uri="{FF2B5EF4-FFF2-40B4-BE49-F238E27FC236}">
                <a16:creationId xmlns:a16="http://schemas.microsoft.com/office/drawing/2014/main" id="{DFCF43B7-8699-9D1A-DC2C-721CE6F573DF}"/>
              </a:ext>
            </a:extLst>
          </p:cNvPr>
          <p:cNvSpPr txBox="1">
            <a:spLocks/>
          </p:cNvSpPr>
          <p:nvPr/>
        </p:nvSpPr>
        <p:spPr>
          <a:xfrm>
            <a:off x="622476" y="2028826"/>
            <a:ext cx="7561261" cy="4125911"/>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75000"/>
              </a:lnSpc>
              <a:spcBef>
                <a:spcPts val="0"/>
              </a:spcBef>
              <a:buClr>
                <a:schemeClr val="dk1"/>
              </a:buClr>
              <a:buSzPct val="100000"/>
              <a:buFont typeface="Arial"/>
              <a:buChar char="•"/>
            </a:pPr>
            <a:r>
              <a:rPr lang="en-US" sz="2400" dirty="0" err="1">
                <a:solidFill>
                  <a:schemeClr val="dk1"/>
                </a:solidFill>
                <a:latin typeface="Arial"/>
                <a:ea typeface="Arial"/>
                <a:cs typeface="Arial"/>
                <a:sym typeface="Arial"/>
              </a:rPr>
              <a:t>Necesidad</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concordar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rol</a:t>
            </a:r>
            <a:r>
              <a:rPr lang="en-US" sz="2400" dirty="0">
                <a:solidFill>
                  <a:schemeClr val="dk1"/>
                </a:solidFill>
                <a:latin typeface="Arial"/>
                <a:ea typeface="Arial"/>
                <a:cs typeface="Arial"/>
                <a:sym typeface="Arial"/>
              </a:rPr>
              <a:t> del Estado: </a:t>
            </a:r>
            <a:r>
              <a:rPr lang="en-US" sz="2400" dirty="0" err="1">
                <a:solidFill>
                  <a:schemeClr val="dk1"/>
                </a:solidFill>
                <a:latin typeface="Arial"/>
                <a:ea typeface="Arial"/>
                <a:cs typeface="Arial"/>
                <a:sym typeface="Arial"/>
              </a:rPr>
              <a:t>qué</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hacer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el</a:t>
            </a:r>
            <a:r>
              <a:rPr lang="en-US" sz="2400" dirty="0">
                <a:solidFill>
                  <a:schemeClr val="dk1"/>
                </a:solidFill>
                <a:latin typeface="Arial"/>
                <a:ea typeface="Arial"/>
                <a:cs typeface="Arial"/>
                <a:sym typeface="Arial"/>
              </a:rPr>
              <a:t> Estado y </a:t>
            </a:r>
            <a:r>
              <a:rPr lang="en-US" sz="2400" dirty="0" err="1">
                <a:solidFill>
                  <a:schemeClr val="dk1"/>
                </a:solidFill>
                <a:latin typeface="Arial"/>
                <a:ea typeface="Arial"/>
                <a:cs typeface="Arial"/>
                <a:sym typeface="Arial"/>
              </a:rPr>
              <a:t>qué</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hacer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otros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actores</a:t>
            </a:r>
            <a:r>
              <a:rPr lang="en-US" sz="2400" dirty="0">
                <a:solidFill>
                  <a:schemeClr val="dk1"/>
                </a:solidFill>
                <a:latin typeface="Arial"/>
                <a:ea typeface="Arial"/>
                <a:cs typeface="Arial"/>
                <a:sym typeface="Arial"/>
              </a:rPr>
              <a:t>.</a:t>
            </a:r>
            <a:r>
              <a:rPr lang="en-US" sz="2400" b="1" dirty="0">
                <a:solidFill>
                  <a:schemeClr val="dk1"/>
                </a:solidFill>
                <a:latin typeface="Arial"/>
                <a:ea typeface="Arial"/>
                <a:cs typeface="Arial"/>
                <a:sym typeface="Arial"/>
              </a:rPr>
              <a:t> </a:t>
            </a:r>
          </a:p>
          <a:p>
            <a:pPr marL="342900" indent="-190500" algn="just">
              <a:lnSpc>
                <a:spcPct val="75000"/>
              </a:lnSpc>
              <a:spcBef>
                <a:spcPts val="480"/>
              </a:spcBef>
              <a:buClr>
                <a:schemeClr val="dk1"/>
              </a:buClr>
              <a:buFont typeface="Arial"/>
              <a:buNone/>
            </a:pPr>
            <a:endParaRPr lang="en-US" sz="2400" b="1" dirty="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dirty="0">
                <a:solidFill>
                  <a:schemeClr val="dk1"/>
                </a:solidFill>
                <a:latin typeface="Arial"/>
                <a:ea typeface="Arial"/>
                <a:cs typeface="Arial"/>
                <a:sym typeface="Arial"/>
              </a:rPr>
              <a:t>La </a:t>
            </a:r>
            <a:r>
              <a:rPr lang="en-US" sz="2400" dirty="0" err="1">
                <a:solidFill>
                  <a:schemeClr val="dk1"/>
                </a:solidFill>
                <a:latin typeface="Arial"/>
                <a:ea typeface="Arial"/>
                <a:cs typeface="Arial"/>
                <a:sym typeface="Arial"/>
              </a:rPr>
              <a:t>relevancia</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juicio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sobre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cómo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funciona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aparato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estatal</a:t>
            </a:r>
            <a:r>
              <a:rPr lang="en-US" sz="2400" dirty="0">
                <a:solidFill>
                  <a:schemeClr val="dk1"/>
                </a:solidFill>
                <a:latin typeface="Arial"/>
                <a:ea typeface="Arial"/>
                <a:cs typeface="Arial"/>
                <a:sym typeface="Arial"/>
              </a:rPr>
              <a:t>.</a:t>
            </a:r>
          </a:p>
          <a:p>
            <a:pPr marL="342900" indent="-190500" algn="just">
              <a:lnSpc>
                <a:spcPct val="75000"/>
              </a:lnSpc>
              <a:spcBef>
                <a:spcPts val="480"/>
              </a:spcBef>
              <a:buClr>
                <a:schemeClr val="dk1"/>
              </a:buClr>
              <a:buFont typeface="Arial"/>
              <a:buNone/>
            </a:pPr>
            <a:endParaRPr lang="en-US" sz="2400" dirty="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dirty="0">
                <a:solidFill>
                  <a:schemeClr val="dk1"/>
                </a:solidFill>
                <a:latin typeface="Arial"/>
                <a:ea typeface="Arial"/>
                <a:cs typeface="Arial"/>
                <a:sym typeface="Arial"/>
              </a:rPr>
              <a:t>Los </a:t>
            </a:r>
            <a:r>
              <a:rPr lang="en-US" sz="2400" dirty="0" err="1">
                <a:solidFill>
                  <a:schemeClr val="dk1"/>
                </a:solidFill>
                <a:latin typeface="Arial"/>
                <a:ea typeface="Arial"/>
                <a:cs typeface="Arial"/>
                <a:sym typeface="Arial"/>
              </a:rPr>
              <a:t>costos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está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dispuesto</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asumir</a:t>
            </a:r>
            <a:r>
              <a:rPr lang="en-US" sz="2400" dirty="0">
                <a:solidFill>
                  <a:schemeClr val="dk1"/>
                </a:solidFill>
                <a:latin typeface="Arial"/>
                <a:ea typeface="Arial"/>
                <a:cs typeface="Arial"/>
                <a:sym typeface="Arial"/>
              </a:rPr>
              <a:t>.</a:t>
            </a:r>
          </a:p>
          <a:p>
            <a:pPr marL="342900" indent="-190500" algn="just">
              <a:lnSpc>
                <a:spcPct val="75000"/>
              </a:lnSpc>
              <a:spcBef>
                <a:spcPts val="480"/>
              </a:spcBef>
              <a:buClr>
                <a:schemeClr val="dk1"/>
              </a:buClr>
              <a:buFont typeface="Arial"/>
              <a:buNone/>
            </a:pPr>
            <a:endParaRPr lang="en-US" sz="2400" dirty="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dirty="0" err="1">
                <a:solidFill>
                  <a:schemeClr val="dk1"/>
                </a:solidFill>
                <a:latin typeface="Arial"/>
                <a:ea typeface="Arial"/>
                <a:cs typeface="Arial"/>
                <a:sym typeface="Arial"/>
              </a:rPr>
              <a:t>Amplitud</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enfoque</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liderazgo</a:t>
            </a:r>
            <a:r>
              <a:rPr lang="en-US" sz="2400" dirty="0">
                <a:solidFill>
                  <a:schemeClr val="dk1"/>
                </a:solidFill>
                <a:latin typeface="Arial"/>
                <a:ea typeface="Arial"/>
                <a:cs typeface="Arial"/>
                <a:sym typeface="Arial"/>
              </a:rPr>
              <a:t>. </a:t>
            </a:r>
          </a:p>
          <a:p>
            <a:pPr marL="342900" indent="-190500" algn="just">
              <a:lnSpc>
                <a:spcPct val="75000"/>
              </a:lnSpc>
              <a:spcBef>
                <a:spcPts val="480"/>
              </a:spcBef>
              <a:buClr>
                <a:schemeClr val="dk1"/>
              </a:buClr>
              <a:buFont typeface="Arial"/>
              <a:buNone/>
            </a:pPr>
            <a:endParaRPr lang="en-US" sz="2400" dirty="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dirty="0" err="1">
                <a:solidFill>
                  <a:schemeClr val="dk1"/>
                </a:solidFill>
                <a:latin typeface="Arial"/>
                <a:ea typeface="Arial"/>
                <a:cs typeface="Arial"/>
                <a:sym typeface="Arial"/>
              </a:rPr>
              <a:t>Relevancia</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proyecto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reforma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acción</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a:t>
            </a:r>
          </a:p>
        </p:txBody>
      </p:sp>
      <p:sp>
        <p:nvSpPr>
          <p:cNvPr id="6" name="Shape 693">
            <a:extLst>
              <a:ext uri="{FF2B5EF4-FFF2-40B4-BE49-F238E27FC236}">
                <a16:creationId xmlns:a16="http://schemas.microsoft.com/office/drawing/2014/main" id="{B778E8CC-FF1A-942E-11C5-110194D33E59}"/>
              </a:ext>
            </a:extLst>
          </p:cNvPr>
          <p:cNvSpPr txBox="1">
            <a:spLocks/>
          </p:cNvSpPr>
          <p:nvPr/>
        </p:nvSpPr>
        <p:spPr>
          <a:xfrm>
            <a:off x="468489"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a:solidFill>
                  <a:schemeClr val="dk2"/>
                </a:solidFill>
                <a:latin typeface="Arial"/>
                <a:ea typeface="Arial"/>
                <a:cs typeface="Arial"/>
                <a:sym typeface="Arial"/>
              </a:rPr>
              <a:t>Lecciones aprendidas		1</a:t>
            </a:r>
          </a:p>
        </p:txBody>
      </p:sp>
    </p:spTree>
    <p:extLst>
      <p:ext uri="{BB962C8B-B14F-4D97-AF65-F5344CB8AC3E}">
        <p14:creationId xmlns:p14="http://schemas.microsoft.com/office/powerpoint/2010/main" val="1684957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698">
            <a:extLst>
              <a:ext uri="{FF2B5EF4-FFF2-40B4-BE49-F238E27FC236}">
                <a16:creationId xmlns:a16="http://schemas.microsoft.com/office/drawing/2014/main" id="{8BEE66ED-6234-B4C9-DED4-DDF516BD39D8}"/>
              </a:ext>
            </a:extLst>
          </p:cNvPr>
          <p:cNvSpPr txBox="1"/>
          <p:nvPr/>
        </p:nvSpPr>
        <p:spPr>
          <a:xfrm>
            <a:off x="6553200" y="66325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87</a:t>
            </a:fld>
            <a:endParaRPr lang="en-US" sz="1400" b="0" i="0" u="none" strike="noStrike" cap="none" baseline="0">
              <a:solidFill>
                <a:schemeClr val="dk1"/>
              </a:solidFill>
              <a:latin typeface="Arial"/>
              <a:ea typeface="Arial"/>
              <a:cs typeface="Arial"/>
              <a:sym typeface="Arial"/>
            </a:endParaRPr>
          </a:p>
        </p:txBody>
      </p:sp>
      <p:sp>
        <p:nvSpPr>
          <p:cNvPr id="4" name="Shape 699">
            <a:extLst>
              <a:ext uri="{FF2B5EF4-FFF2-40B4-BE49-F238E27FC236}">
                <a16:creationId xmlns:a16="http://schemas.microsoft.com/office/drawing/2014/main" id="{52E13F5D-B80C-DF2F-663A-60E4E5F2FB95}"/>
              </a:ext>
            </a:extLst>
          </p:cNvPr>
          <p:cNvSpPr txBox="1">
            <a:spLocks/>
          </p:cNvSpPr>
          <p:nvPr/>
        </p:nvSpPr>
        <p:spPr>
          <a:xfrm>
            <a:off x="468312" y="2016126"/>
            <a:ext cx="7858124" cy="4340225"/>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dirty="0">
                <a:solidFill>
                  <a:schemeClr val="dk1"/>
                </a:solidFill>
                <a:latin typeface="Arial"/>
                <a:ea typeface="Arial"/>
                <a:cs typeface="Arial"/>
                <a:sym typeface="Arial"/>
              </a:rPr>
              <a:t>La </a:t>
            </a:r>
            <a:r>
              <a:rPr lang="en-US" sz="1800" dirty="0" err="1">
                <a:solidFill>
                  <a:schemeClr val="dk1"/>
                </a:solidFill>
                <a:latin typeface="Arial"/>
                <a:ea typeface="Arial"/>
                <a:cs typeface="Arial"/>
                <a:sym typeface="Arial"/>
              </a:rPr>
              <a:t>aprobación</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correcta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implementación</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reformas</a:t>
            </a:r>
            <a:r>
              <a:rPr lang="en-US" sz="1800" dirty="0">
                <a:solidFill>
                  <a:schemeClr val="dk1"/>
                </a:solidFill>
                <a:latin typeface="Arial"/>
                <a:ea typeface="Arial"/>
                <a:cs typeface="Arial"/>
                <a:sym typeface="Arial"/>
              </a:rPr>
              <a:t> del Estado </a:t>
            </a:r>
            <a:r>
              <a:rPr lang="en-US" sz="1800" dirty="0" err="1">
                <a:solidFill>
                  <a:schemeClr val="dk1"/>
                </a:solidFill>
                <a:latin typeface="Arial"/>
                <a:ea typeface="Arial"/>
                <a:cs typeface="Arial"/>
                <a:sym typeface="Arial"/>
              </a:rPr>
              <a:t>requiere</a:t>
            </a:r>
            <a:r>
              <a:rPr lang="en-US" sz="1800" dirty="0">
                <a:solidFill>
                  <a:schemeClr val="dk1"/>
                </a:solidFill>
                <a:latin typeface="Arial"/>
                <a:ea typeface="Arial"/>
                <a:cs typeface="Arial"/>
                <a:sym typeface="Arial"/>
              </a:rPr>
              <a:t> del </a:t>
            </a:r>
            <a:r>
              <a:rPr lang="en-US" sz="1800" dirty="0" err="1">
                <a:solidFill>
                  <a:schemeClr val="dk1"/>
                </a:solidFill>
                <a:latin typeface="Arial"/>
                <a:ea typeface="Arial"/>
                <a:cs typeface="Arial"/>
                <a:sym typeface="Arial"/>
              </a:rPr>
              <a:t>buen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funcionamiento</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instituciones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básicas</a:t>
            </a:r>
            <a:r>
              <a:rPr lang="en-US" sz="1800" dirty="0">
                <a:solidFill>
                  <a:schemeClr val="dk1"/>
                </a:solidFill>
                <a:latin typeface="Arial"/>
                <a:ea typeface="Arial"/>
                <a:cs typeface="Arial"/>
                <a:sym typeface="Arial"/>
              </a:rPr>
              <a:t>.</a:t>
            </a:r>
          </a:p>
          <a:p>
            <a:pPr marL="342900" indent="-190500" algn="just">
              <a:lnSpc>
                <a:spcPct val="8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La </a:t>
            </a:r>
            <a:r>
              <a:rPr lang="en-US" sz="1800" dirty="0" err="1">
                <a:solidFill>
                  <a:schemeClr val="dk1"/>
                </a:solidFill>
                <a:latin typeface="Arial"/>
                <a:ea typeface="Arial"/>
                <a:cs typeface="Arial"/>
                <a:sym typeface="Arial"/>
              </a:rPr>
              <a:t>vinculación</a:t>
            </a:r>
            <a:r>
              <a:rPr lang="en-US" sz="1800" dirty="0">
                <a:solidFill>
                  <a:schemeClr val="dk1"/>
                </a:solidFill>
                <a:latin typeface="Arial"/>
                <a:ea typeface="Arial"/>
                <a:cs typeface="Arial"/>
                <a:sym typeface="Arial"/>
              </a:rPr>
              <a:t> entre políticas y gestión.</a:t>
            </a:r>
          </a:p>
          <a:p>
            <a:pPr marL="342900" indent="-190500" algn="just">
              <a:lnSpc>
                <a:spcPct val="8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procesos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reforma</a:t>
            </a:r>
            <a:r>
              <a:rPr lang="en-US" sz="1800" dirty="0">
                <a:solidFill>
                  <a:schemeClr val="dk1"/>
                </a:solidFill>
                <a:latin typeface="Arial"/>
                <a:ea typeface="Arial"/>
                <a:cs typeface="Arial"/>
                <a:sym typeface="Arial"/>
              </a:rPr>
              <a:t>, las políticas y las </a:t>
            </a:r>
            <a:r>
              <a:rPr lang="en-US" sz="1800" dirty="0" err="1">
                <a:solidFill>
                  <a:schemeClr val="dk1"/>
                </a:solidFill>
                <a:latin typeface="Arial"/>
                <a:ea typeface="Arial"/>
                <a:cs typeface="Arial"/>
                <a:sym typeface="Arial"/>
              </a:rPr>
              <a:t>instituciones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deben</a:t>
            </a:r>
            <a:r>
              <a:rPr lang="en-US" sz="1800" dirty="0">
                <a:solidFill>
                  <a:schemeClr val="dk1"/>
                </a:solidFill>
                <a:latin typeface="Arial"/>
                <a:ea typeface="Arial"/>
                <a:cs typeface="Arial"/>
                <a:sym typeface="Arial"/>
              </a:rPr>
              <a:t> ser </a:t>
            </a:r>
            <a:r>
              <a:rPr lang="en-US" sz="1800" dirty="0" err="1">
                <a:solidFill>
                  <a:schemeClr val="dk1"/>
                </a:solidFill>
                <a:latin typeface="Arial"/>
                <a:ea typeface="Arial"/>
                <a:cs typeface="Arial"/>
                <a:sym typeface="Arial"/>
              </a:rPr>
              <a:t>pensadas</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diseñadas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forma </a:t>
            </a:r>
            <a:r>
              <a:rPr lang="en-US" sz="1800" dirty="0" err="1">
                <a:solidFill>
                  <a:schemeClr val="dk1"/>
                </a:solidFill>
                <a:latin typeface="Arial"/>
                <a:ea typeface="Arial"/>
                <a:cs typeface="Arial"/>
                <a:sym typeface="Arial"/>
              </a:rPr>
              <a:t>simultánea</a:t>
            </a:r>
            <a:r>
              <a:rPr lang="en-US" sz="1800" dirty="0">
                <a:solidFill>
                  <a:schemeClr val="dk1"/>
                </a:solidFill>
                <a:latin typeface="Arial"/>
                <a:ea typeface="Arial"/>
                <a:cs typeface="Arial"/>
                <a:sym typeface="Arial"/>
              </a:rPr>
              <a:t>.</a:t>
            </a:r>
          </a:p>
          <a:p>
            <a:pPr marL="342900" indent="-190500" algn="just">
              <a:lnSpc>
                <a:spcPct val="8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El </a:t>
            </a:r>
            <a:r>
              <a:rPr lang="en-US" sz="1800" dirty="0" err="1">
                <a:solidFill>
                  <a:schemeClr val="dk1"/>
                </a:solidFill>
                <a:latin typeface="Arial"/>
                <a:ea typeface="Arial"/>
                <a:cs typeface="Arial"/>
                <a:sym typeface="Arial"/>
              </a:rPr>
              <a:t>éxito</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los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procesos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reforma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dependen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gran </a:t>
            </a:r>
            <a:r>
              <a:rPr lang="en-US" sz="1800" dirty="0" err="1">
                <a:solidFill>
                  <a:schemeClr val="dk1"/>
                </a:solidFill>
                <a:latin typeface="Arial"/>
                <a:ea typeface="Arial"/>
                <a:cs typeface="Arial"/>
                <a:sym typeface="Arial"/>
              </a:rPr>
              <a:t>medida</a:t>
            </a:r>
            <a:r>
              <a:rPr lang="en-US" sz="1800" dirty="0">
                <a:solidFill>
                  <a:schemeClr val="dk1"/>
                </a:solidFill>
                <a:latin typeface="Arial"/>
                <a:ea typeface="Arial"/>
                <a:cs typeface="Arial"/>
                <a:sym typeface="Arial"/>
              </a:rPr>
              <a:t> de la </a:t>
            </a:r>
            <a:r>
              <a:rPr lang="en-US" sz="1800" dirty="0" err="1">
                <a:solidFill>
                  <a:schemeClr val="dk1"/>
                </a:solidFill>
                <a:latin typeface="Arial"/>
                <a:ea typeface="Arial"/>
                <a:cs typeface="Arial"/>
                <a:sym typeface="Arial"/>
              </a:rPr>
              <a:t>gobernabilidad</a:t>
            </a:r>
            <a:r>
              <a:rPr lang="en-US" sz="1800" dirty="0">
                <a:solidFill>
                  <a:schemeClr val="dk1"/>
                </a:solidFill>
                <a:latin typeface="Arial"/>
                <a:ea typeface="Arial"/>
                <a:cs typeface="Arial"/>
                <a:sym typeface="Arial"/>
              </a:rPr>
              <a:t> que se </a:t>
            </a:r>
            <a:r>
              <a:rPr lang="en-US" sz="1800" dirty="0" err="1">
                <a:solidFill>
                  <a:schemeClr val="dk1"/>
                </a:solidFill>
                <a:latin typeface="Arial"/>
                <a:ea typeface="Arial"/>
                <a:cs typeface="Arial"/>
                <a:sym typeface="Arial"/>
              </a:rPr>
              <a:t>logre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alcanzar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torno</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dichos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procesos</a:t>
            </a:r>
            <a:r>
              <a:rPr lang="en-US" sz="1800" dirty="0">
                <a:solidFill>
                  <a:schemeClr val="dk1"/>
                </a:solidFill>
                <a:latin typeface="Arial"/>
                <a:ea typeface="Arial"/>
                <a:cs typeface="Arial"/>
                <a:sym typeface="Arial"/>
              </a:rPr>
              <a:t>.</a:t>
            </a:r>
          </a:p>
        </p:txBody>
      </p:sp>
      <p:sp>
        <p:nvSpPr>
          <p:cNvPr id="6" name="Shape 700">
            <a:extLst>
              <a:ext uri="{FF2B5EF4-FFF2-40B4-BE49-F238E27FC236}">
                <a16:creationId xmlns:a16="http://schemas.microsoft.com/office/drawing/2014/main" id="{C46108D8-6E2D-1F14-AE0F-F489D728344D}"/>
              </a:ext>
            </a:extLst>
          </p:cNvPr>
          <p:cNvSpPr txBox="1">
            <a:spLocks/>
          </p:cNvSpPr>
          <p:nvPr/>
        </p:nvSpPr>
        <p:spPr>
          <a:xfrm>
            <a:off x="468312" y="981075"/>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a:solidFill>
                  <a:schemeClr val="dk2"/>
                </a:solidFill>
                <a:latin typeface="Arial"/>
                <a:ea typeface="Arial"/>
                <a:cs typeface="Arial"/>
                <a:sym typeface="Arial"/>
              </a:rPr>
              <a:t>Lecciones aprendidas		2</a:t>
            </a:r>
          </a:p>
        </p:txBody>
      </p:sp>
    </p:spTree>
    <p:extLst>
      <p:ext uri="{BB962C8B-B14F-4D97-AF65-F5344CB8AC3E}">
        <p14:creationId xmlns:p14="http://schemas.microsoft.com/office/powerpoint/2010/main" val="3866924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06">
            <a:extLst>
              <a:ext uri="{FF2B5EF4-FFF2-40B4-BE49-F238E27FC236}">
                <a16:creationId xmlns:a16="http://schemas.microsoft.com/office/drawing/2014/main" id="{4BE999E5-2377-6F70-AFE1-A531F3EB2E9F}"/>
              </a:ext>
            </a:extLst>
          </p:cNvPr>
          <p:cNvSpPr txBox="1">
            <a:spLocks/>
          </p:cNvSpPr>
          <p:nvPr/>
        </p:nvSpPr>
        <p:spPr>
          <a:xfrm>
            <a:off x="395287" y="2071688"/>
            <a:ext cx="7777162" cy="467995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75000"/>
              </a:lnSpc>
              <a:spcBef>
                <a:spcPts val="0"/>
              </a:spcBef>
              <a:buClr>
                <a:schemeClr val="dk1"/>
              </a:buClr>
              <a:buSzPct val="100000"/>
              <a:buFont typeface="Arial"/>
              <a:buChar char="•"/>
            </a:pPr>
            <a:r>
              <a:rPr lang="en-US" sz="1800" dirty="0">
                <a:solidFill>
                  <a:schemeClr val="dk1"/>
                </a:solidFill>
                <a:latin typeface="Arial"/>
                <a:ea typeface="Arial"/>
                <a:cs typeface="Arial"/>
                <a:sym typeface="Arial"/>
              </a:rPr>
              <a:t>Los </a:t>
            </a:r>
            <a:r>
              <a:rPr lang="en-US" sz="1800" dirty="0" err="1">
                <a:solidFill>
                  <a:schemeClr val="dk1"/>
                </a:solidFill>
                <a:latin typeface="Arial"/>
                <a:ea typeface="Arial"/>
                <a:cs typeface="Arial"/>
                <a:sym typeface="Arial"/>
              </a:rPr>
              <a:t>procesos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modernización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difícilmente</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pueden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abordar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forma </a:t>
            </a:r>
            <a:r>
              <a:rPr lang="en-US" sz="1800" dirty="0" err="1">
                <a:solidFill>
                  <a:schemeClr val="dk1"/>
                </a:solidFill>
                <a:latin typeface="Arial"/>
                <a:ea typeface="Arial"/>
                <a:cs typeface="Arial"/>
                <a:sym typeface="Arial"/>
              </a:rPr>
              <a:t>aislada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institución</a:t>
            </a:r>
            <a:r>
              <a:rPr lang="en-US" sz="1800" dirty="0">
                <a:solidFill>
                  <a:schemeClr val="dk1"/>
                </a:solidFill>
                <a:latin typeface="Arial"/>
                <a:ea typeface="Arial"/>
                <a:cs typeface="Arial"/>
                <a:sym typeface="Arial"/>
              </a:rPr>
              <a:t>.</a:t>
            </a:r>
          </a:p>
          <a:p>
            <a:pPr marL="342900" indent="-342900" algn="just">
              <a:lnSpc>
                <a:spcPct val="75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Las </a:t>
            </a:r>
            <a:r>
              <a:rPr lang="en-US" sz="1800" dirty="0" err="1">
                <a:solidFill>
                  <a:schemeClr val="dk1"/>
                </a:solidFill>
                <a:latin typeface="Arial"/>
                <a:ea typeface="Arial"/>
                <a:cs typeface="Arial"/>
                <a:sym typeface="Arial"/>
              </a:rPr>
              <a:t>instituciones</a:t>
            </a:r>
            <a:r>
              <a:rPr lang="en-US" sz="1800" dirty="0">
                <a:solidFill>
                  <a:schemeClr val="dk1"/>
                </a:solidFill>
                <a:latin typeface="Arial"/>
                <a:ea typeface="Arial"/>
                <a:cs typeface="Arial"/>
                <a:sym typeface="Arial"/>
              </a:rPr>
              <a:t> son </a:t>
            </a:r>
            <a:r>
              <a:rPr lang="en-US" sz="1800" dirty="0" err="1">
                <a:solidFill>
                  <a:schemeClr val="dk1"/>
                </a:solidFill>
                <a:latin typeface="Arial"/>
                <a:ea typeface="Arial"/>
                <a:cs typeface="Arial"/>
                <a:sym typeface="Arial"/>
              </a:rPr>
              <a:t>expresiones</a:t>
            </a:r>
            <a:r>
              <a:rPr lang="en-US" sz="1800" dirty="0">
                <a:solidFill>
                  <a:schemeClr val="dk1"/>
                </a:solidFill>
                <a:latin typeface="Arial"/>
                <a:ea typeface="Arial"/>
                <a:cs typeface="Arial"/>
                <a:sym typeface="Arial"/>
              </a:rPr>
              <a:t> políticas y   </a:t>
            </a:r>
            <a:r>
              <a:rPr lang="en-US" sz="1800" dirty="0" err="1">
                <a:solidFill>
                  <a:schemeClr val="dk1"/>
                </a:solidFill>
                <a:latin typeface="Arial"/>
                <a:ea typeface="Arial"/>
                <a:cs typeface="Arial"/>
                <a:sym typeface="Arial"/>
              </a:rPr>
              <a:t>culturales</a:t>
            </a:r>
            <a:r>
              <a:rPr lang="en-US" sz="1800" dirty="0">
                <a:solidFill>
                  <a:schemeClr val="dk1"/>
                </a:solidFill>
                <a:latin typeface="Arial"/>
                <a:ea typeface="Arial"/>
                <a:cs typeface="Arial"/>
                <a:sym typeface="Arial"/>
              </a:rPr>
              <a:t> y no </a:t>
            </a:r>
            <a:r>
              <a:rPr lang="en-US" sz="1800" dirty="0" err="1">
                <a:solidFill>
                  <a:schemeClr val="dk1"/>
                </a:solidFill>
                <a:latin typeface="Arial"/>
                <a:ea typeface="Arial"/>
                <a:cs typeface="Arial"/>
                <a:sym typeface="Arial"/>
              </a:rPr>
              <a:t>meras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sumas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procedimientos</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normas</a:t>
            </a:r>
            <a:r>
              <a:rPr lang="en-US" sz="1800" dirty="0">
                <a:solidFill>
                  <a:schemeClr val="dk1"/>
                </a:solidFill>
                <a:latin typeface="Arial"/>
                <a:ea typeface="Arial"/>
                <a:cs typeface="Arial"/>
                <a:sym typeface="Arial"/>
              </a:rPr>
              <a:t>.</a:t>
            </a:r>
          </a:p>
          <a:p>
            <a:pPr marL="342900" indent="-342900" algn="just">
              <a:lnSpc>
                <a:spcPct val="10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Las </a:t>
            </a:r>
            <a:r>
              <a:rPr lang="en-US" sz="1800" dirty="0" err="1">
                <a:solidFill>
                  <a:schemeClr val="dk1"/>
                </a:solidFill>
                <a:latin typeface="Arial"/>
                <a:ea typeface="Arial"/>
                <a:cs typeface="Arial"/>
                <a:sym typeface="Arial"/>
              </a:rPr>
              <a:t>experiencias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exitosas</a:t>
            </a:r>
            <a:r>
              <a:rPr lang="en-US" sz="1800" dirty="0">
                <a:solidFill>
                  <a:schemeClr val="dk1"/>
                </a:solidFill>
                <a:latin typeface="Arial"/>
                <a:ea typeface="Arial"/>
                <a:cs typeface="Arial"/>
                <a:sym typeface="Arial"/>
              </a:rPr>
              <a:t> no son </a:t>
            </a:r>
            <a:r>
              <a:rPr lang="en-US" sz="1800" dirty="0" err="1">
                <a:solidFill>
                  <a:schemeClr val="dk1"/>
                </a:solidFill>
                <a:latin typeface="Arial"/>
                <a:ea typeface="Arial"/>
                <a:cs typeface="Arial"/>
                <a:sym typeface="Arial"/>
              </a:rPr>
              <a:t>fácilmente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exportables</a:t>
            </a:r>
            <a:r>
              <a:rPr lang="en-US" sz="1800" dirty="0">
                <a:solidFill>
                  <a:schemeClr val="dk1"/>
                </a:solidFill>
                <a:latin typeface="Arial"/>
                <a:ea typeface="Arial"/>
                <a:cs typeface="Arial"/>
                <a:sym typeface="Arial"/>
              </a:rPr>
              <a:t>.</a:t>
            </a:r>
          </a:p>
          <a:p>
            <a:pPr marL="342900" indent="-342900" algn="just">
              <a:lnSpc>
                <a:spcPct val="100000"/>
              </a:lnSpc>
              <a:spcBef>
                <a:spcPts val="480"/>
              </a:spcBef>
              <a:buClr>
                <a:schemeClr val="dk1"/>
              </a:buClr>
              <a:buFont typeface="Arial"/>
              <a:buNone/>
            </a:pPr>
            <a:endParaRPr lang="en-US" sz="18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1800" dirty="0">
                <a:solidFill>
                  <a:schemeClr val="dk1"/>
                </a:solidFill>
                <a:latin typeface="Arial"/>
                <a:ea typeface="Arial"/>
                <a:cs typeface="Arial"/>
                <a:sym typeface="Arial"/>
              </a:rPr>
              <a:t>Los </a:t>
            </a:r>
            <a:r>
              <a:rPr lang="en-US" sz="1800" dirty="0" err="1">
                <a:solidFill>
                  <a:schemeClr val="dk1"/>
                </a:solidFill>
                <a:latin typeface="Arial"/>
                <a:ea typeface="Arial"/>
                <a:cs typeface="Arial"/>
                <a:sym typeface="Arial"/>
              </a:rPr>
              <a:t>recursos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financieros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sí</a:t>
            </a:r>
            <a:r>
              <a:rPr lang="en-US" sz="1800" dirty="0">
                <a:solidFill>
                  <a:schemeClr val="dk1"/>
                </a:solidFill>
                <a:latin typeface="Arial"/>
                <a:ea typeface="Arial"/>
                <a:cs typeface="Arial"/>
                <a:sym typeface="Arial"/>
              </a:rPr>
              <a:t> no </a:t>
            </a:r>
            <a:r>
              <a:rPr lang="en-US" sz="1800" dirty="0" err="1">
                <a:solidFill>
                  <a:schemeClr val="dk1"/>
                </a:solidFill>
                <a:latin typeface="Arial"/>
                <a:ea typeface="Arial"/>
                <a:cs typeface="Arial"/>
                <a:sym typeface="Arial"/>
              </a:rPr>
              <a:t>cambian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modernizan</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instituciones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públicas</a:t>
            </a:r>
            <a:r>
              <a:rPr lang="en-US" sz="1800" dirty="0">
                <a:solidFill>
                  <a:schemeClr val="dk1"/>
                </a:solidFill>
                <a:latin typeface="Arial"/>
                <a:ea typeface="Arial"/>
                <a:cs typeface="Arial"/>
                <a:sym typeface="Arial"/>
              </a:rPr>
              <a:t>.</a:t>
            </a:r>
          </a:p>
        </p:txBody>
      </p:sp>
      <p:sp>
        <p:nvSpPr>
          <p:cNvPr id="4" name="Shape 707">
            <a:extLst>
              <a:ext uri="{FF2B5EF4-FFF2-40B4-BE49-F238E27FC236}">
                <a16:creationId xmlns:a16="http://schemas.microsoft.com/office/drawing/2014/main" id="{EE95CB48-6ACD-9A64-9D93-A604026D063D}"/>
              </a:ext>
            </a:extLst>
          </p:cNvPr>
          <p:cNvSpPr txBox="1">
            <a:spLocks/>
          </p:cNvSpPr>
          <p:nvPr/>
        </p:nvSpPr>
        <p:spPr>
          <a:xfrm>
            <a:off x="395287" y="8223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2800" dirty="0" err="1">
                <a:solidFill>
                  <a:schemeClr val="dk2"/>
                </a:solidFill>
                <a:latin typeface="Arial"/>
                <a:ea typeface="Arial"/>
                <a:cs typeface="Arial"/>
                <a:sym typeface="Arial"/>
              </a:rPr>
              <a:t>Lecciones</a:t>
            </a:r>
            <a:r>
              <a:rPr lang="en-US" sz="2800" dirty="0">
                <a:solidFill>
                  <a:schemeClr val="dk2"/>
                </a:solidFill>
                <a:latin typeface="Arial"/>
                <a:ea typeface="Arial"/>
                <a:cs typeface="Arial"/>
                <a:sym typeface="Arial"/>
              </a:rPr>
              <a:t> </a:t>
            </a:r>
            <a:r>
              <a:rPr lang="en-US" sz="2800" dirty="0" err="1">
                <a:solidFill>
                  <a:schemeClr val="dk2"/>
                </a:solidFill>
                <a:latin typeface="Arial"/>
                <a:ea typeface="Arial"/>
                <a:cs typeface="Arial"/>
                <a:sym typeface="Arial"/>
              </a:rPr>
              <a:t>aprendidas</a:t>
            </a:r>
            <a:r>
              <a:rPr lang="en-US" sz="2800" dirty="0">
                <a:solidFill>
                  <a:schemeClr val="dk2"/>
                </a:solidFill>
                <a:latin typeface="Arial"/>
                <a:ea typeface="Arial"/>
                <a:cs typeface="Arial"/>
                <a:sym typeface="Arial"/>
              </a:rPr>
              <a:t>		3</a:t>
            </a:r>
          </a:p>
        </p:txBody>
      </p:sp>
    </p:spTree>
    <p:extLst>
      <p:ext uri="{BB962C8B-B14F-4D97-AF65-F5344CB8AC3E}">
        <p14:creationId xmlns:p14="http://schemas.microsoft.com/office/powerpoint/2010/main" val="20587821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12">
            <a:extLst>
              <a:ext uri="{FF2B5EF4-FFF2-40B4-BE49-F238E27FC236}">
                <a16:creationId xmlns:a16="http://schemas.microsoft.com/office/drawing/2014/main" id="{74A8ADE5-C6E0-35EA-7D7D-F789FD123F18}"/>
              </a:ext>
            </a:extLst>
          </p:cNvPr>
          <p:cNvSpPr txBox="1"/>
          <p:nvPr/>
        </p:nvSpPr>
        <p:spPr>
          <a:xfrm>
            <a:off x="6564489" y="7340247"/>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89</a:t>
            </a:fld>
            <a:endParaRPr lang="en-US" sz="1400" b="0" i="0" u="none" strike="noStrike" cap="none" baseline="0">
              <a:solidFill>
                <a:schemeClr val="dk1"/>
              </a:solidFill>
              <a:latin typeface="Arial"/>
              <a:ea typeface="Arial"/>
              <a:cs typeface="Arial"/>
              <a:sym typeface="Arial"/>
            </a:endParaRPr>
          </a:p>
        </p:txBody>
      </p:sp>
      <p:sp>
        <p:nvSpPr>
          <p:cNvPr id="4" name="Shape 713">
            <a:extLst>
              <a:ext uri="{FF2B5EF4-FFF2-40B4-BE49-F238E27FC236}">
                <a16:creationId xmlns:a16="http://schemas.microsoft.com/office/drawing/2014/main" id="{3464E09E-E3AB-5E37-41B9-EA1F613A432F}"/>
              </a:ext>
            </a:extLst>
          </p:cNvPr>
          <p:cNvSpPr txBox="1">
            <a:spLocks/>
          </p:cNvSpPr>
          <p:nvPr/>
        </p:nvSpPr>
        <p:spPr>
          <a:xfrm>
            <a:off x="551039" y="2507897"/>
            <a:ext cx="7704136" cy="4197349"/>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0000"/>
              </a:lnSpc>
              <a:spcBef>
                <a:spcPts val="0"/>
              </a:spcBef>
              <a:buClr>
                <a:schemeClr val="dk1"/>
              </a:buClr>
              <a:buSzPct val="100000"/>
              <a:buFont typeface="Arial"/>
              <a:buChar char="•"/>
            </a:pPr>
            <a:r>
              <a:rPr lang="en-US" sz="2400">
                <a:solidFill>
                  <a:schemeClr val="dk1"/>
                </a:solidFill>
                <a:latin typeface="Arial"/>
                <a:ea typeface="Arial"/>
                <a:cs typeface="Arial"/>
                <a:sym typeface="Arial"/>
              </a:rPr>
              <a:t>Reformas serán innovadoras cuando coincidan tres elementos en forma simultánea: problema a solucionar, conocer que hacer, coalición de sustento.</a:t>
            </a:r>
          </a:p>
          <a:p>
            <a:pPr marL="342900" indent="-342900" algn="just">
              <a:lnSpc>
                <a:spcPct val="110000"/>
              </a:lnSpc>
              <a:spcBef>
                <a:spcPts val="480"/>
              </a:spcBef>
              <a:buClr>
                <a:schemeClr val="dk1"/>
              </a:buClr>
              <a:buFont typeface="Arial"/>
              <a:buNone/>
            </a:pPr>
            <a:endParaRPr lang="en-US" sz="2400">
              <a:solidFill>
                <a:schemeClr val="dk1"/>
              </a:solidFill>
              <a:latin typeface="Arial"/>
              <a:ea typeface="Arial"/>
              <a:cs typeface="Arial"/>
              <a:sym typeface="Arial"/>
            </a:endParaRPr>
          </a:p>
          <a:p>
            <a:pPr marL="342900" indent="-342900" algn="just">
              <a:lnSpc>
                <a:spcPct val="11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procesos de reforma y modernización se sustentan en la existencia de líderes políticos, económicos y sociales que aprovechen las crisis como oportunidades.</a:t>
            </a:r>
          </a:p>
          <a:p>
            <a:pPr marL="342900" indent="-190500">
              <a:spcBef>
                <a:spcPts val="480"/>
              </a:spcBef>
              <a:buClr>
                <a:schemeClr val="dk1"/>
              </a:buClr>
              <a:buFont typeface="Arial"/>
              <a:buNone/>
            </a:pPr>
            <a:endParaRPr lang="en-US" sz="2400" dirty="0">
              <a:solidFill>
                <a:schemeClr val="dk1"/>
              </a:solidFill>
              <a:latin typeface="Arial"/>
              <a:ea typeface="Arial"/>
              <a:cs typeface="Arial"/>
              <a:sym typeface="Arial"/>
            </a:endParaRPr>
          </a:p>
        </p:txBody>
      </p:sp>
      <p:sp>
        <p:nvSpPr>
          <p:cNvPr id="6" name="Shape 714">
            <a:extLst>
              <a:ext uri="{FF2B5EF4-FFF2-40B4-BE49-F238E27FC236}">
                <a16:creationId xmlns:a16="http://schemas.microsoft.com/office/drawing/2014/main" id="{0F2D2080-8766-9FA0-FFEF-0B2EB2F6C2B5}"/>
              </a:ext>
            </a:extLst>
          </p:cNvPr>
          <p:cNvSpPr txBox="1">
            <a:spLocks/>
          </p:cNvSpPr>
          <p:nvPr/>
        </p:nvSpPr>
        <p:spPr>
          <a:xfrm>
            <a:off x="468489" y="1369659"/>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600">
                <a:solidFill>
                  <a:schemeClr val="dk2"/>
                </a:solidFill>
                <a:latin typeface="Arial"/>
                <a:ea typeface="Arial"/>
                <a:cs typeface="Arial"/>
                <a:sym typeface="Arial"/>
              </a:rPr>
              <a:t>Lecciones aprendidas		4</a:t>
            </a:r>
            <a:endParaRPr lang="en-US" sz="3600" dirty="0">
              <a:solidFill>
                <a:schemeClr val="dk2"/>
              </a:solidFill>
              <a:latin typeface="Arial"/>
              <a:ea typeface="Arial"/>
              <a:cs typeface="Arial"/>
              <a:sym typeface="Arial"/>
            </a:endParaRPr>
          </a:p>
        </p:txBody>
      </p:sp>
      <p:sp>
        <p:nvSpPr>
          <p:cNvPr id="7" name="CuadroTexto 6">
            <a:extLst>
              <a:ext uri="{FF2B5EF4-FFF2-40B4-BE49-F238E27FC236}">
                <a16:creationId xmlns:a16="http://schemas.microsoft.com/office/drawing/2014/main" id="{10680F29-F71B-CA33-A941-9AE96BFA62D2}"/>
              </a:ext>
            </a:extLst>
          </p:cNvPr>
          <p:cNvSpPr txBox="1"/>
          <p:nvPr/>
        </p:nvSpPr>
        <p:spPr>
          <a:xfrm>
            <a:off x="366308" y="1541242"/>
            <a:ext cx="184731" cy="307777"/>
          </a:xfrm>
          <a:prstGeom prst="rect">
            <a:avLst/>
          </a:prstGeom>
          <a:noFill/>
        </p:spPr>
        <p:txBody>
          <a:bodyPr wrap="none" rtlCol="0">
            <a:spAutoFit/>
          </a:bodyPr>
          <a:lstStyle/>
          <a:p>
            <a:endParaRPr lang="es-CL" dirty="0"/>
          </a:p>
        </p:txBody>
      </p:sp>
    </p:spTree>
    <p:extLst>
      <p:ext uri="{BB962C8B-B14F-4D97-AF65-F5344CB8AC3E}">
        <p14:creationId xmlns:p14="http://schemas.microsoft.com/office/powerpoint/2010/main" val="52513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138">
            <a:extLst>
              <a:ext uri="{FF2B5EF4-FFF2-40B4-BE49-F238E27FC236}">
                <a16:creationId xmlns:a16="http://schemas.microsoft.com/office/drawing/2014/main" id="{3F9CFA0A-5F77-33FD-CA7A-202B0EDD8F4D}"/>
              </a:ext>
            </a:extLst>
          </p:cNvPr>
          <p:cNvSpPr txBox="1">
            <a:spLocks/>
          </p:cNvSpPr>
          <p:nvPr/>
        </p:nvSpPr>
        <p:spPr>
          <a:xfrm>
            <a:off x="556153" y="2051051"/>
            <a:ext cx="7489824" cy="482441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algn="just">
              <a:lnSpc>
                <a:spcPct val="100000"/>
              </a:lnSpc>
              <a:spcBef>
                <a:spcPts val="0"/>
              </a:spcBef>
              <a:buClr>
                <a:schemeClr val="dk1"/>
              </a:buClr>
              <a:buSzPct val="100000"/>
              <a:buFont typeface="Noto Symbol"/>
              <a:buChar char="●"/>
            </a:pPr>
            <a:r>
              <a:rPr lang="en-US" sz="1600">
                <a:solidFill>
                  <a:schemeClr val="dk1"/>
                </a:solidFill>
                <a:latin typeface="Arial"/>
                <a:ea typeface="Arial"/>
                <a:cs typeface="Arial"/>
                <a:sym typeface="Arial"/>
              </a:rPr>
              <a:t>Qué es gobernar:</a:t>
            </a:r>
          </a:p>
          <a:p>
            <a:pPr marL="547687" lvl="1" indent="-293687" algn="just">
              <a:lnSpc>
                <a:spcPct val="100000"/>
              </a:lnSpc>
              <a:spcBef>
                <a:spcPts val="300"/>
              </a:spcBef>
              <a:buClr>
                <a:schemeClr val="dk1"/>
              </a:buClr>
              <a:buSzPct val="100000"/>
              <a:buFont typeface="Calibri"/>
              <a:buChar char="­"/>
            </a:pPr>
            <a:r>
              <a:rPr lang="en-US" sz="1600">
                <a:solidFill>
                  <a:schemeClr val="dk1"/>
                </a:solidFill>
                <a:latin typeface="Arial"/>
                <a:ea typeface="Arial"/>
                <a:cs typeface="Arial"/>
                <a:sym typeface="Arial"/>
              </a:rPr>
              <a:t>Es mandar, regir, guiar, dirigir.</a:t>
            </a:r>
          </a:p>
          <a:p>
            <a:pPr marL="547687" lvl="1" indent="-293687" algn="just">
              <a:lnSpc>
                <a:spcPct val="100000"/>
              </a:lnSpc>
              <a:spcBef>
                <a:spcPts val="300"/>
              </a:spcBef>
              <a:buClr>
                <a:schemeClr val="dk1"/>
              </a:buClr>
              <a:buSzPct val="100000"/>
              <a:buFont typeface="Calibri"/>
              <a:buChar char="­"/>
            </a:pPr>
            <a:r>
              <a:rPr lang="en-US" sz="1600">
                <a:solidFill>
                  <a:schemeClr val="dk1"/>
                </a:solidFill>
                <a:latin typeface="Arial"/>
                <a:ea typeface="Arial"/>
                <a:cs typeface="Arial"/>
                <a:sym typeface="Arial"/>
              </a:rPr>
              <a:t>Desde el gobierno, es el mando y dirección de la sociedad política.</a:t>
            </a:r>
          </a:p>
          <a:p>
            <a:pPr marL="273050" indent="-273050" algn="just">
              <a:lnSpc>
                <a:spcPct val="100000"/>
              </a:lnSpc>
              <a:spcBef>
                <a:spcPts val="500"/>
              </a:spcBef>
              <a:buClr>
                <a:schemeClr val="dk1"/>
              </a:buClr>
              <a:buSzPct val="100000"/>
              <a:buFont typeface="Noto Symbol"/>
              <a:buChar char="●"/>
            </a:pPr>
            <a:r>
              <a:rPr lang="en-US" sz="1600">
                <a:solidFill>
                  <a:schemeClr val="dk1"/>
                </a:solidFill>
                <a:latin typeface="Arial"/>
                <a:ea typeface="Arial"/>
                <a:cs typeface="Arial"/>
                <a:sym typeface="Arial"/>
              </a:rPr>
              <a:t>El poder ejecutivo comprende</a:t>
            </a:r>
          </a:p>
          <a:p>
            <a:pPr marL="547687" lvl="1" indent="-293687" algn="just">
              <a:lnSpc>
                <a:spcPct val="100000"/>
              </a:lnSpc>
              <a:spcBef>
                <a:spcPts val="300"/>
              </a:spcBef>
              <a:buClr>
                <a:schemeClr val="dk1"/>
              </a:buClr>
              <a:buSzPct val="100000"/>
              <a:buFont typeface="Calibri"/>
              <a:buChar char="­"/>
            </a:pPr>
            <a:r>
              <a:rPr lang="en-US" sz="1600">
                <a:solidFill>
                  <a:schemeClr val="dk1"/>
                </a:solidFill>
                <a:latin typeface="Arial"/>
                <a:ea typeface="Arial"/>
                <a:cs typeface="Arial"/>
                <a:sym typeface="Arial"/>
              </a:rPr>
              <a:t>Ejecutar normas constitucionales y legales mediante ejercicio de potestad reglamentaria ejecutiva.</a:t>
            </a:r>
          </a:p>
          <a:p>
            <a:pPr marL="547687" lvl="1" indent="-293687" algn="just">
              <a:lnSpc>
                <a:spcPct val="100000"/>
              </a:lnSpc>
              <a:spcBef>
                <a:spcPts val="300"/>
              </a:spcBef>
              <a:buClr>
                <a:schemeClr val="dk1"/>
              </a:buClr>
              <a:buSzPct val="100000"/>
              <a:buFont typeface="Calibri"/>
              <a:buChar char="­"/>
            </a:pPr>
            <a:r>
              <a:rPr lang="en-US" sz="1600">
                <a:solidFill>
                  <a:schemeClr val="dk1"/>
                </a:solidFill>
                <a:latin typeface="Arial"/>
                <a:ea typeface="Arial"/>
                <a:cs typeface="Arial"/>
                <a:sym typeface="Arial"/>
              </a:rPr>
              <a:t>Mandar y dirigir al Estado en su conjunto, tomando decisiones políticas para el logro del bien común, sujeto al ordenamiento jurídico..</a:t>
            </a:r>
          </a:p>
          <a:p>
            <a:pPr marL="547687" lvl="1" indent="-293687" algn="just">
              <a:lnSpc>
                <a:spcPct val="100000"/>
              </a:lnSpc>
              <a:spcBef>
                <a:spcPts val="300"/>
              </a:spcBef>
              <a:buClr>
                <a:schemeClr val="dk1"/>
              </a:buClr>
              <a:buSzPct val="100000"/>
              <a:buFont typeface="Calibri"/>
              <a:buChar char="­"/>
            </a:pPr>
            <a:r>
              <a:rPr lang="en-US" sz="1600">
                <a:solidFill>
                  <a:schemeClr val="dk1"/>
                </a:solidFill>
                <a:latin typeface="Arial"/>
                <a:ea typeface="Arial"/>
                <a:cs typeface="Arial"/>
                <a:sym typeface="Arial"/>
              </a:rPr>
              <a:t>Administrar el Estado, prestar servicios públicos y ejercer capacidades regulatorias.</a:t>
            </a:r>
          </a:p>
        </p:txBody>
      </p:sp>
      <p:sp>
        <p:nvSpPr>
          <p:cNvPr id="4" name="Shape 139">
            <a:extLst>
              <a:ext uri="{FF2B5EF4-FFF2-40B4-BE49-F238E27FC236}">
                <a16:creationId xmlns:a16="http://schemas.microsoft.com/office/drawing/2014/main" id="{E0EB3419-6C4B-36DA-A904-D2B7C3909418}"/>
              </a:ext>
            </a:extLst>
          </p:cNvPr>
          <p:cNvSpPr txBox="1"/>
          <p:nvPr/>
        </p:nvSpPr>
        <p:spPr>
          <a:xfrm>
            <a:off x="6282266" y="6883401"/>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9</a:t>
            </a:fld>
            <a:endParaRPr lang="en-US" sz="1050" b="0" i="0" u="none" strike="noStrike" cap="none" baseline="0">
              <a:solidFill>
                <a:schemeClr val="dk1"/>
              </a:solidFill>
              <a:latin typeface="Arial"/>
              <a:ea typeface="Arial"/>
              <a:cs typeface="Arial"/>
              <a:sym typeface="Arial"/>
            </a:endParaRPr>
          </a:p>
        </p:txBody>
      </p:sp>
      <p:sp>
        <p:nvSpPr>
          <p:cNvPr id="6" name="Shape 140">
            <a:extLst>
              <a:ext uri="{FF2B5EF4-FFF2-40B4-BE49-F238E27FC236}">
                <a16:creationId xmlns:a16="http://schemas.microsoft.com/office/drawing/2014/main" id="{61CF4C0B-0911-DB9E-9BB7-11E82683D5F2}"/>
              </a:ext>
            </a:extLst>
          </p:cNvPr>
          <p:cNvSpPr txBox="1">
            <a:spLocks/>
          </p:cNvSpPr>
          <p:nvPr/>
        </p:nvSpPr>
        <p:spPr>
          <a:xfrm>
            <a:off x="186266" y="912813"/>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4000" dirty="0" err="1">
                <a:solidFill>
                  <a:schemeClr val="dk2"/>
                </a:solidFill>
                <a:latin typeface="Arial"/>
                <a:ea typeface="Arial"/>
                <a:cs typeface="Arial"/>
                <a:sym typeface="Arial"/>
              </a:rPr>
              <a:t>Distinciones</a:t>
            </a:r>
            <a:r>
              <a:rPr lang="en-US" sz="4000" dirty="0">
                <a:solidFill>
                  <a:schemeClr val="dk2"/>
                </a:solidFill>
                <a:latin typeface="Arial"/>
                <a:ea typeface="Arial"/>
                <a:cs typeface="Arial"/>
                <a:sym typeface="Arial"/>
              </a:rPr>
              <a:t> </a:t>
            </a:r>
            <a:r>
              <a:rPr lang="en-US" sz="4000" dirty="0" err="1">
                <a:solidFill>
                  <a:schemeClr val="dk2"/>
                </a:solidFill>
                <a:latin typeface="Arial"/>
                <a:ea typeface="Arial"/>
                <a:cs typeface="Arial"/>
                <a:sym typeface="Arial"/>
              </a:rPr>
              <a:t>iniciales</a:t>
            </a:r>
            <a:r>
              <a:rPr lang="en-US" sz="4000" dirty="0">
                <a:solidFill>
                  <a:schemeClr val="dk2"/>
                </a:solidFill>
                <a:latin typeface="Arial"/>
                <a:ea typeface="Arial"/>
                <a:cs typeface="Arial"/>
                <a:sym typeface="Arial"/>
              </a:rPr>
              <a:t>	6</a:t>
            </a:r>
          </a:p>
        </p:txBody>
      </p:sp>
    </p:spTree>
    <p:extLst>
      <p:ext uri="{BB962C8B-B14F-4D97-AF65-F5344CB8AC3E}">
        <p14:creationId xmlns:p14="http://schemas.microsoft.com/office/powerpoint/2010/main" val="32048725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19">
            <a:extLst>
              <a:ext uri="{FF2B5EF4-FFF2-40B4-BE49-F238E27FC236}">
                <a16:creationId xmlns:a16="http://schemas.microsoft.com/office/drawing/2014/main" id="{E994F8C8-2360-F680-F583-131CC561C78C}"/>
              </a:ext>
            </a:extLst>
          </p:cNvPr>
          <p:cNvSpPr txBox="1"/>
          <p:nvPr/>
        </p:nvSpPr>
        <p:spPr>
          <a:xfrm>
            <a:off x="6564489"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90</a:t>
            </a:fld>
            <a:endParaRPr lang="en-US" sz="1400" b="0" i="0" u="none" strike="noStrike" cap="none" baseline="0">
              <a:solidFill>
                <a:schemeClr val="dk1"/>
              </a:solidFill>
              <a:latin typeface="Arial"/>
              <a:ea typeface="Arial"/>
              <a:cs typeface="Arial"/>
              <a:sym typeface="Arial"/>
            </a:endParaRPr>
          </a:p>
        </p:txBody>
      </p:sp>
      <p:sp>
        <p:nvSpPr>
          <p:cNvPr id="4" name="Shape 720">
            <a:extLst>
              <a:ext uri="{FF2B5EF4-FFF2-40B4-BE49-F238E27FC236}">
                <a16:creationId xmlns:a16="http://schemas.microsoft.com/office/drawing/2014/main" id="{BF640E2E-9D50-AA38-FF3F-C1A7D02DD3A1}"/>
              </a:ext>
            </a:extLst>
          </p:cNvPr>
          <p:cNvSpPr txBox="1">
            <a:spLocks/>
          </p:cNvSpPr>
          <p:nvPr/>
        </p:nvSpPr>
        <p:spPr>
          <a:xfrm>
            <a:off x="622476" y="2978151"/>
            <a:ext cx="7561261" cy="428625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Bef>
                <a:spcPts val="0"/>
              </a:spcBef>
              <a:buClr>
                <a:schemeClr val="dk1"/>
              </a:buClr>
              <a:buSzPct val="100000"/>
              <a:buFont typeface="Arial"/>
              <a:buChar char="•"/>
            </a:pPr>
            <a:r>
              <a:rPr lang="en-US">
                <a:solidFill>
                  <a:schemeClr val="dk1"/>
                </a:solidFill>
                <a:latin typeface="Arial"/>
                <a:ea typeface="Arial"/>
                <a:cs typeface="Arial"/>
                <a:sym typeface="Arial"/>
              </a:rPr>
              <a:t>Nueva etapa supone repensar el tipo de Estado a reconstruir. No basta con seguir modificando las estructuras existentes.</a:t>
            </a:r>
          </a:p>
        </p:txBody>
      </p:sp>
      <p:sp>
        <p:nvSpPr>
          <p:cNvPr id="6" name="Shape 721">
            <a:extLst>
              <a:ext uri="{FF2B5EF4-FFF2-40B4-BE49-F238E27FC236}">
                <a16:creationId xmlns:a16="http://schemas.microsoft.com/office/drawing/2014/main" id="{3DFB26B5-5D1A-9B3F-BF69-CD204ECDFA88}"/>
              </a:ext>
            </a:extLst>
          </p:cNvPr>
          <p:cNvSpPr txBox="1"/>
          <p:nvPr/>
        </p:nvSpPr>
        <p:spPr>
          <a:xfrm>
            <a:off x="468489" y="1119188"/>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0" u="none" strike="noStrike" cap="none" baseline="0">
                <a:solidFill>
                  <a:schemeClr val="dk2"/>
                </a:solidFill>
                <a:latin typeface="Arial"/>
                <a:ea typeface="Arial"/>
                <a:cs typeface="Arial"/>
                <a:sym typeface="Arial"/>
              </a:rPr>
              <a:t>Desafíos a enfrentar		1</a:t>
            </a:r>
          </a:p>
        </p:txBody>
      </p:sp>
    </p:spTree>
    <p:extLst>
      <p:ext uri="{BB962C8B-B14F-4D97-AF65-F5344CB8AC3E}">
        <p14:creationId xmlns:p14="http://schemas.microsoft.com/office/powerpoint/2010/main" val="1409295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26">
            <a:extLst>
              <a:ext uri="{FF2B5EF4-FFF2-40B4-BE49-F238E27FC236}">
                <a16:creationId xmlns:a16="http://schemas.microsoft.com/office/drawing/2014/main" id="{2C35A047-85D2-8574-0A65-B40863457006}"/>
              </a:ext>
            </a:extLst>
          </p:cNvPr>
          <p:cNvSpPr txBox="1"/>
          <p:nvPr/>
        </p:nvSpPr>
        <p:spPr>
          <a:xfrm>
            <a:off x="6366985" y="6872451"/>
            <a:ext cx="2132136" cy="487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91</a:t>
            </a:fld>
            <a:endParaRPr lang="en-US" sz="1100" b="0" i="0" u="none" strike="noStrike" cap="none" baseline="0">
              <a:solidFill>
                <a:schemeClr val="dk1"/>
              </a:solidFill>
              <a:latin typeface="Arial"/>
              <a:ea typeface="Arial"/>
              <a:cs typeface="Arial"/>
              <a:sym typeface="Arial"/>
            </a:endParaRPr>
          </a:p>
        </p:txBody>
      </p:sp>
      <p:sp>
        <p:nvSpPr>
          <p:cNvPr id="4" name="Shape 727">
            <a:extLst>
              <a:ext uri="{FF2B5EF4-FFF2-40B4-BE49-F238E27FC236}">
                <a16:creationId xmlns:a16="http://schemas.microsoft.com/office/drawing/2014/main" id="{86F77A41-2D9E-137D-DE99-E82B9D7C0BC6}"/>
              </a:ext>
            </a:extLst>
          </p:cNvPr>
          <p:cNvSpPr txBox="1">
            <a:spLocks/>
          </p:cNvSpPr>
          <p:nvPr/>
        </p:nvSpPr>
        <p:spPr>
          <a:xfrm>
            <a:off x="428723" y="2095917"/>
            <a:ext cx="7598909" cy="506688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2000">
                <a:solidFill>
                  <a:schemeClr val="dk1"/>
                </a:solidFill>
                <a:latin typeface="Arial"/>
                <a:ea typeface="Arial"/>
                <a:cs typeface="Arial"/>
                <a:sym typeface="Arial"/>
              </a:rPr>
              <a:t>Debemos definir el tipo de Estado que queremos construer</a:t>
            </a:r>
            <a:r>
              <a:rPr lang="en-US" sz="2000">
                <a:solidFill>
                  <a:schemeClr val="dk1"/>
                </a:solidFill>
              </a:rPr>
              <a:t>. El rol del proceso constituyente.</a:t>
            </a:r>
            <a:endParaRPr lang="en-US" sz="2000">
              <a:solidFill>
                <a:schemeClr val="dk1"/>
              </a:solidFill>
              <a:latin typeface="Arial"/>
              <a:ea typeface="Arial"/>
              <a:cs typeface="Arial"/>
              <a:sym typeface="Arial"/>
            </a:endParaRPr>
          </a:p>
          <a:p>
            <a:pPr marL="342900" indent="-342900" algn="just">
              <a:lnSpc>
                <a:spcPct val="80000"/>
              </a:lnSpc>
              <a:spcBef>
                <a:spcPts val="560"/>
              </a:spcBef>
              <a:buClr>
                <a:schemeClr val="dk1"/>
              </a:buClr>
              <a:buFont typeface="Arial"/>
              <a:buNone/>
            </a:pPr>
            <a:endParaRPr lang="en-US" sz="2000">
              <a:solidFill>
                <a:schemeClr val="dk1"/>
              </a:solidFill>
              <a:latin typeface="Arial"/>
              <a:ea typeface="Arial"/>
              <a:cs typeface="Arial"/>
              <a:sym typeface="Arial"/>
            </a:endParaRP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Democrático (no demagógico).</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Participativo (no populista).</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Presidencial (no presidencialista).</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Transparente y Probo.</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Garantizador de derechos  (Solidario y subsidiario). </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Regulador y normativo (no libremercadista).</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Eficiente y eficaz. Fuerte sin gigantismo.</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De estructura flexible.</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Unitario descentralizado.</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Incentivador y articulador de estrategia país.</a:t>
            </a:r>
          </a:p>
          <a:p>
            <a:pPr marL="742950" lvl="1" indent="-285750" algn="just">
              <a:lnSpc>
                <a:spcPct val="80000"/>
              </a:lnSpc>
              <a:spcBef>
                <a:spcPts val="440"/>
              </a:spcBef>
              <a:buClr>
                <a:schemeClr val="dk1"/>
              </a:buClr>
              <a:buSzPct val="100000"/>
              <a:buFont typeface="Arial"/>
              <a:buChar char="–"/>
            </a:pPr>
            <a:r>
              <a:rPr lang="en-US" sz="1800">
                <a:solidFill>
                  <a:schemeClr val="dk1"/>
                </a:solidFill>
                <a:latin typeface="Arial"/>
                <a:ea typeface="Arial"/>
                <a:cs typeface="Arial"/>
                <a:sym typeface="Arial"/>
              </a:rPr>
              <a:t>Garantizador de equilibrios políticos, económicos y sociales.</a:t>
            </a:r>
          </a:p>
          <a:p>
            <a:pPr marL="742950" lvl="1" indent="-146050">
              <a:lnSpc>
                <a:spcPct val="80000"/>
              </a:lnSpc>
              <a:spcBef>
                <a:spcPts val="440"/>
              </a:spcBef>
              <a:buClr>
                <a:schemeClr val="dk1"/>
              </a:buClr>
              <a:buFont typeface="Arial"/>
              <a:buNone/>
            </a:pPr>
            <a:endParaRPr lang="en-US" sz="1800">
              <a:solidFill>
                <a:schemeClr val="dk1"/>
              </a:solidFill>
              <a:latin typeface="Arial"/>
              <a:ea typeface="Arial"/>
              <a:cs typeface="Arial"/>
              <a:sym typeface="Arial"/>
            </a:endParaRPr>
          </a:p>
          <a:p>
            <a:pPr marL="342900" indent="-342900">
              <a:lnSpc>
                <a:spcPct val="80000"/>
              </a:lnSpc>
              <a:spcBef>
                <a:spcPts val="560"/>
              </a:spcBef>
              <a:buClr>
                <a:schemeClr val="dk1"/>
              </a:buClr>
              <a:buFont typeface="Arial"/>
              <a:buNone/>
            </a:pPr>
            <a:endParaRPr lang="en-US" sz="2000">
              <a:solidFill>
                <a:schemeClr val="dk1"/>
              </a:solidFill>
              <a:latin typeface="Arial"/>
              <a:ea typeface="Arial"/>
              <a:cs typeface="Arial"/>
              <a:sym typeface="Arial"/>
            </a:endParaRPr>
          </a:p>
          <a:p>
            <a:pPr marL="742950" lvl="1" indent="-133350">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742950" lvl="1" indent="-133350">
              <a:lnSpc>
                <a:spcPct val="80000"/>
              </a:lnSpc>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800" dirty="0">
              <a:solidFill>
                <a:schemeClr val="dk1"/>
              </a:solidFill>
              <a:latin typeface="Arial"/>
              <a:ea typeface="Arial"/>
              <a:cs typeface="Arial"/>
              <a:sym typeface="Arial"/>
            </a:endParaRPr>
          </a:p>
        </p:txBody>
      </p:sp>
      <p:sp>
        <p:nvSpPr>
          <p:cNvPr id="6" name="Shape 728">
            <a:extLst>
              <a:ext uri="{FF2B5EF4-FFF2-40B4-BE49-F238E27FC236}">
                <a16:creationId xmlns:a16="http://schemas.microsoft.com/office/drawing/2014/main" id="{E46A102A-ACC7-2FD3-AD56-5A3DCEC21423}"/>
              </a:ext>
            </a:extLst>
          </p:cNvPr>
          <p:cNvSpPr txBox="1"/>
          <p:nvPr/>
        </p:nvSpPr>
        <p:spPr>
          <a:xfrm>
            <a:off x="275165" y="1204472"/>
            <a:ext cx="8223956" cy="116928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0" u="none" strike="noStrike" cap="none" baseline="0" dirty="0" err="1">
                <a:solidFill>
                  <a:schemeClr val="dk2"/>
                </a:solidFill>
                <a:latin typeface="Arial"/>
                <a:ea typeface="Arial"/>
                <a:cs typeface="Arial"/>
                <a:sym typeface="Arial"/>
              </a:rPr>
              <a:t>Desafíos</a:t>
            </a:r>
            <a:r>
              <a:rPr lang="en-US" sz="3600" b="0" i="0" u="none" strike="noStrike" cap="none" baseline="0" dirty="0">
                <a:solidFill>
                  <a:schemeClr val="dk2"/>
                </a:solidFill>
                <a:latin typeface="Arial"/>
                <a:ea typeface="Arial"/>
                <a:cs typeface="Arial"/>
                <a:sym typeface="Arial"/>
              </a:rPr>
              <a:t> a </a:t>
            </a:r>
            <a:r>
              <a:rPr lang="en-US" sz="3600" b="0" i="0" u="none" strike="noStrike" cap="none" baseline="0" dirty="0" err="1">
                <a:solidFill>
                  <a:schemeClr val="dk2"/>
                </a:solidFill>
                <a:latin typeface="Arial"/>
                <a:ea typeface="Arial"/>
                <a:cs typeface="Arial"/>
                <a:sym typeface="Arial"/>
              </a:rPr>
              <a:t>enfrentar</a:t>
            </a:r>
            <a:r>
              <a:rPr lang="en-US" sz="3600" b="0" i="0" u="none" strike="noStrike" cap="none" baseline="0" dirty="0">
                <a:solidFill>
                  <a:schemeClr val="dk2"/>
                </a:solidFill>
                <a:latin typeface="Arial"/>
                <a:ea typeface="Arial"/>
                <a:cs typeface="Arial"/>
                <a:sym typeface="Arial"/>
              </a:rPr>
              <a:t>		2</a:t>
            </a:r>
          </a:p>
        </p:txBody>
      </p:sp>
    </p:spTree>
    <p:extLst>
      <p:ext uri="{BB962C8B-B14F-4D97-AF65-F5344CB8AC3E}">
        <p14:creationId xmlns:p14="http://schemas.microsoft.com/office/powerpoint/2010/main" val="38006398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33">
            <a:extLst>
              <a:ext uri="{FF2B5EF4-FFF2-40B4-BE49-F238E27FC236}">
                <a16:creationId xmlns:a16="http://schemas.microsoft.com/office/drawing/2014/main" id="{7C58C577-F914-0F41-29CE-C6E33AAE6255}"/>
              </a:ext>
            </a:extLst>
          </p:cNvPr>
          <p:cNvSpPr txBox="1"/>
          <p:nvPr/>
        </p:nvSpPr>
        <p:spPr>
          <a:xfrm>
            <a:off x="6564488" y="72040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92</a:t>
            </a:fld>
            <a:endParaRPr lang="en-US" sz="1100" b="0" i="0" u="none" strike="noStrike" cap="none" baseline="0">
              <a:solidFill>
                <a:schemeClr val="dk1"/>
              </a:solidFill>
              <a:latin typeface="Arial"/>
              <a:ea typeface="Arial"/>
              <a:cs typeface="Arial"/>
              <a:sym typeface="Arial"/>
            </a:endParaRPr>
          </a:p>
        </p:txBody>
      </p:sp>
      <p:sp>
        <p:nvSpPr>
          <p:cNvPr id="4" name="Shape 734">
            <a:extLst>
              <a:ext uri="{FF2B5EF4-FFF2-40B4-BE49-F238E27FC236}">
                <a16:creationId xmlns:a16="http://schemas.microsoft.com/office/drawing/2014/main" id="{36581760-29CC-AE70-4140-08A4792B43C1}"/>
              </a:ext>
            </a:extLst>
          </p:cNvPr>
          <p:cNvSpPr txBox="1">
            <a:spLocks/>
          </p:cNvSpPr>
          <p:nvPr/>
        </p:nvSpPr>
        <p:spPr>
          <a:xfrm>
            <a:off x="551038" y="2300288"/>
            <a:ext cx="7632699" cy="4757737"/>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dk1"/>
              </a:buClr>
              <a:buSzPct val="100000"/>
              <a:buFont typeface="Arial"/>
              <a:buChar char="•"/>
            </a:pPr>
            <a:r>
              <a:rPr lang="en-US" sz="1800">
                <a:solidFill>
                  <a:schemeClr val="dk1"/>
                </a:solidFill>
                <a:latin typeface="Arial"/>
                <a:ea typeface="Arial"/>
                <a:cs typeface="Arial"/>
                <a:sym typeface="Arial"/>
              </a:rPr>
              <a:t>Debemos distinguir entre diferentes tipos de entes públicos y concordar qué debe hacer el Estado y qué deben hacer otros actores.</a:t>
            </a:r>
          </a:p>
          <a:p>
            <a:pPr marL="342900" indent="-342900" algn="just">
              <a:spcBef>
                <a:spcPts val="440"/>
              </a:spcBef>
              <a:buClr>
                <a:schemeClr val="dk1"/>
              </a:buClr>
              <a:buSzPct val="100000"/>
              <a:buFont typeface="Arial"/>
              <a:buChar char="•"/>
            </a:pPr>
            <a:r>
              <a:rPr lang="en-US" sz="1800">
                <a:solidFill>
                  <a:schemeClr val="dk1"/>
                </a:solidFill>
                <a:latin typeface="Arial"/>
                <a:ea typeface="Arial"/>
                <a:cs typeface="Arial"/>
                <a:sym typeface="Arial"/>
              </a:rPr>
              <a:t>Debemos mejorar la coordinación del gobierno .</a:t>
            </a:r>
          </a:p>
          <a:p>
            <a:pPr marL="342900" indent="-342900" algn="just">
              <a:spcBef>
                <a:spcPts val="440"/>
              </a:spcBef>
              <a:buClr>
                <a:schemeClr val="dk1"/>
              </a:buClr>
              <a:buSzPct val="100000"/>
              <a:buFont typeface="Arial"/>
              <a:buChar char="•"/>
            </a:pPr>
            <a:r>
              <a:rPr lang="en-US" sz="1800">
                <a:solidFill>
                  <a:schemeClr val="dk1"/>
                </a:solidFill>
                <a:latin typeface="Arial"/>
                <a:ea typeface="Arial"/>
                <a:cs typeface="Arial"/>
                <a:sym typeface="Arial"/>
              </a:rPr>
              <a:t>Debemos fortalecer el rol y la capacidad reguladora del Estado, señalizar cuándo y dónde debe mantener un rol de productor directo de bienes o servicios.</a:t>
            </a:r>
          </a:p>
          <a:p>
            <a:pPr marL="342900" indent="-342900" algn="just">
              <a:spcBef>
                <a:spcPts val="440"/>
              </a:spcBef>
              <a:buClr>
                <a:schemeClr val="dk1"/>
              </a:buClr>
              <a:buSzPct val="100000"/>
              <a:buFont typeface="Arial"/>
              <a:buChar char="•"/>
            </a:pPr>
            <a:r>
              <a:rPr lang="en-US" sz="1800">
                <a:solidFill>
                  <a:schemeClr val="dk1"/>
                </a:solidFill>
                <a:latin typeface="Arial"/>
                <a:ea typeface="Arial"/>
                <a:cs typeface="Arial"/>
                <a:sym typeface="Arial"/>
              </a:rPr>
              <a:t>Debemos garantizar la participación ciudadana para mejorar la democracia representativa.</a:t>
            </a:r>
          </a:p>
          <a:p>
            <a:pPr marL="342900" indent="-342900" algn="just">
              <a:spcBef>
                <a:spcPts val="440"/>
              </a:spcBef>
              <a:buClr>
                <a:schemeClr val="dk1"/>
              </a:buClr>
              <a:buSzPct val="100000"/>
              <a:buFont typeface="Arial"/>
              <a:buChar char="•"/>
            </a:pPr>
            <a:r>
              <a:rPr lang="en-US" sz="1800">
                <a:solidFill>
                  <a:schemeClr val="dk1"/>
                </a:solidFill>
                <a:latin typeface="Arial"/>
                <a:ea typeface="Arial"/>
                <a:cs typeface="Arial"/>
                <a:sym typeface="Arial"/>
              </a:rPr>
              <a:t>Debemos garantizar el servicio público y una gestión de excelencia.</a:t>
            </a:r>
          </a:p>
          <a:p>
            <a:pPr marL="342900" indent="-342900" algn="just">
              <a:spcBef>
                <a:spcPts val="480"/>
              </a:spcBef>
              <a:buClr>
                <a:schemeClr val="dk1"/>
              </a:buClr>
              <a:buSzPct val="109090"/>
              <a:buFont typeface="Arial"/>
              <a:buChar char="•"/>
            </a:pPr>
            <a:r>
              <a:rPr lang="en-US" sz="1800">
                <a:solidFill>
                  <a:schemeClr val="dk1"/>
                </a:solidFill>
                <a:latin typeface="Arial"/>
                <a:ea typeface="Arial"/>
                <a:cs typeface="Arial"/>
                <a:sym typeface="Arial"/>
              </a:rPr>
              <a:t>Debemos asumir el país como territorio diverso que se exprese en lo regional y lo local.</a:t>
            </a:r>
          </a:p>
          <a:p>
            <a:pPr marL="342900" indent="-190500">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8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800" dirty="0">
              <a:solidFill>
                <a:schemeClr val="dk1"/>
              </a:solidFill>
              <a:latin typeface="Arial"/>
              <a:ea typeface="Arial"/>
              <a:cs typeface="Arial"/>
              <a:sym typeface="Arial"/>
            </a:endParaRPr>
          </a:p>
        </p:txBody>
      </p:sp>
      <p:sp>
        <p:nvSpPr>
          <p:cNvPr id="6" name="Shape 735">
            <a:extLst>
              <a:ext uri="{FF2B5EF4-FFF2-40B4-BE49-F238E27FC236}">
                <a16:creationId xmlns:a16="http://schemas.microsoft.com/office/drawing/2014/main" id="{6100FFBA-AE4F-CFBE-7B67-351062D9EF27}"/>
              </a:ext>
            </a:extLst>
          </p:cNvPr>
          <p:cNvSpPr txBox="1"/>
          <p:nvPr/>
        </p:nvSpPr>
        <p:spPr>
          <a:xfrm>
            <a:off x="468488" y="1233488"/>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0" u="none" strike="noStrike" cap="none" baseline="0" dirty="0" err="1">
                <a:solidFill>
                  <a:schemeClr val="dk2"/>
                </a:solidFill>
                <a:latin typeface="Arial"/>
                <a:ea typeface="Arial"/>
                <a:cs typeface="Arial"/>
                <a:sym typeface="Arial"/>
              </a:rPr>
              <a:t>Desafíos</a:t>
            </a:r>
            <a:r>
              <a:rPr lang="en-US" sz="3600" b="0" i="0" u="none" strike="noStrike" cap="none" baseline="0" dirty="0">
                <a:solidFill>
                  <a:schemeClr val="dk2"/>
                </a:solidFill>
                <a:latin typeface="Arial"/>
                <a:ea typeface="Arial"/>
                <a:cs typeface="Arial"/>
                <a:sym typeface="Arial"/>
              </a:rPr>
              <a:t> a </a:t>
            </a:r>
            <a:r>
              <a:rPr lang="en-US" sz="3600" b="0" i="0" u="none" strike="noStrike" cap="none" baseline="0" dirty="0" err="1">
                <a:solidFill>
                  <a:schemeClr val="dk2"/>
                </a:solidFill>
                <a:latin typeface="Arial"/>
                <a:ea typeface="Arial"/>
                <a:cs typeface="Arial"/>
                <a:sym typeface="Arial"/>
              </a:rPr>
              <a:t>enfrentar</a:t>
            </a:r>
            <a:r>
              <a:rPr lang="en-US" sz="3600" dirty="0">
                <a:solidFill>
                  <a:schemeClr val="dk2"/>
                </a:solidFill>
                <a:latin typeface="Arial"/>
                <a:ea typeface="Arial"/>
                <a:cs typeface="Arial"/>
                <a:sym typeface="Arial"/>
              </a:rPr>
              <a:t> </a:t>
            </a:r>
            <a:r>
              <a:rPr lang="en-US" sz="3600" b="0" i="0" u="none" strike="noStrike" cap="none" baseline="0" dirty="0">
                <a:solidFill>
                  <a:schemeClr val="dk2"/>
                </a:solidFill>
                <a:latin typeface="Arial"/>
                <a:ea typeface="Arial"/>
                <a:cs typeface="Arial"/>
                <a:sym typeface="Arial"/>
              </a:rPr>
              <a:t>3</a:t>
            </a:r>
          </a:p>
        </p:txBody>
      </p:sp>
    </p:spTree>
    <p:extLst>
      <p:ext uri="{BB962C8B-B14F-4D97-AF65-F5344CB8AC3E}">
        <p14:creationId xmlns:p14="http://schemas.microsoft.com/office/powerpoint/2010/main" val="12788742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40">
            <a:extLst>
              <a:ext uri="{FF2B5EF4-FFF2-40B4-BE49-F238E27FC236}">
                <a16:creationId xmlns:a16="http://schemas.microsoft.com/office/drawing/2014/main" id="{1FD9694D-6CE1-B075-49F6-B04AFD185C97}"/>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93</a:t>
            </a:fld>
            <a:endParaRPr lang="en-US" sz="1100" b="0" i="0" u="none" strike="noStrike" cap="none" baseline="0">
              <a:solidFill>
                <a:schemeClr val="dk1"/>
              </a:solidFill>
              <a:latin typeface="Arial"/>
              <a:ea typeface="Arial"/>
              <a:cs typeface="Arial"/>
              <a:sym typeface="Arial"/>
            </a:endParaRPr>
          </a:p>
        </p:txBody>
      </p:sp>
      <p:sp>
        <p:nvSpPr>
          <p:cNvPr id="4" name="Shape 741">
            <a:extLst>
              <a:ext uri="{FF2B5EF4-FFF2-40B4-BE49-F238E27FC236}">
                <a16:creationId xmlns:a16="http://schemas.microsoft.com/office/drawing/2014/main" id="{15B0A2DC-563D-2F6F-A36B-EA209EA0379A}"/>
              </a:ext>
            </a:extLst>
          </p:cNvPr>
          <p:cNvSpPr txBox="1">
            <a:spLocks/>
          </p:cNvSpPr>
          <p:nvPr/>
        </p:nvSpPr>
        <p:spPr>
          <a:xfrm>
            <a:off x="457200" y="2137019"/>
            <a:ext cx="7632699" cy="4543424"/>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dk1"/>
              </a:buClr>
              <a:buSzPct val="100000"/>
              <a:buFont typeface="Arial"/>
              <a:buChar char="•"/>
            </a:pPr>
            <a:r>
              <a:rPr lang="en-US" sz="2000" dirty="0" err="1">
                <a:solidFill>
                  <a:schemeClr val="dk1"/>
                </a:solidFill>
                <a:latin typeface="Arial"/>
                <a:ea typeface="Arial"/>
                <a:cs typeface="Arial"/>
                <a:sym typeface="Arial"/>
              </a:rPr>
              <a:t>Institucionalidad</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descentralización</a:t>
            </a:r>
            <a:r>
              <a:rPr lang="en-US" sz="2000" dirty="0">
                <a:solidFill>
                  <a:schemeClr val="dk1"/>
                </a:solidFill>
                <a:latin typeface="Arial"/>
                <a:ea typeface="Arial"/>
                <a:cs typeface="Arial"/>
                <a:sym typeface="Arial"/>
              </a:rPr>
              <a:t>.</a:t>
            </a:r>
          </a:p>
          <a:p>
            <a:pPr marL="342900" indent="-342900" algn="just">
              <a:spcBef>
                <a:spcPts val="560"/>
              </a:spcBef>
              <a:buClr>
                <a:schemeClr val="dk1"/>
              </a:buClr>
              <a:buFont typeface="Arial"/>
              <a:buNone/>
            </a:pPr>
            <a:endParaRPr lang="en-US" sz="2000" dirty="0">
              <a:solidFill>
                <a:schemeClr val="dk1"/>
              </a:solidFill>
              <a:latin typeface="Arial"/>
              <a:ea typeface="Arial"/>
              <a:cs typeface="Arial"/>
              <a:sym typeface="Arial"/>
            </a:endParaRPr>
          </a:p>
          <a:p>
            <a:pPr marL="742950" lvl="1" indent="-285750" algn="just">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Ligar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reformas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sustantivas</a:t>
            </a:r>
            <a:r>
              <a:rPr lang="en-US" sz="1800" dirty="0">
                <a:solidFill>
                  <a:schemeClr val="dk1"/>
                </a:solidFill>
                <a:latin typeface="Arial"/>
                <a:ea typeface="Arial"/>
                <a:cs typeface="Arial"/>
                <a:sym typeface="Arial"/>
              </a:rPr>
              <a:t> con </a:t>
            </a:r>
            <a:r>
              <a:rPr lang="en-US" sz="1800" dirty="0" err="1">
                <a:solidFill>
                  <a:schemeClr val="dk1"/>
                </a:solidFill>
                <a:latin typeface="Arial"/>
                <a:ea typeface="Arial"/>
                <a:cs typeface="Arial"/>
                <a:sym typeface="Arial"/>
              </a:rPr>
              <a:t>reformas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institucionales</a:t>
            </a:r>
            <a:r>
              <a:rPr lang="en-US" sz="1800" dirty="0">
                <a:solidFill>
                  <a:schemeClr val="dk1"/>
                </a:solidFill>
                <a:latin typeface="Arial"/>
                <a:ea typeface="Arial"/>
                <a:cs typeface="Arial"/>
                <a:sym typeface="Arial"/>
              </a:rPr>
              <a:t>.</a:t>
            </a:r>
          </a:p>
          <a:p>
            <a:pPr marL="742950" lvl="1" indent="-285750" algn="just">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Ordenar</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priorizar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cambios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institucionales</a:t>
            </a:r>
            <a:r>
              <a:rPr lang="en-US" sz="1800" dirty="0">
                <a:solidFill>
                  <a:schemeClr val="dk1"/>
                </a:solidFill>
                <a:latin typeface="Arial"/>
                <a:ea typeface="Arial"/>
                <a:cs typeface="Arial"/>
                <a:sym typeface="Arial"/>
              </a:rPr>
              <a:t>.</a:t>
            </a:r>
          </a:p>
          <a:p>
            <a:pPr marL="742950" lvl="1" indent="-285750" algn="just">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Definir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interpretación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clara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sobre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descentralización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lo </a:t>
            </a:r>
            <a:r>
              <a:rPr lang="en-US" sz="1800" dirty="0" err="1">
                <a:solidFill>
                  <a:schemeClr val="dk1"/>
                </a:solidFill>
                <a:latin typeface="Arial"/>
                <a:ea typeface="Arial"/>
                <a:cs typeface="Arial"/>
                <a:sym typeface="Arial"/>
              </a:rPr>
              <a:t>político</a:t>
            </a:r>
            <a:r>
              <a:rPr lang="en-US" sz="1800" dirty="0">
                <a:solidFill>
                  <a:schemeClr val="dk1"/>
                </a:solidFill>
                <a:latin typeface="Arial"/>
                <a:ea typeface="Arial"/>
                <a:cs typeface="Arial"/>
                <a:sym typeface="Arial"/>
              </a:rPr>
              <a:t> y </a:t>
            </a:r>
            <a:r>
              <a:rPr lang="en-US" sz="1800" dirty="0" err="1">
                <a:solidFill>
                  <a:schemeClr val="dk1"/>
                </a:solidFill>
                <a:latin typeface="Arial"/>
                <a:ea typeface="Arial"/>
                <a:cs typeface="Arial"/>
                <a:sym typeface="Arial"/>
              </a:rPr>
              <a:t>en</a:t>
            </a:r>
            <a:r>
              <a:rPr lang="en-US" sz="1800" dirty="0">
                <a:solidFill>
                  <a:schemeClr val="dk1"/>
                </a:solidFill>
                <a:latin typeface="Arial"/>
                <a:ea typeface="Arial"/>
                <a:cs typeface="Arial"/>
                <a:sym typeface="Arial"/>
              </a:rPr>
              <a:t> gestión.</a:t>
            </a:r>
          </a:p>
          <a:p>
            <a:pPr marL="742950" lvl="1" indent="-285750" algn="just">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Asumir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modernización</a:t>
            </a:r>
            <a:r>
              <a:rPr lang="en-US" sz="1800" dirty="0">
                <a:solidFill>
                  <a:schemeClr val="dk1"/>
                </a:solidFill>
                <a:latin typeface="Arial"/>
                <a:ea typeface="Arial"/>
                <a:cs typeface="Arial"/>
                <a:sym typeface="Arial"/>
              </a:rPr>
              <a:t> municipal </a:t>
            </a:r>
            <a:r>
              <a:rPr lang="en-US" sz="1800" dirty="0" err="1">
                <a:solidFill>
                  <a:schemeClr val="dk1"/>
                </a:solidFill>
                <a:latin typeface="Arial"/>
                <a:ea typeface="Arial"/>
                <a:cs typeface="Arial"/>
                <a:sym typeface="Arial"/>
              </a:rPr>
              <a:t>como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reforma</a:t>
            </a:r>
            <a:r>
              <a:rPr lang="en-US" sz="1800" dirty="0">
                <a:solidFill>
                  <a:schemeClr val="dk1"/>
                </a:solidFill>
                <a:latin typeface="Arial"/>
                <a:ea typeface="Arial"/>
                <a:cs typeface="Arial"/>
                <a:sym typeface="Arial"/>
              </a:rPr>
              <a:t> del Estado.</a:t>
            </a:r>
          </a:p>
          <a:p>
            <a:pPr marL="742950" lvl="1" indent="-285750" algn="just">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Priorizar</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reformas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institucionales</a:t>
            </a:r>
            <a:r>
              <a:rPr lang="en-US" sz="1800" dirty="0">
                <a:solidFill>
                  <a:schemeClr val="dk1"/>
                </a:solidFill>
                <a:latin typeface="Arial"/>
                <a:ea typeface="Arial"/>
                <a:cs typeface="Arial"/>
                <a:sym typeface="Arial"/>
              </a:rPr>
              <a:t> que se van a </a:t>
            </a:r>
            <a:r>
              <a:rPr lang="en-US" sz="1800" dirty="0" err="1">
                <a:solidFill>
                  <a:schemeClr val="dk1"/>
                </a:solidFill>
                <a:latin typeface="Arial"/>
                <a:ea typeface="Arial"/>
                <a:cs typeface="Arial"/>
                <a:sym typeface="Arial"/>
              </a:rPr>
              <a:t>impulsar</a:t>
            </a:r>
            <a:r>
              <a:rPr lang="en-US" sz="1800" dirty="0">
                <a:solidFill>
                  <a:schemeClr val="dk1"/>
                </a:solidFill>
                <a:latin typeface="Arial"/>
                <a:ea typeface="Arial"/>
                <a:cs typeface="Arial"/>
                <a:sym typeface="Arial"/>
              </a:rPr>
              <a:t>.</a:t>
            </a:r>
          </a:p>
          <a:p>
            <a:pPr marL="742950" lvl="1" indent="-107950">
              <a:spcBef>
                <a:spcPts val="560"/>
              </a:spcBef>
              <a:buClr>
                <a:schemeClr val="dk1"/>
              </a:buClr>
              <a:buFont typeface="Arial"/>
              <a:buNone/>
            </a:pPr>
            <a:endParaRPr lang="en-US" sz="2000" dirty="0">
              <a:solidFill>
                <a:schemeClr val="dk1"/>
              </a:solidFill>
              <a:latin typeface="Arial"/>
              <a:ea typeface="Arial"/>
              <a:cs typeface="Arial"/>
              <a:sym typeface="Arial"/>
            </a:endParaRPr>
          </a:p>
          <a:p>
            <a:pPr marL="342900" indent="-165100">
              <a:spcBef>
                <a:spcPts val="560"/>
              </a:spcBef>
              <a:buClr>
                <a:schemeClr val="dk1"/>
              </a:buClr>
              <a:buFont typeface="Arial"/>
              <a:buNone/>
            </a:pPr>
            <a:endParaRPr lang="en-US" sz="2000" dirty="0">
              <a:solidFill>
                <a:schemeClr val="dk1"/>
              </a:solidFill>
              <a:latin typeface="Arial"/>
              <a:ea typeface="Arial"/>
              <a:cs typeface="Arial"/>
              <a:sym typeface="Arial"/>
            </a:endParaRPr>
          </a:p>
        </p:txBody>
      </p:sp>
      <p:sp>
        <p:nvSpPr>
          <p:cNvPr id="6" name="Shape 742">
            <a:extLst>
              <a:ext uri="{FF2B5EF4-FFF2-40B4-BE49-F238E27FC236}">
                <a16:creationId xmlns:a16="http://schemas.microsoft.com/office/drawing/2014/main" id="{0347AAB2-8E4E-13C5-83A4-5CA31D5B2950}"/>
              </a:ext>
            </a:extLst>
          </p:cNvPr>
          <p:cNvSpPr txBox="1"/>
          <p:nvPr/>
        </p:nvSpPr>
        <p:spPr>
          <a:xfrm>
            <a:off x="0" y="1227958"/>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baseline="0" dirty="0" err="1">
                <a:solidFill>
                  <a:schemeClr val="tx2"/>
                </a:solidFill>
                <a:latin typeface="Arial"/>
                <a:ea typeface="Arial"/>
                <a:cs typeface="Arial"/>
                <a:sym typeface="Arial"/>
              </a:rPr>
              <a:t>Hacia</a:t>
            </a:r>
            <a:r>
              <a:rPr lang="en-US" sz="2800" b="1" i="0" u="none" strike="noStrike" cap="none" baseline="0" dirty="0">
                <a:solidFill>
                  <a:schemeClr val="tx2"/>
                </a:solidFill>
                <a:latin typeface="Arial"/>
                <a:ea typeface="Arial"/>
                <a:cs typeface="Arial"/>
                <a:sym typeface="Arial"/>
              </a:rPr>
              <a:t> un </a:t>
            </a:r>
            <a:r>
              <a:rPr lang="en-US" sz="2800" b="1" i="0" u="none" strike="noStrike" cap="none" baseline="0" dirty="0" err="1">
                <a:solidFill>
                  <a:schemeClr val="tx2"/>
                </a:solidFill>
                <a:latin typeface="Arial"/>
                <a:ea typeface="Arial"/>
                <a:cs typeface="Arial"/>
                <a:sym typeface="Arial"/>
              </a:rPr>
              <a:t>programa</a:t>
            </a:r>
            <a:r>
              <a:rPr lang="en-US" sz="2800" b="1" i="0" u="none" strike="noStrike" cap="none" baseline="0" dirty="0">
                <a:solidFill>
                  <a:schemeClr val="tx2"/>
                </a:solidFill>
                <a:latin typeface="Arial"/>
                <a:ea typeface="Arial"/>
                <a:cs typeface="Arial"/>
                <a:sym typeface="Arial"/>
              </a:rPr>
              <a:t> de </a:t>
            </a:r>
            <a:r>
              <a:rPr lang="en-US" sz="2800" b="1" i="0" u="none" strike="noStrike" cap="none" baseline="0" dirty="0" err="1">
                <a:solidFill>
                  <a:schemeClr val="tx2"/>
                </a:solidFill>
                <a:latin typeface="Arial"/>
                <a:ea typeface="Arial"/>
                <a:cs typeface="Arial"/>
                <a:sym typeface="Arial"/>
              </a:rPr>
              <a:t>reforma</a:t>
            </a:r>
            <a:r>
              <a:rPr lang="en-US" sz="2800" b="1" i="0" u="none" strike="noStrike" cap="none" baseline="0" dirty="0">
                <a:solidFill>
                  <a:schemeClr val="tx2"/>
                </a:solidFill>
                <a:latin typeface="Arial"/>
                <a:ea typeface="Arial"/>
                <a:cs typeface="Arial"/>
                <a:sym typeface="Arial"/>
              </a:rPr>
              <a:t>		1</a:t>
            </a:r>
          </a:p>
        </p:txBody>
      </p:sp>
    </p:spTree>
    <p:extLst>
      <p:ext uri="{BB962C8B-B14F-4D97-AF65-F5344CB8AC3E}">
        <p14:creationId xmlns:p14="http://schemas.microsoft.com/office/powerpoint/2010/main" val="2628345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47">
            <a:extLst>
              <a:ext uri="{FF2B5EF4-FFF2-40B4-BE49-F238E27FC236}">
                <a16:creationId xmlns:a16="http://schemas.microsoft.com/office/drawing/2014/main" id="{70725F0B-64C1-5B6A-2997-3CC34C489673}"/>
              </a:ext>
            </a:extLst>
          </p:cNvPr>
          <p:cNvSpPr txBox="1"/>
          <p:nvPr/>
        </p:nvSpPr>
        <p:spPr>
          <a:xfrm>
            <a:off x="6569715" y="7174750"/>
            <a:ext cx="2105795" cy="43854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94</a:t>
            </a:fld>
            <a:endParaRPr lang="en-US" sz="1050" b="0" i="0" u="none" strike="noStrike" cap="none" baseline="0">
              <a:solidFill>
                <a:schemeClr val="dk1"/>
              </a:solidFill>
              <a:latin typeface="Arial"/>
              <a:ea typeface="Arial"/>
              <a:cs typeface="Arial"/>
              <a:sym typeface="Arial"/>
            </a:endParaRPr>
          </a:p>
        </p:txBody>
      </p:sp>
      <p:sp>
        <p:nvSpPr>
          <p:cNvPr id="4" name="Shape 748">
            <a:extLst>
              <a:ext uri="{FF2B5EF4-FFF2-40B4-BE49-F238E27FC236}">
                <a16:creationId xmlns:a16="http://schemas.microsoft.com/office/drawing/2014/main" id="{A56C92B0-655E-D21E-9770-1405A1B5B396}"/>
              </a:ext>
            </a:extLst>
          </p:cNvPr>
          <p:cNvSpPr txBox="1">
            <a:spLocks/>
          </p:cNvSpPr>
          <p:nvPr/>
        </p:nvSpPr>
        <p:spPr>
          <a:xfrm>
            <a:off x="553155" y="2055813"/>
            <a:ext cx="7675814" cy="4538958"/>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a:solidFill>
                  <a:schemeClr val="dk1"/>
                </a:solidFill>
                <a:latin typeface="Arial"/>
                <a:ea typeface="Arial"/>
                <a:cs typeface="Arial"/>
                <a:sym typeface="Arial"/>
              </a:rPr>
              <a:t>Servicio público y ciudadanía.</a:t>
            </a:r>
          </a:p>
          <a:p>
            <a:pPr marL="342900" indent="-342900" algn="just">
              <a:lnSpc>
                <a:spcPct val="80000"/>
              </a:lnSpc>
              <a:spcBef>
                <a:spcPts val="560"/>
              </a:spcBef>
              <a:buClr>
                <a:schemeClr val="dk1"/>
              </a:buClr>
              <a:buFont typeface="Arial"/>
              <a:buNone/>
            </a:pPr>
            <a:endParaRPr lang="en-US" sz="1800">
              <a:solidFill>
                <a:schemeClr val="dk1"/>
              </a:solidFill>
              <a:latin typeface="Arial"/>
              <a:ea typeface="Arial"/>
              <a:cs typeface="Arial"/>
              <a:sym typeface="Arial"/>
            </a:endParaRP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Perfeccionar nuevo trato laboral de funcionarios públicos. Definir política clara sobre vinculación laboral: plantas y contratas. Crear estatuto para contratas similar al Código del Trabajo.</a:t>
            </a: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Facilitar la jubilación de personal en edad de jubilar.</a:t>
            </a: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Recrear sistema de evaluaciones y de calificaciones y hacerlo operar eficazmente.</a:t>
            </a: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Instalar la participación ciudadana en la gestión pública.</a:t>
            </a: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Mantener altos estándares de transparencia.</a:t>
            </a:r>
          </a:p>
          <a:p>
            <a:pPr marL="742950" lvl="1" indent="-285750" algn="just">
              <a:lnSpc>
                <a:spcPct val="80000"/>
              </a:lnSpc>
              <a:spcBef>
                <a:spcPts val="460"/>
              </a:spcBef>
              <a:buClr>
                <a:schemeClr val="dk1"/>
              </a:buClr>
              <a:buSzPct val="100000"/>
              <a:buFont typeface="Arial"/>
              <a:buChar char="–"/>
            </a:pPr>
            <a:r>
              <a:rPr lang="en-US" sz="1600">
                <a:solidFill>
                  <a:schemeClr val="dk1"/>
                </a:solidFill>
                <a:latin typeface="Arial"/>
                <a:ea typeface="Arial"/>
                <a:cs typeface="Arial"/>
                <a:sym typeface="Arial"/>
              </a:rPr>
              <a:t>Mantener altas exigencias en probidad administrativa.</a:t>
            </a:r>
          </a:p>
          <a:p>
            <a:pPr marL="742950" lvl="1" indent="-285750">
              <a:lnSpc>
                <a:spcPct val="80000"/>
              </a:lnSpc>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600" dirty="0">
              <a:solidFill>
                <a:schemeClr val="dk1"/>
              </a:solidFill>
              <a:latin typeface="Arial"/>
              <a:ea typeface="Arial"/>
              <a:cs typeface="Arial"/>
              <a:sym typeface="Arial"/>
            </a:endParaRPr>
          </a:p>
        </p:txBody>
      </p:sp>
      <p:sp>
        <p:nvSpPr>
          <p:cNvPr id="6" name="Shape 749">
            <a:extLst>
              <a:ext uri="{FF2B5EF4-FFF2-40B4-BE49-F238E27FC236}">
                <a16:creationId xmlns:a16="http://schemas.microsoft.com/office/drawing/2014/main" id="{2EF48F87-7B42-45A2-3C2D-5DFBC4FEF582}"/>
              </a:ext>
            </a:extLst>
          </p:cNvPr>
          <p:cNvSpPr txBox="1"/>
          <p:nvPr/>
        </p:nvSpPr>
        <p:spPr>
          <a:xfrm>
            <a:off x="553155" y="1256947"/>
            <a:ext cx="8122356" cy="105251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3600" b="0" i="0" u="none" strike="noStrike" cap="none" baseline="0" dirty="0" err="1">
                <a:solidFill>
                  <a:schemeClr val="tx2"/>
                </a:solidFill>
                <a:latin typeface="Arial"/>
                <a:ea typeface="Arial"/>
                <a:cs typeface="Arial"/>
                <a:sym typeface="Arial"/>
              </a:rPr>
              <a:t>Hacia</a:t>
            </a:r>
            <a:r>
              <a:rPr lang="en-US" sz="3600" b="0" i="0" u="none" strike="noStrike" cap="none" baseline="0" dirty="0">
                <a:solidFill>
                  <a:schemeClr val="tx2"/>
                </a:solidFill>
                <a:latin typeface="Arial"/>
                <a:ea typeface="Arial"/>
                <a:cs typeface="Arial"/>
                <a:sym typeface="Arial"/>
              </a:rPr>
              <a:t> un </a:t>
            </a:r>
            <a:r>
              <a:rPr lang="en-US" sz="3600" b="0" i="0" u="none" strike="noStrike" cap="none" baseline="0" dirty="0" err="1">
                <a:solidFill>
                  <a:schemeClr val="tx2"/>
                </a:solidFill>
                <a:latin typeface="Arial"/>
                <a:ea typeface="Arial"/>
                <a:cs typeface="Arial"/>
                <a:sym typeface="Arial"/>
              </a:rPr>
              <a:t>programa</a:t>
            </a:r>
            <a:r>
              <a:rPr lang="en-US" sz="3600" b="0" i="0" u="none" strike="noStrike" cap="none" baseline="0" dirty="0">
                <a:solidFill>
                  <a:schemeClr val="tx2"/>
                </a:solidFill>
                <a:latin typeface="Arial"/>
                <a:ea typeface="Arial"/>
                <a:cs typeface="Arial"/>
                <a:sym typeface="Arial"/>
              </a:rPr>
              <a:t> de </a:t>
            </a:r>
            <a:r>
              <a:rPr lang="en-US" sz="3600" b="0" i="0" u="none" strike="noStrike" cap="none" baseline="0" dirty="0" err="1">
                <a:solidFill>
                  <a:schemeClr val="tx2"/>
                </a:solidFill>
                <a:latin typeface="Arial"/>
                <a:ea typeface="Arial"/>
                <a:cs typeface="Arial"/>
                <a:sym typeface="Arial"/>
              </a:rPr>
              <a:t>reforma</a:t>
            </a:r>
            <a:r>
              <a:rPr lang="en-US" sz="3600" b="0" i="0" u="none" strike="noStrike" cap="none" baseline="0" dirty="0">
                <a:solidFill>
                  <a:schemeClr val="tx2"/>
                </a:solidFill>
                <a:latin typeface="Arial"/>
                <a:ea typeface="Arial"/>
                <a:cs typeface="Arial"/>
                <a:sym typeface="Arial"/>
              </a:rPr>
              <a:t>		2</a:t>
            </a:r>
          </a:p>
        </p:txBody>
      </p:sp>
    </p:spTree>
    <p:extLst>
      <p:ext uri="{BB962C8B-B14F-4D97-AF65-F5344CB8AC3E}">
        <p14:creationId xmlns:p14="http://schemas.microsoft.com/office/powerpoint/2010/main" val="455603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54">
            <a:extLst>
              <a:ext uri="{FF2B5EF4-FFF2-40B4-BE49-F238E27FC236}">
                <a16:creationId xmlns:a16="http://schemas.microsoft.com/office/drawing/2014/main" id="{4ECDA114-894B-2932-185B-024F0490A098}"/>
              </a:ext>
            </a:extLst>
          </p:cNvPr>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95</a:t>
            </a:fld>
            <a:endParaRPr lang="en-US" sz="1050" b="0" i="0" u="none" strike="noStrike" cap="none" baseline="0">
              <a:solidFill>
                <a:schemeClr val="dk1"/>
              </a:solidFill>
              <a:latin typeface="Arial"/>
              <a:ea typeface="Arial"/>
              <a:cs typeface="Arial"/>
              <a:sym typeface="Arial"/>
            </a:endParaRPr>
          </a:p>
        </p:txBody>
      </p:sp>
      <p:sp>
        <p:nvSpPr>
          <p:cNvPr id="4" name="Shape 755">
            <a:extLst>
              <a:ext uri="{FF2B5EF4-FFF2-40B4-BE49-F238E27FC236}">
                <a16:creationId xmlns:a16="http://schemas.microsoft.com/office/drawing/2014/main" id="{F9E24198-31F9-AF35-F56E-B92085A97835}"/>
              </a:ext>
            </a:extLst>
          </p:cNvPr>
          <p:cNvSpPr txBox="1">
            <a:spLocks/>
          </p:cNvSpPr>
          <p:nvPr/>
        </p:nvSpPr>
        <p:spPr>
          <a:xfrm>
            <a:off x="611982" y="2237494"/>
            <a:ext cx="7920036" cy="427513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75000"/>
              </a:lnSpc>
              <a:spcBef>
                <a:spcPts val="0"/>
              </a:spcBef>
              <a:buClr>
                <a:schemeClr val="dk1"/>
              </a:buClr>
              <a:buSzPct val="100000"/>
              <a:buFont typeface="Arial"/>
              <a:buChar char="•"/>
            </a:pPr>
            <a:r>
              <a:rPr lang="en-US" sz="1800">
                <a:solidFill>
                  <a:schemeClr val="dk1"/>
                </a:solidFill>
                <a:latin typeface="Arial"/>
                <a:ea typeface="Arial"/>
                <a:cs typeface="Arial"/>
                <a:sym typeface="Arial"/>
              </a:rPr>
              <a:t>Gestión de excelencia.</a:t>
            </a:r>
          </a:p>
          <a:p>
            <a:pPr marL="342900" indent="-342900" algn="just">
              <a:lnSpc>
                <a:spcPct val="75000"/>
              </a:lnSpc>
              <a:spcBef>
                <a:spcPts val="500"/>
              </a:spcBef>
              <a:buClr>
                <a:schemeClr val="dk1"/>
              </a:buClr>
              <a:buFont typeface="Arial"/>
              <a:buNone/>
            </a:pPr>
            <a:endParaRPr lang="en-US" sz="1800">
              <a:solidFill>
                <a:schemeClr val="dk1"/>
              </a:solidFill>
              <a:latin typeface="Arial"/>
              <a:ea typeface="Arial"/>
              <a:cs typeface="Arial"/>
              <a:sym typeface="Arial"/>
            </a:endParaRPr>
          </a:p>
          <a:p>
            <a:pPr marL="742950" lvl="1" indent="-285750" algn="just">
              <a:lnSpc>
                <a:spcPct val="75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Fortalecer capacidad de gestión central de gobierno.</a:t>
            </a:r>
          </a:p>
          <a:p>
            <a:pPr marL="742950" lvl="1" indent="-285750" algn="just">
              <a:lnSpc>
                <a:spcPct val="75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Perfeccionar el sistema de Alta Dirección Pública.</a:t>
            </a:r>
          </a:p>
          <a:p>
            <a:pPr marL="742950" lvl="1" indent="-285750" algn="just">
              <a:lnSpc>
                <a:spcPct val="75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Reformar los sistemas de control para adecuarlos a nuevos roles del Estado.</a:t>
            </a:r>
          </a:p>
          <a:p>
            <a:pPr marL="742950" lvl="1" indent="-285750" algn="just">
              <a:lnSpc>
                <a:spcPct val="75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Rediseñar sistemas y herramientas de gestión. Aprender de las buenas prácticas. </a:t>
            </a:r>
          </a:p>
          <a:p>
            <a:pPr marL="742950" lvl="1" indent="-285750" algn="just">
              <a:lnSpc>
                <a:spcPct val="75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Implantar en el Estado un sistema que garantice calidad de las Políticas Públicas.</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Nuevas tecnologías: permanente ajuste y actualización</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Avanzar en la interoperabilidad.</a:t>
            </a:r>
          </a:p>
          <a:p>
            <a:pPr marL="742950" lvl="1" indent="-285750" algn="just">
              <a:lnSpc>
                <a:spcPct val="80000"/>
              </a:lnSpc>
              <a:spcBef>
                <a:spcPts val="440"/>
              </a:spcBef>
              <a:buClr>
                <a:schemeClr val="dk1"/>
              </a:buClr>
              <a:buSzPct val="100000"/>
              <a:buFont typeface="Arial"/>
              <a:buChar char="–"/>
            </a:pPr>
            <a:r>
              <a:rPr lang="en-US" sz="1600">
                <a:solidFill>
                  <a:schemeClr val="dk1"/>
                </a:solidFill>
                <a:latin typeface="Arial"/>
                <a:ea typeface="Arial"/>
                <a:cs typeface="Arial"/>
                <a:sym typeface="Arial"/>
              </a:rPr>
              <a:t>Sistema decisional: ley de procedimientos hecha procesos.</a:t>
            </a:r>
          </a:p>
          <a:p>
            <a:pPr marL="742950" lvl="1" indent="-285750">
              <a:lnSpc>
                <a:spcPct val="75000"/>
              </a:lnSpc>
              <a:spcBef>
                <a:spcPts val="440"/>
              </a:spcBef>
              <a:buClr>
                <a:schemeClr val="dk1"/>
              </a:buClr>
              <a:buFont typeface="Arial"/>
              <a:buNone/>
            </a:pPr>
            <a:endParaRPr lang="en-US" sz="1600">
              <a:solidFill>
                <a:schemeClr val="dk1"/>
              </a:solidFill>
              <a:latin typeface="Arial"/>
              <a:ea typeface="Arial"/>
              <a:cs typeface="Arial"/>
              <a:sym typeface="Arial"/>
            </a:endParaRPr>
          </a:p>
          <a:p>
            <a:pPr marL="342900" indent="-203200">
              <a:spcBef>
                <a:spcPts val="440"/>
              </a:spcBef>
              <a:buClr>
                <a:schemeClr val="dk1"/>
              </a:buClr>
              <a:buFont typeface="Arial"/>
              <a:buNone/>
            </a:pPr>
            <a:endParaRPr lang="en-US" sz="1600" dirty="0">
              <a:solidFill>
                <a:schemeClr val="dk1"/>
              </a:solidFill>
              <a:latin typeface="Arial"/>
              <a:ea typeface="Arial"/>
              <a:cs typeface="Arial"/>
              <a:sym typeface="Arial"/>
            </a:endParaRPr>
          </a:p>
        </p:txBody>
      </p:sp>
      <p:sp>
        <p:nvSpPr>
          <p:cNvPr id="6" name="Shape 756">
            <a:extLst>
              <a:ext uri="{FF2B5EF4-FFF2-40B4-BE49-F238E27FC236}">
                <a16:creationId xmlns:a16="http://schemas.microsoft.com/office/drawing/2014/main" id="{A8ACD0E1-4F50-94D2-56DD-211F176F5800}"/>
              </a:ext>
            </a:extLst>
          </p:cNvPr>
          <p:cNvSpPr txBox="1"/>
          <p:nvPr/>
        </p:nvSpPr>
        <p:spPr>
          <a:xfrm>
            <a:off x="-178240" y="1571272"/>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err="1">
                <a:solidFill>
                  <a:schemeClr val="tx2"/>
                </a:solidFill>
                <a:latin typeface="Arial"/>
                <a:ea typeface="Arial"/>
                <a:cs typeface="Arial"/>
                <a:sym typeface="Arial"/>
              </a:rPr>
              <a:t>Hacia</a:t>
            </a:r>
            <a:r>
              <a:rPr lang="en-US" sz="2400" b="1" i="0" u="none" strike="noStrike" cap="none" baseline="0" dirty="0">
                <a:solidFill>
                  <a:schemeClr val="tx2"/>
                </a:solidFill>
                <a:latin typeface="Arial"/>
                <a:ea typeface="Arial"/>
                <a:cs typeface="Arial"/>
                <a:sym typeface="Arial"/>
              </a:rPr>
              <a:t> un </a:t>
            </a:r>
            <a:r>
              <a:rPr lang="en-US" sz="2400" b="1" i="0" u="none" strike="noStrike" cap="none" baseline="0" dirty="0" err="1">
                <a:solidFill>
                  <a:schemeClr val="tx2"/>
                </a:solidFill>
                <a:latin typeface="Arial"/>
                <a:ea typeface="Arial"/>
                <a:cs typeface="Arial"/>
                <a:sym typeface="Arial"/>
              </a:rPr>
              <a:t>programa</a:t>
            </a:r>
            <a:r>
              <a:rPr lang="en-US" sz="2400" b="1" i="0" u="none" strike="noStrike" cap="none" baseline="0" dirty="0">
                <a:solidFill>
                  <a:schemeClr val="tx2"/>
                </a:solidFill>
                <a:latin typeface="Arial"/>
                <a:ea typeface="Arial"/>
                <a:cs typeface="Arial"/>
                <a:sym typeface="Arial"/>
              </a:rPr>
              <a:t> de </a:t>
            </a:r>
            <a:r>
              <a:rPr lang="en-US" sz="2400" b="1" i="0" u="none" strike="noStrike" cap="none" baseline="0" dirty="0" err="1">
                <a:solidFill>
                  <a:schemeClr val="tx2"/>
                </a:solidFill>
                <a:latin typeface="Arial"/>
                <a:ea typeface="Arial"/>
                <a:cs typeface="Arial"/>
                <a:sym typeface="Arial"/>
              </a:rPr>
              <a:t>reforma</a:t>
            </a:r>
            <a:r>
              <a:rPr lang="en-US" sz="2400" b="1" i="0" u="none" strike="noStrike" cap="none" baseline="0" dirty="0">
                <a:solidFill>
                  <a:schemeClr val="tx2"/>
                </a:solidFill>
                <a:latin typeface="Arial"/>
                <a:ea typeface="Arial"/>
                <a:cs typeface="Arial"/>
                <a:sym typeface="Arial"/>
              </a:rPr>
              <a:t>	3</a:t>
            </a:r>
          </a:p>
        </p:txBody>
      </p:sp>
    </p:spTree>
    <p:extLst>
      <p:ext uri="{BB962C8B-B14F-4D97-AF65-F5344CB8AC3E}">
        <p14:creationId xmlns:p14="http://schemas.microsoft.com/office/powerpoint/2010/main" val="36091343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62">
            <a:extLst>
              <a:ext uri="{FF2B5EF4-FFF2-40B4-BE49-F238E27FC236}">
                <a16:creationId xmlns:a16="http://schemas.microsoft.com/office/drawing/2014/main" id="{24EB765E-8D7E-C903-6E35-6E28F89FC4CD}"/>
              </a:ext>
            </a:extLst>
          </p:cNvPr>
          <p:cNvSpPr txBox="1"/>
          <p:nvPr/>
        </p:nvSpPr>
        <p:spPr>
          <a:xfrm>
            <a:off x="6508045" y="70897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100" b="0" i="0" u="none" strike="noStrike" cap="none" baseline="0">
                <a:solidFill>
                  <a:schemeClr val="dk1"/>
                </a:solidFill>
                <a:latin typeface="Arial"/>
                <a:ea typeface="Arial"/>
                <a:cs typeface="Arial"/>
                <a:sym typeface="Arial"/>
              </a:rPr>
              <a:t>96</a:t>
            </a:fld>
            <a:endParaRPr lang="en-US" sz="1100" b="0" i="0" u="none" strike="noStrike" cap="none" baseline="0">
              <a:solidFill>
                <a:schemeClr val="dk1"/>
              </a:solidFill>
              <a:latin typeface="Arial"/>
              <a:ea typeface="Arial"/>
              <a:cs typeface="Arial"/>
              <a:sym typeface="Arial"/>
            </a:endParaRPr>
          </a:p>
        </p:txBody>
      </p:sp>
      <p:sp>
        <p:nvSpPr>
          <p:cNvPr id="4" name="Shape 763">
            <a:extLst>
              <a:ext uri="{FF2B5EF4-FFF2-40B4-BE49-F238E27FC236}">
                <a16:creationId xmlns:a16="http://schemas.microsoft.com/office/drawing/2014/main" id="{061675DB-B083-BA00-B6BF-415E87D5A7B3}"/>
              </a:ext>
            </a:extLst>
          </p:cNvPr>
          <p:cNvSpPr txBox="1">
            <a:spLocks/>
          </p:cNvSpPr>
          <p:nvPr/>
        </p:nvSpPr>
        <p:spPr>
          <a:xfrm>
            <a:off x="639057" y="2112963"/>
            <a:ext cx="7488236" cy="488156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80000"/>
              </a:lnSpc>
              <a:spcBef>
                <a:spcPts val="0"/>
              </a:spcBef>
              <a:buClr>
                <a:schemeClr val="dk1"/>
              </a:buClr>
              <a:buSzPct val="100000"/>
              <a:buFont typeface="Arial"/>
              <a:buChar char="•"/>
            </a:pPr>
            <a:r>
              <a:rPr lang="en-US" sz="1800" dirty="0" err="1">
                <a:solidFill>
                  <a:schemeClr val="dk1"/>
                </a:solidFill>
                <a:latin typeface="Arial"/>
                <a:ea typeface="Arial"/>
                <a:cs typeface="Arial"/>
                <a:sym typeface="Arial"/>
              </a:rPr>
              <a:t>Rol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regulador</a:t>
            </a:r>
            <a:r>
              <a:rPr lang="en-US" sz="1800" dirty="0">
                <a:solidFill>
                  <a:schemeClr val="dk1"/>
                </a:solidFill>
                <a:latin typeface="Arial"/>
                <a:ea typeface="Arial"/>
                <a:cs typeface="Arial"/>
                <a:sym typeface="Arial"/>
              </a:rPr>
              <a:t> del Estado.</a:t>
            </a:r>
          </a:p>
          <a:p>
            <a:pPr lvl="2" algn="just">
              <a:lnSpc>
                <a:spcPct val="80000"/>
              </a:lnSpc>
              <a:spcBef>
                <a:spcPts val="440"/>
              </a:spcBef>
              <a:buClr>
                <a:schemeClr val="dk1"/>
              </a:buClr>
              <a:buSzPct val="100000"/>
              <a:buFont typeface="Arial"/>
              <a:buChar char="–"/>
            </a:pPr>
            <a:r>
              <a:rPr lang="en-US" sz="1800" dirty="0" err="1">
                <a:solidFill>
                  <a:schemeClr val="dk1"/>
                </a:solidFill>
                <a:latin typeface="Arial"/>
                <a:ea typeface="Arial"/>
                <a:cs typeface="Arial"/>
                <a:sym typeface="Arial"/>
              </a:rPr>
              <a:t>Completar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institucionalidad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reguladora</a:t>
            </a:r>
            <a:r>
              <a:rPr lang="en-US" sz="1800" dirty="0">
                <a:solidFill>
                  <a:schemeClr val="dk1"/>
                </a:solidFill>
                <a:latin typeface="Arial"/>
                <a:ea typeface="Arial"/>
                <a:cs typeface="Arial"/>
                <a:sym typeface="Arial"/>
              </a:rPr>
              <a:t> sectorial.</a:t>
            </a:r>
          </a:p>
          <a:p>
            <a:pPr lvl="2" algn="just">
              <a:lnSpc>
                <a:spcPct val="80000"/>
              </a:lnSpc>
              <a:spcBef>
                <a:spcPts val="440"/>
              </a:spcBef>
              <a:buClr>
                <a:schemeClr val="dk1"/>
              </a:buClr>
              <a:buSzPct val="100000"/>
              <a:buFont typeface="Arial"/>
              <a:buChar char="–"/>
            </a:pPr>
            <a:r>
              <a:rPr lang="en-US" sz="1800" dirty="0" err="1">
                <a:solidFill>
                  <a:schemeClr val="dk1"/>
                </a:solidFill>
                <a:latin typeface="Arial"/>
                <a:ea typeface="Arial"/>
                <a:cs typeface="Arial"/>
                <a:sym typeface="Arial"/>
              </a:rPr>
              <a:t>Asegurar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autonomías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necesarias</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autoridad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reguladora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frente</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autoridad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administrativa</a:t>
            </a:r>
            <a:r>
              <a:rPr lang="en-US" sz="1800" dirty="0">
                <a:solidFill>
                  <a:schemeClr val="dk1"/>
                </a:solidFill>
                <a:latin typeface="Arial"/>
                <a:ea typeface="Arial"/>
                <a:cs typeface="Arial"/>
                <a:sym typeface="Arial"/>
              </a:rPr>
              <a:t>. </a:t>
            </a:r>
          </a:p>
          <a:p>
            <a:pPr lvl="2" algn="just">
              <a:lnSpc>
                <a:spcPct val="80000"/>
              </a:lnSpc>
              <a:spcBef>
                <a:spcPts val="440"/>
              </a:spcBef>
              <a:buClr>
                <a:schemeClr val="dk1"/>
              </a:buClr>
              <a:buSzPct val="100000"/>
              <a:buFont typeface="Arial"/>
              <a:buChar char="–"/>
            </a:pPr>
            <a:r>
              <a:rPr lang="en-US" sz="1800" dirty="0" err="1">
                <a:solidFill>
                  <a:schemeClr val="dk1"/>
                </a:solidFill>
                <a:latin typeface="Arial"/>
                <a:ea typeface="Arial"/>
                <a:cs typeface="Arial"/>
                <a:sym typeface="Arial"/>
              </a:rPr>
              <a:t>Profundizar</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herramientas</a:t>
            </a:r>
            <a:r>
              <a:rPr lang="en-US" sz="1800" dirty="0">
                <a:solidFill>
                  <a:schemeClr val="dk1"/>
                </a:solidFill>
                <a:latin typeface="Arial"/>
                <a:ea typeface="Arial"/>
                <a:cs typeface="Arial"/>
                <a:sym typeface="Arial"/>
              </a:rPr>
              <a:t> de control y </a:t>
            </a:r>
            <a:r>
              <a:rPr lang="en-US" sz="1800" dirty="0" err="1">
                <a:solidFill>
                  <a:schemeClr val="dk1"/>
                </a:solidFill>
                <a:latin typeface="Arial"/>
                <a:ea typeface="Arial"/>
                <a:cs typeface="Arial"/>
                <a:sym typeface="Arial"/>
              </a:rPr>
              <a:t>sanción</a:t>
            </a:r>
            <a:r>
              <a:rPr lang="en-US" sz="1800" dirty="0">
                <a:solidFill>
                  <a:schemeClr val="dk1"/>
                </a:solidFill>
                <a:latin typeface="Arial"/>
                <a:ea typeface="Arial"/>
                <a:cs typeface="Arial"/>
                <a:sym typeface="Arial"/>
              </a:rPr>
              <a:t> que </a:t>
            </a:r>
            <a:r>
              <a:rPr lang="en-US" sz="1800" dirty="0" err="1">
                <a:solidFill>
                  <a:schemeClr val="dk1"/>
                </a:solidFill>
                <a:latin typeface="Arial"/>
                <a:ea typeface="Arial"/>
                <a:cs typeface="Arial"/>
                <a:sym typeface="Arial"/>
              </a:rPr>
              <a:t>poseen</a:t>
            </a:r>
            <a:r>
              <a:rPr lang="en-US" sz="1800" dirty="0">
                <a:solidFill>
                  <a:schemeClr val="dk1"/>
                </a:solidFill>
                <a:latin typeface="Arial"/>
                <a:ea typeface="Arial"/>
                <a:cs typeface="Arial"/>
                <a:sym typeface="Arial"/>
              </a:rPr>
              <a:t> las </a:t>
            </a:r>
            <a:r>
              <a:rPr lang="en-US" sz="1800" dirty="0" err="1">
                <a:solidFill>
                  <a:schemeClr val="dk1"/>
                </a:solidFill>
                <a:latin typeface="Arial"/>
                <a:ea typeface="Arial"/>
                <a:cs typeface="Arial"/>
                <a:sym typeface="Arial"/>
              </a:rPr>
              <a:t>actuales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agencias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reguladoras</a:t>
            </a:r>
            <a:r>
              <a:rPr lang="en-US" sz="1800" dirty="0">
                <a:solidFill>
                  <a:schemeClr val="dk1"/>
                </a:solidFill>
                <a:latin typeface="Arial"/>
                <a:ea typeface="Arial"/>
                <a:cs typeface="Arial"/>
                <a:sym typeface="Arial"/>
              </a:rPr>
              <a:t>.</a:t>
            </a:r>
          </a:p>
          <a:p>
            <a:pPr marL="742950" lvl="1" indent="-285750" algn="just">
              <a:lnSpc>
                <a:spcPct val="80000"/>
              </a:lnSpc>
              <a:spcBef>
                <a:spcPts val="360"/>
              </a:spcBef>
              <a:buClr>
                <a:schemeClr val="dk1"/>
              </a:buClr>
              <a:buFont typeface="Arial"/>
              <a:buNone/>
            </a:pPr>
            <a:endParaRPr lang="en-US" sz="1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1800" dirty="0" err="1">
                <a:solidFill>
                  <a:schemeClr val="dk1"/>
                </a:solidFill>
                <a:latin typeface="Arial"/>
                <a:ea typeface="Arial"/>
                <a:cs typeface="Arial"/>
                <a:sym typeface="Arial"/>
              </a:rPr>
              <a:t>Fortalecer</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capacidad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institucional</a:t>
            </a:r>
            <a:r>
              <a:rPr lang="en-US" sz="1800" dirty="0">
                <a:solidFill>
                  <a:schemeClr val="dk1"/>
                </a:solidFill>
                <a:latin typeface="Arial"/>
                <a:ea typeface="Arial"/>
                <a:cs typeface="Arial"/>
                <a:sym typeface="Arial"/>
              </a:rPr>
              <a:t> para </a:t>
            </a:r>
            <a:r>
              <a:rPr lang="en-US" sz="1800" dirty="0" err="1">
                <a:solidFill>
                  <a:schemeClr val="dk1"/>
                </a:solidFill>
                <a:latin typeface="Arial"/>
                <a:ea typeface="Arial"/>
                <a:cs typeface="Arial"/>
                <a:sym typeface="Arial"/>
              </a:rPr>
              <a:t>dirigir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mejor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fortalecimiento</a:t>
            </a:r>
            <a:r>
              <a:rPr lang="en-US" sz="1800" dirty="0">
                <a:solidFill>
                  <a:schemeClr val="dk1"/>
                </a:solidFill>
                <a:latin typeface="Arial"/>
                <a:ea typeface="Arial"/>
                <a:cs typeface="Arial"/>
                <a:sym typeface="Arial"/>
              </a:rPr>
              <a:t> del </a:t>
            </a:r>
            <a:r>
              <a:rPr lang="en-US" sz="1800" dirty="0" err="1">
                <a:solidFill>
                  <a:schemeClr val="dk1"/>
                </a:solidFill>
                <a:latin typeface="Arial"/>
                <a:ea typeface="Arial"/>
                <a:cs typeface="Arial"/>
                <a:sym typeface="Arial"/>
              </a:rPr>
              <a:t>poder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ejecutivo</a:t>
            </a:r>
            <a:r>
              <a:rPr lang="en-US" sz="1800" dirty="0">
                <a:solidFill>
                  <a:schemeClr val="dk1"/>
                </a:solidFill>
                <a:latin typeface="Arial"/>
                <a:ea typeface="Arial"/>
                <a:cs typeface="Arial"/>
                <a:sym typeface="Arial"/>
              </a:rPr>
              <a:t>. </a:t>
            </a:r>
          </a:p>
          <a:p>
            <a:pPr lvl="2" algn="just">
              <a:lnSpc>
                <a:spcPct val="80000"/>
              </a:lnSpc>
              <a:spcBef>
                <a:spcPts val="400"/>
              </a:spcBef>
              <a:buClr>
                <a:schemeClr val="dk1"/>
              </a:buClr>
              <a:buSzPct val="100000"/>
              <a:buFont typeface="Arial"/>
              <a:buChar char="–"/>
            </a:pPr>
            <a:r>
              <a:rPr lang="en-US" sz="1600" dirty="0" err="1">
                <a:solidFill>
                  <a:schemeClr val="dk1"/>
                </a:solidFill>
                <a:latin typeface="Arial"/>
                <a:ea typeface="Arial"/>
                <a:cs typeface="Arial"/>
                <a:sym typeface="Arial"/>
              </a:rPr>
              <a:t>Mejorar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coordinación</a:t>
            </a:r>
            <a:r>
              <a:rPr lang="en-US" sz="1600" dirty="0">
                <a:solidFill>
                  <a:schemeClr val="dk1"/>
                </a:solidFill>
                <a:latin typeface="Arial"/>
                <a:ea typeface="Arial"/>
                <a:cs typeface="Arial"/>
                <a:sym typeface="Arial"/>
              </a:rPr>
              <a:t> central de </a:t>
            </a:r>
            <a:r>
              <a:rPr lang="en-US" sz="1600" dirty="0" err="1">
                <a:solidFill>
                  <a:schemeClr val="dk1"/>
                </a:solidFill>
                <a:latin typeface="Arial"/>
                <a:ea typeface="Arial"/>
                <a:cs typeface="Arial"/>
                <a:sym typeface="Arial"/>
              </a:rPr>
              <a:t>gobierno</a:t>
            </a:r>
            <a:r>
              <a:rPr lang="en-US" sz="1600" dirty="0">
                <a:solidFill>
                  <a:schemeClr val="dk1"/>
                </a:solidFill>
                <a:latin typeface="Arial"/>
                <a:ea typeface="Arial"/>
                <a:cs typeface="Arial"/>
                <a:sym typeface="Arial"/>
              </a:rPr>
              <a:t>.</a:t>
            </a:r>
          </a:p>
          <a:p>
            <a:pPr lvl="2" algn="just">
              <a:lnSpc>
                <a:spcPct val="80000"/>
              </a:lnSpc>
              <a:spcBef>
                <a:spcPts val="400"/>
              </a:spcBef>
              <a:buClr>
                <a:schemeClr val="dk1"/>
              </a:buClr>
              <a:buSzPct val="100000"/>
              <a:buFont typeface="Arial"/>
              <a:buChar char="–"/>
            </a:pPr>
            <a:r>
              <a:rPr lang="en-US" sz="1600" dirty="0" err="1">
                <a:solidFill>
                  <a:schemeClr val="dk1"/>
                </a:solidFill>
                <a:latin typeface="Arial"/>
                <a:ea typeface="Arial"/>
                <a:cs typeface="Arial"/>
                <a:sym typeface="Arial"/>
              </a:rPr>
              <a:t>Completar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donde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falte</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diferenciación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institucional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formulación</a:t>
            </a:r>
            <a:r>
              <a:rPr lang="en-US" sz="1600" dirty="0">
                <a:solidFill>
                  <a:schemeClr val="dk1"/>
                </a:solidFill>
                <a:latin typeface="Arial"/>
                <a:ea typeface="Arial"/>
                <a:cs typeface="Arial"/>
                <a:sym typeface="Arial"/>
              </a:rPr>
              <a:t> de políticas, </a:t>
            </a:r>
            <a:r>
              <a:rPr lang="en-US" sz="1600" dirty="0" err="1">
                <a:solidFill>
                  <a:schemeClr val="dk1"/>
                </a:solidFill>
                <a:latin typeface="Arial"/>
                <a:ea typeface="Arial"/>
                <a:cs typeface="Arial"/>
                <a:sym typeface="Arial"/>
              </a:rPr>
              <a:t>ejecución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regulación</a:t>
            </a:r>
            <a:r>
              <a:rPr lang="en-US" sz="1600" dirty="0">
                <a:solidFill>
                  <a:schemeClr val="dk1"/>
                </a:solidFill>
                <a:latin typeface="Arial"/>
                <a:ea typeface="Arial"/>
                <a:cs typeface="Arial"/>
                <a:sym typeface="Arial"/>
              </a:rPr>
              <a:t> y </a:t>
            </a:r>
            <a:r>
              <a:rPr lang="en-US" sz="1600" dirty="0" err="1">
                <a:solidFill>
                  <a:schemeClr val="dk1"/>
                </a:solidFill>
                <a:latin typeface="Arial"/>
                <a:ea typeface="Arial"/>
                <a:cs typeface="Arial"/>
                <a:sym typeface="Arial"/>
              </a:rPr>
              <a:t>fiscalización</a:t>
            </a:r>
            <a:r>
              <a:rPr lang="en-US" sz="1600" dirty="0">
                <a:solidFill>
                  <a:schemeClr val="dk1"/>
                </a:solidFill>
                <a:latin typeface="Arial"/>
                <a:ea typeface="Arial"/>
                <a:cs typeface="Arial"/>
                <a:sym typeface="Arial"/>
              </a:rPr>
              <a:t>.</a:t>
            </a:r>
          </a:p>
          <a:p>
            <a:pPr lvl="2" algn="just">
              <a:lnSpc>
                <a:spcPct val="80000"/>
              </a:lnSpc>
              <a:spcBef>
                <a:spcPts val="400"/>
              </a:spcBef>
              <a:buClr>
                <a:schemeClr val="dk1"/>
              </a:buClr>
              <a:buSzPct val="100000"/>
              <a:buFont typeface="Arial"/>
              <a:buChar char="–"/>
            </a:pPr>
            <a:r>
              <a:rPr lang="en-US" sz="1600" dirty="0" err="1">
                <a:solidFill>
                  <a:schemeClr val="dk1"/>
                </a:solidFill>
                <a:latin typeface="Arial"/>
                <a:ea typeface="Arial"/>
                <a:cs typeface="Arial"/>
                <a:sym typeface="Arial"/>
              </a:rPr>
              <a:t>Actualización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marco</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jurídico</a:t>
            </a:r>
            <a:r>
              <a:rPr lang="en-US" sz="1600" dirty="0">
                <a:solidFill>
                  <a:schemeClr val="dk1"/>
                </a:solidFill>
                <a:latin typeface="Arial"/>
                <a:ea typeface="Arial"/>
                <a:cs typeface="Arial"/>
                <a:sym typeface="Arial"/>
              </a:rPr>
              <a:t> ministerial.</a:t>
            </a:r>
          </a:p>
          <a:p>
            <a:pPr lvl="2" algn="just">
              <a:lnSpc>
                <a:spcPct val="80000"/>
              </a:lnSpc>
              <a:spcBef>
                <a:spcPts val="400"/>
              </a:spcBef>
              <a:buClr>
                <a:schemeClr val="dk1"/>
              </a:buClr>
              <a:buSzPct val="100000"/>
              <a:buFont typeface="Arial"/>
              <a:buChar char="–"/>
            </a:pPr>
            <a:r>
              <a:rPr lang="en-US" sz="1600" dirty="0" err="1">
                <a:solidFill>
                  <a:schemeClr val="dk1"/>
                </a:solidFill>
                <a:latin typeface="Arial"/>
                <a:ea typeface="Arial"/>
                <a:cs typeface="Arial"/>
                <a:sym typeface="Arial"/>
              </a:rPr>
              <a:t>Mejorar</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coordinación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temas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transversales</a:t>
            </a:r>
            <a:r>
              <a:rPr lang="en-US" sz="1600" dirty="0">
                <a:solidFill>
                  <a:schemeClr val="dk1"/>
                </a:solidFill>
                <a:latin typeface="Arial"/>
                <a:ea typeface="Arial"/>
                <a:cs typeface="Arial"/>
                <a:sym typeface="Arial"/>
              </a:rPr>
              <a:t>.</a:t>
            </a:r>
          </a:p>
          <a:p>
            <a:pPr marL="342900" indent="-342900">
              <a:lnSpc>
                <a:spcPct val="75000"/>
              </a:lnSpc>
              <a:spcBef>
                <a:spcPts val="700"/>
              </a:spcBef>
              <a:buClr>
                <a:schemeClr val="dk1"/>
              </a:buClr>
              <a:buFont typeface="Arial"/>
              <a:buNone/>
            </a:pPr>
            <a:endParaRPr lang="en-US" sz="1100" dirty="0">
              <a:solidFill>
                <a:schemeClr val="dk1"/>
              </a:solidFill>
              <a:latin typeface="Arial"/>
              <a:ea typeface="Arial"/>
              <a:cs typeface="Arial"/>
              <a:sym typeface="Arial"/>
            </a:endParaRPr>
          </a:p>
          <a:p>
            <a:pPr marL="742950" lvl="1" indent="-196850">
              <a:lnSpc>
                <a:spcPct val="80000"/>
              </a:lnSpc>
              <a:spcBef>
                <a:spcPts val="280"/>
              </a:spcBef>
              <a:buClr>
                <a:schemeClr val="dk1"/>
              </a:buClr>
              <a:buFont typeface="Arial"/>
              <a:buNone/>
            </a:pPr>
            <a:endParaRPr lang="en-US" sz="1100" dirty="0">
              <a:solidFill>
                <a:schemeClr val="dk1"/>
              </a:solidFill>
              <a:latin typeface="Arial"/>
              <a:ea typeface="Arial"/>
              <a:cs typeface="Arial"/>
              <a:sym typeface="Arial"/>
            </a:endParaRPr>
          </a:p>
          <a:p>
            <a:pPr marL="342900" indent="-254000">
              <a:spcBef>
                <a:spcPts val="280"/>
              </a:spcBef>
              <a:buClr>
                <a:schemeClr val="dk1"/>
              </a:buClr>
              <a:buFont typeface="Arial"/>
              <a:buNone/>
            </a:pPr>
            <a:endParaRPr lang="en-US" sz="1100" dirty="0">
              <a:solidFill>
                <a:schemeClr val="dk1"/>
              </a:solidFill>
              <a:latin typeface="Arial"/>
              <a:ea typeface="Arial"/>
              <a:cs typeface="Arial"/>
              <a:sym typeface="Arial"/>
            </a:endParaRPr>
          </a:p>
        </p:txBody>
      </p:sp>
      <p:sp>
        <p:nvSpPr>
          <p:cNvPr id="6" name="Shape 764">
            <a:extLst>
              <a:ext uri="{FF2B5EF4-FFF2-40B4-BE49-F238E27FC236}">
                <a16:creationId xmlns:a16="http://schemas.microsoft.com/office/drawing/2014/main" id="{5AD03824-364B-CFFB-5A11-2BC6B3F6D3BC}"/>
              </a:ext>
            </a:extLst>
          </p:cNvPr>
          <p:cNvSpPr txBox="1"/>
          <p:nvPr/>
        </p:nvSpPr>
        <p:spPr>
          <a:xfrm>
            <a:off x="412045" y="1119188"/>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baseline="0" dirty="0" err="1">
                <a:solidFill>
                  <a:schemeClr val="tx2"/>
                </a:solidFill>
                <a:latin typeface="Arial"/>
                <a:ea typeface="Arial"/>
                <a:cs typeface="Arial"/>
                <a:sym typeface="Arial"/>
              </a:rPr>
              <a:t>Hacia</a:t>
            </a:r>
            <a:r>
              <a:rPr lang="en-US" sz="2800" b="1" i="0" u="none" strike="noStrike" cap="none" baseline="0" dirty="0">
                <a:solidFill>
                  <a:schemeClr val="tx2"/>
                </a:solidFill>
                <a:latin typeface="Arial"/>
                <a:ea typeface="Arial"/>
                <a:cs typeface="Arial"/>
                <a:sym typeface="Arial"/>
              </a:rPr>
              <a:t> un </a:t>
            </a:r>
            <a:r>
              <a:rPr lang="en-US" sz="2800" b="1" i="0" u="none" strike="noStrike" cap="none" baseline="0" dirty="0" err="1">
                <a:solidFill>
                  <a:schemeClr val="tx2"/>
                </a:solidFill>
                <a:latin typeface="Arial"/>
                <a:ea typeface="Arial"/>
                <a:cs typeface="Arial"/>
                <a:sym typeface="Arial"/>
              </a:rPr>
              <a:t>programa</a:t>
            </a:r>
            <a:r>
              <a:rPr lang="en-US" sz="2800" b="1" i="0" u="none" strike="noStrike" cap="none" baseline="0" dirty="0">
                <a:solidFill>
                  <a:schemeClr val="tx2"/>
                </a:solidFill>
                <a:latin typeface="Arial"/>
                <a:ea typeface="Arial"/>
                <a:cs typeface="Arial"/>
                <a:sym typeface="Arial"/>
              </a:rPr>
              <a:t> de </a:t>
            </a:r>
            <a:r>
              <a:rPr lang="en-US" sz="2800" b="1" i="0" u="none" strike="noStrike" cap="none" baseline="0" dirty="0" err="1">
                <a:solidFill>
                  <a:schemeClr val="tx2"/>
                </a:solidFill>
                <a:latin typeface="Arial"/>
                <a:ea typeface="Arial"/>
                <a:cs typeface="Arial"/>
                <a:sym typeface="Arial"/>
              </a:rPr>
              <a:t>reforma</a:t>
            </a:r>
            <a:r>
              <a:rPr lang="en-US" sz="2800" b="1" i="0" u="none" strike="noStrike" cap="none" baseline="0" dirty="0">
                <a:solidFill>
                  <a:schemeClr val="tx2"/>
                </a:solidFill>
                <a:latin typeface="Arial"/>
                <a:ea typeface="Arial"/>
                <a:cs typeface="Arial"/>
                <a:sym typeface="Arial"/>
              </a:rPr>
              <a:t>	4</a:t>
            </a:r>
          </a:p>
        </p:txBody>
      </p:sp>
    </p:spTree>
    <p:extLst>
      <p:ext uri="{BB962C8B-B14F-4D97-AF65-F5344CB8AC3E}">
        <p14:creationId xmlns:p14="http://schemas.microsoft.com/office/powerpoint/2010/main" val="27999584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266BB-7084-BE47-2ADF-DEAC95C39A0C}"/>
              </a:ext>
            </a:extLst>
          </p:cNvPr>
          <p:cNvSpPr>
            <a:spLocks noGrp="1"/>
          </p:cNvSpPr>
          <p:nvPr>
            <p:ph type="title"/>
          </p:nvPr>
        </p:nvSpPr>
        <p:spPr/>
        <p:txBody>
          <a:bodyPr/>
          <a:lstStyle/>
          <a:p>
            <a:endParaRPr lang="es-CL"/>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DA2D8255-8687-A8C5-E87A-0F746247B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Shape 769">
            <a:extLst>
              <a:ext uri="{FF2B5EF4-FFF2-40B4-BE49-F238E27FC236}">
                <a16:creationId xmlns:a16="http://schemas.microsoft.com/office/drawing/2014/main" id="{A883AED0-E4D3-474A-DC5E-61DFE085DC97}"/>
              </a:ext>
            </a:extLst>
          </p:cNvPr>
          <p:cNvSpPr txBox="1"/>
          <p:nvPr/>
        </p:nvSpPr>
        <p:spPr>
          <a:xfrm>
            <a:off x="6598356" y="7661276"/>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50" b="0" i="0" u="none" strike="noStrike" cap="none" baseline="0">
                <a:solidFill>
                  <a:schemeClr val="dk1"/>
                </a:solidFill>
                <a:latin typeface="Arial"/>
                <a:ea typeface="Arial"/>
                <a:cs typeface="Arial"/>
                <a:sym typeface="Arial"/>
              </a:rPr>
              <a:t>97</a:t>
            </a:fld>
            <a:endParaRPr lang="en-US" sz="1050" b="0" i="0" u="none" strike="noStrike" cap="none" baseline="0">
              <a:solidFill>
                <a:schemeClr val="dk1"/>
              </a:solidFill>
              <a:latin typeface="Arial"/>
              <a:ea typeface="Arial"/>
              <a:cs typeface="Arial"/>
              <a:sym typeface="Arial"/>
            </a:endParaRPr>
          </a:p>
        </p:txBody>
      </p:sp>
      <p:sp>
        <p:nvSpPr>
          <p:cNvPr id="4" name="Shape 770">
            <a:extLst>
              <a:ext uri="{FF2B5EF4-FFF2-40B4-BE49-F238E27FC236}">
                <a16:creationId xmlns:a16="http://schemas.microsoft.com/office/drawing/2014/main" id="{C0B20BB4-3AF2-E99E-87F4-92C2147090E2}"/>
              </a:ext>
            </a:extLst>
          </p:cNvPr>
          <p:cNvSpPr txBox="1">
            <a:spLocks/>
          </p:cNvSpPr>
          <p:nvPr/>
        </p:nvSpPr>
        <p:spPr>
          <a:xfrm>
            <a:off x="656343" y="2684463"/>
            <a:ext cx="7632699" cy="4953000"/>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dk1"/>
              </a:buClr>
              <a:buSzPct val="100000"/>
              <a:buFont typeface="Arial"/>
              <a:buChar char="•"/>
            </a:pPr>
            <a:r>
              <a:rPr lang="en-US" sz="1800">
                <a:solidFill>
                  <a:schemeClr val="dk1"/>
                </a:solidFill>
                <a:latin typeface="Arial"/>
                <a:ea typeface="Arial"/>
                <a:cs typeface="Arial"/>
                <a:sym typeface="Arial"/>
              </a:rPr>
              <a:t>Reformas sectoriales especiales.</a:t>
            </a:r>
          </a:p>
          <a:p>
            <a:pPr marL="742950" lvl="1" indent="-285750" algn="just">
              <a:spcBef>
                <a:spcPts val="480"/>
              </a:spcBef>
              <a:buClr>
                <a:schemeClr val="dk1"/>
              </a:buClr>
              <a:buSzPct val="100000"/>
              <a:buFont typeface="Arial"/>
              <a:buChar char="–"/>
            </a:pPr>
            <a:r>
              <a:rPr lang="en-US" sz="1600">
                <a:solidFill>
                  <a:schemeClr val="dk1"/>
                </a:solidFill>
                <a:latin typeface="Arial"/>
                <a:ea typeface="Arial"/>
                <a:cs typeface="Arial"/>
                <a:sym typeface="Arial"/>
              </a:rPr>
              <a:t>Completar reformas al sistema judicial.</a:t>
            </a:r>
          </a:p>
          <a:p>
            <a:pPr marL="742950" lvl="1" indent="-285750" algn="just">
              <a:spcBef>
                <a:spcPts val="480"/>
              </a:spcBef>
              <a:buClr>
                <a:schemeClr val="dk1"/>
              </a:buClr>
              <a:buSzPct val="100000"/>
              <a:buFont typeface="Arial"/>
              <a:buChar char="–"/>
            </a:pPr>
            <a:r>
              <a:rPr lang="en-US" sz="1600">
                <a:solidFill>
                  <a:schemeClr val="dk1"/>
                </a:solidFill>
                <a:latin typeface="Arial"/>
                <a:ea typeface="Arial"/>
                <a:cs typeface="Arial"/>
                <a:sym typeface="Arial"/>
              </a:rPr>
              <a:t>Iniciar reformas en otros sectores (agrícola, pesquero –acuícola- y minero).</a:t>
            </a:r>
          </a:p>
          <a:p>
            <a:pPr marL="742950" lvl="1" indent="-285750" algn="just">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342900" algn="just">
              <a:spcBef>
                <a:spcPts val="560"/>
              </a:spcBef>
              <a:buClr>
                <a:schemeClr val="dk1"/>
              </a:buClr>
              <a:buSzPct val="100000"/>
              <a:buFont typeface="Arial"/>
              <a:buChar char="•"/>
            </a:pPr>
            <a:r>
              <a:rPr lang="en-US" sz="1800">
                <a:solidFill>
                  <a:schemeClr val="dk1"/>
                </a:solidFill>
                <a:latin typeface="Arial"/>
                <a:ea typeface="Arial"/>
                <a:cs typeface="Arial"/>
                <a:sym typeface="Arial"/>
              </a:rPr>
              <a:t>Autoridad política para la Reforma del Estado.</a:t>
            </a:r>
          </a:p>
          <a:p>
            <a:pPr marL="742950" lvl="1" indent="-285750" algn="just">
              <a:spcBef>
                <a:spcPts val="480"/>
              </a:spcBef>
              <a:buClr>
                <a:schemeClr val="dk1"/>
              </a:buClr>
              <a:buSzPct val="100000"/>
              <a:buFont typeface="Arial"/>
              <a:buChar char="–"/>
            </a:pPr>
            <a:r>
              <a:rPr lang="en-US" sz="1600">
                <a:solidFill>
                  <a:schemeClr val="dk1"/>
                </a:solidFill>
                <a:latin typeface="Arial"/>
                <a:ea typeface="Arial"/>
                <a:cs typeface="Arial"/>
                <a:sym typeface="Arial"/>
              </a:rPr>
              <a:t>Es requisito contar con una autoridad de primer nivel a cargo de esta tarea, con dependencia directa del Presidente; debe tener autoridad sobre todas las instituciones transversales responsables de procesos de modernización.</a:t>
            </a:r>
          </a:p>
          <a:p>
            <a:pPr marL="742950" lvl="1" indent="-133350">
              <a:spcBef>
                <a:spcPts val="480"/>
              </a:spcBef>
              <a:buClr>
                <a:schemeClr val="dk1"/>
              </a:buClr>
              <a:buFont typeface="Arial"/>
              <a:buNone/>
            </a:pPr>
            <a:endParaRPr lang="en-US" sz="1600">
              <a:solidFill>
                <a:schemeClr val="dk1"/>
              </a:solidFill>
              <a:latin typeface="Arial"/>
              <a:ea typeface="Arial"/>
              <a:cs typeface="Arial"/>
              <a:sym typeface="Arial"/>
            </a:endParaRPr>
          </a:p>
          <a:p>
            <a:pPr marL="342900" indent="-190500">
              <a:spcBef>
                <a:spcPts val="480"/>
              </a:spcBef>
              <a:buClr>
                <a:schemeClr val="dk1"/>
              </a:buClr>
              <a:buFont typeface="Arial"/>
              <a:buNone/>
            </a:pPr>
            <a:endParaRPr lang="en-US" sz="1600" dirty="0">
              <a:solidFill>
                <a:schemeClr val="dk1"/>
              </a:solidFill>
              <a:latin typeface="Arial"/>
              <a:ea typeface="Arial"/>
              <a:cs typeface="Arial"/>
              <a:sym typeface="Arial"/>
            </a:endParaRPr>
          </a:p>
        </p:txBody>
      </p:sp>
      <p:sp>
        <p:nvSpPr>
          <p:cNvPr id="6" name="Shape 771">
            <a:extLst>
              <a:ext uri="{FF2B5EF4-FFF2-40B4-BE49-F238E27FC236}">
                <a16:creationId xmlns:a16="http://schemas.microsoft.com/office/drawing/2014/main" id="{D74988F8-07DF-B0C6-4EE0-2A3B9619A3D6}"/>
              </a:ext>
            </a:extLst>
          </p:cNvPr>
          <p:cNvSpPr txBox="1"/>
          <p:nvPr/>
        </p:nvSpPr>
        <p:spPr>
          <a:xfrm>
            <a:off x="502356" y="1690688"/>
            <a:ext cx="8229600" cy="11430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3200" b="0" i="0" u="none" strike="noStrike" cap="none" baseline="0" dirty="0" err="1">
                <a:solidFill>
                  <a:schemeClr val="dk1"/>
                </a:solidFill>
                <a:latin typeface="Arial"/>
                <a:ea typeface="Arial"/>
                <a:cs typeface="Arial"/>
                <a:sym typeface="Arial"/>
              </a:rPr>
              <a:t>Hacia</a:t>
            </a:r>
            <a:r>
              <a:rPr lang="en-US" sz="3200" b="0" i="0" u="none" strike="noStrike" cap="none" baseline="0" dirty="0">
                <a:solidFill>
                  <a:schemeClr val="dk1"/>
                </a:solidFill>
                <a:latin typeface="Arial"/>
                <a:ea typeface="Arial"/>
                <a:cs typeface="Arial"/>
                <a:sym typeface="Arial"/>
              </a:rPr>
              <a:t> un </a:t>
            </a:r>
            <a:r>
              <a:rPr lang="en-US" sz="3200" b="0" i="0" u="none" strike="noStrike" cap="none" baseline="0" dirty="0" err="1">
                <a:solidFill>
                  <a:schemeClr val="dk1"/>
                </a:solidFill>
                <a:latin typeface="Arial"/>
                <a:ea typeface="Arial"/>
                <a:cs typeface="Arial"/>
                <a:sym typeface="Arial"/>
              </a:rPr>
              <a:t>programa</a:t>
            </a:r>
            <a:r>
              <a:rPr lang="en-US" sz="3200" b="0" i="0" u="none" strike="noStrike" cap="none" baseline="0" dirty="0">
                <a:solidFill>
                  <a:schemeClr val="dk1"/>
                </a:solidFill>
                <a:latin typeface="Arial"/>
                <a:ea typeface="Arial"/>
                <a:cs typeface="Arial"/>
                <a:sym typeface="Arial"/>
              </a:rPr>
              <a:t> de </a:t>
            </a:r>
            <a:r>
              <a:rPr lang="en-US" sz="3200" b="0" i="0" u="none" strike="noStrike" cap="none" baseline="0" dirty="0" err="1">
                <a:solidFill>
                  <a:schemeClr val="dk1"/>
                </a:solidFill>
                <a:latin typeface="Arial"/>
                <a:ea typeface="Arial"/>
                <a:cs typeface="Arial"/>
                <a:sym typeface="Arial"/>
              </a:rPr>
              <a:t>reforma</a:t>
            </a:r>
            <a:r>
              <a:rPr lang="en-US" sz="3200" b="0" i="0" u="none" strike="noStrike" cap="none" baseline="0" dirty="0">
                <a:solidFill>
                  <a:schemeClr val="dk2"/>
                </a:solidFill>
                <a:latin typeface="Arial"/>
                <a:ea typeface="Arial"/>
                <a:cs typeface="Arial"/>
                <a:sym typeface="Arial"/>
              </a:rPr>
              <a:t>		5</a:t>
            </a:r>
          </a:p>
        </p:txBody>
      </p:sp>
    </p:spTree>
    <p:extLst>
      <p:ext uri="{BB962C8B-B14F-4D97-AF65-F5344CB8AC3E}">
        <p14:creationId xmlns:p14="http://schemas.microsoft.com/office/powerpoint/2010/main" val="1177663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alimentos&#10;&#10;Descripción generada automáticamente">
            <a:extLst>
              <a:ext uri="{FF2B5EF4-FFF2-40B4-BE49-F238E27FC236}">
                <a16:creationId xmlns:a16="http://schemas.microsoft.com/office/drawing/2014/main" id="{763D1801-7F0D-6593-A9AD-645729C05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hape 89">
            <a:extLst>
              <a:ext uri="{FF2B5EF4-FFF2-40B4-BE49-F238E27FC236}">
                <a16:creationId xmlns:a16="http://schemas.microsoft.com/office/drawing/2014/main" id="{B4DC3E8C-214A-B597-2D6A-E4A3F94279A5}"/>
              </a:ext>
            </a:extLst>
          </p:cNvPr>
          <p:cNvSpPr txBox="1">
            <a:spLocks/>
          </p:cNvSpPr>
          <p:nvPr/>
        </p:nvSpPr>
        <p:spPr>
          <a:xfrm>
            <a:off x="612221" y="1400282"/>
            <a:ext cx="4665686" cy="1941932"/>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2"/>
              </a:buClr>
              <a:buSzPct val="25000"/>
              <a:buFont typeface="Arial"/>
              <a:buNone/>
            </a:pPr>
            <a:r>
              <a:rPr lang="en-US" sz="3200" b="1" dirty="0">
                <a:solidFill>
                  <a:schemeClr val="bg1"/>
                </a:solidFill>
                <a:latin typeface="Arial"/>
                <a:ea typeface="Arial"/>
                <a:cs typeface="Arial"/>
                <a:sym typeface="Arial"/>
              </a:rPr>
              <a:t>GOBIERNO Y POLITICAS PUBLICAS</a:t>
            </a:r>
          </a:p>
        </p:txBody>
      </p:sp>
      <p:sp>
        <p:nvSpPr>
          <p:cNvPr id="3" name="Shape 98">
            <a:extLst>
              <a:ext uri="{FF2B5EF4-FFF2-40B4-BE49-F238E27FC236}">
                <a16:creationId xmlns:a16="http://schemas.microsoft.com/office/drawing/2014/main" id="{A6968445-756C-4F98-5921-447A807A6590}"/>
              </a:ext>
            </a:extLst>
          </p:cNvPr>
          <p:cNvSpPr txBox="1"/>
          <p:nvPr/>
        </p:nvSpPr>
        <p:spPr>
          <a:xfrm>
            <a:off x="2196397" y="3056466"/>
            <a:ext cx="184149" cy="36988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baseline="0">
              <a:solidFill>
                <a:schemeClr val="bg1"/>
              </a:solidFill>
              <a:latin typeface="Arial"/>
              <a:ea typeface="Arial"/>
              <a:cs typeface="Arial"/>
              <a:sym typeface="Arial"/>
            </a:endParaRPr>
          </a:p>
        </p:txBody>
      </p:sp>
      <p:sp>
        <p:nvSpPr>
          <p:cNvPr id="4" name="Shape 105">
            <a:extLst>
              <a:ext uri="{FF2B5EF4-FFF2-40B4-BE49-F238E27FC236}">
                <a16:creationId xmlns:a16="http://schemas.microsoft.com/office/drawing/2014/main" id="{2478BDDA-BE2F-6F2B-C490-A62412676E0B}"/>
              </a:ext>
            </a:extLst>
          </p:cNvPr>
          <p:cNvSpPr txBox="1"/>
          <p:nvPr/>
        </p:nvSpPr>
        <p:spPr>
          <a:xfrm>
            <a:off x="1188285" y="3848554"/>
            <a:ext cx="4659979" cy="23762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i="0" u="none" strike="noStrike" cap="none" baseline="0" dirty="0" err="1">
                <a:highlight>
                  <a:srgbClr val="C0C0C0"/>
                </a:highlight>
                <a:latin typeface="+mj-lt"/>
                <a:ea typeface="Arial"/>
                <a:cs typeface="Arial"/>
                <a:sym typeface="Arial"/>
              </a:rPr>
              <a:t>Profesor</a:t>
            </a:r>
            <a:r>
              <a:rPr lang="en-US" sz="1600" i="0" u="none" strike="noStrike" cap="none" baseline="0" dirty="0">
                <a:highlight>
                  <a:srgbClr val="C0C0C0"/>
                </a:highlight>
                <a:latin typeface="+mj-lt"/>
                <a:ea typeface="Arial"/>
                <a:cs typeface="Arial"/>
                <a:sym typeface="Arial"/>
              </a:rPr>
              <a:t>: Rodrigo Egaña </a:t>
            </a:r>
            <a:r>
              <a:rPr lang="en-US" sz="1600" i="0" u="none" strike="noStrike" cap="none" baseline="0" dirty="0" err="1">
                <a:highlight>
                  <a:srgbClr val="C0C0C0"/>
                </a:highlight>
                <a:latin typeface="+mj-lt"/>
                <a:ea typeface="Arial"/>
                <a:cs typeface="Arial"/>
                <a:sym typeface="Arial"/>
              </a:rPr>
              <a:t>Baraona</a:t>
            </a:r>
            <a:endParaRPr lang="en-US" sz="1600" i="0" u="none" strike="noStrike" cap="none" baseline="0" dirty="0">
              <a:highlight>
                <a:srgbClr val="C0C0C0"/>
              </a:highlight>
              <a:latin typeface="+mj-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600" i="0" u="none" strike="noStrike" cap="none" baseline="0" dirty="0" err="1">
                <a:highlight>
                  <a:srgbClr val="C0C0C0"/>
                </a:highlight>
                <a:latin typeface="+mj-lt"/>
                <a:ea typeface="Arial"/>
                <a:cs typeface="Arial"/>
                <a:sym typeface="Arial"/>
              </a:rPr>
              <a:t>Módulo</a:t>
            </a:r>
            <a:r>
              <a:rPr lang="en-US" sz="1600" i="0" u="none" strike="noStrike" cap="none" baseline="0" dirty="0">
                <a:highlight>
                  <a:srgbClr val="C0C0C0"/>
                </a:highlight>
                <a:latin typeface="+mj-lt"/>
                <a:ea typeface="Arial"/>
                <a:cs typeface="Arial"/>
                <a:sym typeface="Arial"/>
              </a:rPr>
              <a:t>: I</a:t>
            </a:r>
          </a:p>
          <a:p>
            <a:pPr marL="0" marR="0" lvl="0" indent="0" algn="l" rtl="0">
              <a:lnSpc>
                <a:spcPct val="100000"/>
              </a:lnSpc>
              <a:spcBef>
                <a:spcPts val="0"/>
              </a:spcBef>
              <a:spcAft>
                <a:spcPts val="0"/>
              </a:spcAft>
              <a:buClr>
                <a:schemeClr val="dk1"/>
              </a:buClr>
              <a:buSzPct val="25000"/>
              <a:buFont typeface="Arial"/>
              <a:buNone/>
            </a:pPr>
            <a:r>
              <a:rPr lang="en-US" sz="1600" dirty="0" err="1">
                <a:highlight>
                  <a:srgbClr val="C0C0C0"/>
                </a:highlight>
                <a:latin typeface="+mj-lt"/>
              </a:rPr>
              <a:t>Versión</a:t>
            </a:r>
            <a:r>
              <a:rPr lang="en-US" sz="1600" dirty="0">
                <a:highlight>
                  <a:srgbClr val="C0C0C0"/>
                </a:highlight>
                <a:latin typeface="+mj-lt"/>
              </a:rPr>
              <a:t> XXXI          </a:t>
            </a:r>
            <a:r>
              <a:rPr lang="en-US" sz="1600" dirty="0" err="1">
                <a:highlight>
                  <a:srgbClr val="C0C0C0"/>
                </a:highlight>
                <a:latin typeface="+mj-lt"/>
              </a:rPr>
              <a:t>Año</a:t>
            </a:r>
            <a:r>
              <a:rPr lang="en-US" sz="1600" dirty="0">
                <a:highlight>
                  <a:srgbClr val="C0C0C0"/>
                </a:highlight>
                <a:latin typeface="+mj-lt"/>
              </a:rPr>
              <a:t> 2024</a:t>
            </a:r>
          </a:p>
          <a:p>
            <a:pPr marL="0" marR="0" lvl="0" indent="0" algn="l" rtl="0">
              <a:lnSpc>
                <a:spcPct val="100000"/>
              </a:lnSpc>
              <a:spcBef>
                <a:spcPts val="0"/>
              </a:spcBef>
              <a:spcAft>
                <a:spcPts val="0"/>
              </a:spcAft>
              <a:buClr>
                <a:schemeClr val="dk1"/>
              </a:buClr>
              <a:buSzPct val="25000"/>
              <a:buFont typeface="Arial"/>
              <a:buNone/>
            </a:pPr>
            <a:endParaRPr lang="es-ES" sz="1600" i="1" dirty="0">
              <a:highlight>
                <a:srgbClr val="C0C0C0"/>
              </a:highlight>
              <a:latin typeface="+mj-lt"/>
            </a:endParaRPr>
          </a:p>
          <a:p>
            <a:pPr marL="0" marR="0" lvl="0" indent="0" algn="l" rtl="0">
              <a:lnSpc>
                <a:spcPct val="100000"/>
              </a:lnSpc>
              <a:spcBef>
                <a:spcPts val="0"/>
              </a:spcBef>
              <a:spcAft>
                <a:spcPts val="0"/>
              </a:spcAft>
              <a:buClr>
                <a:schemeClr val="dk1"/>
              </a:buClr>
              <a:buSzPct val="25000"/>
              <a:buFont typeface="Arial"/>
              <a:buNone/>
            </a:pPr>
            <a:r>
              <a:rPr lang="es-ES" sz="1600" i="1" dirty="0">
                <a:highlight>
                  <a:srgbClr val="C0C0C0"/>
                </a:highlight>
                <a:latin typeface="+mj-lt"/>
              </a:rPr>
              <a:t>Diploma de Postítulo</a:t>
            </a:r>
            <a:br>
              <a:rPr lang="es-ES" sz="1600" i="1" dirty="0">
                <a:highlight>
                  <a:srgbClr val="C0C0C0"/>
                </a:highlight>
                <a:latin typeface="+mj-lt"/>
              </a:rPr>
            </a:br>
            <a:br>
              <a:rPr lang="es-ES" sz="1600" i="1" dirty="0">
                <a:highlight>
                  <a:srgbClr val="C0C0C0"/>
                </a:highlight>
                <a:latin typeface="+mj-lt"/>
              </a:rPr>
            </a:br>
            <a:r>
              <a:rPr lang="es-CL" sz="1600" dirty="0">
                <a:effectLst>
                  <a:outerShdw blurRad="38100" dist="38100" dir="2700000" algn="tl">
                    <a:srgbClr val="000000">
                      <a:alpha val="43137"/>
                    </a:srgbClr>
                  </a:outerShdw>
                </a:effectLst>
                <a:highlight>
                  <a:srgbClr val="C0C0C0"/>
                </a:highlight>
                <a:latin typeface="+mj-lt"/>
              </a:rPr>
              <a:t>Diseño, Evaluación y Gestión </a:t>
            </a:r>
            <a:br>
              <a:rPr lang="es-CL" sz="1600" dirty="0">
                <a:effectLst>
                  <a:outerShdw blurRad="38100" dist="38100" dir="2700000" algn="tl">
                    <a:srgbClr val="000000">
                      <a:alpha val="43137"/>
                    </a:srgbClr>
                  </a:outerShdw>
                </a:effectLst>
                <a:highlight>
                  <a:srgbClr val="C0C0C0"/>
                </a:highlight>
                <a:latin typeface="+mj-lt"/>
              </a:rPr>
            </a:br>
            <a:r>
              <a:rPr lang="es-CL" sz="1600" dirty="0">
                <a:effectLst>
                  <a:outerShdw blurRad="38100" dist="38100" dir="2700000" algn="tl">
                    <a:srgbClr val="000000">
                      <a:alpha val="43137"/>
                    </a:srgbClr>
                  </a:outerShdw>
                </a:effectLst>
                <a:highlight>
                  <a:srgbClr val="C0C0C0"/>
                </a:highlight>
                <a:latin typeface="+mj-lt"/>
              </a:rPr>
              <a:t>de Proyectos de Interés Público</a:t>
            </a:r>
            <a:br>
              <a:rPr lang="es-CL" sz="2000" dirty="0">
                <a:solidFill>
                  <a:schemeClr val="bg1"/>
                </a:solidFill>
                <a:effectLst>
                  <a:outerShdw blurRad="38100" dist="38100" dir="2700000" algn="tl">
                    <a:srgbClr val="000000">
                      <a:alpha val="43137"/>
                    </a:srgbClr>
                  </a:outerShdw>
                </a:effectLst>
                <a:latin typeface="Arial Narrow" pitchFamily="34" charset="0"/>
              </a:rPr>
            </a:br>
            <a:endParaRPr lang="en-US" sz="2000" b="1" i="0" u="none" strike="noStrike" cap="none" baseline="0" dirty="0">
              <a:solidFill>
                <a:schemeClr val="bg1"/>
              </a:solidFill>
              <a:sym typeface="Arial"/>
            </a:endParaRPr>
          </a:p>
        </p:txBody>
      </p:sp>
    </p:spTree>
    <p:extLst>
      <p:ext uri="{BB962C8B-B14F-4D97-AF65-F5344CB8AC3E}">
        <p14:creationId xmlns:p14="http://schemas.microsoft.com/office/powerpoint/2010/main" val="6750481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8304</Words>
  <Application>Microsoft Macintosh PowerPoint</Application>
  <PresentationFormat>Panorámica</PresentationFormat>
  <Paragraphs>831</Paragraphs>
  <Slides>98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98</vt:i4>
      </vt:variant>
    </vt:vector>
  </HeadingPairs>
  <TitlesOfParts>
    <vt:vector size="105" baseType="lpstr">
      <vt:lpstr>Aptos</vt:lpstr>
      <vt:lpstr>Arial</vt:lpstr>
      <vt:lpstr>Arial Narrow</vt:lpstr>
      <vt:lpstr>Calibri</vt:lpstr>
      <vt:lpstr>Calibri Light</vt:lpstr>
      <vt:lpstr>Noto 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Hernan Polanco Guzman (m.polanco)</dc:creator>
  <cp:lastModifiedBy>alex trincado salvo</cp:lastModifiedBy>
  <cp:revision>4</cp:revision>
  <dcterms:created xsi:type="dcterms:W3CDTF">2021-04-08T17:53:25Z</dcterms:created>
  <dcterms:modified xsi:type="dcterms:W3CDTF">2025-04-23T01:29:36Z</dcterms:modified>
</cp:coreProperties>
</file>