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4"/>
  </p:sldMasterIdLst>
  <p:notesMasterIdLst>
    <p:notesMasterId r:id="rId38"/>
  </p:notesMasterIdLst>
  <p:handoutMasterIdLst>
    <p:handoutMasterId r:id="rId39"/>
  </p:handoutMasterIdLst>
  <p:sldIdLst>
    <p:sldId id="26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57" r:id="rId13"/>
    <p:sldId id="258" r:id="rId14"/>
    <p:sldId id="259" r:id="rId15"/>
    <p:sldId id="292" r:id="rId16"/>
    <p:sldId id="295" r:id="rId17"/>
    <p:sldId id="291" r:id="rId18"/>
    <p:sldId id="261" r:id="rId19"/>
    <p:sldId id="262" r:id="rId20"/>
    <p:sldId id="263" r:id="rId21"/>
    <p:sldId id="264" r:id="rId22"/>
    <p:sldId id="293" r:id="rId23"/>
    <p:sldId id="294" r:id="rId24"/>
    <p:sldId id="296" r:id="rId25"/>
    <p:sldId id="265" r:id="rId26"/>
    <p:sldId id="266" r:id="rId27"/>
    <p:sldId id="267" r:id="rId28"/>
    <p:sldId id="297" r:id="rId29"/>
    <p:sldId id="268" r:id="rId30"/>
    <p:sldId id="269" r:id="rId31"/>
    <p:sldId id="270" r:id="rId32"/>
    <p:sldId id="298" r:id="rId33"/>
    <p:sldId id="299" r:id="rId34"/>
    <p:sldId id="300" r:id="rId35"/>
    <p:sldId id="290" r:id="rId36"/>
    <p:sldId id="289" r:id="rId37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C6B"/>
    <a:srgbClr val="FFFFFF"/>
    <a:srgbClr val="7915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88" autoAdjust="0"/>
    <p:restoredTop sz="94660"/>
  </p:normalViewPr>
  <p:slideViewPr>
    <p:cSldViewPr snapToGrid="0">
      <p:cViewPr varScale="1">
        <p:scale>
          <a:sx n="89" d="100"/>
          <a:sy n="89" d="100"/>
        </p:scale>
        <p:origin x="68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7EEE2D6-B911-4321-9DBD-513624F72D8C}" type="datetime1">
              <a:rPr lang="es-ES" smtClean="0"/>
              <a:t>19/03/2024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AF921D6-565D-4D46-B49E-39B8683600B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28419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EEA1DA7-7293-47F5-8998-8B2766C27158}" type="datetime1">
              <a:rPr lang="es-ES" noProof="0" smtClean="0"/>
              <a:t>19/03/2024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80CB90E-A225-4324-8C33-43B910608846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7767866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80CB90E-A225-4324-8C33-43B91060884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7934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80CB90E-A225-4324-8C33-43B91060884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8146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a27eb3049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1a27eb304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80CB90E-A225-4324-8C33-43B910608846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2995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5E3CCB-C2E1-49E7-86BD-7A925DB030B4}" type="datetime1">
              <a:rPr lang="es-ES" noProof="0" smtClean="0"/>
              <a:t>19/03/2024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204800-AE63-4C6B-819D-29D4CD6C131B}" type="datetime1">
              <a:rPr lang="es-ES" noProof="0" smtClean="0"/>
              <a:t>19/03/2024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0B6DF4-6F00-4535-B7CC-9C98F3B8162D}" type="datetime1">
              <a:rPr lang="es-ES" noProof="0" smtClean="0"/>
              <a:t>19/03/2024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editar el estilo de título del patrón</a:t>
            </a:r>
          </a:p>
        </p:txBody>
      </p:sp>
      <p:sp>
        <p:nvSpPr>
          <p:cNvPr id="12" name="Marcador de texto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8DD3E9-47C8-4081-B89F-6857C3B011ED}" type="datetime1">
              <a:rPr lang="es-ES" noProof="0" smtClean="0"/>
              <a:t>19/03/2024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  <p:sp>
        <p:nvSpPr>
          <p:cNvPr id="11" name="Cuadro de texto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s-ES" sz="8000" noProof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Cuadro de texto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s-ES" sz="8000" noProof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52DB9E4-F9A0-4AE6-813C-FC0AAFF29448}" type="datetime1">
              <a:rPr lang="es-ES" noProof="0" smtClean="0"/>
              <a:t>19/03/2024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7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" name="Marcador de posición de texto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9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0" name="Marcador de posición de texto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1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2A6A56-6EF1-4138-B0B8-5594E770C97F}" type="datetime1">
              <a:rPr lang="es-ES" noProof="0" smtClean="0"/>
              <a:t>19/03/2024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Imagen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Imagen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19" name="Marcador de texto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0" name="Marcador de posición de imagen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1" name="Marcador de posición de texto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2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3" name="Marcador de posición de imagen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4" name="Marcador de posición de texto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6" name="Marcador de posición de imagen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27" name="Marcador de posición de texto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B4B7A66-59E9-4D30-A920-E06BC9C15493}" type="datetime1">
              <a:rPr lang="es-ES" noProof="0" smtClean="0"/>
              <a:t>19/03/2024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s-ES" noProof="0" smtClean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517856-49C6-4A73-8B8D-B64D54B3920B}" type="datetime1">
              <a:rPr lang="es-ES" noProof="0" smtClean="0"/>
              <a:t>19/03/2024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 rtlCol="0"/>
          <a:lstStyle>
            <a:lvl1pPr algn="l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rtlCol="0" anchor="t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904BCB-E93F-4E02-B0C1-FBADA55E8471}" type="datetime1">
              <a:rPr lang="es-ES" noProof="0" smtClean="0"/>
              <a:t>19/03/2024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A2FD31-B594-452E-B610-3934A826A918}" type="datetime1">
              <a:rPr lang="es-ES" noProof="0" smtClean="0"/>
              <a:t>19/03/2024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rtlCol="0" anchor="b"/>
          <a:lstStyle>
            <a:lvl1pPr algn="ctr">
              <a:defRPr sz="4000" b="0" cap="none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052E81-04FE-434E-B7D4-9742540A052F}" type="datetime1">
              <a:rPr lang="es-ES" noProof="0" smtClean="0"/>
              <a:t>19/03/2024</a:t>
            </a:fld>
            <a:endParaRPr lang="es-ES" noProof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rtlCol="0" anchor="t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rtlCol="0" anchor="t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25D5A5-9913-4DB5-A162-97D747D75F41}" type="datetime1">
              <a:rPr lang="es-ES" noProof="0" smtClean="0"/>
              <a:t>19/03/2024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Imagen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525F61-C5B6-412B-9ECD-861620F4441B}" type="datetime1">
              <a:rPr lang="es-ES" noProof="0" smtClean="0"/>
              <a:t>19/03/2024</a:t>
            </a:fld>
            <a:endParaRPr lang="es-ES" noProof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224C5B2-7896-4145-ADCD-075FD5BB7C32}" type="datetime1">
              <a:rPr lang="es-ES" noProof="0" smtClean="0"/>
              <a:t>19/03/2024</a:t>
            </a:fld>
            <a:endParaRPr lang="es-ES" noProof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781A86-3CA9-4CD5-8521-BF21C09520D2}" type="datetime1">
              <a:rPr lang="es-ES" noProof="0" smtClean="0"/>
              <a:t>19/03/2024</a:t>
            </a:fld>
            <a:endParaRPr lang="es-ES" noProof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4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EE194F-A8FE-4512-ADD0-C64274011A03}" type="datetime1">
              <a:rPr lang="es-ES" noProof="0" smtClean="0"/>
              <a:t>19/03/2024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0A52455-5BEE-439D-A29A-61EB4B3AD9D8}" type="datetime1">
              <a:rPr lang="es-ES" noProof="0" smtClean="0"/>
              <a:t>19/03/2024</a:t>
            </a:fld>
            <a:endParaRPr lang="es-ES" noProof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BDE1D860-B2C2-4D44-B960-01ECD0191E11}" type="datetime1">
              <a:rPr lang="es-ES" noProof="0" smtClean="0"/>
              <a:t>19/03/2024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mp"/><Relationship Id="rId4" Type="http://schemas.openxmlformats.org/officeDocument/2006/relationships/image" Target="../media/image30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mp"/><Relationship Id="rId5" Type="http://schemas.openxmlformats.org/officeDocument/2006/relationships/image" Target="../media/image35.tmp"/><Relationship Id="rId4" Type="http://schemas.openxmlformats.org/officeDocument/2006/relationships/image" Target="../media/image34.tm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leandro.espindola@uchile.cl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orcid.org/0000-0003-2484-2336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94E20B4-B38C-431D-97FB-559753C4CD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  <a14:imgEffect>
                      <a14:saturation sat="158000"/>
                    </a14:imgEffect>
                    <a14:imgEffect>
                      <a14:brightnessContrast bright="-31000" contrast="30000"/>
                    </a14:imgEffect>
                  </a14:imgLayer>
                </a14:imgProps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 useBgFill="1">
        <p:nvSpPr>
          <p:cNvPr id="15" name="Forma libre 5">
            <a:extLst>
              <a:ext uri="{FF2B5EF4-FFF2-40B4-BE49-F238E27FC236}">
                <a16:creationId xmlns:a16="http://schemas.microsoft.com/office/drawing/2014/main" id="{608EAA06-5488-416B-B2B2-E55213011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2769538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a16="http://schemas.microsoft.com/office/drawing/2014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E76074B-C45A-40AF-9F6D-1348D176F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171" y="3353988"/>
            <a:ext cx="6436104" cy="1138686"/>
          </a:xfrm>
        </p:spPr>
        <p:txBody>
          <a:bodyPr rtlCol="0">
            <a:normAutofit/>
          </a:bodyPr>
          <a:lstStyle/>
          <a:p>
            <a:pPr algn="l" rtl="0"/>
            <a:r>
              <a:rPr lang="es-ES" sz="4400" dirty="0"/>
              <a:t>Análisis de Literatura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C73FCE9-28D4-427E-BF96-E6B19E59E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171" y="4584167"/>
            <a:ext cx="6436104" cy="534838"/>
          </a:xfrm>
        </p:spPr>
        <p:txBody>
          <a:bodyPr rtlCol="0">
            <a:normAutofit/>
          </a:bodyPr>
          <a:lstStyle/>
          <a:p>
            <a:pPr algn="l" rtl="0"/>
            <a:r>
              <a:rPr lang="es-ES" sz="2400" b="1" dirty="0">
                <a:solidFill>
                  <a:srgbClr val="326C6B"/>
                </a:solidFill>
              </a:rPr>
              <a:t>Cátedra: Dirección y Ética Pública</a:t>
            </a:r>
          </a:p>
        </p:txBody>
      </p:sp>
      <p:pic>
        <p:nvPicPr>
          <p:cNvPr id="4" name="Imagen 3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AD39C7F3-B3E5-714C-9767-0CBA2471D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0559" y="140597"/>
            <a:ext cx="3645000" cy="902139"/>
          </a:xfrm>
          <a:prstGeom prst="rect">
            <a:avLst/>
          </a:prstGeom>
          <a:noFill/>
          <a:effectLst>
            <a:outerShdw blurRad="38100" dist="25400" dir="4440000">
              <a:srgbClr val="000000">
                <a:alpha val="3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79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1a27eb30499_0_0"/>
          <p:cNvPicPr preferRelativeResize="0"/>
          <p:nvPr/>
        </p:nvPicPr>
        <p:blipFill rotWithShape="1">
          <a:blip r:embed="rId3">
            <a:alphaModFix amt="15000"/>
          </a:blip>
          <a:srcRect t="259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1a27eb30499_0_0"/>
          <p:cNvSpPr/>
          <p:nvPr/>
        </p:nvSpPr>
        <p:spPr>
          <a:xfrm>
            <a:off x="387458" y="1726510"/>
            <a:ext cx="2271075" cy="529525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Reforma:</a:t>
            </a:r>
            <a:endParaRPr/>
          </a:p>
        </p:txBody>
      </p:sp>
      <p:sp>
        <p:nvSpPr>
          <p:cNvPr id="160" name="Google Shape;160;g1a27eb30499_0_0"/>
          <p:cNvSpPr/>
          <p:nvPr/>
        </p:nvSpPr>
        <p:spPr>
          <a:xfrm>
            <a:off x="387457" y="4322389"/>
            <a:ext cx="2271075" cy="529525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Modernización:</a:t>
            </a:r>
            <a:endParaRPr dirty="0"/>
          </a:p>
        </p:txBody>
      </p:sp>
      <p:sp>
        <p:nvSpPr>
          <p:cNvPr id="2" name="Google Shape;159;g1a27eb30499_0_0">
            <a:extLst>
              <a:ext uri="{FF2B5EF4-FFF2-40B4-BE49-F238E27FC236}">
                <a16:creationId xmlns:a16="http://schemas.microsoft.com/office/drawing/2014/main" id="{B4D6FB64-6A7A-58EC-6893-D92AD703D052}"/>
              </a:ext>
            </a:extLst>
          </p:cNvPr>
          <p:cNvSpPr/>
          <p:nvPr/>
        </p:nvSpPr>
        <p:spPr>
          <a:xfrm>
            <a:off x="3393124" y="275391"/>
            <a:ext cx="6792276" cy="64874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dirty="0">
                <a:solidFill>
                  <a:schemeClr val="lt1"/>
                </a:solidFill>
                <a:latin typeface="Corbel"/>
                <a:sym typeface="Corbel"/>
              </a:rPr>
              <a:t>- En el caso de procesos paulatinos y de amplio alcance.</a:t>
            </a:r>
            <a:endParaRPr dirty="0"/>
          </a:p>
        </p:txBody>
      </p:sp>
      <p:sp>
        <p:nvSpPr>
          <p:cNvPr id="3" name="Google Shape;159;g1a27eb30499_0_0">
            <a:extLst>
              <a:ext uri="{FF2B5EF4-FFF2-40B4-BE49-F238E27FC236}">
                <a16:creationId xmlns:a16="http://schemas.microsoft.com/office/drawing/2014/main" id="{38BB15CC-D1A5-BB54-B71A-2B868A118B50}"/>
              </a:ext>
            </a:extLst>
          </p:cNvPr>
          <p:cNvSpPr/>
          <p:nvPr/>
        </p:nvSpPr>
        <p:spPr>
          <a:xfrm>
            <a:off x="3393124" y="3559973"/>
            <a:ext cx="6792276" cy="80882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lt1"/>
                </a:solidFill>
                <a:latin typeface="Corbel"/>
                <a:sym typeface="Corbel"/>
              </a:rPr>
              <a:t>- Se asimilaría a procesos restringidos a un ámbito de acción y con perspectiva de corto plazo en su aplicación. </a:t>
            </a:r>
            <a:endParaRPr sz="1100" dirty="0"/>
          </a:p>
        </p:txBody>
      </p:sp>
      <p:sp>
        <p:nvSpPr>
          <p:cNvPr id="4" name="Google Shape;159;g1a27eb30499_0_0">
            <a:extLst>
              <a:ext uri="{FF2B5EF4-FFF2-40B4-BE49-F238E27FC236}">
                <a16:creationId xmlns:a16="http://schemas.microsoft.com/office/drawing/2014/main" id="{679EADE1-61A1-6B85-B39E-21BFA5F00A37}"/>
              </a:ext>
            </a:extLst>
          </p:cNvPr>
          <p:cNvSpPr/>
          <p:nvPr/>
        </p:nvSpPr>
        <p:spPr>
          <a:xfrm>
            <a:off x="3393124" y="1142492"/>
            <a:ext cx="6792276" cy="206815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CL" b="1" dirty="0">
                <a:solidFill>
                  <a:schemeClr val="lt1"/>
                </a:solidFill>
                <a:latin typeface="Corbel"/>
                <a:sym typeface="Corbel"/>
              </a:rPr>
              <a:t>No solo involucra cambio, sino que supone asignar un adjetivo a este cambio, como “cambio beneficioso“, “cambio integral“ (Echebarría, 2000).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CL" b="1" dirty="0">
                <a:solidFill>
                  <a:schemeClr val="lt1"/>
                </a:solidFill>
                <a:latin typeface="Corbel"/>
                <a:sym typeface="Corbel"/>
              </a:rPr>
              <a:t>"una actuación intensa y profunda sobre el Estado, redefiniendo su alcance y funciones, donde esta actuación podría influir en el funcionamiento administrativo del Estado“ (</a:t>
            </a:r>
            <a:r>
              <a:rPr lang="es-CL" b="1" dirty="0" err="1">
                <a:solidFill>
                  <a:schemeClr val="lt1"/>
                </a:solidFill>
                <a:latin typeface="Corbel"/>
                <a:sym typeface="Corbel"/>
              </a:rPr>
              <a:t>Pollit</a:t>
            </a:r>
            <a:r>
              <a:rPr lang="es-CL" b="1" dirty="0">
                <a:solidFill>
                  <a:schemeClr val="lt1"/>
                </a:solidFill>
                <a:latin typeface="Corbel"/>
                <a:sym typeface="Corbel"/>
              </a:rPr>
              <a:t> y </a:t>
            </a:r>
            <a:r>
              <a:rPr lang="es-CL" b="1" dirty="0" err="1">
                <a:solidFill>
                  <a:schemeClr val="lt1"/>
                </a:solidFill>
                <a:latin typeface="Corbel"/>
                <a:sym typeface="Corbel"/>
              </a:rPr>
              <a:t>Bouckaert</a:t>
            </a:r>
            <a:r>
              <a:rPr lang="es-CL" b="1" dirty="0">
                <a:solidFill>
                  <a:schemeClr val="lt1"/>
                </a:solidFill>
                <a:latin typeface="Corbel"/>
                <a:sym typeface="Corbel"/>
              </a:rPr>
              <a:t>, 2004).</a:t>
            </a:r>
            <a:endParaRPr sz="1100" dirty="0"/>
          </a:p>
        </p:txBody>
      </p:sp>
      <p:sp>
        <p:nvSpPr>
          <p:cNvPr id="5" name="Google Shape;159;g1a27eb30499_0_0">
            <a:extLst>
              <a:ext uri="{FF2B5EF4-FFF2-40B4-BE49-F238E27FC236}">
                <a16:creationId xmlns:a16="http://schemas.microsoft.com/office/drawing/2014/main" id="{E18F3954-51FB-1072-92B6-725FF4C22AA5}"/>
              </a:ext>
            </a:extLst>
          </p:cNvPr>
          <p:cNvSpPr/>
          <p:nvPr/>
        </p:nvSpPr>
        <p:spPr>
          <a:xfrm>
            <a:off x="3393124" y="4587152"/>
            <a:ext cx="6792276" cy="199545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CL" b="1" dirty="0">
                <a:solidFill>
                  <a:schemeClr val="lt1"/>
                </a:solidFill>
                <a:latin typeface="Corbel"/>
                <a:sym typeface="Corbel"/>
              </a:rPr>
              <a:t>Concepción programática, gradual y sistemática de la innovación administrativa, constante en actuar en el tiempo sobre una serie de elementos estratégicos y aspectos institucionales hasta organizativos o estructurales.</a:t>
            </a:r>
          </a:p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s-CL" b="1" dirty="0">
                <a:solidFill>
                  <a:schemeClr val="lt1"/>
                </a:solidFill>
                <a:latin typeface="Corbel"/>
                <a:sym typeface="Corbel"/>
              </a:rPr>
              <a:t>Un cambio gradual en mejoras orientadas a la gestión pública orientadas a la eficiencia, eficacia y calidad de los servicios públicos, incluyendo aspectos prácticos y formas burocráticas. </a:t>
            </a:r>
            <a:endParaRPr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858A574-95FB-8A3D-B433-BC723E828F53}"/>
              </a:ext>
            </a:extLst>
          </p:cNvPr>
          <p:cNvSpPr txBox="1"/>
          <p:nvPr/>
        </p:nvSpPr>
        <p:spPr>
          <a:xfrm>
            <a:off x="387457" y="5644500"/>
            <a:ext cx="2934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Fuente: Figueroa, V (2012) En Olavarría, M. ¿Cómo se formulan las políticas públicas en Chile? Tomo 1. 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FF8FD09E-C5F5-B76F-416D-A3222DD3501D}"/>
              </a:ext>
            </a:extLst>
          </p:cNvPr>
          <p:cNvCxnSpPr>
            <a:cxnSpLocks/>
          </p:cNvCxnSpPr>
          <p:nvPr/>
        </p:nvCxnSpPr>
        <p:spPr>
          <a:xfrm>
            <a:off x="473242" y="3429000"/>
            <a:ext cx="11478126" cy="0"/>
          </a:xfrm>
          <a:prstGeom prst="line">
            <a:avLst/>
          </a:prstGeom>
          <a:ln w="3810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60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Font typeface="Times New Roman"/>
              <a:buNone/>
            </a:pPr>
            <a:r>
              <a:rPr lang="es-CL" sz="4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1.2. Modernización del Estado y Gestión Pública</a:t>
            </a:r>
            <a:endParaRPr/>
          </a:p>
        </p:txBody>
      </p:sp>
      <p:grpSp>
        <p:nvGrpSpPr>
          <p:cNvPr id="166" name="Google Shape;166;p8"/>
          <p:cNvGrpSpPr/>
          <p:nvPr/>
        </p:nvGrpSpPr>
        <p:grpSpPr>
          <a:xfrm>
            <a:off x="354386" y="2415051"/>
            <a:ext cx="11612535" cy="3510765"/>
            <a:chOff x="3404" y="724363"/>
            <a:chExt cx="11612535" cy="3510765"/>
          </a:xfrm>
        </p:grpSpPr>
        <p:sp>
          <p:nvSpPr>
            <p:cNvPr id="167" name="Google Shape;167;p8"/>
            <p:cNvSpPr/>
            <p:nvPr/>
          </p:nvSpPr>
          <p:spPr>
            <a:xfrm>
              <a:off x="3404" y="724363"/>
              <a:ext cx="2700589" cy="1620353"/>
            </a:xfrm>
            <a:prstGeom prst="rect">
              <a:avLst/>
            </a:prstGeom>
            <a:gradFill>
              <a:gsLst>
                <a:gs pos="0">
                  <a:srgbClr val="A1EBD9"/>
                </a:gs>
                <a:gs pos="50000">
                  <a:srgbClr val="90ECD5"/>
                </a:gs>
                <a:gs pos="100000">
                  <a:srgbClr val="79D5BF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 txBox="1"/>
            <p:nvPr/>
          </p:nvSpPr>
          <p:spPr>
            <a:xfrm>
              <a:off x="3404" y="724363"/>
              <a:ext cx="2700589" cy="1620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0828D"/>
                </a:buClr>
                <a:buSzPts val="1300"/>
                <a:buFont typeface="Corbel"/>
                <a:buNone/>
              </a:pPr>
              <a:r>
                <a:rPr lang="es-CL" sz="1300" b="0" i="0" u="none" strike="noStrike" cap="none">
                  <a:solidFill>
                    <a:srgbClr val="30828D"/>
                  </a:solidFill>
                  <a:latin typeface="Corbel"/>
                  <a:ea typeface="Corbel"/>
                  <a:cs typeface="Corbel"/>
                  <a:sym typeface="Corbel"/>
                </a:rPr>
                <a:t>El tamaño del Estado de Chile está en línea con su nivel de desarrollo. El G°P como porcentaje del PIB ha fluctuado desde los años 90, en tanto promedio de los países de la OCDE es de un 38% (considerar crisis + crisis)</a:t>
              </a:r>
              <a:endParaRPr sz="1300" b="0" i="0" u="none" strike="noStrike" cap="none">
                <a:solidFill>
                  <a:srgbClr val="30828D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2974053" y="724363"/>
              <a:ext cx="2700589" cy="1620353"/>
            </a:xfrm>
            <a:prstGeom prst="rect">
              <a:avLst/>
            </a:prstGeom>
            <a:gradFill>
              <a:gsLst>
                <a:gs pos="0">
                  <a:srgbClr val="94E8BF"/>
                </a:gs>
                <a:gs pos="50000">
                  <a:srgbClr val="82E7B6"/>
                </a:gs>
                <a:gs pos="100000">
                  <a:srgbClr val="6CD2A1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 txBox="1"/>
            <p:nvPr/>
          </p:nvSpPr>
          <p:spPr>
            <a:xfrm>
              <a:off x="2974053" y="724363"/>
              <a:ext cx="2700589" cy="1620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orbel"/>
                <a:buNone/>
              </a:pPr>
              <a:r>
                <a:rPr lang="es-CL" sz="1300" b="0" i="0" u="none" strike="noStrike" cap="none" dirty="0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La dictadura militar hizo centralizar las decisiones, </a:t>
              </a:r>
              <a:r>
                <a:rPr lang="es-CL" sz="1300" dirty="0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rigideces</a:t>
              </a:r>
              <a:r>
                <a:rPr lang="es-CL" sz="1300" b="0" i="0" u="none" strike="noStrike" cap="none" dirty="0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 estatutarias, controles ex ante y fuerte control y centralización de las decisiones presupuestarias (Marshall y </a:t>
              </a:r>
              <a:r>
                <a:rPr lang="es-CL" sz="1300" b="0" i="0" u="none" strike="noStrike" cap="none" dirty="0" err="1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Waissbluht</a:t>
              </a:r>
              <a:r>
                <a:rPr lang="es-CL" sz="1300" b="0" i="0" u="none" strike="noStrike" cap="none" dirty="0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, 2007).</a:t>
              </a:r>
              <a:endParaRPr sz="1300" b="0" i="0" u="none" strike="noStrike" cap="none" dirty="0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5944701" y="724363"/>
              <a:ext cx="2700589" cy="1620353"/>
            </a:xfrm>
            <a:prstGeom prst="rect">
              <a:avLst/>
            </a:prstGeom>
            <a:gradFill>
              <a:gsLst>
                <a:gs pos="0">
                  <a:srgbClr val="89E4A3"/>
                </a:gs>
                <a:gs pos="50000">
                  <a:srgbClr val="73E595"/>
                </a:gs>
                <a:gs pos="100000">
                  <a:srgbClr val="60D080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 txBox="1"/>
            <p:nvPr/>
          </p:nvSpPr>
          <p:spPr>
            <a:xfrm>
              <a:off x="5944701" y="724363"/>
              <a:ext cx="2700589" cy="1620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orbel"/>
                <a:buNone/>
              </a:pPr>
              <a:r>
                <a:rPr lang="es-CL" sz="1300" b="0" i="0" u="none" strike="noStrike" cap="none" dirty="0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A partir de 1990 se fortalece la institucionalidad y activación en políticas para cubrir brechas (remuneración, salud, educación, vivienda, pensiones). Se crean instituciones, tales como: CONADI, FOSIS, Fondo Nacional de Discapacidad, INJUV, CONAMA, etc. </a:t>
              </a:r>
              <a:endParaRPr sz="1300" b="0" i="0" u="none" strike="noStrike" cap="none" dirty="0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8915350" y="724363"/>
              <a:ext cx="2700589" cy="1620353"/>
            </a:xfrm>
            <a:prstGeom prst="rect">
              <a:avLst/>
            </a:prstGeom>
            <a:gradFill>
              <a:gsLst>
                <a:gs pos="0">
                  <a:srgbClr val="7FDF83"/>
                </a:gs>
                <a:gs pos="50000">
                  <a:srgbClr val="68DF6C"/>
                </a:gs>
                <a:gs pos="100000">
                  <a:srgbClr val="54CC59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 txBox="1"/>
            <p:nvPr/>
          </p:nvSpPr>
          <p:spPr>
            <a:xfrm>
              <a:off x="8915350" y="724363"/>
              <a:ext cx="2700589" cy="1620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orbel"/>
                <a:buNone/>
              </a:pPr>
              <a:r>
                <a:rPr lang="es-CL" sz="1300" b="0" i="0" u="none" strike="noStrike" cap="none" dirty="0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Periodo de Eduardo Frei Ruiz-Tagle, se desarrolla una agenda para la modernización de la GP, que incluye la NGP (NMP), énfasis en los resultados, la eficiencia, la transparencia, calidad del servicio, participación ciudadana, </a:t>
              </a:r>
              <a:r>
                <a:rPr lang="es-CL" sz="1300" b="0" i="0" u="none" strike="noStrike" cap="none" dirty="0" err="1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TICs</a:t>
              </a:r>
              <a:r>
                <a:rPr lang="es-CL" sz="1300" b="0" i="0" u="none" strike="noStrike" cap="none" dirty="0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. </a:t>
              </a:r>
              <a:endParaRPr sz="1300" b="0" i="0" u="none" strike="noStrike" cap="none" dirty="0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1488728" y="2614775"/>
              <a:ext cx="2700589" cy="1620353"/>
            </a:xfrm>
            <a:prstGeom prst="rect">
              <a:avLst/>
            </a:prstGeom>
            <a:gradFill>
              <a:gsLst>
                <a:gs pos="0">
                  <a:srgbClr val="86DC74"/>
                </a:gs>
                <a:gs pos="50000">
                  <a:srgbClr val="72DE58"/>
                </a:gs>
                <a:gs pos="100000">
                  <a:srgbClr val="60CA47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 txBox="1"/>
            <p:nvPr/>
          </p:nvSpPr>
          <p:spPr>
            <a:xfrm>
              <a:off x="1488728" y="2614775"/>
              <a:ext cx="2700589" cy="1620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orbel"/>
                <a:buNone/>
              </a:pPr>
              <a:r>
                <a:rPr lang="es-CL" sz="1300" b="0" i="0" u="none" strike="noStrike" cap="none" dirty="0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Periodo de Ricardo Lagos, los principales logros son el SADP, la modernización del sistema de compras públicas, </a:t>
              </a:r>
              <a:r>
                <a:rPr lang="es-CL" sz="1300" b="0" i="0" u="none" strike="noStrike" cap="none" dirty="0" err="1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G°E</a:t>
              </a:r>
              <a:r>
                <a:rPr lang="es-CL" sz="1300" b="0" i="0" u="none" strike="noStrike" cap="none" dirty="0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 y plataformas vía web (SII, </a:t>
              </a:r>
              <a:r>
                <a:rPr lang="es-CL" sz="1300" b="0" i="0" u="none" strike="noStrike" cap="none" dirty="0" err="1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SNRCeId</a:t>
              </a:r>
              <a:r>
                <a:rPr lang="es-CL" sz="1300" b="0" i="0" u="none" strike="noStrike" cap="none" dirty="0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, </a:t>
              </a:r>
              <a:r>
                <a:rPr lang="es-CL" sz="1300" b="0" i="0" u="none" strike="noStrike" cap="none" dirty="0" err="1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Infocentros</a:t>
              </a:r>
              <a:r>
                <a:rPr lang="es-CL" sz="1300" b="0" i="0" u="none" strike="noStrike" cap="none" dirty="0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, OIRS).</a:t>
              </a:r>
              <a:endParaRPr sz="1300" b="0" i="0" u="none" strike="noStrike" cap="none" dirty="0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4459377" y="2614775"/>
              <a:ext cx="2700589" cy="1620353"/>
            </a:xfrm>
            <a:prstGeom prst="rect">
              <a:avLst/>
            </a:prstGeom>
            <a:gradFill>
              <a:gsLst>
                <a:gs pos="0">
                  <a:srgbClr val="97D86A"/>
                </a:gs>
                <a:gs pos="50000">
                  <a:srgbClr val="8AD94B"/>
                </a:gs>
                <a:gs pos="100000">
                  <a:srgbClr val="78C63B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 txBox="1"/>
            <p:nvPr/>
          </p:nvSpPr>
          <p:spPr>
            <a:xfrm>
              <a:off x="4459377" y="2614775"/>
              <a:ext cx="2700589" cy="1620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orbel"/>
                <a:buNone/>
              </a:pPr>
              <a:r>
                <a:rPr lang="es-CL" sz="1300" b="0" i="0" u="none" strike="noStrike" cap="none" dirty="0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Periodo de Michelle Bachelet, se introdujo “transparencia activa”, con la ley 20.285 y la creación del CPLT y MMA, entre varias reformas de carácter social. </a:t>
              </a:r>
              <a:endParaRPr sz="1300" b="0" i="0" u="none" strike="noStrike" cap="none" dirty="0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7430026" y="2614775"/>
              <a:ext cx="2700589" cy="1620353"/>
            </a:xfrm>
            <a:prstGeom prst="rect">
              <a:avLst/>
            </a:prstGeom>
            <a:gradFill>
              <a:gsLst>
                <a:gs pos="0">
                  <a:srgbClr val="A9D461"/>
                </a:gs>
                <a:gs pos="50000">
                  <a:srgbClr val="A2D340"/>
                </a:gs>
                <a:gs pos="100000">
                  <a:srgbClr val="90C230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274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 txBox="1"/>
            <p:nvPr/>
          </p:nvSpPr>
          <p:spPr>
            <a:xfrm>
              <a:off x="7430026" y="2614775"/>
              <a:ext cx="2700589" cy="16203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9525" tIns="49525" rIns="49525" bIns="495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orbel"/>
                <a:buNone/>
              </a:pPr>
              <a:r>
                <a:rPr lang="es-CL" sz="1300" b="0" i="0" u="none" strike="noStrike" cap="none" dirty="0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Periodo de Sebastián Piñera, se consolidan las políticas de </a:t>
              </a:r>
              <a:r>
                <a:rPr lang="es-CL" sz="1300" b="0" i="0" u="none" strike="noStrike" cap="none" dirty="0" err="1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G°E</a:t>
              </a:r>
              <a:r>
                <a:rPr lang="es-CL" sz="1300" b="0" i="0" u="none" strike="noStrike" cap="none" dirty="0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, </a:t>
              </a:r>
              <a:r>
                <a:rPr lang="es-CL" sz="1300" b="0" i="0" u="none" strike="noStrike" cap="none" dirty="0" err="1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ChileAtiende</a:t>
              </a:r>
              <a:r>
                <a:rPr lang="es-CL" sz="1300" b="0" i="0" u="none" strike="noStrike" cap="none" dirty="0">
                  <a:solidFill>
                    <a:schemeClr val="bg1"/>
                  </a:solidFill>
                  <a:latin typeface="Corbel"/>
                  <a:ea typeface="Corbel"/>
                  <a:cs typeface="Corbel"/>
                  <a:sym typeface="Corbel"/>
                </a:rPr>
                <a:t>, creación del MIDESO y los planes de desarrollo regional, entre otros mejoramientos a la gestión pública. </a:t>
              </a:r>
              <a:endParaRPr sz="1300" b="0" i="0" u="none" strike="noStrike" cap="none" dirty="0">
                <a:solidFill>
                  <a:schemeClr val="bg1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83A355-F4EE-449A-8FF6-965BB822C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609599"/>
            <a:ext cx="4041913" cy="3763617"/>
          </a:xfrm>
        </p:spPr>
        <p:txBody>
          <a:bodyPr rtlCol="0" anchor="b">
            <a:normAutofit/>
          </a:bodyPr>
          <a:lstStyle/>
          <a:p>
            <a:pPr algn="l" rtl="0"/>
            <a:r>
              <a:rPr lang="es-E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Directivo Público Hoy </a:t>
            </a:r>
            <a:br>
              <a:rPr lang="es-E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Contexto, Roles y Desafíos</a:t>
            </a:r>
            <a:endParaRPr lang="es-ES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E292CA-6284-4C1D-9FB2-E1D962FCD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633" y="5247862"/>
            <a:ext cx="3454315" cy="1245704"/>
          </a:xfrm>
        </p:spPr>
        <p:txBody>
          <a:bodyPr rtlCol="0" anchor="t">
            <a:normAutofit/>
          </a:bodyPr>
          <a:lstStyle/>
          <a:p>
            <a:pPr marL="36900" indent="0" rtl="0">
              <a:spcAft>
                <a:spcPts val="1000"/>
              </a:spcAft>
              <a:buSzPct val="90000"/>
              <a:buNone/>
            </a:pPr>
            <a:r>
              <a:rPr lang="es-ES" dirty="0"/>
              <a:t>Rogers, R. y Guzmán, N. (2015).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FC094AD-DFDC-4944-8341-B513DBD94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640" r="11927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67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2E1DC-07AE-ED35-CBAB-D64758942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763" y="3232484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es-ES" sz="4400" i="1" dirty="0"/>
              <a:t>i. Análisis histórico de la Administración Pública</a:t>
            </a:r>
            <a:endParaRPr lang="es-CL" sz="4400" i="1" dirty="0"/>
          </a:p>
        </p:txBody>
      </p:sp>
    </p:spTree>
    <p:extLst>
      <p:ext uri="{BB962C8B-B14F-4D97-AF65-F5344CB8AC3E}">
        <p14:creationId xmlns:p14="http://schemas.microsoft.com/office/powerpoint/2010/main" val="3481654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3" descr="Tex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2869" y="1302454"/>
            <a:ext cx="10126414" cy="4253092"/>
          </a:xfrm>
          <a:prstGeom prst="rect">
            <a:avLst/>
          </a:prstGeom>
          <a:noFill/>
          <a:ln w="190500" cap="flat" cmpd="thinThick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4" descr="Tex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4850" y="943649"/>
            <a:ext cx="8682451" cy="4970702"/>
          </a:xfrm>
          <a:prstGeom prst="rect">
            <a:avLst/>
          </a:prstGeom>
          <a:noFill/>
          <a:ln w="190500" cap="flat" cmpd="thinThick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5" descr="Texto&#10;&#10;Descripción generada automá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42869" y="1277137"/>
            <a:ext cx="10126414" cy="4303725"/>
          </a:xfrm>
          <a:prstGeom prst="rect">
            <a:avLst/>
          </a:prstGeom>
          <a:noFill/>
          <a:ln w="190500" cap="flat" cmpd="thinThick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6" descr="Texto&#10;&#10;Descripción generada automá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10667" y="109408"/>
            <a:ext cx="8606350" cy="33195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201" name="Google Shape;201;p6" descr="Interfaz de usuario gráfica, Texto, Correo electrónic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0667" y="3637996"/>
            <a:ext cx="8606350" cy="252467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7" descr="Texto&#10;&#10;Descripción generada automáticament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042869" y="1542956"/>
            <a:ext cx="10126414" cy="3772088"/>
          </a:xfrm>
          <a:prstGeom prst="rect">
            <a:avLst/>
          </a:prstGeom>
          <a:noFill/>
          <a:ln w="190500" cap="flat" cmpd="thinThick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4FBFFF-F1F3-113B-8B1E-132E7E06F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64695"/>
            <a:ext cx="10353762" cy="537411"/>
          </a:xfrm>
        </p:spPr>
        <p:txBody>
          <a:bodyPr>
            <a:noAutofit/>
          </a:bodyPr>
          <a:lstStyle/>
          <a:p>
            <a:r>
              <a:rPr lang="es-ES" sz="2400" dirty="0"/>
              <a:t>Las Reformas de I, II y III generación</a:t>
            </a:r>
            <a:endParaRPr lang="es-CL" sz="2400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52B99174-47BF-5372-4F23-9176CA8A6539}"/>
              </a:ext>
            </a:extLst>
          </p:cNvPr>
          <p:cNvSpPr/>
          <p:nvPr/>
        </p:nvSpPr>
        <p:spPr>
          <a:xfrm>
            <a:off x="170801" y="1489909"/>
            <a:ext cx="1572127" cy="14678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Reforma de Primera Generación</a:t>
            </a:r>
            <a:endParaRPr lang="es-CL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54C7F426-DDEE-6195-C682-C0138DDD22CE}"/>
              </a:ext>
            </a:extLst>
          </p:cNvPr>
          <p:cNvSpPr/>
          <p:nvPr/>
        </p:nvSpPr>
        <p:spPr>
          <a:xfrm>
            <a:off x="7417114" y="970544"/>
            <a:ext cx="3611833" cy="31683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/>
              <a:t>El Consenso de Washington, según John Williamson (1990):</a:t>
            </a:r>
          </a:p>
          <a:p>
            <a:endParaRPr lang="es-ES" sz="1400" dirty="0"/>
          </a:p>
          <a:p>
            <a:r>
              <a:rPr lang="es-ES" sz="1400" dirty="0"/>
              <a:t>- Disciplina fiscal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Reforma impositiva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Reorientación del gasto público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Liberalización financiera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Tipo de cambio competitivo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Liberalización comercial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Privatización de empresas públicas</a:t>
            </a:r>
          </a:p>
          <a:p>
            <a:pPr marL="285750" indent="-285750">
              <a:buFontTx/>
              <a:buChar char="-"/>
            </a:pPr>
            <a:r>
              <a:rPr lang="es-CL" sz="1400" dirty="0"/>
              <a:t>Desregulación</a:t>
            </a:r>
          </a:p>
          <a:p>
            <a:pPr marL="285750" indent="-285750">
              <a:buFontTx/>
              <a:buChar char="-"/>
            </a:pPr>
            <a:r>
              <a:rPr lang="es-CL" sz="1400" dirty="0"/>
              <a:t>Apertura a la inversión extranjera</a:t>
            </a:r>
          </a:p>
          <a:p>
            <a:pPr marL="285750" indent="-285750">
              <a:buFontTx/>
              <a:buChar char="-"/>
            </a:pPr>
            <a:r>
              <a:rPr lang="es-CL" sz="1400" dirty="0"/>
              <a:t>Defensa de la propiedad privada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CF1FB3BF-054B-3152-6B87-24EF74B0589B}"/>
              </a:ext>
            </a:extLst>
          </p:cNvPr>
          <p:cNvSpPr/>
          <p:nvPr/>
        </p:nvSpPr>
        <p:spPr>
          <a:xfrm>
            <a:off x="1789048" y="2025315"/>
            <a:ext cx="352573" cy="405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1BFEC07-C17E-57D2-01CA-508161A71EC1}"/>
              </a:ext>
            </a:extLst>
          </p:cNvPr>
          <p:cNvSpPr/>
          <p:nvPr/>
        </p:nvSpPr>
        <p:spPr>
          <a:xfrm>
            <a:off x="2292015" y="1872914"/>
            <a:ext cx="1405691" cy="9224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Reformas estructurales adoptadas en:</a:t>
            </a:r>
            <a:endParaRPr lang="es-CL" sz="1400" dirty="0"/>
          </a:p>
        </p:txBody>
      </p:sp>
      <p:pic>
        <p:nvPicPr>
          <p:cNvPr id="1026" name="Picture 2" descr="Consenso de Washington - YouTube">
            <a:extLst>
              <a:ext uri="{FF2B5EF4-FFF2-40B4-BE49-F238E27FC236}">
                <a16:creationId xmlns:a16="http://schemas.microsoft.com/office/drawing/2014/main" id="{414D64BA-9E39-6376-304A-BEE254835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146" y="1489909"/>
            <a:ext cx="3208421" cy="180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DB11EF2D-0E88-0A94-7C7B-B04EB7548D30}"/>
              </a:ext>
            </a:extLst>
          </p:cNvPr>
          <p:cNvSpPr/>
          <p:nvPr/>
        </p:nvSpPr>
        <p:spPr>
          <a:xfrm>
            <a:off x="165140" y="3294646"/>
            <a:ext cx="1572127" cy="1467854"/>
          </a:xfrm>
          <a:prstGeom prst="roundRect">
            <a:avLst/>
          </a:prstGeom>
          <a:solidFill>
            <a:srgbClr val="326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Reforma de Segunda Generación</a:t>
            </a:r>
            <a:endParaRPr lang="es-CL" dirty="0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ABB7CFCF-88DC-39E0-C3D3-66B5625CDA52}"/>
              </a:ext>
            </a:extLst>
          </p:cNvPr>
          <p:cNvSpPr/>
          <p:nvPr/>
        </p:nvSpPr>
        <p:spPr>
          <a:xfrm>
            <a:off x="2358542" y="3895223"/>
            <a:ext cx="4628146" cy="405065"/>
          </a:xfrm>
          <a:prstGeom prst="roundRect">
            <a:avLst/>
          </a:prstGeom>
          <a:solidFill>
            <a:srgbClr val="326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Apunta a la eficiencia y efectividad de las Instituciones públicas</a:t>
            </a:r>
            <a:endParaRPr lang="es-CL" sz="1200" dirty="0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1099500E-CF80-4DE3-3CF9-7DB93C2F2714}"/>
              </a:ext>
            </a:extLst>
          </p:cNvPr>
          <p:cNvSpPr/>
          <p:nvPr/>
        </p:nvSpPr>
        <p:spPr>
          <a:xfrm>
            <a:off x="1871618" y="3936331"/>
            <a:ext cx="352573" cy="405064"/>
          </a:xfrm>
          <a:prstGeom prst="rightArrow">
            <a:avLst/>
          </a:prstGeom>
          <a:solidFill>
            <a:srgbClr val="326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0DCF41AD-80AD-0AF4-2092-923836A8DF40}"/>
              </a:ext>
            </a:extLst>
          </p:cNvPr>
          <p:cNvSpPr/>
          <p:nvPr/>
        </p:nvSpPr>
        <p:spPr>
          <a:xfrm rot="10800000">
            <a:off x="7058880" y="3936331"/>
            <a:ext cx="352573" cy="405064"/>
          </a:xfrm>
          <a:prstGeom prst="rightArrow">
            <a:avLst/>
          </a:prstGeom>
          <a:solidFill>
            <a:srgbClr val="326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6865B09D-6849-C74D-AEA9-AD4FD39B1B52}"/>
              </a:ext>
            </a:extLst>
          </p:cNvPr>
          <p:cNvSpPr/>
          <p:nvPr/>
        </p:nvSpPr>
        <p:spPr>
          <a:xfrm>
            <a:off x="2615041" y="4439647"/>
            <a:ext cx="5149338" cy="368969"/>
          </a:xfrm>
          <a:prstGeom prst="roundRect">
            <a:avLst/>
          </a:prstGeom>
          <a:solidFill>
            <a:srgbClr val="326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Enfoque de clientes, control de gestión, planeación estratégica (NGP)</a:t>
            </a:r>
            <a:endParaRPr lang="es-CL" sz="1200" dirty="0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FA5E25A-1BD1-4ABA-D735-331A6832D4EF}"/>
              </a:ext>
            </a:extLst>
          </p:cNvPr>
          <p:cNvSpPr/>
          <p:nvPr/>
        </p:nvSpPr>
        <p:spPr>
          <a:xfrm>
            <a:off x="165139" y="5125451"/>
            <a:ext cx="1572127" cy="146785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Reforma de Tercera Generación</a:t>
            </a:r>
            <a:endParaRPr lang="es-CL" dirty="0"/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2B6D6443-4B28-FEE4-8B31-34683570125B}"/>
              </a:ext>
            </a:extLst>
          </p:cNvPr>
          <p:cNvSpPr/>
          <p:nvPr/>
        </p:nvSpPr>
        <p:spPr>
          <a:xfrm>
            <a:off x="1893851" y="5656846"/>
            <a:ext cx="352573" cy="40506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F50E5ABB-0772-C838-0C6A-EAAFF8F292A1}"/>
              </a:ext>
            </a:extLst>
          </p:cNvPr>
          <p:cNvSpPr/>
          <p:nvPr/>
        </p:nvSpPr>
        <p:spPr>
          <a:xfrm>
            <a:off x="2403009" y="5392156"/>
            <a:ext cx="5149338" cy="3689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Todavía no se alcanzaba el crecimiento económico óptimo en Latinoamérica, conllevando a reformas más profundas, tales como:</a:t>
            </a:r>
            <a:endParaRPr lang="es-CL" sz="1200" dirty="0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1428DA44-2F20-9D14-031A-765DEAF4FC15}"/>
              </a:ext>
            </a:extLst>
          </p:cNvPr>
          <p:cNvSpPr/>
          <p:nvPr/>
        </p:nvSpPr>
        <p:spPr>
          <a:xfrm>
            <a:off x="2994859" y="5977705"/>
            <a:ext cx="6598319" cy="72789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/>
              <a:t>Educación, salud, sistemas de previsión social y reformas estructurales a la AP (descentralización, reforma judicial, reorganización ministerial e institucional, etc.)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3480024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83A355-F4EE-449A-8FF6-965BB822C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609599"/>
            <a:ext cx="4041913" cy="3763617"/>
          </a:xfrm>
        </p:spPr>
        <p:txBody>
          <a:bodyPr rtlCol="0" anchor="b">
            <a:normAutofit/>
          </a:bodyPr>
          <a:lstStyle/>
          <a:p>
            <a:pPr algn="l" rtl="0"/>
            <a:r>
              <a:rPr lang="es-E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papel del Estado y la calidad del sector público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E292CA-6284-4C1D-9FB2-E1D962FCD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633" y="5247862"/>
            <a:ext cx="3454315" cy="1245704"/>
          </a:xfrm>
        </p:spPr>
        <p:txBody>
          <a:bodyPr rtlCol="0" anchor="t">
            <a:normAutofit/>
          </a:bodyPr>
          <a:lstStyle/>
          <a:p>
            <a:pPr marL="36900" indent="0" rtl="0">
              <a:spcAft>
                <a:spcPts val="1000"/>
              </a:spcAft>
              <a:buSzPct val="90000"/>
              <a:buNone/>
            </a:pPr>
            <a:r>
              <a:rPr lang="es-ES" dirty="0"/>
              <a:t>Tanzi, V. (2000). 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FC094AD-DFDC-4944-8341-B513DBD94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640" r="11927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65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55D6D9F-0FFF-9DEE-71D4-BC69F92B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763" y="3232484"/>
            <a:ext cx="10353762" cy="970450"/>
          </a:xfrm>
        </p:spPr>
        <p:txBody>
          <a:bodyPr>
            <a:normAutofit/>
          </a:bodyPr>
          <a:lstStyle/>
          <a:p>
            <a:r>
              <a:rPr lang="es-ES" sz="4400" i="1" dirty="0" err="1"/>
              <a:t>ii</a:t>
            </a:r>
            <a:r>
              <a:rPr lang="es-ES" sz="4400" i="1" dirty="0"/>
              <a:t>. La arena actual de la Dirección Pública</a:t>
            </a:r>
            <a:endParaRPr lang="es-CL" sz="4400" i="1" dirty="0"/>
          </a:p>
        </p:txBody>
      </p:sp>
    </p:spTree>
    <p:extLst>
      <p:ext uri="{BB962C8B-B14F-4D97-AF65-F5344CB8AC3E}">
        <p14:creationId xmlns:p14="http://schemas.microsoft.com/office/powerpoint/2010/main" val="712238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45B951-7B4E-FCC8-F5E7-608D59A09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195" y="264695"/>
            <a:ext cx="10353762" cy="970450"/>
          </a:xfrm>
        </p:spPr>
        <p:txBody>
          <a:bodyPr>
            <a:normAutofit/>
          </a:bodyPr>
          <a:lstStyle/>
          <a:p>
            <a:r>
              <a:rPr lang="es-ES" sz="2000" dirty="0"/>
              <a:t>Escenario país donde ejercer la labor directiva…</a:t>
            </a:r>
            <a:endParaRPr lang="es-CL" sz="2000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CA4F1B5-1776-C118-144D-C0F04051C7B0}"/>
              </a:ext>
            </a:extLst>
          </p:cNvPr>
          <p:cNvSpPr/>
          <p:nvPr/>
        </p:nvSpPr>
        <p:spPr>
          <a:xfrm>
            <a:off x="3328736" y="1171074"/>
            <a:ext cx="2727158" cy="2446421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Cambios económicos</a:t>
            </a:r>
            <a:endParaRPr lang="es-CL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82A642CD-4350-F131-2FD6-AC9B7EA51985}"/>
              </a:ext>
            </a:extLst>
          </p:cNvPr>
          <p:cNvSpPr/>
          <p:nvPr/>
        </p:nvSpPr>
        <p:spPr>
          <a:xfrm>
            <a:off x="5807241" y="1171074"/>
            <a:ext cx="2727158" cy="2446421"/>
          </a:xfrm>
          <a:prstGeom prst="ellipse">
            <a:avLst/>
          </a:prstGeom>
          <a:solidFill>
            <a:srgbClr val="326C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Cambios demográficos</a:t>
            </a:r>
            <a:endParaRPr lang="es-CL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B25C137C-ACC5-4420-E7AD-A239B975AAE8}"/>
              </a:ext>
            </a:extLst>
          </p:cNvPr>
          <p:cNvSpPr/>
          <p:nvPr/>
        </p:nvSpPr>
        <p:spPr>
          <a:xfrm>
            <a:off x="4567989" y="2795434"/>
            <a:ext cx="2727158" cy="244642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Cambios sociales y políticos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C8EC51E-519A-5E35-FFCA-AE0F41BE2D65}"/>
              </a:ext>
            </a:extLst>
          </p:cNvPr>
          <p:cNvSpPr/>
          <p:nvPr/>
        </p:nvSpPr>
        <p:spPr>
          <a:xfrm>
            <a:off x="334878" y="1022636"/>
            <a:ext cx="2671011" cy="2807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s-ES" sz="1400" dirty="0"/>
              <a:t>Aumento en el ingreso per cápita en la región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No supera a los países de la OCDE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Inadecuada distribución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Concentración de empleos en área urbana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Desafío de incorporar a las mujeres en varias áreas productivas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Pobreza multidimensional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Carencia en Conectividad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C1C187-D20B-EA99-C00F-16175C172575}"/>
              </a:ext>
            </a:extLst>
          </p:cNvPr>
          <p:cNvSpPr/>
          <p:nvPr/>
        </p:nvSpPr>
        <p:spPr>
          <a:xfrm>
            <a:off x="9071793" y="1022636"/>
            <a:ext cx="2671011" cy="2807369"/>
          </a:xfrm>
          <a:prstGeom prst="rect">
            <a:avLst/>
          </a:prstGeom>
          <a:solidFill>
            <a:srgbClr val="326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s-ES" sz="1400" dirty="0"/>
              <a:t>Esperanza de vida a aumentado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Tasa de fecundidad ha disminuido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Pirámide poblacional invertida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Porcentaje de población urbana se ha incrementado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Migración campo-ciudad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Inmigración de países vecinos a Chile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2E07DDD-4A2A-9B23-8238-29E32AB34A0D}"/>
              </a:ext>
            </a:extLst>
          </p:cNvPr>
          <p:cNvSpPr/>
          <p:nvPr/>
        </p:nvSpPr>
        <p:spPr>
          <a:xfrm>
            <a:off x="3070057" y="5298099"/>
            <a:ext cx="5723022" cy="144789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s-ES" sz="1400" dirty="0"/>
              <a:t>Incremento Educación Superior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Inscripción automática (amplio padrón electoral) y voto voluntario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La democracia sigue siendo el sistema o forma de gobernar 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Bajos niveles de confianza</a:t>
            </a:r>
          </a:p>
          <a:p>
            <a:pPr marL="285750" indent="-285750">
              <a:buFontTx/>
              <a:buChar char="-"/>
            </a:pPr>
            <a:r>
              <a:rPr lang="es-ES" sz="1400" dirty="0"/>
              <a:t>Efecto Crisis 2018-2019 y Pandemia</a:t>
            </a:r>
          </a:p>
        </p:txBody>
      </p:sp>
    </p:spTree>
    <p:extLst>
      <p:ext uri="{BB962C8B-B14F-4D97-AF65-F5344CB8AC3E}">
        <p14:creationId xmlns:p14="http://schemas.microsoft.com/office/powerpoint/2010/main" val="407416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9"/>
          <p:cNvSpPr txBox="1">
            <a:spLocks noGrp="1"/>
          </p:cNvSpPr>
          <p:nvPr>
            <p:ph type="body" idx="1"/>
          </p:nvPr>
        </p:nvSpPr>
        <p:spPr>
          <a:xfrm>
            <a:off x="3753296" y="151807"/>
            <a:ext cx="4398812" cy="623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None/>
            </a:pPr>
            <a:r>
              <a:rPr lang="es-CL" dirty="0">
                <a:latin typeface="Times New Roman"/>
                <a:ea typeface="Times New Roman"/>
                <a:cs typeface="Times New Roman"/>
                <a:sym typeface="Times New Roman"/>
              </a:rPr>
              <a:t>Sobre la organización…</a:t>
            </a:r>
            <a:endParaRPr dirty="0"/>
          </a:p>
        </p:txBody>
      </p:sp>
      <p:sp>
        <p:nvSpPr>
          <p:cNvPr id="212" name="Google Shape;212;p9"/>
          <p:cNvSpPr/>
          <p:nvPr/>
        </p:nvSpPr>
        <p:spPr>
          <a:xfrm>
            <a:off x="387458" y="1146875"/>
            <a:ext cx="5850610" cy="197603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La organización pública y su complejidad: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No existe La teoría organizacional sistemática e integradora que explica los procesos y fenómenos que se manifiestan en las instituciones públicas. Desde diferentes áreas se aborda el “qué“, el “por qué“ y el "para qué“.</a:t>
            </a:r>
            <a:endParaRPr/>
          </a:p>
        </p:txBody>
      </p:sp>
      <p:pic>
        <p:nvPicPr>
          <p:cNvPr id="213" name="Google Shape;213;p9" descr="Asumir la complejidad de la realidad – Profesionales por el Bien Común – PB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21470" y="1015463"/>
            <a:ext cx="3285641" cy="219316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9"/>
          <p:cNvSpPr/>
          <p:nvPr/>
        </p:nvSpPr>
        <p:spPr>
          <a:xfrm>
            <a:off x="387455" y="3790140"/>
            <a:ext cx="5850610" cy="667232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La organización como instrumento de racionalidad para la consecución de objetivos (Taylor y Fayol): </a:t>
            </a:r>
            <a:r>
              <a:rPr lang="es-CL" sz="14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racionalidad instrumental</a:t>
            </a:r>
            <a:endParaRPr dirty="0"/>
          </a:p>
        </p:txBody>
      </p:sp>
      <p:pic>
        <p:nvPicPr>
          <p:cNvPr id="215" name="Google Shape;215;p9" descr="Racionalidad instrumental - FILOVIO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7552" y="3302814"/>
            <a:ext cx="1503336" cy="1846052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9"/>
          <p:cNvSpPr/>
          <p:nvPr/>
        </p:nvSpPr>
        <p:spPr>
          <a:xfrm>
            <a:off x="387456" y="4884259"/>
            <a:ext cx="5850609" cy="52921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La organización como campo de relaciones e interacciones sociales y grupales (Hawthorne, Mayo, Moreno)</a:t>
            </a:r>
            <a:endParaRPr sz="140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17" name="Google Shape;217;p9" descr="Experimento Hawthorne: La importancia de ser tenido en cuenta en el trabajo  | ExceLence Managem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6174" y="4061084"/>
            <a:ext cx="2787758" cy="164942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9"/>
          <p:cNvSpPr/>
          <p:nvPr/>
        </p:nvSpPr>
        <p:spPr>
          <a:xfrm>
            <a:off x="387457" y="5999123"/>
            <a:ext cx="5850609" cy="43267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La organización como un sistema abierto</a:t>
            </a:r>
            <a:endParaRPr sz="1400" b="0" i="0" u="none" strike="noStrike" cap="none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19" name="Google Shape;219;p9" descr="Sistema abierto - Wikipedia, la enciclopedia lib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66147" y="5233904"/>
            <a:ext cx="2045158" cy="162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9" descr="What Is a Black Box Model? Definition, Uses, and Examples"/>
          <p:cNvPicPr preferRelativeResize="0"/>
          <p:nvPr/>
        </p:nvPicPr>
        <p:blipFill rotWithShape="1">
          <a:blip r:embed="rId7">
            <a:alphaModFix/>
          </a:blip>
          <a:srcRect l="6741" t="20763" r="7046" b="19157"/>
          <a:stretch/>
        </p:blipFill>
        <p:spPr>
          <a:xfrm>
            <a:off x="6600025" y="5743228"/>
            <a:ext cx="3104163" cy="980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/>
      <p:bldP spid="214" grpId="0" animBg="1"/>
      <p:bldP spid="216" grpId="0" animBg="1"/>
      <p:bldP spid="2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"/>
          <p:cNvSpPr/>
          <p:nvPr/>
        </p:nvSpPr>
        <p:spPr>
          <a:xfrm>
            <a:off x="348711" y="566966"/>
            <a:ext cx="5850609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La organización como escenario y expresión de relaciones de poder (Barnes, </a:t>
            </a:r>
            <a:r>
              <a:rPr lang="es-CL" sz="1400" b="1" i="0" u="none" strike="noStrike" cap="none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Knights</a:t>
            </a:r>
            <a:r>
              <a:rPr lang="es-CL" sz="1400" b="1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y </a:t>
            </a:r>
            <a:r>
              <a:rPr lang="es-CL" sz="1400" b="1" i="0" u="none" strike="noStrike" cap="none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Moragan</a:t>
            </a:r>
            <a:r>
              <a:rPr lang="es-CL" sz="1400" b="1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, </a:t>
            </a:r>
            <a:r>
              <a:rPr lang="es-CL" sz="1400" b="1" i="0" u="none" strike="noStrike" cap="none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Kerfoot</a:t>
            </a:r>
            <a:r>
              <a:rPr lang="es-CL" sz="1400" b="1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y </a:t>
            </a:r>
            <a:r>
              <a:rPr lang="es-CL" sz="1400" b="1" i="0" u="none" strike="noStrike" cap="none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Knights</a:t>
            </a:r>
            <a:r>
              <a:rPr lang="es-CL" sz="1400" b="1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): competición y lucha por el poder </a:t>
            </a:r>
            <a:endParaRPr sz="1400" b="0" i="0" u="none" strike="noStrike" cap="none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26" name="Google Shape;226;p10" descr="Godzilla y King Kong se unen para la próxima película del MonsterVerse:  primeros detalles del anunci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16905" y="129021"/>
            <a:ext cx="3380979" cy="190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0"/>
          <p:cNvSpPr/>
          <p:nvPr/>
        </p:nvSpPr>
        <p:spPr>
          <a:xfrm>
            <a:off x="348710" y="2442261"/>
            <a:ext cx="5850609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La organización como expresión de la cultura institucional (Meyer y Rowan, 1977): </a:t>
            </a:r>
            <a:r>
              <a:rPr lang="es-CL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cómo</a:t>
            </a:r>
            <a:r>
              <a:rPr lang="es-CL"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y por qué se dan por sentados los significados, prácticas, formas y actividades…</a:t>
            </a:r>
            <a:endParaRPr/>
          </a:p>
        </p:txBody>
      </p:sp>
      <p:pic>
        <p:nvPicPr>
          <p:cNvPr id="228" name="Google Shape;228;p10" descr="Siempre se ha hecho así “: Eva M. | Coaching Psycholog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6905" y="2228850"/>
            <a:ext cx="3458471" cy="1850392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0"/>
          <p:cNvSpPr/>
          <p:nvPr/>
        </p:nvSpPr>
        <p:spPr>
          <a:xfrm>
            <a:off x="348709" y="4542281"/>
            <a:ext cx="5850609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La organización como red: </a:t>
            </a:r>
            <a:r>
              <a:rPr lang="es-CL" sz="14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análisis de redes informáticas, , crítica a la inflexibilidad y procesos de globalización… “problema de la producción conjunta“ (</a:t>
            </a:r>
            <a:r>
              <a:rPr lang="es-CL" sz="1400" b="0" i="0" u="none" strike="noStrike" cap="none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Provan</a:t>
            </a:r>
            <a:r>
              <a:rPr lang="es-CL" sz="14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y </a:t>
            </a:r>
            <a:r>
              <a:rPr lang="es-CL" sz="1400" b="0" i="0" u="none" strike="noStrike" cap="none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Milward</a:t>
            </a:r>
            <a:r>
              <a:rPr lang="es-CL" sz="14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, 2001)</a:t>
            </a:r>
            <a:endParaRPr dirty="0"/>
          </a:p>
        </p:txBody>
      </p:sp>
      <p:pic>
        <p:nvPicPr>
          <p:cNvPr id="230" name="Google Shape;230;p10" descr="Crear una conexión emocional significa impulsar el rendimiento del  marketing - Marketing Direct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39412" y="4358807"/>
            <a:ext cx="3458472" cy="201099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0"/>
          <p:cNvSpPr/>
          <p:nvPr/>
        </p:nvSpPr>
        <p:spPr>
          <a:xfrm>
            <a:off x="348708" y="5698182"/>
            <a:ext cx="5850609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1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La organización como un sistema socio-técnico abierto: </a:t>
            </a:r>
            <a:r>
              <a:rPr lang="es-CL" sz="14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tecnócrata y ciudadano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7" grpId="0" animBg="1"/>
      <p:bldP spid="229" grpId="0" animBg="1"/>
      <p:bldP spid="2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"/>
          <p:cNvSpPr txBox="1">
            <a:spLocks noGrp="1"/>
          </p:cNvSpPr>
          <p:nvPr>
            <p:ph type="title"/>
          </p:nvPr>
        </p:nvSpPr>
        <p:spPr>
          <a:xfrm>
            <a:off x="433953" y="233390"/>
            <a:ext cx="11430000" cy="665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800"/>
              <a:buFont typeface="Times New Roman"/>
              <a:buNone/>
            </a:pPr>
            <a:r>
              <a:rPr lang="es-CL" sz="2000" dirty="0">
                <a:latin typeface="Times New Roman"/>
                <a:ea typeface="Times New Roman"/>
                <a:cs typeface="Times New Roman"/>
                <a:sym typeface="Times New Roman"/>
              </a:rPr>
              <a:t>El Entorno organizacional y sus implicancias para las organizaciones públicas</a:t>
            </a:r>
            <a:endParaRPr sz="3200" dirty="0"/>
          </a:p>
        </p:txBody>
      </p:sp>
      <p:pic>
        <p:nvPicPr>
          <p:cNvPr id="237" name="Google Shape;237;p11" descr="Diagrama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4105" y="994549"/>
            <a:ext cx="7849695" cy="56300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55D6D9F-0FFF-9DEE-71D4-BC69F92B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763" y="3232484"/>
            <a:ext cx="10353762" cy="970450"/>
          </a:xfrm>
        </p:spPr>
        <p:txBody>
          <a:bodyPr>
            <a:normAutofit/>
          </a:bodyPr>
          <a:lstStyle/>
          <a:p>
            <a:r>
              <a:rPr lang="es-ES" sz="4400" i="1" dirty="0" err="1"/>
              <a:t>iii</a:t>
            </a:r>
            <a:r>
              <a:rPr lang="es-ES" sz="4400" i="1" dirty="0"/>
              <a:t>. Los roles del Alto Directivo Público</a:t>
            </a:r>
            <a:endParaRPr lang="es-CL" sz="4400" i="1" dirty="0"/>
          </a:p>
        </p:txBody>
      </p:sp>
    </p:spTree>
    <p:extLst>
      <p:ext uri="{BB962C8B-B14F-4D97-AF65-F5344CB8AC3E}">
        <p14:creationId xmlns:p14="http://schemas.microsoft.com/office/powerpoint/2010/main" val="4270141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title"/>
          </p:nvPr>
        </p:nvSpPr>
        <p:spPr>
          <a:xfrm>
            <a:off x="1120000" y="194645"/>
            <a:ext cx="9741975" cy="81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Times New Roman"/>
              <a:buNone/>
            </a:pPr>
            <a:r>
              <a:rPr lang="es-CL" sz="2400" dirty="0">
                <a:latin typeface="Times New Roman"/>
                <a:ea typeface="Times New Roman"/>
                <a:cs typeface="Times New Roman"/>
                <a:sym typeface="Times New Roman"/>
              </a:rPr>
              <a:t>Aportes para la construcción de un marco de referencia</a:t>
            </a:r>
            <a:endParaRPr sz="3200" dirty="0"/>
          </a:p>
        </p:txBody>
      </p:sp>
      <p:pic>
        <p:nvPicPr>
          <p:cNvPr id="243" name="Google Shape;243;p12" descr="Diagrama, Diagrama de Venn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1283" y="1469850"/>
            <a:ext cx="4515480" cy="44297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3"/>
          <p:cNvSpPr/>
          <p:nvPr/>
        </p:nvSpPr>
        <p:spPr>
          <a:xfrm>
            <a:off x="348712" y="566966"/>
            <a:ext cx="3332136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Ensanchamiento del ámbito de discrecionalidad</a:t>
            </a: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348711" y="1485253"/>
            <a:ext cx="3332136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Delegación y rendición de cuentas</a:t>
            </a: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348711" y="4240114"/>
            <a:ext cx="3332134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Llevar a cabo la gestión interna</a:t>
            </a:r>
            <a:endParaRPr dirty="0"/>
          </a:p>
        </p:txBody>
      </p:sp>
      <p:sp>
        <p:nvSpPr>
          <p:cNvPr id="251" name="Google Shape;251;p13"/>
          <p:cNvSpPr/>
          <p:nvPr/>
        </p:nvSpPr>
        <p:spPr>
          <a:xfrm>
            <a:off x="348709" y="2403540"/>
            <a:ext cx="3332136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Un conjunto de valores de referencia: Un “ethos”</a:t>
            </a: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348709" y="3321827"/>
            <a:ext cx="3332137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Definir las estrategias </a:t>
            </a:r>
            <a:endParaRPr dirty="0"/>
          </a:p>
        </p:txBody>
      </p:sp>
      <p:sp>
        <p:nvSpPr>
          <p:cNvPr id="253" name="Google Shape;253;p13"/>
          <p:cNvSpPr/>
          <p:nvPr/>
        </p:nvSpPr>
        <p:spPr>
          <a:xfrm>
            <a:off x="348709" y="5158401"/>
            <a:ext cx="3332135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Crear un entorno que “autorice” y favorezca la gestión de la estrategia definida</a:t>
            </a:r>
            <a:endParaRPr dirty="0"/>
          </a:p>
        </p:txBody>
      </p:sp>
      <p:sp>
        <p:nvSpPr>
          <p:cNvPr id="254" name="Google Shape;254;p13"/>
          <p:cNvSpPr/>
          <p:nvPr/>
        </p:nvSpPr>
        <p:spPr>
          <a:xfrm>
            <a:off x="4347274" y="1485253"/>
            <a:ext cx="3332136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Longo (2002)</a:t>
            </a:r>
            <a:endParaRPr dirty="0"/>
          </a:p>
        </p:txBody>
      </p:sp>
      <p:sp>
        <p:nvSpPr>
          <p:cNvPr id="255" name="Google Shape;255;p13"/>
          <p:cNvSpPr/>
          <p:nvPr/>
        </p:nvSpPr>
        <p:spPr>
          <a:xfrm>
            <a:off x="4429932" y="4087714"/>
            <a:ext cx="3332136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Losada (1999)</a:t>
            </a:r>
            <a:endParaRPr/>
          </a:p>
        </p:txBody>
      </p:sp>
      <p:cxnSp>
        <p:nvCxnSpPr>
          <p:cNvPr id="256" name="Google Shape;256;p13"/>
          <p:cNvCxnSpPr>
            <a:cxnSpLocks/>
            <a:stCxn id="252" idx="3"/>
            <a:endCxn id="255" idx="0"/>
          </p:cNvCxnSpPr>
          <p:nvPr/>
        </p:nvCxnSpPr>
        <p:spPr>
          <a:xfrm>
            <a:off x="3680846" y="3704771"/>
            <a:ext cx="2415154" cy="382943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7" name="Google Shape;257;p13"/>
          <p:cNvCxnSpPr>
            <a:stCxn id="253" idx="3"/>
            <a:endCxn id="255" idx="2"/>
          </p:cNvCxnSpPr>
          <p:nvPr/>
        </p:nvCxnSpPr>
        <p:spPr>
          <a:xfrm rot="10800000" flipH="1">
            <a:off x="3680844" y="4853745"/>
            <a:ext cx="2415300" cy="687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8" name="Google Shape;258;p13"/>
          <p:cNvCxnSpPr>
            <a:stCxn id="248" idx="3"/>
            <a:endCxn id="254" idx="0"/>
          </p:cNvCxnSpPr>
          <p:nvPr/>
        </p:nvCxnSpPr>
        <p:spPr>
          <a:xfrm>
            <a:off x="3680848" y="949910"/>
            <a:ext cx="2332500" cy="535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59" name="Google Shape;259;p13"/>
          <p:cNvCxnSpPr>
            <a:stCxn id="251" idx="3"/>
            <a:endCxn id="254" idx="2"/>
          </p:cNvCxnSpPr>
          <p:nvPr/>
        </p:nvCxnSpPr>
        <p:spPr>
          <a:xfrm rot="10800000" flipH="1">
            <a:off x="3680845" y="2251284"/>
            <a:ext cx="2332500" cy="535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60" name="Google Shape;260;p13"/>
          <p:cNvSpPr/>
          <p:nvPr/>
        </p:nvSpPr>
        <p:spPr>
          <a:xfrm>
            <a:off x="7485680" y="2666988"/>
            <a:ext cx="2332497" cy="103778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Fortalecimiento de capacidades de la Administración Pública. Moore.</a:t>
            </a:r>
            <a:endParaRPr dirty="0"/>
          </a:p>
        </p:txBody>
      </p:sp>
      <p:cxnSp>
        <p:nvCxnSpPr>
          <p:cNvPr id="261" name="Google Shape;261;p13"/>
          <p:cNvCxnSpPr>
            <a:stCxn id="254" idx="3"/>
            <a:endCxn id="260" idx="0"/>
          </p:cNvCxnSpPr>
          <p:nvPr/>
        </p:nvCxnSpPr>
        <p:spPr>
          <a:xfrm>
            <a:off x="7679410" y="1868197"/>
            <a:ext cx="972600" cy="798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62" name="Google Shape;262;p13"/>
          <p:cNvCxnSpPr>
            <a:stCxn id="255" idx="3"/>
            <a:endCxn id="260" idx="2"/>
          </p:cNvCxnSpPr>
          <p:nvPr/>
        </p:nvCxnSpPr>
        <p:spPr>
          <a:xfrm rot="10800000" flipH="1">
            <a:off x="7762068" y="3704757"/>
            <a:ext cx="889800" cy="7659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63" name="Google Shape;263;p13" descr="Diagrama, Diagrama de Venn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78544" y="2588757"/>
            <a:ext cx="1301243" cy="12765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EED8594-A734-9801-7595-C2682E50F086}"/>
              </a:ext>
            </a:extLst>
          </p:cNvPr>
          <p:cNvSpPr txBox="1"/>
          <p:nvPr/>
        </p:nvSpPr>
        <p:spPr>
          <a:xfrm>
            <a:off x="7936083" y="5462623"/>
            <a:ext cx="340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/>
              <a:t>Fuente: </a:t>
            </a:r>
            <a:r>
              <a:rPr lang="es-CL" sz="1600" dirty="0" err="1"/>
              <a:t>Pliscoff</a:t>
            </a:r>
            <a:r>
              <a:rPr lang="es-CL" sz="1600" dirty="0"/>
              <a:t> V. Cristian (2015). Descentralización y Dirección Pública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6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4"/>
          <p:cNvSpPr txBox="1"/>
          <p:nvPr/>
        </p:nvSpPr>
        <p:spPr>
          <a:xfrm>
            <a:off x="1120000" y="194645"/>
            <a:ext cx="9741975" cy="81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200"/>
              <a:buFont typeface="Times New Roman"/>
              <a:buNone/>
            </a:pPr>
            <a:r>
              <a:rPr lang="es-CL" sz="3200" b="0" i="0" u="none" strike="noStrike" cap="none">
                <a:solidFill>
                  <a:srgbClr val="EDEDE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2.2. Gestionar el entorno y de la política</a:t>
            </a:r>
            <a:endParaRPr/>
          </a:p>
        </p:txBody>
      </p:sp>
      <p:sp>
        <p:nvSpPr>
          <p:cNvPr id="269" name="Google Shape;269;p14"/>
          <p:cNvSpPr/>
          <p:nvPr/>
        </p:nvSpPr>
        <p:spPr>
          <a:xfrm>
            <a:off x="1446508" y="1212779"/>
            <a:ext cx="3332136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Resolver los conflictos</a:t>
            </a:r>
            <a:endParaRPr dirty="0"/>
          </a:p>
        </p:txBody>
      </p:sp>
      <p:sp>
        <p:nvSpPr>
          <p:cNvPr id="270" name="Google Shape;270;p14"/>
          <p:cNvSpPr/>
          <p:nvPr/>
        </p:nvSpPr>
        <p:spPr>
          <a:xfrm>
            <a:off x="1446508" y="2359124"/>
            <a:ext cx="3332136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Anticipar los conflictos</a:t>
            </a:r>
            <a:endParaRPr/>
          </a:p>
        </p:txBody>
      </p:sp>
      <p:sp>
        <p:nvSpPr>
          <p:cNvPr id="271" name="Google Shape;271;p14"/>
          <p:cNvSpPr/>
          <p:nvPr/>
        </p:nvSpPr>
        <p:spPr>
          <a:xfrm>
            <a:off x="1446508" y="3505469"/>
            <a:ext cx="3332136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Diagnosticar las relaciones presentes en la institución y en su entorno, y usarlas a favor de los objetivos</a:t>
            </a:r>
            <a:endParaRPr/>
          </a:p>
        </p:txBody>
      </p:sp>
      <p:sp>
        <p:nvSpPr>
          <p:cNvPr id="272" name="Google Shape;272;p14"/>
          <p:cNvSpPr/>
          <p:nvPr/>
        </p:nvSpPr>
        <p:spPr>
          <a:xfrm>
            <a:off x="1446508" y="4651814"/>
            <a:ext cx="3332136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Excelente comunicación entre las partes</a:t>
            </a:r>
            <a:endParaRPr/>
          </a:p>
        </p:txBody>
      </p:sp>
      <p:sp>
        <p:nvSpPr>
          <p:cNvPr id="273" name="Google Shape;273;p14"/>
          <p:cNvSpPr/>
          <p:nvPr/>
        </p:nvSpPr>
        <p:spPr>
          <a:xfrm>
            <a:off x="7250623" y="1197993"/>
            <a:ext cx="3332136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Liderazgo y Negociación</a:t>
            </a:r>
            <a:endParaRPr/>
          </a:p>
        </p:txBody>
      </p:sp>
      <p:sp>
        <p:nvSpPr>
          <p:cNvPr id="274" name="Google Shape;274;p14"/>
          <p:cNvSpPr/>
          <p:nvPr/>
        </p:nvSpPr>
        <p:spPr>
          <a:xfrm>
            <a:off x="7250623" y="2359124"/>
            <a:ext cx="3332136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Responsabilidad (accountability)</a:t>
            </a:r>
            <a:endParaRPr/>
          </a:p>
        </p:txBody>
      </p:sp>
      <p:sp>
        <p:nvSpPr>
          <p:cNvPr id="275" name="Google Shape;275;p14"/>
          <p:cNvSpPr/>
          <p:nvPr/>
        </p:nvSpPr>
        <p:spPr>
          <a:xfrm>
            <a:off x="7250623" y="3505468"/>
            <a:ext cx="3332136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Innovación y flexibilidad</a:t>
            </a:r>
            <a:endParaRPr/>
          </a:p>
        </p:txBody>
      </p:sp>
      <p:sp>
        <p:nvSpPr>
          <p:cNvPr id="276" name="Google Shape;276;p14"/>
          <p:cNvSpPr/>
          <p:nvPr/>
        </p:nvSpPr>
        <p:spPr>
          <a:xfrm>
            <a:off x="7250623" y="4651814"/>
            <a:ext cx="3332136" cy="765887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2F7E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Conocimiento técnico y conocimiento político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55D6D9F-0FFF-9DEE-71D4-BC69F92B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763" y="3232484"/>
            <a:ext cx="10353762" cy="970450"/>
          </a:xfrm>
        </p:spPr>
        <p:txBody>
          <a:bodyPr>
            <a:normAutofit/>
          </a:bodyPr>
          <a:lstStyle/>
          <a:p>
            <a:r>
              <a:rPr lang="es-ES" sz="4400" i="1" dirty="0" err="1"/>
              <a:t>iv</a:t>
            </a:r>
            <a:r>
              <a:rPr lang="es-ES" sz="4400" i="1" dirty="0"/>
              <a:t>. El perfil esperado del Directivo Público</a:t>
            </a:r>
            <a:endParaRPr lang="es-CL" sz="4400" i="1" dirty="0"/>
          </a:p>
        </p:txBody>
      </p:sp>
    </p:spTree>
    <p:extLst>
      <p:ext uri="{BB962C8B-B14F-4D97-AF65-F5344CB8AC3E}">
        <p14:creationId xmlns:p14="http://schemas.microsoft.com/office/powerpoint/2010/main" val="1642873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139BAE-215E-417F-A9C2-68AB38931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77091"/>
            <a:ext cx="10353762" cy="970450"/>
          </a:xfrm>
        </p:spPr>
        <p:txBody>
          <a:bodyPr/>
          <a:lstStyle/>
          <a:p>
            <a:r>
              <a:rPr lang="es-CL" dirty="0"/>
              <a:t>I. El papel del Estado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349A15-9AF9-457C-B9E9-AC9F08A30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1247541"/>
            <a:ext cx="11834191" cy="5333368"/>
          </a:xfrm>
        </p:spPr>
        <p:txBody>
          <a:bodyPr/>
          <a:lstStyle/>
          <a:p>
            <a:r>
              <a:rPr lang="es-CL" dirty="0"/>
              <a:t>El Estado es clave para el crecimiento y el desarrollo de las personas. Puesto que los seres humanos tienen múltiples instancias para conformar grupos, a pesar de ser las más rudimentarias, requiere de instituciones que cumplan funciones, tales como: códigos morales y sociales, regulación y registro  de economías de mercado, acumulación de activos, protección de propiedad, seguridad pública, educación, salud, vivienda, etc. Que pueda considerarse como un Estado mínimo.</a:t>
            </a:r>
          </a:p>
          <a:p>
            <a:r>
              <a:rPr lang="es-CL" dirty="0"/>
              <a:t>La evolución de las sociedades empuja a que el Estado se complejice, adquiriendo más responsabilidades, promoviendo plenamente el bienestar de los individuos que las componen, ejemplo: el Estado regule los mercados y proporcione información esencial a la población</a:t>
            </a:r>
          </a:p>
          <a:p>
            <a:r>
              <a:rPr lang="es-CL" dirty="0"/>
              <a:t>Para que el Estado sea un promotor de calidad en los BB y SS que entrega, debe contar con un sector público elevado en calidad que descanse en un sistema tributario eficiente y un sistema de egresos que minimice el gasto ineficiente e improductivo</a:t>
            </a:r>
          </a:p>
          <a:p>
            <a:r>
              <a:rPr lang="es-CL" dirty="0"/>
              <a:t>Cuando se habla de asignaciones de recursos por el agente estatal se reconocen 3 funciones básicas: i) redistribución del ingreso, </a:t>
            </a:r>
            <a:r>
              <a:rPr lang="es-CL" dirty="0" err="1"/>
              <a:t>ii</a:t>
            </a:r>
            <a:r>
              <a:rPr lang="es-CL" dirty="0"/>
              <a:t>) estabilización de la actividad económica, y </a:t>
            </a:r>
            <a:r>
              <a:rPr lang="es-CL" dirty="0" err="1"/>
              <a:t>iii</a:t>
            </a:r>
            <a:r>
              <a:rPr lang="es-CL" dirty="0"/>
              <a:t>) promoción del crecimiento económico y del empleo. Se dificulta la función redistributiva al Estado porque en la práctica no es posible definir técnicamente la redistribución por objetivos políticos en su gestión.</a:t>
            </a:r>
          </a:p>
        </p:txBody>
      </p:sp>
    </p:spTree>
    <p:extLst>
      <p:ext uri="{BB962C8B-B14F-4D97-AF65-F5344CB8AC3E}">
        <p14:creationId xmlns:p14="http://schemas.microsoft.com/office/powerpoint/2010/main" val="1368018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Texto&#10;&#10;Descripción generada automáticamente con confianza media">
            <a:extLst>
              <a:ext uri="{FF2B5EF4-FFF2-40B4-BE49-F238E27FC236}">
                <a16:creationId xmlns:a16="http://schemas.microsoft.com/office/drawing/2014/main" id="{48E7E52A-3F11-7135-E388-A1BFEFF58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49" y="327202"/>
            <a:ext cx="5662151" cy="1310754"/>
          </a:xfrm>
          <a:prstGeom prst="rect">
            <a:avLst/>
          </a:prstGeom>
        </p:spPr>
      </p:pic>
      <p:pic>
        <p:nvPicPr>
          <p:cNvPr id="7" name="Imagen 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4A25C1AC-037A-720B-AE4F-8526CC652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548" y="1860311"/>
            <a:ext cx="5707875" cy="1325995"/>
          </a:xfrm>
          <a:prstGeom prst="rect">
            <a:avLst/>
          </a:prstGeom>
        </p:spPr>
      </p:pic>
      <p:pic>
        <p:nvPicPr>
          <p:cNvPr id="9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8227B749-B08A-2A1A-AE4B-6A8CA35A6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370" y="3451804"/>
            <a:ext cx="5662151" cy="1325995"/>
          </a:xfrm>
          <a:prstGeom prst="rect">
            <a:avLst/>
          </a:prstGeom>
        </p:spPr>
      </p:pic>
      <p:pic>
        <p:nvPicPr>
          <p:cNvPr id="11" name="Imagen 10" descr="Imagen que contiene Texto&#10;&#10;Descripción generada automáticamente">
            <a:extLst>
              <a:ext uri="{FF2B5EF4-FFF2-40B4-BE49-F238E27FC236}">
                <a16:creationId xmlns:a16="http://schemas.microsoft.com/office/drawing/2014/main" id="{DA56167C-817F-CE49-8BD6-960A152A6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558" y="4953321"/>
            <a:ext cx="5662151" cy="15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88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Texto&#10;&#10;Descripción generada automáticamente">
            <a:extLst>
              <a:ext uri="{FF2B5EF4-FFF2-40B4-BE49-F238E27FC236}">
                <a16:creationId xmlns:a16="http://schemas.microsoft.com/office/drawing/2014/main" id="{538D2D00-1CAD-39F2-FFDA-8BBFBF49E5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3795" y="408260"/>
            <a:ext cx="5827713" cy="5609363"/>
          </a:xfrm>
        </p:spPr>
      </p:pic>
      <p:pic>
        <p:nvPicPr>
          <p:cNvPr id="2050" name="Picture 2" descr="Rafael Echeverría - Fundación Sonría">
            <a:extLst>
              <a:ext uri="{FF2B5EF4-FFF2-40B4-BE49-F238E27FC236}">
                <a16:creationId xmlns:a16="http://schemas.microsoft.com/office/drawing/2014/main" id="{566FB08E-DA2D-9BED-4660-AA96E3D2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037" y="408260"/>
            <a:ext cx="3049960" cy="190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Imagen que contiene Carta&#10;&#10;Descripción generada automáticamente">
            <a:extLst>
              <a:ext uri="{FF2B5EF4-FFF2-40B4-BE49-F238E27FC236}">
                <a16:creationId xmlns:a16="http://schemas.microsoft.com/office/drawing/2014/main" id="{6FF59839-DC0D-90B6-9A27-9F9268EB9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707" y="2705859"/>
            <a:ext cx="1600323" cy="2426296"/>
          </a:xfrm>
          <a:prstGeom prst="rect">
            <a:avLst/>
          </a:prstGeom>
        </p:spPr>
      </p:pic>
      <p:pic>
        <p:nvPicPr>
          <p:cNvPr id="9" name="Imagen 8" descr="Texto&#10;&#10;Descripción generada automáticamente con confianza media">
            <a:extLst>
              <a:ext uri="{FF2B5EF4-FFF2-40B4-BE49-F238E27FC236}">
                <a16:creationId xmlns:a16="http://schemas.microsoft.com/office/drawing/2014/main" id="{F1CF6C26-ED91-7D15-939E-980F39016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8068" y="2705859"/>
            <a:ext cx="1674486" cy="2426296"/>
          </a:xfrm>
          <a:prstGeom prst="rect">
            <a:avLst/>
          </a:prstGeom>
        </p:spPr>
      </p:pic>
      <p:pic>
        <p:nvPicPr>
          <p:cNvPr id="11" name="Imagen 10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8891AE0-1ABC-DE72-DA61-AB15685EB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79495" y="2705859"/>
            <a:ext cx="1656414" cy="242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798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F6E13AF7-332E-4380-A62C-A479ED4B7CC3}"/>
              </a:ext>
            </a:extLst>
          </p:cNvPr>
          <p:cNvSpPr/>
          <p:nvPr/>
        </p:nvSpPr>
        <p:spPr>
          <a:xfrm>
            <a:off x="-124178" y="2167467"/>
            <a:ext cx="12474222" cy="2709333"/>
          </a:xfrm>
          <a:prstGeom prst="rect">
            <a:avLst/>
          </a:prstGeom>
          <a:solidFill>
            <a:srgbClr val="326C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5400" dirty="0">
                <a:solidFill>
                  <a:schemeClr val="tx1"/>
                </a:solidFill>
                <a:latin typeface="Brush Script MT" panose="03060802040406070304" pitchFamily="66" charset="0"/>
              </a:rPr>
              <a:t>Comentarios…</a:t>
            </a:r>
          </a:p>
        </p:txBody>
      </p:sp>
    </p:spTree>
    <p:extLst>
      <p:ext uri="{BB962C8B-B14F-4D97-AF65-F5344CB8AC3E}">
        <p14:creationId xmlns:p14="http://schemas.microsoft.com/office/powerpoint/2010/main" val="2834570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375FDF-6584-49B3-9844-DCEEC90D1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kern="1200"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¡Muchas gracias!</a:t>
            </a:r>
          </a:p>
        </p:txBody>
      </p:sp>
      <p:pic>
        <p:nvPicPr>
          <p:cNvPr id="6" name="Imagen 5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9153B14E-5980-9292-386F-C9EE86996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349" y="1239481"/>
            <a:ext cx="9845346" cy="2436727"/>
          </a:xfrm>
          <a:prstGeom prst="rect">
            <a:avLst/>
          </a:prstGeom>
          <a:noFill/>
          <a:effectLst>
            <a:outerShdw blurRad="38100" dist="25400" dir="4440000">
              <a:srgbClr val="000000">
                <a:alpha val="36000"/>
              </a:srgbClr>
            </a:outerShdw>
          </a:effec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FF213F5-A723-42A0-B3FC-20F610038573}"/>
              </a:ext>
            </a:extLst>
          </p:cNvPr>
          <p:cNvSpPr txBox="1">
            <a:spLocks/>
          </p:cNvSpPr>
          <p:nvPr/>
        </p:nvSpPr>
        <p:spPr>
          <a:xfrm>
            <a:off x="912231" y="5350268"/>
            <a:ext cx="10353762" cy="8890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s-ES" sz="1600" i="1" kern="1200" dirty="0"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Leandro Espíndola V. </a:t>
            </a:r>
            <a:r>
              <a:rPr lang="es-ES" sz="1600" i="1" dirty="0"/>
              <a:t>Mg.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</a:pPr>
            <a:r>
              <a:rPr lang="en-US" sz="1200" dirty="0">
                <a:solidFill>
                  <a:srgbClr val="FFFFFF"/>
                </a:solidFill>
                <a:effectLst/>
              </a:rPr>
              <a:t>C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orreo: </a:t>
            </a:r>
            <a:r>
              <a:rPr lang="en-US" sz="1200" b="0" i="0" u="none" strike="noStrike" dirty="0">
                <a:solidFill>
                  <a:srgbClr val="FFFF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leandro.espindola@uchile.cl</a:t>
            </a:r>
            <a:r>
              <a:rPr lang="en-US" sz="1200" b="0" i="0" dirty="0">
                <a:solidFill>
                  <a:srgbClr val="FFFFFF"/>
                </a:solidFill>
                <a:effectLst/>
              </a:rPr>
              <a:t> </a:t>
            </a:r>
            <a:br>
              <a:rPr lang="en-US" sz="1200" dirty="0">
                <a:solidFill>
                  <a:srgbClr val="FFFFFF"/>
                </a:solidFill>
              </a:rPr>
            </a:br>
            <a:r>
              <a:rPr lang="en-US" sz="1200" b="0" i="0" dirty="0">
                <a:solidFill>
                  <a:srgbClr val="FFFFFF"/>
                </a:solidFill>
                <a:effectLst/>
              </a:rPr>
              <a:t>ORCID ID: </a:t>
            </a:r>
            <a:r>
              <a:rPr lang="en-US" sz="1200" b="0" i="0" u="none" strike="noStrike" dirty="0">
                <a:solidFill>
                  <a:srgbClr val="FFFFFF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orcid.org/0000-0003-2484-2336</a:t>
            </a:r>
            <a:r>
              <a:rPr lang="es-ES" sz="2000" i="1" kern="1200" dirty="0">
                <a:solidFill>
                  <a:srgbClr val="FFFFFF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00400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ECA8D8-2013-40AD-BD89-0024ACC52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28" y="1656522"/>
            <a:ext cx="11575472" cy="4952095"/>
          </a:xfrm>
        </p:spPr>
        <p:txBody>
          <a:bodyPr>
            <a:normAutofit/>
          </a:bodyPr>
          <a:lstStyle/>
          <a:p>
            <a:r>
              <a:rPr lang="es-CL" sz="2400" dirty="0"/>
              <a:t>El papel del Estado en una economía de mercado:</a:t>
            </a:r>
          </a:p>
          <a:p>
            <a:pPr lvl="1"/>
            <a:r>
              <a:rPr lang="es-CL" sz="2000" dirty="0"/>
              <a:t>Debe establecer y hacer cumplir reglas formales en la economía</a:t>
            </a:r>
          </a:p>
          <a:p>
            <a:pPr lvl="1"/>
            <a:r>
              <a:rPr lang="es-CL" sz="2000" dirty="0"/>
              <a:t>Debe erigir un marco jurídico y reglamentario que reduzca los costos de las transacciones </a:t>
            </a:r>
          </a:p>
          <a:p>
            <a:pPr lvl="1"/>
            <a:r>
              <a:rPr lang="es-CL" sz="2000" dirty="0"/>
              <a:t>Debe proveer bienes de uso público y remediar casos evidentes de externalidades</a:t>
            </a:r>
          </a:p>
          <a:p>
            <a:pPr lvl="1"/>
            <a:r>
              <a:rPr lang="es-CL" sz="2000" dirty="0"/>
              <a:t>Debe promover la estabilización macroeconómica, y</a:t>
            </a:r>
          </a:p>
          <a:p>
            <a:pPr lvl="1"/>
            <a:r>
              <a:rPr lang="es-CL" sz="2000" dirty="0"/>
              <a:t>Debe promover una distribución del ingreso concordante con la opinión vigente de la sociedad</a:t>
            </a:r>
          </a:p>
          <a:p>
            <a:pPr lvl="1"/>
            <a:endParaRPr lang="es-CL" sz="2000" dirty="0"/>
          </a:p>
          <a:p>
            <a:pPr lvl="1"/>
            <a:r>
              <a:rPr lang="es-CL" sz="2000" dirty="0">
                <a:solidFill>
                  <a:schemeClr val="bg2"/>
                </a:solidFill>
                <a:highlight>
                  <a:srgbClr val="FFFF00"/>
                </a:highlight>
              </a:rPr>
              <a:t>En resumen, la calidad del sector público se define como la característica que le permite alcanzar sus objetivos en la forma más eficiente posible</a:t>
            </a:r>
          </a:p>
        </p:txBody>
      </p:sp>
    </p:spTree>
    <p:extLst>
      <p:ext uri="{BB962C8B-B14F-4D97-AF65-F5344CB8AC3E}">
        <p14:creationId xmlns:p14="http://schemas.microsoft.com/office/powerpoint/2010/main" val="1034906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EACB9B-0B73-4579-842D-90A9D0BED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318654"/>
            <a:ext cx="10353762" cy="970450"/>
          </a:xfrm>
        </p:spPr>
        <p:txBody>
          <a:bodyPr/>
          <a:lstStyle/>
          <a:p>
            <a:r>
              <a:rPr lang="es-CL" dirty="0"/>
              <a:t>II. La importancia de las reglas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5CC330-0C92-4AB1-B78C-F196F43B0B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55" y="1289105"/>
            <a:ext cx="11367654" cy="5250242"/>
          </a:xfrm>
        </p:spPr>
        <p:txBody>
          <a:bodyPr/>
          <a:lstStyle/>
          <a:p>
            <a:r>
              <a:rPr lang="es-CL" dirty="0"/>
              <a:t>Cada una de las normas jurídicas exige programas específicos y cada programa debe descansar en un mandato jurídico</a:t>
            </a:r>
          </a:p>
          <a:p>
            <a:r>
              <a:rPr lang="es-CL" dirty="0"/>
              <a:t>La CPR debe ser un documento vivo que orienta acciones, que reflejen escenarios futuros y no preocupaciones políticas predominantes del presente. El papel del Estado en materias económicas de mercado son claves para determinar la calidad del sector público que no puede sobreestimarse</a:t>
            </a:r>
          </a:p>
          <a:p>
            <a:r>
              <a:rPr lang="es-CL" dirty="0"/>
              <a:t>La legislación en esta materia, tienden a ser de mejor calidad cuando el número de leyes son relativamente pequeño, siendo más claras y no son objeto de interpretaciones conflictivas</a:t>
            </a:r>
          </a:p>
          <a:p>
            <a:r>
              <a:rPr lang="es-CL" dirty="0"/>
              <a:t>La reglamentación son las formas más generalizadas de intervención estatal en la actividad económica, pero como están en abundancia, tienden a ser menos revisadas, observando efectos no deseados como confusión, abuso (sobre burocracia), corrupción desmedida.</a:t>
            </a:r>
          </a:p>
          <a:p>
            <a:r>
              <a:rPr lang="es-CL" dirty="0">
                <a:solidFill>
                  <a:schemeClr val="bg2"/>
                </a:solidFill>
                <a:highlight>
                  <a:srgbClr val="FFFF00"/>
                </a:highlight>
              </a:rPr>
              <a:t>En resumen, un sector público de alta calidad debe tener suficientes reglas claras como para poder orientar la actividad económica (y otras), pero no tantas y tan vagas que otorguen un poder desmedido a los burócratas y creen confusión entre quienes toman las decisiones económicas</a:t>
            </a:r>
          </a:p>
        </p:txBody>
      </p:sp>
    </p:spTree>
    <p:extLst>
      <p:ext uri="{BB962C8B-B14F-4D97-AF65-F5344CB8AC3E}">
        <p14:creationId xmlns:p14="http://schemas.microsoft.com/office/powerpoint/2010/main" val="1417774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4810AD-A926-415B-9093-2C0712C0C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97872"/>
            <a:ext cx="10353762" cy="970450"/>
          </a:xfrm>
        </p:spPr>
        <p:txBody>
          <a:bodyPr/>
          <a:lstStyle/>
          <a:p>
            <a:r>
              <a:rPr lang="es-CL" dirty="0"/>
              <a:t>III. Reglas políticas y de procedimiento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4F0E89-9926-4FCA-A621-79B90DA38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856" y="1268323"/>
            <a:ext cx="11471562" cy="970450"/>
          </a:xfrm>
        </p:spPr>
        <p:txBody>
          <a:bodyPr/>
          <a:lstStyle/>
          <a:p>
            <a:r>
              <a:rPr lang="es-CL" dirty="0"/>
              <a:t>Se deben establecer las reglas del juego que han de determinar la conducta del sector público y la regulación del mercado</a:t>
            </a:r>
          </a:p>
          <a:p>
            <a:endParaRPr lang="es-CL" dirty="0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5059406-A5C4-4CC8-A2A7-FD57E8C49BDF}"/>
              </a:ext>
            </a:extLst>
          </p:cNvPr>
          <p:cNvSpPr txBox="1">
            <a:spLocks/>
          </p:cNvSpPr>
          <p:nvPr/>
        </p:nvSpPr>
        <p:spPr>
          <a:xfrm>
            <a:off x="913795" y="207315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L" dirty="0"/>
              <a:t>IV. La calidad de las instituciones públicas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1B937C10-EB89-43BD-B05C-7522EB70735C}"/>
              </a:ext>
            </a:extLst>
          </p:cNvPr>
          <p:cNvSpPr txBox="1">
            <a:spLocks/>
          </p:cNvSpPr>
          <p:nvPr/>
        </p:nvSpPr>
        <p:spPr>
          <a:xfrm>
            <a:off x="354895" y="3043600"/>
            <a:ext cx="11471562" cy="351652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None/>
            </a:pPr>
            <a:r>
              <a:rPr lang="es-CL" dirty="0"/>
              <a:t>El desempeño de las instituciones públicas depende de múltiples factores:</a:t>
            </a:r>
          </a:p>
          <a:p>
            <a:pPr marL="551250" indent="-514350">
              <a:buAutoNum type="romanLcParenR"/>
            </a:pPr>
            <a:r>
              <a:rPr lang="es-CL" dirty="0"/>
              <a:t>La tradición y la buena reputación</a:t>
            </a:r>
          </a:p>
          <a:p>
            <a:pPr marL="551250" indent="-514350">
              <a:buAutoNum type="romanLcParenR"/>
            </a:pPr>
            <a:r>
              <a:rPr lang="es-CL" dirty="0"/>
              <a:t>Los recursos con que cuentan y la discreción que tienen para usarlos</a:t>
            </a:r>
          </a:p>
          <a:p>
            <a:pPr marL="551250" indent="-514350">
              <a:buAutoNum type="romanLcParenR"/>
            </a:pPr>
            <a:r>
              <a:rPr lang="es-CL" dirty="0"/>
              <a:t>La clara definición de su mandato</a:t>
            </a:r>
          </a:p>
          <a:p>
            <a:pPr marL="551250" indent="-514350">
              <a:buAutoNum type="romanLcParenR"/>
            </a:pPr>
            <a:r>
              <a:rPr lang="es-CL" dirty="0"/>
              <a:t>Sus organizaciones</a:t>
            </a:r>
          </a:p>
          <a:p>
            <a:pPr marL="551250" indent="-514350">
              <a:buAutoNum type="romanLcParenR"/>
            </a:pPr>
            <a:r>
              <a:rPr lang="es-CL" dirty="0"/>
              <a:t>Los incentivos que se les ofrecen</a:t>
            </a:r>
          </a:p>
          <a:p>
            <a:pPr marL="551250" indent="-514350">
              <a:buAutoNum type="romanLcParenR"/>
            </a:pPr>
            <a:r>
              <a:rPr lang="es-CL" dirty="0"/>
              <a:t>La calidad de su liderazgo y de su personal</a:t>
            </a:r>
          </a:p>
          <a:p>
            <a:pPr marL="551250" indent="-514350">
              <a:buAutoNum type="romanLcParenR"/>
            </a:pPr>
            <a:r>
              <a:rPr lang="es-CL" dirty="0"/>
              <a:t>La libertad de acción que tiene en cuanto a reorganización</a:t>
            </a:r>
          </a:p>
        </p:txBody>
      </p:sp>
    </p:spTree>
    <p:extLst>
      <p:ext uri="{BB962C8B-B14F-4D97-AF65-F5344CB8AC3E}">
        <p14:creationId xmlns:p14="http://schemas.microsoft.com/office/powerpoint/2010/main" val="1279840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0622C6-A3BC-48B3-9602-888E18576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417983"/>
            <a:ext cx="11700163" cy="5065944"/>
          </a:xfrm>
        </p:spPr>
        <p:txBody>
          <a:bodyPr/>
          <a:lstStyle/>
          <a:p>
            <a:r>
              <a:rPr lang="es-CL" dirty="0"/>
              <a:t>Se debe reforzar dos elementos de las instituciones públicas:</a:t>
            </a:r>
          </a:p>
          <a:p>
            <a:r>
              <a:rPr lang="es-CL" dirty="0"/>
              <a:t>La sinergia: criterio holístico para abordar diversos problemas en un mismo tiempo, pero con distintas instituciones</a:t>
            </a:r>
          </a:p>
          <a:p>
            <a:r>
              <a:rPr lang="es-CL" dirty="0"/>
              <a:t>Mecanismos de coacción: formas internas como externas para tener un grado de control en el quehacer institucional, por ejemplo: auditorias, control externo.</a:t>
            </a:r>
          </a:p>
          <a:p>
            <a:pPr lvl="1"/>
            <a:r>
              <a:rPr lang="es-CL" dirty="0"/>
              <a:t>Deficiencias de contabilidad financiera, medido por operaciones del gobierno</a:t>
            </a:r>
          </a:p>
          <a:p>
            <a:pPr lvl="1"/>
            <a:r>
              <a:rPr lang="es-CL" dirty="0"/>
              <a:t>Medición de reacciones y preferencias de consumidores respecto al servicio </a:t>
            </a:r>
          </a:p>
          <a:p>
            <a:pPr lvl="2"/>
            <a:r>
              <a:rPr lang="es-CL" sz="1800" dirty="0"/>
              <a:t>Problemas: </a:t>
            </a:r>
          </a:p>
          <a:p>
            <a:pPr lvl="3"/>
            <a:r>
              <a:rPr lang="es-CL" sz="1600" dirty="0">
                <a:solidFill>
                  <a:schemeClr val="bg2"/>
                </a:solidFill>
                <a:highlight>
                  <a:srgbClr val="FFFF00"/>
                </a:highlight>
              </a:rPr>
              <a:t>Nivel de recurso empleado </a:t>
            </a:r>
          </a:p>
          <a:p>
            <a:pPr lvl="3"/>
            <a:r>
              <a:rPr lang="es-CL" sz="1600" dirty="0">
                <a:solidFill>
                  <a:schemeClr val="bg2"/>
                </a:solidFill>
                <a:highlight>
                  <a:srgbClr val="FFFF00"/>
                </a:highlight>
              </a:rPr>
              <a:t>Papel de la ciudadanía como contribuyentes y consumidores de servicios públicos</a:t>
            </a:r>
          </a:p>
          <a:p>
            <a:pPr lvl="3"/>
            <a:r>
              <a:rPr lang="es-CL" sz="1600" dirty="0">
                <a:solidFill>
                  <a:schemeClr val="bg2"/>
                </a:solidFill>
                <a:highlight>
                  <a:srgbClr val="FFFF00"/>
                </a:highlight>
              </a:rPr>
              <a:t>Como la justicia es corrupta, algunos se aprovechan de la situación hacen que la calidad del sector público sea baja</a:t>
            </a:r>
            <a:endParaRPr lang="es-CL" sz="1600" dirty="0">
              <a:solidFill>
                <a:schemeClr val="bg2"/>
              </a:solidFill>
            </a:endParaRPr>
          </a:p>
          <a:p>
            <a:pPr marL="1170000" lvl="3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19032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E2BDB0-BDA4-4FA9-AEA2-0D88A47B3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V. Medición de la calidad general del sector público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B6B0B2-F7D5-4404-AA1A-008D0BF7A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92" y="1732450"/>
            <a:ext cx="11554690" cy="1364042"/>
          </a:xfrm>
        </p:spPr>
        <p:txBody>
          <a:bodyPr/>
          <a:lstStyle/>
          <a:p>
            <a:r>
              <a:rPr lang="es-CL" dirty="0"/>
              <a:t>Una hipótesis es que los países que pueden generar buenas estadísticas sobre el sector público y estos la difunden de manera oportuna tienen un sector público de mejor calidad</a:t>
            </a:r>
          </a:p>
          <a:p>
            <a:r>
              <a:rPr lang="es-CL" dirty="0"/>
              <a:t>La transparencia es un atributo clave para mejorar la calidad del sector público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2A294CA-5730-443C-814F-B117B477D041}"/>
              </a:ext>
            </a:extLst>
          </p:cNvPr>
          <p:cNvSpPr txBox="1">
            <a:spLocks/>
          </p:cNvSpPr>
          <p:nvPr/>
        </p:nvSpPr>
        <p:spPr>
          <a:xfrm>
            <a:off x="715013" y="3178721"/>
            <a:ext cx="10353762" cy="81773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L" dirty="0"/>
              <a:t>VI. Conclusiones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68066699-A127-4D2E-96CC-B6DF43E8E0C9}"/>
              </a:ext>
            </a:extLst>
          </p:cNvPr>
          <p:cNvSpPr txBox="1">
            <a:spLocks/>
          </p:cNvSpPr>
          <p:nvPr/>
        </p:nvSpPr>
        <p:spPr>
          <a:xfrm>
            <a:off x="313331" y="4080485"/>
            <a:ext cx="11554690" cy="238266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>
                <a:solidFill>
                  <a:schemeClr val="bg1"/>
                </a:solidFill>
                <a:highlight>
                  <a:srgbClr val="FFFF00"/>
                </a:highlight>
              </a:rPr>
              <a:t>Un sector público de alta calidad debiera permitir la consecución de la equidad a un menor costo en términos de eficiencia</a:t>
            </a:r>
          </a:p>
          <a:p>
            <a:r>
              <a:rPr lang="es-CL" dirty="0">
                <a:solidFill>
                  <a:schemeClr val="bg1"/>
                </a:solidFill>
                <a:highlight>
                  <a:srgbClr val="FFFF00"/>
                </a:highlight>
              </a:rPr>
              <a:t>Un sector público eficiente debe ser capaz de lograr los objetivos del Estado con un grado mínimo de distorsión del mercado, con baja tributación de impuestos, menor número funcionarios públicos y menor absorción de recursos económicos</a:t>
            </a:r>
          </a:p>
        </p:txBody>
      </p:sp>
    </p:spTree>
    <p:extLst>
      <p:ext uri="{BB962C8B-B14F-4D97-AF65-F5344CB8AC3E}">
        <p14:creationId xmlns:p14="http://schemas.microsoft.com/office/powerpoint/2010/main" val="288342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"/>
          <p:cNvPicPr preferRelativeResize="0"/>
          <p:nvPr/>
        </p:nvPicPr>
        <p:blipFill rotWithShape="1">
          <a:blip r:embed="rId3">
            <a:alphaModFix amt="15000"/>
          </a:blip>
          <a:srcRect t="259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"/>
          <p:cNvSpPr txBox="1">
            <a:spLocks noGrp="1"/>
          </p:cNvSpPr>
          <p:nvPr>
            <p:ph type="title"/>
          </p:nvPr>
        </p:nvSpPr>
        <p:spPr>
          <a:xfrm>
            <a:off x="1009677" y="2554638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5400"/>
              <a:buFont typeface="Times New Roman"/>
              <a:buNone/>
            </a:pPr>
            <a:r>
              <a:rPr lang="es-CL" i="1" dirty="0">
                <a:latin typeface="Times New Roman"/>
                <a:ea typeface="Times New Roman"/>
                <a:cs typeface="Times New Roman"/>
                <a:sym typeface="Times New Roman"/>
              </a:rPr>
              <a:t>Las claves de la Modernización en la gestión pública desde la óptica de un Directivo/a Público/a</a:t>
            </a:r>
            <a:endParaRPr dirty="0"/>
          </a:p>
        </p:txBody>
      </p:sp>
      <p:sp>
        <p:nvSpPr>
          <p:cNvPr id="153" name="Google Shape;153;p2"/>
          <p:cNvSpPr txBox="1"/>
          <p:nvPr/>
        </p:nvSpPr>
        <p:spPr>
          <a:xfrm>
            <a:off x="1009677" y="4226419"/>
            <a:ext cx="9905998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5400"/>
              <a:buFont typeface="Times New Roman"/>
              <a:buNone/>
            </a:pPr>
            <a:r>
              <a:rPr lang="es-CL" sz="5400" b="0" i="1" u="none" strike="noStrike" cap="none" dirty="0">
                <a:solidFill>
                  <a:srgbClr val="EDEDE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1.1.Contexto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zarra">
  <a:themeElements>
    <a:clrScheme name="Custom 18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7044_TF55991576" id="{8DDEA3EC-40C4-44A7-8EE4-D255D1586ACE}" vid="{C85E78D5-0A09-448A-BCEC-F9102BEBF55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214C86-EE31-4BD9-A8DA-4E7809549F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1C015E-2B6B-4186-AA19-D3C2878D41E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F5BE4635-D1B4-4307-892D-6B7970BB73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Diseño Slate</Template>
  <TotalTime>1073</TotalTime>
  <Words>2060</Words>
  <Application>Microsoft Office PowerPoint</Application>
  <PresentationFormat>Panorámica</PresentationFormat>
  <Paragraphs>155</Paragraphs>
  <Slides>33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Brush Script MT</vt:lpstr>
      <vt:lpstr>Calibri</vt:lpstr>
      <vt:lpstr>Calisto MT</vt:lpstr>
      <vt:lpstr>Corbel</vt:lpstr>
      <vt:lpstr>Times New Roman</vt:lpstr>
      <vt:lpstr>Wingdings 2</vt:lpstr>
      <vt:lpstr>Pizarra</vt:lpstr>
      <vt:lpstr>Análisis de Literatura</vt:lpstr>
      <vt:lpstr>El papel del Estado y la calidad del sector público</vt:lpstr>
      <vt:lpstr>I. El papel del Estado</vt:lpstr>
      <vt:lpstr>Presentación de PowerPoint</vt:lpstr>
      <vt:lpstr>II. La importancia de las reglas</vt:lpstr>
      <vt:lpstr>III. Reglas políticas y de procedimiento</vt:lpstr>
      <vt:lpstr>Presentación de PowerPoint</vt:lpstr>
      <vt:lpstr>V. Medición de la calidad general del sector público</vt:lpstr>
      <vt:lpstr>Las claves de la Modernización en la gestión pública desde la óptica de un Directivo/a Público/a</vt:lpstr>
      <vt:lpstr>Presentación de PowerPoint</vt:lpstr>
      <vt:lpstr>1.2. Modernización del Estado y Gestión Pública</vt:lpstr>
      <vt:lpstr>El Directivo Público Hoy  Contexto, Roles y Desafíos</vt:lpstr>
      <vt:lpstr>i. Análisis histórico de la Administración Pública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Las Reformas de I, II y III generación</vt:lpstr>
      <vt:lpstr>ii. La arena actual de la Dirección Pública</vt:lpstr>
      <vt:lpstr>Escenario país donde ejercer la labor directiva…</vt:lpstr>
      <vt:lpstr>Presentación de PowerPoint</vt:lpstr>
      <vt:lpstr>Presentación de PowerPoint</vt:lpstr>
      <vt:lpstr>El Entorno organizacional y sus implicancias para las organizaciones públicas</vt:lpstr>
      <vt:lpstr>iii. Los roles del Alto Directivo Público</vt:lpstr>
      <vt:lpstr>Aportes para la construcción de un marco de referencia</vt:lpstr>
      <vt:lpstr>Presentación de PowerPoint</vt:lpstr>
      <vt:lpstr>Presentación de PowerPoint</vt:lpstr>
      <vt:lpstr>iv. El perfil esperado del Directivo Público</vt:lpstr>
      <vt:lpstr>Presentación de PowerPoint</vt:lpstr>
      <vt:lpstr>Presentación de PowerPoint</vt:lpstr>
      <vt:lpstr>Presentación de PowerPoint</vt:lpstr>
      <vt:lpstr>¡Muchas gracias!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Repaso Control de Lectura I</dc:title>
  <dc:creator>Leandro Zus espindola vergara</dc:creator>
  <cp:lastModifiedBy>Leandro Antonio Espindola Vergara (leandro.espindola)</cp:lastModifiedBy>
  <cp:revision>49</cp:revision>
  <dcterms:created xsi:type="dcterms:W3CDTF">2020-09-17T18:45:06Z</dcterms:created>
  <dcterms:modified xsi:type="dcterms:W3CDTF">2024-03-19T23:07:48Z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