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27"/>
  </p:notesMasterIdLst>
  <p:handoutMasterIdLst>
    <p:handoutMasterId r:id="rId28"/>
  </p:handoutMasterIdLst>
  <p:sldIdLst>
    <p:sldId id="260" r:id="rId5"/>
    <p:sldId id="279" r:id="rId6"/>
    <p:sldId id="272" r:id="rId7"/>
    <p:sldId id="273" r:id="rId8"/>
    <p:sldId id="275" r:id="rId9"/>
    <p:sldId id="276" r:id="rId10"/>
    <p:sldId id="294" r:id="rId11"/>
    <p:sldId id="293" r:id="rId12"/>
    <p:sldId id="295" r:id="rId13"/>
    <p:sldId id="296" r:id="rId14"/>
    <p:sldId id="297" r:id="rId15"/>
    <p:sldId id="298" r:id="rId16"/>
    <p:sldId id="306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290" r:id="rId25"/>
    <p:sldId id="289" r:id="rId26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C6B"/>
    <a:srgbClr val="FFFFFF"/>
    <a:srgbClr val="79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6" autoAdjust="0"/>
    <p:restoredTop sz="94660"/>
  </p:normalViewPr>
  <p:slideViewPr>
    <p:cSldViewPr snapToGrid="0">
      <p:cViewPr varScale="1">
        <p:scale>
          <a:sx n="82" d="100"/>
          <a:sy n="82" d="100"/>
        </p:scale>
        <p:origin x="9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EEE2D6-B911-4321-9DBD-513624F72D8C}" type="datetime1">
              <a:rPr lang="es-ES" smtClean="0"/>
              <a:t>07/05/2024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AF921D6-565D-4D46-B49E-39B868360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8419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EEA1DA7-7293-47F5-8998-8B2766C27158}" type="datetime1">
              <a:rPr lang="es-ES" noProof="0" smtClean="0"/>
              <a:t>07/05/2024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0CB90E-A225-4324-8C33-43B91060884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767866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0CB90E-A225-4324-8C33-43B91060884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934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0CB90E-A225-4324-8C33-43B91060884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8146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0CB90E-A225-4324-8C33-43B91060884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315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0CB90E-A225-4324-8C33-43B910608846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725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5E3CCB-C2E1-49E7-86BD-7A925DB030B4}" type="datetime1">
              <a:rPr lang="es-ES" noProof="0" smtClean="0"/>
              <a:t>07/05/2024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204800-AE63-4C6B-819D-29D4CD6C131B}" type="datetime1">
              <a:rPr lang="es-ES" noProof="0" smtClean="0"/>
              <a:t>07/05/2024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0B6DF4-6F00-4535-B7CC-9C98F3B8162D}" type="datetime1">
              <a:rPr lang="es-ES" noProof="0" smtClean="0"/>
              <a:t>07/05/2024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446212" y="609600"/>
            <a:ext cx="9302752" cy="299290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8DD3E9-47C8-4081-B89F-6857C3B011ED}" type="datetime1">
              <a:rPr lang="es-ES" noProof="0" smtClean="0"/>
              <a:t>07/05/2024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1" name="Cuadro de texto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Cuadro de texto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2DB9E4-F9A0-4AE6-813C-FC0AAFF29448}" type="datetime1">
              <a:rPr lang="es-ES" noProof="0" smtClean="0"/>
              <a:t>07/05/2024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2A6A56-6EF1-4138-B0B8-5594E770C97F}" type="datetime1">
              <a:rPr lang="es-ES" noProof="0" smtClean="0"/>
              <a:t>07/05/2024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n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n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9" name="Marcador de texto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4B7A66-59E9-4D30-A920-E06BC9C15493}" type="datetime1">
              <a:rPr lang="es-ES" noProof="0" smtClean="0"/>
              <a:t>07/05/2024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517856-49C6-4A73-8B8D-B64D54B3920B}" type="datetime1">
              <a:rPr lang="es-ES" noProof="0" smtClean="0"/>
              <a:t>07/05/2024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904BCB-E93F-4E02-B0C1-FBADA55E8471}" type="datetime1">
              <a:rPr lang="es-ES" noProof="0" smtClean="0"/>
              <a:t>07/05/2024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A2FD31-B594-452E-B610-3934A826A918}" type="datetime1">
              <a:rPr lang="es-ES" noProof="0" smtClean="0"/>
              <a:t>07/05/2024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052E81-04FE-434E-B7D4-9742540A052F}" type="datetime1">
              <a:rPr lang="es-ES" noProof="0" smtClean="0"/>
              <a:t>07/05/2024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25D5A5-9913-4DB5-A162-97D747D75F41}" type="datetime1">
              <a:rPr lang="es-ES" noProof="0" smtClean="0"/>
              <a:t>07/05/2024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Imagen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525F61-C5B6-412B-9ECD-861620F4441B}" type="datetime1">
              <a:rPr lang="es-ES" noProof="0" smtClean="0"/>
              <a:t>07/05/2024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24C5B2-7896-4145-ADCD-075FD5BB7C32}" type="datetime1">
              <a:rPr lang="es-ES" noProof="0" smtClean="0"/>
              <a:t>07/05/2024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781A86-3CA9-4CD5-8521-BF21C09520D2}" type="datetime1">
              <a:rPr lang="es-ES" noProof="0" smtClean="0"/>
              <a:t>07/05/2024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EE194F-A8FE-4512-ADD0-C64274011A03}" type="datetime1">
              <a:rPr lang="es-ES" noProof="0" smtClean="0"/>
              <a:t>07/05/2024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A52455-5BEE-439D-A29A-61EB4B3AD9D8}" type="datetime1">
              <a:rPr lang="es-ES" noProof="0" smtClean="0"/>
              <a:t>07/05/2024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BDE1D860-B2C2-4D44-B960-01ECD0191E11}" type="datetime1">
              <a:rPr lang="es-ES" noProof="0" smtClean="0"/>
              <a:t>07/05/2024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hyperlink" Target="https://www.chvnoticias.cl/convencion-constitucional/comision-de-expertos-normas-constitucionales-propuestas_20230331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Leandro.Espindola@uchile.c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94E20B4-B38C-431D-97FB-559753C4C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326C6B">
                <a:tint val="45000"/>
                <a:satMod val="400000"/>
              </a:srgbClr>
            </a:duotone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5" name="Forma libre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2769538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76074B-C45A-40AF-9F6D-1348D176F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171" y="3353988"/>
            <a:ext cx="6436104" cy="1138686"/>
          </a:xfrm>
        </p:spPr>
        <p:txBody>
          <a:bodyPr rtlCol="0">
            <a:normAutofit/>
          </a:bodyPr>
          <a:lstStyle/>
          <a:p>
            <a:pPr algn="l" rtl="0"/>
            <a:r>
              <a:rPr lang="es-ES" sz="4400" dirty="0"/>
              <a:t>Análisis de Literatura IV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73FCE9-28D4-427E-BF96-E6B19E59E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171" y="4584167"/>
            <a:ext cx="6436104" cy="534838"/>
          </a:xfrm>
        </p:spPr>
        <p:txBody>
          <a:bodyPr rtlCol="0">
            <a:normAutofit/>
          </a:bodyPr>
          <a:lstStyle/>
          <a:p>
            <a:pPr algn="l" rtl="0"/>
            <a:r>
              <a:rPr lang="es-ES" sz="2400" b="1" dirty="0">
                <a:solidFill>
                  <a:srgbClr val="326C6B"/>
                </a:solidFill>
              </a:rPr>
              <a:t>Cátedra: Dirección y Ética Pública</a:t>
            </a:r>
          </a:p>
        </p:txBody>
      </p:sp>
      <p:pic>
        <p:nvPicPr>
          <p:cNvPr id="4" name="Imagen 3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40D5529-0C36-974C-BECC-410CE2065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0246" y="241959"/>
            <a:ext cx="4911816" cy="122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Texto&#10;&#10;Descripción generada automáticamente">
            <a:extLst>
              <a:ext uri="{FF2B5EF4-FFF2-40B4-BE49-F238E27FC236}">
                <a16:creationId xmlns:a16="http://schemas.microsoft.com/office/drawing/2014/main" id="{280A8A6A-7A07-1F19-39D4-D7CA268D3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3210" y="666376"/>
            <a:ext cx="6958851" cy="1402816"/>
          </a:xfrm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20BA90F4-804E-A072-4FEF-0388BE84A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211" y="2387388"/>
            <a:ext cx="6958851" cy="20832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50785E1-01F9-710E-9B19-21CA076C6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211" y="4972199"/>
            <a:ext cx="6983099" cy="60334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BD38655-084D-2D0E-1122-20AAAB278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211" y="5501111"/>
            <a:ext cx="6983099" cy="69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16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A7CB6-77D4-DC01-41C0-A3B85A7C2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Marcador de contenido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996B316C-6801-66EF-D7D6-1944C809E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939" y="4301729"/>
            <a:ext cx="7441473" cy="952227"/>
          </a:xfr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D1334922-CED0-D8C1-ABEA-513600C31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939" y="259048"/>
            <a:ext cx="7441473" cy="3877460"/>
          </a:xfrm>
          <a:prstGeom prst="rect">
            <a:avLst/>
          </a:prstGeom>
        </p:spPr>
      </p:pic>
      <p:pic>
        <p:nvPicPr>
          <p:cNvPr id="8" name="Imagen 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466534B2-DA83-56FF-4688-5510574B4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938" y="5253956"/>
            <a:ext cx="7441473" cy="113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70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B338E-1D2C-FD7D-0B7E-E22F3AA89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 descr="Texto&#10;&#10;Descripción generada automáticamente">
            <a:extLst>
              <a:ext uri="{FF2B5EF4-FFF2-40B4-BE49-F238E27FC236}">
                <a16:creationId xmlns:a16="http://schemas.microsoft.com/office/drawing/2014/main" id="{0417B9EB-C17C-30FE-A968-2FD4E9A09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1847" y="327586"/>
            <a:ext cx="6487205" cy="1051980"/>
          </a:xfrm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C347FCB5-F7FA-5E7D-8FB9-FF860B58C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847" y="1580050"/>
            <a:ext cx="6487205" cy="2934688"/>
          </a:xfrm>
          <a:prstGeom prst="rect">
            <a:avLst/>
          </a:prstGeom>
        </p:spPr>
      </p:pic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9BC92E2D-5409-9A00-024A-8E3BA0F79D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37"/>
          <a:stretch/>
        </p:blipFill>
        <p:spPr>
          <a:xfrm>
            <a:off x="2681846" y="4757293"/>
            <a:ext cx="6487205" cy="133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82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5D32A-F0F8-6DF2-A7DB-09474DE6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305" y="3429000"/>
            <a:ext cx="3357797" cy="1888761"/>
          </a:xfrm>
        </p:spPr>
        <p:txBody>
          <a:bodyPr>
            <a:noAutofit/>
          </a:bodyPr>
          <a:lstStyle/>
          <a:p>
            <a:r>
              <a:rPr lang="es-CL" sz="1800" dirty="0">
                <a:hlinkClick r:id="rId2"/>
              </a:rPr>
              <a:t>https://www.chvnoticias.cl/convencion-constitucional/comision-de-expertos-normas-constitucionales-propuestas_20230331/</a:t>
            </a:r>
            <a:r>
              <a:rPr lang="es-CL" sz="1800" dirty="0"/>
              <a:t> </a:t>
            </a:r>
            <a:br>
              <a:rPr lang="es-CL" sz="1800" dirty="0"/>
            </a:br>
            <a:endParaRPr lang="es-CL" sz="1800" dirty="0"/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A0E28E2F-9485-07F8-4A6A-D28782B6B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" y="816244"/>
            <a:ext cx="7727350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71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C094AD-DFDC-4944-8341-B513DBD94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duotone>
              <a:prstClr val="black"/>
              <a:srgbClr val="326C6B">
                <a:tint val="45000"/>
                <a:satMod val="400000"/>
              </a:srgbClr>
            </a:duotone>
          </a:blip>
          <a:srcRect t="3501" r="1" b="15873"/>
          <a:stretch/>
        </p:blipFill>
        <p:spPr>
          <a:xfrm>
            <a:off x="20" y="-2"/>
            <a:ext cx="113410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83A355-F4EE-449A-8FF6-965BB822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39631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s-CL" b="1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Chile en la implementación transversal de Códigos de Ética Pública: "La Ejecución de la Herramienta y el Comienzo del Sistema de integridad”. </a:t>
            </a:r>
            <a:endParaRPr lang="en-US" sz="7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E292CA-6284-4C1D-9FB2-E1D962FC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4800600"/>
            <a:ext cx="9418320" cy="16916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Carrizo Santiago, D. y Durán, F. (2017). </a:t>
            </a:r>
          </a:p>
        </p:txBody>
      </p:sp>
    </p:spTree>
    <p:extLst>
      <p:ext uri="{BB962C8B-B14F-4D97-AF65-F5344CB8AC3E}">
        <p14:creationId xmlns:p14="http://schemas.microsoft.com/office/powerpoint/2010/main" val="1679429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ECA8D8-2013-40AD-BD89-0024ACC5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64" y="2381694"/>
            <a:ext cx="11575472" cy="3168502"/>
          </a:xfrm>
        </p:spPr>
        <p:txBody>
          <a:bodyPr>
            <a:normAutofit/>
          </a:bodyPr>
          <a:lstStyle/>
          <a:p>
            <a:pPr algn="just"/>
            <a:r>
              <a:rPr lang="es-CL" sz="2400" dirty="0"/>
              <a:t>En los últimos 18 años, se han adoptado una serie de normativas en materia de probidad e integridad</a:t>
            </a:r>
          </a:p>
          <a:p>
            <a:pPr algn="just"/>
            <a:r>
              <a:rPr lang="es-CL" sz="2400" dirty="0"/>
              <a:t>64% de los ciudadanos consideran que los organismos públicos son poco transparentes</a:t>
            </a:r>
          </a:p>
          <a:p>
            <a:pPr algn="just"/>
            <a:r>
              <a:rPr lang="es-CL" sz="2400" dirty="0"/>
              <a:t>CEP. 70% de los ciudadanos creen que bastante o casi todos los funcionarios están inmiscuidos en actos de corrupción.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57F75A3-8F1F-478C-9DA6-A7B0D4E9E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095" y="1079065"/>
            <a:ext cx="9314121" cy="637309"/>
          </a:xfrm>
          <a:solidFill>
            <a:srgbClr val="326C6B"/>
          </a:solidFill>
        </p:spPr>
        <p:txBody>
          <a:bodyPr>
            <a:noAutofit/>
          </a:bodyPr>
          <a:lstStyle/>
          <a:p>
            <a:r>
              <a:rPr lang="es-CL" sz="2800" dirty="0"/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1121708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ECA8D8-2013-40AD-BD89-0024ACC5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64" y="1360967"/>
            <a:ext cx="11575472" cy="418922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CL" sz="2400" dirty="0"/>
              <a:t>Capacitar 256 servicios públicos en la definición institucional de su código de ética pública, considerando a su significativo número de agentes institucionales de cada organización convocada.</a:t>
            </a:r>
          </a:p>
          <a:p>
            <a:pPr algn="just"/>
            <a:r>
              <a:rPr lang="es-CL" sz="2400" dirty="0"/>
              <a:t>Diseñar, implementar y administrar una plataforma tecnológica que genere una página la cual tenga como principales beneficiarios los servicios públicos, así como también a la ciudadanía interesada.</a:t>
            </a:r>
          </a:p>
          <a:p>
            <a:pPr algn="just"/>
            <a:r>
              <a:rPr lang="es-CL" sz="2400" dirty="0"/>
              <a:t>Diseñar instrumentos que faciliten la construcción de CE de los SSPP</a:t>
            </a:r>
          </a:p>
          <a:p>
            <a:pPr algn="just"/>
            <a:r>
              <a:rPr lang="es-CL" sz="2400" dirty="0"/>
              <a:t>Diseñar e implementar un plan de asesoramiento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Se consideraron 3 fases:</a:t>
            </a:r>
          </a:p>
          <a:p>
            <a:pPr lvl="1" algn="just"/>
            <a:r>
              <a:rPr lang="es-CL" sz="2200" dirty="0"/>
              <a:t>Fase de sensibilización y capacitación</a:t>
            </a:r>
          </a:p>
          <a:p>
            <a:pPr lvl="1" algn="just"/>
            <a:r>
              <a:rPr lang="es-CL" sz="2200" dirty="0"/>
              <a:t>Fase de Asesoría y seguimiento</a:t>
            </a:r>
          </a:p>
          <a:p>
            <a:pPr lvl="1" algn="just"/>
            <a:r>
              <a:rPr lang="es-CL" sz="2200" dirty="0"/>
              <a:t>Fase de cierre</a:t>
            </a:r>
          </a:p>
          <a:p>
            <a:pPr algn="just"/>
            <a:endParaRPr lang="es-CL" sz="24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57F75A3-8F1F-478C-9DA6-A7B0D4E9E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581" y="277091"/>
            <a:ext cx="9314121" cy="637309"/>
          </a:xfrm>
          <a:solidFill>
            <a:srgbClr val="326C6B"/>
          </a:solidFill>
        </p:spPr>
        <p:txBody>
          <a:bodyPr>
            <a:noAutofit/>
          </a:bodyPr>
          <a:lstStyle/>
          <a:p>
            <a:r>
              <a:rPr lang="es-CL" sz="2800" dirty="0"/>
              <a:t>1. La implementación de Códigos de Ética</a:t>
            </a:r>
          </a:p>
        </p:txBody>
      </p:sp>
    </p:spTree>
    <p:extLst>
      <p:ext uri="{BB962C8B-B14F-4D97-AF65-F5344CB8AC3E}">
        <p14:creationId xmlns:p14="http://schemas.microsoft.com/office/powerpoint/2010/main" val="2132869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ECA8D8-2013-40AD-BD89-0024ACC5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64" y="1360967"/>
            <a:ext cx="11575472" cy="521994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CL" sz="2400" i="1" dirty="0"/>
              <a:t>Contexto del servicio público </a:t>
            </a:r>
          </a:p>
          <a:p>
            <a:pPr algn="just"/>
            <a:r>
              <a:rPr lang="es-CL" sz="2400" i="1" dirty="0"/>
              <a:t>Consideración de la muestra para capacitar</a:t>
            </a:r>
          </a:p>
          <a:p>
            <a:pPr lvl="1" algn="just"/>
            <a:r>
              <a:rPr lang="es-CL" sz="2200" dirty="0"/>
              <a:t>Primero fue capacitar en una metodología participativa a los encargados de códigos de ética, como a representantes de las asociaciones de funcionarios.</a:t>
            </a:r>
          </a:p>
          <a:p>
            <a:pPr algn="just"/>
            <a:r>
              <a:rPr lang="es-CL" sz="2400" i="1" dirty="0"/>
              <a:t>Difusión y Capacitación, mediante SC y PNUD</a:t>
            </a:r>
          </a:p>
          <a:p>
            <a:pPr lvl="1" algn="just"/>
            <a:r>
              <a:rPr lang="es-CL" sz="2200" dirty="0"/>
              <a:t>Abril y agosto 2016. 30 capacitaciones a 256 SSPP </a:t>
            </a:r>
            <a:r>
              <a:rPr lang="es-CL" sz="2200" dirty="0">
                <a:sym typeface="Wingdings" panose="05000000000000000000" pitchFamily="2" charset="2"/>
              </a:rPr>
              <a:t> 650 funcionarios /350 funcionarios interesados en participar</a:t>
            </a:r>
          </a:p>
          <a:p>
            <a:pPr lvl="1" algn="just"/>
            <a:r>
              <a:rPr lang="es-CL" sz="2200" dirty="0">
                <a:sym typeface="Wingdings" panose="05000000000000000000" pitchFamily="2" charset="2"/>
              </a:rPr>
              <a:t>De los 23 Ministerios asistieron:</a:t>
            </a:r>
          </a:p>
          <a:p>
            <a:pPr lvl="2" algn="just"/>
            <a:r>
              <a:rPr lang="es-CL" sz="2000" dirty="0"/>
              <a:t>Encargados DE ética designados por cada jefe/a superior del servicio</a:t>
            </a:r>
          </a:p>
          <a:p>
            <a:pPr lvl="2" algn="just"/>
            <a:r>
              <a:rPr lang="es-CL" sz="2000" dirty="0"/>
              <a:t>Los representantes de las asociaciones de funcionarios de cada servicio</a:t>
            </a:r>
          </a:p>
          <a:p>
            <a:pPr algn="just"/>
            <a:r>
              <a:rPr lang="es-CL" sz="2400" i="1" dirty="0"/>
              <a:t>Encargados de ética de dos áreas diferentes: jurídica vs desarrollo de personas</a:t>
            </a:r>
          </a:p>
          <a:p>
            <a:pPr algn="just"/>
            <a:r>
              <a:rPr lang="es-CL" sz="2400" i="1" dirty="0"/>
              <a:t>Expectativas no cumplidas para los representantes de las asociaciones de funcionarios</a:t>
            </a:r>
          </a:p>
          <a:p>
            <a:pPr algn="just"/>
            <a:r>
              <a:rPr lang="es-CL" sz="2400" i="1" dirty="0"/>
              <a:t>Desconfianza y perspicacia en la medida de construcción de códigos de ética</a:t>
            </a:r>
          </a:p>
          <a:p>
            <a:pPr algn="just"/>
            <a:r>
              <a:rPr lang="es-CL" sz="2400" i="1" dirty="0"/>
              <a:t>Resistencia de los encargados de ética del área jurídica y la preocupación de los encargados de ética y gestión de personas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57F75A3-8F1F-478C-9DA6-A7B0D4E9E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581" y="277091"/>
            <a:ext cx="9314121" cy="637309"/>
          </a:xfrm>
          <a:solidFill>
            <a:srgbClr val="326C6B"/>
          </a:solidFill>
        </p:spPr>
        <p:txBody>
          <a:bodyPr>
            <a:noAutofit/>
          </a:bodyPr>
          <a:lstStyle/>
          <a:p>
            <a:r>
              <a:rPr lang="es-CL" sz="2800" dirty="0"/>
              <a:t>1.1.1 Fase de Sensibilización y Capacitación</a:t>
            </a:r>
          </a:p>
        </p:txBody>
      </p:sp>
    </p:spTree>
    <p:extLst>
      <p:ext uri="{BB962C8B-B14F-4D97-AF65-F5344CB8AC3E}">
        <p14:creationId xmlns:p14="http://schemas.microsoft.com/office/powerpoint/2010/main" val="907738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ECA8D8-2013-40AD-BD89-0024ACC5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64" y="414669"/>
            <a:ext cx="11575472" cy="3583173"/>
          </a:xfrm>
        </p:spPr>
        <p:txBody>
          <a:bodyPr>
            <a:normAutofit/>
          </a:bodyPr>
          <a:lstStyle/>
          <a:p>
            <a:pPr algn="just"/>
            <a:r>
              <a:rPr lang="es-CL" i="1" dirty="0"/>
              <a:t>Encargado de códigos de ética de los servicios públicos del SC</a:t>
            </a:r>
          </a:p>
          <a:p>
            <a:pPr algn="just"/>
            <a:r>
              <a:rPr lang="es-CL" i="1" dirty="0"/>
              <a:t>Encargado de ética de cada organización</a:t>
            </a:r>
          </a:p>
          <a:p>
            <a:pPr algn="just"/>
            <a:r>
              <a:rPr lang="es-CL" i="1" dirty="0"/>
              <a:t>Comité de ética de cada organización</a:t>
            </a:r>
          </a:p>
          <a:p>
            <a:pPr algn="just"/>
            <a:r>
              <a:rPr lang="es-CL" i="1" dirty="0"/>
              <a:t>Estrategia de asesoría y seguimiento</a:t>
            </a:r>
          </a:p>
          <a:p>
            <a:pPr lvl="1" algn="just"/>
            <a:r>
              <a:rPr lang="es-CL" dirty="0"/>
              <a:t>I etapa coordinación contexto ministerial: de 23 carteras ministeriales el 44% de ellas fueron gestionadas a nivel ministerial, y el otro 56% fueron gestionadas directamente con las instituciones. </a:t>
            </a:r>
          </a:p>
          <a:p>
            <a:pPr lvl="1" algn="just"/>
            <a:r>
              <a:rPr lang="es-CL" dirty="0"/>
              <a:t>II etapa ídem: el jefe superior debió remitir al SC el nombre del encargado de ética para la ejecución del Código de Ética</a:t>
            </a:r>
          </a:p>
          <a:p>
            <a:pPr lvl="1" algn="just"/>
            <a:r>
              <a:rPr lang="es-CL" dirty="0"/>
              <a:t>Rectificación del SC y PNUD</a:t>
            </a:r>
            <a:endParaRPr lang="es-CL" sz="2000" dirty="0"/>
          </a:p>
          <a:p>
            <a:pPr marL="36900" indent="0" algn="just">
              <a:buNone/>
            </a:pPr>
            <a:endParaRPr lang="es-CL" sz="24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B2CAE4A-3624-26CD-1692-A566C7609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95" y="4136065"/>
            <a:ext cx="11362741" cy="2530549"/>
          </a:xfrm>
          <a:solidFill>
            <a:srgbClr val="326C6B"/>
          </a:solidFill>
        </p:spPr>
        <p:txBody>
          <a:bodyPr>
            <a:noAutofit/>
          </a:bodyPr>
          <a:lstStyle/>
          <a:p>
            <a:pPr algn="l"/>
            <a:r>
              <a:rPr lang="es-CL" sz="2000" dirty="0"/>
              <a:t>Conclusiones:</a:t>
            </a:r>
            <a:br>
              <a:rPr lang="es-CL" sz="2000" dirty="0"/>
            </a:br>
            <a:r>
              <a:rPr lang="es-CL" sz="1600" dirty="0"/>
              <a:t>- </a:t>
            </a:r>
            <a:r>
              <a:rPr lang="es-CL" sz="1800" dirty="0"/>
              <a:t>De la fecha acordada (10/02/16) había un número significativo de instituciones que no comenzaban el trabajo. </a:t>
            </a:r>
            <a:br>
              <a:rPr lang="es-CL" sz="1800" dirty="0"/>
            </a:br>
            <a:r>
              <a:rPr lang="es-CL" sz="1800" dirty="0"/>
              <a:t>- Paulatino involucramiento en la agenda de probidad y transparencia en la política y los negocios de las instituciones</a:t>
            </a:r>
            <a:br>
              <a:rPr lang="es-CL" sz="1800" dirty="0"/>
            </a:br>
            <a:r>
              <a:rPr lang="es-CL" sz="1800" dirty="0"/>
              <a:t>- Falta de priorización de estas medidas en la organización y alta carga de trabajo de los directivos para realizar los compromisos gubernamentales</a:t>
            </a:r>
            <a:br>
              <a:rPr lang="es-CL" sz="1800" dirty="0"/>
            </a:br>
            <a:r>
              <a:rPr lang="es-CL" sz="1800" dirty="0"/>
              <a:t>- Complejidades en la construcción de los comités de ética. </a:t>
            </a:r>
            <a:br>
              <a:rPr lang="es-CL" sz="1800" dirty="0"/>
            </a:br>
            <a:r>
              <a:rPr lang="es-CL" sz="1800" dirty="0"/>
              <a:t>- Responsabilidad en el área de gestión de personas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471890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ECA8D8-2013-40AD-BD89-0024ACC5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64" y="1988287"/>
            <a:ext cx="11575472" cy="4592621"/>
          </a:xfrm>
        </p:spPr>
        <p:txBody>
          <a:bodyPr>
            <a:normAutofit/>
          </a:bodyPr>
          <a:lstStyle/>
          <a:p>
            <a:pPr algn="just"/>
            <a:r>
              <a:rPr lang="es-CL" sz="2400" i="1" dirty="0"/>
              <a:t>La importancia del cumplimiento de la Agenda de probidad y transparencia tanto para la ciudadanía como para la ejecución eficiente y eficaz de la construcción de los códigos de ética en las instituciones públicas.</a:t>
            </a:r>
          </a:p>
          <a:p>
            <a:pPr algn="just"/>
            <a:r>
              <a:rPr lang="es-CL" sz="2400" i="1" dirty="0"/>
              <a:t>Crisis de confianza en el país y alta exposición mediática de las actividades y desempeños de las instituciones públicas.</a:t>
            </a:r>
          </a:p>
          <a:p>
            <a:pPr lvl="1" algn="just"/>
            <a:r>
              <a:rPr lang="es-CL" sz="2000" dirty="0"/>
              <a:t>Estudio del CPLT (2017) muestra que el abuso de licencias médicas (51%), ausencia de medidas disciplinarias o de sanciones (44%) o el abuso de poder son situaciones de falta de probidad. </a:t>
            </a:r>
          </a:p>
          <a:p>
            <a:pPr algn="just"/>
            <a:r>
              <a:rPr lang="es-CL" sz="2200" i="1" dirty="0"/>
              <a:t>El empoderamiento de la institución y los funcionarios en la construcción de los CE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57F75A3-8F1F-478C-9DA6-A7B0D4E9E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544" y="277092"/>
            <a:ext cx="10813312" cy="1073243"/>
          </a:xfrm>
          <a:solidFill>
            <a:srgbClr val="326C6B"/>
          </a:solidFill>
        </p:spPr>
        <p:txBody>
          <a:bodyPr>
            <a:noAutofit/>
          </a:bodyPr>
          <a:lstStyle/>
          <a:p>
            <a:r>
              <a:rPr lang="es-CL" sz="2400" dirty="0"/>
              <a:t>1.2.2 Dinámico desarrollo en la fase de diagnóstico de la construcción de los CE en las instituciones públicas</a:t>
            </a:r>
          </a:p>
        </p:txBody>
      </p:sp>
    </p:spTree>
    <p:extLst>
      <p:ext uri="{BB962C8B-B14F-4D97-AF65-F5344CB8AC3E}">
        <p14:creationId xmlns:p14="http://schemas.microsoft.com/office/powerpoint/2010/main" val="103887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C094AD-DFDC-4944-8341-B513DBD94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duotone>
              <a:prstClr val="black"/>
              <a:srgbClr val="326C6B">
                <a:tint val="45000"/>
                <a:satMod val="400000"/>
              </a:srgbClr>
            </a:duotone>
          </a:blip>
          <a:srcRect t="3501" r="1" b="15873"/>
          <a:stretch/>
        </p:blipFill>
        <p:spPr>
          <a:xfrm>
            <a:off x="20" y="0"/>
            <a:ext cx="113410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83A355-F4EE-449A-8FF6-965BB822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758952"/>
            <a:ext cx="9829292" cy="39631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s-C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CL" sz="4000" b="1" i="1" u="none" strike="noStrike" baseline="0" dirty="0">
                <a:latin typeface="Times New Roman" panose="02020603050405020304" pitchFamily="18" charset="0"/>
              </a:rPr>
              <a:t>Transparencia De la Función Pública y Acceso a </a:t>
            </a:r>
            <a:r>
              <a:rPr lang="es-CL" b="1" i="1" dirty="0">
                <a:latin typeface="Times New Roman" panose="02020603050405020304" pitchFamily="18" charset="0"/>
              </a:rPr>
              <a:t>la Información de la Administración del Estado: Una Normativa para Chile</a:t>
            </a:r>
            <a:endParaRPr lang="en-US" sz="7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E292CA-6284-4C1D-9FB2-E1D962FC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4800600"/>
            <a:ext cx="9418320" cy="16916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 err="1"/>
              <a:t>Vivanco</a:t>
            </a:r>
            <a:r>
              <a:rPr lang="en-US" sz="2200" dirty="0"/>
              <a:t> Martínez, A. (2008). </a:t>
            </a:r>
          </a:p>
        </p:txBody>
      </p:sp>
    </p:spTree>
    <p:extLst>
      <p:ext uri="{BB962C8B-B14F-4D97-AF65-F5344CB8AC3E}">
        <p14:creationId xmlns:p14="http://schemas.microsoft.com/office/powerpoint/2010/main" val="2542470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ECA8D8-2013-40AD-BD89-0024ACC5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64" y="1360967"/>
            <a:ext cx="11575472" cy="4008475"/>
          </a:xfrm>
        </p:spPr>
        <p:txBody>
          <a:bodyPr>
            <a:normAutofit/>
          </a:bodyPr>
          <a:lstStyle/>
          <a:p>
            <a:pPr algn="just"/>
            <a:r>
              <a:rPr lang="es-CL" dirty="0"/>
              <a:t>La experiencia internacional y resultados de investigación sobre comportamiento ético demuestran que los CE no es suficiente por sí sola para fomentar una cultura ética, por lo que es necesario integrarlo en una estructura y procesos.</a:t>
            </a:r>
          </a:p>
          <a:p>
            <a:pPr algn="just"/>
            <a:r>
              <a:rPr lang="es-CL" dirty="0"/>
              <a:t>Para implementar el sistema, se ha propuesto incorporar a la institución:</a:t>
            </a:r>
          </a:p>
          <a:p>
            <a:pPr lvl="1" algn="just"/>
            <a:r>
              <a:rPr lang="es-CL" dirty="0"/>
              <a:t>Jefe/a superior de servicio: liderazgo y códigos de ética</a:t>
            </a:r>
          </a:p>
          <a:p>
            <a:pPr lvl="1" algn="just"/>
            <a:r>
              <a:rPr lang="es-CL" dirty="0"/>
              <a:t>Asesores técnicos</a:t>
            </a:r>
          </a:p>
          <a:p>
            <a:pPr lvl="1" algn="just"/>
            <a:r>
              <a:rPr lang="es-CL" dirty="0"/>
              <a:t>Coordinador de integridad</a:t>
            </a:r>
          </a:p>
          <a:p>
            <a:pPr lvl="1" algn="just"/>
            <a:r>
              <a:rPr lang="es-CL" dirty="0"/>
              <a:t>Comité de integridad</a:t>
            </a:r>
          </a:p>
          <a:p>
            <a:pPr lvl="1" algn="just"/>
            <a:r>
              <a:rPr lang="es-CL" dirty="0"/>
              <a:t>Plataforma de Gestión de integridad</a:t>
            </a:r>
          </a:p>
          <a:p>
            <a:pPr lvl="1" algn="just"/>
            <a:r>
              <a:rPr lang="es-CL" dirty="0"/>
              <a:t>Formación, difusión y seguimiento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57F75A3-8F1F-478C-9DA6-A7B0D4E9E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581" y="277091"/>
            <a:ext cx="9314121" cy="637309"/>
          </a:xfrm>
          <a:solidFill>
            <a:srgbClr val="326C6B"/>
          </a:solidFill>
        </p:spPr>
        <p:txBody>
          <a:bodyPr>
            <a:noAutofit/>
          </a:bodyPr>
          <a:lstStyle/>
          <a:p>
            <a:r>
              <a:rPr lang="es-CL" sz="2400" dirty="0"/>
              <a:t>II. Nociones sobre el comienzo del Sistema de Integridad en Chile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A378F0-8A49-6A11-555B-332E9908A439}"/>
              </a:ext>
            </a:extLst>
          </p:cNvPr>
          <p:cNvSpPr txBox="1">
            <a:spLocks/>
          </p:cNvSpPr>
          <p:nvPr/>
        </p:nvSpPr>
        <p:spPr>
          <a:xfrm>
            <a:off x="520995" y="5497033"/>
            <a:ext cx="11362741" cy="1169581"/>
          </a:xfrm>
          <a:prstGeom prst="rect">
            <a:avLst/>
          </a:prstGeom>
          <a:solidFill>
            <a:srgbClr val="326C6B"/>
          </a:solidFill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CL" sz="2000" dirty="0"/>
              <a:t>Conclusión:</a:t>
            </a:r>
            <a:br>
              <a:rPr lang="es-CL" sz="2000" dirty="0"/>
            </a:br>
            <a:r>
              <a:rPr lang="es-CL" sz="1600" dirty="0"/>
              <a:t>Los CE no pueden sólo quedar como productos hechos y materias cumplidas, requieren seguir en lo que consideramos las etapas más transcendentes como es su seguimiento, difusión y capacitación para el comienzo del sistema de integridad chileno. 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684202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6E13AF7-332E-4380-A62C-A479ED4B7CC3}"/>
              </a:ext>
            </a:extLst>
          </p:cNvPr>
          <p:cNvSpPr/>
          <p:nvPr/>
        </p:nvSpPr>
        <p:spPr>
          <a:xfrm>
            <a:off x="-124178" y="2167467"/>
            <a:ext cx="12474222" cy="2709333"/>
          </a:xfrm>
          <a:prstGeom prst="rect">
            <a:avLst/>
          </a:prstGeom>
          <a:solidFill>
            <a:srgbClr val="326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chemeClr val="tx1"/>
                </a:solidFill>
                <a:latin typeface="Brush Script MT" panose="03060802040406070304" pitchFamily="66" charset="0"/>
              </a:rPr>
              <a:t>Comentarios…</a:t>
            </a:r>
          </a:p>
        </p:txBody>
      </p:sp>
    </p:spTree>
    <p:extLst>
      <p:ext uri="{BB962C8B-B14F-4D97-AF65-F5344CB8AC3E}">
        <p14:creationId xmlns:p14="http://schemas.microsoft.com/office/powerpoint/2010/main" val="2834570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75FDF-6584-49B3-9844-DCEEC90D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kern="1200"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¡Muchas gracias!</a:t>
            </a:r>
          </a:p>
        </p:txBody>
      </p:sp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40D5529-0C36-974C-BECC-410CE2065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349" y="1239481"/>
            <a:ext cx="9845346" cy="2436727"/>
          </a:xfrm>
          <a:prstGeom prst="rect">
            <a:avLst/>
          </a:prstGeom>
          <a:noFill/>
          <a:effectLst>
            <a:outerShdw blurRad="38100" dist="25400" dir="4440000">
              <a:srgbClr val="000000">
                <a:alpha val="36000"/>
              </a:srgbClr>
            </a:outerShdw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FF213F5-A723-42A0-B3FC-20F610038573}"/>
              </a:ext>
            </a:extLst>
          </p:cNvPr>
          <p:cNvSpPr txBox="1">
            <a:spLocks/>
          </p:cNvSpPr>
          <p:nvPr/>
        </p:nvSpPr>
        <p:spPr>
          <a:xfrm>
            <a:off x="913795" y="5108728"/>
            <a:ext cx="10353762" cy="68247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es-ES" sz="1600" i="1" kern="1200" dirty="0"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Leandro Espíndola V. Mg.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es-ES" sz="1600" i="1" dirty="0">
                <a:hlinkClick r:id="rId3"/>
              </a:rPr>
              <a:t>Leandro.espindola@uchile.cl</a:t>
            </a:r>
            <a:r>
              <a:rPr lang="es-ES" sz="1600" i="1" dirty="0"/>
              <a:t> </a:t>
            </a:r>
            <a:r>
              <a:rPr lang="es-ES" sz="1600" i="1" kern="1200" dirty="0"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004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139BAE-215E-417F-A9C2-68AB3893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539" y="277091"/>
            <a:ext cx="7475293" cy="637309"/>
          </a:xfrm>
          <a:solidFill>
            <a:srgbClr val="326C6B"/>
          </a:solidFill>
        </p:spPr>
        <p:txBody>
          <a:bodyPr>
            <a:normAutofit fontScale="90000"/>
          </a:bodyPr>
          <a:lstStyle/>
          <a:p>
            <a:r>
              <a:rPr lang="es-CL" dirty="0"/>
              <a:t>Antecedentes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349A15-9AF9-457C-B9E9-AC9F08A30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247541"/>
            <a:ext cx="11834191" cy="5333368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dirty="0"/>
              <a:t>La Reforma del año 2005 a la CPR de 1980, introdujo el art. 8° donde reconocía como Bases de la Institucionalidad el respeto «al principio de probidad» para todas las actuaciones de los órganos de Estado y la calidad de «públicos»  de los actos y resoluciones de dichos órganos.</a:t>
            </a:r>
          </a:p>
          <a:p>
            <a:pPr algn="just"/>
            <a:endParaRPr lang="es-CL" dirty="0"/>
          </a:p>
          <a:p>
            <a:pPr algn="just"/>
            <a:r>
              <a:rPr lang="es-CL" dirty="0">
                <a:highlight>
                  <a:srgbClr val="326C6B"/>
                </a:highlight>
              </a:rPr>
              <a:t>Conjetura: cómo ha de resolverse la tensión o conflicto entre el derecho a saber del público sobre aquello que es precisamente de su legítimo interés y la prerrogativa del Estado de guardar para sí cierta información por motivos plausibles. </a:t>
            </a:r>
          </a:p>
          <a:p>
            <a:pPr algn="just"/>
            <a:endParaRPr lang="es-CL" dirty="0">
              <a:highlight>
                <a:srgbClr val="326C6B"/>
              </a:highlight>
            </a:endParaRPr>
          </a:p>
          <a:p>
            <a:pPr algn="just"/>
            <a:r>
              <a:rPr lang="es-CL" dirty="0"/>
              <a:t>La probidad no puede ser considerada como tal si no se le asocia la transparencia, es decir, a la voluntad permanente de decidir sobre la cosa pública abiertamente, permitiendo que los ciudadanos conozcan los fundamentos y las razones de la decisión, además de cómo esta se ejecuta […].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Caso histórico del 11 de septiembre de 2006, CIDH falló en contra de Chile por el caso de Claude Reyes y Otros, en atención a la negativa del Comité de Inversiones Extranjeras de entregar información ambiental. </a:t>
            </a:r>
          </a:p>
        </p:txBody>
      </p:sp>
    </p:spTree>
    <p:extLst>
      <p:ext uri="{BB962C8B-B14F-4D97-AF65-F5344CB8AC3E}">
        <p14:creationId xmlns:p14="http://schemas.microsoft.com/office/powerpoint/2010/main" val="1368018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ECA8D8-2013-40AD-BD89-0024ACC5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64" y="1390708"/>
            <a:ext cx="11575472" cy="4952095"/>
          </a:xfrm>
        </p:spPr>
        <p:txBody>
          <a:bodyPr>
            <a:normAutofit/>
          </a:bodyPr>
          <a:lstStyle/>
          <a:p>
            <a:pPr algn="just"/>
            <a:r>
              <a:rPr lang="es-CL" sz="2400" dirty="0"/>
              <a:t>A un sin número de entidades del Estado, incluyendo a empresas públicas creadas por ley. </a:t>
            </a:r>
          </a:p>
          <a:p>
            <a:pPr algn="just"/>
            <a:endParaRPr lang="es-CL" sz="2400" dirty="0"/>
          </a:p>
          <a:p>
            <a:pPr algn="just"/>
            <a:r>
              <a:rPr lang="es-CL" sz="2400" dirty="0"/>
              <a:t>Sin embargo, el proyecto de ley no hace referencia, a la información pública entendida como toda aquella que, revista legítimo interés para el público, sino fundamentalmente a la que obra en poder, ilustra la decisión y sirve como fundamento a la gestión de las entidades, incluidas las empresas de participación estatal […].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57F75A3-8F1F-478C-9DA6-A7B0D4E9E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581" y="277091"/>
            <a:ext cx="9314121" cy="637309"/>
          </a:xfrm>
          <a:solidFill>
            <a:srgbClr val="326C6B"/>
          </a:solidFill>
        </p:spPr>
        <p:txBody>
          <a:bodyPr>
            <a:noAutofit/>
          </a:bodyPr>
          <a:lstStyle/>
          <a:p>
            <a:r>
              <a:rPr lang="es-CL" sz="2800" dirty="0"/>
              <a:t>1. Aplicación de la Ley</a:t>
            </a:r>
          </a:p>
        </p:txBody>
      </p:sp>
    </p:spTree>
    <p:extLst>
      <p:ext uri="{BB962C8B-B14F-4D97-AF65-F5344CB8AC3E}">
        <p14:creationId xmlns:p14="http://schemas.microsoft.com/office/powerpoint/2010/main" val="1034906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810AD-A926-415B-9093-2C0712C0C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227" y="263026"/>
            <a:ext cx="7323028" cy="486753"/>
          </a:xfrm>
          <a:solidFill>
            <a:srgbClr val="326C6B"/>
          </a:solidFill>
        </p:spPr>
        <p:txBody>
          <a:bodyPr>
            <a:normAutofit/>
          </a:bodyPr>
          <a:lstStyle/>
          <a:p>
            <a:r>
              <a:rPr lang="es-CL" sz="2000" dirty="0"/>
              <a:t>2. Principio de Transparencia de la Función Pública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4F0E89-9926-4FCA-A621-79B90DA38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9" y="953410"/>
            <a:ext cx="11471562" cy="1086570"/>
          </a:xfrm>
        </p:spPr>
        <p:txBody>
          <a:bodyPr>
            <a:normAutofit/>
          </a:bodyPr>
          <a:lstStyle/>
          <a:p>
            <a:pPr algn="just"/>
            <a:r>
              <a:rPr lang="es-CL" sz="1800" dirty="0"/>
              <a:t>El cual consiste en «respetar y cautelar la publicidad de los actos, resoluciones, procedimientos y documentos de la administración, así como la de sus fundamentos, y en facilitar el acceso de cualquier persona a esa información, a través de los medios y procedimientos que al efecto establezca la ley». </a:t>
            </a:r>
            <a:endParaRPr lang="es-CL" sz="1800" b="1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4CB7F9F-769D-4769-70AA-D3C7A57FD0A2}"/>
              </a:ext>
            </a:extLst>
          </p:cNvPr>
          <p:cNvSpPr txBox="1">
            <a:spLocks/>
          </p:cNvSpPr>
          <p:nvPr/>
        </p:nvSpPr>
        <p:spPr>
          <a:xfrm>
            <a:off x="2184227" y="2039980"/>
            <a:ext cx="7260398" cy="461700"/>
          </a:xfrm>
          <a:prstGeom prst="rect">
            <a:avLst/>
          </a:prstGeom>
          <a:solidFill>
            <a:srgbClr val="326C6B"/>
          </a:solidFill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sz="1800" dirty="0"/>
              <a:t>3. Transparencia Activa</a:t>
            </a:r>
          </a:p>
        </p:txBody>
      </p:sp>
      <p:pic>
        <p:nvPicPr>
          <p:cNvPr id="8" name="Imagen 7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9EB64752-3D40-C161-D836-9A93D9ECB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227" y="2642993"/>
            <a:ext cx="2130329" cy="4215007"/>
          </a:xfrm>
          <a:prstGeom prst="rect">
            <a:avLst/>
          </a:prstGeom>
        </p:spPr>
      </p:pic>
      <p:pic>
        <p:nvPicPr>
          <p:cNvPr id="10" name="Imagen 9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CB6F9BF1-3A11-817D-4171-6C6441381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018" y="2652388"/>
            <a:ext cx="2148526" cy="4215008"/>
          </a:xfrm>
          <a:prstGeom prst="rect">
            <a:avLst/>
          </a:prstGeom>
        </p:spPr>
      </p:pic>
      <p:pic>
        <p:nvPicPr>
          <p:cNvPr id="12" name="Imagen 11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2C01D6E2-80F7-951F-D6F9-3B03F7BBD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910" y="2652388"/>
            <a:ext cx="2087715" cy="421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4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27455B7-0F0E-772F-A7FB-9D24D1B06679}"/>
              </a:ext>
            </a:extLst>
          </p:cNvPr>
          <p:cNvSpPr txBox="1"/>
          <p:nvPr/>
        </p:nvSpPr>
        <p:spPr>
          <a:xfrm>
            <a:off x="643004" y="400833"/>
            <a:ext cx="11206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/>
              <a:t>Sin embargo, cumplir con todo lo expuesto y exigencias que requieren de dedicación, el presupuesto ordinario y de por sí desbalanceado en un sistema municipal con realidades muy disímiles de una comuna a otra, es un desafío desde su implementación hasta la actualidad.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/>
              <a:t>En cuanto a la Justicia Constitucional y Electoral, declaró que no resulta aplicable al Ministerio Público, al TC, ni al TCE la solicitud de información (art 8°), por cuanto la autonomía que la CPR ha asignado a ciertos órganos del Estado, porque se proyecta en una triple dimensión –organizacional, institucional y normativa-. </a:t>
            </a:r>
          </a:p>
          <a:p>
            <a:endParaRPr lang="es-CL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6CA6D49-0424-A558-9FF2-25BB296C1C36}"/>
              </a:ext>
            </a:extLst>
          </p:cNvPr>
          <p:cNvSpPr txBox="1">
            <a:spLocks/>
          </p:cNvSpPr>
          <p:nvPr/>
        </p:nvSpPr>
        <p:spPr>
          <a:xfrm>
            <a:off x="2004165" y="2709157"/>
            <a:ext cx="7565721" cy="622766"/>
          </a:xfrm>
          <a:prstGeom prst="rect">
            <a:avLst/>
          </a:prstGeom>
          <a:solidFill>
            <a:srgbClr val="326C6B"/>
          </a:solidFill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sz="2400" dirty="0"/>
              <a:t>5. Causales de Secreto o Reserva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E92B4D-B3B4-F13A-B68B-D5AA8989C299}"/>
              </a:ext>
            </a:extLst>
          </p:cNvPr>
          <p:cNvSpPr txBox="1"/>
          <p:nvPr/>
        </p:nvSpPr>
        <p:spPr>
          <a:xfrm>
            <a:off x="964504" y="3532340"/>
            <a:ext cx="10722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Materias tales como la actividad 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/>
              <a:t>prevención,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/>
              <a:t>Investigación y netamente jurisdiccional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/>
              <a:t>Antecedentes o deliberaciones previas a la adopción de una resolución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/>
              <a:t>Medida o política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/>
              <a:t>Afectación de derechos de las personas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/>
              <a:t>Seguridad, salud, la esfera de su vida privada o derechos de carácter comercial o económico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/>
              <a:t>Defensa nacional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/>
              <a:t>Documentos, datos o información que una ley de quórum calificado haya declarado reservados o secretos. </a:t>
            </a:r>
          </a:p>
        </p:txBody>
      </p:sp>
    </p:spTree>
    <p:extLst>
      <p:ext uri="{BB962C8B-B14F-4D97-AF65-F5344CB8AC3E}">
        <p14:creationId xmlns:p14="http://schemas.microsoft.com/office/powerpoint/2010/main" val="2019032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ECA8D8-2013-40AD-BD89-0024ACC5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64" y="1390708"/>
            <a:ext cx="11575472" cy="4952095"/>
          </a:xfrm>
        </p:spPr>
        <p:txBody>
          <a:bodyPr>
            <a:normAutofit/>
          </a:bodyPr>
          <a:lstStyle/>
          <a:p>
            <a:pPr algn="just"/>
            <a:r>
              <a:rPr lang="es-CL" sz="2400" dirty="0"/>
              <a:t>Tiene por objeto promover la transparencia de la función pública, fiscalizar el cumplimiento de las normas sobre transparencia y publicidad de la información de los órganos de la </a:t>
            </a:r>
            <a:r>
              <a:rPr lang="es-CL" sz="2400" dirty="0" err="1"/>
              <a:t>AE°</a:t>
            </a:r>
            <a:r>
              <a:rPr lang="es-CL" sz="2400" dirty="0"/>
              <a:t> y garantizar el derecho de acceso a la información. </a:t>
            </a:r>
          </a:p>
          <a:p>
            <a:pPr algn="just"/>
            <a:r>
              <a:rPr lang="es-CL" sz="2400" dirty="0"/>
              <a:t>La dirección y administración superiores del Consejo corresponderán a un Consejo Directivo integrado por 4 consejeros designados por el PR, previo acuerdo del Senado, adoptado por los dos tercios de sus miembros en ejercicio. </a:t>
            </a:r>
          </a:p>
          <a:p>
            <a:pPr algn="just"/>
            <a:r>
              <a:rPr lang="es-CL" sz="2400" dirty="0"/>
              <a:t>Son incompatibles al cargo si ya están en cargos, funciones y/o con prerrogativas en otras instituciones.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57F75A3-8F1F-478C-9DA6-A7B0D4E9E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85" y="412003"/>
            <a:ext cx="9314121" cy="832181"/>
          </a:xfrm>
          <a:solidFill>
            <a:srgbClr val="326C6B"/>
          </a:solidFill>
        </p:spPr>
        <p:txBody>
          <a:bodyPr>
            <a:noAutofit/>
          </a:bodyPr>
          <a:lstStyle/>
          <a:p>
            <a:r>
              <a:rPr lang="es-CL" sz="2800" dirty="0"/>
              <a:t>6. Consejo para la Transparencia</a:t>
            </a:r>
          </a:p>
        </p:txBody>
      </p:sp>
      <p:pic>
        <p:nvPicPr>
          <p:cNvPr id="5" name="Imagen 4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81D8CBB9-AF25-FF6A-6A8A-FCCF196B0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513" y="412003"/>
            <a:ext cx="1990693" cy="8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4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C094AD-DFDC-4944-8341-B513DBD94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duotone>
              <a:prstClr val="black"/>
              <a:srgbClr val="326C6B">
                <a:tint val="45000"/>
                <a:satMod val="400000"/>
              </a:srgbClr>
            </a:duotone>
          </a:blip>
          <a:srcRect t="3501" r="1" b="15873"/>
          <a:stretch/>
        </p:blipFill>
        <p:spPr>
          <a:xfrm>
            <a:off x="20" y="-2"/>
            <a:ext cx="113410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83A355-F4EE-449A-8FF6-965BB822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39631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C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CL" sz="4000" b="1" i="1" u="none" strike="noStrike" baseline="0" dirty="0">
                <a:latin typeface="Times New Roman" panose="02020603050405020304" pitchFamily="18" charset="0"/>
              </a:rPr>
              <a:t>¿Qué dice la Propuesta </a:t>
            </a:r>
            <a:r>
              <a:rPr lang="es-CL" b="1" i="1" dirty="0">
                <a:latin typeface="Times New Roman" panose="02020603050405020304" pitchFamily="18" charset="0"/>
              </a:rPr>
              <a:t>rechazada </a:t>
            </a:r>
            <a:r>
              <a:rPr lang="es-CL" sz="4000" b="1" i="1" u="none" strike="noStrike" baseline="0" dirty="0">
                <a:latin typeface="Times New Roman" panose="02020603050405020304" pitchFamily="18" charset="0"/>
              </a:rPr>
              <a:t>de la Convención Constitucional sobre la materia?</a:t>
            </a:r>
            <a:endParaRPr lang="en-US" sz="7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420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A9C82-CDB1-349B-5688-BB794104E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01" y="185147"/>
            <a:ext cx="9162460" cy="577657"/>
          </a:xfrm>
          <a:solidFill>
            <a:srgbClr val="326C6B"/>
          </a:solidFill>
        </p:spPr>
        <p:txBody>
          <a:bodyPr>
            <a:normAutofit fontScale="90000"/>
          </a:bodyPr>
          <a:lstStyle/>
          <a:p>
            <a:r>
              <a:rPr lang="es-CL" dirty="0"/>
              <a:t>Algunas métricas…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A5D5BA-EAC0-B1D0-CFA8-AD6F550FE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978195"/>
            <a:ext cx="10353762" cy="1721421"/>
          </a:xfrm>
        </p:spPr>
        <p:txBody>
          <a:bodyPr>
            <a:normAutofit fontScale="62500" lnSpcReduction="20000"/>
          </a:bodyPr>
          <a:lstStyle/>
          <a:p>
            <a:r>
              <a:rPr lang="es-CL" sz="2700" dirty="0"/>
              <a:t>Son 499 artículos. </a:t>
            </a:r>
          </a:p>
          <a:p>
            <a:r>
              <a:rPr lang="es-CL" sz="2700" dirty="0"/>
              <a:t>30 veces se menciona la palabra </a:t>
            </a:r>
            <a:r>
              <a:rPr lang="es-CL" sz="2700" b="1" u="sng" dirty="0"/>
              <a:t>transparencia</a:t>
            </a:r>
          </a:p>
          <a:p>
            <a:r>
              <a:rPr lang="es-CL" sz="2700" dirty="0"/>
              <a:t>19 veces se menciona la palabra </a:t>
            </a:r>
            <a:r>
              <a:rPr lang="es-CL" sz="2700" b="1" u="sng" dirty="0"/>
              <a:t>probidad</a:t>
            </a:r>
          </a:p>
          <a:p>
            <a:r>
              <a:rPr lang="es-CL" sz="2700" dirty="0"/>
              <a:t>11 veces se menciona la palabra </a:t>
            </a:r>
            <a:r>
              <a:rPr lang="es-CL" sz="2700" b="1" u="sng" dirty="0"/>
              <a:t>rendición de cuentas</a:t>
            </a:r>
          </a:p>
          <a:p>
            <a:r>
              <a:rPr lang="es-CL" sz="2700" dirty="0"/>
              <a:t>7 veces se menciona la palabra </a:t>
            </a:r>
            <a:r>
              <a:rPr lang="es-CL" sz="2700" b="1" u="sng" dirty="0"/>
              <a:t>corrupción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B1DEB6A7-509D-84AF-00F5-7620891E5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94" y="2998720"/>
            <a:ext cx="6674587" cy="860560"/>
          </a:xfrm>
          <a:prstGeom prst="rect">
            <a:avLst/>
          </a:prstGeom>
        </p:spPr>
      </p:pic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8E9F1629-F59F-7BB1-9EDB-172E50F8B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394" y="3859280"/>
            <a:ext cx="6674587" cy="901972"/>
          </a:xfrm>
          <a:prstGeom prst="rect">
            <a:avLst/>
          </a:prstGeom>
        </p:spPr>
      </p:pic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825E9D83-31C5-7CAE-5AAA-3927E21A8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394" y="4761252"/>
            <a:ext cx="6674586" cy="191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9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Custom 18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7044_TF55991576" id="{8DDEA3EC-40C4-44A7-8EE4-D255D1586ACE}" vid="{C85E78D5-0A09-448A-BCEC-F9102BEBF55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214C86-EE31-4BD9-A8DA-4E7809549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1C015E-2B6B-4186-AA19-D3C2878D41E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F5BE4635-D1B4-4307-892D-6B7970BB73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Slate</Template>
  <TotalTime>2002</TotalTime>
  <Words>1543</Words>
  <Application>Microsoft Office PowerPoint</Application>
  <PresentationFormat>Panorámica</PresentationFormat>
  <Paragraphs>106</Paragraphs>
  <Slides>22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Brush Script MT</vt:lpstr>
      <vt:lpstr>Calibri</vt:lpstr>
      <vt:lpstr>Calisto MT</vt:lpstr>
      <vt:lpstr>Times New Roman</vt:lpstr>
      <vt:lpstr>Wingdings</vt:lpstr>
      <vt:lpstr>Wingdings 2</vt:lpstr>
      <vt:lpstr>Pizarra</vt:lpstr>
      <vt:lpstr>Análisis de Literatura IV</vt:lpstr>
      <vt:lpstr> Transparencia De la Función Pública y Acceso a la Información de la Administración del Estado: Una Normativa para Chile</vt:lpstr>
      <vt:lpstr>Antecedentes</vt:lpstr>
      <vt:lpstr>1. Aplicación de la Ley</vt:lpstr>
      <vt:lpstr>2. Principio de Transparencia de la Función Pública</vt:lpstr>
      <vt:lpstr>Presentación de PowerPoint</vt:lpstr>
      <vt:lpstr>6. Consejo para la Transparencia</vt:lpstr>
      <vt:lpstr> ¿Qué dice la Propuesta rechazada de la Convención Constitucional sobre la materia?</vt:lpstr>
      <vt:lpstr>Algunas métricas…</vt:lpstr>
      <vt:lpstr>Presentación de PowerPoint</vt:lpstr>
      <vt:lpstr>Presentación de PowerPoint</vt:lpstr>
      <vt:lpstr>Presentación de PowerPoint</vt:lpstr>
      <vt:lpstr>https://www.chvnoticias.cl/convencion-constitucional/comision-de-expertos-normas-constitucionales-propuestas_20230331/  </vt:lpstr>
      <vt:lpstr>Chile en la implementación transversal de Códigos de Ética Pública: "La Ejecución de la Herramienta y el Comienzo del Sistema de integridad”. </vt:lpstr>
      <vt:lpstr>Contexto</vt:lpstr>
      <vt:lpstr>1. La implementación de Códigos de Ética</vt:lpstr>
      <vt:lpstr>1.1.1 Fase de Sensibilización y Capacitación</vt:lpstr>
      <vt:lpstr>Conclusiones: - De la fecha acordada (10/02/16) había un número significativo de instituciones que no comenzaban el trabajo.  - Paulatino involucramiento en la agenda de probidad y transparencia en la política y los negocios de las instituciones - Falta de priorización de estas medidas en la organización y alta carga de trabajo de los directivos para realizar los compromisos gubernamentales - Complejidades en la construcción de los comités de ética.  - Responsabilidad en el área de gestión de personas</vt:lpstr>
      <vt:lpstr>1.2.2 Dinámico desarrollo en la fase de diagnóstico de la construcción de los CE en las instituciones públicas</vt:lpstr>
      <vt:lpstr>II. Nociones sobre el comienzo del Sistema de Integridad en Chile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Repaso Control de Lectura I</dc:title>
  <dc:creator>Leandro Zus espindola vergara</dc:creator>
  <cp:lastModifiedBy>Leandro Antonio Espindola Vergara (leandro.espindola)</cp:lastModifiedBy>
  <cp:revision>63</cp:revision>
  <dcterms:created xsi:type="dcterms:W3CDTF">2020-09-17T18:45:06Z</dcterms:created>
  <dcterms:modified xsi:type="dcterms:W3CDTF">2024-05-07T23:03:38Z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