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4"/>
  </p:sldMasterIdLst>
  <p:notesMasterIdLst>
    <p:notesMasterId r:id="rId23"/>
  </p:notesMasterIdLst>
  <p:handoutMasterIdLst>
    <p:handoutMasterId r:id="rId24"/>
  </p:handoutMasterIdLst>
  <p:sldIdLst>
    <p:sldId id="260" r:id="rId5"/>
    <p:sldId id="279" r:id="rId6"/>
    <p:sldId id="280" r:id="rId7"/>
    <p:sldId id="281" r:id="rId8"/>
    <p:sldId id="282" r:id="rId9"/>
    <p:sldId id="283" r:id="rId10"/>
    <p:sldId id="284" r:id="rId11"/>
    <p:sldId id="285" r:id="rId12"/>
    <p:sldId id="286" r:id="rId13"/>
    <p:sldId id="287" r:id="rId14"/>
    <p:sldId id="288" r:id="rId15"/>
    <p:sldId id="292" r:id="rId16"/>
    <p:sldId id="291" r:id="rId17"/>
    <p:sldId id="298" r:id="rId18"/>
    <p:sldId id="293" r:id="rId19"/>
    <p:sldId id="297" r:id="rId20"/>
    <p:sldId id="290" r:id="rId21"/>
    <p:sldId id="289" r:id="rId22"/>
  </p:sldIdLst>
  <p:sldSz cx="12192000" cy="6858000"/>
  <p:notesSz cx="6858000" cy="9144000"/>
  <p:defaultTextStyle>
    <a:defPPr rtl="0">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6C6B"/>
    <a:srgbClr val="FFFFFF"/>
    <a:srgbClr val="79151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7576" autoAdjust="0"/>
    <p:restoredTop sz="94660"/>
  </p:normalViewPr>
  <p:slideViewPr>
    <p:cSldViewPr snapToGrid="0">
      <p:cViewPr varScale="1">
        <p:scale>
          <a:sx n="102" d="100"/>
          <a:sy n="102" d="100"/>
        </p:scale>
        <p:origin x="293" y="82"/>
      </p:cViewPr>
      <p:guideLst/>
    </p:cSldViewPr>
  </p:slideViewPr>
  <p:notesTextViewPr>
    <p:cViewPr>
      <p:scale>
        <a:sx n="1" d="1"/>
        <a:sy n="1" d="1"/>
      </p:scale>
      <p:origin x="0" y="0"/>
    </p:cViewPr>
  </p:notesTextViewPr>
  <p:sorterViewPr>
    <p:cViewPr>
      <p:scale>
        <a:sx n="100" d="100"/>
        <a:sy n="100" d="100"/>
      </p:scale>
      <p:origin x="0" y="0"/>
    </p:cViewPr>
  </p:sorterViewPr>
  <p:notesViewPr>
    <p:cSldViewPr snapToGrid="0">
      <p:cViewPr varScale="1">
        <p:scale>
          <a:sx n="89" d="100"/>
          <a:sy n="89" d="100"/>
        </p:scale>
        <p:origin x="3786" y="8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handoutMaster" Target="handoutMasters/handout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a:p>
        </p:txBody>
      </p:sp>
      <p:sp>
        <p:nvSpPr>
          <p:cNvPr id="3" name="Marcador de fecha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pPr rtl="0"/>
            <a:fld id="{47EEE2D6-B911-4321-9DBD-513624F72D8C}" type="datetime1">
              <a:rPr lang="es-ES" smtClean="0"/>
              <a:t>17/04/2024</a:t>
            </a:fld>
            <a:endParaRPr lang="es-ES"/>
          </a:p>
        </p:txBody>
      </p:sp>
      <p:sp>
        <p:nvSpPr>
          <p:cNvPr id="4" name="Marcador de pie de página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a:p>
        </p:txBody>
      </p:sp>
      <p:sp>
        <p:nvSpPr>
          <p:cNvPr id="5" name="Marcador de posición de número de diapositiva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AF921D6-565D-4D46-B49E-39B8683600B4}" type="slidenum">
              <a:rPr lang="es-ES" smtClean="0"/>
              <a:t>‹Nº›</a:t>
            </a:fld>
            <a:endParaRPr lang="es-ES"/>
          </a:p>
        </p:txBody>
      </p:sp>
    </p:spTree>
    <p:extLst>
      <p:ext uri="{BB962C8B-B14F-4D97-AF65-F5344CB8AC3E}">
        <p14:creationId xmlns:p14="http://schemas.microsoft.com/office/powerpoint/2010/main" val="347284193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posición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rtl="0"/>
            <a:endParaRPr lang="es-ES" noProof="0"/>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rtl="0"/>
            <a:fld id="{5EEA1DA7-7293-47F5-8998-8B2766C27158}" type="datetime1">
              <a:rPr lang="es-ES" noProof="0" smtClean="0"/>
              <a:t>17/04/2024</a:t>
            </a:fld>
            <a:endParaRPr lang="es-ES" noProof="0"/>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rtl="0"/>
            <a:endParaRPr lang="es-ES" noProof="0"/>
          </a:p>
        </p:txBody>
      </p:sp>
      <p:sp>
        <p:nvSpPr>
          <p:cNvPr id="5" name="Marcador de posición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6" name="Marcador de posición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rtl="0"/>
            <a:endParaRPr lang="es-ES" noProof="0"/>
          </a:p>
        </p:txBody>
      </p:sp>
      <p:sp>
        <p:nvSpPr>
          <p:cNvPr id="7" name="Marcador de posición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rtl="0"/>
            <a:fld id="{E80CB90E-A225-4324-8C33-43B910608846}" type="slidenum">
              <a:rPr lang="es-ES" noProof="0" smtClean="0"/>
              <a:t>‹Nº›</a:t>
            </a:fld>
            <a:endParaRPr lang="es-ES" noProof="0"/>
          </a:p>
        </p:txBody>
      </p:sp>
    </p:spTree>
    <p:extLst>
      <p:ext uri="{BB962C8B-B14F-4D97-AF65-F5344CB8AC3E}">
        <p14:creationId xmlns:p14="http://schemas.microsoft.com/office/powerpoint/2010/main" val="1776786600"/>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t>1</a:t>
            </a:fld>
            <a:endParaRPr lang="es-ES"/>
          </a:p>
        </p:txBody>
      </p:sp>
    </p:spTree>
    <p:extLst>
      <p:ext uri="{BB962C8B-B14F-4D97-AF65-F5344CB8AC3E}">
        <p14:creationId xmlns:p14="http://schemas.microsoft.com/office/powerpoint/2010/main" val="48793434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t>2</a:t>
            </a:fld>
            <a:endParaRPr lang="es-ES"/>
          </a:p>
        </p:txBody>
      </p:sp>
    </p:spTree>
    <p:extLst>
      <p:ext uri="{BB962C8B-B14F-4D97-AF65-F5344CB8AC3E}">
        <p14:creationId xmlns:p14="http://schemas.microsoft.com/office/powerpoint/2010/main" val="24081466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posición de imagen de diapositiva 1"/>
          <p:cNvSpPr>
            <a:spLocks noGrp="1" noRot="1" noChangeAspect="1"/>
          </p:cNvSpPr>
          <p:nvPr>
            <p:ph type="sldImg"/>
          </p:nvPr>
        </p:nvSpPr>
        <p:spPr/>
      </p:sp>
      <p:sp>
        <p:nvSpPr>
          <p:cNvPr id="3" name="Marcador de posición de notas 2"/>
          <p:cNvSpPr>
            <a:spLocks noGrp="1"/>
          </p:cNvSpPr>
          <p:nvPr>
            <p:ph type="body" idx="1"/>
          </p:nvPr>
        </p:nvSpPr>
        <p:spPr/>
        <p:txBody>
          <a:bodyPr rtlCol="0"/>
          <a:lstStyle/>
          <a:p>
            <a:pPr rtl="0"/>
            <a:endParaRPr lang="es-ES"/>
          </a:p>
        </p:txBody>
      </p:sp>
      <p:sp>
        <p:nvSpPr>
          <p:cNvPr id="4" name="Marcador de posición de número de diapositiva 3"/>
          <p:cNvSpPr>
            <a:spLocks noGrp="1"/>
          </p:cNvSpPr>
          <p:nvPr>
            <p:ph type="sldNum" sz="quarter" idx="10"/>
          </p:nvPr>
        </p:nvSpPr>
        <p:spPr/>
        <p:txBody>
          <a:bodyPr rtlCol="0"/>
          <a:lstStyle/>
          <a:p>
            <a:pPr rtl="0"/>
            <a:fld id="{E80CB90E-A225-4324-8C33-43B910608846}" type="slidenum">
              <a:rPr lang="es-ES" smtClean="0"/>
              <a:t>13</a:t>
            </a:fld>
            <a:endParaRPr lang="es-ES"/>
          </a:p>
        </p:txBody>
      </p:sp>
    </p:spTree>
    <p:extLst>
      <p:ext uri="{BB962C8B-B14F-4D97-AF65-F5344CB8AC3E}">
        <p14:creationId xmlns:p14="http://schemas.microsoft.com/office/powerpoint/2010/main" val="376248236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l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370693" y="1769540"/>
            <a:ext cx="9440034" cy="1828801"/>
          </a:xfrm>
        </p:spPr>
        <p:txBody>
          <a:bodyPr rtlCol="0" anchor="b">
            <a:normAutofit/>
          </a:bodyPr>
          <a:lstStyle>
            <a:lvl1pPr algn="ctr">
              <a:defRPr sz="5400"/>
            </a:lvl1pPr>
          </a:lstStyle>
          <a:p>
            <a:pPr rtl="0"/>
            <a:r>
              <a:rPr lang="es-ES" noProof="0"/>
              <a:t>Haga clic para modificar el estilo de título del patrón</a:t>
            </a:r>
          </a:p>
        </p:txBody>
      </p:sp>
      <p:sp>
        <p:nvSpPr>
          <p:cNvPr id="3" name="Subtítulo 2"/>
          <p:cNvSpPr>
            <a:spLocks noGrp="1"/>
          </p:cNvSpPr>
          <p:nvPr>
            <p:ph type="subTitle" idx="1"/>
          </p:nvPr>
        </p:nvSpPr>
        <p:spPr>
          <a:xfrm>
            <a:off x="1370693" y="3598339"/>
            <a:ext cx="9440034" cy="1049867"/>
          </a:xfrm>
        </p:spPr>
        <p:txBody>
          <a:bodyPr rtlCol="0" anchor="t"/>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rtl="0"/>
            <a:r>
              <a:rPr lang="es-ES" noProof="0"/>
              <a:t>Haga clic para modificar el estilo de subtítulo del patrón</a:t>
            </a:r>
          </a:p>
        </p:txBody>
      </p:sp>
      <p:sp>
        <p:nvSpPr>
          <p:cNvPr id="4" name="Marcador de fecha 3"/>
          <p:cNvSpPr>
            <a:spLocks noGrp="1"/>
          </p:cNvSpPr>
          <p:nvPr>
            <p:ph type="dt" sz="half" idx="10"/>
          </p:nvPr>
        </p:nvSpPr>
        <p:spPr/>
        <p:txBody>
          <a:bodyPr rtlCol="0"/>
          <a:lstStyle/>
          <a:p>
            <a:pPr rtl="0"/>
            <a:fld id="{FC5E3CCB-C2E1-49E7-86BD-7A925DB030B4}" type="datetime1">
              <a:rPr lang="es-ES" noProof="0" smtClean="0"/>
              <a:t>17/04/2024</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DF28FB93-0A08-4E7D-8E63-9EFA29F1E093}" type="slidenum">
              <a:rPr lang="es-ES" noProof="0" smtClean="0"/>
              <a:pPr rtl="0"/>
              <a:t>‹Nº›</a:t>
            </a:fld>
            <a:endParaRPr lang="es-ES" noProof="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leyenda">
    <p:spTree>
      <p:nvGrpSpPr>
        <p:cNvPr id="1" name=""/>
        <p:cNvGrpSpPr/>
        <p:nvPr/>
      </p:nvGrpSpPr>
      <p:grpSpPr>
        <a:xfrm>
          <a:off x="0" y="0"/>
          <a:ext cx="0" cy="0"/>
          <a:chOff x="0" y="0"/>
          <a:chExt cx="0" cy="0"/>
        </a:xfrm>
      </p:grpSpPr>
      <p:pic>
        <p:nvPicPr>
          <p:cNvPr id="16" name="Imagen 15" descr="Slate-V2-HD-pano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13883" y="547807"/>
            <a:ext cx="10141799" cy="3816806"/>
          </a:xfrm>
          <a:prstGeom prst="rect">
            <a:avLst/>
          </a:prstGeom>
        </p:spPr>
      </p:pic>
      <p:sp>
        <p:nvSpPr>
          <p:cNvPr id="2" name="Título 1"/>
          <p:cNvSpPr>
            <a:spLocks noGrp="1"/>
          </p:cNvSpPr>
          <p:nvPr>
            <p:ph type="title"/>
          </p:nvPr>
        </p:nvSpPr>
        <p:spPr>
          <a:xfrm>
            <a:off x="913806" y="4565255"/>
            <a:ext cx="10355326" cy="543472"/>
          </a:xfrm>
        </p:spPr>
        <p:txBody>
          <a:bodyPr rtlCol="0" anchor="b">
            <a:normAutofit/>
          </a:bodyPr>
          <a:lstStyle>
            <a:lvl1pPr algn="ctr">
              <a:defRPr sz="2800"/>
            </a:lvl1pPr>
          </a:lstStyle>
          <a:p>
            <a:pPr rtl="0"/>
            <a:r>
              <a:rPr lang="es-ES" noProof="0"/>
              <a:t>Haga clic para modificar el estilo de título del patrón</a:t>
            </a:r>
          </a:p>
        </p:txBody>
      </p:sp>
      <p:sp>
        <p:nvSpPr>
          <p:cNvPr id="3" name="Marcador de posición de imagen 2"/>
          <p:cNvSpPr>
            <a:spLocks noGrp="1" noChangeAspect="1"/>
          </p:cNvSpPr>
          <p:nvPr>
            <p:ph type="pic" idx="1"/>
          </p:nvPr>
        </p:nvSpPr>
        <p:spPr>
          <a:xfrm>
            <a:off x="1169349" y="695009"/>
            <a:ext cx="9845346" cy="3525671"/>
          </a:xfrm>
          <a:effectLst>
            <a:outerShdw blurRad="38100" dist="25400" dir="4440000">
              <a:srgbClr val="000000">
                <a:alpha val="36000"/>
              </a:srgbClr>
            </a:outerShdw>
          </a:effectLst>
        </p:spPr>
        <p:txBody>
          <a:bodyPr rtlCol="0" anchor="t">
            <a:normAutofit/>
          </a:bodyPr>
          <a:lstStyle>
            <a:lvl1pPr marL="0" indent="0" algn="ctr">
              <a:buNone/>
              <a:defRPr sz="2000"/>
            </a:lvl1pPr>
            <a:lvl2pPr marL="457200" indent="0">
              <a:buNone/>
              <a:defRPr sz="2000"/>
            </a:lvl2pPr>
            <a:lvl3pPr marL="914400" indent="0">
              <a:buNone/>
              <a:defRPr sz="20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rtl="0"/>
            <a:r>
              <a:rPr lang="es-ES" noProof="0"/>
              <a:t>Haga clic en el icono para agregar una imagen</a:t>
            </a:r>
          </a:p>
        </p:txBody>
      </p:sp>
      <p:sp>
        <p:nvSpPr>
          <p:cNvPr id="4" name="Marcador de posición de texto 3"/>
          <p:cNvSpPr>
            <a:spLocks noGrp="1"/>
          </p:cNvSpPr>
          <p:nvPr>
            <p:ph type="body" sz="half" idx="2"/>
          </p:nvPr>
        </p:nvSpPr>
        <p:spPr>
          <a:xfrm>
            <a:off x="913795" y="5108728"/>
            <a:ext cx="10353762" cy="682472"/>
          </a:xfrm>
        </p:spPr>
        <p:txBody>
          <a:bodyPr rtlCol="0"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los estilos de texto del patrón</a:t>
            </a:r>
          </a:p>
        </p:txBody>
      </p:sp>
      <p:sp>
        <p:nvSpPr>
          <p:cNvPr id="5" name="Marcador de fecha 4"/>
          <p:cNvSpPr>
            <a:spLocks noGrp="1"/>
          </p:cNvSpPr>
          <p:nvPr>
            <p:ph type="dt" sz="half" idx="10"/>
          </p:nvPr>
        </p:nvSpPr>
        <p:spPr/>
        <p:txBody>
          <a:bodyPr rtlCol="0"/>
          <a:lstStyle/>
          <a:p>
            <a:pPr rtl="0"/>
            <a:fld id="{4F204800-AE63-4C6B-819D-29D4CD6C131B}" type="datetime1">
              <a:rPr lang="es-ES" noProof="0" smtClean="0"/>
              <a:t>17/04/2024</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leyenda">
    <p:spTree>
      <p:nvGrpSpPr>
        <p:cNvPr id="1" name=""/>
        <p:cNvGrpSpPr/>
        <p:nvPr/>
      </p:nvGrpSpPr>
      <p:grpSpPr>
        <a:xfrm>
          <a:off x="0" y="0"/>
          <a:ext cx="0" cy="0"/>
          <a:chOff x="0" y="0"/>
          <a:chExt cx="0" cy="0"/>
        </a:xfrm>
      </p:grpSpPr>
      <p:sp>
        <p:nvSpPr>
          <p:cNvPr id="2" name="Título 1"/>
          <p:cNvSpPr>
            <a:spLocks noGrp="1"/>
          </p:cNvSpPr>
          <p:nvPr>
            <p:ph type="title"/>
          </p:nvPr>
        </p:nvSpPr>
        <p:spPr>
          <a:xfrm>
            <a:off x="913795" y="608437"/>
            <a:ext cx="10353762" cy="3534344"/>
          </a:xfrm>
        </p:spPr>
        <p:txBody>
          <a:bodyPr rtlCol="0" anchor="ctr"/>
          <a:lstStyle>
            <a:lvl1pPr>
              <a:defRPr sz="3200"/>
            </a:lvl1pPr>
          </a:lstStyle>
          <a:p>
            <a:pPr rtl="0"/>
            <a:r>
              <a:rPr lang="es-ES" noProof="0"/>
              <a:t>Haga clic para modificar el estilo de título del patrón</a:t>
            </a:r>
          </a:p>
        </p:txBody>
      </p:sp>
      <p:sp>
        <p:nvSpPr>
          <p:cNvPr id="4" name="Marcador de posición de texto 3"/>
          <p:cNvSpPr>
            <a:spLocks noGrp="1"/>
          </p:cNvSpPr>
          <p:nvPr>
            <p:ph type="body" sz="half" idx="2"/>
          </p:nvPr>
        </p:nvSpPr>
        <p:spPr>
          <a:xfrm>
            <a:off x="913794" y="4295180"/>
            <a:ext cx="10353763" cy="1501826"/>
          </a:xfrm>
        </p:spPr>
        <p:txBody>
          <a:bodyPr rtlCol="0"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los estilos de texto del patrón</a:t>
            </a:r>
          </a:p>
        </p:txBody>
      </p:sp>
      <p:sp>
        <p:nvSpPr>
          <p:cNvPr id="5" name="Marcador de fecha 4"/>
          <p:cNvSpPr>
            <a:spLocks noGrp="1"/>
          </p:cNvSpPr>
          <p:nvPr>
            <p:ph type="dt" sz="half" idx="10"/>
          </p:nvPr>
        </p:nvSpPr>
        <p:spPr/>
        <p:txBody>
          <a:bodyPr rtlCol="0"/>
          <a:lstStyle/>
          <a:p>
            <a:pPr rtl="0"/>
            <a:fld id="{740B6DF4-6F00-4535-B7CC-9C98F3B8162D}" type="datetime1">
              <a:rPr lang="es-ES" noProof="0" smtClean="0"/>
              <a:t>17/04/2024</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leyenda">
    <p:spTree>
      <p:nvGrpSpPr>
        <p:cNvPr id="1" name=""/>
        <p:cNvGrpSpPr/>
        <p:nvPr/>
      </p:nvGrpSpPr>
      <p:grpSpPr>
        <a:xfrm>
          <a:off x="0" y="0"/>
          <a:ext cx="0" cy="0"/>
          <a:chOff x="0" y="0"/>
          <a:chExt cx="0" cy="0"/>
        </a:xfrm>
      </p:grpSpPr>
      <p:sp>
        <p:nvSpPr>
          <p:cNvPr id="2" name="Título 1"/>
          <p:cNvSpPr>
            <a:spLocks noGrp="1"/>
          </p:cNvSpPr>
          <p:nvPr>
            <p:ph type="title" hasCustomPrompt="1"/>
          </p:nvPr>
        </p:nvSpPr>
        <p:spPr>
          <a:xfrm>
            <a:off x="1446212" y="609600"/>
            <a:ext cx="9302752" cy="2992904"/>
          </a:xfrm>
        </p:spPr>
        <p:txBody>
          <a:bodyPr rtlCol="0" anchor="ctr"/>
          <a:lstStyle>
            <a:lvl1pPr>
              <a:defRPr sz="3200"/>
            </a:lvl1pPr>
          </a:lstStyle>
          <a:p>
            <a:pPr rtl="0"/>
            <a:r>
              <a:rPr lang="es-ES" noProof="0"/>
              <a:t>Haga clic para editar el estilo de título del patrón</a:t>
            </a:r>
          </a:p>
        </p:txBody>
      </p:sp>
      <p:sp>
        <p:nvSpPr>
          <p:cNvPr id="12" name="Marcador de texto 3"/>
          <p:cNvSpPr>
            <a:spLocks noGrp="1"/>
          </p:cNvSpPr>
          <p:nvPr>
            <p:ph type="body" sz="half" idx="13"/>
          </p:nvPr>
        </p:nvSpPr>
        <p:spPr>
          <a:xfrm>
            <a:off x="1720644" y="3610032"/>
            <a:ext cx="8752299" cy="532749"/>
          </a:xfrm>
        </p:spPr>
        <p:txBody>
          <a:bodyPr rtlCol="0"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los estilos de texto del patrón</a:t>
            </a:r>
          </a:p>
        </p:txBody>
      </p:sp>
      <p:sp>
        <p:nvSpPr>
          <p:cNvPr id="4" name="Marcador de posición de texto 3"/>
          <p:cNvSpPr>
            <a:spLocks noGrp="1"/>
          </p:cNvSpPr>
          <p:nvPr>
            <p:ph type="body" sz="half" idx="2"/>
          </p:nvPr>
        </p:nvSpPr>
        <p:spPr>
          <a:xfrm>
            <a:off x="913794" y="4304353"/>
            <a:ext cx="10353763" cy="1489496"/>
          </a:xfrm>
        </p:spPr>
        <p:txBody>
          <a:bodyPr rtlCol="0"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los estilos de texto del patrón</a:t>
            </a:r>
          </a:p>
        </p:txBody>
      </p:sp>
      <p:sp>
        <p:nvSpPr>
          <p:cNvPr id="5" name="Marcador de fecha 4"/>
          <p:cNvSpPr>
            <a:spLocks noGrp="1"/>
          </p:cNvSpPr>
          <p:nvPr>
            <p:ph type="dt" sz="half" idx="10"/>
          </p:nvPr>
        </p:nvSpPr>
        <p:spPr/>
        <p:txBody>
          <a:bodyPr rtlCol="0"/>
          <a:lstStyle/>
          <a:p>
            <a:pPr rtl="0"/>
            <a:fld id="{428DD3E9-47C8-4081-B89F-6857C3B011ED}" type="datetime1">
              <a:rPr lang="es-ES" noProof="0" smtClean="0"/>
              <a:t>17/04/2024</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
        <p:nvSpPr>
          <p:cNvPr id="11" name="Cuadro de texto 10"/>
          <p:cNvSpPr txBox="1"/>
          <p:nvPr/>
        </p:nvSpPr>
        <p:spPr>
          <a:xfrm>
            <a:off x="990600" y="884796"/>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rtl="0"/>
            <a:r>
              <a:rPr lang="es-ES" sz="8000" noProof="0">
                <a:solidFill>
                  <a:schemeClr val="tx1"/>
                </a:solidFill>
                <a:effectLst/>
              </a:rPr>
              <a:t>“</a:t>
            </a:r>
          </a:p>
        </p:txBody>
      </p:sp>
      <p:sp>
        <p:nvSpPr>
          <p:cNvPr id="13" name="Cuadro de texto 12"/>
          <p:cNvSpPr txBox="1"/>
          <p:nvPr/>
        </p:nvSpPr>
        <p:spPr>
          <a:xfrm>
            <a:off x="10504716" y="2928258"/>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rtl="0"/>
            <a:r>
              <a:rPr lang="es-ES" sz="8000" noProof="0">
                <a:solidFill>
                  <a:schemeClr val="tx1"/>
                </a:solidFill>
                <a:effectLst/>
              </a:rPr>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ítulo 1"/>
          <p:cNvSpPr>
            <a:spLocks noGrp="1"/>
          </p:cNvSpPr>
          <p:nvPr>
            <p:ph type="title"/>
          </p:nvPr>
        </p:nvSpPr>
        <p:spPr>
          <a:xfrm>
            <a:off x="913794" y="2126942"/>
            <a:ext cx="10353763" cy="2511835"/>
          </a:xfrm>
        </p:spPr>
        <p:txBody>
          <a:bodyPr rtlCol="0" anchor="b"/>
          <a:lstStyle>
            <a:lvl1pPr>
              <a:defRPr sz="3200"/>
            </a:lvl1pPr>
          </a:lstStyle>
          <a:p>
            <a:pPr rtl="0"/>
            <a:r>
              <a:rPr lang="es-ES" noProof="0"/>
              <a:t>Haga clic para modificar el estilo de título del patrón</a:t>
            </a:r>
          </a:p>
        </p:txBody>
      </p:sp>
      <p:sp>
        <p:nvSpPr>
          <p:cNvPr id="4" name="Marcador de posición de texto 3"/>
          <p:cNvSpPr>
            <a:spLocks noGrp="1"/>
          </p:cNvSpPr>
          <p:nvPr>
            <p:ph type="body" sz="half" idx="2"/>
          </p:nvPr>
        </p:nvSpPr>
        <p:spPr>
          <a:xfrm>
            <a:off x="913784" y="4650556"/>
            <a:ext cx="10352199" cy="1140644"/>
          </a:xfrm>
        </p:spPr>
        <p:txBody>
          <a:bodyPr rtlCol="0"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rtl="0"/>
            <a:r>
              <a:rPr lang="es-ES" noProof="0"/>
              <a:t>Haga clic para modificar los estilos de texto del patrón</a:t>
            </a:r>
          </a:p>
        </p:txBody>
      </p:sp>
      <p:sp>
        <p:nvSpPr>
          <p:cNvPr id="5" name="Marcador de fecha 4"/>
          <p:cNvSpPr>
            <a:spLocks noGrp="1"/>
          </p:cNvSpPr>
          <p:nvPr>
            <p:ph type="dt" sz="half" idx="10"/>
          </p:nvPr>
        </p:nvSpPr>
        <p:spPr/>
        <p:txBody>
          <a:bodyPr rtlCol="0"/>
          <a:lstStyle/>
          <a:p>
            <a:pPr rtl="0"/>
            <a:fld id="{652DB9E4-F9A0-4AE6-813C-FC0AAFF29448}" type="datetime1">
              <a:rPr lang="es-ES" noProof="0" smtClean="0"/>
              <a:t>17/04/2024</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olumna 3">
    <p:spTree>
      <p:nvGrpSpPr>
        <p:cNvPr id="1" name=""/>
        <p:cNvGrpSpPr/>
        <p:nvPr/>
      </p:nvGrpSpPr>
      <p:grpSpPr>
        <a:xfrm>
          <a:off x="0" y="0"/>
          <a:ext cx="0" cy="0"/>
          <a:chOff x="0" y="0"/>
          <a:chExt cx="0" cy="0"/>
        </a:xfrm>
      </p:grpSpPr>
      <p:sp>
        <p:nvSpPr>
          <p:cNvPr id="15" name="Título 1"/>
          <p:cNvSpPr>
            <a:spLocks noGrp="1"/>
          </p:cNvSpPr>
          <p:nvPr>
            <p:ph type="title"/>
          </p:nvPr>
        </p:nvSpPr>
        <p:spPr>
          <a:xfrm>
            <a:off x="913795" y="609600"/>
            <a:ext cx="10353762" cy="970450"/>
          </a:xfrm>
        </p:spPr>
        <p:txBody>
          <a:bodyPr rtlCol="0"/>
          <a:lstStyle/>
          <a:p>
            <a:pPr rtl="0"/>
            <a:r>
              <a:rPr lang="es-ES" noProof="0"/>
              <a:t>Haga clic para modificar el estilo de título del patrón</a:t>
            </a:r>
          </a:p>
        </p:txBody>
      </p:sp>
      <p:sp>
        <p:nvSpPr>
          <p:cNvPr id="7" name="Marcador de posición de texto 2"/>
          <p:cNvSpPr>
            <a:spLocks noGrp="1"/>
          </p:cNvSpPr>
          <p:nvPr>
            <p:ph type="body" idx="1"/>
          </p:nvPr>
        </p:nvSpPr>
        <p:spPr>
          <a:xfrm>
            <a:off x="913795" y="1885950"/>
            <a:ext cx="3300984" cy="576262"/>
          </a:xfrm>
        </p:spPr>
        <p:txBody>
          <a:bodyPr rtlCol="0"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8" name="Marcador de posición de texto 3"/>
          <p:cNvSpPr>
            <a:spLocks noGrp="1"/>
          </p:cNvSpPr>
          <p:nvPr>
            <p:ph type="body" sz="half" idx="15"/>
          </p:nvPr>
        </p:nvSpPr>
        <p:spPr>
          <a:xfrm>
            <a:off x="913795" y="2571750"/>
            <a:ext cx="3300984" cy="3219450"/>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Haga clic para modificar los estilos de texto del patrón</a:t>
            </a:r>
          </a:p>
        </p:txBody>
      </p:sp>
      <p:sp>
        <p:nvSpPr>
          <p:cNvPr id="9" name="Marcador de posición de texto 4"/>
          <p:cNvSpPr>
            <a:spLocks noGrp="1"/>
          </p:cNvSpPr>
          <p:nvPr>
            <p:ph type="body" sz="quarter" idx="3"/>
          </p:nvPr>
        </p:nvSpPr>
        <p:spPr>
          <a:xfrm>
            <a:off x="4446711" y="1885950"/>
            <a:ext cx="3300984" cy="576262"/>
          </a:xfrm>
        </p:spPr>
        <p:txBody>
          <a:bodyPr rtlCol="0"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0" name="Marcador de posición de texto 3"/>
          <p:cNvSpPr>
            <a:spLocks noGrp="1"/>
          </p:cNvSpPr>
          <p:nvPr>
            <p:ph type="body" sz="half" idx="16"/>
          </p:nvPr>
        </p:nvSpPr>
        <p:spPr>
          <a:xfrm>
            <a:off x="4441435" y="2571750"/>
            <a:ext cx="3300984" cy="3219450"/>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Haga clic para modificar los estilos de texto del patrón</a:t>
            </a:r>
          </a:p>
        </p:txBody>
      </p:sp>
      <p:sp>
        <p:nvSpPr>
          <p:cNvPr id="11" name="Marcador de posición de texto 4"/>
          <p:cNvSpPr>
            <a:spLocks noGrp="1"/>
          </p:cNvSpPr>
          <p:nvPr>
            <p:ph type="body" sz="quarter" idx="13"/>
          </p:nvPr>
        </p:nvSpPr>
        <p:spPr>
          <a:xfrm>
            <a:off x="7966572" y="1885950"/>
            <a:ext cx="3300984" cy="576262"/>
          </a:xfrm>
        </p:spPr>
        <p:txBody>
          <a:bodyPr rtlCol="0" anchor="b">
            <a:noAutofit/>
          </a:bodyPr>
          <a:lstStyle>
            <a:lvl1pPr marL="0" indent="0" algn="ctr">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12" name="Marcador de posición de texto 3"/>
          <p:cNvSpPr>
            <a:spLocks noGrp="1"/>
          </p:cNvSpPr>
          <p:nvPr>
            <p:ph type="body" sz="half" idx="17"/>
          </p:nvPr>
        </p:nvSpPr>
        <p:spPr>
          <a:xfrm>
            <a:off x="7966572" y="2571750"/>
            <a:ext cx="3300984" cy="3219450"/>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Haga clic para modificar los estilos de texto del patrón</a:t>
            </a:r>
          </a:p>
        </p:txBody>
      </p:sp>
      <p:sp>
        <p:nvSpPr>
          <p:cNvPr id="3" name="Marcador de fecha 2"/>
          <p:cNvSpPr>
            <a:spLocks noGrp="1"/>
          </p:cNvSpPr>
          <p:nvPr>
            <p:ph type="dt" sz="half" idx="10"/>
          </p:nvPr>
        </p:nvSpPr>
        <p:spPr/>
        <p:txBody>
          <a:bodyPr rtlCol="0"/>
          <a:lstStyle/>
          <a:p>
            <a:pPr rtl="0"/>
            <a:fld id="{752A6A56-6EF1-4138-B0B8-5594E770C97F}" type="datetime1">
              <a:rPr lang="es-ES" noProof="0" smtClean="0"/>
              <a:t>17/04/2024</a:t>
            </a:fld>
            <a:endParaRPr lang="es-ES" noProof="0"/>
          </a:p>
        </p:txBody>
      </p:sp>
      <p:sp>
        <p:nvSpPr>
          <p:cNvPr id="4" name="Marcador de pie de página 3"/>
          <p:cNvSpPr>
            <a:spLocks noGrp="1"/>
          </p:cNvSpPr>
          <p:nvPr>
            <p:ph type="ftr" sz="quarter" idx="11"/>
          </p:nvPr>
        </p:nvSpPr>
        <p:spPr/>
        <p:txBody>
          <a:bodyPr rtlCol="0"/>
          <a:lstStyle/>
          <a:p>
            <a:pPr rtl="0"/>
            <a:endParaRPr lang="es-ES" noProof="0"/>
          </a:p>
        </p:txBody>
      </p:sp>
      <p:sp>
        <p:nvSpPr>
          <p:cNvPr id="5" name="Marcador de posición de número de diapositiva 4"/>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Columna de imagen 3">
    <p:spTree>
      <p:nvGrpSpPr>
        <p:cNvPr id="1" name=""/>
        <p:cNvGrpSpPr/>
        <p:nvPr/>
      </p:nvGrpSpPr>
      <p:grpSpPr>
        <a:xfrm>
          <a:off x="0" y="0"/>
          <a:ext cx="0" cy="0"/>
          <a:chOff x="0" y="0"/>
          <a:chExt cx="0" cy="0"/>
        </a:xfrm>
      </p:grpSpPr>
      <p:pic>
        <p:nvPicPr>
          <p:cNvPr id="2" name="Imagen 1"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97962" y="1818214"/>
            <a:ext cx="3339972" cy="1847851"/>
          </a:xfrm>
          <a:prstGeom prst="rect">
            <a:avLst/>
          </a:prstGeom>
        </p:spPr>
      </p:pic>
      <p:pic>
        <p:nvPicPr>
          <p:cNvPr id="36" name="Imagen 35"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03800" y="1818214"/>
            <a:ext cx="3339972" cy="1847851"/>
          </a:xfrm>
          <a:prstGeom prst="rect">
            <a:avLst/>
          </a:prstGeom>
        </p:spPr>
      </p:pic>
      <p:pic>
        <p:nvPicPr>
          <p:cNvPr id="37" name="Imagen 36" descr="Slate-V2-HD-3col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936051" y="1818214"/>
            <a:ext cx="3339972" cy="1847851"/>
          </a:xfrm>
          <a:prstGeom prst="rect">
            <a:avLst/>
          </a:prstGeom>
        </p:spPr>
      </p:pic>
      <p:sp>
        <p:nvSpPr>
          <p:cNvPr id="30" name="Título 1"/>
          <p:cNvSpPr>
            <a:spLocks noGrp="1"/>
          </p:cNvSpPr>
          <p:nvPr>
            <p:ph type="title"/>
          </p:nvPr>
        </p:nvSpPr>
        <p:spPr>
          <a:xfrm>
            <a:off x="913794" y="609600"/>
            <a:ext cx="10353763" cy="970450"/>
          </a:xfrm>
        </p:spPr>
        <p:txBody>
          <a:bodyPr rtlCol="0"/>
          <a:lstStyle/>
          <a:p>
            <a:pPr rtl="0"/>
            <a:r>
              <a:rPr lang="es-ES" noProof="0"/>
              <a:t>Haga clic para modificar el estilo de título del patrón</a:t>
            </a:r>
          </a:p>
        </p:txBody>
      </p:sp>
      <p:sp>
        <p:nvSpPr>
          <p:cNvPr id="19" name="Marcador de texto 2"/>
          <p:cNvSpPr>
            <a:spLocks noGrp="1"/>
          </p:cNvSpPr>
          <p:nvPr>
            <p:ph type="body" idx="1"/>
          </p:nvPr>
        </p:nvSpPr>
        <p:spPr>
          <a:xfrm>
            <a:off x="913795" y="3904106"/>
            <a:ext cx="3300984" cy="576262"/>
          </a:xfrm>
        </p:spPr>
        <p:txBody>
          <a:bodyPr rtlCol="0"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20" name="Marcador de posición de imagen 2"/>
          <p:cNvSpPr>
            <a:spLocks noGrp="1" noChangeAspect="1"/>
          </p:cNvSpPr>
          <p:nvPr>
            <p:ph type="pic" idx="15"/>
          </p:nvPr>
        </p:nvSpPr>
        <p:spPr>
          <a:xfrm>
            <a:off x="1018102" y="1938918"/>
            <a:ext cx="3092368" cy="160295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ES" noProof="0"/>
              <a:t>Haga clic en el icono para agregar una imagen</a:t>
            </a:r>
          </a:p>
        </p:txBody>
      </p:sp>
      <p:sp>
        <p:nvSpPr>
          <p:cNvPr id="21" name="Marcador de posición de texto 3"/>
          <p:cNvSpPr>
            <a:spLocks noGrp="1"/>
          </p:cNvSpPr>
          <p:nvPr>
            <p:ph type="body" sz="half" idx="18"/>
          </p:nvPr>
        </p:nvSpPr>
        <p:spPr>
          <a:xfrm>
            <a:off x="913795" y="4480368"/>
            <a:ext cx="3300984" cy="1310833"/>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Haga clic para modificar los estilos de texto del patrón</a:t>
            </a:r>
          </a:p>
        </p:txBody>
      </p:sp>
      <p:sp>
        <p:nvSpPr>
          <p:cNvPr id="22" name="Marcador de posición de texto 4"/>
          <p:cNvSpPr>
            <a:spLocks noGrp="1"/>
          </p:cNvSpPr>
          <p:nvPr>
            <p:ph type="body" sz="quarter" idx="3"/>
          </p:nvPr>
        </p:nvSpPr>
        <p:spPr>
          <a:xfrm>
            <a:off x="4442788" y="3904106"/>
            <a:ext cx="3300984" cy="576262"/>
          </a:xfrm>
        </p:spPr>
        <p:txBody>
          <a:bodyPr rtlCol="0"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23" name="Marcador de posición de imagen 2"/>
          <p:cNvSpPr>
            <a:spLocks noGrp="1" noChangeAspect="1"/>
          </p:cNvSpPr>
          <p:nvPr>
            <p:ph type="pic" idx="21"/>
          </p:nvPr>
        </p:nvSpPr>
        <p:spPr>
          <a:xfrm>
            <a:off x="4545743" y="1939094"/>
            <a:ext cx="3092368" cy="160816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ES" noProof="0"/>
              <a:t>Haga clic en el icono para agregar una imagen</a:t>
            </a:r>
          </a:p>
        </p:txBody>
      </p:sp>
      <p:sp>
        <p:nvSpPr>
          <p:cNvPr id="24" name="Marcador de posición de texto 3"/>
          <p:cNvSpPr>
            <a:spLocks noGrp="1"/>
          </p:cNvSpPr>
          <p:nvPr>
            <p:ph type="body" sz="half" idx="19"/>
          </p:nvPr>
        </p:nvSpPr>
        <p:spPr>
          <a:xfrm>
            <a:off x="4441435" y="4480367"/>
            <a:ext cx="3300984" cy="1310833"/>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Haga clic para modificar los estilos de texto del patrón</a:t>
            </a:r>
          </a:p>
        </p:txBody>
      </p:sp>
      <p:sp>
        <p:nvSpPr>
          <p:cNvPr id="25" name="Marcador de posición de texto 4"/>
          <p:cNvSpPr>
            <a:spLocks noGrp="1"/>
          </p:cNvSpPr>
          <p:nvPr>
            <p:ph type="body" sz="quarter" idx="13"/>
          </p:nvPr>
        </p:nvSpPr>
        <p:spPr>
          <a:xfrm>
            <a:off x="7966697" y="3904106"/>
            <a:ext cx="3300984" cy="576262"/>
          </a:xfrm>
        </p:spPr>
        <p:txBody>
          <a:bodyPr rtlCol="0" anchor="b">
            <a:noAutofit/>
          </a:bodyPr>
          <a:lstStyle>
            <a:lvl1pPr marL="0" indent="0" algn="ctr">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26" name="Marcador de posición de imagen 2"/>
          <p:cNvSpPr>
            <a:spLocks noGrp="1" noChangeAspect="1"/>
          </p:cNvSpPr>
          <p:nvPr>
            <p:ph type="pic" idx="22"/>
          </p:nvPr>
        </p:nvSpPr>
        <p:spPr>
          <a:xfrm>
            <a:off x="8075698" y="1934432"/>
            <a:ext cx="3092368" cy="1607294"/>
          </a:xfrm>
          <a:prstGeom prst="roundRect">
            <a:avLst>
              <a:gd name="adj" fmla="val 1858"/>
            </a:avLst>
          </a:prstGeo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ES" noProof="0"/>
              <a:t>Haga clic en el icono para agregar una imagen</a:t>
            </a:r>
          </a:p>
        </p:txBody>
      </p:sp>
      <p:sp>
        <p:nvSpPr>
          <p:cNvPr id="27" name="Marcador de posición de texto 3"/>
          <p:cNvSpPr>
            <a:spLocks noGrp="1"/>
          </p:cNvSpPr>
          <p:nvPr>
            <p:ph type="body" sz="half" idx="20"/>
          </p:nvPr>
        </p:nvSpPr>
        <p:spPr>
          <a:xfrm>
            <a:off x="7966572" y="4480365"/>
            <a:ext cx="3300984" cy="1310835"/>
          </a:xfrm>
        </p:spPr>
        <p:txBody>
          <a:bodyPr rtlCol="0"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Haga clic para modificar los estilos de texto del patrón</a:t>
            </a:r>
          </a:p>
        </p:txBody>
      </p:sp>
      <p:sp>
        <p:nvSpPr>
          <p:cNvPr id="3" name="Marcador de fecha 2"/>
          <p:cNvSpPr>
            <a:spLocks noGrp="1"/>
          </p:cNvSpPr>
          <p:nvPr>
            <p:ph type="dt" sz="half" idx="10"/>
          </p:nvPr>
        </p:nvSpPr>
        <p:spPr/>
        <p:txBody>
          <a:bodyPr rtlCol="0"/>
          <a:lstStyle/>
          <a:p>
            <a:pPr rtl="0"/>
            <a:fld id="{7B4B7A66-59E9-4D30-A920-E06BC9C15493}" type="datetime1">
              <a:rPr lang="es-ES" noProof="0" smtClean="0"/>
              <a:t>17/04/2024</a:t>
            </a:fld>
            <a:endParaRPr lang="es-ES" noProof="0"/>
          </a:p>
        </p:txBody>
      </p:sp>
      <p:sp>
        <p:nvSpPr>
          <p:cNvPr id="4" name="Marcador de pie de página 3"/>
          <p:cNvSpPr>
            <a:spLocks noGrp="1"/>
          </p:cNvSpPr>
          <p:nvPr>
            <p:ph type="ftr" sz="quarter" idx="11"/>
          </p:nvPr>
        </p:nvSpPr>
        <p:spPr/>
        <p:txBody>
          <a:bodyPr rtlCol="0"/>
          <a:lstStyle/>
          <a:p>
            <a:pPr rtl="0"/>
            <a:endParaRPr lang="es-ES" noProof="0"/>
          </a:p>
        </p:txBody>
      </p:sp>
      <p:sp>
        <p:nvSpPr>
          <p:cNvPr id="5" name="Marcador de posición de número de diapositiva 4"/>
          <p:cNvSpPr>
            <a:spLocks noGrp="1"/>
          </p:cNvSpPr>
          <p:nvPr>
            <p:ph type="sldNum" sz="quarter" idx="12"/>
          </p:nvPr>
        </p:nvSpPr>
        <p:spPr/>
        <p:txBody>
          <a:bodyPr rtlCol="0"/>
          <a:lstStyle/>
          <a:p>
            <a:pPr rtl="0"/>
            <a:fld id="{6D22F896-40B5-4ADD-8801-0D06FADFA095}" type="slidenum">
              <a:rPr lang="es-ES" noProof="0" smtClean="0"/>
              <a:t>‹Nº›</a:t>
            </a:fld>
            <a:endParaRPr lang="es-ES" noProof="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posición de texto vertical 2"/>
          <p:cNvSpPr>
            <a:spLocks noGrp="1"/>
          </p:cNvSpPr>
          <p:nvPr>
            <p:ph type="body" orient="vert" idx="1"/>
          </p:nvPr>
        </p:nvSpPr>
        <p:spPr/>
        <p:txBody>
          <a:bodyPr vert="eaVert" rtlCol="0" anchor="t"/>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10"/>
          </p:nvPr>
        </p:nvSpPr>
        <p:spPr/>
        <p:txBody>
          <a:bodyPr rtlCol="0"/>
          <a:lstStyle/>
          <a:p>
            <a:pPr rtl="0"/>
            <a:fld id="{DE517856-49C6-4A73-8B8D-B64D54B3920B}" type="datetime1">
              <a:rPr lang="es-ES" noProof="0" smtClean="0"/>
              <a:t>17/04/2024</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DF28FB93-0A08-4E7D-8E63-9EFA29F1E093}" type="slidenum">
              <a:rPr lang="es-ES" noProof="0" smtClean="0"/>
              <a:pPr rtl="0"/>
              <a:t>‹Nº›</a:t>
            </a:fld>
            <a:endParaRPr lang="es-ES" noProof="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983068" y="609599"/>
            <a:ext cx="2284487" cy="5181601"/>
          </a:xfrm>
        </p:spPr>
        <p:txBody>
          <a:bodyPr vert="eaVert" rtlCol="0"/>
          <a:lstStyle>
            <a:lvl1pPr algn="l">
              <a:defRPr/>
            </a:lvl1pPr>
          </a:lstStyle>
          <a:p>
            <a:pPr rtl="0"/>
            <a:r>
              <a:rPr lang="es-ES" noProof="0"/>
              <a:t>Haga clic para modificar el estilo de título del patrón</a:t>
            </a:r>
          </a:p>
        </p:txBody>
      </p:sp>
      <p:sp>
        <p:nvSpPr>
          <p:cNvPr id="3" name="Marcador de posición de texto vertical 2"/>
          <p:cNvSpPr>
            <a:spLocks noGrp="1"/>
          </p:cNvSpPr>
          <p:nvPr>
            <p:ph type="body" orient="vert" idx="1"/>
          </p:nvPr>
        </p:nvSpPr>
        <p:spPr>
          <a:xfrm>
            <a:off x="913796" y="609599"/>
            <a:ext cx="7916872" cy="5181601"/>
          </a:xfrm>
        </p:spPr>
        <p:txBody>
          <a:bodyPr vert="eaVert" rtlCol="0" anchor="t"/>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10"/>
          </p:nvPr>
        </p:nvSpPr>
        <p:spPr/>
        <p:txBody>
          <a:bodyPr rtlCol="0"/>
          <a:lstStyle/>
          <a:p>
            <a:pPr rtl="0"/>
            <a:fld id="{5C904BCB-E93F-4E02-B0C1-FBADA55E8471}" type="datetime1">
              <a:rPr lang="es-ES" noProof="0" smtClean="0"/>
              <a:t>17/04/2024</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DF28FB93-0A08-4E7D-8E63-9EFA29F1E093}" type="slidenum">
              <a:rPr lang="es-ES" noProof="0" smtClean="0"/>
              <a:pPr rtl="0"/>
              <a:t>‹Nº›</a:t>
            </a:fld>
            <a:endParaRPr lang="es-ES" noProof="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contenid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posición de contenido 2"/>
          <p:cNvSpPr>
            <a:spLocks noGrp="1"/>
          </p:cNvSpPr>
          <p:nvPr>
            <p:ph idx="1"/>
          </p:nvPr>
        </p:nvSpPr>
        <p:spPr/>
        <p:txBody>
          <a:bodyPr rtlCol="0"/>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10"/>
          </p:nvPr>
        </p:nvSpPr>
        <p:spPr/>
        <p:txBody>
          <a:bodyPr rtlCol="0"/>
          <a:lstStyle/>
          <a:p>
            <a:pPr rtl="0"/>
            <a:fld id="{47A2FD31-B594-452E-B610-3934A826A918}" type="datetime1">
              <a:rPr lang="es-ES" noProof="0" smtClean="0"/>
              <a:t>17/04/2024</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DF28FB93-0A08-4E7D-8E63-9EFA29F1E093}" type="slidenum">
              <a:rPr lang="es-ES" noProof="0" smtClean="0"/>
              <a:pPr rtl="0"/>
              <a:t>‹Nº›</a:t>
            </a:fld>
            <a:endParaRPr lang="es-ES" noProof="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1295401" y="1761067"/>
            <a:ext cx="9590550" cy="1828813"/>
          </a:xfrm>
        </p:spPr>
        <p:txBody>
          <a:bodyPr rtlCol="0" anchor="b"/>
          <a:lstStyle>
            <a:lvl1pPr algn="ctr">
              <a:defRPr sz="4000" b="0" cap="none"/>
            </a:lvl1pPr>
          </a:lstStyle>
          <a:p>
            <a:pPr rtl="0"/>
            <a:r>
              <a:rPr lang="es-ES" noProof="0"/>
              <a:t>Haga clic para modificar el estilo de título del patrón</a:t>
            </a:r>
          </a:p>
        </p:txBody>
      </p:sp>
      <p:sp>
        <p:nvSpPr>
          <p:cNvPr id="3" name="Marcador de posición de texto 2"/>
          <p:cNvSpPr>
            <a:spLocks noGrp="1"/>
          </p:cNvSpPr>
          <p:nvPr>
            <p:ph type="body" idx="1"/>
          </p:nvPr>
        </p:nvSpPr>
        <p:spPr>
          <a:xfrm>
            <a:off x="1295401" y="3589879"/>
            <a:ext cx="9590550" cy="1507054"/>
          </a:xfrm>
        </p:spPr>
        <p:txBody>
          <a:bodyPr rtlCol="0" anchor="t"/>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rtl="0"/>
            <a:r>
              <a:rPr lang="es-ES" noProof="0"/>
              <a:t>Haga clic para modificar los estilos de texto del patrón</a:t>
            </a:r>
          </a:p>
        </p:txBody>
      </p:sp>
      <p:sp>
        <p:nvSpPr>
          <p:cNvPr id="4" name="Marcador de fecha 3"/>
          <p:cNvSpPr>
            <a:spLocks noGrp="1"/>
          </p:cNvSpPr>
          <p:nvPr>
            <p:ph type="dt" sz="half" idx="10"/>
          </p:nvPr>
        </p:nvSpPr>
        <p:spPr/>
        <p:txBody>
          <a:bodyPr rtlCol="0"/>
          <a:lstStyle/>
          <a:p>
            <a:pPr rtl="0"/>
            <a:fld id="{99052E81-04FE-434E-B7D4-9742540A052F}" type="datetime1">
              <a:rPr lang="es-ES" noProof="0" smtClean="0"/>
              <a:t>17/04/2024</a:t>
            </a:fld>
            <a:endParaRPr lang="es-ES" noProof="0"/>
          </a:p>
        </p:txBody>
      </p:sp>
      <p:sp>
        <p:nvSpPr>
          <p:cNvPr id="5" name="Marcador de pie de página 4"/>
          <p:cNvSpPr>
            <a:spLocks noGrp="1"/>
          </p:cNvSpPr>
          <p:nvPr>
            <p:ph type="ftr" sz="quarter" idx="11"/>
          </p:nvPr>
        </p:nvSpPr>
        <p:spPr/>
        <p:txBody>
          <a:bodyPr rtlCol="0"/>
          <a:lstStyle/>
          <a:p>
            <a:pPr rtl="0"/>
            <a:endParaRPr lang="es-ES" noProof="0"/>
          </a:p>
        </p:txBody>
      </p:sp>
      <p:sp>
        <p:nvSpPr>
          <p:cNvPr id="6" name="Marcador de posición de número de diapositiva 5"/>
          <p:cNvSpPr>
            <a:spLocks noGrp="1"/>
          </p:cNvSpPr>
          <p:nvPr>
            <p:ph type="sldNum" sz="quarter" idx="12"/>
          </p:nvPr>
        </p:nvSpPr>
        <p:spPr/>
        <p:txBody>
          <a:bodyPr rtlCol="0"/>
          <a:lstStyle/>
          <a:p>
            <a:pPr rtl="0"/>
            <a:fld id="{DF28FB93-0A08-4E7D-8E63-9EFA29F1E093}" type="slidenum">
              <a:rPr lang="es-ES" noProof="0" smtClean="0"/>
              <a:pPr rtl="0"/>
              <a:t>‹Nº›</a:t>
            </a:fld>
            <a:endParaRPr lang="es-ES" noProof="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posición de contenido 2"/>
          <p:cNvSpPr>
            <a:spLocks noGrp="1"/>
          </p:cNvSpPr>
          <p:nvPr>
            <p:ph sz="half" idx="1"/>
          </p:nvPr>
        </p:nvSpPr>
        <p:spPr>
          <a:xfrm>
            <a:off x="913795" y="1732449"/>
            <a:ext cx="5060497" cy="4058750"/>
          </a:xfrm>
        </p:spPr>
        <p:txBody>
          <a:bodyPr rtlCol="0" anchor="t">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contenido 3"/>
          <p:cNvSpPr>
            <a:spLocks noGrp="1"/>
          </p:cNvSpPr>
          <p:nvPr>
            <p:ph sz="half" idx="2"/>
          </p:nvPr>
        </p:nvSpPr>
        <p:spPr>
          <a:xfrm>
            <a:off x="6202892" y="1732449"/>
            <a:ext cx="5064665" cy="4058751"/>
          </a:xfrm>
        </p:spPr>
        <p:txBody>
          <a:bodyPr rtlCol="0" anchor="t">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fecha 4"/>
          <p:cNvSpPr>
            <a:spLocks noGrp="1"/>
          </p:cNvSpPr>
          <p:nvPr>
            <p:ph type="dt" sz="half" idx="10"/>
          </p:nvPr>
        </p:nvSpPr>
        <p:spPr/>
        <p:txBody>
          <a:bodyPr rtlCol="0"/>
          <a:lstStyle/>
          <a:p>
            <a:pPr rtl="0"/>
            <a:fld id="{2925D5A5-9913-4DB5-A162-97D747D75F41}" type="datetime1">
              <a:rPr lang="es-ES" noProof="0" smtClean="0"/>
              <a:t>17/04/2024</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DF28FB93-0A08-4E7D-8E63-9EFA29F1E093}" type="slidenum">
              <a:rPr lang="es-ES" noProof="0" smtClean="0"/>
              <a:pPr rtl="0"/>
              <a:t>‹Nº›</a:t>
            </a:fld>
            <a:endParaRPr lang="es-ES" noProof="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pic>
        <p:nvPicPr>
          <p:cNvPr id="20" name="Imagen 19"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3795" y="1734506"/>
            <a:ext cx="5089072" cy="4148769"/>
          </a:xfrm>
          <a:prstGeom prst="rect">
            <a:avLst/>
          </a:prstGeom>
        </p:spPr>
      </p:pic>
      <p:pic>
        <p:nvPicPr>
          <p:cNvPr id="21" name="Imagen 20" descr="Slate-V2-HD-comp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485" y="1734506"/>
            <a:ext cx="5089072" cy="4148769"/>
          </a:xfrm>
          <a:prstGeom prst="rect">
            <a:avLst/>
          </a:prstGeom>
        </p:spPr>
      </p:pic>
      <p:sp>
        <p:nvSpPr>
          <p:cNvPr id="2" name="Título 1"/>
          <p:cNvSpPr>
            <a:spLocks noGrp="1"/>
          </p:cNvSpPr>
          <p:nvPr>
            <p:ph type="title"/>
          </p:nvPr>
        </p:nvSpPr>
        <p:spPr/>
        <p:txBody>
          <a:bodyPr rtlCol="0"/>
          <a:lstStyle>
            <a:lvl1pPr>
              <a:defRPr/>
            </a:lvl1pPr>
          </a:lstStyle>
          <a:p>
            <a:pPr rtl="0"/>
            <a:r>
              <a:rPr lang="es-ES" noProof="0"/>
              <a:t>Haga clic para modificar el estilo de título del patrón</a:t>
            </a:r>
          </a:p>
        </p:txBody>
      </p:sp>
      <p:sp>
        <p:nvSpPr>
          <p:cNvPr id="3" name="Marcador de posición de texto 2"/>
          <p:cNvSpPr>
            <a:spLocks noGrp="1"/>
          </p:cNvSpPr>
          <p:nvPr>
            <p:ph type="body" idx="1"/>
          </p:nvPr>
        </p:nvSpPr>
        <p:spPr>
          <a:xfrm>
            <a:off x="1005872" y="1835254"/>
            <a:ext cx="4876344" cy="544884"/>
          </a:xfrm>
        </p:spPr>
        <p:txBody>
          <a:bodyPr rtlCol="0"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4" name="Marcador de posición de contenido 3"/>
          <p:cNvSpPr>
            <a:spLocks noGrp="1"/>
          </p:cNvSpPr>
          <p:nvPr>
            <p:ph sz="half" idx="2"/>
          </p:nvPr>
        </p:nvSpPr>
        <p:spPr>
          <a:xfrm>
            <a:off x="1005872" y="2380137"/>
            <a:ext cx="4876344" cy="3411063"/>
          </a:xfrm>
        </p:spPr>
        <p:txBody>
          <a:bodyPr rtlCol="0" anchor="t">
            <a:normAutofit/>
          </a:bodyPr>
          <a:lstStyle>
            <a:lvl1pPr>
              <a:defRPr sz="1800"/>
            </a:lvl1pPr>
            <a:lvl2pPr>
              <a:defRPr sz="1600"/>
            </a:lvl2pPr>
            <a:lvl3pPr>
              <a:defRPr sz="1400"/>
            </a:lvl3pPr>
            <a:lvl4pPr>
              <a:defRPr sz="1200"/>
            </a:lvl4pPr>
            <a:lvl5pPr>
              <a:defRPr sz="1200"/>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5" name="Marcador de posición de texto 4"/>
          <p:cNvSpPr>
            <a:spLocks noGrp="1"/>
          </p:cNvSpPr>
          <p:nvPr>
            <p:ph type="body" sz="quarter" idx="3"/>
          </p:nvPr>
        </p:nvSpPr>
        <p:spPr>
          <a:xfrm>
            <a:off x="6294967" y="1835254"/>
            <a:ext cx="4895330" cy="544883"/>
          </a:xfrm>
        </p:spPr>
        <p:txBody>
          <a:bodyPr rtlCol="0" anchor="b">
            <a:noAutofit/>
          </a:bodyPr>
          <a:lstStyle>
            <a:lvl1pPr marL="0" indent="0" algn="ctr">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rtl="0"/>
            <a:r>
              <a:rPr lang="es-ES" noProof="0"/>
              <a:t>Haga clic para modificar los estilos de texto del patrón</a:t>
            </a:r>
          </a:p>
        </p:txBody>
      </p:sp>
      <p:sp>
        <p:nvSpPr>
          <p:cNvPr id="6" name="Marcador de posición de contenido 5"/>
          <p:cNvSpPr>
            <a:spLocks noGrp="1"/>
          </p:cNvSpPr>
          <p:nvPr>
            <p:ph sz="quarter" idx="4"/>
          </p:nvPr>
        </p:nvSpPr>
        <p:spPr>
          <a:xfrm>
            <a:off x="6294967" y="2380137"/>
            <a:ext cx="4895330" cy="3411063"/>
          </a:xfrm>
        </p:spPr>
        <p:txBody>
          <a:bodyPr rtlCol="0" anchor="t">
            <a:normAutofit/>
          </a:bodyPr>
          <a:lstStyle>
            <a:lvl1pPr>
              <a:defRPr sz="1800"/>
            </a:lvl1pPr>
            <a:lvl2pPr>
              <a:defRPr sz="1600"/>
            </a:lvl2pPr>
            <a:lvl3pPr>
              <a:defRPr sz="1400"/>
            </a:lvl3pPr>
            <a:lvl4pPr>
              <a:defRPr sz="1200"/>
            </a:lvl4pPr>
            <a:lvl5pPr>
              <a:defRPr sz="1200"/>
            </a:lvl5p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7" name="Marcador de fecha 6"/>
          <p:cNvSpPr>
            <a:spLocks noGrp="1"/>
          </p:cNvSpPr>
          <p:nvPr>
            <p:ph type="dt" sz="half" idx="10"/>
          </p:nvPr>
        </p:nvSpPr>
        <p:spPr/>
        <p:txBody>
          <a:bodyPr rtlCol="0"/>
          <a:lstStyle/>
          <a:p>
            <a:pPr rtl="0"/>
            <a:fld id="{D8525F61-C5B6-412B-9ECD-861620F4441B}" type="datetime1">
              <a:rPr lang="es-ES" noProof="0" smtClean="0"/>
              <a:t>17/04/2024</a:t>
            </a:fld>
            <a:endParaRPr lang="es-ES" noProof="0"/>
          </a:p>
        </p:txBody>
      </p:sp>
      <p:sp>
        <p:nvSpPr>
          <p:cNvPr id="8" name="Marcador de pie de página 7"/>
          <p:cNvSpPr>
            <a:spLocks noGrp="1"/>
          </p:cNvSpPr>
          <p:nvPr>
            <p:ph type="ftr" sz="quarter" idx="11"/>
          </p:nvPr>
        </p:nvSpPr>
        <p:spPr/>
        <p:txBody>
          <a:bodyPr rtlCol="0"/>
          <a:lstStyle/>
          <a:p>
            <a:pPr rtl="0"/>
            <a:endParaRPr lang="es-ES" noProof="0"/>
          </a:p>
        </p:txBody>
      </p:sp>
      <p:sp>
        <p:nvSpPr>
          <p:cNvPr id="9" name="Marcador de número de diapositiva 8"/>
          <p:cNvSpPr>
            <a:spLocks noGrp="1"/>
          </p:cNvSpPr>
          <p:nvPr>
            <p:ph type="sldNum" sz="quarter" idx="12"/>
          </p:nvPr>
        </p:nvSpPr>
        <p:spPr/>
        <p:txBody>
          <a:bodyPr rtlCol="0"/>
          <a:lstStyle/>
          <a:p>
            <a:pPr rtl="0"/>
            <a:fld id="{DF28FB93-0A08-4E7D-8E63-9EFA29F1E093}" type="slidenum">
              <a:rPr lang="es-ES" noProof="0" smtClean="0"/>
              <a:pPr rtl="0"/>
              <a:t>‹Nº›</a:t>
            </a:fld>
            <a:endParaRPr lang="es-ES" noProof="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rtlCol="0"/>
          <a:lstStyle/>
          <a:p>
            <a:pPr rtl="0"/>
            <a:r>
              <a:rPr lang="es-ES" noProof="0"/>
              <a:t>Haga clic para modificar el estilo de título del patrón</a:t>
            </a:r>
          </a:p>
        </p:txBody>
      </p:sp>
      <p:sp>
        <p:nvSpPr>
          <p:cNvPr id="3" name="Marcador de fecha 2"/>
          <p:cNvSpPr>
            <a:spLocks noGrp="1"/>
          </p:cNvSpPr>
          <p:nvPr>
            <p:ph type="dt" sz="half" idx="10"/>
          </p:nvPr>
        </p:nvSpPr>
        <p:spPr/>
        <p:txBody>
          <a:bodyPr rtlCol="0"/>
          <a:lstStyle/>
          <a:p>
            <a:pPr rtl="0"/>
            <a:fld id="{F224C5B2-7896-4145-ADCD-075FD5BB7C32}" type="datetime1">
              <a:rPr lang="es-ES" noProof="0" smtClean="0"/>
              <a:t>17/04/2024</a:t>
            </a:fld>
            <a:endParaRPr lang="es-ES" noProof="0"/>
          </a:p>
        </p:txBody>
      </p:sp>
      <p:sp>
        <p:nvSpPr>
          <p:cNvPr id="4" name="Marcador de pie de página 3"/>
          <p:cNvSpPr>
            <a:spLocks noGrp="1"/>
          </p:cNvSpPr>
          <p:nvPr>
            <p:ph type="ftr" sz="quarter" idx="11"/>
          </p:nvPr>
        </p:nvSpPr>
        <p:spPr/>
        <p:txBody>
          <a:bodyPr rtlCol="0"/>
          <a:lstStyle/>
          <a:p>
            <a:pPr rtl="0"/>
            <a:endParaRPr lang="es-ES" noProof="0"/>
          </a:p>
        </p:txBody>
      </p:sp>
      <p:sp>
        <p:nvSpPr>
          <p:cNvPr id="5" name="Marcador de posición de número de diapositiva 4"/>
          <p:cNvSpPr>
            <a:spLocks noGrp="1"/>
          </p:cNvSpPr>
          <p:nvPr>
            <p:ph type="sldNum" sz="quarter" idx="12"/>
          </p:nvPr>
        </p:nvSpPr>
        <p:spPr/>
        <p:txBody>
          <a:bodyPr rtlCol="0"/>
          <a:lstStyle/>
          <a:p>
            <a:pPr rtl="0"/>
            <a:fld id="{DF28FB93-0A08-4E7D-8E63-9EFA29F1E093}" type="slidenum">
              <a:rPr lang="es-ES" noProof="0" smtClean="0"/>
              <a:pPr rtl="0"/>
              <a:t>‹Nº›</a:t>
            </a:fld>
            <a:endParaRPr lang="es-ES" noProof="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rtlCol="0"/>
          <a:lstStyle/>
          <a:p>
            <a:pPr rtl="0"/>
            <a:fld id="{12781A86-3CA9-4CD5-8521-BF21C09520D2}" type="datetime1">
              <a:rPr lang="es-ES" noProof="0" smtClean="0"/>
              <a:t>17/04/2024</a:t>
            </a:fld>
            <a:endParaRPr lang="es-ES" noProof="0"/>
          </a:p>
        </p:txBody>
      </p:sp>
      <p:sp>
        <p:nvSpPr>
          <p:cNvPr id="3" name="Marcador de pie de página 2"/>
          <p:cNvSpPr>
            <a:spLocks noGrp="1"/>
          </p:cNvSpPr>
          <p:nvPr>
            <p:ph type="ftr" sz="quarter" idx="11"/>
          </p:nvPr>
        </p:nvSpPr>
        <p:spPr/>
        <p:txBody>
          <a:bodyPr rtlCol="0"/>
          <a:lstStyle/>
          <a:p>
            <a:pPr rtl="0"/>
            <a:endParaRPr lang="es-ES" noProof="0"/>
          </a:p>
        </p:txBody>
      </p:sp>
      <p:sp>
        <p:nvSpPr>
          <p:cNvPr id="4" name="Marcador de número de diapositiva 3"/>
          <p:cNvSpPr>
            <a:spLocks noGrp="1"/>
          </p:cNvSpPr>
          <p:nvPr>
            <p:ph type="sldNum" sz="quarter" idx="12"/>
          </p:nvPr>
        </p:nvSpPr>
        <p:spPr/>
        <p:txBody>
          <a:bodyPr rtlCol="0"/>
          <a:lstStyle/>
          <a:p>
            <a:pPr rtl="0"/>
            <a:fld id="{DF28FB93-0A08-4E7D-8E63-9EFA29F1E093}" type="slidenum">
              <a:rPr lang="es-ES" noProof="0" smtClean="0"/>
              <a:pPr rtl="0"/>
              <a:t>‹Nº›</a:t>
            </a:fld>
            <a:endParaRPr lang="es-ES" noProof="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913795" y="609600"/>
            <a:ext cx="3706889" cy="1821918"/>
          </a:xfrm>
        </p:spPr>
        <p:txBody>
          <a:bodyPr rtlCol="0" anchor="b">
            <a:normAutofit/>
          </a:bodyPr>
          <a:lstStyle>
            <a:lvl1pPr algn="ctr">
              <a:defRPr sz="2400" b="0"/>
            </a:lvl1pPr>
          </a:lstStyle>
          <a:p>
            <a:pPr rtl="0"/>
            <a:r>
              <a:rPr lang="es-ES" noProof="0"/>
              <a:t>Haga clic para modificar el estilo de título del patrón</a:t>
            </a:r>
          </a:p>
        </p:txBody>
      </p:sp>
      <p:sp>
        <p:nvSpPr>
          <p:cNvPr id="3" name="Marcador de posición de contenido 2"/>
          <p:cNvSpPr>
            <a:spLocks noGrp="1"/>
          </p:cNvSpPr>
          <p:nvPr>
            <p:ph idx="1"/>
          </p:nvPr>
        </p:nvSpPr>
        <p:spPr>
          <a:xfrm>
            <a:off x="4855633" y="609600"/>
            <a:ext cx="6411924" cy="5181600"/>
          </a:xfrm>
        </p:spPr>
        <p:txBody>
          <a:bodyPr rtlCol="0">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posición de texto 3"/>
          <p:cNvSpPr>
            <a:spLocks noGrp="1"/>
          </p:cNvSpPr>
          <p:nvPr>
            <p:ph type="body" sz="half" idx="2"/>
          </p:nvPr>
        </p:nvSpPr>
        <p:spPr>
          <a:xfrm>
            <a:off x="913795" y="2431518"/>
            <a:ext cx="3706889" cy="3359681"/>
          </a:xfrm>
        </p:spPr>
        <p:txBody>
          <a:bodyPr rtlCol="0"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Haga clic para modificar los estilos de texto del patrón</a:t>
            </a:r>
          </a:p>
        </p:txBody>
      </p:sp>
      <p:sp>
        <p:nvSpPr>
          <p:cNvPr id="5" name="Marcador de fecha 4"/>
          <p:cNvSpPr>
            <a:spLocks noGrp="1"/>
          </p:cNvSpPr>
          <p:nvPr>
            <p:ph type="dt" sz="half" idx="10"/>
          </p:nvPr>
        </p:nvSpPr>
        <p:spPr/>
        <p:txBody>
          <a:bodyPr rtlCol="0"/>
          <a:lstStyle/>
          <a:p>
            <a:pPr rtl="0"/>
            <a:fld id="{B3EE194F-A8FE-4512-ADD0-C64274011A03}" type="datetime1">
              <a:rPr lang="es-ES" noProof="0" smtClean="0"/>
              <a:t>17/04/2024</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DF28FB93-0A08-4E7D-8E63-9EFA29F1E093}" type="slidenum">
              <a:rPr lang="es-ES" noProof="0" smtClean="0"/>
              <a:pPr rtl="0"/>
              <a:t>‹Nº›</a:t>
            </a:fld>
            <a:endParaRPr lang="es-ES" noProof="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leyenda">
    <p:spTree>
      <p:nvGrpSpPr>
        <p:cNvPr id="1" name=""/>
        <p:cNvGrpSpPr/>
        <p:nvPr/>
      </p:nvGrpSpPr>
      <p:grpSpPr>
        <a:xfrm>
          <a:off x="0" y="0"/>
          <a:ext cx="0" cy="0"/>
          <a:chOff x="0" y="0"/>
          <a:chExt cx="0" cy="0"/>
        </a:xfrm>
      </p:grpSpPr>
      <p:pic>
        <p:nvPicPr>
          <p:cNvPr id="22" name="Imagen 21" descr="Slate-V2-HD-vertPhotoInset.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93665" y="609600"/>
            <a:ext cx="3584166" cy="5204832"/>
          </a:xfrm>
          <a:prstGeom prst="rect">
            <a:avLst/>
          </a:prstGeom>
        </p:spPr>
      </p:pic>
      <p:sp>
        <p:nvSpPr>
          <p:cNvPr id="2" name="Título 1"/>
          <p:cNvSpPr>
            <a:spLocks noGrp="1"/>
          </p:cNvSpPr>
          <p:nvPr>
            <p:ph type="title"/>
          </p:nvPr>
        </p:nvSpPr>
        <p:spPr>
          <a:xfrm>
            <a:off x="913795" y="609923"/>
            <a:ext cx="5934949" cy="1829338"/>
          </a:xfrm>
        </p:spPr>
        <p:txBody>
          <a:bodyPr rtlCol="0" anchor="b">
            <a:noAutofit/>
          </a:bodyPr>
          <a:lstStyle>
            <a:lvl1pPr algn="ctr">
              <a:defRPr sz="3200" b="0"/>
            </a:lvl1pPr>
          </a:lstStyle>
          <a:p>
            <a:pPr rtl="0"/>
            <a:r>
              <a:rPr lang="es-ES" noProof="0"/>
              <a:t>Haga clic para modificar el estilo de título del patrón</a:t>
            </a:r>
          </a:p>
        </p:txBody>
      </p:sp>
      <p:sp>
        <p:nvSpPr>
          <p:cNvPr id="3" name="Marcador de posición de imagen 2"/>
          <p:cNvSpPr>
            <a:spLocks noGrp="1" noChangeAspect="1"/>
          </p:cNvSpPr>
          <p:nvPr>
            <p:ph type="pic" idx="1"/>
          </p:nvPr>
        </p:nvSpPr>
        <p:spPr>
          <a:xfrm>
            <a:off x="7442551" y="763702"/>
            <a:ext cx="3275751" cy="4912822"/>
          </a:xfrm>
          <a:effectLst>
            <a:outerShdw blurRad="38100" dist="25400" dir="4440000">
              <a:srgbClr val="000000">
                <a:alpha val="36000"/>
              </a:srgbClr>
            </a:outerShdw>
          </a:effectLst>
        </p:spPr>
        <p:txBody>
          <a:bodyPr rtlCol="0"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rtl="0"/>
            <a:r>
              <a:rPr lang="es-ES" noProof="0"/>
              <a:t>Haga clic en el icono para agregar una imagen</a:t>
            </a:r>
          </a:p>
        </p:txBody>
      </p:sp>
      <p:sp>
        <p:nvSpPr>
          <p:cNvPr id="4" name="Marcador de posición de texto 3"/>
          <p:cNvSpPr>
            <a:spLocks noGrp="1"/>
          </p:cNvSpPr>
          <p:nvPr>
            <p:ph type="body" sz="half" idx="2"/>
          </p:nvPr>
        </p:nvSpPr>
        <p:spPr>
          <a:xfrm>
            <a:off x="913795" y="2439261"/>
            <a:ext cx="5934949" cy="3376134"/>
          </a:xfrm>
        </p:spPr>
        <p:txBody>
          <a:bodyPr rtlCol="0" anchor="t">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rtl="0"/>
            <a:r>
              <a:rPr lang="es-ES" noProof="0"/>
              <a:t>Haga clic para modificar los estilos de texto del patrón</a:t>
            </a:r>
          </a:p>
        </p:txBody>
      </p:sp>
      <p:sp>
        <p:nvSpPr>
          <p:cNvPr id="5" name="Marcador de fecha 4"/>
          <p:cNvSpPr>
            <a:spLocks noGrp="1"/>
          </p:cNvSpPr>
          <p:nvPr>
            <p:ph type="dt" sz="half" idx="10"/>
          </p:nvPr>
        </p:nvSpPr>
        <p:spPr/>
        <p:txBody>
          <a:bodyPr rtlCol="0"/>
          <a:lstStyle/>
          <a:p>
            <a:pPr rtl="0"/>
            <a:fld id="{90A52455-5BEE-439D-A29A-61EB4B3AD9D8}" type="datetime1">
              <a:rPr lang="es-ES" noProof="0" smtClean="0"/>
              <a:t>17/04/2024</a:t>
            </a:fld>
            <a:endParaRPr lang="es-ES" noProof="0"/>
          </a:p>
        </p:txBody>
      </p:sp>
      <p:sp>
        <p:nvSpPr>
          <p:cNvPr id="6" name="Marcador de pie de página 5"/>
          <p:cNvSpPr>
            <a:spLocks noGrp="1"/>
          </p:cNvSpPr>
          <p:nvPr>
            <p:ph type="ftr" sz="quarter" idx="11"/>
          </p:nvPr>
        </p:nvSpPr>
        <p:spPr/>
        <p:txBody>
          <a:bodyPr rtlCol="0"/>
          <a:lstStyle/>
          <a:p>
            <a:pPr rtl="0"/>
            <a:endParaRPr lang="es-ES" noProof="0"/>
          </a:p>
        </p:txBody>
      </p:sp>
      <p:sp>
        <p:nvSpPr>
          <p:cNvPr id="7" name="Marcador de posición de número de diapositiva 6"/>
          <p:cNvSpPr>
            <a:spLocks noGrp="1"/>
          </p:cNvSpPr>
          <p:nvPr>
            <p:ph type="sldNum" sz="quarter" idx="12"/>
          </p:nvPr>
        </p:nvSpPr>
        <p:spPr/>
        <p:txBody>
          <a:bodyPr rtlCol="0"/>
          <a:lstStyle/>
          <a:p>
            <a:pPr rtl="0"/>
            <a:fld id="{DF28FB93-0A08-4E7D-8E63-9EFA29F1E093}" type="slidenum">
              <a:rPr lang="es-ES" noProof="0" smtClean="0"/>
              <a:pPr rtl="0"/>
              <a:t>‹Nº›</a:t>
            </a:fld>
            <a:endParaRPr lang="es-ES" noProof="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913795" y="609600"/>
            <a:ext cx="10353762" cy="970450"/>
          </a:xfrm>
          <a:prstGeom prst="rect">
            <a:avLst/>
          </a:prstGeom>
          <a:effectLst>
            <a:outerShdw blurRad="25400" dir="17880000">
              <a:srgbClr val="000000">
                <a:alpha val="46000"/>
              </a:srgbClr>
            </a:outerShdw>
          </a:effectLst>
        </p:spPr>
        <p:txBody>
          <a:bodyPr vert="horz" lIns="91440" tIns="45720" rIns="91440" bIns="45720" rtlCol="0" anchor="ctr">
            <a:normAutofit/>
          </a:bodyPr>
          <a:lstStyle/>
          <a:p>
            <a:pPr rtl="0"/>
            <a:r>
              <a:rPr lang="es-ES" noProof="0"/>
              <a:t>Haga clic para modificar el estilo de título del patrón</a:t>
            </a:r>
          </a:p>
        </p:txBody>
      </p:sp>
      <p:sp>
        <p:nvSpPr>
          <p:cNvPr id="3" name="Marcador de posición de texto 2"/>
          <p:cNvSpPr>
            <a:spLocks noGrp="1"/>
          </p:cNvSpPr>
          <p:nvPr>
            <p:ph type="body" idx="1"/>
          </p:nvPr>
        </p:nvSpPr>
        <p:spPr>
          <a:xfrm>
            <a:off x="913795" y="1732449"/>
            <a:ext cx="10353762" cy="4058751"/>
          </a:xfrm>
          <a:prstGeom prst="rect">
            <a:avLst/>
          </a:prstGeom>
          <a:effectLst>
            <a:outerShdw blurRad="25400" dir="17880000">
              <a:srgbClr val="000000">
                <a:alpha val="46000"/>
              </a:srgbClr>
            </a:outerShdw>
          </a:effectLst>
        </p:spPr>
        <p:txBody>
          <a:bodyPr vert="horz" lIns="91440" tIns="45720" rIns="91440" bIns="45720" rtlCol="0" anchor="t">
            <a:normAutofit/>
          </a:bodyPr>
          <a:lstStyle/>
          <a:p>
            <a:pPr lvl="0" rtl="0"/>
            <a:r>
              <a:rPr lang="es-ES" noProof="0"/>
              <a:t>Haga clic para modificar los estilos de texto del patrón</a:t>
            </a:r>
          </a:p>
          <a:p>
            <a:pPr lvl="1" rtl="0"/>
            <a:r>
              <a:rPr lang="es-ES" noProof="0"/>
              <a:t>Segundo nivel</a:t>
            </a:r>
          </a:p>
          <a:p>
            <a:pPr lvl="2" rtl="0"/>
            <a:r>
              <a:rPr lang="es-ES" noProof="0"/>
              <a:t>Tercer nivel</a:t>
            </a:r>
          </a:p>
          <a:p>
            <a:pPr lvl="3" rtl="0"/>
            <a:r>
              <a:rPr lang="es-ES" noProof="0"/>
              <a:t>Cuarto nivel</a:t>
            </a:r>
          </a:p>
          <a:p>
            <a:pPr lvl="4" rtl="0"/>
            <a:r>
              <a:rPr lang="es-ES" noProof="0"/>
              <a:t>Quinto nivel</a:t>
            </a:r>
          </a:p>
        </p:txBody>
      </p:sp>
      <p:sp>
        <p:nvSpPr>
          <p:cNvPr id="4" name="Marcador de fecha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rtl="0"/>
            <a:fld id="{BDE1D860-B2C2-4D44-B960-01ECD0191E11}" type="datetime1">
              <a:rPr lang="es-ES" noProof="0" smtClean="0"/>
              <a:t>17/04/2024</a:t>
            </a:fld>
            <a:endParaRPr lang="es-ES" noProof="0" dirty="0"/>
          </a:p>
        </p:txBody>
      </p:sp>
      <p:sp>
        <p:nvSpPr>
          <p:cNvPr id="5" name="Marcador de posición de pie de página 4"/>
          <p:cNvSpPr>
            <a:spLocks noGrp="1"/>
          </p:cNvSpPr>
          <p:nvPr>
            <p:ph type="ftr" sz="quarter" idx="3"/>
          </p:nvPr>
        </p:nvSpPr>
        <p:spPr>
          <a:xfrm>
            <a:off x="913795" y="5883275"/>
            <a:ext cx="6672865" cy="365125"/>
          </a:xfrm>
          <a:prstGeom prst="rect">
            <a:avLst/>
          </a:prstGeom>
        </p:spPr>
        <p:txBody>
          <a:bodyPr vert="horz" lIns="91440" tIns="45720" rIns="91440" bIns="45720" rtlCol="0" anchor="ctr"/>
          <a:lstStyle>
            <a:lvl1pPr algn="l">
              <a:defRPr sz="1000">
                <a:solidFill>
                  <a:schemeClr val="tx1">
                    <a:lumMod val="95000"/>
                  </a:schemeClr>
                </a:solidFill>
                <a:effectLst>
                  <a:outerShdw blurRad="50800" dist="38100" dir="2700000" algn="tl" rotWithShape="0">
                    <a:schemeClr val="bg1">
                      <a:alpha val="43000"/>
                    </a:schemeClr>
                  </a:outerShdw>
                </a:effectLst>
              </a:defRPr>
            </a:lvl1pPr>
          </a:lstStyle>
          <a:p>
            <a:pPr rtl="0"/>
            <a:endParaRPr lang="es-ES" noProof="0"/>
          </a:p>
        </p:txBody>
      </p:sp>
      <p:sp>
        <p:nvSpPr>
          <p:cNvPr id="6" name="Marcador de número de diapositiva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lumMod val="95000"/>
                  </a:schemeClr>
                </a:solidFill>
                <a:effectLst>
                  <a:outerShdw blurRad="50800" dist="38100" dir="2700000" algn="tl" rotWithShape="0">
                    <a:schemeClr val="bg1">
                      <a:alpha val="43000"/>
                    </a:schemeClr>
                  </a:outerShdw>
                </a:effectLst>
              </a:defRPr>
            </a:lvl1pPr>
          </a:lstStyle>
          <a:p>
            <a:pPr rtl="0"/>
            <a:fld id="{DF28FB93-0A08-4E7D-8E63-9EFA29F1E093}" type="slidenum">
              <a:rPr lang="es-ES" noProof="0" smtClean="0"/>
              <a:pPr rtl="0"/>
              <a:t>‹Nº›</a:t>
            </a:fld>
            <a:endParaRPr lang="es-ES" noProof="0"/>
          </a:p>
        </p:txBody>
      </p:sp>
    </p:spTree>
  </p:cSld>
  <p:clrMap bg1="dk1" tx1="lt1" bg2="dk2" tx2="lt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2" r:id="rId10"/>
    <p:sldLayoutId id="2147483853" r:id="rId11"/>
    <p:sldLayoutId id="2147483854" r:id="rId12"/>
    <p:sldLayoutId id="2147483855" r:id="rId13"/>
    <p:sldLayoutId id="2147483858" r:id="rId14"/>
    <p:sldLayoutId id="2147483859" r:id="rId15"/>
    <p:sldLayoutId id="2147483850" r:id="rId16"/>
    <p:sldLayoutId id="2147483851" r:id="rId17"/>
  </p:sldLayoutIdLst>
  <p:hf sldNum="0" hdr="0" ftr="0" dt="0"/>
  <p:txStyles>
    <p:title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4.tmp"/></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hyperlink" Target="mailto:Leandro.Espindola@uchile.cl" TargetMode="External"/><Relationship Id="rId2" Type="http://schemas.openxmlformats.org/officeDocument/2006/relationships/image" Target="../media/image7.pn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tmp"/><Relationship Id="rId2" Type="http://schemas.openxmlformats.org/officeDocument/2006/relationships/image" Target="../media/image8.tmp"/><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tmp"/><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tmp"/><Relationship Id="rId2" Type="http://schemas.openxmlformats.org/officeDocument/2006/relationships/image" Target="../media/image11.tmp"/><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effectLst/>
      </p:bgPr>
    </p:bg>
    <p:spTree>
      <p:nvGrpSpPr>
        <p:cNvPr id="1" name=""/>
        <p:cNvGrpSpPr/>
        <p:nvPr/>
      </p:nvGrpSpPr>
      <p:grpSpPr>
        <a:xfrm>
          <a:off x="0" y="0"/>
          <a:ext cx="0" cy="0"/>
          <a:chOff x="0" y="0"/>
          <a:chExt cx="0" cy="0"/>
        </a:xfrm>
      </p:grpSpPr>
      <p:pic>
        <p:nvPicPr>
          <p:cNvPr id="5" name="Imagen 4">
            <a:extLst>
              <a:ext uri="{FF2B5EF4-FFF2-40B4-BE49-F238E27FC236}">
                <a16:creationId xmlns:a16="http://schemas.microsoft.com/office/drawing/2014/main" id="{794E20B4-B38C-431D-97FB-559753C4CD10}"/>
              </a:ext>
              <a:ext uri="{C183D7F6-B498-43B3-948B-1728B52AA6E4}">
                <adec:decorative xmlns:adec="http://schemas.microsoft.com/office/drawing/2017/decorative" val="1"/>
              </a:ext>
            </a:extLst>
          </p:cNvPr>
          <p:cNvPicPr>
            <a:picLocks noChangeAspect="1"/>
          </p:cNvPicPr>
          <p:nvPr/>
        </p:nvPicPr>
        <p:blipFill rotWithShape="1">
          <a:blip r:embed="rId3">
            <a:duotone>
              <a:schemeClr val="bg2">
                <a:shade val="45000"/>
                <a:satMod val="135000"/>
              </a:schemeClr>
              <a:prstClr val="white"/>
            </a:duotone>
          </a:blip>
          <a:srcRect b="25000"/>
          <a:stretch/>
        </p:blipFill>
        <p:spPr>
          <a:xfrm>
            <a:off x="20" y="10"/>
            <a:ext cx="12191980" cy="6857990"/>
          </a:xfrm>
          <a:prstGeom prst="rect">
            <a:avLst/>
          </a:prstGeom>
        </p:spPr>
      </p:pic>
      <p:sp>
        <p:nvSpPr>
          <p:cNvPr id="3" name="Subtítulo 2">
            <a:extLst>
              <a:ext uri="{FF2B5EF4-FFF2-40B4-BE49-F238E27FC236}">
                <a16:creationId xmlns:a16="http://schemas.microsoft.com/office/drawing/2014/main" id="{6C73FCE9-28D4-427E-BF96-E6B19E59E524}"/>
              </a:ext>
            </a:extLst>
          </p:cNvPr>
          <p:cNvSpPr>
            <a:spLocks noGrp="1"/>
          </p:cNvSpPr>
          <p:nvPr>
            <p:ph type="subTitle" idx="1"/>
          </p:nvPr>
        </p:nvSpPr>
        <p:spPr>
          <a:xfrm>
            <a:off x="0" y="5265611"/>
            <a:ext cx="6436104" cy="534838"/>
          </a:xfrm>
          <a:solidFill>
            <a:srgbClr val="326C6B"/>
          </a:solidFill>
        </p:spPr>
        <p:txBody>
          <a:bodyPr rtlCol="0">
            <a:normAutofit/>
          </a:bodyPr>
          <a:lstStyle/>
          <a:p>
            <a:pPr algn="l" rtl="0"/>
            <a:r>
              <a:rPr lang="es-ES" sz="2400" dirty="0">
                <a:solidFill>
                  <a:srgbClr val="FFFFFF"/>
                </a:solidFill>
              </a:rPr>
              <a:t>Cátedra: Dirección y Ética Pública</a:t>
            </a:r>
          </a:p>
        </p:txBody>
      </p:sp>
      <p:pic>
        <p:nvPicPr>
          <p:cNvPr id="6" name="Imagen 5" descr="Interfaz de usuario gráfica, Texto&#10;&#10;Descripción generada automáticamente">
            <a:extLst>
              <a:ext uri="{FF2B5EF4-FFF2-40B4-BE49-F238E27FC236}">
                <a16:creationId xmlns:a16="http://schemas.microsoft.com/office/drawing/2014/main" id="{051D8CF1-5969-0F00-846F-34B198960E4E}"/>
              </a:ext>
            </a:extLst>
          </p:cNvPr>
          <p:cNvPicPr>
            <a:picLocks noChangeAspect="1"/>
          </p:cNvPicPr>
          <p:nvPr/>
        </p:nvPicPr>
        <p:blipFill>
          <a:blip r:embed="rId4"/>
          <a:stretch>
            <a:fillRect/>
          </a:stretch>
        </p:blipFill>
        <p:spPr>
          <a:xfrm>
            <a:off x="7698658" y="172970"/>
            <a:ext cx="4254082" cy="1057485"/>
          </a:xfrm>
          <a:prstGeom prst="rect">
            <a:avLst/>
          </a:prstGeom>
        </p:spPr>
      </p:pic>
      <p:sp>
        <p:nvSpPr>
          <p:cNvPr id="4" name="Rectángulo: esquinas diagonales redondeadas 3">
            <a:extLst>
              <a:ext uri="{FF2B5EF4-FFF2-40B4-BE49-F238E27FC236}">
                <a16:creationId xmlns:a16="http://schemas.microsoft.com/office/drawing/2014/main" id="{B8486647-EAF7-B692-910C-327C7BDB657C}"/>
              </a:ext>
            </a:extLst>
          </p:cNvPr>
          <p:cNvSpPr/>
          <p:nvPr/>
        </p:nvSpPr>
        <p:spPr>
          <a:xfrm>
            <a:off x="0" y="4580069"/>
            <a:ext cx="6436104" cy="685542"/>
          </a:xfrm>
          <a:prstGeom prst="round2DiagRect">
            <a:avLst/>
          </a:prstGeom>
          <a:solidFill>
            <a:srgbClr val="326C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s-ES" sz="3200" b="1" dirty="0"/>
              <a:t>Análisis de Literatura III</a:t>
            </a:r>
            <a:endParaRPr lang="es-CL" sz="3200" b="1" dirty="0"/>
          </a:p>
        </p:txBody>
      </p:sp>
    </p:spTree>
    <p:extLst>
      <p:ext uri="{BB962C8B-B14F-4D97-AF65-F5344CB8AC3E}">
        <p14:creationId xmlns:p14="http://schemas.microsoft.com/office/powerpoint/2010/main" val="4018795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4AAE38-EC66-48A7-AA89-988639DD9E9A}"/>
              </a:ext>
            </a:extLst>
          </p:cNvPr>
          <p:cNvSpPr>
            <a:spLocks noGrp="1"/>
          </p:cNvSpPr>
          <p:nvPr>
            <p:ph type="title"/>
          </p:nvPr>
        </p:nvSpPr>
        <p:spPr>
          <a:xfrm>
            <a:off x="548247" y="255638"/>
            <a:ext cx="10844784" cy="677273"/>
          </a:xfrm>
          <a:solidFill>
            <a:srgbClr val="326C6B"/>
          </a:solidFill>
        </p:spPr>
        <p:txBody>
          <a:bodyPr>
            <a:noAutofit/>
          </a:bodyPr>
          <a:lstStyle/>
          <a:p>
            <a:r>
              <a:rPr lang="es-CL" sz="2400" dirty="0"/>
              <a:t>IV. CONFIGURACIONES BUROCRÁTICAS Y ROLES PREVALENCIENTES</a:t>
            </a:r>
          </a:p>
        </p:txBody>
      </p:sp>
      <p:sp>
        <p:nvSpPr>
          <p:cNvPr id="3" name="Marcador de contenido 2">
            <a:extLst>
              <a:ext uri="{FF2B5EF4-FFF2-40B4-BE49-F238E27FC236}">
                <a16:creationId xmlns:a16="http://schemas.microsoft.com/office/drawing/2014/main" id="{43F43D9B-C93C-42FA-B152-A45EF176A912}"/>
              </a:ext>
            </a:extLst>
          </p:cNvPr>
          <p:cNvSpPr>
            <a:spLocks noGrp="1"/>
          </p:cNvSpPr>
          <p:nvPr>
            <p:ph idx="1"/>
          </p:nvPr>
        </p:nvSpPr>
        <p:spPr>
          <a:xfrm>
            <a:off x="845764" y="1389888"/>
            <a:ext cx="10844784" cy="5320601"/>
          </a:xfrm>
        </p:spPr>
        <p:txBody>
          <a:bodyPr>
            <a:normAutofit fontScale="92500" lnSpcReduction="20000"/>
          </a:bodyPr>
          <a:lstStyle/>
          <a:p>
            <a:r>
              <a:rPr lang="es-CL" dirty="0">
                <a:solidFill>
                  <a:schemeClr val="bg1"/>
                </a:solidFill>
                <a:highlight>
                  <a:srgbClr val="FFFF00"/>
                </a:highlight>
              </a:rPr>
              <a:t>Burocracia administrativa clásica</a:t>
            </a:r>
            <a:r>
              <a:rPr lang="es-CL" dirty="0"/>
              <a:t>: se caracterizan por una baja capacidad y una autonomía relativamente alta. Los funcionarios han accedido por criterios más políticos que prácticos, pero pueden tener estabilidad. Su grado de competencia técnica y la capacidad de incentivación de comportamientos son bajos. Las normas y los procesos están por sobre la calidad y la gestión del servicio. </a:t>
            </a:r>
          </a:p>
          <a:p>
            <a:r>
              <a:rPr lang="es-CL" dirty="0">
                <a:solidFill>
                  <a:schemeClr val="bg1"/>
                </a:solidFill>
                <a:highlight>
                  <a:srgbClr val="FFFF00"/>
                </a:highlight>
              </a:rPr>
              <a:t>Burocracia clientelar</a:t>
            </a:r>
            <a:r>
              <a:rPr lang="es-CL" dirty="0"/>
              <a:t>: baja autonomía y baja capacidad. Las rotaciones ministeriales o los cambios de gobierno influyen en la conformación de las plantas y pueden implicar cambios masivos de funcionarios. Los roles de esta configuración están vinculados a su carácter de recurso político del partido gobernante que los intercambios por votos o apoyos políticos. Completamente descartado la tecnocracia y </a:t>
            </a:r>
            <a:r>
              <a:rPr lang="es-CL" dirty="0" err="1"/>
              <a:t>tecnopols</a:t>
            </a:r>
            <a:r>
              <a:rPr lang="es-CL" dirty="0"/>
              <a:t>. </a:t>
            </a:r>
          </a:p>
          <a:p>
            <a:r>
              <a:rPr lang="es-CL" dirty="0">
                <a:solidFill>
                  <a:schemeClr val="bg1"/>
                </a:solidFill>
                <a:highlight>
                  <a:srgbClr val="FFFF00"/>
                </a:highlight>
              </a:rPr>
              <a:t>Burocracia paralela:</a:t>
            </a:r>
            <a:r>
              <a:rPr lang="es-CL" dirty="0">
                <a:solidFill>
                  <a:schemeClr val="bg1"/>
                </a:solidFill>
              </a:rPr>
              <a:t> </a:t>
            </a:r>
            <a:r>
              <a:rPr lang="es-CL" dirty="0"/>
              <a:t>baja autonomía y alta capacidad. Su régimen laboral suele estar regido por normas relativas a contratos de servicios u otras formas jurídicas (honorarios y </a:t>
            </a:r>
            <a:r>
              <a:rPr lang="es-CL" dirty="0" err="1"/>
              <a:t>C°</a:t>
            </a:r>
            <a:r>
              <a:rPr lang="es-CL" dirty="0"/>
              <a:t> del Trabajo). La participación en el ciclo de PP es diferente, según la posición que ocupen. Por una parte, es la asesoría técnica en el poder Ejecutivo y, por otra, en la ejecución de las políticas donde suelen ocurrir conflictos. </a:t>
            </a:r>
          </a:p>
          <a:p>
            <a:r>
              <a:rPr lang="es-CL" dirty="0">
                <a:solidFill>
                  <a:schemeClr val="bg1"/>
                </a:solidFill>
                <a:highlight>
                  <a:srgbClr val="FFFF00"/>
                </a:highlight>
              </a:rPr>
              <a:t>Burocracia meritocrática</a:t>
            </a:r>
            <a:r>
              <a:rPr lang="es-CL" dirty="0"/>
              <a:t>: combinaciones diferentes de alta autonomía y capacidad. Está integrada por funcionarios con estabilidad reclutados por mérito e incorporados a carreras profesionales. Se contemplan en entidades singulares vinculadas a la burocracia fiscal o económica. Son burocracias que opinan y actúan. Son un actor importante para sostener la estabilidad y orientación al interés público. </a:t>
            </a:r>
          </a:p>
          <a:p>
            <a:endParaRPr lang="es-CL" dirty="0"/>
          </a:p>
        </p:txBody>
      </p:sp>
    </p:spTree>
    <p:extLst>
      <p:ext uri="{BB962C8B-B14F-4D97-AF65-F5344CB8AC3E}">
        <p14:creationId xmlns:p14="http://schemas.microsoft.com/office/powerpoint/2010/main" val="10115740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2727996-C3A1-49DE-A816-B08356E95B14}"/>
              </a:ext>
            </a:extLst>
          </p:cNvPr>
          <p:cNvSpPr>
            <a:spLocks noGrp="1"/>
          </p:cNvSpPr>
          <p:nvPr>
            <p:ph type="title"/>
          </p:nvPr>
        </p:nvSpPr>
        <p:spPr>
          <a:xfrm>
            <a:off x="1261872" y="365760"/>
            <a:ext cx="9692640" cy="585216"/>
          </a:xfrm>
          <a:solidFill>
            <a:srgbClr val="326C6B"/>
          </a:solidFill>
        </p:spPr>
        <p:txBody>
          <a:bodyPr>
            <a:normAutofit fontScale="90000"/>
          </a:bodyPr>
          <a:lstStyle/>
          <a:p>
            <a:r>
              <a:rPr lang="es-CL" sz="3600" dirty="0"/>
              <a:t>V. BALANCE Y PERSPECTIVA</a:t>
            </a:r>
          </a:p>
        </p:txBody>
      </p:sp>
      <p:sp>
        <p:nvSpPr>
          <p:cNvPr id="3" name="Marcador de contenido 2">
            <a:extLst>
              <a:ext uri="{FF2B5EF4-FFF2-40B4-BE49-F238E27FC236}">
                <a16:creationId xmlns:a16="http://schemas.microsoft.com/office/drawing/2014/main" id="{C0DAABA2-1D3B-4235-B22F-CB312B0C6D62}"/>
              </a:ext>
            </a:extLst>
          </p:cNvPr>
          <p:cNvSpPr>
            <a:spLocks noGrp="1"/>
          </p:cNvSpPr>
          <p:nvPr>
            <p:ph idx="1"/>
          </p:nvPr>
        </p:nvSpPr>
        <p:spPr>
          <a:xfrm>
            <a:off x="402335" y="1389888"/>
            <a:ext cx="11445787" cy="5102352"/>
          </a:xfrm>
        </p:spPr>
        <p:txBody>
          <a:bodyPr>
            <a:normAutofit fontScale="85000" lnSpcReduction="10000"/>
          </a:bodyPr>
          <a:lstStyle/>
          <a:p>
            <a:r>
              <a:rPr lang="es-CL" dirty="0">
                <a:latin typeface="Century Schoolbook (Cuerpo)"/>
              </a:rPr>
              <a:t>Las burocracias se han convertido en el objeto de transacción de cambios políticos y económicos que han producido consecuencias relevantes sobre sus configuraciones y roles en el proceso de elaboración e implementación de PP. Puntos clave para entender los ideales weberianos. </a:t>
            </a:r>
          </a:p>
          <a:p>
            <a:r>
              <a:rPr lang="es-CL" dirty="0">
                <a:latin typeface="Century Schoolbook (Cuerpo)"/>
              </a:rPr>
              <a:t>Las lecciones: </a:t>
            </a:r>
          </a:p>
          <a:p>
            <a:pPr lvl="1"/>
            <a:r>
              <a:rPr lang="es-CL" dirty="0">
                <a:solidFill>
                  <a:schemeClr val="tx1"/>
                </a:solidFill>
                <a:latin typeface="Century Schoolbook (Cuerpo)"/>
              </a:rPr>
              <a:t>Carga de las políticas fiscales sobre el peso y el coste del empleo público </a:t>
            </a:r>
          </a:p>
          <a:p>
            <a:pPr lvl="2"/>
            <a:r>
              <a:rPr lang="es-CL" dirty="0">
                <a:solidFill>
                  <a:schemeClr val="tx1"/>
                </a:solidFill>
                <a:latin typeface="Century Schoolbook (Cuerpo)"/>
              </a:rPr>
              <a:t>Progresivo envejecimiento y pérdida de funcionalidad de las burocracias y desgaste por la falta de renovación </a:t>
            </a:r>
          </a:p>
          <a:p>
            <a:pPr lvl="2"/>
            <a:r>
              <a:rPr lang="es-CL" dirty="0">
                <a:solidFill>
                  <a:schemeClr val="tx1"/>
                </a:solidFill>
                <a:latin typeface="Century Schoolbook (Cuerpo)"/>
              </a:rPr>
              <a:t>Aparición de burocracias paralelas de distinta naturaleza </a:t>
            </a:r>
          </a:p>
          <a:p>
            <a:pPr lvl="2"/>
            <a:endParaRPr lang="es-CL" dirty="0">
              <a:solidFill>
                <a:schemeClr val="tx1"/>
              </a:solidFill>
              <a:latin typeface="Century Schoolbook (Cuerpo)"/>
            </a:endParaRPr>
          </a:p>
          <a:p>
            <a:pPr lvl="1"/>
            <a:r>
              <a:rPr lang="es-CL" dirty="0">
                <a:solidFill>
                  <a:schemeClr val="tx1"/>
                </a:solidFill>
                <a:latin typeface="Century Schoolbook (Cuerpo)"/>
              </a:rPr>
              <a:t>Extensión y profundización de democracias electorales más competitivas, pero con baja incidencia a una burocracia estable e imparcial (clientelismo)</a:t>
            </a:r>
          </a:p>
          <a:p>
            <a:pPr lvl="1"/>
            <a:endParaRPr lang="es-CL" dirty="0">
              <a:solidFill>
                <a:schemeClr val="tx1"/>
              </a:solidFill>
              <a:latin typeface="Century Schoolbook (Cuerpo)"/>
            </a:endParaRPr>
          </a:p>
          <a:p>
            <a:pPr lvl="1"/>
            <a:r>
              <a:rPr lang="es-CL" dirty="0">
                <a:solidFill>
                  <a:schemeClr val="tx1"/>
                </a:solidFill>
                <a:latin typeface="Century Schoolbook (Cuerpo)"/>
              </a:rPr>
              <a:t>Fortalecimiento de las “burocracias fiscales“, orientadas a la disciplina fiscal y regulación de los mercados. </a:t>
            </a:r>
          </a:p>
          <a:p>
            <a:pPr lvl="1"/>
            <a:endParaRPr lang="es-CL" dirty="0">
              <a:solidFill>
                <a:schemeClr val="tx1"/>
              </a:solidFill>
              <a:latin typeface="Century Schoolbook (Cuerpo)"/>
            </a:endParaRPr>
          </a:p>
          <a:p>
            <a:pPr marL="274320" lvl="1" indent="0" algn="just">
              <a:buNone/>
            </a:pPr>
            <a:r>
              <a:rPr lang="es-CL" dirty="0">
                <a:solidFill>
                  <a:schemeClr val="bg1"/>
                </a:solidFill>
                <a:highlight>
                  <a:srgbClr val="FFFF00"/>
                </a:highlight>
                <a:latin typeface="Century Schoolbook (Cuerpo)"/>
              </a:rPr>
              <a:t>Construir burocracias estables y con alta capacidad profesional sigue siendo un reto. No obstante, el agotamiento del modelo uniforme y tecnocrático más el desbordamiento por factores políticos y económicos, acentúa la necesidad de encuadrar nuevas estrategias de reforma entre los países con una visión más holística y diversas de la realidad burocrática de la región. </a:t>
            </a:r>
          </a:p>
        </p:txBody>
      </p:sp>
    </p:spTree>
    <p:extLst>
      <p:ext uri="{BB962C8B-B14F-4D97-AF65-F5344CB8AC3E}">
        <p14:creationId xmlns:p14="http://schemas.microsoft.com/office/powerpoint/2010/main" val="189903677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Marcador de contenido 8" descr="Un grupo de personas en el interior de un edificio&#10;&#10;Descripción generada automáticamente con confianza media">
            <a:extLst>
              <a:ext uri="{FF2B5EF4-FFF2-40B4-BE49-F238E27FC236}">
                <a16:creationId xmlns:a16="http://schemas.microsoft.com/office/drawing/2014/main" id="{A33ADD1A-DC48-265F-8731-DC54F3DD02C7}"/>
              </a:ext>
            </a:extLst>
          </p:cNvPr>
          <p:cNvPicPr>
            <a:picLocks noGrp="1" noChangeAspect="1"/>
          </p:cNvPicPr>
          <p:nvPr>
            <p:ph idx="1"/>
          </p:nvPr>
        </p:nvPicPr>
        <p:blipFill rotWithShape="1">
          <a:blip r:embed="rId2"/>
          <a:srcRect t="7787"/>
          <a:stretch/>
        </p:blipFill>
        <p:spPr>
          <a:xfrm>
            <a:off x="20" y="10"/>
            <a:ext cx="12191980" cy="6857990"/>
          </a:xfrm>
          <a:noFill/>
        </p:spPr>
      </p:pic>
    </p:spTree>
    <p:extLst>
      <p:ext uri="{BB962C8B-B14F-4D97-AF65-F5344CB8AC3E}">
        <p14:creationId xmlns:p14="http://schemas.microsoft.com/office/powerpoint/2010/main" val="10629465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FC094AD-DFDC-4944-8341-B513DBD94078}"/>
              </a:ext>
              <a:ext uri="{C183D7F6-B498-43B3-948B-1728B52AA6E4}">
                <adec:decorative xmlns:adec="http://schemas.microsoft.com/office/drawing/2017/decorative" val="1"/>
              </a:ext>
            </a:extLst>
          </p:cNvPr>
          <p:cNvPicPr>
            <a:picLocks noChangeAspect="1"/>
          </p:cNvPicPr>
          <p:nvPr/>
        </p:nvPicPr>
        <p:blipFill rotWithShape="1">
          <a:blip r:embed="rId3">
            <a:alphaModFix amt="35000"/>
            <a:duotone>
              <a:schemeClr val="bg2">
                <a:shade val="45000"/>
                <a:satMod val="135000"/>
              </a:schemeClr>
              <a:prstClr val="white"/>
            </a:duotone>
          </a:blip>
          <a:srcRect t="3501" r="1" b="15873"/>
          <a:stretch/>
        </p:blipFill>
        <p:spPr>
          <a:xfrm>
            <a:off x="20" y="-2"/>
            <a:ext cx="12191980" cy="6858000"/>
          </a:xfrm>
          <a:prstGeom prst="rect">
            <a:avLst/>
          </a:prstGeom>
        </p:spPr>
      </p:pic>
      <p:sp>
        <p:nvSpPr>
          <p:cNvPr id="2" name="Título 1">
            <a:extLst>
              <a:ext uri="{FF2B5EF4-FFF2-40B4-BE49-F238E27FC236}">
                <a16:creationId xmlns:a16="http://schemas.microsoft.com/office/drawing/2014/main" id="{FD83A355-F4EE-449A-8FF6-965BB822CD02}"/>
              </a:ext>
            </a:extLst>
          </p:cNvPr>
          <p:cNvSpPr>
            <a:spLocks noGrp="1"/>
          </p:cNvSpPr>
          <p:nvPr>
            <p:ph type="title"/>
          </p:nvPr>
        </p:nvSpPr>
        <p:spPr>
          <a:xfrm>
            <a:off x="452285" y="758952"/>
            <a:ext cx="6886361" cy="3963173"/>
          </a:xfrm>
        </p:spPr>
        <p:txBody>
          <a:bodyPr vert="horz" lIns="91440" tIns="45720" rIns="91440" bIns="45720" rtlCol="0" anchor="b">
            <a:normAutofit fontScale="90000"/>
          </a:bodyPr>
          <a:lstStyle/>
          <a:p>
            <a:pPr algn="l"/>
            <a:r>
              <a:rPr lang="es-ES" sz="6000" i="1" dirty="0">
                <a:solidFill>
                  <a:srgbClr val="FFFFFF"/>
                </a:solidFill>
                <a:effectLst>
                  <a:outerShdw blurRad="38100" dist="38100" dir="2700000" algn="tl">
                    <a:srgbClr val="000000">
                      <a:alpha val="43137"/>
                    </a:srgbClr>
                  </a:outerShdw>
                </a:effectLst>
                <a:latin typeface="Times New Roman" panose="02020603050405020304" pitchFamily="18" charset="0"/>
              </a:rPr>
              <a:t>Consejo</a:t>
            </a:r>
            <a:r>
              <a:rPr lang="es-CL" sz="6000" i="1" dirty="0">
                <a:solidFill>
                  <a:srgbClr val="FFFFFF"/>
                </a:solidFill>
                <a:effectLst>
                  <a:outerShdw blurRad="38100" dist="38100" dir="2700000" algn="tl">
                    <a:srgbClr val="000000">
                      <a:alpha val="43137"/>
                    </a:srgbClr>
                  </a:outerShdw>
                </a:effectLst>
                <a:latin typeface="Times New Roman" panose="02020603050405020304" pitchFamily="18" charset="0"/>
              </a:rPr>
              <a:t> Asesor Presidencial contra los Conflictos de Interés, el Tráfico de Influencias y la Corrupción</a:t>
            </a:r>
            <a:endParaRPr lang="en-US" sz="34400" i="1" dirty="0">
              <a:solidFill>
                <a:srgbClr val="FFFFFF"/>
              </a:solidFill>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DBE292CA-6284-4C1D-9FB2-E1D962FCDE90}"/>
              </a:ext>
            </a:extLst>
          </p:cNvPr>
          <p:cNvSpPr>
            <a:spLocks noGrp="1"/>
          </p:cNvSpPr>
          <p:nvPr>
            <p:ph idx="1"/>
          </p:nvPr>
        </p:nvSpPr>
        <p:spPr>
          <a:xfrm>
            <a:off x="628322" y="5233472"/>
            <a:ext cx="9418320" cy="680479"/>
          </a:xfrm>
        </p:spPr>
        <p:txBody>
          <a:bodyPr vert="horz" lIns="91440" tIns="45720" rIns="91440" bIns="45720" rtlCol="0">
            <a:normAutofit/>
          </a:bodyPr>
          <a:lstStyle/>
          <a:p>
            <a:pPr marL="0" indent="0">
              <a:buNone/>
            </a:pPr>
            <a:r>
              <a:rPr lang="es-ES" sz="2800" i="1" dirty="0"/>
              <a:t>Engel, Eduardo., et al (2015).</a:t>
            </a:r>
            <a:endParaRPr lang="en-US" sz="2800" i="1" dirty="0"/>
          </a:p>
        </p:txBody>
      </p:sp>
      <p:pic>
        <p:nvPicPr>
          <p:cNvPr id="6" name="Imagen 5" descr="Texto&#10;&#10;Descripción generada automáticamente">
            <a:extLst>
              <a:ext uri="{FF2B5EF4-FFF2-40B4-BE49-F238E27FC236}">
                <a16:creationId xmlns:a16="http://schemas.microsoft.com/office/drawing/2014/main" id="{EC2D5B69-EF4F-5FC1-79BB-E78D121BF329}"/>
              </a:ext>
            </a:extLst>
          </p:cNvPr>
          <p:cNvPicPr>
            <a:picLocks noChangeAspect="1"/>
          </p:cNvPicPr>
          <p:nvPr/>
        </p:nvPicPr>
        <p:blipFill>
          <a:blip r:embed="rId4"/>
          <a:stretch>
            <a:fillRect/>
          </a:stretch>
        </p:blipFill>
        <p:spPr>
          <a:xfrm>
            <a:off x="7682522" y="0"/>
            <a:ext cx="4509457" cy="6858002"/>
          </a:xfrm>
          <a:prstGeom prst="rect">
            <a:avLst/>
          </a:prstGeom>
        </p:spPr>
      </p:pic>
    </p:spTree>
    <p:extLst>
      <p:ext uri="{BB962C8B-B14F-4D97-AF65-F5344CB8AC3E}">
        <p14:creationId xmlns:p14="http://schemas.microsoft.com/office/powerpoint/2010/main" val="196204789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1DE00F2-4F51-BC07-CF20-1AD6B096F80A}"/>
              </a:ext>
            </a:extLst>
          </p:cNvPr>
          <p:cNvSpPr>
            <a:spLocks noGrp="1"/>
          </p:cNvSpPr>
          <p:nvPr>
            <p:ph type="title"/>
          </p:nvPr>
        </p:nvSpPr>
        <p:spPr/>
        <p:txBody>
          <a:bodyPr/>
          <a:lstStyle/>
          <a:p>
            <a:r>
              <a:rPr lang="es-ES" dirty="0"/>
              <a:t>Diagnóstico centrado en…</a:t>
            </a:r>
            <a:endParaRPr lang="es-CL" dirty="0"/>
          </a:p>
        </p:txBody>
      </p:sp>
      <p:sp>
        <p:nvSpPr>
          <p:cNvPr id="4" name="Rectángulo: esquinas redondeadas 3">
            <a:extLst>
              <a:ext uri="{FF2B5EF4-FFF2-40B4-BE49-F238E27FC236}">
                <a16:creationId xmlns:a16="http://schemas.microsoft.com/office/drawing/2014/main" id="{DA7D38CD-DBC7-CC6E-36D9-47DE6D11B75E}"/>
              </a:ext>
            </a:extLst>
          </p:cNvPr>
          <p:cNvSpPr/>
          <p:nvPr/>
        </p:nvSpPr>
        <p:spPr>
          <a:xfrm>
            <a:off x="1148862" y="2157046"/>
            <a:ext cx="2938584" cy="765908"/>
          </a:xfrm>
          <a:prstGeom prst="roundRect">
            <a:avLst/>
          </a:prstGeom>
          <a:solidFill>
            <a:srgbClr val="326C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800" b="1" i="0" u="none" strike="noStrike" baseline="0" dirty="0">
                <a:solidFill>
                  <a:srgbClr val="000000"/>
                </a:solidFill>
                <a:latin typeface="Brutal Type"/>
              </a:rPr>
              <a:t>DEMOCRACIA, POLÍTICA Y PARTIDOS POLÍTICOS </a:t>
            </a:r>
            <a:endParaRPr lang="es-CL" dirty="0"/>
          </a:p>
        </p:txBody>
      </p:sp>
      <p:sp>
        <p:nvSpPr>
          <p:cNvPr id="5" name="Rectángulo: esquinas redondeadas 4">
            <a:extLst>
              <a:ext uri="{FF2B5EF4-FFF2-40B4-BE49-F238E27FC236}">
                <a16:creationId xmlns:a16="http://schemas.microsoft.com/office/drawing/2014/main" id="{D9C76E32-69BB-CE6F-EC6B-1322DFF58316}"/>
              </a:ext>
            </a:extLst>
          </p:cNvPr>
          <p:cNvSpPr/>
          <p:nvPr/>
        </p:nvSpPr>
        <p:spPr>
          <a:xfrm>
            <a:off x="4822093" y="1938215"/>
            <a:ext cx="2938584" cy="765908"/>
          </a:xfrm>
          <a:prstGeom prst="roundRect">
            <a:avLst/>
          </a:prstGeom>
          <a:solidFill>
            <a:srgbClr val="326C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800" b="1" i="0" u="none" strike="noStrike" baseline="0">
                <a:solidFill>
                  <a:srgbClr val="000000"/>
                </a:solidFill>
                <a:latin typeface="Brutal Type"/>
              </a:rPr>
              <a:t>CONFIANZA Y CREDIBILIDAD </a:t>
            </a:r>
            <a:endParaRPr lang="es-CL"/>
          </a:p>
        </p:txBody>
      </p:sp>
      <p:sp>
        <p:nvSpPr>
          <p:cNvPr id="6" name="Rectángulo: esquinas redondeadas 5">
            <a:extLst>
              <a:ext uri="{FF2B5EF4-FFF2-40B4-BE49-F238E27FC236}">
                <a16:creationId xmlns:a16="http://schemas.microsoft.com/office/drawing/2014/main" id="{A1A631D9-A5A7-167A-1854-F342EAECE542}"/>
              </a:ext>
            </a:extLst>
          </p:cNvPr>
          <p:cNvSpPr/>
          <p:nvPr/>
        </p:nvSpPr>
        <p:spPr>
          <a:xfrm>
            <a:off x="8190524" y="2836985"/>
            <a:ext cx="2938584" cy="765908"/>
          </a:xfrm>
          <a:prstGeom prst="roundRect">
            <a:avLst/>
          </a:prstGeom>
          <a:solidFill>
            <a:srgbClr val="326C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1800" b="1" i="0" u="none" strike="noStrike" baseline="0">
                <a:solidFill>
                  <a:srgbClr val="000000"/>
                </a:solidFill>
                <a:latin typeface="Brutal Type"/>
              </a:rPr>
              <a:t>CONSIDERACIONES EN TORNO A LA CONSTITUCIÓN </a:t>
            </a:r>
            <a:endParaRPr lang="es-CL"/>
          </a:p>
        </p:txBody>
      </p:sp>
      <p:sp>
        <p:nvSpPr>
          <p:cNvPr id="7" name="Rectángulo: esquinas redondeadas 6">
            <a:extLst>
              <a:ext uri="{FF2B5EF4-FFF2-40B4-BE49-F238E27FC236}">
                <a16:creationId xmlns:a16="http://schemas.microsoft.com/office/drawing/2014/main" id="{A78EFB59-0BFC-BF29-0198-D92C8114009D}"/>
              </a:ext>
            </a:extLst>
          </p:cNvPr>
          <p:cNvSpPr/>
          <p:nvPr/>
        </p:nvSpPr>
        <p:spPr>
          <a:xfrm>
            <a:off x="8096739" y="4681416"/>
            <a:ext cx="2938584" cy="765908"/>
          </a:xfrm>
          <a:prstGeom prst="roundRect">
            <a:avLst/>
          </a:prstGeom>
          <a:solidFill>
            <a:srgbClr val="326C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800" b="1" i="0" u="none" strike="noStrike" baseline="0">
                <a:solidFill>
                  <a:srgbClr val="000000"/>
                </a:solidFill>
                <a:latin typeface="Brutal Type"/>
              </a:rPr>
              <a:t>REGLAS, FISCALIZACIÓN Y SANCIONES </a:t>
            </a:r>
            <a:endParaRPr lang="es-CL"/>
          </a:p>
        </p:txBody>
      </p:sp>
      <p:sp>
        <p:nvSpPr>
          <p:cNvPr id="8" name="Rectángulo: esquinas redondeadas 7">
            <a:extLst>
              <a:ext uri="{FF2B5EF4-FFF2-40B4-BE49-F238E27FC236}">
                <a16:creationId xmlns:a16="http://schemas.microsoft.com/office/drawing/2014/main" id="{CA79DB20-9FC0-F1C0-2BA5-303C8F6813DD}"/>
              </a:ext>
            </a:extLst>
          </p:cNvPr>
          <p:cNvSpPr/>
          <p:nvPr/>
        </p:nvSpPr>
        <p:spPr>
          <a:xfrm>
            <a:off x="4556370" y="5513754"/>
            <a:ext cx="2938584" cy="765908"/>
          </a:xfrm>
          <a:prstGeom prst="roundRect">
            <a:avLst/>
          </a:prstGeom>
          <a:solidFill>
            <a:srgbClr val="326C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800" b="1" i="0" u="none" strike="noStrike" baseline="0" dirty="0">
                <a:solidFill>
                  <a:srgbClr val="000000"/>
                </a:solidFill>
                <a:latin typeface="Brutal Type"/>
              </a:rPr>
              <a:t>LA DIMENSIÓN ÉTICA </a:t>
            </a:r>
            <a:endParaRPr lang="es-CL" dirty="0"/>
          </a:p>
        </p:txBody>
      </p:sp>
      <p:sp>
        <p:nvSpPr>
          <p:cNvPr id="9" name="Rectángulo: esquinas redondeadas 8">
            <a:extLst>
              <a:ext uri="{FF2B5EF4-FFF2-40B4-BE49-F238E27FC236}">
                <a16:creationId xmlns:a16="http://schemas.microsoft.com/office/drawing/2014/main" id="{89CAA21C-5E04-A213-D592-CC8396D13068}"/>
              </a:ext>
            </a:extLst>
          </p:cNvPr>
          <p:cNvSpPr/>
          <p:nvPr/>
        </p:nvSpPr>
        <p:spPr>
          <a:xfrm>
            <a:off x="1078524" y="4388338"/>
            <a:ext cx="2938584" cy="765908"/>
          </a:xfrm>
          <a:prstGeom prst="roundRect">
            <a:avLst/>
          </a:prstGeom>
          <a:solidFill>
            <a:srgbClr val="326C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1800" b="1" i="0" u="none" strike="noStrike" baseline="0">
                <a:solidFill>
                  <a:srgbClr val="000000"/>
                </a:solidFill>
                <a:latin typeface="Brutal Type"/>
              </a:rPr>
              <a:t>CONFIANZA EN EL FUTURO </a:t>
            </a:r>
            <a:endParaRPr lang="es-CL"/>
          </a:p>
        </p:txBody>
      </p:sp>
      <p:sp>
        <p:nvSpPr>
          <p:cNvPr id="11" name="Estrella: 7 puntas 10">
            <a:extLst>
              <a:ext uri="{FF2B5EF4-FFF2-40B4-BE49-F238E27FC236}">
                <a16:creationId xmlns:a16="http://schemas.microsoft.com/office/drawing/2014/main" id="{537C1F8A-D9BC-E6CE-AF47-E89189ED37B7}"/>
              </a:ext>
            </a:extLst>
          </p:cNvPr>
          <p:cNvSpPr/>
          <p:nvPr/>
        </p:nvSpPr>
        <p:spPr>
          <a:xfrm>
            <a:off x="4618893" y="3104020"/>
            <a:ext cx="2672861" cy="2009837"/>
          </a:xfrm>
          <a:prstGeom prst="star7">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sz="2800" b="1" i="1" dirty="0">
                <a:solidFill>
                  <a:schemeClr val="bg1"/>
                </a:solidFill>
              </a:rPr>
              <a:t>236 medidas</a:t>
            </a:r>
            <a:endParaRPr lang="es-CL" sz="2800" b="1" i="1" dirty="0">
              <a:solidFill>
                <a:schemeClr val="bg1"/>
              </a:solidFill>
            </a:endParaRPr>
          </a:p>
        </p:txBody>
      </p:sp>
    </p:spTree>
    <p:extLst>
      <p:ext uri="{BB962C8B-B14F-4D97-AF65-F5344CB8AC3E}">
        <p14:creationId xmlns:p14="http://schemas.microsoft.com/office/powerpoint/2010/main" val="35169909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03205F-4E79-2249-5DA8-DC51EF773D17}"/>
              </a:ext>
            </a:extLst>
          </p:cNvPr>
          <p:cNvSpPr>
            <a:spLocks noGrp="1"/>
          </p:cNvSpPr>
          <p:nvPr>
            <p:ph type="title"/>
          </p:nvPr>
        </p:nvSpPr>
        <p:spPr>
          <a:xfrm>
            <a:off x="3232775" y="226646"/>
            <a:ext cx="5726449" cy="679939"/>
          </a:xfrm>
          <a:solidFill>
            <a:srgbClr val="326C6B"/>
          </a:solidFill>
        </p:spPr>
        <p:txBody>
          <a:bodyPr>
            <a:normAutofit/>
          </a:bodyPr>
          <a:lstStyle/>
          <a:p>
            <a:r>
              <a:rPr lang="es-ES" sz="2800" dirty="0"/>
              <a:t>I. Prevención de la Corrupción</a:t>
            </a:r>
            <a:endParaRPr lang="es-CL" sz="2800" dirty="0"/>
          </a:p>
        </p:txBody>
      </p:sp>
      <p:sp>
        <p:nvSpPr>
          <p:cNvPr id="3" name="Marcador de contenido 2">
            <a:extLst>
              <a:ext uri="{FF2B5EF4-FFF2-40B4-BE49-F238E27FC236}">
                <a16:creationId xmlns:a16="http://schemas.microsoft.com/office/drawing/2014/main" id="{E4EE65AC-80A8-31B5-8599-4D9754D46099}"/>
              </a:ext>
            </a:extLst>
          </p:cNvPr>
          <p:cNvSpPr>
            <a:spLocks noGrp="1"/>
          </p:cNvSpPr>
          <p:nvPr>
            <p:ph idx="1"/>
          </p:nvPr>
        </p:nvSpPr>
        <p:spPr>
          <a:xfrm>
            <a:off x="242277" y="1156677"/>
            <a:ext cx="11707446" cy="5474677"/>
          </a:xfrm>
        </p:spPr>
        <p:txBody>
          <a:bodyPr/>
          <a:lstStyle/>
          <a:p>
            <a:pPr algn="just"/>
            <a:r>
              <a:rPr lang="es-ES" dirty="0">
                <a:solidFill>
                  <a:schemeClr val="tx1"/>
                </a:solidFill>
                <a:latin typeface="+mj-lt"/>
              </a:rPr>
              <a:t>A </a:t>
            </a:r>
            <a:r>
              <a:rPr lang="es-ES" sz="1800" b="0" i="0" u="none" strike="noStrike" baseline="0" dirty="0">
                <a:solidFill>
                  <a:schemeClr val="tx1"/>
                </a:solidFill>
                <a:latin typeface="+mj-lt"/>
              </a:rPr>
              <a:t>nivel internacional existen dos marcos que establecen compromisos para los Estados adherentes en cuanto a prevención, regulación y fiscalización de los fenómenos vinculados a la corrupción: la Convención de Naciones Unidas contra la Corrupción (UNCAC) y la Convención Interamericana Contra la Corrupción (CICC). </a:t>
            </a:r>
          </a:p>
          <a:p>
            <a:pPr algn="just"/>
            <a:r>
              <a:rPr lang="es-ES" sz="1800" dirty="0">
                <a:solidFill>
                  <a:schemeClr val="tx1"/>
                </a:solidFill>
                <a:latin typeface="+mj-lt"/>
              </a:rPr>
              <a:t>Estos marcos pretenden: establecer sistemas apropiados de compras públicas, basados en la transparencia y competencia. Sistemas adecuadas de convocatoria, contratación, retención y promoción de empleados públicos. Finalmente, aumentar la fiscalización interna y externa de toda institución pública-privada.</a:t>
            </a:r>
          </a:p>
          <a:p>
            <a:pPr marL="379800" indent="-342900" algn="just">
              <a:buAutoNum type="alphaUcPeriod"/>
            </a:pPr>
            <a:r>
              <a:rPr lang="es-ES" sz="1800" dirty="0">
                <a:solidFill>
                  <a:schemeClr val="tx1"/>
                </a:solidFill>
                <a:latin typeface="+mj-lt"/>
              </a:rPr>
              <a:t>Probidad y Fortalecimiento de Municipios</a:t>
            </a:r>
          </a:p>
          <a:p>
            <a:pPr algn="just"/>
            <a:r>
              <a:rPr lang="es-ES" sz="1800" dirty="0">
                <a:solidFill>
                  <a:schemeClr val="tx1"/>
                </a:solidFill>
                <a:latin typeface="+mj-lt"/>
              </a:rPr>
              <a:t>S</a:t>
            </a:r>
            <a:r>
              <a:rPr lang="es-ES" sz="1800" b="0" i="0" u="none" strike="noStrike" baseline="0" dirty="0">
                <a:solidFill>
                  <a:schemeClr val="tx1"/>
                </a:solidFill>
                <a:latin typeface="+mj-lt"/>
              </a:rPr>
              <a:t>e cuenta el gran margen de discrecionalidad de una autoridad política como el alcalde; la gran cantidad de recursos públicos asociados a sus múltiples y diversas funciones; la falta de estándares adecuados de cumplimiento efectivo sobre ejecución presupuestaria y administración financiera; la falta de personal profesional idóneo, así como la débil estabilidad laboral en muchos cargos, y la existencia de honorarios asociados a programas con designación —en número y calificación de gran discrecionalidad— del alcalde; la ausencia de un patrón compartido de comportamiento de probidad; el insuficiente estándar y cumplimiento de las reglas sobre transparencia; y la falta de controles adecuados en las áreas sensibles, así como de las sanciones correspondientes a los funcionarios y autoridades locales por faltas e ilícitos en probidad y cumplimiento de normas </a:t>
            </a:r>
            <a:endParaRPr lang="es-CL" dirty="0">
              <a:solidFill>
                <a:schemeClr val="tx1"/>
              </a:solidFill>
              <a:latin typeface="+mj-lt"/>
            </a:endParaRPr>
          </a:p>
        </p:txBody>
      </p:sp>
    </p:spTree>
    <p:extLst>
      <p:ext uri="{BB962C8B-B14F-4D97-AF65-F5344CB8AC3E}">
        <p14:creationId xmlns:p14="http://schemas.microsoft.com/office/powerpoint/2010/main" val="295449310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003205F-4E79-2249-5DA8-DC51EF773D17}"/>
              </a:ext>
            </a:extLst>
          </p:cNvPr>
          <p:cNvSpPr>
            <a:spLocks noGrp="1"/>
          </p:cNvSpPr>
          <p:nvPr>
            <p:ph type="title"/>
          </p:nvPr>
        </p:nvSpPr>
        <p:spPr>
          <a:xfrm>
            <a:off x="1414586" y="226647"/>
            <a:ext cx="8948614" cy="539262"/>
          </a:xfrm>
          <a:solidFill>
            <a:srgbClr val="326C6B"/>
          </a:solidFill>
        </p:spPr>
        <p:txBody>
          <a:bodyPr>
            <a:normAutofit/>
          </a:bodyPr>
          <a:lstStyle/>
          <a:p>
            <a:r>
              <a:rPr lang="es-ES" sz="2400" dirty="0"/>
              <a:t>III. Financiamiento de la Política para Fortalecer la Democracia</a:t>
            </a:r>
            <a:endParaRPr lang="es-CL" sz="2400" dirty="0"/>
          </a:p>
        </p:txBody>
      </p:sp>
      <p:sp>
        <p:nvSpPr>
          <p:cNvPr id="3" name="Marcador de contenido 2">
            <a:extLst>
              <a:ext uri="{FF2B5EF4-FFF2-40B4-BE49-F238E27FC236}">
                <a16:creationId xmlns:a16="http://schemas.microsoft.com/office/drawing/2014/main" id="{E4EE65AC-80A8-31B5-8599-4D9754D46099}"/>
              </a:ext>
            </a:extLst>
          </p:cNvPr>
          <p:cNvSpPr>
            <a:spLocks noGrp="1"/>
          </p:cNvSpPr>
          <p:nvPr>
            <p:ph idx="1"/>
          </p:nvPr>
        </p:nvSpPr>
        <p:spPr>
          <a:xfrm>
            <a:off x="242277" y="931009"/>
            <a:ext cx="11707446" cy="2272323"/>
          </a:xfrm>
        </p:spPr>
        <p:txBody>
          <a:bodyPr/>
          <a:lstStyle/>
          <a:p>
            <a:pPr algn="just"/>
            <a:r>
              <a:rPr lang="es-ES" sz="1800" b="0" i="0" u="none" strike="noStrike" baseline="0" dirty="0">
                <a:solidFill>
                  <a:schemeClr val="tx1"/>
                </a:solidFill>
                <a:latin typeface="+mj-lt"/>
              </a:rPr>
              <a:t>En la actualidad los partidos políticos chilenos se encuentran debilitados; los históricos vínculos entre las orgánicas partidarias y la ciudadanía se han venido desgastando.</a:t>
            </a:r>
          </a:p>
          <a:p>
            <a:pPr algn="just"/>
            <a:r>
              <a:rPr lang="es-ES" sz="1800" b="0" i="0" u="none" strike="noStrike" baseline="0" dirty="0">
                <a:solidFill>
                  <a:schemeClr val="tx1"/>
                </a:solidFill>
                <a:latin typeface="+mj-lt"/>
              </a:rPr>
              <a:t>En Chile, el sistema de financiamiento mixto de campañas, implementado desde 2003 con un aporte público significativo, implicó un avance relevante en materia de regulación de la competencia electoral y de igualdad de condiciones. Sin embargo, este sistema reducía el aporte público solo a la competencia electoral y dejaba en manos de privados, y en la capacidad de los propios partidos, la recaudación de fondos para solventar los gastos asociados a las otras acciones y obligaciones que los partidos deben cumplir en forma regular, más allá de las elecciones. </a:t>
            </a:r>
            <a:endParaRPr lang="es-CL" dirty="0">
              <a:solidFill>
                <a:schemeClr val="tx1"/>
              </a:solidFill>
              <a:latin typeface="+mj-lt"/>
            </a:endParaRPr>
          </a:p>
        </p:txBody>
      </p:sp>
      <p:sp>
        <p:nvSpPr>
          <p:cNvPr id="8" name="Título 1">
            <a:extLst>
              <a:ext uri="{FF2B5EF4-FFF2-40B4-BE49-F238E27FC236}">
                <a16:creationId xmlns:a16="http://schemas.microsoft.com/office/drawing/2014/main" id="{CE1C0F8F-7902-D29F-D4B8-D899D1353A4A}"/>
              </a:ext>
            </a:extLst>
          </p:cNvPr>
          <p:cNvSpPr txBox="1">
            <a:spLocks/>
          </p:cNvSpPr>
          <p:nvPr/>
        </p:nvSpPr>
        <p:spPr>
          <a:xfrm>
            <a:off x="1414586" y="3203332"/>
            <a:ext cx="8948614" cy="478692"/>
          </a:xfrm>
          <a:prstGeom prst="rect">
            <a:avLst/>
          </a:prstGeom>
          <a:solidFill>
            <a:srgbClr val="326C6B"/>
          </a:solidFill>
          <a:effectLst>
            <a:outerShdw blurRad="25400" dir="17880000">
              <a:srgbClr val="000000">
                <a:alpha val="46000"/>
              </a:srgbClr>
            </a:outerShdw>
          </a:effectLst>
        </p:spPr>
        <p:txBody>
          <a:bodyPr vert="horz" lIns="91440" tIns="45720" rIns="91440" bIns="45720" rtlCol="0" anchor="ctr">
            <a:normAutofit fontScale="97500"/>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S" sz="2400" dirty="0"/>
              <a:t>IV. Confianza en Los Mercados</a:t>
            </a:r>
            <a:endParaRPr lang="es-CL" sz="2400" dirty="0"/>
          </a:p>
        </p:txBody>
      </p:sp>
      <p:sp>
        <p:nvSpPr>
          <p:cNvPr id="9" name="Marcador de contenido 2">
            <a:extLst>
              <a:ext uri="{FF2B5EF4-FFF2-40B4-BE49-F238E27FC236}">
                <a16:creationId xmlns:a16="http://schemas.microsoft.com/office/drawing/2014/main" id="{8B5E10EA-82B3-5619-0063-F93E08C24126}"/>
              </a:ext>
            </a:extLst>
          </p:cNvPr>
          <p:cNvSpPr txBox="1">
            <a:spLocks/>
          </p:cNvSpPr>
          <p:nvPr/>
        </p:nvSpPr>
        <p:spPr>
          <a:xfrm>
            <a:off x="242277" y="4103077"/>
            <a:ext cx="11707446" cy="2528277"/>
          </a:xfrm>
          <a:prstGeom prst="rect">
            <a:avLst/>
          </a:prstGeom>
          <a:effectLst>
            <a:outerShdw blurRad="25400" dir="17880000">
              <a:srgbClr val="000000">
                <a:alpha val="46000"/>
              </a:srgbClr>
            </a:outerShdw>
          </a:effectLst>
        </p:spPr>
        <p:txBody>
          <a:bodyPr vert="horz" lIns="91440" tIns="45720" rIns="91440" bIns="45720" rtlCol="0" anchor="t">
            <a:normAutofit fontScale="92500" lnSpcReduction="10000"/>
          </a:bodyPr>
          <a:lstStyle>
            <a:lvl1pPr marL="342900" indent="-306000" algn="l" defTabSz="457200" rtl="0" eaLnBrk="1" latinLnBrk="0" hangingPunct="1">
              <a:spcBef>
                <a:spcPct val="20000"/>
              </a:spcBef>
              <a:spcAft>
                <a:spcPts val="600"/>
              </a:spcAft>
              <a:buClr>
                <a:schemeClr val="tx2"/>
              </a:buClr>
              <a:buSzPct val="70000"/>
              <a:buFont typeface="Wingdings 2" charset="2"/>
              <a:buChar char=""/>
              <a:defRPr sz="2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1pPr>
            <a:lvl2pPr marL="720000" indent="-270000" algn="l" defTabSz="457200" rtl="0" eaLnBrk="1" latinLnBrk="0" hangingPunct="1">
              <a:spcBef>
                <a:spcPct val="20000"/>
              </a:spcBef>
              <a:spcAft>
                <a:spcPts val="600"/>
              </a:spcAft>
              <a:buClr>
                <a:schemeClr val="tx2"/>
              </a:buClr>
              <a:buSzPct val="70000"/>
              <a:buFont typeface="Wingdings 2" charset="2"/>
              <a:buChar char=""/>
              <a:defRPr sz="18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2pPr>
            <a:lvl3pPr marL="1026000" indent="-216000" algn="l" defTabSz="457200" rtl="0" eaLnBrk="1" latinLnBrk="0" hangingPunct="1">
              <a:spcBef>
                <a:spcPct val="20000"/>
              </a:spcBef>
              <a:spcAft>
                <a:spcPts val="600"/>
              </a:spcAft>
              <a:buClr>
                <a:schemeClr val="tx2"/>
              </a:buClr>
              <a:buSzPct val="70000"/>
              <a:buFont typeface="Wingdings 2" charset="2"/>
              <a:buChar char=""/>
              <a:defRPr sz="16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3pPr>
            <a:lvl4pPr marL="1386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4pPr>
            <a:lvl5pPr marL="1674000" indent="-2160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5pPr>
            <a:lvl6pPr marL="20146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6pPr>
            <a:lvl7pPr marL="24018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7pPr>
            <a:lvl8pPr marL="27890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8pPr>
            <a:lvl9pPr marL="3106200" indent="-228600" algn="l" defTabSz="457200" rtl="0" eaLnBrk="1" latinLnBrk="0" hangingPunct="1">
              <a:spcBef>
                <a:spcPct val="20000"/>
              </a:spcBef>
              <a:spcAft>
                <a:spcPts val="600"/>
              </a:spcAft>
              <a:buClr>
                <a:schemeClr val="tx2"/>
              </a:buClr>
              <a:buSzPct val="70000"/>
              <a:buFont typeface="Wingdings 2" charset="2"/>
              <a:buChar char=""/>
              <a:defRPr sz="14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n-lt"/>
                <a:ea typeface="+mn-ea"/>
                <a:cs typeface="+mn-cs"/>
              </a:defRPr>
            </a:lvl9pPr>
          </a:lstStyle>
          <a:p>
            <a:pPr algn="just"/>
            <a:r>
              <a:rPr lang="es-ES" sz="1800" b="0" i="0" u="none" strike="noStrike" baseline="0" dirty="0">
                <a:solidFill>
                  <a:schemeClr val="tx1"/>
                </a:solidFill>
                <a:latin typeface="+mj-lt"/>
              </a:rPr>
              <a:t>Casos emblemáticos de conflictos en el ámbito privado ocurridos en los últimos años —como el uso indebido de información privilegiada, colusión en algunos mercados e infracciones en contra de accionistas minoritarios—, han tenido un impacto negativo y profundo en la confianza de la ciudadanía hacia los mercados. </a:t>
            </a:r>
          </a:p>
          <a:p>
            <a:pPr algn="just"/>
            <a:r>
              <a:rPr lang="es-ES" sz="1800" b="0" i="0" u="none" strike="noStrike" baseline="0" dirty="0">
                <a:solidFill>
                  <a:schemeClr val="tx1"/>
                </a:solidFill>
                <a:latin typeface="+mj-lt"/>
              </a:rPr>
              <a:t>En particular, el Consejo ha desarrollado tres grupos de propuestas con el objeto de contribuir a recuperar la confianza en los mercados y prevenir la ocurrencia de prácticas que atentan contra la probidad. El primero busca dotar de mayor eficacia a reguladores y supervisores en el control de conductas impropias en el mundo privado. El segundo intenta fortalecer los gobiernos corporativos de los reguladores. Finalmente, el tercero promueve una mayor efectividad de los gobiernos de las empresas, de los mecanismos de autorregulación y de los procesos de auditoría interna y externa para prevenir la ocurrencia de conductas ilícitas. </a:t>
            </a:r>
            <a:endParaRPr lang="es-CL" dirty="0">
              <a:solidFill>
                <a:schemeClr val="tx1"/>
              </a:solidFill>
              <a:latin typeface="+mj-lt"/>
            </a:endParaRPr>
          </a:p>
        </p:txBody>
      </p:sp>
    </p:spTree>
    <p:extLst>
      <p:ext uri="{BB962C8B-B14F-4D97-AF65-F5344CB8AC3E}">
        <p14:creationId xmlns:p14="http://schemas.microsoft.com/office/powerpoint/2010/main" val="292331646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ángulo 3">
            <a:extLst>
              <a:ext uri="{FF2B5EF4-FFF2-40B4-BE49-F238E27FC236}">
                <a16:creationId xmlns:a16="http://schemas.microsoft.com/office/drawing/2014/main" id="{F6E13AF7-332E-4380-A62C-A479ED4B7CC3}"/>
              </a:ext>
            </a:extLst>
          </p:cNvPr>
          <p:cNvSpPr/>
          <p:nvPr/>
        </p:nvSpPr>
        <p:spPr>
          <a:xfrm>
            <a:off x="-124178" y="2167467"/>
            <a:ext cx="12474222" cy="2709333"/>
          </a:xfrm>
          <a:prstGeom prst="rect">
            <a:avLst/>
          </a:prstGeom>
          <a:solidFill>
            <a:srgbClr val="326C6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CL" sz="5400" dirty="0">
                <a:solidFill>
                  <a:schemeClr val="tx1"/>
                </a:solidFill>
                <a:latin typeface="Brush Script MT" panose="03060802040406070304" pitchFamily="66" charset="0"/>
              </a:rPr>
              <a:t>Comentarios…</a:t>
            </a:r>
          </a:p>
        </p:txBody>
      </p:sp>
    </p:spTree>
    <p:extLst>
      <p:ext uri="{BB962C8B-B14F-4D97-AF65-F5344CB8AC3E}">
        <p14:creationId xmlns:p14="http://schemas.microsoft.com/office/powerpoint/2010/main" val="28345701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375FDF-6584-49B3-9844-DCEEC90D16C7}"/>
              </a:ext>
            </a:extLst>
          </p:cNvPr>
          <p:cNvSpPr>
            <a:spLocks noGrp="1"/>
          </p:cNvSpPr>
          <p:nvPr>
            <p:ph type="title"/>
          </p:nvPr>
        </p:nvSpPr>
        <p:spPr>
          <a:xfrm>
            <a:off x="913806" y="4565255"/>
            <a:ext cx="10355326" cy="543472"/>
          </a:xfrm>
        </p:spPr>
        <p:txBody>
          <a:bodyPr vert="horz" lIns="91440" tIns="45720" rIns="91440" bIns="45720" rtlCol="0" anchor="b">
            <a:normAutofit/>
          </a:bodyPr>
          <a:lstStyle/>
          <a:p>
            <a:r>
              <a:rPr lang="es-ES" kern="1200">
                <a:effectLst>
                  <a:outerShdw blurRad="9525" dist="25400" dir="14640000" algn="tl" rotWithShape="0">
                    <a:schemeClr val="bg1">
                      <a:alpha val="30000"/>
                    </a:schemeClr>
                  </a:outerShdw>
                </a:effectLst>
              </a:rPr>
              <a:t>¡Muchas gracias!</a:t>
            </a:r>
          </a:p>
        </p:txBody>
      </p:sp>
      <p:pic>
        <p:nvPicPr>
          <p:cNvPr id="6" name="Imagen 5" descr="Interfaz de usuario gráfica, Texto&#10;&#10;Descripción generada automáticamente">
            <a:extLst>
              <a:ext uri="{FF2B5EF4-FFF2-40B4-BE49-F238E27FC236}">
                <a16:creationId xmlns:a16="http://schemas.microsoft.com/office/drawing/2014/main" id="{0121C91D-2099-6784-5632-2CC0CBB5335C}"/>
              </a:ext>
            </a:extLst>
          </p:cNvPr>
          <p:cNvPicPr>
            <a:picLocks noChangeAspect="1"/>
          </p:cNvPicPr>
          <p:nvPr/>
        </p:nvPicPr>
        <p:blipFill>
          <a:blip r:embed="rId2"/>
          <a:stretch>
            <a:fillRect/>
          </a:stretch>
        </p:blipFill>
        <p:spPr>
          <a:xfrm>
            <a:off x="1169349" y="1239481"/>
            <a:ext cx="9845346" cy="2436727"/>
          </a:xfrm>
          <a:prstGeom prst="rect">
            <a:avLst/>
          </a:prstGeom>
          <a:noFill/>
          <a:effectLst>
            <a:outerShdw blurRad="38100" dist="25400" dir="4440000">
              <a:srgbClr val="000000">
                <a:alpha val="36000"/>
              </a:srgbClr>
            </a:outerShdw>
          </a:effectLst>
        </p:spPr>
      </p:pic>
      <p:sp>
        <p:nvSpPr>
          <p:cNvPr id="4" name="Título 1">
            <a:extLst>
              <a:ext uri="{FF2B5EF4-FFF2-40B4-BE49-F238E27FC236}">
                <a16:creationId xmlns:a16="http://schemas.microsoft.com/office/drawing/2014/main" id="{6FF213F5-A723-42A0-B3FC-20F610038573}"/>
              </a:ext>
            </a:extLst>
          </p:cNvPr>
          <p:cNvSpPr txBox="1">
            <a:spLocks/>
          </p:cNvSpPr>
          <p:nvPr/>
        </p:nvSpPr>
        <p:spPr>
          <a:xfrm>
            <a:off x="913795" y="5108728"/>
            <a:ext cx="10353762" cy="682472"/>
          </a:xfrm>
          <a:prstGeom prst="rect">
            <a:avLst/>
          </a:prstGeom>
          <a:effectLst>
            <a:outerShdw blurRad="25400" dir="17880000">
              <a:srgbClr val="000000">
                <a:alpha val="46000"/>
              </a:srgbClr>
            </a:outerShdw>
          </a:effectLst>
        </p:spPr>
        <p:txBody>
          <a:bodyPr vert="horz" lIns="91440" tIns="45720" rIns="91440" bIns="45720" rtlCol="0" anchor="t">
            <a:normAutofit/>
          </a:bodyPr>
          <a:lstStyle>
            <a:lvl1pPr algn="ctr" defTabSz="457200" rtl="0" eaLnBrk="1" latinLnBrk="0" hangingPunct="1">
              <a:spcBef>
                <a:spcPct val="0"/>
              </a:spcBef>
              <a:buNone/>
              <a:defRPr sz="4000" kern="1200">
                <a:ln>
                  <a:solidFill>
                    <a:schemeClr val="bg1">
                      <a:lumMod val="75000"/>
                      <a:lumOff val="25000"/>
                      <a:alpha val="10000"/>
                    </a:schemeClr>
                  </a:solidFill>
                </a:ln>
                <a:solidFill>
                  <a:schemeClr val="tx2"/>
                </a:solidFill>
                <a:effectLst>
                  <a:outerShdw blurRad="9525" dist="25400" dir="14640000" algn="tl" rotWithShape="0">
                    <a:schemeClr val="bg1">
                      <a:alpha val="30000"/>
                    </a:schemeClr>
                  </a:outerShdw>
                </a:effectLst>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a:lnSpc>
                <a:spcPct val="90000"/>
              </a:lnSpc>
              <a:spcBef>
                <a:spcPct val="20000"/>
              </a:spcBef>
              <a:spcAft>
                <a:spcPts val="600"/>
              </a:spcAft>
              <a:buClr>
                <a:schemeClr val="tx2"/>
              </a:buClr>
              <a:buSzPct val="70000"/>
            </a:pPr>
            <a:r>
              <a:rPr lang="es-ES" sz="1600" i="1" kern="1200" dirty="0">
                <a:effectLst>
                  <a:outerShdw blurRad="9525" dist="25400" dir="14640000" algn="tl" rotWithShape="0">
                    <a:schemeClr val="bg1">
                      <a:alpha val="30000"/>
                    </a:schemeClr>
                  </a:outerShdw>
                </a:effectLst>
              </a:rPr>
              <a:t>Leandro Espíndola V. </a:t>
            </a:r>
            <a:r>
              <a:rPr lang="es-ES" sz="1600" i="1" kern="1200">
                <a:effectLst>
                  <a:outerShdw blurRad="9525" dist="25400" dir="14640000" algn="tl" rotWithShape="0">
                    <a:schemeClr val="bg1">
                      <a:alpha val="30000"/>
                    </a:schemeClr>
                  </a:outerShdw>
                </a:effectLst>
              </a:rPr>
              <a:t>Mg.</a:t>
            </a:r>
            <a:endParaRPr lang="es-ES" sz="1600" i="1" kern="1200" dirty="0">
              <a:effectLst>
                <a:outerShdw blurRad="9525" dist="25400" dir="14640000" algn="tl" rotWithShape="0">
                  <a:schemeClr val="bg1">
                    <a:alpha val="30000"/>
                  </a:schemeClr>
                </a:outerShdw>
              </a:effectLst>
            </a:endParaRPr>
          </a:p>
          <a:p>
            <a:pPr>
              <a:lnSpc>
                <a:spcPct val="90000"/>
              </a:lnSpc>
              <a:spcBef>
                <a:spcPct val="20000"/>
              </a:spcBef>
              <a:spcAft>
                <a:spcPts val="600"/>
              </a:spcAft>
              <a:buClr>
                <a:schemeClr val="tx2"/>
              </a:buClr>
              <a:buSzPct val="70000"/>
            </a:pPr>
            <a:r>
              <a:rPr lang="es-ES" sz="1600" i="1" dirty="0">
                <a:hlinkClick r:id="rId3"/>
              </a:rPr>
              <a:t>leandro.espindola@uchile.cl</a:t>
            </a:r>
            <a:r>
              <a:rPr lang="es-ES" sz="1600" i="1" dirty="0"/>
              <a:t> </a:t>
            </a:r>
            <a:r>
              <a:rPr lang="es-ES" sz="1600" i="1" kern="1200" dirty="0">
                <a:effectLst>
                  <a:outerShdw blurRad="9525" dist="25400" dir="14640000" algn="tl" rotWithShape="0">
                    <a:schemeClr val="bg1">
                      <a:alpha val="30000"/>
                    </a:schemeClr>
                  </a:outerShdw>
                </a:effectLst>
              </a:rPr>
              <a:t> </a:t>
            </a:r>
          </a:p>
        </p:txBody>
      </p:sp>
    </p:spTree>
    <p:extLst>
      <p:ext uri="{BB962C8B-B14F-4D97-AF65-F5344CB8AC3E}">
        <p14:creationId xmlns:p14="http://schemas.microsoft.com/office/powerpoint/2010/main" val="2830040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a:extLst>
              <a:ext uri="{FF2B5EF4-FFF2-40B4-BE49-F238E27FC236}">
                <a16:creationId xmlns:a16="http://schemas.microsoft.com/office/drawing/2014/main" id="{9FC094AD-DFDC-4944-8341-B513DBD94078}"/>
              </a:ext>
              <a:ext uri="{C183D7F6-B498-43B3-948B-1728B52AA6E4}">
                <adec:decorative xmlns:adec="http://schemas.microsoft.com/office/drawing/2017/decorative" val="1"/>
              </a:ext>
            </a:extLst>
          </p:cNvPr>
          <p:cNvPicPr>
            <a:picLocks noChangeAspect="1"/>
          </p:cNvPicPr>
          <p:nvPr/>
        </p:nvPicPr>
        <p:blipFill rotWithShape="1">
          <a:blip r:embed="rId3">
            <a:alphaModFix amt="35000"/>
            <a:duotone>
              <a:schemeClr val="bg2">
                <a:shade val="45000"/>
                <a:satMod val="135000"/>
              </a:schemeClr>
              <a:prstClr val="white"/>
            </a:duotone>
          </a:blip>
          <a:srcRect t="3501" r="1" b="15873"/>
          <a:stretch/>
        </p:blipFill>
        <p:spPr>
          <a:xfrm>
            <a:off x="20" y="-2"/>
            <a:ext cx="11341080" cy="6858000"/>
          </a:xfrm>
          <a:prstGeom prst="rect">
            <a:avLst/>
          </a:prstGeom>
        </p:spPr>
      </p:pic>
      <p:sp>
        <p:nvSpPr>
          <p:cNvPr id="2" name="Título 1">
            <a:extLst>
              <a:ext uri="{FF2B5EF4-FFF2-40B4-BE49-F238E27FC236}">
                <a16:creationId xmlns:a16="http://schemas.microsoft.com/office/drawing/2014/main" id="{FD83A355-F4EE-449A-8FF6-965BB822CD02}"/>
              </a:ext>
            </a:extLst>
          </p:cNvPr>
          <p:cNvSpPr>
            <a:spLocks noGrp="1"/>
          </p:cNvSpPr>
          <p:nvPr>
            <p:ph type="title"/>
          </p:nvPr>
        </p:nvSpPr>
        <p:spPr>
          <a:xfrm>
            <a:off x="1261872" y="758952"/>
            <a:ext cx="9418320" cy="3963173"/>
          </a:xfrm>
        </p:spPr>
        <p:txBody>
          <a:bodyPr vert="horz" lIns="91440" tIns="45720" rIns="91440" bIns="45720" rtlCol="0" anchor="b">
            <a:normAutofit/>
          </a:bodyPr>
          <a:lstStyle/>
          <a:p>
            <a:pPr algn="l"/>
            <a:r>
              <a:rPr lang="es-CL" sz="1800" b="0" i="0" u="none" strike="noStrike" baseline="0" dirty="0">
                <a:solidFill>
                  <a:srgbClr val="000000"/>
                </a:solidFill>
                <a:latin typeface="Times New Roman" panose="02020603050405020304" pitchFamily="18" charset="0"/>
              </a:rPr>
              <a:t> </a:t>
            </a:r>
            <a:r>
              <a:rPr lang="es-CL" sz="4000" b="1" i="1" u="none" strike="noStrike" baseline="0" dirty="0">
                <a:latin typeface="Times New Roman" panose="02020603050405020304" pitchFamily="18" charset="0"/>
              </a:rPr>
              <a:t>Caracterización empírica de las burocracias latinoamericanas: configuraciones y roles en el proceso de elaboración de políticas públicas</a:t>
            </a:r>
            <a:endParaRPr lang="en-US" sz="7200" i="1" dirty="0">
              <a:effectLst>
                <a:outerShdw blurRad="38100" dist="38100" dir="2700000" algn="tl">
                  <a:srgbClr val="000000">
                    <a:alpha val="43137"/>
                  </a:srgbClr>
                </a:outerShdw>
              </a:effectLst>
            </a:endParaRPr>
          </a:p>
        </p:txBody>
      </p:sp>
      <p:sp>
        <p:nvSpPr>
          <p:cNvPr id="3" name="Marcador de contenido 2">
            <a:extLst>
              <a:ext uri="{FF2B5EF4-FFF2-40B4-BE49-F238E27FC236}">
                <a16:creationId xmlns:a16="http://schemas.microsoft.com/office/drawing/2014/main" id="{DBE292CA-6284-4C1D-9FB2-E1D962FCDE90}"/>
              </a:ext>
            </a:extLst>
          </p:cNvPr>
          <p:cNvSpPr>
            <a:spLocks noGrp="1"/>
          </p:cNvSpPr>
          <p:nvPr>
            <p:ph idx="1"/>
          </p:nvPr>
        </p:nvSpPr>
        <p:spPr>
          <a:xfrm>
            <a:off x="1261872" y="4800600"/>
            <a:ext cx="9418320" cy="1691640"/>
          </a:xfrm>
        </p:spPr>
        <p:txBody>
          <a:bodyPr vert="horz" lIns="91440" tIns="45720" rIns="91440" bIns="45720" rtlCol="0">
            <a:normAutofit/>
          </a:bodyPr>
          <a:lstStyle/>
          <a:p>
            <a:pPr marL="0" indent="0">
              <a:buNone/>
            </a:pPr>
            <a:r>
              <a:rPr lang="en-US" sz="2200" dirty="0" err="1"/>
              <a:t>Echebarría</a:t>
            </a:r>
            <a:r>
              <a:rPr lang="en-US" sz="2200" dirty="0"/>
              <a:t>, </a:t>
            </a:r>
            <a:r>
              <a:rPr lang="en-US" sz="2200" dirty="0" err="1"/>
              <a:t>Koldo</a:t>
            </a:r>
            <a:r>
              <a:rPr lang="en-US" sz="2200" dirty="0"/>
              <a:t>. (2006). </a:t>
            </a:r>
          </a:p>
        </p:txBody>
      </p:sp>
    </p:spTree>
    <p:extLst>
      <p:ext uri="{BB962C8B-B14F-4D97-AF65-F5344CB8AC3E}">
        <p14:creationId xmlns:p14="http://schemas.microsoft.com/office/powerpoint/2010/main" val="254247011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1139BAE-215E-417F-A9C2-68AB38931CAC}"/>
              </a:ext>
            </a:extLst>
          </p:cNvPr>
          <p:cNvSpPr>
            <a:spLocks noGrp="1"/>
          </p:cNvSpPr>
          <p:nvPr>
            <p:ph type="title"/>
          </p:nvPr>
        </p:nvSpPr>
        <p:spPr>
          <a:xfrm>
            <a:off x="913795" y="277091"/>
            <a:ext cx="10353762" cy="970450"/>
          </a:xfrm>
          <a:solidFill>
            <a:srgbClr val="326C6B"/>
          </a:solidFill>
        </p:spPr>
        <p:txBody>
          <a:bodyPr/>
          <a:lstStyle/>
          <a:p>
            <a:r>
              <a:rPr lang="es-CL" dirty="0"/>
              <a:t>I. Introducción</a:t>
            </a:r>
          </a:p>
        </p:txBody>
      </p:sp>
      <p:sp>
        <p:nvSpPr>
          <p:cNvPr id="3" name="Marcador de contenido 2">
            <a:extLst>
              <a:ext uri="{FF2B5EF4-FFF2-40B4-BE49-F238E27FC236}">
                <a16:creationId xmlns:a16="http://schemas.microsoft.com/office/drawing/2014/main" id="{4C349A15-9AF9-457C-B9E9-AC9F08A30882}"/>
              </a:ext>
            </a:extLst>
          </p:cNvPr>
          <p:cNvSpPr>
            <a:spLocks noGrp="1"/>
          </p:cNvSpPr>
          <p:nvPr>
            <p:ph idx="1"/>
          </p:nvPr>
        </p:nvSpPr>
        <p:spPr>
          <a:xfrm>
            <a:off x="198784" y="1789043"/>
            <a:ext cx="10827026" cy="4791866"/>
          </a:xfrm>
        </p:spPr>
        <p:txBody>
          <a:bodyPr>
            <a:normAutofit/>
          </a:bodyPr>
          <a:lstStyle/>
          <a:p>
            <a:r>
              <a:rPr lang="es-CL" dirty="0"/>
              <a:t>La burocracia es una de las anclas institucionales para la efectividad del sistema democrático y la vigencia del Estado de derecho. Constituye un conjunto articulado de reglas y pautas de funcionamiento que se insertan en el poder ejecutivo </a:t>
            </a:r>
            <a:r>
              <a:rPr lang="es-CL" dirty="0">
                <a:solidFill>
                  <a:schemeClr val="bg1"/>
                </a:solidFill>
                <a:highlight>
                  <a:srgbClr val="FFFF00"/>
                </a:highlight>
              </a:rPr>
              <a:t>con la finalidad de, por un lado, dar continuidad, coherencia y relevancia a las políticas públicas y, por otro lado, de asegurar un ejercicio neutral, objetivo y no arbitrario de los poderes públicos</a:t>
            </a:r>
            <a:r>
              <a:rPr lang="es-CL" dirty="0">
                <a:highlight>
                  <a:srgbClr val="FFFF00"/>
                </a:highlight>
              </a:rPr>
              <a:t>.</a:t>
            </a:r>
          </a:p>
          <a:p>
            <a:r>
              <a:rPr lang="es-CL" dirty="0"/>
              <a:t>Detrás de estas disfunciones se sitúa la mezcla de discrecionalidad y captura que caracteriza una situación de </a:t>
            </a:r>
            <a:r>
              <a:rPr lang="es-CL" dirty="0" err="1"/>
              <a:t>sobreburocratización</a:t>
            </a:r>
            <a:r>
              <a:rPr lang="es-CL" dirty="0"/>
              <a:t> formal e </a:t>
            </a:r>
            <a:r>
              <a:rPr lang="es-CL" dirty="0" err="1"/>
              <a:t>infraburocratización</a:t>
            </a:r>
            <a:r>
              <a:rPr lang="es-CL" dirty="0"/>
              <a:t> real. </a:t>
            </a:r>
          </a:p>
          <a:p>
            <a:r>
              <a:rPr lang="es-CL" dirty="0"/>
              <a:t>La debilidad de la burocracia ha sido uno de los factores que ha tenido más peso en la debilidad del poder ejecutivo de los países de la región, tanto frente a otros actores políticos como frente a los intereses organizados. </a:t>
            </a:r>
          </a:p>
        </p:txBody>
      </p:sp>
    </p:spTree>
    <p:extLst>
      <p:ext uri="{BB962C8B-B14F-4D97-AF65-F5344CB8AC3E}">
        <p14:creationId xmlns:p14="http://schemas.microsoft.com/office/powerpoint/2010/main" val="13483671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Gráfico, Gráfico de dispersión&#10;&#10;Descripción generada automáticamente">
            <a:extLst>
              <a:ext uri="{FF2B5EF4-FFF2-40B4-BE49-F238E27FC236}">
                <a16:creationId xmlns:a16="http://schemas.microsoft.com/office/drawing/2014/main" id="{C6A3933E-9558-48F8-A763-9378ED2F338E}"/>
              </a:ext>
            </a:extLst>
          </p:cNvPr>
          <p:cNvPicPr>
            <a:picLocks noChangeAspect="1"/>
          </p:cNvPicPr>
          <p:nvPr/>
        </p:nvPicPr>
        <p:blipFill>
          <a:blip r:embed="rId2"/>
          <a:stretch>
            <a:fillRect/>
          </a:stretch>
        </p:blipFill>
        <p:spPr>
          <a:xfrm>
            <a:off x="643467" y="1408013"/>
            <a:ext cx="5371395" cy="4041974"/>
          </a:xfrm>
          <a:prstGeom prst="rect">
            <a:avLst/>
          </a:prstGeom>
        </p:spPr>
      </p:pic>
      <p:pic>
        <p:nvPicPr>
          <p:cNvPr id="8" name="Imagen 7" descr="Gráfico, Escala de tiempo&#10;&#10;Descripción generada automáticamente">
            <a:extLst>
              <a:ext uri="{FF2B5EF4-FFF2-40B4-BE49-F238E27FC236}">
                <a16:creationId xmlns:a16="http://schemas.microsoft.com/office/drawing/2014/main" id="{45AB08E4-7C98-40C4-A0A3-220D6D3E5585}"/>
              </a:ext>
            </a:extLst>
          </p:cNvPr>
          <p:cNvPicPr>
            <a:picLocks noChangeAspect="1"/>
          </p:cNvPicPr>
          <p:nvPr/>
        </p:nvPicPr>
        <p:blipFill>
          <a:blip r:embed="rId3"/>
          <a:stretch>
            <a:fillRect/>
          </a:stretch>
        </p:blipFill>
        <p:spPr>
          <a:xfrm>
            <a:off x="6175729" y="1685829"/>
            <a:ext cx="5371395" cy="3481261"/>
          </a:xfrm>
          <a:prstGeom prst="rect">
            <a:avLst/>
          </a:prstGeom>
        </p:spPr>
      </p:pic>
    </p:spTree>
    <p:extLst>
      <p:ext uri="{BB962C8B-B14F-4D97-AF65-F5344CB8AC3E}">
        <p14:creationId xmlns:p14="http://schemas.microsoft.com/office/powerpoint/2010/main" val="215121043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BEACB9B-0B73-4579-842D-90A9D0BEDB92}"/>
              </a:ext>
            </a:extLst>
          </p:cNvPr>
          <p:cNvSpPr>
            <a:spLocks noGrp="1"/>
          </p:cNvSpPr>
          <p:nvPr>
            <p:ph type="title"/>
          </p:nvPr>
        </p:nvSpPr>
        <p:spPr>
          <a:xfrm>
            <a:off x="913795" y="318654"/>
            <a:ext cx="10353762" cy="970450"/>
          </a:xfrm>
          <a:solidFill>
            <a:srgbClr val="326C6B"/>
          </a:solidFill>
        </p:spPr>
        <p:txBody>
          <a:bodyPr>
            <a:normAutofit/>
          </a:bodyPr>
          <a:lstStyle/>
          <a:p>
            <a:r>
              <a:rPr lang="es-CL" dirty="0"/>
              <a:t>II. La paradoja de la burocracia y sus roles</a:t>
            </a:r>
          </a:p>
        </p:txBody>
      </p:sp>
      <p:sp>
        <p:nvSpPr>
          <p:cNvPr id="3" name="Marcador de contenido 2">
            <a:extLst>
              <a:ext uri="{FF2B5EF4-FFF2-40B4-BE49-F238E27FC236}">
                <a16:creationId xmlns:a16="http://schemas.microsoft.com/office/drawing/2014/main" id="{AF5CC330-0C92-4AB1-B78C-F196F43B0B60}"/>
              </a:ext>
            </a:extLst>
          </p:cNvPr>
          <p:cNvSpPr>
            <a:spLocks noGrp="1"/>
          </p:cNvSpPr>
          <p:nvPr>
            <p:ph idx="1"/>
          </p:nvPr>
        </p:nvSpPr>
        <p:spPr>
          <a:xfrm>
            <a:off x="394855" y="1865375"/>
            <a:ext cx="10683962" cy="4673971"/>
          </a:xfrm>
        </p:spPr>
        <p:txBody>
          <a:bodyPr/>
          <a:lstStyle/>
          <a:p>
            <a:r>
              <a:rPr lang="es-CL" dirty="0"/>
              <a:t>La burocracia no es legalmente un poder autónomo y responsable, sino una parte del ejecutivo sujeta a la responsabilidad general del gobierno</a:t>
            </a:r>
          </a:p>
          <a:p>
            <a:r>
              <a:rPr lang="es-CL" dirty="0"/>
              <a:t>El tránsito de regímenes autoritarios a democráticos siempre ha estado unido a una cierta tensión para incrementar la subordinación de la burocracia al poder político, generando retrocesos clientelistas en muchos casos.</a:t>
            </a:r>
          </a:p>
          <a:p>
            <a:r>
              <a:rPr lang="es-CL" dirty="0"/>
              <a:t>Como conclusión, la burocracia puede cumplir roles diversos y contradictorios en el proceso de elaboración de políticas, según se contemple desde su dimensión ideal de actor neutral y profesional, que garantiza estabilidad, adaptabilidad e interés público de las políticas. </a:t>
            </a:r>
          </a:p>
          <a:p>
            <a:r>
              <a:rPr lang="es-CL" dirty="0"/>
              <a:t>O bien, desde su carácter de recurso privado, bien de los partidos políticos que lo intercambian por votos o de los mismos empleados públicos que defiende sus propios intereses a través de la inamovilidad en sus condiciones de trabajo. </a:t>
            </a:r>
          </a:p>
        </p:txBody>
      </p:sp>
    </p:spTree>
    <p:extLst>
      <p:ext uri="{BB962C8B-B14F-4D97-AF65-F5344CB8AC3E}">
        <p14:creationId xmlns:p14="http://schemas.microsoft.com/office/powerpoint/2010/main" val="209889566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F4810AD-A926-415B-9093-2C0712C0CF48}"/>
              </a:ext>
            </a:extLst>
          </p:cNvPr>
          <p:cNvSpPr>
            <a:spLocks noGrp="1"/>
          </p:cNvSpPr>
          <p:nvPr>
            <p:ph type="title"/>
          </p:nvPr>
        </p:nvSpPr>
        <p:spPr>
          <a:xfrm>
            <a:off x="1210646" y="201169"/>
            <a:ext cx="9692640" cy="841050"/>
          </a:xfrm>
          <a:solidFill>
            <a:srgbClr val="326C6B"/>
          </a:solidFill>
        </p:spPr>
        <p:txBody>
          <a:bodyPr>
            <a:normAutofit/>
          </a:bodyPr>
          <a:lstStyle/>
          <a:p>
            <a:r>
              <a:rPr lang="es-CL" sz="3200" dirty="0"/>
              <a:t>III. Las burocracias latinoamericanas: caracterización</a:t>
            </a:r>
          </a:p>
        </p:txBody>
      </p:sp>
      <p:sp>
        <p:nvSpPr>
          <p:cNvPr id="3" name="Marcador de contenido 2">
            <a:extLst>
              <a:ext uri="{FF2B5EF4-FFF2-40B4-BE49-F238E27FC236}">
                <a16:creationId xmlns:a16="http://schemas.microsoft.com/office/drawing/2014/main" id="{394F0E89-9926-4FCA-A621-79B90DA38BFA}"/>
              </a:ext>
            </a:extLst>
          </p:cNvPr>
          <p:cNvSpPr>
            <a:spLocks noGrp="1"/>
          </p:cNvSpPr>
          <p:nvPr>
            <p:ph idx="1"/>
          </p:nvPr>
        </p:nvSpPr>
        <p:spPr>
          <a:xfrm>
            <a:off x="310896" y="1915286"/>
            <a:ext cx="4807287" cy="4741545"/>
          </a:xfrm>
        </p:spPr>
        <p:txBody>
          <a:bodyPr>
            <a:normAutofit fontScale="92500"/>
          </a:bodyPr>
          <a:lstStyle/>
          <a:p>
            <a:r>
              <a:rPr lang="es-CL" sz="2000" dirty="0"/>
              <a:t>El análisis de la burocracia está asociada empíricamente a la situación del empleo público, que es su materia constitutiva fundamental. </a:t>
            </a:r>
          </a:p>
          <a:p>
            <a:r>
              <a:rPr lang="es-CL" sz="2000" dirty="0"/>
              <a:t>La evolución de los países durante los años 90 fue la reducción del empleo público en relación con la población y contuvieron la factura salarial, que fue fruto de los esfuerzos de la disciplina fiscal.</a:t>
            </a:r>
          </a:p>
          <a:p>
            <a:r>
              <a:rPr lang="es-CL" sz="2000" dirty="0"/>
              <a:t>Es significativo, no obstante, que las tendencias recientes apuntan hacia una mayor disciplina en el manejo del empleo que estableciera limitaciones en su valor como recurso de intercambio político. </a:t>
            </a:r>
          </a:p>
        </p:txBody>
      </p:sp>
      <p:pic>
        <p:nvPicPr>
          <p:cNvPr id="7" name="Imagen 6" descr="Gráfico, Gráfico de barras&#10;&#10;Descripción generada automáticamente">
            <a:extLst>
              <a:ext uri="{FF2B5EF4-FFF2-40B4-BE49-F238E27FC236}">
                <a16:creationId xmlns:a16="http://schemas.microsoft.com/office/drawing/2014/main" id="{FB44F45A-1D1C-4B75-9AAE-B2788F869B9D}"/>
              </a:ext>
            </a:extLst>
          </p:cNvPr>
          <p:cNvPicPr>
            <a:picLocks noChangeAspect="1"/>
          </p:cNvPicPr>
          <p:nvPr/>
        </p:nvPicPr>
        <p:blipFill>
          <a:blip r:embed="rId2"/>
          <a:stretch>
            <a:fillRect/>
          </a:stretch>
        </p:blipFill>
        <p:spPr>
          <a:xfrm>
            <a:off x="5118183" y="2084832"/>
            <a:ext cx="5785103" cy="3913632"/>
          </a:xfrm>
          <a:prstGeom prst="rect">
            <a:avLst/>
          </a:prstGeom>
        </p:spPr>
      </p:pic>
    </p:spTree>
    <p:extLst>
      <p:ext uri="{BB962C8B-B14F-4D97-AF65-F5344CB8AC3E}">
        <p14:creationId xmlns:p14="http://schemas.microsoft.com/office/powerpoint/2010/main" val="25401064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Marcador de contenido 5" descr="Gráfico, Gráfico de barras, Histograma&#10;&#10;Descripción generada automáticamente">
            <a:extLst>
              <a:ext uri="{FF2B5EF4-FFF2-40B4-BE49-F238E27FC236}">
                <a16:creationId xmlns:a16="http://schemas.microsoft.com/office/drawing/2014/main" id="{504FA9E2-0D93-4EC2-AEE2-53A68EB8BEC3}"/>
              </a:ext>
            </a:extLst>
          </p:cNvPr>
          <p:cNvPicPr>
            <a:picLocks noGrp="1" noChangeAspect="1"/>
          </p:cNvPicPr>
          <p:nvPr>
            <p:ph idx="1"/>
          </p:nvPr>
        </p:nvPicPr>
        <p:blipFill>
          <a:blip r:embed="rId2"/>
          <a:stretch>
            <a:fillRect/>
          </a:stretch>
        </p:blipFill>
        <p:spPr>
          <a:xfrm>
            <a:off x="246585" y="-1"/>
            <a:ext cx="5959970" cy="4002157"/>
          </a:xfrm>
        </p:spPr>
      </p:pic>
      <p:pic>
        <p:nvPicPr>
          <p:cNvPr id="8" name="Imagen 7" descr="Gráfico, Gráfico de barras&#10;&#10;Descripción generada automáticamente">
            <a:extLst>
              <a:ext uri="{FF2B5EF4-FFF2-40B4-BE49-F238E27FC236}">
                <a16:creationId xmlns:a16="http://schemas.microsoft.com/office/drawing/2014/main" id="{028A50DB-2D4A-4CE8-A0C7-E1C8B437A9BB}"/>
              </a:ext>
            </a:extLst>
          </p:cNvPr>
          <p:cNvPicPr>
            <a:picLocks noChangeAspect="1"/>
          </p:cNvPicPr>
          <p:nvPr/>
        </p:nvPicPr>
        <p:blipFill>
          <a:blip r:embed="rId3"/>
          <a:stretch>
            <a:fillRect/>
          </a:stretch>
        </p:blipFill>
        <p:spPr>
          <a:xfrm>
            <a:off x="6111317" y="3061252"/>
            <a:ext cx="6080684" cy="3796748"/>
          </a:xfrm>
          <a:prstGeom prst="rect">
            <a:avLst/>
          </a:prstGeom>
        </p:spPr>
      </p:pic>
    </p:spTree>
    <p:extLst>
      <p:ext uri="{BB962C8B-B14F-4D97-AF65-F5344CB8AC3E}">
        <p14:creationId xmlns:p14="http://schemas.microsoft.com/office/powerpoint/2010/main" val="41675307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BB6B0B2-F7D5-4404-AA1A-008D0BF7A46D}"/>
              </a:ext>
            </a:extLst>
          </p:cNvPr>
          <p:cNvSpPr>
            <a:spLocks noGrp="1"/>
          </p:cNvSpPr>
          <p:nvPr>
            <p:ph idx="1"/>
          </p:nvPr>
        </p:nvSpPr>
        <p:spPr>
          <a:xfrm>
            <a:off x="203201" y="232834"/>
            <a:ext cx="11691814" cy="6442286"/>
          </a:xfrm>
        </p:spPr>
        <p:txBody>
          <a:bodyPr>
            <a:normAutofit fontScale="92500" lnSpcReduction="20000"/>
          </a:bodyPr>
          <a:lstStyle/>
          <a:p>
            <a:r>
              <a:rPr lang="es-CL" b="1" dirty="0"/>
              <a:t>Aproximación cualitativa:</a:t>
            </a:r>
          </a:p>
          <a:p>
            <a:pPr lvl="1"/>
            <a:r>
              <a:rPr lang="es-CL" b="1" i="1" dirty="0"/>
              <a:t>Grado de autonomía de la burocracia: </a:t>
            </a:r>
            <a:r>
              <a:rPr lang="es-CL" dirty="0"/>
              <a:t>se puede medir a través del índice de mérito, que evalúa el grado de existencia de garantías efectivas de profesionalización  en el servicio civil, grado de protección efectiva los funcionarios frente arbitrariedad, la politización y la búsqueda de rentas. </a:t>
            </a:r>
            <a:r>
              <a:rPr lang="es-CL" b="1" dirty="0"/>
              <a:t>Costa Rica, Chile y Brasil lideran el grupo, por la instalación generalizada de los principios de mérito en las decisiones de selección, promoción y desvinculación.</a:t>
            </a:r>
          </a:p>
          <a:p>
            <a:pPr lvl="1"/>
            <a:endParaRPr lang="es-CL" b="1" dirty="0"/>
          </a:p>
          <a:p>
            <a:pPr lvl="1"/>
            <a:r>
              <a:rPr lang="es-CL" b="1" i="1" dirty="0"/>
              <a:t>Índice de capacidad funcional:  </a:t>
            </a:r>
            <a:r>
              <a:rPr lang="es-CL" dirty="0"/>
              <a:t>es una buena aproximación a esta capacidad, considerando variables relacionadas con la gestión de las remuneraciones y la gestión del rendimiento. </a:t>
            </a:r>
          </a:p>
          <a:p>
            <a:pPr lvl="1"/>
            <a:endParaRPr lang="es-CL" dirty="0"/>
          </a:p>
          <a:p>
            <a:pPr lvl="1"/>
            <a:r>
              <a:rPr lang="es-CL" dirty="0"/>
              <a:t>En este parámetro se puede ver de dos dimensiones: Negativo (clientelismo) y, positivo (Desarrollo de carrera profesional)</a:t>
            </a:r>
          </a:p>
          <a:p>
            <a:pPr lvl="1"/>
            <a:endParaRPr lang="es-CL" dirty="0"/>
          </a:p>
          <a:p>
            <a:pPr lvl="1"/>
            <a:r>
              <a:rPr lang="es-CL" dirty="0"/>
              <a:t>En el sistema salarial contiene ciertos mecanismos de incentivos para promover la permanencia en la organización, tomar responsabilidades, el desarrollo de competencias y el ajuste de los objetivos individuales y organizacionales. Por ejemplo: PMG, incentivos colectivos y casos extremos, indicadores que no generan cambios sustanciales. </a:t>
            </a:r>
          </a:p>
          <a:p>
            <a:pPr lvl="1"/>
            <a:endParaRPr lang="es-CL" dirty="0"/>
          </a:p>
          <a:p>
            <a:pPr lvl="1"/>
            <a:r>
              <a:rPr lang="es-CL" sz="1800" b="1" dirty="0"/>
              <a:t>Tres grupos </a:t>
            </a:r>
            <a:r>
              <a:rPr lang="es-CL" sz="1800" dirty="0"/>
              <a:t>de países con capacidad de influir en el comportamiento de empleados:</a:t>
            </a:r>
          </a:p>
          <a:p>
            <a:pPr lvl="2"/>
            <a:r>
              <a:rPr lang="es-CL" sz="1600" b="1" dirty="0"/>
              <a:t>Brasil y Chile</a:t>
            </a:r>
            <a:r>
              <a:rPr lang="es-CL" sz="1600" dirty="0"/>
              <a:t>: sistemas ordenados de gestión salarial con la relativa equidad interna (escalafones y estamentos), procesos para mejorar la competitividad salarial y, procesos de evaluación que comienzan a relacionar el desempeño individual con el grupal e institucional</a:t>
            </a:r>
          </a:p>
          <a:p>
            <a:pPr lvl="2"/>
            <a:r>
              <a:rPr lang="es-CL" sz="1600" b="1" dirty="0"/>
              <a:t>Venezuela, México, Uruguay, Colombia, Costa Rica y Argentina</a:t>
            </a:r>
            <a:r>
              <a:rPr lang="es-CL" sz="1600" dirty="0"/>
              <a:t>: sistema salarial aun persisten inequidades internas y problemas de competitividad salarial a nivel gerencial. </a:t>
            </a:r>
          </a:p>
          <a:p>
            <a:pPr lvl="2"/>
            <a:r>
              <a:rPr lang="es-CL" sz="1600" b="1" dirty="0"/>
              <a:t>Honduras, Paraguay, Perú, El Salvador, Guatemala, Bolivia, etc.</a:t>
            </a:r>
            <a:r>
              <a:rPr lang="es-CL" sz="1600" dirty="0"/>
              <a:t>: diversidad de criterios de pago, falta de información en la remuneración, altos niveles de inequidad, ausencia de evaluación de desempeños, clientelismo, etc. </a:t>
            </a:r>
          </a:p>
        </p:txBody>
      </p:sp>
    </p:spTree>
    <p:extLst>
      <p:ext uri="{BB962C8B-B14F-4D97-AF65-F5344CB8AC3E}">
        <p14:creationId xmlns:p14="http://schemas.microsoft.com/office/powerpoint/2010/main" val="17476783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C67B41AC-41C8-4912-AD21-D9AA4D0CD93E}"/>
              </a:ext>
            </a:extLst>
          </p:cNvPr>
          <p:cNvSpPr>
            <a:spLocks noGrp="1"/>
          </p:cNvSpPr>
          <p:nvPr>
            <p:ph idx="1"/>
          </p:nvPr>
        </p:nvSpPr>
        <p:spPr>
          <a:xfrm>
            <a:off x="256031" y="1261872"/>
            <a:ext cx="11563435" cy="5431536"/>
          </a:xfrm>
        </p:spPr>
        <p:txBody>
          <a:bodyPr/>
          <a:lstStyle/>
          <a:p>
            <a:r>
              <a:rPr lang="es-CL" b="1" dirty="0"/>
              <a:t>Burocracia con un desarrollo mínimo</a:t>
            </a:r>
            <a:r>
              <a:rPr lang="es-CL" dirty="0"/>
              <a:t>: sistema de servicio civil que no garantiza la atracción y retención personal competente, ni dispone de mecanismos de gestión que permitan influir en un comportamiento efectivo de los funcionarios.</a:t>
            </a:r>
          </a:p>
          <a:p>
            <a:r>
              <a:rPr lang="es-CL" b="1" dirty="0"/>
              <a:t>Sistemas de servicio civil medianamente conformados</a:t>
            </a:r>
            <a:r>
              <a:rPr lang="es-CL" dirty="0"/>
              <a:t>, pero que no llegan a consolidarse en términos de garantías de mérito y herramientas de gestión que permitan una efectiva disponibilidad de capacidades.</a:t>
            </a:r>
          </a:p>
          <a:p>
            <a:r>
              <a:rPr lang="es-CL" b="1" dirty="0"/>
              <a:t>Sistemas de perfiles diferenciados</a:t>
            </a:r>
            <a:r>
              <a:rPr lang="es-CL" dirty="0"/>
              <a:t>, pero más institucionalizados que en el resto de los países de la región. </a:t>
            </a:r>
          </a:p>
          <a:p>
            <a:r>
              <a:rPr lang="es-CL" sz="1800" dirty="0">
                <a:solidFill>
                  <a:srgbClr val="FFFFFF"/>
                </a:solidFill>
                <a:latin typeface="+mj-lt"/>
              </a:rPr>
              <a:t>En la región el nivel de Burocracia no es la esperada. La meritocracia no genera flexibilidad porque hay ciertas variables que imposibilitan un mayor nivel de desarrollo burocrático óptimo (corrupción, nepotismo, clientelismo, soborno, </a:t>
            </a:r>
            <a:r>
              <a:rPr lang="es-CL" sz="1800" dirty="0" err="1">
                <a:solidFill>
                  <a:srgbClr val="FFFFFF"/>
                </a:solidFill>
                <a:latin typeface="+mj-lt"/>
              </a:rPr>
              <a:t>etc</a:t>
            </a:r>
            <a:r>
              <a:rPr lang="es-CL" sz="1800" dirty="0">
                <a:solidFill>
                  <a:srgbClr val="FFFFFF"/>
                </a:solidFill>
                <a:latin typeface="+mj-lt"/>
              </a:rPr>
              <a:t>).</a:t>
            </a:r>
          </a:p>
          <a:p>
            <a:r>
              <a:rPr lang="es-CL" dirty="0">
                <a:solidFill>
                  <a:srgbClr val="000000"/>
                </a:solidFill>
                <a:highlight>
                  <a:srgbClr val="FFFF00"/>
                </a:highlight>
                <a:latin typeface="+mj-lt"/>
              </a:rPr>
              <a:t>El resultado pone de manifiesto que la cantidad y la calidad no están necesariamente correlacionadas, apareciendo países caracterizados por burocracias disfuncionales grandes o pequeñas. </a:t>
            </a:r>
          </a:p>
          <a:p>
            <a:endParaRPr lang="es-CL" dirty="0">
              <a:latin typeface="+mj-lt"/>
            </a:endParaRPr>
          </a:p>
        </p:txBody>
      </p:sp>
    </p:spTree>
    <p:extLst>
      <p:ext uri="{BB962C8B-B14F-4D97-AF65-F5344CB8AC3E}">
        <p14:creationId xmlns:p14="http://schemas.microsoft.com/office/powerpoint/2010/main" val="1323053443"/>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izarra">
  <a:themeElements>
    <a:clrScheme name="Custom 18">
      <a:dk1>
        <a:sysClr val="windowText" lastClr="000000"/>
      </a:dk1>
      <a:lt1>
        <a:sysClr val="window" lastClr="FFFFFF"/>
      </a:lt1>
      <a:dk2>
        <a:srgbClr val="212123"/>
      </a:dk2>
      <a:lt2>
        <a:srgbClr val="DADADA"/>
      </a:lt2>
      <a:accent1>
        <a:srgbClr val="BC451B"/>
      </a:accent1>
      <a:accent2>
        <a:srgbClr val="D3BA68"/>
      </a:accent2>
      <a:accent3>
        <a:srgbClr val="BB8640"/>
      </a:accent3>
      <a:accent4>
        <a:srgbClr val="AD9277"/>
      </a:accent4>
      <a:accent5>
        <a:srgbClr val="A55A43"/>
      </a:accent5>
      <a:accent6>
        <a:srgbClr val="AD9D7B"/>
      </a:accent6>
      <a:hlink>
        <a:srgbClr val="E98052"/>
      </a:hlink>
      <a:folHlink>
        <a:srgbClr val="F4B69B"/>
      </a:folHlink>
    </a:clrScheme>
    <a:fontScheme name="Slate">
      <a:maj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alisto MT" panose="02040603050505030304"/>
        <a:ea typeface=""/>
        <a:cs typeface=""/>
        <a:font script="Jpan" typeface="ＭＳ Ｐゴシック"/>
        <a:font script="Hang" typeface="돋움"/>
        <a:font script="Hans" typeface="方正舒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late">
      <a:fillStyleLst>
        <a:solidFill>
          <a:schemeClr val="phClr"/>
        </a:solidFill>
        <a:gradFill rotWithShape="1">
          <a:gsLst>
            <a:gs pos="0">
              <a:schemeClr val="phClr">
                <a:tint val="60000"/>
                <a:lumMod val="110000"/>
              </a:schemeClr>
            </a:gs>
            <a:gs pos="100000">
              <a:schemeClr val="phClr">
                <a:tint val="88000"/>
              </a:schemeClr>
            </a:gs>
          </a:gsLst>
          <a:lin ang="5400000" scaled="0"/>
        </a:gradFill>
        <a:gradFill rotWithShape="1">
          <a:gsLst>
            <a:gs pos="0">
              <a:schemeClr val="phClr">
                <a:tint val="96000"/>
                <a:lumMod val="104000"/>
              </a:schemeClr>
            </a:gs>
            <a:gs pos="100000">
              <a:schemeClr val="phClr">
                <a:shade val="90000"/>
                <a:lumMod val="90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63500" dist="25400" dir="5400000" rotWithShape="0">
              <a:srgbClr val="000000">
                <a:alpha val="60000"/>
              </a:srgbClr>
            </a:outerShdw>
          </a:effectLst>
        </a:effectStyle>
        <a:effectStyle>
          <a:effectLst>
            <a:outerShdw blurRad="76200" dist="38100" dir="5400000" rotWithShape="0">
              <a:srgbClr val="000000">
                <a:alpha val="75000"/>
              </a:srgbClr>
            </a:outerShdw>
          </a:effectLst>
          <a:scene3d>
            <a:camera prst="orthographicFront">
              <a:rot lat="0" lon="0" rev="0"/>
            </a:camera>
            <a:lightRig rig="threePt" dir="t">
              <a:rot lat="0" lon="0" rev="1200000"/>
            </a:lightRig>
          </a:scene3d>
          <a:sp3d>
            <a:bevelT w="63500" h="25400" prst="hardEdge"/>
          </a:sp3d>
        </a:effectStyle>
      </a:effectStyleLst>
      <a:bgFillStyleLst>
        <a:solidFill>
          <a:schemeClr val="phClr"/>
        </a:solidFill>
        <a:solidFill>
          <a:schemeClr val="phClr"/>
        </a:solidFill>
        <a:blipFill rotWithShape="1">
          <a:blip xmlns:r="http://schemas.openxmlformats.org/officeDocument/2006/relationships" r:embed="rId1">
            <a:duotone>
              <a:schemeClr val="phClr">
                <a:shade val="80000"/>
                <a:lumMod val="80000"/>
              </a:schemeClr>
              <a:schemeClr val="phClr">
                <a:tint val="98000"/>
              </a:schemeClr>
            </a:duotone>
          </a:blip>
          <a:stretch/>
        </a:blipFill>
      </a:bgFillStyleLst>
    </a:fmtScheme>
  </a:themeElements>
  <a:objectDefaults/>
  <a:extraClrSchemeLst/>
  <a:extLst>
    <a:ext uri="{05A4C25C-085E-4340-85A3-A5531E510DB2}">
      <thm15:themeFamily xmlns:thm15="http://schemas.microsoft.com/office/thememl/2012/main" name="Office_36807044_TF55991576" id="{8DDEA3EC-40C4-44A7-8EE4-D255D1586ACE}" vid="{C85E78D5-0A09-448A-BCEC-F9102BEBF559}"/>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9F111ED35F8CC479449609E8A0923A6" ma:contentTypeVersion="11" ma:contentTypeDescription="Create a new document." ma:contentTypeScope="" ma:versionID="9677210f24a1be23c92c90fd886aa0aa">
  <xsd:schema xmlns:xsd="http://www.w3.org/2001/XMLSchema" xmlns:xs="http://www.w3.org/2001/XMLSchema" xmlns:p="http://schemas.microsoft.com/office/2006/metadata/properties" xmlns:ns2="71af3243-3dd4-4a8d-8c0d-dd76da1f02a5" xmlns:ns3="16c05727-aa75-4e4a-9b5f-8a80a1165891" targetNamespace="http://schemas.microsoft.com/office/2006/metadata/properties" ma:root="true" ma:fieldsID="60e05723c5c1908df1a1a4ebf11d344e" ns2:_="" ns3:_="">
    <xsd:import namespace="71af3243-3dd4-4a8d-8c0d-dd76da1f02a5"/>
    <xsd:import namespace="16c05727-aa75-4e4a-9b5f-8a80a1165891"/>
    <xsd:element name="properties">
      <xsd:complexType>
        <xsd:sequence>
          <xsd:element name="documentManagement">
            <xsd:complexType>
              <xsd:all>
                <xsd:element ref="ns2:MediaServiceMetadata" minOccurs="0"/>
                <xsd:element ref="ns2:MediaServiceFastMetadata" minOccurs="0"/>
                <xsd:element ref="ns2:MediaServiceOCR" minOccurs="0"/>
                <xsd:element ref="ns2:MediaServiceAutoTags" minOccurs="0"/>
                <xsd:element ref="ns2:MediaServiceEventHashCode" minOccurs="0"/>
                <xsd:element ref="ns2:MediaServiceGenerationTime" minOccurs="0"/>
                <xsd:element ref="ns3:SharedWithUsers" minOccurs="0"/>
                <xsd:element ref="ns3:SharedWithDetails" minOccurs="0"/>
                <xsd:element ref="ns2:MediaServiceAutoKeyPoints" minOccurs="0"/>
                <xsd:element ref="ns2:MediaServiceKeyPoints" minOccurs="0"/>
                <xsd:element ref="ns2:MediaServiceDateTaken"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1af3243-3dd4-4a8d-8c0d-dd76da1f02a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CR" ma:index="10" nillable="true" ma:displayName="MediaServiceOCR" ma:internalName="MediaServiceOCR" ma:readOnly="true">
      <xsd:simpleType>
        <xsd:restriction base="dms:Note">
          <xsd:maxLength value="255"/>
        </xsd:restriction>
      </xsd:simpleType>
    </xsd:element>
    <xsd:element name="MediaServiceAutoTags" ma:index="11" nillable="true" ma:displayName="MediaServiceAutoTags" ma:internalName="MediaServiceAutoTags"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AutoKeyPoints" ma:index="16" nillable="true" ma:displayName="MediaServiceAutoKeyPoints" ma:hidden="true" ma:internalName="MediaServiceAutoKeyPoints" ma:readOnly="true">
      <xsd:simpleType>
        <xsd:restriction base="dms:Note"/>
      </xsd:simpleType>
    </xsd:element>
    <xsd:element name="MediaServiceKeyPoints" ma:index="17" nillable="true" ma:displayName="KeyPoints" ma:internalName="MediaServiceKeyPoints" ma:readOnly="fals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16c05727-aa75-4e4a-9b5f-8a80a1165891"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71af3243-3dd4-4a8d-8c0d-dd76da1f02a5" xsi:nil="true"/>
  </documentManagement>
</p:properties>
</file>

<file path=customXml/itemProps1.xml><?xml version="1.0" encoding="utf-8"?>
<ds:datastoreItem xmlns:ds="http://schemas.openxmlformats.org/officeDocument/2006/customXml" ds:itemID="{F5BE4635-D1B4-4307-892D-6B7970BB7308}">
  <ds:schemaRefs>
    <ds:schemaRef ds:uri="http://schemas.microsoft.com/sharepoint/v3/contenttype/forms"/>
  </ds:schemaRefs>
</ds:datastoreItem>
</file>

<file path=customXml/itemProps2.xml><?xml version="1.0" encoding="utf-8"?>
<ds:datastoreItem xmlns:ds="http://schemas.openxmlformats.org/officeDocument/2006/customXml" ds:itemID="{83214C86-EE31-4BD9-A8DA-4E7809549F7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1af3243-3dd4-4a8d-8c0d-dd76da1f02a5"/>
    <ds:schemaRef ds:uri="16c05727-aa75-4e4a-9b5f-8a80a116589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121C015E-2B6B-4186-AA19-D3C2878D41E9}">
  <ds:schemaRefs>
    <ds:schemaRef ds:uri="http://schemas.microsoft.com/office/2006/metadata/properties"/>
    <ds:schemaRef ds:uri="http://schemas.microsoft.com/office/infopath/2007/PartnerControls"/>
    <ds:schemaRef ds:uri="71af3243-3dd4-4a8d-8c0d-dd76da1f02a5"/>
  </ds:schemaRefs>
</ds:datastoreItem>
</file>

<file path=docProps/app.xml><?xml version="1.0" encoding="utf-8"?>
<Properties xmlns="http://schemas.openxmlformats.org/officeDocument/2006/extended-properties" xmlns:vt="http://schemas.openxmlformats.org/officeDocument/2006/docPropsVTypes">
  <Template/>
  <TotalTime>965</TotalTime>
  <Words>1978</Words>
  <Application>Microsoft Office PowerPoint</Application>
  <PresentationFormat>Panorámica</PresentationFormat>
  <Paragraphs>80</Paragraphs>
  <Slides>18</Slides>
  <Notes>3</Notes>
  <HiddenSlides>0</HiddenSlides>
  <MMClips>0</MMClips>
  <ScaleCrop>false</ScaleCrop>
  <HeadingPairs>
    <vt:vector size="6" baseType="variant">
      <vt:variant>
        <vt:lpstr>Fuentes usadas</vt:lpstr>
      </vt:variant>
      <vt:variant>
        <vt:i4>7</vt:i4>
      </vt:variant>
      <vt:variant>
        <vt:lpstr>Tema</vt:lpstr>
      </vt:variant>
      <vt:variant>
        <vt:i4>1</vt:i4>
      </vt:variant>
      <vt:variant>
        <vt:lpstr>Títulos de diapositiva</vt:lpstr>
      </vt:variant>
      <vt:variant>
        <vt:i4>18</vt:i4>
      </vt:variant>
    </vt:vector>
  </HeadingPairs>
  <TitlesOfParts>
    <vt:vector size="26" baseType="lpstr">
      <vt:lpstr>Brush Script MT</vt:lpstr>
      <vt:lpstr>Brutal Type</vt:lpstr>
      <vt:lpstr>Calibri</vt:lpstr>
      <vt:lpstr>Calisto MT</vt:lpstr>
      <vt:lpstr>Century Schoolbook (Cuerpo)</vt:lpstr>
      <vt:lpstr>Times New Roman</vt:lpstr>
      <vt:lpstr>Wingdings 2</vt:lpstr>
      <vt:lpstr>Pizarra</vt:lpstr>
      <vt:lpstr>Presentación de PowerPoint</vt:lpstr>
      <vt:lpstr> Caracterización empírica de las burocracias latinoamericanas: configuraciones y roles en el proceso de elaboración de políticas públicas</vt:lpstr>
      <vt:lpstr>I. Introducción</vt:lpstr>
      <vt:lpstr>Presentación de PowerPoint</vt:lpstr>
      <vt:lpstr>II. La paradoja de la burocracia y sus roles</vt:lpstr>
      <vt:lpstr>III. Las burocracias latinoamericanas: caracterización</vt:lpstr>
      <vt:lpstr>Presentación de PowerPoint</vt:lpstr>
      <vt:lpstr>Presentación de PowerPoint</vt:lpstr>
      <vt:lpstr>Presentación de PowerPoint</vt:lpstr>
      <vt:lpstr>IV. CONFIGURACIONES BUROCRÁTICAS Y ROLES PREVALENCIENTES</vt:lpstr>
      <vt:lpstr>V. BALANCE Y PERSPECTIVA</vt:lpstr>
      <vt:lpstr>Presentación de PowerPoint</vt:lpstr>
      <vt:lpstr>Consejo Asesor Presidencial contra los Conflictos de Interés, el Tráfico de Influencias y la Corrupción</vt:lpstr>
      <vt:lpstr>Diagnóstico centrado en…</vt:lpstr>
      <vt:lpstr>I. Prevención de la Corrupción</vt:lpstr>
      <vt:lpstr>III. Financiamiento de la Política para Fortalecer la Democracia</vt:lpstr>
      <vt:lpstr>Presentación de PowerPoint</vt:lpstr>
      <vt:lpstr>¡Muchas gracias!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Repaso Control de Lectura I</dc:title>
  <dc:creator>Leandro Zus espindola vergara</dc:creator>
  <cp:lastModifiedBy>Leandro Antonio Espindola Vergara (leandro.espindola)</cp:lastModifiedBy>
  <cp:revision>54</cp:revision>
  <dcterms:created xsi:type="dcterms:W3CDTF">2020-09-17T18:45:06Z</dcterms:created>
  <dcterms:modified xsi:type="dcterms:W3CDTF">2024-04-17T13:30:24Z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0x01010079F111ED35F8CC479449609E8A0923A6</vt:lpwstr>
  </property>
</Properties>
</file>