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7" r:id="rId21"/>
    <p:sldId id="29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6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ETDJ85vdgq7dzqSGiyhFnfy4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5D-400B-A955-26C32B818D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5D-400B-A955-26C32B818D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5D-400B-A955-26C32B818D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5D-400B-A955-26C32B818D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5D-400B-A955-26C32B818D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35D-400B-A955-26C32B818D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35D-400B-A955-26C32B818D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35D-400B-A955-26C32B818D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35D-400B-A955-26C32B818D5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35D-400B-A955-26C32B818D58}"/>
              </c:ext>
            </c:extLst>
          </c:dPt>
          <c:dLbls>
            <c:dLbl>
              <c:idx val="0"/>
              <c:layout>
                <c:manualLayout>
                  <c:x val="-0.46274501381102934"/>
                  <c:y val="2.314814814814814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381636107072972"/>
                      <c:h val="0.13104695246427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5D-400B-A955-26C32B818D58}"/>
                </c:ext>
              </c:extLst>
            </c:dLbl>
            <c:dLbl>
              <c:idx val="2"/>
              <c:layout>
                <c:manualLayout>
                  <c:x val="9.6003819771581067E-2"/>
                  <c:y val="-4.5207057451151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D-400B-A955-26C32B818D58}"/>
                </c:ext>
              </c:extLst>
            </c:dLbl>
            <c:dLbl>
              <c:idx val="5"/>
              <c:layout>
                <c:manualLayout>
                  <c:x val="2.2713474655731671E-2"/>
                  <c:y val="0.1521615266841644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72499582324546"/>
                      <c:h val="0.26110382035578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5D-400B-A955-26C32B818D58}"/>
                </c:ext>
              </c:extLst>
            </c:dLbl>
            <c:dLbl>
              <c:idx val="6"/>
              <c:layout>
                <c:manualLayout>
                  <c:x val="-0.11302678226951045"/>
                  <c:y val="-0.27957312627588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5D-400B-A955-26C32B818D58}"/>
                </c:ext>
              </c:extLst>
            </c:dLbl>
            <c:dLbl>
              <c:idx val="7"/>
              <c:layout>
                <c:manualLayout>
                  <c:x val="0.28426246440247999"/>
                  <c:y val="-1.82586030912802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5D-400B-A955-26C32B818D58}"/>
                </c:ext>
              </c:extLst>
            </c:dLbl>
            <c:dLbl>
              <c:idx val="8"/>
              <c:layout>
                <c:manualLayout>
                  <c:x val="-0.13621910350837871"/>
                  <c:y val="-3.850867599883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5D-400B-A955-26C32B818D58}"/>
                </c:ext>
              </c:extLst>
            </c:dLbl>
            <c:dLbl>
              <c:idx val="9"/>
              <c:layout>
                <c:manualLayout>
                  <c:x val="-7.9119777907615582E-2"/>
                  <c:y val="8.92191601049868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5D-400B-A955-26C32B818D5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'CLASIFICACION FUNCIONAL 2020'!$C$3:$C$12</c:f>
              <c:strCache>
                <c:ptCount val="10"/>
                <c:pt idx="0">
                  <c:v>Servicios Públicos Generales</c:v>
                </c:pt>
                <c:pt idx="1">
                  <c:v>Defensa</c:v>
                </c:pt>
                <c:pt idx="2">
                  <c:v>Orden Público y Seguridad</c:v>
                </c:pt>
                <c:pt idx="3">
                  <c:v>Asuntos Económicos</c:v>
                </c:pt>
                <c:pt idx="4">
                  <c:v>Protección del Medio Ambiente</c:v>
                </c:pt>
                <c:pt idx="5">
                  <c:v>Vivienda y Servicios Comunitarios</c:v>
                </c:pt>
                <c:pt idx="6">
                  <c:v>Salud</c:v>
                </c:pt>
                <c:pt idx="7">
                  <c:v>Actividades Recreativas, Cultura y Religión</c:v>
                </c:pt>
                <c:pt idx="8">
                  <c:v>Educación</c:v>
                </c:pt>
                <c:pt idx="9">
                  <c:v>Protección Social</c:v>
                </c:pt>
              </c:strCache>
            </c:strRef>
          </c:cat>
          <c:val>
            <c:numRef>
              <c:f>'CLASIFICACION FUNCIONAL 2020'!$G$3:$G$12</c:f>
              <c:numCache>
                <c:formatCode>General</c:formatCode>
                <c:ptCount val="10"/>
                <c:pt idx="0">
                  <c:v>7.2</c:v>
                </c:pt>
                <c:pt idx="1">
                  <c:v>2.4</c:v>
                </c:pt>
                <c:pt idx="2">
                  <c:v>5.9</c:v>
                </c:pt>
                <c:pt idx="3">
                  <c:v>10.6</c:v>
                </c:pt>
                <c:pt idx="4">
                  <c:v>0.4</c:v>
                </c:pt>
                <c:pt idx="5">
                  <c:v>1.3</c:v>
                </c:pt>
                <c:pt idx="6">
                  <c:v>22.1</c:v>
                </c:pt>
                <c:pt idx="7">
                  <c:v>0.6</c:v>
                </c:pt>
                <c:pt idx="8">
                  <c:v>19.8</c:v>
                </c:pt>
                <c:pt idx="9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35D-400B-A955-26C32B818D5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5" name="Google Shape;34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595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162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5" name="Google Shape;34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texto y objetos" type="txAndObj">
  <p:cSld name="TEXT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.cl/leychile/navegar?idNorma=3066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n.cl/leychile/navegar?idNorma=30667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149516" y="1632467"/>
            <a:ext cx="3814010" cy="55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Economía del Sector Público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5269831" y="3429000"/>
            <a:ext cx="3489158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dirty="0" err="1" smtClean="0"/>
              <a:t>Facultad</a:t>
            </a:r>
            <a:r>
              <a:rPr lang="en-US" sz="1500" dirty="0" smtClean="0"/>
              <a:t> </a:t>
            </a:r>
            <a:r>
              <a:rPr lang="en-US" sz="1500" dirty="0"/>
              <a:t>de Gobierno</a:t>
            </a:r>
            <a:endParaRPr sz="1500"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dirty="0"/>
              <a:t>Universidad de Chile</a:t>
            </a:r>
            <a:endParaRPr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dirty="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dirty="0"/>
              <a:t>Prof: Leonardo Letelier S.</a:t>
            </a:r>
            <a:endParaRPr sz="1500" dirty="0"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884821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l="25587" t="38799" r="36613" b="2690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l="59061" t="39198" r="2745" b="16002"/>
          <a:stretch/>
        </p:blipFill>
        <p:spPr>
          <a:xfrm>
            <a:off x="395536" y="0"/>
            <a:ext cx="8424936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3131840" y="1196752"/>
            <a:ext cx="271741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 del Gasto 2020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p12"/>
          <p:cNvGraphicFramePr/>
          <p:nvPr/>
        </p:nvGraphicFramePr>
        <p:xfrm>
          <a:off x="1403648" y="2636912"/>
          <a:ext cx="63087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 l="61818" t="40599" r="7077" b="20900"/>
          <a:stretch/>
        </p:blipFill>
        <p:spPr>
          <a:xfrm>
            <a:off x="1907704" y="1196752"/>
            <a:ext cx="5688632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4"/>
          <p:cNvPicPr preferRelativeResize="0"/>
          <p:nvPr/>
        </p:nvPicPr>
        <p:blipFill rotWithShape="1">
          <a:blip r:embed="rId3">
            <a:alphaModFix/>
          </a:blip>
          <a:srcRect l="57480" t="50000" r="7082" b="14999"/>
          <a:stretch/>
        </p:blipFill>
        <p:spPr>
          <a:xfrm>
            <a:off x="755576" y="1772816"/>
            <a:ext cx="7632848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Inversión Pública</a:t>
            </a:r>
            <a:endParaRPr sz="2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 l="25588" t="22000" r="9838" b="17101"/>
          <a:stretch/>
        </p:blipFill>
        <p:spPr>
          <a:xfrm>
            <a:off x="0" y="188640"/>
            <a:ext cx="9144000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Cómo se decide qué inversiones realizar</a:t>
            </a:r>
            <a:endParaRPr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/>
        </p:nvSpPr>
        <p:spPr>
          <a:xfrm>
            <a:off x="2500298" y="714356"/>
            <a:ext cx="48013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Evaluaciòn Ex-Ante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8"/>
          <p:cNvGrpSpPr/>
          <p:nvPr/>
        </p:nvGrpSpPr>
        <p:grpSpPr>
          <a:xfrm>
            <a:off x="1524001" y="1398179"/>
            <a:ext cx="6095998" cy="4061640"/>
            <a:chOff x="1" y="1179"/>
            <a:chExt cx="6095998" cy="4061640"/>
          </a:xfrm>
        </p:grpSpPr>
        <p:sp>
          <p:nvSpPr>
            <p:cNvPr id="198" name="Google Shape;198;p18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MDS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 rot="5400000">
              <a:off x="3085107" y="-2044909"/>
              <a:ext cx="964803" cy="5056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 txBox="1"/>
            <p:nvPr/>
          </p:nvSpPr>
          <p:spPr>
            <a:xfrm>
              <a:off x="1039018" y="48278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Iniciativas de Inversion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Ingresan al SNI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 txBox="1"/>
            <p:nvPr/>
          </p:nvSpPr>
          <p:spPr>
            <a:xfrm>
              <a:off x="1" y="1809352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Informe Tècnico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 rot="5400000">
              <a:off x="3085107" y="-756245"/>
              <a:ext cx="964803" cy="5056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1039018" y="1336942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Protocolos de Avaluaciòn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Normas Vigentes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 txBox="1"/>
            <p:nvPr/>
          </p:nvSpPr>
          <p:spPr>
            <a:xfrm>
              <a:off x="1" y="3098016"/>
              <a:ext cx="1039018" cy="445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Desiciòn  Polìtica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 rot="5400000">
              <a:off x="3085107" y="532418"/>
              <a:ext cx="964803" cy="505698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1039018" y="2625605"/>
              <a:ext cx="5009883" cy="870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Sectores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Regiones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Impacto Ambiental</a:t>
            </a:r>
            <a:endParaRPr sz="2400" b="1"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04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Todos los Proyectos `(pùblicos y privados), deben ser sometidos a una “Evaluaciòn de Impacto Ambiental”. Còmo funciona:</a:t>
            </a:r>
            <a:endParaRPr/>
          </a:p>
          <a:p>
            <a:pPr marL="34290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74295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Hay una Evaluaciòn Tècnica a nivel regional a cargo del SEA</a:t>
            </a:r>
            <a:endParaRPr/>
          </a:p>
          <a:p>
            <a:pPr marL="74295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Luego hay una inatancia polìtica a nivel regional que revisa la decisiòn del SEA.</a:t>
            </a:r>
            <a:endParaRPr/>
          </a:p>
          <a:p>
            <a:pPr marL="742950" lvl="1" indent="-28575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/>
              <a:t>Si hay reclamaciones, esto llega  al “Comitè de Ministros”, los “Tribunales Ambientales” y  la “Corte Suprema”.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Tres “</a:t>
            </a:r>
            <a:r>
              <a:rPr lang="en-US" sz="2400" b="1" i="1" u="sng"/>
              <a:t>Preguntas Bàsicas</a:t>
            </a:r>
            <a:r>
              <a:rPr lang="en-US" sz="2400" b="1"/>
              <a:t>” en torno al papel del Estado en la EconomÍa</a:t>
            </a:r>
            <a:endParaRPr sz="2400" b="1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457200" y="1814515"/>
            <a:ext cx="8229600" cy="140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/>
              <a:t>Cuanto debe gastar.</a:t>
            </a:r>
            <a:endParaRPr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/>
              <a:t>En què debe gastarlo.</a:t>
            </a:r>
            <a:endParaRPr/>
          </a:p>
          <a:p>
            <a:pPr marL="514350" lvl="0" indent="-5143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en-US" sz="1600" b="1"/>
              <a:t>Còmo debe gastarlo.</a:t>
            </a:r>
            <a:endParaRPr sz="16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subTitle" idx="1"/>
          </p:nvPr>
        </p:nvSpPr>
        <p:spPr>
          <a:xfrm>
            <a:off x="1403648" y="404664"/>
            <a:ext cx="64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/>
              <a:t>Criterios para decidir sobre la pertinencia de Certificación Ambiental (Ley de Bases del Medio Ambiente 1994)</a:t>
            </a:r>
            <a:endParaRPr sz="1400" b="1"/>
          </a:p>
        </p:txBody>
      </p:sp>
      <p:sp>
        <p:nvSpPr>
          <p:cNvPr id="349" name="Google Shape;349;p39"/>
          <p:cNvSpPr txBox="1"/>
          <p:nvPr/>
        </p:nvSpPr>
        <p:spPr>
          <a:xfrm>
            <a:off x="611560" y="1103243"/>
            <a:ext cx="8136904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crearon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Ley: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Nacional del Medio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(CONAMA)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Medio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Superintendencia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avaluarse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(Art. 10):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8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https://www.bcn.cl/leychile/navegar?idNorma=30667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1)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pertinente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Regional 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(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DIA,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obligatoria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medida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produzcan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2)  El Proyecto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aprueba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9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Como las personas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SEIA,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Evaluadoras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b.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Ejecutiva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SEA, c.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	d.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Conocer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resolver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reclamaciones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personas (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afectadas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SEIA.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endParaRPr dirty="0"/>
          </a:p>
          <a:p>
            <a:pPr marL="17145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 Suprema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784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Estrategia Nacional del Litio</a:t>
            </a:r>
            <a:endParaRPr sz="2400" b="1"/>
          </a:p>
        </p:txBody>
      </p:sp>
      <p:sp>
        <p:nvSpPr>
          <p:cNvPr id="355" name="Google Shape;355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Estratègicos: Maricunga y Atacama. Participación mayoritaria de Codelco. Alctualmente con SQM y Albermarle.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 Pedernales puede ser explotado en alianza PP con Codelco. Lo propios sucede con Grande, Los Infieles, La Isla y Aguilar respecto de ENAMI.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explotables por privados (</a:t>
            </a:r>
            <a:r>
              <a:rPr lang="en-US" sz="1800" b="1"/>
              <a:t>26</a:t>
            </a:r>
            <a:r>
              <a:rPr lang="en-US" sz="1800"/>
              <a:t>). Licitación.</a:t>
            </a:r>
            <a:endParaRPr sz="1800"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“protegidos”; no se pueden explotar.</a:t>
            </a:r>
            <a:endParaRPr/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17828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Ley de Concesiones (1996)</a:t>
            </a:r>
            <a:endParaRPr sz="2400" b="1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0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Los proyectos privados pueden tener un “subcidio”. Ventaja: puede haber mas inversiòn de interès pùblico con un gasto reducido de recursos.</a:t>
            </a:r>
            <a:endParaRPr/>
          </a:p>
          <a:p>
            <a:pPr marL="34290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Desventaja. Los contratos suelen no ser “completos” en el sentodo de anticipar todas las contingencias. Esto conlleva la necesidad de renegociat, lo cual puede ser caro y lento.</a:t>
            </a:r>
            <a:endParaRPr/>
          </a:p>
          <a:p>
            <a:pPr marL="342900" lvl="0" indent="-215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/>
          </a:p>
          <a:p>
            <a:pPr marL="34290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Los grandes contratos usualmente exigen un ingreso “mìnimo garantizado”, el cual se trasnforma en una “deuda contingente para el Estado”.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 l="17896" t="34501" r="18910" b="15916"/>
          <a:stretch/>
        </p:blipFill>
        <p:spPr>
          <a:xfrm>
            <a:off x="0" y="714356"/>
            <a:ext cx="9144000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Procedimiento de evaluación EX-Ante</a:t>
            </a:r>
            <a:endParaRPr sz="2800" b="1"/>
          </a:p>
        </p:txBody>
      </p:sp>
      <p:sp>
        <p:nvSpPr>
          <p:cNvPr id="232" name="Google Shape;232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54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Enfoque Costo-Beneficio. VAN, TIR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Enfoque Costo-Eficiencia.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Valor y la linea del tiempo</a:t>
            </a:r>
            <a:endParaRPr sz="2400" b="1"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457200" y="3143243"/>
            <a:ext cx="8229599" cy="1246406"/>
            <a:chOff x="0" y="1543043"/>
            <a:chExt cx="8229599" cy="1246406"/>
          </a:xfrm>
        </p:grpSpPr>
        <p:sp>
          <p:nvSpPr>
            <p:cNvPr id="239" name="Google Shape;239;p23"/>
            <p:cNvSpPr/>
            <p:nvPr/>
          </p:nvSpPr>
          <p:spPr>
            <a:xfrm>
              <a:off x="0" y="1614481"/>
              <a:ext cx="2937420" cy="117496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587484" y="1614481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Hoy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614603" y="1543043"/>
              <a:ext cx="2937420" cy="117496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3202087" y="1543043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Tiempo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5292179" y="1543043"/>
              <a:ext cx="2937420" cy="1174968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5879663" y="1543043"/>
              <a:ext cx="1762452" cy="117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 meses mas tarde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 rotWithShape="1">
          <a:blip r:embed="rId3">
            <a:alphaModFix/>
          </a:blip>
          <a:srcRect l="14086" t="10482" r="14086" b="7045"/>
          <a:stretch/>
        </p:blipFill>
        <p:spPr>
          <a:xfrm>
            <a:off x="323528" y="1700808"/>
            <a:ext cx="180020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881226" y="5013176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280" y="2276872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/>
          <p:nvPr/>
        </p:nvSpPr>
        <p:spPr>
          <a:xfrm>
            <a:off x="2987824" y="2564904"/>
            <a:ext cx="331236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6302432" y="4941168"/>
            <a:ext cx="2501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MES MAS TARDE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/>
          <p:nvPr/>
        </p:nvSpPr>
        <p:spPr>
          <a:xfrm>
            <a:off x="881226" y="5013176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HOY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2411760" y="2538612"/>
            <a:ext cx="331236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6302432" y="4941168"/>
            <a:ext cx="2501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MES MAS TARDE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5"/>
          <p:cNvPicPr preferRelativeResize="0"/>
          <p:nvPr/>
        </p:nvPicPr>
        <p:blipFill rotWithShape="1">
          <a:blip r:embed="rId3">
            <a:alphaModFix/>
          </a:blip>
          <a:srcRect t="17600" b="22999"/>
          <a:stretch/>
        </p:blipFill>
        <p:spPr>
          <a:xfrm>
            <a:off x="327779" y="1952836"/>
            <a:ext cx="186795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t="17602" b="23941"/>
          <a:stretch/>
        </p:blipFill>
        <p:spPr>
          <a:xfrm>
            <a:off x="6327698" y="1185884"/>
            <a:ext cx="2476500" cy="1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5"/>
          <p:cNvCxnSpPr/>
          <p:nvPr/>
        </p:nvCxnSpPr>
        <p:spPr>
          <a:xfrm rot="10800000" flipH="1">
            <a:off x="6444208" y="2744924"/>
            <a:ext cx="2448272" cy="3600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25"/>
          <p:cNvSpPr/>
          <p:nvPr/>
        </p:nvSpPr>
        <p:spPr>
          <a:xfrm>
            <a:off x="6917876" y="2788936"/>
            <a:ext cx="1296144" cy="5847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Costo Beneficio I</a:t>
            </a:r>
            <a:endParaRPr sz="2400" b="1"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Costo Beneficio II: TIR</a:t>
            </a:r>
            <a:endParaRPr sz="2400" b="1"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Importancia de la Inversión</a:t>
            </a:r>
            <a:endParaRPr sz="2400" b="1"/>
          </a:p>
        </p:txBody>
      </p:sp>
      <p:sp>
        <p:nvSpPr>
          <p:cNvPr id="109" name="Google Shape;109;p3"/>
          <p:cNvSpPr/>
          <p:nvPr/>
        </p:nvSpPr>
        <p:spPr>
          <a:xfrm>
            <a:off x="2411761" y="2636912"/>
            <a:ext cx="4464496" cy="6463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Costo Beneficio II: TIR</a:t>
            </a:r>
            <a:endParaRPr sz="2400" b="1"/>
          </a:p>
        </p:txBody>
      </p:sp>
      <p:pic>
        <p:nvPicPr>
          <p:cNvPr id="282" name="Google Shape;2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0" y="2037556"/>
            <a:ext cx="514350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Si el Mercado de Capitales fuera Eficiente</a:t>
            </a:r>
            <a:endParaRPr sz="2400" b="1"/>
          </a:p>
        </p:txBody>
      </p:sp>
      <p:sp>
        <p:nvSpPr>
          <p:cNvPr id="288" name="Google Shape;28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Todos los proyectos de inversión “rentables” debiesen tener financiamiento.</a:t>
            </a:r>
            <a:endParaRPr/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Problema, i) Asimetrías de información, ii) Falta de colateral.</a:t>
            </a:r>
            <a:endParaRPr/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Problema de las PYME (Inversión y Capital de Trabajo). CORFO; SERCOTEC, INDAP.</a:t>
            </a:r>
            <a:endParaRPr/>
          </a:p>
          <a:p>
            <a:pPr marL="342900" lvl="0" indent="-342900" algn="just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Ejemplo;</a:t>
            </a:r>
            <a:endParaRPr/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https://www.corfo.cl/sites/cpp/convocatorias/movil/credito_corfo_mipyme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Digresión I: Valor de un “Activo”</a:t>
            </a:r>
            <a:endParaRPr sz="2400" b="1"/>
          </a:p>
        </p:txBody>
      </p:sp>
      <p:sp>
        <p:nvSpPr>
          <p:cNvPr id="294" name="Google Shape;29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Digresión II: Valor de un “Activo”</a:t>
            </a:r>
            <a:endParaRPr sz="2400" b="1"/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Ej. Cuánto vale CODELCO ?</a:t>
            </a:r>
            <a:endParaRPr sz="2400" b="1"/>
          </a:p>
        </p:txBody>
      </p:sp>
      <p:sp>
        <p:nvSpPr>
          <p:cNvPr id="306" name="Google Shape;306;p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96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Si R= US$ 2.000 anuales.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Valor de Mercado; R/0,05 = US$ 40.000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577832" y="2720937"/>
            <a:ext cx="82296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 implicancias tiene ?</a:t>
            </a:r>
            <a:endParaRPr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577832" y="4014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Desde el </a:t>
            </a:r>
            <a:r>
              <a:rPr lang="en-US" sz="2000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punto de vista financiero</a:t>
            </a: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es lo mismo tener CODECO que venderlo.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Pero puede no ser igual desde el punto de vista poltico.</a:t>
            </a:r>
            <a:endParaRPr/>
          </a:p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Digresión II: Valor de un “Activo”</a:t>
            </a:r>
            <a:endParaRPr sz="2400" b="1"/>
          </a:p>
        </p:txBody>
      </p:sp>
      <p:sp>
        <p:nvSpPr>
          <p:cNvPr id="314" name="Google Shape;314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Costo Eficiencia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¿Cómo puedo transformar ingreso de “mañana” en ingreso de “hoy”?</a:t>
            </a:r>
            <a:endParaRPr/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	1) Voy al banco y digo que en un año tendré $ 1.000.000, pero 	    necesito dinero ahora. Cuanto me puede prestar el banco ?: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	    X (1+r) = 1.000.000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	2) Luego, cuanto vale $ 1.000.000 hoy?: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/>
              <a:t>	    X = 1.000.000/(1+r)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 smtClean="0"/>
              <a:t>Cómo se determina de la tasa de interés</a:t>
            </a:r>
            <a:endParaRPr lang="en-US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835165"/>
          </a:xfrm>
        </p:spPr>
        <p:txBody>
          <a:bodyPr/>
          <a:lstStyle/>
          <a:p>
            <a:r>
              <a:rPr lang="es-ES" sz="2400" dirty="0" smtClean="0"/>
              <a:t>Corto Plazo: TPM </a:t>
            </a:r>
            <a:r>
              <a:rPr lang="es-ES" sz="2400" dirty="0" err="1" smtClean="0"/>
              <a:t>Bco</a:t>
            </a:r>
            <a:r>
              <a:rPr lang="es-ES" sz="2400" dirty="0" smtClean="0"/>
              <a:t> central</a:t>
            </a:r>
          </a:p>
          <a:p>
            <a:r>
              <a:rPr lang="es-ES" sz="2400" dirty="0" smtClean="0"/>
              <a:t>Largo Plazo: 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 smtClean="0"/>
              <a:t>	</a:t>
            </a:r>
            <a:r>
              <a:rPr lang="es-ES" sz="2000" dirty="0" smtClean="0"/>
              <a:t>Riesgo</a:t>
            </a:r>
          </a:p>
          <a:p>
            <a:pPr marL="11430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Probabilidad de Recesión</a:t>
            </a:r>
          </a:p>
          <a:p>
            <a:pPr marL="11430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Precio de los activos (acciones)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274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6"/>
          <p:cNvPicPr preferRelativeResize="0"/>
          <p:nvPr/>
        </p:nvPicPr>
        <p:blipFill rotWithShape="1">
          <a:blip r:embed="rId3">
            <a:alphaModFix/>
          </a:blip>
          <a:srcRect t="16422" r="15185" b="8798"/>
          <a:stretch/>
        </p:blipFill>
        <p:spPr>
          <a:xfrm>
            <a:off x="0" y="428604"/>
            <a:ext cx="9144000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715615"/>
            <a:ext cx="7560839" cy="3952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/>
          <p:cNvSpPr txBox="1"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Inversión Privada</a:t>
            </a:r>
            <a:endParaRPr sz="2400"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Diferencias entre Evaluación Privada y Pública</a:t>
            </a:r>
            <a:endParaRPr sz="2400" b="1"/>
          </a:p>
        </p:txBody>
      </p:sp>
      <p:sp>
        <p:nvSpPr>
          <p:cNvPr id="342" name="Google Shape;342;p3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Tasa de Descuento “Social”</a:t>
            </a:r>
            <a:endParaRPr/>
          </a:p>
          <a:p>
            <a:pPr marL="342900" lvl="0" indent="-34290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Precios Sociales (versus Privados); trabajo, divisa.</a:t>
            </a:r>
            <a:endParaRPr/>
          </a:p>
          <a:p>
            <a:pPr marL="342900" lvl="0" indent="-34290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Desafío metodológico, medición de externalidades, y valoración de bienes públicos.</a:t>
            </a:r>
            <a:endParaRPr sz="1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subTitle" idx="1"/>
          </p:nvPr>
        </p:nvSpPr>
        <p:spPr>
          <a:xfrm>
            <a:off x="1403648" y="404664"/>
            <a:ext cx="64008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/>
              <a:t>Criterios para decidir sobre la pertinencia de Certificación Ambiental (Ley de Bases del Medio Ambiente 1994)</a:t>
            </a:r>
            <a:endParaRPr sz="1400" b="1"/>
          </a:p>
        </p:txBody>
      </p:sp>
      <p:sp>
        <p:nvSpPr>
          <p:cNvPr id="349" name="Google Shape;349;p39"/>
          <p:cNvSpPr txBox="1"/>
          <p:nvPr/>
        </p:nvSpPr>
        <p:spPr>
          <a:xfrm>
            <a:off x="611560" y="1103243"/>
            <a:ext cx="8136904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crearon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Ley: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Nacional del Medio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(CONAMA)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Medio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Superintendencia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avaluarse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(Art. 10):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87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https://www.bcn.cl/leychile/navegar?idNorma=30667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1)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pertinente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Regional 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(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r>
              <a:rPr lang="en-US" sz="9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DIA,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dicha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solo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obligatoria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medida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produzcan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2)  El Proyecto se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aprueba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cuando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</a:t>
            </a:r>
            <a:r>
              <a:rPr lang="en-US" sz="9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9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aprobar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del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Ciudadana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Como las personas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tomadas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SEIA,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mediante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siguientes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mecanismos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administrativas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Evaluadoras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b.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Ejecutiva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SEA, c.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	d. 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Comité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Ministros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Conocer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resolver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reclamaciones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las personas (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empresas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afectadas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SEIA.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Tribunales</a:t>
            </a: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Ambientales</a:t>
            </a:r>
            <a:endParaRPr dirty="0"/>
          </a:p>
          <a:p>
            <a:pPr marL="171450" marR="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en-US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 Suprema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Estrategia Nacional del Litio</a:t>
            </a:r>
            <a:endParaRPr sz="2400" b="1"/>
          </a:p>
        </p:txBody>
      </p:sp>
      <p:sp>
        <p:nvSpPr>
          <p:cNvPr id="355" name="Google Shape;355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Estratègicos: Maricunga y Atacama. Participación mayoritaria de Codelco. Alctualmente con SQM y Albermarle.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 Pedernales puede ser explotado en alianza PP con Codelco. Lo propios sucede con Grande, Los Infieles, La Isla y Aguilar respecto de ENAMI.</a:t>
            </a:r>
            <a:endParaRPr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explotables por privados (</a:t>
            </a:r>
            <a:r>
              <a:rPr lang="en-US" sz="1800" b="1"/>
              <a:t>26</a:t>
            </a:r>
            <a:r>
              <a:rPr lang="en-US" sz="1800"/>
              <a:t>). Licitación.</a:t>
            </a:r>
            <a:endParaRPr sz="1800"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Salares “protegidos”; no se pueden explotar.</a:t>
            </a:r>
            <a:endParaRPr/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268760"/>
            <a:ext cx="7560839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4139952" y="548680"/>
            <a:ext cx="1194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Dilema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1524000" y="2063750"/>
            <a:ext cx="6095999" cy="2730499"/>
            <a:chOff x="0" y="666750"/>
            <a:chExt cx="6095999" cy="2730499"/>
          </a:xfrm>
        </p:grpSpPr>
        <p:sp>
          <p:nvSpPr>
            <p:cNvPr id="126" name="Google Shape;126;p6"/>
            <p:cNvSpPr/>
            <p:nvPr/>
          </p:nvSpPr>
          <p:spPr>
            <a:xfrm>
              <a:off x="0" y="1397000"/>
              <a:ext cx="2539999" cy="126999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37197" y="1434197"/>
              <a:ext cx="2465605" cy="1195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Ingreso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-2142401">
              <a:off x="2422396" y="1638750"/>
              <a:ext cx="1251207" cy="56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 rot="-2142401">
              <a:off x="3016719" y="1635594"/>
              <a:ext cx="62560" cy="62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556000" y="666750"/>
              <a:ext cx="2539999" cy="126999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 txBox="1"/>
            <p:nvPr/>
          </p:nvSpPr>
          <p:spPr>
            <a:xfrm>
              <a:off x="3593197" y="703947"/>
              <a:ext cx="2465605" cy="1195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Consumo Presente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 rot="2142401">
              <a:off x="2422396" y="2368999"/>
              <a:ext cx="1251207" cy="56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93B1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 txBox="1"/>
            <p:nvPr/>
          </p:nvSpPr>
          <p:spPr>
            <a:xfrm rot="2142401">
              <a:off x="3016719" y="2365844"/>
              <a:ext cx="62560" cy="62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556000" y="2127250"/>
              <a:ext cx="2539999" cy="126999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3593197" y="2164447"/>
              <a:ext cx="2465605" cy="1195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Consumo Futuro (inversión)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Cuánto Debe Gastar</a:t>
            </a:r>
            <a:endParaRPr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En qué se debe gastar:</a:t>
            </a:r>
            <a:br>
              <a:rPr lang="en-US" sz="2400" b="1"/>
            </a:br>
            <a:r>
              <a:rPr lang="en-US" sz="2400" b="1"/>
              <a:t>Composición del Gasto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l="59456" t="29399" r="2743" b="34901"/>
          <a:stretch/>
        </p:blipFill>
        <p:spPr>
          <a:xfrm>
            <a:off x="611560" y="692696"/>
            <a:ext cx="813690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706</Words>
  <Application>Microsoft Office PowerPoint</Application>
  <PresentationFormat>Presentación en pantalla (4:3)</PresentationFormat>
  <Paragraphs>187</Paragraphs>
  <Slides>43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6" baseType="lpstr">
      <vt:lpstr>Arial</vt:lpstr>
      <vt:lpstr>Calibri</vt:lpstr>
      <vt:lpstr>Diseño predeterminado</vt:lpstr>
      <vt:lpstr>Economía del Sector Público</vt:lpstr>
      <vt:lpstr>Tres “Preguntas Bàsicas” en torno al papel del Estado en la EconomÍa</vt:lpstr>
      <vt:lpstr>Importancia de la Inversión</vt:lpstr>
      <vt:lpstr>Presentación de PowerPoint</vt:lpstr>
      <vt:lpstr>Presentación de PowerPoint</vt:lpstr>
      <vt:lpstr>Presentación de PowerPoint</vt:lpstr>
      <vt:lpstr>Cuánto Debe Gastar</vt:lpstr>
      <vt:lpstr>En qué se debe gastar: Composición del Gasto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Inversión Pública</vt:lpstr>
      <vt:lpstr>Presentación de PowerPoint</vt:lpstr>
      <vt:lpstr>Cómo se decide qué inversiones realizar</vt:lpstr>
      <vt:lpstr>Presentación de PowerPoint</vt:lpstr>
      <vt:lpstr>Impacto Ambiental</vt:lpstr>
      <vt:lpstr>Presentación de PowerPoint</vt:lpstr>
      <vt:lpstr>Estrategia Nacional del Litio</vt:lpstr>
      <vt:lpstr>Ley de Concesiones (1996)</vt:lpstr>
      <vt:lpstr>Presentación de PowerPoint</vt:lpstr>
      <vt:lpstr>Procedimiento de evaluación EX-Ante</vt:lpstr>
      <vt:lpstr>Valor y la linea del tiempo</vt:lpstr>
      <vt:lpstr>Presentación de PowerPoint</vt:lpstr>
      <vt:lpstr>Presentación de PowerPoint</vt:lpstr>
      <vt:lpstr>Costo Beneficio I</vt:lpstr>
      <vt:lpstr>Costo Beneficio II: TIR</vt:lpstr>
      <vt:lpstr>Costo Beneficio II: TIR</vt:lpstr>
      <vt:lpstr>Si el Mercado de Capitales fuera Eficiente</vt:lpstr>
      <vt:lpstr>Digresión I: Valor de un “Activo”</vt:lpstr>
      <vt:lpstr>Digresión II: Valor de un “Activo”</vt:lpstr>
      <vt:lpstr>Ej. Cuánto vale CODELCO ?</vt:lpstr>
      <vt:lpstr>Digresión II: Valor de un “Activo”</vt:lpstr>
      <vt:lpstr>Costo Eficiencia</vt:lpstr>
      <vt:lpstr> </vt:lpstr>
      <vt:lpstr>Cómo se determina de la tasa de interés</vt:lpstr>
      <vt:lpstr>Presentación de PowerPoint</vt:lpstr>
      <vt:lpstr>Inversión Privada</vt:lpstr>
      <vt:lpstr>Diferencias entre Evaluación Privada y Pública</vt:lpstr>
      <vt:lpstr>Presentación de PowerPoint</vt:lpstr>
      <vt:lpstr>Estrategia Nacional del Litio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del Sector Público</dc:title>
  <dc:creator>Chano</dc:creator>
  <cp:lastModifiedBy>Leonardo Letelier</cp:lastModifiedBy>
  <cp:revision>7</cp:revision>
  <dcterms:created xsi:type="dcterms:W3CDTF">2007-10-26T11:52:43Z</dcterms:created>
  <dcterms:modified xsi:type="dcterms:W3CDTF">2025-04-07T11:53:06Z</dcterms:modified>
</cp:coreProperties>
</file>