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268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BF076-1C85-7243-8CDC-4369F33011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F2DB1BA-A0A9-2540-BA7A-282C6D318FFF}">
      <dgm:prSet phldrT="[Texto]"/>
      <dgm:spPr/>
      <dgm:t>
        <a:bodyPr/>
        <a:lstStyle/>
        <a:p>
          <a:r>
            <a:rPr lang="es-MX" dirty="0"/>
            <a:t>Plan Nacional de Salud Mental</a:t>
          </a:r>
        </a:p>
      </dgm:t>
    </dgm:pt>
    <dgm:pt modelId="{193805C7-A593-A04B-8C21-ADD67A6AE75F}" type="parTrans" cxnId="{D7E70D77-9CF9-9D44-B539-85BE8ECB802A}">
      <dgm:prSet/>
      <dgm:spPr/>
      <dgm:t>
        <a:bodyPr/>
        <a:lstStyle/>
        <a:p>
          <a:endParaRPr lang="es-MX"/>
        </a:p>
      </dgm:t>
    </dgm:pt>
    <dgm:pt modelId="{8ED97292-FDF8-104D-93C5-B388BE8C8073}" type="sibTrans" cxnId="{D7E70D77-9CF9-9D44-B539-85BE8ECB802A}">
      <dgm:prSet/>
      <dgm:spPr/>
      <dgm:t>
        <a:bodyPr/>
        <a:lstStyle/>
        <a:p>
          <a:endParaRPr lang="es-MX"/>
        </a:p>
      </dgm:t>
    </dgm:pt>
    <dgm:pt modelId="{A6E15433-AF6E-D847-9425-D89BC5A7F272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6C4A7B39-EA27-234A-BD6A-83509B3D4BA9}" type="parTrans" cxnId="{834BCFAF-C90F-A94C-B5C8-29C266C8A904}">
      <dgm:prSet/>
      <dgm:spPr/>
      <dgm:t>
        <a:bodyPr/>
        <a:lstStyle/>
        <a:p>
          <a:endParaRPr lang="es-MX"/>
        </a:p>
      </dgm:t>
    </dgm:pt>
    <dgm:pt modelId="{362EAD11-8FB2-2647-B314-A6B98182AF4C}" type="sibTrans" cxnId="{834BCFAF-C90F-A94C-B5C8-29C266C8A904}">
      <dgm:prSet/>
      <dgm:spPr/>
      <dgm:t>
        <a:bodyPr/>
        <a:lstStyle/>
        <a:p>
          <a:endParaRPr lang="es-MX"/>
        </a:p>
      </dgm:t>
    </dgm:pt>
    <dgm:pt modelId="{50D75E15-5468-1941-A9D1-316CE13EAD91}">
      <dgm:prSet phldrT="[Texto]"/>
      <dgm:spPr/>
      <dgm:t>
        <a:bodyPr/>
        <a:lstStyle/>
        <a:p>
          <a:r>
            <a:rPr lang="es-MX" dirty="0"/>
            <a:t>Plan Nacional de Vacunación</a:t>
          </a:r>
        </a:p>
      </dgm:t>
    </dgm:pt>
    <dgm:pt modelId="{30E4A413-4A75-984B-892D-A7898C0C732C}" type="parTrans" cxnId="{EE9C9C27-FDC6-104F-934D-AF338AAB6266}">
      <dgm:prSet/>
      <dgm:spPr/>
      <dgm:t>
        <a:bodyPr/>
        <a:lstStyle/>
        <a:p>
          <a:endParaRPr lang="es-MX"/>
        </a:p>
      </dgm:t>
    </dgm:pt>
    <dgm:pt modelId="{B617F66F-48FB-684C-8818-C3C3A22E814C}" type="sibTrans" cxnId="{EE9C9C27-FDC6-104F-934D-AF338AAB6266}">
      <dgm:prSet/>
      <dgm:spPr/>
      <dgm:t>
        <a:bodyPr/>
        <a:lstStyle/>
        <a:p>
          <a:endParaRPr lang="es-MX"/>
        </a:p>
      </dgm:t>
    </dgm:pt>
    <dgm:pt modelId="{481042CF-171F-9548-A496-8CD171FB78B5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60EA5647-D4C5-0047-B39C-FC7F7F8E98EF}" type="parTrans" cxnId="{FDD61DA3-7831-F141-92D6-57678E2830F4}">
      <dgm:prSet/>
      <dgm:spPr/>
      <dgm:t>
        <a:bodyPr/>
        <a:lstStyle/>
        <a:p>
          <a:endParaRPr lang="es-MX"/>
        </a:p>
      </dgm:t>
    </dgm:pt>
    <dgm:pt modelId="{15DAB377-FD79-644F-9278-C0C5C206EEDF}" type="sibTrans" cxnId="{FDD61DA3-7831-F141-92D6-57678E2830F4}">
      <dgm:prSet/>
      <dgm:spPr/>
      <dgm:t>
        <a:bodyPr/>
        <a:lstStyle/>
        <a:p>
          <a:endParaRPr lang="es-MX"/>
        </a:p>
      </dgm:t>
    </dgm:pt>
    <dgm:pt modelId="{396B4F0F-3CA0-D948-883C-AC87CB0107B1}">
      <dgm:prSet/>
      <dgm:spPr/>
      <dgm:t>
        <a:bodyPr/>
        <a:lstStyle/>
        <a:p>
          <a:r>
            <a:rPr lang="es-MX" dirty="0"/>
            <a:t>Ley de Etiquetados de Alimentos</a:t>
          </a:r>
        </a:p>
      </dgm:t>
    </dgm:pt>
    <dgm:pt modelId="{6A0AE630-0E69-2E46-91C4-95B9DBA19804}" type="parTrans" cxnId="{0BF834A4-F751-5141-A8B6-50DC094B42A2}">
      <dgm:prSet/>
      <dgm:spPr/>
      <dgm:t>
        <a:bodyPr/>
        <a:lstStyle/>
        <a:p>
          <a:endParaRPr lang="es-MX"/>
        </a:p>
      </dgm:t>
    </dgm:pt>
    <dgm:pt modelId="{621AA170-B62F-D74E-8C26-49C31838C753}" type="sibTrans" cxnId="{0BF834A4-F751-5141-A8B6-50DC094B42A2}">
      <dgm:prSet/>
      <dgm:spPr/>
      <dgm:t>
        <a:bodyPr/>
        <a:lstStyle/>
        <a:p>
          <a:endParaRPr lang="es-MX"/>
        </a:p>
      </dgm:t>
    </dgm:pt>
    <dgm:pt modelId="{9AFB75CB-D16A-B24B-B7F6-220F4B923393}">
      <dgm:prSet/>
      <dgm:spPr/>
      <dgm:t>
        <a:bodyPr/>
        <a:lstStyle/>
        <a:p>
          <a:r>
            <a:rPr lang="es-MX" dirty="0"/>
            <a:t> </a:t>
          </a:r>
        </a:p>
      </dgm:t>
    </dgm:pt>
    <dgm:pt modelId="{AC63176A-C8CD-4442-9DBA-8FC13F412544}" type="parTrans" cxnId="{22170C92-CCA0-D34E-B787-390F965306E3}">
      <dgm:prSet/>
      <dgm:spPr/>
      <dgm:t>
        <a:bodyPr/>
        <a:lstStyle/>
        <a:p>
          <a:endParaRPr lang="es-MX"/>
        </a:p>
      </dgm:t>
    </dgm:pt>
    <dgm:pt modelId="{FCF83DAD-A01E-0748-9829-4295D90042F9}" type="sibTrans" cxnId="{22170C92-CCA0-D34E-B787-390F965306E3}">
      <dgm:prSet/>
      <dgm:spPr/>
      <dgm:t>
        <a:bodyPr/>
        <a:lstStyle/>
        <a:p>
          <a:endParaRPr lang="es-MX"/>
        </a:p>
      </dgm:t>
    </dgm:pt>
    <dgm:pt modelId="{40DD9996-FC7B-D949-B0D4-DD9BC3238347}">
      <dgm:prSet/>
      <dgm:spPr/>
      <dgm:t>
        <a:bodyPr/>
        <a:lstStyle/>
        <a:p>
          <a:r>
            <a:rPr lang="es-MX"/>
            <a:t>Pensión Garantizada </a:t>
          </a:r>
          <a:r>
            <a:rPr lang="es-MX" dirty="0"/>
            <a:t>Universal</a:t>
          </a:r>
        </a:p>
      </dgm:t>
    </dgm:pt>
    <dgm:pt modelId="{DCA63838-6BAA-6C48-B802-E396077ABBC6}" type="parTrans" cxnId="{1FE721D6-74D2-B94D-A5B9-C42D90521522}">
      <dgm:prSet/>
      <dgm:spPr/>
      <dgm:t>
        <a:bodyPr/>
        <a:lstStyle/>
        <a:p>
          <a:endParaRPr lang="es-MX"/>
        </a:p>
      </dgm:t>
    </dgm:pt>
    <dgm:pt modelId="{BB590E9F-AF25-1D4F-A34C-307483E47C7A}" type="sibTrans" cxnId="{1FE721D6-74D2-B94D-A5B9-C42D90521522}">
      <dgm:prSet/>
      <dgm:spPr/>
      <dgm:t>
        <a:bodyPr/>
        <a:lstStyle/>
        <a:p>
          <a:endParaRPr lang="es-MX"/>
        </a:p>
      </dgm:t>
    </dgm:pt>
    <dgm:pt modelId="{66F6778C-B7F9-A64C-B88C-C553F5B03FF7}">
      <dgm:prSet/>
      <dgm:spPr/>
      <dgm:t>
        <a:bodyPr/>
        <a:lstStyle/>
        <a:p>
          <a:r>
            <a:rPr lang="es-MX" dirty="0"/>
            <a:t> </a:t>
          </a:r>
        </a:p>
      </dgm:t>
    </dgm:pt>
    <dgm:pt modelId="{B1AB4367-225F-364E-9DF5-72C9A49748A2}" type="parTrans" cxnId="{A20F9C9E-71A6-D941-94F8-97DBC4F1F2D0}">
      <dgm:prSet/>
      <dgm:spPr/>
      <dgm:t>
        <a:bodyPr/>
        <a:lstStyle/>
        <a:p>
          <a:endParaRPr lang="es-MX"/>
        </a:p>
      </dgm:t>
    </dgm:pt>
    <dgm:pt modelId="{252F53DE-A90A-4A4C-BD2C-C84B6B83B84B}" type="sibTrans" cxnId="{A20F9C9E-71A6-D941-94F8-97DBC4F1F2D0}">
      <dgm:prSet/>
      <dgm:spPr/>
      <dgm:t>
        <a:bodyPr/>
        <a:lstStyle/>
        <a:p>
          <a:endParaRPr lang="es-MX"/>
        </a:p>
      </dgm:t>
    </dgm:pt>
    <dgm:pt modelId="{B79FC9E4-A425-554B-9831-65C72A2DE08E}" type="pres">
      <dgm:prSet presAssocID="{43EBF076-1C85-7243-8CDC-4369F33011E0}" presName="Name0" presStyleCnt="0">
        <dgm:presLayoutVars>
          <dgm:dir/>
          <dgm:animLvl val="lvl"/>
          <dgm:resizeHandles val="exact"/>
        </dgm:presLayoutVars>
      </dgm:prSet>
      <dgm:spPr/>
    </dgm:pt>
    <dgm:pt modelId="{843C6779-63EE-DF47-976B-908D468E318D}" type="pres">
      <dgm:prSet presAssocID="{5F2DB1BA-A0A9-2540-BA7A-282C6D318FFF}" presName="linNode" presStyleCnt="0"/>
      <dgm:spPr/>
    </dgm:pt>
    <dgm:pt modelId="{2A829355-3BFB-9747-909C-346925D132DE}" type="pres">
      <dgm:prSet presAssocID="{5F2DB1BA-A0A9-2540-BA7A-282C6D318FF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B9870DA-61B7-C148-94B3-D6470F6344B4}" type="pres">
      <dgm:prSet presAssocID="{5F2DB1BA-A0A9-2540-BA7A-282C6D318FFF}" presName="descendantText" presStyleLbl="alignAccFollowNode1" presStyleIdx="0" presStyleCnt="4" custLinFactNeighborX="0" custLinFactNeighborY="-801">
        <dgm:presLayoutVars>
          <dgm:bulletEnabled val="1"/>
        </dgm:presLayoutVars>
      </dgm:prSet>
      <dgm:spPr/>
    </dgm:pt>
    <dgm:pt modelId="{3558C9EB-45A6-C440-A5A0-8966566CF66A}" type="pres">
      <dgm:prSet presAssocID="{8ED97292-FDF8-104D-93C5-B388BE8C8073}" presName="sp" presStyleCnt="0"/>
      <dgm:spPr/>
    </dgm:pt>
    <dgm:pt modelId="{53EC74E8-FB27-604F-9FF7-435A8E0EDE5F}" type="pres">
      <dgm:prSet presAssocID="{50D75E15-5468-1941-A9D1-316CE13EAD91}" presName="linNode" presStyleCnt="0"/>
      <dgm:spPr/>
    </dgm:pt>
    <dgm:pt modelId="{2C2E36CA-CCA3-4F4C-9283-3268535F94DA}" type="pres">
      <dgm:prSet presAssocID="{50D75E15-5468-1941-A9D1-316CE13EAD9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B96BF16-3043-124D-B9D9-8FD86B6084F7}" type="pres">
      <dgm:prSet presAssocID="{50D75E15-5468-1941-A9D1-316CE13EAD91}" presName="descendantText" presStyleLbl="alignAccFollowNode1" presStyleIdx="1" presStyleCnt="4">
        <dgm:presLayoutVars>
          <dgm:bulletEnabled val="1"/>
        </dgm:presLayoutVars>
      </dgm:prSet>
      <dgm:spPr/>
    </dgm:pt>
    <dgm:pt modelId="{0F40EF9B-8022-4040-A4EB-CB813AFCA989}" type="pres">
      <dgm:prSet presAssocID="{B617F66F-48FB-684C-8818-C3C3A22E814C}" presName="sp" presStyleCnt="0"/>
      <dgm:spPr/>
    </dgm:pt>
    <dgm:pt modelId="{84B58F95-ED57-574F-BC18-E4319E345B2F}" type="pres">
      <dgm:prSet presAssocID="{396B4F0F-3CA0-D948-883C-AC87CB0107B1}" presName="linNode" presStyleCnt="0"/>
      <dgm:spPr/>
    </dgm:pt>
    <dgm:pt modelId="{CFFEF1BB-C903-084B-A498-1110D885A7F3}" type="pres">
      <dgm:prSet presAssocID="{396B4F0F-3CA0-D948-883C-AC87CB0107B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751BAFF-544E-5B43-8D8D-0079EDE9F66B}" type="pres">
      <dgm:prSet presAssocID="{396B4F0F-3CA0-D948-883C-AC87CB0107B1}" presName="descendantText" presStyleLbl="alignAccFollowNode1" presStyleIdx="2" presStyleCnt="4">
        <dgm:presLayoutVars>
          <dgm:bulletEnabled val="1"/>
        </dgm:presLayoutVars>
      </dgm:prSet>
      <dgm:spPr/>
    </dgm:pt>
    <dgm:pt modelId="{A10C159E-E8D3-BD4D-97DA-6B2A6E1EA314}" type="pres">
      <dgm:prSet presAssocID="{621AA170-B62F-D74E-8C26-49C31838C753}" presName="sp" presStyleCnt="0"/>
      <dgm:spPr/>
    </dgm:pt>
    <dgm:pt modelId="{13FBD901-2401-7F40-8EA5-554590CAB14E}" type="pres">
      <dgm:prSet presAssocID="{40DD9996-FC7B-D949-B0D4-DD9BC3238347}" presName="linNode" presStyleCnt="0"/>
      <dgm:spPr/>
    </dgm:pt>
    <dgm:pt modelId="{682276AD-BD63-0846-8B29-25036D834337}" type="pres">
      <dgm:prSet presAssocID="{40DD9996-FC7B-D949-B0D4-DD9BC323834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A5FBE9A-5E3B-9E46-9CF1-5DD5F4567829}" type="pres">
      <dgm:prSet presAssocID="{40DD9996-FC7B-D949-B0D4-DD9BC323834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E9C9C27-FDC6-104F-934D-AF338AAB6266}" srcId="{43EBF076-1C85-7243-8CDC-4369F33011E0}" destId="{50D75E15-5468-1941-A9D1-316CE13EAD91}" srcOrd="1" destOrd="0" parTransId="{30E4A413-4A75-984B-892D-A7898C0C732C}" sibTransId="{B617F66F-48FB-684C-8818-C3C3A22E814C}"/>
    <dgm:cxn modelId="{70811535-74C0-7E48-A786-3EAD43B0A033}" type="presOf" srcId="{A6E15433-AF6E-D847-9425-D89BC5A7F272}" destId="{DB9870DA-61B7-C148-94B3-D6470F6344B4}" srcOrd="0" destOrd="0" presId="urn:microsoft.com/office/officeart/2005/8/layout/vList5"/>
    <dgm:cxn modelId="{7DC34F39-6A6F-5948-8E8A-D1BAE1EE570B}" type="presOf" srcId="{43EBF076-1C85-7243-8CDC-4369F33011E0}" destId="{B79FC9E4-A425-554B-9831-65C72A2DE08E}" srcOrd="0" destOrd="0" presId="urn:microsoft.com/office/officeart/2005/8/layout/vList5"/>
    <dgm:cxn modelId="{924D6043-44BF-BA41-B0AA-8CD5CB618CB1}" type="presOf" srcId="{66F6778C-B7F9-A64C-B88C-C553F5B03FF7}" destId="{7A5FBE9A-5E3B-9E46-9CF1-5DD5F4567829}" srcOrd="0" destOrd="0" presId="urn:microsoft.com/office/officeart/2005/8/layout/vList5"/>
    <dgm:cxn modelId="{74B8E843-9D31-6742-9772-87A8222D0C27}" type="presOf" srcId="{396B4F0F-3CA0-D948-883C-AC87CB0107B1}" destId="{CFFEF1BB-C903-084B-A498-1110D885A7F3}" srcOrd="0" destOrd="0" presId="urn:microsoft.com/office/officeart/2005/8/layout/vList5"/>
    <dgm:cxn modelId="{0F099573-1B7E-D042-907A-8F2997321C03}" type="presOf" srcId="{9AFB75CB-D16A-B24B-B7F6-220F4B923393}" destId="{D751BAFF-544E-5B43-8D8D-0079EDE9F66B}" srcOrd="0" destOrd="0" presId="urn:microsoft.com/office/officeart/2005/8/layout/vList5"/>
    <dgm:cxn modelId="{D7E70D77-9CF9-9D44-B539-85BE8ECB802A}" srcId="{43EBF076-1C85-7243-8CDC-4369F33011E0}" destId="{5F2DB1BA-A0A9-2540-BA7A-282C6D318FFF}" srcOrd="0" destOrd="0" parTransId="{193805C7-A593-A04B-8C21-ADD67A6AE75F}" sibTransId="{8ED97292-FDF8-104D-93C5-B388BE8C8073}"/>
    <dgm:cxn modelId="{855DB377-50AE-6C4B-964C-93841AA27BC0}" type="presOf" srcId="{50D75E15-5468-1941-A9D1-316CE13EAD91}" destId="{2C2E36CA-CCA3-4F4C-9283-3268535F94DA}" srcOrd="0" destOrd="0" presId="urn:microsoft.com/office/officeart/2005/8/layout/vList5"/>
    <dgm:cxn modelId="{FA6C437B-BEB2-F746-BEAC-EA8334E2588F}" type="presOf" srcId="{40DD9996-FC7B-D949-B0D4-DD9BC3238347}" destId="{682276AD-BD63-0846-8B29-25036D834337}" srcOrd="0" destOrd="0" presId="urn:microsoft.com/office/officeart/2005/8/layout/vList5"/>
    <dgm:cxn modelId="{8ED60581-0E79-A04F-8C61-3040CDB5251B}" type="presOf" srcId="{5F2DB1BA-A0A9-2540-BA7A-282C6D318FFF}" destId="{2A829355-3BFB-9747-909C-346925D132DE}" srcOrd="0" destOrd="0" presId="urn:microsoft.com/office/officeart/2005/8/layout/vList5"/>
    <dgm:cxn modelId="{22170C92-CCA0-D34E-B787-390F965306E3}" srcId="{396B4F0F-3CA0-D948-883C-AC87CB0107B1}" destId="{9AFB75CB-D16A-B24B-B7F6-220F4B923393}" srcOrd="0" destOrd="0" parTransId="{AC63176A-C8CD-4442-9DBA-8FC13F412544}" sibTransId="{FCF83DAD-A01E-0748-9829-4295D90042F9}"/>
    <dgm:cxn modelId="{A20F9C9E-71A6-D941-94F8-97DBC4F1F2D0}" srcId="{40DD9996-FC7B-D949-B0D4-DD9BC3238347}" destId="{66F6778C-B7F9-A64C-B88C-C553F5B03FF7}" srcOrd="0" destOrd="0" parTransId="{B1AB4367-225F-364E-9DF5-72C9A49748A2}" sibTransId="{252F53DE-A90A-4A4C-BD2C-C84B6B83B84B}"/>
    <dgm:cxn modelId="{FDD61DA3-7831-F141-92D6-57678E2830F4}" srcId="{50D75E15-5468-1941-A9D1-316CE13EAD91}" destId="{481042CF-171F-9548-A496-8CD171FB78B5}" srcOrd="0" destOrd="0" parTransId="{60EA5647-D4C5-0047-B39C-FC7F7F8E98EF}" sibTransId="{15DAB377-FD79-644F-9278-C0C5C206EEDF}"/>
    <dgm:cxn modelId="{0BF834A4-F751-5141-A8B6-50DC094B42A2}" srcId="{43EBF076-1C85-7243-8CDC-4369F33011E0}" destId="{396B4F0F-3CA0-D948-883C-AC87CB0107B1}" srcOrd="2" destOrd="0" parTransId="{6A0AE630-0E69-2E46-91C4-95B9DBA19804}" sibTransId="{621AA170-B62F-D74E-8C26-49C31838C753}"/>
    <dgm:cxn modelId="{834BCFAF-C90F-A94C-B5C8-29C266C8A904}" srcId="{5F2DB1BA-A0A9-2540-BA7A-282C6D318FFF}" destId="{A6E15433-AF6E-D847-9425-D89BC5A7F272}" srcOrd="0" destOrd="0" parTransId="{6C4A7B39-EA27-234A-BD6A-83509B3D4BA9}" sibTransId="{362EAD11-8FB2-2647-B314-A6B98182AF4C}"/>
    <dgm:cxn modelId="{1FE721D6-74D2-B94D-A5B9-C42D90521522}" srcId="{43EBF076-1C85-7243-8CDC-4369F33011E0}" destId="{40DD9996-FC7B-D949-B0D4-DD9BC3238347}" srcOrd="3" destOrd="0" parTransId="{DCA63838-6BAA-6C48-B802-E396077ABBC6}" sibTransId="{BB590E9F-AF25-1D4F-A34C-307483E47C7A}"/>
    <dgm:cxn modelId="{45651FE5-32B2-D64F-811A-B78586D14462}" type="presOf" srcId="{481042CF-171F-9548-A496-8CD171FB78B5}" destId="{CB96BF16-3043-124D-B9D9-8FD86B6084F7}" srcOrd="0" destOrd="0" presId="urn:microsoft.com/office/officeart/2005/8/layout/vList5"/>
    <dgm:cxn modelId="{6095A457-4DEE-2B44-BEC6-180B9F35C0A1}" type="presParOf" srcId="{B79FC9E4-A425-554B-9831-65C72A2DE08E}" destId="{843C6779-63EE-DF47-976B-908D468E318D}" srcOrd="0" destOrd="0" presId="urn:microsoft.com/office/officeart/2005/8/layout/vList5"/>
    <dgm:cxn modelId="{A6CBD49B-1CA9-694A-84C7-CDAF50E92A70}" type="presParOf" srcId="{843C6779-63EE-DF47-976B-908D468E318D}" destId="{2A829355-3BFB-9747-909C-346925D132DE}" srcOrd="0" destOrd="0" presId="urn:microsoft.com/office/officeart/2005/8/layout/vList5"/>
    <dgm:cxn modelId="{6514B841-D6BB-4D48-9EEA-EA3BBDFC79C0}" type="presParOf" srcId="{843C6779-63EE-DF47-976B-908D468E318D}" destId="{DB9870DA-61B7-C148-94B3-D6470F6344B4}" srcOrd="1" destOrd="0" presId="urn:microsoft.com/office/officeart/2005/8/layout/vList5"/>
    <dgm:cxn modelId="{14CBFDC0-7CC1-664D-93FA-EAFB8BF7644D}" type="presParOf" srcId="{B79FC9E4-A425-554B-9831-65C72A2DE08E}" destId="{3558C9EB-45A6-C440-A5A0-8966566CF66A}" srcOrd="1" destOrd="0" presId="urn:microsoft.com/office/officeart/2005/8/layout/vList5"/>
    <dgm:cxn modelId="{1D3DC9F1-6619-8243-9BF6-C5B94446E50F}" type="presParOf" srcId="{B79FC9E4-A425-554B-9831-65C72A2DE08E}" destId="{53EC74E8-FB27-604F-9FF7-435A8E0EDE5F}" srcOrd="2" destOrd="0" presId="urn:microsoft.com/office/officeart/2005/8/layout/vList5"/>
    <dgm:cxn modelId="{A898000B-9536-C045-834C-52058A9F5B29}" type="presParOf" srcId="{53EC74E8-FB27-604F-9FF7-435A8E0EDE5F}" destId="{2C2E36CA-CCA3-4F4C-9283-3268535F94DA}" srcOrd="0" destOrd="0" presId="urn:microsoft.com/office/officeart/2005/8/layout/vList5"/>
    <dgm:cxn modelId="{33E67FAA-0BD0-134A-BD64-8320F41BF839}" type="presParOf" srcId="{53EC74E8-FB27-604F-9FF7-435A8E0EDE5F}" destId="{CB96BF16-3043-124D-B9D9-8FD86B6084F7}" srcOrd="1" destOrd="0" presId="urn:microsoft.com/office/officeart/2005/8/layout/vList5"/>
    <dgm:cxn modelId="{FCB8EEE3-4394-614B-B019-D0BACE7C3A57}" type="presParOf" srcId="{B79FC9E4-A425-554B-9831-65C72A2DE08E}" destId="{0F40EF9B-8022-4040-A4EB-CB813AFCA989}" srcOrd="3" destOrd="0" presId="urn:microsoft.com/office/officeart/2005/8/layout/vList5"/>
    <dgm:cxn modelId="{F16F3EF6-F70B-0642-9BB8-5CAA1B9C041C}" type="presParOf" srcId="{B79FC9E4-A425-554B-9831-65C72A2DE08E}" destId="{84B58F95-ED57-574F-BC18-E4319E345B2F}" srcOrd="4" destOrd="0" presId="urn:microsoft.com/office/officeart/2005/8/layout/vList5"/>
    <dgm:cxn modelId="{B7AEF12B-038A-DD4E-819F-186348A5288B}" type="presParOf" srcId="{84B58F95-ED57-574F-BC18-E4319E345B2F}" destId="{CFFEF1BB-C903-084B-A498-1110D885A7F3}" srcOrd="0" destOrd="0" presId="urn:microsoft.com/office/officeart/2005/8/layout/vList5"/>
    <dgm:cxn modelId="{F98E6ABC-27E4-D144-9D6B-42F1F5B6DC11}" type="presParOf" srcId="{84B58F95-ED57-574F-BC18-E4319E345B2F}" destId="{D751BAFF-544E-5B43-8D8D-0079EDE9F66B}" srcOrd="1" destOrd="0" presId="urn:microsoft.com/office/officeart/2005/8/layout/vList5"/>
    <dgm:cxn modelId="{956A2D80-C4DA-3F4B-82E9-F52675E46B71}" type="presParOf" srcId="{B79FC9E4-A425-554B-9831-65C72A2DE08E}" destId="{A10C159E-E8D3-BD4D-97DA-6B2A6E1EA314}" srcOrd="5" destOrd="0" presId="urn:microsoft.com/office/officeart/2005/8/layout/vList5"/>
    <dgm:cxn modelId="{1C71460C-7A5E-9246-9267-68175026F047}" type="presParOf" srcId="{B79FC9E4-A425-554B-9831-65C72A2DE08E}" destId="{13FBD901-2401-7F40-8EA5-554590CAB14E}" srcOrd="6" destOrd="0" presId="urn:microsoft.com/office/officeart/2005/8/layout/vList5"/>
    <dgm:cxn modelId="{0757C04C-8A34-524B-BA83-60F5ADE9CE88}" type="presParOf" srcId="{13FBD901-2401-7F40-8EA5-554590CAB14E}" destId="{682276AD-BD63-0846-8B29-25036D834337}" srcOrd="0" destOrd="0" presId="urn:microsoft.com/office/officeart/2005/8/layout/vList5"/>
    <dgm:cxn modelId="{97EFA3BC-E35A-CA48-8151-975E5A08A994}" type="presParOf" srcId="{13FBD901-2401-7F40-8EA5-554590CAB14E}" destId="{7A5FBE9A-5E3B-9E46-9CF1-5DD5F45678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870DA-61B7-C148-94B3-D6470F6344B4}">
      <dsp:nvSpPr>
        <dsp:cNvPr id="0" name=""/>
        <dsp:cNvSpPr/>
      </dsp:nvSpPr>
      <dsp:spPr>
        <a:xfrm rot="5400000">
          <a:off x="7311988" y="-2992141"/>
          <a:ext cx="1167837" cy="74314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5900" kern="1200" dirty="0"/>
            <a:t> </a:t>
          </a:r>
        </a:p>
      </dsp:txBody>
      <dsp:txXfrm rot="-5400000">
        <a:off x="4180187" y="196669"/>
        <a:ext cx="7374432" cy="1053819"/>
      </dsp:txXfrm>
    </dsp:sp>
    <dsp:sp modelId="{2A829355-3BFB-9747-909C-346925D132DE}">
      <dsp:nvSpPr>
        <dsp:cNvPr id="0" name=""/>
        <dsp:cNvSpPr/>
      </dsp:nvSpPr>
      <dsp:spPr>
        <a:xfrm>
          <a:off x="0" y="3035"/>
          <a:ext cx="4180186" cy="1459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Plan Nacional de Salud Mental</a:t>
          </a:r>
        </a:p>
      </dsp:txBody>
      <dsp:txXfrm>
        <a:off x="71261" y="74296"/>
        <a:ext cx="4037664" cy="1317275"/>
      </dsp:txXfrm>
    </dsp:sp>
    <dsp:sp modelId="{CB96BF16-3043-124D-B9D9-8FD86B6084F7}">
      <dsp:nvSpPr>
        <dsp:cNvPr id="0" name=""/>
        <dsp:cNvSpPr/>
      </dsp:nvSpPr>
      <dsp:spPr>
        <a:xfrm rot="5400000">
          <a:off x="7311988" y="-1450000"/>
          <a:ext cx="1167837" cy="74314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5900" kern="1200" dirty="0"/>
            <a:t> </a:t>
          </a:r>
        </a:p>
      </dsp:txBody>
      <dsp:txXfrm rot="-5400000">
        <a:off x="4180187" y="1738810"/>
        <a:ext cx="7374432" cy="1053819"/>
      </dsp:txXfrm>
    </dsp:sp>
    <dsp:sp modelId="{2C2E36CA-CCA3-4F4C-9283-3268535F94DA}">
      <dsp:nvSpPr>
        <dsp:cNvPr id="0" name=""/>
        <dsp:cNvSpPr/>
      </dsp:nvSpPr>
      <dsp:spPr>
        <a:xfrm>
          <a:off x="0" y="1535822"/>
          <a:ext cx="4180186" cy="1459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Plan Nacional de Vacunación</a:t>
          </a:r>
        </a:p>
      </dsp:txBody>
      <dsp:txXfrm>
        <a:off x="71261" y="1607083"/>
        <a:ext cx="4037664" cy="1317275"/>
      </dsp:txXfrm>
    </dsp:sp>
    <dsp:sp modelId="{D751BAFF-544E-5B43-8D8D-0079EDE9F66B}">
      <dsp:nvSpPr>
        <dsp:cNvPr id="0" name=""/>
        <dsp:cNvSpPr/>
      </dsp:nvSpPr>
      <dsp:spPr>
        <a:xfrm rot="5400000">
          <a:off x="7311988" y="82787"/>
          <a:ext cx="1167837" cy="74314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5900" kern="1200" dirty="0"/>
            <a:t> </a:t>
          </a:r>
        </a:p>
      </dsp:txBody>
      <dsp:txXfrm rot="-5400000">
        <a:off x="4180187" y="3271598"/>
        <a:ext cx="7374432" cy="1053819"/>
      </dsp:txXfrm>
    </dsp:sp>
    <dsp:sp modelId="{CFFEF1BB-C903-084B-A498-1110D885A7F3}">
      <dsp:nvSpPr>
        <dsp:cNvPr id="0" name=""/>
        <dsp:cNvSpPr/>
      </dsp:nvSpPr>
      <dsp:spPr>
        <a:xfrm>
          <a:off x="0" y="3068609"/>
          <a:ext cx="4180186" cy="1459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Ley de Etiquetados de Alimentos</a:t>
          </a:r>
        </a:p>
      </dsp:txBody>
      <dsp:txXfrm>
        <a:off x="71261" y="3139870"/>
        <a:ext cx="4037664" cy="1317275"/>
      </dsp:txXfrm>
    </dsp:sp>
    <dsp:sp modelId="{7A5FBE9A-5E3B-9E46-9CF1-5DD5F4567829}">
      <dsp:nvSpPr>
        <dsp:cNvPr id="0" name=""/>
        <dsp:cNvSpPr/>
      </dsp:nvSpPr>
      <dsp:spPr>
        <a:xfrm rot="5400000">
          <a:off x="7311988" y="1615574"/>
          <a:ext cx="1167837" cy="74314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5900" kern="1200" dirty="0"/>
            <a:t> </a:t>
          </a:r>
        </a:p>
      </dsp:txBody>
      <dsp:txXfrm rot="-5400000">
        <a:off x="4180187" y="4804385"/>
        <a:ext cx="7374432" cy="1053819"/>
      </dsp:txXfrm>
    </dsp:sp>
    <dsp:sp modelId="{682276AD-BD63-0846-8B29-25036D834337}">
      <dsp:nvSpPr>
        <dsp:cNvPr id="0" name=""/>
        <dsp:cNvSpPr/>
      </dsp:nvSpPr>
      <dsp:spPr>
        <a:xfrm>
          <a:off x="0" y="4601396"/>
          <a:ext cx="4180186" cy="1459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/>
            <a:t>Pensión Garantizada </a:t>
          </a:r>
          <a:r>
            <a:rPr lang="es-MX" sz="3300" kern="1200" dirty="0"/>
            <a:t>Universal</a:t>
          </a:r>
        </a:p>
      </dsp:txBody>
      <dsp:txXfrm>
        <a:off x="71261" y="4672657"/>
        <a:ext cx="4037664" cy="131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808D4-62B5-D556-ADAD-740E67B2E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3D0F3E-58EC-9953-0610-7B7085B9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43B95-DEA5-908D-B155-26466048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993F4-0A88-260F-4F76-3649CA44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E60FB-8C64-F757-D75F-01A7BE9E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112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3980C-A0DA-9DC0-95EA-AED10BA3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833A28-68EE-9938-9921-C5B127CCD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14A50-4035-E0AE-231F-D0602783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7C4D06-8830-6A03-DC7F-FC1E5B61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CFE017-110F-0A4A-C5A1-A6CD84F3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8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B67ED8-BDE6-BBDE-B2EB-346915874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E6E11-2845-B30F-C957-42DF35C12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08831-10E4-D807-F175-E91F22B9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E47D4-FF35-E873-1D6F-F51EC879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D8DB4-058F-9D4C-8AC9-107F4F4A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666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66B19-1500-CC0A-9374-FB294912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8D6135-5070-4B7E-A05A-D7359733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69BEEE-5A9A-F936-C844-A12A5181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98BAE-7D45-3448-2947-93694697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DBF0BE-9B81-394D-2E34-870B005D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55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CF918-9590-C494-542A-3CD0B12B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285EF-501D-4398-A678-2C8D6983D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D3BD21-843F-7C05-32BE-3BA7889D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8D3CC-9543-81CC-4BBA-35DE461F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CDE7E1-0C86-3507-7AE6-123DEDA7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94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2B3B0-2E9B-5E5F-E4DF-06ED776A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993D1-E5EC-8C8A-D680-A407C692F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7E3882-676E-F508-FE5A-299A9DC35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D99A92-9008-A736-94D4-36507CEE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8A4B02-4357-12A6-6D58-E6AD1084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0EBFA6-B1A5-91F0-0F90-D23BDF7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828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63C09-6066-A5E0-E7E8-3E645AED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06DC75-BEFD-0705-FC6E-7C0522C2C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2008B6-3314-35EB-EFD5-B5FD86BF0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D895DE-6E59-FA22-F131-5A171BE23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115153-0E73-A44F-F7FD-B3571C23A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F0A606-9F25-31A0-4487-16BAD88C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05A974-3DEA-5357-BB21-F3427E59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217E4B-A073-D4E6-63E1-E2DB5C5A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369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65B59-7736-A522-9D8F-1A2157C4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CB1248-60A4-45E0-69E2-FCA1CCD3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03E2A0-F6C1-FB26-A217-2F25EB99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830892-9FF1-6C11-2327-B251C5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257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CE1D96-6F5C-A0EE-08DD-C4E5CABE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85B502-47F7-E078-7704-AD24D9AC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CB961D-FECA-2EDA-1C4F-993D18A3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672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A9DF7-88C2-ED35-F8D9-A114D75C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D70EA4-A6BA-D229-8AEF-1B1FAD4C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92240-D2B5-ECE0-B39E-7749452F8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C002D0-CEFF-758F-593D-9970E3CC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CD58F8-9D69-488D-2A5B-A5571FAE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0D5590-92EA-DA14-6801-A526995D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96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00A28-21F6-B070-1DCE-15ED99BC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D3BF1E-71D4-1463-06CD-015FB80B3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B08DD8-1E53-928C-C40A-571DAE6B2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7551C6-411A-1657-3D39-C21F1CE0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BCA861-37F9-6CDF-4161-2405D334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0048E5-1F48-EC62-EB22-C76F9364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58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7DE033-C0A6-7FD2-0B35-B8761B5C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772D99-D059-DD52-5B97-E4C658BD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CB8BCD-8488-E56B-B651-B460C65C9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E65059-ACBB-B84F-9C4E-F77508F484DA}" type="datetimeFigureOut">
              <a:rPr lang="es-ES_tradnl" smtClean="0"/>
              <a:t>25/6/25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89877B-0D0B-64ED-DE9F-CB530F978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8E2C3E-86CA-B209-0FA9-92CE6EB22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D45E15-2749-0243-A2B8-EE7FC04101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60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0513A91-54BD-BCC3-D6D7-8E9646B5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36" y="-7295"/>
            <a:ext cx="12231135" cy="68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7E237514-3B3C-EBF1-B953-4EAD144B125E}"/>
              </a:ext>
            </a:extLst>
          </p:cNvPr>
          <p:cNvSpPr/>
          <p:nvPr/>
        </p:nvSpPr>
        <p:spPr>
          <a:xfrm>
            <a:off x="-40966" y="2654196"/>
            <a:ext cx="12232965" cy="8990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163B9A-07D5-7184-51FE-665B88E7C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988" y="2675764"/>
            <a:ext cx="10640754" cy="775845"/>
          </a:xfrm>
        </p:spPr>
        <p:txBody>
          <a:bodyPr anchor="b"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+mn-lt"/>
              </a:rPr>
              <a:t>MARCO ANALÍTICO DE LAS POLÍTICAS PÚBLICAS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96141F9-721C-11EB-A99E-66C7429D5042}"/>
              </a:ext>
            </a:extLst>
          </p:cNvPr>
          <p:cNvSpPr/>
          <p:nvPr/>
        </p:nvSpPr>
        <p:spPr>
          <a:xfrm>
            <a:off x="3721100" y="4233168"/>
            <a:ext cx="4953000" cy="19255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4C1A55-6598-CDEA-32EC-86EB17BEF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721" y="4980381"/>
            <a:ext cx="9163757" cy="450447"/>
          </a:xfrm>
        </p:spPr>
        <p:txBody>
          <a:bodyPr anchor="ctr">
            <a:no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Ayudante: Belén Meza Ramírez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Contacto: </a:t>
            </a:r>
            <a:r>
              <a:rPr lang="es-ES" sz="2000" dirty="0" err="1">
                <a:solidFill>
                  <a:schemeClr val="bg1"/>
                </a:solidFill>
              </a:rPr>
              <a:t>belen.mzramirez@gmail.com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5C6B02D8-239C-55CE-53AC-D3D3C6252917}"/>
              </a:ext>
            </a:extLst>
          </p:cNvPr>
          <p:cNvSpPr/>
          <p:nvPr/>
        </p:nvSpPr>
        <p:spPr>
          <a:xfrm>
            <a:off x="0" y="4704150"/>
            <a:ext cx="2391792" cy="2153848"/>
          </a:xfrm>
          <a:custGeom>
            <a:avLst/>
            <a:gdLst>
              <a:gd name="connsiteX0" fmla="*/ 169591 w 2391792"/>
              <a:gd name="connsiteY0" fmla="*/ 0 h 2279910"/>
              <a:gd name="connsiteX1" fmla="*/ 2380617 w 2391792"/>
              <a:gd name="connsiteY1" fmla="*/ 2052270 h 2279910"/>
              <a:gd name="connsiteX2" fmla="*/ 2391792 w 2391792"/>
              <a:gd name="connsiteY2" fmla="*/ 2279909 h 2279910"/>
              <a:gd name="connsiteX3" fmla="*/ 2173588 w 2391792"/>
              <a:gd name="connsiteY3" fmla="*/ 2279910 h 2279910"/>
              <a:gd name="connsiteX4" fmla="*/ 2163538 w 2391792"/>
              <a:gd name="connsiteY4" fmla="*/ 2074580 h 2279910"/>
              <a:gd name="connsiteX5" fmla="*/ 169591 w 2391792"/>
              <a:gd name="connsiteY5" fmla="*/ 218205 h 2279910"/>
              <a:gd name="connsiteX6" fmla="*/ 13678 w 2391792"/>
              <a:gd name="connsiteY6" fmla="*/ 226328 h 2279910"/>
              <a:gd name="connsiteX7" fmla="*/ 0 w 2391792"/>
              <a:gd name="connsiteY7" fmla="*/ 8809 h 22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1792" h="2279910">
                <a:moveTo>
                  <a:pt x="169591" y="0"/>
                </a:moveTo>
                <a:cubicBezTo>
                  <a:pt x="1320328" y="0"/>
                  <a:pt x="2266802" y="899541"/>
                  <a:pt x="2380617" y="2052270"/>
                </a:cubicBezTo>
                <a:lnTo>
                  <a:pt x="2391792" y="2279909"/>
                </a:lnTo>
                <a:lnTo>
                  <a:pt x="2173588" y="2279910"/>
                </a:lnTo>
                <a:lnTo>
                  <a:pt x="2163538" y="2074580"/>
                </a:lnTo>
                <a:cubicBezTo>
                  <a:pt x="2060898" y="1031882"/>
                  <a:pt x="1207349" y="218205"/>
                  <a:pt x="169591" y="218205"/>
                </a:cubicBezTo>
                <a:lnTo>
                  <a:pt x="13678" y="226328"/>
                </a:lnTo>
                <a:lnTo>
                  <a:pt x="0" y="8809"/>
                </a:lnTo>
                <a:close/>
              </a:path>
            </a:pathLst>
          </a:custGeom>
          <a:solidFill>
            <a:srgbClr val="002060">
              <a:alpha val="8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E1FFDDD-F226-33B8-A46E-1281863656A0}"/>
              </a:ext>
            </a:extLst>
          </p:cNvPr>
          <p:cNvSpPr/>
          <p:nvPr/>
        </p:nvSpPr>
        <p:spPr>
          <a:xfrm rot="10952940">
            <a:off x="9723065" y="55935"/>
            <a:ext cx="2566887" cy="2153848"/>
          </a:xfrm>
          <a:custGeom>
            <a:avLst/>
            <a:gdLst>
              <a:gd name="connsiteX0" fmla="*/ 169591 w 2391792"/>
              <a:gd name="connsiteY0" fmla="*/ 0 h 2279910"/>
              <a:gd name="connsiteX1" fmla="*/ 2380617 w 2391792"/>
              <a:gd name="connsiteY1" fmla="*/ 2052270 h 2279910"/>
              <a:gd name="connsiteX2" fmla="*/ 2391792 w 2391792"/>
              <a:gd name="connsiteY2" fmla="*/ 2279909 h 2279910"/>
              <a:gd name="connsiteX3" fmla="*/ 2173588 w 2391792"/>
              <a:gd name="connsiteY3" fmla="*/ 2279910 h 2279910"/>
              <a:gd name="connsiteX4" fmla="*/ 2163538 w 2391792"/>
              <a:gd name="connsiteY4" fmla="*/ 2074580 h 2279910"/>
              <a:gd name="connsiteX5" fmla="*/ 169591 w 2391792"/>
              <a:gd name="connsiteY5" fmla="*/ 218205 h 2279910"/>
              <a:gd name="connsiteX6" fmla="*/ 13678 w 2391792"/>
              <a:gd name="connsiteY6" fmla="*/ 226328 h 2279910"/>
              <a:gd name="connsiteX7" fmla="*/ 0 w 2391792"/>
              <a:gd name="connsiteY7" fmla="*/ 8809 h 22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1792" h="2279910">
                <a:moveTo>
                  <a:pt x="169591" y="0"/>
                </a:moveTo>
                <a:cubicBezTo>
                  <a:pt x="1320328" y="0"/>
                  <a:pt x="2266802" y="899541"/>
                  <a:pt x="2380617" y="2052270"/>
                </a:cubicBezTo>
                <a:lnTo>
                  <a:pt x="2391792" y="2279909"/>
                </a:lnTo>
                <a:lnTo>
                  <a:pt x="2173588" y="2279910"/>
                </a:lnTo>
                <a:lnTo>
                  <a:pt x="2163538" y="2074580"/>
                </a:lnTo>
                <a:cubicBezTo>
                  <a:pt x="2060898" y="1031882"/>
                  <a:pt x="1207349" y="218205"/>
                  <a:pt x="169591" y="218205"/>
                </a:cubicBezTo>
                <a:lnTo>
                  <a:pt x="13678" y="226328"/>
                </a:lnTo>
                <a:lnTo>
                  <a:pt x="0" y="8809"/>
                </a:lnTo>
                <a:close/>
              </a:path>
            </a:pathLst>
          </a:custGeom>
          <a:solidFill>
            <a:srgbClr val="002060">
              <a:alpha val="8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0EF6CE9-75E8-E1F8-D043-67A739D3D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33" y="364444"/>
            <a:ext cx="3892826" cy="12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9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33177-0309-522D-7E49-E625DCB3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0B5E7E-23E9-F094-4EB3-06D6C299B692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FF601B-0DDF-A9B9-B81C-51D69A00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2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Fase/etapa 3: Adopción de la Política.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F26D6-19BA-4BF7-E052-73FB6262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Es el </a:t>
            </a:r>
            <a:r>
              <a:rPr lang="fr-FR" sz="2400" dirty="0" err="1">
                <a:latin typeface="Arial Narrow" panose="020B0606020202030204" pitchFamily="34" charset="0"/>
              </a:rPr>
              <a:t>momento</a:t>
            </a:r>
            <a:r>
              <a:rPr lang="fr-FR" sz="2400" dirty="0">
                <a:latin typeface="Arial Narrow" panose="020B0606020202030204" pitchFamily="34" charset="0"/>
              </a:rPr>
              <a:t> en que el </a:t>
            </a:r>
            <a:r>
              <a:rPr lang="fr-FR" sz="2400" dirty="0" err="1">
                <a:latin typeface="Arial Narrow" panose="020B0606020202030204" pitchFamily="34" charset="0"/>
              </a:rPr>
              <a:t>Estado</a:t>
            </a:r>
            <a:r>
              <a:rPr lang="fr-FR" sz="2400" dirty="0">
                <a:latin typeface="Arial Narrow" panose="020B0606020202030204" pitchFamily="34" charset="0"/>
              </a:rPr>
              <a:t>, a </a:t>
            </a:r>
            <a:r>
              <a:rPr lang="fr-FR" sz="2400" dirty="0" err="1">
                <a:latin typeface="Arial Narrow" panose="020B0606020202030204" pitchFamily="34" charset="0"/>
              </a:rPr>
              <a:t>través</a:t>
            </a:r>
            <a:r>
              <a:rPr lang="fr-FR" sz="2400" dirty="0">
                <a:latin typeface="Arial Narrow" panose="020B0606020202030204" pitchFamily="34" charset="0"/>
              </a:rPr>
              <a:t> de sus </a:t>
            </a:r>
            <a:r>
              <a:rPr lang="fr-FR" sz="2400" dirty="0" err="1">
                <a:latin typeface="Arial Narrow" panose="020B0606020202030204" pitchFamily="34" charset="0"/>
              </a:rPr>
              <a:t>órganos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competentes</a:t>
            </a:r>
            <a:r>
              <a:rPr lang="fr-FR" sz="2400" dirty="0">
                <a:latin typeface="Arial Narrow" panose="020B0606020202030204" pitchFamily="34" charset="0"/>
              </a:rPr>
              <a:t>, adopta </a:t>
            </a:r>
            <a:r>
              <a:rPr lang="fr-FR" sz="2400" dirty="0" err="1">
                <a:latin typeface="Arial Narrow" panose="020B0606020202030204" pitchFamily="34" charset="0"/>
              </a:rPr>
              <a:t>formalmente</a:t>
            </a:r>
            <a:r>
              <a:rPr lang="fr-FR" sz="2400" dirty="0">
                <a:latin typeface="Arial Narrow" panose="020B0606020202030204" pitchFamily="34" charset="0"/>
              </a:rPr>
              <a:t> la </a:t>
            </a:r>
            <a:r>
              <a:rPr lang="fr-FR" sz="2400" dirty="0" err="1">
                <a:latin typeface="Arial Narrow" panose="020B0606020202030204" pitchFamily="34" charset="0"/>
              </a:rPr>
              <a:t>política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pública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Es </a:t>
            </a:r>
            <a:r>
              <a:rPr lang="fr-FR" sz="2400" dirty="0" err="1">
                <a:latin typeface="Arial Narrow" panose="020B0606020202030204" pitchFamily="34" charset="0"/>
              </a:rPr>
              <a:t>decir</a:t>
            </a:r>
            <a:r>
              <a:rPr lang="fr-FR" sz="2400" dirty="0">
                <a:latin typeface="Arial Narrow" panose="020B0606020202030204" pitchFamily="34" charset="0"/>
              </a:rPr>
              <a:t>, se </a:t>
            </a:r>
            <a:r>
              <a:rPr lang="fr-FR" sz="2400" dirty="0" err="1">
                <a:latin typeface="Arial Narrow" panose="020B0606020202030204" pitchFamily="34" charset="0"/>
              </a:rPr>
              <a:t>pasa</a:t>
            </a:r>
            <a:r>
              <a:rPr lang="fr-FR" sz="2400" dirty="0">
                <a:latin typeface="Arial Narrow" panose="020B0606020202030204" pitchFamily="34" charset="0"/>
              </a:rPr>
              <a:t> de </a:t>
            </a:r>
            <a:r>
              <a:rPr lang="fr-FR" sz="2400" dirty="0" err="1">
                <a:latin typeface="Arial Narrow" panose="020B0606020202030204" pitchFamily="34" charset="0"/>
              </a:rPr>
              <a:t>una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formulación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técnica</a:t>
            </a:r>
            <a:r>
              <a:rPr lang="fr-FR" sz="2400" dirty="0">
                <a:latin typeface="Arial Narrow" panose="020B0606020202030204" pitchFamily="34" charset="0"/>
              </a:rPr>
              <a:t> y </a:t>
            </a:r>
            <a:r>
              <a:rPr lang="fr-FR" sz="2400" dirty="0" err="1">
                <a:latin typeface="Arial Narrow" panose="020B0606020202030204" pitchFamily="34" charset="0"/>
              </a:rPr>
              <a:t>política</a:t>
            </a:r>
            <a:r>
              <a:rPr lang="fr-FR" sz="2400" dirty="0">
                <a:latin typeface="Arial Narrow" panose="020B0606020202030204" pitchFamily="34" charset="0"/>
              </a:rPr>
              <a:t> (</a:t>
            </a:r>
            <a:r>
              <a:rPr lang="fr-FR" sz="2400" dirty="0" err="1">
                <a:latin typeface="Arial Narrow" panose="020B0606020202030204" pitchFamily="34" charset="0"/>
              </a:rPr>
              <a:t>fase</a:t>
            </a:r>
            <a:r>
              <a:rPr lang="fr-FR" sz="2400" dirty="0">
                <a:latin typeface="Arial Narrow" panose="020B0606020202030204" pitchFamily="34" charset="0"/>
              </a:rPr>
              <a:t> 2) a </a:t>
            </a:r>
            <a:r>
              <a:rPr lang="fr-FR" sz="2400" dirty="0" err="1">
                <a:latin typeface="Arial Narrow" panose="020B0606020202030204" pitchFamily="34" charset="0"/>
              </a:rPr>
              <a:t>una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decisión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oficial</a:t>
            </a:r>
            <a:r>
              <a:rPr lang="fr-FR" sz="2400" dirty="0">
                <a:latin typeface="Arial Narrow" panose="020B0606020202030204" pitchFamily="34" charset="0"/>
              </a:rPr>
              <a:t> y </a:t>
            </a:r>
            <a:r>
              <a:rPr lang="fr-FR" sz="2400" dirty="0" err="1">
                <a:latin typeface="Arial Narrow" panose="020B0606020202030204" pitchFamily="34" charset="0"/>
              </a:rPr>
              <a:t>jurídicamente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válida</a:t>
            </a:r>
            <a:r>
              <a:rPr lang="fr-FR" sz="2400" dirty="0">
                <a:latin typeface="Arial Narrow" panose="020B0606020202030204" pitchFamily="34" charset="0"/>
              </a:rPr>
              <a:t>, que </a:t>
            </a:r>
            <a:r>
              <a:rPr lang="fr-FR" sz="2400" dirty="0" err="1">
                <a:latin typeface="Arial Narrow" panose="020B0606020202030204" pitchFamily="34" charset="0"/>
              </a:rPr>
              <a:t>convierte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esa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formulación</a:t>
            </a:r>
            <a:r>
              <a:rPr lang="fr-FR" sz="2400" dirty="0">
                <a:latin typeface="Arial Narrow" panose="020B0606020202030204" pitchFamily="34" charset="0"/>
              </a:rPr>
              <a:t> en </a:t>
            </a:r>
            <a:r>
              <a:rPr lang="fr-FR" sz="2400" dirty="0" err="1">
                <a:latin typeface="Arial Narrow" panose="020B0606020202030204" pitchFamily="34" charset="0"/>
              </a:rPr>
              <a:t>una</a:t>
            </a:r>
            <a:r>
              <a:rPr lang="fr-FR" sz="2400" dirty="0">
                <a:latin typeface="Arial Narrow" panose="020B0606020202030204" pitchFamily="34" charset="0"/>
              </a:rPr>
              <a:t> norma, </a:t>
            </a:r>
            <a:r>
              <a:rPr lang="fr-FR" sz="2400" dirty="0" err="1">
                <a:latin typeface="Arial Narrow" panose="020B0606020202030204" pitchFamily="34" charset="0"/>
              </a:rPr>
              <a:t>ley</a:t>
            </a:r>
            <a:r>
              <a:rPr lang="fr-FR" sz="2400" dirty="0"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latin typeface="Arial Narrow" panose="020B0606020202030204" pitchFamily="34" charset="0"/>
              </a:rPr>
              <a:t>decreto</a:t>
            </a:r>
            <a:r>
              <a:rPr lang="fr-FR" sz="2400" dirty="0">
                <a:latin typeface="Arial Narrow" panose="020B0606020202030204" pitchFamily="34" charset="0"/>
              </a:rPr>
              <a:t> o </a:t>
            </a:r>
            <a:r>
              <a:rPr lang="fr-FR" sz="2400" dirty="0" err="1">
                <a:latin typeface="Arial Narrow" panose="020B0606020202030204" pitchFamily="34" charset="0"/>
              </a:rPr>
              <a:t>programa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institucionalmente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aprobado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b="1" dirty="0">
                <a:latin typeface="Arial Narrow" panose="020B0606020202030204" pitchFamily="34" charset="0"/>
              </a:rPr>
              <a:t>Solo </a:t>
            </a:r>
            <a:r>
              <a:rPr lang="fr-FR" sz="2400" b="1" dirty="0" err="1">
                <a:latin typeface="Arial Narrow" panose="020B0606020202030204" pitchFamily="34" charset="0"/>
              </a:rPr>
              <a:t>actores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públicos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investidos</a:t>
            </a:r>
            <a:r>
              <a:rPr lang="fr-FR" sz="2400" b="1" dirty="0">
                <a:latin typeface="Arial Narrow" panose="020B0606020202030204" pitchFamily="34" charset="0"/>
              </a:rPr>
              <a:t> de </a:t>
            </a:r>
            <a:r>
              <a:rPr lang="fr-FR" sz="2400" b="1" dirty="0" err="1">
                <a:latin typeface="Arial Narrow" panose="020B0606020202030204" pitchFamily="34" charset="0"/>
              </a:rPr>
              <a:t>autoridad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legal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pueden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adoptar</a:t>
            </a:r>
            <a:r>
              <a:rPr lang="fr-FR" sz="2400" b="1" dirty="0">
                <a:latin typeface="Arial Narrow" panose="020B0606020202030204" pitchFamily="34" charset="0"/>
              </a:rPr>
              <a:t> la </a:t>
            </a:r>
            <a:r>
              <a:rPr lang="fr-FR" sz="2400" b="1" dirty="0" err="1">
                <a:latin typeface="Arial Narrow" panose="020B0606020202030204" pitchFamily="34" charset="0"/>
              </a:rPr>
              <a:t>decisión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9CA7C2-8DC8-573D-3C9C-61733C8BF890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58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99207-87F8-79C3-46A3-01ABA0F16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0D0E03-DB3C-686A-6E4C-DFC0BEC5925B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8D981A-BF5E-7B17-93C4-BCB145A8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2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Fase/etapa 4: Implementación de la Política.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5BEE7-A450-D494-8CCB-706DD17E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Una </a:t>
            </a:r>
            <a:r>
              <a:rPr lang="fr-FR" sz="2400" dirty="0" err="1">
                <a:latin typeface="Arial Narrow" panose="020B0606020202030204" pitchFamily="34" charset="0"/>
              </a:rPr>
              <a:t>vez</a:t>
            </a:r>
            <a:r>
              <a:rPr lang="fr-FR" sz="2400" dirty="0">
                <a:latin typeface="Arial Narrow" panose="020B0606020202030204" pitchFamily="34" charset="0"/>
              </a:rPr>
              <a:t> que la </a:t>
            </a:r>
            <a:r>
              <a:rPr lang="fr-FR" sz="2400" dirty="0" err="1">
                <a:latin typeface="Arial Narrow" panose="020B0606020202030204" pitchFamily="34" charset="0"/>
              </a:rPr>
              <a:t>decisión</a:t>
            </a:r>
            <a:r>
              <a:rPr lang="fr-FR" sz="2400" dirty="0">
                <a:latin typeface="Arial Narrow" panose="020B0606020202030204" pitchFamily="34" charset="0"/>
              </a:rPr>
              <a:t> ha </a:t>
            </a:r>
            <a:r>
              <a:rPr lang="fr-FR" sz="2400" dirty="0" err="1">
                <a:latin typeface="Arial Narrow" panose="020B0606020202030204" pitchFamily="34" charset="0"/>
              </a:rPr>
              <a:t>sido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adoptada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formalmente</a:t>
            </a:r>
            <a:r>
              <a:rPr lang="fr-FR" sz="2400" dirty="0">
                <a:latin typeface="Arial Narrow" panose="020B0606020202030204" pitchFamily="34" charset="0"/>
              </a:rPr>
              <a:t> (</a:t>
            </a:r>
            <a:r>
              <a:rPr lang="fr-FR" sz="2400" dirty="0" err="1">
                <a:latin typeface="Arial Narrow" panose="020B0606020202030204" pitchFamily="34" charset="0"/>
              </a:rPr>
              <a:t>por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ejemplo</a:t>
            </a:r>
            <a:r>
              <a:rPr lang="fr-FR" sz="2400" dirty="0"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latin typeface="Arial Narrow" panose="020B0606020202030204" pitchFamily="34" charset="0"/>
              </a:rPr>
              <a:t>aprobando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una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ley</a:t>
            </a:r>
            <a:r>
              <a:rPr lang="fr-FR" sz="2400" dirty="0">
                <a:latin typeface="Arial Narrow" panose="020B0606020202030204" pitchFamily="34" charset="0"/>
              </a:rPr>
              <a:t>), </a:t>
            </a:r>
            <a:r>
              <a:rPr lang="fr-FR" sz="2400" dirty="0" err="1">
                <a:latin typeface="Arial Narrow" panose="020B0606020202030204" pitchFamily="34" charset="0"/>
              </a:rPr>
              <a:t>comienza</a:t>
            </a:r>
            <a:r>
              <a:rPr lang="fr-FR" sz="2400" dirty="0">
                <a:latin typeface="Arial Narrow" panose="020B0606020202030204" pitchFamily="34" charset="0"/>
              </a:rPr>
              <a:t> la </a:t>
            </a:r>
            <a:r>
              <a:rPr lang="fr-FR" sz="2400" b="1" dirty="0" err="1">
                <a:latin typeface="Arial Narrow" panose="020B0606020202030204" pitchFamily="34" charset="0"/>
              </a:rPr>
              <a:t>puesta</a:t>
            </a:r>
            <a:r>
              <a:rPr lang="fr-FR" sz="2400" b="1" dirty="0">
                <a:latin typeface="Arial Narrow" panose="020B0606020202030204" pitchFamily="34" charset="0"/>
              </a:rPr>
              <a:t> en </a:t>
            </a:r>
            <a:r>
              <a:rPr lang="fr-FR" sz="2400" b="1" dirty="0" err="1">
                <a:latin typeface="Arial Narrow" panose="020B0606020202030204" pitchFamily="34" charset="0"/>
              </a:rPr>
              <a:t>práctica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efectiva</a:t>
            </a:r>
            <a:r>
              <a:rPr lang="fr-FR" sz="2400" b="1" dirty="0">
                <a:latin typeface="Arial Narrow" panose="020B0606020202030204" pitchFamily="34" charset="0"/>
              </a:rPr>
              <a:t> de </a:t>
            </a:r>
            <a:r>
              <a:rPr lang="fr-FR" sz="2400" b="1" dirty="0" err="1">
                <a:latin typeface="Arial Narrow" panose="020B0606020202030204" pitchFamily="34" charset="0"/>
              </a:rPr>
              <a:t>esa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política</a:t>
            </a:r>
            <a:r>
              <a:rPr lang="fr-FR" sz="2400" b="1" dirty="0">
                <a:latin typeface="Arial Narrow" panose="020B0606020202030204" pitchFamily="34" charset="0"/>
              </a:rPr>
              <a:t>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b="1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Se </a:t>
            </a:r>
            <a:r>
              <a:rPr lang="fr-FR" sz="2400" dirty="0" err="1">
                <a:latin typeface="Arial Narrow" panose="020B0606020202030204" pitchFamily="34" charset="0"/>
              </a:rPr>
              <a:t>generan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acciones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concretas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Se </a:t>
            </a:r>
            <a:r>
              <a:rPr lang="fr-FR" sz="2400" dirty="0" err="1">
                <a:latin typeface="Arial Narrow" panose="020B0606020202030204" pitchFamily="34" charset="0"/>
              </a:rPr>
              <a:t>mueven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recursos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Se </a:t>
            </a:r>
            <a:r>
              <a:rPr lang="fr-FR" sz="2400" dirty="0" err="1">
                <a:latin typeface="Arial Narrow" panose="020B0606020202030204" pitchFamily="34" charset="0"/>
              </a:rPr>
              <a:t>coordinan</a:t>
            </a:r>
            <a:r>
              <a:rPr lang="fr-FR" sz="2400" dirty="0">
                <a:latin typeface="Arial Narrow" panose="020B0606020202030204" pitchFamily="34" charset="0"/>
              </a:rPr>
              <a:t> los </a:t>
            </a:r>
            <a:r>
              <a:rPr lang="fr-FR" sz="2400" dirty="0" err="1">
                <a:latin typeface="Arial Narrow" panose="020B0606020202030204" pitchFamily="34" charset="0"/>
              </a:rPr>
              <a:t>actores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 err="1">
                <a:latin typeface="Arial Narrow" panose="020B0606020202030204" pitchFamily="34" charset="0"/>
              </a:rPr>
              <a:t>Resuelven</a:t>
            </a:r>
            <a:r>
              <a:rPr lang="fr-FR" sz="2400" dirty="0">
                <a:latin typeface="Arial Narrow" panose="020B0606020202030204" pitchFamily="34" charset="0"/>
              </a:rPr>
              <a:t> los </a:t>
            </a:r>
            <a:r>
              <a:rPr lang="fr-FR" sz="2400" dirty="0" err="1">
                <a:latin typeface="Arial Narrow" panose="020B0606020202030204" pitchFamily="34" charset="0"/>
              </a:rPr>
              <a:t>obstáculos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La </a:t>
            </a:r>
            <a:r>
              <a:rPr lang="fr-FR" sz="2400" dirty="0" err="1">
                <a:latin typeface="Arial Narrow" panose="020B0606020202030204" pitchFamily="34" charset="0"/>
              </a:rPr>
              <a:t>implementación</a:t>
            </a:r>
            <a:r>
              <a:rPr lang="fr-FR" sz="2400" dirty="0">
                <a:latin typeface="Arial Narrow" panose="020B0606020202030204" pitchFamily="34" charset="0"/>
              </a:rPr>
              <a:t> no es un </a:t>
            </a:r>
            <a:r>
              <a:rPr lang="fr-FR" sz="2400" dirty="0" err="1">
                <a:latin typeface="Arial Narrow" panose="020B0606020202030204" pitchFamily="34" charset="0"/>
              </a:rPr>
              <a:t>proceso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lineal</a:t>
            </a:r>
            <a:r>
              <a:rPr lang="fr-FR" sz="2400" dirty="0">
                <a:latin typeface="Arial Narrow" panose="020B0606020202030204" pitchFamily="34" charset="0"/>
              </a:rPr>
              <a:t> ni </a:t>
            </a:r>
            <a:r>
              <a:rPr lang="fr-FR" sz="2400" dirty="0" err="1">
                <a:latin typeface="Arial Narrow" panose="020B0606020202030204" pitchFamily="34" charset="0"/>
              </a:rPr>
              <a:t>automático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D73F621-42FC-D7F9-8B0F-336A300BD5B0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3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F6B43-0C00-A130-9E16-D6775E723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3F6419A-6F88-AC65-2523-788FC1FD4C86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EEFC99-65EE-90A0-62D8-BAFD8470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2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Fase/etapa 5: Evaluación de la Política.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C702A5-50D9-1F60-C85A-842D50D41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La </a:t>
            </a:r>
            <a:r>
              <a:rPr lang="fr-FR" sz="2400" dirty="0" err="1">
                <a:latin typeface="Arial Narrow" panose="020B0606020202030204" pitchFamily="34" charset="0"/>
              </a:rPr>
              <a:t>evaluación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ocurre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una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vez</a:t>
            </a:r>
            <a:r>
              <a:rPr lang="fr-FR" sz="2400" dirty="0">
                <a:latin typeface="Arial Narrow" panose="020B0606020202030204" pitchFamily="34" charset="0"/>
              </a:rPr>
              <a:t> que la </a:t>
            </a:r>
            <a:r>
              <a:rPr lang="fr-FR" sz="2400" dirty="0" err="1">
                <a:latin typeface="Arial Narrow" panose="020B0606020202030204" pitchFamily="34" charset="0"/>
              </a:rPr>
              <a:t>política</a:t>
            </a:r>
            <a:r>
              <a:rPr lang="fr-FR" sz="2400" dirty="0">
                <a:latin typeface="Arial Narrow" panose="020B0606020202030204" pitchFamily="34" charset="0"/>
              </a:rPr>
              <a:t> ha </a:t>
            </a:r>
            <a:r>
              <a:rPr lang="fr-FR" sz="2400" dirty="0" err="1">
                <a:latin typeface="Arial Narrow" panose="020B0606020202030204" pitchFamily="34" charset="0"/>
              </a:rPr>
              <a:t>sido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implementada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durante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cierto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tiempo</a:t>
            </a:r>
            <a:r>
              <a:rPr lang="fr-FR" sz="2400" dirty="0">
                <a:latin typeface="Arial Narrow" panose="020B0606020202030204" pitchFamily="34" charset="0"/>
              </a:rPr>
              <a:t>, y se </a:t>
            </a:r>
            <a:r>
              <a:rPr lang="fr-FR" sz="2400" dirty="0" err="1">
                <a:latin typeface="Arial Narrow" panose="020B0606020202030204" pitchFamily="34" charset="0"/>
              </a:rPr>
              <a:t>busca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determinar</a:t>
            </a:r>
            <a:r>
              <a:rPr lang="fr-FR" sz="2400" dirty="0">
                <a:latin typeface="Arial Narrow" panose="020B0606020202030204" pitchFamily="34" charset="0"/>
              </a:rPr>
              <a:t>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dirty="0">
                <a:latin typeface="Arial Narrow" panose="020B0606020202030204" pitchFamily="34" charset="0"/>
              </a:rPr>
              <a:t>Si </a:t>
            </a:r>
            <a:r>
              <a:rPr lang="fr-FR" dirty="0" err="1">
                <a:latin typeface="Arial Narrow" panose="020B0606020202030204" pitchFamily="34" charset="0"/>
              </a:rPr>
              <a:t>está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cumpliendo</a:t>
            </a:r>
            <a:r>
              <a:rPr lang="fr-FR" dirty="0">
                <a:latin typeface="Arial Narrow" panose="020B0606020202030204" pitchFamily="34" charset="0"/>
              </a:rPr>
              <a:t> con los </a:t>
            </a:r>
            <a:r>
              <a:rPr lang="fr-FR" dirty="0" err="1">
                <a:latin typeface="Arial Narrow" panose="020B0606020202030204" pitchFamily="34" charset="0"/>
              </a:rPr>
              <a:t>objetivos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declarados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dirty="0" err="1">
                <a:latin typeface="Arial Narrow" panose="020B0606020202030204" pitchFamily="34" charset="0"/>
              </a:rPr>
              <a:t>Qué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impactos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está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generando</a:t>
            </a:r>
            <a:r>
              <a:rPr lang="fr-FR" dirty="0">
                <a:latin typeface="Arial Narrow" panose="020B0606020202030204" pitchFamily="34" charset="0"/>
              </a:rPr>
              <a:t>, tanto </a:t>
            </a:r>
            <a:r>
              <a:rPr lang="fr-FR" dirty="0" err="1">
                <a:latin typeface="Arial Narrow" panose="020B0606020202030204" pitchFamily="34" charset="0"/>
              </a:rPr>
              <a:t>positivos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como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negativos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dirty="0" err="1">
                <a:latin typeface="Arial Narrow" panose="020B0606020202030204" pitchFamily="34" charset="0"/>
              </a:rPr>
              <a:t>Qué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aspectos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requieren</a:t>
            </a:r>
            <a:r>
              <a:rPr lang="fr-FR" dirty="0">
                <a:latin typeface="Arial Narrow" panose="020B0606020202030204" pitchFamily="34" charset="0"/>
              </a:rPr>
              <a:t> ajustes, </a:t>
            </a:r>
            <a:r>
              <a:rPr lang="fr-FR" dirty="0" err="1">
                <a:latin typeface="Arial Narrow" panose="020B0606020202030204" pitchFamily="34" charset="0"/>
              </a:rPr>
              <a:t>correcciones</a:t>
            </a:r>
            <a:r>
              <a:rPr lang="fr-FR" dirty="0">
                <a:latin typeface="Arial Narrow" panose="020B0606020202030204" pitchFamily="34" charset="0"/>
              </a:rPr>
              <a:t> o </a:t>
            </a:r>
            <a:r>
              <a:rPr lang="fr-FR" dirty="0" err="1">
                <a:latin typeface="Arial Narrow" panose="020B0606020202030204" pitchFamily="34" charset="0"/>
              </a:rPr>
              <a:t>incluso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reemplazo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 err="1">
                <a:latin typeface="Arial Narrow" panose="020B0606020202030204" pitchFamily="34" charset="0"/>
              </a:rPr>
              <a:t>Puede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haber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evaluaciones</a:t>
            </a:r>
            <a:r>
              <a:rPr lang="fr-FR" sz="2400" dirty="0">
                <a:latin typeface="Arial Narrow" panose="020B0606020202030204" pitchFamily="34" charset="0"/>
              </a:rPr>
              <a:t> internas o </a:t>
            </a:r>
            <a:r>
              <a:rPr lang="fr-FR" sz="2400" dirty="0" err="1">
                <a:latin typeface="Arial Narrow" panose="020B0606020202030204" pitchFamily="34" charset="0"/>
              </a:rPr>
              <a:t>externas</a:t>
            </a:r>
            <a:r>
              <a:rPr lang="fr-FR" sz="2400" dirty="0"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latin typeface="Arial Narrow" panose="020B0606020202030204" pitchFamily="34" charset="0"/>
              </a:rPr>
              <a:t>cuantitativas</a:t>
            </a:r>
            <a:r>
              <a:rPr lang="fr-FR" sz="2400" dirty="0">
                <a:latin typeface="Arial Narrow" panose="020B0606020202030204" pitchFamily="34" charset="0"/>
              </a:rPr>
              <a:t> o </a:t>
            </a:r>
            <a:r>
              <a:rPr lang="fr-FR" sz="2400" dirty="0" err="1">
                <a:latin typeface="Arial Narrow" panose="020B0606020202030204" pitchFamily="34" charset="0"/>
              </a:rPr>
              <a:t>cualitativas</a:t>
            </a:r>
            <a:r>
              <a:rPr lang="fr-FR" sz="2400" dirty="0">
                <a:latin typeface="Arial Narrow" panose="020B0606020202030204" pitchFamily="34" charset="0"/>
              </a:rPr>
              <a:t>, y </a:t>
            </a:r>
            <a:r>
              <a:rPr lang="fr-FR" sz="2400" dirty="0" err="1">
                <a:latin typeface="Arial Narrow" panose="020B0606020202030204" pitchFamily="34" charset="0"/>
              </a:rPr>
              <a:t>desde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distintas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miradas</a:t>
            </a:r>
            <a:r>
              <a:rPr lang="fr-FR" sz="2400" dirty="0">
                <a:latin typeface="Arial Narrow" panose="020B0606020202030204" pitchFamily="34" charset="0"/>
              </a:rPr>
              <a:t> (</a:t>
            </a:r>
            <a:r>
              <a:rPr lang="fr-FR" sz="2400" dirty="0" err="1">
                <a:latin typeface="Arial Narrow" panose="020B0606020202030204" pitchFamily="34" charset="0"/>
              </a:rPr>
              <a:t>técnica</a:t>
            </a:r>
            <a:r>
              <a:rPr lang="fr-FR" sz="2400" dirty="0"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latin typeface="Arial Narrow" panose="020B0606020202030204" pitchFamily="34" charset="0"/>
              </a:rPr>
              <a:t>política</a:t>
            </a:r>
            <a:r>
              <a:rPr lang="fr-FR" sz="2400" dirty="0"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latin typeface="Arial Narrow" panose="020B0606020202030204" pitchFamily="34" charset="0"/>
              </a:rPr>
              <a:t>ciudadana</a:t>
            </a:r>
            <a:r>
              <a:rPr lang="fr-FR" sz="2400" dirty="0">
                <a:latin typeface="Arial Narrow" panose="020B0606020202030204" pitchFamily="34" charset="0"/>
              </a:rPr>
              <a:t>).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8782B7-7957-E6ED-C31A-9EADACED4EF8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2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B72B-D846-F646-BA45-617B05D38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D790C6-E524-4D0B-5F9E-68E8E8B62B64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B371A0-4240-2092-6E89-1875F8ED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2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En síntesis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2990FE-DF3B-C114-BD8B-A5F3CFB0B126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6F2064DB-7394-8D74-1DDF-0AD04641A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151335"/>
              </p:ext>
            </p:extLst>
          </p:nvPr>
        </p:nvGraphicFramePr>
        <p:xfrm>
          <a:off x="381000" y="1522556"/>
          <a:ext cx="11430000" cy="4996768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151799862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76395670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802018750"/>
                    </a:ext>
                  </a:extLst>
                </a:gridCol>
              </a:tblGrid>
              <a:tr h="277827">
                <a:tc>
                  <a:txBody>
                    <a:bodyPr/>
                    <a:lstStyle/>
                    <a:p>
                      <a:r>
                        <a:rPr lang="es-CL" sz="1600" b="1"/>
                        <a:t>Fase</a:t>
                      </a:r>
                      <a:endParaRPr lang="es-CL" sz="16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="1"/>
                        <a:t>Descripción breve</a:t>
                      </a:r>
                      <a:endParaRPr lang="es-CL" sz="16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="1"/>
                        <a:t>Pregunta clave</a:t>
                      </a:r>
                      <a:endParaRPr lang="es-CL" sz="16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407932"/>
                  </a:ext>
                </a:extLst>
              </a:tr>
              <a:tr h="897094">
                <a:tc>
                  <a:txBody>
                    <a:bodyPr/>
                    <a:lstStyle/>
                    <a:p>
                      <a:r>
                        <a:rPr lang="es-CL" sz="1600" b="1"/>
                        <a:t>1. Identificación del problema</a:t>
                      </a:r>
                      <a:endParaRPr lang="es-CL" sz="16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/>
                        <a:t>El Estado reconoce que un problema social afecta el interés general y requiere atención pública.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/>
                        <a:t>¿Qué problema debe abordarse desde el Estado?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650914"/>
                  </a:ext>
                </a:extLst>
              </a:tr>
              <a:tr h="1104116">
                <a:tc>
                  <a:txBody>
                    <a:bodyPr/>
                    <a:lstStyle/>
                    <a:p>
                      <a:r>
                        <a:rPr lang="es-CL" sz="1600" b="1"/>
                        <a:t>2. Formulación</a:t>
                      </a:r>
                      <a:endParaRPr lang="es-CL" sz="16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/>
                        <a:t>Se diseñan objetivos, alternativas de solución y cursos de acción posibles. Participan diversos actores, pero la decisión técnica es estatal.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/>
                        <a:t>¿Qué se puede hacer y cómo?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703996"/>
                  </a:ext>
                </a:extLst>
              </a:tr>
              <a:tr h="897094">
                <a:tc>
                  <a:txBody>
                    <a:bodyPr/>
                    <a:lstStyle/>
                    <a:p>
                      <a:r>
                        <a:rPr lang="es-CL" sz="1600" b="1"/>
                        <a:t>3. Adopción de la decisión</a:t>
                      </a:r>
                      <a:endParaRPr lang="es-CL" sz="16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/>
                        <a:t>Autoridades públicas formales eligen la opción que se transformará en política pública (ley, programa, decreto).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/>
                        <a:t>¿Qué opción se elige oficialmente?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970156"/>
                  </a:ext>
                </a:extLst>
              </a:tr>
              <a:tr h="897094">
                <a:tc>
                  <a:txBody>
                    <a:bodyPr/>
                    <a:lstStyle/>
                    <a:p>
                      <a:r>
                        <a:rPr lang="es-CL" sz="1600" b="1"/>
                        <a:t>4. Implementación</a:t>
                      </a:r>
                      <a:endParaRPr lang="es-CL" sz="16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/>
                        <a:t>Se pone en práctica la política: se asignan recursos, se movilizan instituciones y se ejecutan acciones.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/>
                        <a:t>¿Cómo se lleva a cabo lo decidido?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785382"/>
                  </a:ext>
                </a:extLst>
              </a:tr>
              <a:tr h="897094">
                <a:tc>
                  <a:txBody>
                    <a:bodyPr/>
                    <a:lstStyle/>
                    <a:p>
                      <a:r>
                        <a:rPr lang="es-CL" sz="1600" b="1"/>
                        <a:t>5. Evaluación</a:t>
                      </a:r>
                      <a:endParaRPr lang="es-CL" sz="16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Se analizan los resultados, impactos y eficacia de la política. Puede llevar a ajustes, continuación o cierre del ciclo.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¿Funcionó la política como se esperaba?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530718"/>
                  </a:ext>
                </a:extLst>
              </a:tr>
            </a:tbl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461DB147-7E70-D388-20B7-C2C5970E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9" y="1522412"/>
            <a:ext cx="200508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D1AC1B7D-6FDF-07A0-64B4-64187909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9" y="1522413"/>
            <a:ext cx="20050866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6E6F6BF-1798-94C9-7ABC-EA1DBD2DF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9" y="1538288"/>
            <a:ext cx="20050866" cy="5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702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D10F-8C3F-BCC9-D9D1-9F8E48F98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3D63A8-2E3F-03AA-9F9A-BB3DB6662F75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A5E38E-CDAC-5347-CFB8-CA794A3A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2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Ley de Inclusión Escolar (2015)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11A0607-6100-28E6-A1F0-3C973B72D51E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D1D8DA6-9DF5-7EB4-891F-79891646E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9" y="1522412"/>
            <a:ext cx="200508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E5745F4-3B23-451E-A633-D2E946AC9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9" y="1522413"/>
            <a:ext cx="20050866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33324240-7662-93F6-AFA6-53674F07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9" y="1538288"/>
            <a:ext cx="20050866" cy="5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3526FB5D-8B0C-E702-CEA6-A2B7F8613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17458"/>
              </p:ext>
            </p:extLst>
          </p:nvPr>
        </p:nvGraphicFramePr>
        <p:xfrm>
          <a:off x="380988" y="1646450"/>
          <a:ext cx="11430012" cy="4886629"/>
        </p:xfrm>
        <a:graphic>
          <a:graphicData uri="http://schemas.openxmlformats.org/drawingml/2006/table">
            <a:tbl>
              <a:tblPr/>
              <a:tblGrid>
                <a:gridCol w="3810004">
                  <a:extLst>
                    <a:ext uri="{9D8B030D-6E8A-4147-A177-3AD203B41FA5}">
                      <a16:colId xmlns:a16="http://schemas.microsoft.com/office/drawing/2014/main" val="662262252"/>
                    </a:ext>
                  </a:extLst>
                </a:gridCol>
                <a:gridCol w="3810004">
                  <a:extLst>
                    <a:ext uri="{9D8B030D-6E8A-4147-A177-3AD203B41FA5}">
                      <a16:colId xmlns:a16="http://schemas.microsoft.com/office/drawing/2014/main" val="999324487"/>
                    </a:ext>
                  </a:extLst>
                </a:gridCol>
                <a:gridCol w="3810004">
                  <a:extLst>
                    <a:ext uri="{9D8B030D-6E8A-4147-A177-3AD203B41FA5}">
                      <a16:colId xmlns:a16="http://schemas.microsoft.com/office/drawing/2014/main" val="1476073265"/>
                    </a:ext>
                  </a:extLst>
                </a:gridCol>
              </a:tblGrid>
              <a:tr h="376944">
                <a:tc>
                  <a:txBody>
                    <a:bodyPr/>
                    <a:lstStyle/>
                    <a:p>
                      <a:r>
                        <a:rPr lang="es-CL" sz="1400" b="1"/>
                        <a:t>Fase</a:t>
                      </a:r>
                      <a:endParaRPr lang="es-CL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1"/>
                        <a:t>Descripción general</a:t>
                      </a:r>
                      <a:endParaRPr lang="es-CL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1"/>
                        <a:t>Manifestación en la Ley de Inclusión Escolar</a:t>
                      </a:r>
                      <a:endParaRPr lang="es-CL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828621"/>
                  </a:ext>
                </a:extLst>
              </a:tr>
              <a:tr h="1023135">
                <a:tc>
                  <a:txBody>
                    <a:bodyPr/>
                    <a:lstStyle/>
                    <a:p>
                      <a:r>
                        <a:rPr lang="es-CL" sz="1400" b="1"/>
                        <a:t>1. Identificación del problema</a:t>
                      </a:r>
                      <a:endParaRPr lang="es-CL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Reconocimiento de un problema social que requiere atención pública.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El problema fue la exclusión escolar, selección, lucro y copago en colegios subvencionados, visibilizado por el movimiento estudiantil y la sociedad.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695026"/>
                  </a:ext>
                </a:extLst>
              </a:tr>
              <a:tr h="1023135">
                <a:tc>
                  <a:txBody>
                    <a:bodyPr/>
                    <a:lstStyle/>
                    <a:p>
                      <a:r>
                        <a:rPr lang="es-CL" sz="1400" b="1"/>
                        <a:t>2. Formulación</a:t>
                      </a:r>
                      <a:endParaRPr lang="es-CL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Diseño de objetivos y alternativas para solucionar el problema.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El Ministerio de Educación y equipos técnicos formularon propuestas para eliminar la selección, el lucro y el copago, consultando a expertos, sostenedores y otros actores.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30295"/>
                  </a:ext>
                </a:extLst>
              </a:tr>
              <a:tr h="700040">
                <a:tc>
                  <a:txBody>
                    <a:bodyPr/>
                    <a:lstStyle/>
                    <a:p>
                      <a:r>
                        <a:rPr lang="es-CL" sz="1400" b="1"/>
                        <a:t>3. Adopción de la decisión</a:t>
                      </a:r>
                      <a:endParaRPr lang="es-CL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Autoridades públicas toman la decisión final sobre la política.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El Congreso Nacional aprobó la Ley de Inclusión Escolar, legitimando jurídicamente la política.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532874"/>
                  </a:ext>
                </a:extLst>
              </a:tr>
              <a:tr h="861587">
                <a:tc>
                  <a:txBody>
                    <a:bodyPr/>
                    <a:lstStyle/>
                    <a:p>
                      <a:r>
                        <a:rPr lang="es-CL" sz="1400" b="1"/>
                        <a:t>4. Implementación</a:t>
                      </a:r>
                      <a:endParaRPr lang="es-CL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Ejecución y puesta en práctica de la política adoptada.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El Ministerio de Educación y servicios públicos pusieron en marcha la ley, supervisando el cumplimiento y ajustando reglamentos.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05045"/>
                  </a:ext>
                </a:extLst>
              </a:tr>
              <a:tr h="861587">
                <a:tc>
                  <a:txBody>
                    <a:bodyPr/>
                    <a:lstStyle/>
                    <a:p>
                      <a:r>
                        <a:rPr lang="es-CL" sz="1400" b="1"/>
                        <a:t>5. Evaluación</a:t>
                      </a:r>
                      <a:endParaRPr lang="es-CL" sz="14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Análisis de resultados e impactos para mejorar o ajustar la política.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Se han realizado estudios y monitoreos para evaluar el efecto en la matrícula, financiamiento y equidad, con discusiones sobre ajustes necesarios.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64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0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C97B65E-4116-50A2-7AEB-F4EFD6B7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9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B501C88-9300-F619-D3CC-EB0103E07B58}"/>
              </a:ext>
            </a:extLst>
          </p:cNvPr>
          <p:cNvSpPr/>
          <p:nvPr/>
        </p:nvSpPr>
        <p:spPr>
          <a:xfrm>
            <a:off x="-1" y="952500"/>
            <a:ext cx="12339146" cy="4313015"/>
          </a:xfrm>
          <a:prstGeom prst="rect">
            <a:avLst/>
          </a:prstGeom>
          <a:solidFill>
            <a:srgbClr val="00206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6560BE-BD87-9C2E-33AE-86269A323E66}"/>
              </a:ext>
            </a:extLst>
          </p:cNvPr>
          <p:cNvSpPr txBox="1"/>
          <p:nvPr/>
        </p:nvSpPr>
        <p:spPr>
          <a:xfrm>
            <a:off x="2971799" y="3326523"/>
            <a:ext cx="624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</a:rPr>
              <a:t>MARCO ANALÍTICO DE LAS POLÍTICAS PÚBLICAS</a:t>
            </a:r>
          </a:p>
          <a:p>
            <a:pPr algn="ctr"/>
            <a:r>
              <a:rPr lang="es-CL" sz="4000" dirty="0">
                <a:solidFill>
                  <a:schemeClr val="bg1"/>
                </a:solidFill>
              </a:rPr>
              <a:t>2025-01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2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A092AD2-BF4F-88E9-6DA3-3471CC51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149" y="1592485"/>
            <a:ext cx="4963986" cy="15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1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1CFADE-F70F-DC21-8AEF-2E018A750658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16EB3F-0C00-1FC0-FEF4-F7E52331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6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C74E20-63FC-6A42-D05A-218B8EA7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-MX" altLang="es-CL" sz="2400" dirty="0">
                <a:latin typeface="Arial Narrow" panose="020B0606020202030204" pitchFamily="34" charset="0"/>
              </a:rPr>
              <a:t>El estudio de la política no se limita a las elecciones (escrutinio); instituciones; modelos de democracia; partidos; liderazgos o; grupos de interés. </a:t>
            </a:r>
            <a:r>
              <a:rPr lang="es-MX" altLang="es-CL" sz="2400" b="1" i="1" dirty="0">
                <a:latin typeface="Arial Narrow" panose="020B0606020202030204" pitchFamily="34" charset="0"/>
              </a:rPr>
              <a:t>Trata también de los procesos de toma de decisiones gubernamentales y de los contenidos, puesta en marcha y efectos de éstas.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s-CL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-CL" sz="2400" dirty="0">
                <a:latin typeface="Arial Narrow" panose="020B0606020202030204" pitchFamily="34" charset="0"/>
              </a:rPr>
              <a:t>Una </a:t>
            </a:r>
            <a:r>
              <a:rPr lang="es-CL" sz="2400" b="1" cap="small" dirty="0">
                <a:latin typeface="Arial Narrow" panose="020B0606020202030204" pitchFamily="34" charset="0"/>
              </a:rPr>
              <a:t>Política pública </a:t>
            </a:r>
            <a:r>
              <a:rPr lang="es-CL" sz="2400" dirty="0">
                <a:latin typeface="Arial Narrow" panose="020B0606020202030204" pitchFamily="34" charset="0"/>
              </a:rPr>
              <a:t>es el resultado de la actividad de una autoridad investida de poder público y de </a:t>
            </a:r>
            <a:r>
              <a:rPr lang="es-CL" sz="2400" b="1" dirty="0">
                <a:latin typeface="Arial Narrow" panose="020B0606020202030204" pitchFamily="34" charset="0"/>
              </a:rPr>
              <a:t>legitimidad gubernamental</a:t>
            </a:r>
            <a:r>
              <a:rPr lang="es-CL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s-CL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-CL" sz="2400" dirty="0">
                <a:latin typeface="Arial Narrow" panose="020B0606020202030204" pitchFamily="34" charset="0"/>
              </a:rPr>
              <a:t>Mientras LA POLÍTICA es un concepto amplio; las POLÍTICAS PÚBLICAS son soluciones específicas a ciertos asuntos.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es-CL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Las PP. </a:t>
            </a:r>
            <a:r>
              <a:rPr lang="fr-FR" sz="2400" dirty="0" err="1">
                <a:latin typeface="Arial Narrow" panose="020B0606020202030204" pitchFamily="34" charset="0"/>
              </a:rPr>
              <a:t>forman</a:t>
            </a:r>
            <a:r>
              <a:rPr lang="fr-FR" sz="2400" dirty="0">
                <a:latin typeface="Arial Narrow" panose="020B0606020202030204" pitchFamily="34" charset="0"/>
              </a:rPr>
              <a:t> parte de un </a:t>
            </a:r>
            <a:r>
              <a:rPr lang="fr-FR" sz="2400" dirty="0" err="1">
                <a:latin typeface="Arial Narrow" panose="020B0606020202030204" pitchFamily="34" charset="0"/>
              </a:rPr>
              <a:t>sistema</a:t>
            </a:r>
            <a:r>
              <a:rPr lang="fr-FR" sz="2400" dirty="0">
                <a:latin typeface="Arial Narrow" panose="020B0606020202030204" pitchFamily="34" charset="0"/>
              </a:rPr>
              <a:t> de </a:t>
            </a:r>
            <a:r>
              <a:rPr lang="fr-FR" sz="2400" b="1" dirty="0" err="1">
                <a:latin typeface="Arial Narrow" panose="020B0606020202030204" pitchFamily="34" charset="0"/>
              </a:rPr>
              <a:t>soluciones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específicas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dirty="0">
                <a:latin typeface="Arial Narrow" panose="020B0606020202030204" pitchFamily="34" charset="0"/>
              </a:rPr>
              <a:t>para </a:t>
            </a:r>
            <a:r>
              <a:rPr lang="fr-FR" sz="2400" b="1" dirty="0" err="1">
                <a:latin typeface="Arial Narrow" panose="020B0606020202030204" pitchFamily="34" charset="0"/>
              </a:rPr>
              <a:t>problemas</a:t>
            </a:r>
            <a:r>
              <a:rPr lang="fr-FR" sz="2400" b="1" dirty="0">
                <a:latin typeface="Arial Narrow" panose="020B0606020202030204" pitchFamily="34" charset="0"/>
              </a:rPr>
              <a:t> </a:t>
            </a:r>
            <a:r>
              <a:rPr lang="fr-FR" sz="2400" b="1" dirty="0" err="1">
                <a:latin typeface="Arial Narrow" panose="020B0606020202030204" pitchFamily="34" charset="0"/>
              </a:rPr>
              <a:t>públicos</a:t>
            </a:r>
            <a:r>
              <a:rPr lang="fr-FR" sz="2400" b="1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2400" b="1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No </a:t>
            </a:r>
            <a:r>
              <a:rPr lang="fr-FR" sz="2400" dirty="0" err="1">
                <a:latin typeface="Arial Narrow" panose="020B0606020202030204" pitchFamily="34" charset="0"/>
              </a:rPr>
              <a:t>todos</a:t>
            </a:r>
            <a:r>
              <a:rPr lang="fr-FR" sz="2400" dirty="0">
                <a:latin typeface="Arial Narrow" panose="020B0606020202030204" pitchFamily="34" charset="0"/>
              </a:rPr>
              <a:t> los </a:t>
            </a:r>
            <a:r>
              <a:rPr lang="fr-FR" sz="2400" dirty="0" err="1">
                <a:latin typeface="Arial Narrow" panose="020B0606020202030204" pitchFamily="34" charset="0"/>
              </a:rPr>
              <a:t>problemas</a:t>
            </a:r>
            <a:r>
              <a:rPr lang="fr-FR" sz="2400" dirty="0">
                <a:latin typeface="Arial Narrow" panose="020B0606020202030204" pitchFamily="34" charset="0"/>
              </a:rPr>
              <a:t> sociales, son </a:t>
            </a:r>
            <a:r>
              <a:rPr lang="fr-FR" sz="2400" dirty="0" err="1">
                <a:latin typeface="Arial Narrow" panose="020B0606020202030204" pitchFamily="34" charset="0"/>
              </a:rPr>
              <a:t>considerados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problemas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públicos</a:t>
            </a:r>
            <a:r>
              <a:rPr lang="fr-FR" sz="2400" dirty="0">
                <a:latin typeface="Arial Narrow" panose="020B0606020202030204" pitchFamily="34" charset="0"/>
              </a:rPr>
              <a:t>. Estos </a:t>
            </a:r>
            <a:r>
              <a:rPr lang="fr-FR" sz="2400" dirty="0" err="1">
                <a:latin typeface="Arial Narrow" panose="020B0606020202030204" pitchFamily="34" charset="0"/>
              </a:rPr>
              <a:t>dependen</a:t>
            </a:r>
            <a:r>
              <a:rPr lang="fr-FR" sz="2400" dirty="0">
                <a:latin typeface="Arial Narrow" panose="020B0606020202030204" pitchFamily="34" charset="0"/>
              </a:rPr>
              <a:t> de su </a:t>
            </a:r>
            <a:r>
              <a:rPr lang="fr-FR" sz="2400" dirty="0" err="1">
                <a:latin typeface="Arial Narrow" panose="020B0606020202030204" pitchFamily="34" charset="0"/>
              </a:rPr>
              <a:t>coyuntura</a:t>
            </a:r>
            <a:r>
              <a:rPr lang="fr-FR" sz="2400" dirty="0"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latin typeface="Arial Narrow" panose="020B0606020202030204" pitchFamily="34" charset="0"/>
              </a:rPr>
              <a:t>alcance</a:t>
            </a:r>
            <a:r>
              <a:rPr lang="fr-FR" sz="2400" dirty="0"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latin typeface="Arial Narrow" panose="020B0606020202030204" pitchFamily="34" charset="0"/>
              </a:rPr>
              <a:t>materia</a:t>
            </a:r>
            <a:r>
              <a:rPr lang="fr-FR" sz="2400" dirty="0">
                <a:latin typeface="Arial Narrow" panose="020B0606020202030204" pitchFamily="34" charset="0"/>
              </a:rPr>
              <a:t> y </a:t>
            </a:r>
            <a:r>
              <a:rPr lang="fr-FR" sz="2400" dirty="0" err="1">
                <a:latin typeface="Arial Narrow" panose="020B0606020202030204" pitchFamily="34" charset="0"/>
              </a:rPr>
              <a:t>apoyo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es-CL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059CED-EB91-C9E4-7B8D-9F05FD8F4C69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74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2FF21-56BE-9EC2-82FF-96806FC0A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49FA968-2C4B-08E8-B42A-46EEC8D9F7A9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0E2FFE-93DC-00C4-9C83-4F7D890F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6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cómo clasificarlas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9D846-DCDD-71B9-B8A1-88D7958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Arial Narrow" panose="020B0606020202030204" pitchFamily="34" charset="0"/>
              </a:rPr>
              <a:t>De </a:t>
            </a:r>
            <a:r>
              <a:rPr lang="fr-FR" dirty="0" err="1">
                <a:latin typeface="Arial Narrow" panose="020B0606020202030204" pitchFamily="34" charset="0"/>
              </a:rPr>
              <a:t>acuerdo</a:t>
            </a:r>
            <a:r>
              <a:rPr lang="fr-FR" dirty="0">
                <a:latin typeface="Arial Narrow" panose="020B0606020202030204" pitchFamily="34" charset="0"/>
              </a:rPr>
              <a:t> a la </a:t>
            </a:r>
            <a:r>
              <a:rPr lang="fr-FR" dirty="0" err="1">
                <a:latin typeface="Arial Narrow" panose="020B0606020202030204" pitchFamily="34" charset="0"/>
              </a:rPr>
              <a:t>cobertura</a:t>
            </a:r>
            <a:r>
              <a:rPr lang="fr-FR" dirty="0">
                <a:latin typeface="Arial Narrow" panose="020B0606020202030204" pitchFamily="34" charset="0"/>
              </a:rPr>
              <a:t>, </a:t>
            </a:r>
            <a:r>
              <a:rPr lang="fr-FR" dirty="0" err="1">
                <a:latin typeface="Arial Narrow" panose="020B0606020202030204" pitchFamily="34" charset="0"/>
              </a:rPr>
              <a:t>objetivos</a:t>
            </a:r>
            <a:r>
              <a:rPr lang="fr-FR" dirty="0">
                <a:latin typeface="Arial Narrow" panose="020B0606020202030204" pitchFamily="34" charset="0"/>
              </a:rPr>
              <a:t> y </a:t>
            </a:r>
            <a:r>
              <a:rPr lang="fr-FR" dirty="0" err="1">
                <a:latin typeface="Arial Narrow" panose="020B0606020202030204" pitchFamily="34" charset="0"/>
              </a:rPr>
              <a:t>alcance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b="1" dirty="0" err="1">
                <a:latin typeface="Arial Narrow" panose="020B0606020202030204" pitchFamily="34" charset="0"/>
              </a:rPr>
              <a:t>Por</a:t>
            </a:r>
            <a:r>
              <a:rPr lang="fr-FR" b="1" dirty="0">
                <a:latin typeface="Arial Narrow" panose="020B0606020202030204" pitchFamily="34" charset="0"/>
              </a:rPr>
              <a:t> </a:t>
            </a:r>
            <a:r>
              <a:rPr lang="fr-FR" b="1" dirty="0" err="1">
                <a:latin typeface="Arial Narrow" panose="020B0606020202030204" pitchFamily="34" charset="0"/>
              </a:rPr>
              <a:t>Cobertura</a:t>
            </a:r>
            <a:r>
              <a:rPr lang="fr-FR" b="1" dirty="0">
                <a:latin typeface="Arial Narrow" panose="020B0606020202030204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b="1" dirty="0">
                <a:latin typeface="Arial Narrow" panose="020B0606020202030204" pitchFamily="34" charset="0"/>
              </a:rPr>
              <a:t>PP. </a:t>
            </a:r>
            <a:r>
              <a:rPr lang="fr-FR" b="1" dirty="0" err="1">
                <a:latin typeface="Arial Narrow" panose="020B0606020202030204" pitchFamily="34" charset="0"/>
              </a:rPr>
              <a:t>Universales</a:t>
            </a:r>
            <a:r>
              <a:rPr lang="fr-FR" b="1" dirty="0">
                <a:latin typeface="Arial Narrow" panose="020B0606020202030204" pitchFamily="34" charset="0"/>
              </a:rPr>
              <a:t>: </a:t>
            </a:r>
            <a:r>
              <a:rPr lang="fr-FR" dirty="0">
                <a:latin typeface="Arial Narrow" panose="020B0606020202030204" pitchFamily="34" charset="0"/>
              </a:rPr>
              <a:t>Se </a:t>
            </a:r>
            <a:r>
              <a:rPr lang="fr-FR" dirty="0" err="1">
                <a:latin typeface="Arial Narrow" panose="020B0606020202030204" pitchFamily="34" charset="0"/>
              </a:rPr>
              <a:t>dirigen</a:t>
            </a:r>
            <a:r>
              <a:rPr lang="fr-FR" dirty="0">
                <a:latin typeface="Arial Narrow" panose="020B0606020202030204" pitchFamily="34" charset="0"/>
              </a:rPr>
              <a:t> a </a:t>
            </a:r>
            <a:r>
              <a:rPr lang="fr-FR" dirty="0" err="1">
                <a:latin typeface="Arial Narrow" panose="020B0606020202030204" pitchFamily="34" charset="0"/>
              </a:rPr>
              <a:t>toda</a:t>
            </a:r>
            <a:r>
              <a:rPr lang="fr-FR" dirty="0">
                <a:latin typeface="Arial Narrow" panose="020B0606020202030204" pitchFamily="34" charset="0"/>
              </a:rPr>
              <a:t> la </a:t>
            </a:r>
            <a:r>
              <a:rPr lang="fr-FR" dirty="0" err="1">
                <a:latin typeface="Arial Narrow" panose="020B0606020202030204" pitchFamily="34" charset="0"/>
              </a:rPr>
              <a:t>población</a:t>
            </a:r>
            <a:r>
              <a:rPr lang="fr-FR" dirty="0">
                <a:latin typeface="Arial Narrow" panose="020B0606020202030204" pitchFamily="34" charset="0"/>
              </a:rPr>
              <a:t>, sin </a:t>
            </a:r>
            <a:r>
              <a:rPr lang="fr-FR" dirty="0" err="1">
                <a:latin typeface="Arial Narrow" panose="020B0606020202030204" pitchFamily="34" charset="0"/>
              </a:rPr>
              <a:t>distinción</a:t>
            </a:r>
            <a:r>
              <a:rPr lang="fr-FR" dirty="0">
                <a:latin typeface="Arial Narrow" panose="020B0606020202030204" pitchFamily="34" charset="0"/>
              </a:rPr>
              <a:t> de </a:t>
            </a:r>
            <a:r>
              <a:rPr lang="fr-FR" dirty="0" err="1">
                <a:latin typeface="Arial Narrow" panose="020B0606020202030204" pitchFamily="34" charset="0"/>
              </a:rPr>
              <a:t>ingresos</a:t>
            </a:r>
            <a:r>
              <a:rPr lang="fr-FR" dirty="0">
                <a:latin typeface="Arial Narrow" panose="020B0606020202030204" pitchFamily="34" charset="0"/>
              </a:rPr>
              <a:t>, </a:t>
            </a:r>
            <a:r>
              <a:rPr lang="fr-FR" dirty="0" err="1">
                <a:latin typeface="Arial Narrow" panose="020B0606020202030204" pitchFamily="34" charset="0"/>
              </a:rPr>
              <a:t>género</a:t>
            </a:r>
            <a:r>
              <a:rPr lang="fr-FR" dirty="0">
                <a:latin typeface="Arial Narrow" panose="020B0606020202030204" pitchFamily="34" charset="0"/>
              </a:rPr>
              <a:t>, </a:t>
            </a:r>
            <a:r>
              <a:rPr lang="fr-FR" dirty="0" err="1">
                <a:latin typeface="Arial Narrow" panose="020B0606020202030204" pitchFamily="34" charset="0"/>
              </a:rPr>
              <a:t>etnia</a:t>
            </a:r>
            <a:r>
              <a:rPr lang="fr-FR" dirty="0">
                <a:latin typeface="Arial Narrow" panose="020B0606020202030204" pitchFamily="34" charset="0"/>
              </a:rPr>
              <a:t>, etc. Su </a:t>
            </a:r>
            <a:r>
              <a:rPr lang="fr-FR" dirty="0" err="1">
                <a:latin typeface="Arial Narrow" panose="020B0606020202030204" pitchFamily="34" charset="0"/>
              </a:rPr>
              <a:t>objetivo</a:t>
            </a:r>
            <a:r>
              <a:rPr lang="fr-FR" dirty="0">
                <a:latin typeface="Arial Narrow" panose="020B0606020202030204" pitchFamily="34" charset="0"/>
              </a:rPr>
              <a:t> es </a:t>
            </a:r>
            <a:r>
              <a:rPr lang="fr-FR" dirty="0" err="1">
                <a:latin typeface="Arial Narrow" panose="020B0606020202030204" pitchFamily="34" charset="0"/>
              </a:rPr>
              <a:t>garantizar</a:t>
            </a:r>
            <a:r>
              <a:rPr lang="fr-FR" dirty="0">
                <a:latin typeface="Arial Narrow" panose="020B0606020202030204" pitchFamily="34" charset="0"/>
              </a:rPr>
              <a:t> derechos </a:t>
            </a:r>
            <a:r>
              <a:rPr lang="fr-FR" dirty="0" err="1">
                <a:latin typeface="Arial Narrow" panose="020B0606020202030204" pitchFamily="34" charset="0"/>
              </a:rPr>
              <a:t>básicos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b="1" dirty="0">
                <a:latin typeface="Arial Narrow" panose="020B0606020202030204" pitchFamily="34" charset="0"/>
              </a:rPr>
              <a:t>PP. </a:t>
            </a:r>
            <a:r>
              <a:rPr lang="fr-FR" b="1" dirty="0" err="1">
                <a:latin typeface="Arial Narrow" panose="020B0606020202030204" pitchFamily="34" charset="0"/>
              </a:rPr>
              <a:t>Selectivas</a:t>
            </a:r>
            <a:r>
              <a:rPr lang="fr-FR" b="1" dirty="0">
                <a:latin typeface="Arial Narrow" panose="020B0606020202030204" pitchFamily="34" charset="0"/>
              </a:rPr>
              <a:t>: </a:t>
            </a:r>
            <a:r>
              <a:rPr lang="fr-FR" dirty="0" err="1">
                <a:latin typeface="Arial Narrow" panose="020B0606020202030204" pitchFamily="34" charset="0"/>
              </a:rPr>
              <a:t>Apuntan</a:t>
            </a:r>
            <a:r>
              <a:rPr lang="fr-FR" dirty="0">
                <a:latin typeface="Arial Narrow" panose="020B0606020202030204" pitchFamily="34" charset="0"/>
              </a:rPr>
              <a:t> a </a:t>
            </a:r>
            <a:r>
              <a:rPr lang="fr-FR" dirty="0" err="1">
                <a:latin typeface="Arial Narrow" panose="020B0606020202030204" pitchFamily="34" charset="0"/>
              </a:rPr>
              <a:t>grupos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específicos</a:t>
            </a:r>
            <a:r>
              <a:rPr lang="fr-FR" dirty="0">
                <a:latin typeface="Arial Narrow" panose="020B0606020202030204" pitchFamily="34" charset="0"/>
              </a:rPr>
              <a:t> que </a:t>
            </a:r>
            <a:r>
              <a:rPr lang="fr-FR" dirty="0" err="1">
                <a:latin typeface="Arial Narrow" panose="020B0606020202030204" pitchFamily="34" charset="0"/>
              </a:rPr>
              <a:t>enfrentan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desventajas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estructurales</a:t>
            </a:r>
            <a:r>
              <a:rPr lang="fr-FR" dirty="0">
                <a:latin typeface="Arial Narrow" panose="020B0606020202030204" pitchFamily="34" charset="0"/>
              </a:rPr>
              <a:t>. </a:t>
            </a:r>
            <a:r>
              <a:rPr lang="fr-FR" dirty="0" err="1">
                <a:latin typeface="Arial Narrow" panose="020B0606020202030204" pitchFamily="34" charset="0"/>
              </a:rPr>
              <a:t>Buscan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corregir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desigualdades</a:t>
            </a:r>
            <a:r>
              <a:rPr lang="fr-FR" dirty="0">
                <a:latin typeface="Arial Narrow" panose="020B0606020202030204" pitchFamily="34" charset="0"/>
              </a:rPr>
              <a:t> sociales o </a:t>
            </a:r>
            <a:r>
              <a:rPr lang="fr-FR" dirty="0" err="1">
                <a:latin typeface="Arial Narrow" panose="020B0606020202030204" pitchFamily="34" charset="0"/>
              </a:rPr>
              <a:t>económicas</a:t>
            </a:r>
            <a:r>
              <a:rPr lang="fr-FR" dirty="0">
                <a:latin typeface="Arial Narrow" panose="020B0606020202030204" pitchFamily="34" charset="0"/>
              </a:rPr>
              <a:t>.</a:t>
            </a:r>
            <a:endParaRPr lang="fr-FR" b="1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2000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DEB7B99-0ED6-3EF8-1F36-5DE95682293D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9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11F51-EF52-881C-F2FB-EC87D6D2B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C49FC3-DC0B-C21A-336A-1056953772D9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65012B-5CA1-9CC6-5DBD-A5C4543E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6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cómo clasificarlas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9D7C13-38FD-C9F3-C497-BF4F49AFB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endParaRPr lang="fr-FR" sz="32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3200" b="1" dirty="0" err="1">
                <a:latin typeface="Arial Narrow" panose="020B0606020202030204" pitchFamily="34" charset="0"/>
              </a:rPr>
              <a:t>Por</a:t>
            </a:r>
            <a:r>
              <a:rPr lang="fr-FR" sz="3200" b="1" dirty="0">
                <a:latin typeface="Arial Narrow" panose="020B0606020202030204" pitchFamily="34" charset="0"/>
              </a:rPr>
              <a:t> </a:t>
            </a:r>
            <a:r>
              <a:rPr lang="fr-FR" sz="3200" b="1" dirty="0" err="1">
                <a:latin typeface="Arial Narrow" panose="020B0606020202030204" pitchFamily="34" charset="0"/>
              </a:rPr>
              <a:t>objetivos</a:t>
            </a:r>
            <a:r>
              <a:rPr lang="fr-FR" sz="3200" b="1" dirty="0">
                <a:latin typeface="Arial Narrow" panose="020B0606020202030204" pitchFamily="34" charset="0"/>
              </a:rPr>
              <a:t>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3200" b="1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latin typeface="Arial Narrow" panose="020B0606020202030204" pitchFamily="34" charset="0"/>
              </a:rPr>
              <a:t>PP. </a:t>
            </a:r>
            <a:r>
              <a:rPr lang="fr-FR" sz="2800" b="1" dirty="0" err="1">
                <a:latin typeface="Arial Narrow" panose="020B0606020202030204" pitchFamily="34" charset="0"/>
              </a:rPr>
              <a:t>Redistributivas</a:t>
            </a:r>
            <a:r>
              <a:rPr lang="fr-FR" sz="2800" b="1" dirty="0">
                <a:latin typeface="Arial Narrow" panose="020B0606020202030204" pitchFamily="34" charset="0"/>
              </a:rPr>
              <a:t>: </a:t>
            </a:r>
            <a:r>
              <a:rPr lang="fr-FR" sz="2800" dirty="0" err="1">
                <a:latin typeface="Arial Narrow" panose="020B0606020202030204" pitchFamily="34" charset="0"/>
              </a:rPr>
              <a:t>Buscan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reducir</a:t>
            </a:r>
            <a:r>
              <a:rPr lang="fr-FR" sz="2800" dirty="0">
                <a:latin typeface="Arial Narrow" panose="020B0606020202030204" pitchFamily="34" charset="0"/>
              </a:rPr>
              <a:t> las </a:t>
            </a:r>
            <a:r>
              <a:rPr lang="fr-FR" sz="2800" dirty="0" err="1">
                <a:latin typeface="Arial Narrow" panose="020B0606020202030204" pitchFamily="34" charset="0"/>
              </a:rPr>
              <a:t>desigualdades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económicas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mediante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una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reasignación</a:t>
            </a:r>
            <a:r>
              <a:rPr lang="fr-FR" sz="2800" dirty="0">
                <a:latin typeface="Arial Narrow" panose="020B0606020202030204" pitchFamily="34" charset="0"/>
              </a:rPr>
              <a:t> de </a:t>
            </a:r>
            <a:r>
              <a:rPr lang="fr-FR" sz="2800" dirty="0" err="1">
                <a:latin typeface="Arial Narrow" panose="020B0606020202030204" pitchFamily="34" charset="0"/>
              </a:rPr>
              <a:t>recursos</a:t>
            </a:r>
            <a:r>
              <a:rPr lang="fr-FR" sz="2800" dirty="0">
                <a:latin typeface="Arial Narrow" panose="020B0606020202030204" pitchFamily="34" charset="0"/>
              </a:rPr>
              <a:t> (</a:t>
            </a:r>
            <a:r>
              <a:rPr lang="fr-FR" sz="2800" dirty="0" err="1">
                <a:latin typeface="Arial Narrow" panose="020B0606020202030204" pitchFamily="34" charset="0"/>
              </a:rPr>
              <a:t>por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ejemplo</a:t>
            </a:r>
            <a:r>
              <a:rPr lang="fr-FR" sz="2800" dirty="0">
                <a:latin typeface="Arial Narrow" panose="020B0606020202030204" pitchFamily="34" charset="0"/>
              </a:rPr>
              <a:t>, de los que </a:t>
            </a:r>
            <a:r>
              <a:rPr lang="fr-FR" sz="2800" dirty="0" err="1">
                <a:latin typeface="Arial Narrow" panose="020B0606020202030204" pitchFamily="34" charset="0"/>
              </a:rPr>
              <a:t>más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tienen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hacia</a:t>
            </a:r>
            <a:r>
              <a:rPr lang="fr-FR" sz="2800" dirty="0">
                <a:latin typeface="Arial Narrow" panose="020B0606020202030204" pitchFamily="34" charset="0"/>
              </a:rPr>
              <a:t> los que </a:t>
            </a:r>
            <a:r>
              <a:rPr lang="fr-FR" sz="2800" dirty="0" err="1">
                <a:latin typeface="Arial Narrow" panose="020B0606020202030204" pitchFamily="34" charset="0"/>
              </a:rPr>
              <a:t>menos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tienen</a:t>
            </a:r>
            <a:r>
              <a:rPr lang="fr-FR" sz="2800" dirty="0">
                <a:latin typeface="Arial Narrow" panose="020B0606020202030204" pitchFamily="34" charset="0"/>
              </a:rPr>
              <a:t>).</a:t>
            </a:r>
          </a:p>
          <a:p>
            <a:pPr marL="457200" lvl="1" indent="0" algn="just">
              <a:spcBef>
                <a:spcPts val="600"/>
              </a:spcBef>
              <a:buNone/>
              <a:defRPr/>
            </a:pPr>
            <a:r>
              <a:rPr lang="fr-FR" sz="2800" dirty="0" err="1">
                <a:latin typeface="Arial Narrow" panose="020B0606020202030204" pitchFamily="34" charset="0"/>
              </a:rPr>
              <a:t>Aunque</a:t>
            </a:r>
            <a:r>
              <a:rPr lang="fr-FR" sz="2800" dirty="0">
                <a:latin typeface="Arial Narrow" panose="020B0606020202030204" pitchFamily="34" charset="0"/>
              </a:rPr>
              <a:t> muchas </a:t>
            </a:r>
            <a:r>
              <a:rPr lang="fr-FR" sz="2800" dirty="0" err="1">
                <a:latin typeface="Arial Narrow" panose="020B0606020202030204" pitchFamily="34" charset="0"/>
              </a:rPr>
              <a:t>políticas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redistributivas</a:t>
            </a:r>
            <a:r>
              <a:rPr lang="fr-FR" sz="2800" dirty="0">
                <a:latin typeface="Arial Narrow" panose="020B0606020202030204" pitchFamily="34" charset="0"/>
              </a:rPr>
              <a:t> son </a:t>
            </a:r>
            <a:r>
              <a:rPr lang="fr-FR" sz="2800" dirty="0" err="1">
                <a:latin typeface="Arial Narrow" panose="020B0606020202030204" pitchFamily="34" charset="0"/>
              </a:rPr>
              <a:t>selectivas</a:t>
            </a:r>
            <a:r>
              <a:rPr lang="fr-FR" sz="2800" dirty="0">
                <a:latin typeface="Arial Narrow" panose="020B0606020202030204" pitchFamily="34" charset="0"/>
              </a:rPr>
              <a:t>, su </a:t>
            </a:r>
            <a:r>
              <a:rPr lang="fr-FR" sz="2800" dirty="0" err="1">
                <a:latin typeface="Arial Narrow" panose="020B0606020202030204" pitchFamily="34" charset="0"/>
              </a:rPr>
              <a:t>foco</a:t>
            </a:r>
            <a:r>
              <a:rPr lang="fr-FR" sz="2800" dirty="0">
                <a:latin typeface="Arial Narrow" panose="020B0606020202030204" pitchFamily="34" charset="0"/>
              </a:rPr>
              <a:t> central </a:t>
            </a:r>
            <a:r>
              <a:rPr lang="fr-FR" sz="2800" dirty="0" err="1">
                <a:latin typeface="Arial Narrow" panose="020B0606020202030204" pitchFamily="34" charset="0"/>
              </a:rPr>
              <a:t>está</a:t>
            </a:r>
            <a:r>
              <a:rPr lang="fr-FR" sz="2800" dirty="0">
                <a:latin typeface="Arial Narrow" panose="020B0606020202030204" pitchFamily="34" charset="0"/>
              </a:rPr>
              <a:t> en </a:t>
            </a:r>
            <a:r>
              <a:rPr lang="fr-FR" sz="2800" dirty="0" err="1">
                <a:latin typeface="Arial Narrow" panose="020B0606020202030204" pitchFamily="34" charset="0"/>
              </a:rPr>
              <a:t>nivelar</a:t>
            </a:r>
            <a:r>
              <a:rPr lang="fr-FR" sz="2800" dirty="0">
                <a:latin typeface="Arial Narrow" panose="020B0606020202030204" pitchFamily="34" charset="0"/>
              </a:rPr>
              <a:t> la </a:t>
            </a:r>
            <a:r>
              <a:rPr lang="fr-FR" sz="2800" dirty="0" err="1">
                <a:latin typeface="Arial Narrow" panose="020B0606020202030204" pitchFamily="34" charset="0"/>
              </a:rPr>
              <a:t>distribución</a:t>
            </a:r>
            <a:r>
              <a:rPr lang="fr-FR" sz="2800" dirty="0">
                <a:latin typeface="Arial Narrow" panose="020B0606020202030204" pitchFamily="34" charset="0"/>
              </a:rPr>
              <a:t> de la </a:t>
            </a:r>
            <a:r>
              <a:rPr lang="fr-FR" sz="2800" dirty="0" err="1">
                <a:latin typeface="Arial Narrow" panose="020B0606020202030204" pitchFamily="34" charset="0"/>
              </a:rPr>
              <a:t>riqueza</a:t>
            </a:r>
            <a:r>
              <a:rPr lang="fr-FR" sz="2800" dirty="0"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latin typeface="Arial Narrow" panose="020B0606020202030204" pitchFamily="34" charset="0"/>
              </a:rPr>
              <a:t>más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allá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del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grupo</a:t>
            </a:r>
            <a:r>
              <a:rPr lang="fr-FR" sz="2800" dirty="0">
                <a:latin typeface="Arial Narrow" panose="020B0606020202030204" pitchFamily="34" charset="0"/>
              </a:rPr>
              <a:t> al que se </a:t>
            </a:r>
            <a:r>
              <a:rPr lang="fr-FR" sz="2800" dirty="0" err="1">
                <a:latin typeface="Arial Narrow" panose="020B0606020202030204" pitchFamily="34" charset="0"/>
              </a:rPr>
              <a:t>dirigen</a:t>
            </a:r>
            <a:endParaRPr lang="fr-FR" sz="2800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2800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latin typeface="Arial Narrow" panose="020B0606020202030204" pitchFamily="34" charset="0"/>
              </a:rPr>
              <a:t>PP. </a:t>
            </a:r>
            <a:r>
              <a:rPr lang="fr-FR" sz="2800" b="1" dirty="0" err="1">
                <a:latin typeface="Arial Narrow" panose="020B0606020202030204" pitchFamily="34" charset="0"/>
              </a:rPr>
              <a:t>Reguladoras</a:t>
            </a:r>
            <a:r>
              <a:rPr lang="fr-FR" sz="2800" b="1" dirty="0">
                <a:latin typeface="Arial Narrow" panose="020B0606020202030204" pitchFamily="34" charset="0"/>
              </a:rPr>
              <a:t>: </a:t>
            </a:r>
            <a:r>
              <a:rPr lang="fr-FR" sz="2800" dirty="0" err="1">
                <a:latin typeface="Arial Narrow" panose="020B0606020202030204" pitchFamily="34" charset="0"/>
              </a:rPr>
              <a:t>Establecen</a:t>
            </a:r>
            <a:r>
              <a:rPr lang="fr-FR" sz="2800" dirty="0">
                <a:latin typeface="Arial Narrow" panose="020B0606020202030204" pitchFamily="34" charset="0"/>
              </a:rPr>
              <a:t> normas y </a:t>
            </a:r>
            <a:r>
              <a:rPr lang="fr-FR" sz="2800" dirty="0" err="1">
                <a:latin typeface="Arial Narrow" panose="020B0606020202030204" pitchFamily="34" charset="0"/>
              </a:rPr>
              <a:t>restricciones</a:t>
            </a:r>
            <a:r>
              <a:rPr lang="fr-FR" sz="2800" dirty="0">
                <a:latin typeface="Arial Narrow" panose="020B0606020202030204" pitchFamily="34" charset="0"/>
              </a:rPr>
              <a:t> para </a:t>
            </a:r>
            <a:r>
              <a:rPr lang="fr-FR" sz="2800" dirty="0" err="1">
                <a:latin typeface="Arial Narrow" panose="020B0606020202030204" pitchFamily="34" charset="0"/>
              </a:rPr>
              <a:t>orientar</a:t>
            </a:r>
            <a:r>
              <a:rPr lang="fr-FR" sz="2800" dirty="0">
                <a:latin typeface="Arial Narrow" panose="020B0606020202030204" pitchFamily="34" charset="0"/>
              </a:rPr>
              <a:t> el </a:t>
            </a:r>
            <a:r>
              <a:rPr lang="fr-FR" sz="2800" dirty="0" err="1">
                <a:latin typeface="Arial Narrow" panose="020B0606020202030204" pitchFamily="34" charset="0"/>
              </a:rPr>
              <a:t>comportamiento</a:t>
            </a:r>
            <a:r>
              <a:rPr lang="fr-FR" sz="2800" dirty="0">
                <a:latin typeface="Arial Narrow" panose="020B0606020202030204" pitchFamily="34" charset="0"/>
              </a:rPr>
              <a:t> de </a:t>
            </a:r>
            <a:r>
              <a:rPr lang="fr-FR" sz="2800" dirty="0" err="1">
                <a:latin typeface="Arial Narrow" panose="020B0606020202030204" pitchFamily="34" charset="0"/>
              </a:rPr>
              <a:t>individuos</a:t>
            </a:r>
            <a:r>
              <a:rPr lang="fr-FR" sz="2800" dirty="0"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latin typeface="Arial Narrow" panose="020B0606020202030204" pitchFamily="34" charset="0"/>
              </a:rPr>
              <a:t>empresas</a:t>
            </a:r>
            <a:r>
              <a:rPr lang="fr-FR" sz="2800" dirty="0">
                <a:latin typeface="Arial Narrow" panose="020B0606020202030204" pitchFamily="34" charset="0"/>
              </a:rPr>
              <a:t> o </a:t>
            </a:r>
            <a:r>
              <a:rPr lang="fr-FR" sz="2800" dirty="0" err="1">
                <a:latin typeface="Arial Narrow" panose="020B0606020202030204" pitchFamily="34" charset="0"/>
              </a:rPr>
              <a:t>instituciones</a:t>
            </a:r>
            <a:r>
              <a:rPr lang="fr-FR" sz="2800" dirty="0">
                <a:latin typeface="Arial Narrow" panose="020B0606020202030204" pitchFamily="34" charset="0"/>
              </a:rPr>
              <a:t>. No </a:t>
            </a:r>
            <a:r>
              <a:rPr lang="fr-FR" sz="2800" dirty="0" err="1">
                <a:latin typeface="Arial Narrow" panose="020B0606020202030204" pitchFamily="34" charset="0"/>
              </a:rPr>
              <a:t>entregan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directamente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servicios</a:t>
            </a:r>
            <a:r>
              <a:rPr lang="fr-FR" sz="2800" dirty="0">
                <a:latin typeface="Arial Narrow" panose="020B0606020202030204" pitchFamily="34" charset="0"/>
              </a:rPr>
              <a:t>, sino que </a:t>
            </a:r>
            <a:r>
              <a:rPr lang="fr-FR" sz="2800" dirty="0" err="1">
                <a:latin typeface="Arial Narrow" panose="020B0606020202030204" pitchFamily="34" charset="0"/>
              </a:rPr>
              <a:t>imponen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reglas</a:t>
            </a:r>
            <a:r>
              <a:rPr lang="fr-FR" sz="2800" dirty="0">
                <a:latin typeface="Arial Narrow" panose="020B060602020203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3449F0-DAA9-2BC9-3CB5-D3669BE3B0F5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74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9692A-934E-C7BA-271D-AC3CF5B94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702EBCA-3DCD-CBC7-9F40-D483F3CBEB6D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BC47ED-058A-562A-7DEF-1E9FB0C8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6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cómo clasificarlas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AC9A5-8400-76FE-86E9-934446AC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3200" b="1" dirty="0" err="1">
                <a:latin typeface="Arial Narrow" panose="020B0606020202030204" pitchFamily="34" charset="0"/>
              </a:rPr>
              <a:t>Por</a:t>
            </a:r>
            <a:r>
              <a:rPr lang="fr-FR" sz="3200" b="1" dirty="0">
                <a:latin typeface="Arial Narrow" panose="020B0606020202030204" pitchFamily="34" charset="0"/>
              </a:rPr>
              <a:t> </a:t>
            </a:r>
            <a:r>
              <a:rPr lang="fr-FR" sz="3200" b="1" dirty="0" err="1">
                <a:latin typeface="Arial Narrow" panose="020B0606020202030204" pitchFamily="34" charset="0"/>
              </a:rPr>
              <a:t>alcance</a:t>
            </a:r>
            <a:r>
              <a:rPr lang="fr-FR" sz="3200" b="1" dirty="0">
                <a:latin typeface="Arial Narrow" panose="020B0606020202030204" pitchFamily="34" charset="0"/>
              </a:rPr>
              <a:t>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3200" b="1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latin typeface="Arial Narrow" panose="020B0606020202030204" pitchFamily="34" charset="0"/>
              </a:rPr>
              <a:t>PP. </a:t>
            </a:r>
            <a:r>
              <a:rPr lang="fr-FR" sz="2800" b="1" dirty="0" err="1">
                <a:latin typeface="Arial Narrow" panose="020B0606020202030204" pitchFamily="34" charset="0"/>
              </a:rPr>
              <a:t>Nacionales</a:t>
            </a:r>
            <a:r>
              <a:rPr lang="fr-FR" sz="2800" b="1" dirty="0">
                <a:latin typeface="Arial Narrow" panose="020B0606020202030204" pitchFamily="34" charset="0"/>
              </a:rPr>
              <a:t>: </a:t>
            </a:r>
            <a:r>
              <a:rPr lang="fr-FR" sz="2800" dirty="0">
                <a:latin typeface="Arial Narrow" panose="020B0606020202030204" pitchFamily="34" charset="0"/>
              </a:rPr>
              <a:t>Son directrices </a:t>
            </a:r>
            <a:r>
              <a:rPr lang="fr-FR" sz="2800" dirty="0" err="1">
                <a:latin typeface="Arial Narrow" panose="020B0606020202030204" pitchFamily="34" charset="0"/>
              </a:rPr>
              <a:t>amplias</a:t>
            </a:r>
            <a:r>
              <a:rPr lang="fr-FR" sz="2800" dirty="0">
                <a:latin typeface="Arial Narrow" panose="020B0606020202030204" pitchFamily="34" charset="0"/>
              </a:rPr>
              <a:t> que </a:t>
            </a:r>
            <a:r>
              <a:rPr lang="fr-FR" sz="2800" dirty="0" err="1">
                <a:latin typeface="Arial Narrow" panose="020B0606020202030204" pitchFamily="34" charset="0"/>
              </a:rPr>
              <a:t>orientan</a:t>
            </a:r>
            <a:r>
              <a:rPr lang="fr-FR" sz="2800" dirty="0">
                <a:latin typeface="Arial Narrow" panose="020B0606020202030204" pitchFamily="34" charset="0"/>
              </a:rPr>
              <a:t> el </a:t>
            </a:r>
            <a:r>
              <a:rPr lang="fr-FR" sz="2800" dirty="0" err="1">
                <a:latin typeface="Arial Narrow" panose="020B0606020202030204" pitchFamily="34" charset="0"/>
              </a:rPr>
              <a:t>conjunto</a:t>
            </a:r>
            <a:r>
              <a:rPr lang="fr-FR" sz="2800" dirty="0">
                <a:latin typeface="Arial Narrow" panose="020B0606020202030204" pitchFamily="34" charset="0"/>
              </a:rPr>
              <a:t> de las </a:t>
            </a:r>
            <a:r>
              <a:rPr lang="fr-FR" sz="2800" dirty="0" err="1">
                <a:latin typeface="Arial Narrow" panose="020B0606020202030204" pitchFamily="34" charset="0"/>
              </a:rPr>
              <a:t>acciones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del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Estado</a:t>
            </a:r>
            <a:r>
              <a:rPr lang="fr-FR" sz="2800" dirty="0">
                <a:latin typeface="Arial Narrow" panose="020B0606020202030204" pitchFamily="34" charset="0"/>
              </a:rPr>
              <a:t> en </a:t>
            </a:r>
            <a:r>
              <a:rPr lang="fr-FR" sz="2800" dirty="0" err="1">
                <a:latin typeface="Arial Narrow" panose="020B0606020202030204" pitchFamily="34" charset="0"/>
              </a:rPr>
              <a:t>ámbitos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estructurales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como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economía</a:t>
            </a:r>
            <a:r>
              <a:rPr lang="fr-FR" sz="2800" dirty="0"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latin typeface="Arial Narrow" panose="020B0606020202030204" pitchFamily="34" charset="0"/>
              </a:rPr>
              <a:t>salud</a:t>
            </a:r>
            <a:r>
              <a:rPr lang="fr-FR" sz="2800" dirty="0"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latin typeface="Arial Narrow" panose="020B0606020202030204" pitchFamily="34" charset="0"/>
              </a:rPr>
              <a:t>medioambiente</a:t>
            </a:r>
            <a:r>
              <a:rPr lang="fr-FR" sz="2800" dirty="0"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latin typeface="Arial Narrow" panose="020B0606020202030204" pitchFamily="34" charset="0"/>
              </a:rPr>
              <a:t>seguridad</a:t>
            </a:r>
            <a:r>
              <a:rPr lang="fr-FR" sz="2800" dirty="0">
                <a:latin typeface="Arial Narrow" panose="020B0606020202030204" pitchFamily="34" charset="0"/>
              </a:rPr>
              <a:t>, etc. </a:t>
            </a:r>
            <a:r>
              <a:rPr lang="fr-FR" sz="2800" dirty="0" err="1">
                <a:latin typeface="Arial Narrow" panose="020B0606020202030204" pitchFamily="34" charset="0"/>
              </a:rPr>
              <a:t>Suelen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tener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carácter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programático</a:t>
            </a:r>
            <a:r>
              <a:rPr lang="fr-FR" sz="2800" dirty="0">
                <a:latin typeface="Arial Narrow" panose="020B0606020202030204" pitchFamily="34" charset="0"/>
              </a:rPr>
              <a:t> y de largo </a:t>
            </a:r>
            <a:r>
              <a:rPr lang="fr-FR" sz="2800" dirty="0" err="1">
                <a:latin typeface="Arial Narrow" panose="020B0606020202030204" pitchFamily="34" charset="0"/>
              </a:rPr>
              <a:t>plazo</a:t>
            </a:r>
            <a:r>
              <a:rPr lang="fr-FR" sz="2800" dirty="0">
                <a:latin typeface="Arial Narrow" panose="020B0606020202030204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2800" dirty="0">
              <a:latin typeface="Arial Narrow" panose="020B0606020202030204" pitchFamily="34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latin typeface="Arial Narrow" panose="020B0606020202030204" pitchFamily="34" charset="0"/>
              </a:rPr>
              <a:t>PP. </a:t>
            </a:r>
            <a:r>
              <a:rPr lang="fr-FR" sz="2800" b="1" dirty="0" err="1">
                <a:latin typeface="Arial Narrow" panose="020B0606020202030204" pitchFamily="34" charset="0"/>
              </a:rPr>
              <a:t>Sectorial</a:t>
            </a:r>
            <a:r>
              <a:rPr lang="fr-FR" sz="2800" b="1" dirty="0">
                <a:latin typeface="Arial Narrow" panose="020B0606020202030204" pitchFamily="34" charset="0"/>
              </a:rPr>
              <a:t>/transversal: </a:t>
            </a:r>
            <a:r>
              <a:rPr lang="fr-FR" sz="2800" dirty="0" err="1">
                <a:latin typeface="Arial Narrow" panose="020B0606020202030204" pitchFamily="34" charset="0"/>
              </a:rPr>
              <a:t>Políticas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propias</a:t>
            </a:r>
            <a:r>
              <a:rPr lang="fr-FR" sz="2800" dirty="0">
                <a:latin typeface="Arial Narrow" panose="020B0606020202030204" pitchFamily="34" charset="0"/>
              </a:rPr>
              <a:t> de </a:t>
            </a:r>
            <a:r>
              <a:rPr lang="fr-FR" sz="2800" dirty="0" err="1">
                <a:latin typeface="Arial Narrow" panose="020B0606020202030204" pitchFamily="34" charset="0"/>
              </a:rPr>
              <a:t>cada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institución</a:t>
            </a:r>
            <a:r>
              <a:rPr lang="fr-FR" sz="2800" dirty="0">
                <a:latin typeface="Arial Narrow" panose="020B0606020202030204" pitchFamily="34" charset="0"/>
              </a:rPr>
              <a:t>, </a:t>
            </a:r>
            <a:r>
              <a:rPr lang="fr-FR" sz="2800" dirty="0" err="1">
                <a:latin typeface="Arial Narrow" panose="020B0606020202030204" pitchFamily="34" charset="0"/>
              </a:rPr>
              <a:t>pero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cuando</a:t>
            </a:r>
            <a:r>
              <a:rPr lang="fr-FR" sz="2800" dirty="0">
                <a:latin typeface="Arial Narrow" panose="020B0606020202030204" pitchFamily="34" charset="0"/>
              </a:rPr>
              <a:t> son </a:t>
            </a:r>
            <a:r>
              <a:rPr lang="fr-FR" sz="2800" dirty="0" err="1">
                <a:latin typeface="Arial Narrow" panose="020B0606020202030204" pitchFamily="34" charset="0"/>
              </a:rPr>
              <a:t>temas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donde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estas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problemáticas</a:t>
            </a:r>
            <a:r>
              <a:rPr lang="fr-FR" sz="2800" dirty="0">
                <a:latin typeface="Arial Narrow" panose="020B0606020202030204" pitchFamily="34" charset="0"/>
              </a:rPr>
              <a:t> </a:t>
            </a:r>
            <a:r>
              <a:rPr lang="fr-FR" sz="2800" dirty="0" err="1">
                <a:latin typeface="Arial Narrow" panose="020B0606020202030204" pitchFamily="34" charset="0"/>
              </a:rPr>
              <a:t>abarcan</a:t>
            </a:r>
            <a:r>
              <a:rPr lang="fr-FR" sz="2800" dirty="0">
                <a:latin typeface="Arial Narrow" panose="020B0606020202030204" pitchFamily="34" charset="0"/>
              </a:rPr>
              <a:t> a </a:t>
            </a:r>
            <a:r>
              <a:rPr lang="fr-FR" sz="2800" dirty="0" err="1">
                <a:latin typeface="Arial Narrow" panose="020B0606020202030204" pitchFamily="34" charset="0"/>
              </a:rPr>
              <a:t>más</a:t>
            </a:r>
            <a:r>
              <a:rPr lang="fr-FR" sz="2800" dirty="0">
                <a:latin typeface="Arial Narrow" panose="020B0606020202030204" pitchFamily="34" charset="0"/>
              </a:rPr>
              <a:t> de un </a:t>
            </a:r>
            <a:r>
              <a:rPr lang="fr-FR" sz="2800" dirty="0" err="1">
                <a:latin typeface="Arial Narrow" panose="020B0606020202030204" pitchFamily="34" charset="0"/>
              </a:rPr>
              <a:t>sector</a:t>
            </a:r>
            <a:r>
              <a:rPr lang="fr-FR" sz="2800" dirty="0">
                <a:latin typeface="Arial Narrow" panose="020B0606020202030204" pitchFamily="34" charset="0"/>
              </a:rPr>
              <a:t>, se </a:t>
            </a:r>
            <a:r>
              <a:rPr lang="fr-FR" sz="2800" dirty="0" err="1">
                <a:latin typeface="Arial Narrow" panose="020B0606020202030204" pitchFamily="34" charset="0"/>
              </a:rPr>
              <a:t>transforman</a:t>
            </a:r>
            <a:r>
              <a:rPr lang="fr-FR" sz="2800" dirty="0">
                <a:latin typeface="Arial Narrow" panose="020B0606020202030204" pitchFamily="34" charset="0"/>
              </a:rPr>
              <a:t> en </a:t>
            </a:r>
            <a:r>
              <a:rPr lang="fr-FR" sz="2800" dirty="0" err="1">
                <a:latin typeface="Arial Narrow" panose="020B0606020202030204" pitchFamily="34" charset="0"/>
              </a:rPr>
              <a:t>políticas</a:t>
            </a:r>
            <a:r>
              <a:rPr lang="fr-FR" sz="2800" dirty="0">
                <a:latin typeface="Arial Narrow" panose="020B0606020202030204" pitchFamily="34" charset="0"/>
              </a:rPr>
              <a:t> transversales.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E7A7005-4454-3C78-02DA-D333AF9B0351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59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B7124-107A-35C2-51F1-6EA5DE5AD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22300-5F39-7AAE-9605-FC67E278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6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Clasificación: actividad.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617869-7E5D-24A5-F255-E3C8F6465478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83B66211-87EA-502D-EEBD-FA72F51E7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371932"/>
              </p:ext>
            </p:extLst>
          </p:nvPr>
        </p:nvGraphicFramePr>
        <p:xfrm>
          <a:off x="199372" y="365124"/>
          <a:ext cx="11611628" cy="606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9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5DA19-5CC6-6DB7-8BEA-550471BE8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2623421-67CB-A069-27F2-C3B0F6F50A0A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028212-ADED-2F24-1094-BCEFB7E2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6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Ciclo de las Políticas Públicas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E34019-8752-2FFF-4BD4-D197E1F4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Arial Narrow" panose="020B0606020202030204" pitchFamily="34" charset="0"/>
              </a:rPr>
              <a:t>El </a:t>
            </a:r>
            <a:r>
              <a:rPr lang="fr-FR" dirty="0" err="1">
                <a:latin typeface="Arial Narrow" panose="020B0606020202030204" pitchFamily="34" charset="0"/>
              </a:rPr>
              <a:t>proceso</a:t>
            </a:r>
            <a:r>
              <a:rPr lang="fr-FR" dirty="0">
                <a:latin typeface="Arial Narrow" panose="020B0606020202030204" pitchFamily="34" charset="0"/>
              </a:rPr>
              <a:t> de las PP </a:t>
            </a:r>
            <a:r>
              <a:rPr lang="fr-FR" dirty="0" err="1">
                <a:latin typeface="Arial Narrow" panose="020B0606020202030204" pitchFamily="34" charset="0"/>
              </a:rPr>
              <a:t>guarda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relación</a:t>
            </a:r>
            <a:r>
              <a:rPr lang="fr-FR" dirty="0">
                <a:latin typeface="Arial Narrow" panose="020B0606020202030204" pitchFamily="34" charset="0"/>
              </a:rPr>
              <a:t> con los </a:t>
            </a:r>
            <a:r>
              <a:rPr lang="fr-FR" dirty="0" err="1">
                <a:latin typeface="Arial Narrow" panose="020B0606020202030204" pitchFamily="34" charset="0"/>
              </a:rPr>
              <a:t>objetivos</a:t>
            </a:r>
            <a:r>
              <a:rPr lang="fr-FR" dirty="0">
                <a:latin typeface="Arial Narrow" panose="020B0606020202030204" pitchFamily="34" charset="0"/>
              </a:rPr>
              <a:t>, </a:t>
            </a:r>
            <a:r>
              <a:rPr lang="fr-FR" dirty="0" err="1">
                <a:latin typeface="Arial Narrow" panose="020B0606020202030204" pitchFamily="34" charset="0"/>
              </a:rPr>
              <a:t>decisiones</a:t>
            </a:r>
            <a:r>
              <a:rPr lang="fr-FR" dirty="0">
                <a:latin typeface="Arial Narrow" panose="020B0606020202030204" pitchFamily="34" charset="0"/>
              </a:rPr>
              <a:t> y </a:t>
            </a:r>
            <a:r>
              <a:rPr lang="fr-FR" dirty="0" err="1">
                <a:latin typeface="Arial Narrow" panose="020B0606020202030204" pitchFamily="34" charset="0"/>
              </a:rPr>
              <a:t>acciones</a:t>
            </a:r>
            <a:r>
              <a:rPr lang="fr-FR" dirty="0">
                <a:latin typeface="Arial Narrow" panose="020B0606020202030204" pitchFamily="34" charset="0"/>
              </a:rPr>
              <a:t> que se </a:t>
            </a:r>
            <a:r>
              <a:rPr lang="fr-FR" dirty="0" err="1">
                <a:latin typeface="Arial Narrow" panose="020B0606020202030204" pitchFamily="34" charset="0"/>
              </a:rPr>
              <a:t>materializan</a:t>
            </a:r>
            <a:r>
              <a:rPr lang="fr-FR" dirty="0">
                <a:latin typeface="Arial Narrow" panose="020B0606020202030204" pitchFamily="34" charset="0"/>
              </a:rPr>
              <a:t> para </a:t>
            </a:r>
            <a:r>
              <a:rPr lang="fr-FR" dirty="0" err="1">
                <a:latin typeface="Arial Narrow" panose="020B0606020202030204" pitchFamily="34" charset="0"/>
              </a:rPr>
              <a:t>poder</a:t>
            </a:r>
            <a:r>
              <a:rPr lang="fr-FR" dirty="0">
                <a:latin typeface="Arial Narrow" panose="020B0606020202030204" pitchFamily="34" charset="0"/>
              </a:rPr>
              <a:t> dar </a:t>
            </a:r>
            <a:r>
              <a:rPr lang="fr-FR" dirty="0" err="1">
                <a:latin typeface="Arial Narrow" panose="020B0606020202030204" pitchFamily="34" charset="0"/>
              </a:rPr>
              <a:t>soluciones</a:t>
            </a:r>
            <a:r>
              <a:rPr lang="fr-FR" dirty="0">
                <a:latin typeface="Arial Narrow" panose="020B0606020202030204" pitchFamily="34" charset="0"/>
              </a:rPr>
              <a:t> a los </a:t>
            </a:r>
            <a:r>
              <a:rPr lang="fr-FR" dirty="0" err="1">
                <a:latin typeface="Arial Narrow" panose="020B0606020202030204" pitchFamily="34" charset="0"/>
              </a:rPr>
              <a:t>problemas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públicos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Arial Narrow" panose="020B0606020202030204" pitchFamily="34" charset="0"/>
              </a:rPr>
              <a:t>El </a:t>
            </a:r>
            <a:r>
              <a:rPr lang="fr-FR" dirty="0" err="1">
                <a:latin typeface="Arial Narrow" panose="020B0606020202030204" pitchFamily="34" charset="0"/>
              </a:rPr>
              <a:t>proceso</a:t>
            </a:r>
            <a:r>
              <a:rPr lang="fr-FR" dirty="0">
                <a:latin typeface="Arial Narrow" panose="020B0606020202030204" pitchFamily="34" charset="0"/>
              </a:rPr>
              <a:t> es </a:t>
            </a:r>
            <a:r>
              <a:rPr lang="fr-FR" dirty="0" err="1">
                <a:latin typeface="Arial Narrow" panose="020B0606020202030204" pitchFamily="34" charset="0"/>
              </a:rPr>
              <a:t>cíclico</a:t>
            </a:r>
            <a:r>
              <a:rPr lang="fr-FR" dirty="0">
                <a:latin typeface="Arial Narrow" panose="020B0606020202030204" pitchFamily="34" charset="0"/>
              </a:rPr>
              <a:t> e </a:t>
            </a:r>
            <a:r>
              <a:rPr lang="fr-FR" dirty="0" err="1">
                <a:latin typeface="Arial Narrow" panose="020B0606020202030204" pitchFamily="34" charset="0"/>
              </a:rPr>
              <a:t>interdependiente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fr-FR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dirty="0" err="1">
                <a:latin typeface="Arial Narrow" panose="020B0606020202030204" pitchFamily="34" charset="0"/>
              </a:rPr>
              <a:t>Posee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cinco</a:t>
            </a:r>
            <a:r>
              <a:rPr lang="fr-FR" dirty="0">
                <a:latin typeface="Arial Narrow" panose="020B0606020202030204" pitchFamily="34" charset="0"/>
              </a:rPr>
              <a:t> (5) </a:t>
            </a:r>
            <a:r>
              <a:rPr lang="fr-FR" dirty="0" err="1">
                <a:latin typeface="Arial Narrow" panose="020B0606020202030204" pitchFamily="34" charset="0"/>
              </a:rPr>
              <a:t>etapas</a:t>
            </a:r>
            <a:r>
              <a:rPr lang="fr-FR" dirty="0">
                <a:latin typeface="Arial Narrow" panose="020B0606020202030204" pitchFamily="34" charset="0"/>
              </a:rPr>
              <a:t> o </a:t>
            </a:r>
            <a:r>
              <a:rPr lang="fr-FR" dirty="0" err="1">
                <a:latin typeface="Arial Narrow" panose="020B0606020202030204" pitchFamily="34" charset="0"/>
              </a:rPr>
              <a:t>fases</a:t>
            </a:r>
            <a:r>
              <a:rPr lang="fr-FR" dirty="0">
                <a:latin typeface="Arial Narrow" panose="020B0606020202030204" pitchFamily="34" charset="0"/>
              </a:rPr>
              <a:t>: </a:t>
            </a:r>
            <a:r>
              <a:rPr lang="fr-FR" dirty="0" err="1">
                <a:latin typeface="Arial Narrow" panose="020B0606020202030204" pitchFamily="34" charset="0"/>
              </a:rPr>
              <a:t>Identificación</a:t>
            </a:r>
            <a:r>
              <a:rPr lang="fr-FR" dirty="0">
                <a:latin typeface="Arial Narrow" panose="020B0606020202030204" pitchFamily="34" charset="0"/>
              </a:rPr>
              <a:t> y </a:t>
            </a:r>
            <a:r>
              <a:rPr lang="fr-FR" dirty="0" err="1">
                <a:latin typeface="Arial Narrow" panose="020B0606020202030204" pitchFamily="34" charset="0"/>
              </a:rPr>
              <a:t>definición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del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problema</a:t>
            </a:r>
            <a:r>
              <a:rPr lang="fr-FR" dirty="0">
                <a:latin typeface="Arial Narrow" panose="020B0606020202030204" pitchFamily="34" charset="0"/>
              </a:rPr>
              <a:t>; </a:t>
            </a:r>
            <a:r>
              <a:rPr lang="fr-FR" dirty="0" err="1">
                <a:latin typeface="Arial Narrow" panose="020B0606020202030204" pitchFamily="34" charset="0"/>
              </a:rPr>
              <a:t>Formulación</a:t>
            </a:r>
            <a:r>
              <a:rPr lang="fr-FR" dirty="0">
                <a:latin typeface="Arial Narrow" panose="020B0606020202030204" pitchFamily="34" charset="0"/>
              </a:rPr>
              <a:t> de </a:t>
            </a:r>
            <a:r>
              <a:rPr lang="fr-FR" dirty="0" err="1">
                <a:latin typeface="Arial Narrow" panose="020B0606020202030204" pitchFamily="34" charset="0"/>
              </a:rPr>
              <a:t>políticas</a:t>
            </a:r>
            <a:r>
              <a:rPr lang="fr-FR" dirty="0">
                <a:latin typeface="Arial Narrow" panose="020B0606020202030204" pitchFamily="34" charset="0"/>
              </a:rPr>
              <a:t>; </a:t>
            </a:r>
            <a:r>
              <a:rPr lang="fr-FR" dirty="0" err="1">
                <a:latin typeface="Arial Narrow" panose="020B0606020202030204" pitchFamily="34" charset="0"/>
              </a:rPr>
              <a:t>adopción</a:t>
            </a:r>
            <a:r>
              <a:rPr lang="fr-FR" dirty="0">
                <a:latin typeface="Arial Narrow" panose="020B0606020202030204" pitchFamily="34" charset="0"/>
              </a:rPr>
              <a:t> de la </a:t>
            </a:r>
            <a:r>
              <a:rPr lang="fr-FR" dirty="0" err="1">
                <a:latin typeface="Arial Narrow" panose="020B0606020202030204" pitchFamily="34" charset="0"/>
              </a:rPr>
              <a:t>decisión</a:t>
            </a:r>
            <a:r>
              <a:rPr lang="fr-FR" dirty="0">
                <a:latin typeface="Arial Narrow" panose="020B0606020202030204" pitchFamily="34" charset="0"/>
              </a:rPr>
              <a:t>; </a:t>
            </a:r>
            <a:r>
              <a:rPr lang="fr-FR" dirty="0" err="1">
                <a:latin typeface="Arial Narrow" panose="020B0606020202030204" pitchFamily="34" charset="0"/>
              </a:rPr>
              <a:t>Implantación</a:t>
            </a:r>
            <a:r>
              <a:rPr lang="fr-FR" dirty="0">
                <a:latin typeface="Arial Narrow" panose="020B0606020202030204" pitchFamily="34" charset="0"/>
              </a:rPr>
              <a:t>/</a:t>
            </a:r>
            <a:r>
              <a:rPr lang="fr-FR" dirty="0" err="1">
                <a:latin typeface="Arial Narrow" panose="020B0606020202030204" pitchFamily="34" charset="0"/>
              </a:rPr>
              <a:t>Implementación</a:t>
            </a:r>
            <a:r>
              <a:rPr lang="fr-FR" dirty="0">
                <a:latin typeface="Arial Narrow" panose="020B0606020202030204" pitchFamily="34" charset="0"/>
              </a:rPr>
              <a:t>; </a:t>
            </a:r>
            <a:r>
              <a:rPr lang="fr-FR" dirty="0" err="1">
                <a:latin typeface="Arial Narrow" panose="020B0606020202030204" pitchFamily="34" charset="0"/>
              </a:rPr>
              <a:t>Evaluación</a:t>
            </a:r>
            <a:r>
              <a:rPr lang="fr-FR" dirty="0">
                <a:latin typeface="Arial Narrow" panose="020B0606020202030204" pitchFamily="34" charset="0"/>
              </a:rPr>
              <a:t>/</a:t>
            </a:r>
            <a:r>
              <a:rPr lang="fr-FR" dirty="0" err="1">
                <a:latin typeface="Arial Narrow" panose="020B0606020202030204" pitchFamily="34" charset="0"/>
              </a:rPr>
              <a:t>retroalimentación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0A2B34-EEFE-DAFC-E006-CEF301403DD9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64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EFF6-6A6D-F36B-D07C-34C8082CE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58B1B16-0555-6AE9-6F3A-147B7C921219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272FB1-D269-ACAC-DDA1-5D416EC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2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Fase/etapa 1: Identificación del problema.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3FED0-BE6A-52B1-0AD8-BA636BCB1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Un </a:t>
            </a:r>
            <a:r>
              <a:rPr lang="fr-FR" sz="2400" dirty="0" err="1">
                <a:latin typeface="Arial Narrow" panose="020B0606020202030204" pitchFamily="34" charset="0"/>
              </a:rPr>
              <a:t>problema</a:t>
            </a:r>
            <a:r>
              <a:rPr lang="fr-FR" sz="2400" dirty="0">
                <a:latin typeface="Arial Narrow" panose="020B0606020202030204" pitchFamily="34" charset="0"/>
              </a:rPr>
              <a:t> social NO </a:t>
            </a:r>
            <a:r>
              <a:rPr lang="fr-FR" sz="2400" dirty="0" err="1">
                <a:latin typeface="Arial Narrow" panose="020B0606020202030204" pitchFamily="34" charset="0"/>
              </a:rPr>
              <a:t>siempre</a:t>
            </a:r>
            <a:r>
              <a:rPr lang="fr-FR" sz="2400" dirty="0">
                <a:latin typeface="Arial Narrow" panose="020B0606020202030204" pitchFamily="34" charset="0"/>
              </a:rPr>
              <a:t> es un </a:t>
            </a:r>
            <a:r>
              <a:rPr lang="fr-FR" sz="2400" dirty="0" err="1">
                <a:latin typeface="Arial Narrow" panose="020B0606020202030204" pitchFamily="34" charset="0"/>
              </a:rPr>
              <a:t>problema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público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¿</a:t>
            </a:r>
            <a:r>
              <a:rPr lang="fr-FR" sz="2400" dirty="0" err="1">
                <a:latin typeface="Arial Narrow" panose="020B0606020202030204" pitchFamily="34" charset="0"/>
              </a:rPr>
              <a:t>Qué</a:t>
            </a:r>
            <a:r>
              <a:rPr lang="fr-FR" sz="2400" dirty="0">
                <a:latin typeface="Arial Narrow" panose="020B0606020202030204" pitchFamily="34" charset="0"/>
              </a:rPr>
              <a:t> se </a:t>
            </a:r>
            <a:r>
              <a:rPr lang="fr-FR" sz="2400" dirty="0" err="1">
                <a:latin typeface="Arial Narrow" panose="020B0606020202030204" pitchFamily="34" charset="0"/>
              </a:rPr>
              <a:t>hace</a:t>
            </a:r>
            <a:r>
              <a:rPr lang="fr-FR" sz="2400" dirty="0">
                <a:latin typeface="Arial Narrow" panose="020B0606020202030204" pitchFamily="34" charset="0"/>
              </a:rPr>
              <a:t> en </a:t>
            </a:r>
            <a:r>
              <a:rPr lang="fr-FR" sz="2400" dirty="0" err="1">
                <a:latin typeface="Arial Narrow" panose="020B0606020202030204" pitchFamily="34" charset="0"/>
              </a:rPr>
              <a:t>esta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fase</a:t>
            </a:r>
            <a:r>
              <a:rPr lang="fr-FR" sz="2400" dirty="0">
                <a:latin typeface="Arial Narrow" panose="020B0606020202030204" pitchFamily="34" charset="0"/>
              </a:rPr>
              <a:t>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sz="2400" dirty="0" err="1">
                <a:latin typeface="Arial Narrow" panose="020B0606020202030204" pitchFamily="34" charset="0"/>
              </a:rPr>
              <a:t>Identificar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actores</a:t>
            </a:r>
            <a:r>
              <a:rPr lang="fr-FR" sz="2400" dirty="0">
                <a:latin typeface="Arial Narrow" panose="020B0606020202030204" pitchFamily="34" charset="0"/>
              </a:rPr>
              <a:t> (</a:t>
            </a:r>
            <a:r>
              <a:rPr lang="fr-FR" sz="2400" dirty="0" err="1">
                <a:latin typeface="Arial Narrow" panose="020B0606020202030204" pitchFamily="34" charset="0"/>
              </a:rPr>
              <a:t>formales</a:t>
            </a:r>
            <a:r>
              <a:rPr lang="fr-FR" sz="2400" dirty="0">
                <a:latin typeface="Arial Narrow" panose="020B0606020202030204" pitchFamily="34" charset="0"/>
              </a:rPr>
              <a:t> e </a:t>
            </a:r>
            <a:r>
              <a:rPr lang="fr-FR" sz="2400" dirty="0" err="1">
                <a:latin typeface="Arial Narrow" panose="020B0606020202030204" pitchFamily="34" charset="0"/>
              </a:rPr>
              <a:t>informales</a:t>
            </a:r>
            <a:r>
              <a:rPr lang="fr-FR" sz="2400" dirty="0">
                <a:latin typeface="Arial Narrow" panose="020B0606020202030204" pitchFamily="34" charset="0"/>
              </a:rPr>
              <a:t>) con </a:t>
            </a:r>
            <a:r>
              <a:rPr lang="fr-FR" sz="2400" dirty="0" err="1">
                <a:latin typeface="Arial Narrow" panose="020B0606020202030204" pitchFamily="34" charset="0"/>
              </a:rPr>
              <a:t>interés</a:t>
            </a:r>
            <a:r>
              <a:rPr lang="fr-FR" sz="2400" dirty="0">
                <a:latin typeface="Arial Narrow" panose="020B0606020202030204" pitchFamily="34" charset="0"/>
              </a:rPr>
              <a:t> en el </a:t>
            </a:r>
            <a:r>
              <a:rPr lang="fr-FR" sz="2400" dirty="0" err="1">
                <a:latin typeface="Arial Narrow" panose="020B0606020202030204" pitchFamily="34" charset="0"/>
              </a:rPr>
              <a:t>problema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sz="2400" dirty="0" err="1">
                <a:latin typeface="Arial Narrow" panose="020B0606020202030204" pitchFamily="34" charset="0"/>
              </a:rPr>
              <a:t>Definir</a:t>
            </a:r>
            <a:r>
              <a:rPr lang="fr-FR" sz="2400" dirty="0">
                <a:latin typeface="Arial Narrow" panose="020B0606020202030204" pitchFamily="34" charset="0"/>
              </a:rPr>
              <a:t> el </a:t>
            </a:r>
            <a:r>
              <a:rPr lang="fr-FR" sz="2400" dirty="0" err="1">
                <a:latin typeface="Arial Narrow" panose="020B0606020202030204" pitchFamily="34" charset="0"/>
              </a:rPr>
              <a:t>problema</a:t>
            </a:r>
            <a:r>
              <a:rPr lang="fr-FR" sz="2400" dirty="0">
                <a:latin typeface="Arial Narrow" panose="020B0606020202030204" pitchFamily="34" charset="0"/>
              </a:rPr>
              <a:t>, lo que </a:t>
            </a:r>
            <a:r>
              <a:rPr lang="fr-FR" sz="2400" dirty="0" err="1">
                <a:latin typeface="Arial Narrow" panose="020B0606020202030204" pitchFamily="34" charset="0"/>
              </a:rPr>
              <a:t>depende</a:t>
            </a:r>
            <a:r>
              <a:rPr lang="fr-FR" sz="2400" dirty="0">
                <a:latin typeface="Arial Narrow" panose="020B0606020202030204" pitchFamily="34" charset="0"/>
              </a:rPr>
              <a:t> de su </a:t>
            </a:r>
            <a:r>
              <a:rPr lang="fr-FR" sz="2400" dirty="0" err="1">
                <a:latin typeface="Arial Narrow" panose="020B0606020202030204" pitchFamily="34" charset="0"/>
              </a:rPr>
              <a:t>impacto</a:t>
            </a:r>
            <a:r>
              <a:rPr lang="fr-FR" sz="2400" dirty="0">
                <a:latin typeface="Arial Narrow" panose="020B0606020202030204" pitchFamily="34" charset="0"/>
              </a:rPr>
              <a:t> en los </a:t>
            </a:r>
            <a:r>
              <a:rPr lang="fr-FR" sz="2400" dirty="0" err="1">
                <a:latin typeface="Arial Narrow" panose="020B0606020202030204" pitchFamily="34" charset="0"/>
              </a:rPr>
              <a:t>valores</a:t>
            </a:r>
            <a:r>
              <a:rPr lang="fr-FR" sz="2400" dirty="0">
                <a:latin typeface="Arial Narrow" panose="020B0606020202030204" pitchFamily="34" charset="0"/>
              </a:rPr>
              <a:t> dominantes de </a:t>
            </a:r>
            <a:r>
              <a:rPr lang="fr-FR" sz="2400" dirty="0" err="1">
                <a:latin typeface="Arial Narrow" panose="020B0606020202030204" pitchFamily="34" charset="0"/>
              </a:rPr>
              <a:t>ese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momento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99B8D75-107A-F6A3-B42A-828FAF21AB9A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69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8E270-D01E-3219-C2E0-DA2EC6DAB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5DB5D89-6D3E-15DD-3026-001ED859430C}"/>
              </a:ext>
            </a:extLst>
          </p:cNvPr>
          <p:cNvSpPr/>
          <p:nvPr/>
        </p:nvSpPr>
        <p:spPr>
          <a:xfrm>
            <a:off x="0" y="710406"/>
            <a:ext cx="10972800" cy="635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80D042-A393-05E1-CFE0-63A60668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4"/>
            <a:ext cx="10972800" cy="1325563"/>
          </a:xfrm>
        </p:spPr>
        <p:txBody>
          <a:bodyPr>
            <a:normAutofit/>
          </a:bodyPr>
          <a:lstStyle/>
          <a:p>
            <a:r>
              <a:rPr lang="es-ES" altLang="es-CL" sz="3200" dirty="0">
                <a:solidFill>
                  <a:schemeClr val="bg1"/>
                </a:solidFill>
                <a:latin typeface="Calibri" panose="020F0502020204030204" pitchFamily="34" charset="0"/>
                <a:ea typeface="MS Mincho" pitchFamily="49" charset="-128"/>
                <a:cs typeface="Calibri" panose="020F0502020204030204" pitchFamily="34" charset="0"/>
              </a:rPr>
              <a:t>Políticas Públicas: Fase/etapa 2: Formulación de la política.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F4AD4A-9E03-92D7-AF2A-07CD9815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7"/>
            <a:ext cx="10744200" cy="44862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400" dirty="0">
                <a:latin typeface="Arial Narrow" panose="020B0606020202030204" pitchFamily="34" charset="0"/>
              </a:rPr>
              <a:t>Una </a:t>
            </a:r>
            <a:r>
              <a:rPr lang="fr-FR" sz="2400" dirty="0" err="1">
                <a:latin typeface="Arial Narrow" panose="020B0606020202030204" pitchFamily="34" charset="0"/>
              </a:rPr>
              <a:t>vez</a:t>
            </a:r>
            <a:r>
              <a:rPr lang="fr-FR" sz="2400" dirty="0">
                <a:latin typeface="Arial Narrow" panose="020B0606020202030204" pitchFamily="34" charset="0"/>
              </a:rPr>
              <a:t> que un </a:t>
            </a:r>
            <a:r>
              <a:rPr lang="fr-FR" sz="2400" dirty="0" err="1">
                <a:latin typeface="Arial Narrow" panose="020B0606020202030204" pitchFamily="34" charset="0"/>
              </a:rPr>
              <a:t>problema</a:t>
            </a:r>
            <a:r>
              <a:rPr lang="fr-FR" sz="2400" dirty="0">
                <a:latin typeface="Arial Narrow" panose="020B0606020202030204" pitchFamily="34" charset="0"/>
              </a:rPr>
              <a:t> ha </a:t>
            </a:r>
            <a:r>
              <a:rPr lang="fr-FR" sz="2400" dirty="0" err="1">
                <a:latin typeface="Arial Narrow" panose="020B0606020202030204" pitchFamily="34" charset="0"/>
              </a:rPr>
              <a:t>sido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reconocido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como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problema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público</a:t>
            </a:r>
            <a:r>
              <a:rPr lang="fr-FR" sz="2400" dirty="0">
                <a:latin typeface="Arial Narrow" panose="020B0606020202030204" pitchFamily="34" charset="0"/>
              </a:rPr>
              <a:t> (es </a:t>
            </a:r>
            <a:r>
              <a:rPr lang="fr-FR" sz="2400" dirty="0" err="1">
                <a:latin typeface="Arial Narrow" panose="020B0606020202030204" pitchFamily="34" charset="0"/>
              </a:rPr>
              <a:t>decir</a:t>
            </a:r>
            <a:r>
              <a:rPr lang="fr-FR" sz="2400" dirty="0">
                <a:latin typeface="Arial Narrow" panose="020B0606020202030204" pitchFamily="34" charset="0"/>
              </a:rPr>
              <a:t>, ha </a:t>
            </a:r>
            <a:r>
              <a:rPr lang="fr-FR" sz="2400" dirty="0" err="1">
                <a:latin typeface="Arial Narrow" panose="020B0606020202030204" pitchFamily="34" charset="0"/>
              </a:rPr>
              <a:t>ingresado</a:t>
            </a:r>
            <a:r>
              <a:rPr lang="fr-FR" sz="2400" dirty="0">
                <a:latin typeface="Arial Narrow" panose="020B0606020202030204" pitchFamily="34" charset="0"/>
              </a:rPr>
              <a:t> a la agenda </a:t>
            </a:r>
            <a:r>
              <a:rPr lang="fr-FR" sz="2400" dirty="0" err="1">
                <a:latin typeface="Arial Narrow" panose="020B0606020202030204" pitchFamily="34" charset="0"/>
              </a:rPr>
              <a:t>estatal</a:t>
            </a:r>
            <a:r>
              <a:rPr lang="fr-FR" sz="2400" dirty="0">
                <a:latin typeface="Arial Narrow" panose="020B0606020202030204" pitchFamily="34" charset="0"/>
              </a:rPr>
              <a:t>), el </a:t>
            </a:r>
            <a:r>
              <a:rPr lang="fr-FR" sz="2400" dirty="0" err="1">
                <a:latin typeface="Arial Narrow" panose="020B0606020202030204" pitchFamily="34" charset="0"/>
              </a:rPr>
              <a:t>gobierno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debe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decidir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cómo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enfrentarlo</a:t>
            </a:r>
            <a:r>
              <a:rPr lang="fr-FR" sz="2400" dirty="0">
                <a:latin typeface="Arial Narrow" panose="020B0606020202030204" pitchFamily="34" charset="0"/>
              </a:rPr>
              <a:t>. </a:t>
            </a:r>
            <a:r>
              <a:rPr lang="fr-FR" sz="2400" dirty="0" err="1">
                <a:latin typeface="Arial Narrow" panose="020B0606020202030204" pitchFamily="34" charset="0"/>
              </a:rPr>
              <a:t>Esto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implica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diseñar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una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política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concreta</a:t>
            </a:r>
            <a:r>
              <a:rPr lang="fr-FR" sz="2400" dirty="0">
                <a:latin typeface="Arial Narrow" panose="020B0606020202030204" pitchFamily="34" charset="0"/>
              </a:rPr>
              <a:t>, es </a:t>
            </a:r>
            <a:r>
              <a:rPr lang="fr-FR" sz="2400" dirty="0" err="1">
                <a:latin typeface="Arial Narrow" panose="020B0606020202030204" pitchFamily="34" charset="0"/>
              </a:rPr>
              <a:t>decir</a:t>
            </a:r>
            <a:r>
              <a:rPr lang="fr-FR" sz="2400" dirty="0">
                <a:latin typeface="Arial Narrow" panose="020B0606020202030204" pitchFamily="34" charset="0"/>
              </a:rPr>
              <a:t>, </a:t>
            </a:r>
            <a:r>
              <a:rPr lang="fr-FR" sz="2400" dirty="0" err="1">
                <a:latin typeface="Arial Narrow" panose="020B0606020202030204" pitchFamily="34" charset="0"/>
              </a:rPr>
              <a:t>trazar</a:t>
            </a:r>
            <a:r>
              <a:rPr lang="fr-FR" sz="2400" dirty="0">
                <a:latin typeface="Arial Narrow" panose="020B0606020202030204" pitchFamily="34" charset="0"/>
              </a:rPr>
              <a:t> el </a:t>
            </a:r>
            <a:r>
              <a:rPr lang="fr-FR" sz="2400" dirty="0" err="1">
                <a:latin typeface="Arial Narrow" panose="020B0606020202030204" pitchFamily="34" charset="0"/>
              </a:rPr>
              <a:t>camino</a:t>
            </a:r>
            <a:r>
              <a:rPr lang="fr-FR" sz="2400" dirty="0">
                <a:latin typeface="Arial Narrow" panose="020B0606020202030204" pitchFamily="34" charset="0"/>
              </a:rPr>
              <a:t> entre el </a:t>
            </a:r>
            <a:r>
              <a:rPr lang="fr-FR" sz="2400" dirty="0" err="1">
                <a:latin typeface="Arial Narrow" panose="020B0606020202030204" pitchFamily="34" charset="0"/>
              </a:rPr>
              <a:t>diagnóstico</a:t>
            </a:r>
            <a:r>
              <a:rPr lang="fr-FR" sz="2400" dirty="0">
                <a:latin typeface="Arial Narrow" panose="020B0606020202030204" pitchFamily="34" charset="0"/>
              </a:rPr>
              <a:t> y la </a:t>
            </a:r>
            <a:r>
              <a:rPr lang="fr-FR" sz="2400" dirty="0" err="1">
                <a:latin typeface="Arial Narrow" panose="020B0606020202030204" pitchFamily="34" charset="0"/>
              </a:rPr>
              <a:t>acción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fr-FR" sz="2400" dirty="0"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sz="2400" dirty="0" err="1">
                <a:latin typeface="Arial Narrow" panose="020B0606020202030204" pitchFamily="34" charset="0"/>
              </a:rPr>
              <a:t>Establecer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metas</a:t>
            </a:r>
            <a:r>
              <a:rPr lang="fr-FR" sz="2400" dirty="0">
                <a:latin typeface="Arial Narrow" panose="020B0606020202030204" pitchFamily="34" charset="0"/>
              </a:rPr>
              <a:t> y </a:t>
            </a:r>
            <a:r>
              <a:rPr lang="fr-FR" sz="2400" dirty="0" err="1">
                <a:latin typeface="Arial Narrow" panose="020B0606020202030204" pitchFamily="34" charset="0"/>
              </a:rPr>
              <a:t>objetivos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sz="2400" dirty="0" err="1">
                <a:latin typeface="Arial Narrow" panose="020B0606020202030204" pitchFamily="34" charset="0"/>
              </a:rPr>
              <a:t>Alternativas</a:t>
            </a:r>
            <a:r>
              <a:rPr lang="fr-FR" sz="2400" dirty="0">
                <a:latin typeface="Arial Narrow" panose="020B0606020202030204" pitchFamily="34" charset="0"/>
              </a:rPr>
              <a:t> para </a:t>
            </a:r>
            <a:r>
              <a:rPr lang="fr-FR" sz="2400" dirty="0" err="1">
                <a:latin typeface="Arial Narrow" panose="020B0606020202030204" pitchFamily="34" charset="0"/>
              </a:rPr>
              <a:t>lograr</a:t>
            </a:r>
            <a:r>
              <a:rPr lang="fr-FR" sz="2400" dirty="0">
                <a:latin typeface="Arial Narrow" panose="020B0606020202030204" pitchFamily="34" charset="0"/>
              </a:rPr>
              <a:t> los </a:t>
            </a:r>
            <a:r>
              <a:rPr lang="fr-FR" sz="2400" dirty="0" err="1">
                <a:latin typeface="Arial Narrow" panose="020B0606020202030204" pitchFamily="34" charset="0"/>
              </a:rPr>
              <a:t>objetivos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sz="2400" dirty="0" err="1">
                <a:latin typeface="Arial Narrow" panose="020B0606020202030204" pitchFamily="34" charset="0"/>
              </a:rPr>
              <a:t>Comparar</a:t>
            </a:r>
            <a:r>
              <a:rPr lang="fr-FR" sz="2400" dirty="0">
                <a:latin typeface="Arial Narrow" panose="020B0606020202030204" pitchFamily="34" charset="0"/>
              </a:rPr>
              <a:t> las </a:t>
            </a:r>
            <a:r>
              <a:rPr lang="fr-FR" sz="2400" dirty="0" err="1">
                <a:latin typeface="Arial Narrow" panose="020B0606020202030204" pitchFamily="34" charset="0"/>
              </a:rPr>
              <a:t>alternativas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sz="2400" dirty="0" err="1">
                <a:latin typeface="Arial Narrow" panose="020B0606020202030204" pitchFamily="34" charset="0"/>
              </a:rPr>
              <a:t>Seleccionar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una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opción</a:t>
            </a:r>
            <a:r>
              <a:rPr lang="fr-FR" sz="2400" dirty="0">
                <a:latin typeface="Arial Narrow" panose="020B0606020202030204" pitchFamily="34" charset="0"/>
              </a:rPr>
              <a:t> o </a:t>
            </a:r>
            <a:r>
              <a:rPr lang="fr-FR" sz="2400" dirty="0" err="1">
                <a:latin typeface="Arial Narrow" panose="020B0606020202030204" pitchFamily="34" charset="0"/>
              </a:rPr>
              <a:t>una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2400" dirty="0" err="1">
                <a:latin typeface="Arial Narrow" panose="020B0606020202030204" pitchFamily="34" charset="0"/>
              </a:rPr>
              <a:t>combinación</a:t>
            </a:r>
            <a:r>
              <a:rPr lang="fr-FR" sz="2400" dirty="0">
                <a:latin typeface="Arial Narrow" panose="020B0606020202030204" pitchFamily="34" charset="0"/>
              </a:rPr>
              <a:t> de </a:t>
            </a:r>
            <a:r>
              <a:rPr lang="fr-FR" sz="2400" dirty="0" err="1">
                <a:latin typeface="Arial Narrow" panose="020B0606020202030204" pitchFamily="34" charset="0"/>
              </a:rPr>
              <a:t>estas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C22F82-0621-4F5D-C8C9-D9C764D6DC69}"/>
              </a:ext>
            </a:extLst>
          </p:cNvPr>
          <p:cNvSpPr/>
          <p:nvPr/>
        </p:nvSpPr>
        <p:spPr>
          <a:xfrm>
            <a:off x="3596640" y="6709443"/>
            <a:ext cx="8595360" cy="148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936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1252</Words>
  <Application>Microsoft Macintosh PowerPoint</Application>
  <PresentationFormat>Panorámica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Arial Narrow</vt:lpstr>
      <vt:lpstr>Calibri</vt:lpstr>
      <vt:lpstr>Wingdings</vt:lpstr>
      <vt:lpstr>Tema de Office</vt:lpstr>
      <vt:lpstr>MARCO ANALÍTICO DE LAS POLÍTICAS PÚBLICAS</vt:lpstr>
      <vt:lpstr>Políticas Públicas</vt:lpstr>
      <vt:lpstr>Políticas Públicas: cómo clasificarlas</vt:lpstr>
      <vt:lpstr>Políticas Públicas: cómo clasificarlas</vt:lpstr>
      <vt:lpstr>Políticas Públicas: cómo clasificarlas</vt:lpstr>
      <vt:lpstr>Clasificación: actividad.</vt:lpstr>
      <vt:lpstr>Ciclo de las Políticas Públicas</vt:lpstr>
      <vt:lpstr>Políticas Públicas: Fase/etapa 1: Identificación del problema.</vt:lpstr>
      <vt:lpstr>Políticas Públicas: Fase/etapa 2: Formulación de la política.</vt:lpstr>
      <vt:lpstr>Políticas Públicas: Fase/etapa 3: Adopción de la Política.</vt:lpstr>
      <vt:lpstr>Políticas Públicas: Fase/etapa 4: Implementación de la Política.</vt:lpstr>
      <vt:lpstr>Políticas Públicas: Fase/etapa 5: Evaluación de la Política.</vt:lpstr>
      <vt:lpstr>Políticas Públicas: En síntesis</vt:lpstr>
      <vt:lpstr>Políticas Públicas: Ley de Inclusión Escolar (2015)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Belen Meza</dc:creator>
  <cp:lastModifiedBy>Belen Meza</cp:lastModifiedBy>
  <cp:revision>2</cp:revision>
  <dcterms:created xsi:type="dcterms:W3CDTF">2025-06-25T22:16:46Z</dcterms:created>
  <dcterms:modified xsi:type="dcterms:W3CDTF">2025-06-25T23:38:07Z</dcterms:modified>
</cp:coreProperties>
</file>