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714" r:id="rId1"/>
  </p:sldMasterIdLst>
  <p:notesMasterIdLst>
    <p:notesMasterId r:id="rId26"/>
  </p:notesMasterIdLst>
  <p:sldIdLst>
    <p:sldId id="402" r:id="rId2"/>
    <p:sldId id="444" r:id="rId3"/>
    <p:sldId id="462" r:id="rId4"/>
    <p:sldId id="461" r:id="rId5"/>
    <p:sldId id="498" r:id="rId6"/>
    <p:sldId id="421" r:id="rId7"/>
    <p:sldId id="497" r:id="rId8"/>
    <p:sldId id="292" r:id="rId9"/>
    <p:sldId id="495" r:id="rId10"/>
    <p:sldId id="465" r:id="rId11"/>
    <p:sldId id="471" r:id="rId12"/>
    <p:sldId id="494" r:id="rId13"/>
    <p:sldId id="473" r:id="rId14"/>
    <p:sldId id="474" r:id="rId15"/>
    <p:sldId id="475" r:id="rId16"/>
    <p:sldId id="472" r:id="rId17"/>
    <p:sldId id="477" r:id="rId18"/>
    <p:sldId id="479" r:id="rId19"/>
    <p:sldId id="480" r:id="rId20"/>
    <p:sldId id="481" r:id="rId21"/>
    <p:sldId id="482" r:id="rId22"/>
    <p:sldId id="496" r:id="rId23"/>
    <p:sldId id="467" r:id="rId24"/>
    <p:sldId id="45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92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797" autoAdjust="0"/>
    <p:restoredTop sz="88029" autoAdjust="0"/>
  </p:normalViewPr>
  <p:slideViewPr>
    <p:cSldViewPr snapToGrid="0">
      <p:cViewPr varScale="1">
        <p:scale>
          <a:sx n="61" d="100"/>
          <a:sy n="61" d="100"/>
        </p:scale>
        <p:origin x="24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B83896-EBA3-4EA1-94DC-4C559C45AF96}" type="datetimeFigureOut">
              <a:rPr lang="en-US" smtClean="0"/>
              <a:pPr/>
              <a:t>4/28/2025</a:t>
            </a:fld>
            <a:endParaRPr lang="en-U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649F65-D998-4C5A-83A1-1FCFD41AB7F4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519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649F65-D998-4C5A-83A1-1FCFD41AB7F4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605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649F65-D998-4C5A-83A1-1FCFD41AB7F4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81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263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206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703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7998" y="10286999"/>
                </a:moveTo>
                <a:lnTo>
                  <a:pt x="0" y="102869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10286999"/>
                </a:lnTo>
                <a:close/>
              </a:path>
            </a:pathLst>
          </a:custGeom>
          <a:solidFill>
            <a:srgbClr val="004550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5073650" cy="5793317"/>
          </a:xfrm>
          <a:custGeom>
            <a:avLst/>
            <a:gdLst/>
            <a:ahLst/>
            <a:cxnLst/>
            <a:rect l="l" t="t" r="r" b="b"/>
            <a:pathLst>
              <a:path w="7610475" h="8689975">
                <a:moveTo>
                  <a:pt x="5075931" y="8689668"/>
                </a:moveTo>
                <a:lnTo>
                  <a:pt x="6696" y="8689668"/>
                </a:lnTo>
                <a:lnTo>
                  <a:pt x="0" y="8678069"/>
                </a:lnTo>
                <a:lnTo>
                  <a:pt x="0" y="0"/>
                </a:lnTo>
                <a:lnTo>
                  <a:pt x="5127536" y="0"/>
                </a:lnTo>
                <a:lnTo>
                  <a:pt x="7610015" y="4299224"/>
                </a:lnTo>
                <a:lnTo>
                  <a:pt x="7610015" y="4300457"/>
                </a:lnTo>
                <a:lnTo>
                  <a:pt x="5075931" y="8689668"/>
                </a:lnTo>
                <a:close/>
              </a:path>
            </a:pathLst>
          </a:custGeom>
          <a:solidFill>
            <a:srgbClr val="00A181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18" name="bg object 18"/>
          <p:cNvSpPr/>
          <p:nvPr/>
        </p:nvSpPr>
        <p:spPr>
          <a:xfrm>
            <a:off x="1670453" y="3888499"/>
            <a:ext cx="3978063" cy="2969683"/>
          </a:xfrm>
          <a:custGeom>
            <a:avLst/>
            <a:gdLst/>
            <a:ahLst/>
            <a:cxnLst/>
            <a:rect l="l" t="t" r="r" b="b"/>
            <a:pathLst>
              <a:path w="5967095" h="4454525">
                <a:moveTo>
                  <a:pt x="4887037" y="4454251"/>
                </a:moveTo>
                <a:lnTo>
                  <a:pt x="1079942" y="4454251"/>
                </a:lnTo>
                <a:lnTo>
                  <a:pt x="0" y="2583716"/>
                </a:lnTo>
                <a:lnTo>
                  <a:pt x="1491692" y="0"/>
                </a:lnTo>
                <a:lnTo>
                  <a:pt x="4475078" y="0"/>
                </a:lnTo>
                <a:lnTo>
                  <a:pt x="5966770" y="2583352"/>
                </a:lnTo>
                <a:lnTo>
                  <a:pt x="5966770" y="2584079"/>
                </a:lnTo>
                <a:lnTo>
                  <a:pt x="4887037" y="4454251"/>
                </a:lnTo>
                <a:close/>
              </a:path>
            </a:pathLst>
          </a:custGeom>
          <a:solidFill>
            <a:srgbClr val="A3E373"/>
          </a:solidFill>
        </p:spPr>
        <p:txBody>
          <a:bodyPr wrap="square" lIns="0" tIns="0" rIns="0" bIns="0" rtlCol="0"/>
          <a:lstStyle/>
          <a:p>
            <a:endParaRPr sz="1200"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867" b="0" i="0">
                <a:solidFill>
                  <a:srgbClr val="F4F4F4"/>
                </a:solidFill>
                <a:latin typeface="Trebuchet MS"/>
                <a:cs typeface="Trebuchet M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4/28/2025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87129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766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7435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pPr/>
              <a:t>4/28/2025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788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6433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2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95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2A54C80-263E-416B-A8E0-580EDEADCBDC}" type="datetimeFigureOut">
              <a:rPr lang="en-US" smtClean="0"/>
              <a:pPr/>
              <a:t>4/28/2025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9954A3-9DFD-4C44-94BA-B95130A3BA1C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25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476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7414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8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0.png"/><Relationship Id="rId13" Type="http://schemas.openxmlformats.org/officeDocument/2006/relationships/image" Target="../media/image210.png"/><Relationship Id="rId3" Type="http://schemas.openxmlformats.org/officeDocument/2006/relationships/image" Target="../media/image19.png"/><Relationship Id="rId7" Type="http://schemas.openxmlformats.org/officeDocument/2006/relationships/image" Target="../media/image150.png"/><Relationship Id="rId12" Type="http://schemas.openxmlformats.org/officeDocument/2006/relationships/image" Target="../media/image20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0.png"/><Relationship Id="rId11" Type="http://schemas.openxmlformats.org/officeDocument/2006/relationships/image" Target="../media/image190.png"/><Relationship Id="rId5" Type="http://schemas.openxmlformats.org/officeDocument/2006/relationships/image" Target="../media/image21.png"/><Relationship Id="rId10" Type="http://schemas.openxmlformats.org/officeDocument/2006/relationships/image" Target="../media/image180.png"/><Relationship Id="rId4" Type="http://schemas.openxmlformats.org/officeDocument/2006/relationships/image" Target="../media/image20.png"/><Relationship Id="rId9" Type="http://schemas.openxmlformats.org/officeDocument/2006/relationships/image" Target="../media/image17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50.pn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package" Target="../embeddings/Microsoft_Excel_Worksheet1.xlsx"/><Relationship Id="rId3" Type="http://schemas.openxmlformats.org/officeDocument/2006/relationships/image" Target="../media/image8.png"/><Relationship Id="rId7" Type="http://schemas.openxmlformats.org/officeDocument/2006/relationships/image" Target="../media/image11.png"/><Relationship Id="rId12" Type="http://schemas.openxmlformats.org/officeDocument/2006/relationships/image" Target="../media/image13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package" Target="../embeddings/Microsoft_Excel_Worksheet.xlsx"/><Relationship Id="rId5" Type="http://schemas.openxmlformats.org/officeDocument/2006/relationships/image" Target="../media/image6.png"/><Relationship Id="rId10" Type="http://schemas.microsoft.com/office/2007/relationships/hdphoto" Target="../media/hdphoto2.wdp"/><Relationship Id="rId4" Type="http://schemas.openxmlformats.org/officeDocument/2006/relationships/image" Target="../media/image9.png"/><Relationship Id="rId9" Type="http://schemas.openxmlformats.org/officeDocument/2006/relationships/image" Target="../media/image12.png"/><Relationship Id="rId1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L" sz="7200" b="1" dirty="0">
                <a:solidFill>
                  <a:srgbClr val="00B050"/>
                </a:solidFill>
              </a:rPr>
              <a:t>T</a:t>
            </a:r>
            <a:r>
              <a:rPr lang="es-CL" sz="7200" dirty="0"/>
              <a:t>ecnología y </a:t>
            </a:r>
            <a:br>
              <a:rPr lang="es-CL" sz="7200" dirty="0"/>
            </a:br>
            <a:r>
              <a:rPr lang="es-CL" sz="7200" b="1" dirty="0">
                <a:solidFill>
                  <a:srgbClr val="00B050"/>
                </a:solidFill>
              </a:rPr>
              <a:t>S</a:t>
            </a:r>
            <a:r>
              <a:rPr lang="es-CL" sz="7200" dirty="0"/>
              <a:t>istemas de </a:t>
            </a:r>
            <a:br>
              <a:rPr lang="es-CL" sz="7200" dirty="0"/>
            </a:br>
            <a:r>
              <a:rPr lang="es-CL" sz="7200" b="1" dirty="0">
                <a:solidFill>
                  <a:srgbClr val="00B050"/>
                </a:solidFill>
              </a:rPr>
              <a:t>I</a:t>
            </a:r>
            <a:r>
              <a:rPr lang="es-CL" sz="7200" dirty="0"/>
              <a:t>nformación</a:t>
            </a:r>
          </a:p>
        </p:txBody>
      </p:sp>
      <p:pic>
        <p:nvPicPr>
          <p:cNvPr id="3074" name="Picture 2" descr="Facultad de Gobierno - Universidad de Chi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940" y="1681033"/>
            <a:ext cx="4672820" cy="2317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0600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Tipos de </a:t>
            </a:r>
            <a:br>
              <a:rPr lang="es-CL" dirty="0"/>
            </a:br>
            <a:r>
              <a:rPr lang="es-CL" dirty="0"/>
              <a:t>Funciones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430279E-B555-DB28-042B-BF12FFE453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7518" y="1836945"/>
            <a:ext cx="9878550" cy="4351564"/>
          </a:xfrm>
          <a:prstGeom prst="rect">
            <a:avLst/>
          </a:prstGeom>
        </p:spPr>
      </p:pic>
      <p:sp>
        <p:nvSpPr>
          <p:cNvPr id="6" name="Rectángulo redondeado 5"/>
          <p:cNvSpPr/>
          <p:nvPr/>
        </p:nvSpPr>
        <p:spPr>
          <a:xfrm>
            <a:off x="2137518" y="2102416"/>
            <a:ext cx="6403464" cy="1675691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" name="Flecha abajo 6"/>
          <p:cNvSpPr/>
          <p:nvPr/>
        </p:nvSpPr>
        <p:spPr>
          <a:xfrm>
            <a:off x="7164958" y="1711234"/>
            <a:ext cx="361507" cy="362569"/>
          </a:xfrm>
          <a:prstGeom prst="down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0007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Tipos de Funciones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79" y="1845734"/>
            <a:ext cx="9864887" cy="4023360"/>
          </a:xfrm>
        </p:spPr>
        <p:txBody>
          <a:bodyPr numCol="2"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CL" sz="2800" dirty="0"/>
              <a:t>Financieras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sz="2800" dirty="0"/>
              <a:t>Lógicas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sz="2800" dirty="0"/>
              <a:t>De Texto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sz="2800" dirty="0"/>
              <a:t>Fecha y Hora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sz="2800" dirty="0"/>
              <a:t>Búsqueda y Referencia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sz="2800" b="1" dirty="0">
                <a:solidFill>
                  <a:srgbClr val="00B050"/>
                </a:solidFill>
              </a:rPr>
              <a:t>Matemáticas</a:t>
            </a:r>
            <a:r>
              <a:rPr lang="es-CL" sz="2800" dirty="0"/>
              <a:t> y Trigonométricas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sz="2800" b="1" dirty="0">
                <a:solidFill>
                  <a:srgbClr val="0070C0"/>
                </a:solidFill>
              </a:rPr>
              <a:t>Estadísticas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sz="2800" dirty="0">
                <a:solidFill>
                  <a:schemeClr val="tx1"/>
                </a:solidFill>
              </a:rPr>
              <a:t>Ingeniería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sz="2800" dirty="0">
                <a:solidFill>
                  <a:schemeClr val="tx1"/>
                </a:solidFill>
              </a:rPr>
              <a:t>Cubo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sz="2800" dirty="0">
                <a:solidFill>
                  <a:schemeClr val="tx1"/>
                </a:solidFill>
              </a:rPr>
              <a:t>Información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sz="2800" dirty="0">
                <a:solidFill>
                  <a:schemeClr val="tx1"/>
                </a:solidFill>
              </a:rPr>
              <a:t>Compatibilidad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sz="2800" dirty="0">
                <a:solidFill>
                  <a:schemeClr val="tx1"/>
                </a:solidFill>
              </a:rPr>
              <a:t>Web</a:t>
            </a:r>
          </a:p>
        </p:txBody>
      </p:sp>
    </p:spTree>
    <p:extLst>
      <p:ext uri="{BB962C8B-B14F-4D97-AF65-F5344CB8AC3E}">
        <p14:creationId xmlns:p14="http://schemas.microsoft.com/office/powerpoint/2010/main" val="58180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Funciones Matemáticas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1845734"/>
            <a:ext cx="4019250" cy="4023360"/>
          </a:xfrm>
        </p:spPr>
        <p:txBody>
          <a:bodyPr/>
          <a:lstStyle/>
          <a:p>
            <a:r>
              <a:rPr lang="es-CL" dirty="0"/>
              <a:t>Funciones Algebraicas Polinómicas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dirty="0"/>
              <a:t>Constante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dirty="0"/>
              <a:t>Lineal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dirty="0" err="1"/>
              <a:t>Afin</a:t>
            </a:r>
            <a:endParaRPr lang="es-CL" dirty="0"/>
          </a:p>
          <a:p>
            <a:pPr>
              <a:buFont typeface="Wingdings" panose="05000000000000000000" pitchFamily="2" charset="2"/>
              <a:buChar char="q"/>
            </a:pPr>
            <a:r>
              <a:rPr lang="es-CL" dirty="0"/>
              <a:t>Cuadrática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dirty="0"/>
              <a:t>Cúbica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CL" dirty="0" err="1"/>
              <a:t>Polinómica</a:t>
            </a:r>
            <a:endParaRPr lang="es-CL" dirty="0"/>
          </a:p>
          <a:p>
            <a:pPr>
              <a:buFont typeface="Wingdings" panose="05000000000000000000" pitchFamily="2" charset="2"/>
              <a:buChar char="q"/>
            </a:pPr>
            <a:endParaRPr lang="es-CL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9514" y="1845734"/>
            <a:ext cx="5447119" cy="443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179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Función Constante, Lineal o Afín </a:t>
            </a:r>
          </a:p>
        </p:txBody>
      </p:sp>
      <p:cxnSp>
        <p:nvCxnSpPr>
          <p:cNvPr id="4" name="Conector recto de flecha 3"/>
          <p:cNvCxnSpPr/>
          <p:nvPr/>
        </p:nvCxnSpPr>
        <p:spPr>
          <a:xfrm flipH="1" flipV="1">
            <a:off x="1973274" y="3996323"/>
            <a:ext cx="8281" cy="514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de flecha 4"/>
          <p:cNvCxnSpPr/>
          <p:nvPr/>
        </p:nvCxnSpPr>
        <p:spPr>
          <a:xfrm flipH="1" flipV="1">
            <a:off x="3967537" y="3897689"/>
            <a:ext cx="17780" cy="5013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1528795" y="4541680"/>
            <a:ext cx="111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solidFill>
                  <a:srgbClr val="F5AC09"/>
                </a:solidFill>
              </a:rPr>
              <a:t>Imagen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3552111" y="4537520"/>
            <a:ext cx="1496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solidFill>
                  <a:schemeClr val="accent2"/>
                </a:solidFill>
              </a:rPr>
              <a:t>Pre-imagen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/>
              <p:cNvSpPr txBox="1"/>
              <p:nvPr/>
            </p:nvSpPr>
            <p:spPr>
              <a:xfrm>
                <a:off x="1097280" y="2851204"/>
                <a:ext cx="5123781" cy="10156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6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CL" sz="6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6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s-CL" sz="6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CL" sz="6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64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s-CL" sz="64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0" name="Cuadro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2851204"/>
                <a:ext cx="5123781" cy="101566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Marcador de contenido 2"/>
          <p:cNvSpPr>
            <a:spLocks noGrp="1"/>
          </p:cNvSpPr>
          <p:nvPr>
            <p:ph idx="1"/>
          </p:nvPr>
        </p:nvSpPr>
        <p:spPr>
          <a:xfrm>
            <a:off x="1097280" y="1836537"/>
            <a:ext cx="3526091" cy="58175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CL" sz="2800" dirty="0"/>
              <a:t>Ecuación y gráfica Lineal o Afín </a:t>
            </a:r>
          </a:p>
        </p:txBody>
      </p:sp>
      <p:sp>
        <p:nvSpPr>
          <p:cNvPr id="3" name="Rectángulo 2"/>
          <p:cNvSpPr/>
          <p:nvPr/>
        </p:nvSpPr>
        <p:spPr>
          <a:xfrm>
            <a:off x="1097280" y="6435118"/>
            <a:ext cx="4039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>
                <a:solidFill>
                  <a:schemeClr val="bg1"/>
                </a:solidFill>
              </a:rPr>
              <a:t>https://www.geogebra.org/m/aaUEq5U7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6283" y="2445218"/>
            <a:ext cx="4099389" cy="2928135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1528795" y="5001005"/>
            <a:ext cx="1522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solidFill>
                  <a:srgbClr val="F5AC09"/>
                </a:solidFill>
              </a:rPr>
              <a:t>Variable Dependiente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3561260" y="5004021"/>
            <a:ext cx="1688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solidFill>
                  <a:schemeClr val="accent2"/>
                </a:solidFill>
              </a:rPr>
              <a:t>Variable Independiente</a:t>
            </a:r>
          </a:p>
        </p:txBody>
      </p:sp>
    </p:spTree>
    <p:extLst>
      <p:ext uri="{BB962C8B-B14F-4D97-AF65-F5344CB8AC3E}">
        <p14:creationId xmlns:p14="http://schemas.microsoft.com/office/powerpoint/2010/main" val="135017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 build="p"/>
      <p:bldP spid="3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Función </a:t>
            </a:r>
            <a:r>
              <a:rPr lang="es-CL" dirty="0" err="1"/>
              <a:t>Cte</a:t>
            </a:r>
            <a:r>
              <a:rPr lang="es-CL" dirty="0"/>
              <a:t>, Lineal o Afín </a:t>
            </a:r>
            <a:r>
              <a:rPr lang="es-CL" sz="3600" dirty="0">
                <a:solidFill>
                  <a:schemeClr val="bg1">
                    <a:lumMod val="50000"/>
                  </a:schemeClr>
                </a:solidFill>
              </a:rPr>
              <a:t>(rectas)</a:t>
            </a:r>
            <a:endParaRPr lang="es-CL" sz="360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885" y="2494441"/>
            <a:ext cx="2600325" cy="252412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509" y="2475390"/>
            <a:ext cx="2657475" cy="244792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0618" y="2494441"/>
            <a:ext cx="2562225" cy="240982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7142" y="2437291"/>
            <a:ext cx="2638425" cy="246697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Marcador de contenido 2"/>
              <p:cNvSpPr txBox="1">
                <a:spLocks/>
              </p:cNvSpPr>
              <p:nvPr/>
            </p:nvSpPr>
            <p:spPr>
              <a:xfrm>
                <a:off x="1097280" y="1913445"/>
                <a:ext cx="2738350" cy="58175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:r>
                  <a:rPr lang="es-CL" sz="2800" dirty="0"/>
                  <a:t>Parámetro “</a:t>
                </a:r>
                <a14:m>
                  <m:oMath xmlns:m="http://schemas.openxmlformats.org/officeDocument/2006/math">
                    <m:r>
                      <a:rPr lang="es-CL" sz="2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s-CL" sz="2800" dirty="0"/>
                  <a:t>”</a:t>
                </a:r>
              </a:p>
              <a:p>
                <a:pPr marL="0" indent="0">
                  <a:buNone/>
                </a:pPr>
                <a:endParaRPr lang="es-CL" sz="2800" dirty="0"/>
              </a:p>
            </p:txBody>
          </p:sp>
        </mc:Choice>
        <mc:Fallback xmlns="">
          <p:sp>
            <p:nvSpPr>
              <p:cNvPr id="10" name="Marcador de contenid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1913445"/>
                <a:ext cx="2738350" cy="581750"/>
              </a:xfrm>
              <a:prstGeom prst="rect">
                <a:avLst/>
              </a:prstGeom>
              <a:blipFill rotWithShape="0">
                <a:blip r:embed="rId6"/>
                <a:stretch>
                  <a:fillRect l="-7127" t="-17895" b="-12632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uadroTexto 10"/>
              <p:cNvSpPr txBox="1"/>
              <p:nvPr/>
            </p:nvSpPr>
            <p:spPr>
              <a:xfrm>
                <a:off x="8994500" y="1086738"/>
                <a:ext cx="21611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CL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s-CL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CL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32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s-CL" sz="32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11" name="CuadroTexto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4500" y="1086738"/>
                <a:ext cx="2161180" cy="49244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2219201" y="5485262"/>
                <a:ext cx="18737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s-CL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CL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201" y="5485262"/>
                <a:ext cx="1873783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3583" r="-1954" b="-26667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/>
              <p:cNvSpPr txBox="1"/>
              <p:nvPr/>
            </p:nvSpPr>
            <p:spPr>
              <a:xfrm>
                <a:off x="2219201" y="5848289"/>
                <a:ext cx="188801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s-CL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13" name="Cuadro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9201" y="5848289"/>
                <a:ext cx="1888017" cy="369332"/>
              </a:xfrm>
              <a:prstGeom prst="rect">
                <a:avLst/>
              </a:prstGeom>
              <a:blipFill rotWithShape="0">
                <a:blip r:embed="rId9"/>
                <a:stretch>
                  <a:fillRect l="-3548" r="-1613" b="-24590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4848987" y="5485262"/>
                <a:ext cx="402482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CL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s-CL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s-CL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CL" sz="2400" i="1"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s-CL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8987" y="5485262"/>
                <a:ext cx="4024820" cy="369332"/>
              </a:xfrm>
              <a:prstGeom prst="rect">
                <a:avLst/>
              </a:prstGeom>
              <a:blipFill rotWithShape="0">
                <a:blip r:embed="rId10"/>
                <a:stretch>
                  <a:fillRect l="-1362" r="-454" b="-26667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/>
              <p:cNvSpPr txBox="1"/>
              <p:nvPr/>
            </p:nvSpPr>
            <p:spPr>
              <a:xfrm>
                <a:off x="4848987" y="5859038"/>
                <a:ext cx="292266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CL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s-CL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s-CL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s-CL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15" name="CuadroTex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8987" y="5859038"/>
                <a:ext cx="2922660" cy="369332"/>
              </a:xfrm>
              <a:prstGeom prst="rect">
                <a:avLst/>
              </a:prstGeom>
              <a:blipFill rotWithShape="0">
                <a:blip r:embed="rId11"/>
                <a:stretch>
                  <a:fillRect l="-2083" r="-3542" b="-34426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9615576" y="5604197"/>
                <a:ext cx="1701043" cy="6978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CL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s-CL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L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s-CL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s-CL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CL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L" sz="24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s-CL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s-CL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L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CL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s-CL" sz="24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CL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L" sz="24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CL" sz="24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5576" y="5604197"/>
                <a:ext cx="1701043" cy="697883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Marcador de contenido 2"/>
              <p:cNvSpPr txBox="1">
                <a:spLocks/>
              </p:cNvSpPr>
              <p:nvPr/>
            </p:nvSpPr>
            <p:spPr>
              <a:xfrm>
                <a:off x="1097280" y="4980900"/>
                <a:ext cx="2738350" cy="58175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:r>
                  <a:rPr lang="es-CL" sz="2800" dirty="0"/>
                  <a:t>Fórmula “</a:t>
                </a:r>
                <a14:m>
                  <m:oMath xmlns:m="http://schemas.openxmlformats.org/officeDocument/2006/math">
                    <m:r>
                      <a:rPr lang="es-CL" sz="2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s-CL" sz="2800" dirty="0"/>
                  <a:t>”</a:t>
                </a:r>
              </a:p>
              <a:p>
                <a:pPr marL="0" indent="0">
                  <a:buNone/>
                </a:pPr>
                <a:endParaRPr lang="es-CL" sz="2800" dirty="0"/>
              </a:p>
            </p:txBody>
          </p:sp>
        </mc:Choice>
        <mc:Fallback xmlns="">
          <p:sp>
            <p:nvSpPr>
              <p:cNvPr id="17" name="Marcador de contenid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4980900"/>
                <a:ext cx="2738350" cy="581750"/>
              </a:xfrm>
              <a:prstGeom prst="rect">
                <a:avLst/>
              </a:prstGeom>
              <a:blipFill rotWithShape="0">
                <a:blip r:embed="rId13"/>
                <a:stretch>
                  <a:fillRect l="-7127" t="-16667" b="-11458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ángulo 3"/>
          <p:cNvSpPr/>
          <p:nvPr/>
        </p:nvSpPr>
        <p:spPr>
          <a:xfrm>
            <a:off x="3835630" y="1949024"/>
            <a:ext cx="3205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b="1" i="1" dirty="0"/>
              <a:t>Grado de inclinación de la recta</a:t>
            </a:r>
          </a:p>
        </p:txBody>
      </p:sp>
    </p:spTree>
    <p:extLst>
      <p:ext uri="{BB962C8B-B14F-4D97-AF65-F5344CB8AC3E}">
        <p14:creationId xmlns:p14="http://schemas.microsoft.com/office/powerpoint/2010/main" val="2935437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3" grpId="0"/>
      <p:bldP spid="13" grpId="0"/>
      <p:bldP spid="14" grpId="0"/>
      <p:bldP spid="15" grpId="0"/>
      <p:bldP spid="16" grpId="0"/>
      <p:bldP spid="17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Función </a:t>
            </a:r>
            <a:r>
              <a:rPr lang="es-CL" dirty="0" err="1"/>
              <a:t>Cte</a:t>
            </a:r>
            <a:r>
              <a:rPr lang="es-CL" dirty="0"/>
              <a:t>, Lineal o Afín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Marcador de contenido 2"/>
              <p:cNvSpPr txBox="1">
                <a:spLocks/>
              </p:cNvSpPr>
              <p:nvPr/>
            </p:nvSpPr>
            <p:spPr>
              <a:xfrm>
                <a:off x="1097280" y="1913445"/>
                <a:ext cx="2738350" cy="58175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:r>
                  <a:rPr lang="es-CL" sz="2800" dirty="0"/>
                  <a:t>Parámetro “</a:t>
                </a:r>
                <a14:m>
                  <m:oMath xmlns:m="http://schemas.openxmlformats.org/officeDocument/2006/math">
                    <m:r>
                      <a:rPr lang="es-CL" sz="2800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s-CL" sz="2800" dirty="0"/>
                  <a:t>”</a:t>
                </a:r>
              </a:p>
            </p:txBody>
          </p:sp>
        </mc:Choice>
        <mc:Fallback xmlns="">
          <p:sp>
            <p:nvSpPr>
              <p:cNvPr id="4" name="Marcador de contenid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1913445"/>
                <a:ext cx="2738350" cy="581750"/>
              </a:xfrm>
              <a:prstGeom prst="rect">
                <a:avLst/>
              </a:prstGeom>
              <a:blipFill rotWithShape="0">
                <a:blip r:embed="rId2"/>
                <a:stretch>
                  <a:fillRect l="-7127" t="-17895" b="-12632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574" y="2614553"/>
            <a:ext cx="5090863" cy="2689304"/>
          </a:xfrm>
          <a:prstGeom prst="rect">
            <a:avLst/>
          </a:prstGeom>
        </p:spPr>
      </p:pic>
      <p:pic>
        <p:nvPicPr>
          <p:cNvPr id="4098" name="Picture 2" descr="RECTA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997" y="2279852"/>
            <a:ext cx="4606798" cy="3509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8994500" y="1086738"/>
                <a:ext cx="2161180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CL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s-CL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CL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3200" b="0" i="1" smtClean="0">
                          <a:solidFill>
                            <a:schemeClr val="accent6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s-CL" sz="3200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4500" y="1086738"/>
                <a:ext cx="2161180" cy="49244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contenido 2"/>
              <p:cNvSpPr txBox="1">
                <a:spLocks/>
              </p:cNvSpPr>
              <p:nvPr/>
            </p:nvSpPr>
            <p:spPr>
              <a:xfrm>
                <a:off x="1097280" y="5498062"/>
                <a:ext cx="2738350" cy="581750"/>
              </a:xfrm>
              <a:prstGeom prst="rect">
                <a:avLst/>
              </a:prstGeom>
            </p:spPr>
            <p:txBody>
              <a:bodyPr vert="horz" lIns="0" tIns="45720" rIns="0" bIns="45720" rtlCol="0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q"/>
                </a:pPr>
                <a:r>
                  <a:rPr lang="es-CL" sz="2800" dirty="0"/>
                  <a:t>Fórmula “</a:t>
                </a:r>
                <a14:m>
                  <m:oMath xmlns:m="http://schemas.openxmlformats.org/officeDocument/2006/math">
                    <m:r>
                      <a:rPr lang="es-CL" sz="2800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s-CL" sz="2800" dirty="0"/>
                  <a:t>”</a:t>
                </a:r>
              </a:p>
              <a:p>
                <a:pPr marL="0" indent="0">
                  <a:buNone/>
                </a:pPr>
                <a:endParaRPr lang="es-CL" sz="2800" dirty="0"/>
              </a:p>
            </p:txBody>
          </p:sp>
        </mc:Choice>
        <mc:Fallback xmlns="">
          <p:sp>
            <p:nvSpPr>
              <p:cNvPr id="7" name="Marcador de contenid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5498062"/>
                <a:ext cx="2738350" cy="581750"/>
              </a:xfrm>
              <a:prstGeom prst="rect">
                <a:avLst/>
              </a:prstGeom>
              <a:blipFill rotWithShape="0">
                <a:blip r:embed="rId6"/>
                <a:stretch>
                  <a:fillRect l="-7127" t="-17895" b="-12632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/>
              <p:cNvSpPr txBox="1"/>
              <p:nvPr/>
            </p:nvSpPr>
            <p:spPr>
              <a:xfrm>
                <a:off x="3835630" y="5534761"/>
                <a:ext cx="18737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s-CL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CL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8" name="Cuadro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5630" y="5534761"/>
                <a:ext cx="1873783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3571" r="-1623" b="-24590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/>
              <p:cNvSpPr txBox="1"/>
              <p:nvPr/>
            </p:nvSpPr>
            <p:spPr>
              <a:xfrm>
                <a:off x="2921230" y="5895146"/>
                <a:ext cx="187378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CL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s-CL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s-CL" sz="2400" i="1">
                          <a:latin typeface="Cambria Math" panose="02040503050406030204" pitchFamily="18" charset="0"/>
                        </a:rPr>
                        <m:t>𝑚</m:t>
                      </m:r>
                      <m:sSub>
                        <m:sSubPr>
                          <m:ctrlPr>
                            <a:rPr lang="es-CL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CL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2400" b="0" i="1" smtClean="0"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9" name="Cuadro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1230" y="5895146"/>
                <a:ext cx="1873783" cy="369332"/>
              </a:xfrm>
              <a:prstGeom prst="rect">
                <a:avLst/>
              </a:prstGeom>
              <a:blipFill rotWithShape="0">
                <a:blip r:embed="rId8"/>
                <a:stretch>
                  <a:fillRect l="-3571" r="-1623" b="-24590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ángulo 2"/>
          <p:cNvSpPr/>
          <p:nvPr/>
        </p:nvSpPr>
        <p:spPr>
          <a:xfrm>
            <a:off x="3835630" y="1968264"/>
            <a:ext cx="33563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b="1" i="1" dirty="0"/>
              <a:t>Punto de intersección con el eje Y</a:t>
            </a:r>
          </a:p>
        </p:txBody>
      </p:sp>
    </p:spTree>
    <p:extLst>
      <p:ext uri="{BB962C8B-B14F-4D97-AF65-F5344CB8AC3E}">
        <p14:creationId xmlns:p14="http://schemas.microsoft.com/office/powerpoint/2010/main" val="3793707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Identificando…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a 6">
                <a:extLst>
                  <a:ext uri="{FF2B5EF4-FFF2-40B4-BE49-F238E27FC236}">
                    <a16:creationId xmlns:a16="http://schemas.microsoft.com/office/drawing/2014/main" id="{C49607DC-3CC2-4E3E-99EB-4CE0B56211B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7077014"/>
                  </p:ext>
                </p:extLst>
              </p:nvPr>
            </p:nvGraphicFramePr>
            <p:xfrm>
              <a:off x="3120342" y="2390001"/>
              <a:ext cx="5951316" cy="291973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85354">
                      <a:extLst>
                        <a:ext uri="{9D8B030D-6E8A-4147-A177-3AD203B41FA5}">
                          <a16:colId xmlns:a16="http://schemas.microsoft.com/office/drawing/2014/main" val="3266972347"/>
                        </a:ext>
                      </a:extLst>
                    </a:gridCol>
                    <a:gridCol w="1570609">
                      <a:extLst>
                        <a:ext uri="{9D8B030D-6E8A-4147-A177-3AD203B41FA5}">
                          <a16:colId xmlns:a16="http://schemas.microsoft.com/office/drawing/2014/main" val="3593042705"/>
                        </a:ext>
                      </a:extLst>
                    </a:gridCol>
                    <a:gridCol w="1177036">
                      <a:extLst>
                        <a:ext uri="{9D8B030D-6E8A-4147-A177-3AD203B41FA5}">
                          <a16:colId xmlns:a16="http://schemas.microsoft.com/office/drawing/2014/main" val="266074402"/>
                        </a:ext>
                      </a:extLst>
                    </a:gridCol>
                    <a:gridCol w="1518317">
                      <a:extLst>
                        <a:ext uri="{9D8B030D-6E8A-4147-A177-3AD203B41FA5}">
                          <a16:colId xmlns:a16="http://schemas.microsoft.com/office/drawing/2014/main" val="2678540420"/>
                        </a:ext>
                      </a:extLst>
                    </a:gridCol>
                  </a:tblGrid>
                  <a:tr h="405963">
                    <a:tc>
                      <a:txBody>
                        <a:bodyPr/>
                        <a:lstStyle/>
                        <a:p>
                          <a:r>
                            <a:rPr lang="es-CL" b="1" dirty="0"/>
                            <a:t>Función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CL" b="1" dirty="0"/>
                            <a:t>¿Lineal o afín?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CL" b="1" dirty="0"/>
                            <a:t>Pendiente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CL" b="1" dirty="0"/>
                            <a:t>Coeficiente de Posición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987440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=−2</m:t>
                                </m:r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oMath>
                            </m:oMathPara>
                          </a14:m>
                          <a:endParaRPr lang="es-C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6335275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num>
                                  <m:den>
                                    <m: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  <m:t>7</m:t>
                                    </m:r>
                                  </m:den>
                                </m:f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−1</m:t>
                                </m:r>
                              </m:oMath>
                            </m:oMathPara>
                          </a14:m>
                          <a:endParaRPr lang="es-C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022304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+2</m:t>
                                </m:r>
                              </m:oMath>
                            </m:oMathPara>
                          </a14:m>
                          <a:endParaRPr lang="es-C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039659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=−</m:t>
                                </m:r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+7</m:t>
                                </m:r>
                              </m:oMath>
                            </m:oMathPara>
                          </a14:m>
                          <a:endParaRPr lang="es-C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376775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d>
                                  <m:dPr>
                                    <m:ctrlP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es-CL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num>
                                  <m:den>
                                    <m:r>
                                      <a:rPr lang="es-CL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s-C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8060293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a 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C49607DC-3CC2-4E3E-99EB-4CE0B56211B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77077014"/>
                  </p:ext>
                </p:extLst>
              </p:nvPr>
            </p:nvGraphicFramePr>
            <p:xfrm>
              <a:off x="3120342" y="2390001"/>
              <a:ext cx="5951316" cy="2919731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85354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3266972347"/>
                        </a:ext>
                      </a:extLst>
                    </a:gridCol>
                    <a:gridCol w="157060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3593042705"/>
                        </a:ext>
                      </a:extLst>
                    </a:gridCol>
                    <a:gridCol w="117703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66074402"/>
                        </a:ext>
                      </a:extLst>
                    </a:gridCol>
                    <a:gridCol w="1518317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678540420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r>
                            <a:rPr lang="es-CL" b="1" dirty="0"/>
                            <a:t>Función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CL" b="1" dirty="0"/>
                            <a:t>¿Lineal o afín?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s-CL" b="1" dirty="0"/>
                            <a:t>Pendiente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CL" b="1" dirty="0"/>
                            <a:t>Coeficiente de Posición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0987440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s-CL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61" t="-180328" r="-253791" b="-5180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563352752"/>
                      </a:ext>
                    </a:extLst>
                  </a:tr>
                  <a:tr h="560261">
                    <a:tc>
                      <a:txBody>
                        <a:bodyPr/>
                        <a:lstStyle/>
                        <a:p>
                          <a:endParaRPr lang="es-CL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61" t="-185870" r="-253791" b="-24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4022304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s-CL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61" t="-431148" r="-253791" b="-2672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3039659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s-CL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61" t="-531148" r="-253791" b="-1672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2537677539"/>
                      </a:ext>
                    </a:extLst>
                  </a:tr>
                  <a:tr h="606870">
                    <a:tc>
                      <a:txBody>
                        <a:bodyPr/>
                        <a:lstStyle/>
                        <a:p>
                          <a:endParaRPr lang="es-CL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61" t="-385000" r="-253791" b="-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s-CL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480602935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ángulo 4"/>
          <p:cNvSpPr/>
          <p:nvPr/>
        </p:nvSpPr>
        <p:spPr>
          <a:xfrm>
            <a:off x="5238852" y="3042316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dirty="0"/>
              <a:t>Lineal</a:t>
            </a:r>
          </a:p>
        </p:txBody>
      </p:sp>
      <p:sp>
        <p:nvSpPr>
          <p:cNvPr id="6" name="Rectángulo 5"/>
          <p:cNvSpPr/>
          <p:nvPr/>
        </p:nvSpPr>
        <p:spPr>
          <a:xfrm>
            <a:off x="5325413" y="3531413"/>
            <a:ext cx="562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dirty="0"/>
              <a:t>Afín</a:t>
            </a:r>
          </a:p>
        </p:txBody>
      </p:sp>
      <p:sp>
        <p:nvSpPr>
          <p:cNvPr id="7" name="Rectángulo 6"/>
          <p:cNvSpPr/>
          <p:nvPr/>
        </p:nvSpPr>
        <p:spPr>
          <a:xfrm>
            <a:off x="5325411" y="3983697"/>
            <a:ext cx="562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dirty="0"/>
              <a:t>Afín</a:t>
            </a:r>
          </a:p>
        </p:txBody>
      </p:sp>
      <p:sp>
        <p:nvSpPr>
          <p:cNvPr id="8" name="Rectángulo 7"/>
          <p:cNvSpPr/>
          <p:nvPr/>
        </p:nvSpPr>
        <p:spPr>
          <a:xfrm>
            <a:off x="5325411" y="4353029"/>
            <a:ext cx="5629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dirty="0"/>
              <a:t>Afín</a:t>
            </a:r>
          </a:p>
        </p:txBody>
      </p:sp>
      <p:sp>
        <p:nvSpPr>
          <p:cNvPr id="9" name="Rectángulo 8"/>
          <p:cNvSpPr/>
          <p:nvPr/>
        </p:nvSpPr>
        <p:spPr>
          <a:xfrm>
            <a:off x="5238852" y="4878939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dirty="0"/>
              <a:t>Lineal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ángulo 9"/>
              <p:cNvSpPr/>
              <p:nvPr/>
            </p:nvSpPr>
            <p:spPr>
              <a:xfrm>
                <a:off x="6655874" y="3026368"/>
                <a:ext cx="5389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i="1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10" name="Rectángulo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5874" y="3026368"/>
                <a:ext cx="538930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ángulo 10"/>
              <p:cNvSpPr/>
              <p:nvPr/>
            </p:nvSpPr>
            <p:spPr>
              <a:xfrm>
                <a:off x="6806232" y="3395700"/>
                <a:ext cx="365806" cy="61177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CL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CL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s-CL" i="1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11" name="Rectángulo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6232" y="3395700"/>
                <a:ext cx="365806" cy="611771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ángulo 11"/>
              <p:cNvSpPr/>
              <p:nvPr/>
            </p:nvSpPr>
            <p:spPr>
              <a:xfrm>
                <a:off x="6838131" y="4007471"/>
                <a:ext cx="3658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i="1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12" name="Rectángulo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8131" y="4007471"/>
                <a:ext cx="365806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ángulo 12"/>
              <p:cNvSpPr/>
              <p:nvPr/>
            </p:nvSpPr>
            <p:spPr>
              <a:xfrm>
                <a:off x="6665007" y="4353029"/>
                <a:ext cx="5389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i="1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13" name="Rectángulo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5007" y="4353029"/>
                <a:ext cx="538930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ángulo 13"/>
              <p:cNvSpPr/>
              <p:nvPr/>
            </p:nvSpPr>
            <p:spPr>
              <a:xfrm>
                <a:off x="6806232" y="4721336"/>
                <a:ext cx="365806" cy="6127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CL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CL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s-CL" i="1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14" name="Rectángulo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6232" y="4721336"/>
                <a:ext cx="365806" cy="61279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ángulo 14"/>
              <p:cNvSpPr/>
              <p:nvPr/>
            </p:nvSpPr>
            <p:spPr>
              <a:xfrm>
                <a:off x="8134869" y="3047633"/>
                <a:ext cx="3658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i="1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15" name="Rectángulo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4869" y="3047633"/>
                <a:ext cx="365806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ángulo 15"/>
              <p:cNvSpPr/>
              <p:nvPr/>
            </p:nvSpPr>
            <p:spPr>
              <a:xfrm>
                <a:off x="7987958" y="3516919"/>
                <a:ext cx="538930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i="1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16" name="Rectángulo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7958" y="3516919"/>
                <a:ext cx="538930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ángulo 16"/>
              <p:cNvSpPr/>
              <p:nvPr/>
            </p:nvSpPr>
            <p:spPr>
              <a:xfrm>
                <a:off x="8121781" y="3983697"/>
                <a:ext cx="3658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i="1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17" name="Rectángulo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1781" y="3983697"/>
                <a:ext cx="365806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ángulo 17"/>
              <p:cNvSpPr/>
              <p:nvPr/>
            </p:nvSpPr>
            <p:spPr>
              <a:xfrm>
                <a:off x="8118076" y="4382120"/>
                <a:ext cx="3658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i="1">
                          <a:latin typeface="Cambria Math" panose="02040503050406030204" pitchFamily="18" charset="0"/>
                        </a:rPr>
                        <m:t>7</m:t>
                      </m:r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18" name="Rectángulo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8076" y="4382120"/>
                <a:ext cx="365806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ángulo 18"/>
              <p:cNvSpPr/>
              <p:nvPr/>
            </p:nvSpPr>
            <p:spPr>
              <a:xfrm>
                <a:off x="8118076" y="4877989"/>
                <a:ext cx="3658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i="1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19" name="Rectángulo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8076" y="4877989"/>
                <a:ext cx="365806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6215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Función Cuadrática </a:t>
            </a:r>
            <a:r>
              <a:rPr lang="es-CL" sz="3600" dirty="0">
                <a:solidFill>
                  <a:schemeClr val="bg1">
                    <a:lumMod val="50000"/>
                  </a:schemeClr>
                </a:solidFill>
              </a:rPr>
              <a:t>(ecuación)</a:t>
            </a:r>
          </a:p>
        </p:txBody>
      </p:sp>
      <p:cxnSp>
        <p:nvCxnSpPr>
          <p:cNvPr id="9" name="Conector recto de flecha 8"/>
          <p:cNvCxnSpPr/>
          <p:nvPr/>
        </p:nvCxnSpPr>
        <p:spPr>
          <a:xfrm flipH="1" flipV="1">
            <a:off x="1973274" y="3965501"/>
            <a:ext cx="8281" cy="5145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 flipH="1" flipV="1">
            <a:off x="3967537" y="3866867"/>
            <a:ext cx="17780" cy="5013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H="1" flipV="1">
            <a:off x="6203281" y="3866867"/>
            <a:ext cx="17780" cy="5013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/>
          <p:cNvSpPr txBox="1"/>
          <p:nvPr/>
        </p:nvSpPr>
        <p:spPr>
          <a:xfrm>
            <a:off x="1528795" y="4510858"/>
            <a:ext cx="111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solidFill>
                  <a:srgbClr val="F5AC09"/>
                </a:solidFill>
              </a:rPr>
              <a:t>Imagen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3552111" y="4506698"/>
            <a:ext cx="14963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solidFill>
                  <a:schemeClr val="accent2"/>
                </a:solidFill>
              </a:rPr>
              <a:t>Pre-imagen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5920343" y="4506698"/>
            <a:ext cx="1649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solidFill>
                  <a:schemeClr val="accent2"/>
                </a:solidFill>
              </a:rPr>
              <a:t>Pre-imagen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1097280" y="2820382"/>
                <a:ext cx="7446743" cy="10156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64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CL" sz="6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64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s-CL" sz="6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L" sz="6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s-CL" sz="6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CL" sz="64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64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CL" sz="6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CL" sz="6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64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s-CL" sz="6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280" y="2820382"/>
                <a:ext cx="7446743" cy="1015663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Marcador de contenido 2"/>
          <p:cNvSpPr>
            <a:spLocks noGrp="1"/>
          </p:cNvSpPr>
          <p:nvPr>
            <p:ph idx="1"/>
          </p:nvPr>
        </p:nvSpPr>
        <p:spPr>
          <a:xfrm>
            <a:off x="1097280" y="1836537"/>
            <a:ext cx="6472793" cy="58175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CL" sz="2800" dirty="0"/>
              <a:t>Ecuación Cuadrática – Forma </a:t>
            </a:r>
            <a:r>
              <a:rPr lang="es-CL" sz="2800" dirty="0" err="1"/>
              <a:t>Polinómica</a:t>
            </a:r>
            <a:endParaRPr lang="es-CL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uadroTexto 2"/>
              <p:cNvSpPr txBox="1"/>
              <p:nvPr/>
            </p:nvSpPr>
            <p:spPr>
              <a:xfrm>
                <a:off x="317326" y="6477855"/>
                <a:ext cx="58091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𝐸𝑥𝑖𝑠𝑡𝑒𝑛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𝑜𝑡𝑟𝑎𝑠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𝑑𝑜𝑠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𝑓𝑜𝑟𝑚𝑎𝑠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𝑙𝑎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𝐹𝑎𝑐𝑡𝑜𝑟𝑖𝑧𝑎𝑑𝑎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𝑙𝑎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𝐶𝑎𝑛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ó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𝑛𝑖𝑐𝑎</m:t>
                      </m:r>
                    </m:oMath>
                  </m:oMathPara>
                </a14:m>
                <a:endParaRPr lang="es-CL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uadroTexto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326" y="6477855"/>
                <a:ext cx="5809154" cy="276999"/>
              </a:xfrm>
              <a:prstGeom prst="rect">
                <a:avLst/>
              </a:prstGeom>
              <a:blipFill rotWithShape="0">
                <a:blip r:embed="rId3"/>
                <a:stretch>
                  <a:fillRect l="-525" t="-4444" r="-630" b="-35556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CuadroTexto 3"/>
              <p:cNvSpPr txBox="1"/>
              <p:nvPr/>
            </p:nvSpPr>
            <p:spPr>
              <a:xfrm>
                <a:off x="6745208" y="6477855"/>
                <a:ext cx="226914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s-CL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L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CL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CL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L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CL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s-CL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L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s-CL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s-CL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L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CL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s-CL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4" name="CuadroTexto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5208" y="6477855"/>
                <a:ext cx="2269146" cy="276999"/>
              </a:xfrm>
              <a:prstGeom prst="rect">
                <a:avLst/>
              </a:prstGeom>
              <a:blipFill rotWithShape="0">
                <a:blip r:embed="rId4"/>
                <a:stretch>
                  <a:fillRect l="-2145" b="-26667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/>
              <p:cNvSpPr txBox="1"/>
              <p:nvPr/>
            </p:nvSpPr>
            <p:spPr>
              <a:xfrm>
                <a:off x="9363406" y="6477854"/>
                <a:ext cx="205036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s-CL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s-CL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CL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s-CL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s-CL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s-CL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s-CL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s-CL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CL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s-CL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CL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s-CL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sub>
                      </m:sSub>
                    </m:oMath>
                  </m:oMathPara>
                </a14:m>
                <a:endParaRPr lang="es-CL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3" name="Cuadro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63406" y="6477854"/>
                <a:ext cx="2050368" cy="276999"/>
              </a:xfrm>
              <a:prstGeom prst="rect">
                <a:avLst/>
              </a:prstGeom>
              <a:blipFill rotWithShape="0">
                <a:blip r:embed="rId5"/>
                <a:stretch>
                  <a:fillRect l="-2381" t="-4444" b="-26667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uadroTexto 20"/>
          <p:cNvSpPr txBox="1"/>
          <p:nvPr/>
        </p:nvSpPr>
        <p:spPr>
          <a:xfrm>
            <a:off x="1528795" y="5001005"/>
            <a:ext cx="15226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solidFill>
                  <a:srgbClr val="F5AC09"/>
                </a:solidFill>
              </a:rPr>
              <a:t>Variable Dependiente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561260" y="5004021"/>
            <a:ext cx="1688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solidFill>
                  <a:schemeClr val="accent2"/>
                </a:solidFill>
              </a:rPr>
              <a:t>Variable Independiente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5920343" y="5001004"/>
            <a:ext cx="1688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>
                <a:solidFill>
                  <a:schemeClr val="accent2"/>
                </a:solidFill>
              </a:rPr>
              <a:t>Variable Independiente</a:t>
            </a:r>
          </a:p>
        </p:txBody>
      </p:sp>
    </p:spTree>
    <p:extLst>
      <p:ext uri="{BB962C8B-B14F-4D97-AF65-F5344CB8AC3E}">
        <p14:creationId xmlns:p14="http://schemas.microsoft.com/office/powerpoint/2010/main" val="273417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6" grpId="0"/>
      <p:bldP spid="18" grpId="0" build="p"/>
      <p:bldP spid="3" grpId="0"/>
      <p:bldP spid="4" grpId="0"/>
      <p:bldP spid="13" grpId="0"/>
      <p:bldP spid="21" grpId="0"/>
      <p:bldP spid="22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Función Cuadrática </a:t>
            </a:r>
            <a:r>
              <a:rPr lang="es-CL" sz="3600" dirty="0">
                <a:solidFill>
                  <a:schemeClr val="bg1">
                    <a:lumMod val="50000"/>
                  </a:schemeClr>
                </a:solidFill>
              </a:rPr>
              <a:t>(parámetros)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913445"/>
                <a:ext cx="2738350" cy="581750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es-CL" sz="2800" dirty="0"/>
                  <a:t>Parámetro “</a:t>
                </a:r>
                <a14:m>
                  <m:oMath xmlns:m="http://schemas.openxmlformats.org/officeDocument/2006/math">
                    <m:r>
                      <a:rPr lang="es-CL" sz="2800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s-CL" sz="2800" dirty="0"/>
                  <a:t>”</a:t>
                </a:r>
              </a:p>
            </p:txBody>
          </p:sp>
        </mc:Choice>
        <mc:Fallback xmlns="">
          <p:sp>
            <p:nvSpPr>
              <p:cNvPr id="18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913445"/>
                <a:ext cx="2738350" cy="581750"/>
              </a:xfrm>
              <a:blipFill rotWithShape="0">
                <a:blip r:embed="rId2"/>
                <a:stretch>
                  <a:fillRect l="-7127" t="-17895" b="-12632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2" name="Picture 2" descr="Función cuadrática - Wikipedia, la enciclopedia lib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276" y="2648449"/>
            <a:ext cx="3055904" cy="2288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/>
          <p:cNvSpPr/>
          <p:nvPr/>
        </p:nvSpPr>
        <p:spPr>
          <a:xfrm>
            <a:off x="992188" y="6437296"/>
            <a:ext cx="4054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>
                <a:solidFill>
                  <a:schemeClr val="bg1"/>
                </a:solidFill>
              </a:rPr>
              <a:t>https://www.geogebra.org/m/B4FmVc7B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188" y="2887038"/>
            <a:ext cx="2124075" cy="19145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8362" y="4937428"/>
            <a:ext cx="2371725" cy="86677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61024" y="2495195"/>
            <a:ext cx="1828800" cy="200025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89562" y="4937428"/>
            <a:ext cx="2371725" cy="8953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/>
              <p:cNvSpPr txBox="1"/>
              <p:nvPr/>
            </p:nvSpPr>
            <p:spPr>
              <a:xfrm>
                <a:off x="8267491" y="1145694"/>
                <a:ext cx="3373556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32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CL" sz="32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32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s-CL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L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s-CL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CL" sz="320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3200" b="0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CL" sz="32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CL" sz="32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3200" b="0" i="1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s-CL" sz="60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CuadroTex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7491" y="1145694"/>
                <a:ext cx="3373556" cy="49244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1333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3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Función Cuadrática </a:t>
            </a:r>
            <a:r>
              <a:rPr lang="es-CL" sz="3600" dirty="0">
                <a:solidFill>
                  <a:schemeClr val="bg1">
                    <a:lumMod val="50000"/>
                  </a:schemeClr>
                </a:solidFill>
              </a:rPr>
              <a:t>(parámetros)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7280" y="2671280"/>
            <a:ext cx="3476095" cy="33445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913445"/>
                <a:ext cx="2738350" cy="581750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es-CL" sz="2800" dirty="0"/>
                  <a:t>Parámetro “</a:t>
                </a:r>
                <a14:m>
                  <m:oMath xmlns:m="http://schemas.openxmlformats.org/officeDocument/2006/math">
                    <m:r>
                      <a:rPr lang="es-CL" sz="2800" i="1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s-CL" sz="2800" dirty="0"/>
                  <a:t>”</a:t>
                </a:r>
              </a:p>
            </p:txBody>
          </p:sp>
        </mc:Choice>
        <mc:Fallback xmlns="">
          <p:sp>
            <p:nvSpPr>
              <p:cNvPr id="7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913445"/>
                <a:ext cx="2738350" cy="581750"/>
              </a:xfrm>
              <a:blipFill rotWithShape="0">
                <a:blip r:embed="rId3"/>
                <a:stretch>
                  <a:fillRect l="-7127" t="-17895" b="-12632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ángulo 4"/>
          <p:cNvSpPr/>
          <p:nvPr/>
        </p:nvSpPr>
        <p:spPr>
          <a:xfrm>
            <a:off x="992188" y="6437296"/>
            <a:ext cx="4054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>
                <a:solidFill>
                  <a:schemeClr val="bg1"/>
                </a:solidFill>
              </a:rPr>
              <a:t>https://www.geogebra.org/m/B4FmVc7B</a:t>
            </a:r>
          </a:p>
        </p:txBody>
      </p:sp>
      <p:pic>
        <p:nvPicPr>
          <p:cNvPr id="9218" name="Picture 2" descr="Desplazamiento vertical de las funciones cuadráticas | CK-12 Found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480" y="2491890"/>
            <a:ext cx="4876800" cy="3190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/>
              <p:cNvSpPr txBox="1"/>
              <p:nvPr/>
            </p:nvSpPr>
            <p:spPr>
              <a:xfrm>
                <a:off x="8267491" y="1145694"/>
                <a:ext cx="3373556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32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CL" sz="32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3200" i="1" smtClean="0">
                          <a:solidFill>
                            <a:srgbClr val="FFCDCD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s-CL" sz="32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L" sz="32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s-CL" sz="32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CL" sz="320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3200" b="0" i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CL" sz="32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CL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3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s-CL" sz="6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8" name="Cuadro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7491" y="1145694"/>
                <a:ext cx="3373556" cy="49244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8079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5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i="1" dirty="0"/>
              <a:t>En el capítulo anterior…</a:t>
            </a:r>
          </a:p>
        </p:txBody>
      </p:sp>
    </p:spTree>
    <p:extLst>
      <p:ext uri="{BB962C8B-B14F-4D97-AF65-F5344CB8AC3E}">
        <p14:creationId xmlns:p14="http://schemas.microsoft.com/office/powerpoint/2010/main" val="40288487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Función Cuadrática </a:t>
            </a:r>
            <a:r>
              <a:rPr lang="es-CL" sz="3600" dirty="0">
                <a:solidFill>
                  <a:schemeClr val="bg1">
                    <a:lumMod val="50000"/>
                  </a:schemeClr>
                </a:solidFill>
              </a:rPr>
              <a:t>(parámetros)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Marcador de contenido 2"/>
              <p:cNvSpPr>
                <a:spLocks noGrp="1"/>
              </p:cNvSpPr>
              <p:nvPr>
                <p:ph idx="1"/>
              </p:nvPr>
            </p:nvSpPr>
            <p:spPr>
              <a:xfrm>
                <a:off x="1097280" y="1913445"/>
                <a:ext cx="2738350" cy="581750"/>
              </a:xfrm>
            </p:spPr>
            <p:txBody>
              <a:bodyPr>
                <a:normAutofit/>
              </a:bodyPr>
              <a:lstStyle/>
              <a:p>
                <a:pPr>
                  <a:buFont typeface="Wingdings" panose="05000000000000000000" pitchFamily="2" charset="2"/>
                  <a:buChar char="q"/>
                </a:pPr>
                <a:r>
                  <a:rPr lang="es-CL" sz="2800" dirty="0"/>
                  <a:t>Parámetro “</a:t>
                </a:r>
                <a14:m>
                  <m:oMath xmlns:m="http://schemas.openxmlformats.org/officeDocument/2006/math">
                    <m:r>
                      <a:rPr lang="es-CL" sz="28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𝑏</m:t>
                    </m:r>
                  </m:oMath>
                </a14:m>
                <a:r>
                  <a:rPr lang="es-CL" sz="2800" dirty="0"/>
                  <a:t>”</a:t>
                </a:r>
              </a:p>
            </p:txBody>
          </p:sp>
        </mc:Choice>
        <mc:Fallback xmlns="">
          <p:sp>
            <p:nvSpPr>
              <p:cNvPr id="6" name="Marcador de contenido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97280" y="1913445"/>
                <a:ext cx="2738350" cy="581750"/>
              </a:xfrm>
              <a:blipFill rotWithShape="0">
                <a:blip r:embed="rId2"/>
                <a:stretch>
                  <a:fillRect l="-7127" t="-17895" b="-12632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6" name="Picture 2" descr="Función cuadrática - Wikipedia, la enciclopedia lib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922" y="2822359"/>
            <a:ext cx="2916398" cy="312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Función cuadrática - Wikipedia, la enciclopedia lib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833" y="2822359"/>
            <a:ext cx="2916398" cy="312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ángulo 6"/>
          <p:cNvSpPr/>
          <p:nvPr/>
        </p:nvSpPr>
        <p:spPr>
          <a:xfrm>
            <a:off x="992188" y="6437296"/>
            <a:ext cx="40542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L" dirty="0">
                <a:solidFill>
                  <a:schemeClr val="bg1"/>
                </a:solidFill>
              </a:rPr>
              <a:t>https://www.geogebra.org/m/B4FmVc7B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/>
              <p:cNvSpPr txBox="1"/>
              <p:nvPr/>
            </p:nvSpPr>
            <p:spPr>
              <a:xfrm>
                <a:off x="8267491" y="1145694"/>
                <a:ext cx="3373556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32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CL" sz="32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3200" i="1" smtClean="0">
                          <a:solidFill>
                            <a:srgbClr val="FFCDCD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s-CL" sz="32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L" sz="32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s-CL" sz="32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CL" sz="320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CL" sz="32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CL" sz="32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3200" b="0" i="1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s-CL" sz="6000" dirty="0">
                  <a:solidFill>
                    <a:schemeClr val="accent6">
                      <a:lumMod val="60000"/>
                      <a:lumOff val="4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Cuadro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7491" y="1145694"/>
                <a:ext cx="3373556" cy="49244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470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Función Cuadrática </a:t>
            </a:r>
            <a:r>
              <a:rPr lang="es-CL" sz="3600" dirty="0">
                <a:solidFill>
                  <a:schemeClr val="bg1">
                    <a:lumMod val="50000"/>
                  </a:schemeClr>
                </a:solidFill>
              </a:rPr>
              <a:t>(elementos)</a:t>
            </a:r>
            <a:endParaRPr lang="es-CL" sz="3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8" name="Marcador de contenido 2"/>
          <p:cNvSpPr>
            <a:spLocks noGrp="1"/>
          </p:cNvSpPr>
          <p:nvPr>
            <p:ph idx="1"/>
          </p:nvPr>
        </p:nvSpPr>
        <p:spPr>
          <a:xfrm>
            <a:off x="1218248" y="1953294"/>
            <a:ext cx="3898282" cy="458560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CL" sz="2800" dirty="0"/>
              <a:t>Eje de Simetría y Vértice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A16F6D-A394-4C01-B244-83FC7E74E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7793" y="2411854"/>
            <a:ext cx="3000375" cy="3714750"/>
          </a:xfrm>
          <a:prstGeom prst="rect">
            <a:avLst/>
          </a:prstGeom>
        </p:spPr>
      </p:pic>
      <p:sp>
        <p:nvSpPr>
          <p:cNvPr id="4" name="Rectángulo redondeado 3"/>
          <p:cNvSpPr/>
          <p:nvPr/>
        </p:nvSpPr>
        <p:spPr>
          <a:xfrm>
            <a:off x="6820935" y="2739157"/>
            <a:ext cx="3053479" cy="318498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uadroTexto 4"/>
              <p:cNvSpPr txBox="1"/>
              <p:nvPr/>
            </p:nvSpPr>
            <p:spPr>
              <a:xfrm>
                <a:off x="7789553" y="2792669"/>
                <a:ext cx="115256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2400" b="1" i="1" smtClean="0"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s-CL" sz="2400" b="1" i="1" smtClean="0">
                          <a:latin typeface="Cambria Math" panose="02040503050406030204" pitchFamily="18" charset="0"/>
                        </a:rPr>
                        <m:t>é</m:t>
                      </m:r>
                      <m:r>
                        <a:rPr lang="es-CL" sz="2400" b="1" i="1" smtClean="0">
                          <a:latin typeface="Cambria Math" panose="02040503050406030204" pitchFamily="18" charset="0"/>
                        </a:rPr>
                        <m:t>𝒓𝒕𝒊𝒄𝒆</m:t>
                      </m:r>
                    </m:oMath>
                  </m:oMathPara>
                </a14:m>
                <a:endParaRPr lang="es-CL" sz="2400" b="1" dirty="0"/>
              </a:p>
            </p:txBody>
          </p:sp>
        </mc:Choice>
        <mc:Fallback xmlns="">
          <p:sp>
            <p:nvSpPr>
              <p:cNvPr id="5" name="CuadroTexto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89553" y="2792669"/>
                <a:ext cx="1152560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5820" r="-5820" b="-6557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/>
              <p:cNvSpPr txBox="1"/>
              <p:nvPr/>
            </p:nvSpPr>
            <p:spPr>
              <a:xfrm>
                <a:off x="7405012" y="3596087"/>
                <a:ext cx="1843390" cy="7159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CL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CL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num>
                            <m:den>
                              <m:r>
                                <a:rPr lang="es-CL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s-CL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den>
                          </m:f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s-CL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CL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s-CL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s-CL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num>
                                <m:den>
                                  <m:r>
                                    <a:rPr lang="es-CL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es-CL" i="1">
                                      <a:solidFill>
                                        <a:srgbClr val="C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7" name="Cuadro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05012" y="3596087"/>
                <a:ext cx="1843390" cy="715902"/>
              </a:xfrm>
              <a:prstGeom prst="rect">
                <a:avLst/>
              </a:prstGeom>
              <a:blipFill rotWithShape="0">
                <a:blip r:embed="rId4"/>
                <a:stretch>
                  <a:fillRect b="-855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/>
              <p:cNvSpPr txBox="1"/>
              <p:nvPr/>
            </p:nvSpPr>
            <p:spPr>
              <a:xfrm>
                <a:off x="8018588" y="3209722"/>
                <a:ext cx="77867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s-CL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L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CL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r>
                            <a:rPr lang="es-CL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s-CL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CL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s-CL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8" name="Cuadro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8588" y="3209722"/>
                <a:ext cx="778675" cy="276999"/>
              </a:xfrm>
              <a:prstGeom prst="rect">
                <a:avLst/>
              </a:prstGeom>
              <a:blipFill rotWithShape="0">
                <a:blip r:embed="rId5"/>
                <a:stretch>
                  <a:fillRect b="-26667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uadroTexto 9"/>
              <p:cNvSpPr txBox="1"/>
              <p:nvPr/>
            </p:nvSpPr>
            <p:spPr>
              <a:xfrm>
                <a:off x="7446948" y="4438913"/>
                <a:ext cx="1801454" cy="6279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CL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CL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num>
                            <m:den>
                              <m:r>
                                <a:rPr lang="es-CL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s-CL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den>
                          </m:f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s-CL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CL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s-CL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s-CL" i="1">
                                  <a:solidFill>
                                    <a:schemeClr val="accent6"/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s-CL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s-CL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CL" i="1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e>
                                <m:sup>
                                  <m:r>
                                    <a:rPr lang="es-CL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s-CL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s-CL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10" name="CuadroTexto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6948" y="4438913"/>
                <a:ext cx="1801454" cy="62799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uadroTexto 11"/>
              <p:cNvSpPr txBox="1"/>
              <p:nvPr/>
            </p:nvSpPr>
            <p:spPr>
              <a:xfrm>
                <a:off x="7752105" y="5193829"/>
                <a:ext cx="1227452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s-CL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s-CL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CL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num>
                            <m:den>
                              <m:r>
                                <a:rPr lang="es-CL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s-CL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den>
                          </m:f>
                          <m:r>
                            <a:rPr lang="es-CL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s-CL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CL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s-CL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</m:num>
                            <m:den>
                              <m:r>
                                <a:rPr lang="es-CL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s-CL" i="1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s-CL" dirty="0"/>
              </a:p>
            </p:txBody>
          </p:sp>
        </mc:Choice>
        <mc:Fallback xmlns="">
          <p:sp>
            <p:nvSpPr>
              <p:cNvPr id="12" name="CuadroTex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2105" y="5193829"/>
                <a:ext cx="1227452" cy="62235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uadroTexto 12"/>
              <p:cNvSpPr txBox="1"/>
              <p:nvPr/>
            </p:nvSpPr>
            <p:spPr>
              <a:xfrm>
                <a:off x="8267491" y="1145694"/>
                <a:ext cx="3373556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32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CL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32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s-CL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L" sz="32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s-CL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CL" sz="320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s-CL" sz="3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CL" sz="32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3200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s-CL" sz="60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3" name="CuadroTexto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7491" y="1145694"/>
                <a:ext cx="3373556" cy="492443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6476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4" grpId="0" animBg="1"/>
      <p:bldP spid="5" grpId="0"/>
      <p:bldP spid="7" grpId="0"/>
      <p:bldP spid="8" grpId="0"/>
      <p:bldP spid="10" grpId="0"/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12"/>
          <p:cNvSpPr txBox="1">
            <a:spLocks/>
          </p:cNvSpPr>
          <p:nvPr/>
        </p:nvSpPr>
        <p:spPr>
          <a:xfrm>
            <a:off x="722423" y="477850"/>
            <a:ext cx="6140714" cy="2011448"/>
          </a:xfrm>
          <a:prstGeom prst="rect">
            <a:avLst/>
          </a:prstGeom>
        </p:spPr>
        <p:txBody>
          <a:bodyPr vert="horz" wrap="square" lIns="0" tIns="109855" rIns="0" bIns="0" rtlCol="0">
            <a:sp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865"/>
              </a:spcBef>
            </a:pPr>
            <a:r>
              <a:rPr lang="es-CL" sz="8500" spc="-150" dirty="0">
                <a:solidFill>
                  <a:srgbClr val="000000"/>
                </a:solidFill>
              </a:rPr>
              <a:t>Ejercicio</a:t>
            </a:r>
            <a:endParaRPr lang="es-CL" sz="8500" dirty="0"/>
          </a:p>
          <a:p>
            <a:pPr marL="12700">
              <a:lnSpc>
                <a:spcPct val="100000"/>
              </a:lnSpc>
              <a:spcBef>
                <a:spcPts val="325"/>
              </a:spcBef>
            </a:pPr>
            <a:r>
              <a:rPr lang="es-CL" sz="3600" i="1" spc="110" dirty="0">
                <a:solidFill>
                  <a:srgbClr val="00A181"/>
                </a:solidFill>
              </a:rPr>
              <a:t>“Los Zapallos de Los Ciruelos”</a:t>
            </a:r>
            <a:endParaRPr lang="es-CL" sz="3600" i="1" dirty="0"/>
          </a:p>
        </p:txBody>
      </p:sp>
      <p:sp>
        <p:nvSpPr>
          <p:cNvPr id="11" name="object 11"/>
          <p:cNvSpPr txBox="1"/>
          <p:nvPr/>
        </p:nvSpPr>
        <p:spPr>
          <a:xfrm>
            <a:off x="722423" y="2864437"/>
            <a:ext cx="10616019" cy="328859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2200"/>
              </a:lnSpc>
              <a:spcBef>
                <a:spcPts val="100"/>
              </a:spcBef>
            </a:pPr>
            <a:r>
              <a:rPr lang="es-CL" sz="2000" spc="80" dirty="0">
                <a:latin typeface="Trebuchet MS"/>
                <a:cs typeface="Trebuchet MS"/>
              </a:rPr>
              <a:t>En una hermosa localidad llamada “Los Ciruelos”, Doña Elizabeth y Don Omar tienen </a:t>
            </a:r>
            <a:r>
              <a:rPr lang="es-CL" sz="2000" spc="-25" dirty="0">
                <a:latin typeface="Trebuchet MS"/>
                <a:cs typeface="Trebuchet MS"/>
              </a:rPr>
              <a:t> una parcela en donde año a año siembran y cosechan zapallos italianos.</a:t>
            </a:r>
          </a:p>
          <a:p>
            <a:pPr marL="12700" marR="5080">
              <a:lnSpc>
                <a:spcPct val="132200"/>
              </a:lnSpc>
              <a:spcBef>
                <a:spcPts val="100"/>
              </a:spcBef>
            </a:pPr>
            <a:endParaRPr lang="es-CL" sz="2000" spc="-25" dirty="0">
              <a:latin typeface="Trebuchet MS"/>
              <a:cs typeface="Trebuchet MS"/>
            </a:endParaRPr>
          </a:p>
          <a:p>
            <a:pPr marL="12700" marR="5080">
              <a:lnSpc>
                <a:spcPct val="132200"/>
              </a:lnSpc>
              <a:spcBef>
                <a:spcPts val="100"/>
              </a:spcBef>
            </a:pPr>
            <a:r>
              <a:rPr lang="es-CL" sz="2000" spc="-25" dirty="0">
                <a:latin typeface="Trebuchet MS"/>
                <a:cs typeface="Trebuchet MS"/>
              </a:rPr>
              <a:t>Ellos necesitan de su ayuda para calcular cuál es la utilidad máxima que les reporta la producción y venta de estos zapallos</a:t>
            </a:r>
            <a:r>
              <a:rPr lang="es-CL" sz="2000" spc="20" dirty="0">
                <a:latin typeface="Trebuchet MS"/>
                <a:cs typeface="Trebuchet MS"/>
              </a:rPr>
              <a:t>. Por los conocimientos que poseen han logrado identificar ciertos parámetros de las funciones de costo e ingreso, pero necesitan ayuda para extrapolar eso a las cantidades y valores. P</a:t>
            </a:r>
            <a:r>
              <a:rPr lang="es-CL" sz="2000" spc="35" dirty="0">
                <a:latin typeface="Trebuchet MS"/>
                <a:cs typeface="Trebuchet MS"/>
              </a:rPr>
              <a:t>ara obtener detalle dirigirse al </a:t>
            </a:r>
            <a:r>
              <a:rPr sz="2000" spc="-5" dirty="0" err="1">
                <a:latin typeface="Trebuchet MS"/>
                <a:cs typeface="Trebuchet MS"/>
              </a:rPr>
              <a:t>archivo</a:t>
            </a:r>
            <a:r>
              <a:rPr sz="2000" spc="-60" dirty="0">
                <a:latin typeface="Trebuchet MS"/>
                <a:cs typeface="Trebuchet MS"/>
              </a:rPr>
              <a:t> </a:t>
            </a:r>
            <a:r>
              <a:rPr sz="2000" spc="-65" dirty="0">
                <a:latin typeface="Trebuchet MS"/>
                <a:cs typeface="Trebuchet MS"/>
              </a:rPr>
              <a:t>Excel</a:t>
            </a:r>
            <a:r>
              <a:rPr sz="2000" spc="-60" dirty="0">
                <a:latin typeface="Trebuchet MS"/>
                <a:cs typeface="Trebuchet MS"/>
              </a:rPr>
              <a:t> </a:t>
            </a:r>
            <a:r>
              <a:rPr sz="2000" spc="-60" dirty="0" err="1">
                <a:latin typeface="Trebuchet MS"/>
                <a:cs typeface="Trebuchet MS"/>
              </a:rPr>
              <a:t>adjunto</a:t>
            </a:r>
            <a:r>
              <a:rPr sz="2000" spc="-60" dirty="0">
                <a:latin typeface="Trebuchet MS"/>
                <a:cs typeface="Trebuchet MS"/>
              </a:rPr>
              <a:t>.</a:t>
            </a:r>
            <a:endParaRPr sz="2000" dirty="0">
              <a:latin typeface="Trebuchet MS"/>
              <a:cs typeface="Trebuchet MS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6453" y="1404162"/>
            <a:ext cx="2004666" cy="1492705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1119" y="924059"/>
            <a:ext cx="2026290" cy="199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262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Objetivos de Hoy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800599" y="731520"/>
            <a:ext cx="7039303" cy="5257800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s-CL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/>
              <a:t>Calcular funciones matemáticas; </a:t>
            </a:r>
            <a:r>
              <a:rPr lang="es-CL" sz="2400" dirty="0">
                <a:solidFill>
                  <a:schemeClr val="accent1"/>
                </a:solidFill>
              </a:rPr>
              <a:t>Lineales</a:t>
            </a:r>
            <a:r>
              <a:rPr lang="es-CL" sz="2400" dirty="0"/>
              <a:t> y </a:t>
            </a:r>
            <a:r>
              <a:rPr lang="es-CL" sz="2400" b="1" dirty="0">
                <a:solidFill>
                  <a:srgbClr val="00B050"/>
                </a:solidFill>
              </a:rPr>
              <a:t>Cuadráticas</a:t>
            </a:r>
            <a:r>
              <a:rPr lang="es-CL" sz="24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5888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s-CL" sz="7200" b="1" dirty="0">
                <a:solidFill>
                  <a:srgbClr val="00B050"/>
                </a:solidFill>
              </a:rPr>
              <a:t>T</a:t>
            </a:r>
            <a:r>
              <a:rPr lang="es-CL" sz="7200" dirty="0"/>
              <a:t>ecnología y </a:t>
            </a:r>
            <a:br>
              <a:rPr lang="es-CL" sz="7200" dirty="0"/>
            </a:br>
            <a:r>
              <a:rPr lang="es-CL" sz="7200" b="1" dirty="0">
                <a:solidFill>
                  <a:srgbClr val="00B050"/>
                </a:solidFill>
              </a:rPr>
              <a:t>S</a:t>
            </a:r>
            <a:r>
              <a:rPr lang="es-CL" sz="7200" dirty="0"/>
              <a:t>istemas de </a:t>
            </a:r>
            <a:br>
              <a:rPr lang="es-CL" sz="7200" dirty="0"/>
            </a:br>
            <a:r>
              <a:rPr lang="es-CL" sz="7200" b="1" dirty="0">
                <a:solidFill>
                  <a:srgbClr val="00B050"/>
                </a:solidFill>
              </a:rPr>
              <a:t>I</a:t>
            </a:r>
            <a:r>
              <a:rPr lang="es-CL" sz="7200" dirty="0"/>
              <a:t>nformación</a:t>
            </a:r>
          </a:p>
        </p:txBody>
      </p:sp>
      <p:pic>
        <p:nvPicPr>
          <p:cNvPr id="3074" name="Picture 2" descr="Facultad de Gobierno - Universidad de Chil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940" y="1681033"/>
            <a:ext cx="4672820" cy="2317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59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77334" y="2681659"/>
            <a:ext cx="3167803" cy="834481"/>
          </a:xfrm>
          <a:prstGeom prst="rect">
            <a:avLst/>
          </a:prstGeom>
        </p:spPr>
        <p:txBody>
          <a:bodyPr vert="horz" wrap="square" lIns="0" tIns="8467" rIns="0" bIns="0" rtlCol="0">
            <a:spAutoFit/>
          </a:bodyPr>
          <a:lstStyle/>
          <a:p>
            <a:pPr marL="8467">
              <a:spcBef>
                <a:spcPts val="67"/>
              </a:spcBef>
            </a:pPr>
            <a:r>
              <a:rPr sz="5367" spc="40" dirty="0">
                <a:solidFill>
                  <a:srgbClr val="F4F4F4"/>
                </a:solidFill>
                <a:latin typeface="Trebuchet MS"/>
                <a:cs typeface="Trebuchet MS"/>
              </a:rPr>
              <a:t>Contenido</a:t>
            </a:r>
            <a:endParaRPr sz="5367">
              <a:latin typeface="Trebuchet MS"/>
              <a:cs typeface="Trebuchet MS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34977" y="2879595"/>
            <a:ext cx="76199" cy="76199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34977" y="3355749"/>
            <a:ext cx="76199" cy="76199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34977" y="2406309"/>
            <a:ext cx="76199" cy="76199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34977" y="3829036"/>
            <a:ext cx="76199" cy="76199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2486865" y="2264172"/>
            <a:ext cx="7571535" cy="1729405"/>
          </a:xfrm>
          <a:prstGeom prst="rect">
            <a:avLst/>
          </a:prstGeom>
        </p:spPr>
        <p:txBody>
          <a:bodyPr vert="horz" wrap="square" lIns="0" tIns="8467" rIns="0" bIns="0" rtlCol="0" anchor="b">
            <a:spAutoFit/>
          </a:bodyPr>
          <a:lstStyle/>
          <a:p>
            <a:pPr marL="5041729">
              <a:lnSpc>
                <a:spcPct val="100000"/>
              </a:lnSpc>
              <a:spcBef>
                <a:spcPts val="67"/>
              </a:spcBef>
            </a:pPr>
            <a:r>
              <a:rPr spc="17" dirty="0" err="1"/>
              <a:t>Funciones</a:t>
            </a:r>
            <a:r>
              <a:rPr spc="-53" dirty="0"/>
              <a:t> </a:t>
            </a:r>
            <a:r>
              <a:rPr spc="-37" dirty="0"/>
              <a:t>CONTAR</a:t>
            </a:r>
          </a:p>
          <a:p>
            <a:pPr marL="5041729">
              <a:lnSpc>
                <a:spcPct val="100000"/>
              </a:lnSpc>
              <a:spcBef>
                <a:spcPts val="1487"/>
              </a:spcBef>
            </a:pPr>
            <a:r>
              <a:rPr spc="17" dirty="0" err="1"/>
              <a:t>Funciones</a:t>
            </a:r>
            <a:r>
              <a:rPr spc="-57" dirty="0"/>
              <a:t> </a:t>
            </a:r>
            <a:r>
              <a:rPr spc="33" dirty="0"/>
              <a:t>SUMAR</a:t>
            </a:r>
          </a:p>
          <a:p>
            <a:pPr marL="5041729" marR="3387">
              <a:lnSpc>
                <a:spcPct val="166400"/>
              </a:lnSpc>
              <a:spcBef>
                <a:spcPts val="20"/>
              </a:spcBef>
            </a:pPr>
            <a:r>
              <a:rPr spc="17" dirty="0" err="1"/>
              <a:t>Funciones</a:t>
            </a:r>
            <a:r>
              <a:rPr lang="es-CL" spc="17" dirty="0"/>
              <a:t> </a:t>
            </a:r>
            <a:r>
              <a:rPr spc="17" dirty="0"/>
              <a:t>P</a:t>
            </a:r>
            <a:r>
              <a:rPr lang="es-CL" spc="17" dirty="0"/>
              <a:t>ROMEDIO</a:t>
            </a:r>
            <a:r>
              <a:rPr spc="17" dirty="0"/>
              <a:t> </a:t>
            </a:r>
            <a:r>
              <a:rPr spc="-553" dirty="0"/>
              <a:t> </a:t>
            </a:r>
            <a:r>
              <a:rPr spc="-37" dirty="0" err="1"/>
              <a:t>Ejercicitación</a:t>
            </a:r>
            <a:endParaRPr spc="-37" dirty="0"/>
          </a:p>
        </p:txBody>
      </p:sp>
    </p:spTree>
    <p:extLst>
      <p:ext uri="{BB962C8B-B14F-4D97-AF65-F5344CB8AC3E}">
        <p14:creationId xmlns:p14="http://schemas.microsoft.com/office/powerpoint/2010/main" val="3054500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i="1" dirty="0"/>
              <a:t>En el capítulo de hoy</a:t>
            </a:r>
          </a:p>
        </p:txBody>
      </p:sp>
    </p:spTree>
    <p:extLst>
      <p:ext uri="{BB962C8B-B14F-4D97-AF65-F5344CB8AC3E}">
        <p14:creationId xmlns:p14="http://schemas.microsoft.com/office/powerpoint/2010/main" val="617165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9E6697-5770-3C14-35E9-CDA76E31F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/>
              <a:t>Antes</a:t>
            </a:r>
            <a:br>
              <a:rPr lang="es-MX" dirty="0"/>
            </a:br>
            <a:br>
              <a:rPr lang="es-MX" dirty="0"/>
            </a:b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423F45D-D2B4-7FAD-12CC-94BDF8E90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8CD8C3E-4AAD-688E-3208-39990D4E1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3066"/>
            <a:ext cx="12192000" cy="557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023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3F8A40A2-BADE-6745-01F0-0ECC9F34AC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34" y="662151"/>
            <a:ext cx="12150066" cy="5552861"/>
          </a:xfrm>
          <a:prstGeom prst="rect">
            <a:avLst/>
          </a:prstGeom>
        </p:spPr>
      </p:pic>
      <p:sp>
        <p:nvSpPr>
          <p:cNvPr id="13" name="Título 1">
            <a:extLst>
              <a:ext uri="{FF2B5EF4-FFF2-40B4-BE49-F238E27FC236}">
                <a16:creationId xmlns:a16="http://schemas.microsoft.com/office/drawing/2014/main" id="{DBCEE96D-FADE-EC05-BEB2-34702140E911}"/>
              </a:ext>
            </a:extLst>
          </p:cNvPr>
          <p:cNvSpPr txBox="1">
            <a:spLocks/>
          </p:cNvSpPr>
          <p:nvPr/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>
            <a:normAutofit fontScale="90000" lnSpcReduction="2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/>
              <a:t>Ahora</a:t>
            </a:r>
            <a:br>
              <a:rPr lang="es-MX" dirty="0"/>
            </a:br>
            <a:br>
              <a:rPr lang="es-MX" dirty="0"/>
            </a:b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48073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B671C87-C083-D2AF-0825-A361A19EFD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8857"/>
            <a:ext cx="12192000" cy="6749143"/>
          </a:xfrm>
          <a:prstGeom prst="rect">
            <a:avLst/>
          </a:prstGeom>
        </p:spPr>
      </p:pic>
      <p:sp>
        <p:nvSpPr>
          <p:cNvPr id="4" name="Rectángulo: esquinas redondeadas 3">
            <a:extLst>
              <a:ext uri="{FF2B5EF4-FFF2-40B4-BE49-F238E27FC236}">
                <a16:creationId xmlns:a16="http://schemas.microsoft.com/office/drawing/2014/main" id="{CA908DFD-B2E6-B609-7BCA-222B4D7FF20D}"/>
              </a:ext>
            </a:extLst>
          </p:cNvPr>
          <p:cNvSpPr/>
          <p:nvPr/>
        </p:nvSpPr>
        <p:spPr>
          <a:xfrm>
            <a:off x="1488659" y="533662"/>
            <a:ext cx="7418858" cy="1153247"/>
          </a:xfrm>
          <a:prstGeom prst="roundRect">
            <a:avLst/>
          </a:prstGeom>
          <a:noFill/>
          <a:ln w="76200">
            <a:solidFill>
              <a:srgbClr val="DF920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66099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Objetivos de Hoy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800599" y="731520"/>
            <a:ext cx="7039303" cy="5257800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endParaRPr lang="es-CL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s-CL" sz="2400" dirty="0"/>
              <a:t>Calcular funciones matemáticas; </a:t>
            </a:r>
            <a:r>
              <a:rPr lang="es-CL" sz="2400" dirty="0">
                <a:solidFill>
                  <a:schemeClr val="accent1"/>
                </a:solidFill>
              </a:rPr>
              <a:t>Lineales</a:t>
            </a:r>
            <a:r>
              <a:rPr lang="es-CL" sz="2400" dirty="0"/>
              <a:t> y </a:t>
            </a:r>
            <a:r>
              <a:rPr lang="es-CL" sz="2400" b="1" dirty="0">
                <a:solidFill>
                  <a:srgbClr val="00B050"/>
                </a:solidFill>
              </a:rPr>
              <a:t>Cuadráticas</a:t>
            </a:r>
            <a:r>
              <a:rPr lang="es-CL" sz="24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6" name="5 Marcador de texto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15300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Comprendiendo Funciones</a:t>
            </a:r>
          </a:p>
        </p:txBody>
      </p:sp>
      <p:sp>
        <p:nvSpPr>
          <p:cNvPr id="4" name="51 Elipse"/>
          <p:cNvSpPr/>
          <p:nvPr/>
        </p:nvSpPr>
        <p:spPr>
          <a:xfrm>
            <a:off x="4228363" y="2530549"/>
            <a:ext cx="2287771" cy="2107867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L"/>
          </a:p>
        </p:txBody>
      </p:sp>
      <p:sp>
        <p:nvSpPr>
          <p:cNvPr id="5" name="50 Elipse"/>
          <p:cNvSpPr/>
          <p:nvPr/>
        </p:nvSpPr>
        <p:spPr>
          <a:xfrm>
            <a:off x="5707913" y="2530549"/>
            <a:ext cx="2287771" cy="2107867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L"/>
          </a:p>
        </p:txBody>
      </p:sp>
      <p:sp>
        <p:nvSpPr>
          <p:cNvPr id="6" name="54 Elipse"/>
          <p:cNvSpPr/>
          <p:nvPr/>
        </p:nvSpPr>
        <p:spPr>
          <a:xfrm>
            <a:off x="5085613" y="3422724"/>
            <a:ext cx="2287771" cy="2107867"/>
          </a:xfrm>
          <a:prstGeom prst="ellipse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s-C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/>
              <p:cNvSpPr txBox="1"/>
              <p:nvPr/>
            </p:nvSpPr>
            <p:spPr>
              <a:xfrm>
                <a:off x="4394284" y="2899959"/>
                <a:ext cx="1147709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𝑇𝑎𝑏𝑙𝑎𝑠</m:t>
                      </m:r>
                      <m:r>
                        <a:rPr lang="es-CL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CL" b="0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𝑑𝑒</m:t>
                      </m:r>
                      <m:r>
                        <a:rPr lang="es-CL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CL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𝐷𝑎𝑡𝑜𝑠</m:t>
                      </m:r>
                    </m:oMath>
                  </m:oMathPara>
                </a14:m>
                <a:endParaRPr lang="es-CL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7" name="CuadroTexto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4284" y="2899959"/>
                <a:ext cx="1147709" cy="553998"/>
              </a:xfrm>
              <a:prstGeom prst="rect">
                <a:avLst/>
              </a:prstGeom>
              <a:blipFill rotWithShape="0">
                <a:blip r:embed="rId2"/>
                <a:stretch>
                  <a:fillRect b="-3297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/>
              <p:cNvSpPr txBox="1"/>
              <p:nvPr/>
            </p:nvSpPr>
            <p:spPr>
              <a:xfrm>
                <a:off x="6320465" y="2890415"/>
                <a:ext cx="1635938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𝐸𝑥𝑝𝑟𝑒𝑠𝑖𝑜𝑛𝑒𝑠</m:t>
                      </m:r>
                      <m:r>
                        <a:rPr lang="es-CL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s-CL" b="0" i="1" dirty="0">
                  <a:solidFill>
                    <a:srgbClr val="C00000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𝐴𝑙𝑔𝑒𝑏𝑟</m:t>
                      </m:r>
                      <m:r>
                        <a:rPr lang="es-CL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á</m:t>
                      </m:r>
                      <m:r>
                        <a:rPr lang="es-CL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𝑖𝑐𝑎𝑠</m:t>
                      </m:r>
                    </m:oMath>
                  </m:oMathPara>
                </a14:m>
                <a:endParaRPr lang="es-CL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8" name="Cuadro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0465" y="2890415"/>
                <a:ext cx="1635938" cy="553998"/>
              </a:xfrm>
              <a:prstGeom prst="rect">
                <a:avLst/>
              </a:prstGeom>
              <a:blipFill rotWithShape="0">
                <a:blip r:embed="rId3"/>
                <a:stretch>
                  <a:fillRect b="-17582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/>
              <p:cNvSpPr txBox="1"/>
              <p:nvPr/>
            </p:nvSpPr>
            <p:spPr>
              <a:xfrm>
                <a:off x="5600990" y="5096918"/>
                <a:ext cx="1136044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b="0" i="1" smtClean="0">
                          <a:solidFill>
                            <a:srgbClr val="DF9207"/>
                          </a:solidFill>
                          <a:latin typeface="Cambria Math" panose="02040503050406030204" pitchFamily="18" charset="0"/>
                        </a:rPr>
                        <m:t>𝐺𝑟</m:t>
                      </m:r>
                      <m:r>
                        <a:rPr lang="es-CL" b="0" i="1" smtClean="0">
                          <a:solidFill>
                            <a:srgbClr val="DF9207"/>
                          </a:solidFill>
                          <a:latin typeface="Cambria Math" panose="02040503050406030204" pitchFamily="18" charset="0"/>
                        </a:rPr>
                        <m:t>á</m:t>
                      </m:r>
                      <m:r>
                        <a:rPr lang="es-CL" b="0" i="1" smtClean="0">
                          <a:solidFill>
                            <a:srgbClr val="DF9207"/>
                          </a:solidFill>
                          <a:latin typeface="Cambria Math" panose="02040503050406030204" pitchFamily="18" charset="0"/>
                        </a:rPr>
                        <m:t>𝑓𝑖𝑐𝑜𝑠</m:t>
                      </m:r>
                    </m:oMath>
                  </m:oMathPara>
                </a14:m>
                <a:endParaRPr lang="es-CL" dirty="0">
                  <a:solidFill>
                    <a:srgbClr val="DF9207"/>
                  </a:solidFill>
                </a:endParaRPr>
              </a:p>
            </p:txBody>
          </p:sp>
        </mc:Choice>
        <mc:Fallback xmlns="">
          <p:sp>
            <p:nvSpPr>
              <p:cNvPr id="9" name="CuadroTexto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0990" y="5096918"/>
                <a:ext cx="1136044" cy="276999"/>
              </a:xfrm>
              <a:prstGeom prst="rect">
                <a:avLst/>
              </a:prstGeom>
              <a:blipFill rotWithShape="0">
                <a:blip r:embed="rId4"/>
                <a:stretch>
                  <a:fillRect t="-4348" b="-34783"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18149D3B-65AC-3F84-E47B-F551907F09B6}"/>
                  </a:ext>
                </a:extLst>
              </p:cNvPr>
              <p:cNvSpPr txBox="1"/>
              <p:nvPr/>
            </p:nvSpPr>
            <p:spPr>
              <a:xfrm>
                <a:off x="7068219" y="2459528"/>
                <a:ext cx="5123781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CL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𝑚𝑥</m:t>
                      </m:r>
                      <m:r>
                        <a:rPr lang="es-CL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s-CL" sz="28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3" name="CuadroTexto 2">
                <a:extLst>
                  <a:ext uri="{FF2B5EF4-FFF2-40B4-BE49-F238E27FC236}">
                    <a16:creationId xmlns:a16="http://schemas.microsoft.com/office/drawing/2014/main" id="{18149D3B-65AC-3F84-E47B-F551907F0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8219" y="2459528"/>
                <a:ext cx="5123781" cy="43088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EA318009-E37F-C9B6-2AB7-546FB8DFDA21}"/>
                  </a:ext>
                </a:extLst>
              </p:cNvPr>
              <p:cNvSpPr txBox="1"/>
              <p:nvPr/>
            </p:nvSpPr>
            <p:spPr>
              <a:xfrm>
                <a:off x="8675141" y="2941126"/>
                <a:ext cx="2702210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CL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s-CL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CL" sz="280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𝑎</m:t>
                      </m:r>
                      <m:sSup>
                        <m:sSupPr>
                          <m:ctrlPr>
                            <a:rPr lang="es-CL" sz="2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CL" sz="2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s-CL" sz="2800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CL" sz="280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𝑏𝑥</m:t>
                      </m:r>
                      <m:r>
                        <a:rPr lang="es-CL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s-CL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s-CL" sz="2800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EA318009-E37F-C9B6-2AB7-546FB8DFDA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5141" y="2941126"/>
                <a:ext cx="2702210" cy="430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C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Imagen 10">
            <a:extLst>
              <a:ext uri="{FF2B5EF4-FFF2-40B4-BE49-F238E27FC236}">
                <a16:creationId xmlns:a16="http://schemas.microsoft.com/office/drawing/2014/main" id="{B509A0B7-047B-B0AC-DA02-BD4F3AD0DD8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17550" y="4692727"/>
            <a:ext cx="2068858" cy="147775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FBCC4850-D4E2-A4E6-C12E-E3BB15FCE8F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colorTemperature colorTemp="11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17801" y="4486691"/>
            <a:ext cx="1844234" cy="1774452"/>
          </a:xfrm>
          <a:prstGeom prst="rect">
            <a:avLst/>
          </a:prstGeom>
        </p:spPr>
      </p:pic>
      <p:graphicFrame>
        <p:nvGraphicFramePr>
          <p:cNvPr id="13" name="Objeto 12">
            <a:extLst>
              <a:ext uri="{FF2B5EF4-FFF2-40B4-BE49-F238E27FC236}">
                <a16:creationId xmlns:a16="http://schemas.microsoft.com/office/drawing/2014/main" id="{9B0F7A77-C18D-9F20-0A6D-C9CC1624CED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5092281"/>
              </p:ext>
            </p:extLst>
          </p:nvPr>
        </p:nvGraphicFramePr>
        <p:xfrm>
          <a:off x="1243428" y="2117890"/>
          <a:ext cx="1533525" cy="210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11" imgW="1533637" imgH="2105012" progId="Excel.Sheet.12">
                  <p:embed/>
                </p:oleObj>
              </mc:Choice>
              <mc:Fallback>
                <p:oleObj name="Worksheet" r:id="rId11" imgW="1533637" imgH="210501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243428" y="2117890"/>
                        <a:ext cx="1533525" cy="2105025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to 15">
            <a:extLst>
              <a:ext uri="{FF2B5EF4-FFF2-40B4-BE49-F238E27FC236}">
                <a16:creationId xmlns:a16="http://schemas.microsoft.com/office/drawing/2014/main" id="{4BE023ED-3DF4-8BA2-1040-6F1C6F10A0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3341232"/>
              </p:ext>
            </p:extLst>
          </p:nvPr>
        </p:nvGraphicFramePr>
        <p:xfrm>
          <a:off x="2745767" y="2111172"/>
          <a:ext cx="771525" cy="210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13" imgW="771435" imgH="2105012" progId="Excel.Sheet.12">
                  <p:embed/>
                </p:oleObj>
              </mc:Choice>
              <mc:Fallback>
                <p:oleObj name="Worksheet" r:id="rId13" imgW="771435" imgH="210501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745767" y="2111172"/>
                        <a:ext cx="771525" cy="2105025"/>
                      </a:xfrm>
                      <a:prstGeom prst="rect">
                        <a:avLst/>
                      </a:prstGeom>
                      <a:solidFill>
                        <a:schemeClr val="accent5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5232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3" grpId="0"/>
      <p:bldP spid="10" grpId="0"/>
    </p:bldLst>
  </p:timing>
</p:sld>
</file>

<file path=ppt/theme/theme1.xml><?xml version="1.0" encoding="utf-8"?>
<a:theme xmlns:a="http://schemas.openxmlformats.org/drawingml/2006/main" name="Retrospección">
  <a:themeElements>
    <a:clrScheme name="Personalizado 1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92D050"/>
      </a:accent1>
      <a:accent2>
        <a:srgbClr val="00B050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Retrospecció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4562</TotalTime>
  <Words>579</Words>
  <Application>Microsoft Office PowerPoint</Application>
  <PresentationFormat>Panorámica</PresentationFormat>
  <Paragraphs>135</Paragraphs>
  <Slides>24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31" baseType="lpstr">
      <vt:lpstr>Calibri</vt:lpstr>
      <vt:lpstr>Calibri Light</vt:lpstr>
      <vt:lpstr>Cambria Math</vt:lpstr>
      <vt:lpstr>Trebuchet MS</vt:lpstr>
      <vt:lpstr>Wingdings</vt:lpstr>
      <vt:lpstr>Retrospección</vt:lpstr>
      <vt:lpstr>Hoja de cálculo de Microsoft Excel</vt:lpstr>
      <vt:lpstr>Tecnología y  Sistemas de  Información</vt:lpstr>
      <vt:lpstr>En el capítulo anterior…</vt:lpstr>
      <vt:lpstr>Funciones CONTAR Funciones SUMAR Funciones PROMEDIO  Ejercicitación</vt:lpstr>
      <vt:lpstr>En el capítulo de hoy</vt:lpstr>
      <vt:lpstr>Antes  </vt:lpstr>
      <vt:lpstr>Presentación de PowerPoint</vt:lpstr>
      <vt:lpstr>Presentación de PowerPoint</vt:lpstr>
      <vt:lpstr>Objetivos de Hoy</vt:lpstr>
      <vt:lpstr>Comprendiendo Funciones</vt:lpstr>
      <vt:lpstr>Tipos de  Funciones</vt:lpstr>
      <vt:lpstr>Tipos de Funciones</vt:lpstr>
      <vt:lpstr>Funciones Matemáticas</vt:lpstr>
      <vt:lpstr>Función Constante, Lineal o Afín </vt:lpstr>
      <vt:lpstr>Función Cte, Lineal o Afín (rectas)</vt:lpstr>
      <vt:lpstr>Función Cte, Lineal o Afín </vt:lpstr>
      <vt:lpstr>Identificando…</vt:lpstr>
      <vt:lpstr>Función Cuadrática (ecuación)</vt:lpstr>
      <vt:lpstr>Función Cuadrática (parámetros)</vt:lpstr>
      <vt:lpstr>Función Cuadrática (parámetros)</vt:lpstr>
      <vt:lpstr>Función Cuadrática (parámetros)</vt:lpstr>
      <vt:lpstr>Función Cuadrática (elementos)</vt:lpstr>
      <vt:lpstr>Presentación de PowerPoint</vt:lpstr>
      <vt:lpstr>Objetivos de Hoy</vt:lpstr>
      <vt:lpstr>Tecnología y  Sistemas de  Información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Matemática IV medio</dc:title>
  <dc:creator>Pablo Villar Martínez</dc:creator>
  <cp:lastModifiedBy>Pablo Villar Martínez</cp:lastModifiedBy>
  <cp:revision>340</cp:revision>
  <dcterms:created xsi:type="dcterms:W3CDTF">2015-03-13T21:13:22Z</dcterms:created>
  <dcterms:modified xsi:type="dcterms:W3CDTF">2025-04-28T16:29:53Z</dcterms:modified>
</cp:coreProperties>
</file>