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6"/>
  </p:notesMasterIdLst>
  <p:sldIdLst>
    <p:sldId id="256" r:id="rId2"/>
    <p:sldId id="257" r:id="rId3"/>
    <p:sldId id="321" r:id="rId4"/>
    <p:sldId id="322" r:id="rId5"/>
    <p:sldId id="323" r:id="rId6"/>
    <p:sldId id="258" r:id="rId7"/>
    <p:sldId id="267" r:id="rId8"/>
    <p:sldId id="263" r:id="rId9"/>
    <p:sldId id="268" r:id="rId10"/>
    <p:sldId id="264" r:id="rId11"/>
    <p:sldId id="265" r:id="rId12"/>
    <p:sldId id="266" r:id="rId13"/>
    <p:sldId id="269" r:id="rId14"/>
    <p:sldId id="270" r:id="rId15"/>
    <p:sldId id="271" r:id="rId16"/>
    <p:sldId id="272" r:id="rId17"/>
    <p:sldId id="259" r:id="rId18"/>
    <p:sldId id="273" r:id="rId19"/>
    <p:sldId id="292" r:id="rId20"/>
    <p:sldId id="274" r:id="rId21"/>
    <p:sldId id="275" r:id="rId22"/>
    <p:sldId id="276" r:id="rId23"/>
    <p:sldId id="260" r:id="rId24"/>
    <p:sldId id="282" r:id="rId25"/>
    <p:sldId id="283" r:id="rId26"/>
    <p:sldId id="284" r:id="rId27"/>
    <p:sldId id="285" r:id="rId28"/>
    <p:sldId id="286" r:id="rId29"/>
    <p:sldId id="287" r:id="rId30"/>
    <p:sldId id="288" r:id="rId31"/>
    <p:sldId id="289" r:id="rId32"/>
    <p:sldId id="290" r:id="rId33"/>
    <p:sldId id="291" r:id="rId34"/>
    <p:sldId id="261" r:id="rId35"/>
    <p:sldId id="293" r:id="rId36"/>
    <p:sldId id="294" r:id="rId37"/>
    <p:sldId id="295" r:id="rId38"/>
    <p:sldId id="296" r:id="rId39"/>
    <p:sldId id="297" r:id="rId40"/>
    <p:sldId id="262" r:id="rId41"/>
    <p:sldId id="311" r:id="rId42"/>
    <p:sldId id="312" r:id="rId43"/>
    <p:sldId id="313" r:id="rId44"/>
    <p:sldId id="314" r:id="rId45"/>
    <p:sldId id="298" r:id="rId46"/>
    <p:sldId id="305" r:id="rId47"/>
    <p:sldId id="306" r:id="rId48"/>
    <p:sldId id="300" r:id="rId49"/>
    <p:sldId id="315" r:id="rId50"/>
    <p:sldId id="316" r:id="rId51"/>
    <p:sldId id="317" r:id="rId52"/>
    <p:sldId id="318" r:id="rId53"/>
    <p:sldId id="301" r:id="rId54"/>
    <p:sldId id="302" r:id="rId55"/>
    <p:sldId id="319" r:id="rId56"/>
    <p:sldId id="304" r:id="rId57"/>
    <p:sldId id="310" r:id="rId58"/>
    <p:sldId id="324" r:id="rId59"/>
    <p:sldId id="325" r:id="rId60"/>
    <p:sldId id="326" r:id="rId61"/>
    <p:sldId id="327" r:id="rId62"/>
    <p:sldId id="328" r:id="rId63"/>
    <p:sldId id="329" r:id="rId64"/>
    <p:sldId id="320"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drigo Egana" initials="RE" lastIdx="1" clrIdx="0">
    <p:extLst>
      <p:ext uri="{19B8F6BF-5375-455C-9EA6-DF929625EA0E}">
        <p15:presenceInfo xmlns:p15="http://schemas.microsoft.com/office/powerpoint/2012/main" userId="ff0734160b54fe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4"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ge Ignacio Gomez Uribe" userId="89250708-36b6-4ff0-9735-ec26e830641a" providerId="ADAL" clId="{69C23796-505F-46CD-A55C-AFA2789FF4C3}"/>
    <pc:docChg chg="modSld">
      <pc:chgData name="Jorge Ignacio Gomez Uribe" userId="89250708-36b6-4ff0-9735-ec26e830641a" providerId="ADAL" clId="{69C23796-505F-46CD-A55C-AFA2789FF4C3}" dt="2024-04-21T01:22:47.393" v="3" actId="20577"/>
      <pc:docMkLst>
        <pc:docMk/>
      </pc:docMkLst>
      <pc:sldChg chg="modSp mod">
        <pc:chgData name="Jorge Ignacio Gomez Uribe" userId="89250708-36b6-4ff0-9735-ec26e830641a" providerId="ADAL" clId="{69C23796-505F-46CD-A55C-AFA2789FF4C3}" dt="2024-04-21T01:22:41.642" v="1" actId="20577"/>
        <pc:sldMkLst>
          <pc:docMk/>
          <pc:sldMk cId="2448232331" sldId="256"/>
        </pc:sldMkLst>
        <pc:spChg chg="mod">
          <ac:chgData name="Jorge Ignacio Gomez Uribe" userId="89250708-36b6-4ff0-9735-ec26e830641a" providerId="ADAL" clId="{69C23796-505F-46CD-A55C-AFA2789FF4C3}" dt="2024-04-21T01:22:41.642" v="1" actId="20577"/>
          <ac:spMkLst>
            <pc:docMk/>
            <pc:sldMk cId="2448232331" sldId="256"/>
            <ac:spMk id="3" creationId="{D57FA01F-06EB-4413-B082-47D8046B286E}"/>
          </ac:spMkLst>
        </pc:spChg>
      </pc:sldChg>
      <pc:sldChg chg="modSp mod">
        <pc:chgData name="Jorge Ignacio Gomez Uribe" userId="89250708-36b6-4ff0-9735-ec26e830641a" providerId="ADAL" clId="{69C23796-505F-46CD-A55C-AFA2789FF4C3}" dt="2024-04-21T01:22:47.393" v="3" actId="20577"/>
        <pc:sldMkLst>
          <pc:docMk/>
          <pc:sldMk cId="3706940630" sldId="320"/>
        </pc:sldMkLst>
        <pc:spChg chg="mod">
          <ac:chgData name="Jorge Ignacio Gomez Uribe" userId="89250708-36b6-4ff0-9735-ec26e830641a" providerId="ADAL" clId="{69C23796-505F-46CD-A55C-AFA2789FF4C3}" dt="2024-04-21T01:22:47.393" v="3" actId="20577"/>
          <ac:spMkLst>
            <pc:docMk/>
            <pc:sldMk cId="3706940630" sldId="320"/>
            <ac:spMk id="3" creationId="{D57FA01F-06EB-4413-B082-47D8046B286E}"/>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83BF57-B489-486A-9750-E43E8E103C7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D6AE04E-F0BB-465B-B2E4-349A72C04E55}">
      <dgm:prSet/>
      <dgm:spPr/>
      <dgm:t>
        <a:bodyPr/>
        <a:lstStyle/>
        <a:p>
          <a:r>
            <a:rPr lang="es-ES"/>
            <a:t>Antecedentes a las normas sobre gestión de personas</a:t>
          </a:r>
          <a:endParaRPr lang="en-US"/>
        </a:p>
      </dgm:t>
    </dgm:pt>
    <dgm:pt modelId="{4E153268-52A7-40B1-AEBD-482C1D16428B}" type="parTrans" cxnId="{46DBD2B8-8769-46DB-803E-97E252CEEDEB}">
      <dgm:prSet/>
      <dgm:spPr/>
      <dgm:t>
        <a:bodyPr/>
        <a:lstStyle/>
        <a:p>
          <a:endParaRPr lang="en-US"/>
        </a:p>
      </dgm:t>
    </dgm:pt>
    <dgm:pt modelId="{454DCD3A-FF9A-4010-8F87-A2F6554B2CB8}" type="sibTrans" cxnId="{46DBD2B8-8769-46DB-803E-97E252CEEDEB}">
      <dgm:prSet/>
      <dgm:spPr/>
      <dgm:t>
        <a:bodyPr/>
        <a:lstStyle/>
        <a:p>
          <a:endParaRPr lang="en-US"/>
        </a:p>
      </dgm:t>
    </dgm:pt>
    <dgm:pt modelId="{0179A513-C43F-4D26-81B2-AAAE1EE7BA6B}">
      <dgm:prSet/>
      <dgm:spPr/>
      <dgm:t>
        <a:bodyPr/>
        <a:lstStyle/>
        <a:p>
          <a:r>
            <a:rPr lang="es-ES"/>
            <a:t>El modelo jurídico operacional para la implementación de la normativa</a:t>
          </a:r>
          <a:endParaRPr lang="en-US"/>
        </a:p>
      </dgm:t>
    </dgm:pt>
    <dgm:pt modelId="{D05007B0-8508-421A-935D-05E2CD39B2FB}" type="parTrans" cxnId="{453C476C-D411-4802-A7A7-FB7919D1ED80}">
      <dgm:prSet/>
      <dgm:spPr/>
      <dgm:t>
        <a:bodyPr/>
        <a:lstStyle/>
        <a:p>
          <a:endParaRPr lang="en-US"/>
        </a:p>
      </dgm:t>
    </dgm:pt>
    <dgm:pt modelId="{FB808FCF-1510-4E58-A163-232EF1E1A91F}" type="sibTrans" cxnId="{453C476C-D411-4802-A7A7-FB7919D1ED80}">
      <dgm:prSet/>
      <dgm:spPr/>
      <dgm:t>
        <a:bodyPr/>
        <a:lstStyle/>
        <a:p>
          <a:endParaRPr lang="en-US"/>
        </a:p>
      </dgm:t>
    </dgm:pt>
    <dgm:pt modelId="{BC9554E3-6773-4402-A9C3-FD4BB8B500A1}">
      <dgm:prSet/>
      <dgm:spPr/>
      <dgm:t>
        <a:bodyPr/>
        <a:lstStyle/>
        <a:p>
          <a:r>
            <a:rPr lang="es-ES"/>
            <a:t>Las 11 normas de aplicación general en la gestión de personas</a:t>
          </a:r>
          <a:endParaRPr lang="en-US"/>
        </a:p>
      </dgm:t>
    </dgm:pt>
    <dgm:pt modelId="{50DF63CB-F104-4B1D-9BFF-660AFF5DFC84}" type="parTrans" cxnId="{47621C97-4448-40DB-892B-A0E294541092}">
      <dgm:prSet/>
      <dgm:spPr/>
      <dgm:t>
        <a:bodyPr/>
        <a:lstStyle/>
        <a:p>
          <a:endParaRPr lang="en-US"/>
        </a:p>
      </dgm:t>
    </dgm:pt>
    <dgm:pt modelId="{B876D38D-40C8-4E26-AD0A-A412D29B97B0}" type="sibTrans" cxnId="{47621C97-4448-40DB-892B-A0E294541092}">
      <dgm:prSet/>
      <dgm:spPr/>
      <dgm:t>
        <a:bodyPr/>
        <a:lstStyle/>
        <a:p>
          <a:endParaRPr lang="en-US"/>
        </a:p>
      </dgm:t>
    </dgm:pt>
    <dgm:pt modelId="{0A7A67DD-EE38-45C7-BCA0-57191531E2D0}">
      <dgm:prSet/>
      <dgm:spPr/>
      <dgm:t>
        <a:bodyPr/>
        <a:lstStyle/>
        <a:p>
          <a:r>
            <a:rPr lang="es-ES"/>
            <a:t>Avances en la aplicación de la normativa</a:t>
          </a:r>
          <a:endParaRPr lang="en-US"/>
        </a:p>
      </dgm:t>
    </dgm:pt>
    <dgm:pt modelId="{E7591E0C-78CB-4C5A-859C-7303E9B16C1E}" type="parTrans" cxnId="{053CF787-9EC4-44BD-AFAF-2761F02B936B}">
      <dgm:prSet/>
      <dgm:spPr/>
      <dgm:t>
        <a:bodyPr/>
        <a:lstStyle/>
        <a:p>
          <a:endParaRPr lang="en-US"/>
        </a:p>
      </dgm:t>
    </dgm:pt>
    <dgm:pt modelId="{2C560939-9B49-4F4D-8DFC-4AE47B01957E}" type="sibTrans" cxnId="{053CF787-9EC4-44BD-AFAF-2761F02B936B}">
      <dgm:prSet/>
      <dgm:spPr/>
      <dgm:t>
        <a:bodyPr/>
        <a:lstStyle/>
        <a:p>
          <a:endParaRPr lang="en-US"/>
        </a:p>
      </dgm:t>
    </dgm:pt>
    <dgm:pt modelId="{63749BE5-0261-46D0-9FE9-D90E8D27F549}">
      <dgm:prSet/>
      <dgm:spPr/>
      <dgm:t>
        <a:bodyPr/>
        <a:lstStyle/>
        <a:p>
          <a:r>
            <a:rPr lang="es-ES"/>
            <a:t>Nuevos desafíos en la gestión de personas</a:t>
          </a:r>
          <a:endParaRPr lang="en-US"/>
        </a:p>
      </dgm:t>
    </dgm:pt>
    <dgm:pt modelId="{BF71C88F-4648-419B-92F0-4A027ED83069}" type="parTrans" cxnId="{56AEC459-EBA0-4205-89DA-BD51FF48744D}">
      <dgm:prSet/>
      <dgm:spPr/>
      <dgm:t>
        <a:bodyPr/>
        <a:lstStyle/>
        <a:p>
          <a:endParaRPr lang="en-US"/>
        </a:p>
      </dgm:t>
    </dgm:pt>
    <dgm:pt modelId="{33EA400F-061A-458E-857C-B182A2F9C781}" type="sibTrans" cxnId="{56AEC459-EBA0-4205-89DA-BD51FF48744D}">
      <dgm:prSet/>
      <dgm:spPr/>
      <dgm:t>
        <a:bodyPr/>
        <a:lstStyle/>
        <a:p>
          <a:endParaRPr lang="en-US"/>
        </a:p>
      </dgm:t>
    </dgm:pt>
    <dgm:pt modelId="{9C664556-2FD3-4C20-9E1F-335D851D614A}" type="pres">
      <dgm:prSet presAssocID="{CD83BF57-B489-486A-9750-E43E8E103C72}" presName="root" presStyleCnt="0">
        <dgm:presLayoutVars>
          <dgm:dir/>
          <dgm:resizeHandles val="exact"/>
        </dgm:presLayoutVars>
      </dgm:prSet>
      <dgm:spPr/>
    </dgm:pt>
    <dgm:pt modelId="{1B1629A9-F795-466C-A9E6-2E1233D6A12E}" type="pres">
      <dgm:prSet presAssocID="{1D6AE04E-F0BB-465B-B2E4-349A72C04E55}" presName="compNode" presStyleCnt="0"/>
      <dgm:spPr/>
    </dgm:pt>
    <dgm:pt modelId="{4A25FABA-BEE8-406F-B0B7-44F6C322383A}" type="pres">
      <dgm:prSet presAssocID="{1D6AE04E-F0BB-465B-B2E4-349A72C04E55}" presName="bgRect" presStyleLbl="bgShp" presStyleIdx="0" presStyleCnt="5"/>
      <dgm:spPr/>
    </dgm:pt>
    <dgm:pt modelId="{815F7AFE-FAED-4C89-A57B-6C3BAB0436B6}" type="pres">
      <dgm:prSet presAssocID="{1D6AE04E-F0BB-465B-B2E4-349A72C04E5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upo"/>
        </a:ext>
      </dgm:extLst>
    </dgm:pt>
    <dgm:pt modelId="{324D15A4-164B-4CC1-8DE0-7F2E61AA1E9E}" type="pres">
      <dgm:prSet presAssocID="{1D6AE04E-F0BB-465B-B2E4-349A72C04E55}" presName="spaceRect" presStyleCnt="0"/>
      <dgm:spPr/>
    </dgm:pt>
    <dgm:pt modelId="{8176595B-877F-4748-88D2-8C21F34224B8}" type="pres">
      <dgm:prSet presAssocID="{1D6AE04E-F0BB-465B-B2E4-349A72C04E55}" presName="parTx" presStyleLbl="revTx" presStyleIdx="0" presStyleCnt="5">
        <dgm:presLayoutVars>
          <dgm:chMax val="0"/>
          <dgm:chPref val="0"/>
        </dgm:presLayoutVars>
      </dgm:prSet>
      <dgm:spPr/>
    </dgm:pt>
    <dgm:pt modelId="{99E0DA33-E8A8-49EF-A6B8-6F94FBD624D2}" type="pres">
      <dgm:prSet presAssocID="{454DCD3A-FF9A-4010-8F87-A2F6554B2CB8}" presName="sibTrans" presStyleCnt="0"/>
      <dgm:spPr/>
    </dgm:pt>
    <dgm:pt modelId="{8D57B068-BEE5-4E57-A611-073D4707D18A}" type="pres">
      <dgm:prSet presAssocID="{0179A513-C43F-4D26-81B2-AAAE1EE7BA6B}" presName="compNode" presStyleCnt="0"/>
      <dgm:spPr/>
    </dgm:pt>
    <dgm:pt modelId="{BB577DE0-84A6-4D09-A4B8-C5C9D049E51D}" type="pres">
      <dgm:prSet presAssocID="{0179A513-C43F-4D26-81B2-AAAE1EE7BA6B}" presName="bgRect" presStyleLbl="bgShp" presStyleIdx="1" presStyleCnt="5"/>
      <dgm:spPr/>
    </dgm:pt>
    <dgm:pt modelId="{4773ABBB-B6FB-4454-9B05-5F364D668939}" type="pres">
      <dgm:prSet presAssocID="{0179A513-C43F-4D26-81B2-AAAE1EE7BA6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ez"/>
        </a:ext>
      </dgm:extLst>
    </dgm:pt>
    <dgm:pt modelId="{B895A883-47FE-47E0-BC2B-BBF5570EEE26}" type="pres">
      <dgm:prSet presAssocID="{0179A513-C43F-4D26-81B2-AAAE1EE7BA6B}" presName="spaceRect" presStyleCnt="0"/>
      <dgm:spPr/>
    </dgm:pt>
    <dgm:pt modelId="{6C329844-D044-4E1B-9128-902D12A95CF3}" type="pres">
      <dgm:prSet presAssocID="{0179A513-C43F-4D26-81B2-AAAE1EE7BA6B}" presName="parTx" presStyleLbl="revTx" presStyleIdx="1" presStyleCnt="5">
        <dgm:presLayoutVars>
          <dgm:chMax val="0"/>
          <dgm:chPref val="0"/>
        </dgm:presLayoutVars>
      </dgm:prSet>
      <dgm:spPr/>
    </dgm:pt>
    <dgm:pt modelId="{30BBD97D-4986-4450-AD43-C1291F2C0CD8}" type="pres">
      <dgm:prSet presAssocID="{FB808FCF-1510-4E58-A163-232EF1E1A91F}" presName="sibTrans" presStyleCnt="0"/>
      <dgm:spPr/>
    </dgm:pt>
    <dgm:pt modelId="{2AB61FE2-E14D-4201-AF27-8A852A9C8F31}" type="pres">
      <dgm:prSet presAssocID="{BC9554E3-6773-4402-A9C3-FD4BB8B500A1}" presName="compNode" presStyleCnt="0"/>
      <dgm:spPr/>
    </dgm:pt>
    <dgm:pt modelId="{28230E31-0EF6-42B7-A183-C170C6595615}" type="pres">
      <dgm:prSet presAssocID="{BC9554E3-6773-4402-A9C3-FD4BB8B500A1}" presName="bgRect" presStyleLbl="bgShp" presStyleIdx="2" presStyleCnt="5"/>
      <dgm:spPr/>
    </dgm:pt>
    <dgm:pt modelId="{46970056-C181-4D62-B01D-0AC5A155C5EF}" type="pres">
      <dgm:prSet presAssocID="{BC9554E3-6773-4402-A9C3-FD4BB8B500A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mart Phone"/>
        </a:ext>
      </dgm:extLst>
    </dgm:pt>
    <dgm:pt modelId="{1EB13600-D5A4-4E25-AA15-AD8612089765}" type="pres">
      <dgm:prSet presAssocID="{BC9554E3-6773-4402-A9C3-FD4BB8B500A1}" presName="spaceRect" presStyleCnt="0"/>
      <dgm:spPr/>
    </dgm:pt>
    <dgm:pt modelId="{F9D669C7-70EB-4422-8009-C7BDA8428BAB}" type="pres">
      <dgm:prSet presAssocID="{BC9554E3-6773-4402-A9C3-FD4BB8B500A1}" presName="parTx" presStyleLbl="revTx" presStyleIdx="2" presStyleCnt="5">
        <dgm:presLayoutVars>
          <dgm:chMax val="0"/>
          <dgm:chPref val="0"/>
        </dgm:presLayoutVars>
      </dgm:prSet>
      <dgm:spPr/>
    </dgm:pt>
    <dgm:pt modelId="{0F5E5EFD-7D9C-4ACA-9773-4228B8CEBACB}" type="pres">
      <dgm:prSet presAssocID="{B876D38D-40C8-4E26-AD0A-A412D29B97B0}" presName="sibTrans" presStyleCnt="0"/>
      <dgm:spPr/>
    </dgm:pt>
    <dgm:pt modelId="{AD68C2BD-6BD7-4535-A26E-EBCA82E53EDD}" type="pres">
      <dgm:prSet presAssocID="{0A7A67DD-EE38-45C7-BCA0-57191531E2D0}" presName="compNode" presStyleCnt="0"/>
      <dgm:spPr/>
    </dgm:pt>
    <dgm:pt modelId="{E3CB1230-C4AD-4298-86BB-7DBC13ED37D0}" type="pres">
      <dgm:prSet presAssocID="{0A7A67DD-EE38-45C7-BCA0-57191531E2D0}" presName="bgRect" presStyleLbl="bgShp" presStyleIdx="3" presStyleCnt="5"/>
      <dgm:spPr/>
    </dgm:pt>
    <dgm:pt modelId="{8C4BE8D8-4CCB-44F9-9FBF-246BA7F26E42}" type="pres">
      <dgm:prSet presAssocID="{0A7A67DD-EE38-45C7-BCA0-57191531E2D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siness Growth"/>
        </a:ext>
      </dgm:extLst>
    </dgm:pt>
    <dgm:pt modelId="{E7794759-C244-450E-819C-92B182066352}" type="pres">
      <dgm:prSet presAssocID="{0A7A67DD-EE38-45C7-BCA0-57191531E2D0}" presName="spaceRect" presStyleCnt="0"/>
      <dgm:spPr/>
    </dgm:pt>
    <dgm:pt modelId="{05F399DD-190D-4052-982F-5A9D5AEE0DEA}" type="pres">
      <dgm:prSet presAssocID="{0A7A67DD-EE38-45C7-BCA0-57191531E2D0}" presName="parTx" presStyleLbl="revTx" presStyleIdx="3" presStyleCnt="5">
        <dgm:presLayoutVars>
          <dgm:chMax val="0"/>
          <dgm:chPref val="0"/>
        </dgm:presLayoutVars>
      </dgm:prSet>
      <dgm:spPr/>
    </dgm:pt>
    <dgm:pt modelId="{F492CA24-D87C-410F-BD5C-9AD587307313}" type="pres">
      <dgm:prSet presAssocID="{2C560939-9B49-4F4D-8DFC-4AE47B01957E}" presName="sibTrans" presStyleCnt="0"/>
      <dgm:spPr/>
    </dgm:pt>
    <dgm:pt modelId="{F4152BD3-D337-4D75-8817-DC8A6F76303A}" type="pres">
      <dgm:prSet presAssocID="{63749BE5-0261-46D0-9FE9-D90E8D27F549}" presName="compNode" presStyleCnt="0"/>
      <dgm:spPr/>
    </dgm:pt>
    <dgm:pt modelId="{5DF1CF9A-D90A-446A-AB7A-2F53CC7E6B55}" type="pres">
      <dgm:prSet presAssocID="{63749BE5-0261-46D0-9FE9-D90E8D27F549}" presName="bgRect" presStyleLbl="bgShp" presStyleIdx="4" presStyleCnt="5"/>
      <dgm:spPr/>
    </dgm:pt>
    <dgm:pt modelId="{02AB8859-A7DE-46A1-8ABD-32936154C791}" type="pres">
      <dgm:prSet presAssocID="{63749BE5-0261-46D0-9FE9-D90E8D27F54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uarios"/>
        </a:ext>
      </dgm:extLst>
    </dgm:pt>
    <dgm:pt modelId="{6E71266D-E458-4772-ADAF-7950E18731DB}" type="pres">
      <dgm:prSet presAssocID="{63749BE5-0261-46D0-9FE9-D90E8D27F549}" presName="spaceRect" presStyleCnt="0"/>
      <dgm:spPr/>
    </dgm:pt>
    <dgm:pt modelId="{ABB09B57-E12E-4185-A67C-B7A957375CD3}" type="pres">
      <dgm:prSet presAssocID="{63749BE5-0261-46D0-9FE9-D90E8D27F549}" presName="parTx" presStyleLbl="revTx" presStyleIdx="4" presStyleCnt="5">
        <dgm:presLayoutVars>
          <dgm:chMax val="0"/>
          <dgm:chPref val="0"/>
        </dgm:presLayoutVars>
      </dgm:prSet>
      <dgm:spPr/>
    </dgm:pt>
  </dgm:ptLst>
  <dgm:cxnLst>
    <dgm:cxn modelId="{0A6D971B-7271-49DC-8D0A-2D68DCAF646C}" type="presOf" srcId="{63749BE5-0261-46D0-9FE9-D90E8D27F549}" destId="{ABB09B57-E12E-4185-A67C-B7A957375CD3}" srcOrd="0" destOrd="0" presId="urn:microsoft.com/office/officeart/2018/2/layout/IconVerticalSolidList"/>
    <dgm:cxn modelId="{BA887640-DE54-4782-BDB2-87C069AFDC01}" type="presOf" srcId="{BC9554E3-6773-4402-A9C3-FD4BB8B500A1}" destId="{F9D669C7-70EB-4422-8009-C7BDA8428BAB}" srcOrd="0" destOrd="0" presId="urn:microsoft.com/office/officeart/2018/2/layout/IconVerticalSolidList"/>
    <dgm:cxn modelId="{DD59B35F-8995-480D-B720-146CEAE618AA}" type="presOf" srcId="{1D6AE04E-F0BB-465B-B2E4-349A72C04E55}" destId="{8176595B-877F-4748-88D2-8C21F34224B8}" srcOrd="0" destOrd="0" presId="urn:microsoft.com/office/officeart/2018/2/layout/IconVerticalSolidList"/>
    <dgm:cxn modelId="{453C476C-D411-4802-A7A7-FB7919D1ED80}" srcId="{CD83BF57-B489-486A-9750-E43E8E103C72}" destId="{0179A513-C43F-4D26-81B2-AAAE1EE7BA6B}" srcOrd="1" destOrd="0" parTransId="{D05007B0-8508-421A-935D-05E2CD39B2FB}" sibTransId="{FB808FCF-1510-4E58-A163-232EF1E1A91F}"/>
    <dgm:cxn modelId="{29DA5E73-41D1-4A33-B00C-F040A10D3600}" type="presOf" srcId="{CD83BF57-B489-486A-9750-E43E8E103C72}" destId="{9C664556-2FD3-4C20-9E1F-335D851D614A}" srcOrd="0" destOrd="0" presId="urn:microsoft.com/office/officeart/2018/2/layout/IconVerticalSolidList"/>
    <dgm:cxn modelId="{56AEC459-EBA0-4205-89DA-BD51FF48744D}" srcId="{CD83BF57-B489-486A-9750-E43E8E103C72}" destId="{63749BE5-0261-46D0-9FE9-D90E8D27F549}" srcOrd="4" destOrd="0" parTransId="{BF71C88F-4648-419B-92F0-4A027ED83069}" sibTransId="{33EA400F-061A-458E-857C-B182A2F9C781}"/>
    <dgm:cxn modelId="{053CF787-9EC4-44BD-AFAF-2761F02B936B}" srcId="{CD83BF57-B489-486A-9750-E43E8E103C72}" destId="{0A7A67DD-EE38-45C7-BCA0-57191531E2D0}" srcOrd="3" destOrd="0" parTransId="{E7591E0C-78CB-4C5A-859C-7303E9B16C1E}" sibTransId="{2C560939-9B49-4F4D-8DFC-4AE47B01957E}"/>
    <dgm:cxn modelId="{47621C97-4448-40DB-892B-A0E294541092}" srcId="{CD83BF57-B489-486A-9750-E43E8E103C72}" destId="{BC9554E3-6773-4402-A9C3-FD4BB8B500A1}" srcOrd="2" destOrd="0" parTransId="{50DF63CB-F104-4B1D-9BFF-660AFF5DFC84}" sibTransId="{B876D38D-40C8-4E26-AD0A-A412D29B97B0}"/>
    <dgm:cxn modelId="{46DBD2B8-8769-46DB-803E-97E252CEEDEB}" srcId="{CD83BF57-B489-486A-9750-E43E8E103C72}" destId="{1D6AE04E-F0BB-465B-B2E4-349A72C04E55}" srcOrd="0" destOrd="0" parTransId="{4E153268-52A7-40B1-AEBD-482C1D16428B}" sibTransId="{454DCD3A-FF9A-4010-8F87-A2F6554B2CB8}"/>
    <dgm:cxn modelId="{C3D8DCC8-E3C9-46EF-BB2B-6DC9C78B1BD7}" type="presOf" srcId="{0179A513-C43F-4D26-81B2-AAAE1EE7BA6B}" destId="{6C329844-D044-4E1B-9128-902D12A95CF3}" srcOrd="0" destOrd="0" presId="urn:microsoft.com/office/officeart/2018/2/layout/IconVerticalSolidList"/>
    <dgm:cxn modelId="{E405F8DA-ECBE-4E48-9E7C-A3A5976CBD4B}" type="presOf" srcId="{0A7A67DD-EE38-45C7-BCA0-57191531E2D0}" destId="{05F399DD-190D-4052-982F-5A9D5AEE0DEA}" srcOrd="0" destOrd="0" presId="urn:microsoft.com/office/officeart/2018/2/layout/IconVerticalSolidList"/>
    <dgm:cxn modelId="{C16BEA22-6C70-4502-91ED-B182C6B4BDAA}" type="presParOf" srcId="{9C664556-2FD3-4C20-9E1F-335D851D614A}" destId="{1B1629A9-F795-466C-A9E6-2E1233D6A12E}" srcOrd="0" destOrd="0" presId="urn:microsoft.com/office/officeart/2018/2/layout/IconVerticalSolidList"/>
    <dgm:cxn modelId="{13FB3A04-39E7-49FE-964B-330BB844FAB4}" type="presParOf" srcId="{1B1629A9-F795-466C-A9E6-2E1233D6A12E}" destId="{4A25FABA-BEE8-406F-B0B7-44F6C322383A}" srcOrd="0" destOrd="0" presId="urn:microsoft.com/office/officeart/2018/2/layout/IconVerticalSolidList"/>
    <dgm:cxn modelId="{0A9660DA-10CB-427F-B20D-18802B7040E4}" type="presParOf" srcId="{1B1629A9-F795-466C-A9E6-2E1233D6A12E}" destId="{815F7AFE-FAED-4C89-A57B-6C3BAB0436B6}" srcOrd="1" destOrd="0" presId="urn:microsoft.com/office/officeart/2018/2/layout/IconVerticalSolidList"/>
    <dgm:cxn modelId="{387461DC-0251-400E-B664-883D50204EFA}" type="presParOf" srcId="{1B1629A9-F795-466C-A9E6-2E1233D6A12E}" destId="{324D15A4-164B-4CC1-8DE0-7F2E61AA1E9E}" srcOrd="2" destOrd="0" presId="urn:microsoft.com/office/officeart/2018/2/layout/IconVerticalSolidList"/>
    <dgm:cxn modelId="{5701D40E-743D-4D55-B149-41CC825D1BE2}" type="presParOf" srcId="{1B1629A9-F795-466C-A9E6-2E1233D6A12E}" destId="{8176595B-877F-4748-88D2-8C21F34224B8}" srcOrd="3" destOrd="0" presId="urn:microsoft.com/office/officeart/2018/2/layout/IconVerticalSolidList"/>
    <dgm:cxn modelId="{7C624475-921B-457B-B8B0-81CACE810F1F}" type="presParOf" srcId="{9C664556-2FD3-4C20-9E1F-335D851D614A}" destId="{99E0DA33-E8A8-49EF-A6B8-6F94FBD624D2}" srcOrd="1" destOrd="0" presId="urn:microsoft.com/office/officeart/2018/2/layout/IconVerticalSolidList"/>
    <dgm:cxn modelId="{D11174CE-F5BA-4E56-90B3-C778B0BD510D}" type="presParOf" srcId="{9C664556-2FD3-4C20-9E1F-335D851D614A}" destId="{8D57B068-BEE5-4E57-A611-073D4707D18A}" srcOrd="2" destOrd="0" presId="urn:microsoft.com/office/officeart/2018/2/layout/IconVerticalSolidList"/>
    <dgm:cxn modelId="{C46C9A0E-D897-4FD7-A16E-EAEA7AE80285}" type="presParOf" srcId="{8D57B068-BEE5-4E57-A611-073D4707D18A}" destId="{BB577DE0-84A6-4D09-A4B8-C5C9D049E51D}" srcOrd="0" destOrd="0" presId="urn:microsoft.com/office/officeart/2018/2/layout/IconVerticalSolidList"/>
    <dgm:cxn modelId="{87BC358D-6EA6-4345-909B-25CEE6244622}" type="presParOf" srcId="{8D57B068-BEE5-4E57-A611-073D4707D18A}" destId="{4773ABBB-B6FB-4454-9B05-5F364D668939}" srcOrd="1" destOrd="0" presId="urn:microsoft.com/office/officeart/2018/2/layout/IconVerticalSolidList"/>
    <dgm:cxn modelId="{25AA4786-C924-405C-B85C-EBC8AF236BDC}" type="presParOf" srcId="{8D57B068-BEE5-4E57-A611-073D4707D18A}" destId="{B895A883-47FE-47E0-BC2B-BBF5570EEE26}" srcOrd="2" destOrd="0" presId="urn:microsoft.com/office/officeart/2018/2/layout/IconVerticalSolidList"/>
    <dgm:cxn modelId="{34E63EED-A72F-4852-B0CF-A8EE50A771C7}" type="presParOf" srcId="{8D57B068-BEE5-4E57-A611-073D4707D18A}" destId="{6C329844-D044-4E1B-9128-902D12A95CF3}" srcOrd="3" destOrd="0" presId="urn:microsoft.com/office/officeart/2018/2/layout/IconVerticalSolidList"/>
    <dgm:cxn modelId="{50C089CE-EBF9-44E1-9B5B-F27277F545FB}" type="presParOf" srcId="{9C664556-2FD3-4C20-9E1F-335D851D614A}" destId="{30BBD97D-4986-4450-AD43-C1291F2C0CD8}" srcOrd="3" destOrd="0" presId="urn:microsoft.com/office/officeart/2018/2/layout/IconVerticalSolidList"/>
    <dgm:cxn modelId="{9625B65E-05EB-40F1-86C0-34EBA7877530}" type="presParOf" srcId="{9C664556-2FD3-4C20-9E1F-335D851D614A}" destId="{2AB61FE2-E14D-4201-AF27-8A852A9C8F31}" srcOrd="4" destOrd="0" presId="urn:microsoft.com/office/officeart/2018/2/layout/IconVerticalSolidList"/>
    <dgm:cxn modelId="{8A2E6700-A167-47E1-B74F-AF6E17793535}" type="presParOf" srcId="{2AB61FE2-E14D-4201-AF27-8A852A9C8F31}" destId="{28230E31-0EF6-42B7-A183-C170C6595615}" srcOrd="0" destOrd="0" presId="urn:microsoft.com/office/officeart/2018/2/layout/IconVerticalSolidList"/>
    <dgm:cxn modelId="{E009444B-E8B8-4D2F-AE11-00F676BA4E53}" type="presParOf" srcId="{2AB61FE2-E14D-4201-AF27-8A852A9C8F31}" destId="{46970056-C181-4D62-B01D-0AC5A155C5EF}" srcOrd="1" destOrd="0" presId="urn:microsoft.com/office/officeart/2018/2/layout/IconVerticalSolidList"/>
    <dgm:cxn modelId="{BB1DA499-7377-4D08-A385-75D353CA8085}" type="presParOf" srcId="{2AB61FE2-E14D-4201-AF27-8A852A9C8F31}" destId="{1EB13600-D5A4-4E25-AA15-AD8612089765}" srcOrd="2" destOrd="0" presId="urn:microsoft.com/office/officeart/2018/2/layout/IconVerticalSolidList"/>
    <dgm:cxn modelId="{BCCA97BB-3CDD-49D9-A952-247E9BBA9ACE}" type="presParOf" srcId="{2AB61FE2-E14D-4201-AF27-8A852A9C8F31}" destId="{F9D669C7-70EB-4422-8009-C7BDA8428BAB}" srcOrd="3" destOrd="0" presId="urn:microsoft.com/office/officeart/2018/2/layout/IconVerticalSolidList"/>
    <dgm:cxn modelId="{E185CBA5-5EEC-4823-A4A2-CF64DED12E99}" type="presParOf" srcId="{9C664556-2FD3-4C20-9E1F-335D851D614A}" destId="{0F5E5EFD-7D9C-4ACA-9773-4228B8CEBACB}" srcOrd="5" destOrd="0" presId="urn:microsoft.com/office/officeart/2018/2/layout/IconVerticalSolidList"/>
    <dgm:cxn modelId="{8B285B89-462A-432C-AC36-5054269A4C26}" type="presParOf" srcId="{9C664556-2FD3-4C20-9E1F-335D851D614A}" destId="{AD68C2BD-6BD7-4535-A26E-EBCA82E53EDD}" srcOrd="6" destOrd="0" presId="urn:microsoft.com/office/officeart/2018/2/layout/IconVerticalSolidList"/>
    <dgm:cxn modelId="{D169F332-7E65-4983-B490-FC3B16870762}" type="presParOf" srcId="{AD68C2BD-6BD7-4535-A26E-EBCA82E53EDD}" destId="{E3CB1230-C4AD-4298-86BB-7DBC13ED37D0}" srcOrd="0" destOrd="0" presId="urn:microsoft.com/office/officeart/2018/2/layout/IconVerticalSolidList"/>
    <dgm:cxn modelId="{31EA5145-951A-4683-AA3F-6B80FEF8092E}" type="presParOf" srcId="{AD68C2BD-6BD7-4535-A26E-EBCA82E53EDD}" destId="{8C4BE8D8-4CCB-44F9-9FBF-246BA7F26E42}" srcOrd="1" destOrd="0" presId="urn:microsoft.com/office/officeart/2018/2/layout/IconVerticalSolidList"/>
    <dgm:cxn modelId="{143881F8-0E7E-41FD-A4AB-8A95B26DAD9C}" type="presParOf" srcId="{AD68C2BD-6BD7-4535-A26E-EBCA82E53EDD}" destId="{E7794759-C244-450E-819C-92B182066352}" srcOrd="2" destOrd="0" presId="urn:microsoft.com/office/officeart/2018/2/layout/IconVerticalSolidList"/>
    <dgm:cxn modelId="{1BBA9E1F-3A06-4221-96BE-D49C2542602F}" type="presParOf" srcId="{AD68C2BD-6BD7-4535-A26E-EBCA82E53EDD}" destId="{05F399DD-190D-4052-982F-5A9D5AEE0DEA}" srcOrd="3" destOrd="0" presId="urn:microsoft.com/office/officeart/2018/2/layout/IconVerticalSolidList"/>
    <dgm:cxn modelId="{CA08FC57-BB25-4DBC-9CAC-6A30795A57DF}" type="presParOf" srcId="{9C664556-2FD3-4C20-9E1F-335D851D614A}" destId="{F492CA24-D87C-410F-BD5C-9AD587307313}" srcOrd="7" destOrd="0" presId="urn:microsoft.com/office/officeart/2018/2/layout/IconVerticalSolidList"/>
    <dgm:cxn modelId="{CA6A9B5F-4F08-4042-875B-05DF0D235B54}" type="presParOf" srcId="{9C664556-2FD3-4C20-9E1F-335D851D614A}" destId="{F4152BD3-D337-4D75-8817-DC8A6F76303A}" srcOrd="8" destOrd="0" presId="urn:microsoft.com/office/officeart/2018/2/layout/IconVerticalSolidList"/>
    <dgm:cxn modelId="{0A889B82-76FA-43CA-8B0B-00CDD246A950}" type="presParOf" srcId="{F4152BD3-D337-4D75-8817-DC8A6F76303A}" destId="{5DF1CF9A-D90A-446A-AB7A-2F53CC7E6B55}" srcOrd="0" destOrd="0" presId="urn:microsoft.com/office/officeart/2018/2/layout/IconVerticalSolidList"/>
    <dgm:cxn modelId="{06632C88-0B7B-4E8E-A0CF-CD5886461D84}" type="presParOf" srcId="{F4152BD3-D337-4D75-8817-DC8A6F76303A}" destId="{02AB8859-A7DE-46A1-8ABD-32936154C791}" srcOrd="1" destOrd="0" presId="urn:microsoft.com/office/officeart/2018/2/layout/IconVerticalSolidList"/>
    <dgm:cxn modelId="{1B730B66-151E-43C0-9E86-C1B6EE3A15AF}" type="presParOf" srcId="{F4152BD3-D337-4D75-8817-DC8A6F76303A}" destId="{6E71266D-E458-4772-ADAF-7950E18731DB}" srcOrd="2" destOrd="0" presId="urn:microsoft.com/office/officeart/2018/2/layout/IconVerticalSolidList"/>
    <dgm:cxn modelId="{8F391B0D-A0ED-40AF-A0D3-1E7ABF42B77C}" type="presParOf" srcId="{F4152BD3-D337-4D75-8817-DC8A6F76303A}" destId="{ABB09B57-E12E-4185-A67C-B7A957375CD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09E744-2E20-4789-897B-87A09B984E1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492822C-46D2-458A-828E-01F55A414896}">
      <dgm:prSet/>
      <dgm:spPr/>
      <dgm:t>
        <a:bodyPr/>
        <a:lstStyle/>
        <a:p>
          <a:r>
            <a:rPr lang="es-ES"/>
            <a:t>Instructivo transformado en norma.</a:t>
          </a:r>
          <a:endParaRPr lang="en-US"/>
        </a:p>
      </dgm:t>
    </dgm:pt>
    <dgm:pt modelId="{1931D9A5-8E4C-4ADD-90BD-3DDF11851130}" type="parTrans" cxnId="{52ABFB49-75EC-4484-94F8-BC0203C728AA}">
      <dgm:prSet/>
      <dgm:spPr/>
      <dgm:t>
        <a:bodyPr/>
        <a:lstStyle/>
        <a:p>
          <a:endParaRPr lang="en-US"/>
        </a:p>
      </dgm:t>
    </dgm:pt>
    <dgm:pt modelId="{B89B1541-B169-46FD-AB1D-930C0D167082}" type="sibTrans" cxnId="{52ABFB49-75EC-4484-94F8-BC0203C728AA}">
      <dgm:prSet/>
      <dgm:spPr/>
      <dgm:t>
        <a:bodyPr/>
        <a:lstStyle/>
        <a:p>
          <a:endParaRPr lang="en-US"/>
        </a:p>
      </dgm:t>
    </dgm:pt>
    <dgm:pt modelId="{76592A22-2E80-4385-BF32-032465BA471A}">
      <dgm:prSet/>
      <dgm:spPr/>
      <dgm:t>
        <a:bodyPr/>
        <a:lstStyle/>
        <a:p>
          <a:r>
            <a:rPr lang="es-ES"/>
            <a:t>No ir por nuevos cambios legales, sino usar potestad reglamentaria.</a:t>
          </a:r>
          <a:endParaRPr lang="en-US"/>
        </a:p>
      </dgm:t>
    </dgm:pt>
    <dgm:pt modelId="{520980A0-39A2-4536-8060-84786A76DA7A}" type="parTrans" cxnId="{25270DA3-A134-46DF-841F-75FE564FA8AE}">
      <dgm:prSet/>
      <dgm:spPr/>
      <dgm:t>
        <a:bodyPr/>
        <a:lstStyle/>
        <a:p>
          <a:endParaRPr lang="en-US"/>
        </a:p>
      </dgm:t>
    </dgm:pt>
    <dgm:pt modelId="{CACF6500-8C54-4CF2-9D05-52CD9AEA9827}" type="sibTrans" cxnId="{25270DA3-A134-46DF-841F-75FE564FA8AE}">
      <dgm:prSet/>
      <dgm:spPr/>
      <dgm:t>
        <a:bodyPr/>
        <a:lstStyle/>
        <a:p>
          <a:endParaRPr lang="en-US"/>
        </a:p>
      </dgm:t>
    </dgm:pt>
    <dgm:pt modelId="{2218307A-E183-4DED-A8E2-ACFDE9BA72BA}">
      <dgm:prSet/>
      <dgm:spPr/>
      <dgm:t>
        <a:bodyPr/>
        <a:lstStyle/>
        <a:p>
          <a:r>
            <a:rPr lang="es-ES"/>
            <a:t>Lograr toma de razón por Contraloría.</a:t>
          </a:r>
          <a:endParaRPr lang="en-US"/>
        </a:p>
      </dgm:t>
    </dgm:pt>
    <dgm:pt modelId="{DA708FE5-576B-4488-9345-4BB16C5FE88E}" type="parTrans" cxnId="{04D2B780-69D4-4B58-A579-4F8FB65AF79B}">
      <dgm:prSet/>
      <dgm:spPr/>
      <dgm:t>
        <a:bodyPr/>
        <a:lstStyle/>
        <a:p>
          <a:endParaRPr lang="en-US"/>
        </a:p>
      </dgm:t>
    </dgm:pt>
    <dgm:pt modelId="{A1073C79-F36D-4E8A-A7E9-66B4047B10F2}" type="sibTrans" cxnId="{04D2B780-69D4-4B58-A579-4F8FB65AF79B}">
      <dgm:prSet/>
      <dgm:spPr/>
      <dgm:t>
        <a:bodyPr/>
        <a:lstStyle/>
        <a:p>
          <a:endParaRPr lang="en-US"/>
        </a:p>
      </dgm:t>
    </dgm:pt>
    <dgm:pt modelId="{450319A7-A771-4799-86BC-5DF70B33C7BE}">
      <dgm:prSet/>
      <dgm:spPr/>
      <dgm:t>
        <a:bodyPr/>
        <a:lstStyle/>
        <a:p>
          <a:r>
            <a:rPr lang="es-ES"/>
            <a:t>Aplicar nuevas capacidades del Servicio Civil</a:t>
          </a:r>
          <a:endParaRPr lang="en-US"/>
        </a:p>
      </dgm:t>
    </dgm:pt>
    <dgm:pt modelId="{B4EDDAA9-10B3-4BE0-8B02-9AB1FCADBF3C}" type="parTrans" cxnId="{3C17BF36-6B3B-434A-8FA6-70F20936C09F}">
      <dgm:prSet/>
      <dgm:spPr/>
      <dgm:t>
        <a:bodyPr/>
        <a:lstStyle/>
        <a:p>
          <a:endParaRPr lang="en-US"/>
        </a:p>
      </dgm:t>
    </dgm:pt>
    <dgm:pt modelId="{E5E35595-3E0A-4225-A56E-9A3591C1861D}" type="sibTrans" cxnId="{3C17BF36-6B3B-434A-8FA6-70F20936C09F}">
      <dgm:prSet/>
      <dgm:spPr/>
      <dgm:t>
        <a:bodyPr/>
        <a:lstStyle/>
        <a:p>
          <a:endParaRPr lang="en-US"/>
        </a:p>
      </dgm:t>
    </dgm:pt>
    <dgm:pt modelId="{3B4F8E68-6AA8-45C9-BD71-E18598632362}" type="pres">
      <dgm:prSet presAssocID="{1B09E744-2E20-4789-897B-87A09B984E1E}" presName="root" presStyleCnt="0">
        <dgm:presLayoutVars>
          <dgm:dir/>
          <dgm:resizeHandles val="exact"/>
        </dgm:presLayoutVars>
      </dgm:prSet>
      <dgm:spPr/>
    </dgm:pt>
    <dgm:pt modelId="{54AFAEC3-DCEA-434C-BF1A-21F670C8C355}" type="pres">
      <dgm:prSet presAssocID="{E492822C-46D2-458A-828E-01F55A414896}" presName="compNode" presStyleCnt="0"/>
      <dgm:spPr/>
    </dgm:pt>
    <dgm:pt modelId="{A0569744-9B06-4892-9AF5-B4E9D8A14F66}" type="pres">
      <dgm:prSet presAssocID="{E492822C-46D2-458A-828E-01F55A414896}" presName="bgRect" presStyleLbl="bgShp" presStyleIdx="0" presStyleCnt="4"/>
      <dgm:spPr/>
    </dgm:pt>
    <dgm:pt modelId="{D4908B45-B5ED-4FFF-9DAE-B7894697484A}" type="pres">
      <dgm:prSet presAssocID="{E492822C-46D2-458A-828E-01F55A41489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ula de clases"/>
        </a:ext>
      </dgm:extLst>
    </dgm:pt>
    <dgm:pt modelId="{E7B2FA27-137F-488F-97F5-B9D530371987}" type="pres">
      <dgm:prSet presAssocID="{E492822C-46D2-458A-828E-01F55A414896}" presName="spaceRect" presStyleCnt="0"/>
      <dgm:spPr/>
    </dgm:pt>
    <dgm:pt modelId="{84EC1F24-BD34-459B-8DE4-631DE77E92E5}" type="pres">
      <dgm:prSet presAssocID="{E492822C-46D2-458A-828E-01F55A414896}" presName="parTx" presStyleLbl="revTx" presStyleIdx="0" presStyleCnt="4">
        <dgm:presLayoutVars>
          <dgm:chMax val="0"/>
          <dgm:chPref val="0"/>
        </dgm:presLayoutVars>
      </dgm:prSet>
      <dgm:spPr/>
    </dgm:pt>
    <dgm:pt modelId="{96704377-91B7-4D37-8D71-D6FCF07ADEA4}" type="pres">
      <dgm:prSet presAssocID="{B89B1541-B169-46FD-AB1D-930C0D167082}" presName="sibTrans" presStyleCnt="0"/>
      <dgm:spPr/>
    </dgm:pt>
    <dgm:pt modelId="{00753ABF-DE9B-48BE-B10D-46AD33A45D35}" type="pres">
      <dgm:prSet presAssocID="{76592A22-2E80-4385-BF32-032465BA471A}" presName="compNode" presStyleCnt="0"/>
      <dgm:spPr/>
    </dgm:pt>
    <dgm:pt modelId="{2C7C2086-61DA-4730-89DD-D3149B1354F8}" type="pres">
      <dgm:prSet presAssocID="{76592A22-2E80-4385-BF32-032465BA471A}" presName="bgRect" presStyleLbl="bgShp" presStyleIdx="1" presStyleCnt="4"/>
      <dgm:spPr/>
    </dgm:pt>
    <dgm:pt modelId="{69639975-52FD-4B68-B6AD-B47FFD4A5E69}" type="pres">
      <dgm:prSet presAssocID="{76592A22-2E80-4385-BF32-032465BA471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tillo de juez"/>
        </a:ext>
      </dgm:extLst>
    </dgm:pt>
    <dgm:pt modelId="{8F56F826-E73F-4D27-BB42-0B22B570D0FE}" type="pres">
      <dgm:prSet presAssocID="{76592A22-2E80-4385-BF32-032465BA471A}" presName="spaceRect" presStyleCnt="0"/>
      <dgm:spPr/>
    </dgm:pt>
    <dgm:pt modelId="{332BD2EF-3D25-46F2-8354-B2ED51EBC5EC}" type="pres">
      <dgm:prSet presAssocID="{76592A22-2E80-4385-BF32-032465BA471A}" presName="parTx" presStyleLbl="revTx" presStyleIdx="1" presStyleCnt="4">
        <dgm:presLayoutVars>
          <dgm:chMax val="0"/>
          <dgm:chPref val="0"/>
        </dgm:presLayoutVars>
      </dgm:prSet>
      <dgm:spPr/>
    </dgm:pt>
    <dgm:pt modelId="{88E069C9-D30B-425E-9DC8-F922BEBA6FB3}" type="pres">
      <dgm:prSet presAssocID="{CACF6500-8C54-4CF2-9D05-52CD9AEA9827}" presName="sibTrans" presStyleCnt="0"/>
      <dgm:spPr/>
    </dgm:pt>
    <dgm:pt modelId="{ABD14375-CB8B-4BF5-B689-7FBFE9B99F2E}" type="pres">
      <dgm:prSet presAssocID="{2218307A-E183-4DED-A8E2-ACFDE9BA72BA}" presName="compNode" presStyleCnt="0"/>
      <dgm:spPr/>
    </dgm:pt>
    <dgm:pt modelId="{19E337C0-5B79-4FED-9E47-DE2D22393D6F}" type="pres">
      <dgm:prSet presAssocID="{2218307A-E183-4DED-A8E2-ACFDE9BA72BA}" presName="bgRect" presStyleLbl="bgShp" presStyleIdx="2" presStyleCnt="4"/>
      <dgm:spPr/>
    </dgm:pt>
    <dgm:pt modelId="{DADA28DE-6C1C-4E41-97AB-215E3926F086}" type="pres">
      <dgm:prSet presAssocID="{2218307A-E183-4DED-A8E2-ACFDE9BA72B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ana"/>
        </a:ext>
      </dgm:extLst>
    </dgm:pt>
    <dgm:pt modelId="{FF02E486-BD25-4FE8-B0A5-3CFBA3A974FF}" type="pres">
      <dgm:prSet presAssocID="{2218307A-E183-4DED-A8E2-ACFDE9BA72BA}" presName="spaceRect" presStyleCnt="0"/>
      <dgm:spPr/>
    </dgm:pt>
    <dgm:pt modelId="{C1EA6119-E6C8-4DB3-810B-DD08D65E4DEF}" type="pres">
      <dgm:prSet presAssocID="{2218307A-E183-4DED-A8E2-ACFDE9BA72BA}" presName="parTx" presStyleLbl="revTx" presStyleIdx="2" presStyleCnt="4">
        <dgm:presLayoutVars>
          <dgm:chMax val="0"/>
          <dgm:chPref val="0"/>
        </dgm:presLayoutVars>
      </dgm:prSet>
      <dgm:spPr/>
    </dgm:pt>
    <dgm:pt modelId="{AFB00632-3976-4DBC-8EBF-C0D18218D2D3}" type="pres">
      <dgm:prSet presAssocID="{A1073C79-F36D-4E8A-A7E9-66B4047B10F2}" presName="sibTrans" presStyleCnt="0"/>
      <dgm:spPr/>
    </dgm:pt>
    <dgm:pt modelId="{EF2BA00C-FBE3-4012-B506-33FBDD8460CE}" type="pres">
      <dgm:prSet presAssocID="{450319A7-A771-4799-86BC-5DF70B33C7BE}" presName="compNode" presStyleCnt="0"/>
      <dgm:spPr/>
    </dgm:pt>
    <dgm:pt modelId="{FF58442E-7BE7-45D6-9F06-70A6859EDAC0}" type="pres">
      <dgm:prSet presAssocID="{450319A7-A771-4799-86BC-5DF70B33C7BE}" presName="bgRect" presStyleLbl="bgShp" presStyleIdx="3" presStyleCnt="4"/>
      <dgm:spPr/>
    </dgm:pt>
    <dgm:pt modelId="{A4BE4F26-2DF6-4C0C-BAA2-937366503357}" type="pres">
      <dgm:prSet presAssocID="{450319A7-A771-4799-86BC-5DF70B33C7B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upo de hombres"/>
        </a:ext>
      </dgm:extLst>
    </dgm:pt>
    <dgm:pt modelId="{3F3055BC-F620-4D4C-9A4E-D94DA104A970}" type="pres">
      <dgm:prSet presAssocID="{450319A7-A771-4799-86BC-5DF70B33C7BE}" presName="spaceRect" presStyleCnt="0"/>
      <dgm:spPr/>
    </dgm:pt>
    <dgm:pt modelId="{04C4084E-3420-4C4E-92CD-84F98BCF7265}" type="pres">
      <dgm:prSet presAssocID="{450319A7-A771-4799-86BC-5DF70B33C7BE}" presName="parTx" presStyleLbl="revTx" presStyleIdx="3" presStyleCnt="4">
        <dgm:presLayoutVars>
          <dgm:chMax val="0"/>
          <dgm:chPref val="0"/>
        </dgm:presLayoutVars>
      </dgm:prSet>
      <dgm:spPr/>
    </dgm:pt>
  </dgm:ptLst>
  <dgm:cxnLst>
    <dgm:cxn modelId="{8B0D9B1A-C5ED-4F7A-B281-64E6D11EB6B0}" type="presOf" srcId="{E492822C-46D2-458A-828E-01F55A414896}" destId="{84EC1F24-BD34-459B-8DE4-631DE77E92E5}" srcOrd="0" destOrd="0" presId="urn:microsoft.com/office/officeart/2018/2/layout/IconVerticalSolidList"/>
    <dgm:cxn modelId="{5C9E0622-D213-479A-8D87-4F804E1F19F6}" type="presOf" srcId="{76592A22-2E80-4385-BF32-032465BA471A}" destId="{332BD2EF-3D25-46F2-8354-B2ED51EBC5EC}" srcOrd="0" destOrd="0" presId="urn:microsoft.com/office/officeart/2018/2/layout/IconVerticalSolidList"/>
    <dgm:cxn modelId="{3C17BF36-6B3B-434A-8FA6-70F20936C09F}" srcId="{1B09E744-2E20-4789-897B-87A09B984E1E}" destId="{450319A7-A771-4799-86BC-5DF70B33C7BE}" srcOrd="3" destOrd="0" parTransId="{B4EDDAA9-10B3-4BE0-8B02-9AB1FCADBF3C}" sibTransId="{E5E35595-3E0A-4225-A56E-9A3591C1861D}"/>
    <dgm:cxn modelId="{654CE75F-02DA-46FB-8394-BEF47837AFE3}" type="presOf" srcId="{1B09E744-2E20-4789-897B-87A09B984E1E}" destId="{3B4F8E68-6AA8-45C9-BD71-E18598632362}" srcOrd="0" destOrd="0" presId="urn:microsoft.com/office/officeart/2018/2/layout/IconVerticalSolidList"/>
    <dgm:cxn modelId="{6F4EF949-89F3-41AE-A32A-D3AEC648BAE7}" type="presOf" srcId="{450319A7-A771-4799-86BC-5DF70B33C7BE}" destId="{04C4084E-3420-4C4E-92CD-84F98BCF7265}" srcOrd="0" destOrd="0" presId="urn:microsoft.com/office/officeart/2018/2/layout/IconVerticalSolidList"/>
    <dgm:cxn modelId="{52ABFB49-75EC-4484-94F8-BC0203C728AA}" srcId="{1B09E744-2E20-4789-897B-87A09B984E1E}" destId="{E492822C-46D2-458A-828E-01F55A414896}" srcOrd="0" destOrd="0" parTransId="{1931D9A5-8E4C-4ADD-90BD-3DDF11851130}" sibTransId="{B89B1541-B169-46FD-AB1D-930C0D167082}"/>
    <dgm:cxn modelId="{8DDDC054-DAEA-4C3C-B2D2-868DC64B7BA6}" type="presOf" srcId="{2218307A-E183-4DED-A8E2-ACFDE9BA72BA}" destId="{C1EA6119-E6C8-4DB3-810B-DD08D65E4DEF}" srcOrd="0" destOrd="0" presId="urn:microsoft.com/office/officeart/2018/2/layout/IconVerticalSolidList"/>
    <dgm:cxn modelId="{04D2B780-69D4-4B58-A579-4F8FB65AF79B}" srcId="{1B09E744-2E20-4789-897B-87A09B984E1E}" destId="{2218307A-E183-4DED-A8E2-ACFDE9BA72BA}" srcOrd="2" destOrd="0" parTransId="{DA708FE5-576B-4488-9345-4BB16C5FE88E}" sibTransId="{A1073C79-F36D-4E8A-A7E9-66B4047B10F2}"/>
    <dgm:cxn modelId="{25270DA3-A134-46DF-841F-75FE564FA8AE}" srcId="{1B09E744-2E20-4789-897B-87A09B984E1E}" destId="{76592A22-2E80-4385-BF32-032465BA471A}" srcOrd="1" destOrd="0" parTransId="{520980A0-39A2-4536-8060-84786A76DA7A}" sibTransId="{CACF6500-8C54-4CF2-9D05-52CD9AEA9827}"/>
    <dgm:cxn modelId="{416127FF-7827-4ED0-BB03-CD66BB02C2FE}" type="presParOf" srcId="{3B4F8E68-6AA8-45C9-BD71-E18598632362}" destId="{54AFAEC3-DCEA-434C-BF1A-21F670C8C355}" srcOrd="0" destOrd="0" presId="urn:microsoft.com/office/officeart/2018/2/layout/IconVerticalSolidList"/>
    <dgm:cxn modelId="{1AED4167-540C-4B0E-AD46-6587F2C6AFC9}" type="presParOf" srcId="{54AFAEC3-DCEA-434C-BF1A-21F670C8C355}" destId="{A0569744-9B06-4892-9AF5-B4E9D8A14F66}" srcOrd="0" destOrd="0" presId="urn:microsoft.com/office/officeart/2018/2/layout/IconVerticalSolidList"/>
    <dgm:cxn modelId="{E664F790-EFEC-41BE-969D-A77988E9142A}" type="presParOf" srcId="{54AFAEC3-DCEA-434C-BF1A-21F670C8C355}" destId="{D4908B45-B5ED-4FFF-9DAE-B7894697484A}" srcOrd="1" destOrd="0" presId="urn:microsoft.com/office/officeart/2018/2/layout/IconVerticalSolidList"/>
    <dgm:cxn modelId="{58FB9EA3-7BC4-4A79-836F-33C0E2C55FBC}" type="presParOf" srcId="{54AFAEC3-DCEA-434C-BF1A-21F670C8C355}" destId="{E7B2FA27-137F-488F-97F5-B9D530371987}" srcOrd="2" destOrd="0" presId="urn:microsoft.com/office/officeart/2018/2/layout/IconVerticalSolidList"/>
    <dgm:cxn modelId="{70864FE2-396B-4E38-AA72-9AD316AE8838}" type="presParOf" srcId="{54AFAEC3-DCEA-434C-BF1A-21F670C8C355}" destId="{84EC1F24-BD34-459B-8DE4-631DE77E92E5}" srcOrd="3" destOrd="0" presId="urn:microsoft.com/office/officeart/2018/2/layout/IconVerticalSolidList"/>
    <dgm:cxn modelId="{D05289D1-A2FF-479D-B051-53F168EE3A16}" type="presParOf" srcId="{3B4F8E68-6AA8-45C9-BD71-E18598632362}" destId="{96704377-91B7-4D37-8D71-D6FCF07ADEA4}" srcOrd="1" destOrd="0" presId="urn:microsoft.com/office/officeart/2018/2/layout/IconVerticalSolidList"/>
    <dgm:cxn modelId="{CED9C696-6894-4D09-9175-BE5B0A8F7EB9}" type="presParOf" srcId="{3B4F8E68-6AA8-45C9-BD71-E18598632362}" destId="{00753ABF-DE9B-48BE-B10D-46AD33A45D35}" srcOrd="2" destOrd="0" presId="urn:microsoft.com/office/officeart/2018/2/layout/IconVerticalSolidList"/>
    <dgm:cxn modelId="{EC9BF4B5-148F-45B6-9104-AFB0F2C31CBB}" type="presParOf" srcId="{00753ABF-DE9B-48BE-B10D-46AD33A45D35}" destId="{2C7C2086-61DA-4730-89DD-D3149B1354F8}" srcOrd="0" destOrd="0" presId="urn:microsoft.com/office/officeart/2018/2/layout/IconVerticalSolidList"/>
    <dgm:cxn modelId="{07FC6776-C1D0-4E08-93C9-F8F43893C9A6}" type="presParOf" srcId="{00753ABF-DE9B-48BE-B10D-46AD33A45D35}" destId="{69639975-52FD-4B68-B6AD-B47FFD4A5E69}" srcOrd="1" destOrd="0" presId="urn:microsoft.com/office/officeart/2018/2/layout/IconVerticalSolidList"/>
    <dgm:cxn modelId="{296A76E2-B087-42A4-96FC-2F4B4680E583}" type="presParOf" srcId="{00753ABF-DE9B-48BE-B10D-46AD33A45D35}" destId="{8F56F826-E73F-4D27-BB42-0B22B570D0FE}" srcOrd="2" destOrd="0" presId="urn:microsoft.com/office/officeart/2018/2/layout/IconVerticalSolidList"/>
    <dgm:cxn modelId="{65B0CF06-E128-48CB-A976-DF723AA88AED}" type="presParOf" srcId="{00753ABF-DE9B-48BE-B10D-46AD33A45D35}" destId="{332BD2EF-3D25-46F2-8354-B2ED51EBC5EC}" srcOrd="3" destOrd="0" presId="urn:microsoft.com/office/officeart/2018/2/layout/IconVerticalSolidList"/>
    <dgm:cxn modelId="{8F3DB6E6-C87F-4683-BAB0-33D15E9FD09B}" type="presParOf" srcId="{3B4F8E68-6AA8-45C9-BD71-E18598632362}" destId="{88E069C9-D30B-425E-9DC8-F922BEBA6FB3}" srcOrd="3" destOrd="0" presId="urn:microsoft.com/office/officeart/2018/2/layout/IconVerticalSolidList"/>
    <dgm:cxn modelId="{2DCEF6BF-1BBA-4650-8853-0607DC2CDDA7}" type="presParOf" srcId="{3B4F8E68-6AA8-45C9-BD71-E18598632362}" destId="{ABD14375-CB8B-4BF5-B689-7FBFE9B99F2E}" srcOrd="4" destOrd="0" presId="urn:microsoft.com/office/officeart/2018/2/layout/IconVerticalSolidList"/>
    <dgm:cxn modelId="{7C0A88A1-105D-455B-A8AA-791D5CAF723F}" type="presParOf" srcId="{ABD14375-CB8B-4BF5-B689-7FBFE9B99F2E}" destId="{19E337C0-5B79-4FED-9E47-DE2D22393D6F}" srcOrd="0" destOrd="0" presId="urn:microsoft.com/office/officeart/2018/2/layout/IconVerticalSolidList"/>
    <dgm:cxn modelId="{A873B435-1EB4-4B4F-B9A0-A8D95C0A2D5D}" type="presParOf" srcId="{ABD14375-CB8B-4BF5-B689-7FBFE9B99F2E}" destId="{DADA28DE-6C1C-4E41-97AB-215E3926F086}" srcOrd="1" destOrd="0" presId="urn:microsoft.com/office/officeart/2018/2/layout/IconVerticalSolidList"/>
    <dgm:cxn modelId="{60C96707-1BC0-472A-BEFC-D2C7EFDF1A37}" type="presParOf" srcId="{ABD14375-CB8B-4BF5-B689-7FBFE9B99F2E}" destId="{FF02E486-BD25-4FE8-B0A5-3CFBA3A974FF}" srcOrd="2" destOrd="0" presId="urn:microsoft.com/office/officeart/2018/2/layout/IconVerticalSolidList"/>
    <dgm:cxn modelId="{77E0D805-815A-4F21-ACE0-21B5781804FC}" type="presParOf" srcId="{ABD14375-CB8B-4BF5-B689-7FBFE9B99F2E}" destId="{C1EA6119-E6C8-4DB3-810B-DD08D65E4DEF}" srcOrd="3" destOrd="0" presId="urn:microsoft.com/office/officeart/2018/2/layout/IconVerticalSolidList"/>
    <dgm:cxn modelId="{6161129A-DD95-4CF9-B5C5-961CE4EC4B66}" type="presParOf" srcId="{3B4F8E68-6AA8-45C9-BD71-E18598632362}" destId="{AFB00632-3976-4DBC-8EBF-C0D18218D2D3}" srcOrd="5" destOrd="0" presId="urn:microsoft.com/office/officeart/2018/2/layout/IconVerticalSolidList"/>
    <dgm:cxn modelId="{A5FB2FB1-DE44-41B8-BC97-7AEB04487BA8}" type="presParOf" srcId="{3B4F8E68-6AA8-45C9-BD71-E18598632362}" destId="{EF2BA00C-FBE3-4012-B506-33FBDD8460CE}" srcOrd="6" destOrd="0" presId="urn:microsoft.com/office/officeart/2018/2/layout/IconVerticalSolidList"/>
    <dgm:cxn modelId="{F10EF4D0-6D74-4DD7-ABCB-9B08CE2AB5A5}" type="presParOf" srcId="{EF2BA00C-FBE3-4012-B506-33FBDD8460CE}" destId="{FF58442E-7BE7-45D6-9F06-70A6859EDAC0}" srcOrd="0" destOrd="0" presId="urn:microsoft.com/office/officeart/2018/2/layout/IconVerticalSolidList"/>
    <dgm:cxn modelId="{AAF6A62A-A1BC-415C-BED3-63BF00D22355}" type="presParOf" srcId="{EF2BA00C-FBE3-4012-B506-33FBDD8460CE}" destId="{A4BE4F26-2DF6-4C0C-BAA2-937366503357}" srcOrd="1" destOrd="0" presId="urn:microsoft.com/office/officeart/2018/2/layout/IconVerticalSolidList"/>
    <dgm:cxn modelId="{A031B106-66B4-4357-8A5B-CFEA4D8451D8}" type="presParOf" srcId="{EF2BA00C-FBE3-4012-B506-33FBDD8460CE}" destId="{3F3055BC-F620-4D4C-9A4E-D94DA104A970}" srcOrd="2" destOrd="0" presId="urn:microsoft.com/office/officeart/2018/2/layout/IconVerticalSolidList"/>
    <dgm:cxn modelId="{DE09D5CA-ED21-4F54-829B-400DAEA75F9D}" type="presParOf" srcId="{EF2BA00C-FBE3-4012-B506-33FBDD8460CE}" destId="{04C4084E-3420-4C4E-92CD-84F98BCF726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5FABA-BEE8-406F-B0B7-44F6C322383A}">
      <dsp:nvSpPr>
        <dsp:cNvPr id="0" name=""/>
        <dsp:cNvSpPr/>
      </dsp:nvSpPr>
      <dsp:spPr>
        <a:xfrm>
          <a:off x="0" y="3622"/>
          <a:ext cx="5913437" cy="7716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5F7AFE-FAED-4C89-A57B-6C3BAB0436B6}">
      <dsp:nvSpPr>
        <dsp:cNvPr id="0" name=""/>
        <dsp:cNvSpPr/>
      </dsp:nvSpPr>
      <dsp:spPr>
        <a:xfrm>
          <a:off x="233421" y="177241"/>
          <a:ext cx="424402" cy="424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76595B-877F-4748-88D2-8C21F34224B8}">
      <dsp:nvSpPr>
        <dsp:cNvPr id="0" name=""/>
        <dsp:cNvSpPr/>
      </dsp:nvSpPr>
      <dsp:spPr>
        <a:xfrm>
          <a:off x="891244" y="3622"/>
          <a:ext cx="5022192" cy="77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665" tIns="81665" rIns="81665" bIns="81665" numCol="1" spcCol="1270" anchor="ctr" anchorCtr="0">
          <a:noAutofit/>
        </a:bodyPr>
        <a:lstStyle/>
        <a:p>
          <a:pPr marL="0" lvl="0" indent="0" algn="l" defTabSz="844550">
            <a:lnSpc>
              <a:spcPct val="90000"/>
            </a:lnSpc>
            <a:spcBef>
              <a:spcPct val="0"/>
            </a:spcBef>
            <a:spcAft>
              <a:spcPct val="35000"/>
            </a:spcAft>
            <a:buNone/>
          </a:pPr>
          <a:r>
            <a:rPr lang="es-ES" sz="1900" kern="1200"/>
            <a:t>Antecedentes a las normas sobre gestión de personas</a:t>
          </a:r>
          <a:endParaRPr lang="en-US" sz="1900" kern="1200"/>
        </a:p>
      </dsp:txBody>
      <dsp:txXfrm>
        <a:off x="891244" y="3622"/>
        <a:ext cx="5022192" cy="771640"/>
      </dsp:txXfrm>
    </dsp:sp>
    <dsp:sp modelId="{BB577DE0-84A6-4D09-A4B8-C5C9D049E51D}">
      <dsp:nvSpPr>
        <dsp:cNvPr id="0" name=""/>
        <dsp:cNvSpPr/>
      </dsp:nvSpPr>
      <dsp:spPr>
        <a:xfrm>
          <a:off x="0" y="968173"/>
          <a:ext cx="5913437" cy="7716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73ABBB-B6FB-4454-9B05-5F364D668939}">
      <dsp:nvSpPr>
        <dsp:cNvPr id="0" name=""/>
        <dsp:cNvSpPr/>
      </dsp:nvSpPr>
      <dsp:spPr>
        <a:xfrm>
          <a:off x="233421" y="1141792"/>
          <a:ext cx="424402" cy="424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329844-D044-4E1B-9128-902D12A95CF3}">
      <dsp:nvSpPr>
        <dsp:cNvPr id="0" name=""/>
        <dsp:cNvSpPr/>
      </dsp:nvSpPr>
      <dsp:spPr>
        <a:xfrm>
          <a:off x="891244" y="968173"/>
          <a:ext cx="5022192" cy="77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665" tIns="81665" rIns="81665" bIns="81665" numCol="1" spcCol="1270" anchor="ctr" anchorCtr="0">
          <a:noAutofit/>
        </a:bodyPr>
        <a:lstStyle/>
        <a:p>
          <a:pPr marL="0" lvl="0" indent="0" algn="l" defTabSz="844550">
            <a:lnSpc>
              <a:spcPct val="90000"/>
            </a:lnSpc>
            <a:spcBef>
              <a:spcPct val="0"/>
            </a:spcBef>
            <a:spcAft>
              <a:spcPct val="35000"/>
            </a:spcAft>
            <a:buNone/>
          </a:pPr>
          <a:r>
            <a:rPr lang="es-ES" sz="1900" kern="1200"/>
            <a:t>El modelo jurídico operacional para la implementación de la normativa</a:t>
          </a:r>
          <a:endParaRPr lang="en-US" sz="1900" kern="1200"/>
        </a:p>
      </dsp:txBody>
      <dsp:txXfrm>
        <a:off x="891244" y="968173"/>
        <a:ext cx="5022192" cy="771640"/>
      </dsp:txXfrm>
    </dsp:sp>
    <dsp:sp modelId="{28230E31-0EF6-42B7-A183-C170C6595615}">
      <dsp:nvSpPr>
        <dsp:cNvPr id="0" name=""/>
        <dsp:cNvSpPr/>
      </dsp:nvSpPr>
      <dsp:spPr>
        <a:xfrm>
          <a:off x="0" y="1932723"/>
          <a:ext cx="5913437" cy="7716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970056-C181-4D62-B01D-0AC5A155C5EF}">
      <dsp:nvSpPr>
        <dsp:cNvPr id="0" name=""/>
        <dsp:cNvSpPr/>
      </dsp:nvSpPr>
      <dsp:spPr>
        <a:xfrm>
          <a:off x="233421" y="2106342"/>
          <a:ext cx="424402" cy="424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D669C7-70EB-4422-8009-C7BDA8428BAB}">
      <dsp:nvSpPr>
        <dsp:cNvPr id="0" name=""/>
        <dsp:cNvSpPr/>
      </dsp:nvSpPr>
      <dsp:spPr>
        <a:xfrm>
          <a:off x="891244" y="1932723"/>
          <a:ext cx="5022192" cy="77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665" tIns="81665" rIns="81665" bIns="81665" numCol="1" spcCol="1270" anchor="ctr" anchorCtr="0">
          <a:noAutofit/>
        </a:bodyPr>
        <a:lstStyle/>
        <a:p>
          <a:pPr marL="0" lvl="0" indent="0" algn="l" defTabSz="844550">
            <a:lnSpc>
              <a:spcPct val="90000"/>
            </a:lnSpc>
            <a:spcBef>
              <a:spcPct val="0"/>
            </a:spcBef>
            <a:spcAft>
              <a:spcPct val="35000"/>
            </a:spcAft>
            <a:buNone/>
          </a:pPr>
          <a:r>
            <a:rPr lang="es-ES" sz="1900" kern="1200"/>
            <a:t>Las 11 normas de aplicación general en la gestión de personas</a:t>
          </a:r>
          <a:endParaRPr lang="en-US" sz="1900" kern="1200"/>
        </a:p>
      </dsp:txBody>
      <dsp:txXfrm>
        <a:off x="891244" y="1932723"/>
        <a:ext cx="5022192" cy="771640"/>
      </dsp:txXfrm>
    </dsp:sp>
    <dsp:sp modelId="{E3CB1230-C4AD-4298-86BB-7DBC13ED37D0}">
      <dsp:nvSpPr>
        <dsp:cNvPr id="0" name=""/>
        <dsp:cNvSpPr/>
      </dsp:nvSpPr>
      <dsp:spPr>
        <a:xfrm>
          <a:off x="0" y="2897274"/>
          <a:ext cx="5913437" cy="7716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4BE8D8-4CCB-44F9-9FBF-246BA7F26E42}">
      <dsp:nvSpPr>
        <dsp:cNvPr id="0" name=""/>
        <dsp:cNvSpPr/>
      </dsp:nvSpPr>
      <dsp:spPr>
        <a:xfrm>
          <a:off x="233421" y="3070893"/>
          <a:ext cx="424402" cy="424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F399DD-190D-4052-982F-5A9D5AEE0DEA}">
      <dsp:nvSpPr>
        <dsp:cNvPr id="0" name=""/>
        <dsp:cNvSpPr/>
      </dsp:nvSpPr>
      <dsp:spPr>
        <a:xfrm>
          <a:off x="891244" y="2897274"/>
          <a:ext cx="5022192" cy="77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665" tIns="81665" rIns="81665" bIns="81665" numCol="1" spcCol="1270" anchor="ctr" anchorCtr="0">
          <a:noAutofit/>
        </a:bodyPr>
        <a:lstStyle/>
        <a:p>
          <a:pPr marL="0" lvl="0" indent="0" algn="l" defTabSz="844550">
            <a:lnSpc>
              <a:spcPct val="90000"/>
            </a:lnSpc>
            <a:spcBef>
              <a:spcPct val="0"/>
            </a:spcBef>
            <a:spcAft>
              <a:spcPct val="35000"/>
            </a:spcAft>
            <a:buNone/>
          </a:pPr>
          <a:r>
            <a:rPr lang="es-ES" sz="1900" kern="1200"/>
            <a:t>Avances en la aplicación de la normativa</a:t>
          </a:r>
          <a:endParaRPr lang="en-US" sz="1900" kern="1200"/>
        </a:p>
      </dsp:txBody>
      <dsp:txXfrm>
        <a:off x="891244" y="2897274"/>
        <a:ext cx="5022192" cy="771640"/>
      </dsp:txXfrm>
    </dsp:sp>
    <dsp:sp modelId="{5DF1CF9A-D90A-446A-AB7A-2F53CC7E6B55}">
      <dsp:nvSpPr>
        <dsp:cNvPr id="0" name=""/>
        <dsp:cNvSpPr/>
      </dsp:nvSpPr>
      <dsp:spPr>
        <a:xfrm>
          <a:off x="0" y="3861824"/>
          <a:ext cx="5913437" cy="7716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AB8859-A7DE-46A1-8ABD-32936154C791}">
      <dsp:nvSpPr>
        <dsp:cNvPr id="0" name=""/>
        <dsp:cNvSpPr/>
      </dsp:nvSpPr>
      <dsp:spPr>
        <a:xfrm>
          <a:off x="233421" y="4035443"/>
          <a:ext cx="424402" cy="424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B09B57-E12E-4185-A67C-B7A957375CD3}">
      <dsp:nvSpPr>
        <dsp:cNvPr id="0" name=""/>
        <dsp:cNvSpPr/>
      </dsp:nvSpPr>
      <dsp:spPr>
        <a:xfrm>
          <a:off x="891244" y="3861824"/>
          <a:ext cx="5022192" cy="77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665" tIns="81665" rIns="81665" bIns="81665" numCol="1" spcCol="1270" anchor="ctr" anchorCtr="0">
          <a:noAutofit/>
        </a:bodyPr>
        <a:lstStyle/>
        <a:p>
          <a:pPr marL="0" lvl="0" indent="0" algn="l" defTabSz="844550">
            <a:lnSpc>
              <a:spcPct val="90000"/>
            </a:lnSpc>
            <a:spcBef>
              <a:spcPct val="0"/>
            </a:spcBef>
            <a:spcAft>
              <a:spcPct val="35000"/>
            </a:spcAft>
            <a:buNone/>
          </a:pPr>
          <a:r>
            <a:rPr lang="es-ES" sz="1900" kern="1200"/>
            <a:t>Nuevos desafíos en la gestión de personas</a:t>
          </a:r>
          <a:endParaRPr lang="en-US" sz="1900" kern="1200"/>
        </a:p>
      </dsp:txBody>
      <dsp:txXfrm>
        <a:off x="891244" y="3861824"/>
        <a:ext cx="5022192" cy="771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69744-9B06-4892-9AF5-B4E9D8A14F66}">
      <dsp:nvSpPr>
        <dsp:cNvPr id="0" name=""/>
        <dsp:cNvSpPr/>
      </dsp:nvSpPr>
      <dsp:spPr>
        <a:xfrm>
          <a:off x="0" y="1924"/>
          <a:ext cx="5913437" cy="9754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908B45-B5ED-4FFF-9DAE-B7894697484A}">
      <dsp:nvSpPr>
        <dsp:cNvPr id="0" name=""/>
        <dsp:cNvSpPr/>
      </dsp:nvSpPr>
      <dsp:spPr>
        <a:xfrm>
          <a:off x="295064" y="221393"/>
          <a:ext cx="536480" cy="5364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EC1F24-BD34-459B-8DE4-631DE77E92E5}">
      <dsp:nvSpPr>
        <dsp:cNvPr id="0" name=""/>
        <dsp:cNvSpPr/>
      </dsp:nvSpPr>
      <dsp:spPr>
        <a:xfrm>
          <a:off x="1126608" y="1924"/>
          <a:ext cx="4786828" cy="975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32" tIns="103232" rIns="103232" bIns="103232" numCol="1" spcCol="1270" anchor="ctr" anchorCtr="0">
          <a:noAutofit/>
        </a:bodyPr>
        <a:lstStyle/>
        <a:p>
          <a:pPr marL="0" lvl="0" indent="0" algn="l" defTabSz="977900">
            <a:lnSpc>
              <a:spcPct val="90000"/>
            </a:lnSpc>
            <a:spcBef>
              <a:spcPct val="0"/>
            </a:spcBef>
            <a:spcAft>
              <a:spcPct val="35000"/>
            </a:spcAft>
            <a:buNone/>
          </a:pPr>
          <a:r>
            <a:rPr lang="es-ES" sz="2200" kern="1200"/>
            <a:t>Instructivo transformado en norma.</a:t>
          </a:r>
          <a:endParaRPr lang="en-US" sz="2200" kern="1200"/>
        </a:p>
      </dsp:txBody>
      <dsp:txXfrm>
        <a:off x="1126608" y="1924"/>
        <a:ext cx="4786828" cy="975418"/>
      </dsp:txXfrm>
    </dsp:sp>
    <dsp:sp modelId="{2C7C2086-61DA-4730-89DD-D3149B1354F8}">
      <dsp:nvSpPr>
        <dsp:cNvPr id="0" name=""/>
        <dsp:cNvSpPr/>
      </dsp:nvSpPr>
      <dsp:spPr>
        <a:xfrm>
          <a:off x="0" y="1221197"/>
          <a:ext cx="5913437" cy="9754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639975-52FD-4B68-B6AD-B47FFD4A5E69}">
      <dsp:nvSpPr>
        <dsp:cNvPr id="0" name=""/>
        <dsp:cNvSpPr/>
      </dsp:nvSpPr>
      <dsp:spPr>
        <a:xfrm>
          <a:off x="295064" y="1440667"/>
          <a:ext cx="536480" cy="5364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32BD2EF-3D25-46F2-8354-B2ED51EBC5EC}">
      <dsp:nvSpPr>
        <dsp:cNvPr id="0" name=""/>
        <dsp:cNvSpPr/>
      </dsp:nvSpPr>
      <dsp:spPr>
        <a:xfrm>
          <a:off x="1126608" y="1221197"/>
          <a:ext cx="4786828" cy="975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32" tIns="103232" rIns="103232" bIns="103232" numCol="1" spcCol="1270" anchor="ctr" anchorCtr="0">
          <a:noAutofit/>
        </a:bodyPr>
        <a:lstStyle/>
        <a:p>
          <a:pPr marL="0" lvl="0" indent="0" algn="l" defTabSz="977900">
            <a:lnSpc>
              <a:spcPct val="90000"/>
            </a:lnSpc>
            <a:spcBef>
              <a:spcPct val="0"/>
            </a:spcBef>
            <a:spcAft>
              <a:spcPct val="35000"/>
            </a:spcAft>
            <a:buNone/>
          </a:pPr>
          <a:r>
            <a:rPr lang="es-ES" sz="2200" kern="1200"/>
            <a:t>No ir por nuevos cambios legales, sino usar potestad reglamentaria.</a:t>
          </a:r>
          <a:endParaRPr lang="en-US" sz="2200" kern="1200"/>
        </a:p>
      </dsp:txBody>
      <dsp:txXfrm>
        <a:off x="1126608" y="1221197"/>
        <a:ext cx="4786828" cy="975418"/>
      </dsp:txXfrm>
    </dsp:sp>
    <dsp:sp modelId="{19E337C0-5B79-4FED-9E47-DE2D22393D6F}">
      <dsp:nvSpPr>
        <dsp:cNvPr id="0" name=""/>
        <dsp:cNvSpPr/>
      </dsp:nvSpPr>
      <dsp:spPr>
        <a:xfrm>
          <a:off x="0" y="2440471"/>
          <a:ext cx="5913437" cy="9754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DA28DE-6C1C-4E41-97AB-215E3926F086}">
      <dsp:nvSpPr>
        <dsp:cNvPr id="0" name=""/>
        <dsp:cNvSpPr/>
      </dsp:nvSpPr>
      <dsp:spPr>
        <a:xfrm>
          <a:off x="295064" y="2659940"/>
          <a:ext cx="536480" cy="5364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EA6119-E6C8-4DB3-810B-DD08D65E4DEF}">
      <dsp:nvSpPr>
        <dsp:cNvPr id="0" name=""/>
        <dsp:cNvSpPr/>
      </dsp:nvSpPr>
      <dsp:spPr>
        <a:xfrm>
          <a:off x="1126608" y="2440471"/>
          <a:ext cx="4786828" cy="975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32" tIns="103232" rIns="103232" bIns="103232" numCol="1" spcCol="1270" anchor="ctr" anchorCtr="0">
          <a:noAutofit/>
        </a:bodyPr>
        <a:lstStyle/>
        <a:p>
          <a:pPr marL="0" lvl="0" indent="0" algn="l" defTabSz="977900">
            <a:lnSpc>
              <a:spcPct val="90000"/>
            </a:lnSpc>
            <a:spcBef>
              <a:spcPct val="0"/>
            </a:spcBef>
            <a:spcAft>
              <a:spcPct val="35000"/>
            </a:spcAft>
            <a:buNone/>
          </a:pPr>
          <a:r>
            <a:rPr lang="es-ES" sz="2200" kern="1200"/>
            <a:t>Lograr toma de razón por Contraloría.</a:t>
          </a:r>
          <a:endParaRPr lang="en-US" sz="2200" kern="1200"/>
        </a:p>
      </dsp:txBody>
      <dsp:txXfrm>
        <a:off x="1126608" y="2440471"/>
        <a:ext cx="4786828" cy="975418"/>
      </dsp:txXfrm>
    </dsp:sp>
    <dsp:sp modelId="{FF58442E-7BE7-45D6-9F06-70A6859EDAC0}">
      <dsp:nvSpPr>
        <dsp:cNvPr id="0" name=""/>
        <dsp:cNvSpPr/>
      </dsp:nvSpPr>
      <dsp:spPr>
        <a:xfrm>
          <a:off x="0" y="3659744"/>
          <a:ext cx="5913437" cy="9754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BE4F26-2DF6-4C0C-BAA2-937366503357}">
      <dsp:nvSpPr>
        <dsp:cNvPr id="0" name=""/>
        <dsp:cNvSpPr/>
      </dsp:nvSpPr>
      <dsp:spPr>
        <a:xfrm>
          <a:off x="295064" y="3879213"/>
          <a:ext cx="536480" cy="5364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C4084E-3420-4C4E-92CD-84F98BCF7265}">
      <dsp:nvSpPr>
        <dsp:cNvPr id="0" name=""/>
        <dsp:cNvSpPr/>
      </dsp:nvSpPr>
      <dsp:spPr>
        <a:xfrm>
          <a:off x="1126608" y="3659744"/>
          <a:ext cx="4786828" cy="975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32" tIns="103232" rIns="103232" bIns="103232" numCol="1" spcCol="1270" anchor="ctr" anchorCtr="0">
          <a:noAutofit/>
        </a:bodyPr>
        <a:lstStyle/>
        <a:p>
          <a:pPr marL="0" lvl="0" indent="0" algn="l" defTabSz="977900">
            <a:lnSpc>
              <a:spcPct val="90000"/>
            </a:lnSpc>
            <a:spcBef>
              <a:spcPct val="0"/>
            </a:spcBef>
            <a:spcAft>
              <a:spcPct val="35000"/>
            </a:spcAft>
            <a:buNone/>
          </a:pPr>
          <a:r>
            <a:rPr lang="es-ES" sz="2200" kern="1200"/>
            <a:t>Aplicar nuevas capacidades del Servicio Civil</a:t>
          </a:r>
          <a:endParaRPr lang="en-US" sz="2200" kern="1200"/>
        </a:p>
      </dsp:txBody>
      <dsp:txXfrm>
        <a:off x="1126608" y="3659744"/>
        <a:ext cx="4786828" cy="97541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2D0FFA-6E2E-4E69-AB9B-426E1BF582D6}" type="datetimeFigureOut">
              <a:rPr lang="es-CL" smtClean="0"/>
              <a:t>20-04-2024</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E0360F-413F-42AC-A37F-FFD389EE0E2F}" type="slidenum">
              <a:rPr lang="es-CL" smtClean="0"/>
              <a:t>‹Nº›</a:t>
            </a:fld>
            <a:endParaRPr lang="es-CL"/>
          </a:p>
        </p:txBody>
      </p:sp>
    </p:spTree>
    <p:extLst>
      <p:ext uri="{BB962C8B-B14F-4D97-AF65-F5344CB8AC3E}">
        <p14:creationId xmlns:p14="http://schemas.microsoft.com/office/powerpoint/2010/main" val="107901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134452F-A764-4CC3-9154-44F6979DF817}" type="datetime1">
              <a:rPr lang="en-US" smtClean="0"/>
              <a:t>4/20/2024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‹Nº›</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AF8D648-ED0A-4767-B23A-383B47C64DFD}" type="datetime1">
              <a:rPr lang="en-US" smtClean="0"/>
              <a:t>4/20/2024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5638A73-1D8E-48EA-AFB7-D47C7CE43905}" type="datetime1">
              <a:rPr lang="en-US" smtClean="0"/>
              <a:t>4/20/2024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21" name="Marcador de contenido 12"/>
          <p:cNvSpPr>
            <a:spLocks noGrp="1"/>
          </p:cNvSpPr>
          <p:nvPr>
            <p:ph sz="quarter" idx="12" hasCustomPrompt="1"/>
          </p:nvPr>
        </p:nvSpPr>
        <p:spPr>
          <a:xfrm>
            <a:off x="431371" y="620688"/>
            <a:ext cx="9682592" cy="622069"/>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3200" b="1" i="0" spc="0" baseline="0">
                <a:solidFill>
                  <a:schemeClr val="tx1"/>
                </a:solidFill>
                <a:latin typeface="+mj-lt"/>
              </a:defRPr>
            </a:lvl1pPr>
          </a:lstStyle>
          <a:p>
            <a:pPr lvl="0"/>
            <a:r>
              <a:rPr lang="es-ES" dirty="0"/>
              <a:t>Titulo del capítulo en máx. dos líneas. </a:t>
            </a:r>
          </a:p>
          <a:p>
            <a:pPr lvl="0"/>
            <a:endParaRPr lang="es-ES" dirty="0"/>
          </a:p>
        </p:txBody>
      </p:sp>
      <p:pic>
        <p:nvPicPr>
          <p:cNvPr id="16" name="Picture 3" descr="R:\SERVICIO CIVIL INFORMA\Elementos png\Elementos jpg\Elementos Plantilla SC-03.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58467" y="1"/>
            <a:ext cx="710141" cy="13949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R:\SERVICIO CIVIL INFORMA\Elementos png\Elementos jpg\Elementos Plantilla SC-05.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072337" y="6173492"/>
            <a:ext cx="2508249" cy="42386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R:\SERVICIO CIVIL INFORMA\Elementos png\Elementos jpg\Elementos Plantilla SC-04.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73409"/>
            <a:ext cx="335360" cy="1341437"/>
          </a:xfrm>
          <a:prstGeom prst="rect">
            <a:avLst/>
          </a:prstGeom>
          <a:noFill/>
          <a:extLst>
            <a:ext uri="{909E8E84-426E-40DD-AFC4-6F175D3DCCD1}">
              <a14:hiddenFill xmlns:a14="http://schemas.microsoft.com/office/drawing/2010/main">
                <a:solidFill>
                  <a:srgbClr val="FFFFFF"/>
                </a:solidFill>
              </a14:hiddenFill>
            </a:ext>
          </a:extLst>
        </p:spPr>
      </p:pic>
      <p:sp>
        <p:nvSpPr>
          <p:cNvPr id="6" name="5 Marcador de número de diapositiva"/>
          <p:cNvSpPr>
            <a:spLocks noGrp="1"/>
          </p:cNvSpPr>
          <p:nvPr>
            <p:ph type="sldNum" sz="quarter" idx="4"/>
          </p:nvPr>
        </p:nvSpPr>
        <p:spPr>
          <a:xfrm>
            <a:off x="10858472" y="764001"/>
            <a:ext cx="722113" cy="365125"/>
          </a:xfrm>
          <a:prstGeom prst="rect">
            <a:avLst/>
          </a:prstGeom>
        </p:spPr>
        <p:txBody>
          <a:bodyPr vert="horz" lIns="91440" tIns="45720" rIns="91440" bIns="45720" rtlCol="0" anchor="ctr"/>
          <a:lstStyle>
            <a:lvl1pPr algn="ctr">
              <a:defRPr sz="1400" b="1">
                <a:solidFill>
                  <a:schemeClr val="bg1"/>
                </a:solidFill>
              </a:defRPr>
            </a:lvl1pPr>
          </a:lstStyle>
          <a:p>
            <a:fld id="{C54488F0-4A68-4B0B-BA3D-C9F6C9B05473}" type="slidenum">
              <a:rPr lang="es-CL" smtClean="0">
                <a:solidFill>
                  <a:prstClr val="white"/>
                </a:solidFill>
              </a:rPr>
              <a:pPr/>
              <a:t>‹Nº›</a:t>
            </a:fld>
            <a:endParaRPr lang="es-CL" dirty="0">
              <a:solidFill>
                <a:prstClr val="white"/>
              </a:solidFill>
            </a:endParaRPr>
          </a:p>
        </p:txBody>
      </p:sp>
    </p:spTree>
    <p:extLst>
      <p:ext uri="{BB962C8B-B14F-4D97-AF65-F5344CB8AC3E}">
        <p14:creationId xmlns:p14="http://schemas.microsoft.com/office/powerpoint/2010/main" val="82297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1114F06-6A83-4320-BCC0-5C1AA6EA78B6}" type="datetime1">
              <a:rPr lang="en-US" smtClean="0"/>
              <a:t>4/20/2024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48D036F-66C9-4D45-B2F7-55BA2E960EE8}" type="datetime1">
              <a:rPr lang="en-US" smtClean="0"/>
              <a:t>4/20/2024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8741081-2D0D-4E4B-B539-464B326C1334}" type="datetime1">
              <a:rPr lang="en-US" smtClean="0"/>
              <a:t>4/20/2024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E9CA885-1C4E-4C96-974D-89B524E7ECF7}" type="datetime1">
              <a:rPr lang="en-US" smtClean="0"/>
              <a:t>4/20/2024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679349C-94C7-46F7-AA18-66F0630B6109}" type="datetime1">
              <a:rPr lang="en-US" smtClean="0"/>
              <a:t>4/20/2024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2C9A7-76D2-4336-A01F-9BC9E6429C63}" type="datetime1">
              <a:rPr lang="en-US" smtClean="0"/>
              <a:t>4/20/2024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9314DAA-024A-482F-A6AD-FC79F3681E65}" type="datetime1">
              <a:rPr lang="en-US" smtClean="0"/>
              <a:t>4/20/2024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31E4F02-2C1E-43C4-98EC-A20737C2BE88}" type="datetime1">
              <a:rPr lang="en-US" smtClean="0"/>
              <a:t>4/20/2024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3DC21C0-6035-487E-B2FC-2ADC9A264EEC}" type="datetime1">
              <a:rPr lang="en-US" smtClean="0"/>
              <a:t>4/20/2024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‹Nº›</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practicasparachile.c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3417E9-2186-4D33-A356-B4F85B17FE57}"/>
              </a:ext>
            </a:extLst>
          </p:cNvPr>
          <p:cNvSpPr>
            <a:spLocks noGrp="1"/>
          </p:cNvSpPr>
          <p:nvPr>
            <p:ph type="ctrTitle"/>
          </p:nvPr>
        </p:nvSpPr>
        <p:spPr>
          <a:xfrm>
            <a:off x="2417779" y="802299"/>
            <a:ext cx="8637073" cy="1725144"/>
          </a:xfrm>
        </p:spPr>
        <p:txBody>
          <a:bodyPr>
            <a:normAutofit/>
          </a:bodyPr>
          <a:lstStyle/>
          <a:p>
            <a:pPr algn="ctr"/>
            <a:r>
              <a:rPr lang="es-ES" sz="3600" b="1" kern="50" dirty="0">
                <a:effectLst/>
                <a:latin typeface="Calibri" panose="020F0502020204030204" pitchFamily="34" charset="0"/>
                <a:ea typeface="SimSun" panose="02010600030101010101" pitchFamily="2" charset="-122"/>
              </a:rPr>
              <a:t>Las 11 normas DE APLICACIÓN GENERAL en la Gestión de Personas</a:t>
            </a:r>
            <a:endParaRPr lang="es-CL" sz="11500" dirty="0"/>
          </a:p>
        </p:txBody>
      </p:sp>
      <p:sp>
        <p:nvSpPr>
          <p:cNvPr id="3" name="Subtítulo 2">
            <a:extLst>
              <a:ext uri="{FF2B5EF4-FFF2-40B4-BE49-F238E27FC236}">
                <a16:creationId xmlns:a16="http://schemas.microsoft.com/office/drawing/2014/main" id="{D57FA01F-06EB-4413-B082-47D8046B286E}"/>
              </a:ext>
            </a:extLst>
          </p:cNvPr>
          <p:cNvSpPr>
            <a:spLocks noGrp="1"/>
          </p:cNvSpPr>
          <p:nvPr>
            <p:ph type="subTitle" idx="1"/>
          </p:nvPr>
        </p:nvSpPr>
        <p:spPr>
          <a:xfrm>
            <a:off x="2417780" y="3531204"/>
            <a:ext cx="8637072" cy="1345596"/>
          </a:xfrm>
        </p:spPr>
        <p:txBody>
          <a:bodyPr>
            <a:normAutofit lnSpcReduction="10000"/>
          </a:bodyPr>
          <a:lstStyle/>
          <a:p>
            <a:r>
              <a:rPr lang="es-ES" sz="1800" b="1" kern="50" cap="small" dirty="0">
                <a:effectLst/>
                <a:latin typeface="Calibri" panose="020F0502020204030204" pitchFamily="34" charset="0"/>
                <a:ea typeface="SimSun" panose="02010600030101010101" pitchFamily="2" charset="-122"/>
              </a:rPr>
              <a:t>Diploma en “gestión y desarrollo de Personas en el estado”</a:t>
            </a:r>
          </a:p>
          <a:p>
            <a:r>
              <a:rPr lang="es-ES" b="1" kern="50" cap="small" dirty="0">
                <a:latin typeface="Calibri" panose="020F0502020204030204" pitchFamily="34" charset="0"/>
                <a:ea typeface="SimSun" panose="02010600030101010101" pitchFamily="2" charset="-122"/>
              </a:rPr>
              <a:t>Profesor Rodrigo Egaña </a:t>
            </a:r>
            <a:r>
              <a:rPr lang="es-ES" b="1" kern="50" cap="small" dirty="0" err="1">
                <a:latin typeface="Calibri" panose="020F0502020204030204" pitchFamily="34" charset="0"/>
                <a:ea typeface="SimSun" panose="02010600030101010101" pitchFamily="2" charset="-122"/>
              </a:rPr>
              <a:t>Baraona</a:t>
            </a:r>
            <a:endParaRPr lang="es-ES" b="1" kern="50" cap="small" dirty="0">
              <a:latin typeface="Calibri" panose="020F0502020204030204" pitchFamily="34" charset="0"/>
              <a:ea typeface="SimSun" panose="02010600030101010101" pitchFamily="2" charset="-122"/>
            </a:endParaRPr>
          </a:p>
          <a:p>
            <a:r>
              <a:rPr lang="es-ES" b="1" kern="50" cap="small" dirty="0">
                <a:latin typeface="Calibri" panose="020F0502020204030204" pitchFamily="34" charset="0"/>
                <a:ea typeface="SimSun" panose="02010600030101010101" pitchFamily="2" charset="-122"/>
              </a:rPr>
              <a:t>2024</a:t>
            </a:r>
          </a:p>
          <a:p>
            <a:endParaRPr lang="es-CL" dirty="0"/>
          </a:p>
        </p:txBody>
      </p:sp>
      <p:sp>
        <p:nvSpPr>
          <p:cNvPr id="4" name="Marcador de número de diapositiva 3">
            <a:extLst>
              <a:ext uri="{FF2B5EF4-FFF2-40B4-BE49-F238E27FC236}">
                <a16:creationId xmlns:a16="http://schemas.microsoft.com/office/drawing/2014/main" id="{770F612C-9D9B-4AF8-8018-6851A92E584B}"/>
              </a:ext>
            </a:extLst>
          </p:cNvPr>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2448232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a:xfrm>
            <a:off x="480060" y="582882"/>
            <a:ext cx="811019" cy="503578"/>
          </a:xfrm>
        </p:spPr>
        <p:txBody>
          <a:bodyPr>
            <a:normAutofit/>
          </a:bodyPr>
          <a:lstStyle/>
          <a:p>
            <a:pPr>
              <a:lnSpc>
                <a:spcPct val="90000"/>
              </a:lnSpc>
              <a:spcAft>
                <a:spcPts val="600"/>
              </a:spcAft>
            </a:pPr>
            <a:fld id="{6D22F896-40B5-4ADD-8801-0D06FADFA095}" type="slidenum">
              <a:rPr lang="en-US" smtClean="0"/>
              <a:pPr>
                <a:lnSpc>
                  <a:spcPct val="90000"/>
                </a:lnSpc>
                <a:spcAft>
                  <a:spcPts val="600"/>
                </a:spcAft>
              </a:pPr>
              <a:t>10</a:t>
            </a:fld>
            <a:endParaRPr lang="en-US"/>
          </a:p>
        </p:txBody>
      </p:sp>
      <p:sp>
        <p:nvSpPr>
          <p:cNvPr id="18" name="Rectangle 17">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860612" y="1138228"/>
            <a:ext cx="3793685" cy="3858767"/>
          </a:xfrm>
        </p:spPr>
        <p:txBody>
          <a:bodyPr anchor="ctr">
            <a:normAutofit/>
          </a:bodyPr>
          <a:lstStyle/>
          <a:p>
            <a:r>
              <a:rPr lang="es-ES" sz="3600" kern="50" dirty="0">
                <a:effectLst/>
                <a:latin typeface="Calibri" panose="020F0502020204030204" pitchFamily="34" charset="0"/>
                <a:ea typeface="SimSun" panose="02010600030101010101" pitchFamily="2" charset="-122"/>
                <a:cs typeface="Mangal" panose="02040503050203030202" pitchFamily="18" charset="0"/>
              </a:rPr>
              <a:t>Antecedentes a las normas sobre gestión de personas</a:t>
            </a:r>
            <a:br>
              <a:rPr lang="es-CL" sz="3600" kern="50" dirty="0">
                <a:effectLst/>
                <a:latin typeface="Times New Roman" panose="02020603050405020304" pitchFamily="18" charset="0"/>
                <a:ea typeface="SimSun" panose="02010600030101010101" pitchFamily="2" charset="-122"/>
                <a:cs typeface="Mangal" panose="02040503050203030202" pitchFamily="18" charset="0"/>
              </a:rPr>
            </a:br>
            <a:r>
              <a:rPr lang="es-CL" sz="3600" kern="50" dirty="0">
                <a:effectLst/>
                <a:latin typeface="Times New Roman" panose="02020603050405020304" pitchFamily="18" charset="0"/>
                <a:ea typeface="SimSun" panose="02010600030101010101" pitchFamily="2" charset="-122"/>
                <a:cs typeface="Mangal" panose="02040503050203030202" pitchFamily="18" charset="0"/>
              </a:rPr>
              <a:t>									8</a:t>
            </a:r>
            <a:endParaRPr lang="es-CL" sz="3600" dirty="0"/>
          </a:p>
        </p:txBody>
      </p:sp>
      <p:grpSp>
        <p:nvGrpSpPr>
          <p:cNvPr id="20" name="Group 19">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21" name="Rectangle 20">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a:xfrm>
            <a:off x="5584483" y="1138228"/>
            <a:ext cx="5440680" cy="3858768"/>
          </a:xfrm>
        </p:spPr>
        <p:txBody>
          <a:bodyPr anchor="ctr">
            <a:normAutofit/>
          </a:bodyPr>
          <a:lstStyle/>
          <a:p>
            <a:pPr lvl="1">
              <a:lnSpc>
                <a:spcPct val="110000"/>
              </a:lnSpc>
            </a:pPr>
            <a:r>
              <a:rPr lang="es-CL" sz="1500" b="1">
                <a:solidFill>
                  <a:srgbClr val="000000"/>
                </a:solidFill>
              </a:rPr>
              <a:t>El programa de Gobierno de Bachelet 2.				(1)</a:t>
            </a:r>
          </a:p>
          <a:p>
            <a:pPr lvl="1">
              <a:lnSpc>
                <a:spcPct val="110000"/>
              </a:lnSpc>
            </a:pPr>
            <a:r>
              <a:rPr lang="es-CL" sz="1500">
                <a:solidFill>
                  <a:srgbClr val="000000"/>
                </a:solidFill>
              </a:rPr>
              <a:t>El programa de gobierno propone </a:t>
            </a:r>
            <a:r>
              <a:rPr lang="es-CL" sz="1500" b="1">
                <a:solidFill>
                  <a:srgbClr val="000000"/>
                </a:solidFill>
              </a:rPr>
              <a:t>Un nuevo trato para el empleo público</a:t>
            </a:r>
            <a:r>
              <a:rPr lang="es-CL" sz="1500">
                <a:solidFill>
                  <a:srgbClr val="000000"/>
                </a:solidFill>
              </a:rPr>
              <a:t>, de acuerdo a </a:t>
            </a:r>
            <a:r>
              <a:rPr lang="es-CL" sz="1500" b="1">
                <a:solidFill>
                  <a:srgbClr val="000000"/>
                </a:solidFill>
              </a:rPr>
              <a:t>principios orientadores </a:t>
            </a:r>
            <a:r>
              <a:rPr lang="es-CL" sz="1500">
                <a:solidFill>
                  <a:srgbClr val="000000"/>
                </a:solidFill>
              </a:rPr>
              <a:t>que son una gestión pública de calidad, en condiciones laborales decentes e innovativas; servidores públicos </a:t>
            </a:r>
            <a:r>
              <a:rPr lang="es-ES_tradnl" sz="1500">
                <a:solidFill>
                  <a:srgbClr val="000000"/>
                </a:solidFill>
                <a:effectLst/>
                <a:latin typeface="Calibri" panose="020F0502020204030204" pitchFamily="34" charset="0"/>
                <a:ea typeface="MS ??"/>
                <a:cs typeface="Helvetica" panose="020B0604020202020204" pitchFamily="34" charset="0"/>
              </a:rPr>
              <a:t>regidos por principios de calidad, mérito y probidad y que generen confianza ciudadana; modelo de gestión de personas integral y sistémico; acceso y movilidad por mérito y desempeño; perfeccionamiento de los funcionarios en base a una mirada estratégica; y evaluación del desempeño objetivo y transparente, basado en el mérito y la retroalimentación. </a:t>
            </a:r>
            <a:endParaRPr lang="es-CL" sz="1500">
              <a:solidFill>
                <a:srgbClr val="000000"/>
              </a:solidFill>
              <a:effectLst/>
              <a:latin typeface="Cambria" panose="02040503050406030204" pitchFamily="18" charset="0"/>
              <a:ea typeface="MS ??"/>
              <a:cs typeface="Cambria" panose="02040503050406030204" pitchFamily="18" charset="0"/>
            </a:endParaRPr>
          </a:p>
          <a:p>
            <a:pPr lvl="1">
              <a:lnSpc>
                <a:spcPct val="110000"/>
              </a:lnSpc>
            </a:pPr>
            <a:endParaRPr lang="es-CL" sz="1500">
              <a:solidFill>
                <a:srgbClr val="000000"/>
              </a:solidFill>
            </a:endParaRPr>
          </a:p>
          <a:p>
            <a:pPr lvl="1">
              <a:lnSpc>
                <a:spcPct val="110000"/>
              </a:lnSpc>
            </a:pPr>
            <a:endParaRPr lang="es-CL" sz="1500">
              <a:solidFill>
                <a:srgbClr val="000000"/>
              </a:solidFill>
            </a:endParaRPr>
          </a:p>
        </p:txBody>
      </p:sp>
      <p:pic>
        <p:nvPicPr>
          <p:cNvPr id="26" name="Picture 25">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841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a:xfrm>
            <a:off x="480060" y="582882"/>
            <a:ext cx="811019" cy="503578"/>
          </a:xfrm>
        </p:spPr>
        <p:txBody>
          <a:bodyPr>
            <a:normAutofit/>
          </a:bodyPr>
          <a:lstStyle/>
          <a:p>
            <a:pPr>
              <a:lnSpc>
                <a:spcPct val="90000"/>
              </a:lnSpc>
              <a:spcAft>
                <a:spcPts val="600"/>
              </a:spcAft>
            </a:pPr>
            <a:fld id="{6D22F896-40B5-4ADD-8801-0D06FADFA095}" type="slidenum">
              <a:rPr lang="en-US" smtClean="0"/>
              <a:pPr>
                <a:lnSpc>
                  <a:spcPct val="90000"/>
                </a:lnSpc>
                <a:spcAft>
                  <a:spcPts val="600"/>
                </a:spcAft>
              </a:pPr>
              <a:t>11</a:t>
            </a:fld>
            <a:endParaRPr lang="en-US"/>
          </a:p>
        </p:txBody>
      </p:sp>
      <p:sp>
        <p:nvSpPr>
          <p:cNvPr id="18" name="Rectangle 17">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860612" y="1138228"/>
            <a:ext cx="3793685" cy="3858767"/>
          </a:xfrm>
        </p:spPr>
        <p:txBody>
          <a:bodyPr anchor="ctr">
            <a:normAutofit/>
          </a:bodyPr>
          <a:lstStyle/>
          <a:p>
            <a:r>
              <a:rPr lang="es-ES" sz="3600" kern="50" dirty="0">
                <a:effectLst/>
                <a:latin typeface="Calibri" panose="020F0502020204030204" pitchFamily="34" charset="0"/>
                <a:ea typeface="SimSun" panose="02010600030101010101" pitchFamily="2" charset="-122"/>
                <a:cs typeface="Mangal" panose="02040503050203030202" pitchFamily="18" charset="0"/>
              </a:rPr>
              <a:t>Antecedentes a las normas sobre gestión de personas</a:t>
            </a:r>
            <a:br>
              <a:rPr lang="es-CL" sz="3600" kern="50" dirty="0">
                <a:effectLst/>
                <a:latin typeface="Times New Roman" panose="02020603050405020304" pitchFamily="18" charset="0"/>
                <a:ea typeface="SimSun" panose="02010600030101010101" pitchFamily="2" charset="-122"/>
                <a:cs typeface="Mangal" panose="02040503050203030202" pitchFamily="18" charset="0"/>
              </a:rPr>
            </a:br>
            <a:r>
              <a:rPr lang="es-CL" sz="3600" kern="50" dirty="0">
                <a:effectLst/>
                <a:latin typeface="Times New Roman" panose="02020603050405020304" pitchFamily="18" charset="0"/>
                <a:ea typeface="SimSun" panose="02010600030101010101" pitchFamily="2" charset="-122"/>
                <a:cs typeface="Mangal" panose="02040503050203030202" pitchFamily="18" charset="0"/>
              </a:rPr>
              <a:t>									9</a:t>
            </a:r>
            <a:endParaRPr lang="es-CL" sz="3600" dirty="0"/>
          </a:p>
        </p:txBody>
      </p:sp>
      <p:grpSp>
        <p:nvGrpSpPr>
          <p:cNvPr id="20" name="Group 19">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21" name="Rectangle 20">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a:xfrm>
            <a:off x="5584483" y="1138228"/>
            <a:ext cx="5440680" cy="3858768"/>
          </a:xfrm>
        </p:spPr>
        <p:txBody>
          <a:bodyPr anchor="ctr">
            <a:normAutofit/>
          </a:bodyPr>
          <a:lstStyle/>
          <a:p>
            <a:pPr lvl="1">
              <a:lnSpc>
                <a:spcPct val="110000"/>
              </a:lnSpc>
            </a:pPr>
            <a:r>
              <a:rPr lang="es-CL" sz="1300" b="1">
                <a:solidFill>
                  <a:srgbClr val="000000"/>
                </a:solidFill>
              </a:rPr>
              <a:t>El programa de Gobierno de Bachelet 2.				(2)</a:t>
            </a:r>
          </a:p>
          <a:p>
            <a:pPr lvl="1">
              <a:lnSpc>
                <a:spcPct val="110000"/>
              </a:lnSpc>
            </a:pPr>
            <a:r>
              <a:rPr lang="es-CL" sz="1300">
                <a:solidFill>
                  <a:srgbClr val="000000"/>
                </a:solidFill>
              </a:rPr>
              <a:t>Las </a:t>
            </a:r>
            <a:r>
              <a:rPr lang="es-CL" sz="1300" b="1">
                <a:solidFill>
                  <a:srgbClr val="000000"/>
                </a:solidFill>
              </a:rPr>
              <a:t>propuestas programáticas </a:t>
            </a:r>
            <a:r>
              <a:rPr lang="es-CL" sz="1300">
                <a:solidFill>
                  <a:srgbClr val="000000"/>
                </a:solidFill>
              </a:rPr>
              <a:t>son las siguientes:</a:t>
            </a:r>
          </a:p>
          <a:p>
            <a:pPr lvl="1">
              <a:lnSpc>
                <a:spcPct val="110000"/>
              </a:lnSpc>
              <a:buFontTx/>
              <a:buChar char="-"/>
            </a:pPr>
            <a:r>
              <a:rPr lang="es-CL" sz="1300">
                <a:solidFill>
                  <a:srgbClr val="000000"/>
                </a:solidFill>
              </a:rPr>
              <a:t>Para el personal de planta y contrata hace propuestas en los ámbitos de evaluación del desempeño, capacitación y formación, carrera funcionaria, acceso a SADP, condiciones laborales.</a:t>
            </a:r>
          </a:p>
          <a:p>
            <a:pPr lvl="1">
              <a:lnSpc>
                <a:spcPct val="110000"/>
              </a:lnSpc>
              <a:buFontTx/>
              <a:buChar char="-"/>
            </a:pPr>
            <a:r>
              <a:rPr lang="es-CL" sz="1300">
                <a:solidFill>
                  <a:srgbClr val="000000"/>
                </a:solidFill>
              </a:rPr>
              <a:t>Para personal a honorarios se propone sólo tenerlo para servicios temporales.</a:t>
            </a:r>
          </a:p>
          <a:p>
            <a:pPr lvl="1">
              <a:lnSpc>
                <a:spcPct val="110000"/>
              </a:lnSpc>
              <a:buFontTx/>
              <a:buChar char="-"/>
            </a:pPr>
            <a:r>
              <a:rPr lang="es-CL" sz="1300">
                <a:solidFill>
                  <a:srgbClr val="000000"/>
                </a:solidFill>
              </a:rPr>
              <a:t>Sobre incentivo al retiro plantea seguir con planes de retiro voluntarios.</a:t>
            </a:r>
          </a:p>
          <a:p>
            <a:pPr lvl="1">
              <a:lnSpc>
                <a:spcPct val="110000"/>
              </a:lnSpc>
              <a:buFontTx/>
              <a:buChar char="-"/>
            </a:pPr>
            <a:r>
              <a:rPr lang="es-CL" sz="1300">
                <a:solidFill>
                  <a:srgbClr val="000000"/>
                </a:solidFill>
              </a:rPr>
              <a:t>Sobre derechos colectivos de funcionarios propone institucionalizar negociación colectiva y reconocer derecho a huelga.</a:t>
            </a:r>
          </a:p>
          <a:p>
            <a:pPr lvl="1">
              <a:lnSpc>
                <a:spcPct val="110000"/>
              </a:lnSpc>
              <a:buFontTx/>
              <a:buChar char="-"/>
            </a:pPr>
            <a:r>
              <a:rPr lang="es-CL" sz="1300">
                <a:solidFill>
                  <a:srgbClr val="000000"/>
                </a:solidFill>
              </a:rPr>
              <a:t>Fortalecer Servicio Civil en su rol rector de gestión de personas.</a:t>
            </a:r>
          </a:p>
          <a:p>
            <a:pPr lvl="1">
              <a:lnSpc>
                <a:spcPct val="110000"/>
              </a:lnSpc>
            </a:pPr>
            <a:endParaRPr lang="es-CL" sz="1300">
              <a:solidFill>
                <a:srgbClr val="000000"/>
              </a:solidFill>
            </a:endParaRPr>
          </a:p>
        </p:txBody>
      </p:sp>
      <p:pic>
        <p:nvPicPr>
          <p:cNvPr id="26" name="Picture 25">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754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a:xfrm>
            <a:off x="480060" y="582882"/>
            <a:ext cx="811019" cy="503578"/>
          </a:xfrm>
        </p:spPr>
        <p:txBody>
          <a:bodyPr>
            <a:normAutofit/>
          </a:bodyPr>
          <a:lstStyle/>
          <a:p>
            <a:pPr>
              <a:lnSpc>
                <a:spcPct val="90000"/>
              </a:lnSpc>
              <a:spcAft>
                <a:spcPts val="600"/>
              </a:spcAft>
            </a:pPr>
            <a:fld id="{6D22F896-40B5-4ADD-8801-0D06FADFA095}" type="slidenum">
              <a:rPr lang="en-US" smtClean="0"/>
              <a:pPr>
                <a:lnSpc>
                  <a:spcPct val="90000"/>
                </a:lnSpc>
                <a:spcAft>
                  <a:spcPts val="600"/>
                </a:spcAft>
              </a:pPr>
              <a:t>12</a:t>
            </a:fld>
            <a:endParaRPr lang="en-US"/>
          </a:p>
        </p:txBody>
      </p:sp>
      <p:sp>
        <p:nvSpPr>
          <p:cNvPr id="22" name="Rectangle 21">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860612" y="1138228"/>
            <a:ext cx="3793685" cy="3858767"/>
          </a:xfrm>
        </p:spPr>
        <p:txBody>
          <a:bodyPr anchor="ctr">
            <a:normAutofit/>
          </a:bodyPr>
          <a:lstStyle/>
          <a:p>
            <a:r>
              <a:rPr lang="es-ES" sz="3600" kern="50" dirty="0">
                <a:effectLst/>
                <a:latin typeface="Calibri" panose="020F0502020204030204" pitchFamily="34" charset="0"/>
                <a:ea typeface="SimSun" panose="02010600030101010101" pitchFamily="2" charset="-122"/>
                <a:cs typeface="Mangal" panose="02040503050203030202" pitchFamily="18" charset="0"/>
              </a:rPr>
              <a:t>Antecedentes a las normas sobre gestión de personas</a:t>
            </a:r>
            <a:br>
              <a:rPr lang="es-CL" sz="3600" kern="50" dirty="0">
                <a:effectLst/>
                <a:latin typeface="Times New Roman" panose="02020603050405020304" pitchFamily="18" charset="0"/>
                <a:ea typeface="SimSun" panose="02010600030101010101" pitchFamily="2" charset="-122"/>
                <a:cs typeface="Mangal" panose="02040503050203030202" pitchFamily="18" charset="0"/>
              </a:rPr>
            </a:br>
            <a:r>
              <a:rPr lang="es-CL" sz="3600" kern="50" dirty="0">
                <a:effectLst/>
                <a:latin typeface="Times New Roman" panose="02020603050405020304" pitchFamily="18" charset="0"/>
                <a:ea typeface="SimSun" panose="02010600030101010101" pitchFamily="2" charset="-122"/>
                <a:cs typeface="Mangal" panose="02040503050203030202" pitchFamily="18" charset="0"/>
              </a:rPr>
              <a:t>									10</a:t>
            </a:r>
            <a:endParaRPr lang="es-CL" sz="3600" dirty="0"/>
          </a:p>
        </p:txBody>
      </p:sp>
      <p:grpSp>
        <p:nvGrpSpPr>
          <p:cNvPr id="24" name="Group 23">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25" name="Rectangle 24">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a:xfrm>
            <a:off x="5584483" y="1138228"/>
            <a:ext cx="5440680" cy="3858768"/>
          </a:xfrm>
        </p:spPr>
        <p:txBody>
          <a:bodyPr anchor="ctr">
            <a:normAutofit/>
          </a:bodyPr>
          <a:lstStyle/>
          <a:p>
            <a:pPr lvl="1">
              <a:lnSpc>
                <a:spcPct val="110000"/>
              </a:lnSpc>
            </a:pPr>
            <a:r>
              <a:rPr lang="es-CL" sz="1500" b="1">
                <a:solidFill>
                  <a:srgbClr val="000000"/>
                </a:solidFill>
              </a:rPr>
              <a:t>El Instructivo Presidencial Buenas prácticas laborales en desarrollo de personas en el estado. Enero 2015.				(1)</a:t>
            </a:r>
          </a:p>
          <a:p>
            <a:pPr lvl="1">
              <a:lnSpc>
                <a:spcPct val="110000"/>
              </a:lnSpc>
            </a:pPr>
            <a:r>
              <a:rPr lang="es-ES" sz="1500" i="1">
                <a:solidFill>
                  <a:srgbClr val="000000"/>
                </a:solidFill>
              </a:rPr>
              <a:t>“Nuestra firme decisión es que los servicios públicos impulsen e implementen, con más fuerza, estrategias sólidas y sostenibles para elevar la calidad del empleo público, fundamentalmente a través del mejoramiento de las políticas y prácticas de desarrollo de personas y las buenas prácticas laborales”. </a:t>
            </a:r>
          </a:p>
          <a:p>
            <a:pPr lvl="1">
              <a:lnSpc>
                <a:spcPct val="110000"/>
              </a:lnSpc>
            </a:pPr>
            <a:r>
              <a:rPr lang="es-ES" sz="1500" i="1">
                <a:solidFill>
                  <a:srgbClr val="000000"/>
                </a:solidFill>
              </a:rPr>
              <a:t>“Los servicios públicos deberán desarrollar las acciones necesarias que les permitan dar cumplimiento a las siguientes Instrucciones Presidenciales sobre Buenas Prácticas Laborales en Desarrollo de Personas”</a:t>
            </a:r>
            <a:endParaRPr lang="es-CL" sz="1500" i="1">
              <a:solidFill>
                <a:srgbClr val="000000"/>
              </a:solidFill>
            </a:endParaRPr>
          </a:p>
        </p:txBody>
      </p:sp>
      <p:pic>
        <p:nvPicPr>
          <p:cNvPr id="30" name="Picture 29">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2" name="Straight Connector 31">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052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a:xfrm>
            <a:off x="480060" y="582882"/>
            <a:ext cx="811019" cy="503578"/>
          </a:xfrm>
        </p:spPr>
        <p:txBody>
          <a:bodyPr>
            <a:normAutofit/>
          </a:bodyPr>
          <a:lstStyle/>
          <a:p>
            <a:pPr>
              <a:lnSpc>
                <a:spcPct val="90000"/>
              </a:lnSpc>
              <a:spcAft>
                <a:spcPts val="600"/>
              </a:spcAft>
            </a:pPr>
            <a:fld id="{6D22F896-40B5-4ADD-8801-0D06FADFA095}" type="slidenum">
              <a:rPr lang="en-US" smtClean="0"/>
              <a:pPr>
                <a:lnSpc>
                  <a:spcPct val="90000"/>
                </a:lnSpc>
                <a:spcAft>
                  <a:spcPts val="600"/>
                </a:spcAft>
              </a:pPr>
              <a:t>13</a:t>
            </a:fld>
            <a:endParaRPr lang="en-US"/>
          </a:p>
        </p:txBody>
      </p:sp>
      <p:sp>
        <p:nvSpPr>
          <p:cNvPr id="11" name="Rectangle 10">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860612" y="1138228"/>
            <a:ext cx="3793685" cy="3858767"/>
          </a:xfrm>
        </p:spPr>
        <p:txBody>
          <a:bodyPr anchor="ctr">
            <a:normAutofit/>
          </a:bodyPr>
          <a:lstStyle/>
          <a:p>
            <a:r>
              <a:rPr lang="es-ES" sz="3600" kern="50" dirty="0">
                <a:effectLst/>
                <a:latin typeface="Calibri" panose="020F0502020204030204" pitchFamily="34" charset="0"/>
                <a:ea typeface="SimSun" panose="02010600030101010101" pitchFamily="2" charset="-122"/>
                <a:cs typeface="Mangal" panose="02040503050203030202" pitchFamily="18" charset="0"/>
              </a:rPr>
              <a:t>Antecedentes a las normas sobre gestión de personas</a:t>
            </a:r>
            <a:br>
              <a:rPr lang="es-CL" sz="3600" kern="50" dirty="0">
                <a:effectLst/>
                <a:latin typeface="Times New Roman" panose="02020603050405020304" pitchFamily="18" charset="0"/>
                <a:ea typeface="SimSun" panose="02010600030101010101" pitchFamily="2" charset="-122"/>
                <a:cs typeface="Mangal" panose="02040503050203030202" pitchFamily="18" charset="0"/>
              </a:rPr>
            </a:br>
            <a:r>
              <a:rPr lang="es-CL" sz="3600" kern="50" dirty="0">
                <a:effectLst/>
                <a:latin typeface="Times New Roman" panose="02020603050405020304" pitchFamily="18" charset="0"/>
                <a:ea typeface="SimSun" panose="02010600030101010101" pitchFamily="2" charset="-122"/>
                <a:cs typeface="Mangal" panose="02040503050203030202" pitchFamily="18" charset="0"/>
              </a:rPr>
              <a:t>									11</a:t>
            </a:r>
            <a:endParaRPr lang="es-CL" sz="3600" dirty="0"/>
          </a:p>
        </p:txBody>
      </p:sp>
      <p:grpSp>
        <p:nvGrpSpPr>
          <p:cNvPr id="13" name="Group 12">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14" name="Rectangle 13">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a:xfrm>
            <a:off x="5584483" y="1138228"/>
            <a:ext cx="5440680" cy="3858768"/>
          </a:xfrm>
        </p:spPr>
        <p:txBody>
          <a:bodyPr anchor="ctr">
            <a:normAutofit lnSpcReduction="10000"/>
          </a:bodyPr>
          <a:lstStyle/>
          <a:p>
            <a:pPr lvl="1">
              <a:lnSpc>
                <a:spcPct val="110000"/>
              </a:lnSpc>
            </a:pPr>
            <a:r>
              <a:rPr lang="es-CL" sz="1400" b="1">
                <a:solidFill>
                  <a:srgbClr val="000000"/>
                </a:solidFill>
              </a:rPr>
              <a:t>El Instructivo Presidencial Buenas prácticas laborales en desarrollo de personas en el estado. Enero 2015.				(2)</a:t>
            </a:r>
          </a:p>
          <a:p>
            <a:pPr lvl="1">
              <a:lnSpc>
                <a:spcPct val="110000"/>
              </a:lnSpc>
            </a:pPr>
            <a:r>
              <a:rPr lang="es-CL" sz="1400" b="1">
                <a:solidFill>
                  <a:srgbClr val="000000"/>
                </a:solidFill>
              </a:rPr>
              <a:t>Principios orientadores.</a:t>
            </a:r>
          </a:p>
          <a:p>
            <a:pPr lvl="2">
              <a:lnSpc>
                <a:spcPct val="110000"/>
              </a:lnSpc>
            </a:pPr>
            <a:r>
              <a:rPr lang="es-CL" sz="1400">
                <a:solidFill>
                  <a:srgbClr val="000000"/>
                </a:solidFill>
              </a:rPr>
              <a:t>Aspirar a lograr un estado moderno.</a:t>
            </a:r>
          </a:p>
          <a:p>
            <a:pPr lvl="2">
              <a:lnSpc>
                <a:spcPct val="110000"/>
              </a:lnSpc>
            </a:pPr>
            <a:r>
              <a:rPr lang="es-ES" sz="1400">
                <a:solidFill>
                  <a:srgbClr val="000000"/>
                </a:solidFill>
              </a:rPr>
              <a:t>Avanzar hacia un Empleo Público coherente con la definición de Empleo Decente.</a:t>
            </a:r>
          </a:p>
          <a:p>
            <a:pPr lvl="2">
              <a:lnSpc>
                <a:spcPct val="110000"/>
              </a:lnSpc>
            </a:pPr>
            <a:r>
              <a:rPr lang="es-ES" sz="1400">
                <a:solidFill>
                  <a:srgbClr val="000000"/>
                </a:solidFill>
              </a:rPr>
              <a:t>Estado innovador, que garantice a los ciudadanos y ciudadanas el acceso a servicios públicos de calidad, donde prevalezca el buen trato, en condiciones laborales dignas, que actúe con transparencia y que permita fortalecer a los servicios públicos como referentes de los mejores lugares para trabajar.</a:t>
            </a:r>
          </a:p>
          <a:p>
            <a:pPr lvl="2">
              <a:lnSpc>
                <a:spcPct val="110000"/>
              </a:lnSpc>
            </a:pPr>
            <a:r>
              <a:rPr lang="es-ES" sz="1400">
                <a:solidFill>
                  <a:srgbClr val="000000"/>
                </a:solidFill>
              </a:rPr>
              <a:t>Decidida voluntad del gobierno de revalorizar la función pública, destacando el prestigio de esta labor ante la ciudadanía. </a:t>
            </a:r>
            <a:endParaRPr lang="es-CL" sz="1400">
              <a:solidFill>
                <a:srgbClr val="000000"/>
              </a:solidFill>
            </a:endParaRPr>
          </a:p>
          <a:p>
            <a:pPr lvl="2">
              <a:lnSpc>
                <a:spcPct val="110000"/>
              </a:lnSpc>
            </a:pPr>
            <a:endParaRPr lang="es-CL" sz="1400" b="1">
              <a:solidFill>
                <a:srgbClr val="000000"/>
              </a:solidFill>
            </a:endParaRPr>
          </a:p>
          <a:p>
            <a:pPr lvl="1">
              <a:lnSpc>
                <a:spcPct val="110000"/>
              </a:lnSpc>
            </a:pPr>
            <a:endParaRPr lang="es-CL" sz="1400" b="1">
              <a:solidFill>
                <a:srgbClr val="000000"/>
              </a:solidFill>
            </a:endParaRPr>
          </a:p>
        </p:txBody>
      </p:sp>
      <p:pic>
        <p:nvPicPr>
          <p:cNvPr id="19" name="Picture 18">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1" name="Straight Connector 20">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619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a:xfrm>
            <a:off x="480060" y="582882"/>
            <a:ext cx="811019" cy="503578"/>
          </a:xfrm>
        </p:spPr>
        <p:txBody>
          <a:bodyPr>
            <a:normAutofit/>
          </a:bodyPr>
          <a:lstStyle/>
          <a:p>
            <a:pPr>
              <a:lnSpc>
                <a:spcPct val="90000"/>
              </a:lnSpc>
              <a:spcAft>
                <a:spcPts val="600"/>
              </a:spcAft>
            </a:pPr>
            <a:fld id="{6D22F896-40B5-4ADD-8801-0D06FADFA095}" type="slidenum">
              <a:rPr lang="en-US" smtClean="0"/>
              <a:pPr>
                <a:lnSpc>
                  <a:spcPct val="90000"/>
                </a:lnSpc>
                <a:spcAft>
                  <a:spcPts val="600"/>
                </a:spcAft>
              </a:pPr>
              <a:t>14</a:t>
            </a:fld>
            <a:endParaRPr lang="en-US"/>
          </a:p>
        </p:txBody>
      </p:sp>
      <p:sp>
        <p:nvSpPr>
          <p:cNvPr id="11" name="Rectangle 10">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860612" y="1138228"/>
            <a:ext cx="3793685" cy="3858767"/>
          </a:xfrm>
        </p:spPr>
        <p:txBody>
          <a:bodyPr anchor="ctr">
            <a:normAutofit/>
          </a:bodyPr>
          <a:lstStyle/>
          <a:p>
            <a:r>
              <a:rPr lang="es-ES" sz="3600" kern="50" dirty="0">
                <a:effectLst/>
                <a:latin typeface="Calibri" panose="020F0502020204030204" pitchFamily="34" charset="0"/>
                <a:ea typeface="SimSun" panose="02010600030101010101" pitchFamily="2" charset="-122"/>
                <a:cs typeface="Mangal" panose="02040503050203030202" pitchFamily="18" charset="0"/>
              </a:rPr>
              <a:t>Antecedentes a las normas sobre gestión de personas</a:t>
            </a:r>
            <a:br>
              <a:rPr lang="es-CL" sz="3600" kern="50" dirty="0">
                <a:effectLst/>
                <a:latin typeface="Times New Roman" panose="02020603050405020304" pitchFamily="18" charset="0"/>
                <a:ea typeface="SimSun" panose="02010600030101010101" pitchFamily="2" charset="-122"/>
                <a:cs typeface="Mangal" panose="02040503050203030202" pitchFamily="18" charset="0"/>
              </a:rPr>
            </a:br>
            <a:r>
              <a:rPr lang="es-CL" sz="3600" kern="50" dirty="0">
                <a:effectLst/>
                <a:latin typeface="Times New Roman" panose="02020603050405020304" pitchFamily="18" charset="0"/>
                <a:ea typeface="SimSun" panose="02010600030101010101" pitchFamily="2" charset="-122"/>
                <a:cs typeface="Mangal" panose="02040503050203030202" pitchFamily="18" charset="0"/>
              </a:rPr>
              <a:t>									12</a:t>
            </a:r>
            <a:endParaRPr lang="es-CL" sz="3600" dirty="0"/>
          </a:p>
        </p:txBody>
      </p:sp>
      <p:grpSp>
        <p:nvGrpSpPr>
          <p:cNvPr id="13" name="Group 12">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14" name="Rectangle 13">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a:xfrm>
            <a:off x="5584483" y="1138228"/>
            <a:ext cx="5440680" cy="3858768"/>
          </a:xfrm>
        </p:spPr>
        <p:txBody>
          <a:bodyPr anchor="ctr">
            <a:normAutofit fontScale="92500" lnSpcReduction="10000"/>
          </a:bodyPr>
          <a:lstStyle/>
          <a:p>
            <a:pPr lvl="1"/>
            <a:r>
              <a:rPr lang="es-CL" sz="1700" b="1">
                <a:solidFill>
                  <a:srgbClr val="000000"/>
                </a:solidFill>
              </a:rPr>
              <a:t>El Instructivo Presidencial Buenas prácticas laborales en desarrollo de personas en el estado. Enero 2015.				(3)</a:t>
            </a:r>
          </a:p>
          <a:p>
            <a:pPr lvl="1"/>
            <a:r>
              <a:rPr lang="es-CL" sz="1700" b="1">
                <a:solidFill>
                  <a:srgbClr val="000000"/>
                </a:solidFill>
              </a:rPr>
              <a:t>Ejes principales.</a:t>
            </a:r>
          </a:p>
          <a:p>
            <a:pPr lvl="2"/>
            <a:r>
              <a:rPr lang="es-CL" sz="1700">
                <a:solidFill>
                  <a:srgbClr val="000000"/>
                </a:solidFill>
              </a:rPr>
              <a:t>Derechos laborales.</a:t>
            </a:r>
          </a:p>
          <a:p>
            <a:pPr lvl="2"/>
            <a:r>
              <a:rPr lang="es-CL" sz="1700">
                <a:solidFill>
                  <a:srgbClr val="000000"/>
                </a:solidFill>
              </a:rPr>
              <a:t>Condiciones laborales.</a:t>
            </a:r>
          </a:p>
          <a:p>
            <a:pPr lvl="2"/>
            <a:r>
              <a:rPr lang="es-CL" sz="1700">
                <a:solidFill>
                  <a:srgbClr val="000000"/>
                </a:solidFill>
              </a:rPr>
              <a:t>Ambientes laborales.</a:t>
            </a:r>
          </a:p>
          <a:p>
            <a:pPr lvl="1"/>
            <a:r>
              <a:rPr lang="es-CL" sz="1700" b="1">
                <a:solidFill>
                  <a:srgbClr val="000000"/>
                </a:solidFill>
              </a:rPr>
              <a:t>Política de desarrollo de personas.</a:t>
            </a:r>
          </a:p>
          <a:p>
            <a:pPr lvl="2"/>
            <a:r>
              <a:rPr lang="es-ES" sz="1700">
                <a:solidFill>
                  <a:srgbClr val="000000"/>
                </a:solidFill>
              </a:rPr>
              <a:t>Cada servicio público actualizará o diseñará, en su caso, su propia “Política de Desarrollo de Personas”.</a:t>
            </a:r>
            <a:endParaRPr lang="es-CL" sz="1700">
              <a:solidFill>
                <a:srgbClr val="000000"/>
              </a:solidFill>
            </a:endParaRPr>
          </a:p>
          <a:p>
            <a:pPr lvl="2"/>
            <a:endParaRPr lang="es-CL" sz="1700" b="1">
              <a:solidFill>
                <a:srgbClr val="000000"/>
              </a:solidFill>
            </a:endParaRPr>
          </a:p>
          <a:p>
            <a:pPr lvl="1"/>
            <a:endParaRPr lang="es-CL" sz="1700" b="1">
              <a:solidFill>
                <a:srgbClr val="000000"/>
              </a:solidFill>
            </a:endParaRPr>
          </a:p>
        </p:txBody>
      </p:sp>
      <p:pic>
        <p:nvPicPr>
          <p:cNvPr id="19" name="Picture 18">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1" name="Straight Connector 20">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472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a:xfrm>
            <a:off x="480060" y="582882"/>
            <a:ext cx="811019" cy="503578"/>
          </a:xfrm>
        </p:spPr>
        <p:txBody>
          <a:bodyPr>
            <a:normAutofit/>
          </a:bodyPr>
          <a:lstStyle/>
          <a:p>
            <a:pPr>
              <a:lnSpc>
                <a:spcPct val="90000"/>
              </a:lnSpc>
              <a:spcAft>
                <a:spcPts val="600"/>
              </a:spcAft>
            </a:pPr>
            <a:fld id="{6D22F896-40B5-4ADD-8801-0D06FADFA095}" type="slidenum">
              <a:rPr lang="en-US" smtClean="0"/>
              <a:pPr>
                <a:lnSpc>
                  <a:spcPct val="90000"/>
                </a:lnSpc>
                <a:spcAft>
                  <a:spcPts val="600"/>
                </a:spcAft>
              </a:pPr>
              <a:t>15</a:t>
            </a:fld>
            <a:endParaRPr lang="en-US"/>
          </a:p>
        </p:txBody>
      </p:sp>
      <p:sp>
        <p:nvSpPr>
          <p:cNvPr id="11" name="Rectangle 10">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860612" y="1138228"/>
            <a:ext cx="3793685" cy="3858767"/>
          </a:xfrm>
        </p:spPr>
        <p:txBody>
          <a:bodyPr anchor="ctr">
            <a:normAutofit/>
          </a:bodyPr>
          <a:lstStyle/>
          <a:p>
            <a:r>
              <a:rPr lang="es-ES" sz="3600" kern="50" dirty="0">
                <a:effectLst/>
                <a:latin typeface="Calibri" panose="020F0502020204030204" pitchFamily="34" charset="0"/>
                <a:ea typeface="SimSun" panose="02010600030101010101" pitchFamily="2" charset="-122"/>
                <a:cs typeface="Mangal" panose="02040503050203030202" pitchFamily="18" charset="0"/>
              </a:rPr>
              <a:t>Antecedentes a las normas sobre gestión de personas</a:t>
            </a:r>
            <a:br>
              <a:rPr lang="es-CL" sz="3600" kern="50" dirty="0">
                <a:effectLst/>
                <a:latin typeface="Times New Roman" panose="02020603050405020304" pitchFamily="18" charset="0"/>
                <a:ea typeface="SimSun" panose="02010600030101010101" pitchFamily="2" charset="-122"/>
                <a:cs typeface="Mangal" panose="02040503050203030202" pitchFamily="18" charset="0"/>
              </a:rPr>
            </a:br>
            <a:r>
              <a:rPr lang="es-CL" sz="3600" kern="50" dirty="0">
                <a:effectLst/>
                <a:latin typeface="Times New Roman" panose="02020603050405020304" pitchFamily="18" charset="0"/>
                <a:ea typeface="SimSun" panose="02010600030101010101" pitchFamily="2" charset="-122"/>
                <a:cs typeface="Mangal" panose="02040503050203030202" pitchFamily="18" charset="0"/>
              </a:rPr>
              <a:t>									13</a:t>
            </a:r>
            <a:endParaRPr lang="es-CL" sz="3600" dirty="0"/>
          </a:p>
        </p:txBody>
      </p:sp>
      <p:grpSp>
        <p:nvGrpSpPr>
          <p:cNvPr id="13" name="Group 12">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14" name="Rectangle 13">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a:xfrm>
            <a:off x="5584483" y="1138228"/>
            <a:ext cx="5440680" cy="3858768"/>
          </a:xfrm>
        </p:spPr>
        <p:txBody>
          <a:bodyPr anchor="ctr">
            <a:normAutofit/>
          </a:bodyPr>
          <a:lstStyle/>
          <a:p>
            <a:pPr lvl="1">
              <a:lnSpc>
                <a:spcPct val="110000"/>
              </a:lnSpc>
            </a:pPr>
            <a:r>
              <a:rPr lang="es-CL" sz="1500" b="1">
                <a:solidFill>
                  <a:srgbClr val="000000"/>
                </a:solidFill>
              </a:rPr>
              <a:t>El Instructivo Presidencial Buenas prácticas laborales en desarrollo de personas en el estado. Enero 2015.				(4)</a:t>
            </a:r>
          </a:p>
          <a:p>
            <a:pPr lvl="1">
              <a:lnSpc>
                <a:spcPct val="110000"/>
              </a:lnSpc>
            </a:pPr>
            <a:r>
              <a:rPr lang="es-ES" sz="1500" b="1">
                <a:solidFill>
                  <a:srgbClr val="000000"/>
                </a:solidFill>
              </a:rPr>
              <a:t>Participación de las asociaciones de funcionarios en la implementación del instructivo presidencial</a:t>
            </a:r>
            <a:r>
              <a:rPr lang="es-ES" sz="1500">
                <a:solidFill>
                  <a:srgbClr val="000000"/>
                </a:solidFill>
              </a:rPr>
              <a:t>.</a:t>
            </a:r>
          </a:p>
          <a:p>
            <a:pPr lvl="1">
              <a:lnSpc>
                <a:spcPct val="110000"/>
              </a:lnSpc>
            </a:pPr>
            <a:r>
              <a:rPr lang="es-ES" sz="1500" b="1">
                <a:solidFill>
                  <a:srgbClr val="000000"/>
                </a:solidFill>
              </a:rPr>
              <a:t>Rol del Servicio Civil en el proceso de implementación del Instructivo Presidencial. </a:t>
            </a:r>
            <a:endParaRPr lang="es-CL" sz="1500" b="1">
              <a:solidFill>
                <a:srgbClr val="000000"/>
              </a:solidFill>
            </a:endParaRPr>
          </a:p>
          <a:p>
            <a:pPr lvl="2">
              <a:lnSpc>
                <a:spcPct val="110000"/>
              </a:lnSpc>
            </a:pPr>
            <a:r>
              <a:rPr lang="es-ES" sz="1500">
                <a:solidFill>
                  <a:srgbClr val="000000"/>
                </a:solidFill>
              </a:rPr>
              <a:t>La Dirección Nacional del Servicio Civil deberá remitir las instrucciones y lineamientos respectivos, a todos los servicios y organismos públicos que la conforman. En tanto, los jefes superiores de servicio deberán velar por su adecuada difusión, conocimiento e implementación dentro de sus reparticiones.</a:t>
            </a:r>
            <a:endParaRPr lang="es-CL" sz="1500" b="1">
              <a:solidFill>
                <a:srgbClr val="000000"/>
              </a:solidFill>
            </a:endParaRPr>
          </a:p>
          <a:p>
            <a:pPr lvl="1">
              <a:lnSpc>
                <a:spcPct val="110000"/>
              </a:lnSpc>
            </a:pPr>
            <a:endParaRPr lang="es-CL" sz="1500" b="1">
              <a:solidFill>
                <a:srgbClr val="000000"/>
              </a:solidFill>
            </a:endParaRPr>
          </a:p>
        </p:txBody>
      </p:sp>
      <p:pic>
        <p:nvPicPr>
          <p:cNvPr id="19" name="Picture 18">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1" name="Straight Connector 20">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381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a:xfrm>
            <a:off x="480060" y="582882"/>
            <a:ext cx="811019" cy="503578"/>
          </a:xfrm>
        </p:spPr>
        <p:txBody>
          <a:bodyPr>
            <a:normAutofit/>
          </a:bodyPr>
          <a:lstStyle/>
          <a:p>
            <a:pPr>
              <a:lnSpc>
                <a:spcPct val="90000"/>
              </a:lnSpc>
              <a:spcAft>
                <a:spcPts val="600"/>
              </a:spcAft>
            </a:pPr>
            <a:fld id="{6D22F896-40B5-4ADD-8801-0D06FADFA095}" type="slidenum">
              <a:rPr lang="en-US" smtClean="0"/>
              <a:pPr>
                <a:lnSpc>
                  <a:spcPct val="90000"/>
                </a:lnSpc>
                <a:spcAft>
                  <a:spcPts val="600"/>
                </a:spcAft>
              </a:pPr>
              <a:t>16</a:t>
            </a:fld>
            <a:endParaRPr lang="en-US"/>
          </a:p>
        </p:txBody>
      </p:sp>
      <p:sp>
        <p:nvSpPr>
          <p:cNvPr id="11" name="Rectangle 10">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860612" y="1138228"/>
            <a:ext cx="3793685" cy="3858767"/>
          </a:xfrm>
        </p:spPr>
        <p:txBody>
          <a:bodyPr anchor="ctr">
            <a:normAutofit/>
          </a:bodyPr>
          <a:lstStyle/>
          <a:p>
            <a:r>
              <a:rPr lang="es-ES" sz="3600" kern="50" dirty="0">
                <a:effectLst/>
                <a:latin typeface="Calibri" panose="020F0502020204030204" pitchFamily="34" charset="0"/>
                <a:ea typeface="SimSun" panose="02010600030101010101" pitchFamily="2" charset="-122"/>
                <a:cs typeface="Mangal" panose="02040503050203030202" pitchFamily="18" charset="0"/>
              </a:rPr>
              <a:t>Antecedentes a las normas sobre gestión de personas</a:t>
            </a:r>
            <a:br>
              <a:rPr lang="es-CL" sz="3600" kern="50" dirty="0">
                <a:effectLst/>
                <a:latin typeface="Times New Roman" panose="02020603050405020304" pitchFamily="18" charset="0"/>
                <a:ea typeface="SimSun" panose="02010600030101010101" pitchFamily="2" charset="-122"/>
                <a:cs typeface="Mangal" panose="02040503050203030202" pitchFamily="18" charset="0"/>
              </a:rPr>
            </a:br>
            <a:r>
              <a:rPr lang="es-CL" sz="3600" kern="50" dirty="0">
                <a:effectLst/>
                <a:latin typeface="Times New Roman" panose="02020603050405020304" pitchFamily="18" charset="0"/>
                <a:ea typeface="SimSun" panose="02010600030101010101" pitchFamily="2" charset="-122"/>
                <a:cs typeface="Mangal" panose="02040503050203030202" pitchFamily="18" charset="0"/>
              </a:rPr>
              <a:t>									14</a:t>
            </a:r>
            <a:endParaRPr lang="es-CL" sz="3600" dirty="0"/>
          </a:p>
        </p:txBody>
      </p:sp>
      <p:grpSp>
        <p:nvGrpSpPr>
          <p:cNvPr id="13" name="Group 12">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14" name="Rectangle 13">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a:xfrm>
            <a:off x="5584483" y="1138228"/>
            <a:ext cx="5440680" cy="3858768"/>
          </a:xfrm>
        </p:spPr>
        <p:txBody>
          <a:bodyPr anchor="ctr">
            <a:normAutofit/>
          </a:bodyPr>
          <a:lstStyle/>
          <a:p>
            <a:pPr lvl="1">
              <a:lnSpc>
                <a:spcPct val="110000"/>
              </a:lnSpc>
            </a:pPr>
            <a:r>
              <a:rPr lang="es-ES" sz="1500" b="1" i="1" dirty="0">
                <a:solidFill>
                  <a:srgbClr val="000000"/>
                </a:solidFill>
              </a:rPr>
              <a:t>Ley </a:t>
            </a:r>
            <a:r>
              <a:rPr lang="es-ES" sz="1500" b="1" i="1" dirty="0" err="1">
                <a:solidFill>
                  <a:srgbClr val="000000"/>
                </a:solidFill>
              </a:rPr>
              <a:t>N°</a:t>
            </a:r>
            <a:r>
              <a:rPr lang="es-ES" sz="1500" b="1" i="1" dirty="0">
                <a:solidFill>
                  <a:srgbClr val="000000"/>
                </a:solidFill>
              </a:rPr>
              <a:t> 20.955, que perfecciona el Sistema de Alta Dirección Pública y Fortalece el Servicio Civil.</a:t>
            </a:r>
          </a:p>
          <a:p>
            <a:pPr lvl="1">
              <a:lnSpc>
                <a:spcPct val="110000"/>
              </a:lnSpc>
            </a:pPr>
            <a:r>
              <a:rPr lang="es-ES" sz="1500" b="1" dirty="0">
                <a:solidFill>
                  <a:srgbClr val="000000"/>
                </a:solidFill>
              </a:rPr>
              <a:t>Define al Servicio Civil como autoridad en materias de gestión y desarrollo de personas</a:t>
            </a:r>
            <a:r>
              <a:rPr lang="es-ES" sz="1500" dirty="0">
                <a:solidFill>
                  <a:srgbClr val="000000"/>
                </a:solidFill>
              </a:rPr>
              <a:t>. </a:t>
            </a:r>
          </a:p>
          <a:p>
            <a:pPr lvl="1">
              <a:lnSpc>
                <a:spcPct val="110000"/>
              </a:lnSpc>
            </a:pPr>
            <a:r>
              <a:rPr lang="es-ES" sz="1500" dirty="0">
                <a:solidFill>
                  <a:srgbClr val="000000"/>
                </a:solidFill>
              </a:rPr>
              <a:t>SC adquiere la facultad para </a:t>
            </a:r>
            <a:r>
              <a:rPr lang="es-ES" sz="1500" b="1" dirty="0">
                <a:solidFill>
                  <a:srgbClr val="000000"/>
                </a:solidFill>
              </a:rPr>
              <a:t>impartir normas de aplicación general </a:t>
            </a:r>
            <a:r>
              <a:rPr lang="es-ES" sz="1500" dirty="0">
                <a:solidFill>
                  <a:srgbClr val="000000"/>
                </a:solidFill>
              </a:rPr>
              <a:t>en estas materias a los ministerios y sus servicios dependientes o relacionados.</a:t>
            </a:r>
          </a:p>
          <a:p>
            <a:pPr lvl="1">
              <a:lnSpc>
                <a:spcPct val="110000"/>
              </a:lnSpc>
            </a:pPr>
            <a:r>
              <a:rPr lang="es-ES" sz="1500" b="1" dirty="0">
                <a:solidFill>
                  <a:srgbClr val="000000"/>
                </a:solidFill>
              </a:rPr>
              <a:t>Transita desde un rol de asesoría técnica a un rol rector </a:t>
            </a:r>
            <a:r>
              <a:rPr lang="es-ES" sz="1500" dirty="0">
                <a:solidFill>
                  <a:srgbClr val="000000"/>
                </a:solidFill>
              </a:rPr>
              <a:t>que lo faculta -entre otros- a solicitar información destinada a velar por el cumplimiento de las normas, informando semestralmente a la Contraloría General de la República sobre el efectivo cumplimiento de los servicios de la Administración Central del Estado en estas materias.</a:t>
            </a:r>
            <a:r>
              <a:rPr lang="es-ES" sz="1500" b="1" dirty="0">
                <a:solidFill>
                  <a:srgbClr val="000000"/>
                </a:solidFill>
              </a:rPr>
              <a:t> </a:t>
            </a:r>
            <a:endParaRPr lang="es-CL" sz="1500" b="1" dirty="0">
              <a:solidFill>
                <a:srgbClr val="000000"/>
              </a:solidFill>
            </a:endParaRPr>
          </a:p>
        </p:txBody>
      </p:sp>
      <p:pic>
        <p:nvPicPr>
          <p:cNvPr id="19" name="Picture 18">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1" name="Straight Connector 20">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915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1451579" y="2303047"/>
            <a:ext cx="3272093" cy="2674198"/>
          </a:xfrm>
        </p:spPr>
        <p:txBody>
          <a:bodyPr anchor="t">
            <a:normAutofit/>
          </a:bodyPr>
          <a:lstStyle/>
          <a:p>
            <a:r>
              <a:rPr lang="es-ES" sz="2500" kern="50">
                <a:effectLst/>
                <a:latin typeface="Calibri" panose="020F0502020204030204" pitchFamily="34" charset="0"/>
                <a:ea typeface="SimSun" panose="02010600030101010101" pitchFamily="2" charset="-122"/>
                <a:cs typeface="Mangal" panose="02040503050203030202" pitchFamily="18" charset="0"/>
              </a:rPr>
              <a:t>El modelo jurídico operacional para la implementación de la normativa			</a:t>
            </a:r>
            <a:br>
              <a:rPr lang="es-CL" sz="2500" kern="50">
                <a:effectLst/>
                <a:latin typeface="Times New Roman" panose="02020603050405020304" pitchFamily="18" charset="0"/>
                <a:ea typeface="SimSun" panose="02010600030101010101" pitchFamily="2" charset="-122"/>
                <a:cs typeface="Mangal" panose="02040503050203030202" pitchFamily="18" charset="0"/>
              </a:rPr>
            </a:br>
            <a:br>
              <a:rPr lang="es-CL" sz="2500" kern="50">
                <a:effectLst/>
                <a:latin typeface="Times New Roman" panose="02020603050405020304" pitchFamily="18" charset="0"/>
                <a:ea typeface="SimSun" panose="02010600030101010101" pitchFamily="2" charset="-122"/>
                <a:cs typeface="Mangal" panose="02040503050203030202" pitchFamily="18" charset="0"/>
              </a:rPr>
            </a:br>
            <a:endParaRPr lang="es-CL" sz="2500"/>
          </a:p>
        </p:txBody>
      </p:sp>
      <p:cxnSp>
        <p:nvCxnSpPr>
          <p:cNvPr id="14" name="Straight Connector 13">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a:xfrm>
            <a:off x="480060" y="2303047"/>
            <a:ext cx="811019" cy="503578"/>
          </a:xfrm>
        </p:spPr>
        <p:txBody>
          <a:bodyPr>
            <a:normAutofit/>
          </a:bodyPr>
          <a:lstStyle/>
          <a:p>
            <a:pPr>
              <a:lnSpc>
                <a:spcPct val="90000"/>
              </a:lnSpc>
              <a:spcAft>
                <a:spcPts val="600"/>
              </a:spcAft>
            </a:pPr>
            <a:fld id="{6D22F896-40B5-4ADD-8801-0D06FADFA095}" type="slidenum">
              <a:rPr lang="en-US" smtClean="0"/>
              <a:pPr>
                <a:lnSpc>
                  <a:spcPct val="90000"/>
                </a:lnSpc>
                <a:spcAft>
                  <a:spcPts val="600"/>
                </a:spcAft>
              </a:pPr>
              <a:t>17</a:t>
            </a:fld>
            <a:endParaRPr lang="en-US"/>
          </a:p>
        </p:txBody>
      </p:sp>
      <p:sp>
        <p:nvSpPr>
          <p:cNvPr id="16"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8" name="Picture 17">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6" name="Marcador de contenido 2">
            <a:extLst>
              <a:ext uri="{FF2B5EF4-FFF2-40B4-BE49-F238E27FC236}">
                <a16:creationId xmlns:a16="http://schemas.microsoft.com/office/drawing/2014/main" id="{7B046A0E-BC42-4F3D-9DDD-BAF0CDB75DDB}"/>
              </a:ext>
            </a:extLst>
          </p:cNvPr>
          <p:cNvGraphicFramePr>
            <a:graphicFrameLocks noGrp="1"/>
          </p:cNvGraphicFramePr>
          <p:nvPr>
            <p:ph idx="1"/>
            <p:extLst>
              <p:ext uri="{D42A27DB-BD31-4B8C-83A1-F6EECF244321}">
                <p14:modId xmlns:p14="http://schemas.microsoft.com/office/powerpoint/2010/main" val="1005446273"/>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4433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844476" y="1600199"/>
            <a:ext cx="3539266" cy="4297680"/>
          </a:xfrm>
        </p:spPr>
        <p:txBody>
          <a:bodyPr anchor="ctr">
            <a:normAutofit/>
          </a:bodyPr>
          <a:lstStyle/>
          <a:p>
            <a:r>
              <a:rPr lang="es-ES" kern="50">
                <a:effectLst/>
                <a:latin typeface="Calibri" panose="020F0502020204030204" pitchFamily="34" charset="0"/>
                <a:ea typeface="SimSun" panose="02010600030101010101" pitchFamily="2" charset="-122"/>
                <a:cs typeface="Mangal" panose="02040503050203030202" pitchFamily="18" charset="0"/>
              </a:rPr>
              <a:t>El modelo jurídico operacional para la implementación de la normativa			1</a:t>
            </a:r>
            <a:br>
              <a:rPr lang="es-CL" kern="50">
                <a:effectLst/>
                <a:latin typeface="Times New Roman" panose="02020603050405020304" pitchFamily="18" charset="0"/>
                <a:ea typeface="SimSun" panose="02010600030101010101" pitchFamily="2" charset="-122"/>
                <a:cs typeface="Mangal" panose="02040503050203030202" pitchFamily="18" charset="0"/>
              </a:rPr>
            </a:br>
            <a:br>
              <a:rPr lang="es-CL" kern="50">
                <a:effectLst/>
                <a:latin typeface="Times New Roman" panose="02020603050405020304" pitchFamily="18" charset="0"/>
                <a:ea typeface="SimSun" panose="02010600030101010101" pitchFamily="2" charset="-122"/>
                <a:cs typeface="Mangal" panose="02040503050203030202" pitchFamily="18" charset="0"/>
              </a:rPr>
            </a:br>
            <a:endParaRPr lang="es-CL" dirty="0"/>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a:xfrm>
            <a:off x="3512301" y="443732"/>
            <a:ext cx="811019" cy="503578"/>
          </a:xfrm>
        </p:spPr>
        <p:txBody>
          <a:bodyPr>
            <a:normAutofit/>
          </a:bodyPr>
          <a:lstStyle/>
          <a:p>
            <a:pPr>
              <a:lnSpc>
                <a:spcPct val="90000"/>
              </a:lnSpc>
              <a:spcAft>
                <a:spcPts val="600"/>
              </a:spcAft>
            </a:pPr>
            <a:fld id="{6D22F896-40B5-4ADD-8801-0D06FADFA095}" type="slidenum">
              <a:rPr lang="en-US" smtClean="0"/>
              <a:pPr>
                <a:lnSpc>
                  <a:spcPct val="90000"/>
                </a:lnSpc>
                <a:spcAft>
                  <a:spcPts val="600"/>
                </a:spcAft>
              </a:pPr>
              <a:t>18</a:t>
            </a:fld>
            <a:endParaRPr lang="en-US"/>
          </a:p>
        </p:txBody>
      </p:sp>
      <p:cxnSp>
        <p:nvCxnSpPr>
          <p:cNvPr id="11" name="Straight Connector 10">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a:xfrm>
            <a:off x="4924851" y="1600199"/>
            <a:ext cx="6130003" cy="4297680"/>
          </a:xfrm>
        </p:spPr>
        <p:txBody>
          <a:bodyPr anchor="ctr">
            <a:normAutofit/>
          </a:bodyPr>
          <a:lstStyle/>
          <a:p>
            <a:r>
              <a:rPr lang="es-ES" b="1" dirty="0"/>
              <a:t>Instructivo transformado en norma.</a:t>
            </a:r>
          </a:p>
          <a:p>
            <a:pPr lvl="1"/>
            <a:r>
              <a:rPr lang="es-CL" dirty="0"/>
              <a:t>A partir de ley </a:t>
            </a:r>
            <a:r>
              <a:rPr lang="es-CL" dirty="0" err="1"/>
              <a:t>N°</a:t>
            </a:r>
            <a:r>
              <a:rPr lang="es-CL" dirty="0"/>
              <a:t> 20.955 se decide traducir Instructivo Presidencial del 2015 en Normas de Aplicación General.</a:t>
            </a:r>
          </a:p>
          <a:p>
            <a:pPr lvl="1"/>
            <a:r>
              <a:rPr lang="es-CL" dirty="0"/>
              <a:t>Existía acuerdo político sobre Instructivo; así Normas de Aplicación General usaban dicho acuerdo como base para iniciar nueva etapa en Gestión de Personas (</a:t>
            </a:r>
            <a:r>
              <a:rPr lang="es-CL" dirty="0" err="1"/>
              <a:t>GdP</a:t>
            </a:r>
            <a:r>
              <a:rPr lang="es-CL" dirty="0"/>
              <a:t>)</a:t>
            </a:r>
          </a:p>
          <a:p>
            <a:pPr lvl="1"/>
            <a:r>
              <a:rPr lang="es-CL" dirty="0"/>
              <a:t>Instructivo tenía sustento legal; Normas de Aplicación General no requerían de nuevas normas legales.</a:t>
            </a:r>
          </a:p>
          <a:p>
            <a:pPr lvl="1"/>
            <a:r>
              <a:rPr lang="es-CL" dirty="0"/>
              <a:t>Potestad Reglamentaria permite avanzar en diseño de nuevo escenario para </a:t>
            </a:r>
            <a:r>
              <a:rPr lang="es-CL" dirty="0" err="1"/>
              <a:t>GdP</a:t>
            </a:r>
            <a:r>
              <a:rPr lang="es-CL" dirty="0"/>
              <a:t>.</a:t>
            </a:r>
          </a:p>
          <a:p>
            <a:pPr lvl="1"/>
            <a:endParaRPr lang="es-CL" dirty="0"/>
          </a:p>
          <a:p>
            <a:pPr lvl="1"/>
            <a:endParaRPr lang="es-CL" dirty="0"/>
          </a:p>
          <a:p>
            <a:pPr lvl="1"/>
            <a:endParaRPr lang="es-CL" dirty="0"/>
          </a:p>
        </p:txBody>
      </p:sp>
    </p:spTree>
    <p:extLst>
      <p:ext uri="{BB962C8B-B14F-4D97-AF65-F5344CB8AC3E}">
        <p14:creationId xmlns:p14="http://schemas.microsoft.com/office/powerpoint/2010/main" val="508305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844476" y="1600199"/>
            <a:ext cx="3539266" cy="4297680"/>
          </a:xfrm>
        </p:spPr>
        <p:txBody>
          <a:bodyPr anchor="ctr">
            <a:normAutofit/>
          </a:bodyPr>
          <a:lstStyle/>
          <a:p>
            <a:r>
              <a:rPr lang="es-ES" kern="50">
                <a:effectLst/>
                <a:latin typeface="Calibri" panose="020F0502020204030204" pitchFamily="34" charset="0"/>
                <a:ea typeface="SimSun" panose="02010600030101010101" pitchFamily="2" charset="-122"/>
                <a:cs typeface="Mangal" panose="02040503050203030202" pitchFamily="18" charset="0"/>
              </a:rPr>
              <a:t>El modelo jurídico operacional para la implementación de la normativa			1</a:t>
            </a:r>
            <a:br>
              <a:rPr lang="es-CL" kern="50">
                <a:effectLst/>
                <a:latin typeface="Times New Roman" panose="02020603050405020304" pitchFamily="18" charset="0"/>
                <a:ea typeface="SimSun" panose="02010600030101010101" pitchFamily="2" charset="-122"/>
                <a:cs typeface="Mangal" panose="02040503050203030202" pitchFamily="18" charset="0"/>
              </a:rPr>
            </a:br>
            <a:br>
              <a:rPr lang="es-CL" kern="50">
                <a:effectLst/>
                <a:latin typeface="Times New Roman" panose="02020603050405020304" pitchFamily="18" charset="0"/>
                <a:ea typeface="SimSun" panose="02010600030101010101" pitchFamily="2" charset="-122"/>
                <a:cs typeface="Mangal" panose="02040503050203030202" pitchFamily="18" charset="0"/>
              </a:rPr>
            </a:br>
            <a:endParaRPr lang="es-CL" dirty="0"/>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a:xfrm>
            <a:off x="3512301" y="443732"/>
            <a:ext cx="811019" cy="503578"/>
          </a:xfrm>
        </p:spPr>
        <p:txBody>
          <a:bodyPr>
            <a:normAutofit/>
          </a:bodyPr>
          <a:lstStyle/>
          <a:p>
            <a:pPr>
              <a:lnSpc>
                <a:spcPct val="90000"/>
              </a:lnSpc>
              <a:spcAft>
                <a:spcPts val="600"/>
              </a:spcAft>
            </a:pPr>
            <a:fld id="{6D22F896-40B5-4ADD-8801-0D06FADFA095}" type="slidenum">
              <a:rPr lang="en-US" smtClean="0"/>
              <a:pPr>
                <a:lnSpc>
                  <a:spcPct val="90000"/>
                </a:lnSpc>
                <a:spcAft>
                  <a:spcPts val="600"/>
                </a:spcAft>
              </a:pPr>
              <a:t>19</a:t>
            </a:fld>
            <a:endParaRPr lang="en-US"/>
          </a:p>
        </p:txBody>
      </p:sp>
      <p:cxnSp>
        <p:nvCxnSpPr>
          <p:cNvPr id="11" name="Straight Connector 10">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a:xfrm>
            <a:off x="4924851" y="1099335"/>
            <a:ext cx="6130003" cy="5250094"/>
          </a:xfrm>
        </p:spPr>
        <p:txBody>
          <a:bodyPr anchor="ctr">
            <a:normAutofit fontScale="92500"/>
          </a:bodyPr>
          <a:lstStyle/>
          <a:p>
            <a:pPr marL="457200" lvl="1" indent="0">
              <a:buNone/>
            </a:pPr>
            <a:r>
              <a:rPr lang="es-CL" dirty="0"/>
              <a:t>¿</a:t>
            </a:r>
            <a:r>
              <a:rPr lang="es-CL" sz="2000" b="1" dirty="0"/>
              <a:t>Qué es una norma de aplicación general</a:t>
            </a:r>
            <a:r>
              <a:rPr lang="es-CL" dirty="0"/>
              <a:t>?</a:t>
            </a:r>
          </a:p>
          <a:p>
            <a:pPr lvl="1"/>
            <a:r>
              <a:rPr lang="es-ES" b="0" i="0" dirty="0">
                <a:solidFill>
                  <a:srgbClr val="4A4A4A"/>
                </a:solidFill>
                <a:effectLst/>
                <a:latin typeface="Arial" panose="020B0604020202020204" pitchFamily="34" charset="0"/>
              </a:rPr>
              <a:t>Es aquella disposición cuyo alcance es de carácter global y regula la totalidad de las situaciones que la realidad presenta sobre determinadas materias. Constituye una orden o mandato de conducta humana y se funda en valores. Su cumplimiento es obligatorio y en consecuencia exigible, toda vez que su inobservancia trae aparejada una sanción o consecuencia jurídica. Normalmente es permanente,</a:t>
            </a:r>
          </a:p>
          <a:p>
            <a:pPr lvl="1"/>
            <a:r>
              <a:rPr lang="es-ES" dirty="0">
                <a:solidFill>
                  <a:srgbClr val="4A4A4A"/>
                </a:solidFill>
                <a:latin typeface="Arial" panose="020B0604020202020204" pitchFamily="34" charset="0"/>
              </a:rPr>
              <a:t>Por lo tanto, se </a:t>
            </a:r>
            <a:r>
              <a:rPr lang="es-ES" b="0" i="0" dirty="0">
                <a:solidFill>
                  <a:srgbClr val="4A4A4A"/>
                </a:solidFill>
                <a:effectLst/>
                <a:latin typeface="Arial" panose="020B0604020202020204" pitchFamily="34" charset="0"/>
              </a:rPr>
              <a:t>entiende por normas de aplicación general las disposiciones de carácter obligatorio impartidas por la Dirección Nacional del Servicio Civil en materias de gestión y desarrollo de personas, dirigidas a los ministerios y sus servicios dependientes o relacionados a través de ellos, para su implementación descentralizada.</a:t>
            </a:r>
            <a:endParaRPr lang="es-CL" dirty="0"/>
          </a:p>
          <a:p>
            <a:pPr lvl="1"/>
            <a:endParaRPr lang="es-CL" dirty="0"/>
          </a:p>
          <a:p>
            <a:pPr lvl="1"/>
            <a:endParaRPr lang="es-CL" dirty="0"/>
          </a:p>
        </p:txBody>
      </p:sp>
    </p:spTree>
    <p:extLst>
      <p:ext uri="{BB962C8B-B14F-4D97-AF65-F5344CB8AC3E}">
        <p14:creationId xmlns:p14="http://schemas.microsoft.com/office/powerpoint/2010/main" val="1617054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1451579" y="2303047"/>
            <a:ext cx="3272093" cy="2674198"/>
          </a:xfrm>
        </p:spPr>
        <p:txBody>
          <a:bodyPr anchor="t">
            <a:normAutofit/>
          </a:bodyPr>
          <a:lstStyle/>
          <a:p>
            <a:r>
              <a:rPr lang="es-ES" dirty="0" err="1"/>
              <a:t>Indice</a:t>
            </a:r>
            <a:r>
              <a:rPr lang="es-ES" dirty="0"/>
              <a:t> temático</a:t>
            </a:r>
            <a:endParaRPr lang="es-CL" dirty="0"/>
          </a:p>
        </p:txBody>
      </p:sp>
      <p:cxnSp>
        <p:nvCxnSpPr>
          <p:cNvPr id="14" name="Straight Connector 13">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a:xfrm>
            <a:off x="480060" y="2303047"/>
            <a:ext cx="811019" cy="503578"/>
          </a:xfrm>
        </p:spPr>
        <p:txBody>
          <a:bodyPr>
            <a:normAutofit/>
          </a:bodyPr>
          <a:lstStyle/>
          <a:p>
            <a:pPr>
              <a:lnSpc>
                <a:spcPct val="90000"/>
              </a:lnSpc>
              <a:spcAft>
                <a:spcPts val="600"/>
              </a:spcAft>
            </a:pPr>
            <a:fld id="{6D22F896-40B5-4ADD-8801-0D06FADFA095}" type="slidenum">
              <a:rPr lang="en-US" smtClean="0"/>
              <a:pPr>
                <a:lnSpc>
                  <a:spcPct val="90000"/>
                </a:lnSpc>
                <a:spcAft>
                  <a:spcPts val="600"/>
                </a:spcAft>
              </a:pPr>
              <a:t>2</a:t>
            </a:fld>
            <a:endParaRPr lang="en-US"/>
          </a:p>
        </p:txBody>
      </p:sp>
      <p:sp>
        <p:nvSpPr>
          <p:cNvPr id="16"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8" name="Picture 17">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6" name="Marcador de contenido 2">
            <a:extLst>
              <a:ext uri="{FF2B5EF4-FFF2-40B4-BE49-F238E27FC236}">
                <a16:creationId xmlns:a16="http://schemas.microsoft.com/office/drawing/2014/main" id="{F45CAE09-8720-4EF8-8430-8BD9B9958C20}"/>
              </a:ext>
            </a:extLst>
          </p:cNvPr>
          <p:cNvGraphicFramePr>
            <a:graphicFrameLocks noGrp="1"/>
          </p:cNvGraphicFramePr>
          <p:nvPr>
            <p:ph idx="1"/>
            <p:extLst>
              <p:ext uri="{D42A27DB-BD31-4B8C-83A1-F6EECF244321}">
                <p14:modId xmlns:p14="http://schemas.microsoft.com/office/powerpoint/2010/main" val="1223666677"/>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1820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844476" y="1600199"/>
            <a:ext cx="3539266" cy="4297680"/>
          </a:xfrm>
        </p:spPr>
        <p:txBody>
          <a:bodyPr anchor="ctr">
            <a:normAutofit/>
          </a:bodyPr>
          <a:lstStyle/>
          <a:p>
            <a:r>
              <a:rPr lang="es-ES" kern="50">
                <a:effectLst/>
                <a:latin typeface="Calibri" panose="020F0502020204030204" pitchFamily="34" charset="0"/>
                <a:ea typeface="SimSun" panose="02010600030101010101" pitchFamily="2" charset="-122"/>
                <a:cs typeface="Mangal" panose="02040503050203030202" pitchFamily="18" charset="0"/>
              </a:rPr>
              <a:t>El modelo jurídico operacional para la implementación de la normativa			2</a:t>
            </a:r>
            <a:br>
              <a:rPr lang="es-CL" kern="50">
                <a:effectLst/>
                <a:latin typeface="Times New Roman" panose="02020603050405020304" pitchFamily="18" charset="0"/>
                <a:ea typeface="SimSun" panose="02010600030101010101" pitchFamily="2" charset="-122"/>
                <a:cs typeface="Mangal" panose="02040503050203030202" pitchFamily="18" charset="0"/>
              </a:rPr>
            </a:br>
            <a:br>
              <a:rPr lang="es-CL" kern="50">
                <a:effectLst/>
                <a:latin typeface="Times New Roman" panose="02020603050405020304" pitchFamily="18" charset="0"/>
                <a:ea typeface="SimSun" panose="02010600030101010101" pitchFamily="2" charset="-122"/>
                <a:cs typeface="Mangal" panose="02040503050203030202" pitchFamily="18" charset="0"/>
              </a:rPr>
            </a:br>
            <a:endParaRPr lang="es-CL" dirty="0"/>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a:xfrm>
            <a:off x="3512301" y="443732"/>
            <a:ext cx="811019" cy="503578"/>
          </a:xfrm>
        </p:spPr>
        <p:txBody>
          <a:bodyPr>
            <a:normAutofit/>
          </a:bodyPr>
          <a:lstStyle/>
          <a:p>
            <a:pPr>
              <a:lnSpc>
                <a:spcPct val="90000"/>
              </a:lnSpc>
              <a:spcAft>
                <a:spcPts val="600"/>
              </a:spcAft>
            </a:pPr>
            <a:fld id="{6D22F896-40B5-4ADD-8801-0D06FADFA095}" type="slidenum">
              <a:rPr lang="en-US" smtClean="0"/>
              <a:pPr>
                <a:lnSpc>
                  <a:spcPct val="90000"/>
                </a:lnSpc>
                <a:spcAft>
                  <a:spcPts val="600"/>
                </a:spcAft>
              </a:pPr>
              <a:t>20</a:t>
            </a:fld>
            <a:endParaRPr lang="en-US"/>
          </a:p>
        </p:txBody>
      </p:sp>
      <p:cxnSp>
        <p:nvCxnSpPr>
          <p:cNvPr id="11" name="Straight Connector 10">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a:xfrm>
            <a:off x="4924851" y="678094"/>
            <a:ext cx="6859597" cy="5938463"/>
          </a:xfrm>
        </p:spPr>
        <p:txBody>
          <a:bodyPr anchor="ctr">
            <a:noAutofit/>
          </a:bodyPr>
          <a:lstStyle/>
          <a:p>
            <a:pPr>
              <a:lnSpc>
                <a:spcPct val="110000"/>
              </a:lnSpc>
            </a:pPr>
            <a:r>
              <a:rPr lang="es-CL" sz="1600" b="1" dirty="0"/>
              <a:t>Normas de Aplicación General tomadas de razón por Contraloría.</a:t>
            </a:r>
          </a:p>
          <a:p>
            <a:pPr>
              <a:lnSpc>
                <a:spcPct val="110000"/>
              </a:lnSpc>
            </a:pPr>
            <a:r>
              <a:rPr lang="es-CL" sz="1600" dirty="0">
                <a:effectLst/>
                <a:latin typeface="Arial" panose="020B0604020202020204" pitchFamily="34" charset="0"/>
                <a:ea typeface="Times New Roman" panose="02020603050405020304" pitchFamily="18" charset="0"/>
                <a:cs typeface="Times New Roman" panose="02020603050405020304" pitchFamily="18" charset="0"/>
              </a:rPr>
              <a:t>El 10 de noviembre del 2017 la CGR toma razón de las siguientes normas:</a:t>
            </a:r>
          </a:p>
          <a:p>
            <a:pPr lvl="1">
              <a:lnSpc>
                <a:spcPct val="110000"/>
              </a:lnSpc>
            </a:pPr>
            <a:r>
              <a:rPr lang="es-CL" sz="1600" dirty="0">
                <a:effectLst/>
                <a:latin typeface="Arial" panose="020B0604020202020204" pitchFamily="34" charset="0"/>
                <a:ea typeface="Times New Roman" panose="02020603050405020304" pitchFamily="18" charset="0"/>
                <a:cs typeface="Times New Roman" panose="02020603050405020304" pitchFamily="18" charset="0"/>
              </a:rPr>
              <a:t>Estructura y estándares de las áreas de Gestión y Desarrollo de Personas; </a:t>
            </a:r>
          </a:p>
          <a:p>
            <a:pPr lvl="1">
              <a:lnSpc>
                <a:spcPct val="110000"/>
              </a:lnSpc>
            </a:pPr>
            <a:r>
              <a:rPr lang="es-CL" sz="1600" dirty="0">
                <a:effectLst/>
                <a:latin typeface="Arial" panose="020B0604020202020204" pitchFamily="34" charset="0"/>
                <a:ea typeface="Times New Roman" panose="02020603050405020304" pitchFamily="18" charset="0"/>
                <a:cs typeface="Times New Roman" panose="02020603050405020304" pitchFamily="18" charset="0"/>
              </a:rPr>
              <a:t>Implementación de Políticas de Gestión y Desarrollo de Personas; </a:t>
            </a:r>
          </a:p>
          <a:p>
            <a:pPr lvl="1">
              <a:lnSpc>
                <a:spcPct val="110000"/>
              </a:lnSpc>
            </a:pPr>
            <a:r>
              <a:rPr lang="es-CL" sz="1600" dirty="0">
                <a:effectLst/>
                <a:latin typeface="Arial" panose="020B0604020202020204" pitchFamily="34" charset="0"/>
                <a:ea typeface="Times New Roman" panose="02020603050405020304" pitchFamily="18" charset="0"/>
                <a:cs typeface="Times New Roman" panose="02020603050405020304" pitchFamily="18" charset="0"/>
              </a:rPr>
              <a:t>Cumplimiento de estándares en procesos de Reclutamiento y Selección; </a:t>
            </a:r>
          </a:p>
          <a:p>
            <a:pPr lvl="1">
              <a:lnSpc>
                <a:spcPct val="110000"/>
              </a:lnSpc>
            </a:pPr>
            <a:r>
              <a:rPr lang="es-CL" sz="1600" dirty="0">
                <a:effectLst/>
                <a:latin typeface="Arial" panose="020B0604020202020204" pitchFamily="34" charset="0"/>
                <a:ea typeface="Times New Roman" panose="02020603050405020304" pitchFamily="18" charset="0"/>
                <a:cs typeface="Times New Roman" panose="02020603050405020304" pitchFamily="18" charset="0"/>
              </a:rPr>
              <a:t>Concursabilidad y Carrera Funcionaria; </a:t>
            </a:r>
          </a:p>
          <a:p>
            <a:pPr lvl="1">
              <a:lnSpc>
                <a:spcPct val="110000"/>
              </a:lnSpc>
            </a:pPr>
            <a:r>
              <a:rPr lang="es-CL" sz="1600" dirty="0">
                <a:effectLst/>
                <a:latin typeface="Arial" panose="020B0604020202020204" pitchFamily="34" charset="0"/>
                <a:ea typeface="Times New Roman" panose="02020603050405020304" pitchFamily="18" charset="0"/>
                <a:cs typeface="Times New Roman" panose="02020603050405020304" pitchFamily="18" charset="0"/>
              </a:rPr>
              <a:t>Cumplimiento de Estándares en Programas y Prácticas de Inducción,</a:t>
            </a:r>
          </a:p>
          <a:p>
            <a:pPr lvl="1">
              <a:lnSpc>
                <a:spcPct val="110000"/>
              </a:lnSpc>
            </a:pPr>
            <a:r>
              <a:rPr lang="es-CL" sz="1600" dirty="0">
                <a:effectLst/>
                <a:latin typeface="Arial" panose="020B0604020202020204" pitchFamily="34" charset="0"/>
                <a:ea typeface="Times New Roman" panose="02020603050405020304" pitchFamily="18" charset="0"/>
                <a:cs typeface="Times New Roman" panose="02020603050405020304" pitchFamily="18" charset="0"/>
              </a:rPr>
              <a:t> Gestión de Prácticas Profesionales y Técnicas, </a:t>
            </a:r>
          </a:p>
          <a:p>
            <a:pPr lvl="1">
              <a:lnSpc>
                <a:spcPct val="110000"/>
              </a:lnSpc>
            </a:pPr>
            <a:r>
              <a:rPr lang="es-CL" sz="1600" dirty="0">
                <a:effectLst/>
                <a:latin typeface="Arial" panose="020B0604020202020204" pitchFamily="34" charset="0"/>
                <a:ea typeface="Times New Roman" panose="02020603050405020304" pitchFamily="18" charset="0"/>
                <a:cs typeface="Times New Roman" panose="02020603050405020304" pitchFamily="18" charset="0"/>
              </a:rPr>
              <a:t>Ambientes Laborales y calidad de Vida Laboral.</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Aft>
                <a:spcPts val="1200"/>
              </a:spcAft>
            </a:pPr>
            <a:r>
              <a:rPr lang="es-CL" sz="1600" dirty="0">
                <a:effectLst/>
                <a:latin typeface="Arial" panose="020B0604020202020204" pitchFamily="34" charset="0"/>
                <a:ea typeface="Times New Roman" panose="02020603050405020304" pitchFamily="18" charset="0"/>
                <a:cs typeface="Times New Roman" panose="02020603050405020304" pitchFamily="18" charset="0"/>
              </a:rPr>
              <a:t>El 7 de marzo de 2018, la CGR tomó razón delas siguientes normas:</a:t>
            </a:r>
          </a:p>
          <a:p>
            <a:pPr lvl="1">
              <a:lnSpc>
                <a:spcPct val="110000"/>
              </a:lnSpc>
            </a:pPr>
            <a:r>
              <a:rPr lang="es-CL" sz="1600" dirty="0">
                <a:effectLst/>
                <a:latin typeface="Arial" panose="020B0604020202020204" pitchFamily="34" charset="0"/>
                <a:ea typeface="Times New Roman" panose="02020603050405020304" pitchFamily="18" charset="0"/>
              </a:rPr>
              <a:t>Participación funcionaria; </a:t>
            </a:r>
          </a:p>
          <a:p>
            <a:pPr lvl="1">
              <a:lnSpc>
                <a:spcPct val="110000"/>
              </a:lnSpc>
            </a:pPr>
            <a:r>
              <a:rPr lang="es-CL" sz="1600" dirty="0">
                <a:effectLst/>
                <a:latin typeface="Arial" panose="020B0604020202020204" pitchFamily="34" charset="0"/>
                <a:ea typeface="Times New Roman" panose="02020603050405020304" pitchFamily="18" charset="0"/>
              </a:rPr>
              <a:t>Cumplimiento de estándares en formación y capacitación de </a:t>
            </a:r>
            <a:r>
              <a:rPr lang="es-CL" sz="1600" dirty="0" err="1">
                <a:effectLst/>
                <a:latin typeface="Arial" panose="020B0604020202020204" pitchFamily="34" charset="0"/>
                <a:ea typeface="Times New Roman" panose="02020603050405020304" pitchFamily="18" charset="0"/>
              </a:rPr>
              <a:t>funcionari@s</a:t>
            </a:r>
            <a:r>
              <a:rPr lang="es-CL" sz="1600" dirty="0">
                <a:effectLst/>
                <a:latin typeface="Arial" panose="020B0604020202020204" pitchFamily="34" charset="0"/>
                <a:ea typeface="Times New Roman" panose="02020603050405020304" pitchFamily="18" charset="0"/>
              </a:rPr>
              <a:t> </a:t>
            </a:r>
            <a:r>
              <a:rPr lang="es-CL" sz="1600" dirty="0" err="1">
                <a:effectLst/>
                <a:latin typeface="Arial" panose="020B0604020202020204" pitchFamily="34" charset="0"/>
                <a:ea typeface="Times New Roman" panose="02020603050405020304" pitchFamily="18" charset="0"/>
              </a:rPr>
              <a:t>públic@s</a:t>
            </a:r>
            <a:r>
              <a:rPr lang="es-CL" sz="1600" dirty="0">
                <a:effectLst/>
                <a:latin typeface="Arial" panose="020B0604020202020204" pitchFamily="34" charset="0"/>
                <a:ea typeface="Times New Roman" panose="02020603050405020304" pitchFamily="18" charset="0"/>
              </a:rPr>
              <a:t>; </a:t>
            </a:r>
          </a:p>
          <a:p>
            <a:pPr lvl="1">
              <a:lnSpc>
                <a:spcPct val="110000"/>
              </a:lnSpc>
            </a:pPr>
            <a:r>
              <a:rPr lang="es-CL" sz="1600" dirty="0">
                <a:effectLst/>
                <a:latin typeface="Arial" panose="020B0604020202020204" pitchFamily="34" charset="0"/>
                <a:ea typeface="Times New Roman" panose="02020603050405020304" pitchFamily="18" charset="0"/>
              </a:rPr>
              <a:t>Rol de jefaturas en dirección de equipos; </a:t>
            </a:r>
          </a:p>
          <a:p>
            <a:pPr lvl="1">
              <a:lnSpc>
                <a:spcPct val="110000"/>
              </a:lnSpc>
            </a:pPr>
            <a:r>
              <a:rPr lang="es-CL" sz="1600" dirty="0">
                <a:effectLst/>
                <a:latin typeface="Arial" panose="020B0604020202020204" pitchFamily="34" charset="0"/>
                <a:ea typeface="Times New Roman" panose="02020603050405020304" pitchFamily="18" charset="0"/>
              </a:rPr>
              <a:t>Gestión del desempeño individual y sistema de calificaciones</a:t>
            </a:r>
            <a:endParaRPr lang="es-CL" sz="1600" dirty="0"/>
          </a:p>
        </p:txBody>
      </p:sp>
    </p:spTree>
    <p:extLst>
      <p:ext uri="{BB962C8B-B14F-4D97-AF65-F5344CB8AC3E}">
        <p14:creationId xmlns:p14="http://schemas.microsoft.com/office/powerpoint/2010/main" val="3551806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844476" y="1600199"/>
            <a:ext cx="3539266" cy="4297680"/>
          </a:xfrm>
        </p:spPr>
        <p:txBody>
          <a:bodyPr anchor="ctr">
            <a:normAutofit/>
          </a:bodyPr>
          <a:lstStyle/>
          <a:p>
            <a:r>
              <a:rPr lang="es-ES" kern="50">
                <a:effectLst/>
                <a:latin typeface="Calibri" panose="020F0502020204030204" pitchFamily="34" charset="0"/>
                <a:ea typeface="SimSun" panose="02010600030101010101" pitchFamily="2" charset="-122"/>
                <a:cs typeface="Mangal" panose="02040503050203030202" pitchFamily="18" charset="0"/>
              </a:rPr>
              <a:t>El modelo jurídico operacional para la implementación de la normativa			3</a:t>
            </a:r>
            <a:br>
              <a:rPr lang="es-CL" kern="50">
                <a:effectLst/>
                <a:latin typeface="Times New Roman" panose="02020603050405020304" pitchFamily="18" charset="0"/>
                <a:ea typeface="SimSun" panose="02010600030101010101" pitchFamily="2" charset="-122"/>
                <a:cs typeface="Mangal" panose="02040503050203030202" pitchFamily="18" charset="0"/>
              </a:rPr>
            </a:br>
            <a:br>
              <a:rPr lang="es-CL" kern="50">
                <a:effectLst/>
                <a:latin typeface="Times New Roman" panose="02020603050405020304" pitchFamily="18" charset="0"/>
                <a:ea typeface="SimSun" panose="02010600030101010101" pitchFamily="2" charset="-122"/>
                <a:cs typeface="Mangal" panose="02040503050203030202" pitchFamily="18" charset="0"/>
              </a:rPr>
            </a:br>
            <a:endParaRPr lang="es-CL" dirty="0"/>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a:xfrm>
            <a:off x="3512301" y="443732"/>
            <a:ext cx="811019" cy="503578"/>
          </a:xfrm>
        </p:spPr>
        <p:txBody>
          <a:bodyPr>
            <a:normAutofit/>
          </a:bodyPr>
          <a:lstStyle/>
          <a:p>
            <a:pPr>
              <a:lnSpc>
                <a:spcPct val="90000"/>
              </a:lnSpc>
              <a:spcAft>
                <a:spcPts val="600"/>
              </a:spcAft>
            </a:pPr>
            <a:fld id="{6D22F896-40B5-4ADD-8801-0D06FADFA095}" type="slidenum">
              <a:rPr lang="en-US" smtClean="0"/>
              <a:pPr>
                <a:lnSpc>
                  <a:spcPct val="90000"/>
                </a:lnSpc>
                <a:spcAft>
                  <a:spcPts val="600"/>
                </a:spcAft>
              </a:pPr>
              <a:t>21</a:t>
            </a:fld>
            <a:endParaRPr lang="en-US"/>
          </a:p>
        </p:txBody>
      </p:sp>
      <p:cxnSp>
        <p:nvCxnSpPr>
          <p:cNvPr id="11" name="Straight Connector 10">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a:xfrm>
            <a:off x="4924851" y="1600199"/>
            <a:ext cx="6130003" cy="4297680"/>
          </a:xfrm>
        </p:spPr>
        <p:txBody>
          <a:bodyPr anchor="ctr">
            <a:normAutofit/>
          </a:bodyPr>
          <a:lstStyle/>
          <a:p>
            <a:r>
              <a:rPr lang="es-ES" sz="1900" dirty="0"/>
              <a:t>La facultad de dictar normas de aplicación general en materia de gestión y desarrollo de personas supone para el Servicio Civil un rol de mayor rectoría. </a:t>
            </a:r>
          </a:p>
          <a:p>
            <a:r>
              <a:rPr lang="es-ES" sz="1900" dirty="0"/>
              <a:t>Propende a una estandarización más veloz de la modernización de la gestión de personas. </a:t>
            </a:r>
          </a:p>
          <a:p>
            <a:r>
              <a:rPr lang="es-ES" sz="1900" dirty="0"/>
              <a:t>Este rol no garantiza per se un mayor impacto. Factor fundamental para tener éxito es la alianza o “comunidad” con las jefaturas de personas de los servicios públicos. Que evita un relacionamiento vertical. </a:t>
            </a:r>
          </a:p>
          <a:p>
            <a:r>
              <a:rPr lang="es-ES" sz="1900" dirty="0"/>
              <a:t>Esto en adición a la responsabilidad del nivel directivo superior en la gestión y desarrollo de personas. </a:t>
            </a:r>
          </a:p>
        </p:txBody>
      </p:sp>
    </p:spTree>
    <p:extLst>
      <p:ext uri="{BB962C8B-B14F-4D97-AF65-F5344CB8AC3E}">
        <p14:creationId xmlns:p14="http://schemas.microsoft.com/office/powerpoint/2010/main" val="1156088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844476" y="1600199"/>
            <a:ext cx="3539266" cy="4297680"/>
          </a:xfrm>
        </p:spPr>
        <p:txBody>
          <a:bodyPr anchor="ctr">
            <a:normAutofit/>
          </a:bodyPr>
          <a:lstStyle/>
          <a:p>
            <a:r>
              <a:rPr lang="es-ES" kern="50">
                <a:effectLst/>
                <a:latin typeface="Calibri" panose="020F0502020204030204" pitchFamily="34" charset="0"/>
                <a:ea typeface="SimSun" panose="02010600030101010101" pitchFamily="2" charset="-122"/>
                <a:cs typeface="Mangal" panose="02040503050203030202" pitchFamily="18" charset="0"/>
              </a:rPr>
              <a:t>El modelo jurídico operacional para la implementación de la normativa			4</a:t>
            </a:r>
            <a:br>
              <a:rPr lang="es-CL" kern="50">
                <a:effectLst/>
                <a:latin typeface="Times New Roman" panose="02020603050405020304" pitchFamily="18" charset="0"/>
                <a:ea typeface="SimSun" panose="02010600030101010101" pitchFamily="2" charset="-122"/>
                <a:cs typeface="Mangal" panose="02040503050203030202" pitchFamily="18" charset="0"/>
              </a:rPr>
            </a:br>
            <a:br>
              <a:rPr lang="es-CL" kern="50">
                <a:effectLst/>
                <a:latin typeface="Times New Roman" panose="02020603050405020304" pitchFamily="18" charset="0"/>
                <a:ea typeface="SimSun" panose="02010600030101010101" pitchFamily="2" charset="-122"/>
                <a:cs typeface="Mangal" panose="02040503050203030202" pitchFamily="18" charset="0"/>
              </a:rPr>
            </a:br>
            <a:endParaRPr lang="es-CL" dirty="0"/>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a:xfrm>
            <a:off x="3512301" y="443732"/>
            <a:ext cx="811019" cy="503578"/>
          </a:xfrm>
        </p:spPr>
        <p:txBody>
          <a:bodyPr>
            <a:normAutofit/>
          </a:bodyPr>
          <a:lstStyle/>
          <a:p>
            <a:pPr>
              <a:lnSpc>
                <a:spcPct val="90000"/>
              </a:lnSpc>
              <a:spcAft>
                <a:spcPts val="600"/>
              </a:spcAft>
            </a:pPr>
            <a:fld id="{6D22F896-40B5-4ADD-8801-0D06FADFA095}" type="slidenum">
              <a:rPr lang="en-US" smtClean="0"/>
              <a:pPr>
                <a:lnSpc>
                  <a:spcPct val="90000"/>
                </a:lnSpc>
                <a:spcAft>
                  <a:spcPts val="600"/>
                </a:spcAft>
              </a:pPr>
              <a:t>22</a:t>
            </a:fld>
            <a:endParaRPr lang="en-US"/>
          </a:p>
        </p:txBody>
      </p:sp>
      <p:cxnSp>
        <p:nvCxnSpPr>
          <p:cNvPr id="11" name="Straight Connector 10">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a:xfrm>
            <a:off x="4924851" y="1212351"/>
            <a:ext cx="6130003" cy="4685528"/>
          </a:xfrm>
        </p:spPr>
        <p:txBody>
          <a:bodyPr anchor="ctr">
            <a:normAutofit/>
          </a:bodyPr>
          <a:lstStyle/>
          <a:p>
            <a:pPr>
              <a:lnSpc>
                <a:spcPct val="110000"/>
              </a:lnSpc>
            </a:pPr>
            <a:r>
              <a:rPr lang="es-ES" sz="1800" b="1" dirty="0"/>
              <a:t>Características del ejercicio del “rol rector</a:t>
            </a:r>
            <a:r>
              <a:rPr lang="es-ES" sz="1800" dirty="0"/>
              <a:t>”:</a:t>
            </a:r>
          </a:p>
          <a:p>
            <a:pPr>
              <a:lnSpc>
                <a:spcPct val="110000"/>
              </a:lnSpc>
            </a:pPr>
            <a:r>
              <a:rPr lang="es-ES" sz="1800" dirty="0"/>
              <a:t>1. Rol rector “democrático”, no autoritario.</a:t>
            </a:r>
          </a:p>
          <a:p>
            <a:pPr>
              <a:lnSpc>
                <a:spcPct val="110000"/>
              </a:lnSpc>
            </a:pPr>
            <a:r>
              <a:rPr lang="es-ES" sz="1800" dirty="0"/>
              <a:t>2. Participación amplia de actores diversos.</a:t>
            </a:r>
          </a:p>
          <a:p>
            <a:pPr>
              <a:lnSpc>
                <a:spcPct val="110000"/>
              </a:lnSpc>
            </a:pPr>
            <a:r>
              <a:rPr lang="es-ES" sz="1800" dirty="0"/>
              <a:t>3. Rol de rectoría con colaboración para su implementación. </a:t>
            </a:r>
          </a:p>
          <a:p>
            <a:pPr>
              <a:lnSpc>
                <a:spcPct val="110000"/>
              </a:lnSpc>
            </a:pPr>
            <a:r>
              <a:rPr lang="es-ES" sz="1800" dirty="0"/>
              <a:t>4. Favorecer y estimular el intercambio de buenas prácticas.</a:t>
            </a:r>
          </a:p>
          <a:p>
            <a:pPr>
              <a:lnSpc>
                <a:spcPct val="110000"/>
              </a:lnSpc>
            </a:pPr>
            <a:r>
              <a:rPr lang="es-ES" sz="1800" dirty="0"/>
              <a:t>5. Rectoría a la entidad en su conjunto, y no sólo a las áreas de personas. </a:t>
            </a:r>
          </a:p>
          <a:p>
            <a:pPr>
              <a:lnSpc>
                <a:spcPct val="110000"/>
              </a:lnSpc>
            </a:pPr>
            <a:r>
              <a:rPr lang="es-ES" sz="1800" dirty="0"/>
              <a:t>6. Rol de rectoría con monitoreo. </a:t>
            </a:r>
          </a:p>
          <a:p>
            <a:pPr>
              <a:lnSpc>
                <a:spcPct val="110000"/>
              </a:lnSpc>
            </a:pPr>
            <a:r>
              <a:rPr lang="es-ES" sz="1800" dirty="0"/>
              <a:t>7. Rol de rectoría en coordinación con otras instituciones</a:t>
            </a:r>
            <a:r>
              <a:rPr lang="es-ES" sz="1700" dirty="0"/>
              <a:t>.</a:t>
            </a:r>
          </a:p>
        </p:txBody>
      </p:sp>
    </p:spTree>
    <p:extLst>
      <p:ext uri="{BB962C8B-B14F-4D97-AF65-F5344CB8AC3E}">
        <p14:creationId xmlns:p14="http://schemas.microsoft.com/office/powerpoint/2010/main" val="2476634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849683" y="1240076"/>
            <a:ext cx="2727813" cy="4584527"/>
          </a:xfrm>
        </p:spPr>
        <p:txBody>
          <a:bodyPr>
            <a:normAutofit/>
          </a:bodyPr>
          <a:lstStyle/>
          <a:p>
            <a:r>
              <a:rPr lang="es-ES" sz="3000" kern="50">
                <a:solidFill>
                  <a:srgbClr val="FFFFFF"/>
                </a:solidFill>
                <a:effectLst/>
                <a:latin typeface="Calibri" panose="020F0502020204030204" pitchFamily="34" charset="0"/>
                <a:ea typeface="SimSun" panose="02010600030101010101" pitchFamily="2" charset="-122"/>
                <a:cs typeface="Mangal" panose="02040503050203030202" pitchFamily="18" charset="0"/>
              </a:rPr>
              <a:t>Las 11 normas de aplicación general en la gestión de personas. </a:t>
            </a:r>
            <a:r>
              <a:rPr lang="es-ES" sz="3000">
                <a:solidFill>
                  <a:srgbClr val="FFFFFF"/>
                </a:solidFill>
              </a:rPr>
              <a:t>Descripción de cada norma.</a:t>
            </a:r>
            <a:br>
              <a:rPr lang="es-CL" sz="3000">
                <a:solidFill>
                  <a:srgbClr val="FFFFFF"/>
                </a:solidFill>
              </a:rPr>
            </a:br>
            <a:endParaRPr lang="es-CL" sz="3000" kern="50">
              <a:solidFill>
                <a:srgbClr val="FFFFFF"/>
              </a:solidFill>
              <a:effectLst/>
              <a:latin typeface="Times New Roman" panose="02020603050405020304" pitchFamily="18" charset="0"/>
              <a:ea typeface="SimSun" panose="02010600030101010101" pitchFamily="2" charset="-122"/>
              <a:cs typeface="Mangal" panose="02040503050203030202" pitchFamily="18" charset="0"/>
            </a:endParaRPr>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a:xfrm>
            <a:off x="10900921" y="232118"/>
            <a:ext cx="811019" cy="503578"/>
          </a:xfrm>
        </p:spPr>
        <p:txBody>
          <a:bodyPr>
            <a:normAutofit/>
          </a:bodyPr>
          <a:lstStyle/>
          <a:p>
            <a:pPr>
              <a:lnSpc>
                <a:spcPct val="90000"/>
              </a:lnSpc>
              <a:spcAft>
                <a:spcPts val="600"/>
              </a:spcAft>
            </a:pPr>
            <a:fld id="{6D22F896-40B5-4ADD-8801-0D06FADFA095}" type="slidenum">
              <a:rPr lang="en-US" smtClean="0"/>
              <a:pPr>
                <a:lnSpc>
                  <a:spcPct val="90000"/>
                </a:lnSpc>
                <a:spcAft>
                  <a:spcPts val="600"/>
                </a:spcAft>
              </a:pPr>
              <a:t>23</a:t>
            </a:fld>
            <a:endParaRPr lang="en-US"/>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a:xfrm>
            <a:off x="4705594" y="1240077"/>
            <a:ext cx="6034827" cy="5284013"/>
          </a:xfrm>
        </p:spPr>
        <p:txBody>
          <a:bodyPr anchor="t">
            <a:normAutofit fontScale="92500" lnSpcReduction="20000"/>
          </a:bodyPr>
          <a:lstStyle/>
          <a:p>
            <a:pPr marL="342900" indent="-342900">
              <a:lnSpc>
                <a:spcPct val="110000"/>
              </a:lnSpc>
              <a:spcAft>
                <a:spcPts val="800"/>
              </a:spcAft>
              <a:buAutoNum type="arabicPeriod"/>
            </a:pPr>
            <a:r>
              <a:rPr lang="es-ES" sz="1500" b="1" dirty="0"/>
              <a:t>ESTRUCTURA Y ESTÁNDARES DE LAS ÁREAS DE GESTIÓN Y DESARROLLO DE PERSONAS.</a:t>
            </a:r>
          </a:p>
          <a:p>
            <a:pPr marL="0" indent="0">
              <a:lnSpc>
                <a:spcPct val="110000"/>
              </a:lnSpc>
              <a:spcAft>
                <a:spcPts val="800"/>
              </a:spcAft>
              <a:buNone/>
            </a:pPr>
            <a:r>
              <a:rPr lang="es-ES" sz="1500" dirty="0"/>
              <a:t>Señala que todos los servicios públicos deberán contar con una Jefatura de Gestión y Desarrollo de Personas para contribuir a la estrategia institucional, la que deberá ser considerado como parte de los equipos de dirección del Servicio. Esta unidad deberá realizar </a:t>
            </a:r>
          </a:p>
          <a:p>
            <a:pPr marL="1600200" lvl="1" indent="-1143000">
              <a:lnSpc>
                <a:spcPct val="110000"/>
              </a:lnSpc>
              <a:spcAft>
                <a:spcPts val="800"/>
              </a:spcAft>
              <a:buAutoNum type="alphaLcParenR"/>
            </a:pPr>
            <a:r>
              <a:rPr lang="es-ES" sz="1500" dirty="0"/>
              <a:t>la planificación y soporte de la Gestión de Personas, que comprende la política de gestión de personas, los procesos administrativos, la planificación dotacional, los sistemas de información, el posicionamiento del área,  la innovación y el desarrollo.  </a:t>
            </a:r>
          </a:p>
          <a:p>
            <a:pPr marL="1600200" lvl="1" indent="-1143000">
              <a:lnSpc>
                <a:spcPct val="110000"/>
              </a:lnSpc>
              <a:spcAft>
                <a:spcPts val="800"/>
              </a:spcAft>
              <a:buAutoNum type="alphaLcParenR"/>
            </a:pPr>
            <a:r>
              <a:rPr lang="es-ES" sz="1500" dirty="0"/>
              <a:t>la gestión del desempeño, el reclutamiento y selección, la inducción, la gestión del desempeño individual y egreso. </a:t>
            </a:r>
          </a:p>
          <a:p>
            <a:pPr marL="1600200" lvl="1" indent="-1143000">
              <a:lnSpc>
                <a:spcPct val="110000"/>
              </a:lnSpc>
              <a:spcAft>
                <a:spcPts val="800"/>
              </a:spcAft>
              <a:buAutoNum type="alphaLcParenR"/>
            </a:pPr>
            <a:r>
              <a:rPr lang="es-ES" sz="1500" dirty="0"/>
              <a:t>la gestión del desarrollo que comprende capacitación,  movilidad de las personas y gestión del conocimiento instituciona. </a:t>
            </a:r>
          </a:p>
          <a:p>
            <a:pPr marL="1600200" lvl="1" indent="-1143000">
              <a:lnSpc>
                <a:spcPct val="110000"/>
              </a:lnSpc>
              <a:spcAft>
                <a:spcPts val="800"/>
              </a:spcAft>
              <a:buAutoNum type="alphaLcParenR"/>
            </a:pPr>
            <a:r>
              <a:rPr lang="es-ES" sz="1500" dirty="0"/>
              <a:t>la gestión del cambio organizacional con los temas de diseño organizacional, gestión de ambientes laborales, gestión del reconocimiento y liderazgo, gestión de las comunicaciones y relaciones laborales e inclusión y no discriminación.</a:t>
            </a:r>
          </a:p>
          <a:p>
            <a:pPr>
              <a:lnSpc>
                <a:spcPct val="110000"/>
              </a:lnSpc>
            </a:pPr>
            <a:endParaRPr lang="es-CL" sz="1100" dirty="0"/>
          </a:p>
        </p:txBody>
      </p:sp>
    </p:spTree>
    <p:extLst>
      <p:ext uri="{BB962C8B-B14F-4D97-AF65-F5344CB8AC3E}">
        <p14:creationId xmlns:p14="http://schemas.microsoft.com/office/powerpoint/2010/main" val="3470555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849683" y="1240076"/>
            <a:ext cx="2727813" cy="4584527"/>
          </a:xfrm>
        </p:spPr>
        <p:txBody>
          <a:bodyPr>
            <a:normAutofit/>
          </a:bodyPr>
          <a:lstStyle/>
          <a:p>
            <a:r>
              <a:rPr lang="es-ES" sz="3000" kern="50">
                <a:solidFill>
                  <a:srgbClr val="FFFFFF"/>
                </a:solidFill>
                <a:effectLst/>
                <a:latin typeface="Calibri" panose="020F0502020204030204" pitchFamily="34" charset="0"/>
                <a:ea typeface="SimSun" panose="02010600030101010101" pitchFamily="2" charset="-122"/>
                <a:cs typeface="Mangal" panose="02040503050203030202" pitchFamily="18" charset="0"/>
              </a:rPr>
              <a:t>Las 11 normas de aplicación general en la gestión de personas. </a:t>
            </a:r>
            <a:r>
              <a:rPr lang="es-ES" sz="3000">
                <a:solidFill>
                  <a:srgbClr val="FFFFFF"/>
                </a:solidFill>
              </a:rPr>
              <a:t>Descripción de cada norma.</a:t>
            </a:r>
            <a:br>
              <a:rPr lang="es-CL" sz="3000">
                <a:solidFill>
                  <a:srgbClr val="FFFFFF"/>
                </a:solidFill>
              </a:rPr>
            </a:br>
            <a:endParaRPr lang="es-CL" sz="3000" kern="50">
              <a:solidFill>
                <a:srgbClr val="FFFFFF"/>
              </a:solidFill>
              <a:effectLst/>
              <a:latin typeface="Times New Roman" panose="02020603050405020304" pitchFamily="18" charset="0"/>
              <a:ea typeface="SimSun" panose="02010600030101010101" pitchFamily="2" charset="-122"/>
              <a:cs typeface="Mangal" panose="02040503050203030202" pitchFamily="18" charset="0"/>
            </a:endParaRPr>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a:xfrm>
            <a:off x="10900921" y="232118"/>
            <a:ext cx="811019" cy="503578"/>
          </a:xfrm>
        </p:spPr>
        <p:txBody>
          <a:bodyPr>
            <a:normAutofit/>
          </a:bodyPr>
          <a:lstStyle/>
          <a:p>
            <a:pPr>
              <a:lnSpc>
                <a:spcPct val="90000"/>
              </a:lnSpc>
              <a:spcAft>
                <a:spcPts val="600"/>
              </a:spcAft>
            </a:pPr>
            <a:fld id="{6D22F896-40B5-4ADD-8801-0D06FADFA095}" type="slidenum">
              <a:rPr lang="en-US" smtClean="0"/>
              <a:pPr>
                <a:lnSpc>
                  <a:spcPct val="90000"/>
                </a:lnSpc>
                <a:spcAft>
                  <a:spcPts val="600"/>
                </a:spcAft>
              </a:pPr>
              <a:t>24</a:t>
            </a:fld>
            <a:endParaRPr lang="en-US"/>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a:xfrm>
            <a:off x="4705594" y="462337"/>
            <a:ext cx="6034827" cy="6154220"/>
          </a:xfrm>
        </p:spPr>
        <p:txBody>
          <a:bodyPr anchor="t">
            <a:normAutofit fontScale="25000" lnSpcReduction="20000"/>
          </a:bodyPr>
          <a:lstStyle/>
          <a:p>
            <a:pPr marL="0" indent="0">
              <a:lnSpc>
                <a:spcPct val="110000"/>
              </a:lnSpc>
              <a:spcAft>
                <a:spcPts val="800"/>
              </a:spcAft>
              <a:buNone/>
            </a:pPr>
            <a:r>
              <a:rPr lang="es-ES" sz="4800" b="1" dirty="0"/>
              <a:t>2. POLÍTICAS DE GESTIÓN Y DESARROLLO DE PERSONAS</a:t>
            </a:r>
            <a:r>
              <a:rPr lang="es-ES" sz="4800" dirty="0"/>
              <a:t>. </a:t>
            </a:r>
          </a:p>
          <a:p>
            <a:pPr marL="0" indent="0">
              <a:lnSpc>
                <a:spcPct val="110000"/>
              </a:lnSpc>
              <a:spcAft>
                <a:spcPts val="800"/>
              </a:spcAft>
              <a:buNone/>
            </a:pPr>
            <a:r>
              <a:rPr lang="es-ES" sz="4800" dirty="0"/>
              <a:t>Los Servicios Públicos, deberán elaborar, formalizar e implementar una Política de Gestión y Desarrollo de Personas, la que deberá considerar, a lo menos, los siguientes contenidos:</a:t>
            </a:r>
          </a:p>
          <a:p>
            <a:pPr marL="0" indent="0">
              <a:lnSpc>
                <a:spcPct val="110000"/>
              </a:lnSpc>
              <a:spcAft>
                <a:spcPts val="800"/>
              </a:spcAft>
              <a:buNone/>
            </a:pPr>
            <a:r>
              <a:rPr lang="es-ES" sz="4800" dirty="0"/>
              <a:t> a) Principios y valores que guían la Política de Gestión y Desarrollo de Personas.</a:t>
            </a:r>
          </a:p>
          <a:p>
            <a:pPr marL="0" indent="0">
              <a:lnSpc>
                <a:spcPct val="110000"/>
              </a:lnSpc>
              <a:spcAft>
                <a:spcPts val="800"/>
              </a:spcAft>
              <a:buNone/>
            </a:pPr>
            <a:r>
              <a:rPr lang="es-ES" sz="4800" dirty="0"/>
              <a:t>b) Asegurar el adecuado funcionamiento y desarrollo de los distintos subsistemas y/o ámbitos de gestión de personas: reclutamiento y selección; inducción; gestión del desempeño individual; gestión de la capacitación; procesos de movilidad; gestión de ambientes laborales; calidad de vida; gestión de la participación; egreso, entre otros. </a:t>
            </a:r>
          </a:p>
          <a:p>
            <a:pPr marL="0" indent="0">
              <a:lnSpc>
                <a:spcPct val="110000"/>
              </a:lnSpc>
              <a:spcAft>
                <a:spcPts val="800"/>
              </a:spcAft>
              <a:buNone/>
            </a:pPr>
            <a:r>
              <a:rPr lang="es-ES" sz="4800" dirty="0"/>
              <a:t>c) Generar condiciones de empleo público inclusivas, que eviten cualquier forma de discriminación arbitraria. </a:t>
            </a:r>
          </a:p>
          <a:p>
            <a:pPr marL="0" indent="0">
              <a:lnSpc>
                <a:spcPct val="110000"/>
              </a:lnSpc>
              <a:spcAft>
                <a:spcPts val="800"/>
              </a:spcAft>
              <a:buNone/>
            </a:pPr>
            <a:r>
              <a:rPr lang="es-ES" sz="4800" dirty="0"/>
              <a:t>d) Cumplimiento y generación de condiciones para la observancia de las normas de protección de funcionarias y funcionarios con responsabilidades familiares y parentales. </a:t>
            </a:r>
          </a:p>
          <a:p>
            <a:pPr marL="0" indent="0">
              <a:lnSpc>
                <a:spcPct val="110000"/>
              </a:lnSpc>
              <a:spcAft>
                <a:spcPts val="800"/>
              </a:spcAft>
              <a:buNone/>
            </a:pPr>
            <a:r>
              <a:rPr lang="es-ES" sz="4800" dirty="0"/>
              <a:t>e) Propiciar condiciones que permitan disponer de ambientes de trabajo de mutuo respeto entre hombres y mujeres. </a:t>
            </a:r>
          </a:p>
          <a:p>
            <a:pPr marL="0" indent="0">
              <a:lnSpc>
                <a:spcPct val="110000"/>
              </a:lnSpc>
              <a:spcAft>
                <a:spcPts val="800"/>
              </a:spcAft>
              <a:buNone/>
            </a:pPr>
            <a:r>
              <a:rPr lang="es-ES" sz="4800" dirty="0"/>
              <a:t>f) Propiciar condiciones para el desarrollo de una cultura organizacional basada en el buen trato, respeto y no discriminación.</a:t>
            </a:r>
          </a:p>
          <a:p>
            <a:pPr marL="0" indent="0">
              <a:lnSpc>
                <a:spcPct val="110000"/>
              </a:lnSpc>
              <a:spcAft>
                <a:spcPts val="800"/>
              </a:spcAft>
              <a:buNone/>
            </a:pPr>
            <a:r>
              <a:rPr lang="es-ES" sz="4800" dirty="0"/>
              <a:t> g) Las características que deben poseer quienes desempeñan funciones de jefatura o liderazgo de personas en la organización, desarrollando acciones para fortalecer liderazgos motivadores, positivos, responsables y comprometidos con ambientes laborales sanos. </a:t>
            </a:r>
          </a:p>
          <a:p>
            <a:pPr marL="0" indent="0">
              <a:lnSpc>
                <a:spcPct val="110000"/>
              </a:lnSpc>
              <a:spcAft>
                <a:spcPts val="800"/>
              </a:spcAft>
              <a:buNone/>
            </a:pPr>
            <a:r>
              <a:rPr lang="es-ES" sz="4800" dirty="0"/>
              <a:t>h) Fortalecimiento del rol de servidor público. i) Participación de los funcionarios y sus asociaciones de funcionarios.</a:t>
            </a:r>
          </a:p>
          <a:p>
            <a:pPr>
              <a:lnSpc>
                <a:spcPct val="110000"/>
              </a:lnSpc>
            </a:pPr>
            <a:endParaRPr lang="es-CL" sz="800" dirty="0"/>
          </a:p>
        </p:txBody>
      </p:sp>
    </p:spTree>
    <p:extLst>
      <p:ext uri="{BB962C8B-B14F-4D97-AF65-F5344CB8AC3E}">
        <p14:creationId xmlns:p14="http://schemas.microsoft.com/office/powerpoint/2010/main" val="4167574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849683" y="1240076"/>
            <a:ext cx="2727813" cy="4584527"/>
          </a:xfrm>
        </p:spPr>
        <p:txBody>
          <a:bodyPr>
            <a:normAutofit/>
          </a:bodyPr>
          <a:lstStyle/>
          <a:p>
            <a:r>
              <a:rPr lang="es-ES" sz="3000" kern="50">
                <a:solidFill>
                  <a:srgbClr val="FFFFFF"/>
                </a:solidFill>
                <a:effectLst/>
                <a:latin typeface="Calibri" panose="020F0502020204030204" pitchFamily="34" charset="0"/>
                <a:ea typeface="SimSun" panose="02010600030101010101" pitchFamily="2" charset="-122"/>
                <a:cs typeface="Mangal" panose="02040503050203030202" pitchFamily="18" charset="0"/>
              </a:rPr>
              <a:t>Las 11 normas de aplicación general en la gestión de personas. </a:t>
            </a:r>
            <a:r>
              <a:rPr lang="es-ES" sz="3000">
                <a:solidFill>
                  <a:srgbClr val="FFFFFF"/>
                </a:solidFill>
              </a:rPr>
              <a:t>Descripción de cada norma.</a:t>
            </a:r>
            <a:br>
              <a:rPr lang="es-CL" sz="3000">
                <a:solidFill>
                  <a:srgbClr val="FFFFFF"/>
                </a:solidFill>
              </a:rPr>
            </a:br>
            <a:endParaRPr lang="es-CL" sz="3000" kern="50">
              <a:solidFill>
                <a:srgbClr val="FFFFFF"/>
              </a:solidFill>
              <a:effectLst/>
              <a:latin typeface="Times New Roman" panose="02020603050405020304" pitchFamily="18" charset="0"/>
              <a:ea typeface="SimSun" panose="02010600030101010101" pitchFamily="2" charset="-122"/>
              <a:cs typeface="Mangal" panose="02040503050203030202" pitchFamily="18" charset="0"/>
            </a:endParaRPr>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a:xfrm>
            <a:off x="10900921" y="232118"/>
            <a:ext cx="811019" cy="503578"/>
          </a:xfrm>
        </p:spPr>
        <p:txBody>
          <a:bodyPr>
            <a:normAutofit/>
          </a:bodyPr>
          <a:lstStyle/>
          <a:p>
            <a:pPr>
              <a:lnSpc>
                <a:spcPct val="90000"/>
              </a:lnSpc>
              <a:spcAft>
                <a:spcPts val="600"/>
              </a:spcAft>
            </a:pPr>
            <a:fld id="{6D22F896-40B5-4ADD-8801-0D06FADFA095}" type="slidenum">
              <a:rPr lang="en-US" smtClean="0"/>
              <a:pPr>
                <a:lnSpc>
                  <a:spcPct val="90000"/>
                </a:lnSpc>
                <a:spcAft>
                  <a:spcPts val="600"/>
                </a:spcAft>
              </a:pPr>
              <a:t>25</a:t>
            </a:fld>
            <a:endParaRPr lang="en-US"/>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a:xfrm>
            <a:off x="4705594" y="462337"/>
            <a:ext cx="6034827" cy="5694205"/>
          </a:xfrm>
        </p:spPr>
        <p:txBody>
          <a:bodyPr anchor="t">
            <a:noAutofit/>
          </a:bodyPr>
          <a:lstStyle/>
          <a:p>
            <a:pPr marL="0" indent="0">
              <a:lnSpc>
                <a:spcPct val="110000"/>
              </a:lnSpc>
              <a:spcAft>
                <a:spcPts val="800"/>
              </a:spcAft>
              <a:buNone/>
            </a:pPr>
            <a:r>
              <a:rPr lang="es-ES" sz="1400" b="1" dirty="0"/>
              <a:t>3. CUMPLIMIENTO DE ESTÁNDARES EN PROCESOS DE RECLUTAMIENTO Y SELECCIÓN</a:t>
            </a:r>
            <a:r>
              <a:rPr lang="es-ES" sz="1400" dirty="0"/>
              <a:t>.  </a:t>
            </a:r>
          </a:p>
          <a:p>
            <a:pPr marL="0" indent="0">
              <a:lnSpc>
                <a:spcPct val="110000"/>
              </a:lnSpc>
              <a:spcAft>
                <a:spcPts val="800"/>
              </a:spcAft>
              <a:buNone/>
            </a:pPr>
            <a:r>
              <a:rPr lang="es-ES" sz="1400" dirty="0"/>
              <a:t>Los Servicios Públicos, deberán elaborar y aplicar procedimientos transparentes de reclutamiento y selección basados en el mérito, idoneidad, inclusión e igualdad de oportunidades, y considerar entre los contenidos de sus procedimientos, a lo menos, lo siguiente:</a:t>
            </a:r>
          </a:p>
          <a:p>
            <a:pPr marL="0" indent="0">
              <a:lnSpc>
                <a:spcPct val="110000"/>
              </a:lnSpc>
              <a:spcAft>
                <a:spcPts val="800"/>
              </a:spcAft>
              <a:buNone/>
            </a:pPr>
            <a:r>
              <a:rPr lang="es-ES" sz="1400" dirty="0"/>
              <a:t>a) Uso de perfil de cargo.</a:t>
            </a:r>
          </a:p>
          <a:p>
            <a:pPr marL="0" indent="0">
              <a:lnSpc>
                <a:spcPct val="110000"/>
              </a:lnSpc>
              <a:spcAft>
                <a:spcPts val="800"/>
              </a:spcAft>
              <a:buNone/>
            </a:pPr>
            <a:r>
              <a:rPr lang="es-ES" sz="1400" dirty="0"/>
              <a:t>b) Uso de pautas de selección entendiendo éstas como las definiciones de valoración de requisitos y cualidades de los postulantes, así como las condiciones y etapas del proceso.</a:t>
            </a:r>
          </a:p>
          <a:p>
            <a:pPr marL="0" indent="0">
              <a:lnSpc>
                <a:spcPct val="110000"/>
              </a:lnSpc>
              <a:spcAft>
                <a:spcPts val="800"/>
              </a:spcAft>
              <a:buNone/>
            </a:pPr>
            <a:r>
              <a:rPr lang="es-ES" sz="1400" dirty="0"/>
              <a:t>c) Existencia de comisión de selección en los procesos.</a:t>
            </a:r>
          </a:p>
          <a:p>
            <a:pPr marL="0" indent="0">
              <a:lnSpc>
                <a:spcPct val="110000"/>
              </a:lnSpc>
              <a:spcAft>
                <a:spcPts val="800"/>
              </a:spcAft>
              <a:buNone/>
            </a:pPr>
            <a:r>
              <a:rPr lang="es-ES" sz="1400" dirty="0"/>
              <a:t>d) Establecer garantías de transparencia y objetividad para evitar cualquier tipo de discriminación. </a:t>
            </a:r>
          </a:p>
          <a:p>
            <a:pPr marL="0" indent="0">
              <a:lnSpc>
                <a:spcPct val="110000"/>
              </a:lnSpc>
              <a:spcAft>
                <a:spcPts val="800"/>
              </a:spcAft>
              <a:buNone/>
            </a:pPr>
            <a:r>
              <a:rPr lang="es-ES" sz="1400" dirty="0"/>
              <a:t>e) Asegurar una amplia difusión de la convocatoria.,</a:t>
            </a:r>
          </a:p>
          <a:p>
            <a:pPr marL="0" indent="0">
              <a:lnSpc>
                <a:spcPct val="110000"/>
              </a:lnSpc>
              <a:spcAft>
                <a:spcPts val="800"/>
              </a:spcAft>
              <a:buNone/>
            </a:pPr>
            <a:r>
              <a:rPr lang="es-ES" sz="1400" dirty="0"/>
              <a:t>f) Notificar oportunamente de los resultados del proceso a participantes no seleccionados.</a:t>
            </a:r>
          </a:p>
          <a:p>
            <a:pPr marL="0" indent="0">
              <a:lnSpc>
                <a:spcPct val="110000"/>
              </a:lnSpc>
              <a:spcAft>
                <a:spcPts val="800"/>
              </a:spcAft>
              <a:buNone/>
            </a:pPr>
            <a:r>
              <a:rPr lang="es-ES" sz="1400" dirty="0"/>
              <a:t> g) Existencia de actas y archivos de información. </a:t>
            </a:r>
            <a:endParaRPr lang="es-CL" sz="1400" dirty="0"/>
          </a:p>
        </p:txBody>
      </p:sp>
    </p:spTree>
    <p:extLst>
      <p:ext uri="{BB962C8B-B14F-4D97-AF65-F5344CB8AC3E}">
        <p14:creationId xmlns:p14="http://schemas.microsoft.com/office/powerpoint/2010/main" val="4057276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849683" y="1240076"/>
            <a:ext cx="2727813" cy="4584527"/>
          </a:xfrm>
        </p:spPr>
        <p:txBody>
          <a:bodyPr>
            <a:normAutofit/>
          </a:bodyPr>
          <a:lstStyle/>
          <a:p>
            <a:r>
              <a:rPr lang="es-ES" sz="3000" kern="50">
                <a:solidFill>
                  <a:srgbClr val="FFFFFF"/>
                </a:solidFill>
                <a:effectLst/>
                <a:latin typeface="Calibri" panose="020F0502020204030204" pitchFamily="34" charset="0"/>
                <a:ea typeface="SimSun" panose="02010600030101010101" pitchFamily="2" charset="-122"/>
                <a:cs typeface="Mangal" panose="02040503050203030202" pitchFamily="18" charset="0"/>
              </a:rPr>
              <a:t>Las 11 normas de aplicación general en la gestión de personas. </a:t>
            </a:r>
            <a:r>
              <a:rPr lang="es-ES" sz="3000">
                <a:solidFill>
                  <a:srgbClr val="FFFFFF"/>
                </a:solidFill>
              </a:rPr>
              <a:t>Descripción de cada norma.</a:t>
            </a:r>
            <a:br>
              <a:rPr lang="es-CL" sz="3000">
                <a:solidFill>
                  <a:srgbClr val="FFFFFF"/>
                </a:solidFill>
              </a:rPr>
            </a:br>
            <a:endParaRPr lang="es-CL" sz="3000" kern="50">
              <a:solidFill>
                <a:srgbClr val="FFFFFF"/>
              </a:solidFill>
              <a:effectLst/>
              <a:latin typeface="Times New Roman" panose="02020603050405020304" pitchFamily="18" charset="0"/>
              <a:ea typeface="SimSun" panose="02010600030101010101" pitchFamily="2" charset="-122"/>
              <a:cs typeface="Mangal" panose="02040503050203030202" pitchFamily="18" charset="0"/>
            </a:endParaRPr>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a:xfrm>
            <a:off x="10900921" y="232118"/>
            <a:ext cx="811019" cy="503578"/>
          </a:xfrm>
        </p:spPr>
        <p:txBody>
          <a:bodyPr>
            <a:normAutofit/>
          </a:bodyPr>
          <a:lstStyle/>
          <a:p>
            <a:pPr>
              <a:lnSpc>
                <a:spcPct val="90000"/>
              </a:lnSpc>
              <a:spcAft>
                <a:spcPts val="600"/>
              </a:spcAft>
            </a:pPr>
            <a:fld id="{6D22F896-40B5-4ADD-8801-0D06FADFA095}" type="slidenum">
              <a:rPr lang="en-US" smtClean="0"/>
              <a:pPr>
                <a:lnSpc>
                  <a:spcPct val="90000"/>
                </a:lnSpc>
                <a:spcAft>
                  <a:spcPts val="600"/>
                </a:spcAft>
              </a:pPr>
              <a:t>26</a:t>
            </a:fld>
            <a:endParaRPr lang="en-US"/>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a:xfrm>
            <a:off x="4705594" y="1240077"/>
            <a:ext cx="6034827" cy="4916465"/>
          </a:xfrm>
        </p:spPr>
        <p:txBody>
          <a:bodyPr anchor="t">
            <a:normAutofit/>
          </a:bodyPr>
          <a:lstStyle/>
          <a:p>
            <a:pPr marL="0" indent="0">
              <a:lnSpc>
                <a:spcPct val="110000"/>
              </a:lnSpc>
              <a:spcAft>
                <a:spcPts val="800"/>
              </a:spcAft>
              <a:buNone/>
            </a:pPr>
            <a:r>
              <a:rPr lang="es-ES" sz="1400" b="1" dirty="0"/>
              <a:t>4. CONCURSABILIDAD Y CARRERA FUNCIONARIA.</a:t>
            </a:r>
          </a:p>
          <a:p>
            <a:pPr marL="0" indent="0">
              <a:lnSpc>
                <a:spcPct val="110000"/>
              </a:lnSpc>
              <a:spcAft>
                <a:spcPts val="800"/>
              </a:spcAft>
              <a:buNone/>
            </a:pPr>
            <a:r>
              <a:rPr lang="es-ES" sz="1400" dirty="0"/>
              <a:t>Los Servicios Públicos, deberán definir y formalizar un Plan de Trabajo Trienal, para la provisión paulatina de cargos vacantes en calidad jurídica de Planta, enmarcándose en el presupuesto que se establezca anualmente para cada Servicio.</a:t>
            </a:r>
          </a:p>
          <a:p>
            <a:pPr marL="0" indent="0">
              <a:lnSpc>
                <a:spcPct val="110000"/>
              </a:lnSpc>
              <a:spcAft>
                <a:spcPts val="800"/>
              </a:spcAft>
              <a:buNone/>
            </a:pPr>
            <a:r>
              <a:rPr lang="es-ES" sz="1400" dirty="0"/>
              <a:t>Dicho Plan de Trabajo Trienal deberá ser formalizado mediante resolución o decreto según corresponda. La forma y características de este Plan de Trabajo Trienal serán definidas e informadas por la Dirección Nacional del Servicio Civil y deberá ser elaborado antes del 31 de mayo de cada y será utilizado en la discusión presupuestaria respectiva.</a:t>
            </a:r>
          </a:p>
          <a:p>
            <a:pPr marL="0" indent="0">
              <a:lnSpc>
                <a:spcPct val="110000"/>
              </a:lnSpc>
              <a:spcAft>
                <a:spcPts val="800"/>
              </a:spcAft>
              <a:buNone/>
            </a:pPr>
            <a:r>
              <a:rPr lang="es-ES" sz="1400" dirty="0"/>
              <a:t>El Plan de Trabajo Trienal será de carácter móvil, lo que significa que anualmente se ajustará dependiendo de los avances logrados, de las vacantes generadas y de los recursos presupuestarios disponibles en cada Servicio. El primer Plan de Trabajo Trienal deberá elaborarse en el mes de diciembre del año 2017, considerando las vacantes existentes, a lo menos, a diciembre del año 2016.</a:t>
            </a:r>
            <a:endParaRPr lang="es-CL" sz="1400" dirty="0"/>
          </a:p>
        </p:txBody>
      </p:sp>
    </p:spTree>
    <p:extLst>
      <p:ext uri="{BB962C8B-B14F-4D97-AF65-F5344CB8AC3E}">
        <p14:creationId xmlns:p14="http://schemas.microsoft.com/office/powerpoint/2010/main" val="2884006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849683" y="1240076"/>
            <a:ext cx="2727813" cy="4584527"/>
          </a:xfrm>
        </p:spPr>
        <p:txBody>
          <a:bodyPr>
            <a:normAutofit/>
          </a:bodyPr>
          <a:lstStyle/>
          <a:p>
            <a:r>
              <a:rPr lang="es-ES" sz="3000" kern="50">
                <a:solidFill>
                  <a:srgbClr val="FFFFFF"/>
                </a:solidFill>
                <a:effectLst/>
                <a:latin typeface="Calibri" panose="020F0502020204030204" pitchFamily="34" charset="0"/>
                <a:ea typeface="SimSun" panose="02010600030101010101" pitchFamily="2" charset="-122"/>
                <a:cs typeface="Mangal" panose="02040503050203030202" pitchFamily="18" charset="0"/>
              </a:rPr>
              <a:t>Las 11 normas de aplicación general en la gestión de personas. </a:t>
            </a:r>
            <a:r>
              <a:rPr lang="es-ES" sz="3000">
                <a:solidFill>
                  <a:srgbClr val="FFFFFF"/>
                </a:solidFill>
              </a:rPr>
              <a:t>Descripción de cada norma.</a:t>
            </a:r>
            <a:br>
              <a:rPr lang="es-CL" sz="3000">
                <a:solidFill>
                  <a:srgbClr val="FFFFFF"/>
                </a:solidFill>
              </a:rPr>
            </a:br>
            <a:endParaRPr lang="es-CL" sz="3000" kern="50">
              <a:solidFill>
                <a:srgbClr val="FFFFFF"/>
              </a:solidFill>
              <a:effectLst/>
              <a:latin typeface="Times New Roman" panose="02020603050405020304" pitchFamily="18" charset="0"/>
              <a:ea typeface="SimSun" panose="02010600030101010101" pitchFamily="2" charset="-122"/>
              <a:cs typeface="Mangal" panose="02040503050203030202" pitchFamily="18" charset="0"/>
            </a:endParaRPr>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a:xfrm>
            <a:off x="10900921" y="232118"/>
            <a:ext cx="811019" cy="503578"/>
          </a:xfrm>
        </p:spPr>
        <p:txBody>
          <a:bodyPr>
            <a:normAutofit/>
          </a:bodyPr>
          <a:lstStyle/>
          <a:p>
            <a:pPr>
              <a:lnSpc>
                <a:spcPct val="90000"/>
              </a:lnSpc>
              <a:spcAft>
                <a:spcPts val="600"/>
              </a:spcAft>
            </a:pPr>
            <a:fld id="{6D22F896-40B5-4ADD-8801-0D06FADFA095}" type="slidenum">
              <a:rPr lang="en-US" smtClean="0"/>
              <a:pPr>
                <a:lnSpc>
                  <a:spcPct val="90000"/>
                </a:lnSpc>
                <a:spcAft>
                  <a:spcPts val="600"/>
                </a:spcAft>
              </a:pPr>
              <a:t>27</a:t>
            </a:fld>
            <a:endParaRPr lang="en-US"/>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a:xfrm>
            <a:off x="4705594" y="1240077"/>
            <a:ext cx="6034827" cy="4916465"/>
          </a:xfrm>
        </p:spPr>
        <p:txBody>
          <a:bodyPr anchor="t">
            <a:noAutofit/>
          </a:bodyPr>
          <a:lstStyle/>
          <a:p>
            <a:pPr marL="0" indent="0">
              <a:lnSpc>
                <a:spcPct val="110000"/>
              </a:lnSpc>
              <a:spcAft>
                <a:spcPts val="800"/>
              </a:spcAft>
              <a:buNone/>
            </a:pPr>
            <a:r>
              <a:rPr lang="es-ES" sz="1400" dirty="0"/>
              <a:t>5. </a:t>
            </a:r>
            <a:r>
              <a:rPr lang="es-ES" sz="1400" b="1" dirty="0"/>
              <a:t>CUMPLIMIENTO DE ESTÁNDARES EN PROGRAMAS DE INDUCCIÓN .</a:t>
            </a:r>
          </a:p>
          <a:p>
            <a:pPr marL="0" indent="0">
              <a:lnSpc>
                <a:spcPct val="110000"/>
              </a:lnSpc>
              <a:spcAft>
                <a:spcPts val="800"/>
              </a:spcAft>
              <a:buNone/>
            </a:pPr>
            <a:r>
              <a:rPr lang="es-ES" sz="1400" dirty="0"/>
              <a:t>Los Servicios Públicos, deberán disponer y aplicar Programas sistemáticos de inducción, entendiendo por ello las acciones que permitan a los participantes conocer y comprender materias transversales y técnicas, entregando un contexto general del funcionamiento del Estado que facilite la comprensión de la gestión de las instituciones, como así mismo del rol del servidor público.</a:t>
            </a:r>
          </a:p>
          <a:p>
            <a:pPr marL="0" indent="0">
              <a:lnSpc>
                <a:spcPct val="110000"/>
              </a:lnSpc>
              <a:spcAft>
                <a:spcPts val="800"/>
              </a:spcAft>
              <a:buNone/>
            </a:pPr>
            <a:r>
              <a:rPr lang="es-ES" sz="1400" dirty="0"/>
              <a:t>La inducción debe considerar, además, los aspectos específicos del cargo y los procedimientos de la institución, promoviendo la adaptación de la persona a las características organizacionales y al cargo.</a:t>
            </a:r>
          </a:p>
          <a:p>
            <a:pPr marL="0" indent="0">
              <a:lnSpc>
                <a:spcPct val="110000"/>
              </a:lnSpc>
              <a:spcAft>
                <a:spcPts val="800"/>
              </a:spcAft>
              <a:buNone/>
            </a:pPr>
            <a:r>
              <a:rPr lang="es-ES" sz="1400" dirty="0"/>
              <a:t>Los Programas de Inducción deberán ser oportunos y comenzar a aplicarse en un plazo máximo de 30 días hábiles, contados desde la asunción del cargo de todas las personas que ingresan al servicio, que asumen nuevas funciones o se reincorporan a la institución o a sus tareas. </a:t>
            </a:r>
          </a:p>
          <a:p>
            <a:pPr marL="0" indent="0">
              <a:lnSpc>
                <a:spcPct val="110000"/>
              </a:lnSpc>
              <a:spcAft>
                <a:spcPts val="800"/>
              </a:spcAft>
              <a:buNone/>
            </a:pPr>
            <a:r>
              <a:rPr lang="es-ES" sz="1400" dirty="0"/>
              <a:t>Cada programa de inducción tendrá las características adecuadas para cada una de las categorías referidas. Los programas de inducción también podrán aplicarse a otras personas que laboran en la institución, si se incorporasen en ellos orientaciones o lineamientos legales o programáticos pertinentes de ser conocidos por todos los funcionarios.</a:t>
            </a:r>
            <a:endParaRPr lang="es-CL" sz="1400" dirty="0"/>
          </a:p>
        </p:txBody>
      </p:sp>
    </p:spTree>
    <p:extLst>
      <p:ext uri="{BB962C8B-B14F-4D97-AF65-F5344CB8AC3E}">
        <p14:creationId xmlns:p14="http://schemas.microsoft.com/office/powerpoint/2010/main" val="1540421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849683" y="1240076"/>
            <a:ext cx="2727813" cy="4584527"/>
          </a:xfrm>
        </p:spPr>
        <p:txBody>
          <a:bodyPr>
            <a:normAutofit/>
          </a:bodyPr>
          <a:lstStyle/>
          <a:p>
            <a:r>
              <a:rPr lang="es-ES" sz="3000" kern="50">
                <a:solidFill>
                  <a:srgbClr val="FFFFFF"/>
                </a:solidFill>
                <a:effectLst/>
                <a:latin typeface="Calibri" panose="020F0502020204030204" pitchFamily="34" charset="0"/>
                <a:ea typeface="SimSun" panose="02010600030101010101" pitchFamily="2" charset="-122"/>
                <a:cs typeface="Mangal" panose="02040503050203030202" pitchFamily="18" charset="0"/>
              </a:rPr>
              <a:t>Las 11 normas de aplicación general en la gestión de personas. </a:t>
            </a:r>
            <a:r>
              <a:rPr lang="es-ES" sz="3000">
                <a:solidFill>
                  <a:srgbClr val="FFFFFF"/>
                </a:solidFill>
              </a:rPr>
              <a:t>Descripción de cada norma.</a:t>
            </a:r>
            <a:br>
              <a:rPr lang="es-CL" sz="3000">
                <a:solidFill>
                  <a:srgbClr val="FFFFFF"/>
                </a:solidFill>
              </a:rPr>
            </a:br>
            <a:endParaRPr lang="es-CL" sz="3000" kern="50">
              <a:solidFill>
                <a:srgbClr val="FFFFFF"/>
              </a:solidFill>
              <a:effectLst/>
              <a:latin typeface="Times New Roman" panose="02020603050405020304" pitchFamily="18" charset="0"/>
              <a:ea typeface="SimSun" panose="02010600030101010101" pitchFamily="2" charset="-122"/>
              <a:cs typeface="Mangal" panose="02040503050203030202" pitchFamily="18" charset="0"/>
            </a:endParaRPr>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a:xfrm>
            <a:off x="10900921" y="232118"/>
            <a:ext cx="811019" cy="503578"/>
          </a:xfrm>
        </p:spPr>
        <p:txBody>
          <a:bodyPr>
            <a:normAutofit/>
          </a:bodyPr>
          <a:lstStyle/>
          <a:p>
            <a:pPr>
              <a:lnSpc>
                <a:spcPct val="90000"/>
              </a:lnSpc>
              <a:spcAft>
                <a:spcPts val="600"/>
              </a:spcAft>
            </a:pPr>
            <a:fld id="{6D22F896-40B5-4ADD-8801-0D06FADFA095}" type="slidenum">
              <a:rPr lang="en-US" smtClean="0"/>
              <a:pPr>
                <a:lnSpc>
                  <a:spcPct val="90000"/>
                </a:lnSpc>
                <a:spcAft>
                  <a:spcPts val="600"/>
                </a:spcAft>
              </a:pPr>
              <a:t>28</a:t>
            </a:fld>
            <a:endParaRPr lang="en-US"/>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a:xfrm>
            <a:off x="4705594" y="1240077"/>
            <a:ext cx="6034827" cy="4916465"/>
          </a:xfrm>
        </p:spPr>
        <p:txBody>
          <a:bodyPr anchor="t">
            <a:normAutofit/>
          </a:bodyPr>
          <a:lstStyle/>
          <a:p>
            <a:pPr marL="0" indent="0">
              <a:lnSpc>
                <a:spcPct val="110000"/>
              </a:lnSpc>
              <a:spcAft>
                <a:spcPts val="800"/>
              </a:spcAft>
              <a:buNone/>
            </a:pPr>
            <a:r>
              <a:rPr lang="es-ES" sz="1400" dirty="0"/>
              <a:t>6. </a:t>
            </a:r>
            <a:r>
              <a:rPr lang="es-ES" sz="1200" b="1" dirty="0"/>
              <a:t>GESTIÓN DE PRÁCTICAS PROFESIONALES.</a:t>
            </a:r>
          </a:p>
          <a:p>
            <a:pPr marL="0" indent="0">
              <a:lnSpc>
                <a:spcPct val="110000"/>
              </a:lnSpc>
              <a:spcAft>
                <a:spcPts val="800"/>
              </a:spcAft>
              <a:buNone/>
            </a:pPr>
            <a:r>
              <a:rPr lang="es-ES" sz="1400" dirty="0"/>
              <a:t>Los servicios públicos deberán resguardar que en todo ingreso de estudiantes o egresados a realizar su práctica profesional y/o técnica en la administración pública, se desarrollen procesos que garanticen objetividad, transparencia, no discriminación e igualdad de oportunidades, tanto en la difusión, selección y asignación de prácticas profesionales.</a:t>
            </a:r>
          </a:p>
          <a:p>
            <a:pPr marL="0" indent="0">
              <a:lnSpc>
                <a:spcPct val="110000"/>
              </a:lnSpc>
              <a:spcAft>
                <a:spcPts val="800"/>
              </a:spcAft>
              <a:buNone/>
            </a:pPr>
            <a:r>
              <a:rPr lang="es-ES" sz="1400" dirty="0"/>
              <a:t>Los Servicios Públicos deberán difundir y gestionar todas las convocatorias a Prácticas profesionales y/o técnicas ofrecidas a estudiantes o egresados, a través del portal </a:t>
            </a:r>
            <a:r>
              <a:rPr lang="es-ES" sz="1400" dirty="0">
                <a:hlinkClick r:id="rId2"/>
              </a:rPr>
              <a:t>www.practicasparachile.cl</a:t>
            </a:r>
            <a:r>
              <a:rPr lang="es-ES" sz="1400" dirty="0"/>
              <a:t>.</a:t>
            </a:r>
          </a:p>
          <a:p>
            <a:pPr marL="0" indent="0">
              <a:lnSpc>
                <a:spcPct val="110000"/>
              </a:lnSpc>
              <a:spcAft>
                <a:spcPts val="800"/>
              </a:spcAft>
              <a:buNone/>
            </a:pPr>
            <a:r>
              <a:rPr lang="es-ES" sz="1400" dirty="0"/>
              <a:t>Los Servicios Públicos deberán proveer a los egresados y estudiantes que realicen su práctica profesional y/o técnica en ellos, una asignación de movilización y/o alimentación, considerando lo señalado en el decreto ley </a:t>
            </a:r>
            <a:r>
              <a:rPr lang="es-ES" sz="1400" dirty="0" err="1"/>
              <a:t>Nº</a:t>
            </a:r>
            <a:r>
              <a:rPr lang="es-ES" sz="1400" dirty="0"/>
              <a:t> 2.080, del año 1977, del Ministerio de Hacienda</a:t>
            </a:r>
            <a:endParaRPr lang="es-CL" sz="1400" dirty="0"/>
          </a:p>
        </p:txBody>
      </p:sp>
    </p:spTree>
    <p:extLst>
      <p:ext uri="{BB962C8B-B14F-4D97-AF65-F5344CB8AC3E}">
        <p14:creationId xmlns:p14="http://schemas.microsoft.com/office/powerpoint/2010/main" val="3587292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849683" y="1240076"/>
            <a:ext cx="2727813" cy="4584527"/>
          </a:xfrm>
        </p:spPr>
        <p:txBody>
          <a:bodyPr>
            <a:normAutofit/>
          </a:bodyPr>
          <a:lstStyle/>
          <a:p>
            <a:r>
              <a:rPr lang="es-ES" sz="3000" kern="50">
                <a:solidFill>
                  <a:srgbClr val="FFFFFF"/>
                </a:solidFill>
                <a:effectLst/>
                <a:latin typeface="Calibri" panose="020F0502020204030204" pitchFamily="34" charset="0"/>
                <a:ea typeface="SimSun" panose="02010600030101010101" pitchFamily="2" charset="-122"/>
                <a:cs typeface="Mangal" panose="02040503050203030202" pitchFamily="18" charset="0"/>
              </a:rPr>
              <a:t>Las 11 normas de aplicación general en la gestión de personas. </a:t>
            </a:r>
            <a:r>
              <a:rPr lang="es-ES" sz="3000">
                <a:solidFill>
                  <a:srgbClr val="FFFFFF"/>
                </a:solidFill>
              </a:rPr>
              <a:t>Descripción de cada norma.</a:t>
            </a:r>
            <a:br>
              <a:rPr lang="es-CL" sz="3000">
                <a:solidFill>
                  <a:srgbClr val="FFFFFF"/>
                </a:solidFill>
              </a:rPr>
            </a:br>
            <a:endParaRPr lang="es-CL" sz="3000" kern="50">
              <a:solidFill>
                <a:srgbClr val="FFFFFF"/>
              </a:solidFill>
              <a:effectLst/>
              <a:latin typeface="Times New Roman" panose="02020603050405020304" pitchFamily="18" charset="0"/>
              <a:ea typeface="SimSun" panose="02010600030101010101" pitchFamily="2" charset="-122"/>
              <a:cs typeface="Mangal" panose="02040503050203030202" pitchFamily="18" charset="0"/>
            </a:endParaRPr>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a:xfrm>
            <a:off x="10900921" y="232118"/>
            <a:ext cx="811019" cy="503578"/>
          </a:xfrm>
        </p:spPr>
        <p:txBody>
          <a:bodyPr>
            <a:normAutofit/>
          </a:bodyPr>
          <a:lstStyle/>
          <a:p>
            <a:pPr>
              <a:lnSpc>
                <a:spcPct val="90000"/>
              </a:lnSpc>
              <a:spcAft>
                <a:spcPts val="600"/>
              </a:spcAft>
            </a:pPr>
            <a:fld id="{6D22F896-40B5-4ADD-8801-0D06FADFA095}" type="slidenum">
              <a:rPr lang="en-US" smtClean="0"/>
              <a:pPr>
                <a:lnSpc>
                  <a:spcPct val="90000"/>
                </a:lnSpc>
                <a:spcAft>
                  <a:spcPts val="600"/>
                </a:spcAft>
              </a:pPr>
              <a:t>29</a:t>
            </a:fld>
            <a:endParaRPr lang="en-US"/>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a:xfrm>
            <a:off x="4705594" y="1240077"/>
            <a:ext cx="6034827" cy="4916465"/>
          </a:xfrm>
        </p:spPr>
        <p:txBody>
          <a:bodyPr anchor="t">
            <a:normAutofit/>
          </a:bodyPr>
          <a:lstStyle/>
          <a:p>
            <a:pPr marL="0" indent="0">
              <a:lnSpc>
                <a:spcPct val="110000"/>
              </a:lnSpc>
              <a:spcAft>
                <a:spcPts val="800"/>
              </a:spcAft>
              <a:buNone/>
            </a:pPr>
            <a:r>
              <a:rPr lang="es-ES" sz="1400" b="1" dirty="0"/>
              <a:t>7. AMBIENTES LABORALES Y CALIDAD DE VIDA LABORAL</a:t>
            </a:r>
          </a:p>
          <a:p>
            <a:pPr marL="0" indent="0">
              <a:lnSpc>
                <a:spcPct val="110000"/>
              </a:lnSpc>
              <a:spcAft>
                <a:spcPts val="800"/>
              </a:spcAft>
              <a:buNone/>
            </a:pPr>
            <a:r>
              <a:rPr lang="es-ES" sz="1400" dirty="0"/>
              <a:t> Los Servicios Públicos deberán desarrollar un Programa de Calidad de Vida Laboral, con el objeto de lograr mejores grados de satisfacción y bienestar físico, sicológico y social por parte de los funcionarios en su labor y en su entorno de trabajo, con el fin de cumplir con los objetivos institucionales y así entregar mejores servicios a la ciudadanía.</a:t>
            </a:r>
          </a:p>
          <a:p>
            <a:pPr marL="0" indent="0">
              <a:lnSpc>
                <a:spcPct val="110000"/>
              </a:lnSpc>
              <a:spcAft>
                <a:spcPts val="800"/>
              </a:spcAft>
              <a:buNone/>
            </a:pPr>
            <a:r>
              <a:rPr lang="es-ES" sz="1400" dirty="0"/>
              <a:t>El Programa de Calidad de Vida Laboral deberá abordar aspectos o acciones a nivel individual de los funcionarios, del ambiente de trabajo y de la organización.</a:t>
            </a:r>
          </a:p>
          <a:p>
            <a:pPr marL="0" indent="0">
              <a:lnSpc>
                <a:spcPct val="110000"/>
              </a:lnSpc>
              <a:spcAft>
                <a:spcPts val="800"/>
              </a:spcAft>
              <a:buNone/>
            </a:pPr>
            <a:r>
              <a:rPr lang="es-ES" sz="1400" dirty="0"/>
              <a:t>Los Servicios Públicos deberán realizar evaluaciones regulares del estado de los ambientes laborales, mediante instrumentos que de acuerdo a la normativa vigente y las necesidades específicas, permitan tener evidencia para generar acciones de promoción, resguardo y mejoramiento de las condiciones y ambientes de trabajo para los funcionarios. Asimismo, deberán implementar programas o planes de intervención para mejorar aquellos aspectos en que, producto de la evaluación efectuada, se constaten brechas. Las acciones desarrolladas en este ámbito, deberán garantizar la participación de los funcionarios y sus Asociaciones. </a:t>
            </a:r>
            <a:endParaRPr lang="es-CL" sz="1400" dirty="0"/>
          </a:p>
        </p:txBody>
      </p:sp>
    </p:spTree>
    <p:extLst>
      <p:ext uri="{BB962C8B-B14F-4D97-AF65-F5344CB8AC3E}">
        <p14:creationId xmlns:p14="http://schemas.microsoft.com/office/powerpoint/2010/main" val="470411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a:xfrm>
            <a:off x="480060" y="582882"/>
            <a:ext cx="811019" cy="503578"/>
          </a:xfrm>
        </p:spPr>
        <p:txBody>
          <a:bodyPr>
            <a:normAutofit/>
          </a:bodyPr>
          <a:lstStyle/>
          <a:p>
            <a:pPr>
              <a:lnSpc>
                <a:spcPct val="90000"/>
              </a:lnSpc>
              <a:spcAft>
                <a:spcPts val="600"/>
              </a:spcAft>
            </a:pPr>
            <a:fld id="{6D22F896-40B5-4ADD-8801-0D06FADFA095}" type="slidenum">
              <a:rPr lang="en-US" smtClean="0"/>
              <a:pPr>
                <a:lnSpc>
                  <a:spcPct val="90000"/>
                </a:lnSpc>
                <a:spcAft>
                  <a:spcPts val="600"/>
                </a:spcAft>
              </a:pPr>
              <a:t>3</a:t>
            </a:fld>
            <a:endParaRPr lang="en-US"/>
          </a:p>
        </p:txBody>
      </p:sp>
      <p:sp>
        <p:nvSpPr>
          <p:cNvPr id="11" name="Rectangle 10">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860612" y="1138228"/>
            <a:ext cx="3793685" cy="3858767"/>
          </a:xfrm>
        </p:spPr>
        <p:txBody>
          <a:bodyPr anchor="ctr">
            <a:normAutofit/>
          </a:bodyPr>
          <a:lstStyle/>
          <a:p>
            <a:r>
              <a:rPr lang="es-ES" sz="3600" kern="50">
                <a:effectLst/>
                <a:latin typeface="Calibri" panose="020F0502020204030204" pitchFamily="34" charset="0"/>
                <a:ea typeface="SimSun" panose="02010600030101010101" pitchFamily="2" charset="-122"/>
                <a:cs typeface="Mangal" panose="02040503050203030202" pitchFamily="18" charset="0"/>
              </a:rPr>
              <a:t>Antecedentes a las normas sobre gestión de personas</a:t>
            </a:r>
            <a:br>
              <a:rPr lang="es-CL" sz="3600" kern="50">
                <a:effectLst/>
                <a:latin typeface="Times New Roman" panose="02020603050405020304" pitchFamily="18" charset="0"/>
                <a:ea typeface="SimSun" panose="02010600030101010101" pitchFamily="2" charset="-122"/>
                <a:cs typeface="Mangal" panose="02040503050203030202" pitchFamily="18" charset="0"/>
              </a:rPr>
            </a:br>
            <a:r>
              <a:rPr lang="es-CL" sz="3600" kern="50">
                <a:effectLst/>
                <a:latin typeface="Times New Roman" panose="02020603050405020304" pitchFamily="18" charset="0"/>
                <a:ea typeface="SimSun" panose="02010600030101010101" pitchFamily="2" charset="-122"/>
                <a:cs typeface="Mangal" panose="02040503050203030202" pitchFamily="18" charset="0"/>
              </a:rPr>
              <a:t>									1</a:t>
            </a:r>
            <a:endParaRPr lang="es-CL" sz="3600"/>
          </a:p>
        </p:txBody>
      </p:sp>
      <p:grpSp>
        <p:nvGrpSpPr>
          <p:cNvPr id="13" name="Group 12">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14" name="Rectangle 13">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a:xfrm>
            <a:off x="5584483" y="1138228"/>
            <a:ext cx="5440680" cy="3858768"/>
          </a:xfrm>
        </p:spPr>
        <p:txBody>
          <a:bodyPr anchor="ctr">
            <a:normAutofit/>
          </a:bodyPr>
          <a:lstStyle/>
          <a:p>
            <a:r>
              <a:rPr lang="es-ES" sz="2400" b="1" dirty="0">
                <a:solidFill>
                  <a:srgbClr val="000000"/>
                </a:solidFill>
              </a:rPr>
              <a:t>Importancia de la Gestión de Personas.</a:t>
            </a:r>
          </a:p>
          <a:p>
            <a:pPr marL="342900" indent="-342900">
              <a:buAutoNum type="arabicPeriod"/>
            </a:pPr>
            <a:r>
              <a:rPr lang="es-CL" sz="1400" b="1" dirty="0">
                <a:latin typeface="Calibri" pitchFamily="34" charset="0"/>
                <a:cs typeface="Arial"/>
                <a:sym typeface="Arial"/>
              </a:rPr>
              <a:t>CONTEXTO EXTERNO: mirada de la ciudadanía de nuestra función desde nuestros usuarios</a:t>
            </a:r>
          </a:p>
          <a:p>
            <a:pPr marL="342900" indent="-342900">
              <a:buFont typeface="Arial" panose="020B0604020202020204" pitchFamily="34" charset="0"/>
              <a:buAutoNum type="arabicPeriod"/>
            </a:pPr>
            <a:r>
              <a:rPr lang="es-CL" sz="1400" b="1" dirty="0">
                <a:latin typeface="Calibri" pitchFamily="34" charset="0"/>
                <a:cs typeface="Arial"/>
                <a:sym typeface="Arial"/>
              </a:rPr>
              <a:t>CONTEXTO INTERNO: características necesidades y demandas de los funcionarios/as. </a:t>
            </a:r>
            <a:endParaRPr lang="es-CL" sz="2000" b="1" dirty="0">
              <a:latin typeface="Calibri" pitchFamily="34" charset="0"/>
              <a:cs typeface="Arial"/>
              <a:sym typeface="Arial"/>
            </a:endParaRPr>
          </a:p>
          <a:p>
            <a:pPr marL="342900" indent="-342900">
              <a:buFont typeface="Arial" panose="020B0604020202020204" pitchFamily="34" charset="0"/>
              <a:buAutoNum type="arabicPeriod"/>
            </a:pPr>
            <a:r>
              <a:rPr lang="es-CL" sz="1400" b="1" dirty="0">
                <a:latin typeface="Calibri" pitchFamily="34" charset="0"/>
                <a:cs typeface="Calibri" pitchFamily="34" charset="0"/>
              </a:rPr>
              <a:t>Nueva fuerza laboral – nuevos desafíos a los líderes</a:t>
            </a:r>
          </a:p>
          <a:p>
            <a:pPr marL="342900" indent="-342900">
              <a:buFont typeface="Arial" panose="020B0604020202020204" pitchFamily="34" charset="0"/>
              <a:buAutoNum type="arabicPeriod"/>
            </a:pPr>
            <a:r>
              <a:rPr lang="es-CL" sz="1400" b="1" dirty="0">
                <a:latin typeface="Calibri" pitchFamily="34" charset="0"/>
                <a:cs typeface="Arial"/>
                <a:sym typeface="Arial"/>
              </a:rPr>
              <a:t>Cambio de paradigma en Recursos Humanos</a:t>
            </a:r>
          </a:p>
          <a:p>
            <a:pPr marL="342900" indent="-342900">
              <a:buFont typeface="Arial" panose="020B0604020202020204" pitchFamily="34" charset="0"/>
              <a:buAutoNum type="arabicPeriod"/>
            </a:pPr>
            <a:r>
              <a:rPr lang="es-CL" sz="1400" b="1" dirty="0">
                <a:latin typeface="Calibri" pitchFamily="34" charset="0"/>
                <a:cs typeface="Arial"/>
                <a:sym typeface="Arial"/>
              </a:rPr>
              <a:t>Habilidades blandas son ahora un “desde” …</a:t>
            </a:r>
          </a:p>
          <a:p>
            <a:endParaRPr lang="es-CL" dirty="0">
              <a:solidFill>
                <a:srgbClr val="000000"/>
              </a:solidFill>
            </a:endParaRPr>
          </a:p>
        </p:txBody>
      </p:sp>
      <p:pic>
        <p:nvPicPr>
          <p:cNvPr id="19" name="Picture 18">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1" name="Straight Connector 20">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5054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849683" y="1240076"/>
            <a:ext cx="2727813" cy="4584527"/>
          </a:xfrm>
        </p:spPr>
        <p:txBody>
          <a:bodyPr>
            <a:normAutofit/>
          </a:bodyPr>
          <a:lstStyle/>
          <a:p>
            <a:r>
              <a:rPr lang="es-ES" sz="3000" kern="50">
                <a:solidFill>
                  <a:srgbClr val="FFFFFF"/>
                </a:solidFill>
                <a:effectLst/>
                <a:latin typeface="Calibri" panose="020F0502020204030204" pitchFamily="34" charset="0"/>
                <a:ea typeface="SimSun" panose="02010600030101010101" pitchFamily="2" charset="-122"/>
                <a:cs typeface="Mangal" panose="02040503050203030202" pitchFamily="18" charset="0"/>
              </a:rPr>
              <a:t>Las 11 normas de aplicación general en la gestión de personas. </a:t>
            </a:r>
            <a:r>
              <a:rPr lang="es-ES" sz="3000">
                <a:solidFill>
                  <a:srgbClr val="FFFFFF"/>
                </a:solidFill>
              </a:rPr>
              <a:t>Descripción de cada norma.</a:t>
            </a:r>
            <a:br>
              <a:rPr lang="es-CL" sz="3000">
                <a:solidFill>
                  <a:srgbClr val="FFFFFF"/>
                </a:solidFill>
              </a:rPr>
            </a:br>
            <a:endParaRPr lang="es-CL" sz="3000" kern="50">
              <a:solidFill>
                <a:srgbClr val="FFFFFF"/>
              </a:solidFill>
              <a:effectLst/>
              <a:latin typeface="Times New Roman" panose="02020603050405020304" pitchFamily="18" charset="0"/>
              <a:ea typeface="SimSun" panose="02010600030101010101" pitchFamily="2" charset="-122"/>
              <a:cs typeface="Mangal" panose="02040503050203030202" pitchFamily="18" charset="0"/>
            </a:endParaRPr>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a:xfrm>
            <a:off x="10900921" y="232118"/>
            <a:ext cx="811019" cy="503578"/>
          </a:xfrm>
        </p:spPr>
        <p:txBody>
          <a:bodyPr>
            <a:normAutofit/>
          </a:bodyPr>
          <a:lstStyle/>
          <a:p>
            <a:pPr>
              <a:lnSpc>
                <a:spcPct val="90000"/>
              </a:lnSpc>
              <a:spcAft>
                <a:spcPts val="600"/>
              </a:spcAft>
            </a:pPr>
            <a:fld id="{6D22F896-40B5-4ADD-8801-0D06FADFA095}" type="slidenum">
              <a:rPr lang="en-US" smtClean="0"/>
              <a:pPr>
                <a:lnSpc>
                  <a:spcPct val="90000"/>
                </a:lnSpc>
                <a:spcAft>
                  <a:spcPts val="600"/>
                </a:spcAft>
              </a:pPr>
              <a:t>30</a:t>
            </a:fld>
            <a:endParaRPr lang="en-US"/>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a:xfrm>
            <a:off x="4705594" y="1240077"/>
            <a:ext cx="6034827" cy="4916465"/>
          </a:xfrm>
        </p:spPr>
        <p:txBody>
          <a:bodyPr anchor="t">
            <a:noAutofit/>
          </a:bodyPr>
          <a:lstStyle/>
          <a:p>
            <a:pPr marL="0" indent="0">
              <a:lnSpc>
                <a:spcPct val="110000"/>
              </a:lnSpc>
              <a:spcAft>
                <a:spcPts val="800"/>
              </a:spcAft>
              <a:buNone/>
            </a:pPr>
            <a:r>
              <a:rPr lang="es-ES" sz="1400" b="1" dirty="0"/>
              <a:t>8. PARTICIPACIÓN FUNCIONARIA</a:t>
            </a:r>
            <a:r>
              <a:rPr lang="es-ES" sz="1400" dirty="0"/>
              <a:t>.</a:t>
            </a:r>
          </a:p>
          <a:p>
            <a:pPr marL="0" indent="0">
              <a:lnSpc>
                <a:spcPct val="110000"/>
              </a:lnSpc>
              <a:spcAft>
                <a:spcPts val="800"/>
              </a:spcAft>
              <a:buNone/>
            </a:pPr>
            <a:r>
              <a:rPr lang="es-ES" sz="1400" dirty="0"/>
              <a:t>Los Servicios Públicos deberán asegurar la participación de los funcionarios y/o sus representantes, en el diagnóstico, planificación y seguimiento de temas relativos a gestión y desarrollo de personas, para lo cual deben definir los criterios, modalidades y mecanismos que utilizarán. </a:t>
            </a:r>
          </a:p>
          <a:p>
            <a:pPr marL="0" indent="0">
              <a:lnSpc>
                <a:spcPct val="110000"/>
              </a:lnSpc>
              <a:spcAft>
                <a:spcPts val="800"/>
              </a:spcAft>
              <a:buNone/>
            </a:pPr>
            <a:r>
              <a:rPr lang="es-ES" sz="1400" dirty="0"/>
              <a:t>Los Servicios Públicos deberán formalizar los criterios, modalidades y mecanismos definidos en el artículo anterior, en una agenda o plan de trabajo anual o plurianual con los funcionarios y/o representantes de las Asociaciones de Funcionarios, que permita asegurar la participación. </a:t>
            </a:r>
          </a:p>
          <a:p>
            <a:pPr marL="0" indent="0">
              <a:lnSpc>
                <a:spcPct val="110000"/>
              </a:lnSpc>
              <a:spcAft>
                <a:spcPts val="800"/>
              </a:spcAft>
              <a:buNone/>
            </a:pPr>
            <a:r>
              <a:rPr lang="es-ES" sz="1400" dirty="0"/>
              <a:t>Los Servicios Públicos deberán enviar, en el mes de marzo de cada año, a la Dirección Nacional del Servicio Civil, la agenda o plan de trabajo anual o plurianual, y reportar el estado de avance correspondiente al período anterior, de acuerdo a formato establecido por esta institución.</a:t>
            </a:r>
          </a:p>
          <a:p>
            <a:pPr marL="0" indent="0">
              <a:lnSpc>
                <a:spcPct val="110000"/>
              </a:lnSpc>
              <a:spcAft>
                <a:spcPts val="800"/>
              </a:spcAft>
              <a:buNone/>
            </a:pPr>
            <a:r>
              <a:rPr lang="es-ES" sz="1400" dirty="0"/>
              <a:t>Los Servicios Públicos deberán definir la forma específica como se coordinará la relación con los funcionarios y/o con sus representantes, y la manera de asegurar el seguimiento y desarrollo de la agenda o plan de trabajo anual o plurianual definido, así como los compromisos derivados del mismo, considerando siempre lo señalado en el inciso final del artículo 4º de este mismo cuerpo normativo.</a:t>
            </a:r>
            <a:endParaRPr lang="es-CL" sz="1400" dirty="0"/>
          </a:p>
        </p:txBody>
      </p:sp>
    </p:spTree>
    <p:extLst>
      <p:ext uri="{BB962C8B-B14F-4D97-AF65-F5344CB8AC3E}">
        <p14:creationId xmlns:p14="http://schemas.microsoft.com/office/powerpoint/2010/main" val="403491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849683" y="1240076"/>
            <a:ext cx="2727813" cy="4584527"/>
          </a:xfrm>
        </p:spPr>
        <p:txBody>
          <a:bodyPr>
            <a:normAutofit/>
          </a:bodyPr>
          <a:lstStyle/>
          <a:p>
            <a:r>
              <a:rPr lang="es-ES" sz="3000" kern="50">
                <a:solidFill>
                  <a:srgbClr val="FFFFFF"/>
                </a:solidFill>
                <a:effectLst/>
                <a:latin typeface="Calibri" panose="020F0502020204030204" pitchFamily="34" charset="0"/>
                <a:ea typeface="SimSun" panose="02010600030101010101" pitchFamily="2" charset="-122"/>
                <a:cs typeface="Mangal" panose="02040503050203030202" pitchFamily="18" charset="0"/>
              </a:rPr>
              <a:t>Las 11 normas de aplicación general en la gestión de personas. </a:t>
            </a:r>
            <a:r>
              <a:rPr lang="es-ES" sz="3000">
                <a:solidFill>
                  <a:srgbClr val="FFFFFF"/>
                </a:solidFill>
              </a:rPr>
              <a:t>Descripción de cada norma.</a:t>
            </a:r>
            <a:br>
              <a:rPr lang="es-CL" sz="3000">
                <a:solidFill>
                  <a:srgbClr val="FFFFFF"/>
                </a:solidFill>
              </a:rPr>
            </a:br>
            <a:endParaRPr lang="es-CL" sz="3000" kern="50">
              <a:solidFill>
                <a:srgbClr val="FFFFFF"/>
              </a:solidFill>
              <a:effectLst/>
              <a:latin typeface="Times New Roman" panose="02020603050405020304" pitchFamily="18" charset="0"/>
              <a:ea typeface="SimSun" panose="02010600030101010101" pitchFamily="2" charset="-122"/>
              <a:cs typeface="Mangal" panose="02040503050203030202" pitchFamily="18" charset="0"/>
            </a:endParaRPr>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a:xfrm>
            <a:off x="10900921" y="232118"/>
            <a:ext cx="811019" cy="503578"/>
          </a:xfrm>
        </p:spPr>
        <p:txBody>
          <a:bodyPr>
            <a:normAutofit/>
          </a:bodyPr>
          <a:lstStyle/>
          <a:p>
            <a:pPr>
              <a:lnSpc>
                <a:spcPct val="90000"/>
              </a:lnSpc>
              <a:spcAft>
                <a:spcPts val="600"/>
              </a:spcAft>
            </a:pPr>
            <a:fld id="{6D22F896-40B5-4ADD-8801-0D06FADFA095}" type="slidenum">
              <a:rPr lang="en-US" smtClean="0"/>
              <a:pPr>
                <a:lnSpc>
                  <a:spcPct val="90000"/>
                </a:lnSpc>
                <a:spcAft>
                  <a:spcPts val="600"/>
                </a:spcAft>
              </a:pPr>
              <a:t>31</a:t>
            </a:fld>
            <a:endParaRPr lang="en-US"/>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a:xfrm>
            <a:off x="4866094" y="735696"/>
            <a:ext cx="6034827" cy="5420845"/>
          </a:xfrm>
        </p:spPr>
        <p:txBody>
          <a:bodyPr anchor="t">
            <a:noAutofit/>
          </a:bodyPr>
          <a:lstStyle/>
          <a:p>
            <a:pPr marL="0" indent="0">
              <a:lnSpc>
                <a:spcPct val="110000"/>
              </a:lnSpc>
              <a:spcAft>
                <a:spcPts val="800"/>
              </a:spcAft>
              <a:buNone/>
            </a:pPr>
            <a:r>
              <a:rPr lang="es-ES" sz="1400" b="1" dirty="0"/>
              <a:t>9. CUMPLIMIENTO DE ESTÁNDARES EN FORMACIÓN Y CAPACITACIÓN. </a:t>
            </a:r>
          </a:p>
          <a:p>
            <a:pPr marL="0" indent="0">
              <a:lnSpc>
                <a:spcPct val="110000"/>
              </a:lnSpc>
              <a:spcAft>
                <a:spcPts val="800"/>
              </a:spcAft>
              <a:buNone/>
            </a:pPr>
            <a:r>
              <a:rPr lang="es-ES" sz="1400" dirty="0"/>
              <a:t>Cada servicio público, además de </a:t>
            </a:r>
            <a:r>
              <a:rPr lang="es-ES" sz="1400" b="1" dirty="0"/>
              <a:t>desarrollar acciones de capacit</a:t>
            </a:r>
            <a:r>
              <a:rPr lang="es-ES" sz="1400" dirty="0"/>
              <a:t>ación entendida como aquella que permite que los funcionarios desarrollen, complementen, perfeccionen o actualicen los conocimientos y destrezas técnicas operativas que requieren para realizar sus tareas, también deberá abordar </a:t>
            </a:r>
            <a:r>
              <a:rPr lang="es-ES" sz="1400" b="1" dirty="0"/>
              <a:t>la formación integral </a:t>
            </a:r>
            <a:r>
              <a:rPr lang="es-ES" sz="1400" dirty="0"/>
              <a:t>que un servidor público necesita, adquiriendo valores, principios, conocimientos y aptitudes genéricas y transversales comunes a toda la gestión pública, que les permita desempeñar adecuadamente la función asignada.</a:t>
            </a:r>
          </a:p>
          <a:p>
            <a:pPr marL="0" indent="0">
              <a:lnSpc>
                <a:spcPct val="110000"/>
              </a:lnSpc>
              <a:spcAft>
                <a:spcPts val="800"/>
              </a:spcAft>
              <a:buNone/>
            </a:pPr>
            <a:r>
              <a:rPr lang="es-ES" sz="1400" dirty="0"/>
              <a:t>Los Servicios Públicos deberán administrar el sistema de formación y capacitación institucional para sus funcionarios, de acuerdo al siguiente ciclo de gestión: </a:t>
            </a:r>
            <a:r>
              <a:rPr lang="es-ES" sz="1400" b="1" dirty="0"/>
              <a:t>• Detección de necesid</a:t>
            </a:r>
            <a:r>
              <a:rPr lang="es-ES" sz="1400" dirty="0"/>
              <a:t>ades de formación y capacitación, la que debe efectuarse tanto para la elaboración de los Planes Anuales de Formación y Capacitación (PAC) como para la elaboración y actualización de los Planes Trienales de Formación y Capacitación. • </a:t>
            </a:r>
            <a:r>
              <a:rPr lang="es-ES" sz="1400" b="1" dirty="0"/>
              <a:t>Planificación de las acciones de formación y capacitación, </a:t>
            </a:r>
            <a:r>
              <a:rPr lang="es-ES" sz="1400" dirty="0"/>
              <a:t>contenidas en el Plan Anual de Formación y Capacitación, confeccionado según las necesidades institucionales y el presupuesto asignado a cada servicio. El Plan Anual de Formación y Capacitación debe estar enmarcado en el Plan Trienal de formación y capacitación. </a:t>
            </a:r>
            <a:r>
              <a:rPr lang="es-ES" sz="1400" b="1" dirty="0"/>
              <a:t>• Ejecución permanente y oportu</a:t>
            </a:r>
            <a:r>
              <a:rPr lang="es-ES" sz="1400" dirty="0"/>
              <a:t>na del Plan Anual de Formación y Capacitación. • Evaluación de la gestión de Formación y Capacitación institucional. • Registro y análisis de información de la gestión de formación y capacitación institucional, que permita tomar decisiones a la autoridad responsable.</a:t>
            </a:r>
            <a:endParaRPr lang="es-CL" sz="1400" dirty="0"/>
          </a:p>
        </p:txBody>
      </p:sp>
    </p:spTree>
    <p:extLst>
      <p:ext uri="{BB962C8B-B14F-4D97-AF65-F5344CB8AC3E}">
        <p14:creationId xmlns:p14="http://schemas.microsoft.com/office/powerpoint/2010/main" val="982318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849683" y="1240076"/>
            <a:ext cx="2727813" cy="4584527"/>
          </a:xfrm>
        </p:spPr>
        <p:txBody>
          <a:bodyPr>
            <a:normAutofit/>
          </a:bodyPr>
          <a:lstStyle/>
          <a:p>
            <a:r>
              <a:rPr lang="es-ES" sz="3000" kern="50">
                <a:solidFill>
                  <a:srgbClr val="FFFFFF"/>
                </a:solidFill>
                <a:effectLst/>
                <a:latin typeface="Calibri" panose="020F0502020204030204" pitchFamily="34" charset="0"/>
                <a:ea typeface="SimSun" panose="02010600030101010101" pitchFamily="2" charset="-122"/>
                <a:cs typeface="Mangal" panose="02040503050203030202" pitchFamily="18" charset="0"/>
              </a:rPr>
              <a:t>Las 11 normas de aplicación general en la gestión de personas. </a:t>
            </a:r>
            <a:r>
              <a:rPr lang="es-ES" sz="3000">
                <a:solidFill>
                  <a:srgbClr val="FFFFFF"/>
                </a:solidFill>
              </a:rPr>
              <a:t>Descripción de cada norma.</a:t>
            </a:r>
            <a:br>
              <a:rPr lang="es-CL" sz="3000">
                <a:solidFill>
                  <a:srgbClr val="FFFFFF"/>
                </a:solidFill>
              </a:rPr>
            </a:br>
            <a:endParaRPr lang="es-CL" sz="3000" kern="50">
              <a:solidFill>
                <a:srgbClr val="FFFFFF"/>
              </a:solidFill>
              <a:effectLst/>
              <a:latin typeface="Times New Roman" panose="02020603050405020304" pitchFamily="18" charset="0"/>
              <a:ea typeface="SimSun" panose="02010600030101010101" pitchFamily="2" charset="-122"/>
              <a:cs typeface="Mangal" panose="02040503050203030202" pitchFamily="18" charset="0"/>
            </a:endParaRPr>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a:xfrm>
            <a:off x="10900921" y="232118"/>
            <a:ext cx="811019" cy="503578"/>
          </a:xfrm>
        </p:spPr>
        <p:txBody>
          <a:bodyPr>
            <a:normAutofit/>
          </a:bodyPr>
          <a:lstStyle/>
          <a:p>
            <a:pPr>
              <a:lnSpc>
                <a:spcPct val="90000"/>
              </a:lnSpc>
              <a:spcAft>
                <a:spcPts val="600"/>
              </a:spcAft>
            </a:pPr>
            <a:fld id="{6D22F896-40B5-4ADD-8801-0D06FADFA095}" type="slidenum">
              <a:rPr lang="en-US" smtClean="0"/>
              <a:pPr>
                <a:lnSpc>
                  <a:spcPct val="90000"/>
                </a:lnSpc>
                <a:spcAft>
                  <a:spcPts val="600"/>
                </a:spcAft>
              </a:pPr>
              <a:t>32</a:t>
            </a:fld>
            <a:endParaRPr lang="en-US"/>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a:xfrm>
            <a:off x="4866094" y="735696"/>
            <a:ext cx="6034827" cy="5420845"/>
          </a:xfrm>
        </p:spPr>
        <p:txBody>
          <a:bodyPr anchor="t">
            <a:noAutofit/>
          </a:bodyPr>
          <a:lstStyle/>
          <a:p>
            <a:pPr marL="0" indent="0">
              <a:lnSpc>
                <a:spcPct val="110000"/>
              </a:lnSpc>
              <a:spcAft>
                <a:spcPts val="800"/>
              </a:spcAft>
              <a:buNone/>
            </a:pPr>
            <a:r>
              <a:rPr lang="es-ES" sz="1400" b="1" dirty="0"/>
              <a:t>10. ROL DE JEFATURAS EN DIRECCIÓN DE EQUIPOS</a:t>
            </a:r>
            <a:r>
              <a:rPr lang="es-ES" sz="1400" dirty="0"/>
              <a:t>.</a:t>
            </a:r>
          </a:p>
          <a:p>
            <a:pPr marL="0" indent="0">
              <a:lnSpc>
                <a:spcPct val="110000"/>
              </a:lnSpc>
              <a:spcAft>
                <a:spcPts val="800"/>
              </a:spcAft>
              <a:buNone/>
            </a:pPr>
            <a:r>
              <a:rPr lang="es-ES" sz="1400" dirty="0"/>
              <a:t>Los Servicios Públicos deberán </a:t>
            </a:r>
            <a:r>
              <a:rPr lang="es-ES" sz="1400" b="1" dirty="0"/>
              <a:t>definir para sus jefaturas</a:t>
            </a:r>
            <a:r>
              <a:rPr lang="es-ES" sz="1400" dirty="0"/>
              <a:t>, según orientaciones y definiciones de la Dirección Nacional del Servicio Civil, los </a:t>
            </a:r>
            <a:r>
              <a:rPr lang="es-ES" sz="1400" b="1" dirty="0"/>
              <a:t>valores y principios </a:t>
            </a:r>
            <a:r>
              <a:rPr lang="es-ES" sz="1400" dirty="0"/>
              <a:t>que deben guiar su desempeño, las </a:t>
            </a:r>
            <a:r>
              <a:rPr lang="es-ES" sz="1400" b="1" dirty="0"/>
              <a:t>competencias habilit</a:t>
            </a:r>
            <a:r>
              <a:rPr lang="es-ES" sz="1400" dirty="0"/>
              <a:t>antes para una ejecución exitosa de su cargo y los resultados que se espera que éstos alcancen, los cuales deben buscar la </a:t>
            </a:r>
            <a:r>
              <a:rPr lang="es-ES" sz="1400" b="1" dirty="0"/>
              <a:t>eficacia y eficiencia,</a:t>
            </a:r>
            <a:r>
              <a:rPr lang="es-ES" sz="1400" dirty="0"/>
              <a:t> con una </a:t>
            </a:r>
            <a:r>
              <a:rPr lang="es-ES" sz="1400" b="1" dirty="0"/>
              <a:t>gestión transparente y participativa</a:t>
            </a:r>
            <a:r>
              <a:rPr lang="es-ES" sz="1400" dirty="0"/>
              <a:t>, con un estricto apego al </a:t>
            </a:r>
            <a:r>
              <a:rPr lang="es-ES" sz="1400" b="1" dirty="0"/>
              <a:t>cumplimiento de la legalidad, la probidad y la ética</a:t>
            </a:r>
            <a:r>
              <a:rPr lang="es-ES" sz="1400" dirty="0"/>
              <a:t> en la gestión pública.</a:t>
            </a:r>
          </a:p>
          <a:p>
            <a:pPr marL="0" indent="0">
              <a:lnSpc>
                <a:spcPct val="110000"/>
              </a:lnSpc>
              <a:spcAft>
                <a:spcPts val="800"/>
              </a:spcAft>
              <a:buNone/>
            </a:pPr>
            <a:r>
              <a:rPr lang="es-ES" sz="1400" dirty="0"/>
              <a:t>Quienes desempeñan funciones de jefatura, deberán tener una especial responsabilidad con los equipos de trabajo que dirigen, realizando su gestión a través de </a:t>
            </a:r>
            <a:r>
              <a:rPr lang="es-ES" sz="1400" b="1" dirty="0"/>
              <a:t>estilos y prácticas motivadoras, participativas </a:t>
            </a:r>
            <a:r>
              <a:rPr lang="es-ES" sz="1400" dirty="0"/>
              <a:t>y que contribuyan a la formación de los funcionarios, como asimismo, desarrollar</a:t>
            </a:r>
            <a:r>
              <a:rPr lang="es-ES" sz="1400" b="1" dirty="0"/>
              <a:t> liderazgos positivos y responsables </a:t>
            </a:r>
            <a:r>
              <a:rPr lang="es-ES" sz="1400" dirty="0"/>
              <a:t>de ambientes laborales sanos, promoviendo</a:t>
            </a:r>
            <a:r>
              <a:rPr lang="es-ES" sz="1400" b="1" dirty="0"/>
              <a:t> buenas prácticas laborales </a:t>
            </a:r>
            <a:r>
              <a:rPr lang="es-ES" sz="1400" dirty="0"/>
              <a:t>con respeto a la dignidad de las personas.</a:t>
            </a:r>
          </a:p>
          <a:p>
            <a:pPr marL="0" indent="0">
              <a:lnSpc>
                <a:spcPct val="110000"/>
              </a:lnSpc>
              <a:spcAft>
                <a:spcPts val="800"/>
              </a:spcAft>
              <a:buNone/>
            </a:pPr>
            <a:r>
              <a:rPr lang="es-ES" sz="1400" dirty="0"/>
              <a:t> Las jefaturas </a:t>
            </a:r>
            <a:r>
              <a:rPr lang="es-ES" sz="1400" b="1" dirty="0"/>
              <a:t>deben gestionar el desempeño </a:t>
            </a:r>
            <a:r>
              <a:rPr lang="es-ES" sz="1400" dirty="0"/>
              <a:t>de los funcionarios </a:t>
            </a:r>
            <a:r>
              <a:rPr lang="es-ES" sz="1400" b="1" dirty="0"/>
              <a:t>y realizar retroalimentación presencial </a:t>
            </a:r>
            <a:r>
              <a:rPr lang="es-ES" sz="1400" dirty="0"/>
              <a:t>y periódica, sobre la base de juicios fundados, identificando aciertos y errores, fortalezas y áreas de mejoras, desafíos y proyecciones respecto a resultados, comportamientos o ambos</a:t>
            </a:r>
            <a:endParaRPr lang="es-CL" sz="1400" dirty="0"/>
          </a:p>
        </p:txBody>
      </p:sp>
    </p:spTree>
    <p:extLst>
      <p:ext uri="{BB962C8B-B14F-4D97-AF65-F5344CB8AC3E}">
        <p14:creationId xmlns:p14="http://schemas.microsoft.com/office/powerpoint/2010/main" val="2411556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849683" y="1240076"/>
            <a:ext cx="2727813" cy="4584527"/>
          </a:xfrm>
        </p:spPr>
        <p:txBody>
          <a:bodyPr>
            <a:normAutofit/>
          </a:bodyPr>
          <a:lstStyle/>
          <a:p>
            <a:r>
              <a:rPr lang="es-ES" sz="3000" kern="50">
                <a:solidFill>
                  <a:srgbClr val="FFFFFF"/>
                </a:solidFill>
                <a:effectLst/>
                <a:latin typeface="Calibri" panose="020F0502020204030204" pitchFamily="34" charset="0"/>
                <a:ea typeface="SimSun" panose="02010600030101010101" pitchFamily="2" charset="-122"/>
                <a:cs typeface="Mangal" panose="02040503050203030202" pitchFamily="18" charset="0"/>
              </a:rPr>
              <a:t>Las 11 normas de aplicación general en la gestión de personas. </a:t>
            </a:r>
            <a:r>
              <a:rPr lang="es-ES" sz="3000">
                <a:solidFill>
                  <a:srgbClr val="FFFFFF"/>
                </a:solidFill>
              </a:rPr>
              <a:t>Descripción de cada norma.</a:t>
            </a:r>
            <a:br>
              <a:rPr lang="es-CL" sz="3000">
                <a:solidFill>
                  <a:srgbClr val="FFFFFF"/>
                </a:solidFill>
              </a:rPr>
            </a:br>
            <a:endParaRPr lang="es-CL" sz="3000" kern="50">
              <a:solidFill>
                <a:srgbClr val="FFFFFF"/>
              </a:solidFill>
              <a:effectLst/>
              <a:latin typeface="Times New Roman" panose="02020603050405020304" pitchFamily="18" charset="0"/>
              <a:ea typeface="SimSun" panose="02010600030101010101" pitchFamily="2" charset="-122"/>
              <a:cs typeface="Mangal" panose="02040503050203030202" pitchFamily="18" charset="0"/>
            </a:endParaRPr>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a:xfrm>
            <a:off x="10900921" y="232118"/>
            <a:ext cx="811019" cy="503578"/>
          </a:xfrm>
        </p:spPr>
        <p:txBody>
          <a:bodyPr>
            <a:normAutofit/>
          </a:bodyPr>
          <a:lstStyle/>
          <a:p>
            <a:pPr>
              <a:lnSpc>
                <a:spcPct val="90000"/>
              </a:lnSpc>
              <a:spcAft>
                <a:spcPts val="600"/>
              </a:spcAft>
            </a:pPr>
            <a:fld id="{6D22F896-40B5-4ADD-8801-0D06FADFA095}" type="slidenum">
              <a:rPr lang="en-US" smtClean="0"/>
              <a:pPr>
                <a:lnSpc>
                  <a:spcPct val="90000"/>
                </a:lnSpc>
                <a:spcAft>
                  <a:spcPts val="600"/>
                </a:spcAft>
              </a:pPr>
              <a:t>33</a:t>
            </a:fld>
            <a:endParaRPr lang="en-US"/>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a:xfrm>
            <a:off x="4866094" y="735696"/>
            <a:ext cx="6034827" cy="5420845"/>
          </a:xfrm>
        </p:spPr>
        <p:txBody>
          <a:bodyPr anchor="t">
            <a:noAutofit/>
          </a:bodyPr>
          <a:lstStyle/>
          <a:p>
            <a:pPr marL="0" indent="0">
              <a:lnSpc>
                <a:spcPct val="110000"/>
              </a:lnSpc>
              <a:spcAft>
                <a:spcPts val="800"/>
              </a:spcAft>
              <a:buNone/>
            </a:pPr>
            <a:r>
              <a:rPr lang="es-ES" sz="1400" b="1" dirty="0"/>
              <a:t>11. GESTIÓN DEL DESEMPEÑO INDIVIDUAL Y SISTEMA DE CALIFICACIONES.</a:t>
            </a:r>
          </a:p>
          <a:p>
            <a:pPr marL="0" indent="0">
              <a:lnSpc>
                <a:spcPct val="110000"/>
              </a:lnSpc>
              <a:spcAft>
                <a:spcPts val="800"/>
              </a:spcAft>
              <a:buNone/>
            </a:pPr>
            <a:r>
              <a:rPr lang="es-ES" sz="1400" dirty="0"/>
              <a:t>Los Servicios Públicos deberán implementar un </a:t>
            </a:r>
            <a:r>
              <a:rPr lang="es-ES" sz="1400" b="1" dirty="0"/>
              <a:t>Sistema de Gestión del Desempeño Individual </a:t>
            </a:r>
            <a:r>
              <a:rPr lang="es-ES" sz="1400" dirty="0"/>
              <a:t>que incorpore las orientaciones que disponga para tales efectos la Dirección Nacional del Servicio Civil, considerando como procesos clave la planificación, dirección, evaluación y mejora o desarrollo del desempeño de las personas. El sistema de gestión del desempeño individual deberá, entre otros, identificar y reconocer los desempeños de excelencia, diferenciándolos adecuadamente de los demás, con la finalidad de avanzar en la valorización de la función pública.</a:t>
            </a:r>
          </a:p>
          <a:p>
            <a:pPr marL="0" indent="0">
              <a:lnSpc>
                <a:spcPct val="110000"/>
              </a:lnSpc>
              <a:spcAft>
                <a:spcPts val="800"/>
              </a:spcAft>
              <a:buNone/>
            </a:pPr>
            <a:r>
              <a:rPr lang="es-ES" sz="1400" dirty="0"/>
              <a:t>Los Servicios Públicos deberán establecer en el Sistema de Gestión del Desempeño Individual, procedimientos de retroalimentación, que permitan asegurar prácticas de liderazgo y mejora continua en el desempeño de las personas, fortaleciendo la relación de las jefaturas y funcionarios en torno al desempeño y a las expectativas del mismo.</a:t>
            </a:r>
          </a:p>
          <a:p>
            <a:pPr marL="0" indent="0">
              <a:lnSpc>
                <a:spcPct val="110000"/>
              </a:lnSpc>
              <a:spcAft>
                <a:spcPts val="800"/>
              </a:spcAft>
              <a:buNone/>
            </a:pPr>
            <a:r>
              <a:rPr lang="es-ES" sz="1400" dirty="0"/>
              <a:t>Los Servicios Públicos deberán propender a contar con Reglamentos Especiales de Calificaciones, elaborados siguiendo las orientaciones entregadas por la Dirección Nacional del Servicio Civil, los cuales deberán contener los elementos que permitan el desarrollo del Sistema de Gestión del Desempeño.</a:t>
            </a:r>
            <a:endParaRPr lang="es-CL" sz="1400" dirty="0"/>
          </a:p>
        </p:txBody>
      </p:sp>
    </p:spTree>
    <p:extLst>
      <p:ext uri="{BB962C8B-B14F-4D97-AF65-F5344CB8AC3E}">
        <p14:creationId xmlns:p14="http://schemas.microsoft.com/office/powerpoint/2010/main" val="28033535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844476" y="1600199"/>
            <a:ext cx="3539266" cy="4297680"/>
          </a:xfrm>
        </p:spPr>
        <p:txBody>
          <a:bodyPr anchor="ctr">
            <a:normAutofit/>
          </a:bodyPr>
          <a:lstStyle/>
          <a:p>
            <a:r>
              <a:rPr lang="es-ES" kern="50">
                <a:effectLst/>
                <a:latin typeface="Calibri" panose="020F0502020204030204" pitchFamily="34" charset="0"/>
                <a:ea typeface="SimSun" panose="02010600030101010101" pitchFamily="2" charset="-122"/>
                <a:cs typeface="Mangal" panose="02040503050203030202" pitchFamily="18" charset="0"/>
              </a:rPr>
              <a:t>Avances en la aplicación de la normativa</a:t>
            </a:r>
            <a:br>
              <a:rPr lang="es-CL" kern="50">
                <a:effectLst/>
                <a:latin typeface="Times New Roman" panose="02020603050405020304" pitchFamily="18" charset="0"/>
                <a:ea typeface="SimSun" panose="02010600030101010101" pitchFamily="2" charset="-122"/>
                <a:cs typeface="Mangal" panose="02040503050203030202" pitchFamily="18" charset="0"/>
              </a:rPr>
            </a:br>
            <a:r>
              <a:rPr lang="es-CL" kern="50">
                <a:effectLst/>
                <a:latin typeface="Times New Roman" panose="02020603050405020304" pitchFamily="18" charset="0"/>
                <a:ea typeface="SimSun" panose="02010600030101010101" pitchFamily="2" charset="-122"/>
                <a:cs typeface="Mangal" panose="02040503050203030202" pitchFamily="18" charset="0"/>
              </a:rPr>
              <a:t>										1</a:t>
            </a:r>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a:xfrm>
            <a:off x="3512301" y="443732"/>
            <a:ext cx="811019" cy="503578"/>
          </a:xfrm>
        </p:spPr>
        <p:txBody>
          <a:bodyPr>
            <a:normAutofit/>
          </a:bodyPr>
          <a:lstStyle/>
          <a:p>
            <a:pPr>
              <a:lnSpc>
                <a:spcPct val="90000"/>
              </a:lnSpc>
              <a:spcAft>
                <a:spcPts val="600"/>
              </a:spcAft>
            </a:pPr>
            <a:fld id="{6D22F896-40B5-4ADD-8801-0D06FADFA095}" type="slidenum">
              <a:rPr lang="en-US" smtClean="0"/>
              <a:pPr>
                <a:lnSpc>
                  <a:spcPct val="90000"/>
                </a:lnSpc>
                <a:spcAft>
                  <a:spcPts val="600"/>
                </a:spcAft>
              </a:pPr>
              <a:t>34</a:t>
            </a:fld>
            <a:endParaRPr lang="en-US"/>
          </a:p>
        </p:txBody>
      </p:sp>
      <p:cxnSp>
        <p:nvCxnSpPr>
          <p:cNvPr id="71" name="Straight Connector 70">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a:xfrm>
            <a:off x="4924851" y="1600199"/>
            <a:ext cx="6130003" cy="4297680"/>
          </a:xfrm>
        </p:spPr>
        <p:txBody>
          <a:bodyPr anchor="ctr">
            <a:normAutofit/>
          </a:bodyPr>
          <a:lstStyle/>
          <a:p>
            <a:pPr>
              <a:lnSpc>
                <a:spcPct val="110000"/>
              </a:lnSpc>
            </a:pPr>
            <a:r>
              <a:rPr lang="es-ES" sz="1500"/>
              <a:t>La ley N°20.955, le entrega a la Dirección Nacional del Servicio Civil la responsabilidad de “…</a:t>
            </a:r>
            <a:r>
              <a:rPr lang="es-ES" sz="1500" b="1"/>
              <a:t>velar por el cumplimiento de las normas que imparta e informar semestralmente a la Contraloría General de la República sobre el particular”</a:t>
            </a:r>
          </a:p>
          <a:p>
            <a:pPr>
              <a:lnSpc>
                <a:spcPct val="110000"/>
              </a:lnSpc>
            </a:pPr>
            <a:r>
              <a:rPr lang="es-ES" sz="1500"/>
              <a:t>Constataciones iniciales de la aplicación:</a:t>
            </a:r>
          </a:p>
          <a:p>
            <a:pPr lvl="1">
              <a:lnSpc>
                <a:spcPct val="110000"/>
              </a:lnSpc>
            </a:pPr>
            <a:r>
              <a:rPr lang="es-ES" sz="1500"/>
              <a:t>Las normas dictadas permiten consolidar lo avanzado en GyDP.  </a:t>
            </a:r>
          </a:p>
          <a:p>
            <a:pPr lvl="1">
              <a:lnSpc>
                <a:spcPct val="110000"/>
              </a:lnSpc>
            </a:pPr>
            <a:r>
              <a:rPr lang="es-ES" sz="1500"/>
              <a:t>Las normas dictadas permiten contar con un estándar común en materias de GyDP. </a:t>
            </a:r>
          </a:p>
          <a:p>
            <a:pPr lvl="1">
              <a:lnSpc>
                <a:spcPct val="110000"/>
              </a:lnSpc>
            </a:pPr>
            <a:r>
              <a:rPr lang="es-ES" sz="1500"/>
              <a:t>El desarrollo normativo en materias de GyDP en las instituciones públicas, es una tarea de Estado.</a:t>
            </a:r>
          </a:p>
          <a:p>
            <a:pPr lvl="1">
              <a:lnSpc>
                <a:spcPct val="110000"/>
              </a:lnSpc>
            </a:pPr>
            <a:r>
              <a:rPr lang="es-ES" sz="1500"/>
              <a:t>Las normas dictadas constituyen una oportunidad para cada uno de los equipos para transitar desde lo operativo hacia lo más estratégico, resguardando en dicho tránsito derechos, ambientes y condiciones laborales. </a:t>
            </a:r>
            <a:endParaRPr lang="es-ES" sz="1500" b="1"/>
          </a:p>
        </p:txBody>
      </p:sp>
    </p:spTree>
    <p:extLst>
      <p:ext uri="{BB962C8B-B14F-4D97-AF65-F5344CB8AC3E}">
        <p14:creationId xmlns:p14="http://schemas.microsoft.com/office/powerpoint/2010/main" val="2672371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2386527" y="867035"/>
            <a:ext cx="9603275" cy="1049235"/>
          </a:xfrm>
        </p:spPr>
        <p:txBody>
          <a:bodyPr vert="horz" lIns="91440" tIns="45720" rIns="91440" bIns="45720" rtlCol="0" anchor="t">
            <a:normAutofit fontScale="90000"/>
          </a:bodyPr>
          <a:lstStyle/>
          <a:p>
            <a:r>
              <a:rPr lang="en-US" sz="3100" dirty="0" err="1"/>
              <a:t>Avances</a:t>
            </a:r>
            <a:r>
              <a:rPr lang="en-US" sz="3100" dirty="0"/>
              <a:t> </a:t>
            </a:r>
            <a:r>
              <a:rPr lang="en-US" sz="3100" dirty="0" err="1"/>
              <a:t>en</a:t>
            </a:r>
            <a:r>
              <a:rPr lang="en-US" sz="3100" dirty="0"/>
              <a:t> la </a:t>
            </a:r>
            <a:r>
              <a:rPr lang="en-US" sz="3100" dirty="0" err="1"/>
              <a:t>aplicación</a:t>
            </a:r>
            <a:r>
              <a:rPr lang="en-US" sz="3100" dirty="0"/>
              <a:t> de la </a:t>
            </a:r>
            <a:r>
              <a:rPr lang="en-US" sz="3100" dirty="0" err="1"/>
              <a:t>normativa</a:t>
            </a:r>
            <a:br>
              <a:rPr lang="en-US" sz="3100" dirty="0"/>
            </a:br>
            <a:r>
              <a:rPr lang="en-US" sz="3100" dirty="0"/>
              <a:t>					     			2		</a:t>
            </a:r>
            <a:r>
              <a:rPr lang="en-US" sz="2200" dirty="0"/>
              <a:t>						</a:t>
            </a:r>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a:xfrm>
            <a:off x="480060" y="798973"/>
            <a:ext cx="811019" cy="503578"/>
          </a:xfrm>
        </p:spPr>
        <p:txBody>
          <a:bodyPr vert="horz" lIns="91440" tIns="45720" rIns="91440" bIns="45720" rtlCol="0" anchor="t">
            <a:normAutofit/>
          </a:bodyPr>
          <a:lstStyle/>
          <a:p>
            <a:pPr>
              <a:lnSpc>
                <a:spcPct val="90000"/>
              </a:lnSpc>
              <a:spcAft>
                <a:spcPts val="600"/>
              </a:spcAft>
            </a:pPr>
            <a:fld id="{6D22F896-40B5-4ADD-8801-0D06FADFA095}" type="slidenum">
              <a:rPr lang="en-US" smtClean="0"/>
              <a:pPr>
                <a:lnSpc>
                  <a:spcPct val="90000"/>
                </a:lnSpc>
                <a:spcAft>
                  <a:spcPts val="600"/>
                </a:spcAft>
              </a:pPr>
              <a:t>35</a:t>
            </a:fld>
            <a:endParaRPr lang="en-US"/>
          </a:p>
        </p:txBody>
      </p:sp>
      <p:sp>
        <p:nvSpPr>
          <p:cNvPr id="6" name="Rectangle 1">
            <a:extLst>
              <a:ext uri="{FF2B5EF4-FFF2-40B4-BE49-F238E27FC236}">
                <a16:creationId xmlns:a16="http://schemas.microsoft.com/office/drawing/2014/main" id="{2E5D683A-69F0-4A51-8FBB-1A47D22A39BB}"/>
              </a:ext>
            </a:extLst>
          </p:cNvPr>
          <p:cNvSpPr>
            <a:spLocks noChangeArrowheads="1"/>
          </p:cNvSpPr>
          <p:nvPr/>
        </p:nvSpPr>
        <p:spPr bwMode="auto">
          <a:xfrm>
            <a:off x="1451579" y="2015734"/>
            <a:ext cx="4162555" cy="345061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L="0" marR="0" lvl="0" indent="-228600" defTabSz="914400" fontAlgn="base">
              <a:lnSpc>
                <a:spcPct val="120000"/>
              </a:lnSpc>
              <a:spcBef>
                <a:spcPct val="0"/>
              </a:spcBef>
              <a:spcAft>
                <a:spcPts val="600"/>
              </a:spcAft>
              <a:buClr>
                <a:schemeClr val="accent1"/>
              </a:buClr>
              <a:buSzPct val="100000"/>
              <a:buFont typeface="Arial" panose="020B0604020202020204" pitchFamily="34" charset="0"/>
              <a:buChar char="•"/>
              <a:tabLst/>
            </a:pPr>
            <a:r>
              <a:rPr kumimoji="0" lang="en-US" altLang="es-CL" b="1" i="0" u="none" strike="noStrike" cap="none" normalizeH="0" baseline="0">
                <a:ln>
                  <a:noFill/>
                </a:ln>
              </a:rPr>
              <a:t>Categorización de incumplimientos año </a:t>
            </a:r>
            <a:r>
              <a:rPr kumimoji="0" lang="en-US" altLang="es-CL" b="1" i="0" u="none" strike="noStrike" cap="none" normalizeH="0" baseline="0" dirty="0">
                <a:ln>
                  <a:noFill/>
                </a:ln>
              </a:rPr>
              <a:t>2018.</a:t>
            </a:r>
            <a:endParaRPr lang="en-US" altLang="es-CL" b="1" dirty="0"/>
          </a:p>
          <a:p>
            <a:pPr marL="0" marR="0" lvl="0" indent="-228600" defTabSz="914400" fontAlgn="base">
              <a:lnSpc>
                <a:spcPct val="120000"/>
              </a:lnSpc>
              <a:spcBef>
                <a:spcPct val="0"/>
              </a:spcBef>
              <a:spcAft>
                <a:spcPts val="600"/>
              </a:spcAft>
              <a:buClr>
                <a:schemeClr val="accent1"/>
              </a:buClr>
              <a:buSzPct val="100000"/>
              <a:buFont typeface="Arial" panose="020B0604020202020204" pitchFamily="34" charset="0"/>
              <a:buChar char="•"/>
              <a:tabLst/>
            </a:pPr>
            <a:r>
              <a:rPr kumimoji="0" lang="en-US" altLang="es-CL" b="1" i="0" u="none" strike="noStrike" cap="none" normalizeH="0" baseline="0">
                <a:ln>
                  <a:noFill/>
                </a:ln>
              </a:rPr>
              <a:t>Esta tabla varia cada año poniendo mayores exigencies en un proceso </a:t>
            </a:r>
            <a:r>
              <a:rPr kumimoji="0" lang="en-US" altLang="es-CL" b="1" i="0" u="none" strike="noStrike" cap="none" normalizeH="0" baseline="0" dirty="0">
                <a:ln>
                  <a:noFill/>
                </a:ln>
              </a:rPr>
              <a:t>gradual.</a:t>
            </a:r>
          </a:p>
        </p:txBody>
      </p:sp>
      <p:graphicFrame>
        <p:nvGraphicFramePr>
          <p:cNvPr id="5" name="Marcador de contenido 4">
            <a:extLst>
              <a:ext uri="{FF2B5EF4-FFF2-40B4-BE49-F238E27FC236}">
                <a16:creationId xmlns:a16="http://schemas.microsoft.com/office/drawing/2014/main" id="{C284B2FB-1590-4AA9-8120-D8F84C0F8673}"/>
              </a:ext>
            </a:extLst>
          </p:cNvPr>
          <p:cNvGraphicFramePr>
            <a:graphicFrameLocks noGrp="1"/>
          </p:cNvGraphicFramePr>
          <p:nvPr>
            <p:ph idx="1"/>
            <p:extLst>
              <p:ext uri="{D42A27DB-BD31-4B8C-83A1-F6EECF244321}">
                <p14:modId xmlns:p14="http://schemas.microsoft.com/office/powerpoint/2010/main" val="1007328053"/>
              </p:ext>
            </p:extLst>
          </p:nvPr>
        </p:nvGraphicFramePr>
        <p:xfrm>
          <a:off x="6402489" y="2015734"/>
          <a:ext cx="4344288" cy="4064000"/>
        </p:xfrm>
        <a:graphic>
          <a:graphicData uri="http://schemas.openxmlformats.org/drawingml/2006/table">
            <a:tbl>
              <a:tblPr firstRow="1" firstCol="1" bandRow="1">
                <a:tableStyleId>{8799B23B-EC83-4686-B30A-512413B5E67A}</a:tableStyleId>
              </a:tblPr>
              <a:tblGrid>
                <a:gridCol w="2870729">
                  <a:extLst>
                    <a:ext uri="{9D8B030D-6E8A-4147-A177-3AD203B41FA5}">
                      <a16:colId xmlns:a16="http://schemas.microsoft.com/office/drawing/2014/main" val="3074964140"/>
                    </a:ext>
                  </a:extLst>
                </a:gridCol>
                <a:gridCol w="537441">
                  <a:extLst>
                    <a:ext uri="{9D8B030D-6E8A-4147-A177-3AD203B41FA5}">
                      <a16:colId xmlns:a16="http://schemas.microsoft.com/office/drawing/2014/main" val="531902532"/>
                    </a:ext>
                  </a:extLst>
                </a:gridCol>
                <a:gridCol w="936118">
                  <a:extLst>
                    <a:ext uri="{9D8B030D-6E8A-4147-A177-3AD203B41FA5}">
                      <a16:colId xmlns:a16="http://schemas.microsoft.com/office/drawing/2014/main" val="789135480"/>
                    </a:ext>
                  </a:extLst>
                </a:gridCol>
              </a:tblGrid>
              <a:tr h="623114">
                <a:tc>
                  <a:txBody>
                    <a:bodyPr/>
                    <a:lstStyle/>
                    <a:p>
                      <a:pPr algn="ctr">
                        <a:lnSpc>
                          <a:spcPct val="150000"/>
                        </a:lnSpc>
                        <a:spcAft>
                          <a:spcPts val="1000"/>
                        </a:spcAft>
                      </a:pPr>
                      <a:r>
                        <a:rPr lang="es-CL" sz="1000">
                          <a:effectLst/>
                        </a:rPr>
                        <a:t>Norma</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16224" marR="16224" marT="0" marB="0" anchor="ctr"/>
                </a:tc>
                <a:tc>
                  <a:txBody>
                    <a:bodyPr/>
                    <a:lstStyle/>
                    <a:p>
                      <a:pPr algn="ctr">
                        <a:lnSpc>
                          <a:spcPct val="150000"/>
                        </a:lnSpc>
                        <a:spcAft>
                          <a:spcPts val="1000"/>
                        </a:spcAft>
                      </a:pPr>
                      <a:r>
                        <a:rPr lang="es-CL" sz="1000">
                          <a:effectLst/>
                        </a:rPr>
                        <a:t>Artículo</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16224" marR="16224" marT="0" marB="0" anchor="ctr"/>
                </a:tc>
                <a:tc>
                  <a:txBody>
                    <a:bodyPr/>
                    <a:lstStyle/>
                    <a:p>
                      <a:pPr algn="ctr">
                        <a:lnSpc>
                          <a:spcPts val="1200"/>
                        </a:lnSpc>
                        <a:spcAft>
                          <a:spcPts val="1000"/>
                        </a:spcAft>
                      </a:pPr>
                      <a:r>
                        <a:rPr lang="es-CL" sz="1000">
                          <a:effectLst/>
                        </a:rPr>
                        <a:t>Categoría de incumplimiento</a:t>
                      </a:r>
                    </a:p>
                    <a:p>
                      <a:pPr algn="ctr">
                        <a:lnSpc>
                          <a:spcPts val="1200"/>
                        </a:lnSpc>
                        <a:spcAft>
                          <a:spcPts val="1000"/>
                        </a:spcAft>
                      </a:pPr>
                      <a:r>
                        <a:rPr lang="es-CL" sz="1000">
                          <a:effectLst/>
                        </a:rPr>
                        <a:t>definida por el Servicio Civil</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16224" marR="16224" marT="0" marB="0"/>
                </a:tc>
                <a:extLst>
                  <a:ext uri="{0D108BD9-81ED-4DB2-BD59-A6C34878D82A}">
                    <a16:rowId xmlns:a16="http://schemas.microsoft.com/office/drawing/2014/main" val="2763525906"/>
                  </a:ext>
                </a:extLst>
              </a:tr>
              <a:tr h="500444">
                <a:tc>
                  <a:txBody>
                    <a:bodyPr/>
                    <a:lstStyle/>
                    <a:p>
                      <a:pPr algn="just">
                        <a:lnSpc>
                          <a:spcPts val="1200"/>
                        </a:lnSpc>
                        <a:spcAft>
                          <a:spcPts val="1000"/>
                        </a:spcAft>
                      </a:pPr>
                      <a:r>
                        <a:rPr lang="es-CL" sz="1000">
                          <a:effectLst/>
                        </a:rPr>
                        <a:t>Res. N° 1/2017: Título I. Estructura y estándares de las áreas de gestión y desarrollo de personas.</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16224" marR="16224" marT="0" marB="0"/>
                </a:tc>
                <a:tc>
                  <a:txBody>
                    <a:bodyPr/>
                    <a:lstStyle/>
                    <a:p>
                      <a:pPr algn="just">
                        <a:lnSpc>
                          <a:spcPts val="1200"/>
                        </a:lnSpc>
                        <a:spcAft>
                          <a:spcPts val="1000"/>
                        </a:spcAft>
                      </a:pPr>
                      <a:r>
                        <a:rPr lang="es-CL" sz="1000">
                          <a:effectLst/>
                        </a:rPr>
                        <a:t>Artículo 1°</a:t>
                      </a:r>
                    </a:p>
                    <a:p>
                      <a:pPr algn="just">
                        <a:lnSpc>
                          <a:spcPts val="1200"/>
                        </a:lnSpc>
                        <a:spcAft>
                          <a:spcPts val="1000"/>
                        </a:spcAft>
                      </a:pPr>
                      <a:r>
                        <a:rPr lang="es-CL" sz="1000">
                          <a:effectLst/>
                        </a:rPr>
                        <a:t> </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16224" marR="16224" marT="0" marB="0"/>
                </a:tc>
                <a:tc>
                  <a:txBody>
                    <a:bodyPr/>
                    <a:lstStyle/>
                    <a:p>
                      <a:pPr algn="ctr">
                        <a:lnSpc>
                          <a:spcPts val="1200"/>
                        </a:lnSpc>
                        <a:spcAft>
                          <a:spcPts val="1000"/>
                        </a:spcAft>
                      </a:pPr>
                      <a:r>
                        <a:rPr lang="es-CL" sz="1000">
                          <a:effectLst/>
                        </a:rPr>
                        <a:t>Leve</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16224" marR="16224" marT="0" marB="0"/>
                </a:tc>
                <a:extLst>
                  <a:ext uri="{0D108BD9-81ED-4DB2-BD59-A6C34878D82A}">
                    <a16:rowId xmlns:a16="http://schemas.microsoft.com/office/drawing/2014/main" val="1315896242"/>
                  </a:ext>
                </a:extLst>
              </a:tr>
              <a:tr h="275549">
                <a:tc rowSpan="2">
                  <a:txBody>
                    <a:bodyPr/>
                    <a:lstStyle/>
                    <a:p>
                      <a:pPr algn="just">
                        <a:lnSpc>
                          <a:spcPts val="1200"/>
                        </a:lnSpc>
                        <a:spcAft>
                          <a:spcPts val="1000"/>
                        </a:spcAft>
                      </a:pPr>
                      <a:r>
                        <a:rPr lang="es-CL" sz="1000">
                          <a:effectLst/>
                        </a:rPr>
                        <a:t>Res. N° 1/2017: Título III. Cumplimiento de estándares en procesos de reclutamiento y selección.</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16224" marR="16224" marT="0" marB="0"/>
                </a:tc>
                <a:tc>
                  <a:txBody>
                    <a:bodyPr/>
                    <a:lstStyle/>
                    <a:p>
                      <a:pPr algn="just">
                        <a:lnSpc>
                          <a:spcPts val="1200"/>
                        </a:lnSpc>
                        <a:spcAft>
                          <a:spcPts val="1000"/>
                        </a:spcAft>
                      </a:pPr>
                      <a:r>
                        <a:rPr lang="es-CL" sz="1000">
                          <a:effectLst/>
                        </a:rPr>
                        <a:t>Artículo 13°</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16224" marR="16224" marT="0" marB="0"/>
                </a:tc>
                <a:tc>
                  <a:txBody>
                    <a:bodyPr/>
                    <a:lstStyle/>
                    <a:p>
                      <a:pPr algn="ctr">
                        <a:lnSpc>
                          <a:spcPts val="1200"/>
                        </a:lnSpc>
                        <a:spcAft>
                          <a:spcPts val="1000"/>
                        </a:spcAft>
                      </a:pPr>
                      <a:r>
                        <a:rPr lang="es-CL" sz="1000">
                          <a:effectLst/>
                        </a:rPr>
                        <a:t>Grave</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16224" marR="16224" marT="0" marB="0"/>
                </a:tc>
                <a:extLst>
                  <a:ext uri="{0D108BD9-81ED-4DB2-BD59-A6C34878D82A}">
                    <a16:rowId xmlns:a16="http://schemas.microsoft.com/office/drawing/2014/main" val="3576741893"/>
                  </a:ext>
                </a:extLst>
              </a:tr>
              <a:tr h="275549">
                <a:tc vMerge="1">
                  <a:txBody>
                    <a:bodyPr/>
                    <a:lstStyle/>
                    <a:p>
                      <a:endParaRPr lang="es-CL"/>
                    </a:p>
                  </a:txBody>
                  <a:tcPr/>
                </a:tc>
                <a:tc>
                  <a:txBody>
                    <a:bodyPr/>
                    <a:lstStyle/>
                    <a:p>
                      <a:pPr algn="just">
                        <a:lnSpc>
                          <a:spcPts val="1200"/>
                        </a:lnSpc>
                        <a:spcAft>
                          <a:spcPts val="1000"/>
                        </a:spcAft>
                      </a:pPr>
                      <a:r>
                        <a:rPr lang="es-CL" sz="1000">
                          <a:effectLst/>
                        </a:rPr>
                        <a:t>Artículo 14°</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16224" marR="16224" marT="0" marB="0"/>
                </a:tc>
                <a:tc>
                  <a:txBody>
                    <a:bodyPr/>
                    <a:lstStyle/>
                    <a:p>
                      <a:pPr algn="ctr">
                        <a:lnSpc>
                          <a:spcPts val="1200"/>
                        </a:lnSpc>
                        <a:spcAft>
                          <a:spcPts val="1000"/>
                        </a:spcAft>
                      </a:pPr>
                      <a:r>
                        <a:rPr lang="es-CL" sz="1000">
                          <a:effectLst/>
                        </a:rPr>
                        <a:t>Muy grave</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16224" marR="16224" marT="0" marB="0"/>
                </a:tc>
                <a:extLst>
                  <a:ext uri="{0D108BD9-81ED-4DB2-BD59-A6C34878D82A}">
                    <a16:rowId xmlns:a16="http://schemas.microsoft.com/office/drawing/2014/main" val="3985353769"/>
                  </a:ext>
                </a:extLst>
              </a:tr>
              <a:tr h="275549">
                <a:tc rowSpan="2">
                  <a:txBody>
                    <a:bodyPr/>
                    <a:lstStyle/>
                    <a:p>
                      <a:pPr algn="just">
                        <a:lnSpc>
                          <a:spcPts val="1200"/>
                        </a:lnSpc>
                        <a:spcAft>
                          <a:spcPts val="1000"/>
                        </a:spcAft>
                      </a:pPr>
                      <a:r>
                        <a:rPr lang="es-CL" sz="1000">
                          <a:effectLst/>
                        </a:rPr>
                        <a:t>Res. N° 1/2017:Título IV. Concursabilidad y carrera funcionaria.</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16224" marR="16224" marT="0" marB="0"/>
                </a:tc>
                <a:tc>
                  <a:txBody>
                    <a:bodyPr/>
                    <a:lstStyle/>
                    <a:p>
                      <a:pPr algn="just">
                        <a:lnSpc>
                          <a:spcPts val="1200"/>
                        </a:lnSpc>
                        <a:spcAft>
                          <a:spcPts val="1000"/>
                        </a:spcAft>
                      </a:pPr>
                      <a:r>
                        <a:rPr lang="es-CL" sz="1000">
                          <a:effectLst/>
                        </a:rPr>
                        <a:t>Artículo 20°</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16224" marR="16224" marT="0" marB="0"/>
                </a:tc>
                <a:tc>
                  <a:txBody>
                    <a:bodyPr/>
                    <a:lstStyle/>
                    <a:p>
                      <a:pPr algn="ctr">
                        <a:lnSpc>
                          <a:spcPts val="1200"/>
                        </a:lnSpc>
                        <a:spcAft>
                          <a:spcPts val="1000"/>
                        </a:spcAft>
                      </a:pPr>
                      <a:r>
                        <a:rPr lang="es-CL" sz="1000">
                          <a:effectLst/>
                        </a:rPr>
                        <a:t>Muy grave</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16224" marR="16224" marT="0" marB="0"/>
                </a:tc>
                <a:extLst>
                  <a:ext uri="{0D108BD9-81ED-4DB2-BD59-A6C34878D82A}">
                    <a16:rowId xmlns:a16="http://schemas.microsoft.com/office/drawing/2014/main" val="4264423610"/>
                  </a:ext>
                </a:extLst>
              </a:tr>
              <a:tr h="275549">
                <a:tc vMerge="1">
                  <a:txBody>
                    <a:bodyPr/>
                    <a:lstStyle/>
                    <a:p>
                      <a:endParaRPr lang="es-CL"/>
                    </a:p>
                  </a:txBody>
                  <a:tcPr/>
                </a:tc>
                <a:tc>
                  <a:txBody>
                    <a:bodyPr/>
                    <a:lstStyle/>
                    <a:p>
                      <a:pPr algn="just">
                        <a:lnSpc>
                          <a:spcPts val="1200"/>
                        </a:lnSpc>
                        <a:spcAft>
                          <a:spcPts val="1000"/>
                        </a:spcAft>
                      </a:pPr>
                      <a:r>
                        <a:rPr lang="es-CL" sz="1000">
                          <a:effectLst/>
                        </a:rPr>
                        <a:t>Artículo 28°</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16224" marR="16224" marT="0" marB="0"/>
                </a:tc>
                <a:tc>
                  <a:txBody>
                    <a:bodyPr/>
                    <a:lstStyle/>
                    <a:p>
                      <a:pPr algn="ctr">
                        <a:lnSpc>
                          <a:spcPts val="1200"/>
                        </a:lnSpc>
                        <a:spcAft>
                          <a:spcPts val="1000"/>
                        </a:spcAft>
                      </a:pPr>
                      <a:r>
                        <a:rPr lang="es-CL" sz="1000">
                          <a:effectLst/>
                        </a:rPr>
                        <a:t>Leve</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16224" marR="16224" marT="0" marB="0"/>
                </a:tc>
                <a:extLst>
                  <a:ext uri="{0D108BD9-81ED-4DB2-BD59-A6C34878D82A}">
                    <a16:rowId xmlns:a16="http://schemas.microsoft.com/office/drawing/2014/main" val="2971697225"/>
                  </a:ext>
                </a:extLst>
              </a:tr>
              <a:tr h="275549">
                <a:tc>
                  <a:txBody>
                    <a:bodyPr/>
                    <a:lstStyle/>
                    <a:p>
                      <a:pPr algn="just">
                        <a:lnSpc>
                          <a:spcPts val="1200"/>
                        </a:lnSpc>
                        <a:spcAft>
                          <a:spcPts val="1000"/>
                        </a:spcAft>
                      </a:pPr>
                      <a:r>
                        <a:rPr lang="es-CL" sz="1000">
                          <a:effectLst/>
                        </a:rPr>
                        <a:t>Res. N° 1/2017: Título V. Cumplimiento de estándares en programas de inducción.</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16224" marR="16224" marT="0" marB="0"/>
                </a:tc>
                <a:tc>
                  <a:txBody>
                    <a:bodyPr/>
                    <a:lstStyle/>
                    <a:p>
                      <a:pPr algn="just">
                        <a:lnSpc>
                          <a:spcPts val="1200"/>
                        </a:lnSpc>
                        <a:spcAft>
                          <a:spcPts val="1000"/>
                        </a:spcAft>
                      </a:pPr>
                      <a:r>
                        <a:rPr lang="es-CL" sz="1000">
                          <a:effectLst/>
                        </a:rPr>
                        <a:t>Artículo 33°</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16224" marR="16224" marT="0" marB="0"/>
                </a:tc>
                <a:tc>
                  <a:txBody>
                    <a:bodyPr/>
                    <a:lstStyle/>
                    <a:p>
                      <a:pPr algn="ctr">
                        <a:lnSpc>
                          <a:spcPts val="1200"/>
                        </a:lnSpc>
                        <a:spcAft>
                          <a:spcPts val="1000"/>
                        </a:spcAft>
                      </a:pPr>
                      <a:r>
                        <a:rPr lang="es-CL" sz="1000">
                          <a:effectLst/>
                        </a:rPr>
                        <a:t>Grave</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16224" marR="16224" marT="0" marB="0"/>
                </a:tc>
                <a:extLst>
                  <a:ext uri="{0D108BD9-81ED-4DB2-BD59-A6C34878D82A}">
                    <a16:rowId xmlns:a16="http://schemas.microsoft.com/office/drawing/2014/main" val="3066245018"/>
                  </a:ext>
                </a:extLst>
              </a:tr>
              <a:tr h="275549">
                <a:tc>
                  <a:txBody>
                    <a:bodyPr/>
                    <a:lstStyle/>
                    <a:p>
                      <a:pPr algn="just">
                        <a:lnSpc>
                          <a:spcPts val="1200"/>
                        </a:lnSpc>
                        <a:spcAft>
                          <a:spcPts val="1000"/>
                        </a:spcAft>
                      </a:pPr>
                      <a:r>
                        <a:rPr lang="es-CL" sz="1000">
                          <a:effectLst/>
                        </a:rPr>
                        <a:t>Res. N° 1/2017: Título VI. Gestión de prácticas profesionales.</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16224" marR="16224" marT="0" marB="0"/>
                </a:tc>
                <a:tc>
                  <a:txBody>
                    <a:bodyPr/>
                    <a:lstStyle/>
                    <a:p>
                      <a:pPr algn="just">
                        <a:lnSpc>
                          <a:spcPts val="1200"/>
                        </a:lnSpc>
                        <a:spcAft>
                          <a:spcPts val="1000"/>
                        </a:spcAft>
                      </a:pPr>
                      <a:r>
                        <a:rPr lang="es-CL" sz="1000">
                          <a:effectLst/>
                        </a:rPr>
                        <a:t>Artículo 35°</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16224" marR="16224" marT="0" marB="0"/>
                </a:tc>
                <a:tc>
                  <a:txBody>
                    <a:bodyPr/>
                    <a:lstStyle/>
                    <a:p>
                      <a:pPr algn="ctr">
                        <a:lnSpc>
                          <a:spcPts val="1200"/>
                        </a:lnSpc>
                        <a:spcAft>
                          <a:spcPts val="1000"/>
                        </a:spcAft>
                      </a:pPr>
                      <a:r>
                        <a:rPr lang="es-CL" sz="1000">
                          <a:effectLst/>
                        </a:rPr>
                        <a:t>Grave</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16224" marR="16224" marT="0" marB="0"/>
                </a:tc>
                <a:extLst>
                  <a:ext uri="{0D108BD9-81ED-4DB2-BD59-A6C34878D82A}">
                    <a16:rowId xmlns:a16="http://schemas.microsoft.com/office/drawing/2014/main" val="2032301265"/>
                  </a:ext>
                </a:extLst>
              </a:tr>
              <a:tr h="398219">
                <a:tc>
                  <a:txBody>
                    <a:bodyPr/>
                    <a:lstStyle/>
                    <a:p>
                      <a:pPr algn="just">
                        <a:lnSpc>
                          <a:spcPts val="1200"/>
                        </a:lnSpc>
                        <a:spcAft>
                          <a:spcPts val="1000"/>
                        </a:spcAft>
                      </a:pPr>
                      <a:r>
                        <a:rPr lang="es-CL" sz="1000">
                          <a:effectLst/>
                        </a:rPr>
                        <a:t>Res. N° 2/2017: Título II. Cumplimiento de estándares en formación y capacitación de funcionarios públicos.</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16224" marR="16224" marT="0" marB="0"/>
                </a:tc>
                <a:tc>
                  <a:txBody>
                    <a:bodyPr/>
                    <a:lstStyle/>
                    <a:p>
                      <a:pPr algn="just">
                        <a:lnSpc>
                          <a:spcPts val="1200"/>
                        </a:lnSpc>
                        <a:spcAft>
                          <a:spcPts val="1000"/>
                        </a:spcAft>
                      </a:pPr>
                      <a:r>
                        <a:rPr lang="es-CL" sz="1000">
                          <a:effectLst/>
                        </a:rPr>
                        <a:t>Artículo 18°</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16224" marR="16224" marT="0" marB="0"/>
                </a:tc>
                <a:tc>
                  <a:txBody>
                    <a:bodyPr/>
                    <a:lstStyle/>
                    <a:p>
                      <a:pPr algn="ctr">
                        <a:lnSpc>
                          <a:spcPts val="1200"/>
                        </a:lnSpc>
                        <a:spcAft>
                          <a:spcPts val="1000"/>
                        </a:spcAft>
                      </a:pPr>
                      <a:r>
                        <a:rPr lang="es-CL" sz="1000">
                          <a:effectLst/>
                        </a:rPr>
                        <a:t>Muy grave</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16224" marR="16224" marT="0" marB="0"/>
                </a:tc>
                <a:extLst>
                  <a:ext uri="{0D108BD9-81ED-4DB2-BD59-A6C34878D82A}">
                    <a16:rowId xmlns:a16="http://schemas.microsoft.com/office/drawing/2014/main" val="3884245293"/>
                  </a:ext>
                </a:extLst>
              </a:tr>
              <a:tr h="275549">
                <a:tc>
                  <a:txBody>
                    <a:bodyPr/>
                    <a:lstStyle/>
                    <a:p>
                      <a:pPr algn="just">
                        <a:lnSpc>
                          <a:spcPts val="1200"/>
                        </a:lnSpc>
                        <a:spcAft>
                          <a:spcPts val="1000"/>
                        </a:spcAft>
                      </a:pPr>
                      <a:r>
                        <a:rPr lang="es-CL" sz="1000">
                          <a:effectLst/>
                        </a:rPr>
                        <a:t>Res. N° 2/2017: Título III. Rol de Jefaturas en dirección de equipos.</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16224" marR="16224" marT="0" marB="0"/>
                </a:tc>
                <a:tc>
                  <a:txBody>
                    <a:bodyPr/>
                    <a:lstStyle/>
                    <a:p>
                      <a:pPr algn="just">
                        <a:lnSpc>
                          <a:spcPts val="1200"/>
                        </a:lnSpc>
                        <a:spcAft>
                          <a:spcPts val="1000"/>
                        </a:spcAft>
                      </a:pPr>
                      <a:r>
                        <a:rPr lang="es-CL" sz="1000">
                          <a:effectLst/>
                        </a:rPr>
                        <a:t>Artículo 24°</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16224" marR="16224" marT="0" marB="0"/>
                </a:tc>
                <a:tc>
                  <a:txBody>
                    <a:bodyPr/>
                    <a:lstStyle/>
                    <a:p>
                      <a:pPr algn="ctr">
                        <a:lnSpc>
                          <a:spcPts val="1200"/>
                        </a:lnSpc>
                        <a:spcAft>
                          <a:spcPts val="1000"/>
                        </a:spcAft>
                      </a:pPr>
                      <a:r>
                        <a:rPr lang="es-CL" sz="1000">
                          <a:effectLst/>
                        </a:rPr>
                        <a:t>Medio</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16224" marR="16224" marT="0" marB="0"/>
                </a:tc>
                <a:extLst>
                  <a:ext uri="{0D108BD9-81ED-4DB2-BD59-A6C34878D82A}">
                    <a16:rowId xmlns:a16="http://schemas.microsoft.com/office/drawing/2014/main" val="4102343155"/>
                  </a:ext>
                </a:extLst>
              </a:tr>
            </a:tbl>
          </a:graphicData>
        </a:graphic>
      </p:graphicFrame>
    </p:spTree>
    <p:extLst>
      <p:ext uri="{BB962C8B-B14F-4D97-AF65-F5344CB8AC3E}">
        <p14:creationId xmlns:p14="http://schemas.microsoft.com/office/powerpoint/2010/main" val="603390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F01844E-2E88-4AD6-8066-45F6F4F12EE9}"/>
              </a:ext>
            </a:extLst>
          </p:cNvPr>
          <p:cNvSpPr>
            <a:spLocks noGrp="1"/>
          </p:cNvSpPr>
          <p:nvPr>
            <p:ph type="title"/>
          </p:nvPr>
        </p:nvSpPr>
        <p:spPr>
          <a:xfrm>
            <a:off x="844476" y="1600199"/>
            <a:ext cx="3539266" cy="4297680"/>
          </a:xfrm>
        </p:spPr>
        <p:txBody>
          <a:bodyPr anchor="ctr">
            <a:normAutofit/>
          </a:bodyPr>
          <a:lstStyle/>
          <a:p>
            <a:r>
              <a:rPr lang="es-CL" dirty="0"/>
              <a:t>AVANCES EN LA APLICACIÓN DE LA NORMATIVA </a:t>
            </a:r>
            <a:br>
              <a:rPr lang="es-CL" dirty="0"/>
            </a:br>
            <a:r>
              <a:rPr lang="es-CL" dirty="0"/>
              <a:t>									3</a:t>
            </a:r>
          </a:p>
        </p:txBody>
      </p:sp>
      <p:sp>
        <p:nvSpPr>
          <p:cNvPr id="4" name="Marcador de número de diapositiva 3">
            <a:extLst>
              <a:ext uri="{FF2B5EF4-FFF2-40B4-BE49-F238E27FC236}">
                <a16:creationId xmlns:a16="http://schemas.microsoft.com/office/drawing/2014/main" id="{314C79A9-3410-44B8-AEFE-73E7DD31CC7A}"/>
              </a:ext>
            </a:extLst>
          </p:cNvPr>
          <p:cNvSpPr>
            <a:spLocks noGrp="1"/>
          </p:cNvSpPr>
          <p:nvPr>
            <p:ph type="sldNum" sz="quarter" idx="12"/>
          </p:nvPr>
        </p:nvSpPr>
        <p:spPr>
          <a:xfrm>
            <a:off x="3512301" y="443732"/>
            <a:ext cx="811019" cy="503578"/>
          </a:xfrm>
        </p:spPr>
        <p:txBody>
          <a:bodyPr>
            <a:normAutofit/>
          </a:bodyPr>
          <a:lstStyle/>
          <a:p>
            <a:pPr>
              <a:lnSpc>
                <a:spcPct val="90000"/>
              </a:lnSpc>
              <a:spcAft>
                <a:spcPts val="600"/>
              </a:spcAft>
            </a:pPr>
            <a:fld id="{6D22F896-40B5-4ADD-8801-0D06FADFA095}" type="slidenum">
              <a:rPr lang="en-US" smtClean="0"/>
              <a:pPr>
                <a:lnSpc>
                  <a:spcPct val="90000"/>
                </a:lnSpc>
                <a:spcAft>
                  <a:spcPts val="600"/>
                </a:spcAft>
              </a:pPr>
              <a:t>36</a:t>
            </a:fld>
            <a:endParaRPr lang="en-US"/>
          </a:p>
        </p:txBody>
      </p:sp>
      <p:cxnSp>
        <p:nvCxnSpPr>
          <p:cNvPr id="11" name="Straight Connector 10">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259A77C3-5EDA-4F37-8F0C-95851E8075C8}"/>
              </a:ext>
            </a:extLst>
          </p:cNvPr>
          <p:cNvSpPr>
            <a:spLocks noGrp="1"/>
          </p:cNvSpPr>
          <p:nvPr>
            <p:ph idx="1"/>
          </p:nvPr>
        </p:nvSpPr>
        <p:spPr>
          <a:xfrm>
            <a:off x="4924851" y="947310"/>
            <a:ext cx="6130003" cy="4950569"/>
          </a:xfrm>
        </p:spPr>
        <p:txBody>
          <a:bodyPr anchor="ctr">
            <a:normAutofit lnSpcReduction="10000"/>
          </a:bodyPr>
          <a:lstStyle/>
          <a:p>
            <a:pPr>
              <a:lnSpc>
                <a:spcPct val="110000"/>
              </a:lnSpc>
            </a:pPr>
            <a:r>
              <a:rPr lang="es-CL" sz="1800" b="1" dirty="0"/>
              <a:t>Conclusiones año 2018:</a:t>
            </a:r>
          </a:p>
          <a:p>
            <a:pPr marL="342900" lvl="0" indent="-342900">
              <a:lnSpc>
                <a:spcPct val="110000"/>
              </a:lnSpc>
              <a:spcAft>
                <a:spcPts val="1000"/>
              </a:spcAft>
              <a:buFont typeface="Symbol" panose="05050102010706020507" pitchFamily="18" charset="2"/>
              <a:buChar char=""/>
            </a:pPr>
            <a:r>
              <a:rPr lang="es-CL" sz="1400" dirty="0">
                <a:effectLst/>
                <a:latin typeface="Calibri" panose="020F0502020204030204" pitchFamily="34" charset="0"/>
                <a:ea typeface="Calibri" panose="020F0502020204030204" pitchFamily="34" charset="0"/>
                <a:cs typeface="Times New Roman" panose="02020603050405020304" pitchFamily="18" charset="0"/>
              </a:rPr>
              <a:t>Se observa un importante compromiso en los servicios públicos por la instalación y aplicación de las normas. Nivel de cumplimiento que alcanza en promedio al 98,4%. </a:t>
            </a:r>
          </a:p>
          <a:p>
            <a:pPr marL="342900" lvl="0" indent="-342900">
              <a:lnSpc>
                <a:spcPct val="110000"/>
              </a:lnSpc>
              <a:spcAft>
                <a:spcPts val="1000"/>
              </a:spcAft>
              <a:buFont typeface="Symbol" panose="05050102010706020507" pitchFamily="18" charset="2"/>
              <a:buChar char=""/>
            </a:pPr>
            <a:r>
              <a:rPr lang="es-CL" sz="1400" dirty="0">
                <a:effectLst/>
                <a:latin typeface="Calibri" panose="020F0502020204030204" pitchFamily="34" charset="0"/>
                <a:ea typeface="Calibri" panose="020F0502020204030204" pitchFamily="34" charset="0"/>
                <a:cs typeface="Times New Roman" panose="02020603050405020304" pitchFamily="18" charset="0"/>
              </a:rPr>
              <a:t>Se evidencia un buen nivel de cumplimiento de las normas evaluadas, aún cuando hay un número importante de cambios en las Jefaturas de Gestión y Desarrollo de Personas durante el año 2018, cambios que alcanzan a una cifra de 99 jefaturas en  86 Servicios Públicos.</a:t>
            </a:r>
          </a:p>
          <a:p>
            <a:pPr marL="342900" lvl="0" indent="-342900">
              <a:lnSpc>
                <a:spcPct val="110000"/>
              </a:lnSpc>
              <a:spcAft>
                <a:spcPts val="1000"/>
              </a:spcAft>
              <a:buFont typeface="Symbol" panose="05050102010706020507" pitchFamily="18" charset="2"/>
              <a:buChar char=""/>
            </a:pPr>
            <a:r>
              <a:rPr lang="es-CL" sz="1400" dirty="0">
                <a:effectLst/>
                <a:latin typeface="Calibri" panose="020F0502020204030204" pitchFamily="34" charset="0"/>
                <a:ea typeface="Calibri" panose="020F0502020204030204" pitchFamily="34" charset="0"/>
                <a:cs typeface="Times New Roman" panose="02020603050405020304" pitchFamily="18" charset="0"/>
              </a:rPr>
              <a:t>Los porcentajes más altos de cumplimientos (99%)se encuentran asociados </a:t>
            </a:r>
            <a:r>
              <a:rPr lang="es-ES" sz="1400" dirty="0">
                <a:effectLst/>
                <a:latin typeface="Calibri" panose="020F0502020204030204" pitchFamily="34" charset="0"/>
                <a:ea typeface="Calibri" panose="020F0502020204030204" pitchFamily="34" charset="0"/>
                <a:cs typeface="Times New Roman" panose="02020603050405020304" pitchFamily="18" charset="0"/>
              </a:rPr>
              <a:t>Incorporar en los procedimientos de reclutamiento y selección contenidos que apoyen procesos objetivos y transparentes; elaborar Plan de Trabajo Trienal para la carrera de funcionarios de planta; aportar la aplicación de los programas de inducción en los Servicios Públicos.</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000"/>
              </a:lnSpc>
              <a:spcAft>
                <a:spcPts val="1000"/>
              </a:spcAft>
              <a:buFont typeface="Symbol" panose="05050102010706020507" pitchFamily="18" charset="2"/>
              <a:buChar char=""/>
            </a:pPr>
            <a:r>
              <a:rPr lang="es-CL" sz="1400" dirty="0">
                <a:effectLst/>
                <a:latin typeface="Calibri" panose="020F0502020204030204" pitchFamily="34" charset="0"/>
                <a:ea typeface="Calibri" panose="020F0502020204030204" pitchFamily="34" charset="0"/>
                <a:cs typeface="Times New Roman" panose="02020603050405020304" pitchFamily="18" charset="0"/>
              </a:rPr>
              <a:t>Menores </a:t>
            </a:r>
            <a:r>
              <a:rPr lang="es-CL" sz="1400" dirty="0">
                <a:latin typeface="Calibri" panose="020F0502020204030204" pitchFamily="34" charset="0"/>
                <a:ea typeface="Calibri" panose="020F0502020204030204" pitchFamily="34" charset="0"/>
                <a:cs typeface="Times New Roman" panose="02020603050405020304" pitchFamily="18" charset="0"/>
              </a:rPr>
              <a:t>niveles de cumplimiento muestran l</a:t>
            </a:r>
            <a:r>
              <a:rPr lang="es-CL" sz="1400" dirty="0">
                <a:effectLst/>
                <a:latin typeface="Calibri" panose="020F0502020204030204" pitchFamily="34" charset="0"/>
                <a:ea typeface="Calibri" panose="020F0502020204030204" pitchFamily="34" charset="0"/>
                <a:cs typeface="Times New Roman" panose="02020603050405020304" pitchFamily="18" charset="0"/>
              </a:rPr>
              <a:t>a excepción a la aplicación del procedimiento de reclutamiento y selección, sin la fundamentación correspondiente; la difusión de prácticas profesionales y técnicas;  la aplicación de procesos de reclutamiento y selección. </a:t>
            </a:r>
          </a:p>
          <a:p>
            <a:pPr lvl="1">
              <a:lnSpc>
                <a:spcPct val="110000"/>
              </a:lnSpc>
            </a:pPr>
            <a:endParaRPr lang="es-CL" sz="1000" dirty="0"/>
          </a:p>
        </p:txBody>
      </p:sp>
    </p:spTree>
    <p:extLst>
      <p:ext uri="{BB962C8B-B14F-4D97-AF65-F5344CB8AC3E}">
        <p14:creationId xmlns:p14="http://schemas.microsoft.com/office/powerpoint/2010/main" val="29533724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F01844E-2E88-4AD6-8066-45F6F4F12EE9}"/>
              </a:ext>
            </a:extLst>
          </p:cNvPr>
          <p:cNvSpPr>
            <a:spLocks noGrp="1"/>
          </p:cNvSpPr>
          <p:nvPr>
            <p:ph type="title"/>
          </p:nvPr>
        </p:nvSpPr>
        <p:spPr>
          <a:xfrm>
            <a:off x="844476" y="1600199"/>
            <a:ext cx="3539266" cy="4297680"/>
          </a:xfrm>
        </p:spPr>
        <p:txBody>
          <a:bodyPr anchor="ctr">
            <a:normAutofit/>
          </a:bodyPr>
          <a:lstStyle/>
          <a:p>
            <a:r>
              <a:rPr lang="es-CL" dirty="0"/>
              <a:t>AVANCES EN LA APLICACIÓN DE LA NORMATIVA </a:t>
            </a:r>
            <a:br>
              <a:rPr lang="es-CL" dirty="0"/>
            </a:br>
            <a:r>
              <a:rPr lang="es-CL" dirty="0"/>
              <a:t>									4</a:t>
            </a:r>
          </a:p>
        </p:txBody>
      </p:sp>
      <p:sp>
        <p:nvSpPr>
          <p:cNvPr id="4" name="Marcador de número de diapositiva 3">
            <a:extLst>
              <a:ext uri="{FF2B5EF4-FFF2-40B4-BE49-F238E27FC236}">
                <a16:creationId xmlns:a16="http://schemas.microsoft.com/office/drawing/2014/main" id="{314C79A9-3410-44B8-AEFE-73E7DD31CC7A}"/>
              </a:ext>
            </a:extLst>
          </p:cNvPr>
          <p:cNvSpPr>
            <a:spLocks noGrp="1"/>
          </p:cNvSpPr>
          <p:nvPr>
            <p:ph type="sldNum" sz="quarter" idx="12"/>
          </p:nvPr>
        </p:nvSpPr>
        <p:spPr>
          <a:xfrm>
            <a:off x="3512301" y="443732"/>
            <a:ext cx="811019" cy="503578"/>
          </a:xfrm>
        </p:spPr>
        <p:txBody>
          <a:bodyPr>
            <a:normAutofit/>
          </a:bodyPr>
          <a:lstStyle/>
          <a:p>
            <a:pPr>
              <a:lnSpc>
                <a:spcPct val="90000"/>
              </a:lnSpc>
              <a:spcAft>
                <a:spcPts val="600"/>
              </a:spcAft>
            </a:pPr>
            <a:fld id="{6D22F896-40B5-4ADD-8801-0D06FADFA095}" type="slidenum">
              <a:rPr lang="en-US" smtClean="0"/>
              <a:pPr>
                <a:lnSpc>
                  <a:spcPct val="90000"/>
                </a:lnSpc>
                <a:spcAft>
                  <a:spcPts val="600"/>
                </a:spcAft>
              </a:pPr>
              <a:t>37</a:t>
            </a:fld>
            <a:endParaRPr lang="en-US"/>
          </a:p>
        </p:txBody>
      </p:sp>
      <p:cxnSp>
        <p:nvCxnSpPr>
          <p:cNvPr id="11" name="Straight Connector 10">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259A77C3-5EDA-4F37-8F0C-95851E8075C8}"/>
              </a:ext>
            </a:extLst>
          </p:cNvPr>
          <p:cNvSpPr>
            <a:spLocks noGrp="1"/>
          </p:cNvSpPr>
          <p:nvPr>
            <p:ph idx="1"/>
          </p:nvPr>
        </p:nvSpPr>
        <p:spPr>
          <a:xfrm>
            <a:off x="4924851" y="770562"/>
            <a:ext cx="6130003" cy="5127317"/>
          </a:xfrm>
        </p:spPr>
        <p:txBody>
          <a:bodyPr anchor="ctr">
            <a:normAutofit fontScale="92500"/>
          </a:bodyPr>
          <a:lstStyle/>
          <a:p>
            <a:pPr>
              <a:lnSpc>
                <a:spcPct val="110000"/>
              </a:lnSpc>
            </a:pPr>
            <a:r>
              <a:rPr lang="es-CL" sz="1900" b="1" dirty="0"/>
              <a:t>Conclusiones año 2019:</a:t>
            </a:r>
          </a:p>
          <a:p>
            <a:pPr marL="342900" lvl="0" indent="-342900">
              <a:lnSpc>
                <a:spcPct val="110000"/>
              </a:lnSpc>
              <a:spcAft>
                <a:spcPts val="1000"/>
              </a:spcAft>
              <a:buFont typeface="Arial" panose="020B0604020202020204" pitchFamily="34" charset="0"/>
              <a:buChar char="●"/>
            </a:pPr>
            <a:r>
              <a:rPr lang="es-ES" sz="1400" dirty="0">
                <a:effectLst/>
                <a:latin typeface="Noto Sans Symbols"/>
                <a:ea typeface="Noto Sans Symbols"/>
                <a:cs typeface="Noto Sans Symbols"/>
              </a:rPr>
              <a:t>El porcentaje </a:t>
            </a:r>
            <a:r>
              <a:rPr lang="es-ES" sz="1400" b="1" dirty="0">
                <a:effectLst/>
                <a:latin typeface="Noto Sans Symbols"/>
                <a:ea typeface="Noto Sans Symbols"/>
                <a:cs typeface="Noto Sans Symbols"/>
              </a:rPr>
              <a:t>más alto de cumplimientos normativos que alcanzó a un 99,6%</a:t>
            </a:r>
            <a:r>
              <a:rPr lang="es-ES" sz="1400" dirty="0">
                <a:effectLst/>
                <a:latin typeface="Noto Sans Symbols"/>
                <a:ea typeface="Noto Sans Symbols"/>
                <a:cs typeface="Noto Sans Symbols"/>
              </a:rPr>
              <a:t>, se encuentra asociado a los siguientes aspectos evaluados, para un universo de 239 Servicios Públicos:</a:t>
            </a:r>
          </a:p>
          <a:p>
            <a:pPr marL="800100" lvl="1" indent="-342900">
              <a:lnSpc>
                <a:spcPct val="110000"/>
              </a:lnSpc>
              <a:spcAft>
                <a:spcPts val="1000"/>
              </a:spcAft>
              <a:buFont typeface="Arial" panose="020B0604020202020204" pitchFamily="34" charset="0"/>
              <a:buChar char="●"/>
            </a:pPr>
            <a:r>
              <a:rPr lang="es-ES" sz="1400" dirty="0">
                <a:effectLst/>
                <a:latin typeface="Noto Sans Symbols"/>
                <a:ea typeface="Noto Sans Symbols"/>
                <a:cs typeface="Noto Sans Symbols"/>
              </a:rPr>
              <a:t> </a:t>
            </a:r>
            <a:r>
              <a:rPr lang="es-ES" sz="1400" b="1" dirty="0">
                <a:effectLst/>
                <a:latin typeface="Noto Sans Symbols"/>
                <a:ea typeface="Noto Sans Symbols"/>
                <a:cs typeface="Noto Sans Symbols"/>
              </a:rPr>
              <a:t>Disponer de un Programa de inducción. </a:t>
            </a:r>
            <a:endParaRPr lang="es-CL" sz="1400" dirty="0">
              <a:effectLst/>
              <a:latin typeface="Noto Sans Symbols"/>
              <a:ea typeface="Noto Sans Symbols"/>
              <a:cs typeface="Noto Sans Symbols"/>
            </a:endParaRPr>
          </a:p>
          <a:p>
            <a:pPr marL="800100" lvl="1" indent="-342900">
              <a:lnSpc>
                <a:spcPct val="110000"/>
              </a:lnSpc>
              <a:spcAft>
                <a:spcPts val="600"/>
              </a:spcAft>
              <a:buFont typeface="Arial" panose="020B0604020202020204" pitchFamily="34" charset="0"/>
              <a:buChar char="⮚"/>
            </a:pPr>
            <a:r>
              <a:rPr lang="es-ES" sz="1400" b="1" dirty="0">
                <a:effectLst/>
                <a:latin typeface="Noto Sans Symbols"/>
                <a:ea typeface="Noto Sans Symbols"/>
                <a:cs typeface="Noto Sans Symbols"/>
              </a:rPr>
              <a:t>Elaborar Plan Anual de Formación y Capacitación (PAC). </a:t>
            </a:r>
            <a:r>
              <a:rPr lang="es-ES" sz="1400" dirty="0">
                <a:effectLst/>
                <a:latin typeface="Noto Sans Symbols"/>
                <a:ea typeface="Noto Sans Symbols"/>
                <a:cs typeface="Noto Sans Symbols"/>
              </a:rPr>
              <a:t> </a:t>
            </a:r>
            <a:endParaRPr lang="es-CL" sz="1400" dirty="0">
              <a:effectLst/>
              <a:latin typeface="Noto Sans Symbols"/>
              <a:ea typeface="Noto Sans Symbols"/>
              <a:cs typeface="Noto Sans Symbols"/>
            </a:endParaRPr>
          </a:p>
          <a:p>
            <a:pPr marL="800100" lvl="1" indent="-342900">
              <a:lnSpc>
                <a:spcPct val="110000"/>
              </a:lnSpc>
              <a:spcAft>
                <a:spcPts val="600"/>
              </a:spcAft>
              <a:buFont typeface="Arial" panose="020B0604020202020204" pitchFamily="34" charset="0"/>
              <a:buChar char="⮚"/>
            </a:pPr>
            <a:r>
              <a:rPr lang="es-ES" sz="1400" b="1" dirty="0">
                <a:effectLst/>
                <a:latin typeface="Noto Sans Symbols"/>
                <a:ea typeface="Noto Sans Symbols"/>
                <a:cs typeface="Noto Sans Symbols"/>
              </a:rPr>
              <a:t>Formalizar mediante Resolución Exenta o decreto, Procedimiento de denuncia e investigación del maltrato laboral y acoso sexual</a:t>
            </a:r>
            <a:r>
              <a:rPr lang="es-ES" sz="1400" dirty="0">
                <a:effectLst/>
                <a:latin typeface="Noto Sans Symbols"/>
                <a:ea typeface="Noto Sans Symbols"/>
                <a:cs typeface="Noto Sans Symbols"/>
              </a:rPr>
              <a:t>.  </a:t>
            </a:r>
            <a:endParaRPr lang="es-CL" sz="1400" dirty="0">
              <a:effectLst/>
              <a:latin typeface="Noto Sans Symbols"/>
              <a:ea typeface="Noto Sans Symbols"/>
              <a:cs typeface="Noto Sans Symbols"/>
            </a:endParaRPr>
          </a:p>
          <a:p>
            <a:pPr marL="342900" lvl="0" indent="-342900">
              <a:lnSpc>
                <a:spcPct val="110000"/>
              </a:lnSpc>
              <a:spcAft>
                <a:spcPts val="1000"/>
              </a:spcAft>
              <a:buFont typeface="Arial" panose="020B0604020202020204" pitchFamily="34" charset="0"/>
              <a:buChar char="●"/>
            </a:pPr>
            <a:r>
              <a:rPr lang="es-ES" sz="1400" dirty="0">
                <a:effectLst/>
                <a:latin typeface="Noto Sans Symbols"/>
                <a:ea typeface="Noto Sans Symbols"/>
                <a:cs typeface="Noto Sans Symbols"/>
              </a:rPr>
              <a:t>Si bien en promedio, hay un alto nivel de cumplimiento normativo (97%), los aspectos de las normas que presentan un </a:t>
            </a:r>
            <a:r>
              <a:rPr lang="es-ES" sz="1400" b="1" dirty="0">
                <a:effectLst/>
                <a:latin typeface="Noto Sans Symbols"/>
                <a:ea typeface="Noto Sans Symbols"/>
                <a:cs typeface="Noto Sans Symbols"/>
              </a:rPr>
              <a:t>mayor nivel de incumplimiento</a:t>
            </a:r>
            <a:r>
              <a:rPr lang="es-ES" sz="1400" dirty="0">
                <a:effectLst/>
                <a:latin typeface="Noto Sans Symbols"/>
                <a:ea typeface="Noto Sans Symbols"/>
                <a:cs typeface="Noto Sans Symbols"/>
              </a:rPr>
              <a:t>, para un universo de 239 Servicios Públicos, se encuentran asociados a:</a:t>
            </a:r>
            <a:endParaRPr lang="es-CL" sz="1400" dirty="0">
              <a:effectLst/>
              <a:latin typeface="Noto Sans Symbols"/>
              <a:ea typeface="Noto Sans Symbols"/>
              <a:cs typeface="Noto Sans Symbols"/>
            </a:endParaRPr>
          </a:p>
          <a:p>
            <a:pPr marL="800100" lvl="1" indent="-342900">
              <a:lnSpc>
                <a:spcPct val="110000"/>
              </a:lnSpc>
              <a:spcAft>
                <a:spcPts val="600"/>
              </a:spcAft>
              <a:buFont typeface="Arial" panose="020B0604020202020204" pitchFamily="34" charset="0"/>
              <a:buChar char="⮚"/>
            </a:pPr>
            <a:r>
              <a:rPr lang="es-ES" sz="1400" b="1" dirty="0">
                <a:effectLst/>
                <a:latin typeface="Noto Sans Symbols"/>
                <a:ea typeface="Noto Sans Symbols"/>
                <a:cs typeface="Noto Sans Symbols"/>
              </a:rPr>
              <a:t>Implementar estrategias de difusión y posicionamiento organizacional de la </a:t>
            </a:r>
            <a:r>
              <a:rPr lang="es-ES" sz="1400" b="1" dirty="0" err="1">
                <a:effectLst/>
                <a:latin typeface="Noto Sans Symbols"/>
                <a:ea typeface="Noto Sans Symbols"/>
                <a:cs typeface="Noto Sans Symbols"/>
              </a:rPr>
              <a:t>Politica</a:t>
            </a:r>
            <a:r>
              <a:rPr lang="es-ES" sz="1400" b="1" dirty="0">
                <a:effectLst/>
                <a:latin typeface="Noto Sans Symbols"/>
                <a:ea typeface="Noto Sans Symbols"/>
                <a:cs typeface="Noto Sans Symbols"/>
              </a:rPr>
              <a:t> de Gestión y Desarrollo de Personas</a:t>
            </a:r>
            <a:r>
              <a:rPr lang="es-ES" sz="1400" dirty="0">
                <a:effectLst/>
                <a:latin typeface="Noto Sans Symbols"/>
                <a:ea typeface="Noto Sans Symbols"/>
                <a:cs typeface="Noto Sans Symbols"/>
              </a:rPr>
              <a:t>, lo que presentó un porcentaje de 2,1% de incumplimientos en los Servicios Públicos. </a:t>
            </a:r>
            <a:endParaRPr lang="es-CL" sz="1400" dirty="0">
              <a:effectLst/>
              <a:latin typeface="Noto Sans Symbols"/>
              <a:ea typeface="Noto Sans Symbols"/>
              <a:cs typeface="Noto Sans Symbols"/>
            </a:endParaRPr>
          </a:p>
          <a:p>
            <a:pPr marL="800100" lvl="1" indent="-342900">
              <a:lnSpc>
                <a:spcPct val="110000"/>
              </a:lnSpc>
              <a:spcAft>
                <a:spcPts val="600"/>
              </a:spcAft>
              <a:buFont typeface="Arial" panose="020B0604020202020204" pitchFamily="34" charset="0"/>
              <a:buChar char="⮚"/>
            </a:pPr>
            <a:r>
              <a:rPr lang="es-ES" sz="1400" b="1" dirty="0">
                <a:effectLst/>
                <a:latin typeface="Noto Sans Symbols"/>
                <a:ea typeface="Noto Sans Symbols"/>
                <a:cs typeface="Noto Sans Symbols"/>
              </a:rPr>
              <a:t>Aplicar Programa de Inducción a las personas que ingresan al Servicio</a:t>
            </a:r>
            <a:r>
              <a:rPr lang="es-ES" sz="1400" dirty="0">
                <a:effectLst/>
                <a:latin typeface="Noto Sans Symbols"/>
                <a:ea typeface="Noto Sans Symbols"/>
                <a:cs typeface="Noto Sans Symbols"/>
              </a:rPr>
              <a:t>, con un porcentaje de 5,0% de incumplimientos en los Servicios Públicos.</a:t>
            </a:r>
            <a:endParaRPr lang="es-CL" sz="1400" dirty="0">
              <a:effectLst/>
              <a:latin typeface="Noto Sans Symbols"/>
              <a:ea typeface="Noto Sans Symbols"/>
              <a:cs typeface="Noto Sans Symbols"/>
            </a:endParaRPr>
          </a:p>
          <a:p>
            <a:pPr marL="228600">
              <a:lnSpc>
                <a:spcPct val="110000"/>
              </a:lnSpc>
              <a:spcAft>
                <a:spcPts val="600"/>
              </a:spcAft>
            </a:pPr>
            <a:endParaRPr lang="es-CL" sz="1400" dirty="0">
              <a:effectLst/>
              <a:latin typeface="Calibri" panose="020F0502020204030204" pitchFamily="34" charset="0"/>
              <a:ea typeface="Calibri" panose="020F0502020204030204" pitchFamily="34" charset="0"/>
            </a:endParaRPr>
          </a:p>
          <a:p>
            <a:pPr lvl="1">
              <a:lnSpc>
                <a:spcPct val="110000"/>
              </a:lnSpc>
            </a:pPr>
            <a:endParaRPr lang="es-CL" sz="900" dirty="0"/>
          </a:p>
        </p:txBody>
      </p:sp>
    </p:spTree>
    <p:extLst>
      <p:ext uri="{BB962C8B-B14F-4D97-AF65-F5344CB8AC3E}">
        <p14:creationId xmlns:p14="http://schemas.microsoft.com/office/powerpoint/2010/main" val="2401575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F01844E-2E88-4AD6-8066-45F6F4F12EE9}"/>
              </a:ext>
            </a:extLst>
          </p:cNvPr>
          <p:cNvSpPr>
            <a:spLocks noGrp="1"/>
          </p:cNvSpPr>
          <p:nvPr>
            <p:ph type="title"/>
          </p:nvPr>
        </p:nvSpPr>
        <p:spPr>
          <a:xfrm>
            <a:off x="844476" y="1600199"/>
            <a:ext cx="3539266" cy="4297680"/>
          </a:xfrm>
        </p:spPr>
        <p:txBody>
          <a:bodyPr anchor="ctr">
            <a:normAutofit/>
          </a:bodyPr>
          <a:lstStyle/>
          <a:p>
            <a:r>
              <a:rPr lang="es-CL" dirty="0"/>
              <a:t>AVANCES EN LA APLICACIÓN DE LA NORMATIVA </a:t>
            </a:r>
            <a:br>
              <a:rPr lang="es-CL" dirty="0"/>
            </a:br>
            <a:r>
              <a:rPr lang="es-CL" dirty="0"/>
              <a:t>									5</a:t>
            </a:r>
          </a:p>
        </p:txBody>
      </p:sp>
      <p:sp>
        <p:nvSpPr>
          <p:cNvPr id="4" name="Marcador de número de diapositiva 3">
            <a:extLst>
              <a:ext uri="{FF2B5EF4-FFF2-40B4-BE49-F238E27FC236}">
                <a16:creationId xmlns:a16="http://schemas.microsoft.com/office/drawing/2014/main" id="{314C79A9-3410-44B8-AEFE-73E7DD31CC7A}"/>
              </a:ext>
            </a:extLst>
          </p:cNvPr>
          <p:cNvSpPr>
            <a:spLocks noGrp="1"/>
          </p:cNvSpPr>
          <p:nvPr>
            <p:ph type="sldNum" sz="quarter" idx="12"/>
          </p:nvPr>
        </p:nvSpPr>
        <p:spPr>
          <a:xfrm>
            <a:off x="3512301" y="443732"/>
            <a:ext cx="811019" cy="503578"/>
          </a:xfrm>
        </p:spPr>
        <p:txBody>
          <a:bodyPr>
            <a:normAutofit/>
          </a:bodyPr>
          <a:lstStyle/>
          <a:p>
            <a:pPr>
              <a:lnSpc>
                <a:spcPct val="90000"/>
              </a:lnSpc>
              <a:spcAft>
                <a:spcPts val="600"/>
              </a:spcAft>
            </a:pPr>
            <a:fld id="{6D22F896-40B5-4ADD-8801-0D06FADFA095}" type="slidenum">
              <a:rPr lang="en-US" smtClean="0"/>
              <a:pPr>
                <a:lnSpc>
                  <a:spcPct val="90000"/>
                </a:lnSpc>
                <a:spcAft>
                  <a:spcPts val="600"/>
                </a:spcAft>
              </a:pPr>
              <a:t>38</a:t>
            </a:fld>
            <a:endParaRPr lang="en-US"/>
          </a:p>
        </p:txBody>
      </p:sp>
      <p:cxnSp>
        <p:nvCxnSpPr>
          <p:cNvPr id="11" name="Straight Connector 10">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259A77C3-5EDA-4F37-8F0C-95851E8075C8}"/>
              </a:ext>
            </a:extLst>
          </p:cNvPr>
          <p:cNvSpPr>
            <a:spLocks noGrp="1"/>
          </p:cNvSpPr>
          <p:nvPr>
            <p:ph idx="1"/>
          </p:nvPr>
        </p:nvSpPr>
        <p:spPr>
          <a:xfrm>
            <a:off x="4924851" y="863029"/>
            <a:ext cx="6130003" cy="5034850"/>
          </a:xfrm>
        </p:spPr>
        <p:txBody>
          <a:bodyPr anchor="ctr">
            <a:normAutofit fontScale="92500" lnSpcReduction="10000"/>
          </a:bodyPr>
          <a:lstStyle/>
          <a:p>
            <a:pPr>
              <a:lnSpc>
                <a:spcPct val="110000"/>
              </a:lnSpc>
            </a:pPr>
            <a:r>
              <a:rPr lang="es-CL" sz="1900" b="1" dirty="0"/>
              <a:t>Conclusiones año 2020:</a:t>
            </a:r>
          </a:p>
          <a:p>
            <a:pPr>
              <a:lnSpc>
                <a:spcPct val="110000"/>
              </a:lnSpc>
              <a:spcAft>
                <a:spcPts val="600"/>
              </a:spcAft>
            </a:pPr>
            <a:r>
              <a:rPr lang="es-ES" sz="1700" dirty="0">
                <a:solidFill>
                  <a:srgbClr val="000000"/>
                </a:solidFill>
                <a:effectLst/>
                <a:latin typeface="Calibri" panose="020F0502020204030204" pitchFamily="34" charset="0"/>
                <a:ea typeface="Noto Sans Symbols"/>
                <a:cs typeface="Calibri" panose="020F0502020204030204" pitchFamily="34" charset="0"/>
              </a:rPr>
              <a:t>La sola existencia de las normas no garantiza por sí misma, el cumplimiento de los estándares. Es el compromiso de autoridades, de directivos, de jefaturas, uno de los factores más importantes para hacer efectiva la implementación de las normas. </a:t>
            </a:r>
          </a:p>
          <a:p>
            <a:pPr>
              <a:lnSpc>
                <a:spcPct val="110000"/>
              </a:lnSpc>
              <a:spcAft>
                <a:spcPts val="600"/>
              </a:spcAft>
            </a:pPr>
            <a:r>
              <a:rPr lang="es-ES" sz="1700" dirty="0">
                <a:solidFill>
                  <a:srgbClr val="000000"/>
                </a:solidFill>
                <a:effectLst/>
                <a:latin typeface="Calibri" panose="020F0502020204030204" pitchFamily="34" charset="0"/>
                <a:ea typeface="Noto Sans Symbols"/>
                <a:cs typeface="Calibri" panose="020F0502020204030204" pitchFamily="34" charset="0"/>
              </a:rPr>
              <a:t>Las normas no son un mandato que compromete al conjunto de cada Servicio Público y requieren la participación,  conocimiento e involucramiento de todos sus actores, para que efectivamente cumplan su propósito.</a:t>
            </a:r>
          </a:p>
          <a:p>
            <a:pPr>
              <a:lnSpc>
                <a:spcPct val="110000"/>
              </a:lnSpc>
              <a:spcAft>
                <a:spcPts val="600"/>
              </a:spcAft>
            </a:pPr>
            <a:r>
              <a:rPr lang="es-ES" sz="1700" dirty="0">
                <a:solidFill>
                  <a:srgbClr val="000000"/>
                </a:solidFill>
                <a:latin typeface="Calibri" panose="020F0502020204030204" pitchFamily="34" charset="0"/>
                <a:ea typeface="Calibri" panose="020F0502020204030204" pitchFamily="34" charset="0"/>
                <a:cs typeface="Calibri" panose="020F0502020204030204" pitchFamily="34" charset="0"/>
              </a:rPr>
              <a:t>S</a:t>
            </a:r>
            <a:r>
              <a:rPr lang="es-E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 observa un compromiso en los servicios públicos por cumplir con los requerimientos de información.</a:t>
            </a:r>
            <a:endParaRPr lang="es-CL" sz="1700" dirty="0">
              <a:effectLst/>
              <a:latin typeface="Calibri" panose="020F0502020204030204" pitchFamily="34" charset="0"/>
              <a:ea typeface="Noto Sans Symbols"/>
              <a:cs typeface="Calibri" panose="020F0502020204030204" pitchFamily="34" charset="0"/>
            </a:endParaRPr>
          </a:p>
          <a:p>
            <a:pPr lvl="0" algn="just">
              <a:lnSpc>
                <a:spcPct val="115000"/>
              </a:lnSpc>
              <a:spcAft>
                <a:spcPts val="1000"/>
              </a:spcAft>
            </a:pPr>
            <a:r>
              <a:rPr lang="es-ES" sz="1700" dirty="0">
                <a:solidFill>
                  <a:srgbClr val="000000"/>
                </a:solidFill>
                <a:effectLst/>
                <a:latin typeface="Calibri" panose="020F0502020204030204" pitchFamily="34" charset="0"/>
                <a:ea typeface="Noto Sans Symbols"/>
                <a:cs typeface="Calibri" panose="020F0502020204030204" pitchFamily="34" charset="0"/>
              </a:rPr>
              <a:t>Las normas con </a:t>
            </a:r>
            <a:r>
              <a:rPr lang="es-ES" sz="1700" b="1" dirty="0">
                <a:solidFill>
                  <a:srgbClr val="000000"/>
                </a:solidFill>
                <a:effectLst/>
                <a:latin typeface="Calibri" panose="020F0502020204030204" pitchFamily="34" charset="0"/>
                <a:ea typeface="Noto Sans Symbols"/>
                <a:cs typeface="Calibri" panose="020F0502020204030204" pitchFamily="34" charset="0"/>
              </a:rPr>
              <a:t>más alto nivel de cumplimiento </a:t>
            </a:r>
            <a:r>
              <a:rPr lang="es-ES" sz="1700" dirty="0">
                <a:solidFill>
                  <a:srgbClr val="000000"/>
                </a:solidFill>
                <a:effectLst/>
                <a:latin typeface="Calibri" panose="020F0502020204030204" pitchFamily="34" charset="0"/>
                <a:ea typeface="Noto Sans Symbols"/>
                <a:cs typeface="Calibri" panose="020F0502020204030204" pitchFamily="34" charset="0"/>
              </a:rPr>
              <a:t>son las de </a:t>
            </a:r>
            <a:r>
              <a:rPr lang="es-ES" sz="1700" b="1" dirty="0">
                <a:solidFill>
                  <a:srgbClr val="000000"/>
                </a:solidFill>
                <a:effectLst/>
                <a:latin typeface="Calibri" panose="020F0502020204030204" pitchFamily="34" charset="0"/>
                <a:ea typeface="Noto Sans Symbols"/>
                <a:cs typeface="Calibri" panose="020F0502020204030204" pitchFamily="34" charset="0"/>
              </a:rPr>
              <a:t>Concursabilidad y Carrera Funcionaria</a:t>
            </a:r>
            <a:r>
              <a:rPr lang="es-ES" sz="1700" b="1" dirty="0">
                <a:solidFill>
                  <a:srgbClr val="000000"/>
                </a:solidFill>
                <a:latin typeface="Calibri" panose="020F0502020204030204" pitchFamily="34" charset="0"/>
                <a:ea typeface="Noto Sans Symbols"/>
                <a:cs typeface="Calibri" panose="020F0502020204030204" pitchFamily="34" charset="0"/>
              </a:rPr>
              <a:t> con </a:t>
            </a:r>
            <a:r>
              <a:rPr lang="es-ES" sz="1700" b="1" dirty="0">
                <a:solidFill>
                  <a:srgbClr val="000000"/>
                </a:solidFill>
                <a:effectLst/>
                <a:latin typeface="Calibri" panose="020F0502020204030204" pitchFamily="34" charset="0"/>
                <a:ea typeface="Noto Sans Symbols"/>
                <a:cs typeface="Calibri" panose="020F0502020204030204" pitchFamily="34" charset="0"/>
              </a:rPr>
              <a:t>100,0%</a:t>
            </a:r>
            <a:r>
              <a:rPr lang="es-ES" sz="1700" dirty="0">
                <a:solidFill>
                  <a:srgbClr val="000000"/>
                </a:solidFill>
                <a:effectLst/>
                <a:latin typeface="Calibri" panose="020F0502020204030204" pitchFamily="34" charset="0"/>
                <a:ea typeface="Noto Sans Symbols"/>
                <a:cs typeface="Calibri" panose="020F0502020204030204" pitchFamily="34" charset="0"/>
              </a:rPr>
              <a:t>, para un universo de 237 servicios públicos; y </a:t>
            </a:r>
            <a:r>
              <a:rPr lang="es-ES" sz="1700" b="1" dirty="0">
                <a:solidFill>
                  <a:srgbClr val="000000"/>
                </a:solidFill>
                <a:effectLst/>
                <a:latin typeface="Calibri" panose="020F0502020204030204" pitchFamily="34" charset="0"/>
                <a:ea typeface="Noto Sans Symbols"/>
                <a:cs typeface="Calibri" panose="020F0502020204030204" pitchFamily="34" charset="0"/>
              </a:rPr>
              <a:t>Participación Funcionaria. </a:t>
            </a:r>
            <a:r>
              <a:rPr lang="es-ES" sz="1700" dirty="0">
                <a:solidFill>
                  <a:srgbClr val="000000"/>
                </a:solidFill>
                <a:effectLst/>
                <a:latin typeface="Calibri" panose="020F0502020204030204" pitchFamily="34" charset="0"/>
                <a:ea typeface="Noto Sans Symbols"/>
                <a:cs typeface="Calibri" panose="020F0502020204030204" pitchFamily="34" charset="0"/>
              </a:rPr>
              <a:t>cuyo </a:t>
            </a:r>
            <a:r>
              <a:rPr lang="es-ES" sz="1700" b="1" dirty="0">
                <a:solidFill>
                  <a:srgbClr val="000000"/>
                </a:solidFill>
                <a:effectLst/>
                <a:latin typeface="Calibri" panose="020F0502020204030204" pitchFamily="34" charset="0"/>
                <a:ea typeface="Noto Sans Symbols"/>
                <a:cs typeface="Calibri" panose="020F0502020204030204" pitchFamily="34" charset="0"/>
              </a:rPr>
              <a:t>cumplimiento fue de un 94,6%</a:t>
            </a:r>
            <a:r>
              <a:rPr lang="es-ES" sz="1700" dirty="0">
                <a:solidFill>
                  <a:srgbClr val="000000"/>
                </a:solidFill>
                <a:effectLst/>
                <a:latin typeface="Calibri" panose="020F0502020204030204" pitchFamily="34" charset="0"/>
                <a:ea typeface="Noto Sans Symbols"/>
                <a:cs typeface="Calibri" panose="020F0502020204030204" pitchFamily="34" charset="0"/>
              </a:rPr>
              <a:t>, para un universo de 241 servicios públicos.</a:t>
            </a:r>
          </a:p>
          <a:p>
            <a:pPr>
              <a:lnSpc>
                <a:spcPct val="110000"/>
              </a:lnSpc>
              <a:spcAft>
                <a:spcPts val="600"/>
              </a:spcAft>
            </a:pPr>
            <a:endParaRPr lang="es-CL" sz="1400" dirty="0">
              <a:effectLst/>
              <a:latin typeface="Calibri" panose="020F0502020204030204" pitchFamily="34" charset="0"/>
              <a:ea typeface="Calibri" panose="020F0502020204030204" pitchFamily="34" charset="0"/>
            </a:endParaRPr>
          </a:p>
          <a:p>
            <a:pPr lvl="1">
              <a:lnSpc>
                <a:spcPct val="110000"/>
              </a:lnSpc>
            </a:pPr>
            <a:endParaRPr lang="es-CL" sz="900" dirty="0"/>
          </a:p>
        </p:txBody>
      </p:sp>
    </p:spTree>
    <p:extLst>
      <p:ext uri="{BB962C8B-B14F-4D97-AF65-F5344CB8AC3E}">
        <p14:creationId xmlns:p14="http://schemas.microsoft.com/office/powerpoint/2010/main" val="1528891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F01844E-2E88-4AD6-8066-45F6F4F12EE9}"/>
              </a:ext>
            </a:extLst>
          </p:cNvPr>
          <p:cNvSpPr>
            <a:spLocks noGrp="1"/>
          </p:cNvSpPr>
          <p:nvPr>
            <p:ph type="title"/>
          </p:nvPr>
        </p:nvSpPr>
        <p:spPr>
          <a:xfrm>
            <a:off x="844476" y="1600199"/>
            <a:ext cx="3539266" cy="4297680"/>
          </a:xfrm>
        </p:spPr>
        <p:txBody>
          <a:bodyPr anchor="ctr">
            <a:normAutofit/>
          </a:bodyPr>
          <a:lstStyle/>
          <a:p>
            <a:r>
              <a:rPr lang="es-CL" dirty="0"/>
              <a:t>AVANCES EN LA APLICACIÓN DE LA NORMATIVA </a:t>
            </a:r>
            <a:br>
              <a:rPr lang="es-CL" dirty="0"/>
            </a:br>
            <a:r>
              <a:rPr lang="es-CL" dirty="0"/>
              <a:t>									6</a:t>
            </a:r>
          </a:p>
        </p:txBody>
      </p:sp>
      <p:sp>
        <p:nvSpPr>
          <p:cNvPr id="4" name="Marcador de número de diapositiva 3">
            <a:extLst>
              <a:ext uri="{FF2B5EF4-FFF2-40B4-BE49-F238E27FC236}">
                <a16:creationId xmlns:a16="http://schemas.microsoft.com/office/drawing/2014/main" id="{314C79A9-3410-44B8-AEFE-73E7DD31CC7A}"/>
              </a:ext>
            </a:extLst>
          </p:cNvPr>
          <p:cNvSpPr>
            <a:spLocks noGrp="1"/>
          </p:cNvSpPr>
          <p:nvPr>
            <p:ph type="sldNum" sz="quarter" idx="12"/>
          </p:nvPr>
        </p:nvSpPr>
        <p:spPr>
          <a:xfrm>
            <a:off x="3512301" y="443732"/>
            <a:ext cx="811019" cy="503578"/>
          </a:xfrm>
        </p:spPr>
        <p:txBody>
          <a:bodyPr>
            <a:normAutofit/>
          </a:bodyPr>
          <a:lstStyle/>
          <a:p>
            <a:pPr>
              <a:lnSpc>
                <a:spcPct val="90000"/>
              </a:lnSpc>
              <a:spcAft>
                <a:spcPts val="600"/>
              </a:spcAft>
            </a:pPr>
            <a:fld id="{6D22F896-40B5-4ADD-8801-0D06FADFA095}" type="slidenum">
              <a:rPr lang="en-US" smtClean="0"/>
              <a:pPr>
                <a:lnSpc>
                  <a:spcPct val="90000"/>
                </a:lnSpc>
                <a:spcAft>
                  <a:spcPts val="600"/>
                </a:spcAft>
              </a:pPr>
              <a:t>39</a:t>
            </a:fld>
            <a:endParaRPr lang="en-US"/>
          </a:p>
        </p:txBody>
      </p:sp>
      <p:cxnSp>
        <p:nvCxnSpPr>
          <p:cNvPr id="11" name="Straight Connector 10">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259A77C3-5EDA-4F37-8F0C-95851E8075C8}"/>
              </a:ext>
            </a:extLst>
          </p:cNvPr>
          <p:cNvSpPr>
            <a:spLocks noGrp="1"/>
          </p:cNvSpPr>
          <p:nvPr>
            <p:ph idx="1"/>
          </p:nvPr>
        </p:nvSpPr>
        <p:spPr>
          <a:xfrm>
            <a:off x="4924851" y="947310"/>
            <a:ext cx="6130003" cy="4950568"/>
          </a:xfrm>
        </p:spPr>
        <p:txBody>
          <a:bodyPr anchor="ctr">
            <a:normAutofit fontScale="55000" lnSpcReduction="20000"/>
          </a:bodyPr>
          <a:lstStyle/>
          <a:p>
            <a:pPr>
              <a:lnSpc>
                <a:spcPct val="110000"/>
              </a:lnSpc>
            </a:pPr>
            <a:endParaRPr lang="es-CL" sz="1900" b="1" dirty="0"/>
          </a:p>
          <a:p>
            <a:pPr>
              <a:lnSpc>
                <a:spcPct val="110000"/>
              </a:lnSpc>
            </a:pPr>
            <a:endParaRPr lang="es-CL" sz="1900" b="1" dirty="0"/>
          </a:p>
          <a:p>
            <a:pPr>
              <a:lnSpc>
                <a:spcPct val="110000"/>
              </a:lnSpc>
            </a:pPr>
            <a:r>
              <a:rPr lang="es-CL" sz="3300" b="1" dirty="0"/>
              <a:t>Conclusiones año 2020:</a:t>
            </a:r>
          </a:p>
          <a:p>
            <a:pPr>
              <a:lnSpc>
                <a:spcPct val="110000"/>
              </a:lnSpc>
              <a:spcAft>
                <a:spcPts val="600"/>
              </a:spcAft>
            </a:pPr>
            <a:r>
              <a:rPr lang="es-ES" sz="3300" dirty="0">
                <a:solidFill>
                  <a:srgbClr val="000000"/>
                </a:solidFill>
                <a:effectLst/>
                <a:latin typeface="Calibri" panose="020F0502020204030204" pitchFamily="34" charset="0"/>
                <a:ea typeface="Calibri" panose="020F0502020204030204" pitchFamily="34" charset="0"/>
              </a:rPr>
              <a:t>La norma con </a:t>
            </a:r>
            <a:r>
              <a:rPr lang="es-ES" sz="3300" b="1" dirty="0">
                <a:solidFill>
                  <a:srgbClr val="000000"/>
                </a:solidFill>
                <a:effectLst/>
                <a:latin typeface="Calibri" panose="020F0502020204030204" pitchFamily="34" charset="0"/>
                <a:ea typeface="Calibri" panose="020F0502020204030204" pitchFamily="34" charset="0"/>
              </a:rPr>
              <a:t>menor nivel de cumplimiento </a:t>
            </a:r>
            <a:r>
              <a:rPr lang="es-ES" sz="3300" dirty="0">
                <a:solidFill>
                  <a:srgbClr val="000000"/>
                </a:solidFill>
                <a:effectLst/>
                <a:latin typeface="Calibri" panose="020F0502020204030204" pitchFamily="34" charset="0"/>
                <a:ea typeface="Calibri" panose="020F0502020204030204" pitchFamily="34" charset="0"/>
              </a:rPr>
              <a:t>en el actual proceso de verificación, corresponde a </a:t>
            </a:r>
            <a:r>
              <a:rPr lang="es-ES" sz="3300" b="1" dirty="0">
                <a:solidFill>
                  <a:srgbClr val="000000"/>
                </a:solidFill>
                <a:effectLst/>
                <a:latin typeface="Calibri" panose="020F0502020204030204" pitchFamily="34" charset="0"/>
                <a:ea typeface="Calibri" panose="020F0502020204030204" pitchFamily="34" charset="0"/>
              </a:rPr>
              <a:t>Cumplimiento de </a:t>
            </a:r>
            <a:r>
              <a:rPr lang="es-ES" sz="3300" dirty="0">
                <a:solidFill>
                  <a:srgbClr val="000000"/>
                </a:solidFill>
                <a:effectLst/>
                <a:latin typeface="Calibri" panose="020F0502020204030204" pitchFamily="34" charset="0"/>
                <a:ea typeface="Calibri" panose="020F0502020204030204" pitchFamily="34" charset="0"/>
              </a:rPr>
              <a:t>estándares </a:t>
            </a:r>
            <a:r>
              <a:rPr lang="es-ES" sz="3300" b="1" dirty="0">
                <a:solidFill>
                  <a:srgbClr val="000000"/>
                </a:solidFill>
                <a:effectLst/>
                <a:latin typeface="Calibri" panose="020F0502020204030204" pitchFamily="34" charset="0"/>
                <a:ea typeface="Calibri" panose="020F0502020204030204" pitchFamily="34" charset="0"/>
              </a:rPr>
              <a:t>en procesos de reclutamiento y selección</a:t>
            </a:r>
            <a:r>
              <a:rPr lang="es-ES" sz="3300" dirty="0">
                <a:solidFill>
                  <a:srgbClr val="000000"/>
                </a:solidFill>
                <a:effectLst/>
                <a:latin typeface="Calibri" panose="020F0502020204030204" pitchFamily="34" charset="0"/>
                <a:ea typeface="Calibri" panose="020F0502020204030204" pitchFamily="34" charset="0"/>
              </a:rPr>
              <a:t>, con un incumplimiento del 58% de los servicios.</a:t>
            </a:r>
          </a:p>
          <a:p>
            <a:pPr>
              <a:lnSpc>
                <a:spcPct val="110000"/>
              </a:lnSpc>
              <a:spcAft>
                <a:spcPts val="600"/>
              </a:spcAft>
            </a:pPr>
            <a:r>
              <a:rPr lang="es-ES" sz="3300" dirty="0">
                <a:solidFill>
                  <a:srgbClr val="000000"/>
                </a:solidFill>
                <a:effectLst/>
                <a:latin typeface="Calibri" panose="020F0502020204030204" pitchFamily="34" charset="0"/>
                <a:ea typeface="Calibri" panose="020F0502020204030204" pitchFamily="34" charset="0"/>
              </a:rPr>
              <a:t>El número de ingresos a la Contrata y/o Código del Trabajo durante el año 2019, en 241 Servicios, alcanzó una cifra total de 9.798 cargos, de los cuales ingresaron con aplicación de un proceso de reclutamiento y selección un número de 5.373 cargos, lo que representa un 54,84% del total de contrataciones. </a:t>
            </a:r>
            <a:r>
              <a:rPr lang="es-ES" sz="3300" b="1" dirty="0">
                <a:solidFill>
                  <a:srgbClr val="000000"/>
                </a:solidFill>
                <a:latin typeface="Calibri" panose="020F0502020204030204" pitchFamily="34" charset="0"/>
                <a:ea typeface="Calibri" panose="020F0502020204030204" pitchFamily="34" charset="0"/>
              </a:rPr>
              <a:t>In</a:t>
            </a:r>
            <a:r>
              <a:rPr lang="es-ES" sz="3300" b="1" dirty="0">
                <a:solidFill>
                  <a:srgbClr val="000000"/>
                </a:solidFill>
                <a:effectLst/>
                <a:latin typeface="Calibri" panose="020F0502020204030204" pitchFamily="34" charset="0"/>
                <a:ea typeface="Calibri" panose="020F0502020204030204" pitchFamily="34" charset="0"/>
              </a:rPr>
              <a:t>gresaron 4.425 cargos sin aplicación de procedimiento de reclutamiento y selección, lo que representa un 45,16%.</a:t>
            </a:r>
          </a:p>
          <a:p>
            <a:pPr>
              <a:lnSpc>
                <a:spcPct val="110000"/>
              </a:lnSpc>
              <a:spcAft>
                <a:spcPts val="600"/>
              </a:spcAft>
            </a:pPr>
            <a:r>
              <a:rPr lang="es-ES" sz="3300" dirty="0">
                <a:solidFill>
                  <a:srgbClr val="000000"/>
                </a:solidFill>
                <a:effectLst/>
                <a:latin typeface="Calibri" panose="020F0502020204030204" pitchFamily="34" charset="0"/>
                <a:ea typeface="Calibri" panose="020F0502020204030204" pitchFamily="34" charset="0"/>
              </a:rPr>
              <a:t>El año 2018, un 50% de los cargos a Contrata y Código del Trabajo habían ingresado sin aplicación de estos procesos. </a:t>
            </a:r>
            <a:endParaRPr lang="es-CL" sz="3300" dirty="0">
              <a:effectLst/>
              <a:latin typeface="Calibri" panose="020F0502020204030204" pitchFamily="34" charset="0"/>
              <a:ea typeface="Calibri" panose="020F0502020204030204" pitchFamily="34" charset="0"/>
            </a:endParaRPr>
          </a:p>
          <a:p>
            <a:pPr>
              <a:lnSpc>
                <a:spcPct val="110000"/>
              </a:lnSpc>
              <a:spcAft>
                <a:spcPts val="600"/>
              </a:spcAft>
            </a:pPr>
            <a:endParaRPr lang="es-ES" sz="3300" b="1" dirty="0">
              <a:solidFill>
                <a:srgbClr val="000000"/>
              </a:solidFill>
              <a:effectLst/>
              <a:latin typeface="Calibri" panose="020F0502020204030204" pitchFamily="34" charset="0"/>
              <a:ea typeface="Calibri" panose="020F0502020204030204" pitchFamily="34" charset="0"/>
            </a:endParaRPr>
          </a:p>
          <a:p>
            <a:pPr>
              <a:lnSpc>
                <a:spcPct val="110000"/>
              </a:lnSpc>
              <a:spcAft>
                <a:spcPts val="600"/>
              </a:spcAft>
            </a:pPr>
            <a:endParaRPr lang="es-CL" sz="1400" dirty="0">
              <a:effectLst/>
              <a:latin typeface="Calibri" panose="020F0502020204030204" pitchFamily="34" charset="0"/>
              <a:ea typeface="Calibri" panose="020F0502020204030204" pitchFamily="34" charset="0"/>
            </a:endParaRPr>
          </a:p>
          <a:p>
            <a:pPr lvl="1">
              <a:lnSpc>
                <a:spcPct val="110000"/>
              </a:lnSpc>
            </a:pPr>
            <a:endParaRPr lang="es-CL" sz="900" dirty="0"/>
          </a:p>
        </p:txBody>
      </p:sp>
    </p:spTree>
    <p:extLst>
      <p:ext uri="{BB962C8B-B14F-4D97-AF65-F5344CB8AC3E}">
        <p14:creationId xmlns:p14="http://schemas.microsoft.com/office/powerpoint/2010/main" val="2837261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a:xfrm>
            <a:off x="480060" y="582882"/>
            <a:ext cx="811019" cy="503578"/>
          </a:xfrm>
        </p:spPr>
        <p:txBody>
          <a:bodyPr>
            <a:normAutofit/>
          </a:bodyPr>
          <a:lstStyle/>
          <a:p>
            <a:pPr>
              <a:lnSpc>
                <a:spcPct val="90000"/>
              </a:lnSpc>
              <a:spcAft>
                <a:spcPts val="600"/>
              </a:spcAft>
            </a:pPr>
            <a:fld id="{6D22F896-40B5-4ADD-8801-0D06FADFA095}" type="slidenum">
              <a:rPr lang="en-US" smtClean="0"/>
              <a:pPr>
                <a:lnSpc>
                  <a:spcPct val="90000"/>
                </a:lnSpc>
                <a:spcAft>
                  <a:spcPts val="600"/>
                </a:spcAft>
              </a:pPr>
              <a:t>4</a:t>
            </a:fld>
            <a:endParaRPr lang="en-US"/>
          </a:p>
        </p:txBody>
      </p:sp>
      <p:sp>
        <p:nvSpPr>
          <p:cNvPr id="11" name="Rectangle 10">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860612" y="1138228"/>
            <a:ext cx="3793685" cy="3858767"/>
          </a:xfrm>
        </p:spPr>
        <p:txBody>
          <a:bodyPr anchor="ctr">
            <a:normAutofit/>
          </a:bodyPr>
          <a:lstStyle/>
          <a:p>
            <a:r>
              <a:rPr lang="es-ES" sz="3600" kern="50" dirty="0">
                <a:effectLst/>
                <a:latin typeface="Calibri" panose="020F0502020204030204" pitchFamily="34" charset="0"/>
                <a:ea typeface="SimSun" panose="02010600030101010101" pitchFamily="2" charset="-122"/>
                <a:cs typeface="Mangal" panose="02040503050203030202" pitchFamily="18" charset="0"/>
              </a:rPr>
              <a:t>Antecedentes a las normas sobre gestión de personas</a:t>
            </a:r>
            <a:br>
              <a:rPr lang="es-CL" sz="3600" kern="50" dirty="0">
                <a:effectLst/>
                <a:latin typeface="Times New Roman" panose="02020603050405020304" pitchFamily="18" charset="0"/>
                <a:ea typeface="SimSun" panose="02010600030101010101" pitchFamily="2" charset="-122"/>
                <a:cs typeface="Mangal" panose="02040503050203030202" pitchFamily="18" charset="0"/>
              </a:rPr>
            </a:br>
            <a:r>
              <a:rPr lang="es-CL" sz="3600" kern="50" dirty="0">
                <a:effectLst/>
                <a:latin typeface="Times New Roman" panose="02020603050405020304" pitchFamily="18" charset="0"/>
                <a:ea typeface="SimSun" panose="02010600030101010101" pitchFamily="2" charset="-122"/>
                <a:cs typeface="Mangal" panose="02040503050203030202" pitchFamily="18" charset="0"/>
              </a:rPr>
              <a:t>									2</a:t>
            </a:r>
            <a:endParaRPr lang="es-CL" sz="3600" dirty="0"/>
          </a:p>
        </p:txBody>
      </p:sp>
      <p:grpSp>
        <p:nvGrpSpPr>
          <p:cNvPr id="13" name="Group 12">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14" name="Rectangle 13">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a:xfrm>
            <a:off x="5584483" y="1138228"/>
            <a:ext cx="5440680" cy="3858768"/>
          </a:xfrm>
        </p:spPr>
        <p:txBody>
          <a:bodyPr anchor="ctr">
            <a:normAutofit lnSpcReduction="10000"/>
          </a:bodyPr>
          <a:lstStyle/>
          <a:p>
            <a:r>
              <a:rPr lang="es-ES" sz="2000" dirty="0"/>
              <a:t>Empleo público como porcentaje del empleo total</a:t>
            </a:r>
            <a:br>
              <a:rPr lang="es-ES" sz="2000" dirty="0"/>
            </a:br>
            <a:r>
              <a:rPr lang="es-ES" sz="1200" dirty="0" err="1">
                <a:solidFill>
                  <a:srgbClr val="000000"/>
                </a:solidFill>
                <a:ea typeface="Lucida Grande"/>
                <a:cs typeface="Lucida Grande"/>
              </a:rPr>
              <a:t>Government</a:t>
            </a:r>
            <a:r>
              <a:rPr lang="es-ES" sz="1200" dirty="0">
                <a:solidFill>
                  <a:srgbClr val="000000"/>
                </a:solidFill>
                <a:ea typeface="Lucida Grande"/>
                <a:cs typeface="Lucida Grande"/>
              </a:rPr>
              <a:t> at a </a:t>
            </a:r>
            <a:r>
              <a:rPr lang="es-ES" sz="1200" dirty="0" err="1">
                <a:solidFill>
                  <a:srgbClr val="000000"/>
                </a:solidFill>
                <a:ea typeface="Lucida Grande"/>
                <a:cs typeface="Lucida Grande"/>
              </a:rPr>
              <a:t>Glance</a:t>
            </a:r>
            <a:r>
              <a:rPr lang="es-ES" sz="1200" dirty="0">
                <a:solidFill>
                  <a:srgbClr val="000000"/>
                </a:solidFill>
                <a:ea typeface="Lucida Grande"/>
                <a:cs typeface="Lucida Grande"/>
              </a:rPr>
              <a:t> 2017 - © OECD 2017</a:t>
            </a:r>
          </a:p>
          <a:p>
            <a:r>
              <a:rPr lang="es-CL" dirty="0">
                <a:solidFill>
                  <a:srgbClr val="000000"/>
                </a:solidFill>
              </a:rPr>
              <a:t>Chile       11,5% </a:t>
            </a:r>
          </a:p>
          <a:p>
            <a:r>
              <a:rPr lang="es-CL" dirty="0">
                <a:solidFill>
                  <a:srgbClr val="000000"/>
                </a:solidFill>
              </a:rPr>
              <a:t>OECD     18%</a:t>
            </a:r>
          </a:p>
          <a:p>
            <a:r>
              <a:rPr lang="es-CL" dirty="0">
                <a:solidFill>
                  <a:srgbClr val="000000"/>
                </a:solidFill>
              </a:rPr>
              <a:t>Noruega   30%</a:t>
            </a:r>
          </a:p>
          <a:p>
            <a:r>
              <a:rPr lang="es-CL" dirty="0">
                <a:solidFill>
                  <a:srgbClr val="000000"/>
                </a:solidFill>
              </a:rPr>
              <a:t>Japón       5,9%</a:t>
            </a:r>
          </a:p>
          <a:p>
            <a:endParaRPr lang="es-CL" dirty="0">
              <a:solidFill>
                <a:srgbClr val="000000"/>
              </a:solidFill>
            </a:endParaRPr>
          </a:p>
          <a:p>
            <a:r>
              <a:rPr lang="es-CL" dirty="0">
                <a:solidFill>
                  <a:srgbClr val="000000"/>
                </a:solidFill>
              </a:rPr>
              <a:t>Informe </a:t>
            </a:r>
            <a:r>
              <a:rPr lang="es-CL" dirty="0" err="1">
                <a:solidFill>
                  <a:srgbClr val="000000"/>
                </a:solidFill>
              </a:rPr>
              <a:t>Dipres</a:t>
            </a:r>
            <a:r>
              <a:rPr lang="es-CL" dirty="0">
                <a:solidFill>
                  <a:srgbClr val="000000"/>
                </a:solidFill>
              </a:rPr>
              <a:t> v2022 : 475.000 estado central</a:t>
            </a:r>
          </a:p>
        </p:txBody>
      </p:sp>
      <p:pic>
        <p:nvPicPr>
          <p:cNvPr id="19" name="Picture 18">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1" name="Straight Connector 20">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3426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1325864" y="648159"/>
            <a:ext cx="9854704" cy="805206"/>
          </a:xfrm>
        </p:spPr>
        <p:txBody>
          <a:bodyPr>
            <a:normAutofit fontScale="90000"/>
          </a:bodyPr>
          <a:lstStyle/>
          <a:p>
            <a:pPr algn="just">
              <a:lnSpc>
                <a:spcPct val="115000"/>
              </a:lnSpc>
            </a:pPr>
            <a:r>
              <a:rPr lang="es-ES" sz="3200" kern="50" dirty="0">
                <a:effectLst/>
                <a:latin typeface="Calibri" panose="020F0502020204030204" pitchFamily="34" charset="0"/>
                <a:ea typeface="SimSun" panose="02010600030101010101" pitchFamily="2" charset="-122"/>
                <a:cs typeface="Mangal" panose="02040503050203030202" pitchFamily="18" charset="0"/>
              </a:rPr>
              <a:t>Nuevos desafíos en la gestión de personas</a:t>
            </a:r>
            <a:br>
              <a:rPr lang="es-CL" sz="3200" kern="50" dirty="0">
                <a:effectLst/>
                <a:latin typeface="Times New Roman" panose="02020603050405020304" pitchFamily="18" charset="0"/>
                <a:ea typeface="SimSun" panose="02010600030101010101" pitchFamily="2" charset="-122"/>
                <a:cs typeface="Mangal" panose="02040503050203030202" pitchFamily="18" charset="0"/>
              </a:rPr>
            </a:br>
            <a:br>
              <a:rPr lang="es-CL" sz="3200" kern="50" dirty="0">
                <a:effectLst/>
                <a:latin typeface="Times New Roman" panose="02020603050405020304" pitchFamily="18" charset="0"/>
                <a:ea typeface="SimSun" panose="02010600030101010101" pitchFamily="2" charset="-122"/>
                <a:cs typeface="Mangal" panose="02040503050203030202" pitchFamily="18" charset="0"/>
              </a:rPr>
            </a:br>
            <a:endParaRPr lang="es-CL" sz="3200" kern="50" dirty="0">
              <a:effectLst/>
              <a:latin typeface="Times New Roman" panose="02020603050405020304" pitchFamily="18" charset="0"/>
              <a:ea typeface="SimSun" panose="02010600030101010101" pitchFamily="2" charset="-122"/>
              <a:cs typeface="Mangal" panose="02040503050203030202" pitchFamily="18" charset="0"/>
            </a:endParaRPr>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p:txBody>
          <a:bodyPr>
            <a:normAutofit/>
          </a:bodyPr>
          <a:lstStyle/>
          <a:p>
            <a:r>
              <a:rPr lang="es-ES" dirty="0"/>
              <a:t>La institucionalidad para la gestión de personas. </a:t>
            </a:r>
          </a:p>
          <a:p>
            <a:r>
              <a:rPr lang="es-ES" dirty="0"/>
              <a:t>La mirada desde los funcionarios. </a:t>
            </a:r>
          </a:p>
          <a:p>
            <a:r>
              <a:rPr lang="es-ES" dirty="0"/>
              <a:t>Las propuestas del  segundo gobierno de </a:t>
            </a:r>
            <a:r>
              <a:rPr lang="es-ES" dirty="0" err="1"/>
              <a:t>S.Piñera</a:t>
            </a:r>
            <a:endParaRPr lang="es-ES" dirty="0"/>
          </a:p>
          <a:p>
            <a:r>
              <a:rPr lang="es-ES" dirty="0"/>
              <a:t>El anteproyecto de ley de gobierno sobre empleo público. (Nota A-P-E)</a:t>
            </a:r>
          </a:p>
          <a:p>
            <a:r>
              <a:rPr lang="es-ES" dirty="0"/>
              <a:t>La visión desde la ANEF.  (Ciclo </a:t>
            </a:r>
            <a:r>
              <a:rPr lang="es-ES" dirty="0" err="1"/>
              <a:t>Anef-Inap</a:t>
            </a:r>
            <a:r>
              <a:rPr lang="es-ES" dirty="0"/>
              <a:t>)</a:t>
            </a:r>
          </a:p>
          <a:p>
            <a:r>
              <a:rPr lang="es-ES" dirty="0"/>
              <a:t>La visión desde la sociedad civil. (Seminario </a:t>
            </a:r>
            <a:r>
              <a:rPr lang="es-ES" dirty="0" err="1"/>
              <a:t>cluster</a:t>
            </a:r>
            <a:r>
              <a:rPr lang="es-ES" dirty="0"/>
              <a:t> reforma)</a:t>
            </a:r>
          </a:p>
          <a:p>
            <a:r>
              <a:rPr lang="es-ES" dirty="0"/>
              <a:t>La nueva constitución y la gestión de personas: el empleo público.</a:t>
            </a:r>
          </a:p>
          <a:p>
            <a:endParaRPr lang="es-CL" dirty="0"/>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p:txBody>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732791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1325864" y="648159"/>
            <a:ext cx="9854704" cy="1118996"/>
          </a:xfrm>
        </p:spPr>
        <p:txBody>
          <a:bodyPr>
            <a:noAutofit/>
          </a:bodyPr>
          <a:lstStyle/>
          <a:p>
            <a:pPr algn="ctr">
              <a:lnSpc>
                <a:spcPct val="115000"/>
              </a:lnSpc>
            </a:pPr>
            <a:r>
              <a:rPr lang="es-ES" sz="2800" kern="50" dirty="0">
                <a:effectLst/>
                <a:latin typeface="Calibri" panose="020F0502020204030204" pitchFamily="34" charset="0"/>
                <a:ea typeface="SimSun" panose="02010600030101010101" pitchFamily="2" charset="-122"/>
                <a:cs typeface="Mangal" panose="02040503050203030202" pitchFamily="18" charset="0"/>
              </a:rPr>
              <a:t>Nuevos desafíos en la gestión de personas</a:t>
            </a:r>
            <a:br>
              <a:rPr lang="es-CL" sz="2800" kern="50" dirty="0">
                <a:effectLst/>
                <a:latin typeface="Times New Roman" panose="02020603050405020304" pitchFamily="18" charset="0"/>
                <a:ea typeface="SimSun" panose="02010600030101010101" pitchFamily="2" charset="-122"/>
                <a:cs typeface="Mangal" panose="02040503050203030202" pitchFamily="18" charset="0"/>
              </a:rPr>
            </a:br>
            <a:r>
              <a:rPr lang="es-ES" sz="2400" dirty="0"/>
              <a:t>La institucionalidad para la gestión de personas   1</a:t>
            </a:r>
            <a:br>
              <a:rPr lang="es-CL" sz="2800" kern="50" dirty="0">
                <a:effectLst/>
                <a:latin typeface="Times New Roman" panose="02020603050405020304" pitchFamily="18" charset="0"/>
                <a:ea typeface="SimSun" panose="02010600030101010101" pitchFamily="2" charset="-122"/>
                <a:cs typeface="Mangal" panose="02040503050203030202" pitchFamily="18" charset="0"/>
              </a:rPr>
            </a:br>
            <a:endParaRPr lang="es-CL" sz="2800" kern="50" dirty="0">
              <a:effectLst/>
              <a:latin typeface="Times New Roman" panose="02020603050405020304" pitchFamily="18" charset="0"/>
              <a:ea typeface="SimSun" panose="02010600030101010101" pitchFamily="2" charset="-122"/>
              <a:cs typeface="Mangal" panose="02040503050203030202" pitchFamily="18" charset="0"/>
            </a:endParaRPr>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a:xfrm>
            <a:off x="1451579" y="1869898"/>
            <a:ext cx="9603275" cy="4551450"/>
          </a:xfrm>
        </p:spPr>
        <p:txBody>
          <a:bodyPr>
            <a:normAutofit fontScale="25000" lnSpcReduction="20000"/>
          </a:bodyPr>
          <a:lstStyle/>
          <a:p>
            <a:r>
              <a:rPr lang="es-CL" sz="7200" b="1" dirty="0"/>
              <a:t>La normativa existente. </a:t>
            </a:r>
          </a:p>
          <a:p>
            <a:r>
              <a:rPr lang="es-ES" sz="6400" dirty="0">
                <a:latin typeface="+mj-lt"/>
              </a:rPr>
              <a:t>La Constitución Política.</a:t>
            </a:r>
          </a:p>
          <a:p>
            <a:pPr lvl="1"/>
            <a:r>
              <a:rPr lang="es-ES" sz="6400" dirty="0">
                <a:latin typeface="+mj-lt"/>
              </a:rPr>
              <a:t>Principios (probidad, transparencia, legalidad). Sistema de empleo. Normas de ingreso. Ley regula plantas y remuneraciones (excepto altos cargos). Derechos colectivos (asociación, huelga). Garantía de igualdad en acceso. Recursos de protección contra acciones de administración. </a:t>
            </a:r>
          </a:p>
          <a:p>
            <a:pPr algn="just">
              <a:defRPr/>
            </a:pPr>
            <a:r>
              <a:rPr lang="es-ES" sz="6400" dirty="0">
                <a:latin typeface="+mj-lt"/>
              </a:rPr>
              <a:t>Ley de Bases Generales de la Administración del Estado.</a:t>
            </a:r>
          </a:p>
          <a:p>
            <a:pPr lvl="1" algn="just">
              <a:defRPr/>
            </a:pPr>
            <a:r>
              <a:rPr lang="es-CL" sz="6400" dirty="0">
                <a:latin typeface="+mj-lt"/>
                <a:cs typeface="Calibri" panose="020F0502020204030204" pitchFamily="34" charset="0"/>
              </a:rPr>
              <a:t>Estabilidad en empleo, ingreso y ascensos en base a proceso competitivo basado en mérito, consagra sistema de carrera basado en mérito, antigüedad e idoneidad, evaluación del desempeño, obligatoria para ascensos, despidos y remuneración por desempeño, funciones análogas y similares deben recibir misma remuneración y beneficios. </a:t>
            </a:r>
            <a:r>
              <a:rPr lang="es-CL" sz="6400" dirty="0">
                <a:solidFill>
                  <a:schemeClr val="tx1"/>
                </a:solidFill>
                <a:latin typeface="+mj-lt"/>
                <a:cs typeface="Calibri" panose="020F0502020204030204" pitchFamily="34" charset="0"/>
              </a:rPr>
              <a:t>Define las bases relativas a carrera funcionaria, probidad administrativa,  señala inhabilidades e incompatibilidades administrativas. Régimen de responsabilidades y sanciones. Aborda participación ciudadana en gestión pública. </a:t>
            </a:r>
          </a:p>
          <a:p>
            <a:pPr algn="just">
              <a:defRPr/>
            </a:pPr>
            <a:r>
              <a:rPr lang="es-CL" sz="6400" dirty="0">
                <a:solidFill>
                  <a:schemeClr val="tx1"/>
                </a:solidFill>
                <a:latin typeface="+mj-lt"/>
                <a:cs typeface="Calibri" panose="020F0502020204030204" pitchFamily="34" charset="0"/>
              </a:rPr>
              <a:t>Ley de Bases de Procedimiento Administrativo. </a:t>
            </a:r>
          </a:p>
          <a:p>
            <a:pPr lvl="1" algn="just">
              <a:defRPr/>
            </a:pPr>
            <a:r>
              <a:rPr lang="es-CL" sz="6400" dirty="0">
                <a:solidFill>
                  <a:schemeClr val="tx1"/>
                </a:solidFill>
                <a:latin typeface="+mj-lt"/>
                <a:cs typeface="Calibri" panose="020F0502020204030204" pitchFamily="34" charset="0"/>
              </a:rPr>
              <a:t>Regula la producción de Actos Administrativos,  que son la forma  en que se concreta la actuación de la Administración.  </a:t>
            </a:r>
          </a:p>
          <a:p>
            <a:endParaRPr lang="es-CL" dirty="0"/>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p:txBody>
          <a:bodyPr/>
          <a:lstStyle/>
          <a:p>
            <a:fld id="{6D22F896-40B5-4ADD-8801-0D06FADFA095}" type="slidenum">
              <a:rPr lang="en-US" smtClean="0"/>
              <a:t>41</a:t>
            </a:fld>
            <a:endParaRPr lang="en-US" dirty="0"/>
          </a:p>
        </p:txBody>
      </p:sp>
    </p:spTree>
    <p:extLst>
      <p:ext uri="{BB962C8B-B14F-4D97-AF65-F5344CB8AC3E}">
        <p14:creationId xmlns:p14="http://schemas.microsoft.com/office/powerpoint/2010/main" val="71048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1325864" y="648159"/>
            <a:ext cx="9854704" cy="1118996"/>
          </a:xfrm>
        </p:spPr>
        <p:txBody>
          <a:bodyPr>
            <a:normAutofit fontScale="90000"/>
          </a:bodyPr>
          <a:lstStyle/>
          <a:p>
            <a:pPr algn="ctr">
              <a:lnSpc>
                <a:spcPct val="115000"/>
              </a:lnSpc>
            </a:pPr>
            <a:r>
              <a:rPr lang="es-ES" sz="3100" kern="50" dirty="0">
                <a:effectLst/>
                <a:latin typeface="Calibri" panose="020F0502020204030204" pitchFamily="34" charset="0"/>
                <a:ea typeface="SimSun" panose="02010600030101010101" pitchFamily="2" charset="-122"/>
                <a:cs typeface="Mangal" panose="02040503050203030202" pitchFamily="18" charset="0"/>
              </a:rPr>
              <a:t>Nuevos desafíos en la gestión de personas</a:t>
            </a:r>
            <a:br>
              <a:rPr lang="es-CL" sz="3100" kern="50" dirty="0">
                <a:effectLst/>
                <a:latin typeface="Times New Roman" panose="02020603050405020304" pitchFamily="18" charset="0"/>
                <a:ea typeface="SimSun" panose="02010600030101010101" pitchFamily="2" charset="-122"/>
                <a:cs typeface="Mangal" panose="02040503050203030202" pitchFamily="18" charset="0"/>
              </a:rPr>
            </a:br>
            <a:r>
              <a:rPr lang="es-ES" sz="2700" dirty="0"/>
              <a:t>La institucionalidad para la gestión de personas   </a:t>
            </a:r>
            <a:r>
              <a:rPr lang="es-ES" sz="3100" dirty="0"/>
              <a:t>2</a:t>
            </a:r>
            <a:br>
              <a:rPr lang="es-CL" sz="3200" kern="50" dirty="0">
                <a:effectLst/>
                <a:latin typeface="Times New Roman" panose="02020603050405020304" pitchFamily="18" charset="0"/>
                <a:ea typeface="SimSun" panose="02010600030101010101" pitchFamily="2" charset="-122"/>
                <a:cs typeface="Mangal" panose="02040503050203030202" pitchFamily="18" charset="0"/>
              </a:rPr>
            </a:br>
            <a:endParaRPr lang="es-CL" sz="3200" kern="50" dirty="0">
              <a:effectLst/>
              <a:latin typeface="Times New Roman" panose="02020603050405020304" pitchFamily="18" charset="0"/>
              <a:ea typeface="SimSun" panose="02010600030101010101" pitchFamily="2" charset="-122"/>
              <a:cs typeface="Mangal" panose="02040503050203030202" pitchFamily="18" charset="0"/>
            </a:endParaRPr>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a:xfrm>
            <a:off x="1451579" y="1869898"/>
            <a:ext cx="9603275" cy="4551450"/>
          </a:xfrm>
        </p:spPr>
        <p:txBody>
          <a:bodyPr>
            <a:normAutofit fontScale="32500" lnSpcReduction="20000"/>
          </a:bodyPr>
          <a:lstStyle/>
          <a:p>
            <a:r>
              <a:rPr lang="es-CL" sz="5000" b="1" dirty="0"/>
              <a:t>La normativa existente. </a:t>
            </a:r>
          </a:p>
          <a:p>
            <a:r>
              <a:rPr lang="es-ES" sz="4800" dirty="0"/>
              <a:t>El Estatuto Administrativo.</a:t>
            </a:r>
          </a:p>
          <a:p>
            <a:pPr lvl="1"/>
            <a:r>
              <a:rPr lang="es-ES" sz="4800" dirty="0"/>
              <a:t>Normas generales, carrera funcionaria, ingreso a la administración, tipos de empleo, deberes y derechos de funcionarios, jornada de trabajo, prohibiciones, cesación de funciones, principio de responsabilidad administrativa. </a:t>
            </a:r>
            <a:r>
              <a:rPr lang="es-ES" sz="4800" dirty="0">
                <a:solidFill>
                  <a:schemeClr val="tx1"/>
                </a:solidFill>
              </a:rPr>
              <a:t>Es la “ley laboral” del sector público. </a:t>
            </a:r>
          </a:p>
          <a:p>
            <a:pPr algn="just">
              <a:defRPr/>
            </a:pPr>
            <a:r>
              <a:rPr lang="es-ES" sz="5000" dirty="0"/>
              <a:t>Ley del Nuevo Trato Laboral </a:t>
            </a:r>
            <a:r>
              <a:rPr lang="es-ES" sz="5000" dirty="0" err="1"/>
              <a:t>N°</a:t>
            </a:r>
            <a:r>
              <a:rPr lang="es-ES" sz="5000" dirty="0"/>
              <a:t> </a:t>
            </a:r>
            <a:r>
              <a:rPr lang="es-CL" altLang="es-CL" sz="5400" dirty="0">
                <a:latin typeface="Calibri" panose="020F0502020204030204" pitchFamily="34" charset="0"/>
                <a:cs typeface="Calibri" panose="020F0502020204030204" pitchFamily="34" charset="0"/>
              </a:rPr>
              <a:t>Ley N°19.882; Escala Única de Sueldos, DFL 249 de 1974; </a:t>
            </a:r>
          </a:p>
          <a:p>
            <a:pPr algn="just"/>
            <a:r>
              <a:rPr lang="es-CL" altLang="es-CL" sz="5400" dirty="0">
                <a:latin typeface="Calibri" panose="020F0502020204030204" pitchFamily="34" charset="0"/>
                <a:cs typeface="Calibri" panose="020F0502020204030204" pitchFamily="34" charset="0"/>
              </a:rPr>
              <a:t>Ley N°19.553 de 1998, creó Asignación de Modernización / PMG  </a:t>
            </a:r>
          </a:p>
          <a:p>
            <a:r>
              <a:rPr lang="es-ES" sz="4800" dirty="0"/>
              <a:t>La ley del SADP y del Servicio Civil. </a:t>
            </a:r>
          </a:p>
          <a:p>
            <a:pPr lvl="1"/>
            <a:r>
              <a:rPr lang="es-ES" sz="4800" dirty="0"/>
              <a:t>Gestión del sistema de alta dirección pública, </a:t>
            </a:r>
            <a:r>
              <a:rPr lang="es-CL" altLang="es-CL" sz="4800" dirty="0">
                <a:latin typeface="Calibri" panose="020F0502020204030204" pitchFamily="34" charset="0"/>
                <a:cs typeface="Calibri" panose="020F0502020204030204" pitchFamily="34" charset="0"/>
              </a:rPr>
              <a:t>facultades para impartir normas de aplicación general en materia de gestión y desarrollo de personas en el Estado.</a:t>
            </a:r>
            <a:endParaRPr lang="es-ES" sz="4800" dirty="0"/>
          </a:p>
          <a:p>
            <a:r>
              <a:rPr lang="es-ES" sz="4800" dirty="0"/>
              <a:t>Las leyes de Presupuesto.</a:t>
            </a:r>
          </a:p>
          <a:p>
            <a:pPr lvl="1" algn="just">
              <a:lnSpc>
                <a:spcPct val="100000"/>
              </a:lnSpc>
            </a:pPr>
            <a:r>
              <a:rPr lang="es-CL" altLang="es-CL" sz="4800" dirty="0">
                <a:latin typeface="Calibri" panose="020F0502020204030204" pitchFamily="34" charset="0"/>
                <a:cs typeface="Calibri" panose="020F0502020204030204" pitchFamily="34" charset="0"/>
              </a:rPr>
              <a:t>Define dotación de cargos autorizados por ministerio y por servicio, fija monto máximo de gastos de personal, fija </a:t>
            </a:r>
            <a:r>
              <a:rPr lang="es-CL" altLang="es-CL" sz="4800" dirty="0" err="1">
                <a:latin typeface="Calibri" panose="020F0502020204030204" pitchFamily="34" charset="0"/>
                <a:cs typeface="Calibri" panose="020F0502020204030204" pitchFamily="34" charset="0"/>
              </a:rPr>
              <a:t>N°de</a:t>
            </a:r>
            <a:r>
              <a:rPr lang="es-CL" altLang="es-CL" sz="4800" dirty="0">
                <a:latin typeface="Calibri" panose="020F0502020204030204" pitchFamily="34" charset="0"/>
                <a:cs typeface="Calibri" panose="020F0502020204030204" pitchFamily="34" charset="0"/>
              </a:rPr>
              <a:t> contratas y honorarios.</a:t>
            </a:r>
            <a:r>
              <a:rPr lang="es-CL" altLang="es-CL" sz="4800" dirty="0">
                <a:latin typeface="Calibri" panose="020F0502020204030204" pitchFamily="34" charset="0"/>
                <a:cs typeface="Calibri" panose="020F0502020204030204" pitchFamily="34" charset="0"/>
                <a:sym typeface="Wingdings" pitchFamily="2" charset="2"/>
              </a:rPr>
              <a:t> </a:t>
            </a:r>
            <a:r>
              <a:rPr lang="es-CL" altLang="es-CL" sz="4800" dirty="0">
                <a:latin typeface="Calibri" panose="020F0502020204030204" pitchFamily="34" charset="0"/>
                <a:cs typeface="Calibri" panose="020F0502020204030204" pitchFamily="34" charset="0"/>
              </a:rPr>
              <a:t> </a:t>
            </a:r>
          </a:p>
          <a:p>
            <a:endParaRPr lang="es-CL" dirty="0"/>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p:txBody>
          <a:bodyPr/>
          <a:lstStyle/>
          <a:p>
            <a:fld id="{6D22F896-40B5-4ADD-8801-0D06FADFA095}" type="slidenum">
              <a:rPr lang="en-US" smtClean="0"/>
              <a:t>42</a:t>
            </a:fld>
            <a:endParaRPr lang="en-US" dirty="0"/>
          </a:p>
        </p:txBody>
      </p:sp>
    </p:spTree>
    <p:extLst>
      <p:ext uri="{BB962C8B-B14F-4D97-AF65-F5344CB8AC3E}">
        <p14:creationId xmlns:p14="http://schemas.microsoft.com/office/powerpoint/2010/main" val="41038246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1325864" y="648159"/>
            <a:ext cx="9854704" cy="1118996"/>
          </a:xfrm>
        </p:spPr>
        <p:txBody>
          <a:bodyPr>
            <a:normAutofit fontScale="90000"/>
          </a:bodyPr>
          <a:lstStyle/>
          <a:p>
            <a:pPr algn="ctr">
              <a:lnSpc>
                <a:spcPct val="115000"/>
              </a:lnSpc>
            </a:pPr>
            <a:r>
              <a:rPr lang="es-ES" sz="3100" kern="50" dirty="0">
                <a:effectLst/>
                <a:latin typeface="Calibri" panose="020F0502020204030204" pitchFamily="34" charset="0"/>
                <a:ea typeface="SimSun" panose="02010600030101010101" pitchFamily="2" charset="-122"/>
                <a:cs typeface="Mangal" panose="02040503050203030202" pitchFamily="18" charset="0"/>
              </a:rPr>
              <a:t>Nuevos desafíos en la gestión de personas</a:t>
            </a:r>
            <a:br>
              <a:rPr lang="es-CL" sz="3100" kern="50" dirty="0">
                <a:effectLst/>
                <a:latin typeface="Times New Roman" panose="02020603050405020304" pitchFamily="18" charset="0"/>
                <a:ea typeface="SimSun" panose="02010600030101010101" pitchFamily="2" charset="-122"/>
                <a:cs typeface="Mangal" panose="02040503050203030202" pitchFamily="18" charset="0"/>
              </a:rPr>
            </a:br>
            <a:r>
              <a:rPr lang="es-ES" sz="2700" dirty="0"/>
              <a:t>La institucionalidad para la gestión de personas   </a:t>
            </a:r>
            <a:r>
              <a:rPr lang="es-ES" sz="3100" dirty="0"/>
              <a:t>3</a:t>
            </a:r>
            <a:br>
              <a:rPr lang="es-CL" sz="3200" kern="50" dirty="0">
                <a:effectLst/>
                <a:latin typeface="Times New Roman" panose="02020603050405020304" pitchFamily="18" charset="0"/>
                <a:ea typeface="SimSun" panose="02010600030101010101" pitchFamily="2" charset="-122"/>
                <a:cs typeface="Mangal" panose="02040503050203030202" pitchFamily="18" charset="0"/>
              </a:rPr>
            </a:br>
            <a:endParaRPr lang="es-CL" sz="3200" kern="50" dirty="0">
              <a:effectLst/>
              <a:latin typeface="Times New Roman" panose="02020603050405020304" pitchFamily="18" charset="0"/>
              <a:ea typeface="SimSun" panose="02010600030101010101" pitchFamily="2" charset="-122"/>
              <a:cs typeface="Mangal" panose="02040503050203030202" pitchFamily="18" charset="0"/>
            </a:endParaRPr>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a:xfrm>
            <a:off x="1451579" y="1767155"/>
            <a:ext cx="9603275" cy="4654193"/>
          </a:xfrm>
        </p:spPr>
        <p:txBody>
          <a:bodyPr>
            <a:normAutofit fontScale="85000" lnSpcReduction="10000"/>
          </a:bodyPr>
          <a:lstStyle/>
          <a:p>
            <a:r>
              <a:rPr lang="es-CL" sz="2400" b="1" dirty="0"/>
              <a:t>Las instituciones relevantes. </a:t>
            </a:r>
          </a:p>
          <a:p>
            <a:pPr lvl="1">
              <a:buFont typeface="Wingdings" panose="05000000000000000000" pitchFamily="2" charset="2"/>
              <a:buChar char="Ø"/>
            </a:pPr>
            <a:r>
              <a:rPr lang="es-ES" b="1" dirty="0"/>
              <a:t>La Dirección de Presupuestos DIPRES</a:t>
            </a:r>
            <a:r>
              <a:rPr lang="es-ES" dirty="0"/>
              <a:t>. </a:t>
            </a:r>
          </a:p>
          <a:p>
            <a:pPr lvl="1"/>
            <a:r>
              <a:rPr lang="es-CL" altLang="es-CL" sz="2000" dirty="0">
                <a:latin typeface="Calibri" panose="020F0502020204030204" pitchFamily="34" charset="0"/>
                <a:cs typeface="Calibri" panose="020F0502020204030204" pitchFamily="34" charset="0"/>
                <a:sym typeface="Wingdings" pitchFamily="2" charset="2"/>
              </a:rPr>
              <a:t>tiene la </a:t>
            </a:r>
            <a:r>
              <a:rPr lang="es-CL" altLang="es-CL" sz="2000" dirty="0">
                <a:latin typeface="Calibri" panose="020F0502020204030204" pitchFamily="34" charset="0"/>
                <a:cs typeface="Calibri" panose="020F0502020204030204" pitchFamily="34" charset="0"/>
              </a:rPr>
              <a:t>autoridad sobre la planificación y la política de remuneraciones./ Autoriza gastos máximos de personal y establece niveles máximos de dotación de personal. / Acuerda cambios organizacionales de creación de nuevos servicios o reorganización de los existentes</a:t>
            </a:r>
            <a:r>
              <a:rPr lang="es-ES" altLang="es-CL" sz="2000" dirty="0">
                <a:latin typeface="Calibri" panose="020F0502020204030204" pitchFamily="34" charset="0"/>
                <a:cs typeface="Calibri" panose="020F0502020204030204" pitchFamily="34" charset="0"/>
              </a:rPr>
              <a:t>.</a:t>
            </a:r>
            <a:endParaRPr lang="es-ES" dirty="0"/>
          </a:p>
          <a:p>
            <a:pPr lvl="1">
              <a:buFont typeface="Wingdings" panose="05000000000000000000" pitchFamily="2" charset="2"/>
              <a:buChar char="Ø"/>
            </a:pPr>
            <a:r>
              <a:rPr lang="es-ES" b="1" dirty="0"/>
              <a:t>La Dirección Nacional del Servicio Civil.</a:t>
            </a:r>
          </a:p>
          <a:p>
            <a:pPr lvl="1"/>
            <a:r>
              <a:rPr lang="es-CL" altLang="es-CL" sz="2000" dirty="0">
                <a:latin typeface="Calibri" panose="020F0502020204030204" pitchFamily="34" charset="0"/>
                <a:cs typeface="Calibri" panose="020F0502020204030204" pitchFamily="34" charset="0"/>
              </a:rPr>
              <a:t>rol decisor en Sistema de Alta Dirección Pública (SADP) y  rol rector en materia de gestión y desarrollo de personas, asesora en políticas públicas, sistemas y procesos de GP en toda la administración.</a:t>
            </a:r>
            <a:endParaRPr lang="es-ES" dirty="0"/>
          </a:p>
          <a:p>
            <a:pPr lvl="1">
              <a:buFont typeface="Wingdings" panose="05000000000000000000" pitchFamily="2" charset="2"/>
              <a:buChar char="Ø"/>
            </a:pPr>
            <a:r>
              <a:rPr lang="es-ES" b="1" dirty="0"/>
              <a:t>La Contraloría General de la República.</a:t>
            </a:r>
          </a:p>
          <a:p>
            <a:pPr lvl="1"/>
            <a:r>
              <a:rPr lang="es-CL" altLang="es-CL" sz="2000" dirty="0">
                <a:latin typeface="Calibri" panose="020F0502020204030204" pitchFamily="34" charset="0"/>
                <a:cs typeface="Calibri" panose="020F0502020204030204" pitchFamily="34" charset="0"/>
              </a:rPr>
              <a:t>ejerce control de legalidad de actos administrativos de GP como nombramientos, ascensos y desvinculaciones. Posee base de datos centralizada en línea de todo el personal del sector público (SIAPER).</a:t>
            </a:r>
          </a:p>
          <a:p>
            <a:pPr lvl="1">
              <a:buFont typeface="Wingdings" panose="05000000000000000000" pitchFamily="2" charset="2"/>
              <a:buChar char="Ø"/>
            </a:pPr>
            <a:r>
              <a:rPr lang="es-CL" b="1" dirty="0">
                <a:latin typeface="Calibri" panose="020F0502020204030204" pitchFamily="34" charset="0"/>
                <a:cs typeface="Calibri" panose="020F0502020204030204" pitchFamily="34" charset="0"/>
              </a:rPr>
              <a:t>Ministerio de Hacienda, SEGPRES, Congreso Nacional. </a:t>
            </a:r>
            <a:endParaRPr lang="es-ES" b="1" dirty="0"/>
          </a:p>
          <a:p>
            <a:endParaRPr lang="es-CL" dirty="0"/>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p:txBody>
          <a:bodyPr/>
          <a:lstStyle/>
          <a:p>
            <a:fld id="{6D22F896-40B5-4ADD-8801-0D06FADFA095}" type="slidenum">
              <a:rPr lang="en-US" smtClean="0"/>
              <a:t>43</a:t>
            </a:fld>
            <a:endParaRPr lang="en-US" dirty="0"/>
          </a:p>
        </p:txBody>
      </p:sp>
    </p:spTree>
    <p:extLst>
      <p:ext uri="{BB962C8B-B14F-4D97-AF65-F5344CB8AC3E}">
        <p14:creationId xmlns:p14="http://schemas.microsoft.com/office/powerpoint/2010/main" val="20696839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1325864" y="648159"/>
            <a:ext cx="9854704" cy="1118996"/>
          </a:xfrm>
        </p:spPr>
        <p:txBody>
          <a:bodyPr>
            <a:normAutofit fontScale="90000"/>
          </a:bodyPr>
          <a:lstStyle/>
          <a:p>
            <a:pPr algn="ctr">
              <a:lnSpc>
                <a:spcPct val="115000"/>
              </a:lnSpc>
            </a:pPr>
            <a:r>
              <a:rPr lang="es-ES" sz="3100" kern="50" dirty="0">
                <a:effectLst/>
                <a:latin typeface="Calibri" panose="020F0502020204030204" pitchFamily="34" charset="0"/>
                <a:ea typeface="SimSun" panose="02010600030101010101" pitchFamily="2" charset="-122"/>
                <a:cs typeface="Mangal" panose="02040503050203030202" pitchFamily="18" charset="0"/>
              </a:rPr>
              <a:t>Nuevos desafíos en la gestión de personas</a:t>
            </a:r>
            <a:br>
              <a:rPr lang="es-CL" sz="3100" kern="50" dirty="0">
                <a:effectLst/>
                <a:latin typeface="Times New Roman" panose="02020603050405020304" pitchFamily="18" charset="0"/>
                <a:ea typeface="SimSun" panose="02010600030101010101" pitchFamily="2" charset="-122"/>
                <a:cs typeface="Mangal" panose="02040503050203030202" pitchFamily="18" charset="0"/>
              </a:rPr>
            </a:br>
            <a:r>
              <a:rPr lang="es-ES" sz="2700" dirty="0"/>
              <a:t>La institucionalidad para la gestión de personas   </a:t>
            </a:r>
            <a:r>
              <a:rPr lang="es-ES" sz="3100" dirty="0"/>
              <a:t>4</a:t>
            </a:r>
            <a:br>
              <a:rPr lang="es-CL" sz="3200" kern="50" dirty="0">
                <a:effectLst/>
                <a:latin typeface="Times New Roman" panose="02020603050405020304" pitchFamily="18" charset="0"/>
                <a:ea typeface="SimSun" panose="02010600030101010101" pitchFamily="2" charset="-122"/>
                <a:cs typeface="Mangal" panose="02040503050203030202" pitchFamily="18" charset="0"/>
              </a:rPr>
            </a:br>
            <a:endParaRPr lang="es-CL" sz="3200" kern="50" dirty="0">
              <a:effectLst/>
              <a:latin typeface="Times New Roman" panose="02020603050405020304" pitchFamily="18" charset="0"/>
              <a:ea typeface="SimSun" panose="02010600030101010101" pitchFamily="2" charset="-122"/>
              <a:cs typeface="Mangal" panose="02040503050203030202" pitchFamily="18" charset="0"/>
            </a:endParaRPr>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a:xfrm>
            <a:off x="1451579" y="1767155"/>
            <a:ext cx="9603275" cy="4654193"/>
          </a:xfrm>
        </p:spPr>
        <p:txBody>
          <a:bodyPr>
            <a:normAutofit/>
          </a:bodyPr>
          <a:lstStyle/>
          <a:p>
            <a:r>
              <a:rPr lang="es-CL" sz="2400" b="1" dirty="0"/>
              <a:t>Las prácticas establecidas. </a:t>
            </a:r>
          </a:p>
          <a:p>
            <a:r>
              <a:rPr lang="es-ES" dirty="0"/>
              <a:t>Negociación anual mesa </a:t>
            </a:r>
            <a:r>
              <a:rPr lang="es-ES" dirty="0" err="1"/>
              <a:t>Cut</a:t>
            </a:r>
            <a:r>
              <a:rPr lang="es-ES" dirty="0"/>
              <a:t> – Gobierno y Reajuste sector público.</a:t>
            </a:r>
          </a:p>
          <a:p>
            <a:r>
              <a:rPr lang="es-ES" dirty="0"/>
              <a:t>Negociaciones sectoriales por sector o servicio.</a:t>
            </a:r>
          </a:p>
          <a:p>
            <a:r>
              <a:rPr lang="es-ES" dirty="0"/>
              <a:t>Programas de Gobierno y políticas en materia de empleo público.</a:t>
            </a:r>
          </a:p>
          <a:p>
            <a:r>
              <a:rPr lang="es-ES" dirty="0"/>
              <a:t>Trabajos en cada servicio, sean mesas de trabajo, protocolos, y similares.</a:t>
            </a:r>
          </a:p>
          <a:p>
            <a:endParaRPr lang="es-ES" sz="3200" dirty="0"/>
          </a:p>
          <a:p>
            <a:endParaRPr lang="es-CL" dirty="0"/>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p:txBody>
          <a:bodyPr/>
          <a:lstStyle/>
          <a:p>
            <a:fld id="{6D22F896-40B5-4ADD-8801-0D06FADFA095}" type="slidenum">
              <a:rPr lang="en-US" smtClean="0"/>
              <a:t>44</a:t>
            </a:fld>
            <a:endParaRPr lang="en-US" dirty="0"/>
          </a:p>
        </p:txBody>
      </p:sp>
    </p:spTree>
    <p:extLst>
      <p:ext uri="{BB962C8B-B14F-4D97-AF65-F5344CB8AC3E}">
        <p14:creationId xmlns:p14="http://schemas.microsoft.com/office/powerpoint/2010/main" val="35983193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1325864" y="648159"/>
            <a:ext cx="9854704" cy="1118996"/>
          </a:xfrm>
        </p:spPr>
        <p:txBody>
          <a:bodyPr>
            <a:normAutofit fontScale="90000"/>
          </a:bodyPr>
          <a:lstStyle/>
          <a:p>
            <a:pPr algn="ctr">
              <a:lnSpc>
                <a:spcPct val="115000"/>
              </a:lnSpc>
            </a:pPr>
            <a:r>
              <a:rPr lang="es-ES" sz="3200" kern="50" dirty="0">
                <a:effectLst/>
                <a:latin typeface="Calibri" panose="020F0502020204030204" pitchFamily="34" charset="0"/>
                <a:ea typeface="SimSun" panose="02010600030101010101" pitchFamily="2" charset="-122"/>
                <a:cs typeface="Mangal" panose="02040503050203030202" pitchFamily="18" charset="0"/>
              </a:rPr>
              <a:t>Nuevos desafíos en la gestión de personas</a:t>
            </a:r>
            <a:br>
              <a:rPr lang="es-CL" sz="3200" kern="50" dirty="0">
                <a:effectLst/>
                <a:latin typeface="Times New Roman" panose="02020603050405020304" pitchFamily="18" charset="0"/>
                <a:ea typeface="SimSun" panose="02010600030101010101" pitchFamily="2" charset="-122"/>
                <a:cs typeface="Mangal" panose="02040503050203030202" pitchFamily="18" charset="0"/>
              </a:rPr>
            </a:br>
            <a:r>
              <a:rPr lang="es-CL" sz="3200" kern="50" dirty="0">
                <a:effectLst/>
                <a:latin typeface="Times New Roman" panose="02020603050405020304" pitchFamily="18" charset="0"/>
                <a:ea typeface="SimSun" panose="02010600030101010101" pitchFamily="2" charset="-122"/>
                <a:cs typeface="Mangal" panose="02040503050203030202" pitchFamily="18" charset="0"/>
              </a:rPr>
              <a:t>La mirada de los funcionarios   1</a:t>
            </a:r>
            <a:br>
              <a:rPr lang="es-CL" sz="3200" kern="50" dirty="0">
                <a:effectLst/>
                <a:latin typeface="Times New Roman" panose="02020603050405020304" pitchFamily="18" charset="0"/>
                <a:ea typeface="SimSun" panose="02010600030101010101" pitchFamily="2" charset="-122"/>
                <a:cs typeface="Mangal" panose="02040503050203030202" pitchFamily="18" charset="0"/>
              </a:rPr>
            </a:br>
            <a:endParaRPr lang="es-CL" sz="3200" kern="50" dirty="0">
              <a:effectLst/>
              <a:latin typeface="Times New Roman" panose="02020603050405020304" pitchFamily="18" charset="0"/>
              <a:ea typeface="SimSun" panose="02010600030101010101" pitchFamily="2" charset="-122"/>
              <a:cs typeface="Mangal" panose="02040503050203030202" pitchFamily="18" charset="0"/>
            </a:endParaRPr>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p:txBody>
          <a:bodyPr>
            <a:normAutofit lnSpcReduction="10000"/>
          </a:bodyPr>
          <a:lstStyle/>
          <a:p>
            <a:r>
              <a:rPr lang="es-ES" dirty="0"/>
              <a:t>Basada en resultados “Encuesta Nacional de Funcionarios en Chile, evidencia para un servicio público más motivado, satisfecho, comprometido y ético. Servicio Civil.2020</a:t>
            </a:r>
          </a:p>
          <a:p>
            <a:r>
              <a:rPr lang="es-ES" dirty="0"/>
              <a:t>Actitudes de funcionarios:</a:t>
            </a:r>
          </a:p>
          <a:p>
            <a:pPr lvl="1">
              <a:buFont typeface="Wingdings" panose="05000000000000000000" pitchFamily="2" charset="2"/>
              <a:buChar char="Ø"/>
            </a:pPr>
            <a:r>
              <a:rPr lang="es-ES" dirty="0"/>
              <a:t>Altos niveles de satisfacción.</a:t>
            </a:r>
          </a:p>
          <a:p>
            <a:pPr lvl="1">
              <a:buFont typeface="Wingdings" panose="05000000000000000000" pitchFamily="2" charset="2"/>
              <a:buChar char="Ø"/>
            </a:pPr>
            <a:r>
              <a:rPr lang="es-ES" dirty="0"/>
              <a:t>Mayoría pretende quedarse en el servicio público.</a:t>
            </a:r>
          </a:p>
          <a:p>
            <a:pPr lvl="1">
              <a:buFont typeface="Wingdings" panose="05000000000000000000" pitchFamily="2" charset="2"/>
              <a:buChar char="Ø"/>
            </a:pPr>
            <a:r>
              <a:rPr lang="es-ES" dirty="0"/>
              <a:t>Baja retención de profesionales jóvenes.</a:t>
            </a:r>
          </a:p>
          <a:p>
            <a:pPr lvl="1">
              <a:buFont typeface="Wingdings" panose="05000000000000000000" pitchFamily="2" charset="2"/>
              <a:buChar char="Ø"/>
            </a:pPr>
            <a:r>
              <a:rPr lang="es-ES" dirty="0"/>
              <a:t>Mayoría confía en sus pares.</a:t>
            </a:r>
          </a:p>
          <a:p>
            <a:pPr lvl="1">
              <a:buFont typeface="Wingdings" panose="05000000000000000000" pitchFamily="2" charset="2"/>
              <a:buChar char="Ø"/>
            </a:pPr>
            <a:r>
              <a:rPr lang="es-ES" dirty="0"/>
              <a:t>No están disponibles para la corrupción.</a:t>
            </a:r>
          </a:p>
          <a:p>
            <a:pPr lvl="1">
              <a:buFont typeface="Wingdings" panose="05000000000000000000" pitchFamily="2" charset="2"/>
              <a:buChar char="Ø"/>
            </a:pPr>
            <a:r>
              <a:rPr lang="es-ES" dirty="0"/>
              <a:t>Intención de abandonar el servicio público varía entre un 13% </a:t>
            </a:r>
            <a:r>
              <a:rPr lang="es-ES" dirty="0" err="1"/>
              <a:t>vy</a:t>
            </a:r>
            <a:r>
              <a:rPr lang="es-ES" dirty="0"/>
              <a:t> un 52%. </a:t>
            </a:r>
          </a:p>
          <a:p>
            <a:pPr lvl="1">
              <a:buFont typeface="Wingdings" panose="05000000000000000000" pitchFamily="2" charset="2"/>
              <a:buChar char="Ø"/>
            </a:pPr>
            <a:endParaRPr lang="es-ES" dirty="0"/>
          </a:p>
          <a:p>
            <a:pPr marL="457200" lvl="1" indent="0">
              <a:buNone/>
            </a:pPr>
            <a:endParaRPr lang="es-CL" dirty="0"/>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p:txBody>
          <a:bodyPr/>
          <a:lstStyle/>
          <a:p>
            <a:fld id="{6D22F896-40B5-4ADD-8801-0D06FADFA095}" type="slidenum">
              <a:rPr lang="en-US" smtClean="0"/>
              <a:t>45</a:t>
            </a:fld>
            <a:endParaRPr lang="en-US" dirty="0"/>
          </a:p>
        </p:txBody>
      </p:sp>
    </p:spTree>
    <p:extLst>
      <p:ext uri="{BB962C8B-B14F-4D97-AF65-F5344CB8AC3E}">
        <p14:creationId xmlns:p14="http://schemas.microsoft.com/office/powerpoint/2010/main" val="39412134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1325864" y="648159"/>
            <a:ext cx="9854704" cy="1118996"/>
          </a:xfrm>
        </p:spPr>
        <p:txBody>
          <a:bodyPr>
            <a:normAutofit fontScale="90000"/>
          </a:bodyPr>
          <a:lstStyle/>
          <a:p>
            <a:pPr algn="ctr">
              <a:lnSpc>
                <a:spcPct val="115000"/>
              </a:lnSpc>
            </a:pPr>
            <a:r>
              <a:rPr lang="es-ES" sz="3200" kern="50" dirty="0">
                <a:effectLst/>
                <a:latin typeface="Calibri" panose="020F0502020204030204" pitchFamily="34" charset="0"/>
                <a:ea typeface="SimSun" panose="02010600030101010101" pitchFamily="2" charset="-122"/>
                <a:cs typeface="Mangal" panose="02040503050203030202" pitchFamily="18" charset="0"/>
              </a:rPr>
              <a:t>Nuevos desafíos en la gestión de personas</a:t>
            </a:r>
            <a:br>
              <a:rPr lang="es-CL" sz="3200" kern="50" dirty="0">
                <a:effectLst/>
                <a:latin typeface="Times New Roman" panose="02020603050405020304" pitchFamily="18" charset="0"/>
                <a:ea typeface="SimSun" panose="02010600030101010101" pitchFamily="2" charset="-122"/>
                <a:cs typeface="Mangal" panose="02040503050203030202" pitchFamily="18" charset="0"/>
              </a:rPr>
            </a:br>
            <a:r>
              <a:rPr lang="es-CL" sz="3200" kern="50" dirty="0">
                <a:effectLst/>
                <a:latin typeface="Times New Roman" panose="02020603050405020304" pitchFamily="18" charset="0"/>
                <a:ea typeface="SimSun" panose="02010600030101010101" pitchFamily="2" charset="-122"/>
                <a:cs typeface="Mangal" panose="02040503050203030202" pitchFamily="18" charset="0"/>
              </a:rPr>
              <a:t>La mirada de los funcionarios   2</a:t>
            </a:r>
            <a:br>
              <a:rPr lang="es-CL" sz="3200" kern="50" dirty="0">
                <a:effectLst/>
                <a:latin typeface="Times New Roman" panose="02020603050405020304" pitchFamily="18" charset="0"/>
                <a:ea typeface="SimSun" panose="02010600030101010101" pitchFamily="2" charset="-122"/>
                <a:cs typeface="Mangal" panose="02040503050203030202" pitchFamily="18" charset="0"/>
              </a:rPr>
            </a:br>
            <a:endParaRPr lang="es-CL" sz="3200" kern="50" dirty="0">
              <a:effectLst/>
              <a:latin typeface="Times New Roman" panose="02020603050405020304" pitchFamily="18" charset="0"/>
              <a:ea typeface="SimSun" panose="02010600030101010101" pitchFamily="2" charset="-122"/>
              <a:cs typeface="Mangal" panose="02040503050203030202" pitchFamily="18" charset="0"/>
            </a:endParaRPr>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p:txBody>
          <a:bodyPr>
            <a:normAutofit fontScale="92500" lnSpcReduction="20000"/>
          </a:bodyPr>
          <a:lstStyle/>
          <a:p>
            <a:r>
              <a:rPr lang="es-ES" dirty="0"/>
              <a:t>Hallazgos en políticas de gestión de personas que tienen alta heterogeneidad:</a:t>
            </a:r>
          </a:p>
          <a:p>
            <a:pPr lvl="1">
              <a:buFont typeface="Wingdings" panose="05000000000000000000" pitchFamily="2" charset="2"/>
              <a:buChar char="Ø"/>
            </a:pPr>
            <a:r>
              <a:rPr lang="es-ES" dirty="0"/>
              <a:t>Mejora sostenida en reclutamiento y selección.  1/3 no por meritocracia.</a:t>
            </a:r>
          </a:p>
          <a:p>
            <a:pPr lvl="1">
              <a:buFont typeface="Wingdings" panose="05000000000000000000" pitchFamily="2" charset="2"/>
              <a:buChar char="Ø"/>
            </a:pPr>
            <a:r>
              <a:rPr lang="es-CL" dirty="0"/>
              <a:t>No se aplican prácticas de inducción.</a:t>
            </a:r>
          </a:p>
          <a:p>
            <a:pPr lvl="1">
              <a:buFont typeface="Wingdings" panose="05000000000000000000" pitchFamily="2" charset="2"/>
              <a:buChar char="Ø"/>
            </a:pPr>
            <a:r>
              <a:rPr lang="es-CL" dirty="0"/>
              <a:t>Pocas perspectivas de desarrollo de carrera.</a:t>
            </a:r>
          </a:p>
          <a:p>
            <a:pPr lvl="1">
              <a:buFont typeface="Wingdings" panose="05000000000000000000" pitchFamily="2" charset="2"/>
              <a:buChar char="Ø"/>
            </a:pPr>
            <a:r>
              <a:rPr lang="es-CL" dirty="0"/>
              <a:t>Desempeño es importante para ascender.</a:t>
            </a:r>
          </a:p>
          <a:p>
            <a:pPr lvl="1">
              <a:buFont typeface="Wingdings" panose="05000000000000000000" pitchFamily="2" charset="2"/>
              <a:buChar char="Ø"/>
            </a:pPr>
            <a:r>
              <a:rPr lang="es-CL" dirty="0"/>
              <a:t>Evaluaciones de desempeño se realizan pero sin retroalimentación.</a:t>
            </a:r>
          </a:p>
          <a:p>
            <a:pPr lvl="1">
              <a:buFont typeface="Wingdings" panose="05000000000000000000" pitchFamily="2" charset="2"/>
              <a:buChar char="Ø"/>
            </a:pPr>
            <a:r>
              <a:rPr lang="es-CL" dirty="0"/>
              <a:t>Salarios son considerados competitivos pero 33% está insatisfecho.</a:t>
            </a:r>
          </a:p>
          <a:p>
            <a:pPr lvl="1">
              <a:buFont typeface="Wingdings" panose="05000000000000000000" pitchFamily="2" charset="2"/>
              <a:buChar char="Ø"/>
            </a:pPr>
            <a:r>
              <a:rPr lang="es-CL" dirty="0"/>
              <a:t>Cambios de gobierno afectan estabilidad en empleo.</a:t>
            </a:r>
          </a:p>
          <a:p>
            <a:pPr lvl="1">
              <a:buFont typeface="Wingdings" panose="05000000000000000000" pitchFamily="2" charset="2"/>
              <a:buChar char="Ø"/>
            </a:pPr>
            <a:r>
              <a:rPr lang="es-CL" dirty="0"/>
              <a:t>40% considera que sus jefaturas no ejercen liderazgo.</a:t>
            </a:r>
          </a:p>
          <a:p>
            <a:pPr lvl="1">
              <a:buFont typeface="Wingdings" panose="05000000000000000000" pitchFamily="2" charset="2"/>
              <a:buChar char="Ø"/>
            </a:pPr>
            <a:r>
              <a:rPr lang="es-CL" dirty="0"/>
              <a:t>Capacitación en ética pública tiene efectos en comportamientos. </a:t>
            </a:r>
          </a:p>
          <a:p>
            <a:pPr lvl="1">
              <a:buFont typeface="Wingdings" panose="05000000000000000000" pitchFamily="2" charset="2"/>
              <a:buChar char="Ø"/>
            </a:pPr>
            <a:endParaRPr lang="es-CL" dirty="0"/>
          </a:p>
          <a:p>
            <a:pPr lvl="1">
              <a:buFont typeface="Wingdings" panose="05000000000000000000" pitchFamily="2" charset="2"/>
              <a:buChar char="Ø"/>
            </a:pPr>
            <a:endParaRPr lang="es-CL" dirty="0"/>
          </a:p>
          <a:p>
            <a:pPr marL="457200" lvl="1" indent="0">
              <a:buNone/>
            </a:pPr>
            <a:endParaRPr lang="es-CL" dirty="0"/>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p:txBody>
          <a:bodyPr/>
          <a:lstStyle/>
          <a:p>
            <a:fld id="{6D22F896-40B5-4ADD-8801-0D06FADFA095}" type="slidenum">
              <a:rPr lang="en-US" smtClean="0"/>
              <a:t>46</a:t>
            </a:fld>
            <a:endParaRPr lang="en-US" dirty="0"/>
          </a:p>
        </p:txBody>
      </p:sp>
    </p:spTree>
    <p:extLst>
      <p:ext uri="{BB962C8B-B14F-4D97-AF65-F5344CB8AC3E}">
        <p14:creationId xmlns:p14="http://schemas.microsoft.com/office/powerpoint/2010/main" val="15030073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1325864" y="648159"/>
            <a:ext cx="9854704" cy="1118996"/>
          </a:xfrm>
        </p:spPr>
        <p:txBody>
          <a:bodyPr>
            <a:normAutofit fontScale="90000"/>
          </a:bodyPr>
          <a:lstStyle/>
          <a:p>
            <a:pPr algn="ctr">
              <a:lnSpc>
                <a:spcPct val="115000"/>
              </a:lnSpc>
            </a:pPr>
            <a:r>
              <a:rPr lang="es-ES" sz="3200" kern="50" dirty="0">
                <a:effectLst/>
                <a:latin typeface="Calibri" panose="020F0502020204030204" pitchFamily="34" charset="0"/>
                <a:ea typeface="SimSun" panose="02010600030101010101" pitchFamily="2" charset="-122"/>
                <a:cs typeface="Mangal" panose="02040503050203030202" pitchFamily="18" charset="0"/>
              </a:rPr>
              <a:t>Nuevos desafíos en la gestión de personas</a:t>
            </a:r>
            <a:br>
              <a:rPr lang="es-CL" sz="3200" kern="50" dirty="0">
                <a:effectLst/>
                <a:latin typeface="Times New Roman" panose="02020603050405020304" pitchFamily="18" charset="0"/>
                <a:ea typeface="SimSun" panose="02010600030101010101" pitchFamily="2" charset="-122"/>
                <a:cs typeface="Mangal" panose="02040503050203030202" pitchFamily="18" charset="0"/>
              </a:rPr>
            </a:br>
            <a:r>
              <a:rPr lang="es-CL" sz="3200" kern="50" dirty="0">
                <a:effectLst/>
                <a:latin typeface="Times New Roman" panose="02020603050405020304" pitchFamily="18" charset="0"/>
                <a:ea typeface="SimSun" panose="02010600030101010101" pitchFamily="2" charset="-122"/>
                <a:cs typeface="Mangal" panose="02040503050203030202" pitchFamily="18" charset="0"/>
              </a:rPr>
              <a:t>La mirada de los funcionarios   3</a:t>
            </a:r>
            <a:br>
              <a:rPr lang="es-CL" sz="3200" kern="50" dirty="0">
                <a:effectLst/>
                <a:latin typeface="Times New Roman" panose="02020603050405020304" pitchFamily="18" charset="0"/>
                <a:ea typeface="SimSun" panose="02010600030101010101" pitchFamily="2" charset="-122"/>
                <a:cs typeface="Mangal" panose="02040503050203030202" pitchFamily="18" charset="0"/>
              </a:rPr>
            </a:br>
            <a:endParaRPr lang="es-CL" sz="3200" kern="50" dirty="0">
              <a:effectLst/>
              <a:latin typeface="Times New Roman" panose="02020603050405020304" pitchFamily="18" charset="0"/>
              <a:ea typeface="SimSun" panose="02010600030101010101" pitchFamily="2" charset="-122"/>
              <a:cs typeface="Mangal" panose="02040503050203030202" pitchFamily="18" charset="0"/>
            </a:endParaRPr>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p:txBody>
          <a:bodyPr>
            <a:normAutofit/>
          </a:bodyPr>
          <a:lstStyle/>
          <a:p>
            <a:r>
              <a:rPr lang="es-ES" dirty="0"/>
              <a:t>Recomendaciones del estudio:</a:t>
            </a:r>
          </a:p>
          <a:p>
            <a:pPr lvl="1">
              <a:buFont typeface="Wingdings" panose="05000000000000000000" pitchFamily="2" charset="2"/>
              <a:buChar char="Ø"/>
            </a:pPr>
            <a:r>
              <a:rPr lang="es-ES" dirty="0"/>
              <a:t>Generalizar concursos para las contratas.</a:t>
            </a:r>
          </a:p>
          <a:p>
            <a:pPr lvl="1">
              <a:buFont typeface="Wingdings" panose="05000000000000000000" pitchFamily="2" charset="2"/>
              <a:buChar char="Ø"/>
            </a:pPr>
            <a:r>
              <a:rPr lang="es-ES" dirty="0"/>
              <a:t>Fortalecer inducciones y retroalimentación sobre evaluaciones.</a:t>
            </a:r>
          </a:p>
          <a:p>
            <a:pPr lvl="1">
              <a:buFont typeface="Wingdings" panose="05000000000000000000" pitchFamily="2" charset="2"/>
              <a:buChar char="Ø"/>
            </a:pPr>
            <a:r>
              <a:rPr lang="es-ES" dirty="0"/>
              <a:t>Fortalecer retención del talento joven.</a:t>
            </a:r>
          </a:p>
          <a:p>
            <a:pPr lvl="1">
              <a:buFont typeface="Wingdings" panose="05000000000000000000" pitchFamily="2" charset="2"/>
              <a:buChar char="Ø"/>
            </a:pPr>
            <a:r>
              <a:rPr lang="es-ES" dirty="0"/>
              <a:t>Fortalecer prácticas de liderazgo.</a:t>
            </a:r>
          </a:p>
          <a:p>
            <a:pPr lvl="1">
              <a:buFont typeface="Wingdings" panose="05000000000000000000" pitchFamily="2" charset="2"/>
              <a:buChar char="Ø"/>
            </a:pPr>
            <a:r>
              <a:rPr lang="es-ES" dirty="0"/>
              <a:t>Extender capacitación sobre ética.</a:t>
            </a:r>
          </a:p>
          <a:p>
            <a:pPr lvl="1">
              <a:buFont typeface="Wingdings" panose="05000000000000000000" pitchFamily="2" charset="2"/>
              <a:buChar char="Ø"/>
            </a:pPr>
            <a:r>
              <a:rPr lang="es-ES" dirty="0"/>
              <a:t>Fortalecer asesorías a servicios de bajo desempeño.</a:t>
            </a:r>
          </a:p>
          <a:p>
            <a:pPr lvl="1">
              <a:buFont typeface="Wingdings" panose="05000000000000000000" pitchFamily="2" charset="2"/>
              <a:buChar char="Ø"/>
            </a:pPr>
            <a:r>
              <a:rPr lang="es-ES" dirty="0"/>
              <a:t>Definir planes de acción para abordar brechas constatadas.</a:t>
            </a:r>
          </a:p>
          <a:p>
            <a:pPr lvl="1">
              <a:buFont typeface="Wingdings" panose="05000000000000000000" pitchFamily="2" charset="2"/>
              <a:buChar char="Ø"/>
            </a:pPr>
            <a:endParaRPr lang="es-ES" dirty="0"/>
          </a:p>
          <a:p>
            <a:pPr>
              <a:buFont typeface="Wingdings" panose="05000000000000000000" pitchFamily="2" charset="2"/>
              <a:buChar char="Ø"/>
            </a:pPr>
            <a:endParaRPr lang="es-CL" dirty="0"/>
          </a:p>
          <a:p>
            <a:pPr lvl="1">
              <a:buFont typeface="Wingdings" panose="05000000000000000000" pitchFamily="2" charset="2"/>
              <a:buChar char="Ø"/>
            </a:pPr>
            <a:endParaRPr lang="es-CL" dirty="0"/>
          </a:p>
          <a:p>
            <a:pPr marL="457200" lvl="1" indent="0">
              <a:buNone/>
            </a:pPr>
            <a:endParaRPr lang="es-CL" dirty="0"/>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p:txBody>
          <a:bodyPr/>
          <a:lstStyle/>
          <a:p>
            <a:fld id="{6D22F896-40B5-4ADD-8801-0D06FADFA095}" type="slidenum">
              <a:rPr lang="en-US" smtClean="0"/>
              <a:t>47</a:t>
            </a:fld>
            <a:endParaRPr lang="en-US" dirty="0"/>
          </a:p>
        </p:txBody>
      </p:sp>
    </p:spTree>
    <p:extLst>
      <p:ext uri="{BB962C8B-B14F-4D97-AF65-F5344CB8AC3E}">
        <p14:creationId xmlns:p14="http://schemas.microsoft.com/office/powerpoint/2010/main" val="29855724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1325864" y="648159"/>
            <a:ext cx="9854704" cy="1118996"/>
          </a:xfrm>
        </p:spPr>
        <p:txBody>
          <a:bodyPr>
            <a:normAutofit fontScale="90000"/>
          </a:bodyPr>
          <a:lstStyle/>
          <a:p>
            <a:pPr algn="ctr">
              <a:lnSpc>
                <a:spcPct val="115000"/>
              </a:lnSpc>
            </a:pPr>
            <a:r>
              <a:rPr lang="es-ES" sz="3200" kern="50" dirty="0">
                <a:effectLst/>
                <a:latin typeface="Calibri" panose="020F0502020204030204" pitchFamily="34" charset="0"/>
                <a:ea typeface="SimSun" panose="02010600030101010101" pitchFamily="2" charset="-122"/>
                <a:cs typeface="Mangal" panose="02040503050203030202" pitchFamily="18" charset="0"/>
              </a:rPr>
              <a:t>Nuevos desafíos en la gestión de personas</a:t>
            </a:r>
            <a:br>
              <a:rPr lang="es-CL" sz="3200" kern="50" dirty="0">
                <a:effectLst/>
                <a:latin typeface="Times New Roman" panose="02020603050405020304" pitchFamily="18" charset="0"/>
                <a:ea typeface="SimSun" panose="02010600030101010101" pitchFamily="2" charset="-122"/>
                <a:cs typeface="Mangal" panose="02040503050203030202" pitchFamily="18" charset="0"/>
              </a:rPr>
            </a:br>
            <a:r>
              <a:rPr lang="es-ES" dirty="0"/>
              <a:t>Las propuestas del segundo Gobierno Piñera  </a:t>
            </a:r>
            <a:endParaRPr lang="es-CL" sz="3200" kern="50" dirty="0">
              <a:effectLst/>
              <a:latin typeface="Times New Roman" panose="02020603050405020304" pitchFamily="18" charset="0"/>
              <a:ea typeface="SimSun" panose="02010600030101010101" pitchFamily="2" charset="-122"/>
              <a:cs typeface="Mangal" panose="02040503050203030202" pitchFamily="18" charset="0"/>
            </a:endParaRPr>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p:txBody>
          <a:bodyPr>
            <a:normAutofit/>
          </a:bodyPr>
          <a:lstStyle/>
          <a:p>
            <a:r>
              <a:rPr lang="es-CL" sz="1800" dirty="0">
                <a:latin typeface="Arial" panose="020B0604020202020204" pitchFamily="34" charset="0"/>
                <a:ea typeface="Times New Roman" panose="02020603050405020304" pitchFamily="18" charset="0"/>
              </a:rPr>
              <a:t>L</a:t>
            </a:r>
            <a:r>
              <a:rPr lang="es-CL" sz="1800" dirty="0">
                <a:effectLst/>
                <a:latin typeface="Arial" panose="020B0604020202020204" pitchFamily="34" charset="0"/>
                <a:ea typeface="Times New Roman" panose="02020603050405020304" pitchFamily="18" charset="0"/>
              </a:rPr>
              <a:t>a Agenda Presidencial (Julio 2019) se concentra en la Alta Dirección Pública, y en el Empleo Público y Gestión de Personas.</a:t>
            </a:r>
          </a:p>
          <a:p>
            <a:r>
              <a:rPr lang="es-CL" sz="1800" dirty="0">
                <a:effectLst/>
                <a:latin typeface="Arial" panose="020B0604020202020204" pitchFamily="34" charset="0"/>
                <a:ea typeface="Times New Roman" panose="02020603050405020304" pitchFamily="18" charset="0"/>
              </a:rPr>
              <a:t>Sobre la Alta Dirección Pública propone:</a:t>
            </a:r>
          </a:p>
          <a:p>
            <a:pPr lvl="1"/>
            <a:r>
              <a:rPr lang="es-CL" sz="1600" dirty="0">
                <a:effectLst/>
                <a:latin typeface="Arial" panose="020B0604020202020204" pitchFamily="34" charset="0"/>
                <a:ea typeface="Times New Roman" panose="02020603050405020304" pitchFamily="18" charset="0"/>
              </a:rPr>
              <a:t> crear un Cuerpo de Directivos Públicos,</a:t>
            </a:r>
          </a:p>
          <a:p>
            <a:pPr lvl="1"/>
            <a:r>
              <a:rPr lang="es-CL" sz="1600" dirty="0">
                <a:effectLst/>
                <a:latin typeface="Arial" panose="020B0604020202020204" pitchFamily="34" charset="0"/>
                <a:ea typeface="Times New Roman" panose="02020603050405020304" pitchFamily="18" charset="0"/>
              </a:rPr>
              <a:t> promover la movilidad horizontal de directivos y </a:t>
            </a:r>
          </a:p>
          <a:p>
            <a:pPr lvl="1"/>
            <a:r>
              <a:rPr lang="es-CL" sz="1600" dirty="0">
                <a:effectLst/>
                <a:latin typeface="Arial" panose="020B0604020202020204" pitchFamily="34" charset="0"/>
                <a:ea typeface="Times New Roman" panose="02020603050405020304" pitchFamily="18" charset="0"/>
              </a:rPr>
              <a:t>desarrollar la Academia de Servicio Civil. </a:t>
            </a:r>
          </a:p>
          <a:p>
            <a:r>
              <a:rPr lang="es-CL" sz="1800" dirty="0">
                <a:effectLst/>
                <a:latin typeface="Arial" panose="020B0604020202020204" pitchFamily="34" charset="0"/>
                <a:ea typeface="Times New Roman" panose="02020603050405020304" pitchFamily="18" charset="0"/>
              </a:rPr>
              <a:t>Sobre el empleo público propone:</a:t>
            </a:r>
          </a:p>
          <a:p>
            <a:pPr lvl="1"/>
            <a:r>
              <a:rPr lang="es-CL" sz="1600" dirty="0">
                <a:effectLst/>
                <a:latin typeface="Arial" panose="020B0604020202020204" pitchFamily="34" charset="0"/>
                <a:ea typeface="Times New Roman" panose="02020603050405020304" pitchFamily="18" charset="0"/>
              </a:rPr>
              <a:t>Modernizar el estatuto del empleo público.</a:t>
            </a:r>
          </a:p>
          <a:p>
            <a:pPr lvl="1"/>
            <a:r>
              <a:rPr lang="es-CL" sz="1600" dirty="0">
                <a:latin typeface="Arial" panose="020B0604020202020204" pitchFamily="34" charset="0"/>
                <a:ea typeface="Times New Roman" panose="02020603050405020304" pitchFamily="18" charset="0"/>
              </a:rPr>
              <a:t>Simplificar el </a:t>
            </a:r>
            <a:r>
              <a:rPr lang="es-CL" sz="1600" dirty="0">
                <a:effectLst/>
                <a:latin typeface="Arial" panose="020B0604020202020204" pitchFamily="34" charset="0"/>
                <a:ea typeface="Times New Roman" panose="02020603050405020304" pitchFamily="18" charset="0"/>
              </a:rPr>
              <a:t>sistema de calificaciones..</a:t>
            </a:r>
            <a:endParaRPr lang="es-CL" sz="1600" dirty="0">
              <a:effectLst/>
              <a:latin typeface="Times New Roman" panose="02020603050405020304" pitchFamily="18" charset="0"/>
              <a:ea typeface="Times New Roman" panose="02020603050405020304" pitchFamily="18" charset="0"/>
            </a:endParaRPr>
          </a:p>
          <a:p>
            <a:endParaRPr lang="es-CL" dirty="0">
              <a:effectLst/>
              <a:latin typeface="Times New Roman" panose="02020603050405020304" pitchFamily="18" charset="0"/>
              <a:ea typeface="Times New Roman" panose="02020603050405020304" pitchFamily="18" charset="0"/>
            </a:endParaRPr>
          </a:p>
          <a:p>
            <a:endParaRPr lang="es-CL" dirty="0"/>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p:txBody>
          <a:bodyPr/>
          <a:lstStyle/>
          <a:p>
            <a:fld id="{6D22F896-40B5-4ADD-8801-0D06FADFA095}" type="slidenum">
              <a:rPr lang="en-US" smtClean="0"/>
              <a:t>48</a:t>
            </a:fld>
            <a:endParaRPr lang="en-US" dirty="0"/>
          </a:p>
        </p:txBody>
      </p:sp>
    </p:spTree>
    <p:extLst>
      <p:ext uri="{BB962C8B-B14F-4D97-AF65-F5344CB8AC3E}">
        <p14:creationId xmlns:p14="http://schemas.microsoft.com/office/powerpoint/2010/main" val="28200312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1325864" y="648159"/>
            <a:ext cx="9854704" cy="1118996"/>
          </a:xfrm>
        </p:spPr>
        <p:txBody>
          <a:bodyPr>
            <a:normAutofit fontScale="90000"/>
          </a:bodyPr>
          <a:lstStyle/>
          <a:p>
            <a:pPr algn="ctr">
              <a:lnSpc>
                <a:spcPct val="115000"/>
              </a:lnSpc>
            </a:pPr>
            <a:r>
              <a:rPr lang="es-ES" sz="3200" kern="50" dirty="0">
                <a:effectLst/>
                <a:latin typeface="Calibri" panose="020F0502020204030204" pitchFamily="34" charset="0"/>
                <a:ea typeface="SimSun" panose="02010600030101010101" pitchFamily="2" charset="-122"/>
                <a:cs typeface="Mangal" panose="02040503050203030202" pitchFamily="18" charset="0"/>
              </a:rPr>
              <a:t>Nuevos desafíos en la gestión de personas</a:t>
            </a:r>
            <a:br>
              <a:rPr lang="es-CL" sz="3200" kern="50" dirty="0">
                <a:effectLst/>
                <a:latin typeface="Times New Roman" panose="02020603050405020304" pitchFamily="18" charset="0"/>
                <a:ea typeface="SimSun" panose="02010600030101010101" pitchFamily="2" charset="-122"/>
                <a:cs typeface="Mangal" panose="02040503050203030202" pitchFamily="18" charset="0"/>
              </a:rPr>
            </a:br>
            <a:r>
              <a:rPr lang="es-ES" sz="2700" dirty="0"/>
              <a:t>El anteproyecto de ley de gobierno sobre empleo público  1.</a:t>
            </a:r>
            <a:endParaRPr lang="es-CL" sz="3200" kern="50" dirty="0">
              <a:effectLst/>
              <a:latin typeface="Times New Roman" panose="02020603050405020304" pitchFamily="18" charset="0"/>
              <a:ea typeface="SimSun" panose="02010600030101010101" pitchFamily="2" charset="-122"/>
              <a:cs typeface="Mangal" panose="02040503050203030202" pitchFamily="18" charset="0"/>
            </a:endParaRPr>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p:txBody>
          <a:bodyPr>
            <a:normAutofit fontScale="92500" lnSpcReduction="10000"/>
          </a:bodyPr>
          <a:lstStyle/>
          <a:p>
            <a:pPr marL="0" indent="0">
              <a:buNone/>
            </a:pPr>
            <a:r>
              <a:rPr lang="es-CL" sz="2400" b="1" dirty="0"/>
              <a:t>La propuesta del gobierno.  (1)</a:t>
            </a:r>
          </a:p>
          <a:p>
            <a:pPr>
              <a:buFont typeface="Wingdings" panose="05000000000000000000" pitchFamily="2" charset="2"/>
              <a:buChar char="v"/>
            </a:pPr>
            <a:r>
              <a:rPr lang="es-ES" dirty="0"/>
              <a:t>¿</a:t>
            </a:r>
            <a:r>
              <a:rPr lang="es-ES" b="1" dirty="0"/>
              <a:t>POR QUÉ MODIFICAR EL RÉGIMEN DEL EMPLEO PÚBLICO AHORA</a:t>
            </a:r>
            <a:r>
              <a:rPr lang="es-ES" dirty="0"/>
              <a:t>? </a:t>
            </a:r>
          </a:p>
          <a:p>
            <a:pPr lvl="1">
              <a:buFont typeface="Wingdings" panose="05000000000000000000" pitchFamily="2" charset="2"/>
              <a:buChar char="Ø"/>
            </a:pPr>
            <a:r>
              <a:rPr lang="es-ES" dirty="0"/>
              <a:t>la calidad del Estado y sus instituciones son factores críticos para avanzar hacia el desarrollo y reducir las desigualdades.</a:t>
            </a:r>
          </a:p>
          <a:p>
            <a:pPr lvl="1">
              <a:buFont typeface="Wingdings" panose="05000000000000000000" pitchFamily="2" charset="2"/>
              <a:buChar char="Ø"/>
            </a:pPr>
            <a:r>
              <a:rPr lang="es-ES" dirty="0"/>
              <a:t>Consenso ante la abrumadora evidencia que demuestra la “crisis del empleo público” y la urgencia por construir nuevas reglas del juego porque el empleo público es relevante en la economía del país y para la ciudadanía; porque las “reglas del juego” del empleo público se están definiendo de manera inorgánica, rigidizando la gestión;  porque la complejidad contractual en el Estado impide una gestión eficiente de los recursos; y porque se observa estancamiento y pocas oportunidades de desarrollo para los funcionarios públicos.</a:t>
            </a:r>
            <a:endParaRPr lang="es-CL" dirty="0"/>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p:txBody>
          <a:bodyPr/>
          <a:lstStyle/>
          <a:p>
            <a:fld id="{6D22F896-40B5-4ADD-8801-0D06FADFA095}" type="slidenum">
              <a:rPr lang="en-US" smtClean="0"/>
              <a:t>49</a:t>
            </a:fld>
            <a:endParaRPr lang="en-US" dirty="0"/>
          </a:p>
        </p:txBody>
      </p:sp>
    </p:spTree>
    <p:extLst>
      <p:ext uri="{BB962C8B-B14F-4D97-AF65-F5344CB8AC3E}">
        <p14:creationId xmlns:p14="http://schemas.microsoft.com/office/powerpoint/2010/main" val="2811911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2270" y="1526585"/>
            <a:ext cx="4306888"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8" name="27 CuadroTexto"/>
          <p:cNvSpPr txBox="1"/>
          <p:nvPr/>
        </p:nvSpPr>
        <p:spPr>
          <a:xfrm>
            <a:off x="2103737" y="260648"/>
            <a:ext cx="7710842" cy="1046440"/>
          </a:xfrm>
          <a:prstGeom prst="rect">
            <a:avLst/>
          </a:prstGeom>
        </p:spPr>
        <p:txBody>
          <a:bodyPr wrap="square" rtlCol="0">
            <a:spAutoFit/>
          </a:bodyPr>
          <a:lstStyle/>
          <a:p>
            <a:r>
              <a:rPr lang="es-CL" sz="2400" b="1" dirty="0">
                <a:solidFill>
                  <a:srgbClr val="002060"/>
                </a:solidFill>
                <a:ea typeface="Verdana" pitchFamily="34" charset="0"/>
                <a:cs typeface="Calibri" panose="020F0502020204030204" pitchFamily="34" charset="0"/>
                <a:sym typeface="Arial"/>
              </a:rPr>
              <a:t>Estructura del empleo público en Chile</a:t>
            </a:r>
            <a:br>
              <a:rPr lang="es-CL" sz="2000" dirty="0">
                <a:solidFill>
                  <a:srgbClr val="002060"/>
                </a:solidFill>
                <a:ea typeface="Verdana" pitchFamily="34" charset="0"/>
                <a:cs typeface="Calibri" panose="020F0502020204030204" pitchFamily="34" charset="0"/>
                <a:sym typeface="Arial"/>
              </a:rPr>
            </a:br>
            <a:r>
              <a:rPr lang="es-CL" sz="2000" dirty="0">
                <a:solidFill>
                  <a:srgbClr val="002060"/>
                </a:solidFill>
                <a:ea typeface="Verdana" pitchFamily="34" charset="0"/>
                <a:cs typeface="Calibri" panose="020F0502020204030204" pitchFamily="34" charset="0"/>
                <a:sym typeface="Arial"/>
              </a:rPr>
              <a:t>Total personal Administración Central al 30 de junio de 2019: 284.606</a:t>
            </a:r>
            <a:br>
              <a:rPr lang="es-CL" sz="2000" dirty="0">
                <a:solidFill>
                  <a:srgbClr val="002060"/>
                </a:solidFill>
                <a:ea typeface="Verdana" pitchFamily="34" charset="0"/>
                <a:cs typeface="Calibri" panose="020F0502020204030204" pitchFamily="34" charset="0"/>
                <a:sym typeface="Arial"/>
              </a:rPr>
            </a:br>
            <a:r>
              <a:rPr lang="es-CL" dirty="0">
                <a:solidFill>
                  <a:srgbClr val="002060"/>
                </a:solidFill>
                <a:ea typeface="Verdana" pitchFamily="34" charset="0"/>
                <a:cs typeface="Calibri" panose="020F0502020204030204" pitchFamily="34" charset="0"/>
                <a:sym typeface="Arial"/>
              </a:rPr>
              <a:t>(4.589 directivos y 280.017 funcionarios) </a:t>
            </a:r>
            <a:endParaRPr lang="es-CL" dirty="0">
              <a:solidFill>
                <a:srgbClr val="002060"/>
              </a:solidFill>
              <a:cs typeface="Calibri" panose="020F0502020204030204" pitchFamily="34" charset="0"/>
              <a:sym typeface="Arial"/>
            </a:endParaRPr>
          </a:p>
        </p:txBody>
      </p:sp>
      <p:sp>
        <p:nvSpPr>
          <p:cNvPr id="29" name="Text Box 4"/>
          <p:cNvSpPr txBox="1">
            <a:spLocks noChangeArrowheads="1"/>
          </p:cNvSpPr>
          <p:nvPr/>
        </p:nvSpPr>
        <p:spPr bwMode="auto">
          <a:xfrm>
            <a:off x="6396047" y="2412739"/>
            <a:ext cx="2568575" cy="846386"/>
          </a:xfrm>
          <a:prstGeom prst="rect">
            <a:avLst/>
          </a:prstGeom>
          <a:solidFill>
            <a:schemeClr val="bg1"/>
          </a:solidFill>
          <a:ln>
            <a:noFill/>
          </a:ln>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10000"/>
              </a:lnSpc>
              <a:spcBef>
                <a:spcPct val="20000"/>
              </a:spcBef>
              <a:buFont typeface="Arial Unicode MS" pitchFamily="34" charset="-128"/>
              <a:buNone/>
            </a:pPr>
            <a:r>
              <a:rPr lang="es-ES" altLang="es-ES" sz="1400" b="1" dirty="0">
                <a:solidFill>
                  <a:srgbClr val="002060"/>
                </a:solidFill>
                <a:latin typeface="Calibri" panose="020F0502020204030204" pitchFamily="34" charset="0"/>
                <a:ea typeface="ヒラギノ角ゴ Pro W3"/>
                <a:cs typeface="Calibri" panose="020F0502020204030204" pitchFamily="34" charset="0"/>
                <a:sym typeface="Arial"/>
              </a:rPr>
              <a:t>1º y 2º nivel jerárquico</a:t>
            </a:r>
          </a:p>
          <a:p>
            <a:pPr marL="0" indent="0" eaLnBrk="1" hangingPunct="1">
              <a:lnSpc>
                <a:spcPct val="110000"/>
              </a:lnSpc>
              <a:spcBef>
                <a:spcPct val="20000"/>
              </a:spcBef>
            </a:pPr>
            <a:r>
              <a:rPr lang="es-ES" altLang="es-ES" sz="1400" b="1" dirty="0">
                <a:solidFill>
                  <a:srgbClr val="002060"/>
                </a:solidFill>
                <a:latin typeface="Calibri" panose="020F0502020204030204" pitchFamily="34" charset="0"/>
                <a:ea typeface="ヒラギノ角ゴ Pro W3"/>
                <a:cs typeface="Calibri" panose="020F0502020204030204" pitchFamily="34" charset="0"/>
                <a:sym typeface="Arial"/>
              </a:rPr>
              <a:t>Designación indirecta (incluye adscritos, no adscritos)</a:t>
            </a:r>
          </a:p>
        </p:txBody>
      </p:sp>
      <p:sp>
        <p:nvSpPr>
          <p:cNvPr id="30" name="AutoShape 5"/>
          <p:cNvSpPr>
            <a:spLocks/>
          </p:cNvSpPr>
          <p:nvPr/>
        </p:nvSpPr>
        <p:spPr bwMode="auto">
          <a:xfrm>
            <a:off x="8786970" y="2592306"/>
            <a:ext cx="71437" cy="792163"/>
          </a:xfrm>
          <a:prstGeom prst="rightBrace">
            <a:avLst>
              <a:gd name="adj1" fmla="val 92408"/>
              <a:gd name="adj2" fmla="val 50102"/>
            </a:avLst>
          </a:prstGeom>
          <a:noFill/>
          <a:ln w="22225">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s-CL" altLang="es-ES">
              <a:solidFill>
                <a:srgbClr val="002060"/>
              </a:solidFill>
              <a:latin typeface="Calibri" panose="020F0502020204030204" pitchFamily="34" charset="0"/>
              <a:ea typeface="ヒラギノ角ゴ Pro W3"/>
              <a:cs typeface="Calibri" panose="020F0502020204030204" pitchFamily="34" charset="0"/>
              <a:sym typeface="Arial"/>
            </a:endParaRPr>
          </a:p>
        </p:txBody>
      </p:sp>
      <p:sp>
        <p:nvSpPr>
          <p:cNvPr id="31" name="Text Box 6"/>
          <p:cNvSpPr txBox="1">
            <a:spLocks noChangeArrowheads="1"/>
          </p:cNvSpPr>
          <p:nvPr/>
        </p:nvSpPr>
        <p:spPr bwMode="auto">
          <a:xfrm>
            <a:off x="8786969" y="2608767"/>
            <a:ext cx="1881039" cy="61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90000"/>
              </a:lnSpc>
              <a:spcBef>
                <a:spcPct val="20000"/>
              </a:spcBef>
              <a:buFont typeface="Arial Unicode MS" pitchFamily="34" charset="-128"/>
              <a:buNone/>
            </a:pPr>
            <a:r>
              <a:rPr lang="es-ES" altLang="es-ES" b="1" dirty="0">
                <a:solidFill>
                  <a:srgbClr val="002060"/>
                </a:solidFill>
                <a:latin typeface="Calibri" panose="020F0502020204030204" pitchFamily="34" charset="0"/>
                <a:ea typeface="ヒラギノ角ゴ Pro W3"/>
                <a:cs typeface="Calibri" panose="020F0502020204030204" pitchFamily="34" charset="0"/>
                <a:sym typeface="Arial"/>
              </a:rPr>
              <a:t> </a:t>
            </a:r>
            <a:r>
              <a:rPr lang="es-ES" altLang="es-ES" sz="1600" b="1" dirty="0">
                <a:solidFill>
                  <a:srgbClr val="002060"/>
                </a:solidFill>
                <a:latin typeface="Calibri" panose="020F0502020204030204" pitchFamily="34" charset="0"/>
                <a:ea typeface="ヒラギノ角ゴ Pro W3"/>
                <a:cs typeface="Calibri" panose="020F0502020204030204" pitchFamily="34" charset="0"/>
                <a:sym typeface="Arial"/>
              </a:rPr>
              <a:t>Alta Dirección</a:t>
            </a:r>
          </a:p>
          <a:p>
            <a:pPr algn="ctr" eaLnBrk="1" hangingPunct="1">
              <a:lnSpc>
                <a:spcPct val="90000"/>
              </a:lnSpc>
              <a:spcBef>
                <a:spcPct val="20000"/>
              </a:spcBef>
              <a:buFont typeface="Arial Unicode MS" pitchFamily="34" charset="-128"/>
              <a:buNone/>
            </a:pPr>
            <a:r>
              <a:rPr lang="es-ES" altLang="es-ES" sz="1600" b="1" dirty="0">
                <a:solidFill>
                  <a:srgbClr val="002060"/>
                </a:solidFill>
                <a:latin typeface="Calibri" panose="020F0502020204030204" pitchFamily="34" charset="0"/>
                <a:ea typeface="ヒラギノ角ゴ Pro W3"/>
                <a:cs typeface="Calibri" panose="020F0502020204030204" pitchFamily="34" charset="0"/>
                <a:sym typeface="Arial"/>
              </a:rPr>
              <a:t>Pública  </a:t>
            </a:r>
          </a:p>
        </p:txBody>
      </p:sp>
      <p:sp>
        <p:nvSpPr>
          <p:cNvPr id="32" name="Text Box 10"/>
          <p:cNvSpPr txBox="1">
            <a:spLocks noChangeArrowheads="1"/>
          </p:cNvSpPr>
          <p:nvPr/>
        </p:nvSpPr>
        <p:spPr bwMode="auto">
          <a:xfrm>
            <a:off x="6527809" y="3362989"/>
            <a:ext cx="25685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Bef>
                <a:spcPct val="20000"/>
              </a:spcBef>
              <a:buFont typeface="Arial Unicode MS" pitchFamily="34" charset="-128"/>
              <a:buNone/>
            </a:pPr>
            <a:r>
              <a:rPr lang="es-MX" altLang="es-ES" sz="1400" b="1" dirty="0">
                <a:solidFill>
                  <a:srgbClr val="002060"/>
                </a:solidFill>
                <a:latin typeface="Calibri" panose="020F0502020204030204" pitchFamily="34" charset="0"/>
                <a:ea typeface="ヒラギノ角ゴ Pro W3"/>
                <a:cs typeface="Calibri" panose="020F0502020204030204" pitchFamily="34" charset="0"/>
                <a:sym typeface="Arial"/>
              </a:rPr>
              <a:t>3º nivel jerárquico</a:t>
            </a:r>
          </a:p>
          <a:p>
            <a:pPr eaLnBrk="1" hangingPunct="1">
              <a:lnSpc>
                <a:spcPct val="90000"/>
              </a:lnSpc>
              <a:spcBef>
                <a:spcPct val="20000"/>
              </a:spcBef>
              <a:buFont typeface="Arial Unicode MS" pitchFamily="34" charset="-128"/>
              <a:buNone/>
            </a:pPr>
            <a:r>
              <a:rPr lang="es-MX" altLang="es-ES" sz="1400" b="1" dirty="0">
                <a:solidFill>
                  <a:srgbClr val="002060"/>
                </a:solidFill>
                <a:latin typeface="Calibri" panose="020F0502020204030204" pitchFamily="34" charset="0"/>
                <a:ea typeface="ヒラギノ角ゴ Pro W3"/>
                <a:cs typeface="Calibri" panose="020F0502020204030204" pitchFamily="34" charset="0"/>
                <a:sym typeface="Arial"/>
              </a:rPr>
              <a:t>Directivos Intermedios</a:t>
            </a:r>
            <a:endParaRPr lang="es-ES" altLang="es-ES" sz="1400" b="1" dirty="0">
              <a:solidFill>
                <a:srgbClr val="002060"/>
              </a:solidFill>
              <a:latin typeface="Calibri" panose="020F0502020204030204" pitchFamily="34" charset="0"/>
              <a:ea typeface="ヒラギノ角ゴ Pro W3"/>
              <a:cs typeface="Calibri" panose="020F0502020204030204" pitchFamily="34" charset="0"/>
              <a:sym typeface="Arial"/>
            </a:endParaRPr>
          </a:p>
        </p:txBody>
      </p:sp>
      <p:sp>
        <p:nvSpPr>
          <p:cNvPr id="33" name="Text Box 14"/>
          <p:cNvSpPr txBox="1">
            <a:spLocks noChangeArrowheads="1"/>
          </p:cNvSpPr>
          <p:nvPr/>
        </p:nvSpPr>
        <p:spPr bwMode="auto">
          <a:xfrm>
            <a:off x="8966356" y="4050209"/>
            <a:ext cx="143163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algn="ctr" eaLnBrk="1" hangingPunct="1">
              <a:lnSpc>
                <a:spcPct val="90000"/>
              </a:lnSpc>
              <a:spcBef>
                <a:spcPct val="20000"/>
              </a:spcBef>
            </a:pPr>
            <a:r>
              <a:rPr lang="es-ES" altLang="es-ES" sz="1600" b="1" dirty="0">
                <a:solidFill>
                  <a:srgbClr val="002060"/>
                </a:solidFill>
                <a:latin typeface="Calibri" panose="020F0502020204030204" pitchFamily="34" charset="0"/>
                <a:ea typeface="ヒラギノ角ゴ Pro W3"/>
                <a:cs typeface="Calibri" panose="020F0502020204030204" pitchFamily="34" charset="0"/>
                <a:sym typeface="Arial"/>
              </a:rPr>
              <a:t>Planta (24%)</a:t>
            </a:r>
          </a:p>
          <a:p>
            <a:pPr marL="0" indent="0" algn="ctr" eaLnBrk="1" hangingPunct="1">
              <a:lnSpc>
                <a:spcPct val="90000"/>
              </a:lnSpc>
              <a:spcBef>
                <a:spcPct val="20000"/>
              </a:spcBef>
            </a:pPr>
            <a:r>
              <a:rPr lang="es-ES" altLang="es-ES" sz="1600" b="1" dirty="0">
                <a:solidFill>
                  <a:srgbClr val="002060"/>
                </a:solidFill>
                <a:latin typeface="Calibri" panose="020F0502020204030204" pitchFamily="34" charset="0"/>
                <a:ea typeface="ヒラギノ角ゴ Pro W3"/>
                <a:cs typeface="Calibri" panose="020F0502020204030204" pitchFamily="34" charset="0"/>
                <a:sym typeface="Arial"/>
              </a:rPr>
              <a:t>+ </a:t>
            </a:r>
          </a:p>
          <a:p>
            <a:pPr marL="0" indent="0" algn="ctr" eaLnBrk="1" hangingPunct="1">
              <a:lnSpc>
                <a:spcPct val="90000"/>
              </a:lnSpc>
              <a:spcBef>
                <a:spcPct val="20000"/>
              </a:spcBef>
            </a:pPr>
            <a:r>
              <a:rPr lang="es-ES" altLang="es-ES" sz="1600" b="1" dirty="0">
                <a:solidFill>
                  <a:srgbClr val="002060"/>
                </a:solidFill>
                <a:latin typeface="Calibri" panose="020F0502020204030204" pitchFamily="34" charset="0"/>
                <a:ea typeface="ヒラギノ角ゴ Pro W3"/>
                <a:cs typeface="Calibri" panose="020F0502020204030204" pitchFamily="34" charset="0"/>
                <a:sym typeface="Arial"/>
              </a:rPr>
              <a:t>Contrata (73%)</a:t>
            </a:r>
          </a:p>
        </p:txBody>
      </p:sp>
      <p:grpSp>
        <p:nvGrpSpPr>
          <p:cNvPr id="34" name="Group 15"/>
          <p:cNvGrpSpPr>
            <a:grpSpLocks/>
          </p:cNvGrpSpPr>
          <p:nvPr/>
        </p:nvGrpSpPr>
        <p:grpSpPr bwMode="auto">
          <a:xfrm>
            <a:off x="4008447" y="5561515"/>
            <a:ext cx="2376487" cy="144463"/>
            <a:chOff x="1655" y="3339"/>
            <a:chExt cx="1225" cy="182"/>
          </a:xfrm>
        </p:grpSpPr>
        <p:sp>
          <p:nvSpPr>
            <p:cNvPr id="35" name="Line 16"/>
            <p:cNvSpPr>
              <a:spLocks noChangeShapeType="1"/>
            </p:cNvSpPr>
            <p:nvPr/>
          </p:nvSpPr>
          <p:spPr bwMode="auto">
            <a:xfrm flipH="1" flipV="1">
              <a:off x="1655" y="3339"/>
              <a:ext cx="0" cy="182"/>
            </a:xfrm>
            <a:prstGeom prst="line">
              <a:avLst/>
            </a:prstGeom>
            <a:noFill/>
            <a:ln w="2857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s-CL">
                <a:solidFill>
                  <a:prstClr val="black"/>
                </a:solidFill>
                <a:cs typeface="Calibri" panose="020F0502020204030204" pitchFamily="34" charset="0"/>
                <a:sym typeface="Arial"/>
              </a:endParaRPr>
            </a:p>
          </p:txBody>
        </p:sp>
        <p:sp>
          <p:nvSpPr>
            <p:cNvPr id="36" name="Line 17"/>
            <p:cNvSpPr>
              <a:spLocks noChangeShapeType="1"/>
            </p:cNvSpPr>
            <p:nvPr/>
          </p:nvSpPr>
          <p:spPr bwMode="auto">
            <a:xfrm>
              <a:off x="1655" y="3521"/>
              <a:ext cx="1225" cy="0"/>
            </a:xfrm>
            <a:prstGeom prst="line">
              <a:avLst/>
            </a:prstGeom>
            <a:noFill/>
            <a:ln w="34925">
              <a:solidFill>
                <a:srgbClr val="FF6600"/>
              </a:solidFill>
              <a:round/>
              <a:headEnd/>
              <a:tailEnd/>
            </a:ln>
            <a:extLst>
              <a:ext uri="{909E8E84-426E-40DD-AFC4-6F175D3DCCD1}">
                <a14:hiddenFill xmlns:a14="http://schemas.microsoft.com/office/drawing/2010/main">
                  <a:noFill/>
                </a14:hiddenFill>
              </a:ext>
            </a:extLst>
          </p:spPr>
          <p:txBody>
            <a:bodyPr/>
            <a:lstStyle/>
            <a:p>
              <a:endParaRPr lang="es-CL">
                <a:solidFill>
                  <a:prstClr val="black"/>
                </a:solidFill>
                <a:cs typeface="Calibri" panose="020F0502020204030204" pitchFamily="34" charset="0"/>
                <a:sym typeface="Arial"/>
              </a:endParaRPr>
            </a:p>
          </p:txBody>
        </p:sp>
      </p:grpSp>
      <p:sp>
        <p:nvSpPr>
          <p:cNvPr id="37" name="Text Box 21"/>
          <p:cNvSpPr txBox="1">
            <a:spLocks noChangeArrowheads="1"/>
          </p:cNvSpPr>
          <p:nvPr/>
        </p:nvSpPr>
        <p:spPr bwMode="auto">
          <a:xfrm>
            <a:off x="6443663" y="1889621"/>
            <a:ext cx="2520950"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Bef>
                <a:spcPct val="20000"/>
              </a:spcBef>
              <a:buFont typeface="Arial Unicode MS" pitchFamily="34" charset="-128"/>
              <a:buNone/>
            </a:pPr>
            <a:r>
              <a:rPr lang="es-CL" altLang="es-ES" sz="1400" b="1" dirty="0">
                <a:solidFill>
                  <a:srgbClr val="002060"/>
                </a:solidFill>
                <a:latin typeface="Calibri" panose="020F0502020204030204" pitchFamily="34" charset="0"/>
                <a:ea typeface="ヒラギノ角ゴ Pro W3"/>
                <a:cs typeface="Calibri" panose="020F0502020204030204" pitchFamily="34" charset="0"/>
                <a:sym typeface="Arial"/>
              </a:rPr>
              <a:t>Designación  Directa</a:t>
            </a:r>
            <a:endParaRPr lang="es-ES" altLang="es-ES" sz="1400" b="1" dirty="0">
              <a:solidFill>
                <a:srgbClr val="002060"/>
              </a:solidFill>
              <a:latin typeface="Calibri" panose="020F0502020204030204" pitchFamily="34" charset="0"/>
              <a:ea typeface="ヒラギノ角ゴ Pro W3"/>
              <a:cs typeface="Calibri" panose="020F0502020204030204" pitchFamily="34" charset="0"/>
              <a:sym typeface="Arial"/>
            </a:endParaRPr>
          </a:p>
        </p:txBody>
      </p:sp>
      <p:sp>
        <p:nvSpPr>
          <p:cNvPr id="38" name="Line 22"/>
          <p:cNvSpPr>
            <a:spLocks noChangeShapeType="1"/>
          </p:cNvSpPr>
          <p:nvPr/>
        </p:nvSpPr>
        <p:spPr bwMode="auto">
          <a:xfrm>
            <a:off x="5016500" y="2897684"/>
            <a:ext cx="1379538" cy="0"/>
          </a:xfrm>
          <a:prstGeom prst="line">
            <a:avLst/>
          </a:prstGeom>
          <a:noFill/>
          <a:ln w="2857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s-CL">
              <a:solidFill>
                <a:prstClr val="black"/>
              </a:solidFill>
              <a:cs typeface="Calibri" panose="020F0502020204030204" pitchFamily="34" charset="0"/>
              <a:sym typeface="Arial"/>
            </a:endParaRPr>
          </a:p>
        </p:txBody>
      </p:sp>
      <p:sp>
        <p:nvSpPr>
          <p:cNvPr id="39" name="AutoShape 24"/>
          <p:cNvSpPr>
            <a:spLocks/>
          </p:cNvSpPr>
          <p:nvPr/>
        </p:nvSpPr>
        <p:spPr bwMode="auto">
          <a:xfrm>
            <a:off x="8715531" y="1818184"/>
            <a:ext cx="142875" cy="431800"/>
          </a:xfrm>
          <a:prstGeom prst="rightBrace">
            <a:avLst>
              <a:gd name="adj1" fmla="val 25185"/>
              <a:gd name="adj2" fmla="val 50000"/>
            </a:avLst>
          </a:prstGeom>
          <a:noFill/>
          <a:ln w="22225">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s-CL" altLang="es-ES">
              <a:solidFill>
                <a:srgbClr val="002060"/>
              </a:solidFill>
              <a:latin typeface="Calibri" panose="020F0502020204030204" pitchFamily="34" charset="0"/>
              <a:ea typeface="ヒラギノ角ゴ Pro W3"/>
              <a:cs typeface="Calibri" panose="020F0502020204030204" pitchFamily="34" charset="0"/>
              <a:sym typeface="Arial"/>
            </a:endParaRPr>
          </a:p>
        </p:txBody>
      </p:sp>
      <p:sp>
        <p:nvSpPr>
          <p:cNvPr id="40" name="Text Box 25"/>
          <p:cNvSpPr txBox="1">
            <a:spLocks noChangeArrowheads="1"/>
          </p:cNvSpPr>
          <p:nvPr/>
        </p:nvSpPr>
        <p:spPr bwMode="auto">
          <a:xfrm>
            <a:off x="8964620" y="1818190"/>
            <a:ext cx="1379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90000"/>
              </a:lnSpc>
              <a:spcBef>
                <a:spcPct val="20000"/>
              </a:spcBef>
              <a:buFont typeface="Arial Unicode MS" pitchFamily="34" charset="-128"/>
              <a:buNone/>
            </a:pPr>
            <a:r>
              <a:rPr lang="es-ES" altLang="es-ES" sz="1600" b="1" dirty="0">
                <a:solidFill>
                  <a:srgbClr val="002060"/>
                </a:solidFill>
                <a:latin typeface="Calibri" panose="020F0502020204030204" pitchFamily="34" charset="0"/>
                <a:ea typeface="ヒラギノ角ゴ Pro W3"/>
                <a:cs typeface="Calibri" panose="020F0502020204030204" pitchFamily="34" charset="0"/>
                <a:sym typeface="Arial"/>
              </a:rPr>
              <a:t>Confianza</a:t>
            </a:r>
            <a:r>
              <a:rPr lang="es-ES" altLang="es-ES" b="1" dirty="0">
                <a:solidFill>
                  <a:srgbClr val="002060"/>
                </a:solidFill>
                <a:latin typeface="Calibri" panose="020F0502020204030204" pitchFamily="34" charset="0"/>
                <a:ea typeface="ヒラギノ角ゴ Pro W3"/>
                <a:cs typeface="Calibri" panose="020F0502020204030204" pitchFamily="34" charset="0"/>
                <a:sym typeface="Arial"/>
              </a:rPr>
              <a:t> </a:t>
            </a:r>
          </a:p>
          <a:p>
            <a:pPr algn="ctr" eaLnBrk="1" hangingPunct="1">
              <a:lnSpc>
                <a:spcPct val="90000"/>
              </a:lnSpc>
              <a:spcBef>
                <a:spcPct val="20000"/>
              </a:spcBef>
              <a:buFont typeface="Arial Unicode MS" pitchFamily="34" charset="-128"/>
              <a:buNone/>
            </a:pPr>
            <a:endParaRPr lang="es-ES" altLang="es-ES" b="1" dirty="0">
              <a:solidFill>
                <a:srgbClr val="002060"/>
              </a:solidFill>
              <a:latin typeface="Calibri" panose="020F0502020204030204" pitchFamily="34" charset="0"/>
              <a:ea typeface="ヒラギノ角ゴ Pro W3"/>
              <a:cs typeface="Calibri" panose="020F0502020204030204" pitchFamily="34" charset="0"/>
              <a:sym typeface="Arial"/>
            </a:endParaRPr>
          </a:p>
        </p:txBody>
      </p:sp>
      <p:sp>
        <p:nvSpPr>
          <p:cNvPr id="41" name="Rectangle 26"/>
          <p:cNvSpPr>
            <a:spLocks noChangeArrowheads="1"/>
          </p:cNvSpPr>
          <p:nvPr/>
        </p:nvSpPr>
        <p:spPr bwMode="auto">
          <a:xfrm>
            <a:off x="4456122" y="1818184"/>
            <a:ext cx="16398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CL" altLang="es-ES" sz="1600" b="1" dirty="0">
                <a:solidFill>
                  <a:srgbClr val="002060"/>
                </a:solidFill>
                <a:latin typeface="Calibri" panose="020F0502020204030204" pitchFamily="34" charset="0"/>
                <a:ea typeface="ヒラギノ角ゴ Pro W3"/>
                <a:cs typeface="Calibri" panose="020F0502020204030204" pitchFamily="34" charset="0"/>
                <a:sym typeface="Arial"/>
              </a:rPr>
              <a:t>          807</a:t>
            </a:r>
          </a:p>
        </p:txBody>
      </p:sp>
      <p:sp>
        <p:nvSpPr>
          <p:cNvPr id="42" name="Rectangle 27"/>
          <p:cNvSpPr>
            <a:spLocks noChangeArrowheads="1"/>
          </p:cNvSpPr>
          <p:nvPr/>
        </p:nvSpPr>
        <p:spPr bwMode="auto">
          <a:xfrm>
            <a:off x="6384934" y="4203037"/>
            <a:ext cx="2016125"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CL" altLang="es-ES" sz="1500" b="1" dirty="0">
                <a:solidFill>
                  <a:srgbClr val="002060"/>
                </a:solidFill>
                <a:latin typeface="Calibri" panose="020F0502020204030204" pitchFamily="34" charset="0"/>
                <a:ea typeface="ヒラギノ角ゴ Pro W3"/>
                <a:cs typeface="Calibri" panose="020F0502020204030204" pitchFamily="34" charset="0"/>
                <a:sym typeface="Arial"/>
              </a:rPr>
              <a:t>Funcionarios (profesionales, técnicos, administrativos y auxiliares)</a:t>
            </a:r>
          </a:p>
        </p:txBody>
      </p:sp>
      <p:sp>
        <p:nvSpPr>
          <p:cNvPr id="43" name="Rectangle 28"/>
          <p:cNvSpPr>
            <a:spLocks noChangeArrowheads="1"/>
          </p:cNvSpPr>
          <p:nvPr/>
        </p:nvSpPr>
        <p:spPr bwMode="auto">
          <a:xfrm>
            <a:off x="4738693" y="2527211"/>
            <a:ext cx="8883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CL" altLang="es-ES" sz="1600" b="1" dirty="0">
                <a:solidFill>
                  <a:srgbClr val="002060"/>
                </a:solidFill>
                <a:latin typeface="Calibri" panose="020F0502020204030204" pitchFamily="34" charset="0"/>
                <a:ea typeface="ヒラギノ角ゴ Pro W3"/>
                <a:cs typeface="Calibri" panose="020F0502020204030204" pitchFamily="34" charset="0"/>
                <a:sym typeface="Arial"/>
              </a:rPr>
              <a:t>     1.505</a:t>
            </a:r>
          </a:p>
        </p:txBody>
      </p:sp>
      <p:sp>
        <p:nvSpPr>
          <p:cNvPr id="44" name="Rectangle 32"/>
          <p:cNvSpPr>
            <a:spLocks noChangeArrowheads="1"/>
          </p:cNvSpPr>
          <p:nvPr/>
        </p:nvSpPr>
        <p:spPr bwMode="auto">
          <a:xfrm>
            <a:off x="5202954" y="3329484"/>
            <a:ext cx="14462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CL" altLang="es-ES" sz="1600" b="1" dirty="0">
                <a:solidFill>
                  <a:srgbClr val="002060"/>
                </a:solidFill>
                <a:latin typeface="Calibri" panose="020F0502020204030204" pitchFamily="34" charset="0"/>
                <a:ea typeface="ヒラギノ角ゴ Pro W3"/>
                <a:cs typeface="Calibri" panose="020F0502020204030204" pitchFamily="34" charset="0"/>
                <a:sym typeface="Arial"/>
              </a:rPr>
              <a:t>2.277</a:t>
            </a:r>
          </a:p>
        </p:txBody>
      </p:sp>
      <p:sp>
        <p:nvSpPr>
          <p:cNvPr id="45" name="Line 22"/>
          <p:cNvSpPr>
            <a:spLocks noChangeShapeType="1"/>
          </p:cNvSpPr>
          <p:nvPr/>
        </p:nvSpPr>
        <p:spPr bwMode="auto">
          <a:xfrm>
            <a:off x="5134487" y="3668039"/>
            <a:ext cx="1379538" cy="0"/>
          </a:xfrm>
          <a:prstGeom prst="line">
            <a:avLst/>
          </a:prstGeom>
          <a:noFill/>
          <a:ln w="2857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s-CL">
              <a:solidFill>
                <a:prstClr val="black"/>
              </a:solidFill>
              <a:cs typeface="Calibri" panose="020F0502020204030204" pitchFamily="34" charset="0"/>
              <a:sym typeface="Arial"/>
            </a:endParaRPr>
          </a:p>
        </p:txBody>
      </p:sp>
      <p:sp>
        <p:nvSpPr>
          <p:cNvPr id="46" name="Line 22"/>
          <p:cNvSpPr>
            <a:spLocks noChangeShapeType="1"/>
          </p:cNvSpPr>
          <p:nvPr/>
        </p:nvSpPr>
        <p:spPr bwMode="auto">
          <a:xfrm>
            <a:off x="4881572" y="2113459"/>
            <a:ext cx="1379537" cy="0"/>
          </a:xfrm>
          <a:prstGeom prst="line">
            <a:avLst/>
          </a:prstGeom>
          <a:noFill/>
          <a:ln w="2857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s-CL">
              <a:solidFill>
                <a:prstClr val="black"/>
              </a:solidFill>
              <a:cs typeface="Calibri" panose="020F0502020204030204" pitchFamily="34" charset="0"/>
              <a:sym typeface="Arial"/>
            </a:endParaRPr>
          </a:p>
        </p:txBody>
      </p:sp>
      <p:sp>
        <p:nvSpPr>
          <p:cNvPr id="47" name="AutoShape 13"/>
          <p:cNvSpPr>
            <a:spLocks/>
          </p:cNvSpPr>
          <p:nvPr/>
        </p:nvSpPr>
        <p:spPr bwMode="auto">
          <a:xfrm>
            <a:off x="8679010" y="3783607"/>
            <a:ext cx="287338" cy="1512308"/>
          </a:xfrm>
          <a:prstGeom prst="rightBrace">
            <a:avLst>
              <a:gd name="adj1" fmla="val 83395"/>
              <a:gd name="adj2" fmla="val 50000"/>
            </a:avLst>
          </a:prstGeom>
          <a:noFill/>
          <a:ln w="22225">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s-CL" altLang="es-ES">
              <a:solidFill>
                <a:srgbClr val="002060"/>
              </a:solidFill>
              <a:latin typeface="Calibri" panose="020F0502020204030204" pitchFamily="34" charset="0"/>
              <a:ea typeface="ヒラギノ角ゴ Pro W3"/>
              <a:cs typeface="Calibri" panose="020F0502020204030204" pitchFamily="34" charset="0"/>
              <a:sym typeface="Arial"/>
            </a:endParaRPr>
          </a:p>
        </p:txBody>
      </p:sp>
      <p:sp>
        <p:nvSpPr>
          <p:cNvPr id="49" name="Rectangle 32"/>
          <p:cNvSpPr>
            <a:spLocks noChangeArrowheads="1"/>
          </p:cNvSpPr>
          <p:nvPr/>
        </p:nvSpPr>
        <p:spPr bwMode="auto">
          <a:xfrm>
            <a:off x="5537994" y="4201206"/>
            <a:ext cx="14462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CL" altLang="es-ES" sz="1600" b="1" dirty="0">
                <a:solidFill>
                  <a:srgbClr val="002060"/>
                </a:solidFill>
                <a:latin typeface="Calibri" panose="020F0502020204030204" pitchFamily="34" charset="0"/>
                <a:ea typeface="ヒラギノ角ゴ Pro W3"/>
                <a:cs typeface="Calibri" panose="020F0502020204030204" pitchFamily="34" charset="0"/>
                <a:sym typeface="Arial"/>
              </a:rPr>
              <a:t>280.017</a:t>
            </a:r>
          </a:p>
        </p:txBody>
      </p:sp>
      <p:sp>
        <p:nvSpPr>
          <p:cNvPr id="50" name="49 CuadroTexto"/>
          <p:cNvSpPr txBox="1"/>
          <p:nvPr/>
        </p:nvSpPr>
        <p:spPr>
          <a:xfrm>
            <a:off x="1715910" y="5949284"/>
            <a:ext cx="8682068" cy="646331"/>
          </a:xfrm>
          <a:prstGeom prst="rect">
            <a:avLst/>
          </a:prstGeom>
          <a:solidFill>
            <a:schemeClr val="bg1"/>
          </a:solidFill>
        </p:spPr>
        <p:txBody>
          <a:bodyPr wrap="square" rtlCol="0">
            <a:spAutoFit/>
          </a:bodyPr>
          <a:lstStyle/>
          <a:p>
            <a:pPr algn="just"/>
            <a:r>
              <a:rPr lang="es-CL" sz="1200" dirty="0">
                <a:solidFill>
                  <a:srgbClr val="002060"/>
                </a:solidFill>
                <a:ea typeface="Verdana" pitchFamily="34" charset="0"/>
                <a:cs typeface="Calibri" panose="020F0502020204030204" pitchFamily="34" charset="0"/>
                <a:sym typeface="Arial"/>
              </a:rPr>
              <a:t>Total personal Gobierno Central al 30 de junio de 2019: 304.820</a:t>
            </a:r>
          </a:p>
          <a:p>
            <a:pPr algn="just"/>
            <a:r>
              <a:rPr lang="es-CL" sz="1200" dirty="0">
                <a:solidFill>
                  <a:srgbClr val="002060"/>
                </a:solidFill>
                <a:ea typeface="Verdana" pitchFamily="34" charset="0"/>
                <a:cs typeface="Calibri" panose="020F0502020204030204" pitchFamily="34" charset="0"/>
                <a:sym typeface="Arial"/>
              </a:rPr>
              <a:t>(incluye </a:t>
            </a:r>
            <a:r>
              <a:rPr lang="es-ES" sz="1200" dirty="0">
                <a:solidFill>
                  <a:srgbClr val="002060"/>
                </a:solidFill>
                <a:ea typeface="Verdana" pitchFamily="34" charset="0"/>
                <a:cs typeface="Calibri" panose="020F0502020204030204" pitchFamily="34" charset="0"/>
                <a:sym typeface="Arial"/>
              </a:rPr>
              <a:t>Administración Central, Contraloría General de la República, Poder Judicial, Congreso Nacional, Ministerio Público y Servicio Electoral</a:t>
            </a:r>
            <a:r>
              <a:rPr lang="es-CL" sz="1200" dirty="0">
                <a:solidFill>
                  <a:srgbClr val="002060"/>
                </a:solidFill>
                <a:ea typeface="Verdana" pitchFamily="34" charset="0"/>
                <a:cs typeface="Calibri" panose="020F0502020204030204" pitchFamily="34" charset="0"/>
                <a:sym typeface="Arial"/>
              </a:rPr>
              <a:t>) </a:t>
            </a:r>
            <a:endParaRPr lang="es-CL" sz="1200" dirty="0">
              <a:solidFill>
                <a:srgbClr val="002060"/>
              </a:solidFill>
              <a:cs typeface="Calibri" panose="020F0502020204030204" pitchFamily="34" charset="0"/>
              <a:sym typeface="Arial"/>
            </a:endParaRPr>
          </a:p>
        </p:txBody>
      </p:sp>
    </p:spTree>
    <p:extLst>
      <p:ext uri="{BB962C8B-B14F-4D97-AF65-F5344CB8AC3E}">
        <p14:creationId xmlns:p14="http://schemas.microsoft.com/office/powerpoint/2010/main" val="14204653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1325864" y="648159"/>
            <a:ext cx="9854704" cy="1118996"/>
          </a:xfrm>
        </p:spPr>
        <p:txBody>
          <a:bodyPr>
            <a:normAutofit fontScale="90000"/>
          </a:bodyPr>
          <a:lstStyle/>
          <a:p>
            <a:pPr algn="ctr">
              <a:lnSpc>
                <a:spcPct val="115000"/>
              </a:lnSpc>
            </a:pPr>
            <a:r>
              <a:rPr lang="es-ES" sz="3200" kern="50" dirty="0">
                <a:effectLst/>
                <a:latin typeface="Calibri" panose="020F0502020204030204" pitchFamily="34" charset="0"/>
                <a:ea typeface="SimSun" panose="02010600030101010101" pitchFamily="2" charset="-122"/>
                <a:cs typeface="Mangal" panose="02040503050203030202" pitchFamily="18" charset="0"/>
              </a:rPr>
              <a:t>Nuevos desafíos en la gestión de personas</a:t>
            </a:r>
            <a:br>
              <a:rPr lang="es-CL" sz="3200" kern="50" dirty="0">
                <a:effectLst/>
                <a:latin typeface="Times New Roman" panose="02020603050405020304" pitchFamily="18" charset="0"/>
                <a:ea typeface="SimSun" panose="02010600030101010101" pitchFamily="2" charset="-122"/>
                <a:cs typeface="Mangal" panose="02040503050203030202" pitchFamily="18" charset="0"/>
              </a:rPr>
            </a:br>
            <a:r>
              <a:rPr lang="es-ES" sz="2700" dirty="0"/>
              <a:t>El anteproyecto de ley de gobierno sobre empleo público  2</a:t>
            </a:r>
            <a:endParaRPr lang="es-CL" sz="3200" kern="50" dirty="0">
              <a:effectLst/>
              <a:latin typeface="Times New Roman" panose="02020603050405020304" pitchFamily="18" charset="0"/>
              <a:ea typeface="SimSun" panose="02010600030101010101" pitchFamily="2" charset="-122"/>
              <a:cs typeface="Mangal" panose="02040503050203030202" pitchFamily="18" charset="0"/>
            </a:endParaRPr>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p:txBody>
          <a:bodyPr>
            <a:normAutofit fontScale="85000" lnSpcReduction="10000"/>
          </a:bodyPr>
          <a:lstStyle/>
          <a:p>
            <a:pPr marL="0" indent="0">
              <a:buNone/>
            </a:pPr>
            <a:r>
              <a:rPr lang="es-CL" sz="2400" b="1" dirty="0"/>
              <a:t>La propuesta del gobierno.  (2) </a:t>
            </a:r>
          </a:p>
          <a:p>
            <a:pPr>
              <a:buFont typeface="Wingdings" panose="05000000000000000000" pitchFamily="2" charset="2"/>
              <a:buChar char="v"/>
            </a:pPr>
            <a:r>
              <a:rPr lang="es-ES" b="1" dirty="0">
                <a:latin typeface="Calibri" panose="020F0502020204030204" pitchFamily="34" charset="0"/>
                <a:cs typeface="Calibri" panose="020F0502020204030204" pitchFamily="34" charset="0"/>
              </a:rPr>
              <a:t>Los objetivos de la propuesta </a:t>
            </a:r>
            <a:r>
              <a:rPr lang="es-ES" dirty="0">
                <a:latin typeface="Calibri" panose="020F0502020204030204" pitchFamily="34" charset="0"/>
                <a:cs typeface="Calibri" panose="020F0502020204030204" pitchFamily="34" charset="0"/>
              </a:rPr>
              <a:t>son </a:t>
            </a:r>
            <a:r>
              <a:rPr lang="es-ES" dirty="0">
                <a:effectLst/>
                <a:latin typeface="Calibri" panose="020F0502020204030204" pitchFamily="34" charset="0"/>
                <a:ea typeface="Calibri" panose="020F0502020204030204" pitchFamily="34" charset="0"/>
                <a:cs typeface="Calibri" panose="020F0502020204030204" pitchFamily="34" charset="0"/>
              </a:rPr>
              <a:t> acercar el Estado a los ciudadanos, consolidar el mérito en el desarrollo del empleo público, mejorar condiciones de movilidad y desarrollo para los funcionarios y separar funciones de gobierno y administración.</a:t>
            </a:r>
          </a:p>
          <a:p>
            <a:pPr>
              <a:buFont typeface="Wingdings" panose="05000000000000000000" pitchFamily="2" charset="2"/>
              <a:buChar char="v"/>
            </a:pPr>
            <a:r>
              <a:rPr lang="es-ES" b="1" dirty="0">
                <a:latin typeface="Calibri" panose="020F0502020204030204" pitchFamily="34" charset="0"/>
                <a:cs typeface="Calibri" panose="020F0502020204030204" pitchFamily="34" charset="0"/>
              </a:rPr>
              <a:t>Las propuestas específicas </a:t>
            </a:r>
            <a:r>
              <a:rPr lang="es-ES" dirty="0">
                <a:latin typeface="Calibri" panose="020F0502020204030204" pitchFamily="34" charset="0"/>
                <a:cs typeface="Calibri" panose="020F0502020204030204" pitchFamily="34" charset="0"/>
              </a:rPr>
              <a:t>son:</a:t>
            </a:r>
          </a:p>
          <a:p>
            <a:pPr lvl="1">
              <a:buFont typeface="Wingdings" panose="05000000000000000000" pitchFamily="2" charset="2"/>
              <a:buChar char="v"/>
            </a:pPr>
            <a:r>
              <a:rPr lang="es-ES" dirty="0"/>
              <a:t>Crear una nueva relación laboral entre los funcionarios públicos y el Estado, generando un vínculo laboral indefinido, con indemnización por egreso no voluntario</a:t>
            </a:r>
            <a:r>
              <a:rPr lang="es-ES" dirty="0">
                <a:latin typeface="Calibri" panose="020F0502020204030204" pitchFamily="34" charset="0"/>
                <a:cs typeface="Calibri" panose="020F0502020204030204" pitchFamily="34" charset="0"/>
              </a:rPr>
              <a:t>.</a:t>
            </a:r>
          </a:p>
          <a:p>
            <a:pPr lvl="1">
              <a:buFont typeface="Wingdings" panose="05000000000000000000" pitchFamily="2" charset="2"/>
              <a:buChar char="v"/>
            </a:pPr>
            <a:r>
              <a:rPr lang="es-ES" dirty="0"/>
              <a:t>Establecer el mérito y la igualdad de oportunidades como requisito fundamental para el ingreso a la administración pública, que permita seleccionar a los nuevos funcionarios públicos por sus competencias, actitudes y conocimientos, a través de procesos abiertos y competitivos regulados por el Servicio Civil</a:t>
            </a:r>
            <a:endParaRPr lang="es-CL" dirty="0">
              <a:latin typeface="Calibri" panose="020F0502020204030204" pitchFamily="34" charset="0"/>
              <a:cs typeface="Calibri" panose="020F0502020204030204" pitchFamily="34" charset="0"/>
            </a:endParaRPr>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p:txBody>
          <a:bodyPr/>
          <a:lstStyle/>
          <a:p>
            <a:fld id="{6D22F896-40B5-4ADD-8801-0D06FADFA095}" type="slidenum">
              <a:rPr lang="en-US" smtClean="0"/>
              <a:t>50</a:t>
            </a:fld>
            <a:endParaRPr lang="en-US" dirty="0"/>
          </a:p>
        </p:txBody>
      </p:sp>
    </p:spTree>
    <p:extLst>
      <p:ext uri="{BB962C8B-B14F-4D97-AF65-F5344CB8AC3E}">
        <p14:creationId xmlns:p14="http://schemas.microsoft.com/office/powerpoint/2010/main" val="33249516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1325864" y="648159"/>
            <a:ext cx="9854704" cy="1118996"/>
          </a:xfrm>
        </p:spPr>
        <p:txBody>
          <a:bodyPr>
            <a:normAutofit fontScale="90000"/>
          </a:bodyPr>
          <a:lstStyle/>
          <a:p>
            <a:pPr algn="ctr">
              <a:lnSpc>
                <a:spcPct val="115000"/>
              </a:lnSpc>
            </a:pPr>
            <a:r>
              <a:rPr lang="es-ES" sz="3200" kern="50" dirty="0">
                <a:effectLst/>
                <a:latin typeface="Calibri" panose="020F0502020204030204" pitchFamily="34" charset="0"/>
                <a:ea typeface="SimSun" panose="02010600030101010101" pitchFamily="2" charset="-122"/>
                <a:cs typeface="Mangal" panose="02040503050203030202" pitchFamily="18" charset="0"/>
              </a:rPr>
              <a:t>Nuevos desafíos en la gestión de personas</a:t>
            </a:r>
            <a:br>
              <a:rPr lang="es-CL" sz="3200" kern="50" dirty="0">
                <a:effectLst/>
                <a:latin typeface="Times New Roman" panose="02020603050405020304" pitchFamily="18" charset="0"/>
                <a:ea typeface="SimSun" panose="02010600030101010101" pitchFamily="2" charset="-122"/>
                <a:cs typeface="Mangal" panose="02040503050203030202" pitchFamily="18" charset="0"/>
              </a:rPr>
            </a:br>
            <a:r>
              <a:rPr lang="es-ES" sz="2700" dirty="0"/>
              <a:t>El anteproyecto de ley de gobierno sobre empleo público  3</a:t>
            </a:r>
            <a:endParaRPr lang="es-CL" sz="3200" kern="50" dirty="0">
              <a:effectLst/>
              <a:latin typeface="Times New Roman" panose="02020603050405020304" pitchFamily="18" charset="0"/>
              <a:ea typeface="SimSun" panose="02010600030101010101" pitchFamily="2" charset="-122"/>
              <a:cs typeface="Mangal" panose="02040503050203030202" pitchFamily="18" charset="0"/>
            </a:endParaRPr>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a:xfrm>
            <a:off x="1451578" y="1921268"/>
            <a:ext cx="9603275" cy="3884126"/>
          </a:xfrm>
        </p:spPr>
        <p:txBody>
          <a:bodyPr>
            <a:normAutofit fontScale="70000" lnSpcReduction="20000"/>
          </a:bodyPr>
          <a:lstStyle/>
          <a:p>
            <a:pPr marL="0" indent="0">
              <a:buNone/>
            </a:pPr>
            <a:r>
              <a:rPr lang="es-CL" sz="2900" b="1" dirty="0"/>
              <a:t>La propuesta del gobierno. (3)</a:t>
            </a:r>
          </a:p>
          <a:p>
            <a:pPr lvl="1">
              <a:buFont typeface="Wingdings" panose="05000000000000000000" pitchFamily="2" charset="2"/>
              <a:buChar char="Ø"/>
            </a:pPr>
            <a:r>
              <a:rPr lang="es-ES" sz="2400" dirty="0"/>
              <a:t>Promover oportunidades de desarrollo y crecimiento laboral para los funcionarios públicos, permitiendo la movilidad entre las instituciones del Estado y mejorando el sistema de evaluación del desempeño.</a:t>
            </a:r>
            <a:endParaRPr lang="es-CL" sz="2400" b="1" dirty="0"/>
          </a:p>
          <a:p>
            <a:pPr lvl="1">
              <a:buFont typeface="Wingdings" panose="05000000000000000000" pitchFamily="2" charset="2"/>
              <a:buChar char="Ø"/>
            </a:pPr>
            <a:r>
              <a:rPr lang="es-ES" sz="2400" dirty="0"/>
              <a:t>Acotar los cargos de confianza de cada Gobierno, separándolos de los funcionarios de Estado y creando una categoría de “asesores de gobierno”, destinado al personal de confianza. </a:t>
            </a:r>
          </a:p>
          <a:p>
            <a:pPr lvl="1">
              <a:buFont typeface="Wingdings" panose="05000000000000000000" pitchFamily="2" charset="2"/>
              <a:buChar char="Ø"/>
            </a:pPr>
            <a:r>
              <a:rPr lang="es-ES" sz="2400" dirty="0"/>
              <a:t>Adaptar el empleo público a los cambios en el mundo laboral moderno, regulando el teletrabajo en el sector público como una oportunidad segura y planificada de trabajo a distancia.</a:t>
            </a:r>
          </a:p>
          <a:p>
            <a:pPr lvl="1">
              <a:buFont typeface="Wingdings" panose="05000000000000000000" pitchFamily="2" charset="2"/>
              <a:buChar char="Ø"/>
            </a:pPr>
            <a:r>
              <a:rPr lang="es-ES" sz="2400" dirty="0"/>
              <a:t>Sancionar de manera efectiva las faltas a la probidad, maltrato y acoso laboral y sexual, perfeccionando los procedimientos y estableciendo la dedicación exclusiva en los sumarios administrativos.</a:t>
            </a:r>
            <a:endParaRPr lang="es-CL" sz="2200" b="1" dirty="0"/>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p:txBody>
          <a:bodyPr/>
          <a:lstStyle/>
          <a:p>
            <a:fld id="{6D22F896-40B5-4ADD-8801-0D06FADFA095}" type="slidenum">
              <a:rPr lang="en-US" smtClean="0"/>
              <a:t>51</a:t>
            </a:fld>
            <a:endParaRPr lang="en-US" dirty="0"/>
          </a:p>
        </p:txBody>
      </p:sp>
    </p:spTree>
    <p:extLst>
      <p:ext uri="{BB962C8B-B14F-4D97-AF65-F5344CB8AC3E}">
        <p14:creationId xmlns:p14="http://schemas.microsoft.com/office/powerpoint/2010/main" val="33112140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1325864" y="648159"/>
            <a:ext cx="9854704" cy="1118996"/>
          </a:xfrm>
        </p:spPr>
        <p:txBody>
          <a:bodyPr>
            <a:normAutofit fontScale="90000"/>
          </a:bodyPr>
          <a:lstStyle/>
          <a:p>
            <a:pPr algn="ctr">
              <a:lnSpc>
                <a:spcPct val="115000"/>
              </a:lnSpc>
            </a:pPr>
            <a:r>
              <a:rPr lang="es-ES" sz="3200" kern="50" dirty="0">
                <a:effectLst/>
                <a:latin typeface="Calibri" panose="020F0502020204030204" pitchFamily="34" charset="0"/>
                <a:ea typeface="SimSun" panose="02010600030101010101" pitchFamily="2" charset="-122"/>
                <a:cs typeface="Mangal" panose="02040503050203030202" pitchFamily="18" charset="0"/>
              </a:rPr>
              <a:t>Nuevos desafíos en la gestión de personas</a:t>
            </a:r>
            <a:br>
              <a:rPr lang="es-CL" sz="3200" kern="50" dirty="0">
                <a:effectLst/>
                <a:latin typeface="Times New Roman" panose="02020603050405020304" pitchFamily="18" charset="0"/>
                <a:ea typeface="SimSun" panose="02010600030101010101" pitchFamily="2" charset="-122"/>
                <a:cs typeface="Mangal" panose="02040503050203030202" pitchFamily="18" charset="0"/>
              </a:rPr>
            </a:br>
            <a:r>
              <a:rPr lang="es-ES" sz="2700" dirty="0"/>
              <a:t>El anteproyecto de ley de gobierno sobre empleo público  4</a:t>
            </a:r>
            <a:endParaRPr lang="es-CL" sz="3200" kern="50" dirty="0">
              <a:effectLst/>
              <a:latin typeface="Times New Roman" panose="02020603050405020304" pitchFamily="18" charset="0"/>
              <a:ea typeface="SimSun" panose="02010600030101010101" pitchFamily="2" charset="-122"/>
              <a:cs typeface="Mangal" panose="02040503050203030202" pitchFamily="18" charset="0"/>
            </a:endParaRPr>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a:xfrm>
            <a:off x="1451578" y="1921268"/>
            <a:ext cx="9603275" cy="3884126"/>
          </a:xfrm>
        </p:spPr>
        <p:txBody>
          <a:bodyPr>
            <a:normAutofit/>
          </a:bodyPr>
          <a:lstStyle/>
          <a:p>
            <a:pPr marL="0" indent="0">
              <a:buNone/>
            </a:pPr>
            <a:r>
              <a:rPr lang="es-CL" sz="2400" b="1" dirty="0"/>
              <a:t>Una crítica a esta propuesta. </a:t>
            </a:r>
          </a:p>
          <a:p>
            <a:pPr>
              <a:buFont typeface="Wingdings" panose="05000000000000000000" pitchFamily="2" charset="2"/>
              <a:buChar char="v"/>
            </a:pPr>
            <a:r>
              <a:rPr lang="es-CL" sz="2900" dirty="0"/>
              <a:t>Preparada por </a:t>
            </a:r>
            <a:r>
              <a:rPr lang="es-CL" sz="2900" dirty="0" err="1"/>
              <a:t>E.Abarzúa</a:t>
            </a:r>
            <a:r>
              <a:rPr lang="es-CL" sz="2900" dirty="0"/>
              <a:t>, </a:t>
            </a:r>
            <a:r>
              <a:rPr lang="es-CL" sz="2900" dirty="0" err="1"/>
              <a:t>E.Paris</a:t>
            </a:r>
            <a:r>
              <a:rPr lang="es-CL" sz="2900" dirty="0"/>
              <a:t> y </a:t>
            </a:r>
            <a:r>
              <a:rPr lang="es-CL" sz="2900" dirty="0" err="1"/>
              <a:t>R.Egaña</a:t>
            </a:r>
            <a:r>
              <a:rPr lang="es-CL" sz="2900" dirty="0"/>
              <a:t>.</a:t>
            </a:r>
          </a:p>
          <a:p>
            <a:pPr>
              <a:buFont typeface="Wingdings" panose="05000000000000000000" pitchFamily="2" charset="2"/>
              <a:buChar char="v"/>
            </a:pPr>
            <a:r>
              <a:rPr lang="es-CL" sz="2900" dirty="0"/>
              <a:t>Leerla y discutirla en clase.</a:t>
            </a:r>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p:txBody>
          <a:bodyPr/>
          <a:lstStyle/>
          <a:p>
            <a:fld id="{6D22F896-40B5-4ADD-8801-0D06FADFA095}" type="slidenum">
              <a:rPr lang="en-US" smtClean="0"/>
              <a:t>52</a:t>
            </a:fld>
            <a:endParaRPr lang="en-US" dirty="0"/>
          </a:p>
        </p:txBody>
      </p:sp>
    </p:spTree>
    <p:extLst>
      <p:ext uri="{BB962C8B-B14F-4D97-AF65-F5344CB8AC3E}">
        <p14:creationId xmlns:p14="http://schemas.microsoft.com/office/powerpoint/2010/main" val="18866529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1325864" y="648159"/>
            <a:ext cx="9854704" cy="1118996"/>
          </a:xfrm>
        </p:spPr>
        <p:txBody>
          <a:bodyPr>
            <a:normAutofit fontScale="90000"/>
          </a:bodyPr>
          <a:lstStyle/>
          <a:p>
            <a:pPr algn="ctr">
              <a:lnSpc>
                <a:spcPct val="115000"/>
              </a:lnSpc>
            </a:pPr>
            <a:r>
              <a:rPr lang="es-ES" sz="3200" kern="50" dirty="0">
                <a:effectLst/>
                <a:latin typeface="Calibri" panose="020F0502020204030204" pitchFamily="34" charset="0"/>
                <a:ea typeface="SimSun" panose="02010600030101010101" pitchFamily="2" charset="-122"/>
                <a:cs typeface="Mangal" panose="02040503050203030202" pitchFamily="18" charset="0"/>
              </a:rPr>
              <a:t>Nuevos desafíos en la gestión de personas</a:t>
            </a:r>
            <a:br>
              <a:rPr lang="es-CL" sz="3200" kern="50" dirty="0">
                <a:effectLst/>
                <a:latin typeface="Times New Roman" panose="02020603050405020304" pitchFamily="18" charset="0"/>
                <a:ea typeface="SimSun" panose="02010600030101010101" pitchFamily="2" charset="-122"/>
                <a:cs typeface="Mangal" panose="02040503050203030202" pitchFamily="18" charset="0"/>
              </a:rPr>
            </a:br>
            <a:r>
              <a:rPr lang="es-ES" dirty="0"/>
              <a:t>La visión desde la ANEF.</a:t>
            </a:r>
            <a:br>
              <a:rPr lang="es-CL" sz="3200" kern="50" dirty="0">
                <a:effectLst/>
                <a:latin typeface="Times New Roman" panose="02020603050405020304" pitchFamily="18" charset="0"/>
                <a:ea typeface="SimSun" panose="02010600030101010101" pitchFamily="2" charset="-122"/>
                <a:cs typeface="Mangal" panose="02040503050203030202" pitchFamily="18" charset="0"/>
              </a:rPr>
            </a:br>
            <a:endParaRPr lang="es-CL" sz="3200" kern="50" dirty="0">
              <a:effectLst/>
              <a:latin typeface="Times New Roman" panose="02020603050405020304" pitchFamily="18" charset="0"/>
              <a:ea typeface="SimSun" panose="02010600030101010101" pitchFamily="2" charset="-122"/>
              <a:cs typeface="Mangal" panose="02040503050203030202" pitchFamily="18" charset="0"/>
            </a:endParaRPr>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p:txBody>
          <a:bodyPr/>
          <a:lstStyle/>
          <a:p>
            <a:r>
              <a:rPr lang="es-CL" dirty="0"/>
              <a:t>Ponencias de dirigentes de </a:t>
            </a:r>
            <a:r>
              <a:rPr lang="es-CL" dirty="0" err="1"/>
              <a:t>Anef</a:t>
            </a:r>
            <a:r>
              <a:rPr lang="es-CL" dirty="0"/>
              <a:t> en el Ciclo “Estado y Gobierno: reflexiones conjuntas para su transformación” organizado por el </a:t>
            </a:r>
            <a:r>
              <a:rPr lang="es-CL" dirty="0" err="1"/>
              <a:t>Inap</a:t>
            </a:r>
            <a:r>
              <a:rPr lang="es-CL" dirty="0"/>
              <a:t> y la </a:t>
            </a:r>
            <a:r>
              <a:rPr lang="es-CL" dirty="0" err="1"/>
              <a:t>Anef</a:t>
            </a:r>
            <a:r>
              <a:rPr lang="es-CL" dirty="0"/>
              <a:t> durante el segundo semestre del 2020.</a:t>
            </a:r>
          </a:p>
          <a:p>
            <a:r>
              <a:rPr lang="es-CL" dirty="0"/>
              <a:t>Profesor Invitado Dr. André </a:t>
            </a:r>
            <a:r>
              <a:rPr lang="es-CL" dirty="0" err="1"/>
              <a:t>Ensignia</a:t>
            </a:r>
            <a:r>
              <a:rPr lang="es-CL" dirty="0"/>
              <a:t>, presentará síntesis de dichas ponencias.</a:t>
            </a:r>
          </a:p>
          <a:p>
            <a:r>
              <a:rPr lang="es-CL" dirty="0"/>
              <a:t>Debate. </a:t>
            </a:r>
          </a:p>
          <a:p>
            <a:pPr marL="0" indent="0">
              <a:buNone/>
            </a:pPr>
            <a:endParaRPr lang="es-CL" dirty="0"/>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p:txBody>
          <a:bodyPr/>
          <a:lstStyle/>
          <a:p>
            <a:fld id="{6D22F896-40B5-4ADD-8801-0D06FADFA095}" type="slidenum">
              <a:rPr lang="en-US" smtClean="0"/>
              <a:t>53</a:t>
            </a:fld>
            <a:endParaRPr lang="en-US" dirty="0"/>
          </a:p>
        </p:txBody>
      </p:sp>
    </p:spTree>
    <p:extLst>
      <p:ext uri="{BB962C8B-B14F-4D97-AF65-F5344CB8AC3E}">
        <p14:creationId xmlns:p14="http://schemas.microsoft.com/office/powerpoint/2010/main" val="20272920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1325864" y="648159"/>
            <a:ext cx="9854704" cy="1118996"/>
          </a:xfrm>
        </p:spPr>
        <p:txBody>
          <a:bodyPr>
            <a:normAutofit fontScale="90000"/>
          </a:bodyPr>
          <a:lstStyle/>
          <a:p>
            <a:pPr algn="ctr">
              <a:lnSpc>
                <a:spcPct val="115000"/>
              </a:lnSpc>
            </a:pPr>
            <a:r>
              <a:rPr lang="es-ES" sz="3200" kern="50" dirty="0">
                <a:effectLst/>
                <a:latin typeface="Calibri" panose="020F0502020204030204" pitchFamily="34" charset="0"/>
                <a:ea typeface="SimSun" panose="02010600030101010101" pitchFamily="2" charset="-122"/>
                <a:cs typeface="Mangal" panose="02040503050203030202" pitchFamily="18" charset="0"/>
              </a:rPr>
              <a:t>Nuevos desafíos en la gestión de personas</a:t>
            </a:r>
            <a:br>
              <a:rPr lang="es-CL" sz="3200" kern="50" dirty="0">
                <a:effectLst/>
                <a:latin typeface="Times New Roman" panose="02020603050405020304" pitchFamily="18" charset="0"/>
                <a:ea typeface="SimSun" panose="02010600030101010101" pitchFamily="2" charset="-122"/>
                <a:cs typeface="Mangal" panose="02040503050203030202" pitchFamily="18" charset="0"/>
              </a:rPr>
            </a:br>
            <a:r>
              <a:rPr lang="es-ES" dirty="0"/>
              <a:t>La visión desde la sociedad civil.     1</a:t>
            </a:r>
            <a:endParaRPr lang="es-CL" sz="3200" kern="50" dirty="0">
              <a:effectLst/>
              <a:latin typeface="Times New Roman" panose="02020603050405020304" pitchFamily="18" charset="0"/>
              <a:ea typeface="SimSun" panose="02010600030101010101" pitchFamily="2" charset="-122"/>
              <a:cs typeface="Mangal" panose="02040503050203030202" pitchFamily="18" charset="0"/>
            </a:endParaRPr>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a:xfrm>
            <a:off x="1451579" y="2015732"/>
            <a:ext cx="9603275" cy="4056295"/>
          </a:xfrm>
        </p:spPr>
        <p:txBody>
          <a:bodyPr>
            <a:normAutofit/>
          </a:bodyPr>
          <a:lstStyle/>
          <a:p>
            <a:r>
              <a:rPr lang="es-CL" dirty="0"/>
              <a:t>Preocupaciones principales se relacionan con </a:t>
            </a:r>
            <a:r>
              <a:rPr lang="es-CL" b="1" dirty="0"/>
              <a:t>Transparencia y Rendición de cuentas</a:t>
            </a:r>
            <a:r>
              <a:rPr lang="es-CL" dirty="0"/>
              <a:t> y con </a:t>
            </a:r>
            <a:r>
              <a:rPr lang="es-CL" b="1" dirty="0"/>
              <a:t>Participación ciudadana en la gestión pública</a:t>
            </a:r>
            <a:r>
              <a:rPr lang="es-CL" dirty="0"/>
              <a:t>. </a:t>
            </a:r>
          </a:p>
          <a:p>
            <a:r>
              <a:rPr lang="es-CL" dirty="0"/>
              <a:t>Propuestas de cuatro centros (</a:t>
            </a:r>
            <a:r>
              <a:rPr lang="es-CL" dirty="0" err="1"/>
              <a:t>Cep</a:t>
            </a:r>
            <a:r>
              <a:rPr lang="es-CL" dirty="0"/>
              <a:t>, Chile 21, Libertad y Desarrollo, Espacio Público) de diciembre 2018 se refieren principalmente a temas de acceso a información y transparencia. </a:t>
            </a:r>
          </a:p>
          <a:p>
            <a:r>
              <a:rPr lang="es-CL" dirty="0"/>
              <a:t>Participación ciudadana en la gestión pública tiene larga tradición y desarrollo.</a:t>
            </a:r>
          </a:p>
          <a:p>
            <a:pPr lvl="1"/>
            <a:r>
              <a:rPr lang="es-CL" dirty="0"/>
              <a:t>Participación ciudadana como derecho que permite políticas públicas mas democráticas y efectivas.</a:t>
            </a:r>
          </a:p>
          <a:p>
            <a:pPr lvl="1"/>
            <a:r>
              <a:rPr lang="es-CL" dirty="0"/>
              <a:t>Debate entre democracia representativa y democracia directa; entre sociedad civil y gobiernos.</a:t>
            </a:r>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p:txBody>
          <a:bodyPr/>
          <a:lstStyle/>
          <a:p>
            <a:fld id="{6D22F896-40B5-4ADD-8801-0D06FADFA095}" type="slidenum">
              <a:rPr lang="en-US" smtClean="0"/>
              <a:t>54</a:t>
            </a:fld>
            <a:endParaRPr lang="en-US" dirty="0"/>
          </a:p>
        </p:txBody>
      </p:sp>
    </p:spTree>
    <p:extLst>
      <p:ext uri="{BB962C8B-B14F-4D97-AF65-F5344CB8AC3E}">
        <p14:creationId xmlns:p14="http://schemas.microsoft.com/office/powerpoint/2010/main" val="40577597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1325864" y="648159"/>
            <a:ext cx="9854704" cy="1118996"/>
          </a:xfrm>
        </p:spPr>
        <p:txBody>
          <a:bodyPr>
            <a:normAutofit fontScale="90000"/>
          </a:bodyPr>
          <a:lstStyle/>
          <a:p>
            <a:pPr algn="ctr">
              <a:lnSpc>
                <a:spcPct val="115000"/>
              </a:lnSpc>
            </a:pPr>
            <a:r>
              <a:rPr lang="es-ES" sz="3200" kern="50" dirty="0">
                <a:effectLst/>
                <a:latin typeface="Calibri" panose="020F0502020204030204" pitchFamily="34" charset="0"/>
                <a:ea typeface="SimSun" panose="02010600030101010101" pitchFamily="2" charset="-122"/>
                <a:cs typeface="Mangal" panose="02040503050203030202" pitchFamily="18" charset="0"/>
              </a:rPr>
              <a:t>Nuevos desafíos en la gestión de personas</a:t>
            </a:r>
            <a:br>
              <a:rPr lang="es-CL" sz="3200" kern="50" dirty="0">
                <a:effectLst/>
                <a:latin typeface="Times New Roman" panose="02020603050405020304" pitchFamily="18" charset="0"/>
                <a:ea typeface="SimSun" panose="02010600030101010101" pitchFamily="2" charset="-122"/>
                <a:cs typeface="Mangal" panose="02040503050203030202" pitchFamily="18" charset="0"/>
              </a:rPr>
            </a:br>
            <a:r>
              <a:rPr lang="es-ES" dirty="0"/>
              <a:t>La visión desde la sociedad civil.     2</a:t>
            </a:r>
            <a:endParaRPr lang="es-CL" sz="3200" kern="50" dirty="0">
              <a:effectLst/>
              <a:latin typeface="Times New Roman" panose="02020603050405020304" pitchFamily="18" charset="0"/>
              <a:ea typeface="SimSun" panose="02010600030101010101" pitchFamily="2" charset="-122"/>
              <a:cs typeface="Mangal" panose="02040503050203030202" pitchFamily="18" charset="0"/>
            </a:endParaRPr>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a:xfrm>
            <a:off x="1451579" y="2015732"/>
            <a:ext cx="9603275" cy="4056295"/>
          </a:xfrm>
        </p:spPr>
        <p:txBody>
          <a:bodyPr>
            <a:normAutofit/>
          </a:bodyPr>
          <a:lstStyle/>
          <a:p>
            <a:pPr lvl="1"/>
            <a:r>
              <a:rPr lang="es-CL" dirty="0"/>
              <a:t>Ley 20.500 marca hito legal en participación ciudadana que profundiza ley de bases de la administración y diversos instructivos presidenciales. </a:t>
            </a:r>
          </a:p>
          <a:p>
            <a:pPr lvl="1"/>
            <a:r>
              <a:rPr lang="es-CL" dirty="0"/>
              <a:t>Ejercicio de la participación es desigual por diversas razones ( genero, niveles socio-económicos, territorios, exigencias de mecanismos, etc.)</a:t>
            </a:r>
          </a:p>
          <a:p>
            <a:pPr lvl="1"/>
            <a:r>
              <a:rPr lang="es-CL" dirty="0"/>
              <a:t>Participación no se produce en todas las fases del proceso de formulación de políticas públicas (formulación, decisión, implementación, evaluación, rediseños).</a:t>
            </a:r>
          </a:p>
          <a:p>
            <a:pPr lvl="1"/>
            <a:r>
              <a:rPr lang="es-CL" dirty="0"/>
              <a:t>Predisposición de autoridades públicas a tener real participación, a considerar lo diverso, otros puntos de vista.</a:t>
            </a:r>
          </a:p>
          <a:p>
            <a:pPr lvl="1"/>
            <a:r>
              <a:rPr lang="es-CL" dirty="0"/>
              <a:t>Participación no tiene institucionalidad fuerte que la promueva y fiscalice.</a:t>
            </a:r>
          </a:p>
          <a:p>
            <a:pPr lvl="1"/>
            <a:r>
              <a:rPr lang="es-CL" dirty="0"/>
              <a:t>Pregunta es que tipo se tendrá: informativa, consultiva, decisional – vinculante. </a:t>
            </a:r>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p:txBody>
          <a:bodyPr/>
          <a:lstStyle/>
          <a:p>
            <a:fld id="{6D22F896-40B5-4ADD-8801-0D06FADFA095}" type="slidenum">
              <a:rPr lang="en-US" smtClean="0"/>
              <a:t>55</a:t>
            </a:fld>
            <a:endParaRPr lang="en-US" dirty="0"/>
          </a:p>
        </p:txBody>
      </p:sp>
    </p:spTree>
    <p:extLst>
      <p:ext uri="{BB962C8B-B14F-4D97-AF65-F5344CB8AC3E}">
        <p14:creationId xmlns:p14="http://schemas.microsoft.com/office/powerpoint/2010/main" val="20259136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1325864" y="648159"/>
            <a:ext cx="9854704" cy="1118996"/>
          </a:xfrm>
        </p:spPr>
        <p:txBody>
          <a:bodyPr>
            <a:normAutofit fontScale="90000"/>
          </a:bodyPr>
          <a:lstStyle/>
          <a:p>
            <a:pPr algn="ctr">
              <a:lnSpc>
                <a:spcPct val="115000"/>
              </a:lnSpc>
            </a:pPr>
            <a:r>
              <a:rPr lang="es-ES" sz="3200" kern="50" dirty="0">
                <a:effectLst/>
                <a:latin typeface="Calibri" panose="020F0502020204030204" pitchFamily="34" charset="0"/>
                <a:ea typeface="SimSun" panose="02010600030101010101" pitchFamily="2" charset="-122"/>
                <a:cs typeface="Mangal" panose="02040503050203030202" pitchFamily="18" charset="0"/>
              </a:rPr>
              <a:t>Nuevos desafíos en la gestión de personas</a:t>
            </a:r>
            <a:br>
              <a:rPr lang="es-CL" sz="3200" kern="50" dirty="0">
                <a:effectLst/>
                <a:latin typeface="Times New Roman" panose="02020603050405020304" pitchFamily="18" charset="0"/>
                <a:ea typeface="SimSun" panose="02010600030101010101" pitchFamily="2" charset="-122"/>
                <a:cs typeface="Mangal" panose="02040503050203030202" pitchFamily="18" charset="0"/>
              </a:rPr>
            </a:br>
            <a:r>
              <a:rPr lang="es-ES" sz="2700" dirty="0"/>
              <a:t>La nueva constitución y el empleo público  1</a:t>
            </a:r>
            <a:br>
              <a:rPr lang="es-ES" dirty="0"/>
            </a:br>
            <a:endParaRPr lang="es-CL" sz="3200" kern="50" dirty="0">
              <a:effectLst/>
              <a:latin typeface="Times New Roman" panose="02020603050405020304" pitchFamily="18" charset="0"/>
              <a:ea typeface="SimSun" panose="02010600030101010101" pitchFamily="2" charset="-122"/>
              <a:cs typeface="Mangal" panose="02040503050203030202" pitchFamily="18" charset="0"/>
            </a:endParaRPr>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p:txBody>
          <a:bodyPr>
            <a:normAutofit fontScale="77500" lnSpcReduction="20000"/>
          </a:bodyPr>
          <a:lstStyle/>
          <a:p>
            <a:r>
              <a:rPr lang="es-ES" dirty="0"/>
              <a:t>La </a:t>
            </a:r>
            <a:r>
              <a:rPr lang="es-ES" b="1" dirty="0"/>
              <a:t>nueva constitución </a:t>
            </a:r>
            <a:r>
              <a:rPr lang="es-ES" dirty="0"/>
              <a:t>definirá un </a:t>
            </a:r>
            <a:r>
              <a:rPr lang="es-ES" b="1" dirty="0"/>
              <a:t>nuevo rol para el estado </a:t>
            </a:r>
            <a:r>
              <a:rPr lang="es-ES" dirty="0"/>
              <a:t>del cual fluirán nuevas reglas del juego para el empleo público. Aquí se deberá combinar lo que existe con lo nuevo.</a:t>
            </a:r>
          </a:p>
          <a:p>
            <a:r>
              <a:rPr lang="es-ES" dirty="0"/>
              <a:t>La pandemia obliga a repensar el trabajo presencial y el teletrabajo, ir a algo mixto; además se deberá  recrear condiciones de confianza internas para el trabajo y con los ciudadanos.</a:t>
            </a:r>
          </a:p>
          <a:p>
            <a:r>
              <a:rPr lang="es-ES" dirty="0"/>
              <a:t>Es necesario fortalecer el funcionariado permanente del estado. </a:t>
            </a:r>
            <a:r>
              <a:rPr lang="es-ES" dirty="0">
                <a:solidFill>
                  <a:schemeClr val="tx1"/>
                </a:solidFill>
              </a:rPr>
              <a:t>La distinción entre el Estado y el Gobierno como elemento esencial para profesionalizar la función pública.</a:t>
            </a:r>
            <a:r>
              <a:rPr lang="es-ES" dirty="0">
                <a:solidFill>
                  <a:srgbClr val="FF0000"/>
                </a:solidFill>
              </a:rPr>
              <a:t> </a:t>
            </a:r>
            <a:endParaRPr lang="es-ES" dirty="0"/>
          </a:p>
          <a:p>
            <a:r>
              <a:rPr lang="es-ES" dirty="0"/>
              <a:t>Reformas al SADP fueron insuficientes; requieren la voluntad política del gobierno de turno para respetarlas e implementarlas. Además requiere no </a:t>
            </a:r>
            <a:r>
              <a:rPr lang="es-ES" dirty="0" err="1"/>
              <a:t>partidizar</a:t>
            </a:r>
            <a:r>
              <a:rPr lang="es-ES" dirty="0"/>
              <a:t> las nominaciones.</a:t>
            </a:r>
          </a:p>
          <a:p>
            <a:r>
              <a:rPr lang="es-ES" dirty="0"/>
              <a:t>Normas de gestión de personas sin sanciones aparecen como ineficaces. Cómo aplicar tutela laboral con nueva ley.  </a:t>
            </a:r>
          </a:p>
          <a:p>
            <a:r>
              <a:rPr lang="es-ES" dirty="0"/>
              <a:t>La participación ciudadana en la gestión pública sigue siendo formal y distante.</a:t>
            </a:r>
          </a:p>
          <a:p>
            <a:endParaRPr lang="es-ES" dirty="0"/>
          </a:p>
          <a:p>
            <a:endParaRPr lang="es-CL" dirty="0"/>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p:txBody>
          <a:bodyPr/>
          <a:lstStyle/>
          <a:p>
            <a:fld id="{6D22F896-40B5-4ADD-8801-0D06FADFA095}" type="slidenum">
              <a:rPr lang="en-US" smtClean="0"/>
              <a:t>56</a:t>
            </a:fld>
            <a:endParaRPr lang="en-US" dirty="0"/>
          </a:p>
        </p:txBody>
      </p:sp>
    </p:spTree>
    <p:extLst>
      <p:ext uri="{BB962C8B-B14F-4D97-AF65-F5344CB8AC3E}">
        <p14:creationId xmlns:p14="http://schemas.microsoft.com/office/powerpoint/2010/main" val="20761317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1325864" y="648159"/>
            <a:ext cx="9854704" cy="1118996"/>
          </a:xfrm>
        </p:spPr>
        <p:txBody>
          <a:bodyPr>
            <a:normAutofit fontScale="90000"/>
          </a:bodyPr>
          <a:lstStyle/>
          <a:p>
            <a:pPr algn="ctr">
              <a:lnSpc>
                <a:spcPct val="115000"/>
              </a:lnSpc>
            </a:pPr>
            <a:r>
              <a:rPr lang="es-ES" sz="3200" kern="50" dirty="0">
                <a:effectLst/>
                <a:latin typeface="Calibri" panose="020F0502020204030204" pitchFamily="34" charset="0"/>
                <a:ea typeface="SimSun" panose="02010600030101010101" pitchFamily="2" charset="-122"/>
                <a:cs typeface="Mangal" panose="02040503050203030202" pitchFamily="18" charset="0"/>
              </a:rPr>
              <a:t>Nuevos desafíos en la gestión de personas</a:t>
            </a:r>
            <a:br>
              <a:rPr lang="es-CL" sz="3200" kern="50" dirty="0">
                <a:effectLst/>
                <a:latin typeface="Times New Roman" panose="02020603050405020304" pitchFamily="18" charset="0"/>
                <a:ea typeface="SimSun" panose="02010600030101010101" pitchFamily="2" charset="-122"/>
                <a:cs typeface="Mangal" panose="02040503050203030202" pitchFamily="18" charset="0"/>
              </a:rPr>
            </a:br>
            <a:r>
              <a:rPr lang="es-ES" sz="2700" dirty="0"/>
              <a:t>La nueva constitución y el empleo público  2</a:t>
            </a:r>
            <a:br>
              <a:rPr lang="es-ES" dirty="0"/>
            </a:br>
            <a:endParaRPr lang="es-CL" sz="3200" kern="50" dirty="0">
              <a:effectLst/>
              <a:latin typeface="Times New Roman" panose="02020603050405020304" pitchFamily="18" charset="0"/>
              <a:ea typeface="SimSun" panose="02010600030101010101" pitchFamily="2" charset="-122"/>
              <a:cs typeface="Mangal" panose="02040503050203030202" pitchFamily="18" charset="0"/>
            </a:endParaRPr>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p:txBody>
          <a:bodyPr>
            <a:normAutofit fontScale="92500" lnSpcReduction="10000"/>
          </a:bodyPr>
          <a:lstStyle/>
          <a:p>
            <a:r>
              <a:rPr lang="es-ES" sz="1900" dirty="0"/>
              <a:t>Necesidad de concordar  principios y valores que informarán el empleo público. </a:t>
            </a:r>
            <a:r>
              <a:rPr lang="es-ES" sz="1900" dirty="0">
                <a:solidFill>
                  <a:schemeClr val="tx1"/>
                </a:solidFill>
              </a:rPr>
              <a:t>Valores de la función pública: profesional, íntegra, objetiva e imparcial. </a:t>
            </a:r>
            <a:endParaRPr lang="es-ES" sz="1900" dirty="0"/>
          </a:p>
          <a:p>
            <a:r>
              <a:rPr lang="es-ES" sz="1900" dirty="0"/>
              <a:t>Recuperar la confianza en las instituciones públicas es una desafío primordial.</a:t>
            </a:r>
          </a:p>
          <a:p>
            <a:r>
              <a:rPr lang="es-ES" sz="1900" dirty="0"/>
              <a:t>La transparencia sigue estando al debe y es causa de la creciente desconfianza.</a:t>
            </a:r>
          </a:p>
          <a:p>
            <a:r>
              <a:rPr lang="es-ES" sz="1900" dirty="0"/>
              <a:t>La evaluación </a:t>
            </a:r>
            <a:r>
              <a:rPr lang="es-ES" sz="1900" dirty="0" err="1"/>
              <a:t>expost</a:t>
            </a:r>
            <a:r>
              <a:rPr lang="es-ES" sz="1900" dirty="0"/>
              <a:t> de las políticas públicas sigue ausente y genera desconfianza ante resultados no esperados o cambios no fundados.</a:t>
            </a:r>
          </a:p>
          <a:p>
            <a:r>
              <a:rPr lang="es-ES" sz="1900" dirty="0"/>
              <a:t>Las nuevas tecnologías también afectan al sector público.</a:t>
            </a:r>
          </a:p>
          <a:p>
            <a:r>
              <a:rPr lang="es-ES" sz="1900" dirty="0"/>
              <a:t>Se debe avanzar en hacer más meritocrática y flexible la función pública, evitando el “botín” o el puro corporativismo. </a:t>
            </a:r>
          </a:p>
          <a:p>
            <a:endParaRPr lang="es-CL" dirty="0"/>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p:txBody>
          <a:bodyPr/>
          <a:lstStyle/>
          <a:p>
            <a:fld id="{6D22F896-40B5-4ADD-8801-0D06FADFA095}" type="slidenum">
              <a:rPr lang="en-US" smtClean="0"/>
              <a:t>57</a:t>
            </a:fld>
            <a:endParaRPr lang="en-US" dirty="0"/>
          </a:p>
        </p:txBody>
      </p:sp>
    </p:spTree>
    <p:extLst>
      <p:ext uri="{BB962C8B-B14F-4D97-AF65-F5344CB8AC3E}">
        <p14:creationId xmlns:p14="http://schemas.microsoft.com/office/powerpoint/2010/main" val="28242531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1325864" y="648159"/>
            <a:ext cx="9854704" cy="1118996"/>
          </a:xfrm>
        </p:spPr>
        <p:txBody>
          <a:bodyPr>
            <a:normAutofit fontScale="90000"/>
          </a:bodyPr>
          <a:lstStyle/>
          <a:p>
            <a:pPr algn="ctr">
              <a:lnSpc>
                <a:spcPct val="115000"/>
              </a:lnSpc>
            </a:pPr>
            <a:r>
              <a:rPr lang="es-ES" sz="3200" kern="50" dirty="0">
                <a:effectLst/>
                <a:latin typeface="Calibri" panose="020F0502020204030204" pitchFamily="34" charset="0"/>
                <a:ea typeface="SimSun" panose="02010600030101010101" pitchFamily="2" charset="-122"/>
                <a:cs typeface="Mangal" panose="02040503050203030202" pitchFamily="18" charset="0"/>
              </a:rPr>
              <a:t>Las propuestas del Gobierno de </a:t>
            </a:r>
            <a:r>
              <a:rPr lang="es-ES" sz="3200" kern="50" dirty="0" err="1">
                <a:effectLst/>
                <a:latin typeface="Calibri" panose="020F0502020204030204" pitchFamily="34" charset="0"/>
                <a:ea typeface="SimSun" panose="02010600030101010101" pitchFamily="2" charset="-122"/>
                <a:cs typeface="Mangal" panose="02040503050203030202" pitchFamily="18" charset="0"/>
              </a:rPr>
              <a:t>gABRIEL</a:t>
            </a:r>
            <a:r>
              <a:rPr lang="es-ES" sz="3200" kern="50" dirty="0">
                <a:effectLst/>
                <a:latin typeface="Calibri" panose="020F0502020204030204" pitchFamily="34" charset="0"/>
                <a:ea typeface="SimSun" panose="02010600030101010101" pitchFamily="2" charset="-122"/>
                <a:cs typeface="Mangal" panose="02040503050203030202" pitchFamily="18" charset="0"/>
              </a:rPr>
              <a:t> </a:t>
            </a:r>
            <a:r>
              <a:rPr lang="es-ES" sz="3200" kern="50" dirty="0" err="1">
                <a:effectLst/>
                <a:latin typeface="Calibri" panose="020F0502020204030204" pitchFamily="34" charset="0"/>
                <a:ea typeface="SimSun" panose="02010600030101010101" pitchFamily="2" charset="-122"/>
                <a:cs typeface="Mangal" panose="02040503050203030202" pitchFamily="18" charset="0"/>
              </a:rPr>
              <a:t>Boric</a:t>
            </a:r>
            <a:r>
              <a:rPr lang="es-ES" sz="3200" kern="50" dirty="0">
                <a:effectLst/>
                <a:latin typeface="Calibri" panose="020F0502020204030204" pitchFamily="34" charset="0"/>
                <a:ea typeface="SimSun" panose="02010600030101010101" pitchFamily="2" charset="-122"/>
                <a:cs typeface="Mangal" panose="02040503050203030202" pitchFamily="18" charset="0"/>
              </a:rPr>
              <a:t>   1 </a:t>
            </a:r>
            <a:br>
              <a:rPr lang="es-ES" dirty="0"/>
            </a:br>
            <a:endParaRPr lang="es-CL" sz="3200" kern="50" dirty="0">
              <a:effectLst/>
              <a:latin typeface="Times New Roman" panose="02020603050405020304" pitchFamily="18" charset="0"/>
              <a:ea typeface="SimSun" panose="02010600030101010101" pitchFamily="2" charset="-122"/>
              <a:cs typeface="Mangal" panose="02040503050203030202" pitchFamily="18" charset="0"/>
            </a:endParaRPr>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p:txBody>
          <a:bodyPr>
            <a:normAutofit lnSpcReduction="10000"/>
          </a:bodyPr>
          <a:lstStyle/>
          <a:p>
            <a:pPr>
              <a:defRPr/>
            </a:pPr>
            <a:r>
              <a:rPr lang="es-CL" sz="2400" dirty="0">
                <a:latin typeface="Arial Rounded MT Bold" panose="020F0704030504030204" pitchFamily="34" charset="0"/>
              </a:rPr>
              <a:t>Trabajo decente </a:t>
            </a:r>
          </a:p>
          <a:p>
            <a:pPr>
              <a:defRPr/>
            </a:pPr>
            <a:r>
              <a:rPr lang="es-ES" sz="2000" b="0" i="0" dirty="0">
                <a:solidFill>
                  <a:srgbClr val="000000"/>
                </a:solidFill>
                <a:latin typeface="Lexia"/>
              </a:rPr>
              <a:t>Pleno derecho a la libertad sindical, con negociación colectiva multinivel, sistemas de seguridad social en pensiones, salud, cesantía, seguridad en el trabajo y otros, el aseguramiento de salarios dignos y la creación de puestos de trabajo productivos.</a:t>
            </a:r>
          </a:p>
          <a:p>
            <a:pPr>
              <a:defRPr/>
            </a:pPr>
            <a:r>
              <a:rPr lang="es-ES" sz="2000" b="0" i="0" dirty="0">
                <a:solidFill>
                  <a:srgbClr val="000000"/>
                </a:solidFill>
                <a:latin typeface="Lexia"/>
              </a:rPr>
              <a:t>La jornada laboral de 40 horas y un salario mínimo que permita a los trabajadoras y trabajadores y sus familias salir de la pobreza.  </a:t>
            </a:r>
          </a:p>
          <a:p>
            <a:pPr>
              <a:defRPr/>
            </a:pPr>
            <a:r>
              <a:rPr lang="es-ES" sz="2000" b="0" i="0" dirty="0">
                <a:solidFill>
                  <a:srgbClr val="000000"/>
                </a:solidFill>
                <a:latin typeface="Lexia"/>
              </a:rPr>
              <a:t>Reconversión y capacitación para adaptarnos a la incorporación de la inteligencia artificial, la automatización y robotización del mundo laboral, </a:t>
            </a:r>
          </a:p>
          <a:p>
            <a:endParaRPr lang="es-CL" dirty="0"/>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p:txBody>
          <a:bodyPr/>
          <a:lstStyle/>
          <a:p>
            <a:fld id="{6D22F896-40B5-4ADD-8801-0D06FADFA095}" type="slidenum">
              <a:rPr lang="en-US" smtClean="0"/>
              <a:t>58</a:t>
            </a:fld>
            <a:endParaRPr lang="en-US" dirty="0"/>
          </a:p>
        </p:txBody>
      </p:sp>
    </p:spTree>
    <p:extLst>
      <p:ext uri="{BB962C8B-B14F-4D97-AF65-F5344CB8AC3E}">
        <p14:creationId xmlns:p14="http://schemas.microsoft.com/office/powerpoint/2010/main" val="11701421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1325864" y="648159"/>
            <a:ext cx="9854704" cy="1118996"/>
          </a:xfrm>
        </p:spPr>
        <p:txBody>
          <a:bodyPr>
            <a:normAutofit fontScale="90000"/>
          </a:bodyPr>
          <a:lstStyle/>
          <a:p>
            <a:pPr algn="ctr">
              <a:lnSpc>
                <a:spcPct val="115000"/>
              </a:lnSpc>
            </a:pPr>
            <a:r>
              <a:rPr lang="es-ES" sz="3200" kern="50" dirty="0">
                <a:effectLst/>
                <a:latin typeface="Calibri" panose="020F0502020204030204" pitchFamily="34" charset="0"/>
                <a:ea typeface="SimSun" panose="02010600030101010101" pitchFamily="2" charset="-122"/>
                <a:cs typeface="Mangal" panose="02040503050203030202" pitchFamily="18" charset="0"/>
              </a:rPr>
              <a:t>Las propuestas del Gobierno de </a:t>
            </a:r>
            <a:r>
              <a:rPr lang="es-ES" sz="3200" kern="50" dirty="0" err="1">
                <a:effectLst/>
                <a:latin typeface="Calibri" panose="020F0502020204030204" pitchFamily="34" charset="0"/>
                <a:ea typeface="SimSun" panose="02010600030101010101" pitchFamily="2" charset="-122"/>
                <a:cs typeface="Mangal" panose="02040503050203030202" pitchFamily="18" charset="0"/>
              </a:rPr>
              <a:t>gABRIEL</a:t>
            </a:r>
            <a:r>
              <a:rPr lang="es-ES" sz="3200" kern="50" dirty="0">
                <a:effectLst/>
                <a:latin typeface="Calibri" panose="020F0502020204030204" pitchFamily="34" charset="0"/>
                <a:ea typeface="SimSun" panose="02010600030101010101" pitchFamily="2" charset="-122"/>
                <a:cs typeface="Mangal" panose="02040503050203030202" pitchFamily="18" charset="0"/>
              </a:rPr>
              <a:t> </a:t>
            </a:r>
            <a:r>
              <a:rPr lang="es-ES" sz="3200" kern="50" dirty="0" err="1">
                <a:effectLst/>
                <a:latin typeface="Calibri" panose="020F0502020204030204" pitchFamily="34" charset="0"/>
                <a:ea typeface="SimSun" panose="02010600030101010101" pitchFamily="2" charset="-122"/>
                <a:cs typeface="Mangal" panose="02040503050203030202" pitchFamily="18" charset="0"/>
              </a:rPr>
              <a:t>Boric</a:t>
            </a:r>
            <a:r>
              <a:rPr lang="es-ES" sz="3200" kern="50" dirty="0">
                <a:effectLst/>
                <a:latin typeface="Calibri" panose="020F0502020204030204" pitchFamily="34" charset="0"/>
                <a:ea typeface="SimSun" panose="02010600030101010101" pitchFamily="2" charset="-122"/>
                <a:cs typeface="Mangal" panose="02040503050203030202" pitchFamily="18" charset="0"/>
              </a:rPr>
              <a:t>   2 </a:t>
            </a:r>
            <a:br>
              <a:rPr lang="es-ES" dirty="0"/>
            </a:br>
            <a:endParaRPr lang="es-CL" sz="3200" kern="50" dirty="0">
              <a:effectLst/>
              <a:latin typeface="Times New Roman" panose="02020603050405020304" pitchFamily="18" charset="0"/>
              <a:ea typeface="SimSun" panose="02010600030101010101" pitchFamily="2" charset="-122"/>
              <a:cs typeface="Mangal" panose="02040503050203030202" pitchFamily="18" charset="0"/>
            </a:endParaRPr>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p:txBody>
          <a:bodyPr>
            <a:normAutofit fontScale="85000" lnSpcReduction="10000"/>
          </a:bodyPr>
          <a:lstStyle/>
          <a:p>
            <a:pPr>
              <a:defRPr/>
            </a:pPr>
            <a:r>
              <a:rPr lang="es-ES" sz="2400" dirty="0">
                <a:latin typeface="Arial Rounded MT Bold" panose="020F0704030504030204" pitchFamily="34" charset="0"/>
              </a:rPr>
              <a:t>Un nuevo Estado democrático y moderno (1)</a:t>
            </a:r>
          </a:p>
          <a:p>
            <a:pPr>
              <a:defRPr/>
            </a:pPr>
            <a:r>
              <a:rPr lang="es-ES" sz="2000" b="0" i="0" dirty="0">
                <a:solidFill>
                  <a:srgbClr val="000000"/>
                </a:solidFill>
                <a:latin typeface="Lexia"/>
              </a:rPr>
              <a:t>El gobierno basará su accionar en la </a:t>
            </a:r>
            <a:r>
              <a:rPr lang="es-ES" sz="2000" i="0" dirty="0">
                <a:solidFill>
                  <a:srgbClr val="000000"/>
                </a:solidFill>
                <a:latin typeface="Lexia"/>
              </a:rPr>
              <a:t>rendición de cuentas </a:t>
            </a:r>
            <a:r>
              <a:rPr lang="es-ES" sz="2000" b="0" i="0" dirty="0">
                <a:solidFill>
                  <a:srgbClr val="000000"/>
                </a:solidFill>
                <a:latin typeface="Lexia"/>
              </a:rPr>
              <a:t>y bajo los principios de Gobierno Abierto. Nos comprometemos a la conformación de normas, reglamentos y mecanismos que guíen en ello a las y los representantes electos y funcionarios que ejercen la actividad del Gobierno. </a:t>
            </a:r>
          </a:p>
          <a:p>
            <a:pPr>
              <a:defRPr/>
            </a:pPr>
            <a:r>
              <a:rPr lang="es-ES" sz="2000" b="0" i="0" dirty="0">
                <a:solidFill>
                  <a:srgbClr val="000000"/>
                </a:solidFill>
                <a:latin typeface="Lexia"/>
              </a:rPr>
              <a:t>Los </a:t>
            </a:r>
            <a:r>
              <a:rPr lang="es-ES" sz="2000" i="0" dirty="0">
                <a:solidFill>
                  <a:srgbClr val="000000"/>
                </a:solidFill>
                <a:latin typeface="Lexia"/>
              </a:rPr>
              <a:t>indicadores de gestión </a:t>
            </a:r>
            <a:r>
              <a:rPr lang="es-ES" sz="2000" b="0" i="0" dirty="0">
                <a:solidFill>
                  <a:srgbClr val="000000"/>
                </a:solidFill>
                <a:latin typeface="Lexia"/>
              </a:rPr>
              <a:t>serán ampliamente difundidos, y revisados anualmente en </a:t>
            </a:r>
            <a:r>
              <a:rPr lang="es-ES" sz="2000" b="0" dirty="0">
                <a:solidFill>
                  <a:srgbClr val="000000"/>
                </a:solidFill>
                <a:latin typeface="Lexia"/>
              </a:rPr>
              <a:t> </a:t>
            </a:r>
            <a:r>
              <a:rPr lang="es-ES" sz="2000" b="0" i="0" dirty="0">
                <a:solidFill>
                  <a:srgbClr val="000000"/>
                </a:solidFill>
                <a:latin typeface="Lexia"/>
              </a:rPr>
              <a:t>conjunto con la ley de presupuestos de la nación.</a:t>
            </a:r>
          </a:p>
          <a:p>
            <a:pPr>
              <a:defRPr/>
            </a:pPr>
            <a:r>
              <a:rPr lang="es-ES" sz="2000" b="0" i="0" dirty="0">
                <a:solidFill>
                  <a:srgbClr val="000000"/>
                </a:solidFill>
                <a:latin typeface="Lexia"/>
              </a:rPr>
              <a:t>Asimismo, haremos efectivo el rol de los </a:t>
            </a:r>
            <a:r>
              <a:rPr lang="es-ES" sz="2000" i="0" dirty="0">
                <a:solidFill>
                  <a:srgbClr val="000000"/>
                </a:solidFill>
                <a:latin typeface="Lexia"/>
              </a:rPr>
              <a:t>Consejos de la Sociedad Civil </a:t>
            </a:r>
            <a:r>
              <a:rPr lang="es-ES" sz="2000" b="0" i="0" dirty="0">
                <a:solidFill>
                  <a:srgbClr val="000000"/>
                </a:solidFill>
                <a:latin typeface="Lexia"/>
              </a:rPr>
              <a:t>en cada ministerio y servicio que sea parte del proceso de elaboración y evaluación periódica de las políticas y programas públicos, junto al rol que le cabe al Congreso en la aprobación y control del presupuesto</a:t>
            </a:r>
            <a:r>
              <a:rPr lang="es-ES" sz="1800" b="0" i="0" dirty="0">
                <a:solidFill>
                  <a:srgbClr val="000000"/>
                </a:solidFill>
                <a:latin typeface="Lexia"/>
              </a:rPr>
              <a:t>. </a:t>
            </a:r>
          </a:p>
          <a:p>
            <a:endParaRPr lang="es-CL" dirty="0"/>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p:txBody>
          <a:bodyPr/>
          <a:lstStyle/>
          <a:p>
            <a:fld id="{6D22F896-40B5-4ADD-8801-0D06FADFA095}" type="slidenum">
              <a:rPr lang="en-US" smtClean="0"/>
              <a:t>59</a:t>
            </a:fld>
            <a:endParaRPr lang="en-US" dirty="0"/>
          </a:p>
        </p:txBody>
      </p:sp>
    </p:spTree>
    <p:extLst>
      <p:ext uri="{BB962C8B-B14F-4D97-AF65-F5344CB8AC3E}">
        <p14:creationId xmlns:p14="http://schemas.microsoft.com/office/powerpoint/2010/main" val="1035359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a:xfrm>
            <a:off x="480060" y="582882"/>
            <a:ext cx="811019" cy="503578"/>
          </a:xfrm>
        </p:spPr>
        <p:txBody>
          <a:bodyPr>
            <a:normAutofit/>
          </a:bodyPr>
          <a:lstStyle/>
          <a:p>
            <a:pPr>
              <a:lnSpc>
                <a:spcPct val="90000"/>
              </a:lnSpc>
              <a:spcAft>
                <a:spcPts val="600"/>
              </a:spcAft>
            </a:pPr>
            <a:fld id="{6D22F896-40B5-4ADD-8801-0D06FADFA095}" type="slidenum">
              <a:rPr lang="en-US" smtClean="0"/>
              <a:pPr>
                <a:lnSpc>
                  <a:spcPct val="90000"/>
                </a:lnSpc>
                <a:spcAft>
                  <a:spcPts val="600"/>
                </a:spcAft>
              </a:pPr>
              <a:t>6</a:t>
            </a:fld>
            <a:endParaRPr lang="en-US"/>
          </a:p>
        </p:txBody>
      </p:sp>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860612" y="1138228"/>
            <a:ext cx="3793685" cy="3858767"/>
          </a:xfrm>
        </p:spPr>
        <p:txBody>
          <a:bodyPr anchor="ctr">
            <a:normAutofit/>
          </a:bodyPr>
          <a:lstStyle/>
          <a:p>
            <a:r>
              <a:rPr lang="es-ES" sz="3600" kern="50" dirty="0">
                <a:effectLst/>
                <a:latin typeface="Calibri" panose="020F0502020204030204" pitchFamily="34" charset="0"/>
                <a:ea typeface="SimSun" panose="02010600030101010101" pitchFamily="2" charset="-122"/>
                <a:cs typeface="Mangal" panose="02040503050203030202" pitchFamily="18" charset="0"/>
              </a:rPr>
              <a:t>Antecedentes a las normas sobre gestión de personas</a:t>
            </a:r>
            <a:br>
              <a:rPr lang="es-CL" sz="3600" kern="50" dirty="0">
                <a:effectLst/>
                <a:latin typeface="Times New Roman" panose="02020603050405020304" pitchFamily="18" charset="0"/>
                <a:ea typeface="SimSun" panose="02010600030101010101" pitchFamily="2" charset="-122"/>
                <a:cs typeface="Mangal" panose="02040503050203030202" pitchFamily="18" charset="0"/>
              </a:rPr>
            </a:br>
            <a:r>
              <a:rPr lang="es-CL" sz="3600" kern="50" dirty="0">
                <a:effectLst/>
                <a:latin typeface="Times New Roman" panose="02020603050405020304" pitchFamily="18" charset="0"/>
                <a:ea typeface="SimSun" panose="02010600030101010101" pitchFamily="2" charset="-122"/>
                <a:cs typeface="Mangal" panose="02040503050203030202" pitchFamily="18" charset="0"/>
              </a:rPr>
              <a:t>									4</a:t>
            </a:r>
            <a:endParaRPr lang="es-CL" sz="3600" dirty="0"/>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a:xfrm>
            <a:off x="5584483" y="1138228"/>
            <a:ext cx="5440680" cy="3858768"/>
          </a:xfrm>
        </p:spPr>
        <p:txBody>
          <a:bodyPr anchor="ctr">
            <a:normAutofit/>
          </a:bodyPr>
          <a:lstStyle/>
          <a:p>
            <a:r>
              <a:rPr lang="es-ES">
                <a:solidFill>
                  <a:srgbClr val="000000"/>
                </a:solidFill>
              </a:rPr>
              <a:t>La ley del Nuevo Trato laboral 2003</a:t>
            </a:r>
          </a:p>
          <a:p>
            <a:r>
              <a:rPr lang="es-ES">
                <a:solidFill>
                  <a:srgbClr val="000000"/>
                </a:solidFill>
              </a:rPr>
              <a:t>Instructivo Presidencial 2006</a:t>
            </a:r>
          </a:p>
          <a:p>
            <a:r>
              <a:rPr lang="es-ES">
                <a:solidFill>
                  <a:srgbClr val="000000"/>
                </a:solidFill>
              </a:rPr>
              <a:t>Programa de Gobierno Bachelet 2</a:t>
            </a:r>
          </a:p>
          <a:p>
            <a:r>
              <a:rPr lang="es-ES">
                <a:solidFill>
                  <a:srgbClr val="000000"/>
                </a:solidFill>
              </a:rPr>
              <a:t>Instructivo Presidencial 2015</a:t>
            </a:r>
          </a:p>
          <a:p>
            <a:r>
              <a:rPr lang="es-ES">
                <a:solidFill>
                  <a:srgbClr val="000000"/>
                </a:solidFill>
              </a:rPr>
              <a:t>Ley 21.065 Rol Rector del Servicio Civil</a:t>
            </a:r>
            <a:endParaRPr lang="es-CL">
              <a:solidFill>
                <a:srgbClr val="000000"/>
              </a:solidFill>
            </a:endParaRPr>
          </a:p>
        </p:txBody>
      </p:sp>
    </p:spTree>
    <p:extLst>
      <p:ext uri="{BB962C8B-B14F-4D97-AF65-F5344CB8AC3E}">
        <p14:creationId xmlns:p14="http://schemas.microsoft.com/office/powerpoint/2010/main" val="2388478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1325864" y="648159"/>
            <a:ext cx="9854704" cy="1118996"/>
          </a:xfrm>
        </p:spPr>
        <p:txBody>
          <a:bodyPr>
            <a:normAutofit fontScale="90000"/>
          </a:bodyPr>
          <a:lstStyle/>
          <a:p>
            <a:pPr algn="ctr">
              <a:lnSpc>
                <a:spcPct val="115000"/>
              </a:lnSpc>
            </a:pPr>
            <a:r>
              <a:rPr lang="es-ES" sz="3200" kern="50" dirty="0">
                <a:effectLst/>
                <a:latin typeface="Calibri" panose="020F0502020204030204" pitchFamily="34" charset="0"/>
                <a:ea typeface="SimSun" panose="02010600030101010101" pitchFamily="2" charset="-122"/>
                <a:cs typeface="Mangal" panose="02040503050203030202" pitchFamily="18" charset="0"/>
              </a:rPr>
              <a:t>Las propuestas del Gobierno de </a:t>
            </a:r>
            <a:r>
              <a:rPr lang="es-ES" sz="3200" kern="50" dirty="0" err="1">
                <a:effectLst/>
                <a:latin typeface="Calibri" panose="020F0502020204030204" pitchFamily="34" charset="0"/>
                <a:ea typeface="SimSun" panose="02010600030101010101" pitchFamily="2" charset="-122"/>
                <a:cs typeface="Mangal" panose="02040503050203030202" pitchFamily="18" charset="0"/>
              </a:rPr>
              <a:t>gABRIEL</a:t>
            </a:r>
            <a:r>
              <a:rPr lang="es-ES" sz="3200" kern="50" dirty="0">
                <a:effectLst/>
                <a:latin typeface="Calibri" panose="020F0502020204030204" pitchFamily="34" charset="0"/>
                <a:ea typeface="SimSun" panose="02010600030101010101" pitchFamily="2" charset="-122"/>
                <a:cs typeface="Mangal" panose="02040503050203030202" pitchFamily="18" charset="0"/>
              </a:rPr>
              <a:t> </a:t>
            </a:r>
            <a:r>
              <a:rPr lang="es-ES" sz="3200" kern="50" dirty="0" err="1">
                <a:effectLst/>
                <a:latin typeface="Calibri" panose="020F0502020204030204" pitchFamily="34" charset="0"/>
                <a:ea typeface="SimSun" panose="02010600030101010101" pitchFamily="2" charset="-122"/>
                <a:cs typeface="Mangal" panose="02040503050203030202" pitchFamily="18" charset="0"/>
              </a:rPr>
              <a:t>Boric</a:t>
            </a:r>
            <a:r>
              <a:rPr lang="es-ES" sz="3200" kern="50" dirty="0">
                <a:effectLst/>
                <a:latin typeface="Calibri" panose="020F0502020204030204" pitchFamily="34" charset="0"/>
                <a:ea typeface="SimSun" panose="02010600030101010101" pitchFamily="2" charset="-122"/>
                <a:cs typeface="Mangal" panose="02040503050203030202" pitchFamily="18" charset="0"/>
              </a:rPr>
              <a:t>   3 </a:t>
            </a:r>
            <a:br>
              <a:rPr lang="es-ES" dirty="0"/>
            </a:br>
            <a:endParaRPr lang="es-CL" sz="3200" kern="50" dirty="0">
              <a:effectLst/>
              <a:latin typeface="Times New Roman" panose="02020603050405020304" pitchFamily="18" charset="0"/>
              <a:ea typeface="SimSun" panose="02010600030101010101" pitchFamily="2" charset="-122"/>
              <a:cs typeface="Mangal" panose="02040503050203030202" pitchFamily="18" charset="0"/>
            </a:endParaRPr>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p:txBody>
          <a:bodyPr>
            <a:normAutofit fontScale="77500" lnSpcReduction="20000"/>
          </a:bodyPr>
          <a:lstStyle/>
          <a:p>
            <a:pPr>
              <a:defRPr/>
            </a:pPr>
            <a:r>
              <a:rPr lang="es-ES" sz="2400" dirty="0">
                <a:latin typeface="Arial Rounded MT Bold" panose="020F0704030504030204" pitchFamily="34" charset="0"/>
              </a:rPr>
              <a:t>Un nuevo Estado democrático y moderno (2)</a:t>
            </a:r>
          </a:p>
          <a:p>
            <a:pPr algn="l">
              <a:defRPr/>
            </a:pPr>
            <a:endParaRPr lang="es-CL" sz="1800" b="0" i="0" dirty="0">
              <a:solidFill>
                <a:srgbClr val="000000"/>
              </a:solidFill>
              <a:latin typeface="Lexia"/>
            </a:endParaRPr>
          </a:p>
          <a:p>
            <a:pPr>
              <a:defRPr/>
            </a:pPr>
            <a:r>
              <a:rPr lang="es-ES" sz="2000" b="0" i="0" dirty="0">
                <a:solidFill>
                  <a:srgbClr val="000000"/>
                </a:solidFill>
                <a:latin typeface="Lexia"/>
              </a:rPr>
              <a:t>Estudiaremos reformas para que los </a:t>
            </a:r>
            <a:r>
              <a:rPr lang="es-ES" sz="2000" i="0" dirty="0">
                <a:solidFill>
                  <a:srgbClr val="000000"/>
                </a:solidFill>
                <a:latin typeface="Lexia"/>
              </a:rPr>
              <a:t>cargos de planta </a:t>
            </a:r>
            <a:r>
              <a:rPr lang="es-ES" sz="2000" b="0" i="0" dirty="0">
                <a:solidFill>
                  <a:srgbClr val="000000"/>
                </a:solidFill>
                <a:latin typeface="Lexia"/>
              </a:rPr>
              <a:t>sean llenados por concursos periódicos de oposición anónimos para seleccionar a las personas que cumplen requisitos habilitantes de formación idónea bajo los principios de profesionalismo, integridad, paridad de género y respeto de la diversidad. Esto aplicaría a las plantas de cargos administrativos, técnicos y profesionales, </a:t>
            </a:r>
            <a:r>
              <a:rPr lang="es-ES" sz="2000" i="0" dirty="0">
                <a:solidFill>
                  <a:srgbClr val="000000"/>
                </a:solidFill>
                <a:latin typeface="Lexia"/>
              </a:rPr>
              <a:t>con movilidad horizontal </a:t>
            </a:r>
            <a:r>
              <a:rPr lang="es-ES" sz="2000" b="0" i="0" dirty="0">
                <a:solidFill>
                  <a:srgbClr val="000000"/>
                </a:solidFill>
                <a:latin typeface="Lexia"/>
              </a:rPr>
              <a:t>entre las plantas de los diversos servicios de ámbitos similares. </a:t>
            </a:r>
          </a:p>
          <a:p>
            <a:pPr>
              <a:defRPr/>
            </a:pPr>
            <a:r>
              <a:rPr lang="es-ES" sz="2000" b="0" i="0" dirty="0">
                <a:solidFill>
                  <a:srgbClr val="000000"/>
                </a:solidFill>
                <a:latin typeface="Lexia"/>
              </a:rPr>
              <a:t>El sistema de </a:t>
            </a:r>
            <a:r>
              <a:rPr lang="es-ES" sz="2000" i="0" dirty="0">
                <a:solidFill>
                  <a:srgbClr val="000000"/>
                </a:solidFill>
                <a:latin typeface="Lexia"/>
              </a:rPr>
              <a:t>calificaciones individuales </a:t>
            </a:r>
            <a:r>
              <a:rPr lang="es-ES" sz="2000" b="0" i="0" dirty="0">
                <a:solidFill>
                  <a:srgbClr val="000000"/>
                </a:solidFill>
                <a:latin typeface="Lexia"/>
              </a:rPr>
              <a:t>incluirá indicadores objetivos y se combinará con calificaciones por equipos de trabajo en función de las metas, </a:t>
            </a:r>
            <a:r>
              <a:rPr lang="es-ES" sz="2000" i="0" dirty="0">
                <a:solidFill>
                  <a:srgbClr val="000000"/>
                </a:solidFill>
                <a:latin typeface="Lexia"/>
              </a:rPr>
              <a:t>reformándose el sistema de Programas de Mejoramiento de la Gestión. </a:t>
            </a:r>
          </a:p>
          <a:p>
            <a:pPr>
              <a:defRPr/>
            </a:pPr>
            <a:r>
              <a:rPr lang="es-ES" sz="2000" b="0" i="0" dirty="0">
                <a:solidFill>
                  <a:srgbClr val="000000"/>
                </a:solidFill>
                <a:latin typeface="Lexia"/>
              </a:rPr>
              <a:t>Ministras y ministros y otros directivos tendrán un </a:t>
            </a:r>
            <a:r>
              <a:rPr lang="es-ES" sz="2000" i="0" dirty="0">
                <a:solidFill>
                  <a:srgbClr val="000000"/>
                </a:solidFill>
                <a:latin typeface="Lexia"/>
              </a:rPr>
              <a:t>límite en sus equipos de apoyo de confianza. </a:t>
            </a:r>
          </a:p>
          <a:p>
            <a:endParaRPr lang="es-CL" dirty="0"/>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p:txBody>
          <a:bodyPr/>
          <a:lstStyle/>
          <a:p>
            <a:fld id="{6D22F896-40B5-4ADD-8801-0D06FADFA095}" type="slidenum">
              <a:rPr lang="en-US" smtClean="0"/>
              <a:t>60</a:t>
            </a:fld>
            <a:endParaRPr lang="en-US" dirty="0"/>
          </a:p>
        </p:txBody>
      </p:sp>
    </p:spTree>
    <p:extLst>
      <p:ext uri="{BB962C8B-B14F-4D97-AF65-F5344CB8AC3E}">
        <p14:creationId xmlns:p14="http://schemas.microsoft.com/office/powerpoint/2010/main" val="30905468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1325864" y="648159"/>
            <a:ext cx="9854704" cy="1118996"/>
          </a:xfrm>
        </p:spPr>
        <p:txBody>
          <a:bodyPr>
            <a:normAutofit fontScale="90000"/>
          </a:bodyPr>
          <a:lstStyle/>
          <a:p>
            <a:pPr algn="ctr">
              <a:lnSpc>
                <a:spcPct val="115000"/>
              </a:lnSpc>
            </a:pPr>
            <a:r>
              <a:rPr lang="es-ES" sz="3200" kern="50" dirty="0">
                <a:effectLst/>
                <a:latin typeface="Calibri" panose="020F0502020204030204" pitchFamily="34" charset="0"/>
                <a:ea typeface="SimSun" panose="02010600030101010101" pitchFamily="2" charset="-122"/>
                <a:cs typeface="Mangal" panose="02040503050203030202" pitchFamily="18" charset="0"/>
              </a:rPr>
              <a:t>Las propuestas del Gobierno de </a:t>
            </a:r>
            <a:r>
              <a:rPr lang="es-ES" sz="3200" kern="50" dirty="0" err="1">
                <a:effectLst/>
                <a:latin typeface="Calibri" panose="020F0502020204030204" pitchFamily="34" charset="0"/>
                <a:ea typeface="SimSun" panose="02010600030101010101" pitchFamily="2" charset="-122"/>
                <a:cs typeface="Mangal" panose="02040503050203030202" pitchFamily="18" charset="0"/>
              </a:rPr>
              <a:t>gABRIEL</a:t>
            </a:r>
            <a:r>
              <a:rPr lang="es-ES" sz="3200" kern="50" dirty="0">
                <a:effectLst/>
                <a:latin typeface="Calibri" panose="020F0502020204030204" pitchFamily="34" charset="0"/>
                <a:ea typeface="SimSun" panose="02010600030101010101" pitchFamily="2" charset="-122"/>
                <a:cs typeface="Mangal" panose="02040503050203030202" pitchFamily="18" charset="0"/>
              </a:rPr>
              <a:t> </a:t>
            </a:r>
            <a:r>
              <a:rPr lang="es-ES" sz="3200" kern="50" dirty="0" err="1">
                <a:effectLst/>
                <a:latin typeface="Calibri" panose="020F0502020204030204" pitchFamily="34" charset="0"/>
                <a:ea typeface="SimSun" panose="02010600030101010101" pitchFamily="2" charset="-122"/>
                <a:cs typeface="Mangal" panose="02040503050203030202" pitchFamily="18" charset="0"/>
              </a:rPr>
              <a:t>Boric</a:t>
            </a:r>
            <a:r>
              <a:rPr lang="es-ES" sz="3200" kern="50" dirty="0">
                <a:effectLst/>
                <a:latin typeface="Calibri" panose="020F0502020204030204" pitchFamily="34" charset="0"/>
                <a:ea typeface="SimSun" panose="02010600030101010101" pitchFamily="2" charset="-122"/>
                <a:cs typeface="Mangal" panose="02040503050203030202" pitchFamily="18" charset="0"/>
              </a:rPr>
              <a:t>   4 </a:t>
            </a:r>
            <a:br>
              <a:rPr lang="es-ES" dirty="0"/>
            </a:br>
            <a:endParaRPr lang="es-CL" sz="3200" kern="50" dirty="0">
              <a:effectLst/>
              <a:latin typeface="Times New Roman" panose="02020603050405020304" pitchFamily="18" charset="0"/>
              <a:ea typeface="SimSun" panose="02010600030101010101" pitchFamily="2" charset="-122"/>
              <a:cs typeface="Mangal" panose="02040503050203030202" pitchFamily="18" charset="0"/>
            </a:endParaRPr>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p:txBody>
          <a:bodyPr>
            <a:normAutofit fontScale="85000" lnSpcReduction="20000"/>
          </a:bodyPr>
          <a:lstStyle/>
          <a:p>
            <a:pPr>
              <a:defRPr/>
            </a:pPr>
            <a:r>
              <a:rPr lang="es-ES" sz="2400" dirty="0">
                <a:latin typeface="Arial Rounded MT Bold" panose="020F0704030504030204" pitchFamily="34" charset="0"/>
              </a:rPr>
              <a:t>Un nuevo Estado democrático y moderno (3)</a:t>
            </a:r>
          </a:p>
          <a:p>
            <a:pPr algn="l">
              <a:defRPr/>
            </a:pPr>
            <a:endParaRPr lang="es-CL" sz="1800" b="0" i="0" dirty="0">
              <a:solidFill>
                <a:srgbClr val="000000"/>
              </a:solidFill>
              <a:latin typeface="Lexia"/>
            </a:endParaRPr>
          </a:p>
          <a:p>
            <a:pPr>
              <a:defRPr/>
            </a:pPr>
            <a:r>
              <a:rPr lang="es-ES" sz="2000" b="0" i="0" dirty="0">
                <a:solidFill>
                  <a:srgbClr val="000000"/>
                </a:solidFill>
                <a:latin typeface="Lexia"/>
              </a:rPr>
              <a:t>En materia de empleo en el sector público, reafirmamos nuestro </a:t>
            </a:r>
            <a:r>
              <a:rPr lang="es-ES" sz="2000" i="0" dirty="0">
                <a:solidFill>
                  <a:srgbClr val="000000"/>
                </a:solidFill>
                <a:latin typeface="Lexia"/>
              </a:rPr>
              <a:t>compromiso con el trabajo decente</a:t>
            </a:r>
            <a:r>
              <a:rPr lang="es-ES" sz="2000" b="0" i="0" dirty="0">
                <a:solidFill>
                  <a:srgbClr val="000000"/>
                </a:solidFill>
                <a:latin typeface="Lexia"/>
              </a:rPr>
              <a:t>, lo que supone que el Estado de Chile debe avanzar en el reconocimiento de los derechos colectivos de trabajadoras y trabajadores del sector público, </a:t>
            </a:r>
            <a:r>
              <a:rPr lang="es-ES" sz="2000" i="0" dirty="0">
                <a:solidFill>
                  <a:srgbClr val="000000"/>
                </a:solidFill>
                <a:latin typeface="Lexia"/>
              </a:rPr>
              <a:t>que se sintetizan en el concepto de libertad sindical. </a:t>
            </a:r>
          </a:p>
          <a:p>
            <a:pPr>
              <a:defRPr/>
            </a:pPr>
            <a:r>
              <a:rPr lang="es-ES" sz="2000" b="0" i="0" dirty="0">
                <a:solidFill>
                  <a:srgbClr val="000000"/>
                </a:solidFill>
                <a:latin typeface="Lexia"/>
              </a:rPr>
              <a:t>Asimismo, se deben </a:t>
            </a:r>
            <a:r>
              <a:rPr lang="es-ES" sz="2000" i="0" dirty="0">
                <a:solidFill>
                  <a:srgbClr val="000000"/>
                </a:solidFill>
                <a:latin typeface="Lexia"/>
              </a:rPr>
              <a:t>revisar las categorías de planta, contrata y honorarios en el sector</a:t>
            </a:r>
            <a:r>
              <a:rPr lang="es-ES" sz="2000" b="0" i="0" dirty="0">
                <a:solidFill>
                  <a:srgbClr val="000000"/>
                </a:solidFill>
                <a:latin typeface="Lexia"/>
              </a:rPr>
              <a:t>, con el compromiso de que las personas a honorarios se ajusten a las disposiciones legales de los trabajos esporádicos, reconociendo así los derechos laborales y previsionales de miles de trabajadores del Estado. </a:t>
            </a:r>
          </a:p>
          <a:p>
            <a:pPr>
              <a:defRPr/>
            </a:pPr>
            <a:r>
              <a:rPr lang="es-ES" sz="2000" b="0" i="0" dirty="0">
                <a:solidFill>
                  <a:srgbClr val="000000"/>
                </a:solidFill>
                <a:latin typeface="Lexia"/>
              </a:rPr>
              <a:t>Nos comprometemos a </a:t>
            </a:r>
            <a:r>
              <a:rPr lang="es-ES" sz="2000" i="0" dirty="0">
                <a:solidFill>
                  <a:srgbClr val="000000"/>
                </a:solidFill>
                <a:latin typeface="Lexia"/>
              </a:rPr>
              <a:t>terminar con cualquier práctica de acoso o persecución dentro del Estado, ya sea por raza, género o ideología</a:t>
            </a:r>
            <a:r>
              <a:rPr lang="es-ES" sz="2000" b="0" i="0" dirty="0">
                <a:solidFill>
                  <a:srgbClr val="000000"/>
                </a:solidFill>
                <a:latin typeface="Lexia"/>
              </a:rPr>
              <a:t>. </a:t>
            </a:r>
            <a:endParaRPr lang="es-ES" sz="2800" dirty="0">
              <a:latin typeface="Arial Rounded MT Bold" panose="020F0704030504030204" pitchFamily="34" charset="0"/>
            </a:endParaRPr>
          </a:p>
          <a:p>
            <a:endParaRPr lang="es-CL" dirty="0"/>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p:txBody>
          <a:bodyPr/>
          <a:lstStyle/>
          <a:p>
            <a:fld id="{6D22F896-40B5-4ADD-8801-0D06FADFA095}" type="slidenum">
              <a:rPr lang="en-US" smtClean="0"/>
              <a:t>61</a:t>
            </a:fld>
            <a:endParaRPr lang="en-US" dirty="0"/>
          </a:p>
        </p:txBody>
      </p:sp>
    </p:spTree>
    <p:extLst>
      <p:ext uri="{BB962C8B-B14F-4D97-AF65-F5344CB8AC3E}">
        <p14:creationId xmlns:p14="http://schemas.microsoft.com/office/powerpoint/2010/main" val="11134095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1325864" y="648159"/>
            <a:ext cx="9854704" cy="1118996"/>
          </a:xfrm>
        </p:spPr>
        <p:txBody>
          <a:bodyPr>
            <a:normAutofit/>
          </a:bodyPr>
          <a:lstStyle/>
          <a:p>
            <a:pPr algn="ctr">
              <a:lnSpc>
                <a:spcPct val="115000"/>
              </a:lnSpc>
            </a:pPr>
            <a:r>
              <a:rPr lang="es-ES" sz="3200" kern="50" dirty="0">
                <a:effectLst/>
                <a:latin typeface="Calibri" panose="020F0502020204030204" pitchFamily="34" charset="0"/>
                <a:ea typeface="SimSun" panose="02010600030101010101" pitchFamily="2" charset="-122"/>
                <a:cs typeface="Mangal" panose="02040503050203030202" pitchFamily="18" charset="0"/>
              </a:rPr>
              <a:t>Las propuestas del Gobierno de </a:t>
            </a:r>
            <a:r>
              <a:rPr lang="es-ES" sz="3200" kern="50" dirty="0" err="1">
                <a:effectLst/>
                <a:latin typeface="Calibri" panose="020F0502020204030204" pitchFamily="34" charset="0"/>
                <a:ea typeface="SimSun" panose="02010600030101010101" pitchFamily="2" charset="-122"/>
                <a:cs typeface="Mangal" panose="02040503050203030202" pitchFamily="18" charset="0"/>
              </a:rPr>
              <a:t>gABRIEL</a:t>
            </a:r>
            <a:r>
              <a:rPr lang="es-ES" sz="3200" kern="50" dirty="0">
                <a:effectLst/>
                <a:latin typeface="Calibri" panose="020F0502020204030204" pitchFamily="34" charset="0"/>
                <a:ea typeface="SimSun" panose="02010600030101010101" pitchFamily="2" charset="-122"/>
                <a:cs typeface="Mangal" panose="02040503050203030202" pitchFamily="18" charset="0"/>
              </a:rPr>
              <a:t> </a:t>
            </a:r>
            <a:r>
              <a:rPr lang="es-ES" sz="3200" kern="50" dirty="0" err="1">
                <a:effectLst/>
                <a:latin typeface="Calibri" panose="020F0502020204030204" pitchFamily="34" charset="0"/>
                <a:ea typeface="SimSun" panose="02010600030101010101" pitchFamily="2" charset="-122"/>
                <a:cs typeface="Mangal" panose="02040503050203030202" pitchFamily="18" charset="0"/>
              </a:rPr>
              <a:t>Boric</a:t>
            </a:r>
            <a:r>
              <a:rPr lang="es-ES" sz="3200" kern="50" dirty="0">
                <a:effectLst/>
                <a:latin typeface="Calibri" panose="020F0502020204030204" pitchFamily="34" charset="0"/>
                <a:ea typeface="SimSun" panose="02010600030101010101" pitchFamily="2" charset="-122"/>
                <a:cs typeface="Mangal" panose="02040503050203030202" pitchFamily="18" charset="0"/>
              </a:rPr>
              <a:t>   5</a:t>
            </a:r>
            <a:endParaRPr lang="es-CL" sz="3200" kern="50" dirty="0">
              <a:effectLst/>
              <a:latin typeface="Times New Roman" panose="02020603050405020304" pitchFamily="18" charset="0"/>
              <a:ea typeface="SimSun" panose="02010600030101010101" pitchFamily="2" charset="-122"/>
              <a:cs typeface="Mangal" panose="02040503050203030202" pitchFamily="18" charset="0"/>
            </a:endParaRPr>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p:txBody>
          <a:bodyPr>
            <a:normAutofit fontScale="77500" lnSpcReduction="20000"/>
          </a:bodyPr>
          <a:lstStyle/>
          <a:p>
            <a:pPr>
              <a:defRPr/>
            </a:pPr>
            <a:r>
              <a:rPr lang="es-ES" sz="2400" dirty="0">
                <a:latin typeface="Arial Rounded MT Bold" panose="020F0704030504030204" pitchFamily="34" charset="0"/>
              </a:rPr>
              <a:t>Un nuevo Estado democrático y moderno (4)</a:t>
            </a:r>
          </a:p>
          <a:p>
            <a:pPr>
              <a:defRPr/>
            </a:pPr>
            <a:r>
              <a:rPr lang="es-ES" sz="2400" dirty="0">
                <a:latin typeface="Arial Rounded MT Bold" panose="020F0704030504030204" pitchFamily="34" charset="0"/>
              </a:rPr>
              <a:t>Un Gobierno feminista.</a:t>
            </a:r>
          </a:p>
          <a:p>
            <a:pPr>
              <a:defRPr/>
            </a:pPr>
            <a:r>
              <a:rPr lang="es-ES" sz="2000" b="0" i="0" dirty="0">
                <a:solidFill>
                  <a:srgbClr val="000000"/>
                </a:solidFill>
                <a:latin typeface="Lexia"/>
              </a:rPr>
              <a:t>Incorporaremos una perspectiva feminista transversal en el Gobierno, en todos los aspectos, materias y espacios de la gobernanza del país. Nuestro gabinete y todos los directorios de las empresas públicas serán paritarios. </a:t>
            </a:r>
          </a:p>
          <a:p>
            <a:pPr>
              <a:defRPr/>
            </a:pPr>
            <a:r>
              <a:rPr lang="es-ES" sz="2000" b="0" i="0" dirty="0">
                <a:solidFill>
                  <a:srgbClr val="000000"/>
                </a:solidFill>
                <a:latin typeface="Lexia"/>
              </a:rPr>
              <a:t>Ministerio de la Mujer y Equidad de Género. Fortaleceremos la capacidad de este ministerio para promover la incorporación de una perspectiva de género, en cumplimiento de su rol rector de velar por la coordinación, consistencia y coherencia de las políticas, planes y programas en materia de equidad de género, y su incorporación en forma transversal en la actuación del Estado.</a:t>
            </a:r>
          </a:p>
          <a:p>
            <a:pPr>
              <a:defRPr/>
            </a:pPr>
            <a:r>
              <a:rPr lang="es-ES" sz="2000" b="0" i="0" dirty="0">
                <a:solidFill>
                  <a:srgbClr val="000000"/>
                </a:solidFill>
                <a:latin typeface="Lexia"/>
              </a:rPr>
              <a:t>En todo el aparato público se abrirá un departamento de transversalización y transferencia de capacidades</a:t>
            </a:r>
            <a:r>
              <a:rPr lang="es-ES" sz="1800" b="0" i="0" dirty="0">
                <a:solidFill>
                  <a:srgbClr val="000000"/>
                </a:solidFill>
                <a:latin typeface="Lexia"/>
              </a:rPr>
              <a:t>. </a:t>
            </a:r>
            <a:endParaRPr lang="es-ES" sz="2400" dirty="0">
              <a:latin typeface="Arial Rounded MT Bold" panose="020F0704030504030204" pitchFamily="34" charset="0"/>
            </a:endParaRPr>
          </a:p>
          <a:p>
            <a:endParaRPr lang="es-CL" dirty="0"/>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p:txBody>
          <a:bodyPr/>
          <a:lstStyle/>
          <a:p>
            <a:fld id="{6D22F896-40B5-4ADD-8801-0D06FADFA095}" type="slidenum">
              <a:rPr lang="en-US" smtClean="0"/>
              <a:t>62</a:t>
            </a:fld>
            <a:endParaRPr lang="en-US" dirty="0"/>
          </a:p>
        </p:txBody>
      </p:sp>
    </p:spTree>
    <p:extLst>
      <p:ext uri="{BB962C8B-B14F-4D97-AF65-F5344CB8AC3E}">
        <p14:creationId xmlns:p14="http://schemas.microsoft.com/office/powerpoint/2010/main" val="9118826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1325864" y="648159"/>
            <a:ext cx="9854704" cy="1118996"/>
          </a:xfrm>
        </p:spPr>
        <p:txBody>
          <a:bodyPr>
            <a:normAutofit/>
          </a:bodyPr>
          <a:lstStyle/>
          <a:p>
            <a:pPr algn="ctr">
              <a:lnSpc>
                <a:spcPct val="115000"/>
              </a:lnSpc>
            </a:pPr>
            <a:r>
              <a:rPr lang="es-ES" sz="3200" kern="50" dirty="0">
                <a:effectLst/>
                <a:latin typeface="Calibri" panose="020F0502020204030204" pitchFamily="34" charset="0"/>
                <a:ea typeface="SimSun" panose="02010600030101010101" pitchFamily="2" charset="-122"/>
                <a:cs typeface="Mangal" panose="02040503050203030202" pitchFamily="18" charset="0"/>
              </a:rPr>
              <a:t>Las propuestas del Gobierno de </a:t>
            </a:r>
            <a:r>
              <a:rPr lang="es-ES" sz="3200" kern="50" dirty="0" err="1">
                <a:effectLst/>
                <a:latin typeface="Calibri" panose="020F0502020204030204" pitchFamily="34" charset="0"/>
                <a:ea typeface="SimSun" panose="02010600030101010101" pitchFamily="2" charset="-122"/>
                <a:cs typeface="Mangal" panose="02040503050203030202" pitchFamily="18" charset="0"/>
              </a:rPr>
              <a:t>gABRIEL</a:t>
            </a:r>
            <a:r>
              <a:rPr lang="es-ES" sz="3200" kern="50" dirty="0">
                <a:effectLst/>
                <a:latin typeface="Calibri" panose="020F0502020204030204" pitchFamily="34" charset="0"/>
                <a:ea typeface="SimSun" panose="02010600030101010101" pitchFamily="2" charset="-122"/>
                <a:cs typeface="Mangal" panose="02040503050203030202" pitchFamily="18" charset="0"/>
              </a:rPr>
              <a:t> </a:t>
            </a:r>
            <a:r>
              <a:rPr lang="es-ES" sz="3200" kern="50" dirty="0" err="1">
                <a:effectLst/>
                <a:latin typeface="Calibri" panose="020F0502020204030204" pitchFamily="34" charset="0"/>
                <a:ea typeface="SimSun" panose="02010600030101010101" pitchFamily="2" charset="-122"/>
                <a:cs typeface="Mangal" panose="02040503050203030202" pitchFamily="18" charset="0"/>
              </a:rPr>
              <a:t>Boric</a:t>
            </a:r>
            <a:r>
              <a:rPr lang="es-ES" sz="3200" kern="50" dirty="0">
                <a:effectLst/>
                <a:latin typeface="Calibri" panose="020F0502020204030204" pitchFamily="34" charset="0"/>
                <a:ea typeface="SimSun" panose="02010600030101010101" pitchFamily="2" charset="-122"/>
                <a:cs typeface="Mangal" panose="02040503050203030202" pitchFamily="18" charset="0"/>
              </a:rPr>
              <a:t>   6</a:t>
            </a:r>
            <a:endParaRPr lang="es-CL" sz="3200" kern="50" dirty="0">
              <a:effectLst/>
              <a:latin typeface="Times New Roman" panose="02020603050405020304" pitchFamily="18" charset="0"/>
              <a:ea typeface="SimSun" panose="02010600030101010101" pitchFamily="2" charset="-122"/>
              <a:cs typeface="Mangal" panose="02040503050203030202" pitchFamily="18" charset="0"/>
            </a:endParaRPr>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p:txBody>
          <a:bodyPr>
            <a:normAutofit/>
          </a:bodyPr>
          <a:lstStyle/>
          <a:p>
            <a:pPr>
              <a:defRPr/>
            </a:pPr>
            <a:r>
              <a:rPr lang="es-CL" sz="2000" i="0" dirty="0">
                <a:solidFill>
                  <a:srgbClr val="000000"/>
                </a:solidFill>
                <a:latin typeface="Calibri" panose="020F0502020204030204" pitchFamily="34" charset="0"/>
              </a:rPr>
              <a:t>La Agenda definida en Septiembre 2022.      </a:t>
            </a:r>
          </a:p>
          <a:p>
            <a:pPr>
              <a:defRPr/>
            </a:pPr>
            <a:r>
              <a:rPr lang="es-CL" sz="2000" i="0" dirty="0">
                <a:solidFill>
                  <a:srgbClr val="000000"/>
                </a:solidFill>
                <a:latin typeface="Calibri" panose="020F0502020204030204" pitchFamily="34" charset="0"/>
              </a:rPr>
              <a:t>Personas en el estado  considera 5 ámbitos entre ellos:</a:t>
            </a:r>
            <a:endParaRPr lang="es-CL" sz="2000" b="0" i="0" dirty="0">
              <a:solidFill>
                <a:srgbClr val="000000"/>
              </a:solidFill>
              <a:latin typeface="Calibri" panose="020F0502020204030204" pitchFamily="34" charset="0"/>
            </a:endParaRPr>
          </a:p>
          <a:p>
            <a:pPr>
              <a:defRPr/>
            </a:pPr>
            <a:r>
              <a:rPr lang="es-ES" sz="2000" b="0" i="0" dirty="0">
                <a:solidFill>
                  <a:srgbClr val="000000"/>
                </a:solidFill>
                <a:latin typeface="Calibri" panose="020F0502020204030204" pitchFamily="34" charset="0"/>
              </a:rPr>
              <a:t>Considera conciliación del trabajo y la vida personal, </a:t>
            </a:r>
          </a:p>
          <a:p>
            <a:pPr>
              <a:defRPr/>
            </a:pPr>
            <a:r>
              <a:rPr lang="es-ES" dirty="0">
                <a:solidFill>
                  <a:srgbClr val="000000"/>
                </a:solidFill>
                <a:latin typeface="Calibri" panose="020F0502020204030204" pitchFamily="34" charset="0"/>
              </a:rPr>
              <a:t>Estructura de remuneraciones</a:t>
            </a:r>
          </a:p>
          <a:p>
            <a:pPr>
              <a:defRPr/>
            </a:pPr>
            <a:r>
              <a:rPr lang="es-ES" sz="2000" b="0" i="0" dirty="0">
                <a:solidFill>
                  <a:srgbClr val="000000"/>
                </a:solidFill>
                <a:latin typeface="Calibri" panose="020F0502020204030204" pitchFamily="34" charset="0"/>
              </a:rPr>
              <a:t>Evaluación de desempeño, </a:t>
            </a:r>
          </a:p>
          <a:p>
            <a:pPr>
              <a:defRPr/>
            </a:pPr>
            <a:r>
              <a:rPr lang="es-ES" sz="2000" b="0" i="0" dirty="0">
                <a:solidFill>
                  <a:srgbClr val="000000"/>
                </a:solidFill>
                <a:latin typeface="Calibri" panose="020F0502020204030204" pitchFamily="34" charset="0"/>
              </a:rPr>
              <a:t>Teletrabajo en el estado. </a:t>
            </a:r>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p:txBody>
          <a:bodyPr/>
          <a:lstStyle/>
          <a:p>
            <a:fld id="{6D22F896-40B5-4ADD-8801-0D06FADFA095}" type="slidenum">
              <a:rPr lang="en-US" smtClean="0"/>
              <a:t>63</a:t>
            </a:fld>
            <a:endParaRPr lang="en-US" dirty="0"/>
          </a:p>
        </p:txBody>
      </p:sp>
    </p:spTree>
    <p:extLst>
      <p:ext uri="{BB962C8B-B14F-4D97-AF65-F5344CB8AC3E}">
        <p14:creationId xmlns:p14="http://schemas.microsoft.com/office/powerpoint/2010/main" val="31868836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3417E9-2186-4D33-A356-B4F85B17FE57}"/>
              </a:ext>
            </a:extLst>
          </p:cNvPr>
          <p:cNvSpPr>
            <a:spLocks noGrp="1"/>
          </p:cNvSpPr>
          <p:nvPr>
            <p:ph type="ctrTitle"/>
          </p:nvPr>
        </p:nvSpPr>
        <p:spPr>
          <a:xfrm>
            <a:off x="2417779" y="802299"/>
            <a:ext cx="8637073" cy="1725144"/>
          </a:xfrm>
        </p:spPr>
        <p:txBody>
          <a:bodyPr>
            <a:normAutofit/>
          </a:bodyPr>
          <a:lstStyle/>
          <a:p>
            <a:pPr algn="ctr"/>
            <a:r>
              <a:rPr lang="es-ES" sz="3600" b="1" kern="50" dirty="0">
                <a:effectLst/>
                <a:latin typeface="Calibri" panose="020F0502020204030204" pitchFamily="34" charset="0"/>
                <a:ea typeface="SimSun" panose="02010600030101010101" pitchFamily="2" charset="-122"/>
              </a:rPr>
              <a:t>Las 11 normas DE APLICACIÓN GENERAL en la Gestión de Personas</a:t>
            </a:r>
            <a:endParaRPr lang="es-CL" sz="11500" dirty="0"/>
          </a:p>
        </p:txBody>
      </p:sp>
      <p:sp>
        <p:nvSpPr>
          <p:cNvPr id="3" name="Subtítulo 2">
            <a:extLst>
              <a:ext uri="{FF2B5EF4-FFF2-40B4-BE49-F238E27FC236}">
                <a16:creationId xmlns:a16="http://schemas.microsoft.com/office/drawing/2014/main" id="{D57FA01F-06EB-4413-B082-47D8046B286E}"/>
              </a:ext>
            </a:extLst>
          </p:cNvPr>
          <p:cNvSpPr>
            <a:spLocks noGrp="1"/>
          </p:cNvSpPr>
          <p:nvPr>
            <p:ph type="subTitle" idx="1"/>
          </p:nvPr>
        </p:nvSpPr>
        <p:spPr>
          <a:xfrm>
            <a:off x="2417780" y="3531204"/>
            <a:ext cx="8637072" cy="1345596"/>
          </a:xfrm>
        </p:spPr>
        <p:txBody>
          <a:bodyPr>
            <a:normAutofit lnSpcReduction="10000"/>
          </a:bodyPr>
          <a:lstStyle/>
          <a:p>
            <a:r>
              <a:rPr lang="es-ES" sz="1800" b="1" kern="50" cap="small" dirty="0">
                <a:effectLst/>
                <a:latin typeface="Calibri" panose="020F0502020204030204" pitchFamily="34" charset="0"/>
                <a:ea typeface="SimSun" panose="02010600030101010101" pitchFamily="2" charset="-122"/>
              </a:rPr>
              <a:t>Diploma en “gestión y desarrollo de Personas en el estado”</a:t>
            </a:r>
          </a:p>
          <a:p>
            <a:r>
              <a:rPr lang="es-ES" b="1" kern="50" cap="small" dirty="0">
                <a:latin typeface="Calibri" panose="020F0502020204030204" pitchFamily="34" charset="0"/>
                <a:ea typeface="SimSun" panose="02010600030101010101" pitchFamily="2" charset="-122"/>
              </a:rPr>
              <a:t>Profesor Rodrigo Egaña </a:t>
            </a:r>
            <a:r>
              <a:rPr lang="es-ES" b="1" kern="50" cap="small" dirty="0" err="1">
                <a:latin typeface="Calibri" panose="020F0502020204030204" pitchFamily="34" charset="0"/>
                <a:ea typeface="SimSun" panose="02010600030101010101" pitchFamily="2" charset="-122"/>
              </a:rPr>
              <a:t>Baraona</a:t>
            </a:r>
            <a:endParaRPr lang="es-ES" b="1" kern="50" cap="small" dirty="0">
              <a:latin typeface="Calibri" panose="020F0502020204030204" pitchFamily="34" charset="0"/>
              <a:ea typeface="SimSun" panose="02010600030101010101" pitchFamily="2" charset="-122"/>
            </a:endParaRPr>
          </a:p>
          <a:p>
            <a:r>
              <a:rPr lang="es-ES" b="1" kern="50" cap="small" dirty="0">
                <a:latin typeface="Calibri" panose="020F0502020204030204" pitchFamily="34" charset="0"/>
                <a:ea typeface="SimSun" panose="02010600030101010101" pitchFamily="2" charset="-122"/>
              </a:rPr>
              <a:t>2024</a:t>
            </a:r>
          </a:p>
          <a:p>
            <a:endParaRPr lang="es-CL" dirty="0"/>
          </a:p>
        </p:txBody>
      </p:sp>
      <p:sp>
        <p:nvSpPr>
          <p:cNvPr id="4" name="Marcador de número de diapositiva 3">
            <a:extLst>
              <a:ext uri="{FF2B5EF4-FFF2-40B4-BE49-F238E27FC236}">
                <a16:creationId xmlns:a16="http://schemas.microsoft.com/office/drawing/2014/main" id="{770F612C-9D9B-4AF8-8018-6851A92E584B}"/>
              </a:ext>
            </a:extLst>
          </p:cNvPr>
          <p:cNvSpPr>
            <a:spLocks noGrp="1"/>
          </p:cNvSpPr>
          <p:nvPr>
            <p:ph type="sldNum" sz="quarter" idx="12"/>
          </p:nvPr>
        </p:nvSpPr>
        <p:spPr/>
        <p:txBody>
          <a:bodyPr/>
          <a:lstStyle/>
          <a:p>
            <a:fld id="{6D22F896-40B5-4ADD-8801-0D06FADFA095}" type="slidenum">
              <a:rPr lang="en-US" smtClean="0"/>
              <a:t>64</a:t>
            </a:fld>
            <a:endParaRPr lang="en-US" dirty="0"/>
          </a:p>
        </p:txBody>
      </p:sp>
    </p:spTree>
    <p:extLst>
      <p:ext uri="{BB962C8B-B14F-4D97-AF65-F5344CB8AC3E}">
        <p14:creationId xmlns:p14="http://schemas.microsoft.com/office/powerpoint/2010/main" val="3706940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a:xfrm>
            <a:off x="480060" y="582882"/>
            <a:ext cx="811019" cy="503578"/>
          </a:xfrm>
        </p:spPr>
        <p:txBody>
          <a:bodyPr>
            <a:normAutofit/>
          </a:bodyPr>
          <a:lstStyle/>
          <a:p>
            <a:pPr>
              <a:lnSpc>
                <a:spcPct val="90000"/>
              </a:lnSpc>
              <a:spcAft>
                <a:spcPts val="600"/>
              </a:spcAft>
            </a:pPr>
            <a:fld id="{6D22F896-40B5-4ADD-8801-0D06FADFA095}" type="slidenum">
              <a:rPr lang="en-US" smtClean="0"/>
              <a:pPr>
                <a:lnSpc>
                  <a:spcPct val="90000"/>
                </a:lnSpc>
                <a:spcAft>
                  <a:spcPts val="600"/>
                </a:spcAft>
              </a:pPr>
              <a:t>7</a:t>
            </a:fld>
            <a:endParaRPr lang="en-US"/>
          </a:p>
        </p:txBody>
      </p:sp>
      <p:sp>
        <p:nvSpPr>
          <p:cNvPr id="18" name="Rectangle 17">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860612" y="1138228"/>
            <a:ext cx="3793685" cy="3858767"/>
          </a:xfrm>
        </p:spPr>
        <p:txBody>
          <a:bodyPr anchor="ctr">
            <a:normAutofit/>
          </a:bodyPr>
          <a:lstStyle/>
          <a:p>
            <a:r>
              <a:rPr lang="es-ES" sz="3600" kern="50" dirty="0">
                <a:effectLst/>
                <a:latin typeface="Calibri" panose="020F0502020204030204" pitchFamily="34" charset="0"/>
                <a:ea typeface="SimSun" panose="02010600030101010101" pitchFamily="2" charset="-122"/>
                <a:cs typeface="Mangal" panose="02040503050203030202" pitchFamily="18" charset="0"/>
              </a:rPr>
              <a:t>Antecedentes a las normas sobre gestión de personas</a:t>
            </a:r>
            <a:br>
              <a:rPr lang="es-CL" sz="3600" kern="50" dirty="0">
                <a:effectLst/>
                <a:latin typeface="Times New Roman" panose="02020603050405020304" pitchFamily="18" charset="0"/>
                <a:ea typeface="SimSun" panose="02010600030101010101" pitchFamily="2" charset="-122"/>
                <a:cs typeface="Mangal" panose="02040503050203030202" pitchFamily="18" charset="0"/>
              </a:rPr>
            </a:br>
            <a:r>
              <a:rPr lang="es-CL" sz="3600" kern="50" dirty="0">
                <a:effectLst/>
                <a:latin typeface="Times New Roman" panose="02020603050405020304" pitchFamily="18" charset="0"/>
                <a:ea typeface="SimSun" panose="02010600030101010101" pitchFamily="2" charset="-122"/>
                <a:cs typeface="Mangal" panose="02040503050203030202" pitchFamily="18" charset="0"/>
              </a:rPr>
              <a:t>									5</a:t>
            </a:r>
            <a:endParaRPr lang="es-CL" sz="3600" dirty="0"/>
          </a:p>
        </p:txBody>
      </p:sp>
      <p:grpSp>
        <p:nvGrpSpPr>
          <p:cNvPr id="20" name="Group 19">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21" name="Rectangle 20">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a:xfrm>
            <a:off x="5584483" y="1138228"/>
            <a:ext cx="5440680" cy="3858768"/>
          </a:xfrm>
        </p:spPr>
        <p:txBody>
          <a:bodyPr anchor="ctr">
            <a:normAutofit/>
          </a:bodyPr>
          <a:lstStyle/>
          <a:p>
            <a:pPr>
              <a:lnSpc>
                <a:spcPct val="110000"/>
              </a:lnSpc>
            </a:pPr>
            <a:r>
              <a:rPr lang="es-ES">
                <a:solidFill>
                  <a:srgbClr val="000000"/>
                </a:solidFill>
              </a:rPr>
              <a:t>La </a:t>
            </a:r>
            <a:r>
              <a:rPr lang="es-ES" b="1">
                <a:solidFill>
                  <a:srgbClr val="000000"/>
                </a:solidFill>
              </a:rPr>
              <a:t>ley del Nuevo Trato laboral </a:t>
            </a:r>
            <a:r>
              <a:rPr lang="es-ES">
                <a:solidFill>
                  <a:srgbClr val="000000"/>
                </a:solidFill>
              </a:rPr>
              <a:t>2003.</a:t>
            </a:r>
          </a:p>
          <a:p>
            <a:pPr>
              <a:lnSpc>
                <a:spcPct val="110000"/>
              </a:lnSpc>
            </a:pPr>
            <a:r>
              <a:rPr lang="es-ES">
                <a:solidFill>
                  <a:srgbClr val="000000"/>
                </a:solidFill>
              </a:rPr>
              <a:t>Crea la Dirección Nacional del Servicio Civil. Además crea el SADP.</a:t>
            </a:r>
          </a:p>
          <a:p>
            <a:pPr>
              <a:lnSpc>
                <a:spcPct val="110000"/>
              </a:lnSpc>
            </a:pPr>
            <a:r>
              <a:rPr lang="es-ES">
                <a:solidFill>
                  <a:srgbClr val="000000"/>
                </a:solidFill>
              </a:rPr>
              <a:t>Marcó un hito al introducir el concepto de </a:t>
            </a:r>
            <a:r>
              <a:rPr lang="es-ES" b="1">
                <a:solidFill>
                  <a:srgbClr val="000000"/>
                </a:solidFill>
              </a:rPr>
              <a:t>desarrollo de la gestión estratégica de personas en el Estado.</a:t>
            </a:r>
          </a:p>
          <a:p>
            <a:pPr>
              <a:lnSpc>
                <a:spcPct val="110000"/>
              </a:lnSpc>
            </a:pPr>
            <a:r>
              <a:rPr lang="es-ES">
                <a:solidFill>
                  <a:srgbClr val="000000"/>
                </a:solidFill>
              </a:rPr>
              <a:t>Desde ahí se avanza por medio de diversas leyes y medidas administrativas, en el mejoramiento de las condiciones laborales de los funcionarios y funcionarias públicos.</a:t>
            </a:r>
          </a:p>
        </p:txBody>
      </p:sp>
      <p:pic>
        <p:nvPicPr>
          <p:cNvPr id="26" name="Picture 25">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5855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a:xfrm>
            <a:off x="480060" y="582882"/>
            <a:ext cx="811019" cy="503578"/>
          </a:xfrm>
        </p:spPr>
        <p:txBody>
          <a:bodyPr>
            <a:normAutofit/>
          </a:bodyPr>
          <a:lstStyle/>
          <a:p>
            <a:pPr>
              <a:lnSpc>
                <a:spcPct val="90000"/>
              </a:lnSpc>
              <a:spcAft>
                <a:spcPts val="600"/>
              </a:spcAft>
            </a:pPr>
            <a:fld id="{6D22F896-40B5-4ADD-8801-0D06FADFA095}" type="slidenum">
              <a:rPr lang="en-US" smtClean="0"/>
              <a:pPr>
                <a:lnSpc>
                  <a:spcPct val="90000"/>
                </a:lnSpc>
                <a:spcAft>
                  <a:spcPts val="600"/>
                </a:spcAft>
              </a:pPr>
              <a:t>8</a:t>
            </a:fld>
            <a:endParaRPr lang="en-US"/>
          </a:p>
        </p:txBody>
      </p:sp>
      <p:sp>
        <p:nvSpPr>
          <p:cNvPr id="11" name="Rectangle 10">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860612" y="1138228"/>
            <a:ext cx="3793685" cy="3858767"/>
          </a:xfrm>
        </p:spPr>
        <p:txBody>
          <a:bodyPr anchor="ctr">
            <a:normAutofit/>
          </a:bodyPr>
          <a:lstStyle/>
          <a:p>
            <a:r>
              <a:rPr lang="es-ES" sz="3600" kern="50" dirty="0">
                <a:effectLst/>
                <a:latin typeface="Calibri" panose="020F0502020204030204" pitchFamily="34" charset="0"/>
                <a:ea typeface="SimSun" panose="02010600030101010101" pitchFamily="2" charset="-122"/>
                <a:cs typeface="Mangal" panose="02040503050203030202" pitchFamily="18" charset="0"/>
              </a:rPr>
              <a:t>Antecedentes a las normas sobre gestión de personas</a:t>
            </a:r>
            <a:br>
              <a:rPr lang="es-CL" sz="3600" kern="50" dirty="0">
                <a:effectLst/>
                <a:latin typeface="Times New Roman" panose="02020603050405020304" pitchFamily="18" charset="0"/>
                <a:ea typeface="SimSun" panose="02010600030101010101" pitchFamily="2" charset="-122"/>
                <a:cs typeface="Mangal" panose="02040503050203030202" pitchFamily="18" charset="0"/>
              </a:rPr>
            </a:br>
            <a:r>
              <a:rPr lang="es-CL" sz="3600" kern="50" dirty="0">
                <a:effectLst/>
                <a:latin typeface="Times New Roman" panose="02020603050405020304" pitchFamily="18" charset="0"/>
                <a:ea typeface="SimSun" panose="02010600030101010101" pitchFamily="2" charset="-122"/>
                <a:cs typeface="Mangal" panose="02040503050203030202" pitchFamily="18" charset="0"/>
              </a:rPr>
              <a:t>									6</a:t>
            </a:r>
            <a:endParaRPr lang="es-CL" sz="3600" dirty="0"/>
          </a:p>
        </p:txBody>
      </p:sp>
      <p:grpSp>
        <p:nvGrpSpPr>
          <p:cNvPr id="13" name="Group 12">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14" name="Rectangle 13">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a:xfrm>
            <a:off x="5584483" y="1138228"/>
            <a:ext cx="5440680" cy="3858768"/>
          </a:xfrm>
        </p:spPr>
        <p:txBody>
          <a:bodyPr anchor="ctr">
            <a:normAutofit/>
          </a:bodyPr>
          <a:lstStyle/>
          <a:p>
            <a:pPr>
              <a:lnSpc>
                <a:spcPct val="110000"/>
              </a:lnSpc>
            </a:pPr>
            <a:r>
              <a:rPr lang="es-CL" sz="1500" b="1">
                <a:solidFill>
                  <a:srgbClr val="000000"/>
                </a:solidFill>
              </a:rPr>
              <a:t>Código sobre buenas prácticas laborales. 2006		(1)</a:t>
            </a:r>
          </a:p>
          <a:p>
            <a:pPr lvl="1">
              <a:lnSpc>
                <a:spcPct val="110000"/>
              </a:lnSpc>
            </a:pPr>
            <a:r>
              <a:rPr lang="es-CL" sz="1500" b="1">
                <a:solidFill>
                  <a:srgbClr val="000000"/>
                </a:solidFill>
              </a:rPr>
              <a:t>Antecedentes. </a:t>
            </a:r>
            <a:r>
              <a:rPr lang="es-CL" sz="1500">
                <a:solidFill>
                  <a:srgbClr val="000000"/>
                </a:solidFill>
              </a:rPr>
              <a:t>La discusión</a:t>
            </a:r>
            <a:r>
              <a:rPr lang="es-CL" sz="1500" b="1">
                <a:solidFill>
                  <a:srgbClr val="000000"/>
                </a:solidFill>
              </a:rPr>
              <a:t> </a:t>
            </a:r>
            <a:r>
              <a:rPr lang="es-CL" sz="1500">
                <a:solidFill>
                  <a:srgbClr val="000000"/>
                </a:solidFill>
              </a:rPr>
              <a:t>a mediados de la década del 2000. reformas del estado en la década de los noventa; derechos laborales recuperados; importancia de la participación de la mujer en el mercado del trabajo; la no discriminación, la igualdad de trato y de oportunidades.</a:t>
            </a:r>
          </a:p>
          <a:p>
            <a:pPr lvl="1">
              <a:lnSpc>
                <a:spcPct val="110000"/>
              </a:lnSpc>
            </a:pPr>
            <a:r>
              <a:rPr lang="es-CL" sz="1500" b="1">
                <a:solidFill>
                  <a:srgbClr val="000000"/>
                </a:solidFill>
              </a:rPr>
              <a:t>Compromiso de Presidenta Bachelet </a:t>
            </a:r>
            <a:r>
              <a:rPr lang="es-CL" sz="1500">
                <a:solidFill>
                  <a:srgbClr val="000000"/>
                </a:solidFill>
              </a:rPr>
              <a:t>por igualdad de oportunidades y contra todo tipo de discriminaciones; incorporar estos principios en la administración del estado; conciliación de vida familiar y laboral; mejorar calidad de vida en el trabajo.</a:t>
            </a:r>
          </a:p>
          <a:p>
            <a:pPr marL="457200" lvl="1" indent="0">
              <a:lnSpc>
                <a:spcPct val="110000"/>
              </a:lnSpc>
              <a:buNone/>
            </a:pPr>
            <a:endParaRPr lang="es-CL" sz="1500">
              <a:solidFill>
                <a:srgbClr val="000000"/>
              </a:solidFill>
            </a:endParaRPr>
          </a:p>
          <a:p>
            <a:pPr lvl="1">
              <a:lnSpc>
                <a:spcPct val="110000"/>
              </a:lnSpc>
            </a:pPr>
            <a:endParaRPr lang="es-CL" sz="1500">
              <a:solidFill>
                <a:srgbClr val="000000"/>
              </a:solidFill>
            </a:endParaRPr>
          </a:p>
        </p:txBody>
      </p:sp>
      <p:pic>
        <p:nvPicPr>
          <p:cNvPr id="19" name="Picture 18">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1" name="Straight Connector 20">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819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número de diapositiva 3">
            <a:extLst>
              <a:ext uri="{FF2B5EF4-FFF2-40B4-BE49-F238E27FC236}">
                <a16:creationId xmlns:a16="http://schemas.microsoft.com/office/drawing/2014/main" id="{2D148E5B-3F27-4295-9865-4B85B9270281}"/>
              </a:ext>
            </a:extLst>
          </p:cNvPr>
          <p:cNvSpPr>
            <a:spLocks noGrp="1"/>
          </p:cNvSpPr>
          <p:nvPr>
            <p:ph type="sldNum" sz="quarter" idx="12"/>
          </p:nvPr>
        </p:nvSpPr>
        <p:spPr>
          <a:xfrm>
            <a:off x="480060" y="582882"/>
            <a:ext cx="811019" cy="503578"/>
          </a:xfrm>
        </p:spPr>
        <p:txBody>
          <a:bodyPr>
            <a:normAutofit/>
          </a:bodyPr>
          <a:lstStyle/>
          <a:p>
            <a:pPr>
              <a:lnSpc>
                <a:spcPct val="90000"/>
              </a:lnSpc>
              <a:spcAft>
                <a:spcPts val="600"/>
              </a:spcAft>
            </a:pPr>
            <a:fld id="{6D22F896-40B5-4ADD-8801-0D06FADFA095}" type="slidenum">
              <a:rPr lang="en-US" smtClean="0"/>
              <a:pPr>
                <a:lnSpc>
                  <a:spcPct val="90000"/>
                </a:lnSpc>
                <a:spcAft>
                  <a:spcPts val="600"/>
                </a:spcAft>
              </a:pPr>
              <a:t>9</a:t>
            </a:fld>
            <a:endParaRPr lang="en-US"/>
          </a:p>
        </p:txBody>
      </p:sp>
      <p:sp>
        <p:nvSpPr>
          <p:cNvPr id="11" name="Rectangle 10">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ítulo 1">
            <a:extLst>
              <a:ext uri="{FF2B5EF4-FFF2-40B4-BE49-F238E27FC236}">
                <a16:creationId xmlns:a16="http://schemas.microsoft.com/office/drawing/2014/main" id="{AB31BC43-79B7-481A-9EF0-B4323450156A}"/>
              </a:ext>
            </a:extLst>
          </p:cNvPr>
          <p:cNvSpPr>
            <a:spLocks noGrp="1"/>
          </p:cNvSpPr>
          <p:nvPr>
            <p:ph type="title"/>
          </p:nvPr>
        </p:nvSpPr>
        <p:spPr>
          <a:xfrm>
            <a:off x="860612" y="1138228"/>
            <a:ext cx="3793685" cy="3858767"/>
          </a:xfrm>
        </p:spPr>
        <p:txBody>
          <a:bodyPr anchor="ctr">
            <a:normAutofit/>
          </a:bodyPr>
          <a:lstStyle/>
          <a:p>
            <a:r>
              <a:rPr lang="es-ES" sz="3600" kern="50" dirty="0">
                <a:effectLst/>
                <a:latin typeface="Calibri" panose="020F0502020204030204" pitchFamily="34" charset="0"/>
                <a:ea typeface="SimSun" panose="02010600030101010101" pitchFamily="2" charset="-122"/>
                <a:cs typeface="Mangal" panose="02040503050203030202" pitchFamily="18" charset="0"/>
              </a:rPr>
              <a:t>Antecedentes a las normas sobre gestión de personas</a:t>
            </a:r>
            <a:br>
              <a:rPr lang="es-CL" sz="3600" kern="50" dirty="0">
                <a:effectLst/>
                <a:latin typeface="Times New Roman" panose="02020603050405020304" pitchFamily="18" charset="0"/>
                <a:ea typeface="SimSun" panose="02010600030101010101" pitchFamily="2" charset="-122"/>
                <a:cs typeface="Mangal" panose="02040503050203030202" pitchFamily="18" charset="0"/>
              </a:rPr>
            </a:br>
            <a:r>
              <a:rPr lang="es-CL" sz="3600" kern="50" dirty="0">
                <a:effectLst/>
                <a:latin typeface="Times New Roman" panose="02020603050405020304" pitchFamily="18" charset="0"/>
                <a:ea typeface="SimSun" panose="02010600030101010101" pitchFamily="2" charset="-122"/>
                <a:cs typeface="Mangal" panose="02040503050203030202" pitchFamily="18" charset="0"/>
              </a:rPr>
              <a:t>									7</a:t>
            </a:r>
            <a:endParaRPr lang="es-CL" sz="3600" dirty="0"/>
          </a:p>
        </p:txBody>
      </p:sp>
      <p:grpSp>
        <p:nvGrpSpPr>
          <p:cNvPr id="13" name="Group 12">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14" name="Rectangle 13">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9A5F5E62-EFDB-47BF-AFB4-56AA7946AEDF}"/>
              </a:ext>
            </a:extLst>
          </p:cNvPr>
          <p:cNvSpPr>
            <a:spLocks noGrp="1"/>
          </p:cNvSpPr>
          <p:nvPr>
            <p:ph idx="1"/>
          </p:nvPr>
        </p:nvSpPr>
        <p:spPr>
          <a:xfrm>
            <a:off x="5584483" y="1138228"/>
            <a:ext cx="5440680" cy="3858768"/>
          </a:xfrm>
        </p:spPr>
        <p:txBody>
          <a:bodyPr anchor="ctr">
            <a:normAutofit/>
          </a:bodyPr>
          <a:lstStyle/>
          <a:p>
            <a:pPr>
              <a:lnSpc>
                <a:spcPct val="110000"/>
              </a:lnSpc>
            </a:pPr>
            <a:r>
              <a:rPr lang="es-CL" sz="1400" b="1" dirty="0">
                <a:solidFill>
                  <a:srgbClr val="000000"/>
                </a:solidFill>
              </a:rPr>
              <a:t>Código sobre buenas prácticas laborales. 2006		(2)</a:t>
            </a:r>
          </a:p>
          <a:p>
            <a:pPr lvl="1">
              <a:lnSpc>
                <a:spcPct val="110000"/>
              </a:lnSpc>
            </a:pPr>
            <a:r>
              <a:rPr lang="es-CL" sz="1400" b="1" dirty="0">
                <a:solidFill>
                  <a:srgbClr val="000000"/>
                </a:solidFill>
              </a:rPr>
              <a:t>Directrices</a:t>
            </a:r>
            <a:r>
              <a:rPr lang="es-CL" sz="1400" dirty="0">
                <a:solidFill>
                  <a:srgbClr val="000000"/>
                </a:solidFill>
              </a:rPr>
              <a:t> en Reclutamiento y selección.; </a:t>
            </a:r>
            <a:r>
              <a:rPr lang="es-ES" sz="1400" dirty="0">
                <a:solidFill>
                  <a:srgbClr val="000000"/>
                </a:solidFill>
              </a:rPr>
              <a:t>Desarrollo de carrera y acceso a la capacitación: Representación equilibrada o paritaria entre hombres y mujeres en los cargos de jefatura y de responsabilidad directiva; </a:t>
            </a:r>
            <a:r>
              <a:rPr lang="es-CL" sz="1400" dirty="0">
                <a:solidFill>
                  <a:srgbClr val="000000"/>
                </a:solidFill>
              </a:rPr>
              <a:t>Condiciones de Trabajo; </a:t>
            </a:r>
            <a:r>
              <a:rPr lang="es-ES" sz="1400" dirty="0">
                <a:solidFill>
                  <a:srgbClr val="000000"/>
                </a:solidFill>
              </a:rPr>
              <a:t>. Protección de los derechos de maternidad y responsabilidad parentales; Conciliación de responsabilidades laborales con obligaciones familiares; Prevención y sanción del acoso laboral y/o sexual en el trabajo.</a:t>
            </a:r>
          </a:p>
          <a:p>
            <a:pPr>
              <a:lnSpc>
                <a:spcPct val="110000"/>
              </a:lnSpc>
            </a:pPr>
            <a:r>
              <a:rPr lang="es-ES" sz="1400" dirty="0">
                <a:solidFill>
                  <a:srgbClr val="000000"/>
                </a:solidFill>
              </a:rPr>
              <a:t>6 de noviembre del año 2008, se firma el </a:t>
            </a:r>
            <a:r>
              <a:rPr lang="es-ES" sz="1400" b="1" dirty="0">
                <a:solidFill>
                  <a:srgbClr val="000000"/>
                </a:solidFill>
              </a:rPr>
              <a:t>Acuerdo Tripartito Programa Nacional de Empleo Decente</a:t>
            </a:r>
            <a:endParaRPr lang="es-CL" sz="1400" b="1" dirty="0">
              <a:solidFill>
                <a:srgbClr val="000000"/>
              </a:solidFill>
            </a:endParaRPr>
          </a:p>
          <a:p>
            <a:pPr marL="0" indent="0">
              <a:lnSpc>
                <a:spcPct val="110000"/>
              </a:lnSpc>
              <a:buNone/>
            </a:pPr>
            <a:endParaRPr lang="es-CL" sz="1400" dirty="0">
              <a:solidFill>
                <a:srgbClr val="000000"/>
              </a:solidFill>
            </a:endParaRPr>
          </a:p>
          <a:p>
            <a:pPr lvl="1">
              <a:lnSpc>
                <a:spcPct val="110000"/>
              </a:lnSpc>
            </a:pPr>
            <a:endParaRPr lang="es-CL" sz="1400" dirty="0">
              <a:solidFill>
                <a:srgbClr val="000000"/>
              </a:solidFill>
            </a:endParaRPr>
          </a:p>
        </p:txBody>
      </p:sp>
      <p:pic>
        <p:nvPicPr>
          <p:cNvPr id="19" name="Picture 18">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1" name="Straight Connector 20">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708208"/>
      </p:ext>
    </p:extLst>
  </p:cSld>
  <p:clrMapOvr>
    <a:masterClrMapping/>
  </p:clrMapOvr>
</p:sld>
</file>

<file path=ppt/theme/theme1.xml><?xml version="1.0" encoding="utf-8"?>
<a:theme xmlns:a="http://schemas.openxmlformats.org/drawingml/2006/main" name="Galería">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TM10001114[[fn=Galería]]</Template>
  <TotalTime>1280</TotalTime>
  <Words>8517</Words>
  <Application>Microsoft Office PowerPoint</Application>
  <PresentationFormat>Panorámica</PresentationFormat>
  <Paragraphs>522</Paragraphs>
  <Slides>64</Slides>
  <Notes>0</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64</vt:i4>
      </vt:variant>
    </vt:vector>
  </HeadingPairs>
  <TitlesOfParts>
    <vt:vector size="78" baseType="lpstr">
      <vt:lpstr>Arial</vt:lpstr>
      <vt:lpstr>Arial Rounded MT Bold</vt:lpstr>
      <vt:lpstr>Arial Unicode MS</vt:lpstr>
      <vt:lpstr>Calibri</vt:lpstr>
      <vt:lpstr>Cambria</vt:lpstr>
      <vt:lpstr>Gill Sans MT</vt:lpstr>
      <vt:lpstr>Lexia</vt:lpstr>
      <vt:lpstr>Lucida Grande</vt:lpstr>
      <vt:lpstr>Noto Sans Symbols</vt:lpstr>
      <vt:lpstr>Symbol</vt:lpstr>
      <vt:lpstr>Times New Roman</vt:lpstr>
      <vt:lpstr>Verdana</vt:lpstr>
      <vt:lpstr>Wingdings</vt:lpstr>
      <vt:lpstr>Galería</vt:lpstr>
      <vt:lpstr>Las 11 normas DE APLICACIÓN GENERAL en la Gestión de Personas</vt:lpstr>
      <vt:lpstr>Indice temático</vt:lpstr>
      <vt:lpstr>Antecedentes a las normas sobre gestión de personas          1</vt:lpstr>
      <vt:lpstr>Antecedentes a las normas sobre gestión de personas          2</vt:lpstr>
      <vt:lpstr>Presentación de PowerPoint</vt:lpstr>
      <vt:lpstr>Antecedentes a las normas sobre gestión de personas          4</vt:lpstr>
      <vt:lpstr>Antecedentes a las normas sobre gestión de personas          5</vt:lpstr>
      <vt:lpstr>Antecedentes a las normas sobre gestión de personas          6</vt:lpstr>
      <vt:lpstr>Antecedentes a las normas sobre gestión de personas          7</vt:lpstr>
      <vt:lpstr>Antecedentes a las normas sobre gestión de personas          8</vt:lpstr>
      <vt:lpstr>Antecedentes a las normas sobre gestión de personas          9</vt:lpstr>
      <vt:lpstr>Antecedentes a las normas sobre gestión de personas          10</vt:lpstr>
      <vt:lpstr>Antecedentes a las normas sobre gestión de personas          11</vt:lpstr>
      <vt:lpstr>Antecedentes a las normas sobre gestión de personas          12</vt:lpstr>
      <vt:lpstr>Antecedentes a las normas sobre gestión de personas          13</vt:lpstr>
      <vt:lpstr>Antecedentes a las normas sobre gestión de personas          14</vt:lpstr>
      <vt:lpstr>El modelo jurídico operacional para la implementación de la normativa     </vt:lpstr>
      <vt:lpstr>El modelo jurídico operacional para la implementación de la normativa   1  </vt:lpstr>
      <vt:lpstr>El modelo jurídico operacional para la implementación de la normativa   1  </vt:lpstr>
      <vt:lpstr>El modelo jurídico operacional para la implementación de la normativa   2  </vt:lpstr>
      <vt:lpstr>El modelo jurídico operacional para la implementación de la normativa   3  </vt:lpstr>
      <vt:lpstr>El modelo jurídico operacional para la implementación de la normativa   4  </vt:lpstr>
      <vt:lpstr>Las 11 normas de aplicación general en la gestión de personas. Descripción de cada norma. </vt:lpstr>
      <vt:lpstr>Las 11 normas de aplicación general en la gestión de personas. Descripción de cada norma. </vt:lpstr>
      <vt:lpstr>Las 11 normas de aplicación general en la gestión de personas. Descripción de cada norma. </vt:lpstr>
      <vt:lpstr>Las 11 normas de aplicación general en la gestión de personas. Descripción de cada norma. </vt:lpstr>
      <vt:lpstr>Las 11 normas de aplicación general en la gestión de personas. Descripción de cada norma. </vt:lpstr>
      <vt:lpstr>Las 11 normas de aplicación general en la gestión de personas. Descripción de cada norma. </vt:lpstr>
      <vt:lpstr>Las 11 normas de aplicación general en la gestión de personas. Descripción de cada norma. </vt:lpstr>
      <vt:lpstr>Las 11 normas de aplicación general en la gestión de personas. Descripción de cada norma. </vt:lpstr>
      <vt:lpstr>Las 11 normas de aplicación general en la gestión de personas. Descripción de cada norma. </vt:lpstr>
      <vt:lpstr>Las 11 normas de aplicación general en la gestión de personas. Descripción de cada norma. </vt:lpstr>
      <vt:lpstr>Las 11 normas de aplicación general en la gestión de personas. Descripción de cada norma. </vt:lpstr>
      <vt:lpstr>Avances en la aplicación de la normativa           1</vt:lpstr>
      <vt:lpstr>Avances en la aplicación de la normativa              2        </vt:lpstr>
      <vt:lpstr>AVANCES EN LA APLICACIÓN DE LA NORMATIVA           3</vt:lpstr>
      <vt:lpstr>AVANCES EN LA APLICACIÓN DE LA NORMATIVA           4</vt:lpstr>
      <vt:lpstr>AVANCES EN LA APLICACIÓN DE LA NORMATIVA           5</vt:lpstr>
      <vt:lpstr>AVANCES EN LA APLICACIÓN DE LA NORMATIVA           6</vt:lpstr>
      <vt:lpstr>Nuevos desafíos en la gestión de personas  </vt:lpstr>
      <vt:lpstr>Nuevos desafíos en la gestión de personas La institucionalidad para la gestión de personas   1 </vt:lpstr>
      <vt:lpstr>Nuevos desafíos en la gestión de personas La institucionalidad para la gestión de personas   2 </vt:lpstr>
      <vt:lpstr>Nuevos desafíos en la gestión de personas La institucionalidad para la gestión de personas   3 </vt:lpstr>
      <vt:lpstr>Nuevos desafíos en la gestión de personas La institucionalidad para la gestión de personas   4 </vt:lpstr>
      <vt:lpstr>Nuevos desafíos en la gestión de personas La mirada de los funcionarios   1 </vt:lpstr>
      <vt:lpstr>Nuevos desafíos en la gestión de personas La mirada de los funcionarios   2 </vt:lpstr>
      <vt:lpstr>Nuevos desafíos en la gestión de personas La mirada de los funcionarios   3 </vt:lpstr>
      <vt:lpstr>Nuevos desafíos en la gestión de personas Las propuestas del segundo Gobierno Piñera  </vt:lpstr>
      <vt:lpstr>Nuevos desafíos en la gestión de personas El anteproyecto de ley de gobierno sobre empleo público  1.</vt:lpstr>
      <vt:lpstr>Nuevos desafíos en la gestión de personas El anteproyecto de ley de gobierno sobre empleo público  2</vt:lpstr>
      <vt:lpstr>Nuevos desafíos en la gestión de personas El anteproyecto de ley de gobierno sobre empleo público  3</vt:lpstr>
      <vt:lpstr>Nuevos desafíos en la gestión de personas El anteproyecto de ley de gobierno sobre empleo público  4</vt:lpstr>
      <vt:lpstr>Nuevos desafíos en la gestión de personas La visión desde la ANEF. </vt:lpstr>
      <vt:lpstr>Nuevos desafíos en la gestión de personas La visión desde la sociedad civil.     1</vt:lpstr>
      <vt:lpstr>Nuevos desafíos en la gestión de personas La visión desde la sociedad civil.     2</vt:lpstr>
      <vt:lpstr>Nuevos desafíos en la gestión de personas La nueva constitución y el empleo público  1 </vt:lpstr>
      <vt:lpstr>Nuevos desafíos en la gestión de personas La nueva constitución y el empleo público  2 </vt:lpstr>
      <vt:lpstr>Las propuestas del Gobierno de gABRIEL Boric   1  </vt:lpstr>
      <vt:lpstr>Las propuestas del Gobierno de gABRIEL Boric   2  </vt:lpstr>
      <vt:lpstr>Las propuestas del Gobierno de gABRIEL Boric   3  </vt:lpstr>
      <vt:lpstr>Las propuestas del Gobierno de gABRIEL Boric   4  </vt:lpstr>
      <vt:lpstr>Las propuestas del Gobierno de gABRIEL Boric   5</vt:lpstr>
      <vt:lpstr>Las propuestas del Gobierno de gABRIEL Boric   6</vt:lpstr>
      <vt:lpstr>Las 11 normas DE APLICACIÓN GENERAL en la Gestión de Personas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Aplicación de las 11 normas en la Gestión de Personas y estudios relevantes</dc:title>
  <dc:creator>Rodrigo Egana</dc:creator>
  <cp:lastModifiedBy>Jorge Ignacio Gomez Uribe</cp:lastModifiedBy>
  <cp:revision>75</cp:revision>
  <dcterms:created xsi:type="dcterms:W3CDTF">2021-01-18T22:17:20Z</dcterms:created>
  <dcterms:modified xsi:type="dcterms:W3CDTF">2024-04-21T01:22:50Z</dcterms:modified>
</cp:coreProperties>
</file>