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T Norms" charset="1" panose="02000503030000020003"/>
      <p:regular r:id="rId10"/>
    </p:embeddedFont>
    <p:embeddedFont>
      <p:font typeface="TT Norms Bold" charset="1" panose="02000803030000020004"/>
      <p:regular r:id="rId11"/>
    </p:embeddedFont>
    <p:embeddedFont>
      <p:font typeface="TT Norms Italics" charset="1" panose="02000503030000090003"/>
      <p:regular r:id="rId12"/>
    </p:embeddedFont>
    <p:embeddedFont>
      <p:font typeface="TT Norms Bold Italics" charset="1" panose="02000803020000090004"/>
      <p:regular r:id="rId13"/>
    </p:embeddedFont>
    <p:embeddedFont>
      <p:font typeface="TT Phobos Inline" charset="1" panose="02000503020000020004"/>
      <p:regular r:id="rId14"/>
    </p:embeddedFont>
    <p:embeddedFont>
      <p:font typeface="TT Phobos" charset="1" panose="02000503050000020004"/>
      <p:regular r:id="rId15"/>
    </p:embeddedFont>
    <p:embeddedFont>
      <p:font typeface="TT Phobos Bold" charset="1" panose="02000803060000020004"/>
      <p:regular r:id="rId16"/>
    </p:embeddedFont>
    <p:embeddedFont>
      <p:font typeface="TT Phobos Italics" charset="1" panose="02000503080000090004"/>
      <p:regular r:id="rId17"/>
    </p:embeddedFont>
    <p:embeddedFont>
      <p:font typeface="TT Phobos Bold Italics" charset="1" panose="0200080306000009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29" Target="slides/slide11.xml" Type="http://schemas.openxmlformats.org/officeDocument/2006/relationships/slide"/><Relationship Id="rId3" Target="viewProps.xml" Type="http://schemas.openxmlformats.org/officeDocument/2006/relationships/viewProps"/><Relationship Id="rId30" Target="slides/slide12.xml" Type="http://schemas.openxmlformats.org/officeDocument/2006/relationships/slide"/><Relationship Id="rId31" Target="slides/slide13.xml" Type="http://schemas.openxmlformats.org/officeDocument/2006/relationships/slide"/><Relationship Id="rId32" Target="slides/slide14.xml" Type="http://schemas.openxmlformats.org/officeDocument/2006/relationships/slide"/><Relationship Id="rId33" Target="slides/slide15.xml" Type="http://schemas.openxmlformats.org/officeDocument/2006/relationships/slide"/><Relationship Id="rId34" Target="slides/slide16.xml" Type="http://schemas.openxmlformats.org/officeDocument/2006/relationships/slide"/><Relationship Id="rId35" Target="slides/slide17.xml" Type="http://schemas.openxmlformats.org/officeDocument/2006/relationships/slide"/><Relationship Id="rId36" Target="slides/slide18.xml" Type="http://schemas.openxmlformats.org/officeDocument/2006/relationships/slide"/><Relationship Id="rId37"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gif"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4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5.gif" Type="http://schemas.openxmlformats.org/officeDocument/2006/relationships/image"/><Relationship Id="rId3" Target="../media/image46.png" Type="http://schemas.openxmlformats.org/officeDocument/2006/relationships/image"/><Relationship Id="rId4" Target="../media/image47.svg" Type="http://schemas.openxmlformats.org/officeDocument/2006/relationships/image"/><Relationship Id="rId5" Target="../media/image48.png" Type="http://schemas.openxmlformats.org/officeDocument/2006/relationships/image"/><Relationship Id="rId6" Target="../media/image49.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64.png" Type="http://schemas.openxmlformats.org/officeDocument/2006/relationships/image"/><Relationship Id="rId5" Target="../media/image65.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gif"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550094" y="7911947"/>
            <a:ext cx="19388189" cy="4750106"/>
          </a:xfrm>
          <a:custGeom>
            <a:avLst/>
            <a:gdLst/>
            <a:ahLst/>
            <a:cxnLst/>
            <a:rect r="r" b="b" t="t" l="l"/>
            <a:pathLst>
              <a:path h="4750106" w="19388189">
                <a:moveTo>
                  <a:pt x="0" y="0"/>
                </a:moveTo>
                <a:lnTo>
                  <a:pt x="19388188" y="0"/>
                </a:lnTo>
                <a:lnTo>
                  <a:pt x="19388188" y="4750106"/>
                </a:lnTo>
                <a:lnTo>
                  <a:pt x="0" y="4750106"/>
                </a:lnTo>
                <a:lnTo>
                  <a:pt x="0" y="0"/>
                </a:lnTo>
                <a:close/>
              </a:path>
            </a:pathLst>
          </a:custGeom>
          <a:blipFill>
            <a:blip r:embed="rId2"/>
            <a:stretch>
              <a:fillRect l="0" t="0" r="0" b="0"/>
            </a:stretch>
          </a:blipFill>
        </p:spPr>
      </p:sp>
      <p:sp>
        <p:nvSpPr>
          <p:cNvPr name="TextBox 3" id="3"/>
          <p:cNvSpPr txBox="true"/>
          <p:nvPr/>
        </p:nvSpPr>
        <p:spPr>
          <a:xfrm rot="0">
            <a:off x="7716401" y="1178153"/>
            <a:ext cx="9849578" cy="3965347"/>
          </a:xfrm>
          <a:prstGeom prst="rect">
            <a:avLst/>
          </a:prstGeom>
        </p:spPr>
        <p:txBody>
          <a:bodyPr anchor="t" rtlCol="false" tIns="0" lIns="0" bIns="0" rIns="0">
            <a:spAutoFit/>
          </a:bodyPr>
          <a:lstStyle/>
          <a:p>
            <a:pPr algn="ctr">
              <a:lnSpc>
                <a:spcPts val="10074"/>
              </a:lnSpc>
            </a:pPr>
            <a:r>
              <a:rPr lang="en-US" sz="11852">
                <a:solidFill>
                  <a:srgbClr val="FFF5D6"/>
                </a:solidFill>
                <a:latin typeface="TT Phobos Inline"/>
              </a:rPr>
              <a:t>CÓMO CITAR EN APA</a:t>
            </a:r>
          </a:p>
        </p:txBody>
      </p:sp>
      <p:sp>
        <p:nvSpPr>
          <p:cNvPr name="TextBox 4" id="4"/>
          <p:cNvSpPr txBox="true"/>
          <p:nvPr/>
        </p:nvSpPr>
        <p:spPr>
          <a:xfrm rot="0">
            <a:off x="7726074" y="5273413"/>
            <a:ext cx="9849578" cy="1571625"/>
          </a:xfrm>
          <a:prstGeom prst="rect">
            <a:avLst/>
          </a:prstGeom>
        </p:spPr>
        <p:txBody>
          <a:bodyPr anchor="t" rtlCol="false" tIns="0" lIns="0" bIns="0" rIns="0">
            <a:spAutoFit/>
          </a:bodyPr>
          <a:lstStyle/>
          <a:p>
            <a:pPr algn="ctr">
              <a:lnSpc>
                <a:spcPts val="6299"/>
              </a:lnSpc>
            </a:pPr>
            <a:r>
              <a:rPr lang="en-US" sz="4500">
                <a:solidFill>
                  <a:srgbClr val="FFF5D6"/>
                </a:solidFill>
                <a:latin typeface="TT Phobos"/>
              </a:rPr>
              <a:t>CÁTEDRA EPISTEMOLOGÍA DE LAS CS</a:t>
            </a:r>
          </a:p>
        </p:txBody>
      </p:sp>
      <p:sp>
        <p:nvSpPr>
          <p:cNvPr name="TextBox 5" id="5"/>
          <p:cNvSpPr txBox="true"/>
          <p:nvPr/>
        </p:nvSpPr>
        <p:spPr>
          <a:xfrm rot="0">
            <a:off x="7716401" y="6997438"/>
            <a:ext cx="9868924" cy="596900"/>
          </a:xfrm>
          <a:prstGeom prst="rect">
            <a:avLst/>
          </a:prstGeom>
        </p:spPr>
        <p:txBody>
          <a:bodyPr anchor="t" rtlCol="false" tIns="0" lIns="0" bIns="0" rIns="0">
            <a:spAutoFit/>
          </a:bodyPr>
          <a:lstStyle/>
          <a:p>
            <a:pPr algn="ctr">
              <a:lnSpc>
                <a:spcPts val="4900"/>
              </a:lnSpc>
            </a:pPr>
            <a:r>
              <a:rPr lang="en-US" sz="3500">
                <a:solidFill>
                  <a:srgbClr val="FFF5D6"/>
                </a:solidFill>
                <a:latin typeface="TT Norms"/>
              </a:rPr>
              <a:t>Ayudante: Fabiana Ramírez Peñailillo</a:t>
            </a:r>
          </a:p>
        </p:txBody>
      </p:sp>
      <p:sp>
        <p:nvSpPr>
          <p:cNvPr name="Freeform 6" id="6"/>
          <p:cNvSpPr/>
          <p:nvPr/>
        </p:nvSpPr>
        <p:spPr>
          <a:xfrm flipH="false" flipV="false" rot="0">
            <a:off x="-3998880" y="-456218"/>
            <a:ext cx="8762237" cy="8998446"/>
          </a:xfrm>
          <a:custGeom>
            <a:avLst/>
            <a:gdLst/>
            <a:ahLst/>
            <a:cxnLst/>
            <a:rect r="r" b="b" t="t" l="l"/>
            <a:pathLst>
              <a:path h="8998446" w="8762237">
                <a:moveTo>
                  <a:pt x="0" y="0"/>
                </a:moveTo>
                <a:lnTo>
                  <a:pt x="8762237" y="0"/>
                </a:lnTo>
                <a:lnTo>
                  <a:pt x="8762237" y="8998446"/>
                </a:lnTo>
                <a:lnTo>
                  <a:pt x="0" y="8998446"/>
                </a:lnTo>
                <a:lnTo>
                  <a:pt x="0" y="0"/>
                </a:lnTo>
                <a:close/>
              </a:path>
            </a:pathLst>
          </a:custGeom>
          <a:blipFill>
            <a:blip r:embed="rId3"/>
            <a:stretch>
              <a:fillRect l="0" t="0" r="0" b="0"/>
            </a:stretch>
          </a:blipFill>
        </p:spPr>
      </p:sp>
      <p:pic>
        <p:nvPicPr>
          <p:cNvPr name="Picture 7" id="7"/>
          <p:cNvPicPr>
            <a:picLocks noChangeAspect="true"/>
          </p:cNvPicPr>
          <p:nvPr/>
        </p:nvPicPr>
        <p:blipFill>
          <a:blip r:embed="rId4"/>
          <a:srcRect l="0" t="0" r="0" b="0"/>
          <a:stretch>
            <a:fillRect/>
          </a:stretch>
        </p:blipFill>
        <p:spPr>
          <a:xfrm flipH="false" flipV="false" rot="0">
            <a:off x="2136114" y="2924178"/>
            <a:ext cx="5589960" cy="5618050"/>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3525345" y="4082535"/>
            <a:ext cx="10965146" cy="6088497"/>
          </a:xfrm>
          <a:custGeom>
            <a:avLst/>
            <a:gdLst/>
            <a:ahLst/>
            <a:cxnLst/>
            <a:rect r="r" b="b" t="t" l="l"/>
            <a:pathLst>
              <a:path h="6088497" w="10965146">
                <a:moveTo>
                  <a:pt x="0" y="0"/>
                </a:moveTo>
                <a:lnTo>
                  <a:pt x="10965146" y="0"/>
                </a:lnTo>
                <a:lnTo>
                  <a:pt x="10965146" y="6088497"/>
                </a:lnTo>
                <a:lnTo>
                  <a:pt x="0" y="6088497"/>
                </a:lnTo>
                <a:lnTo>
                  <a:pt x="0" y="0"/>
                </a:lnTo>
                <a:close/>
              </a:path>
            </a:pathLst>
          </a:custGeom>
          <a:blipFill>
            <a:blip r:embed="rId2"/>
            <a:stretch>
              <a:fillRect l="0" t="-2708" r="0" b="-2708"/>
            </a:stretch>
          </a:blipFill>
        </p:spPr>
      </p:sp>
      <p:sp>
        <p:nvSpPr>
          <p:cNvPr name="TextBox 3" id="3"/>
          <p:cNvSpPr txBox="true"/>
          <p:nvPr/>
        </p:nvSpPr>
        <p:spPr>
          <a:xfrm rot="0">
            <a:off x="1028700" y="740325"/>
            <a:ext cx="17318671" cy="1495205"/>
          </a:xfrm>
          <a:prstGeom prst="rect">
            <a:avLst/>
          </a:prstGeom>
        </p:spPr>
        <p:txBody>
          <a:bodyPr anchor="t" rtlCol="false" tIns="0" lIns="0" bIns="0" rIns="0">
            <a:spAutoFit/>
          </a:bodyPr>
          <a:lstStyle/>
          <a:p>
            <a:pPr>
              <a:lnSpc>
                <a:spcPts val="5642"/>
              </a:lnSpc>
            </a:pPr>
            <a:r>
              <a:rPr lang="en-US" sz="6637">
                <a:solidFill>
                  <a:srgbClr val="253943"/>
                </a:solidFill>
                <a:latin typeface="TT Phobos Inline"/>
              </a:rPr>
              <a:t>CITA DIRECTA DE MÁS DE 40 PALABRAS</a:t>
            </a:r>
          </a:p>
        </p:txBody>
      </p:sp>
      <p:sp>
        <p:nvSpPr>
          <p:cNvPr name="TextBox 4" id="4"/>
          <p:cNvSpPr txBox="true"/>
          <p:nvPr/>
        </p:nvSpPr>
        <p:spPr>
          <a:xfrm rot="0">
            <a:off x="1028700" y="2168854"/>
            <a:ext cx="17252610" cy="2454275"/>
          </a:xfrm>
          <a:prstGeom prst="rect">
            <a:avLst/>
          </a:prstGeom>
        </p:spPr>
        <p:txBody>
          <a:bodyPr anchor="t" rtlCol="false" tIns="0" lIns="0" bIns="0" rIns="0">
            <a:spAutoFit/>
          </a:bodyPr>
          <a:lstStyle/>
          <a:p>
            <a:pPr>
              <a:lnSpc>
                <a:spcPts val="4900"/>
              </a:lnSpc>
            </a:pPr>
            <a:r>
              <a:rPr lang="en-US" sz="3500">
                <a:solidFill>
                  <a:srgbClr val="253943"/>
                </a:solidFill>
                <a:latin typeface="TT Norms"/>
              </a:rPr>
              <a:t>Cuando nuestra cita tiene más de 40 palabras se debe escribir en un párrafo aparte, con sangría (2.54) y sin comillas. </a:t>
            </a:r>
          </a:p>
          <a:p>
            <a:pPr>
              <a:lnSpc>
                <a:spcPts val="4900"/>
              </a:lnSpc>
            </a:pPr>
            <a:r>
              <a:rPr lang="en-US" sz="3500">
                <a:solidFill>
                  <a:srgbClr val="253943"/>
                </a:solidFill>
                <a:latin typeface="TT Norms"/>
              </a:rPr>
              <a:t>La cita se presenta en bloque y el punto se sitúa antes del paréntesis.</a:t>
            </a:r>
          </a:p>
          <a:p>
            <a:pPr>
              <a:lnSpc>
                <a:spcPts val="490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2955797" y="2800527"/>
            <a:ext cx="12376405" cy="7141057"/>
          </a:xfrm>
          <a:custGeom>
            <a:avLst/>
            <a:gdLst/>
            <a:ahLst/>
            <a:cxnLst/>
            <a:rect r="r" b="b" t="t" l="l"/>
            <a:pathLst>
              <a:path h="7141057" w="12376405">
                <a:moveTo>
                  <a:pt x="0" y="0"/>
                </a:moveTo>
                <a:lnTo>
                  <a:pt x="12376406" y="0"/>
                </a:lnTo>
                <a:lnTo>
                  <a:pt x="12376406" y="7141057"/>
                </a:lnTo>
                <a:lnTo>
                  <a:pt x="0" y="7141057"/>
                </a:lnTo>
                <a:lnTo>
                  <a:pt x="0" y="0"/>
                </a:lnTo>
                <a:close/>
              </a:path>
            </a:pathLst>
          </a:custGeom>
          <a:blipFill>
            <a:blip r:embed="rId2"/>
            <a:stretch>
              <a:fillRect l="0" t="0" r="0" b="0"/>
            </a:stretch>
          </a:blipFill>
        </p:spPr>
      </p:sp>
      <p:sp>
        <p:nvSpPr>
          <p:cNvPr name="TextBox 3" id="3"/>
          <p:cNvSpPr txBox="true"/>
          <p:nvPr/>
        </p:nvSpPr>
        <p:spPr>
          <a:xfrm rot="0">
            <a:off x="1028700" y="740325"/>
            <a:ext cx="17318671" cy="1495205"/>
          </a:xfrm>
          <a:prstGeom prst="rect">
            <a:avLst/>
          </a:prstGeom>
        </p:spPr>
        <p:txBody>
          <a:bodyPr anchor="t" rtlCol="false" tIns="0" lIns="0" bIns="0" rIns="0">
            <a:spAutoFit/>
          </a:bodyPr>
          <a:lstStyle/>
          <a:p>
            <a:pPr>
              <a:lnSpc>
                <a:spcPts val="5642"/>
              </a:lnSpc>
            </a:pPr>
            <a:r>
              <a:rPr lang="en-US" sz="6637">
                <a:solidFill>
                  <a:srgbClr val="253943"/>
                </a:solidFill>
                <a:latin typeface="TT Phobos Inline"/>
              </a:rPr>
              <a:t>CITA DIRECTA DE MÁS DE 40 PALABRAS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grpSp>
        <p:nvGrpSpPr>
          <p:cNvPr name="Group 2" id="2"/>
          <p:cNvGrpSpPr/>
          <p:nvPr/>
        </p:nvGrpSpPr>
        <p:grpSpPr>
          <a:xfrm rot="0">
            <a:off x="9144000" y="-514350"/>
            <a:ext cx="11293305" cy="11293305"/>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253943"/>
            </a:solidFill>
          </p:spPr>
        </p:sp>
      </p:grpSp>
      <p:sp>
        <p:nvSpPr>
          <p:cNvPr name="Freeform 4" id="4"/>
          <p:cNvSpPr/>
          <p:nvPr/>
        </p:nvSpPr>
        <p:spPr>
          <a:xfrm flipH="false" flipV="false" rot="0">
            <a:off x="-1682759" y="7623158"/>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235057" y="7542745"/>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811549" y="480766"/>
            <a:ext cx="14664901" cy="9325468"/>
          </a:xfrm>
          <a:custGeom>
            <a:avLst/>
            <a:gdLst/>
            <a:ahLst/>
            <a:cxnLst/>
            <a:rect r="r" b="b" t="t" l="l"/>
            <a:pathLst>
              <a:path h="9325468" w="14664901">
                <a:moveTo>
                  <a:pt x="0" y="0"/>
                </a:moveTo>
                <a:lnTo>
                  <a:pt x="14664902" y="0"/>
                </a:lnTo>
                <a:lnTo>
                  <a:pt x="14664902" y="9325468"/>
                </a:lnTo>
                <a:lnTo>
                  <a:pt x="0" y="9325468"/>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8A28A"/>
        </a:solidFill>
      </p:bgPr>
    </p:bg>
    <p:spTree>
      <p:nvGrpSpPr>
        <p:cNvPr id="1" name=""/>
        <p:cNvGrpSpPr/>
        <p:nvPr/>
      </p:nvGrpSpPr>
      <p:grpSpPr>
        <a:xfrm>
          <a:off x="0" y="0"/>
          <a:ext cx="0" cy="0"/>
          <a:chOff x="0" y="0"/>
          <a:chExt cx="0" cy="0"/>
        </a:xfrm>
      </p:grpSpPr>
      <p:sp>
        <p:nvSpPr>
          <p:cNvPr name="TextBox 2" id="2"/>
          <p:cNvSpPr txBox="true"/>
          <p:nvPr/>
        </p:nvSpPr>
        <p:spPr>
          <a:xfrm rot="0">
            <a:off x="1219200" y="485091"/>
            <a:ext cx="15841750" cy="2387787"/>
          </a:xfrm>
          <a:prstGeom prst="rect">
            <a:avLst/>
          </a:prstGeom>
        </p:spPr>
        <p:txBody>
          <a:bodyPr anchor="t" rtlCol="false" tIns="0" lIns="0" bIns="0" rIns="0">
            <a:spAutoFit/>
          </a:bodyPr>
          <a:lstStyle/>
          <a:p>
            <a:pPr algn="ctr">
              <a:lnSpc>
                <a:spcPts val="8977"/>
              </a:lnSpc>
            </a:pPr>
            <a:r>
              <a:rPr lang="en-US" sz="10561">
                <a:solidFill>
                  <a:srgbClr val="253943"/>
                </a:solidFill>
                <a:latin typeface="TT Phobos Inline"/>
              </a:rPr>
              <a:t>BIBLIOGRAFÍA VS REFERENCIAS</a:t>
            </a:r>
          </a:p>
        </p:txBody>
      </p:sp>
      <p:grpSp>
        <p:nvGrpSpPr>
          <p:cNvPr name="Group 3" id="3"/>
          <p:cNvGrpSpPr/>
          <p:nvPr/>
        </p:nvGrpSpPr>
        <p:grpSpPr>
          <a:xfrm rot="0">
            <a:off x="9434343" y="2872878"/>
            <a:ext cx="7630532" cy="6886507"/>
            <a:chOff x="0" y="0"/>
            <a:chExt cx="3440221" cy="3104777"/>
          </a:xfrm>
        </p:grpSpPr>
        <p:sp>
          <p:nvSpPr>
            <p:cNvPr name="Freeform 4" id="4"/>
            <p:cNvSpPr/>
            <p:nvPr/>
          </p:nvSpPr>
          <p:spPr>
            <a:xfrm flipH="false" flipV="false" rot="0">
              <a:off x="0" y="0"/>
              <a:ext cx="3440221" cy="3104777"/>
            </a:xfrm>
            <a:custGeom>
              <a:avLst/>
              <a:gdLst/>
              <a:ahLst/>
              <a:cxnLst/>
              <a:rect r="r" b="b" t="t" l="l"/>
              <a:pathLst>
                <a:path h="3104777" w="3440221">
                  <a:moveTo>
                    <a:pt x="0" y="0"/>
                  </a:moveTo>
                  <a:lnTo>
                    <a:pt x="3440221" y="0"/>
                  </a:lnTo>
                  <a:lnTo>
                    <a:pt x="3440221" y="3104777"/>
                  </a:lnTo>
                  <a:lnTo>
                    <a:pt x="0" y="3104777"/>
                  </a:lnTo>
                  <a:close/>
                </a:path>
              </a:pathLst>
            </a:custGeom>
            <a:solidFill>
              <a:srgbClr val="FFF5D6"/>
            </a:solidFill>
          </p:spPr>
        </p:sp>
      </p:grpSp>
      <p:grpSp>
        <p:nvGrpSpPr>
          <p:cNvPr name="Group 5" id="5"/>
          <p:cNvGrpSpPr/>
          <p:nvPr/>
        </p:nvGrpSpPr>
        <p:grpSpPr>
          <a:xfrm rot="0">
            <a:off x="1219200" y="2872878"/>
            <a:ext cx="7630532" cy="6886507"/>
            <a:chOff x="0" y="0"/>
            <a:chExt cx="3440221" cy="3104777"/>
          </a:xfrm>
        </p:grpSpPr>
        <p:sp>
          <p:nvSpPr>
            <p:cNvPr name="Freeform 6" id="6"/>
            <p:cNvSpPr/>
            <p:nvPr/>
          </p:nvSpPr>
          <p:spPr>
            <a:xfrm flipH="false" flipV="false" rot="0">
              <a:off x="0" y="0"/>
              <a:ext cx="3440221" cy="3104777"/>
            </a:xfrm>
            <a:custGeom>
              <a:avLst/>
              <a:gdLst/>
              <a:ahLst/>
              <a:cxnLst/>
              <a:rect r="r" b="b" t="t" l="l"/>
              <a:pathLst>
                <a:path h="3104777" w="3440221">
                  <a:moveTo>
                    <a:pt x="0" y="0"/>
                  </a:moveTo>
                  <a:lnTo>
                    <a:pt x="3440221" y="0"/>
                  </a:lnTo>
                  <a:lnTo>
                    <a:pt x="3440221" y="3104777"/>
                  </a:lnTo>
                  <a:lnTo>
                    <a:pt x="0" y="3104777"/>
                  </a:lnTo>
                  <a:close/>
                </a:path>
              </a:pathLst>
            </a:custGeom>
            <a:solidFill>
              <a:srgbClr val="FFF5D6"/>
            </a:solidFill>
          </p:spPr>
        </p:sp>
      </p:grpSp>
      <p:pic>
        <p:nvPicPr>
          <p:cNvPr name="Picture 7" id="7"/>
          <p:cNvPicPr>
            <a:picLocks noChangeAspect="true"/>
          </p:cNvPicPr>
          <p:nvPr/>
        </p:nvPicPr>
        <p:blipFill>
          <a:blip r:embed="rId2"/>
          <a:srcRect l="0" t="0" r="0" b="0"/>
          <a:stretch>
            <a:fillRect/>
          </a:stretch>
        </p:blipFill>
        <p:spPr>
          <a:xfrm flipH="false" flipV="false" rot="0">
            <a:off x="7209952" y="7877814"/>
            <a:ext cx="3279561" cy="2689240"/>
          </a:xfrm>
          <a:prstGeom prst="rect">
            <a:avLst/>
          </a:prstGeom>
        </p:spPr>
      </p:pic>
      <p:sp>
        <p:nvSpPr>
          <p:cNvPr name="TextBox 8" id="8"/>
          <p:cNvSpPr txBox="true"/>
          <p:nvPr/>
        </p:nvSpPr>
        <p:spPr>
          <a:xfrm rot="0">
            <a:off x="9933189" y="3458439"/>
            <a:ext cx="6632840" cy="737445"/>
          </a:xfrm>
          <a:prstGeom prst="rect">
            <a:avLst/>
          </a:prstGeom>
        </p:spPr>
        <p:txBody>
          <a:bodyPr anchor="t" rtlCol="false" tIns="0" lIns="0" bIns="0" rIns="0">
            <a:spAutoFit/>
          </a:bodyPr>
          <a:lstStyle/>
          <a:p>
            <a:pPr algn="ctr">
              <a:lnSpc>
                <a:spcPts val="6078"/>
              </a:lnSpc>
            </a:pPr>
            <a:r>
              <a:rPr lang="en-US" sz="4341">
                <a:solidFill>
                  <a:srgbClr val="0F232D"/>
                </a:solidFill>
                <a:latin typeface="TT Phobos Bold"/>
              </a:rPr>
              <a:t>REFERENCIAS</a:t>
            </a:r>
          </a:p>
        </p:txBody>
      </p:sp>
      <p:sp>
        <p:nvSpPr>
          <p:cNvPr name="TextBox 9" id="9"/>
          <p:cNvSpPr txBox="true"/>
          <p:nvPr/>
        </p:nvSpPr>
        <p:spPr>
          <a:xfrm rot="0">
            <a:off x="1718046" y="3458439"/>
            <a:ext cx="6632840" cy="737445"/>
          </a:xfrm>
          <a:prstGeom prst="rect">
            <a:avLst/>
          </a:prstGeom>
        </p:spPr>
        <p:txBody>
          <a:bodyPr anchor="t" rtlCol="false" tIns="0" lIns="0" bIns="0" rIns="0">
            <a:spAutoFit/>
          </a:bodyPr>
          <a:lstStyle/>
          <a:p>
            <a:pPr algn="ctr">
              <a:lnSpc>
                <a:spcPts val="6078"/>
              </a:lnSpc>
            </a:pPr>
            <a:r>
              <a:rPr lang="en-US" sz="4341">
                <a:solidFill>
                  <a:srgbClr val="0F232D"/>
                </a:solidFill>
                <a:latin typeface="TT Phobos Bold"/>
              </a:rPr>
              <a:t>BIBLIOGRAFÍA</a:t>
            </a:r>
          </a:p>
        </p:txBody>
      </p:sp>
      <p:sp>
        <p:nvSpPr>
          <p:cNvPr name="Freeform 10" id="10"/>
          <p:cNvSpPr/>
          <p:nvPr/>
        </p:nvSpPr>
        <p:spPr>
          <a:xfrm flipH="false" flipV="false" rot="0">
            <a:off x="-813292" y="4922419"/>
            <a:ext cx="3146674" cy="6293348"/>
          </a:xfrm>
          <a:custGeom>
            <a:avLst/>
            <a:gdLst/>
            <a:ahLst/>
            <a:cxnLst/>
            <a:rect r="r" b="b" t="t" l="l"/>
            <a:pathLst>
              <a:path h="6293348" w="3146674">
                <a:moveTo>
                  <a:pt x="0" y="0"/>
                </a:moveTo>
                <a:lnTo>
                  <a:pt x="3146674" y="0"/>
                </a:lnTo>
                <a:lnTo>
                  <a:pt x="3146674" y="6293348"/>
                </a:lnTo>
                <a:lnTo>
                  <a:pt x="0" y="62933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6226510" y="5468628"/>
            <a:ext cx="2488032" cy="4818372"/>
          </a:xfrm>
          <a:custGeom>
            <a:avLst/>
            <a:gdLst/>
            <a:ahLst/>
            <a:cxnLst/>
            <a:rect r="r" b="b" t="t" l="l"/>
            <a:pathLst>
              <a:path h="4818372" w="2488032">
                <a:moveTo>
                  <a:pt x="0" y="0"/>
                </a:moveTo>
                <a:lnTo>
                  <a:pt x="2488033" y="0"/>
                </a:lnTo>
                <a:lnTo>
                  <a:pt x="2488033" y="4818372"/>
                </a:lnTo>
                <a:lnTo>
                  <a:pt x="0" y="4818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2333382" y="4855744"/>
            <a:ext cx="5577887" cy="3469005"/>
          </a:xfrm>
          <a:prstGeom prst="rect">
            <a:avLst/>
          </a:prstGeom>
        </p:spPr>
        <p:txBody>
          <a:bodyPr anchor="t" rtlCol="false" tIns="0" lIns="0" bIns="0" rIns="0">
            <a:spAutoFit/>
          </a:bodyPr>
          <a:lstStyle/>
          <a:p>
            <a:pPr marL="712470" indent="-356235" lvl="1">
              <a:lnSpc>
                <a:spcPts val="4620"/>
              </a:lnSpc>
              <a:buFont typeface="Arial"/>
              <a:buChar char="•"/>
            </a:pPr>
            <a:r>
              <a:rPr lang="en-US" sz="3300">
                <a:solidFill>
                  <a:srgbClr val="253943"/>
                </a:solidFill>
                <a:latin typeface="TT Norms"/>
              </a:rPr>
              <a:t>Son aquellos textos que sirvieron de fundamento o de consulta para la elaboración del trabajo pero no fueron citados en el trabajo. </a:t>
            </a:r>
          </a:p>
        </p:txBody>
      </p:sp>
      <p:sp>
        <p:nvSpPr>
          <p:cNvPr name="TextBox 13" id="13"/>
          <p:cNvSpPr txBox="true"/>
          <p:nvPr/>
        </p:nvSpPr>
        <p:spPr>
          <a:xfrm rot="0">
            <a:off x="10272707" y="4855744"/>
            <a:ext cx="5953803" cy="2306955"/>
          </a:xfrm>
          <a:prstGeom prst="rect">
            <a:avLst/>
          </a:prstGeom>
        </p:spPr>
        <p:txBody>
          <a:bodyPr anchor="t" rtlCol="false" tIns="0" lIns="0" bIns="0" rIns="0">
            <a:spAutoFit/>
          </a:bodyPr>
          <a:lstStyle/>
          <a:p>
            <a:pPr marL="712470" indent="-356235" lvl="1">
              <a:lnSpc>
                <a:spcPts val="4620"/>
              </a:lnSpc>
              <a:buFont typeface="Arial"/>
              <a:buChar char="•"/>
            </a:pPr>
            <a:r>
              <a:rPr lang="en-US" sz="3300">
                <a:solidFill>
                  <a:srgbClr val="253943"/>
                </a:solidFill>
                <a:latin typeface="TT Norms"/>
              </a:rPr>
              <a:t>Son aquellos textos que utilizamos (citamos) en nuestro trabajo académico o investigación.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8A28A"/>
        </a:solidFill>
      </p:bgPr>
    </p:bg>
    <p:spTree>
      <p:nvGrpSpPr>
        <p:cNvPr id="1" name=""/>
        <p:cNvGrpSpPr/>
        <p:nvPr/>
      </p:nvGrpSpPr>
      <p:grpSpPr>
        <a:xfrm>
          <a:off x="0" y="0"/>
          <a:ext cx="0" cy="0"/>
          <a:chOff x="0" y="0"/>
          <a:chExt cx="0" cy="0"/>
        </a:xfrm>
      </p:grpSpPr>
      <p:sp>
        <p:nvSpPr>
          <p:cNvPr name="TextBox 2" id="2"/>
          <p:cNvSpPr txBox="true"/>
          <p:nvPr/>
        </p:nvSpPr>
        <p:spPr>
          <a:xfrm rot="0">
            <a:off x="1678323" y="295275"/>
            <a:ext cx="14183536" cy="2004254"/>
          </a:xfrm>
          <a:prstGeom prst="rect">
            <a:avLst/>
          </a:prstGeom>
        </p:spPr>
        <p:txBody>
          <a:bodyPr anchor="t" rtlCol="false" tIns="0" lIns="0" bIns="0" rIns="0">
            <a:spAutoFit/>
          </a:bodyPr>
          <a:lstStyle/>
          <a:p>
            <a:pPr algn="ctr">
              <a:lnSpc>
                <a:spcPts val="7544"/>
              </a:lnSpc>
            </a:pPr>
            <a:r>
              <a:rPr lang="en-US" sz="8875">
                <a:solidFill>
                  <a:srgbClr val="253943"/>
                </a:solidFill>
                <a:latin typeface="TT Phobos Inline"/>
              </a:rPr>
              <a:t>REFERENCIAS BIBLIOGRÁFICAS</a:t>
            </a:r>
          </a:p>
        </p:txBody>
      </p:sp>
      <p:sp>
        <p:nvSpPr>
          <p:cNvPr name="Freeform 3" id="3"/>
          <p:cNvSpPr/>
          <p:nvPr/>
        </p:nvSpPr>
        <p:spPr>
          <a:xfrm flipH="false" flipV="false" rot="0">
            <a:off x="3945898" y="8179850"/>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088641" y="-1972427"/>
            <a:ext cx="6234682" cy="3944853"/>
          </a:xfrm>
          <a:custGeom>
            <a:avLst/>
            <a:gdLst/>
            <a:ahLst/>
            <a:cxnLst/>
            <a:rect r="r" b="b" t="t" l="l"/>
            <a:pathLst>
              <a:path h="3944853" w="6234682">
                <a:moveTo>
                  <a:pt x="0" y="0"/>
                </a:moveTo>
                <a:lnTo>
                  <a:pt x="6234682" y="0"/>
                </a:lnTo>
                <a:lnTo>
                  <a:pt x="6234682" y="3944854"/>
                </a:lnTo>
                <a:lnTo>
                  <a:pt x="0" y="39448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90248" y="2299529"/>
            <a:ext cx="14559685" cy="7788923"/>
          </a:xfrm>
          <a:custGeom>
            <a:avLst/>
            <a:gdLst/>
            <a:ahLst/>
            <a:cxnLst/>
            <a:rect r="r" b="b" t="t" l="l"/>
            <a:pathLst>
              <a:path h="7788923" w="14559685">
                <a:moveTo>
                  <a:pt x="0" y="0"/>
                </a:moveTo>
                <a:lnTo>
                  <a:pt x="14559685" y="0"/>
                </a:lnTo>
                <a:lnTo>
                  <a:pt x="14559685" y="7788923"/>
                </a:lnTo>
                <a:lnTo>
                  <a:pt x="0" y="7788923"/>
                </a:lnTo>
                <a:lnTo>
                  <a:pt x="0" y="0"/>
                </a:lnTo>
                <a:close/>
              </a:path>
            </a:pathLst>
          </a:custGeom>
          <a:blipFill>
            <a:blip r:embed="rId6"/>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652856"/>
            <a:ext cx="14329803" cy="4116753"/>
          </a:xfrm>
          <a:custGeom>
            <a:avLst/>
            <a:gdLst/>
            <a:ahLst/>
            <a:cxnLst/>
            <a:rect r="r" b="b" t="t" l="l"/>
            <a:pathLst>
              <a:path h="4116753" w="14329803">
                <a:moveTo>
                  <a:pt x="0" y="0"/>
                </a:moveTo>
                <a:lnTo>
                  <a:pt x="14329803" y="0"/>
                </a:lnTo>
                <a:lnTo>
                  <a:pt x="14329803" y="4116752"/>
                </a:lnTo>
                <a:lnTo>
                  <a:pt x="0" y="4116752"/>
                </a:lnTo>
                <a:lnTo>
                  <a:pt x="0" y="0"/>
                </a:lnTo>
                <a:close/>
              </a:path>
            </a:pathLst>
          </a:custGeom>
          <a:blipFill>
            <a:blip r:embed="rId2"/>
            <a:stretch>
              <a:fillRect l="0" t="0" r="0" b="0"/>
            </a:stretch>
          </a:blipFill>
        </p:spPr>
      </p:sp>
      <p:sp>
        <p:nvSpPr>
          <p:cNvPr name="Freeform 3" id="3"/>
          <p:cNvSpPr/>
          <p:nvPr/>
        </p:nvSpPr>
        <p:spPr>
          <a:xfrm flipH="false" flipV="false" rot="0">
            <a:off x="1028700" y="5143500"/>
            <a:ext cx="14329803" cy="4735825"/>
          </a:xfrm>
          <a:custGeom>
            <a:avLst/>
            <a:gdLst/>
            <a:ahLst/>
            <a:cxnLst/>
            <a:rect r="r" b="b" t="t" l="l"/>
            <a:pathLst>
              <a:path h="4735825" w="14329803">
                <a:moveTo>
                  <a:pt x="0" y="0"/>
                </a:moveTo>
                <a:lnTo>
                  <a:pt x="14329803" y="0"/>
                </a:lnTo>
                <a:lnTo>
                  <a:pt x="14329803" y="4735825"/>
                </a:lnTo>
                <a:lnTo>
                  <a:pt x="0" y="4735825"/>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29691"/>
            <a:ext cx="12712509" cy="4660717"/>
          </a:xfrm>
          <a:custGeom>
            <a:avLst/>
            <a:gdLst/>
            <a:ahLst/>
            <a:cxnLst/>
            <a:rect r="r" b="b" t="t" l="l"/>
            <a:pathLst>
              <a:path h="4660717" w="12712509">
                <a:moveTo>
                  <a:pt x="0" y="0"/>
                </a:moveTo>
                <a:lnTo>
                  <a:pt x="12712509" y="0"/>
                </a:lnTo>
                <a:lnTo>
                  <a:pt x="12712509" y="4660718"/>
                </a:lnTo>
                <a:lnTo>
                  <a:pt x="0" y="4660718"/>
                </a:lnTo>
                <a:lnTo>
                  <a:pt x="0" y="0"/>
                </a:lnTo>
                <a:close/>
              </a:path>
            </a:pathLst>
          </a:custGeom>
          <a:blipFill>
            <a:blip r:embed="rId2"/>
            <a:stretch>
              <a:fillRect l="0" t="0" r="0" b="0"/>
            </a:stretch>
          </a:blipFill>
        </p:spPr>
      </p:sp>
      <p:sp>
        <p:nvSpPr>
          <p:cNvPr name="Freeform 3" id="3"/>
          <p:cNvSpPr/>
          <p:nvPr/>
        </p:nvSpPr>
        <p:spPr>
          <a:xfrm flipH="false" flipV="false" rot="0">
            <a:off x="1028700" y="5616586"/>
            <a:ext cx="12656899" cy="4315584"/>
          </a:xfrm>
          <a:custGeom>
            <a:avLst/>
            <a:gdLst/>
            <a:ahLst/>
            <a:cxnLst/>
            <a:rect r="r" b="b" t="t" l="l"/>
            <a:pathLst>
              <a:path h="4315584" w="12656899">
                <a:moveTo>
                  <a:pt x="0" y="0"/>
                </a:moveTo>
                <a:lnTo>
                  <a:pt x="12656899" y="0"/>
                </a:lnTo>
                <a:lnTo>
                  <a:pt x="12656899" y="4315583"/>
                </a:lnTo>
                <a:lnTo>
                  <a:pt x="0" y="4315583"/>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688134" y="711400"/>
            <a:ext cx="13223612" cy="4123859"/>
          </a:xfrm>
          <a:custGeom>
            <a:avLst/>
            <a:gdLst/>
            <a:ahLst/>
            <a:cxnLst/>
            <a:rect r="r" b="b" t="t" l="l"/>
            <a:pathLst>
              <a:path h="4123859" w="13223612">
                <a:moveTo>
                  <a:pt x="0" y="0"/>
                </a:moveTo>
                <a:lnTo>
                  <a:pt x="13223613" y="0"/>
                </a:lnTo>
                <a:lnTo>
                  <a:pt x="13223613" y="4123859"/>
                </a:lnTo>
                <a:lnTo>
                  <a:pt x="0" y="4123859"/>
                </a:lnTo>
                <a:lnTo>
                  <a:pt x="0" y="0"/>
                </a:lnTo>
                <a:close/>
              </a:path>
            </a:pathLst>
          </a:custGeom>
          <a:blipFill>
            <a:blip r:embed="rId2"/>
            <a:stretch>
              <a:fillRect l="0" t="0" r="0" b="0"/>
            </a:stretch>
          </a:blipFill>
        </p:spPr>
      </p:sp>
      <p:sp>
        <p:nvSpPr>
          <p:cNvPr name="Freeform 3" id="3"/>
          <p:cNvSpPr/>
          <p:nvPr/>
        </p:nvSpPr>
        <p:spPr>
          <a:xfrm flipH="false" flipV="false" rot="0">
            <a:off x="688134" y="5143500"/>
            <a:ext cx="14885950" cy="4427939"/>
          </a:xfrm>
          <a:custGeom>
            <a:avLst/>
            <a:gdLst/>
            <a:ahLst/>
            <a:cxnLst/>
            <a:rect r="r" b="b" t="t" l="l"/>
            <a:pathLst>
              <a:path h="4427939" w="14885950">
                <a:moveTo>
                  <a:pt x="0" y="0"/>
                </a:moveTo>
                <a:lnTo>
                  <a:pt x="14885950" y="0"/>
                </a:lnTo>
                <a:lnTo>
                  <a:pt x="14885950" y="4427939"/>
                </a:lnTo>
                <a:lnTo>
                  <a:pt x="0" y="4427939"/>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095514"/>
            <a:ext cx="13969420" cy="3586932"/>
          </a:xfrm>
          <a:custGeom>
            <a:avLst/>
            <a:gdLst/>
            <a:ahLst/>
            <a:cxnLst/>
            <a:rect r="r" b="b" t="t" l="l"/>
            <a:pathLst>
              <a:path h="3586932" w="13969420">
                <a:moveTo>
                  <a:pt x="0" y="0"/>
                </a:moveTo>
                <a:lnTo>
                  <a:pt x="13969420" y="0"/>
                </a:lnTo>
                <a:lnTo>
                  <a:pt x="13969420" y="3586933"/>
                </a:lnTo>
                <a:lnTo>
                  <a:pt x="0" y="3586933"/>
                </a:lnTo>
                <a:lnTo>
                  <a:pt x="0" y="0"/>
                </a:lnTo>
                <a:close/>
              </a:path>
            </a:pathLst>
          </a:custGeom>
          <a:blipFill>
            <a:blip r:embed="rId2"/>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TextBox 2" id="2"/>
          <p:cNvSpPr txBox="true"/>
          <p:nvPr/>
        </p:nvSpPr>
        <p:spPr>
          <a:xfrm rot="0">
            <a:off x="866776" y="4350198"/>
            <a:ext cx="16554449" cy="1187450"/>
          </a:xfrm>
          <a:prstGeom prst="rect">
            <a:avLst/>
          </a:prstGeom>
        </p:spPr>
        <p:txBody>
          <a:bodyPr anchor="t" rtlCol="false" tIns="0" lIns="0" bIns="0" rIns="0">
            <a:spAutoFit/>
          </a:bodyPr>
          <a:lstStyle/>
          <a:p>
            <a:pPr algn="ctr">
              <a:lnSpc>
                <a:spcPts val="8499"/>
              </a:lnSpc>
            </a:pPr>
            <a:r>
              <a:rPr lang="en-US" sz="9999">
                <a:solidFill>
                  <a:srgbClr val="FFF5D6"/>
                </a:solidFill>
                <a:latin typeface="TT Phobos Inline"/>
              </a:rPr>
              <a:t>TRABAJO OPCIONAL</a:t>
            </a:r>
          </a:p>
        </p:txBody>
      </p:sp>
      <p:sp>
        <p:nvSpPr>
          <p:cNvPr name="TextBox 3" id="3"/>
          <p:cNvSpPr txBox="true"/>
          <p:nvPr/>
        </p:nvSpPr>
        <p:spPr>
          <a:xfrm rot="0">
            <a:off x="2649668" y="5470973"/>
            <a:ext cx="12988664" cy="1916826"/>
          </a:xfrm>
          <a:prstGeom prst="rect">
            <a:avLst/>
          </a:prstGeom>
        </p:spPr>
        <p:txBody>
          <a:bodyPr anchor="t" rtlCol="false" tIns="0" lIns="0" bIns="0" rIns="0">
            <a:spAutoFit/>
          </a:bodyPr>
          <a:lstStyle/>
          <a:p>
            <a:pPr algn="ctr">
              <a:lnSpc>
                <a:spcPts val="5123"/>
              </a:lnSpc>
            </a:pPr>
            <a:r>
              <a:rPr lang="en-US" sz="3659">
                <a:solidFill>
                  <a:srgbClr val="FFF5D6"/>
                </a:solidFill>
                <a:latin typeface="TT Norms"/>
              </a:rPr>
              <a:t>Escribe una plana de un tema que te interese usando al menos un tipo de cita directa de menos de 40 palabras, un tipo de cita directa de más de 40 palabras y un tipo de cita indirecta</a:t>
            </a:r>
          </a:p>
        </p:txBody>
      </p:sp>
      <p:sp>
        <p:nvSpPr>
          <p:cNvPr name="Freeform 4" id="4"/>
          <p:cNvSpPr/>
          <p:nvPr/>
        </p:nvSpPr>
        <p:spPr>
          <a:xfrm flipH="false" flipV="false" rot="0">
            <a:off x="10633671" y="-879902"/>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18711" y="415934"/>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22321" y="7387799"/>
            <a:ext cx="5238292" cy="4133488"/>
          </a:xfrm>
          <a:custGeom>
            <a:avLst/>
            <a:gdLst/>
            <a:ahLst/>
            <a:cxnLst/>
            <a:rect r="r" b="b" t="t" l="l"/>
            <a:pathLst>
              <a:path h="4133488" w="5238292">
                <a:moveTo>
                  <a:pt x="0" y="0"/>
                </a:moveTo>
                <a:lnTo>
                  <a:pt x="5238292" y="0"/>
                </a:lnTo>
                <a:lnTo>
                  <a:pt x="5238292" y="4133488"/>
                </a:lnTo>
                <a:lnTo>
                  <a:pt x="0" y="41334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4291271" y="6613973"/>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1503055" y="2464330"/>
            <a:ext cx="1449412" cy="1949087"/>
          </a:xfrm>
          <a:custGeom>
            <a:avLst/>
            <a:gdLst/>
            <a:ahLst/>
            <a:cxnLst/>
            <a:rect r="r" b="b" t="t" l="l"/>
            <a:pathLst>
              <a:path h="1949087" w="1449412">
                <a:moveTo>
                  <a:pt x="0" y="0"/>
                </a:moveTo>
                <a:lnTo>
                  <a:pt x="1449411" y="0"/>
                </a:lnTo>
                <a:lnTo>
                  <a:pt x="1449411" y="1949087"/>
                </a:lnTo>
                <a:lnTo>
                  <a:pt x="0" y="194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794937" y="5667892"/>
            <a:ext cx="2464363" cy="1949087"/>
          </a:xfrm>
          <a:custGeom>
            <a:avLst/>
            <a:gdLst/>
            <a:ahLst/>
            <a:cxnLst/>
            <a:rect r="r" b="b" t="t" l="l"/>
            <a:pathLst>
              <a:path h="1949087" w="2464363">
                <a:moveTo>
                  <a:pt x="0" y="0"/>
                </a:moveTo>
                <a:lnTo>
                  <a:pt x="2464363" y="0"/>
                </a:lnTo>
                <a:lnTo>
                  <a:pt x="2464363" y="1949086"/>
                </a:lnTo>
                <a:lnTo>
                  <a:pt x="0" y="1949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889895" y="6437239"/>
            <a:ext cx="6508210" cy="3329491"/>
          </a:xfrm>
          <a:custGeom>
            <a:avLst/>
            <a:gdLst/>
            <a:ahLst/>
            <a:cxnLst/>
            <a:rect r="r" b="b" t="t" l="l"/>
            <a:pathLst>
              <a:path h="3329491" w="6508210">
                <a:moveTo>
                  <a:pt x="0" y="0"/>
                </a:moveTo>
                <a:lnTo>
                  <a:pt x="6508210" y="0"/>
                </a:lnTo>
                <a:lnTo>
                  <a:pt x="6508210" y="3329491"/>
                </a:lnTo>
                <a:lnTo>
                  <a:pt x="0" y="3329491"/>
                </a:lnTo>
                <a:lnTo>
                  <a:pt x="0" y="0"/>
                </a:lnTo>
                <a:close/>
              </a:path>
            </a:pathLst>
          </a:custGeom>
          <a:blipFill>
            <a:blip r:embed="rId6"/>
            <a:stretch>
              <a:fillRect l="-244" t="0" r="-244" b="0"/>
            </a:stretch>
          </a:blipFill>
        </p:spPr>
      </p:sp>
      <p:sp>
        <p:nvSpPr>
          <p:cNvPr name="TextBox 5" id="5"/>
          <p:cNvSpPr txBox="true"/>
          <p:nvPr/>
        </p:nvSpPr>
        <p:spPr>
          <a:xfrm rot="0">
            <a:off x="4723362" y="687907"/>
            <a:ext cx="8841275" cy="1367897"/>
          </a:xfrm>
          <a:prstGeom prst="rect">
            <a:avLst/>
          </a:prstGeom>
        </p:spPr>
        <p:txBody>
          <a:bodyPr anchor="t" rtlCol="false" tIns="0" lIns="0" bIns="0" rIns="0">
            <a:spAutoFit/>
          </a:bodyPr>
          <a:lstStyle/>
          <a:p>
            <a:pPr algn="ctr">
              <a:lnSpc>
                <a:spcPts val="7903"/>
              </a:lnSpc>
            </a:pPr>
            <a:r>
              <a:rPr lang="en-US" sz="9298">
                <a:solidFill>
                  <a:srgbClr val="253943"/>
                </a:solidFill>
                <a:latin typeface="TT Phobos Inline"/>
              </a:rPr>
              <a:t>¿QUÉ ES APA?</a:t>
            </a:r>
          </a:p>
        </p:txBody>
      </p:sp>
      <p:sp>
        <p:nvSpPr>
          <p:cNvPr name="TextBox 6" id="6"/>
          <p:cNvSpPr txBox="true"/>
          <p:nvPr/>
        </p:nvSpPr>
        <p:spPr>
          <a:xfrm rot="0">
            <a:off x="3437584" y="2524292"/>
            <a:ext cx="13016420" cy="3702050"/>
          </a:xfrm>
          <a:prstGeom prst="rect">
            <a:avLst/>
          </a:prstGeom>
        </p:spPr>
        <p:txBody>
          <a:bodyPr anchor="t" rtlCol="false" tIns="0" lIns="0" bIns="0" rIns="0">
            <a:spAutoFit/>
          </a:bodyPr>
          <a:lstStyle/>
          <a:p>
            <a:pPr>
              <a:lnSpc>
                <a:spcPts val="4900"/>
              </a:lnSpc>
            </a:pPr>
            <a:r>
              <a:rPr lang="en-US" sz="3500">
                <a:solidFill>
                  <a:srgbClr val="253943"/>
                </a:solidFill>
                <a:latin typeface="TT Phobos Bold"/>
              </a:rPr>
              <a:t>ES UNA ORGANIZACIÓN PROFESIONAL Y CIENTÍFICA EN ESTADOS UNIDOS QUE SE ENFOCA EN LA PSICOLOGÍA. ADEMÁS, EL "ESTILO APA" ES UN CONJUNTO DE NORMAS Y PAUTAS UTILIZADAS PARA LA ESCRITURA Y CITACIÓN EN TRABAJOS ACADÉMICOS, ESPECIALMENTE EN LAS CIENCIAS SOCIALES.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38B6D"/>
        </a:solidFill>
      </p:bgPr>
    </p:bg>
    <p:spTree>
      <p:nvGrpSpPr>
        <p:cNvPr id="1" name=""/>
        <p:cNvGrpSpPr/>
        <p:nvPr/>
      </p:nvGrpSpPr>
      <p:grpSpPr>
        <a:xfrm>
          <a:off x="0" y="0"/>
          <a:ext cx="0" cy="0"/>
          <a:chOff x="0" y="0"/>
          <a:chExt cx="0" cy="0"/>
        </a:xfrm>
      </p:grpSpPr>
      <p:sp>
        <p:nvSpPr>
          <p:cNvPr name="Freeform 2" id="2"/>
          <p:cNvSpPr/>
          <p:nvPr/>
        </p:nvSpPr>
        <p:spPr>
          <a:xfrm flipH="false" flipV="false" rot="0">
            <a:off x="10633671" y="-879902"/>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13208" y="998459"/>
            <a:ext cx="13461585" cy="3275103"/>
          </a:xfrm>
          <a:prstGeom prst="rect">
            <a:avLst/>
          </a:prstGeom>
        </p:spPr>
        <p:txBody>
          <a:bodyPr anchor="t" rtlCol="false" tIns="0" lIns="0" bIns="0" rIns="0">
            <a:spAutoFit/>
          </a:bodyPr>
          <a:lstStyle/>
          <a:p>
            <a:pPr algn="ctr">
              <a:lnSpc>
                <a:spcPts val="12357"/>
              </a:lnSpc>
            </a:pPr>
            <a:r>
              <a:rPr lang="en-US" sz="14537">
                <a:solidFill>
                  <a:srgbClr val="0F232D"/>
                </a:solidFill>
                <a:latin typeface="TT Phobos Inline"/>
              </a:rPr>
              <a:t>¿POR QUÉ USAR APA?</a:t>
            </a:r>
          </a:p>
        </p:txBody>
      </p:sp>
      <p:sp>
        <p:nvSpPr>
          <p:cNvPr name="Freeform 4" id="4"/>
          <p:cNvSpPr/>
          <p:nvPr/>
        </p:nvSpPr>
        <p:spPr>
          <a:xfrm flipH="false" flipV="false" rot="0">
            <a:off x="-2439643" y="328709"/>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30953"/>
            <a:ext cx="5238292" cy="4133488"/>
          </a:xfrm>
          <a:custGeom>
            <a:avLst/>
            <a:gdLst/>
            <a:ahLst/>
            <a:cxnLst/>
            <a:rect r="r" b="b" t="t" l="l"/>
            <a:pathLst>
              <a:path h="4133488" w="5238292">
                <a:moveTo>
                  <a:pt x="0" y="0"/>
                </a:moveTo>
                <a:lnTo>
                  <a:pt x="5238292" y="0"/>
                </a:lnTo>
                <a:lnTo>
                  <a:pt x="5238292" y="4133488"/>
                </a:lnTo>
                <a:lnTo>
                  <a:pt x="0" y="41334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291271" y="5315398"/>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898630" y="4322498"/>
            <a:ext cx="13461585" cy="4211902"/>
          </a:xfrm>
          <a:prstGeom prst="rect">
            <a:avLst/>
          </a:prstGeom>
        </p:spPr>
        <p:txBody>
          <a:bodyPr anchor="t" rtlCol="false" tIns="0" lIns="0" bIns="0" rIns="0">
            <a:spAutoFit/>
          </a:bodyPr>
          <a:lstStyle/>
          <a:p>
            <a:pPr algn="ctr">
              <a:lnSpc>
                <a:spcPts val="6722"/>
              </a:lnSpc>
            </a:pPr>
            <a:r>
              <a:rPr lang="en-US" sz="4802">
                <a:solidFill>
                  <a:srgbClr val="0F232D"/>
                </a:solidFill>
                <a:latin typeface="TT Phobos"/>
              </a:rPr>
              <a:t>LAS CITAS APA APORTA UNIFORMIDAD AL TRABAJO, ADEMÁS DE CLARIDAD, PROFESIONALISMO, RESPETA LA PROPIEDAD INTELECTUAL Y </a:t>
            </a:r>
            <a:r>
              <a:rPr lang="en-US" sz="4802">
                <a:solidFill>
                  <a:srgbClr val="0F232D"/>
                </a:solidFill>
                <a:latin typeface="TT Phobos Bold"/>
              </a:rPr>
              <a:t>EVITA EL PLAGIO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38B6D"/>
        </a:solidFill>
      </p:bgPr>
    </p:bg>
    <p:spTree>
      <p:nvGrpSpPr>
        <p:cNvPr id="1" name=""/>
        <p:cNvGrpSpPr/>
        <p:nvPr/>
      </p:nvGrpSpPr>
      <p:grpSpPr>
        <a:xfrm>
          <a:off x="0" y="0"/>
          <a:ext cx="0" cy="0"/>
          <a:chOff x="0" y="0"/>
          <a:chExt cx="0" cy="0"/>
        </a:xfrm>
      </p:grpSpPr>
      <p:sp>
        <p:nvSpPr>
          <p:cNvPr name="TextBox 2" id="2"/>
          <p:cNvSpPr txBox="true"/>
          <p:nvPr/>
        </p:nvSpPr>
        <p:spPr>
          <a:xfrm rot="0">
            <a:off x="7972898" y="1506166"/>
            <a:ext cx="10069864" cy="957867"/>
          </a:xfrm>
          <a:prstGeom prst="rect">
            <a:avLst/>
          </a:prstGeom>
        </p:spPr>
        <p:txBody>
          <a:bodyPr anchor="t" rtlCol="false" tIns="0" lIns="0" bIns="0" rIns="0">
            <a:spAutoFit/>
          </a:bodyPr>
          <a:lstStyle/>
          <a:p>
            <a:pPr algn="ctr">
              <a:lnSpc>
                <a:spcPts val="6841"/>
              </a:lnSpc>
            </a:pPr>
            <a:r>
              <a:rPr lang="en-US" sz="8049">
                <a:solidFill>
                  <a:srgbClr val="0F232D"/>
                </a:solidFill>
                <a:latin typeface="TT Phobos Inline"/>
              </a:rPr>
              <a:t>TIPOS DE CITAS</a:t>
            </a:r>
          </a:p>
        </p:txBody>
      </p:sp>
      <p:sp>
        <p:nvSpPr>
          <p:cNvPr name="Freeform 3" id="3"/>
          <p:cNvSpPr/>
          <p:nvPr/>
        </p:nvSpPr>
        <p:spPr>
          <a:xfrm flipH="false" flipV="false" rot="0">
            <a:off x="4581442" y="7424451"/>
            <a:ext cx="5238292" cy="4133488"/>
          </a:xfrm>
          <a:custGeom>
            <a:avLst/>
            <a:gdLst/>
            <a:ahLst/>
            <a:cxnLst/>
            <a:rect r="r" b="b" t="t" l="l"/>
            <a:pathLst>
              <a:path h="4133488" w="5238292">
                <a:moveTo>
                  <a:pt x="0" y="0"/>
                </a:moveTo>
                <a:lnTo>
                  <a:pt x="5238292" y="0"/>
                </a:lnTo>
                <a:lnTo>
                  <a:pt x="5238292" y="4133488"/>
                </a:lnTo>
                <a:lnTo>
                  <a:pt x="0" y="4133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8464771" y="2934452"/>
            <a:ext cx="9577991" cy="6169025"/>
          </a:xfrm>
          <a:prstGeom prst="rect">
            <a:avLst/>
          </a:prstGeom>
        </p:spPr>
        <p:txBody>
          <a:bodyPr anchor="t" rtlCol="false" tIns="0" lIns="0" bIns="0" rIns="0">
            <a:spAutoFit/>
          </a:bodyPr>
          <a:lstStyle/>
          <a:p>
            <a:pPr marL="755651" indent="-377825" lvl="1">
              <a:lnSpc>
                <a:spcPts val="4900"/>
              </a:lnSpc>
              <a:buFont typeface="Arial"/>
              <a:buChar char="•"/>
            </a:pPr>
            <a:r>
              <a:rPr lang="en-US" sz="3500">
                <a:solidFill>
                  <a:srgbClr val="0F232D"/>
                </a:solidFill>
                <a:latin typeface="TT Norms Bold"/>
              </a:rPr>
              <a:t>Cita directa:</a:t>
            </a:r>
            <a:r>
              <a:rPr lang="en-US" sz="3500">
                <a:solidFill>
                  <a:srgbClr val="0F232D"/>
                </a:solidFill>
                <a:latin typeface="TT Norms"/>
              </a:rPr>
              <a:t> Contiene al pie de la letra un texto encontrado en un trabajo de un autor. Puede ser corta o larga, dependiendo de la cantidad de palabras.</a:t>
            </a:r>
          </a:p>
          <a:p>
            <a:pPr marL="755651" indent="-377825" lvl="1">
              <a:lnSpc>
                <a:spcPts val="4900"/>
              </a:lnSpc>
              <a:buFont typeface="Arial"/>
              <a:buChar char="•"/>
            </a:pPr>
            <a:r>
              <a:rPr lang="en-US" sz="3500">
                <a:solidFill>
                  <a:srgbClr val="0F232D"/>
                </a:solidFill>
                <a:latin typeface="TT Norms"/>
              </a:rPr>
              <a:t>Cita directa corta:</a:t>
            </a:r>
            <a:r>
              <a:rPr lang="en-US" sz="3500">
                <a:solidFill>
                  <a:srgbClr val="0F232D"/>
                </a:solidFill>
                <a:latin typeface="TT Norms"/>
              </a:rPr>
              <a:t> contiene menos de 40 palabras.</a:t>
            </a:r>
          </a:p>
          <a:p>
            <a:pPr marL="755651" indent="-377825" lvl="1">
              <a:lnSpc>
                <a:spcPts val="4900"/>
              </a:lnSpc>
              <a:buFont typeface="Arial"/>
              <a:buChar char="•"/>
            </a:pPr>
            <a:r>
              <a:rPr lang="en-US" sz="3500">
                <a:solidFill>
                  <a:srgbClr val="0F232D"/>
                </a:solidFill>
                <a:latin typeface="TT Norms"/>
              </a:rPr>
              <a:t>Cita directa larga: contiene más de 40 palabras</a:t>
            </a:r>
          </a:p>
          <a:p>
            <a:pPr marL="755651" indent="-377825" lvl="1">
              <a:lnSpc>
                <a:spcPts val="4900"/>
              </a:lnSpc>
              <a:buFont typeface="Arial"/>
              <a:buChar char="•"/>
            </a:pPr>
            <a:r>
              <a:rPr lang="en-US" sz="3500">
                <a:solidFill>
                  <a:srgbClr val="0F232D"/>
                </a:solidFill>
                <a:latin typeface="TT Norms Bold"/>
              </a:rPr>
              <a:t>Cita indirecta: </a:t>
            </a:r>
            <a:r>
              <a:rPr lang="en-US" sz="3500">
                <a:solidFill>
                  <a:srgbClr val="0F232D"/>
                </a:solidFill>
                <a:latin typeface="TT Norms"/>
              </a:rPr>
              <a:t>parafraseo de la idea del autor</a:t>
            </a:r>
          </a:p>
        </p:txBody>
      </p:sp>
      <p:sp>
        <p:nvSpPr>
          <p:cNvPr name="Freeform 5" id="5"/>
          <p:cNvSpPr/>
          <p:nvPr/>
        </p:nvSpPr>
        <p:spPr>
          <a:xfrm flipH="false" flipV="false" rot="0">
            <a:off x="-1246818" y="-943727"/>
            <a:ext cx="6234682" cy="3944853"/>
          </a:xfrm>
          <a:custGeom>
            <a:avLst/>
            <a:gdLst/>
            <a:ahLst/>
            <a:cxnLst/>
            <a:rect r="r" b="b" t="t" l="l"/>
            <a:pathLst>
              <a:path h="3944853" w="6234682">
                <a:moveTo>
                  <a:pt x="0" y="0"/>
                </a:moveTo>
                <a:lnTo>
                  <a:pt x="6234682" y="0"/>
                </a:lnTo>
                <a:lnTo>
                  <a:pt x="6234682" y="3944854"/>
                </a:lnTo>
                <a:lnTo>
                  <a:pt x="0" y="39448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6" id="6"/>
          <p:cNvPicPr>
            <a:picLocks noChangeAspect="true"/>
          </p:cNvPicPr>
          <p:nvPr/>
        </p:nvPicPr>
        <p:blipFill>
          <a:blip r:embed="rId6"/>
          <a:srcRect l="0" t="0" r="0" b="0"/>
          <a:stretch>
            <a:fillRect/>
          </a:stretch>
        </p:blipFill>
        <p:spPr>
          <a:xfrm flipH="false" flipV="false" rot="0">
            <a:off x="1028700" y="2660165"/>
            <a:ext cx="6828241" cy="5360169"/>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857538" y="1519723"/>
            <a:ext cx="12198606" cy="6906089"/>
          </a:xfrm>
          <a:custGeom>
            <a:avLst/>
            <a:gdLst/>
            <a:ahLst/>
            <a:cxnLst/>
            <a:rect r="r" b="b" t="t" l="l"/>
            <a:pathLst>
              <a:path h="6906089" w="12198606">
                <a:moveTo>
                  <a:pt x="0" y="0"/>
                </a:moveTo>
                <a:lnTo>
                  <a:pt x="12198606" y="0"/>
                </a:lnTo>
                <a:lnTo>
                  <a:pt x="12198606" y="6906089"/>
                </a:lnTo>
                <a:lnTo>
                  <a:pt x="0" y="6906089"/>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0205658" y="6166067"/>
            <a:ext cx="18968198" cy="8725371"/>
          </a:xfrm>
          <a:custGeom>
            <a:avLst/>
            <a:gdLst/>
            <a:ahLst/>
            <a:cxnLst/>
            <a:rect r="r" b="b" t="t" l="l"/>
            <a:pathLst>
              <a:path h="8725371" w="18968198">
                <a:moveTo>
                  <a:pt x="0" y="0"/>
                </a:moveTo>
                <a:lnTo>
                  <a:pt x="18968197" y="0"/>
                </a:lnTo>
                <a:lnTo>
                  <a:pt x="18968197" y="8725371"/>
                </a:lnTo>
                <a:lnTo>
                  <a:pt x="0" y="8725371"/>
                </a:lnTo>
                <a:lnTo>
                  <a:pt x="0" y="0"/>
                </a:lnTo>
                <a:close/>
              </a:path>
            </a:pathLst>
          </a:custGeom>
          <a:blipFill>
            <a:blip r:embed="rId2"/>
            <a:stretch>
              <a:fillRect l="0" t="0" r="0" b="0"/>
            </a:stretch>
          </a:blipFill>
        </p:spPr>
      </p:sp>
      <p:sp>
        <p:nvSpPr>
          <p:cNvPr name="Freeform 3" id="3"/>
          <p:cNvSpPr/>
          <p:nvPr/>
        </p:nvSpPr>
        <p:spPr>
          <a:xfrm flipH="false" flipV="false" rot="0">
            <a:off x="635202" y="1529290"/>
            <a:ext cx="3291882" cy="6375123"/>
          </a:xfrm>
          <a:custGeom>
            <a:avLst/>
            <a:gdLst/>
            <a:ahLst/>
            <a:cxnLst/>
            <a:rect r="r" b="b" t="t" l="l"/>
            <a:pathLst>
              <a:path h="6375123" w="3291882">
                <a:moveTo>
                  <a:pt x="0" y="0"/>
                </a:moveTo>
                <a:lnTo>
                  <a:pt x="3291882" y="0"/>
                </a:lnTo>
                <a:lnTo>
                  <a:pt x="3291882" y="6375123"/>
                </a:lnTo>
                <a:lnTo>
                  <a:pt x="0" y="63751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374511" y="4800945"/>
            <a:ext cx="2322927" cy="3123741"/>
          </a:xfrm>
          <a:custGeom>
            <a:avLst/>
            <a:gdLst/>
            <a:ahLst/>
            <a:cxnLst/>
            <a:rect r="r" b="b" t="t" l="l"/>
            <a:pathLst>
              <a:path h="3123741" w="2322927">
                <a:moveTo>
                  <a:pt x="0" y="0"/>
                </a:moveTo>
                <a:lnTo>
                  <a:pt x="2322927" y="0"/>
                </a:lnTo>
                <a:lnTo>
                  <a:pt x="2322927" y="3123741"/>
                </a:lnTo>
                <a:lnTo>
                  <a:pt x="0" y="31237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9144000" y="4800945"/>
            <a:ext cx="8762237" cy="8998446"/>
          </a:xfrm>
          <a:custGeom>
            <a:avLst/>
            <a:gdLst/>
            <a:ahLst/>
            <a:cxnLst/>
            <a:rect r="r" b="b" t="t" l="l"/>
            <a:pathLst>
              <a:path h="8998446" w="8762237">
                <a:moveTo>
                  <a:pt x="0" y="0"/>
                </a:moveTo>
                <a:lnTo>
                  <a:pt x="8762237" y="0"/>
                </a:lnTo>
                <a:lnTo>
                  <a:pt x="8762237" y="8998446"/>
                </a:lnTo>
                <a:lnTo>
                  <a:pt x="0" y="8998446"/>
                </a:lnTo>
                <a:lnTo>
                  <a:pt x="0" y="0"/>
                </a:lnTo>
                <a:close/>
              </a:path>
            </a:pathLst>
          </a:custGeom>
          <a:blipFill>
            <a:blip r:embed="rId7"/>
            <a:stretch>
              <a:fillRect l="0" t="0" r="0" b="0"/>
            </a:stretch>
          </a:blipFill>
        </p:spPr>
      </p:sp>
      <p:sp>
        <p:nvSpPr>
          <p:cNvPr name="TextBox 6" id="6"/>
          <p:cNvSpPr txBox="true"/>
          <p:nvPr/>
        </p:nvSpPr>
        <p:spPr>
          <a:xfrm rot="0">
            <a:off x="4157067" y="2450595"/>
            <a:ext cx="13749170" cy="1553404"/>
          </a:xfrm>
          <a:prstGeom prst="rect">
            <a:avLst/>
          </a:prstGeom>
        </p:spPr>
        <p:txBody>
          <a:bodyPr anchor="t" rtlCol="false" tIns="0" lIns="0" bIns="0" rIns="0">
            <a:spAutoFit/>
          </a:bodyPr>
          <a:lstStyle/>
          <a:p>
            <a:pPr algn="ctr">
              <a:lnSpc>
                <a:spcPts val="11126"/>
              </a:lnSpc>
            </a:pPr>
            <a:r>
              <a:rPr lang="en-US" sz="13090">
                <a:solidFill>
                  <a:srgbClr val="FFF5D6"/>
                </a:solidFill>
                <a:latin typeface="TT Phobos Inline"/>
              </a:rPr>
              <a:t>¿CÓMO CITAR?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9734247" y="6103980"/>
            <a:ext cx="13938620" cy="7146710"/>
          </a:xfrm>
          <a:custGeom>
            <a:avLst/>
            <a:gdLst/>
            <a:ahLst/>
            <a:cxnLst/>
            <a:rect r="r" b="b" t="t" l="l"/>
            <a:pathLst>
              <a:path h="7146710" w="13938620">
                <a:moveTo>
                  <a:pt x="0" y="0"/>
                </a:moveTo>
                <a:lnTo>
                  <a:pt x="13938620" y="0"/>
                </a:lnTo>
                <a:lnTo>
                  <a:pt x="13938620" y="7146711"/>
                </a:lnTo>
                <a:lnTo>
                  <a:pt x="0" y="71467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957231"/>
            <a:ext cx="17259300" cy="2110501"/>
          </a:xfrm>
          <a:prstGeom prst="rect">
            <a:avLst/>
          </a:prstGeom>
        </p:spPr>
        <p:txBody>
          <a:bodyPr anchor="t" rtlCol="false" tIns="0" lIns="0" bIns="0" rIns="0">
            <a:spAutoFit/>
          </a:bodyPr>
          <a:lstStyle/>
          <a:p>
            <a:pPr marL="2015961" indent="-1007981" lvl="1">
              <a:lnSpc>
                <a:spcPts val="7936"/>
              </a:lnSpc>
              <a:buFont typeface="Arial"/>
              <a:buChar char="•"/>
            </a:pPr>
            <a:r>
              <a:rPr lang="en-US" sz="9337">
                <a:solidFill>
                  <a:srgbClr val="253943"/>
                </a:solidFill>
                <a:latin typeface="TT Phobos Inline"/>
              </a:rPr>
              <a:t>ÉNFASIS EN EL AUTOR (NARRATIVA)</a:t>
            </a:r>
          </a:p>
        </p:txBody>
      </p:sp>
      <p:sp>
        <p:nvSpPr>
          <p:cNvPr name="TextBox 4" id="4"/>
          <p:cNvSpPr txBox="true"/>
          <p:nvPr/>
        </p:nvSpPr>
        <p:spPr>
          <a:xfrm rot="0">
            <a:off x="203955" y="3508310"/>
            <a:ext cx="9530292" cy="6169025"/>
          </a:xfrm>
          <a:prstGeom prst="rect">
            <a:avLst/>
          </a:prstGeom>
        </p:spPr>
        <p:txBody>
          <a:bodyPr anchor="t" rtlCol="false" tIns="0" lIns="0" bIns="0" rIns="0">
            <a:spAutoFit/>
          </a:bodyPr>
          <a:lstStyle/>
          <a:p>
            <a:pPr marL="755651" indent="-377825" lvl="1">
              <a:lnSpc>
                <a:spcPts val="4900"/>
              </a:lnSpc>
              <a:buFont typeface="Arial"/>
              <a:buChar char="•"/>
            </a:pPr>
            <a:r>
              <a:rPr lang="en-US" sz="3500">
                <a:solidFill>
                  <a:srgbClr val="253943"/>
                </a:solidFill>
                <a:latin typeface="TT Norms"/>
              </a:rPr>
              <a:t>El autor se incluye en la redacción del párrafo . </a:t>
            </a:r>
          </a:p>
          <a:p>
            <a:pPr marL="755651" indent="-377825" lvl="1">
              <a:lnSpc>
                <a:spcPts val="4900"/>
              </a:lnSpc>
              <a:buFont typeface="Arial"/>
              <a:buChar char="•"/>
            </a:pPr>
            <a:r>
              <a:rPr lang="en-US" sz="3500">
                <a:solidFill>
                  <a:srgbClr val="253943"/>
                </a:solidFill>
                <a:latin typeface="TT Norms"/>
              </a:rPr>
              <a:t>El año se pone entre paréntesis. </a:t>
            </a:r>
          </a:p>
          <a:p>
            <a:pPr marL="755651" indent="-377825" lvl="1">
              <a:lnSpc>
                <a:spcPts val="4900"/>
              </a:lnSpc>
              <a:buFont typeface="Arial"/>
              <a:buChar char="•"/>
            </a:pPr>
            <a:r>
              <a:rPr lang="en-US" sz="3500">
                <a:solidFill>
                  <a:srgbClr val="253943"/>
                </a:solidFill>
                <a:latin typeface="TT Norms"/>
              </a:rPr>
              <a:t> Implica el uso de frases de citación</a:t>
            </a:r>
          </a:p>
          <a:p>
            <a:pPr>
              <a:lnSpc>
                <a:spcPts val="4900"/>
              </a:lnSpc>
            </a:pPr>
          </a:p>
          <a:p>
            <a:pPr>
              <a:lnSpc>
                <a:spcPts val="4900"/>
              </a:lnSpc>
            </a:pPr>
          </a:p>
          <a:p>
            <a:pPr>
              <a:lnSpc>
                <a:spcPts val="4900"/>
              </a:lnSpc>
            </a:pPr>
          </a:p>
          <a:p>
            <a:pPr>
              <a:lnSpc>
                <a:spcPts val="4900"/>
              </a:lnSpc>
            </a:pPr>
            <a:r>
              <a:rPr lang="en-US" sz="3500">
                <a:solidFill>
                  <a:srgbClr val="253943"/>
                </a:solidFill>
                <a:latin typeface="TT Norms"/>
              </a:rPr>
              <a:t>Según Smith (2020), "el cambio climático es un desafío global que requiere una acción inmediata" (p. 15).</a:t>
            </a:r>
          </a:p>
        </p:txBody>
      </p:sp>
      <p:sp>
        <p:nvSpPr>
          <p:cNvPr name="Freeform 5" id="5"/>
          <p:cNvSpPr/>
          <p:nvPr/>
        </p:nvSpPr>
        <p:spPr>
          <a:xfrm flipH="false" flipV="false" rot="0">
            <a:off x="14386233" y="4067856"/>
            <a:ext cx="2514073" cy="3380783"/>
          </a:xfrm>
          <a:custGeom>
            <a:avLst/>
            <a:gdLst/>
            <a:ahLst/>
            <a:cxnLst/>
            <a:rect r="r" b="b" t="t" l="l"/>
            <a:pathLst>
              <a:path h="3380783" w="2514073">
                <a:moveTo>
                  <a:pt x="0" y="0"/>
                </a:moveTo>
                <a:lnTo>
                  <a:pt x="2514073" y="0"/>
                </a:lnTo>
                <a:lnTo>
                  <a:pt x="2514073" y="3380784"/>
                </a:lnTo>
                <a:lnTo>
                  <a:pt x="0" y="3380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703557" y="1370327"/>
            <a:ext cx="2575685" cy="6078313"/>
          </a:xfrm>
          <a:custGeom>
            <a:avLst/>
            <a:gdLst/>
            <a:ahLst/>
            <a:cxnLst/>
            <a:rect r="r" b="b" t="t" l="l"/>
            <a:pathLst>
              <a:path h="6078313" w="2575685">
                <a:moveTo>
                  <a:pt x="0" y="0"/>
                </a:moveTo>
                <a:lnTo>
                  <a:pt x="2575685" y="0"/>
                </a:lnTo>
                <a:lnTo>
                  <a:pt x="2575685" y="6078313"/>
                </a:lnTo>
                <a:lnTo>
                  <a:pt x="0" y="6078313"/>
                </a:lnTo>
                <a:lnTo>
                  <a:pt x="0" y="0"/>
                </a:lnTo>
                <a:close/>
              </a:path>
            </a:pathLst>
          </a:custGeom>
          <a:blipFill>
            <a:blip r:embed="rId6"/>
            <a:stretch>
              <a:fillRect l="0" t="0" r="0" b="0"/>
            </a:stretch>
          </a:blipFill>
        </p:spPr>
      </p:sp>
      <p:sp>
        <p:nvSpPr>
          <p:cNvPr name="Freeform 7" id="7"/>
          <p:cNvSpPr/>
          <p:nvPr/>
        </p:nvSpPr>
        <p:spPr>
          <a:xfrm flipH="false" flipV="false" rot="0">
            <a:off x="10801591" y="5758248"/>
            <a:ext cx="3387893" cy="1969213"/>
          </a:xfrm>
          <a:custGeom>
            <a:avLst/>
            <a:gdLst/>
            <a:ahLst/>
            <a:cxnLst/>
            <a:rect r="r" b="b" t="t" l="l"/>
            <a:pathLst>
              <a:path h="1969213" w="3387893">
                <a:moveTo>
                  <a:pt x="0" y="0"/>
                </a:moveTo>
                <a:lnTo>
                  <a:pt x="3387893" y="0"/>
                </a:lnTo>
                <a:lnTo>
                  <a:pt x="3387893" y="1969213"/>
                </a:lnTo>
                <a:lnTo>
                  <a:pt x="0" y="1969213"/>
                </a:lnTo>
                <a:lnTo>
                  <a:pt x="0" y="0"/>
                </a:lnTo>
                <a:close/>
              </a:path>
            </a:pathLst>
          </a:custGeom>
          <a:blipFill>
            <a:blip r:embed="rId7"/>
            <a:stretch>
              <a:fillRect l="0" t="0" r="0" b="0"/>
            </a:stretch>
          </a:blipFill>
        </p:spPr>
      </p:sp>
      <p:sp>
        <p:nvSpPr>
          <p:cNvPr name="TextBox 8" id="8"/>
          <p:cNvSpPr txBox="true"/>
          <p:nvPr/>
        </p:nvSpPr>
        <p:spPr>
          <a:xfrm rot="0">
            <a:off x="462443" y="6411067"/>
            <a:ext cx="10597635" cy="596900"/>
          </a:xfrm>
          <a:prstGeom prst="rect">
            <a:avLst/>
          </a:prstGeom>
        </p:spPr>
        <p:txBody>
          <a:bodyPr anchor="t" rtlCol="false" tIns="0" lIns="0" bIns="0" rIns="0">
            <a:spAutoFit/>
          </a:bodyPr>
          <a:lstStyle/>
          <a:p>
            <a:pPr>
              <a:lnSpc>
                <a:spcPts val="4900"/>
              </a:lnSpc>
            </a:pPr>
            <a:r>
              <a:rPr lang="en-US" sz="3500">
                <a:solidFill>
                  <a:srgbClr val="253943"/>
                </a:solidFill>
                <a:latin typeface="TT Norms Bold"/>
              </a:rPr>
              <a:t>APELLIDO AUTOR + (AÑO)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TextBox 2" id="2"/>
          <p:cNvSpPr txBox="true"/>
          <p:nvPr/>
        </p:nvSpPr>
        <p:spPr>
          <a:xfrm rot="0">
            <a:off x="0" y="787014"/>
            <a:ext cx="18288000" cy="2502069"/>
          </a:xfrm>
          <a:prstGeom prst="rect">
            <a:avLst/>
          </a:prstGeom>
        </p:spPr>
        <p:txBody>
          <a:bodyPr anchor="t" rtlCol="false" tIns="0" lIns="0" bIns="0" rIns="0">
            <a:spAutoFit/>
          </a:bodyPr>
          <a:lstStyle/>
          <a:p>
            <a:pPr algn="ctr">
              <a:lnSpc>
                <a:spcPts val="9413"/>
              </a:lnSpc>
            </a:pPr>
            <a:r>
              <a:rPr lang="en-US" sz="11075">
                <a:solidFill>
                  <a:srgbClr val="FFF5D6"/>
                </a:solidFill>
                <a:latin typeface="TT Phobos Inline"/>
              </a:rPr>
              <a:t>2. ÉNFASIS EN EL TEXTO (PARENTÉTICA)</a:t>
            </a:r>
          </a:p>
        </p:txBody>
      </p:sp>
      <p:sp>
        <p:nvSpPr>
          <p:cNvPr name="Freeform 3" id="3"/>
          <p:cNvSpPr/>
          <p:nvPr/>
        </p:nvSpPr>
        <p:spPr>
          <a:xfrm flipH="false" flipV="false" rot="0">
            <a:off x="-10205658" y="6166067"/>
            <a:ext cx="18968198" cy="8725371"/>
          </a:xfrm>
          <a:custGeom>
            <a:avLst/>
            <a:gdLst/>
            <a:ahLst/>
            <a:cxnLst/>
            <a:rect r="r" b="b" t="t" l="l"/>
            <a:pathLst>
              <a:path h="8725371" w="18968198">
                <a:moveTo>
                  <a:pt x="0" y="0"/>
                </a:moveTo>
                <a:lnTo>
                  <a:pt x="18968197" y="0"/>
                </a:lnTo>
                <a:lnTo>
                  <a:pt x="18968197" y="8725371"/>
                </a:lnTo>
                <a:lnTo>
                  <a:pt x="0" y="8725371"/>
                </a:lnTo>
                <a:lnTo>
                  <a:pt x="0" y="0"/>
                </a:lnTo>
                <a:close/>
              </a:path>
            </a:pathLst>
          </a:custGeom>
          <a:blipFill>
            <a:blip r:embed="rId2"/>
            <a:stretch>
              <a:fillRect l="0" t="0" r="0" b="0"/>
            </a:stretch>
          </a:blipFill>
        </p:spPr>
      </p:sp>
      <p:sp>
        <p:nvSpPr>
          <p:cNvPr name="Freeform 4" id="4"/>
          <p:cNvSpPr/>
          <p:nvPr/>
        </p:nvSpPr>
        <p:spPr>
          <a:xfrm flipH="false" flipV="false" rot="0">
            <a:off x="293078" y="2371963"/>
            <a:ext cx="2878183" cy="5430535"/>
          </a:xfrm>
          <a:custGeom>
            <a:avLst/>
            <a:gdLst/>
            <a:ahLst/>
            <a:cxnLst/>
            <a:rect r="r" b="b" t="t" l="l"/>
            <a:pathLst>
              <a:path h="5430535" w="2878183">
                <a:moveTo>
                  <a:pt x="0" y="0"/>
                </a:moveTo>
                <a:lnTo>
                  <a:pt x="2878184" y="0"/>
                </a:lnTo>
                <a:lnTo>
                  <a:pt x="2878184" y="5430534"/>
                </a:lnTo>
                <a:lnTo>
                  <a:pt x="0" y="5430534"/>
                </a:lnTo>
                <a:lnTo>
                  <a:pt x="0" y="0"/>
                </a:lnTo>
                <a:close/>
              </a:path>
            </a:pathLst>
          </a:custGeom>
          <a:blipFill>
            <a:blip r:embed="rId3"/>
            <a:stretch>
              <a:fillRect l="0" t="0" r="0" b="0"/>
            </a:stretch>
          </a:blipFill>
        </p:spPr>
      </p:sp>
      <p:sp>
        <p:nvSpPr>
          <p:cNvPr name="TextBox 5" id="5"/>
          <p:cNvSpPr txBox="true"/>
          <p:nvPr/>
        </p:nvSpPr>
        <p:spPr>
          <a:xfrm rot="0">
            <a:off x="9144000" y="3667342"/>
            <a:ext cx="8418711" cy="6169025"/>
          </a:xfrm>
          <a:prstGeom prst="rect">
            <a:avLst/>
          </a:prstGeom>
        </p:spPr>
        <p:txBody>
          <a:bodyPr anchor="t" rtlCol="false" tIns="0" lIns="0" bIns="0" rIns="0">
            <a:spAutoFit/>
          </a:bodyPr>
          <a:lstStyle/>
          <a:p>
            <a:pPr marL="755651" indent="-377825" lvl="1">
              <a:lnSpc>
                <a:spcPts val="4900"/>
              </a:lnSpc>
              <a:buFont typeface="Arial"/>
              <a:buChar char="•"/>
            </a:pPr>
            <a:r>
              <a:rPr lang="en-US" sz="3500">
                <a:solidFill>
                  <a:srgbClr val="FFF5D6"/>
                </a:solidFill>
                <a:latin typeface="TT Norms"/>
              </a:rPr>
              <a:t>Se menciona la idea y los datos de autor y año aparecen entre paréntesis.</a:t>
            </a:r>
          </a:p>
          <a:p>
            <a:pPr marL="755651" indent="-377825" lvl="1">
              <a:lnSpc>
                <a:spcPts val="4900"/>
              </a:lnSpc>
              <a:buFont typeface="Arial"/>
              <a:buChar char="•"/>
            </a:pPr>
            <a:r>
              <a:rPr lang="en-US" sz="3500">
                <a:solidFill>
                  <a:srgbClr val="FFF5D6"/>
                </a:solidFill>
                <a:latin typeface="TT Norms"/>
              </a:rPr>
              <a:t>Énfasis en el texto. </a:t>
            </a:r>
          </a:p>
          <a:p>
            <a:pPr marL="755651" indent="-377825" lvl="1">
              <a:lnSpc>
                <a:spcPts val="4900"/>
              </a:lnSpc>
              <a:buFont typeface="Arial"/>
              <a:buChar char="•"/>
            </a:pPr>
            <a:r>
              <a:rPr lang="en-US" sz="3500">
                <a:solidFill>
                  <a:srgbClr val="FFF5D6"/>
                </a:solidFill>
                <a:latin typeface="TT Norms"/>
              </a:rPr>
              <a:t>No implica el uso de frases de citación</a:t>
            </a:r>
          </a:p>
          <a:p>
            <a:pPr>
              <a:lnSpc>
                <a:spcPts val="4900"/>
              </a:lnSpc>
            </a:pPr>
          </a:p>
          <a:p>
            <a:pPr>
              <a:lnSpc>
                <a:spcPts val="4900"/>
              </a:lnSpc>
            </a:pPr>
            <a:r>
              <a:rPr lang="en-US" sz="3500">
                <a:solidFill>
                  <a:srgbClr val="FFF5D6"/>
                </a:solidFill>
                <a:latin typeface="TT Norms Bold"/>
              </a:rPr>
              <a:t>(APELLIDO AUTOR + COMA + AÑO)</a:t>
            </a:r>
          </a:p>
          <a:p>
            <a:pPr>
              <a:lnSpc>
                <a:spcPts val="4900"/>
              </a:lnSpc>
            </a:pPr>
          </a:p>
          <a:p>
            <a:pPr>
              <a:lnSpc>
                <a:spcPts val="4900"/>
              </a:lnSpc>
            </a:pPr>
            <a:r>
              <a:rPr lang="en-US" sz="3500">
                <a:solidFill>
                  <a:srgbClr val="FFF5D6"/>
                </a:solidFill>
                <a:latin typeface="TT Norms"/>
              </a:rPr>
              <a:t>La crisis climática representa un reto mundial que demanda una respuesta urgente (Smith, 2020).</a:t>
            </a:r>
          </a:p>
        </p:txBody>
      </p:sp>
      <p:sp>
        <p:nvSpPr>
          <p:cNvPr name="Freeform 6" id="6"/>
          <p:cNvSpPr/>
          <p:nvPr/>
        </p:nvSpPr>
        <p:spPr>
          <a:xfrm flipH="false" flipV="false" rot="0">
            <a:off x="3366647" y="5426886"/>
            <a:ext cx="4161103" cy="2375611"/>
          </a:xfrm>
          <a:custGeom>
            <a:avLst/>
            <a:gdLst/>
            <a:ahLst/>
            <a:cxnLst/>
            <a:rect r="r" b="b" t="t" l="l"/>
            <a:pathLst>
              <a:path h="2375611" w="4161103">
                <a:moveTo>
                  <a:pt x="0" y="0"/>
                </a:moveTo>
                <a:lnTo>
                  <a:pt x="4161103" y="0"/>
                </a:lnTo>
                <a:lnTo>
                  <a:pt x="4161103" y="2375611"/>
                </a:lnTo>
                <a:lnTo>
                  <a:pt x="0" y="23756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2278096" y="4316995"/>
            <a:ext cx="13731808" cy="5661791"/>
          </a:xfrm>
          <a:custGeom>
            <a:avLst/>
            <a:gdLst/>
            <a:ahLst/>
            <a:cxnLst/>
            <a:rect r="r" b="b" t="t" l="l"/>
            <a:pathLst>
              <a:path h="5661791" w="13731808">
                <a:moveTo>
                  <a:pt x="0" y="0"/>
                </a:moveTo>
                <a:lnTo>
                  <a:pt x="13731808" y="0"/>
                </a:lnTo>
                <a:lnTo>
                  <a:pt x="13731808" y="5661791"/>
                </a:lnTo>
                <a:lnTo>
                  <a:pt x="0" y="5661791"/>
                </a:lnTo>
                <a:lnTo>
                  <a:pt x="0" y="0"/>
                </a:lnTo>
                <a:close/>
              </a:path>
            </a:pathLst>
          </a:custGeom>
          <a:blipFill>
            <a:blip r:embed="rId2"/>
            <a:stretch>
              <a:fillRect l="0" t="0" r="0" b="0"/>
            </a:stretch>
          </a:blipFill>
        </p:spPr>
      </p:sp>
      <p:sp>
        <p:nvSpPr>
          <p:cNvPr name="TextBox 3" id="3"/>
          <p:cNvSpPr txBox="true"/>
          <p:nvPr/>
        </p:nvSpPr>
        <p:spPr>
          <a:xfrm rot="0">
            <a:off x="1028700" y="740325"/>
            <a:ext cx="17318671" cy="1495205"/>
          </a:xfrm>
          <a:prstGeom prst="rect">
            <a:avLst/>
          </a:prstGeom>
        </p:spPr>
        <p:txBody>
          <a:bodyPr anchor="t" rtlCol="false" tIns="0" lIns="0" bIns="0" rIns="0">
            <a:spAutoFit/>
          </a:bodyPr>
          <a:lstStyle/>
          <a:p>
            <a:pPr>
              <a:lnSpc>
                <a:spcPts val="5642"/>
              </a:lnSpc>
            </a:pPr>
            <a:r>
              <a:rPr lang="en-US" sz="6637">
                <a:solidFill>
                  <a:srgbClr val="253943"/>
                </a:solidFill>
                <a:latin typeface="TT Phobos Inline"/>
              </a:rPr>
              <a:t>CITA DIRECTA DE MENOS DE 40 PALABRAS</a:t>
            </a:r>
          </a:p>
        </p:txBody>
      </p:sp>
      <p:sp>
        <p:nvSpPr>
          <p:cNvPr name="TextBox 4" id="4"/>
          <p:cNvSpPr txBox="true"/>
          <p:nvPr/>
        </p:nvSpPr>
        <p:spPr>
          <a:xfrm rot="0">
            <a:off x="1028700" y="2168854"/>
            <a:ext cx="17252610" cy="3073400"/>
          </a:xfrm>
          <a:prstGeom prst="rect">
            <a:avLst/>
          </a:prstGeom>
        </p:spPr>
        <p:txBody>
          <a:bodyPr anchor="t" rtlCol="false" tIns="0" lIns="0" bIns="0" rIns="0">
            <a:spAutoFit/>
          </a:bodyPr>
          <a:lstStyle/>
          <a:p>
            <a:pPr marL="755651" indent="-377825" lvl="1">
              <a:lnSpc>
                <a:spcPts val="4900"/>
              </a:lnSpc>
              <a:buFont typeface="Arial"/>
              <a:buChar char="•"/>
            </a:pPr>
            <a:r>
              <a:rPr lang="en-US" sz="3500">
                <a:solidFill>
                  <a:srgbClr val="253943"/>
                </a:solidFill>
                <a:latin typeface="TT Norms"/>
              </a:rPr>
              <a:t>Cuando la cita tiene menos de 40 palabras se integra en el párrafo y se pone entre comillas, sin cursiva.</a:t>
            </a:r>
          </a:p>
          <a:p>
            <a:pPr>
              <a:lnSpc>
                <a:spcPts val="4900"/>
              </a:lnSpc>
            </a:pPr>
            <a:r>
              <a:rPr lang="en-US" sz="3500">
                <a:solidFill>
                  <a:srgbClr val="253943"/>
                </a:solidFill>
                <a:latin typeface="TT Norms Bold"/>
              </a:rPr>
              <a:t>AUTOR/RES+(AÑO),"TEXTO EXTRAÍDO DE LA OBRA"+(PÁGINA)+ PUNTO</a:t>
            </a:r>
          </a:p>
          <a:p>
            <a:pPr>
              <a:lnSpc>
                <a:spcPts val="4900"/>
              </a:lnSpc>
            </a:pPr>
          </a:p>
          <a:p>
            <a:pPr>
              <a:lnSpc>
                <a:spcPts val="49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DAE9OlIiFGg</dc:identifier>
  <dcterms:modified xsi:type="dcterms:W3CDTF">2011-08-01T06:04:30Z</dcterms:modified>
  <cp:revision>1</cp:revision>
  <dc:title>Colorful Vintage Library Furniture Animated Illustration Book Report Education Presentation </dc:title>
</cp:coreProperties>
</file>