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8" r:id="rId3"/>
    <p:sldId id="269" r:id="rId4"/>
    <p:sldId id="268" r:id="rId5"/>
    <p:sldId id="262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A76EB9D5-7E1A-4433-8B21-2237CC26FA2C}" type="datetimeFigureOut">
              <a:rPr lang="en-US" dirty="0"/>
              <a:t>4/12/2024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dirty="0"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dirty="0"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dirty="0"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EC2AB55-62C0-407E-B706-C907B44B0BFC}" type="datetimeFigureOut">
              <a:rPr lang="en-US" dirty="0"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dirty="0"/>
              <a:t>4/12/2024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dirty="0"/>
              <a:t>4/12/2024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9F80-C2CE-4D6A-80E4-D3515AD92BC6}" type="datetimeFigureOut">
              <a:rPr lang="en-US" dirty="0"/>
              <a:t>4/12/2024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dirty="0"/>
              <a:t>4/12/2024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dirty="0"/>
              <a:t>4/12/2024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C423185-9573-406A-8068-0AB4F2335019}" type="datetimeFigureOut">
              <a:rPr lang="en-US" dirty="0"/>
              <a:t>4/12/2024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dirty="0"/>
              <a:t>4/12/2024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x.doi.org/10.4067/S0370-410620090001000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sz="3200" dirty="0"/>
              <a:t>Seminario de Investigación </a:t>
            </a:r>
            <a:br>
              <a:rPr lang="es-CL" sz="3200" dirty="0"/>
            </a:br>
            <a:r>
              <a:rPr lang="es-CL" sz="3200" dirty="0"/>
              <a:t>Administración Pública</a:t>
            </a:r>
            <a:br>
              <a:rPr lang="es-CL" sz="3200" dirty="0"/>
            </a:br>
            <a:r>
              <a:rPr lang="es-CL" sz="3200" dirty="0"/>
              <a:t>1° semestre 2024</a:t>
            </a:r>
            <a:endParaRPr lang="es-ES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CL" dirty="0"/>
              <a:t>Cecilia Osorio </a:t>
            </a:r>
            <a:r>
              <a:rPr lang="es-CL" dirty="0" err="1"/>
              <a:t>Gonnet</a:t>
            </a:r>
            <a:r>
              <a:rPr lang="es-C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8382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090"/>
    </mc:Choice>
    <mc:Fallback xmlns="">
      <p:transition spd="slow" advTm="6809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93800" y="553453"/>
            <a:ext cx="10058400" cy="1371600"/>
          </a:xfrm>
        </p:spPr>
        <p:txBody>
          <a:bodyPr>
            <a:normAutofit/>
          </a:bodyPr>
          <a:lstStyle/>
          <a:p>
            <a:r>
              <a:rPr lang="es-CL" sz="3200" dirty="0"/>
              <a:t>Objetivos del Seminario de Investigación 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6800" y="1600200"/>
            <a:ext cx="10058400" cy="4704347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CL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 una actividad curricular que busca que los (las) estudiantes evidencien las competencias adquiridas en los cursos relacionados en la línea de investigación y cuantitativa, elaborando un </a:t>
            </a:r>
            <a:r>
              <a:rPr lang="es-CL" sz="1600" i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paper</a:t>
            </a:r>
            <a:r>
              <a:rPr lang="es-CL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investigación empírica de carácter individual, en función de una de las dos menciones de la licenciatura (gestión pública y ciencia política).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CL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Específicamente, se espera que el producto final sea un artículo de investigación (</a:t>
            </a:r>
            <a:r>
              <a:rPr lang="es-CL" sz="1600" i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paper</a:t>
            </a:r>
            <a:r>
              <a:rPr lang="es-CL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), escrito según las normas de autores, políticas de publicación y normas éticas de la Revista Estado, Gobierno y Gestión Pública, editada por la Facultad. https://revistaeggp.uchile.cl/index.php/REGP/about/submissions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CL" sz="16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El curso busca que el (la) estudiante pueda desarrollar una investigación, de acuerdo a los estándares regulares de desarrollo de la actividad científica en nuestra área disciplinaria.</a:t>
            </a:r>
            <a:endParaRPr lang="es-CL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CL" sz="2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895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4365"/>
    </mc:Choice>
    <mc:Fallback xmlns="">
      <p:transition spd="slow" advTm="11436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9400FFA2-6448-2DEB-2308-8B6696DDC5F6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08097873"/>
              </p:ext>
            </p:extLst>
          </p:nvPr>
        </p:nvGraphicFramePr>
        <p:xfrm>
          <a:off x="1090246" y="691662"/>
          <a:ext cx="9964616" cy="55240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58054">
                  <a:extLst>
                    <a:ext uri="{9D8B030D-6E8A-4147-A177-3AD203B41FA5}">
                      <a16:colId xmlns:a16="http://schemas.microsoft.com/office/drawing/2014/main" val="2337569721"/>
                    </a:ext>
                  </a:extLst>
                </a:gridCol>
                <a:gridCol w="2981325">
                  <a:extLst>
                    <a:ext uri="{9D8B030D-6E8A-4147-A177-3AD203B41FA5}">
                      <a16:colId xmlns:a16="http://schemas.microsoft.com/office/drawing/2014/main" val="2981155347"/>
                    </a:ext>
                  </a:extLst>
                </a:gridCol>
                <a:gridCol w="2625237">
                  <a:extLst>
                    <a:ext uri="{9D8B030D-6E8A-4147-A177-3AD203B41FA5}">
                      <a16:colId xmlns:a16="http://schemas.microsoft.com/office/drawing/2014/main" val="3308643835"/>
                    </a:ext>
                  </a:extLst>
                </a:gridCol>
              </a:tblGrid>
              <a:tr h="323061">
                <a:tc rowSpan="2"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s-CL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s-CL" sz="1600" dirty="0">
                          <a:effectLst/>
                        </a:rPr>
                        <a:t>Contenidos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26" marR="4252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600">
                          <a:effectLst/>
                        </a:rPr>
                        <a:t>Procedimientos evaluativos  (Explicitar ponderación)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26" marR="42526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6199741"/>
                  </a:ext>
                </a:extLst>
              </a:tr>
              <a:tr h="608171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600" dirty="0">
                          <a:effectLst/>
                        </a:rPr>
                        <a:t>E. Focalizadas de contenidos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26" marR="425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600" dirty="0">
                          <a:effectLst/>
                        </a:rPr>
                        <a:t>E. Integradas de desempeño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26" marR="42526" marT="0" marB="0"/>
                </a:tc>
                <a:extLst>
                  <a:ext uri="{0D108BD9-81ED-4DB2-BD59-A6C34878D82A}">
                    <a16:rowId xmlns:a16="http://schemas.microsoft.com/office/drawing/2014/main" val="3566590881"/>
                  </a:ext>
                </a:extLst>
              </a:tr>
              <a:tr h="125267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 Narrow" panose="020B0606020202030204" pitchFamily="34" charset="0"/>
                        <a:buChar char="-"/>
                      </a:pPr>
                      <a:r>
                        <a:rPr lang="es-CL" sz="1600" dirty="0">
                          <a:effectLst/>
                          <a:latin typeface="+mn-lt"/>
                        </a:rPr>
                        <a:t>Introducción 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 Narrow" panose="020B0606020202030204" pitchFamily="34" charset="0"/>
                        <a:buChar char="-"/>
                      </a:pPr>
                      <a:r>
                        <a:rPr lang="es-CL" sz="1600" dirty="0">
                          <a:effectLst/>
                          <a:latin typeface="+mn-lt"/>
                        </a:rPr>
                        <a:t>Delimitación y planteamiento del problema, pregunta o hipótesis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 Narrow" panose="020B0606020202030204" pitchFamily="34" charset="0"/>
                        <a:buChar char="-"/>
                      </a:pPr>
                      <a:r>
                        <a:rPr lang="es-CL" sz="1600" dirty="0">
                          <a:effectLst/>
                          <a:latin typeface="+mn-lt"/>
                        </a:rPr>
                        <a:t>Justificación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 Narrow" panose="020B0606020202030204" pitchFamily="34" charset="0"/>
                        <a:buChar char="-"/>
                      </a:pPr>
                      <a:r>
                        <a:rPr lang="es-CL" sz="1600" dirty="0">
                          <a:effectLst/>
                          <a:latin typeface="+mn-lt"/>
                        </a:rPr>
                        <a:t>Objetivos de la Investigación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 Narrow" panose="020B0606020202030204" pitchFamily="34" charset="0"/>
                        <a:buChar char="-"/>
                      </a:pPr>
                      <a:r>
                        <a:rPr lang="es-CL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Lineamientos contenidos Marco Teórico</a:t>
                      </a:r>
                    </a:p>
                  </a:txBody>
                  <a:tcPr marL="42526" marR="42526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6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600" dirty="0">
                          <a:effectLst/>
                        </a:rPr>
                        <a:t>a) Entrega 1: 30% de la nota final. Entrega miércoles 22 de mayo. 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26" marR="42526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824811"/>
                  </a:ext>
                </a:extLst>
              </a:tr>
              <a:tr h="60817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buFont typeface="Arial Narrow" panose="020B0606020202030204" pitchFamily="34" charset="0"/>
                        <a:buChar char="-"/>
                      </a:pPr>
                      <a:r>
                        <a:rPr lang="es-CL" sz="1600" dirty="0">
                          <a:effectLst/>
                        </a:rPr>
                        <a:t>Marco teórico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 Narrow" panose="020B0606020202030204" pitchFamily="34" charset="0"/>
                        <a:buChar char="-"/>
                      </a:pPr>
                      <a:r>
                        <a:rPr lang="es-CL" sz="1600" dirty="0">
                          <a:effectLst/>
                        </a:rPr>
                        <a:t>Metodología de investigación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26" marR="42526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600" dirty="0">
                          <a:effectLst/>
                        </a:rPr>
                        <a:t> b) Entrega 2: 30% de la nota final. Entrega 17 de junio.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26" marR="42526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600819"/>
                  </a:ext>
                </a:extLst>
              </a:tr>
              <a:tr h="21836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buFont typeface="Arial Narrow" panose="020B0606020202030204" pitchFamily="34" charset="0"/>
                        <a:buChar char="-"/>
                      </a:pPr>
                      <a:r>
                        <a:rPr lang="es-CL" sz="1600" dirty="0">
                          <a:effectLst/>
                        </a:rPr>
                        <a:t>Presentación de resultados y discusión.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Arial Narrow" panose="020B0606020202030204" pitchFamily="34" charset="0"/>
                        <a:buChar char="-"/>
                      </a:pPr>
                      <a:r>
                        <a:rPr lang="es-CL" sz="1600" dirty="0">
                          <a:effectLst/>
                        </a:rPr>
                        <a:t>Conclusiones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Arial Narrow" panose="020B0606020202030204" pitchFamily="34" charset="0"/>
                        <a:buChar char="-"/>
                      </a:pPr>
                      <a:r>
                        <a:rPr lang="es-CL" sz="1600" dirty="0">
                          <a:effectLst/>
                        </a:rPr>
                        <a:t>Bibliografía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Arial Narrow" panose="020B0606020202030204" pitchFamily="34" charset="0"/>
                        <a:buChar char="-"/>
                      </a:pPr>
                      <a:r>
                        <a:rPr lang="es-CL" sz="1600" dirty="0">
                          <a:effectLst/>
                        </a:rPr>
                        <a:t>Anexos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 Narrow" panose="020B0606020202030204" pitchFamily="34" charset="0"/>
                        <a:buChar char="-"/>
                      </a:pPr>
                      <a:r>
                        <a:rPr lang="es-CL" sz="1600" dirty="0">
                          <a:effectLst/>
                        </a:rPr>
                        <a:t>Apéndices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26" marR="42526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600" dirty="0">
                          <a:effectLst/>
                        </a:rPr>
                        <a:t>c) Entrega 3: 40% de la nota del curso. Se evaluará el artículo en el formato de la Revista Estado, Gobierno y Gestión Pública. Un 35% corresponderá a la versión escrita y un 5% a una presentación oral de este a realizar en clases.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CL" sz="1600" dirty="0">
                          <a:effectLst/>
                        </a:rPr>
                        <a:t>12 de julio entrega escrito. Presentaciones orales esa semana en fecha a acordar.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26" marR="42526" marT="0" marB="0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1086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4471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166109"/>
              </p:ext>
            </p:extLst>
          </p:nvPr>
        </p:nvGraphicFramePr>
        <p:xfrm>
          <a:off x="2090056" y="525639"/>
          <a:ext cx="7804201" cy="48922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5543">
                  <a:extLst>
                    <a:ext uri="{9D8B030D-6E8A-4147-A177-3AD203B41FA5}">
                      <a16:colId xmlns:a16="http://schemas.microsoft.com/office/drawing/2014/main" val="2875580014"/>
                    </a:ext>
                  </a:extLst>
                </a:gridCol>
                <a:gridCol w="6358658">
                  <a:extLst>
                    <a:ext uri="{9D8B030D-6E8A-4147-A177-3AD203B41FA5}">
                      <a16:colId xmlns:a16="http://schemas.microsoft.com/office/drawing/2014/main" val="2576859595"/>
                    </a:ext>
                  </a:extLst>
                </a:gridCol>
              </a:tblGrid>
              <a:tr h="6911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Fechas Entregas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+mn-lt"/>
                        </a:rPr>
                        <a:t>Modalidad de trabajo y entregas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Posibilidad de tutorías virtuales extraordinarias en horario de clases.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Coordinar por email. 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0968662"/>
                  </a:ext>
                </a:extLst>
              </a:tr>
              <a:tr h="5943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Primera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Tarea</a:t>
                      </a:r>
                      <a:endParaRPr lang="es-E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7123277"/>
                  </a:ext>
                </a:extLst>
              </a:tr>
              <a:tr h="5943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de </a:t>
                      </a:r>
                      <a:r>
                        <a:rPr lang="en-US" sz="1400" dirty="0" err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abril</a:t>
                      </a:r>
                      <a:r>
                        <a:rPr lang="en-US" sz="1400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12:00hrs. Zoom.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Encuentro para resolver dudas Entrega 1. </a:t>
                      </a:r>
                      <a:r>
                        <a:rPr lang="es-E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Tarea 1</a:t>
                      </a:r>
                      <a:endParaRPr lang="es-E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3279794"/>
                  </a:ext>
                </a:extLst>
              </a:tr>
              <a:tr h="5943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 de mayo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Entrega</a:t>
                      </a:r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</a:t>
                      </a:r>
                      <a:endParaRPr lang="es-E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87843236"/>
                  </a:ext>
                </a:extLst>
              </a:tr>
              <a:tr h="5943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Encuentro para resolver dudas Entrega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9693620"/>
                  </a:ext>
                </a:extLst>
              </a:tr>
              <a:tr h="5943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 de </a:t>
                      </a:r>
                      <a:r>
                        <a:rPr lang="en-US" sz="1400" dirty="0" err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junio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Entrega </a:t>
                      </a:r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s-E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9291814"/>
                  </a:ext>
                </a:extLst>
              </a:tr>
              <a:tr h="5943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Encuentro para resolver dudas Entrega 3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6942662"/>
                  </a:ext>
                </a:extLst>
              </a:tr>
              <a:tr h="5943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de </a:t>
                      </a:r>
                      <a:r>
                        <a:rPr lang="en-US" sz="1400" dirty="0" err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julio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E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Entrega 3 y presentaciones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1879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492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200" dirty="0"/>
              <a:t>Algunas recomendaciones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/>
              <a:t>Este es un trabajo de mediano plazo: paciencia, perseverancia, tolerancia a la frustración.</a:t>
            </a:r>
          </a:p>
          <a:p>
            <a:r>
              <a:rPr lang="es-CL" dirty="0"/>
              <a:t>La primera fase es de mucha lectura, Mucha! Y muy poca escritura</a:t>
            </a:r>
          </a:p>
          <a:p>
            <a:r>
              <a:rPr lang="es-CL" dirty="0"/>
              <a:t>Idealmente trabajar en el artículo todos los días: buscar material, ordenar material, leer, escribir, hacer fichas, discutir con otros, entre otras actividades. </a:t>
            </a:r>
          </a:p>
          <a:p>
            <a:r>
              <a:rPr lang="es-CL" dirty="0"/>
              <a:t>Identificar los mejores momentos y espacios para trabajar</a:t>
            </a:r>
          </a:p>
          <a:p>
            <a:r>
              <a:rPr lang="es-CL" dirty="0"/>
              <a:t>Orden!:</a:t>
            </a:r>
          </a:p>
          <a:p>
            <a:pPr lvl="1"/>
            <a:r>
              <a:rPr lang="es-CL" dirty="0"/>
              <a:t>Carpetas para cada tema. </a:t>
            </a:r>
          </a:p>
          <a:p>
            <a:pPr lvl="1"/>
            <a:r>
              <a:rPr lang="es-CL" dirty="0"/>
              <a:t>Respaldar información! (Nube, </a:t>
            </a:r>
            <a:r>
              <a:rPr lang="es-CL" dirty="0" err="1"/>
              <a:t>pentdrive</a:t>
            </a:r>
            <a:r>
              <a:rPr lang="es-CL" dirty="0"/>
              <a:t>, disco duro.)</a:t>
            </a:r>
          </a:p>
          <a:p>
            <a:pPr lvl="1"/>
            <a:r>
              <a:rPr lang="es-CL" dirty="0"/>
              <a:t>Utilizar organizadores de bibliografía (</a:t>
            </a:r>
            <a:r>
              <a:rPr lang="es-CL" dirty="0" err="1"/>
              <a:t>Zotero</a:t>
            </a:r>
            <a:r>
              <a:rPr lang="es-CL" dirty="0"/>
              <a:t>, </a:t>
            </a:r>
            <a:r>
              <a:rPr lang="es-CL" dirty="0" err="1"/>
              <a:t>Mendeley</a:t>
            </a:r>
            <a:r>
              <a:rPr lang="es-CL" dirty="0"/>
              <a:t>, </a:t>
            </a:r>
            <a:r>
              <a:rPr lang="es-CL" dirty="0" err="1"/>
              <a:t>EndNote</a:t>
            </a:r>
            <a:r>
              <a:rPr lang="es-CL" dirty="0"/>
              <a:t>, u otro).</a:t>
            </a:r>
          </a:p>
          <a:p>
            <a:pPr lvl="1"/>
            <a:r>
              <a:rPr lang="es-CL" dirty="0"/>
              <a:t>Ir escribiendo en distintos documentos por temas. La redacción final del artículo es lo último que haremos</a:t>
            </a:r>
          </a:p>
          <a:p>
            <a:pPr lvl="1"/>
            <a:endParaRPr lang="es-CL" dirty="0"/>
          </a:p>
          <a:p>
            <a:pPr lvl="1"/>
            <a:endParaRPr lang="es-ES" dirty="0"/>
          </a:p>
          <a:p>
            <a:pPr lvl="1"/>
            <a:endParaRPr lang="es-CL" dirty="0"/>
          </a:p>
          <a:p>
            <a:pPr lvl="1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4918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3137"/>
    </mc:Choice>
    <mc:Fallback xmlns="">
      <p:transition spd="slow" advTm="28313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200" dirty="0"/>
              <a:t>Tarea 1 </a:t>
            </a:r>
            <a:endParaRPr lang="es-ES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Leer la lectura en sección archivos:</a:t>
            </a:r>
          </a:p>
          <a:p>
            <a:pPr lvl="1"/>
            <a:r>
              <a:rPr lang="es-CL" dirty="0" err="1"/>
              <a:t>Schmitter</a:t>
            </a:r>
            <a:r>
              <a:rPr lang="es-CL" dirty="0"/>
              <a:t>, </a:t>
            </a:r>
            <a:r>
              <a:rPr lang="es-CL" dirty="0" err="1"/>
              <a:t>Philippe</a:t>
            </a:r>
            <a:r>
              <a:rPr lang="es-CL" dirty="0"/>
              <a:t>. “El diseño de la investigación social y política” en </a:t>
            </a:r>
            <a:r>
              <a:rPr lang="es-CL" dirty="0" err="1"/>
              <a:t>Della</a:t>
            </a:r>
            <a:r>
              <a:rPr lang="es-CL" dirty="0"/>
              <a:t> Porta, </a:t>
            </a:r>
            <a:r>
              <a:rPr lang="es-CL" dirty="0" err="1"/>
              <a:t>Donatella</a:t>
            </a:r>
            <a:r>
              <a:rPr lang="es-CL" dirty="0"/>
              <a:t> y </a:t>
            </a:r>
            <a:r>
              <a:rPr lang="es-CL" dirty="0" err="1"/>
              <a:t>Keating</a:t>
            </a:r>
            <a:r>
              <a:rPr lang="es-CL" dirty="0"/>
              <a:t>, Michael (Eds.) </a:t>
            </a:r>
            <a:r>
              <a:rPr lang="es-CL" i="1" dirty="0"/>
              <a:t>Enfoques y metodologías de las ciencias sociales. Una perspectiva pluralista. Ed. AKAL, 2013.</a:t>
            </a:r>
          </a:p>
          <a:p>
            <a:pPr lvl="1"/>
            <a:r>
              <a:rPr lang="es-ES" dirty="0"/>
              <a:t>Villagrán T, Andrea, &amp; Harris D, Paul R. (2009). “Algunas claves para escribir correctamente un artículo científico. Revista chilena de pediatría”, 80(1), 70-78. </a:t>
            </a:r>
            <a:r>
              <a:rPr lang="es-E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https://dx.doi.org/10.4067/S0370-41062009000100010</a:t>
            </a:r>
            <a:endParaRPr lang="es-ES" dirty="0"/>
          </a:p>
          <a:p>
            <a:r>
              <a:rPr lang="es-CL" dirty="0"/>
              <a:t>De lo planteado por el autor, ¿qué destacarías como apropiado y pertinente para tu investigación?</a:t>
            </a:r>
          </a:p>
          <a:p>
            <a:r>
              <a:rPr lang="es-CL" dirty="0"/>
              <a:t>¿Qué es lo primero que, posterior a su lectura, crees que deberías hacer?  </a:t>
            </a:r>
          </a:p>
          <a:p>
            <a:r>
              <a:rPr lang="es-CL" dirty="0"/>
              <a:t>¿Te hacen sentido las advertencias que el autor plantea?</a:t>
            </a:r>
          </a:p>
        </p:txBody>
      </p:sp>
    </p:spTree>
    <p:extLst>
      <p:ext uri="{BB962C8B-B14F-4D97-AF65-F5344CB8AC3E}">
        <p14:creationId xmlns:p14="http://schemas.microsoft.com/office/powerpoint/2010/main" val="3620039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4098"/>
    </mc:Choice>
    <mc:Fallback xmlns="">
      <p:transition spd="slow" advTm="104098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3.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Personalizado 9">
      <a:dk1>
        <a:sysClr val="windowText" lastClr="000000"/>
      </a:dk1>
      <a:lt1>
        <a:sysClr val="window" lastClr="FFFFFF"/>
      </a:lt1>
      <a:dk2>
        <a:srgbClr val="44546A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588</TotalTime>
  <Words>661</Words>
  <Application>Microsoft Office PowerPoint</Application>
  <PresentationFormat>Panorámica</PresentationFormat>
  <Paragraphs>64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 Narrow</vt:lpstr>
      <vt:lpstr>Calibri</vt:lpstr>
      <vt:lpstr>Garamond</vt:lpstr>
      <vt:lpstr>Savon</vt:lpstr>
      <vt:lpstr>Seminario de Investigación  Administración Pública 1° semestre 2024</vt:lpstr>
      <vt:lpstr>Objetivos del Seminario de Investigación </vt:lpstr>
      <vt:lpstr>Presentación de PowerPoint</vt:lpstr>
      <vt:lpstr>Presentación de PowerPoint</vt:lpstr>
      <vt:lpstr>Algunas recomendaciones</vt:lpstr>
      <vt:lpstr>Tarea 1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de memoria 1° semestre 2020</dc:title>
  <dc:creator>La Osorio</dc:creator>
  <cp:lastModifiedBy>Cecilia Osorio Gonnet (ceciliaosorio)</cp:lastModifiedBy>
  <cp:revision>45</cp:revision>
  <dcterms:created xsi:type="dcterms:W3CDTF">2020-03-28T15:48:12Z</dcterms:created>
  <dcterms:modified xsi:type="dcterms:W3CDTF">2024-04-12T17:17:45Z</dcterms:modified>
</cp:coreProperties>
</file>