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10" d="100"/>
          <a:sy n="110" d="100"/>
        </p:scale>
        <p:origin x="1644" y="10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encabezado"/>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s-CL"/>
          </a:p>
        </p:txBody>
      </p:sp>
      <p:sp>
        <p:nvSpPr>
          <p:cNvPr id="3" name="2 Marcador de fecha"/>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141E59-169A-404A-8307-5D3B6F7EC1FD}" type="datetimeFigureOut">
              <a:rPr lang="es-CL" smtClean="0"/>
              <a:t>24-04-2018</a:t>
            </a:fld>
            <a:endParaRPr lang="es-CL"/>
          </a:p>
        </p:txBody>
      </p:sp>
      <p:sp>
        <p:nvSpPr>
          <p:cNvPr id="4" name="3 Marcador de imagen de diapositiva"/>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s-CL"/>
          </a:p>
        </p:txBody>
      </p:sp>
      <p:sp>
        <p:nvSpPr>
          <p:cNvPr id="5" name="4 Marcador de notas"/>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6" name="5 Marcador de pie de página"/>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s-CL"/>
          </a:p>
        </p:txBody>
      </p:sp>
      <p:sp>
        <p:nvSpPr>
          <p:cNvPr id="7" name="6 Marcador de número de diapositiva"/>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3880A6D-A94F-4EA9-B910-64F061FD30E6}" type="slidenum">
              <a:rPr lang="es-CL" smtClean="0"/>
              <a:t>‹Nº›</a:t>
            </a:fld>
            <a:endParaRPr lang="es-CL"/>
          </a:p>
        </p:txBody>
      </p:sp>
    </p:spTree>
    <p:extLst>
      <p:ext uri="{BB962C8B-B14F-4D97-AF65-F5344CB8AC3E}">
        <p14:creationId xmlns:p14="http://schemas.microsoft.com/office/powerpoint/2010/main" val="6131062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1 Título"/>
          <p:cNvSpPr>
            <a:spLocks noGrp="1"/>
          </p:cNvSpPr>
          <p:nvPr>
            <p:ph type="ctrTitle"/>
          </p:nvPr>
        </p:nvSpPr>
        <p:spPr>
          <a:xfrm>
            <a:off x="685800" y="2130425"/>
            <a:ext cx="7772400" cy="1470025"/>
          </a:xfrm>
        </p:spPr>
        <p:txBody>
          <a:bodyPr/>
          <a:lstStyle/>
          <a:p>
            <a:r>
              <a:rPr lang="es-ES" smtClean="0"/>
              <a:t>Haga clic para modificar el estilo de título del patrón</a:t>
            </a:r>
            <a:endParaRPr lang="es-CL"/>
          </a:p>
        </p:txBody>
      </p:sp>
      <p:sp>
        <p:nvSpPr>
          <p:cNvPr id="3" name="2 Subtítulo"/>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smtClean="0"/>
              <a:t>Haga clic para modificar el estilo de subtítulo del patrón</a:t>
            </a:r>
            <a:endParaRPr lang="es-CL"/>
          </a:p>
        </p:txBody>
      </p:sp>
      <p:sp>
        <p:nvSpPr>
          <p:cNvPr id="4" name="3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629400" y="274638"/>
            <a:ext cx="2057400" cy="5851525"/>
          </a:xfrm>
        </p:spPr>
        <p:txBody>
          <a:bodyPr vert="eaVert"/>
          <a:lstStyle/>
          <a:p>
            <a:r>
              <a:rPr lang="es-ES" smtClean="0"/>
              <a:t>Haga clic para modificar el estilo de título del patrón</a:t>
            </a:r>
            <a:endParaRPr lang="es-CL"/>
          </a:p>
        </p:txBody>
      </p:sp>
      <p:sp>
        <p:nvSpPr>
          <p:cNvPr id="3" name="2 Marcador de texto vertical"/>
          <p:cNvSpPr>
            <a:spLocks noGrp="1"/>
          </p:cNvSpPr>
          <p:nvPr>
            <p:ph type="body" orient="vert" idx="1"/>
          </p:nvPr>
        </p:nvSpPr>
        <p:spPr>
          <a:xfrm>
            <a:off x="457200" y="274638"/>
            <a:ext cx="6019800" cy="5851525"/>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5" name="4 Marcador de pie de página"/>
          <p:cNvSpPr>
            <a:spLocks noGrp="1"/>
          </p:cNvSpPr>
          <p:nvPr>
            <p:ph type="ftr" sz="quarter" idx="11"/>
          </p:nvPr>
        </p:nvSpPr>
        <p:spPr/>
        <p:txBody>
          <a:bodyPr/>
          <a:lstStyle/>
          <a:p>
            <a:endParaRPr lang="es-CL"/>
          </a:p>
        </p:txBody>
      </p:sp>
      <p:sp>
        <p:nvSpPr>
          <p:cNvPr id="6" name="5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contenido"/>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contenido"/>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lvl1pPr>
              <a:defRPr/>
            </a:lvl1p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7" name="6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8" name="7 Marcador de pie de página"/>
          <p:cNvSpPr>
            <a:spLocks noGrp="1"/>
          </p:cNvSpPr>
          <p:nvPr>
            <p:ph type="ftr" sz="quarter" idx="11"/>
          </p:nvPr>
        </p:nvSpPr>
        <p:spPr/>
        <p:txBody>
          <a:bodyPr/>
          <a:lstStyle/>
          <a:p>
            <a:endParaRPr lang="es-CL"/>
          </a:p>
        </p:txBody>
      </p:sp>
      <p:sp>
        <p:nvSpPr>
          <p:cNvPr id="9" name="8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CL"/>
          </a:p>
        </p:txBody>
      </p:sp>
      <p:sp>
        <p:nvSpPr>
          <p:cNvPr id="3" name="2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4" name="3 Marcador de pie de página"/>
          <p:cNvSpPr>
            <a:spLocks noGrp="1"/>
          </p:cNvSpPr>
          <p:nvPr>
            <p:ph type="ftr" sz="quarter" idx="11"/>
          </p:nvPr>
        </p:nvSpPr>
        <p:spPr/>
        <p:txBody>
          <a:bodyPr/>
          <a:lstStyle/>
          <a:p>
            <a:endParaRPr lang="es-CL"/>
          </a:p>
        </p:txBody>
      </p:sp>
      <p:sp>
        <p:nvSpPr>
          <p:cNvPr id="5" name="4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3" name="2 Marcador de pie de página"/>
          <p:cNvSpPr>
            <a:spLocks noGrp="1"/>
          </p:cNvSpPr>
          <p:nvPr>
            <p:ph type="ftr" sz="quarter" idx="11"/>
          </p:nvPr>
        </p:nvSpPr>
        <p:spPr/>
        <p:txBody>
          <a:bodyPr/>
          <a:lstStyle/>
          <a:p>
            <a:endParaRPr lang="es-CL"/>
          </a:p>
        </p:txBody>
      </p:sp>
      <p:sp>
        <p:nvSpPr>
          <p:cNvPr id="4" name="3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CL"/>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CL"/>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CL"/>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p>
            <a:fld id="{2CF2DCD4-9D72-4980-933A-891870C2FB9E}" type="datetimeFigureOut">
              <a:rPr lang="es-CL" smtClean="0"/>
              <a:t>24-04-2018</a:t>
            </a:fld>
            <a:endParaRPr lang="es-CL"/>
          </a:p>
        </p:txBody>
      </p:sp>
      <p:sp>
        <p:nvSpPr>
          <p:cNvPr id="6" name="5 Marcador de pie de página"/>
          <p:cNvSpPr>
            <a:spLocks noGrp="1"/>
          </p:cNvSpPr>
          <p:nvPr>
            <p:ph type="ftr" sz="quarter" idx="11"/>
          </p:nvPr>
        </p:nvSpPr>
        <p:spPr/>
        <p:txBody>
          <a:bodyPr/>
          <a:lstStyle/>
          <a:p>
            <a:endParaRPr lang="es-CL"/>
          </a:p>
        </p:txBody>
      </p:sp>
      <p:sp>
        <p:nvSpPr>
          <p:cNvPr id="7" name="6 Marcador de número de diapositiva"/>
          <p:cNvSpPr>
            <a:spLocks noGrp="1"/>
          </p:cNvSpPr>
          <p:nvPr>
            <p:ph type="sldNum" sz="quarter" idx="12"/>
          </p:nvPr>
        </p:nvSpPr>
        <p:spPr/>
        <p:txBody>
          <a:bodyPr/>
          <a:lstStyle/>
          <a:p>
            <a:fld id="{2177896F-E221-43F7-9AB4-0100C9AC3124}" type="slidenum">
              <a:rPr lang="es-CL" smtClean="0"/>
              <a:t>‹Nº›</a:t>
            </a:fld>
            <a:endParaRPr lang="es-C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Marcador de título"/>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s-ES" smtClean="0"/>
              <a:t>Haga clic para modificar el estilo de título del patrón</a:t>
            </a:r>
            <a:endParaRPr lang="es-CL"/>
          </a:p>
        </p:txBody>
      </p:sp>
      <p:sp>
        <p:nvSpPr>
          <p:cNvPr id="3" name="2 Marcador de texto"/>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CL"/>
          </a:p>
        </p:txBody>
      </p:sp>
      <p:sp>
        <p:nvSpPr>
          <p:cNvPr id="4" name="3 Marcador de fecha"/>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CF2DCD4-9D72-4980-933A-891870C2FB9E}" type="datetimeFigureOut">
              <a:rPr lang="es-CL" smtClean="0"/>
              <a:t>24-04-2018</a:t>
            </a:fld>
            <a:endParaRPr lang="es-CL"/>
          </a:p>
        </p:txBody>
      </p:sp>
      <p:sp>
        <p:nvSpPr>
          <p:cNvPr id="5" name="4 Marcador de pie de página"/>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CL"/>
          </a:p>
        </p:txBody>
      </p:sp>
      <p:sp>
        <p:nvSpPr>
          <p:cNvPr id="6" name="5 Marcador de número de diapositiva"/>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77896F-E221-43F7-9AB4-0100C9AC3124}" type="slidenum">
              <a:rPr lang="es-CL" smtClean="0"/>
              <a:t>‹Nº›</a:t>
            </a:fld>
            <a:endParaRPr lang="es-C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s-C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Título"/>
          <p:cNvSpPr>
            <a:spLocks noGrp="1"/>
          </p:cNvSpPr>
          <p:nvPr>
            <p:ph type="ctrTitle"/>
          </p:nvPr>
        </p:nvSpPr>
        <p:spPr/>
        <p:txBody>
          <a:bodyPr>
            <a:normAutofit fontScale="90000"/>
          </a:bodyPr>
          <a:lstStyle/>
          <a:p>
            <a:r>
              <a:rPr lang="es-ES" dirty="0" smtClean="0"/>
              <a:t/>
            </a:r>
            <a:br>
              <a:rPr lang="es-ES" dirty="0" smtClean="0"/>
            </a:br>
            <a:r>
              <a:rPr lang="es-ES" dirty="0" err="1" smtClean="0"/>
              <a:t>Lijphart</a:t>
            </a:r>
            <a:r>
              <a:rPr lang="es-ES" dirty="0" smtClean="0"/>
              <a:t/>
            </a:r>
            <a:br>
              <a:rPr lang="es-ES" dirty="0" smtClean="0"/>
            </a:br>
            <a:r>
              <a:rPr lang="es-ES" dirty="0" smtClean="0"/>
              <a:t>Modelos </a:t>
            </a:r>
            <a:r>
              <a:rPr lang="es-ES" dirty="0" smtClean="0"/>
              <a:t>de democracia</a:t>
            </a:r>
            <a:endParaRPr lang="es-CL" dirty="0"/>
          </a:p>
        </p:txBody>
      </p:sp>
      <p:sp>
        <p:nvSpPr>
          <p:cNvPr id="3" name="2 Subtítulo"/>
          <p:cNvSpPr>
            <a:spLocks noGrp="1"/>
          </p:cNvSpPr>
          <p:nvPr>
            <p:ph type="subTitle" idx="1"/>
          </p:nvPr>
        </p:nvSpPr>
        <p:spPr/>
        <p:txBody>
          <a:bodyPr/>
          <a:lstStyle/>
          <a:p>
            <a:r>
              <a:rPr lang="es-ES" dirty="0" smtClean="0"/>
              <a:t>Claudia </a:t>
            </a:r>
            <a:r>
              <a:rPr lang="es-ES" dirty="0" err="1" smtClean="0"/>
              <a:t>Heiss</a:t>
            </a:r>
            <a:endParaRPr lang="es-ES" dirty="0" smtClean="0"/>
          </a:p>
          <a:p>
            <a:r>
              <a:rPr lang="es-ES" dirty="0" smtClean="0"/>
              <a:t>cheiss@iap.uchile.cl</a:t>
            </a:r>
            <a:endParaRPr lang="es-CL"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s-CL" smtClean="0"/>
              <a:t>Arend Lijphart (1936)</a:t>
            </a:r>
            <a:endParaRPr lang="en-US" smtClean="0"/>
          </a:p>
        </p:txBody>
      </p:sp>
      <p:sp>
        <p:nvSpPr>
          <p:cNvPr id="14339" name="Rectangle 3"/>
          <p:cNvSpPr>
            <a:spLocks noGrp="1" noChangeArrowheads="1"/>
          </p:cNvSpPr>
          <p:nvPr>
            <p:ph type="body" idx="1"/>
          </p:nvPr>
        </p:nvSpPr>
        <p:spPr>
          <a:xfrm>
            <a:off x="685800" y="1981200"/>
            <a:ext cx="2971800" cy="3886200"/>
          </a:xfrm>
        </p:spPr>
        <p:txBody>
          <a:bodyPr/>
          <a:lstStyle/>
          <a:p>
            <a:pPr eaLnBrk="1" hangingPunct="1">
              <a:buFontTx/>
              <a:buNone/>
            </a:pPr>
            <a:r>
              <a:rPr lang="es-CL" smtClean="0"/>
              <a:t>	Sufragio plenamente universal es el requisito democrático fundamental</a:t>
            </a:r>
            <a:endParaRPr lang="en-US" smtClean="0"/>
          </a:p>
        </p:txBody>
      </p:sp>
      <p:pic>
        <p:nvPicPr>
          <p:cNvPr id="14340" name="Picture 4" descr="C:\Documents and Settings\Claudia Heiss\My Documents\Claudia\Ciencia Politica\UDP\CienciaPol\2010 Teoria Conceptos\Clases\clase 13\lijphart.jpg"/>
          <p:cNvPicPr>
            <a:picLocks noChangeAspect="1" noChangeArrowheads="1"/>
          </p:cNvPicPr>
          <p:nvPr/>
        </p:nvPicPr>
        <p:blipFill>
          <a:blip r:embed="rId2" cstate="print"/>
          <a:srcRect/>
          <a:stretch>
            <a:fillRect/>
          </a:stretch>
        </p:blipFill>
        <p:spPr bwMode="auto">
          <a:xfrm>
            <a:off x="4038600" y="1905000"/>
            <a:ext cx="4575175" cy="3038475"/>
          </a:xfrm>
          <a:prstGeom prst="rect">
            <a:avLst/>
          </a:prstGeom>
          <a:noFill/>
          <a:ln w="9525">
            <a:noFill/>
            <a:miter lim="800000"/>
            <a:headEnd/>
            <a:tailEnd/>
          </a:ln>
        </p:spPr>
      </p:pic>
      <p:pic>
        <p:nvPicPr>
          <p:cNvPr id="14341" name="Picture 5" descr="C:\Documents and Settings\Claudia Heiss\My Documents\Claudia\Ciencia Politica\UDP\CienciaPol\2010 Teoria Conceptos\Clases\clase 13\modelos.jpg"/>
          <p:cNvPicPr>
            <a:picLocks noChangeAspect="1" noChangeArrowheads="1"/>
          </p:cNvPicPr>
          <p:nvPr/>
        </p:nvPicPr>
        <p:blipFill>
          <a:blip r:embed="rId3" cstate="print"/>
          <a:srcRect/>
          <a:stretch>
            <a:fillRect/>
          </a:stretch>
        </p:blipFill>
        <p:spPr bwMode="auto">
          <a:xfrm>
            <a:off x="3733800" y="2209800"/>
            <a:ext cx="1536700" cy="2286000"/>
          </a:xfrm>
          <a:prstGeom prst="rect">
            <a:avLst/>
          </a:prstGeom>
          <a:noFill/>
          <a:ln w="9525">
            <a:noFill/>
            <a:miter lim="800000"/>
            <a:headEnd/>
            <a:tailEnd/>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s-CL" smtClean="0"/>
              <a:t>Arend Lijphart</a:t>
            </a:r>
            <a:endParaRPr lang="en-US" smtClean="0"/>
          </a:p>
        </p:txBody>
      </p:sp>
      <p:sp>
        <p:nvSpPr>
          <p:cNvPr id="15363" name="Rectangle 3"/>
          <p:cNvSpPr>
            <a:spLocks noGrp="1" noChangeArrowheads="1"/>
          </p:cNvSpPr>
          <p:nvPr>
            <p:ph type="body" idx="1"/>
          </p:nvPr>
        </p:nvSpPr>
        <p:spPr/>
        <p:txBody>
          <a:bodyPr/>
          <a:lstStyle/>
          <a:p>
            <a:pPr eaLnBrk="1" hangingPunct="1"/>
            <a:r>
              <a:rPr lang="es-CL" sz="2800" smtClean="0"/>
              <a:t>Análisis de 36 democracias en un largo periodo de tiempo</a:t>
            </a:r>
          </a:p>
          <a:p>
            <a:pPr eaLnBrk="1" hangingPunct="1"/>
            <a:r>
              <a:rPr lang="es-CL" sz="2800" smtClean="0"/>
              <a:t>Problemas: sociedades que pasan de ser a no ser democracias (y viceversa); sufragio verdaderamente universal (mujeres, indígenas, pueblos ocupados, etc)</a:t>
            </a:r>
          </a:p>
          <a:p>
            <a:pPr eaLnBrk="1" hangingPunct="1"/>
            <a:r>
              <a:rPr lang="es-CL" sz="2800" smtClean="0"/>
              <a:t>Democracia en sociedades plurales (“consociational democracy”- democracia de consensos)</a:t>
            </a:r>
            <a:endParaRPr lang="en-US" sz="280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s-CL" smtClean="0"/>
              <a:t>Arend Lijphart</a:t>
            </a:r>
            <a:endParaRPr lang="en-US" smtClean="0"/>
          </a:p>
        </p:txBody>
      </p:sp>
      <p:sp>
        <p:nvSpPr>
          <p:cNvPr id="16387" name="Rectangle 3"/>
          <p:cNvSpPr>
            <a:spLocks noGrp="1" noChangeArrowheads="1"/>
          </p:cNvSpPr>
          <p:nvPr>
            <p:ph type="body" idx="1"/>
          </p:nvPr>
        </p:nvSpPr>
        <p:spPr/>
        <p:txBody>
          <a:bodyPr/>
          <a:lstStyle/>
          <a:p>
            <a:pPr eaLnBrk="1" hangingPunct="1"/>
            <a:r>
              <a:rPr lang="es-CL" smtClean="0"/>
              <a:t>Distingue democracias “mayoritarias” (modelo Westminster) y democracias “consensuales” (Bélgica, Suiza)</a:t>
            </a:r>
          </a:p>
          <a:p>
            <a:pPr eaLnBrk="1" hangingPunct="1"/>
            <a:r>
              <a:rPr lang="es-CL" smtClean="0"/>
              <a:t>Modelo consensual da respuesta a los problemas de sociedades divididas por “clivajes” étnicos, nacionales, religiosos, ideológicos. (“</a:t>
            </a:r>
            <a:r>
              <a:rPr lang="es-CL" i="1" smtClean="0"/>
              <a:t>cleavages</a:t>
            </a:r>
            <a:r>
              <a:rPr lang="es-CL" smtClean="0"/>
              <a:t>”: divisiones) </a:t>
            </a:r>
            <a:endParaRPr lang="en-US"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s-CL" smtClean="0"/>
              <a:t>Lijphart: Modelos de democracia</a:t>
            </a:r>
            <a:endParaRPr lang="en-US" smtClean="0"/>
          </a:p>
        </p:txBody>
      </p:sp>
      <p:sp>
        <p:nvSpPr>
          <p:cNvPr id="17411" name="Rectangle 3"/>
          <p:cNvSpPr>
            <a:spLocks noGrp="1" noChangeArrowheads="1"/>
          </p:cNvSpPr>
          <p:nvPr>
            <p:ph type="body" idx="1"/>
          </p:nvPr>
        </p:nvSpPr>
        <p:spPr>
          <a:xfrm>
            <a:off x="762000" y="1676400"/>
            <a:ext cx="7772400" cy="4648200"/>
          </a:xfrm>
        </p:spPr>
        <p:txBody>
          <a:bodyPr/>
          <a:lstStyle/>
          <a:p>
            <a:pPr eaLnBrk="1" hangingPunct="1">
              <a:lnSpc>
                <a:spcPct val="90000"/>
              </a:lnSpc>
            </a:pPr>
            <a:r>
              <a:rPr lang="es-CL" sz="2300" dirty="0" smtClean="0"/>
              <a:t>“(...) en la ciencia política existe una tendencia sorprendentemente fuerte y persistente a equiparar la democracia únicamente con la democracia mayoritaria y a no reconocer la democracia consensual como una forma de democracia alternativa e igualmente válida (...) este punto de vista se basa en el supuesto mayoritario de que la democracia implica un sistema bipartidista (o posiblemente dos bloques de partidos opuestos) que van alternándose en el gobierno. No tiene en cuenta que los gobiernos de los sistemas más multipartidistas y consensuales tienden a ser coaliciones y que, por lo general, un cambio en el gobierno de estos sistemas supone únicamente un cambio parcial en la composición de partido del gobierno en lugar de la oposición “convirtiéndose” en gobierno” (Lijphart 2000: 17)</a:t>
            </a:r>
            <a:endParaRPr lang="en-US" sz="2300"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5 Marcador de número de diapositiva"/>
          <p:cNvSpPr txBox="1">
            <a:spLocks noGrp="1"/>
          </p:cNvSpPr>
          <p:nvPr/>
        </p:nvSpPr>
        <p:spPr bwMode="auto">
          <a:xfrm>
            <a:off x="6553200" y="6248400"/>
            <a:ext cx="1905000" cy="457200"/>
          </a:xfrm>
          <a:prstGeom prst="rect">
            <a:avLst/>
          </a:prstGeom>
          <a:noFill/>
          <a:ln w="9525">
            <a:noFill/>
            <a:miter lim="800000"/>
            <a:headEnd/>
            <a:tailEnd/>
          </a:ln>
        </p:spPr>
        <p:txBody>
          <a:bodyPr/>
          <a:lstStyle/>
          <a:p>
            <a:pPr algn="r"/>
            <a:fld id="{DAA70DA2-447D-4B68-9845-021BB620193B}" type="slidenum">
              <a:rPr lang="en-US" sz="1400"/>
              <a:pPr algn="r"/>
              <a:t>6</a:t>
            </a:fld>
            <a:endParaRPr lang="en-US" sz="1400"/>
          </a:p>
        </p:txBody>
      </p:sp>
      <p:graphicFrame>
        <p:nvGraphicFramePr>
          <p:cNvPr id="5" name="4 Tabla"/>
          <p:cNvGraphicFramePr>
            <a:graphicFrameLocks noGrp="1"/>
          </p:cNvGraphicFramePr>
          <p:nvPr/>
        </p:nvGraphicFramePr>
        <p:xfrm>
          <a:off x="500063" y="285750"/>
          <a:ext cx="8072437" cy="6054092"/>
        </p:xfrm>
        <a:graphic>
          <a:graphicData uri="http://schemas.openxmlformats.org/drawingml/2006/table">
            <a:tbl>
              <a:tblPr/>
              <a:tblGrid>
                <a:gridCol w="4035425"/>
                <a:gridCol w="4037012"/>
              </a:tblGrid>
              <a:tr h="3571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1" i="0" u="none" strike="noStrike" cap="none" normalizeH="0" baseline="0" smtClean="0">
                          <a:ln>
                            <a:noFill/>
                          </a:ln>
                          <a:solidFill>
                            <a:srgbClr val="FFFFFF"/>
                          </a:solidFill>
                          <a:effectLst/>
                          <a:latin typeface="Times New Roman" charset="0"/>
                        </a:rPr>
                        <a:t>MAYORITARIA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1" i="0" u="none" strike="noStrike" cap="none" normalizeH="0" baseline="0" smtClean="0">
                          <a:ln>
                            <a:noFill/>
                          </a:ln>
                          <a:solidFill>
                            <a:srgbClr val="FFFFFF"/>
                          </a:solidFill>
                          <a:effectLst/>
                          <a:latin typeface="Times New Roman" charset="0"/>
                        </a:rPr>
                        <a:t>CONSENSUAL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lnTlToBr>
                      <a:noFill/>
                    </a:lnTlToBr>
                    <a:lnBlToTr>
                      <a:noFill/>
                    </a:lnBlToTr>
                    <a:solidFill>
                      <a:schemeClr val="accent1"/>
                    </a:solidFill>
                  </a:tcPr>
                </a:tc>
              </a:tr>
              <a:tr h="63500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Concentración del poder ejecutivo en gabinetes mayoritarios de partido único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División del poder ejecutivo en amplias coaliciones multipartidistas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381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r h="471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Relaciones entre el poder ejecutivo y el legislativo en las que el ejecutivo domina</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Equilibrio entre el ejecutivo y el legislativo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r>
              <a:tr h="425450">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Bipartidismo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Multipartidismo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r h="3571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Sistemas electorales mayoritarios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Sistemas electorales proporcionales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r>
              <a:tr h="471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Sistemas de grupos de interés de mayoría relativa con competencia libre entre los grupos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Sistemas de grupos de interés coordinados y “corporatistas” orientados al compromiso y a la concertación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r h="36353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Gobierno unitario y centralizado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Gobierno federal y descentralizado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r>
              <a:tr h="471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Concentración del poder legislativo en una legislatura unicameral</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División del poder legislativo en dos cámaras igualmente fuertes pero constituidas de forma diferente</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r h="471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Constituciones flexibles que aceptan enmiendas mediante mayorías simples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Constituciones rígidas que únicamente pueden cambiarse por medio de mayorías extraordinarias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r>
              <a:tr h="471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Sistemas en los que las legislaturas tienen la última palabra en lo referente a la constitucionalidad de su propia legislación</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Sistemas en los que las leyes están sujetas a una revisión judicial para analizar su grado de constitucionalidad mediante cortes supremas o tribunales constitucionales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CBECDE"/>
                    </a:solidFill>
                  </a:tcPr>
                </a:tc>
              </a:tr>
              <a:tr h="471488">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Bancos centrales que dependen del ejecutivo</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c>
                  <a:txBody>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s-CL" sz="1400" b="0" i="0" u="none" strike="noStrike" cap="none" normalizeH="0" baseline="0" smtClean="0">
                          <a:ln>
                            <a:noFill/>
                          </a:ln>
                          <a:solidFill>
                            <a:srgbClr val="000000"/>
                          </a:solidFill>
                          <a:effectLst/>
                          <a:latin typeface="Times New Roman" charset="0"/>
                        </a:rPr>
                        <a:t>Bancos centrales independientes</a:t>
                      </a:r>
                    </a:p>
                  </a:txBody>
                  <a:tcPr horzOverflow="overflow">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lnTlToBr>
                      <a:noFill/>
                    </a:lnTlToBr>
                    <a:lnBlToTr>
                      <a:noFill/>
                    </a:lnBlToTr>
                    <a:solidFill>
                      <a:srgbClr val="E7F6EF"/>
                    </a:solidFill>
                  </a:tcPr>
                </a:tc>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lstStyle/>
          <a:p>
            <a:pPr eaLnBrk="1" hangingPunct="1"/>
            <a:r>
              <a:rPr lang="es-CL" smtClean="0"/>
              <a:t>Lijphart: Modelos de democracia</a:t>
            </a:r>
            <a:endParaRPr lang="en-US" smtClean="0"/>
          </a:p>
        </p:txBody>
      </p:sp>
      <p:sp>
        <p:nvSpPr>
          <p:cNvPr id="19459" name="Rectangle 3"/>
          <p:cNvSpPr>
            <a:spLocks noGrp="1" noChangeArrowheads="1"/>
          </p:cNvSpPr>
          <p:nvPr>
            <p:ph type="body" idx="1"/>
          </p:nvPr>
        </p:nvSpPr>
        <p:spPr/>
        <p:txBody>
          <a:bodyPr/>
          <a:lstStyle/>
          <a:p>
            <a:pPr eaLnBrk="1" hangingPunct="1"/>
            <a:r>
              <a:rPr lang="es-CL" smtClean="0"/>
              <a:t>Las instituciones de la democracia consensual aseguran que sólo una gran supermayoría pueda hacer cambios sustanciales en las políticas públicas.</a:t>
            </a:r>
          </a:p>
          <a:p>
            <a:pPr eaLnBrk="1" hangingPunct="1"/>
            <a:r>
              <a:rPr lang="es-CL" smtClean="0"/>
              <a:t>Cuando una coalición amplia llega al poder tiene menos capacidad para pasar a llevar los derechos de la minoría que en un sistema mayoritario.</a:t>
            </a:r>
            <a:endParaRPr lang="en-US"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lstStyle/>
          <a:p>
            <a:pPr eaLnBrk="1" hangingPunct="1"/>
            <a:r>
              <a:rPr lang="es-CL" smtClean="0"/>
              <a:t>Lijphart: Modelos de democracia</a:t>
            </a:r>
            <a:endParaRPr lang="en-US" smtClean="0"/>
          </a:p>
        </p:txBody>
      </p:sp>
      <p:sp>
        <p:nvSpPr>
          <p:cNvPr id="20483" name="Rectangle 3"/>
          <p:cNvSpPr>
            <a:spLocks noGrp="1" noChangeArrowheads="1"/>
          </p:cNvSpPr>
          <p:nvPr>
            <p:ph type="body" idx="1"/>
          </p:nvPr>
        </p:nvSpPr>
        <p:spPr/>
        <p:txBody>
          <a:bodyPr/>
          <a:lstStyle/>
          <a:p>
            <a:pPr eaLnBrk="1" hangingPunct="1"/>
            <a:r>
              <a:rPr lang="es-CL" sz="2800" smtClean="0"/>
              <a:t>Análisis de 36 democracias de acuerdo a estos atributos</a:t>
            </a:r>
          </a:p>
          <a:p>
            <a:pPr eaLnBrk="1" hangingPunct="1"/>
            <a:r>
              <a:rPr lang="es-CL" sz="2800" smtClean="0"/>
              <a:t>Las consensuales son más “amables”, tienen menor tasa de encarcelamiento, menor uso de pena de muerte, mejor cuidado del medio ambiente, más cooperación extranjera, más gasto en bienestar. </a:t>
            </a:r>
          </a:p>
          <a:p>
            <a:pPr eaLnBrk="1" hangingPunct="1"/>
            <a:r>
              <a:rPr lang="es-CL" sz="2800" smtClean="0"/>
              <a:t>Cualidades que deben atraer a cualquier demócrata</a:t>
            </a:r>
            <a:endParaRPr lang="en-US" sz="2800" smtClean="0"/>
          </a:p>
        </p:txBody>
      </p:sp>
    </p:spTree>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7</TotalTime>
  <Words>537</Words>
  <Application>Microsoft Office PowerPoint</Application>
  <PresentationFormat>Presentación en pantalla (4:3)</PresentationFormat>
  <Paragraphs>44</Paragraphs>
  <Slides>8</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8</vt:i4>
      </vt:variant>
    </vt:vector>
  </HeadingPairs>
  <TitlesOfParts>
    <vt:vector size="12" baseType="lpstr">
      <vt:lpstr>Arial</vt:lpstr>
      <vt:lpstr>Calibri</vt:lpstr>
      <vt:lpstr>Times New Roman</vt:lpstr>
      <vt:lpstr>Tema de Office</vt:lpstr>
      <vt:lpstr> Lijphart Modelos de democracia</vt:lpstr>
      <vt:lpstr>Arend Lijphart (1936)</vt:lpstr>
      <vt:lpstr>Arend Lijphart</vt:lpstr>
      <vt:lpstr>Arend Lijphart</vt:lpstr>
      <vt:lpstr>Lijphart: Modelos de democracia</vt:lpstr>
      <vt:lpstr>Presentación de PowerPoint</vt:lpstr>
      <vt:lpstr>Lijphart: Modelos de democracia</vt:lpstr>
      <vt:lpstr>Lijphart: Modelos de democracia</vt:lpstr>
    </vt:vector>
  </TitlesOfParts>
  <Company>Universidad de Chile</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Ciencia Política Democracia II:  Lijphart, Modelos de democracia</dc:title>
  <dc:creator>Claudia Heiss</dc:creator>
  <cp:lastModifiedBy>Usuario</cp:lastModifiedBy>
  <cp:revision>5</cp:revision>
  <dcterms:created xsi:type="dcterms:W3CDTF">2013-08-19T21:53:23Z</dcterms:created>
  <dcterms:modified xsi:type="dcterms:W3CDTF">2018-04-24T13:01:21Z</dcterms:modified>
</cp:coreProperties>
</file>