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2" r:id="rId1"/>
  </p:sldMasterIdLst>
  <p:notesMasterIdLst>
    <p:notesMasterId r:id="rId17"/>
  </p:notesMasterIdLst>
  <p:handoutMasterIdLst>
    <p:handoutMasterId r:id="rId18"/>
  </p:handoutMasterIdLst>
  <p:sldIdLst>
    <p:sldId id="256" r:id="rId2"/>
    <p:sldId id="280" r:id="rId3"/>
    <p:sldId id="281" r:id="rId4"/>
    <p:sldId id="282" r:id="rId5"/>
    <p:sldId id="283" r:id="rId6"/>
    <p:sldId id="284" r:id="rId7"/>
    <p:sldId id="272" r:id="rId8"/>
    <p:sldId id="273" r:id="rId9"/>
    <p:sldId id="274" r:id="rId10"/>
    <p:sldId id="268" r:id="rId11"/>
    <p:sldId id="269" r:id="rId12"/>
    <p:sldId id="270" r:id="rId13"/>
    <p:sldId id="271" r:id="rId14"/>
    <p:sldId id="264" r:id="rId15"/>
    <p:sldId id="27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 snapToGrid="0" snapToObjects="1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099BFB-B4FC-A848-BC6F-3387676CA7C9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32AC5C-51C1-5249-92BD-3B9847ED3F9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1602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BDB97E-8F37-AF49-86CF-3CDF9FA8F172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E8AB34-A0FD-BB4C-8184-88F6143D3EA0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290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E8AB34-A0FD-BB4C-8184-88F6143D3EA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1165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F46FA5E-CACB-7742-81E8-82133B6D4D3F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52B6BE5-C66F-7642-9E0E-A700F6639B8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6FA5E-CACB-7742-81E8-82133B6D4D3F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B6BE5-C66F-7642-9E0E-A700F6639B8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6FA5E-CACB-7742-81E8-82133B6D4D3F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B6BE5-C66F-7642-9E0E-A700F6639B8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F46FA5E-CACB-7742-81E8-82133B6D4D3F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52B6BE5-C66F-7642-9E0E-A700F6639B87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F46FA5E-CACB-7742-81E8-82133B6D4D3F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52B6BE5-C66F-7642-9E0E-A700F6639B8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6FA5E-CACB-7742-81E8-82133B6D4D3F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B6BE5-C66F-7642-9E0E-A700F6639B87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6FA5E-CACB-7742-81E8-82133B6D4D3F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B6BE5-C66F-7642-9E0E-A700F6639B87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F46FA5E-CACB-7742-81E8-82133B6D4D3F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52B6BE5-C66F-7642-9E0E-A700F6639B87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6FA5E-CACB-7742-81E8-82133B6D4D3F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B6BE5-C66F-7642-9E0E-A700F6639B8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F46FA5E-CACB-7742-81E8-82133B6D4D3F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52B6BE5-C66F-7642-9E0E-A700F6639B87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F46FA5E-CACB-7742-81E8-82133B6D4D3F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52B6BE5-C66F-7642-9E0E-A700F6639B87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F46FA5E-CACB-7742-81E8-82133B6D4D3F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52B6BE5-C66F-7642-9E0E-A700F6639B8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ESTUDIO DE LOS FENÓMENOS POLÍTICOS</a:t>
            </a:r>
            <a:br>
              <a:rPr lang="en-US" dirty="0"/>
            </a:br>
            <a:br>
              <a:rPr lang="en-US" dirty="0"/>
            </a:br>
            <a:r>
              <a:rPr lang="en-US" dirty="0"/>
              <a:t>INTRO - </a:t>
            </a:r>
            <a:r>
              <a:rPr lang="en-US" dirty="0" err="1"/>
              <a:t>Conceptos</a:t>
            </a:r>
            <a:r>
              <a:rPr lang="en-US" dirty="0"/>
              <a:t> </a:t>
            </a:r>
            <a:r>
              <a:rPr lang="en-US" dirty="0" err="1"/>
              <a:t>básicos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cheiss@iap.uchile.cl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2674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>
                <a:solidFill>
                  <a:srgbClr val="C00000"/>
                </a:solidFill>
              </a:rPr>
              <a:t>Poder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Relación mandar-obedecer.</a:t>
            </a:r>
          </a:p>
          <a:p>
            <a:r>
              <a:rPr lang="es-CL" dirty="0"/>
              <a:t>Más que la fuerza. Creencias, opiniones.</a:t>
            </a:r>
          </a:p>
          <a:p>
            <a:r>
              <a:rPr lang="es-CL" dirty="0"/>
              <a:t>Acción estratégica de actores que usan ciertos medios para obtener determinados fines.</a:t>
            </a:r>
          </a:p>
          <a:p>
            <a:r>
              <a:rPr lang="es-CL" dirty="0"/>
              <a:t>Obtener obediencia, aún contra la resistencia de otros. (A</a:t>
            </a:r>
            <a:r>
              <a:rPr lang="es-CL" dirty="0">
                <a:sym typeface="Wingdings" pitchFamily="2" charset="2"/>
              </a:rPr>
              <a:t>B)</a:t>
            </a:r>
          </a:p>
          <a:p>
            <a:endParaRPr lang="es-CL" dirty="0"/>
          </a:p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52B6BE5-C66F-7642-9E0E-A700F6639B87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>
                <a:solidFill>
                  <a:srgbClr val="C00000"/>
                </a:solidFill>
              </a:rPr>
              <a:t>Autoridad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L" dirty="0"/>
              <a:t>Ejercicio institucionalizado del poder</a:t>
            </a:r>
          </a:p>
          <a:p>
            <a:r>
              <a:rPr lang="es-CL" dirty="0" err="1"/>
              <a:t>Rutinización</a:t>
            </a:r>
            <a:r>
              <a:rPr lang="es-CL" dirty="0"/>
              <a:t> de la obediencia y vinculación con valores y creencias.</a:t>
            </a:r>
          </a:p>
          <a:p>
            <a:r>
              <a:rPr lang="es-CL" dirty="0"/>
              <a:t>Duración en el tiempo</a:t>
            </a:r>
          </a:p>
          <a:p>
            <a:r>
              <a:rPr lang="es-CL" dirty="0"/>
              <a:t>No sólo por la fuerza o el temor al castigo</a:t>
            </a:r>
          </a:p>
          <a:p>
            <a:r>
              <a:rPr lang="es-CL" dirty="0"/>
              <a:t>Diferenciación gobernante-gobernado</a:t>
            </a:r>
          </a:p>
          <a:p>
            <a:r>
              <a:rPr lang="es-CL" dirty="0"/>
              <a:t>Roles sociales estables: el que manda no es una persona sino una institución; la orden tiene un contenido específico</a:t>
            </a:r>
          </a:p>
          <a:p>
            <a:endParaRPr lang="es-CL" dirty="0"/>
          </a:p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52B6BE5-C66F-7642-9E0E-A700F6639B87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CL" sz="6000" dirty="0"/>
              <a:t>	El </a:t>
            </a:r>
            <a:r>
              <a:rPr lang="es-CL" sz="6000" dirty="0">
                <a:solidFill>
                  <a:srgbClr val="C00000"/>
                </a:solidFill>
              </a:rPr>
              <a:t>poder </a:t>
            </a:r>
            <a:r>
              <a:rPr lang="es-CL" sz="6000" dirty="0"/>
              <a:t>se convierte en </a:t>
            </a:r>
            <a:r>
              <a:rPr lang="es-CL" sz="6000" dirty="0">
                <a:solidFill>
                  <a:srgbClr val="C00000"/>
                </a:solidFill>
              </a:rPr>
              <a:t>autoridad</a:t>
            </a:r>
            <a:r>
              <a:rPr lang="es-CL" sz="6000" dirty="0"/>
              <a:t> cuando logra </a:t>
            </a:r>
            <a:r>
              <a:rPr lang="es-CL" sz="6000" dirty="0">
                <a:solidFill>
                  <a:srgbClr val="C00000"/>
                </a:solidFill>
              </a:rPr>
              <a:t>legitimarse</a:t>
            </a:r>
          </a:p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52B6BE5-C66F-7642-9E0E-A700F6639B87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>
                <a:solidFill>
                  <a:srgbClr val="C00000"/>
                </a:solidFill>
              </a:rPr>
              <a:t>Legitimidad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Legitimidad </a:t>
            </a:r>
            <a:r>
              <a:rPr lang="es-CL" dirty="0">
                <a:sym typeface="Wingdings" pitchFamily="2" charset="2"/>
              </a:rPr>
              <a:t> creencia, consenso social</a:t>
            </a:r>
          </a:p>
          <a:p>
            <a:r>
              <a:rPr lang="es-CL" dirty="0">
                <a:sym typeface="Wingdings" pitchFamily="2" charset="2"/>
              </a:rPr>
              <a:t>Permite que la obediencia no sea por la fuerza</a:t>
            </a:r>
          </a:p>
          <a:p>
            <a:r>
              <a:rPr lang="es-CL" dirty="0">
                <a:sym typeface="Wingdings" pitchFamily="2" charset="2"/>
              </a:rPr>
              <a:t>Tres tipos de legitimidad: tradicional, carismática, legal-racional.</a:t>
            </a:r>
          </a:p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52B6BE5-C66F-7642-9E0E-A700F6639B87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Legitimidad (Weber)</a:t>
            </a: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B6BE5-C66F-7642-9E0E-A700F6639B87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4" name="3 Imagen" descr="tradic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62768"/>
            <a:ext cx="2879328" cy="3757552"/>
          </a:xfrm>
          <a:prstGeom prst="rect">
            <a:avLst/>
          </a:prstGeom>
        </p:spPr>
      </p:pic>
      <p:pic>
        <p:nvPicPr>
          <p:cNvPr id="5" name="4 Imagen" descr="chavez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9328" y="2602525"/>
            <a:ext cx="3120543" cy="3330917"/>
          </a:xfrm>
          <a:prstGeom prst="rect">
            <a:avLst/>
          </a:prstGeom>
        </p:spPr>
      </p:pic>
      <p:pic>
        <p:nvPicPr>
          <p:cNvPr id="6" name="5 Imagen" descr="EduardoFreiRuizTagle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99871" y="3018161"/>
            <a:ext cx="2954215" cy="3545058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La </a:t>
            </a:r>
            <a:r>
              <a:rPr lang="es-CL" dirty="0">
                <a:solidFill>
                  <a:srgbClr val="C00000"/>
                </a:solidFill>
              </a:rPr>
              <a:t>política</a:t>
            </a:r>
            <a:r>
              <a:rPr lang="es-CL" dirty="0"/>
              <a:t> como…</a:t>
            </a: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199"/>
          <a:ext cx="8229600" cy="4317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34115">
                <a:tc>
                  <a:txBody>
                    <a:bodyPr/>
                    <a:lstStyle/>
                    <a:p>
                      <a:r>
                        <a:rPr lang="es-CL" sz="3200" dirty="0"/>
                        <a:t>COOPERACIÓN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3200" dirty="0"/>
                        <a:t>CONFLICTO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94288">
                <a:tc>
                  <a:txBody>
                    <a:bodyPr/>
                    <a:lstStyle/>
                    <a:p>
                      <a:r>
                        <a:rPr lang="es-CL" sz="2400" dirty="0"/>
                        <a:t>Aristóteles (</a:t>
                      </a:r>
                      <a:r>
                        <a:rPr lang="es-CL" sz="2400" dirty="0" err="1"/>
                        <a:t>Zoon</a:t>
                      </a:r>
                      <a:r>
                        <a:rPr lang="es-CL" sz="2400" dirty="0"/>
                        <a:t> </a:t>
                      </a:r>
                      <a:r>
                        <a:rPr lang="es-CL" sz="2400" dirty="0" err="1"/>
                        <a:t>politikon</a:t>
                      </a:r>
                      <a:r>
                        <a:rPr lang="es-CL" sz="2400" dirty="0"/>
                        <a:t>)</a:t>
                      </a:r>
                    </a:p>
                    <a:p>
                      <a:endParaRPr lang="es-CL" sz="2400" dirty="0"/>
                    </a:p>
                    <a:p>
                      <a:r>
                        <a:rPr lang="es-CL" sz="2400" dirty="0"/>
                        <a:t>Hannah </a:t>
                      </a:r>
                      <a:r>
                        <a:rPr lang="es-CL" sz="2400" dirty="0" err="1"/>
                        <a:t>Arendt</a:t>
                      </a:r>
                      <a:r>
                        <a:rPr lang="es-CL" sz="2400" dirty="0"/>
                        <a:t> </a:t>
                      </a:r>
                    </a:p>
                    <a:p>
                      <a:r>
                        <a:rPr lang="es-CL" sz="2400" dirty="0"/>
                        <a:t>(política vs violencia)</a:t>
                      </a:r>
                    </a:p>
                    <a:p>
                      <a:endParaRPr lang="es-CL" sz="2400" baseline="0" dirty="0"/>
                    </a:p>
                    <a:p>
                      <a:r>
                        <a:rPr lang="es-CL" sz="2400" baseline="0" dirty="0" err="1"/>
                        <a:t>Jurgen</a:t>
                      </a:r>
                      <a:r>
                        <a:rPr lang="es-CL" sz="2400" baseline="0" dirty="0"/>
                        <a:t> </a:t>
                      </a:r>
                      <a:r>
                        <a:rPr lang="es-CL" sz="2400" baseline="0" dirty="0" err="1"/>
                        <a:t>Habermas</a:t>
                      </a:r>
                      <a:endParaRPr lang="es-C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400" dirty="0" err="1"/>
                        <a:t>Nicolo</a:t>
                      </a:r>
                      <a:r>
                        <a:rPr lang="es-CL" sz="2400" dirty="0"/>
                        <a:t> Maquiavelo (El Príncipe: fines y medios;</a:t>
                      </a:r>
                      <a:r>
                        <a:rPr lang="es-CL" sz="2400" baseline="0" dirty="0"/>
                        <a:t> saber ser o no justo; </a:t>
                      </a:r>
                      <a:r>
                        <a:rPr lang="es-CL" sz="2400" baseline="0" dirty="0" err="1"/>
                        <a:t>etica</a:t>
                      </a:r>
                      <a:r>
                        <a:rPr lang="es-CL" sz="2400" baseline="0" dirty="0"/>
                        <a:t> / política)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L" sz="2400" dirty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2400" dirty="0"/>
                        <a:t>Max Weber (polític</a:t>
                      </a:r>
                      <a:r>
                        <a:rPr lang="es-CL" sz="2400" baseline="0" dirty="0"/>
                        <a:t>a en el Estado &gt; monopolio del uso legítimo de la fuerza)</a:t>
                      </a:r>
                      <a:endParaRPr lang="es-CL" sz="2400" dirty="0"/>
                    </a:p>
                    <a:p>
                      <a:endParaRPr lang="es-C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3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52B6BE5-C66F-7642-9E0E-A700F6639B87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Ciencia política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>
                <a:solidFill>
                  <a:srgbClr val="C00000"/>
                </a:solidFill>
              </a:rPr>
              <a:t>Ciencia: </a:t>
            </a:r>
            <a:r>
              <a:rPr lang="es-CL" dirty="0"/>
              <a:t>Forma de aproximarse a la realidad es el método científico.</a:t>
            </a:r>
          </a:p>
          <a:p>
            <a:pPr>
              <a:buNone/>
            </a:pPr>
            <a:endParaRPr lang="es-CL" dirty="0"/>
          </a:p>
          <a:p>
            <a:r>
              <a:rPr lang="es-CL" dirty="0">
                <a:solidFill>
                  <a:srgbClr val="C00000"/>
                </a:solidFill>
              </a:rPr>
              <a:t>Política: </a:t>
            </a:r>
            <a:r>
              <a:rPr lang="es-CL" dirty="0"/>
              <a:t>objeto de estudio. </a:t>
            </a:r>
          </a:p>
          <a:p>
            <a:endParaRPr lang="es-CL" dirty="0"/>
          </a:p>
          <a:p>
            <a:pPr>
              <a:buNone/>
            </a:pPr>
            <a:r>
              <a:rPr lang="es-CL" dirty="0"/>
              <a:t>Entonces: ¿qué NO ES ciencia política?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52B6BE5-C66F-7642-9E0E-A700F6639B87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055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Objeto de estudio: La política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s-CL" dirty="0">
                <a:solidFill>
                  <a:prstClr val="black"/>
                </a:solidFill>
              </a:rPr>
              <a:t>	</a:t>
            </a:r>
            <a:r>
              <a:rPr lang="es-CL" sz="4000" dirty="0">
                <a:solidFill>
                  <a:srgbClr val="C00000"/>
                </a:solidFill>
              </a:rPr>
              <a:t>POLÍTICA</a:t>
            </a:r>
            <a:r>
              <a:rPr lang="es-CL" sz="4000" dirty="0">
                <a:solidFill>
                  <a:prstClr val="black"/>
                </a:solidFill>
              </a:rPr>
              <a:t>: actividad por la que grupos humanos toman decisiones colectivas.</a:t>
            </a:r>
          </a:p>
          <a:p>
            <a:pPr lvl="0"/>
            <a:endParaRPr lang="es-CL" dirty="0">
              <a:solidFill>
                <a:prstClr val="black"/>
              </a:solidFill>
            </a:endParaRPr>
          </a:p>
          <a:p>
            <a:pPr lvl="0"/>
            <a:r>
              <a:rPr lang="es-CL" dirty="0">
                <a:solidFill>
                  <a:prstClr val="black"/>
                </a:solidFill>
              </a:rPr>
              <a:t>Comunidad, estado.</a:t>
            </a:r>
          </a:p>
          <a:p>
            <a:pPr lvl="0"/>
            <a:r>
              <a:rPr lang="es-CL" dirty="0">
                <a:solidFill>
                  <a:prstClr val="black"/>
                </a:solidFill>
              </a:rPr>
              <a:t>Ya sea en forma democrática o no.</a:t>
            </a:r>
          </a:p>
          <a:p>
            <a:pPr lvl="0"/>
            <a:endParaRPr lang="es-CL" dirty="0">
              <a:solidFill>
                <a:prstClr val="black"/>
              </a:solidFill>
            </a:endParaRPr>
          </a:p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52B6BE5-C66F-7642-9E0E-A700F6639B87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054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La CP como disciplina</a:t>
            </a:r>
            <a:endParaRPr 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s-CL" dirty="0"/>
              <a:t>Empresa colectiva y acumulativa</a:t>
            </a:r>
          </a:p>
          <a:p>
            <a:pPr>
              <a:lnSpc>
                <a:spcPct val="90000"/>
              </a:lnSpc>
            </a:pPr>
            <a:endParaRPr lang="es-CL" dirty="0"/>
          </a:p>
          <a:p>
            <a:pPr>
              <a:lnSpc>
                <a:spcPct val="90000"/>
              </a:lnSpc>
            </a:pPr>
            <a:r>
              <a:rPr lang="es-CL" dirty="0"/>
              <a:t>Tipologías, generalizaciones, teorías generales, leyes</a:t>
            </a:r>
          </a:p>
          <a:p>
            <a:pPr>
              <a:lnSpc>
                <a:spcPct val="90000"/>
              </a:lnSpc>
            </a:pPr>
            <a:endParaRPr lang="es-CL" dirty="0"/>
          </a:p>
          <a:p>
            <a:pPr>
              <a:lnSpc>
                <a:spcPct val="90000"/>
              </a:lnSpc>
            </a:pPr>
            <a:r>
              <a:rPr lang="es-CL" dirty="0"/>
              <a:t>Sobre fenómenos políticos (PODER)</a:t>
            </a:r>
          </a:p>
          <a:p>
            <a:pPr>
              <a:lnSpc>
                <a:spcPct val="90000"/>
              </a:lnSpc>
            </a:pPr>
            <a:endParaRPr lang="es-CL" dirty="0"/>
          </a:p>
          <a:p>
            <a:pPr>
              <a:lnSpc>
                <a:spcPct val="90000"/>
              </a:lnSpc>
            </a:pPr>
            <a:r>
              <a:rPr lang="es-CL" dirty="0"/>
              <a:t>Basado en hechos observables (historia, comportamiento)</a:t>
            </a:r>
          </a:p>
          <a:p>
            <a:pPr>
              <a:lnSpc>
                <a:spcPct val="90000"/>
              </a:lnSpc>
            </a:pPr>
            <a:endParaRPr lang="es-CL" dirty="0"/>
          </a:p>
          <a:p>
            <a:pPr>
              <a:lnSpc>
                <a:spcPct val="90000"/>
              </a:lnSpc>
            </a:pPr>
            <a:r>
              <a:rPr lang="es-CL" dirty="0"/>
              <a:t>Origen cercano al derecho, hoy más cerca de la sociología.</a:t>
            </a:r>
          </a:p>
          <a:p>
            <a:pPr>
              <a:lnSpc>
                <a:spcPct val="90000"/>
              </a:lnSpc>
            </a:pPr>
            <a:endParaRPr lang="es-CL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1D8726F-C5A3-4242-BBB3-8F3FF42BCCCD}" type="slidenum">
              <a:rPr lang="en-US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28291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/>
              <a:t>Subdisciplinas</a:t>
            </a: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s-CL" dirty="0"/>
              <a:t>Distinción CP Empírica vs. Normativa</a:t>
            </a:r>
          </a:p>
          <a:p>
            <a:endParaRPr lang="es-CL" dirty="0"/>
          </a:p>
          <a:p>
            <a:r>
              <a:rPr lang="es-CL" dirty="0" err="1"/>
              <a:t>Subdisciplinas</a:t>
            </a:r>
            <a:r>
              <a:rPr lang="es-CL" dirty="0"/>
              <a:t>:</a:t>
            </a:r>
          </a:p>
          <a:p>
            <a:endParaRPr lang="es-CL" dirty="0"/>
          </a:p>
          <a:p>
            <a:pPr lvl="1"/>
            <a:r>
              <a:rPr lang="es-CL" dirty="0"/>
              <a:t>Teoría Política</a:t>
            </a:r>
          </a:p>
          <a:p>
            <a:pPr lvl="1"/>
            <a:r>
              <a:rPr lang="es-CL" dirty="0"/>
              <a:t>Política Comparada</a:t>
            </a:r>
          </a:p>
          <a:p>
            <a:pPr lvl="1"/>
            <a:r>
              <a:rPr lang="es-CL" dirty="0"/>
              <a:t>“Gobierno”</a:t>
            </a:r>
          </a:p>
          <a:p>
            <a:pPr lvl="1"/>
            <a:r>
              <a:rPr lang="es-CL" dirty="0"/>
              <a:t>Relaciones Internacionales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420D201-4853-3B47-B26D-1E526A258D86}" type="slidenum">
              <a:rPr lang="en-US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146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052945"/>
            <a:ext cx="7467600" cy="5421007"/>
          </a:xfrm>
        </p:spPr>
        <p:txBody>
          <a:bodyPr/>
          <a:lstStyle/>
          <a:p>
            <a:pPr>
              <a:buFontTx/>
              <a:buNone/>
            </a:pPr>
            <a:r>
              <a:rPr lang="es-CL" dirty="0">
                <a:cs typeface="Times New Roman" charset="0"/>
              </a:rPr>
              <a:t>	</a:t>
            </a:r>
          </a:p>
          <a:p>
            <a:pPr>
              <a:buFontTx/>
              <a:buNone/>
            </a:pPr>
            <a:r>
              <a:rPr lang="es-CL" dirty="0">
                <a:cs typeface="Times New Roman" charset="0"/>
              </a:rPr>
              <a:t>	“Quien sólo ha probado la sopa de su madre no tiene fundamentos para afirmar que es la mejor” </a:t>
            </a:r>
          </a:p>
          <a:p>
            <a:pPr algn="r">
              <a:buFontTx/>
              <a:buNone/>
            </a:pPr>
            <a:endParaRPr lang="es-CL" dirty="0">
              <a:cs typeface="Times New Roman" charset="0"/>
            </a:endParaRPr>
          </a:p>
          <a:p>
            <a:pPr algn="r">
              <a:buFontTx/>
              <a:buNone/>
            </a:pPr>
            <a:r>
              <a:rPr lang="es-CL" dirty="0">
                <a:cs typeface="Times New Roman" charset="0"/>
              </a:rPr>
              <a:t>	Proverbio africano</a:t>
            </a:r>
            <a:r>
              <a:rPr lang="en-US" dirty="0"/>
              <a:t> 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8668C6D-646C-E84A-B6EA-75C08F64739F}" type="slidenum">
              <a:rPr lang="en-US"/>
              <a:pPr/>
              <a:t>6</a:t>
            </a:fld>
            <a:endParaRPr lang="en-US"/>
          </a:p>
        </p:txBody>
      </p:sp>
      <p:pic>
        <p:nvPicPr>
          <p:cNvPr id="5" name="4 Imagen" descr="sopa.png"/>
          <p:cNvPicPr>
            <a:picLocks noChangeAspect="1"/>
          </p:cNvPicPr>
          <p:nvPr/>
        </p:nvPicPr>
        <p:blipFill>
          <a:blip r:embed="rId2">
            <a:lum bright="6000" contrast="1000"/>
          </a:blip>
          <a:stretch>
            <a:fillRect/>
          </a:stretch>
        </p:blipFill>
        <p:spPr>
          <a:xfrm>
            <a:off x="207818" y="2564563"/>
            <a:ext cx="5096534" cy="4119698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85368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s-CL" dirty="0"/>
            </a:br>
            <a:r>
              <a:rPr lang="es-CL" dirty="0"/>
              <a:t>Recapitulando…</a:t>
            </a:r>
            <a:br>
              <a:rPr lang="es-CL" dirty="0"/>
            </a:b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s-CL" dirty="0"/>
              <a:t>	</a:t>
            </a:r>
          </a:p>
          <a:p>
            <a:pPr>
              <a:buNone/>
            </a:pPr>
            <a:r>
              <a:rPr lang="es-CL" dirty="0"/>
              <a:t>	La ciencia política es una disciplina normativa que establece criterios </a:t>
            </a:r>
            <a:r>
              <a:rPr lang="es-CL" dirty="0" err="1"/>
              <a:t>valóricos</a:t>
            </a:r>
            <a:r>
              <a:rPr lang="es-CL" dirty="0"/>
              <a:t> sobre cómo identificar y satisfacer necesidades y demandas para mejorar la calidad de vida de las personas.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52B6BE5-C66F-7642-9E0E-A700F6639B87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s-CL" dirty="0"/>
            </a:br>
            <a:r>
              <a:rPr lang="es-CL" dirty="0"/>
              <a:t>¿O no?...</a:t>
            </a:r>
            <a:br>
              <a:rPr lang="es-CL" dirty="0"/>
            </a:br>
            <a:endParaRPr lang="es-CL" dirty="0"/>
          </a:p>
        </p:txBody>
      </p:sp>
      <p:pic>
        <p:nvPicPr>
          <p:cNvPr id="4" name="3 Marcador de contenido" descr="Ono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504403" y="1142162"/>
            <a:ext cx="6162489" cy="4363043"/>
          </a:xfrm>
        </p:spPr>
      </p:pic>
      <p:sp>
        <p:nvSpPr>
          <p:cNvPr id="5" name="4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52B6BE5-C66F-7642-9E0E-A700F6639B87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>
                <a:solidFill>
                  <a:srgbClr val="C00000"/>
                </a:solidFill>
              </a:rPr>
              <a:t>Política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s-CL" dirty="0">
                <a:solidFill>
                  <a:prstClr val="black"/>
                </a:solidFill>
              </a:rPr>
              <a:t>Actividad por la que grupos humanos toman decisiones colectivas.</a:t>
            </a:r>
            <a:endParaRPr lang="es-CL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245</TotalTime>
  <Words>422</Words>
  <Application>Microsoft Office PowerPoint</Application>
  <PresentationFormat>Presentación en pantalla (4:3)</PresentationFormat>
  <Paragraphs>86</Paragraphs>
  <Slides>15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0" baseType="lpstr">
      <vt:lpstr>Calibri</vt:lpstr>
      <vt:lpstr>Century Schoolbook</vt:lpstr>
      <vt:lpstr>Wingdings</vt:lpstr>
      <vt:lpstr>Wingdings 2</vt:lpstr>
      <vt:lpstr>Mirador</vt:lpstr>
      <vt:lpstr>ESTUDIO DE LOS FENÓMENOS POLÍTICOS  INTRO - Conceptos básicos</vt:lpstr>
      <vt:lpstr>Ciencia política</vt:lpstr>
      <vt:lpstr>Objeto de estudio: La política</vt:lpstr>
      <vt:lpstr>La CP como disciplina</vt:lpstr>
      <vt:lpstr>Subdisciplinas</vt:lpstr>
      <vt:lpstr>Presentación de PowerPoint</vt:lpstr>
      <vt:lpstr> Recapitulando… </vt:lpstr>
      <vt:lpstr> ¿O no?... </vt:lpstr>
      <vt:lpstr>Política</vt:lpstr>
      <vt:lpstr>Poder</vt:lpstr>
      <vt:lpstr>Autoridad</vt:lpstr>
      <vt:lpstr>Presentación de PowerPoint</vt:lpstr>
      <vt:lpstr>Legitimidad</vt:lpstr>
      <vt:lpstr>Legitimidad (Weber)</vt:lpstr>
      <vt:lpstr>La política como…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Ciencia Política Clase 1: Introducción</dc:title>
  <dc:creator>Claudia Heiss</dc:creator>
  <cp:lastModifiedBy>Claudia Heiss</cp:lastModifiedBy>
  <cp:revision>19</cp:revision>
  <dcterms:created xsi:type="dcterms:W3CDTF">2013-03-11T02:51:06Z</dcterms:created>
  <dcterms:modified xsi:type="dcterms:W3CDTF">2021-04-06T21:16:06Z</dcterms:modified>
</cp:coreProperties>
</file>