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14" r:id="rId1"/>
  </p:sldMasterIdLst>
  <p:notesMasterIdLst>
    <p:notesMasterId r:id="rId22"/>
  </p:notesMasterIdLst>
  <p:sldIdLst>
    <p:sldId id="402" r:id="rId2"/>
    <p:sldId id="419" r:id="rId3"/>
    <p:sldId id="420" r:id="rId4"/>
    <p:sldId id="292" r:id="rId5"/>
    <p:sldId id="450" r:id="rId6"/>
    <p:sldId id="432" r:id="rId7"/>
    <p:sldId id="441" r:id="rId8"/>
    <p:sldId id="433" r:id="rId9"/>
    <p:sldId id="442" r:id="rId10"/>
    <p:sldId id="449" r:id="rId11"/>
    <p:sldId id="440" r:id="rId12"/>
    <p:sldId id="451" r:id="rId13"/>
    <p:sldId id="443" r:id="rId14"/>
    <p:sldId id="445" r:id="rId15"/>
    <p:sldId id="446" r:id="rId16"/>
    <p:sldId id="447" r:id="rId17"/>
    <p:sldId id="448" r:id="rId18"/>
    <p:sldId id="452" r:id="rId19"/>
    <p:sldId id="439" r:id="rId20"/>
    <p:sldId id="408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2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88029" autoAdjust="0"/>
  </p:normalViewPr>
  <p:slideViewPr>
    <p:cSldViewPr snapToGrid="0">
      <p:cViewPr>
        <p:scale>
          <a:sx n="60" d="100"/>
          <a:sy n="60" d="100"/>
        </p:scale>
        <p:origin x="3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83896-EBA3-4EA1-94DC-4C559C45AF96}" type="datetimeFigureOut">
              <a:rPr lang="en-US" smtClean="0"/>
              <a:pPr/>
              <a:t>5/23/2023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49F65-D998-4C5A-83A1-1FCFD41AB7F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1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05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90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26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0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0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43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5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7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41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 smtClean="0">
                <a:solidFill>
                  <a:srgbClr val="00B050"/>
                </a:solidFill>
              </a:rPr>
              <a:t>T</a:t>
            </a:r>
            <a:r>
              <a:rPr lang="es-CL" sz="7200" dirty="0" smtClean="0"/>
              <a:t>ecnología y </a:t>
            </a:r>
            <a:br>
              <a:rPr lang="es-CL" sz="7200" dirty="0" smtClean="0"/>
            </a:br>
            <a:r>
              <a:rPr lang="es-CL" sz="7200" b="1" dirty="0" smtClean="0">
                <a:solidFill>
                  <a:srgbClr val="00B050"/>
                </a:solidFill>
              </a:rPr>
              <a:t>S</a:t>
            </a:r>
            <a:r>
              <a:rPr lang="es-CL" sz="7200" dirty="0" smtClean="0"/>
              <a:t>istemas de </a:t>
            </a:r>
            <a:br>
              <a:rPr lang="es-CL" sz="7200" dirty="0" smtClean="0"/>
            </a:br>
            <a:r>
              <a:rPr lang="es-CL" sz="7200" b="1" dirty="0" smtClean="0">
                <a:solidFill>
                  <a:srgbClr val="00B050"/>
                </a:solidFill>
              </a:rPr>
              <a:t>I</a:t>
            </a:r>
            <a:r>
              <a:rPr lang="es-CL" sz="7200" dirty="0" smtClean="0"/>
              <a:t>nformación</a:t>
            </a:r>
            <a:endParaRPr lang="es-CL" sz="7200" dirty="0"/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860" y="138308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0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>
                <a:solidFill>
                  <a:schemeClr val="bg1">
                    <a:lumMod val="65000"/>
                  </a:schemeClr>
                </a:solidFill>
              </a:rPr>
              <a:t>Analizar </a:t>
            </a:r>
            <a:r>
              <a:rPr lang="es-CL" sz="2400" b="1" dirty="0" smtClean="0">
                <a:solidFill>
                  <a:schemeClr val="bg1">
                    <a:lumMod val="65000"/>
                  </a:schemeClr>
                </a:solidFill>
              </a:rPr>
              <a:t>bases de datos</a:t>
            </a:r>
            <a:r>
              <a:rPr lang="es-CL" sz="24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s-CL" sz="24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Comprender </a:t>
            </a:r>
            <a:r>
              <a:rPr lang="es-CL" sz="2400" b="1" dirty="0" smtClean="0">
                <a:solidFill>
                  <a:srgbClr val="92D050"/>
                </a:solidFill>
              </a:rPr>
              <a:t>funciones de texto </a:t>
            </a:r>
            <a:r>
              <a:rPr lang="es-CL" sz="2400" dirty="0" smtClean="0"/>
              <a:t>de Excel.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796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6914"/>
            <a:ext cx="10058400" cy="1450757"/>
          </a:xfrm>
        </p:spPr>
        <p:txBody>
          <a:bodyPr>
            <a:normAutofit/>
          </a:bodyPr>
          <a:lstStyle/>
          <a:p>
            <a:r>
              <a:rPr lang="es-CL" sz="8000" b="1" dirty="0" smtClean="0">
                <a:solidFill>
                  <a:srgbClr val="00B050"/>
                </a:solidFill>
              </a:rPr>
              <a:t>f(x)s de Texto</a:t>
            </a:r>
            <a:endParaRPr lang="es-CL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2225877"/>
            <a:ext cx="10687180" cy="334295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L" sz="3600" dirty="0" smtClean="0"/>
              <a:t>Extrae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 smtClean="0"/>
              <a:t>Izquierda y Derecha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 smtClean="0"/>
              <a:t>Concatenar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 smtClean="0"/>
              <a:t>Reemplazar</a:t>
            </a:r>
          </a:p>
          <a:p>
            <a:pPr marL="457200" indent="-457200">
              <a:buFont typeface="+mj-lt"/>
              <a:buAutoNum type="arabicPeriod"/>
            </a:pPr>
            <a:r>
              <a:rPr lang="es-CL" sz="3600" dirty="0" err="1" smtClean="0"/>
              <a:t>Nompropio</a:t>
            </a:r>
            <a:endParaRPr lang="es-CL" sz="3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491" y="402255"/>
            <a:ext cx="4869950" cy="215458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6314" y="3246634"/>
            <a:ext cx="4940308" cy="27763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/>
              <p:cNvSpPr txBox="1"/>
              <p:nvPr/>
            </p:nvSpPr>
            <p:spPr>
              <a:xfrm>
                <a:off x="3514060" y="6451090"/>
                <a:ext cx="86225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𝑬𝒔𝒕𝒂𝒔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𝒔𝒐𝒏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𝒍𝒂𝒔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𝒖𝒔𝒂𝒅𝒂𝒔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𝒑𝒆𝒓𝒐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𝒐𝒋𝒐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𝒆𝒙𝒊𝒕𝒆𝒏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𝒐𝒕𝒓𝒂𝒔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𝒇𝒖𝒏𝒄𝒊𝒐𝒏𝒆𝒔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𝒎𝒖𝒚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𝒊𝒏𝒕𝒆𝒓𝒆𝒔𝒂𝒏𝒕𝒆𝒔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s-CL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4060" y="6451090"/>
                <a:ext cx="8622553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95" t="-2174" r="-636" b="-32609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92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¿Para qué sirven las funciones de texto?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CL" dirty="0"/>
              <a:t>T</a:t>
            </a:r>
            <a:r>
              <a:rPr lang="es-CL" dirty="0" smtClean="0"/>
              <a:t>rabajar con cadenas de texto y poder operar con ellas de forma </a:t>
            </a:r>
            <a:r>
              <a:rPr lang="es-CL" dirty="0" smtClean="0"/>
              <a:t>personalizada y tambi</a:t>
            </a:r>
            <a:r>
              <a:rPr lang="es-CL" dirty="0" smtClean="0"/>
              <a:t>én</a:t>
            </a:r>
            <a:r>
              <a:rPr lang="es-CL" dirty="0" smtClean="0"/>
              <a:t> para.</a:t>
            </a:r>
            <a:endParaRPr lang="es-CL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</a:t>
            </a:r>
            <a:r>
              <a:rPr lang="es-CL" dirty="0" smtClean="0"/>
              <a:t>ombinar </a:t>
            </a:r>
            <a:r>
              <a:rPr lang="es-CL" dirty="0"/>
              <a:t>números con </a:t>
            </a:r>
            <a:r>
              <a:rPr lang="es-CL" dirty="0" smtClean="0"/>
              <a:t>texto.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Integrar </a:t>
            </a:r>
            <a:r>
              <a:rPr lang="es-CL" dirty="0"/>
              <a:t>símbolos en números o cadenas de </a:t>
            </a:r>
            <a:r>
              <a:rPr lang="es-CL" dirty="0" smtClean="0"/>
              <a:t>texto.</a:t>
            </a:r>
            <a:endParaRPr lang="es-CL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Eliminar o crear espacios </a:t>
            </a:r>
            <a:r>
              <a:rPr lang="es-ES" dirty="0"/>
              <a:t>en </a:t>
            </a:r>
            <a:r>
              <a:rPr lang="es-ES" dirty="0" smtClean="0"/>
              <a:t>blanco.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Concatenar </a:t>
            </a:r>
            <a:r>
              <a:rPr lang="es-ES" dirty="0"/>
              <a:t>cadenas de </a:t>
            </a:r>
            <a:r>
              <a:rPr lang="es-ES" dirty="0" smtClean="0"/>
              <a:t>caracteres.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Reemplazar </a:t>
            </a:r>
            <a:r>
              <a:rPr lang="es-ES" dirty="0"/>
              <a:t>caracteres por otros</a:t>
            </a:r>
          </a:p>
          <a:p>
            <a:pPr marL="0" indent="0">
              <a:buNone/>
            </a:pPr>
            <a:r>
              <a:rPr lang="es-CL" dirty="0" smtClean="0"/>
              <a:t>… </a:t>
            </a:r>
            <a:r>
              <a:rPr lang="es-CL" dirty="0"/>
              <a:t>¿Por qué?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Porque en ocasiones nos pueden enviar datos que hayan sido creados o registrados de formas que no nos acomoden o no sean útiles y necesitemos adaptarlos para trabajar con ellos.</a:t>
            </a:r>
          </a:p>
          <a:p>
            <a:pPr marL="0" indent="0">
              <a:buNone/>
            </a:pPr>
            <a:r>
              <a:rPr lang="es-CL" dirty="0" smtClean="0"/>
              <a:t>¿Cómo?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Conociendo las distintas posibilidades o funciones que existen para procesar texto.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4871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Extrae</a:t>
            </a:r>
            <a:endParaRPr lang="es-CL" dirty="0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¿Qué hace?</a:t>
            </a:r>
          </a:p>
          <a:p>
            <a:pPr marL="0" indent="0">
              <a:buNone/>
            </a:pPr>
            <a:r>
              <a:rPr lang="es-ES" i="1" dirty="0" smtClean="0"/>
              <a:t>Devuelve los caracteres del centro de una cadena de texto, dada una posición y una extensión inicial.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Sintaxis</a:t>
            </a:r>
          </a:p>
          <a:p>
            <a:pPr marL="0" indent="0">
              <a:buNone/>
            </a:pPr>
            <a:r>
              <a:rPr lang="es-ES" b="1" dirty="0" smtClean="0"/>
              <a:t>=EXTRAE(</a:t>
            </a:r>
            <a:r>
              <a:rPr lang="es-ES" b="1" dirty="0" err="1" smtClean="0"/>
              <a:t>texto;posición_inicial;número_de</a:t>
            </a:r>
            <a:r>
              <a:rPr lang="es-ES" b="1" dirty="0" smtClean="0"/>
              <a:t> _caracteres)</a:t>
            </a:r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7072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Izquierda/Derecha</a:t>
            </a:r>
            <a:endParaRPr lang="es-CL" dirty="0"/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¿Qué hace?</a:t>
            </a:r>
          </a:p>
          <a:p>
            <a:pPr marL="0" indent="0">
              <a:buNone/>
            </a:pPr>
            <a:r>
              <a:rPr lang="es-ES" i="1" dirty="0" smtClean="0"/>
              <a:t>Devuelve el número especificado de una cadena de caracteres del principio/final de una cadena de texto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Sintaxis</a:t>
            </a:r>
          </a:p>
          <a:p>
            <a:pPr marL="0" indent="0">
              <a:buNone/>
            </a:pPr>
            <a:r>
              <a:rPr lang="es-ES" b="1" dirty="0" smtClean="0"/>
              <a:t>=IZQUIERDA(</a:t>
            </a:r>
            <a:r>
              <a:rPr lang="es-ES" b="1" dirty="0" err="1" smtClean="0"/>
              <a:t>texto;número_de</a:t>
            </a:r>
            <a:r>
              <a:rPr lang="es-ES" b="1" dirty="0" smtClean="0"/>
              <a:t> _caracteres)</a:t>
            </a:r>
          </a:p>
          <a:p>
            <a:pPr marL="0" indent="0">
              <a:buNone/>
            </a:pPr>
            <a:r>
              <a:rPr lang="es-ES" b="1" dirty="0" smtClean="0"/>
              <a:t>=DERECHA(</a:t>
            </a:r>
            <a:r>
              <a:rPr lang="es-ES" b="1" dirty="0" err="1" smtClean="0"/>
              <a:t>texto;número_de</a:t>
            </a:r>
            <a:r>
              <a:rPr lang="es-ES" b="1" dirty="0" smtClean="0"/>
              <a:t> </a:t>
            </a:r>
            <a:r>
              <a:rPr lang="es-ES" b="1" dirty="0"/>
              <a:t>_caracteres)</a:t>
            </a:r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1220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Concatenar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¿Qué hace?</a:t>
            </a:r>
          </a:p>
          <a:p>
            <a:pPr marL="0" indent="0">
              <a:buNone/>
            </a:pPr>
            <a:r>
              <a:rPr lang="es-ES" i="1" dirty="0" smtClean="0"/>
              <a:t>Une o enlaza uno o más elementos de diferentes textos en uno nuevo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Sintaxis</a:t>
            </a:r>
          </a:p>
          <a:p>
            <a:pPr marL="0" indent="0">
              <a:buNone/>
            </a:pPr>
            <a:r>
              <a:rPr lang="es-ES" b="1" dirty="0" smtClean="0"/>
              <a:t>=CONCATENAR(texto1;texto2;…;</a:t>
            </a:r>
            <a:r>
              <a:rPr lang="es-ES" b="1" dirty="0" err="1" smtClean="0"/>
              <a:t>textoN</a:t>
            </a:r>
            <a:r>
              <a:rPr lang="es-ES" b="1" dirty="0" smtClean="0"/>
              <a:t>)</a:t>
            </a:r>
          </a:p>
          <a:p>
            <a:pPr marL="0" indent="0">
              <a:buNone/>
            </a:pPr>
            <a:endParaRPr lang="es-E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/>
              <a:t>Para indagar</a:t>
            </a:r>
          </a:p>
          <a:p>
            <a:pPr marL="0" indent="0">
              <a:buNone/>
            </a:pPr>
            <a:r>
              <a:rPr lang="es-ES" dirty="0" smtClean="0"/>
              <a:t>¿Cómo hacemos para crear espacios entremedio de dos palabras?</a:t>
            </a:r>
            <a:endParaRPr lang="es-ES" b="1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2993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Reemplazar</a:t>
            </a:r>
            <a:endParaRPr lang="es-CL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¿Qué hace?</a:t>
            </a:r>
          </a:p>
          <a:p>
            <a:pPr marL="0" indent="0">
              <a:buNone/>
            </a:pPr>
            <a:r>
              <a:rPr lang="es-ES" i="1" dirty="0" smtClean="0"/>
              <a:t>Reemplaza parte de una cadena de texto por otra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Sintaxis</a:t>
            </a:r>
          </a:p>
          <a:p>
            <a:pPr marL="0" indent="0">
              <a:buNone/>
            </a:pPr>
            <a:r>
              <a:rPr lang="es-ES" b="1" dirty="0"/>
              <a:t>=REEMPLAZAR(</a:t>
            </a:r>
            <a:r>
              <a:rPr lang="es-ES" b="1" dirty="0" err="1"/>
              <a:t>texto_original;numero_inicial;número_de</a:t>
            </a:r>
            <a:r>
              <a:rPr lang="es-ES" b="1" dirty="0"/>
              <a:t> _</a:t>
            </a:r>
            <a:r>
              <a:rPr lang="es-ES" b="1" dirty="0" err="1"/>
              <a:t>caracteres;texto_nuevo</a:t>
            </a:r>
            <a:r>
              <a:rPr lang="es-ES" b="1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endParaRPr lang="es-E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Para indagar</a:t>
            </a:r>
          </a:p>
          <a:p>
            <a:pPr marL="0" indent="0">
              <a:buNone/>
            </a:pPr>
            <a:r>
              <a:rPr lang="es-ES" dirty="0" smtClean="0"/>
              <a:t>Intenta a partir de tus dos nombres, crear un tercero.</a:t>
            </a:r>
            <a:endParaRPr lang="es-ES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5824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Nom</a:t>
            </a:r>
            <a:r>
              <a:rPr lang="es-CL" dirty="0" err="1"/>
              <a:t>p</a:t>
            </a:r>
            <a:r>
              <a:rPr lang="es-CL" dirty="0" err="1" smtClean="0"/>
              <a:t>ropio</a:t>
            </a:r>
            <a:endParaRPr lang="es-CL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¿Qué hace?</a:t>
            </a:r>
          </a:p>
          <a:p>
            <a:pPr marL="0" indent="0">
              <a:buNone/>
            </a:pPr>
            <a:r>
              <a:rPr lang="es-ES" i="1" dirty="0" smtClean="0"/>
              <a:t>Convierte una cadena de texto en MAYÚSCULAS o en minúsculas según corresponda; la primera letra de cada palabra en mayúscula y las demás en minúsculas.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Sintaxis</a:t>
            </a:r>
          </a:p>
          <a:p>
            <a:pPr marL="0" indent="0">
              <a:buNone/>
            </a:pPr>
            <a:r>
              <a:rPr lang="es-ES" b="1" dirty="0"/>
              <a:t>=NOMPROPIO(texto)</a:t>
            </a:r>
          </a:p>
          <a:p>
            <a:pPr>
              <a:buFont typeface="Wingdings" panose="05000000000000000000" pitchFamily="2" charset="2"/>
              <a:buChar char="q"/>
            </a:pPr>
            <a:endParaRPr lang="es-E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Para indagar</a:t>
            </a:r>
          </a:p>
          <a:p>
            <a:pPr marL="0" indent="0">
              <a:buNone/>
            </a:pPr>
            <a:r>
              <a:rPr lang="es-ES" dirty="0" smtClean="0"/>
              <a:t>¿Es posible poner más de una palabra en la celda y que la función afecte a todas las palabras?</a:t>
            </a:r>
            <a:endParaRPr lang="es-ES" dirty="0" smtClean="0"/>
          </a:p>
          <a:p>
            <a:pPr marL="0" indent="0">
              <a:buNone/>
            </a:pPr>
            <a:endParaRPr lang="es-ES" b="1" dirty="0" smtClean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1974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Aplicación!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dirty="0" smtClean="0"/>
              <a:t>Emula los mails </a:t>
            </a:r>
            <a:r>
              <a:rPr lang="es-CL" dirty="0" smtClean="0"/>
              <a:t>institucionales de </a:t>
            </a:r>
            <a:r>
              <a:rPr lang="es-CL" dirty="0" smtClean="0"/>
              <a:t>tu sección</a:t>
            </a:r>
            <a:r>
              <a:rPr lang="es-CL" dirty="0" smtClean="0"/>
              <a:t>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Pon tu primer nombre y tu  primer apellido separados por un punto.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Añade el símbolo @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smtClean="0"/>
              <a:t>Añade ug.uchile.cl</a:t>
            </a:r>
          </a:p>
          <a:p>
            <a:pPr>
              <a:buFont typeface="Wingdings" panose="05000000000000000000" pitchFamily="2" charset="2"/>
              <a:buChar char="q"/>
            </a:pPr>
            <a:endParaRPr lang="es-CL" dirty="0" smtClean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/>
              <p:cNvSpPr txBox="1"/>
              <p:nvPr/>
            </p:nvSpPr>
            <p:spPr>
              <a:xfrm>
                <a:off x="3803485" y="6477856"/>
                <a:ext cx="83885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𝑸𝒖𝒆𝒅𝒂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𝒑𝒓𝒐𝒑𝒖𝒆𝒔𝒕𝒐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𝒊𝒏𝒅𝒂𝒈𝒂𝒓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𝒔𝒊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𝒆𝒔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𝒑𝒐𝒔𝒊𝒃𝒍𝒆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𝒔𝒂𝒄𝒂𝒓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𝒅𝒆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𝒖𝒏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𝒎𝒂𝒊𝒍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𝒍𝒂𝒔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ñ`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𝒍𝒐𝒔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í</m:t>
                      </m:r>
                      <m:r>
                        <a:rPr lang="es-CL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𝒍𝒅𝒆𝒔</m:t>
                      </m:r>
                    </m:oMath>
                  </m:oMathPara>
                </a14:m>
                <a:endParaRPr lang="es-CL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485" y="6477856"/>
                <a:ext cx="8388515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509" t="-6667" r="-291" b="-35556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mail down? Current status and problems | Downdete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742" y="3345593"/>
            <a:ext cx="2487759" cy="188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42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Analizar </a:t>
            </a:r>
            <a:r>
              <a:rPr lang="es-CL" sz="2400" b="1" dirty="0" smtClean="0">
                <a:solidFill>
                  <a:srgbClr val="00B050"/>
                </a:solidFill>
              </a:rPr>
              <a:t>bases de datos</a:t>
            </a:r>
            <a:r>
              <a:rPr lang="es-CL" sz="2400" dirty="0" smtClean="0"/>
              <a:t>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Comprender </a:t>
            </a:r>
            <a:r>
              <a:rPr lang="es-CL" sz="2400" b="1" dirty="0" smtClean="0">
                <a:solidFill>
                  <a:srgbClr val="92D050"/>
                </a:solidFill>
              </a:rPr>
              <a:t>funciones de texto </a:t>
            </a:r>
            <a:r>
              <a:rPr lang="es-CL" sz="2400" dirty="0" smtClean="0"/>
              <a:t>de Excel.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8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08" y="542256"/>
            <a:ext cx="11842259" cy="88798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08" y="975613"/>
            <a:ext cx="11842260" cy="48484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50" y="157341"/>
            <a:ext cx="14104462" cy="33828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07" y="5381470"/>
            <a:ext cx="11842259" cy="137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65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 smtClean="0">
                <a:solidFill>
                  <a:srgbClr val="00B050"/>
                </a:solidFill>
              </a:rPr>
              <a:t>T</a:t>
            </a:r>
            <a:r>
              <a:rPr lang="es-CL" sz="7200" dirty="0" smtClean="0"/>
              <a:t>ecnología y </a:t>
            </a:r>
            <a:br>
              <a:rPr lang="es-CL" sz="7200" dirty="0" smtClean="0"/>
            </a:br>
            <a:r>
              <a:rPr lang="es-CL" sz="7200" b="1" dirty="0" smtClean="0">
                <a:solidFill>
                  <a:srgbClr val="00B050"/>
                </a:solidFill>
              </a:rPr>
              <a:t>S</a:t>
            </a:r>
            <a:r>
              <a:rPr lang="es-CL" sz="7200" dirty="0" smtClean="0"/>
              <a:t>istemas de </a:t>
            </a:r>
            <a:br>
              <a:rPr lang="es-CL" sz="7200" dirty="0" smtClean="0"/>
            </a:br>
            <a:r>
              <a:rPr lang="es-CL" sz="7200" b="1" dirty="0" smtClean="0">
                <a:solidFill>
                  <a:srgbClr val="00B050"/>
                </a:solidFill>
              </a:rPr>
              <a:t>I</a:t>
            </a:r>
            <a:r>
              <a:rPr lang="es-CL" sz="7200" dirty="0" smtClean="0"/>
              <a:t>nformación</a:t>
            </a:r>
            <a:endParaRPr lang="es-CL" sz="7200" dirty="0"/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860" y="138308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91" y="577661"/>
            <a:ext cx="11829885" cy="88705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50" y="157341"/>
            <a:ext cx="14104462" cy="33828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291" y="1041991"/>
            <a:ext cx="11829885" cy="571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9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Analizar </a:t>
            </a:r>
            <a:r>
              <a:rPr lang="es-CL" sz="2400" b="1" dirty="0" smtClean="0">
                <a:solidFill>
                  <a:srgbClr val="00B050"/>
                </a:solidFill>
              </a:rPr>
              <a:t>bases de datos</a:t>
            </a:r>
            <a:r>
              <a:rPr lang="es-CL" sz="2400" dirty="0" smtClean="0"/>
              <a:t>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Comprender </a:t>
            </a:r>
            <a:r>
              <a:rPr lang="es-CL" sz="2400" b="1" dirty="0" smtClean="0">
                <a:solidFill>
                  <a:srgbClr val="92D050"/>
                </a:solidFill>
              </a:rPr>
              <a:t>funciones de texto </a:t>
            </a:r>
            <a:r>
              <a:rPr lang="es-CL" sz="2400" dirty="0" smtClean="0"/>
              <a:t>de Excel.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53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/>
              <a:t>Analizar </a:t>
            </a:r>
            <a:r>
              <a:rPr lang="es-CL" sz="2400" b="1" dirty="0" smtClean="0">
                <a:solidFill>
                  <a:srgbClr val="00B050"/>
                </a:solidFill>
              </a:rPr>
              <a:t>bases de datos</a:t>
            </a:r>
            <a:r>
              <a:rPr lang="es-CL" sz="2400" dirty="0" smtClean="0"/>
              <a:t>.</a:t>
            </a: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 smtClean="0">
                <a:solidFill>
                  <a:schemeClr val="bg1">
                    <a:lumMod val="65000"/>
                  </a:schemeClr>
                </a:solidFill>
              </a:rPr>
              <a:t>Comprender </a:t>
            </a:r>
            <a:r>
              <a:rPr lang="es-CL" sz="2400" b="1" dirty="0" smtClean="0">
                <a:solidFill>
                  <a:schemeClr val="bg1">
                    <a:lumMod val="65000"/>
                  </a:schemeClr>
                </a:solidFill>
              </a:rPr>
              <a:t>funciones de texto </a:t>
            </a:r>
            <a:r>
              <a:rPr lang="es-CL" sz="2400" dirty="0" smtClean="0">
                <a:solidFill>
                  <a:schemeClr val="bg1">
                    <a:lumMod val="65000"/>
                  </a:schemeClr>
                </a:solidFill>
              </a:rPr>
              <a:t>de Excel.</a:t>
            </a:r>
            <a:endParaRPr lang="es-CL" sz="24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s-CL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719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476914"/>
            <a:ext cx="10058400" cy="1450757"/>
          </a:xfrm>
        </p:spPr>
        <p:txBody>
          <a:bodyPr>
            <a:normAutofit/>
          </a:bodyPr>
          <a:lstStyle/>
          <a:p>
            <a:r>
              <a:rPr lang="es-CL" sz="8000" b="1" dirty="0" smtClean="0">
                <a:solidFill>
                  <a:srgbClr val="00B050"/>
                </a:solidFill>
              </a:rPr>
              <a:t>Análisis</a:t>
            </a:r>
            <a:endParaRPr lang="es-CL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2133410"/>
            <a:ext cx="10687180" cy="501226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s-CL" sz="3200" dirty="0"/>
              <a:t>Texto en Columnas</a:t>
            </a:r>
          </a:p>
          <a:p>
            <a:pPr marL="457200" indent="-457200">
              <a:buFont typeface="+mj-lt"/>
              <a:buAutoNum type="arabicPeriod"/>
            </a:pPr>
            <a:endParaRPr lang="es-CL" sz="3200" dirty="0" smtClean="0"/>
          </a:p>
          <a:p>
            <a:pPr marL="457200" indent="-457200">
              <a:buFont typeface="+mj-lt"/>
              <a:buAutoNum type="arabicPeriod"/>
            </a:pPr>
            <a:r>
              <a:rPr lang="es-CL" sz="3200" dirty="0" smtClean="0"/>
              <a:t>Duplicación de Datos</a:t>
            </a:r>
          </a:p>
          <a:p>
            <a:pPr marL="457200" indent="-457200">
              <a:buFont typeface="+mj-lt"/>
              <a:buAutoNum type="arabicPeriod"/>
            </a:pPr>
            <a:endParaRPr lang="es-CL" sz="3200" dirty="0"/>
          </a:p>
          <a:p>
            <a:pPr marL="457200" indent="-457200">
              <a:buFont typeface="+mj-lt"/>
              <a:buAutoNum type="arabicPeriod"/>
            </a:pPr>
            <a:r>
              <a:rPr lang="es-CL" sz="3200" dirty="0" smtClean="0"/>
              <a:t>Validación de Datos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191" y="2425558"/>
            <a:ext cx="6664503" cy="2329035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6908892" y="6429322"/>
            <a:ext cx="5112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bg1"/>
                </a:solidFill>
              </a:rPr>
              <a:t>¿Alguien </a:t>
            </a:r>
            <a:r>
              <a:rPr lang="es-ES" b="1" i="1" dirty="0" smtClean="0">
                <a:solidFill>
                  <a:schemeClr val="bg1"/>
                </a:solidFill>
              </a:rPr>
              <a:t>las ha </a:t>
            </a:r>
            <a:r>
              <a:rPr lang="es-ES" b="1" i="1" dirty="0">
                <a:solidFill>
                  <a:schemeClr val="bg1"/>
                </a:solidFill>
              </a:rPr>
              <a:t>usado antes?, ¿Qué ha conseguido?</a:t>
            </a:r>
          </a:p>
        </p:txBody>
      </p:sp>
    </p:spTree>
    <p:extLst>
      <p:ext uri="{BB962C8B-B14F-4D97-AF65-F5344CB8AC3E}">
        <p14:creationId xmlns:p14="http://schemas.microsoft.com/office/powerpoint/2010/main" val="142001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Texto en </a:t>
            </a:r>
            <a:r>
              <a:rPr lang="es-CL" dirty="0" smtClean="0"/>
              <a:t>Columnas</a:t>
            </a:r>
            <a:endParaRPr lang="es-C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240" y="1232899"/>
            <a:ext cx="998440" cy="1271822"/>
          </a:xfrm>
          <a:prstGeom prst="rect">
            <a:avLst/>
          </a:prstGeom>
        </p:spPr>
      </p:pic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5232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¿Cómo se hace?</a:t>
            </a:r>
          </a:p>
          <a:p>
            <a:pPr marL="0" indent="0">
              <a:buNone/>
            </a:pPr>
            <a:r>
              <a:rPr lang="es-CL" dirty="0"/>
              <a:t>Debo tener texto en una sola columna separado por uno o más </a:t>
            </a:r>
            <a:r>
              <a:rPr lang="es-CL" dirty="0" smtClean="0"/>
              <a:t>caracteres.</a:t>
            </a:r>
          </a:p>
          <a:p>
            <a:pPr marL="457200" indent="-457200">
              <a:buFont typeface="+mj-lt"/>
              <a:buAutoNum type="arabicPeriod"/>
            </a:pPr>
            <a:r>
              <a:rPr lang="es-CL" b="1" dirty="0" smtClean="0">
                <a:solidFill>
                  <a:schemeClr val="accent2"/>
                </a:solidFill>
              </a:rPr>
              <a:t>Selecciono</a:t>
            </a:r>
            <a:r>
              <a:rPr lang="es-CL" dirty="0" smtClean="0"/>
              <a:t> toda la columna (sin su titular o encabezado).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Busco el </a:t>
            </a:r>
            <a:r>
              <a:rPr lang="es-CL" b="1" dirty="0" smtClean="0">
                <a:solidFill>
                  <a:schemeClr val="accent1"/>
                </a:solidFill>
              </a:rPr>
              <a:t>símbolo</a:t>
            </a:r>
            <a:r>
              <a:rPr lang="es-CL" dirty="0" smtClean="0"/>
              <a:t> “Texto en columnas” en la pestaña DATOS y lo selecciono.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Indico si mis datos dentro de la celda están </a:t>
            </a:r>
            <a:r>
              <a:rPr lang="es-CL" u="sng" dirty="0" smtClean="0">
                <a:solidFill>
                  <a:srgbClr val="92D050"/>
                </a:solidFill>
              </a:rPr>
              <a:t>delimitados </a:t>
            </a:r>
            <a:r>
              <a:rPr lang="es-CL" dirty="0" smtClean="0"/>
              <a:t>o son de un </a:t>
            </a:r>
            <a:r>
              <a:rPr lang="es-CL" strike="sngStrike" dirty="0" smtClean="0">
                <a:solidFill>
                  <a:srgbClr val="92D050"/>
                </a:solidFill>
              </a:rPr>
              <a:t>ancho fijo</a:t>
            </a:r>
            <a:r>
              <a:rPr lang="es-C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Selecciono el o los 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caracteres</a:t>
            </a:r>
            <a:r>
              <a:rPr lang="es-CL" dirty="0" smtClean="0"/>
              <a:t> que permiten la separación de los datos en mi celda.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Usando </a:t>
            </a:r>
            <a:r>
              <a:rPr lang="es-CL" dirty="0"/>
              <a:t>esos caracteres (o espacio delimitado)</a:t>
            </a:r>
            <a:r>
              <a:rPr lang="es-CL" b="1" dirty="0">
                <a:solidFill>
                  <a:srgbClr val="00B050"/>
                </a:solidFill>
              </a:rPr>
              <a:t> se separará </a:t>
            </a:r>
            <a:r>
              <a:rPr lang="es-CL" dirty="0"/>
              <a:t>mi texto en más de una columna</a:t>
            </a:r>
            <a:r>
              <a:rPr lang="es-CL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Doy</a:t>
            </a:r>
            <a:r>
              <a:rPr lang="es-CL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formato </a:t>
            </a:r>
            <a:r>
              <a:rPr lang="es-CL" dirty="0" smtClean="0"/>
              <a:t>a los datos e indico</a:t>
            </a:r>
            <a:r>
              <a:rPr lang="es-CL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dónde </a:t>
            </a:r>
            <a:r>
              <a:rPr lang="es-CL" dirty="0" smtClean="0"/>
              <a:t>quiero que se alojen.</a:t>
            </a:r>
            <a:endParaRPr lang="es-CL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Ejemplo</a:t>
            </a:r>
          </a:p>
          <a:p>
            <a:pPr marL="0" indent="0">
              <a:buNone/>
            </a:pPr>
            <a:r>
              <a:rPr lang="es-ES" dirty="0" smtClean="0"/>
              <a:t>Hoja Texto en Columnas – Listado de la sección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122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Duplicación de Datos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938" y="1116217"/>
            <a:ext cx="2516742" cy="506084"/>
          </a:xfrm>
          <a:prstGeom prst="rect">
            <a:avLst/>
          </a:prstGeom>
        </p:spPr>
      </p:pic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¿Cómo se hace?</a:t>
            </a:r>
          </a:p>
          <a:p>
            <a:pPr marL="0" indent="0">
              <a:buNone/>
            </a:pPr>
            <a:r>
              <a:rPr lang="es-CL" dirty="0"/>
              <a:t>Debo </a:t>
            </a:r>
            <a:r>
              <a:rPr lang="es-CL" dirty="0" smtClean="0"/>
              <a:t>tener una o más columnas de datos con valores que se repitan.</a:t>
            </a: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ES" b="1" dirty="0" smtClean="0">
                <a:solidFill>
                  <a:schemeClr val="accent1"/>
                </a:solidFill>
              </a:rPr>
              <a:t>Selecciono</a:t>
            </a:r>
            <a:r>
              <a:rPr lang="es-ES" dirty="0" smtClean="0"/>
              <a:t> todo lo que quiero indagar si tiene o no valores duplicados.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/>
              <a:t>Selecciono el </a:t>
            </a:r>
            <a:r>
              <a:rPr lang="es-ES" b="1" dirty="0">
                <a:solidFill>
                  <a:srgbClr val="0070C0"/>
                </a:solidFill>
              </a:rPr>
              <a:t>botón</a:t>
            </a:r>
            <a:r>
              <a:rPr lang="es-ES" dirty="0"/>
              <a:t> </a:t>
            </a:r>
            <a:r>
              <a:rPr lang="es-ES" dirty="0" smtClean="0"/>
              <a:t>“Quitar duplicados”.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Respondo a la pregunta de si quiero </a:t>
            </a:r>
            <a:r>
              <a:rPr lang="es-ES" dirty="0" smtClean="0">
                <a:solidFill>
                  <a:schemeClr val="bg2">
                    <a:lumMod val="90000"/>
                  </a:schemeClr>
                </a:solidFill>
              </a:rPr>
              <a:t>ampliar </a:t>
            </a:r>
            <a:r>
              <a:rPr lang="es-ES" dirty="0" smtClean="0"/>
              <a:t>(hacia las demás columnas) </a:t>
            </a:r>
            <a:r>
              <a:rPr lang="es-ES" dirty="0" smtClean="0">
                <a:solidFill>
                  <a:schemeClr val="bg2">
                    <a:lumMod val="90000"/>
                  </a:schemeClr>
                </a:solidFill>
              </a:rPr>
              <a:t>o mantener </a:t>
            </a:r>
            <a:r>
              <a:rPr lang="es-ES" dirty="0" smtClean="0"/>
              <a:t>la selección.</a:t>
            </a:r>
            <a:endParaRPr lang="es-ES" dirty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3511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Validación de Datos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ES" dirty="0" smtClean="0"/>
              <a:t>¿Cómo se hace?</a:t>
            </a:r>
          </a:p>
          <a:p>
            <a:pPr marL="0" indent="0">
              <a:buNone/>
            </a:pPr>
            <a:r>
              <a:rPr lang="es-CL" dirty="0"/>
              <a:t>Debo tener </a:t>
            </a:r>
            <a:r>
              <a:rPr lang="es-CL" dirty="0" smtClean="0"/>
              <a:t>categorías de datos definidas y una tabla que poder ir completando en base a ellas.</a:t>
            </a: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Creo mi </a:t>
            </a:r>
            <a:r>
              <a:rPr lang="es-ES" dirty="0" smtClean="0">
                <a:solidFill>
                  <a:srgbClr val="DF9207"/>
                </a:solidFill>
              </a:rPr>
              <a:t>tabla</a:t>
            </a:r>
            <a:r>
              <a:rPr lang="es-ES" dirty="0" smtClean="0"/>
              <a:t> de interés con las columnas a completar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Alojo las</a:t>
            </a:r>
            <a:r>
              <a:rPr lang="es-ES" b="1" dirty="0" smtClean="0">
                <a:solidFill>
                  <a:srgbClr val="FF0000"/>
                </a:solidFill>
              </a:rPr>
              <a:t> categorías </a:t>
            </a:r>
            <a:r>
              <a:rPr lang="es-ES" dirty="0" smtClean="0"/>
              <a:t>de datos por cada variable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Selecciono el botón “</a:t>
            </a:r>
            <a:r>
              <a:rPr lang="es-ES" dirty="0" smtClean="0">
                <a:solidFill>
                  <a:srgbClr val="C00000"/>
                </a:solidFill>
              </a:rPr>
              <a:t>Validación</a:t>
            </a:r>
            <a:r>
              <a:rPr lang="es-ES" dirty="0" smtClean="0"/>
              <a:t> de datos”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/>
              <a:t>(Opcional) indico si deseo un mensaje en caso de una palabra fuera del listado.</a:t>
            </a:r>
          </a:p>
          <a:p>
            <a:pPr marL="457200" indent="-457200">
              <a:buFont typeface="+mj-lt"/>
              <a:buAutoNum type="arabicPeriod"/>
            </a:pPr>
            <a:endParaRPr lang="es-ES" dirty="0" smtClean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035" y="1171318"/>
            <a:ext cx="2264167" cy="56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3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Retrospección">
  <a:themeElements>
    <a:clrScheme name="Personalizado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92D050"/>
      </a:accent1>
      <a:accent2>
        <a:srgbClr val="00B050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4090</TotalTime>
  <Words>715</Words>
  <Application>Microsoft Office PowerPoint</Application>
  <PresentationFormat>Panorámica</PresentationFormat>
  <Paragraphs>111</Paragraphs>
  <Slides>20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Wingdings</vt:lpstr>
      <vt:lpstr>Retrospección</vt:lpstr>
      <vt:lpstr>Tecnología y  Sistemas de  Información</vt:lpstr>
      <vt:lpstr>Presentación de PowerPoint</vt:lpstr>
      <vt:lpstr>Presentación de PowerPoint</vt:lpstr>
      <vt:lpstr>Objetivos de Hoy</vt:lpstr>
      <vt:lpstr>Objetivos de Hoy</vt:lpstr>
      <vt:lpstr>Análisis</vt:lpstr>
      <vt:lpstr>Texto en Columnas</vt:lpstr>
      <vt:lpstr>Duplicación de Datos</vt:lpstr>
      <vt:lpstr>Validación de Datos</vt:lpstr>
      <vt:lpstr>Objetivos de Hoy</vt:lpstr>
      <vt:lpstr>f(x)s de Texto</vt:lpstr>
      <vt:lpstr>¿Para qué sirven las funciones de texto?</vt:lpstr>
      <vt:lpstr>Extrae</vt:lpstr>
      <vt:lpstr>Izquierda/Derecha</vt:lpstr>
      <vt:lpstr>Concatenar</vt:lpstr>
      <vt:lpstr>Reemplazar</vt:lpstr>
      <vt:lpstr>Nompropio</vt:lpstr>
      <vt:lpstr>Aplicación!</vt:lpstr>
      <vt:lpstr>Objetivos de Hoy</vt:lpstr>
      <vt:lpstr>Tecnología y  Sistemas de  Información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Matemática IV medio</dc:title>
  <dc:creator>Pablo Villar Martínez</dc:creator>
  <cp:lastModifiedBy>Windows User</cp:lastModifiedBy>
  <cp:revision>306</cp:revision>
  <dcterms:created xsi:type="dcterms:W3CDTF">2015-03-13T21:13:22Z</dcterms:created>
  <dcterms:modified xsi:type="dcterms:W3CDTF">2023-05-23T22:49:26Z</dcterms:modified>
</cp:coreProperties>
</file>