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9" r:id="rId5"/>
    <p:sldId id="268" r:id="rId6"/>
    <p:sldId id="264" r:id="rId7"/>
    <p:sldId id="270" r:id="rId8"/>
    <p:sldId id="265" r:id="rId9"/>
    <p:sldId id="266" r:id="rId10"/>
    <p:sldId id="272" r:id="rId11"/>
    <p:sldId id="273" r:id="rId12"/>
    <p:sldId id="274" r:id="rId13"/>
    <p:sldId id="261" r:id="rId14"/>
    <p:sldId id="26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8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8509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8004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60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17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6561327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86317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38459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4300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793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21771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232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5A6EB04-386B-4801-B2F0-385ED0420470}" type="datetimeFigureOut">
              <a:rPr lang="es-ES" smtClean="0"/>
              <a:t>16/04/2021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DAB5C09-4754-4C06-9144-EFB7F1FB6264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1653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valentina.perez.h@ug.chile.c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3070BD-C2DE-4A51-ACF3-33AA2DCCA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6987" y="1589763"/>
            <a:ext cx="10318418" cy="1736035"/>
          </a:xfrm>
        </p:spPr>
        <p:txBody>
          <a:bodyPr/>
          <a:lstStyle/>
          <a:p>
            <a:r>
              <a:rPr lang="es-ES" sz="6000" dirty="0"/>
              <a:t>Ayudantía</a:t>
            </a:r>
            <a:r>
              <a:rPr lang="es-ES" sz="12000" dirty="0"/>
              <a:t> </a:t>
            </a:r>
            <a:br>
              <a:rPr lang="es-ES" sz="12000" dirty="0"/>
            </a:br>
            <a:r>
              <a:rPr lang="es-ES" sz="2800" dirty="0"/>
              <a:t>Lógica II y conjuntos</a:t>
            </a:r>
            <a:endParaRPr lang="es-ES" sz="12000" dirty="0"/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5BDA91C9-CBE0-4999-BB47-A3E9CF9D369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183470" y="5978525"/>
            <a:ext cx="8045450" cy="742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cap="none" dirty="0"/>
              <a:t>Valentina Pérez Hernández</a:t>
            </a:r>
          </a:p>
          <a:p>
            <a:pPr algn="ctr"/>
            <a:r>
              <a:rPr lang="es-ES" sz="1800" cap="non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valentina.perez.h@ug.uchile</a:t>
            </a:r>
            <a:r>
              <a:rPr lang="es-ES" sz="1800" cap="none" dirty="0">
                <a:solidFill>
                  <a:srgbClr val="62B4C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.cl</a:t>
            </a:r>
            <a:endParaRPr lang="es-ES" sz="1800" cap="none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CAB8836-CC7C-4C1D-9D60-DE5165591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26" y="98475"/>
            <a:ext cx="1631851" cy="1010062"/>
          </a:xfrm>
          <a:prstGeom prst="rect">
            <a:avLst/>
          </a:prstGeom>
        </p:spPr>
      </p:pic>
      <p:sp>
        <p:nvSpPr>
          <p:cNvPr id="6" name="Subtítulo 2">
            <a:extLst>
              <a:ext uri="{FF2B5EF4-FFF2-40B4-BE49-F238E27FC236}">
                <a16:creationId xmlns:a16="http://schemas.microsoft.com/office/drawing/2014/main" id="{9699D030-959D-45C6-B327-E7D6504006FC}"/>
              </a:ext>
            </a:extLst>
          </p:cNvPr>
          <p:cNvSpPr txBox="1">
            <a:spLocks/>
          </p:cNvSpPr>
          <p:nvPr/>
        </p:nvSpPr>
        <p:spPr>
          <a:xfrm>
            <a:off x="3583743" y="3510988"/>
            <a:ext cx="5244905" cy="16557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cap="none" dirty="0"/>
              <a:t>Matemática Para la Gestión I</a:t>
            </a:r>
          </a:p>
          <a:p>
            <a:endParaRPr lang="es-ES" sz="1800" cap="none" dirty="0"/>
          </a:p>
          <a:p>
            <a:r>
              <a:rPr lang="es-ES" sz="1600" cap="none" dirty="0"/>
              <a:t>(Preparación Prueba PARTE 1)</a:t>
            </a:r>
          </a:p>
        </p:txBody>
      </p:sp>
    </p:spTree>
    <p:extLst>
      <p:ext uri="{BB962C8B-B14F-4D97-AF65-F5344CB8AC3E}">
        <p14:creationId xmlns:p14="http://schemas.microsoft.com/office/powerpoint/2010/main" val="2484907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60A155EC-FA37-44E0-9F30-CBAD83E57693}"/>
              </a:ext>
            </a:extLst>
          </p:cNvPr>
          <p:cNvSpPr/>
          <p:nvPr/>
        </p:nvSpPr>
        <p:spPr>
          <a:xfrm>
            <a:off x="2770660" y="1055075"/>
            <a:ext cx="3971778" cy="3593591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43AA41E5-6B98-4B03-8D43-8AD37CED507D}"/>
              </a:ext>
            </a:extLst>
          </p:cNvPr>
          <p:cNvSpPr/>
          <p:nvPr/>
        </p:nvSpPr>
        <p:spPr>
          <a:xfrm>
            <a:off x="5189627" y="999759"/>
            <a:ext cx="3971778" cy="3593591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BE9C44D8-4101-48C0-9034-1C6C7202FDEC}"/>
              </a:ext>
            </a:extLst>
          </p:cNvPr>
          <p:cNvSpPr/>
          <p:nvPr/>
        </p:nvSpPr>
        <p:spPr>
          <a:xfrm>
            <a:off x="4142260" y="3022207"/>
            <a:ext cx="3971778" cy="3593591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2ACE0B5-9AD7-4415-AF05-81F1C5A53F53}"/>
              </a:ext>
            </a:extLst>
          </p:cNvPr>
          <p:cNvSpPr txBox="1"/>
          <p:nvPr/>
        </p:nvSpPr>
        <p:spPr>
          <a:xfrm>
            <a:off x="977716" y="89577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U= 450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3D40D6-E1DB-4475-85D0-85AD4426873C}"/>
              </a:ext>
            </a:extLst>
          </p:cNvPr>
          <p:cNvSpPr txBox="1"/>
          <p:nvPr/>
        </p:nvSpPr>
        <p:spPr>
          <a:xfrm>
            <a:off x="876579" y="1552910"/>
            <a:ext cx="1815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Discapacidad </a:t>
            </a:r>
          </a:p>
          <a:p>
            <a:r>
              <a:rPr lang="es-ES" dirty="0"/>
              <a:t>Intelectual = 70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6CCF5BC-7EF5-4E62-B86A-EA825E407FE6}"/>
              </a:ext>
            </a:extLst>
          </p:cNvPr>
          <p:cNvSpPr txBox="1"/>
          <p:nvPr/>
        </p:nvSpPr>
        <p:spPr>
          <a:xfrm>
            <a:off x="9481168" y="1041005"/>
            <a:ext cx="145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Discapacidad </a:t>
            </a:r>
          </a:p>
          <a:p>
            <a:r>
              <a:rPr lang="es-ES" dirty="0"/>
              <a:t>Visual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E6E507A-206B-4FE5-940A-AF158AC38525}"/>
              </a:ext>
            </a:extLst>
          </p:cNvPr>
          <p:cNvSpPr txBox="1"/>
          <p:nvPr/>
        </p:nvSpPr>
        <p:spPr>
          <a:xfrm>
            <a:off x="4904416" y="6548921"/>
            <a:ext cx="2447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Discapacidad Física = 55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33FC649-8558-4BFB-BE75-34A5A878C688}"/>
              </a:ext>
            </a:extLst>
          </p:cNvPr>
          <p:cNvSpPr txBox="1"/>
          <p:nvPr/>
        </p:nvSpPr>
        <p:spPr>
          <a:xfrm>
            <a:off x="2056076" y="37171"/>
            <a:ext cx="1626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325 otro tipo </a:t>
            </a:r>
          </a:p>
          <a:p>
            <a:r>
              <a:rPr lang="es-ES" dirty="0"/>
              <a:t>de discapacidad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DA35784-BD52-45DD-9A3D-C2EC4AAA63C2}"/>
              </a:ext>
            </a:extLst>
          </p:cNvPr>
          <p:cNvSpPr txBox="1"/>
          <p:nvPr/>
        </p:nvSpPr>
        <p:spPr>
          <a:xfrm>
            <a:off x="5755355" y="2796555"/>
            <a:ext cx="745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25</a:t>
            </a:r>
          </a:p>
        </p:txBody>
      </p:sp>
      <p:sp>
        <p:nvSpPr>
          <p:cNvPr id="15" name="Cerrar llave 14">
            <a:extLst>
              <a:ext uri="{FF2B5EF4-FFF2-40B4-BE49-F238E27FC236}">
                <a16:creationId xmlns:a16="http://schemas.microsoft.com/office/drawing/2014/main" id="{6EAB761A-FE4F-4157-A63C-331AEB18148C}"/>
              </a:ext>
            </a:extLst>
          </p:cNvPr>
          <p:cNvSpPr/>
          <p:nvPr/>
        </p:nvSpPr>
        <p:spPr>
          <a:xfrm rot="16200000">
            <a:off x="5807020" y="-1601065"/>
            <a:ext cx="279045" cy="493188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F805CF3-34C9-4B53-A728-9C8DCB384A6E}"/>
              </a:ext>
            </a:extLst>
          </p:cNvPr>
          <p:cNvSpPr txBox="1"/>
          <p:nvPr/>
        </p:nvSpPr>
        <p:spPr>
          <a:xfrm>
            <a:off x="4919770" y="383288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Intelectual o visual105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21D66FB-5E79-4EEE-A43E-E34265DC5FFB}"/>
              </a:ext>
            </a:extLst>
          </p:cNvPr>
          <p:cNvSpPr txBox="1"/>
          <p:nvPr/>
        </p:nvSpPr>
        <p:spPr>
          <a:xfrm>
            <a:off x="1121030" y="408744"/>
            <a:ext cx="8515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    450</a:t>
            </a:r>
          </a:p>
          <a:p>
            <a:pPr marL="285750" indent="-285750">
              <a:buFontTx/>
              <a:buChar char="-"/>
            </a:pPr>
            <a:r>
              <a:rPr lang="es-ES" u="sng" dirty="0"/>
              <a:t>325</a:t>
            </a:r>
          </a:p>
          <a:p>
            <a:r>
              <a:rPr lang="es-ES" dirty="0"/>
              <a:t>     125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6CDD85C-03A3-4C52-8ACB-54DD07F030C2}"/>
              </a:ext>
            </a:extLst>
          </p:cNvPr>
          <p:cNvSpPr txBox="1"/>
          <p:nvPr/>
        </p:nvSpPr>
        <p:spPr>
          <a:xfrm>
            <a:off x="5200954" y="3429000"/>
            <a:ext cx="745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30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0D18CA2-E980-4CA0-B89C-73CC8D517FCA}"/>
              </a:ext>
            </a:extLst>
          </p:cNvPr>
          <p:cNvSpPr txBox="1"/>
          <p:nvPr/>
        </p:nvSpPr>
        <p:spPr>
          <a:xfrm>
            <a:off x="6245460" y="3440506"/>
            <a:ext cx="745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15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943D789-6C18-4C32-9B50-55F984EEFCEF}"/>
              </a:ext>
            </a:extLst>
          </p:cNvPr>
          <p:cNvSpPr txBox="1"/>
          <p:nvPr/>
        </p:nvSpPr>
        <p:spPr>
          <a:xfrm>
            <a:off x="5858579" y="3378703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84C6D66-C56F-4916-B91E-2282416147FF}"/>
              </a:ext>
            </a:extLst>
          </p:cNvPr>
          <p:cNvSpPr txBox="1"/>
          <p:nvPr/>
        </p:nvSpPr>
        <p:spPr>
          <a:xfrm>
            <a:off x="5677440" y="231952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25 - x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9A3D7C0-CF5F-4317-BCA2-423FBFA4161A}"/>
              </a:ext>
            </a:extLst>
          </p:cNvPr>
          <p:cNvSpPr txBox="1"/>
          <p:nvPr/>
        </p:nvSpPr>
        <p:spPr>
          <a:xfrm>
            <a:off x="6742438" y="386619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15 - x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B5247BC-2D11-4B51-BB5C-DA69322CE9DE}"/>
              </a:ext>
            </a:extLst>
          </p:cNvPr>
          <p:cNvSpPr txBox="1"/>
          <p:nvPr/>
        </p:nvSpPr>
        <p:spPr>
          <a:xfrm>
            <a:off x="4602292" y="3953138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30 - x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070B99B-56F1-4E40-89D0-80E83A6B6EC8}"/>
              </a:ext>
            </a:extLst>
          </p:cNvPr>
          <p:cNvSpPr txBox="1"/>
          <p:nvPr/>
        </p:nvSpPr>
        <p:spPr>
          <a:xfrm>
            <a:off x="3798277" y="1927274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y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5555455-41BD-4969-88E4-05BD864AA700}"/>
              </a:ext>
            </a:extLst>
          </p:cNvPr>
          <p:cNvSpPr txBox="1"/>
          <p:nvPr/>
        </p:nvSpPr>
        <p:spPr>
          <a:xfrm>
            <a:off x="7852434" y="1814832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z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98A32A2-27BA-477C-AA6B-3017A469C17A}"/>
              </a:ext>
            </a:extLst>
          </p:cNvPr>
          <p:cNvSpPr txBox="1"/>
          <p:nvPr/>
        </p:nvSpPr>
        <p:spPr>
          <a:xfrm>
            <a:off x="5945141" y="553050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w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6FFFF36-AD62-4DBB-B768-FD357D3FE18A}"/>
              </a:ext>
            </a:extLst>
          </p:cNvPr>
          <p:cNvSpPr txBox="1"/>
          <p:nvPr/>
        </p:nvSpPr>
        <p:spPr>
          <a:xfrm>
            <a:off x="751425" y="2610811"/>
            <a:ext cx="20136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/>
              <a:t>70=y+25-x+x+30-x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CE0325D-0E79-47E4-B6B0-3EBCEB657E8C}"/>
              </a:ext>
            </a:extLst>
          </p:cNvPr>
          <p:cNvSpPr txBox="1"/>
          <p:nvPr/>
        </p:nvSpPr>
        <p:spPr>
          <a:xfrm>
            <a:off x="2435030" y="6270124"/>
            <a:ext cx="207941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/>
              <a:t>55=w+30-x+x+15-x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AC0367A-37B2-4D8C-8FF8-2208EF82FB19}"/>
              </a:ext>
            </a:extLst>
          </p:cNvPr>
          <p:cNvSpPr txBox="1"/>
          <p:nvPr/>
        </p:nvSpPr>
        <p:spPr>
          <a:xfrm>
            <a:off x="9041512" y="1763879"/>
            <a:ext cx="289694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/>
              <a:t>105=y+25-x+z+30-x+x+15-x</a:t>
            </a:r>
          </a:p>
        </p:txBody>
      </p:sp>
    </p:spTree>
    <p:extLst>
      <p:ext uri="{BB962C8B-B14F-4D97-AF65-F5344CB8AC3E}">
        <p14:creationId xmlns:p14="http://schemas.microsoft.com/office/powerpoint/2010/main" val="74923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A60FA47-7EDA-45AC-9D13-62273BF1123D}"/>
              </a:ext>
            </a:extLst>
          </p:cNvPr>
          <p:cNvSpPr txBox="1"/>
          <p:nvPr/>
        </p:nvSpPr>
        <p:spPr>
          <a:xfrm>
            <a:off x="1398539" y="388115"/>
            <a:ext cx="2133918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b="1" dirty="0"/>
              <a:t>70=y+25-x+x+30-x</a:t>
            </a:r>
          </a:p>
          <a:p>
            <a:r>
              <a:rPr lang="es-ES" dirty="0"/>
              <a:t>70=y+55-x</a:t>
            </a:r>
          </a:p>
          <a:p>
            <a:r>
              <a:rPr lang="es-ES" dirty="0"/>
              <a:t>70-55=y-x</a:t>
            </a:r>
          </a:p>
          <a:p>
            <a:r>
              <a:rPr lang="es-ES" dirty="0">
                <a:highlight>
                  <a:srgbClr val="FFFF00"/>
                </a:highlight>
              </a:rPr>
              <a:t>15+x=y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24883A4-1865-42D2-BAE9-0F25BCDE4CAF}"/>
              </a:ext>
            </a:extLst>
          </p:cNvPr>
          <p:cNvSpPr txBox="1"/>
          <p:nvPr/>
        </p:nvSpPr>
        <p:spPr>
          <a:xfrm>
            <a:off x="1398539" y="1852869"/>
            <a:ext cx="2196435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b="1" dirty="0"/>
              <a:t>55=w+30-x+x+15-x</a:t>
            </a:r>
          </a:p>
          <a:p>
            <a:r>
              <a:rPr lang="es-ES" dirty="0"/>
              <a:t>55=w+45-x</a:t>
            </a:r>
          </a:p>
          <a:p>
            <a:r>
              <a:rPr lang="es-ES" dirty="0"/>
              <a:t>55-45=w-x</a:t>
            </a:r>
          </a:p>
          <a:p>
            <a:r>
              <a:rPr lang="es-ES" dirty="0">
                <a:highlight>
                  <a:srgbClr val="FFFF00"/>
                </a:highlight>
              </a:rPr>
              <a:t>10+x=w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31D409F-7D0D-4B72-97C2-01954C742CE5}"/>
              </a:ext>
            </a:extLst>
          </p:cNvPr>
          <p:cNvSpPr txBox="1"/>
          <p:nvPr/>
        </p:nvSpPr>
        <p:spPr>
          <a:xfrm>
            <a:off x="1398539" y="3351176"/>
            <a:ext cx="3106941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b="1" dirty="0"/>
              <a:t>105=y+25-x+x+30-x+z+15-x</a:t>
            </a:r>
          </a:p>
          <a:p>
            <a:r>
              <a:rPr lang="es-ES" dirty="0"/>
              <a:t>105=(15-x) +70 -2x + z</a:t>
            </a:r>
          </a:p>
          <a:p>
            <a:r>
              <a:rPr lang="es-ES" dirty="0"/>
              <a:t>105=15-x +70 -2x + z</a:t>
            </a:r>
          </a:p>
          <a:p>
            <a:r>
              <a:rPr lang="es-ES" dirty="0"/>
              <a:t>105=85+ z –x</a:t>
            </a:r>
          </a:p>
          <a:p>
            <a:r>
              <a:rPr lang="es-ES" dirty="0"/>
              <a:t>105 – 85= z – x </a:t>
            </a:r>
          </a:p>
          <a:p>
            <a:r>
              <a:rPr lang="es-ES" dirty="0">
                <a:highlight>
                  <a:srgbClr val="FFFF00"/>
                </a:highlight>
              </a:rPr>
              <a:t>20+x = z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AE44452-C7A8-4E13-8C6E-9865A018504A}"/>
              </a:ext>
            </a:extLst>
          </p:cNvPr>
          <p:cNvSpPr txBox="1"/>
          <p:nvPr/>
        </p:nvSpPr>
        <p:spPr>
          <a:xfrm>
            <a:off x="6341011" y="388115"/>
            <a:ext cx="420975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/>
              <a:t>125= y+z+w+25-x+x+30-x+15-x</a:t>
            </a:r>
          </a:p>
          <a:p>
            <a:r>
              <a:rPr lang="es-ES" sz="1800" dirty="0"/>
              <a:t>125= (15+x) + (20+x) + (10+x) + 70 - 2x</a:t>
            </a:r>
          </a:p>
          <a:p>
            <a:r>
              <a:rPr lang="es-ES" dirty="0"/>
              <a:t>125=115 + x</a:t>
            </a:r>
          </a:p>
          <a:p>
            <a:r>
              <a:rPr lang="es-ES" sz="1800" dirty="0"/>
              <a:t>125</a:t>
            </a:r>
            <a:r>
              <a:rPr lang="es-ES" dirty="0"/>
              <a:t> -115 = x</a:t>
            </a:r>
          </a:p>
          <a:p>
            <a:r>
              <a:rPr lang="es-ES" sz="1800" dirty="0">
                <a:highlight>
                  <a:srgbClr val="FFFF00"/>
                </a:highlight>
              </a:rPr>
              <a:t>10 = x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4F03D669-1E32-4EBA-B730-2B746B5BE7FF}"/>
              </a:ext>
            </a:extLst>
          </p:cNvPr>
          <p:cNvSpPr/>
          <p:nvPr/>
        </p:nvSpPr>
        <p:spPr>
          <a:xfrm>
            <a:off x="6813520" y="2296099"/>
            <a:ext cx="2196435" cy="211015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87DA3CEC-D5F1-447E-BE33-E77D12A482CC}"/>
              </a:ext>
            </a:extLst>
          </p:cNvPr>
          <p:cNvSpPr/>
          <p:nvPr/>
        </p:nvSpPr>
        <p:spPr>
          <a:xfrm>
            <a:off x="8354333" y="2296099"/>
            <a:ext cx="2196435" cy="211015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046F28A3-34B4-476E-A2E2-B8351EB056AA}"/>
              </a:ext>
            </a:extLst>
          </p:cNvPr>
          <p:cNvSpPr/>
          <p:nvPr/>
        </p:nvSpPr>
        <p:spPr>
          <a:xfrm>
            <a:off x="7671613" y="3351176"/>
            <a:ext cx="2196435" cy="211015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BA5913E-3CE3-4E4E-9306-089D74801BEF}"/>
              </a:ext>
            </a:extLst>
          </p:cNvPr>
          <p:cNvSpPr txBox="1"/>
          <p:nvPr/>
        </p:nvSpPr>
        <p:spPr>
          <a:xfrm>
            <a:off x="8474394" y="350765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10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55AD4EF-2626-4717-AD7F-84CF689A6275}"/>
              </a:ext>
            </a:extLst>
          </p:cNvPr>
          <p:cNvSpPr txBox="1"/>
          <p:nvPr/>
        </p:nvSpPr>
        <p:spPr>
          <a:xfrm>
            <a:off x="8474394" y="29998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15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915DD24-1AAD-4017-B0BA-968E7F4256AD}"/>
              </a:ext>
            </a:extLst>
          </p:cNvPr>
          <p:cNvSpPr txBox="1"/>
          <p:nvPr/>
        </p:nvSpPr>
        <p:spPr>
          <a:xfrm>
            <a:off x="9022027" y="36923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5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558CDAF-1EBE-42BF-9461-E9D22AC10750}"/>
              </a:ext>
            </a:extLst>
          </p:cNvPr>
          <p:cNvSpPr txBox="1"/>
          <p:nvPr/>
        </p:nvSpPr>
        <p:spPr>
          <a:xfrm>
            <a:off x="9452550" y="283586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30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1D700C8-30E0-481E-8462-608C760A5340}"/>
              </a:ext>
            </a:extLst>
          </p:cNvPr>
          <p:cNvSpPr txBox="1"/>
          <p:nvPr/>
        </p:nvSpPr>
        <p:spPr>
          <a:xfrm>
            <a:off x="8602449" y="457288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20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0CD6009-905F-4B7C-870F-D3785BA969D2}"/>
              </a:ext>
            </a:extLst>
          </p:cNvPr>
          <p:cNvSpPr txBox="1"/>
          <p:nvPr/>
        </p:nvSpPr>
        <p:spPr>
          <a:xfrm>
            <a:off x="7998866" y="378955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20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BDCF618-3283-4EE5-8D27-A79B41D3EBFC}"/>
              </a:ext>
            </a:extLst>
          </p:cNvPr>
          <p:cNvSpPr txBox="1"/>
          <p:nvPr/>
        </p:nvSpPr>
        <p:spPr>
          <a:xfrm>
            <a:off x="7373821" y="281521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25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F8D070E-75A6-4755-96FF-A38E3F37A6C1}"/>
              </a:ext>
            </a:extLst>
          </p:cNvPr>
          <p:cNvSpPr txBox="1"/>
          <p:nvPr/>
        </p:nvSpPr>
        <p:spPr>
          <a:xfrm>
            <a:off x="5345542" y="2290288"/>
            <a:ext cx="1815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Discapacidad </a:t>
            </a:r>
          </a:p>
          <a:p>
            <a:r>
              <a:rPr lang="es-ES" dirty="0"/>
              <a:t>Intelectual = 70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C264EE6-0241-4088-9B02-F49AB6C0B34C}"/>
              </a:ext>
            </a:extLst>
          </p:cNvPr>
          <p:cNvSpPr txBox="1"/>
          <p:nvPr/>
        </p:nvSpPr>
        <p:spPr>
          <a:xfrm>
            <a:off x="7546097" y="5599769"/>
            <a:ext cx="2447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Discapacidad Física = 55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7D279BA-8D8A-4369-A293-B1C41FC9BE41}"/>
              </a:ext>
            </a:extLst>
          </p:cNvPr>
          <p:cNvSpPr txBox="1"/>
          <p:nvPr/>
        </p:nvSpPr>
        <p:spPr>
          <a:xfrm>
            <a:off x="10477933" y="2318510"/>
            <a:ext cx="145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Discapacidad </a:t>
            </a:r>
          </a:p>
          <a:p>
            <a:r>
              <a:rPr lang="es-ES" dirty="0"/>
              <a:t>Visual = 60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8F28793-2F4F-445E-AD31-FFE1E38D2017}"/>
              </a:ext>
            </a:extLst>
          </p:cNvPr>
          <p:cNvSpPr txBox="1"/>
          <p:nvPr/>
        </p:nvSpPr>
        <p:spPr>
          <a:xfrm>
            <a:off x="3594974" y="1237763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ym typeface="Wingdings" panose="05000000000000000000" pitchFamily="2" charset="2"/>
              </a:rPr>
              <a:t> 15+10=</a:t>
            </a:r>
            <a:r>
              <a:rPr lang="es-ES" dirty="0">
                <a:highlight>
                  <a:srgbClr val="FFFF00"/>
                </a:highlight>
                <a:sym typeface="Wingdings" panose="05000000000000000000" pitchFamily="2" charset="2"/>
              </a:rPr>
              <a:t>25</a:t>
            </a:r>
            <a:endParaRPr lang="es-ES" dirty="0">
              <a:highlight>
                <a:srgbClr val="FFFF00"/>
              </a:highlight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5FF8D94-DB9D-4AC4-A114-C43D72AA048B}"/>
              </a:ext>
            </a:extLst>
          </p:cNvPr>
          <p:cNvSpPr txBox="1"/>
          <p:nvPr/>
        </p:nvSpPr>
        <p:spPr>
          <a:xfrm>
            <a:off x="3579343" y="2683866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ym typeface="Wingdings" panose="05000000000000000000" pitchFamily="2" charset="2"/>
              </a:rPr>
              <a:t> 10+10=</a:t>
            </a:r>
            <a:r>
              <a:rPr lang="es-ES" dirty="0">
                <a:highlight>
                  <a:srgbClr val="FFFF00"/>
                </a:highlight>
                <a:sym typeface="Wingdings" panose="05000000000000000000" pitchFamily="2" charset="2"/>
              </a:rPr>
              <a:t>20</a:t>
            </a:r>
            <a:endParaRPr lang="es-ES" dirty="0">
              <a:highlight>
                <a:srgbClr val="FFFF00"/>
              </a:highlight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58BCBBF-2558-42F5-9E73-3FC121205247}"/>
              </a:ext>
            </a:extLst>
          </p:cNvPr>
          <p:cNvSpPr txBox="1"/>
          <p:nvPr/>
        </p:nvSpPr>
        <p:spPr>
          <a:xfrm>
            <a:off x="4474368" y="4736170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ym typeface="Wingdings" panose="05000000000000000000" pitchFamily="2" charset="2"/>
              </a:rPr>
              <a:t> 20+10=</a:t>
            </a:r>
            <a:r>
              <a:rPr lang="es-ES" dirty="0">
                <a:highlight>
                  <a:srgbClr val="FFFF00"/>
                </a:highlight>
                <a:sym typeface="Wingdings" panose="05000000000000000000" pitchFamily="2" charset="2"/>
              </a:rPr>
              <a:t>30</a:t>
            </a:r>
            <a:endParaRPr lang="es-E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61095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2193C1-C4FE-456D-A140-9507C7805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272" y="1255538"/>
            <a:ext cx="10452642" cy="5778308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A) Discapacidad visual, intelectual y física</a:t>
            </a:r>
          </a:p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</a:rPr>
              <a:t>R: 10 personas tienen discapacidad visual, física e intelectual </a:t>
            </a:r>
          </a:p>
          <a:p>
            <a:r>
              <a:rPr lang="es-ES" b="1" dirty="0">
                <a:solidFill>
                  <a:schemeClr val="tx1"/>
                </a:solidFill>
              </a:rPr>
              <a:t>B) Sólo un tipo de discapacidad</a:t>
            </a:r>
          </a:p>
          <a:p>
            <a:pPr marL="0" indent="0">
              <a:buNone/>
            </a:pPr>
            <a:r>
              <a:rPr lang="es-ES" dirty="0" err="1">
                <a:solidFill>
                  <a:schemeClr val="tx1"/>
                </a:solidFill>
              </a:rPr>
              <a:t>y+z+w</a:t>
            </a:r>
            <a:endParaRPr lang="es-E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</a:rPr>
              <a:t>25+30+20=75</a:t>
            </a:r>
          </a:p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</a:rPr>
              <a:t>R: 75 personas tienen sólo un tipo de discapacidad</a:t>
            </a:r>
          </a:p>
          <a:p>
            <a:r>
              <a:rPr lang="es-ES" b="1" dirty="0">
                <a:solidFill>
                  <a:schemeClr val="tx1"/>
                </a:solidFill>
              </a:rPr>
              <a:t>C) Sólo dos tipos de discapacidad</a:t>
            </a:r>
          </a:p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</a:rPr>
              <a:t>(intersección sin la x) 15+20+5 =40</a:t>
            </a:r>
          </a:p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</a:rPr>
              <a:t>R: 40 personas tienen sólo dos tipos de discapacidad</a:t>
            </a:r>
          </a:p>
          <a:p>
            <a:r>
              <a:rPr lang="es-ES" b="1" dirty="0">
                <a:solidFill>
                  <a:schemeClr val="tx1"/>
                </a:solidFill>
              </a:rPr>
              <a:t>D) No posee discapacidad intelectual</a:t>
            </a:r>
          </a:p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</a:rPr>
              <a:t>(todo lo que está fuera de la intelectual) 30+5+20+325=380</a:t>
            </a:r>
          </a:p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</a:rPr>
              <a:t>R: 380 personas no poseen discapacidad intelectual</a:t>
            </a:r>
          </a:p>
          <a:p>
            <a:pPr marL="0" indent="0">
              <a:buNone/>
            </a:pPr>
            <a:endParaRPr lang="es-ES" dirty="0">
              <a:solidFill>
                <a:schemeClr val="tx1"/>
              </a:solidFill>
            </a:endParaRPr>
          </a:p>
          <a:p>
            <a:endParaRPr lang="es-E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1E646EDA-09DD-49C1-BE1D-D9161EFE9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272" y="255776"/>
            <a:ext cx="10178322" cy="1492132"/>
          </a:xfrm>
        </p:spPr>
        <p:txBody>
          <a:bodyPr/>
          <a:lstStyle/>
          <a:p>
            <a:r>
              <a:rPr lang="es-ES" dirty="0"/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3708045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03DBC4-5A0D-411B-AB69-C096AFC2A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93570D-4B56-4C79-839E-B482580C3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2" descr="Hijo No Quiero Asustarte Pero Se Viene La Primera Prueba Del Año - Meme De  Homero Simp #imagenes #memes #generadormemes">
            <a:extLst>
              <a:ext uri="{FF2B5EF4-FFF2-40B4-BE49-F238E27FC236}">
                <a16:creationId xmlns:a16="http://schemas.microsoft.com/office/drawing/2014/main" id="{1A7E1D13-6F96-411E-9734-9B4EB366A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388" y="265742"/>
            <a:ext cx="8435354" cy="632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839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160D28-0C3A-4FFC-BFE0-468D55B05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8A95FA-42EE-4D12-9277-2CC21004E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0" name="Picture 2" descr="Memes de Animo - Imagenes chistosas">
            <a:extLst>
              <a:ext uri="{FF2B5EF4-FFF2-40B4-BE49-F238E27FC236}">
                <a16:creationId xmlns:a16="http://schemas.microsoft.com/office/drawing/2014/main" id="{A225E32F-BFA5-4B12-B99C-07DBF20A1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33338"/>
            <a:ext cx="5715000" cy="679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094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D8B56F-2981-4F47-8F48-3A749FB0C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400" dirty="0"/>
              <a:t>Formas gramaticales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7EE1EF5-5413-40FE-BCFE-DC805D0590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47" y="1625990"/>
            <a:ext cx="3876675" cy="1123950"/>
          </a:xfr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51998D7-2CF8-4C6C-8D68-7C60EDF5B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134" y="3792537"/>
            <a:ext cx="3771900" cy="90487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745BAB7-D4CA-4A9C-8C28-CE46EA0E5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72" y="4838066"/>
            <a:ext cx="3981450" cy="90487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DD4214E-6FD2-40FA-A4AB-CC4A79A35A6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66"/>
          <a:stretch/>
        </p:blipFill>
        <p:spPr>
          <a:xfrm>
            <a:off x="7165475" y="119699"/>
            <a:ext cx="3578529" cy="270545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471A738-79E1-4128-B079-5EC2E90BD1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475" y="2870257"/>
            <a:ext cx="3578529" cy="365431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CE5E4232-53B7-4280-8E14-0BFDB05F2B5A}"/>
              </a:ext>
            </a:extLst>
          </p:cNvPr>
          <p:cNvSpPr txBox="1"/>
          <p:nvPr/>
        </p:nvSpPr>
        <p:spPr>
          <a:xfrm>
            <a:off x="1305134" y="1272373"/>
            <a:ext cx="1617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/>
              <a:t>Conjunción:</a:t>
            </a:r>
            <a:endParaRPr lang="es-ES" b="1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6774327-C78F-46B4-AD24-4DFE8A472B19}"/>
              </a:ext>
            </a:extLst>
          </p:cNvPr>
          <p:cNvSpPr txBox="1"/>
          <p:nvPr/>
        </p:nvSpPr>
        <p:spPr>
          <a:xfrm>
            <a:off x="1305134" y="3254705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/>
              <a:t>Disyunción: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850211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8B0462-C355-490C-A073-C8247AB49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Leyes de la lógica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38FA14-86F2-405F-8EC5-75A5F7F83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1CD2229-8E69-450B-A7C3-FB2FC255D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149" y="46798"/>
            <a:ext cx="1631851" cy="1010062"/>
          </a:xfrm>
          <a:prstGeom prst="rect">
            <a:avLst/>
          </a:prstGeom>
        </p:spPr>
      </p:pic>
      <p:pic>
        <p:nvPicPr>
          <p:cNvPr id="5" name="Marcador de contenido 3">
            <a:extLst>
              <a:ext uri="{FF2B5EF4-FFF2-40B4-BE49-F238E27FC236}">
                <a16:creationId xmlns:a16="http://schemas.microsoft.com/office/drawing/2014/main" id="{3BB98336-617B-4459-9763-291C4FF9CA4D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514" y="1639436"/>
            <a:ext cx="4635486" cy="4120887"/>
          </a:xfrm>
          <a:prstGeom prst="rect">
            <a:avLst/>
          </a:prstGeom>
        </p:spPr>
      </p:pic>
      <p:pic>
        <p:nvPicPr>
          <p:cNvPr id="6" name="Marcador de contenido 3">
            <a:extLst>
              <a:ext uri="{FF2B5EF4-FFF2-40B4-BE49-F238E27FC236}">
                <a16:creationId xmlns:a16="http://schemas.microsoft.com/office/drawing/2014/main" id="{A40E48B6-976D-48C9-A758-E007226BA984}"/>
              </a:ext>
            </a:extLst>
          </p:cNvPr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4377" y="2649051"/>
            <a:ext cx="4577245" cy="26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55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8B0462-C355-490C-A073-C8247AB49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Ejercicio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38FA14-86F2-405F-8EC5-75A5F7F83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7" y="1874517"/>
            <a:ext cx="3721610" cy="640083"/>
          </a:xfrm>
        </p:spPr>
        <p:txBody>
          <a:bodyPr>
            <a:noAutofit/>
          </a:bodyPr>
          <a:lstStyle/>
          <a:p>
            <a:r>
              <a:rPr lang="es-ES" sz="2800" dirty="0">
                <a:solidFill>
                  <a:schemeClr val="tx1"/>
                </a:solidFill>
              </a:rPr>
              <a:t>(p</a:t>
            </a:r>
            <a:r>
              <a:rPr lang="es-ES" sz="2800" dirty="0">
                <a:solidFill>
                  <a:schemeClr val="tx1"/>
                </a:solidFill>
                <a:sym typeface="Wingdings" panose="05000000000000000000" pitchFamily="2" charset="2"/>
              </a:rPr>
              <a:t>~q) ^ ~(~q  p)</a:t>
            </a:r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1CD2229-8E69-450B-A7C3-FB2FC255D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149" y="46798"/>
            <a:ext cx="1631851" cy="1010062"/>
          </a:xfrm>
          <a:prstGeom prst="rect">
            <a:avLst/>
          </a:prstGeom>
        </p:spPr>
      </p:pic>
      <p:pic>
        <p:nvPicPr>
          <p:cNvPr id="5" name="Marcador de contenido 3">
            <a:extLst>
              <a:ext uri="{FF2B5EF4-FFF2-40B4-BE49-F238E27FC236}">
                <a16:creationId xmlns:a16="http://schemas.microsoft.com/office/drawing/2014/main" id="{60CE5D7D-5FB1-4003-A998-B84B0175499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l="656" t="-3515" r="-656" b="5562"/>
          <a:stretch/>
        </p:blipFill>
        <p:spPr>
          <a:xfrm>
            <a:off x="4289062" y="2275027"/>
            <a:ext cx="3928015" cy="2874707"/>
          </a:xfrm>
          <a:prstGeom prst="rect">
            <a:avLst/>
          </a:prstGeom>
        </p:spPr>
      </p:pic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E3A0E9CD-9F4F-4CAB-9438-0A8F90883A85}"/>
              </a:ext>
            </a:extLst>
          </p:cNvPr>
          <p:cNvSpPr txBox="1">
            <a:spLocks/>
          </p:cNvSpPr>
          <p:nvPr/>
        </p:nvSpPr>
        <p:spPr>
          <a:xfrm>
            <a:off x="8625597" y="1770695"/>
            <a:ext cx="3091722" cy="64008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900" u="sng" dirty="0">
                <a:solidFill>
                  <a:schemeClr val="tx1"/>
                </a:solidFill>
                <a:sym typeface="Wingdings" panose="05000000000000000000" pitchFamily="2" charset="2"/>
              </a:rPr>
              <a:t>Ley condicional:  </a:t>
            </a:r>
          </a:p>
          <a:p>
            <a:pPr marL="0" indent="0">
              <a:buNone/>
            </a:pPr>
            <a:r>
              <a:rPr lang="es-ES" dirty="0" err="1">
                <a:solidFill>
                  <a:schemeClr val="tx1"/>
                </a:solidFill>
                <a:sym typeface="Wingdings" panose="05000000000000000000" pitchFamily="2" charset="2"/>
              </a:rPr>
              <a:t>pq</a:t>
            </a:r>
            <a:r>
              <a:rPr lang="es-ES" dirty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≡~p v q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93B3C1D6-44AD-4940-A85D-C731744B7452}"/>
              </a:ext>
            </a:extLst>
          </p:cNvPr>
          <p:cNvSpPr txBox="1">
            <a:spLocks/>
          </p:cNvSpPr>
          <p:nvPr/>
        </p:nvSpPr>
        <p:spPr>
          <a:xfrm>
            <a:off x="1422627" y="2788917"/>
            <a:ext cx="3091722" cy="640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dirty="0"/>
              <a:t>(~p</a:t>
            </a:r>
            <a:r>
              <a:rPr lang="es-ES" sz="2400" dirty="0">
                <a:sym typeface="Wingdings" panose="05000000000000000000" pitchFamily="2" charset="2"/>
              </a:rPr>
              <a:t> v ~q) ^ ~(q v p)</a:t>
            </a:r>
            <a:endParaRPr lang="es-ES" sz="2400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5571869-15E8-4242-B123-431D76D5BA3A}"/>
              </a:ext>
            </a:extLst>
          </p:cNvPr>
          <p:cNvSpPr txBox="1">
            <a:spLocks/>
          </p:cNvSpPr>
          <p:nvPr/>
        </p:nvSpPr>
        <p:spPr>
          <a:xfrm>
            <a:off x="8625597" y="2605056"/>
            <a:ext cx="3091722" cy="64008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900" u="sng" dirty="0">
                <a:solidFill>
                  <a:schemeClr val="tx1"/>
                </a:solidFill>
                <a:sym typeface="Wingdings" panose="05000000000000000000" pitchFamily="2" charset="2"/>
              </a:rPr>
              <a:t>Ley  de Morgan:  </a:t>
            </a:r>
          </a:p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  <a:sym typeface="Wingdings" panose="05000000000000000000" pitchFamily="2" charset="2"/>
              </a:rPr>
              <a:t>~(p v q) </a:t>
            </a:r>
            <a:r>
              <a:rPr lang="es-ES" dirty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≡ ~p ^ ~q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FBA93E3C-2BF1-484A-BC32-20071FC80A59}"/>
              </a:ext>
            </a:extLst>
          </p:cNvPr>
          <p:cNvSpPr txBox="1">
            <a:spLocks/>
          </p:cNvSpPr>
          <p:nvPr/>
        </p:nvSpPr>
        <p:spPr>
          <a:xfrm>
            <a:off x="1422627" y="3618109"/>
            <a:ext cx="3091722" cy="640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dirty="0"/>
              <a:t>(~p</a:t>
            </a:r>
            <a:r>
              <a:rPr lang="es-ES" sz="2400" dirty="0">
                <a:sym typeface="Wingdings" panose="05000000000000000000" pitchFamily="2" charset="2"/>
              </a:rPr>
              <a:t> v ~q) ^ (~q ^ ~p)</a:t>
            </a:r>
            <a:endParaRPr lang="es-ES" sz="24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A632543-BF15-4409-A226-D47E8EC4A048}"/>
              </a:ext>
            </a:extLst>
          </p:cNvPr>
          <p:cNvSpPr/>
          <p:nvPr/>
        </p:nvSpPr>
        <p:spPr>
          <a:xfrm>
            <a:off x="2743201" y="3642229"/>
            <a:ext cx="225287" cy="3886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F12D7E5-A8C8-40C3-BF0B-F70AB4A270D9}"/>
              </a:ext>
            </a:extLst>
          </p:cNvPr>
          <p:cNvSpPr/>
          <p:nvPr/>
        </p:nvSpPr>
        <p:spPr>
          <a:xfrm>
            <a:off x="3453760" y="3630503"/>
            <a:ext cx="225287" cy="3886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7564B66-497E-4741-89EE-998CC22ADA73}"/>
              </a:ext>
            </a:extLst>
          </p:cNvPr>
          <p:cNvSpPr txBox="1"/>
          <p:nvPr/>
        </p:nvSpPr>
        <p:spPr>
          <a:xfrm>
            <a:off x="8625597" y="3362046"/>
            <a:ext cx="223961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ES" sz="1700" u="sng" dirty="0">
                <a:solidFill>
                  <a:schemeClr val="tx1"/>
                </a:solidFill>
                <a:sym typeface="Wingdings" panose="05000000000000000000" pitchFamily="2" charset="2"/>
              </a:rPr>
              <a:t>Ley  </a:t>
            </a:r>
            <a:r>
              <a:rPr lang="es-ES" sz="1700" u="sng" dirty="0">
                <a:sym typeface="Wingdings" panose="05000000000000000000" pitchFamily="2" charset="2"/>
              </a:rPr>
              <a:t>Asociativa</a:t>
            </a:r>
            <a:r>
              <a:rPr lang="es-ES" sz="1700" u="sng" dirty="0">
                <a:solidFill>
                  <a:schemeClr val="tx1"/>
                </a:solidFill>
                <a:sym typeface="Wingdings" panose="05000000000000000000" pitchFamily="2" charset="2"/>
              </a:rPr>
              <a:t>:  </a:t>
            </a:r>
          </a:p>
          <a:p>
            <a:pPr marL="0" indent="0">
              <a:buNone/>
            </a:pPr>
            <a:r>
              <a:rPr lang="es-ES" sz="1700" dirty="0">
                <a:solidFill>
                  <a:schemeClr val="tx1"/>
                </a:solidFill>
                <a:sym typeface="Wingdings" panose="05000000000000000000" pitchFamily="2" charset="2"/>
              </a:rPr>
              <a:t>(p ^ q) ^ r </a:t>
            </a:r>
            <a:r>
              <a:rPr lang="es-ES" sz="1700" dirty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≡ p ^ q ^ r</a:t>
            </a:r>
            <a:endParaRPr lang="es-ES" sz="1700" dirty="0">
              <a:solidFill>
                <a:schemeClr val="tx1"/>
              </a:solidFill>
            </a:endParaRP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DA3BE8FF-EDD5-4E4E-BE6B-459C8AB886F0}"/>
              </a:ext>
            </a:extLst>
          </p:cNvPr>
          <p:cNvSpPr txBox="1">
            <a:spLocks/>
          </p:cNvSpPr>
          <p:nvPr/>
        </p:nvSpPr>
        <p:spPr>
          <a:xfrm>
            <a:off x="1422627" y="4378722"/>
            <a:ext cx="3091722" cy="640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dirty="0"/>
              <a:t>(~p</a:t>
            </a:r>
            <a:r>
              <a:rPr lang="es-ES" sz="2400" dirty="0">
                <a:sym typeface="Wingdings" panose="05000000000000000000" pitchFamily="2" charset="2"/>
              </a:rPr>
              <a:t> v ~q) ^ ~q   ^  ~p</a:t>
            </a:r>
            <a:endParaRPr lang="es-ES" sz="2400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AF5CDFE-3DFB-4C02-BF7E-B88059C2DD02}"/>
              </a:ext>
            </a:extLst>
          </p:cNvPr>
          <p:cNvSpPr/>
          <p:nvPr/>
        </p:nvSpPr>
        <p:spPr>
          <a:xfrm>
            <a:off x="1422626" y="4320543"/>
            <a:ext cx="2031133" cy="5777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1885A2C-1C95-4341-B5AB-741E5FD568F8}"/>
              </a:ext>
            </a:extLst>
          </p:cNvPr>
          <p:cNvSpPr txBox="1"/>
          <p:nvPr/>
        </p:nvSpPr>
        <p:spPr>
          <a:xfrm>
            <a:off x="8625597" y="4070945"/>
            <a:ext cx="223961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ES" sz="1700" u="sng" dirty="0">
                <a:solidFill>
                  <a:schemeClr val="tx1"/>
                </a:solidFill>
                <a:sym typeface="Wingdings" panose="05000000000000000000" pitchFamily="2" charset="2"/>
              </a:rPr>
              <a:t>Ley  </a:t>
            </a:r>
            <a:r>
              <a:rPr lang="es-ES" sz="1700" u="sng" dirty="0">
                <a:sym typeface="Wingdings" panose="05000000000000000000" pitchFamily="2" charset="2"/>
              </a:rPr>
              <a:t>Absorción</a:t>
            </a:r>
            <a:endParaRPr lang="es-ES" sz="1700" u="sng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s-ES" sz="1700" dirty="0">
                <a:solidFill>
                  <a:schemeClr val="tx1"/>
                </a:solidFill>
                <a:sym typeface="Wingdings" panose="05000000000000000000" pitchFamily="2" charset="2"/>
              </a:rPr>
              <a:t>p ^ (p v q)  </a:t>
            </a:r>
            <a:r>
              <a:rPr lang="es-ES" sz="1700" dirty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≡ </a:t>
            </a:r>
            <a:r>
              <a:rPr lang="es-ES" sz="1700" dirty="0">
                <a:cs typeface="Times New Roman" panose="02020603050405020304" pitchFamily="18" charset="0"/>
                <a:sym typeface="Wingdings" panose="05000000000000000000" pitchFamily="2" charset="2"/>
              </a:rPr>
              <a:t>P</a:t>
            </a:r>
            <a:endParaRPr lang="es-ES" sz="1700" dirty="0">
              <a:solidFill>
                <a:schemeClr val="tx1"/>
              </a:solidFill>
            </a:endParaRPr>
          </a:p>
        </p:txBody>
      </p: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72B44E64-F134-41BF-9D44-8EB1A6E88FF4}"/>
              </a:ext>
            </a:extLst>
          </p:cNvPr>
          <p:cNvSpPr txBox="1">
            <a:spLocks/>
          </p:cNvSpPr>
          <p:nvPr/>
        </p:nvSpPr>
        <p:spPr>
          <a:xfrm>
            <a:off x="1575026" y="5149735"/>
            <a:ext cx="3091722" cy="640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dirty="0">
                <a:sym typeface="Wingdings" panose="05000000000000000000" pitchFamily="2" charset="2"/>
              </a:rPr>
              <a:t>~q   ^  ~p</a:t>
            </a:r>
            <a:endParaRPr lang="es-ES" sz="24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AF91DB2-3F32-46EF-967A-2CDE46841F55}"/>
              </a:ext>
            </a:extLst>
          </p:cNvPr>
          <p:cNvSpPr txBox="1"/>
          <p:nvPr/>
        </p:nvSpPr>
        <p:spPr>
          <a:xfrm>
            <a:off x="8625597" y="4841958"/>
            <a:ext cx="223961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ES" sz="1700" u="sng" dirty="0">
                <a:solidFill>
                  <a:schemeClr val="tx1"/>
                </a:solidFill>
                <a:sym typeface="Wingdings" panose="05000000000000000000" pitchFamily="2" charset="2"/>
              </a:rPr>
              <a:t>Ley  Conmutativa </a:t>
            </a:r>
          </a:p>
          <a:p>
            <a:pPr marL="0" indent="0">
              <a:buNone/>
            </a:pPr>
            <a:r>
              <a:rPr lang="es-ES" sz="1700" dirty="0">
                <a:solidFill>
                  <a:schemeClr val="tx1"/>
                </a:solidFill>
                <a:sym typeface="Wingdings" panose="05000000000000000000" pitchFamily="2" charset="2"/>
              </a:rPr>
              <a:t>p ^ q  </a:t>
            </a:r>
            <a:r>
              <a:rPr lang="es-ES" sz="1700" dirty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≡ q </a:t>
            </a:r>
            <a:r>
              <a:rPr lang="es-ES" sz="1700" dirty="0">
                <a:cs typeface="Times New Roman" panose="02020603050405020304" pitchFamily="18" charset="0"/>
                <a:sym typeface="Wingdings" panose="05000000000000000000" pitchFamily="2" charset="2"/>
              </a:rPr>
              <a:t>^ p</a:t>
            </a:r>
            <a:endParaRPr lang="es-ES" sz="1700" dirty="0">
              <a:solidFill>
                <a:schemeClr val="tx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C8943E47-ADCF-4EDA-BB3A-2E67153E4683}"/>
              </a:ext>
            </a:extLst>
          </p:cNvPr>
          <p:cNvSpPr txBox="1">
            <a:spLocks/>
          </p:cNvSpPr>
          <p:nvPr/>
        </p:nvSpPr>
        <p:spPr>
          <a:xfrm>
            <a:off x="1714174" y="5751587"/>
            <a:ext cx="3091722" cy="640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dirty="0">
                <a:solidFill>
                  <a:schemeClr val="tx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~p  ^  ~q</a:t>
            </a:r>
            <a:endParaRPr lang="es-ES" sz="240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9457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0" grpId="0" animBg="1"/>
      <p:bldP spid="11" grpId="0" animBg="1"/>
      <p:bldP spid="13" grpId="0"/>
      <p:bldP spid="14" grpId="0"/>
      <p:bldP spid="15" grpId="0" animBg="1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DB55BB-3CC9-4893-B5F2-35549DE1D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6839" y="189915"/>
            <a:ext cx="10178322" cy="5226147"/>
          </a:xfrm>
        </p:spPr>
        <p:txBody>
          <a:bodyPr/>
          <a:lstStyle/>
          <a:p>
            <a:r>
              <a:rPr lang="es-ES" sz="2000" b="1" dirty="0">
                <a:solidFill>
                  <a:schemeClr val="tx1"/>
                </a:solidFill>
              </a:rPr>
              <a:t>(q → p) →[(p  v q) </a:t>
            </a:r>
            <a:r>
              <a:rPr lang="es-ES" sz="2000" b="1" dirty="0">
                <a:solidFill>
                  <a:schemeClr val="tx1"/>
                </a:solidFill>
                <a:sym typeface="Wingdings" panose="05000000000000000000" pitchFamily="2" charset="2"/>
              </a:rPr>
              <a:t> (</a:t>
            </a:r>
            <a:r>
              <a:rPr lang="es-ES" sz="2000" b="1" dirty="0">
                <a:solidFill>
                  <a:schemeClr val="tx1"/>
                </a:solidFill>
              </a:rPr>
              <a:t>q ^~p)] Ley condicional</a:t>
            </a:r>
          </a:p>
          <a:p>
            <a:r>
              <a:rPr lang="es-ES" dirty="0">
                <a:solidFill>
                  <a:schemeClr val="tx1"/>
                </a:solidFill>
              </a:rPr>
              <a:t>~ (q </a:t>
            </a:r>
            <a:r>
              <a:rPr lang="es-ES" dirty="0">
                <a:solidFill>
                  <a:schemeClr val="tx1"/>
                </a:solidFill>
                <a:sym typeface="Wingdings" panose="05000000000000000000" pitchFamily="2" charset="2"/>
              </a:rPr>
              <a:t> p) v </a:t>
            </a:r>
            <a:r>
              <a:rPr lang="es-ES" sz="2000" dirty="0">
                <a:solidFill>
                  <a:schemeClr val="tx1"/>
                </a:solidFill>
              </a:rPr>
              <a:t>[(p  v q) </a:t>
            </a:r>
            <a:r>
              <a:rPr lang="es-ES" sz="2000" dirty="0">
                <a:solidFill>
                  <a:schemeClr val="tx1"/>
                </a:solidFill>
                <a:sym typeface="Wingdings" panose="05000000000000000000" pitchFamily="2" charset="2"/>
              </a:rPr>
              <a:t> (</a:t>
            </a:r>
            <a:r>
              <a:rPr lang="es-ES" sz="2000" dirty="0">
                <a:solidFill>
                  <a:schemeClr val="tx1"/>
                </a:solidFill>
              </a:rPr>
              <a:t>q ^~p)] 	Ley condicional</a:t>
            </a:r>
          </a:p>
          <a:p>
            <a:r>
              <a:rPr lang="es-ES" dirty="0">
                <a:solidFill>
                  <a:schemeClr val="tx1"/>
                </a:solidFill>
              </a:rPr>
              <a:t>~ (~q v p) v [~(p v q) v (q^~p)] 	Ley de Morgan</a:t>
            </a:r>
          </a:p>
          <a:p>
            <a:r>
              <a:rPr lang="es-ES" dirty="0">
                <a:solidFill>
                  <a:schemeClr val="tx1"/>
                </a:solidFill>
              </a:rPr>
              <a:t>[~(~q) ^ ~p) v [ (~p ^~q) v (q^~p)] Doble negación</a:t>
            </a:r>
          </a:p>
          <a:p>
            <a:r>
              <a:rPr lang="es-ES" dirty="0">
                <a:solidFill>
                  <a:schemeClr val="tx1"/>
                </a:solidFill>
              </a:rPr>
              <a:t>(q^~p) v [ (~p ^~q) v (q^~p)]	 Ley conmutativa</a:t>
            </a:r>
          </a:p>
          <a:p>
            <a:r>
              <a:rPr lang="es-ES" dirty="0">
                <a:solidFill>
                  <a:schemeClr val="tx1"/>
                </a:solidFill>
              </a:rPr>
              <a:t>(q^~p) v [ (~p ^~q) v (~p ^ q)] 	Ley distributiva</a:t>
            </a:r>
          </a:p>
          <a:p>
            <a:r>
              <a:rPr lang="es-ES" dirty="0">
                <a:solidFill>
                  <a:schemeClr val="tx1"/>
                </a:solidFill>
              </a:rPr>
              <a:t>(q^~p) v [ ~p ^ (~q v q)]	Ley identidad </a:t>
            </a:r>
            <a:r>
              <a:rPr lang="es-ES" dirty="0">
                <a:solidFill>
                  <a:schemeClr val="bg2"/>
                </a:solidFill>
              </a:rPr>
              <a:t>(q v ~q)=V</a:t>
            </a:r>
          </a:p>
          <a:p>
            <a:r>
              <a:rPr lang="es-ES" dirty="0">
                <a:solidFill>
                  <a:schemeClr val="tx1"/>
                </a:solidFill>
              </a:rPr>
              <a:t>(q^~p) v [ ~p ^  V ]		Ley identidad </a:t>
            </a:r>
            <a:r>
              <a:rPr lang="es-ES" dirty="0">
                <a:solidFill>
                  <a:schemeClr val="bg2"/>
                </a:solidFill>
              </a:rPr>
              <a:t>(p ^ V)=p</a:t>
            </a:r>
          </a:p>
          <a:p>
            <a:r>
              <a:rPr lang="es-ES" dirty="0">
                <a:solidFill>
                  <a:schemeClr val="tx1"/>
                </a:solidFill>
              </a:rPr>
              <a:t>(q^~p) v ~p	</a:t>
            </a:r>
            <a:r>
              <a:rPr lang="es-ES" dirty="0">
                <a:solidFill>
                  <a:schemeClr val="bg2"/>
                </a:solidFill>
              </a:rPr>
              <a:t>		</a:t>
            </a:r>
            <a:r>
              <a:rPr lang="es-ES" dirty="0">
                <a:solidFill>
                  <a:schemeClr val="tx1"/>
                </a:solidFill>
              </a:rPr>
              <a:t>Ley conmutativa</a:t>
            </a:r>
          </a:p>
          <a:p>
            <a:r>
              <a:rPr lang="es-ES" dirty="0">
                <a:solidFill>
                  <a:schemeClr val="tx1"/>
                </a:solidFill>
              </a:rPr>
              <a:t>~p v (~p ^ q)	</a:t>
            </a:r>
            <a:r>
              <a:rPr lang="es-ES" dirty="0">
                <a:solidFill>
                  <a:schemeClr val="bg2"/>
                </a:solidFill>
              </a:rPr>
              <a:t>		</a:t>
            </a:r>
            <a:r>
              <a:rPr lang="es-ES" dirty="0">
                <a:solidFill>
                  <a:schemeClr val="tx1"/>
                </a:solidFill>
              </a:rPr>
              <a:t>Ley absorción </a:t>
            </a:r>
          </a:p>
          <a:p>
            <a:r>
              <a:rPr lang="es-ES" dirty="0">
                <a:solidFill>
                  <a:schemeClr val="tx1"/>
                </a:solidFill>
                <a:highlight>
                  <a:srgbClr val="FFFF00"/>
                </a:highlight>
              </a:rPr>
              <a:t>~p</a:t>
            </a:r>
          </a:p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7BD87E7B-35DC-4C0B-8D00-91CF3A675BEB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696" y="365354"/>
            <a:ext cx="3693852" cy="3283787"/>
          </a:xfrm>
          <a:prstGeom prst="rect">
            <a:avLst/>
          </a:prstGeom>
        </p:spPr>
      </p:pic>
      <p:pic>
        <p:nvPicPr>
          <p:cNvPr id="5" name="Marcador de contenido 3">
            <a:extLst>
              <a:ext uri="{FF2B5EF4-FFF2-40B4-BE49-F238E27FC236}">
                <a16:creationId xmlns:a16="http://schemas.microsoft.com/office/drawing/2014/main" id="{08D10C0C-3AEC-488A-A15B-3730F6B9BA2B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696" y="3649141"/>
            <a:ext cx="3698465" cy="214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89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EBCAC422-F39C-4108-822F-269D139A4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/>
              <a:t>CONJUNTOS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FC8808-3E01-4A70-98CB-BA0129783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1800">
              <a:solidFill>
                <a:srgbClr val="2A1A00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D7EC3F3-E0B1-46A8-A31C-D6BA69FC0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149" y="46798"/>
            <a:ext cx="1631851" cy="101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227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FDEBEF-AB37-4996-BF67-7B4ABC37D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31ED20-BFC0-462B-A842-3F4132FA8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45920"/>
            <a:ext cx="10178322" cy="4458755"/>
          </a:xfrm>
        </p:spPr>
        <p:txBody>
          <a:bodyPr/>
          <a:lstStyle/>
          <a:p>
            <a:r>
              <a:rPr lang="es-MX" sz="2400" dirty="0">
                <a:solidFill>
                  <a:schemeClr val="tx1"/>
                </a:solidFill>
              </a:rPr>
              <a:t>Es una colección de elementos con características similares</a:t>
            </a:r>
          </a:p>
          <a:p>
            <a:r>
              <a:rPr lang="es-MX" sz="2400" dirty="0">
                <a:solidFill>
                  <a:schemeClr val="tx1"/>
                </a:solidFill>
              </a:rPr>
              <a:t>Al igual que en lógica podemos unir y/o interceptar conjuntos; también existe el complemento</a:t>
            </a:r>
          </a:p>
          <a:p>
            <a:r>
              <a:rPr lang="es-MX" sz="2400" dirty="0">
                <a:solidFill>
                  <a:schemeClr val="tx1"/>
                </a:solidFill>
              </a:rPr>
              <a:t>Los conjuntos tienen sus leyes, con un comportamiento tal y como las leyes de la lógica</a:t>
            </a:r>
          </a:p>
          <a:p>
            <a:r>
              <a:rPr lang="es-MX" sz="2400" dirty="0">
                <a:solidFill>
                  <a:schemeClr val="tx1"/>
                </a:solidFill>
              </a:rPr>
              <a:t>Siempre tendremos un universo U; y los conjuntos que componen valores dentro de dicho universo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2000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1DA17F4-9C18-4020-9996-3265BDE05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Diagrama de </a:t>
            </a:r>
            <a:r>
              <a:rPr lang="es-ES" dirty="0" err="1"/>
              <a:t>venn</a:t>
            </a:r>
            <a:endParaRPr lang="es-ES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A48C8B45-B2BF-43BE-B724-311A776F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EDB5483-12D7-4816-93AC-A4971E06F2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149" y="46798"/>
            <a:ext cx="1631851" cy="101006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F7ABD5F-0D14-4020-9958-2BA9D5A82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621" y="1226407"/>
            <a:ext cx="5352757" cy="53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724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8E7EF5-92FC-4654-ACD1-E7A8BF442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Ejercicio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276732-9184-4E30-9324-1A98340F5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594" y="1392447"/>
            <a:ext cx="10940322" cy="5418755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tx1"/>
                </a:solidFill>
              </a:rPr>
              <a:t>El Servicio Nacional de la Discapacidad (SENADIS), ha realizado un Catastro de la Población con Discapacidad en la comuna de Hualpén, Región del Bío </a:t>
            </a:r>
            <a:r>
              <a:rPr lang="es-ES" dirty="0" err="1">
                <a:solidFill>
                  <a:schemeClr val="tx1"/>
                </a:solidFill>
              </a:rPr>
              <a:t>Bío</a:t>
            </a:r>
            <a:r>
              <a:rPr lang="es-ES" dirty="0">
                <a:solidFill>
                  <a:schemeClr val="tx1"/>
                </a:solidFill>
              </a:rPr>
              <a:t>. Los resultados arrojan que un </a:t>
            </a:r>
            <a:r>
              <a:rPr lang="es-ES" b="1" dirty="0">
                <a:solidFill>
                  <a:schemeClr val="tx1"/>
                </a:solidFill>
              </a:rPr>
              <a:t>total de 450 </a:t>
            </a:r>
            <a:r>
              <a:rPr lang="es-ES" dirty="0">
                <a:solidFill>
                  <a:schemeClr val="tx1"/>
                </a:solidFill>
              </a:rPr>
              <a:t>personas, presentan alguna discapacidad.</a:t>
            </a:r>
          </a:p>
          <a:p>
            <a:r>
              <a:rPr lang="es-ES" dirty="0">
                <a:solidFill>
                  <a:schemeClr val="tx1"/>
                </a:solidFill>
              </a:rPr>
              <a:t>La distribución por tipo de discapacidad, señala que hay </a:t>
            </a:r>
            <a:r>
              <a:rPr lang="es-ES" b="1" dirty="0">
                <a:solidFill>
                  <a:schemeClr val="tx1"/>
                </a:solidFill>
              </a:rPr>
              <a:t>70</a:t>
            </a:r>
            <a:r>
              <a:rPr lang="es-ES" dirty="0">
                <a:solidFill>
                  <a:schemeClr val="tx1"/>
                </a:solidFill>
              </a:rPr>
              <a:t> personas con discapacidad intelectual; </a:t>
            </a:r>
            <a:r>
              <a:rPr lang="es-ES" b="1" dirty="0">
                <a:solidFill>
                  <a:schemeClr val="tx1"/>
                </a:solidFill>
              </a:rPr>
              <a:t>25</a:t>
            </a:r>
            <a:r>
              <a:rPr lang="es-ES" dirty="0">
                <a:solidFill>
                  <a:schemeClr val="tx1"/>
                </a:solidFill>
              </a:rPr>
              <a:t> personas con discapacidad intelectual y visual</a:t>
            </a:r>
            <a:r>
              <a:rPr lang="es-ES" b="1" dirty="0">
                <a:solidFill>
                  <a:schemeClr val="tx1"/>
                </a:solidFill>
              </a:rPr>
              <a:t>;  55 </a:t>
            </a:r>
            <a:r>
              <a:rPr lang="es-ES" dirty="0">
                <a:solidFill>
                  <a:schemeClr val="tx1"/>
                </a:solidFill>
              </a:rPr>
              <a:t>personas con discapacidad física; </a:t>
            </a:r>
            <a:r>
              <a:rPr lang="es-ES" b="1" dirty="0">
                <a:solidFill>
                  <a:schemeClr val="tx1"/>
                </a:solidFill>
              </a:rPr>
              <a:t>105</a:t>
            </a:r>
            <a:r>
              <a:rPr lang="es-ES" dirty="0">
                <a:solidFill>
                  <a:schemeClr val="tx1"/>
                </a:solidFill>
              </a:rPr>
              <a:t> personas con discapacidad visual o intelectual</a:t>
            </a:r>
            <a:r>
              <a:rPr lang="es-ES" b="1" dirty="0">
                <a:solidFill>
                  <a:schemeClr val="tx1"/>
                </a:solidFill>
              </a:rPr>
              <a:t>; 30 </a:t>
            </a:r>
            <a:r>
              <a:rPr lang="es-ES" dirty="0">
                <a:solidFill>
                  <a:schemeClr val="tx1"/>
                </a:solidFill>
              </a:rPr>
              <a:t>personas con discapacidad intelectual y física; </a:t>
            </a:r>
            <a:r>
              <a:rPr lang="es-ES" b="1" dirty="0">
                <a:solidFill>
                  <a:schemeClr val="tx1"/>
                </a:solidFill>
              </a:rPr>
              <a:t>15</a:t>
            </a:r>
            <a:r>
              <a:rPr lang="es-ES" dirty="0">
                <a:solidFill>
                  <a:schemeClr val="tx1"/>
                </a:solidFill>
              </a:rPr>
              <a:t> personas con discapacidad física y visual; y </a:t>
            </a:r>
            <a:r>
              <a:rPr lang="es-ES" b="1" dirty="0">
                <a:solidFill>
                  <a:schemeClr val="tx1"/>
                </a:solidFill>
              </a:rPr>
              <a:t>325</a:t>
            </a:r>
            <a:r>
              <a:rPr lang="es-ES" dirty="0">
                <a:solidFill>
                  <a:schemeClr val="tx1"/>
                </a:solidFill>
              </a:rPr>
              <a:t> personas con otro tipo de discapacidad.</a:t>
            </a:r>
          </a:p>
          <a:p>
            <a:r>
              <a:rPr lang="es-ES" dirty="0">
                <a:solidFill>
                  <a:schemeClr val="tx1"/>
                </a:solidFill>
              </a:rPr>
              <a:t>Usted, como profesional del Departamento de Estudios de SENADIS, debe elaborar un Informe del Catastro que indique ¿cuántas personas tienen?</a:t>
            </a:r>
          </a:p>
          <a:p>
            <a:r>
              <a:rPr lang="es-ES" dirty="0">
                <a:solidFill>
                  <a:schemeClr val="tx1"/>
                </a:solidFill>
              </a:rPr>
              <a:t>A) Discapacidad visual, intelectual y física</a:t>
            </a:r>
          </a:p>
          <a:p>
            <a:r>
              <a:rPr lang="es-ES" dirty="0">
                <a:solidFill>
                  <a:schemeClr val="tx1"/>
                </a:solidFill>
              </a:rPr>
              <a:t>B) Sólo un tipo de discapacidad</a:t>
            </a:r>
          </a:p>
          <a:p>
            <a:r>
              <a:rPr lang="es-ES" dirty="0">
                <a:solidFill>
                  <a:schemeClr val="tx1"/>
                </a:solidFill>
              </a:rPr>
              <a:t>C) Sólo dos tipos de discapacidad</a:t>
            </a:r>
          </a:p>
          <a:p>
            <a:r>
              <a:rPr lang="es-ES" dirty="0">
                <a:solidFill>
                  <a:schemeClr val="tx1"/>
                </a:solidFill>
              </a:rPr>
              <a:t>D) No posee discapacidad intelectual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5E6781C-43AB-4101-AC90-E181F15E2F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149" y="46798"/>
            <a:ext cx="1631851" cy="101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41789"/>
      </p:ext>
    </p:extLst>
  </p:cSld>
  <p:clrMapOvr>
    <a:masterClrMapping/>
  </p:clrMapOvr>
</p:sld>
</file>

<file path=ppt/theme/theme1.xml><?xml version="1.0" encoding="utf-8"?>
<a:theme xmlns:a="http://schemas.openxmlformats.org/drawingml/2006/main" name="Distintivo">
  <a:themeElements>
    <a:clrScheme name="Distintivo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Distintivo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stintivo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Distintivo</Template>
  <TotalTime>375</TotalTime>
  <Words>918</Words>
  <Application>Microsoft Office PowerPoint</Application>
  <PresentationFormat>Panorámica</PresentationFormat>
  <Paragraphs>124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Gill Sans MT</vt:lpstr>
      <vt:lpstr>Impact</vt:lpstr>
      <vt:lpstr>Distintivo</vt:lpstr>
      <vt:lpstr>Ayudantía  Lógica II y conjuntos</vt:lpstr>
      <vt:lpstr>Formas gramaticales</vt:lpstr>
      <vt:lpstr>Leyes de la lógica</vt:lpstr>
      <vt:lpstr>Ejercicio</vt:lpstr>
      <vt:lpstr>Presentación de PowerPoint</vt:lpstr>
      <vt:lpstr>CONJUNTOS</vt:lpstr>
      <vt:lpstr>Presentación de PowerPoint</vt:lpstr>
      <vt:lpstr>Diagrama de venn</vt:lpstr>
      <vt:lpstr>Ejercicio</vt:lpstr>
      <vt:lpstr>Presentación de PowerPoint</vt:lpstr>
      <vt:lpstr>Presentación de PowerPoint</vt:lpstr>
      <vt:lpstr>Resultados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Ayudantía  Lógica II y conjuntos</dc:title>
  <dc:creator>Valentina Ignacia Pérez Hernández (valentina.perez.h)</dc:creator>
  <cp:lastModifiedBy>Valentina Ignacia Pérez Hernández (valentina.perez.h)</cp:lastModifiedBy>
  <cp:revision>26</cp:revision>
  <dcterms:created xsi:type="dcterms:W3CDTF">2021-04-16T01:56:28Z</dcterms:created>
  <dcterms:modified xsi:type="dcterms:W3CDTF">2021-04-16T16:31:02Z</dcterms:modified>
</cp:coreProperties>
</file>