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0"/>
  </p:notesMasterIdLst>
  <p:sldIdLst>
    <p:sldId id="257" r:id="rId2"/>
    <p:sldId id="267" r:id="rId3"/>
    <p:sldId id="268" r:id="rId4"/>
    <p:sldId id="269" r:id="rId5"/>
    <p:sldId id="270" r:id="rId6"/>
    <p:sldId id="271" r:id="rId7"/>
    <p:sldId id="272" r:id="rId8"/>
    <p:sldId id="274" r:id="rId9"/>
    <p:sldId id="275" r:id="rId10"/>
    <p:sldId id="276" r:id="rId11"/>
    <p:sldId id="277" r:id="rId12"/>
    <p:sldId id="278" r:id="rId13"/>
    <p:sldId id="279" r:id="rId14"/>
    <p:sldId id="283" r:id="rId15"/>
    <p:sldId id="273" r:id="rId16"/>
    <p:sldId id="281" r:id="rId17"/>
    <p:sldId id="285" r:id="rId18"/>
    <p:sldId id="286" r:id="rId19"/>
    <p:sldId id="287" r:id="rId20"/>
    <p:sldId id="284" r:id="rId21"/>
    <p:sldId id="288" r:id="rId22"/>
    <p:sldId id="289" r:id="rId23"/>
    <p:sldId id="290" r:id="rId24"/>
    <p:sldId id="291" r:id="rId25"/>
    <p:sldId id="863" r:id="rId26"/>
    <p:sldId id="593" r:id="rId27"/>
    <p:sldId id="864" r:id="rId28"/>
    <p:sldId id="680" r:id="rId29"/>
    <p:sldId id="675" r:id="rId30"/>
    <p:sldId id="681" r:id="rId31"/>
    <p:sldId id="595" r:id="rId32"/>
    <p:sldId id="596" r:id="rId33"/>
    <p:sldId id="874" r:id="rId34"/>
    <p:sldId id="875" r:id="rId35"/>
    <p:sldId id="876" r:id="rId36"/>
    <p:sldId id="877" r:id="rId37"/>
    <p:sldId id="878" r:id="rId38"/>
    <p:sldId id="879" r:id="rId39"/>
    <p:sldId id="880" r:id="rId40"/>
    <p:sldId id="881" r:id="rId41"/>
    <p:sldId id="882" r:id="rId42"/>
    <p:sldId id="883" r:id="rId43"/>
    <p:sldId id="884" r:id="rId44"/>
    <p:sldId id="885" r:id="rId45"/>
    <p:sldId id="866" r:id="rId46"/>
    <p:sldId id="868" r:id="rId47"/>
    <p:sldId id="867" r:id="rId48"/>
    <p:sldId id="870" r:id="rId49"/>
    <p:sldId id="886" r:id="rId50"/>
    <p:sldId id="869" r:id="rId51"/>
    <p:sldId id="872" r:id="rId52"/>
    <p:sldId id="299" r:id="rId53"/>
    <p:sldId id="300" r:id="rId54"/>
    <p:sldId id="301" r:id="rId55"/>
    <p:sldId id="302" r:id="rId56"/>
    <p:sldId id="303" r:id="rId57"/>
    <p:sldId id="304" r:id="rId58"/>
    <p:sldId id="305" r:id="rId59"/>
    <p:sldId id="306" r:id="rId60"/>
    <p:sldId id="307" r:id="rId61"/>
    <p:sldId id="308" r:id="rId62"/>
    <p:sldId id="309" r:id="rId63"/>
    <p:sldId id="310" r:id="rId64"/>
    <p:sldId id="311" r:id="rId65"/>
    <p:sldId id="312" r:id="rId66"/>
    <p:sldId id="313" r:id="rId67"/>
    <p:sldId id="314" r:id="rId68"/>
    <p:sldId id="315" r:id="rId69"/>
    <p:sldId id="316" r:id="rId70"/>
    <p:sldId id="317" r:id="rId71"/>
    <p:sldId id="318" r:id="rId72"/>
    <p:sldId id="319" r:id="rId73"/>
    <p:sldId id="320" r:id="rId74"/>
    <p:sldId id="321" r:id="rId75"/>
    <p:sldId id="322" r:id="rId76"/>
    <p:sldId id="323" r:id="rId77"/>
    <p:sldId id="338" r:id="rId78"/>
    <p:sldId id="339" r:id="rId79"/>
    <p:sldId id="340" r:id="rId80"/>
    <p:sldId id="341" r:id="rId81"/>
    <p:sldId id="342" r:id="rId82"/>
    <p:sldId id="343" r:id="rId83"/>
    <p:sldId id="344" r:id="rId84"/>
    <p:sldId id="345" r:id="rId85"/>
    <p:sldId id="324" r:id="rId86"/>
    <p:sldId id="325" r:id="rId87"/>
    <p:sldId id="326" r:id="rId88"/>
    <p:sldId id="327" r:id="rId89"/>
    <p:sldId id="328" r:id="rId90"/>
    <p:sldId id="329" r:id="rId91"/>
    <p:sldId id="330" r:id="rId92"/>
    <p:sldId id="331" r:id="rId93"/>
    <p:sldId id="332" r:id="rId94"/>
    <p:sldId id="333" r:id="rId95"/>
    <p:sldId id="334" r:id="rId96"/>
    <p:sldId id="335" r:id="rId97"/>
    <p:sldId id="336" r:id="rId98"/>
    <p:sldId id="887" r:id="rId99"/>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EB5B38-55B7-4DF3-9509-A33AA05E096F}" type="datetimeFigureOut">
              <a:rPr lang="es-CL" smtClean="0"/>
              <a:t>04-05-2023</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47F2D2-0955-4BA6-B406-13822EF685AB}" type="slidenum">
              <a:rPr lang="es-CL" smtClean="0"/>
              <a:t>‹Nº›</a:t>
            </a:fld>
            <a:endParaRPr lang="es-CL"/>
          </a:p>
        </p:txBody>
      </p:sp>
    </p:spTree>
    <p:extLst>
      <p:ext uri="{BB962C8B-B14F-4D97-AF65-F5344CB8AC3E}">
        <p14:creationId xmlns:p14="http://schemas.microsoft.com/office/powerpoint/2010/main" val="401071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185" name="Shape 18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52" name="Shape 252"/>
          <p:cNvSpPr txBox="1">
            <a:spLocks noGrp="1"/>
          </p:cNvSpPr>
          <p:nvPr>
            <p:ph type="body" idx="1"/>
          </p:nvPr>
        </p:nvSpPr>
        <p:spPr>
          <a:xfrm>
            <a:off x="679450" y="4716462"/>
            <a:ext cx="5438774" cy="4467224"/>
          </a:xfrm>
          <a:prstGeom prst="rect">
            <a:avLst/>
          </a:prstGeom>
          <a:noFill/>
          <a:ln>
            <a:noFill/>
          </a:ln>
        </p:spPr>
        <p:txBody>
          <a:bodyPr lIns="91425" tIns="45700" rIns="91425" bIns="45700" anchor="t" anchorCtr="0">
            <a:noAutofit/>
          </a:bodyPr>
          <a:lstStyle/>
          <a:p>
            <a:pPr>
              <a:spcBef>
                <a:spcPts val="0"/>
              </a:spcBef>
              <a:buNone/>
            </a:pPr>
            <a:endParaRPr/>
          </a:p>
        </p:txBody>
      </p:sp>
      <p:sp>
        <p:nvSpPr>
          <p:cNvPr id="253" name="Shape 253"/>
          <p:cNvSpPr txBox="1"/>
          <p:nvPr/>
        </p:nvSpPr>
        <p:spPr>
          <a:xfrm>
            <a:off x="3849687" y="9429750"/>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42</a:t>
            </a:fld>
            <a:endParaRPr lang="en-US" sz="18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83" name="Shape 28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90" name="Shape 2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Marcador de imagen de diapositiva">
            <a:extLst>
              <a:ext uri="{FF2B5EF4-FFF2-40B4-BE49-F238E27FC236}">
                <a16:creationId xmlns:a16="http://schemas.microsoft.com/office/drawing/2014/main" id="{F41C6A02-7877-42BF-A288-CFBDDC1F3646}"/>
              </a:ext>
            </a:extLst>
          </p:cNvPr>
          <p:cNvSpPr>
            <a:spLocks noGrp="1" noRot="1" noChangeAspect="1" noChangeArrowheads="1" noTextEdit="1"/>
          </p:cNvSpPr>
          <p:nvPr>
            <p:ph type="sldImg"/>
          </p:nvPr>
        </p:nvSpPr>
        <p:spPr>
          <a:ln/>
        </p:spPr>
      </p:sp>
      <p:sp>
        <p:nvSpPr>
          <p:cNvPr id="18435" name="2 Marcador de notas">
            <a:extLst>
              <a:ext uri="{FF2B5EF4-FFF2-40B4-BE49-F238E27FC236}">
                <a16:creationId xmlns:a16="http://schemas.microsoft.com/office/drawing/2014/main" id="{16F9DF4A-603B-481C-ADD2-5D25BB3B15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18436" name="3 Marcador de número de diapositiva">
            <a:extLst>
              <a:ext uri="{FF2B5EF4-FFF2-40B4-BE49-F238E27FC236}">
                <a16:creationId xmlns:a16="http://schemas.microsoft.com/office/drawing/2014/main" id="{BA426B2E-E6AC-455D-B6A8-D0A82C2EE12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A5066326-787D-427D-8182-4621EB14601A}" type="slidenum">
              <a:rPr kumimoji="0" lang="es-CL" altLang="es-CL" sz="1200" b="0" i="0" smtClean="0">
                <a:solidFill>
                  <a:schemeClr val="tx1"/>
                </a:solidFill>
              </a:rPr>
              <a:pPr eaLnBrk="1" hangingPunct="1"/>
              <a:t>46</a:t>
            </a:fld>
            <a:endParaRPr kumimoji="0" lang="es-CL" altLang="es-CL" sz="1200" b="0" i="0">
              <a:solidFill>
                <a:schemeClr val="tx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Marcador de imagen de diapositiva">
            <a:extLst>
              <a:ext uri="{FF2B5EF4-FFF2-40B4-BE49-F238E27FC236}">
                <a16:creationId xmlns:a16="http://schemas.microsoft.com/office/drawing/2014/main" id="{D264268A-F2D9-4815-8401-26D1F2D097AF}"/>
              </a:ext>
            </a:extLst>
          </p:cNvPr>
          <p:cNvSpPr>
            <a:spLocks noGrp="1" noRot="1" noChangeAspect="1" noChangeArrowheads="1" noTextEdit="1"/>
          </p:cNvSpPr>
          <p:nvPr>
            <p:ph type="sldImg"/>
          </p:nvPr>
        </p:nvSpPr>
        <p:spPr>
          <a:ln/>
        </p:spPr>
      </p:sp>
      <p:sp>
        <p:nvSpPr>
          <p:cNvPr id="20483" name="2 Marcador de notas">
            <a:extLst>
              <a:ext uri="{FF2B5EF4-FFF2-40B4-BE49-F238E27FC236}">
                <a16:creationId xmlns:a16="http://schemas.microsoft.com/office/drawing/2014/main" id="{4FC2EFDA-A03F-41D3-B537-C498BB3BBD9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0484" name="3 Marcador de número de diapositiva">
            <a:extLst>
              <a:ext uri="{FF2B5EF4-FFF2-40B4-BE49-F238E27FC236}">
                <a16:creationId xmlns:a16="http://schemas.microsoft.com/office/drawing/2014/main" id="{E621BD7E-D4F8-478E-A78E-1840C348559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4A5E0B47-279F-47FA-BE8F-23E3CC333480}" type="slidenum">
              <a:rPr kumimoji="0" lang="es-CL" altLang="es-CL" sz="1200" b="0" i="0" smtClean="0">
                <a:solidFill>
                  <a:schemeClr val="tx1"/>
                </a:solidFill>
              </a:rPr>
              <a:pPr eaLnBrk="1" hangingPunct="1"/>
              <a:t>47</a:t>
            </a:fld>
            <a:endParaRPr kumimoji="0" lang="es-CL" altLang="es-CL" sz="1200" b="0" i="0">
              <a:solidFill>
                <a:schemeClr val="tx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D5F5D38B-79C7-461F-84D8-B69F5F5C8373}"/>
              </a:ext>
            </a:extLst>
          </p:cNvPr>
          <p:cNvSpPr>
            <a:spLocks noGrp="1" noRot="1" noChangeAspect="1" noChangeArrowheads="1" noTextEdit="1"/>
          </p:cNvSpPr>
          <p:nvPr>
            <p:ph type="sldImg"/>
          </p:nvPr>
        </p:nvSpPr>
        <p:spPr>
          <a:ln/>
        </p:spPr>
      </p:sp>
      <p:sp>
        <p:nvSpPr>
          <p:cNvPr id="22531" name="2 Marcador de notas">
            <a:extLst>
              <a:ext uri="{FF2B5EF4-FFF2-40B4-BE49-F238E27FC236}">
                <a16:creationId xmlns:a16="http://schemas.microsoft.com/office/drawing/2014/main" id="{24B6A95C-3C5F-4084-B800-427EDB2AE8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2532" name="3 Marcador de número de diapositiva">
            <a:extLst>
              <a:ext uri="{FF2B5EF4-FFF2-40B4-BE49-F238E27FC236}">
                <a16:creationId xmlns:a16="http://schemas.microsoft.com/office/drawing/2014/main" id="{061264D9-8408-4650-BF6B-8C738E780F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35D29B86-D195-4827-B20C-8EA51BE2C596}" type="slidenum">
              <a:rPr kumimoji="0" lang="es-CL" altLang="es-CL" sz="1200" b="0" i="0" smtClean="0">
                <a:solidFill>
                  <a:schemeClr val="tx1"/>
                </a:solidFill>
              </a:rPr>
              <a:pPr eaLnBrk="1" hangingPunct="1"/>
              <a:t>48</a:t>
            </a:fld>
            <a:endParaRPr kumimoji="0" lang="es-CL" altLang="es-CL" sz="1200" b="0" i="0">
              <a:solidFill>
                <a:schemeClr val="tx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Marcador de imagen de diapositiva">
            <a:extLst>
              <a:ext uri="{FF2B5EF4-FFF2-40B4-BE49-F238E27FC236}">
                <a16:creationId xmlns:a16="http://schemas.microsoft.com/office/drawing/2014/main" id="{D5F5D38B-79C7-461F-84D8-B69F5F5C8373}"/>
              </a:ext>
            </a:extLst>
          </p:cNvPr>
          <p:cNvSpPr>
            <a:spLocks noGrp="1" noRot="1" noChangeAspect="1" noChangeArrowheads="1" noTextEdit="1"/>
          </p:cNvSpPr>
          <p:nvPr>
            <p:ph type="sldImg"/>
          </p:nvPr>
        </p:nvSpPr>
        <p:spPr>
          <a:ln/>
        </p:spPr>
      </p:sp>
      <p:sp>
        <p:nvSpPr>
          <p:cNvPr id="22531" name="2 Marcador de notas">
            <a:extLst>
              <a:ext uri="{FF2B5EF4-FFF2-40B4-BE49-F238E27FC236}">
                <a16:creationId xmlns:a16="http://schemas.microsoft.com/office/drawing/2014/main" id="{24B6A95C-3C5F-4084-B800-427EDB2AE84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2532" name="3 Marcador de número de diapositiva">
            <a:extLst>
              <a:ext uri="{FF2B5EF4-FFF2-40B4-BE49-F238E27FC236}">
                <a16:creationId xmlns:a16="http://schemas.microsoft.com/office/drawing/2014/main" id="{061264D9-8408-4650-BF6B-8C738E780F2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35D29B86-D195-4827-B20C-8EA51BE2C596}" type="slidenum">
              <a:rPr kumimoji="0" lang="es-CL" altLang="es-CL" sz="1200" b="0" i="0" smtClean="0">
                <a:solidFill>
                  <a:schemeClr val="tx1"/>
                </a:solidFill>
              </a:rPr>
              <a:pPr eaLnBrk="1" hangingPunct="1"/>
              <a:t>49</a:t>
            </a:fld>
            <a:endParaRPr kumimoji="0" lang="es-CL" altLang="es-CL" sz="1200" b="0" i="0">
              <a:solidFill>
                <a:schemeClr val="tx1"/>
              </a:solidFill>
            </a:endParaRPr>
          </a:p>
        </p:txBody>
      </p:sp>
    </p:spTree>
    <p:extLst>
      <p:ext uri="{BB962C8B-B14F-4D97-AF65-F5344CB8AC3E}">
        <p14:creationId xmlns:p14="http://schemas.microsoft.com/office/powerpoint/2010/main" val="125887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Marcador de imagen de diapositiva">
            <a:extLst>
              <a:ext uri="{FF2B5EF4-FFF2-40B4-BE49-F238E27FC236}">
                <a16:creationId xmlns:a16="http://schemas.microsoft.com/office/drawing/2014/main" id="{ED636CB7-ED6D-4CE5-A9D9-928E9737BA55}"/>
              </a:ext>
            </a:extLst>
          </p:cNvPr>
          <p:cNvSpPr>
            <a:spLocks noGrp="1" noRot="1" noChangeAspect="1" noChangeArrowheads="1" noTextEdit="1"/>
          </p:cNvSpPr>
          <p:nvPr>
            <p:ph type="sldImg"/>
          </p:nvPr>
        </p:nvSpPr>
        <p:spPr>
          <a:ln/>
        </p:spPr>
      </p:sp>
      <p:sp>
        <p:nvSpPr>
          <p:cNvPr id="24579" name="2 Marcador de notas">
            <a:extLst>
              <a:ext uri="{FF2B5EF4-FFF2-40B4-BE49-F238E27FC236}">
                <a16:creationId xmlns:a16="http://schemas.microsoft.com/office/drawing/2014/main" id="{99D1AF40-A830-422C-B214-786AFCB91FB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4580" name="3 Marcador de número de diapositiva">
            <a:extLst>
              <a:ext uri="{FF2B5EF4-FFF2-40B4-BE49-F238E27FC236}">
                <a16:creationId xmlns:a16="http://schemas.microsoft.com/office/drawing/2014/main" id="{974D0FE4-39F9-4EAE-9945-3C62C6E342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91870154-3A7D-4F75-8FD9-84A123E05921}" type="slidenum">
              <a:rPr kumimoji="0" lang="es-CL" altLang="es-CL" sz="1200" b="0" i="0" smtClean="0">
                <a:solidFill>
                  <a:schemeClr val="tx1"/>
                </a:solidFill>
              </a:rPr>
              <a:pPr eaLnBrk="1" hangingPunct="1"/>
              <a:t>50</a:t>
            </a:fld>
            <a:endParaRPr kumimoji="0" lang="es-CL" altLang="es-CL" sz="1200" b="0" i="0">
              <a:solidFill>
                <a:schemeClr val="tx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Marcador de imagen de diapositiva">
            <a:extLst>
              <a:ext uri="{FF2B5EF4-FFF2-40B4-BE49-F238E27FC236}">
                <a16:creationId xmlns:a16="http://schemas.microsoft.com/office/drawing/2014/main" id="{D368526A-DF18-4842-87FF-45A73CAAEC3E}"/>
              </a:ext>
            </a:extLst>
          </p:cNvPr>
          <p:cNvSpPr>
            <a:spLocks noGrp="1" noRot="1" noChangeAspect="1" noChangeArrowheads="1" noTextEdit="1"/>
          </p:cNvSpPr>
          <p:nvPr>
            <p:ph type="sldImg"/>
          </p:nvPr>
        </p:nvSpPr>
        <p:spPr>
          <a:ln/>
        </p:spPr>
      </p:sp>
      <p:sp>
        <p:nvSpPr>
          <p:cNvPr id="26627" name="2 Marcador de notas">
            <a:extLst>
              <a:ext uri="{FF2B5EF4-FFF2-40B4-BE49-F238E27FC236}">
                <a16:creationId xmlns:a16="http://schemas.microsoft.com/office/drawing/2014/main" id="{92736C9D-7869-4AF8-B1A1-F1E0E40420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CL" altLang="es-CL">
              <a:latin typeface="Arial" panose="020B0604020202020204" pitchFamily="34" charset="0"/>
            </a:endParaRPr>
          </a:p>
        </p:txBody>
      </p:sp>
      <p:sp>
        <p:nvSpPr>
          <p:cNvPr id="26628" name="3 Marcador de número de diapositiva">
            <a:extLst>
              <a:ext uri="{FF2B5EF4-FFF2-40B4-BE49-F238E27FC236}">
                <a16:creationId xmlns:a16="http://schemas.microsoft.com/office/drawing/2014/main" id="{7C55BEDD-9BDF-4251-86DD-6E3749E037B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A59C42C5-2B56-456F-B7BA-2BBEB80F82A2}" type="slidenum">
              <a:rPr kumimoji="0" lang="es-CL" altLang="es-CL" sz="1200" b="0" i="0" smtClean="0">
                <a:solidFill>
                  <a:schemeClr val="tx1"/>
                </a:solidFill>
              </a:rPr>
              <a:pPr eaLnBrk="1" hangingPunct="1"/>
              <a:t>51</a:t>
            </a:fld>
            <a:endParaRPr kumimoji="0" lang="es-CL" altLang="es-CL" sz="1200" b="0" i="0">
              <a:solidFill>
                <a:schemeClr val="tx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Shape 48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490" name="Shape 49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192" name="Shape 192"/>
          <p:cNvSpPr txBox="1">
            <a:spLocks noGrp="1"/>
          </p:cNvSpPr>
          <p:nvPr>
            <p:ph type="body" idx="1"/>
          </p:nvPr>
        </p:nvSpPr>
        <p:spPr>
          <a:xfrm>
            <a:off x="679450" y="4716462"/>
            <a:ext cx="5438774" cy="4467224"/>
          </a:xfrm>
          <a:prstGeom prst="rect">
            <a:avLst/>
          </a:prstGeom>
          <a:noFill/>
          <a:ln>
            <a:noFill/>
          </a:ln>
        </p:spPr>
        <p:txBody>
          <a:bodyPr lIns="91425" tIns="45700" rIns="91425" bIns="45700" anchor="t" anchorCtr="0">
            <a:noAutofit/>
          </a:bodyPr>
          <a:lstStyle/>
          <a:p>
            <a:pPr>
              <a:spcBef>
                <a:spcPts val="0"/>
              </a:spcBef>
              <a:buNone/>
            </a:pPr>
            <a:endParaRPr/>
          </a:p>
        </p:txBody>
      </p:sp>
      <p:sp>
        <p:nvSpPr>
          <p:cNvPr id="193" name="Shape 193"/>
          <p:cNvSpPr txBox="1"/>
          <p:nvPr/>
        </p:nvSpPr>
        <p:spPr>
          <a:xfrm>
            <a:off x="3849687" y="9429750"/>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34</a:t>
            </a:fld>
            <a:endParaRPr lang="en-US" sz="18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Shape 49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497" name="Shape 49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Shape 50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04" name="Shape 50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11" name="Shape 51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18" name="Shape 51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Shape 52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25" name="Shape 52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Shape 531"/>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32" name="Shape 53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Shape 538"/>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39" name="Shape 53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46" name="Shape 54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53" name="Shape 55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Shape 55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60" name="Shape 56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00" name="Shape 2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Shape 56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67" name="Shape 56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Shape 57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74" name="Shape 57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81" name="Shape 58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Shape 587"/>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88" name="Shape 58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595" name="Shape 59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Shape 601"/>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02" name="Shape 60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09" name="Shape 60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16" name="Shape 61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Shape 622"/>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23" name="Shape 62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30" name="Shape 63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07" name="Shape 20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Shape 63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37" name="Shape 63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Shape 64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44" name="Shape 64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088523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Shape 64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50" name="Shape 65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Shape 681"/>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82" name="Shape 68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Shape 688"/>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89" name="Shape 68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Shape 695"/>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696" name="Shape 696"/>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03" name="Shape 70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Shape 709"/>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10" name="Shape 71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17" name="Shape 71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24" name="Shape 72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Shape 21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14" name="Shape 21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9"/>
        <p:cNvGrpSpPr/>
        <p:nvPr/>
      </p:nvGrpSpPr>
      <p:grpSpPr>
        <a:xfrm>
          <a:off x="0" y="0"/>
          <a:ext cx="0" cy="0"/>
          <a:chOff x="0" y="0"/>
          <a:chExt cx="0" cy="0"/>
        </a:xfrm>
      </p:grpSpPr>
      <p:sp>
        <p:nvSpPr>
          <p:cNvPr id="730" name="Shape 730"/>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31" name="Shape 73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Shape 737"/>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38" name="Shape 73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45" name="Shape 74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Shape 751"/>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52" name="Shape 75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759" name="Shape 759"/>
          <p:cNvSpPr txBox="1">
            <a:spLocks noGrp="1"/>
          </p:cNvSpPr>
          <p:nvPr>
            <p:ph type="body" idx="1"/>
          </p:nvPr>
        </p:nvSpPr>
        <p:spPr>
          <a:xfrm>
            <a:off x="679450" y="4716462"/>
            <a:ext cx="5438774" cy="4467224"/>
          </a:xfrm>
          <a:prstGeom prst="rect">
            <a:avLst/>
          </a:prstGeom>
          <a:noFill/>
          <a:ln>
            <a:noFill/>
          </a:ln>
        </p:spPr>
        <p:txBody>
          <a:bodyPr lIns="91425" tIns="45700" rIns="91425" bIns="45700" anchor="t" anchorCtr="0">
            <a:noAutofit/>
          </a:bodyPr>
          <a:lstStyle/>
          <a:p>
            <a:pPr>
              <a:spcBef>
                <a:spcPts val="0"/>
              </a:spcBef>
              <a:buNone/>
            </a:pPr>
            <a:endParaRPr/>
          </a:p>
        </p:txBody>
      </p:sp>
      <p:sp>
        <p:nvSpPr>
          <p:cNvPr id="760" name="Shape 760"/>
          <p:cNvSpPr txBox="1"/>
          <p:nvPr/>
        </p:nvSpPr>
        <p:spPr>
          <a:xfrm>
            <a:off x="3849687" y="9429750"/>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95</a:t>
            </a:fld>
            <a:endParaRPr lang="en-US" sz="1800" b="0" i="0" u="none" strike="noStrike" cap="none" baseline="0">
              <a:solidFill>
                <a:srgbClr val="000000"/>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5"/>
        <p:cNvGrpSpPr/>
        <p:nvPr/>
      </p:nvGrpSpPr>
      <p:grpSpPr>
        <a:xfrm>
          <a:off x="0" y="0"/>
          <a:ext cx="0" cy="0"/>
          <a:chOff x="0" y="0"/>
          <a:chExt cx="0" cy="0"/>
        </a:xfrm>
      </p:grpSpPr>
      <p:sp>
        <p:nvSpPr>
          <p:cNvPr id="766" name="Shape 766"/>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67" name="Shape 767"/>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774" name="Shape 774"/>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rtl="0"/>
            <a:fld id="{C6539446-6953-447E-A4E3-E7CFBF870046}" type="slidenum">
              <a:rPr lang="es-ES" smtClean="0"/>
              <a:t>98</a:t>
            </a:fld>
            <a:endParaRPr lang="es-ES" dirty="0"/>
          </a:p>
        </p:txBody>
      </p:sp>
    </p:spTree>
    <p:extLst>
      <p:ext uri="{BB962C8B-B14F-4D97-AF65-F5344CB8AC3E}">
        <p14:creationId xmlns:p14="http://schemas.microsoft.com/office/powerpoint/2010/main" val="3021182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21" name="Shape 22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28" name="Shape 228"/>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79450" y="4716462"/>
            <a:ext cx="5438774" cy="4467224"/>
          </a:xfrm>
          <a:prstGeom prst="rect">
            <a:avLst/>
          </a:prstGeom>
        </p:spPr>
        <p:txBody>
          <a:bodyPr lIns="91425" tIns="91425" rIns="91425" bIns="91425" anchor="ctr" anchorCtr="0">
            <a:noAutofit/>
          </a:bodyPr>
          <a:lstStyle/>
          <a:p>
            <a:pPr>
              <a:spcBef>
                <a:spcPts val="0"/>
              </a:spcBef>
              <a:buNone/>
            </a:pPr>
            <a:endParaRPr/>
          </a:p>
        </p:txBody>
      </p:sp>
      <p:sp>
        <p:nvSpPr>
          <p:cNvPr id="235" name="Shape 23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miter/>
            <a:headEnd type="none" w="med" len="med"/>
            <a:tailEnd type="none" w="med" len="med"/>
          </a:ln>
        </p:spPr>
      </p:sp>
      <p:sp>
        <p:nvSpPr>
          <p:cNvPr id="244" name="Shape 244"/>
          <p:cNvSpPr txBox="1">
            <a:spLocks noGrp="1"/>
          </p:cNvSpPr>
          <p:nvPr>
            <p:ph type="body" idx="1"/>
          </p:nvPr>
        </p:nvSpPr>
        <p:spPr>
          <a:xfrm>
            <a:off x="679450" y="4716462"/>
            <a:ext cx="5438774" cy="4467224"/>
          </a:xfrm>
          <a:prstGeom prst="rect">
            <a:avLst/>
          </a:prstGeom>
          <a:noFill/>
          <a:ln>
            <a:noFill/>
          </a:ln>
        </p:spPr>
        <p:txBody>
          <a:bodyPr lIns="91425" tIns="45700" rIns="91425" bIns="45700" anchor="t" anchorCtr="0">
            <a:noAutofit/>
          </a:bodyPr>
          <a:lstStyle/>
          <a:p>
            <a:pPr>
              <a:spcBef>
                <a:spcPts val="0"/>
              </a:spcBef>
              <a:buNone/>
            </a:pPr>
            <a:endParaRPr/>
          </a:p>
        </p:txBody>
      </p:sp>
      <p:sp>
        <p:nvSpPr>
          <p:cNvPr id="245" name="Shape 245"/>
          <p:cNvSpPr txBox="1"/>
          <p:nvPr/>
        </p:nvSpPr>
        <p:spPr>
          <a:xfrm>
            <a:off x="3849687" y="9429750"/>
            <a:ext cx="2946399" cy="496886"/>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rgbClr val="000000"/>
              </a:buClr>
              <a:buSzPct val="25000"/>
              <a:buFont typeface="Arial"/>
              <a:buNone/>
            </a:pPr>
            <a:fld id="{00000000-1234-1234-1234-123412341234}" type="slidenum">
              <a:rPr lang="en-US" sz="1800" b="0" i="0" u="none" strike="noStrike" cap="none" baseline="0">
                <a:solidFill>
                  <a:srgbClr val="000000"/>
                </a:solidFill>
                <a:latin typeface="Arial"/>
                <a:ea typeface="Arial"/>
                <a:cs typeface="Arial"/>
                <a:sym typeface="Arial"/>
              </a:rPr>
              <a:t>41</a:t>
            </a:fld>
            <a:endParaRPr lang="en-US" sz="1800" b="0" i="0" u="none" strike="noStrike" cap="none" baseline="0">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2B744B-0323-4CC7-A829-1C3BEDFA194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FDC7270F-0103-4068-B886-690665D0E9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C08245B0-5BD6-4E3A-B3B2-EE52B5C04316}"/>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5" name="Marcador de pie de página 4">
            <a:extLst>
              <a:ext uri="{FF2B5EF4-FFF2-40B4-BE49-F238E27FC236}">
                <a16:creationId xmlns:a16="http://schemas.microsoft.com/office/drawing/2014/main" id="{7CEE07E5-D918-4598-8409-D9495D1C241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6D106D5-1438-4025-8C30-C7B7E9AC77A6}"/>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19047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7E51ED-880D-4182-B7D2-9FCBCA98F8FD}"/>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1AECDB73-D557-434F-823D-8C5CF7769D0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A8928AB-16DC-4679-B6BF-E9421CF266D4}"/>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5" name="Marcador de pie de página 4">
            <a:extLst>
              <a:ext uri="{FF2B5EF4-FFF2-40B4-BE49-F238E27FC236}">
                <a16:creationId xmlns:a16="http://schemas.microsoft.com/office/drawing/2014/main" id="{E387A999-AF09-4909-9CDF-811BE05DB2E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0F4B086-5A0D-4DCD-BED0-95E4684CBDF4}"/>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968823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E841135-1BC5-4DFE-AAAC-C22304DECC5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B273CE57-4555-4A04-82BC-A5ED433DE18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4B1283D-CC66-4C65-8AD8-14D88E6952C1}"/>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5" name="Marcador de pie de página 4">
            <a:extLst>
              <a:ext uri="{FF2B5EF4-FFF2-40B4-BE49-F238E27FC236}">
                <a16:creationId xmlns:a16="http://schemas.microsoft.com/office/drawing/2014/main" id="{AADBA429-B81A-4D66-9DB9-B6A402324232}"/>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511BD0F-56D4-495F-A49C-011774F0DB3B}"/>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2361897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E29BFC-51E6-42FA-8505-B8269B5C89F1}"/>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DF85539-21C7-4892-AB53-858A1A3D5829}"/>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583A8BA-164B-446E-A2E0-8842F9E2B1FF}"/>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5" name="Marcador de pie de página 4">
            <a:extLst>
              <a:ext uri="{FF2B5EF4-FFF2-40B4-BE49-F238E27FC236}">
                <a16:creationId xmlns:a16="http://schemas.microsoft.com/office/drawing/2014/main" id="{F2605153-ED66-4AD3-AADD-E7BDF2292B6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E8A5D04-3854-477C-AFE7-D9482E47EA5E}"/>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2782179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D1E85-2DDE-4935-A456-8909C2FB79A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B09A7214-2E76-47A4-B188-547CEAF91B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D01FF34-0DBC-476A-AE9E-7AD13E4EB92A}"/>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5" name="Marcador de pie de página 4">
            <a:extLst>
              <a:ext uri="{FF2B5EF4-FFF2-40B4-BE49-F238E27FC236}">
                <a16:creationId xmlns:a16="http://schemas.microsoft.com/office/drawing/2014/main" id="{9FDD0E4D-BCD3-4274-96FB-B47AA20D37A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F445411-CD7D-4920-97AD-3AAB32422B86}"/>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609445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CF9750-0E44-4872-AFF4-16CE92D5B59E}"/>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67E8293-BBC0-4227-A76F-943E0C2C4AB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B8363FA7-8881-4B4F-9A1E-47766762B2B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787F351-C2A9-415D-9579-4150FB7EF49A}"/>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6" name="Marcador de pie de página 5">
            <a:extLst>
              <a:ext uri="{FF2B5EF4-FFF2-40B4-BE49-F238E27FC236}">
                <a16:creationId xmlns:a16="http://schemas.microsoft.com/office/drawing/2014/main" id="{072E07C4-C58F-4F34-B56F-F9850113C95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6441B00-BE9B-434E-8E56-F24D096ABFDE}"/>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69292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61DB7-9CB0-4BBC-A7E0-17189646528E}"/>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8562753D-F90C-4FE0-820B-99F0A92D1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E2DE87-D900-48AC-987E-AEB3F6960A6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892E1E59-181E-413E-B972-BBDDC6A9A8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3804CE7-2F8A-451D-A987-8B94DD936FC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59FB918A-0517-4EE7-844A-517AB40D4C0C}"/>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8" name="Marcador de pie de página 7">
            <a:extLst>
              <a:ext uri="{FF2B5EF4-FFF2-40B4-BE49-F238E27FC236}">
                <a16:creationId xmlns:a16="http://schemas.microsoft.com/office/drawing/2014/main" id="{58181BE4-3A7B-457D-B5CA-8325564C3B5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2E5C457D-9172-489E-83BA-0C9917A0F9AE}"/>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311761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39B9AA-DC50-42BC-B08C-1EAF51F1354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CC5B40ED-BA76-44EE-AE7C-711A387AC15A}"/>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4" name="Marcador de pie de página 3">
            <a:extLst>
              <a:ext uri="{FF2B5EF4-FFF2-40B4-BE49-F238E27FC236}">
                <a16:creationId xmlns:a16="http://schemas.microsoft.com/office/drawing/2014/main" id="{4B57F70D-2C7A-4216-A982-691A3BB6BF5B}"/>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90982C51-1BB9-478B-93FD-8C5E828777C7}"/>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1325666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43C16DB-E014-4645-8067-49DC0995663B}"/>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3" name="Marcador de pie de página 2">
            <a:extLst>
              <a:ext uri="{FF2B5EF4-FFF2-40B4-BE49-F238E27FC236}">
                <a16:creationId xmlns:a16="http://schemas.microsoft.com/office/drawing/2014/main" id="{98DC40FA-DBC7-4B7C-8E52-230A3776F02A}"/>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BAFC266-9969-4336-9424-1919AE3F2850}"/>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565217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DA16A9-96F3-4104-B14E-9E115B91944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E0BD81E1-9527-44A6-9401-363C8CC162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5C86C293-345B-43EC-9409-EFAEA17E4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CB203C0-F2CA-44B7-B981-41E724BA9500}"/>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6" name="Marcador de pie de página 5">
            <a:extLst>
              <a:ext uri="{FF2B5EF4-FFF2-40B4-BE49-F238E27FC236}">
                <a16:creationId xmlns:a16="http://schemas.microsoft.com/office/drawing/2014/main" id="{C6F7433F-C35B-4FA9-B9DE-B726194A1091}"/>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743F4730-2966-4594-B9F8-3DB3E40568B3}"/>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350582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2F932B-C35B-45EA-B827-218C94AC466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8CE3AB57-6550-493A-BEA7-111B8D34D6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D981419A-98B2-47BD-9373-B01E7CDA25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7C7247D-95D4-40AA-8AF3-4B168E6017A7}"/>
              </a:ext>
            </a:extLst>
          </p:cNvPr>
          <p:cNvSpPr>
            <a:spLocks noGrp="1"/>
          </p:cNvSpPr>
          <p:nvPr>
            <p:ph type="dt" sz="half" idx="10"/>
          </p:nvPr>
        </p:nvSpPr>
        <p:spPr/>
        <p:txBody>
          <a:bodyPr/>
          <a:lstStyle/>
          <a:p>
            <a:fld id="{9EB86F23-C4FB-42C5-8ABB-464EB7BFF400}" type="datetimeFigureOut">
              <a:rPr lang="es-CL" smtClean="0"/>
              <a:t>04-05-2023</a:t>
            </a:fld>
            <a:endParaRPr lang="es-CL"/>
          </a:p>
        </p:txBody>
      </p:sp>
      <p:sp>
        <p:nvSpPr>
          <p:cNvPr id="6" name="Marcador de pie de página 5">
            <a:extLst>
              <a:ext uri="{FF2B5EF4-FFF2-40B4-BE49-F238E27FC236}">
                <a16:creationId xmlns:a16="http://schemas.microsoft.com/office/drawing/2014/main" id="{AF32D424-7B50-422C-9A23-F1EECE95BCC2}"/>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2FC5245-4601-4D01-827B-6437F2F51D8A}"/>
              </a:ext>
            </a:extLst>
          </p:cNvPr>
          <p:cNvSpPr>
            <a:spLocks noGrp="1"/>
          </p:cNvSpPr>
          <p:nvPr>
            <p:ph type="sldNum" sz="quarter" idx="12"/>
          </p:nvPr>
        </p:nvSpPr>
        <p:spPr/>
        <p:txBody>
          <a:bodyPr/>
          <a:lstStyle/>
          <a:p>
            <a:fld id="{48A081C2-AE78-4D66-97C9-7AD10FD094C3}" type="slidenum">
              <a:rPr lang="es-CL" smtClean="0"/>
              <a:t>‹Nº›</a:t>
            </a:fld>
            <a:endParaRPr lang="es-CL"/>
          </a:p>
        </p:txBody>
      </p:sp>
    </p:spTree>
    <p:extLst>
      <p:ext uri="{BB962C8B-B14F-4D97-AF65-F5344CB8AC3E}">
        <p14:creationId xmlns:p14="http://schemas.microsoft.com/office/powerpoint/2010/main" val="1969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97D9AAF-FEB5-4E4C-86FE-1C811323A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A826FEA5-FB46-44F1-9162-7EE1AC4FA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EA1B2A24-09F0-4606-B103-90F4B4C52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86F23-C4FB-42C5-8ABB-464EB7BFF400}" type="datetimeFigureOut">
              <a:rPr lang="es-CL" smtClean="0"/>
              <a:t>04-05-2023</a:t>
            </a:fld>
            <a:endParaRPr lang="es-CL"/>
          </a:p>
        </p:txBody>
      </p:sp>
      <p:sp>
        <p:nvSpPr>
          <p:cNvPr id="5" name="Marcador de pie de página 4">
            <a:extLst>
              <a:ext uri="{FF2B5EF4-FFF2-40B4-BE49-F238E27FC236}">
                <a16:creationId xmlns:a16="http://schemas.microsoft.com/office/drawing/2014/main" id="{4EA28313-52CE-49F0-ADA8-701E8AC170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019F9C8-4B1D-4777-B2C9-4AB60FEFBD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A081C2-AE78-4D66-97C9-7AD10FD094C3}" type="slidenum">
              <a:rPr lang="es-CL" smtClean="0"/>
              <a:t>‹Nº›</a:t>
            </a:fld>
            <a:endParaRPr lang="es-CL"/>
          </a:p>
        </p:txBody>
      </p:sp>
    </p:spTree>
    <p:extLst>
      <p:ext uri="{BB962C8B-B14F-4D97-AF65-F5344CB8AC3E}">
        <p14:creationId xmlns:p14="http://schemas.microsoft.com/office/powerpoint/2010/main" val="16640659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10272" y="1802553"/>
            <a:ext cx="7974702" cy="3769605"/>
          </a:xfrm>
        </p:spPr>
        <p:txBody>
          <a:bodyPr>
            <a:normAutofit fontScale="90000"/>
          </a:bodyPr>
          <a:lstStyle/>
          <a:p>
            <a:pPr>
              <a:defRPr/>
            </a:pPr>
            <a:br>
              <a:rPr lang="es-ES" sz="3200" b="1" dirty="0"/>
            </a:br>
            <a:br>
              <a:rPr lang="es-ES" sz="3200" b="1" dirty="0"/>
            </a:br>
            <a:r>
              <a:rPr lang="es-ES" sz="2900" b="1" dirty="0"/>
              <a:t>DIPLOMA </a:t>
            </a:r>
            <a:br>
              <a:rPr lang="es-ES" sz="2900" b="1" dirty="0"/>
            </a:br>
            <a:r>
              <a:rPr lang="es-ES" sz="2900" b="1" dirty="0"/>
              <a:t>GERENCIA PÚBLICA ESTRATÉGICA</a:t>
            </a:r>
            <a:br>
              <a:rPr lang="es-ES" sz="2900" b="1" dirty="0"/>
            </a:br>
            <a:br>
              <a:rPr lang="es-ES" sz="2900" b="1" dirty="0"/>
            </a:br>
            <a:r>
              <a:rPr lang="es-ES" sz="2900" b="1" dirty="0"/>
              <a:t>MODULO</a:t>
            </a:r>
            <a:br>
              <a:rPr lang="es-ES" sz="2900" b="1" dirty="0"/>
            </a:br>
            <a:r>
              <a:rPr lang="es-ES" sz="2900" b="1" dirty="0"/>
              <a:t>EL ESTADO Y EL GOBIERNO</a:t>
            </a:r>
            <a:br>
              <a:rPr lang="es-ES" sz="2900" b="1" dirty="0"/>
            </a:br>
            <a:br>
              <a:rPr lang="es-ES" sz="2900" b="1" dirty="0"/>
            </a:br>
            <a:r>
              <a:rPr lang="es-ES" sz="2900" b="1" dirty="0"/>
              <a:t>Profesor Rodrigo Egaña B.</a:t>
            </a:r>
            <a:br>
              <a:rPr lang="es-ES" sz="2900" b="1" dirty="0"/>
            </a:br>
            <a:endParaRPr lang="es-ES" sz="2900" b="1" dirty="0"/>
          </a:p>
        </p:txBody>
      </p:sp>
      <p:sp>
        <p:nvSpPr>
          <p:cNvPr id="18435" name="Rectangle 11"/>
          <p:cNvSpPr>
            <a:spLocks noChangeArrowheads="1"/>
          </p:cNvSpPr>
          <p:nvPr/>
        </p:nvSpPr>
        <p:spPr bwMode="auto">
          <a:xfrm>
            <a:off x="8843964" y="1052513"/>
            <a:ext cx="1824037" cy="87630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8436" name="Rectangle 15"/>
          <p:cNvSpPr>
            <a:spLocks noChangeArrowheads="1"/>
          </p:cNvSpPr>
          <p:nvPr/>
        </p:nvSpPr>
        <p:spPr bwMode="auto">
          <a:xfrm rot="-5400000">
            <a:off x="9548813" y="-690562"/>
            <a:ext cx="428625" cy="1809750"/>
          </a:xfrm>
          <a:prstGeom prst="rect">
            <a:avLst/>
          </a:prstGeom>
          <a:solidFill>
            <a:srgbClr val="C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_tradnl"/>
          </a:p>
        </p:txBody>
      </p:sp>
      <p:sp>
        <p:nvSpPr>
          <p:cNvPr id="18437" name="Rectangle 39"/>
          <p:cNvSpPr>
            <a:spLocks noChangeArrowheads="1"/>
          </p:cNvSpPr>
          <p:nvPr/>
        </p:nvSpPr>
        <p:spPr bwMode="auto">
          <a:xfrm>
            <a:off x="8858250" y="3857625"/>
            <a:ext cx="1809750" cy="488950"/>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18438" name="Rectangle 41"/>
          <p:cNvSpPr>
            <a:spLocks noChangeArrowheads="1"/>
          </p:cNvSpPr>
          <p:nvPr/>
        </p:nvSpPr>
        <p:spPr bwMode="auto">
          <a:xfrm rot="-5400000">
            <a:off x="9635332" y="4364832"/>
            <a:ext cx="269875" cy="1824038"/>
          </a:xfrm>
          <a:prstGeom prst="rect">
            <a:avLst/>
          </a:prstGeom>
          <a:solidFill>
            <a:srgbClr val="C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_tradnl"/>
          </a:p>
        </p:txBody>
      </p:sp>
      <p:sp>
        <p:nvSpPr>
          <p:cNvPr id="18439" name="Rectangle 42"/>
          <p:cNvSpPr>
            <a:spLocks noChangeArrowheads="1"/>
          </p:cNvSpPr>
          <p:nvPr/>
        </p:nvSpPr>
        <p:spPr bwMode="auto">
          <a:xfrm>
            <a:off x="8858250" y="5295901"/>
            <a:ext cx="1824038" cy="1027113"/>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sz="800" b="1">
              <a:solidFill>
                <a:srgbClr val="848484"/>
              </a:solidFill>
              <a:latin typeface="Calibri" pitchFamily="34" charset="0"/>
              <a:ea typeface="Calibri" pitchFamily="34" charset="0"/>
              <a:cs typeface="Calibri" pitchFamily="34" charset="0"/>
            </a:endParaRPr>
          </a:p>
        </p:txBody>
      </p:sp>
      <p:graphicFrame>
        <p:nvGraphicFramePr>
          <p:cNvPr id="2117" name="Group 69"/>
          <p:cNvGraphicFramePr>
            <a:graphicFrameLocks noGrp="1"/>
          </p:cNvGraphicFramePr>
          <p:nvPr>
            <p:extLst>
              <p:ext uri="{D42A27DB-BD31-4B8C-83A1-F6EECF244321}">
                <p14:modId xmlns:p14="http://schemas.microsoft.com/office/powerpoint/2010/main" val="3397742831"/>
              </p:ext>
            </p:extLst>
          </p:nvPr>
        </p:nvGraphicFramePr>
        <p:xfrm>
          <a:off x="1524000" y="5715000"/>
          <a:ext cx="7334250" cy="250858"/>
        </p:xfrm>
        <a:graphic>
          <a:graphicData uri="http://schemas.openxmlformats.org/drawingml/2006/table">
            <a:tbl>
              <a:tblPr/>
              <a:tblGrid>
                <a:gridCol w="2339752">
                  <a:extLst>
                    <a:ext uri="{9D8B030D-6E8A-4147-A177-3AD203B41FA5}">
                      <a16:colId xmlns:a16="http://schemas.microsoft.com/office/drawing/2014/main" val="20000"/>
                    </a:ext>
                  </a:extLst>
                </a:gridCol>
                <a:gridCol w="4994498">
                  <a:extLst>
                    <a:ext uri="{9D8B030D-6E8A-4147-A177-3AD203B41FA5}">
                      <a16:colId xmlns:a16="http://schemas.microsoft.com/office/drawing/2014/main" val="20001"/>
                    </a:ext>
                  </a:extLst>
                </a:gridCol>
              </a:tblGrid>
              <a:tr h="2508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s-ES" sz="1200" b="1" i="0" u="none" strike="noStrike" cap="none" normalizeH="0" baseline="0" dirty="0">
                        <a:ln>
                          <a:noFill/>
                        </a:ln>
                        <a:solidFill>
                          <a:schemeClr val="accent1">
                            <a:lumMod val="75000"/>
                          </a:schemeClr>
                        </a:solidFill>
                        <a:effectLst/>
                        <a:latin typeface="Century Gothic" pitchFamily="34" charset="0"/>
                      </a:endParaRPr>
                    </a:p>
                  </a:txBody>
                  <a:tcPr marL="121920" marR="121920" marT="33989" marB="33989" anchor="ctr" horzOverflow="overflow">
                    <a:lnL cap="flat">
                      <a:noFill/>
                    </a:lnL>
                    <a:lnR>
                      <a:noFill/>
                    </a:lnR>
                    <a:lnT cap="flat">
                      <a:noFill/>
                    </a:lnT>
                    <a:lnB cap="flat">
                      <a:noFill/>
                    </a:lnB>
                    <a:lnTlToBr>
                      <a:noFill/>
                    </a:lnTlToBr>
                    <a:lnBlToTr>
                      <a:noFill/>
                    </a:lnBlToTr>
                    <a:solidFill>
                      <a:schemeClr val="bg2"/>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a:ln>
                            <a:noFill/>
                          </a:ln>
                          <a:solidFill>
                            <a:schemeClr val="bg1"/>
                          </a:solidFill>
                          <a:effectLst/>
                          <a:latin typeface="Arial" charset="0"/>
                        </a:rPr>
                        <a:t>2023</a:t>
                      </a:r>
                      <a:endParaRPr kumimoji="0" lang="es-ES" sz="1200" b="1" i="0" u="none" strike="noStrike" cap="none" normalizeH="0" baseline="0" dirty="0">
                        <a:ln>
                          <a:noFill/>
                        </a:ln>
                        <a:solidFill>
                          <a:schemeClr val="bg1"/>
                        </a:solidFill>
                        <a:effectLst/>
                        <a:latin typeface="Arial" charset="0"/>
                      </a:endParaRPr>
                    </a:p>
                  </a:txBody>
                  <a:tcPr marL="121920" marR="121920" marT="33989" marB="33989" anchor="ctr" horzOverflow="overflow">
                    <a:lnL>
                      <a:noFill/>
                    </a:lnL>
                    <a:lnR cap="flat">
                      <a:noFill/>
                    </a:lnR>
                    <a:lnT cap="flat">
                      <a:noFill/>
                    </a:lnT>
                    <a:lnB cap="flat">
                      <a:noFill/>
                    </a:lnB>
                    <a:lnTlToBr>
                      <a:noFill/>
                    </a:lnTlToBr>
                    <a:lnBlToTr>
                      <a:noFill/>
                    </a:lnBlToTr>
                    <a:solidFill>
                      <a:srgbClr val="C00000"/>
                    </a:solidFill>
                  </a:tcPr>
                </a:tc>
                <a:extLst>
                  <a:ext uri="{0D108BD9-81ED-4DB2-BD59-A6C34878D82A}">
                    <a16:rowId xmlns:a16="http://schemas.microsoft.com/office/drawing/2014/main" val="10000"/>
                  </a:ext>
                </a:extLst>
              </a:tr>
            </a:tbl>
          </a:graphicData>
        </a:graphic>
      </p:graphicFrame>
      <p:sp>
        <p:nvSpPr>
          <p:cNvPr id="18443" name="Rectangle 70"/>
          <p:cNvSpPr>
            <a:spLocks noChangeArrowheads="1"/>
          </p:cNvSpPr>
          <p:nvPr/>
        </p:nvSpPr>
        <p:spPr bwMode="auto">
          <a:xfrm rot="-5400000">
            <a:off x="9598025" y="5368925"/>
            <a:ext cx="344488" cy="1824038"/>
          </a:xfrm>
          <a:prstGeom prst="rect">
            <a:avLst/>
          </a:prstGeom>
          <a:solidFill>
            <a:srgbClr val="C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p>
            <a:endParaRPr lang="es-ES_tradnl"/>
          </a:p>
        </p:txBody>
      </p:sp>
      <p:sp>
        <p:nvSpPr>
          <p:cNvPr id="18444" name="Rectangle 24"/>
          <p:cNvSpPr>
            <a:spLocks noChangeArrowheads="1"/>
          </p:cNvSpPr>
          <p:nvPr/>
        </p:nvSpPr>
        <p:spPr bwMode="auto">
          <a:xfrm>
            <a:off x="152400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s-ES_tradnl"/>
          </a:p>
        </p:txBody>
      </p:sp>
      <p:sp>
        <p:nvSpPr>
          <p:cNvPr id="18445" name="Rectangle 26"/>
          <p:cNvSpPr>
            <a:spLocks noChangeArrowheads="1"/>
          </p:cNvSpPr>
          <p:nvPr/>
        </p:nvSpPr>
        <p:spPr bwMode="auto">
          <a:xfrm>
            <a:off x="1524000" y="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endParaRPr lang="es-ES_tradnl"/>
          </a:p>
        </p:txBody>
      </p:sp>
      <p:pic>
        <p:nvPicPr>
          <p:cNvPr id="18446" name="Picture 24" descr="http://www.senado.cl/prontus_galeria_noticias/site/artic/20100112/imag/FOTO_0120100112185214.jpg"/>
          <p:cNvPicPr>
            <a:picLocks noChangeAspect="1" noChangeArrowheads="1"/>
          </p:cNvPicPr>
          <p:nvPr/>
        </p:nvPicPr>
        <p:blipFill>
          <a:blip r:embed="rId2">
            <a:extLst>
              <a:ext uri="{28A0092B-C50C-407E-A947-70E740481C1C}">
                <a14:useLocalDpi xmlns:a14="http://schemas.microsoft.com/office/drawing/2010/main" val="0"/>
              </a:ext>
            </a:extLst>
          </a:blip>
          <a:srcRect t="1260" b="26759"/>
          <a:stretch>
            <a:fillRect/>
          </a:stretch>
        </p:blipFill>
        <p:spPr bwMode="auto">
          <a:xfrm>
            <a:off x="8845550" y="6348414"/>
            <a:ext cx="18224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0" y="268289"/>
            <a:ext cx="18097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48" name="Picture 3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8250" y="4286250"/>
            <a:ext cx="18097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18449"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1874839"/>
            <a:ext cx="19050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50" name="Rectangle 39"/>
          <p:cNvSpPr>
            <a:spLocks noChangeArrowheads="1"/>
          </p:cNvSpPr>
          <p:nvPr/>
        </p:nvSpPr>
        <p:spPr bwMode="auto">
          <a:xfrm>
            <a:off x="8858250" y="3375025"/>
            <a:ext cx="1809750" cy="4905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pic>
        <p:nvPicPr>
          <p:cNvPr id="18451"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4500" y="77789"/>
            <a:ext cx="4286250" cy="149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52" name="1 Rectángulo"/>
          <p:cNvSpPr>
            <a:spLocks noChangeArrowheads="1"/>
          </p:cNvSpPr>
          <p:nvPr/>
        </p:nvSpPr>
        <p:spPr bwMode="auto">
          <a:xfrm>
            <a:off x="2495601" y="4671905"/>
            <a:ext cx="557398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s-ES" dirty="0">
                <a:latin typeface="Arial Narrow" panose="020B0606020202030204" pitchFamily="34" charset="0"/>
              </a:rPr>
              <a:t> </a:t>
            </a:r>
          </a:p>
        </p:txBody>
      </p:sp>
    </p:spTree>
    <p:extLst>
      <p:ext uri="{BB962C8B-B14F-4D97-AF65-F5344CB8AC3E}">
        <p14:creationId xmlns:p14="http://schemas.microsoft.com/office/powerpoint/2010/main" val="1667968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3</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617220" lvl="1" indent="-342900">
              <a:spcBef>
                <a:spcPts val="0"/>
              </a:spcBef>
              <a:spcAft>
                <a:spcPts val="600"/>
              </a:spcAft>
              <a:buClr>
                <a:schemeClr val="dk1"/>
              </a:buClr>
              <a:buFont typeface="Arial"/>
              <a:buChar char="•"/>
            </a:pPr>
            <a:r>
              <a:rPr lang="es-CL" sz="1700" b="1" dirty="0">
                <a:latin typeface="+mj-lt"/>
              </a:rPr>
              <a:t>El estado para cumplir con sus tareas específicas se organiza en tres poderes : ejecutivo, legislativo y judicial.</a:t>
            </a:r>
          </a:p>
          <a:p>
            <a:pPr marL="617220" lvl="1" indent="-342900">
              <a:spcBef>
                <a:spcPts val="0"/>
              </a:spcBef>
              <a:spcAft>
                <a:spcPts val="600"/>
              </a:spcAft>
              <a:buClr>
                <a:schemeClr val="dk1"/>
              </a:buClr>
              <a:buFont typeface="Arial"/>
              <a:buChar char="•"/>
            </a:pPr>
            <a:r>
              <a:rPr lang="es-CL" sz="1700" b="1" dirty="0">
                <a:latin typeface="+mj-lt"/>
              </a:rPr>
              <a:t>Poder legislativo le corresponde participar en la creación, modificación o derogación  de las leyes. Es ejercicio por el Congreso Nacional que lo forman la Cámara de Senadores y la Cámara de Diputados.</a:t>
            </a:r>
          </a:p>
          <a:p>
            <a:pPr marL="617220" lvl="1" indent="-342900">
              <a:spcBef>
                <a:spcPts val="0"/>
              </a:spcBef>
              <a:spcAft>
                <a:spcPts val="600"/>
              </a:spcAft>
              <a:buClr>
                <a:schemeClr val="dk1"/>
              </a:buClr>
              <a:buFont typeface="Arial"/>
              <a:buChar char="•"/>
            </a:pPr>
            <a:r>
              <a:rPr lang="es-CL" sz="1700" b="1" dirty="0">
                <a:latin typeface="+mj-lt"/>
              </a:rPr>
              <a:t>Las formación de la ley tiene varios momentos:</a:t>
            </a:r>
          </a:p>
          <a:p>
            <a:pPr marL="891540" lvl="2" indent="-342900">
              <a:spcBef>
                <a:spcPts val="0"/>
              </a:spcBef>
              <a:spcAft>
                <a:spcPts val="600"/>
              </a:spcAft>
              <a:buClr>
                <a:schemeClr val="dk1"/>
              </a:buClr>
              <a:buFont typeface="Arial"/>
              <a:buChar char="•"/>
            </a:pPr>
            <a:r>
              <a:rPr lang="es-CL" sz="1700" b="1" dirty="0">
                <a:latin typeface="+mj-lt"/>
              </a:rPr>
              <a:t>Origen (Senado o Cámara); cámara de origen y cámara revisora; </a:t>
            </a:r>
            <a:r>
              <a:rPr lang="es-CL" sz="1700" b="1" dirty="0" err="1">
                <a:latin typeface="+mj-lt"/>
              </a:rPr>
              <a:t>p.e</a:t>
            </a:r>
            <a:r>
              <a:rPr lang="es-CL" sz="1700" b="1" dirty="0">
                <a:latin typeface="+mj-lt"/>
              </a:rPr>
              <a:t>. los que implican gastos deben partir por Diputados.</a:t>
            </a:r>
          </a:p>
          <a:p>
            <a:pPr marL="891540" lvl="2" indent="-342900">
              <a:spcBef>
                <a:spcPts val="0"/>
              </a:spcBef>
              <a:spcAft>
                <a:spcPts val="600"/>
              </a:spcAft>
              <a:buClr>
                <a:schemeClr val="dk1"/>
              </a:buClr>
              <a:buFont typeface="Arial"/>
              <a:buChar char="•"/>
            </a:pPr>
            <a:r>
              <a:rPr lang="es-CL" sz="1700" b="1" dirty="0">
                <a:latin typeface="+mj-lt"/>
              </a:rPr>
              <a:t>Iniciativa del Presidente o de parlamentarios; los que implican gastos sólo el Presidente.</a:t>
            </a:r>
          </a:p>
          <a:p>
            <a:pPr marL="891540" lvl="2" indent="-342900">
              <a:spcBef>
                <a:spcPts val="0"/>
              </a:spcBef>
              <a:spcAft>
                <a:spcPts val="600"/>
              </a:spcAft>
              <a:buClr>
                <a:schemeClr val="dk1"/>
              </a:buClr>
              <a:buFont typeface="Arial"/>
              <a:buChar char="•"/>
            </a:pPr>
            <a:r>
              <a:rPr lang="es-CL" sz="1700" b="1" dirty="0">
                <a:latin typeface="+mj-lt"/>
              </a:rPr>
              <a:t>Discusión trámites en comisiones y salas, varios trámites y mixta.</a:t>
            </a:r>
          </a:p>
          <a:p>
            <a:pPr marL="891540" lvl="2" indent="-342900">
              <a:spcBef>
                <a:spcPts val="0"/>
              </a:spcBef>
              <a:spcAft>
                <a:spcPts val="600"/>
              </a:spcAft>
              <a:buClr>
                <a:schemeClr val="dk1"/>
              </a:buClr>
              <a:buFont typeface="Arial"/>
              <a:buChar char="•"/>
            </a:pPr>
            <a:r>
              <a:rPr lang="es-CL" sz="1700" b="1" dirty="0">
                <a:latin typeface="+mj-lt"/>
              </a:rPr>
              <a:t>Aprobación. Son diversos los quorum exigidos para diferentes materias.</a:t>
            </a:r>
          </a:p>
          <a:p>
            <a:pPr marL="891540" lvl="2" indent="-342900">
              <a:spcBef>
                <a:spcPts val="0"/>
              </a:spcBef>
              <a:spcAft>
                <a:spcPts val="600"/>
              </a:spcAft>
              <a:buClr>
                <a:schemeClr val="dk1"/>
              </a:buClr>
              <a:buFont typeface="Arial"/>
              <a:buChar char="•"/>
            </a:pPr>
            <a:r>
              <a:rPr lang="es-CL" sz="1700" b="1" dirty="0">
                <a:latin typeface="+mj-lt"/>
              </a:rPr>
              <a:t>Sanción por el Presidente una vez aprobados por ambas cámaras.</a:t>
            </a:r>
          </a:p>
          <a:p>
            <a:pPr marL="891540" lvl="2" indent="-342900">
              <a:spcBef>
                <a:spcPts val="0"/>
              </a:spcBef>
              <a:spcAft>
                <a:spcPts val="600"/>
              </a:spcAft>
              <a:buClr>
                <a:schemeClr val="dk1"/>
              </a:buClr>
              <a:buFont typeface="Arial"/>
              <a:buChar char="•"/>
            </a:pPr>
            <a:r>
              <a:rPr lang="es-CL" sz="1700" b="1" dirty="0">
                <a:latin typeface="+mj-lt"/>
              </a:rPr>
              <a:t>Promulgación se hace legal la iniciativa de ley.</a:t>
            </a:r>
          </a:p>
          <a:p>
            <a:pPr marL="891540" lvl="2" indent="-342900">
              <a:spcBef>
                <a:spcPts val="0"/>
              </a:spcBef>
              <a:spcAft>
                <a:spcPts val="600"/>
              </a:spcAft>
              <a:buClr>
                <a:schemeClr val="dk1"/>
              </a:buClr>
              <a:buFont typeface="Arial"/>
              <a:buChar char="•"/>
            </a:pPr>
            <a:r>
              <a:rPr lang="es-CL" sz="1700" b="1" dirty="0">
                <a:latin typeface="+mj-lt"/>
              </a:rPr>
              <a:t>Publicación entra en vigencia la ley y pasa a ser obligatoria.</a:t>
            </a:r>
          </a:p>
          <a:p>
            <a:pPr marL="617220" lvl="1" indent="-342900">
              <a:spcBef>
                <a:spcPts val="0"/>
              </a:spcBef>
              <a:spcAft>
                <a:spcPts val="600"/>
              </a:spcAft>
              <a:buClr>
                <a:schemeClr val="dk1"/>
              </a:buClr>
              <a:buFont typeface="Arial"/>
              <a:buChar char="•"/>
            </a:pPr>
            <a:r>
              <a:rPr lang="es-CL" sz="1700" b="1" dirty="0">
                <a:latin typeface="+mj-lt"/>
              </a:rPr>
              <a:t>Urgencias mecanismo del Presidente para fijar orden prioritario para discutir proyectos de ley.</a:t>
            </a:r>
          </a:p>
          <a:p>
            <a:pPr marL="891540" lvl="2" indent="-342900">
              <a:spcBef>
                <a:spcPts val="0"/>
              </a:spcBef>
              <a:spcAft>
                <a:spcPts val="600"/>
              </a:spcAft>
              <a:buClr>
                <a:schemeClr val="dk1"/>
              </a:buClr>
              <a:buFont typeface="Arial"/>
              <a:buChar char="•"/>
            </a:pPr>
            <a:endParaRPr lang="es-CL" sz="1700" b="1" dirty="0">
              <a:latin typeface="+mj-lt"/>
            </a:endParaRPr>
          </a:p>
          <a:p>
            <a:pPr marL="891540" lvl="2" indent="-342900">
              <a:spcBef>
                <a:spcPts val="0"/>
              </a:spcBef>
              <a:spcAft>
                <a:spcPts val="600"/>
              </a:spcAft>
              <a:buClr>
                <a:schemeClr val="dk1"/>
              </a:buClr>
              <a:buFont typeface="Arial"/>
              <a:buChar char="•"/>
            </a:pPr>
            <a:endParaRPr lang="es-CL" sz="1700"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10</a:t>
            </a:fld>
            <a:endParaRPr lang="es-ES" noProof="0"/>
          </a:p>
        </p:txBody>
      </p:sp>
    </p:spTree>
    <p:extLst>
      <p:ext uri="{BB962C8B-B14F-4D97-AF65-F5344CB8AC3E}">
        <p14:creationId xmlns:p14="http://schemas.microsoft.com/office/powerpoint/2010/main" val="337045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4</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560070" lvl="1" indent="-285750">
              <a:spcBef>
                <a:spcPts val="0"/>
              </a:spcBef>
              <a:spcAft>
                <a:spcPts val="600"/>
              </a:spcAft>
              <a:buClr>
                <a:schemeClr val="dk1"/>
              </a:buClr>
            </a:pPr>
            <a:r>
              <a:rPr lang="es-CL" sz="2000" b="1" dirty="0">
                <a:latin typeface="+mj-lt"/>
              </a:rPr>
              <a:t>El Poder Judicial debe resolver los conflictos que se produzcan entre personas naturales y/o jurídicas en torno a la aplicación de las leyes.</a:t>
            </a:r>
          </a:p>
          <a:p>
            <a:pPr marL="560070" lvl="1" indent="-285750">
              <a:spcBef>
                <a:spcPts val="0"/>
              </a:spcBef>
              <a:spcAft>
                <a:spcPts val="600"/>
              </a:spcAft>
              <a:buClr>
                <a:schemeClr val="dk1"/>
              </a:buClr>
            </a:pPr>
            <a:r>
              <a:rPr lang="es-CL" sz="2000" b="1" dirty="0">
                <a:latin typeface="+mj-lt"/>
              </a:rPr>
              <a:t>Esta tarea la cumplen los Tribunales de Justicia que son Ordinarios (letras, garantía, juicio oral en lo penal, cortes apelaciones, corte suprema) y Especiales (familia, trabajo, previsionales, militares, tributarios y aduaneros, ambientales, de policía local). </a:t>
            </a:r>
          </a:p>
          <a:p>
            <a:pPr marL="560070" lvl="1" indent="-285750">
              <a:spcBef>
                <a:spcPts val="0"/>
              </a:spcBef>
              <a:spcAft>
                <a:spcPts val="600"/>
              </a:spcAft>
              <a:buClr>
                <a:schemeClr val="dk1"/>
              </a:buClr>
            </a:pPr>
            <a:r>
              <a:rPr lang="es-CL" sz="2000" b="1" dirty="0">
                <a:latin typeface="+mj-lt"/>
              </a:rPr>
              <a:t>Les corresponde conocer, resolver y hacer ejecutar lo juzgado.</a:t>
            </a:r>
          </a:p>
          <a:p>
            <a:pPr marL="560070" lvl="1" indent="-285750">
              <a:spcBef>
                <a:spcPts val="0"/>
              </a:spcBef>
              <a:spcAft>
                <a:spcPts val="600"/>
              </a:spcAft>
              <a:buClr>
                <a:schemeClr val="dk1"/>
              </a:buClr>
            </a:pPr>
            <a:r>
              <a:rPr lang="es-CL" sz="2000" b="1" dirty="0">
                <a:latin typeface="+mj-lt"/>
              </a:rPr>
              <a:t>El poder judicial actúa sobre las ss. bases:</a:t>
            </a:r>
          </a:p>
          <a:p>
            <a:pPr marL="834390" lvl="2" indent="-285750">
              <a:spcBef>
                <a:spcPts val="0"/>
              </a:spcBef>
              <a:spcAft>
                <a:spcPts val="600"/>
              </a:spcAft>
              <a:buClr>
                <a:schemeClr val="dk1"/>
              </a:buClr>
            </a:pPr>
            <a:r>
              <a:rPr lang="es-CL" b="1" dirty="0">
                <a:latin typeface="+mj-lt"/>
              </a:rPr>
              <a:t>Independencia</a:t>
            </a:r>
          </a:p>
          <a:p>
            <a:pPr marL="834390" lvl="2" indent="-285750">
              <a:spcBef>
                <a:spcPts val="0"/>
              </a:spcBef>
              <a:spcAft>
                <a:spcPts val="600"/>
              </a:spcAft>
              <a:buClr>
                <a:schemeClr val="dk1"/>
              </a:buClr>
            </a:pPr>
            <a:r>
              <a:rPr lang="es-CL" b="1" dirty="0">
                <a:latin typeface="+mj-lt"/>
              </a:rPr>
              <a:t>legalidad</a:t>
            </a:r>
          </a:p>
          <a:p>
            <a:pPr marL="834390" lvl="2" indent="-285750">
              <a:spcBef>
                <a:spcPts val="0"/>
              </a:spcBef>
              <a:spcAft>
                <a:spcPts val="600"/>
              </a:spcAft>
              <a:buClr>
                <a:schemeClr val="dk1"/>
              </a:buClr>
            </a:pPr>
            <a:r>
              <a:rPr lang="es-CL" b="1" dirty="0">
                <a:latin typeface="+mj-lt"/>
              </a:rPr>
              <a:t>Inamovilidad</a:t>
            </a:r>
          </a:p>
          <a:p>
            <a:pPr marL="834390" lvl="2" indent="-285750">
              <a:spcBef>
                <a:spcPts val="0"/>
              </a:spcBef>
              <a:spcAft>
                <a:spcPts val="600"/>
              </a:spcAft>
              <a:buClr>
                <a:schemeClr val="dk1"/>
              </a:buClr>
            </a:pPr>
            <a:r>
              <a:rPr lang="es-CL" b="1" dirty="0" err="1">
                <a:latin typeface="+mj-lt"/>
              </a:rPr>
              <a:t>Inexcusabilidad</a:t>
            </a:r>
            <a:endParaRPr lang="es-CL" b="1" dirty="0">
              <a:latin typeface="+mj-lt"/>
            </a:endParaRPr>
          </a:p>
          <a:p>
            <a:pPr marL="834390" lvl="2" indent="-285750">
              <a:spcBef>
                <a:spcPts val="0"/>
              </a:spcBef>
              <a:spcAft>
                <a:spcPts val="600"/>
              </a:spcAft>
              <a:buClr>
                <a:schemeClr val="dk1"/>
              </a:buClr>
            </a:pPr>
            <a:r>
              <a:rPr lang="es-CL" b="1" dirty="0">
                <a:latin typeface="+mj-lt"/>
              </a:rPr>
              <a:t>Responsabilidad.</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11</a:t>
            </a:fld>
            <a:endParaRPr lang="es-ES" noProof="0"/>
          </a:p>
        </p:txBody>
      </p:sp>
    </p:spTree>
    <p:extLst>
      <p:ext uri="{BB962C8B-B14F-4D97-AF65-F5344CB8AC3E}">
        <p14:creationId xmlns:p14="http://schemas.microsoft.com/office/powerpoint/2010/main" val="14070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5</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560070" lvl="1" indent="-285750">
              <a:spcBef>
                <a:spcPts val="0"/>
              </a:spcBef>
              <a:spcAft>
                <a:spcPts val="600"/>
              </a:spcAft>
              <a:buClr>
                <a:schemeClr val="dk1"/>
              </a:buClr>
            </a:pPr>
            <a:r>
              <a:rPr lang="es-CL" sz="2200" b="1" dirty="0">
                <a:latin typeface="+mj-lt"/>
              </a:rPr>
              <a:t>El Poder Ejecutivo consiste en las actividades que realiza en estado para, dentro del marco de la ley, resolver las necesidades colectivas de manera inmediata y directa.</a:t>
            </a:r>
          </a:p>
          <a:p>
            <a:pPr marL="560070" lvl="1" indent="-285750">
              <a:spcBef>
                <a:spcPts val="0"/>
              </a:spcBef>
              <a:spcAft>
                <a:spcPts val="600"/>
              </a:spcAft>
              <a:buClr>
                <a:schemeClr val="dk1"/>
              </a:buClr>
            </a:pPr>
            <a:r>
              <a:rPr lang="es-CL" sz="2200" b="1" dirty="0">
                <a:latin typeface="+mj-lt"/>
              </a:rPr>
              <a:t>El poder ejecutivo gobierna (actividad directiva que fijas fines y objetivos, propone formas de implementación y ordena) y administra (realiza, según los fines propuestos y los mandatos legales).</a:t>
            </a:r>
          </a:p>
          <a:p>
            <a:pPr marL="560070" lvl="1" indent="-285750">
              <a:spcBef>
                <a:spcPts val="0"/>
              </a:spcBef>
              <a:spcAft>
                <a:spcPts val="600"/>
              </a:spcAft>
              <a:buClr>
                <a:schemeClr val="dk1"/>
              </a:buClr>
            </a:pPr>
            <a:r>
              <a:rPr lang="es-CL" sz="2200" b="1" dirty="0">
                <a:latin typeface="+mj-lt"/>
              </a:rPr>
              <a:t>Este poder corresponde al Presidente de la República, quién gobierna y administra con sus colaboradores (Ministros).</a:t>
            </a:r>
          </a:p>
          <a:p>
            <a:pPr marL="560070" lvl="1" indent="-285750">
              <a:spcBef>
                <a:spcPts val="0"/>
              </a:spcBef>
              <a:spcAft>
                <a:spcPts val="600"/>
              </a:spcAft>
              <a:buClr>
                <a:schemeClr val="dk1"/>
              </a:buClr>
            </a:pPr>
            <a:r>
              <a:rPr lang="es-CL" sz="2200" b="1" dirty="0">
                <a:latin typeface="+mj-lt"/>
              </a:rPr>
              <a:t>La administración regional reside en los Gobernadores Regionales acompañados por los CORES. Además existen los Delegados Presidenciales por cada región y las provincias las dirigen Delegados Provinciales. Las comunas tienen Municipalidades, autónomas del gobierno central, que dirige un Alcalde con su Concejo Municipal.</a:t>
            </a:r>
          </a:p>
          <a:p>
            <a:pPr marL="560070" lvl="1" indent="-285750">
              <a:spcBef>
                <a:spcPts val="0"/>
              </a:spcBef>
              <a:spcAft>
                <a:spcPts val="600"/>
              </a:spcAft>
              <a:buClr>
                <a:schemeClr val="dk1"/>
              </a:buClr>
            </a:pPr>
            <a:endParaRPr lang="es-CL" sz="2200"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12</a:t>
            </a:fld>
            <a:endParaRPr lang="es-ES" noProof="0"/>
          </a:p>
        </p:txBody>
      </p:sp>
    </p:spTree>
    <p:extLst>
      <p:ext uri="{BB962C8B-B14F-4D97-AF65-F5344CB8AC3E}">
        <p14:creationId xmlns:p14="http://schemas.microsoft.com/office/powerpoint/2010/main" val="130588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6</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560070" lvl="1" indent="-285750">
              <a:spcBef>
                <a:spcPts val="0"/>
              </a:spcBef>
              <a:spcAft>
                <a:spcPts val="600"/>
              </a:spcAft>
              <a:buClr>
                <a:schemeClr val="dk1"/>
              </a:buClr>
            </a:pPr>
            <a:r>
              <a:rPr lang="es-CL" sz="2200" b="1" dirty="0">
                <a:latin typeface="+mj-lt"/>
              </a:rPr>
              <a:t>Existen otras instituciones públicas que cumplen funciones específicas en la organización del estado.</a:t>
            </a:r>
          </a:p>
          <a:p>
            <a:pPr marL="560070" lvl="1" indent="-285750">
              <a:spcBef>
                <a:spcPts val="0"/>
              </a:spcBef>
              <a:spcAft>
                <a:spcPts val="600"/>
              </a:spcAft>
              <a:buClr>
                <a:schemeClr val="dk1"/>
              </a:buClr>
            </a:pPr>
            <a:r>
              <a:rPr lang="es-CL" sz="2200" b="1" dirty="0">
                <a:latin typeface="+mj-lt"/>
              </a:rPr>
              <a:t>Contraloría General de la República. Tiene por función:</a:t>
            </a:r>
          </a:p>
          <a:p>
            <a:pPr marL="834390" lvl="2" indent="-285750">
              <a:spcBef>
                <a:spcPts val="0"/>
              </a:spcBef>
              <a:spcAft>
                <a:spcPts val="600"/>
              </a:spcAft>
              <a:buClr>
                <a:schemeClr val="dk1"/>
              </a:buClr>
            </a:pPr>
            <a:r>
              <a:rPr lang="es-CL" sz="2200" b="1" dirty="0">
                <a:latin typeface="+mj-lt"/>
              </a:rPr>
              <a:t>Control de legalidad de los actos de las administraciones;</a:t>
            </a:r>
          </a:p>
          <a:p>
            <a:pPr marL="834390" lvl="2" indent="-285750">
              <a:spcBef>
                <a:spcPts val="0"/>
              </a:spcBef>
              <a:spcAft>
                <a:spcPts val="600"/>
              </a:spcAft>
              <a:buClr>
                <a:schemeClr val="dk1"/>
              </a:buClr>
            </a:pPr>
            <a:r>
              <a:rPr lang="es-CL" sz="2200" b="1" dirty="0">
                <a:latin typeface="+mj-lt"/>
              </a:rPr>
              <a:t>Fiscaliza ingresos y uso de fondos públicos;</a:t>
            </a:r>
          </a:p>
          <a:p>
            <a:pPr marL="834390" lvl="2" indent="-285750">
              <a:spcBef>
                <a:spcPts val="0"/>
              </a:spcBef>
              <a:spcAft>
                <a:spcPts val="600"/>
              </a:spcAft>
              <a:buClr>
                <a:schemeClr val="dk1"/>
              </a:buClr>
            </a:pPr>
            <a:r>
              <a:rPr lang="es-CL" sz="2200" b="1" dirty="0">
                <a:latin typeface="+mj-lt"/>
              </a:rPr>
              <a:t>Juzga a personas que tienen responsabilidad en uso de fondos públicos;</a:t>
            </a:r>
          </a:p>
          <a:p>
            <a:pPr marL="834390" lvl="2" indent="-285750">
              <a:spcBef>
                <a:spcPts val="0"/>
              </a:spcBef>
              <a:spcAft>
                <a:spcPts val="600"/>
              </a:spcAft>
              <a:buClr>
                <a:schemeClr val="dk1"/>
              </a:buClr>
            </a:pPr>
            <a:r>
              <a:rPr lang="es-CL" sz="2200" b="1" dirty="0">
                <a:latin typeface="+mj-lt"/>
              </a:rPr>
              <a:t>Lleva la contabilidad general de la nación.</a:t>
            </a:r>
          </a:p>
          <a:p>
            <a:pPr marL="560070" lvl="1" indent="-285750">
              <a:spcBef>
                <a:spcPts val="0"/>
              </a:spcBef>
              <a:spcAft>
                <a:spcPts val="600"/>
              </a:spcAft>
              <a:buClr>
                <a:schemeClr val="dk1"/>
              </a:buClr>
            </a:pPr>
            <a:r>
              <a:rPr lang="es-CL" sz="2200" b="1" dirty="0">
                <a:latin typeface="+mj-lt"/>
              </a:rPr>
              <a:t>Banco Central. Tiene por función regular el mercado del dinero, velar por la estabilidad de la moneda y asegurar los pagos externos.</a:t>
            </a:r>
          </a:p>
          <a:p>
            <a:pPr marL="560070" lvl="1" indent="-285750">
              <a:spcBef>
                <a:spcPts val="0"/>
              </a:spcBef>
              <a:spcAft>
                <a:spcPts val="600"/>
              </a:spcAft>
              <a:buClr>
                <a:schemeClr val="dk1"/>
              </a:buClr>
            </a:pPr>
            <a:r>
              <a:rPr lang="es-CL" sz="2200" b="1" dirty="0">
                <a:latin typeface="+mj-lt"/>
              </a:rPr>
              <a:t>Ministerio Público. Dirige las investigaciones de los hechos constitutivos de delitos, los que determinen la participación punible, y los que acrediten la inocencia de imputados.</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13</a:t>
            </a:fld>
            <a:endParaRPr lang="es-ES" noProof="0"/>
          </a:p>
        </p:txBody>
      </p:sp>
    </p:spTree>
    <p:extLst>
      <p:ext uri="{BB962C8B-B14F-4D97-AF65-F5344CB8AC3E}">
        <p14:creationId xmlns:p14="http://schemas.microsoft.com/office/powerpoint/2010/main" val="16905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5DC283B6-49F1-4400-93FF-BD579035C35C}"/>
              </a:ext>
            </a:extLst>
          </p:cNvPr>
          <p:cNvSpPr>
            <a:spLocks noGrp="1"/>
          </p:cNvSpPr>
          <p:nvPr>
            <p:ph type="title"/>
          </p:nvPr>
        </p:nvSpPr>
        <p:spPr>
          <a:xfrm>
            <a:off x="838200" y="365125"/>
            <a:ext cx="10515600" cy="1325563"/>
          </a:xfrm>
        </p:spPr>
        <p:txBody>
          <a:bodyPr>
            <a:normAutofit/>
          </a:bodyPr>
          <a:lstStyle/>
          <a:p>
            <a:r>
              <a:rPr lang="es-CL"/>
              <a:t>El gobierno y la función de gobernar     1</a:t>
            </a:r>
          </a:p>
        </p:txBody>
      </p:sp>
      <p:sp>
        <p:nvSpPr>
          <p:cNvPr id="20" name="Arc 1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F5A724E4-A6C5-454A-B4D5-C39CCBB698E6}"/>
              </a:ext>
            </a:extLst>
          </p:cNvPr>
          <p:cNvSpPr>
            <a:spLocks noGrp="1"/>
          </p:cNvSpPr>
          <p:nvPr>
            <p:ph idx="1"/>
          </p:nvPr>
        </p:nvSpPr>
        <p:spPr>
          <a:xfrm>
            <a:off x="838200" y="1825625"/>
            <a:ext cx="10515600" cy="4351338"/>
          </a:xfrm>
        </p:spPr>
        <p:txBody>
          <a:bodyPr>
            <a:normAutofit/>
          </a:bodyPr>
          <a:lstStyle/>
          <a:p>
            <a:r>
              <a:rPr lang="es-CL"/>
              <a:t>El Gobierno es la dirección suprema y de control de la administración estatal así como la conducción política del conjunto del estado (Kammler)</a:t>
            </a:r>
          </a:p>
          <a:p>
            <a:r>
              <a:rPr lang="es-CL"/>
              <a:t>Es el órgano de dirige la administración y conduce la política general del estado.</a:t>
            </a:r>
          </a:p>
          <a:p>
            <a:r>
              <a:rPr lang="es-CL"/>
              <a:t>El gobierno se puede ejercer bajo diversas modalidades </a:t>
            </a:r>
          </a:p>
          <a:p>
            <a:pPr lvl="1"/>
            <a:r>
              <a:rPr lang="es-CL"/>
              <a:t>Monarquía (absoluta o constitucional)</a:t>
            </a:r>
          </a:p>
          <a:p>
            <a:pPr lvl="1"/>
            <a:r>
              <a:rPr lang="es-CL"/>
              <a:t>Autocracia - dictadura</a:t>
            </a:r>
          </a:p>
          <a:p>
            <a:pPr lvl="1"/>
            <a:r>
              <a:rPr lang="es-CL"/>
              <a:t>Democracia (presidencial – parlamentaria).</a:t>
            </a:r>
          </a:p>
          <a:p>
            <a:endParaRPr lang="es-CL"/>
          </a:p>
          <a:p>
            <a:pPr marL="320040" lvl="1" indent="0">
              <a:buNone/>
            </a:pPr>
            <a:endParaRPr lang="es-CL"/>
          </a:p>
        </p:txBody>
      </p:sp>
      <p:sp>
        <p:nvSpPr>
          <p:cNvPr id="4" name="Marcador de número de diapositiva 3">
            <a:extLst>
              <a:ext uri="{FF2B5EF4-FFF2-40B4-BE49-F238E27FC236}">
                <a16:creationId xmlns:a16="http://schemas.microsoft.com/office/drawing/2014/main" id="{9744C5D8-9397-401C-A48B-E988FEC15304}"/>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14</a:t>
            </a:fld>
            <a:endParaRPr lang="es-ES" noProof="0"/>
          </a:p>
        </p:txBody>
      </p:sp>
    </p:spTree>
    <p:extLst>
      <p:ext uri="{BB962C8B-B14F-4D97-AF65-F5344CB8AC3E}">
        <p14:creationId xmlns:p14="http://schemas.microsoft.com/office/powerpoint/2010/main" val="2697293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2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CL" b="1">
                <a:latin typeface="+mj-lt"/>
                <a:ea typeface="Arial"/>
                <a:cs typeface="Arial"/>
                <a:sym typeface="Arial"/>
              </a:rPr>
              <a:t>Funciones</a:t>
            </a:r>
            <a:r>
              <a:rPr lang="es-CL">
                <a:latin typeface="+mj-lt"/>
                <a:ea typeface="Arial"/>
                <a:cs typeface="Arial"/>
                <a:sym typeface="Arial"/>
              </a:rPr>
              <a:t> del Estado moderno:</a:t>
            </a:r>
          </a:p>
          <a:p>
            <a:pPr marL="742950" lvl="1" indent="-285750">
              <a:spcBef>
                <a:spcPts val="440"/>
              </a:spcBef>
              <a:buClr>
                <a:schemeClr val="dk1"/>
              </a:buClr>
              <a:buFont typeface="Arial"/>
              <a:buChar char="–"/>
            </a:pPr>
            <a:r>
              <a:rPr lang="es-CL">
                <a:latin typeface="+mj-lt"/>
                <a:ea typeface="Arial"/>
                <a:cs typeface="Arial"/>
                <a:sym typeface="Arial"/>
              </a:rPr>
              <a:t>Funciones tradicionales (seguridad, defensa, justicia, recaudación de tributos, legislación).</a:t>
            </a:r>
          </a:p>
          <a:p>
            <a:pPr marL="742950" lvl="1" indent="-285750">
              <a:spcBef>
                <a:spcPts val="440"/>
              </a:spcBef>
              <a:buClr>
                <a:schemeClr val="dk1"/>
              </a:buClr>
              <a:buFont typeface="Arial"/>
              <a:buChar char="–"/>
            </a:pPr>
            <a:r>
              <a:rPr lang="es-CL">
                <a:latin typeface="+mj-lt"/>
                <a:ea typeface="Arial"/>
                <a:cs typeface="Arial"/>
                <a:sym typeface="Arial"/>
              </a:rPr>
              <a:t>Estructuración de marcos normativos y orientadores para la actividad económica.</a:t>
            </a:r>
          </a:p>
          <a:p>
            <a:pPr marL="742950" lvl="1" indent="-285750">
              <a:spcBef>
                <a:spcPts val="440"/>
              </a:spcBef>
              <a:buClr>
                <a:schemeClr val="dk1"/>
              </a:buClr>
              <a:buFont typeface="Arial"/>
              <a:buChar char="–"/>
            </a:pPr>
            <a:r>
              <a:rPr lang="es-CL">
                <a:latin typeface="+mj-lt"/>
                <a:ea typeface="Arial"/>
                <a:cs typeface="Arial"/>
                <a:sym typeface="Arial"/>
              </a:rPr>
              <a:t>Desarrollo de políticas y programas destinados a superar la pobreza, las inequidades y la desintegración social.</a:t>
            </a:r>
          </a:p>
          <a:p>
            <a:pPr marL="742950" lvl="1" indent="-285750">
              <a:spcBef>
                <a:spcPts val="440"/>
              </a:spcBef>
              <a:buClr>
                <a:schemeClr val="dk1"/>
              </a:buClr>
              <a:buFont typeface="Arial"/>
              <a:buChar char="–"/>
            </a:pPr>
            <a:r>
              <a:rPr lang="es-CL">
                <a:latin typeface="+mj-lt"/>
                <a:ea typeface="Arial"/>
                <a:cs typeface="Arial"/>
                <a:sym typeface="Arial"/>
              </a:rPr>
              <a:t>Responsabilidad por el eficiente funcionamiento de las instituciones políticas.</a:t>
            </a:r>
          </a:p>
          <a:p>
            <a:pPr marL="742950" lvl="1" indent="-285750">
              <a:spcBef>
                <a:spcPts val="440"/>
              </a:spcBef>
              <a:buClr>
                <a:schemeClr val="dk1"/>
              </a:buClr>
              <a:buFont typeface="Arial"/>
              <a:buChar char="–"/>
            </a:pPr>
            <a:r>
              <a:rPr lang="es-CL">
                <a:latin typeface="+mj-lt"/>
                <a:ea typeface="Arial"/>
                <a:cs typeface="Arial"/>
                <a:sym typeface="Arial"/>
              </a:rPr>
              <a:t>Identificación de áreas problema en las que se deba intervenir.</a:t>
            </a:r>
          </a:p>
          <a:p>
            <a:pPr marL="342900" lvl="0" indent="-342900">
              <a:spcBef>
                <a:spcPts val="0"/>
              </a:spcBef>
              <a:buClr>
                <a:schemeClr val="dk1"/>
              </a:buClr>
              <a:buFont typeface="Arial"/>
              <a:buChar char="•"/>
            </a:pPr>
            <a:endParaRPr lang="es-CL">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15</a:t>
            </a:fld>
            <a:endParaRPr lang="es-ES" noProof="0"/>
          </a:p>
        </p:txBody>
      </p:sp>
    </p:spTree>
    <p:extLst>
      <p:ext uri="{BB962C8B-B14F-4D97-AF65-F5344CB8AC3E}">
        <p14:creationId xmlns:p14="http://schemas.microsoft.com/office/powerpoint/2010/main" val="167835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3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273050" lvl="0" indent="-273050">
              <a:spcBef>
                <a:spcPts val="0"/>
              </a:spcBef>
              <a:buClr>
                <a:schemeClr val="dk1"/>
              </a:buClr>
              <a:buFont typeface="Noto Symbol"/>
              <a:buChar char="●"/>
            </a:pPr>
            <a:r>
              <a:rPr lang="es-CL" dirty="0">
                <a:sym typeface="Arial"/>
              </a:rPr>
              <a:t>Qué es gobernar:</a:t>
            </a:r>
            <a:endParaRPr lang="es-CL">
              <a:sym typeface="Arial"/>
            </a:endParaRPr>
          </a:p>
          <a:p>
            <a:pPr marL="547687" lvl="1" indent="-293687">
              <a:spcBef>
                <a:spcPts val="300"/>
              </a:spcBef>
              <a:buClr>
                <a:schemeClr val="dk1"/>
              </a:buClr>
              <a:buFont typeface="Calibri"/>
              <a:buChar char="­"/>
            </a:pPr>
            <a:r>
              <a:rPr lang="es-CL" dirty="0">
                <a:sym typeface="Arial"/>
              </a:rPr>
              <a:t>Es mandar, regir, guiar, dirigir.</a:t>
            </a:r>
            <a:endParaRPr lang="es-CL">
              <a:sym typeface="Arial"/>
            </a:endParaRPr>
          </a:p>
          <a:p>
            <a:pPr marL="547687" lvl="1" indent="-293687">
              <a:spcBef>
                <a:spcPts val="300"/>
              </a:spcBef>
              <a:buClr>
                <a:schemeClr val="dk1"/>
              </a:buClr>
              <a:buFont typeface="Calibri"/>
              <a:buChar char="­"/>
            </a:pPr>
            <a:r>
              <a:rPr lang="es-CL" dirty="0">
                <a:sym typeface="Arial"/>
              </a:rPr>
              <a:t>Desde el gobierno, es el mando y dirección de la sociedad política.</a:t>
            </a:r>
            <a:endParaRPr lang="es-CL">
              <a:sym typeface="Arial"/>
            </a:endParaRPr>
          </a:p>
          <a:p>
            <a:pPr marL="273050" lvl="0" indent="-273050">
              <a:spcBef>
                <a:spcPts val="500"/>
              </a:spcBef>
              <a:buClr>
                <a:schemeClr val="dk1"/>
              </a:buClr>
              <a:buFont typeface="Noto Symbol"/>
              <a:buChar char="●"/>
            </a:pPr>
            <a:r>
              <a:rPr lang="es-CL" dirty="0">
                <a:sym typeface="Arial"/>
              </a:rPr>
              <a:t>El poder ejecutivo comprende</a:t>
            </a:r>
            <a:endParaRPr lang="es-CL">
              <a:sym typeface="Arial"/>
            </a:endParaRPr>
          </a:p>
          <a:p>
            <a:pPr marL="547687" lvl="1" indent="-293687">
              <a:spcBef>
                <a:spcPts val="300"/>
              </a:spcBef>
              <a:buClr>
                <a:schemeClr val="dk1"/>
              </a:buClr>
              <a:buFont typeface="Calibri"/>
              <a:buChar char="­"/>
            </a:pPr>
            <a:r>
              <a:rPr lang="es-CL" dirty="0">
                <a:sym typeface="Arial"/>
              </a:rPr>
              <a:t>Ejecutar normas constitucionales y legales mediante ejercicio de potestad reglamentaria ejecutiva.</a:t>
            </a:r>
            <a:endParaRPr lang="es-CL">
              <a:sym typeface="Arial"/>
            </a:endParaRPr>
          </a:p>
          <a:p>
            <a:pPr marL="547687" lvl="1" indent="-293687">
              <a:spcBef>
                <a:spcPts val="300"/>
              </a:spcBef>
              <a:buClr>
                <a:schemeClr val="dk1"/>
              </a:buClr>
              <a:buFont typeface="Calibri"/>
              <a:buChar char="­"/>
            </a:pPr>
            <a:r>
              <a:rPr lang="es-CL" dirty="0">
                <a:sym typeface="Arial"/>
              </a:rPr>
              <a:t>Mandar y dirigir al Estado en su conjunto, tomando decisiones políticas para el logro del bien común, sujeto al ordenamiento jurídico..</a:t>
            </a:r>
            <a:endParaRPr lang="es-CL">
              <a:sym typeface="Arial"/>
            </a:endParaRPr>
          </a:p>
          <a:p>
            <a:pPr marL="547687" lvl="1" indent="-293687">
              <a:spcBef>
                <a:spcPts val="300"/>
              </a:spcBef>
              <a:buClr>
                <a:schemeClr val="dk1"/>
              </a:buClr>
              <a:buFont typeface="Calibri"/>
              <a:buChar char="­"/>
            </a:pPr>
            <a:r>
              <a:rPr lang="es-CL" dirty="0">
                <a:sym typeface="Arial"/>
              </a:rPr>
              <a:t>Administrar el Estado, prestar servicios públicos y ejercer capacidades regulatorias.</a:t>
            </a:r>
            <a:endParaRPr lang="es-CL">
              <a:sym typeface="Arial"/>
            </a:endParaRPr>
          </a:p>
          <a:p>
            <a:pPr marL="0" lvl="0" indent="0">
              <a:spcBef>
                <a:spcPts val="0"/>
              </a:spcBef>
              <a:buClr>
                <a:schemeClr val="dk1"/>
              </a:buClr>
              <a:buNone/>
            </a:pPr>
            <a:endParaRPr lang="es-CL">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16</a:t>
            </a:fld>
            <a:endParaRPr lang="es-ES" noProof="0"/>
          </a:p>
        </p:txBody>
      </p:sp>
    </p:spTree>
    <p:extLst>
      <p:ext uri="{BB962C8B-B14F-4D97-AF65-F5344CB8AC3E}">
        <p14:creationId xmlns:p14="http://schemas.microsoft.com/office/powerpoint/2010/main" val="2126981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4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Autofit/>
          </a:bodyPr>
          <a:lstStyle/>
          <a:p>
            <a:pPr marL="342900" indent="-342900">
              <a:spcBef>
                <a:spcPts val="0"/>
              </a:spcBef>
              <a:spcAft>
                <a:spcPts val="600"/>
              </a:spcAft>
              <a:buClr>
                <a:schemeClr val="dk1"/>
              </a:buClr>
            </a:pPr>
            <a:r>
              <a:rPr lang="es-CL" sz="2000" dirty="0"/>
              <a:t>El Presidente de la República es el jefe de estado y reúne las funciones de gobernar y administrar el estado.</a:t>
            </a:r>
          </a:p>
          <a:p>
            <a:pPr marL="342900" indent="-342900">
              <a:spcBef>
                <a:spcPts val="0"/>
              </a:spcBef>
              <a:spcAft>
                <a:spcPts val="600"/>
              </a:spcAft>
              <a:buClr>
                <a:schemeClr val="dk1"/>
              </a:buClr>
            </a:pPr>
            <a:r>
              <a:rPr lang="es-CL" sz="2000" dirty="0"/>
              <a:t>Gobernar es señalar fines, prioridades, objetivos, ordenar.</a:t>
            </a:r>
          </a:p>
          <a:p>
            <a:pPr marL="342900" indent="-342900">
              <a:spcBef>
                <a:spcPts val="0"/>
              </a:spcBef>
              <a:spcAft>
                <a:spcPts val="600"/>
              </a:spcAft>
              <a:buClr>
                <a:schemeClr val="dk1"/>
              </a:buClr>
            </a:pPr>
            <a:r>
              <a:rPr lang="es-CL" sz="2000" dirty="0"/>
              <a:t>Administrar es aplicar normas existentes con la finalidad de satisfacer necesidades ´ciudadanas y cumplir funciones básicas del estado.</a:t>
            </a:r>
          </a:p>
          <a:p>
            <a:pPr marL="342900" indent="-342900">
              <a:spcBef>
                <a:spcPts val="0"/>
              </a:spcBef>
              <a:spcAft>
                <a:spcPts val="600"/>
              </a:spcAft>
              <a:buClr>
                <a:schemeClr val="dk1"/>
              </a:buClr>
            </a:pPr>
            <a:r>
              <a:rPr lang="es-CL" sz="2000" dirty="0"/>
              <a:t>Función está sujeta a diversos controles:</a:t>
            </a:r>
          </a:p>
          <a:p>
            <a:pPr marL="617220" lvl="1" indent="-342900">
              <a:spcBef>
                <a:spcPts val="0"/>
              </a:spcBef>
              <a:spcAft>
                <a:spcPts val="600"/>
              </a:spcAft>
              <a:buClr>
                <a:schemeClr val="dk1"/>
              </a:buClr>
            </a:pPr>
            <a:r>
              <a:rPr lang="es-CL" sz="2000" dirty="0"/>
              <a:t>Administrativo por Contraloría</a:t>
            </a:r>
          </a:p>
          <a:p>
            <a:pPr marL="617220" lvl="1" indent="-342900">
              <a:spcBef>
                <a:spcPts val="0"/>
              </a:spcBef>
              <a:spcAft>
                <a:spcPts val="600"/>
              </a:spcAft>
              <a:buClr>
                <a:schemeClr val="dk1"/>
              </a:buClr>
            </a:pPr>
            <a:r>
              <a:rPr lang="es-CL" sz="2000" dirty="0"/>
              <a:t>Político por el Congreso</a:t>
            </a:r>
          </a:p>
          <a:p>
            <a:pPr marL="617220" lvl="1" indent="-342900">
              <a:spcBef>
                <a:spcPts val="0"/>
              </a:spcBef>
              <a:spcAft>
                <a:spcPts val="600"/>
              </a:spcAft>
              <a:buClr>
                <a:schemeClr val="dk1"/>
              </a:buClr>
            </a:pPr>
            <a:r>
              <a:rPr lang="es-CL" sz="2000" dirty="0"/>
              <a:t>Legalidad por Tribunal Constitucional</a:t>
            </a:r>
          </a:p>
          <a:p>
            <a:pPr marL="617220" lvl="1" indent="-342900">
              <a:spcBef>
                <a:spcPts val="0"/>
              </a:spcBef>
              <a:spcAft>
                <a:spcPts val="600"/>
              </a:spcAft>
              <a:buClr>
                <a:schemeClr val="dk1"/>
              </a:buClr>
            </a:pPr>
            <a:r>
              <a:rPr lang="es-CL" sz="2000" dirty="0"/>
              <a:t>Jurisdiccional por Poder Judicial.</a:t>
            </a:r>
          </a:p>
          <a:p>
            <a:pPr marL="342900" indent="-342900">
              <a:spcBef>
                <a:spcPts val="0"/>
              </a:spcBef>
              <a:spcAft>
                <a:spcPts val="600"/>
              </a:spcAft>
              <a:buClr>
                <a:schemeClr val="dk1"/>
              </a:buClr>
            </a:pPr>
            <a:endParaRPr lang="es-CL" sz="2000" dirty="0"/>
          </a:p>
          <a:p>
            <a:pPr marL="342900" indent="-342900">
              <a:spcBef>
                <a:spcPts val="0"/>
              </a:spcBef>
              <a:spcAft>
                <a:spcPts val="600"/>
              </a:spcAft>
              <a:buClr>
                <a:schemeClr val="dk1"/>
              </a:buClr>
            </a:pPr>
            <a:r>
              <a:rPr lang="es-CL" sz="2000" dirty="0"/>
              <a:t>El Presidente gobierna y administra con la colaboración de diversas instituciones como ministerios, delegaciones, servicios públicos, municipios, órganos autónomos y FFAA y de Orden.</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17</a:t>
            </a:fld>
            <a:endParaRPr lang="es-ES" noProof="0"/>
          </a:p>
        </p:txBody>
      </p:sp>
    </p:spTree>
    <p:extLst>
      <p:ext uri="{BB962C8B-B14F-4D97-AF65-F5344CB8AC3E}">
        <p14:creationId xmlns:p14="http://schemas.microsoft.com/office/powerpoint/2010/main" val="872917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5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indent="-342900">
              <a:spcBef>
                <a:spcPts val="0"/>
              </a:spcBef>
              <a:spcAft>
                <a:spcPts val="600"/>
              </a:spcAft>
              <a:buClr>
                <a:schemeClr val="dk1"/>
              </a:buClr>
            </a:pPr>
            <a:r>
              <a:rPr lang="es-CL" sz="2000" dirty="0"/>
              <a:t>Ministros de estado son colaboradores directos del </a:t>
            </a:r>
            <a:r>
              <a:rPr lang="es-CL" sz="2000" dirty="0" err="1"/>
              <a:t>PdlR</a:t>
            </a:r>
            <a:r>
              <a:rPr lang="es-CL" sz="2000" dirty="0"/>
              <a:t>. Son responsables de dirigir sus respectivos ministerios, en los cuales son organismos de gobierno y administración. </a:t>
            </a:r>
          </a:p>
          <a:p>
            <a:pPr marL="342900" indent="-342900">
              <a:spcBef>
                <a:spcPts val="0"/>
              </a:spcBef>
              <a:spcAft>
                <a:spcPts val="600"/>
              </a:spcAft>
              <a:buClr>
                <a:schemeClr val="dk1"/>
              </a:buClr>
            </a:pPr>
            <a:r>
              <a:rPr lang="es-CL" sz="2000" dirty="0"/>
              <a:t>Cada ministerio tiene una o mas subsecretarias, las que deben coordinar los servicios dependientes del ministerio y ejercen la administración del mismo. </a:t>
            </a:r>
          </a:p>
          <a:p>
            <a:pPr marL="342900" indent="-342900">
              <a:spcBef>
                <a:spcPts val="0"/>
              </a:spcBef>
              <a:spcAft>
                <a:spcPts val="600"/>
              </a:spcAft>
              <a:buClr>
                <a:schemeClr val="dk1"/>
              </a:buClr>
            </a:pPr>
            <a:r>
              <a:rPr lang="es-CL" sz="2000" dirty="0"/>
              <a:t>Están desconcentrados regionalmente en los SEREMIS, que representan al ministerio en la región y forman parte del gobierno regional.</a:t>
            </a:r>
          </a:p>
          <a:p>
            <a:pPr marL="342900" indent="-342900">
              <a:spcBef>
                <a:spcPts val="0"/>
              </a:spcBef>
              <a:spcAft>
                <a:spcPts val="600"/>
              </a:spcAft>
              <a:buClr>
                <a:schemeClr val="dk1"/>
              </a:buClr>
            </a:pPr>
            <a:r>
              <a:rPr lang="es-CL" sz="2000" dirty="0"/>
              <a:t>Cada subsecretaría se organiza en divisiones de acuerdo a las funciones específicas y generales (finanzas, administración, etc.).</a:t>
            </a:r>
          </a:p>
          <a:p>
            <a:pPr marL="342900" indent="-342900">
              <a:spcBef>
                <a:spcPts val="0"/>
              </a:spcBef>
              <a:spcAft>
                <a:spcPts val="600"/>
              </a:spcAft>
              <a:buClr>
                <a:schemeClr val="dk1"/>
              </a:buClr>
            </a:pPr>
            <a:r>
              <a:rPr lang="es-CL" sz="2000" dirty="0"/>
              <a:t>Los ministerios definen políticas públicas.</a:t>
            </a:r>
          </a:p>
          <a:p>
            <a:pPr marL="342900" indent="-342900">
              <a:spcBef>
                <a:spcPts val="0"/>
              </a:spcBef>
              <a:spcAft>
                <a:spcPts val="600"/>
              </a:spcAft>
              <a:buClr>
                <a:schemeClr val="dk1"/>
              </a:buClr>
            </a:pPr>
            <a:endParaRPr lang="es-CL" sz="2000" dirty="0"/>
          </a:p>
          <a:p>
            <a:pPr marL="342900" indent="-342900">
              <a:spcBef>
                <a:spcPts val="0"/>
              </a:spcBef>
              <a:spcAft>
                <a:spcPts val="600"/>
              </a:spcAft>
              <a:buClr>
                <a:schemeClr val="dk1"/>
              </a:buClr>
            </a:pPr>
            <a:r>
              <a:rPr lang="es-CL" sz="2000" dirty="0"/>
              <a:t>Gobernaciones y Delegaciones.</a:t>
            </a:r>
          </a:p>
          <a:p>
            <a:pPr marL="342900" indent="-342900">
              <a:spcBef>
                <a:spcPts val="0"/>
              </a:spcBef>
              <a:spcAft>
                <a:spcPts val="600"/>
              </a:spcAft>
              <a:buClr>
                <a:schemeClr val="dk1"/>
              </a:buClr>
            </a:pPr>
            <a:r>
              <a:rPr lang="es-CL" sz="2000" dirty="0"/>
              <a:t>Ejercen el gobierno en regiones y provincias. Nueva estructura de gobierno regional separa Gobernador electo y Delegado Regional nominado.</a:t>
            </a:r>
          </a:p>
          <a:p>
            <a:pPr marL="342900" indent="-342900">
              <a:spcBef>
                <a:spcPts val="0"/>
              </a:spcBef>
              <a:spcAft>
                <a:spcPts val="600"/>
              </a:spcAft>
              <a:buClr>
                <a:schemeClr val="dk1"/>
              </a:buClr>
            </a:pPr>
            <a:endParaRPr lang="es-CL" sz="2000"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18</a:t>
            </a:fld>
            <a:endParaRPr lang="es-ES" noProof="0"/>
          </a:p>
        </p:txBody>
      </p:sp>
    </p:spTree>
    <p:extLst>
      <p:ext uri="{BB962C8B-B14F-4D97-AF65-F5344CB8AC3E}">
        <p14:creationId xmlns:p14="http://schemas.microsoft.com/office/powerpoint/2010/main" val="220345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6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indent="-342900">
              <a:spcBef>
                <a:spcPts val="0"/>
              </a:spcBef>
              <a:spcAft>
                <a:spcPts val="600"/>
              </a:spcAft>
              <a:buClr>
                <a:schemeClr val="dk1"/>
              </a:buClr>
            </a:pPr>
            <a:r>
              <a:rPr lang="es-CL" sz="2400" b="1">
                <a:latin typeface="+mj-lt"/>
              </a:rPr>
              <a:t>Servicios públicos </a:t>
            </a:r>
            <a:r>
              <a:rPr lang="es-CL" sz="2400">
                <a:latin typeface="+mj-lt"/>
              </a:rPr>
              <a:t>son los órganos administrativos encargados de satisfacer necesidades colectivas, de manera regular y continua.</a:t>
            </a:r>
          </a:p>
          <a:p>
            <a:pPr marL="342900" indent="-342900">
              <a:spcBef>
                <a:spcPts val="0"/>
              </a:spcBef>
              <a:spcAft>
                <a:spcPts val="600"/>
              </a:spcAft>
              <a:buClr>
                <a:schemeClr val="dk1"/>
              </a:buClr>
            </a:pPr>
            <a:r>
              <a:rPr lang="es-CL" sz="2400">
                <a:latin typeface="+mj-lt"/>
              </a:rPr>
              <a:t>Pueden ser </a:t>
            </a:r>
            <a:r>
              <a:rPr lang="es-CL" sz="2400" b="1">
                <a:latin typeface="+mj-lt"/>
              </a:rPr>
              <a:t>centralizados</a:t>
            </a:r>
            <a:r>
              <a:rPr lang="es-CL" sz="2400">
                <a:latin typeface="+mj-lt"/>
              </a:rPr>
              <a:t> (actúan bajo la personalidad jurídica y los bienes del fisco; están sometidos a la </a:t>
            </a:r>
            <a:r>
              <a:rPr lang="es-CL" sz="2400" b="1">
                <a:latin typeface="+mj-lt"/>
              </a:rPr>
              <a:t>dependencia</a:t>
            </a:r>
            <a:r>
              <a:rPr lang="es-CL" sz="2400">
                <a:latin typeface="+mj-lt"/>
              </a:rPr>
              <a:t> del </a:t>
            </a:r>
            <a:r>
              <a:rPr lang="es-CL" sz="2400" err="1">
                <a:latin typeface="+mj-lt"/>
              </a:rPr>
              <a:t>PdlR</a:t>
            </a:r>
            <a:r>
              <a:rPr lang="es-CL" sz="2400">
                <a:latin typeface="+mj-lt"/>
              </a:rPr>
              <a:t> a través del ministerio correspondiente) o</a:t>
            </a:r>
            <a:r>
              <a:rPr lang="es-CL" sz="2400" b="1">
                <a:latin typeface="+mj-lt"/>
              </a:rPr>
              <a:t> descentralizados </a:t>
            </a:r>
            <a:r>
              <a:rPr lang="es-CL" sz="2400">
                <a:latin typeface="+mj-lt"/>
              </a:rPr>
              <a:t>(actúan con personalidad jurídica y patrimonio propio asignados por ley; están sometidos a la </a:t>
            </a:r>
            <a:r>
              <a:rPr lang="es-CL" sz="2400" b="1">
                <a:latin typeface="+mj-lt"/>
              </a:rPr>
              <a:t>supervigilancia</a:t>
            </a:r>
            <a:r>
              <a:rPr lang="es-CL" sz="2400">
                <a:latin typeface="+mj-lt"/>
              </a:rPr>
              <a:t> del </a:t>
            </a:r>
            <a:r>
              <a:rPr lang="es-CL" sz="2400" err="1">
                <a:latin typeface="+mj-lt"/>
              </a:rPr>
              <a:t>PdlR</a:t>
            </a:r>
            <a:r>
              <a:rPr lang="es-CL" sz="2400">
                <a:latin typeface="+mj-lt"/>
              </a:rPr>
              <a:t> a través del Ministerio correspondiente)</a:t>
            </a:r>
            <a:endParaRPr lang="es-CL" sz="2400" b="1">
              <a:latin typeface="+mj-lt"/>
            </a:endParaRPr>
          </a:p>
          <a:p>
            <a:pPr marL="342900" indent="-342900">
              <a:spcBef>
                <a:spcPts val="0"/>
              </a:spcBef>
              <a:spcAft>
                <a:spcPts val="600"/>
              </a:spcAft>
              <a:buClr>
                <a:schemeClr val="dk1"/>
              </a:buClr>
            </a:pPr>
            <a:r>
              <a:rPr lang="es-CL" sz="2400" b="1">
                <a:latin typeface="+mj-lt"/>
              </a:rPr>
              <a:t>Servicios </a:t>
            </a:r>
            <a:r>
              <a:rPr lang="es-CL" sz="2400">
                <a:latin typeface="+mj-lt"/>
              </a:rPr>
              <a:t>se pueden </a:t>
            </a:r>
            <a:r>
              <a:rPr lang="es-CL" sz="2400" b="1">
                <a:latin typeface="+mj-lt"/>
              </a:rPr>
              <a:t>desconcentrar territorialmente </a:t>
            </a:r>
            <a:r>
              <a:rPr lang="es-CL" sz="2400">
                <a:latin typeface="+mj-lt"/>
              </a:rPr>
              <a:t>(a través de direcciones regionales dependientes del director nacional; están subordinados al Intendente para ejecutar políticas y programas) o </a:t>
            </a:r>
            <a:r>
              <a:rPr lang="es-CL" sz="2400" b="1">
                <a:latin typeface="+mj-lt"/>
              </a:rPr>
              <a:t>desconcentrar funcionalmente </a:t>
            </a:r>
            <a:r>
              <a:rPr lang="es-CL" sz="2400">
                <a:latin typeface="+mj-lt"/>
              </a:rPr>
              <a:t>( a través de funciones realizadas por órganos de un servicio).</a:t>
            </a:r>
          </a:p>
          <a:p>
            <a:pPr marL="342900" indent="-342900">
              <a:spcBef>
                <a:spcPts val="0"/>
              </a:spcBef>
              <a:spcAft>
                <a:spcPts val="600"/>
              </a:spcAft>
              <a:buClr>
                <a:schemeClr val="dk1"/>
              </a:buClr>
            </a:pPr>
            <a:r>
              <a:rPr lang="es-CL" sz="2400" b="1">
                <a:latin typeface="+mj-lt"/>
              </a:rPr>
              <a:t>Los servicios implementan políticas públicas.</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19</a:t>
            </a:fld>
            <a:endParaRPr lang="es-ES" noProof="0"/>
          </a:p>
        </p:txBody>
      </p:sp>
    </p:spTree>
    <p:extLst>
      <p:ext uri="{BB962C8B-B14F-4D97-AF65-F5344CB8AC3E}">
        <p14:creationId xmlns:p14="http://schemas.microsoft.com/office/powerpoint/2010/main" val="282001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1</a:t>
            </a:r>
          </a:p>
        </p:txBody>
      </p:sp>
      <p:sp>
        <p:nvSpPr>
          <p:cNvPr id="33"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r>
              <a:rPr lang="es-CL" sz="2000"/>
              <a:t>Estados existen desde orígenes de la vida social organizada.</a:t>
            </a:r>
          </a:p>
          <a:p>
            <a:r>
              <a:rPr lang="es-CL" sz="2000"/>
              <a:t>Estado moderno aparece después de la revolución francesa.</a:t>
            </a:r>
          </a:p>
          <a:p>
            <a:r>
              <a:rPr lang="es-CL" sz="2000" b="1"/>
              <a:t>Estado actual </a:t>
            </a:r>
            <a:r>
              <a:rPr lang="es-CL" sz="2000"/>
              <a:t>se entiende como la existencia de un grupo de personas que residen en un territorio y que se someten a un poder que les provee bienestar y se someten a autoridades y reglas comunes definidas en el derecho acordado.</a:t>
            </a:r>
          </a:p>
          <a:p>
            <a:r>
              <a:rPr lang="es-CL" sz="2000"/>
              <a:t>Es un colectivo, que agrupa personas y/o pueblos, que ocupan un territorio, que tienen estructura de poder, de organización jurídica y que obtienen bienestar.</a:t>
            </a:r>
          </a:p>
          <a:p>
            <a:r>
              <a:rPr lang="es-CL" sz="2000"/>
              <a:t>Estado agrupa a </a:t>
            </a:r>
            <a:r>
              <a:rPr lang="es-CL" sz="2000" b="1"/>
              <a:t>personas,</a:t>
            </a:r>
            <a:r>
              <a:rPr lang="es-CL" sz="2000"/>
              <a:t> nacionales o en tránsito. Nacionales son por nacimiento en Chile, por padres chilenos o por recibirla. Ciudadanos son chilenos mayores de 18 años, tienen derechos y deberes.</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a:pPr rtl="0">
                <a:spcAft>
                  <a:spcPts val="600"/>
                </a:spcAft>
              </a:pPr>
              <a:t>2</a:t>
            </a:fld>
            <a:endParaRPr lang="es-ES" noProof="0"/>
          </a:p>
        </p:txBody>
      </p:sp>
    </p:spTree>
    <p:extLst>
      <p:ext uri="{BB962C8B-B14F-4D97-AF65-F5344CB8AC3E}">
        <p14:creationId xmlns:p14="http://schemas.microsoft.com/office/powerpoint/2010/main" val="12117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7</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CL" b="1">
                <a:latin typeface="+mj-lt"/>
                <a:ea typeface="Arial"/>
                <a:cs typeface="Arial"/>
                <a:sym typeface="Arial"/>
              </a:rPr>
              <a:t>Organización del Estado</a:t>
            </a:r>
            <a:r>
              <a:rPr lang="es-CL">
                <a:latin typeface="+mj-lt"/>
                <a:ea typeface="Arial"/>
                <a:cs typeface="Arial"/>
                <a:sym typeface="Arial"/>
              </a:rPr>
              <a:t>: </a:t>
            </a:r>
          </a:p>
          <a:p>
            <a:pPr marL="742950" lvl="1" indent="-285750">
              <a:spcBef>
                <a:spcPts val="440"/>
              </a:spcBef>
              <a:buClr>
                <a:schemeClr val="dk1"/>
              </a:buClr>
              <a:buFont typeface="Arial"/>
              <a:buChar char="–"/>
            </a:pPr>
            <a:r>
              <a:rPr lang="es-CL">
                <a:latin typeface="+mj-lt"/>
                <a:ea typeface="Arial"/>
                <a:cs typeface="Arial"/>
                <a:sym typeface="Arial"/>
              </a:rPr>
              <a:t>Conjunto de normas y principios en base a los cuales se estructuran orgánicamente las unidades que componen el complejo administrativo.</a:t>
            </a:r>
          </a:p>
          <a:p>
            <a:pPr marL="342900" lvl="0" indent="-342900">
              <a:spcBef>
                <a:spcPts val="480"/>
              </a:spcBef>
              <a:buClr>
                <a:schemeClr val="dk1"/>
              </a:buClr>
              <a:buFont typeface="Arial"/>
              <a:buChar char="•"/>
            </a:pPr>
            <a:r>
              <a:rPr lang="es-CL" b="1">
                <a:latin typeface="+mj-lt"/>
                <a:ea typeface="Arial"/>
                <a:cs typeface="Arial"/>
                <a:sym typeface="Arial"/>
              </a:rPr>
              <a:t>Conceptos básicos</a:t>
            </a:r>
          </a:p>
          <a:p>
            <a:pPr marL="1143000" lvl="2">
              <a:spcBef>
                <a:spcPts val="440"/>
              </a:spcBef>
              <a:buClr>
                <a:schemeClr val="dk1"/>
              </a:buClr>
              <a:buSzPct val="25000"/>
              <a:buNone/>
            </a:pPr>
            <a:r>
              <a:rPr lang="es-CL">
                <a:latin typeface="+mj-lt"/>
                <a:ea typeface="Arial"/>
                <a:cs typeface="Arial"/>
                <a:sym typeface="Arial"/>
              </a:rPr>
              <a:t>	</a:t>
            </a:r>
            <a:r>
              <a:rPr lang="es-CL" b="1">
                <a:latin typeface="+mj-lt"/>
                <a:ea typeface="Arial"/>
                <a:cs typeface="Arial"/>
                <a:sym typeface="Arial"/>
              </a:rPr>
              <a:t>Centralización.</a:t>
            </a:r>
          </a:p>
          <a:p>
            <a:pPr marL="1143000" lvl="2">
              <a:spcBef>
                <a:spcPts val="440"/>
              </a:spcBef>
              <a:buClr>
                <a:schemeClr val="dk1"/>
              </a:buClr>
              <a:buSzPct val="25000"/>
              <a:buNone/>
            </a:pPr>
            <a:r>
              <a:rPr lang="es-CL" b="1">
                <a:latin typeface="+mj-lt"/>
                <a:ea typeface="Arial"/>
                <a:cs typeface="Arial"/>
                <a:sym typeface="Arial"/>
              </a:rPr>
              <a:t>	Descentralización. </a:t>
            </a:r>
          </a:p>
          <a:p>
            <a:pPr marL="1143000" lvl="2">
              <a:spcBef>
                <a:spcPts val="440"/>
              </a:spcBef>
              <a:buClr>
                <a:schemeClr val="dk1"/>
              </a:buClr>
              <a:buSzPct val="25000"/>
              <a:buNone/>
            </a:pPr>
            <a:r>
              <a:rPr lang="es-CL" b="1">
                <a:latin typeface="+mj-lt"/>
                <a:ea typeface="Arial"/>
                <a:cs typeface="Arial"/>
                <a:sym typeface="Arial"/>
              </a:rPr>
              <a:t>	Desconcentración.</a:t>
            </a:r>
          </a:p>
          <a:p>
            <a:pPr marL="1143000" lvl="2">
              <a:spcBef>
                <a:spcPts val="440"/>
              </a:spcBef>
              <a:buClr>
                <a:schemeClr val="dk1"/>
              </a:buClr>
              <a:buSzPct val="25000"/>
              <a:buNone/>
            </a:pPr>
            <a:r>
              <a:rPr lang="es-CL" b="1">
                <a:latin typeface="+mj-lt"/>
                <a:ea typeface="Arial"/>
                <a:cs typeface="Arial"/>
                <a:sym typeface="Arial"/>
              </a:rPr>
              <a:t>	Delegación.</a:t>
            </a:r>
            <a:endParaRPr lang="es-CL">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20</a:t>
            </a:fld>
            <a:endParaRPr lang="es-ES" noProof="0"/>
          </a:p>
        </p:txBody>
      </p:sp>
    </p:spTree>
    <p:extLst>
      <p:ext uri="{BB962C8B-B14F-4D97-AF65-F5344CB8AC3E}">
        <p14:creationId xmlns:p14="http://schemas.microsoft.com/office/powerpoint/2010/main" val="128344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8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ES" sz="2000" dirty="0">
                <a:sym typeface="Arial"/>
              </a:rPr>
              <a:t>Centralización: </a:t>
            </a:r>
          </a:p>
          <a:p>
            <a:pPr marL="342900" lvl="0" indent="-342900">
              <a:spcBef>
                <a:spcPts val="400"/>
              </a:spcBef>
              <a:buClr>
                <a:schemeClr val="dk1"/>
              </a:buClr>
              <a:buSzPct val="25000"/>
              <a:buNone/>
            </a:pPr>
            <a:r>
              <a:rPr lang="es-ES" sz="2000" dirty="0">
                <a:sym typeface="Arial"/>
              </a:rPr>
              <a:t>     Forma de organización pública en la que una sola administración asume la responsabilidad de satisfacer las necesidades de interés general y, consecuentemente, se atribuye todas las potestades y funciones necesarias para ello.</a:t>
            </a:r>
          </a:p>
          <a:p>
            <a:pPr marL="342900" lvl="0" indent="-342900">
              <a:spcBef>
                <a:spcPts val="360"/>
              </a:spcBef>
              <a:buClr>
                <a:schemeClr val="dk1"/>
              </a:buClr>
              <a:buNone/>
            </a:pPr>
            <a:endParaRPr lang="es-ES" sz="2000" dirty="0">
              <a:sym typeface="Arial"/>
            </a:endParaRPr>
          </a:p>
          <a:p>
            <a:pPr marL="342900" lvl="0" indent="-342900">
              <a:spcBef>
                <a:spcPts val="440"/>
              </a:spcBef>
              <a:buClr>
                <a:schemeClr val="dk1"/>
              </a:buClr>
              <a:buSzPct val="25000"/>
              <a:buNone/>
            </a:pPr>
            <a:r>
              <a:rPr lang="es-ES" sz="2000" dirty="0">
                <a:sym typeface="Arial"/>
              </a:rPr>
              <a:t>	Características: </a:t>
            </a:r>
          </a:p>
          <a:p>
            <a:pPr marL="742950" lvl="1" indent="-285750">
              <a:spcBef>
                <a:spcPts val="360"/>
              </a:spcBef>
              <a:buClr>
                <a:schemeClr val="dk1"/>
              </a:buClr>
              <a:buSzPct val="25000"/>
              <a:buNone/>
            </a:pPr>
            <a:r>
              <a:rPr lang="es-ES" sz="2000" dirty="0">
                <a:sym typeface="Arial"/>
              </a:rPr>
              <a:t>	* Organización piramidal: Todos convergen hacia un jerarca único.</a:t>
            </a:r>
          </a:p>
          <a:p>
            <a:pPr marL="742950" lvl="1" indent="-285750">
              <a:spcBef>
                <a:spcPts val="360"/>
              </a:spcBef>
              <a:buClr>
                <a:schemeClr val="dk1"/>
              </a:buClr>
              <a:buSzPct val="25000"/>
              <a:buNone/>
            </a:pPr>
            <a:r>
              <a:rPr lang="es-ES" sz="2000" dirty="0">
                <a:sym typeface="Arial"/>
              </a:rPr>
              <a:t>	* Vínculo jerárquico con poder central.</a:t>
            </a:r>
          </a:p>
          <a:p>
            <a:pPr marL="742950" lvl="1" indent="-285750">
              <a:spcBef>
                <a:spcPts val="360"/>
              </a:spcBef>
              <a:buClr>
                <a:schemeClr val="dk1"/>
              </a:buClr>
              <a:buSzPct val="25000"/>
              <a:buNone/>
            </a:pPr>
            <a:r>
              <a:rPr lang="es-ES" sz="2000" dirty="0">
                <a:sym typeface="Arial"/>
              </a:rPr>
              <a:t>	* Competencia absoluta: Todo el territorio y, en consecuencia,</a:t>
            </a:r>
          </a:p>
          <a:p>
            <a:pPr marL="742950" lvl="1" indent="-285750">
              <a:spcBef>
                <a:spcPts val="360"/>
              </a:spcBef>
              <a:buClr>
                <a:schemeClr val="dk1"/>
              </a:buClr>
              <a:buSzPct val="25000"/>
              <a:buNone/>
            </a:pPr>
            <a:r>
              <a:rPr lang="es-ES" sz="2000" dirty="0">
                <a:sym typeface="Arial"/>
              </a:rPr>
              <a:t>	</a:t>
            </a:r>
            <a:r>
              <a:rPr lang="es-ES" sz="2000" b="1" dirty="0">
                <a:sym typeface="Arial"/>
              </a:rPr>
              <a:t>órganos locales sólo ejecutan.</a:t>
            </a:r>
          </a:p>
          <a:p>
            <a:pPr marL="742950" lvl="1" indent="-285750">
              <a:spcBef>
                <a:spcPts val="360"/>
              </a:spcBef>
              <a:buClr>
                <a:schemeClr val="dk1"/>
              </a:buClr>
              <a:buSzPct val="25000"/>
              <a:buNone/>
            </a:pPr>
            <a:r>
              <a:rPr lang="es-ES" sz="2000" dirty="0">
                <a:sym typeface="Arial"/>
              </a:rPr>
              <a:t>	* Órganos carecen de personalidad jurídica y patrimonio</a:t>
            </a:r>
          </a:p>
          <a:p>
            <a:pPr marL="742950" lvl="1" indent="-285750">
              <a:spcBef>
                <a:spcPts val="360"/>
              </a:spcBef>
              <a:buClr>
                <a:schemeClr val="dk1"/>
              </a:buClr>
              <a:buSzPct val="25000"/>
              <a:buNone/>
            </a:pPr>
            <a:r>
              <a:rPr lang="es-ES" sz="2000" dirty="0">
                <a:sym typeface="Arial"/>
              </a:rPr>
              <a:t>	propios (actúan con el del Estado).</a:t>
            </a:r>
          </a:p>
          <a:p>
            <a:pPr marL="342900" indent="-342900">
              <a:spcBef>
                <a:spcPts val="0"/>
              </a:spcBef>
              <a:buClr>
                <a:schemeClr val="dk1"/>
              </a:buClr>
            </a:pPr>
            <a:endParaRPr lang="es-CL" sz="1400"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21</a:t>
            </a:fld>
            <a:endParaRPr lang="es-ES" noProof="0"/>
          </a:p>
        </p:txBody>
      </p:sp>
    </p:spTree>
    <p:extLst>
      <p:ext uri="{BB962C8B-B14F-4D97-AF65-F5344CB8AC3E}">
        <p14:creationId xmlns:p14="http://schemas.microsoft.com/office/powerpoint/2010/main" val="251127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9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ES" sz="2000" dirty="0">
                <a:sym typeface="Arial"/>
              </a:rPr>
              <a:t>Descentralización:</a:t>
            </a:r>
          </a:p>
          <a:p>
            <a:pPr marL="342900" lvl="0" indent="-342900">
              <a:spcBef>
                <a:spcPts val="440"/>
              </a:spcBef>
              <a:buClr>
                <a:schemeClr val="dk1"/>
              </a:buClr>
              <a:buSzPct val="25000"/>
              <a:buNone/>
            </a:pPr>
            <a:r>
              <a:rPr lang="es-ES" sz="2000" dirty="0">
                <a:sym typeface="Arial"/>
              </a:rPr>
              <a:t>     La función es confiada a un órgano especializado, en razón de territorio o materia, al que se le otorgan determinadas competencias que pueden ejercer sin subordinarse al poder central, quien conserva la  supervigilancia o tutela de éstos.</a:t>
            </a:r>
          </a:p>
          <a:p>
            <a:pPr marL="342900" lvl="0" indent="-342900">
              <a:spcBef>
                <a:spcPts val="400"/>
              </a:spcBef>
              <a:buClr>
                <a:schemeClr val="dk1"/>
              </a:buClr>
              <a:buNone/>
            </a:pPr>
            <a:endParaRPr lang="es-ES" sz="2000" dirty="0">
              <a:sym typeface="Arial"/>
            </a:endParaRPr>
          </a:p>
          <a:p>
            <a:pPr marL="342900" lvl="0" indent="-342900">
              <a:spcBef>
                <a:spcPts val="440"/>
              </a:spcBef>
              <a:buClr>
                <a:schemeClr val="dk1"/>
              </a:buClr>
              <a:buSzPct val="25000"/>
              <a:buNone/>
            </a:pPr>
            <a:r>
              <a:rPr lang="es-ES" sz="2000" dirty="0">
                <a:sym typeface="Arial"/>
              </a:rPr>
              <a:t>     Características:</a:t>
            </a:r>
          </a:p>
          <a:p>
            <a:pPr marL="742950" lvl="1" indent="-285750">
              <a:spcBef>
                <a:spcPts val="360"/>
              </a:spcBef>
              <a:buClr>
                <a:schemeClr val="dk1"/>
              </a:buClr>
              <a:buSzPct val="25000"/>
              <a:buNone/>
            </a:pPr>
            <a:r>
              <a:rPr lang="es-ES" sz="2000" dirty="0">
                <a:sym typeface="Arial"/>
              </a:rPr>
              <a:t>	* Personalidad jurídica y patrimonio propios.</a:t>
            </a:r>
          </a:p>
          <a:p>
            <a:pPr marL="742950" lvl="1" indent="-285750">
              <a:spcBef>
                <a:spcPts val="360"/>
              </a:spcBef>
              <a:buClr>
                <a:schemeClr val="dk1"/>
              </a:buClr>
              <a:buSzPct val="25000"/>
              <a:buNone/>
            </a:pPr>
            <a:r>
              <a:rPr lang="es-ES" sz="2000" dirty="0">
                <a:sym typeface="Arial"/>
              </a:rPr>
              <a:t>	* Traspaso por ley.</a:t>
            </a:r>
          </a:p>
          <a:p>
            <a:pPr marL="742950" lvl="1" indent="-285750">
              <a:spcBef>
                <a:spcPts val="360"/>
              </a:spcBef>
              <a:buClr>
                <a:schemeClr val="dk1"/>
              </a:buClr>
              <a:buSzPct val="25000"/>
              <a:buNone/>
            </a:pPr>
            <a:r>
              <a:rPr lang="es-ES" sz="2000" dirty="0">
                <a:sym typeface="Arial"/>
              </a:rPr>
              <a:t>	* Tutela o supervigilancia del poder central.</a:t>
            </a:r>
          </a:p>
          <a:p>
            <a:pPr marL="742950" lvl="1" indent="-285750">
              <a:spcBef>
                <a:spcPts val="360"/>
              </a:spcBef>
              <a:buClr>
                <a:schemeClr val="dk1"/>
              </a:buClr>
              <a:buSzPct val="25000"/>
              <a:buNone/>
            </a:pPr>
            <a:r>
              <a:rPr lang="es-ES" sz="2000" dirty="0">
                <a:sym typeface="Arial"/>
              </a:rPr>
              <a:t>	*  </a:t>
            </a:r>
            <a:r>
              <a:rPr lang="es-ES" sz="2000" b="1" dirty="0">
                <a:sym typeface="Arial"/>
              </a:rPr>
              <a:t>Se transfiera capacidad para definir contenido de políticas</a:t>
            </a:r>
            <a:r>
              <a:rPr lang="es-ES" sz="2000" dirty="0">
                <a:sym typeface="Arial"/>
              </a:rPr>
              <a:t>.</a:t>
            </a:r>
          </a:p>
          <a:p>
            <a:pPr marL="742950" lvl="1" indent="-285750">
              <a:spcBef>
                <a:spcPts val="360"/>
              </a:spcBef>
              <a:buClr>
                <a:schemeClr val="dk1"/>
              </a:buClr>
              <a:buSzPct val="25000"/>
              <a:buNone/>
            </a:pPr>
            <a:r>
              <a:rPr lang="es-ES" sz="2000" dirty="0">
                <a:sym typeface="Arial"/>
              </a:rPr>
              <a:t>	* Clases: Territorial (privilegia cercanía a la problemática) y funcional (privilegia función técnica).</a:t>
            </a:r>
          </a:p>
          <a:p>
            <a:pPr marL="342900" indent="-342900">
              <a:spcBef>
                <a:spcPts val="0"/>
              </a:spcBef>
              <a:buClr>
                <a:schemeClr val="dk1"/>
              </a:buClr>
            </a:pPr>
            <a:endParaRPr lang="es-CL" sz="1400"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22</a:t>
            </a:fld>
            <a:endParaRPr lang="es-ES" noProof="0"/>
          </a:p>
        </p:txBody>
      </p:sp>
    </p:spTree>
    <p:extLst>
      <p:ext uri="{BB962C8B-B14F-4D97-AF65-F5344CB8AC3E}">
        <p14:creationId xmlns:p14="http://schemas.microsoft.com/office/powerpoint/2010/main" val="32474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10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ES" sz="2000" dirty="0">
                <a:sym typeface="Arial"/>
              </a:rPr>
              <a:t>Desconcentración:</a:t>
            </a:r>
          </a:p>
          <a:p>
            <a:pPr marL="342900" lvl="0" indent="-342900">
              <a:spcBef>
                <a:spcPts val="440"/>
              </a:spcBef>
              <a:buClr>
                <a:schemeClr val="dk1"/>
              </a:buClr>
              <a:buSzPct val="25000"/>
              <a:buNone/>
            </a:pPr>
            <a:r>
              <a:rPr lang="es-ES" sz="2000" dirty="0">
                <a:sym typeface="Arial"/>
              </a:rPr>
              <a:t>    Transferencia permanente de competencias de un órgano superior a otro inferior.</a:t>
            </a:r>
          </a:p>
          <a:p>
            <a:pPr marL="342900" lvl="0" indent="-342900">
              <a:spcBef>
                <a:spcPts val="440"/>
              </a:spcBef>
              <a:buClr>
                <a:schemeClr val="dk1"/>
              </a:buClr>
              <a:buNone/>
            </a:pPr>
            <a:endParaRPr lang="es-ES" sz="2000" dirty="0">
              <a:sym typeface="Arial"/>
            </a:endParaRPr>
          </a:p>
          <a:p>
            <a:pPr marL="342900" lvl="0" indent="-342900">
              <a:spcBef>
                <a:spcPts val="440"/>
              </a:spcBef>
              <a:buClr>
                <a:schemeClr val="dk1"/>
              </a:buClr>
              <a:buSzPct val="25000"/>
              <a:buNone/>
            </a:pPr>
            <a:r>
              <a:rPr lang="es-ES" sz="2000" dirty="0">
                <a:sym typeface="Arial"/>
              </a:rPr>
              <a:t>	Características:</a:t>
            </a:r>
          </a:p>
          <a:p>
            <a:pPr marL="742950" lvl="1" indent="-285750">
              <a:spcBef>
                <a:spcPts val="400"/>
              </a:spcBef>
              <a:buClr>
                <a:schemeClr val="dk1"/>
              </a:buClr>
              <a:buSzPct val="25000"/>
              <a:buNone/>
            </a:pPr>
            <a:r>
              <a:rPr lang="es-ES" sz="2000" dirty="0">
                <a:sym typeface="Arial"/>
              </a:rPr>
              <a:t>	* Carece de personalidad jurídica y patrimonio propios.</a:t>
            </a:r>
          </a:p>
          <a:p>
            <a:pPr marL="742950" lvl="1" indent="-285750">
              <a:spcBef>
                <a:spcPts val="400"/>
              </a:spcBef>
              <a:buClr>
                <a:schemeClr val="dk1"/>
              </a:buClr>
              <a:buSzPct val="25000"/>
              <a:buNone/>
            </a:pPr>
            <a:r>
              <a:rPr lang="es-ES" sz="2000" dirty="0">
                <a:sym typeface="Arial"/>
              </a:rPr>
              <a:t>	* Traspaso debe ser por ley.</a:t>
            </a:r>
          </a:p>
          <a:p>
            <a:pPr marL="742950" lvl="1" indent="-285750">
              <a:spcBef>
                <a:spcPts val="400"/>
              </a:spcBef>
              <a:buClr>
                <a:schemeClr val="dk1"/>
              </a:buClr>
              <a:buSzPct val="25000"/>
              <a:buNone/>
            </a:pPr>
            <a:r>
              <a:rPr lang="es-ES" sz="2000" dirty="0">
                <a:sym typeface="Arial"/>
              </a:rPr>
              <a:t>	* Traspaso debe ser dentro del mismo órgano.</a:t>
            </a:r>
          </a:p>
          <a:p>
            <a:pPr marL="742950" lvl="1" indent="-285750">
              <a:spcBef>
                <a:spcPts val="400"/>
              </a:spcBef>
              <a:buClr>
                <a:schemeClr val="dk1"/>
              </a:buClr>
              <a:buSzPct val="25000"/>
              <a:buNone/>
            </a:pPr>
            <a:r>
              <a:rPr lang="es-ES" sz="2000" dirty="0">
                <a:sym typeface="Arial"/>
              </a:rPr>
              <a:t>	* Se transfiera capacidad de ejecución de políticas pero no capacidad de decisión sobre políticas.</a:t>
            </a:r>
          </a:p>
          <a:p>
            <a:pPr marL="742950" lvl="1" indent="-285750">
              <a:spcBef>
                <a:spcPts val="400"/>
              </a:spcBef>
              <a:buClr>
                <a:schemeClr val="dk1"/>
              </a:buClr>
              <a:buSzPct val="25000"/>
              <a:buNone/>
            </a:pPr>
            <a:r>
              <a:rPr lang="es-ES" sz="2000" dirty="0">
                <a:sym typeface="Arial"/>
              </a:rPr>
              <a:t>	*  Clases: Territorial y funcional.</a:t>
            </a:r>
          </a:p>
          <a:p>
            <a:pPr marL="342900" indent="-342900">
              <a:spcBef>
                <a:spcPts val="0"/>
              </a:spcBef>
              <a:buClr>
                <a:schemeClr val="dk1"/>
              </a:buClr>
            </a:pPr>
            <a:endParaRPr lang="es-CL" sz="1700"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23</a:t>
            </a:fld>
            <a:endParaRPr lang="es-ES" noProof="0"/>
          </a:p>
        </p:txBody>
      </p:sp>
    </p:spTree>
    <p:extLst>
      <p:ext uri="{BB962C8B-B14F-4D97-AF65-F5344CB8AC3E}">
        <p14:creationId xmlns:p14="http://schemas.microsoft.com/office/powerpoint/2010/main" val="1041164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dirty="0"/>
              <a:t>El gobierno y la función de gobernar. 	 11</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825625"/>
            <a:ext cx="10515600" cy="4351338"/>
          </a:xfrm>
        </p:spPr>
        <p:txBody>
          <a:bodyPr>
            <a:normAutofit/>
          </a:bodyPr>
          <a:lstStyle/>
          <a:p>
            <a:pPr marL="342900" lvl="0" indent="-342900">
              <a:spcBef>
                <a:spcPts val="0"/>
              </a:spcBef>
              <a:buClr>
                <a:schemeClr val="dk1"/>
              </a:buClr>
              <a:buFont typeface="Arial"/>
              <a:buChar char="•"/>
            </a:pPr>
            <a:r>
              <a:rPr lang="es-ES" sz="2000" dirty="0">
                <a:sym typeface="Arial"/>
              </a:rPr>
              <a:t>Delegación.</a:t>
            </a:r>
          </a:p>
          <a:p>
            <a:pPr marL="342900" lvl="0" indent="-342900">
              <a:spcBef>
                <a:spcPts val="440"/>
              </a:spcBef>
              <a:buClr>
                <a:schemeClr val="dk1"/>
              </a:buClr>
              <a:buSzPct val="25000"/>
              <a:buNone/>
            </a:pPr>
            <a:r>
              <a:rPr lang="es-ES" sz="2000" dirty="0">
                <a:sym typeface="Arial"/>
              </a:rPr>
              <a:t>	- Traspaso temporal de competencias por acto formal (resolución).</a:t>
            </a:r>
          </a:p>
          <a:p>
            <a:pPr marL="342900" lvl="0" indent="-342900">
              <a:spcBef>
                <a:spcPts val="440"/>
              </a:spcBef>
              <a:buClr>
                <a:schemeClr val="dk1"/>
              </a:buClr>
              <a:buNone/>
            </a:pPr>
            <a:endParaRPr lang="es-ES" sz="2000" dirty="0">
              <a:sym typeface="Arial"/>
            </a:endParaRPr>
          </a:p>
          <a:p>
            <a:pPr marL="342900" lvl="0" indent="-342900">
              <a:spcBef>
                <a:spcPts val="440"/>
              </a:spcBef>
              <a:buClr>
                <a:schemeClr val="dk1"/>
              </a:buClr>
              <a:buSzPct val="25000"/>
              <a:buNone/>
            </a:pPr>
            <a:r>
              <a:rPr lang="es-ES" sz="2000" dirty="0">
                <a:sym typeface="Arial"/>
              </a:rPr>
              <a:t>	- Requisitos:</a:t>
            </a:r>
          </a:p>
          <a:p>
            <a:pPr marL="742950" lvl="1" indent="-285750">
              <a:spcBef>
                <a:spcPts val="400"/>
              </a:spcBef>
              <a:buClr>
                <a:schemeClr val="dk1"/>
              </a:buClr>
              <a:buSzPct val="25000"/>
              <a:buNone/>
            </a:pPr>
            <a:r>
              <a:rPr lang="es-ES" sz="2000" dirty="0">
                <a:sym typeface="Arial"/>
              </a:rPr>
              <a:t>	* Es parcial y debe recaer en materias específicas.</a:t>
            </a:r>
          </a:p>
          <a:p>
            <a:pPr marL="742950" lvl="1" indent="-285750">
              <a:spcBef>
                <a:spcPts val="400"/>
              </a:spcBef>
              <a:buClr>
                <a:schemeClr val="dk1"/>
              </a:buClr>
              <a:buSzPct val="25000"/>
              <a:buNone/>
            </a:pPr>
            <a:r>
              <a:rPr lang="es-ES" sz="2000" dirty="0">
                <a:sym typeface="Arial"/>
              </a:rPr>
              <a:t>	* El acto de delegación debe ser notificado y publicado.</a:t>
            </a:r>
          </a:p>
          <a:p>
            <a:pPr marL="742950" lvl="1" indent="-285750">
              <a:spcBef>
                <a:spcPts val="400"/>
              </a:spcBef>
              <a:buClr>
                <a:schemeClr val="dk1"/>
              </a:buClr>
              <a:buSzPct val="25000"/>
              <a:buNone/>
            </a:pPr>
            <a:r>
              <a:rPr lang="es-ES" sz="2000" dirty="0">
                <a:sym typeface="Arial"/>
              </a:rPr>
              <a:t>	* La responsabilidad es del delegado, sin perjuicio de la</a:t>
            </a:r>
          </a:p>
          <a:p>
            <a:pPr marL="742950" lvl="1" indent="-285750">
              <a:spcBef>
                <a:spcPts val="400"/>
              </a:spcBef>
              <a:buClr>
                <a:schemeClr val="dk1"/>
              </a:buClr>
              <a:buSzPct val="25000"/>
              <a:buNone/>
            </a:pPr>
            <a:r>
              <a:rPr lang="es-ES" sz="2000" dirty="0">
                <a:sym typeface="Arial"/>
              </a:rPr>
              <a:t>	responsabilidad por negligencia o falta de fiscalización del</a:t>
            </a:r>
          </a:p>
          <a:p>
            <a:pPr marL="742950" lvl="1" indent="-285750">
              <a:spcBef>
                <a:spcPts val="400"/>
              </a:spcBef>
              <a:buClr>
                <a:schemeClr val="dk1"/>
              </a:buClr>
              <a:buSzPct val="25000"/>
              <a:buNone/>
            </a:pPr>
            <a:r>
              <a:rPr lang="es-ES" sz="2000" dirty="0">
                <a:sym typeface="Arial"/>
              </a:rPr>
              <a:t>	delegante.</a:t>
            </a:r>
          </a:p>
          <a:p>
            <a:pPr marL="742950" lvl="1" indent="-285750">
              <a:spcBef>
                <a:spcPts val="400"/>
              </a:spcBef>
              <a:buClr>
                <a:schemeClr val="dk1"/>
              </a:buClr>
              <a:buSzPct val="25000"/>
              <a:buNone/>
            </a:pPr>
            <a:r>
              <a:rPr lang="es-ES" sz="2000" dirty="0">
                <a:sym typeface="Arial"/>
              </a:rPr>
              <a:t>	* Es esencialmente revocable (también por acto formal).</a:t>
            </a:r>
          </a:p>
          <a:p>
            <a:pPr marL="342900" indent="-342900">
              <a:spcBef>
                <a:spcPts val="0"/>
              </a:spcBef>
              <a:buClr>
                <a:schemeClr val="dk1"/>
              </a:buClr>
            </a:pPr>
            <a:endParaRPr lang="es-CL"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24</a:t>
            </a:fld>
            <a:endParaRPr lang="es-ES" noProof="0"/>
          </a:p>
        </p:txBody>
      </p:sp>
    </p:spTree>
    <p:extLst>
      <p:ext uri="{BB962C8B-B14F-4D97-AF65-F5344CB8AC3E}">
        <p14:creationId xmlns:p14="http://schemas.microsoft.com/office/powerpoint/2010/main" val="41065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Rectangle 4">
            <a:extLst>
              <a:ext uri="{FF2B5EF4-FFF2-40B4-BE49-F238E27FC236}">
                <a16:creationId xmlns:a16="http://schemas.microsoft.com/office/drawing/2014/main" id="{62591ABB-D50E-47F0-9177-8735C0C9C1AD}"/>
              </a:ext>
            </a:extLst>
          </p:cNvPr>
          <p:cNvSpPr>
            <a:spLocks noGrp="1" noChangeArrowheads="1"/>
          </p:cNvSpPr>
          <p:nvPr>
            <p:ph type="title"/>
          </p:nvPr>
        </p:nvSpPr>
        <p:spPr/>
        <p:txBody>
          <a:bodyPr/>
          <a:lstStyle/>
          <a:p>
            <a:pPr>
              <a:defRPr/>
            </a:pPr>
            <a:r>
              <a:rPr lang="es-ES_tradnl" sz="2800"/>
              <a:t> </a:t>
            </a:r>
            <a:r>
              <a:rPr lang="es-ES_tradnl" sz="3600" b="1"/>
              <a:t>Distinciones iniciales sobre el Gobierno	</a:t>
            </a:r>
            <a:r>
              <a:rPr lang="es-ES_tradnl" sz="3200" b="1"/>
              <a:t>	1</a:t>
            </a:r>
            <a:endParaRPr lang="es-ES_tradnl" sz="3200" b="1" dirty="0"/>
          </a:p>
        </p:txBody>
      </p:sp>
      <p:sp>
        <p:nvSpPr>
          <p:cNvPr id="6148" name="Rectangle 5">
            <a:extLst>
              <a:ext uri="{FF2B5EF4-FFF2-40B4-BE49-F238E27FC236}">
                <a16:creationId xmlns:a16="http://schemas.microsoft.com/office/drawing/2014/main" id="{C1C68867-07C8-4565-9B85-B95AE692A6AC}"/>
              </a:ext>
            </a:extLst>
          </p:cNvPr>
          <p:cNvSpPr>
            <a:spLocks noGrp="1" noChangeArrowheads="1"/>
          </p:cNvSpPr>
          <p:nvPr>
            <p:ph type="body" idx="1"/>
          </p:nvPr>
        </p:nvSpPr>
        <p:spPr>
          <a:xfrm>
            <a:off x="925512" y="1781092"/>
            <a:ext cx="10428288" cy="4420306"/>
          </a:xfrm>
        </p:spPr>
        <p:txBody>
          <a:bodyPr>
            <a:normAutofit lnSpcReduction="10000"/>
          </a:bodyPr>
          <a:lstStyle/>
          <a:p>
            <a:pPr algn="just"/>
            <a:r>
              <a:rPr lang="es-ES" altLang="es-CL" b="0" i="0">
                <a:effectLst/>
              </a:rPr>
              <a:t>Gobiernos buscan la transformación de un país, las cuales se realizan sobre el sistema social existente.</a:t>
            </a:r>
          </a:p>
          <a:p>
            <a:pPr algn="just"/>
            <a:r>
              <a:rPr lang="es-ES" altLang="es-CL" b="0" i="0">
                <a:effectLst/>
              </a:rPr>
              <a:t>Los cambios en el sistema social y la dinámica de estos afectan a las personas y a las organizaciones.</a:t>
            </a:r>
          </a:p>
          <a:p>
            <a:pPr algn="just"/>
            <a:r>
              <a:rPr lang="es-ES" altLang="es-CL" b="0" i="0">
                <a:effectLst/>
              </a:rPr>
              <a:t>El  gobierno incide cambiando reglas del juego. Estas reglas afectan el comportamiento de personas.</a:t>
            </a:r>
          </a:p>
          <a:p>
            <a:pPr algn="just"/>
            <a:r>
              <a:rPr lang="es-ES" altLang="es-CL" b="0" i="0">
                <a:effectLst/>
              </a:rPr>
              <a:t>A los gobiernos les interesa producir resultados en tiempos determinados y con entornos cambiantes, complejos, inciertos y competitivos.</a:t>
            </a:r>
          </a:p>
          <a:p>
            <a:pPr algn="just"/>
            <a:r>
              <a:rPr lang="es-ES" altLang="es-CL" b="0" i="0">
                <a:solidFill>
                  <a:srgbClr val="FF0000"/>
                </a:solidFill>
                <a:effectLst/>
              </a:rPr>
              <a:t>Resultados son producto de acciones. </a:t>
            </a:r>
            <a:r>
              <a:rPr lang="es-ES" altLang="es-CL" b="0" i="0">
                <a:effectLst/>
              </a:rPr>
              <a:t>Las </a:t>
            </a:r>
            <a:r>
              <a:rPr lang="es-ES" altLang="es-CL" b="0" i="0">
                <a:solidFill>
                  <a:srgbClr val="FF0000"/>
                </a:solidFill>
                <a:effectLst/>
              </a:rPr>
              <a:t>acciones</a:t>
            </a:r>
            <a:r>
              <a:rPr lang="es-ES" altLang="es-CL" b="0" i="0">
                <a:effectLst/>
              </a:rPr>
              <a:t> son la palanca fundamental de las </a:t>
            </a:r>
            <a:r>
              <a:rPr lang="es-ES" altLang="es-CL" b="0" i="0">
                <a:solidFill>
                  <a:srgbClr val="FF0000"/>
                </a:solidFill>
                <a:effectLst/>
              </a:rPr>
              <a:t>transformaciones.</a:t>
            </a:r>
            <a:r>
              <a:rPr lang="es-ES" altLang="es-CL" b="0" i="0">
                <a:effectLst/>
              </a:rPr>
              <a:t> </a:t>
            </a:r>
            <a:endParaRPr lang="es-ES" altLang="es-CL" b="0" i="0" dirty="0">
              <a:solidFill>
                <a:srgbClr val="FF0000"/>
              </a:solidFill>
              <a:effectLst/>
            </a:endParaRPr>
          </a:p>
        </p:txBody>
      </p:sp>
      <p:sp>
        <p:nvSpPr>
          <p:cNvPr id="6149" name="5 Marcador de número de diapositiva">
            <a:extLst>
              <a:ext uri="{FF2B5EF4-FFF2-40B4-BE49-F238E27FC236}">
                <a16:creationId xmlns:a16="http://schemas.microsoft.com/office/drawing/2014/main" id="{56CD8039-B75B-485F-A3AA-0B310C749F44}"/>
              </a:ext>
            </a:extLst>
          </p:cNvPr>
          <p:cNvSpPr txBox="1">
            <a:spLocks noGrp="1"/>
          </p:cNvSpPr>
          <p:nvPr/>
        </p:nvSpPr>
        <p:spPr bwMode="auto">
          <a:xfrm>
            <a:off x="8728075" y="649224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algn="r">
              <a:spcBef>
                <a:spcPct val="50000"/>
              </a:spcBef>
            </a:pPr>
            <a:fld id="{2034B38D-358C-40A4-92ED-267B369563E6}" type="slidenum">
              <a:rPr kumimoji="0" lang="en-US" altLang="es-CL" sz="1400" i="0" smtClean="0"/>
              <a:pPr algn="r">
                <a:spcBef>
                  <a:spcPct val="50000"/>
                </a:spcBef>
              </a:pPr>
              <a:t>25</a:t>
            </a:fld>
            <a:endParaRPr kumimoji="0" lang="en-US" altLang="es-CL" sz="1400" i="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Rectangle 4">
            <a:extLst>
              <a:ext uri="{FF2B5EF4-FFF2-40B4-BE49-F238E27FC236}">
                <a16:creationId xmlns:a16="http://schemas.microsoft.com/office/drawing/2014/main" id="{86A650B1-2A53-4177-9909-667EC4437E7A}"/>
              </a:ext>
            </a:extLst>
          </p:cNvPr>
          <p:cNvSpPr>
            <a:spLocks noGrp="1" noChangeArrowheads="1"/>
          </p:cNvSpPr>
          <p:nvPr>
            <p:ph type="title"/>
          </p:nvPr>
        </p:nvSpPr>
        <p:spPr/>
        <p:txBody>
          <a:bodyPr/>
          <a:lstStyle/>
          <a:p>
            <a:pPr>
              <a:defRPr/>
            </a:pPr>
            <a:r>
              <a:rPr lang="es-ES_tradnl" sz="3200" b="1" dirty="0"/>
              <a:t>Distinciones sobre Estado y Empresa</a:t>
            </a:r>
            <a:r>
              <a:rPr lang="es-ES_tradnl" sz="2800" b="1" dirty="0"/>
              <a:t>		1</a:t>
            </a:r>
          </a:p>
        </p:txBody>
      </p:sp>
      <p:sp>
        <p:nvSpPr>
          <p:cNvPr id="7172" name="Rectangle 5">
            <a:extLst>
              <a:ext uri="{FF2B5EF4-FFF2-40B4-BE49-F238E27FC236}">
                <a16:creationId xmlns:a16="http://schemas.microsoft.com/office/drawing/2014/main" id="{7F0EB58A-676D-4377-9155-62A695E43614}"/>
              </a:ext>
            </a:extLst>
          </p:cNvPr>
          <p:cNvSpPr>
            <a:spLocks noGrp="1" noChangeArrowheads="1"/>
          </p:cNvSpPr>
          <p:nvPr>
            <p:ph type="body" idx="1"/>
          </p:nvPr>
        </p:nvSpPr>
        <p:spPr>
          <a:xfrm>
            <a:off x="992843" y="1598212"/>
            <a:ext cx="10206314" cy="4722456"/>
          </a:xfrm>
        </p:spPr>
        <p:txBody>
          <a:bodyPr>
            <a:normAutofit fontScale="92500" lnSpcReduction="10000"/>
          </a:bodyPr>
          <a:lstStyle/>
          <a:p>
            <a:pPr marL="0" indent="0" algn="just">
              <a:buNone/>
            </a:pPr>
            <a:r>
              <a:rPr lang="es-ES" altLang="es-CL" b="0" i="0" dirty="0">
                <a:effectLst/>
              </a:rPr>
              <a:t>Empresas y Estados coexisten en las sociedades modernas.</a:t>
            </a:r>
          </a:p>
          <a:p>
            <a:pPr marL="0" indent="0" algn="just">
              <a:buNone/>
            </a:pPr>
            <a:r>
              <a:rPr lang="es-ES" altLang="es-CL" b="0" i="0" dirty="0">
                <a:effectLst/>
              </a:rPr>
              <a:t>Las </a:t>
            </a:r>
            <a:r>
              <a:rPr lang="es-ES" altLang="es-CL" b="1" i="0" dirty="0">
                <a:effectLst/>
              </a:rPr>
              <a:t>empresas</a:t>
            </a:r>
            <a:r>
              <a:rPr lang="es-ES" altLang="es-CL" b="0" i="0" dirty="0">
                <a:effectLst/>
              </a:rPr>
              <a:t> se hacen cargo de resolver </a:t>
            </a:r>
            <a:r>
              <a:rPr lang="es-ES" altLang="es-CL" b="1" i="0" dirty="0">
                <a:effectLst/>
              </a:rPr>
              <a:t>problemas puntuales.</a:t>
            </a:r>
          </a:p>
          <a:p>
            <a:pPr marL="0" indent="0" algn="just">
              <a:buNone/>
            </a:pPr>
            <a:r>
              <a:rPr lang="es-ES" altLang="es-CL" b="0" i="0" dirty="0">
                <a:effectLst/>
              </a:rPr>
              <a:t>Los </a:t>
            </a:r>
            <a:r>
              <a:rPr lang="es-ES" altLang="es-CL" b="1" i="0" dirty="0">
                <a:effectLst/>
              </a:rPr>
              <a:t>Estados </a:t>
            </a:r>
            <a:r>
              <a:rPr lang="es-ES" altLang="es-CL" b="0" i="0" dirty="0">
                <a:effectLst/>
              </a:rPr>
              <a:t>–por medio de los gobiernos– se hacen cargo de resolver </a:t>
            </a:r>
            <a:r>
              <a:rPr lang="es-ES" altLang="es-CL" b="1" i="0" dirty="0">
                <a:effectLst/>
              </a:rPr>
              <a:t>problemas societales</a:t>
            </a:r>
            <a:r>
              <a:rPr lang="es-ES" altLang="es-CL" b="0" i="0" dirty="0">
                <a:effectLst/>
              </a:rPr>
              <a:t>, interviniendo en:</a:t>
            </a:r>
          </a:p>
          <a:p>
            <a:pPr lvl="1" algn="just">
              <a:buFont typeface="Arial" panose="020B0604020202020204" pitchFamily="34" charset="0"/>
              <a:buChar char="•"/>
            </a:pPr>
            <a:r>
              <a:rPr lang="es-ES" altLang="es-CL" dirty="0">
                <a:effectLst/>
              </a:rPr>
              <a:t>Macroprocesos sociales.</a:t>
            </a:r>
          </a:p>
          <a:p>
            <a:pPr lvl="1" algn="just">
              <a:buFont typeface="Arial" panose="020B0604020202020204" pitchFamily="34" charset="0"/>
              <a:buChar char="•"/>
            </a:pPr>
            <a:r>
              <a:rPr lang="es-ES" altLang="es-CL" dirty="0">
                <a:effectLst/>
              </a:rPr>
              <a:t>En el quehacer de los individuos.</a:t>
            </a:r>
          </a:p>
          <a:p>
            <a:pPr lvl="1" algn="just">
              <a:buFont typeface="Arial" panose="020B0604020202020204" pitchFamily="34" charset="0"/>
              <a:buChar char="•"/>
            </a:pPr>
            <a:r>
              <a:rPr lang="es-ES" altLang="es-CL" dirty="0">
                <a:effectLst/>
              </a:rPr>
              <a:t>La definición de reglas dentro de un territorio determinado.</a:t>
            </a:r>
          </a:p>
          <a:p>
            <a:pPr lvl="1" algn="just">
              <a:buFont typeface="Arial" panose="020B0604020202020204" pitchFamily="34" charset="0"/>
              <a:buChar char="•"/>
            </a:pPr>
            <a:r>
              <a:rPr lang="es-ES" altLang="es-CL" dirty="0">
                <a:effectLst/>
              </a:rPr>
              <a:t>Incentivando o desincentivando comportamientos.</a:t>
            </a:r>
          </a:p>
          <a:p>
            <a:pPr marL="342900" indent="-342900" algn="just">
              <a:defRPr/>
            </a:pPr>
            <a:r>
              <a:rPr lang="es-ES" altLang="es-CL" b="1" dirty="0"/>
              <a:t>Empresas</a:t>
            </a:r>
            <a:r>
              <a:rPr lang="es-ES" altLang="es-CL" dirty="0"/>
              <a:t> se rigen por el </a:t>
            </a:r>
            <a:r>
              <a:rPr lang="es-ES" altLang="es-CL" b="1" dirty="0"/>
              <a:t>PRINCIPIO DE EQUIVALENCIA</a:t>
            </a:r>
            <a:r>
              <a:rPr lang="es-ES" altLang="es-CL" dirty="0"/>
              <a:t> en las transacciones de mercado.</a:t>
            </a:r>
          </a:p>
          <a:p>
            <a:pPr algn="just">
              <a:defRPr/>
            </a:pPr>
            <a:r>
              <a:rPr lang="es-ES" altLang="es-CL" dirty="0"/>
              <a:t>Relación visible entre ingresos y gastos.</a:t>
            </a:r>
          </a:p>
          <a:p>
            <a:pPr algn="just">
              <a:defRPr/>
            </a:pPr>
            <a:r>
              <a:rPr lang="es-ES" altLang="es-CL" dirty="0"/>
              <a:t>Indicador común de medición de resultado: excedente.</a:t>
            </a:r>
          </a:p>
          <a:p>
            <a:endParaRPr lang="es-ES" altLang="es-CL" dirty="0">
              <a:effectLst/>
            </a:endParaRPr>
          </a:p>
        </p:txBody>
      </p:sp>
      <p:sp>
        <p:nvSpPr>
          <p:cNvPr id="7173" name="5 Marcador de número de diapositiva">
            <a:extLst>
              <a:ext uri="{FF2B5EF4-FFF2-40B4-BE49-F238E27FC236}">
                <a16:creationId xmlns:a16="http://schemas.microsoft.com/office/drawing/2014/main" id="{BC7B7393-0862-44DC-8869-417948C3D2AD}"/>
              </a:ext>
            </a:extLst>
          </p:cNvPr>
          <p:cNvSpPr txBox="1">
            <a:spLocks noGrp="1"/>
          </p:cNvSpPr>
          <p:nvPr/>
        </p:nvSpPr>
        <p:spPr bwMode="auto">
          <a:xfrm>
            <a:off x="8728075" y="65008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algn="r">
              <a:spcBef>
                <a:spcPct val="50000"/>
              </a:spcBef>
            </a:pPr>
            <a:fld id="{F8630389-74C8-4C01-A799-86925EBD624A}" type="slidenum">
              <a:rPr kumimoji="0" lang="en-US" altLang="es-CL" sz="1400" i="0"/>
              <a:pPr algn="r">
                <a:spcBef>
                  <a:spcPct val="50000"/>
                </a:spcBef>
              </a:pPr>
              <a:t>26</a:t>
            </a:fld>
            <a:endParaRPr kumimoji="0" lang="en-US" altLang="es-CL" sz="1400" i="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4388" name="Rectangle 4">
            <a:extLst>
              <a:ext uri="{FF2B5EF4-FFF2-40B4-BE49-F238E27FC236}">
                <a16:creationId xmlns:a16="http://schemas.microsoft.com/office/drawing/2014/main" id="{86A650B1-2A53-4177-9909-667EC4437E7A}"/>
              </a:ext>
            </a:extLst>
          </p:cNvPr>
          <p:cNvSpPr>
            <a:spLocks noGrp="1" noChangeArrowheads="1"/>
          </p:cNvSpPr>
          <p:nvPr>
            <p:ph type="title"/>
          </p:nvPr>
        </p:nvSpPr>
        <p:spPr/>
        <p:txBody>
          <a:bodyPr/>
          <a:lstStyle/>
          <a:p>
            <a:pPr>
              <a:defRPr/>
            </a:pPr>
            <a:r>
              <a:rPr lang="es-ES_tradnl" sz="3200" b="1" dirty="0"/>
              <a:t>Distinciones sobre Estado y Empresa</a:t>
            </a:r>
            <a:r>
              <a:rPr lang="es-ES_tradnl" sz="2800" b="1" dirty="0"/>
              <a:t>		2</a:t>
            </a:r>
          </a:p>
        </p:txBody>
      </p:sp>
      <p:sp>
        <p:nvSpPr>
          <p:cNvPr id="7172" name="Rectangle 5">
            <a:extLst>
              <a:ext uri="{FF2B5EF4-FFF2-40B4-BE49-F238E27FC236}">
                <a16:creationId xmlns:a16="http://schemas.microsoft.com/office/drawing/2014/main" id="{7F0EB58A-676D-4377-9155-62A695E43614}"/>
              </a:ext>
            </a:extLst>
          </p:cNvPr>
          <p:cNvSpPr>
            <a:spLocks noGrp="1" noChangeArrowheads="1"/>
          </p:cNvSpPr>
          <p:nvPr>
            <p:ph type="body" idx="1"/>
          </p:nvPr>
        </p:nvSpPr>
        <p:spPr>
          <a:xfrm>
            <a:off x="1838325" y="1454468"/>
            <a:ext cx="9757327" cy="4998722"/>
          </a:xfrm>
        </p:spPr>
        <p:txBody>
          <a:bodyPr>
            <a:normAutofit fontScale="85000" lnSpcReduction="20000"/>
          </a:bodyPr>
          <a:lstStyle/>
          <a:p>
            <a:pPr marL="0" indent="0" algn="just">
              <a:buNone/>
              <a:defRPr/>
            </a:pPr>
            <a:r>
              <a:rPr lang="es-ES" altLang="es-CL" dirty="0"/>
              <a:t>En el sector público se rompe principio de equivalencia.</a:t>
            </a:r>
          </a:p>
          <a:p>
            <a:pPr algn="just">
              <a:defRPr/>
            </a:pPr>
            <a:r>
              <a:rPr lang="es-ES" altLang="es-CL" dirty="0"/>
              <a:t>Ingresos y gastos separados en operaciones diferentes.</a:t>
            </a:r>
          </a:p>
          <a:p>
            <a:pPr algn="just">
              <a:defRPr/>
            </a:pPr>
            <a:r>
              <a:rPr lang="es-ES" altLang="es-CL" dirty="0"/>
              <a:t>Ingresos mediante recolección de impuestos.</a:t>
            </a:r>
          </a:p>
          <a:p>
            <a:pPr algn="just">
              <a:defRPr/>
            </a:pPr>
            <a:r>
              <a:rPr lang="es-ES" altLang="es-CL" dirty="0"/>
              <a:t>Gasto es público (corriente e inversiones).</a:t>
            </a:r>
          </a:p>
          <a:p>
            <a:pPr algn="just">
              <a:defRPr/>
            </a:pPr>
            <a:r>
              <a:rPr lang="es-ES" altLang="es-CL" dirty="0"/>
              <a:t>Estado cumple rol redistributivo fundamental; no es simétrico entre ciudadanos.</a:t>
            </a:r>
          </a:p>
          <a:p>
            <a:pPr algn="just">
              <a:defRPr/>
            </a:pPr>
            <a:r>
              <a:rPr lang="es-ES" altLang="es-CL" dirty="0"/>
              <a:t>Puede existir brecha entre ingresos y gastos: Déficit fiscal. Los Estados no quiebran.</a:t>
            </a:r>
          </a:p>
          <a:p>
            <a:pPr algn="just">
              <a:defRPr/>
            </a:pPr>
            <a:r>
              <a:rPr lang="es-ES" altLang="es-CL" dirty="0"/>
              <a:t>Opacidad en la relación ingresos–gastos se proyecta a la gestión pública.</a:t>
            </a:r>
          </a:p>
          <a:p>
            <a:pPr algn="just">
              <a:defRPr/>
            </a:pPr>
            <a:r>
              <a:rPr lang="es-ES" altLang="es-CL" dirty="0"/>
              <a:t>No existen mecanismos de regulación espontáneos; se deben introducir.</a:t>
            </a:r>
          </a:p>
          <a:p>
            <a:pPr algn="just">
              <a:defRPr/>
            </a:pPr>
            <a:r>
              <a:rPr lang="es-ES" altLang="es-CL" dirty="0"/>
              <a:t>Puede existir burocratización, corrupción, ineficiencia administrativa.</a:t>
            </a:r>
          </a:p>
          <a:p>
            <a:pPr algn="just">
              <a:defRPr/>
            </a:pPr>
            <a:r>
              <a:rPr lang="es-CL" altLang="es-CL" dirty="0"/>
              <a:t>La transparencia surge como medio para enfrentar opacidad. </a:t>
            </a:r>
          </a:p>
          <a:p>
            <a:pPr algn="just">
              <a:defRPr/>
            </a:pPr>
            <a:r>
              <a:rPr lang="es-CL" altLang="es-CL" dirty="0"/>
              <a:t>“Vocación de servicio público” es virtud relevante.</a:t>
            </a:r>
          </a:p>
          <a:p>
            <a:endParaRPr lang="es-ES" altLang="es-CL" dirty="0">
              <a:effectLst/>
            </a:endParaRPr>
          </a:p>
        </p:txBody>
      </p:sp>
      <p:sp>
        <p:nvSpPr>
          <p:cNvPr id="7173" name="5 Marcador de número de diapositiva">
            <a:extLst>
              <a:ext uri="{FF2B5EF4-FFF2-40B4-BE49-F238E27FC236}">
                <a16:creationId xmlns:a16="http://schemas.microsoft.com/office/drawing/2014/main" id="{BC7B7393-0862-44DC-8869-417948C3D2AD}"/>
              </a:ext>
            </a:extLst>
          </p:cNvPr>
          <p:cNvSpPr txBox="1">
            <a:spLocks noGrp="1"/>
          </p:cNvSpPr>
          <p:nvPr/>
        </p:nvSpPr>
        <p:spPr bwMode="auto">
          <a:xfrm>
            <a:off x="8728075" y="65008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algn="r">
              <a:spcBef>
                <a:spcPct val="50000"/>
              </a:spcBef>
            </a:pPr>
            <a:fld id="{F8630389-74C8-4C01-A799-86925EBD624A}" type="slidenum">
              <a:rPr kumimoji="0" lang="en-US" altLang="es-CL" sz="1400" i="0"/>
              <a:pPr algn="r">
                <a:spcBef>
                  <a:spcPct val="50000"/>
                </a:spcBef>
              </a:pPr>
              <a:t>27</a:t>
            </a:fld>
            <a:endParaRPr kumimoji="0" lang="en-US" altLang="es-CL" sz="1400" i="0"/>
          </a:p>
        </p:txBody>
      </p:sp>
    </p:spTree>
    <p:extLst>
      <p:ext uri="{BB962C8B-B14F-4D97-AF65-F5344CB8AC3E}">
        <p14:creationId xmlns:p14="http://schemas.microsoft.com/office/powerpoint/2010/main" val="1229481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4">
            <a:extLst>
              <a:ext uri="{FF2B5EF4-FFF2-40B4-BE49-F238E27FC236}">
                <a16:creationId xmlns:a16="http://schemas.microsoft.com/office/drawing/2014/main" id="{432C2A28-D776-4CFE-B060-669C4692C200}"/>
              </a:ext>
            </a:extLst>
          </p:cNvPr>
          <p:cNvSpPr>
            <a:spLocks noGrp="1" noChangeArrowheads="1"/>
          </p:cNvSpPr>
          <p:nvPr>
            <p:ph type="title"/>
          </p:nvPr>
        </p:nvSpPr>
        <p:spPr>
          <a:xfrm>
            <a:off x="1598295" y="284226"/>
            <a:ext cx="9509759" cy="820674"/>
          </a:xfrm>
        </p:spPr>
        <p:txBody>
          <a:bodyPr>
            <a:normAutofit/>
          </a:bodyPr>
          <a:lstStyle/>
          <a:p>
            <a:r>
              <a:rPr lang="es-ES" altLang="es-CL" sz="3200" b="1" dirty="0"/>
              <a:t>El Estado y la política</a:t>
            </a:r>
          </a:p>
        </p:txBody>
      </p:sp>
      <p:sp>
        <p:nvSpPr>
          <p:cNvPr id="9220" name="Rectangle 5">
            <a:extLst>
              <a:ext uri="{FF2B5EF4-FFF2-40B4-BE49-F238E27FC236}">
                <a16:creationId xmlns:a16="http://schemas.microsoft.com/office/drawing/2014/main" id="{5FED9177-C0EE-4E82-A8B2-4CD9529D3E78}"/>
              </a:ext>
            </a:extLst>
          </p:cNvPr>
          <p:cNvSpPr>
            <a:spLocks noGrp="1" noChangeArrowheads="1"/>
          </p:cNvSpPr>
          <p:nvPr>
            <p:ph type="body" idx="1"/>
          </p:nvPr>
        </p:nvSpPr>
        <p:spPr>
          <a:xfrm>
            <a:off x="1857375" y="1343026"/>
            <a:ext cx="8612189" cy="5110164"/>
          </a:xfrm>
        </p:spPr>
        <p:txBody>
          <a:bodyPr>
            <a:normAutofit lnSpcReduction="10000"/>
          </a:bodyPr>
          <a:lstStyle/>
          <a:p>
            <a:pPr algn="just">
              <a:buFont typeface="Arial" panose="020B0604020202020204" pitchFamily="34" charset="0"/>
              <a:buChar char="•"/>
            </a:pPr>
            <a:r>
              <a:rPr lang="es-ES" altLang="es-CL" sz="2300" dirty="0"/>
              <a:t>La política es el arte de gobernar.</a:t>
            </a:r>
          </a:p>
          <a:p>
            <a:pPr algn="just">
              <a:buFont typeface="Arial" panose="020B0604020202020204" pitchFamily="34" charset="0"/>
              <a:buChar char="•"/>
            </a:pPr>
            <a:r>
              <a:rPr lang="es-ES" altLang="es-CL" sz="2300" dirty="0"/>
              <a:t>La sana política busca el bien común.</a:t>
            </a:r>
          </a:p>
          <a:p>
            <a:pPr algn="just">
              <a:buFont typeface="Arial" panose="020B0604020202020204" pitchFamily="34" charset="0"/>
              <a:buChar char="•"/>
            </a:pPr>
            <a:r>
              <a:rPr lang="es-ES" altLang="es-CL" sz="2300" dirty="0"/>
              <a:t>Se puede dar el mal uso del Estado en función de servir intereses particulares.</a:t>
            </a:r>
          </a:p>
          <a:p>
            <a:pPr algn="just">
              <a:buFont typeface="Arial" panose="020B0604020202020204" pitchFamily="34" charset="0"/>
              <a:buChar char="•"/>
            </a:pPr>
            <a:r>
              <a:rPr lang="es-ES" altLang="es-CL" sz="2300" dirty="0"/>
              <a:t>La política se ejerce a través de diversos medios; uno son los partidos políticos que asumen la dirección del Estado.</a:t>
            </a:r>
          </a:p>
          <a:p>
            <a:pPr algn="just">
              <a:buFont typeface="Arial" panose="020B0604020202020204" pitchFamily="34" charset="0"/>
              <a:buChar char="•"/>
            </a:pPr>
            <a:r>
              <a:rPr lang="es-ES" altLang="es-CL" sz="2300" dirty="0"/>
              <a:t>Mal uso por los partidos de la política puede llevar al clientelismo, a confundir los intereses privados con los colectivos, a tener operadores privados en el Estado, a disminuir la regulación y el control.</a:t>
            </a:r>
          </a:p>
          <a:p>
            <a:pPr algn="just">
              <a:buFont typeface="Arial" panose="020B0604020202020204" pitchFamily="34" charset="0"/>
              <a:buChar char="•"/>
            </a:pPr>
            <a:r>
              <a:rPr lang="es-ES" altLang="es-CL" sz="2300" dirty="0"/>
              <a:t>Influencia en la política se ejercita por diversos medios: financiamiento de la política, lobby, captura del Estado por intereses particulares.</a:t>
            </a:r>
          </a:p>
          <a:p>
            <a:pPr algn="just">
              <a:buFont typeface="Arial" panose="020B0604020202020204" pitchFamily="34" charset="0"/>
              <a:buChar char="•"/>
            </a:pPr>
            <a:r>
              <a:rPr lang="es-ES" altLang="es-CL" sz="2300" dirty="0"/>
              <a:t>Aparece necesaria una “ética de comportamiento público”.</a:t>
            </a:r>
          </a:p>
          <a:p>
            <a:pPr>
              <a:buFont typeface="Arial" panose="020B0604020202020204" pitchFamily="34" charset="0"/>
              <a:buChar char="•"/>
            </a:pPr>
            <a:endParaRPr lang="es-ES" altLang="es-CL" sz="1800" dirty="0"/>
          </a:p>
          <a:p>
            <a:pPr lvl="1"/>
            <a:endParaRPr lang="es-ES" altLang="es-CL" dirty="0">
              <a:effectLst/>
            </a:endParaRPr>
          </a:p>
        </p:txBody>
      </p:sp>
      <p:sp>
        <p:nvSpPr>
          <p:cNvPr id="9221" name="5 Marcador de número de diapositiva">
            <a:extLst>
              <a:ext uri="{FF2B5EF4-FFF2-40B4-BE49-F238E27FC236}">
                <a16:creationId xmlns:a16="http://schemas.microsoft.com/office/drawing/2014/main" id="{ECE9D4D8-4BDA-441B-BEF7-CCCC2DC8EEE1}"/>
              </a:ext>
            </a:extLst>
          </p:cNvPr>
          <p:cNvSpPr txBox="1">
            <a:spLocks noGrp="1"/>
          </p:cNvSpPr>
          <p:nvPr/>
        </p:nvSpPr>
        <p:spPr bwMode="auto">
          <a:xfrm>
            <a:off x="8728075" y="6500813"/>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algn="r">
              <a:spcBef>
                <a:spcPct val="50000"/>
              </a:spcBef>
            </a:pPr>
            <a:fld id="{61EF8553-C5B5-4230-8B8E-C4378FC0C36A}" type="slidenum">
              <a:rPr kumimoji="0" lang="en-US" altLang="es-CL" sz="1400" i="0"/>
              <a:pPr algn="r">
                <a:spcBef>
                  <a:spcPct val="50000"/>
                </a:spcBef>
              </a:pPr>
              <a:t>28</a:t>
            </a:fld>
            <a:endParaRPr kumimoji="0" lang="en-US" altLang="es-CL" sz="1400" i="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9">
            <a:extLst>
              <a:ext uri="{FF2B5EF4-FFF2-40B4-BE49-F238E27FC236}">
                <a16:creationId xmlns:a16="http://schemas.microsoft.com/office/drawing/2014/main" id="{ADAD3C84-3E7F-43F7-AE61-47F9CEAF8CAD}"/>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fld id="{1C054068-6A56-48C0-B5A1-F7F99336A353}" type="slidenum">
              <a:rPr kumimoji="0" lang="en-US" altLang="es-CL" sz="1400" i="0"/>
              <a:pPr/>
              <a:t>29</a:t>
            </a:fld>
            <a:endParaRPr kumimoji="0" lang="en-US" altLang="es-CL" sz="1400" i="0"/>
          </a:p>
        </p:txBody>
      </p:sp>
      <p:sp>
        <p:nvSpPr>
          <p:cNvPr id="784388" name="Rectangle 4">
            <a:extLst>
              <a:ext uri="{FF2B5EF4-FFF2-40B4-BE49-F238E27FC236}">
                <a16:creationId xmlns:a16="http://schemas.microsoft.com/office/drawing/2014/main" id="{FFA5BEA7-0518-4D1F-83A7-4B9F82FA7E26}"/>
              </a:ext>
            </a:extLst>
          </p:cNvPr>
          <p:cNvSpPr>
            <a:spLocks noGrp="1" noChangeArrowheads="1"/>
          </p:cNvSpPr>
          <p:nvPr>
            <p:ph type="title"/>
          </p:nvPr>
        </p:nvSpPr>
        <p:spPr/>
        <p:txBody>
          <a:bodyPr>
            <a:normAutofit fontScale="90000"/>
          </a:bodyPr>
          <a:lstStyle/>
          <a:p>
            <a:pPr>
              <a:defRPr/>
            </a:pPr>
            <a:br>
              <a:rPr lang="es-ES_tradnl" sz="2800" dirty="0"/>
            </a:br>
            <a:r>
              <a:rPr lang="es-ES" altLang="es-CL" sz="2800" b="1" dirty="0"/>
              <a:t>¿</a:t>
            </a:r>
            <a:r>
              <a:rPr lang="es-ES" altLang="es-CL" sz="3600" b="1" dirty="0"/>
              <a:t>Es diferente la gestión aplicada en empresas y en el sector público</a:t>
            </a:r>
            <a:r>
              <a:rPr lang="es-ES" altLang="es-CL" sz="2800" b="1" dirty="0"/>
              <a:t>?</a:t>
            </a:r>
            <a:br>
              <a:rPr lang="es-ES" altLang="es-CL" sz="2800" b="1" dirty="0"/>
            </a:br>
            <a:endParaRPr lang="es-ES_tradnl" sz="2800" b="1" dirty="0"/>
          </a:p>
        </p:txBody>
      </p:sp>
      <p:sp>
        <p:nvSpPr>
          <p:cNvPr id="10244" name="Rectangle 5">
            <a:extLst>
              <a:ext uri="{FF2B5EF4-FFF2-40B4-BE49-F238E27FC236}">
                <a16:creationId xmlns:a16="http://schemas.microsoft.com/office/drawing/2014/main" id="{2AE0C748-458F-4C19-84AB-CA8F5D455054}"/>
              </a:ext>
            </a:extLst>
          </p:cNvPr>
          <p:cNvSpPr>
            <a:spLocks noGrp="1" noChangeArrowheads="1"/>
          </p:cNvSpPr>
          <p:nvPr>
            <p:ph type="body" idx="1"/>
          </p:nvPr>
        </p:nvSpPr>
        <p:spPr>
          <a:xfrm>
            <a:off x="1895475" y="1789043"/>
            <a:ext cx="8574089" cy="4664146"/>
          </a:xfrm>
        </p:spPr>
        <p:txBody>
          <a:bodyPr>
            <a:normAutofit/>
          </a:bodyPr>
          <a:lstStyle/>
          <a:p>
            <a:pPr algn="just">
              <a:buFont typeface="Arial" panose="020B0604020202020204" pitchFamily="34" charset="0"/>
              <a:buChar char="•"/>
            </a:pPr>
            <a:r>
              <a:rPr lang="es-ES" altLang="es-CL" sz="2400" b="0" i="0" dirty="0">
                <a:effectLst/>
              </a:rPr>
              <a:t>Una interpretación define la empresa como una red dinámica de conversaciones en conversación con el entorno. Es un </a:t>
            </a:r>
            <a:r>
              <a:rPr lang="es-ES" altLang="es-CL" sz="2400" b="0" i="0" dirty="0">
                <a:solidFill>
                  <a:srgbClr val="FF0000"/>
                </a:solidFill>
                <a:effectLst/>
              </a:rPr>
              <a:t>sistema de conversaciones</a:t>
            </a:r>
            <a:r>
              <a:rPr lang="es-ES" altLang="es-CL" sz="2400" b="0" i="0" dirty="0">
                <a:effectLst/>
              </a:rPr>
              <a:t>.</a:t>
            </a:r>
          </a:p>
          <a:p>
            <a:pPr algn="just">
              <a:buFont typeface="Arial" panose="020B0604020202020204" pitchFamily="34" charset="0"/>
              <a:buChar char="•"/>
            </a:pPr>
            <a:endParaRPr lang="es-ES" altLang="es-CL" sz="1050" dirty="0"/>
          </a:p>
          <a:p>
            <a:pPr algn="just">
              <a:buFont typeface="Arial" panose="020B0604020202020204" pitchFamily="34" charset="0"/>
              <a:buChar char="•"/>
            </a:pPr>
            <a:r>
              <a:rPr lang="es-ES" altLang="es-CL" sz="2400" b="0" i="0" dirty="0">
                <a:effectLst/>
              </a:rPr>
              <a:t>El éxito o fracaso de una empresa estaré determinado por el tipo de conversaciones que sostienen sus miembros.</a:t>
            </a:r>
          </a:p>
          <a:p>
            <a:pPr algn="just">
              <a:buFont typeface="Arial" panose="020B0604020202020204" pitchFamily="34" charset="0"/>
              <a:buChar char="•"/>
            </a:pPr>
            <a:endParaRPr lang="es-ES" altLang="es-CL" sz="1050" dirty="0"/>
          </a:p>
          <a:p>
            <a:pPr algn="just">
              <a:buFont typeface="Arial" panose="020B0604020202020204" pitchFamily="34" charset="0"/>
              <a:buChar char="•"/>
            </a:pPr>
            <a:r>
              <a:rPr lang="es-ES" altLang="es-CL" sz="2400" b="0" i="0" dirty="0">
                <a:effectLst/>
              </a:rPr>
              <a:t>El modelo tradicional de gestión es de mando y control (ordenar, supervisar, fijar límites); es jerárquico basado en autoridad formal; descansa en la sanción: el error se paga caro.</a:t>
            </a:r>
            <a:endParaRPr lang="es-ES" altLang="es-CL" sz="1050" dirty="0"/>
          </a:p>
          <a:p>
            <a:pPr algn="just">
              <a:buFont typeface="Arial" panose="020B0604020202020204" pitchFamily="34" charset="0"/>
              <a:buChar char="•"/>
            </a:pPr>
            <a:r>
              <a:rPr lang="es-ES" altLang="es-CL" sz="2400" b="0" i="0" dirty="0">
                <a:effectLst/>
              </a:rPr>
              <a:t>Este modelo tradicional está en crisis terminal.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2</a:t>
            </a:r>
          </a:p>
        </p:txBody>
      </p:sp>
      <p:sp>
        <p:nvSpPr>
          <p:cNvPr id="2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r>
              <a:rPr lang="es-CL" sz="2000" b="1"/>
              <a:t>Territorio </a:t>
            </a:r>
            <a:r>
              <a:rPr lang="es-CL" sz="2000"/>
              <a:t>es el espacio sobre el cual el país ejerce dominio. Es espacio terrestre, marítimo, aéreo y jurídico (fuera del país).</a:t>
            </a:r>
          </a:p>
          <a:p>
            <a:r>
              <a:rPr lang="es-CL" sz="2000"/>
              <a:t>El </a:t>
            </a:r>
            <a:r>
              <a:rPr lang="es-CL" sz="2000" b="1"/>
              <a:t>poder</a:t>
            </a:r>
            <a:r>
              <a:rPr lang="es-CL" sz="2000"/>
              <a:t> se entiende como la voluntad social destinada a conducir al grupo nacional hacia el bien común y que tiene la fuerza para imponer sus órdenes al grupo. El poder le permite al estado:</a:t>
            </a:r>
          </a:p>
          <a:p>
            <a:pPr lvl="1"/>
            <a:r>
              <a:rPr lang="es-CL" sz="2000"/>
              <a:t>Dictar normas</a:t>
            </a:r>
          </a:p>
          <a:p>
            <a:pPr lvl="1"/>
            <a:r>
              <a:rPr lang="es-CL" sz="2000"/>
              <a:t>Aplicar normas</a:t>
            </a:r>
          </a:p>
          <a:p>
            <a:pPr lvl="1"/>
            <a:r>
              <a:rPr lang="es-CL" sz="2000"/>
              <a:t>Resolver conflictos.</a:t>
            </a:r>
          </a:p>
          <a:p>
            <a:r>
              <a:rPr lang="es-CL" sz="2000"/>
              <a:t>La </a:t>
            </a:r>
            <a:r>
              <a:rPr lang="es-CL" sz="2000" b="1"/>
              <a:t>organización jurídica </a:t>
            </a:r>
            <a:r>
              <a:rPr lang="es-CL" sz="2000"/>
              <a:t>del estado se constituye en un sistema basado en valores y principios jurídicos y expresada en normas, que regula las relaciones entre las personas y las instituciones. Se expresa en la constitución política, en leyes, reglamentos, decretos y en normas internacionales aprobadas por el país.</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a:pPr rtl="0">
                <a:spcAft>
                  <a:spcPts val="600"/>
                </a:spcAft>
              </a:pPr>
              <a:t>3</a:t>
            </a:fld>
            <a:endParaRPr lang="es-ES" noProof="0"/>
          </a:p>
        </p:txBody>
      </p:sp>
    </p:spTree>
    <p:extLst>
      <p:ext uri="{BB962C8B-B14F-4D97-AF65-F5344CB8AC3E}">
        <p14:creationId xmlns:p14="http://schemas.microsoft.com/office/powerpoint/2010/main" val="367411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9">
            <a:extLst>
              <a:ext uri="{FF2B5EF4-FFF2-40B4-BE49-F238E27FC236}">
                <a16:creationId xmlns:a16="http://schemas.microsoft.com/office/drawing/2014/main" id="{75936305-3891-420E-98CA-DCB0F449EAB6}"/>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fld id="{080151F3-4845-4A0C-9726-99947A39729C}" type="slidenum">
              <a:rPr kumimoji="0" lang="en-US" altLang="es-CL" sz="1400" i="0"/>
              <a:pPr/>
              <a:t>30</a:t>
            </a:fld>
            <a:endParaRPr kumimoji="0" lang="en-US" altLang="es-CL" sz="1400" i="0"/>
          </a:p>
        </p:txBody>
      </p:sp>
      <p:sp>
        <p:nvSpPr>
          <p:cNvPr id="11267" name="Rectangle 4">
            <a:extLst>
              <a:ext uri="{FF2B5EF4-FFF2-40B4-BE49-F238E27FC236}">
                <a16:creationId xmlns:a16="http://schemas.microsoft.com/office/drawing/2014/main" id="{4AB483C5-3CFA-46D3-B45F-A1B589F0C389}"/>
              </a:ext>
            </a:extLst>
          </p:cNvPr>
          <p:cNvSpPr>
            <a:spLocks noGrp="1" noChangeArrowheads="1"/>
          </p:cNvSpPr>
          <p:nvPr>
            <p:ph type="title"/>
          </p:nvPr>
        </p:nvSpPr>
        <p:spPr>
          <a:xfrm>
            <a:off x="1341120" y="265176"/>
            <a:ext cx="9509759" cy="830199"/>
          </a:xfrm>
        </p:spPr>
        <p:txBody>
          <a:bodyPr/>
          <a:lstStyle/>
          <a:p>
            <a:r>
              <a:rPr lang="es-ES" altLang="es-CL" sz="2800" b="1" dirty="0"/>
              <a:t>¿</a:t>
            </a:r>
            <a:r>
              <a:rPr lang="es-ES" altLang="es-CL" sz="3200" b="1" dirty="0"/>
              <a:t>Es el gobierno algo muy diferente</a:t>
            </a:r>
            <a:r>
              <a:rPr lang="es-ES" altLang="es-CL" sz="2800" b="1" dirty="0"/>
              <a:t>?</a:t>
            </a:r>
          </a:p>
        </p:txBody>
      </p:sp>
      <p:sp>
        <p:nvSpPr>
          <p:cNvPr id="11268" name="Rectangle 5">
            <a:extLst>
              <a:ext uri="{FF2B5EF4-FFF2-40B4-BE49-F238E27FC236}">
                <a16:creationId xmlns:a16="http://schemas.microsoft.com/office/drawing/2014/main" id="{F8A103A2-6D66-44C8-99BC-BF5302B5AA34}"/>
              </a:ext>
            </a:extLst>
          </p:cNvPr>
          <p:cNvSpPr>
            <a:spLocks noGrp="1" noChangeArrowheads="1"/>
          </p:cNvSpPr>
          <p:nvPr>
            <p:ph type="body" idx="1"/>
          </p:nvPr>
        </p:nvSpPr>
        <p:spPr>
          <a:xfrm>
            <a:off x="773085" y="1331914"/>
            <a:ext cx="9696480" cy="5121275"/>
          </a:xfrm>
        </p:spPr>
        <p:txBody>
          <a:bodyPr>
            <a:normAutofit fontScale="92500" lnSpcReduction="20000"/>
          </a:bodyPr>
          <a:lstStyle/>
          <a:p>
            <a:pPr algn="just">
              <a:buFont typeface="Arial" panose="020B0604020202020204" pitchFamily="34" charset="0"/>
              <a:buChar char="•"/>
            </a:pPr>
            <a:r>
              <a:rPr lang="es-ES" altLang="es-CL" dirty="0"/>
              <a:t>Se podría interpretar un gobierno como una red de conversaciones en conversación con su entorno.</a:t>
            </a:r>
          </a:p>
          <a:p>
            <a:pPr algn="just">
              <a:buFont typeface="Arial" panose="020B0604020202020204" pitchFamily="34" charset="0"/>
              <a:buChar char="•"/>
            </a:pPr>
            <a:r>
              <a:rPr lang="es-ES" altLang="es-CL" dirty="0"/>
              <a:t>Un gobierno se gesta, estructura y actúa en base a conversaciones.</a:t>
            </a:r>
          </a:p>
          <a:p>
            <a:pPr algn="just">
              <a:buFont typeface="Arial" panose="020B0604020202020204" pitchFamily="34" charset="0"/>
              <a:buChar char="•"/>
            </a:pPr>
            <a:r>
              <a:rPr lang="es-ES" altLang="es-CL" dirty="0"/>
              <a:t>La forma como el gobierno conversa condiciona las posibilidades que tendrá, el nivel de efectividad en su acción, y su viabilidad, su éxito o su fracaso.</a:t>
            </a:r>
          </a:p>
          <a:p>
            <a:pPr algn="just">
              <a:buFont typeface="Arial" panose="020B0604020202020204" pitchFamily="34" charset="0"/>
              <a:buChar char="•"/>
            </a:pPr>
            <a:r>
              <a:rPr lang="es-ES" altLang="es-CL" dirty="0"/>
              <a:t>Los funcionarios públicos son, principalmente, trabajadores del conocimiento que realizan o deberían realizar tres tipos de tareas: </a:t>
            </a:r>
            <a:r>
              <a:rPr lang="es-ES" altLang="es-CL" dirty="0">
                <a:solidFill>
                  <a:srgbClr val="FF0000"/>
                </a:solidFill>
              </a:rPr>
              <a:t>tareas individuales, actividades de coordinación y trabajo reflexivo de aprendizaje</a:t>
            </a:r>
            <a:r>
              <a:rPr lang="es-ES" altLang="es-CL" dirty="0"/>
              <a:t>.</a:t>
            </a:r>
          </a:p>
          <a:p>
            <a:pPr algn="just">
              <a:buFont typeface="Arial" panose="020B0604020202020204" pitchFamily="34" charset="0"/>
              <a:buChar char="•"/>
            </a:pPr>
            <a:r>
              <a:rPr lang="es-ES" altLang="es-CL" dirty="0"/>
              <a:t>Los trabajadores del conocimiento aplican sus conocimientos conversando; sus resultados dependen de sus conocimientos e interacción con otros.</a:t>
            </a:r>
          </a:p>
          <a:p>
            <a:pPr algn="just">
              <a:buFont typeface="Arial" panose="020B0604020202020204" pitchFamily="34" charset="0"/>
              <a:buChar char="•"/>
            </a:pPr>
            <a:r>
              <a:rPr lang="es-ES" altLang="es-CL" dirty="0"/>
              <a:t>Por lo tanto los funcionarios públicos son </a:t>
            </a:r>
            <a:r>
              <a:rPr lang="es-ES" altLang="es-CL" dirty="0">
                <a:solidFill>
                  <a:srgbClr val="FF0000"/>
                </a:solidFill>
              </a:rPr>
              <a:t>agentes conversacionales.</a:t>
            </a:r>
            <a:endParaRPr lang="es-ES" altLang="es-CL" dirty="0"/>
          </a:p>
          <a:p>
            <a:endParaRPr lang="es-ES" altLang="es-CL" b="0" i="0" dirty="0">
              <a:solidFill>
                <a:srgbClr val="FF0000"/>
              </a:solidFill>
              <a:effectLst/>
            </a:endParaRPr>
          </a:p>
          <a:p>
            <a:endParaRPr lang="es-ES" altLang="es-CL" b="0" i="0" dirty="0">
              <a:effectLst/>
            </a:endParaRPr>
          </a:p>
          <a:p>
            <a:endParaRPr lang="es-ES" altLang="es-CL" b="0" i="0" dirty="0">
              <a:effectLst/>
            </a:endParaRPr>
          </a:p>
          <a:p>
            <a:endParaRPr lang="es-ES" altLang="es-CL" b="0" i="0" dirty="0">
              <a:effectLst/>
            </a:endParaRPr>
          </a:p>
          <a:p>
            <a:endParaRPr lang="es-ES" altLang="es-CL" b="0" i="0"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9">
            <a:extLst>
              <a:ext uri="{FF2B5EF4-FFF2-40B4-BE49-F238E27FC236}">
                <a16:creationId xmlns:a16="http://schemas.microsoft.com/office/drawing/2014/main" id="{B202D762-D6DE-418F-9B5F-DE1BAF535A89}"/>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fld id="{92688897-1258-47AE-8712-48F5A1C49475}" type="slidenum">
              <a:rPr kumimoji="0" lang="en-US" altLang="es-CL" sz="1400" i="0"/>
              <a:pPr/>
              <a:t>31</a:t>
            </a:fld>
            <a:endParaRPr kumimoji="0" lang="en-US" altLang="es-CL" sz="1400" i="0"/>
          </a:p>
        </p:txBody>
      </p:sp>
      <p:sp>
        <p:nvSpPr>
          <p:cNvPr id="784388" name="Rectangle 4">
            <a:extLst>
              <a:ext uri="{FF2B5EF4-FFF2-40B4-BE49-F238E27FC236}">
                <a16:creationId xmlns:a16="http://schemas.microsoft.com/office/drawing/2014/main" id="{16F3C678-B16A-4A04-AF50-242D361682C7}"/>
              </a:ext>
            </a:extLst>
          </p:cNvPr>
          <p:cNvSpPr>
            <a:spLocks noGrp="1" noChangeArrowheads="1"/>
          </p:cNvSpPr>
          <p:nvPr>
            <p:ph type="title"/>
          </p:nvPr>
        </p:nvSpPr>
        <p:spPr>
          <a:xfrm>
            <a:off x="1838960" y="165100"/>
            <a:ext cx="9265920" cy="1143000"/>
          </a:xfrm>
        </p:spPr>
        <p:txBody>
          <a:bodyPr/>
          <a:lstStyle/>
          <a:p>
            <a:pPr>
              <a:defRPr/>
            </a:pPr>
            <a:r>
              <a:rPr lang="es-ES_tradnl" sz="3200" b="1" dirty="0"/>
              <a:t>Competencias necesarias para gestionar el Estado</a:t>
            </a:r>
            <a:r>
              <a:rPr lang="es-ES_tradnl" sz="2800" dirty="0"/>
              <a:t>									1</a:t>
            </a:r>
          </a:p>
        </p:txBody>
      </p:sp>
      <p:sp>
        <p:nvSpPr>
          <p:cNvPr id="19460" name="Rectangle 5">
            <a:extLst>
              <a:ext uri="{FF2B5EF4-FFF2-40B4-BE49-F238E27FC236}">
                <a16:creationId xmlns:a16="http://schemas.microsoft.com/office/drawing/2014/main" id="{CA7530A4-1656-4317-A4A3-503F3C4B7FF3}"/>
              </a:ext>
            </a:extLst>
          </p:cNvPr>
          <p:cNvSpPr>
            <a:spLocks noGrp="1" noChangeArrowheads="1"/>
          </p:cNvSpPr>
          <p:nvPr>
            <p:ph type="body" idx="1"/>
          </p:nvPr>
        </p:nvSpPr>
        <p:spPr>
          <a:xfrm>
            <a:off x="1418763" y="1494844"/>
            <a:ext cx="8921750" cy="4663223"/>
          </a:xfrm>
        </p:spPr>
        <p:txBody>
          <a:bodyPr>
            <a:normAutofit fontScale="85000" lnSpcReduction="20000"/>
          </a:bodyPr>
          <a:lstStyle/>
          <a:p>
            <a:pPr marL="0" indent="0" algn="just">
              <a:buNone/>
              <a:defRPr/>
            </a:pPr>
            <a:r>
              <a:rPr lang="es-ES" altLang="es-CL" b="0" i="0" dirty="0">
                <a:effectLst/>
              </a:rPr>
              <a:t>Se está imponiendo un </a:t>
            </a:r>
            <a:r>
              <a:rPr lang="es-ES" altLang="es-CL" b="1" i="0" dirty="0">
                <a:effectLst/>
              </a:rPr>
              <a:t>nuevo modelo de gestión</a:t>
            </a:r>
            <a:r>
              <a:rPr lang="es-ES" altLang="es-CL" b="0" i="0" dirty="0">
                <a:effectLst/>
              </a:rPr>
              <a:t> que se caracteriza por:</a:t>
            </a:r>
            <a:endParaRPr lang="es-ES" altLang="es-CL" dirty="0">
              <a:effectLst/>
            </a:endParaRPr>
          </a:p>
          <a:p>
            <a:pPr algn="just">
              <a:buFont typeface="Arial" panose="020B0604020202020204" pitchFamily="34" charset="0"/>
              <a:buChar char="•"/>
              <a:defRPr/>
            </a:pPr>
            <a:r>
              <a:rPr lang="es-ES" altLang="es-CL" b="0" dirty="0">
                <a:effectLst/>
              </a:rPr>
              <a:t>Proveer espacios de “</a:t>
            </a:r>
            <a:r>
              <a:rPr lang="es-ES" altLang="es-CL" b="1" dirty="0">
                <a:effectLst/>
              </a:rPr>
              <a:t>autonomía responsable</a:t>
            </a:r>
            <a:r>
              <a:rPr lang="es-ES" altLang="es-CL" b="0" dirty="0">
                <a:effectLst/>
              </a:rPr>
              <a:t>” vía gestión por resultados y gestión por procesos.</a:t>
            </a:r>
          </a:p>
          <a:p>
            <a:pPr algn="just">
              <a:buFont typeface="Arial" panose="020B0604020202020204" pitchFamily="34" charset="0"/>
              <a:buChar char="•"/>
              <a:defRPr/>
            </a:pPr>
            <a:r>
              <a:rPr lang="es-ES" altLang="es-CL" b="1" dirty="0">
                <a:effectLst/>
              </a:rPr>
              <a:t>Re-legitimar el “error</a:t>
            </a:r>
            <a:r>
              <a:rPr lang="es-ES" altLang="es-CL" b="0" dirty="0">
                <a:effectLst/>
              </a:rPr>
              <a:t>”; innovación, mejoramiento, aprendizaje requieren del error como posibilidad.</a:t>
            </a:r>
          </a:p>
          <a:p>
            <a:pPr algn="just">
              <a:buFont typeface="Arial" panose="020B0604020202020204" pitchFamily="34" charset="0"/>
              <a:buChar char="•"/>
              <a:defRPr/>
            </a:pPr>
            <a:r>
              <a:rPr lang="es-ES" altLang="es-CL" b="0" dirty="0">
                <a:effectLst/>
              </a:rPr>
              <a:t>Disolución del miedo y </a:t>
            </a:r>
            <a:r>
              <a:rPr lang="es-ES" altLang="es-CL" b="1" dirty="0">
                <a:effectLst/>
              </a:rPr>
              <a:t>generación de confianza</a:t>
            </a:r>
            <a:r>
              <a:rPr lang="es-ES" altLang="es-CL" b="0" dirty="0">
                <a:effectLst/>
              </a:rPr>
              <a:t>.</a:t>
            </a:r>
          </a:p>
          <a:p>
            <a:pPr algn="just">
              <a:buFont typeface="Arial" panose="020B0604020202020204" pitchFamily="34" charset="0"/>
              <a:buChar char="•"/>
              <a:defRPr/>
            </a:pPr>
            <a:r>
              <a:rPr lang="es-ES" altLang="es-CL" b="0" dirty="0">
                <a:effectLst/>
              </a:rPr>
              <a:t>Gestión dispuesta a </a:t>
            </a:r>
            <a:r>
              <a:rPr lang="es-ES" altLang="es-CL" b="1" dirty="0">
                <a:effectLst/>
              </a:rPr>
              <a:t>disolver obstáculos </a:t>
            </a:r>
            <a:r>
              <a:rPr lang="es-ES" altLang="es-CL" b="0" dirty="0">
                <a:effectLst/>
              </a:rPr>
              <a:t>que dificultan el desempeño.</a:t>
            </a:r>
          </a:p>
          <a:p>
            <a:pPr algn="just">
              <a:buFont typeface="Arial" panose="020B0604020202020204" pitchFamily="34" charset="0"/>
              <a:buChar char="•"/>
              <a:defRPr/>
            </a:pPr>
            <a:r>
              <a:rPr lang="es-ES" altLang="es-CL" b="0" dirty="0">
                <a:effectLst/>
              </a:rPr>
              <a:t>El </a:t>
            </a:r>
            <a:r>
              <a:rPr lang="es-ES" altLang="es-CL" b="1" dirty="0">
                <a:effectLst/>
              </a:rPr>
              <a:t>directivo cómo líder </a:t>
            </a:r>
            <a:r>
              <a:rPr lang="es-ES" altLang="es-CL" b="0" dirty="0">
                <a:effectLst/>
              </a:rPr>
              <a:t>mas que como autoridad.</a:t>
            </a:r>
          </a:p>
          <a:p>
            <a:pPr algn="just">
              <a:buFont typeface="Arial" panose="020B0604020202020204" pitchFamily="34" charset="0"/>
              <a:buChar char="•"/>
              <a:defRPr/>
            </a:pPr>
            <a:r>
              <a:rPr lang="es-ES" altLang="es-CL" b="0" dirty="0">
                <a:effectLst/>
              </a:rPr>
              <a:t>Reconocimiento de la iniciativa y </a:t>
            </a:r>
            <a:r>
              <a:rPr lang="es-ES" altLang="es-CL" b="1" dirty="0">
                <a:effectLst/>
              </a:rPr>
              <a:t>delegación para gestionar.</a:t>
            </a:r>
          </a:p>
          <a:p>
            <a:pPr lvl="1">
              <a:defRPr/>
            </a:pPr>
            <a:endParaRPr lang="es-ES" altLang="es-CL" sz="1050" b="1" dirty="0"/>
          </a:p>
          <a:p>
            <a:pPr marL="0" indent="0" algn="ctr">
              <a:buNone/>
              <a:defRPr/>
            </a:pPr>
            <a:r>
              <a:rPr lang="es-ES" altLang="es-CL" sz="2400" b="1" dirty="0">
                <a:solidFill>
                  <a:srgbClr val="FF0000"/>
                </a:solidFill>
                <a:effectLst/>
              </a:rPr>
              <a:t>No somos competentes en este nuevo modelo de gestión </a:t>
            </a:r>
            <a:br>
              <a:rPr lang="es-ES" altLang="es-CL" sz="2400" b="1" dirty="0">
                <a:solidFill>
                  <a:srgbClr val="FF0000"/>
                </a:solidFill>
                <a:effectLst/>
              </a:rPr>
            </a:br>
            <a:endParaRPr lang="es-ES" altLang="es-CL" sz="2400" b="1" i="0" dirty="0">
              <a:solidFill>
                <a:srgbClr val="FF0000"/>
              </a:solidFill>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9">
            <a:extLst>
              <a:ext uri="{FF2B5EF4-FFF2-40B4-BE49-F238E27FC236}">
                <a16:creationId xmlns:a16="http://schemas.microsoft.com/office/drawing/2014/main" id="{97B555EE-8869-4F2B-9841-71F5A7B3DD87}"/>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fld id="{E9CC06E1-F767-4B82-A345-E0B5039A25A3}" type="slidenum">
              <a:rPr kumimoji="0" lang="en-US" altLang="es-CL" sz="1400" i="0"/>
              <a:pPr/>
              <a:t>32</a:t>
            </a:fld>
            <a:endParaRPr kumimoji="0" lang="en-US" altLang="es-CL" sz="1400" i="0"/>
          </a:p>
        </p:txBody>
      </p:sp>
      <p:sp>
        <p:nvSpPr>
          <p:cNvPr id="784388" name="Rectangle 4">
            <a:extLst>
              <a:ext uri="{FF2B5EF4-FFF2-40B4-BE49-F238E27FC236}">
                <a16:creationId xmlns:a16="http://schemas.microsoft.com/office/drawing/2014/main" id="{74D5E323-F7BA-460A-AC11-0D99D3BC5561}"/>
              </a:ext>
            </a:extLst>
          </p:cNvPr>
          <p:cNvSpPr>
            <a:spLocks noGrp="1" noChangeArrowheads="1"/>
          </p:cNvSpPr>
          <p:nvPr>
            <p:ph type="title"/>
          </p:nvPr>
        </p:nvSpPr>
        <p:spPr>
          <a:xfrm>
            <a:off x="933616" y="373076"/>
            <a:ext cx="10515600" cy="1325563"/>
          </a:xfrm>
        </p:spPr>
        <p:txBody>
          <a:bodyPr>
            <a:normAutofit/>
          </a:bodyPr>
          <a:lstStyle/>
          <a:p>
            <a:pPr>
              <a:defRPr/>
            </a:pPr>
            <a:r>
              <a:rPr lang="es-ES_tradnl" sz="3200" b="1" dirty="0"/>
              <a:t>Competencias necesarias para gestionar el Estado</a:t>
            </a:r>
            <a:r>
              <a:rPr lang="es-ES_tradnl" sz="2800" dirty="0"/>
              <a:t>	</a:t>
            </a:r>
            <a:r>
              <a:rPr lang="es-ES_tradnl" sz="2800" b="1" dirty="0"/>
              <a:t>2</a:t>
            </a:r>
            <a:endParaRPr lang="es-ES_tradnl" sz="3200" b="1" dirty="0"/>
          </a:p>
        </p:txBody>
      </p:sp>
      <p:sp>
        <p:nvSpPr>
          <p:cNvPr id="13316" name="Rectangle 5">
            <a:extLst>
              <a:ext uri="{FF2B5EF4-FFF2-40B4-BE49-F238E27FC236}">
                <a16:creationId xmlns:a16="http://schemas.microsoft.com/office/drawing/2014/main" id="{DB6387EC-652A-4177-9DA1-DBB0A9DDF575}"/>
              </a:ext>
            </a:extLst>
          </p:cNvPr>
          <p:cNvSpPr>
            <a:spLocks noGrp="1" noChangeArrowheads="1"/>
          </p:cNvSpPr>
          <p:nvPr>
            <p:ph type="body" idx="1"/>
          </p:nvPr>
        </p:nvSpPr>
        <p:spPr>
          <a:xfrm>
            <a:off x="2667001" y="1571626"/>
            <a:ext cx="7802563" cy="4881563"/>
          </a:xfrm>
        </p:spPr>
        <p:txBody>
          <a:bodyPr>
            <a:normAutofit lnSpcReduction="10000"/>
          </a:bodyPr>
          <a:lstStyle/>
          <a:p>
            <a:pPr marL="0" indent="0" algn="just">
              <a:buNone/>
            </a:pPr>
            <a:r>
              <a:rPr lang="es-ES" altLang="es-CL" b="0" i="0" dirty="0">
                <a:effectLst/>
              </a:rPr>
              <a:t>El directivo del futuro es un </a:t>
            </a:r>
            <a:r>
              <a:rPr lang="es-ES" altLang="es-CL" b="1" i="0" dirty="0">
                <a:effectLst/>
              </a:rPr>
              <a:t>agente conversacional</a:t>
            </a:r>
            <a:r>
              <a:rPr lang="es-ES" altLang="es-CL" b="0" i="0" dirty="0">
                <a:effectLst/>
              </a:rPr>
              <a:t>. </a:t>
            </a:r>
          </a:p>
          <a:p>
            <a:pPr lvl="1" algn="just">
              <a:buFont typeface="Arial" panose="020B0604020202020204" pitchFamily="34" charset="0"/>
              <a:buChar char="•"/>
            </a:pPr>
            <a:r>
              <a:rPr lang="es-ES" altLang="es-CL" b="1" i="1" dirty="0">
                <a:effectLst/>
              </a:rPr>
              <a:t>Diseña los espacios conversacionales </a:t>
            </a:r>
            <a:r>
              <a:rPr lang="es-ES" altLang="es-CL" i="1" dirty="0">
                <a:effectLst/>
              </a:rPr>
              <a:t>que sean requeridos.</a:t>
            </a:r>
          </a:p>
          <a:p>
            <a:pPr lvl="1" algn="just">
              <a:buFont typeface="Arial" panose="020B0604020202020204" pitchFamily="34" charset="0"/>
              <a:buChar char="•"/>
            </a:pPr>
            <a:r>
              <a:rPr lang="es-ES" altLang="es-CL" b="1" i="1" dirty="0">
                <a:effectLst/>
              </a:rPr>
              <a:t>Promueve competencias conversacionales </a:t>
            </a:r>
            <a:r>
              <a:rPr lang="es-ES" altLang="es-CL" i="1" dirty="0">
                <a:effectLst/>
              </a:rPr>
              <a:t>que sean requeridas.</a:t>
            </a:r>
          </a:p>
          <a:p>
            <a:pPr lvl="1" algn="just">
              <a:buFont typeface="Arial" panose="020B0604020202020204" pitchFamily="34" charset="0"/>
              <a:buChar char="•"/>
            </a:pPr>
            <a:r>
              <a:rPr lang="es-ES" altLang="es-CL" i="1" dirty="0">
                <a:effectLst/>
              </a:rPr>
              <a:t>Es </a:t>
            </a:r>
            <a:r>
              <a:rPr lang="es-ES" altLang="es-CL" b="1" i="1" dirty="0">
                <a:effectLst/>
              </a:rPr>
              <a:t>observador de obstáculos </a:t>
            </a:r>
            <a:r>
              <a:rPr lang="es-ES" altLang="es-CL" i="1" dirty="0">
                <a:effectLst/>
              </a:rPr>
              <a:t>que dificultan el desempeño y se compromete en removerlos.</a:t>
            </a:r>
          </a:p>
          <a:p>
            <a:pPr lvl="1" algn="just">
              <a:buFont typeface="Arial" panose="020B0604020202020204" pitchFamily="34" charset="0"/>
              <a:buChar char="•"/>
            </a:pPr>
            <a:r>
              <a:rPr lang="es-ES" altLang="es-CL" i="1" dirty="0">
                <a:effectLst/>
              </a:rPr>
              <a:t>Usa el poder de las conversaciones para </a:t>
            </a:r>
            <a:r>
              <a:rPr lang="es-ES" altLang="es-CL" b="1" i="1" dirty="0">
                <a:effectLst/>
              </a:rPr>
              <a:t>lograr resultados y enfrentar desafíos.</a:t>
            </a:r>
          </a:p>
          <a:p>
            <a:pPr marL="0" indent="0">
              <a:buNone/>
            </a:pPr>
            <a:endParaRPr lang="es-CL" altLang="es-CL" dirty="0">
              <a:effectLst/>
            </a:endParaRPr>
          </a:p>
          <a:p>
            <a:pPr marL="0" indent="0" algn="ctr">
              <a:buNone/>
            </a:pPr>
            <a:r>
              <a:rPr lang="es-CL" altLang="es-CL" sz="2400" dirty="0">
                <a:solidFill>
                  <a:srgbClr val="FF0000"/>
                </a:solidFill>
                <a:effectLst/>
              </a:rPr>
              <a:t>Esta interpretación es clave para poder realizar las tareas de dirección, seguimiento y evaluación </a:t>
            </a:r>
            <a:br>
              <a:rPr lang="es-CL" altLang="es-CL" sz="2400" dirty="0">
                <a:solidFill>
                  <a:srgbClr val="FF0000"/>
                </a:solidFill>
                <a:effectLst/>
              </a:rPr>
            </a:br>
            <a:r>
              <a:rPr lang="es-CL" altLang="es-CL" sz="2400" dirty="0">
                <a:solidFill>
                  <a:srgbClr val="FF0000"/>
                </a:solidFill>
                <a:effectLst/>
              </a:rPr>
              <a:t>en un gobierno.</a:t>
            </a:r>
            <a:endParaRPr lang="es-ES" altLang="es-CL" sz="2400" dirty="0">
              <a:solidFill>
                <a:srgbClr val="FF0000"/>
              </a:solidFill>
              <a:effectLst/>
            </a:endParaRPr>
          </a:p>
          <a:p>
            <a:pPr lvl="1"/>
            <a:endParaRPr lang="es-ES" altLang="es-CL" dirty="0">
              <a:effectLs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Shape 180"/>
          <p:cNvSpPr txBox="1">
            <a:spLocks noGrp="1"/>
          </p:cNvSpPr>
          <p:nvPr>
            <p:ph type="body" idx="1"/>
          </p:nvPr>
        </p:nvSpPr>
        <p:spPr>
          <a:xfrm>
            <a:off x="2063749" y="1995777"/>
            <a:ext cx="9299575" cy="3871622"/>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s-CL" b="1" dirty="0">
                <a:solidFill>
                  <a:schemeClr val="dk1"/>
                </a:solidFill>
                <a:latin typeface="+mj-lt"/>
                <a:ea typeface="Arial"/>
                <a:cs typeface="Arial"/>
                <a:sym typeface="Arial"/>
              </a:rPr>
              <a:t>“</a:t>
            </a:r>
            <a:r>
              <a:rPr lang="es-CL" sz="2400" b="1" dirty="0">
                <a:solidFill>
                  <a:schemeClr val="dk1"/>
                </a:solidFill>
                <a:latin typeface="+mj-lt"/>
                <a:ea typeface="Arial"/>
                <a:cs typeface="Arial"/>
                <a:sym typeface="Arial"/>
              </a:rPr>
              <a:t>Política pública</a:t>
            </a:r>
            <a:r>
              <a:rPr lang="es-CL" sz="2400" dirty="0">
                <a:solidFill>
                  <a:schemeClr val="dk1"/>
                </a:solidFill>
                <a:latin typeface="+mj-lt"/>
                <a:ea typeface="Arial"/>
                <a:cs typeface="Arial"/>
                <a:sym typeface="Arial"/>
              </a:rPr>
              <a:t>” se refiere al “</a:t>
            </a:r>
            <a:r>
              <a:rPr lang="es-CL" sz="2400" b="1" dirty="0">
                <a:solidFill>
                  <a:schemeClr val="dk1"/>
                </a:solidFill>
                <a:latin typeface="+mj-lt"/>
                <a:ea typeface="Arial"/>
                <a:cs typeface="Arial"/>
                <a:sym typeface="Arial"/>
              </a:rPr>
              <a:t>qué hacer y que lograr como resultado</a:t>
            </a:r>
            <a:r>
              <a:rPr lang="es-CL" sz="2400" dirty="0">
                <a:solidFill>
                  <a:schemeClr val="dk1"/>
                </a:solidFill>
                <a:latin typeface="+mj-lt"/>
                <a:ea typeface="Arial"/>
                <a:cs typeface="Arial"/>
                <a:sym typeface="Arial"/>
              </a:rPr>
              <a:t>”, es decir, </a:t>
            </a:r>
            <a:r>
              <a:rPr lang="en-US" sz="2400" i="0" u="none" strike="noStrike" cap="none" baseline="0" dirty="0">
                <a:solidFill>
                  <a:schemeClr val="dk1"/>
                </a:solidFill>
                <a:latin typeface="Arial"/>
                <a:ea typeface="Arial"/>
                <a:cs typeface="Arial"/>
                <a:sym typeface="Arial"/>
              </a:rPr>
              <a:t>los </a:t>
            </a:r>
            <a:r>
              <a:rPr lang="en-US" sz="2400" i="0" u="none" strike="noStrike" cap="none" baseline="0" dirty="0" err="1">
                <a:solidFill>
                  <a:schemeClr val="dk1"/>
                </a:solidFill>
                <a:latin typeface="Arial"/>
                <a:ea typeface="Arial"/>
                <a:cs typeface="Arial"/>
                <a:sym typeface="Arial"/>
              </a:rPr>
              <a:t>proyectos</a:t>
            </a:r>
            <a:r>
              <a:rPr lang="en-US" sz="2400" i="0" u="none" strike="noStrike" cap="none" baseline="0" dirty="0">
                <a:solidFill>
                  <a:schemeClr val="dk1"/>
                </a:solidFill>
                <a:latin typeface="Arial"/>
                <a:ea typeface="Arial"/>
                <a:cs typeface="Arial"/>
                <a:sym typeface="Arial"/>
              </a:rPr>
              <a:t> o </a:t>
            </a:r>
            <a:r>
              <a:rPr lang="en-US" sz="2400" i="0" u="none" strike="noStrike" cap="none" baseline="0" dirty="0" err="1">
                <a:solidFill>
                  <a:schemeClr val="dk1"/>
                </a:solidFill>
                <a:latin typeface="Arial"/>
                <a:ea typeface="Arial"/>
                <a:cs typeface="Arial"/>
                <a:sym typeface="Arial"/>
              </a:rPr>
              <a:t>actividades</a:t>
            </a:r>
            <a:r>
              <a:rPr lang="en-US" sz="2400" i="0" u="none" strike="noStrike" cap="none" baseline="0" dirty="0">
                <a:solidFill>
                  <a:schemeClr val="dk1"/>
                </a:solidFill>
                <a:latin typeface="Arial"/>
                <a:ea typeface="Arial"/>
                <a:cs typeface="Arial"/>
                <a:sym typeface="Arial"/>
              </a:rPr>
              <a:t> que el Estado </a:t>
            </a:r>
            <a:r>
              <a:rPr lang="en-US" sz="2400" i="0" u="none" strike="noStrike" cap="none" baseline="0" dirty="0" err="1">
                <a:solidFill>
                  <a:schemeClr val="dk1"/>
                </a:solidFill>
                <a:latin typeface="Arial"/>
                <a:ea typeface="Arial"/>
                <a:cs typeface="Arial"/>
                <a:sym typeface="Arial"/>
              </a:rPr>
              <a:t>diseña</a:t>
            </a:r>
            <a:r>
              <a:rPr lang="en-US" sz="2400" i="0" u="none" strike="noStrike" cap="none" baseline="0" dirty="0">
                <a:solidFill>
                  <a:schemeClr val="dk1"/>
                </a:solidFill>
                <a:latin typeface="Arial"/>
                <a:ea typeface="Arial"/>
                <a:cs typeface="Arial"/>
                <a:sym typeface="Arial"/>
              </a:rPr>
              <a:t> y </a:t>
            </a:r>
            <a:r>
              <a:rPr lang="en-US" sz="2400" i="0" u="none" strike="noStrike" cap="none" baseline="0" dirty="0" err="1">
                <a:solidFill>
                  <a:schemeClr val="dk1"/>
                </a:solidFill>
                <a:latin typeface="Arial"/>
                <a:ea typeface="Arial"/>
                <a:cs typeface="Arial"/>
                <a:sym typeface="Arial"/>
              </a:rPr>
              <a:t>gestiona</a:t>
            </a:r>
            <a:r>
              <a:rPr lang="en-US" sz="2400" i="0" u="none" strike="noStrike" cap="none" baseline="0" dirty="0">
                <a:solidFill>
                  <a:schemeClr val="dk1"/>
                </a:solidFill>
                <a:latin typeface="Arial"/>
                <a:ea typeface="Arial"/>
                <a:cs typeface="Arial"/>
                <a:sym typeface="Arial"/>
              </a:rPr>
              <a:t> a </a:t>
            </a:r>
            <a:r>
              <a:rPr lang="en-US" sz="2400" i="0" u="none" strike="noStrike" cap="none" baseline="0" dirty="0" err="1">
                <a:solidFill>
                  <a:schemeClr val="dk1"/>
                </a:solidFill>
                <a:latin typeface="Arial"/>
                <a:ea typeface="Arial"/>
                <a:cs typeface="Arial"/>
                <a:sym typeface="Arial"/>
              </a:rPr>
              <a:t>través</a:t>
            </a:r>
            <a:r>
              <a:rPr lang="en-US" sz="2400" i="0" u="none" strike="noStrike" cap="none" baseline="0" dirty="0">
                <a:solidFill>
                  <a:schemeClr val="dk1"/>
                </a:solidFill>
                <a:latin typeface="Arial"/>
                <a:ea typeface="Arial"/>
                <a:cs typeface="Arial"/>
                <a:sym typeface="Arial"/>
              </a:rPr>
              <a:t> del </a:t>
            </a:r>
            <a:r>
              <a:rPr lang="en-US" sz="2400" i="0" u="none" strike="noStrike" cap="none" baseline="0" dirty="0" err="1">
                <a:solidFill>
                  <a:schemeClr val="dk1"/>
                </a:solidFill>
                <a:latin typeface="Arial"/>
                <a:ea typeface="Arial"/>
                <a:cs typeface="Arial"/>
                <a:sym typeface="Arial"/>
              </a:rPr>
              <a:t>gobierno</a:t>
            </a:r>
            <a:r>
              <a:rPr lang="en-US" sz="2400" i="0" u="none" strike="noStrike" cap="none" baseline="0" dirty="0">
                <a:solidFill>
                  <a:schemeClr val="dk1"/>
                </a:solidFill>
                <a:latin typeface="Arial"/>
                <a:ea typeface="Arial"/>
                <a:cs typeface="Arial"/>
                <a:sym typeface="Arial"/>
              </a:rPr>
              <a:t> con la </a:t>
            </a:r>
            <a:r>
              <a:rPr lang="en-US" sz="2400" i="0" u="none" strike="noStrike" cap="none" baseline="0" dirty="0" err="1">
                <a:solidFill>
                  <a:schemeClr val="dk1"/>
                </a:solidFill>
                <a:latin typeface="Arial"/>
                <a:ea typeface="Arial"/>
                <a:cs typeface="Arial"/>
                <a:sym typeface="Arial"/>
              </a:rPr>
              <a:t>finalidad</a:t>
            </a:r>
            <a:r>
              <a:rPr lang="en-US" sz="2400" i="0" u="none" strike="noStrike" cap="none" baseline="0" dirty="0">
                <a:solidFill>
                  <a:schemeClr val="dk1"/>
                </a:solidFill>
                <a:latin typeface="Arial"/>
                <a:ea typeface="Arial"/>
                <a:cs typeface="Arial"/>
                <a:sym typeface="Arial"/>
              </a:rPr>
              <a:t> de </a:t>
            </a:r>
            <a:r>
              <a:rPr lang="en-US" sz="2400" i="0" u="none" strike="noStrike" cap="none" baseline="0" dirty="0" err="1">
                <a:solidFill>
                  <a:schemeClr val="dk1"/>
                </a:solidFill>
                <a:latin typeface="Arial"/>
                <a:ea typeface="Arial"/>
                <a:cs typeface="Arial"/>
                <a:sym typeface="Arial"/>
              </a:rPr>
              <a:t>satisfacer</a:t>
            </a:r>
            <a:r>
              <a:rPr lang="en-US" sz="2400" i="0" u="none" strike="noStrike" cap="none" baseline="0" dirty="0">
                <a:solidFill>
                  <a:schemeClr val="dk1"/>
                </a:solidFill>
                <a:latin typeface="Arial"/>
                <a:ea typeface="Arial"/>
                <a:cs typeface="Arial"/>
                <a:sym typeface="Arial"/>
              </a:rPr>
              <a:t> </a:t>
            </a:r>
            <a:r>
              <a:rPr lang="en-US" sz="2400" i="0" u="none" strike="noStrike" cap="none" baseline="0" dirty="0" err="1">
                <a:solidFill>
                  <a:schemeClr val="dk1"/>
                </a:solidFill>
                <a:latin typeface="Arial"/>
                <a:ea typeface="Arial"/>
                <a:cs typeface="Arial"/>
                <a:sym typeface="Arial"/>
              </a:rPr>
              <a:t>necesidades</a:t>
            </a:r>
            <a:r>
              <a:rPr lang="en-US" sz="2400" i="0" u="none" strike="noStrike" cap="none" baseline="0" dirty="0">
                <a:solidFill>
                  <a:schemeClr val="dk1"/>
                </a:solidFill>
                <a:latin typeface="Arial"/>
                <a:ea typeface="Arial"/>
                <a:cs typeface="Arial"/>
                <a:sym typeface="Arial"/>
              </a:rPr>
              <a:t> de la Sociedad.</a:t>
            </a:r>
          </a:p>
          <a:p>
            <a:pPr marL="342900" indent="-342900" algn="just">
              <a:lnSpc>
                <a:spcPct val="100000"/>
              </a:lnSpc>
              <a:spcBef>
                <a:spcPts val="0"/>
              </a:spcBef>
              <a:buClr>
                <a:schemeClr val="dk1"/>
              </a:buClr>
              <a:buFont typeface="Arial"/>
              <a:buChar char="•"/>
            </a:pPr>
            <a:endParaRPr lang="es-CL" sz="2400" dirty="0">
              <a:solidFill>
                <a:schemeClr val="dk1"/>
              </a:solidFill>
              <a:latin typeface="+mj-lt"/>
              <a:ea typeface="Arial"/>
              <a:cs typeface="Arial"/>
              <a:sym typeface="Arial"/>
            </a:endParaRPr>
          </a:p>
          <a:p>
            <a:pPr marL="342900" indent="-342900" algn="just">
              <a:lnSpc>
                <a:spcPct val="100000"/>
              </a:lnSpc>
              <a:spcBef>
                <a:spcPts val="0"/>
              </a:spcBef>
              <a:buClr>
                <a:schemeClr val="dk1"/>
              </a:buClr>
              <a:buFont typeface="Arial"/>
              <a:buChar char="•"/>
            </a:pPr>
            <a:r>
              <a:rPr lang="es-CL" sz="2400" dirty="0">
                <a:solidFill>
                  <a:schemeClr val="dk1"/>
                </a:solidFill>
                <a:latin typeface="+mj-lt"/>
                <a:ea typeface="Arial"/>
                <a:cs typeface="Arial"/>
                <a:sym typeface="Arial"/>
              </a:rPr>
              <a:t>“</a:t>
            </a:r>
            <a:r>
              <a:rPr lang="es-CL" sz="2400" b="1" dirty="0">
                <a:solidFill>
                  <a:schemeClr val="dk1"/>
                </a:solidFill>
                <a:latin typeface="+mj-lt"/>
                <a:ea typeface="Arial"/>
                <a:cs typeface="Arial"/>
                <a:sym typeface="Arial"/>
              </a:rPr>
              <a:t>Gestión pública” </a:t>
            </a:r>
            <a:r>
              <a:rPr lang="es-CL" sz="2400" dirty="0">
                <a:solidFill>
                  <a:schemeClr val="dk1"/>
                </a:solidFill>
                <a:latin typeface="+mj-lt"/>
                <a:ea typeface="Arial"/>
                <a:cs typeface="Arial"/>
                <a:sym typeface="Arial"/>
              </a:rPr>
              <a:t>se refiere al “</a:t>
            </a:r>
            <a:r>
              <a:rPr lang="es-CL" sz="2400" b="1" dirty="0">
                <a:solidFill>
                  <a:schemeClr val="dk1"/>
                </a:solidFill>
                <a:latin typeface="+mj-lt"/>
                <a:ea typeface="Arial"/>
                <a:cs typeface="Arial"/>
                <a:sym typeface="Arial"/>
              </a:rPr>
              <a:t>cómo hacer aquello que queremos hacer”</a:t>
            </a:r>
            <a:r>
              <a:rPr lang="es-CL" sz="2400" dirty="0">
                <a:solidFill>
                  <a:schemeClr val="dk1"/>
                </a:solidFill>
                <a:latin typeface="+mj-lt"/>
                <a:ea typeface="Arial"/>
                <a:cs typeface="Arial"/>
                <a:sym typeface="Arial"/>
              </a:rPr>
              <a:t>.</a:t>
            </a:r>
          </a:p>
          <a:p>
            <a:pPr marL="342900" indent="-342900" algn="just">
              <a:lnSpc>
                <a:spcPct val="100000"/>
              </a:lnSpc>
              <a:spcBef>
                <a:spcPts val="440"/>
              </a:spcBef>
              <a:buClr>
                <a:schemeClr val="dk1"/>
              </a:buClr>
              <a:buFont typeface="Arial"/>
              <a:buChar char="•"/>
            </a:pPr>
            <a:r>
              <a:rPr lang="es-CL" sz="2400" b="1" dirty="0">
                <a:solidFill>
                  <a:schemeClr val="dk1"/>
                </a:solidFill>
                <a:latin typeface="+mj-lt"/>
                <a:ea typeface="Arial"/>
                <a:cs typeface="Arial"/>
                <a:sym typeface="Arial"/>
              </a:rPr>
              <a:t>Bienes públicos </a:t>
            </a:r>
            <a:r>
              <a:rPr lang="es-CL" sz="2400" dirty="0">
                <a:solidFill>
                  <a:schemeClr val="dk1"/>
                </a:solidFill>
                <a:latin typeface="+mj-lt"/>
                <a:ea typeface="Arial"/>
                <a:cs typeface="Arial"/>
                <a:sym typeface="Arial"/>
              </a:rPr>
              <a:t>son provistos por el estado y todos tienen acceso sin mediar su poder de compra.</a:t>
            </a:r>
          </a:p>
          <a:p>
            <a:pPr marL="342900" indent="-342900" algn="just">
              <a:lnSpc>
                <a:spcPct val="100000"/>
              </a:lnSpc>
              <a:spcBef>
                <a:spcPts val="440"/>
              </a:spcBef>
              <a:buClr>
                <a:schemeClr val="dk1"/>
              </a:buClr>
              <a:buFont typeface="Arial"/>
              <a:buChar char="•"/>
            </a:pPr>
            <a:r>
              <a:rPr lang="es-CL" sz="2400" b="1" dirty="0">
                <a:solidFill>
                  <a:schemeClr val="dk1"/>
                </a:solidFill>
                <a:latin typeface="+mj-lt"/>
                <a:ea typeface="Arial"/>
                <a:cs typeface="Arial"/>
                <a:sym typeface="Arial"/>
              </a:rPr>
              <a:t>Bienes privados </a:t>
            </a:r>
            <a:r>
              <a:rPr lang="es-CL" sz="2400" dirty="0">
                <a:solidFill>
                  <a:schemeClr val="dk1"/>
                </a:solidFill>
                <a:latin typeface="+mj-lt"/>
                <a:ea typeface="Arial"/>
                <a:cs typeface="Arial"/>
                <a:sym typeface="Arial"/>
              </a:rPr>
              <a:t>son a los que se accede dependiendo del poder de compra.</a:t>
            </a:r>
            <a:endParaRPr lang="es-CL" sz="2400" b="1" dirty="0">
              <a:solidFill>
                <a:schemeClr val="dk1"/>
              </a:solidFill>
              <a:latin typeface="+mj-lt"/>
              <a:ea typeface="Arial"/>
              <a:cs typeface="Arial"/>
              <a:sym typeface="Arial"/>
            </a:endParaRPr>
          </a:p>
          <a:p>
            <a:pPr marL="342900" indent="-203200" algn="just">
              <a:lnSpc>
                <a:spcPct val="100000"/>
              </a:lnSpc>
              <a:spcBef>
                <a:spcPts val="440"/>
              </a:spcBef>
              <a:buClr>
                <a:schemeClr val="dk1"/>
              </a:buClr>
              <a:buNone/>
            </a:pPr>
            <a:endParaRPr sz="2400" dirty="0">
              <a:solidFill>
                <a:schemeClr val="dk1"/>
              </a:solidFill>
              <a:latin typeface="Arial"/>
              <a:ea typeface="Arial"/>
              <a:cs typeface="Arial"/>
              <a:sym typeface="Arial"/>
            </a:endParaRPr>
          </a:p>
          <a:p>
            <a:pPr marL="342900" indent="-342900">
              <a:lnSpc>
                <a:spcPct val="100000"/>
              </a:lnSpc>
              <a:spcBef>
                <a:spcPts val="440"/>
              </a:spcBef>
              <a:buClr>
                <a:schemeClr val="dk1"/>
              </a:buClr>
              <a:buNone/>
            </a:pPr>
            <a:endParaRPr sz="2200" dirty="0">
              <a:solidFill>
                <a:schemeClr val="dk1"/>
              </a:solidFill>
              <a:latin typeface="Arial"/>
              <a:ea typeface="Arial"/>
              <a:cs typeface="Arial"/>
              <a:sym typeface="Arial"/>
            </a:endParaRPr>
          </a:p>
          <a:p>
            <a:pPr marL="0" indent="0">
              <a:spcBef>
                <a:spcPts val="0"/>
              </a:spcBef>
              <a:buNone/>
            </a:pPr>
            <a:endParaRPr sz="2200" dirty="0">
              <a:solidFill>
                <a:schemeClr val="dk1"/>
              </a:solidFill>
              <a:latin typeface="Arial"/>
              <a:ea typeface="Arial"/>
              <a:cs typeface="Arial"/>
              <a:sym typeface="Arial"/>
            </a:endParaRPr>
          </a:p>
        </p:txBody>
      </p:sp>
      <p:sp>
        <p:nvSpPr>
          <p:cNvPr id="181" name="Shape 18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33</a:t>
            </a:fld>
            <a:endParaRPr lang="en-US" sz="1400">
              <a:solidFill>
                <a:schemeClr val="dk1"/>
              </a:solidFill>
              <a:latin typeface="Arial"/>
              <a:ea typeface="Arial"/>
              <a:cs typeface="Arial"/>
              <a:sym typeface="Arial"/>
            </a:endParaRPr>
          </a:p>
        </p:txBody>
      </p:sp>
      <p:sp>
        <p:nvSpPr>
          <p:cNvPr id="182" name="Shape 18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Algunas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distinciones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adicionales</a:t>
            </a:r>
            <a:r>
              <a:rPr lang="en-US" sz="3600" b="1" dirty="0">
                <a:solidFill>
                  <a:schemeClr val="dk2"/>
                </a:solidFill>
                <a:ea typeface="Arial"/>
                <a:cs typeface="Arial"/>
                <a:sym typeface="Arial"/>
              </a:rPr>
              <a:t>	</a:t>
            </a:r>
            <a:r>
              <a:rPr lang="en-US" sz="3600" b="1" dirty="0">
                <a:solidFill>
                  <a:schemeClr val="dk2"/>
                </a:solidFill>
                <a:latin typeface="Arial"/>
                <a:ea typeface="Arial"/>
                <a:cs typeface="Arial"/>
                <a:sym typeface="Arial"/>
              </a:rPr>
              <a:t>1</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1046922" y="1558456"/>
            <a:ext cx="10721008" cy="4686770"/>
          </a:xfrm>
          <a:prstGeom prst="rect">
            <a:avLst/>
          </a:prstGeom>
          <a:noFill/>
          <a:ln>
            <a:noFill/>
          </a:ln>
        </p:spPr>
        <p:txBody>
          <a:bodyPr vert="horz" lIns="91425" tIns="45700" rIns="91425" bIns="45700" rtlCol="0" anchor="t" anchorCtr="0">
            <a:noAutofit/>
          </a:bodyPr>
          <a:lstStyle/>
          <a:p>
            <a:pPr marL="342900" indent="-342900" algn="just">
              <a:lnSpc>
                <a:spcPct val="110000"/>
              </a:lnSpc>
              <a:spcBef>
                <a:spcPts val="0"/>
              </a:spcBef>
              <a:buClr>
                <a:schemeClr val="dk1"/>
              </a:buClr>
              <a:buFont typeface="Arial"/>
              <a:buChar char="•"/>
            </a:pPr>
            <a:r>
              <a:rPr lang="en-US" dirty="0">
                <a:sym typeface="Arial"/>
              </a:rPr>
              <a:t>“</a:t>
            </a:r>
            <a:r>
              <a:rPr lang="en-US" dirty="0" err="1">
                <a:sym typeface="Arial"/>
              </a:rPr>
              <a:t>Actividades</a:t>
            </a:r>
            <a:r>
              <a:rPr lang="en-US" dirty="0">
                <a:sym typeface="Arial"/>
              </a:rPr>
              <a:t> </a:t>
            </a:r>
            <a:r>
              <a:rPr lang="en-US" dirty="0" err="1">
                <a:sym typeface="Arial"/>
              </a:rPr>
              <a:t>públicas</a:t>
            </a:r>
            <a:r>
              <a:rPr lang="en-US" dirty="0">
                <a:sym typeface="Arial"/>
              </a:rPr>
              <a:t>” es lo que </a:t>
            </a:r>
            <a:r>
              <a:rPr lang="en-US" dirty="0" err="1">
                <a:sym typeface="Arial"/>
              </a:rPr>
              <a:t>hace</a:t>
            </a:r>
            <a:r>
              <a:rPr lang="en-US" dirty="0">
                <a:sym typeface="Arial"/>
              </a:rPr>
              <a:t> el </a:t>
            </a:r>
            <a:r>
              <a:rPr lang="en-US" dirty="0" err="1">
                <a:sym typeface="Arial"/>
              </a:rPr>
              <a:t>estado</a:t>
            </a:r>
            <a:r>
              <a:rPr lang="en-US" dirty="0">
                <a:sym typeface="Arial"/>
              </a:rPr>
              <a:t> para </a:t>
            </a:r>
            <a:r>
              <a:rPr lang="en-US" dirty="0" err="1">
                <a:sym typeface="Arial"/>
              </a:rPr>
              <a:t>cumplir</a:t>
            </a:r>
            <a:r>
              <a:rPr lang="en-US" dirty="0">
                <a:sym typeface="Arial"/>
              </a:rPr>
              <a:t> con </a:t>
            </a:r>
            <a:r>
              <a:rPr lang="en-US" dirty="0" err="1">
                <a:sym typeface="Arial"/>
              </a:rPr>
              <a:t>su</a:t>
            </a:r>
            <a:r>
              <a:rPr lang="en-US" dirty="0">
                <a:sym typeface="Arial"/>
              </a:rPr>
              <a:t> </a:t>
            </a:r>
            <a:r>
              <a:rPr lang="en-US" dirty="0" err="1">
                <a:sym typeface="Arial"/>
              </a:rPr>
              <a:t>misión</a:t>
            </a:r>
            <a:r>
              <a:rPr lang="en-US" dirty="0">
                <a:sym typeface="Arial"/>
              </a:rPr>
              <a:t>; </a:t>
            </a:r>
            <a:r>
              <a:rPr lang="en-US" dirty="0" err="1">
                <a:sym typeface="Arial"/>
              </a:rPr>
              <a:t>en</a:t>
            </a:r>
            <a:r>
              <a:rPr lang="en-US" dirty="0">
                <a:sym typeface="Arial"/>
              </a:rPr>
              <a:t> general no </a:t>
            </a:r>
            <a:r>
              <a:rPr lang="en-US" dirty="0" err="1">
                <a:sym typeface="Arial"/>
              </a:rPr>
              <a:t>pasan</a:t>
            </a:r>
            <a:r>
              <a:rPr lang="en-US" dirty="0">
                <a:sym typeface="Arial"/>
              </a:rPr>
              <a:t> por el </a:t>
            </a:r>
            <a:r>
              <a:rPr lang="en-US" dirty="0" err="1">
                <a:sym typeface="Arial"/>
              </a:rPr>
              <a:t>mercado</a:t>
            </a:r>
            <a:r>
              <a:rPr lang="en-US" dirty="0">
                <a:sym typeface="Arial"/>
              </a:rPr>
              <a:t>, </a:t>
            </a:r>
            <a:r>
              <a:rPr lang="en-US" dirty="0" err="1">
                <a:sym typeface="Arial"/>
              </a:rPr>
              <a:t>sean</a:t>
            </a:r>
            <a:r>
              <a:rPr lang="en-US" dirty="0">
                <a:sym typeface="Arial"/>
              </a:rPr>
              <a:t> </a:t>
            </a:r>
            <a:r>
              <a:rPr lang="en-US" dirty="0" err="1">
                <a:sym typeface="Arial"/>
              </a:rPr>
              <a:t>bienes</a:t>
            </a:r>
            <a:r>
              <a:rPr lang="en-US" dirty="0">
                <a:sym typeface="Arial"/>
              </a:rPr>
              <a:t> </a:t>
            </a:r>
            <a:r>
              <a:rPr lang="en-US" dirty="0" err="1">
                <a:sym typeface="Arial"/>
              </a:rPr>
              <a:t>públicos</a:t>
            </a:r>
            <a:r>
              <a:rPr lang="en-US" dirty="0">
                <a:sym typeface="Arial"/>
              </a:rPr>
              <a:t> o </a:t>
            </a:r>
            <a:r>
              <a:rPr lang="en-US" dirty="0" err="1">
                <a:sym typeface="Arial"/>
              </a:rPr>
              <a:t>bienes</a:t>
            </a:r>
            <a:r>
              <a:rPr lang="en-US" dirty="0">
                <a:sym typeface="Arial"/>
              </a:rPr>
              <a:t> privados.</a:t>
            </a:r>
          </a:p>
          <a:p>
            <a:pPr marL="342900" indent="-342900" algn="just">
              <a:lnSpc>
                <a:spcPct val="110000"/>
              </a:lnSpc>
              <a:spcBef>
                <a:spcPts val="0"/>
              </a:spcBef>
              <a:buClr>
                <a:schemeClr val="dk1"/>
              </a:buClr>
              <a:buFont typeface="Arial"/>
              <a:buChar char="•"/>
            </a:pPr>
            <a:r>
              <a:rPr lang="en-US" dirty="0" err="1">
                <a:sym typeface="Arial"/>
              </a:rPr>
              <a:t>En</a:t>
            </a:r>
            <a:r>
              <a:rPr lang="en-US" dirty="0">
                <a:sym typeface="Arial"/>
              </a:rPr>
              <a:t> </a:t>
            </a:r>
            <a:r>
              <a:rPr lang="en-US" dirty="0" err="1">
                <a:sym typeface="Arial"/>
              </a:rPr>
              <a:t>actividades</a:t>
            </a:r>
            <a:r>
              <a:rPr lang="en-US" dirty="0">
                <a:sym typeface="Arial"/>
              </a:rPr>
              <a:t> </a:t>
            </a:r>
            <a:r>
              <a:rPr lang="en-US" dirty="0" err="1">
                <a:sym typeface="Arial"/>
              </a:rPr>
              <a:t>públicas</a:t>
            </a:r>
            <a:r>
              <a:rPr lang="en-US" dirty="0">
                <a:sym typeface="Arial"/>
              </a:rPr>
              <a:t> el </a:t>
            </a:r>
            <a:r>
              <a:rPr lang="en-US" dirty="0" err="1">
                <a:sym typeface="Arial"/>
              </a:rPr>
              <a:t>proceso</a:t>
            </a:r>
            <a:r>
              <a:rPr lang="en-US" dirty="0">
                <a:sym typeface="Arial"/>
              </a:rPr>
              <a:t> </a:t>
            </a:r>
            <a:r>
              <a:rPr lang="en-US" dirty="0" err="1">
                <a:sym typeface="Arial"/>
              </a:rPr>
              <a:t>político</a:t>
            </a:r>
            <a:r>
              <a:rPr lang="en-US" dirty="0">
                <a:sym typeface="Arial"/>
              </a:rPr>
              <a:t> </a:t>
            </a:r>
            <a:r>
              <a:rPr lang="en-US" dirty="0" err="1">
                <a:sym typeface="Arial"/>
              </a:rPr>
              <a:t>sustituye</a:t>
            </a:r>
            <a:r>
              <a:rPr lang="en-US" dirty="0">
                <a:sym typeface="Arial"/>
              </a:rPr>
              <a:t> al </a:t>
            </a:r>
            <a:r>
              <a:rPr lang="en-US" dirty="0" err="1">
                <a:sym typeface="Arial"/>
              </a:rPr>
              <a:t>mercado</a:t>
            </a:r>
            <a:r>
              <a:rPr lang="en-US" dirty="0">
                <a:sym typeface="Arial"/>
              </a:rPr>
              <a:t>.</a:t>
            </a:r>
            <a:endParaRPr dirty="0">
              <a:sym typeface="Arial"/>
            </a:endParaRPr>
          </a:p>
          <a:p>
            <a:pPr marL="742950" lvl="1" indent="-285750" algn="just">
              <a:lnSpc>
                <a:spcPct val="120000"/>
              </a:lnSpc>
              <a:spcBef>
                <a:spcPts val="440"/>
              </a:spcBef>
              <a:buClr>
                <a:schemeClr val="dk1"/>
              </a:buClr>
              <a:buFont typeface="Arial"/>
              <a:buChar char="–"/>
            </a:pPr>
            <a:r>
              <a:rPr lang="en-US" dirty="0" err="1">
                <a:sym typeface="Arial"/>
              </a:rPr>
              <a:t>Determina</a:t>
            </a:r>
            <a:r>
              <a:rPr lang="en-US" dirty="0">
                <a:sym typeface="Arial"/>
              </a:rPr>
              <a:t> el </a:t>
            </a:r>
            <a:r>
              <a:rPr lang="en-US" dirty="0" err="1">
                <a:sym typeface="Arial"/>
              </a:rPr>
              <a:t>volumen</a:t>
            </a:r>
            <a:r>
              <a:rPr lang="en-US" dirty="0">
                <a:sym typeface="Arial"/>
              </a:rPr>
              <a:t> del </a:t>
            </a:r>
            <a:r>
              <a:rPr lang="en-US" dirty="0" err="1">
                <a:sym typeface="Arial"/>
              </a:rPr>
              <a:t>gasto</a:t>
            </a:r>
            <a:r>
              <a:rPr lang="en-US" dirty="0">
                <a:sym typeface="Arial"/>
              </a:rPr>
              <a:t> </a:t>
            </a:r>
            <a:r>
              <a:rPr lang="en-US" dirty="0" err="1">
                <a:sym typeface="Arial"/>
              </a:rPr>
              <a:t>público</a:t>
            </a:r>
            <a:r>
              <a:rPr lang="en-US" dirty="0">
                <a:sym typeface="Arial"/>
              </a:rPr>
              <a:t> y el peso </a:t>
            </a:r>
            <a:r>
              <a:rPr lang="en-US" dirty="0" err="1">
                <a:sym typeface="Arial"/>
              </a:rPr>
              <a:t>relativo</a:t>
            </a:r>
            <a:r>
              <a:rPr lang="en-US" dirty="0">
                <a:sym typeface="Arial"/>
              </a:rPr>
              <a:t> </a:t>
            </a:r>
            <a:r>
              <a:rPr lang="en-US" dirty="0" err="1">
                <a:sym typeface="Arial"/>
              </a:rPr>
              <a:t>público</a:t>
            </a:r>
            <a:r>
              <a:rPr lang="en-US" dirty="0">
                <a:sym typeface="Arial"/>
              </a:rPr>
              <a:t> - privado.</a:t>
            </a:r>
          </a:p>
          <a:p>
            <a:pPr marL="742950" lvl="1" indent="-285750" algn="just">
              <a:lnSpc>
                <a:spcPct val="120000"/>
              </a:lnSpc>
              <a:spcBef>
                <a:spcPts val="440"/>
              </a:spcBef>
              <a:buClr>
                <a:schemeClr val="dk1"/>
              </a:buClr>
              <a:buFont typeface="Arial"/>
              <a:buChar char="–"/>
            </a:pPr>
            <a:r>
              <a:rPr lang="en-US" dirty="0">
                <a:sym typeface="Arial"/>
              </a:rPr>
              <a:t>Lo </a:t>
            </a:r>
            <a:r>
              <a:rPr lang="en-US" dirty="0" err="1">
                <a:sym typeface="Arial"/>
              </a:rPr>
              <a:t>asigna</a:t>
            </a:r>
            <a:r>
              <a:rPr lang="en-US" dirty="0">
                <a:sym typeface="Arial"/>
              </a:rPr>
              <a:t> entre </a:t>
            </a:r>
            <a:r>
              <a:rPr lang="en-US" dirty="0" err="1">
                <a:sym typeface="Arial"/>
              </a:rPr>
              <a:t>sectores</a:t>
            </a:r>
            <a:r>
              <a:rPr lang="en-US" dirty="0">
                <a:sym typeface="Arial"/>
              </a:rPr>
              <a:t> y personas.  </a:t>
            </a:r>
            <a:r>
              <a:rPr lang="en-US" dirty="0" err="1">
                <a:sym typeface="Arial"/>
              </a:rPr>
              <a:t>Canaliza</a:t>
            </a:r>
            <a:r>
              <a:rPr lang="en-US" dirty="0">
                <a:sym typeface="Arial"/>
              </a:rPr>
              <a:t> </a:t>
            </a:r>
            <a:r>
              <a:rPr lang="en-US" dirty="0" err="1">
                <a:sym typeface="Arial"/>
              </a:rPr>
              <a:t>intereses</a:t>
            </a:r>
            <a:r>
              <a:rPr lang="en-US" dirty="0">
                <a:sym typeface="Arial"/>
              </a:rPr>
              <a:t> y </a:t>
            </a:r>
            <a:r>
              <a:rPr lang="en-US" dirty="0" err="1">
                <a:sym typeface="Arial"/>
              </a:rPr>
              <a:t>demandas</a:t>
            </a:r>
            <a:r>
              <a:rPr lang="en-US" dirty="0">
                <a:sym typeface="Arial"/>
              </a:rPr>
              <a:t>, a </a:t>
            </a:r>
            <a:r>
              <a:rPr lang="en-US" dirty="0" err="1">
                <a:sym typeface="Arial"/>
              </a:rPr>
              <a:t>veces</a:t>
            </a:r>
            <a:r>
              <a:rPr lang="en-US" dirty="0">
                <a:sym typeface="Arial"/>
              </a:rPr>
              <a:t> </a:t>
            </a:r>
            <a:r>
              <a:rPr lang="en-US" dirty="0" err="1">
                <a:sym typeface="Arial"/>
              </a:rPr>
              <a:t>contradictorios</a:t>
            </a:r>
            <a:r>
              <a:rPr lang="en-US" dirty="0">
                <a:sym typeface="Arial"/>
              </a:rPr>
              <a:t>.</a:t>
            </a:r>
          </a:p>
          <a:p>
            <a:pPr marL="742950" lvl="1" indent="-285750" algn="just">
              <a:lnSpc>
                <a:spcPct val="110000"/>
              </a:lnSpc>
              <a:spcBef>
                <a:spcPts val="440"/>
              </a:spcBef>
              <a:buClr>
                <a:schemeClr val="dk1"/>
              </a:buClr>
              <a:buFont typeface="Arial"/>
              <a:buChar char="–"/>
            </a:pPr>
            <a:r>
              <a:rPr lang="en-US" dirty="0">
                <a:sym typeface="Arial"/>
              </a:rPr>
              <a:t>Mercado </a:t>
            </a:r>
            <a:r>
              <a:rPr lang="en-US" dirty="0" err="1">
                <a:sym typeface="Arial"/>
              </a:rPr>
              <a:t>excluye</a:t>
            </a:r>
            <a:r>
              <a:rPr lang="en-US" dirty="0">
                <a:sym typeface="Arial"/>
              </a:rPr>
              <a:t> a </a:t>
            </a:r>
            <a:r>
              <a:rPr lang="en-US" dirty="0" err="1">
                <a:sym typeface="Arial"/>
              </a:rPr>
              <a:t>demanda</a:t>
            </a:r>
            <a:r>
              <a:rPr lang="en-US" dirty="0">
                <a:sym typeface="Arial"/>
              </a:rPr>
              <a:t> no </a:t>
            </a:r>
            <a:r>
              <a:rPr lang="en-US" dirty="0" err="1">
                <a:sym typeface="Arial"/>
              </a:rPr>
              <a:t>efectiva</a:t>
            </a:r>
            <a:r>
              <a:rPr lang="en-US" dirty="0">
                <a:sym typeface="Arial"/>
              </a:rPr>
              <a:t>.</a:t>
            </a:r>
          </a:p>
          <a:p>
            <a:pPr marL="742950" lvl="1" indent="-285750" algn="just">
              <a:lnSpc>
                <a:spcPct val="110000"/>
              </a:lnSpc>
              <a:spcBef>
                <a:spcPts val="440"/>
              </a:spcBef>
              <a:buClr>
                <a:schemeClr val="dk1"/>
              </a:buClr>
              <a:buFont typeface="Arial"/>
              <a:buChar char="–"/>
            </a:pPr>
            <a:r>
              <a:rPr lang="en-US" dirty="0" err="1">
                <a:sym typeface="Arial"/>
              </a:rPr>
              <a:t>Proceso</a:t>
            </a:r>
            <a:r>
              <a:rPr lang="en-US" dirty="0">
                <a:sym typeface="Arial"/>
              </a:rPr>
              <a:t> </a:t>
            </a:r>
            <a:r>
              <a:rPr lang="en-US" dirty="0" err="1">
                <a:sym typeface="Arial"/>
              </a:rPr>
              <a:t>político</a:t>
            </a:r>
            <a:r>
              <a:rPr lang="en-US" dirty="0">
                <a:sym typeface="Arial"/>
              </a:rPr>
              <a:t> </a:t>
            </a:r>
            <a:r>
              <a:rPr lang="en-US" dirty="0" err="1">
                <a:sym typeface="Arial"/>
              </a:rPr>
              <a:t>privilegia</a:t>
            </a:r>
            <a:r>
              <a:rPr lang="en-US" dirty="0">
                <a:sym typeface="Arial"/>
              </a:rPr>
              <a:t> en general </a:t>
            </a:r>
            <a:r>
              <a:rPr lang="en-US" dirty="0" err="1">
                <a:sym typeface="Arial"/>
              </a:rPr>
              <a:t>aspectos</a:t>
            </a:r>
            <a:r>
              <a:rPr lang="en-US" dirty="0">
                <a:sym typeface="Arial"/>
              </a:rPr>
              <a:t> de </a:t>
            </a:r>
            <a:r>
              <a:rPr lang="en-US" dirty="0" err="1">
                <a:sym typeface="Arial"/>
              </a:rPr>
              <a:t>equidad</a:t>
            </a:r>
            <a:r>
              <a:rPr lang="en-US" dirty="0">
                <a:sym typeface="Arial"/>
              </a:rPr>
              <a:t> y </a:t>
            </a:r>
            <a:r>
              <a:rPr lang="en-US" dirty="0" err="1">
                <a:sym typeface="Arial"/>
              </a:rPr>
              <a:t>redistribución</a:t>
            </a:r>
            <a:r>
              <a:rPr lang="en-US" dirty="0">
                <a:sym typeface="Arial"/>
              </a:rPr>
              <a:t>.</a:t>
            </a:r>
          </a:p>
          <a:p>
            <a:pPr marL="0" indent="0">
              <a:spcBef>
                <a:spcPts val="0"/>
              </a:spcBef>
              <a:buNone/>
            </a:pPr>
            <a:endParaRPr sz="2200" dirty="0">
              <a:solidFill>
                <a:schemeClr val="dk1"/>
              </a:solidFill>
              <a:latin typeface="Arial"/>
              <a:ea typeface="Arial"/>
              <a:cs typeface="Arial"/>
              <a:sym typeface="Arial"/>
            </a:endParaRPr>
          </a:p>
        </p:txBody>
      </p:sp>
      <p:sp>
        <p:nvSpPr>
          <p:cNvPr id="188" name="Shape 18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34</a:t>
            </a:fld>
            <a:endParaRPr lang="en-US" sz="1400">
              <a:solidFill>
                <a:schemeClr val="dk1"/>
              </a:solidFill>
              <a:latin typeface="Arial"/>
              <a:ea typeface="Arial"/>
              <a:cs typeface="Arial"/>
              <a:sym typeface="Arial"/>
            </a:endParaRPr>
          </a:p>
        </p:txBody>
      </p:sp>
      <p:sp>
        <p:nvSpPr>
          <p:cNvPr id="189" name="Shape 18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Algunas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distinciones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adicionales</a:t>
            </a:r>
            <a:r>
              <a:rPr lang="en-US" sz="3600" b="1" dirty="0">
                <a:solidFill>
                  <a:schemeClr val="dk2"/>
                </a:solidFill>
                <a:latin typeface="Arial"/>
                <a:ea typeface="Arial"/>
                <a:cs typeface="Arial"/>
                <a:sym typeface="Arial"/>
              </a:rPr>
              <a:t>	2</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2135188" y="1677725"/>
            <a:ext cx="9066212" cy="4261112"/>
          </a:xfrm>
          <a:prstGeom prst="rect">
            <a:avLst/>
          </a:prstGeom>
          <a:noFill/>
          <a:ln>
            <a:noFill/>
          </a:ln>
        </p:spPr>
        <p:txBody>
          <a:bodyPr vert="horz" lIns="91425" tIns="45700" rIns="91425" bIns="45700" rtlCol="0" anchor="t" anchorCtr="0">
            <a:noAutofit/>
          </a:bodyPr>
          <a:lstStyle/>
          <a:p>
            <a:pPr marL="342900" indent="-342900" algn="just">
              <a:lnSpc>
                <a:spcPct val="110000"/>
              </a:lnSpc>
              <a:spcBef>
                <a:spcPts val="0"/>
              </a:spcBef>
              <a:buClr>
                <a:schemeClr val="dk1"/>
              </a:buClr>
              <a:buFont typeface="Arial"/>
              <a:buChar char="•"/>
            </a:pPr>
            <a:r>
              <a:rPr lang="en-US" sz="2600" dirty="0">
                <a:solidFill>
                  <a:schemeClr val="dk1"/>
                </a:solidFill>
                <a:latin typeface="+mj-lt"/>
                <a:ea typeface="Arial"/>
                <a:cs typeface="Arial"/>
                <a:sym typeface="Arial"/>
              </a:rPr>
              <a:t>Sociedad </a:t>
            </a:r>
            <a:r>
              <a:rPr lang="en-US" sz="2600" dirty="0" err="1">
                <a:solidFill>
                  <a:schemeClr val="dk1"/>
                </a:solidFill>
                <a:latin typeface="+mj-lt"/>
                <a:ea typeface="Arial"/>
                <a:cs typeface="Arial"/>
                <a:sym typeface="Arial"/>
              </a:rPr>
              <a:t>otorga</a:t>
            </a:r>
            <a:r>
              <a:rPr lang="en-US" sz="2600" dirty="0">
                <a:solidFill>
                  <a:schemeClr val="dk1"/>
                </a:solidFill>
                <a:latin typeface="+mj-lt"/>
                <a:ea typeface="Arial"/>
                <a:cs typeface="Arial"/>
                <a:sym typeface="Arial"/>
              </a:rPr>
              <a:t> al Estado </a:t>
            </a:r>
            <a:r>
              <a:rPr lang="en-US" sz="2600" dirty="0" err="1">
                <a:solidFill>
                  <a:schemeClr val="dk1"/>
                </a:solidFill>
                <a:latin typeface="+mj-lt"/>
                <a:ea typeface="Arial"/>
                <a:cs typeface="Arial"/>
                <a:sym typeface="Arial"/>
              </a:rPr>
              <a:t>potestad</a:t>
            </a:r>
            <a:r>
              <a:rPr lang="en-US" sz="2600" dirty="0">
                <a:solidFill>
                  <a:schemeClr val="dk1"/>
                </a:solidFill>
                <a:latin typeface="+mj-lt"/>
                <a:ea typeface="Arial"/>
                <a:cs typeface="Arial"/>
                <a:sym typeface="Arial"/>
              </a:rPr>
              <a:t> de </a:t>
            </a:r>
            <a:r>
              <a:rPr lang="en-US" sz="2600" dirty="0" err="1">
                <a:solidFill>
                  <a:schemeClr val="dk1"/>
                </a:solidFill>
                <a:latin typeface="+mj-lt"/>
                <a:ea typeface="Arial"/>
                <a:cs typeface="Arial"/>
                <a:sym typeface="Arial"/>
              </a:rPr>
              <a:t>ejercer</a:t>
            </a:r>
            <a:r>
              <a:rPr lang="en-US" sz="2600" dirty="0">
                <a:solidFill>
                  <a:schemeClr val="dk1"/>
                </a:solidFill>
                <a:latin typeface="+mj-lt"/>
                <a:ea typeface="Arial"/>
                <a:cs typeface="Arial"/>
                <a:sym typeface="Arial"/>
              </a:rPr>
              <a:t> </a:t>
            </a:r>
            <a:r>
              <a:rPr lang="en-US" sz="2600" dirty="0" err="1">
                <a:solidFill>
                  <a:schemeClr val="dk1"/>
                </a:solidFill>
                <a:latin typeface="+mj-lt"/>
                <a:ea typeface="Arial"/>
                <a:cs typeface="Arial"/>
                <a:sym typeface="Arial"/>
              </a:rPr>
              <a:t>poder</a:t>
            </a:r>
            <a:r>
              <a:rPr lang="en-US" sz="2600" dirty="0">
                <a:solidFill>
                  <a:schemeClr val="dk1"/>
                </a:solidFill>
                <a:latin typeface="+mj-lt"/>
                <a:ea typeface="Arial"/>
                <a:cs typeface="Arial"/>
                <a:sym typeface="Arial"/>
              </a:rPr>
              <a:t> </a:t>
            </a:r>
            <a:r>
              <a:rPr lang="en-US" sz="2600" dirty="0" err="1">
                <a:solidFill>
                  <a:schemeClr val="dk1"/>
                </a:solidFill>
                <a:latin typeface="+mj-lt"/>
                <a:ea typeface="Arial"/>
                <a:cs typeface="Arial"/>
                <a:sym typeface="Arial"/>
              </a:rPr>
              <a:t>coercitivo</a:t>
            </a:r>
            <a:r>
              <a:rPr lang="en-US" sz="2600" dirty="0">
                <a:solidFill>
                  <a:schemeClr val="dk1"/>
                </a:solidFill>
                <a:latin typeface="+mj-lt"/>
                <a:ea typeface="Arial"/>
                <a:cs typeface="Arial"/>
                <a:sym typeface="Arial"/>
              </a:rPr>
              <a:t> para </a:t>
            </a:r>
            <a:r>
              <a:rPr lang="en-US" sz="2600" dirty="0" err="1">
                <a:solidFill>
                  <a:schemeClr val="dk1"/>
                </a:solidFill>
                <a:latin typeface="+mj-lt"/>
                <a:ea typeface="Arial"/>
                <a:cs typeface="Arial"/>
                <a:sym typeface="Arial"/>
              </a:rPr>
              <a:t>alcanzar</a:t>
            </a:r>
            <a:r>
              <a:rPr lang="en-US" sz="2600" dirty="0">
                <a:solidFill>
                  <a:schemeClr val="dk1"/>
                </a:solidFill>
                <a:latin typeface="+mj-lt"/>
                <a:ea typeface="Arial"/>
                <a:cs typeface="Arial"/>
                <a:sym typeface="Arial"/>
              </a:rPr>
              <a:t> </a:t>
            </a:r>
            <a:r>
              <a:rPr lang="en-US" sz="2600" dirty="0" err="1">
                <a:solidFill>
                  <a:schemeClr val="dk1"/>
                </a:solidFill>
                <a:latin typeface="+mj-lt"/>
                <a:ea typeface="Arial"/>
                <a:cs typeface="Arial"/>
                <a:sym typeface="Arial"/>
              </a:rPr>
              <a:t>objetivos</a:t>
            </a:r>
            <a:r>
              <a:rPr lang="en-US" sz="2600" dirty="0">
                <a:solidFill>
                  <a:schemeClr val="dk1"/>
                </a:solidFill>
                <a:latin typeface="+mj-lt"/>
                <a:ea typeface="Arial"/>
                <a:cs typeface="Arial"/>
                <a:sym typeface="Arial"/>
              </a:rPr>
              <a:t> que se </a:t>
            </a:r>
            <a:r>
              <a:rPr lang="en-US" sz="2600" dirty="0" err="1">
                <a:solidFill>
                  <a:schemeClr val="dk1"/>
                </a:solidFill>
                <a:latin typeface="+mj-lt"/>
                <a:ea typeface="Arial"/>
                <a:cs typeface="Arial"/>
                <a:sym typeface="Arial"/>
              </a:rPr>
              <a:t>han</a:t>
            </a:r>
            <a:r>
              <a:rPr lang="en-US" sz="2600" dirty="0">
                <a:solidFill>
                  <a:schemeClr val="dk1"/>
                </a:solidFill>
                <a:latin typeface="+mj-lt"/>
                <a:ea typeface="Arial"/>
                <a:cs typeface="Arial"/>
                <a:sym typeface="Arial"/>
              </a:rPr>
              <a:t> </a:t>
            </a:r>
            <a:r>
              <a:rPr lang="en-US" sz="2600" dirty="0" err="1">
                <a:solidFill>
                  <a:schemeClr val="dk1"/>
                </a:solidFill>
                <a:latin typeface="+mj-lt"/>
                <a:ea typeface="Arial"/>
                <a:cs typeface="Arial"/>
                <a:sym typeface="Arial"/>
              </a:rPr>
              <a:t>definido</a:t>
            </a:r>
            <a:r>
              <a:rPr lang="en-US" sz="2600" dirty="0">
                <a:solidFill>
                  <a:schemeClr val="dk1"/>
                </a:solidFill>
                <a:latin typeface="+mj-lt"/>
                <a:ea typeface="Arial"/>
                <a:cs typeface="Arial"/>
                <a:sym typeface="Arial"/>
              </a:rPr>
              <a:t>.</a:t>
            </a:r>
          </a:p>
          <a:p>
            <a:pPr marL="457200" indent="-457200" algn="just">
              <a:lnSpc>
                <a:spcPct val="110000"/>
              </a:lnSpc>
              <a:spcBef>
                <a:spcPts val="520"/>
              </a:spcBef>
              <a:buClr>
                <a:schemeClr val="dk1"/>
              </a:buClr>
            </a:pPr>
            <a:r>
              <a:rPr lang="es-CL" sz="2600" dirty="0">
                <a:solidFill>
                  <a:schemeClr val="dk1"/>
                </a:solidFill>
                <a:latin typeface="+mj-lt"/>
                <a:ea typeface="Arial"/>
                <a:cs typeface="Arial"/>
                <a:sym typeface="Arial"/>
              </a:rPr>
              <a:t>El estado</a:t>
            </a:r>
            <a:endParaRPr sz="2600" dirty="0">
              <a:solidFill>
                <a:schemeClr val="dk1"/>
              </a:solidFill>
              <a:latin typeface="+mj-lt"/>
              <a:ea typeface="Arial"/>
              <a:cs typeface="Arial"/>
              <a:sym typeface="Arial"/>
            </a:endParaRPr>
          </a:p>
          <a:p>
            <a:pPr marL="742950" lvl="1" indent="-285750" algn="just">
              <a:lnSpc>
                <a:spcPct val="110000"/>
              </a:lnSpc>
              <a:spcBef>
                <a:spcPts val="460"/>
              </a:spcBef>
              <a:buClr>
                <a:schemeClr val="dk1"/>
              </a:buClr>
              <a:buFont typeface="Arial"/>
              <a:buChar char="–"/>
            </a:pPr>
            <a:r>
              <a:rPr lang="en-US" sz="2300" dirty="0" err="1">
                <a:solidFill>
                  <a:schemeClr val="dk1"/>
                </a:solidFill>
                <a:latin typeface="+mj-lt"/>
                <a:ea typeface="Arial"/>
                <a:cs typeface="Arial"/>
                <a:sym typeface="Arial"/>
              </a:rPr>
              <a:t>Realiza</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acciones</a:t>
            </a:r>
            <a:r>
              <a:rPr lang="en-US" sz="2300" dirty="0">
                <a:solidFill>
                  <a:schemeClr val="dk1"/>
                </a:solidFill>
                <a:latin typeface="+mj-lt"/>
                <a:ea typeface="Arial"/>
                <a:cs typeface="Arial"/>
                <a:sym typeface="Arial"/>
              </a:rPr>
              <a:t> que </a:t>
            </a:r>
            <a:r>
              <a:rPr lang="en-US" sz="2300" dirty="0" err="1">
                <a:solidFill>
                  <a:schemeClr val="dk1"/>
                </a:solidFill>
                <a:latin typeface="+mj-lt"/>
                <a:ea typeface="Arial"/>
                <a:cs typeface="Arial"/>
                <a:sym typeface="Arial"/>
              </a:rPr>
              <a:t>están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definidas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en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cuerpos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legales</a:t>
            </a:r>
            <a:r>
              <a:rPr lang="en-US" sz="2300" dirty="0">
                <a:solidFill>
                  <a:schemeClr val="dk1"/>
                </a:solidFill>
                <a:latin typeface="+mj-lt"/>
                <a:ea typeface="Arial"/>
                <a:cs typeface="Arial"/>
                <a:sym typeface="Arial"/>
              </a:rPr>
              <a:t>.</a:t>
            </a:r>
          </a:p>
          <a:p>
            <a:pPr marL="742950" lvl="1" indent="-285750" algn="just">
              <a:lnSpc>
                <a:spcPct val="110000"/>
              </a:lnSpc>
              <a:spcBef>
                <a:spcPts val="460"/>
              </a:spcBef>
              <a:buClr>
                <a:schemeClr val="dk1"/>
              </a:buClr>
              <a:buFont typeface="Arial"/>
              <a:buChar char="–"/>
            </a:pPr>
            <a:r>
              <a:rPr lang="en-US" sz="2300" dirty="0" err="1">
                <a:solidFill>
                  <a:schemeClr val="dk1"/>
                </a:solidFill>
                <a:latin typeface="+mj-lt"/>
                <a:ea typeface="Arial"/>
                <a:cs typeface="Arial"/>
                <a:sym typeface="Arial"/>
              </a:rPr>
              <a:t>Ejerce</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autoridad</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conferida</a:t>
            </a:r>
            <a:r>
              <a:rPr lang="en-US" sz="2300" dirty="0">
                <a:solidFill>
                  <a:schemeClr val="dk1"/>
                </a:solidFill>
                <a:latin typeface="+mj-lt"/>
                <a:ea typeface="Arial"/>
                <a:cs typeface="Arial"/>
                <a:sym typeface="Arial"/>
              </a:rPr>
              <a:t> por la ley, que </a:t>
            </a:r>
            <a:r>
              <a:rPr lang="en-US" sz="2300" dirty="0" err="1">
                <a:solidFill>
                  <a:schemeClr val="dk1"/>
                </a:solidFill>
                <a:latin typeface="+mj-lt"/>
                <a:ea typeface="Arial"/>
                <a:cs typeface="Arial"/>
                <a:sym typeface="Arial"/>
              </a:rPr>
              <a:t>señala</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límites</a:t>
            </a:r>
            <a:r>
              <a:rPr lang="en-US" sz="2300" dirty="0">
                <a:solidFill>
                  <a:schemeClr val="dk1"/>
                </a:solidFill>
                <a:latin typeface="+mj-lt"/>
                <a:ea typeface="Arial"/>
                <a:cs typeface="Arial"/>
                <a:sym typeface="Arial"/>
              </a:rPr>
              <a:t> y </a:t>
            </a:r>
            <a:r>
              <a:rPr lang="en-US" sz="2300" dirty="0" err="1">
                <a:solidFill>
                  <a:schemeClr val="dk1"/>
                </a:solidFill>
                <a:latin typeface="+mj-lt"/>
                <a:ea typeface="Arial"/>
                <a:cs typeface="Arial"/>
                <a:sym typeface="Arial"/>
              </a:rPr>
              <a:t>ámbitos</a:t>
            </a:r>
            <a:r>
              <a:rPr lang="en-US" sz="2300" dirty="0">
                <a:solidFill>
                  <a:schemeClr val="dk1"/>
                </a:solidFill>
                <a:latin typeface="+mj-lt"/>
                <a:ea typeface="Arial"/>
                <a:cs typeface="Arial"/>
                <a:sym typeface="Arial"/>
              </a:rPr>
              <a:t>.</a:t>
            </a:r>
          </a:p>
          <a:p>
            <a:pPr marL="742950" lvl="1" indent="-285750" algn="just">
              <a:lnSpc>
                <a:spcPct val="110000"/>
              </a:lnSpc>
              <a:spcBef>
                <a:spcPts val="460"/>
              </a:spcBef>
              <a:buClr>
                <a:schemeClr val="dk1"/>
              </a:buClr>
              <a:buFont typeface="Arial"/>
              <a:buChar char="–"/>
            </a:pPr>
            <a:r>
              <a:rPr lang="en-US" sz="2300" dirty="0">
                <a:solidFill>
                  <a:schemeClr val="dk1"/>
                </a:solidFill>
                <a:latin typeface="+mj-lt"/>
                <a:ea typeface="Arial"/>
                <a:cs typeface="Arial"/>
                <a:sym typeface="Arial"/>
              </a:rPr>
              <a:t>Se </a:t>
            </a:r>
            <a:r>
              <a:rPr lang="en-US" sz="2300" dirty="0" err="1">
                <a:solidFill>
                  <a:schemeClr val="dk1"/>
                </a:solidFill>
                <a:latin typeface="+mj-lt"/>
                <a:ea typeface="Arial"/>
                <a:cs typeface="Arial"/>
                <a:sym typeface="Arial"/>
              </a:rPr>
              <a:t>legitimiza</a:t>
            </a:r>
            <a:r>
              <a:rPr lang="en-US" sz="2300" dirty="0">
                <a:solidFill>
                  <a:schemeClr val="dk1"/>
                </a:solidFill>
                <a:latin typeface="+mj-lt"/>
                <a:ea typeface="Arial"/>
                <a:cs typeface="Arial"/>
                <a:sym typeface="Arial"/>
              </a:rPr>
              <a:t> por el </a:t>
            </a:r>
            <a:r>
              <a:rPr lang="en-US" sz="2300" dirty="0" err="1">
                <a:solidFill>
                  <a:schemeClr val="dk1"/>
                </a:solidFill>
                <a:latin typeface="+mj-lt"/>
                <a:ea typeface="Arial"/>
                <a:cs typeface="Arial"/>
                <a:sym typeface="Arial"/>
              </a:rPr>
              <a:t>voto</a:t>
            </a:r>
            <a:r>
              <a:rPr lang="en-US" sz="2300" dirty="0">
                <a:solidFill>
                  <a:schemeClr val="dk1"/>
                </a:solidFill>
                <a:latin typeface="+mj-lt"/>
                <a:ea typeface="Arial"/>
                <a:cs typeface="Arial"/>
                <a:sym typeface="Arial"/>
              </a:rPr>
              <a:t> popular y por la </a:t>
            </a:r>
            <a:r>
              <a:rPr lang="en-US" sz="2300" dirty="0" err="1">
                <a:solidFill>
                  <a:schemeClr val="dk1"/>
                </a:solidFill>
                <a:latin typeface="+mj-lt"/>
                <a:ea typeface="Arial"/>
                <a:cs typeface="Arial"/>
                <a:sym typeface="Arial"/>
              </a:rPr>
              <a:t>eficacia</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en</a:t>
            </a:r>
            <a:r>
              <a:rPr lang="en-US" sz="2300" dirty="0">
                <a:solidFill>
                  <a:schemeClr val="dk1"/>
                </a:solidFill>
                <a:latin typeface="+mj-lt"/>
                <a:ea typeface="Arial"/>
                <a:cs typeface="Arial"/>
                <a:sym typeface="Arial"/>
              </a:rPr>
              <a:t> las </a:t>
            </a:r>
            <a:r>
              <a:rPr lang="en-US" sz="2300" dirty="0" err="1">
                <a:solidFill>
                  <a:schemeClr val="dk1"/>
                </a:solidFill>
                <a:latin typeface="+mj-lt"/>
                <a:ea typeface="Arial"/>
                <a:cs typeface="Arial"/>
                <a:sym typeface="Arial"/>
              </a:rPr>
              <a:t>prestaciones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públicas</a:t>
            </a:r>
            <a:r>
              <a:rPr lang="en-US" sz="2300" dirty="0">
                <a:solidFill>
                  <a:schemeClr val="dk1"/>
                </a:solidFill>
                <a:latin typeface="+mj-lt"/>
                <a:ea typeface="Arial"/>
                <a:cs typeface="Arial"/>
                <a:sym typeface="Arial"/>
              </a:rPr>
              <a:t>.</a:t>
            </a:r>
          </a:p>
          <a:p>
            <a:pPr marL="0" indent="0">
              <a:spcBef>
                <a:spcPts val="0"/>
              </a:spcBef>
              <a:buNone/>
            </a:pPr>
            <a:endParaRPr sz="2300" dirty="0">
              <a:solidFill>
                <a:schemeClr val="dk1"/>
              </a:solidFill>
              <a:latin typeface="Arial"/>
              <a:ea typeface="Arial"/>
              <a:cs typeface="Arial"/>
              <a:sym typeface="Arial"/>
            </a:endParaRPr>
          </a:p>
        </p:txBody>
      </p:sp>
      <p:sp>
        <p:nvSpPr>
          <p:cNvPr id="196" name="Shape 19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35</a:t>
            </a:fld>
            <a:endParaRPr lang="en-US" sz="1400">
              <a:solidFill>
                <a:schemeClr val="dk1"/>
              </a:solidFill>
              <a:latin typeface="Arial"/>
              <a:ea typeface="Arial"/>
              <a:cs typeface="Arial"/>
              <a:sym typeface="Arial"/>
            </a:endParaRPr>
          </a:p>
        </p:txBody>
      </p:sp>
      <p:sp>
        <p:nvSpPr>
          <p:cNvPr id="197" name="Shape 19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dirty="0" err="1">
                <a:solidFill>
                  <a:schemeClr val="dk2"/>
                </a:solidFill>
                <a:ea typeface="Arial"/>
                <a:cs typeface="Arial"/>
                <a:sym typeface="Arial"/>
              </a:rPr>
              <a:t>Algunas</a:t>
            </a:r>
            <a:r>
              <a:rPr lang="en-US" sz="3600" dirty="0">
                <a:solidFill>
                  <a:schemeClr val="dk2"/>
                </a:solidFill>
                <a:ea typeface="Arial"/>
                <a:cs typeface="Arial"/>
                <a:sym typeface="Arial"/>
              </a:rPr>
              <a:t> </a:t>
            </a:r>
            <a:r>
              <a:rPr lang="en-US" sz="3600" dirty="0" err="1">
                <a:solidFill>
                  <a:schemeClr val="dk2"/>
                </a:solidFill>
                <a:ea typeface="Arial"/>
                <a:cs typeface="Arial"/>
                <a:sym typeface="Arial"/>
              </a:rPr>
              <a:t>distinciones</a:t>
            </a:r>
            <a:r>
              <a:rPr lang="en-US" sz="3600" dirty="0">
                <a:solidFill>
                  <a:schemeClr val="dk2"/>
                </a:solidFill>
                <a:ea typeface="Arial"/>
                <a:cs typeface="Arial"/>
                <a:sym typeface="Arial"/>
              </a:rPr>
              <a:t> </a:t>
            </a:r>
            <a:r>
              <a:rPr lang="en-US" sz="3600" dirty="0" err="1">
                <a:solidFill>
                  <a:schemeClr val="dk2"/>
                </a:solidFill>
                <a:ea typeface="Arial"/>
                <a:cs typeface="Arial"/>
                <a:sym typeface="Arial"/>
              </a:rPr>
              <a:t>adicional</a:t>
            </a:r>
            <a:r>
              <a:rPr lang="en-US" sz="3600" dirty="0" err="1">
                <a:solidFill>
                  <a:schemeClr val="dk2"/>
                </a:solidFill>
                <a:latin typeface="Arial"/>
                <a:ea typeface="Arial"/>
                <a:cs typeface="Arial"/>
                <a:sym typeface="Arial"/>
              </a:rPr>
              <a:t>es</a:t>
            </a:r>
            <a:r>
              <a:rPr lang="en-US" sz="3600" dirty="0">
                <a:solidFill>
                  <a:schemeClr val="dk2"/>
                </a:solidFill>
                <a:latin typeface="Arial"/>
                <a:ea typeface="Arial"/>
                <a:cs typeface="Arial"/>
                <a:sym typeface="Arial"/>
              </a:rPr>
              <a:t>   3</a:t>
            </a:r>
          </a:p>
        </p:txBody>
      </p:sp>
    </p:spTree>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1981199" y="1417637"/>
            <a:ext cx="9286875" cy="4525961"/>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err="1">
                <a:solidFill>
                  <a:schemeClr val="dk1"/>
                </a:solidFill>
                <a:latin typeface="+mj-lt"/>
                <a:ea typeface="Arial"/>
                <a:cs typeface="Arial"/>
                <a:sym typeface="Arial"/>
              </a:rPr>
              <a:t>Cualquier</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cosa</a:t>
            </a:r>
            <a:r>
              <a:rPr lang="en-US" sz="2400" dirty="0">
                <a:solidFill>
                  <a:schemeClr val="dk1"/>
                </a:solidFill>
                <a:latin typeface="+mj-lt"/>
                <a:ea typeface="Arial"/>
                <a:cs typeface="Arial"/>
                <a:sym typeface="Arial"/>
              </a:rPr>
              <a:t> que el </a:t>
            </a:r>
            <a:r>
              <a:rPr lang="en-US" sz="2400" dirty="0" err="1">
                <a:solidFill>
                  <a:schemeClr val="dk1"/>
                </a:solidFill>
                <a:latin typeface="+mj-lt"/>
                <a:ea typeface="Arial"/>
                <a:cs typeface="Arial"/>
                <a:sym typeface="Arial"/>
              </a:rPr>
              <a:t>gobierno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decida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hacer</a:t>
            </a:r>
            <a:r>
              <a:rPr lang="en-US" sz="2400" dirty="0">
                <a:solidFill>
                  <a:schemeClr val="dk1"/>
                </a:solidFill>
                <a:latin typeface="+mj-lt"/>
                <a:ea typeface="Arial"/>
                <a:cs typeface="Arial"/>
                <a:sym typeface="Arial"/>
              </a:rPr>
              <a:t> o no </a:t>
            </a:r>
            <a:r>
              <a:rPr lang="en-US" sz="2400" dirty="0" err="1">
                <a:solidFill>
                  <a:schemeClr val="dk1"/>
                </a:solidFill>
                <a:latin typeface="+mj-lt"/>
                <a:ea typeface="Arial"/>
                <a:cs typeface="Arial"/>
                <a:sym typeface="Arial"/>
              </a:rPr>
              <a:t>hacer</a:t>
            </a:r>
            <a:r>
              <a:rPr lang="en-US" sz="2400" dirty="0">
                <a:solidFill>
                  <a:schemeClr val="dk1"/>
                </a:solidFill>
                <a:latin typeface="+mj-lt"/>
                <a:ea typeface="Arial"/>
                <a:cs typeface="Arial"/>
                <a:sym typeface="Arial"/>
              </a:rPr>
              <a:t>” (Thomas Dye, 1972).</a:t>
            </a:r>
          </a:p>
          <a:p>
            <a:pPr marL="342900" indent="-342900" algn="just">
              <a:lnSpc>
                <a:spcPct val="100000"/>
              </a:lnSpc>
              <a:spcBef>
                <a:spcPts val="480"/>
              </a:spcBef>
              <a:buClr>
                <a:schemeClr val="dk1"/>
              </a:buClr>
              <a:buNone/>
            </a:pPr>
            <a:endParaRPr sz="2400" dirty="0">
              <a:solidFill>
                <a:schemeClr val="dk1"/>
              </a:solidFill>
              <a:latin typeface="+mj-lt"/>
              <a:ea typeface="Arial"/>
              <a:cs typeface="Arial"/>
              <a:sym typeface="Arial"/>
            </a:endParaRPr>
          </a:p>
          <a:p>
            <a:pPr marL="342900" indent="-342900" algn="just">
              <a:lnSpc>
                <a:spcPct val="100000"/>
              </a:lnSpc>
              <a:spcBef>
                <a:spcPts val="480"/>
              </a:spcBef>
              <a:buClr>
                <a:schemeClr val="dk1"/>
              </a:buClr>
              <a:buFont typeface="Arial"/>
              <a:buChar char="•"/>
            </a:pPr>
            <a:r>
              <a:rPr lang="en-US" sz="2400" dirty="0">
                <a:solidFill>
                  <a:schemeClr val="dk1"/>
                </a:solidFill>
                <a:latin typeface="+mj-lt"/>
                <a:ea typeface="Arial"/>
                <a:cs typeface="Arial"/>
                <a:sym typeface="Arial"/>
              </a:rPr>
              <a:t>Un </a:t>
            </a:r>
            <a:r>
              <a:rPr lang="en-US" sz="2400" dirty="0" err="1">
                <a:solidFill>
                  <a:schemeClr val="dk1"/>
                </a:solidFill>
                <a:latin typeface="+mj-lt"/>
                <a:ea typeface="Arial"/>
                <a:cs typeface="Arial"/>
                <a:sym typeface="Arial"/>
              </a:rPr>
              <a:t>curso</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acción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intencional</a:t>
            </a:r>
            <a:r>
              <a:rPr lang="en-US" sz="2400" dirty="0">
                <a:solidFill>
                  <a:schemeClr val="dk1"/>
                </a:solidFill>
                <a:latin typeface="+mj-lt"/>
                <a:ea typeface="Arial"/>
                <a:cs typeface="Arial"/>
                <a:sym typeface="Arial"/>
              </a:rPr>
              <a:t> por </a:t>
            </a:r>
            <a:r>
              <a:rPr lang="en-US" sz="2400" dirty="0" err="1">
                <a:solidFill>
                  <a:schemeClr val="dk1"/>
                </a:solidFill>
                <a:latin typeface="+mj-lt"/>
                <a:ea typeface="Arial"/>
                <a:cs typeface="Arial"/>
                <a:sym typeface="Arial"/>
              </a:rPr>
              <a:t>parte</a:t>
            </a:r>
            <a:r>
              <a:rPr lang="en-US" sz="2400" dirty="0">
                <a:solidFill>
                  <a:schemeClr val="dk1"/>
                </a:solidFill>
                <a:latin typeface="+mj-lt"/>
                <a:ea typeface="Arial"/>
                <a:cs typeface="Arial"/>
                <a:sym typeface="Arial"/>
              </a:rPr>
              <a:t> de un actor (</a:t>
            </a:r>
            <a:r>
              <a:rPr lang="en-US" sz="2400"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al </a:t>
            </a:r>
            <a:r>
              <a:rPr lang="en-US" sz="2400" dirty="0" err="1">
                <a:solidFill>
                  <a:schemeClr val="dk1"/>
                </a:solidFill>
                <a:latin typeface="+mj-lt"/>
                <a:ea typeface="Arial"/>
                <a:cs typeface="Arial"/>
                <a:sym typeface="Arial"/>
              </a:rPr>
              <a:t>manejar</a:t>
            </a:r>
            <a:r>
              <a:rPr lang="en-US" sz="2400" dirty="0">
                <a:solidFill>
                  <a:schemeClr val="dk1"/>
                </a:solidFill>
                <a:latin typeface="+mj-lt"/>
                <a:ea typeface="Arial"/>
                <a:cs typeface="Arial"/>
                <a:sym typeface="Arial"/>
              </a:rPr>
              <a:t> un </a:t>
            </a:r>
            <a:r>
              <a:rPr lang="en-US" sz="2400" u="sng" dirty="0" err="1">
                <a:solidFill>
                  <a:schemeClr val="dk1"/>
                </a:solidFill>
                <a:latin typeface="+mj-lt"/>
                <a:ea typeface="Arial"/>
                <a:cs typeface="Arial"/>
                <a:sym typeface="Arial"/>
              </a:rPr>
              <a:t>problema</a:t>
            </a:r>
            <a:r>
              <a:rPr lang="en-US" sz="2400" u="sng" dirty="0">
                <a:solidFill>
                  <a:schemeClr val="dk1"/>
                </a:solidFill>
                <a:latin typeface="+mj-lt"/>
                <a:ea typeface="Arial"/>
                <a:cs typeface="Arial"/>
                <a:sym typeface="Arial"/>
              </a:rPr>
              <a:t> o </a:t>
            </a:r>
            <a:r>
              <a:rPr lang="en-US" sz="2400" u="sng" dirty="0" err="1">
                <a:solidFill>
                  <a:schemeClr val="dk1"/>
                </a:solidFill>
                <a:latin typeface="+mj-lt"/>
                <a:ea typeface="Arial"/>
                <a:cs typeface="Arial"/>
                <a:sym typeface="Arial"/>
              </a:rPr>
              <a:t>materia</a:t>
            </a:r>
            <a:r>
              <a:rPr lang="en-US" sz="2400" u="sng" dirty="0">
                <a:solidFill>
                  <a:schemeClr val="dk1"/>
                </a:solidFill>
                <a:latin typeface="+mj-lt"/>
                <a:ea typeface="Arial"/>
                <a:cs typeface="Arial"/>
                <a:sym typeface="Arial"/>
              </a:rPr>
              <a:t> de </a:t>
            </a:r>
            <a:r>
              <a:rPr lang="en-US" sz="2400" u="sng" dirty="0" err="1">
                <a:solidFill>
                  <a:schemeClr val="dk1"/>
                </a:solidFill>
                <a:latin typeface="+mj-lt"/>
                <a:ea typeface="Arial"/>
                <a:cs typeface="Arial"/>
                <a:sym typeface="Arial"/>
              </a:rPr>
              <a:t>preocupación</a:t>
            </a:r>
            <a:r>
              <a:rPr lang="en-US" sz="2400" dirty="0">
                <a:solidFill>
                  <a:schemeClr val="dk1"/>
                </a:solidFill>
                <a:latin typeface="+mj-lt"/>
                <a:ea typeface="Arial"/>
                <a:cs typeface="Arial"/>
                <a:sym typeface="Arial"/>
              </a:rPr>
              <a:t>” (James Anderson , 1984).</a:t>
            </a:r>
          </a:p>
          <a:p>
            <a:pPr marL="342900" indent="-342900" algn="just">
              <a:lnSpc>
                <a:spcPct val="100000"/>
              </a:lnSpc>
              <a:spcBef>
                <a:spcPts val="480"/>
              </a:spcBef>
              <a:buClr>
                <a:schemeClr val="dk1"/>
              </a:buClr>
              <a:buNone/>
            </a:pPr>
            <a:endParaRPr sz="2400" dirty="0">
              <a:solidFill>
                <a:schemeClr val="dk1"/>
              </a:solidFill>
              <a:latin typeface="+mj-lt"/>
              <a:ea typeface="Arial"/>
              <a:cs typeface="Arial"/>
              <a:sym typeface="Arial"/>
            </a:endParaRPr>
          </a:p>
          <a:p>
            <a:pPr marL="342900" indent="-342900" algn="just">
              <a:lnSpc>
                <a:spcPct val="100000"/>
              </a:lnSpc>
              <a:spcBef>
                <a:spcPts val="480"/>
              </a:spcBef>
              <a:buClr>
                <a:schemeClr val="dk1"/>
              </a:buClr>
              <a:buFont typeface="Arial"/>
              <a:buChar char="•"/>
            </a:pPr>
            <a:r>
              <a:rPr lang="en-US" sz="2400" dirty="0">
                <a:solidFill>
                  <a:schemeClr val="dk1"/>
                </a:solidFill>
                <a:latin typeface="+mj-lt"/>
                <a:ea typeface="Arial"/>
                <a:cs typeface="Arial"/>
                <a:sym typeface="Arial"/>
              </a:rPr>
              <a:t>Una </a:t>
            </a:r>
            <a:r>
              <a:rPr lang="en-US" sz="2400" dirty="0" err="1">
                <a:solidFill>
                  <a:schemeClr val="dk1"/>
                </a:solidFill>
                <a:latin typeface="+mj-lt"/>
                <a:ea typeface="Arial"/>
                <a:cs typeface="Arial"/>
                <a:sym typeface="Arial"/>
              </a:rPr>
              <a:t>acción</a:t>
            </a:r>
            <a:r>
              <a:rPr lang="en-US" sz="2400" dirty="0">
                <a:solidFill>
                  <a:schemeClr val="dk1"/>
                </a:solidFill>
                <a:latin typeface="+mj-lt"/>
                <a:ea typeface="Arial"/>
                <a:cs typeface="Arial"/>
                <a:sym typeface="Arial"/>
              </a:rPr>
              <a:t> o conjunto de </a:t>
            </a:r>
            <a:r>
              <a:rPr lang="en-US" sz="2400" dirty="0" err="1">
                <a:solidFill>
                  <a:schemeClr val="dk1"/>
                </a:solidFill>
                <a:latin typeface="+mj-lt"/>
                <a:ea typeface="Arial"/>
                <a:cs typeface="Arial"/>
                <a:sym typeface="Arial"/>
              </a:rPr>
              <a:t>acciones</a:t>
            </a:r>
            <a:r>
              <a:rPr lang="en-US" sz="2400" dirty="0">
                <a:solidFill>
                  <a:schemeClr val="dk1"/>
                </a:solidFill>
                <a:latin typeface="+mj-lt"/>
                <a:ea typeface="Arial"/>
                <a:cs typeface="Arial"/>
                <a:sym typeface="Arial"/>
              </a:rPr>
              <a:t>, con </a:t>
            </a:r>
            <a:r>
              <a:rPr lang="en-US" sz="2400" dirty="0" err="1">
                <a:solidFill>
                  <a:schemeClr val="dk1"/>
                </a:solidFill>
                <a:latin typeface="+mj-lt"/>
                <a:ea typeface="Arial"/>
                <a:cs typeface="Arial"/>
                <a:sym typeface="Arial"/>
              </a:rPr>
              <a:t>vocación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estratégica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realizadas</a:t>
            </a:r>
            <a:r>
              <a:rPr lang="en-US" sz="2400" dirty="0">
                <a:solidFill>
                  <a:schemeClr val="dk1"/>
                </a:solidFill>
                <a:latin typeface="+mj-lt"/>
                <a:ea typeface="Arial"/>
                <a:cs typeface="Arial"/>
                <a:sym typeface="Arial"/>
              </a:rPr>
              <a:t> por los </a:t>
            </a:r>
            <a:r>
              <a:rPr lang="en-US" sz="2400" dirty="0" err="1">
                <a:solidFill>
                  <a:schemeClr val="dk1"/>
                </a:solidFill>
                <a:latin typeface="+mj-lt"/>
                <a:ea typeface="Arial"/>
                <a:cs typeface="Arial"/>
                <a:sym typeface="Arial"/>
              </a:rPr>
              <a:t>poderes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públicos</a:t>
            </a:r>
            <a:r>
              <a:rPr lang="en-US" sz="2400" dirty="0">
                <a:solidFill>
                  <a:schemeClr val="dk1"/>
                </a:solidFill>
                <a:latin typeface="+mj-lt"/>
                <a:ea typeface="Arial"/>
                <a:cs typeface="Arial"/>
                <a:sym typeface="Arial"/>
              </a:rPr>
              <a:t> y sus </a:t>
            </a:r>
            <a:r>
              <a:rPr lang="en-US" sz="2400" dirty="0" err="1">
                <a:solidFill>
                  <a:schemeClr val="dk1"/>
                </a:solidFill>
                <a:latin typeface="+mj-lt"/>
                <a:ea typeface="Arial"/>
                <a:cs typeface="Arial"/>
                <a:sym typeface="Arial"/>
              </a:rPr>
              <a:t>distintas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instituciones</a:t>
            </a:r>
            <a:r>
              <a:rPr lang="en-US" sz="2400" dirty="0">
                <a:solidFill>
                  <a:schemeClr val="dk1"/>
                </a:solidFill>
                <a:latin typeface="+mj-lt"/>
                <a:ea typeface="Arial"/>
                <a:cs typeface="Arial"/>
                <a:sym typeface="Arial"/>
              </a:rPr>
              <a:t>, con </a:t>
            </a:r>
            <a:r>
              <a:rPr lang="en-US" sz="2400" dirty="0" err="1">
                <a:solidFill>
                  <a:schemeClr val="dk1"/>
                </a:solidFill>
                <a:latin typeface="+mj-lt"/>
                <a:ea typeface="Arial"/>
                <a:cs typeface="Arial"/>
                <a:sym typeface="Arial"/>
              </a:rPr>
              <a:t>participación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ciudadana</a:t>
            </a:r>
            <a:r>
              <a:rPr lang="en-US" sz="2400" dirty="0">
                <a:solidFill>
                  <a:schemeClr val="dk1"/>
                </a:solidFill>
                <a:latin typeface="+mj-lt"/>
                <a:ea typeface="Arial"/>
                <a:cs typeface="Arial"/>
                <a:sym typeface="Arial"/>
              </a:rPr>
              <a:t>, que </a:t>
            </a:r>
            <a:r>
              <a:rPr lang="en-US" sz="2400" dirty="0" err="1">
                <a:solidFill>
                  <a:schemeClr val="dk1"/>
                </a:solidFill>
                <a:latin typeface="+mj-lt"/>
                <a:ea typeface="Arial"/>
                <a:cs typeface="Arial"/>
                <a:sym typeface="Arial"/>
              </a:rPr>
              <a:t>buscan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cambiar</a:t>
            </a:r>
            <a:r>
              <a:rPr lang="en-US" sz="2400" dirty="0">
                <a:solidFill>
                  <a:schemeClr val="dk1"/>
                </a:solidFill>
                <a:latin typeface="+mj-lt"/>
                <a:ea typeface="Arial"/>
                <a:cs typeface="Arial"/>
                <a:sym typeface="Arial"/>
              </a:rPr>
              <a:t> la </a:t>
            </a:r>
            <a:r>
              <a:rPr lang="en-US" sz="2400" dirty="0" err="1">
                <a:solidFill>
                  <a:schemeClr val="dk1"/>
                </a:solidFill>
                <a:latin typeface="+mj-lt"/>
                <a:ea typeface="Arial"/>
                <a:cs typeface="Arial"/>
                <a:sym typeface="Arial"/>
              </a:rPr>
              <a:t>realidad</a:t>
            </a:r>
            <a:r>
              <a:rPr lang="en-US" sz="2400" dirty="0">
                <a:solidFill>
                  <a:schemeClr val="dk1"/>
                </a:solidFill>
                <a:latin typeface="+mj-lt"/>
                <a:ea typeface="Arial"/>
                <a:cs typeface="Arial"/>
                <a:sym typeface="Arial"/>
              </a:rPr>
              <a:t> social </a:t>
            </a:r>
            <a:r>
              <a:rPr lang="en-US" sz="2400" dirty="0" err="1">
                <a:solidFill>
                  <a:schemeClr val="dk1"/>
                </a:solidFill>
                <a:latin typeface="+mj-lt"/>
                <a:ea typeface="Arial"/>
                <a:cs typeface="Arial"/>
                <a:sym typeface="Arial"/>
              </a:rPr>
              <a:t>en</a:t>
            </a:r>
            <a:r>
              <a:rPr lang="en-US" sz="2400" dirty="0">
                <a:solidFill>
                  <a:schemeClr val="dk1"/>
                </a:solidFill>
                <a:latin typeface="+mj-lt"/>
                <a:ea typeface="Arial"/>
                <a:cs typeface="Arial"/>
                <a:sym typeface="Arial"/>
              </a:rPr>
              <a:t> un </a:t>
            </a:r>
            <a:r>
              <a:rPr lang="en-US" sz="2400" dirty="0" err="1">
                <a:solidFill>
                  <a:schemeClr val="dk1"/>
                </a:solidFill>
                <a:latin typeface="+mj-lt"/>
                <a:ea typeface="Arial"/>
                <a:cs typeface="Arial"/>
                <a:sym typeface="Arial"/>
              </a:rPr>
              <a:t>determinado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sentido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noción</a:t>
            </a:r>
            <a:r>
              <a:rPr lang="en-US" sz="2400" dirty="0">
                <a:solidFill>
                  <a:schemeClr val="dk1"/>
                </a:solidFill>
                <a:latin typeface="+mj-lt"/>
                <a:ea typeface="Arial"/>
                <a:cs typeface="Arial"/>
                <a:sym typeface="Arial"/>
              </a:rPr>
              <a:t> general--Enrique </a:t>
            </a:r>
            <a:r>
              <a:rPr lang="en-US" sz="2400" dirty="0" err="1">
                <a:solidFill>
                  <a:schemeClr val="dk1"/>
                </a:solidFill>
                <a:latin typeface="+mj-lt"/>
                <a:ea typeface="Arial"/>
                <a:cs typeface="Arial"/>
                <a:sym typeface="Arial"/>
              </a:rPr>
              <a:t>Gomáriz</a:t>
            </a:r>
            <a:r>
              <a:rPr lang="en-US" sz="2400" dirty="0">
                <a:solidFill>
                  <a:schemeClr val="dk1"/>
                </a:solidFill>
                <a:latin typeface="+mj-lt"/>
                <a:ea typeface="Arial"/>
                <a:cs typeface="Arial"/>
                <a:sym typeface="Arial"/>
              </a:rPr>
              <a:t> Moraga, 2007).</a:t>
            </a:r>
          </a:p>
          <a:p>
            <a:pPr marL="0" indent="0">
              <a:spcBef>
                <a:spcPts val="0"/>
              </a:spcBef>
              <a:buNone/>
            </a:pPr>
            <a:endParaRPr sz="2400" dirty="0">
              <a:solidFill>
                <a:schemeClr val="dk1"/>
              </a:solidFill>
              <a:latin typeface="Arial"/>
              <a:ea typeface="Arial"/>
              <a:cs typeface="Arial"/>
              <a:sym typeface="Arial"/>
            </a:endParaRPr>
          </a:p>
        </p:txBody>
      </p:sp>
      <p:sp>
        <p:nvSpPr>
          <p:cNvPr id="203" name="Shape 20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36</a:t>
            </a:fld>
            <a:endParaRPr lang="en-US" sz="1400">
              <a:solidFill>
                <a:schemeClr val="dk1"/>
              </a:solidFill>
              <a:latin typeface="Arial"/>
              <a:ea typeface="Arial"/>
              <a:cs typeface="Arial"/>
              <a:sym typeface="Arial"/>
            </a:endParaRPr>
          </a:p>
        </p:txBody>
      </p:sp>
      <p:sp>
        <p:nvSpPr>
          <p:cNvPr id="204" name="Shape 20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Qué</a:t>
            </a:r>
            <a:r>
              <a:rPr lang="en-US" sz="3600" b="1" dirty="0">
                <a:solidFill>
                  <a:schemeClr val="dk2"/>
                </a:solidFill>
                <a:ea typeface="Arial"/>
                <a:cs typeface="Arial"/>
                <a:sym typeface="Arial"/>
              </a:rPr>
              <a:t> son las </a:t>
            </a:r>
            <a:r>
              <a:rPr lang="en-US" sz="3600" b="1" dirty="0" err="1">
                <a:solidFill>
                  <a:schemeClr val="dk2"/>
                </a:solidFill>
                <a:ea typeface="Arial"/>
                <a:cs typeface="Arial"/>
                <a:sym typeface="Arial"/>
              </a:rPr>
              <a:t>políticas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públic</a:t>
            </a:r>
            <a:r>
              <a:rPr lang="en-US" sz="3200" dirty="0" err="1">
                <a:solidFill>
                  <a:schemeClr val="dk2"/>
                </a:solidFill>
                <a:latin typeface="Arial"/>
                <a:ea typeface="Arial"/>
                <a:cs typeface="Arial"/>
                <a:sym typeface="Arial"/>
              </a:rPr>
              <a:t>as</a:t>
            </a:r>
            <a:r>
              <a:rPr lang="en-US" sz="3600" dirty="0">
                <a:solidFill>
                  <a:schemeClr val="dk2"/>
                </a:solidFill>
                <a:latin typeface="Arial"/>
                <a:ea typeface="Arial"/>
                <a:cs typeface="Arial"/>
                <a:sym typeface="Arial"/>
              </a:rPr>
              <a:t>	  1</a:t>
            </a:r>
          </a:p>
        </p:txBody>
      </p:sp>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2135188" y="1557338"/>
            <a:ext cx="9037637" cy="4900611"/>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a:solidFill>
                  <a:schemeClr val="dk1"/>
                </a:solidFill>
                <a:latin typeface="+mj-lt"/>
                <a:ea typeface="Arial"/>
                <a:cs typeface="Arial"/>
                <a:sym typeface="Arial"/>
              </a:rPr>
              <a:t>“</a:t>
            </a:r>
            <a:r>
              <a:rPr lang="en-US" sz="2400" dirty="0" err="1">
                <a:solidFill>
                  <a:schemeClr val="dk1"/>
                </a:solidFill>
                <a:latin typeface="+mj-lt"/>
                <a:ea typeface="Arial"/>
                <a:cs typeface="Arial"/>
                <a:sym typeface="Arial"/>
              </a:rPr>
              <a:t>Cursos</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acción</a:t>
            </a:r>
            <a:r>
              <a:rPr lang="en-US" sz="2400" dirty="0">
                <a:solidFill>
                  <a:schemeClr val="dk1"/>
                </a:solidFill>
                <a:latin typeface="+mj-lt"/>
                <a:ea typeface="Arial"/>
                <a:cs typeface="Arial"/>
                <a:sym typeface="Arial"/>
              </a:rPr>
              <a:t> y </a:t>
            </a:r>
            <a:r>
              <a:rPr lang="en-US" sz="2400" dirty="0" err="1">
                <a:solidFill>
                  <a:schemeClr val="dk1"/>
                </a:solidFill>
                <a:latin typeface="+mj-lt"/>
                <a:ea typeface="Arial"/>
                <a:cs typeface="Arial"/>
                <a:sym typeface="Arial"/>
              </a:rPr>
              <a:t>flujos</a:t>
            </a:r>
            <a:r>
              <a:rPr lang="en-US" sz="2400" dirty="0">
                <a:solidFill>
                  <a:schemeClr val="dk1"/>
                </a:solidFill>
                <a:latin typeface="+mj-lt"/>
                <a:ea typeface="Arial"/>
                <a:cs typeface="Arial"/>
                <a:sym typeface="Arial"/>
              </a:rPr>
              <a:t> e </a:t>
            </a:r>
            <a:r>
              <a:rPr lang="en-US" sz="2400" dirty="0" err="1">
                <a:solidFill>
                  <a:schemeClr val="dk1"/>
                </a:solidFill>
                <a:latin typeface="+mj-lt"/>
                <a:ea typeface="Arial"/>
                <a:cs typeface="Arial"/>
                <a:sym typeface="Arial"/>
              </a:rPr>
              <a:t>información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relacionados</a:t>
            </a:r>
            <a:r>
              <a:rPr lang="en-US" sz="2400" dirty="0">
                <a:solidFill>
                  <a:schemeClr val="dk1"/>
                </a:solidFill>
                <a:latin typeface="+mj-lt"/>
                <a:ea typeface="Arial"/>
                <a:cs typeface="Arial"/>
                <a:sym typeface="Arial"/>
              </a:rPr>
              <a:t> con un </a:t>
            </a:r>
            <a:r>
              <a:rPr lang="en-US" sz="2400" u="sng" dirty="0" err="1">
                <a:solidFill>
                  <a:schemeClr val="dk1"/>
                </a:solidFill>
                <a:latin typeface="+mj-lt"/>
                <a:ea typeface="Arial"/>
                <a:cs typeface="Arial"/>
                <a:sym typeface="Arial"/>
              </a:rPr>
              <a:t>objetivo</a:t>
            </a:r>
            <a:r>
              <a:rPr lang="en-US" sz="2400" u="sng" dirty="0">
                <a:solidFill>
                  <a:schemeClr val="dk1"/>
                </a:solidFill>
                <a:latin typeface="+mj-lt"/>
                <a:ea typeface="Arial"/>
                <a:cs typeface="Arial"/>
                <a:sym typeface="Arial"/>
              </a:rPr>
              <a:t> </a:t>
            </a:r>
            <a:r>
              <a:rPr lang="en-US" sz="2400" u="sng"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definido</a:t>
            </a:r>
            <a:r>
              <a:rPr lang="en-US" sz="2400" dirty="0">
                <a:solidFill>
                  <a:schemeClr val="dk1"/>
                </a:solidFill>
                <a:latin typeface="+mj-lt"/>
                <a:ea typeface="Arial"/>
                <a:cs typeface="Arial"/>
                <a:sym typeface="Arial"/>
              </a:rPr>
              <a:t> en forma </a:t>
            </a:r>
            <a:r>
              <a:rPr lang="en-US" sz="2400" dirty="0" err="1">
                <a:solidFill>
                  <a:schemeClr val="dk1"/>
                </a:solidFill>
                <a:latin typeface="+mj-lt"/>
                <a:ea typeface="Arial"/>
                <a:cs typeface="Arial"/>
                <a:sym typeface="Arial"/>
              </a:rPr>
              <a:t>democrática</a:t>
            </a:r>
            <a:r>
              <a:rPr lang="en-US" sz="2400" dirty="0">
                <a:solidFill>
                  <a:schemeClr val="dk1"/>
                </a:solidFill>
                <a:latin typeface="+mj-lt"/>
                <a:ea typeface="Arial"/>
                <a:cs typeface="Arial"/>
                <a:sym typeface="Arial"/>
              </a:rPr>
              <a:t>, los que son </a:t>
            </a:r>
            <a:r>
              <a:rPr lang="en-US" sz="2400" dirty="0" err="1">
                <a:solidFill>
                  <a:schemeClr val="dk1"/>
                </a:solidFill>
                <a:latin typeface="+mj-lt"/>
                <a:ea typeface="Arial"/>
                <a:cs typeface="Arial"/>
                <a:sym typeface="Arial"/>
              </a:rPr>
              <a:t>desarrollados</a:t>
            </a:r>
            <a:r>
              <a:rPr lang="en-US" sz="2400" dirty="0">
                <a:solidFill>
                  <a:schemeClr val="dk1"/>
                </a:solidFill>
                <a:latin typeface="+mj-lt"/>
                <a:ea typeface="Arial"/>
                <a:cs typeface="Arial"/>
                <a:sym typeface="Arial"/>
              </a:rPr>
              <a:t> por el sector </a:t>
            </a:r>
            <a:r>
              <a:rPr lang="en-US" sz="2400"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y, </a:t>
            </a:r>
            <a:r>
              <a:rPr lang="en-US" sz="2400" dirty="0" err="1">
                <a:solidFill>
                  <a:schemeClr val="dk1"/>
                </a:solidFill>
                <a:latin typeface="+mj-lt"/>
                <a:ea typeface="Arial"/>
                <a:cs typeface="Arial"/>
                <a:sym typeface="Arial"/>
              </a:rPr>
              <a:t>frecuentemente</a:t>
            </a:r>
            <a:r>
              <a:rPr lang="en-US" sz="2400" dirty="0">
                <a:solidFill>
                  <a:schemeClr val="dk1"/>
                </a:solidFill>
                <a:latin typeface="+mj-lt"/>
                <a:ea typeface="Arial"/>
                <a:cs typeface="Arial"/>
                <a:sym typeface="Arial"/>
              </a:rPr>
              <a:t>, con la </a:t>
            </a:r>
            <a:r>
              <a:rPr lang="en-US" sz="2400" dirty="0" err="1">
                <a:solidFill>
                  <a:schemeClr val="dk1"/>
                </a:solidFill>
                <a:latin typeface="+mj-lt"/>
                <a:ea typeface="Arial"/>
                <a:cs typeface="Arial"/>
                <a:sym typeface="Arial"/>
              </a:rPr>
              <a:t>participación</a:t>
            </a:r>
            <a:r>
              <a:rPr lang="en-US" sz="2400" dirty="0">
                <a:solidFill>
                  <a:schemeClr val="dk1"/>
                </a:solidFill>
                <a:latin typeface="+mj-lt"/>
                <a:ea typeface="Arial"/>
                <a:cs typeface="Arial"/>
                <a:sym typeface="Arial"/>
              </a:rPr>
              <a:t> de la </a:t>
            </a:r>
            <a:r>
              <a:rPr lang="en-US" sz="2400" dirty="0" err="1">
                <a:solidFill>
                  <a:schemeClr val="dk1"/>
                </a:solidFill>
                <a:latin typeface="+mj-lt"/>
                <a:ea typeface="Arial"/>
                <a:cs typeface="Arial"/>
                <a:sym typeface="Arial"/>
              </a:rPr>
              <a:t>comunidad</a:t>
            </a:r>
            <a:r>
              <a:rPr lang="en-US" sz="2400" dirty="0">
                <a:solidFill>
                  <a:schemeClr val="dk1"/>
                </a:solidFill>
                <a:latin typeface="+mj-lt"/>
                <a:ea typeface="Arial"/>
                <a:cs typeface="Arial"/>
                <a:sym typeface="Arial"/>
              </a:rPr>
              <a:t> y el sector privado ” (Eugenio </a:t>
            </a:r>
            <a:r>
              <a:rPr lang="en-US" sz="2400" dirty="0" err="1">
                <a:solidFill>
                  <a:schemeClr val="dk1"/>
                </a:solidFill>
                <a:latin typeface="+mj-lt"/>
                <a:ea typeface="Arial"/>
                <a:cs typeface="Arial"/>
                <a:sym typeface="Arial"/>
              </a:rPr>
              <a:t>Lahera</a:t>
            </a:r>
            <a:r>
              <a:rPr lang="en-US" sz="2400" dirty="0">
                <a:solidFill>
                  <a:schemeClr val="dk1"/>
                </a:solidFill>
                <a:latin typeface="+mj-lt"/>
                <a:ea typeface="Arial"/>
                <a:cs typeface="Arial"/>
                <a:sym typeface="Arial"/>
              </a:rPr>
              <a:t>, 2002).</a:t>
            </a:r>
          </a:p>
          <a:p>
            <a:pPr marL="0" indent="0" algn="just">
              <a:lnSpc>
                <a:spcPct val="100000"/>
              </a:lnSpc>
              <a:spcBef>
                <a:spcPts val="0"/>
              </a:spcBef>
              <a:buClr>
                <a:schemeClr val="dk1"/>
              </a:buClr>
              <a:buNone/>
            </a:pPr>
            <a:endParaRPr lang="en-US" sz="2400" dirty="0">
              <a:solidFill>
                <a:schemeClr val="dk1"/>
              </a:solidFill>
              <a:latin typeface="+mj-lt"/>
              <a:ea typeface="Arial"/>
              <a:cs typeface="Arial"/>
              <a:sym typeface="Arial"/>
            </a:endParaRPr>
          </a:p>
          <a:p>
            <a:pPr marL="342900" indent="-342900" algn="just">
              <a:lnSpc>
                <a:spcPct val="100000"/>
              </a:lnSpc>
              <a:spcBef>
                <a:spcPts val="480"/>
              </a:spcBef>
              <a:buClr>
                <a:schemeClr val="dk1"/>
              </a:buClr>
              <a:buFont typeface="Arial"/>
              <a:buChar char="•"/>
            </a:pPr>
            <a:r>
              <a:rPr lang="en-US" sz="2400" dirty="0" err="1">
                <a:solidFill>
                  <a:schemeClr val="dk1"/>
                </a:solidFill>
                <a:latin typeface="+mj-lt"/>
                <a:ea typeface="Arial"/>
                <a:cs typeface="Arial"/>
                <a:sym typeface="Arial"/>
              </a:rPr>
              <a:t>Elementos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comunes</a:t>
            </a:r>
            <a:r>
              <a:rPr lang="en-US" sz="2400" dirty="0">
                <a:solidFill>
                  <a:schemeClr val="dk1"/>
                </a:solidFill>
                <a:latin typeface="+mj-lt"/>
                <a:ea typeface="Arial"/>
                <a:cs typeface="Arial"/>
                <a:sym typeface="Arial"/>
              </a:rPr>
              <a:t> a </a:t>
            </a:r>
            <a:r>
              <a:rPr lang="en-US" sz="2400" dirty="0" err="1">
                <a:solidFill>
                  <a:schemeClr val="dk1"/>
                </a:solidFill>
                <a:latin typeface="+mj-lt"/>
                <a:ea typeface="Arial"/>
                <a:cs typeface="Arial"/>
                <a:sym typeface="Arial"/>
              </a:rPr>
              <a:t>las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definiciones</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política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pública</a:t>
            </a:r>
            <a:r>
              <a:rPr lang="en-US" sz="2400" dirty="0">
                <a:solidFill>
                  <a:schemeClr val="dk1"/>
                </a:solidFill>
                <a:latin typeface="+mj-lt"/>
                <a:ea typeface="Arial"/>
                <a:cs typeface="Arial"/>
                <a:sym typeface="Arial"/>
              </a:rPr>
              <a:t>:</a:t>
            </a:r>
          </a:p>
          <a:p>
            <a:pPr marL="742950" lvl="1" indent="-285750" algn="just">
              <a:lnSpc>
                <a:spcPct val="100000"/>
              </a:lnSpc>
              <a:spcBef>
                <a:spcPts val="480"/>
              </a:spcBef>
              <a:buClr>
                <a:schemeClr val="dk1"/>
              </a:buClr>
              <a:buFont typeface="Arial"/>
              <a:buChar char="–"/>
            </a:pPr>
            <a:r>
              <a:rPr lang="en-US" sz="2400" b="1" dirty="0">
                <a:solidFill>
                  <a:schemeClr val="dk1"/>
                </a:solidFill>
                <a:latin typeface="+mj-lt"/>
                <a:ea typeface="Arial"/>
                <a:cs typeface="Arial"/>
                <a:sym typeface="Arial"/>
              </a:rPr>
              <a:t>Son </a:t>
            </a:r>
            <a:r>
              <a:rPr lang="en-US" sz="2400" b="1" dirty="0" err="1">
                <a:solidFill>
                  <a:schemeClr val="dk1"/>
                </a:solidFill>
                <a:latin typeface="+mj-lt"/>
                <a:ea typeface="Arial"/>
                <a:cs typeface="Arial"/>
                <a:sym typeface="Arial"/>
              </a:rPr>
              <a:t>acciones</a:t>
            </a:r>
            <a:r>
              <a:rPr lang="en-US" sz="2400" dirty="0">
                <a:solidFill>
                  <a:schemeClr val="dk1"/>
                </a:solidFill>
                <a:latin typeface="+mj-lt"/>
                <a:ea typeface="Arial"/>
                <a:cs typeface="Arial"/>
                <a:sym typeface="Arial"/>
              </a:rPr>
              <a:t>...</a:t>
            </a:r>
          </a:p>
          <a:p>
            <a:pPr marL="742950" lvl="1" indent="-285750" algn="just">
              <a:lnSpc>
                <a:spcPct val="100000"/>
              </a:lnSpc>
              <a:spcBef>
                <a:spcPts val="480"/>
              </a:spcBef>
              <a:buClr>
                <a:schemeClr val="dk1"/>
              </a:buClr>
              <a:buFont typeface="Arial"/>
              <a:buChar char="–"/>
            </a:pPr>
            <a:r>
              <a:rPr lang="en-US" sz="2400" b="1" dirty="0" err="1">
                <a:solidFill>
                  <a:schemeClr val="dk1"/>
                </a:solidFill>
                <a:latin typeface="+mj-lt"/>
                <a:ea typeface="Arial"/>
                <a:cs typeface="Arial"/>
                <a:sym typeface="Arial"/>
              </a:rPr>
              <a:t>Realizadas</a:t>
            </a:r>
            <a:r>
              <a:rPr lang="en-US" sz="2400" b="1" dirty="0">
                <a:solidFill>
                  <a:schemeClr val="dk1"/>
                </a:solidFill>
                <a:latin typeface="+mj-lt"/>
                <a:ea typeface="Arial"/>
                <a:cs typeface="Arial"/>
                <a:sym typeface="Arial"/>
              </a:rPr>
              <a:t> o </a:t>
            </a:r>
            <a:r>
              <a:rPr lang="en-US" sz="2400" b="1" dirty="0" err="1">
                <a:solidFill>
                  <a:schemeClr val="dk1"/>
                </a:solidFill>
                <a:latin typeface="+mj-lt"/>
                <a:ea typeface="Arial"/>
                <a:cs typeface="Arial"/>
                <a:sym typeface="Arial"/>
              </a:rPr>
              <a:t>provistas</a:t>
            </a:r>
            <a:r>
              <a:rPr lang="en-US" sz="2400" b="1" dirty="0">
                <a:solidFill>
                  <a:schemeClr val="dk1"/>
                </a:solidFill>
                <a:latin typeface="+mj-lt"/>
                <a:ea typeface="Arial"/>
                <a:cs typeface="Arial"/>
                <a:sym typeface="Arial"/>
              </a:rPr>
              <a:t> </a:t>
            </a:r>
            <a:r>
              <a:rPr lang="en-US" sz="2400" b="1" dirty="0" err="1">
                <a:solidFill>
                  <a:schemeClr val="dk1"/>
                </a:solidFill>
                <a:latin typeface="+mj-lt"/>
                <a:ea typeface="Arial"/>
                <a:cs typeface="Arial"/>
                <a:sym typeface="Arial"/>
              </a:rPr>
              <a:t>por</a:t>
            </a:r>
            <a:r>
              <a:rPr lang="en-US" sz="2400" b="1" dirty="0">
                <a:solidFill>
                  <a:schemeClr val="dk1"/>
                </a:solidFill>
                <a:latin typeface="+mj-lt"/>
                <a:ea typeface="Arial"/>
                <a:cs typeface="Arial"/>
                <a:sym typeface="Arial"/>
              </a:rPr>
              <a:t> el Estado...</a:t>
            </a:r>
          </a:p>
          <a:p>
            <a:pPr marL="742950" lvl="1" indent="-285750" algn="just">
              <a:lnSpc>
                <a:spcPct val="100000"/>
              </a:lnSpc>
              <a:spcBef>
                <a:spcPts val="480"/>
              </a:spcBef>
              <a:buClr>
                <a:schemeClr val="dk1"/>
              </a:buClr>
              <a:buFont typeface="Arial"/>
              <a:buChar char="–"/>
            </a:pPr>
            <a:r>
              <a:rPr lang="en-US" sz="2400" b="1" dirty="0">
                <a:solidFill>
                  <a:schemeClr val="dk1"/>
                </a:solidFill>
                <a:latin typeface="+mj-lt"/>
                <a:ea typeface="Arial"/>
                <a:cs typeface="Arial"/>
                <a:sym typeface="Arial"/>
              </a:rPr>
              <a:t>Para la </a:t>
            </a:r>
            <a:r>
              <a:rPr lang="en-US" sz="2400" b="1" dirty="0" err="1">
                <a:solidFill>
                  <a:schemeClr val="dk1"/>
                </a:solidFill>
                <a:latin typeface="+mj-lt"/>
                <a:ea typeface="Arial"/>
                <a:cs typeface="Arial"/>
                <a:sym typeface="Arial"/>
              </a:rPr>
              <a:t>solución</a:t>
            </a:r>
            <a:r>
              <a:rPr lang="en-US" sz="2400" b="1" dirty="0">
                <a:solidFill>
                  <a:schemeClr val="dk1"/>
                </a:solidFill>
                <a:latin typeface="+mj-lt"/>
                <a:ea typeface="Arial"/>
                <a:cs typeface="Arial"/>
                <a:sym typeface="Arial"/>
              </a:rPr>
              <a:t> de un </a:t>
            </a:r>
            <a:r>
              <a:rPr lang="en-US" sz="2400" b="1" i="1" dirty="0" err="1">
                <a:solidFill>
                  <a:schemeClr val="dk1"/>
                </a:solidFill>
                <a:latin typeface="+mj-lt"/>
                <a:ea typeface="Arial"/>
                <a:cs typeface="Arial"/>
                <a:sym typeface="Arial"/>
              </a:rPr>
              <a:t>problema</a:t>
            </a:r>
            <a:r>
              <a:rPr lang="en-US" sz="2400" b="1" i="1" dirty="0">
                <a:solidFill>
                  <a:schemeClr val="dk1"/>
                </a:solidFill>
                <a:latin typeface="+mj-lt"/>
                <a:ea typeface="Arial"/>
                <a:cs typeface="Arial"/>
                <a:sym typeface="Arial"/>
              </a:rPr>
              <a:t> </a:t>
            </a:r>
            <a:r>
              <a:rPr lang="en-US" sz="2400" b="1" i="1" dirty="0" err="1">
                <a:solidFill>
                  <a:schemeClr val="dk1"/>
                </a:solidFill>
                <a:latin typeface="+mj-lt"/>
                <a:ea typeface="Arial"/>
                <a:cs typeface="Arial"/>
                <a:sym typeface="Arial"/>
              </a:rPr>
              <a:t>público</a:t>
            </a:r>
            <a:r>
              <a:rPr lang="en-US" sz="2400" b="1" i="1" dirty="0">
                <a:solidFill>
                  <a:schemeClr val="dk1"/>
                </a:solidFill>
                <a:latin typeface="+mj-lt"/>
                <a:ea typeface="Arial"/>
                <a:cs typeface="Arial"/>
                <a:sym typeface="Arial"/>
              </a:rPr>
              <a:t> </a:t>
            </a:r>
            <a:r>
              <a:rPr lang="en-US" sz="2400" b="1" dirty="0">
                <a:solidFill>
                  <a:schemeClr val="dk1"/>
                </a:solidFill>
                <a:latin typeface="+mj-lt"/>
                <a:ea typeface="Arial"/>
                <a:cs typeface="Arial"/>
                <a:sym typeface="Arial"/>
              </a:rPr>
              <a:t>o el </a:t>
            </a:r>
            <a:r>
              <a:rPr lang="en-US" sz="2400" b="1" dirty="0" err="1">
                <a:solidFill>
                  <a:schemeClr val="dk1"/>
                </a:solidFill>
                <a:latin typeface="+mj-lt"/>
                <a:ea typeface="Arial"/>
                <a:cs typeface="Arial"/>
                <a:sym typeface="Arial"/>
              </a:rPr>
              <a:t>logro</a:t>
            </a:r>
            <a:r>
              <a:rPr lang="en-US" sz="2400" b="1" dirty="0">
                <a:solidFill>
                  <a:schemeClr val="dk1"/>
                </a:solidFill>
                <a:latin typeface="+mj-lt"/>
                <a:ea typeface="Arial"/>
                <a:cs typeface="Arial"/>
                <a:sym typeface="Arial"/>
              </a:rPr>
              <a:t> de un </a:t>
            </a:r>
            <a:r>
              <a:rPr lang="en-US" sz="2400" b="1" dirty="0" err="1">
                <a:solidFill>
                  <a:schemeClr val="dk1"/>
                </a:solidFill>
                <a:latin typeface="+mj-lt"/>
                <a:ea typeface="Arial"/>
                <a:cs typeface="Arial"/>
                <a:sym typeface="Arial"/>
              </a:rPr>
              <a:t>objetivo</a:t>
            </a:r>
            <a:r>
              <a:rPr lang="en-US" sz="2400" b="1" dirty="0">
                <a:solidFill>
                  <a:schemeClr val="dk1"/>
                </a:solidFill>
                <a:latin typeface="+mj-lt"/>
                <a:ea typeface="Arial"/>
                <a:cs typeface="Arial"/>
                <a:sym typeface="Arial"/>
              </a:rPr>
              <a:t> </a:t>
            </a:r>
            <a:r>
              <a:rPr lang="en-US" sz="2400" b="1" dirty="0" err="1">
                <a:solidFill>
                  <a:schemeClr val="dk1"/>
                </a:solidFill>
                <a:latin typeface="+mj-lt"/>
                <a:ea typeface="Arial"/>
                <a:cs typeface="Arial"/>
                <a:sym typeface="Arial"/>
              </a:rPr>
              <a:t>público</a:t>
            </a:r>
            <a:r>
              <a:rPr lang="en-US" sz="2400" b="1" dirty="0">
                <a:solidFill>
                  <a:schemeClr val="dk1"/>
                </a:solidFill>
                <a:latin typeface="+mj-lt"/>
                <a:ea typeface="Arial"/>
                <a:cs typeface="Arial"/>
                <a:sym typeface="Arial"/>
              </a:rPr>
              <a:t>.</a:t>
            </a:r>
          </a:p>
          <a:p>
            <a:pPr marL="0" indent="0">
              <a:spcBef>
                <a:spcPts val="0"/>
              </a:spcBef>
              <a:buNone/>
            </a:pPr>
            <a:endParaRPr sz="2400" dirty="0">
              <a:solidFill>
                <a:schemeClr val="dk1"/>
              </a:solidFill>
              <a:latin typeface="Arial"/>
              <a:ea typeface="Arial"/>
              <a:cs typeface="Arial"/>
              <a:sym typeface="Arial"/>
            </a:endParaRPr>
          </a:p>
        </p:txBody>
      </p:sp>
      <p:sp>
        <p:nvSpPr>
          <p:cNvPr id="210" name="Shape 21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37</a:t>
            </a:fld>
            <a:endParaRPr lang="en-US" sz="1400">
              <a:solidFill>
                <a:schemeClr val="dk1"/>
              </a:solidFill>
              <a:latin typeface="Arial"/>
              <a:ea typeface="Arial"/>
              <a:cs typeface="Arial"/>
              <a:sym typeface="Arial"/>
            </a:endParaRPr>
          </a:p>
        </p:txBody>
      </p:sp>
      <p:sp>
        <p:nvSpPr>
          <p:cNvPr id="211" name="Shape 21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Qué</a:t>
            </a:r>
            <a:r>
              <a:rPr lang="en-US" sz="3600" b="1" dirty="0">
                <a:solidFill>
                  <a:schemeClr val="dk2"/>
                </a:solidFill>
                <a:ea typeface="Arial"/>
                <a:cs typeface="Arial"/>
                <a:sym typeface="Arial"/>
              </a:rPr>
              <a:t> son las </a:t>
            </a:r>
            <a:r>
              <a:rPr lang="en-US" sz="3600" b="1" dirty="0" err="1">
                <a:solidFill>
                  <a:schemeClr val="dk2"/>
                </a:solidFill>
                <a:ea typeface="Arial"/>
                <a:cs typeface="Arial"/>
                <a:sym typeface="Arial"/>
              </a:rPr>
              <a:t>políticas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públicas</a:t>
            </a:r>
            <a:r>
              <a:rPr lang="en-US" sz="3600" dirty="0">
                <a:solidFill>
                  <a:schemeClr val="dk2"/>
                </a:solidFill>
                <a:latin typeface="Arial"/>
                <a:ea typeface="Arial"/>
                <a:cs typeface="Arial"/>
                <a:sym typeface="Arial"/>
              </a:rPr>
              <a:t>	  2</a:t>
            </a:r>
          </a:p>
        </p:txBody>
      </p:sp>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2135188" y="1412876"/>
            <a:ext cx="8932862" cy="4643437"/>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a:solidFill>
                  <a:schemeClr val="dk1"/>
                </a:solidFill>
                <a:latin typeface="+mj-lt"/>
                <a:ea typeface="Arial"/>
                <a:cs typeface="Arial"/>
                <a:sym typeface="Arial"/>
              </a:rPr>
              <a:t>El </a:t>
            </a:r>
            <a:r>
              <a:rPr lang="en-US" sz="2400" b="1" i="1" dirty="0" err="1">
                <a:solidFill>
                  <a:schemeClr val="dk1"/>
                </a:solidFill>
                <a:latin typeface="+mj-lt"/>
                <a:ea typeface="Arial"/>
                <a:cs typeface="Arial"/>
                <a:sym typeface="Arial"/>
              </a:rPr>
              <a:t>Problema</a:t>
            </a:r>
            <a:r>
              <a:rPr lang="en-US" sz="2400" b="1" i="1" dirty="0">
                <a:solidFill>
                  <a:schemeClr val="dk1"/>
                </a:solidFill>
                <a:latin typeface="+mj-lt"/>
                <a:ea typeface="Arial"/>
                <a:cs typeface="Arial"/>
                <a:sym typeface="Arial"/>
              </a:rPr>
              <a:t> </a:t>
            </a:r>
            <a:r>
              <a:rPr lang="en-US" sz="2400" b="1" i="1"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es</a:t>
            </a:r>
            <a:r>
              <a:rPr lang="en-US" sz="2400" dirty="0">
                <a:solidFill>
                  <a:schemeClr val="dk1"/>
                </a:solidFill>
                <a:latin typeface="+mj-lt"/>
                <a:ea typeface="Arial"/>
                <a:cs typeface="Arial"/>
                <a:sym typeface="Arial"/>
              </a:rPr>
              <a:t> el </a:t>
            </a:r>
            <a:r>
              <a:rPr lang="en-US" sz="2400" dirty="0" err="1">
                <a:solidFill>
                  <a:schemeClr val="dk1"/>
                </a:solidFill>
                <a:latin typeface="+mj-lt"/>
                <a:ea typeface="Arial"/>
                <a:cs typeface="Arial"/>
                <a:sym typeface="Arial"/>
              </a:rPr>
              <a:t>punto</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inicio</a:t>
            </a:r>
            <a:r>
              <a:rPr lang="en-US" sz="2400" dirty="0">
                <a:solidFill>
                  <a:schemeClr val="dk1"/>
                </a:solidFill>
                <a:latin typeface="+mj-lt"/>
                <a:ea typeface="Arial"/>
                <a:cs typeface="Arial"/>
                <a:sym typeface="Arial"/>
              </a:rPr>
              <a:t> de </a:t>
            </a:r>
            <a:r>
              <a:rPr lang="en-US" sz="2400" dirty="0" err="1">
                <a:solidFill>
                  <a:schemeClr val="dk1"/>
                </a:solidFill>
                <a:latin typeface="+mj-lt"/>
                <a:ea typeface="Arial"/>
                <a:cs typeface="Arial"/>
                <a:sym typeface="Arial"/>
              </a:rPr>
              <a:t>las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políticas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públicas</a:t>
            </a:r>
            <a:r>
              <a:rPr lang="en-US" sz="2400" dirty="0">
                <a:solidFill>
                  <a:schemeClr val="dk1"/>
                </a:solidFill>
                <a:latin typeface="+mj-lt"/>
                <a:ea typeface="Arial"/>
                <a:cs typeface="Arial"/>
                <a:sym typeface="Arial"/>
              </a:rPr>
              <a:t>.</a:t>
            </a:r>
          </a:p>
          <a:p>
            <a:pPr marL="342900" indent="-342900" algn="just">
              <a:lnSpc>
                <a:spcPct val="100000"/>
              </a:lnSpc>
              <a:spcBef>
                <a:spcPts val="480"/>
              </a:spcBef>
              <a:buClr>
                <a:schemeClr val="dk1"/>
              </a:buClr>
              <a:buFont typeface="Arial"/>
              <a:buChar char="•"/>
            </a:pPr>
            <a:r>
              <a:rPr lang="en-US" sz="2400" dirty="0" err="1">
                <a:solidFill>
                  <a:schemeClr val="dk1"/>
                </a:solidFill>
                <a:latin typeface="+mj-lt"/>
                <a:ea typeface="Arial"/>
                <a:cs typeface="Arial"/>
                <a:sym typeface="Arial"/>
              </a:rPr>
              <a:t>Necesidades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insatisfechas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valores</a:t>
            </a:r>
            <a:r>
              <a:rPr lang="en-US" sz="2400" dirty="0">
                <a:solidFill>
                  <a:schemeClr val="dk1"/>
                </a:solidFill>
                <a:latin typeface="+mj-lt"/>
                <a:ea typeface="Arial"/>
                <a:cs typeface="Arial"/>
                <a:sym typeface="Arial"/>
              </a:rPr>
              <a:t> u </a:t>
            </a:r>
            <a:r>
              <a:rPr lang="en-US" sz="2400" dirty="0" err="1">
                <a:solidFill>
                  <a:schemeClr val="dk1"/>
                </a:solidFill>
                <a:latin typeface="+mj-lt"/>
                <a:ea typeface="Arial"/>
                <a:cs typeface="Arial"/>
                <a:sym typeface="Arial"/>
              </a:rPr>
              <a:t>oportunidades</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para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mejorar</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que</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pueden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ser</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perseguidas</a:t>
            </a:r>
            <a:r>
              <a:rPr lang="en-US" sz="2400" dirty="0">
                <a:solidFill>
                  <a:schemeClr val="dk1"/>
                </a:solidFill>
                <a:latin typeface="+mj-lt"/>
                <a:ea typeface="Arial"/>
                <a:cs typeface="Arial"/>
                <a:sym typeface="Arial"/>
              </a:rPr>
              <a:t> a </a:t>
            </a:r>
            <a:r>
              <a:rPr lang="en-US" sz="2400" dirty="0" err="1">
                <a:solidFill>
                  <a:schemeClr val="dk1"/>
                </a:solidFill>
                <a:latin typeface="+mj-lt"/>
                <a:ea typeface="Arial"/>
                <a:cs typeface="Arial"/>
                <a:sym typeface="Arial"/>
              </a:rPr>
              <a:t>través</a:t>
            </a:r>
            <a:r>
              <a:rPr lang="en-US" sz="2400" dirty="0">
                <a:solidFill>
                  <a:schemeClr val="dk1"/>
                </a:solidFill>
                <a:latin typeface="+mj-lt"/>
                <a:ea typeface="Arial"/>
                <a:cs typeface="Arial"/>
                <a:sym typeface="Arial"/>
              </a:rPr>
              <a:t> de la </a:t>
            </a:r>
            <a:r>
              <a:rPr lang="en-US" sz="2400" dirty="0" err="1">
                <a:solidFill>
                  <a:schemeClr val="dk1"/>
                </a:solidFill>
                <a:latin typeface="+mj-lt"/>
                <a:ea typeface="Arial"/>
                <a:cs typeface="Arial"/>
                <a:sym typeface="Arial"/>
              </a:rPr>
              <a:t>acción</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Dery</a:t>
            </a:r>
            <a:r>
              <a:rPr lang="en-US" sz="2400" dirty="0">
                <a:solidFill>
                  <a:schemeClr val="dk1"/>
                </a:solidFill>
                <a:latin typeface="+mj-lt"/>
                <a:ea typeface="Arial"/>
                <a:cs typeface="Arial"/>
                <a:sym typeface="Arial"/>
              </a:rPr>
              <a:t>, 1987, </a:t>
            </a:r>
            <a:r>
              <a:rPr lang="en-US" sz="2400" i="1" dirty="0">
                <a:solidFill>
                  <a:schemeClr val="dk1"/>
                </a:solidFill>
                <a:latin typeface="+mj-lt"/>
                <a:ea typeface="Arial"/>
                <a:cs typeface="Arial"/>
                <a:sym typeface="Arial"/>
              </a:rPr>
              <a:t>Problem Definition in Policy </a:t>
            </a:r>
            <a:r>
              <a:rPr lang="en-US" sz="2400" i="1" dirty="0" err="1">
                <a:solidFill>
                  <a:schemeClr val="dk1"/>
                </a:solidFill>
                <a:latin typeface="+mj-lt"/>
                <a:ea typeface="Arial"/>
                <a:cs typeface="Arial"/>
                <a:sym typeface="Arial"/>
              </a:rPr>
              <a:t>Analisys</a:t>
            </a:r>
            <a:r>
              <a:rPr lang="en-US" sz="2400" dirty="0">
                <a:solidFill>
                  <a:schemeClr val="dk1"/>
                </a:solidFill>
                <a:latin typeface="+mj-lt"/>
                <a:ea typeface="Arial"/>
                <a:cs typeface="Arial"/>
                <a:sym typeface="Arial"/>
              </a:rPr>
              <a:t>)</a:t>
            </a:r>
          </a:p>
          <a:p>
            <a:pPr marL="342900" indent="-342900" algn="just">
              <a:lnSpc>
                <a:spcPct val="100000"/>
              </a:lnSpc>
              <a:spcBef>
                <a:spcPts val="480"/>
              </a:spcBef>
              <a:buClr>
                <a:schemeClr val="dk1"/>
              </a:buClr>
              <a:buFont typeface="Arial"/>
              <a:buChar char="•"/>
            </a:pPr>
            <a:r>
              <a:rPr lang="en-US" sz="2400" dirty="0">
                <a:solidFill>
                  <a:schemeClr val="dk1"/>
                </a:solidFill>
                <a:latin typeface="+mj-lt"/>
                <a:ea typeface="Arial"/>
                <a:cs typeface="Arial"/>
                <a:sym typeface="Arial"/>
              </a:rPr>
              <a:t>¿</a:t>
            </a:r>
            <a:r>
              <a:rPr lang="en-US" sz="2400" dirty="0" err="1">
                <a:solidFill>
                  <a:schemeClr val="dk1"/>
                </a:solidFill>
                <a:latin typeface="+mj-lt"/>
                <a:ea typeface="Arial"/>
                <a:cs typeface="Arial"/>
                <a:sym typeface="Arial"/>
              </a:rPr>
              <a:t>Qué</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es</a:t>
            </a:r>
            <a:r>
              <a:rPr lang="en-US" sz="2400" dirty="0">
                <a:solidFill>
                  <a:schemeClr val="dk1"/>
                </a:solidFill>
                <a:latin typeface="+mj-lt"/>
                <a:ea typeface="Arial"/>
                <a:cs typeface="Arial"/>
                <a:sym typeface="Arial"/>
              </a:rPr>
              <a:t> un </a:t>
            </a:r>
            <a:r>
              <a:rPr lang="en-US" sz="2400" dirty="0" err="1">
                <a:solidFill>
                  <a:schemeClr val="dk1"/>
                </a:solidFill>
                <a:latin typeface="+mj-lt"/>
                <a:ea typeface="Arial"/>
                <a:cs typeface="Arial"/>
                <a:sym typeface="Arial"/>
              </a:rPr>
              <a:t>Problema</a:t>
            </a:r>
            <a:r>
              <a:rPr lang="en-US" sz="2400" dirty="0">
                <a:solidFill>
                  <a:schemeClr val="dk1"/>
                </a:solidFill>
                <a:latin typeface="+mj-lt"/>
                <a:ea typeface="Arial"/>
                <a:cs typeface="Arial"/>
                <a:sym typeface="Arial"/>
              </a:rPr>
              <a:t> </a:t>
            </a:r>
            <a:r>
              <a:rPr lang="en-US" sz="2400"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a:t>
            </a:r>
          </a:p>
          <a:p>
            <a:pPr marL="342900" indent="-342900" algn="just">
              <a:lnSpc>
                <a:spcPct val="100000"/>
              </a:lnSpc>
              <a:spcBef>
                <a:spcPts val="400"/>
              </a:spcBef>
              <a:buClr>
                <a:schemeClr val="dk1"/>
              </a:buClr>
              <a:buSzPct val="25000"/>
              <a:buNone/>
            </a:pP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aquella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situación</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que</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muestra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necesidades</a:t>
            </a:r>
            <a:r>
              <a:rPr lang="en-US" dirty="0">
                <a:solidFill>
                  <a:schemeClr val="dk1"/>
                </a:solidFill>
                <a:latin typeface="+mj-lt"/>
                <a:ea typeface="Arial"/>
                <a:cs typeface="Arial"/>
                <a:sym typeface="Arial"/>
              </a:rPr>
              <a:t> o </a:t>
            </a:r>
            <a:r>
              <a:rPr lang="en-US" dirty="0" err="1">
                <a:solidFill>
                  <a:schemeClr val="dk1"/>
                </a:solidFill>
                <a:latin typeface="+mj-lt"/>
                <a:ea typeface="Arial"/>
                <a:cs typeface="Arial"/>
                <a:sym typeface="Arial"/>
              </a:rPr>
              <a:t>carencias</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objetivas</a:t>
            </a:r>
            <a:r>
              <a:rPr lang="en-US" dirty="0">
                <a:solidFill>
                  <a:schemeClr val="dk1"/>
                </a:solidFill>
                <a:latin typeface="+mj-lt"/>
                <a:ea typeface="Arial"/>
                <a:cs typeface="Arial"/>
                <a:sym typeface="Arial"/>
              </a:rPr>
              <a:t> en la </a:t>
            </a:r>
            <a:r>
              <a:rPr lang="en-US" dirty="0" err="1">
                <a:solidFill>
                  <a:schemeClr val="dk1"/>
                </a:solidFill>
                <a:latin typeface="+mj-lt"/>
                <a:ea typeface="Arial"/>
                <a:cs typeface="Arial"/>
                <a:sym typeface="Arial"/>
              </a:rPr>
              <a:t>sociedad</a:t>
            </a:r>
            <a:r>
              <a:rPr lang="en-US" dirty="0">
                <a:solidFill>
                  <a:schemeClr val="dk1"/>
                </a:solidFill>
                <a:latin typeface="+mj-lt"/>
                <a:ea typeface="Arial"/>
                <a:cs typeface="Arial"/>
                <a:sym typeface="Arial"/>
              </a:rPr>
              <a:t> y </a:t>
            </a:r>
            <a:r>
              <a:rPr lang="en-US" dirty="0" err="1">
                <a:solidFill>
                  <a:schemeClr val="dk1"/>
                </a:solidFill>
                <a:latin typeface="+mj-lt"/>
                <a:ea typeface="Arial"/>
                <a:cs typeface="Arial"/>
                <a:sym typeface="Arial"/>
              </a:rPr>
              <a:t>que</a:t>
            </a:r>
            <a:r>
              <a:rPr lang="en-US" dirty="0">
                <a:solidFill>
                  <a:schemeClr val="dk1"/>
                </a:solidFill>
                <a:latin typeface="+mj-lt"/>
                <a:ea typeface="Arial"/>
                <a:cs typeface="Arial"/>
                <a:sym typeface="Arial"/>
              </a:rPr>
              <a:t> los </a:t>
            </a:r>
            <a:r>
              <a:rPr lang="en-US" dirty="0" err="1">
                <a:solidFill>
                  <a:schemeClr val="dk1"/>
                </a:solidFill>
                <a:latin typeface="+mj-lt"/>
                <a:ea typeface="Arial"/>
                <a:cs typeface="Arial"/>
                <a:sym typeface="Arial"/>
              </a:rPr>
              <a:t>actores</a:t>
            </a:r>
            <a:r>
              <a:rPr lang="en-US" dirty="0">
                <a:solidFill>
                  <a:schemeClr val="dk1"/>
                </a:solidFill>
                <a:latin typeface="+mj-lt"/>
                <a:ea typeface="Arial"/>
                <a:cs typeface="Arial"/>
                <a:sym typeface="Arial"/>
              </a:rPr>
              <a:t> con </a:t>
            </a:r>
            <a:r>
              <a:rPr lang="en-US" dirty="0" err="1">
                <a:solidFill>
                  <a:schemeClr val="dk1"/>
                </a:solidFill>
                <a:latin typeface="+mj-lt"/>
                <a:ea typeface="Arial"/>
                <a:cs typeface="Arial"/>
                <a:sym typeface="Arial"/>
              </a:rPr>
              <a:t>poder</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califican</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como</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tal</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Así</a:t>
            </a:r>
            <a:r>
              <a:rPr lang="en-US" dirty="0">
                <a:solidFill>
                  <a:schemeClr val="dk1"/>
                </a:solidFill>
                <a:latin typeface="+mj-lt"/>
                <a:ea typeface="Arial"/>
                <a:cs typeface="Arial"/>
                <a:sym typeface="Arial"/>
              </a:rPr>
              <a:t>, un </a:t>
            </a:r>
            <a:r>
              <a:rPr lang="en-US" dirty="0" err="1">
                <a:solidFill>
                  <a:schemeClr val="dk1"/>
                </a:solidFill>
                <a:latin typeface="+mj-lt"/>
                <a:ea typeface="Arial"/>
                <a:cs typeface="Arial"/>
                <a:sym typeface="Arial"/>
              </a:rPr>
              <a:t>problema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escala</a:t>
            </a:r>
            <a:r>
              <a:rPr lang="en-US" dirty="0">
                <a:solidFill>
                  <a:schemeClr val="dk1"/>
                </a:solidFill>
                <a:latin typeface="+mj-lt"/>
                <a:ea typeface="Arial"/>
                <a:cs typeface="Arial"/>
                <a:sym typeface="Arial"/>
              </a:rPr>
              <a:t> a la </a:t>
            </a:r>
            <a:r>
              <a:rPr lang="en-US" dirty="0" err="1">
                <a:solidFill>
                  <a:schemeClr val="dk1"/>
                </a:solidFill>
                <a:latin typeface="+mj-lt"/>
                <a:ea typeface="Arial"/>
                <a:cs typeface="Arial"/>
                <a:sym typeface="Arial"/>
              </a:rPr>
              <a:t>categoría</a:t>
            </a:r>
            <a:r>
              <a:rPr lang="en-US" dirty="0">
                <a:solidFill>
                  <a:schemeClr val="dk1"/>
                </a:solidFill>
                <a:latin typeface="+mj-lt"/>
                <a:ea typeface="Arial"/>
                <a:cs typeface="Arial"/>
                <a:sym typeface="Arial"/>
              </a:rPr>
              <a:t> de </a:t>
            </a:r>
            <a:r>
              <a:rPr lang="en-US" dirty="0" err="1">
                <a:solidFill>
                  <a:schemeClr val="dk1"/>
                </a:solidFill>
                <a:latin typeface="+mj-lt"/>
                <a:ea typeface="Arial"/>
                <a:cs typeface="Arial"/>
                <a:sym typeface="Arial"/>
              </a:rPr>
              <a:t>problema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público</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cuando</a:t>
            </a:r>
            <a:r>
              <a:rPr lang="en-US" dirty="0">
                <a:solidFill>
                  <a:schemeClr val="dk1"/>
                </a:solidFill>
                <a:latin typeface="+mj-lt"/>
                <a:ea typeface="Arial"/>
                <a:cs typeface="Arial"/>
                <a:sym typeface="Arial"/>
              </a:rPr>
              <a:t> los </a:t>
            </a:r>
            <a:r>
              <a:rPr lang="en-US" dirty="0" err="1">
                <a:solidFill>
                  <a:schemeClr val="dk1"/>
                </a:solidFill>
                <a:latin typeface="+mj-lt"/>
                <a:ea typeface="Arial"/>
                <a:cs typeface="Arial"/>
                <a:sym typeface="Arial"/>
              </a:rPr>
              <a:t>actores</a:t>
            </a:r>
            <a:r>
              <a:rPr lang="en-US" dirty="0">
                <a:solidFill>
                  <a:schemeClr val="dk1"/>
                </a:solidFill>
                <a:latin typeface="+mj-lt"/>
                <a:ea typeface="Arial"/>
                <a:cs typeface="Arial"/>
                <a:sym typeface="Arial"/>
              </a:rPr>
              <a:t> con </a:t>
            </a:r>
            <a:r>
              <a:rPr lang="en-US" dirty="0" err="1">
                <a:solidFill>
                  <a:schemeClr val="dk1"/>
                </a:solidFill>
                <a:latin typeface="+mj-lt"/>
                <a:ea typeface="Arial"/>
                <a:cs typeface="Arial"/>
                <a:sym typeface="Arial"/>
              </a:rPr>
              <a:t>poder</a:t>
            </a:r>
            <a:r>
              <a:rPr lang="en-US" dirty="0">
                <a:solidFill>
                  <a:schemeClr val="dk1"/>
                </a:solidFill>
                <a:latin typeface="+mj-lt"/>
                <a:ea typeface="Arial"/>
                <a:cs typeface="Arial"/>
                <a:sym typeface="Arial"/>
              </a:rPr>
              <a:t> – </a:t>
            </a:r>
            <a:r>
              <a:rPr lang="en-US" dirty="0" err="1">
                <a:solidFill>
                  <a:schemeClr val="dk1"/>
                </a:solidFill>
                <a:latin typeface="+mj-lt"/>
                <a:ea typeface="Arial"/>
                <a:cs typeface="Arial"/>
                <a:sym typeface="Arial"/>
              </a:rPr>
              <a:t>dentro</a:t>
            </a:r>
            <a:r>
              <a:rPr lang="en-US" dirty="0">
                <a:solidFill>
                  <a:schemeClr val="dk1"/>
                </a:solidFill>
                <a:latin typeface="+mj-lt"/>
                <a:ea typeface="Arial"/>
                <a:cs typeface="Arial"/>
                <a:sym typeface="Arial"/>
              </a:rPr>
              <a:t> y </a:t>
            </a:r>
            <a:r>
              <a:rPr lang="en-US" dirty="0" err="1">
                <a:solidFill>
                  <a:schemeClr val="dk1"/>
                </a:solidFill>
                <a:latin typeface="+mj-lt"/>
                <a:ea typeface="Arial"/>
                <a:cs typeface="Arial"/>
                <a:sym typeface="Arial"/>
              </a:rPr>
              <a:t>fuera</a:t>
            </a:r>
            <a:r>
              <a:rPr lang="en-US" dirty="0">
                <a:solidFill>
                  <a:schemeClr val="dk1"/>
                </a:solidFill>
                <a:latin typeface="+mj-lt"/>
                <a:ea typeface="Arial"/>
                <a:cs typeface="Arial"/>
                <a:sym typeface="Arial"/>
              </a:rPr>
              <a:t> del Estado – le </a:t>
            </a:r>
            <a:r>
              <a:rPr lang="en-US" dirty="0" err="1">
                <a:solidFill>
                  <a:schemeClr val="dk1"/>
                </a:solidFill>
                <a:latin typeface="+mj-lt"/>
                <a:ea typeface="Arial"/>
                <a:cs typeface="Arial"/>
                <a:sym typeface="Arial"/>
              </a:rPr>
              <a:t>dan</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esa</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calificación</a:t>
            </a:r>
            <a:r>
              <a:rPr lang="en-US" dirty="0">
                <a:solidFill>
                  <a:schemeClr val="dk1"/>
                </a:solidFill>
                <a:latin typeface="+mj-lt"/>
                <a:ea typeface="Arial"/>
                <a:cs typeface="Arial"/>
                <a:sym typeface="Arial"/>
              </a:rPr>
              <a:t> y lo </a:t>
            </a:r>
            <a:r>
              <a:rPr lang="en-US" dirty="0" err="1">
                <a:solidFill>
                  <a:schemeClr val="dk1"/>
                </a:solidFill>
                <a:latin typeface="+mj-lt"/>
                <a:ea typeface="Arial"/>
                <a:cs typeface="Arial"/>
                <a:sym typeface="Arial"/>
              </a:rPr>
              <a:t>incorporan</a:t>
            </a:r>
            <a:r>
              <a:rPr lang="en-US" dirty="0">
                <a:solidFill>
                  <a:schemeClr val="dk1"/>
                </a:solidFill>
                <a:latin typeface="+mj-lt"/>
                <a:ea typeface="Arial"/>
                <a:cs typeface="Arial"/>
                <a:sym typeface="Arial"/>
              </a:rPr>
              <a:t> al </a:t>
            </a:r>
            <a:r>
              <a:rPr lang="en-US" dirty="0" err="1">
                <a:solidFill>
                  <a:schemeClr val="dk1"/>
                </a:solidFill>
                <a:latin typeface="+mj-lt"/>
                <a:ea typeface="Arial"/>
                <a:cs typeface="Arial"/>
                <a:sym typeface="Arial"/>
              </a:rPr>
              <a:t>listado</a:t>
            </a:r>
            <a:r>
              <a:rPr lang="en-US" dirty="0">
                <a:solidFill>
                  <a:schemeClr val="dk1"/>
                </a:solidFill>
                <a:latin typeface="+mj-lt"/>
                <a:ea typeface="Arial"/>
                <a:cs typeface="Arial"/>
                <a:sym typeface="Arial"/>
              </a:rPr>
              <a:t> de </a:t>
            </a:r>
            <a:r>
              <a:rPr lang="en-US" dirty="0" err="1">
                <a:solidFill>
                  <a:schemeClr val="dk1"/>
                </a:solidFill>
                <a:latin typeface="+mj-lt"/>
                <a:ea typeface="Arial"/>
                <a:cs typeface="Arial"/>
                <a:sym typeface="Arial"/>
              </a:rPr>
              <a:t>problemas</a:t>
            </a:r>
            <a:r>
              <a:rPr lang="en-US" dirty="0">
                <a:solidFill>
                  <a:schemeClr val="dk1"/>
                </a:solidFill>
                <a:latin typeface="+mj-lt"/>
                <a:ea typeface="Arial"/>
                <a:cs typeface="Arial"/>
                <a:sym typeface="Arial"/>
              </a:rPr>
              <a:t> – agenda – al </a:t>
            </a:r>
            <a:r>
              <a:rPr lang="en-US" dirty="0" err="1">
                <a:solidFill>
                  <a:schemeClr val="dk1"/>
                </a:solidFill>
                <a:latin typeface="+mj-lt"/>
                <a:ea typeface="Arial"/>
                <a:cs typeface="Arial"/>
                <a:sym typeface="Arial"/>
              </a:rPr>
              <a:t>que</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prestarán</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atención</a:t>
            </a:r>
            <a:r>
              <a:rPr lang="en-US" dirty="0">
                <a:solidFill>
                  <a:schemeClr val="dk1"/>
                </a:solidFill>
                <a:latin typeface="+mj-lt"/>
                <a:ea typeface="Arial"/>
                <a:cs typeface="Arial"/>
                <a:sym typeface="Arial"/>
              </a:rPr>
              <a:t> en un </a:t>
            </a:r>
            <a:r>
              <a:rPr lang="en-US" dirty="0" err="1">
                <a:solidFill>
                  <a:schemeClr val="dk1"/>
                </a:solidFill>
                <a:latin typeface="+mj-lt"/>
                <a:ea typeface="Arial"/>
                <a:cs typeface="Arial"/>
                <a:sym typeface="Arial"/>
              </a:rPr>
              <a:t>cierto</a:t>
            </a:r>
            <a:r>
              <a:rPr lang="en-US" dirty="0">
                <a:solidFill>
                  <a:schemeClr val="dk1"/>
                </a:solidFill>
                <a:latin typeface="+mj-lt"/>
                <a:ea typeface="Arial"/>
                <a:cs typeface="Arial"/>
                <a:sym typeface="Arial"/>
              </a:rPr>
              <a:t> </a:t>
            </a:r>
            <a:r>
              <a:rPr lang="en-US" dirty="0" err="1">
                <a:solidFill>
                  <a:schemeClr val="dk1"/>
                </a:solidFill>
                <a:latin typeface="+mj-lt"/>
                <a:ea typeface="Arial"/>
                <a:cs typeface="Arial"/>
                <a:sym typeface="Arial"/>
              </a:rPr>
              <a:t>momento</a:t>
            </a:r>
            <a:r>
              <a:rPr lang="en-US" dirty="0">
                <a:solidFill>
                  <a:schemeClr val="dk1"/>
                </a:solidFill>
                <a:latin typeface="+mj-lt"/>
                <a:ea typeface="Arial"/>
                <a:cs typeface="Arial"/>
                <a:sym typeface="Arial"/>
              </a:rPr>
              <a:t> (Becker, 1995).</a:t>
            </a:r>
          </a:p>
        </p:txBody>
      </p:sp>
      <p:sp>
        <p:nvSpPr>
          <p:cNvPr id="217" name="Shape 21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38</a:t>
            </a:fld>
            <a:endParaRPr lang="en-US" sz="1400">
              <a:solidFill>
                <a:schemeClr val="dk1"/>
              </a:solidFill>
              <a:latin typeface="Arial"/>
              <a:ea typeface="Arial"/>
              <a:cs typeface="Arial"/>
              <a:sym typeface="Arial"/>
            </a:endParaRPr>
          </a:p>
        </p:txBody>
      </p:sp>
      <p:sp>
        <p:nvSpPr>
          <p:cNvPr id="218" name="Shape 21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Qué</a:t>
            </a:r>
            <a:r>
              <a:rPr lang="en-US" sz="3600" b="1" dirty="0">
                <a:solidFill>
                  <a:schemeClr val="dk2"/>
                </a:solidFill>
                <a:ea typeface="Arial"/>
                <a:cs typeface="Arial"/>
                <a:sym typeface="Arial"/>
              </a:rPr>
              <a:t> son las </a:t>
            </a:r>
            <a:r>
              <a:rPr lang="en-US" sz="3600" b="1" dirty="0" err="1">
                <a:solidFill>
                  <a:schemeClr val="dk2"/>
                </a:solidFill>
                <a:ea typeface="Arial"/>
                <a:cs typeface="Arial"/>
                <a:sym typeface="Arial"/>
              </a:rPr>
              <a:t>políticas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públicas</a:t>
            </a:r>
            <a:r>
              <a:rPr lang="en-US" sz="3600" dirty="0">
                <a:solidFill>
                  <a:schemeClr val="dk2"/>
                </a:solidFill>
                <a:latin typeface="Arial"/>
                <a:ea typeface="Arial"/>
                <a:cs typeface="Arial"/>
                <a:sym typeface="Arial"/>
              </a:rPr>
              <a:t>	  3</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body" idx="1"/>
          </p:nvPr>
        </p:nvSpPr>
        <p:spPr>
          <a:xfrm>
            <a:off x="2135188" y="1412876"/>
            <a:ext cx="9085262" cy="4525961"/>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a:solidFill>
                  <a:schemeClr val="dk1"/>
                </a:solidFill>
                <a:latin typeface="Arial"/>
                <a:ea typeface="Arial"/>
                <a:cs typeface="Arial"/>
                <a:sym typeface="Arial"/>
              </a:rPr>
              <a:t>¿</a:t>
            </a:r>
            <a:r>
              <a:rPr lang="en-US" sz="2400" b="1" dirty="0" err="1">
                <a:solidFill>
                  <a:schemeClr val="dk1"/>
                </a:solidFill>
                <a:latin typeface="+mj-lt"/>
                <a:ea typeface="Arial"/>
                <a:cs typeface="Arial"/>
                <a:sym typeface="Arial"/>
              </a:rPr>
              <a:t>Cuándo</a:t>
            </a:r>
            <a:r>
              <a:rPr lang="en-US" sz="2400" b="1" dirty="0">
                <a:solidFill>
                  <a:schemeClr val="dk1"/>
                </a:solidFill>
                <a:latin typeface="+mj-lt"/>
                <a:ea typeface="Arial"/>
                <a:cs typeface="Arial"/>
                <a:sym typeface="Arial"/>
              </a:rPr>
              <a:t> </a:t>
            </a:r>
            <a:r>
              <a:rPr lang="en-US" sz="2400" b="1" dirty="0" err="1">
                <a:solidFill>
                  <a:schemeClr val="dk1"/>
                </a:solidFill>
                <a:latin typeface="+mj-lt"/>
                <a:ea typeface="Arial"/>
                <a:cs typeface="Arial"/>
                <a:sym typeface="Arial"/>
              </a:rPr>
              <a:t>reconocemos</a:t>
            </a:r>
            <a:r>
              <a:rPr lang="en-US" sz="2400" b="1" dirty="0">
                <a:solidFill>
                  <a:schemeClr val="dk1"/>
                </a:solidFill>
                <a:latin typeface="+mj-lt"/>
                <a:ea typeface="Arial"/>
                <a:cs typeface="Arial"/>
                <a:sym typeface="Arial"/>
              </a:rPr>
              <a:t> que </a:t>
            </a:r>
            <a:r>
              <a:rPr lang="en-US" sz="2400" b="1" dirty="0" err="1">
                <a:solidFill>
                  <a:schemeClr val="dk1"/>
                </a:solidFill>
                <a:latin typeface="+mj-lt"/>
                <a:ea typeface="Arial"/>
                <a:cs typeface="Arial"/>
                <a:sym typeface="Arial"/>
              </a:rPr>
              <a:t>existe</a:t>
            </a:r>
            <a:r>
              <a:rPr lang="en-US" sz="2400" b="1" dirty="0">
                <a:solidFill>
                  <a:schemeClr val="dk1"/>
                </a:solidFill>
                <a:latin typeface="+mj-lt"/>
                <a:ea typeface="Arial"/>
                <a:cs typeface="Arial"/>
                <a:sym typeface="Arial"/>
              </a:rPr>
              <a:t> un </a:t>
            </a:r>
            <a:r>
              <a:rPr lang="en-US" sz="2400" b="1" dirty="0" err="1">
                <a:solidFill>
                  <a:schemeClr val="dk1"/>
                </a:solidFill>
                <a:latin typeface="+mj-lt"/>
                <a:ea typeface="Arial"/>
                <a:cs typeface="Arial"/>
                <a:sym typeface="Arial"/>
              </a:rPr>
              <a:t>problema</a:t>
            </a:r>
            <a:r>
              <a:rPr lang="en-US" sz="2400" b="1" dirty="0">
                <a:solidFill>
                  <a:schemeClr val="dk1"/>
                </a:solidFill>
                <a:latin typeface="+mj-lt"/>
                <a:ea typeface="Arial"/>
                <a:cs typeface="Arial"/>
                <a:sym typeface="Arial"/>
              </a:rPr>
              <a:t> </a:t>
            </a:r>
            <a:r>
              <a:rPr lang="en-US" sz="2400" b="1" dirty="0" err="1">
                <a:solidFill>
                  <a:schemeClr val="dk1"/>
                </a:solidFill>
                <a:latin typeface="+mj-lt"/>
                <a:ea typeface="Arial"/>
                <a:cs typeface="Arial"/>
                <a:sym typeface="Arial"/>
              </a:rPr>
              <a:t>público</a:t>
            </a:r>
            <a:r>
              <a:rPr lang="en-US" sz="2400" dirty="0">
                <a:solidFill>
                  <a:schemeClr val="dk1"/>
                </a:solidFill>
                <a:latin typeface="+mj-lt"/>
                <a:ea typeface="Arial"/>
                <a:cs typeface="Arial"/>
                <a:sym typeface="Arial"/>
              </a:rPr>
              <a:t>? </a:t>
            </a:r>
          </a:p>
          <a:p>
            <a:pPr marL="742950" lvl="1" indent="-285750" algn="just">
              <a:spcBef>
                <a:spcPts val="460"/>
              </a:spcBef>
              <a:buClr>
                <a:schemeClr val="dk1"/>
              </a:buClr>
              <a:buFont typeface="Arial"/>
              <a:buChar char="–"/>
            </a:pPr>
            <a:r>
              <a:rPr lang="en-US" sz="2300" dirty="0" err="1">
                <a:solidFill>
                  <a:schemeClr val="dk1"/>
                </a:solidFill>
                <a:latin typeface="+mj-lt"/>
                <a:ea typeface="Arial"/>
                <a:cs typeface="Arial"/>
                <a:sym typeface="Arial"/>
              </a:rPr>
              <a:t>Condiciones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sociales</a:t>
            </a:r>
            <a:r>
              <a:rPr lang="en-US" sz="2300" dirty="0">
                <a:solidFill>
                  <a:schemeClr val="dk1"/>
                </a:solidFill>
                <a:latin typeface="+mj-lt"/>
                <a:ea typeface="Arial"/>
                <a:cs typeface="Arial"/>
                <a:sym typeface="Arial"/>
              </a:rPr>
              <a:t>  es </a:t>
            </a:r>
            <a:r>
              <a:rPr lang="en-US" sz="2300" dirty="0" err="1">
                <a:solidFill>
                  <a:schemeClr val="dk1"/>
                </a:solidFill>
                <a:latin typeface="+mj-lt"/>
                <a:ea typeface="Arial"/>
                <a:cs typeface="Arial"/>
                <a:sym typeface="Arial"/>
              </a:rPr>
              <a:t>diferente</a:t>
            </a:r>
            <a:r>
              <a:rPr lang="en-US" sz="2300" dirty="0">
                <a:solidFill>
                  <a:schemeClr val="dk1"/>
                </a:solidFill>
                <a:latin typeface="+mj-lt"/>
                <a:ea typeface="Arial"/>
                <a:cs typeface="Arial"/>
                <a:sym typeface="Arial"/>
              </a:rPr>
              <a:t> a </a:t>
            </a:r>
            <a:r>
              <a:rPr lang="en-US" sz="2300" dirty="0" err="1">
                <a:solidFill>
                  <a:schemeClr val="dk1"/>
                </a:solidFill>
                <a:latin typeface="+mj-lt"/>
                <a:ea typeface="Arial"/>
                <a:cs typeface="Arial"/>
                <a:sym typeface="Arial"/>
              </a:rPr>
              <a:t>Problemas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Públicos</a:t>
            </a:r>
            <a:r>
              <a:rPr lang="en-US" sz="2300" dirty="0">
                <a:solidFill>
                  <a:schemeClr val="dk1"/>
                </a:solidFill>
                <a:latin typeface="+mj-lt"/>
                <a:ea typeface="Arial"/>
                <a:cs typeface="Arial"/>
                <a:sym typeface="Arial"/>
              </a:rPr>
              <a:t>.</a:t>
            </a:r>
          </a:p>
          <a:p>
            <a:pPr marL="742950" lvl="1" indent="-285750" algn="just">
              <a:spcBef>
                <a:spcPts val="460"/>
              </a:spcBef>
              <a:buClr>
                <a:schemeClr val="dk1"/>
              </a:buClr>
              <a:buFont typeface="Arial"/>
              <a:buChar char="–"/>
            </a:pPr>
            <a:r>
              <a:rPr lang="en-US" sz="2300" dirty="0">
                <a:solidFill>
                  <a:schemeClr val="dk1"/>
                </a:solidFill>
                <a:latin typeface="+mj-lt"/>
                <a:ea typeface="Arial"/>
                <a:cs typeface="Arial"/>
                <a:sym typeface="Arial"/>
              </a:rPr>
              <a:t>Las </a:t>
            </a:r>
            <a:r>
              <a:rPr lang="en-US" sz="2300" dirty="0" err="1">
                <a:solidFill>
                  <a:schemeClr val="dk1"/>
                </a:solidFill>
                <a:latin typeface="+mj-lt"/>
                <a:ea typeface="Arial"/>
                <a:cs typeface="Arial"/>
                <a:sym typeface="Arial"/>
              </a:rPr>
              <a:t>condiciones</a:t>
            </a:r>
            <a:r>
              <a:rPr lang="en-US" sz="2300" dirty="0">
                <a:solidFill>
                  <a:schemeClr val="dk1"/>
                </a:solidFill>
                <a:latin typeface="+mj-lt"/>
                <a:ea typeface="Arial"/>
                <a:cs typeface="Arial"/>
                <a:sym typeface="Arial"/>
              </a:rPr>
              <a:t> son </a:t>
            </a:r>
            <a:r>
              <a:rPr lang="en-US" sz="2300" dirty="0" err="1">
                <a:solidFill>
                  <a:schemeClr val="dk1"/>
                </a:solidFill>
                <a:latin typeface="+mj-lt"/>
                <a:ea typeface="Arial"/>
                <a:cs typeface="Arial"/>
                <a:sym typeface="Arial"/>
              </a:rPr>
              <a:t>situaciones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buenas</a:t>
            </a:r>
            <a:r>
              <a:rPr lang="en-US" sz="2300" dirty="0">
                <a:solidFill>
                  <a:schemeClr val="dk1"/>
                </a:solidFill>
                <a:latin typeface="+mj-lt"/>
                <a:ea typeface="Arial"/>
                <a:cs typeface="Arial"/>
                <a:sym typeface="Arial"/>
              </a:rPr>
              <a:t> o malas que </a:t>
            </a:r>
            <a:r>
              <a:rPr lang="en-US" sz="2300" dirty="0" err="1">
                <a:solidFill>
                  <a:schemeClr val="dk1"/>
                </a:solidFill>
                <a:latin typeface="+mj-lt"/>
                <a:ea typeface="Arial"/>
                <a:cs typeface="Arial"/>
                <a:sym typeface="Arial"/>
              </a:rPr>
              <a:t>existen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en</a:t>
            </a:r>
            <a:r>
              <a:rPr lang="en-US" sz="2300" dirty="0">
                <a:solidFill>
                  <a:schemeClr val="dk1"/>
                </a:solidFill>
                <a:latin typeface="+mj-lt"/>
                <a:ea typeface="Arial"/>
                <a:cs typeface="Arial"/>
                <a:sym typeface="Arial"/>
              </a:rPr>
              <a:t> la </a:t>
            </a:r>
            <a:r>
              <a:rPr lang="en-US" sz="2300" dirty="0" err="1">
                <a:solidFill>
                  <a:schemeClr val="dk1"/>
                </a:solidFill>
                <a:latin typeface="+mj-lt"/>
                <a:ea typeface="Arial"/>
                <a:cs typeface="Arial"/>
                <a:sym typeface="Arial"/>
              </a:rPr>
              <a:t>sociedad</a:t>
            </a:r>
            <a:r>
              <a:rPr lang="en-US" sz="2300" dirty="0">
                <a:solidFill>
                  <a:schemeClr val="dk1"/>
                </a:solidFill>
                <a:latin typeface="+mj-lt"/>
                <a:ea typeface="Arial"/>
                <a:cs typeface="Arial"/>
                <a:sym typeface="Arial"/>
              </a:rPr>
              <a:t>.</a:t>
            </a:r>
          </a:p>
          <a:p>
            <a:pPr marL="742950" lvl="1" indent="-285750" algn="just">
              <a:spcBef>
                <a:spcPts val="460"/>
              </a:spcBef>
              <a:buClr>
                <a:schemeClr val="dk1"/>
              </a:buClr>
              <a:buFont typeface="Arial"/>
              <a:buChar char="–"/>
            </a:pPr>
            <a:r>
              <a:rPr lang="en-US" sz="2300" dirty="0">
                <a:solidFill>
                  <a:schemeClr val="dk1"/>
                </a:solidFill>
                <a:latin typeface="+mj-lt"/>
                <a:ea typeface="Arial"/>
                <a:cs typeface="Arial"/>
                <a:sym typeface="Arial"/>
              </a:rPr>
              <a:t>Las </a:t>
            </a:r>
            <a:r>
              <a:rPr lang="en-US" sz="2300" dirty="0" err="1">
                <a:solidFill>
                  <a:schemeClr val="dk1"/>
                </a:solidFill>
                <a:latin typeface="+mj-lt"/>
                <a:ea typeface="Arial"/>
                <a:cs typeface="Arial"/>
                <a:sym typeface="Arial"/>
              </a:rPr>
              <a:t>condiciones</a:t>
            </a:r>
            <a:r>
              <a:rPr lang="en-US" sz="2300" dirty="0">
                <a:solidFill>
                  <a:schemeClr val="dk1"/>
                </a:solidFill>
                <a:latin typeface="+mj-lt"/>
                <a:ea typeface="Arial"/>
                <a:cs typeface="Arial"/>
                <a:sym typeface="Arial"/>
              </a:rPr>
              <a:t> se </a:t>
            </a:r>
            <a:r>
              <a:rPr lang="en-US" sz="2300" dirty="0" err="1">
                <a:solidFill>
                  <a:schemeClr val="dk1"/>
                </a:solidFill>
                <a:latin typeface="+mj-lt"/>
                <a:ea typeface="Arial"/>
                <a:cs typeface="Arial"/>
                <a:sym typeface="Arial"/>
              </a:rPr>
              <a:t>transforman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en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problemas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cuando</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creemos</a:t>
            </a:r>
            <a:r>
              <a:rPr lang="en-US" sz="2300" dirty="0">
                <a:solidFill>
                  <a:schemeClr val="dk1"/>
                </a:solidFill>
                <a:latin typeface="+mj-lt"/>
                <a:ea typeface="Arial"/>
                <a:cs typeface="Arial"/>
                <a:sym typeface="Arial"/>
              </a:rPr>
              <a:t> que </a:t>
            </a:r>
            <a:r>
              <a:rPr lang="en-US" sz="2300" dirty="0" err="1">
                <a:solidFill>
                  <a:schemeClr val="dk1"/>
                </a:solidFill>
                <a:latin typeface="+mj-lt"/>
                <a:ea typeface="Arial"/>
                <a:cs typeface="Arial"/>
                <a:sym typeface="Arial"/>
              </a:rPr>
              <a:t>deberíamos</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hacer</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algo</a:t>
            </a:r>
            <a:r>
              <a:rPr lang="en-US" sz="2300" dirty="0">
                <a:solidFill>
                  <a:schemeClr val="dk1"/>
                </a:solidFill>
                <a:latin typeface="+mj-lt"/>
                <a:ea typeface="Arial"/>
                <a:cs typeface="Arial"/>
                <a:sym typeface="Arial"/>
              </a:rPr>
              <a:t> para </a:t>
            </a:r>
            <a:r>
              <a:rPr lang="en-US" sz="2300" dirty="0" err="1">
                <a:solidFill>
                  <a:schemeClr val="dk1"/>
                </a:solidFill>
                <a:latin typeface="+mj-lt"/>
                <a:ea typeface="Arial"/>
                <a:cs typeface="Arial"/>
                <a:sym typeface="Arial"/>
              </a:rPr>
              <a:t>enfrentarlas</a:t>
            </a:r>
            <a:r>
              <a:rPr lang="en-US" sz="2300" dirty="0">
                <a:solidFill>
                  <a:schemeClr val="dk1"/>
                </a:solidFill>
                <a:latin typeface="+mj-lt"/>
                <a:ea typeface="Arial"/>
                <a:cs typeface="Arial"/>
                <a:sym typeface="Arial"/>
              </a:rPr>
              <a:t>. No </a:t>
            </a:r>
            <a:r>
              <a:rPr lang="en-US" sz="2300" dirty="0" err="1">
                <a:solidFill>
                  <a:schemeClr val="dk1"/>
                </a:solidFill>
                <a:latin typeface="+mj-lt"/>
                <a:ea typeface="Arial"/>
                <a:cs typeface="Arial"/>
                <a:sym typeface="Arial"/>
              </a:rPr>
              <a:t>necesariamente</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cuando</a:t>
            </a:r>
            <a:r>
              <a:rPr lang="en-US" sz="2300" dirty="0">
                <a:solidFill>
                  <a:schemeClr val="dk1"/>
                </a:solidFill>
                <a:latin typeface="+mj-lt"/>
                <a:ea typeface="Arial"/>
                <a:cs typeface="Arial"/>
                <a:sym typeface="Arial"/>
              </a:rPr>
              <a:t> se </a:t>
            </a:r>
            <a:r>
              <a:rPr lang="en-US" sz="2300" dirty="0" err="1">
                <a:solidFill>
                  <a:schemeClr val="dk1"/>
                </a:solidFill>
                <a:latin typeface="+mj-lt"/>
                <a:ea typeface="Arial"/>
                <a:cs typeface="Arial"/>
                <a:sym typeface="Arial"/>
              </a:rPr>
              <a:t>tengan</a:t>
            </a:r>
            <a:r>
              <a:rPr lang="en-US" sz="2300" dirty="0">
                <a:solidFill>
                  <a:schemeClr val="dk1"/>
                </a:solidFill>
                <a:latin typeface="+mj-lt"/>
                <a:ea typeface="Arial"/>
                <a:cs typeface="Arial"/>
                <a:sym typeface="Arial"/>
              </a:rPr>
              <a:t> </a:t>
            </a:r>
            <a:r>
              <a:rPr lang="en-US" sz="2300" dirty="0" err="1">
                <a:solidFill>
                  <a:schemeClr val="dk1"/>
                </a:solidFill>
                <a:latin typeface="+mj-lt"/>
                <a:ea typeface="Arial"/>
                <a:cs typeface="Arial"/>
                <a:sym typeface="Arial"/>
              </a:rPr>
              <a:t>soluciones</a:t>
            </a:r>
            <a:r>
              <a:rPr lang="en-US" sz="2300" dirty="0">
                <a:solidFill>
                  <a:schemeClr val="dk1"/>
                </a:solidFill>
                <a:latin typeface="+mj-lt"/>
                <a:ea typeface="Arial"/>
                <a:cs typeface="Arial"/>
                <a:sym typeface="Arial"/>
              </a:rPr>
              <a:t> para </a:t>
            </a:r>
            <a:r>
              <a:rPr lang="en-US" sz="2300" dirty="0" err="1">
                <a:solidFill>
                  <a:schemeClr val="dk1"/>
                </a:solidFill>
                <a:latin typeface="+mj-lt"/>
                <a:ea typeface="Arial"/>
                <a:cs typeface="Arial"/>
                <a:sym typeface="Arial"/>
              </a:rPr>
              <a:t>resolverlos</a:t>
            </a:r>
            <a:r>
              <a:rPr lang="en-US" sz="2300" dirty="0">
                <a:solidFill>
                  <a:schemeClr val="dk1"/>
                </a:solidFill>
                <a:latin typeface="+mj-lt"/>
                <a:ea typeface="Arial"/>
                <a:cs typeface="Arial"/>
                <a:sym typeface="Arial"/>
              </a:rPr>
              <a:t>.</a:t>
            </a:r>
          </a:p>
          <a:p>
            <a:pPr marL="742950" lvl="1" indent="-285750" algn="just">
              <a:spcBef>
                <a:spcPts val="560"/>
              </a:spcBef>
              <a:buClr>
                <a:schemeClr val="dk1"/>
              </a:buClr>
              <a:buSzPct val="121739"/>
              <a:buFont typeface="Arial"/>
              <a:buChar char="–"/>
            </a:pPr>
            <a:r>
              <a:rPr lang="en-US" sz="2300" b="1" dirty="0">
                <a:solidFill>
                  <a:schemeClr val="dk1"/>
                </a:solidFill>
                <a:latin typeface="+mj-lt"/>
                <a:ea typeface="Arial"/>
                <a:cs typeface="Arial"/>
                <a:sym typeface="Arial"/>
              </a:rPr>
              <a:t>Los </a:t>
            </a:r>
            <a:r>
              <a:rPr lang="en-US" sz="2300" b="1" dirty="0" err="1">
                <a:solidFill>
                  <a:schemeClr val="dk1"/>
                </a:solidFill>
                <a:latin typeface="+mj-lt"/>
                <a:ea typeface="Arial"/>
                <a:cs typeface="Arial"/>
                <a:sym typeface="Arial"/>
              </a:rPr>
              <a:t>problemas</a:t>
            </a:r>
            <a:r>
              <a:rPr lang="en-US" sz="2300" b="1" dirty="0">
                <a:solidFill>
                  <a:schemeClr val="dk1"/>
                </a:solidFill>
                <a:latin typeface="+mj-lt"/>
                <a:ea typeface="Arial"/>
                <a:cs typeface="Arial"/>
                <a:sym typeface="Arial"/>
              </a:rPr>
              <a:t> se </a:t>
            </a:r>
            <a:r>
              <a:rPr lang="en-US" sz="2300" b="1" dirty="0" err="1">
                <a:solidFill>
                  <a:schemeClr val="dk1"/>
                </a:solidFill>
                <a:latin typeface="+mj-lt"/>
                <a:ea typeface="Arial"/>
                <a:cs typeface="Arial"/>
                <a:sym typeface="Arial"/>
              </a:rPr>
              <a:t>transforman</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en</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problemas</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públicos</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cuando</a:t>
            </a:r>
            <a:r>
              <a:rPr lang="en-US" sz="2300" b="1" dirty="0">
                <a:solidFill>
                  <a:schemeClr val="dk1"/>
                </a:solidFill>
                <a:latin typeface="+mj-lt"/>
                <a:ea typeface="Arial"/>
                <a:cs typeface="Arial"/>
                <a:sym typeface="Arial"/>
              </a:rPr>
              <a:t> los </a:t>
            </a:r>
            <a:r>
              <a:rPr lang="en-US" sz="2300" b="1" dirty="0" err="1">
                <a:solidFill>
                  <a:schemeClr val="dk1"/>
                </a:solidFill>
                <a:latin typeface="+mj-lt"/>
                <a:ea typeface="Arial"/>
                <a:cs typeface="Arial"/>
                <a:sym typeface="Arial"/>
              </a:rPr>
              <a:t>actores</a:t>
            </a:r>
            <a:r>
              <a:rPr lang="en-US" sz="2300" b="1" dirty="0">
                <a:solidFill>
                  <a:schemeClr val="dk1"/>
                </a:solidFill>
                <a:latin typeface="+mj-lt"/>
                <a:ea typeface="Arial"/>
                <a:cs typeface="Arial"/>
                <a:sym typeface="Arial"/>
              </a:rPr>
              <a:t> de </a:t>
            </a:r>
            <a:r>
              <a:rPr lang="en-US" sz="2300" b="1" dirty="0" err="1">
                <a:solidFill>
                  <a:schemeClr val="dk1"/>
                </a:solidFill>
                <a:latin typeface="+mj-lt"/>
                <a:ea typeface="Arial"/>
                <a:cs typeface="Arial"/>
                <a:sym typeface="Arial"/>
              </a:rPr>
              <a:t>poder</a:t>
            </a:r>
            <a:r>
              <a:rPr lang="en-US" sz="2300" b="1" dirty="0">
                <a:solidFill>
                  <a:schemeClr val="dk1"/>
                </a:solidFill>
                <a:latin typeface="+mj-lt"/>
                <a:ea typeface="Arial"/>
                <a:cs typeface="Arial"/>
                <a:sym typeface="Arial"/>
              </a:rPr>
              <a:t> </a:t>
            </a:r>
            <a:r>
              <a:rPr lang="en-US" sz="2300" b="1" dirty="0" err="1">
                <a:solidFill>
                  <a:schemeClr val="dk1"/>
                </a:solidFill>
                <a:latin typeface="+mj-lt"/>
                <a:ea typeface="Arial"/>
                <a:cs typeface="Arial"/>
                <a:sym typeface="Arial"/>
              </a:rPr>
              <a:t>así</a:t>
            </a:r>
            <a:r>
              <a:rPr lang="en-US" sz="2300" b="1" dirty="0">
                <a:solidFill>
                  <a:schemeClr val="dk1"/>
                </a:solidFill>
                <a:latin typeface="+mj-lt"/>
                <a:ea typeface="Arial"/>
                <a:cs typeface="Arial"/>
                <a:sym typeface="Arial"/>
              </a:rPr>
              <a:t> lo </a:t>
            </a:r>
            <a:r>
              <a:rPr lang="en-US" sz="2300" b="1" dirty="0" err="1">
                <a:solidFill>
                  <a:schemeClr val="dk1"/>
                </a:solidFill>
                <a:latin typeface="+mj-lt"/>
                <a:ea typeface="Arial"/>
                <a:cs typeface="Arial"/>
                <a:sym typeface="Arial"/>
              </a:rPr>
              <a:t>definen</a:t>
            </a:r>
            <a:r>
              <a:rPr lang="en-US" sz="2800" b="1" dirty="0">
                <a:solidFill>
                  <a:schemeClr val="dk1"/>
                </a:solidFill>
                <a:latin typeface="+mj-lt"/>
                <a:ea typeface="Arial"/>
                <a:cs typeface="Arial"/>
                <a:sym typeface="Arial"/>
              </a:rPr>
              <a:t>.</a:t>
            </a:r>
          </a:p>
          <a:p>
            <a:pPr marL="342900" indent="-342900">
              <a:spcBef>
                <a:spcPts val="640"/>
              </a:spcBef>
              <a:buClr>
                <a:schemeClr val="dk1"/>
              </a:buClr>
              <a:buNone/>
            </a:pPr>
            <a:endParaRPr sz="3200" dirty="0">
              <a:solidFill>
                <a:schemeClr val="dk1"/>
              </a:solidFill>
              <a:latin typeface="+mj-lt"/>
              <a:ea typeface="Arial"/>
              <a:cs typeface="Arial"/>
              <a:sym typeface="Arial"/>
            </a:endParaRPr>
          </a:p>
          <a:p>
            <a:pPr marL="0" indent="0">
              <a:spcBef>
                <a:spcPts val="0"/>
              </a:spcBef>
              <a:buNone/>
            </a:pPr>
            <a:endParaRPr sz="3200" dirty="0">
              <a:solidFill>
                <a:schemeClr val="dk1"/>
              </a:solidFill>
              <a:latin typeface="Arial"/>
              <a:ea typeface="Arial"/>
              <a:cs typeface="Arial"/>
              <a:sym typeface="Arial"/>
            </a:endParaRPr>
          </a:p>
        </p:txBody>
      </p:sp>
      <p:sp>
        <p:nvSpPr>
          <p:cNvPr id="224" name="Shape 22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39</a:t>
            </a:fld>
            <a:endParaRPr lang="en-US" sz="1400">
              <a:solidFill>
                <a:schemeClr val="dk1"/>
              </a:solidFill>
              <a:latin typeface="Arial"/>
              <a:ea typeface="Arial"/>
              <a:cs typeface="Arial"/>
              <a:sym typeface="Arial"/>
            </a:endParaRPr>
          </a:p>
        </p:txBody>
      </p:sp>
      <p:sp>
        <p:nvSpPr>
          <p:cNvPr id="225" name="Shape 225"/>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b="1" dirty="0" err="1">
                <a:solidFill>
                  <a:schemeClr val="dk2"/>
                </a:solidFill>
                <a:ea typeface="Arial"/>
                <a:cs typeface="Arial"/>
                <a:sym typeface="Arial"/>
              </a:rPr>
              <a:t>Qué</a:t>
            </a:r>
            <a:r>
              <a:rPr lang="en-US" sz="3600" b="1" dirty="0">
                <a:solidFill>
                  <a:schemeClr val="dk2"/>
                </a:solidFill>
                <a:ea typeface="Arial"/>
                <a:cs typeface="Arial"/>
                <a:sym typeface="Arial"/>
              </a:rPr>
              <a:t> son las </a:t>
            </a:r>
            <a:r>
              <a:rPr lang="en-US" sz="3600" b="1" dirty="0" err="1">
                <a:solidFill>
                  <a:schemeClr val="dk2"/>
                </a:solidFill>
                <a:ea typeface="Arial"/>
                <a:cs typeface="Arial"/>
                <a:sym typeface="Arial"/>
              </a:rPr>
              <a:t>políticas</a:t>
            </a:r>
            <a:r>
              <a:rPr lang="en-US" sz="3600" b="1" dirty="0">
                <a:solidFill>
                  <a:schemeClr val="dk2"/>
                </a:solidFill>
                <a:ea typeface="Arial"/>
                <a:cs typeface="Arial"/>
                <a:sym typeface="Arial"/>
              </a:rPr>
              <a:t> </a:t>
            </a:r>
            <a:r>
              <a:rPr lang="en-US" sz="3600" b="1" dirty="0" err="1">
                <a:solidFill>
                  <a:schemeClr val="dk2"/>
                </a:solidFill>
                <a:ea typeface="Arial"/>
                <a:cs typeface="Arial"/>
                <a:sym typeface="Arial"/>
              </a:rPr>
              <a:t>púb</a:t>
            </a:r>
            <a:r>
              <a:rPr lang="en-US" sz="3600" dirty="0" err="1">
                <a:solidFill>
                  <a:schemeClr val="dk2"/>
                </a:solidFill>
                <a:latin typeface="Arial"/>
                <a:ea typeface="Arial"/>
                <a:cs typeface="Arial"/>
                <a:sym typeface="Arial"/>
              </a:rPr>
              <a:t>licas</a:t>
            </a:r>
            <a:r>
              <a:rPr lang="en-US" sz="3600" dirty="0">
                <a:solidFill>
                  <a:schemeClr val="dk2"/>
                </a:solidFill>
                <a:latin typeface="Arial"/>
                <a:ea typeface="Arial"/>
                <a:cs typeface="Arial"/>
                <a:sym typeface="Arial"/>
              </a:rPr>
              <a:t>	  4</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3</a:t>
            </a:r>
          </a:p>
        </p:txBody>
      </p:sp>
      <p:sp>
        <p:nvSpPr>
          <p:cNvPr id="2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r>
              <a:rPr lang="es-CL" sz="2200"/>
              <a:t>Se distingue en </a:t>
            </a:r>
            <a:r>
              <a:rPr lang="es-CL" sz="2200" b="1"/>
              <a:t>derecho público </a:t>
            </a:r>
            <a:r>
              <a:rPr lang="es-CL" sz="2200"/>
              <a:t>( regula relaciones entre instituciones del estado y las personas ) y </a:t>
            </a:r>
            <a:r>
              <a:rPr lang="es-CL" sz="2200" b="1"/>
              <a:t>derecho privado </a:t>
            </a:r>
            <a:r>
              <a:rPr lang="es-CL" sz="2200"/>
              <a:t>( regula relaciones entre privados y entre privados y el estado cuando este actúa como privado).</a:t>
            </a:r>
          </a:p>
          <a:p>
            <a:r>
              <a:rPr lang="es-CL" sz="2200" b="1"/>
              <a:t>En derecho público sólo se puede hacer lo que la ley permite.</a:t>
            </a:r>
          </a:p>
          <a:p>
            <a:r>
              <a:rPr lang="es-CL" sz="2200" b="1"/>
              <a:t>En derecho privado se puede hacer todo lo que la ley no prohíbe.</a:t>
            </a:r>
          </a:p>
          <a:p>
            <a:r>
              <a:rPr lang="es-CL" sz="2200" b="1"/>
              <a:t>El fin del estado es el logro del bien común, estando al servicio de las personas.</a:t>
            </a:r>
            <a:r>
              <a:rPr lang="es-CL" sz="2200"/>
              <a:t> Así es deber del estado crear las condiciones sociales para que todos los chilenos puedan acceder al mayor desarrollo espiritual y material posibles, con pleno respeto a los derechos y garantías constitucionales.</a:t>
            </a:r>
            <a:endParaRPr lang="es-CL" sz="2200" b="1"/>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a:pPr rtl="0">
                <a:spcAft>
                  <a:spcPts val="600"/>
                </a:spcAft>
              </a:pPr>
              <a:t>4</a:t>
            </a:fld>
            <a:endParaRPr lang="es-ES" noProof="0"/>
          </a:p>
        </p:txBody>
      </p:sp>
    </p:spTree>
    <p:extLst>
      <p:ext uri="{BB962C8B-B14F-4D97-AF65-F5344CB8AC3E}">
        <p14:creationId xmlns:p14="http://schemas.microsoft.com/office/powerpoint/2010/main" val="120269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body" idx="1"/>
          </p:nvPr>
        </p:nvSpPr>
        <p:spPr>
          <a:xfrm>
            <a:off x="1933573" y="1719265"/>
            <a:ext cx="9258301" cy="4525961"/>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a:solidFill>
                  <a:schemeClr val="dk1"/>
                </a:solidFill>
                <a:latin typeface="Arial"/>
                <a:ea typeface="Arial"/>
                <a:cs typeface="Arial"/>
                <a:sym typeface="Arial"/>
              </a:rPr>
              <a:t>¿</a:t>
            </a:r>
            <a:r>
              <a:rPr lang="en-US" sz="2400" b="1" dirty="0" err="1">
                <a:solidFill>
                  <a:schemeClr val="dk1"/>
                </a:solidFill>
                <a:latin typeface="Arial"/>
                <a:ea typeface="Arial"/>
                <a:cs typeface="Arial"/>
                <a:sym typeface="Arial"/>
              </a:rPr>
              <a:t>Cuándo</a:t>
            </a:r>
            <a:r>
              <a:rPr lang="en-US" sz="2400" b="1" dirty="0">
                <a:solidFill>
                  <a:schemeClr val="dk1"/>
                </a:solidFill>
                <a:latin typeface="Arial"/>
                <a:ea typeface="Arial"/>
                <a:cs typeface="Arial"/>
                <a:sym typeface="Arial"/>
              </a:rPr>
              <a:t> se </a:t>
            </a:r>
            <a:r>
              <a:rPr lang="en-US" sz="2400" b="1" dirty="0" err="1">
                <a:solidFill>
                  <a:schemeClr val="dk1"/>
                </a:solidFill>
                <a:latin typeface="Arial"/>
                <a:ea typeface="Arial"/>
                <a:cs typeface="Arial"/>
                <a:sym typeface="Arial"/>
              </a:rPr>
              <a:t>empieza</a:t>
            </a:r>
            <a:r>
              <a:rPr lang="en-US" sz="2400" b="1" dirty="0">
                <a:solidFill>
                  <a:schemeClr val="dk1"/>
                </a:solidFill>
                <a:latin typeface="Arial"/>
                <a:ea typeface="Arial"/>
                <a:cs typeface="Arial"/>
                <a:sym typeface="Arial"/>
              </a:rPr>
              <a:t> a </a:t>
            </a:r>
            <a:r>
              <a:rPr lang="en-US" sz="2400" b="1" dirty="0" err="1">
                <a:solidFill>
                  <a:schemeClr val="dk1"/>
                </a:solidFill>
                <a:latin typeface="Arial"/>
                <a:ea typeface="Arial"/>
                <a:cs typeface="Arial"/>
                <a:sym typeface="Arial"/>
              </a:rPr>
              <a:t>gobern</a:t>
            </a:r>
            <a:r>
              <a:rPr lang="en-US" sz="2400" dirty="0" err="1">
                <a:solidFill>
                  <a:schemeClr val="dk1"/>
                </a:solidFill>
                <a:latin typeface="Arial"/>
                <a:ea typeface="Arial"/>
                <a:cs typeface="Arial"/>
                <a:sym typeface="Arial"/>
              </a:rPr>
              <a:t>ar</a:t>
            </a:r>
            <a:r>
              <a:rPr lang="en-US" sz="2400" dirty="0">
                <a:solidFill>
                  <a:schemeClr val="dk1"/>
                </a:solidFill>
                <a:latin typeface="Arial"/>
                <a:ea typeface="Arial"/>
                <a:cs typeface="Arial"/>
                <a:sym typeface="Arial"/>
              </a:rPr>
              <a:t>?</a:t>
            </a:r>
          </a:p>
          <a:p>
            <a:pPr marL="742950" lvl="1" indent="-285750" algn="just">
              <a:lnSpc>
                <a:spcPct val="100000"/>
              </a:lnSpc>
              <a:spcBef>
                <a:spcPts val="440"/>
              </a:spcBef>
              <a:buClr>
                <a:schemeClr val="dk1"/>
              </a:buClr>
              <a:buFont typeface="Arial"/>
              <a:buChar char="–"/>
            </a:pPr>
            <a:r>
              <a:rPr lang="en-US" sz="2200" dirty="0" err="1">
                <a:solidFill>
                  <a:schemeClr val="dk1"/>
                </a:solidFill>
                <a:latin typeface="Arial"/>
                <a:ea typeface="Arial"/>
                <a:cs typeface="Arial"/>
                <a:sym typeface="Arial"/>
              </a:rPr>
              <a:t>Cuando</a:t>
            </a:r>
            <a:r>
              <a:rPr lang="en-US" sz="2200" dirty="0">
                <a:solidFill>
                  <a:schemeClr val="dk1"/>
                </a:solidFill>
                <a:latin typeface="Arial"/>
                <a:ea typeface="Arial"/>
                <a:cs typeface="Arial"/>
                <a:sym typeface="Arial"/>
              </a:rPr>
              <a:t> ante </a:t>
            </a:r>
            <a:r>
              <a:rPr lang="en-US" sz="2200" dirty="0" err="1">
                <a:solidFill>
                  <a:schemeClr val="dk1"/>
                </a:solidFill>
                <a:latin typeface="Arial"/>
                <a:ea typeface="Arial"/>
                <a:cs typeface="Arial"/>
                <a:sym typeface="Arial"/>
              </a:rPr>
              <a:t>problemas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públicos</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gobierno</a:t>
            </a:r>
            <a:r>
              <a:rPr lang="en-US" sz="2200" dirty="0">
                <a:solidFill>
                  <a:schemeClr val="dk1"/>
                </a:solidFill>
                <a:latin typeface="Arial"/>
                <a:ea typeface="Arial"/>
                <a:cs typeface="Arial"/>
                <a:sym typeface="Arial"/>
              </a:rPr>
              <a:t> decide </a:t>
            </a:r>
            <a:r>
              <a:rPr lang="en-US" sz="2200" dirty="0" err="1">
                <a:solidFill>
                  <a:schemeClr val="dk1"/>
                </a:solidFill>
                <a:latin typeface="Arial"/>
                <a:ea typeface="Arial"/>
                <a:cs typeface="Arial"/>
                <a:sym typeface="Arial"/>
              </a:rPr>
              <a:t>actuar</a:t>
            </a:r>
            <a:r>
              <a:rPr lang="en-US" sz="2200" dirty="0">
                <a:solidFill>
                  <a:schemeClr val="dk1"/>
                </a:solidFill>
                <a:latin typeface="Arial"/>
                <a:ea typeface="Arial"/>
                <a:cs typeface="Arial"/>
                <a:sym typeface="Arial"/>
              </a:rPr>
              <a:t>.</a:t>
            </a:r>
          </a:p>
          <a:p>
            <a:pPr marL="742950" lvl="1" indent="-285750" algn="just">
              <a:lnSpc>
                <a:spcPct val="100000"/>
              </a:lnSpc>
              <a:spcBef>
                <a:spcPts val="440"/>
              </a:spcBef>
              <a:buClr>
                <a:schemeClr val="dk1"/>
              </a:buClr>
              <a:buFont typeface="Arial"/>
              <a:buChar char="–"/>
            </a:pPr>
            <a:endParaRPr lang="en-US" sz="2200" dirty="0">
              <a:solidFill>
                <a:schemeClr val="dk1"/>
              </a:solidFill>
              <a:latin typeface="Arial"/>
              <a:ea typeface="Arial"/>
              <a:cs typeface="Arial"/>
              <a:sym typeface="Arial"/>
            </a:endParaRPr>
          </a:p>
          <a:p>
            <a:pPr marL="342900" indent="-342900" algn="just">
              <a:lnSpc>
                <a:spcPct val="100000"/>
              </a:lnSpc>
              <a:spcBef>
                <a:spcPts val="480"/>
              </a:spcBef>
              <a:buClr>
                <a:schemeClr val="dk1"/>
              </a:buClr>
              <a:buFont typeface="Arial"/>
              <a:buChar char="•"/>
            </a:pPr>
            <a:r>
              <a:rPr lang="en-US" sz="2400" dirty="0">
                <a:solidFill>
                  <a:schemeClr val="dk1"/>
                </a:solidFill>
                <a:latin typeface="Arial"/>
                <a:ea typeface="Arial"/>
                <a:cs typeface="Arial"/>
                <a:sym typeface="Arial"/>
              </a:rPr>
              <a:t>Hay </a:t>
            </a:r>
            <a:r>
              <a:rPr lang="en-US" sz="2400" dirty="0" err="1">
                <a:solidFill>
                  <a:schemeClr val="dk1"/>
                </a:solidFill>
                <a:latin typeface="Arial"/>
                <a:ea typeface="Arial"/>
                <a:cs typeface="Arial"/>
                <a:sym typeface="Arial"/>
              </a:rPr>
              <a:t>distintos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enfoques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sobre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actuar</a:t>
            </a:r>
            <a:r>
              <a:rPr lang="en-US" sz="2400" dirty="0">
                <a:solidFill>
                  <a:schemeClr val="dk1"/>
                </a:solidFill>
                <a:latin typeface="Arial"/>
                <a:ea typeface="Arial"/>
                <a:cs typeface="Arial"/>
                <a:sym typeface="Arial"/>
              </a:rPr>
              <a:t> del </a:t>
            </a:r>
            <a:r>
              <a:rPr lang="en-US" sz="2400" dirty="0" err="1">
                <a:solidFill>
                  <a:schemeClr val="dk1"/>
                </a:solidFill>
                <a:latin typeface="Arial"/>
                <a:ea typeface="Arial"/>
                <a:cs typeface="Arial"/>
                <a:sym typeface="Arial"/>
              </a:rPr>
              <a:t>gobierno</a:t>
            </a:r>
            <a:r>
              <a:rPr lang="en-US" sz="2400" dirty="0">
                <a:solidFill>
                  <a:schemeClr val="dk1"/>
                </a:solidFill>
                <a:latin typeface="Arial"/>
                <a:ea typeface="Arial"/>
                <a:cs typeface="Arial"/>
                <a:sym typeface="Arial"/>
              </a:rPr>
              <a:t>.</a:t>
            </a:r>
          </a:p>
          <a:p>
            <a:pPr marL="0" indent="0" algn="just">
              <a:lnSpc>
                <a:spcPct val="100000"/>
              </a:lnSpc>
              <a:spcBef>
                <a:spcPts val="480"/>
              </a:spcBef>
              <a:buClr>
                <a:schemeClr val="dk1"/>
              </a:buClr>
              <a:buNone/>
            </a:pPr>
            <a:endParaRPr lang="en-US" sz="2400" dirty="0">
              <a:solidFill>
                <a:schemeClr val="dk1"/>
              </a:solidFill>
              <a:latin typeface="Arial"/>
              <a:ea typeface="Arial"/>
              <a:cs typeface="Arial"/>
              <a:sym typeface="Arial"/>
            </a:endParaRPr>
          </a:p>
          <a:p>
            <a:pPr marL="914400" lvl="1" indent="-457200" algn="just">
              <a:lnSpc>
                <a:spcPct val="100000"/>
              </a:lnSpc>
              <a:spcBef>
                <a:spcPts val="500"/>
              </a:spcBef>
              <a:buClr>
                <a:schemeClr val="dk1"/>
              </a:buClr>
              <a:buFont typeface="+mj-lt"/>
              <a:buAutoNum type="arabicPeriod"/>
            </a:pPr>
            <a:r>
              <a:rPr lang="en-US" sz="2500" b="1" dirty="0" err="1">
                <a:solidFill>
                  <a:schemeClr val="dk1"/>
                </a:solidFill>
                <a:latin typeface="Arial"/>
                <a:ea typeface="Arial"/>
                <a:cs typeface="Arial"/>
                <a:sym typeface="Arial"/>
              </a:rPr>
              <a:t>Modelo</a:t>
            </a:r>
            <a:r>
              <a:rPr lang="en-US" sz="2500" b="1" dirty="0">
                <a:solidFill>
                  <a:schemeClr val="dk1"/>
                </a:solidFill>
                <a:latin typeface="Arial"/>
                <a:ea typeface="Arial"/>
                <a:cs typeface="Arial"/>
                <a:sym typeface="Arial"/>
              </a:rPr>
              <a:t> </a:t>
            </a:r>
            <a:r>
              <a:rPr lang="en-US" sz="2500" b="1" dirty="0" err="1">
                <a:solidFill>
                  <a:schemeClr val="dk1"/>
                </a:solidFill>
                <a:latin typeface="Arial"/>
                <a:ea typeface="Arial"/>
                <a:cs typeface="Arial"/>
                <a:sym typeface="Arial"/>
              </a:rPr>
              <a:t>racionalista</a:t>
            </a:r>
            <a:r>
              <a:rPr lang="en-US" sz="2500" dirty="0">
                <a:solidFill>
                  <a:schemeClr val="dk1"/>
                </a:solidFill>
                <a:latin typeface="Arial"/>
                <a:ea typeface="Arial"/>
                <a:cs typeface="Arial"/>
                <a:sym typeface="Arial"/>
              </a:rPr>
              <a:t>:</a:t>
            </a: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Identificar</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Problema</a:t>
            </a:r>
            <a:endParaRPr lang="en-US" sz="2200" dirty="0">
              <a:solidFill>
                <a:schemeClr val="dk1"/>
              </a:solidFill>
              <a:latin typeface="Arial"/>
              <a:ea typeface="Arial"/>
              <a:cs typeface="Arial"/>
              <a:sym typeface="Arial"/>
            </a:endParaRP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Definir</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objetivos</a:t>
            </a:r>
            <a:endParaRPr lang="en-US" sz="2200" dirty="0">
              <a:solidFill>
                <a:schemeClr val="dk1"/>
              </a:solidFill>
              <a:latin typeface="Arial"/>
              <a:ea typeface="Arial"/>
              <a:cs typeface="Arial"/>
              <a:sym typeface="Arial"/>
            </a:endParaRP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Analizar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todas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las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alternativas</a:t>
            </a:r>
            <a:endParaRPr lang="en-US" sz="2200" dirty="0">
              <a:solidFill>
                <a:schemeClr val="dk1"/>
              </a:solidFill>
              <a:latin typeface="Arial"/>
              <a:ea typeface="Arial"/>
              <a:cs typeface="Arial"/>
              <a:sym typeface="Arial"/>
            </a:endParaRP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Examinar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las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consecuencias</a:t>
            </a:r>
            <a:endParaRPr lang="en-US" sz="2200" dirty="0">
              <a:solidFill>
                <a:schemeClr val="dk1"/>
              </a:solidFill>
              <a:latin typeface="Arial"/>
              <a:ea typeface="Arial"/>
              <a:cs typeface="Arial"/>
              <a:sym typeface="Arial"/>
            </a:endParaRPr>
          </a:p>
          <a:p>
            <a:pPr marL="1828800" lvl="3" indent="-457200" algn="just">
              <a:spcBef>
                <a:spcPts val="440"/>
              </a:spcBef>
              <a:buClr>
                <a:schemeClr val="dk1"/>
              </a:buClr>
              <a:buFont typeface="Noto Symbol"/>
              <a:buAutoNum type="arabicPeriod"/>
            </a:pPr>
            <a:r>
              <a:rPr lang="en-US" sz="2200" dirty="0" err="1">
                <a:solidFill>
                  <a:schemeClr val="dk1"/>
                </a:solidFill>
                <a:latin typeface="Arial"/>
                <a:ea typeface="Arial"/>
                <a:cs typeface="Arial"/>
                <a:sym typeface="Arial"/>
              </a:rPr>
              <a:t>Elegir</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alternativa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que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maximiza</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objetivos</a:t>
            </a:r>
            <a:endParaRPr lang="en-US" sz="2200" dirty="0">
              <a:solidFill>
                <a:schemeClr val="dk1"/>
              </a:solidFill>
              <a:latin typeface="Arial"/>
              <a:ea typeface="Arial"/>
              <a:cs typeface="Arial"/>
              <a:sym typeface="Arial"/>
            </a:endParaRPr>
          </a:p>
        </p:txBody>
      </p:sp>
      <p:sp>
        <p:nvSpPr>
          <p:cNvPr id="231" name="Shape 23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40</a:t>
            </a:fld>
            <a:endParaRPr lang="en-US" sz="1400">
              <a:solidFill>
                <a:schemeClr val="dk1"/>
              </a:solidFill>
              <a:latin typeface="Arial"/>
              <a:ea typeface="Arial"/>
              <a:cs typeface="Arial"/>
              <a:sym typeface="Arial"/>
            </a:endParaRPr>
          </a:p>
        </p:txBody>
      </p:sp>
      <p:sp>
        <p:nvSpPr>
          <p:cNvPr id="232" name="Shape 23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dirty="0" err="1">
                <a:solidFill>
                  <a:schemeClr val="dk2"/>
                </a:solidFill>
                <a:latin typeface="Arial"/>
                <a:ea typeface="Arial"/>
                <a:cs typeface="Arial"/>
                <a:sym typeface="Arial"/>
              </a:rPr>
              <a:t>Qué</a:t>
            </a:r>
            <a:r>
              <a:rPr lang="en-US" sz="3600" dirty="0">
                <a:solidFill>
                  <a:schemeClr val="dk2"/>
                </a:solidFill>
                <a:latin typeface="Arial"/>
                <a:ea typeface="Arial"/>
                <a:cs typeface="Arial"/>
                <a:sym typeface="Arial"/>
              </a:rPr>
              <a:t> son las </a:t>
            </a:r>
            <a:r>
              <a:rPr lang="en-US" sz="3600" dirty="0" err="1">
                <a:solidFill>
                  <a:schemeClr val="dk2"/>
                </a:solidFill>
                <a:latin typeface="Arial"/>
                <a:ea typeface="Arial"/>
                <a:cs typeface="Arial"/>
                <a:sym typeface="Arial"/>
              </a:rPr>
              <a:t>políticas</a:t>
            </a:r>
            <a:r>
              <a:rPr lang="en-US" sz="3600" dirty="0">
                <a:solidFill>
                  <a:schemeClr val="dk2"/>
                </a:solidFill>
                <a:latin typeface="Arial"/>
                <a:ea typeface="Arial"/>
                <a:cs typeface="Arial"/>
                <a:sym typeface="Arial"/>
              </a:rPr>
              <a:t> </a:t>
            </a:r>
            <a:r>
              <a:rPr lang="en-US" sz="3600" dirty="0" err="1">
                <a:solidFill>
                  <a:schemeClr val="dk2"/>
                </a:solidFill>
                <a:latin typeface="Arial"/>
                <a:ea typeface="Arial"/>
                <a:cs typeface="Arial"/>
                <a:sym typeface="Arial"/>
              </a:rPr>
              <a:t>públicas</a:t>
            </a:r>
            <a:r>
              <a:rPr lang="en-US" sz="3600" dirty="0">
                <a:solidFill>
                  <a:schemeClr val="dk2"/>
                </a:solidFill>
                <a:latin typeface="Arial"/>
                <a:ea typeface="Arial"/>
                <a:cs typeface="Arial"/>
                <a:sym typeface="Arial"/>
              </a:rPr>
              <a:t>	  5</a:t>
            </a:r>
          </a:p>
        </p:txBody>
      </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txBox="1">
            <a:spLocks noGrp="1"/>
          </p:cNvSpPr>
          <p:nvPr>
            <p:ph type="body" idx="1"/>
          </p:nvPr>
        </p:nvSpPr>
        <p:spPr>
          <a:xfrm>
            <a:off x="1774826" y="1989137"/>
            <a:ext cx="9083674" cy="4525961"/>
          </a:xfrm>
          <a:prstGeom prst="rect">
            <a:avLst/>
          </a:prstGeom>
          <a:noFill/>
          <a:ln>
            <a:noFill/>
          </a:ln>
        </p:spPr>
        <p:txBody>
          <a:bodyPr vert="horz" lIns="91425" tIns="45700" rIns="91425" bIns="45700" rtlCol="0" anchor="t" anchorCtr="0">
            <a:noAutofit/>
          </a:bodyPr>
          <a:lstStyle/>
          <a:p>
            <a:pPr marL="508000" lvl="1" indent="0" algn="just">
              <a:spcBef>
                <a:spcPts val="0"/>
              </a:spcBef>
              <a:buClr>
                <a:schemeClr val="dk1"/>
              </a:buClr>
              <a:buNone/>
            </a:pPr>
            <a:r>
              <a:rPr lang="en-US" sz="2000" dirty="0" err="1">
                <a:solidFill>
                  <a:schemeClr val="dk1"/>
                </a:solidFill>
                <a:latin typeface="Arial"/>
                <a:ea typeface="Arial"/>
                <a:cs typeface="Arial"/>
                <a:sym typeface="Arial"/>
              </a:rPr>
              <a:t>Sostiene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quienes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toman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decisiones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no </a:t>
            </a:r>
            <a:r>
              <a:rPr lang="en-US" sz="2000" dirty="0" err="1">
                <a:solidFill>
                  <a:schemeClr val="dk1"/>
                </a:solidFill>
                <a:latin typeface="Arial"/>
                <a:ea typeface="Arial"/>
                <a:cs typeface="Arial"/>
                <a:sym typeface="Arial"/>
              </a:rPr>
              <a:t>tienen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todo</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tiempo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ni</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recursos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para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reunir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toda</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información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que</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modelo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requiere</a:t>
            </a:r>
            <a:r>
              <a:rPr lang="en-US" sz="2000" dirty="0">
                <a:solidFill>
                  <a:schemeClr val="dk1"/>
                </a:solidFill>
                <a:latin typeface="Arial"/>
                <a:ea typeface="Arial"/>
                <a:cs typeface="Arial"/>
                <a:sym typeface="Arial"/>
              </a:rPr>
              <a:t>.</a:t>
            </a:r>
          </a:p>
          <a:p>
            <a:pPr marL="971550" lvl="1" indent="-336550" algn="just">
              <a:spcBef>
                <a:spcPts val="300"/>
              </a:spcBef>
              <a:buClr>
                <a:schemeClr val="dk1"/>
              </a:buClr>
              <a:buNone/>
            </a:pPr>
            <a:endParaRPr sz="2000" dirty="0">
              <a:solidFill>
                <a:schemeClr val="dk1"/>
              </a:solidFill>
              <a:latin typeface="Arial"/>
              <a:ea typeface="Arial"/>
              <a:cs typeface="Arial"/>
              <a:sym typeface="Arial"/>
            </a:endParaRPr>
          </a:p>
          <a:p>
            <a:pPr marL="508000" lvl="1" indent="0" algn="just">
              <a:spcBef>
                <a:spcPts val="300"/>
              </a:spcBef>
              <a:buClr>
                <a:schemeClr val="dk1"/>
              </a:buClr>
              <a:buNone/>
            </a:pPr>
            <a:r>
              <a:rPr lang="en-US" sz="2000" dirty="0" err="1">
                <a:solidFill>
                  <a:schemeClr val="dk1"/>
                </a:solidFill>
                <a:latin typeface="Arial"/>
                <a:ea typeface="Arial"/>
                <a:cs typeface="Arial"/>
                <a:sym typeface="Arial"/>
              </a:rPr>
              <a:t>Busca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adaptar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decisiones</a:t>
            </a:r>
            <a:r>
              <a:rPr lang="en-US" sz="2000" dirty="0">
                <a:solidFill>
                  <a:schemeClr val="dk1"/>
                </a:solidFill>
                <a:latin typeface="Arial"/>
                <a:ea typeface="Arial"/>
                <a:cs typeface="Arial"/>
                <a:sym typeface="Arial"/>
              </a:rPr>
              <a:t> a la </a:t>
            </a:r>
            <a:r>
              <a:rPr lang="en-US" sz="2000" dirty="0" err="1">
                <a:solidFill>
                  <a:schemeClr val="dk1"/>
                </a:solidFill>
                <a:latin typeface="Arial"/>
                <a:ea typeface="Arial"/>
                <a:cs typeface="Arial"/>
                <a:sym typeface="Arial"/>
              </a:rPr>
              <a:t>limitada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capacidad</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cognitiva</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quienes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toman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las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decisiones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reducir</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costo</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trabajo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significa</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recolección</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análisis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información</a:t>
            </a:r>
            <a:r>
              <a:rPr lang="en-US" sz="2000" dirty="0">
                <a:solidFill>
                  <a:schemeClr val="dk1"/>
                </a:solidFill>
                <a:latin typeface="Arial"/>
                <a:ea typeface="Arial"/>
                <a:cs typeface="Arial"/>
                <a:sym typeface="Arial"/>
              </a:rPr>
              <a:t>. </a:t>
            </a:r>
          </a:p>
          <a:p>
            <a:pPr marL="971550" lvl="1" indent="-336550" algn="just">
              <a:spcBef>
                <a:spcPts val="300"/>
              </a:spcBef>
              <a:buClr>
                <a:schemeClr val="dk1"/>
              </a:buClr>
              <a:buNone/>
            </a:pPr>
            <a:endParaRPr sz="2000" dirty="0">
              <a:solidFill>
                <a:schemeClr val="dk1"/>
              </a:solidFill>
              <a:latin typeface="Arial"/>
              <a:ea typeface="Arial"/>
              <a:cs typeface="Arial"/>
              <a:sym typeface="Arial"/>
            </a:endParaRPr>
          </a:p>
          <a:p>
            <a:pPr marL="508000" lvl="1" indent="0" algn="just">
              <a:spcBef>
                <a:spcPts val="300"/>
              </a:spcBef>
              <a:buClr>
                <a:schemeClr val="dk1"/>
              </a:buClr>
              <a:buNone/>
            </a:pPr>
            <a:r>
              <a:rPr lang="en-US" sz="2000" dirty="0" err="1">
                <a:solidFill>
                  <a:schemeClr val="dk1"/>
                </a:solidFill>
                <a:latin typeface="Arial"/>
                <a:ea typeface="Arial"/>
                <a:cs typeface="Arial"/>
                <a:sym typeface="Arial"/>
              </a:rPr>
              <a:t>Efecto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que</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cambia en forma gradual, en </a:t>
            </a:r>
            <a:r>
              <a:rPr lang="en-US" sz="2000" dirty="0" err="1">
                <a:solidFill>
                  <a:schemeClr val="dk1"/>
                </a:solidFill>
                <a:latin typeface="Arial"/>
                <a:ea typeface="Arial"/>
                <a:cs typeface="Arial"/>
                <a:sym typeface="Arial"/>
              </a:rPr>
              <a:t>pequeños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pasos</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ve</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proceso</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las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como</a:t>
            </a:r>
            <a:r>
              <a:rPr lang="en-US" sz="2000" dirty="0">
                <a:solidFill>
                  <a:schemeClr val="dk1"/>
                </a:solidFill>
                <a:latin typeface="Arial"/>
                <a:ea typeface="Arial"/>
                <a:cs typeface="Arial"/>
                <a:sym typeface="Arial"/>
              </a:rPr>
              <a:t> un </a:t>
            </a:r>
            <a:r>
              <a:rPr lang="en-US" sz="2000" dirty="0" err="1">
                <a:solidFill>
                  <a:schemeClr val="dk1"/>
                </a:solidFill>
                <a:latin typeface="Arial"/>
                <a:ea typeface="Arial"/>
                <a:cs typeface="Arial"/>
                <a:sym typeface="Arial"/>
              </a:rPr>
              <a:t>proceso</a:t>
            </a:r>
            <a:r>
              <a:rPr lang="en-US" sz="2000" dirty="0">
                <a:solidFill>
                  <a:schemeClr val="dk1"/>
                </a:solidFill>
                <a:latin typeface="Arial"/>
                <a:ea typeface="Arial"/>
                <a:cs typeface="Arial"/>
                <a:sym typeface="Arial"/>
              </a:rPr>
              <a:t> continuo de </a:t>
            </a:r>
            <a:r>
              <a:rPr lang="en-US" sz="2000" dirty="0" err="1">
                <a:solidFill>
                  <a:schemeClr val="dk1"/>
                </a:solidFill>
                <a:latin typeface="Arial"/>
                <a:ea typeface="Arial"/>
                <a:cs typeface="Arial"/>
                <a:sym typeface="Arial"/>
              </a:rPr>
              <a:t>correcciones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errores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basado</a:t>
            </a:r>
            <a:r>
              <a:rPr lang="en-US" sz="2000" dirty="0">
                <a:solidFill>
                  <a:schemeClr val="dk1"/>
                </a:solidFill>
                <a:latin typeface="Arial"/>
                <a:ea typeface="Arial"/>
                <a:cs typeface="Arial"/>
                <a:sym typeface="Arial"/>
              </a:rPr>
              <a:t> en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previas</a:t>
            </a:r>
            <a:r>
              <a:rPr lang="en-US" sz="2000" dirty="0">
                <a:solidFill>
                  <a:schemeClr val="dk1"/>
                </a:solidFill>
                <a:latin typeface="Arial"/>
                <a:ea typeface="Arial"/>
                <a:cs typeface="Arial"/>
                <a:sym typeface="Arial"/>
              </a:rPr>
              <a:t>. </a:t>
            </a:r>
          </a:p>
          <a:p>
            <a:pPr marL="1371600" lvl="2" indent="-304800">
              <a:spcBef>
                <a:spcPts val="300"/>
              </a:spcBef>
              <a:buClr>
                <a:srgbClr val="DAEDEF"/>
              </a:buClr>
              <a:buNone/>
            </a:pPr>
            <a:endParaRPr sz="2400" dirty="0">
              <a:solidFill>
                <a:schemeClr val="dk2"/>
              </a:solidFill>
              <a:latin typeface="Arial"/>
              <a:ea typeface="Arial"/>
              <a:cs typeface="Arial"/>
              <a:sym typeface="Arial"/>
            </a:endParaRPr>
          </a:p>
          <a:p>
            <a:pPr marL="1371600" lvl="2" indent="-304800">
              <a:spcBef>
                <a:spcPts val="300"/>
              </a:spcBef>
              <a:buClr>
                <a:srgbClr val="DAEDEF"/>
              </a:buClr>
              <a:buNone/>
            </a:pPr>
            <a:endParaRPr sz="2400" dirty="0">
              <a:solidFill>
                <a:schemeClr val="dk2"/>
              </a:solidFill>
              <a:latin typeface="Arial"/>
              <a:ea typeface="Arial"/>
              <a:cs typeface="Arial"/>
              <a:sym typeface="Arial"/>
            </a:endParaRPr>
          </a:p>
          <a:p>
            <a:pPr marL="0" indent="0">
              <a:spcBef>
                <a:spcPts val="0"/>
              </a:spcBef>
              <a:buNone/>
            </a:pPr>
            <a:endParaRPr sz="2400" dirty="0">
              <a:solidFill>
                <a:schemeClr val="dk2"/>
              </a:solidFill>
              <a:latin typeface="Arial"/>
              <a:ea typeface="Arial"/>
              <a:cs typeface="Arial"/>
              <a:sym typeface="Arial"/>
            </a:endParaRPr>
          </a:p>
        </p:txBody>
      </p:sp>
      <p:sp>
        <p:nvSpPr>
          <p:cNvPr id="238" name="Shape 23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41</a:t>
            </a:fld>
            <a:endParaRPr lang="en-US" sz="1400">
              <a:solidFill>
                <a:schemeClr val="dk1"/>
              </a:solidFill>
              <a:latin typeface="Arial"/>
              <a:ea typeface="Arial"/>
              <a:cs typeface="Arial"/>
              <a:sym typeface="Arial"/>
            </a:endParaRPr>
          </a:p>
        </p:txBody>
      </p:sp>
      <p:sp>
        <p:nvSpPr>
          <p:cNvPr id="239" name="Shape 239"/>
          <p:cNvSpPr txBox="1"/>
          <p:nvPr/>
        </p:nvSpPr>
        <p:spPr>
          <a:xfrm>
            <a:off x="4381500" y="1285875"/>
            <a:ext cx="6000750" cy="369886"/>
          </a:xfrm>
          <a:prstGeom prst="rect">
            <a:avLst/>
          </a:prstGeom>
          <a:noFill/>
          <a:ln>
            <a:noFill/>
          </a:ln>
        </p:spPr>
        <p:txBody>
          <a:bodyPr lIns="91425" tIns="45700" rIns="91425" bIns="45700" anchor="t" anchorCtr="0">
            <a:noAutofit/>
          </a:bodyPr>
          <a:lstStyle/>
          <a:p>
            <a:pPr algn="ctr"/>
            <a:endParaRPr>
              <a:solidFill>
                <a:schemeClr val="dk1"/>
              </a:solidFill>
              <a:latin typeface="Arial"/>
              <a:ea typeface="Arial"/>
              <a:cs typeface="Arial"/>
              <a:sym typeface="Arial"/>
            </a:endParaRPr>
          </a:p>
        </p:txBody>
      </p:sp>
      <p:sp>
        <p:nvSpPr>
          <p:cNvPr id="240" name="Shape 24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Qué son las políticas públicas	  6</a:t>
            </a:r>
          </a:p>
        </p:txBody>
      </p:sp>
      <p:sp>
        <p:nvSpPr>
          <p:cNvPr id="241" name="Shape 241"/>
          <p:cNvSpPr txBox="1"/>
          <p:nvPr/>
        </p:nvSpPr>
        <p:spPr>
          <a:xfrm>
            <a:off x="1992313" y="1341437"/>
            <a:ext cx="4175125" cy="754062"/>
          </a:xfrm>
          <a:prstGeom prst="rect">
            <a:avLst/>
          </a:prstGeom>
          <a:noFill/>
          <a:ln>
            <a:noFill/>
          </a:ln>
        </p:spPr>
        <p:txBody>
          <a:bodyPr lIns="91425" tIns="45700" rIns="91425" bIns="45700" anchor="t" anchorCtr="0">
            <a:noAutofit/>
          </a:bodyPr>
          <a:lstStyle/>
          <a:p>
            <a:pPr algn="ctr">
              <a:buClr>
                <a:schemeClr val="dk1"/>
              </a:buClr>
              <a:buSzPct val="25000"/>
            </a:pPr>
            <a:r>
              <a:rPr lang="en-US" sz="2500" b="1" dirty="0">
                <a:solidFill>
                  <a:schemeClr val="dk1"/>
                </a:solidFill>
                <a:latin typeface="Arial"/>
                <a:ea typeface="Arial"/>
                <a:cs typeface="Arial"/>
                <a:sym typeface="Arial"/>
              </a:rPr>
              <a:t>2. </a:t>
            </a:r>
            <a:r>
              <a:rPr lang="en-US" sz="2500" b="1" dirty="0" err="1">
                <a:solidFill>
                  <a:schemeClr val="dk1"/>
                </a:solidFill>
                <a:latin typeface="Arial"/>
                <a:ea typeface="Arial"/>
                <a:cs typeface="Arial"/>
                <a:sym typeface="Arial"/>
              </a:rPr>
              <a:t>Modelo</a:t>
            </a:r>
            <a:r>
              <a:rPr lang="en-US" sz="2500" b="1" dirty="0">
                <a:solidFill>
                  <a:schemeClr val="dk1"/>
                </a:solidFill>
                <a:latin typeface="Arial"/>
                <a:ea typeface="Arial"/>
                <a:cs typeface="Arial"/>
                <a:sym typeface="Arial"/>
              </a:rPr>
              <a:t> incremental</a:t>
            </a:r>
            <a:r>
              <a:rPr lang="en-US" b="1" dirty="0">
                <a:solidFill>
                  <a:schemeClr val="dk1"/>
                </a:solidFill>
                <a:latin typeface="Arial"/>
                <a:ea typeface="Arial"/>
                <a:cs typeface="Arial"/>
                <a:sym typeface="Arial"/>
              </a:rPr>
              <a:t>:</a:t>
            </a:r>
          </a:p>
          <a:p>
            <a:pPr algn="ctr"/>
            <a:endParaRPr b="1" dirty="0">
              <a:solidFill>
                <a:schemeClr val="dk1"/>
              </a:solidFill>
              <a:latin typeface="Arial"/>
              <a:ea typeface="Arial"/>
              <a:cs typeface="Arial"/>
              <a:sym typeface="Arial"/>
            </a:endParaRP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66938" y="1484313"/>
            <a:ext cx="8796337" cy="4525961"/>
          </a:xfrm>
          <a:prstGeom prst="rect">
            <a:avLst/>
          </a:prstGeom>
          <a:noFill/>
          <a:ln>
            <a:noFill/>
          </a:ln>
        </p:spPr>
        <p:txBody>
          <a:bodyPr vert="horz" lIns="91425" tIns="45700" rIns="91425" bIns="45700" rtlCol="0" anchor="t" anchorCtr="0">
            <a:noAutofit/>
          </a:bodyPr>
          <a:lstStyle/>
          <a:p>
            <a:pPr marL="114300" indent="0" algn="just">
              <a:spcBef>
                <a:spcPts val="0"/>
              </a:spcBef>
              <a:buClr>
                <a:schemeClr val="dk1"/>
              </a:buClr>
              <a:buNone/>
            </a:pPr>
            <a:r>
              <a:rPr lang="en-US" sz="2500" b="1" dirty="0">
                <a:solidFill>
                  <a:schemeClr val="dk1"/>
                </a:solidFill>
                <a:latin typeface="Arial"/>
                <a:ea typeface="Arial"/>
                <a:cs typeface="Arial"/>
                <a:sym typeface="Arial"/>
              </a:rPr>
              <a:t>3. </a:t>
            </a:r>
            <a:r>
              <a:rPr lang="en-US" sz="2500" b="1" dirty="0" err="1">
                <a:solidFill>
                  <a:schemeClr val="dk1"/>
                </a:solidFill>
                <a:latin typeface="Arial"/>
                <a:ea typeface="Arial"/>
                <a:cs typeface="Arial"/>
                <a:sym typeface="Arial"/>
              </a:rPr>
              <a:t>Modelo</a:t>
            </a:r>
            <a:r>
              <a:rPr lang="en-US" sz="2500" b="1" dirty="0">
                <a:solidFill>
                  <a:schemeClr val="dk1"/>
                </a:solidFill>
                <a:latin typeface="Arial"/>
                <a:ea typeface="Arial"/>
                <a:cs typeface="Arial"/>
                <a:sym typeface="Arial"/>
              </a:rPr>
              <a:t> </a:t>
            </a:r>
            <a:r>
              <a:rPr lang="en-US" sz="2500" b="1" dirty="0" err="1">
                <a:solidFill>
                  <a:schemeClr val="dk1"/>
                </a:solidFill>
                <a:latin typeface="Arial"/>
                <a:ea typeface="Arial"/>
                <a:cs typeface="Arial"/>
                <a:sym typeface="Arial"/>
              </a:rPr>
              <a:t>político</a:t>
            </a:r>
            <a:r>
              <a:rPr lang="en-US" sz="2500" b="1" dirty="0">
                <a:solidFill>
                  <a:schemeClr val="dk1"/>
                </a:solidFill>
                <a:latin typeface="Arial"/>
                <a:ea typeface="Arial"/>
                <a:cs typeface="Arial"/>
                <a:sym typeface="Arial"/>
              </a:rPr>
              <a:t>.</a:t>
            </a:r>
          </a:p>
          <a:p>
            <a:pPr marL="114300" indent="0" algn="just">
              <a:lnSpc>
                <a:spcPct val="100000"/>
              </a:lnSpc>
              <a:spcBef>
                <a:spcPts val="500"/>
              </a:spcBef>
              <a:buClr>
                <a:schemeClr val="dk1"/>
              </a:buClr>
              <a:buNone/>
            </a:pPr>
            <a:r>
              <a:rPr lang="en-US" sz="2200" dirty="0" err="1">
                <a:solidFill>
                  <a:schemeClr val="dk1"/>
                </a:solidFill>
                <a:latin typeface="Arial"/>
                <a:ea typeface="Arial"/>
                <a:cs typeface="Arial"/>
                <a:sym typeface="Arial"/>
              </a:rPr>
              <a:t>Cuando</a:t>
            </a:r>
            <a:r>
              <a:rPr lang="en-US" sz="2200" dirty="0">
                <a:solidFill>
                  <a:schemeClr val="dk1"/>
                </a:solidFill>
                <a:latin typeface="Arial"/>
                <a:ea typeface="Arial"/>
                <a:cs typeface="Arial"/>
                <a:sym typeface="Arial"/>
              </a:rPr>
              <a:t> se </a:t>
            </a:r>
            <a:r>
              <a:rPr lang="en-US" sz="2200" dirty="0" err="1">
                <a:solidFill>
                  <a:schemeClr val="dk1"/>
                </a:solidFill>
                <a:latin typeface="Arial"/>
                <a:ea typeface="Arial"/>
                <a:cs typeface="Arial"/>
                <a:sym typeface="Arial"/>
              </a:rPr>
              <a:t>discuten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las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políticas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públicas</a:t>
            </a:r>
            <a:r>
              <a:rPr lang="en-US" sz="2200" dirty="0">
                <a:solidFill>
                  <a:schemeClr val="dk1"/>
                </a:solidFill>
                <a:latin typeface="Arial"/>
                <a:ea typeface="Arial"/>
                <a:cs typeface="Arial"/>
                <a:sym typeface="Arial"/>
              </a:rPr>
              <a:t> hay </a:t>
            </a:r>
            <a:r>
              <a:rPr lang="en-US" sz="2200" dirty="0" err="1">
                <a:solidFill>
                  <a:schemeClr val="dk1"/>
                </a:solidFill>
                <a:latin typeface="Arial"/>
                <a:ea typeface="Arial"/>
                <a:cs typeface="Arial"/>
                <a:sym typeface="Arial"/>
              </a:rPr>
              <a:t>procesos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que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funcionan</a:t>
            </a:r>
            <a:r>
              <a:rPr lang="en-US" sz="2200" dirty="0">
                <a:solidFill>
                  <a:schemeClr val="dk1"/>
                </a:solidFill>
                <a:latin typeface="Arial"/>
                <a:ea typeface="Arial"/>
                <a:cs typeface="Arial"/>
                <a:sym typeface="Arial"/>
              </a:rPr>
              <a:t> en forma </a:t>
            </a:r>
            <a:r>
              <a:rPr lang="en-US" sz="2200" dirty="0" err="1">
                <a:solidFill>
                  <a:schemeClr val="dk1"/>
                </a:solidFill>
                <a:latin typeface="Arial"/>
                <a:ea typeface="Arial"/>
                <a:cs typeface="Arial"/>
                <a:sym typeface="Arial"/>
              </a:rPr>
              <a:t>paralela</a:t>
            </a:r>
            <a:r>
              <a:rPr lang="en-US" sz="2200" dirty="0">
                <a:solidFill>
                  <a:schemeClr val="dk1"/>
                </a:solidFill>
                <a:latin typeface="Arial"/>
                <a:ea typeface="Arial"/>
                <a:cs typeface="Arial"/>
                <a:sym typeface="Arial"/>
              </a:rPr>
              <a:t> </a:t>
            </a:r>
          </a:p>
          <a:p>
            <a:pPr marL="571500" indent="-317500" algn="just">
              <a:lnSpc>
                <a:spcPct val="100000"/>
              </a:lnSpc>
              <a:spcBef>
                <a:spcPts val="500"/>
              </a:spcBef>
              <a:buClr>
                <a:schemeClr val="dk1"/>
              </a:buClr>
              <a:buNone/>
            </a:pPr>
            <a:endParaRPr sz="2200" dirty="0">
              <a:solidFill>
                <a:schemeClr val="dk1"/>
              </a:solidFill>
              <a:latin typeface="Arial"/>
              <a:ea typeface="Arial"/>
              <a:cs typeface="Arial"/>
              <a:sym typeface="Arial"/>
            </a:endParaRPr>
          </a:p>
          <a:p>
            <a:pPr marL="1390650" lvl="2" indent="-539750" algn="just">
              <a:lnSpc>
                <a:spcPct val="100000"/>
              </a:lnSpc>
              <a:spcBef>
                <a:spcPts val="300"/>
              </a:spcBef>
              <a:buClr>
                <a:schemeClr val="dk1"/>
              </a:buClr>
              <a:buFont typeface="Noto Symbol"/>
              <a:buChar char="●"/>
            </a:pPr>
            <a:r>
              <a:rPr lang="en-US" sz="2200" dirty="0" err="1">
                <a:solidFill>
                  <a:schemeClr val="dk1"/>
                </a:solidFill>
                <a:latin typeface="Arial"/>
                <a:ea typeface="Arial"/>
                <a:cs typeface="Arial"/>
                <a:sym typeface="Arial"/>
              </a:rPr>
              <a:t>Identificación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problemas</a:t>
            </a:r>
            <a:endParaRPr lang="en-US" sz="2200" dirty="0">
              <a:solidFill>
                <a:schemeClr val="dk1"/>
              </a:solidFill>
              <a:latin typeface="Arial"/>
              <a:ea typeface="Arial"/>
              <a:cs typeface="Arial"/>
              <a:sym typeface="Arial"/>
            </a:endParaRPr>
          </a:p>
          <a:p>
            <a:pPr marL="1390650" lvl="2" indent="-539750" algn="just">
              <a:lnSpc>
                <a:spcPct val="100000"/>
              </a:lnSpc>
              <a:spcBef>
                <a:spcPts val="300"/>
              </a:spcBef>
              <a:buClr>
                <a:schemeClr val="dk1"/>
              </a:buClr>
              <a:buFont typeface="Noto Symbol"/>
              <a:buChar char="●"/>
            </a:pPr>
            <a:r>
              <a:rPr lang="en-US" sz="2200" dirty="0" err="1">
                <a:solidFill>
                  <a:schemeClr val="dk1"/>
                </a:solidFill>
                <a:latin typeface="Arial"/>
                <a:ea typeface="Arial"/>
                <a:cs typeface="Arial"/>
                <a:sym typeface="Arial"/>
              </a:rPr>
              <a:t>Construcción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alternativas</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a:t>
            </a:r>
            <a:endParaRPr lang="en-US" sz="2200" dirty="0">
              <a:solidFill>
                <a:schemeClr val="dk1"/>
              </a:solidFill>
              <a:latin typeface="Arial"/>
              <a:ea typeface="Arial"/>
              <a:cs typeface="Arial"/>
              <a:sym typeface="Arial"/>
            </a:endParaRPr>
          </a:p>
          <a:p>
            <a:pPr marL="1390650" lvl="2" indent="-539750" algn="just">
              <a:lnSpc>
                <a:spcPct val="100000"/>
              </a:lnSpc>
              <a:spcBef>
                <a:spcPts val="300"/>
              </a:spcBef>
              <a:buClr>
                <a:schemeClr val="dk1"/>
              </a:buClr>
              <a:buFont typeface="Noto Symbol"/>
              <a:buChar char="●"/>
            </a:pPr>
            <a:r>
              <a:rPr lang="en-US" sz="2200" dirty="0" err="1">
                <a:solidFill>
                  <a:schemeClr val="dk1"/>
                </a:solidFill>
                <a:latin typeface="Arial"/>
                <a:ea typeface="Arial"/>
                <a:cs typeface="Arial"/>
                <a:sym typeface="Arial"/>
              </a:rPr>
              <a:t>Proceso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político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confrontación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intereses</a:t>
            </a:r>
            <a:r>
              <a:rPr lang="en-US" sz="2200" dirty="0">
                <a:solidFill>
                  <a:schemeClr val="dk1"/>
                </a:solidFill>
                <a:latin typeface="Arial"/>
                <a:ea typeface="Arial"/>
                <a:cs typeface="Arial"/>
                <a:sym typeface="Arial"/>
              </a:rPr>
              <a:t>).</a:t>
            </a:r>
          </a:p>
          <a:p>
            <a:pPr marL="1390650" lvl="2" indent="-400050" algn="just">
              <a:lnSpc>
                <a:spcPct val="100000"/>
              </a:lnSpc>
              <a:spcBef>
                <a:spcPts val="300"/>
              </a:spcBef>
              <a:buClr>
                <a:schemeClr val="dk1"/>
              </a:buClr>
              <a:buNone/>
            </a:pPr>
            <a:endParaRPr sz="2200" dirty="0">
              <a:solidFill>
                <a:schemeClr val="dk1"/>
              </a:solidFill>
              <a:latin typeface="Arial"/>
              <a:ea typeface="Arial"/>
              <a:cs typeface="Arial"/>
              <a:sym typeface="Arial"/>
            </a:endParaRPr>
          </a:p>
          <a:p>
            <a:pPr marL="114300" indent="0" algn="just">
              <a:lnSpc>
                <a:spcPct val="100000"/>
              </a:lnSpc>
              <a:spcBef>
                <a:spcPts val="500"/>
              </a:spcBef>
              <a:buClr>
                <a:schemeClr val="dk1"/>
              </a:buClr>
              <a:buNone/>
            </a:pPr>
            <a:r>
              <a:rPr lang="en-US" sz="2200" dirty="0">
                <a:solidFill>
                  <a:schemeClr val="dk1"/>
                </a:solidFill>
                <a:latin typeface="Arial"/>
                <a:ea typeface="Arial"/>
                <a:cs typeface="Arial"/>
                <a:sym typeface="Arial"/>
              </a:rPr>
              <a:t>Se genera un </a:t>
            </a:r>
            <a:r>
              <a:rPr lang="en-US" sz="2200" dirty="0" err="1">
                <a:solidFill>
                  <a:schemeClr val="dk1"/>
                </a:solidFill>
                <a:latin typeface="Arial"/>
                <a:ea typeface="Arial"/>
                <a:cs typeface="Arial"/>
                <a:sym typeface="Arial"/>
              </a:rPr>
              <a:t>proceso</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decisión</a:t>
            </a:r>
            <a:r>
              <a:rPr lang="en-US" sz="2200" dirty="0">
                <a:solidFill>
                  <a:schemeClr val="dk1"/>
                </a:solidFill>
                <a:latin typeface="Arial"/>
                <a:ea typeface="Arial"/>
                <a:cs typeface="Arial"/>
                <a:sym typeface="Arial"/>
              </a:rPr>
              <a:t>, en el </a:t>
            </a:r>
            <a:r>
              <a:rPr lang="en-US" sz="2200" dirty="0" err="1">
                <a:solidFill>
                  <a:schemeClr val="dk1"/>
                </a:solidFill>
                <a:latin typeface="Arial"/>
                <a:ea typeface="Arial"/>
                <a:cs typeface="Arial"/>
                <a:sym typeface="Arial"/>
              </a:rPr>
              <a:t>cual</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ventana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para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a:t>
            </a:r>
            <a:r>
              <a:rPr lang="en-US" sz="2200" dirty="0">
                <a:solidFill>
                  <a:schemeClr val="dk1"/>
                </a:solidFill>
                <a:latin typeface="Arial"/>
                <a:ea typeface="Arial"/>
                <a:cs typeface="Arial"/>
                <a:sym typeface="Arial"/>
              </a:rPr>
              <a:t> crucial.</a:t>
            </a:r>
          </a:p>
          <a:p>
            <a:pPr marL="571500" indent="-241300">
              <a:lnSpc>
                <a:spcPct val="100000"/>
              </a:lnSpc>
              <a:spcBef>
                <a:spcPts val="500"/>
              </a:spcBef>
              <a:buClr>
                <a:schemeClr val="dk1"/>
              </a:buClr>
              <a:buNone/>
            </a:pPr>
            <a:endParaRPr sz="3400" dirty="0">
              <a:solidFill>
                <a:schemeClr val="dk2"/>
              </a:solidFill>
              <a:latin typeface="Arial"/>
              <a:ea typeface="Arial"/>
              <a:cs typeface="Arial"/>
              <a:sym typeface="Arial"/>
            </a:endParaRPr>
          </a:p>
          <a:p>
            <a:pPr marL="571500" indent="-241300">
              <a:lnSpc>
                <a:spcPct val="100000"/>
              </a:lnSpc>
              <a:spcBef>
                <a:spcPts val="500"/>
              </a:spcBef>
              <a:buClr>
                <a:schemeClr val="dk1"/>
              </a:buClr>
              <a:buNone/>
            </a:pPr>
            <a:endParaRPr sz="3400" dirty="0">
              <a:solidFill>
                <a:schemeClr val="dk2"/>
              </a:solidFill>
              <a:latin typeface="Arial"/>
              <a:ea typeface="Arial"/>
              <a:cs typeface="Arial"/>
              <a:sym typeface="Arial"/>
            </a:endParaRPr>
          </a:p>
          <a:p>
            <a:pPr marL="0" indent="0">
              <a:spcBef>
                <a:spcPts val="0"/>
              </a:spcBef>
              <a:buNone/>
            </a:pPr>
            <a:endParaRPr sz="3400" dirty="0">
              <a:solidFill>
                <a:schemeClr val="dk2"/>
              </a:solidFill>
              <a:latin typeface="Arial"/>
              <a:ea typeface="Arial"/>
              <a:cs typeface="Arial"/>
              <a:sym typeface="Arial"/>
            </a:endParaRPr>
          </a:p>
        </p:txBody>
      </p:sp>
      <p:sp>
        <p:nvSpPr>
          <p:cNvPr id="248" name="Shape 24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42</a:t>
            </a:fld>
            <a:endParaRPr lang="en-US" sz="1400">
              <a:solidFill>
                <a:schemeClr val="dk1"/>
              </a:solidFill>
              <a:latin typeface="Arial"/>
              <a:ea typeface="Arial"/>
              <a:cs typeface="Arial"/>
              <a:sym typeface="Arial"/>
            </a:endParaRPr>
          </a:p>
        </p:txBody>
      </p:sp>
      <p:sp>
        <p:nvSpPr>
          <p:cNvPr id="249" name="Shape 24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Qué son las políticas públicas	  7</a:t>
            </a:r>
          </a:p>
        </p:txBody>
      </p:sp>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body" idx="1"/>
          </p:nvPr>
        </p:nvSpPr>
        <p:spPr>
          <a:xfrm>
            <a:off x="1703386" y="1628776"/>
            <a:ext cx="8143874" cy="5000625"/>
          </a:xfrm>
          <a:prstGeom prst="rect">
            <a:avLst/>
          </a:prstGeom>
          <a:noFill/>
          <a:ln>
            <a:noFill/>
          </a:ln>
        </p:spPr>
        <p:txBody>
          <a:bodyPr vert="horz" lIns="91425" tIns="45700" rIns="91425" bIns="45700" rtlCol="0" anchor="t" anchorCtr="0">
            <a:noAutofit/>
          </a:bodyPr>
          <a:lstStyle/>
          <a:p>
            <a:pPr marL="1371600" lvl="2" indent="-457200">
              <a:spcBef>
                <a:spcPts val="0"/>
              </a:spcBef>
              <a:buClr>
                <a:schemeClr val="dk1"/>
              </a:buClr>
              <a:buSzPct val="25000"/>
              <a:buNone/>
            </a:pPr>
            <a:r>
              <a:rPr lang="en-US" sz="2400">
                <a:solidFill>
                  <a:schemeClr val="dk1"/>
                </a:solidFill>
                <a:latin typeface="Arial"/>
                <a:ea typeface="Arial"/>
                <a:cs typeface="Arial"/>
                <a:sym typeface="Arial"/>
              </a:rPr>
              <a:t>Proceso de decisiones en el modelo político</a:t>
            </a:r>
          </a:p>
        </p:txBody>
      </p:sp>
      <p:sp>
        <p:nvSpPr>
          <p:cNvPr id="256" name="Shape 25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43</a:t>
            </a:fld>
            <a:endParaRPr lang="en-US" sz="1400">
              <a:solidFill>
                <a:schemeClr val="dk1"/>
              </a:solidFill>
              <a:latin typeface="Arial"/>
              <a:ea typeface="Arial"/>
              <a:cs typeface="Arial"/>
              <a:sym typeface="Arial"/>
            </a:endParaRPr>
          </a:p>
        </p:txBody>
      </p:sp>
      <p:grpSp>
        <p:nvGrpSpPr>
          <p:cNvPr id="257" name="Shape 257"/>
          <p:cNvGrpSpPr/>
          <p:nvPr/>
        </p:nvGrpSpPr>
        <p:grpSpPr>
          <a:xfrm>
            <a:off x="2176463" y="2041526"/>
            <a:ext cx="2090737" cy="1025525"/>
            <a:chOff x="652462" y="2041525"/>
            <a:chExt cx="2090737" cy="1025525"/>
          </a:xfrm>
        </p:grpSpPr>
        <p:pic>
          <p:nvPicPr>
            <p:cNvPr id="258" name="Shape 258"/>
            <p:cNvPicPr preferRelativeResize="0"/>
            <p:nvPr/>
          </p:nvPicPr>
          <p:blipFill rotWithShape="1">
            <a:blip r:embed="rId3">
              <a:alphaModFix/>
            </a:blip>
            <a:srcRect/>
            <a:stretch/>
          </p:blipFill>
          <p:spPr>
            <a:xfrm>
              <a:off x="652462" y="2041525"/>
              <a:ext cx="2090737" cy="1025525"/>
            </a:xfrm>
            <a:prstGeom prst="rect">
              <a:avLst/>
            </a:prstGeom>
            <a:noFill/>
            <a:ln>
              <a:noFill/>
            </a:ln>
          </p:spPr>
        </p:pic>
        <p:sp>
          <p:nvSpPr>
            <p:cNvPr id="259" name="Shape 259"/>
            <p:cNvSpPr txBox="1"/>
            <p:nvPr/>
          </p:nvSpPr>
          <p:spPr>
            <a:xfrm>
              <a:off x="714375" y="2071686"/>
              <a:ext cx="1928812" cy="914400"/>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Reconocimiento del problema</a:t>
              </a:r>
            </a:p>
          </p:txBody>
        </p:sp>
      </p:grpSp>
      <p:grpSp>
        <p:nvGrpSpPr>
          <p:cNvPr id="260" name="Shape 260"/>
          <p:cNvGrpSpPr/>
          <p:nvPr/>
        </p:nvGrpSpPr>
        <p:grpSpPr>
          <a:xfrm>
            <a:off x="2176462" y="3402012"/>
            <a:ext cx="2103436" cy="1023936"/>
            <a:chOff x="652462" y="3402012"/>
            <a:chExt cx="2103436" cy="1023936"/>
          </a:xfrm>
        </p:grpSpPr>
        <p:pic>
          <p:nvPicPr>
            <p:cNvPr id="261" name="Shape 261"/>
            <p:cNvPicPr preferRelativeResize="0"/>
            <p:nvPr/>
          </p:nvPicPr>
          <p:blipFill rotWithShape="1">
            <a:blip r:embed="rId4">
              <a:alphaModFix/>
            </a:blip>
            <a:srcRect/>
            <a:stretch/>
          </p:blipFill>
          <p:spPr>
            <a:xfrm>
              <a:off x="652462" y="3402012"/>
              <a:ext cx="2103436" cy="1023936"/>
            </a:xfrm>
            <a:prstGeom prst="rect">
              <a:avLst/>
            </a:prstGeom>
            <a:noFill/>
            <a:ln>
              <a:noFill/>
            </a:ln>
          </p:spPr>
        </p:pic>
        <p:sp>
          <p:nvSpPr>
            <p:cNvPr id="262" name="Shape 262"/>
            <p:cNvSpPr txBox="1"/>
            <p:nvPr/>
          </p:nvSpPr>
          <p:spPr>
            <a:xfrm>
              <a:off x="714375" y="3429000"/>
              <a:ext cx="1914525" cy="914400"/>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Construcción de alternativas</a:t>
              </a:r>
            </a:p>
          </p:txBody>
        </p:sp>
      </p:grpSp>
      <p:grpSp>
        <p:nvGrpSpPr>
          <p:cNvPr id="263" name="Shape 263"/>
          <p:cNvGrpSpPr/>
          <p:nvPr/>
        </p:nvGrpSpPr>
        <p:grpSpPr>
          <a:xfrm>
            <a:off x="2146301" y="5114925"/>
            <a:ext cx="2035175" cy="1023936"/>
            <a:chOff x="622300" y="5114925"/>
            <a:chExt cx="2035175" cy="1023936"/>
          </a:xfrm>
        </p:grpSpPr>
        <p:pic>
          <p:nvPicPr>
            <p:cNvPr id="264" name="Shape 264"/>
            <p:cNvPicPr preferRelativeResize="0"/>
            <p:nvPr/>
          </p:nvPicPr>
          <p:blipFill rotWithShape="1">
            <a:blip r:embed="rId5">
              <a:alphaModFix/>
            </a:blip>
            <a:srcRect/>
            <a:stretch/>
          </p:blipFill>
          <p:spPr>
            <a:xfrm>
              <a:off x="622300" y="5114925"/>
              <a:ext cx="2035175" cy="1023936"/>
            </a:xfrm>
            <a:prstGeom prst="rect">
              <a:avLst/>
            </a:prstGeom>
            <a:noFill/>
            <a:ln>
              <a:noFill/>
            </a:ln>
          </p:spPr>
        </p:pic>
        <p:sp>
          <p:nvSpPr>
            <p:cNvPr id="265" name="Shape 265"/>
            <p:cNvSpPr txBox="1"/>
            <p:nvPr/>
          </p:nvSpPr>
          <p:spPr>
            <a:xfrm>
              <a:off x="714375" y="5143500"/>
              <a:ext cx="1857375" cy="914400"/>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Proceso político</a:t>
              </a:r>
            </a:p>
          </p:txBody>
        </p:sp>
      </p:grpSp>
      <p:grpSp>
        <p:nvGrpSpPr>
          <p:cNvPr id="266" name="Shape 266"/>
          <p:cNvGrpSpPr/>
          <p:nvPr/>
        </p:nvGrpSpPr>
        <p:grpSpPr>
          <a:xfrm>
            <a:off x="5114926" y="3328987"/>
            <a:ext cx="2024061" cy="1023936"/>
            <a:chOff x="3590925" y="3328987"/>
            <a:chExt cx="2024061" cy="1023936"/>
          </a:xfrm>
        </p:grpSpPr>
        <p:pic>
          <p:nvPicPr>
            <p:cNvPr id="267" name="Shape 267"/>
            <p:cNvPicPr preferRelativeResize="0"/>
            <p:nvPr/>
          </p:nvPicPr>
          <p:blipFill rotWithShape="1">
            <a:blip r:embed="rId6">
              <a:alphaModFix/>
            </a:blip>
            <a:srcRect/>
            <a:stretch/>
          </p:blipFill>
          <p:spPr>
            <a:xfrm>
              <a:off x="3590925" y="3328987"/>
              <a:ext cx="2024061" cy="1023936"/>
            </a:xfrm>
            <a:prstGeom prst="rect">
              <a:avLst/>
            </a:prstGeom>
            <a:noFill/>
            <a:ln>
              <a:noFill/>
            </a:ln>
          </p:spPr>
        </p:pic>
        <p:sp>
          <p:nvSpPr>
            <p:cNvPr id="268" name="Shape 268"/>
            <p:cNvSpPr txBox="1"/>
            <p:nvPr/>
          </p:nvSpPr>
          <p:spPr>
            <a:xfrm>
              <a:off x="3687762" y="3402012"/>
              <a:ext cx="1825625" cy="825499"/>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Ventana de política pública</a:t>
              </a:r>
            </a:p>
          </p:txBody>
        </p:sp>
      </p:grpSp>
      <p:grpSp>
        <p:nvGrpSpPr>
          <p:cNvPr id="269" name="Shape 269"/>
          <p:cNvGrpSpPr/>
          <p:nvPr/>
        </p:nvGrpSpPr>
        <p:grpSpPr>
          <a:xfrm>
            <a:off x="7686676" y="3181351"/>
            <a:ext cx="2024061" cy="1244599"/>
            <a:chOff x="6162675" y="3181350"/>
            <a:chExt cx="2024061" cy="1244599"/>
          </a:xfrm>
        </p:grpSpPr>
        <p:pic>
          <p:nvPicPr>
            <p:cNvPr id="270" name="Shape 270"/>
            <p:cNvPicPr preferRelativeResize="0"/>
            <p:nvPr/>
          </p:nvPicPr>
          <p:blipFill rotWithShape="1">
            <a:blip r:embed="rId7">
              <a:alphaModFix/>
            </a:blip>
            <a:srcRect/>
            <a:stretch/>
          </p:blipFill>
          <p:spPr>
            <a:xfrm>
              <a:off x="6162675" y="3181350"/>
              <a:ext cx="2024061" cy="1244599"/>
            </a:xfrm>
            <a:prstGeom prst="rect">
              <a:avLst/>
            </a:prstGeom>
            <a:noFill/>
            <a:ln>
              <a:noFill/>
            </a:ln>
          </p:spPr>
        </p:pic>
        <p:sp>
          <p:nvSpPr>
            <p:cNvPr id="271" name="Shape 271"/>
            <p:cNvSpPr txBox="1"/>
            <p:nvPr/>
          </p:nvSpPr>
          <p:spPr>
            <a:xfrm>
              <a:off x="6496050" y="3379787"/>
              <a:ext cx="1352550" cy="798512"/>
            </a:xfrm>
            <a:prstGeom prst="rect">
              <a:avLst/>
            </a:prstGeom>
            <a:noFill/>
            <a:ln>
              <a:noFill/>
            </a:ln>
          </p:spPr>
          <p:txBody>
            <a:bodyPr lIns="91425" tIns="45700" rIns="91425" bIns="45700" anchor="ctr" anchorCtr="0">
              <a:noAutofit/>
            </a:bodyPr>
            <a:lstStyle/>
            <a:p>
              <a:pPr algn="ctr">
                <a:buClr>
                  <a:srgbClr val="FFFFFF"/>
                </a:buClr>
                <a:buSzPct val="25000"/>
              </a:pPr>
              <a:r>
                <a:rPr lang="en-US" sz="1600">
                  <a:solidFill>
                    <a:srgbClr val="FFFFFF"/>
                  </a:solidFill>
                  <a:latin typeface="Arial"/>
                  <a:ea typeface="Arial"/>
                  <a:cs typeface="Arial"/>
                  <a:sym typeface="Arial"/>
                </a:rPr>
                <a:t>Formulación de la política</a:t>
              </a:r>
            </a:p>
          </p:txBody>
        </p:sp>
      </p:grpSp>
      <p:cxnSp>
        <p:nvCxnSpPr>
          <p:cNvPr id="272" name="Shape 272"/>
          <p:cNvCxnSpPr/>
          <p:nvPr/>
        </p:nvCxnSpPr>
        <p:spPr>
          <a:xfrm>
            <a:off x="4167187" y="2500311"/>
            <a:ext cx="1000125" cy="928686"/>
          </a:xfrm>
          <a:prstGeom prst="straightConnector1">
            <a:avLst/>
          </a:prstGeom>
          <a:noFill/>
          <a:ln w="38100" cap="flat">
            <a:solidFill>
              <a:schemeClr val="accent1"/>
            </a:solidFill>
            <a:prstDash val="solid"/>
            <a:miter/>
            <a:headEnd type="none" w="med" len="med"/>
            <a:tailEnd type="stealth" w="lg" len="lg"/>
          </a:ln>
        </p:spPr>
      </p:cxnSp>
      <p:cxnSp>
        <p:nvCxnSpPr>
          <p:cNvPr id="273" name="Shape 273"/>
          <p:cNvCxnSpPr/>
          <p:nvPr/>
        </p:nvCxnSpPr>
        <p:spPr>
          <a:xfrm rot="10800000" flipH="1">
            <a:off x="4152900" y="3857625"/>
            <a:ext cx="1028700" cy="28575"/>
          </a:xfrm>
          <a:prstGeom prst="straightConnector1">
            <a:avLst/>
          </a:prstGeom>
          <a:noFill/>
          <a:ln w="38100" cap="flat">
            <a:solidFill>
              <a:schemeClr val="accent1"/>
            </a:solidFill>
            <a:prstDash val="solid"/>
            <a:miter/>
            <a:headEnd type="none" w="med" len="med"/>
            <a:tailEnd type="stealth" w="lg" len="lg"/>
          </a:ln>
        </p:spPr>
      </p:cxnSp>
      <p:cxnSp>
        <p:nvCxnSpPr>
          <p:cNvPr id="274" name="Shape 274"/>
          <p:cNvCxnSpPr/>
          <p:nvPr/>
        </p:nvCxnSpPr>
        <p:spPr>
          <a:xfrm rot="10800000" flipH="1">
            <a:off x="4095750" y="4221161"/>
            <a:ext cx="1063624" cy="1379536"/>
          </a:xfrm>
          <a:prstGeom prst="straightConnector1">
            <a:avLst/>
          </a:prstGeom>
          <a:noFill/>
          <a:ln w="38100" cap="flat">
            <a:solidFill>
              <a:schemeClr val="accent1"/>
            </a:solidFill>
            <a:prstDash val="solid"/>
            <a:miter/>
            <a:headEnd type="none" w="med" len="med"/>
            <a:tailEnd type="stealth" w="lg" len="lg"/>
          </a:ln>
        </p:spPr>
      </p:cxnSp>
      <p:cxnSp>
        <p:nvCxnSpPr>
          <p:cNvPr id="275" name="Shape 275"/>
          <p:cNvCxnSpPr/>
          <p:nvPr/>
        </p:nvCxnSpPr>
        <p:spPr>
          <a:xfrm>
            <a:off x="7167562" y="3857626"/>
            <a:ext cx="500062" cy="1587"/>
          </a:xfrm>
          <a:prstGeom prst="straightConnector1">
            <a:avLst/>
          </a:prstGeom>
          <a:noFill/>
          <a:ln w="38100" cap="flat">
            <a:solidFill>
              <a:schemeClr val="accent1"/>
            </a:solidFill>
            <a:prstDash val="solid"/>
            <a:miter/>
            <a:headEnd type="none" w="med" len="med"/>
            <a:tailEnd type="stealth" w="lg" len="lg"/>
          </a:ln>
        </p:spPr>
      </p:cxnSp>
      <p:grpSp>
        <p:nvGrpSpPr>
          <p:cNvPr id="276" name="Shape 276"/>
          <p:cNvGrpSpPr/>
          <p:nvPr/>
        </p:nvGrpSpPr>
        <p:grpSpPr>
          <a:xfrm>
            <a:off x="6681787" y="5181600"/>
            <a:ext cx="3455986" cy="1023936"/>
            <a:chOff x="5157787" y="5181600"/>
            <a:chExt cx="3455986" cy="1023936"/>
          </a:xfrm>
        </p:grpSpPr>
        <p:pic>
          <p:nvPicPr>
            <p:cNvPr id="277" name="Shape 277"/>
            <p:cNvPicPr preferRelativeResize="0"/>
            <p:nvPr/>
          </p:nvPicPr>
          <p:blipFill rotWithShape="1">
            <a:blip r:embed="rId8">
              <a:alphaModFix/>
            </a:blip>
            <a:srcRect/>
            <a:stretch/>
          </p:blipFill>
          <p:spPr>
            <a:xfrm>
              <a:off x="5157787" y="5181600"/>
              <a:ext cx="3455986" cy="1023936"/>
            </a:xfrm>
            <a:prstGeom prst="rect">
              <a:avLst/>
            </a:prstGeom>
            <a:noFill/>
            <a:ln>
              <a:noFill/>
            </a:ln>
          </p:spPr>
        </p:pic>
        <p:sp>
          <p:nvSpPr>
            <p:cNvPr id="278" name="Shape 278"/>
            <p:cNvSpPr txBox="1"/>
            <p:nvPr/>
          </p:nvSpPr>
          <p:spPr>
            <a:xfrm>
              <a:off x="5259387" y="5259387"/>
              <a:ext cx="3254374" cy="869949"/>
            </a:xfrm>
            <a:prstGeom prst="rect">
              <a:avLst/>
            </a:prstGeom>
            <a:noFill/>
            <a:ln>
              <a:noFill/>
            </a:ln>
          </p:spPr>
          <p:txBody>
            <a:bodyPr lIns="91425" tIns="45700" rIns="91425" bIns="45700" anchor="ctr" anchorCtr="0">
              <a:noAutofit/>
            </a:bodyPr>
            <a:lstStyle/>
            <a:p>
              <a:pPr algn="ctr">
                <a:buClr>
                  <a:srgbClr val="FFFFFF"/>
                </a:buClr>
                <a:buSzPct val="25000"/>
              </a:pPr>
              <a:r>
                <a:rPr lang="en-US">
                  <a:solidFill>
                    <a:srgbClr val="FFFFFF"/>
                  </a:solidFill>
                  <a:latin typeface="Arial"/>
                  <a:ea typeface="Arial"/>
                  <a:cs typeface="Arial"/>
                  <a:sym typeface="Arial"/>
                </a:rPr>
                <a:t>Agenda – Alternativas</a:t>
              </a:r>
            </a:p>
            <a:p>
              <a:pPr algn="ctr">
                <a:buClr>
                  <a:srgbClr val="FFFFFF"/>
                </a:buClr>
                <a:buSzPct val="25000"/>
              </a:pPr>
              <a:r>
                <a:rPr lang="en-US">
                  <a:solidFill>
                    <a:srgbClr val="FFFFFF"/>
                  </a:solidFill>
                  <a:latin typeface="Arial"/>
                  <a:ea typeface="Arial"/>
                  <a:cs typeface="Arial"/>
                  <a:sym typeface="Arial"/>
                </a:rPr>
                <a:t>Adopción de decisión</a:t>
              </a:r>
            </a:p>
          </p:txBody>
        </p:sp>
      </p:grpSp>
      <p:cxnSp>
        <p:nvCxnSpPr>
          <p:cNvPr id="279" name="Shape 279"/>
          <p:cNvCxnSpPr/>
          <p:nvPr/>
        </p:nvCxnSpPr>
        <p:spPr>
          <a:xfrm rot="5400000">
            <a:off x="8311355" y="4787107"/>
            <a:ext cx="714374" cy="1587"/>
          </a:xfrm>
          <a:prstGeom prst="straightConnector1">
            <a:avLst/>
          </a:prstGeom>
          <a:noFill/>
          <a:ln w="38100" cap="flat">
            <a:solidFill>
              <a:schemeClr val="accent1"/>
            </a:solidFill>
            <a:prstDash val="solid"/>
            <a:miter/>
            <a:headEnd type="none" w="med" len="med"/>
            <a:tailEnd type="stealth" w="lg" len="lg"/>
          </a:ln>
        </p:spPr>
      </p:cxnSp>
      <p:sp>
        <p:nvSpPr>
          <p:cNvPr id="280" name="Shape 28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Qué son las políticas públicas	  8</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2351087" y="1628775"/>
            <a:ext cx="8535988" cy="4371974"/>
          </a:xfrm>
          <a:prstGeom prst="rect">
            <a:avLst/>
          </a:prstGeom>
          <a:noFill/>
          <a:ln>
            <a:noFill/>
          </a:ln>
        </p:spPr>
        <p:txBody>
          <a:bodyPr vert="horz" lIns="91425" tIns="45700" rIns="91425" bIns="45700" rtlCol="0" anchor="t" anchorCtr="0">
            <a:noAutofit/>
          </a:bodyPr>
          <a:lstStyle/>
          <a:p>
            <a:pPr marL="571500" indent="-457200">
              <a:spcBef>
                <a:spcPts val="0"/>
              </a:spcBef>
              <a:buClr>
                <a:schemeClr val="dk1"/>
              </a:buClr>
              <a:buSzPct val="25000"/>
              <a:buNone/>
            </a:pPr>
            <a:r>
              <a:rPr lang="en-US" sz="2500" b="1" dirty="0">
                <a:solidFill>
                  <a:schemeClr val="dk1"/>
                </a:solidFill>
                <a:latin typeface="Arial"/>
                <a:ea typeface="Arial"/>
                <a:cs typeface="Arial"/>
                <a:sym typeface="Arial"/>
              </a:rPr>
              <a:t>4. </a:t>
            </a:r>
            <a:r>
              <a:rPr lang="en-US" sz="2500" b="1" dirty="0" err="1">
                <a:solidFill>
                  <a:schemeClr val="dk1"/>
                </a:solidFill>
                <a:latin typeface="Arial"/>
                <a:ea typeface="Arial"/>
                <a:cs typeface="Arial"/>
                <a:sym typeface="Arial"/>
              </a:rPr>
              <a:t>Proceso</a:t>
            </a:r>
            <a:r>
              <a:rPr lang="en-US" sz="2500" b="1" dirty="0">
                <a:solidFill>
                  <a:schemeClr val="dk1"/>
                </a:solidFill>
                <a:latin typeface="Arial"/>
                <a:ea typeface="Arial"/>
                <a:cs typeface="Arial"/>
                <a:sym typeface="Arial"/>
              </a:rPr>
              <a:t> de </a:t>
            </a:r>
            <a:r>
              <a:rPr lang="en-US" sz="2500" b="1" dirty="0" err="1">
                <a:solidFill>
                  <a:schemeClr val="dk1"/>
                </a:solidFill>
                <a:latin typeface="Arial"/>
                <a:ea typeface="Arial"/>
                <a:cs typeface="Arial"/>
                <a:sym typeface="Arial"/>
              </a:rPr>
              <a:t>Formulación</a:t>
            </a:r>
            <a:r>
              <a:rPr lang="en-US" sz="2500" b="1" dirty="0">
                <a:solidFill>
                  <a:schemeClr val="dk1"/>
                </a:solidFill>
                <a:latin typeface="Arial"/>
                <a:ea typeface="Arial"/>
                <a:cs typeface="Arial"/>
                <a:sym typeface="Arial"/>
              </a:rPr>
              <a:t> de </a:t>
            </a:r>
            <a:r>
              <a:rPr lang="en-US" sz="2500" b="1" dirty="0" err="1">
                <a:solidFill>
                  <a:schemeClr val="dk1"/>
                </a:solidFill>
                <a:latin typeface="Arial"/>
                <a:ea typeface="Arial"/>
                <a:cs typeface="Arial"/>
                <a:sym typeface="Arial"/>
              </a:rPr>
              <a:t>Políticas</a:t>
            </a:r>
            <a:r>
              <a:rPr lang="en-US" sz="2500" b="1" dirty="0">
                <a:solidFill>
                  <a:schemeClr val="dk1"/>
                </a:solidFill>
                <a:latin typeface="Arial"/>
                <a:ea typeface="Arial"/>
                <a:cs typeface="Arial"/>
                <a:sym typeface="Arial"/>
              </a:rPr>
              <a:t> </a:t>
            </a:r>
            <a:r>
              <a:rPr lang="en-US" sz="2500" b="1" dirty="0" err="1">
                <a:solidFill>
                  <a:schemeClr val="dk1"/>
                </a:solidFill>
                <a:latin typeface="Arial"/>
                <a:ea typeface="Arial"/>
                <a:cs typeface="Arial"/>
                <a:sym typeface="Arial"/>
              </a:rPr>
              <a:t>Públicas</a:t>
            </a:r>
            <a:endParaRPr lang="en-US" sz="2500" b="1" dirty="0">
              <a:solidFill>
                <a:schemeClr val="dk1"/>
              </a:solidFill>
              <a:latin typeface="Arial"/>
              <a:ea typeface="Arial"/>
              <a:cs typeface="Arial"/>
              <a:sym typeface="Arial"/>
            </a:endParaRPr>
          </a:p>
          <a:p>
            <a:pPr marL="571500" indent="-457200" algn="just">
              <a:spcBef>
                <a:spcPts val="500"/>
              </a:spcBef>
              <a:buClr>
                <a:schemeClr val="dk1"/>
              </a:buClr>
              <a:buSzPct val="25000"/>
              <a:buNone/>
            </a:pP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Es</a:t>
            </a:r>
            <a:r>
              <a:rPr lang="en-US" sz="2500" dirty="0">
                <a:solidFill>
                  <a:schemeClr val="dk1"/>
                </a:solidFill>
                <a:latin typeface="Arial"/>
                <a:ea typeface="Arial"/>
                <a:cs typeface="Arial"/>
                <a:sym typeface="Arial"/>
              </a:rPr>
              <a:t> un </a:t>
            </a:r>
            <a:r>
              <a:rPr lang="en-US" sz="2500" dirty="0" err="1">
                <a:solidFill>
                  <a:schemeClr val="dk1"/>
                </a:solidFill>
                <a:latin typeface="Arial"/>
                <a:ea typeface="Arial"/>
                <a:cs typeface="Arial"/>
                <a:sym typeface="Arial"/>
              </a:rPr>
              <a:t>modelo</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que</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enfatiza</a:t>
            </a:r>
            <a:r>
              <a:rPr lang="en-US" sz="2500" dirty="0">
                <a:solidFill>
                  <a:schemeClr val="dk1"/>
                </a:solidFill>
                <a:latin typeface="Arial"/>
                <a:ea typeface="Arial"/>
                <a:cs typeface="Arial"/>
                <a:sym typeface="Arial"/>
              </a:rPr>
              <a:t> la </a:t>
            </a:r>
            <a:r>
              <a:rPr lang="en-US" sz="2500" dirty="0" err="1">
                <a:solidFill>
                  <a:schemeClr val="dk1"/>
                </a:solidFill>
                <a:latin typeface="Arial"/>
                <a:ea typeface="Arial"/>
                <a:cs typeface="Arial"/>
                <a:sym typeface="Arial"/>
              </a:rPr>
              <a:t>solución</a:t>
            </a:r>
            <a:r>
              <a:rPr lang="en-US" sz="2500" dirty="0">
                <a:solidFill>
                  <a:schemeClr val="dk1"/>
                </a:solidFill>
                <a:latin typeface="Arial"/>
                <a:ea typeface="Arial"/>
                <a:cs typeface="Arial"/>
                <a:sym typeface="Arial"/>
              </a:rPr>
              <a:t> de los </a:t>
            </a:r>
            <a:r>
              <a:rPr lang="en-US" sz="2500" dirty="0" err="1">
                <a:solidFill>
                  <a:schemeClr val="dk1"/>
                </a:solidFill>
                <a:latin typeface="Arial"/>
                <a:ea typeface="Arial"/>
                <a:cs typeface="Arial"/>
                <a:sym typeface="Arial"/>
              </a:rPr>
              <a:t>problemas</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que</a:t>
            </a:r>
            <a:r>
              <a:rPr lang="en-US" sz="2500" dirty="0">
                <a:solidFill>
                  <a:schemeClr val="dk1"/>
                </a:solidFill>
                <a:latin typeface="Arial"/>
                <a:ea typeface="Arial"/>
                <a:cs typeface="Arial"/>
                <a:sym typeface="Arial"/>
              </a:rPr>
              <a:t> se </a:t>
            </a:r>
            <a:r>
              <a:rPr lang="en-US" sz="2500" dirty="0" err="1">
                <a:solidFill>
                  <a:schemeClr val="dk1"/>
                </a:solidFill>
                <a:latin typeface="Arial"/>
                <a:ea typeface="Arial"/>
                <a:cs typeface="Arial"/>
                <a:sym typeface="Arial"/>
              </a:rPr>
              <a:t>presentan</a:t>
            </a:r>
            <a:r>
              <a:rPr lang="en-US" sz="2500" dirty="0">
                <a:solidFill>
                  <a:schemeClr val="dk1"/>
                </a:solidFill>
                <a:latin typeface="Arial"/>
                <a:ea typeface="Arial"/>
                <a:cs typeface="Arial"/>
                <a:sym typeface="Arial"/>
              </a:rPr>
              <a:t> en la </a:t>
            </a:r>
            <a:r>
              <a:rPr lang="en-US" sz="2500" dirty="0" err="1">
                <a:solidFill>
                  <a:schemeClr val="dk1"/>
                </a:solidFill>
                <a:latin typeface="Arial"/>
                <a:ea typeface="Arial"/>
                <a:cs typeface="Arial"/>
                <a:sym typeface="Arial"/>
              </a:rPr>
              <a:t>sociedad</a:t>
            </a:r>
            <a:endParaRPr lang="en-US" sz="2500" dirty="0">
              <a:solidFill>
                <a:schemeClr val="dk1"/>
              </a:solidFill>
              <a:latin typeface="Arial"/>
              <a:ea typeface="Arial"/>
              <a:cs typeface="Arial"/>
              <a:sym typeface="Arial"/>
            </a:endParaRPr>
          </a:p>
          <a:p>
            <a:pPr marL="571500" indent="-457200" algn="just">
              <a:spcBef>
                <a:spcPts val="500"/>
              </a:spcBef>
              <a:buClr>
                <a:schemeClr val="dk1"/>
              </a:buClr>
              <a:buNone/>
            </a:pPr>
            <a:endParaRPr sz="2500" dirty="0">
              <a:solidFill>
                <a:schemeClr val="dk1"/>
              </a:solidFill>
              <a:latin typeface="Arial"/>
              <a:ea typeface="Arial"/>
              <a:cs typeface="Arial"/>
              <a:sym typeface="Arial"/>
            </a:endParaRPr>
          </a:p>
          <a:p>
            <a:pPr marL="571500" indent="-457200" algn="just">
              <a:spcBef>
                <a:spcPts val="500"/>
              </a:spcBef>
              <a:buClr>
                <a:schemeClr val="dk1"/>
              </a:buClr>
              <a:buSzPct val="25000"/>
              <a:buNone/>
            </a:pPr>
            <a:r>
              <a:rPr lang="en-US" sz="2500" dirty="0">
                <a:solidFill>
                  <a:schemeClr val="dk1"/>
                </a:solidFill>
                <a:latin typeface="Arial"/>
                <a:ea typeface="Arial"/>
                <a:cs typeface="Arial"/>
                <a:sym typeface="Arial"/>
              </a:rPr>
              <a:t>Este </a:t>
            </a:r>
            <a:r>
              <a:rPr lang="en-US" sz="2500" dirty="0" err="1">
                <a:solidFill>
                  <a:schemeClr val="dk1"/>
                </a:solidFill>
                <a:latin typeface="Arial"/>
                <a:ea typeface="Arial"/>
                <a:cs typeface="Arial"/>
                <a:sym typeface="Arial"/>
              </a:rPr>
              <a:t>modelo</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incluye</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generalmente</a:t>
            </a:r>
            <a:r>
              <a:rPr lang="en-US" sz="2500" dirty="0">
                <a:solidFill>
                  <a:schemeClr val="dk1"/>
                </a:solidFill>
                <a:latin typeface="Arial"/>
                <a:ea typeface="Arial"/>
                <a:cs typeface="Arial"/>
                <a:sym typeface="Arial"/>
              </a:rPr>
              <a:t> 5 </a:t>
            </a:r>
            <a:r>
              <a:rPr lang="en-US" sz="2500" dirty="0" err="1">
                <a:solidFill>
                  <a:schemeClr val="dk1"/>
                </a:solidFill>
                <a:latin typeface="Arial"/>
                <a:ea typeface="Arial"/>
                <a:cs typeface="Arial"/>
                <a:sym typeface="Arial"/>
              </a:rPr>
              <a:t>etapas</a:t>
            </a:r>
            <a:r>
              <a:rPr lang="en-US" sz="2500" dirty="0">
                <a:solidFill>
                  <a:schemeClr val="dk1"/>
                </a:solidFill>
                <a:latin typeface="Arial"/>
                <a:ea typeface="Arial"/>
                <a:cs typeface="Arial"/>
                <a:sym typeface="Arial"/>
              </a:rPr>
              <a:t>:</a:t>
            </a:r>
          </a:p>
          <a:p>
            <a:pPr marL="1371600" lvl="2" indent="-457200" algn="just">
              <a:spcBef>
                <a:spcPts val="500"/>
              </a:spcBef>
              <a:buClr>
                <a:schemeClr val="dk2"/>
              </a:buClr>
              <a:buSzPct val="64999"/>
              <a:buFont typeface="Noto Symbol"/>
              <a:buAutoNum type="arabicPeriod"/>
            </a:pPr>
            <a:r>
              <a:rPr lang="en-US" sz="2500" b="1" dirty="0" err="1">
                <a:solidFill>
                  <a:schemeClr val="dk1"/>
                </a:solidFill>
                <a:latin typeface="Arial"/>
                <a:ea typeface="Arial"/>
                <a:cs typeface="Arial"/>
                <a:sym typeface="Arial"/>
              </a:rPr>
              <a:t>Definición</a:t>
            </a:r>
            <a:r>
              <a:rPr lang="en-US" sz="2500" b="1" dirty="0">
                <a:solidFill>
                  <a:schemeClr val="dk1"/>
                </a:solidFill>
                <a:latin typeface="Arial"/>
                <a:ea typeface="Arial"/>
                <a:cs typeface="Arial"/>
                <a:sym typeface="Arial"/>
              </a:rPr>
              <a:t> de la Agenda  </a:t>
            </a:r>
          </a:p>
          <a:p>
            <a:pPr marL="1371600" lvl="2" indent="-457200" algn="just">
              <a:spcBef>
                <a:spcPts val="500"/>
              </a:spcBef>
              <a:buClr>
                <a:schemeClr val="dk2"/>
              </a:buClr>
              <a:buSzPct val="64999"/>
              <a:buFont typeface="Arial"/>
              <a:buAutoNum type="arabicPeriod"/>
            </a:pPr>
            <a:r>
              <a:rPr lang="en-US" sz="2500" b="1" dirty="0" err="1">
                <a:solidFill>
                  <a:schemeClr val="dk1"/>
                </a:solidFill>
                <a:latin typeface="Arial"/>
                <a:ea typeface="Arial"/>
                <a:cs typeface="Arial"/>
                <a:sym typeface="Arial"/>
              </a:rPr>
              <a:t>Formulación</a:t>
            </a:r>
            <a:r>
              <a:rPr lang="en-US" sz="2500" b="1" dirty="0">
                <a:solidFill>
                  <a:schemeClr val="dk1"/>
                </a:solidFill>
                <a:latin typeface="Arial"/>
                <a:ea typeface="Arial"/>
                <a:cs typeface="Arial"/>
                <a:sym typeface="Arial"/>
              </a:rPr>
              <a:t> de </a:t>
            </a:r>
            <a:r>
              <a:rPr lang="en-US" sz="2500" b="1" dirty="0" err="1">
                <a:solidFill>
                  <a:schemeClr val="dk1"/>
                </a:solidFill>
                <a:latin typeface="Arial"/>
                <a:ea typeface="Arial"/>
                <a:cs typeface="Arial"/>
                <a:sym typeface="Arial"/>
              </a:rPr>
              <a:t>alternativas</a:t>
            </a:r>
            <a:r>
              <a:rPr lang="en-US" sz="2500" b="1" dirty="0">
                <a:solidFill>
                  <a:schemeClr val="dk1"/>
                </a:solidFill>
                <a:latin typeface="Arial"/>
                <a:ea typeface="Arial"/>
                <a:cs typeface="Arial"/>
                <a:sym typeface="Arial"/>
              </a:rPr>
              <a:t>	</a:t>
            </a:r>
          </a:p>
          <a:p>
            <a:pPr marL="1371600" lvl="2" indent="-457200" algn="just">
              <a:spcBef>
                <a:spcPts val="500"/>
              </a:spcBef>
              <a:buClr>
                <a:schemeClr val="dk2"/>
              </a:buClr>
              <a:buSzPct val="64999"/>
              <a:buFont typeface="Arial"/>
              <a:buAutoNum type="arabicPeriod"/>
            </a:pPr>
            <a:r>
              <a:rPr lang="en-US" sz="2500" b="1" dirty="0" err="1">
                <a:solidFill>
                  <a:schemeClr val="dk1"/>
                </a:solidFill>
                <a:latin typeface="Arial"/>
                <a:ea typeface="Arial"/>
                <a:cs typeface="Arial"/>
                <a:sym typeface="Arial"/>
              </a:rPr>
              <a:t>Adopción</a:t>
            </a:r>
            <a:r>
              <a:rPr lang="en-US" sz="2500" b="1" dirty="0">
                <a:solidFill>
                  <a:schemeClr val="dk1"/>
                </a:solidFill>
                <a:latin typeface="Arial"/>
                <a:ea typeface="Arial"/>
                <a:cs typeface="Arial"/>
                <a:sym typeface="Arial"/>
              </a:rPr>
              <a:t> </a:t>
            </a:r>
          </a:p>
          <a:p>
            <a:pPr marL="1371600" lvl="2" indent="-457200" algn="just">
              <a:spcBef>
                <a:spcPts val="500"/>
              </a:spcBef>
              <a:buClr>
                <a:schemeClr val="dk2"/>
              </a:buClr>
              <a:buSzPct val="64999"/>
              <a:buFont typeface="Arial"/>
              <a:buAutoNum type="arabicPeriod"/>
            </a:pPr>
            <a:r>
              <a:rPr lang="en-US" sz="2500" b="1" dirty="0" err="1">
                <a:solidFill>
                  <a:schemeClr val="dk1"/>
                </a:solidFill>
                <a:latin typeface="Arial"/>
                <a:ea typeface="Arial"/>
                <a:cs typeface="Arial"/>
                <a:sym typeface="Arial"/>
              </a:rPr>
              <a:t>Implementación</a:t>
            </a:r>
            <a:endParaRPr lang="en-US" sz="2500" b="1" dirty="0">
              <a:solidFill>
                <a:schemeClr val="dk1"/>
              </a:solidFill>
              <a:latin typeface="Arial"/>
              <a:ea typeface="Arial"/>
              <a:cs typeface="Arial"/>
              <a:sym typeface="Arial"/>
            </a:endParaRPr>
          </a:p>
          <a:p>
            <a:pPr marL="1371600" lvl="2" indent="-457200" algn="just">
              <a:spcBef>
                <a:spcPts val="500"/>
              </a:spcBef>
              <a:buClr>
                <a:schemeClr val="dk2"/>
              </a:buClr>
              <a:buSzPct val="64999"/>
              <a:buFont typeface="Arial"/>
              <a:buAutoNum type="arabicPeriod"/>
            </a:pPr>
            <a:r>
              <a:rPr lang="en-US" sz="2500" b="1" dirty="0" err="1">
                <a:solidFill>
                  <a:schemeClr val="dk1"/>
                </a:solidFill>
                <a:latin typeface="Arial"/>
                <a:ea typeface="Arial"/>
                <a:cs typeface="Arial"/>
                <a:sym typeface="Arial"/>
              </a:rPr>
              <a:t>Evaluación</a:t>
            </a:r>
            <a:endParaRPr lang="en-US" sz="2500" b="1" dirty="0">
              <a:solidFill>
                <a:schemeClr val="dk1"/>
              </a:solidFill>
              <a:latin typeface="Arial"/>
              <a:ea typeface="Arial"/>
              <a:cs typeface="Arial"/>
              <a:sym typeface="Arial"/>
            </a:endParaRPr>
          </a:p>
          <a:p>
            <a:pPr marL="0" indent="0">
              <a:spcBef>
                <a:spcPts val="0"/>
              </a:spcBef>
              <a:buNone/>
            </a:pPr>
            <a:endParaRPr sz="2500" b="1" dirty="0">
              <a:solidFill>
                <a:schemeClr val="dk1"/>
              </a:solidFill>
              <a:latin typeface="Arial"/>
              <a:ea typeface="Arial"/>
              <a:cs typeface="Arial"/>
              <a:sym typeface="Arial"/>
            </a:endParaRPr>
          </a:p>
        </p:txBody>
      </p:sp>
      <p:sp>
        <p:nvSpPr>
          <p:cNvPr id="286" name="Shape 28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44</a:t>
            </a:fld>
            <a:endParaRPr lang="en-US" sz="1400">
              <a:solidFill>
                <a:schemeClr val="dk1"/>
              </a:solidFill>
              <a:latin typeface="Arial"/>
              <a:ea typeface="Arial"/>
              <a:cs typeface="Arial"/>
              <a:sym typeface="Arial"/>
            </a:endParaRPr>
          </a:p>
        </p:txBody>
      </p:sp>
      <p:sp>
        <p:nvSpPr>
          <p:cNvPr id="287" name="Shape 28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Qué son las políticas públicas </a:t>
            </a:r>
            <a:r>
              <a:rPr lang="en-US" sz="4400">
                <a:solidFill>
                  <a:schemeClr val="dk2"/>
                </a:solidFill>
                <a:latin typeface="Arial"/>
                <a:ea typeface="Arial"/>
                <a:cs typeface="Arial"/>
                <a:sym typeface="Arial"/>
              </a:rPr>
              <a:t>9</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a:extLst>
              <a:ext uri="{FF2B5EF4-FFF2-40B4-BE49-F238E27FC236}">
                <a16:creationId xmlns:a16="http://schemas.microsoft.com/office/drawing/2014/main" id="{B6F039EA-73C7-4DD8-8B77-BF4FA9A1EDF1}"/>
              </a:ext>
            </a:extLst>
          </p:cNvPr>
          <p:cNvSpPr>
            <a:spLocks noGrp="1"/>
          </p:cNvSpPr>
          <p:nvPr>
            <p:ph type="title"/>
          </p:nvPr>
        </p:nvSpPr>
        <p:spPr>
          <a:xfrm>
            <a:off x="2640013" y="188913"/>
            <a:ext cx="7313612" cy="1079500"/>
          </a:xfrm>
        </p:spPr>
        <p:txBody>
          <a:bodyPr/>
          <a:lstStyle/>
          <a:p>
            <a:pPr eaLnBrk="1" hangingPunct="1">
              <a:defRPr/>
            </a:pPr>
            <a:r>
              <a:rPr lang="es-ES" sz="3600" b="1" dirty="0"/>
              <a:t>Que le interesa a un gobierno</a:t>
            </a:r>
            <a:endParaRPr lang="es-CL" sz="3600" b="1" dirty="0"/>
          </a:p>
        </p:txBody>
      </p:sp>
      <p:sp>
        <p:nvSpPr>
          <p:cNvPr id="16387" name="2 Marcador de contenido">
            <a:extLst>
              <a:ext uri="{FF2B5EF4-FFF2-40B4-BE49-F238E27FC236}">
                <a16:creationId xmlns:a16="http://schemas.microsoft.com/office/drawing/2014/main" id="{05730937-BD77-4960-BC92-2A8E7D3EDB25}"/>
              </a:ext>
            </a:extLst>
          </p:cNvPr>
          <p:cNvSpPr>
            <a:spLocks noGrp="1" noChangeArrowheads="1"/>
          </p:cNvSpPr>
          <p:nvPr>
            <p:ph idx="1"/>
          </p:nvPr>
        </p:nvSpPr>
        <p:spPr>
          <a:xfrm>
            <a:off x="2927350" y="1484313"/>
            <a:ext cx="7169150" cy="4730750"/>
          </a:xfrm>
        </p:spPr>
        <p:txBody>
          <a:bodyPr>
            <a:normAutofit lnSpcReduction="10000"/>
          </a:bodyPr>
          <a:lstStyle/>
          <a:p>
            <a:pPr eaLnBrk="1" hangingPunct="1"/>
            <a:r>
              <a:rPr lang="es-ES" altLang="es-CL" sz="2400" dirty="0"/>
              <a:t>Gobiernos buscan cumplir con las promesas hechas a la sociedad y para eso deben dirigir eficazmente el Estado.</a:t>
            </a:r>
          </a:p>
          <a:p>
            <a:pPr eaLnBrk="1" hangingPunct="1"/>
            <a:endParaRPr lang="es-CL" altLang="es-CL" sz="2400" dirty="0"/>
          </a:p>
          <a:p>
            <a:pPr eaLnBrk="1" hangingPunct="1"/>
            <a:r>
              <a:rPr lang="es-CL" altLang="es-CL" sz="2400" dirty="0"/>
              <a:t>Un Estado eficaz es aquel que tiene la capacidad para establecer y llevar a cabo objetivos y al que se le hace responsable de sus acciones y logros.</a:t>
            </a:r>
          </a:p>
          <a:p>
            <a:pPr eaLnBrk="1" hangingPunct="1"/>
            <a:endParaRPr lang="es-CL" altLang="es-CL" sz="2400" dirty="0"/>
          </a:p>
          <a:p>
            <a:pPr eaLnBrk="1" hangingPunct="1"/>
            <a:r>
              <a:rPr lang="es-CL" altLang="es-CL" sz="2400" dirty="0"/>
              <a:t>Estado debería ser capaz de: </a:t>
            </a:r>
          </a:p>
          <a:p>
            <a:pPr lvl="1" eaLnBrk="1" hangingPunct="1">
              <a:buFont typeface="Arial" panose="020B0604020202020204" pitchFamily="34" charset="0"/>
              <a:buChar char="•"/>
            </a:pPr>
            <a:r>
              <a:rPr lang="es-CL" altLang="es-CL" dirty="0">
                <a:effectLst/>
              </a:rPr>
              <a:t>Crear y mantener una nación.</a:t>
            </a:r>
          </a:p>
          <a:p>
            <a:pPr lvl="1" eaLnBrk="1" hangingPunct="1">
              <a:buFont typeface="Arial" panose="020B0604020202020204" pitchFamily="34" charset="0"/>
              <a:buChar char="•"/>
            </a:pPr>
            <a:r>
              <a:rPr lang="es-CL" altLang="es-CL" dirty="0">
                <a:effectLst/>
              </a:rPr>
              <a:t>Guiar estratégicamente sus destinos.</a:t>
            </a:r>
          </a:p>
          <a:p>
            <a:pPr lvl="1" eaLnBrk="1" hangingPunct="1">
              <a:buFont typeface="Arial" panose="020B0604020202020204" pitchFamily="34" charset="0"/>
              <a:buChar char="•"/>
            </a:pPr>
            <a:r>
              <a:rPr lang="es-CL" altLang="es-CL" dirty="0">
                <a:effectLst/>
              </a:rPr>
              <a:t>Preservar un correcto desempeño operacional.</a:t>
            </a:r>
          </a:p>
        </p:txBody>
      </p:sp>
      <p:sp>
        <p:nvSpPr>
          <p:cNvPr id="16388" name="3 Marcador de número de diapositiva">
            <a:extLst>
              <a:ext uri="{FF2B5EF4-FFF2-40B4-BE49-F238E27FC236}">
                <a16:creationId xmlns:a16="http://schemas.microsoft.com/office/drawing/2014/main" id="{A28DDD49-B199-419E-9E1D-66B6917CDE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02C68570-0A53-4D23-B5EB-8657B0456EE8}" type="slidenum">
              <a:rPr kumimoji="0" lang="es-CL" altLang="es-CL" sz="1400" i="0">
                <a:solidFill>
                  <a:schemeClr val="tx1"/>
                </a:solidFill>
              </a:rPr>
              <a:pPr eaLnBrk="1" hangingPunct="1"/>
              <a:t>45</a:t>
            </a:fld>
            <a:endParaRPr kumimoji="0" lang="es-CL" altLang="es-CL" sz="1400" i="0">
              <a:solidFill>
                <a:schemeClr val="tx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a:extLst>
              <a:ext uri="{FF2B5EF4-FFF2-40B4-BE49-F238E27FC236}">
                <a16:creationId xmlns:a16="http://schemas.microsoft.com/office/drawing/2014/main" id="{043C996D-1339-4076-9308-721270D94EDF}"/>
              </a:ext>
            </a:extLst>
          </p:cNvPr>
          <p:cNvSpPr>
            <a:spLocks noGrp="1" noChangeArrowheads="1"/>
          </p:cNvSpPr>
          <p:nvPr>
            <p:ph type="title"/>
          </p:nvPr>
        </p:nvSpPr>
        <p:spPr>
          <a:xfrm>
            <a:off x="2495550" y="260350"/>
            <a:ext cx="7632700" cy="857250"/>
          </a:xfrm>
        </p:spPr>
        <p:txBody>
          <a:bodyPr>
            <a:normAutofit/>
          </a:bodyPr>
          <a:lstStyle/>
          <a:p>
            <a:pPr eaLnBrk="1" hangingPunct="1"/>
            <a:r>
              <a:rPr lang="es-ES_tradnl" altLang="es-CL" sz="3200" b="1" dirty="0"/>
              <a:t>Funciones fundamentales del gobierno</a:t>
            </a:r>
          </a:p>
        </p:txBody>
      </p:sp>
      <p:sp>
        <p:nvSpPr>
          <p:cNvPr id="22531" name="2 Marcador de contenido">
            <a:extLst>
              <a:ext uri="{FF2B5EF4-FFF2-40B4-BE49-F238E27FC236}">
                <a16:creationId xmlns:a16="http://schemas.microsoft.com/office/drawing/2014/main" id="{343350FC-A5C4-430C-B7D5-55F0486B8F55}"/>
              </a:ext>
            </a:extLst>
          </p:cNvPr>
          <p:cNvSpPr>
            <a:spLocks noGrp="1"/>
          </p:cNvSpPr>
          <p:nvPr>
            <p:ph idx="1"/>
          </p:nvPr>
        </p:nvSpPr>
        <p:spPr>
          <a:xfrm>
            <a:off x="2495550" y="1484313"/>
            <a:ext cx="7600950" cy="4468812"/>
          </a:xfrm>
        </p:spPr>
        <p:txBody>
          <a:bodyPr>
            <a:normAutofit fontScale="92500" lnSpcReduction="20000"/>
          </a:bodyPr>
          <a:lstStyle/>
          <a:p>
            <a:pPr algn="just" eaLnBrk="1" hangingPunct="1">
              <a:buFont typeface="Arial" panose="020B0604020202020204" pitchFamily="34" charset="0"/>
              <a:buChar char="•"/>
              <a:defRPr/>
            </a:pPr>
            <a:r>
              <a:rPr lang="es-ES_tradnl" dirty="0"/>
              <a:t>Entregar al país una interpretación correcta y comprensiva del contexto económico-social en que tendrán que desempeñarse sus políticas; </a:t>
            </a:r>
          </a:p>
          <a:p>
            <a:pPr algn="just" eaLnBrk="1" hangingPunct="1">
              <a:buFont typeface="Arial" panose="020B0604020202020204" pitchFamily="34" charset="0"/>
              <a:buChar char="•"/>
              <a:defRPr/>
            </a:pPr>
            <a:endParaRPr lang="es-ES_tradnl" sz="800" dirty="0"/>
          </a:p>
          <a:p>
            <a:pPr algn="just" eaLnBrk="1" hangingPunct="1">
              <a:buFont typeface="Arial" panose="020B0604020202020204" pitchFamily="34" charset="0"/>
              <a:buChar char="•"/>
              <a:defRPr/>
            </a:pPr>
            <a:r>
              <a:rPr lang="es-ES_tradnl" dirty="0"/>
              <a:t>Poseer una visión estratégica que oriente esas medidas y,</a:t>
            </a:r>
          </a:p>
          <a:p>
            <a:pPr algn="just" eaLnBrk="1" hangingPunct="1">
              <a:buFont typeface="Arial" panose="020B0604020202020204" pitchFamily="34" charset="0"/>
              <a:buChar char="•"/>
              <a:defRPr/>
            </a:pPr>
            <a:endParaRPr lang="es-ES_tradnl" sz="800" dirty="0"/>
          </a:p>
          <a:p>
            <a:pPr algn="just" eaLnBrk="1" hangingPunct="1">
              <a:buFont typeface="Arial" panose="020B0604020202020204" pitchFamily="34" charset="0"/>
              <a:buChar char="•"/>
              <a:defRPr/>
            </a:pPr>
            <a:r>
              <a:rPr lang="es-ES_tradnl" dirty="0"/>
              <a:t>Ejercer una coordinación estrecha entre estas últimas, tanto durante su etapa de diseño como de implementación de las mismas. </a:t>
            </a:r>
          </a:p>
          <a:p>
            <a:pPr marL="0" indent="0" algn="just">
              <a:buNone/>
              <a:defRPr/>
            </a:pPr>
            <a:endParaRPr lang="es-ES_tradnl" dirty="0"/>
          </a:p>
          <a:p>
            <a:pPr marL="0" indent="0" algn="just">
              <a:buNone/>
              <a:defRPr/>
            </a:pPr>
            <a:r>
              <a:rPr lang="es-ES_tradnl" dirty="0"/>
              <a:t>Esas tres capacidades son esenciales para la gestión de la transversalidad, de la capacidad regulatoria y de la gobernabilidad del país en su conjunto. </a:t>
            </a:r>
            <a:endParaRPr lang="es-CL" dirty="0"/>
          </a:p>
          <a:p>
            <a:pPr eaLnBrk="1" hangingPunct="1">
              <a:defRPr/>
            </a:pPr>
            <a:endParaRPr lang="es-CL" dirty="0"/>
          </a:p>
        </p:txBody>
      </p:sp>
      <p:sp>
        <p:nvSpPr>
          <p:cNvPr id="17412" name="3 Marcador de número de diapositiva">
            <a:extLst>
              <a:ext uri="{FF2B5EF4-FFF2-40B4-BE49-F238E27FC236}">
                <a16:creationId xmlns:a16="http://schemas.microsoft.com/office/drawing/2014/main" id="{C49A1ECE-0045-40D4-B967-94CAF43A16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43B91D1D-0AE4-456F-AD27-A76F42B9C655}" type="slidenum">
              <a:rPr kumimoji="0" lang="es-CL" altLang="es-CL" sz="1400" i="0">
                <a:solidFill>
                  <a:schemeClr val="tx1"/>
                </a:solidFill>
              </a:rPr>
              <a:pPr eaLnBrk="1" hangingPunct="1"/>
              <a:t>46</a:t>
            </a:fld>
            <a:endParaRPr kumimoji="0" lang="es-CL" altLang="es-CL" sz="1400" i="0">
              <a:solidFill>
                <a:schemeClr val="tx1"/>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a:extLst>
              <a:ext uri="{FF2B5EF4-FFF2-40B4-BE49-F238E27FC236}">
                <a16:creationId xmlns:a16="http://schemas.microsoft.com/office/drawing/2014/main" id="{0966143B-F63B-4885-847D-5DAF8E7C939B}"/>
              </a:ext>
            </a:extLst>
          </p:cNvPr>
          <p:cNvSpPr>
            <a:spLocks noGrp="1" noChangeArrowheads="1"/>
          </p:cNvSpPr>
          <p:nvPr>
            <p:ph type="title"/>
          </p:nvPr>
        </p:nvSpPr>
        <p:spPr>
          <a:xfrm>
            <a:off x="2495550" y="471490"/>
            <a:ext cx="7200900" cy="863600"/>
          </a:xfrm>
        </p:spPr>
        <p:txBody>
          <a:bodyPr/>
          <a:lstStyle/>
          <a:p>
            <a:pPr eaLnBrk="1" hangingPunct="1"/>
            <a:r>
              <a:rPr lang="es-ES_tradnl" altLang="es-CL" sz="2800" b="1" dirty="0"/>
              <a:t>Para eso desarrollan políticas públicas que han asumido el rol de ser:</a:t>
            </a:r>
          </a:p>
        </p:txBody>
      </p:sp>
      <p:sp>
        <p:nvSpPr>
          <p:cNvPr id="21507" name="2 Marcador de contenido">
            <a:extLst>
              <a:ext uri="{FF2B5EF4-FFF2-40B4-BE49-F238E27FC236}">
                <a16:creationId xmlns:a16="http://schemas.microsoft.com/office/drawing/2014/main" id="{3F77417A-628F-41EC-83F1-BD8D8224D1E2}"/>
              </a:ext>
            </a:extLst>
          </p:cNvPr>
          <p:cNvSpPr>
            <a:spLocks noGrp="1"/>
          </p:cNvSpPr>
          <p:nvPr>
            <p:ph idx="1"/>
          </p:nvPr>
        </p:nvSpPr>
        <p:spPr>
          <a:xfrm>
            <a:off x="2620963" y="1471614"/>
            <a:ext cx="7670800" cy="4611687"/>
          </a:xfrm>
        </p:spPr>
        <p:txBody>
          <a:bodyPr>
            <a:normAutofit lnSpcReduction="10000"/>
          </a:bodyPr>
          <a:lstStyle/>
          <a:p>
            <a:pPr marL="457200" indent="-457200">
              <a:buFont typeface="+mj-lt"/>
              <a:buAutoNum type="arabicPeriod"/>
              <a:defRPr/>
            </a:pPr>
            <a:r>
              <a:rPr lang="es-ES_tradnl" sz="2400" dirty="0"/>
              <a:t>Las portadoras de una visión de país en el mediano plazo; </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El principal factor de cohesión del gobierno; </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El factor de ordenamiento de los partidos que lo apoyan; </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El eje de las relaciones entre el Ejecutivo y el Congreso;</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La mesa de negociación entre el gobierno y la oposición; y,</a:t>
            </a:r>
          </a:p>
          <a:p>
            <a:pPr marL="457200" indent="-457200">
              <a:buFont typeface="+mj-lt"/>
              <a:buAutoNum type="arabicPeriod"/>
              <a:defRPr/>
            </a:pPr>
            <a:endParaRPr lang="es-ES_tradnl" sz="800" dirty="0"/>
          </a:p>
          <a:p>
            <a:pPr marL="457200" indent="-457200">
              <a:buFont typeface="+mj-lt"/>
              <a:buAutoNum type="arabicPeriod"/>
              <a:defRPr/>
            </a:pPr>
            <a:r>
              <a:rPr lang="es-ES_tradnl" sz="2400" dirty="0"/>
              <a:t>El nexo por excelencia de la articulación entre el gobierno y la sociedad civil.</a:t>
            </a:r>
            <a:endParaRPr lang="es-ES" sz="2400" dirty="0"/>
          </a:p>
          <a:p>
            <a:pPr eaLnBrk="1" hangingPunct="1">
              <a:defRPr/>
            </a:pPr>
            <a:endParaRPr lang="es-CL" sz="2400" dirty="0"/>
          </a:p>
          <a:p>
            <a:pPr eaLnBrk="1" hangingPunct="1">
              <a:defRPr/>
            </a:pPr>
            <a:endParaRPr lang="es-CL" sz="2400" dirty="0"/>
          </a:p>
        </p:txBody>
      </p:sp>
      <p:sp>
        <p:nvSpPr>
          <p:cNvPr id="19460" name="3 Marcador de número de diapositiva">
            <a:extLst>
              <a:ext uri="{FF2B5EF4-FFF2-40B4-BE49-F238E27FC236}">
                <a16:creationId xmlns:a16="http://schemas.microsoft.com/office/drawing/2014/main" id="{9A652EDA-0915-4C92-BE26-455D657F91F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F178C52F-BF4E-4766-812B-4F3A043EA3B1}" type="slidenum">
              <a:rPr kumimoji="0" lang="es-CL" altLang="es-CL" sz="1400" i="0">
                <a:solidFill>
                  <a:schemeClr val="tx1"/>
                </a:solidFill>
              </a:rPr>
              <a:pPr eaLnBrk="1" hangingPunct="1"/>
              <a:t>47</a:t>
            </a:fld>
            <a:endParaRPr kumimoji="0" lang="es-CL" altLang="es-CL" sz="1400" i="0">
              <a:solidFill>
                <a:schemeClr val="tx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a:extLst>
              <a:ext uri="{FF2B5EF4-FFF2-40B4-BE49-F238E27FC236}">
                <a16:creationId xmlns:a16="http://schemas.microsoft.com/office/drawing/2014/main" id="{973B299E-E7BE-4B0F-8CA5-40597C4B42C5}"/>
              </a:ext>
            </a:extLst>
          </p:cNvPr>
          <p:cNvSpPr>
            <a:spLocks noGrp="1"/>
          </p:cNvSpPr>
          <p:nvPr>
            <p:ph type="title"/>
          </p:nvPr>
        </p:nvSpPr>
        <p:spPr>
          <a:xfrm>
            <a:off x="2605089" y="265113"/>
            <a:ext cx="7705725" cy="863600"/>
          </a:xfrm>
        </p:spPr>
        <p:txBody>
          <a:bodyPr>
            <a:normAutofit fontScale="90000"/>
          </a:bodyPr>
          <a:lstStyle/>
          <a:p>
            <a:pPr eaLnBrk="1" hangingPunct="1">
              <a:defRPr/>
            </a:pPr>
            <a:r>
              <a:rPr lang="es-ES" sz="3600" b="1" dirty="0"/>
              <a:t>¿Que aparece como deseable en políticas públicas?</a:t>
            </a:r>
            <a:endParaRPr lang="es-CL" sz="3600" b="1" dirty="0"/>
          </a:p>
        </p:txBody>
      </p:sp>
      <p:sp>
        <p:nvSpPr>
          <p:cNvPr id="24579" name="2 Marcador de contenido">
            <a:extLst>
              <a:ext uri="{FF2B5EF4-FFF2-40B4-BE49-F238E27FC236}">
                <a16:creationId xmlns:a16="http://schemas.microsoft.com/office/drawing/2014/main" id="{7405BFEF-19FC-48E9-AE48-BE3BFB927B9C}"/>
              </a:ext>
            </a:extLst>
          </p:cNvPr>
          <p:cNvSpPr>
            <a:spLocks noGrp="1"/>
          </p:cNvSpPr>
          <p:nvPr>
            <p:ph idx="1"/>
          </p:nvPr>
        </p:nvSpPr>
        <p:spPr>
          <a:xfrm>
            <a:off x="2495551" y="1460500"/>
            <a:ext cx="7815263" cy="4516438"/>
          </a:xfrm>
        </p:spPr>
        <p:txBody>
          <a:bodyPr>
            <a:normAutofit/>
          </a:bodyPr>
          <a:lstStyle/>
          <a:p>
            <a:pPr eaLnBrk="1" hangingPunct="1">
              <a:buFont typeface="Arial" panose="020B0604020202020204" pitchFamily="34" charset="0"/>
              <a:buChar char="•"/>
              <a:defRPr/>
            </a:pPr>
            <a:r>
              <a:rPr lang="es-ES" sz="2400" dirty="0"/>
              <a:t>Estabilidad en las políticas.</a:t>
            </a:r>
          </a:p>
          <a:p>
            <a:pPr eaLnBrk="1" hangingPunct="1">
              <a:buFont typeface="Arial" panose="020B0604020202020204" pitchFamily="34" charset="0"/>
              <a:buChar char="•"/>
              <a:defRPr/>
            </a:pPr>
            <a:r>
              <a:rPr lang="es-ES" sz="2400" dirty="0"/>
              <a:t>Adaptabilidad a condiciones cambiantes.</a:t>
            </a:r>
          </a:p>
          <a:p>
            <a:pPr eaLnBrk="1" hangingPunct="1">
              <a:buFont typeface="Arial" panose="020B0604020202020204" pitchFamily="34" charset="0"/>
              <a:buChar char="•"/>
              <a:defRPr/>
            </a:pPr>
            <a:r>
              <a:rPr lang="es-ES" sz="2400" dirty="0"/>
              <a:t>Coordinación y coherencias entre actores.</a:t>
            </a:r>
          </a:p>
          <a:p>
            <a:pPr eaLnBrk="1" hangingPunct="1">
              <a:buFont typeface="Arial" panose="020B0604020202020204" pitchFamily="34" charset="0"/>
              <a:buChar char="•"/>
              <a:defRPr/>
            </a:pPr>
            <a:r>
              <a:rPr lang="es-ES" sz="2400" dirty="0"/>
              <a:t>Calidad en la implementación y capacidad de aplicación efectiva.</a:t>
            </a:r>
          </a:p>
          <a:p>
            <a:pPr eaLnBrk="1" hangingPunct="1">
              <a:buFont typeface="Arial" panose="020B0604020202020204" pitchFamily="34" charset="0"/>
              <a:buChar char="•"/>
              <a:defRPr/>
            </a:pPr>
            <a:r>
              <a:rPr lang="es-ES" sz="2400" dirty="0"/>
              <a:t>Orientación al interés público.</a:t>
            </a:r>
          </a:p>
          <a:p>
            <a:pPr marL="0" indent="0">
              <a:buNone/>
              <a:defRPr/>
            </a:pPr>
            <a:endParaRPr lang="es-ES" sz="1000" dirty="0"/>
          </a:p>
          <a:p>
            <a:pPr marL="0" indent="0">
              <a:buNone/>
              <a:defRPr/>
            </a:pPr>
            <a:endParaRPr lang="es-ES" sz="800" dirty="0"/>
          </a:p>
          <a:p>
            <a:pPr marL="0" indent="0">
              <a:buNone/>
              <a:defRPr/>
            </a:pPr>
            <a:endParaRPr lang="es-ES" dirty="0">
              <a:effectLst/>
            </a:endParaRPr>
          </a:p>
        </p:txBody>
      </p:sp>
      <p:sp>
        <p:nvSpPr>
          <p:cNvPr id="21508" name="3 Marcador de número de diapositiva">
            <a:extLst>
              <a:ext uri="{FF2B5EF4-FFF2-40B4-BE49-F238E27FC236}">
                <a16:creationId xmlns:a16="http://schemas.microsoft.com/office/drawing/2014/main" id="{8EAB2EFA-EB6A-4AAC-9404-9929FC47F5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7DC26C4F-F24C-4B5F-8F2B-95831B5457EF}" type="slidenum">
              <a:rPr kumimoji="0" lang="es-CL" altLang="es-CL" sz="1400" i="0">
                <a:solidFill>
                  <a:schemeClr val="tx1"/>
                </a:solidFill>
              </a:rPr>
              <a:pPr eaLnBrk="1" hangingPunct="1"/>
              <a:t>48</a:t>
            </a:fld>
            <a:endParaRPr kumimoji="0" lang="es-CL" altLang="es-CL" sz="1400" i="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a:extLst>
              <a:ext uri="{FF2B5EF4-FFF2-40B4-BE49-F238E27FC236}">
                <a16:creationId xmlns:a16="http://schemas.microsoft.com/office/drawing/2014/main" id="{973B299E-E7BE-4B0F-8CA5-40597C4B42C5}"/>
              </a:ext>
            </a:extLst>
          </p:cNvPr>
          <p:cNvSpPr>
            <a:spLocks noGrp="1"/>
          </p:cNvSpPr>
          <p:nvPr>
            <p:ph type="title"/>
          </p:nvPr>
        </p:nvSpPr>
        <p:spPr>
          <a:xfrm>
            <a:off x="2605089" y="265113"/>
            <a:ext cx="9017068" cy="863600"/>
          </a:xfrm>
        </p:spPr>
        <p:txBody>
          <a:bodyPr>
            <a:normAutofit fontScale="90000"/>
          </a:bodyPr>
          <a:lstStyle/>
          <a:p>
            <a:pPr eaLnBrk="1" hangingPunct="1">
              <a:defRPr/>
            </a:pPr>
            <a:r>
              <a:rPr lang="es-ES" sz="3600" b="1" dirty="0"/>
              <a:t>¿Que aparece como deseable en políticas públicas?</a:t>
            </a:r>
            <a:endParaRPr lang="es-CL" sz="3600" b="1" dirty="0"/>
          </a:p>
        </p:txBody>
      </p:sp>
      <p:sp>
        <p:nvSpPr>
          <p:cNvPr id="24579" name="2 Marcador de contenido">
            <a:extLst>
              <a:ext uri="{FF2B5EF4-FFF2-40B4-BE49-F238E27FC236}">
                <a16:creationId xmlns:a16="http://schemas.microsoft.com/office/drawing/2014/main" id="{7405BFEF-19FC-48E9-AE48-BE3BFB927B9C}"/>
              </a:ext>
            </a:extLst>
          </p:cNvPr>
          <p:cNvSpPr>
            <a:spLocks noGrp="1"/>
          </p:cNvSpPr>
          <p:nvPr>
            <p:ph idx="1"/>
          </p:nvPr>
        </p:nvSpPr>
        <p:spPr>
          <a:xfrm>
            <a:off x="1952626" y="1384300"/>
            <a:ext cx="7815263" cy="4516438"/>
          </a:xfrm>
        </p:spPr>
        <p:txBody>
          <a:bodyPr>
            <a:normAutofit/>
          </a:bodyPr>
          <a:lstStyle/>
          <a:p>
            <a:pPr marL="0" indent="0" algn="just">
              <a:buNone/>
              <a:defRPr/>
            </a:pPr>
            <a:r>
              <a:rPr lang="es-ES" sz="2400" dirty="0"/>
              <a:t>Para lo cual es pertinente reconocer:</a:t>
            </a:r>
          </a:p>
          <a:p>
            <a:pPr marL="273050" indent="-273050" algn="just">
              <a:spcBef>
                <a:spcPts val="575"/>
              </a:spcBef>
              <a:buFontTx/>
              <a:buAutoNum type="alphaLcPeriod"/>
              <a:defRPr/>
            </a:pPr>
            <a:r>
              <a:rPr lang="es-CL" sz="2400" dirty="0"/>
              <a:t>Actores clave que participan en el PFP. </a:t>
            </a:r>
          </a:p>
          <a:p>
            <a:pPr marL="273050" indent="-273050" algn="just">
              <a:spcBef>
                <a:spcPts val="575"/>
              </a:spcBef>
              <a:buFontTx/>
              <a:buAutoNum type="alphaLcPeriod"/>
              <a:defRPr/>
            </a:pPr>
            <a:r>
              <a:rPr lang="es-CL" sz="2400" dirty="0"/>
              <a:t>Qué poderes tienen y qué papeles desempeñan. </a:t>
            </a:r>
          </a:p>
          <a:p>
            <a:pPr marL="273050" indent="-273050" algn="just">
              <a:spcBef>
                <a:spcPts val="575"/>
              </a:spcBef>
              <a:buFontTx/>
              <a:buAutoNum type="alphaLcPeriod"/>
              <a:defRPr/>
            </a:pPr>
            <a:r>
              <a:rPr lang="es-CL" sz="2400" dirty="0"/>
              <a:t>Cuáles son sus preferencias, incentivos y capacidades. </a:t>
            </a:r>
          </a:p>
          <a:p>
            <a:pPr marL="273050" indent="-273050" algn="just">
              <a:spcBef>
                <a:spcPts val="575"/>
              </a:spcBef>
              <a:buFontTx/>
              <a:buAutoNum type="alphaLcPeriod"/>
              <a:defRPr/>
            </a:pPr>
            <a:r>
              <a:rPr lang="es-CL" sz="2400" dirty="0"/>
              <a:t>Cuáles son sus horizontes temporales. </a:t>
            </a:r>
          </a:p>
          <a:p>
            <a:pPr marL="273050" indent="-273050" algn="just">
              <a:spcBef>
                <a:spcPts val="575"/>
              </a:spcBef>
              <a:buFontTx/>
              <a:buAutoNum type="alphaLcPeriod"/>
              <a:defRPr/>
            </a:pPr>
            <a:r>
              <a:rPr lang="es-CL" sz="2400" dirty="0"/>
              <a:t>Cuáles son los principales escenarios en los que interactúan y cuáles son las características de esos escenarios.</a:t>
            </a:r>
          </a:p>
          <a:p>
            <a:pPr marL="273050" indent="-273050" algn="just">
              <a:spcBef>
                <a:spcPts val="575"/>
              </a:spcBef>
              <a:buFontTx/>
              <a:buAutoNum type="alphaLcPeriod"/>
              <a:defRPr/>
            </a:pPr>
            <a:r>
              <a:rPr lang="es-CL" sz="2400" dirty="0"/>
              <a:t>Cuál es la naturaleza de los intercambios o transacciones que llevan a cabo.</a:t>
            </a:r>
          </a:p>
          <a:p>
            <a:pPr marL="0" indent="0">
              <a:buNone/>
              <a:defRPr/>
            </a:pPr>
            <a:endParaRPr lang="es-ES" dirty="0">
              <a:effectLst/>
            </a:endParaRPr>
          </a:p>
        </p:txBody>
      </p:sp>
      <p:sp>
        <p:nvSpPr>
          <p:cNvPr id="21508" name="3 Marcador de número de diapositiva">
            <a:extLst>
              <a:ext uri="{FF2B5EF4-FFF2-40B4-BE49-F238E27FC236}">
                <a16:creationId xmlns:a16="http://schemas.microsoft.com/office/drawing/2014/main" id="{8EAB2EFA-EB6A-4AAC-9404-9929FC47F5E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7DC26C4F-F24C-4B5F-8F2B-95831B5457EF}" type="slidenum">
              <a:rPr kumimoji="0" lang="es-CL" altLang="es-CL" sz="1400" i="0">
                <a:solidFill>
                  <a:schemeClr val="tx1"/>
                </a:solidFill>
              </a:rPr>
              <a:pPr eaLnBrk="1" hangingPunct="1"/>
              <a:t>49</a:t>
            </a:fld>
            <a:endParaRPr kumimoji="0" lang="es-CL" altLang="es-CL" sz="1400" i="0">
              <a:solidFill>
                <a:schemeClr val="tx1"/>
              </a:solidFill>
            </a:endParaRPr>
          </a:p>
        </p:txBody>
      </p:sp>
    </p:spTree>
    <p:extLst>
      <p:ext uri="{BB962C8B-B14F-4D97-AF65-F5344CB8AC3E}">
        <p14:creationId xmlns:p14="http://schemas.microsoft.com/office/powerpoint/2010/main" val="1345485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4</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pPr marL="342900" lvl="0" indent="-342900">
              <a:spcBef>
                <a:spcPts val="0"/>
              </a:spcBef>
              <a:buClr>
                <a:schemeClr val="dk1"/>
              </a:buClr>
              <a:buFont typeface="Arial"/>
              <a:buChar char="•"/>
            </a:pPr>
            <a:r>
              <a:rPr lang="es-CL" sz="2200">
                <a:latin typeface="+mj-lt"/>
                <a:ea typeface="Arial"/>
                <a:cs typeface="Arial"/>
                <a:sym typeface="Arial"/>
              </a:rPr>
              <a:t>El concepto de </a:t>
            </a:r>
            <a:r>
              <a:rPr lang="es-CL" sz="2200" b="1">
                <a:latin typeface="+mj-lt"/>
                <a:ea typeface="Arial"/>
                <a:cs typeface="Arial"/>
                <a:sym typeface="Arial"/>
              </a:rPr>
              <a:t>estado</a:t>
            </a:r>
            <a:r>
              <a:rPr lang="es-CL" sz="2200">
                <a:latin typeface="+mj-lt"/>
                <a:ea typeface="Arial"/>
                <a:cs typeface="Arial"/>
                <a:sym typeface="Arial"/>
              </a:rPr>
              <a:t> se distingue del de </a:t>
            </a:r>
            <a:r>
              <a:rPr lang="es-CL" sz="2200" b="1">
                <a:latin typeface="+mj-lt"/>
                <a:ea typeface="Arial"/>
                <a:cs typeface="Arial"/>
                <a:sym typeface="Arial"/>
              </a:rPr>
              <a:t>nación</a:t>
            </a:r>
            <a:r>
              <a:rPr lang="es-CL" sz="2200">
                <a:latin typeface="+mj-lt"/>
                <a:ea typeface="Arial"/>
                <a:cs typeface="Arial"/>
                <a:sym typeface="Arial"/>
              </a:rPr>
              <a:t> y del de </a:t>
            </a:r>
            <a:r>
              <a:rPr lang="es-CL" sz="2200" b="1">
                <a:latin typeface="+mj-lt"/>
                <a:ea typeface="Arial"/>
                <a:cs typeface="Arial"/>
                <a:sym typeface="Arial"/>
              </a:rPr>
              <a:t>gobierno.</a:t>
            </a:r>
            <a:r>
              <a:rPr lang="es-CL" sz="2200">
                <a:latin typeface="+mj-lt"/>
                <a:ea typeface="Arial"/>
                <a:cs typeface="Arial"/>
                <a:sym typeface="Arial"/>
              </a:rPr>
              <a:t>   </a:t>
            </a:r>
          </a:p>
          <a:p>
            <a:pPr marL="342900" lvl="0" indent="-342900">
              <a:spcBef>
                <a:spcPts val="400"/>
              </a:spcBef>
              <a:buClr>
                <a:schemeClr val="dk1"/>
              </a:buClr>
              <a:buFont typeface="Arial"/>
              <a:buChar char="•"/>
            </a:pPr>
            <a:r>
              <a:rPr lang="es-CL" sz="2200">
                <a:latin typeface="+mj-lt"/>
                <a:ea typeface="Arial"/>
                <a:cs typeface="Arial"/>
                <a:sym typeface="Arial"/>
              </a:rPr>
              <a:t>El concepto de </a:t>
            </a:r>
            <a:r>
              <a:rPr lang="es-CL" sz="2200" b="1">
                <a:latin typeface="+mj-lt"/>
                <a:ea typeface="Arial"/>
                <a:cs typeface="Arial"/>
                <a:sym typeface="Arial"/>
              </a:rPr>
              <a:t>nación </a:t>
            </a:r>
            <a:r>
              <a:rPr lang="es-CL" sz="2200">
                <a:latin typeface="+mj-lt"/>
                <a:ea typeface="Arial"/>
                <a:cs typeface="Arial"/>
                <a:sym typeface="Arial"/>
              </a:rPr>
              <a:t>se sitúa en el plano de la sociedad, de las gentes, y de sus valores y sentimientos.</a:t>
            </a:r>
          </a:p>
          <a:p>
            <a:pPr marL="342900" indent="-342900">
              <a:spcBef>
                <a:spcPts val="400"/>
              </a:spcBef>
              <a:buClr>
                <a:schemeClr val="dk1"/>
              </a:buClr>
              <a:buFont typeface="Arial"/>
              <a:buChar char="•"/>
            </a:pPr>
            <a:r>
              <a:rPr lang="es-CL" sz="2200">
                <a:latin typeface="+mj-lt"/>
                <a:ea typeface="Arial"/>
                <a:cs typeface="Arial"/>
                <a:sym typeface="Arial"/>
              </a:rPr>
              <a:t>El </a:t>
            </a:r>
            <a:r>
              <a:rPr lang="es-CL" sz="2200" b="1">
                <a:latin typeface="+mj-lt"/>
                <a:ea typeface="Arial"/>
                <a:cs typeface="Arial"/>
                <a:sym typeface="Arial"/>
              </a:rPr>
              <a:t>Estado</a:t>
            </a:r>
            <a:r>
              <a:rPr lang="es-CL" sz="2200">
                <a:latin typeface="+mj-lt"/>
                <a:ea typeface="Arial"/>
                <a:cs typeface="Arial"/>
                <a:sym typeface="Arial"/>
              </a:rPr>
              <a:t> es el conjunto de instituciones que poseen la autoridad para establecer las normas que regulan una sociedad, teniendo soberanía interna y externa sobre un territorio definido. El Estado es un concepto más amplio que engloba a los tres poderes, ejecutivo, legislativo y judicial.</a:t>
            </a:r>
          </a:p>
          <a:p>
            <a:pPr marL="342900" lvl="0" indent="-342900">
              <a:spcBef>
                <a:spcPts val="400"/>
              </a:spcBef>
              <a:buClr>
                <a:schemeClr val="dk1"/>
              </a:buClr>
              <a:buFont typeface="Arial"/>
              <a:buChar char="•"/>
            </a:pPr>
            <a:r>
              <a:rPr lang="es-CL" sz="2200">
                <a:latin typeface="+mj-lt"/>
                <a:ea typeface="Arial"/>
                <a:cs typeface="Arial"/>
                <a:sym typeface="Arial"/>
              </a:rPr>
              <a:t>El </a:t>
            </a:r>
            <a:r>
              <a:rPr lang="es-CL" sz="2200" b="1">
                <a:latin typeface="+mj-lt"/>
                <a:ea typeface="Arial"/>
                <a:cs typeface="Arial"/>
                <a:sym typeface="Arial"/>
              </a:rPr>
              <a:t>Gobierno</a:t>
            </a:r>
            <a:r>
              <a:rPr lang="es-CL" sz="2200">
                <a:latin typeface="+mj-lt"/>
                <a:ea typeface="Arial"/>
                <a:cs typeface="Arial"/>
                <a:sym typeface="Arial"/>
              </a:rPr>
              <a:t> se sitúan en el plano de las instituciones políticas del Estado. Es una parte del estado. </a:t>
            </a:r>
          </a:p>
          <a:p>
            <a:pPr marL="0" lvl="0" indent="0">
              <a:spcBef>
                <a:spcPts val="400"/>
              </a:spcBef>
              <a:buClr>
                <a:schemeClr val="dk1"/>
              </a:buClr>
              <a:buNone/>
            </a:pPr>
            <a:r>
              <a:rPr lang="es-CL" sz="2200">
                <a:latin typeface="+mj-lt"/>
                <a:ea typeface="Arial"/>
                <a:cs typeface="Arial"/>
                <a:sym typeface="Arial"/>
              </a:rPr>
              <a:t>	</a:t>
            </a:r>
            <a:endParaRPr lang="es-CL" sz="2200" b="1">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5</a:t>
            </a:fld>
            <a:endParaRPr lang="es-ES" noProof="0"/>
          </a:p>
        </p:txBody>
      </p:sp>
    </p:spTree>
    <p:extLst>
      <p:ext uri="{BB962C8B-B14F-4D97-AF65-F5344CB8AC3E}">
        <p14:creationId xmlns:p14="http://schemas.microsoft.com/office/powerpoint/2010/main" val="352539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Título">
            <a:extLst>
              <a:ext uri="{FF2B5EF4-FFF2-40B4-BE49-F238E27FC236}">
                <a16:creationId xmlns:a16="http://schemas.microsoft.com/office/drawing/2014/main" id="{B444292B-369F-49EA-8C4E-9C2221588D11}"/>
              </a:ext>
            </a:extLst>
          </p:cNvPr>
          <p:cNvSpPr>
            <a:spLocks noGrp="1" noChangeArrowheads="1"/>
          </p:cNvSpPr>
          <p:nvPr>
            <p:ph type="title"/>
          </p:nvPr>
        </p:nvSpPr>
        <p:spPr>
          <a:xfrm>
            <a:off x="2495551" y="333375"/>
            <a:ext cx="7561263" cy="935038"/>
          </a:xfrm>
        </p:spPr>
        <p:txBody>
          <a:bodyPr>
            <a:normAutofit/>
          </a:bodyPr>
          <a:lstStyle/>
          <a:p>
            <a:pPr eaLnBrk="1" hangingPunct="1"/>
            <a:r>
              <a:rPr lang="es-CL" altLang="es-CL" sz="3600" b="1" dirty="0"/>
              <a:t>Éxito de los gobiernos depende de: </a:t>
            </a:r>
          </a:p>
        </p:txBody>
      </p:sp>
      <p:sp>
        <p:nvSpPr>
          <p:cNvPr id="23555" name="2 Marcador de contenido">
            <a:extLst>
              <a:ext uri="{FF2B5EF4-FFF2-40B4-BE49-F238E27FC236}">
                <a16:creationId xmlns:a16="http://schemas.microsoft.com/office/drawing/2014/main" id="{368297C4-F241-4732-B269-B847213B9862}"/>
              </a:ext>
            </a:extLst>
          </p:cNvPr>
          <p:cNvSpPr>
            <a:spLocks noGrp="1" noChangeArrowheads="1"/>
          </p:cNvSpPr>
          <p:nvPr>
            <p:ph idx="1"/>
          </p:nvPr>
        </p:nvSpPr>
        <p:spPr>
          <a:xfrm>
            <a:off x="2424114" y="1557338"/>
            <a:ext cx="7672387" cy="4754562"/>
          </a:xfrm>
        </p:spPr>
        <p:txBody>
          <a:bodyPr/>
          <a:lstStyle/>
          <a:p>
            <a:pPr algn="just" eaLnBrk="1" hangingPunct="1"/>
            <a:r>
              <a:rPr lang="es-ES" altLang="es-CL" sz="2400" dirty="0"/>
              <a:t>Capacidad de formular políticas públicas adecuadas, de alcanzar acuerdos para poderlas implementar, y de mantener dichos acuerdos en el tiempo.</a:t>
            </a:r>
          </a:p>
          <a:p>
            <a:pPr algn="just" eaLnBrk="1" hangingPunct="1"/>
            <a:endParaRPr lang="es-ES" altLang="es-CL" sz="900" dirty="0"/>
          </a:p>
          <a:p>
            <a:pPr algn="just" eaLnBrk="1" hangingPunct="1"/>
            <a:r>
              <a:rPr lang="es-ES" altLang="es-CL" sz="2400" dirty="0"/>
              <a:t>Ambientes que faciliten acuerdos cooperativos que permitan políticas públicas más efectivas, sostenibles y flexibles frente a cambios en el contexto socio – económico.</a:t>
            </a:r>
          </a:p>
          <a:p>
            <a:pPr algn="just" eaLnBrk="1" hangingPunct="1"/>
            <a:endParaRPr lang="es-ES" altLang="es-CL" sz="900" dirty="0"/>
          </a:p>
          <a:p>
            <a:pPr algn="just" eaLnBrk="1" hangingPunct="1"/>
            <a:r>
              <a:rPr lang="es-ES" altLang="es-CL" sz="2400" dirty="0"/>
              <a:t>Desarrollo de esquemas de gobernabilidad como condición necesaria para lograr alcanzar políticas públicas exitosas.</a:t>
            </a:r>
            <a:endParaRPr lang="es-CL" altLang="es-CL" sz="2400" dirty="0"/>
          </a:p>
        </p:txBody>
      </p:sp>
      <p:sp>
        <p:nvSpPr>
          <p:cNvPr id="23556" name="3 Marcador de número de diapositiva">
            <a:extLst>
              <a:ext uri="{FF2B5EF4-FFF2-40B4-BE49-F238E27FC236}">
                <a16:creationId xmlns:a16="http://schemas.microsoft.com/office/drawing/2014/main" id="{90CE1466-8683-4883-A026-BCE47334F4A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02D09D82-8E12-47E4-AC75-1E70AECDBA71}" type="slidenum">
              <a:rPr kumimoji="0" lang="es-CL" altLang="es-CL" sz="1400" i="0">
                <a:solidFill>
                  <a:schemeClr val="tx1"/>
                </a:solidFill>
              </a:rPr>
              <a:pPr eaLnBrk="1" hangingPunct="1"/>
              <a:t>50</a:t>
            </a:fld>
            <a:endParaRPr kumimoji="0" lang="es-CL" altLang="es-CL" sz="1400" i="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a:extLst>
              <a:ext uri="{FF2B5EF4-FFF2-40B4-BE49-F238E27FC236}">
                <a16:creationId xmlns:a16="http://schemas.microsoft.com/office/drawing/2014/main" id="{32E0C815-112A-4953-ABF4-6E20EC972A2A}"/>
              </a:ext>
            </a:extLst>
          </p:cNvPr>
          <p:cNvSpPr>
            <a:spLocks noGrp="1"/>
          </p:cNvSpPr>
          <p:nvPr>
            <p:ph type="title"/>
          </p:nvPr>
        </p:nvSpPr>
        <p:spPr>
          <a:xfrm>
            <a:off x="2600797" y="439738"/>
            <a:ext cx="7632700" cy="792163"/>
          </a:xfrm>
        </p:spPr>
        <p:txBody>
          <a:bodyPr/>
          <a:lstStyle/>
          <a:p>
            <a:pPr eaLnBrk="1" hangingPunct="1">
              <a:defRPr/>
            </a:pPr>
            <a:r>
              <a:rPr lang="es-ES" sz="3600" b="1" dirty="0"/>
              <a:t>Como se da el proceso en Chile</a:t>
            </a:r>
            <a:endParaRPr lang="es-CL" sz="3600" b="1" dirty="0"/>
          </a:p>
        </p:txBody>
      </p:sp>
      <p:sp>
        <p:nvSpPr>
          <p:cNvPr id="26627" name="2 Marcador de contenido">
            <a:extLst>
              <a:ext uri="{FF2B5EF4-FFF2-40B4-BE49-F238E27FC236}">
                <a16:creationId xmlns:a16="http://schemas.microsoft.com/office/drawing/2014/main" id="{CCB9FA37-46F7-4215-B3B7-BBCEB1544CE6}"/>
              </a:ext>
            </a:extLst>
          </p:cNvPr>
          <p:cNvSpPr>
            <a:spLocks noGrp="1"/>
          </p:cNvSpPr>
          <p:nvPr>
            <p:ph idx="1"/>
          </p:nvPr>
        </p:nvSpPr>
        <p:spPr>
          <a:xfrm>
            <a:off x="2656096" y="1231901"/>
            <a:ext cx="7743825" cy="4945062"/>
          </a:xfrm>
        </p:spPr>
        <p:txBody>
          <a:bodyPr>
            <a:normAutofit/>
          </a:bodyPr>
          <a:lstStyle/>
          <a:p>
            <a:pPr marL="0" indent="0">
              <a:buNone/>
              <a:defRPr/>
            </a:pPr>
            <a:r>
              <a:rPr lang="es-ES" sz="2000" dirty="0"/>
              <a:t>Elementos relevantes en el proceso de formulación de políticas públicas en Chile:</a:t>
            </a:r>
          </a:p>
          <a:p>
            <a:pPr>
              <a:defRPr/>
            </a:pPr>
            <a:r>
              <a:rPr lang="es-ES" sz="2000" dirty="0"/>
              <a:t>Sistema de partidos con coaliciones estables. En rediseño después de Octubre 18 con fuerte disgregación.</a:t>
            </a:r>
          </a:p>
          <a:p>
            <a:pPr>
              <a:defRPr/>
            </a:pPr>
            <a:r>
              <a:rPr lang="es-ES" sz="2000" dirty="0"/>
              <a:t>Presidencialismo y enorme poder sobre la agenda legislativa. En crisis después de Octubre 18 con mayor rol del parlamento.</a:t>
            </a:r>
          </a:p>
          <a:p>
            <a:pPr>
              <a:defRPr/>
            </a:pPr>
            <a:r>
              <a:rPr lang="es-ES" sz="2000" dirty="0"/>
              <a:t>Considerable número de actores con poder de veto  (Contraloría, Poder Judicial, Parlamento).</a:t>
            </a:r>
          </a:p>
          <a:p>
            <a:pPr>
              <a:defRPr/>
            </a:pPr>
            <a:r>
              <a:rPr lang="es-ES" sz="2000" dirty="0"/>
              <a:t>Buenos mecanismos de implementación de políticas.</a:t>
            </a:r>
          </a:p>
          <a:p>
            <a:pPr>
              <a:defRPr/>
            </a:pPr>
            <a:r>
              <a:rPr lang="es-ES" sz="2000" dirty="0"/>
              <a:t>Sociedad con alto grado de aversión al conflicto a pesar de estallido de Octubre 18. Proceso constituyente lo demuestra.</a:t>
            </a:r>
          </a:p>
          <a:p>
            <a:pPr>
              <a:defRPr/>
            </a:pPr>
            <a:r>
              <a:rPr lang="es-ES" sz="2000" dirty="0"/>
              <a:t>Nivel de cooperación entre diversos actores políticos en discusión; aparecen actores </a:t>
            </a:r>
            <a:r>
              <a:rPr lang="es-ES" sz="2000" dirty="0" err="1"/>
              <a:t>disruptores</a:t>
            </a:r>
            <a:r>
              <a:rPr lang="es-ES" sz="2000" dirty="0"/>
              <a:t> de equilibrios.</a:t>
            </a:r>
          </a:p>
        </p:txBody>
      </p:sp>
      <p:sp>
        <p:nvSpPr>
          <p:cNvPr id="25604" name="3 Marcador de número de diapositiva">
            <a:extLst>
              <a:ext uri="{FF2B5EF4-FFF2-40B4-BE49-F238E27FC236}">
                <a16:creationId xmlns:a16="http://schemas.microsoft.com/office/drawing/2014/main" id="{DE17F0BA-B829-42D6-BFC7-905A6FD110B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b="1" i="1">
                <a:solidFill>
                  <a:srgbClr val="003399"/>
                </a:solidFill>
                <a:latin typeface="Arial" panose="020B0604020202020204" pitchFamily="34" charset="0"/>
              </a:defRPr>
            </a:lvl1pPr>
            <a:lvl2pPr marL="742950" indent="-285750">
              <a:defRPr kumimoji="1" sz="2200" b="1" i="1">
                <a:solidFill>
                  <a:srgbClr val="003399"/>
                </a:solidFill>
                <a:latin typeface="Arial" panose="020B0604020202020204" pitchFamily="34" charset="0"/>
              </a:defRPr>
            </a:lvl2pPr>
            <a:lvl3pPr marL="1143000" indent="-228600">
              <a:defRPr kumimoji="1" sz="2200" b="1" i="1">
                <a:solidFill>
                  <a:srgbClr val="003399"/>
                </a:solidFill>
                <a:latin typeface="Arial" panose="020B0604020202020204" pitchFamily="34" charset="0"/>
              </a:defRPr>
            </a:lvl3pPr>
            <a:lvl4pPr marL="1600200" indent="-228600">
              <a:defRPr kumimoji="1" sz="2200" b="1" i="1">
                <a:solidFill>
                  <a:srgbClr val="003399"/>
                </a:solidFill>
                <a:latin typeface="Arial" panose="020B0604020202020204" pitchFamily="34" charset="0"/>
              </a:defRPr>
            </a:lvl4pPr>
            <a:lvl5pPr marL="2057400" indent="-228600">
              <a:defRPr kumimoji="1" sz="2200" b="1" i="1">
                <a:solidFill>
                  <a:srgbClr val="003399"/>
                </a:solidFill>
                <a:latin typeface="Arial" panose="020B0604020202020204" pitchFamily="34" charset="0"/>
              </a:defRPr>
            </a:lvl5pPr>
            <a:lvl6pPr marL="2514600" indent="-228600" eaLnBrk="0" fontAlgn="base" hangingPunct="0">
              <a:spcBef>
                <a:spcPct val="0"/>
              </a:spcBef>
              <a:spcAft>
                <a:spcPct val="0"/>
              </a:spcAft>
              <a:defRPr kumimoji="1" sz="2200" b="1" i="1">
                <a:solidFill>
                  <a:srgbClr val="003399"/>
                </a:solidFill>
                <a:latin typeface="Arial" panose="020B0604020202020204" pitchFamily="34" charset="0"/>
              </a:defRPr>
            </a:lvl6pPr>
            <a:lvl7pPr marL="2971800" indent="-228600" eaLnBrk="0" fontAlgn="base" hangingPunct="0">
              <a:spcBef>
                <a:spcPct val="0"/>
              </a:spcBef>
              <a:spcAft>
                <a:spcPct val="0"/>
              </a:spcAft>
              <a:defRPr kumimoji="1" sz="2200" b="1" i="1">
                <a:solidFill>
                  <a:srgbClr val="003399"/>
                </a:solidFill>
                <a:latin typeface="Arial" panose="020B0604020202020204" pitchFamily="34" charset="0"/>
              </a:defRPr>
            </a:lvl7pPr>
            <a:lvl8pPr marL="3429000" indent="-228600" eaLnBrk="0" fontAlgn="base" hangingPunct="0">
              <a:spcBef>
                <a:spcPct val="0"/>
              </a:spcBef>
              <a:spcAft>
                <a:spcPct val="0"/>
              </a:spcAft>
              <a:defRPr kumimoji="1" sz="2200" b="1" i="1">
                <a:solidFill>
                  <a:srgbClr val="003399"/>
                </a:solidFill>
                <a:latin typeface="Arial" panose="020B0604020202020204" pitchFamily="34" charset="0"/>
              </a:defRPr>
            </a:lvl8pPr>
            <a:lvl9pPr marL="3886200" indent="-228600" eaLnBrk="0" fontAlgn="base" hangingPunct="0">
              <a:spcBef>
                <a:spcPct val="0"/>
              </a:spcBef>
              <a:spcAft>
                <a:spcPct val="0"/>
              </a:spcAft>
              <a:defRPr kumimoji="1" sz="2200" b="1" i="1">
                <a:solidFill>
                  <a:srgbClr val="003399"/>
                </a:solidFill>
                <a:latin typeface="Arial" panose="020B0604020202020204" pitchFamily="34" charset="0"/>
              </a:defRPr>
            </a:lvl9pPr>
          </a:lstStyle>
          <a:p>
            <a:pPr eaLnBrk="1" hangingPunct="1"/>
            <a:fld id="{2EF56BCA-B974-4DE5-9954-BBB92F94290F}" type="slidenum">
              <a:rPr kumimoji="0" lang="es-CL" altLang="es-CL" sz="1400" i="0">
                <a:solidFill>
                  <a:schemeClr val="tx1"/>
                </a:solidFill>
              </a:rPr>
              <a:pPr eaLnBrk="1" hangingPunct="1"/>
              <a:t>51</a:t>
            </a:fld>
            <a:endParaRPr kumimoji="0" lang="es-CL" altLang="es-CL" sz="1400" i="0">
              <a:solidFill>
                <a:schemeClr val="tx1"/>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body" idx="1"/>
          </p:nvPr>
        </p:nvSpPr>
        <p:spPr>
          <a:xfrm>
            <a:off x="2063751" y="1412876"/>
            <a:ext cx="8994774" cy="5286375"/>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Font typeface="Arial"/>
              <a:buChar char="•"/>
            </a:pPr>
            <a:r>
              <a:rPr lang="en-US" sz="2400" dirty="0" err="1">
                <a:solidFill>
                  <a:schemeClr val="dk1"/>
                </a:solidFill>
                <a:latin typeface="Arial"/>
                <a:ea typeface="Arial"/>
                <a:cs typeface="Arial"/>
                <a:sym typeface="Arial"/>
              </a:rPr>
              <a:t>Entenderemos</a:t>
            </a:r>
            <a:r>
              <a:rPr lang="en-US" sz="2400" dirty="0">
                <a:solidFill>
                  <a:schemeClr val="dk1"/>
                </a:solidFill>
                <a:latin typeface="Arial"/>
                <a:ea typeface="Arial"/>
                <a:cs typeface="Arial"/>
                <a:sym typeface="Arial"/>
              </a:rPr>
              <a:t> por </a:t>
            </a:r>
            <a:r>
              <a:rPr lang="en-US" sz="2400" dirty="0" err="1">
                <a:solidFill>
                  <a:srgbClr val="FF9900"/>
                </a:solidFill>
                <a:latin typeface="Arial"/>
                <a:ea typeface="Arial"/>
                <a:cs typeface="Arial"/>
                <a:sym typeface="Arial"/>
              </a:rPr>
              <a:t>situación</a:t>
            </a:r>
            <a:r>
              <a:rPr lang="en-US" sz="2400" dirty="0">
                <a:solidFill>
                  <a:srgbClr val="FF9900"/>
                </a:solidFill>
                <a:latin typeface="Arial"/>
                <a:ea typeface="Arial"/>
                <a:cs typeface="Arial"/>
                <a:sym typeface="Arial"/>
              </a:rPr>
              <a:t> de crisis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aquella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cual</a:t>
            </a:r>
            <a:r>
              <a:rPr lang="en-US" sz="2400" dirty="0">
                <a:solidFill>
                  <a:schemeClr val="dk1"/>
                </a:solidFill>
                <a:latin typeface="Arial"/>
                <a:ea typeface="Arial"/>
                <a:cs typeface="Arial"/>
                <a:sym typeface="Arial"/>
              </a:rPr>
              <a:t> los </a:t>
            </a:r>
            <a:r>
              <a:rPr lang="en-US" sz="2400" dirty="0" err="1">
                <a:solidFill>
                  <a:schemeClr val="dk1"/>
                </a:solidFill>
                <a:latin typeface="Arial"/>
                <a:ea typeface="Arial"/>
                <a:cs typeface="Arial"/>
                <a:sym typeface="Arial"/>
              </a:rPr>
              <a:t>conflictos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sociales</a:t>
            </a:r>
            <a:r>
              <a:rPr lang="en-US" sz="2400" dirty="0">
                <a:solidFill>
                  <a:schemeClr val="dk1"/>
                </a:solidFill>
                <a:latin typeface="Arial"/>
                <a:ea typeface="Arial"/>
                <a:cs typeface="Arial"/>
                <a:sym typeface="Arial"/>
              </a:rPr>
              <a:t> o de </a:t>
            </a:r>
            <a:r>
              <a:rPr lang="en-US" sz="2400" dirty="0" err="1">
                <a:solidFill>
                  <a:schemeClr val="dk1"/>
                </a:solidFill>
                <a:latin typeface="Arial"/>
                <a:ea typeface="Arial"/>
                <a:cs typeface="Arial"/>
                <a:sym typeface="Arial"/>
              </a:rPr>
              <a:t>otra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naturaleza</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existen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obligan</a:t>
            </a:r>
            <a:r>
              <a:rPr lang="en-US" sz="2400" dirty="0">
                <a:solidFill>
                  <a:schemeClr val="dk1"/>
                </a:solidFill>
                <a:latin typeface="Arial"/>
                <a:ea typeface="Arial"/>
                <a:cs typeface="Arial"/>
                <a:sym typeface="Arial"/>
              </a:rPr>
              <a:t> a la </a:t>
            </a:r>
            <a:r>
              <a:rPr lang="en-US" sz="2400" dirty="0" err="1">
                <a:solidFill>
                  <a:schemeClr val="dk1"/>
                </a:solidFill>
                <a:latin typeface="Arial"/>
                <a:ea typeface="Arial"/>
                <a:cs typeface="Arial"/>
                <a:sym typeface="Arial"/>
              </a:rPr>
              <a:t>autoridad</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gubernamental</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decidir</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intervención</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estará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marcada</a:t>
            </a:r>
            <a:r>
              <a:rPr lang="en-US" sz="2400" dirty="0">
                <a:solidFill>
                  <a:schemeClr val="dk1"/>
                </a:solidFill>
                <a:latin typeface="Arial"/>
                <a:ea typeface="Arial"/>
                <a:cs typeface="Arial"/>
                <a:sym typeface="Arial"/>
              </a:rPr>
              <a:t> por la </a:t>
            </a:r>
            <a:r>
              <a:rPr lang="en-US" sz="2400" dirty="0" err="1">
                <a:solidFill>
                  <a:schemeClr val="dk1"/>
                </a:solidFill>
                <a:latin typeface="Arial"/>
                <a:ea typeface="Arial"/>
                <a:cs typeface="Arial"/>
                <a:sym typeface="Arial"/>
              </a:rPr>
              <a:t>urgencia</a:t>
            </a:r>
            <a:r>
              <a:rPr lang="en-US" sz="2400" dirty="0">
                <a:solidFill>
                  <a:schemeClr val="dk1"/>
                </a:solidFill>
                <a:latin typeface="Arial"/>
                <a:ea typeface="Arial"/>
                <a:cs typeface="Arial"/>
                <a:sym typeface="Arial"/>
              </a:rPr>
              <a:t> y por la </a:t>
            </a:r>
            <a:r>
              <a:rPr lang="en-US" sz="2400" dirty="0" err="1">
                <a:solidFill>
                  <a:schemeClr val="dk1"/>
                </a:solidFill>
                <a:latin typeface="Arial"/>
                <a:ea typeface="Arial"/>
                <a:cs typeface="Arial"/>
                <a:sym typeface="Arial"/>
              </a:rPr>
              <a:t>disminución</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conflictividad</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preexistente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conflictividad</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acrecentaría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medida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que la </a:t>
            </a:r>
            <a:r>
              <a:rPr lang="en-US" sz="2400" dirty="0" err="1">
                <a:solidFill>
                  <a:schemeClr val="dk1"/>
                </a:solidFill>
                <a:latin typeface="Arial"/>
                <a:ea typeface="Arial"/>
                <a:cs typeface="Arial"/>
                <a:sym typeface="Arial"/>
              </a:rPr>
              <a:t>brecha</a:t>
            </a:r>
            <a:r>
              <a:rPr lang="en-US" sz="2400" dirty="0">
                <a:solidFill>
                  <a:schemeClr val="dk1"/>
                </a:solidFill>
                <a:latin typeface="Arial"/>
                <a:ea typeface="Arial"/>
                <a:cs typeface="Arial"/>
                <a:sym typeface="Arial"/>
              </a:rPr>
              <a:t> entre </a:t>
            </a:r>
            <a:r>
              <a:rPr lang="en-US" sz="2400" dirty="0" err="1">
                <a:solidFill>
                  <a:schemeClr val="dk1"/>
                </a:solidFill>
                <a:latin typeface="Arial"/>
                <a:ea typeface="Arial"/>
                <a:cs typeface="Arial"/>
                <a:sym typeface="Arial"/>
              </a:rPr>
              <a:t>demandas</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realizaciones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gubernamentales</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mantuviera</a:t>
            </a:r>
            <a:r>
              <a:rPr lang="en-US" sz="2400" dirty="0">
                <a:solidFill>
                  <a:schemeClr val="dk1"/>
                </a:solidFill>
                <a:latin typeface="Arial"/>
                <a:ea typeface="Arial"/>
                <a:cs typeface="Arial"/>
                <a:sym typeface="Arial"/>
              </a:rPr>
              <a:t> o </a:t>
            </a:r>
            <a:r>
              <a:rPr lang="en-US" sz="2400" dirty="0" err="1">
                <a:solidFill>
                  <a:schemeClr val="dk1"/>
                </a:solidFill>
                <a:latin typeface="Arial"/>
                <a:ea typeface="Arial"/>
                <a:cs typeface="Arial"/>
                <a:sym typeface="Arial"/>
              </a:rPr>
              <a:t>creciera</a:t>
            </a:r>
            <a:r>
              <a:rPr lang="en-US" sz="2400" dirty="0">
                <a:solidFill>
                  <a:schemeClr val="dk1"/>
                </a:solidFill>
                <a:latin typeface="Arial"/>
                <a:ea typeface="Arial"/>
                <a:cs typeface="Arial"/>
                <a:sym typeface="Arial"/>
              </a:rPr>
              <a:t>. </a:t>
            </a:r>
          </a:p>
          <a:p>
            <a:pPr marL="342900" indent="-190500" algn="just">
              <a:lnSpc>
                <a:spcPct val="10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100000"/>
              </a:lnSpc>
              <a:spcBef>
                <a:spcPts val="480"/>
              </a:spcBef>
              <a:buClr>
                <a:schemeClr val="dk1"/>
              </a:buClr>
              <a:buFont typeface="Arial"/>
              <a:buChar char="•"/>
            </a:pPr>
            <a:r>
              <a:rPr lang="en-US" sz="2400" dirty="0" err="1">
                <a:solidFill>
                  <a:schemeClr val="dk1"/>
                </a:solidFill>
                <a:latin typeface="Arial"/>
                <a:ea typeface="Arial"/>
                <a:cs typeface="Arial"/>
                <a:sym typeface="Arial"/>
              </a:rPr>
              <a:t>Detectada</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situación</a:t>
            </a:r>
            <a:r>
              <a:rPr lang="en-US" sz="2400" dirty="0">
                <a:solidFill>
                  <a:schemeClr val="dk1"/>
                </a:solidFill>
                <a:latin typeface="Arial"/>
                <a:ea typeface="Arial"/>
                <a:cs typeface="Arial"/>
                <a:sym typeface="Arial"/>
              </a:rPr>
              <a:t> de crisis, se debe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primer </a:t>
            </a:r>
            <a:r>
              <a:rPr lang="en-US" sz="2400" dirty="0" err="1">
                <a:solidFill>
                  <a:schemeClr val="dk1"/>
                </a:solidFill>
                <a:latin typeface="Arial"/>
                <a:ea typeface="Arial"/>
                <a:cs typeface="Arial"/>
                <a:sym typeface="Arial"/>
              </a:rPr>
              <a:t>lugar</a:t>
            </a:r>
            <a:r>
              <a:rPr lang="en-US" sz="2400" dirty="0">
                <a:solidFill>
                  <a:schemeClr val="dk1"/>
                </a:solidFill>
                <a:latin typeface="Arial"/>
                <a:ea typeface="Arial"/>
                <a:cs typeface="Arial"/>
                <a:sym typeface="Arial"/>
              </a:rPr>
              <a:t>  </a:t>
            </a:r>
            <a:r>
              <a:rPr lang="en-US" sz="2400" b="1" dirty="0" err="1">
                <a:solidFill>
                  <a:srgbClr val="FF9900"/>
                </a:solidFill>
                <a:latin typeface="Arial"/>
                <a:ea typeface="Arial"/>
                <a:cs typeface="Arial"/>
                <a:sym typeface="Arial"/>
              </a:rPr>
              <a:t>identificar</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cual</a:t>
            </a:r>
            <a:r>
              <a:rPr lang="en-US" sz="2400" b="1" dirty="0">
                <a:solidFill>
                  <a:srgbClr val="FF9900"/>
                </a:solidFill>
                <a:latin typeface="Arial"/>
                <a:ea typeface="Arial"/>
                <a:cs typeface="Arial"/>
                <a:sym typeface="Arial"/>
              </a:rPr>
              <a:t> es el punto de </a:t>
            </a:r>
            <a:r>
              <a:rPr lang="en-US" sz="2400" b="1" dirty="0" err="1">
                <a:solidFill>
                  <a:srgbClr val="FF9900"/>
                </a:solidFill>
                <a:latin typeface="Arial"/>
                <a:ea typeface="Arial"/>
                <a:cs typeface="Arial"/>
                <a:sym typeface="Arial"/>
              </a:rPr>
              <a:t>partida</a:t>
            </a:r>
            <a:r>
              <a:rPr lang="en-US" sz="2400" b="1" dirty="0">
                <a:solidFill>
                  <a:srgbClr val="FF9900"/>
                </a:solidFill>
                <a:latin typeface="Arial"/>
                <a:ea typeface="Arial"/>
                <a:cs typeface="Arial"/>
                <a:sym typeface="Arial"/>
              </a:rPr>
              <a:t> para </a:t>
            </a:r>
            <a:r>
              <a:rPr lang="en-US" sz="2400" b="1" dirty="0" err="1">
                <a:solidFill>
                  <a:srgbClr val="FF9900"/>
                </a:solidFill>
                <a:latin typeface="Arial"/>
                <a:ea typeface="Arial"/>
                <a:cs typeface="Arial"/>
                <a:sym typeface="Arial"/>
              </a:rPr>
              <a:t>formular</a:t>
            </a:r>
            <a:r>
              <a:rPr lang="en-US" sz="2400" b="1" dirty="0">
                <a:solidFill>
                  <a:srgbClr val="FF9900"/>
                </a:solidFill>
                <a:latin typeface="Arial"/>
                <a:ea typeface="Arial"/>
                <a:cs typeface="Arial"/>
                <a:sym typeface="Arial"/>
              </a:rPr>
              <a:t> o </a:t>
            </a:r>
            <a:r>
              <a:rPr lang="en-US" sz="2400" b="1" dirty="0" err="1">
                <a:solidFill>
                  <a:srgbClr val="FF9900"/>
                </a:solidFill>
                <a:latin typeface="Arial"/>
                <a:ea typeface="Arial"/>
                <a:cs typeface="Arial"/>
                <a:sym typeface="Arial"/>
              </a:rPr>
              <a:t>reformular</a:t>
            </a:r>
            <a:r>
              <a:rPr lang="en-US" sz="2400" b="1" dirty="0">
                <a:solidFill>
                  <a:srgbClr val="FF9900"/>
                </a:solidFill>
                <a:latin typeface="Arial"/>
                <a:ea typeface="Arial"/>
                <a:cs typeface="Arial"/>
                <a:sym typeface="Arial"/>
              </a:rPr>
              <a:t> un </a:t>
            </a:r>
            <a:r>
              <a:rPr lang="en-US" sz="2400" b="1" dirty="0" err="1">
                <a:solidFill>
                  <a:srgbClr val="FF9900"/>
                </a:solidFill>
                <a:latin typeface="Arial"/>
                <a:ea typeface="Arial"/>
                <a:cs typeface="Arial"/>
                <a:sym typeface="Arial"/>
              </a:rPr>
              <a:t>política</a:t>
            </a:r>
            <a:r>
              <a:rPr lang="en-US" sz="2400" b="1" dirty="0">
                <a:solidFill>
                  <a:srgbClr val="FF9900"/>
                </a:solidFill>
                <a:latin typeface="Arial"/>
                <a:ea typeface="Arial"/>
                <a:cs typeface="Arial"/>
                <a:sym typeface="Arial"/>
              </a:rPr>
              <a:t>.</a:t>
            </a:r>
            <a:r>
              <a:rPr lang="en-US" sz="2400" b="1" dirty="0">
                <a:solidFill>
                  <a:schemeClr val="dk1"/>
                </a:solidFill>
                <a:latin typeface="Arial"/>
                <a:ea typeface="Arial"/>
                <a:cs typeface="Arial"/>
                <a:sym typeface="Arial"/>
              </a:rPr>
              <a:t> </a:t>
            </a:r>
          </a:p>
          <a:p>
            <a:pPr marL="0" indent="0">
              <a:spcBef>
                <a:spcPts val="0"/>
              </a:spcBef>
              <a:buNone/>
            </a:pPr>
            <a:endParaRPr sz="2400" b="1" dirty="0">
              <a:solidFill>
                <a:schemeClr val="dk1"/>
              </a:solidFill>
              <a:latin typeface="Arial"/>
              <a:ea typeface="Arial"/>
              <a:cs typeface="Arial"/>
              <a:sym typeface="Arial"/>
            </a:endParaRPr>
          </a:p>
        </p:txBody>
      </p:sp>
      <p:sp>
        <p:nvSpPr>
          <p:cNvPr id="486" name="Shape 48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52</a:t>
            </a:fld>
            <a:endParaRPr lang="en-US" sz="1400">
              <a:solidFill>
                <a:schemeClr val="dk1"/>
              </a:solidFill>
              <a:latin typeface="Arial"/>
              <a:ea typeface="Arial"/>
              <a:cs typeface="Arial"/>
              <a:sym typeface="Arial"/>
            </a:endParaRPr>
          </a:p>
        </p:txBody>
      </p:sp>
      <p:sp>
        <p:nvSpPr>
          <p:cNvPr id="487" name="Shape 48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Shape 492"/>
          <p:cNvSpPr txBox="1">
            <a:spLocks noGrp="1"/>
          </p:cNvSpPr>
          <p:nvPr>
            <p:ph type="body" idx="1"/>
          </p:nvPr>
        </p:nvSpPr>
        <p:spPr>
          <a:xfrm>
            <a:off x="1214298" y="1296988"/>
            <a:ext cx="9421813"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500" dirty="0">
                <a:solidFill>
                  <a:schemeClr val="dk1"/>
                </a:solidFill>
                <a:latin typeface="Arial"/>
                <a:ea typeface="Arial"/>
                <a:cs typeface="Arial"/>
                <a:sym typeface="Arial"/>
              </a:rPr>
              <a:t>Por lo general, no se </a:t>
            </a:r>
            <a:r>
              <a:rPr lang="en-US" sz="2500" dirty="0" err="1">
                <a:solidFill>
                  <a:schemeClr val="dk1"/>
                </a:solidFill>
                <a:latin typeface="Arial"/>
                <a:ea typeface="Arial"/>
                <a:cs typeface="Arial"/>
                <a:sym typeface="Arial"/>
              </a:rPr>
              <a:t>parte</a:t>
            </a:r>
            <a:r>
              <a:rPr lang="en-US" sz="2500" dirty="0">
                <a:solidFill>
                  <a:schemeClr val="dk1"/>
                </a:solidFill>
                <a:latin typeface="Arial"/>
                <a:ea typeface="Arial"/>
                <a:cs typeface="Arial"/>
                <a:sym typeface="Arial"/>
              </a:rPr>
              <a:t> de la nada, </a:t>
            </a:r>
            <a:r>
              <a:rPr lang="en-US" sz="2500" dirty="0" err="1">
                <a:solidFill>
                  <a:schemeClr val="dk1"/>
                </a:solidFill>
                <a:latin typeface="Arial"/>
                <a:ea typeface="Arial"/>
                <a:cs typeface="Arial"/>
                <a:sym typeface="Arial"/>
              </a:rPr>
              <a:t>sino</a:t>
            </a:r>
            <a:r>
              <a:rPr lang="en-US" sz="2500" dirty="0">
                <a:solidFill>
                  <a:schemeClr val="dk1"/>
                </a:solidFill>
                <a:latin typeface="Arial"/>
                <a:ea typeface="Arial"/>
                <a:cs typeface="Arial"/>
                <a:sym typeface="Arial"/>
              </a:rPr>
              <a:t> que </a:t>
            </a:r>
            <a:r>
              <a:rPr lang="en-US" sz="2500" dirty="0" err="1">
                <a:solidFill>
                  <a:schemeClr val="dk1"/>
                </a:solidFill>
                <a:latin typeface="Arial"/>
                <a:ea typeface="Arial"/>
                <a:cs typeface="Arial"/>
                <a:sym typeface="Arial"/>
              </a:rPr>
              <a:t>existen</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acciones</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gubernamentales</a:t>
            </a:r>
            <a:r>
              <a:rPr lang="en-US" sz="2500" dirty="0">
                <a:solidFill>
                  <a:schemeClr val="dk1"/>
                </a:solidFill>
                <a:latin typeface="Arial"/>
                <a:ea typeface="Arial"/>
                <a:cs typeface="Arial"/>
                <a:sym typeface="Arial"/>
              </a:rPr>
              <a:t> previas.  </a:t>
            </a:r>
          </a:p>
          <a:p>
            <a:pPr marL="342900" indent="-342900" algn="just">
              <a:lnSpc>
                <a:spcPct val="80000"/>
              </a:lnSpc>
              <a:spcBef>
                <a:spcPts val="500"/>
              </a:spcBef>
              <a:buClr>
                <a:schemeClr val="dk1"/>
              </a:buClr>
              <a:buNone/>
            </a:pPr>
            <a:endParaRPr sz="2500" dirty="0">
              <a:solidFill>
                <a:schemeClr val="dk1"/>
              </a:solidFill>
              <a:latin typeface="Arial"/>
              <a:ea typeface="Arial"/>
              <a:cs typeface="Arial"/>
              <a:sym typeface="Arial"/>
            </a:endParaRPr>
          </a:p>
          <a:p>
            <a:pPr marL="342900" indent="-342900" algn="just">
              <a:lnSpc>
                <a:spcPct val="80000"/>
              </a:lnSpc>
              <a:spcBef>
                <a:spcPts val="500"/>
              </a:spcBef>
              <a:buClr>
                <a:schemeClr val="dk1"/>
              </a:buClr>
              <a:buFont typeface="Arial"/>
              <a:buChar char="•"/>
            </a:pPr>
            <a:r>
              <a:rPr lang="en-US" sz="2500" dirty="0" err="1">
                <a:solidFill>
                  <a:schemeClr val="dk1"/>
                </a:solidFill>
                <a:latin typeface="Arial"/>
                <a:ea typeface="Arial"/>
                <a:cs typeface="Arial"/>
                <a:sym typeface="Arial"/>
              </a:rPr>
              <a:t>Esa</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caracterización</a:t>
            </a:r>
            <a:r>
              <a:rPr lang="en-US" sz="2500" dirty="0">
                <a:solidFill>
                  <a:schemeClr val="dk1"/>
                </a:solidFill>
                <a:latin typeface="Arial"/>
                <a:ea typeface="Arial"/>
                <a:cs typeface="Arial"/>
                <a:sym typeface="Arial"/>
              </a:rPr>
              <a:t> </a:t>
            </a:r>
            <a:r>
              <a:rPr lang="en-US" sz="2500" dirty="0" err="1">
                <a:solidFill>
                  <a:schemeClr val="dk1"/>
                </a:solidFill>
                <a:latin typeface="Arial"/>
                <a:ea typeface="Arial"/>
                <a:cs typeface="Arial"/>
                <a:sym typeface="Arial"/>
              </a:rPr>
              <a:t>inicial</a:t>
            </a:r>
            <a:r>
              <a:rPr lang="en-US" sz="2500" dirty="0">
                <a:solidFill>
                  <a:schemeClr val="dk1"/>
                </a:solidFill>
                <a:latin typeface="Arial"/>
                <a:ea typeface="Arial"/>
                <a:cs typeface="Arial"/>
                <a:sym typeface="Arial"/>
              </a:rPr>
              <a:t> debe </a:t>
            </a:r>
            <a:r>
              <a:rPr lang="en-US" sz="2500" dirty="0" err="1">
                <a:solidFill>
                  <a:schemeClr val="dk1"/>
                </a:solidFill>
                <a:latin typeface="Arial"/>
                <a:ea typeface="Arial"/>
                <a:cs typeface="Arial"/>
                <a:sym typeface="Arial"/>
              </a:rPr>
              <a:t>comprender</a:t>
            </a:r>
            <a:endParaRPr lang="en-US" sz="2500" dirty="0">
              <a:solidFill>
                <a:schemeClr val="dk1"/>
              </a:solidFill>
              <a:latin typeface="Arial"/>
              <a:ea typeface="Arial"/>
              <a:cs typeface="Arial"/>
              <a:sym typeface="Arial"/>
            </a:endParaRPr>
          </a:p>
          <a:p>
            <a:pPr marL="1143000" lvl="2" indent="-114300" algn="just">
              <a:lnSpc>
                <a:spcPct val="80000"/>
              </a:lnSpc>
              <a:spcBef>
                <a:spcPts val="360"/>
              </a:spcBef>
              <a:buClr>
                <a:schemeClr val="dk1"/>
              </a:buClr>
              <a:buNone/>
            </a:pPr>
            <a:endParaRPr sz="1800" dirty="0">
              <a:solidFill>
                <a:schemeClr val="dk1"/>
              </a:solidFill>
              <a:latin typeface="Arial"/>
              <a:ea typeface="Arial"/>
              <a:cs typeface="Arial"/>
              <a:sym typeface="Arial"/>
            </a:endParaRP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 </a:t>
            </a:r>
            <a:r>
              <a:rPr lang="en-US" sz="2000" dirty="0" err="1">
                <a:solidFill>
                  <a:schemeClr val="dk1"/>
                </a:solidFill>
                <a:latin typeface="Arial"/>
                <a:ea typeface="Arial"/>
                <a:cs typeface="Arial"/>
                <a:sym typeface="Arial"/>
              </a:rPr>
              <a:t>diagnóstico</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situación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conflictividad</a:t>
            </a:r>
            <a:r>
              <a:rPr lang="en-US" sz="2000" dirty="0">
                <a:solidFill>
                  <a:schemeClr val="dk1"/>
                </a:solidFill>
                <a:latin typeface="Arial"/>
                <a:ea typeface="Arial"/>
                <a:cs typeface="Arial"/>
                <a:sym typeface="Arial"/>
              </a:rPr>
              <a:t>, </a:t>
            </a: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 </a:t>
            </a:r>
            <a:r>
              <a:rPr lang="en-US" sz="2000" dirty="0" err="1">
                <a:solidFill>
                  <a:schemeClr val="dk1"/>
                </a:solidFill>
                <a:latin typeface="Arial"/>
                <a:ea typeface="Arial"/>
                <a:cs typeface="Arial"/>
                <a:sym typeface="Arial"/>
              </a:rPr>
              <a:t>análisis</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correlación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fuerzas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frente</a:t>
            </a:r>
            <a:r>
              <a:rPr lang="en-US" sz="2000" dirty="0">
                <a:solidFill>
                  <a:schemeClr val="dk1"/>
                </a:solidFill>
                <a:latin typeface="Arial"/>
                <a:ea typeface="Arial"/>
                <a:cs typeface="Arial"/>
                <a:sym typeface="Arial"/>
              </a:rPr>
              <a:t> al </a:t>
            </a:r>
            <a:r>
              <a:rPr lang="en-US" sz="2000" dirty="0" err="1">
                <a:solidFill>
                  <a:schemeClr val="dk1"/>
                </a:solidFill>
                <a:latin typeface="Arial"/>
                <a:ea typeface="Arial"/>
                <a:cs typeface="Arial"/>
                <a:sym typeface="Arial"/>
              </a:rPr>
              <a:t>tema</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intervenir</a:t>
            </a:r>
            <a:r>
              <a:rPr lang="en-US" sz="2000" dirty="0">
                <a:solidFill>
                  <a:schemeClr val="dk1"/>
                </a:solidFill>
                <a:latin typeface="Arial"/>
                <a:ea typeface="Arial"/>
                <a:cs typeface="Arial"/>
                <a:sym typeface="Arial"/>
              </a:rPr>
              <a:t>, </a:t>
            </a: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una </a:t>
            </a:r>
            <a:r>
              <a:rPr lang="en-US" sz="2000" dirty="0" err="1">
                <a:solidFill>
                  <a:schemeClr val="dk1"/>
                </a:solidFill>
                <a:latin typeface="Arial"/>
                <a:ea typeface="Arial"/>
                <a:cs typeface="Arial"/>
                <a:sym typeface="Arial"/>
              </a:rPr>
              <a:t>percepción</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movimientos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sociales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activos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área</a:t>
            </a:r>
            <a:r>
              <a:rPr lang="en-US" sz="2000" dirty="0">
                <a:solidFill>
                  <a:schemeClr val="dk1"/>
                </a:solidFill>
                <a:latin typeface="Arial"/>
                <a:ea typeface="Arial"/>
                <a:cs typeface="Arial"/>
                <a:sym typeface="Arial"/>
              </a:rPr>
              <a:t> y sus </a:t>
            </a:r>
            <a:r>
              <a:rPr lang="en-US" sz="2000" dirty="0" err="1">
                <a:solidFill>
                  <a:schemeClr val="dk1"/>
                </a:solidFill>
                <a:latin typeface="Arial"/>
                <a:ea typeface="Arial"/>
                <a:cs typeface="Arial"/>
                <a:sym typeface="Arial"/>
              </a:rPr>
              <a:t>motivaciones</a:t>
            </a:r>
            <a:r>
              <a:rPr lang="en-US" sz="2000" dirty="0">
                <a:solidFill>
                  <a:schemeClr val="dk1"/>
                </a:solidFill>
                <a:latin typeface="Arial"/>
                <a:ea typeface="Arial"/>
                <a:cs typeface="Arial"/>
                <a:sym typeface="Arial"/>
              </a:rPr>
              <a:t>, </a:t>
            </a: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una </a:t>
            </a:r>
            <a:r>
              <a:rPr lang="en-US" sz="2000" dirty="0" err="1">
                <a:solidFill>
                  <a:schemeClr val="dk1"/>
                </a:solidFill>
                <a:latin typeface="Arial"/>
                <a:ea typeface="Arial"/>
                <a:cs typeface="Arial"/>
                <a:sym typeface="Arial"/>
              </a:rPr>
              <a:t>evaluación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inicial</a:t>
            </a:r>
            <a:r>
              <a:rPr lang="en-US" sz="2000" dirty="0">
                <a:solidFill>
                  <a:schemeClr val="dk1"/>
                </a:solidFill>
                <a:latin typeface="Arial"/>
                <a:ea typeface="Arial"/>
                <a:cs typeface="Arial"/>
                <a:sym typeface="Arial"/>
              </a:rPr>
              <a:t> de las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ejecución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desde</a:t>
            </a:r>
            <a:r>
              <a:rPr lang="en-US" sz="2000" dirty="0">
                <a:solidFill>
                  <a:schemeClr val="dk1"/>
                </a:solidFill>
                <a:latin typeface="Arial"/>
                <a:ea typeface="Arial"/>
                <a:cs typeface="Arial"/>
                <a:sym typeface="Arial"/>
              </a:rPr>
              <a:t> el punto de vista de la </a:t>
            </a:r>
            <a:r>
              <a:rPr lang="en-US" sz="2000" dirty="0" err="1">
                <a:solidFill>
                  <a:schemeClr val="dk1"/>
                </a:solidFill>
                <a:latin typeface="Arial"/>
                <a:ea typeface="Arial"/>
                <a:cs typeface="Arial"/>
                <a:sym typeface="Arial"/>
              </a:rPr>
              <a:t>eficiencia</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eficacia</a:t>
            </a:r>
            <a:r>
              <a:rPr lang="en-US" sz="2000" dirty="0">
                <a:solidFill>
                  <a:schemeClr val="dk1"/>
                </a:solidFill>
                <a:latin typeface="Arial"/>
                <a:ea typeface="Arial"/>
                <a:cs typeface="Arial"/>
                <a:sym typeface="Arial"/>
              </a:rPr>
              <a:t> y de la </a:t>
            </a:r>
            <a:r>
              <a:rPr lang="en-US" sz="2000" dirty="0" err="1">
                <a:solidFill>
                  <a:schemeClr val="dk1"/>
                </a:solidFill>
                <a:latin typeface="Arial"/>
                <a:ea typeface="Arial"/>
                <a:cs typeface="Arial"/>
                <a:sym typeface="Arial"/>
              </a:rPr>
              <a:t>relevancia</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enfrentar</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problemas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motivan</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intervención</a:t>
            </a:r>
            <a:r>
              <a:rPr lang="en-US" sz="2000" dirty="0">
                <a:solidFill>
                  <a:schemeClr val="dk1"/>
                </a:solidFill>
                <a:latin typeface="Arial"/>
                <a:ea typeface="Arial"/>
                <a:cs typeface="Arial"/>
                <a:sym typeface="Arial"/>
              </a:rPr>
              <a:t> y </a:t>
            </a: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un </a:t>
            </a:r>
            <a:r>
              <a:rPr lang="en-US" sz="2000" dirty="0" err="1">
                <a:solidFill>
                  <a:schemeClr val="dk1"/>
                </a:solidFill>
                <a:latin typeface="Arial"/>
                <a:ea typeface="Arial"/>
                <a:cs typeface="Arial"/>
                <a:sym typeface="Arial"/>
              </a:rPr>
              <a:t>conocimiento</a:t>
            </a:r>
            <a:r>
              <a:rPr lang="en-US" sz="2000" dirty="0">
                <a:solidFill>
                  <a:schemeClr val="dk1"/>
                </a:solidFill>
                <a:latin typeface="Arial"/>
                <a:ea typeface="Arial"/>
                <a:cs typeface="Arial"/>
                <a:sym typeface="Arial"/>
              </a:rPr>
              <a:t> de las </a:t>
            </a:r>
            <a:r>
              <a:rPr lang="en-US" sz="2000" dirty="0" err="1">
                <a:solidFill>
                  <a:schemeClr val="dk1"/>
                </a:solidFill>
                <a:latin typeface="Arial"/>
                <a:ea typeface="Arial"/>
                <a:cs typeface="Arial"/>
                <a:sym typeface="Arial"/>
              </a:rPr>
              <a:t>demandas</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grupos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sociales</a:t>
            </a:r>
            <a:r>
              <a:rPr lang="en-US" sz="2000" dirty="0">
                <a:solidFill>
                  <a:schemeClr val="dk1"/>
                </a:solidFill>
                <a:latin typeface="Arial"/>
                <a:ea typeface="Arial"/>
                <a:cs typeface="Arial"/>
                <a:sym typeface="Arial"/>
              </a:rPr>
              <a:t> que se </a:t>
            </a:r>
            <a:r>
              <a:rPr lang="en-US" sz="2000" dirty="0" err="1">
                <a:solidFill>
                  <a:schemeClr val="dk1"/>
                </a:solidFill>
                <a:latin typeface="Arial"/>
                <a:ea typeface="Arial"/>
                <a:cs typeface="Arial"/>
                <a:sym typeface="Arial"/>
              </a:rPr>
              <a:t>espera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atender</a:t>
            </a:r>
            <a:r>
              <a:rPr lang="en-US" sz="2000" dirty="0">
                <a:solidFill>
                  <a:schemeClr val="dk1"/>
                </a:solidFill>
                <a:latin typeface="Arial"/>
                <a:ea typeface="Arial"/>
                <a:cs typeface="Arial"/>
                <a:sym typeface="Arial"/>
              </a:rPr>
              <a:t>. </a:t>
            </a:r>
          </a:p>
          <a:p>
            <a:pPr marL="0" indent="0">
              <a:spcBef>
                <a:spcPts val="0"/>
              </a:spcBef>
              <a:buNone/>
            </a:pPr>
            <a:endParaRPr dirty="0">
              <a:solidFill>
                <a:schemeClr val="dk1"/>
              </a:solidFill>
              <a:latin typeface="Arial"/>
              <a:ea typeface="Arial"/>
              <a:cs typeface="Arial"/>
              <a:sym typeface="Arial"/>
            </a:endParaRPr>
          </a:p>
        </p:txBody>
      </p:sp>
      <p:sp>
        <p:nvSpPr>
          <p:cNvPr id="493" name="Shape 49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53</a:t>
            </a:fld>
            <a:endParaRPr lang="en-US" sz="1400">
              <a:solidFill>
                <a:schemeClr val="dk1"/>
              </a:solidFill>
              <a:latin typeface="Arial"/>
              <a:ea typeface="Arial"/>
              <a:cs typeface="Arial"/>
              <a:sym typeface="Arial"/>
            </a:endParaRPr>
          </a:p>
        </p:txBody>
      </p:sp>
      <p:sp>
        <p:nvSpPr>
          <p:cNvPr id="494" name="Shape 49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a:t>
            </a:r>
          </a:p>
        </p:txBody>
      </p:sp>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Shape 499"/>
          <p:cNvSpPr txBox="1">
            <a:spLocks noGrp="1"/>
          </p:cNvSpPr>
          <p:nvPr>
            <p:ph type="body" idx="1"/>
          </p:nvPr>
        </p:nvSpPr>
        <p:spPr>
          <a:xfrm>
            <a:off x="906463" y="1295401"/>
            <a:ext cx="9304337" cy="50720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200" dirty="0">
                <a:solidFill>
                  <a:schemeClr val="dk1"/>
                </a:solidFill>
                <a:latin typeface="Arial"/>
                <a:ea typeface="Arial"/>
                <a:cs typeface="Arial"/>
                <a:sym typeface="Arial"/>
              </a:rPr>
              <a:t>De </a:t>
            </a:r>
            <a:r>
              <a:rPr lang="en-US" sz="2200" dirty="0" err="1">
                <a:solidFill>
                  <a:schemeClr val="dk1"/>
                </a:solidFill>
                <a:latin typeface="Arial"/>
                <a:ea typeface="Arial"/>
                <a:cs typeface="Arial"/>
                <a:sym typeface="Arial"/>
              </a:rPr>
              <a:t>todo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esto</a:t>
            </a:r>
            <a:r>
              <a:rPr lang="en-US" sz="2200" dirty="0">
                <a:solidFill>
                  <a:schemeClr val="dk1"/>
                </a:solidFill>
                <a:latin typeface="Arial"/>
                <a:ea typeface="Arial"/>
                <a:cs typeface="Arial"/>
                <a:sym typeface="Arial"/>
              </a:rPr>
              <a:t> debe </a:t>
            </a:r>
            <a:r>
              <a:rPr lang="en-US" sz="2200" dirty="0" err="1">
                <a:solidFill>
                  <a:schemeClr val="dk1"/>
                </a:solidFill>
                <a:latin typeface="Arial"/>
                <a:ea typeface="Arial"/>
                <a:cs typeface="Arial"/>
                <a:sym typeface="Arial"/>
              </a:rPr>
              <a:t>surgir</a:t>
            </a:r>
            <a:r>
              <a:rPr lang="en-US" sz="2200" dirty="0">
                <a:solidFill>
                  <a:schemeClr val="dk1"/>
                </a:solidFill>
                <a:latin typeface="Arial"/>
                <a:ea typeface="Arial"/>
                <a:cs typeface="Arial"/>
                <a:sym typeface="Arial"/>
              </a:rPr>
              <a:t> </a:t>
            </a:r>
            <a:r>
              <a:rPr lang="en-US" sz="2200" b="1" dirty="0">
                <a:solidFill>
                  <a:srgbClr val="FF9900"/>
                </a:solidFill>
                <a:latin typeface="Arial"/>
                <a:ea typeface="Arial"/>
                <a:cs typeface="Arial"/>
                <a:sym typeface="Arial"/>
              </a:rPr>
              <a:t>una </a:t>
            </a:r>
            <a:r>
              <a:rPr lang="en-US" sz="2200" b="1" dirty="0" err="1">
                <a:solidFill>
                  <a:srgbClr val="FF9900"/>
                </a:solidFill>
                <a:latin typeface="Arial"/>
                <a:ea typeface="Arial"/>
                <a:cs typeface="Arial"/>
                <a:sym typeface="Arial"/>
              </a:rPr>
              <a:t>descripción</a:t>
            </a:r>
            <a:r>
              <a:rPr lang="en-US" sz="2200" b="1" dirty="0">
                <a:solidFill>
                  <a:srgbClr val="FF9900"/>
                </a:solidFill>
                <a:latin typeface="Arial"/>
                <a:ea typeface="Arial"/>
                <a:cs typeface="Arial"/>
                <a:sym typeface="Arial"/>
              </a:rPr>
              <a:t> del </a:t>
            </a:r>
            <a:r>
              <a:rPr lang="en-US" sz="2200" b="1" dirty="0" err="1">
                <a:solidFill>
                  <a:srgbClr val="FF9900"/>
                </a:solidFill>
                <a:latin typeface="Arial"/>
                <a:ea typeface="Arial"/>
                <a:cs typeface="Arial"/>
                <a:sym typeface="Arial"/>
              </a:rPr>
              <a:t>problema</a:t>
            </a:r>
            <a:r>
              <a:rPr lang="en-US" sz="2200" b="1" dirty="0">
                <a:solidFill>
                  <a:srgbClr val="FF9900"/>
                </a:solidFill>
                <a:latin typeface="Arial"/>
                <a:ea typeface="Arial"/>
                <a:cs typeface="Arial"/>
                <a:sym typeface="Arial"/>
              </a:rPr>
              <a:t> del </a:t>
            </a:r>
            <a:r>
              <a:rPr lang="en-US" sz="2200" b="1" dirty="0" err="1">
                <a:solidFill>
                  <a:srgbClr val="FF9900"/>
                </a:solidFill>
                <a:latin typeface="Arial"/>
                <a:ea typeface="Arial"/>
                <a:cs typeface="Arial"/>
                <a:sym typeface="Arial"/>
              </a:rPr>
              <a:t>cual</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intentará</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hacerse</a:t>
            </a:r>
            <a:r>
              <a:rPr lang="en-US" sz="2200" b="1" dirty="0">
                <a:solidFill>
                  <a:srgbClr val="FF9900"/>
                </a:solidFill>
                <a:latin typeface="Arial"/>
                <a:ea typeface="Arial"/>
                <a:cs typeface="Arial"/>
                <a:sym typeface="Arial"/>
              </a:rPr>
              <a:t> cargo la </a:t>
            </a:r>
            <a:r>
              <a:rPr lang="en-US" sz="2200" b="1" dirty="0" err="1">
                <a:solidFill>
                  <a:srgbClr val="FF9900"/>
                </a:solidFill>
                <a:latin typeface="Arial"/>
                <a:ea typeface="Arial"/>
                <a:cs typeface="Arial"/>
                <a:sym typeface="Arial"/>
              </a:rPr>
              <a:t>política</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pública</a:t>
            </a:r>
            <a:r>
              <a:rPr lang="en-US" sz="2200" b="1" dirty="0">
                <a:solidFill>
                  <a:srgbClr val="FF9900"/>
                </a:solidFill>
                <a:latin typeface="Arial"/>
                <a:ea typeface="Arial"/>
                <a:cs typeface="Arial"/>
                <a:sym typeface="Arial"/>
              </a:rPr>
              <a:t>.</a:t>
            </a:r>
          </a:p>
          <a:p>
            <a:pPr marL="342900" indent="-203200" algn="just">
              <a:lnSpc>
                <a:spcPct val="80000"/>
              </a:lnSpc>
              <a:spcBef>
                <a:spcPts val="440"/>
              </a:spcBef>
              <a:buClr>
                <a:schemeClr val="dk1"/>
              </a:buClr>
              <a:buNone/>
            </a:pPr>
            <a:endParaRPr sz="2200" b="1"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A </a:t>
            </a:r>
            <a:r>
              <a:rPr lang="en-US" sz="2200" dirty="0" err="1">
                <a:solidFill>
                  <a:schemeClr val="dk1"/>
                </a:solidFill>
                <a:latin typeface="Arial"/>
                <a:ea typeface="Arial"/>
                <a:cs typeface="Arial"/>
                <a:sym typeface="Arial"/>
              </a:rPr>
              <a:t>continuación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viene</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momento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cual</a:t>
            </a:r>
            <a:r>
              <a:rPr lang="en-US" sz="2200" dirty="0">
                <a:solidFill>
                  <a:schemeClr val="dk1"/>
                </a:solidFill>
                <a:latin typeface="Arial"/>
                <a:ea typeface="Arial"/>
                <a:cs typeface="Arial"/>
                <a:sym typeface="Arial"/>
              </a:rPr>
              <a:t> </a:t>
            </a:r>
            <a:r>
              <a:rPr lang="en-US" sz="2200" b="1" dirty="0">
                <a:solidFill>
                  <a:srgbClr val="FF9900"/>
                </a:solidFill>
                <a:latin typeface="Arial"/>
                <a:ea typeface="Arial"/>
                <a:cs typeface="Arial"/>
                <a:sym typeface="Arial"/>
              </a:rPr>
              <a:t>la </a:t>
            </a:r>
            <a:r>
              <a:rPr lang="en-US" sz="2200" b="1" dirty="0" err="1">
                <a:solidFill>
                  <a:srgbClr val="FF9900"/>
                </a:solidFill>
                <a:latin typeface="Arial"/>
                <a:ea typeface="Arial"/>
                <a:cs typeface="Arial"/>
                <a:sym typeface="Arial"/>
              </a:rPr>
              <a:t>autoridad</a:t>
            </a:r>
            <a:r>
              <a:rPr lang="en-US" sz="2200" b="1" dirty="0">
                <a:solidFill>
                  <a:srgbClr val="FF9900"/>
                </a:solidFill>
                <a:latin typeface="Arial"/>
                <a:ea typeface="Arial"/>
                <a:cs typeface="Arial"/>
                <a:sym typeface="Arial"/>
              </a:rPr>
              <a:t> decide </a:t>
            </a:r>
            <a:r>
              <a:rPr lang="en-US" sz="2200" b="1" dirty="0" err="1">
                <a:solidFill>
                  <a:srgbClr val="FF9900"/>
                </a:solidFill>
                <a:latin typeface="Arial"/>
                <a:ea typeface="Arial"/>
                <a:cs typeface="Arial"/>
                <a:sym typeface="Arial"/>
              </a:rPr>
              <a:t>si</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va</a:t>
            </a:r>
            <a:r>
              <a:rPr lang="en-US" sz="2200" b="1" dirty="0">
                <a:solidFill>
                  <a:srgbClr val="FF9900"/>
                </a:solidFill>
                <a:latin typeface="Arial"/>
                <a:ea typeface="Arial"/>
                <a:cs typeface="Arial"/>
                <a:sym typeface="Arial"/>
              </a:rPr>
              <a:t> a </a:t>
            </a:r>
            <a:r>
              <a:rPr lang="en-US" sz="2200" b="1" dirty="0" err="1">
                <a:solidFill>
                  <a:srgbClr val="FF9900"/>
                </a:solidFill>
                <a:latin typeface="Arial"/>
                <a:ea typeface="Arial"/>
                <a:cs typeface="Arial"/>
                <a:sym typeface="Arial"/>
              </a:rPr>
              <a:t>intervenir</a:t>
            </a:r>
            <a:r>
              <a:rPr lang="en-US" sz="2200" dirty="0">
                <a:solidFill>
                  <a:schemeClr val="dk1"/>
                </a:solidFill>
                <a:latin typeface="Arial"/>
                <a:ea typeface="Arial"/>
                <a:cs typeface="Arial"/>
                <a:sym typeface="Arial"/>
              </a:rPr>
              <a:t> o </a:t>
            </a:r>
            <a:r>
              <a:rPr lang="en-US" sz="2200" dirty="0" err="1">
                <a:solidFill>
                  <a:schemeClr val="dk1"/>
                </a:solidFill>
                <a:latin typeface="Arial"/>
                <a:ea typeface="Arial"/>
                <a:cs typeface="Arial"/>
                <a:sym typeface="Arial"/>
              </a:rPr>
              <a:t>dejará</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problema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solamente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identificado</a:t>
            </a:r>
            <a:r>
              <a:rPr lang="en-US" sz="2200" dirty="0">
                <a:solidFill>
                  <a:schemeClr val="dk1"/>
                </a:solidFill>
                <a:latin typeface="Arial"/>
                <a:ea typeface="Arial"/>
                <a:cs typeface="Arial"/>
                <a:sym typeface="Arial"/>
              </a:rPr>
              <a:t>. A mayor </a:t>
            </a:r>
            <a:r>
              <a:rPr lang="en-US" sz="2200" dirty="0" err="1">
                <a:solidFill>
                  <a:schemeClr val="dk1"/>
                </a:solidFill>
                <a:latin typeface="Arial"/>
                <a:ea typeface="Arial"/>
                <a:cs typeface="Arial"/>
                <a:sym typeface="Arial"/>
              </a:rPr>
              <a:t>nivel</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conflicto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más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alta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autoridad</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asumirá</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intervención</a:t>
            </a:r>
            <a:r>
              <a:rPr lang="en-US" sz="2200" dirty="0">
                <a:solidFill>
                  <a:schemeClr val="dk1"/>
                </a:solidFill>
                <a:latin typeface="Arial"/>
                <a:ea typeface="Arial"/>
                <a:cs typeface="Arial"/>
                <a:sym typeface="Arial"/>
              </a:rPr>
              <a:t>.</a:t>
            </a:r>
          </a:p>
          <a:p>
            <a:pPr marL="342900" indent="-2032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Al </a:t>
            </a:r>
            <a:r>
              <a:rPr lang="en-US" sz="2200" dirty="0" err="1">
                <a:solidFill>
                  <a:schemeClr val="dk1"/>
                </a:solidFill>
                <a:latin typeface="Arial"/>
                <a:ea typeface="Arial"/>
                <a:cs typeface="Arial"/>
                <a:sym typeface="Arial"/>
              </a:rPr>
              <a:t>decidir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intervenir</a:t>
            </a:r>
            <a:r>
              <a:rPr lang="en-US" sz="2200" dirty="0">
                <a:solidFill>
                  <a:schemeClr val="dk1"/>
                </a:solidFill>
                <a:latin typeface="Arial"/>
                <a:ea typeface="Arial"/>
                <a:cs typeface="Arial"/>
                <a:sym typeface="Arial"/>
              </a:rPr>
              <a:t>, se </a:t>
            </a:r>
            <a:r>
              <a:rPr lang="en-US" sz="2200" dirty="0" err="1">
                <a:solidFill>
                  <a:schemeClr val="dk1"/>
                </a:solidFill>
                <a:latin typeface="Arial"/>
                <a:ea typeface="Arial"/>
                <a:cs typeface="Arial"/>
                <a:sym typeface="Arial"/>
              </a:rPr>
              <a:t>deberán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evaluar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tres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dimensiones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relacionadas</a:t>
            </a:r>
            <a:r>
              <a:rPr lang="en-US" sz="2200" dirty="0">
                <a:solidFill>
                  <a:schemeClr val="dk1"/>
                </a:solidFill>
                <a:latin typeface="Arial"/>
                <a:ea typeface="Arial"/>
                <a:cs typeface="Arial"/>
                <a:sym typeface="Arial"/>
              </a:rPr>
              <a:t> con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existente</a:t>
            </a:r>
            <a:r>
              <a:rPr lang="en-US" sz="2200" dirty="0">
                <a:solidFill>
                  <a:schemeClr val="dk1"/>
                </a:solidFill>
                <a:latin typeface="Arial"/>
                <a:ea typeface="Arial"/>
                <a:cs typeface="Arial"/>
                <a:sym typeface="Arial"/>
              </a:rPr>
              <a:t>: </a:t>
            </a:r>
          </a:p>
          <a:p>
            <a:pPr marL="1143000" lvl="2" indent="-127000" algn="just">
              <a:lnSpc>
                <a:spcPct val="80000"/>
              </a:lnSpc>
              <a:spcBef>
                <a:spcPts val="320"/>
              </a:spcBef>
              <a:buClr>
                <a:schemeClr val="dk1"/>
              </a:buClr>
              <a:buNone/>
            </a:pPr>
            <a:endParaRPr dirty="0">
              <a:solidFill>
                <a:schemeClr val="dk1"/>
              </a:solidFill>
              <a:latin typeface="Arial"/>
              <a:ea typeface="Arial"/>
              <a:cs typeface="Arial"/>
              <a:sym typeface="Arial"/>
            </a:endParaRPr>
          </a:p>
          <a:p>
            <a:pPr marL="1143000" lvl="2"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Cuál</a:t>
            </a:r>
            <a:r>
              <a:rPr lang="en-US" sz="2000" dirty="0">
                <a:solidFill>
                  <a:schemeClr val="dk1"/>
                </a:solidFill>
                <a:latin typeface="Arial"/>
                <a:ea typeface="Arial"/>
                <a:cs typeface="Arial"/>
                <a:sym typeface="Arial"/>
              </a:rPr>
              <a:t> es la </a:t>
            </a:r>
            <a:r>
              <a:rPr lang="en-US" sz="2000" dirty="0" err="1">
                <a:solidFill>
                  <a:schemeClr val="dk1"/>
                </a:solidFill>
                <a:latin typeface="Arial"/>
                <a:ea typeface="Arial"/>
                <a:cs typeface="Arial"/>
                <a:sym typeface="Arial"/>
              </a:rPr>
              <a:t>oferta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existente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área</a:t>
            </a:r>
            <a:r>
              <a:rPr lang="en-US" sz="2000" dirty="0">
                <a:solidFill>
                  <a:schemeClr val="dk1"/>
                </a:solidFill>
                <a:latin typeface="Arial"/>
                <a:ea typeface="Arial"/>
                <a:cs typeface="Arial"/>
                <a:sym typeface="Arial"/>
              </a:rPr>
              <a:t>, </a:t>
            </a:r>
          </a:p>
          <a:p>
            <a:pPr marL="1143000" lvl="2"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Cuáles</a:t>
            </a:r>
            <a:r>
              <a:rPr lang="en-US" sz="2000" dirty="0">
                <a:solidFill>
                  <a:schemeClr val="dk1"/>
                </a:solidFill>
                <a:latin typeface="Arial"/>
                <a:ea typeface="Arial"/>
                <a:cs typeface="Arial"/>
                <a:sym typeface="Arial"/>
              </a:rPr>
              <a:t> son las </a:t>
            </a:r>
            <a:r>
              <a:rPr lang="en-US" sz="2000" dirty="0" err="1">
                <a:solidFill>
                  <a:schemeClr val="dk1"/>
                </a:solidFill>
                <a:latin typeface="Arial"/>
                <a:ea typeface="Arial"/>
                <a:cs typeface="Arial"/>
                <a:sym typeface="Arial"/>
              </a:rPr>
              <a:t>demandas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sociales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ya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planteadas</a:t>
            </a:r>
            <a:r>
              <a:rPr lang="en-US" sz="2000" dirty="0">
                <a:solidFill>
                  <a:schemeClr val="dk1"/>
                </a:solidFill>
                <a:latin typeface="Arial"/>
                <a:ea typeface="Arial"/>
                <a:cs typeface="Arial"/>
                <a:sym typeface="Arial"/>
              </a:rPr>
              <a:t> y </a:t>
            </a:r>
          </a:p>
          <a:p>
            <a:pPr marL="1143000" lvl="2"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Cuál</a:t>
            </a:r>
            <a:r>
              <a:rPr lang="en-US" sz="2000" dirty="0">
                <a:solidFill>
                  <a:schemeClr val="dk1"/>
                </a:solidFill>
                <a:latin typeface="Arial"/>
                <a:ea typeface="Arial"/>
                <a:cs typeface="Arial"/>
                <a:sym typeface="Arial"/>
              </a:rPr>
              <a:t> es la </a:t>
            </a:r>
            <a:r>
              <a:rPr lang="en-US" sz="2000" dirty="0" err="1">
                <a:solidFill>
                  <a:schemeClr val="dk1"/>
                </a:solidFill>
                <a:latin typeface="Arial"/>
                <a:ea typeface="Arial"/>
                <a:cs typeface="Arial"/>
                <a:sym typeface="Arial"/>
              </a:rPr>
              <a:t>brecha</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cubrir</a:t>
            </a:r>
            <a:r>
              <a:rPr lang="en-US" sz="2000" dirty="0">
                <a:solidFill>
                  <a:schemeClr val="dk1"/>
                </a:solidFill>
                <a:latin typeface="Arial"/>
                <a:ea typeface="Arial"/>
                <a:cs typeface="Arial"/>
                <a:sym typeface="Arial"/>
              </a:rPr>
              <a:t> con la </a:t>
            </a:r>
            <a:r>
              <a:rPr lang="en-US" sz="2000" dirty="0" err="1">
                <a:solidFill>
                  <a:schemeClr val="dk1"/>
                </a:solidFill>
                <a:latin typeface="Arial"/>
                <a:ea typeface="Arial"/>
                <a:cs typeface="Arial"/>
                <a:sym typeface="Arial"/>
              </a:rPr>
              <a:t>nueva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intervención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que se debe </a:t>
            </a:r>
            <a:r>
              <a:rPr lang="en-US" sz="2000" dirty="0" err="1">
                <a:solidFill>
                  <a:schemeClr val="dk1"/>
                </a:solidFill>
                <a:latin typeface="Arial"/>
                <a:ea typeface="Arial"/>
                <a:cs typeface="Arial"/>
                <a:sym typeface="Arial"/>
              </a:rPr>
              <a:t>diseñar</a:t>
            </a:r>
            <a:r>
              <a:rPr lang="en-US" sz="2000" dirty="0">
                <a:solidFill>
                  <a:schemeClr val="dk1"/>
                </a:solidFill>
                <a:latin typeface="Arial"/>
                <a:ea typeface="Arial"/>
                <a:cs typeface="Arial"/>
                <a:sym typeface="Arial"/>
              </a:rPr>
              <a:t>. </a:t>
            </a:r>
          </a:p>
          <a:p>
            <a:pPr marL="0" indent="0">
              <a:spcBef>
                <a:spcPts val="0"/>
              </a:spcBef>
              <a:buNone/>
            </a:pPr>
            <a:endParaRPr dirty="0">
              <a:solidFill>
                <a:schemeClr val="dk1"/>
              </a:solidFill>
              <a:latin typeface="Arial"/>
              <a:ea typeface="Arial"/>
              <a:cs typeface="Arial"/>
              <a:sym typeface="Arial"/>
            </a:endParaRPr>
          </a:p>
        </p:txBody>
      </p:sp>
      <p:sp>
        <p:nvSpPr>
          <p:cNvPr id="500" name="Shape 50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54</a:t>
            </a:fld>
            <a:endParaRPr lang="en-US" sz="1400">
              <a:solidFill>
                <a:schemeClr val="dk1"/>
              </a:solidFill>
              <a:latin typeface="Arial"/>
              <a:ea typeface="Arial"/>
              <a:cs typeface="Arial"/>
              <a:sym typeface="Arial"/>
            </a:endParaRPr>
          </a:p>
        </p:txBody>
      </p:sp>
      <p:sp>
        <p:nvSpPr>
          <p:cNvPr id="501" name="Shape 50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3</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Shape 506"/>
          <p:cNvSpPr txBox="1">
            <a:spLocks noGrp="1"/>
          </p:cNvSpPr>
          <p:nvPr>
            <p:ph type="body" idx="1"/>
          </p:nvPr>
        </p:nvSpPr>
        <p:spPr>
          <a:xfrm>
            <a:off x="1379814" y="1417637"/>
            <a:ext cx="905668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Una </a:t>
            </a:r>
            <a:r>
              <a:rPr lang="en-US" sz="2400" dirty="0" err="1">
                <a:solidFill>
                  <a:schemeClr val="dk1"/>
                </a:solidFill>
                <a:latin typeface="Arial"/>
                <a:ea typeface="Arial"/>
                <a:cs typeface="Arial"/>
                <a:sym typeface="Arial"/>
              </a:rPr>
              <a:t>vez</a:t>
            </a:r>
            <a:r>
              <a:rPr lang="en-US" sz="2400" dirty="0">
                <a:solidFill>
                  <a:schemeClr val="dk1"/>
                </a:solidFill>
                <a:latin typeface="Arial"/>
                <a:ea typeface="Arial"/>
                <a:cs typeface="Arial"/>
                <a:sym typeface="Arial"/>
              </a:rPr>
              <a:t> </a:t>
            </a:r>
            <a:r>
              <a:rPr lang="en-US" sz="2400" b="1" dirty="0" err="1">
                <a:solidFill>
                  <a:srgbClr val="FF9900"/>
                </a:solidFill>
                <a:latin typeface="Arial"/>
                <a:ea typeface="Arial"/>
                <a:cs typeface="Arial"/>
                <a:sym typeface="Arial"/>
              </a:rPr>
              <a:t>tomada</a:t>
            </a:r>
            <a:r>
              <a:rPr lang="en-US" sz="2400" b="1" dirty="0">
                <a:solidFill>
                  <a:srgbClr val="FF9900"/>
                </a:solidFill>
                <a:latin typeface="Arial"/>
                <a:ea typeface="Arial"/>
                <a:cs typeface="Arial"/>
                <a:sym typeface="Arial"/>
              </a:rPr>
              <a:t> la </a:t>
            </a:r>
            <a:r>
              <a:rPr lang="en-US" sz="2400" b="1" dirty="0" err="1">
                <a:solidFill>
                  <a:srgbClr val="FF9900"/>
                </a:solidFill>
                <a:latin typeface="Arial"/>
                <a:ea typeface="Arial"/>
                <a:cs typeface="Arial"/>
                <a:sym typeface="Arial"/>
              </a:rPr>
              <a:t>decisión</a:t>
            </a:r>
            <a:r>
              <a:rPr lang="en-US" sz="2400" b="1" dirty="0">
                <a:solidFill>
                  <a:srgbClr val="FF9900"/>
                </a:solidFill>
                <a:latin typeface="Arial"/>
                <a:ea typeface="Arial"/>
                <a:cs typeface="Arial"/>
                <a:sym typeface="Arial"/>
              </a:rPr>
              <a:t> de </a:t>
            </a:r>
            <a:r>
              <a:rPr lang="en-US" sz="2400" b="1" dirty="0" err="1">
                <a:solidFill>
                  <a:srgbClr val="FF9900"/>
                </a:solidFill>
                <a:latin typeface="Arial"/>
                <a:ea typeface="Arial"/>
                <a:cs typeface="Arial"/>
                <a:sym typeface="Arial"/>
              </a:rPr>
              <a:t>intervenir</a:t>
            </a:r>
            <a:r>
              <a:rPr lang="en-US" sz="2400" dirty="0">
                <a:solidFill>
                  <a:schemeClr val="dk1"/>
                </a:solidFill>
                <a:latin typeface="Arial"/>
                <a:ea typeface="Arial"/>
                <a:cs typeface="Arial"/>
                <a:sym typeface="Arial"/>
              </a:rPr>
              <a:t>, la que </a:t>
            </a:r>
            <a:r>
              <a:rPr lang="en-US" sz="2400" dirty="0" err="1">
                <a:solidFill>
                  <a:schemeClr val="dk1"/>
                </a:solidFill>
                <a:latin typeface="Arial"/>
                <a:ea typeface="Arial"/>
                <a:cs typeface="Arial"/>
                <a:sym typeface="Arial"/>
              </a:rPr>
              <a:t>probablemente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deberá</a:t>
            </a:r>
            <a:r>
              <a:rPr lang="en-US" sz="2400" dirty="0">
                <a:solidFill>
                  <a:schemeClr val="dk1"/>
                </a:solidFill>
                <a:latin typeface="Arial"/>
                <a:ea typeface="Arial"/>
                <a:cs typeface="Arial"/>
                <a:sym typeface="Arial"/>
              </a:rPr>
              <a:t> ser </a:t>
            </a:r>
            <a:r>
              <a:rPr lang="en-US" sz="2400" dirty="0" err="1">
                <a:solidFill>
                  <a:schemeClr val="dk1"/>
                </a:solidFill>
                <a:latin typeface="Arial"/>
                <a:ea typeface="Arial"/>
                <a:cs typeface="Arial"/>
                <a:sym typeface="Arial"/>
              </a:rPr>
              <a:t>tratada</a:t>
            </a:r>
            <a:r>
              <a:rPr lang="en-US" sz="2400" dirty="0">
                <a:solidFill>
                  <a:schemeClr val="dk1"/>
                </a:solidFill>
                <a:latin typeface="Arial"/>
                <a:ea typeface="Arial"/>
                <a:cs typeface="Arial"/>
                <a:sym typeface="Arial"/>
              </a:rPr>
              <a:t> al </a:t>
            </a:r>
            <a:r>
              <a:rPr lang="en-US" sz="2400" dirty="0" err="1">
                <a:solidFill>
                  <a:schemeClr val="dk1"/>
                </a:solidFill>
                <a:latin typeface="Arial"/>
                <a:ea typeface="Arial"/>
                <a:cs typeface="Arial"/>
                <a:sym typeface="Arial"/>
              </a:rPr>
              <a:t>nivel</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Presidencia</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República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deberán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ejecutarse</a:t>
            </a:r>
            <a:r>
              <a:rPr lang="en-US" sz="2400" dirty="0">
                <a:solidFill>
                  <a:schemeClr val="dk1"/>
                </a:solidFill>
                <a:latin typeface="Arial"/>
                <a:ea typeface="Arial"/>
                <a:cs typeface="Arial"/>
                <a:sym typeface="Arial"/>
              </a:rPr>
              <a:t> un conjunto de </a:t>
            </a:r>
            <a:r>
              <a:rPr lang="en-US" sz="2400" dirty="0" err="1">
                <a:solidFill>
                  <a:schemeClr val="dk1"/>
                </a:solidFill>
                <a:latin typeface="Arial"/>
                <a:ea typeface="Arial"/>
                <a:cs typeface="Arial"/>
                <a:sym typeface="Arial"/>
              </a:rPr>
              <a:t>medidas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iníciales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deben</a:t>
            </a:r>
            <a:r>
              <a:rPr lang="en-US" sz="2400" dirty="0">
                <a:solidFill>
                  <a:schemeClr val="dk1"/>
                </a:solidFill>
                <a:latin typeface="Arial"/>
                <a:ea typeface="Arial"/>
                <a:cs typeface="Arial"/>
                <a:sym typeface="Arial"/>
              </a:rPr>
              <a:t> </a:t>
            </a:r>
            <a:r>
              <a:rPr lang="en-US" sz="2400" b="1" dirty="0" err="1">
                <a:solidFill>
                  <a:srgbClr val="FF9900"/>
                </a:solidFill>
                <a:latin typeface="Arial"/>
                <a:ea typeface="Arial"/>
                <a:cs typeface="Arial"/>
                <a:sym typeface="Arial"/>
              </a:rPr>
              <a:t>mostrar</a:t>
            </a:r>
            <a:r>
              <a:rPr lang="en-US" sz="2400" b="1" dirty="0">
                <a:solidFill>
                  <a:srgbClr val="FF9900"/>
                </a:solidFill>
                <a:latin typeface="Arial"/>
                <a:ea typeface="Arial"/>
                <a:cs typeface="Arial"/>
                <a:sym typeface="Arial"/>
              </a:rPr>
              <a:t> el </a:t>
            </a:r>
            <a:r>
              <a:rPr lang="en-US" sz="2400" b="1" dirty="0" err="1">
                <a:solidFill>
                  <a:srgbClr val="FF9900"/>
                </a:solidFill>
                <a:latin typeface="Arial"/>
                <a:ea typeface="Arial"/>
                <a:cs typeface="Arial"/>
                <a:sym typeface="Arial"/>
              </a:rPr>
              <a:t>interés</a:t>
            </a:r>
            <a:r>
              <a:rPr lang="en-US" sz="2400" b="1" dirty="0">
                <a:solidFill>
                  <a:srgbClr val="FF9900"/>
                </a:solidFill>
                <a:latin typeface="Arial"/>
                <a:ea typeface="Arial"/>
                <a:cs typeface="Arial"/>
                <a:sym typeface="Arial"/>
              </a:rPr>
              <a:t> de la </a:t>
            </a:r>
            <a:r>
              <a:rPr lang="en-US" sz="2400" b="1" dirty="0" err="1">
                <a:solidFill>
                  <a:srgbClr val="FF9900"/>
                </a:solidFill>
                <a:latin typeface="Arial"/>
                <a:ea typeface="Arial"/>
                <a:cs typeface="Arial"/>
                <a:sym typeface="Arial"/>
              </a:rPr>
              <a:t>autoridad</a:t>
            </a:r>
            <a:r>
              <a:rPr lang="en-US" sz="2400" b="1" dirty="0">
                <a:solidFill>
                  <a:srgbClr val="FF9900"/>
                </a:solidFill>
                <a:latin typeface="Arial"/>
                <a:ea typeface="Arial"/>
                <a:cs typeface="Arial"/>
                <a:sym typeface="Arial"/>
              </a:rPr>
              <a:t> por </a:t>
            </a:r>
            <a:r>
              <a:rPr lang="en-US" sz="2400" b="1" dirty="0" err="1">
                <a:solidFill>
                  <a:srgbClr val="FF9900"/>
                </a:solidFill>
                <a:latin typeface="Arial"/>
                <a:ea typeface="Arial"/>
                <a:cs typeface="Arial"/>
                <a:sym typeface="Arial"/>
              </a:rPr>
              <a:t>intervenir</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en</a:t>
            </a:r>
            <a:r>
              <a:rPr lang="en-US" sz="2400" b="1" dirty="0">
                <a:solidFill>
                  <a:srgbClr val="FF9900"/>
                </a:solidFill>
                <a:latin typeface="Arial"/>
                <a:ea typeface="Arial"/>
                <a:cs typeface="Arial"/>
                <a:sym typeface="Arial"/>
              </a:rPr>
              <a:t> ese </a:t>
            </a:r>
            <a:r>
              <a:rPr lang="en-US" sz="2400" b="1" dirty="0" err="1">
                <a:solidFill>
                  <a:srgbClr val="FF9900"/>
                </a:solidFill>
                <a:latin typeface="Arial"/>
                <a:ea typeface="Arial"/>
                <a:cs typeface="Arial"/>
                <a:sym typeface="Arial"/>
              </a:rPr>
              <a:t>ámbito</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público</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sentar</a:t>
            </a:r>
            <a:r>
              <a:rPr lang="en-US" sz="2400" dirty="0">
                <a:solidFill>
                  <a:schemeClr val="dk1"/>
                </a:solidFill>
                <a:latin typeface="Arial"/>
                <a:ea typeface="Arial"/>
                <a:cs typeface="Arial"/>
                <a:sym typeface="Arial"/>
              </a:rPr>
              <a:t> las bases a </a:t>
            </a:r>
            <a:r>
              <a:rPr lang="en-US" sz="2400" dirty="0" err="1">
                <a:solidFill>
                  <a:schemeClr val="dk1"/>
                </a:solidFill>
                <a:latin typeface="Arial"/>
                <a:ea typeface="Arial"/>
                <a:cs typeface="Arial"/>
                <a:sym typeface="Arial"/>
              </a:rPr>
              <a:t>partir</a:t>
            </a:r>
            <a:r>
              <a:rPr lang="en-US" sz="2400" dirty="0">
                <a:solidFill>
                  <a:schemeClr val="dk1"/>
                </a:solidFill>
                <a:latin typeface="Arial"/>
                <a:ea typeface="Arial"/>
                <a:cs typeface="Arial"/>
                <a:sym typeface="Arial"/>
              </a:rPr>
              <a:t> de las </a:t>
            </a:r>
            <a:r>
              <a:rPr lang="en-US" sz="2400" dirty="0" err="1">
                <a:solidFill>
                  <a:schemeClr val="dk1"/>
                </a:solidFill>
                <a:latin typeface="Arial"/>
                <a:ea typeface="Arial"/>
                <a:cs typeface="Arial"/>
                <a:sym typeface="Arial"/>
              </a:rPr>
              <a:t>cuales</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continuará</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proceso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definición</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como</a:t>
            </a:r>
            <a:r>
              <a:rPr lang="en-US" sz="2400" dirty="0">
                <a:solidFill>
                  <a:schemeClr val="dk1"/>
                </a:solidFill>
                <a:latin typeface="Arial"/>
                <a:ea typeface="Arial"/>
                <a:cs typeface="Arial"/>
                <a:sym typeface="Arial"/>
              </a:rPr>
              <a:t> forma de </a:t>
            </a:r>
            <a:r>
              <a:rPr lang="en-US" sz="2400" dirty="0" err="1">
                <a:solidFill>
                  <a:schemeClr val="dk1"/>
                </a:solidFill>
                <a:latin typeface="Arial"/>
                <a:ea typeface="Arial"/>
                <a:cs typeface="Arial"/>
                <a:sym typeface="Arial"/>
              </a:rPr>
              <a:t>intervención</a:t>
            </a:r>
            <a:r>
              <a:rPr lang="en-US" sz="2400" dirty="0">
                <a:solidFill>
                  <a:schemeClr val="dk1"/>
                </a:solidFill>
                <a:latin typeface="Arial"/>
                <a:ea typeface="Arial"/>
                <a:cs typeface="Arial"/>
                <a:sym typeface="Arial"/>
              </a:rPr>
              <a:t>.</a:t>
            </a:r>
          </a:p>
          <a:p>
            <a:pPr marL="342900" indent="-3429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A </a:t>
            </a:r>
            <a:r>
              <a:rPr lang="en-US" sz="2400" dirty="0" err="1">
                <a:solidFill>
                  <a:schemeClr val="dk1"/>
                </a:solidFill>
                <a:latin typeface="Arial"/>
                <a:ea typeface="Arial"/>
                <a:cs typeface="Arial"/>
                <a:sym typeface="Arial"/>
              </a:rPr>
              <a:t>continuación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viene</a:t>
            </a:r>
            <a:r>
              <a:rPr lang="en-US" sz="2400" dirty="0">
                <a:solidFill>
                  <a:schemeClr val="dk1"/>
                </a:solidFill>
                <a:latin typeface="Arial"/>
                <a:ea typeface="Arial"/>
                <a:cs typeface="Arial"/>
                <a:sym typeface="Arial"/>
              </a:rPr>
              <a:t> el </a:t>
            </a:r>
            <a:r>
              <a:rPr lang="en-US" sz="2400" b="1" dirty="0" err="1">
                <a:solidFill>
                  <a:srgbClr val="FF9900"/>
                </a:solidFill>
                <a:latin typeface="Arial"/>
                <a:ea typeface="Arial"/>
                <a:cs typeface="Arial"/>
                <a:sym typeface="Arial"/>
              </a:rPr>
              <a:t>proceso</a:t>
            </a:r>
            <a:r>
              <a:rPr lang="en-US" sz="2400" b="1" dirty="0">
                <a:solidFill>
                  <a:srgbClr val="FF9900"/>
                </a:solidFill>
                <a:latin typeface="Arial"/>
                <a:ea typeface="Arial"/>
                <a:cs typeface="Arial"/>
                <a:sym typeface="Arial"/>
              </a:rPr>
              <a:t> de </a:t>
            </a:r>
            <a:r>
              <a:rPr lang="en-US" sz="2400" b="1" dirty="0" err="1">
                <a:solidFill>
                  <a:srgbClr val="FF9900"/>
                </a:solidFill>
                <a:latin typeface="Arial"/>
                <a:ea typeface="Arial"/>
                <a:cs typeface="Arial"/>
                <a:sym typeface="Arial"/>
              </a:rPr>
              <a:t>diseño</a:t>
            </a:r>
            <a:r>
              <a:rPr lang="en-US" sz="2400" b="1" dirty="0">
                <a:solidFill>
                  <a:srgbClr val="FF9900"/>
                </a:solidFill>
                <a:latin typeface="Arial"/>
                <a:ea typeface="Arial"/>
                <a:cs typeface="Arial"/>
                <a:sym typeface="Arial"/>
              </a:rPr>
              <a:t> de la </a:t>
            </a:r>
            <a:r>
              <a:rPr lang="en-US" sz="2400" b="1" dirty="0" err="1">
                <a:solidFill>
                  <a:srgbClr val="FF9900"/>
                </a:solidFill>
                <a:latin typeface="Arial"/>
                <a:ea typeface="Arial"/>
                <a:cs typeface="Arial"/>
                <a:sym typeface="Arial"/>
              </a:rPr>
              <a:t>política</a:t>
            </a:r>
            <a:r>
              <a:rPr lang="en-US" sz="2400" dirty="0">
                <a:solidFill>
                  <a:schemeClr val="dk1"/>
                </a:solidFill>
                <a:latin typeface="Arial"/>
                <a:ea typeface="Arial"/>
                <a:cs typeface="Arial"/>
                <a:sym typeface="Arial"/>
              </a:rPr>
              <a:t>. Este no </a:t>
            </a:r>
            <a:r>
              <a:rPr lang="en-US" sz="2400" dirty="0" err="1">
                <a:solidFill>
                  <a:schemeClr val="dk1"/>
                </a:solidFill>
                <a:latin typeface="Arial"/>
                <a:ea typeface="Arial"/>
                <a:cs typeface="Arial"/>
                <a:sym typeface="Arial"/>
              </a:rPr>
              <a:t>será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nunca</a:t>
            </a:r>
            <a:r>
              <a:rPr lang="en-US" sz="2400" dirty="0">
                <a:solidFill>
                  <a:schemeClr val="dk1"/>
                </a:solidFill>
                <a:latin typeface="Arial"/>
                <a:ea typeface="Arial"/>
                <a:cs typeface="Arial"/>
                <a:sym typeface="Arial"/>
              </a:rPr>
              <a:t> un </a:t>
            </a:r>
            <a:r>
              <a:rPr lang="en-US" sz="2400" dirty="0" err="1">
                <a:solidFill>
                  <a:schemeClr val="dk1"/>
                </a:solidFill>
                <a:latin typeface="Arial"/>
                <a:ea typeface="Arial"/>
                <a:cs typeface="Arial"/>
                <a:sym typeface="Arial"/>
              </a:rPr>
              <a:t>trabajo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gabinete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alejado</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contingencia</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atención</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ciudadanía</a:t>
            </a:r>
            <a:r>
              <a:rPr lang="en-US" sz="2400" dirty="0">
                <a:solidFill>
                  <a:schemeClr val="dk1"/>
                </a:solidFill>
                <a:latin typeface="Arial"/>
                <a:ea typeface="Arial"/>
                <a:cs typeface="Arial"/>
                <a:sym typeface="Arial"/>
              </a:rPr>
              <a:t> o de los </a:t>
            </a:r>
            <a:r>
              <a:rPr lang="en-US" sz="2400" dirty="0" err="1">
                <a:solidFill>
                  <a:schemeClr val="dk1"/>
                </a:solidFill>
                <a:latin typeface="Arial"/>
                <a:ea typeface="Arial"/>
                <a:cs typeface="Arial"/>
                <a:sym typeface="Arial"/>
              </a:rPr>
              <a:t>medios</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comunicación</a:t>
            </a:r>
            <a:r>
              <a:rPr lang="en-US" sz="2400" dirty="0">
                <a:solidFill>
                  <a:schemeClr val="dk1"/>
                </a:solidFill>
                <a:latin typeface="Arial"/>
                <a:ea typeface="Arial"/>
                <a:cs typeface="Arial"/>
                <a:sym typeface="Arial"/>
              </a:rPr>
              <a:t>.</a:t>
            </a:r>
          </a:p>
        </p:txBody>
      </p:sp>
      <p:sp>
        <p:nvSpPr>
          <p:cNvPr id="507" name="Shape 50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55</a:t>
            </a:fld>
            <a:endParaRPr lang="en-US" sz="1400">
              <a:solidFill>
                <a:schemeClr val="dk1"/>
              </a:solidFill>
              <a:latin typeface="Arial"/>
              <a:ea typeface="Arial"/>
              <a:cs typeface="Arial"/>
              <a:sym typeface="Arial"/>
            </a:endParaRPr>
          </a:p>
        </p:txBody>
      </p:sp>
      <p:sp>
        <p:nvSpPr>
          <p:cNvPr id="508" name="Shape 50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4</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Shape 513"/>
          <p:cNvSpPr txBox="1">
            <a:spLocks noGrp="1"/>
          </p:cNvSpPr>
          <p:nvPr>
            <p:ph type="body" idx="1"/>
          </p:nvPr>
        </p:nvSpPr>
        <p:spPr>
          <a:xfrm>
            <a:off x="2135188" y="1341438"/>
            <a:ext cx="909478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intervención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gubernamental</a:t>
            </a:r>
            <a:r>
              <a:rPr lang="en-US" sz="2200" dirty="0">
                <a:solidFill>
                  <a:schemeClr val="dk1"/>
                </a:solidFill>
                <a:latin typeface="Arial"/>
                <a:ea typeface="Arial"/>
                <a:cs typeface="Arial"/>
                <a:sym typeface="Arial"/>
              </a:rPr>
              <a:t> es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fase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básicamente</a:t>
            </a:r>
            <a:r>
              <a:rPr lang="en-US" sz="2200" dirty="0">
                <a:solidFill>
                  <a:schemeClr val="dk1"/>
                </a:solidFill>
                <a:latin typeface="Arial"/>
                <a:ea typeface="Arial"/>
                <a:cs typeface="Arial"/>
                <a:sym typeface="Arial"/>
              </a:rPr>
              <a:t> </a:t>
            </a:r>
            <a:r>
              <a:rPr lang="en-US" sz="2200" b="1" dirty="0">
                <a:solidFill>
                  <a:srgbClr val="FF9900"/>
                </a:solidFill>
                <a:latin typeface="Arial"/>
                <a:ea typeface="Arial"/>
                <a:cs typeface="Arial"/>
                <a:sym typeface="Arial"/>
              </a:rPr>
              <a:t>un </a:t>
            </a:r>
            <a:r>
              <a:rPr lang="en-US" sz="2200" b="1" dirty="0" err="1">
                <a:solidFill>
                  <a:srgbClr val="FF9900"/>
                </a:solidFill>
                <a:latin typeface="Arial"/>
                <a:ea typeface="Arial"/>
                <a:cs typeface="Arial"/>
                <a:sym typeface="Arial"/>
              </a:rPr>
              <a:t>mensaje</a:t>
            </a:r>
            <a:r>
              <a:rPr lang="en-US" sz="2200" b="1" dirty="0">
                <a:solidFill>
                  <a:srgbClr val="FF9900"/>
                </a:solidFill>
                <a:latin typeface="Arial"/>
                <a:ea typeface="Arial"/>
                <a:cs typeface="Arial"/>
                <a:sym typeface="Arial"/>
              </a:rPr>
              <a:t> que sea </a:t>
            </a:r>
            <a:r>
              <a:rPr lang="en-US" sz="2200" b="1" dirty="0" err="1">
                <a:solidFill>
                  <a:srgbClr val="FF9900"/>
                </a:solidFill>
                <a:latin typeface="Arial"/>
                <a:ea typeface="Arial"/>
                <a:cs typeface="Arial"/>
                <a:sym typeface="Arial"/>
              </a:rPr>
              <a:t>percibido</a:t>
            </a:r>
            <a:r>
              <a:rPr lang="en-US" sz="2200" b="1" dirty="0">
                <a:solidFill>
                  <a:srgbClr val="FF9900"/>
                </a:solidFill>
                <a:latin typeface="Arial"/>
                <a:ea typeface="Arial"/>
                <a:cs typeface="Arial"/>
                <a:sym typeface="Arial"/>
              </a:rPr>
              <a:t> por los </a:t>
            </a:r>
            <a:r>
              <a:rPr lang="en-US" sz="2200" b="1" dirty="0" err="1">
                <a:solidFill>
                  <a:srgbClr val="FF9900"/>
                </a:solidFill>
                <a:latin typeface="Arial"/>
                <a:ea typeface="Arial"/>
                <a:cs typeface="Arial"/>
                <a:sym typeface="Arial"/>
              </a:rPr>
              <a:t>diversos</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actores</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relevantes</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en</a:t>
            </a:r>
            <a:r>
              <a:rPr lang="en-US" sz="2200" b="1" dirty="0">
                <a:solidFill>
                  <a:srgbClr val="FF9900"/>
                </a:solidFill>
                <a:latin typeface="Arial"/>
                <a:ea typeface="Arial"/>
                <a:cs typeface="Arial"/>
                <a:sym typeface="Arial"/>
              </a:rPr>
              <a:t> el </a:t>
            </a:r>
            <a:r>
              <a:rPr lang="en-US" sz="2200" b="1" dirty="0" err="1">
                <a:solidFill>
                  <a:srgbClr val="FF9900"/>
                </a:solidFill>
                <a:latin typeface="Arial"/>
                <a:ea typeface="Arial"/>
                <a:cs typeface="Arial"/>
                <a:sym typeface="Arial"/>
              </a:rPr>
              <a:t>ámbito</a:t>
            </a:r>
            <a:r>
              <a:rPr lang="en-US" sz="2200" b="1" dirty="0">
                <a:solidFill>
                  <a:srgbClr val="FF9900"/>
                </a:solidFill>
                <a:latin typeface="Arial"/>
                <a:ea typeface="Arial"/>
                <a:cs typeface="Arial"/>
                <a:sym typeface="Arial"/>
              </a:rPr>
              <a:t> de </a:t>
            </a:r>
            <a:r>
              <a:rPr lang="en-US" sz="2200" b="1" dirty="0" err="1">
                <a:solidFill>
                  <a:srgbClr val="FF9900"/>
                </a:solidFill>
                <a:latin typeface="Arial"/>
                <a:ea typeface="Arial"/>
                <a:cs typeface="Arial"/>
                <a:sym typeface="Arial"/>
              </a:rPr>
              <a:t>acción</a:t>
            </a:r>
            <a:r>
              <a:rPr lang="en-US" sz="2200" b="1" dirty="0">
                <a:solidFill>
                  <a:srgbClr val="FF9900"/>
                </a:solidFill>
                <a:latin typeface="Arial"/>
                <a:ea typeface="Arial"/>
                <a:cs typeface="Arial"/>
                <a:sym typeface="Arial"/>
              </a:rPr>
              <a:t>. </a:t>
            </a:r>
          </a:p>
          <a:p>
            <a:pPr marL="342900" indent="-342900" algn="just">
              <a:lnSpc>
                <a:spcPct val="80000"/>
              </a:lnSpc>
              <a:spcBef>
                <a:spcPts val="440"/>
              </a:spcBef>
              <a:buClr>
                <a:schemeClr val="dk1"/>
              </a:buClr>
              <a:buFont typeface="Arial"/>
              <a:buChar char="•"/>
            </a:pPr>
            <a:r>
              <a:rPr lang="en-US" sz="2200" dirty="0" err="1">
                <a:solidFill>
                  <a:schemeClr val="dk1"/>
                </a:solidFill>
                <a:latin typeface="Arial"/>
                <a:ea typeface="Arial"/>
                <a:cs typeface="Arial"/>
                <a:sym typeface="Arial"/>
              </a:rPr>
              <a:t>Ciertamente</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actores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serán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múltiples</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diferentes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más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aún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cuando</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problemas</a:t>
            </a:r>
            <a:r>
              <a:rPr lang="en-US" sz="2200" dirty="0">
                <a:solidFill>
                  <a:schemeClr val="dk1"/>
                </a:solidFill>
                <a:latin typeface="Arial"/>
                <a:ea typeface="Arial"/>
                <a:cs typeface="Arial"/>
                <a:sym typeface="Arial"/>
              </a:rPr>
              <a:t> que se </a:t>
            </a:r>
            <a:r>
              <a:rPr lang="en-US" sz="2200" dirty="0" err="1">
                <a:solidFill>
                  <a:schemeClr val="dk1"/>
                </a:solidFill>
                <a:latin typeface="Arial"/>
                <a:ea typeface="Arial"/>
                <a:cs typeface="Arial"/>
                <a:sym typeface="Arial"/>
              </a:rPr>
              <a:t>intentan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enfrentar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abarcan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ámbitos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diferentes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multiplicidad</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actores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obligará</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fase</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diseño</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p>
          <a:p>
            <a:pPr marL="342900" indent="-3429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a </a:t>
            </a:r>
            <a:r>
              <a:rPr lang="en-US" sz="2000" dirty="0" err="1">
                <a:solidFill>
                  <a:schemeClr val="dk1"/>
                </a:solidFill>
                <a:latin typeface="Arial"/>
                <a:ea typeface="Arial"/>
                <a:cs typeface="Arial"/>
                <a:sym typeface="Arial"/>
              </a:rPr>
              <a:t>generar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procesos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sistemáticos</a:t>
            </a:r>
            <a:r>
              <a:rPr lang="en-US" sz="2000" dirty="0">
                <a:solidFill>
                  <a:schemeClr val="dk1"/>
                </a:solidFill>
                <a:latin typeface="Arial"/>
                <a:ea typeface="Arial"/>
                <a:cs typeface="Arial"/>
                <a:sym typeface="Arial"/>
              </a:rPr>
              <a:t> de </a:t>
            </a:r>
            <a:r>
              <a:rPr lang="en-US" sz="2000" dirty="0" err="1">
                <a:solidFill>
                  <a:srgbClr val="FF9900"/>
                </a:solidFill>
                <a:latin typeface="Arial"/>
                <a:ea typeface="Arial"/>
                <a:cs typeface="Arial"/>
                <a:sym typeface="Arial"/>
              </a:rPr>
              <a:t>escucha</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ayudará</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identificar</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problemas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mediano</a:t>
            </a:r>
            <a:r>
              <a:rPr lang="en-US" sz="2000" dirty="0">
                <a:solidFill>
                  <a:schemeClr val="dk1"/>
                </a:solidFill>
                <a:latin typeface="Arial"/>
                <a:ea typeface="Arial"/>
                <a:cs typeface="Arial"/>
                <a:sym typeface="Arial"/>
              </a:rPr>
              <a:t> y largo </a:t>
            </a:r>
            <a:r>
              <a:rPr lang="en-US" sz="2000" dirty="0" err="1">
                <a:solidFill>
                  <a:schemeClr val="dk1"/>
                </a:solidFill>
                <a:latin typeface="Arial"/>
                <a:ea typeface="Arial"/>
                <a:cs typeface="Arial"/>
                <a:sym typeface="Arial"/>
              </a:rPr>
              <a:t>plazo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pero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también</a:t>
            </a:r>
            <a:r>
              <a:rPr lang="en-US" sz="2000" dirty="0">
                <a:solidFill>
                  <a:schemeClr val="dk1"/>
                </a:solidFill>
                <a:latin typeface="Arial"/>
                <a:ea typeface="Arial"/>
                <a:cs typeface="Arial"/>
                <a:sym typeface="Arial"/>
              </a:rPr>
              <a:t> los de </a:t>
            </a:r>
            <a:r>
              <a:rPr lang="en-US" sz="2000" dirty="0" err="1">
                <a:solidFill>
                  <a:schemeClr val="dk1"/>
                </a:solidFill>
                <a:latin typeface="Arial"/>
                <a:ea typeface="Arial"/>
                <a:cs typeface="Arial"/>
                <a:sym typeface="Arial"/>
              </a:rPr>
              <a:t>urgente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solución</a:t>
            </a:r>
            <a:r>
              <a:rPr lang="en-US" sz="2000" dirty="0">
                <a:solidFill>
                  <a:schemeClr val="dk1"/>
                </a:solidFill>
                <a:latin typeface="Arial"/>
                <a:ea typeface="Arial"/>
                <a:cs typeface="Arial"/>
                <a:sym typeface="Arial"/>
              </a:rPr>
              <a:t>;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a </a:t>
            </a:r>
            <a:r>
              <a:rPr lang="en-US" sz="2000" dirty="0" err="1">
                <a:solidFill>
                  <a:schemeClr val="dk1"/>
                </a:solidFill>
                <a:latin typeface="Arial"/>
                <a:ea typeface="Arial"/>
                <a:cs typeface="Arial"/>
                <a:sym typeface="Arial"/>
              </a:rPr>
              <a:t>generar</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propuestas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enfrente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ambas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dimensiones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problemas</a:t>
            </a:r>
            <a:r>
              <a:rPr lang="en-US" sz="2000" dirty="0">
                <a:solidFill>
                  <a:schemeClr val="dk1"/>
                </a:solidFill>
                <a:latin typeface="Arial"/>
                <a:ea typeface="Arial"/>
                <a:cs typeface="Arial"/>
                <a:sym typeface="Arial"/>
              </a:rPr>
              <a:t>,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a </a:t>
            </a:r>
            <a:r>
              <a:rPr lang="en-US" sz="2000" dirty="0" err="1">
                <a:solidFill>
                  <a:srgbClr val="FF9900"/>
                </a:solidFill>
                <a:latin typeface="Arial"/>
                <a:ea typeface="Arial"/>
                <a:cs typeface="Arial"/>
                <a:sym typeface="Arial"/>
              </a:rPr>
              <a:t>testear</a:t>
            </a:r>
            <a:r>
              <a:rPr lang="en-US" sz="2000" dirty="0">
                <a:solidFill>
                  <a:srgbClr val="FF9900"/>
                </a:solidFill>
                <a:latin typeface="Arial"/>
                <a:ea typeface="Arial"/>
                <a:cs typeface="Arial"/>
                <a:sym typeface="Arial"/>
              </a:rPr>
              <a:t> </a:t>
            </a:r>
            <a:r>
              <a:rPr lang="en-US" sz="2000" dirty="0" err="1">
                <a:solidFill>
                  <a:schemeClr val="dk1"/>
                </a:solidFill>
                <a:latin typeface="Arial"/>
                <a:ea typeface="Arial"/>
                <a:cs typeface="Arial"/>
                <a:sym typeface="Arial"/>
              </a:rPr>
              <a:t>estas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propuestas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con los </a:t>
            </a:r>
            <a:r>
              <a:rPr lang="en-US" sz="2000" dirty="0" err="1">
                <a:solidFill>
                  <a:schemeClr val="dk1"/>
                </a:solidFill>
                <a:latin typeface="Arial"/>
                <a:ea typeface="Arial"/>
                <a:cs typeface="Arial"/>
                <a:sym typeface="Arial"/>
              </a:rPr>
              <a:t>actores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relevantes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ya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identificados</a:t>
            </a:r>
            <a:r>
              <a:rPr lang="en-US" sz="2000" dirty="0">
                <a:solidFill>
                  <a:schemeClr val="dk1"/>
                </a:solidFill>
                <a:latin typeface="Arial"/>
                <a:ea typeface="Arial"/>
                <a:cs typeface="Arial"/>
                <a:sym typeface="Arial"/>
              </a:rPr>
              <a:t> y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a </a:t>
            </a:r>
            <a:r>
              <a:rPr lang="en-US" sz="2000" dirty="0" err="1">
                <a:solidFill>
                  <a:schemeClr val="dk1"/>
                </a:solidFill>
                <a:latin typeface="Arial"/>
                <a:ea typeface="Arial"/>
                <a:cs typeface="Arial"/>
                <a:sym typeface="Arial"/>
              </a:rPr>
              <a:t>lograr</a:t>
            </a:r>
            <a:r>
              <a:rPr lang="en-US" sz="2000" dirty="0">
                <a:solidFill>
                  <a:schemeClr val="dk1"/>
                </a:solidFill>
                <a:latin typeface="Arial"/>
                <a:ea typeface="Arial"/>
                <a:cs typeface="Arial"/>
                <a:sym typeface="Arial"/>
              </a:rPr>
              <a:t> los </a:t>
            </a:r>
            <a:r>
              <a:rPr lang="en-US" sz="2000" dirty="0" err="1">
                <a:solidFill>
                  <a:srgbClr val="FF9900"/>
                </a:solidFill>
                <a:latin typeface="Arial"/>
                <a:ea typeface="Arial"/>
                <a:cs typeface="Arial"/>
                <a:sym typeface="Arial"/>
              </a:rPr>
              <a:t>consensos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necesarios</a:t>
            </a:r>
            <a:r>
              <a:rPr lang="en-US" sz="2000" dirty="0">
                <a:solidFill>
                  <a:schemeClr val="dk1"/>
                </a:solidFill>
                <a:latin typeface="Arial"/>
                <a:ea typeface="Arial"/>
                <a:cs typeface="Arial"/>
                <a:sym typeface="Arial"/>
              </a:rPr>
              <a:t> para que la </a:t>
            </a:r>
            <a:r>
              <a:rPr lang="en-US" sz="2000" dirty="0" err="1">
                <a:solidFill>
                  <a:schemeClr val="dk1"/>
                </a:solidFill>
                <a:latin typeface="Arial"/>
                <a:ea typeface="Arial"/>
                <a:cs typeface="Arial"/>
                <a:sym typeface="Arial"/>
              </a:rPr>
              <a:t>propuesta</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transforme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oficial</a:t>
            </a:r>
            <a:r>
              <a:rPr lang="en-US" sz="2000" dirty="0">
                <a:solidFill>
                  <a:schemeClr val="dk1"/>
                </a:solidFill>
                <a:latin typeface="Arial"/>
                <a:ea typeface="Arial"/>
                <a:cs typeface="Arial"/>
                <a:sym typeface="Arial"/>
              </a:rPr>
              <a:t>. </a:t>
            </a:r>
          </a:p>
          <a:p>
            <a:pPr marL="0" indent="0">
              <a:spcBef>
                <a:spcPts val="0"/>
              </a:spcBef>
              <a:buNone/>
            </a:pPr>
            <a:endParaRPr dirty="0">
              <a:solidFill>
                <a:schemeClr val="dk1"/>
              </a:solidFill>
              <a:latin typeface="Arial"/>
              <a:ea typeface="Arial"/>
              <a:cs typeface="Arial"/>
              <a:sym typeface="Arial"/>
            </a:endParaRPr>
          </a:p>
        </p:txBody>
      </p:sp>
      <p:sp>
        <p:nvSpPr>
          <p:cNvPr id="514" name="Shape 51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56</a:t>
            </a:fld>
            <a:endParaRPr lang="en-US" sz="1400">
              <a:solidFill>
                <a:schemeClr val="dk1"/>
              </a:solidFill>
              <a:latin typeface="Arial"/>
              <a:ea typeface="Arial"/>
              <a:cs typeface="Arial"/>
              <a:sym typeface="Arial"/>
            </a:endParaRPr>
          </a:p>
        </p:txBody>
      </p:sp>
      <p:sp>
        <p:nvSpPr>
          <p:cNvPr id="515" name="Shape 515"/>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5</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Shape 520"/>
          <p:cNvSpPr txBox="1">
            <a:spLocks noGrp="1"/>
          </p:cNvSpPr>
          <p:nvPr>
            <p:ph type="body" idx="1"/>
          </p:nvPr>
        </p:nvSpPr>
        <p:spPr>
          <a:xfrm>
            <a:off x="1738313" y="1357313"/>
            <a:ext cx="915828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400" b="1" dirty="0" err="1">
                <a:solidFill>
                  <a:srgbClr val="FF9900"/>
                </a:solidFill>
                <a:latin typeface="Arial"/>
                <a:ea typeface="Arial"/>
                <a:cs typeface="Arial"/>
                <a:sym typeface="Arial"/>
              </a:rPr>
              <a:t>Cualquier</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política</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pública</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deberá</a:t>
            </a:r>
            <a:r>
              <a:rPr lang="en-US" sz="2400" dirty="0">
                <a:solidFill>
                  <a:srgbClr val="FF9900"/>
                </a:solidFill>
                <a:latin typeface="Arial"/>
                <a:ea typeface="Arial"/>
                <a:cs typeface="Arial"/>
                <a:sym typeface="Arial"/>
              </a:rPr>
              <a:t> </a:t>
            </a:r>
            <a:r>
              <a:rPr lang="en-US" sz="2400" b="1" dirty="0">
                <a:solidFill>
                  <a:srgbClr val="FF9900"/>
                </a:solidFill>
                <a:latin typeface="Arial"/>
                <a:ea typeface="Arial"/>
                <a:cs typeface="Arial"/>
                <a:sym typeface="Arial"/>
              </a:rPr>
              <a:t>al </a:t>
            </a:r>
            <a:r>
              <a:rPr lang="en-US" sz="2400" b="1" dirty="0" err="1">
                <a:solidFill>
                  <a:srgbClr val="FF9900"/>
                </a:solidFill>
                <a:latin typeface="Arial"/>
                <a:ea typeface="Arial"/>
                <a:cs typeface="Arial"/>
                <a:sym typeface="Arial"/>
              </a:rPr>
              <a:t>menos</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contener</a:t>
            </a:r>
            <a:r>
              <a:rPr lang="en-US" sz="2400" dirty="0">
                <a:solidFill>
                  <a:srgbClr val="FF9900"/>
                </a:solidFill>
                <a:latin typeface="Arial"/>
                <a:ea typeface="Arial"/>
                <a:cs typeface="Arial"/>
                <a:sym typeface="Arial"/>
              </a:rPr>
              <a:t>:</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Un </a:t>
            </a:r>
            <a:r>
              <a:rPr lang="en-US" sz="2300" b="1" dirty="0" err="1">
                <a:solidFill>
                  <a:srgbClr val="FF9900"/>
                </a:solidFill>
                <a:latin typeface="Arial"/>
                <a:ea typeface="Arial"/>
                <a:cs typeface="Arial"/>
                <a:sym typeface="Arial"/>
              </a:rPr>
              <a:t>recuento</a:t>
            </a:r>
            <a:r>
              <a:rPr lang="en-US" sz="2300" b="1" dirty="0">
                <a:solidFill>
                  <a:schemeClr val="dk1"/>
                </a:solidFill>
                <a:latin typeface="Arial"/>
                <a:ea typeface="Arial"/>
                <a:cs typeface="Arial"/>
                <a:sym typeface="Arial"/>
              </a:rPr>
              <a:t> </a:t>
            </a:r>
            <a:r>
              <a:rPr lang="en-US" sz="2300" dirty="0">
                <a:solidFill>
                  <a:schemeClr val="dk1"/>
                </a:solidFill>
                <a:latin typeface="Arial"/>
                <a:ea typeface="Arial"/>
                <a:cs typeface="Arial"/>
                <a:sym typeface="Arial"/>
              </a:rPr>
              <a:t>de lo que el </a:t>
            </a:r>
            <a:r>
              <a:rPr lang="en-US" sz="2300" dirty="0" err="1">
                <a:solidFill>
                  <a:schemeClr val="dk1"/>
                </a:solidFill>
                <a:latin typeface="Arial"/>
                <a:ea typeface="Arial"/>
                <a:cs typeface="Arial"/>
                <a:sym typeface="Arial"/>
              </a:rPr>
              <a:t>gobierno</a:t>
            </a:r>
            <a:r>
              <a:rPr lang="en-US" sz="2300" dirty="0">
                <a:solidFill>
                  <a:schemeClr val="dk1"/>
                </a:solidFill>
                <a:latin typeface="Arial"/>
                <a:ea typeface="Arial"/>
                <a:cs typeface="Arial"/>
                <a:sym typeface="Arial"/>
              </a:rPr>
              <a:t> ha </a:t>
            </a:r>
            <a:r>
              <a:rPr lang="en-US" sz="2300" dirty="0" err="1">
                <a:solidFill>
                  <a:schemeClr val="dk1"/>
                </a:solidFill>
                <a:latin typeface="Arial"/>
                <a:ea typeface="Arial"/>
                <a:cs typeface="Arial"/>
                <a:sym typeface="Arial"/>
              </a:rPr>
              <a:t>hecho</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el </a:t>
            </a:r>
            <a:r>
              <a:rPr lang="en-US" sz="2300" dirty="0" err="1">
                <a:solidFill>
                  <a:schemeClr val="dk1"/>
                </a:solidFill>
                <a:latin typeface="Arial"/>
                <a:ea typeface="Arial"/>
                <a:cs typeface="Arial"/>
                <a:sym typeface="Arial"/>
              </a:rPr>
              <a:t>área</a:t>
            </a:r>
            <a:r>
              <a:rPr lang="en-US" sz="2300" dirty="0">
                <a:solidFill>
                  <a:schemeClr val="dk1"/>
                </a:solidFill>
                <a:latin typeface="Arial"/>
                <a:ea typeface="Arial"/>
                <a:cs typeface="Arial"/>
                <a:sym typeface="Arial"/>
              </a:rPr>
              <a:t> de </a:t>
            </a:r>
            <a:r>
              <a:rPr lang="en-US" sz="2300" dirty="0" err="1">
                <a:solidFill>
                  <a:schemeClr val="dk1"/>
                </a:solidFill>
                <a:latin typeface="Arial"/>
                <a:ea typeface="Arial"/>
                <a:cs typeface="Arial"/>
                <a:sym typeface="Arial"/>
              </a:rPr>
              <a:t>intervención</a:t>
            </a:r>
            <a:r>
              <a:rPr lang="en-US" sz="2300" dirty="0">
                <a:solidFill>
                  <a:schemeClr val="dk1"/>
                </a:solidFill>
                <a:latin typeface="Arial"/>
                <a:ea typeface="Arial"/>
                <a:cs typeface="Arial"/>
                <a:sym typeface="Arial"/>
              </a:rPr>
              <a:t>,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Una </a:t>
            </a:r>
            <a:r>
              <a:rPr lang="en-US" sz="2300" dirty="0" err="1">
                <a:solidFill>
                  <a:schemeClr val="dk1"/>
                </a:solidFill>
                <a:latin typeface="Arial"/>
                <a:ea typeface="Arial"/>
                <a:cs typeface="Arial"/>
                <a:sym typeface="Arial"/>
              </a:rPr>
              <a:t>evaluación</a:t>
            </a:r>
            <a:r>
              <a:rPr lang="en-US" sz="2300" dirty="0">
                <a:solidFill>
                  <a:schemeClr val="dk1"/>
                </a:solidFill>
                <a:latin typeface="Arial"/>
                <a:ea typeface="Arial"/>
                <a:cs typeface="Arial"/>
                <a:sym typeface="Arial"/>
              </a:rPr>
              <a:t> de los </a:t>
            </a:r>
            <a:r>
              <a:rPr lang="en-US" sz="2300" b="1" dirty="0" err="1">
                <a:solidFill>
                  <a:srgbClr val="FF9900"/>
                </a:solidFill>
                <a:latin typeface="Arial"/>
                <a:ea typeface="Arial"/>
                <a:cs typeface="Arial"/>
                <a:sym typeface="Arial"/>
              </a:rPr>
              <a:t>avances</a:t>
            </a:r>
            <a:r>
              <a:rPr lang="en-US" sz="2300" b="1" dirty="0">
                <a:solidFill>
                  <a:srgbClr val="FF9900"/>
                </a:solidFill>
                <a:latin typeface="Arial"/>
                <a:ea typeface="Arial"/>
                <a:cs typeface="Arial"/>
                <a:sym typeface="Arial"/>
              </a:rPr>
              <a:t> y </a:t>
            </a:r>
            <a:r>
              <a:rPr lang="en-US" sz="2300" b="1" dirty="0" err="1">
                <a:solidFill>
                  <a:srgbClr val="FF9900"/>
                </a:solidFill>
                <a:latin typeface="Arial"/>
                <a:ea typeface="Arial"/>
                <a:cs typeface="Arial"/>
                <a:sym typeface="Arial"/>
              </a:rPr>
              <a:t>pendientes</a:t>
            </a:r>
            <a:r>
              <a:rPr lang="en-US" sz="2300" dirty="0">
                <a:solidFill>
                  <a:schemeClr val="dk1"/>
                </a:solidFill>
                <a:latin typeface="Arial"/>
                <a:ea typeface="Arial"/>
                <a:cs typeface="Arial"/>
                <a:sym typeface="Arial"/>
              </a:rPr>
              <a:t>,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Una </a:t>
            </a:r>
            <a:r>
              <a:rPr lang="en-US" sz="2300" dirty="0" err="1">
                <a:solidFill>
                  <a:schemeClr val="dk1"/>
                </a:solidFill>
                <a:latin typeface="Arial"/>
                <a:ea typeface="Arial"/>
                <a:cs typeface="Arial"/>
                <a:sym typeface="Arial"/>
              </a:rPr>
              <a:t>identificación</a:t>
            </a:r>
            <a:r>
              <a:rPr lang="en-US" sz="2300" dirty="0">
                <a:solidFill>
                  <a:schemeClr val="dk1"/>
                </a:solidFill>
                <a:latin typeface="Arial"/>
                <a:ea typeface="Arial"/>
                <a:cs typeface="Arial"/>
                <a:sym typeface="Arial"/>
              </a:rPr>
              <a:t> de los </a:t>
            </a:r>
            <a:r>
              <a:rPr lang="en-US" sz="2300" b="1" dirty="0" err="1">
                <a:solidFill>
                  <a:srgbClr val="FF9900"/>
                </a:solidFill>
                <a:latin typeface="Arial"/>
                <a:ea typeface="Arial"/>
                <a:cs typeface="Arial"/>
                <a:sym typeface="Arial"/>
              </a:rPr>
              <a:t>desafíos</a:t>
            </a:r>
            <a:r>
              <a:rPr lang="en-US" sz="2300" dirty="0">
                <a:solidFill>
                  <a:schemeClr val="dk1"/>
                </a:solidFill>
                <a:latin typeface="Arial"/>
                <a:ea typeface="Arial"/>
                <a:cs typeface="Arial"/>
                <a:sym typeface="Arial"/>
              </a:rPr>
              <a:t> que </a:t>
            </a:r>
            <a:r>
              <a:rPr lang="en-US" sz="2300" dirty="0" err="1">
                <a:solidFill>
                  <a:schemeClr val="dk1"/>
                </a:solidFill>
                <a:latin typeface="Arial"/>
                <a:ea typeface="Arial"/>
                <a:cs typeface="Arial"/>
                <a:sym typeface="Arial"/>
              </a:rPr>
              <a:t>deberá</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enfrentar</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nueva</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política</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preparación</a:t>
            </a:r>
            <a:r>
              <a:rPr lang="en-US" sz="2300" dirty="0">
                <a:solidFill>
                  <a:schemeClr val="dk1"/>
                </a:solidFill>
                <a:latin typeface="Arial"/>
                <a:ea typeface="Arial"/>
                <a:cs typeface="Arial"/>
                <a:sym typeface="Arial"/>
              </a:rPr>
              <a:t>,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Las </a:t>
            </a:r>
            <a:r>
              <a:rPr lang="en-US" sz="2300" b="1" dirty="0" err="1">
                <a:solidFill>
                  <a:srgbClr val="FF9900"/>
                </a:solidFill>
                <a:latin typeface="Arial"/>
                <a:ea typeface="Arial"/>
                <a:cs typeface="Arial"/>
                <a:sym typeface="Arial"/>
              </a:rPr>
              <a:t>brechas</a:t>
            </a:r>
            <a:r>
              <a:rPr lang="en-US" sz="2300" b="1" dirty="0">
                <a:solidFill>
                  <a:srgbClr val="FF9900"/>
                </a:solidFill>
                <a:latin typeface="Arial"/>
                <a:ea typeface="Arial"/>
                <a:cs typeface="Arial"/>
                <a:sym typeface="Arial"/>
              </a:rPr>
              <a:t> entre los </a:t>
            </a:r>
            <a:r>
              <a:rPr lang="en-US" sz="2300" b="1" dirty="0" err="1">
                <a:solidFill>
                  <a:srgbClr val="FF9900"/>
                </a:solidFill>
                <a:latin typeface="Arial"/>
                <a:ea typeface="Arial"/>
                <a:cs typeface="Arial"/>
                <a:sym typeface="Arial"/>
              </a:rPr>
              <a:t>desafíos</a:t>
            </a:r>
            <a:r>
              <a:rPr lang="en-US" sz="2300" b="1" dirty="0">
                <a:solidFill>
                  <a:srgbClr val="FF9900"/>
                </a:solidFill>
                <a:latin typeface="Arial"/>
                <a:ea typeface="Arial"/>
                <a:cs typeface="Arial"/>
                <a:sym typeface="Arial"/>
              </a:rPr>
              <a:t> y la </a:t>
            </a:r>
            <a:r>
              <a:rPr lang="en-US" sz="2300" b="1" dirty="0" err="1">
                <a:solidFill>
                  <a:srgbClr val="FF9900"/>
                </a:solidFill>
                <a:latin typeface="Arial"/>
                <a:ea typeface="Arial"/>
                <a:cs typeface="Arial"/>
                <a:sym typeface="Arial"/>
              </a:rPr>
              <a:t>realidad</a:t>
            </a:r>
            <a:r>
              <a:rPr lang="en-US" sz="2300" b="1"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existente</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brechas</a:t>
            </a:r>
            <a:r>
              <a:rPr lang="en-US" sz="2300" dirty="0">
                <a:solidFill>
                  <a:schemeClr val="dk1"/>
                </a:solidFill>
                <a:latin typeface="Arial"/>
                <a:ea typeface="Arial"/>
                <a:cs typeface="Arial"/>
                <a:sym typeface="Arial"/>
              </a:rPr>
              <a:t> que se </a:t>
            </a:r>
            <a:r>
              <a:rPr lang="en-US" sz="2300" dirty="0" err="1">
                <a:solidFill>
                  <a:schemeClr val="dk1"/>
                </a:solidFill>
                <a:latin typeface="Arial"/>
                <a:ea typeface="Arial"/>
                <a:cs typeface="Arial"/>
                <a:sym typeface="Arial"/>
              </a:rPr>
              <a:t>transformarán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los </a:t>
            </a:r>
            <a:r>
              <a:rPr lang="en-US" sz="2300" dirty="0" err="1">
                <a:solidFill>
                  <a:schemeClr val="dk1"/>
                </a:solidFill>
                <a:latin typeface="Arial"/>
                <a:ea typeface="Arial"/>
                <a:cs typeface="Arial"/>
                <a:sym typeface="Arial"/>
              </a:rPr>
              <a:t>objetivos</a:t>
            </a:r>
            <a:r>
              <a:rPr lang="en-US" sz="2300" dirty="0">
                <a:solidFill>
                  <a:schemeClr val="dk1"/>
                </a:solidFill>
                <a:latin typeface="Arial"/>
                <a:ea typeface="Arial"/>
                <a:cs typeface="Arial"/>
                <a:sym typeface="Arial"/>
              </a:rPr>
              <a:t> de </a:t>
            </a:r>
            <a:r>
              <a:rPr lang="en-US" sz="2300" dirty="0" err="1">
                <a:solidFill>
                  <a:schemeClr val="dk1"/>
                </a:solidFill>
                <a:latin typeface="Arial"/>
                <a:ea typeface="Arial"/>
                <a:cs typeface="Arial"/>
                <a:sym typeface="Arial"/>
              </a:rPr>
              <a:t>política</a:t>
            </a:r>
            <a:r>
              <a:rPr lang="en-US" sz="2300" dirty="0">
                <a:solidFill>
                  <a:schemeClr val="dk1"/>
                </a:solidFill>
                <a:latin typeface="Arial"/>
                <a:ea typeface="Arial"/>
                <a:cs typeface="Arial"/>
                <a:sym typeface="Arial"/>
              </a:rPr>
              <a:t> a ser </a:t>
            </a:r>
            <a:r>
              <a:rPr lang="en-US" sz="2300" dirty="0" err="1">
                <a:solidFill>
                  <a:schemeClr val="dk1"/>
                </a:solidFill>
                <a:latin typeface="Arial"/>
                <a:ea typeface="Arial"/>
                <a:cs typeface="Arial"/>
                <a:sym typeface="Arial"/>
              </a:rPr>
              <a:t>alcanzados</a:t>
            </a:r>
            <a:r>
              <a:rPr lang="en-US" sz="2300" dirty="0">
                <a:solidFill>
                  <a:schemeClr val="dk1"/>
                </a:solidFill>
                <a:latin typeface="Arial"/>
                <a:ea typeface="Arial"/>
                <a:cs typeface="Arial"/>
                <a:sym typeface="Arial"/>
              </a:rPr>
              <a:t>),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El </a:t>
            </a:r>
            <a:r>
              <a:rPr lang="en-US" sz="2300" b="1" dirty="0">
                <a:solidFill>
                  <a:srgbClr val="FF9900"/>
                </a:solidFill>
                <a:latin typeface="Arial"/>
                <a:ea typeface="Arial"/>
                <a:cs typeface="Arial"/>
                <a:sym typeface="Arial"/>
              </a:rPr>
              <a:t>plan de </a:t>
            </a:r>
            <a:r>
              <a:rPr lang="en-US" sz="2300" b="1" dirty="0" err="1">
                <a:solidFill>
                  <a:srgbClr val="FF9900"/>
                </a:solidFill>
                <a:latin typeface="Arial"/>
                <a:ea typeface="Arial"/>
                <a:cs typeface="Arial"/>
                <a:sym typeface="Arial"/>
              </a:rPr>
              <a:t>acción</a:t>
            </a:r>
            <a:r>
              <a:rPr lang="en-US" sz="2300" b="1" dirty="0">
                <a:solidFill>
                  <a:schemeClr val="dk1"/>
                </a:solidFill>
                <a:latin typeface="Arial"/>
                <a:ea typeface="Arial"/>
                <a:cs typeface="Arial"/>
                <a:sym typeface="Arial"/>
              </a:rPr>
              <a:t> </a:t>
            </a:r>
            <a:r>
              <a:rPr lang="en-US" sz="2300" dirty="0">
                <a:solidFill>
                  <a:schemeClr val="dk1"/>
                </a:solidFill>
                <a:latin typeface="Arial"/>
                <a:ea typeface="Arial"/>
                <a:cs typeface="Arial"/>
                <a:sym typeface="Arial"/>
              </a:rPr>
              <a:t>que </a:t>
            </a:r>
            <a:r>
              <a:rPr lang="en-US" sz="2300" dirty="0" err="1">
                <a:solidFill>
                  <a:schemeClr val="dk1"/>
                </a:solidFill>
                <a:latin typeface="Arial"/>
                <a:ea typeface="Arial"/>
                <a:cs typeface="Arial"/>
                <a:sym typeface="Arial"/>
              </a:rPr>
              <a:t>permita</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llevar</a:t>
            </a:r>
            <a:r>
              <a:rPr lang="en-US" sz="2300" dirty="0">
                <a:solidFill>
                  <a:schemeClr val="dk1"/>
                </a:solidFill>
                <a:latin typeface="Arial"/>
                <a:ea typeface="Arial"/>
                <a:cs typeface="Arial"/>
                <a:sym typeface="Arial"/>
              </a:rPr>
              <a:t> a la </a:t>
            </a:r>
            <a:r>
              <a:rPr lang="en-US" sz="2300" dirty="0" err="1">
                <a:solidFill>
                  <a:schemeClr val="dk1"/>
                </a:solidFill>
                <a:latin typeface="Arial"/>
                <a:ea typeface="Arial"/>
                <a:cs typeface="Arial"/>
                <a:sym typeface="Arial"/>
              </a:rPr>
              <a:t>ejecución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iniciativas</a:t>
            </a:r>
            <a:r>
              <a:rPr lang="en-US" sz="2300" dirty="0">
                <a:solidFill>
                  <a:schemeClr val="dk1"/>
                </a:solidFill>
                <a:latin typeface="Arial"/>
                <a:ea typeface="Arial"/>
                <a:cs typeface="Arial"/>
                <a:sym typeface="Arial"/>
              </a:rPr>
              <a:t>, y </a:t>
            </a:r>
          </a:p>
          <a:p>
            <a:pPr marL="1143000" lvl="2"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Las </a:t>
            </a:r>
            <a:r>
              <a:rPr lang="en-US" sz="2300" dirty="0" err="1">
                <a:solidFill>
                  <a:schemeClr val="dk1"/>
                </a:solidFill>
                <a:latin typeface="Arial"/>
                <a:ea typeface="Arial"/>
                <a:cs typeface="Arial"/>
                <a:sym typeface="Arial"/>
              </a:rPr>
              <a:t>condiciones</a:t>
            </a:r>
            <a:r>
              <a:rPr lang="en-US" sz="2300" dirty="0">
                <a:solidFill>
                  <a:schemeClr val="dk1"/>
                </a:solidFill>
                <a:latin typeface="Arial"/>
                <a:ea typeface="Arial"/>
                <a:cs typeface="Arial"/>
                <a:sym typeface="Arial"/>
              </a:rPr>
              <a:t> de </a:t>
            </a:r>
            <a:r>
              <a:rPr lang="en-US" sz="2300" b="1" dirty="0" err="1">
                <a:solidFill>
                  <a:srgbClr val="FF9900"/>
                </a:solidFill>
                <a:latin typeface="Arial"/>
                <a:ea typeface="Arial"/>
                <a:cs typeface="Arial"/>
                <a:sym typeface="Arial"/>
              </a:rPr>
              <a:t>gestión</a:t>
            </a:r>
            <a:r>
              <a:rPr lang="en-US" sz="2300" b="1" dirty="0">
                <a:solidFill>
                  <a:srgbClr val="FF9900"/>
                </a:solidFill>
                <a:latin typeface="Arial"/>
                <a:ea typeface="Arial"/>
                <a:cs typeface="Arial"/>
                <a:sym typeface="Arial"/>
              </a:rPr>
              <a:t> de </a:t>
            </a:r>
            <a:r>
              <a:rPr lang="en-US" sz="2300" b="1" dirty="0" err="1">
                <a:solidFill>
                  <a:srgbClr val="FF9900"/>
                </a:solidFill>
                <a:latin typeface="Arial"/>
                <a:ea typeface="Arial"/>
                <a:cs typeface="Arial"/>
                <a:sym typeface="Arial"/>
              </a:rPr>
              <a:t>entorno</a:t>
            </a:r>
            <a:r>
              <a:rPr lang="en-US" sz="2300" b="1" dirty="0">
                <a:solidFill>
                  <a:schemeClr val="dk1"/>
                </a:solidFill>
                <a:latin typeface="Arial"/>
                <a:ea typeface="Arial"/>
                <a:cs typeface="Arial"/>
                <a:sym typeface="Arial"/>
              </a:rPr>
              <a:t> </a:t>
            </a:r>
            <a:r>
              <a:rPr lang="en-US" sz="2300" dirty="0">
                <a:solidFill>
                  <a:schemeClr val="dk1"/>
                </a:solidFill>
                <a:latin typeface="Arial"/>
                <a:ea typeface="Arial"/>
                <a:cs typeface="Arial"/>
                <a:sym typeface="Arial"/>
              </a:rPr>
              <a:t>que se </a:t>
            </a:r>
            <a:r>
              <a:rPr lang="en-US" sz="2300" dirty="0" err="1">
                <a:solidFill>
                  <a:schemeClr val="dk1"/>
                </a:solidFill>
                <a:latin typeface="Arial"/>
                <a:ea typeface="Arial"/>
                <a:cs typeface="Arial"/>
                <a:sym typeface="Arial"/>
              </a:rPr>
              <a:t>deberá</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construir</a:t>
            </a:r>
            <a:r>
              <a:rPr lang="en-US" sz="2300" dirty="0">
                <a:solidFill>
                  <a:schemeClr val="dk1"/>
                </a:solidFill>
                <a:latin typeface="Arial"/>
                <a:ea typeface="Arial"/>
                <a:cs typeface="Arial"/>
                <a:sym typeface="Arial"/>
              </a:rPr>
              <a:t> para que la </a:t>
            </a:r>
            <a:r>
              <a:rPr lang="en-US" sz="2300" dirty="0" err="1">
                <a:solidFill>
                  <a:schemeClr val="dk1"/>
                </a:solidFill>
                <a:latin typeface="Arial"/>
                <a:ea typeface="Arial"/>
                <a:cs typeface="Arial"/>
                <a:sym typeface="Arial"/>
              </a:rPr>
              <a:t>política</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goce</a:t>
            </a:r>
            <a:r>
              <a:rPr lang="en-US" sz="2300" dirty="0">
                <a:solidFill>
                  <a:schemeClr val="dk1"/>
                </a:solidFill>
                <a:latin typeface="Arial"/>
                <a:ea typeface="Arial"/>
                <a:cs typeface="Arial"/>
                <a:sym typeface="Arial"/>
              </a:rPr>
              <a:t> de </a:t>
            </a:r>
            <a:r>
              <a:rPr lang="en-US" sz="2300" dirty="0" err="1">
                <a:solidFill>
                  <a:schemeClr val="dk1"/>
                </a:solidFill>
                <a:latin typeface="Arial"/>
                <a:ea typeface="Arial"/>
                <a:cs typeface="Arial"/>
                <a:sym typeface="Arial"/>
              </a:rPr>
              <a:t>gobernabilidad</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su</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ejecución</a:t>
            </a:r>
            <a:r>
              <a:rPr lang="en-US" sz="2300" dirty="0">
                <a:solidFill>
                  <a:schemeClr val="dk1"/>
                </a:solidFill>
                <a:latin typeface="Arial"/>
                <a:ea typeface="Arial"/>
                <a:cs typeface="Arial"/>
                <a:sym typeface="Arial"/>
              </a:rPr>
              <a:t>.</a:t>
            </a:r>
          </a:p>
          <a:p>
            <a:pPr marL="0" indent="0">
              <a:spcBef>
                <a:spcPts val="0"/>
              </a:spcBef>
              <a:buNone/>
            </a:pPr>
            <a:endParaRPr sz="2300" dirty="0">
              <a:solidFill>
                <a:schemeClr val="dk1"/>
              </a:solidFill>
              <a:latin typeface="Arial"/>
              <a:ea typeface="Arial"/>
              <a:cs typeface="Arial"/>
              <a:sym typeface="Arial"/>
            </a:endParaRPr>
          </a:p>
        </p:txBody>
      </p:sp>
      <p:sp>
        <p:nvSpPr>
          <p:cNvPr id="521" name="Shape 52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57</a:t>
            </a:fld>
            <a:endParaRPr lang="en-US" sz="1400">
              <a:solidFill>
                <a:schemeClr val="dk1"/>
              </a:solidFill>
              <a:latin typeface="Arial"/>
              <a:ea typeface="Arial"/>
              <a:cs typeface="Arial"/>
              <a:sym typeface="Arial"/>
            </a:endParaRPr>
          </a:p>
        </p:txBody>
      </p:sp>
      <p:sp>
        <p:nvSpPr>
          <p:cNvPr id="522" name="Shape 52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6</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Shape 527"/>
          <p:cNvSpPr txBox="1">
            <a:spLocks noGrp="1"/>
          </p:cNvSpPr>
          <p:nvPr>
            <p:ph type="body" idx="1"/>
          </p:nvPr>
        </p:nvSpPr>
        <p:spPr>
          <a:xfrm>
            <a:off x="2135188" y="1341438"/>
            <a:ext cx="882808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Una </a:t>
            </a:r>
            <a:r>
              <a:rPr lang="en-US" sz="2400" dirty="0" err="1">
                <a:solidFill>
                  <a:schemeClr val="dk1"/>
                </a:solidFill>
                <a:latin typeface="Arial"/>
                <a:ea typeface="Arial"/>
                <a:cs typeface="Arial"/>
                <a:sym typeface="Arial"/>
              </a:rPr>
              <a:t>vez</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formulada</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estos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términos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posible</a:t>
            </a:r>
            <a:r>
              <a:rPr lang="en-US" sz="2400" dirty="0">
                <a:solidFill>
                  <a:schemeClr val="dk1"/>
                </a:solidFill>
                <a:latin typeface="Arial"/>
                <a:ea typeface="Arial"/>
                <a:cs typeface="Arial"/>
                <a:sym typeface="Arial"/>
              </a:rPr>
              <a:t> </a:t>
            </a:r>
            <a:r>
              <a:rPr lang="en-US" sz="2400" b="1" dirty="0">
                <a:solidFill>
                  <a:srgbClr val="FF9900"/>
                </a:solidFill>
                <a:latin typeface="Arial"/>
                <a:ea typeface="Arial"/>
                <a:cs typeface="Arial"/>
                <a:sym typeface="Arial"/>
              </a:rPr>
              <a:t>pasar a la </a:t>
            </a:r>
            <a:r>
              <a:rPr lang="en-US" sz="2400" b="1" dirty="0" err="1">
                <a:solidFill>
                  <a:srgbClr val="FF9900"/>
                </a:solidFill>
                <a:latin typeface="Arial"/>
                <a:ea typeface="Arial"/>
                <a:cs typeface="Arial"/>
                <a:sym typeface="Arial"/>
              </a:rPr>
              <a:t>fase</a:t>
            </a:r>
            <a:r>
              <a:rPr lang="en-US" sz="2400" b="1" dirty="0">
                <a:solidFill>
                  <a:srgbClr val="FF9900"/>
                </a:solidFill>
                <a:latin typeface="Arial"/>
                <a:ea typeface="Arial"/>
                <a:cs typeface="Arial"/>
                <a:sym typeface="Arial"/>
              </a:rPr>
              <a:t> de </a:t>
            </a:r>
            <a:r>
              <a:rPr lang="en-US" sz="2400" b="1" dirty="0" err="1">
                <a:solidFill>
                  <a:srgbClr val="FF9900"/>
                </a:solidFill>
                <a:latin typeface="Arial"/>
                <a:ea typeface="Arial"/>
                <a:cs typeface="Arial"/>
                <a:sym typeface="Arial"/>
              </a:rPr>
              <a:t>puesta</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en</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marcha</a:t>
            </a:r>
            <a:r>
              <a:rPr lang="en-US" sz="2400" b="1" dirty="0">
                <a:solidFill>
                  <a:srgbClr val="FF9900"/>
                </a:solidFill>
                <a:latin typeface="Arial"/>
                <a:ea typeface="Arial"/>
                <a:cs typeface="Arial"/>
                <a:sym typeface="Arial"/>
              </a:rPr>
              <a:t> de la </a:t>
            </a:r>
            <a:r>
              <a:rPr lang="en-US" sz="2400" b="1" dirty="0" err="1">
                <a:solidFill>
                  <a:srgbClr val="FF9900"/>
                </a:solidFill>
                <a:latin typeface="Arial"/>
                <a:ea typeface="Arial"/>
                <a:cs typeface="Arial"/>
                <a:sym typeface="Arial"/>
              </a:rPr>
              <a:t>misma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necesario</a:t>
            </a:r>
            <a:r>
              <a:rPr lang="en-US" sz="2400" dirty="0">
                <a:solidFill>
                  <a:schemeClr val="dk1"/>
                </a:solidFill>
                <a:latin typeface="Arial"/>
                <a:ea typeface="Arial"/>
                <a:cs typeface="Arial"/>
                <a:sym typeface="Arial"/>
              </a:rPr>
              <a:t> </a:t>
            </a:r>
            <a:r>
              <a:rPr lang="en-US" sz="2400" b="1" dirty="0" err="1">
                <a:solidFill>
                  <a:srgbClr val="FF9900"/>
                </a:solidFill>
                <a:latin typeface="Arial"/>
                <a:ea typeface="Arial"/>
                <a:cs typeface="Arial"/>
                <a:sym typeface="Arial"/>
              </a:rPr>
              <a:t>disponer</a:t>
            </a:r>
            <a:r>
              <a:rPr lang="en-US" sz="2400" b="1" dirty="0">
                <a:solidFill>
                  <a:srgbClr val="FF9900"/>
                </a:solidFill>
                <a:latin typeface="Arial"/>
                <a:ea typeface="Arial"/>
                <a:cs typeface="Arial"/>
                <a:sym typeface="Arial"/>
              </a:rPr>
              <a:t> de una </a:t>
            </a:r>
            <a:r>
              <a:rPr lang="en-US" sz="2400" b="1" dirty="0" err="1">
                <a:solidFill>
                  <a:srgbClr val="FF9900"/>
                </a:solidFill>
                <a:latin typeface="Arial"/>
                <a:ea typeface="Arial"/>
                <a:cs typeface="Arial"/>
                <a:sym typeface="Arial"/>
              </a:rPr>
              <a:t>narrativa</a:t>
            </a:r>
            <a:r>
              <a:rPr lang="en-US" sz="2400" b="1" dirty="0">
                <a:solidFill>
                  <a:srgbClr val="FF9900"/>
                </a:solidFill>
                <a:latin typeface="Arial"/>
                <a:ea typeface="Arial"/>
                <a:cs typeface="Arial"/>
                <a:sym typeface="Arial"/>
              </a:rPr>
              <a:t> que </a:t>
            </a:r>
            <a:r>
              <a:rPr lang="en-US" sz="2400" b="1" dirty="0" err="1">
                <a:solidFill>
                  <a:srgbClr val="FF9900"/>
                </a:solidFill>
                <a:latin typeface="Arial"/>
                <a:ea typeface="Arial"/>
                <a:cs typeface="Arial"/>
                <a:sym typeface="Arial"/>
              </a:rPr>
              <a:t>presente</a:t>
            </a:r>
            <a:r>
              <a:rPr lang="en-US" sz="2400" b="1" dirty="0">
                <a:solidFill>
                  <a:srgbClr val="FF9900"/>
                </a:solidFill>
                <a:latin typeface="Arial"/>
                <a:ea typeface="Arial"/>
                <a:cs typeface="Arial"/>
                <a:sym typeface="Arial"/>
              </a:rPr>
              <a:t> la </a:t>
            </a:r>
            <a:r>
              <a:rPr lang="en-US" sz="2400" b="1" dirty="0" err="1">
                <a:solidFill>
                  <a:srgbClr val="FF9900"/>
                </a:solidFill>
                <a:latin typeface="Arial"/>
                <a:ea typeface="Arial"/>
                <a:cs typeface="Arial"/>
                <a:sym typeface="Arial"/>
              </a:rPr>
              <a:t>intervención</a:t>
            </a:r>
            <a:r>
              <a:rPr lang="en-US" sz="2400" dirty="0">
                <a:solidFill>
                  <a:schemeClr val="dk1"/>
                </a:solidFill>
                <a:latin typeface="Arial"/>
                <a:ea typeface="Arial"/>
                <a:cs typeface="Arial"/>
                <a:sym typeface="Arial"/>
              </a:rPr>
              <a:t> y que, sin </a:t>
            </a:r>
            <a:r>
              <a:rPr lang="en-US" sz="2400" dirty="0" err="1">
                <a:solidFill>
                  <a:schemeClr val="dk1"/>
                </a:solidFill>
                <a:latin typeface="Arial"/>
                <a:ea typeface="Arial"/>
                <a:cs typeface="Arial"/>
                <a:sym typeface="Arial"/>
              </a:rPr>
              <a:t>perder</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complejidad</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pueda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tener</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formulación</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misma</a:t>
            </a:r>
            <a:r>
              <a:rPr lang="en-US" sz="2400" dirty="0">
                <a:solidFill>
                  <a:schemeClr val="dk1"/>
                </a:solidFill>
                <a:latin typeface="Arial"/>
                <a:ea typeface="Arial"/>
                <a:cs typeface="Arial"/>
                <a:sym typeface="Arial"/>
              </a:rPr>
              <a:t>, sea </a:t>
            </a:r>
            <a:r>
              <a:rPr lang="en-US" sz="2400" dirty="0" err="1">
                <a:solidFill>
                  <a:schemeClr val="dk1"/>
                </a:solidFill>
                <a:latin typeface="Arial"/>
                <a:ea typeface="Arial"/>
                <a:cs typeface="Arial"/>
                <a:sym typeface="Arial"/>
              </a:rPr>
              <a:t>entendible</a:t>
            </a:r>
            <a:r>
              <a:rPr lang="en-US" sz="2400" dirty="0">
                <a:solidFill>
                  <a:schemeClr val="dk1"/>
                </a:solidFill>
                <a:latin typeface="Arial"/>
                <a:ea typeface="Arial"/>
                <a:cs typeface="Arial"/>
                <a:sym typeface="Arial"/>
              </a:rPr>
              <a:t> para el </a:t>
            </a:r>
            <a:r>
              <a:rPr lang="en-US" sz="2400" dirty="0" err="1">
                <a:solidFill>
                  <a:schemeClr val="dk1"/>
                </a:solidFill>
                <a:latin typeface="Arial"/>
                <a:ea typeface="Arial"/>
                <a:cs typeface="Arial"/>
                <a:sym typeface="Arial"/>
              </a:rPr>
              <a:t>común</a:t>
            </a:r>
            <a:r>
              <a:rPr lang="en-US" sz="2400" dirty="0">
                <a:solidFill>
                  <a:schemeClr val="dk1"/>
                </a:solidFill>
                <a:latin typeface="Arial"/>
                <a:ea typeface="Arial"/>
                <a:cs typeface="Arial"/>
                <a:sym typeface="Arial"/>
              </a:rPr>
              <a:t> de los </a:t>
            </a:r>
            <a:r>
              <a:rPr lang="en-US" sz="2400" dirty="0" err="1">
                <a:solidFill>
                  <a:schemeClr val="dk1"/>
                </a:solidFill>
                <a:latin typeface="Arial"/>
                <a:ea typeface="Arial"/>
                <a:cs typeface="Arial"/>
                <a:sym typeface="Arial"/>
              </a:rPr>
              <a:t>ciudadanos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tienen</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ver</a:t>
            </a:r>
            <a:r>
              <a:rPr lang="en-US" sz="2400" dirty="0">
                <a:solidFill>
                  <a:schemeClr val="dk1"/>
                </a:solidFill>
                <a:latin typeface="Arial"/>
                <a:ea typeface="Arial"/>
                <a:cs typeface="Arial"/>
                <a:sym typeface="Arial"/>
              </a:rPr>
              <a:t> con los </a:t>
            </a:r>
            <a:r>
              <a:rPr lang="en-US" sz="2400" dirty="0" err="1">
                <a:solidFill>
                  <a:schemeClr val="dk1"/>
                </a:solidFill>
                <a:latin typeface="Arial"/>
                <a:ea typeface="Arial"/>
                <a:cs typeface="Arial"/>
                <a:sym typeface="Arial"/>
              </a:rPr>
              <a:t>problemas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están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enfrentando</a:t>
            </a:r>
            <a:r>
              <a:rPr lang="en-US" sz="24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err="1">
                <a:solidFill>
                  <a:schemeClr val="dk1"/>
                </a:solidFill>
                <a:latin typeface="Arial"/>
                <a:ea typeface="Arial"/>
                <a:cs typeface="Arial"/>
                <a:sym typeface="Arial"/>
              </a:rPr>
              <a:t>Disponiendo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esta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narrativa</a:t>
            </a:r>
            <a:r>
              <a:rPr lang="en-US" sz="2400" dirty="0">
                <a:solidFill>
                  <a:schemeClr val="dk1"/>
                </a:solidFill>
                <a:latin typeface="Arial"/>
                <a:ea typeface="Arial"/>
                <a:cs typeface="Arial"/>
                <a:sym typeface="Arial"/>
              </a:rPr>
              <a:t>, </a:t>
            </a:r>
            <a:r>
              <a:rPr lang="en-US" sz="2400" b="1" dirty="0">
                <a:solidFill>
                  <a:srgbClr val="FF9900"/>
                </a:solidFill>
                <a:latin typeface="Arial"/>
                <a:ea typeface="Arial"/>
                <a:cs typeface="Arial"/>
                <a:sym typeface="Arial"/>
              </a:rPr>
              <a:t>se </a:t>
            </a:r>
            <a:r>
              <a:rPr lang="en-US" sz="2400" b="1" dirty="0" err="1">
                <a:solidFill>
                  <a:srgbClr val="FF9900"/>
                </a:solidFill>
                <a:latin typeface="Arial"/>
                <a:ea typeface="Arial"/>
                <a:cs typeface="Arial"/>
                <a:sym typeface="Arial"/>
              </a:rPr>
              <a:t>deberá</a:t>
            </a:r>
            <a:r>
              <a:rPr lang="en-US" sz="2400"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volver</a:t>
            </a:r>
            <a:r>
              <a:rPr lang="en-US" sz="2400" b="1" dirty="0">
                <a:solidFill>
                  <a:srgbClr val="FF9900"/>
                </a:solidFill>
                <a:latin typeface="Arial"/>
                <a:ea typeface="Arial"/>
                <a:cs typeface="Arial"/>
                <a:sym typeface="Arial"/>
              </a:rPr>
              <a:t> a la </a:t>
            </a:r>
            <a:r>
              <a:rPr lang="en-US" sz="2400" b="1" dirty="0" err="1">
                <a:solidFill>
                  <a:srgbClr val="FF9900"/>
                </a:solidFill>
                <a:latin typeface="Arial"/>
                <a:ea typeface="Arial"/>
                <a:cs typeface="Arial"/>
                <a:sym typeface="Arial"/>
              </a:rPr>
              <a:t>interacción</a:t>
            </a:r>
            <a:r>
              <a:rPr lang="en-US" sz="2400" b="1" dirty="0">
                <a:solidFill>
                  <a:srgbClr val="FF9900"/>
                </a:solidFill>
                <a:latin typeface="Arial"/>
                <a:ea typeface="Arial"/>
                <a:cs typeface="Arial"/>
                <a:sym typeface="Arial"/>
              </a:rPr>
              <a:t> con los </a:t>
            </a:r>
            <a:r>
              <a:rPr lang="en-US" sz="2400" b="1" dirty="0" err="1">
                <a:solidFill>
                  <a:srgbClr val="FF9900"/>
                </a:solidFill>
                <a:latin typeface="Arial"/>
                <a:ea typeface="Arial"/>
                <a:cs typeface="Arial"/>
                <a:sym typeface="Arial"/>
              </a:rPr>
              <a:t>diversos</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actores</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relevantes</a:t>
            </a:r>
            <a:r>
              <a:rPr lang="en-US" sz="2400" b="1" dirty="0">
                <a:solidFill>
                  <a:schemeClr val="dk1"/>
                </a:solidFill>
                <a:latin typeface="Arial"/>
                <a:ea typeface="Arial"/>
                <a:cs typeface="Arial"/>
                <a:sym typeface="Arial"/>
              </a:rPr>
              <a:t>,</a:t>
            </a:r>
            <a:r>
              <a:rPr lang="en-US" sz="2400" dirty="0">
                <a:solidFill>
                  <a:schemeClr val="dk1"/>
                </a:solidFill>
                <a:latin typeface="Arial"/>
                <a:ea typeface="Arial"/>
                <a:cs typeface="Arial"/>
                <a:sym typeface="Arial"/>
              </a:rPr>
              <a:t> para </a:t>
            </a:r>
            <a:r>
              <a:rPr lang="en-US" sz="2400" dirty="0" err="1">
                <a:solidFill>
                  <a:schemeClr val="dk1"/>
                </a:solidFill>
                <a:latin typeface="Arial"/>
                <a:ea typeface="Arial"/>
                <a:cs typeface="Arial"/>
                <a:sym typeface="Arial"/>
              </a:rPr>
              <a:t>presentar</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como</a:t>
            </a:r>
            <a:r>
              <a:rPr lang="en-US" sz="2400" dirty="0">
                <a:solidFill>
                  <a:schemeClr val="dk1"/>
                </a:solidFill>
                <a:latin typeface="Arial"/>
                <a:ea typeface="Arial"/>
                <a:cs typeface="Arial"/>
                <a:sym typeface="Arial"/>
              </a:rPr>
              <a:t> un conjunto </a:t>
            </a:r>
            <a:r>
              <a:rPr lang="en-US" sz="2400" dirty="0" err="1">
                <a:solidFill>
                  <a:schemeClr val="dk1"/>
                </a:solidFill>
                <a:latin typeface="Arial"/>
                <a:ea typeface="Arial"/>
                <a:cs typeface="Arial"/>
                <a:sym typeface="Arial"/>
              </a:rPr>
              <a:t>ordenado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diagnósticos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objetivos</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acciones</a:t>
            </a:r>
            <a:r>
              <a:rPr lang="en-US" sz="2400" dirty="0">
                <a:solidFill>
                  <a:schemeClr val="dk1"/>
                </a:solidFill>
                <a:latin typeface="Arial"/>
                <a:ea typeface="Arial"/>
                <a:cs typeface="Arial"/>
                <a:sym typeface="Arial"/>
              </a:rPr>
              <a:t> que el </a:t>
            </a:r>
            <a:r>
              <a:rPr lang="en-US" sz="2400" dirty="0" err="1">
                <a:solidFill>
                  <a:schemeClr val="dk1"/>
                </a:solidFill>
                <a:latin typeface="Arial"/>
                <a:ea typeface="Arial"/>
                <a:cs typeface="Arial"/>
                <a:sym typeface="Arial"/>
              </a:rPr>
              <a:t>gobierno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intentará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implementar</a:t>
            </a:r>
            <a:r>
              <a:rPr lang="en-US" sz="2400" dirty="0">
                <a:solidFill>
                  <a:schemeClr val="dk1"/>
                </a:solidFill>
                <a:latin typeface="Arial"/>
                <a:ea typeface="Arial"/>
                <a:cs typeface="Arial"/>
                <a:sym typeface="Arial"/>
              </a:rPr>
              <a:t>. </a:t>
            </a:r>
          </a:p>
          <a:p>
            <a:pPr marL="342900" indent="-3429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0" indent="0">
              <a:spcBef>
                <a:spcPts val="0"/>
              </a:spcBef>
              <a:buNone/>
            </a:pPr>
            <a:endParaRPr sz="2400" dirty="0">
              <a:solidFill>
                <a:schemeClr val="dk1"/>
              </a:solidFill>
              <a:latin typeface="Arial"/>
              <a:ea typeface="Arial"/>
              <a:cs typeface="Arial"/>
              <a:sym typeface="Arial"/>
            </a:endParaRPr>
          </a:p>
        </p:txBody>
      </p:sp>
      <p:sp>
        <p:nvSpPr>
          <p:cNvPr id="528" name="Shape 52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58</a:t>
            </a:fld>
            <a:endParaRPr lang="en-US" sz="1400">
              <a:solidFill>
                <a:schemeClr val="dk1"/>
              </a:solidFill>
              <a:latin typeface="Arial"/>
              <a:ea typeface="Arial"/>
              <a:cs typeface="Arial"/>
              <a:sym typeface="Arial"/>
            </a:endParaRPr>
          </a:p>
        </p:txBody>
      </p:sp>
      <p:sp>
        <p:nvSpPr>
          <p:cNvPr id="529" name="Shape 52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7</a:t>
            </a: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Shape 534"/>
          <p:cNvSpPr txBox="1">
            <a:spLocks noGrp="1"/>
          </p:cNvSpPr>
          <p:nvPr>
            <p:ph type="body" idx="1"/>
          </p:nvPr>
        </p:nvSpPr>
        <p:spPr>
          <a:xfrm>
            <a:off x="2063749" y="1571626"/>
            <a:ext cx="9032875"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200" b="1" dirty="0">
                <a:solidFill>
                  <a:srgbClr val="FF9900"/>
                </a:solidFill>
                <a:latin typeface="Arial"/>
                <a:ea typeface="Arial"/>
                <a:cs typeface="Arial"/>
                <a:sym typeface="Arial"/>
              </a:rPr>
              <a:t>De </a:t>
            </a:r>
            <a:r>
              <a:rPr lang="en-US" sz="2200" b="1" dirty="0" err="1">
                <a:solidFill>
                  <a:srgbClr val="FF9900"/>
                </a:solidFill>
                <a:latin typeface="Arial"/>
                <a:ea typeface="Arial"/>
                <a:cs typeface="Arial"/>
                <a:sym typeface="Arial"/>
              </a:rPr>
              <a:t>esta</a:t>
            </a:r>
            <a:r>
              <a:rPr lang="en-US" sz="2200" b="1" dirty="0">
                <a:solidFill>
                  <a:srgbClr val="FF9900"/>
                </a:solidFill>
                <a:latin typeface="Arial"/>
                <a:ea typeface="Arial"/>
                <a:cs typeface="Arial"/>
                <a:sym typeface="Arial"/>
              </a:rPr>
              <a:t> </a:t>
            </a:r>
            <a:r>
              <a:rPr lang="en-US" sz="2200" b="1" dirty="0" err="1">
                <a:solidFill>
                  <a:srgbClr val="FF9900"/>
                </a:solidFill>
                <a:latin typeface="Arial"/>
                <a:ea typeface="Arial"/>
                <a:cs typeface="Arial"/>
                <a:sym typeface="Arial"/>
              </a:rPr>
              <a:t>interacción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aparecerán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nuevas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brechas</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deberán</a:t>
            </a:r>
            <a:r>
              <a:rPr lang="en-US" sz="2200" dirty="0">
                <a:solidFill>
                  <a:schemeClr val="dk1"/>
                </a:solidFill>
                <a:latin typeface="Arial"/>
                <a:ea typeface="Arial"/>
                <a:cs typeface="Arial"/>
                <a:sym typeface="Arial"/>
              </a:rPr>
              <a:t> ser </a:t>
            </a:r>
            <a:r>
              <a:rPr lang="en-US" sz="2200" dirty="0" err="1">
                <a:solidFill>
                  <a:schemeClr val="dk1"/>
                </a:solidFill>
                <a:latin typeface="Arial"/>
                <a:ea typeface="Arial"/>
                <a:cs typeface="Arial"/>
                <a:sym typeface="Arial"/>
              </a:rPr>
              <a:t>integradas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b="1" dirty="0">
                <a:solidFill>
                  <a:srgbClr val="FF9900"/>
                </a:solidFill>
                <a:latin typeface="Arial"/>
                <a:ea typeface="Arial"/>
                <a:cs typeface="Arial"/>
                <a:sym typeface="Arial"/>
              </a:rPr>
              <a:t>Plan de </a:t>
            </a:r>
            <a:r>
              <a:rPr lang="en-US" sz="2200" b="1" dirty="0" err="1">
                <a:solidFill>
                  <a:srgbClr val="FF9900"/>
                </a:solidFill>
                <a:latin typeface="Arial"/>
                <a:ea typeface="Arial"/>
                <a:cs typeface="Arial"/>
                <a:sym typeface="Arial"/>
              </a:rPr>
              <a:t>Trabajo</a:t>
            </a:r>
            <a:r>
              <a:rPr lang="en-US" sz="2200" b="1" dirty="0">
                <a:solidFill>
                  <a:schemeClr val="dk1"/>
                </a:solidFill>
                <a:latin typeface="Arial"/>
                <a:ea typeface="Arial"/>
                <a:cs typeface="Arial"/>
                <a:sym typeface="Arial"/>
              </a:rPr>
              <a:t> </a:t>
            </a:r>
            <a:r>
              <a:rPr lang="en-US" sz="2200" dirty="0">
                <a:solidFill>
                  <a:schemeClr val="dk1"/>
                </a:solidFill>
                <a:latin typeface="Arial"/>
                <a:ea typeface="Arial"/>
                <a:cs typeface="Arial"/>
                <a:sym typeface="Arial"/>
              </a:rPr>
              <a:t>que se </a:t>
            </a:r>
            <a:r>
              <a:rPr lang="en-US" sz="2200" dirty="0" err="1">
                <a:solidFill>
                  <a:schemeClr val="dk1"/>
                </a:solidFill>
                <a:latin typeface="Arial"/>
                <a:ea typeface="Arial"/>
                <a:cs typeface="Arial"/>
                <a:sym typeface="Arial"/>
              </a:rPr>
              <a:t>formule</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partir</a:t>
            </a:r>
            <a:r>
              <a:rPr lang="en-US" sz="2200" dirty="0">
                <a:solidFill>
                  <a:schemeClr val="dk1"/>
                </a:solidFill>
                <a:latin typeface="Arial"/>
                <a:ea typeface="Arial"/>
                <a:cs typeface="Arial"/>
                <a:sym typeface="Arial"/>
              </a:rPr>
              <a:t> del Plan de </a:t>
            </a:r>
            <a:r>
              <a:rPr lang="en-US" sz="2200" dirty="0" err="1">
                <a:solidFill>
                  <a:schemeClr val="dk1"/>
                </a:solidFill>
                <a:latin typeface="Arial"/>
                <a:ea typeface="Arial"/>
                <a:cs typeface="Arial"/>
                <a:sym typeface="Arial"/>
              </a:rPr>
              <a:t>Acción</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contenga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Junto a lo anterior se </a:t>
            </a:r>
            <a:r>
              <a:rPr lang="en-US" sz="2200" dirty="0" err="1">
                <a:solidFill>
                  <a:schemeClr val="dk1"/>
                </a:solidFill>
                <a:latin typeface="Arial"/>
                <a:ea typeface="Arial"/>
                <a:cs typeface="Arial"/>
                <a:sym typeface="Arial"/>
              </a:rPr>
              <a:t>deberá</a:t>
            </a:r>
            <a:r>
              <a:rPr lang="en-US" sz="2200" dirty="0">
                <a:solidFill>
                  <a:schemeClr val="dk1"/>
                </a:solidFill>
                <a:latin typeface="Arial"/>
                <a:ea typeface="Arial"/>
                <a:cs typeface="Arial"/>
                <a:sym typeface="Arial"/>
              </a:rPr>
              <a:t>: </a:t>
            </a:r>
          </a:p>
          <a:p>
            <a:pPr marL="742950" lvl="1" indent="-285750" algn="just">
              <a:lnSpc>
                <a:spcPct val="80000"/>
              </a:lnSpc>
              <a:spcBef>
                <a:spcPts val="400"/>
              </a:spcBef>
              <a:buClr>
                <a:srgbClr val="FF9900"/>
              </a:buClr>
              <a:buFont typeface="Arial"/>
              <a:buChar char="–"/>
            </a:pPr>
            <a:r>
              <a:rPr lang="en-US" sz="2000" dirty="0" err="1">
                <a:solidFill>
                  <a:srgbClr val="FF9900"/>
                </a:solidFill>
                <a:latin typeface="Arial"/>
                <a:ea typeface="Arial"/>
                <a:cs typeface="Arial"/>
                <a:sym typeface="Arial"/>
              </a:rPr>
              <a:t>Conformar</a:t>
            </a:r>
            <a:r>
              <a:rPr lang="en-US" sz="2000" dirty="0">
                <a:solidFill>
                  <a:srgbClr val="FF9900"/>
                </a:solidFill>
                <a:latin typeface="Arial"/>
                <a:ea typeface="Arial"/>
                <a:cs typeface="Arial"/>
                <a:sym typeface="Arial"/>
              </a:rPr>
              <a:t> los </a:t>
            </a:r>
            <a:r>
              <a:rPr lang="en-US" sz="2000" dirty="0" err="1">
                <a:solidFill>
                  <a:srgbClr val="FF9900"/>
                </a:solidFill>
                <a:latin typeface="Arial"/>
                <a:ea typeface="Arial"/>
                <a:cs typeface="Arial"/>
                <a:sym typeface="Arial"/>
              </a:rPr>
              <a:t>equipos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profesionales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especializados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temas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trabajados</a:t>
            </a:r>
            <a:r>
              <a:rPr lang="en-US" sz="2000" dirty="0">
                <a:solidFill>
                  <a:schemeClr val="dk1"/>
                </a:solidFill>
                <a:latin typeface="Arial"/>
                <a:ea typeface="Arial"/>
                <a:cs typeface="Arial"/>
                <a:sym typeface="Arial"/>
              </a:rPr>
              <a:t>;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Se </a:t>
            </a:r>
            <a:r>
              <a:rPr lang="en-US" sz="2000" dirty="0" err="1">
                <a:solidFill>
                  <a:schemeClr val="dk1"/>
                </a:solidFill>
                <a:latin typeface="Arial"/>
                <a:ea typeface="Arial"/>
                <a:cs typeface="Arial"/>
                <a:sym typeface="Arial"/>
              </a:rPr>
              <a:t>deberán</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instalar</a:t>
            </a:r>
            <a:r>
              <a:rPr lang="en-US" sz="2000" dirty="0">
                <a:solidFill>
                  <a:srgbClr val="FF9900"/>
                </a:solidFill>
                <a:latin typeface="Arial"/>
                <a:ea typeface="Arial"/>
                <a:cs typeface="Arial"/>
                <a:sym typeface="Arial"/>
              </a:rPr>
              <a:t> las </a:t>
            </a:r>
            <a:r>
              <a:rPr lang="en-US" sz="2000" dirty="0" err="1">
                <a:solidFill>
                  <a:srgbClr val="FF9900"/>
                </a:solidFill>
                <a:latin typeface="Arial"/>
                <a:ea typeface="Arial"/>
                <a:cs typeface="Arial"/>
                <a:sym typeface="Arial"/>
              </a:rPr>
              <a:t>coordinaciones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institucionales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necesarias</a:t>
            </a:r>
            <a:r>
              <a:rPr lang="en-US" sz="2000" dirty="0">
                <a:solidFill>
                  <a:schemeClr val="dk1"/>
                </a:solidFill>
                <a:latin typeface="Arial"/>
                <a:ea typeface="Arial"/>
                <a:cs typeface="Arial"/>
                <a:sym typeface="Arial"/>
              </a:rPr>
              <a:t> tanto a </a:t>
            </a:r>
            <a:r>
              <a:rPr lang="en-US" sz="2000" dirty="0" err="1">
                <a:solidFill>
                  <a:schemeClr val="dk1"/>
                </a:solidFill>
                <a:latin typeface="Arial"/>
                <a:ea typeface="Arial"/>
                <a:cs typeface="Arial"/>
                <a:sym typeface="Arial"/>
              </a:rPr>
              <a:t>nivel</a:t>
            </a:r>
            <a:r>
              <a:rPr lang="en-US" sz="2000" dirty="0">
                <a:solidFill>
                  <a:schemeClr val="dk1"/>
                </a:solidFill>
                <a:latin typeface="Arial"/>
                <a:ea typeface="Arial"/>
                <a:cs typeface="Arial"/>
                <a:sym typeface="Arial"/>
              </a:rPr>
              <a:t> central entre </a:t>
            </a:r>
            <a:r>
              <a:rPr lang="en-US" sz="2000" dirty="0" err="1">
                <a:solidFill>
                  <a:schemeClr val="dk1"/>
                </a:solidFill>
                <a:latin typeface="Arial"/>
                <a:ea typeface="Arial"/>
                <a:cs typeface="Arial"/>
                <a:sym typeface="Arial"/>
              </a:rPr>
              <a:t>ministerios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como</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nivel</a:t>
            </a:r>
            <a:r>
              <a:rPr lang="en-US" sz="2000" dirty="0">
                <a:solidFill>
                  <a:schemeClr val="dk1"/>
                </a:solidFill>
                <a:latin typeface="Arial"/>
                <a:ea typeface="Arial"/>
                <a:cs typeface="Arial"/>
                <a:sym typeface="Arial"/>
              </a:rPr>
              <a:t> regional y local; </a:t>
            </a:r>
          </a:p>
          <a:p>
            <a:pPr marL="742950" lvl="1" indent="-28575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Se </a:t>
            </a:r>
            <a:r>
              <a:rPr lang="en-US" sz="2000" dirty="0" err="1">
                <a:solidFill>
                  <a:schemeClr val="dk1"/>
                </a:solidFill>
                <a:latin typeface="Arial"/>
                <a:ea typeface="Arial"/>
                <a:cs typeface="Arial"/>
                <a:sym typeface="Arial"/>
              </a:rPr>
              <a:t>deberá</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obtener</a:t>
            </a:r>
            <a:r>
              <a:rPr lang="en-US" sz="2000" dirty="0">
                <a:solidFill>
                  <a:srgbClr val="FF9900"/>
                </a:solidFill>
                <a:latin typeface="Arial"/>
                <a:ea typeface="Arial"/>
                <a:cs typeface="Arial"/>
                <a:sym typeface="Arial"/>
              </a:rPr>
              <a:t> los </a:t>
            </a:r>
            <a:r>
              <a:rPr lang="en-US" sz="2000" dirty="0" err="1">
                <a:solidFill>
                  <a:srgbClr val="FF9900"/>
                </a:solidFill>
                <a:latin typeface="Arial"/>
                <a:ea typeface="Arial"/>
                <a:cs typeface="Arial"/>
                <a:sym typeface="Arial"/>
              </a:rPr>
              <a:t>recursos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financieros</a:t>
            </a:r>
            <a:r>
              <a:rPr lang="en-US" sz="2000" dirty="0">
                <a:solidFill>
                  <a:srgbClr val="FF9900"/>
                </a:solidFill>
                <a:latin typeface="Arial"/>
                <a:ea typeface="Arial"/>
                <a:cs typeface="Arial"/>
                <a:sym typeface="Arial"/>
              </a:rPr>
              <a:t> y </a:t>
            </a:r>
            <a:r>
              <a:rPr lang="en-US" sz="2000" dirty="0" err="1">
                <a:solidFill>
                  <a:srgbClr val="FF9900"/>
                </a:solidFill>
                <a:latin typeface="Arial"/>
                <a:ea typeface="Arial"/>
                <a:cs typeface="Arial"/>
                <a:sym typeface="Arial"/>
              </a:rPr>
              <a:t>materiales</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sustentar</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trabajo</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realizar</a:t>
            </a:r>
            <a:r>
              <a:rPr lang="en-US" sz="2000" dirty="0">
                <a:solidFill>
                  <a:schemeClr val="dk1"/>
                </a:solidFill>
                <a:latin typeface="Arial"/>
                <a:ea typeface="Arial"/>
                <a:cs typeface="Arial"/>
                <a:sym typeface="Arial"/>
              </a:rPr>
              <a:t> y </a:t>
            </a:r>
          </a:p>
          <a:p>
            <a:pPr marL="742950" lvl="1" indent="-285750"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Poner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funcionamiento</a:t>
            </a:r>
            <a:r>
              <a:rPr lang="en-US" sz="2000" dirty="0">
                <a:solidFill>
                  <a:srgbClr val="FF9900"/>
                </a:solidFill>
                <a:latin typeface="Arial"/>
                <a:ea typeface="Arial"/>
                <a:cs typeface="Arial"/>
                <a:sym typeface="Arial"/>
              </a:rPr>
              <a:t> el </a:t>
            </a:r>
            <a:r>
              <a:rPr lang="en-US" sz="2000" dirty="0" err="1">
                <a:solidFill>
                  <a:srgbClr val="FF9900"/>
                </a:solidFill>
                <a:latin typeface="Arial"/>
                <a:ea typeface="Arial"/>
                <a:cs typeface="Arial"/>
                <a:sym typeface="Arial"/>
              </a:rPr>
              <a:t>esquema</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gobernabilidad</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siendo</a:t>
            </a:r>
            <a:r>
              <a:rPr lang="en-US" sz="2000" dirty="0">
                <a:solidFill>
                  <a:schemeClr val="dk1"/>
                </a:solidFill>
                <a:latin typeface="Arial"/>
                <a:ea typeface="Arial"/>
                <a:cs typeface="Arial"/>
                <a:sym typeface="Arial"/>
              </a:rPr>
              <a:t> particular para </a:t>
            </a:r>
            <a:r>
              <a:rPr lang="en-US" sz="2000" dirty="0" err="1">
                <a:solidFill>
                  <a:schemeClr val="dk1"/>
                </a:solidFill>
                <a:latin typeface="Arial"/>
                <a:ea typeface="Arial"/>
                <a:cs typeface="Arial"/>
                <a:sym typeface="Arial"/>
              </a:rPr>
              <a:t>cada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deberá</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seguir</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mismos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patrones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relación</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identificar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actores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intereses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posiciones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frente</a:t>
            </a:r>
            <a:r>
              <a:rPr lang="en-US" sz="2000" dirty="0">
                <a:solidFill>
                  <a:schemeClr val="dk1"/>
                </a:solidFill>
                <a:latin typeface="Arial"/>
                <a:ea typeface="Arial"/>
                <a:cs typeface="Arial"/>
                <a:sym typeface="Arial"/>
              </a:rPr>
              <a:t> a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propuesta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posibles</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reforzar</a:t>
            </a:r>
            <a:r>
              <a:rPr lang="en-US" sz="2000" dirty="0">
                <a:solidFill>
                  <a:schemeClr val="dk1"/>
                </a:solidFill>
                <a:latin typeface="Arial"/>
                <a:ea typeface="Arial"/>
                <a:cs typeface="Arial"/>
                <a:sym typeface="Arial"/>
              </a:rPr>
              <a:t> o </a:t>
            </a:r>
            <a:r>
              <a:rPr lang="en-US" sz="2000" dirty="0" err="1">
                <a:solidFill>
                  <a:schemeClr val="dk1"/>
                </a:solidFill>
                <a:latin typeface="Arial"/>
                <a:ea typeface="Arial"/>
                <a:cs typeface="Arial"/>
                <a:sym typeface="Arial"/>
              </a:rPr>
              <a:t>establecer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alianzas</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colaboración</a:t>
            </a:r>
            <a:r>
              <a:rPr lang="en-US" sz="2000" dirty="0">
                <a:solidFill>
                  <a:schemeClr val="dk1"/>
                </a:solidFill>
                <a:latin typeface="Arial"/>
                <a:ea typeface="Arial"/>
                <a:cs typeface="Arial"/>
                <a:sym typeface="Arial"/>
              </a:rPr>
              <a:t>, etc. </a:t>
            </a:r>
          </a:p>
          <a:p>
            <a:pPr marL="0" indent="0">
              <a:spcBef>
                <a:spcPts val="0"/>
              </a:spcBef>
              <a:buNone/>
            </a:pPr>
            <a:endParaRPr dirty="0">
              <a:solidFill>
                <a:schemeClr val="dk1"/>
              </a:solidFill>
              <a:latin typeface="Arial"/>
              <a:ea typeface="Arial"/>
              <a:cs typeface="Arial"/>
              <a:sym typeface="Arial"/>
            </a:endParaRPr>
          </a:p>
        </p:txBody>
      </p:sp>
      <p:sp>
        <p:nvSpPr>
          <p:cNvPr id="535" name="Shape 535"/>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59</a:t>
            </a:fld>
            <a:endParaRPr lang="en-US" sz="1400">
              <a:solidFill>
                <a:schemeClr val="dk1"/>
              </a:solidFill>
              <a:latin typeface="Arial"/>
              <a:ea typeface="Arial"/>
              <a:cs typeface="Arial"/>
              <a:sym typeface="Arial"/>
            </a:endParaRPr>
          </a:p>
        </p:txBody>
      </p:sp>
      <p:sp>
        <p:nvSpPr>
          <p:cNvPr id="536" name="Shape 53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8</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5</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pPr marL="342900" lvl="0" indent="-342900">
              <a:spcBef>
                <a:spcPts val="0"/>
              </a:spcBef>
              <a:spcAft>
                <a:spcPts val="600"/>
              </a:spcAft>
              <a:buClr>
                <a:schemeClr val="dk1"/>
              </a:buClr>
              <a:buFont typeface="Arial"/>
              <a:buChar char="•"/>
            </a:pPr>
            <a:r>
              <a:rPr lang="es-CL" sz="1900" b="1">
                <a:latin typeface="+mj-lt"/>
              </a:rPr>
              <a:t>Estado de derecho </a:t>
            </a:r>
            <a:r>
              <a:rPr lang="es-CL" sz="1900">
                <a:latin typeface="+mj-lt"/>
              </a:rPr>
              <a:t>significa</a:t>
            </a:r>
            <a:r>
              <a:rPr lang="es-CL" sz="1900" b="1">
                <a:latin typeface="+mj-lt"/>
              </a:rPr>
              <a:t> </a:t>
            </a:r>
            <a:r>
              <a:rPr lang="es-CL" sz="1900">
                <a:latin typeface="+mj-lt"/>
              </a:rPr>
              <a:t>que los estados están sometidos a un orden jurídico que cumple con los estándares concordados internacionalmente y que cubren derechos políticos, sociales, económicos y culturales.</a:t>
            </a:r>
          </a:p>
          <a:p>
            <a:pPr marL="342900" lvl="0" indent="-342900">
              <a:spcBef>
                <a:spcPts val="0"/>
              </a:spcBef>
              <a:spcAft>
                <a:spcPts val="600"/>
              </a:spcAft>
              <a:buClr>
                <a:schemeClr val="dk1"/>
              </a:buClr>
              <a:buFont typeface="Arial"/>
              <a:buChar char="•"/>
            </a:pPr>
            <a:r>
              <a:rPr lang="es-CL" sz="1900">
                <a:latin typeface="+mj-lt"/>
              </a:rPr>
              <a:t>Un estado es </a:t>
            </a:r>
            <a:r>
              <a:rPr lang="es-CL" sz="1900" b="1">
                <a:latin typeface="+mj-lt"/>
              </a:rPr>
              <a:t>democrático</a:t>
            </a:r>
            <a:r>
              <a:rPr lang="es-CL" sz="1900">
                <a:latin typeface="+mj-lt"/>
              </a:rPr>
              <a:t> cuando sus autoridades se eligen el elecciones periódicas, universales, públicas e informadas.</a:t>
            </a:r>
          </a:p>
          <a:p>
            <a:pPr marL="342900" lvl="0" indent="-342900">
              <a:spcBef>
                <a:spcPts val="0"/>
              </a:spcBef>
              <a:spcAft>
                <a:spcPts val="600"/>
              </a:spcAft>
              <a:buClr>
                <a:schemeClr val="dk1"/>
              </a:buClr>
              <a:buFont typeface="Arial"/>
              <a:buChar char="•"/>
            </a:pPr>
            <a:r>
              <a:rPr lang="es-CL" sz="1900">
                <a:latin typeface="+mj-lt"/>
              </a:rPr>
              <a:t>Las </a:t>
            </a:r>
            <a:r>
              <a:rPr lang="es-CL" sz="1900" b="1">
                <a:latin typeface="+mj-lt"/>
              </a:rPr>
              <a:t>bases del estado de derecho </a:t>
            </a:r>
            <a:r>
              <a:rPr lang="es-CL" sz="1900">
                <a:latin typeface="+mj-lt"/>
              </a:rPr>
              <a:t>son </a:t>
            </a:r>
          </a:p>
          <a:p>
            <a:pPr marL="617220" lvl="1" indent="-342900">
              <a:spcBef>
                <a:spcPts val="0"/>
              </a:spcBef>
              <a:spcAft>
                <a:spcPts val="600"/>
              </a:spcAft>
              <a:buClr>
                <a:schemeClr val="dk1"/>
              </a:buClr>
              <a:buFont typeface="Arial"/>
              <a:buChar char="•"/>
            </a:pPr>
            <a:r>
              <a:rPr lang="es-CL" sz="1900">
                <a:latin typeface="+mj-lt"/>
              </a:rPr>
              <a:t>El imperio de la ley</a:t>
            </a:r>
          </a:p>
          <a:p>
            <a:pPr marL="617220" lvl="1" indent="-342900">
              <a:spcBef>
                <a:spcPts val="0"/>
              </a:spcBef>
              <a:spcAft>
                <a:spcPts val="600"/>
              </a:spcAft>
              <a:buClr>
                <a:schemeClr val="dk1"/>
              </a:buClr>
              <a:buFont typeface="Arial"/>
              <a:buChar char="•"/>
            </a:pPr>
            <a:r>
              <a:rPr lang="es-CL" sz="1900">
                <a:latin typeface="+mj-lt"/>
              </a:rPr>
              <a:t>La distribución del poder</a:t>
            </a:r>
          </a:p>
          <a:p>
            <a:pPr marL="617220" lvl="1" indent="-342900">
              <a:spcBef>
                <a:spcPts val="0"/>
              </a:spcBef>
              <a:spcAft>
                <a:spcPts val="600"/>
              </a:spcAft>
              <a:buClr>
                <a:schemeClr val="dk1"/>
              </a:buClr>
              <a:buFont typeface="Arial"/>
              <a:buChar char="•"/>
            </a:pPr>
            <a:r>
              <a:rPr lang="es-CL" sz="1900">
                <a:latin typeface="+mj-lt"/>
              </a:rPr>
              <a:t>La legalidad de la administración y su responsabilidad</a:t>
            </a:r>
          </a:p>
          <a:p>
            <a:pPr marL="617220" lvl="1" indent="-342900">
              <a:spcBef>
                <a:spcPts val="0"/>
              </a:spcBef>
              <a:spcAft>
                <a:spcPts val="600"/>
              </a:spcAft>
              <a:buClr>
                <a:schemeClr val="dk1"/>
              </a:buClr>
              <a:buFont typeface="Arial"/>
              <a:buChar char="•"/>
            </a:pPr>
            <a:r>
              <a:rPr lang="es-CL" sz="1900">
                <a:latin typeface="+mj-lt"/>
              </a:rPr>
              <a:t>El respeto, garantía y realización de los derechos humanos</a:t>
            </a:r>
          </a:p>
          <a:p>
            <a:pPr marL="617220" lvl="1" indent="-342900">
              <a:spcBef>
                <a:spcPts val="0"/>
              </a:spcBef>
              <a:spcAft>
                <a:spcPts val="600"/>
              </a:spcAft>
              <a:buClr>
                <a:schemeClr val="dk1"/>
              </a:buClr>
              <a:buFont typeface="Arial"/>
              <a:buChar char="•"/>
            </a:pPr>
            <a:r>
              <a:rPr lang="es-CL" sz="1900">
                <a:latin typeface="+mj-lt"/>
              </a:rPr>
              <a:t>La juridicidad de los órganos y autoridades públicas</a:t>
            </a:r>
          </a:p>
          <a:p>
            <a:pPr marL="617220" lvl="1" indent="-342900">
              <a:spcBef>
                <a:spcPts val="0"/>
              </a:spcBef>
              <a:spcAft>
                <a:spcPts val="600"/>
              </a:spcAft>
              <a:buClr>
                <a:schemeClr val="dk1"/>
              </a:buClr>
              <a:buFont typeface="Arial"/>
              <a:buChar char="•"/>
            </a:pPr>
            <a:r>
              <a:rPr lang="es-CL" sz="1900">
                <a:latin typeface="+mj-lt"/>
              </a:rPr>
              <a:t>La soberanía popular</a:t>
            </a:r>
          </a:p>
          <a:p>
            <a:pPr marL="617220" lvl="1" indent="-342900">
              <a:spcBef>
                <a:spcPts val="0"/>
              </a:spcBef>
              <a:spcAft>
                <a:spcPts val="600"/>
              </a:spcAft>
              <a:buClr>
                <a:schemeClr val="dk1"/>
              </a:buClr>
              <a:buFont typeface="Arial"/>
              <a:buChar char="•"/>
            </a:pPr>
            <a:r>
              <a:rPr lang="es-CL" sz="1900">
                <a:latin typeface="+mj-lt"/>
              </a:rPr>
              <a:t>La probidad.</a:t>
            </a: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6</a:t>
            </a:fld>
            <a:endParaRPr lang="es-ES" noProof="0"/>
          </a:p>
        </p:txBody>
      </p:sp>
    </p:spTree>
    <p:extLst>
      <p:ext uri="{BB962C8B-B14F-4D97-AF65-F5344CB8AC3E}">
        <p14:creationId xmlns:p14="http://schemas.microsoft.com/office/powerpoint/2010/main" val="369999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Shape 541"/>
          <p:cNvSpPr txBox="1">
            <a:spLocks noGrp="1"/>
          </p:cNvSpPr>
          <p:nvPr>
            <p:ph type="body" idx="1"/>
          </p:nvPr>
        </p:nvSpPr>
        <p:spPr>
          <a:xfrm>
            <a:off x="2063751" y="1571626"/>
            <a:ext cx="9242424"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Por </a:t>
            </a:r>
            <a:r>
              <a:rPr lang="en-US" sz="2400" dirty="0" err="1">
                <a:solidFill>
                  <a:schemeClr val="dk1"/>
                </a:solidFill>
                <a:latin typeface="Arial"/>
                <a:ea typeface="Arial"/>
                <a:cs typeface="Arial"/>
                <a:sym typeface="Arial"/>
              </a:rPr>
              <a:t>último</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podrá</a:t>
            </a:r>
            <a:r>
              <a:rPr lang="en-US" sz="2400" dirty="0">
                <a:solidFill>
                  <a:schemeClr val="dk1"/>
                </a:solidFill>
                <a:latin typeface="Arial"/>
                <a:ea typeface="Arial"/>
                <a:cs typeface="Arial"/>
                <a:sym typeface="Arial"/>
              </a:rPr>
              <a:t> pasar a</a:t>
            </a:r>
            <a:r>
              <a:rPr lang="en-US" sz="2400" b="1" dirty="0">
                <a:solidFill>
                  <a:schemeClr val="dk1"/>
                </a:solidFill>
                <a:latin typeface="Arial"/>
                <a:ea typeface="Arial"/>
                <a:cs typeface="Arial"/>
                <a:sym typeface="Arial"/>
              </a:rPr>
              <a:t> </a:t>
            </a:r>
            <a:r>
              <a:rPr lang="en-US" sz="2400" b="1" dirty="0">
                <a:solidFill>
                  <a:srgbClr val="FF9900"/>
                </a:solidFill>
                <a:latin typeface="Arial"/>
                <a:ea typeface="Arial"/>
                <a:cs typeface="Arial"/>
                <a:sym typeface="Arial"/>
              </a:rPr>
              <a:t>la </a:t>
            </a:r>
            <a:r>
              <a:rPr lang="en-US" sz="2400" b="1" dirty="0" err="1">
                <a:solidFill>
                  <a:srgbClr val="FF9900"/>
                </a:solidFill>
                <a:latin typeface="Arial"/>
                <a:ea typeface="Arial"/>
                <a:cs typeface="Arial"/>
                <a:sym typeface="Arial"/>
              </a:rPr>
              <a:t>fase</a:t>
            </a:r>
            <a:r>
              <a:rPr lang="en-US" sz="2400" b="1" dirty="0">
                <a:solidFill>
                  <a:srgbClr val="FF9900"/>
                </a:solidFill>
                <a:latin typeface="Arial"/>
                <a:ea typeface="Arial"/>
                <a:cs typeface="Arial"/>
                <a:sym typeface="Arial"/>
              </a:rPr>
              <a:t> de </a:t>
            </a:r>
            <a:r>
              <a:rPr lang="en-US" sz="2400" b="1" dirty="0" err="1">
                <a:solidFill>
                  <a:srgbClr val="FF9900"/>
                </a:solidFill>
                <a:latin typeface="Arial"/>
                <a:ea typeface="Arial"/>
                <a:cs typeface="Arial"/>
                <a:sym typeface="Arial"/>
              </a:rPr>
              <a:t>régimen</a:t>
            </a:r>
            <a:r>
              <a:rPr lang="en-US" sz="2400" b="1" dirty="0">
                <a:solidFill>
                  <a:srgbClr val="FF9900"/>
                </a:solidFill>
                <a:latin typeface="Arial"/>
                <a:ea typeface="Arial"/>
                <a:cs typeface="Arial"/>
                <a:sym typeface="Arial"/>
              </a:rPr>
              <a:t> </a:t>
            </a:r>
            <a:r>
              <a:rPr lang="en-US" sz="2400" b="1" dirty="0" err="1">
                <a:solidFill>
                  <a:srgbClr val="FF9900"/>
                </a:solidFill>
                <a:latin typeface="Arial"/>
                <a:ea typeface="Arial"/>
                <a:cs typeface="Arial"/>
                <a:sym typeface="Arial"/>
              </a:rPr>
              <a:t>en</a:t>
            </a:r>
            <a:r>
              <a:rPr lang="en-US" sz="2400" b="1" dirty="0">
                <a:solidFill>
                  <a:srgbClr val="FF9900"/>
                </a:solidFill>
                <a:latin typeface="Arial"/>
                <a:ea typeface="Arial"/>
                <a:cs typeface="Arial"/>
                <a:sym typeface="Arial"/>
              </a:rPr>
              <a:t> la </a:t>
            </a:r>
            <a:r>
              <a:rPr lang="en-US" sz="2400" b="1" dirty="0" err="1">
                <a:solidFill>
                  <a:srgbClr val="FF9900"/>
                </a:solidFill>
                <a:latin typeface="Arial"/>
                <a:ea typeface="Arial"/>
                <a:cs typeface="Arial"/>
                <a:sym typeface="Arial"/>
              </a:rPr>
              <a:t>implementación</a:t>
            </a:r>
            <a:r>
              <a:rPr lang="en-US" sz="2400" b="1" dirty="0">
                <a:solidFill>
                  <a:srgbClr val="FF9900"/>
                </a:solidFill>
                <a:latin typeface="Arial"/>
                <a:ea typeface="Arial"/>
                <a:cs typeface="Arial"/>
                <a:sym typeface="Arial"/>
              </a:rPr>
              <a:t> de una </a:t>
            </a:r>
            <a:r>
              <a:rPr lang="en-US" sz="2400" b="1" dirty="0" err="1">
                <a:solidFill>
                  <a:srgbClr val="FF9900"/>
                </a:solidFill>
                <a:latin typeface="Arial"/>
                <a:ea typeface="Arial"/>
                <a:cs typeface="Arial"/>
                <a:sym typeface="Arial"/>
              </a:rPr>
              <a:t>política</a:t>
            </a:r>
            <a:r>
              <a:rPr lang="en-US" sz="2400" b="1" dirty="0">
                <a:solidFill>
                  <a:schemeClr val="dk1"/>
                </a:solidFill>
                <a:latin typeface="Arial"/>
                <a:ea typeface="Arial"/>
                <a:cs typeface="Arial"/>
                <a:sym typeface="Arial"/>
              </a:rPr>
              <a:t>.</a:t>
            </a:r>
          </a:p>
          <a:p>
            <a:pPr marL="342900" indent="-342900" algn="just">
              <a:lnSpc>
                <a:spcPct val="80000"/>
              </a:lnSpc>
              <a:spcBef>
                <a:spcPts val="480"/>
              </a:spcBef>
              <a:buClr>
                <a:schemeClr val="dk1"/>
              </a:buClr>
              <a:buFont typeface="Arial"/>
              <a:buChar char="•"/>
            </a:pPr>
            <a:r>
              <a:rPr lang="en-US" sz="2400" dirty="0" err="1">
                <a:solidFill>
                  <a:schemeClr val="dk1"/>
                </a:solidFill>
                <a:latin typeface="Arial"/>
                <a:ea typeface="Arial"/>
                <a:cs typeface="Arial"/>
                <a:sym typeface="Arial"/>
              </a:rPr>
              <a:t>Eso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demandará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instaurar</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prácticas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recurrentes</a:t>
            </a:r>
            <a:r>
              <a:rPr lang="en-US" sz="2400" dirty="0">
                <a:solidFill>
                  <a:srgbClr val="FF9900"/>
                </a:solidFill>
                <a:latin typeface="Arial"/>
                <a:ea typeface="Arial"/>
                <a:cs typeface="Arial"/>
                <a:sym typeface="Arial"/>
              </a:rPr>
              <a:t> de </a:t>
            </a:r>
            <a:r>
              <a:rPr lang="en-US" sz="2400" dirty="0" err="1">
                <a:solidFill>
                  <a:srgbClr val="FF9900"/>
                </a:solidFill>
                <a:latin typeface="Arial"/>
                <a:ea typeface="Arial"/>
                <a:cs typeface="Arial"/>
                <a:sym typeface="Arial"/>
              </a:rPr>
              <a:t>coordinación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equipo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trabajo</a:t>
            </a:r>
            <a:r>
              <a:rPr lang="en-US" sz="2400" dirty="0">
                <a:solidFill>
                  <a:schemeClr val="dk1"/>
                </a:solidFill>
                <a:latin typeface="Arial"/>
                <a:ea typeface="Arial"/>
                <a:cs typeface="Arial"/>
                <a:sym typeface="Arial"/>
              </a:rPr>
              <a:t>, y de </a:t>
            </a:r>
            <a:r>
              <a:rPr lang="en-US" sz="2400" dirty="0" err="1">
                <a:solidFill>
                  <a:schemeClr val="dk1"/>
                </a:solidFill>
                <a:latin typeface="Arial"/>
                <a:ea typeface="Arial"/>
                <a:cs typeface="Arial"/>
                <a:sym typeface="Arial"/>
              </a:rPr>
              <a:t>éste</a:t>
            </a:r>
            <a:r>
              <a:rPr lang="en-US" sz="2400" dirty="0">
                <a:solidFill>
                  <a:schemeClr val="dk1"/>
                </a:solidFill>
                <a:latin typeface="Arial"/>
                <a:ea typeface="Arial"/>
                <a:cs typeface="Arial"/>
                <a:sym typeface="Arial"/>
              </a:rPr>
              <a:t> con </a:t>
            </a:r>
            <a:r>
              <a:rPr lang="en-US" sz="2400" dirty="0" err="1">
                <a:solidFill>
                  <a:schemeClr val="dk1"/>
                </a:solidFill>
                <a:latin typeface="Arial"/>
                <a:ea typeface="Arial"/>
                <a:cs typeface="Arial"/>
                <a:sym typeface="Arial"/>
              </a:rPr>
              <a:t>cada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uno</a:t>
            </a:r>
            <a:r>
              <a:rPr lang="en-US" sz="2400" dirty="0">
                <a:solidFill>
                  <a:schemeClr val="dk1"/>
                </a:solidFill>
                <a:latin typeface="Arial"/>
                <a:ea typeface="Arial"/>
                <a:cs typeface="Arial"/>
                <a:sym typeface="Arial"/>
              </a:rPr>
              <a:t> de los </a:t>
            </a:r>
            <a:r>
              <a:rPr lang="en-US" sz="2400" dirty="0" err="1">
                <a:solidFill>
                  <a:schemeClr val="dk1"/>
                </a:solidFill>
                <a:latin typeface="Arial"/>
                <a:ea typeface="Arial"/>
                <a:cs typeface="Arial"/>
                <a:sym typeface="Arial"/>
              </a:rPr>
              <a:t>actores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hayan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identificado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esquema</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gobernabilidad</a:t>
            </a:r>
            <a:r>
              <a:rPr lang="en-US" sz="2400" dirty="0">
                <a:solidFill>
                  <a:schemeClr val="dk1"/>
                </a:solidFill>
                <a:latin typeface="Arial"/>
                <a:ea typeface="Arial"/>
                <a:cs typeface="Arial"/>
                <a:sym typeface="Arial"/>
              </a:rPr>
              <a:t>. </a:t>
            </a:r>
          </a:p>
          <a:p>
            <a:pPr marL="342900" indent="-342900" algn="just">
              <a:lnSpc>
                <a:spcPct val="80000"/>
              </a:lnSpc>
              <a:spcBef>
                <a:spcPts val="480"/>
              </a:spcBef>
              <a:buClr>
                <a:schemeClr val="dk1"/>
              </a:buClr>
              <a:buFont typeface="Arial"/>
              <a:buChar char="•"/>
            </a:pPr>
            <a:r>
              <a:rPr lang="en-US" sz="2400" dirty="0" err="1">
                <a:solidFill>
                  <a:schemeClr val="dk1"/>
                </a:solidFill>
                <a:latin typeface="Arial"/>
                <a:ea typeface="Arial"/>
                <a:cs typeface="Arial"/>
                <a:sym typeface="Arial"/>
              </a:rPr>
              <a:t>Asimismo</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deberán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identificar</a:t>
            </a:r>
            <a:r>
              <a:rPr lang="en-US" sz="2400" dirty="0">
                <a:solidFill>
                  <a:schemeClr val="dk1"/>
                </a:solidFill>
                <a:latin typeface="Arial"/>
                <a:ea typeface="Arial"/>
                <a:cs typeface="Arial"/>
                <a:sym typeface="Arial"/>
              </a:rPr>
              <a:t>:</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1143000" lvl="2"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Las </a:t>
            </a:r>
            <a:r>
              <a:rPr lang="en-US" sz="2000" dirty="0" err="1">
                <a:solidFill>
                  <a:srgbClr val="FF9900"/>
                </a:solidFill>
                <a:latin typeface="Arial"/>
                <a:ea typeface="Arial"/>
                <a:cs typeface="Arial"/>
                <a:sym typeface="Arial"/>
              </a:rPr>
              <a:t>acciones</a:t>
            </a:r>
            <a:r>
              <a:rPr lang="en-US" sz="2000" dirty="0">
                <a:solidFill>
                  <a:srgbClr val="FF9900"/>
                </a:solidFill>
                <a:latin typeface="Arial"/>
                <a:ea typeface="Arial"/>
                <a:cs typeface="Arial"/>
                <a:sym typeface="Arial"/>
              </a:rPr>
              <a:t> que </a:t>
            </a:r>
            <a:r>
              <a:rPr lang="en-US" sz="2000" dirty="0" err="1">
                <a:solidFill>
                  <a:srgbClr val="FF9900"/>
                </a:solidFill>
                <a:latin typeface="Arial"/>
                <a:ea typeface="Arial"/>
                <a:cs typeface="Arial"/>
                <a:sym typeface="Arial"/>
              </a:rPr>
              <a:t>vayan</a:t>
            </a:r>
            <a:r>
              <a:rPr lang="en-US" sz="2000" dirty="0">
                <a:solidFill>
                  <a:srgbClr val="FF9900"/>
                </a:solidFill>
                <a:latin typeface="Arial"/>
                <a:ea typeface="Arial"/>
                <a:cs typeface="Arial"/>
                <a:sym typeface="Arial"/>
              </a:rPr>
              <a:t> a </a:t>
            </a:r>
            <a:r>
              <a:rPr lang="en-US" sz="2000" dirty="0" err="1">
                <a:solidFill>
                  <a:srgbClr val="FF9900"/>
                </a:solidFill>
                <a:latin typeface="Arial"/>
                <a:ea typeface="Arial"/>
                <a:cs typeface="Arial"/>
                <a:sym typeface="Arial"/>
              </a:rPr>
              <a:t>solucionar</a:t>
            </a:r>
            <a:r>
              <a:rPr lang="en-US" sz="2000" dirty="0">
                <a:solidFill>
                  <a:srgbClr val="FF9900"/>
                </a:solidFill>
                <a:latin typeface="Arial"/>
                <a:ea typeface="Arial"/>
                <a:cs typeface="Arial"/>
                <a:sym typeface="Arial"/>
              </a:rPr>
              <a:t> los </a:t>
            </a:r>
            <a:r>
              <a:rPr lang="en-US" sz="2000" dirty="0" err="1">
                <a:solidFill>
                  <a:srgbClr val="FF9900"/>
                </a:solidFill>
                <a:latin typeface="Arial"/>
                <a:ea typeface="Arial"/>
                <a:cs typeface="Arial"/>
                <a:sym typeface="Arial"/>
              </a:rPr>
              <a:t>principales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problemas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podrían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caducar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toda</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nueva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p>
          <a:p>
            <a:pPr marL="1143000" lvl="2" algn="just">
              <a:lnSpc>
                <a:spcPct val="80000"/>
              </a:lnSpc>
              <a:spcBef>
                <a:spcPts val="400"/>
              </a:spcBef>
              <a:buClr>
                <a:srgbClr val="FF9900"/>
              </a:buClr>
              <a:buFont typeface="Arial"/>
              <a:buChar char="•"/>
            </a:pPr>
            <a:r>
              <a:rPr lang="en-US" sz="2000" dirty="0" err="1">
                <a:solidFill>
                  <a:srgbClr val="FF9900"/>
                </a:solidFill>
                <a:latin typeface="Arial"/>
                <a:ea typeface="Arial"/>
                <a:cs typeface="Arial"/>
                <a:sym typeface="Arial"/>
              </a:rPr>
              <a:t>Operacionalizar</a:t>
            </a:r>
            <a:r>
              <a:rPr lang="en-US" sz="2000" dirty="0">
                <a:solidFill>
                  <a:srgbClr val="FF9900"/>
                </a:solidFill>
                <a:latin typeface="Arial"/>
                <a:ea typeface="Arial"/>
                <a:cs typeface="Arial"/>
                <a:sym typeface="Arial"/>
              </a:rPr>
              <a:t> el plan de </a:t>
            </a:r>
            <a:r>
              <a:rPr lang="en-US" sz="2000" dirty="0" err="1">
                <a:solidFill>
                  <a:srgbClr val="FF9900"/>
                </a:solidFill>
                <a:latin typeface="Arial"/>
                <a:ea typeface="Arial"/>
                <a:cs typeface="Arial"/>
                <a:sym typeface="Arial"/>
              </a:rPr>
              <a:t>trabajo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un conjunto </a:t>
            </a:r>
            <a:r>
              <a:rPr lang="en-US" sz="2000" dirty="0" err="1">
                <a:solidFill>
                  <a:schemeClr val="dk1"/>
                </a:solidFill>
                <a:latin typeface="Arial"/>
                <a:ea typeface="Arial"/>
                <a:cs typeface="Arial"/>
                <a:sym typeface="Arial"/>
              </a:rPr>
              <a:t>preciso</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iniciativas</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proyectos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realizables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tiempo</a:t>
            </a:r>
            <a:r>
              <a:rPr lang="en-US" sz="2000" dirty="0">
                <a:solidFill>
                  <a:schemeClr val="dk1"/>
                </a:solidFill>
                <a:latin typeface="Arial"/>
                <a:ea typeface="Arial"/>
                <a:cs typeface="Arial"/>
                <a:sym typeface="Arial"/>
              </a:rPr>
              <a:t> y forma; y</a:t>
            </a:r>
          </a:p>
          <a:p>
            <a:pPr marL="1143000" lvl="2"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Combinar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adecuadamente</a:t>
            </a:r>
            <a:r>
              <a:rPr lang="en-US" sz="2000" dirty="0">
                <a:solidFill>
                  <a:schemeClr val="dk1"/>
                </a:solidFill>
                <a:latin typeface="Arial"/>
                <a:ea typeface="Arial"/>
                <a:cs typeface="Arial"/>
                <a:sym typeface="Arial"/>
              </a:rPr>
              <a:t> las </a:t>
            </a:r>
            <a:r>
              <a:rPr lang="en-US" sz="2000" dirty="0" err="1">
                <a:solidFill>
                  <a:srgbClr val="FF9900"/>
                </a:solidFill>
                <a:latin typeface="Arial"/>
                <a:ea typeface="Arial"/>
                <a:cs typeface="Arial"/>
                <a:sym typeface="Arial"/>
              </a:rPr>
              <a:t>acciones</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nivel</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nacional</a:t>
            </a:r>
            <a:r>
              <a:rPr lang="en-US" sz="2000" dirty="0">
                <a:solidFill>
                  <a:srgbClr val="FF9900"/>
                </a:solidFill>
                <a:latin typeface="Arial"/>
                <a:ea typeface="Arial"/>
                <a:cs typeface="Arial"/>
                <a:sym typeface="Arial"/>
              </a:rPr>
              <a:t> con </a:t>
            </a:r>
            <a:r>
              <a:rPr lang="en-US" sz="2000" dirty="0" err="1">
                <a:solidFill>
                  <a:srgbClr val="FF9900"/>
                </a:solidFill>
                <a:latin typeface="Arial"/>
                <a:ea typeface="Arial"/>
                <a:cs typeface="Arial"/>
                <a:sym typeface="Arial"/>
              </a:rPr>
              <a:t>aquellas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regionales</a:t>
            </a:r>
            <a:r>
              <a:rPr lang="en-US" sz="2000" dirty="0">
                <a:solidFill>
                  <a:srgbClr val="FF9900"/>
                </a:solidFill>
                <a:latin typeface="Arial"/>
                <a:ea typeface="Arial"/>
                <a:cs typeface="Arial"/>
                <a:sym typeface="Arial"/>
              </a:rPr>
              <a:t> y locales.</a:t>
            </a:r>
          </a:p>
          <a:p>
            <a:pPr marL="0" indent="0">
              <a:spcBef>
                <a:spcPts val="0"/>
              </a:spcBef>
              <a:buNone/>
            </a:pPr>
            <a:endParaRPr dirty="0">
              <a:solidFill>
                <a:srgbClr val="FF9900"/>
              </a:solidFill>
              <a:latin typeface="Arial"/>
              <a:ea typeface="Arial"/>
              <a:cs typeface="Arial"/>
              <a:sym typeface="Arial"/>
            </a:endParaRPr>
          </a:p>
        </p:txBody>
      </p:sp>
      <p:sp>
        <p:nvSpPr>
          <p:cNvPr id="542" name="Shape 542"/>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60</a:t>
            </a:fld>
            <a:endParaRPr lang="en-US" sz="1400">
              <a:solidFill>
                <a:schemeClr val="dk1"/>
              </a:solidFill>
              <a:latin typeface="Arial"/>
              <a:ea typeface="Arial"/>
              <a:cs typeface="Arial"/>
              <a:sym typeface="Arial"/>
            </a:endParaRPr>
          </a:p>
        </p:txBody>
      </p:sp>
      <p:sp>
        <p:nvSpPr>
          <p:cNvPr id="543" name="Shape 54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9</a:t>
            </a:r>
          </a:p>
        </p:txBody>
      </p:sp>
    </p:spTree>
  </p:cSld>
  <p:clrMapOvr>
    <a:masterClrMapping/>
  </p:clrMapOvr>
  <p:transition spd="slow">
    <p:cut/>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1499084" y="1188244"/>
            <a:ext cx="8885237" cy="528637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000" dirty="0" err="1">
                <a:solidFill>
                  <a:srgbClr val="FF9900"/>
                </a:solidFill>
                <a:latin typeface="Arial"/>
                <a:ea typeface="Arial"/>
                <a:cs typeface="Arial"/>
                <a:sym typeface="Arial"/>
              </a:rPr>
              <a:t>En</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relación</a:t>
            </a:r>
            <a:r>
              <a:rPr lang="en-US" sz="2000" dirty="0">
                <a:solidFill>
                  <a:srgbClr val="FF9900"/>
                </a:solidFill>
                <a:latin typeface="Arial"/>
                <a:ea typeface="Arial"/>
                <a:cs typeface="Arial"/>
                <a:sym typeface="Arial"/>
              </a:rPr>
              <a:t> a los </a:t>
            </a:r>
            <a:r>
              <a:rPr lang="en-US" sz="2000" dirty="0" err="1">
                <a:solidFill>
                  <a:srgbClr val="FF9900"/>
                </a:solidFill>
                <a:latin typeface="Arial"/>
                <a:ea typeface="Arial"/>
                <a:cs typeface="Arial"/>
                <a:sym typeface="Arial"/>
              </a:rPr>
              <a:t>actores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participan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definición</a:t>
            </a:r>
            <a:r>
              <a:rPr lang="en-US" sz="2000" dirty="0">
                <a:solidFill>
                  <a:schemeClr val="dk1"/>
                </a:solidFill>
                <a:latin typeface="Arial"/>
                <a:ea typeface="Arial"/>
                <a:cs typeface="Arial"/>
                <a:sym typeface="Arial"/>
              </a:rPr>
              <a:t> de una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se </a:t>
            </a:r>
            <a:r>
              <a:rPr lang="en-US" sz="2000" dirty="0" err="1">
                <a:solidFill>
                  <a:schemeClr val="dk1"/>
                </a:solidFill>
                <a:latin typeface="Arial"/>
                <a:ea typeface="Arial"/>
                <a:cs typeface="Arial"/>
                <a:sym typeface="Arial"/>
              </a:rPr>
              <a:t>sostiene</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ésta</a:t>
            </a:r>
            <a:r>
              <a:rPr lang="en-US" sz="2000" dirty="0">
                <a:solidFill>
                  <a:schemeClr val="dk1"/>
                </a:solidFill>
                <a:latin typeface="Arial"/>
                <a:ea typeface="Arial"/>
                <a:cs typeface="Arial"/>
                <a:sym typeface="Arial"/>
              </a:rPr>
              <a:t> es </a:t>
            </a:r>
            <a:r>
              <a:rPr lang="en-US" sz="2000" dirty="0" err="1">
                <a:solidFill>
                  <a:srgbClr val="FF9900"/>
                </a:solidFill>
                <a:latin typeface="Arial"/>
                <a:ea typeface="Arial"/>
                <a:cs typeface="Arial"/>
                <a:sym typeface="Arial"/>
              </a:rPr>
              <a:t>en</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definitiva</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decidida</a:t>
            </a:r>
            <a:r>
              <a:rPr lang="en-US" sz="2000" dirty="0">
                <a:solidFill>
                  <a:srgbClr val="FF9900"/>
                </a:solidFill>
                <a:latin typeface="Arial"/>
                <a:ea typeface="Arial"/>
                <a:cs typeface="Arial"/>
                <a:sym typeface="Arial"/>
              </a:rPr>
              <a:t> por la </a:t>
            </a:r>
            <a:r>
              <a:rPr lang="en-US" sz="2000" dirty="0" err="1">
                <a:solidFill>
                  <a:srgbClr val="FF9900"/>
                </a:solidFill>
                <a:latin typeface="Arial"/>
                <a:ea typeface="Arial"/>
                <a:cs typeface="Arial"/>
                <a:sym typeface="Arial"/>
              </a:rPr>
              <a:t>autoridad</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presidencial</a:t>
            </a:r>
            <a:r>
              <a:rPr lang="en-US" sz="2000" dirty="0">
                <a:solidFill>
                  <a:srgbClr val="FF9900"/>
                </a:solidFill>
                <a:latin typeface="Arial"/>
                <a:ea typeface="Arial"/>
                <a:cs typeface="Arial"/>
                <a:sym typeface="Arial"/>
              </a:rPr>
              <a:t>,</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quién</a:t>
            </a:r>
            <a:r>
              <a:rPr lang="en-US" sz="2000" dirty="0">
                <a:solidFill>
                  <a:schemeClr val="dk1"/>
                </a:solidFill>
                <a:latin typeface="Arial"/>
                <a:ea typeface="Arial"/>
                <a:cs typeface="Arial"/>
                <a:sym typeface="Arial"/>
              </a:rPr>
              <a:t> lo </a:t>
            </a:r>
            <a:r>
              <a:rPr lang="en-US" sz="2000" dirty="0" err="1">
                <a:solidFill>
                  <a:schemeClr val="dk1"/>
                </a:solidFill>
                <a:latin typeface="Arial"/>
                <a:ea typeface="Arial"/>
                <a:cs typeface="Arial"/>
                <a:sym typeface="Arial"/>
              </a:rPr>
              <a:t>hace</a:t>
            </a:r>
            <a:r>
              <a:rPr lang="en-US" sz="2000" dirty="0">
                <a:solidFill>
                  <a:schemeClr val="dk1"/>
                </a:solidFill>
                <a:latin typeface="Arial"/>
                <a:ea typeface="Arial"/>
                <a:cs typeface="Arial"/>
                <a:sym typeface="Arial"/>
              </a:rPr>
              <a:t> a </a:t>
            </a:r>
            <a:r>
              <a:rPr lang="en-US" sz="2000" dirty="0" err="1">
                <a:solidFill>
                  <a:schemeClr val="dk1"/>
                </a:solidFill>
                <a:latin typeface="Arial"/>
                <a:ea typeface="Arial"/>
                <a:cs typeface="Arial"/>
                <a:sym typeface="Arial"/>
              </a:rPr>
              <a:t>partir</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elementos</a:t>
            </a:r>
            <a:r>
              <a:rPr lang="en-US" sz="2000" dirty="0">
                <a:solidFill>
                  <a:schemeClr val="dk1"/>
                </a:solidFill>
                <a:latin typeface="Arial"/>
                <a:ea typeface="Arial"/>
                <a:cs typeface="Arial"/>
                <a:sym typeface="Arial"/>
              </a:rPr>
              <a:t> que le genera la </a:t>
            </a:r>
            <a:r>
              <a:rPr lang="en-US" sz="2000" dirty="0" err="1">
                <a:solidFill>
                  <a:schemeClr val="dk1"/>
                </a:solidFill>
                <a:latin typeface="Arial"/>
                <a:ea typeface="Arial"/>
                <a:cs typeface="Arial"/>
                <a:sym typeface="Arial"/>
              </a:rPr>
              <a:t>administración</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gobierno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cumple</a:t>
            </a:r>
            <a:r>
              <a:rPr lang="en-US" sz="2000" dirty="0">
                <a:solidFill>
                  <a:schemeClr val="dk1"/>
                </a:solidFill>
                <a:latin typeface="Arial"/>
                <a:ea typeface="Arial"/>
                <a:cs typeface="Arial"/>
                <a:sym typeface="Arial"/>
              </a:rPr>
              <a:t> un </a:t>
            </a:r>
            <a:r>
              <a:rPr lang="en-US" sz="2000" dirty="0" err="1">
                <a:solidFill>
                  <a:schemeClr val="dk1"/>
                </a:solidFill>
                <a:latin typeface="Arial"/>
                <a:ea typeface="Arial"/>
                <a:cs typeface="Arial"/>
                <a:sym typeface="Arial"/>
              </a:rPr>
              <a:t>rol</a:t>
            </a:r>
            <a:r>
              <a:rPr lang="en-US" sz="2000" dirty="0">
                <a:solidFill>
                  <a:schemeClr val="dk1"/>
                </a:solidFill>
                <a:latin typeface="Arial"/>
                <a:ea typeface="Arial"/>
                <a:cs typeface="Arial"/>
                <a:sym typeface="Arial"/>
              </a:rPr>
              <a:t> de </a:t>
            </a:r>
            <a:r>
              <a:rPr lang="en-US" sz="2000" dirty="0" err="1">
                <a:solidFill>
                  <a:srgbClr val="FF9900"/>
                </a:solidFill>
                <a:latin typeface="Arial"/>
                <a:ea typeface="Arial"/>
                <a:cs typeface="Arial"/>
                <a:sym typeface="Arial"/>
              </a:rPr>
              <a:t>alimentar</a:t>
            </a:r>
            <a:r>
              <a:rPr lang="en-US" sz="2000" dirty="0">
                <a:solidFill>
                  <a:srgbClr val="FF9900"/>
                </a:solidFill>
                <a:latin typeface="Arial"/>
                <a:ea typeface="Arial"/>
                <a:cs typeface="Arial"/>
                <a:sym typeface="Arial"/>
              </a:rPr>
              <a:t> con </a:t>
            </a:r>
            <a:r>
              <a:rPr lang="en-US" sz="2000" dirty="0" err="1">
                <a:solidFill>
                  <a:srgbClr val="FF9900"/>
                </a:solidFill>
                <a:latin typeface="Arial"/>
                <a:ea typeface="Arial"/>
                <a:cs typeface="Arial"/>
                <a:sym typeface="Arial"/>
              </a:rPr>
              <a:t>antecedentes</a:t>
            </a:r>
            <a:r>
              <a:rPr lang="en-US" sz="2000" dirty="0">
                <a:solidFill>
                  <a:srgbClr val="FF9900"/>
                </a:solidFill>
                <a:latin typeface="Arial"/>
                <a:ea typeface="Arial"/>
                <a:cs typeface="Arial"/>
                <a:sym typeface="Arial"/>
              </a:rPr>
              <a:t> el </a:t>
            </a:r>
            <a:r>
              <a:rPr lang="en-US" sz="2000" dirty="0" err="1">
                <a:solidFill>
                  <a:srgbClr val="FF9900"/>
                </a:solidFill>
                <a:latin typeface="Arial"/>
                <a:ea typeface="Arial"/>
                <a:cs typeface="Arial"/>
                <a:sym typeface="Arial"/>
              </a:rPr>
              <a:t>período</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previo</a:t>
            </a:r>
            <a:r>
              <a:rPr lang="en-US" sz="2000" dirty="0">
                <a:solidFill>
                  <a:schemeClr val="dk1"/>
                </a:solidFill>
                <a:latin typeface="Arial"/>
                <a:ea typeface="Arial"/>
                <a:cs typeface="Arial"/>
                <a:sym typeface="Arial"/>
              </a:rPr>
              <a:t> a la </a:t>
            </a:r>
            <a:r>
              <a:rPr lang="en-US" sz="2000" dirty="0" err="1">
                <a:solidFill>
                  <a:schemeClr val="dk1"/>
                </a:solidFill>
                <a:latin typeface="Arial"/>
                <a:ea typeface="Arial"/>
                <a:cs typeface="Arial"/>
                <a:sym typeface="Arial"/>
              </a:rPr>
              <a:t>decisión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presidencial</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tiene</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función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lograr</a:t>
            </a:r>
            <a:r>
              <a:rPr lang="en-US" sz="2000" dirty="0">
                <a:solidFill>
                  <a:schemeClr val="dk1"/>
                </a:solidFill>
                <a:latin typeface="Arial"/>
                <a:ea typeface="Arial"/>
                <a:cs typeface="Arial"/>
                <a:sym typeface="Arial"/>
              </a:rPr>
              <a:t> </a:t>
            </a:r>
            <a:r>
              <a:rPr lang="en-US" sz="2000" dirty="0">
                <a:solidFill>
                  <a:srgbClr val="FF9900"/>
                </a:solidFill>
                <a:latin typeface="Arial"/>
                <a:ea typeface="Arial"/>
                <a:cs typeface="Arial"/>
                <a:sym typeface="Arial"/>
              </a:rPr>
              <a:t>el </a:t>
            </a:r>
            <a:r>
              <a:rPr lang="en-US" sz="2000" dirty="0" err="1">
                <a:solidFill>
                  <a:srgbClr val="FF9900"/>
                </a:solidFill>
                <a:latin typeface="Arial"/>
                <a:ea typeface="Arial"/>
                <a:cs typeface="Arial"/>
                <a:sym typeface="Arial"/>
              </a:rPr>
              <a:t>alineamiento</a:t>
            </a:r>
            <a:r>
              <a:rPr lang="en-US" sz="2000" dirty="0">
                <a:solidFill>
                  <a:srgbClr val="FF9900"/>
                </a:solidFill>
                <a:latin typeface="Arial"/>
                <a:ea typeface="Arial"/>
                <a:cs typeface="Arial"/>
                <a:sym typeface="Arial"/>
              </a:rPr>
              <a:t> del </a:t>
            </a:r>
            <a:r>
              <a:rPr lang="en-US" sz="2000" dirty="0" err="1">
                <a:solidFill>
                  <a:srgbClr val="FF9900"/>
                </a:solidFill>
                <a:latin typeface="Arial"/>
                <a:ea typeface="Arial"/>
                <a:cs typeface="Arial"/>
                <a:sym typeface="Arial"/>
              </a:rPr>
              <a:t>gobierno</a:t>
            </a:r>
            <a:r>
              <a:rPr lang="en-US" sz="2000" dirty="0">
                <a:solidFill>
                  <a:srgbClr val="FF9900"/>
                </a:solidFill>
                <a:latin typeface="Arial"/>
                <a:ea typeface="Arial"/>
                <a:cs typeface="Arial"/>
                <a:sym typeface="Arial"/>
              </a:rPr>
              <a:t> con la </a:t>
            </a:r>
            <a:r>
              <a:rPr lang="en-US" sz="2000" dirty="0" err="1">
                <a:solidFill>
                  <a:srgbClr val="FF9900"/>
                </a:solidFill>
                <a:latin typeface="Arial"/>
                <a:ea typeface="Arial"/>
                <a:cs typeface="Arial"/>
                <a:sym typeface="Arial"/>
              </a:rPr>
              <a:t>política</a:t>
            </a:r>
            <a:r>
              <a:rPr lang="en-US" sz="2000" dirty="0">
                <a:solidFill>
                  <a:schemeClr val="dk1"/>
                </a:solidFill>
                <a:latin typeface="Arial"/>
                <a:ea typeface="Arial"/>
                <a:cs typeface="Arial"/>
                <a:sym typeface="Arial"/>
              </a:rPr>
              <a:t> que se decide.</a:t>
            </a:r>
          </a:p>
          <a:p>
            <a:pPr marL="342900" indent="-342900" algn="just">
              <a:lnSpc>
                <a:spcPct val="80000"/>
              </a:lnSpc>
              <a:spcBef>
                <a:spcPts val="400"/>
              </a:spcBef>
              <a:buClr>
                <a:schemeClr val="dk1"/>
              </a:buClr>
              <a:buNone/>
            </a:pPr>
            <a:endParaRPr sz="2000" dirty="0">
              <a:solidFill>
                <a:schemeClr val="dk1"/>
              </a:solidFill>
              <a:latin typeface="Arial"/>
              <a:ea typeface="Arial"/>
              <a:cs typeface="Arial"/>
              <a:sym typeface="Arial"/>
            </a:endParaRPr>
          </a:p>
          <a:p>
            <a:pPr marL="342900" indent="-342900" algn="just">
              <a:lnSpc>
                <a:spcPct val="80000"/>
              </a:lnSpc>
              <a:spcBef>
                <a:spcPts val="400"/>
              </a:spcBef>
              <a:buClr>
                <a:schemeClr val="dk1"/>
              </a:buClr>
              <a:buFont typeface="Arial"/>
              <a:buChar char="•"/>
            </a:pPr>
            <a:r>
              <a:rPr lang="en-US" sz="2000" dirty="0">
                <a:solidFill>
                  <a:schemeClr val="dk1"/>
                </a:solidFill>
                <a:latin typeface="Arial"/>
                <a:ea typeface="Arial"/>
                <a:cs typeface="Arial"/>
                <a:sym typeface="Arial"/>
              </a:rPr>
              <a:t>De la </a:t>
            </a:r>
            <a:r>
              <a:rPr lang="en-US" sz="2000" dirty="0" err="1">
                <a:solidFill>
                  <a:schemeClr val="dk1"/>
                </a:solidFill>
                <a:latin typeface="Arial"/>
                <a:ea typeface="Arial"/>
                <a:cs typeface="Arial"/>
                <a:sym typeface="Arial"/>
              </a:rPr>
              <a:t>experiencia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analizada</a:t>
            </a:r>
            <a:r>
              <a:rPr lang="en-US" sz="2000" dirty="0">
                <a:solidFill>
                  <a:schemeClr val="dk1"/>
                </a:solidFill>
                <a:latin typeface="Arial"/>
                <a:ea typeface="Arial"/>
                <a:cs typeface="Arial"/>
                <a:sym typeface="Arial"/>
              </a:rPr>
              <a:t>, </a:t>
            </a:r>
            <a:r>
              <a:rPr lang="en-US" sz="2000" dirty="0">
                <a:solidFill>
                  <a:srgbClr val="FF9900"/>
                </a:solidFill>
                <a:latin typeface="Arial"/>
                <a:ea typeface="Arial"/>
                <a:cs typeface="Arial"/>
                <a:sym typeface="Arial"/>
              </a:rPr>
              <a:t>se </a:t>
            </a:r>
            <a:r>
              <a:rPr lang="en-US" sz="2000" dirty="0" err="1">
                <a:solidFill>
                  <a:srgbClr val="FF9900"/>
                </a:solidFill>
                <a:latin typeface="Arial"/>
                <a:ea typeface="Arial"/>
                <a:cs typeface="Arial"/>
                <a:sym typeface="Arial"/>
              </a:rPr>
              <a:t>puede</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sostener</a:t>
            </a:r>
            <a:r>
              <a:rPr lang="en-US" sz="2000" dirty="0">
                <a:solidFill>
                  <a:srgbClr val="FF9900"/>
                </a:solidFill>
                <a:latin typeface="Arial"/>
                <a:ea typeface="Arial"/>
                <a:cs typeface="Arial"/>
                <a:sym typeface="Arial"/>
              </a:rPr>
              <a:t> que el </a:t>
            </a:r>
            <a:r>
              <a:rPr lang="en-US" sz="2000" dirty="0" err="1">
                <a:solidFill>
                  <a:srgbClr val="FF9900"/>
                </a:solidFill>
                <a:latin typeface="Arial"/>
                <a:ea typeface="Arial"/>
                <a:cs typeface="Arial"/>
                <a:sym typeface="Arial"/>
              </a:rPr>
              <a:t>contenido</a:t>
            </a:r>
            <a:r>
              <a:rPr lang="en-US" sz="2000" dirty="0">
                <a:solidFill>
                  <a:srgbClr val="FF9900"/>
                </a:solidFill>
                <a:latin typeface="Arial"/>
                <a:ea typeface="Arial"/>
                <a:cs typeface="Arial"/>
                <a:sym typeface="Arial"/>
              </a:rPr>
              <a:t> de una </a:t>
            </a:r>
            <a:r>
              <a:rPr lang="en-US" sz="2000" dirty="0" err="1">
                <a:solidFill>
                  <a:srgbClr val="FF9900"/>
                </a:solidFill>
                <a:latin typeface="Arial"/>
                <a:ea typeface="Arial"/>
                <a:cs typeface="Arial"/>
                <a:sym typeface="Arial"/>
              </a:rPr>
              <a:t>política</a:t>
            </a:r>
            <a:r>
              <a:rPr lang="en-US" sz="2000" dirty="0">
                <a:solidFill>
                  <a:srgbClr val="FF9900"/>
                </a:solidFill>
                <a:latin typeface="Arial"/>
                <a:ea typeface="Arial"/>
                <a:cs typeface="Arial"/>
                <a:sym typeface="Arial"/>
              </a:rPr>
              <a:t> no </a:t>
            </a:r>
            <a:r>
              <a:rPr lang="en-US" sz="2000" dirty="0" err="1">
                <a:solidFill>
                  <a:srgbClr val="FF9900"/>
                </a:solidFill>
                <a:latin typeface="Arial"/>
                <a:ea typeface="Arial"/>
                <a:cs typeface="Arial"/>
                <a:sym typeface="Arial"/>
              </a:rPr>
              <a:t>sólo</a:t>
            </a:r>
            <a:r>
              <a:rPr lang="en-US" sz="2000" dirty="0">
                <a:solidFill>
                  <a:srgbClr val="FF9900"/>
                </a:solidFill>
                <a:latin typeface="Arial"/>
                <a:ea typeface="Arial"/>
                <a:cs typeface="Arial"/>
                <a:sym typeface="Arial"/>
              </a:rPr>
              <a:t> es </a:t>
            </a:r>
            <a:r>
              <a:rPr lang="en-US" sz="2000" dirty="0" err="1">
                <a:solidFill>
                  <a:srgbClr val="FF9900"/>
                </a:solidFill>
                <a:latin typeface="Arial"/>
                <a:ea typeface="Arial"/>
                <a:cs typeface="Arial"/>
                <a:sym typeface="Arial"/>
              </a:rPr>
              <a:t>producto</a:t>
            </a:r>
            <a:r>
              <a:rPr lang="en-US" sz="2000" dirty="0">
                <a:solidFill>
                  <a:srgbClr val="FF9900"/>
                </a:solidFill>
                <a:latin typeface="Arial"/>
                <a:ea typeface="Arial"/>
                <a:cs typeface="Arial"/>
                <a:sym typeface="Arial"/>
              </a:rPr>
              <a:t> de los </a:t>
            </a:r>
            <a:r>
              <a:rPr lang="en-US" sz="2000" dirty="0" err="1">
                <a:solidFill>
                  <a:srgbClr val="FF9900"/>
                </a:solidFill>
                <a:latin typeface="Arial"/>
                <a:ea typeface="Arial"/>
                <a:cs typeface="Arial"/>
                <a:sym typeface="Arial"/>
              </a:rPr>
              <a:t>aportes</a:t>
            </a:r>
            <a:r>
              <a:rPr lang="en-US" sz="2000" dirty="0">
                <a:solidFill>
                  <a:srgbClr val="FF9900"/>
                </a:solidFill>
                <a:latin typeface="Arial"/>
                <a:ea typeface="Arial"/>
                <a:cs typeface="Arial"/>
                <a:sym typeface="Arial"/>
              </a:rPr>
              <a:t> que </a:t>
            </a:r>
            <a:r>
              <a:rPr lang="en-US" sz="2000" dirty="0" err="1">
                <a:solidFill>
                  <a:srgbClr val="FF9900"/>
                </a:solidFill>
                <a:latin typeface="Arial"/>
                <a:ea typeface="Arial"/>
                <a:cs typeface="Arial"/>
                <a:sym typeface="Arial"/>
              </a:rPr>
              <a:t>haga</a:t>
            </a:r>
            <a:r>
              <a:rPr lang="en-US" sz="2000" dirty="0">
                <a:solidFill>
                  <a:srgbClr val="FF9900"/>
                </a:solidFill>
                <a:latin typeface="Arial"/>
                <a:ea typeface="Arial"/>
                <a:cs typeface="Arial"/>
                <a:sym typeface="Arial"/>
              </a:rPr>
              <a:t> la </a:t>
            </a:r>
            <a:r>
              <a:rPr lang="en-US" sz="2000" dirty="0" err="1">
                <a:solidFill>
                  <a:srgbClr val="FF9900"/>
                </a:solidFill>
                <a:latin typeface="Arial"/>
                <a:ea typeface="Arial"/>
                <a:cs typeface="Arial"/>
                <a:sym typeface="Arial"/>
              </a:rPr>
              <a:t>administración</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sino</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también</a:t>
            </a:r>
            <a:r>
              <a:rPr lang="en-US" sz="2000" dirty="0">
                <a:solidFill>
                  <a:srgbClr val="FF9900"/>
                </a:solidFill>
                <a:latin typeface="Arial"/>
                <a:ea typeface="Arial"/>
                <a:cs typeface="Arial"/>
                <a:sym typeface="Arial"/>
              </a:rPr>
              <a:t>, y </a:t>
            </a:r>
            <a:r>
              <a:rPr lang="en-US" sz="2000" dirty="0" err="1">
                <a:solidFill>
                  <a:srgbClr val="FF9900"/>
                </a:solidFill>
                <a:latin typeface="Arial"/>
                <a:ea typeface="Arial"/>
                <a:cs typeface="Arial"/>
                <a:sym typeface="Arial"/>
              </a:rPr>
              <a:t>en</a:t>
            </a:r>
            <a:r>
              <a:rPr lang="en-US" sz="2000" dirty="0">
                <a:solidFill>
                  <a:srgbClr val="FF9900"/>
                </a:solidFill>
                <a:latin typeface="Arial"/>
                <a:ea typeface="Arial"/>
                <a:cs typeface="Arial"/>
                <a:sym typeface="Arial"/>
              </a:rPr>
              <a:t> forma </a:t>
            </a:r>
            <a:r>
              <a:rPr lang="en-US" sz="2000" dirty="0" err="1">
                <a:solidFill>
                  <a:srgbClr val="FF9900"/>
                </a:solidFill>
                <a:latin typeface="Arial"/>
                <a:ea typeface="Arial"/>
                <a:cs typeface="Arial"/>
                <a:sym typeface="Arial"/>
              </a:rPr>
              <a:t>muy</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relevante</a:t>
            </a:r>
            <a:r>
              <a:rPr lang="en-US" sz="2000" dirty="0">
                <a:solidFill>
                  <a:srgbClr val="FF9900"/>
                </a:solidFill>
                <a:latin typeface="Arial"/>
                <a:ea typeface="Arial"/>
                <a:cs typeface="Arial"/>
                <a:sym typeface="Arial"/>
              </a:rPr>
              <a:t>, de la </a:t>
            </a:r>
            <a:r>
              <a:rPr lang="en-US" sz="2000" dirty="0" err="1">
                <a:solidFill>
                  <a:srgbClr val="FF9900"/>
                </a:solidFill>
                <a:latin typeface="Arial"/>
                <a:ea typeface="Arial"/>
                <a:cs typeface="Arial"/>
                <a:sym typeface="Arial"/>
              </a:rPr>
              <a:t>influencia</a:t>
            </a:r>
            <a:r>
              <a:rPr lang="en-US" sz="2000" dirty="0">
                <a:solidFill>
                  <a:srgbClr val="FF9900"/>
                </a:solidFill>
                <a:latin typeface="Arial"/>
                <a:ea typeface="Arial"/>
                <a:cs typeface="Arial"/>
                <a:sym typeface="Arial"/>
              </a:rPr>
              <a:t> de la </a:t>
            </a:r>
            <a:r>
              <a:rPr lang="en-US" sz="2000" dirty="0" err="1">
                <a:solidFill>
                  <a:srgbClr val="FF9900"/>
                </a:solidFill>
                <a:latin typeface="Arial"/>
                <a:ea typeface="Arial"/>
                <a:cs typeface="Arial"/>
                <a:sym typeface="Arial"/>
              </a:rPr>
              <a:t>sociedad</a:t>
            </a:r>
            <a:r>
              <a:rPr lang="en-US" sz="2000" dirty="0">
                <a:solidFill>
                  <a:srgbClr val="FF9900"/>
                </a:solidFill>
                <a:latin typeface="Arial"/>
                <a:ea typeface="Arial"/>
                <a:cs typeface="Arial"/>
                <a:sym typeface="Arial"/>
              </a:rPr>
              <a:t> civil</a:t>
            </a:r>
            <a:r>
              <a:rPr lang="en-US" sz="2000" dirty="0">
                <a:solidFill>
                  <a:schemeClr val="dk1"/>
                </a:solidFill>
                <a:latin typeface="Arial"/>
                <a:ea typeface="Arial"/>
                <a:cs typeface="Arial"/>
                <a:sym typeface="Arial"/>
              </a:rPr>
              <a:t>.</a:t>
            </a:r>
          </a:p>
          <a:p>
            <a:pPr marL="342900" indent="-342900" algn="just">
              <a:lnSpc>
                <a:spcPct val="80000"/>
              </a:lnSpc>
              <a:spcBef>
                <a:spcPts val="400"/>
              </a:spcBef>
              <a:buClr>
                <a:schemeClr val="dk1"/>
              </a:buClr>
              <a:buNone/>
            </a:pPr>
            <a:endParaRPr sz="2000" dirty="0">
              <a:solidFill>
                <a:schemeClr val="dk1"/>
              </a:solidFill>
              <a:latin typeface="Arial"/>
              <a:ea typeface="Arial"/>
              <a:cs typeface="Arial"/>
              <a:sym typeface="Arial"/>
            </a:endParaRPr>
          </a:p>
          <a:p>
            <a:pPr marL="342900" indent="-342900" algn="just">
              <a:lnSpc>
                <a:spcPct val="80000"/>
              </a:lnSpc>
              <a:spcBef>
                <a:spcPts val="400"/>
              </a:spcBef>
              <a:buClr>
                <a:schemeClr val="dk1"/>
              </a:buClr>
              <a:buFont typeface="Arial"/>
              <a:buChar char="•"/>
            </a:pPr>
            <a:r>
              <a:rPr lang="en-US" sz="2000" dirty="0" err="1">
                <a:solidFill>
                  <a:schemeClr val="dk1"/>
                </a:solidFill>
                <a:latin typeface="Arial"/>
                <a:ea typeface="Arial"/>
                <a:cs typeface="Arial"/>
                <a:sym typeface="Arial"/>
              </a:rPr>
              <a:t>Ciertamente</a:t>
            </a:r>
            <a:r>
              <a:rPr lang="en-US" sz="2000" dirty="0">
                <a:solidFill>
                  <a:schemeClr val="dk1"/>
                </a:solidFill>
                <a:latin typeface="Arial"/>
                <a:ea typeface="Arial"/>
                <a:cs typeface="Arial"/>
                <a:sym typeface="Arial"/>
              </a:rPr>
              <a:t> es el </a:t>
            </a:r>
            <a:r>
              <a:rPr lang="en-US" sz="2000" dirty="0" err="1">
                <a:solidFill>
                  <a:schemeClr val="dk1"/>
                </a:solidFill>
                <a:latin typeface="Arial"/>
                <a:ea typeface="Arial"/>
                <a:cs typeface="Arial"/>
                <a:sym typeface="Arial"/>
              </a:rPr>
              <a:t>Presidente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quién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definitiva</a:t>
            </a:r>
            <a:r>
              <a:rPr lang="en-US" sz="2000" dirty="0">
                <a:solidFill>
                  <a:schemeClr val="dk1"/>
                </a:solidFill>
                <a:latin typeface="Arial"/>
                <a:ea typeface="Arial"/>
                <a:cs typeface="Arial"/>
                <a:sym typeface="Arial"/>
              </a:rPr>
              <a:t> decide </a:t>
            </a:r>
            <a:r>
              <a:rPr lang="en-US" sz="2000" dirty="0" err="1">
                <a:solidFill>
                  <a:schemeClr val="dk1"/>
                </a:solidFill>
                <a:latin typeface="Arial"/>
                <a:ea typeface="Arial"/>
                <a:cs typeface="Arial"/>
                <a:sym typeface="Arial"/>
              </a:rPr>
              <a:t>qué</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incluirá</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su</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pero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esta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decisión</a:t>
            </a:r>
            <a:r>
              <a:rPr lang="en-US" sz="2000" dirty="0">
                <a:solidFill>
                  <a:schemeClr val="dk1"/>
                </a:solidFill>
                <a:latin typeface="Arial"/>
                <a:ea typeface="Arial"/>
                <a:cs typeface="Arial"/>
                <a:sym typeface="Arial"/>
              </a:rPr>
              <a:t> no la </a:t>
            </a:r>
            <a:r>
              <a:rPr lang="en-US" sz="2000" dirty="0" err="1">
                <a:solidFill>
                  <a:schemeClr val="dk1"/>
                </a:solidFill>
                <a:latin typeface="Arial"/>
                <a:ea typeface="Arial"/>
                <a:cs typeface="Arial"/>
                <a:sym typeface="Arial"/>
              </a:rPr>
              <a:t>puede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tomar</a:t>
            </a:r>
            <a:r>
              <a:rPr lang="en-US" sz="2000" dirty="0">
                <a:solidFill>
                  <a:schemeClr val="dk1"/>
                </a:solidFill>
                <a:latin typeface="Arial"/>
                <a:ea typeface="Arial"/>
                <a:cs typeface="Arial"/>
                <a:sym typeface="Arial"/>
              </a:rPr>
              <a:t> sin </a:t>
            </a:r>
            <a:r>
              <a:rPr lang="en-US" sz="2000" dirty="0" err="1">
                <a:solidFill>
                  <a:schemeClr val="dk1"/>
                </a:solidFill>
                <a:latin typeface="Arial"/>
                <a:ea typeface="Arial"/>
                <a:cs typeface="Arial"/>
                <a:sym typeface="Arial"/>
              </a:rPr>
              <a:t>tener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consideración</a:t>
            </a:r>
            <a:r>
              <a:rPr lang="en-US" sz="2000" dirty="0">
                <a:solidFill>
                  <a:schemeClr val="dk1"/>
                </a:solidFill>
                <a:latin typeface="Arial"/>
                <a:ea typeface="Arial"/>
                <a:cs typeface="Arial"/>
                <a:sym typeface="Arial"/>
              </a:rPr>
              <a:t> lo que </a:t>
            </a:r>
            <a:r>
              <a:rPr lang="en-US" sz="2000" dirty="0" err="1">
                <a:solidFill>
                  <a:schemeClr val="dk1"/>
                </a:solidFill>
                <a:latin typeface="Arial"/>
                <a:ea typeface="Arial"/>
                <a:cs typeface="Arial"/>
                <a:sym typeface="Arial"/>
              </a:rPr>
              <a:t>esperan</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grupos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directamente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involucrados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ámbito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sobre</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cual</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habrá</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definiciones</a:t>
            </a:r>
            <a:r>
              <a:rPr lang="en-US" sz="2000" dirty="0">
                <a:solidFill>
                  <a:schemeClr val="dk1"/>
                </a:solidFill>
                <a:latin typeface="Arial"/>
                <a:ea typeface="Arial"/>
                <a:cs typeface="Arial"/>
                <a:sym typeface="Arial"/>
              </a:rPr>
              <a:t>. No </a:t>
            </a:r>
            <a:r>
              <a:rPr lang="en-US" sz="2000" dirty="0" err="1">
                <a:solidFill>
                  <a:schemeClr val="dk1"/>
                </a:solidFill>
                <a:latin typeface="Arial"/>
                <a:ea typeface="Arial"/>
                <a:cs typeface="Arial"/>
                <a:sym typeface="Arial"/>
              </a:rPr>
              <a:t>tomar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cuenta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dichas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visiones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puede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acarrear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dificultades</a:t>
            </a:r>
            <a:r>
              <a:rPr lang="en-US" sz="2000" dirty="0">
                <a:solidFill>
                  <a:schemeClr val="dk1"/>
                </a:solidFill>
                <a:latin typeface="Arial"/>
                <a:ea typeface="Arial"/>
                <a:cs typeface="Arial"/>
                <a:sym typeface="Arial"/>
              </a:rPr>
              <a:t> a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a:t>
            </a:r>
          </a:p>
          <a:p>
            <a:pPr marL="0" indent="0">
              <a:spcBef>
                <a:spcPts val="0"/>
              </a:spcBef>
              <a:buNone/>
            </a:pPr>
            <a:endParaRPr dirty="0">
              <a:solidFill>
                <a:schemeClr val="dk1"/>
              </a:solidFill>
              <a:latin typeface="Arial"/>
              <a:ea typeface="Arial"/>
              <a:cs typeface="Arial"/>
              <a:sym typeface="Arial"/>
            </a:endParaRPr>
          </a:p>
        </p:txBody>
      </p:sp>
      <p:sp>
        <p:nvSpPr>
          <p:cNvPr id="549" name="Shape 549"/>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61</a:t>
            </a:fld>
            <a:endParaRPr lang="en-US" sz="1400">
              <a:solidFill>
                <a:schemeClr val="dk1"/>
              </a:solidFill>
              <a:latin typeface="Arial"/>
              <a:ea typeface="Arial"/>
              <a:cs typeface="Arial"/>
              <a:sym typeface="Arial"/>
            </a:endParaRPr>
          </a:p>
        </p:txBody>
      </p:sp>
      <p:sp>
        <p:nvSpPr>
          <p:cNvPr id="550" name="Shape 55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10</a:t>
            </a:r>
          </a:p>
        </p:txBody>
      </p:sp>
    </p:spTree>
  </p:cSld>
  <p:clrMapOvr>
    <a:masterClrMapping/>
  </p:clrMapOvr>
  <p:transition spd="slow">
    <p:cut/>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body" idx="1"/>
          </p:nvPr>
        </p:nvSpPr>
        <p:spPr>
          <a:xfrm>
            <a:off x="2063751" y="1557338"/>
            <a:ext cx="90233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err="1">
                <a:solidFill>
                  <a:schemeClr val="dk1"/>
                </a:solidFill>
                <a:latin typeface="Arial"/>
                <a:ea typeface="Arial"/>
                <a:cs typeface="Arial"/>
                <a:sym typeface="Arial"/>
              </a:rPr>
              <a:t>Cuando</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está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definiendo</a:t>
            </a:r>
            <a:r>
              <a:rPr lang="en-US" sz="2400" dirty="0">
                <a:solidFill>
                  <a:schemeClr val="dk1"/>
                </a:solidFill>
                <a:latin typeface="Arial"/>
                <a:ea typeface="Arial"/>
                <a:cs typeface="Arial"/>
                <a:sym typeface="Arial"/>
              </a:rPr>
              <a:t> ó </a:t>
            </a:r>
            <a:r>
              <a:rPr lang="en-US" sz="2400" dirty="0" err="1">
                <a:solidFill>
                  <a:schemeClr val="dk1"/>
                </a:solidFill>
                <a:latin typeface="Arial"/>
                <a:ea typeface="Arial"/>
                <a:cs typeface="Arial"/>
                <a:sym typeface="Arial"/>
              </a:rPr>
              <a:t>redefiniendo</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un </a:t>
            </a:r>
            <a:r>
              <a:rPr lang="en-US" sz="2400" dirty="0" err="1">
                <a:solidFill>
                  <a:schemeClr val="dk1"/>
                </a:solidFill>
                <a:latin typeface="Arial"/>
                <a:ea typeface="Arial"/>
                <a:cs typeface="Arial"/>
                <a:sym typeface="Arial"/>
              </a:rPr>
              <a:t>área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crisis, </a:t>
            </a:r>
            <a:r>
              <a:rPr lang="en-US" sz="2400" dirty="0">
                <a:solidFill>
                  <a:srgbClr val="FF9900"/>
                </a:solidFill>
                <a:latin typeface="Arial"/>
                <a:ea typeface="Arial"/>
                <a:cs typeface="Arial"/>
                <a:sym typeface="Arial"/>
              </a:rPr>
              <a:t>la </a:t>
            </a:r>
            <a:r>
              <a:rPr lang="en-US" sz="2400" dirty="0" err="1">
                <a:solidFill>
                  <a:srgbClr val="FF9900"/>
                </a:solidFill>
                <a:latin typeface="Arial"/>
                <a:ea typeface="Arial"/>
                <a:cs typeface="Arial"/>
                <a:sym typeface="Arial"/>
              </a:rPr>
              <a:t>autoridad</a:t>
            </a:r>
            <a:r>
              <a:rPr lang="en-US" sz="2400" dirty="0">
                <a:solidFill>
                  <a:srgbClr val="FF9900"/>
                </a:solidFill>
                <a:latin typeface="Arial"/>
                <a:ea typeface="Arial"/>
                <a:cs typeface="Arial"/>
                <a:sym typeface="Arial"/>
              </a:rPr>
              <a:t> y el </a:t>
            </a:r>
            <a:r>
              <a:rPr lang="en-US" sz="2400" dirty="0" err="1">
                <a:solidFill>
                  <a:srgbClr val="FF9900"/>
                </a:solidFill>
                <a:latin typeface="Arial"/>
                <a:ea typeface="Arial"/>
                <a:cs typeface="Arial"/>
                <a:sym typeface="Arial"/>
              </a:rPr>
              <a:t>gobierno</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deberán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optar</a:t>
            </a:r>
            <a:r>
              <a:rPr lang="en-US" sz="2400" dirty="0">
                <a:solidFill>
                  <a:srgbClr val="FF9900"/>
                </a:solidFill>
                <a:latin typeface="Arial"/>
                <a:ea typeface="Arial"/>
                <a:cs typeface="Arial"/>
                <a:sym typeface="Arial"/>
              </a:rPr>
              <a:t> por </a:t>
            </a:r>
            <a:r>
              <a:rPr lang="en-US" sz="2400" dirty="0" err="1">
                <a:solidFill>
                  <a:srgbClr val="FF9900"/>
                </a:solidFill>
                <a:latin typeface="Arial"/>
                <a:ea typeface="Arial"/>
                <a:cs typeface="Arial"/>
                <a:sym typeface="Arial"/>
              </a:rPr>
              <a:t>qué</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intereses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reflejarán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forma </a:t>
            </a:r>
            <a:r>
              <a:rPr lang="en-US" sz="2400" dirty="0" err="1">
                <a:solidFill>
                  <a:srgbClr val="FF9900"/>
                </a:solidFill>
                <a:latin typeface="Arial"/>
                <a:ea typeface="Arial"/>
                <a:cs typeface="Arial"/>
                <a:sym typeface="Arial"/>
              </a:rPr>
              <a:t>prioritaria</a:t>
            </a:r>
            <a:r>
              <a:rPr lang="en-US" sz="2400" dirty="0">
                <a:solidFill>
                  <a:srgbClr val="FF9900"/>
                </a:solidFill>
                <a:latin typeface="Arial"/>
                <a:ea typeface="Arial"/>
                <a:cs typeface="Arial"/>
                <a:sym typeface="Arial"/>
              </a:rPr>
              <a:t> sus </a:t>
            </a:r>
            <a:r>
              <a:rPr lang="en-US" sz="2400" dirty="0" err="1">
                <a:solidFill>
                  <a:srgbClr val="FF9900"/>
                </a:solidFill>
                <a:latin typeface="Arial"/>
                <a:ea typeface="Arial"/>
                <a:cs typeface="Arial"/>
                <a:sym typeface="Arial"/>
              </a:rPr>
              <a:t>definiciones</a:t>
            </a:r>
            <a:r>
              <a:rPr lang="en-US" sz="2400" dirty="0">
                <a:solidFill>
                  <a:srgbClr val="FF9900"/>
                </a:solidFill>
                <a:latin typeface="Arial"/>
                <a:ea typeface="Arial"/>
                <a:cs typeface="Arial"/>
                <a:sym typeface="Arial"/>
              </a:rPr>
              <a:t>.</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contenido</a:t>
            </a:r>
            <a:r>
              <a:rPr lang="en-US" sz="2400" dirty="0">
                <a:solidFill>
                  <a:schemeClr val="dk1"/>
                </a:solidFill>
                <a:latin typeface="Arial"/>
                <a:ea typeface="Arial"/>
                <a:cs typeface="Arial"/>
                <a:sym typeface="Arial"/>
              </a:rPr>
              <a:t> no </a:t>
            </a:r>
            <a:r>
              <a:rPr lang="en-US" sz="2400" dirty="0" err="1">
                <a:solidFill>
                  <a:schemeClr val="dk1"/>
                </a:solidFill>
                <a:latin typeface="Arial"/>
                <a:ea typeface="Arial"/>
                <a:cs typeface="Arial"/>
                <a:sym typeface="Arial"/>
              </a:rPr>
              <a:t>será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nunca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neutro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políticamente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sino</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reflejará</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opción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torno</a:t>
            </a:r>
            <a:r>
              <a:rPr lang="en-US" sz="2400" dirty="0">
                <a:solidFill>
                  <a:schemeClr val="dk1"/>
                </a:solidFill>
                <a:latin typeface="Arial"/>
                <a:ea typeface="Arial"/>
                <a:cs typeface="Arial"/>
                <a:sym typeface="Arial"/>
              </a:rPr>
              <a:t> a los </a:t>
            </a:r>
            <a:r>
              <a:rPr lang="en-US" sz="2400" dirty="0" err="1">
                <a:solidFill>
                  <a:schemeClr val="dk1"/>
                </a:solidFill>
                <a:latin typeface="Arial"/>
                <a:ea typeface="Arial"/>
                <a:cs typeface="Arial"/>
                <a:sym typeface="Arial"/>
              </a:rPr>
              <a:t>temas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discusión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Producto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dicha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opción</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algunos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intereses</a:t>
            </a:r>
            <a:r>
              <a:rPr lang="en-US" sz="2400" dirty="0">
                <a:solidFill>
                  <a:srgbClr val="FF9900"/>
                </a:solidFill>
                <a:latin typeface="Arial"/>
                <a:ea typeface="Arial"/>
                <a:cs typeface="Arial"/>
                <a:sym typeface="Arial"/>
              </a:rPr>
              <a:t> se </a:t>
            </a:r>
            <a:r>
              <a:rPr lang="en-US" sz="2400" dirty="0" err="1">
                <a:solidFill>
                  <a:srgbClr val="FF9900"/>
                </a:solidFill>
                <a:latin typeface="Arial"/>
                <a:ea typeface="Arial"/>
                <a:cs typeface="Arial"/>
                <a:sym typeface="Arial"/>
              </a:rPr>
              <a:t>verán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favorecidos</a:t>
            </a:r>
            <a:r>
              <a:rPr lang="en-US" sz="2400" dirty="0">
                <a:solidFill>
                  <a:srgbClr val="FF9900"/>
                </a:solidFill>
                <a:latin typeface="Arial"/>
                <a:ea typeface="Arial"/>
                <a:cs typeface="Arial"/>
                <a:sym typeface="Arial"/>
              </a:rPr>
              <a:t> y </a:t>
            </a:r>
            <a:r>
              <a:rPr lang="en-US" sz="2400" dirty="0" err="1">
                <a:solidFill>
                  <a:srgbClr val="FF9900"/>
                </a:solidFill>
                <a:latin typeface="Arial"/>
                <a:ea typeface="Arial"/>
                <a:cs typeface="Arial"/>
                <a:sym typeface="Arial"/>
              </a:rPr>
              <a:t>otros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postergados</a:t>
            </a:r>
            <a:r>
              <a:rPr lang="en-US" sz="24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Los </a:t>
            </a:r>
            <a:r>
              <a:rPr lang="en-US" sz="2400" dirty="0" err="1">
                <a:solidFill>
                  <a:srgbClr val="FF9900"/>
                </a:solidFill>
                <a:latin typeface="Arial"/>
                <a:ea typeface="Arial"/>
                <a:cs typeface="Arial"/>
                <a:sym typeface="Arial"/>
              </a:rPr>
              <a:t>objetivos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definirán</a:t>
            </a:r>
            <a:r>
              <a:rPr lang="en-US" sz="2400" dirty="0">
                <a:solidFill>
                  <a:schemeClr val="dk1"/>
                </a:solidFill>
                <a:latin typeface="Arial"/>
                <a:ea typeface="Arial"/>
                <a:cs typeface="Arial"/>
                <a:sym typeface="Arial"/>
              </a:rPr>
              <a:t> no </a:t>
            </a:r>
            <a:r>
              <a:rPr lang="en-US" sz="2400" dirty="0" err="1">
                <a:solidFill>
                  <a:schemeClr val="dk1"/>
                </a:solidFill>
                <a:latin typeface="Arial"/>
                <a:ea typeface="Arial"/>
                <a:cs typeface="Arial"/>
                <a:sym typeface="Arial"/>
              </a:rPr>
              <a:t>serán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meras</a:t>
            </a:r>
            <a:r>
              <a:rPr lang="en-US" sz="2400" dirty="0">
                <a:solidFill>
                  <a:schemeClr val="dk1"/>
                </a:solidFill>
                <a:latin typeface="Arial"/>
                <a:ea typeface="Arial"/>
                <a:cs typeface="Arial"/>
                <a:sym typeface="Arial"/>
              </a:rPr>
              <a:t> ideas </a:t>
            </a:r>
            <a:r>
              <a:rPr lang="en-US" sz="2400" dirty="0" err="1">
                <a:solidFill>
                  <a:schemeClr val="dk1"/>
                </a:solidFill>
                <a:latin typeface="Arial"/>
                <a:ea typeface="Arial"/>
                <a:cs typeface="Arial"/>
                <a:sym typeface="Arial"/>
              </a:rPr>
              <a:t>sobre</a:t>
            </a:r>
            <a:r>
              <a:rPr lang="en-US" sz="2400" dirty="0">
                <a:solidFill>
                  <a:schemeClr val="dk1"/>
                </a:solidFill>
                <a:latin typeface="Arial"/>
                <a:ea typeface="Arial"/>
                <a:cs typeface="Arial"/>
                <a:sym typeface="Arial"/>
              </a:rPr>
              <a:t> lo que </a:t>
            </a:r>
            <a:r>
              <a:rPr lang="en-US" sz="2400" dirty="0" err="1">
                <a:solidFill>
                  <a:schemeClr val="dk1"/>
                </a:solidFill>
                <a:latin typeface="Arial"/>
                <a:ea typeface="Arial"/>
                <a:cs typeface="Arial"/>
                <a:sym typeface="Arial"/>
              </a:rPr>
              <a:t>sería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deseable</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lograr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sino</a:t>
            </a:r>
            <a:r>
              <a:rPr lang="en-US" sz="2400" dirty="0">
                <a:solidFill>
                  <a:schemeClr val="dk1"/>
                </a:solidFill>
                <a:latin typeface="Arial"/>
                <a:ea typeface="Arial"/>
                <a:cs typeface="Arial"/>
                <a:sym typeface="Arial"/>
              </a:rPr>
              <a:t> </a:t>
            </a:r>
            <a:r>
              <a:rPr lang="en-US" sz="2400" dirty="0">
                <a:solidFill>
                  <a:srgbClr val="FF9900"/>
                </a:solidFill>
                <a:latin typeface="Arial"/>
                <a:ea typeface="Arial"/>
                <a:cs typeface="Arial"/>
                <a:sym typeface="Arial"/>
              </a:rPr>
              <a:t>las </a:t>
            </a:r>
            <a:r>
              <a:rPr lang="en-US" sz="2400" dirty="0" err="1">
                <a:solidFill>
                  <a:srgbClr val="FF9900"/>
                </a:solidFill>
                <a:latin typeface="Arial"/>
                <a:ea typeface="Arial"/>
                <a:cs typeface="Arial"/>
                <a:sym typeface="Arial"/>
              </a:rPr>
              <a:t>respuestas</a:t>
            </a:r>
            <a:r>
              <a:rPr lang="en-US" sz="2400" dirty="0">
                <a:solidFill>
                  <a:srgbClr val="FF9900"/>
                </a:solidFill>
                <a:latin typeface="Arial"/>
                <a:ea typeface="Arial"/>
                <a:cs typeface="Arial"/>
                <a:sym typeface="Arial"/>
              </a:rPr>
              <a:t> que </a:t>
            </a:r>
            <a:r>
              <a:rPr lang="en-US" sz="2400" dirty="0" err="1">
                <a:solidFill>
                  <a:srgbClr val="FF9900"/>
                </a:solidFill>
                <a:latin typeface="Arial"/>
                <a:ea typeface="Arial"/>
                <a:cs typeface="Arial"/>
                <a:sym typeface="Arial"/>
              </a:rPr>
              <a:t>pueden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implementarse</a:t>
            </a:r>
            <a:r>
              <a:rPr lang="en-US" sz="2400" dirty="0">
                <a:solidFill>
                  <a:schemeClr val="dk1"/>
                </a:solidFill>
                <a:latin typeface="Arial"/>
                <a:ea typeface="Arial"/>
                <a:cs typeface="Arial"/>
                <a:sym typeface="Arial"/>
              </a:rPr>
              <a:t> para responder a </a:t>
            </a:r>
            <a:r>
              <a:rPr lang="en-US" sz="2400" dirty="0" err="1">
                <a:solidFill>
                  <a:schemeClr val="dk1"/>
                </a:solidFill>
                <a:latin typeface="Arial"/>
                <a:ea typeface="Arial"/>
                <a:cs typeface="Arial"/>
                <a:sym typeface="Arial"/>
              </a:rPr>
              <a:t>problemas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específicos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Nuevamente</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estas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opciones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reflejarán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visiones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políticas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sobre</a:t>
            </a:r>
            <a:r>
              <a:rPr lang="en-US" sz="2400" dirty="0">
                <a:solidFill>
                  <a:srgbClr val="FF9900"/>
                </a:solidFill>
                <a:latin typeface="Arial"/>
                <a:ea typeface="Arial"/>
                <a:cs typeface="Arial"/>
                <a:sym typeface="Arial"/>
              </a:rPr>
              <a:t> la </a:t>
            </a:r>
            <a:r>
              <a:rPr lang="en-US" sz="2400" dirty="0" err="1">
                <a:solidFill>
                  <a:srgbClr val="FF9900"/>
                </a:solidFill>
                <a:latin typeface="Arial"/>
                <a:ea typeface="Arial"/>
                <a:cs typeface="Arial"/>
                <a:sym typeface="Arial"/>
              </a:rPr>
              <a:t>acción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pública</a:t>
            </a:r>
            <a:r>
              <a:rPr lang="en-US" sz="2400" dirty="0">
                <a:solidFill>
                  <a:srgbClr val="FF9900"/>
                </a:solidFill>
                <a:latin typeface="Arial"/>
                <a:ea typeface="Arial"/>
                <a:cs typeface="Arial"/>
                <a:sym typeface="Arial"/>
              </a:rPr>
              <a:t> a </a:t>
            </a:r>
            <a:r>
              <a:rPr lang="en-US" sz="2400" dirty="0" err="1">
                <a:solidFill>
                  <a:srgbClr val="FF9900"/>
                </a:solidFill>
                <a:latin typeface="Arial"/>
                <a:ea typeface="Arial"/>
                <a:cs typeface="Arial"/>
                <a:sym typeface="Arial"/>
              </a:rPr>
              <a:t>desarrollar</a:t>
            </a:r>
            <a:r>
              <a:rPr lang="en-US" sz="2400" dirty="0">
                <a:solidFill>
                  <a:srgbClr val="FF9900"/>
                </a:solidFill>
                <a:latin typeface="Arial"/>
                <a:ea typeface="Arial"/>
                <a:cs typeface="Arial"/>
                <a:sym typeface="Arial"/>
              </a:rPr>
              <a:t>.</a:t>
            </a:r>
          </a:p>
        </p:txBody>
      </p:sp>
      <p:sp>
        <p:nvSpPr>
          <p:cNvPr id="556" name="Shape 55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62</a:t>
            </a:fld>
            <a:endParaRPr lang="en-US" sz="1400">
              <a:solidFill>
                <a:schemeClr val="dk1"/>
              </a:solidFill>
              <a:latin typeface="Arial"/>
              <a:ea typeface="Arial"/>
              <a:cs typeface="Arial"/>
              <a:sym typeface="Arial"/>
            </a:endParaRPr>
          </a:p>
        </p:txBody>
      </p:sp>
      <p:sp>
        <p:nvSpPr>
          <p:cNvPr id="557" name="Shape 55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11</a:t>
            </a:r>
          </a:p>
        </p:txBody>
      </p:sp>
    </p:spTree>
  </p:cSld>
  <p:clrMapOvr>
    <a:masterClrMapping/>
  </p:clrMapOvr>
  <p:transition spd="slow">
    <p:cut/>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sp>
        <p:nvSpPr>
          <p:cNvPr id="562" name="Shape 562"/>
          <p:cNvSpPr txBox="1">
            <a:spLocks noGrp="1"/>
          </p:cNvSpPr>
          <p:nvPr>
            <p:ph type="body" idx="1"/>
          </p:nvPr>
        </p:nvSpPr>
        <p:spPr>
          <a:xfrm>
            <a:off x="2135187" y="1557338"/>
            <a:ext cx="8961438"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400" dirty="0">
                <a:solidFill>
                  <a:srgbClr val="FF9900"/>
                </a:solidFill>
                <a:latin typeface="Arial"/>
                <a:ea typeface="Arial"/>
                <a:cs typeface="Arial"/>
                <a:sym typeface="Arial"/>
              </a:rPr>
              <a:t>Las </a:t>
            </a:r>
            <a:r>
              <a:rPr lang="en-US" sz="2400" dirty="0" err="1">
                <a:solidFill>
                  <a:srgbClr val="FF9900"/>
                </a:solidFill>
                <a:latin typeface="Arial"/>
                <a:ea typeface="Arial"/>
                <a:cs typeface="Arial"/>
                <a:sym typeface="Arial"/>
              </a:rPr>
              <a:t>modalidades</a:t>
            </a:r>
            <a:r>
              <a:rPr lang="en-US" sz="2400" dirty="0">
                <a:solidFill>
                  <a:srgbClr val="FF9900"/>
                </a:solidFill>
                <a:latin typeface="Arial"/>
                <a:ea typeface="Arial"/>
                <a:cs typeface="Arial"/>
                <a:sym typeface="Arial"/>
              </a:rPr>
              <a:t> o </a:t>
            </a:r>
            <a:r>
              <a:rPr lang="en-US" sz="2400" dirty="0" err="1">
                <a:solidFill>
                  <a:srgbClr val="FF9900"/>
                </a:solidFill>
                <a:latin typeface="Arial"/>
                <a:ea typeface="Arial"/>
                <a:cs typeface="Arial"/>
                <a:sym typeface="Arial"/>
              </a:rPr>
              <a:t>formas</a:t>
            </a:r>
            <a:r>
              <a:rPr lang="en-US" sz="2400" dirty="0">
                <a:solidFill>
                  <a:srgbClr val="FF9900"/>
                </a:solidFill>
                <a:latin typeface="Arial"/>
                <a:ea typeface="Arial"/>
                <a:cs typeface="Arial"/>
                <a:sym typeface="Arial"/>
              </a:rPr>
              <a:t> que </a:t>
            </a:r>
            <a:r>
              <a:rPr lang="en-US" sz="2400" dirty="0" err="1">
                <a:solidFill>
                  <a:srgbClr val="FF9900"/>
                </a:solidFill>
                <a:latin typeface="Arial"/>
                <a:ea typeface="Arial"/>
                <a:cs typeface="Arial"/>
                <a:sym typeface="Arial"/>
              </a:rPr>
              <a:t>asumirá</a:t>
            </a:r>
            <a:r>
              <a:rPr lang="en-US" sz="2400" dirty="0">
                <a:solidFill>
                  <a:srgbClr val="FF9900"/>
                </a:solidFill>
                <a:latin typeface="Arial"/>
                <a:ea typeface="Arial"/>
                <a:cs typeface="Arial"/>
                <a:sym typeface="Arial"/>
              </a:rPr>
              <a:t> la </a:t>
            </a:r>
            <a:r>
              <a:rPr lang="en-US" sz="2400" dirty="0" err="1">
                <a:solidFill>
                  <a:srgbClr val="FF9900"/>
                </a:solidFill>
                <a:latin typeface="Arial"/>
                <a:ea typeface="Arial"/>
                <a:cs typeface="Arial"/>
                <a:sym typeface="Arial"/>
              </a:rPr>
              <a:t>política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definición</a:t>
            </a:r>
            <a:r>
              <a:rPr lang="en-US" sz="2400" dirty="0">
                <a:solidFill>
                  <a:srgbClr val="FF9900"/>
                </a:solidFill>
                <a:latin typeface="Arial"/>
                <a:ea typeface="Arial"/>
                <a:cs typeface="Arial"/>
                <a:sym typeface="Arial"/>
              </a:rPr>
              <a:t> no </a:t>
            </a:r>
            <a:r>
              <a:rPr lang="en-US" sz="2400" dirty="0" err="1">
                <a:solidFill>
                  <a:srgbClr val="FF9900"/>
                </a:solidFill>
                <a:latin typeface="Arial"/>
                <a:ea typeface="Arial"/>
                <a:cs typeface="Arial"/>
                <a:sym typeface="Arial"/>
              </a:rPr>
              <a:t>serán</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resultado</a:t>
            </a:r>
            <a:r>
              <a:rPr lang="en-US" sz="2400" dirty="0">
                <a:solidFill>
                  <a:srgbClr val="FF9900"/>
                </a:solidFill>
                <a:latin typeface="Arial"/>
                <a:ea typeface="Arial"/>
                <a:cs typeface="Arial"/>
                <a:sym typeface="Arial"/>
              </a:rPr>
              <a:t> de una </a:t>
            </a:r>
            <a:r>
              <a:rPr lang="en-US" sz="2400" dirty="0" err="1">
                <a:solidFill>
                  <a:srgbClr val="FF9900"/>
                </a:solidFill>
                <a:latin typeface="Arial"/>
                <a:ea typeface="Arial"/>
                <a:cs typeface="Arial"/>
                <a:sym typeface="Arial"/>
              </a:rPr>
              <a:t>cierta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ecuación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técnica</a:t>
            </a:r>
            <a:r>
              <a:rPr lang="en-US" sz="2400" dirty="0">
                <a:solidFill>
                  <a:schemeClr val="dk1"/>
                </a:solidFill>
                <a:latin typeface="Arial"/>
                <a:ea typeface="Arial"/>
                <a:cs typeface="Arial"/>
                <a:sym typeface="Arial"/>
              </a:rPr>
              <a:t>, que combine de la </a:t>
            </a:r>
            <a:r>
              <a:rPr lang="en-US" sz="2400" dirty="0" err="1">
                <a:solidFill>
                  <a:schemeClr val="dk1"/>
                </a:solidFill>
                <a:latin typeface="Arial"/>
                <a:ea typeface="Arial"/>
                <a:cs typeface="Arial"/>
                <a:sym typeface="Arial"/>
              </a:rPr>
              <a:t>mejor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manera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posible</a:t>
            </a:r>
            <a:r>
              <a:rPr lang="en-US" sz="2400" dirty="0">
                <a:solidFill>
                  <a:schemeClr val="dk1"/>
                </a:solidFill>
                <a:latin typeface="Arial"/>
                <a:ea typeface="Arial"/>
                <a:cs typeface="Arial"/>
                <a:sym typeface="Arial"/>
              </a:rPr>
              <a:t> los </a:t>
            </a:r>
            <a:r>
              <a:rPr lang="en-US" sz="2400" dirty="0" err="1">
                <a:solidFill>
                  <a:schemeClr val="dk1"/>
                </a:solidFill>
                <a:latin typeface="Arial"/>
                <a:ea typeface="Arial"/>
                <a:cs typeface="Arial"/>
                <a:sym typeface="Arial"/>
              </a:rPr>
              <a:t>diversos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insumos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relevantes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materia</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esté</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tratando</a:t>
            </a:r>
            <a:r>
              <a:rPr lang="en-US" sz="2400" dirty="0">
                <a:solidFill>
                  <a:schemeClr val="dk1"/>
                </a:solidFill>
                <a:latin typeface="Arial"/>
                <a:ea typeface="Arial"/>
                <a:cs typeface="Arial"/>
                <a:sym typeface="Arial"/>
              </a:rPr>
              <a:t>. Por el </a:t>
            </a:r>
            <a:r>
              <a:rPr lang="en-US" sz="2400" dirty="0" err="1">
                <a:solidFill>
                  <a:schemeClr val="dk1"/>
                </a:solidFill>
                <a:latin typeface="Arial"/>
                <a:ea typeface="Arial"/>
                <a:cs typeface="Arial"/>
                <a:sym typeface="Arial"/>
              </a:rPr>
              <a:t>contrario</a:t>
            </a:r>
            <a:r>
              <a:rPr lang="en-US" sz="2400" dirty="0">
                <a:solidFill>
                  <a:schemeClr val="dk1"/>
                </a:solidFill>
                <a:latin typeface="Arial"/>
                <a:ea typeface="Arial"/>
                <a:cs typeface="Arial"/>
                <a:sym typeface="Arial"/>
              </a:rPr>
              <a:t>, </a:t>
            </a:r>
            <a:r>
              <a:rPr lang="en-US" sz="2400" dirty="0">
                <a:solidFill>
                  <a:srgbClr val="FF9900"/>
                </a:solidFill>
                <a:latin typeface="Arial"/>
                <a:ea typeface="Arial"/>
                <a:cs typeface="Arial"/>
                <a:sym typeface="Arial"/>
              </a:rPr>
              <a:t>las </a:t>
            </a:r>
            <a:r>
              <a:rPr lang="en-US" sz="2400" dirty="0" err="1">
                <a:solidFill>
                  <a:srgbClr val="FF9900"/>
                </a:solidFill>
                <a:latin typeface="Arial"/>
                <a:ea typeface="Arial"/>
                <a:cs typeface="Arial"/>
                <a:sym typeface="Arial"/>
              </a:rPr>
              <a:t>modalidades</a:t>
            </a:r>
            <a:r>
              <a:rPr lang="en-US" sz="2400" dirty="0">
                <a:solidFill>
                  <a:srgbClr val="FF9900"/>
                </a:solidFill>
                <a:latin typeface="Arial"/>
                <a:ea typeface="Arial"/>
                <a:cs typeface="Arial"/>
                <a:sym typeface="Arial"/>
              </a:rPr>
              <a:t> que se </a:t>
            </a:r>
            <a:r>
              <a:rPr lang="en-US" sz="2400" dirty="0" err="1">
                <a:solidFill>
                  <a:srgbClr val="FF9900"/>
                </a:solidFill>
                <a:latin typeface="Arial"/>
                <a:ea typeface="Arial"/>
                <a:cs typeface="Arial"/>
                <a:sym typeface="Arial"/>
              </a:rPr>
              <a:t>asuman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responderán</a:t>
            </a:r>
            <a:r>
              <a:rPr lang="en-US" sz="2400" dirty="0">
                <a:solidFill>
                  <a:srgbClr val="FF9900"/>
                </a:solidFill>
                <a:latin typeface="Arial"/>
                <a:ea typeface="Arial"/>
                <a:cs typeface="Arial"/>
                <a:sym typeface="Arial"/>
              </a:rPr>
              <a:t> a los </a:t>
            </a:r>
            <a:r>
              <a:rPr lang="en-US" sz="2400" dirty="0" err="1">
                <a:solidFill>
                  <a:srgbClr val="FF9900"/>
                </a:solidFill>
                <a:latin typeface="Arial"/>
                <a:ea typeface="Arial"/>
                <a:cs typeface="Arial"/>
                <a:sym typeface="Arial"/>
              </a:rPr>
              <a:t>contenidos</a:t>
            </a:r>
            <a:r>
              <a:rPr lang="en-US" sz="2400" dirty="0">
                <a:solidFill>
                  <a:srgbClr val="FF9900"/>
                </a:solidFill>
                <a:latin typeface="Arial"/>
                <a:ea typeface="Arial"/>
                <a:cs typeface="Arial"/>
                <a:sym typeface="Arial"/>
              </a:rPr>
              <a:t> que se </a:t>
            </a:r>
            <a:r>
              <a:rPr lang="en-US" sz="2400" dirty="0" err="1">
                <a:solidFill>
                  <a:srgbClr val="FF9900"/>
                </a:solidFill>
                <a:latin typeface="Arial"/>
                <a:ea typeface="Arial"/>
                <a:cs typeface="Arial"/>
                <a:sym typeface="Arial"/>
              </a:rPr>
              <a:t>hayan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definido</a:t>
            </a:r>
            <a:r>
              <a:rPr lang="en-US" sz="2400" dirty="0">
                <a:solidFill>
                  <a:srgbClr val="FF9900"/>
                </a:solidFill>
                <a:latin typeface="Arial"/>
                <a:ea typeface="Arial"/>
                <a:cs typeface="Arial"/>
                <a:sym typeface="Arial"/>
              </a:rPr>
              <a:t>.</a:t>
            </a:r>
            <a:r>
              <a:rPr lang="en-US" sz="24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err="1">
                <a:solidFill>
                  <a:schemeClr val="dk1"/>
                </a:solidFill>
                <a:latin typeface="Arial"/>
                <a:ea typeface="Arial"/>
                <a:cs typeface="Arial"/>
                <a:sym typeface="Arial"/>
              </a:rPr>
              <a:t>Estas</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modalidades</a:t>
            </a:r>
            <a:r>
              <a:rPr lang="en-US" sz="2400" dirty="0">
                <a:solidFill>
                  <a:srgbClr val="FF9900"/>
                </a:solidFill>
                <a:latin typeface="Arial"/>
                <a:ea typeface="Arial"/>
                <a:cs typeface="Arial"/>
                <a:sym typeface="Arial"/>
              </a:rPr>
              <a:t> se </a:t>
            </a:r>
            <a:r>
              <a:rPr lang="en-US" sz="2400" dirty="0" err="1">
                <a:solidFill>
                  <a:srgbClr val="FF9900"/>
                </a:solidFill>
                <a:latin typeface="Arial"/>
                <a:ea typeface="Arial"/>
                <a:cs typeface="Arial"/>
                <a:sym typeface="Arial"/>
              </a:rPr>
              <a:t>reflejarán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un plan de </a:t>
            </a:r>
            <a:r>
              <a:rPr lang="en-US" sz="2400" dirty="0" err="1">
                <a:solidFill>
                  <a:srgbClr val="FF9900"/>
                </a:solidFill>
                <a:latin typeface="Arial"/>
                <a:ea typeface="Arial"/>
                <a:cs typeface="Arial"/>
                <a:sym typeface="Arial"/>
              </a:rPr>
              <a:t>acción</a:t>
            </a:r>
            <a:r>
              <a:rPr lang="en-US" sz="2400" dirty="0">
                <a:solidFill>
                  <a:schemeClr val="dk1"/>
                </a:solidFill>
                <a:latin typeface="Arial"/>
                <a:ea typeface="Arial"/>
                <a:cs typeface="Arial"/>
                <a:sym typeface="Arial"/>
              </a:rPr>
              <a:t>, el que </a:t>
            </a:r>
            <a:r>
              <a:rPr lang="en-US" sz="2400" dirty="0" err="1">
                <a:solidFill>
                  <a:schemeClr val="dk1"/>
                </a:solidFill>
                <a:latin typeface="Arial"/>
                <a:ea typeface="Arial"/>
                <a:cs typeface="Arial"/>
                <a:sym typeface="Arial"/>
              </a:rPr>
              <a:t>deberá</a:t>
            </a:r>
            <a:r>
              <a:rPr lang="en-US" sz="2400" dirty="0">
                <a:solidFill>
                  <a:schemeClr val="dk1"/>
                </a:solidFill>
                <a:latin typeface="Arial"/>
                <a:ea typeface="Arial"/>
                <a:cs typeface="Arial"/>
                <a:sym typeface="Arial"/>
              </a:rPr>
              <a:t> ser </a:t>
            </a:r>
            <a:r>
              <a:rPr lang="en-US" sz="2400" dirty="0" err="1">
                <a:solidFill>
                  <a:schemeClr val="dk1"/>
                </a:solidFill>
                <a:latin typeface="Arial"/>
                <a:ea typeface="Arial"/>
                <a:cs typeface="Arial"/>
                <a:sym typeface="Arial"/>
              </a:rPr>
              <a:t>coherente</a:t>
            </a:r>
            <a:r>
              <a:rPr lang="en-US" sz="2400" dirty="0">
                <a:solidFill>
                  <a:schemeClr val="dk1"/>
                </a:solidFill>
                <a:latin typeface="Arial"/>
                <a:ea typeface="Arial"/>
                <a:cs typeface="Arial"/>
                <a:sym typeface="Arial"/>
              </a:rPr>
              <a:t> con la </a:t>
            </a:r>
            <a:r>
              <a:rPr lang="en-US" sz="2400" dirty="0" err="1">
                <a:solidFill>
                  <a:schemeClr val="dk1"/>
                </a:solidFill>
                <a:latin typeface="Arial"/>
                <a:ea typeface="Arial"/>
                <a:cs typeface="Arial"/>
                <a:sym typeface="Arial"/>
              </a:rPr>
              <a:t>situación</a:t>
            </a:r>
            <a:r>
              <a:rPr lang="en-US" sz="2400" dirty="0">
                <a:solidFill>
                  <a:schemeClr val="dk1"/>
                </a:solidFill>
                <a:latin typeface="Arial"/>
                <a:ea typeface="Arial"/>
                <a:cs typeface="Arial"/>
                <a:sym typeface="Arial"/>
              </a:rPr>
              <a:t> que se ha </a:t>
            </a:r>
            <a:r>
              <a:rPr lang="en-US" sz="2400" dirty="0" err="1">
                <a:solidFill>
                  <a:schemeClr val="dk1"/>
                </a:solidFill>
                <a:latin typeface="Arial"/>
                <a:ea typeface="Arial"/>
                <a:cs typeface="Arial"/>
                <a:sym typeface="Arial"/>
              </a:rPr>
              <a:t>observado</a:t>
            </a:r>
            <a:r>
              <a:rPr lang="en-US" sz="2400" dirty="0">
                <a:solidFill>
                  <a:schemeClr val="dk1"/>
                </a:solidFill>
                <a:latin typeface="Arial"/>
                <a:ea typeface="Arial"/>
                <a:cs typeface="Arial"/>
                <a:sym typeface="Arial"/>
              </a:rPr>
              <a:t> al </a:t>
            </a:r>
            <a:r>
              <a:rPr lang="en-US" sz="2400" dirty="0" err="1">
                <a:solidFill>
                  <a:schemeClr val="dk1"/>
                </a:solidFill>
                <a:latin typeface="Arial"/>
                <a:ea typeface="Arial"/>
                <a:cs typeface="Arial"/>
                <a:sym typeface="Arial"/>
              </a:rPr>
              <a:t>momento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poner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marcha</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proceso</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coherencia</a:t>
            </a:r>
            <a:r>
              <a:rPr lang="en-US" sz="2400" dirty="0">
                <a:solidFill>
                  <a:schemeClr val="dk1"/>
                </a:solidFill>
                <a:latin typeface="Arial"/>
                <a:ea typeface="Arial"/>
                <a:cs typeface="Arial"/>
                <a:sym typeface="Arial"/>
              </a:rPr>
              <a:t> temporal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proceso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diseño</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es un </a:t>
            </a:r>
            <a:r>
              <a:rPr lang="en-US" sz="2400" dirty="0" err="1">
                <a:solidFill>
                  <a:schemeClr val="dk1"/>
                </a:solidFill>
                <a:latin typeface="Arial"/>
                <a:ea typeface="Arial"/>
                <a:cs typeface="Arial"/>
                <a:sym typeface="Arial"/>
              </a:rPr>
              <a:t>elemento</a:t>
            </a:r>
            <a:r>
              <a:rPr lang="en-US" sz="2400" dirty="0">
                <a:solidFill>
                  <a:schemeClr val="dk1"/>
                </a:solidFill>
                <a:latin typeface="Arial"/>
                <a:ea typeface="Arial"/>
                <a:cs typeface="Arial"/>
                <a:sym typeface="Arial"/>
              </a:rPr>
              <a:t> crucial para </a:t>
            </a:r>
            <a:r>
              <a:rPr lang="en-US" sz="2400" dirty="0" err="1">
                <a:solidFill>
                  <a:schemeClr val="dk1"/>
                </a:solidFill>
                <a:latin typeface="Arial"/>
                <a:ea typeface="Arial"/>
                <a:cs typeface="Arial"/>
                <a:sym typeface="Arial"/>
              </a:rPr>
              <a:t>obtener</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intervención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relevante</a:t>
            </a:r>
            <a:r>
              <a:rPr lang="en-US" sz="2400" dirty="0">
                <a:solidFill>
                  <a:schemeClr val="dk1"/>
                </a:solidFill>
                <a:latin typeface="Arial"/>
                <a:ea typeface="Arial"/>
                <a:cs typeface="Arial"/>
                <a:sym typeface="Arial"/>
              </a:rPr>
              <a:t>. </a:t>
            </a:r>
          </a:p>
        </p:txBody>
      </p:sp>
      <p:sp>
        <p:nvSpPr>
          <p:cNvPr id="563" name="Shape 56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63</a:t>
            </a:fld>
            <a:endParaRPr lang="en-US" sz="1400">
              <a:solidFill>
                <a:schemeClr val="dk1"/>
              </a:solidFill>
              <a:latin typeface="Arial"/>
              <a:ea typeface="Arial"/>
              <a:cs typeface="Arial"/>
              <a:sym typeface="Arial"/>
            </a:endParaRPr>
          </a:p>
        </p:txBody>
      </p:sp>
      <p:sp>
        <p:nvSpPr>
          <p:cNvPr id="564" name="Shape 56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12</a:t>
            </a:r>
          </a:p>
        </p:txBody>
      </p:sp>
    </p:spTree>
  </p:cSld>
  <p:clrMapOvr>
    <a:masterClrMapping/>
  </p:clrMapOvr>
  <p:transition spd="slow">
    <p:cut/>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Shape 569"/>
          <p:cNvSpPr txBox="1">
            <a:spLocks noGrp="1"/>
          </p:cNvSpPr>
          <p:nvPr>
            <p:ph type="body" idx="1"/>
          </p:nvPr>
        </p:nvSpPr>
        <p:spPr>
          <a:xfrm>
            <a:off x="2063751" y="1268413"/>
            <a:ext cx="9280524"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000" dirty="0" err="1">
                <a:solidFill>
                  <a:schemeClr val="dk1"/>
                </a:solidFill>
                <a:latin typeface="Arial"/>
                <a:ea typeface="Arial"/>
                <a:cs typeface="Arial"/>
                <a:sym typeface="Arial"/>
              </a:rPr>
              <a:t>Hechas</a:t>
            </a:r>
            <a:r>
              <a:rPr lang="en-US" sz="2000" dirty="0">
                <a:solidFill>
                  <a:schemeClr val="dk1"/>
                </a:solidFill>
                <a:latin typeface="Arial"/>
                <a:ea typeface="Arial"/>
                <a:cs typeface="Arial"/>
                <a:sym typeface="Arial"/>
              </a:rPr>
              <a:t> las </a:t>
            </a:r>
            <a:r>
              <a:rPr lang="en-US" sz="2000" dirty="0" err="1">
                <a:solidFill>
                  <a:schemeClr val="dk1"/>
                </a:solidFill>
                <a:latin typeface="Arial"/>
                <a:ea typeface="Arial"/>
                <a:cs typeface="Arial"/>
                <a:sym typeface="Arial"/>
              </a:rPr>
              <a:t>definiciones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anteriores</a:t>
            </a:r>
            <a:r>
              <a:rPr lang="en-US" sz="2000" dirty="0">
                <a:solidFill>
                  <a:schemeClr val="dk1"/>
                </a:solidFill>
                <a:latin typeface="Arial"/>
                <a:ea typeface="Arial"/>
                <a:cs typeface="Arial"/>
                <a:sym typeface="Arial"/>
              </a:rPr>
              <a:t>, se debe </a:t>
            </a:r>
            <a:r>
              <a:rPr lang="en-US" sz="2000" dirty="0" err="1">
                <a:solidFill>
                  <a:schemeClr val="dk1"/>
                </a:solidFill>
                <a:latin typeface="Arial"/>
                <a:ea typeface="Arial"/>
                <a:cs typeface="Arial"/>
                <a:sym typeface="Arial"/>
              </a:rPr>
              <a:t>aclarar</a:t>
            </a:r>
            <a:r>
              <a:rPr lang="en-US" sz="2000" dirty="0">
                <a:solidFill>
                  <a:schemeClr val="dk1"/>
                </a:solidFill>
                <a:latin typeface="Arial"/>
                <a:ea typeface="Arial"/>
                <a:cs typeface="Arial"/>
                <a:sym typeface="Arial"/>
              </a:rPr>
              <a:t> que </a:t>
            </a:r>
            <a:r>
              <a:rPr lang="en-US" sz="2000" dirty="0">
                <a:solidFill>
                  <a:srgbClr val="FF9900"/>
                </a:solidFill>
                <a:latin typeface="Arial"/>
                <a:ea typeface="Arial"/>
                <a:cs typeface="Arial"/>
                <a:sym typeface="Arial"/>
              </a:rPr>
              <a:t>la </a:t>
            </a:r>
            <a:r>
              <a:rPr lang="en-US" sz="2000" dirty="0" err="1">
                <a:solidFill>
                  <a:srgbClr val="FF9900"/>
                </a:solidFill>
                <a:latin typeface="Arial"/>
                <a:ea typeface="Arial"/>
                <a:cs typeface="Arial"/>
                <a:sym typeface="Arial"/>
              </a:rPr>
              <a:t>fase</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puesta</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en</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marcha</a:t>
            </a:r>
            <a:r>
              <a:rPr lang="en-US" sz="2000" dirty="0">
                <a:solidFill>
                  <a:srgbClr val="FF9900"/>
                </a:solidFill>
                <a:latin typeface="Arial"/>
                <a:ea typeface="Arial"/>
                <a:cs typeface="Arial"/>
                <a:sym typeface="Arial"/>
              </a:rPr>
              <a:t> de la </a:t>
            </a:r>
            <a:r>
              <a:rPr lang="en-US" sz="2000" dirty="0" err="1">
                <a:solidFill>
                  <a:srgbClr val="FF9900"/>
                </a:solidFill>
                <a:latin typeface="Arial"/>
                <a:ea typeface="Arial"/>
                <a:cs typeface="Arial"/>
                <a:sym typeface="Arial"/>
              </a:rPr>
              <a:t>política</a:t>
            </a:r>
            <a:r>
              <a:rPr lang="en-US" sz="2000" dirty="0">
                <a:solidFill>
                  <a:srgbClr val="FF9900"/>
                </a:solidFill>
                <a:latin typeface="Arial"/>
                <a:ea typeface="Arial"/>
                <a:cs typeface="Arial"/>
                <a:sym typeface="Arial"/>
              </a:rPr>
              <a:t> no debe </a:t>
            </a:r>
            <a:r>
              <a:rPr lang="en-US" sz="2000" dirty="0" err="1">
                <a:solidFill>
                  <a:srgbClr val="FF9900"/>
                </a:solidFill>
                <a:latin typeface="Arial"/>
                <a:ea typeface="Arial"/>
                <a:cs typeface="Arial"/>
                <a:sym typeface="Arial"/>
              </a:rPr>
              <a:t>confundirse</a:t>
            </a:r>
            <a:r>
              <a:rPr lang="en-US" sz="2000" dirty="0">
                <a:solidFill>
                  <a:srgbClr val="FF9900"/>
                </a:solidFill>
                <a:latin typeface="Arial"/>
                <a:ea typeface="Arial"/>
                <a:cs typeface="Arial"/>
                <a:sym typeface="Arial"/>
              </a:rPr>
              <a:t> con la  </a:t>
            </a:r>
            <a:r>
              <a:rPr lang="en-US" sz="2000" dirty="0" err="1">
                <a:solidFill>
                  <a:srgbClr val="FF9900"/>
                </a:solidFill>
                <a:latin typeface="Arial"/>
                <a:ea typeface="Arial"/>
                <a:cs typeface="Arial"/>
                <a:sym typeface="Arial"/>
              </a:rPr>
              <a:t>fase</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gestión</a:t>
            </a:r>
            <a:r>
              <a:rPr lang="en-US" sz="2000" dirty="0">
                <a:solidFill>
                  <a:srgbClr val="FF9900"/>
                </a:solidFill>
                <a:latin typeface="Arial"/>
                <a:ea typeface="Arial"/>
                <a:cs typeface="Arial"/>
                <a:sym typeface="Arial"/>
              </a:rPr>
              <a:t> de la </a:t>
            </a:r>
            <a:r>
              <a:rPr lang="en-US" sz="2000" dirty="0" err="1">
                <a:solidFill>
                  <a:srgbClr val="FF9900"/>
                </a:solidFill>
                <a:latin typeface="Arial"/>
                <a:ea typeface="Arial"/>
                <a:cs typeface="Arial"/>
                <a:sym typeface="Arial"/>
              </a:rPr>
              <a:t>misma</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cuando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realidad</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todos</a:t>
            </a:r>
            <a:r>
              <a:rPr lang="en-US" sz="2000" dirty="0">
                <a:solidFill>
                  <a:schemeClr val="dk1"/>
                </a:solidFill>
                <a:latin typeface="Arial"/>
                <a:ea typeface="Arial"/>
                <a:cs typeface="Arial"/>
                <a:sym typeface="Arial"/>
              </a:rPr>
              <a:t> los </a:t>
            </a:r>
            <a:r>
              <a:rPr lang="en-US" sz="2000" dirty="0" err="1">
                <a:solidFill>
                  <a:schemeClr val="dk1"/>
                </a:solidFill>
                <a:latin typeface="Arial"/>
                <a:ea typeface="Arial"/>
                <a:cs typeface="Arial"/>
                <a:sym typeface="Arial"/>
              </a:rPr>
              <a:t>momentos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anteriores</a:t>
            </a:r>
            <a:r>
              <a:rPr lang="en-US" sz="2000" dirty="0">
                <a:solidFill>
                  <a:schemeClr val="dk1"/>
                </a:solidFill>
                <a:latin typeface="Arial"/>
                <a:ea typeface="Arial"/>
                <a:cs typeface="Arial"/>
                <a:sym typeface="Arial"/>
              </a:rPr>
              <a:t> son </a:t>
            </a:r>
            <a:r>
              <a:rPr lang="en-US" sz="2000" dirty="0" err="1">
                <a:solidFill>
                  <a:schemeClr val="dk1"/>
                </a:solidFill>
                <a:latin typeface="Arial"/>
                <a:ea typeface="Arial"/>
                <a:cs typeface="Arial"/>
                <a:sym typeface="Arial"/>
              </a:rPr>
              <a:t>parte</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sustancial</a:t>
            </a:r>
            <a:r>
              <a:rPr lang="en-US" sz="2000" dirty="0">
                <a:solidFill>
                  <a:schemeClr val="dk1"/>
                </a:solidFill>
                <a:latin typeface="Arial"/>
                <a:ea typeface="Arial"/>
                <a:cs typeface="Arial"/>
                <a:sym typeface="Arial"/>
              </a:rPr>
              <a:t> del </a:t>
            </a:r>
            <a:r>
              <a:rPr lang="en-US" sz="2000" dirty="0" err="1">
                <a:solidFill>
                  <a:schemeClr val="dk1"/>
                </a:solidFill>
                <a:latin typeface="Arial"/>
                <a:ea typeface="Arial"/>
                <a:cs typeface="Arial"/>
                <a:sym typeface="Arial"/>
              </a:rPr>
              <a:t>proceso</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gestión</a:t>
            </a:r>
            <a:r>
              <a:rPr lang="en-US" sz="2000" dirty="0">
                <a:solidFill>
                  <a:schemeClr val="dk1"/>
                </a:solidFill>
                <a:latin typeface="Arial"/>
                <a:ea typeface="Arial"/>
                <a:cs typeface="Arial"/>
                <a:sym typeface="Arial"/>
              </a:rPr>
              <a:t> de </a:t>
            </a:r>
            <a:r>
              <a:rPr lang="en-US" sz="2000" dirty="0" err="1">
                <a:solidFill>
                  <a:schemeClr val="dk1"/>
                </a:solidFill>
                <a:latin typeface="Arial"/>
                <a:ea typeface="Arial"/>
                <a:cs typeface="Arial"/>
                <a:sym typeface="Arial"/>
              </a:rPr>
              <a:t>políticas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públicas</a:t>
            </a:r>
            <a:r>
              <a:rPr lang="en-US" sz="2000" dirty="0">
                <a:solidFill>
                  <a:schemeClr val="dk1"/>
                </a:solidFill>
                <a:latin typeface="Arial"/>
                <a:ea typeface="Arial"/>
                <a:cs typeface="Arial"/>
                <a:sym typeface="Arial"/>
              </a:rPr>
              <a:t>. </a:t>
            </a:r>
          </a:p>
          <a:p>
            <a:pPr marL="342900" indent="-203200" algn="just">
              <a:lnSpc>
                <a:spcPct val="80000"/>
              </a:lnSpc>
              <a:spcBef>
                <a:spcPts val="440"/>
              </a:spcBef>
              <a:buClr>
                <a:schemeClr val="dk1"/>
              </a:buClr>
              <a:buNone/>
            </a:pPr>
            <a:endParaRPr sz="20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esta</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fase</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implementación</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se debe </a:t>
            </a:r>
            <a:r>
              <a:rPr lang="en-US" sz="2000" dirty="0" err="1">
                <a:solidFill>
                  <a:schemeClr val="dk1"/>
                </a:solidFill>
                <a:latin typeface="Arial"/>
                <a:ea typeface="Arial"/>
                <a:cs typeface="Arial"/>
                <a:sym typeface="Arial"/>
              </a:rPr>
              <a:t>producir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necesariamente</a:t>
            </a:r>
            <a:r>
              <a:rPr lang="en-US" sz="2000" dirty="0">
                <a:solidFill>
                  <a:schemeClr val="dk1"/>
                </a:solidFill>
                <a:latin typeface="Arial"/>
                <a:ea typeface="Arial"/>
                <a:cs typeface="Arial"/>
                <a:sym typeface="Arial"/>
              </a:rPr>
              <a:t> una </a:t>
            </a:r>
            <a:r>
              <a:rPr lang="en-US" sz="2000" dirty="0" err="1">
                <a:solidFill>
                  <a:schemeClr val="dk1"/>
                </a:solidFill>
                <a:latin typeface="Arial"/>
                <a:ea typeface="Arial"/>
                <a:cs typeface="Arial"/>
                <a:sym typeface="Arial"/>
              </a:rPr>
              <a:t>articulación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virtuosa</a:t>
            </a:r>
            <a:r>
              <a:rPr lang="en-US" sz="2000" dirty="0">
                <a:solidFill>
                  <a:schemeClr val="dk1"/>
                </a:solidFill>
                <a:latin typeface="Arial"/>
                <a:ea typeface="Arial"/>
                <a:cs typeface="Arial"/>
                <a:sym typeface="Arial"/>
              </a:rPr>
              <a:t> entre:</a:t>
            </a:r>
          </a:p>
          <a:p>
            <a:pPr marL="742950" lvl="1" indent="-184150" algn="just">
              <a:lnSpc>
                <a:spcPct val="80000"/>
              </a:lnSpc>
              <a:spcBef>
                <a:spcPts val="320"/>
              </a:spcBef>
              <a:buClr>
                <a:schemeClr val="dk1"/>
              </a:buClr>
              <a:buNone/>
            </a:pPr>
            <a:endParaRPr sz="2000" dirty="0">
              <a:solidFill>
                <a:srgbClr val="FF9900"/>
              </a:solidFill>
              <a:latin typeface="Arial"/>
              <a:ea typeface="Arial"/>
              <a:cs typeface="Arial"/>
              <a:sym typeface="Arial"/>
            </a:endParaRPr>
          </a:p>
          <a:p>
            <a:pPr marL="742950" lvl="1" indent="-285750" algn="just">
              <a:lnSpc>
                <a:spcPct val="80000"/>
              </a:lnSpc>
              <a:spcBef>
                <a:spcPts val="360"/>
              </a:spcBef>
              <a:buClr>
                <a:srgbClr val="FF9900"/>
              </a:buClr>
              <a:buFont typeface="Arial"/>
              <a:buChar char="–"/>
            </a:pPr>
            <a:r>
              <a:rPr lang="en-US" sz="2000" dirty="0">
                <a:solidFill>
                  <a:srgbClr val="FF9900"/>
                </a:solidFill>
                <a:latin typeface="Arial"/>
                <a:ea typeface="Arial"/>
                <a:cs typeface="Arial"/>
                <a:sym typeface="Arial"/>
              </a:rPr>
              <a:t>La </a:t>
            </a:r>
            <a:r>
              <a:rPr lang="en-US" sz="2000" dirty="0" err="1">
                <a:solidFill>
                  <a:srgbClr val="FF9900"/>
                </a:solidFill>
                <a:latin typeface="Arial"/>
                <a:ea typeface="Arial"/>
                <a:cs typeface="Arial"/>
                <a:sym typeface="Arial"/>
              </a:rPr>
              <a:t>narrativa</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identificación</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diversos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actores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relevantes</a:t>
            </a:r>
            <a:r>
              <a:rPr lang="en-US" sz="2000" dirty="0">
                <a:solidFill>
                  <a:schemeClr val="dk1"/>
                </a:solidFill>
                <a:latin typeface="Arial"/>
                <a:ea typeface="Arial"/>
                <a:cs typeface="Arial"/>
                <a:sym typeface="Arial"/>
              </a:rPr>
              <a:t>, </a:t>
            </a:r>
          </a:p>
          <a:p>
            <a:pPr marL="742950" lvl="1" indent="-285750" algn="just">
              <a:lnSpc>
                <a:spcPct val="80000"/>
              </a:lnSpc>
              <a:spcBef>
                <a:spcPts val="360"/>
              </a:spcBef>
              <a:buClr>
                <a:srgbClr val="FF9900"/>
              </a:buClr>
              <a:buFont typeface="Arial"/>
              <a:buChar char="–"/>
            </a:pPr>
            <a:r>
              <a:rPr lang="en-US" sz="2000" dirty="0">
                <a:solidFill>
                  <a:srgbClr val="FF9900"/>
                </a:solidFill>
                <a:latin typeface="Arial"/>
                <a:ea typeface="Arial"/>
                <a:cs typeface="Arial"/>
                <a:sym typeface="Arial"/>
              </a:rPr>
              <a:t>Las </a:t>
            </a:r>
            <a:r>
              <a:rPr lang="en-US" sz="2000" dirty="0" err="1">
                <a:solidFill>
                  <a:srgbClr val="FF9900"/>
                </a:solidFill>
                <a:latin typeface="Arial"/>
                <a:ea typeface="Arial"/>
                <a:cs typeface="Arial"/>
                <a:sym typeface="Arial"/>
              </a:rPr>
              <a:t>acciones</a:t>
            </a:r>
            <a:r>
              <a:rPr lang="en-US" sz="2000" dirty="0">
                <a:solidFill>
                  <a:schemeClr val="dk1"/>
                </a:solidFill>
                <a:latin typeface="Arial"/>
                <a:ea typeface="Arial"/>
                <a:cs typeface="Arial"/>
                <a:sym typeface="Arial"/>
              </a:rPr>
              <a:t> que se </a:t>
            </a:r>
            <a:r>
              <a:rPr lang="en-US" sz="2000" dirty="0" err="1">
                <a:solidFill>
                  <a:schemeClr val="dk1"/>
                </a:solidFill>
                <a:latin typeface="Arial"/>
                <a:ea typeface="Arial"/>
                <a:cs typeface="Arial"/>
                <a:sym typeface="Arial"/>
              </a:rPr>
              <a:t>traducirán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productos</a:t>
            </a:r>
            <a:r>
              <a:rPr lang="en-US" sz="2000" dirty="0">
                <a:solidFill>
                  <a:schemeClr val="dk1"/>
                </a:solidFill>
                <a:latin typeface="Arial"/>
                <a:ea typeface="Arial"/>
                <a:cs typeface="Arial"/>
                <a:sym typeface="Arial"/>
              </a:rPr>
              <a:t> tangibles que </a:t>
            </a:r>
            <a:r>
              <a:rPr lang="en-US" sz="2000" dirty="0" err="1">
                <a:solidFill>
                  <a:schemeClr val="dk1"/>
                </a:solidFill>
                <a:latin typeface="Arial"/>
                <a:ea typeface="Arial"/>
                <a:cs typeface="Arial"/>
                <a:sym typeface="Arial"/>
              </a:rPr>
              <a:t>apuntarán</a:t>
            </a:r>
            <a:r>
              <a:rPr lang="en-US" sz="2000" dirty="0">
                <a:solidFill>
                  <a:schemeClr val="dk1"/>
                </a:solidFill>
                <a:latin typeface="Arial"/>
                <a:ea typeface="Arial"/>
                <a:cs typeface="Arial"/>
                <a:sym typeface="Arial"/>
              </a:rPr>
              <a:t> al </a:t>
            </a:r>
            <a:r>
              <a:rPr lang="en-US" sz="2000" dirty="0" err="1">
                <a:solidFill>
                  <a:schemeClr val="dk1"/>
                </a:solidFill>
                <a:latin typeface="Arial"/>
                <a:ea typeface="Arial"/>
                <a:cs typeface="Arial"/>
                <a:sym typeface="Arial"/>
              </a:rPr>
              <a:t>logro</a:t>
            </a:r>
            <a:r>
              <a:rPr lang="en-US" sz="2000" dirty="0">
                <a:solidFill>
                  <a:schemeClr val="dk1"/>
                </a:solidFill>
                <a:latin typeface="Arial"/>
                <a:ea typeface="Arial"/>
                <a:cs typeface="Arial"/>
                <a:sym typeface="Arial"/>
              </a:rPr>
              <a:t> de los </a:t>
            </a:r>
            <a:r>
              <a:rPr lang="en-US" sz="2000" dirty="0" err="1">
                <a:solidFill>
                  <a:schemeClr val="dk1"/>
                </a:solidFill>
                <a:latin typeface="Arial"/>
                <a:ea typeface="Arial"/>
                <a:cs typeface="Arial"/>
                <a:sym typeface="Arial"/>
              </a:rPr>
              <a:t>resultados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esperados</a:t>
            </a:r>
            <a:r>
              <a:rPr lang="en-US" sz="20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Font typeface="Arial"/>
              <a:buChar char="–"/>
            </a:pPr>
            <a:r>
              <a:rPr lang="en-US" sz="2000" dirty="0">
                <a:solidFill>
                  <a:schemeClr val="dk1"/>
                </a:solidFill>
                <a:latin typeface="Arial"/>
                <a:ea typeface="Arial"/>
                <a:cs typeface="Arial"/>
                <a:sym typeface="Arial"/>
              </a:rPr>
              <a:t>Las </a:t>
            </a:r>
            <a:r>
              <a:rPr lang="en-US" sz="2000" dirty="0" err="1">
                <a:solidFill>
                  <a:schemeClr val="dk1"/>
                </a:solidFill>
                <a:latin typeface="Arial"/>
                <a:ea typeface="Arial"/>
                <a:cs typeface="Arial"/>
                <a:sym typeface="Arial"/>
              </a:rPr>
              <a:t>necesarias</a:t>
            </a:r>
            <a:r>
              <a:rPr lang="en-US" sz="2000" dirty="0">
                <a:solidFill>
                  <a:schemeClr val="dk1"/>
                </a:solidFill>
                <a:latin typeface="Arial"/>
                <a:ea typeface="Arial"/>
                <a:cs typeface="Arial"/>
                <a:sym typeface="Arial"/>
              </a:rPr>
              <a:t> </a:t>
            </a:r>
            <a:r>
              <a:rPr lang="en-US" sz="2000" dirty="0" err="1">
                <a:solidFill>
                  <a:srgbClr val="FF9900"/>
                </a:solidFill>
                <a:latin typeface="Arial"/>
                <a:ea typeface="Arial"/>
                <a:cs typeface="Arial"/>
                <a:sym typeface="Arial"/>
              </a:rPr>
              <a:t>coordinaciones</a:t>
            </a:r>
            <a:r>
              <a:rPr lang="en-US" sz="2000" dirty="0">
                <a:solidFill>
                  <a:srgbClr val="FF9900"/>
                </a:solidFill>
                <a:latin typeface="Arial"/>
                <a:ea typeface="Arial"/>
                <a:cs typeface="Arial"/>
                <a:sym typeface="Arial"/>
              </a:rPr>
              <a:t> </a:t>
            </a:r>
            <a:r>
              <a:rPr lang="en-US" sz="2000" dirty="0" err="1">
                <a:solidFill>
                  <a:srgbClr val="FF9900"/>
                </a:solidFill>
                <a:latin typeface="Arial"/>
                <a:ea typeface="Arial"/>
                <a:cs typeface="Arial"/>
                <a:sym typeface="Arial"/>
              </a:rPr>
              <a:t>institucionales</a:t>
            </a:r>
            <a:r>
              <a:rPr lang="en-US" sz="20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Font typeface="Arial"/>
              <a:buChar char="–"/>
            </a:pPr>
            <a:r>
              <a:rPr lang="en-US" sz="2000" dirty="0">
                <a:solidFill>
                  <a:schemeClr val="dk1"/>
                </a:solidFill>
                <a:latin typeface="Arial"/>
                <a:ea typeface="Arial"/>
                <a:cs typeface="Arial"/>
                <a:sym typeface="Arial"/>
              </a:rPr>
              <a:t>Los </a:t>
            </a:r>
            <a:r>
              <a:rPr lang="en-US" sz="2000" dirty="0" err="1">
                <a:solidFill>
                  <a:srgbClr val="FF9900"/>
                </a:solidFill>
                <a:latin typeface="Arial"/>
                <a:ea typeface="Arial"/>
                <a:cs typeface="Arial"/>
                <a:sym typeface="Arial"/>
              </a:rPr>
              <a:t>recursos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humanos</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financieros</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materiales</a:t>
            </a:r>
            <a:r>
              <a:rPr lang="en-US" sz="2000" dirty="0">
                <a:solidFill>
                  <a:schemeClr val="dk1"/>
                </a:solidFill>
                <a:latin typeface="Arial"/>
                <a:ea typeface="Arial"/>
                <a:cs typeface="Arial"/>
                <a:sym typeface="Arial"/>
              </a:rPr>
              <a:t> que </a:t>
            </a:r>
            <a:r>
              <a:rPr lang="en-US" sz="2000" dirty="0" err="1">
                <a:solidFill>
                  <a:schemeClr val="dk1"/>
                </a:solidFill>
                <a:latin typeface="Arial"/>
                <a:ea typeface="Arial"/>
                <a:cs typeface="Arial"/>
                <a:sym typeface="Arial"/>
              </a:rPr>
              <a:t>serán</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requeridos</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llevar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adelante</a:t>
            </a:r>
            <a:r>
              <a:rPr lang="en-US" sz="2000" dirty="0">
                <a:solidFill>
                  <a:schemeClr val="dk1"/>
                </a:solidFill>
                <a:latin typeface="Arial"/>
                <a:ea typeface="Arial"/>
                <a:cs typeface="Arial"/>
                <a:sym typeface="Arial"/>
              </a:rPr>
              <a:t> la </a:t>
            </a:r>
            <a:r>
              <a:rPr lang="en-US" sz="2000" dirty="0" err="1">
                <a:solidFill>
                  <a:schemeClr val="dk1"/>
                </a:solidFill>
                <a:latin typeface="Arial"/>
                <a:ea typeface="Arial"/>
                <a:cs typeface="Arial"/>
                <a:sym typeface="Arial"/>
              </a:rPr>
              <a:t>política</a:t>
            </a:r>
            <a:r>
              <a:rPr lang="en-US" sz="2000" dirty="0">
                <a:solidFill>
                  <a:schemeClr val="dk1"/>
                </a:solidFill>
                <a:latin typeface="Arial"/>
                <a:ea typeface="Arial"/>
                <a:cs typeface="Arial"/>
                <a:sym typeface="Arial"/>
              </a:rPr>
              <a:t>, </a:t>
            </a:r>
          </a:p>
          <a:p>
            <a:pPr marL="742950" lvl="1" indent="-285750" algn="just">
              <a:lnSpc>
                <a:spcPct val="80000"/>
              </a:lnSpc>
              <a:spcBef>
                <a:spcPts val="360"/>
              </a:spcBef>
              <a:buClr>
                <a:schemeClr val="dk1"/>
              </a:buClr>
              <a:buFont typeface="Arial"/>
              <a:buChar char="–"/>
            </a:pPr>
            <a:r>
              <a:rPr lang="en-US" sz="2000" dirty="0">
                <a:solidFill>
                  <a:schemeClr val="dk1"/>
                </a:solidFill>
                <a:latin typeface="Arial"/>
                <a:ea typeface="Arial"/>
                <a:cs typeface="Arial"/>
                <a:sym typeface="Arial"/>
              </a:rPr>
              <a:t>El </a:t>
            </a:r>
            <a:r>
              <a:rPr lang="en-US" sz="2000" dirty="0" err="1">
                <a:solidFill>
                  <a:schemeClr val="dk1"/>
                </a:solidFill>
                <a:latin typeface="Arial"/>
                <a:ea typeface="Arial"/>
                <a:cs typeface="Arial"/>
                <a:sym typeface="Arial"/>
              </a:rPr>
              <a:t>diseño</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aplicación</a:t>
            </a:r>
            <a:r>
              <a:rPr lang="en-US" sz="2000" dirty="0">
                <a:solidFill>
                  <a:schemeClr val="dk1"/>
                </a:solidFill>
                <a:latin typeface="Arial"/>
                <a:ea typeface="Arial"/>
                <a:cs typeface="Arial"/>
                <a:sym typeface="Arial"/>
              </a:rPr>
              <a:t> de </a:t>
            </a:r>
            <a:r>
              <a:rPr lang="en-US" sz="2000" dirty="0" err="1">
                <a:solidFill>
                  <a:srgbClr val="FF9900"/>
                </a:solidFill>
                <a:latin typeface="Arial"/>
                <a:ea typeface="Arial"/>
                <a:cs typeface="Arial"/>
                <a:sym typeface="Arial"/>
              </a:rPr>
              <a:t>esquemas</a:t>
            </a:r>
            <a:r>
              <a:rPr lang="en-US" sz="2000" dirty="0">
                <a:solidFill>
                  <a:srgbClr val="FF9900"/>
                </a:solidFill>
                <a:latin typeface="Arial"/>
                <a:ea typeface="Arial"/>
                <a:cs typeface="Arial"/>
                <a:sym typeface="Arial"/>
              </a:rPr>
              <a:t> de </a:t>
            </a:r>
            <a:r>
              <a:rPr lang="en-US" sz="2000" dirty="0" err="1">
                <a:solidFill>
                  <a:srgbClr val="FF9900"/>
                </a:solidFill>
                <a:latin typeface="Arial"/>
                <a:ea typeface="Arial"/>
                <a:cs typeface="Arial"/>
                <a:sym typeface="Arial"/>
              </a:rPr>
              <a:t>gobernabilidad</a:t>
            </a:r>
            <a:r>
              <a:rPr lang="en-US" sz="2000" dirty="0">
                <a:solidFill>
                  <a:schemeClr val="dk1"/>
                </a:solidFill>
                <a:latin typeface="Arial"/>
                <a:ea typeface="Arial"/>
                <a:cs typeface="Arial"/>
                <a:sym typeface="Arial"/>
              </a:rPr>
              <a:t> y </a:t>
            </a:r>
          </a:p>
          <a:p>
            <a:pPr marL="742950" lvl="1" indent="-285750" algn="just">
              <a:lnSpc>
                <a:spcPct val="80000"/>
              </a:lnSpc>
              <a:spcBef>
                <a:spcPts val="360"/>
              </a:spcBef>
              <a:buClr>
                <a:schemeClr val="dk1"/>
              </a:buClr>
              <a:buFont typeface="Arial"/>
              <a:buChar char="–"/>
            </a:pPr>
            <a:r>
              <a:rPr lang="en-US" sz="2000" dirty="0">
                <a:solidFill>
                  <a:schemeClr val="dk1"/>
                </a:solidFill>
                <a:latin typeface="Arial"/>
                <a:ea typeface="Arial"/>
                <a:cs typeface="Arial"/>
                <a:sym typeface="Arial"/>
              </a:rPr>
              <a:t>El </a:t>
            </a:r>
            <a:r>
              <a:rPr lang="en-US" sz="2000" dirty="0" err="1">
                <a:solidFill>
                  <a:srgbClr val="FF9900"/>
                </a:solidFill>
                <a:latin typeface="Arial"/>
                <a:ea typeface="Arial"/>
                <a:cs typeface="Arial"/>
                <a:sym typeface="Arial"/>
              </a:rPr>
              <a:t>monitoreo</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constante</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marcha</a:t>
            </a:r>
            <a:r>
              <a:rPr lang="en-US" sz="2000" dirty="0">
                <a:solidFill>
                  <a:schemeClr val="dk1"/>
                </a:solidFill>
                <a:latin typeface="Arial"/>
                <a:ea typeface="Arial"/>
                <a:cs typeface="Arial"/>
                <a:sym typeface="Arial"/>
              </a:rPr>
              <a:t> de la </a:t>
            </a:r>
            <a:r>
              <a:rPr lang="en-US" sz="2000" dirty="0" err="1">
                <a:solidFill>
                  <a:schemeClr val="dk1"/>
                </a:solidFill>
                <a:latin typeface="Arial"/>
                <a:ea typeface="Arial"/>
                <a:cs typeface="Arial"/>
                <a:sym typeface="Arial"/>
              </a:rPr>
              <a:t>implementación</a:t>
            </a:r>
            <a:r>
              <a:rPr lang="en-US" sz="2000" dirty="0">
                <a:solidFill>
                  <a:schemeClr val="dk1"/>
                </a:solidFill>
                <a:latin typeface="Arial"/>
                <a:ea typeface="Arial"/>
                <a:cs typeface="Arial"/>
                <a:sym typeface="Arial"/>
              </a:rPr>
              <a:t> para </a:t>
            </a:r>
            <a:r>
              <a:rPr lang="en-US" sz="2000" dirty="0" err="1">
                <a:solidFill>
                  <a:schemeClr val="dk1"/>
                </a:solidFill>
                <a:latin typeface="Arial"/>
                <a:ea typeface="Arial"/>
                <a:cs typeface="Arial"/>
                <a:sym typeface="Arial"/>
              </a:rPr>
              <a:t>ir</a:t>
            </a:r>
            <a:r>
              <a:rPr lang="en-US" sz="2000" dirty="0">
                <a:solidFill>
                  <a:schemeClr val="dk1"/>
                </a:solidFill>
                <a:latin typeface="Arial"/>
                <a:ea typeface="Arial"/>
                <a:cs typeface="Arial"/>
                <a:sym typeface="Arial"/>
              </a:rPr>
              <a:t> </a:t>
            </a:r>
            <a:r>
              <a:rPr lang="en-US" sz="2000" dirty="0" err="1">
                <a:solidFill>
                  <a:schemeClr val="dk1"/>
                </a:solidFill>
                <a:latin typeface="Arial"/>
                <a:ea typeface="Arial"/>
                <a:cs typeface="Arial"/>
                <a:sym typeface="Arial"/>
              </a:rPr>
              <a:t>corrigiendo</a:t>
            </a:r>
            <a:r>
              <a:rPr lang="en-US" sz="2000" dirty="0">
                <a:solidFill>
                  <a:schemeClr val="dk1"/>
                </a:solidFill>
                <a:latin typeface="Arial"/>
                <a:ea typeface="Arial"/>
                <a:cs typeface="Arial"/>
                <a:sym typeface="Arial"/>
              </a:rPr>
              <a:t> y </a:t>
            </a:r>
            <a:r>
              <a:rPr lang="en-US" sz="2000" dirty="0" err="1">
                <a:solidFill>
                  <a:schemeClr val="dk1"/>
                </a:solidFill>
                <a:latin typeface="Arial"/>
                <a:ea typeface="Arial"/>
                <a:cs typeface="Arial"/>
                <a:sym typeface="Arial"/>
              </a:rPr>
              <a:t>ajustando</a:t>
            </a:r>
            <a:r>
              <a:rPr lang="en-US" sz="2000" dirty="0">
                <a:solidFill>
                  <a:schemeClr val="dk1"/>
                </a:solidFill>
                <a:latin typeface="Arial"/>
                <a:ea typeface="Arial"/>
                <a:cs typeface="Arial"/>
                <a:sym typeface="Arial"/>
              </a:rPr>
              <a:t> el </a:t>
            </a:r>
            <a:r>
              <a:rPr lang="en-US" sz="2000" dirty="0" err="1">
                <a:solidFill>
                  <a:schemeClr val="dk1"/>
                </a:solidFill>
                <a:latin typeface="Arial"/>
                <a:ea typeface="Arial"/>
                <a:cs typeface="Arial"/>
                <a:sym typeface="Arial"/>
              </a:rPr>
              <a:t>proceso</a:t>
            </a:r>
            <a:r>
              <a:rPr lang="en-US" sz="2000" dirty="0">
                <a:solidFill>
                  <a:schemeClr val="dk1"/>
                </a:solidFill>
                <a:latin typeface="Arial"/>
                <a:ea typeface="Arial"/>
                <a:cs typeface="Arial"/>
                <a:sym typeface="Arial"/>
              </a:rPr>
              <a:t>.</a:t>
            </a:r>
          </a:p>
        </p:txBody>
      </p:sp>
      <p:sp>
        <p:nvSpPr>
          <p:cNvPr id="570" name="Shape 57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64</a:t>
            </a:fld>
            <a:endParaRPr lang="en-US" sz="1400">
              <a:solidFill>
                <a:schemeClr val="dk1"/>
              </a:solidFill>
              <a:latin typeface="Arial"/>
              <a:ea typeface="Arial"/>
              <a:cs typeface="Arial"/>
              <a:sym typeface="Arial"/>
            </a:endParaRPr>
          </a:p>
        </p:txBody>
      </p:sp>
      <p:sp>
        <p:nvSpPr>
          <p:cNvPr id="571" name="Shape 571"/>
          <p:cNvSpPr txBox="1">
            <a:spLocks noGrp="1"/>
          </p:cNvSpPr>
          <p:nvPr>
            <p:ph type="title"/>
          </p:nvPr>
        </p:nvSpPr>
        <p:spPr>
          <a:xfrm>
            <a:off x="1782418" y="-6646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13</a:t>
            </a:r>
          </a:p>
        </p:txBody>
      </p:sp>
    </p:spTree>
  </p:cSld>
  <p:clrMapOvr>
    <a:masterClrMapping/>
  </p:clrMapOvr>
  <p:transition spd="slow">
    <p:cut/>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Shape 576"/>
          <p:cNvSpPr txBox="1">
            <a:spLocks noGrp="1"/>
          </p:cNvSpPr>
          <p:nvPr>
            <p:ph type="body" idx="1"/>
          </p:nvPr>
        </p:nvSpPr>
        <p:spPr>
          <a:xfrm>
            <a:off x="1696278" y="1086679"/>
            <a:ext cx="9590847" cy="4856920"/>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400" dirty="0">
                <a:solidFill>
                  <a:srgbClr val="FF9900"/>
                </a:solidFill>
                <a:latin typeface="Arial"/>
                <a:ea typeface="Arial"/>
                <a:cs typeface="Arial"/>
                <a:sym typeface="Arial"/>
              </a:rPr>
              <a:t>La </a:t>
            </a:r>
            <a:r>
              <a:rPr lang="en-US" sz="2400" dirty="0" err="1">
                <a:solidFill>
                  <a:srgbClr val="FF9900"/>
                </a:solidFill>
                <a:latin typeface="Arial"/>
                <a:ea typeface="Arial"/>
                <a:cs typeface="Arial"/>
                <a:sym typeface="Arial"/>
              </a:rPr>
              <a:t>evaluación</a:t>
            </a:r>
            <a:r>
              <a:rPr lang="en-US" sz="2400" dirty="0">
                <a:solidFill>
                  <a:srgbClr val="FF9900"/>
                </a:solidFill>
                <a:latin typeface="Arial"/>
                <a:ea typeface="Arial"/>
                <a:cs typeface="Arial"/>
                <a:sym typeface="Arial"/>
              </a:rPr>
              <a:t> de la </a:t>
            </a:r>
            <a:r>
              <a:rPr lang="en-US" sz="2400" dirty="0" err="1">
                <a:solidFill>
                  <a:srgbClr val="FF9900"/>
                </a:solidFill>
                <a:latin typeface="Arial"/>
                <a:ea typeface="Arial"/>
                <a:cs typeface="Arial"/>
                <a:sym typeface="Arial"/>
              </a:rPr>
              <a:t>política</a:t>
            </a:r>
            <a:r>
              <a:rPr lang="en-US" sz="2400" dirty="0">
                <a:solidFill>
                  <a:srgbClr val="FF9900"/>
                </a:solidFill>
                <a:latin typeface="Arial"/>
                <a:ea typeface="Arial"/>
                <a:cs typeface="Arial"/>
                <a:sym typeface="Arial"/>
              </a:rPr>
              <a:t> es una </a:t>
            </a:r>
            <a:r>
              <a:rPr lang="en-US" sz="2400" dirty="0" err="1">
                <a:solidFill>
                  <a:srgbClr val="FF9900"/>
                </a:solidFill>
                <a:latin typeface="Arial"/>
                <a:ea typeface="Arial"/>
                <a:cs typeface="Arial"/>
                <a:sym typeface="Arial"/>
              </a:rPr>
              <a:t>fase</a:t>
            </a:r>
            <a:r>
              <a:rPr lang="en-US" sz="2400" dirty="0">
                <a:solidFill>
                  <a:srgbClr val="FF9900"/>
                </a:solidFill>
                <a:latin typeface="Arial"/>
                <a:ea typeface="Arial"/>
                <a:cs typeface="Arial"/>
                <a:sym typeface="Arial"/>
              </a:rPr>
              <a:t> no </a:t>
            </a:r>
            <a:r>
              <a:rPr lang="en-US" sz="2400" dirty="0" err="1">
                <a:solidFill>
                  <a:srgbClr val="FF9900"/>
                </a:solidFill>
                <a:latin typeface="Arial"/>
                <a:ea typeface="Arial"/>
                <a:cs typeface="Arial"/>
                <a:sym typeface="Arial"/>
              </a:rPr>
              <a:t>siempre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presente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diseño</a:t>
            </a:r>
            <a:r>
              <a:rPr lang="en-US" sz="2400" dirty="0">
                <a:solidFill>
                  <a:srgbClr val="FF9900"/>
                </a:solidFill>
                <a:latin typeface="Arial"/>
                <a:ea typeface="Arial"/>
                <a:cs typeface="Arial"/>
                <a:sym typeface="Arial"/>
              </a:rPr>
              <a:t> de la </a:t>
            </a:r>
            <a:r>
              <a:rPr lang="en-US" sz="2400" dirty="0" err="1">
                <a:solidFill>
                  <a:srgbClr val="FF9900"/>
                </a:solidFill>
                <a:latin typeface="Arial"/>
                <a:ea typeface="Arial"/>
                <a:cs typeface="Arial"/>
                <a:sym typeface="Arial"/>
              </a:rPr>
              <a:t>misma</a:t>
            </a:r>
            <a:r>
              <a:rPr lang="en-US" sz="2400" dirty="0">
                <a:solidFill>
                  <a:schemeClr val="dk1"/>
                </a:solidFill>
                <a:latin typeface="Arial"/>
                <a:ea typeface="Arial"/>
                <a:cs typeface="Arial"/>
                <a:sym typeface="Arial"/>
              </a:rPr>
              <a:t>, lo que no </a:t>
            </a:r>
            <a:r>
              <a:rPr lang="en-US" sz="2400" dirty="0" err="1">
                <a:solidFill>
                  <a:schemeClr val="dk1"/>
                </a:solidFill>
                <a:latin typeface="Arial"/>
                <a:ea typeface="Arial"/>
                <a:cs typeface="Arial"/>
                <a:sym typeface="Arial"/>
              </a:rPr>
              <a:t>resta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importancia</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esta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tarea</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implementación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cursará</a:t>
            </a:r>
            <a:r>
              <a:rPr lang="en-US" sz="2400" dirty="0">
                <a:solidFill>
                  <a:schemeClr val="dk1"/>
                </a:solidFill>
                <a:latin typeface="Arial"/>
                <a:ea typeface="Arial"/>
                <a:cs typeface="Arial"/>
                <a:sym typeface="Arial"/>
              </a:rPr>
              <a:t> por un </a:t>
            </a:r>
            <a:r>
              <a:rPr lang="en-US" sz="2400" dirty="0" err="1">
                <a:solidFill>
                  <a:schemeClr val="dk1"/>
                </a:solidFill>
                <a:latin typeface="Arial"/>
                <a:ea typeface="Arial"/>
                <a:cs typeface="Arial"/>
                <a:sym typeface="Arial"/>
              </a:rPr>
              <a:t>proceso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permanente</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avances</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retrocesos</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logros</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dificultades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sólo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podrán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ponderarse</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ayudar</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mantener</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rumbo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inicial</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a:t>
            </a:r>
            <a:r>
              <a:rPr lang="en-US" sz="2400" dirty="0">
                <a:solidFill>
                  <a:schemeClr val="dk1"/>
                </a:solidFill>
                <a:latin typeface="Arial"/>
                <a:ea typeface="Arial"/>
                <a:cs typeface="Arial"/>
                <a:sym typeface="Arial"/>
              </a:rPr>
              <a:t> se dispone de </a:t>
            </a:r>
            <a:r>
              <a:rPr lang="en-US" sz="2400" dirty="0" err="1">
                <a:solidFill>
                  <a:schemeClr val="dk1"/>
                </a:solidFill>
                <a:latin typeface="Arial"/>
                <a:ea typeface="Arial"/>
                <a:cs typeface="Arial"/>
                <a:sym typeface="Arial"/>
              </a:rPr>
              <a:t>dispositivos</a:t>
            </a:r>
            <a:r>
              <a:rPr lang="en-US" sz="2400" dirty="0">
                <a:solidFill>
                  <a:schemeClr val="dk1"/>
                </a:solidFill>
                <a:latin typeface="Arial"/>
                <a:ea typeface="Arial"/>
                <a:cs typeface="Arial"/>
                <a:sym typeface="Arial"/>
              </a:rPr>
              <a:t> claros de </a:t>
            </a:r>
            <a:r>
              <a:rPr lang="en-US" sz="2400" dirty="0" err="1">
                <a:solidFill>
                  <a:schemeClr val="dk1"/>
                </a:solidFill>
                <a:latin typeface="Arial"/>
                <a:ea typeface="Arial"/>
                <a:cs typeface="Arial"/>
                <a:sym typeface="Arial"/>
              </a:rPr>
              <a:t>evaluación</a:t>
            </a:r>
            <a:r>
              <a:rPr lang="en-US" sz="2400" dirty="0">
                <a:solidFill>
                  <a:schemeClr val="dk1"/>
                </a:solidFill>
                <a:latin typeface="Arial"/>
                <a:ea typeface="Arial"/>
                <a:cs typeface="Arial"/>
                <a:sym typeface="Arial"/>
              </a:rPr>
              <a:t>. </a:t>
            </a:r>
            <a:r>
              <a:rPr lang="en-US" sz="2400" dirty="0">
                <a:solidFill>
                  <a:srgbClr val="FF9900"/>
                </a:solidFill>
                <a:latin typeface="Arial"/>
                <a:ea typeface="Arial"/>
                <a:cs typeface="Arial"/>
                <a:sym typeface="Arial"/>
              </a:rPr>
              <a:t>Si </a:t>
            </a:r>
            <a:r>
              <a:rPr lang="en-US" sz="2400" dirty="0" err="1">
                <a:solidFill>
                  <a:srgbClr val="FF9900"/>
                </a:solidFill>
                <a:latin typeface="Arial"/>
                <a:ea typeface="Arial"/>
                <a:cs typeface="Arial"/>
                <a:sym typeface="Arial"/>
              </a:rPr>
              <a:t>esta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tarea</a:t>
            </a:r>
            <a:r>
              <a:rPr lang="en-US" sz="2400" dirty="0">
                <a:solidFill>
                  <a:srgbClr val="FF9900"/>
                </a:solidFill>
                <a:latin typeface="Arial"/>
                <a:ea typeface="Arial"/>
                <a:cs typeface="Arial"/>
                <a:sym typeface="Arial"/>
              </a:rPr>
              <a:t> se </a:t>
            </a:r>
            <a:r>
              <a:rPr lang="en-US" sz="2400" dirty="0" err="1">
                <a:solidFill>
                  <a:srgbClr val="FF9900"/>
                </a:solidFill>
                <a:latin typeface="Arial"/>
                <a:ea typeface="Arial"/>
                <a:cs typeface="Arial"/>
                <a:sym typeface="Arial"/>
              </a:rPr>
              <a:t>deja</a:t>
            </a:r>
            <a:r>
              <a:rPr lang="en-US" sz="2400" dirty="0">
                <a:solidFill>
                  <a:srgbClr val="FF9900"/>
                </a:solidFill>
                <a:latin typeface="Arial"/>
                <a:ea typeface="Arial"/>
                <a:cs typeface="Arial"/>
                <a:sym typeface="Arial"/>
              </a:rPr>
              <a:t> para el </a:t>
            </a:r>
            <a:r>
              <a:rPr lang="en-US" sz="2400" dirty="0" err="1">
                <a:solidFill>
                  <a:srgbClr val="FF9900"/>
                </a:solidFill>
                <a:latin typeface="Arial"/>
                <a:ea typeface="Arial"/>
                <a:cs typeface="Arial"/>
                <a:sym typeface="Arial"/>
              </a:rPr>
              <a:t>momento</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cual</a:t>
            </a:r>
            <a:r>
              <a:rPr lang="en-US" sz="2400" dirty="0">
                <a:solidFill>
                  <a:srgbClr val="FF9900"/>
                </a:solidFill>
                <a:latin typeface="Arial"/>
                <a:ea typeface="Arial"/>
                <a:cs typeface="Arial"/>
                <a:sym typeface="Arial"/>
              </a:rPr>
              <a:t> la </a:t>
            </a:r>
            <a:r>
              <a:rPr lang="en-US" sz="2400" dirty="0" err="1">
                <a:solidFill>
                  <a:srgbClr val="FF9900"/>
                </a:solidFill>
                <a:latin typeface="Arial"/>
                <a:ea typeface="Arial"/>
                <a:cs typeface="Arial"/>
                <a:sym typeface="Arial"/>
              </a:rPr>
              <a:t>política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finalice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podría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darse</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caso</a:t>
            </a:r>
            <a:r>
              <a:rPr lang="en-US" sz="2400" dirty="0">
                <a:solidFill>
                  <a:srgbClr val="FF9900"/>
                </a:solidFill>
                <a:latin typeface="Arial"/>
                <a:ea typeface="Arial"/>
                <a:cs typeface="Arial"/>
                <a:sym typeface="Arial"/>
              </a:rPr>
              <a:t> de que la </a:t>
            </a:r>
            <a:r>
              <a:rPr lang="en-US" sz="2400" dirty="0" err="1">
                <a:solidFill>
                  <a:srgbClr val="FF9900"/>
                </a:solidFill>
                <a:latin typeface="Arial"/>
                <a:ea typeface="Arial"/>
                <a:cs typeface="Arial"/>
                <a:sym typeface="Arial"/>
              </a:rPr>
              <a:t>evaluación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nunca</a:t>
            </a:r>
            <a:r>
              <a:rPr lang="en-US" sz="2400" dirty="0">
                <a:solidFill>
                  <a:srgbClr val="FF9900"/>
                </a:solidFill>
                <a:latin typeface="Arial"/>
                <a:ea typeface="Arial"/>
                <a:cs typeface="Arial"/>
                <a:sym typeface="Arial"/>
              </a:rPr>
              <a:t> se </a:t>
            </a:r>
            <a:r>
              <a:rPr lang="en-US" sz="2400" dirty="0" err="1">
                <a:solidFill>
                  <a:srgbClr val="FF9900"/>
                </a:solidFill>
                <a:latin typeface="Arial"/>
                <a:ea typeface="Arial"/>
                <a:cs typeface="Arial"/>
                <a:sym typeface="Arial"/>
              </a:rPr>
              <a:t>hiciera</a:t>
            </a:r>
            <a:r>
              <a:rPr lang="en-US" sz="2400" dirty="0">
                <a:solidFill>
                  <a:srgbClr val="FF9900"/>
                </a:solidFill>
                <a:latin typeface="Arial"/>
                <a:ea typeface="Arial"/>
                <a:cs typeface="Arial"/>
                <a:sym typeface="Arial"/>
              </a:rPr>
              <a:t>,</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porque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muchas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políticas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públicas</a:t>
            </a:r>
            <a:r>
              <a:rPr lang="en-US" sz="2400" dirty="0">
                <a:solidFill>
                  <a:schemeClr val="dk1"/>
                </a:solidFill>
                <a:latin typeface="Arial"/>
                <a:ea typeface="Arial"/>
                <a:cs typeface="Arial"/>
                <a:sym typeface="Arial"/>
              </a:rPr>
              <a:t> son </a:t>
            </a:r>
            <a:r>
              <a:rPr lang="en-US" sz="2400" dirty="0" err="1">
                <a:solidFill>
                  <a:schemeClr val="dk1"/>
                </a:solidFill>
                <a:latin typeface="Arial"/>
                <a:ea typeface="Arial"/>
                <a:cs typeface="Arial"/>
                <a:sym typeface="Arial"/>
              </a:rPr>
              <a:t>interrumpidas</a:t>
            </a:r>
            <a:r>
              <a:rPr lang="en-US" sz="2400" dirty="0">
                <a:solidFill>
                  <a:schemeClr val="dk1"/>
                </a:solidFill>
                <a:latin typeface="Arial"/>
                <a:ea typeface="Arial"/>
                <a:cs typeface="Arial"/>
                <a:sym typeface="Arial"/>
              </a:rPr>
              <a:t> o se </a:t>
            </a:r>
            <a:r>
              <a:rPr lang="en-US" sz="2400" dirty="0" err="1">
                <a:solidFill>
                  <a:schemeClr val="dk1"/>
                </a:solidFill>
                <a:latin typeface="Arial"/>
                <a:ea typeface="Arial"/>
                <a:cs typeface="Arial"/>
                <a:sym typeface="Arial"/>
              </a:rPr>
              <a:t>abortan</a:t>
            </a:r>
            <a:r>
              <a:rPr lang="en-US" sz="2400" dirty="0">
                <a:solidFill>
                  <a:schemeClr val="dk1"/>
                </a:solidFill>
                <a:latin typeface="Arial"/>
                <a:ea typeface="Arial"/>
                <a:cs typeface="Arial"/>
                <a:sym typeface="Arial"/>
              </a:rPr>
              <a:t> antes de </a:t>
            </a:r>
            <a:r>
              <a:rPr lang="en-US" sz="2400" dirty="0" err="1">
                <a:solidFill>
                  <a:schemeClr val="dk1"/>
                </a:solidFill>
                <a:latin typeface="Arial"/>
                <a:ea typeface="Arial"/>
                <a:cs typeface="Arial"/>
                <a:sym typeface="Arial"/>
              </a:rPr>
              <a:t>concluir</a:t>
            </a:r>
            <a:r>
              <a:rPr lang="en-US" sz="2400" dirty="0">
                <a:solidFill>
                  <a:schemeClr val="dk1"/>
                </a:solidFill>
                <a:latin typeface="Arial"/>
                <a:ea typeface="Arial"/>
                <a:cs typeface="Arial"/>
                <a:sym typeface="Arial"/>
              </a:rPr>
              <a:t> sus </a:t>
            </a:r>
            <a:r>
              <a:rPr lang="en-US" sz="2400" dirty="0" err="1">
                <a:solidFill>
                  <a:schemeClr val="dk1"/>
                </a:solidFill>
                <a:latin typeface="Arial"/>
                <a:ea typeface="Arial"/>
                <a:cs typeface="Arial"/>
                <a:sym typeface="Arial"/>
              </a:rPr>
              <a:t>tiempos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originalmente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planificados</a:t>
            </a:r>
            <a:r>
              <a:rPr lang="en-US" sz="2400" dirty="0">
                <a:solidFill>
                  <a:schemeClr val="dk1"/>
                </a:solidFill>
                <a:latin typeface="Arial"/>
                <a:ea typeface="Arial"/>
                <a:cs typeface="Arial"/>
                <a:sym typeface="Arial"/>
              </a:rPr>
              <a:t>. </a:t>
            </a:r>
          </a:p>
          <a:p>
            <a:pPr marL="342900" indent="-342900" algn="just">
              <a:lnSpc>
                <a:spcPct val="80000"/>
              </a:lnSpc>
              <a:spcBef>
                <a:spcPts val="40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00"/>
              </a:spcBef>
              <a:buClr>
                <a:srgbClr val="FF9900"/>
              </a:buClr>
              <a:buFont typeface="Arial"/>
              <a:buChar char="•"/>
            </a:pPr>
            <a:r>
              <a:rPr lang="en-US" sz="2400" dirty="0">
                <a:solidFill>
                  <a:srgbClr val="FF9900"/>
                </a:solidFill>
                <a:latin typeface="Arial"/>
                <a:ea typeface="Arial"/>
                <a:cs typeface="Arial"/>
                <a:sym typeface="Arial"/>
              </a:rPr>
              <a:t>La </a:t>
            </a:r>
            <a:r>
              <a:rPr lang="en-US" sz="2400" dirty="0" err="1">
                <a:solidFill>
                  <a:srgbClr val="FF9900"/>
                </a:solidFill>
                <a:latin typeface="Arial"/>
                <a:ea typeface="Arial"/>
                <a:cs typeface="Arial"/>
                <a:sym typeface="Arial"/>
              </a:rPr>
              <a:t>evaluación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constante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adquiere</a:t>
            </a:r>
            <a:r>
              <a:rPr lang="en-US" sz="2400" dirty="0">
                <a:solidFill>
                  <a:srgbClr val="FF9900"/>
                </a:solidFill>
                <a:latin typeface="Arial"/>
                <a:ea typeface="Arial"/>
                <a:cs typeface="Arial"/>
                <a:sym typeface="Arial"/>
              </a:rPr>
              <a:t> mayor </a:t>
            </a:r>
            <a:r>
              <a:rPr lang="en-US" sz="2400" dirty="0" err="1">
                <a:solidFill>
                  <a:srgbClr val="FF9900"/>
                </a:solidFill>
                <a:latin typeface="Arial"/>
                <a:ea typeface="Arial"/>
                <a:cs typeface="Arial"/>
                <a:sym typeface="Arial"/>
              </a:rPr>
              <a:t>importancia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políticas</a:t>
            </a:r>
            <a:r>
              <a:rPr lang="en-US" sz="2400" dirty="0">
                <a:solidFill>
                  <a:srgbClr val="FF9900"/>
                </a:solidFill>
                <a:latin typeface="Arial"/>
                <a:ea typeface="Arial"/>
                <a:cs typeface="Arial"/>
                <a:sym typeface="Arial"/>
              </a:rPr>
              <a:t> que </a:t>
            </a:r>
            <a:r>
              <a:rPr lang="en-US" sz="2400" dirty="0" err="1">
                <a:solidFill>
                  <a:srgbClr val="FF9900"/>
                </a:solidFill>
                <a:latin typeface="Arial"/>
                <a:ea typeface="Arial"/>
                <a:cs typeface="Arial"/>
                <a:sym typeface="Arial"/>
              </a:rPr>
              <a:t>pueden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enfrentar</a:t>
            </a:r>
            <a:r>
              <a:rPr lang="en-US" sz="2400" dirty="0">
                <a:solidFill>
                  <a:srgbClr val="FF9900"/>
                </a:solidFill>
                <a:latin typeface="Arial"/>
                <a:ea typeface="Arial"/>
                <a:cs typeface="Arial"/>
                <a:sym typeface="Arial"/>
              </a:rPr>
              <a:t> crisis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el </a:t>
            </a:r>
            <a:r>
              <a:rPr lang="en-US" sz="2400" dirty="0" err="1">
                <a:solidFill>
                  <a:srgbClr val="FF9900"/>
                </a:solidFill>
                <a:latin typeface="Arial"/>
                <a:ea typeface="Arial"/>
                <a:cs typeface="Arial"/>
                <a:sym typeface="Arial"/>
              </a:rPr>
              <a:t>proceso</a:t>
            </a:r>
            <a:r>
              <a:rPr lang="en-US" sz="2400" dirty="0">
                <a:solidFill>
                  <a:srgbClr val="FF9900"/>
                </a:solidFill>
                <a:latin typeface="Arial"/>
                <a:ea typeface="Arial"/>
                <a:cs typeface="Arial"/>
                <a:sym typeface="Arial"/>
              </a:rPr>
              <a:t> de </a:t>
            </a:r>
            <a:r>
              <a:rPr lang="en-US" sz="2400" dirty="0" err="1">
                <a:solidFill>
                  <a:srgbClr val="FF9900"/>
                </a:solidFill>
                <a:latin typeface="Arial"/>
                <a:ea typeface="Arial"/>
                <a:cs typeface="Arial"/>
                <a:sym typeface="Arial"/>
              </a:rPr>
              <a:t>implementación</a:t>
            </a:r>
            <a:r>
              <a:rPr lang="en-US" sz="2400" dirty="0">
                <a:solidFill>
                  <a:schemeClr val="dk1"/>
                </a:solidFill>
                <a:latin typeface="Arial"/>
                <a:ea typeface="Arial"/>
                <a:cs typeface="Arial"/>
                <a:sym typeface="Arial"/>
              </a:rPr>
              <a:t>; una crisis es un </a:t>
            </a:r>
            <a:r>
              <a:rPr lang="en-US" sz="2400" dirty="0" err="1">
                <a:solidFill>
                  <a:schemeClr val="dk1"/>
                </a:solidFill>
                <a:latin typeface="Arial"/>
                <a:ea typeface="Arial"/>
                <a:cs typeface="Arial"/>
                <a:sym typeface="Arial"/>
              </a:rPr>
              <a:t>llamado</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revisar</a:t>
            </a:r>
            <a:r>
              <a:rPr lang="en-US" sz="2400" dirty="0">
                <a:solidFill>
                  <a:schemeClr val="dk1"/>
                </a:solidFill>
                <a:latin typeface="Arial"/>
                <a:ea typeface="Arial"/>
                <a:cs typeface="Arial"/>
                <a:sym typeface="Arial"/>
              </a:rPr>
              <a:t> lo que se </a:t>
            </a:r>
            <a:r>
              <a:rPr lang="en-US" sz="2400" dirty="0" err="1">
                <a:solidFill>
                  <a:schemeClr val="dk1"/>
                </a:solidFill>
                <a:latin typeface="Arial"/>
                <a:ea typeface="Arial"/>
                <a:cs typeface="Arial"/>
                <a:sym typeface="Arial"/>
              </a:rPr>
              <a:t>está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realizando</a:t>
            </a:r>
            <a:r>
              <a:rPr lang="en-US" sz="2400" dirty="0">
                <a:solidFill>
                  <a:schemeClr val="dk1"/>
                </a:solidFill>
                <a:latin typeface="Arial"/>
                <a:ea typeface="Arial"/>
                <a:cs typeface="Arial"/>
                <a:sym typeface="Arial"/>
              </a:rPr>
              <a:t> para </a:t>
            </a:r>
            <a:r>
              <a:rPr lang="en-US" sz="2400" dirty="0" err="1">
                <a:solidFill>
                  <a:schemeClr val="dk1"/>
                </a:solidFill>
                <a:latin typeface="Arial"/>
                <a:ea typeface="Arial"/>
                <a:cs typeface="Arial"/>
                <a:sym typeface="Arial"/>
              </a:rPr>
              <a:t>rediseñar</a:t>
            </a:r>
            <a:r>
              <a:rPr lang="en-US" sz="2400" dirty="0">
                <a:solidFill>
                  <a:schemeClr val="dk1"/>
                </a:solidFill>
                <a:latin typeface="Arial"/>
                <a:ea typeface="Arial"/>
                <a:cs typeface="Arial"/>
                <a:sym typeface="Arial"/>
              </a:rPr>
              <a:t> los </a:t>
            </a:r>
            <a:r>
              <a:rPr lang="en-US" sz="2400" dirty="0" err="1">
                <a:solidFill>
                  <a:schemeClr val="dk1"/>
                </a:solidFill>
                <a:latin typeface="Arial"/>
                <a:ea typeface="Arial"/>
                <a:cs typeface="Arial"/>
                <a:sym typeface="Arial"/>
              </a:rPr>
              <a:t>caminos</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deberá</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seguir</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el </a:t>
            </a:r>
            <a:r>
              <a:rPr lang="en-US" sz="2400" dirty="0" err="1">
                <a:solidFill>
                  <a:schemeClr val="dk1"/>
                </a:solidFill>
                <a:latin typeface="Arial"/>
                <a:ea typeface="Arial"/>
                <a:cs typeface="Arial"/>
                <a:sym typeface="Arial"/>
              </a:rPr>
              <a:t>futuro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revisión</a:t>
            </a:r>
            <a:r>
              <a:rPr lang="en-US" sz="2400" dirty="0">
                <a:solidFill>
                  <a:schemeClr val="dk1"/>
                </a:solidFill>
                <a:latin typeface="Arial"/>
                <a:ea typeface="Arial"/>
                <a:cs typeface="Arial"/>
                <a:sym typeface="Arial"/>
              </a:rPr>
              <a:t> y </a:t>
            </a:r>
            <a:r>
              <a:rPr lang="en-US" sz="2400" dirty="0" err="1">
                <a:solidFill>
                  <a:schemeClr val="dk1"/>
                </a:solidFill>
                <a:latin typeface="Arial"/>
                <a:ea typeface="Arial"/>
                <a:cs typeface="Arial"/>
                <a:sym typeface="Arial"/>
              </a:rPr>
              <a:t>rediseño</a:t>
            </a:r>
            <a:r>
              <a:rPr lang="en-US" sz="2400" dirty="0">
                <a:solidFill>
                  <a:schemeClr val="dk1"/>
                </a:solidFill>
                <a:latin typeface="Arial"/>
                <a:ea typeface="Arial"/>
                <a:cs typeface="Arial"/>
                <a:sym typeface="Arial"/>
              </a:rPr>
              <a:t> sin </a:t>
            </a:r>
            <a:r>
              <a:rPr lang="en-US" sz="2400" dirty="0" err="1">
                <a:solidFill>
                  <a:schemeClr val="dk1"/>
                </a:solidFill>
                <a:latin typeface="Arial"/>
                <a:ea typeface="Arial"/>
                <a:cs typeface="Arial"/>
                <a:sym typeface="Arial"/>
              </a:rPr>
              <a:t>contar</a:t>
            </a:r>
            <a:r>
              <a:rPr lang="en-US" sz="2400" dirty="0">
                <a:solidFill>
                  <a:schemeClr val="dk1"/>
                </a:solidFill>
                <a:latin typeface="Arial"/>
                <a:ea typeface="Arial"/>
                <a:cs typeface="Arial"/>
                <a:sym typeface="Arial"/>
              </a:rPr>
              <a:t> con </a:t>
            </a:r>
            <a:r>
              <a:rPr lang="en-US" sz="2400" dirty="0" err="1">
                <a:solidFill>
                  <a:schemeClr val="dk1"/>
                </a:solidFill>
                <a:latin typeface="Arial"/>
                <a:ea typeface="Arial"/>
                <a:cs typeface="Arial"/>
                <a:sym typeface="Arial"/>
              </a:rPr>
              <a:t>juicios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fundados</a:t>
            </a:r>
            <a:r>
              <a:rPr lang="en-US" sz="2400" dirty="0">
                <a:solidFill>
                  <a:schemeClr val="dk1"/>
                </a:solidFill>
                <a:latin typeface="Arial"/>
                <a:ea typeface="Arial"/>
                <a:cs typeface="Arial"/>
                <a:sym typeface="Arial"/>
              </a:rPr>
              <a:t> que son los que </a:t>
            </a:r>
            <a:r>
              <a:rPr lang="en-US" sz="2400" dirty="0" err="1">
                <a:solidFill>
                  <a:schemeClr val="dk1"/>
                </a:solidFill>
                <a:latin typeface="Arial"/>
                <a:ea typeface="Arial"/>
                <a:cs typeface="Arial"/>
                <a:sym typeface="Arial"/>
              </a:rPr>
              <a:t>puede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aportar</a:t>
            </a:r>
            <a:r>
              <a:rPr lang="en-US" sz="2400" dirty="0">
                <a:solidFill>
                  <a:schemeClr val="dk1"/>
                </a:solidFill>
                <a:latin typeface="Arial"/>
                <a:ea typeface="Arial"/>
                <a:cs typeface="Arial"/>
                <a:sym typeface="Arial"/>
              </a:rPr>
              <a:t> un serio </a:t>
            </a:r>
            <a:r>
              <a:rPr lang="en-US" sz="2400" dirty="0" err="1">
                <a:solidFill>
                  <a:schemeClr val="dk1"/>
                </a:solidFill>
                <a:latin typeface="Arial"/>
                <a:ea typeface="Arial"/>
                <a:cs typeface="Arial"/>
                <a:sym typeface="Arial"/>
              </a:rPr>
              <a:t>ejercicio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evaluativo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puede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conducir</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errores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p>
        </p:txBody>
      </p:sp>
      <p:sp>
        <p:nvSpPr>
          <p:cNvPr id="577" name="Shape 57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65</a:t>
            </a:fld>
            <a:endParaRPr lang="en-US" sz="1400">
              <a:solidFill>
                <a:schemeClr val="dk1"/>
              </a:solidFill>
              <a:latin typeface="Arial"/>
              <a:ea typeface="Arial"/>
              <a:cs typeface="Arial"/>
              <a:sym typeface="Arial"/>
            </a:endParaRPr>
          </a:p>
        </p:txBody>
      </p:sp>
      <p:sp>
        <p:nvSpPr>
          <p:cNvPr id="578" name="Shape 578"/>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14</a:t>
            </a:r>
          </a:p>
        </p:txBody>
      </p:sp>
    </p:spTree>
  </p:cSld>
  <p:clrMapOvr>
    <a:masterClrMapping/>
  </p:clrMapOvr>
  <p:transition spd="slow">
    <p:cut/>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2063751" y="1522413"/>
            <a:ext cx="91757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a:solidFill>
                  <a:schemeClr val="dk1"/>
                </a:solidFill>
                <a:latin typeface="Arial"/>
                <a:ea typeface="Arial"/>
                <a:cs typeface="Arial"/>
                <a:sym typeface="Arial"/>
              </a:rPr>
              <a:t>Desde el punto de vista de </a:t>
            </a:r>
            <a:r>
              <a:rPr lang="en-US" sz="2400">
                <a:solidFill>
                  <a:srgbClr val="FF9900"/>
                </a:solidFill>
                <a:latin typeface="Arial"/>
                <a:ea typeface="Arial"/>
                <a:cs typeface="Arial"/>
                <a:sym typeface="Arial"/>
              </a:rPr>
              <a:t>la calidad de las políticas públicas</a:t>
            </a:r>
            <a:r>
              <a:rPr lang="en-US" sz="2400">
                <a:solidFill>
                  <a:schemeClr val="dk1"/>
                </a:solidFill>
                <a:latin typeface="Arial"/>
                <a:ea typeface="Arial"/>
                <a:cs typeface="Arial"/>
                <a:sym typeface="Arial"/>
              </a:rPr>
              <a:t>, estas también son afectadas cuando se desarrollan en un contexto de crisis.</a:t>
            </a:r>
          </a:p>
          <a:p>
            <a:pPr marL="342900" indent="-190500" algn="just">
              <a:lnSpc>
                <a:spcPct val="80000"/>
              </a:lnSpc>
              <a:spcBef>
                <a:spcPts val="480"/>
              </a:spcBef>
              <a:buClr>
                <a:schemeClr val="dk1"/>
              </a:buClr>
              <a:buNone/>
            </a:pPr>
            <a:endParaRPr sz="2400">
              <a:solidFill>
                <a:srgbClr val="FF9900"/>
              </a:solidFill>
              <a:latin typeface="Arial"/>
              <a:ea typeface="Arial"/>
              <a:cs typeface="Arial"/>
              <a:sym typeface="Arial"/>
            </a:endParaRPr>
          </a:p>
          <a:p>
            <a:pPr marL="342900" indent="-342900" algn="just">
              <a:lnSpc>
                <a:spcPct val="80000"/>
              </a:lnSpc>
              <a:spcBef>
                <a:spcPts val="480"/>
              </a:spcBef>
              <a:buClr>
                <a:srgbClr val="FF9900"/>
              </a:buClr>
              <a:buFont typeface="Arial"/>
              <a:buChar char="•"/>
            </a:pPr>
            <a:r>
              <a:rPr lang="en-US" sz="2400">
                <a:solidFill>
                  <a:srgbClr val="FF9900"/>
                </a:solidFill>
                <a:latin typeface="Arial"/>
                <a:ea typeface="Arial"/>
                <a:cs typeface="Arial"/>
                <a:sym typeface="Arial"/>
              </a:rPr>
              <a:t>El objetivo público de la política</a:t>
            </a:r>
            <a:r>
              <a:rPr lang="en-US" sz="2400">
                <a:solidFill>
                  <a:schemeClr val="dk1"/>
                </a:solidFill>
                <a:latin typeface="Arial"/>
                <a:ea typeface="Arial"/>
                <a:cs typeface="Arial"/>
                <a:sym typeface="Arial"/>
              </a:rPr>
              <a:t> </a:t>
            </a:r>
            <a:r>
              <a:rPr lang="en-US" sz="2400">
                <a:solidFill>
                  <a:srgbClr val="FF9900"/>
                </a:solidFill>
                <a:latin typeface="Arial"/>
                <a:ea typeface="Arial"/>
                <a:cs typeface="Arial"/>
                <a:sym typeface="Arial"/>
              </a:rPr>
              <a:t>no estará en discusión</a:t>
            </a:r>
            <a:r>
              <a:rPr lang="en-US" sz="2400">
                <a:solidFill>
                  <a:schemeClr val="dk1"/>
                </a:solidFill>
                <a:latin typeface="Arial"/>
                <a:ea typeface="Arial"/>
                <a:cs typeface="Arial"/>
                <a:sym typeface="Arial"/>
              </a:rPr>
              <a:t>, desde el momento que ésta responderá a determinada conflictividad social, frente a la cual la autoridad pública tiene la obligación de actuar. </a:t>
            </a:r>
            <a:r>
              <a:rPr lang="en-US" sz="2400">
                <a:solidFill>
                  <a:srgbClr val="FF9900"/>
                </a:solidFill>
                <a:latin typeface="Arial"/>
                <a:ea typeface="Arial"/>
                <a:cs typeface="Arial"/>
                <a:sym typeface="Arial"/>
              </a:rPr>
              <a:t>No hacerlo significaría caer en un notable “abandono de sus deberes</a:t>
            </a:r>
            <a:r>
              <a:rPr lang="en-US" sz="2400">
                <a:solidFill>
                  <a:schemeClr val="dk1"/>
                </a:solidFill>
                <a:latin typeface="Arial"/>
                <a:ea typeface="Arial"/>
                <a:cs typeface="Arial"/>
                <a:sym typeface="Arial"/>
              </a:rPr>
              <a:t>”. Ciertamente que será discutible la decisión que la autoridad tome, pues ésta podrá decidir intervenir en asuntos que para algunos actores de la sociedad incluso no serán parte de la esfera de lo público.  </a:t>
            </a:r>
          </a:p>
        </p:txBody>
      </p:sp>
      <p:sp>
        <p:nvSpPr>
          <p:cNvPr id="584" name="Shape 58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66</a:t>
            </a:fld>
            <a:endParaRPr lang="en-US" sz="1400">
              <a:solidFill>
                <a:schemeClr val="dk1"/>
              </a:solidFill>
              <a:latin typeface="Arial"/>
              <a:ea typeface="Arial"/>
              <a:cs typeface="Arial"/>
              <a:sym typeface="Arial"/>
            </a:endParaRPr>
          </a:p>
        </p:txBody>
      </p:sp>
      <p:sp>
        <p:nvSpPr>
          <p:cNvPr id="585" name="Shape 585"/>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15</a:t>
            </a:r>
          </a:p>
        </p:txBody>
      </p:sp>
    </p:spTree>
  </p:cSld>
  <p:clrMapOvr>
    <a:masterClrMapping/>
  </p:clrMapOvr>
  <p:transition spd="slow">
    <p:cut/>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sp>
        <p:nvSpPr>
          <p:cNvPr id="590" name="Shape 590"/>
          <p:cNvSpPr txBox="1">
            <a:spLocks noGrp="1"/>
          </p:cNvSpPr>
          <p:nvPr>
            <p:ph type="body" idx="1"/>
          </p:nvPr>
        </p:nvSpPr>
        <p:spPr>
          <a:xfrm>
            <a:off x="2063751" y="1628776"/>
            <a:ext cx="91757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a:solidFill>
                  <a:schemeClr val="dk1"/>
                </a:solidFill>
                <a:latin typeface="Arial"/>
                <a:ea typeface="Arial"/>
                <a:cs typeface="Arial"/>
                <a:sym typeface="Arial"/>
              </a:rPr>
              <a:t>Una política pública de calidad </a:t>
            </a:r>
            <a:r>
              <a:rPr lang="en-US" sz="2400">
                <a:solidFill>
                  <a:srgbClr val="FF9900"/>
                </a:solidFill>
                <a:latin typeface="Arial"/>
                <a:ea typeface="Arial"/>
                <a:cs typeface="Arial"/>
                <a:sym typeface="Arial"/>
              </a:rPr>
              <a:t>deberá estar en condiciones de pasar el test democrático en el proceso de definición de la misma.</a:t>
            </a:r>
            <a:r>
              <a:rPr lang="en-US" sz="2400">
                <a:solidFill>
                  <a:schemeClr val="dk1"/>
                </a:solidFill>
                <a:latin typeface="Arial"/>
                <a:ea typeface="Arial"/>
                <a:cs typeface="Arial"/>
                <a:sym typeface="Arial"/>
              </a:rPr>
              <a:t> Frente a una situación de crisis, la autoridad gubernamental estará obligada a actuar; esta actuación estará definida por la interpretación que la autoridad haga del momento político, de la intensidad de la crisis, de la fuerza para tomar ciertas soluciones, de su viabilidad, etc. </a:t>
            </a:r>
          </a:p>
          <a:p>
            <a:pPr marL="342900" indent="-1905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a:solidFill>
                  <a:schemeClr val="dk1"/>
                </a:solidFill>
                <a:latin typeface="Arial"/>
                <a:ea typeface="Arial"/>
                <a:cs typeface="Arial"/>
                <a:sym typeface="Arial"/>
              </a:rPr>
              <a:t>Siempre </a:t>
            </a:r>
            <a:r>
              <a:rPr lang="en-US" sz="2400">
                <a:solidFill>
                  <a:srgbClr val="FF9900"/>
                </a:solidFill>
                <a:latin typeface="Arial"/>
                <a:ea typeface="Arial"/>
                <a:cs typeface="Arial"/>
                <a:sym typeface="Arial"/>
              </a:rPr>
              <a:t>será una interpretación que realice la autoridad</a:t>
            </a:r>
            <a:r>
              <a:rPr lang="en-US" sz="2400">
                <a:solidFill>
                  <a:schemeClr val="dk1"/>
                </a:solidFill>
                <a:latin typeface="Arial"/>
                <a:ea typeface="Arial"/>
                <a:cs typeface="Arial"/>
                <a:sym typeface="Arial"/>
              </a:rPr>
              <a:t> bajo su propia responsabilidad. Vistas las urgencias, será difícil instalar largos procesos de consultas ciudadanas o largos debates entre el Ejecutivo y el Parlamento o con otros actores relevantes. </a:t>
            </a:r>
          </a:p>
        </p:txBody>
      </p:sp>
      <p:sp>
        <p:nvSpPr>
          <p:cNvPr id="591" name="Shape 59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67</a:t>
            </a:fld>
            <a:endParaRPr lang="en-US" sz="1400">
              <a:solidFill>
                <a:schemeClr val="dk1"/>
              </a:solidFill>
              <a:latin typeface="Arial"/>
              <a:ea typeface="Arial"/>
              <a:cs typeface="Arial"/>
              <a:sym typeface="Arial"/>
            </a:endParaRPr>
          </a:p>
        </p:txBody>
      </p:sp>
      <p:sp>
        <p:nvSpPr>
          <p:cNvPr id="592" name="Shape 592"/>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16</a:t>
            </a:r>
          </a:p>
        </p:txBody>
      </p:sp>
    </p:spTree>
  </p:cSld>
  <p:clrMapOvr>
    <a:masterClrMapping/>
  </p:clrMapOvr>
  <p:transition spd="slow">
    <p:cut/>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body" idx="1"/>
          </p:nvPr>
        </p:nvSpPr>
        <p:spPr>
          <a:xfrm>
            <a:off x="1992313" y="1484313"/>
            <a:ext cx="9151937"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300" dirty="0">
                <a:solidFill>
                  <a:schemeClr val="dk1"/>
                </a:solidFill>
                <a:latin typeface="Arial"/>
                <a:ea typeface="Arial"/>
                <a:cs typeface="Arial"/>
                <a:sym typeface="Arial"/>
              </a:rPr>
              <a:t>Para </a:t>
            </a:r>
            <a:r>
              <a:rPr lang="en-US" sz="2300" dirty="0" err="1">
                <a:solidFill>
                  <a:schemeClr val="dk1"/>
                </a:solidFill>
                <a:latin typeface="Arial"/>
                <a:ea typeface="Arial"/>
                <a:cs typeface="Arial"/>
                <a:sym typeface="Arial"/>
              </a:rPr>
              <a:t>asegurar</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calidad</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las </a:t>
            </a:r>
            <a:r>
              <a:rPr lang="en-US" sz="2300" dirty="0" err="1">
                <a:solidFill>
                  <a:schemeClr val="dk1"/>
                </a:solidFill>
                <a:latin typeface="Arial"/>
                <a:ea typeface="Arial"/>
                <a:cs typeface="Arial"/>
                <a:sym typeface="Arial"/>
              </a:rPr>
              <a:t>políticas</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públicas</a:t>
            </a:r>
            <a:r>
              <a:rPr lang="en-US" sz="2300" dirty="0">
                <a:solidFill>
                  <a:schemeClr val="dk1"/>
                </a:solidFill>
                <a:latin typeface="Arial"/>
                <a:ea typeface="Arial"/>
                <a:cs typeface="Arial"/>
                <a:sym typeface="Arial"/>
              </a:rPr>
              <a:t> </a:t>
            </a:r>
            <a:r>
              <a:rPr lang="en-US" sz="2300" dirty="0" err="1">
                <a:solidFill>
                  <a:srgbClr val="FF9900"/>
                </a:solidFill>
                <a:latin typeface="Arial"/>
                <a:ea typeface="Arial"/>
                <a:cs typeface="Arial"/>
                <a:sym typeface="Arial"/>
              </a:rPr>
              <a:t>deberá</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definirse</a:t>
            </a:r>
            <a:r>
              <a:rPr lang="en-US" sz="2300" dirty="0">
                <a:solidFill>
                  <a:srgbClr val="FF9900"/>
                </a:solidFill>
                <a:latin typeface="Arial"/>
                <a:ea typeface="Arial"/>
                <a:cs typeface="Arial"/>
                <a:sym typeface="Arial"/>
              </a:rPr>
              <a:t> el </a:t>
            </a:r>
            <a:r>
              <a:rPr lang="en-US" sz="2300" dirty="0" err="1">
                <a:solidFill>
                  <a:srgbClr val="FF9900"/>
                </a:solidFill>
                <a:latin typeface="Arial"/>
                <a:ea typeface="Arial"/>
                <a:cs typeface="Arial"/>
                <a:sym typeface="Arial"/>
              </a:rPr>
              <a:t>rol</a:t>
            </a:r>
            <a:r>
              <a:rPr lang="en-US" sz="2300" dirty="0">
                <a:solidFill>
                  <a:srgbClr val="FF9900"/>
                </a:solidFill>
                <a:latin typeface="Arial"/>
                <a:ea typeface="Arial"/>
                <a:cs typeface="Arial"/>
                <a:sym typeface="Arial"/>
              </a:rPr>
              <a:t> que </a:t>
            </a:r>
            <a:r>
              <a:rPr lang="en-US" sz="2300" dirty="0" err="1">
                <a:solidFill>
                  <a:srgbClr val="FF9900"/>
                </a:solidFill>
                <a:latin typeface="Arial"/>
                <a:ea typeface="Arial"/>
                <a:cs typeface="Arial"/>
                <a:sym typeface="Arial"/>
              </a:rPr>
              <a:t>cada</a:t>
            </a:r>
            <a:r>
              <a:rPr lang="en-US" sz="2300" dirty="0">
                <a:solidFill>
                  <a:srgbClr val="FF9900"/>
                </a:solidFill>
                <a:latin typeface="Arial"/>
                <a:ea typeface="Arial"/>
                <a:cs typeface="Arial"/>
                <a:sym typeface="Arial"/>
              </a:rPr>
              <a:t> actor </a:t>
            </a:r>
            <a:r>
              <a:rPr lang="en-US" sz="2300" dirty="0" err="1">
                <a:solidFill>
                  <a:srgbClr val="FF9900"/>
                </a:solidFill>
                <a:latin typeface="Arial"/>
                <a:ea typeface="Arial"/>
                <a:cs typeface="Arial"/>
                <a:sym typeface="Arial"/>
              </a:rPr>
              <a:t>deberá</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asumir</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en</a:t>
            </a:r>
            <a:r>
              <a:rPr lang="en-US" sz="2300" dirty="0">
                <a:solidFill>
                  <a:srgbClr val="FF9900"/>
                </a:solidFill>
                <a:latin typeface="Arial"/>
                <a:ea typeface="Arial"/>
                <a:cs typeface="Arial"/>
                <a:sym typeface="Arial"/>
              </a:rPr>
              <a:t> el </a:t>
            </a:r>
            <a:r>
              <a:rPr lang="en-US" sz="2300" dirty="0" err="1">
                <a:solidFill>
                  <a:srgbClr val="FF9900"/>
                </a:solidFill>
                <a:latin typeface="Arial"/>
                <a:ea typeface="Arial"/>
                <a:cs typeface="Arial"/>
                <a:sym typeface="Arial"/>
              </a:rPr>
              <a:t>proceso</a:t>
            </a:r>
            <a:r>
              <a:rPr lang="en-US" sz="2300" dirty="0">
                <a:solidFill>
                  <a:srgbClr val="FF9900"/>
                </a:solidFill>
                <a:latin typeface="Arial"/>
                <a:ea typeface="Arial"/>
                <a:cs typeface="Arial"/>
                <a:sym typeface="Arial"/>
              </a:rPr>
              <a:t>.</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la </a:t>
            </a:r>
            <a:r>
              <a:rPr lang="en-US" sz="2300" dirty="0" err="1">
                <a:solidFill>
                  <a:srgbClr val="FF9900"/>
                </a:solidFill>
                <a:latin typeface="Arial"/>
                <a:ea typeface="Arial"/>
                <a:cs typeface="Arial"/>
                <a:sym typeface="Arial"/>
              </a:rPr>
              <a:t>fase</a:t>
            </a:r>
            <a:r>
              <a:rPr lang="en-US" sz="2300" dirty="0">
                <a:solidFill>
                  <a:srgbClr val="FF9900"/>
                </a:solidFill>
                <a:latin typeface="Arial"/>
                <a:ea typeface="Arial"/>
                <a:cs typeface="Arial"/>
                <a:sym typeface="Arial"/>
              </a:rPr>
              <a:t> de </a:t>
            </a:r>
            <a:r>
              <a:rPr lang="en-US" sz="2300" dirty="0" err="1">
                <a:solidFill>
                  <a:srgbClr val="FF9900"/>
                </a:solidFill>
                <a:latin typeface="Arial"/>
                <a:ea typeface="Arial"/>
                <a:cs typeface="Arial"/>
                <a:sym typeface="Arial"/>
              </a:rPr>
              <a:t>identificación</a:t>
            </a:r>
            <a:r>
              <a:rPr lang="en-US" sz="2300" dirty="0">
                <a:solidFill>
                  <a:schemeClr val="dk1"/>
                </a:solidFill>
                <a:latin typeface="Arial"/>
                <a:ea typeface="Arial"/>
                <a:cs typeface="Arial"/>
                <a:sym typeface="Arial"/>
              </a:rPr>
              <a:t> del </a:t>
            </a:r>
            <a:r>
              <a:rPr lang="en-US" sz="2300" dirty="0" err="1">
                <a:solidFill>
                  <a:schemeClr val="dk1"/>
                </a:solidFill>
                <a:latin typeface="Arial"/>
                <a:ea typeface="Arial"/>
                <a:cs typeface="Arial"/>
                <a:sym typeface="Arial"/>
              </a:rPr>
              <a:t>problema</a:t>
            </a:r>
            <a:r>
              <a:rPr lang="en-US" sz="2300" dirty="0">
                <a:solidFill>
                  <a:schemeClr val="dk1"/>
                </a:solidFill>
                <a:latin typeface="Arial"/>
                <a:ea typeface="Arial"/>
                <a:cs typeface="Arial"/>
                <a:sym typeface="Arial"/>
              </a:rPr>
              <a:t> que </a:t>
            </a:r>
            <a:r>
              <a:rPr lang="en-US" sz="2300" dirty="0" err="1">
                <a:solidFill>
                  <a:schemeClr val="dk1"/>
                </a:solidFill>
                <a:latin typeface="Arial"/>
                <a:ea typeface="Arial"/>
                <a:cs typeface="Arial"/>
                <a:sym typeface="Arial"/>
              </a:rPr>
              <a:t>caracteriza</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situación</a:t>
            </a:r>
            <a:r>
              <a:rPr lang="en-US" sz="2300" dirty="0">
                <a:solidFill>
                  <a:schemeClr val="dk1"/>
                </a:solidFill>
                <a:latin typeface="Arial"/>
                <a:ea typeface="Arial"/>
                <a:cs typeface="Arial"/>
                <a:sym typeface="Arial"/>
              </a:rPr>
              <a:t> de crisis, es de </a:t>
            </a:r>
            <a:r>
              <a:rPr lang="en-US" sz="2300" dirty="0" err="1">
                <a:solidFill>
                  <a:schemeClr val="dk1"/>
                </a:solidFill>
                <a:latin typeface="Arial"/>
                <a:ea typeface="Arial"/>
                <a:cs typeface="Arial"/>
                <a:sym typeface="Arial"/>
              </a:rPr>
              <a:t>esperar</a:t>
            </a:r>
            <a:r>
              <a:rPr lang="en-US" sz="2300" dirty="0">
                <a:solidFill>
                  <a:schemeClr val="dk1"/>
                </a:solidFill>
                <a:latin typeface="Arial"/>
                <a:ea typeface="Arial"/>
                <a:cs typeface="Arial"/>
                <a:sym typeface="Arial"/>
              </a:rPr>
              <a:t> que </a:t>
            </a:r>
            <a:r>
              <a:rPr lang="en-US" sz="2300" dirty="0" err="1">
                <a:solidFill>
                  <a:schemeClr val="dk1"/>
                </a:solidFill>
                <a:latin typeface="Arial"/>
                <a:ea typeface="Arial"/>
                <a:cs typeface="Arial"/>
                <a:sym typeface="Arial"/>
              </a:rPr>
              <a:t>concurran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múltiples</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actores</a:t>
            </a:r>
            <a:r>
              <a:rPr lang="en-US" sz="2300" dirty="0">
                <a:solidFill>
                  <a:schemeClr val="dk1"/>
                </a:solidFill>
                <a:latin typeface="Arial"/>
                <a:ea typeface="Arial"/>
                <a:cs typeface="Arial"/>
                <a:sym typeface="Arial"/>
              </a:rPr>
              <a:t>, los que </a:t>
            </a:r>
            <a:r>
              <a:rPr lang="en-US" sz="2300" dirty="0" err="1">
                <a:solidFill>
                  <a:schemeClr val="dk1"/>
                </a:solidFill>
                <a:latin typeface="Arial"/>
                <a:ea typeface="Arial"/>
                <a:cs typeface="Arial"/>
                <a:sym typeface="Arial"/>
              </a:rPr>
              <a:t>aportarán</a:t>
            </a:r>
            <a:r>
              <a:rPr lang="en-US" sz="2300" dirty="0">
                <a:solidFill>
                  <a:schemeClr val="dk1"/>
                </a:solidFill>
                <a:latin typeface="Arial"/>
                <a:ea typeface="Arial"/>
                <a:cs typeface="Arial"/>
                <a:sym typeface="Arial"/>
              </a:rPr>
              <a:t> sus </a:t>
            </a:r>
            <a:r>
              <a:rPr lang="en-US" sz="2300" dirty="0" err="1">
                <a:solidFill>
                  <a:schemeClr val="dk1"/>
                </a:solidFill>
                <a:latin typeface="Arial"/>
                <a:ea typeface="Arial"/>
                <a:cs typeface="Arial"/>
                <a:sym typeface="Arial"/>
              </a:rPr>
              <a:t>visiones</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sobre</a:t>
            </a:r>
            <a:r>
              <a:rPr lang="en-US" sz="2300" dirty="0">
                <a:solidFill>
                  <a:schemeClr val="dk1"/>
                </a:solidFill>
                <a:latin typeface="Arial"/>
                <a:ea typeface="Arial"/>
                <a:cs typeface="Arial"/>
                <a:sym typeface="Arial"/>
              </a:rPr>
              <a:t> el </a:t>
            </a:r>
            <a:r>
              <a:rPr lang="en-US" sz="2300" dirty="0" err="1">
                <a:solidFill>
                  <a:schemeClr val="dk1"/>
                </a:solidFill>
                <a:latin typeface="Arial"/>
                <a:ea typeface="Arial"/>
                <a:cs typeface="Arial"/>
                <a:sym typeface="Arial"/>
              </a:rPr>
              <a:t>problema</a:t>
            </a:r>
            <a:r>
              <a:rPr lang="en-US" sz="2300" dirty="0">
                <a:solidFill>
                  <a:schemeClr val="dk1"/>
                </a:solidFill>
                <a:latin typeface="Arial"/>
                <a:ea typeface="Arial"/>
                <a:cs typeface="Arial"/>
                <a:sym typeface="Arial"/>
              </a:rPr>
              <a:t> y sus </a:t>
            </a:r>
            <a:r>
              <a:rPr lang="en-US" sz="2300" dirty="0" err="1">
                <a:solidFill>
                  <a:schemeClr val="dk1"/>
                </a:solidFill>
                <a:latin typeface="Arial"/>
                <a:ea typeface="Arial"/>
                <a:cs typeface="Arial"/>
                <a:sym typeface="Arial"/>
              </a:rPr>
              <a:t>propuestas</a:t>
            </a:r>
            <a:r>
              <a:rPr lang="en-US" sz="2300" dirty="0">
                <a:solidFill>
                  <a:schemeClr val="dk1"/>
                </a:solidFill>
                <a:latin typeface="Arial"/>
                <a:ea typeface="Arial"/>
                <a:cs typeface="Arial"/>
                <a:sym typeface="Arial"/>
              </a:rPr>
              <a:t> de </a:t>
            </a:r>
            <a:r>
              <a:rPr lang="en-US" sz="2300" dirty="0" err="1">
                <a:solidFill>
                  <a:schemeClr val="dk1"/>
                </a:solidFill>
                <a:latin typeface="Arial"/>
                <a:ea typeface="Arial"/>
                <a:cs typeface="Arial"/>
                <a:sym typeface="Arial"/>
              </a:rPr>
              <a:t>posibles</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soluciones</a:t>
            </a:r>
            <a:r>
              <a:rPr lang="en-US" sz="2300" dirty="0">
                <a:solidFill>
                  <a:schemeClr val="dk1"/>
                </a:solidFill>
                <a:latin typeface="Arial"/>
                <a:ea typeface="Arial"/>
                <a:cs typeface="Arial"/>
                <a:sym typeface="Arial"/>
              </a:rPr>
              <a:t>. </a:t>
            </a:r>
          </a:p>
          <a:p>
            <a:pPr marL="342900" indent="-196850" algn="just">
              <a:lnSpc>
                <a:spcPct val="80000"/>
              </a:lnSpc>
              <a:spcBef>
                <a:spcPts val="460"/>
              </a:spcBef>
              <a:buClr>
                <a:schemeClr val="dk1"/>
              </a:buClr>
              <a:buNone/>
            </a:pPr>
            <a:endParaRPr sz="2300" dirty="0">
              <a:solidFill>
                <a:schemeClr val="dk1"/>
              </a:solidFill>
              <a:latin typeface="Arial"/>
              <a:ea typeface="Arial"/>
              <a:cs typeface="Arial"/>
              <a:sym typeface="Arial"/>
            </a:endParaRPr>
          </a:p>
          <a:p>
            <a:pPr marL="342900" indent="-342900" algn="just">
              <a:lnSpc>
                <a:spcPct val="80000"/>
              </a:lnSpc>
              <a:spcBef>
                <a:spcPts val="460"/>
              </a:spcBef>
              <a:buClr>
                <a:schemeClr val="dk1"/>
              </a:buClr>
              <a:buFont typeface="Arial"/>
              <a:buChar char="•"/>
            </a:pPr>
            <a:r>
              <a:rPr lang="en-US" sz="2300" dirty="0">
                <a:solidFill>
                  <a:schemeClr val="dk1"/>
                </a:solidFill>
                <a:latin typeface="Arial"/>
                <a:ea typeface="Arial"/>
                <a:cs typeface="Arial"/>
                <a:sym typeface="Arial"/>
              </a:rPr>
              <a:t>Pero la </a:t>
            </a:r>
            <a:r>
              <a:rPr lang="en-US" sz="2300" dirty="0" err="1">
                <a:solidFill>
                  <a:schemeClr val="dk1"/>
                </a:solidFill>
                <a:latin typeface="Arial"/>
                <a:ea typeface="Arial"/>
                <a:cs typeface="Arial"/>
                <a:sym typeface="Arial"/>
              </a:rPr>
              <a:t>fase</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siguiente</a:t>
            </a:r>
            <a:r>
              <a:rPr lang="en-US" sz="2300" dirty="0">
                <a:solidFill>
                  <a:schemeClr val="dk1"/>
                </a:solidFill>
                <a:latin typeface="Arial"/>
                <a:ea typeface="Arial"/>
                <a:cs typeface="Arial"/>
                <a:sym typeface="Arial"/>
              </a:rPr>
              <a:t> que </a:t>
            </a:r>
            <a:r>
              <a:rPr lang="en-US" sz="2300" dirty="0" err="1">
                <a:solidFill>
                  <a:schemeClr val="dk1"/>
                </a:solidFill>
                <a:latin typeface="Arial"/>
                <a:ea typeface="Arial"/>
                <a:cs typeface="Arial"/>
                <a:sym typeface="Arial"/>
              </a:rPr>
              <a:t>consiste</a:t>
            </a:r>
            <a:r>
              <a:rPr lang="en-US" sz="2300" dirty="0">
                <a:solidFill>
                  <a:schemeClr val="dk1"/>
                </a:solidFill>
                <a:latin typeface="Arial"/>
                <a:ea typeface="Arial"/>
                <a:cs typeface="Arial"/>
                <a:sym typeface="Arial"/>
              </a:rPr>
              <a:t> </a:t>
            </a:r>
            <a:r>
              <a:rPr lang="en-US" sz="2300" dirty="0" err="1">
                <a:solidFill>
                  <a:srgbClr val="FF9900"/>
                </a:solidFill>
                <a:latin typeface="Arial"/>
                <a:ea typeface="Arial"/>
                <a:cs typeface="Arial"/>
                <a:sym typeface="Arial"/>
              </a:rPr>
              <a:t>en</a:t>
            </a:r>
            <a:r>
              <a:rPr lang="en-US" sz="2300" dirty="0">
                <a:solidFill>
                  <a:srgbClr val="FF9900"/>
                </a:solidFill>
                <a:latin typeface="Arial"/>
                <a:ea typeface="Arial"/>
                <a:cs typeface="Arial"/>
                <a:sym typeface="Arial"/>
              </a:rPr>
              <a:t> la </a:t>
            </a:r>
            <a:r>
              <a:rPr lang="en-US" sz="2300" dirty="0" err="1">
                <a:solidFill>
                  <a:srgbClr val="FF9900"/>
                </a:solidFill>
                <a:latin typeface="Arial"/>
                <a:ea typeface="Arial"/>
                <a:cs typeface="Arial"/>
                <a:sym typeface="Arial"/>
              </a:rPr>
              <a:t>decisión</a:t>
            </a:r>
            <a:r>
              <a:rPr lang="en-US" sz="2300" dirty="0">
                <a:solidFill>
                  <a:srgbClr val="FF9900"/>
                </a:solidFill>
                <a:latin typeface="Arial"/>
                <a:ea typeface="Arial"/>
                <a:cs typeface="Arial"/>
                <a:sym typeface="Arial"/>
              </a:rPr>
              <a:t> de </a:t>
            </a:r>
            <a:r>
              <a:rPr lang="en-US" sz="2300" dirty="0" err="1">
                <a:solidFill>
                  <a:srgbClr val="FF9900"/>
                </a:solidFill>
                <a:latin typeface="Arial"/>
                <a:ea typeface="Arial"/>
                <a:cs typeface="Arial"/>
                <a:sym typeface="Arial"/>
              </a:rPr>
              <a:t>intervenir</a:t>
            </a:r>
            <a:r>
              <a:rPr lang="en-US" sz="2300" dirty="0">
                <a:solidFill>
                  <a:schemeClr val="dk1"/>
                </a:solidFill>
                <a:latin typeface="Arial"/>
                <a:ea typeface="Arial"/>
                <a:cs typeface="Arial"/>
                <a:sym typeface="Arial"/>
              </a:rPr>
              <a:t> y </a:t>
            </a: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definición</a:t>
            </a:r>
            <a:r>
              <a:rPr lang="en-US" sz="2300" dirty="0">
                <a:solidFill>
                  <a:schemeClr val="dk1"/>
                </a:solidFill>
                <a:latin typeface="Arial"/>
                <a:ea typeface="Arial"/>
                <a:cs typeface="Arial"/>
                <a:sym typeface="Arial"/>
              </a:rPr>
              <a:t> de la forma que </a:t>
            </a:r>
            <a:r>
              <a:rPr lang="en-US" sz="2300" dirty="0" err="1">
                <a:solidFill>
                  <a:schemeClr val="dk1"/>
                </a:solidFill>
                <a:latin typeface="Arial"/>
                <a:ea typeface="Arial"/>
                <a:cs typeface="Arial"/>
                <a:sym typeface="Arial"/>
              </a:rPr>
              <a:t>tendrá</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intervención</a:t>
            </a:r>
            <a:r>
              <a:rPr lang="en-US" sz="2300" dirty="0">
                <a:solidFill>
                  <a:schemeClr val="dk1"/>
                </a:solidFill>
                <a:latin typeface="Arial"/>
                <a:ea typeface="Arial"/>
                <a:cs typeface="Arial"/>
                <a:sym typeface="Arial"/>
              </a:rPr>
              <a:t>, el </a:t>
            </a:r>
            <a:r>
              <a:rPr lang="en-US" sz="2300" dirty="0" err="1">
                <a:solidFill>
                  <a:srgbClr val="FF9900"/>
                </a:solidFill>
                <a:latin typeface="Arial"/>
                <a:ea typeface="Arial"/>
                <a:cs typeface="Arial"/>
                <a:sym typeface="Arial"/>
              </a:rPr>
              <a:t>rol</a:t>
            </a:r>
            <a:r>
              <a:rPr lang="en-US" sz="2300" dirty="0">
                <a:solidFill>
                  <a:srgbClr val="FF9900"/>
                </a:solidFill>
                <a:latin typeface="Arial"/>
                <a:ea typeface="Arial"/>
                <a:cs typeface="Arial"/>
                <a:sym typeface="Arial"/>
              </a:rPr>
              <a:t> principal lo </a:t>
            </a:r>
            <a:r>
              <a:rPr lang="en-US" sz="2300" dirty="0" err="1">
                <a:solidFill>
                  <a:srgbClr val="FF9900"/>
                </a:solidFill>
                <a:latin typeface="Arial"/>
                <a:ea typeface="Arial"/>
                <a:cs typeface="Arial"/>
                <a:sym typeface="Arial"/>
              </a:rPr>
              <a:t>juega</a:t>
            </a:r>
            <a:r>
              <a:rPr lang="en-US" sz="2300" dirty="0">
                <a:solidFill>
                  <a:srgbClr val="FF9900"/>
                </a:solidFill>
                <a:latin typeface="Arial"/>
                <a:ea typeface="Arial"/>
                <a:cs typeface="Arial"/>
                <a:sym typeface="Arial"/>
              </a:rPr>
              <a:t> la </a:t>
            </a:r>
            <a:r>
              <a:rPr lang="en-US" sz="2300" dirty="0" err="1">
                <a:solidFill>
                  <a:srgbClr val="FF9900"/>
                </a:solidFill>
                <a:latin typeface="Arial"/>
                <a:ea typeface="Arial"/>
                <a:cs typeface="Arial"/>
                <a:sym typeface="Arial"/>
              </a:rPr>
              <a:t>autoridad</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presidencial</a:t>
            </a:r>
            <a:r>
              <a:rPr lang="en-US" sz="2300" dirty="0">
                <a:solidFill>
                  <a:srgbClr val="FF9900"/>
                </a:solidFill>
                <a:latin typeface="Arial"/>
                <a:ea typeface="Arial"/>
                <a:cs typeface="Arial"/>
                <a:sym typeface="Arial"/>
              </a:rPr>
              <a:t> y las </a:t>
            </a:r>
            <a:r>
              <a:rPr lang="en-US" sz="2300" dirty="0" err="1">
                <a:solidFill>
                  <a:srgbClr val="FF9900"/>
                </a:solidFill>
                <a:latin typeface="Arial"/>
                <a:ea typeface="Arial"/>
                <a:cs typeface="Arial"/>
                <a:sym typeface="Arial"/>
              </a:rPr>
              <a:t>autoridades</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relevantes</a:t>
            </a:r>
            <a:r>
              <a:rPr lang="en-US" sz="2300" dirty="0">
                <a:solidFill>
                  <a:schemeClr val="dk1"/>
                </a:solidFill>
                <a:latin typeface="Arial"/>
                <a:ea typeface="Arial"/>
                <a:cs typeface="Arial"/>
                <a:sym typeface="Arial"/>
              </a:rPr>
              <a:t> del </a:t>
            </a:r>
            <a:r>
              <a:rPr lang="en-US" sz="2300" dirty="0" err="1">
                <a:solidFill>
                  <a:schemeClr val="dk1"/>
                </a:solidFill>
                <a:latin typeface="Arial"/>
                <a:ea typeface="Arial"/>
                <a:cs typeface="Arial"/>
                <a:sym typeface="Arial"/>
              </a:rPr>
              <a:t>Gobierno</a:t>
            </a:r>
            <a:r>
              <a:rPr lang="en-US" sz="2300" dirty="0">
                <a:solidFill>
                  <a:schemeClr val="dk1"/>
                </a:solidFill>
                <a:latin typeface="Arial"/>
                <a:ea typeface="Arial"/>
                <a:cs typeface="Arial"/>
                <a:sym typeface="Arial"/>
              </a:rPr>
              <a:t>.</a:t>
            </a:r>
          </a:p>
          <a:p>
            <a:pPr marL="342900" indent="-196850" algn="just">
              <a:lnSpc>
                <a:spcPct val="80000"/>
              </a:lnSpc>
              <a:spcBef>
                <a:spcPts val="460"/>
              </a:spcBef>
              <a:buClr>
                <a:schemeClr val="dk1"/>
              </a:buClr>
              <a:buNone/>
            </a:pPr>
            <a:endParaRPr sz="2300" dirty="0">
              <a:solidFill>
                <a:schemeClr val="dk1"/>
              </a:solidFill>
              <a:latin typeface="Arial"/>
              <a:ea typeface="Arial"/>
              <a:cs typeface="Arial"/>
              <a:sym typeface="Arial"/>
            </a:endParaRPr>
          </a:p>
          <a:p>
            <a:pPr marL="342900" indent="-342900" algn="just">
              <a:lnSpc>
                <a:spcPct val="80000"/>
              </a:lnSpc>
              <a:spcBef>
                <a:spcPts val="460"/>
              </a:spcBef>
              <a:buClr>
                <a:schemeClr val="dk1"/>
              </a:buClr>
              <a:buFont typeface="Arial"/>
              <a:buChar char="•"/>
            </a:pPr>
            <a:r>
              <a:rPr lang="en-US" sz="2300" dirty="0" err="1">
                <a:solidFill>
                  <a:schemeClr val="dk1"/>
                </a:solidFill>
                <a:latin typeface="Arial"/>
                <a:ea typeface="Arial"/>
                <a:cs typeface="Arial"/>
                <a:sym typeface="Arial"/>
              </a:rPr>
              <a:t>En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cambio</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decidida</a:t>
            </a:r>
            <a:r>
              <a:rPr lang="en-US" sz="2300" dirty="0">
                <a:solidFill>
                  <a:schemeClr val="dk1"/>
                </a:solidFill>
                <a:latin typeface="Arial"/>
                <a:ea typeface="Arial"/>
                <a:cs typeface="Arial"/>
                <a:sym typeface="Arial"/>
              </a:rPr>
              <a:t> la </a:t>
            </a:r>
            <a:r>
              <a:rPr lang="en-US" sz="2300" dirty="0" err="1">
                <a:solidFill>
                  <a:schemeClr val="dk1"/>
                </a:solidFill>
                <a:latin typeface="Arial"/>
                <a:ea typeface="Arial"/>
                <a:cs typeface="Arial"/>
                <a:sym typeface="Arial"/>
              </a:rPr>
              <a:t>política</a:t>
            </a:r>
            <a:r>
              <a:rPr lang="en-US" sz="2300" dirty="0">
                <a:solidFill>
                  <a:schemeClr val="dk1"/>
                </a:solidFill>
                <a:latin typeface="Arial"/>
                <a:ea typeface="Arial"/>
                <a:cs typeface="Arial"/>
                <a:sym typeface="Arial"/>
              </a:rPr>
              <a:t>, al </a:t>
            </a:r>
            <a:r>
              <a:rPr lang="en-US" sz="2300" dirty="0" err="1">
                <a:solidFill>
                  <a:schemeClr val="dk1"/>
                </a:solidFill>
                <a:latin typeface="Arial"/>
                <a:ea typeface="Arial"/>
                <a:cs typeface="Arial"/>
                <a:sym typeface="Arial"/>
              </a:rPr>
              <a:t>entrar</a:t>
            </a:r>
            <a:r>
              <a:rPr lang="en-US" sz="2300" dirty="0">
                <a:solidFill>
                  <a:schemeClr val="dk1"/>
                </a:solidFill>
                <a:latin typeface="Arial"/>
                <a:ea typeface="Arial"/>
                <a:cs typeface="Arial"/>
                <a:sym typeface="Arial"/>
              </a:rPr>
              <a:t> </a:t>
            </a:r>
            <a:r>
              <a:rPr lang="en-US" sz="2300" dirty="0" err="1">
                <a:solidFill>
                  <a:srgbClr val="FF9900"/>
                </a:solidFill>
                <a:latin typeface="Arial"/>
                <a:ea typeface="Arial"/>
                <a:cs typeface="Arial"/>
                <a:sym typeface="Arial"/>
              </a:rPr>
              <a:t>en</a:t>
            </a:r>
            <a:r>
              <a:rPr lang="en-US" sz="2300" dirty="0">
                <a:solidFill>
                  <a:srgbClr val="FF9900"/>
                </a:solidFill>
                <a:latin typeface="Arial"/>
                <a:ea typeface="Arial"/>
                <a:cs typeface="Arial"/>
                <a:sym typeface="Arial"/>
              </a:rPr>
              <a:t> la </a:t>
            </a:r>
            <a:r>
              <a:rPr lang="en-US" sz="2300" dirty="0" err="1">
                <a:solidFill>
                  <a:srgbClr val="FF9900"/>
                </a:solidFill>
                <a:latin typeface="Arial"/>
                <a:ea typeface="Arial"/>
                <a:cs typeface="Arial"/>
                <a:sym typeface="Arial"/>
              </a:rPr>
              <a:t>fase</a:t>
            </a:r>
            <a:r>
              <a:rPr lang="en-US" sz="2300" dirty="0">
                <a:solidFill>
                  <a:srgbClr val="FF9900"/>
                </a:solidFill>
                <a:latin typeface="Arial"/>
                <a:ea typeface="Arial"/>
                <a:cs typeface="Arial"/>
                <a:sym typeface="Arial"/>
              </a:rPr>
              <a:t> de </a:t>
            </a:r>
            <a:r>
              <a:rPr lang="en-US" sz="2300" dirty="0" err="1">
                <a:solidFill>
                  <a:srgbClr val="FF9900"/>
                </a:solidFill>
                <a:latin typeface="Arial"/>
                <a:ea typeface="Arial"/>
                <a:cs typeface="Arial"/>
                <a:sym typeface="Arial"/>
              </a:rPr>
              <a:t>ejecución</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nuevamente</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tendrán</a:t>
            </a:r>
            <a:r>
              <a:rPr lang="en-US" sz="2300" dirty="0">
                <a:solidFill>
                  <a:schemeClr val="dk1"/>
                </a:solidFill>
                <a:latin typeface="Arial"/>
                <a:ea typeface="Arial"/>
                <a:cs typeface="Arial"/>
                <a:sym typeface="Arial"/>
              </a:rPr>
              <a:t> un </a:t>
            </a:r>
            <a:r>
              <a:rPr lang="en-US" sz="2300" dirty="0" err="1">
                <a:solidFill>
                  <a:schemeClr val="dk1"/>
                </a:solidFill>
                <a:latin typeface="Arial"/>
                <a:ea typeface="Arial"/>
                <a:cs typeface="Arial"/>
                <a:sym typeface="Arial"/>
              </a:rPr>
              <a:t>rol</a:t>
            </a:r>
            <a:r>
              <a:rPr lang="en-US" sz="2300" dirty="0">
                <a:solidFill>
                  <a:schemeClr val="dk1"/>
                </a:solidFill>
                <a:latin typeface="Arial"/>
                <a:ea typeface="Arial"/>
                <a:cs typeface="Arial"/>
                <a:sym typeface="Arial"/>
              </a:rPr>
              <a:t> </a:t>
            </a:r>
            <a:r>
              <a:rPr lang="en-US" sz="2300" dirty="0" err="1">
                <a:solidFill>
                  <a:schemeClr val="dk1"/>
                </a:solidFill>
                <a:latin typeface="Arial"/>
                <a:ea typeface="Arial"/>
                <a:cs typeface="Arial"/>
                <a:sym typeface="Arial"/>
              </a:rPr>
              <a:t>relevante</a:t>
            </a:r>
            <a:r>
              <a:rPr lang="en-US" sz="2300" dirty="0">
                <a:solidFill>
                  <a:schemeClr val="dk1"/>
                </a:solidFill>
                <a:latin typeface="Arial"/>
                <a:ea typeface="Arial"/>
                <a:cs typeface="Arial"/>
                <a:sym typeface="Arial"/>
              </a:rPr>
              <a:t> el </a:t>
            </a:r>
            <a:r>
              <a:rPr lang="en-US" sz="2300" dirty="0" err="1">
                <a:solidFill>
                  <a:srgbClr val="FF9900"/>
                </a:solidFill>
                <a:latin typeface="Arial"/>
                <a:ea typeface="Arial"/>
                <a:cs typeface="Arial"/>
                <a:sym typeface="Arial"/>
              </a:rPr>
              <a:t>gobierno</a:t>
            </a:r>
            <a:r>
              <a:rPr lang="en-US" sz="2300" dirty="0">
                <a:solidFill>
                  <a:srgbClr val="FF9900"/>
                </a:solidFill>
                <a:latin typeface="Arial"/>
                <a:ea typeface="Arial"/>
                <a:cs typeface="Arial"/>
                <a:sym typeface="Arial"/>
              </a:rPr>
              <a:t>, las </a:t>
            </a:r>
            <a:r>
              <a:rPr lang="en-US" sz="2300" dirty="0" err="1">
                <a:solidFill>
                  <a:srgbClr val="FF9900"/>
                </a:solidFill>
                <a:latin typeface="Arial"/>
                <a:ea typeface="Arial"/>
                <a:cs typeface="Arial"/>
                <a:sym typeface="Arial"/>
              </a:rPr>
              <a:t>organizaciones</a:t>
            </a:r>
            <a:r>
              <a:rPr lang="en-US" sz="2300" dirty="0">
                <a:solidFill>
                  <a:srgbClr val="FF9900"/>
                </a:solidFill>
                <a:latin typeface="Arial"/>
                <a:ea typeface="Arial"/>
                <a:cs typeface="Arial"/>
                <a:sym typeface="Arial"/>
              </a:rPr>
              <a:t> </a:t>
            </a:r>
            <a:r>
              <a:rPr lang="en-US" sz="2300" dirty="0" err="1">
                <a:solidFill>
                  <a:srgbClr val="FF9900"/>
                </a:solidFill>
                <a:latin typeface="Arial"/>
                <a:ea typeface="Arial"/>
                <a:cs typeface="Arial"/>
                <a:sym typeface="Arial"/>
              </a:rPr>
              <a:t>sociales</a:t>
            </a:r>
            <a:r>
              <a:rPr lang="en-US" sz="2300" dirty="0">
                <a:solidFill>
                  <a:srgbClr val="FF9900"/>
                </a:solidFill>
                <a:latin typeface="Arial"/>
                <a:ea typeface="Arial"/>
                <a:cs typeface="Arial"/>
                <a:sym typeface="Arial"/>
              </a:rPr>
              <a:t> y el </a:t>
            </a:r>
            <a:r>
              <a:rPr lang="en-US" sz="2300" dirty="0" err="1">
                <a:solidFill>
                  <a:srgbClr val="FF9900"/>
                </a:solidFill>
                <a:latin typeface="Arial"/>
                <a:ea typeface="Arial"/>
                <a:cs typeface="Arial"/>
                <a:sym typeface="Arial"/>
              </a:rPr>
              <a:t>empresariado</a:t>
            </a:r>
            <a:r>
              <a:rPr lang="en-US" sz="2300" dirty="0">
                <a:solidFill>
                  <a:srgbClr val="FF9900"/>
                </a:solidFill>
                <a:latin typeface="Arial"/>
                <a:ea typeface="Arial"/>
                <a:cs typeface="Arial"/>
                <a:sym typeface="Arial"/>
              </a:rPr>
              <a:t>.</a:t>
            </a:r>
          </a:p>
        </p:txBody>
      </p:sp>
      <p:sp>
        <p:nvSpPr>
          <p:cNvPr id="598" name="Shape 59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68</a:t>
            </a:fld>
            <a:endParaRPr lang="en-US" sz="1400">
              <a:solidFill>
                <a:schemeClr val="dk1"/>
              </a:solidFill>
              <a:latin typeface="Arial"/>
              <a:ea typeface="Arial"/>
              <a:cs typeface="Arial"/>
              <a:sym typeface="Arial"/>
            </a:endParaRPr>
          </a:p>
        </p:txBody>
      </p:sp>
      <p:sp>
        <p:nvSpPr>
          <p:cNvPr id="599" name="Shape 599"/>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17</a:t>
            </a:r>
          </a:p>
        </p:txBody>
      </p:sp>
    </p:spTree>
  </p:cSld>
  <p:clrMapOvr>
    <a:masterClrMapping/>
  </p:clrMapOvr>
  <p:transition spd="slow">
    <p:cut/>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2063751" y="1412876"/>
            <a:ext cx="9090024"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El </a:t>
            </a:r>
            <a:r>
              <a:rPr lang="en-US" sz="2400" dirty="0" err="1">
                <a:solidFill>
                  <a:srgbClr val="FF9900"/>
                </a:solidFill>
                <a:latin typeface="Arial"/>
                <a:ea typeface="Arial"/>
                <a:cs typeface="Arial"/>
                <a:sym typeface="Arial"/>
              </a:rPr>
              <a:t>contenido</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tradicional</a:t>
            </a:r>
            <a:r>
              <a:rPr lang="en-US" sz="2400" dirty="0">
                <a:solidFill>
                  <a:srgbClr val="FF9900"/>
                </a:solidFill>
                <a:latin typeface="Arial"/>
                <a:ea typeface="Arial"/>
                <a:cs typeface="Arial"/>
                <a:sym typeface="Arial"/>
              </a:rPr>
              <a:t> de una </a:t>
            </a:r>
            <a:r>
              <a:rPr lang="en-US" sz="2400" dirty="0" err="1">
                <a:solidFill>
                  <a:srgbClr val="FF9900"/>
                </a:solidFill>
                <a:latin typeface="Arial"/>
                <a:ea typeface="Arial"/>
                <a:cs typeface="Arial"/>
                <a:sym typeface="Arial"/>
              </a:rPr>
              <a:t>política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pública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tenderá</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mantenerse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una </a:t>
            </a:r>
            <a:r>
              <a:rPr lang="en-US" sz="2400" dirty="0" err="1">
                <a:solidFill>
                  <a:schemeClr val="dk1"/>
                </a:solidFill>
                <a:latin typeface="Arial"/>
                <a:ea typeface="Arial"/>
                <a:cs typeface="Arial"/>
                <a:sym typeface="Arial"/>
              </a:rPr>
              <a:t>situación</a:t>
            </a:r>
            <a:r>
              <a:rPr lang="en-US" sz="2400" dirty="0">
                <a:solidFill>
                  <a:schemeClr val="dk1"/>
                </a:solidFill>
                <a:latin typeface="Arial"/>
                <a:ea typeface="Arial"/>
                <a:cs typeface="Arial"/>
                <a:sym typeface="Arial"/>
              </a:rPr>
              <a:t> de crisis.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Lo especial de la </a:t>
            </a:r>
            <a:r>
              <a:rPr lang="en-US" sz="2400" dirty="0" err="1">
                <a:solidFill>
                  <a:schemeClr val="dk1"/>
                </a:solidFill>
                <a:latin typeface="Arial"/>
                <a:ea typeface="Arial"/>
                <a:cs typeface="Arial"/>
                <a:sym typeface="Arial"/>
              </a:rPr>
              <a:t>situación</a:t>
            </a:r>
            <a:r>
              <a:rPr lang="en-US" sz="2400" dirty="0">
                <a:solidFill>
                  <a:schemeClr val="dk1"/>
                </a:solidFill>
                <a:latin typeface="Arial"/>
                <a:ea typeface="Arial"/>
                <a:cs typeface="Arial"/>
                <a:sym typeface="Arial"/>
              </a:rPr>
              <a:t> no </a:t>
            </a:r>
            <a:r>
              <a:rPr lang="en-US" sz="2400" dirty="0" err="1">
                <a:solidFill>
                  <a:schemeClr val="dk1"/>
                </a:solidFill>
                <a:latin typeface="Arial"/>
                <a:ea typeface="Arial"/>
                <a:cs typeface="Arial"/>
                <a:sym typeface="Arial"/>
              </a:rPr>
              <a:t>debería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impedir</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contara</a:t>
            </a:r>
            <a:r>
              <a:rPr lang="en-US" sz="2400" dirty="0">
                <a:solidFill>
                  <a:schemeClr val="dk1"/>
                </a:solidFill>
                <a:latin typeface="Arial"/>
                <a:ea typeface="Arial"/>
                <a:cs typeface="Arial"/>
                <a:sym typeface="Arial"/>
              </a:rPr>
              <a:t> con:</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Una </a:t>
            </a:r>
            <a:r>
              <a:rPr lang="en-US" sz="2200" dirty="0" err="1">
                <a:solidFill>
                  <a:schemeClr val="dk1"/>
                </a:solidFill>
                <a:latin typeface="Arial"/>
                <a:ea typeface="Arial"/>
                <a:cs typeface="Arial"/>
                <a:sym typeface="Arial"/>
              </a:rPr>
              <a:t>evaluación</a:t>
            </a:r>
            <a:r>
              <a:rPr lang="en-US" sz="2200" dirty="0">
                <a:solidFill>
                  <a:schemeClr val="dk1"/>
                </a:solidFill>
                <a:latin typeface="Arial"/>
                <a:ea typeface="Arial"/>
                <a:cs typeface="Arial"/>
                <a:sym typeface="Arial"/>
              </a:rPr>
              <a:t> de lo </a:t>
            </a:r>
            <a:r>
              <a:rPr lang="en-US" sz="2200" dirty="0" err="1">
                <a:solidFill>
                  <a:schemeClr val="dk1"/>
                </a:solidFill>
                <a:latin typeface="Arial"/>
                <a:ea typeface="Arial"/>
                <a:cs typeface="Arial"/>
                <a:sym typeface="Arial"/>
              </a:rPr>
              <a:t>realizado</a:t>
            </a:r>
            <a:r>
              <a:rPr lang="en-US" sz="2200" dirty="0">
                <a:solidFill>
                  <a:schemeClr val="dk1"/>
                </a:solidFill>
                <a:latin typeface="Arial"/>
                <a:ea typeface="Arial"/>
                <a:cs typeface="Arial"/>
                <a:sym typeface="Arial"/>
              </a:rPr>
              <a:t> por el </a:t>
            </a:r>
            <a:r>
              <a:rPr lang="en-US" sz="2200" dirty="0" err="1">
                <a:solidFill>
                  <a:schemeClr val="dk1"/>
                </a:solidFill>
                <a:latin typeface="Arial"/>
                <a:ea typeface="Arial"/>
                <a:cs typeface="Arial"/>
                <a:sym typeface="Arial"/>
              </a:rPr>
              <a:t>Gobierno</a:t>
            </a:r>
            <a:r>
              <a:rPr lang="en-US" sz="2200" dirty="0">
                <a:solidFill>
                  <a:schemeClr val="dk1"/>
                </a:solidFill>
                <a:latin typeface="Arial"/>
                <a:ea typeface="Arial"/>
                <a:cs typeface="Arial"/>
                <a:sym typeface="Arial"/>
              </a:rPr>
              <a:t>, </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Una </a:t>
            </a:r>
            <a:r>
              <a:rPr lang="en-US" sz="2200" dirty="0" err="1">
                <a:solidFill>
                  <a:schemeClr val="dk1"/>
                </a:solidFill>
                <a:latin typeface="Arial"/>
                <a:ea typeface="Arial"/>
                <a:cs typeface="Arial"/>
                <a:sym typeface="Arial"/>
              </a:rPr>
              <a:t>recolección</a:t>
            </a:r>
            <a:r>
              <a:rPr lang="en-US" sz="2200" dirty="0">
                <a:solidFill>
                  <a:schemeClr val="dk1"/>
                </a:solidFill>
                <a:latin typeface="Arial"/>
                <a:ea typeface="Arial"/>
                <a:cs typeface="Arial"/>
                <a:sym typeface="Arial"/>
              </a:rPr>
              <a:t> de las </a:t>
            </a:r>
            <a:r>
              <a:rPr lang="en-US" sz="2200" dirty="0" err="1">
                <a:solidFill>
                  <a:schemeClr val="dk1"/>
                </a:solidFill>
                <a:latin typeface="Arial"/>
                <a:ea typeface="Arial"/>
                <a:cs typeface="Arial"/>
                <a:sym typeface="Arial"/>
              </a:rPr>
              <a:t>demandas</a:t>
            </a:r>
            <a:r>
              <a:rPr lang="en-US" sz="2200" dirty="0">
                <a:solidFill>
                  <a:schemeClr val="dk1"/>
                </a:solidFill>
                <a:latin typeface="Arial"/>
                <a:ea typeface="Arial"/>
                <a:cs typeface="Arial"/>
                <a:sym typeface="Arial"/>
              </a:rPr>
              <a:t> e </a:t>
            </a:r>
            <a:r>
              <a:rPr lang="en-US" sz="2200" dirty="0" err="1">
                <a:solidFill>
                  <a:schemeClr val="dk1"/>
                </a:solidFill>
                <a:latin typeface="Arial"/>
                <a:ea typeface="Arial"/>
                <a:cs typeface="Arial"/>
                <a:sym typeface="Arial"/>
              </a:rPr>
              <a:t>identificación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desafíos</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enfrentar</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identificación</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brechas</a:t>
            </a:r>
            <a:r>
              <a:rPr lang="en-US" sz="2200" dirty="0">
                <a:solidFill>
                  <a:schemeClr val="dk1"/>
                </a:solidFill>
                <a:latin typeface="Arial"/>
                <a:ea typeface="Arial"/>
                <a:cs typeface="Arial"/>
                <a:sym typeface="Arial"/>
              </a:rPr>
              <a:t> y de </a:t>
            </a:r>
            <a:r>
              <a:rPr lang="en-US" sz="2200" dirty="0" err="1">
                <a:solidFill>
                  <a:schemeClr val="dk1"/>
                </a:solidFill>
                <a:latin typeface="Arial"/>
                <a:ea typeface="Arial"/>
                <a:cs typeface="Arial"/>
                <a:sym typeface="Arial"/>
              </a:rPr>
              <a:t>desafíos</a:t>
            </a:r>
            <a:r>
              <a:rPr lang="en-US" sz="2200" dirty="0">
                <a:solidFill>
                  <a:schemeClr val="dk1"/>
                </a:solidFill>
                <a:latin typeface="Arial"/>
                <a:ea typeface="Arial"/>
                <a:cs typeface="Arial"/>
                <a:sym typeface="Arial"/>
              </a:rPr>
              <a:t>, </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definición</a:t>
            </a:r>
            <a:r>
              <a:rPr lang="en-US" sz="2200" dirty="0">
                <a:solidFill>
                  <a:schemeClr val="dk1"/>
                </a:solidFill>
                <a:latin typeface="Arial"/>
                <a:ea typeface="Arial"/>
                <a:cs typeface="Arial"/>
                <a:sym typeface="Arial"/>
              </a:rPr>
              <a:t> de los </a:t>
            </a:r>
            <a:r>
              <a:rPr lang="en-US" sz="2200" dirty="0" err="1">
                <a:solidFill>
                  <a:schemeClr val="dk1"/>
                </a:solidFill>
                <a:latin typeface="Arial"/>
                <a:ea typeface="Arial"/>
                <a:cs typeface="Arial"/>
                <a:sym typeface="Arial"/>
              </a:rPr>
              <a:t>objetivos</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lograr</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construcción</a:t>
            </a:r>
            <a:r>
              <a:rPr lang="en-US" sz="2200" dirty="0">
                <a:solidFill>
                  <a:schemeClr val="dk1"/>
                </a:solidFill>
                <a:latin typeface="Arial"/>
                <a:ea typeface="Arial"/>
                <a:cs typeface="Arial"/>
                <a:sym typeface="Arial"/>
              </a:rPr>
              <a:t> de un plan de </a:t>
            </a:r>
            <a:r>
              <a:rPr lang="en-US" sz="2200" dirty="0" err="1">
                <a:solidFill>
                  <a:schemeClr val="dk1"/>
                </a:solidFill>
                <a:latin typeface="Arial"/>
                <a:ea typeface="Arial"/>
                <a:cs typeface="Arial"/>
                <a:sym typeface="Arial"/>
              </a:rPr>
              <a:t>acción</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su</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puesta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ejecución</a:t>
            </a:r>
            <a:r>
              <a:rPr lang="en-US" sz="2200" dirty="0">
                <a:solidFill>
                  <a:schemeClr val="dk1"/>
                </a:solidFill>
                <a:latin typeface="Arial"/>
                <a:ea typeface="Arial"/>
                <a:cs typeface="Arial"/>
                <a:sym typeface="Arial"/>
              </a:rPr>
              <a:t> y </a:t>
            </a:r>
          </a:p>
          <a:p>
            <a:pPr marL="742950" lvl="1" indent="-28575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evaluación</a:t>
            </a:r>
            <a:r>
              <a:rPr lang="en-US" sz="2200" dirty="0">
                <a:solidFill>
                  <a:schemeClr val="dk1"/>
                </a:solidFill>
                <a:latin typeface="Arial"/>
                <a:ea typeface="Arial"/>
                <a:cs typeface="Arial"/>
                <a:sym typeface="Arial"/>
              </a:rPr>
              <a:t> de los </a:t>
            </a:r>
            <a:r>
              <a:rPr lang="en-US" sz="2200" dirty="0" err="1">
                <a:solidFill>
                  <a:schemeClr val="dk1"/>
                </a:solidFill>
                <a:latin typeface="Arial"/>
                <a:ea typeface="Arial"/>
                <a:cs typeface="Arial"/>
                <a:sym typeface="Arial"/>
              </a:rPr>
              <a:t>avances</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dificultades</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pudieran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llevar</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nuevos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rediseños</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p>
        </p:txBody>
      </p:sp>
      <p:sp>
        <p:nvSpPr>
          <p:cNvPr id="605" name="Shape 605"/>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69</a:t>
            </a:fld>
            <a:endParaRPr lang="en-US" sz="1400">
              <a:solidFill>
                <a:schemeClr val="dk1"/>
              </a:solidFill>
              <a:latin typeface="Arial"/>
              <a:ea typeface="Arial"/>
              <a:cs typeface="Arial"/>
              <a:sym typeface="Arial"/>
            </a:endParaRPr>
          </a:p>
        </p:txBody>
      </p:sp>
      <p:sp>
        <p:nvSpPr>
          <p:cNvPr id="606" name="Shape 60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18</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41248" y="548640"/>
            <a:ext cx="3600860" cy="5431536"/>
          </a:xfrm>
        </p:spPr>
        <p:txBody>
          <a:bodyPr>
            <a:normAutofit/>
          </a:bodyPr>
          <a:lstStyle/>
          <a:p>
            <a:r>
              <a:rPr lang="es-CL" sz="5400"/>
              <a:t>Desarrollo histórico del estado		6</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5126418" y="552091"/>
            <a:ext cx="6224335" cy="5431536"/>
          </a:xfrm>
        </p:spPr>
        <p:txBody>
          <a:bodyPr anchor="ctr">
            <a:normAutofit/>
          </a:bodyPr>
          <a:lstStyle/>
          <a:p>
            <a:pPr marL="342900" lvl="0" indent="-342900">
              <a:spcBef>
                <a:spcPts val="0"/>
              </a:spcBef>
              <a:buClr>
                <a:schemeClr val="dk1"/>
              </a:buClr>
              <a:buFont typeface="Arial"/>
              <a:buChar char="•"/>
            </a:pPr>
            <a:r>
              <a:rPr lang="es-CL" sz="2200" b="1">
                <a:latin typeface="+mj-lt"/>
              </a:rPr>
              <a:t>Estado democrático </a:t>
            </a:r>
            <a:r>
              <a:rPr lang="es-CL" sz="2200">
                <a:latin typeface="+mj-lt"/>
              </a:rPr>
              <a:t>es aquel cuya forma de gobierno es la democracia.</a:t>
            </a:r>
          </a:p>
          <a:p>
            <a:pPr marL="342900" lvl="0" indent="-342900">
              <a:spcBef>
                <a:spcPts val="0"/>
              </a:spcBef>
              <a:buClr>
                <a:schemeClr val="dk1"/>
              </a:buClr>
              <a:buFont typeface="Arial"/>
              <a:buChar char="•"/>
            </a:pPr>
            <a:r>
              <a:rPr lang="es-CL" sz="2200" b="1">
                <a:latin typeface="+mj-lt"/>
              </a:rPr>
              <a:t>Es el gobierno del pueblo, por el pueblo y para el pueblo </a:t>
            </a:r>
            <a:r>
              <a:rPr lang="es-CL" sz="2200">
                <a:latin typeface="+mj-lt"/>
              </a:rPr>
              <a:t>(A.Lincoln)</a:t>
            </a:r>
          </a:p>
          <a:p>
            <a:pPr marL="342900" lvl="0" indent="-342900">
              <a:spcBef>
                <a:spcPts val="0"/>
              </a:spcBef>
              <a:buClr>
                <a:schemeClr val="dk1"/>
              </a:buClr>
              <a:buFont typeface="Arial"/>
              <a:buChar char="•"/>
            </a:pPr>
            <a:endParaRPr lang="es-CL" sz="2200" b="1">
              <a:latin typeface="+mj-lt"/>
            </a:endParaRPr>
          </a:p>
          <a:p>
            <a:pPr marL="342900" lvl="0" indent="-342900">
              <a:spcBef>
                <a:spcPts val="0"/>
              </a:spcBef>
              <a:buClr>
                <a:schemeClr val="dk1"/>
              </a:buClr>
              <a:buFont typeface="Arial"/>
              <a:buChar char="•"/>
            </a:pPr>
            <a:r>
              <a:rPr lang="es-CL" sz="2200" dirty="0">
                <a:latin typeface="+mj-lt"/>
              </a:rPr>
              <a:t>Así </a:t>
            </a:r>
            <a:r>
              <a:rPr lang="es-ES" sz="2200">
                <a:latin typeface="+mj-lt"/>
                <a:ea typeface="Arial"/>
                <a:cs typeface="Arial"/>
                <a:sym typeface="Arial"/>
              </a:rPr>
              <a:t>Estado es: </a:t>
            </a:r>
          </a:p>
          <a:p>
            <a:pPr marL="742950" lvl="1" indent="-285750">
              <a:spcBef>
                <a:spcPts val="480"/>
              </a:spcBef>
              <a:buClr>
                <a:schemeClr val="dk1"/>
              </a:buClr>
              <a:buFont typeface="Arial"/>
              <a:buChar char="–"/>
            </a:pPr>
            <a:r>
              <a:rPr lang="es-ES" sz="2200">
                <a:latin typeface="+mj-lt"/>
                <a:ea typeface="Arial"/>
                <a:cs typeface="Arial"/>
                <a:sym typeface="Arial"/>
              </a:rPr>
              <a:t>Una colectividad</a:t>
            </a:r>
          </a:p>
          <a:p>
            <a:pPr marL="742950" lvl="1" indent="-285750">
              <a:spcBef>
                <a:spcPts val="480"/>
              </a:spcBef>
              <a:buClr>
                <a:schemeClr val="dk1"/>
              </a:buClr>
              <a:buFont typeface="Arial"/>
              <a:buChar char="–"/>
            </a:pPr>
            <a:r>
              <a:rPr lang="es-ES" sz="2200">
                <a:latin typeface="+mj-lt"/>
                <a:ea typeface="Arial"/>
                <a:cs typeface="Arial"/>
                <a:sym typeface="Arial"/>
              </a:rPr>
              <a:t>Distinción entre gobernantes y gobernados</a:t>
            </a:r>
          </a:p>
          <a:p>
            <a:pPr marL="742950" lvl="1" indent="-285750">
              <a:spcBef>
                <a:spcPts val="480"/>
              </a:spcBef>
              <a:buClr>
                <a:schemeClr val="dk1"/>
              </a:buClr>
              <a:buFont typeface="Arial"/>
              <a:buChar char="–"/>
            </a:pPr>
            <a:r>
              <a:rPr lang="es-ES" sz="2200">
                <a:latin typeface="+mj-lt"/>
                <a:ea typeface="Arial"/>
                <a:cs typeface="Arial"/>
                <a:sym typeface="Arial"/>
              </a:rPr>
              <a:t>Obligación del gobernante de asegurar  cumplimiento del derecho</a:t>
            </a:r>
          </a:p>
          <a:p>
            <a:pPr marL="742950" lvl="1" indent="-285750">
              <a:spcBef>
                <a:spcPts val="480"/>
              </a:spcBef>
              <a:buClr>
                <a:schemeClr val="dk1"/>
              </a:buClr>
              <a:buFont typeface="Arial"/>
              <a:buChar char="–"/>
            </a:pPr>
            <a:r>
              <a:rPr lang="es-ES" sz="2200">
                <a:latin typeface="+mj-lt"/>
                <a:ea typeface="Arial"/>
                <a:cs typeface="Arial"/>
                <a:sym typeface="Arial"/>
              </a:rPr>
              <a:t>Obligación del gobernado de obedecerle</a:t>
            </a:r>
          </a:p>
          <a:p>
            <a:pPr marL="742950" lvl="1" indent="-285750">
              <a:spcBef>
                <a:spcPts val="480"/>
              </a:spcBef>
              <a:buClr>
                <a:schemeClr val="dk1"/>
              </a:buClr>
              <a:buFont typeface="Arial"/>
              <a:buChar char="–"/>
            </a:pPr>
            <a:r>
              <a:rPr lang="es-ES" sz="2200">
                <a:latin typeface="+mj-lt"/>
                <a:ea typeface="Arial"/>
                <a:cs typeface="Arial"/>
                <a:sym typeface="Arial"/>
              </a:rPr>
              <a:t>Empleo legítimo de la fuerza</a:t>
            </a:r>
          </a:p>
          <a:p>
            <a:pPr marL="742950" lvl="1" indent="-285750">
              <a:spcBef>
                <a:spcPts val="480"/>
              </a:spcBef>
              <a:buClr>
                <a:schemeClr val="dk1"/>
              </a:buClr>
              <a:buFont typeface="Arial"/>
              <a:buChar char="–"/>
            </a:pPr>
            <a:r>
              <a:rPr lang="es-ES" sz="2200">
                <a:latin typeface="+mj-lt"/>
                <a:ea typeface="Arial"/>
                <a:cs typeface="Arial"/>
                <a:sym typeface="Arial"/>
              </a:rPr>
              <a:t>Cumplimiento de misión de gobernante que es el servicio público. </a:t>
            </a:r>
          </a:p>
          <a:p>
            <a:pPr marL="342900" lvl="0" indent="-342900">
              <a:spcBef>
                <a:spcPts val="0"/>
              </a:spcBef>
              <a:buClr>
                <a:schemeClr val="dk1"/>
              </a:buClr>
              <a:buFont typeface="Arial"/>
              <a:buChar char="•"/>
            </a:pPr>
            <a:endParaRPr lang="es-CL" sz="220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7</a:t>
            </a:fld>
            <a:endParaRPr lang="es-ES" noProof="0"/>
          </a:p>
        </p:txBody>
      </p:sp>
    </p:spTree>
    <p:extLst>
      <p:ext uri="{BB962C8B-B14F-4D97-AF65-F5344CB8AC3E}">
        <p14:creationId xmlns:p14="http://schemas.microsoft.com/office/powerpoint/2010/main" val="1819735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a:spLocks noGrp="1"/>
          </p:cNvSpPr>
          <p:nvPr>
            <p:ph type="body" idx="1"/>
          </p:nvPr>
        </p:nvSpPr>
        <p:spPr>
          <a:xfrm>
            <a:off x="2063751" y="1268413"/>
            <a:ext cx="9070974"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dirty="0">
                <a:solidFill>
                  <a:schemeClr val="dk1"/>
                </a:solidFill>
                <a:latin typeface="Arial"/>
                <a:ea typeface="Arial"/>
                <a:cs typeface="Arial"/>
                <a:sym typeface="Arial"/>
              </a:rPr>
              <a:t>El </a:t>
            </a:r>
            <a:r>
              <a:rPr lang="en-US" sz="2400" dirty="0" err="1">
                <a:solidFill>
                  <a:schemeClr val="dk1"/>
                </a:solidFill>
                <a:latin typeface="Arial"/>
                <a:ea typeface="Arial"/>
                <a:cs typeface="Arial"/>
                <a:sym typeface="Arial"/>
              </a:rPr>
              <a:t>analizar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políticas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situaciones</a:t>
            </a:r>
            <a:r>
              <a:rPr lang="en-US" sz="2400" dirty="0">
                <a:solidFill>
                  <a:schemeClr val="dk1"/>
                </a:solidFill>
                <a:latin typeface="Arial"/>
                <a:ea typeface="Arial"/>
                <a:cs typeface="Arial"/>
                <a:sym typeface="Arial"/>
              </a:rPr>
              <a:t> de crisis </a:t>
            </a:r>
            <a:r>
              <a:rPr lang="en-US" sz="2400" dirty="0" err="1">
                <a:solidFill>
                  <a:schemeClr val="dk1"/>
                </a:solidFill>
                <a:latin typeface="Arial"/>
                <a:ea typeface="Arial"/>
                <a:cs typeface="Arial"/>
                <a:sym typeface="Arial"/>
              </a:rPr>
              <a:t>permite</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poner</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discusión</a:t>
            </a:r>
            <a:r>
              <a:rPr lang="en-US" sz="2400" dirty="0">
                <a:solidFill>
                  <a:schemeClr val="dk1"/>
                </a:solidFill>
                <a:latin typeface="Arial"/>
                <a:ea typeface="Arial"/>
                <a:cs typeface="Arial"/>
                <a:sym typeface="Arial"/>
              </a:rPr>
              <a:t> la </a:t>
            </a:r>
            <a:r>
              <a:rPr lang="en-US" sz="2400" dirty="0" err="1">
                <a:solidFill>
                  <a:schemeClr val="dk1"/>
                </a:solidFill>
                <a:latin typeface="Arial"/>
                <a:ea typeface="Arial"/>
                <a:cs typeface="Arial"/>
                <a:sym typeface="Arial"/>
              </a:rPr>
              <a:t>validez</a:t>
            </a:r>
            <a:r>
              <a:rPr lang="en-US" sz="2400" dirty="0">
                <a:solidFill>
                  <a:schemeClr val="dk1"/>
                </a:solidFill>
                <a:latin typeface="Arial"/>
                <a:ea typeface="Arial"/>
                <a:cs typeface="Arial"/>
                <a:sym typeface="Arial"/>
              </a:rPr>
              <a:t> de las </a:t>
            </a:r>
            <a:r>
              <a:rPr lang="en-US" sz="2400" dirty="0" err="1">
                <a:solidFill>
                  <a:schemeClr val="dk1"/>
                </a:solidFill>
                <a:latin typeface="Arial"/>
                <a:ea typeface="Arial"/>
                <a:cs typeface="Arial"/>
                <a:sym typeface="Arial"/>
              </a:rPr>
              <a:t>soluciones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técnicas</a:t>
            </a:r>
            <a:r>
              <a:rPr lang="en-US" sz="2400" dirty="0">
                <a:solidFill>
                  <a:schemeClr val="dk1"/>
                </a:solidFill>
                <a:latin typeface="Arial"/>
                <a:ea typeface="Arial"/>
                <a:cs typeface="Arial"/>
                <a:sym typeface="Arial"/>
              </a:rPr>
              <a:t>. </a:t>
            </a:r>
          </a:p>
          <a:p>
            <a:pPr marL="342900" indent="-1905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Sin </a:t>
            </a:r>
            <a:r>
              <a:rPr lang="en-US" sz="2400" dirty="0" err="1">
                <a:solidFill>
                  <a:schemeClr val="dk1"/>
                </a:solidFill>
                <a:latin typeface="Arial"/>
                <a:ea typeface="Arial"/>
                <a:cs typeface="Arial"/>
                <a:sym typeface="Arial"/>
              </a:rPr>
              <a:t>desconocer</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frente</a:t>
            </a:r>
            <a:r>
              <a:rPr lang="en-US" sz="2400" dirty="0">
                <a:solidFill>
                  <a:schemeClr val="dk1"/>
                </a:solidFill>
                <a:latin typeface="Arial"/>
                <a:ea typeface="Arial"/>
                <a:cs typeface="Arial"/>
                <a:sym typeface="Arial"/>
              </a:rPr>
              <a:t> a un </a:t>
            </a:r>
            <a:r>
              <a:rPr lang="en-US" sz="2400" dirty="0" err="1">
                <a:solidFill>
                  <a:schemeClr val="dk1"/>
                </a:solidFill>
                <a:latin typeface="Arial"/>
                <a:ea typeface="Arial"/>
                <a:cs typeface="Arial"/>
                <a:sym typeface="Arial"/>
              </a:rPr>
              <a:t>problema</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existen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soluciones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técnicas</a:t>
            </a:r>
            <a:r>
              <a:rPr lang="en-US" sz="2400" dirty="0">
                <a:solidFill>
                  <a:schemeClr val="dk1"/>
                </a:solidFill>
                <a:latin typeface="Arial"/>
                <a:ea typeface="Arial"/>
                <a:cs typeface="Arial"/>
                <a:sym typeface="Arial"/>
              </a:rPr>
              <a:t> de gran </a:t>
            </a:r>
            <a:r>
              <a:rPr lang="en-US" sz="2400" dirty="0" err="1">
                <a:solidFill>
                  <a:schemeClr val="dk1"/>
                </a:solidFill>
                <a:latin typeface="Arial"/>
                <a:ea typeface="Arial"/>
                <a:cs typeface="Arial"/>
                <a:sym typeface="Arial"/>
              </a:rPr>
              <a:t>validez</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situaciones</a:t>
            </a:r>
            <a:r>
              <a:rPr lang="en-US" sz="2400" dirty="0">
                <a:solidFill>
                  <a:srgbClr val="FF9900"/>
                </a:solidFill>
                <a:latin typeface="Arial"/>
                <a:ea typeface="Arial"/>
                <a:cs typeface="Arial"/>
                <a:sym typeface="Arial"/>
              </a:rPr>
              <a:t> de crisis se debe </a:t>
            </a:r>
            <a:r>
              <a:rPr lang="en-US" sz="2400" dirty="0" err="1">
                <a:solidFill>
                  <a:srgbClr val="FF9900"/>
                </a:solidFill>
                <a:latin typeface="Arial"/>
                <a:ea typeface="Arial"/>
                <a:cs typeface="Arial"/>
                <a:sym typeface="Arial"/>
              </a:rPr>
              <a:t>encontrar</a:t>
            </a:r>
            <a:r>
              <a:rPr lang="en-US" sz="2400" dirty="0">
                <a:solidFill>
                  <a:srgbClr val="FF9900"/>
                </a:solidFill>
                <a:latin typeface="Arial"/>
                <a:ea typeface="Arial"/>
                <a:cs typeface="Arial"/>
                <a:sym typeface="Arial"/>
              </a:rPr>
              <a:t> la </a:t>
            </a:r>
            <a:r>
              <a:rPr lang="en-US" sz="2400" dirty="0" err="1">
                <a:solidFill>
                  <a:srgbClr val="FF9900"/>
                </a:solidFill>
                <a:latin typeface="Arial"/>
                <a:ea typeface="Arial"/>
                <a:cs typeface="Arial"/>
                <a:sym typeface="Arial"/>
              </a:rPr>
              <a:t>mejor</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combinación</a:t>
            </a:r>
            <a:r>
              <a:rPr lang="en-US" sz="2400" dirty="0">
                <a:solidFill>
                  <a:srgbClr val="FF9900"/>
                </a:solidFill>
                <a:latin typeface="Arial"/>
                <a:ea typeface="Arial"/>
                <a:cs typeface="Arial"/>
                <a:sym typeface="Arial"/>
              </a:rPr>
              <a:t> entre </a:t>
            </a:r>
            <a:r>
              <a:rPr lang="en-US" sz="2400" dirty="0" err="1">
                <a:solidFill>
                  <a:srgbClr val="FF9900"/>
                </a:solidFill>
                <a:latin typeface="Arial"/>
                <a:ea typeface="Arial"/>
                <a:cs typeface="Arial"/>
                <a:sym typeface="Arial"/>
              </a:rPr>
              <a:t>soluciones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políticas</a:t>
            </a:r>
            <a:r>
              <a:rPr lang="en-US" sz="2400" dirty="0">
                <a:solidFill>
                  <a:srgbClr val="FF9900"/>
                </a:solidFill>
                <a:latin typeface="Arial"/>
                <a:ea typeface="Arial"/>
                <a:cs typeface="Arial"/>
                <a:sym typeface="Arial"/>
              </a:rPr>
              <a:t> y </a:t>
            </a:r>
            <a:r>
              <a:rPr lang="en-US" sz="2400" dirty="0" err="1">
                <a:solidFill>
                  <a:srgbClr val="FF9900"/>
                </a:solidFill>
                <a:latin typeface="Arial"/>
                <a:ea typeface="Arial"/>
                <a:cs typeface="Arial"/>
                <a:sym typeface="Arial"/>
              </a:rPr>
              <a:t>técnicas</a:t>
            </a:r>
            <a:r>
              <a:rPr lang="en-US" sz="2400" dirty="0">
                <a:solidFill>
                  <a:srgbClr val="FF9900"/>
                </a:solidFill>
                <a:latin typeface="Arial"/>
                <a:ea typeface="Arial"/>
                <a:cs typeface="Arial"/>
                <a:sym typeface="Arial"/>
              </a:rPr>
              <a:t>.</a:t>
            </a:r>
          </a:p>
          <a:p>
            <a:pPr marL="342900" indent="-190500" algn="just">
              <a:lnSpc>
                <a:spcPct val="80000"/>
              </a:lnSpc>
              <a:spcBef>
                <a:spcPts val="480"/>
              </a:spcBef>
              <a:buClr>
                <a:schemeClr val="dk1"/>
              </a:buClr>
              <a:buNone/>
            </a:pPr>
            <a:endParaRPr sz="2400" dirty="0">
              <a:solidFill>
                <a:srgbClr val="FF9900"/>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dirty="0">
                <a:solidFill>
                  <a:schemeClr val="dk1"/>
                </a:solidFill>
                <a:latin typeface="Arial"/>
                <a:ea typeface="Arial"/>
                <a:cs typeface="Arial"/>
                <a:sym typeface="Arial"/>
              </a:rPr>
              <a:t>De </a:t>
            </a:r>
            <a:r>
              <a:rPr lang="en-US" sz="2400" dirty="0" err="1">
                <a:solidFill>
                  <a:schemeClr val="dk1"/>
                </a:solidFill>
                <a:latin typeface="Arial"/>
                <a:ea typeface="Arial"/>
                <a:cs typeface="Arial"/>
                <a:sym typeface="Arial"/>
              </a:rPr>
              <a:t>esta</a:t>
            </a:r>
            <a:r>
              <a:rPr lang="en-US" sz="2400" dirty="0">
                <a:solidFill>
                  <a:schemeClr val="dk1"/>
                </a:solidFill>
                <a:latin typeface="Arial"/>
                <a:ea typeface="Arial"/>
                <a:cs typeface="Arial"/>
                <a:sym typeface="Arial"/>
              </a:rPr>
              <a:t> forma el </a:t>
            </a:r>
            <a:r>
              <a:rPr lang="en-US" sz="2400" dirty="0" err="1">
                <a:solidFill>
                  <a:schemeClr val="dk1"/>
                </a:solidFill>
                <a:latin typeface="Arial"/>
                <a:ea typeface="Arial"/>
                <a:cs typeface="Arial"/>
                <a:sym typeface="Arial"/>
              </a:rPr>
              <a:t>contenido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específico</a:t>
            </a:r>
            <a:r>
              <a:rPr lang="en-US" sz="2400" dirty="0">
                <a:solidFill>
                  <a:schemeClr val="dk1"/>
                </a:solidFill>
                <a:latin typeface="Arial"/>
                <a:ea typeface="Arial"/>
                <a:cs typeface="Arial"/>
                <a:sym typeface="Arial"/>
              </a:rPr>
              <a:t> de la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rgbClr val="FF9900"/>
                </a:solidFill>
                <a:latin typeface="Arial"/>
                <a:ea typeface="Arial"/>
                <a:cs typeface="Arial"/>
                <a:sym typeface="Arial"/>
              </a:rPr>
              <a:t>deberá</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reflejar</a:t>
            </a:r>
            <a:r>
              <a:rPr lang="en-US" sz="2400" dirty="0">
                <a:solidFill>
                  <a:srgbClr val="FF9900"/>
                </a:solidFill>
                <a:latin typeface="Arial"/>
                <a:ea typeface="Arial"/>
                <a:cs typeface="Arial"/>
                <a:sym typeface="Arial"/>
              </a:rPr>
              <a:t> las </a:t>
            </a:r>
            <a:r>
              <a:rPr lang="en-US" sz="2400" dirty="0" err="1">
                <a:solidFill>
                  <a:srgbClr val="FF9900"/>
                </a:solidFill>
                <a:latin typeface="Arial"/>
                <a:ea typeface="Arial"/>
                <a:cs typeface="Arial"/>
                <a:sym typeface="Arial"/>
              </a:rPr>
              <a:t>miradas</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autoridades</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gobierno</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técnicos</a:t>
            </a:r>
            <a:r>
              <a:rPr lang="en-US" sz="2400" dirty="0">
                <a:solidFill>
                  <a:schemeClr val="dk1"/>
                </a:solidFill>
                <a:latin typeface="Arial"/>
                <a:ea typeface="Arial"/>
                <a:cs typeface="Arial"/>
                <a:sym typeface="Arial"/>
              </a:rPr>
              <a:t> y de </a:t>
            </a:r>
            <a:r>
              <a:rPr lang="en-US" sz="2400" dirty="0" err="1">
                <a:solidFill>
                  <a:schemeClr val="dk1"/>
                </a:solidFill>
                <a:latin typeface="Arial"/>
                <a:ea typeface="Arial"/>
                <a:cs typeface="Arial"/>
                <a:sym typeface="Arial"/>
              </a:rPr>
              <a:t>actores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relevantes</a:t>
            </a:r>
            <a:r>
              <a:rPr lang="en-US" sz="2400" dirty="0">
                <a:solidFill>
                  <a:schemeClr val="dk1"/>
                </a:solidFill>
                <a:latin typeface="Arial"/>
                <a:ea typeface="Arial"/>
                <a:cs typeface="Arial"/>
                <a:sym typeface="Arial"/>
              </a:rPr>
              <a:t> del </a:t>
            </a:r>
            <a:r>
              <a:rPr lang="en-US" sz="2400" dirty="0" err="1">
                <a:solidFill>
                  <a:schemeClr val="dk1"/>
                </a:solidFill>
                <a:latin typeface="Arial"/>
                <a:ea typeface="Arial"/>
                <a:cs typeface="Arial"/>
                <a:sym typeface="Arial"/>
              </a:rPr>
              <a:t>entorno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Asimismo</a:t>
            </a:r>
            <a:r>
              <a:rPr lang="en-US" sz="2400" dirty="0">
                <a:solidFill>
                  <a:schemeClr val="dk1"/>
                </a:solidFill>
                <a:latin typeface="Arial"/>
                <a:ea typeface="Arial"/>
                <a:cs typeface="Arial"/>
                <a:sym typeface="Arial"/>
              </a:rPr>
              <a:t> se </a:t>
            </a:r>
            <a:r>
              <a:rPr lang="en-US" sz="2400" dirty="0" err="1">
                <a:solidFill>
                  <a:schemeClr val="dk1"/>
                </a:solidFill>
                <a:latin typeface="Arial"/>
                <a:ea typeface="Arial"/>
                <a:cs typeface="Arial"/>
                <a:sym typeface="Arial"/>
              </a:rPr>
              <a:t>deberá</a:t>
            </a:r>
            <a:r>
              <a:rPr lang="en-US" sz="2400" dirty="0">
                <a:solidFill>
                  <a:schemeClr val="dk1"/>
                </a:solidFill>
                <a:latin typeface="Arial"/>
                <a:ea typeface="Arial"/>
                <a:cs typeface="Arial"/>
                <a:sym typeface="Arial"/>
              </a:rPr>
              <a:t> articular las </a:t>
            </a:r>
            <a:r>
              <a:rPr lang="en-US" sz="2400" dirty="0" err="1">
                <a:solidFill>
                  <a:srgbClr val="FF9900"/>
                </a:solidFill>
                <a:latin typeface="Arial"/>
                <a:ea typeface="Arial"/>
                <a:cs typeface="Arial"/>
                <a:sym typeface="Arial"/>
              </a:rPr>
              <a:t>respuestas</a:t>
            </a:r>
            <a:r>
              <a:rPr lang="en-US" sz="2400" dirty="0">
                <a:solidFill>
                  <a:srgbClr val="FF9900"/>
                </a:solidFill>
                <a:latin typeface="Arial"/>
                <a:ea typeface="Arial"/>
                <a:cs typeface="Arial"/>
                <a:sym typeface="Arial"/>
              </a:rPr>
              <a:t> de </a:t>
            </a:r>
            <a:r>
              <a:rPr lang="en-US" sz="2400" dirty="0" err="1">
                <a:solidFill>
                  <a:srgbClr val="FF9900"/>
                </a:solidFill>
                <a:latin typeface="Arial"/>
                <a:ea typeface="Arial"/>
                <a:cs typeface="Arial"/>
                <a:sym typeface="Arial"/>
              </a:rPr>
              <a:t>corto</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plazo</a:t>
            </a:r>
            <a:r>
              <a:rPr lang="en-US" sz="2400" dirty="0">
                <a:solidFill>
                  <a:srgbClr val="FF9900"/>
                </a:solidFill>
                <a:latin typeface="Arial"/>
                <a:ea typeface="Arial"/>
                <a:cs typeface="Arial"/>
                <a:sym typeface="Arial"/>
              </a:rPr>
              <a:t> con las de largo </a:t>
            </a:r>
            <a:r>
              <a:rPr lang="en-US" sz="2400" dirty="0" err="1">
                <a:solidFill>
                  <a:srgbClr val="FF9900"/>
                </a:solidFill>
                <a:latin typeface="Arial"/>
                <a:ea typeface="Arial"/>
                <a:cs typeface="Arial"/>
                <a:sym typeface="Arial"/>
              </a:rPr>
              <a:t>plazo</a:t>
            </a:r>
            <a:r>
              <a:rPr lang="en-US" sz="2400" dirty="0">
                <a:solidFill>
                  <a:schemeClr val="dk1"/>
                </a:solidFill>
                <a:latin typeface="Arial"/>
                <a:ea typeface="Arial"/>
                <a:cs typeface="Arial"/>
                <a:sym typeface="Arial"/>
              </a:rPr>
              <a:t>, lo que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situaciones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como</a:t>
            </a:r>
            <a:r>
              <a:rPr lang="en-US" sz="2400" dirty="0">
                <a:solidFill>
                  <a:schemeClr val="dk1"/>
                </a:solidFill>
                <a:latin typeface="Arial"/>
                <a:ea typeface="Arial"/>
                <a:cs typeface="Arial"/>
                <a:sym typeface="Arial"/>
              </a:rPr>
              <a:t> las que </a:t>
            </a:r>
            <a:r>
              <a:rPr lang="en-US" sz="2400" dirty="0" err="1">
                <a:solidFill>
                  <a:schemeClr val="dk1"/>
                </a:solidFill>
                <a:latin typeface="Arial"/>
                <a:ea typeface="Arial"/>
                <a:cs typeface="Arial"/>
                <a:sym typeface="Arial"/>
              </a:rPr>
              <a:t>estamos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describiendo</a:t>
            </a:r>
            <a:r>
              <a:rPr lang="en-US" sz="2400" dirty="0">
                <a:solidFill>
                  <a:schemeClr val="dk1"/>
                </a:solidFill>
                <a:latin typeface="Arial"/>
                <a:ea typeface="Arial"/>
                <a:cs typeface="Arial"/>
                <a:sym typeface="Arial"/>
              </a:rPr>
              <a:t> no es </a:t>
            </a:r>
            <a:r>
              <a:rPr lang="en-US" sz="2400" dirty="0" err="1">
                <a:solidFill>
                  <a:schemeClr val="dk1"/>
                </a:solidFill>
                <a:latin typeface="Arial"/>
                <a:ea typeface="Arial"/>
                <a:cs typeface="Arial"/>
                <a:sym typeface="Arial"/>
              </a:rPr>
              <a:t>fácil</a:t>
            </a:r>
            <a:r>
              <a:rPr lang="en-US" sz="2400" dirty="0">
                <a:solidFill>
                  <a:schemeClr val="dk1"/>
                </a:solidFill>
                <a:latin typeface="Arial"/>
                <a:ea typeface="Arial"/>
                <a:cs typeface="Arial"/>
                <a:sym typeface="Arial"/>
              </a:rPr>
              <a:t>.</a:t>
            </a:r>
          </a:p>
        </p:txBody>
      </p:sp>
      <p:sp>
        <p:nvSpPr>
          <p:cNvPr id="612" name="Shape 612"/>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70</a:t>
            </a:fld>
            <a:endParaRPr lang="en-US" sz="1400">
              <a:solidFill>
                <a:schemeClr val="dk1"/>
              </a:solidFill>
              <a:latin typeface="Arial"/>
              <a:ea typeface="Arial"/>
              <a:cs typeface="Arial"/>
              <a:sym typeface="Arial"/>
            </a:endParaRPr>
          </a:p>
        </p:txBody>
      </p:sp>
      <p:sp>
        <p:nvSpPr>
          <p:cNvPr id="613" name="Shape 61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19</a:t>
            </a:r>
          </a:p>
        </p:txBody>
      </p:sp>
    </p:spTree>
  </p:cSld>
  <p:clrMapOvr>
    <a:masterClrMapping/>
  </p:clrMapOvr>
  <p:transition spd="slow">
    <p:cut/>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Shape 618"/>
          <p:cNvSpPr txBox="1">
            <a:spLocks noGrp="1"/>
          </p:cNvSpPr>
          <p:nvPr>
            <p:ph type="body" idx="1"/>
          </p:nvPr>
        </p:nvSpPr>
        <p:spPr>
          <a:xfrm>
            <a:off x="2063751" y="1484313"/>
            <a:ext cx="91757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200" dirty="0">
                <a:solidFill>
                  <a:srgbClr val="FF9900"/>
                </a:solidFill>
                <a:latin typeface="Arial"/>
                <a:ea typeface="Arial"/>
                <a:cs typeface="Arial"/>
                <a:sym typeface="Arial"/>
              </a:rPr>
              <a:t>La </a:t>
            </a:r>
            <a:r>
              <a:rPr lang="en-US" sz="2200" dirty="0" err="1">
                <a:solidFill>
                  <a:srgbClr val="FF9900"/>
                </a:solidFill>
                <a:latin typeface="Arial"/>
                <a:ea typeface="Arial"/>
                <a:cs typeface="Arial"/>
                <a:sym typeface="Arial"/>
              </a:rPr>
              <a:t>calidad</a:t>
            </a:r>
            <a:r>
              <a:rPr lang="en-US" sz="2200" dirty="0">
                <a:solidFill>
                  <a:srgbClr val="FF9900"/>
                </a:solidFill>
                <a:latin typeface="Arial"/>
                <a:ea typeface="Arial"/>
                <a:cs typeface="Arial"/>
                <a:sym typeface="Arial"/>
              </a:rPr>
              <a:t> de las </a:t>
            </a:r>
            <a:r>
              <a:rPr lang="en-US" sz="2200" dirty="0" err="1">
                <a:solidFill>
                  <a:srgbClr val="FF9900"/>
                </a:solidFill>
                <a:latin typeface="Arial"/>
                <a:ea typeface="Arial"/>
                <a:cs typeface="Arial"/>
                <a:sym typeface="Arial"/>
              </a:rPr>
              <a:t>políticas</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públicas</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será</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fuertemente</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dependiente</a:t>
            </a:r>
            <a:r>
              <a:rPr lang="en-US" sz="2200" dirty="0">
                <a:solidFill>
                  <a:srgbClr val="FF9900"/>
                </a:solidFill>
                <a:latin typeface="Arial"/>
                <a:ea typeface="Arial"/>
                <a:cs typeface="Arial"/>
                <a:sym typeface="Arial"/>
              </a:rPr>
              <a:t> de la forma </a:t>
            </a:r>
            <a:r>
              <a:rPr lang="en-US" sz="2200" dirty="0" err="1">
                <a:solidFill>
                  <a:srgbClr val="FF9900"/>
                </a:solidFill>
                <a:latin typeface="Arial"/>
                <a:ea typeface="Arial"/>
                <a:cs typeface="Arial"/>
                <a:sym typeface="Arial"/>
              </a:rPr>
              <a:t>en</a:t>
            </a:r>
            <a:r>
              <a:rPr lang="en-US" sz="2200" dirty="0">
                <a:solidFill>
                  <a:srgbClr val="FF9900"/>
                </a:solidFill>
                <a:latin typeface="Arial"/>
                <a:ea typeface="Arial"/>
                <a:cs typeface="Arial"/>
                <a:sym typeface="Arial"/>
              </a:rPr>
              <a:t> que </a:t>
            </a:r>
            <a:r>
              <a:rPr lang="en-US" sz="2200" dirty="0" err="1">
                <a:solidFill>
                  <a:srgbClr val="FF9900"/>
                </a:solidFill>
                <a:latin typeface="Arial"/>
                <a:ea typeface="Arial"/>
                <a:cs typeface="Arial"/>
                <a:sym typeface="Arial"/>
              </a:rPr>
              <a:t>transcurra</a:t>
            </a:r>
            <a:r>
              <a:rPr lang="en-US" sz="2200" dirty="0">
                <a:solidFill>
                  <a:srgbClr val="FF9900"/>
                </a:solidFill>
                <a:latin typeface="Arial"/>
                <a:ea typeface="Arial"/>
                <a:cs typeface="Arial"/>
                <a:sym typeface="Arial"/>
              </a:rPr>
              <a:t> el </a:t>
            </a:r>
            <a:r>
              <a:rPr lang="en-US" sz="2200" dirty="0" err="1">
                <a:solidFill>
                  <a:srgbClr val="FF9900"/>
                </a:solidFill>
                <a:latin typeface="Arial"/>
                <a:ea typeface="Arial"/>
                <a:cs typeface="Arial"/>
                <a:sym typeface="Arial"/>
              </a:rPr>
              <a:t>proceso</a:t>
            </a:r>
            <a:r>
              <a:rPr lang="en-US" sz="2200" dirty="0">
                <a:solidFill>
                  <a:srgbClr val="FF9900"/>
                </a:solidFill>
                <a:latin typeface="Arial"/>
                <a:ea typeface="Arial"/>
                <a:cs typeface="Arial"/>
                <a:sym typeface="Arial"/>
              </a:rPr>
              <a:t> de </a:t>
            </a:r>
            <a:r>
              <a:rPr lang="en-US" sz="2200" dirty="0" err="1">
                <a:solidFill>
                  <a:srgbClr val="FF9900"/>
                </a:solidFill>
                <a:latin typeface="Arial"/>
                <a:ea typeface="Arial"/>
                <a:cs typeface="Arial"/>
                <a:sym typeface="Arial"/>
              </a:rPr>
              <a:t>toma</a:t>
            </a:r>
            <a:r>
              <a:rPr lang="en-US" sz="2200" dirty="0">
                <a:solidFill>
                  <a:srgbClr val="FF9900"/>
                </a:solidFill>
                <a:latin typeface="Arial"/>
                <a:ea typeface="Arial"/>
                <a:cs typeface="Arial"/>
                <a:sym typeface="Arial"/>
              </a:rPr>
              <a:t> de </a:t>
            </a:r>
            <a:r>
              <a:rPr lang="en-US" sz="2200" dirty="0" err="1">
                <a:solidFill>
                  <a:srgbClr val="FF9900"/>
                </a:solidFill>
                <a:latin typeface="Arial"/>
                <a:ea typeface="Arial"/>
                <a:cs typeface="Arial"/>
                <a:sym typeface="Arial"/>
              </a:rPr>
              <a:t>decisiones</a:t>
            </a:r>
            <a:r>
              <a:rPr lang="en-US" sz="2200" dirty="0">
                <a:solidFill>
                  <a:srgbClr val="FF9900"/>
                </a:solidFill>
                <a:latin typeface="Arial"/>
                <a:ea typeface="Arial"/>
                <a:cs typeface="Arial"/>
                <a:sym typeface="Arial"/>
              </a:rPr>
              <a:t>.</a:t>
            </a:r>
          </a:p>
          <a:p>
            <a:pPr marL="342900" indent="-2032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La </a:t>
            </a:r>
            <a:r>
              <a:rPr lang="en-US" sz="2200" dirty="0" err="1">
                <a:solidFill>
                  <a:schemeClr val="dk1"/>
                </a:solidFill>
                <a:latin typeface="Arial"/>
                <a:ea typeface="Arial"/>
                <a:cs typeface="Arial"/>
                <a:sym typeface="Arial"/>
              </a:rPr>
              <a:t>autoridad</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presidencial</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tendrá</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siempre</a:t>
            </a:r>
            <a:r>
              <a:rPr lang="en-US" sz="2200" dirty="0">
                <a:solidFill>
                  <a:schemeClr val="dk1"/>
                </a:solidFill>
                <a:latin typeface="Arial"/>
                <a:ea typeface="Arial"/>
                <a:cs typeface="Arial"/>
                <a:sym typeface="Arial"/>
              </a:rPr>
              <a:t> un </a:t>
            </a:r>
            <a:r>
              <a:rPr lang="en-US" sz="2200" dirty="0" err="1">
                <a:solidFill>
                  <a:schemeClr val="dk1"/>
                </a:solidFill>
                <a:latin typeface="Arial"/>
                <a:ea typeface="Arial"/>
                <a:cs typeface="Arial"/>
                <a:sym typeface="Arial"/>
              </a:rPr>
              <a:t>rol</a:t>
            </a:r>
            <a:r>
              <a:rPr lang="en-US" sz="2200" dirty="0">
                <a:solidFill>
                  <a:schemeClr val="dk1"/>
                </a:solidFill>
                <a:latin typeface="Arial"/>
                <a:ea typeface="Arial"/>
                <a:cs typeface="Arial"/>
                <a:sym typeface="Arial"/>
              </a:rPr>
              <a:t> clave, tanto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momento</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decidir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intervenir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como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empoderamiento</a:t>
            </a:r>
            <a:r>
              <a:rPr lang="en-US" sz="2200" dirty="0">
                <a:solidFill>
                  <a:schemeClr val="dk1"/>
                </a:solidFill>
                <a:latin typeface="Arial"/>
                <a:ea typeface="Arial"/>
                <a:cs typeface="Arial"/>
                <a:sym typeface="Arial"/>
              </a:rPr>
              <a:t> que le </a:t>
            </a:r>
            <a:r>
              <a:rPr lang="en-US" sz="2200" dirty="0" err="1">
                <a:solidFill>
                  <a:schemeClr val="dk1"/>
                </a:solidFill>
                <a:latin typeface="Arial"/>
                <a:ea typeface="Arial"/>
                <a:cs typeface="Arial"/>
                <a:sym typeface="Arial"/>
              </a:rPr>
              <a:t>otorgue</a:t>
            </a:r>
            <a:r>
              <a:rPr lang="en-US" sz="2200" dirty="0">
                <a:solidFill>
                  <a:schemeClr val="dk1"/>
                </a:solidFill>
                <a:latin typeface="Arial"/>
                <a:ea typeface="Arial"/>
                <a:cs typeface="Arial"/>
                <a:sym typeface="Arial"/>
              </a:rPr>
              <a:t> a los </a:t>
            </a:r>
            <a:r>
              <a:rPr lang="en-US" sz="2200" dirty="0" err="1">
                <a:solidFill>
                  <a:schemeClr val="dk1"/>
                </a:solidFill>
                <a:latin typeface="Arial"/>
                <a:ea typeface="Arial"/>
                <a:cs typeface="Arial"/>
                <a:sym typeface="Arial"/>
              </a:rPr>
              <a:t>directivos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públicos</a:t>
            </a:r>
            <a:r>
              <a:rPr lang="en-US" sz="2200" dirty="0">
                <a:solidFill>
                  <a:schemeClr val="dk1"/>
                </a:solidFill>
                <a:latin typeface="Arial"/>
                <a:ea typeface="Arial"/>
                <a:cs typeface="Arial"/>
                <a:sym typeface="Arial"/>
              </a:rPr>
              <a:t> a </a:t>
            </a:r>
            <a:r>
              <a:rPr lang="en-US" sz="2200" dirty="0" err="1">
                <a:solidFill>
                  <a:schemeClr val="dk1"/>
                </a:solidFill>
                <a:latin typeface="Arial"/>
                <a:ea typeface="Arial"/>
                <a:cs typeface="Arial"/>
                <a:sym typeface="Arial"/>
              </a:rPr>
              <a:t>quienes</a:t>
            </a:r>
            <a:r>
              <a:rPr lang="en-US" sz="2200" dirty="0">
                <a:solidFill>
                  <a:schemeClr val="dk1"/>
                </a:solidFill>
                <a:latin typeface="Arial"/>
                <a:ea typeface="Arial"/>
                <a:cs typeface="Arial"/>
                <a:sym typeface="Arial"/>
              </a:rPr>
              <a:t> les </a:t>
            </a:r>
            <a:r>
              <a:rPr lang="en-US" sz="2200" dirty="0" err="1">
                <a:solidFill>
                  <a:schemeClr val="dk1"/>
                </a:solidFill>
                <a:latin typeface="Arial"/>
                <a:ea typeface="Arial"/>
                <a:cs typeface="Arial"/>
                <a:sym typeface="Arial"/>
              </a:rPr>
              <a:t>encargue</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ejecución</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política</a:t>
            </a:r>
            <a:r>
              <a:rPr lang="en-US" sz="2200" dirty="0">
                <a:solidFill>
                  <a:schemeClr val="dk1"/>
                </a:solidFill>
                <a:latin typeface="Arial"/>
                <a:ea typeface="Arial"/>
                <a:cs typeface="Arial"/>
                <a:sym typeface="Arial"/>
              </a:rPr>
              <a:t>. </a:t>
            </a:r>
          </a:p>
          <a:p>
            <a:pPr marL="342900" indent="-3429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De la </a:t>
            </a:r>
            <a:r>
              <a:rPr lang="en-US" sz="2200" dirty="0" err="1">
                <a:solidFill>
                  <a:schemeClr val="dk1"/>
                </a:solidFill>
                <a:latin typeface="Arial"/>
                <a:ea typeface="Arial"/>
                <a:cs typeface="Arial"/>
                <a:sym typeface="Arial"/>
              </a:rPr>
              <a:t>misma</a:t>
            </a:r>
            <a:r>
              <a:rPr lang="en-US" sz="2200" dirty="0">
                <a:solidFill>
                  <a:schemeClr val="dk1"/>
                </a:solidFill>
                <a:latin typeface="Arial"/>
                <a:ea typeface="Arial"/>
                <a:cs typeface="Arial"/>
                <a:sym typeface="Arial"/>
              </a:rPr>
              <a:t> forma, la </a:t>
            </a:r>
            <a:r>
              <a:rPr lang="en-US" sz="2200" dirty="0" err="1">
                <a:solidFill>
                  <a:schemeClr val="dk1"/>
                </a:solidFill>
                <a:latin typeface="Arial"/>
                <a:ea typeface="Arial"/>
                <a:cs typeface="Arial"/>
                <a:sym typeface="Arial"/>
              </a:rPr>
              <a:t>ausencia</a:t>
            </a:r>
            <a:r>
              <a:rPr lang="en-US" sz="2200" dirty="0">
                <a:solidFill>
                  <a:schemeClr val="dk1"/>
                </a:solidFill>
                <a:latin typeface="Arial"/>
                <a:ea typeface="Arial"/>
                <a:cs typeface="Arial"/>
                <a:sym typeface="Arial"/>
              </a:rPr>
              <a:t> o </a:t>
            </a:r>
            <a:r>
              <a:rPr lang="en-US" sz="2200" dirty="0" err="1">
                <a:solidFill>
                  <a:schemeClr val="dk1"/>
                </a:solidFill>
                <a:latin typeface="Arial"/>
                <a:ea typeface="Arial"/>
                <a:cs typeface="Arial"/>
                <a:sym typeface="Arial"/>
              </a:rPr>
              <a:t>presencia</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otras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autoridades</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conforman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centro</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poder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Gobierno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marcarán</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calidad</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intervención</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monitoreo</a:t>
            </a:r>
            <a:r>
              <a:rPr lang="en-US" sz="2200" dirty="0">
                <a:solidFill>
                  <a:schemeClr val="dk1"/>
                </a:solidFill>
                <a:latin typeface="Arial"/>
                <a:ea typeface="Arial"/>
                <a:cs typeface="Arial"/>
                <a:sym typeface="Arial"/>
              </a:rPr>
              <a:t> de los </a:t>
            </a:r>
            <a:r>
              <a:rPr lang="en-US" sz="2200" dirty="0" err="1">
                <a:solidFill>
                  <a:schemeClr val="dk1"/>
                </a:solidFill>
                <a:latin typeface="Arial"/>
                <a:ea typeface="Arial"/>
                <a:cs typeface="Arial"/>
                <a:sym typeface="Arial"/>
              </a:rPr>
              <a:t>conflictos</a:t>
            </a:r>
            <a:r>
              <a:rPr lang="en-US" sz="2200" dirty="0">
                <a:solidFill>
                  <a:schemeClr val="dk1"/>
                </a:solidFill>
                <a:latin typeface="Arial"/>
                <a:ea typeface="Arial"/>
                <a:cs typeface="Arial"/>
                <a:sym typeface="Arial"/>
              </a:rPr>
              <a:t>, las </a:t>
            </a:r>
            <a:r>
              <a:rPr lang="en-US" sz="2200" dirty="0" err="1">
                <a:solidFill>
                  <a:schemeClr val="dk1"/>
                </a:solidFill>
                <a:latin typeface="Arial"/>
                <a:ea typeface="Arial"/>
                <a:cs typeface="Arial"/>
                <a:sym typeface="Arial"/>
              </a:rPr>
              <a:t>propuestas</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intervención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los </a:t>
            </a:r>
            <a:r>
              <a:rPr lang="en-US" sz="2200" dirty="0" err="1">
                <a:solidFill>
                  <a:schemeClr val="dk1"/>
                </a:solidFill>
                <a:latin typeface="Arial"/>
                <a:ea typeface="Arial"/>
                <a:cs typeface="Arial"/>
                <a:sym typeface="Arial"/>
              </a:rPr>
              <a:t>marcos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generales</a:t>
            </a:r>
            <a:r>
              <a:rPr lang="en-US" sz="2200" dirty="0">
                <a:solidFill>
                  <a:schemeClr val="dk1"/>
                </a:solidFill>
                <a:latin typeface="Arial"/>
                <a:ea typeface="Arial"/>
                <a:cs typeface="Arial"/>
                <a:sym typeface="Arial"/>
              </a:rPr>
              <a:t> que </a:t>
            </a:r>
            <a:r>
              <a:rPr lang="en-US" sz="2200" dirty="0" err="1">
                <a:solidFill>
                  <a:schemeClr val="dk1"/>
                </a:solidFill>
                <a:latin typeface="Arial"/>
                <a:ea typeface="Arial"/>
                <a:cs typeface="Arial"/>
                <a:sym typeface="Arial"/>
              </a:rPr>
              <a:t>hayan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sido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definidos</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participación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ejecución</a:t>
            </a:r>
            <a:r>
              <a:rPr lang="en-US" sz="2200" dirty="0">
                <a:solidFill>
                  <a:schemeClr val="dk1"/>
                </a:solidFill>
                <a:latin typeface="Arial"/>
                <a:ea typeface="Arial"/>
                <a:cs typeface="Arial"/>
                <a:sym typeface="Arial"/>
              </a:rPr>
              <a:t> de las </a:t>
            </a:r>
            <a:r>
              <a:rPr lang="en-US" sz="2200" dirty="0" err="1">
                <a:solidFill>
                  <a:schemeClr val="dk1"/>
                </a:solidFill>
                <a:latin typeface="Arial"/>
                <a:ea typeface="Arial"/>
                <a:cs typeface="Arial"/>
                <a:sym typeface="Arial"/>
              </a:rPr>
              <a:t>políticas</a:t>
            </a:r>
            <a:r>
              <a:rPr lang="en-US" sz="2200" dirty="0">
                <a:solidFill>
                  <a:schemeClr val="dk1"/>
                </a:solidFill>
                <a:latin typeface="Arial"/>
                <a:ea typeface="Arial"/>
                <a:cs typeface="Arial"/>
                <a:sym typeface="Arial"/>
              </a:rPr>
              <a:t> y el </a:t>
            </a:r>
            <a:r>
              <a:rPr lang="en-US" sz="2200" dirty="0" err="1">
                <a:solidFill>
                  <a:schemeClr val="dk1"/>
                </a:solidFill>
                <a:latin typeface="Arial"/>
                <a:ea typeface="Arial"/>
                <a:cs typeface="Arial"/>
                <a:sym typeface="Arial"/>
              </a:rPr>
              <a:t>compromiso</a:t>
            </a:r>
            <a:r>
              <a:rPr lang="en-US" sz="2200" dirty="0">
                <a:solidFill>
                  <a:schemeClr val="dk1"/>
                </a:solidFill>
                <a:latin typeface="Arial"/>
                <a:ea typeface="Arial"/>
                <a:cs typeface="Arial"/>
                <a:sym typeface="Arial"/>
              </a:rPr>
              <a:t> de las </a:t>
            </a:r>
            <a:r>
              <a:rPr lang="en-US" sz="2200" dirty="0" err="1">
                <a:solidFill>
                  <a:schemeClr val="dk1"/>
                </a:solidFill>
                <a:latin typeface="Arial"/>
                <a:ea typeface="Arial"/>
                <a:cs typeface="Arial"/>
                <a:sym typeface="Arial"/>
              </a:rPr>
              <a:t>autoridades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sectoriales</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regionales</a:t>
            </a:r>
            <a:r>
              <a:rPr lang="en-US" sz="2200" dirty="0">
                <a:solidFill>
                  <a:schemeClr val="dk1"/>
                </a:solidFill>
                <a:latin typeface="Arial"/>
                <a:ea typeface="Arial"/>
                <a:cs typeface="Arial"/>
                <a:sym typeface="Arial"/>
              </a:rPr>
              <a:t>.</a:t>
            </a:r>
          </a:p>
        </p:txBody>
      </p:sp>
      <p:sp>
        <p:nvSpPr>
          <p:cNvPr id="619" name="Shape 619"/>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71</a:t>
            </a:fld>
            <a:endParaRPr lang="en-US" sz="1400">
              <a:solidFill>
                <a:schemeClr val="dk1"/>
              </a:solidFill>
              <a:latin typeface="Arial"/>
              <a:ea typeface="Arial"/>
              <a:cs typeface="Arial"/>
              <a:sym typeface="Arial"/>
            </a:endParaRPr>
          </a:p>
        </p:txBody>
      </p:sp>
      <p:sp>
        <p:nvSpPr>
          <p:cNvPr id="620" name="Shape 62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20</a:t>
            </a:r>
          </a:p>
        </p:txBody>
      </p:sp>
    </p:spTree>
  </p:cSld>
  <p:clrMapOvr>
    <a:masterClrMapping/>
  </p:clrMapOvr>
  <p:transition spd="slow">
    <p:cut/>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Shape 625"/>
          <p:cNvSpPr txBox="1">
            <a:spLocks noGrp="1"/>
          </p:cNvSpPr>
          <p:nvPr>
            <p:ph type="body" idx="1"/>
          </p:nvPr>
        </p:nvSpPr>
        <p:spPr>
          <a:xfrm>
            <a:off x="2063751" y="1484313"/>
            <a:ext cx="8899524"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200" dirty="0" err="1">
                <a:solidFill>
                  <a:srgbClr val="FF9900"/>
                </a:solidFill>
                <a:latin typeface="Arial"/>
                <a:ea typeface="Arial"/>
                <a:cs typeface="Arial"/>
                <a:sym typeface="Arial"/>
              </a:rPr>
              <a:t>Construir</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políticas</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públicas</a:t>
            </a:r>
            <a:r>
              <a:rPr lang="en-US" sz="2200" dirty="0">
                <a:solidFill>
                  <a:srgbClr val="FF9900"/>
                </a:solidFill>
                <a:latin typeface="Arial"/>
                <a:ea typeface="Arial"/>
                <a:cs typeface="Arial"/>
                <a:sym typeface="Arial"/>
              </a:rPr>
              <a:t> es de una </a:t>
            </a:r>
            <a:r>
              <a:rPr lang="en-US" sz="2200" dirty="0" err="1">
                <a:solidFill>
                  <a:srgbClr val="FF9900"/>
                </a:solidFill>
                <a:latin typeface="Arial"/>
                <a:ea typeface="Arial"/>
                <a:cs typeface="Arial"/>
                <a:sym typeface="Arial"/>
              </a:rPr>
              <a:t>tarea</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compleja</a:t>
            </a:r>
            <a:r>
              <a:rPr lang="en-US" sz="2200" dirty="0">
                <a:solidFill>
                  <a:schemeClr val="dk1"/>
                </a:solidFill>
                <a:latin typeface="Arial"/>
                <a:ea typeface="Arial"/>
                <a:cs typeface="Arial"/>
                <a:sym typeface="Arial"/>
              </a:rPr>
              <a:t>, mayor </a:t>
            </a:r>
            <a:r>
              <a:rPr lang="en-US" sz="2200" dirty="0" err="1">
                <a:solidFill>
                  <a:schemeClr val="dk1"/>
                </a:solidFill>
                <a:latin typeface="Arial"/>
                <a:ea typeface="Arial"/>
                <a:cs typeface="Arial"/>
                <a:sym typeface="Arial"/>
              </a:rPr>
              <a:t>aún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cuando</a:t>
            </a:r>
            <a:r>
              <a:rPr lang="en-US" sz="2200" dirty="0">
                <a:solidFill>
                  <a:schemeClr val="dk1"/>
                </a:solidFill>
                <a:latin typeface="Arial"/>
                <a:ea typeface="Arial"/>
                <a:cs typeface="Arial"/>
                <a:sym typeface="Arial"/>
              </a:rPr>
              <a:t> debe </a:t>
            </a:r>
            <a:r>
              <a:rPr lang="en-US" sz="2200" dirty="0" err="1">
                <a:solidFill>
                  <a:schemeClr val="dk1"/>
                </a:solidFill>
                <a:latin typeface="Arial"/>
                <a:ea typeface="Arial"/>
                <a:cs typeface="Arial"/>
                <a:sym typeface="Arial"/>
              </a:rPr>
              <a:t>desarrollarse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un </a:t>
            </a:r>
            <a:r>
              <a:rPr lang="en-US" sz="2200" dirty="0" err="1">
                <a:solidFill>
                  <a:schemeClr val="dk1"/>
                </a:solidFill>
                <a:latin typeface="Arial"/>
                <a:ea typeface="Arial"/>
                <a:cs typeface="Arial"/>
                <a:sym typeface="Arial"/>
              </a:rPr>
              <a:t>contexto</a:t>
            </a:r>
            <a:r>
              <a:rPr lang="en-US" sz="2200" dirty="0">
                <a:solidFill>
                  <a:schemeClr val="dk1"/>
                </a:solidFill>
                <a:latin typeface="Arial"/>
                <a:ea typeface="Arial"/>
                <a:cs typeface="Arial"/>
                <a:sym typeface="Arial"/>
              </a:rPr>
              <a:t> de crisis y de </a:t>
            </a:r>
            <a:r>
              <a:rPr lang="en-US" sz="2200" dirty="0" err="1">
                <a:solidFill>
                  <a:schemeClr val="dk1"/>
                </a:solidFill>
                <a:latin typeface="Arial"/>
                <a:ea typeface="Arial"/>
                <a:cs typeface="Arial"/>
                <a:sym typeface="Arial"/>
              </a:rPr>
              <a:t>conflictos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declarados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situaciones</a:t>
            </a:r>
            <a:r>
              <a:rPr lang="en-US" sz="2200" dirty="0">
                <a:solidFill>
                  <a:schemeClr val="dk1"/>
                </a:solidFill>
                <a:latin typeface="Arial"/>
                <a:ea typeface="Arial"/>
                <a:cs typeface="Arial"/>
                <a:sym typeface="Arial"/>
              </a:rPr>
              <a:t>, las </a:t>
            </a:r>
            <a:r>
              <a:rPr lang="en-US" sz="2200" dirty="0" err="1">
                <a:solidFill>
                  <a:schemeClr val="dk1"/>
                </a:solidFill>
                <a:latin typeface="Arial"/>
                <a:ea typeface="Arial"/>
                <a:cs typeface="Arial"/>
                <a:sym typeface="Arial"/>
              </a:rPr>
              <a:t>políticas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públicas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deben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trabajarse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tiempos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muy</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cortos</a:t>
            </a:r>
            <a:r>
              <a:rPr lang="en-US" sz="2200" dirty="0">
                <a:solidFill>
                  <a:schemeClr val="dk1"/>
                </a:solidFill>
                <a:latin typeface="Arial"/>
                <a:ea typeface="Arial"/>
                <a:cs typeface="Arial"/>
                <a:sym typeface="Arial"/>
              </a:rPr>
              <a:t>, sin </a:t>
            </a:r>
            <a:r>
              <a:rPr lang="en-US" sz="2200" dirty="0" err="1">
                <a:solidFill>
                  <a:schemeClr val="dk1"/>
                </a:solidFill>
                <a:latin typeface="Arial"/>
                <a:ea typeface="Arial"/>
                <a:cs typeface="Arial"/>
                <a:sym typeface="Arial"/>
              </a:rPr>
              <a:t>esperar</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diagnósticos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profundos</a:t>
            </a:r>
            <a:r>
              <a:rPr lang="en-US" sz="2200" dirty="0">
                <a:solidFill>
                  <a:schemeClr val="dk1"/>
                </a:solidFill>
                <a:latin typeface="Arial"/>
                <a:ea typeface="Arial"/>
                <a:cs typeface="Arial"/>
                <a:sym typeface="Arial"/>
              </a:rPr>
              <a:t>.</a:t>
            </a:r>
          </a:p>
          <a:p>
            <a:pPr marL="342900" indent="-3429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a:solidFill>
                  <a:schemeClr val="dk1"/>
                </a:solidFill>
                <a:latin typeface="Arial"/>
                <a:ea typeface="Arial"/>
                <a:cs typeface="Arial"/>
                <a:sym typeface="Arial"/>
              </a:rPr>
              <a:t>Para responder a la crisis </a:t>
            </a:r>
            <a:r>
              <a:rPr lang="en-US" sz="2200" dirty="0">
                <a:solidFill>
                  <a:srgbClr val="FF9900"/>
                </a:solidFill>
                <a:latin typeface="Arial"/>
                <a:ea typeface="Arial"/>
                <a:cs typeface="Arial"/>
                <a:sym typeface="Arial"/>
              </a:rPr>
              <a:t>es tan </a:t>
            </a:r>
            <a:r>
              <a:rPr lang="en-US" sz="2200" dirty="0" err="1">
                <a:solidFill>
                  <a:srgbClr val="FF9900"/>
                </a:solidFill>
                <a:latin typeface="Arial"/>
                <a:ea typeface="Arial"/>
                <a:cs typeface="Arial"/>
                <a:sym typeface="Arial"/>
              </a:rPr>
              <a:t>importante</a:t>
            </a:r>
            <a:r>
              <a:rPr lang="en-US" sz="2200" dirty="0">
                <a:solidFill>
                  <a:srgbClr val="FF9900"/>
                </a:solidFill>
                <a:latin typeface="Arial"/>
                <a:ea typeface="Arial"/>
                <a:cs typeface="Arial"/>
                <a:sym typeface="Arial"/>
              </a:rPr>
              <a:t> la </a:t>
            </a:r>
            <a:r>
              <a:rPr lang="en-US" sz="2200" dirty="0" err="1">
                <a:solidFill>
                  <a:srgbClr val="FF9900"/>
                </a:solidFill>
                <a:latin typeface="Arial"/>
                <a:ea typeface="Arial"/>
                <a:cs typeface="Arial"/>
                <a:sym typeface="Arial"/>
              </a:rPr>
              <a:t>formulación</a:t>
            </a:r>
            <a:r>
              <a:rPr lang="en-US" sz="2200" dirty="0">
                <a:solidFill>
                  <a:srgbClr val="FF9900"/>
                </a:solidFill>
                <a:latin typeface="Arial"/>
                <a:ea typeface="Arial"/>
                <a:cs typeface="Arial"/>
                <a:sym typeface="Arial"/>
              </a:rPr>
              <a:t> de la </a:t>
            </a:r>
            <a:r>
              <a:rPr lang="en-US" sz="2200" dirty="0" err="1">
                <a:solidFill>
                  <a:srgbClr val="FF9900"/>
                </a:solidFill>
                <a:latin typeface="Arial"/>
                <a:ea typeface="Arial"/>
                <a:cs typeface="Arial"/>
                <a:sym typeface="Arial"/>
              </a:rPr>
              <a:t>política</a:t>
            </a:r>
            <a:r>
              <a:rPr lang="en-US" sz="2200" dirty="0">
                <a:solidFill>
                  <a:srgbClr val="FF9900"/>
                </a:solidFill>
                <a:latin typeface="Arial"/>
                <a:ea typeface="Arial"/>
                <a:cs typeface="Arial"/>
                <a:sym typeface="Arial"/>
              </a:rPr>
              <a:t> </a:t>
            </a:r>
            <a:r>
              <a:rPr lang="en-US" sz="2200" dirty="0" err="1">
                <a:solidFill>
                  <a:srgbClr val="FF9900"/>
                </a:solidFill>
                <a:latin typeface="Arial"/>
                <a:ea typeface="Arial"/>
                <a:cs typeface="Arial"/>
                <a:sym typeface="Arial"/>
              </a:rPr>
              <a:t>como</a:t>
            </a:r>
            <a:r>
              <a:rPr lang="en-US" sz="2200" dirty="0">
                <a:solidFill>
                  <a:srgbClr val="FF9900"/>
                </a:solidFill>
                <a:latin typeface="Arial"/>
                <a:ea typeface="Arial"/>
                <a:cs typeface="Arial"/>
                <a:sym typeface="Arial"/>
              </a:rPr>
              <a:t> la </a:t>
            </a:r>
            <a:r>
              <a:rPr lang="en-US" sz="2200" dirty="0" err="1">
                <a:solidFill>
                  <a:srgbClr val="FF9900"/>
                </a:solidFill>
                <a:latin typeface="Arial"/>
                <a:ea typeface="Arial"/>
                <a:cs typeface="Arial"/>
                <a:sym typeface="Arial"/>
              </a:rPr>
              <a:t>ejecución</a:t>
            </a:r>
            <a:r>
              <a:rPr lang="en-US" sz="2200" dirty="0">
                <a:solidFill>
                  <a:schemeClr val="dk1"/>
                </a:solidFill>
                <a:latin typeface="Arial"/>
                <a:ea typeface="Arial"/>
                <a:cs typeface="Arial"/>
                <a:sym typeface="Arial"/>
              </a:rPr>
              <a:t> de la </a:t>
            </a:r>
            <a:r>
              <a:rPr lang="en-US" sz="2200" dirty="0" err="1">
                <a:solidFill>
                  <a:schemeClr val="dk1"/>
                </a:solidFill>
                <a:latin typeface="Arial"/>
                <a:ea typeface="Arial"/>
                <a:cs typeface="Arial"/>
                <a:sym typeface="Arial"/>
              </a:rPr>
              <a:t>misma</a:t>
            </a:r>
            <a:r>
              <a:rPr lang="en-US" sz="2200" dirty="0">
                <a:solidFill>
                  <a:schemeClr val="dk1"/>
                </a:solidFill>
                <a:latin typeface="Arial"/>
                <a:ea typeface="Arial"/>
                <a:cs typeface="Arial"/>
                <a:sym typeface="Arial"/>
              </a:rPr>
              <a:t>. Si se </a:t>
            </a:r>
            <a:r>
              <a:rPr lang="en-US" sz="2200" dirty="0" err="1">
                <a:solidFill>
                  <a:schemeClr val="dk1"/>
                </a:solidFill>
                <a:latin typeface="Arial"/>
                <a:ea typeface="Arial"/>
                <a:cs typeface="Arial"/>
                <a:sym typeface="Arial"/>
              </a:rPr>
              <a:t>equivoca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propuesta</a:t>
            </a:r>
            <a:r>
              <a:rPr lang="en-US" sz="2200" dirty="0">
                <a:solidFill>
                  <a:schemeClr val="dk1"/>
                </a:solidFill>
                <a:latin typeface="Arial"/>
                <a:ea typeface="Arial"/>
                <a:cs typeface="Arial"/>
                <a:sym typeface="Arial"/>
              </a:rPr>
              <a:t>, la </a:t>
            </a:r>
            <a:r>
              <a:rPr lang="en-US" sz="2200" dirty="0" err="1">
                <a:solidFill>
                  <a:schemeClr val="dk1"/>
                </a:solidFill>
                <a:latin typeface="Arial"/>
                <a:ea typeface="Arial"/>
                <a:cs typeface="Arial"/>
                <a:sym typeface="Arial"/>
              </a:rPr>
              <a:t>respuesta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será</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ciertamente</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fallida</a:t>
            </a:r>
            <a:r>
              <a:rPr lang="en-US" sz="2200" dirty="0">
                <a:solidFill>
                  <a:schemeClr val="dk1"/>
                </a:solidFill>
                <a:latin typeface="Arial"/>
                <a:ea typeface="Arial"/>
                <a:cs typeface="Arial"/>
                <a:sym typeface="Arial"/>
              </a:rPr>
              <a:t>. Pero </a:t>
            </a:r>
            <a:r>
              <a:rPr lang="en-US" sz="2200" dirty="0" err="1">
                <a:solidFill>
                  <a:schemeClr val="dk1"/>
                </a:solidFill>
                <a:latin typeface="Arial"/>
                <a:ea typeface="Arial"/>
                <a:cs typeface="Arial"/>
                <a:sym typeface="Arial"/>
              </a:rPr>
              <a:t>si</a:t>
            </a:r>
            <a:r>
              <a:rPr lang="en-US" sz="2200" dirty="0">
                <a:solidFill>
                  <a:schemeClr val="dk1"/>
                </a:solidFill>
                <a:latin typeface="Arial"/>
                <a:ea typeface="Arial"/>
                <a:cs typeface="Arial"/>
                <a:sym typeface="Arial"/>
              </a:rPr>
              <a:t> una </a:t>
            </a:r>
            <a:r>
              <a:rPr lang="en-US" sz="2200" dirty="0" err="1">
                <a:solidFill>
                  <a:schemeClr val="dk1"/>
                </a:solidFill>
                <a:latin typeface="Arial"/>
                <a:ea typeface="Arial"/>
                <a:cs typeface="Arial"/>
                <a:sym typeface="Arial"/>
              </a:rPr>
              <a:t>buena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propuesta</a:t>
            </a:r>
            <a:r>
              <a:rPr lang="en-US" sz="2200" dirty="0">
                <a:solidFill>
                  <a:schemeClr val="dk1"/>
                </a:solidFill>
                <a:latin typeface="Arial"/>
                <a:ea typeface="Arial"/>
                <a:cs typeface="Arial"/>
                <a:sym typeface="Arial"/>
              </a:rPr>
              <a:t> no se </a:t>
            </a:r>
            <a:r>
              <a:rPr lang="en-US" sz="2200" dirty="0" err="1">
                <a:solidFill>
                  <a:schemeClr val="dk1"/>
                </a:solidFill>
                <a:latin typeface="Arial"/>
                <a:ea typeface="Arial"/>
                <a:cs typeface="Arial"/>
                <a:sym typeface="Arial"/>
              </a:rPr>
              <a:t>ejecuta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forma </a:t>
            </a:r>
            <a:r>
              <a:rPr lang="en-US" sz="2200" dirty="0" err="1">
                <a:solidFill>
                  <a:schemeClr val="dk1"/>
                </a:solidFill>
                <a:latin typeface="Arial"/>
                <a:ea typeface="Arial"/>
                <a:cs typeface="Arial"/>
                <a:sym typeface="Arial"/>
              </a:rPr>
              <a:t>impecable</a:t>
            </a:r>
            <a:r>
              <a:rPr lang="en-US" sz="2200" dirty="0">
                <a:solidFill>
                  <a:schemeClr val="dk1"/>
                </a:solidFill>
                <a:latin typeface="Arial"/>
                <a:ea typeface="Arial"/>
                <a:cs typeface="Arial"/>
                <a:sym typeface="Arial"/>
              </a:rPr>
              <a:t>, el </a:t>
            </a:r>
            <a:r>
              <a:rPr lang="en-US" sz="2200" dirty="0" err="1">
                <a:solidFill>
                  <a:schemeClr val="dk1"/>
                </a:solidFill>
                <a:latin typeface="Arial"/>
                <a:ea typeface="Arial"/>
                <a:cs typeface="Arial"/>
                <a:sym typeface="Arial"/>
              </a:rPr>
              <a:t>resulta</a:t>
            </a:r>
            <a:r>
              <a:rPr lang="en-US" sz="2200" dirty="0">
                <a:solidFill>
                  <a:schemeClr val="dk1"/>
                </a:solidFill>
                <a:latin typeface="Arial"/>
                <a:ea typeface="Arial"/>
                <a:cs typeface="Arial"/>
                <a:sym typeface="Arial"/>
              </a:rPr>
              <a:t> final </a:t>
            </a:r>
            <a:r>
              <a:rPr lang="en-US" sz="2200" dirty="0" err="1">
                <a:solidFill>
                  <a:schemeClr val="dk1"/>
                </a:solidFill>
                <a:latin typeface="Arial"/>
                <a:ea typeface="Arial"/>
                <a:cs typeface="Arial"/>
                <a:sym typeface="Arial"/>
              </a:rPr>
              <a:t>también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será</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fallido</a:t>
            </a:r>
            <a:r>
              <a:rPr lang="en-US" sz="2200" dirty="0">
                <a:solidFill>
                  <a:schemeClr val="dk1"/>
                </a:solidFill>
                <a:latin typeface="Arial"/>
                <a:ea typeface="Arial"/>
                <a:cs typeface="Arial"/>
                <a:sym typeface="Arial"/>
              </a:rPr>
              <a:t>.</a:t>
            </a:r>
          </a:p>
          <a:p>
            <a:pPr marL="342900" indent="-342900" algn="just">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gn="just">
              <a:lnSpc>
                <a:spcPct val="80000"/>
              </a:lnSpc>
              <a:spcBef>
                <a:spcPts val="440"/>
              </a:spcBef>
              <a:buClr>
                <a:schemeClr val="dk1"/>
              </a:buClr>
              <a:buFont typeface="Arial"/>
              <a:buChar char="•"/>
            </a:pPr>
            <a:r>
              <a:rPr lang="en-US" sz="2200" dirty="0" err="1">
                <a:solidFill>
                  <a:schemeClr val="dk1"/>
                </a:solidFill>
                <a:latin typeface="Arial"/>
                <a:ea typeface="Arial"/>
                <a:cs typeface="Arial"/>
                <a:sym typeface="Arial"/>
              </a:rPr>
              <a:t>Tarea</a:t>
            </a:r>
            <a:r>
              <a:rPr lang="en-US" sz="2200" dirty="0">
                <a:solidFill>
                  <a:schemeClr val="dk1"/>
                </a:solidFill>
                <a:latin typeface="Arial"/>
                <a:ea typeface="Arial"/>
                <a:cs typeface="Arial"/>
                <a:sym typeface="Arial"/>
              </a:rPr>
              <a:t> central para el </a:t>
            </a:r>
            <a:r>
              <a:rPr lang="en-US" sz="2200" dirty="0" err="1">
                <a:solidFill>
                  <a:schemeClr val="dk1"/>
                </a:solidFill>
                <a:latin typeface="Arial"/>
                <a:ea typeface="Arial"/>
                <a:cs typeface="Arial"/>
                <a:sym typeface="Arial"/>
              </a:rPr>
              <a:t>éxito</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políticas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en</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estas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realidades</a:t>
            </a:r>
            <a:r>
              <a:rPr lang="en-US" sz="2200" dirty="0">
                <a:solidFill>
                  <a:schemeClr val="dk1"/>
                </a:solidFill>
                <a:latin typeface="Arial"/>
                <a:ea typeface="Arial"/>
                <a:cs typeface="Arial"/>
                <a:sym typeface="Arial"/>
              </a:rPr>
              <a:t> es </a:t>
            </a:r>
            <a:r>
              <a:rPr lang="en-US" sz="2200" dirty="0">
                <a:solidFill>
                  <a:srgbClr val="FF9900"/>
                </a:solidFill>
                <a:latin typeface="Arial"/>
                <a:ea typeface="Arial"/>
                <a:cs typeface="Arial"/>
                <a:sym typeface="Arial"/>
              </a:rPr>
              <a:t>la </a:t>
            </a:r>
            <a:r>
              <a:rPr lang="en-US" sz="2200" dirty="0" err="1">
                <a:solidFill>
                  <a:srgbClr val="FF9900"/>
                </a:solidFill>
                <a:latin typeface="Arial"/>
                <a:ea typeface="Arial"/>
                <a:cs typeface="Arial"/>
                <a:sym typeface="Arial"/>
              </a:rPr>
              <a:t>construcción</a:t>
            </a:r>
            <a:r>
              <a:rPr lang="en-US" sz="2200" dirty="0">
                <a:solidFill>
                  <a:srgbClr val="FF9900"/>
                </a:solidFill>
                <a:latin typeface="Arial"/>
                <a:ea typeface="Arial"/>
                <a:cs typeface="Arial"/>
                <a:sym typeface="Arial"/>
              </a:rPr>
              <a:t> de </a:t>
            </a:r>
            <a:r>
              <a:rPr lang="en-US" sz="2200" dirty="0" err="1">
                <a:solidFill>
                  <a:srgbClr val="FF9900"/>
                </a:solidFill>
                <a:latin typeface="Arial"/>
                <a:ea typeface="Arial"/>
                <a:cs typeface="Arial"/>
                <a:sym typeface="Arial"/>
              </a:rPr>
              <a:t>gobernabilidad</a:t>
            </a:r>
            <a:r>
              <a:rPr lang="en-US" sz="2200" dirty="0">
                <a:solidFill>
                  <a:schemeClr val="dk1"/>
                </a:solidFill>
                <a:latin typeface="Arial"/>
                <a:ea typeface="Arial"/>
                <a:cs typeface="Arial"/>
                <a:sym typeface="Arial"/>
              </a:rPr>
              <a:t> para la </a:t>
            </a:r>
            <a:r>
              <a:rPr lang="en-US" sz="2200" dirty="0" err="1">
                <a:solidFill>
                  <a:schemeClr val="dk1"/>
                </a:solidFill>
                <a:latin typeface="Arial"/>
                <a:ea typeface="Arial"/>
                <a:cs typeface="Arial"/>
                <a:sym typeface="Arial"/>
              </a:rPr>
              <a:t>misma</a:t>
            </a:r>
            <a:r>
              <a:rPr lang="en-US" sz="2200" dirty="0">
                <a:solidFill>
                  <a:schemeClr val="dk1"/>
                </a:solidFill>
                <a:latin typeface="Arial"/>
                <a:ea typeface="Arial"/>
                <a:cs typeface="Arial"/>
                <a:sym typeface="Arial"/>
              </a:rPr>
              <a:t>. </a:t>
            </a:r>
          </a:p>
        </p:txBody>
      </p:sp>
      <p:sp>
        <p:nvSpPr>
          <p:cNvPr id="626" name="Shape 62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72</a:t>
            </a:fld>
            <a:endParaRPr lang="en-US" sz="1400">
              <a:solidFill>
                <a:schemeClr val="dk1"/>
              </a:solidFill>
              <a:latin typeface="Arial"/>
              <a:ea typeface="Arial"/>
              <a:cs typeface="Arial"/>
              <a:sym typeface="Arial"/>
            </a:endParaRPr>
          </a:p>
        </p:txBody>
      </p:sp>
      <p:sp>
        <p:nvSpPr>
          <p:cNvPr id="627" name="Shape 62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21</a:t>
            </a:r>
          </a:p>
        </p:txBody>
      </p:sp>
    </p:spTree>
  </p:cSld>
  <p:clrMapOvr>
    <a:masterClrMapping/>
  </p:clrMapOvr>
  <p:transition spd="slow">
    <p:cut/>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body" idx="1"/>
          </p:nvPr>
        </p:nvSpPr>
        <p:spPr>
          <a:xfrm>
            <a:off x="2063751" y="1568451"/>
            <a:ext cx="8870949"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Font typeface="Arial"/>
              <a:buChar char="•"/>
            </a:pPr>
            <a:r>
              <a:rPr lang="en-US" sz="2400">
                <a:solidFill>
                  <a:schemeClr val="dk1"/>
                </a:solidFill>
                <a:latin typeface="Arial"/>
                <a:ea typeface="Arial"/>
                <a:cs typeface="Arial"/>
                <a:sym typeface="Arial"/>
              </a:rPr>
              <a:t>Cuando la respuesta a una crisis requiere </a:t>
            </a:r>
            <a:r>
              <a:rPr lang="en-US" sz="2400">
                <a:solidFill>
                  <a:srgbClr val="FF9900"/>
                </a:solidFill>
                <a:latin typeface="Arial"/>
                <a:ea typeface="Arial"/>
                <a:cs typeface="Arial"/>
                <a:sym typeface="Arial"/>
              </a:rPr>
              <a:t>el rediseño de una política, o de una institucionalidad</a:t>
            </a:r>
            <a:r>
              <a:rPr lang="en-US" sz="2400">
                <a:solidFill>
                  <a:schemeClr val="dk1"/>
                </a:solidFill>
                <a:latin typeface="Arial"/>
                <a:ea typeface="Arial"/>
                <a:cs typeface="Arial"/>
                <a:sym typeface="Arial"/>
              </a:rPr>
              <a:t>, por lo general se enfrentan mayores dificultades que las que se tendría en el caso de que se tuviera libertad para diseñar una respuesta de política e institucional. </a:t>
            </a:r>
          </a:p>
          <a:p>
            <a:pPr marL="342900" indent="-3429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Font typeface="Arial"/>
              <a:buChar char="•"/>
            </a:pPr>
            <a:r>
              <a:rPr lang="en-US" sz="2400">
                <a:solidFill>
                  <a:schemeClr val="dk1"/>
                </a:solidFill>
                <a:latin typeface="Arial"/>
                <a:ea typeface="Arial"/>
                <a:cs typeface="Arial"/>
                <a:sym typeface="Arial"/>
              </a:rPr>
              <a:t>Siendo </a:t>
            </a:r>
            <a:r>
              <a:rPr lang="en-US" sz="2400">
                <a:solidFill>
                  <a:srgbClr val="FF9900"/>
                </a:solidFill>
                <a:latin typeface="Arial"/>
                <a:ea typeface="Arial"/>
                <a:cs typeface="Arial"/>
                <a:sym typeface="Arial"/>
              </a:rPr>
              <a:t>el liderazgo una condición necesaria para obtener éxito</a:t>
            </a:r>
            <a:r>
              <a:rPr lang="en-US" sz="2400">
                <a:solidFill>
                  <a:schemeClr val="dk1"/>
                </a:solidFill>
                <a:latin typeface="Arial"/>
                <a:ea typeface="Arial"/>
                <a:cs typeface="Arial"/>
                <a:sym typeface="Arial"/>
              </a:rPr>
              <a:t> en las políticas públicas, en situaciones de crisis este se transforma en un asunto crucial. Los problemas de todo orden que deberán enfrentarse exigirán a la autoridad ejercer un liderazgo que permita definir propósitos, mantener el rumbo deseado, sacar del camino obstáculos, percibir la cotidianeidad de las tareas, etc. </a:t>
            </a:r>
          </a:p>
        </p:txBody>
      </p:sp>
      <p:sp>
        <p:nvSpPr>
          <p:cNvPr id="633" name="Shape 63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73</a:t>
            </a:fld>
            <a:endParaRPr lang="en-US" sz="1400">
              <a:solidFill>
                <a:schemeClr val="dk1"/>
              </a:solidFill>
              <a:latin typeface="Arial"/>
              <a:ea typeface="Arial"/>
              <a:cs typeface="Arial"/>
              <a:sym typeface="Arial"/>
            </a:endParaRPr>
          </a:p>
        </p:txBody>
      </p:sp>
      <p:sp>
        <p:nvSpPr>
          <p:cNvPr id="634" name="Shape 63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22</a:t>
            </a:r>
          </a:p>
        </p:txBody>
      </p:sp>
    </p:spTree>
  </p:cSld>
  <p:clrMapOvr>
    <a:masterClrMapping/>
  </p:clrMapOvr>
  <p:transition spd="slow">
    <p:cut/>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Shape 639"/>
          <p:cNvSpPr txBox="1">
            <a:spLocks noGrp="1"/>
          </p:cNvSpPr>
          <p:nvPr>
            <p:ph type="body" idx="1"/>
          </p:nvPr>
        </p:nvSpPr>
        <p:spPr>
          <a:xfrm>
            <a:off x="2135188" y="1628776"/>
            <a:ext cx="8780462" cy="4525961"/>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rgbClr val="FF9900"/>
              </a:buClr>
              <a:buFont typeface="Arial"/>
              <a:buChar char="•"/>
            </a:pPr>
            <a:r>
              <a:rPr lang="en-US" sz="2400" dirty="0">
                <a:solidFill>
                  <a:srgbClr val="FF9900"/>
                </a:solidFill>
                <a:latin typeface="Arial"/>
                <a:ea typeface="Arial"/>
                <a:cs typeface="Arial"/>
                <a:sym typeface="Arial"/>
              </a:rPr>
              <a:t>La </a:t>
            </a:r>
            <a:r>
              <a:rPr lang="en-US" sz="2400" dirty="0" err="1">
                <a:solidFill>
                  <a:srgbClr val="FF9900"/>
                </a:solidFill>
                <a:latin typeface="Arial"/>
                <a:ea typeface="Arial"/>
                <a:cs typeface="Arial"/>
                <a:sym typeface="Arial"/>
              </a:rPr>
              <a:t>posibilidad</a:t>
            </a:r>
            <a:r>
              <a:rPr lang="en-US" sz="2400" dirty="0">
                <a:solidFill>
                  <a:srgbClr val="FF9900"/>
                </a:solidFill>
                <a:latin typeface="Arial"/>
                <a:ea typeface="Arial"/>
                <a:cs typeface="Arial"/>
                <a:sym typeface="Arial"/>
              </a:rPr>
              <a:t> de </a:t>
            </a:r>
            <a:r>
              <a:rPr lang="en-US" sz="2400" dirty="0" err="1">
                <a:solidFill>
                  <a:srgbClr val="FF9900"/>
                </a:solidFill>
                <a:latin typeface="Arial"/>
                <a:ea typeface="Arial"/>
                <a:cs typeface="Arial"/>
                <a:sym typeface="Arial"/>
              </a:rPr>
              <a:t>éxito</a:t>
            </a:r>
            <a:r>
              <a:rPr lang="en-US" sz="2400" dirty="0">
                <a:solidFill>
                  <a:schemeClr val="dk1"/>
                </a:solidFill>
                <a:latin typeface="Arial"/>
                <a:ea typeface="Arial"/>
                <a:cs typeface="Arial"/>
                <a:sym typeface="Arial"/>
              </a:rPr>
              <a:t> de una </a:t>
            </a:r>
            <a:r>
              <a:rPr lang="en-US" sz="2400" dirty="0" err="1">
                <a:solidFill>
                  <a:schemeClr val="dk1"/>
                </a:solidFill>
                <a:latin typeface="Arial"/>
                <a:ea typeface="Arial"/>
                <a:cs typeface="Arial"/>
                <a:sym typeface="Arial"/>
              </a:rPr>
              <a:t>política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situaciones</a:t>
            </a:r>
            <a:r>
              <a:rPr lang="en-US" sz="2400" dirty="0">
                <a:solidFill>
                  <a:schemeClr val="dk1"/>
                </a:solidFill>
                <a:latin typeface="Arial"/>
                <a:ea typeface="Arial"/>
                <a:cs typeface="Arial"/>
                <a:sym typeface="Arial"/>
              </a:rPr>
              <a:t> de crisis </a:t>
            </a:r>
            <a:r>
              <a:rPr lang="en-US" sz="2400" dirty="0" err="1">
                <a:solidFill>
                  <a:srgbClr val="FF9900"/>
                </a:solidFill>
                <a:latin typeface="Arial"/>
                <a:ea typeface="Arial"/>
                <a:cs typeface="Arial"/>
                <a:sym typeface="Arial"/>
              </a:rPr>
              <a:t>estará</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directamente</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ligada</a:t>
            </a:r>
            <a:r>
              <a:rPr lang="en-US" sz="2400" dirty="0">
                <a:solidFill>
                  <a:srgbClr val="FF9900"/>
                </a:solidFill>
                <a:latin typeface="Arial"/>
                <a:ea typeface="Arial"/>
                <a:cs typeface="Arial"/>
                <a:sym typeface="Arial"/>
              </a:rPr>
              <a:t> a la </a:t>
            </a:r>
            <a:r>
              <a:rPr lang="en-US" sz="2400" dirty="0" err="1">
                <a:solidFill>
                  <a:srgbClr val="FF9900"/>
                </a:solidFill>
                <a:latin typeface="Arial"/>
                <a:ea typeface="Arial"/>
                <a:cs typeface="Arial"/>
                <a:sym typeface="Arial"/>
              </a:rPr>
              <a:t>importancia</a:t>
            </a:r>
            <a:r>
              <a:rPr lang="en-US" sz="2400" dirty="0">
                <a:solidFill>
                  <a:srgbClr val="FF9900"/>
                </a:solidFill>
                <a:latin typeface="Arial"/>
                <a:ea typeface="Arial"/>
                <a:cs typeface="Arial"/>
                <a:sym typeface="Arial"/>
              </a:rPr>
              <a:t> que le de la </a:t>
            </a:r>
            <a:r>
              <a:rPr lang="en-US" sz="2400" dirty="0" err="1">
                <a:solidFill>
                  <a:srgbClr val="FF9900"/>
                </a:solidFill>
                <a:latin typeface="Arial"/>
                <a:ea typeface="Arial"/>
                <a:cs typeface="Arial"/>
                <a:sym typeface="Arial"/>
              </a:rPr>
              <a:t>máxima</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autoridad</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presidencial</a:t>
            </a:r>
            <a:r>
              <a:rPr lang="en-US" sz="2400" dirty="0">
                <a:solidFill>
                  <a:schemeClr val="dk1"/>
                </a:solidFill>
                <a:latin typeface="Arial"/>
                <a:ea typeface="Arial"/>
                <a:cs typeface="Arial"/>
                <a:sym typeface="Arial"/>
              </a:rPr>
              <a:t> al </a:t>
            </a:r>
            <a:r>
              <a:rPr lang="en-US" sz="2400" dirty="0" err="1">
                <a:solidFill>
                  <a:schemeClr val="dk1"/>
                </a:solidFill>
                <a:latin typeface="Arial"/>
                <a:ea typeface="Arial"/>
                <a:cs typeface="Arial"/>
                <a:sym typeface="Arial"/>
              </a:rPr>
              <a:t>conflicto</a:t>
            </a:r>
            <a:r>
              <a:rPr lang="en-US" sz="2400" dirty="0">
                <a:solidFill>
                  <a:schemeClr val="dk1"/>
                </a:solidFill>
                <a:latin typeface="Arial"/>
                <a:ea typeface="Arial"/>
                <a:cs typeface="Arial"/>
                <a:sym typeface="Arial"/>
              </a:rPr>
              <a:t>, al </a:t>
            </a:r>
            <a:r>
              <a:rPr lang="en-US" sz="2400" dirty="0" err="1">
                <a:solidFill>
                  <a:schemeClr val="dk1"/>
                </a:solidFill>
                <a:latin typeface="Arial"/>
                <a:ea typeface="Arial"/>
                <a:cs typeface="Arial"/>
                <a:sym typeface="Arial"/>
              </a:rPr>
              <a:t>interés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tenga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en</a:t>
            </a:r>
            <a:r>
              <a:rPr lang="en-US" sz="2400" dirty="0">
                <a:solidFill>
                  <a:schemeClr val="dk1"/>
                </a:solidFill>
                <a:latin typeface="Arial"/>
                <a:ea typeface="Arial"/>
                <a:cs typeface="Arial"/>
                <a:sym typeface="Arial"/>
              </a:rPr>
              <a:t> que se </a:t>
            </a:r>
            <a:r>
              <a:rPr lang="en-US" sz="2400" dirty="0" err="1">
                <a:solidFill>
                  <a:schemeClr val="dk1"/>
                </a:solidFill>
                <a:latin typeface="Arial"/>
                <a:ea typeface="Arial"/>
                <a:cs typeface="Arial"/>
                <a:sym typeface="Arial"/>
              </a:rPr>
              <a:t>solucione</a:t>
            </a:r>
            <a:r>
              <a:rPr lang="en-US" sz="2400" dirty="0">
                <a:solidFill>
                  <a:schemeClr val="dk1"/>
                </a:solidFill>
                <a:latin typeface="Arial"/>
                <a:ea typeface="Arial"/>
                <a:cs typeface="Arial"/>
                <a:sym typeface="Arial"/>
              </a:rPr>
              <a:t> y al </a:t>
            </a:r>
            <a:r>
              <a:rPr lang="en-US" sz="2400" dirty="0" err="1">
                <a:solidFill>
                  <a:schemeClr val="dk1"/>
                </a:solidFill>
                <a:latin typeface="Arial"/>
                <a:ea typeface="Arial"/>
                <a:cs typeface="Arial"/>
                <a:sym typeface="Arial"/>
              </a:rPr>
              <a:t>contenido</a:t>
            </a:r>
            <a:r>
              <a:rPr lang="en-US" sz="2400" dirty="0">
                <a:solidFill>
                  <a:schemeClr val="dk1"/>
                </a:solidFill>
                <a:latin typeface="Arial"/>
                <a:ea typeface="Arial"/>
                <a:cs typeface="Arial"/>
                <a:sym typeface="Arial"/>
              </a:rPr>
              <a:t> que le </a:t>
            </a:r>
            <a:r>
              <a:rPr lang="en-US" sz="2400" dirty="0" err="1">
                <a:solidFill>
                  <a:schemeClr val="dk1"/>
                </a:solidFill>
                <a:latin typeface="Arial"/>
                <a:ea typeface="Arial"/>
                <a:cs typeface="Arial"/>
                <a:sym typeface="Arial"/>
              </a:rPr>
              <a:t>quiera</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imprimir</a:t>
            </a:r>
            <a:r>
              <a:rPr lang="en-US" sz="2400" dirty="0">
                <a:solidFill>
                  <a:schemeClr val="dk1"/>
                </a:solidFill>
                <a:latin typeface="Arial"/>
                <a:ea typeface="Arial"/>
                <a:cs typeface="Arial"/>
                <a:sym typeface="Arial"/>
              </a:rPr>
              <a:t> a </a:t>
            </a:r>
            <a:r>
              <a:rPr lang="en-US" sz="2400" dirty="0" err="1">
                <a:solidFill>
                  <a:schemeClr val="dk1"/>
                </a:solidFill>
                <a:latin typeface="Arial"/>
                <a:ea typeface="Arial"/>
                <a:cs typeface="Arial"/>
                <a:sym typeface="Arial"/>
              </a:rPr>
              <a:t>dichas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acciones</a:t>
            </a:r>
            <a:r>
              <a:rPr lang="en-US" sz="2400" dirty="0">
                <a:solidFill>
                  <a:schemeClr val="dk1"/>
                </a:solidFill>
                <a:latin typeface="Arial"/>
                <a:ea typeface="Arial"/>
                <a:cs typeface="Arial"/>
                <a:sym typeface="Arial"/>
              </a:rPr>
              <a:t>. </a:t>
            </a:r>
          </a:p>
          <a:p>
            <a:pPr marL="342900" indent="-342900" algn="just">
              <a:lnSpc>
                <a:spcPct val="80000"/>
              </a:lnSpc>
              <a:spcBef>
                <a:spcPts val="480"/>
              </a:spcBef>
              <a:buClr>
                <a:schemeClr val="dk1"/>
              </a:buClr>
              <a:buNone/>
            </a:pPr>
            <a:endParaRPr sz="2400" dirty="0">
              <a:solidFill>
                <a:schemeClr val="dk1"/>
              </a:solidFill>
              <a:latin typeface="Arial"/>
              <a:ea typeface="Arial"/>
              <a:cs typeface="Arial"/>
              <a:sym typeface="Arial"/>
            </a:endParaRPr>
          </a:p>
          <a:p>
            <a:pPr marL="342900" indent="-342900" algn="just">
              <a:lnSpc>
                <a:spcPct val="80000"/>
              </a:lnSpc>
              <a:spcBef>
                <a:spcPts val="480"/>
              </a:spcBef>
              <a:buClr>
                <a:srgbClr val="FF9900"/>
              </a:buClr>
              <a:buFont typeface="Arial"/>
              <a:buChar char="•"/>
            </a:pPr>
            <a:r>
              <a:rPr lang="en-US" sz="2400" dirty="0" err="1">
                <a:solidFill>
                  <a:srgbClr val="FF9900"/>
                </a:solidFill>
                <a:latin typeface="Arial"/>
                <a:ea typeface="Arial"/>
                <a:cs typeface="Arial"/>
                <a:sym typeface="Arial"/>
              </a:rPr>
              <a:t>Desarrollar</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políticas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públicas</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en</a:t>
            </a:r>
            <a:r>
              <a:rPr lang="en-US" sz="2400" dirty="0">
                <a:solidFill>
                  <a:srgbClr val="FF9900"/>
                </a:solidFill>
                <a:latin typeface="Arial"/>
                <a:ea typeface="Arial"/>
                <a:cs typeface="Arial"/>
                <a:sym typeface="Arial"/>
              </a:rPr>
              <a:t> </a:t>
            </a:r>
            <a:r>
              <a:rPr lang="en-US" sz="2400" dirty="0" err="1">
                <a:solidFill>
                  <a:srgbClr val="FF9900"/>
                </a:solidFill>
                <a:latin typeface="Arial"/>
                <a:ea typeface="Arial"/>
                <a:cs typeface="Arial"/>
                <a:sym typeface="Arial"/>
              </a:rPr>
              <a:t>situaciones</a:t>
            </a:r>
            <a:r>
              <a:rPr lang="en-US" sz="2400" dirty="0">
                <a:solidFill>
                  <a:srgbClr val="FF9900"/>
                </a:solidFill>
                <a:latin typeface="Arial"/>
                <a:ea typeface="Arial"/>
                <a:cs typeface="Arial"/>
                <a:sym typeface="Arial"/>
              </a:rPr>
              <a:t> de crisis</a:t>
            </a:r>
            <a:r>
              <a:rPr lang="en-US" sz="2400" dirty="0">
                <a:solidFill>
                  <a:schemeClr val="dk1"/>
                </a:solidFill>
                <a:latin typeface="Arial"/>
                <a:ea typeface="Arial"/>
                <a:cs typeface="Arial"/>
                <a:sym typeface="Arial"/>
              </a:rPr>
              <a:t> es un </a:t>
            </a:r>
            <a:r>
              <a:rPr lang="en-US" sz="2400" dirty="0" err="1">
                <a:solidFill>
                  <a:schemeClr val="dk1"/>
                </a:solidFill>
                <a:latin typeface="Arial"/>
                <a:ea typeface="Arial"/>
                <a:cs typeface="Arial"/>
                <a:sym typeface="Arial"/>
              </a:rPr>
              <a:t>desafío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aún</a:t>
            </a:r>
            <a:r>
              <a:rPr lang="en-US" sz="2400" dirty="0">
                <a:solidFill>
                  <a:schemeClr val="dk1"/>
                </a:solidFill>
                <a:latin typeface="Arial"/>
                <a:ea typeface="Arial"/>
                <a:cs typeface="Arial"/>
                <a:sym typeface="Arial"/>
              </a:rPr>
              <a:t> mayor que el </a:t>
            </a:r>
            <a:r>
              <a:rPr lang="en-US" sz="2400" dirty="0" err="1">
                <a:solidFill>
                  <a:schemeClr val="dk1"/>
                </a:solidFill>
                <a:latin typeface="Arial"/>
                <a:ea typeface="Arial"/>
                <a:cs typeface="Arial"/>
                <a:sym typeface="Arial"/>
              </a:rPr>
              <a:t>ya</a:t>
            </a:r>
            <a:r>
              <a:rPr lang="en-US" sz="2400" dirty="0">
                <a:solidFill>
                  <a:schemeClr val="dk1"/>
                </a:solidFill>
                <a:latin typeface="Arial"/>
                <a:ea typeface="Arial"/>
                <a:cs typeface="Arial"/>
                <a:sym typeface="Arial"/>
              </a:rPr>
              <a:t> de por </a:t>
            </a:r>
            <a:r>
              <a:rPr lang="en-US" sz="2400" dirty="0" err="1">
                <a:solidFill>
                  <a:schemeClr val="dk1"/>
                </a:solidFill>
                <a:latin typeface="Arial"/>
                <a:ea typeface="Arial"/>
                <a:cs typeface="Arial"/>
                <a:sym typeface="Arial"/>
              </a:rPr>
              <a:t>sí</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difícil</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tienen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todos</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aquellos</a:t>
            </a:r>
            <a:r>
              <a:rPr lang="en-US" sz="2400" dirty="0">
                <a:solidFill>
                  <a:schemeClr val="dk1"/>
                </a:solidFill>
                <a:latin typeface="Arial"/>
                <a:ea typeface="Arial"/>
                <a:cs typeface="Arial"/>
                <a:sym typeface="Arial"/>
              </a:rPr>
              <a:t> que </a:t>
            </a:r>
            <a:r>
              <a:rPr lang="en-US" sz="2400" dirty="0" err="1">
                <a:solidFill>
                  <a:schemeClr val="dk1"/>
                </a:solidFill>
                <a:latin typeface="Arial"/>
                <a:ea typeface="Arial"/>
                <a:cs typeface="Arial"/>
                <a:sym typeface="Arial"/>
              </a:rPr>
              <a:t>han</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optado</a:t>
            </a:r>
            <a:r>
              <a:rPr lang="en-US" sz="2400" dirty="0">
                <a:solidFill>
                  <a:schemeClr val="dk1"/>
                </a:solidFill>
                <a:latin typeface="Arial"/>
                <a:ea typeface="Arial"/>
                <a:cs typeface="Arial"/>
                <a:sym typeface="Arial"/>
              </a:rPr>
              <a:t> por una </a:t>
            </a:r>
            <a:r>
              <a:rPr lang="en-US" sz="2400" dirty="0" err="1">
                <a:solidFill>
                  <a:schemeClr val="dk1"/>
                </a:solidFill>
                <a:latin typeface="Arial"/>
                <a:ea typeface="Arial"/>
                <a:cs typeface="Arial"/>
                <a:sym typeface="Arial"/>
              </a:rPr>
              <a:t>vida</a:t>
            </a:r>
            <a:r>
              <a:rPr lang="en-US" sz="2400" dirty="0">
                <a:solidFill>
                  <a:schemeClr val="dk1"/>
                </a:solidFill>
                <a:latin typeface="Arial"/>
                <a:ea typeface="Arial"/>
                <a:cs typeface="Arial"/>
                <a:sym typeface="Arial"/>
              </a:rPr>
              <a:t> de </a:t>
            </a:r>
            <a:r>
              <a:rPr lang="en-US" sz="2400" dirty="0" err="1">
                <a:solidFill>
                  <a:schemeClr val="dk1"/>
                </a:solidFill>
                <a:latin typeface="Arial"/>
                <a:ea typeface="Arial"/>
                <a:cs typeface="Arial"/>
                <a:sym typeface="Arial"/>
              </a:rPr>
              <a:t>servicio</a:t>
            </a:r>
            <a:r>
              <a:rPr lang="en-US" sz="2400" dirty="0">
                <a:solidFill>
                  <a:schemeClr val="dk1"/>
                </a:solidFill>
                <a:latin typeface="Arial"/>
                <a:ea typeface="Arial"/>
                <a:cs typeface="Arial"/>
                <a:sym typeface="Arial"/>
              </a:rPr>
              <a:t> </a:t>
            </a:r>
            <a:r>
              <a:rPr lang="en-US" sz="2400" dirty="0" err="1">
                <a:solidFill>
                  <a:schemeClr val="dk1"/>
                </a:solidFill>
                <a:latin typeface="Arial"/>
                <a:ea typeface="Arial"/>
                <a:cs typeface="Arial"/>
                <a:sym typeface="Arial"/>
              </a:rPr>
              <a:t>público</a:t>
            </a:r>
            <a:r>
              <a:rPr lang="en-US" sz="2400" dirty="0">
                <a:solidFill>
                  <a:schemeClr val="dk1"/>
                </a:solidFill>
                <a:latin typeface="Arial"/>
                <a:ea typeface="Arial"/>
                <a:cs typeface="Arial"/>
                <a:sym typeface="Arial"/>
              </a:rPr>
              <a:t>. </a:t>
            </a:r>
          </a:p>
        </p:txBody>
      </p:sp>
      <p:sp>
        <p:nvSpPr>
          <p:cNvPr id="640" name="Shape 64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74</a:t>
            </a:fld>
            <a:endParaRPr lang="en-US" sz="1400">
              <a:solidFill>
                <a:schemeClr val="dk1"/>
              </a:solidFill>
              <a:latin typeface="Arial"/>
              <a:ea typeface="Arial"/>
              <a:cs typeface="Arial"/>
              <a:sym typeface="Arial"/>
            </a:endParaRPr>
          </a:p>
        </p:txBody>
      </p:sp>
      <p:sp>
        <p:nvSpPr>
          <p:cNvPr id="641" name="Shape 641"/>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Políticas Públicas revisadas	23</a:t>
            </a:r>
          </a:p>
        </p:txBody>
      </p:sp>
    </p:spTree>
    <p:extLst>
      <p:ext uri="{BB962C8B-B14F-4D97-AF65-F5344CB8AC3E}">
        <p14:creationId xmlns:p14="http://schemas.microsoft.com/office/powerpoint/2010/main" val="1332889924"/>
      </p:ext>
    </p:extLst>
  </p:cSld>
  <p:clrMapOvr>
    <a:masterClrMapping/>
  </p:clrMapOvr>
  <p:transition spd="slow">
    <p:cut/>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Shape 646"/>
          <p:cNvSpPr txBox="1">
            <a:spLocks noGrp="1"/>
          </p:cNvSpPr>
          <p:nvPr>
            <p:ph type="body" idx="1"/>
          </p:nvPr>
        </p:nvSpPr>
        <p:spPr>
          <a:xfrm>
            <a:off x="1774825" y="2060576"/>
            <a:ext cx="7072312" cy="3954461"/>
          </a:xfrm>
          <a:prstGeom prst="rect">
            <a:avLst/>
          </a:prstGeom>
          <a:noFill/>
          <a:ln>
            <a:noFill/>
          </a:ln>
        </p:spPr>
        <p:txBody>
          <a:bodyPr vert="horz" lIns="91425" tIns="45700" rIns="91425" bIns="45700" rtlCol="0" anchor="t" anchorCtr="0">
            <a:noAutofit/>
          </a:bodyPr>
          <a:lstStyle/>
          <a:p>
            <a:pPr marL="342900" indent="-139700" algn="just">
              <a:lnSpc>
                <a:spcPct val="80000"/>
              </a:lnSpc>
              <a:spcBef>
                <a:spcPts val="0"/>
              </a:spcBef>
              <a:buClr>
                <a:schemeClr val="dk1"/>
              </a:buClr>
              <a:buNone/>
            </a:pPr>
            <a:endParaRPr sz="3200">
              <a:solidFill>
                <a:schemeClr val="dk1"/>
              </a:solidFill>
              <a:latin typeface="Arial"/>
              <a:ea typeface="Arial"/>
              <a:cs typeface="Arial"/>
              <a:sym typeface="Arial"/>
            </a:endParaRPr>
          </a:p>
          <a:p>
            <a:pPr marL="342900" indent="-139700" algn="just">
              <a:lnSpc>
                <a:spcPct val="80000"/>
              </a:lnSpc>
              <a:spcBef>
                <a:spcPts val="640"/>
              </a:spcBef>
              <a:buClr>
                <a:schemeClr val="dk1"/>
              </a:buClr>
              <a:buNone/>
            </a:pPr>
            <a:endParaRPr sz="3200">
              <a:solidFill>
                <a:schemeClr val="dk1"/>
              </a:solidFill>
              <a:latin typeface="Arial"/>
              <a:ea typeface="Arial"/>
              <a:cs typeface="Arial"/>
              <a:sym typeface="Arial"/>
            </a:endParaRPr>
          </a:p>
          <a:p>
            <a:pPr marL="342900" indent="-342900" algn="just">
              <a:lnSpc>
                <a:spcPct val="80000"/>
              </a:lnSpc>
              <a:spcBef>
                <a:spcPts val="720"/>
              </a:spcBef>
              <a:buClr>
                <a:schemeClr val="dk1"/>
              </a:buClr>
              <a:buSzPct val="100000"/>
              <a:buFont typeface="Arial"/>
              <a:buChar char="•"/>
            </a:pPr>
            <a:r>
              <a:rPr lang="en-US" sz="3600" b="1">
                <a:solidFill>
                  <a:schemeClr val="dk1"/>
                </a:solidFill>
                <a:latin typeface="Arial"/>
                <a:ea typeface="Arial"/>
                <a:cs typeface="Arial"/>
                <a:sym typeface="Arial"/>
              </a:rPr>
              <a:t>LA MODERNIZACION DEL ESTADO</a:t>
            </a:r>
          </a:p>
        </p:txBody>
      </p:sp>
      <p:sp>
        <p:nvSpPr>
          <p:cNvPr id="647" name="Shape 64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75</a:t>
            </a:fld>
            <a:endParaRPr lang="en-US" sz="1400">
              <a:solidFill>
                <a:schemeClr val="dk1"/>
              </a:solidFill>
              <a:latin typeface="Arial"/>
              <a:ea typeface="Arial"/>
              <a:cs typeface="Arial"/>
              <a:sym typeface="Arial"/>
            </a:endParaRPr>
          </a:p>
        </p:txBody>
      </p:sp>
    </p:spTree>
  </p:cSld>
  <p:clrMapOvr>
    <a:masterClrMapping/>
  </p:clrMapOvr>
  <p:transition spd="slow">
    <p:cut/>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cxnSp>
        <p:nvCxnSpPr>
          <p:cNvPr id="652" name="Shape 652"/>
          <p:cNvCxnSpPr/>
          <p:nvPr/>
        </p:nvCxnSpPr>
        <p:spPr>
          <a:xfrm flipH="1">
            <a:off x="5375275" y="981075"/>
            <a:ext cx="576262" cy="576262"/>
          </a:xfrm>
          <a:prstGeom prst="straightConnector1">
            <a:avLst/>
          </a:prstGeom>
          <a:noFill/>
          <a:ln w="25400" cap="flat">
            <a:solidFill>
              <a:schemeClr val="accent1"/>
            </a:solidFill>
            <a:prstDash val="solid"/>
            <a:miter/>
            <a:headEnd type="none" w="med" len="med"/>
            <a:tailEnd type="triangle" w="lg" len="lg"/>
          </a:ln>
        </p:spPr>
      </p:cxnSp>
      <p:cxnSp>
        <p:nvCxnSpPr>
          <p:cNvPr id="653" name="Shape 653"/>
          <p:cNvCxnSpPr/>
          <p:nvPr/>
        </p:nvCxnSpPr>
        <p:spPr>
          <a:xfrm>
            <a:off x="7248525" y="908050"/>
            <a:ext cx="719136" cy="720724"/>
          </a:xfrm>
          <a:prstGeom prst="straightConnector1">
            <a:avLst/>
          </a:prstGeom>
          <a:noFill/>
          <a:ln w="25400" cap="flat">
            <a:solidFill>
              <a:schemeClr val="accent1"/>
            </a:solidFill>
            <a:prstDash val="solid"/>
            <a:miter/>
            <a:headEnd type="none" w="med" len="med"/>
            <a:tailEnd type="triangle" w="lg" len="lg"/>
          </a:ln>
        </p:spPr>
      </p:cxnSp>
      <p:cxnSp>
        <p:nvCxnSpPr>
          <p:cNvPr id="654" name="Shape 654"/>
          <p:cNvCxnSpPr/>
          <p:nvPr/>
        </p:nvCxnSpPr>
        <p:spPr>
          <a:xfrm flipH="1">
            <a:off x="4151312" y="2708275"/>
            <a:ext cx="431799" cy="504824"/>
          </a:xfrm>
          <a:prstGeom prst="straightConnector1">
            <a:avLst/>
          </a:prstGeom>
          <a:noFill/>
          <a:ln w="25400" cap="flat">
            <a:solidFill>
              <a:schemeClr val="accent1"/>
            </a:solidFill>
            <a:prstDash val="solid"/>
            <a:miter/>
            <a:headEnd type="none" w="med" len="med"/>
            <a:tailEnd type="triangle" w="lg" len="lg"/>
          </a:ln>
        </p:spPr>
      </p:cxnSp>
      <p:cxnSp>
        <p:nvCxnSpPr>
          <p:cNvPr id="655" name="Shape 655"/>
          <p:cNvCxnSpPr/>
          <p:nvPr/>
        </p:nvCxnSpPr>
        <p:spPr>
          <a:xfrm>
            <a:off x="5664200" y="2636836"/>
            <a:ext cx="792162" cy="792162"/>
          </a:xfrm>
          <a:prstGeom prst="straightConnector1">
            <a:avLst/>
          </a:prstGeom>
          <a:noFill/>
          <a:ln w="25400" cap="flat">
            <a:solidFill>
              <a:schemeClr val="accent1"/>
            </a:solidFill>
            <a:prstDash val="solid"/>
            <a:miter/>
            <a:headEnd type="none" w="med" len="med"/>
            <a:tailEnd type="triangle" w="lg" len="lg"/>
          </a:ln>
        </p:spPr>
      </p:cxnSp>
      <p:cxnSp>
        <p:nvCxnSpPr>
          <p:cNvPr id="656" name="Shape 656"/>
          <p:cNvCxnSpPr/>
          <p:nvPr/>
        </p:nvCxnSpPr>
        <p:spPr>
          <a:xfrm flipH="1">
            <a:off x="6024561" y="4365625"/>
            <a:ext cx="503236" cy="635000"/>
          </a:xfrm>
          <a:prstGeom prst="straightConnector1">
            <a:avLst/>
          </a:prstGeom>
          <a:noFill/>
          <a:ln w="25400" cap="flat">
            <a:solidFill>
              <a:schemeClr val="accent1"/>
            </a:solidFill>
            <a:prstDash val="solid"/>
            <a:miter/>
            <a:headEnd type="none" w="med" len="med"/>
            <a:tailEnd type="triangle" w="lg" len="lg"/>
          </a:ln>
        </p:spPr>
      </p:cxnSp>
      <p:cxnSp>
        <p:nvCxnSpPr>
          <p:cNvPr id="657" name="Shape 657"/>
          <p:cNvCxnSpPr/>
          <p:nvPr/>
        </p:nvCxnSpPr>
        <p:spPr>
          <a:xfrm>
            <a:off x="7175500" y="4292600"/>
            <a:ext cx="576262" cy="792162"/>
          </a:xfrm>
          <a:prstGeom prst="straightConnector1">
            <a:avLst/>
          </a:prstGeom>
          <a:noFill/>
          <a:ln w="25400" cap="flat">
            <a:solidFill>
              <a:schemeClr val="accent1"/>
            </a:solidFill>
            <a:prstDash val="solid"/>
            <a:miter/>
            <a:headEnd type="none" w="med" len="med"/>
            <a:tailEnd type="triangle" w="lg" len="lg"/>
          </a:ln>
        </p:spPr>
      </p:cxnSp>
      <p:sp>
        <p:nvSpPr>
          <p:cNvPr id="658" name="Shape 65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76</a:t>
            </a:fld>
            <a:endParaRPr lang="en-US" sz="1400">
              <a:solidFill>
                <a:schemeClr val="dk1"/>
              </a:solidFill>
              <a:latin typeface="Arial"/>
              <a:ea typeface="Arial"/>
              <a:cs typeface="Arial"/>
              <a:sym typeface="Arial"/>
            </a:endParaRPr>
          </a:p>
        </p:txBody>
      </p:sp>
      <p:grpSp>
        <p:nvGrpSpPr>
          <p:cNvPr id="659" name="Shape 659"/>
          <p:cNvGrpSpPr/>
          <p:nvPr/>
        </p:nvGrpSpPr>
        <p:grpSpPr>
          <a:xfrm>
            <a:off x="3883026" y="1450976"/>
            <a:ext cx="2193925" cy="1408111"/>
            <a:chOff x="2359025" y="1450975"/>
            <a:chExt cx="2193925" cy="1408111"/>
          </a:xfrm>
        </p:grpSpPr>
        <p:pic>
          <p:nvPicPr>
            <p:cNvPr id="660" name="Shape 660"/>
            <p:cNvPicPr preferRelativeResize="0"/>
            <p:nvPr/>
          </p:nvPicPr>
          <p:blipFill rotWithShape="1">
            <a:blip r:embed="rId3">
              <a:alphaModFix/>
            </a:blip>
            <a:srcRect/>
            <a:stretch/>
          </p:blipFill>
          <p:spPr>
            <a:xfrm>
              <a:off x="2359025" y="1450975"/>
              <a:ext cx="2193925" cy="1408111"/>
            </a:xfrm>
            <a:prstGeom prst="rect">
              <a:avLst/>
            </a:prstGeom>
            <a:noFill/>
            <a:ln>
              <a:noFill/>
            </a:ln>
          </p:spPr>
        </p:pic>
        <p:sp>
          <p:nvSpPr>
            <p:cNvPr id="661" name="Shape 661"/>
            <p:cNvSpPr txBox="1"/>
            <p:nvPr/>
          </p:nvSpPr>
          <p:spPr>
            <a:xfrm>
              <a:off x="2717800" y="1674811"/>
              <a:ext cx="1476375" cy="914400"/>
            </a:xfrm>
            <a:prstGeom prst="rect">
              <a:avLst/>
            </a:prstGeom>
            <a:noFill/>
            <a:ln>
              <a:noFill/>
            </a:ln>
          </p:spPr>
          <p:txBody>
            <a:bodyPr lIns="91425" tIns="45700" rIns="91425" bIns="45700" anchor="ctr" anchorCtr="0">
              <a:noAutofit/>
            </a:bodyPr>
            <a:lstStyle/>
            <a:p>
              <a:pPr algn="ctr">
                <a:buClr>
                  <a:srgbClr val="FFFFFF"/>
                </a:buClr>
                <a:buSzPct val="25000"/>
              </a:pPr>
              <a:r>
                <a:rPr lang="en-US" b="1" dirty="0" err="1">
                  <a:solidFill>
                    <a:srgbClr val="FFFFFF"/>
                  </a:solidFill>
                  <a:latin typeface="Arial"/>
                  <a:ea typeface="Arial"/>
                  <a:cs typeface="Arial"/>
                  <a:sym typeface="Arial"/>
                </a:rPr>
                <a:t>Reformas</a:t>
              </a:r>
              <a:endParaRPr lang="en-US" b="1" dirty="0">
                <a:solidFill>
                  <a:srgbClr val="FFFFFF"/>
                </a:solidFill>
                <a:latin typeface="Arial"/>
                <a:ea typeface="Arial"/>
                <a:cs typeface="Arial"/>
                <a:sym typeface="Arial"/>
              </a:endParaRPr>
            </a:p>
            <a:p>
              <a:pPr algn="ctr">
                <a:buClr>
                  <a:srgbClr val="FFFFFF"/>
                </a:buClr>
                <a:buSzPct val="25000"/>
              </a:pPr>
              <a:r>
                <a:rPr lang="en-US" b="1" dirty="0" err="1">
                  <a:solidFill>
                    <a:srgbClr val="FFFFFF"/>
                  </a:solidFill>
                  <a:latin typeface="Arial"/>
                  <a:ea typeface="Arial"/>
                  <a:cs typeface="Arial"/>
                  <a:sym typeface="Arial"/>
                </a:rPr>
                <a:t>Institucionales</a:t>
              </a:r>
              <a:endParaRPr lang="en-US" b="1" dirty="0">
                <a:solidFill>
                  <a:srgbClr val="FFFFFF"/>
                </a:solidFill>
                <a:latin typeface="Arial"/>
                <a:ea typeface="Arial"/>
                <a:cs typeface="Arial"/>
                <a:sym typeface="Arial"/>
              </a:endParaRPr>
            </a:p>
          </p:txBody>
        </p:sp>
      </p:grpSp>
      <p:grpSp>
        <p:nvGrpSpPr>
          <p:cNvPr id="662" name="Shape 662"/>
          <p:cNvGrpSpPr/>
          <p:nvPr/>
        </p:nvGrpSpPr>
        <p:grpSpPr>
          <a:xfrm>
            <a:off x="7553326" y="1450975"/>
            <a:ext cx="2200275" cy="1335086"/>
            <a:chOff x="6029325" y="1450975"/>
            <a:chExt cx="2200275" cy="1335086"/>
          </a:xfrm>
        </p:grpSpPr>
        <p:pic>
          <p:nvPicPr>
            <p:cNvPr id="663" name="Shape 663"/>
            <p:cNvPicPr preferRelativeResize="0"/>
            <p:nvPr/>
          </p:nvPicPr>
          <p:blipFill rotWithShape="1">
            <a:blip r:embed="rId4">
              <a:alphaModFix/>
            </a:blip>
            <a:srcRect/>
            <a:stretch/>
          </p:blipFill>
          <p:spPr>
            <a:xfrm>
              <a:off x="6029325" y="1450975"/>
              <a:ext cx="2200275" cy="1335086"/>
            </a:xfrm>
            <a:prstGeom prst="rect">
              <a:avLst/>
            </a:prstGeom>
            <a:noFill/>
            <a:ln>
              <a:noFill/>
            </a:ln>
          </p:spPr>
        </p:pic>
        <p:sp>
          <p:nvSpPr>
            <p:cNvPr id="664" name="Shape 664"/>
            <p:cNvSpPr txBox="1"/>
            <p:nvPr/>
          </p:nvSpPr>
          <p:spPr>
            <a:xfrm>
              <a:off x="6391275" y="1663700"/>
              <a:ext cx="1474786" cy="865187"/>
            </a:xfrm>
            <a:prstGeom prst="rect">
              <a:avLst/>
            </a:prstGeom>
            <a:noFill/>
            <a:ln>
              <a:noFill/>
            </a:ln>
          </p:spPr>
          <p:txBody>
            <a:bodyPr lIns="91425" tIns="45700" rIns="91425" bIns="45700" anchor="ctr" anchorCtr="0">
              <a:noAutofit/>
            </a:bodyPr>
            <a:lstStyle/>
            <a:p>
              <a:pPr algn="ctr">
                <a:buClr>
                  <a:srgbClr val="FFFFFF"/>
                </a:buClr>
                <a:buSzPct val="25000"/>
              </a:pPr>
              <a:r>
                <a:rPr lang="en-US" b="1">
                  <a:solidFill>
                    <a:srgbClr val="FFFFFF"/>
                  </a:solidFill>
                  <a:latin typeface="Arial"/>
                  <a:ea typeface="Arial"/>
                  <a:cs typeface="Arial"/>
                  <a:sym typeface="Arial"/>
                </a:rPr>
                <a:t>Reformas</a:t>
              </a:r>
            </a:p>
            <a:p>
              <a:pPr algn="ctr">
                <a:buClr>
                  <a:srgbClr val="FFFFFF"/>
                </a:buClr>
                <a:buSzPct val="25000"/>
              </a:pPr>
              <a:r>
                <a:rPr lang="en-US" b="1">
                  <a:solidFill>
                    <a:srgbClr val="FFFFFF"/>
                  </a:solidFill>
                  <a:latin typeface="Arial"/>
                  <a:ea typeface="Arial"/>
                  <a:cs typeface="Arial"/>
                  <a:sym typeface="Arial"/>
                </a:rPr>
                <a:t>Sustantivas</a:t>
              </a:r>
            </a:p>
          </p:txBody>
        </p:sp>
      </p:grpSp>
      <p:grpSp>
        <p:nvGrpSpPr>
          <p:cNvPr id="665" name="Shape 665"/>
          <p:cNvGrpSpPr/>
          <p:nvPr/>
        </p:nvGrpSpPr>
        <p:grpSpPr>
          <a:xfrm>
            <a:off x="3017837" y="3108325"/>
            <a:ext cx="1693862" cy="1262062"/>
            <a:chOff x="1493837" y="3108325"/>
            <a:chExt cx="1693862" cy="1262062"/>
          </a:xfrm>
        </p:grpSpPr>
        <p:pic>
          <p:nvPicPr>
            <p:cNvPr id="666" name="Shape 666"/>
            <p:cNvPicPr preferRelativeResize="0"/>
            <p:nvPr/>
          </p:nvPicPr>
          <p:blipFill rotWithShape="1">
            <a:blip r:embed="rId5">
              <a:alphaModFix/>
            </a:blip>
            <a:srcRect/>
            <a:stretch/>
          </p:blipFill>
          <p:spPr>
            <a:xfrm>
              <a:off x="1493837" y="3108325"/>
              <a:ext cx="1693862" cy="1262062"/>
            </a:xfrm>
            <a:prstGeom prst="rect">
              <a:avLst/>
            </a:prstGeom>
            <a:noFill/>
            <a:ln>
              <a:noFill/>
            </a:ln>
          </p:spPr>
        </p:pic>
        <p:sp>
          <p:nvSpPr>
            <p:cNvPr id="667" name="Shape 667"/>
            <p:cNvSpPr txBox="1"/>
            <p:nvPr/>
          </p:nvSpPr>
          <p:spPr>
            <a:xfrm>
              <a:off x="1779586" y="3328986"/>
              <a:ext cx="1120774" cy="796926"/>
            </a:xfrm>
            <a:prstGeom prst="rect">
              <a:avLst/>
            </a:prstGeom>
            <a:noFill/>
            <a:ln>
              <a:noFill/>
            </a:ln>
          </p:spPr>
          <p:txBody>
            <a:bodyPr lIns="91425" tIns="45700" rIns="91425" bIns="45700" anchor="ctr" anchorCtr="0">
              <a:noAutofit/>
            </a:bodyPr>
            <a:lstStyle/>
            <a:p>
              <a:pPr algn="ctr">
                <a:buClr>
                  <a:srgbClr val="FFFFFF"/>
                </a:buClr>
                <a:buSzPct val="25000"/>
              </a:pPr>
              <a:r>
                <a:rPr lang="en-US" b="1" dirty="0" err="1">
                  <a:solidFill>
                    <a:srgbClr val="FFFFFF"/>
                  </a:solidFill>
                  <a:latin typeface="Arial"/>
                  <a:ea typeface="Arial"/>
                  <a:cs typeface="Arial"/>
                  <a:sym typeface="Arial"/>
                </a:rPr>
                <a:t>Reformas</a:t>
              </a:r>
              <a:endParaRPr lang="en-US" b="1" dirty="0">
                <a:solidFill>
                  <a:srgbClr val="FFFFFF"/>
                </a:solidFill>
                <a:latin typeface="Arial"/>
                <a:ea typeface="Arial"/>
                <a:cs typeface="Arial"/>
                <a:sym typeface="Arial"/>
              </a:endParaRPr>
            </a:p>
            <a:p>
              <a:pPr algn="ctr">
                <a:buClr>
                  <a:srgbClr val="FFFFFF"/>
                </a:buClr>
                <a:buSzPct val="25000"/>
              </a:pPr>
              <a:r>
                <a:rPr lang="en-US" b="1" dirty="0" err="1">
                  <a:solidFill>
                    <a:srgbClr val="FFFFFF"/>
                  </a:solidFill>
                  <a:latin typeface="Arial"/>
                  <a:ea typeface="Arial"/>
                  <a:cs typeface="Arial"/>
                  <a:sym typeface="Arial"/>
                </a:rPr>
                <a:t>políticas</a:t>
              </a:r>
              <a:endParaRPr lang="en-US" b="1" dirty="0">
                <a:solidFill>
                  <a:srgbClr val="FFFFFF"/>
                </a:solidFill>
                <a:latin typeface="Arial"/>
                <a:ea typeface="Arial"/>
                <a:cs typeface="Arial"/>
                <a:sym typeface="Arial"/>
              </a:endParaRPr>
            </a:p>
          </p:txBody>
        </p:sp>
      </p:grpSp>
      <p:grpSp>
        <p:nvGrpSpPr>
          <p:cNvPr id="668" name="Shape 668"/>
          <p:cNvGrpSpPr/>
          <p:nvPr/>
        </p:nvGrpSpPr>
        <p:grpSpPr>
          <a:xfrm>
            <a:off x="5857876" y="3402013"/>
            <a:ext cx="1920875" cy="1189037"/>
            <a:chOff x="4333875" y="3402012"/>
            <a:chExt cx="1920875" cy="1189037"/>
          </a:xfrm>
        </p:grpSpPr>
        <p:pic>
          <p:nvPicPr>
            <p:cNvPr id="669" name="Shape 669"/>
            <p:cNvPicPr preferRelativeResize="0"/>
            <p:nvPr/>
          </p:nvPicPr>
          <p:blipFill rotWithShape="1">
            <a:blip r:embed="rId6">
              <a:alphaModFix/>
            </a:blip>
            <a:srcRect/>
            <a:stretch/>
          </p:blipFill>
          <p:spPr>
            <a:xfrm>
              <a:off x="4333875" y="3402012"/>
              <a:ext cx="1920875" cy="1189037"/>
            </a:xfrm>
            <a:prstGeom prst="rect">
              <a:avLst/>
            </a:prstGeom>
            <a:noFill/>
            <a:ln>
              <a:noFill/>
            </a:ln>
          </p:spPr>
        </p:pic>
        <p:sp>
          <p:nvSpPr>
            <p:cNvPr id="670" name="Shape 670"/>
            <p:cNvSpPr txBox="1"/>
            <p:nvPr/>
          </p:nvSpPr>
          <p:spPr>
            <a:xfrm>
              <a:off x="4681537" y="3587750"/>
              <a:ext cx="1223961" cy="762000"/>
            </a:xfrm>
            <a:prstGeom prst="rect">
              <a:avLst/>
            </a:prstGeom>
            <a:noFill/>
            <a:ln>
              <a:noFill/>
            </a:ln>
          </p:spPr>
          <p:txBody>
            <a:bodyPr lIns="91425" tIns="45700" rIns="91425" bIns="45700" anchor="ctr" anchorCtr="0">
              <a:noAutofit/>
            </a:bodyPr>
            <a:lstStyle/>
            <a:p>
              <a:pPr algn="ctr">
                <a:buClr>
                  <a:srgbClr val="FFFFFF"/>
                </a:buClr>
                <a:buSzPct val="25000"/>
              </a:pPr>
              <a:r>
                <a:rPr lang="en-US" sz="1700" b="1">
                  <a:solidFill>
                    <a:srgbClr val="FFFFFF"/>
                  </a:solidFill>
                  <a:latin typeface="Arial"/>
                  <a:ea typeface="Arial"/>
                  <a:cs typeface="Arial"/>
                  <a:sym typeface="Arial"/>
                </a:rPr>
                <a:t>Reformas</a:t>
              </a:r>
            </a:p>
            <a:p>
              <a:pPr algn="ctr">
                <a:buClr>
                  <a:srgbClr val="FFFFFF"/>
                </a:buClr>
                <a:buSzPct val="25000"/>
              </a:pPr>
              <a:r>
                <a:rPr lang="en-US" sz="1700" b="1">
                  <a:solidFill>
                    <a:srgbClr val="FFFFFF"/>
                  </a:solidFill>
                  <a:latin typeface="Arial"/>
                  <a:ea typeface="Arial"/>
                  <a:cs typeface="Arial"/>
                  <a:sym typeface="Arial"/>
                </a:rPr>
                <a:t>administrativas</a:t>
              </a:r>
            </a:p>
          </p:txBody>
        </p:sp>
      </p:grpSp>
      <p:grpSp>
        <p:nvGrpSpPr>
          <p:cNvPr id="671" name="Shape 671"/>
          <p:cNvGrpSpPr/>
          <p:nvPr/>
        </p:nvGrpSpPr>
        <p:grpSpPr>
          <a:xfrm>
            <a:off x="5394326" y="158751"/>
            <a:ext cx="2195511" cy="974725"/>
            <a:chOff x="3870325" y="158750"/>
            <a:chExt cx="2195511" cy="974725"/>
          </a:xfrm>
        </p:grpSpPr>
        <p:pic>
          <p:nvPicPr>
            <p:cNvPr id="672" name="Shape 672"/>
            <p:cNvPicPr preferRelativeResize="0"/>
            <p:nvPr/>
          </p:nvPicPr>
          <p:blipFill rotWithShape="1">
            <a:blip r:embed="rId7">
              <a:alphaModFix/>
            </a:blip>
            <a:srcRect/>
            <a:stretch/>
          </p:blipFill>
          <p:spPr>
            <a:xfrm>
              <a:off x="3870325" y="158750"/>
              <a:ext cx="2195511" cy="974725"/>
            </a:xfrm>
            <a:prstGeom prst="rect">
              <a:avLst/>
            </a:prstGeom>
            <a:noFill/>
            <a:ln>
              <a:noFill/>
            </a:ln>
          </p:spPr>
        </p:pic>
        <p:sp>
          <p:nvSpPr>
            <p:cNvPr id="673" name="Shape 673"/>
            <p:cNvSpPr txBox="1"/>
            <p:nvPr/>
          </p:nvSpPr>
          <p:spPr>
            <a:xfrm>
              <a:off x="4230687" y="315912"/>
              <a:ext cx="1474786" cy="609599"/>
            </a:xfrm>
            <a:prstGeom prst="rect">
              <a:avLst/>
            </a:prstGeom>
            <a:noFill/>
            <a:ln>
              <a:noFill/>
            </a:ln>
          </p:spPr>
          <p:txBody>
            <a:bodyPr lIns="91425" tIns="45700" rIns="91425" bIns="45700" anchor="ctr" anchorCtr="0">
              <a:noAutofit/>
            </a:bodyPr>
            <a:lstStyle/>
            <a:p>
              <a:pPr algn="ctr">
                <a:buClr>
                  <a:srgbClr val="FFFFFF"/>
                </a:buClr>
                <a:buSzPct val="25000"/>
              </a:pPr>
              <a:r>
                <a:rPr lang="en-US" sz="1700" b="1">
                  <a:solidFill>
                    <a:srgbClr val="FFFFFF"/>
                  </a:solidFill>
                  <a:latin typeface="Arial"/>
                  <a:ea typeface="Arial"/>
                  <a:cs typeface="Arial"/>
                  <a:sym typeface="Arial"/>
                </a:rPr>
                <a:t>Reformas del</a:t>
              </a:r>
            </a:p>
            <a:p>
              <a:pPr algn="ctr">
                <a:buClr>
                  <a:srgbClr val="FFFFFF"/>
                </a:buClr>
                <a:buSzPct val="25000"/>
              </a:pPr>
              <a:r>
                <a:rPr lang="en-US" sz="1700" b="1">
                  <a:solidFill>
                    <a:srgbClr val="FFFFFF"/>
                  </a:solidFill>
                  <a:latin typeface="Arial"/>
                  <a:ea typeface="Arial"/>
                  <a:cs typeface="Arial"/>
                  <a:sym typeface="Arial"/>
                </a:rPr>
                <a:t>Estado</a:t>
              </a:r>
            </a:p>
          </p:txBody>
        </p:sp>
      </p:grpSp>
      <p:grpSp>
        <p:nvGrpSpPr>
          <p:cNvPr id="674" name="Shape 674"/>
          <p:cNvGrpSpPr/>
          <p:nvPr/>
        </p:nvGrpSpPr>
        <p:grpSpPr>
          <a:xfrm>
            <a:off x="4449761" y="4900613"/>
            <a:ext cx="2006600" cy="1341437"/>
            <a:chOff x="2925761" y="4900612"/>
            <a:chExt cx="2006600" cy="1341437"/>
          </a:xfrm>
        </p:grpSpPr>
        <p:pic>
          <p:nvPicPr>
            <p:cNvPr id="675" name="Shape 675"/>
            <p:cNvPicPr preferRelativeResize="0"/>
            <p:nvPr/>
          </p:nvPicPr>
          <p:blipFill rotWithShape="1">
            <a:blip r:embed="rId8">
              <a:alphaModFix/>
            </a:blip>
            <a:srcRect/>
            <a:stretch/>
          </p:blipFill>
          <p:spPr>
            <a:xfrm>
              <a:off x="2925761" y="4900612"/>
              <a:ext cx="2006600" cy="1341437"/>
            </a:xfrm>
            <a:prstGeom prst="rect">
              <a:avLst/>
            </a:prstGeom>
            <a:noFill/>
            <a:ln>
              <a:noFill/>
            </a:ln>
          </p:spPr>
        </p:pic>
        <p:sp>
          <p:nvSpPr>
            <p:cNvPr id="676" name="Shape 676"/>
            <p:cNvSpPr txBox="1"/>
            <p:nvPr/>
          </p:nvSpPr>
          <p:spPr>
            <a:xfrm>
              <a:off x="3262311" y="5110162"/>
              <a:ext cx="1323975" cy="874711"/>
            </a:xfrm>
            <a:prstGeom prst="rect">
              <a:avLst/>
            </a:prstGeom>
            <a:noFill/>
            <a:ln>
              <a:noFill/>
            </a:ln>
          </p:spPr>
          <p:txBody>
            <a:bodyPr lIns="91425" tIns="45700" rIns="91425" bIns="45700" anchor="ctr" anchorCtr="0">
              <a:noAutofit/>
            </a:bodyPr>
            <a:lstStyle/>
            <a:p>
              <a:pPr algn="ctr">
                <a:buClr>
                  <a:srgbClr val="FFFFFF"/>
                </a:buClr>
                <a:buSzPct val="25000"/>
              </a:pPr>
              <a:r>
                <a:rPr lang="en-US" sz="1400" b="1" dirty="0" err="1">
                  <a:solidFill>
                    <a:srgbClr val="FFFFFF"/>
                  </a:solidFill>
                  <a:latin typeface="Arial"/>
                  <a:ea typeface="Arial"/>
                  <a:cs typeface="Arial"/>
                  <a:sym typeface="Arial"/>
                </a:rPr>
                <a:t>Reforma</a:t>
              </a:r>
              <a:r>
                <a:rPr lang="en-US" sz="1400" b="1" dirty="0">
                  <a:solidFill>
                    <a:srgbClr val="FFFFFF"/>
                  </a:solidFill>
                  <a:latin typeface="Arial"/>
                  <a:ea typeface="Arial"/>
                  <a:cs typeface="Arial"/>
                  <a:sym typeface="Arial"/>
                </a:rPr>
                <a:t> </a:t>
              </a:r>
              <a:r>
                <a:rPr lang="en-US" sz="1400" b="1" dirty="0" err="1">
                  <a:solidFill>
                    <a:srgbClr val="FFFFFF"/>
                  </a:solidFill>
                  <a:latin typeface="Arial"/>
                  <a:ea typeface="Arial"/>
                  <a:cs typeface="Arial"/>
                  <a:sym typeface="Arial"/>
                </a:rPr>
                <a:t>restringida</a:t>
              </a:r>
              <a:endParaRPr lang="en-US" sz="1400" b="1" dirty="0">
                <a:solidFill>
                  <a:srgbClr val="FFFFFF"/>
                </a:solidFill>
                <a:latin typeface="Arial"/>
                <a:ea typeface="Arial"/>
                <a:cs typeface="Arial"/>
                <a:sym typeface="Arial"/>
              </a:endParaRPr>
            </a:p>
            <a:p>
              <a:pPr algn="ctr">
                <a:buClr>
                  <a:srgbClr val="FFFFFF"/>
                </a:buClr>
                <a:buSzPct val="25000"/>
              </a:pPr>
              <a:r>
                <a:rPr lang="en-US" sz="1400" b="1" dirty="0" err="1">
                  <a:solidFill>
                    <a:srgbClr val="FFFFFF"/>
                  </a:solidFill>
                  <a:latin typeface="Arial"/>
                  <a:ea typeface="Arial"/>
                  <a:cs typeface="Arial"/>
                  <a:sym typeface="Arial"/>
                </a:rPr>
                <a:t>Modernización</a:t>
              </a:r>
              <a:endParaRPr lang="en-US" sz="1400" b="1" dirty="0">
                <a:solidFill>
                  <a:srgbClr val="FFFFFF"/>
                </a:solidFill>
                <a:latin typeface="Arial"/>
                <a:ea typeface="Arial"/>
                <a:cs typeface="Arial"/>
                <a:sym typeface="Arial"/>
              </a:endParaRPr>
            </a:p>
            <a:p>
              <a:pPr algn="ctr">
                <a:buClr>
                  <a:srgbClr val="FFFFFF"/>
                </a:buClr>
                <a:buSzPct val="25000"/>
              </a:pPr>
              <a:r>
                <a:rPr lang="en-US" sz="1400" b="1" dirty="0">
                  <a:solidFill>
                    <a:srgbClr val="FFFFFF"/>
                  </a:solidFill>
                  <a:latin typeface="Arial"/>
                  <a:ea typeface="Arial"/>
                  <a:cs typeface="Arial"/>
                  <a:sym typeface="Arial"/>
                </a:rPr>
                <a:t>de la </a:t>
              </a:r>
              <a:r>
                <a:rPr lang="en-US" sz="1400" b="1" dirty="0" err="1">
                  <a:solidFill>
                    <a:srgbClr val="FFFFFF"/>
                  </a:solidFill>
                  <a:latin typeface="Arial"/>
                  <a:ea typeface="Arial"/>
                  <a:cs typeface="Arial"/>
                  <a:sym typeface="Arial"/>
                </a:rPr>
                <a:t>gestión</a:t>
              </a:r>
              <a:endParaRPr lang="en-US" sz="1400" b="1" dirty="0">
                <a:solidFill>
                  <a:srgbClr val="FFFFFF"/>
                </a:solidFill>
                <a:latin typeface="Arial"/>
                <a:ea typeface="Arial"/>
                <a:cs typeface="Arial"/>
                <a:sym typeface="Arial"/>
              </a:endParaRPr>
            </a:p>
          </p:txBody>
        </p:sp>
      </p:grpSp>
      <p:grpSp>
        <p:nvGrpSpPr>
          <p:cNvPr id="677" name="Shape 677"/>
          <p:cNvGrpSpPr/>
          <p:nvPr/>
        </p:nvGrpSpPr>
        <p:grpSpPr>
          <a:xfrm>
            <a:off x="7242175" y="4979987"/>
            <a:ext cx="2109786" cy="1262062"/>
            <a:chOff x="5718175" y="4979987"/>
            <a:chExt cx="2109786" cy="1262062"/>
          </a:xfrm>
        </p:grpSpPr>
        <p:pic>
          <p:nvPicPr>
            <p:cNvPr id="678" name="Shape 678"/>
            <p:cNvPicPr preferRelativeResize="0"/>
            <p:nvPr/>
          </p:nvPicPr>
          <p:blipFill rotWithShape="1">
            <a:blip r:embed="rId9">
              <a:alphaModFix/>
            </a:blip>
            <a:srcRect/>
            <a:stretch/>
          </p:blipFill>
          <p:spPr>
            <a:xfrm>
              <a:off x="5718175" y="4979987"/>
              <a:ext cx="2109786" cy="1262062"/>
            </a:xfrm>
            <a:prstGeom prst="rect">
              <a:avLst/>
            </a:prstGeom>
            <a:noFill/>
            <a:ln>
              <a:noFill/>
            </a:ln>
          </p:spPr>
        </p:pic>
        <p:sp>
          <p:nvSpPr>
            <p:cNvPr id="679" name="Shape 679"/>
            <p:cNvSpPr txBox="1"/>
            <p:nvPr/>
          </p:nvSpPr>
          <p:spPr>
            <a:xfrm>
              <a:off x="6080125" y="5181600"/>
              <a:ext cx="1376361" cy="815975"/>
            </a:xfrm>
            <a:prstGeom prst="rect">
              <a:avLst/>
            </a:prstGeom>
            <a:noFill/>
            <a:ln>
              <a:noFill/>
            </a:ln>
          </p:spPr>
          <p:txBody>
            <a:bodyPr lIns="91425" tIns="45700" rIns="91425" bIns="45700" anchor="ctr" anchorCtr="0">
              <a:noAutofit/>
            </a:bodyPr>
            <a:lstStyle/>
            <a:p>
              <a:pPr algn="ctr">
                <a:buClr>
                  <a:srgbClr val="FFFFFF"/>
                </a:buClr>
                <a:buSzPct val="25000"/>
              </a:pPr>
              <a:r>
                <a:rPr lang="en-US" sz="1500" b="1">
                  <a:solidFill>
                    <a:srgbClr val="FFFFFF"/>
                  </a:solidFill>
                  <a:latin typeface="Arial"/>
                  <a:ea typeface="Arial"/>
                  <a:cs typeface="Arial"/>
                  <a:sym typeface="Arial"/>
                </a:rPr>
                <a:t>Reforma amplia</a:t>
              </a:r>
            </a:p>
            <a:p>
              <a:pPr algn="ctr">
                <a:buClr>
                  <a:srgbClr val="FFFFFF"/>
                </a:buClr>
                <a:buSzPct val="25000"/>
              </a:pPr>
              <a:r>
                <a:rPr lang="en-US" sz="1500" b="1">
                  <a:solidFill>
                    <a:srgbClr val="FFFFFF"/>
                  </a:solidFill>
                  <a:latin typeface="Arial"/>
                  <a:ea typeface="Arial"/>
                  <a:cs typeface="Arial"/>
                  <a:sym typeface="Arial"/>
                </a:rPr>
                <a:t>Reforma del Estado</a:t>
              </a:r>
            </a:p>
          </p:txBody>
        </p:sp>
      </p:grpSp>
    </p:spTree>
  </p:cSld>
  <p:clrMapOvr>
    <a:masterClrMapping/>
  </p:clrMapOvr>
  <p:transition spd="slow">
    <p:cut/>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6FF1733C-93EC-4924-802D-4AFB68EA5182}" type="slidenum">
              <a:rPr kumimoji="0" lang="en-US" sz="1400"/>
              <a:pPr/>
              <a:t>77</a:t>
            </a:fld>
            <a:endParaRPr kumimoji="0" lang="en-US" sz="1400"/>
          </a:p>
        </p:txBody>
      </p:sp>
      <p:sp>
        <p:nvSpPr>
          <p:cNvPr id="20485" name="Rectangle 5"/>
          <p:cNvSpPr>
            <a:spLocks noGrp="1" noChangeArrowheads="1"/>
          </p:cNvSpPr>
          <p:nvPr>
            <p:ph type="body" idx="1"/>
          </p:nvPr>
        </p:nvSpPr>
        <p:spPr/>
        <p:txBody>
          <a:bodyPr/>
          <a:lstStyle/>
          <a:p>
            <a:pPr>
              <a:defRPr/>
            </a:pPr>
            <a:r>
              <a:rPr lang="es-ES_tradnl" sz="2400" dirty="0"/>
              <a:t>Cambio continuo y discontinuo en el estado</a:t>
            </a:r>
            <a:r>
              <a:rPr lang="es-ES_tradnl" dirty="0"/>
              <a:t>:</a:t>
            </a:r>
          </a:p>
          <a:p>
            <a:pPr lvl="4">
              <a:defRPr/>
            </a:pPr>
            <a:endParaRPr lang="es-ES_tradnl" dirty="0"/>
          </a:p>
          <a:p>
            <a:pPr lvl="1">
              <a:lnSpc>
                <a:spcPct val="140000"/>
              </a:lnSpc>
              <a:buFontTx/>
              <a:buNone/>
              <a:defRPr/>
            </a:pPr>
            <a:r>
              <a:rPr lang="es-ES_tradnl" dirty="0"/>
              <a:t>	</a:t>
            </a:r>
            <a:r>
              <a:rPr lang="es-ES_tradnl" sz="2000" dirty="0"/>
              <a:t>Son cambios por adaptación, espontáneos, periféricos.</a:t>
            </a:r>
          </a:p>
          <a:p>
            <a:pPr lvl="4">
              <a:buFontTx/>
              <a:buNone/>
              <a:defRPr/>
            </a:pPr>
            <a:endParaRPr lang="es-ES_tradnl" sz="2000" dirty="0"/>
          </a:p>
          <a:p>
            <a:pPr lvl="1">
              <a:lnSpc>
                <a:spcPct val="110000"/>
              </a:lnSpc>
              <a:defRPr/>
            </a:pPr>
            <a:r>
              <a:rPr lang="es-ES_tradnl" sz="2000" b="1" dirty="0"/>
              <a:t>Cambios discontinuos alteran el modo de razonamiento</a:t>
            </a:r>
            <a:r>
              <a:rPr lang="es-ES_tradnl" sz="2000" dirty="0"/>
              <a:t>, el carácter del estado, aportando nuevos valores y nuevos principios que obligan a cambios en el comportamiento de los actores. </a:t>
            </a:r>
            <a:r>
              <a:rPr lang="es-ES_tradnl" sz="2000" b="1" dirty="0"/>
              <a:t>Reformas se caracterizan por ser</a:t>
            </a:r>
            <a:r>
              <a:rPr lang="es-ES_tradnl" sz="2000" dirty="0"/>
              <a:t> cambios discontinuos.</a:t>
            </a:r>
          </a:p>
          <a:p>
            <a:pPr lvl="1">
              <a:lnSpc>
                <a:spcPct val="110000"/>
              </a:lnSpc>
              <a:defRPr/>
            </a:pPr>
            <a:endParaRPr lang="es-ES_tradnl" sz="2000" dirty="0"/>
          </a:p>
          <a:p>
            <a:pPr lvl="1">
              <a:lnSpc>
                <a:spcPct val="110000"/>
              </a:lnSpc>
              <a:defRPr/>
            </a:pPr>
            <a:r>
              <a:rPr lang="es-ES_tradnl" sz="2000" b="1" dirty="0"/>
              <a:t>Cambios continuos son transformaciones que no cuestionan la lógica dominante</a:t>
            </a:r>
            <a:r>
              <a:rPr lang="es-ES_tradnl" sz="2000" dirty="0"/>
              <a:t> ni la identidad del estado en sus formas y actuaciones.</a:t>
            </a:r>
          </a:p>
        </p:txBody>
      </p:sp>
      <p:sp>
        <p:nvSpPr>
          <p:cNvPr id="20487"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26628618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2D972F07-0749-4DFB-94EA-E283AFDF6E3D}" type="slidenum">
              <a:rPr kumimoji="0" lang="en-US" sz="1400"/>
              <a:pPr/>
              <a:t>78</a:t>
            </a:fld>
            <a:endParaRPr kumimoji="0" lang="en-US" sz="1400"/>
          </a:p>
        </p:txBody>
      </p:sp>
      <p:sp>
        <p:nvSpPr>
          <p:cNvPr id="21509" name="Rectangle 5"/>
          <p:cNvSpPr>
            <a:spLocks noGrp="1" noChangeArrowheads="1"/>
          </p:cNvSpPr>
          <p:nvPr>
            <p:ph type="body" idx="1"/>
          </p:nvPr>
        </p:nvSpPr>
        <p:spPr>
          <a:xfrm>
            <a:off x="2424113" y="1484314"/>
            <a:ext cx="8045450" cy="5113337"/>
          </a:xfrm>
        </p:spPr>
        <p:txBody>
          <a:bodyPr/>
          <a:lstStyle/>
          <a:p>
            <a:pPr>
              <a:defRPr/>
            </a:pPr>
            <a:r>
              <a:rPr lang="es-ES_tradnl" sz="2400" dirty="0"/>
              <a:t>La amplitud del objeto de la reforma</a:t>
            </a:r>
            <a:r>
              <a:rPr lang="es-ES_tradnl" dirty="0"/>
              <a:t>.</a:t>
            </a:r>
          </a:p>
          <a:p>
            <a:pPr lvl="4">
              <a:lnSpc>
                <a:spcPct val="90000"/>
              </a:lnSpc>
              <a:defRPr/>
            </a:pPr>
            <a:endParaRPr lang="es-ES_tradnl" sz="400" dirty="0"/>
          </a:p>
          <a:p>
            <a:pPr lvl="1">
              <a:lnSpc>
                <a:spcPct val="110000"/>
              </a:lnSpc>
              <a:defRPr/>
            </a:pPr>
            <a:r>
              <a:rPr lang="es-ES_tradnl" sz="1800" b="1" dirty="0"/>
              <a:t>Reformas que afectan el diseño y funcionamiento de las instituciones</a:t>
            </a:r>
            <a:r>
              <a:rPr lang="es-ES_tradnl" sz="1800" dirty="0"/>
              <a:t>, es decir, la manera como se organizan y articulan los poderes del Estado para elaborar y ejecutar políticas públicas.  Se centran en los procesos.</a:t>
            </a:r>
          </a:p>
          <a:p>
            <a:pPr lvl="1">
              <a:lnSpc>
                <a:spcPct val="130000"/>
              </a:lnSpc>
              <a:buFontTx/>
              <a:buNone/>
              <a:defRPr/>
            </a:pPr>
            <a:r>
              <a:rPr lang="es-ES_tradnl" sz="1800" dirty="0"/>
              <a:t>	Se conocen como “</a:t>
            </a:r>
            <a:r>
              <a:rPr lang="es-ES_tradnl" sz="1800" b="1" dirty="0"/>
              <a:t>reformas institucionales</a:t>
            </a:r>
            <a:r>
              <a:rPr lang="es-ES_tradnl" sz="1800" dirty="0"/>
              <a:t>”.</a:t>
            </a:r>
          </a:p>
          <a:p>
            <a:pPr lvl="1">
              <a:lnSpc>
                <a:spcPct val="110000"/>
              </a:lnSpc>
              <a:buFontTx/>
              <a:buNone/>
              <a:defRPr/>
            </a:pPr>
            <a:r>
              <a:rPr lang="es-ES_tradnl" sz="1800" dirty="0"/>
              <a:t>	Ej. La reforma liberal.  Separa poderes, asegura libertades, etc.</a:t>
            </a:r>
          </a:p>
          <a:p>
            <a:pPr lvl="4">
              <a:defRPr/>
            </a:pPr>
            <a:endParaRPr lang="es-ES_tradnl" sz="1100" dirty="0"/>
          </a:p>
          <a:p>
            <a:pPr lvl="1">
              <a:lnSpc>
                <a:spcPct val="110000"/>
              </a:lnSpc>
              <a:defRPr/>
            </a:pPr>
            <a:r>
              <a:rPr lang="es-ES_tradnl" sz="1800" b="1" dirty="0"/>
              <a:t>Reformas que transforman el contenido de la acción pública</a:t>
            </a:r>
            <a:r>
              <a:rPr lang="es-ES_tradnl" sz="1800" dirty="0"/>
              <a:t>, redefiniendo finalidad, objetivo y alcance.</a:t>
            </a:r>
          </a:p>
          <a:p>
            <a:pPr lvl="1">
              <a:lnSpc>
                <a:spcPct val="80000"/>
              </a:lnSpc>
              <a:buFontTx/>
              <a:buNone/>
              <a:defRPr/>
            </a:pPr>
            <a:r>
              <a:rPr lang="es-ES_tradnl" sz="1800" dirty="0"/>
              <a:t>	Se conocen como “</a:t>
            </a:r>
            <a:r>
              <a:rPr lang="es-ES_tradnl" sz="1800" b="1" dirty="0"/>
              <a:t>reformas sustantivas</a:t>
            </a:r>
            <a:r>
              <a:rPr lang="es-ES_tradnl" sz="1800" dirty="0"/>
              <a:t>”.</a:t>
            </a:r>
          </a:p>
          <a:p>
            <a:pPr lvl="1">
              <a:buFontTx/>
              <a:buNone/>
              <a:defRPr/>
            </a:pPr>
            <a:r>
              <a:rPr lang="es-ES_tradnl" sz="1800" dirty="0"/>
              <a:t>	Ej. El estado de bienestar, cambia contenido de acción pública y pone énfasis en redistribución, solidaridad, etc.</a:t>
            </a:r>
          </a:p>
        </p:txBody>
      </p:sp>
      <p:sp>
        <p:nvSpPr>
          <p:cNvPr id="21511"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41221161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DC494AC5-3B5D-43F4-A6D3-D6315C920E1F}" type="slidenum">
              <a:rPr kumimoji="0" lang="en-US" sz="1400"/>
              <a:pPr/>
              <a:t>79</a:t>
            </a:fld>
            <a:endParaRPr kumimoji="0" lang="en-US" sz="1400"/>
          </a:p>
        </p:txBody>
      </p:sp>
      <p:sp>
        <p:nvSpPr>
          <p:cNvPr id="22533" name="Rectangle 5"/>
          <p:cNvSpPr>
            <a:spLocks noGrp="1" noChangeArrowheads="1"/>
          </p:cNvSpPr>
          <p:nvPr>
            <p:ph type="body" idx="1"/>
          </p:nvPr>
        </p:nvSpPr>
        <p:spPr>
          <a:xfrm>
            <a:off x="2424113" y="1484314"/>
            <a:ext cx="8045450" cy="5113337"/>
          </a:xfrm>
        </p:spPr>
        <p:txBody>
          <a:bodyPr/>
          <a:lstStyle/>
          <a:p>
            <a:pPr>
              <a:defRPr/>
            </a:pPr>
            <a:r>
              <a:rPr lang="es-ES_tradnl" sz="2500"/>
              <a:t>Al interior de las reformas institucionales.</a:t>
            </a:r>
          </a:p>
          <a:p>
            <a:pPr lvl="1">
              <a:defRPr/>
            </a:pPr>
            <a:r>
              <a:rPr lang="es-ES_tradnl"/>
              <a:t>Se distinguen reformas políticas y reformas administrativas.</a:t>
            </a:r>
          </a:p>
          <a:p>
            <a:pPr lvl="1">
              <a:buFontTx/>
              <a:buNone/>
              <a:defRPr/>
            </a:pPr>
            <a:endParaRPr lang="es-ES_tradnl"/>
          </a:p>
          <a:p>
            <a:pPr lvl="1">
              <a:defRPr/>
            </a:pPr>
            <a:r>
              <a:rPr lang="es-ES_tradnl" b="1"/>
              <a:t>Reforma política consiste en cambio discontinuo en lo político.</a:t>
            </a:r>
          </a:p>
          <a:p>
            <a:pPr lvl="2">
              <a:defRPr/>
            </a:pPr>
            <a:r>
              <a:rPr lang="es-ES_tradnl" sz="2400"/>
              <a:t>Paso de dictadura a democracia.</a:t>
            </a:r>
          </a:p>
          <a:p>
            <a:pPr lvl="2">
              <a:defRPr/>
            </a:pPr>
            <a:r>
              <a:rPr lang="es-ES_tradnl" sz="2400"/>
              <a:t>Cambio de estado unitario a estado federal.</a:t>
            </a:r>
          </a:p>
          <a:p>
            <a:pPr lvl="2">
              <a:defRPr/>
            </a:pPr>
            <a:r>
              <a:rPr lang="es-ES_tradnl" sz="2400"/>
              <a:t>Integración supranacional en un nuevo estado.</a:t>
            </a:r>
          </a:p>
          <a:p>
            <a:pPr lvl="2">
              <a:defRPr/>
            </a:pPr>
            <a:r>
              <a:rPr lang="es-ES_tradnl" sz="2400"/>
              <a:t>Conversión de régimen presidencial a parlamentario.</a:t>
            </a:r>
          </a:p>
        </p:txBody>
      </p:sp>
      <p:sp>
        <p:nvSpPr>
          <p:cNvPr id="22535"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3266427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600"/>
              <a:t>Bases de la institucionalidad chilena   	1</a:t>
            </a:r>
          </a:p>
        </p:txBody>
      </p:sp>
      <p:sp>
        <p:nvSpPr>
          <p:cNvPr id="14"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342900" lvl="0" indent="-342900">
              <a:spcBef>
                <a:spcPts val="0"/>
              </a:spcBef>
              <a:spcAft>
                <a:spcPts val="600"/>
              </a:spcAft>
              <a:buClr>
                <a:schemeClr val="dk1"/>
              </a:buClr>
              <a:buFont typeface="Arial"/>
              <a:buChar char="•"/>
            </a:pPr>
            <a:r>
              <a:rPr lang="es-CL" sz="2000" b="1" dirty="0">
                <a:latin typeface="+mj-lt"/>
              </a:rPr>
              <a:t>La constitución vigente fija las competencias de los órganos estatales, la separación de funciones entre los poderes del estado, establece los derechos y deberes de las personas, y garantiza el cumplimientos de los derechos humanos.</a:t>
            </a:r>
          </a:p>
          <a:p>
            <a:pPr marL="617220" lvl="1" indent="-342900">
              <a:spcBef>
                <a:spcPts val="0"/>
              </a:spcBef>
              <a:spcAft>
                <a:spcPts val="600"/>
              </a:spcAft>
              <a:buClr>
                <a:schemeClr val="dk1"/>
              </a:buClr>
              <a:buFont typeface="Arial"/>
              <a:buChar char="•"/>
            </a:pPr>
            <a:r>
              <a:rPr lang="es-CL" sz="2000" b="1" i="1" dirty="0">
                <a:latin typeface="+mj-lt"/>
              </a:rPr>
              <a:t>Las personas nacen libres e iguales en dignidad y derechos</a:t>
            </a:r>
          </a:p>
          <a:p>
            <a:pPr marL="617220" lvl="1" indent="-342900">
              <a:spcBef>
                <a:spcPts val="0"/>
              </a:spcBef>
              <a:spcAft>
                <a:spcPts val="600"/>
              </a:spcAft>
              <a:buClr>
                <a:schemeClr val="dk1"/>
              </a:buClr>
              <a:buFont typeface="Arial"/>
              <a:buChar char="•"/>
            </a:pPr>
            <a:r>
              <a:rPr lang="es-CL" sz="2000" b="1" i="1" dirty="0">
                <a:latin typeface="+mj-lt"/>
              </a:rPr>
              <a:t>El estado está al servicio de las personas</a:t>
            </a:r>
          </a:p>
          <a:p>
            <a:pPr marL="617220" lvl="1" indent="-342900">
              <a:spcBef>
                <a:spcPts val="0"/>
              </a:spcBef>
              <a:spcAft>
                <a:spcPts val="600"/>
              </a:spcAft>
              <a:buClr>
                <a:schemeClr val="dk1"/>
              </a:buClr>
              <a:buFont typeface="Arial"/>
              <a:buChar char="•"/>
            </a:pPr>
            <a:r>
              <a:rPr lang="es-CL" sz="2000" b="1" i="1" dirty="0">
                <a:latin typeface="+mj-lt"/>
              </a:rPr>
              <a:t>La finalidad del estado es el bien común</a:t>
            </a:r>
          </a:p>
          <a:p>
            <a:pPr marL="617220" lvl="1" indent="-342900">
              <a:spcBef>
                <a:spcPts val="0"/>
              </a:spcBef>
              <a:spcAft>
                <a:spcPts val="600"/>
              </a:spcAft>
              <a:buClr>
                <a:schemeClr val="dk1"/>
              </a:buClr>
              <a:buFont typeface="Arial"/>
              <a:buChar char="•"/>
            </a:pPr>
            <a:r>
              <a:rPr lang="es-CL" sz="2000" b="1" i="1" dirty="0">
                <a:latin typeface="+mj-lt"/>
              </a:rPr>
              <a:t>El estado es unitario ( un solo ejecutivo, legislativo y judicial)</a:t>
            </a:r>
          </a:p>
          <a:p>
            <a:pPr marL="617220" lvl="1" indent="-342900">
              <a:spcBef>
                <a:spcPts val="0"/>
              </a:spcBef>
              <a:spcAft>
                <a:spcPts val="600"/>
              </a:spcAft>
              <a:buClr>
                <a:schemeClr val="dk1"/>
              </a:buClr>
              <a:buFont typeface="Arial"/>
              <a:buChar char="•"/>
            </a:pPr>
            <a:r>
              <a:rPr lang="es-CL" sz="2000" b="1" i="1" dirty="0">
                <a:latin typeface="+mj-lt"/>
              </a:rPr>
              <a:t>El estado es democrático.</a:t>
            </a:r>
          </a:p>
          <a:p>
            <a:pPr marL="617220" lvl="1" indent="-342900">
              <a:spcBef>
                <a:spcPts val="0"/>
              </a:spcBef>
              <a:spcAft>
                <a:spcPts val="600"/>
              </a:spcAft>
              <a:buClr>
                <a:schemeClr val="dk1"/>
              </a:buClr>
              <a:buFont typeface="Arial"/>
              <a:buChar char="•"/>
            </a:pPr>
            <a:endParaRPr lang="es-CL" sz="2000" b="1" i="1" dirty="0">
              <a:latin typeface="+mj-lt"/>
            </a:endParaRPr>
          </a:p>
          <a:p>
            <a:pPr marL="342900" indent="-342900">
              <a:spcBef>
                <a:spcPts val="0"/>
              </a:spcBef>
              <a:spcAft>
                <a:spcPts val="600"/>
              </a:spcAft>
              <a:buClr>
                <a:schemeClr val="dk1"/>
              </a:buClr>
              <a:buFont typeface="Arial"/>
              <a:buChar char="•"/>
            </a:pPr>
            <a:r>
              <a:rPr lang="es-CL" sz="2000" b="1" dirty="0">
                <a:latin typeface="+mj-lt"/>
              </a:rPr>
              <a:t>La institucionalidad chilena se basa en el respeto de los derechos humanos. Estos son garantías que protegen a las personas de acciones u omisiones que puedan afectar el goce y ejercicio de dichos derechos, obligando a los estados a hacer ciertas acciones y omitir otras.</a:t>
            </a:r>
          </a:p>
          <a:p>
            <a:pPr marL="617220" lvl="1" indent="-342900">
              <a:spcBef>
                <a:spcPts val="0"/>
              </a:spcBef>
              <a:spcAft>
                <a:spcPts val="600"/>
              </a:spcAft>
              <a:buClr>
                <a:schemeClr val="dk1"/>
              </a:buClr>
              <a:buFont typeface="Arial"/>
              <a:buChar char="•"/>
            </a:pPr>
            <a:endParaRPr lang="es-CL" sz="2000" b="1" i="1" dirty="0">
              <a:latin typeface="+mj-lt"/>
            </a:endParaRPr>
          </a:p>
          <a:p>
            <a:pPr marL="342900" lvl="0" indent="-342900">
              <a:spcBef>
                <a:spcPts val="0"/>
              </a:spcBef>
              <a:spcAft>
                <a:spcPts val="600"/>
              </a:spcAft>
              <a:buClr>
                <a:schemeClr val="dk1"/>
              </a:buClr>
              <a:buFont typeface="Arial"/>
              <a:buChar char="•"/>
            </a:pPr>
            <a:endParaRPr lang="es-CL" sz="2000" i="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8</a:t>
            </a:fld>
            <a:endParaRPr lang="es-ES" noProof="0"/>
          </a:p>
        </p:txBody>
      </p:sp>
    </p:spTree>
    <p:extLst>
      <p:ext uri="{BB962C8B-B14F-4D97-AF65-F5344CB8AC3E}">
        <p14:creationId xmlns:p14="http://schemas.microsoft.com/office/powerpoint/2010/main" val="308590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06D4E00D-0E53-4D67-9435-D5EBA4CA9CEA}" type="slidenum">
              <a:rPr kumimoji="0" lang="en-US" sz="1400"/>
              <a:pPr/>
              <a:t>80</a:t>
            </a:fld>
            <a:endParaRPr kumimoji="0" lang="en-US" sz="1400"/>
          </a:p>
        </p:txBody>
      </p:sp>
      <p:sp>
        <p:nvSpPr>
          <p:cNvPr id="787458" name="Rectangle 2"/>
          <p:cNvSpPr>
            <a:spLocks noGrp="1" noChangeArrowheads="1"/>
          </p:cNvSpPr>
          <p:nvPr>
            <p:ph type="body" idx="1"/>
          </p:nvPr>
        </p:nvSpPr>
        <p:spPr>
          <a:xfrm>
            <a:off x="2424113" y="1484314"/>
            <a:ext cx="8045450" cy="5113337"/>
          </a:xfrm>
        </p:spPr>
        <p:txBody>
          <a:bodyPr/>
          <a:lstStyle/>
          <a:p>
            <a:pPr>
              <a:defRPr/>
            </a:pPr>
            <a:r>
              <a:rPr lang="es-ES_tradnl" sz="2500"/>
              <a:t>Al interior de las reformas institucionales.</a:t>
            </a:r>
          </a:p>
          <a:p>
            <a:pPr lvl="1">
              <a:defRPr/>
            </a:pPr>
            <a:r>
              <a:rPr lang="es-ES_tradnl" b="1"/>
              <a:t>Reforma administrativa consiste en cambios en la administración pública, en la forma como el poder ejecutivo realiza sus tareas.</a:t>
            </a:r>
          </a:p>
          <a:p>
            <a:pPr lvl="2">
              <a:defRPr/>
            </a:pPr>
            <a:r>
              <a:rPr lang="es-ES_tradnl" sz="2400"/>
              <a:t>Organización de estructuras gubernamentales.</a:t>
            </a:r>
          </a:p>
          <a:p>
            <a:pPr lvl="2">
              <a:defRPr/>
            </a:pPr>
            <a:r>
              <a:rPr lang="es-ES_tradnl" sz="2400"/>
              <a:t>Régimen y gestión del funcionariado.</a:t>
            </a:r>
          </a:p>
          <a:p>
            <a:pPr lvl="2">
              <a:defRPr/>
            </a:pPr>
            <a:r>
              <a:rPr lang="es-ES_tradnl" sz="2400"/>
              <a:t>Gestión financiera y presupuestaria.</a:t>
            </a:r>
          </a:p>
          <a:p>
            <a:pPr lvl="2">
              <a:defRPr/>
            </a:pPr>
            <a:r>
              <a:rPr lang="es-ES_tradnl" sz="2400"/>
              <a:t>Control de la gestión.</a:t>
            </a:r>
          </a:p>
          <a:p>
            <a:pPr lvl="2">
              <a:lnSpc>
                <a:spcPct val="80000"/>
              </a:lnSpc>
              <a:defRPr/>
            </a:pPr>
            <a:r>
              <a:rPr lang="es-ES_tradnl" sz="2400"/>
              <a:t>Etc.</a:t>
            </a:r>
          </a:p>
        </p:txBody>
      </p:sp>
      <p:sp>
        <p:nvSpPr>
          <p:cNvPr id="787459" name="Rectangle 3"/>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90832390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E17F11CA-DA08-41AF-A5A6-6C14176AE100}" type="slidenum">
              <a:rPr kumimoji="0" lang="en-US" sz="1400"/>
              <a:pPr/>
              <a:t>81</a:t>
            </a:fld>
            <a:endParaRPr kumimoji="0" lang="en-US" sz="1400"/>
          </a:p>
        </p:txBody>
      </p:sp>
      <p:sp>
        <p:nvSpPr>
          <p:cNvPr id="23557" name="Rectangle 5"/>
          <p:cNvSpPr>
            <a:spLocks noGrp="1" noChangeArrowheads="1"/>
          </p:cNvSpPr>
          <p:nvPr>
            <p:ph type="body" idx="1"/>
          </p:nvPr>
        </p:nvSpPr>
        <p:spPr>
          <a:xfrm>
            <a:off x="2424113" y="1484314"/>
            <a:ext cx="8045450" cy="5113337"/>
          </a:xfrm>
        </p:spPr>
        <p:txBody>
          <a:bodyPr/>
          <a:lstStyle/>
          <a:p>
            <a:pPr>
              <a:defRPr/>
            </a:pPr>
            <a:r>
              <a:rPr lang="es-ES_tradnl" sz="2500"/>
              <a:t>Reformas en la administración como cambio continuo.</a:t>
            </a:r>
          </a:p>
          <a:p>
            <a:pPr lvl="4">
              <a:lnSpc>
                <a:spcPct val="60000"/>
              </a:lnSpc>
              <a:defRPr/>
            </a:pPr>
            <a:r>
              <a:rPr lang="es-ES_tradnl"/>
              <a:t> </a:t>
            </a:r>
            <a:endParaRPr lang="es-ES_tradnl" sz="2400"/>
          </a:p>
          <a:p>
            <a:pPr lvl="1">
              <a:defRPr/>
            </a:pPr>
            <a:r>
              <a:rPr lang="es-ES_tradnl" b="1"/>
              <a:t>Reforma restringida:</a:t>
            </a:r>
            <a:r>
              <a:rPr lang="es-ES_tradnl"/>
              <a:t> aplicación de principios organizacionales a la administración pública.</a:t>
            </a:r>
          </a:p>
          <a:p>
            <a:pPr lvl="1">
              <a:defRPr/>
            </a:pPr>
            <a:r>
              <a:rPr lang="es-ES_tradnl"/>
              <a:t>	Permite mejoras en procesos rutinarios, sencillos, predecibles.</a:t>
            </a:r>
          </a:p>
          <a:p>
            <a:pPr lvl="1">
              <a:lnSpc>
                <a:spcPct val="80000"/>
              </a:lnSpc>
              <a:defRPr/>
            </a:pPr>
            <a:r>
              <a:rPr lang="es-ES_tradnl"/>
              <a:t>	Desconoce especificidad de gestión pública.</a:t>
            </a:r>
          </a:p>
          <a:p>
            <a:pPr lvl="1">
              <a:defRPr/>
            </a:pPr>
            <a:r>
              <a:rPr lang="es-ES_tradnl"/>
              <a:t>	Es interpretación simplificada de la complejidad del sector público.</a:t>
            </a:r>
          </a:p>
          <a:p>
            <a:pPr lvl="1">
              <a:buFontTx/>
              <a:buNone/>
              <a:defRPr/>
            </a:pPr>
            <a:r>
              <a:rPr lang="es-ES_tradnl"/>
              <a:t>	</a:t>
            </a:r>
          </a:p>
        </p:txBody>
      </p:sp>
      <p:sp>
        <p:nvSpPr>
          <p:cNvPr id="23559"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38780823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5593904E-31B1-43E3-BF30-4ADD93984305}" type="slidenum">
              <a:rPr kumimoji="0" lang="en-US" sz="1400"/>
              <a:pPr/>
              <a:t>82</a:t>
            </a:fld>
            <a:endParaRPr kumimoji="0" lang="en-US" sz="1400"/>
          </a:p>
        </p:txBody>
      </p:sp>
      <p:sp>
        <p:nvSpPr>
          <p:cNvPr id="788482" name="Rectangle 2"/>
          <p:cNvSpPr>
            <a:spLocks noGrp="1" noChangeArrowheads="1"/>
          </p:cNvSpPr>
          <p:nvPr>
            <p:ph type="body" idx="1"/>
          </p:nvPr>
        </p:nvSpPr>
        <p:spPr>
          <a:xfrm>
            <a:off x="2424113" y="1484314"/>
            <a:ext cx="8045450" cy="5113337"/>
          </a:xfrm>
        </p:spPr>
        <p:txBody>
          <a:bodyPr/>
          <a:lstStyle/>
          <a:p>
            <a:pPr>
              <a:defRPr/>
            </a:pPr>
            <a:r>
              <a:rPr lang="es-ES_tradnl" sz="2500"/>
              <a:t>Reformas en la administración como cambio continuo.</a:t>
            </a:r>
          </a:p>
          <a:p>
            <a:pPr lvl="4">
              <a:lnSpc>
                <a:spcPct val="60000"/>
              </a:lnSpc>
              <a:defRPr/>
            </a:pPr>
            <a:r>
              <a:rPr lang="es-ES_tradnl"/>
              <a:t> </a:t>
            </a:r>
            <a:endParaRPr lang="es-ES_tradnl" sz="2400"/>
          </a:p>
          <a:p>
            <a:pPr lvl="1">
              <a:defRPr/>
            </a:pPr>
            <a:r>
              <a:rPr lang="es-ES_tradnl" b="1"/>
              <a:t>Reforma restringida:</a:t>
            </a:r>
            <a:endParaRPr lang="es-ES_tradnl"/>
          </a:p>
          <a:p>
            <a:pPr lvl="1">
              <a:defRPr/>
            </a:pPr>
            <a:r>
              <a:rPr lang="es-ES_tradnl"/>
              <a:t>	Se caracteriza por rejuvenecimiento físico, organizativo, introducción de nuevas tecnologías.</a:t>
            </a:r>
          </a:p>
          <a:p>
            <a:pPr lvl="1">
              <a:defRPr/>
            </a:pPr>
            <a:r>
              <a:rPr lang="es-ES_tradnl"/>
              <a:t>	No supone un cambio de la institucionalidad, ni de las funciones ni de los roles de la administración. </a:t>
            </a:r>
          </a:p>
          <a:p>
            <a:pPr lvl="1">
              <a:defRPr/>
            </a:pPr>
            <a:r>
              <a:rPr lang="es-ES_tradnl"/>
              <a:t>	A veces permite hacer eficientemente lo incorrecto.</a:t>
            </a:r>
          </a:p>
          <a:p>
            <a:pPr lvl="1">
              <a:buFontTx/>
              <a:buNone/>
              <a:defRPr/>
            </a:pPr>
            <a:r>
              <a:rPr lang="es-ES_tradnl"/>
              <a:t>	</a:t>
            </a:r>
            <a:r>
              <a:rPr lang="es-ES_tradnl" b="1"/>
              <a:t>Se le denomina “reforma gerencial”.</a:t>
            </a:r>
          </a:p>
          <a:p>
            <a:pPr lvl="1">
              <a:lnSpc>
                <a:spcPct val="80000"/>
              </a:lnSpc>
              <a:buFontTx/>
              <a:buNone/>
              <a:defRPr/>
            </a:pPr>
            <a:r>
              <a:rPr lang="es-ES_tradnl" b="1"/>
              <a:t>	Se asocia con “modernización de la gestión pública”.</a:t>
            </a:r>
          </a:p>
        </p:txBody>
      </p:sp>
      <p:sp>
        <p:nvSpPr>
          <p:cNvPr id="788483" name="Rectangle 3"/>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38852451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2FD3F686-1972-4E9C-83F5-176E8BF54571}" type="slidenum">
              <a:rPr kumimoji="0" lang="en-US" sz="1400"/>
              <a:pPr/>
              <a:t>83</a:t>
            </a:fld>
            <a:endParaRPr kumimoji="0" lang="en-US" sz="1400"/>
          </a:p>
        </p:txBody>
      </p:sp>
      <p:sp>
        <p:nvSpPr>
          <p:cNvPr id="24581" name="Rectangle 5"/>
          <p:cNvSpPr>
            <a:spLocks noGrp="1" noChangeArrowheads="1"/>
          </p:cNvSpPr>
          <p:nvPr>
            <p:ph type="body" idx="1"/>
          </p:nvPr>
        </p:nvSpPr>
        <p:spPr>
          <a:xfrm>
            <a:off x="2424113" y="1484314"/>
            <a:ext cx="8045450" cy="5113337"/>
          </a:xfrm>
        </p:spPr>
        <p:txBody>
          <a:bodyPr/>
          <a:lstStyle/>
          <a:p>
            <a:pPr>
              <a:defRPr/>
            </a:pPr>
            <a:r>
              <a:rPr lang="es-ES_tradnl" sz="2500"/>
              <a:t>Reformas en la administración como cambio discontinuo</a:t>
            </a:r>
            <a:r>
              <a:rPr lang="es-ES_tradnl" sz="2400"/>
              <a:t>.</a:t>
            </a:r>
          </a:p>
          <a:p>
            <a:pPr lvl="4">
              <a:lnSpc>
                <a:spcPct val="60000"/>
              </a:lnSpc>
              <a:defRPr/>
            </a:pPr>
            <a:endParaRPr lang="es-ES_tradnl"/>
          </a:p>
          <a:p>
            <a:pPr lvl="1">
              <a:defRPr/>
            </a:pPr>
            <a:r>
              <a:rPr lang="es-ES_tradnl" b="1"/>
              <a:t>Reforma amplia y profunda:</a:t>
            </a:r>
            <a:r>
              <a:rPr lang="es-ES_tradnl"/>
              <a:t> analiza relación de la administración con el resto del Estado y su legitimidad democrática.	</a:t>
            </a:r>
          </a:p>
          <a:p>
            <a:pPr lvl="1">
              <a:defRPr/>
            </a:pPr>
            <a:r>
              <a:rPr lang="es-ES_tradnl"/>
              <a:t>	Entiende que lo administrativo y lo político están íntimamente ligados.</a:t>
            </a:r>
          </a:p>
          <a:p>
            <a:pPr lvl="1">
              <a:defRPr/>
            </a:pPr>
            <a:r>
              <a:rPr lang="es-ES_tradnl"/>
              <a:t>	Reconoce que la acción gubernamental se caracteriza por la interconexión entre servicios e instancias públicas y privadas.</a:t>
            </a:r>
          </a:p>
          <a:p>
            <a:pPr lvl="1">
              <a:buFontTx/>
              <a:buNone/>
              <a:defRPr/>
            </a:pPr>
            <a:r>
              <a:rPr lang="es-ES_tradnl"/>
              <a:t>	</a:t>
            </a:r>
          </a:p>
        </p:txBody>
      </p:sp>
      <p:sp>
        <p:nvSpPr>
          <p:cNvPr id="24583" name="Rectangle 7"/>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172875239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5 Marcador de número de diapositiva"/>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2200">
                <a:solidFill>
                  <a:srgbClr val="003399"/>
                </a:solidFill>
                <a:latin typeface="Arial" charset="0"/>
              </a:defRPr>
            </a:lvl1pPr>
            <a:lvl2pPr marL="742950" indent="-285750">
              <a:defRPr kumimoji="1" sz="2200">
                <a:solidFill>
                  <a:srgbClr val="003399"/>
                </a:solidFill>
                <a:latin typeface="Arial" charset="0"/>
              </a:defRPr>
            </a:lvl2pPr>
            <a:lvl3pPr marL="1143000" indent="-228600">
              <a:defRPr kumimoji="1" sz="2200">
                <a:solidFill>
                  <a:srgbClr val="003399"/>
                </a:solidFill>
                <a:latin typeface="Arial" charset="0"/>
              </a:defRPr>
            </a:lvl3pPr>
            <a:lvl4pPr marL="1600200" indent="-228600">
              <a:defRPr kumimoji="1" sz="2200">
                <a:solidFill>
                  <a:srgbClr val="003399"/>
                </a:solidFill>
                <a:latin typeface="Arial" charset="0"/>
              </a:defRPr>
            </a:lvl4pPr>
            <a:lvl5pPr marL="2057400" indent="-228600">
              <a:defRPr kumimoji="1" sz="2200">
                <a:solidFill>
                  <a:srgbClr val="003399"/>
                </a:solidFill>
                <a:latin typeface="Arial" charset="0"/>
              </a:defRPr>
            </a:lvl5pPr>
            <a:lvl6pPr marL="25146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6pPr>
            <a:lvl7pPr marL="29718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7pPr>
            <a:lvl8pPr marL="34290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8pPr>
            <a:lvl9pPr marL="3886200" indent="-228600" algn="just" eaLnBrk="0" fontAlgn="base" hangingPunct="0">
              <a:spcBef>
                <a:spcPct val="20000"/>
              </a:spcBef>
              <a:spcAft>
                <a:spcPct val="0"/>
              </a:spcAft>
              <a:buClr>
                <a:schemeClr val="accent1"/>
              </a:buClr>
              <a:buSzPct val="70000"/>
              <a:buFont typeface="Monotype Sorts" pitchFamily="2" charset="2"/>
              <a:buChar char="n"/>
              <a:defRPr kumimoji="1" sz="2200">
                <a:solidFill>
                  <a:srgbClr val="003399"/>
                </a:solidFill>
                <a:latin typeface="Arial" charset="0"/>
              </a:defRPr>
            </a:lvl9pPr>
          </a:lstStyle>
          <a:p>
            <a:fld id="{8D9D9FFE-D9BE-4A85-AF5A-576D8FE362F4}" type="slidenum">
              <a:rPr kumimoji="0" lang="en-US" sz="1400"/>
              <a:pPr/>
              <a:t>84</a:t>
            </a:fld>
            <a:endParaRPr kumimoji="0" lang="en-US" sz="1400"/>
          </a:p>
        </p:txBody>
      </p:sp>
      <p:sp>
        <p:nvSpPr>
          <p:cNvPr id="789506" name="Rectangle 2"/>
          <p:cNvSpPr>
            <a:spLocks noGrp="1" noChangeArrowheads="1"/>
          </p:cNvSpPr>
          <p:nvPr>
            <p:ph type="body" idx="1"/>
          </p:nvPr>
        </p:nvSpPr>
        <p:spPr>
          <a:xfrm>
            <a:off x="2423592" y="1556024"/>
            <a:ext cx="8045450" cy="5113337"/>
          </a:xfrm>
        </p:spPr>
        <p:txBody>
          <a:bodyPr/>
          <a:lstStyle/>
          <a:p>
            <a:pPr>
              <a:defRPr/>
            </a:pPr>
            <a:r>
              <a:rPr lang="es-ES_tradnl" sz="2500"/>
              <a:t>Reformas en la administración como cambio discontinuo</a:t>
            </a:r>
            <a:r>
              <a:rPr lang="es-ES_tradnl" sz="2400"/>
              <a:t>.</a:t>
            </a:r>
          </a:p>
          <a:p>
            <a:pPr lvl="4">
              <a:lnSpc>
                <a:spcPct val="60000"/>
              </a:lnSpc>
              <a:defRPr/>
            </a:pPr>
            <a:endParaRPr lang="es-ES_tradnl"/>
          </a:p>
          <a:p>
            <a:pPr lvl="1">
              <a:defRPr/>
            </a:pPr>
            <a:r>
              <a:rPr lang="es-ES_tradnl" b="1"/>
              <a:t>Reforma amplia y profunda:</a:t>
            </a:r>
            <a:r>
              <a:rPr lang="es-ES_tradnl"/>
              <a:t> 	</a:t>
            </a:r>
          </a:p>
          <a:p>
            <a:pPr lvl="1">
              <a:buFontTx/>
              <a:buNone/>
              <a:defRPr/>
            </a:pPr>
            <a:r>
              <a:rPr lang="es-ES_tradnl"/>
              <a:t>	Asume que las funciones públicas no son perfectamente predecibles, sino que son producto de la interacción entre funcionarios y usuarios / destinatarios / clientes.</a:t>
            </a:r>
          </a:p>
          <a:p>
            <a:pPr lvl="1">
              <a:defRPr/>
            </a:pPr>
            <a:r>
              <a:rPr lang="es-ES_tradnl"/>
              <a:t>	Apunta a generar alteraciones en las funciones y roles que asume el estado, y en la forma como se distribuye el poder entre las instituciones y entre estas y la ciudadanía.</a:t>
            </a:r>
          </a:p>
          <a:p>
            <a:pPr lvl="1">
              <a:defRPr/>
            </a:pPr>
            <a:r>
              <a:rPr lang="es-ES_tradnl"/>
              <a:t>	</a:t>
            </a:r>
            <a:r>
              <a:rPr lang="es-ES_tradnl" b="1"/>
              <a:t>Se le denomina “reforma del Estado”.</a:t>
            </a:r>
          </a:p>
          <a:p>
            <a:pPr lvl="1">
              <a:buFontTx/>
              <a:buNone/>
              <a:defRPr/>
            </a:pPr>
            <a:r>
              <a:rPr lang="es-ES_tradnl"/>
              <a:t>	</a:t>
            </a:r>
          </a:p>
        </p:txBody>
      </p:sp>
      <p:sp>
        <p:nvSpPr>
          <p:cNvPr id="789507" name="Rectangle 3"/>
          <p:cNvSpPr>
            <a:spLocks noGrp="1" noChangeArrowheads="1"/>
          </p:cNvSpPr>
          <p:nvPr>
            <p:ph type="title"/>
          </p:nvPr>
        </p:nvSpPr>
        <p:spPr/>
        <p:txBody>
          <a:bodyPr/>
          <a:lstStyle/>
          <a:p>
            <a:pPr>
              <a:defRPr/>
            </a:pPr>
            <a:r>
              <a:rPr lang="es-ES_tradnl" sz="2400" dirty="0"/>
              <a:t>1. Reforma y modernización del Estado: Perspectiva histórica y Conceptos Generales</a:t>
            </a:r>
          </a:p>
        </p:txBody>
      </p:sp>
    </p:spTree>
    <p:extLst>
      <p:ext uri="{BB962C8B-B14F-4D97-AF65-F5344CB8AC3E}">
        <p14:creationId xmlns:p14="http://schemas.microsoft.com/office/powerpoint/2010/main" val="11539464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683"/>
        <p:cNvGrpSpPr/>
        <p:nvPr/>
      </p:nvGrpSpPr>
      <p:grpSpPr>
        <a:xfrm>
          <a:off x="0" y="0"/>
          <a:ext cx="0" cy="0"/>
          <a:chOff x="0" y="0"/>
          <a:chExt cx="0" cy="0"/>
        </a:xfrm>
      </p:grpSpPr>
      <p:sp>
        <p:nvSpPr>
          <p:cNvPr id="684" name="Shape 68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85</a:t>
            </a:fld>
            <a:endParaRPr lang="en-US" sz="1400">
              <a:solidFill>
                <a:schemeClr val="dk1"/>
              </a:solidFill>
              <a:latin typeface="Arial"/>
              <a:ea typeface="Arial"/>
              <a:cs typeface="Arial"/>
              <a:sym typeface="Arial"/>
            </a:endParaRPr>
          </a:p>
        </p:txBody>
      </p:sp>
      <p:sp>
        <p:nvSpPr>
          <p:cNvPr id="685" name="Shape 685"/>
          <p:cNvSpPr txBox="1">
            <a:spLocks noGrp="1"/>
          </p:cNvSpPr>
          <p:nvPr>
            <p:ph type="body" idx="1"/>
          </p:nvPr>
        </p:nvSpPr>
        <p:spPr>
          <a:xfrm>
            <a:off x="2063751" y="1412876"/>
            <a:ext cx="7632699" cy="4340225"/>
          </a:xfrm>
          <a:prstGeom prst="rect">
            <a:avLst/>
          </a:prstGeom>
          <a:noFill/>
          <a:ln>
            <a:noFill/>
          </a:ln>
        </p:spPr>
        <p:txBody>
          <a:bodyPr vert="horz" lIns="91425" tIns="45700" rIns="91425" bIns="45700" rtlCol="0" anchor="t" anchorCtr="0">
            <a:noAutofit/>
          </a:bodyPr>
          <a:lstStyle/>
          <a:p>
            <a:pPr marL="342900" indent="-342900" algn="just">
              <a:lnSpc>
                <a:spcPct val="100000"/>
              </a:lnSpc>
              <a:spcBef>
                <a:spcPts val="0"/>
              </a:spcBef>
              <a:buClr>
                <a:schemeClr val="dk1"/>
              </a:buClr>
              <a:buSzPct val="100000"/>
              <a:buFont typeface="Arial"/>
              <a:buChar char="•"/>
            </a:pPr>
            <a:r>
              <a:rPr lang="en-US" sz="2400">
                <a:solidFill>
                  <a:schemeClr val="dk1"/>
                </a:solidFill>
                <a:latin typeface="Arial"/>
                <a:ea typeface="Arial"/>
                <a:cs typeface="Arial"/>
                <a:sym typeface="Arial"/>
              </a:rPr>
              <a:t>Adecuación de la institucionalidad a las necesidades de un Estado Moderno.</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Un Gobierno más cerca de las personas. La Descentralización.</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Facilitar la relación de las personas con el Estado.</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Un servicio público más eficiente y eficaz: mejoras en la gestión.</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El desarrollo de las personas en el sector público.</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El rol regulador del Estado.</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Un Estado que escucha a las personas.</a:t>
            </a: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Un Estado más probo y transparente. </a:t>
            </a: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686" name="Shape 686"/>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Ámbitos de acción</a:t>
            </a:r>
          </a:p>
        </p:txBody>
      </p:sp>
    </p:spTree>
  </p:cSld>
  <p:clrMapOvr>
    <a:masterClrMapping/>
  </p:clrMapOvr>
  <p:transition spd="slow">
    <p:cut/>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Shape 691"/>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86</a:t>
            </a:fld>
            <a:endParaRPr lang="en-US" sz="1400">
              <a:solidFill>
                <a:schemeClr val="dk1"/>
              </a:solidFill>
              <a:latin typeface="Arial"/>
              <a:ea typeface="Arial"/>
              <a:cs typeface="Arial"/>
              <a:sym typeface="Arial"/>
            </a:endParaRPr>
          </a:p>
        </p:txBody>
      </p:sp>
      <p:sp>
        <p:nvSpPr>
          <p:cNvPr id="692" name="Shape 692"/>
          <p:cNvSpPr txBox="1">
            <a:spLocks noGrp="1"/>
          </p:cNvSpPr>
          <p:nvPr>
            <p:ph type="body" idx="1"/>
          </p:nvPr>
        </p:nvSpPr>
        <p:spPr>
          <a:xfrm>
            <a:off x="2135188" y="1773237"/>
            <a:ext cx="7561261" cy="4125911"/>
          </a:xfrm>
          <a:prstGeom prst="rect">
            <a:avLst/>
          </a:prstGeom>
          <a:noFill/>
          <a:ln>
            <a:noFill/>
          </a:ln>
        </p:spPr>
        <p:txBody>
          <a:bodyPr vert="horz" lIns="91425" tIns="45700" rIns="91425" bIns="45700" rtlCol="0" anchor="t" anchorCtr="0">
            <a:noAutofit/>
          </a:bodyPr>
          <a:lstStyle/>
          <a:p>
            <a:pPr marL="342900" indent="-342900" algn="just">
              <a:lnSpc>
                <a:spcPct val="75000"/>
              </a:lnSpc>
              <a:spcBef>
                <a:spcPts val="0"/>
              </a:spcBef>
              <a:buClr>
                <a:schemeClr val="dk1"/>
              </a:buClr>
              <a:buSzPct val="100000"/>
              <a:buFont typeface="Arial"/>
              <a:buChar char="•"/>
            </a:pPr>
            <a:r>
              <a:rPr lang="en-US" sz="2400">
                <a:solidFill>
                  <a:schemeClr val="dk1"/>
                </a:solidFill>
                <a:latin typeface="Arial"/>
                <a:ea typeface="Arial"/>
                <a:cs typeface="Arial"/>
                <a:sym typeface="Arial"/>
              </a:rPr>
              <a:t>Necesidad de concordar el rol del Estado: qué debe hacer el Estado y qué deben hacer otros actores.</a:t>
            </a:r>
            <a:r>
              <a:rPr lang="en-US" sz="2400" b="1">
                <a:solidFill>
                  <a:schemeClr val="dk1"/>
                </a:solidFill>
                <a:latin typeface="Arial"/>
                <a:ea typeface="Arial"/>
                <a:cs typeface="Arial"/>
                <a:sym typeface="Arial"/>
              </a:rPr>
              <a:t> </a:t>
            </a:r>
          </a:p>
          <a:p>
            <a:pPr marL="342900" indent="-190500" algn="just">
              <a:lnSpc>
                <a:spcPct val="75000"/>
              </a:lnSpc>
              <a:spcBef>
                <a:spcPts val="480"/>
              </a:spcBef>
              <a:buClr>
                <a:schemeClr val="dk1"/>
              </a:buClr>
              <a:buNone/>
            </a:pPr>
            <a:endParaRPr sz="2400" b="1">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La relevancia del juicio sobre cómo funciona el aparato estatal.</a:t>
            </a:r>
          </a:p>
          <a:p>
            <a:pPr marL="342900" indent="-190500" algn="just">
              <a:lnSpc>
                <a:spcPct val="75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Los costos que se está dispuesto a asumir.</a:t>
            </a:r>
          </a:p>
          <a:p>
            <a:pPr marL="342900" indent="-190500" algn="just">
              <a:lnSpc>
                <a:spcPct val="75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Amplitud de enfoque y liderazgo. </a:t>
            </a:r>
          </a:p>
          <a:p>
            <a:pPr marL="342900" indent="-190500" algn="just">
              <a:lnSpc>
                <a:spcPct val="75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75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Relevancia del proyecto de reforma en la acción del Gobierno.</a:t>
            </a:r>
          </a:p>
        </p:txBody>
      </p:sp>
      <p:sp>
        <p:nvSpPr>
          <p:cNvPr id="693" name="Shape 693"/>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Lecciones aprendidas		1</a:t>
            </a:r>
          </a:p>
        </p:txBody>
      </p:sp>
    </p:spTree>
  </p:cSld>
  <p:clrMapOvr>
    <a:masterClrMapping/>
  </p:clrMapOvr>
  <p:transition spd="slow">
    <p:cut/>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Shape 698"/>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87</a:t>
            </a:fld>
            <a:endParaRPr lang="en-US" sz="1400">
              <a:solidFill>
                <a:schemeClr val="dk1"/>
              </a:solidFill>
              <a:latin typeface="Arial"/>
              <a:ea typeface="Arial"/>
              <a:cs typeface="Arial"/>
              <a:sym typeface="Arial"/>
            </a:endParaRPr>
          </a:p>
        </p:txBody>
      </p:sp>
      <p:sp>
        <p:nvSpPr>
          <p:cNvPr id="699" name="Shape 699"/>
          <p:cNvSpPr txBox="1">
            <a:spLocks noGrp="1"/>
          </p:cNvSpPr>
          <p:nvPr>
            <p:ph type="body" idx="1"/>
          </p:nvPr>
        </p:nvSpPr>
        <p:spPr>
          <a:xfrm>
            <a:off x="1992312" y="1628776"/>
            <a:ext cx="7858124" cy="4340225"/>
          </a:xfrm>
          <a:prstGeom prst="rect">
            <a:avLst/>
          </a:prstGeom>
          <a:noFill/>
          <a:ln>
            <a:noFill/>
          </a:ln>
        </p:spPr>
        <p:txBody>
          <a:bodyPr vert="horz" lIns="91425" tIns="45700" rIns="91425" bIns="45700" rtlCol="0" anchor="t" anchorCtr="0">
            <a:noAutofit/>
          </a:bodyPr>
          <a:lstStyle/>
          <a:p>
            <a:pPr marL="342900" indent="-342900" algn="just">
              <a:lnSpc>
                <a:spcPct val="80000"/>
              </a:lnSpc>
              <a:spcBef>
                <a:spcPts val="0"/>
              </a:spcBef>
              <a:buClr>
                <a:schemeClr val="dk1"/>
              </a:buClr>
              <a:buSzPct val="100000"/>
              <a:buFont typeface="Arial"/>
              <a:buChar char="•"/>
            </a:pPr>
            <a:r>
              <a:rPr lang="en-US" sz="2400">
                <a:solidFill>
                  <a:schemeClr val="dk1"/>
                </a:solidFill>
                <a:latin typeface="Arial"/>
                <a:ea typeface="Arial"/>
                <a:cs typeface="Arial"/>
                <a:sym typeface="Arial"/>
              </a:rPr>
              <a:t>La aprobación y correcta implementación de reformas del Estado requiere del buen funcionamiento de instituciones básicas.</a:t>
            </a:r>
          </a:p>
          <a:p>
            <a:pPr marL="342900" indent="-1905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La vinculación entre políticas y gestión.</a:t>
            </a:r>
          </a:p>
          <a:p>
            <a:pPr marL="342900" indent="-1905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En procesos de reforma, las políticas y las instituciones deben ser pensadas y diseñadas en forma simultánea.</a:t>
            </a:r>
          </a:p>
          <a:p>
            <a:pPr marL="342900" indent="-190500" algn="just">
              <a:lnSpc>
                <a:spcPct val="8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El éxito de los procesos de reforma dependen en gran medida de la gobernabilidad que se logre alcanzar en torno a dichos procesos.</a:t>
            </a:r>
          </a:p>
        </p:txBody>
      </p:sp>
      <p:sp>
        <p:nvSpPr>
          <p:cNvPr id="700" name="Shape 700"/>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Lecciones aprendidas		2</a:t>
            </a:r>
          </a:p>
        </p:txBody>
      </p:sp>
    </p:spTree>
  </p:cSld>
  <p:clrMapOvr>
    <a:masterClrMapping/>
  </p:clrMapOvr>
  <p:transition spd="slow">
    <p:cut/>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88</a:t>
            </a:fld>
            <a:endParaRPr lang="en-US" sz="1400">
              <a:solidFill>
                <a:schemeClr val="dk1"/>
              </a:solidFill>
              <a:latin typeface="Arial"/>
              <a:ea typeface="Arial"/>
              <a:cs typeface="Arial"/>
              <a:sym typeface="Arial"/>
            </a:endParaRPr>
          </a:p>
        </p:txBody>
      </p:sp>
      <p:sp>
        <p:nvSpPr>
          <p:cNvPr id="706" name="Shape 706"/>
          <p:cNvSpPr txBox="1">
            <a:spLocks noGrp="1"/>
          </p:cNvSpPr>
          <p:nvPr>
            <p:ph type="body" idx="1"/>
          </p:nvPr>
        </p:nvSpPr>
        <p:spPr>
          <a:xfrm>
            <a:off x="1919287" y="1628775"/>
            <a:ext cx="7777162" cy="4679950"/>
          </a:xfrm>
          <a:prstGeom prst="rect">
            <a:avLst/>
          </a:prstGeom>
          <a:noFill/>
          <a:ln>
            <a:noFill/>
          </a:ln>
        </p:spPr>
        <p:txBody>
          <a:bodyPr vert="horz" lIns="91425" tIns="45700" rIns="91425" bIns="45700" rtlCol="0" anchor="t" anchorCtr="0">
            <a:noAutofit/>
          </a:bodyPr>
          <a:lstStyle/>
          <a:p>
            <a:pPr marL="342900" indent="-342900" algn="just">
              <a:lnSpc>
                <a:spcPct val="75000"/>
              </a:lnSpc>
              <a:spcBef>
                <a:spcPts val="0"/>
              </a:spcBef>
              <a:buClr>
                <a:schemeClr val="dk1"/>
              </a:buClr>
              <a:buSzPct val="100000"/>
              <a:buFont typeface="Arial"/>
              <a:buChar char="•"/>
            </a:pPr>
            <a:r>
              <a:rPr lang="en-US" sz="2400">
                <a:solidFill>
                  <a:schemeClr val="dk1"/>
                </a:solidFill>
                <a:latin typeface="Arial"/>
                <a:ea typeface="Arial"/>
                <a:cs typeface="Arial"/>
                <a:sym typeface="Arial"/>
              </a:rPr>
              <a:t>Los procesos de modernización difícilmente se pueden abordar en forma aislada por una institución.</a:t>
            </a:r>
          </a:p>
          <a:p>
            <a:pPr marL="342900" indent="-342900" algn="just">
              <a:lnSpc>
                <a:spcPct val="75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Las instituciones son expresiones políticas y   culturales y no meras sumas de procedimientos y normas.</a:t>
            </a:r>
          </a:p>
          <a:p>
            <a:pPr marL="342900" indent="-342900" algn="just">
              <a:lnSpc>
                <a:spcPct val="10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Las experiencias exitosas no son fácilmente exportables.</a:t>
            </a:r>
          </a:p>
          <a:p>
            <a:pPr marL="342900" indent="-342900" algn="just">
              <a:lnSpc>
                <a:spcPct val="10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10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Los recursos financieros en sí no cambian ni  modernizan las instituciones públicas.</a:t>
            </a:r>
          </a:p>
        </p:txBody>
      </p:sp>
      <p:sp>
        <p:nvSpPr>
          <p:cNvPr id="707" name="Shape 707"/>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Lecciones aprendidas		3</a:t>
            </a:r>
          </a:p>
        </p:txBody>
      </p:sp>
    </p:spTree>
  </p:cSld>
  <p:clrMapOvr>
    <a:masterClrMapping/>
  </p:clrMapOvr>
  <p:transition spd="slow">
    <p:cut/>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89</a:t>
            </a:fld>
            <a:endParaRPr lang="en-US" sz="1400">
              <a:solidFill>
                <a:schemeClr val="dk1"/>
              </a:solidFill>
              <a:latin typeface="Arial"/>
              <a:ea typeface="Arial"/>
              <a:cs typeface="Arial"/>
              <a:sym typeface="Arial"/>
            </a:endParaRPr>
          </a:p>
        </p:txBody>
      </p:sp>
      <p:sp>
        <p:nvSpPr>
          <p:cNvPr id="713" name="Shape 713"/>
          <p:cNvSpPr txBox="1">
            <a:spLocks noGrp="1"/>
          </p:cNvSpPr>
          <p:nvPr>
            <p:ph type="body" idx="1"/>
          </p:nvPr>
        </p:nvSpPr>
        <p:spPr>
          <a:xfrm>
            <a:off x="2063750" y="1412876"/>
            <a:ext cx="7704136" cy="4197349"/>
          </a:xfrm>
          <a:prstGeom prst="rect">
            <a:avLst/>
          </a:prstGeom>
          <a:noFill/>
          <a:ln>
            <a:noFill/>
          </a:ln>
        </p:spPr>
        <p:txBody>
          <a:bodyPr vert="horz" lIns="91425" tIns="45700" rIns="91425" bIns="45700" rtlCol="0" anchor="t" anchorCtr="0">
            <a:noAutofit/>
          </a:bodyPr>
          <a:lstStyle/>
          <a:p>
            <a:pPr marL="342900" indent="-342900" algn="just">
              <a:lnSpc>
                <a:spcPct val="110000"/>
              </a:lnSpc>
              <a:spcBef>
                <a:spcPts val="0"/>
              </a:spcBef>
              <a:buClr>
                <a:schemeClr val="dk1"/>
              </a:buClr>
              <a:buSzPct val="100000"/>
              <a:buFont typeface="Arial"/>
              <a:buChar char="•"/>
            </a:pPr>
            <a:r>
              <a:rPr lang="en-US" sz="2400">
                <a:solidFill>
                  <a:schemeClr val="dk1"/>
                </a:solidFill>
                <a:latin typeface="Arial"/>
                <a:ea typeface="Arial"/>
                <a:cs typeface="Arial"/>
                <a:sym typeface="Arial"/>
              </a:rPr>
              <a:t>Reformas serán innovadoras cuando coincidan tres elementos en forma simultánea: problema a solucionar, conocer que hacer, coalición de sustento.</a:t>
            </a:r>
          </a:p>
          <a:p>
            <a:pPr marL="342900" indent="-342900" algn="just">
              <a:lnSpc>
                <a:spcPct val="110000"/>
              </a:lnSpc>
              <a:spcBef>
                <a:spcPts val="480"/>
              </a:spcBef>
              <a:buClr>
                <a:schemeClr val="dk1"/>
              </a:buClr>
              <a:buNone/>
            </a:pPr>
            <a:endParaRPr sz="2400">
              <a:solidFill>
                <a:schemeClr val="dk1"/>
              </a:solidFill>
              <a:latin typeface="Arial"/>
              <a:ea typeface="Arial"/>
              <a:cs typeface="Arial"/>
              <a:sym typeface="Arial"/>
            </a:endParaRPr>
          </a:p>
          <a:p>
            <a:pPr marL="342900" indent="-342900" algn="just">
              <a:lnSpc>
                <a:spcPct val="11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Los procesos de reforma y modernización se sustentan en la existencia de líderes políticos, económicos y sociales que aprovechen las crisis como oportunidades.</a:t>
            </a: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714" name="Shape 714"/>
          <p:cNvSpPr txBox="1">
            <a:spLocks noGrp="1"/>
          </p:cNvSpPr>
          <p:nvPr>
            <p:ph type="title"/>
          </p:nvPr>
        </p:nvSpPr>
        <p:spPr>
          <a:xfrm>
            <a:off x="1981200" y="274637"/>
            <a:ext cx="8229600" cy="1143000"/>
          </a:xfrm>
          <a:prstGeom prst="rect">
            <a:avLst/>
          </a:prstGeom>
          <a:noFill/>
          <a:ln>
            <a:noFill/>
          </a:ln>
        </p:spPr>
        <p:txBody>
          <a:bodyPr vert="horz" lIns="91425" tIns="45700" rIns="91425" bIns="45700" rtlCol="0" anchor="ctr" anchorCtr="0">
            <a:noAutofit/>
          </a:bodyPr>
          <a:lstStyle/>
          <a:p>
            <a:pPr algn="ctr">
              <a:lnSpc>
                <a:spcPct val="100000"/>
              </a:lnSpc>
              <a:spcBef>
                <a:spcPts val="0"/>
              </a:spcBef>
              <a:buClr>
                <a:schemeClr val="dk2"/>
              </a:buClr>
              <a:buSzPct val="25000"/>
            </a:pPr>
            <a:r>
              <a:rPr lang="en-US" sz="3600">
                <a:solidFill>
                  <a:schemeClr val="dk2"/>
                </a:solidFill>
                <a:latin typeface="Arial"/>
                <a:ea typeface="Arial"/>
                <a:cs typeface="Arial"/>
                <a:sym typeface="Arial"/>
              </a:rPr>
              <a:t>Lecciones aprendidas		4</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954367D-BFC4-4F14-9178-708E381195CF}"/>
              </a:ext>
            </a:extLst>
          </p:cNvPr>
          <p:cNvSpPr>
            <a:spLocks noGrp="1"/>
          </p:cNvSpPr>
          <p:nvPr>
            <p:ph type="title"/>
          </p:nvPr>
        </p:nvSpPr>
        <p:spPr>
          <a:xfrm>
            <a:off x="838200" y="365125"/>
            <a:ext cx="10515600" cy="1325563"/>
          </a:xfrm>
        </p:spPr>
        <p:txBody>
          <a:bodyPr>
            <a:normAutofit/>
          </a:bodyPr>
          <a:lstStyle/>
          <a:p>
            <a:r>
              <a:rPr lang="es-CL" sz="4200"/>
              <a:t>Bases de la institucionalidad chilena  		2</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858E9195-C572-4813-BD35-4FFAE669509D}"/>
              </a:ext>
            </a:extLst>
          </p:cNvPr>
          <p:cNvSpPr>
            <a:spLocks noGrp="1"/>
          </p:cNvSpPr>
          <p:nvPr>
            <p:ph idx="1"/>
          </p:nvPr>
        </p:nvSpPr>
        <p:spPr>
          <a:xfrm>
            <a:off x="838200" y="1929384"/>
            <a:ext cx="10515600" cy="4251960"/>
          </a:xfrm>
        </p:spPr>
        <p:txBody>
          <a:bodyPr>
            <a:normAutofit/>
          </a:bodyPr>
          <a:lstStyle/>
          <a:p>
            <a:pPr marL="617220" lvl="1" indent="-342900">
              <a:spcBef>
                <a:spcPts val="0"/>
              </a:spcBef>
              <a:spcAft>
                <a:spcPts val="600"/>
              </a:spcAft>
              <a:buClr>
                <a:schemeClr val="dk1"/>
              </a:buClr>
              <a:buFont typeface="Arial"/>
              <a:buChar char="•"/>
            </a:pPr>
            <a:r>
              <a:rPr lang="es-CL" sz="2200" b="1" dirty="0">
                <a:latin typeface="+mj-lt"/>
              </a:rPr>
              <a:t>Los DDHH</a:t>
            </a:r>
            <a:r>
              <a:rPr lang="es-CL" sz="2200" b="1" i="1" dirty="0">
                <a:latin typeface="+mj-lt"/>
              </a:rPr>
              <a:t> </a:t>
            </a:r>
            <a:r>
              <a:rPr lang="es-CL" sz="2200" b="1" dirty="0">
                <a:latin typeface="+mj-lt"/>
              </a:rPr>
              <a:t>son universales, inderogables, indivisibles e interdependientes.</a:t>
            </a:r>
          </a:p>
          <a:p>
            <a:pPr marL="617220" lvl="1" indent="-342900">
              <a:spcBef>
                <a:spcPts val="0"/>
              </a:spcBef>
              <a:spcAft>
                <a:spcPts val="600"/>
              </a:spcAft>
              <a:buClr>
                <a:schemeClr val="dk1"/>
              </a:buClr>
              <a:buFont typeface="Arial"/>
              <a:buChar char="•"/>
            </a:pPr>
            <a:r>
              <a:rPr lang="es-CL" sz="2200" b="1" dirty="0">
                <a:latin typeface="+mj-lt"/>
              </a:rPr>
              <a:t>La función pública debe ejercerse en el marco del respeto, protección y promoción de lo DDHH. Esta es una responsabilidad de cada funcionario público.</a:t>
            </a:r>
          </a:p>
          <a:p>
            <a:pPr marL="617220" lvl="1" indent="-342900">
              <a:spcBef>
                <a:spcPts val="0"/>
              </a:spcBef>
              <a:spcAft>
                <a:spcPts val="600"/>
              </a:spcAft>
              <a:buClr>
                <a:schemeClr val="dk1"/>
              </a:buClr>
            </a:pPr>
            <a:r>
              <a:rPr lang="es-CL" sz="2200" b="1" dirty="0">
                <a:latin typeface="+mj-lt"/>
              </a:rPr>
              <a:t>Los DDHH se protegen tanto por la acción propositiva de cada estado, por la acción del poder judicial y por los sistema internacionales de protección que deben hacer cumplir las convenciones acordadas.</a:t>
            </a:r>
          </a:p>
          <a:p>
            <a:pPr marL="617220" lvl="1" indent="-342900">
              <a:spcBef>
                <a:spcPts val="0"/>
              </a:spcBef>
              <a:spcAft>
                <a:spcPts val="600"/>
              </a:spcAft>
              <a:buClr>
                <a:schemeClr val="dk1"/>
              </a:buClr>
            </a:pPr>
            <a:r>
              <a:rPr lang="es-CL" sz="2200" b="1" dirty="0">
                <a:latin typeface="+mj-lt"/>
              </a:rPr>
              <a:t>Existen diversos recursos para resguardar el respeto de los DDHH :</a:t>
            </a:r>
          </a:p>
          <a:p>
            <a:pPr marL="891540" lvl="2" indent="-342900">
              <a:spcBef>
                <a:spcPts val="0"/>
              </a:spcBef>
              <a:spcAft>
                <a:spcPts val="600"/>
              </a:spcAft>
              <a:buClr>
                <a:schemeClr val="dk1"/>
              </a:buClr>
            </a:pPr>
            <a:r>
              <a:rPr lang="es-CL" sz="2200" b="1" dirty="0">
                <a:latin typeface="+mj-lt"/>
              </a:rPr>
              <a:t>De protección contra violación o impedimento de ejercer un derecho;</a:t>
            </a:r>
          </a:p>
          <a:p>
            <a:pPr marL="891540" lvl="2" indent="-342900">
              <a:spcBef>
                <a:spcPts val="0"/>
              </a:spcBef>
              <a:spcAft>
                <a:spcPts val="600"/>
              </a:spcAft>
              <a:buClr>
                <a:schemeClr val="dk1"/>
              </a:buClr>
            </a:pPr>
            <a:r>
              <a:rPr lang="es-CL" sz="2200" b="1" dirty="0">
                <a:latin typeface="+mj-lt"/>
              </a:rPr>
              <a:t>De amparo ante detenciones.</a:t>
            </a:r>
          </a:p>
          <a:p>
            <a:pPr marL="617220" lvl="1" indent="-342900">
              <a:spcBef>
                <a:spcPts val="0"/>
              </a:spcBef>
              <a:spcAft>
                <a:spcPts val="600"/>
              </a:spcAft>
              <a:buClr>
                <a:schemeClr val="dk1"/>
              </a:buClr>
            </a:pPr>
            <a:endParaRPr lang="es-CL" sz="2200" dirty="0">
              <a:latin typeface="+mj-lt"/>
            </a:endParaRPr>
          </a:p>
          <a:p>
            <a:pPr marL="617220" lvl="1" indent="-342900">
              <a:spcBef>
                <a:spcPts val="0"/>
              </a:spcBef>
              <a:spcAft>
                <a:spcPts val="600"/>
              </a:spcAft>
              <a:buClr>
                <a:schemeClr val="dk1"/>
              </a:buClr>
              <a:buFont typeface="Arial"/>
              <a:buChar char="•"/>
            </a:pPr>
            <a:endParaRPr lang="es-CL" sz="2200" b="1" dirty="0">
              <a:latin typeface="+mj-lt"/>
            </a:endParaRPr>
          </a:p>
        </p:txBody>
      </p:sp>
      <p:sp>
        <p:nvSpPr>
          <p:cNvPr id="4" name="Marcador de número de diapositiva 3">
            <a:extLst>
              <a:ext uri="{FF2B5EF4-FFF2-40B4-BE49-F238E27FC236}">
                <a16:creationId xmlns:a16="http://schemas.microsoft.com/office/drawing/2014/main" id="{5EE9A4A7-7612-450A-A7D1-7F60A133976B}"/>
              </a:ext>
            </a:extLst>
          </p:cNvPr>
          <p:cNvSpPr>
            <a:spLocks noGrp="1"/>
          </p:cNvSpPr>
          <p:nvPr>
            <p:ph type="sldNum" sz="quarter" idx="12"/>
          </p:nvPr>
        </p:nvSpPr>
        <p:spPr>
          <a:xfrm>
            <a:off x="8610600" y="6356350"/>
            <a:ext cx="2743200" cy="365125"/>
          </a:xfrm>
        </p:spPr>
        <p:txBody>
          <a:bodyPr>
            <a:normAutofit/>
          </a:bodyPr>
          <a:lstStyle/>
          <a:p>
            <a:pPr rtl="0">
              <a:spcAft>
                <a:spcPts val="600"/>
              </a:spcAft>
            </a:pPr>
            <a:fld id="{4FAB73BC-B049-4115-A692-8D63A059BFB8}" type="slidenum">
              <a:rPr lang="es-ES" noProof="0" smtClean="0"/>
              <a:pPr rtl="0">
                <a:spcAft>
                  <a:spcPts val="600"/>
                </a:spcAft>
              </a:pPr>
              <a:t>9</a:t>
            </a:fld>
            <a:endParaRPr lang="es-ES" noProof="0"/>
          </a:p>
        </p:txBody>
      </p:sp>
    </p:spTree>
    <p:extLst>
      <p:ext uri="{BB962C8B-B14F-4D97-AF65-F5344CB8AC3E}">
        <p14:creationId xmlns:p14="http://schemas.microsoft.com/office/powerpoint/2010/main" val="37886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718"/>
        <p:cNvGrpSpPr/>
        <p:nvPr/>
      </p:nvGrpSpPr>
      <p:grpSpPr>
        <a:xfrm>
          <a:off x="0" y="0"/>
          <a:ext cx="0" cy="0"/>
          <a:chOff x="0" y="0"/>
          <a:chExt cx="0" cy="0"/>
        </a:xfrm>
      </p:grpSpPr>
      <p:sp>
        <p:nvSpPr>
          <p:cNvPr id="719" name="Shape 719"/>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90</a:t>
            </a:fld>
            <a:endParaRPr lang="en-US" sz="1400">
              <a:solidFill>
                <a:schemeClr val="dk1"/>
              </a:solidFill>
              <a:latin typeface="Arial"/>
              <a:ea typeface="Arial"/>
              <a:cs typeface="Arial"/>
              <a:sym typeface="Arial"/>
            </a:endParaRPr>
          </a:p>
        </p:txBody>
      </p:sp>
      <p:sp>
        <p:nvSpPr>
          <p:cNvPr id="720" name="Shape 720"/>
          <p:cNvSpPr txBox="1">
            <a:spLocks noGrp="1"/>
          </p:cNvSpPr>
          <p:nvPr>
            <p:ph type="body" idx="1"/>
          </p:nvPr>
        </p:nvSpPr>
        <p:spPr>
          <a:xfrm>
            <a:off x="2135188" y="2133600"/>
            <a:ext cx="7561261" cy="4286250"/>
          </a:xfrm>
          <a:prstGeom prst="rect">
            <a:avLst/>
          </a:prstGeom>
          <a:noFill/>
          <a:ln>
            <a:noFill/>
          </a:ln>
        </p:spPr>
        <p:txBody>
          <a:bodyPr lIns="91425" tIns="45700" rIns="91425" bIns="45700" anchor="t" anchorCtr="0">
            <a:noAutofit/>
          </a:bodyPr>
          <a:lstStyle/>
          <a:p>
            <a:pPr marL="342900" indent="-342900" algn="just">
              <a:lnSpc>
                <a:spcPct val="150000"/>
              </a:lnSpc>
              <a:spcBef>
                <a:spcPts val="0"/>
              </a:spcBef>
              <a:buClr>
                <a:schemeClr val="dk1"/>
              </a:buClr>
              <a:buSzPct val="100000"/>
              <a:buFont typeface="Arial"/>
              <a:buChar char="•"/>
            </a:pPr>
            <a:r>
              <a:rPr lang="en-US">
                <a:solidFill>
                  <a:schemeClr val="dk1"/>
                </a:solidFill>
                <a:latin typeface="Arial"/>
                <a:ea typeface="Arial"/>
                <a:cs typeface="Arial"/>
                <a:sym typeface="Arial"/>
              </a:rPr>
              <a:t>Nueva etapa supone repensar el tipo de Estado a reconstruir. No basta con seguir modificando las estructuras existentes.</a:t>
            </a:r>
          </a:p>
        </p:txBody>
      </p:sp>
      <p:sp>
        <p:nvSpPr>
          <p:cNvPr id="721" name="Shape 721"/>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2"/>
              </a:buClr>
              <a:buSzPct val="25000"/>
            </a:pPr>
            <a:r>
              <a:rPr lang="en-US" sz="3600">
                <a:solidFill>
                  <a:schemeClr val="dk2"/>
                </a:solidFill>
                <a:latin typeface="Arial"/>
                <a:ea typeface="Arial"/>
                <a:cs typeface="Arial"/>
                <a:sym typeface="Arial"/>
              </a:rPr>
              <a:t>Desafíos a enfrentar		1</a:t>
            </a:r>
          </a:p>
        </p:txBody>
      </p:sp>
    </p:spTree>
  </p:cSld>
  <p:clrMapOvr>
    <a:masterClrMapping/>
  </p:clrMapOvr>
  <p:transition spd="slow">
    <p:cut/>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91</a:t>
            </a:fld>
            <a:endParaRPr lang="en-US" sz="1400">
              <a:solidFill>
                <a:schemeClr val="dk1"/>
              </a:solidFill>
              <a:latin typeface="Arial"/>
              <a:ea typeface="Arial"/>
              <a:cs typeface="Arial"/>
              <a:sym typeface="Arial"/>
            </a:endParaRPr>
          </a:p>
        </p:txBody>
      </p:sp>
      <p:sp>
        <p:nvSpPr>
          <p:cNvPr id="727" name="Shape 727"/>
          <p:cNvSpPr txBox="1">
            <a:spLocks noGrp="1"/>
          </p:cNvSpPr>
          <p:nvPr>
            <p:ph type="body" idx="1"/>
          </p:nvPr>
        </p:nvSpPr>
        <p:spPr>
          <a:xfrm>
            <a:off x="2135187" y="1571625"/>
            <a:ext cx="7604124" cy="4953000"/>
          </a:xfrm>
          <a:prstGeom prst="rect">
            <a:avLst/>
          </a:prstGeom>
          <a:noFill/>
          <a:ln>
            <a:noFill/>
          </a:ln>
        </p:spPr>
        <p:txBody>
          <a:bodyPr lIns="91425" tIns="45700" rIns="91425" bIns="45700" anchor="t" anchorCtr="0">
            <a:noAutofit/>
          </a:bodyPr>
          <a:lstStyle/>
          <a:p>
            <a:pPr marL="342900" indent="-342900" algn="just">
              <a:lnSpc>
                <a:spcPct val="80000"/>
              </a:lnSpc>
              <a:spcBef>
                <a:spcPts val="0"/>
              </a:spcBef>
              <a:buClr>
                <a:schemeClr val="dk1"/>
              </a:buClr>
              <a:buSzPct val="100000"/>
              <a:buFont typeface="Arial"/>
              <a:buChar char="•"/>
            </a:pPr>
            <a:r>
              <a:rPr lang="en-US" sz="2600" dirty="0" err="1">
                <a:solidFill>
                  <a:schemeClr val="dk1"/>
                </a:solidFill>
                <a:latin typeface="Arial"/>
                <a:ea typeface="Arial"/>
                <a:cs typeface="Arial"/>
                <a:sym typeface="Arial"/>
              </a:rPr>
              <a:t>Debemos</a:t>
            </a:r>
            <a:r>
              <a:rPr lang="en-US" sz="2600" dirty="0">
                <a:solidFill>
                  <a:schemeClr val="dk1"/>
                </a:solidFill>
                <a:latin typeface="Arial"/>
                <a:ea typeface="Arial"/>
                <a:cs typeface="Arial"/>
                <a:sym typeface="Arial"/>
              </a:rPr>
              <a:t> </a:t>
            </a:r>
            <a:r>
              <a:rPr lang="en-US" sz="2600" dirty="0" err="1">
                <a:solidFill>
                  <a:schemeClr val="dk1"/>
                </a:solidFill>
                <a:latin typeface="Arial"/>
                <a:ea typeface="Arial"/>
                <a:cs typeface="Arial"/>
                <a:sym typeface="Arial"/>
              </a:rPr>
              <a:t>definir</a:t>
            </a:r>
            <a:r>
              <a:rPr lang="en-US" sz="2600" dirty="0">
                <a:solidFill>
                  <a:schemeClr val="dk1"/>
                </a:solidFill>
                <a:latin typeface="Arial"/>
                <a:ea typeface="Arial"/>
                <a:cs typeface="Arial"/>
                <a:sym typeface="Arial"/>
              </a:rPr>
              <a:t> el </a:t>
            </a:r>
            <a:r>
              <a:rPr lang="en-US" sz="2600" dirty="0" err="1">
                <a:solidFill>
                  <a:schemeClr val="dk1"/>
                </a:solidFill>
                <a:latin typeface="Arial"/>
                <a:ea typeface="Arial"/>
                <a:cs typeface="Arial"/>
                <a:sym typeface="Arial"/>
              </a:rPr>
              <a:t>tipo</a:t>
            </a:r>
            <a:r>
              <a:rPr lang="en-US" sz="2600" dirty="0">
                <a:solidFill>
                  <a:schemeClr val="dk1"/>
                </a:solidFill>
                <a:latin typeface="Arial"/>
                <a:ea typeface="Arial"/>
                <a:cs typeface="Arial"/>
                <a:sym typeface="Arial"/>
              </a:rPr>
              <a:t> de Estado que </a:t>
            </a:r>
            <a:r>
              <a:rPr lang="en-US" sz="2600" dirty="0" err="1">
                <a:solidFill>
                  <a:schemeClr val="dk1"/>
                </a:solidFill>
                <a:latin typeface="Arial"/>
                <a:ea typeface="Arial"/>
                <a:cs typeface="Arial"/>
                <a:sym typeface="Arial"/>
              </a:rPr>
              <a:t>queremos</a:t>
            </a:r>
            <a:r>
              <a:rPr lang="en-US" sz="2600" dirty="0">
                <a:solidFill>
                  <a:schemeClr val="dk1"/>
                </a:solidFill>
                <a:latin typeface="Arial"/>
                <a:ea typeface="Arial"/>
                <a:cs typeface="Arial"/>
                <a:sym typeface="Arial"/>
              </a:rPr>
              <a:t> construer</a:t>
            </a:r>
            <a:r>
              <a:rPr lang="en-US" sz="2600" dirty="0">
                <a:solidFill>
                  <a:schemeClr val="dk1"/>
                </a:solidFill>
              </a:rPr>
              <a:t>. El </a:t>
            </a:r>
            <a:r>
              <a:rPr lang="en-US" sz="2600" dirty="0" err="1">
                <a:solidFill>
                  <a:schemeClr val="dk1"/>
                </a:solidFill>
              </a:rPr>
              <a:t>rol</a:t>
            </a:r>
            <a:r>
              <a:rPr lang="en-US" sz="2600" dirty="0">
                <a:solidFill>
                  <a:schemeClr val="dk1"/>
                </a:solidFill>
              </a:rPr>
              <a:t> del </a:t>
            </a:r>
            <a:r>
              <a:rPr lang="en-US" sz="2600" dirty="0" err="1">
                <a:solidFill>
                  <a:schemeClr val="dk1"/>
                </a:solidFill>
              </a:rPr>
              <a:t>proceso</a:t>
            </a:r>
            <a:r>
              <a:rPr lang="en-US" sz="2600" dirty="0">
                <a:solidFill>
                  <a:schemeClr val="dk1"/>
                </a:solidFill>
              </a:rPr>
              <a:t> </a:t>
            </a:r>
            <a:r>
              <a:rPr lang="en-US" sz="2600" dirty="0" err="1">
                <a:solidFill>
                  <a:schemeClr val="dk1"/>
                </a:solidFill>
              </a:rPr>
              <a:t>constituyente</a:t>
            </a:r>
            <a:r>
              <a:rPr lang="en-US" sz="2600" dirty="0">
                <a:solidFill>
                  <a:schemeClr val="dk1"/>
                </a:solidFill>
              </a:rPr>
              <a:t>.</a:t>
            </a:r>
            <a:endParaRPr lang="en-US" sz="2600" dirty="0">
              <a:solidFill>
                <a:schemeClr val="dk1"/>
              </a:solidFill>
              <a:latin typeface="Arial"/>
              <a:ea typeface="Arial"/>
              <a:cs typeface="Arial"/>
              <a:sym typeface="Arial"/>
            </a:endParaRPr>
          </a:p>
          <a:p>
            <a:pPr marL="342900" indent="-342900" algn="just">
              <a:lnSpc>
                <a:spcPct val="80000"/>
              </a:lnSpc>
              <a:spcBef>
                <a:spcPts val="560"/>
              </a:spcBef>
              <a:buClr>
                <a:schemeClr val="dk1"/>
              </a:buClr>
              <a:buNone/>
            </a:pPr>
            <a:endParaRPr dirty="0">
              <a:solidFill>
                <a:schemeClr val="dk1"/>
              </a:solidFill>
              <a:latin typeface="Arial"/>
              <a:ea typeface="Arial"/>
              <a:cs typeface="Arial"/>
              <a:sym typeface="Arial"/>
            </a:endParaRP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Democrático</a:t>
            </a:r>
            <a:r>
              <a:rPr lang="en-US" sz="2200" dirty="0">
                <a:solidFill>
                  <a:schemeClr val="dk1"/>
                </a:solidFill>
                <a:latin typeface="Arial"/>
                <a:ea typeface="Arial"/>
                <a:cs typeface="Arial"/>
                <a:sym typeface="Arial"/>
              </a:rPr>
              <a:t> (no </a:t>
            </a:r>
            <a:r>
              <a:rPr lang="en-US" sz="2200" dirty="0" err="1">
                <a:solidFill>
                  <a:schemeClr val="dk1"/>
                </a:solidFill>
                <a:latin typeface="Arial"/>
                <a:ea typeface="Arial"/>
                <a:cs typeface="Arial"/>
                <a:sym typeface="Arial"/>
              </a:rPr>
              <a:t>demagógico</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Participativo</a:t>
            </a:r>
            <a:r>
              <a:rPr lang="en-US" sz="2200" dirty="0">
                <a:solidFill>
                  <a:schemeClr val="dk1"/>
                </a:solidFill>
                <a:latin typeface="Arial"/>
                <a:ea typeface="Arial"/>
                <a:cs typeface="Arial"/>
                <a:sym typeface="Arial"/>
              </a:rPr>
              <a:t> (no </a:t>
            </a:r>
            <a:r>
              <a:rPr lang="en-US" sz="2200" dirty="0" err="1">
                <a:solidFill>
                  <a:schemeClr val="dk1"/>
                </a:solidFill>
                <a:latin typeface="Arial"/>
                <a:ea typeface="Arial"/>
                <a:cs typeface="Arial"/>
                <a:sym typeface="Arial"/>
              </a:rPr>
              <a:t>populista</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Presidencial</a:t>
            </a:r>
            <a:r>
              <a:rPr lang="en-US" sz="2200" dirty="0">
                <a:solidFill>
                  <a:schemeClr val="dk1"/>
                </a:solidFill>
                <a:latin typeface="Arial"/>
                <a:ea typeface="Arial"/>
                <a:cs typeface="Arial"/>
                <a:sym typeface="Arial"/>
              </a:rPr>
              <a:t> (no </a:t>
            </a:r>
            <a:r>
              <a:rPr lang="en-US" sz="2200" dirty="0" err="1">
                <a:solidFill>
                  <a:schemeClr val="dk1"/>
                </a:solidFill>
                <a:latin typeface="Arial"/>
                <a:ea typeface="Arial"/>
                <a:cs typeface="Arial"/>
                <a:sym typeface="Arial"/>
              </a:rPr>
              <a:t>presidencialista</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Transparente</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Probo</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Garantizador</a:t>
            </a:r>
            <a:r>
              <a:rPr lang="en-US" sz="2200" dirty="0">
                <a:solidFill>
                  <a:schemeClr val="dk1"/>
                </a:solidFill>
                <a:latin typeface="Arial"/>
                <a:ea typeface="Arial"/>
                <a:cs typeface="Arial"/>
                <a:sym typeface="Arial"/>
              </a:rPr>
              <a:t> de derechos  (</a:t>
            </a:r>
            <a:r>
              <a:rPr lang="en-US" sz="2200" dirty="0" err="1">
                <a:solidFill>
                  <a:schemeClr val="dk1"/>
                </a:solidFill>
                <a:latin typeface="Arial"/>
                <a:ea typeface="Arial"/>
                <a:cs typeface="Arial"/>
                <a:sym typeface="Arial"/>
              </a:rPr>
              <a:t>Solidario</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subsidiario</a:t>
            </a:r>
            <a:r>
              <a:rPr lang="en-US" sz="2200" dirty="0">
                <a:solidFill>
                  <a:schemeClr val="dk1"/>
                </a:solidFill>
                <a:latin typeface="Arial"/>
                <a:ea typeface="Arial"/>
                <a:cs typeface="Arial"/>
                <a:sym typeface="Arial"/>
              </a:rPr>
              <a:t>). </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Regulador</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normativo</a:t>
            </a:r>
            <a:r>
              <a:rPr lang="en-US" sz="2200" dirty="0">
                <a:solidFill>
                  <a:schemeClr val="dk1"/>
                </a:solidFill>
                <a:latin typeface="Arial"/>
                <a:ea typeface="Arial"/>
                <a:cs typeface="Arial"/>
                <a:sym typeface="Arial"/>
              </a:rPr>
              <a:t> (no </a:t>
            </a:r>
            <a:r>
              <a:rPr lang="en-US" sz="2200" dirty="0" err="1">
                <a:solidFill>
                  <a:schemeClr val="dk1"/>
                </a:solidFill>
                <a:latin typeface="Arial"/>
                <a:ea typeface="Arial"/>
                <a:cs typeface="Arial"/>
                <a:sym typeface="Arial"/>
              </a:rPr>
              <a:t>libremercadista</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Eficiente</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eficaz</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Fuerte</a:t>
            </a:r>
            <a:r>
              <a:rPr lang="en-US" sz="2200" dirty="0">
                <a:solidFill>
                  <a:schemeClr val="dk1"/>
                </a:solidFill>
                <a:latin typeface="Arial"/>
                <a:ea typeface="Arial"/>
                <a:cs typeface="Arial"/>
                <a:sym typeface="Arial"/>
              </a:rPr>
              <a:t> sin </a:t>
            </a:r>
            <a:r>
              <a:rPr lang="en-US" sz="2200" dirty="0" err="1">
                <a:solidFill>
                  <a:schemeClr val="dk1"/>
                </a:solidFill>
                <a:latin typeface="Arial"/>
                <a:ea typeface="Arial"/>
                <a:cs typeface="Arial"/>
                <a:sym typeface="Arial"/>
              </a:rPr>
              <a:t>gigantismo</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a:solidFill>
                  <a:schemeClr val="dk1"/>
                </a:solidFill>
                <a:latin typeface="Arial"/>
                <a:ea typeface="Arial"/>
                <a:cs typeface="Arial"/>
                <a:sym typeface="Arial"/>
              </a:rPr>
              <a:t>De </a:t>
            </a:r>
            <a:r>
              <a:rPr lang="en-US" sz="2200" dirty="0" err="1">
                <a:solidFill>
                  <a:schemeClr val="dk1"/>
                </a:solidFill>
                <a:latin typeface="Arial"/>
                <a:ea typeface="Arial"/>
                <a:cs typeface="Arial"/>
                <a:sym typeface="Arial"/>
              </a:rPr>
              <a:t>estructura</a:t>
            </a:r>
            <a:r>
              <a:rPr lang="en-US" sz="2200" dirty="0">
                <a:solidFill>
                  <a:schemeClr val="dk1"/>
                </a:solidFill>
                <a:latin typeface="Arial"/>
                <a:ea typeface="Arial"/>
                <a:cs typeface="Arial"/>
                <a:sym typeface="Arial"/>
              </a:rPr>
              <a:t> flexible.</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Unitario</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descentralizado</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Incentivador</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articulador</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estrategia</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país</a:t>
            </a:r>
            <a:r>
              <a:rPr lang="en-US" sz="2200" dirty="0">
                <a:solidFill>
                  <a:schemeClr val="dk1"/>
                </a:solidFill>
                <a:latin typeface="Arial"/>
                <a:ea typeface="Arial"/>
                <a:cs typeface="Arial"/>
                <a:sym typeface="Arial"/>
              </a:rPr>
              <a:t>.</a:t>
            </a:r>
          </a:p>
          <a:p>
            <a:pPr marL="742950" lvl="1" indent="-285750" algn="just">
              <a:lnSpc>
                <a:spcPct val="80000"/>
              </a:lnSpc>
              <a:spcBef>
                <a:spcPts val="440"/>
              </a:spcBef>
              <a:buClr>
                <a:schemeClr val="dk1"/>
              </a:buClr>
              <a:buSzPct val="100000"/>
              <a:buFont typeface="Arial"/>
              <a:buChar char="–"/>
            </a:pPr>
            <a:r>
              <a:rPr lang="en-US" sz="2200" dirty="0" err="1">
                <a:solidFill>
                  <a:schemeClr val="dk1"/>
                </a:solidFill>
                <a:latin typeface="Arial"/>
                <a:ea typeface="Arial"/>
                <a:cs typeface="Arial"/>
                <a:sym typeface="Arial"/>
              </a:rPr>
              <a:t>Garantizador</a:t>
            </a:r>
            <a:r>
              <a:rPr lang="en-US" sz="2200" dirty="0">
                <a:solidFill>
                  <a:schemeClr val="dk1"/>
                </a:solidFill>
                <a:latin typeface="Arial"/>
                <a:ea typeface="Arial"/>
                <a:cs typeface="Arial"/>
                <a:sym typeface="Arial"/>
              </a:rPr>
              <a:t> de </a:t>
            </a:r>
            <a:r>
              <a:rPr lang="en-US" sz="2200" dirty="0" err="1">
                <a:solidFill>
                  <a:schemeClr val="dk1"/>
                </a:solidFill>
                <a:latin typeface="Arial"/>
                <a:ea typeface="Arial"/>
                <a:cs typeface="Arial"/>
                <a:sym typeface="Arial"/>
              </a:rPr>
              <a:t>equilibrios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políticos</a:t>
            </a:r>
            <a:r>
              <a:rPr lang="en-US" sz="2200" dirty="0">
                <a:solidFill>
                  <a:schemeClr val="dk1"/>
                </a:solidFill>
                <a:latin typeface="Arial"/>
                <a:ea typeface="Arial"/>
                <a:cs typeface="Arial"/>
                <a:sym typeface="Arial"/>
              </a:rPr>
              <a:t>, </a:t>
            </a:r>
            <a:r>
              <a:rPr lang="en-US" sz="2200" dirty="0" err="1">
                <a:solidFill>
                  <a:schemeClr val="dk1"/>
                </a:solidFill>
                <a:latin typeface="Arial"/>
                <a:ea typeface="Arial"/>
                <a:cs typeface="Arial"/>
                <a:sym typeface="Arial"/>
              </a:rPr>
              <a:t>económicos</a:t>
            </a:r>
            <a:r>
              <a:rPr lang="en-US" sz="2200" dirty="0">
                <a:solidFill>
                  <a:schemeClr val="dk1"/>
                </a:solidFill>
                <a:latin typeface="Arial"/>
                <a:ea typeface="Arial"/>
                <a:cs typeface="Arial"/>
                <a:sym typeface="Arial"/>
              </a:rPr>
              <a:t> y </a:t>
            </a:r>
            <a:r>
              <a:rPr lang="en-US" sz="2200" dirty="0" err="1">
                <a:solidFill>
                  <a:schemeClr val="dk1"/>
                </a:solidFill>
                <a:latin typeface="Arial"/>
                <a:ea typeface="Arial"/>
                <a:cs typeface="Arial"/>
                <a:sym typeface="Arial"/>
              </a:rPr>
              <a:t>sociales</a:t>
            </a:r>
            <a:r>
              <a:rPr lang="en-US" sz="2200" dirty="0">
                <a:solidFill>
                  <a:schemeClr val="dk1"/>
                </a:solidFill>
                <a:latin typeface="Arial"/>
                <a:ea typeface="Arial"/>
                <a:cs typeface="Arial"/>
                <a:sym typeface="Arial"/>
              </a:rPr>
              <a:t>.</a:t>
            </a:r>
          </a:p>
          <a:p>
            <a:pPr marL="742950" lvl="1" indent="-146050">
              <a:lnSpc>
                <a:spcPct val="80000"/>
              </a:lnSpc>
              <a:spcBef>
                <a:spcPts val="440"/>
              </a:spcBef>
              <a:buClr>
                <a:schemeClr val="dk1"/>
              </a:buClr>
              <a:buNone/>
            </a:pPr>
            <a:endParaRPr sz="2200" dirty="0">
              <a:solidFill>
                <a:schemeClr val="dk1"/>
              </a:solidFill>
              <a:latin typeface="Arial"/>
              <a:ea typeface="Arial"/>
              <a:cs typeface="Arial"/>
              <a:sym typeface="Arial"/>
            </a:endParaRPr>
          </a:p>
          <a:p>
            <a:pPr marL="342900" indent="-342900">
              <a:lnSpc>
                <a:spcPct val="80000"/>
              </a:lnSpc>
              <a:spcBef>
                <a:spcPts val="560"/>
              </a:spcBef>
              <a:buClr>
                <a:schemeClr val="dk1"/>
              </a:buClr>
              <a:buNone/>
            </a:pPr>
            <a:endParaRPr dirty="0">
              <a:solidFill>
                <a:schemeClr val="dk1"/>
              </a:solidFill>
              <a:latin typeface="Arial"/>
              <a:ea typeface="Arial"/>
              <a:cs typeface="Arial"/>
              <a:sym typeface="Arial"/>
            </a:endParaRPr>
          </a:p>
          <a:p>
            <a:pPr marL="742950" lvl="1" indent="-133350">
              <a:lnSpc>
                <a:spcPct val="80000"/>
              </a:lnSpc>
              <a:spcBef>
                <a:spcPts val="480"/>
              </a:spcBef>
              <a:buClr>
                <a:schemeClr val="dk1"/>
              </a:buClr>
              <a:buNone/>
            </a:pPr>
            <a:endParaRPr dirty="0">
              <a:solidFill>
                <a:schemeClr val="dk1"/>
              </a:solidFill>
              <a:latin typeface="Arial"/>
              <a:ea typeface="Arial"/>
              <a:cs typeface="Arial"/>
              <a:sym typeface="Arial"/>
            </a:endParaRPr>
          </a:p>
          <a:p>
            <a:pPr marL="742950" lvl="1" indent="-133350">
              <a:lnSpc>
                <a:spcPct val="80000"/>
              </a:lnSpc>
              <a:spcBef>
                <a:spcPts val="480"/>
              </a:spcBef>
              <a:buClr>
                <a:schemeClr val="dk1"/>
              </a:buClr>
              <a:buNone/>
            </a:pPr>
            <a:endParaRPr dirty="0">
              <a:solidFill>
                <a:schemeClr val="dk1"/>
              </a:solidFill>
              <a:latin typeface="Arial"/>
              <a:ea typeface="Arial"/>
              <a:cs typeface="Arial"/>
              <a:sym typeface="Arial"/>
            </a:endParaRPr>
          </a:p>
          <a:p>
            <a:pPr marL="342900" indent="-190500">
              <a:spcBef>
                <a:spcPts val="480"/>
              </a:spcBef>
              <a:buClr>
                <a:schemeClr val="dk1"/>
              </a:buClr>
              <a:buNone/>
            </a:pPr>
            <a:endParaRPr sz="2400" dirty="0">
              <a:solidFill>
                <a:schemeClr val="dk1"/>
              </a:solidFill>
              <a:latin typeface="Arial"/>
              <a:ea typeface="Arial"/>
              <a:cs typeface="Arial"/>
              <a:sym typeface="Arial"/>
            </a:endParaRPr>
          </a:p>
        </p:txBody>
      </p:sp>
      <p:sp>
        <p:nvSpPr>
          <p:cNvPr id="728" name="Shape 728"/>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2"/>
              </a:buClr>
              <a:buSzPct val="25000"/>
            </a:pPr>
            <a:r>
              <a:rPr lang="en-US" sz="3600">
                <a:solidFill>
                  <a:schemeClr val="dk2"/>
                </a:solidFill>
                <a:latin typeface="Arial"/>
                <a:ea typeface="Arial"/>
                <a:cs typeface="Arial"/>
                <a:sym typeface="Arial"/>
              </a:rPr>
              <a:t>Desafíos a enfrentar		2</a:t>
            </a:r>
          </a:p>
        </p:txBody>
      </p:sp>
    </p:spTree>
  </p:cSld>
  <p:clrMapOvr>
    <a:masterClrMapping/>
  </p:clrMapOvr>
  <p:transition spd="slow">
    <p:cut/>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732"/>
        <p:cNvGrpSpPr/>
        <p:nvPr/>
      </p:nvGrpSpPr>
      <p:grpSpPr>
        <a:xfrm>
          <a:off x="0" y="0"/>
          <a:ext cx="0" cy="0"/>
          <a:chOff x="0" y="0"/>
          <a:chExt cx="0" cy="0"/>
        </a:xfrm>
      </p:grpSpPr>
      <p:sp>
        <p:nvSpPr>
          <p:cNvPr id="733" name="Shape 733"/>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92</a:t>
            </a:fld>
            <a:endParaRPr lang="en-US" sz="1400">
              <a:solidFill>
                <a:schemeClr val="dk1"/>
              </a:solidFill>
              <a:latin typeface="Arial"/>
              <a:ea typeface="Arial"/>
              <a:cs typeface="Arial"/>
              <a:sym typeface="Arial"/>
            </a:endParaRPr>
          </a:p>
        </p:txBody>
      </p:sp>
      <p:sp>
        <p:nvSpPr>
          <p:cNvPr id="734" name="Shape 734"/>
          <p:cNvSpPr txBox="1">
            <a:spLocks noGrp="1"/>
          </p:cNvSpPr>
          <p:nvPr>
            <p:ph type="body" idx="1"/>
          </p:nvPr>
        </p:nvSpPr>
        <p:spPr>
          <a:xfrm>
            <a:off x="2063751" y="1341438"/>
            <a:ext cx="7632699" cy="4757737"/>
          </a:xfrm>
          <a:prstGeom prst="rect">
            <a:avLst/>
          </a:prstGeom>
          <a:noFill/>
          <a:ln>
            <a:noFill/>
          </a:ln>
        </p:spPr>
        <p:txBody>
          <a:bodyPr lIns="91425" tIns="45700" rIns="91425" bIns="45700" anchor="t" anchorCtr="0">
            <a:noAutofit/>
          </a:bodyPr>
          <a:lstStyle/>
          <a:p>
            <a:pPr marL="342900" indent="-342900" algn="just">
              <a:spcBef>
                <a:spcPts val="0"/>
              </a:spcBef>
              <a:buClr>
                <a:schemeClr val="dk1"/>
              </a:buClr>
              <a:buSzPct val="100000"/>
              <a:buFont typeface="Arial"/>
              <a:buChar char="•"/>
            </a:pPr>
            <a:r>
              <a:rPr lang="en-US" sz="2200">
                <a:solidFill>
                  <a:schemeClr val="dk1"/>
                </a:solidFill>
                <a:latin typeface="Arial"/>
                <a:ea typeface="Arial"/>
                <a:cs typeface="Arial"/>
                <a:sym typeface="Arial"/>
              </a:rPr>
              <a:t>Debemos distinguir entre diferentes tipos de entes públicos y concordar qué debe hacer el Estado y qué deben hacer otros actores.</a:t>
            </a:r>
          </a:p>
          <a:p>
            <a:pPr marL="342900" indent="-342900" algn="just">
              <a:spcBef>
                <a:spcPts val="440"/>
              </a:spcBef>
              <a:buClr>
                <a:schemeClr val="dk1"/>
              </a:buClr>
              <a:buSzPct val="100000"/>
              <a:buFont typeface="Arial"/>
              <a:buChar char="•"/>
            </a:pPr>
            <a:r>
              <a:rPr lang="en-US" sz="2200">
                <a:solidFill>
                  <a:schemeClr val="dk1"/>
                </a:solidFill>
                <a:latin typeface="Arial"/>
                <a:ea typeface="Arial"/>
                <a:cs typeface="Arial"/>
                <a:sym typeface="Arial"/>
              </a:rPr>
              <a:t>Debemos mejorar la coordinación del gobierno .</a:t>
            </a:r>
          </a:p>
          <a:p>
            <a:pPr marL="342900" indent="-342900" algn="just">
              <a:spcBef>
                <a:spcPts val="440"/>
              </a:spcBef>
              <a:buClr>
                <a:schemeClr val="dk1"/>
              </a:buClr>
              <a:buSzPct val="100000"/>
              <a:buFont typeface="Arial"/>
              <a:buChar char="•"/>
            </a:pPr>
            <a:r>
              <a:rPr lang="en-US" sz="2200">
                <a:solidFill>
                  <a:schemeClr val="dk1"/>
                </a:solidFill>
                <a:latin typeface="Arial"/>
                <a:ea typeface="Arial"/>
                <a:cs typeface="Arial"/>
                <a:sym typeface="Arial"/>
              </a:rPr>
              <a:t>Debemos fortalecer el rol y la capacidad reguladora del Estado, señalizar cuándo y dónde debe mantener un rol de productor directo de bienes o servicios.</a:t>
            </a:r>
          </a:p>
          <a:p>
            <a:pPr marL="342900" indent="-342900" algn="just">
              <a:spcBef>
                <a:spcPts val="440"/>
              </a:spcBef>
              <a:buClr>
                <a:schemeClr val="dk1"/>
              </a:buClr>
              <a:buSzPct val="100000"/>
              <a:buFont typeface="Arial"/>
              <a:buChar char="•"/>
            </a:pPr>
            <a:r>
              <a:rPr lang="en-US" sz="2200">
                <a:solidFill>
                  <a:schemeClr val="dk1"/>
                </a:solidFill>
                <a:latin typeface="Arial"/>
                <a:ea typeface="Arial"/>
                <a:cs typeface="Arial"/>
                <a:sym typeface="Arial"/>
              </a:rPr>
              <a:t>Debemos garantizar la participación ciudadana para mejorar la democracia representativa.</a:t>
            </a:r>
          </a:p>
          <a:p>
            <a:pPr marL="342900" indent="-342900" algn="just">
              <a:spcBef>
                <a:spcPts val="440"/>
              </a:spcBef>
              <a:buClr>
                <a:schemeClr val="dk1"/>
              </a:buClr>
              <a:buSzPct val="100000"/>
              <a:buFont typeface="Arial"/>
              <a:buChar char="•"/>
            </a:pPr>
            <a:r>
              <a:rPr lang="en-US" sz="2200">
                <a:solidFill>
                  <a:schemeClr val="dk1"/>
                </a:solidFill>
                <a:latin typeface="Arial"/>
                <a:ea typeface="Arial"/>
                <a:cs typeface="Arial"/>
                <a:sym typeface="Arial"/>
              </a:rPr>
              <a:t>Debemos garantizar el servicio público y una gestión de excelencia.</a:t>
            </a:r>
          </a:p>
          <a:p>
            <a:pPr marL="342900" indent="-342900" algn="just">
              <a:spcBef>
                <a:spcPts val="480"/>
              </a:spcBef>
              <a:buClr>
                <a:schemeClr val="dk1"/>
              </a:buClr>
              <a:buSzPct val="109090"/>
              <a:buFont typeface="Arial"/>
              <a:buChar char="•"/>
            </a:pPr>
            <a:r>
              <a:rPr lang="en-US" sz="2200">
                <a:solidFill>
                  <a:schemeClr val="dk1"/>
                </a:solidFill>
                <a:latin typeface="Arial"/>
                <a:ea typeface="Arial"/>
                <a:cs typeface="Arial"/>
                <a:sym typeface="Arial"/>
              </a:rPr>
              <a:t>Debemos asumir el país como territorio diverso que se exprese en lo regional y lo local</a:t>
            </a:r>
            <a:r>
              <a:rPr lang="en-US" sz="2400">
                <a:solidFill>
                  <a:schemeClr val="dk1"/>
                </a:solidFill>
                <a:latin typeface="Arial"/>
                <a:ea typeface="Arial"/>
                <a:cs typeface="Arial"/>
                <a:sym typeface="Arial"/>
              </a:rPr>
              <a:t>.</a:t>
            </a:r>
          </a:p>
          <a:p>
            <a:pPr marL="342900" indent="-190500">
              <a:spcBef>
                <a:spcPts val="480"/>
              </a:spcBef>
              <a:buClr>
                <a:schemeClr val="dk1"/>
              </a:buClr>
              <a:buNone/>
            </a:pPr>
            <a:endParaRPr sz="2400">
              <a:solidFill>
                <a:schemeClr val="dk1"/>
              </a:solidFill>
              <a:latin typeface="Arial"/>
              <a:ea typeface="Arial"/>
              <a:cs typeface="Arial"/>
              <a:sym typeface="Arial"/>
            </a:endParaRPr>
          </a:p>
          <a:p>
            <a:pPr marL="342900" indent="-190500">
              <a:spcBef>
                <a:spcPts val="480"/>
              </a:spcBef>
              <a:buClr>
                <a:schemeClr val="dk1"/>
              </a:buClr>
              <a:buNone/>
            </a:pPr>
            <a:endParaRPr sz="2400">
              <a:solidFill>
                <a:schemeClr val="dk1"/>
              </a:solidFill>
              <a:latin typeface="Arial"/>
              <a:ea typeface="Arial"/>
              <a:cs typeface="Arial"/>
              <a:sym typeface="Arial"/>
            </a:endParaRP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735" name="Shape 735"/>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2"/>
              </a:buClr>
              <a:buSzPct val="25000"/>
            </a:pPr>
            <a:r>
              <a:rPr lang="en-US" sz="3600">
                <a:solidFill>
                  <a:schemeClr val="dk2"/>
                </a:solidFill>
                <a:latin typeface="Arial"/>
                <a:ea typeface="Arial"/>
                <a:cs typeface="Arial"/>
                <a:sym typeface="Arial"/>
              </a:rPr>
              <a:t>Desafíos a enfrentar		3</a:t>
            </a:r>
          </a:p>
        </p:txBody>
      </p:sp>
    </p:spTree>
  </p:cSld>
  <p:clrMapOvr>
    <a:masterClrMapping/>
  </p:clrMapOvr>
  <p:transition spd="slow">
    <p:cut/>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739"/>
        <p:cNvGrpSpPr/>
        <p:nvPr/>
      </p:nvGrpSpPr>
      <p:grpSpPr>
        <a:xfrm>
          <a:off x="0" y="0"/>
          <a:ext cx="0" cy="0"/>
          <a:chOff x="0" y="0"/>
          <a:chExt cx="0" cy="0"/>
        </a:xfrm>
      </p:grpSpPr>
      <p:sp>
        <p:nvSpPr>
          <p:cNvPr id="740" name="Shape 740"/>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93</a:t>
            </a:fld>
            <a:endParaRPr lang="en-US" sz="1400">
              <a:solidFill>
                <a:schemeClr val="dk1"/>
              </a:solidFill>
              <a:latin typeface="Arial"/>
              <a:ea typeface="Arial"/>
              <a:cs typeface="Arial"/>
              <a:sym typeface="Arial"/>
            </a:endParaRPr>
          </a:p>
        </p:txBody>
      </p:sp>
      <p:sp>
        <p:nvSpPr>
          <p:cNvPr id="741" name="Shape 741"/>
          <p:cNvSpPr txBox="1">
            <a:spLocks noGrp="1"/>
          </p:cNvSpPr>
          <p:nvPr>
            <p:ph type="body" idx="1"/>
          </p:nvPr>
        </p:nvSpPr>
        <p:spPr>
          <a:xfrm>
            <a:off x="1992313" y="1341437"/>
            <a:ext cx="7632699" cy="4543424"/>
          </a:xfrm>
          <a:prstGeom prst="rect">
            <a:avLst/>
          </a:prstGeom>
          <a:noFill/>
          <a:ln>
            <a:noFill/>
          </a:ln>
        </p:spPr>
        <p:txBody>
          <a:bodyPr lIns="91425" tIns="45700" rIns="91425" bIns="45700" anchor="t" anchorCtr="0">
            <a:noAutofit/>
          </a:bodyPr>
          <a:lstStyle/>
          <a:p>
            <a:pPr marL="342900" indent="-342900" algn="just">
              <a:spcBef>
                <a:spcPts val="0"/>
              </a:spcBef>
              <a:buClr>
                <a:schemeClr val="dk1"/>
              </a:buClr>
              <a:buSzPct val="100000"/>
              <a:buFont typeface="Arial"/>
              <a:buChar char="•"/>
            </a:pPr>
            <a:r>
              <a:rPr lang="en-US">
                <a:solidFill>
                  <a:schemeClr val="dk1"/>
                </a:solidFill>
                <a:latin typeface="Arial"/>
                <a:ea typeface="Arial"/>
                <a:cs typeface="Arial"/>
                <a:sym typeface="Arial"/>
              </a:rPr>
              <a:t>Institucionalidad y descentralización.</a:t>
            </a:r>
          </a:p>
          <a:p>
            <a:pPr marL="342900" indent="-342900" algn="just">
              <a:spcBef>
                <a:spcPts val="560"/>
              </a:spcBef>
              <a:buClr>
                <a:schemeClr val="dk1"/>
              </a:buClr>
              <a:buNone/>
            </a:pPr>
            <a:endParaRPr>
              <a:solidFill>
                <a:schemeClr val="dk1"/>
              </a:solidFill>
              <a:latin typeface="Arial"/>
              <a:ea typeface="Arial"/>
              <a:cs typeface="Arial"/>
              <a:sym typeface="Arial"/>
            </a:endParaRP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Ligar reformas sustantivas con reformas institucionales.</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Ordenar y priorizar cambios institucionales.</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Definir una interpretación clara sobre descentralización en lo político y en gestión.</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Asumir modernización municipal como reforma del Estado.</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Priorizar las reformas institucionales que se van a impulsar.</a:t>
            </a:r>
          </a:p>
          <a:p>
            <a:pPr marL="742950" lvl="1" indent="-107950">
              <a:spcBef>
                <a:spcPts val="560"/>
              </a:spcBef>
              <a:buClr>
                <a:schemeClr val="dk1"/>
              </a:buClr>
              <a:buNone/>
            </a:pPr>
            <a:endParaRPr sz="2800">
              <a:solidFill>
                <a:schemeClr val="dk1"/>
              </a:solidFill>
              <a:latin typeface="Arial"/>
              <a:ea typeface="Arial"/>
              <a:cs typeface="Arial"/>
              <a:sym typeface="Arial"/>
            </a:endParaRPr>
          </a:p>
          <a:p>
            <a:pPr marL="342900" indent="-165100">
              <a:spcBef>
                <a:spcPts val="560"/>
              </a:spcBef>
              <a:buClr>
                <a:schemeClr val="dk1"/>
              </a:buClr>
              <a:buNone/>
            </a:pPr>
            <a:endParaRPr>
              <a:solidFill>
                <a:schemeClr val="dk1"/>
              </a:solidFill>
              <a:latin typeface="Arial"/>
              <a:ea typeface="Arial"/>
              <a:cs typeface="Arial"/>
              <a:sym typeface="Arial"/>
            </a:endParaRPr>
          </a:p>
        </p:txBody>
      </p:sp>
      <p:sp>
        <p:nvSpPr>
          <p:cNvPr id="742" name="Shape 742"/>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1</a:t>
            </a:r>
          </a:p>
        </p:txBody>
      </p:sp>
    </p:spTree>
  </p:cSld>
  <p:clrMapOvr>
    <a:masterClrMapping/>
  </p:clrMapOvr>
  <p:transition spd="slow">
    <p:cut/>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94</a:t>
            </a:fld>
            <a:endParaRPr lang="en-US" sz="1400">
              <a:solidFill>
                <a:schemeClr val="dk1"/>
              </a:solidFill>
              <a:latin typeface="Arial"/>
              <a:ea typeface="Arial"/>
              <a:cs typeface="Arial"/>
              <a:sym typeface="Arial"/>
            </a:endParaRPr>
          </a:p>
        </p:txBody>
      </p:sp>
      <p:sp>
        <p:nvSpPr>
          <p:cNvPr id="748" name="Shape 748"/>
          <p:cNvSpPr txBox="1">
            <a:spLocks noGrp="1"/>
          </p:cNvSpPr>
          <p:nvPr>
            <p:ph type="body" idx="1"/>
          </p:nvPr>
        </p:nvSpPr>
        <p:spPr>
          <a:xfrm>
            <a:off x="1919287" y="1412876"/>
            <a:ext cx="7777162" cy="4929187"/>
          </a:xfrm>
          <a:prstGeom prst="rect">
            <a:avLst/>
          </a:prstGeom>
          <a:noFill/>
          <a:ln>
            <a:noFill/>
          </a:ln>
        </p:spPr>
        <p:txBody>
          <a:bodyPr lIns="91425" tIns="45700" rIns="91425" bIns="45700" anchor="t" anchorCtr="0">
            <a:noAutofit/>
          </a:bodyPr>
          <a:lstStyle/>
          <a:p>
            <a:pPr marL="342900" indent="-342900" algn="just">
              <a:lnSpc>
                <a:spcPct val="80000"/>
              </a:lnSpc>
              <a:spcBef>
                <a:spcPts val="0"/>
              </a:spcBef>
              <a:buClr>
                <a:schemeClr val="dk1"/>
              </a:buClr>
              <a:buSzPct val="100000"/>
              <a:buFont typeface="Arial"/>
              <a:buChar char="•"/>
            </a:pPr>
            <a:r>
              <a:rPr lang="en-US">
                <a:solidFill>
                  <a:schemeClr val="dk1"/>
                </a:solidFill>
                <a:latin typeface="Arial"/>
                <a:ea typeface="Arial"/>
                <a:cs typeface="Arial"/>
                <a:sym typeface="Arial"/>
              </a:rPr>
              <a:t>Servicio público y ciudadanía.</a:t>
            </a:r>
          </a:p>
          <a:p>
            <a:pPr marL="342900" indent="-342900" algn="just">
              <a:lnSpc>
                <a:spcPct val="80000"/>
              </a:lnSpc>
              <a:spcBef>
                <a:spcPts val="560"/>
              </a:spcBef>
              <a:buClr>
                <a:schemeClr val="dk1"/>
              </a:buClr>
              <a:buNone/>
            </a:pPr>
            <a:endParaRPr>
              <a:solidFill>
                <a:schemeClr val="dk1"/>
              </a:solidFill>
              <a:latin typeface="Arial"/>
              <a:ea typeface="Arial"/>
              <a:cs typeface="Arial"/>
              <a:sym typeface="Arial"/>
            </a:endParaRP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Perfeccionar nuevo trato laboral de funcionarios públicos. Definir política clara sobre vinculación laboral: plantas y contratas. Crear estatuto para contratas similar al Código del Trabajo.</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Facilitar la jubilación de personal en edad de jubilar.</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Recrear sistema de evaluaciones y de calificaciones y hacerlo operar eficazmente.</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Instalar la participación ciudadana en la gestión pública.</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Mantener altos estándares de transparencia.</a:t>
            </a:r>
          </a:p>
          <a:p>
            <a:pPr marL="742950" lvl="1" indent="-285750" algn="just">
              <a:lnSpc>
                <a:spcPct val="80000"/>
              </a:lnSpc>
              <a:spcBef>
                <a:spcPts val="460"/>
              </a:spcBef>
              <a:buClr>
                <a:schemeClr val="dk1"/>
              </a:buClr>
              <a:buSzPct val="100000"/>
              <a:buFont typeface="Arial"/>
              <a:buChar char="–"/>
            </a:pPr>
            <a:r>
              <a:rPr lang="en-US" sz="2300">
                <a:solidFill>
                  <a:schemeClr val="dk1"/>
                </a:solidFill>
                <a:latin typeface="Arial"/>
                <a:ea typeface="Arial"/>
                <a:cs typeface="Arial"/>
                <a:sym typeface="Arial"/>
              </a:rPr>
              <a:t>Mantener altas exigencias en probidad administrativa.</a:t>
            </a:r>
          </a:p>
          <a:p>
            <a:pPr marL="742950" lvl="1" indent="-285750">
              <a:lnSpc>
                <a:spcPct val="80000"/>
              </a:lnSpc>
              <a:spcBef>
                <a:spcPts val="480"/>
              </a:spcBef>
              <a:buClr>
                <a:schemeClr val="dk1"/>
              </a:buClr>
              <a:buNone/>
            </a:pPr>
            <a:endParaRPr>
              <a:solidFill>
                <a:schemeClr val="dk1"/>
              </a:solidFill>
              <a:latin typeface="Arial"/>
              <a:ea typeface="Arial"/>
              <a:cs typeface="Arial"/>
              <a:sym typeface="Arial"/>
            </a:endParaRP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749" name="Shape 749"/>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2</a:t>
            </a:r>
          </a:p>
        </p:txBody>
      </p:sp>
    </p:spTree>
  </p:cSld>
  <p:clrMapOvr>
    <a:masterClrMapping/>
  </p:clrMapOvr>
  <p:transition spd="slow">
    <p:cut/>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95</a:t>
            </a:fld>
            <a:endParaRPr lang="en-US" sz="1400">
              <a:solidFill>
                <a:schemeClr val="dk1"/>
              </a:solidFill>
              <a:latin typeface="Arial"/>
              <a:ea typeface="Arial"/>
              <a:cs typeface="Arial"/>
              <a:sym typeface="Arial"/>
            </a:endParaRPr>
          </a:p>
        </p:txBody>
      </p:sp>
      <p:sp>
        <p:nvSpPr>
          <p:cNvPr id="755" name="Shape 755"/>
          <p:cNvSpPr txBox="1">
            <a:spLocks noGrp="1"/>
          </p:cNvSpPr>
          <p:nvPr>
            <p:ph type="body" idx="1"/>
          </p:nvPr>
        </p:nvSpPr>
        <p:spPr>
          <a:xfrm>
            <a:off x="1847850" y="1484312"/>
            <a:ext cx="7920036" cy="4275136"/>
          </a:xfrm>
          <a:prstGeom prst="rect">
            <a:avLst/>
          </a:prstGeom>
          <a:noFill/>
          <a:ln>
            <a:noFill/>
          </a:ln>
        </p:spPr>
        <p:txBody>
          <a:bodyPr lIns="91425" tIns="45700" rIns="91425" bIns="45700" anchor="t" anchorCtr="0">
            <a:noAutofit/>
          </a:bodyPr>
          <a:lstStyle/>
          <a:p>
            <a:pPr marL="342900" indent="-342900" algn="just">
              <a:lnSpc>
                <a:spcPct val="75000"/>
              </a:lnSpc>
              <a:spcBef>
                <a:spcPts val="0"/>
              </a:spcBef>
              <a:buClr>
                <a:schemeClr val="dk1"/>
              </a:buClr>
              <a:buSzPct val="100000"/>
              <a:buFont typeface="Arial"/>
              <a:buChar char="•"/>
            </a:pPr>
            <a:r>
              <a:rPr lang="en-US" sz="2500">
                <a:solidFill>
                  <a:schemeClr val="dk1"/>
                </a:solidFill>
                <a:latin typeface="Arial"/>
                <a:ea typeface="Arial"/>
                <a:cs typeface="Arial"/>
                <a:sym typeface="Arial"/>
              </a:rPr>
              <a:t>Gestión de excelencia.</a:t>
            </a:r>
          </a:p>
          <a:p>
            <a:pPr marL="342900" indent="-342900" algn="just">
              <a:lnSpc>
                <a:spcPct val="75000"/>
              </a:lnSpc>
              <a:spcBef>
                <a:spcPts val="500"/>
              </a:spcBef>
              <a:buClr>
                <a:schemeClr val="dk1"/>
              </a:buClr>
              <a:buNone/>
            </a:pPr>
            <a:endParaRPr sz="2500">
              <a:solidFill>
                <a:schemeClr val="dk1"/>
              </a:solidFill>
              <a:latin typeface="Arial"/>
              <a:ea typeface="Arial"/>
              <a:cs typeface="Arial"/>
              <a:sym typeface="Arial"/>
            </a:endParaRP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Fortalecer capacidad de gestión central de gobierno.</a:t>
            </a: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Perfeccionar el sistema de Alta Dirección Pública.</a:t>
            </a: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Reformar los sistemas de control para adecuarlos a nuevos roles del Estado.</a:t>
            </a: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Rediseñar sistemas y herramientas de gestión. Aprender de las buenas prácticas. </a:t>
            </a:r>
          </a:p>
          <a:p>
            <a:pPr marL="742950" lvl="1" indent="-285750" algn="just">
              <a:lnSpc>
                <a:spcPct val="75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Implantar en el Estado un sistema que garantice calidad de las Políticas Públicas.</a:t>
            </a:r>
          </a:p>
          <a:p>
            <a:pPr marL="742950" lvl="1" indent="-285750"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Nuevas tecnologías: permanente ajuste y actualización</a:t>
            </a:r>
            <a:r>
              <a:rPr lang="en-US" sz="2200" b="1">
                <a:solidFill>
                  <a:schemeClr val="dk1"/>
                </a:solidFill>
                <a:latin typeface="Arial"/>
                <a:ea typeface="Arial"/>
                <a:cs typeface="Arial"/>
                <a:sym typeface="Arial"/>
              </a:rPr>
              <a:t>. </a:t>
            </a:r>
            <a:r>
              <a:rPr lang="en-US" sz="2200">
                <a:solidFill>
                  <a:schemeClr val="dk1"/>
                </a:solidFill>
                <a:latin typeface="Arial"/>
                <a:ea typeface="Arial"/>
                <a:cs typeface="Arial"/>
                <a:sym typeface="Arial"/>
              </a:rPr>
              <a:t>Avanzar en la interoperabilidad.</a:t>
            </a:r>
          </a:p>
          <a:p>
            <a:pPr marL="742950" lvl="1" indent="-285750"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Sistema decisional: ley de procedimientos hecha procesos.</a:t>
            </a:r>
          </a:p>
          <a:p>
            <a:pPr marL="742950" lvl="1" indent="-285750">
              <a:lnSpc>
                <a:spcPct val="75000"/>
              </a:lnSpc>
              <a:spcBef>
                <a:spcPts val="440"/>
              </a:spcBef>
              <a:buClr>
                <a:schemeClr val="dk1"/>
              </a:buClr>
              <a:buNone/>
            </a:pPr>
            <a:endParaRPr sz="2200">
              <a:solidFill>
                <a:schemeClr val="dk1"/>
              </a:solidFill>
              <a:latin typeface="Arial"/>
              <a:ea typeface="Arial"/>
              <a:cs typeface="Arial"/>
              <a:sym typeface="Arial"/>
            </a:endParaRPr>
          </a:p>
          <a:p>
            <a:pPr marL="342900" indent="-203200">
              <a:spcBef>
                <a:spcPts val="440"/>
              </a:spcBef>
              <a:buClr>
                <a:schemeClr val="dk1"/>
              </a:buClr>
              <a:buNone/>
            </a:pPr>
            <a:endParaRPr sz="2200">
              <a:solidFill>
                <a:schemeClr val="dk1"/>
              </a:solidFill>
              <a:latin typeface="Arial"/>
              <a:ea typeface="Arial"/>
              <a:cs typeface="Arial"/>
              <a:sym typeface="Arial"/>
            </a:endParaRPr>
          </a:p>
        </p:txBody>
      </p:sp>
      <p:sp>
        <p:nvSpPr>
          <p:cNvPr id="756" name="Shape 756"/>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3</a:t>
            </a:r>
          </a:p>
        </p:txBody>
      </p:sp>
    </p:spTree>
  </p:cSld>
  <p:clrMapOvr>
    <a:masterClrMapping/>
  </p:clrMapOvr>
  <p:transition spd="slow">
    <p:cut/>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96</a:t>
            </a:fld>
            <a:endParaRPr lang="en-US" sz="1400">
              <a:solidFill>
                <a:schemeClr val="dk1"/>
              </a:solidFill>
              <a:latin typeface="Arial"/>
              <a:ea typeface="Arial"/>
              <a:cs typeface="Arial"/>
              <a:sym typeface="Arial"/>
            </a:endParaRPr>
          </a:p>
        </p:txBody>
      </p:sp>
      <p:sp>
        <p:nvSpPr>
          <p:cNvPr id="763" name="Shape 763"/>
          <p:cNvSpPr txBox="1">
            <a:spLocks noGrp="1"/>
          </p:cNvSpPr>
          <p:nvPr>
            <p:ph type="body" idx="1"/>
          </p:nvPr>
        </p:nvSpPr>
        <p:spPr>
          <a:xfrm>
            <a:off x="2208212" y="1268412"/>
            <a:ext cx="7488236" cy="4881562"/>
          </a:xfrm>
          <a:prstGeom prst="rect">
            <a:avLst/>
          </a:prstGeom>
          <a:noFill/>
          <a:ln>
            <a:noFill/>
          </a:ln>
        </p:spPr>
        <p:txBody>
          <a:bodyPr lIns="91425" tIns="45700" rIns="91425" bIns="45700" anchor="t" anchorCtr="0">
            <a:noAutofit/>
          </a:bodyPr>
          <a:lstStyle/>
          <a:p>
            <a:pPr marL="342900" indent="-342900" algn="just">
              <a:lnSpc>
                <a:spcPct val="80000"/>
              </a:lnSpc>
              <a:spcBef>
                <a:spcPts val="0"/>
              </a:spcBef>
              <a:buClr>
                <a:schemeClr val="dk1"/>
              </a:buClr>
              <a:buSzPct val="100000"/>
              <a:buFont typeface="Arial"/>
              <a:buChar char="•"/>
            </a:pPr>
            <a:r>
              <a:rPr lang="en-US" sz="2400">
                <a:solidFill>
                  <a:schemeClr val="dk1"/>
                </a:solidFill>
                <a:latin typeface="Arial"/>
                <a:ea typeface="Arial"/>
                <a:cs typeface="Arial"/>
                <a:sym typeface="Arial"/>
              </a:rPr>
              <a:t>Rol regulador del Estado.</a:t>
            </a:r>
          </a:p>
          <a:p>
            <a:pPr lvl="2"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Completar institucionalidad reguladora sectorial.</a:t>
            </a:r>
          </a:p>
          <a:p>
            <a:pPr lvl="2"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Asegurar autonomías necesarias de autoridad reguladora frente a autoridad administrativa. </a:t>
            </a:r>
          </a:p>
          <a:p>
            <a:pPr lvl="2" algn="just">
              <a:lnSpc>
                <a:spcPct val="80000"/>
              </a:lnSpc>
              <a:spcBef>
                <a:spcPts val="440"/>
              </a:spcBef>
              <a:buClr>
                <a:schemeClr val="dk1"/>
              </a:buClr>
              <a:buSzPct val="100000"/>
              <a:buFont typeface="Arial"/>
              <a:buChar char="–"/>
            </a:pPr>
            <a:r>
              <a:rPr lang="en-US" sz="2200">
                <a:solidFill>
                  <a:schemeClr val="dk1"/>
                </a:solidFill>
                <a:latin typeface="Arial"/>
                <a:ea typeface="Arial"/>
                <a:cs typeface="Arial"/>
                <a:sym typeface="Arial"/>
              </a:rPr>
              <a:t>Profundizar las herramientas de control y sanción que poseen las actuales agencias reguladoras.</a:t>
            </a:r>
          </a:p>
          <a:p>
            <a:pPr marL="742950" lvl="1" indent="-285750" algn="just">
              <a:lnSpc>
                <a:spcPct val="80000"/>
              </a:lnSpc>
              <a:spcBef>
                <a:spcPts val="360"/>
              </a:spcBef>
              <a:buClr>
                <a:schemeClr val="dk1"/>
              </a:buClr>
              <a:buNone/>
            </a:pPr>
            <a:endParaRPr sz="1800">
              <a:solidFill>
                <a:schemeClr val="dk1"/>
              </a:solidFill>
              <a:latin typeface="Arial"/>
              <a:ea typeface="Arial"/>
              <a:cs typeface="Arial"/>
              <a:sym typeface="Arial"/>
            </a:endParaRPr>
          </a:p>
          <a:p>
            <a:pPr marL="342900" indent="-342900" algn="just">
              <a:lnSpc>
                <a:spcPct val="80000"/>
              </a:lnSpc>
              <a:spcBef>
                <a:spcPts val="480"/>
              </a:spcBef>
              <a:buClr>
                <a:schemeClr val="dk1"/>
              </a:buClr>
              <a:buSzPct val="100000"/>
              <a:buFont typeface="Arial"/>
              <a:buChar char="•"/>
            </a:pPr>
            <a:r>
              <a:rPr lang="en-US" sz="2400">
                <a:solidFill>
                  <a:schemeClr val="dk1"/>
                </a:solidFill>
                <a:latin typeface="Arial"/>
                <a:ea typeface="Arial"/>
                <a:cs typeface="Arial"/>
                <a:sym typeface="Arial"/>
              </a:rPr>
              <a:t>Fortalecer la capacidad institucional para dirigir mejor: fortalecimiento del poder ejecutivo. </a:t>
            </a:r>
          </a:p>
          <a:p>
            <a:pPr lvl="2" algn="just">
              <a:lnSpc>
                <a:spcPct val="80000"/>
              </a:lnSpc>
              <a:spcBef>
                <a:spcPts val="400"/>
              </a:spcBef>
              <a:buClr>
                <a:schemeClr val="dk1"/>
              </a:buClr>
              <a:buSzPct val="100000"/>
              <a:buFont typeface="Arial"/>
              <a:buChar char="–"/>
            </a:pPr>
            <a:r>
              <a:rPr lang="en-US">
                <a:solidFill>
                  <a:schemeClr val="dk1"/>
                </a:solidFill>
                <a:latin typeface="Arial"/>
                <a:ea typeface="Arial"/>
                <a:cs typeface="Arial"/>
                <a:sym typeface="Arial"/>
              </a:rPr>
              <a:t>Mejorar la coordinación central de gobierno.</a:t>
            </a:r>
          </a:p>
          <a:p>
            <a:pPr lvl="2" algn="just">
              <a:lnSpc>
                <a:spcPct val="80000"/>
              </a:lnSpc>
              <a:spcBef>
                <a:spcPts val="400"/>
              </a:spcBef>
              <a:buClr>
                <a:schemeClr val="dk1"/>
              </a:buClr>
              <a:buSzPct val="100000"/>
              <a:buFont typeface="Arial"/>
              <a:buChar char="–"/>
            </a:pPr>
            <a:r>
              <a:rPr lang="en-US">
                <a:solidFill>
                  <a:schemeClr val="dk1"/>
                </a:solidFill>
                <a:latin typeface="Arial"/>
                <a:ea typeface="Arial"/>
                <a:cs typeface="Arial"/>
                <a:sym typeface="Arial"/>
              </a:rPr>
              <a:t>Completar donde falte la diferenciación institucional: formulación de políticas, ejecución, regulación y fiscalización.</a:t>
            </a:r>
          </a:p>
          <a:p>
            <a:pPr lvl="2" algn="just">
              <a:lnSpc>
                <a:spcPct val="80000"/>
              </a:lnSpc>
              <a:spcBef>
                <a:spcPts val="400"/>
              </a:spcBef>
              <a:buClr>
                <a:schemeClr val="dk1"/>
              </a:buClr>
              <a:buSzPct val="100000"/>
              <a:buFont typeface="Arial"/>
              <a:buChar char="–"/>
            </a:pPr>
            <a:r>
              <a:rPr lang="en-US">
                <a:solidFill>
                  <a:schemeClr val="dk1"/>
                </a:solidFill>
                <a:latin typeface="Arial"/>
                <a:ea typeface="Arial"/>
                <a:cs typeface="Arial"/>
                <a:sym typeface="Arial"/>
              </a:rPr>
              <a:t>Actualización marco jurídico ministerial.</a:t>
            </a:r>
          </a:p>
          <a:p>
            <a:pPr lvl="2" algn="just">
              <a:lnSpc>
                <a:spcPct val="80000"/>
              </a:lnSpc>
              <a:spcBef>
                <a:spcPts val="400"/>
              </a:spcBef>
              <a:buClr>
                <a:schemeClr val="dk1"/>
              </a:buClr>
              <a:buSzPct val="100000"/>
              <a:buFont typeface="Arial"/>
              <a:buChar char="–"/>
            </a:pPr>
            <a:r>
              <a:rPr lang="en-US">
                <a:solidFill>
                  <a:schemeClr val="dk1"/>
                </a:solidFill>
                <a:latin typeface="Arial"/>
                <a:ea typeface="Arial"/>
                <a:cs typeface="Arial"/>
                <a:sym typeface="Arial"/>
              </a:rPr>
              <a:t>Mejorar la coordinación en temas transversales.</a:t>
            </a:r>
          </a:p>
          <a:p>
            <a:pPr marL="342900" indent="-342900">
              <a:lnSpc>
                <a:spcPct val="75000"/>
              </a:lnSpc>
              <a:spcBef>
                <a:spcPts val="700"/>
              </a:spcBef>
              <a:buClr>
                <a:schemeClr val="dk1"/>
              </a:buClr>
              <a:buNone/>
            </a:pPr>
            <a:endParaRPr sz="1400">
              <a:solidFill>
                <a:schemeClr val="dk1"/>
              </a:solidFill>
              <a:latin typeface="Arial"/>
              <a:ea typeface="Arial"/>
              <a:cs typeface="Arial"/>
              <a:sym typeface="Arial"/>
            </a:endParaRPr>
          </a:p>
          <a:p>
            <a:pPr marL="742950" lvl="1" indent="-196850">
              <a:lnSpc>
                <a:spcPct val="80000"/>
              </a:lnSpc>
              <a:spcBef>
                <a:spcPts val="280"/>
              </a:spcBef>
              <a:buClr>
                <a:schemeClr val="dk1"/>
              </a:buClr>
              <a:buNone/>
            </a:pPr>
            <a:endParaRPr sz="1400">
              <a:solidFill>
                <a:schemeClr val="dk1"/>
              </a:solidFill>
              <a:latin typeface="Arial"/>
              <a:ea typeface="Arial"/>
              <a:cs typeface="Arial"/>
              <a:sym typeface="Arial"/>
            </a:endParaRPr>
          </a:p>
          <a:p>
            <a:pPr marL="342900" indent="-254000">
              <a:spcBef>
                <a:spcPts val="280"/>
              </a:spcBef>
              <a:buClr>
                <a:schemeClr val="dk1"/>
              </a:buClr>
              <a:buNone/>
            </a:pPr>
            <a:endParaRPr sz="1400">
              <a:solidFill>
                <a:schemeClr val="dk1"/>
              </a:solidFill>
              <a:latin typeface="Arial"/>
              <a:ea typeface="Arial"/>
              <a:cs typeface="Arial"/>
              <a:sym typeface="Arial"/>
            </a:endParaRPr>
          </a:p>
        </p:txBody>
      </p:sp>
      <p:sp>
        <p:nvSpPr>
          <p:cNvPr id="764" name="Shape 764"/>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4</a:t>
            </a:r>
          </a:p>
        </p:txBody>
      </p:sp>
    </p:spTree>
  </p:cSld>
  <p:clrMapOvr>
    <a:masterClrMapping/>
  </p:clrMapOvr>
  <p:transition spd="slow">
    <p:cut/>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768"/>
        <p:cNvGrpSpPr/>
        <p:nvPr/>
      </p:nvGrpSpPr>
      <p:grpSpPr>
        <a:xfrm>
          <a:off x="0" y="0"/>
          <a:ext cx="0" cy="0"/>
          <a:chOff x="0" y="0"/>
          <a:chExt cx="0" cy="0"/>
        </a:xfrm>
      </p:grpSpPr>
      <p:sp>
        <p:nvSpPr>
          <p:cNvPr id="769" name="Shape 769"/>
          <p:cNvSpPr txBox="1"/>
          <p:nvPr/>
        </p:nvSpPr>
        <p:spPr>
          <a:xfrm>
            <a:off x="8077201" y="6245226"/>
            <a:ext cx="2133599" cy="476249"/>
          </a:xfrm>
          <a:prstGeom prst="rect">
            <a:avLst/>
          </a:prstGeom>
          <a:noFill/>
          <a:ln>
            <a:noFill/>
          </a:ln>
        </p:spPr>
        <p:txBody>
          <a:bodyPr lIns="91425" tIns="45700" rIns="91425" bIns="45700" anchor="t" anchorCtr="0">
            <a:noAutofit/>
          </a:bodyPr>
          <a:lstStyle/>
          <a:p>
            <a:pPr algn="r">
              <a:buClr>
                <a:schemeClr val="dk1"/>
              </a:buClr>
              <a:buSzPct val="25000"/>
            </a:pPr>
            <a:fld id="{00000000-1234-1234-1234-123412341234}" type="slidenum">
              <a:rPr lang="en-US" sz="1400">
                <a:solidFill>
                  <a:schemeClr val="dk1"/>
                </a:solidFill>
                <a:latin typeface="Arial"/>
                <a:ea typeface="Arial"/>
                <a:cs typeface="Arial"/>
                <a:sym typeface="Arial"/>
              </a:rPr>
              <a:pPr algn="r">
                <a:buClr>
                  <a:schemeClr val="dk1"/>
                </a:buClr>
                <a:buSzPct val="25000"/>
              </a:pPr>
              <a:t>97</a:t>
            </a:fld>
            <a:endParaRPr lang="en-US" sz="1400">
              <a:solidFill>
                <a:schemeClr val="dk1"/>
              </a:solidFill>
              <a:latin typeface="Arial"/>
              <a:ea typeface="Arial"/>
              <a:cs typeface="Arial"/>
              <a:sym typeface="Arial"/>
            </a:endParaRPr>
          </a:p>
        </p:txBody>
      </p:sp>
      <p:sp>
        <p:nvSpPr>
          <p:cNvPr id="770" name="Shape 770"/>
          <p:cNvSpPr txBox="1">
            <a:spLocks noGrp="1"/>
          </p:cNvSpPr>
          <p:nvPr>
            <p:ph type="body" idx="1"/>
          </p:nvPr>
        </p:nvSpPr>
        <p:spPr>
          <a:xfrm>
            <a:off x="2135188" y="1268412"/>
            <a:ext cx="7632699" cy="4953000"/>
          </a:xfrm>
          <a:prstGeom prst="rect">
            <a:avLst/>
          </a:prstGeom>
          <a:noFill/>
          <a:ln>
            <a:noFill/>
          </a:ln>
        </p:spPr>
        <p:txBody>
          <a:bodyPr lIns="91425" tIns="45700" rIns="91425" bIns="45700" anchor="t" anchorCtr="0">
            <a:noAutofit/>
          </a:bodyPr>
          <a:lstStyle/>
          <a:p>
            <a:pPr marL="342900" indent="-342900" algn="just">
              <a:spcBef>
                <a:spcPts val="0"/>
              </a:spcBef>
              <a:buClr>
                <a:schemeClr val="dk1"/>
              </a:buClr>
              <a:buSzPct val="100000"/>
              <a:buFont typeface="Arial"/>
              <a:buChar char="•"/>
            </a:pPr>
            <a:r>
              <a:rPr lang="en-US">
                <a:solidFill>
                  <a:schemeClr val="dk1"/>
                </a:solidFill>
                <a:latin typeface="Arial"/>
                <a:ea typeface="Arial"/>
                <a:cs typeface="Arial"/>
                <a:sym typeface="Arial"/>
              </a:rPr>
              <a:t>Reformas sectoriales especiales.</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Completar reformas al sistema judicial.</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Iniciar reformas en otros sectores (agrícola, pesquero –acuícola- y minero).</a:t>
            </a:r>
          </a:p>
          <a:p>
            <a:pPr marL="742950" lvl="1" indent="-285750" algn="just">
              <a:spcBef>
                <a:spcPts val="480"/>
              </a:spcBef>
              <a:buClr>
                <a:schemeClr val="dk1"/>
              </a:buClr>
              <a:buNone/>
            </a:pPr>
            <a:endParaRPr>
              <a:solidFill>
                <a:schemeClr val="dk1"/>
              </a:solidFill>
              <a:latin typeface="Arial"/>
              <a:ea typeface="Arial"/>
              <a:cs typeface="Arial"/>
              <a:sym typeface="Arial"/>
            </a:endParaRPr>
          </a:p>
          <a:p>
            <a:pPr marL="342900" indent="-342900" algn="just">
              <a:spcBef>
                <a:spcPts val="560"/>
              </a:spcBef>
              <a:buClr>
                <a:schemeClr val="dk1"/>
              </a:buClr>
              <a:buSzPct val="100000"/>
              <a:buFont typeface="Arial"/>
              <a:buChar char="•"/>
            </a:pPr>
            <a:r>
              <a:rPr lang="en-US">
                <a:solidFill>
                  <a:schemeClr val="dk1"/>
                </a:solidFill>
                <a:latin typeface="Arial"/>
                <a:ea typeface="Arial"/>
                <a:cs typeface="Arial"/>
                <a:sym typeface="Arial"/>
              </a:rPr>
              <a:t>Autoridad política para la Reforma del Estado.</a:t>
            </a:r>
          </a:p>
          <a:p>
            <a:pPr marL="742950" lvl="1" indent="-285750" algn="just">
              <a:spcBef>
                <a:spcPts val="480"/>
              </a:spcBef>
              <a:buClr>
                <a:schemeClr val="dk1"/>
              </a:buClr>
              <a:buSzPct val="100000"/>
              <a:buFont typeface="Arial"/>
              <a:buChar char="–"/>
            </a:pPr>
            <a:r>
              <a:rPr lang="en-US">
                <a:solidFill>
                  <a:schemeClr val="dk1"/>
                </a:solidFill>
                <a:latin typeface="Arial"/>
                <a:ea typeface="Arial"/>
                <a:cs typeface="Arial"/>
                <a:sym typeface="Arial"/>
              </a:rPr>
              <a:t>Es requisito contar con una autoridad de primer nivel a cargo de esta tarea, con dependencia directa del Presidente; debe tener autoridad sobre todas las instituciones transversales responsables de procesos de modernización.</a:t>
            </a:r>
          </a:p>
          <a:p>
            <a:pPr marL="742950" lvl="1" indent="-133350">
              <a:spcBef>
                <a:spcPts val="480"/>
              </a:spcBef>
              <a:buClr>
                <a:schemeClr val="dk1"/>
              </a:buClr>
              <a:buNone/>
            </a:pPr>
            <a:endParaRPr>
              <a:solidFill>
                <a:schemeClr val="dk1"/>
              </a:solidFill>
              <a:latin typeface="Arial"/>
              <a:ea typeface="Arial"/>
              <a:cs typeface="Arial"/>
              <a:sym typeface="Arial"/>
            </a:endParaRPr>
          </a:p>
          <a:p>
            <a:pPr marL="342900" indent="-190500">
              <a:spcBef>
                <a:spcPts val="480"/>
              </a:spcBef>
              <a:buClr>
                <a:schemeClr val="dk1"/>
              </a:buClr>
              <a:buNone/>
            </a:pPr>
            <a:endParaRPr sz="2400">
              <a:solidFill>
                <a:schemeClr val="dk1"/>
              </a:solidFill>
              <a:latin typeface="Arial"/>
              <a:ea typeface="Arial"/>
              <a:cs typeface="Arial"/>
              <a:sym typeface="Arial"/>
            </a:endParaRPr>
          </a:p>
        </p:txBody>
      </p:sp>
      <p:sp>
        <p:nvSpPr>
          <p:cNvPr id="771" name="Shape 771"/>
          <p:cNvSpPr txBox="1"/>
          <p:nvPr/>
        </p:nvSpPr>
        <p:spPr>
          <a:xfrm>
            <a:off x="1981200" y="274637"/>
            <a:ext cx="8229600" cy="1143000"/>
          </a:xfrm>
          <a:prstGeom prst="rect">
            <a:avLst/>
          </a:prstGeom>
          <a:noFill/>
          <a:ln>
            <a:noFill/>
          </a:ln>
        </p:spPr>
        <p:txBody>
          <a:bodyPr lIns="91425" tIns="45700" rIns="91425" bIns="45700" anchor="t" anchorCtr="0">
            <a:noAutofit/>
          </a:bodyPr>
          <a:lstStyle/>
          <a:p>
            <a:pPr algn="ctr">
              <a:buClr>
                <a:schemeClr val="dk1"/>
              </a:buClr>
              <a:buSzPct val="25000"/>
            </a:pPr>
            <a:r>
              <a:rPr lang="en-US" sz="3600">
                <a:solidFill>
                  <a:schemeClr val="dk1"/>
                </a:solidFill>
                <a:latin typeface="Arial"/>
                <a:ea typeface="Arial"/>
                <a:cs typeface="Arial"/>
                <a:sym typeface="Arial"/>
              </a:rPr>
              <a:t>Hacia un programa de reforma</a:t>
            </a:r>
            <a:r>
              <a:rPr lang="en-US" sz="3600">
                <a:solidFill>
                  <a:schemeClr val="dk2"/>
                </a:solidFill>
                <a:latin typeface="Arial"/>
                <a:ea typeface="Arial"/>
                <a:cs typeface="Arial"/>
                <a:sym typeface="Arial"/>
              </a:rPr>
              <a:t>		5</a:t>
            </a:r>
          </a:p>
        </p:txBody>
      </p:sp>
    </p:spTree>
  </p:cSld>
  <p:clrMapOvr>
    <a:masterClrMapping/>
  </p:clrMapOvr>
  <p:transition spd="slow">
    <p:cut/>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pPr rtl="0"/>
            <a:r>
              <a:rPr lang="es-ES" b="1" dirty="0"/>
              <a:t>EL ESTADO Y EL GOBIERNO</a:t>
            </a:r>
          </a:p>
        </p:txBody>
      </p:sp>
      <p:sp>
        <p:nvSpPr>
          <p:cNvPr id="3" name="Subtítulo 2"/>
          <p:cNvSpPr>
            <a:spLocks noGrp="1"/>
          </p:cNvSpPr>
          <p:nvPr>
            <p:ph type="subTitle" idx="1"/>
          </p:nvPr>
        </p:nvSpPr>
        <p:spPr/>
        <p:txBody>
          <a:bodyPr rtlCol="0"/>
          <a:lstStyle/>
          <a:p>
            <a:pPr rtl="0"/>
            <a:r>
              <a:rPr lang="es-ES" dirty="0"/>
              <a:t>profesor Rodrigo Egaña Baraona</a:t>
            </a:r>
          </a:p>
        </p:txBody>
      </p:sp>
    </p:spTree>
    <p:extLst>
      <p:ext uri="{BB962C8B-B14F-4D97-AF65-F5344CB8AC3E}">
        <p14:creationId xmlns:p14="http://schemas.microsoft.com/office/powerpoint/2010/main" val="75050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9496</Words>
  <Application>Microsoft Office PowerPoint</Application>
  <PresentationFormat>Panorámica</PresentationFormat>
  <Paragraphs>870</Paragraphs>
  <Slides>98</Slides>
  <Notes>57</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98</vt:i4>
      </vt:variant>
    </vt:vector>
  </HeadingPairs>
  <TitlesOfParts>
    <vt:vector size="105" baseType="lpstr">
      <vt:lpstr>Arial</vt:lpstr>
      <vt:lpstr>Arial Narrow</vt:lpstr>
      <vt:lpstr>Calibri</vt:lpstr>
      <vt:lpstr>Calibri Light</vt:lpstr>
      <vt:lpstr>Century Gothic</vt:lpstr>
      <vt:lpstr>Noto Symbol</vt:lpstr>
      <vt:lpstr>Tema de Office</vt:lpstr>
      <vt:lpstr>  DIPLOMA  GERENCIA PÚBLICA ESTRATÉGICA  MODULO EL ESTADO Y EL GOBIERNO  Profesor Rodrigo Egaña B. </vt:lpstr>
      <vt:lpstr>Desarrollo histórico del estado  1</vt:lpstr>
      <vt:lpstr>Desarrollo histórico del estado  2</vt:lpstr>
      <vt:lpstr>Desarrollo histórico del estado  3</vt:lpstr>
      <vt:lpstr>Desarrollo histórico del estado  4</vt:lpstr>
      <vt:lpstr>Desarrollo histórico del estado  5</vt:lpstr>
      <vt:lpstr>Desarrollo histórico del estado  6</vt:lpstr>
      <vt:lpstr>Bases de la institucionalidad chilena    1</vt:lpstr>
      <vt:lpstr>Bases de la institucionalidad chilena    2</vt:lpstr>
      <vt:lpstr>Bases de la institucionalidad chilena    3</vt:lpstr>
      <vt:lpstr>Bases de la institucionalidad chilena    4</vt:lpstr>
      <vt:lpstr>Bases de la institucionalidad chilena    5</vt:lpstr>
      <vt:lpstr>Bases de la institucionalidad chilena    6</vt:lpstr>
      <vt:lpstr>El gobierno y la función de gobernar     1</vt:lpstr>
      <vt:lpstr>El gobierno y la función de gobernar.  2 </vt:lpstr>
      <vt:lpstr>El gobierno y la función de gobernar.   3 </vt:lpstr>
      <vt:lpstr>El gobierno y la función de gobernar.   4 </vt:lpstr>
      <vt:lpstr>El gobierno y la función de gobernar.   5 </vt:lpstr>
      <vt:lpstr>El gobierno y la función de gobernar.   6 </vt:lpstr>
      <vt:lpstr>El gobierno y la función de gobernar.   7</vt:lpstr>
      <vt:lpstr>El gobierno y la función de gobernar.   8 </vt:lpstr>
      <vt:lpstr>El gobierno y la función de gobernar.   9 </vt:lpstr>
      <vt:lpstr>El gobierno y la función de gobernar.   10 </vt:lpstr>
      <vt:lpstr>El gobierno y la función de gobernar.   11</vt:lpstr>
      <vt:lpstr> Distinciones iniciales sobre el Gobierno  1</vt:lpstr>
      <vt:lpstr>Distinciones sobre Estado y Empresa  1</vt:lpstr>
      <vt:lpstr>Distinciones sobre Estado y Empresa  2</vt:lpstr>
      <vt:lpstr>El Estado y la política</vt:lpstr>
      <vt:lpstr> ¿Es diferente la gestión aplicada en empresas y en el sector público? </vt:lpstr>
      <vt:lpstr>¿Es el gobierno algo muy diferente?</vt:lpstr>
      <vt:lpstr>Competencias necesarias para gestionar el Estado         1</vt:lpstr>
      <vt:lpstr>Competencias necesarias para gestionar el Estado 2</vt:lpstr>
      <vt:lpstr>Algunas distinciones adicionales 1</vt:lpstr>
      <vt:lpstr>Algunas distinciones adicionales 2</vt:lpstr>
      <vt:lpstr>Algunas distinciones adicionales   3</vt:lpstr>
      <vt:lpstr>Qué son las políticas públicas   1</vt:lpstr>
      <vt:lpstr>Qué son las políticas públicas   2</vt:lpstr>
      <vt:lpstr>Qué son las políticas públicas   3</vt:lpstr>
      <vt:lpstr>Qué son las políticas públicas   4</vt:lpstr>
      <vt:lpstr>Qué son las políticas públicas   5</vt:lpstr>
      <vt:lpstr>Qué son las políticas públicas   6</vt:lpstr>
      <vt:lpstr>Qué son las políticas públicas   7</vt:lpstr>
      <vt:lpstr>Qué son las políticas públicas   8</vt:lpstr>
      <vt:lpstr>Qué son las políticas públicas 9</vt:lpstr>
      <vt:lpstr>Que le interesa a un gobierno</vt:lpstr>
      <vt:lpstr>Funciones fundamentales del gobierno</vt:lpstr>
      <vt:lpstr>Para eso desarrollan políticas públicas que han asumido el rol de ser:</vt:lpstr>
      <vt:lpstr>¿Que aparece como deseable en políticas públicas?</vt:lpstr>
      <vt:lpstr>¿Que aparece como deseable en políticas públicas?</vt:lpstr>
      <vt:lpstr>Éxito de los gobiernos depende de: </vt:lpstr>
      <vt:lpstr>Como se da el proceso en Chile</vt:lpstr>
      <vt:lpstr>Políticas Públicas revisadas 1</vt:lpstr>
      <vt:lpstr>Políticas Públicas revisadas 2</vt:lpstr>
      <vt:lpstr>Políticas Públicas revisadas 3</vt:lpstr>
      <vt:lpstr>Políticas Públicas revisadas 4</vt:lpstr>
      <vt:lpstr>Políticas Públicas revisadas 5</vt:lpstr>
      <vt:lpstr>Políticas Públicas revisadas 6</vt:lpstr>
      <vt:lpstr>Políticas Públicas revisadas 7</vt:lpstr>
      <vt:lpstr>Políticas Públicas revisadas 8</vt:lpstr>
      <vt:lpstr>Políticas Públicas revisadas 9</vt:lpstr>
      <vt:lpstr>Políticas Públicas revisadas 10</vt:lpstr>
      <vt:lpstr>Políticas Públicas revisadas 11</vt:lpstr>
      <vt:lpstr>Políticas Públicas revisadas 12</vt:lpstr>
      <vt:lpstr>Políticas Públicas revisadas 13</vt:lpstr>
      <vt:lpstr>Políticas Públicas revisadas 14</vt:lpstr>
      <vt:lpstr>Políticas Públicas revisadas 15</vt:lpstr>
      <vt:lpstr>Políticas Públicas revisadas 16</vt:lpstr>
      <vt:lpstr>Políticas Públicas revisadas 17</vt:lpstr>
      <vt:lpstr>Políticas Públicas revisadas 18</vt:lpstr>
      <vt:lpstr>Políticas Públicas revisadas 19</vt:lpstr>
      <vt:lpstr>Políticas Públicas revisadas 20</vt:lpstr>
      <vt:lpstr>Políticas Públicas revisadas 21</vt:lpstr>
      <vt:lpstr>Políticas Públicas revisadas 22</vt:lpstr>
      <vt:lpstr>Políticas Públicas revisadas 23</vt:lpstr>
      <vt:lpstr>Presentación de PowerPoint</vt:lpstr>
      <vt:lpstr>Presentación de PowerPoint</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1. Reforma y modernización del Estado: Perspectiva histórica y Conceptos Generales</vt:lpstr>
      <vt:lpstr>Ámbitos de acción</vt:lpstr>
      <vt:lpstr>Lecciones aprendidas  1</vt:lpstr>
      <vt:lpstr>Lecciones aprendidas  2</vt:lpstr>
      <vt:lpstr>Lecciones aprendidas  3</vt:lpstr>
      <vt:lpstr>Lecciones aprendidas  4</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 ESTADO Y EL GOBIERNO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Marco Aurelio Márquez Poblete</dc:creator>
  <cp:lastModifiedBy>Rodrigo Egana</cp:lastModifiedBy>
  <cp:revision>18</cp:revision>
  <dcterms:created xsi:type="dcterms:W3CDTF">2019-05-27T19:10:02Z</dcterms:created>
  <dcterms:modified xsi:type="dcterms:W3CDTF">2023-05-05T00:25:01Z</dcterms:modified>
</cp:coreProperties>
</file>