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sldIdLst>
    <p:sldId id="274" r:id="rId2"/>
    <p:sldId id="257" r:id="rId3"/>
    <p:sldId id="277" r:id="rId4"/>
    <p:sldId id="272" r:id="rId5"/>
    <p:sldId id="258" r:id="rId6"/>
    <p:sldId id="276" r:id="rId7"/>
    <p:sldId id="275" r:id="rId8"/>
    <p:sldId id="273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0"/>
  </p:normalViewPr>
  <p:slideViewPr>
    <p:cSldViewPr snapToGrid="0">
      <p:cViewPr varScale="1">
        <p:scale>
          <a:sx n="103" d="100"/>
          <a:sy n="103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8/11/23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66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8/11/23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53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8/11/23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9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8/11/23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7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8/11/23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7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8/11/23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33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8/11/23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51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8/11/23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21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8/11/23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4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8/11/23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84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8/11/23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14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8/11/23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8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01" r:id="rId7"/>
    <p:sldLayoutId id="2147483702" r:id="rId8"/>
    <p:sldLayoutId id="2147483703" r:id="rId9"/>
    <p:sldLayoutId id="2147483704" r:id="rId10"/>
    <p:sldLayoutId id="214748371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coyunturademografica.somede.org/para-cimbrar-los-paradigmas-en-torno-a-la-migracion-la-llegada-de-menores-migrantes-a-mexico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mara.cl/legislacion/ProyectosDeLey/tramitacion.aspx?prmID=15714&amp;prmBOLETIN=15203-07" TargetMode="External"/><Relationship Id="rId3" Type="http://schemas.openxmlformats.org/officeDocument/2006/relationships/hyperlink" Target="https://www.camara.cl/legislacion/ProyectosDeLey/tramitacion.aspx?prmID=16538&amp;prmBOLETIN=15997-06" TargetMode="External"/><Relationship Id="rId7" Type="http://schemas.openxmlformats.org/officeDocument/2006/relationships/hyperlink" Target="https://www.camara.cl/legislacion/ProyectosDeLey/tramitacion.aspx?prmID=15715&amp;prmBOLETIN=15204-07" TargetMode="External"/><Relationship Id="rId2" Type="http://schemas.openxmlformats.org/officeDocument/2006/relationships/hyperlink" Target="https://www.camara.cl/legislacion/ProyectosDeLey/tramitacion.aspx?prmID=16553&amp;prmBOLETIN=16012-0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mara.cl/legislacion/ProyectosDeLey/tramitacion.aspx?prmID=15772&amp;prmBOLETIN=15261-25" TargetMode="External"/><Relationship Id="rId5" Type="http://schemas.openxmlformats.org/officeDocument/2006/relationships/hyperlink" Target="https://www.camara.cl/legislacion/ProyectosDeLey/tramitacion.aspx?prmID=15807&amp;prmBOLETIN=15294-06" TargetMode="External"/><Relationship Id="rId4" Type="http://schemas.openxmlformats.org/officeDocument/2006/relationships/hyperlink" Target="https://www.camara.cl/legislacion/ProyectosDeLey/tramitacion.aspx?prmID=15909&amp;prmBOLETIN=15384-06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www.flickr.com/photos/mediabanco/50982219093" TargetMode="Externa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Imagen 3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E482289C-0089-222F-3FEF-4AF5BAEBA0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33280" b="225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7858EB8-586D-FC3F-43C0-3AFDE68F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0211"/>
            <a:ext cx="7530685" cy="31638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La criminalización de la migración en Chile: resultado predecible del derecho penal emergencial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24A3E8-C958-C71F-22AA-DF3EC6BE9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74515"/>
            <a:ext cx="7583133" cy="127912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>
                <a:solidFill>
                  <a:srgbClr val="FFFFFF"/>
                </a:solidFill>
              </a:rPr>
              <a:t>Fabiola Girao Monteconrado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7673C9F-F712-B1CA-34FD-6966AAAA5820}"/>
              </a:ext>
            </a:extLst>
          </p:cNvPr>
          <p:cNvSpPr txBox="1"/>
          <p:nvPr/>
        </p:nvSpPr>
        <p:spPr>
          <a:xfrm>
            <a:off x="9367188" y="6657946"/>
            <a:ext cx="282481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CL" sz="700">
                <a:solidFill>
                  <a:srgbClr val="FFFFFF"/>
                </a:solidFill>
                <a:hlinkClick r:id="rId4" tooltip="http://coyunturademografica.somede.org/para-cimbrar-los-paradigmas-en-torno-a-la-migracion-la-llegada-de-menores-migrantes-a-mexic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CL" sz="700">
                <a:solidFill>
                  <a:srgbClr val="FFFFFF"/>
                </a:solidFill>
              </a:rPr>
              <a:t> de Autor desconocido está bajo licencia </a:t>
            </a:r>
            <a:r>
              <a:rPr lang="es-CL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s-C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271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038B3-94AA-A5E5-BBC5-C4E86FE33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820103"/>
          </a:xfrm>
        </p:spPr>
        <p:txBody>
          <a:bodyPr/>
          <a:lstStyle/>
          <a:p>
            <a:r>
              <a:rPr lang="es-ES_tradnl" dirty="0"/>
              <a:t>Datos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C7A3CE-4A5E-C379-74FC-E1293460B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185864"/>
            <a:ext cx="11274612" cy="4959350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/>
              <a:t>Encuesta CEP, 2023: la delincuencia lidera la preocupación de las personas.</a:t>
            </a:r>
          </a:p>
          <a:p>
            <a:r>
              <a:rPr lang="es-ES_tradnl" dirty="0"/>
              <a:t>Población privada de libertad en Chile: 45.769 hasta 2022 (Gendarmería).</a:t>
            </a:r>
          </a:p>
          <a:p>
            <a:r>
              <a:rPr lang="es-ES_tradnl" dirty="0"/>
              <a:t>12% de la población privada de libertad es extranjera: 5400 reclusos.	</a:t>
            </a:r>
          </a:p>
          <a:p>
            <a:pPr lvl="1"/>
            <a:r>
              <a:rPr lang="es-ES_tradnl" dirty="0"/>
              <a:t>En 2012 era de 2,9%; en 2017 era de 7,2%</a:t>
            </a:r>
          </a:p>
          <a:p>
            <a:pPr lvl="1"/>
            <a:r>
              <a:rPr lang="es-ES_tradnl" dirty="0"/>
              <a:t>Según </a:t>
            </a:r>
            <a:r>
              <a:rPr lang="es-ES_tradnl" dirty="0" err="1"/>
              <a:t>Alvaro</a:t>
            </a:r>
            <a:r>
              <a:rPr lang="es-ES_tradnl" dirty="0"/>
              <a:t> </a:t>
            </a:r>
            <a:r>
              <a:rPr lang="es-ES_tradnl" dirty="0" err="1"/>
              <a:t>Bellolio</a:t>
            </a:r>
            <a:r>
              <a:rPr lang="es-ES_tradnl" dirty="0"/>
              <a:t>, el número de reclusos extranjeros representa 0,35% de la población migrante contra 0,2% de la población chilena.</a:t>
            </a:r>
          </a:p>
          <a:p>
            <a:pPr lvl="1"/>
            <a:r>
              <a:rPr lang="es-ES_tradnl" dirty="0"/>
              <a:t>Según equipo Magister USACH: entre 2012 y 2021 el número de </a:t>
            </a:r>
            <a:r>
              <a:rPr lang="es-E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extranjeros recluidos como imputados aumentó más que que el de nacionales: </a:t>
            </a:r>
          </a:p>
          <a:p>
            <a:pPr lvl="2"/>
            <a:r>
              <a:rPr lang="es-ES" dirty="0">
                <a:cs typeface="Times New Roman" panose="02020603050405020304" pitchFamily="18" charset="0"/>
              </a:rPr>
              <a:t>Nacionales: de 23% pasó al 33% de la población carcelaria de nacionales</a:t>
            </a:r>
          </a:p>
          <a:p>
            <a:pPr lvl="2"/>
            <a:r>
              <a:rPr lang="es-ES" dirty="0">
                <a:cs typeface="Times New Roman" panose="02020603050405020304" pitchFamily="18" charset="0"/>
              </a:rPr>
              <a:t>Extranjeros: de 43% pasó al 63% de población carcelaria de extranjeros</a:t>
            </a:r>
            <a:endParaRPr lang="es-ES_tradnl" dirty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7265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0156CD-CF02-BA40-2660-1A3C35439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Política Nacional: seguridad, control de fronteras y crimen organizado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455092-DAF3-B415-1837-AEBF7CF56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949450"/>
            <a:ext cx="11274612" cy="454279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Objetivos específicos: 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5.1. Robustecer las capacidades y tecnologías para el </a:t>
            </a:r>
            <a:r>
              <a:rPr lang="es-ES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resguardo de las fronteras,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particularmente de pasos no habilitados, de manera de mantener </a:t>
            </a:r>
            <a:r>
              <a:rPr lang="es-ES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control efectivo sobre ingresos y egresos irregulares de personas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así como mantener el control sobre el tráfico ilícito de migrantes y la trata de personas.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5.4. </a:t>
            </a:r>
            <a:r>
              <a:rPr lang="es-ES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Perfeccionar los procedimientos 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permitan aplicar con eficacia y oportunidad las sanciones administrativas que establece la Ley 21.325 de Migración y Extranjería, para las infracciones menos graves, que serán sancionadas desde amonestación hasta multa, y sobre las infracciones graves que serán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5.5 Brindar protección y asistencia a las víctimas del delito de trata de personas y las personas objeto del delito de Tráfico Ilícito de Migrantes agravado, regularizando su residencia en el país, como medida de restitución y garantía de sus derechos, según corresponda.</a:t>
            </a:r>
            <a:r>
              <a:rPr lang="es-CL" sz="2000" dirty="0">
                <a:effectLst/>
              </a:rPr>
              <a:t> 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673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88F7E837-72BE-B28A-D9D5-A0DD41A26A7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344488"/>
            <a:ext cx="2093913" cy="3262312"/>
          </a:xfrm>
        </p:spPr>
      </p:pic>
      <p:pic>
        <p:nvPicPr>
          <p:cNvPr id="7" name="Imagen 6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A6C426C2-8916-EBB0-5A33-57CBCB388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35" y="1969064"/>
            <a:ext cx="2732537" cy="4125420"/>
          </a:xfrm>
          <a:prstGeom prst="rect">
            <a:avLst/>
          </a:prstGeom>
        </p:spPr>
      </p:pic>
      <p:pic>
        <p:nvPicPr>
          <p:cNvPr id="9" name="Imagen 8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4616B961-2A82-F061-1304-4111BB94F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6749" y="222195"/>
            <a:ext cx="2578273" cy="4566745"/>
          </a:xfrm>
          <a:prstGeom prst="rect">
            <a:avLst/>
          </a:prstGeom>
        </p:spPr>
      </p:pic>
      <p:pic>
        <p:nvPicPr>
          <p:cNvPr id="11" name="Imagen 10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CA3D180B-7DF0-36EC-B0F4-E52F1E8704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8227" y="2726230"/>
            <a:ext cx="2605941" cy="4125421"/>
          </a:xfrm>
          <a:prstGeom prst="rect">
            <a:avLst/>
          </a:prstGeom>
        </p:spPr>
      </p:pic>
      <p:pic>
        <p:nvPicPr>
          <p:cNvPr id="17" name="Imagen 16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ED568AF-FE5F-59FE-6721-626044D407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6158" y="663521"/>
            <a:ext cx="2595295" cy="4125420"/>
          </a:xfrm>
          <a:prstGeom prst="rect">
            <a:avLst/>
          </a:prstGeom>
        </p:spPr>
      </p:pic>
      <p:pic>
        <p:nvPicPr>
          <p:cNvPr id="19" name="Imagen 18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07DC32FF-42DC-FB63-C6B0-942F8F9717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8227" y="2765272"/>
            <a:ext cx="2605941" cy="4125421"/>
          </a:xfrm>
          <a:prstGeom prst="rect">
            <a:avLst/>
          </a:prstGeom>
        </p:spPr>
      </p:pic>
      <p:pic>
        <p:nvPicPr>
          <p:cNvPr id="21" name="Imagen 20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F40FA50D-E7F9-1BB7-49FF-67BE013B6C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6292" y="1787444"/>
            <a:ext cx="2875708" cy="468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28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639610-945B-D884-836B-A5FAC37F6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862965"/>
          </a:xfrm>
        </p:spPr>
        <p:txBody>
          <a:bodyPr>
            <a:normAutofit/>
          </a:bodyPr>
          <a:lstStyle/>
          <a:p>
            <a:r>
              <a:rPr lang="es-ES_tradnl" sz="3600" dirty="0"/>
              <a:t>Proyectos de Ley en tramitación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B06922-4196-D315-51D5-0D0973BDA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228725"/>
            <a:ext cx="11274612" cy="5263515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b="1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Boletin 16012-06 de 07/06/2023: Modifica la ley N°21.325, de Migración y Extranjería, para sancionar el incumplimiento de la medida de expulsión por reingreso, en los casos que indica</a:t>
            </a: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b="1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Boletin 15997-06 de 06/06/2023: Modifica la ley N°21.325, de Migración y Extranjería, para tipificar y sancionar el delito de reingreso ilegal al territorito nacional</a:t>
            </a: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b="1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Boletín 15834-06 de 28/09/2022: Modifica la ley N°21.325, de migración y extranjería, en materia de recurso judicial por expulsión</a:t>
            </a:r>
            <a:endParaRPr lang="es-ES" sz="1800" b="1" u="none" strike="noStrike" dirty="0">
              <a:solidFill>
                <a:srgbClr val="20212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b="1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Boletín 15294-06 de 19/08/2022: Modifica la ley N°21.325, de Migración y Extranjería, para permitir la reconducción inmediata de extranjeros detenidos por delito flagrante, en el plazo que indica</a:t>
            </a:r>
            <a:endParaRPr lang="es-ES" sz="1800" b="1" u="none" strike="noStrike" dirty="0">
              <a:solidFill>
                <a:srgbClr val="20212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b="1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Boletín 15261-25 de 05/08/2022: Modifica la ley N°21.325, de migración y extranjería, para tipificar el delito de ingreso clandestino al territorio nacional</a:t>
            </a: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b="1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Boletín 15204-07 de 18/07/2022: Modifica la ley N° 21.325, de migración y extranjería, para establecer una nueva causal de expulsión de extranjeros que sean titulares de un permiso de residencia, condenados en Chile por crimen o simple delito</a:t>
            </a: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b="1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Boletí</a:t>
            </a:r>
            <a:r>
              <a:rPr lang="es-ES" sz="1800" b="1" dirty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n 15203-07 de 15/07/2022: </a:t>
            </a:r>
            <a:r>
              <a:rPr lang="es-ES" sz="1800" b="1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Modifica la ley N° 21.325, de migración y extranjería, con el objeto de facultar al Presidente de la República para decretar la expulsión de los extranjeros condenados por los delitos de robo, hurto o alguno de los contenidos en la ley N° 20.000</a:t>
            </a: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1800" b="1" u="none" strike="noStrike" dirty="0">
              <a:solidFill>
                <a:srgbClr val="20212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L" sz="1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338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CA0DFB-70E5-FCDD-358A-1389BF1A8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_tradnl" sz="3100" dirty="0"/>
              <a:t>Entrevistas a autores del </a:t>
            </a:r>
            <a:r>
              <a:rPr lang="es-CL" sz="31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Proyecto de ley modifica la Ley de Migración y Extranjería con el fin de favorecer los intereses de los chilenos frente a extranjeros.</a:t>
            </a:r>
            <a:br>
              <a:rPr lang="es-CL" sz="31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</a:br>
            <a:r>
              <a:rPr lang="es-ES_tradnl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DD21CC-EB89-227D-43A6-03B2D6451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s-CL" b="0" i="0" u="none" strike="noStrike" dirty="0">
                <a:solidFill>
                  <a:srgbClr val="212529"/>
                </a:solidFill>
                <a:effectLst/>
                <a:latin typeface="PT Sans" panose="020B0503020203020204" pitchFamily="34" charset="77"/>
              </a:rPr>
              <a:t>“Sin embargo, indican que resulta inadecuado para los intereses de los chilenos que dicha norma, por ejemplo: (I) comprometa recursos fiscales en la satisfacción de derechos sociales de los inmigrantes “</a:t>
            </a:r>
            <a:r>
              <a:rPr lang="es-CL" b="0" i="1" u="none" strike="noStrike" dirty="0">
                <a:solidFill>
                  <a:srgbClr val="212529"/>
                </a:solidFill>
                <a:effectLst/>
                <a:latin typeface="PT Sans" panose="020B0503020203020204" pitchFamily="34" charset="77"/>
              </a:rPr>
              <a:t>hasta el máximo de los recursos públicos disponibles</a:t>
            </a:r>
            <a:r>
              <a:rPr lang="es-CL" b="0" i="0" u="none" strike="noStrike" dirty="0">
                <a:solidFill>
                  <a:srgbClr val="212529"/>
                </a:solidFill>
                <a:effectLst/>
                <a:latin typeface="PT Sans" panose="020B0503020203020204" pitchFamily="34" charset="77"/>
              </a:rPr>
              <a:t>”, como lo establece el artículo 3° en su inciso sexto; (II) otorgue a los inmigrantes igual acceso que los chilenos a los cupos de matrícula y a la gratuidad en materia educacional, como lo establece el artículo 17° en sus primeros incisos; (III) no exija al Presidente de la República tener en consideración el interés superior de los chilenos al momento de fijar la política nacional sobre migración; (IV) otorgue al inmigrante, en proceso de expulsión, el derecho a ser defendido por la Corporación de Asistencia Judicial, como lo establece el artículo 141°, perjudicando a los chilenos que requieren con premura de la ayuda de dicho servicio público.</a:t>
            </a:r>
          </a:p>
          <a:p>
            <a:pPr algn="just"/>
            <a:r>
              <a:rPr lang="es-CL" b="0" i="0" u="none" strike="noStrike" dirty="0">
                <a:solidFill>
                  <a:srgbClr val="212529"/>
                </a:solidFill>
                <a:effectLst/>
                <a:latin typeface="PT Sans" panose="020B0503020203020204" pitchFamily="34" charset="77"/>
              </a:rPr>
              <a:t>En virtud de lo expuesto, la iniciativa busca corregir las falencias antedichas de la norma, que a su parecer dejan a los chilenos en desventaja respecto de los inmigrantes.”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18227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D6FD602-3113-4FC4-982F-15099614D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48" y="0"/>
            <a:ext cx="7724071" cy="6858000"/>
            <a:chOff x="4464881" y="0"/>
            <a:chExt cx="7724071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B8C81AF-BEDB-486F-AB26-181C63BF14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08D8EF1-80CA-4FAD-BD38-F379CECC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3254FA9-508B-1DC7-7CD4-00C6AAB95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0" y="586992"/>
            <a:ext cx="5867400" cy="1664573"/>
          </a:xfrm>
        </p:spPr>
        <p:txBody>
          <a:bodyPr>
            <a:normAutofit/>
          </a:bodyPr>
          <a:lstStyle/>
          <a:p>
            <a:r>
              <a:rPr lang="es-ES_tradnl" dirty="0"/>
              <a:t>Regulación en vigencia</a:t>
            </a:r>
          </a:p>
        </p:txBody>
      </p:sp>
      <p:pic>
        <p:nvPicPr>
          <p:cNvPr id="4" name="Imagen 3" descr="Imagen que contiene interior, parado, grande, hombre&#10;&#10;Descripción generada automáticamente">
            <a:extLst>
              <a:ext uri="{FF2B5EF4-FFF2-40B4-BE49-F238E27FC236}">
                <a16:creationId xmlns:a16="http://schemas.microsoft.com/office/drawing/2014/main" id="{7EC8C68B-6187-945C-A2E9-FB359EC912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6889" r="40027"/>
          <a:stretch/>
        </p:blipFill>
        <p:spPr>
          <a:xfrm>
            <a:off x="606552" y="969087"/>
            <a:ext cx="4724400" cy="500616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807326-BEAD-11CF-E28C-76D366224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60" y="2411653"/>
            <a:ext cx="5867022" cy="39288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Resolución Exenta </a:t>
            </a:r>
            <a:r>
              <a:rPr lang="es-E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Nº</a:t>
            </a: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25.425 de 31.05.2023 (</a:t>
            </a:r>
            <a:r>
              <a:rPr lang="es-E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SerMig</a:t>
            </a: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): “el proceso de Empadronamiento Biométrico para registrar e identificar a las personas extranjeras que hayan ingresado al país por paso no habilitado o eludiendo el control migratorio y se encuentren en el territorio nacional de manera irregular”.</a:t>
            </a:r>
          </a:p>
          <a:p>
            <a:pPr>
              <a:lnSpc>
                <a:spcPct val="100000"/>
              </a:lnSpc>
            </a:pPr>
            <a:r>
              <a:rPr lang="es-ES" sz="1800" dirty="0">
                <a:ea typeface="Calibri" panose="020F0502020204030204" pitchFamily="34" charset="0"/>
                <a:cs typeface="Times New Roman" panose="02020603050405020304" pitchFamily="18" charset="0"/>
              </a:rPr>
              <a:t>Ley 21.567/2023: introduce el art. 12 bis para permitir la detención de la persona migrante por medio de control de identidad preventivo (ley 20.931) </a:t>
            </a:r>
          </a:p>
          <a:p>
            <a:pPr>
              <a:lnSpc>
                <a:spcPct val="100000"/>
              </a:lnSpc>
            </a:pP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Oficio 298/2023 del Fiscal </a:t>
            </a:r>
            <a:r>
              <a:rPr lang="es-ES" sz="1800" dirty="0">
                <a:ea typeface="Calibri" panose="020F0502020204030204" pitchFamily="34" charset="0"/>
                <a:cs typeface="Times New Roman" panose="02020603050405020304" pitchFamily="18" charset="0"/>
              </a:rPr>
              <a:t>Nacional </a:t>
            </a: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“Criterio Valencia”</a:t>
            </a:r>
          </a:p>
          <a:p>
            <a:pPr marL="0" indent="0">
              <a:lnSpc>
                <a:spcPct val="100000"/>
              </a:lnSpc>
              <a:buNone/>
            </a:pPr>
            <a:endParaRPr lang="es-ES_tradnl" sz="18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647CF5D-9345-BF67-110C-2E089EFA9677}"/>
              </a:ext>
            </a:extLst>
          </p:cNvPr>
          <p:cNvSpPr txBox="1"/>
          <p:nvPr/>
        </p:nvSpPr>
        <p:spPr>
          <a:xfrm>
            <a:off x="2833152" y="5775201"/>
            <a:ext cx="249780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CL" sz="700">
                <a:solidFill>
                  <a:srgbClr val="FFFFFF"/>
                </a:solidFill>
                <a:hlinkClick r:id="rId5" tooltip="https://www.flickr.com/photos/mediabanco/5098221909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CL" sz="700">
                <a:solidFill>
                  <a:srgbClr val="FFFFFF"/>
                </a:solidFill>
              </a:rPr>
              <a:t> de Autor desconocido está bajo licencia </a:t>
            </a:r>
            <a:r>
              <a:rPr lang="es-CL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s-C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05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5F4C02-36F3-3CB6-2476-56DDF958E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s-ES_tradnl" sz="4000" dirty="0"/>
              <a:t>¿Por qué la criminalización de la migración es un resultado </a:t>
            </a:r>
            <a:r>
              <a:rPr lang="es-ES_tradnl" sz="4000" i="1" dirty="0"/>
              <a:t>predecible</a:t>
            </a:r>
            <a:r>
              <a:rPr lang="es-ES_tradnl" sz="4000" dirty="0"/>
              <a:t> del derecho penal </a:t>
            </a:r>
            <a:r>
              <a:rPr lang="es-ES_tradnl" sz="4000" dirty="0" err="1"/>
              <a:t>emergencial</a:t>
            </a:r>
            <a:r>
              <a:rPr lang="es-ES_tradnl" sz="4000" dirty="0"/>
              <a:t>?</a:t>
            </a:r>
            <a:br>
              <a:rPr lang="es-ES_tradnl" sz="4000" dirty="0"/>
            </a:br>
            <a:endParaRPr lang="es-ES_tradnl" sz="3700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F4DBFCE-8E68-0DD0-45E4-F7BB511F1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Simbiosis entre el derecho penal de emergencia y la mentalidad autoritaria potencializada por el contexto político</a:t>
            </a:r>
          </a:p>
          <a:p>
            <a:r>
              <a:rPr lang="es-ES_tradnl" dirty="0"/>
              <a:t>Instrumentalización del derecho penal para facilitar la acción de la criminalidad organizada</a:t>
            </a:r>
          </a:p>
          <a:p>
            <a:r>
              <a:rPr lang="es-ES_tradnl" dirty="0"/>
              <a:t>Respuestas predecibles desde a la irracionalidad</a:t>
            </a:r>
          </a:p>
        </p:txBody>
      </p:sp>
    </p:spTree>
    <p:extLst>
      <p:ext uri="{BB962C8B-B14F-4D97-AF65-F5344CB8AC3E}">
        <p14:creationId xmlns:p14="http://schemas.microsoft.com/office/powerpoint/2010/main" val="2661831956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AnalogousFromDarkSeedLeftStep">
      <a:dk1>
        <a:srgbClr val="000000"/>
      </a:dk1>
      <a:lt1>
        <a:srgbClr val="FFFFFF"/>
      </a:lt1>
      <a:dk2>
        <a:srgbClr val="1A212E"/>
      </a:dk2>
      <a:lt2>
        <a:srgbClr val="F0F3F1"/>
      </a:lt2>
      <a:accent1>
        <a:srgbClr val="E729A7"/>
      </a:accent1>
      <a:accent2>
        <a:srgbClr val="C517D5"/>
      </a:accent2>
      <a:accent3>
        <a:srgbClr val="8829E7"/>
      </a:accent3>
      <a:accent4>
        <a:srgbClr val="3E30D9"/>
      </a:accent4>
      <a:accent5>
        <a:srgbClr val="2968E7"/>
      </a:accent5>
      <a:accent6>
        <a:srgbClr val="17A5D5"/>
      </a:accent6>
      <a:hlink>
        <a:srgbClr val="3F54BF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950</Words>
  <Application>Microsoft Macintosh PowerPoint</Application>
  <PresentationFormat>Panorámica</PresentationFormat>
  <Paragraphs>37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Avenir Next LT Pro</vt:lpstr>
      <vt:lpstr>AvenirNext LT Pro Medium</vt:lpstr>
      <vt:lpstr>Calibri</vt:lpstr>
      <vt:lpstr>Georgia</vt:lpstr>
      <vt:lpstr>PT Sans</vt:lpstr>
      <vt:lpstr>Sabon Next LT</vt:lpstr>
      <vt:lpstr>DappledVTI</vt:lpstr>
      <vt:lpstr>La criminalización de la migración en Chile: resultado predecible del derecho penal emergencial</vt:lpstr>
      <vt:lpstr>Datos</vt:lpstr>
      <vt:lpstr>Política Nacional: seguridad, control de fronteras y crimen organizado</vt:lpstr>
      <vt:lpstr>Presentación de PowerPoint</vt:lpstr>
      <vt:lpstr>Proyectos de Ley en tramitación</vt:lpstr>
      <vt:lpstr>Entrevistas a autores del Proyecto de ley modifica la Ley de Migración y Extranjería con el fin de favorecer los intereses de los chilenos frente a extranjeros.  </vt:lpstr>
      <vt:lpstr>Regulación en vigencia</vt:lpstr>
      <vt:lpstr>¿Por qué la criminalización de la migración es un resultado predecible del derecho penal emergencial?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criminalización de la migración en Chile: resultado predecible del derecho penal emergencial</dc:title>
  <dc:creator>ceci valen</dc:creator>
  <cp:lastModifiedBy>ceci valen</cp:lastModifiedBy>
  <cp:revision>3</cp:revision>
  <dcterms:created xsi:type="dcterms:W3CDTF">2023-07-26T02:07:00Z</dcterms:created>
  <dcterms:modified xsi:type="dcterms:W3CDTF">2023-08-12T00:57:53Z</dcterms:modified>
</cp:coreProperties>
</file>