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sldIdLst>
    <p:sldId id="256" r:id="rId2"/>
    <p:sldId id="265" r:id="rId3"/>
    <p:sldId id="258" r:id="rId4"/>
    <p:sldId id="259" r:id="rId5"/>
    <p:sldId id="257" r:id="rId6"/>
    <p:sldId id="260" r:id="rId7"/>
    <p:sldId id="263" r:id="rId8"/>
    <p:sldId id="264" r:id="rId9"/>
    <p:sldId id="266" r:id="rId10"/>
    <p:sldId id="262" r:id="rId11"/>
    <p:sldId id="267" r:id="rId12"/>
    <p:sldId id="261" r:id="rId13"/>
    <p:sldId id="273" r:id="rId14"/>
    <p:sldId id="272" r:id="rId15"/>
    <p:sldId id="269" r:id="rId16"/>
    <p:sldId id="275" r:id="rId17"/>
    <p:sldId id="270" r:id="rId18"/>
    <p:sldId id="276" r:id="rId19"/>
    <p:sldId id="274"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5755"/>
  </p:normalViewPr>
  <p:slideViewPr>
    <p:cSldViewPr snapToGrid="0" snapToObjects="1">
      <p:cViewPr>
        <p:scale>
          <a:sx n="110" d="100"/>
          <a:sy n="110" d="100"/>
        </p:scale>
        <p:origin x="63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D5F2DA-E679-4294-A02B-D2AAD40259D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D0C3B47-6D95-4C7D-98BE-15D62E560236}">
      <dgm:prSet/>
      <dgm:spPr/>
      <dgm:t>
        <a:bodyPr/>
        <a:lstStyle/>
        <a:p>
          <a:pPr>
            <a:lnSpc>
              <a:spcPct val="100000"/>
            </a:lnSpc>
          </a:pPr>
          <a:r>
            <a:rPr lang="es-CL" dirty="0"/>
            <a:t>OBLIGA A LOS FUNCIONARIOS DEL ESTADO A INTERPRETAR LAS NORMAS INTERNAS DE FORMA COMPATIBLE CON LAS OBLIGACIONES INTERNACIONALES CONTRAIDAS POR LOS ESTADOS (NORMAS DE LA CADH Y JURISPRUDENCIA [?]).</a:t>
          </a:r>
          <a:endParaRPr lang="en-US" dirty="0"/>
        </a:p>
      </dgm:t>
    </dgm:pt>
    <dgm:pt modelId="{9B638EC3-A69E-4494-B33C-0FFA719C6861}" type="parTrans" cxnId="{227326B1-960A-4C74-B3BC-2BC9FCD0B9E6}">
      <dgm:prSet/>
      <dgm:spPr/>
      <dgm:t>
        <a:bodyPr/>
        <a:lstStyle/>
        <a:p>
          <a:endParaRPr lang="en-US"/>
        </a:p>
      </dgm:t>
    </dgm:pt>
    <dgm:pt modelId="{07D749ED-CFA0-4D15-BE6D-FF1723774B72}" type="sibTrans" cxnId="{227326B1-960A-4C74-B3BC-2BC9FCD0B9E6}">
      <dgm:prSet/>
      <dgm:spPr/>
      <dgm:t>
        <a:bodyPr/>
        <a:lstStyle/>
        <a:p>
          <a:endParaRPr lang="en-US"/>
        </a:p>
      </dgm:t>
    </dgm:pt>
    <dgm:pt modelId="{C2209415-EC4E-468E-8C91-ED33A7E7076C}">
      <dgm:prSet/>
      <dgm:spPr/>
      <dgm:t>
        <a:bodyPr/>
        <a:lstStyle/>
        <a:p>
          <a:pPr>
            <a:lnSpc>
              <a:spcPct val="100000"/>
            </a:lnSpc>
          </a:pPr>
          <a:r>
            <a:rPr lang="es-CL"/>
            <a:t>FUNDAMENTO LEGAL: ARTS. 1.1, 2 Y 29 CADH</a:t>
          </a:r>
          <a:endParaRPr lang="en-US"/>
        </a:p>
      </dgm:t>
    </dgm:pt>
    <dgm:pt modelId="{DA92A50B-55A9-4EF6-BFAA-A5B4A61D5579}" type="parTrans" cxnId="{86A0CEE7-9524-46E8-AB98-66B78204BCC4}">
      <dgm:prSet/>
      <dgm:spPr/>
      <dgm:t>
        <a:bodyPr/>
        <a:lstStyle/>
        <a:p>
          <a:endParaRPr lang="en-US"/>
        </a:p>
      </dgm:t>
    </dgm:pt>
    <dgm:pt modelId="{E87CCB61-DA36-4892-B4B2-00995271BB2C}" type="sibTrans" cxnId="{86A0CEE7-9524-46E8-AB98-66B78204BCC4}">
      <dgm:prSet/>
      <dgm:spPr/>
      <dgm:t>
        <a:bodyPr/>
        <a:lstStyle/>
        <a:p>
          <a:endParaRPr lang="en-US"/>
        </a:p>
      </dgm:t>
    </dgm:pt>
    <dgm:pt modelId="{07C63527-8470-4A79-8DA7-AF57DE9BBEBC}">
      <dgm:prSet/>
      <dgm:spPr/>
      <dgm:t>
        <a:bodyPr/>
        <a:lstStyle/>
        <a:p>
          <a:pPr>
            <a:lnSpc>
              <a:spcPct val="100000"/>
            </a:lnSpc>
          </a:pPr>
          <a:r>
            <a:rPr lang="es-CL"/>
            <a:t>FUNDAMENTO DOGMATICO: </a:t>
          </a:r>
          <a:r>
            <a:rPr lang="es-CL" i="1"/>
            <a:t>PACTO SUNT SERVANDA, </a:t>
          </a:r>
          <a:r>
            <a:rPr lang="es-CL"/>
            <a:t>PRINCIPIO DE BUENA FE, PRINCIPIOS GENERALES DEL DIP (Los Estados no pueden invocar disposiciones internas para dejar de cumplir sus obligaciones internacionales, art. 27 Convención de Viena).</a:t>
          </a:r>
          <a:endParaRPr lang="en-US"/>
        </a:p>
      </dgm:t>
    </dgm:pt>
    <dgm:pt modelId="{27557B6D-F9E6-42A6-9088-6A9BEFF20884}" type="parTrans" cxnId="{73D8FAB6-7D0E-48A4-9D35-1795E111922F}">
      <dgm:prSet/>
      <dgm:spPr/>
      <dgm:t>
        <a:bodyPr/>
        <a:lstStyle/>
        <a:p>
          <a:endParaRPr lang="en-US"/>
        </a:p>
      </dgm:t>
    </dgm:pt>
    <dgm:pt modelId="{9BBEF592-185A-4F1D-836D-BE04A81F0782}" type="sibTrans" cxnId="{73D8FAB6-7D0E-48A4-9D35-1795E111922F}">
      <dgm:prSet/>
      <dgm:spPr/>
      <dgm:t>
        <a:bodyPr/>
        <a:lstStyle/>
        <a:p>
          <a:endParaRPr lang="en-US"/>
        </a:p>
      </dgm:t>
    </dgm:pt>
    <dgm:pt modelId="{18B1D5CA-B68F-4E38-8C53-C9BE3F91B4DC}" type="pres">
      <dgm:prSet presAssocID="{9DD5F2DA-E679-4294-A02B-D2AAD40259DA}" presName="root" presStyleCnt="0">
        <dgm:presLayoutVars>
          <dgm:dir/>
          <dgm:resizeHandles val="exact"/>
        </dgm:presLayoutVars>
      </dgm:prSet>
      <dgm:spPr/>
    </dgm:pt>
    <dgm:pt modelId="{5F887095-E6D7-47B0-B499-ACE236CB480F}" type="pres">
      <dgm:prSet presAssocID="{1D0C3B47-6D95-4C7D-98BE-15D62E560236}" presName="compNode" presStyleCnt="0"/>
      <dgm:spPr/>
    </dgm:pt>
    <dgm:pt modelId="{7863FC38-38A0-4A61-AF8A-AEDC2C68188D}" type="pres">
      <dgm:prSet presAssocID="{1D0C3B47-6D95-4C7D-98BE-15D62E560236}" presName="bgRect" presStyleLbl="bgShp" presStyleIdx="0" presStyleCnt="3"/>
      <dgm:spPr/>
    </dgm:pt>
    <dgm:pt modelId="{6DA7955C-53E8-42B9-B760-FBAEB52EDF6D}" type="pres">
      <dgm:prSet presAssocID="{1D0C3B47-6D95-4C7D-98BE-15D62E56023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Juez"/>
        </a:ext>
      </dgm:extLst>
    </dgm:pt>
    <dgm:pt modelId="{0B3D3069-092C-4AFE-9D27-C0AB0872C0B1}" type="pres">
      <dgm:prSet presAssocID="{1D0C3B47-6D95-4C7D-98BE-15D62E560236}" presName="spaceRect" presStyleCnt="0"/>
      <dgm:spPr/>
    </dgm:pt>
    <dgm:pt modelId="{CAAA38A2-5F71-4B73-8999-D7547B2F8098}" type="pres">
      <dgm:prSet presAssocID="{1D0C3B47-6D95-4C7D-98BE-15D62E560236}" presName="parTx" presStyleLbl="revTx" presStyleIdx="0" presStyleCnt="3">
        <dgm:presLayoutVars>
          <dgm:chMax val="0"/>
          <dgm:chPref val="0"/>
        </dgm:presLayoutVars>
      </dgm:prSet>
      <dgm:spPr/>
    </dgm:pt>
    <dgm:pt modelId="{BD25C039-776F-4D3B-A906-E8B89DAC3AE9}" type="pres">
      <dgm:prSet presAssocID="{07D749ED-CFA0-4D15-BE6D-FF1723774B72}" presName="sibTrans" presStyleCnt="0"/>
      <dgm:spPr/>
    </dgm:pt>
    <dgm:pt modelId="{9A04E014-93C7-4CDE-A294-C92C365BBF5D}" type="pres">
      <dgm:prSet presAssocID="{C2209415-EC4E-468E-8C91-ED33A7E7076C}" presName="compNode" presStyleCnt="0"/>
      <dgm:spPr/>
    </dgm:pt>
    <dgm:pt modelId="{F715F312-647B-406A-AE9D-3E3BEC626EEB}" type="pres">
      <dgm:prSet presAssocID="{C2209415-EC4E-468E-8C91-ED33A7E7076C}" presName="bgRect" presStyleLbl="bgShp" presStyleIdx="1" presStyleCnt="3"/>
      <dgm:spPr/>
    </dgm:pt>
    <dgm:pt modelId="{706909E6-692A-44B4-BFF7-47EE69BD819A}" type="pres">
      <dgm:prSet presAssocID="{C2209415-EC4E-468E-8C91-ED33A7E7076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ales of Justice"/>
        </a:ext>
      </dgm:extLst>
    </dgm:pt>
    <dgm:pt modelId="{F1622782-75E9-4C4E-99C1-4CA14D803026}" type="pres">
      <dgm:prSet presAssocID="{C2209415-EC4E-468E-8C91-ED33A7E7076C}" presName="spaceRect" presStyleCnt="0"/>
      <dgm:spPr/>
    </dgm:pt>
    <dgm:pt modelId="{AF095F93-B5E1-43CD-A9F1-5A0769AE575A}" type="pres">
      <dgm:prSet presAssocID="{C2209415-EC4E-468E-8C91-ED33A7E7076C}" presName="parTx" presStyleLbl="revTx" presStyleIdx="1" presStyleCnt="3">
        <dgm:presLayoutVars>
          <dgm:chMax val="0"/>
          <dgm:chPref val="0"/>
        </dgm:presLayoutVars>
      </dgm:prSet>
      <dgm:spPr/>
    </dgm:pt>
    <dgm:pt modelId="{79995D80-9453-461E-96DD-683F9938C6D4}" type="pres">
      <dgm:prSet presAssocID="{E87CCB61-DA36-4892-B4B2-00995271BB2C}" presName="sibTrans" presStyleCnt="0"/>
      <dgm:spPr/>
    </dgm:pt>
    <dgm:pt modelId="{8E6F8C0F-C5DD-493C-9DF7-1BA670BED35C}" type="pres">
      <dgm:prSet presAssocID="{07C63527-8470-4A79-8DA7-AF57DE9BBEBC}" presName="compNode" presStyleCnt="0"/>
      <dgm:spPr/>
    </dgm:pt>
    <dgm:pt modelId="{21DE0AD6-5733-4853-A50A-67C2279C0132}" type="pres">
      <dgm:prSet presAssocID="{07C63527-8470-4A79-8DA7-AF57DE9BBEBC}" presName="bgRect" presStyleLbl="bgShp" presStyleIdx="2" presStyleCnt="3"/>
      <dgm:spPr/>
    </dgm:pt>
    <dgm:pt modelId="{88A0AAAF-FC86-42EE-B675-CD6D069FE230}" type="pres">
      <dgm:prSet presAssocID="{07C63527-8470-4A79-8DA7-AF57DE9BBEB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apitán"/>
        </a:ext>
      </dgm:extLst>
    </dgm:pt>
    <dgm:pt modelId="{8C79FD44-1390-43DD-88C1-E00B2199B1A4}" type="pres">
      <dgm:prSet presAssocID="{07C63527-8470-4A79-8DA7-AF57DE9BBEBC}" presName="spaceRect" presStyleCnt="0"/>
      <dgm:spPr/>
    </dgm:pt>
    <dgm:pt modelId="{D2F5BA89-0B82-4D68-BD14-35CA4B7B5ECD}" type="pres">
      <dgm:prSet presAssocID="{07C63527-8470-4A79-8DA7-AF57DE9BBEBC}" presName="parTx" presStyleLbl="revTx" presStyleIdx="2" presStyleCnt="3">
        <dgm:presLayoutVars>
          <dgm:chMax val="0"/>
          <dgm:chPref val="0"/>
        </dgm:presLayoutVars>
      </dgm:prSet>
      <dgm:spPr/>
    </dgm:pt>
  </dgm:ptLst>
  <dgm:cxnLst>
    <dgm:cxn modelId="{6CAB4C52-EFD7-3A44-9C22-9B7016CA8AD0}" type="presOf" srcId="{1D0C3B47-6D95-4C7D-98BE-15D62E560236}" destId="{CAAA38A2-5F71-4B73-8999-D7547B2F8098}" srcOrd="0" destOrd="0" presId="urn:microsoft.com/office/officeart/2018/2/layout/IconVerticalSolidList"/>
    <dgm:cxn modelId="{9C42C999-2F3A-974C-98CD-8EA0A36B81DF}" type="presOf" srcId="{07C63527-8470-4A79-8DA7-AF57DE9BBEBC}" destId="{D2F5BA89-0B82-4D68-BD14-35CA4B7B5ECD}" srcOrd="0" destOrd="0" presId="urn:microsoft.com/office/officeart/2018/2/layout/IconVerticalSolidList"/>
    <dgm:cxn modelId="{71338FA0-3944-DD48-B89C-E6660EAC99E7}" type="presOf" srcId="{9DD5F2DA-E679-4294-A02B-D2AAD40259DA}" destId="{18B1D5CA-B68F-4E38-8C53-C9BE3F91B4DC}" srcOrd="0" destOrd="0" presId="urn:microsoft.com/office/officeart/2018/2/layout/IconVerticalSolidList"/>
    <dgm:cxn modelId="{227326B1-960A-4C74-B3BC-2BC9FCD0B9E6}" srcId="{9DD5F2DA-E679-4294-A02B-D2AAD40259DA}" destId="{1D0C3B47-6D95-4C7D-98BE-15D62E560236}" srcOrd="0" destOrd="0" parTransId="{9B638EC3-A69E-4494-B33C-0FFA719C6861}" sibTransId="{07D749ED-CFA0-4D15-BE6D-FF1723774B72}"/>
    <dgm:cxn modelId="{73D8FAB6-7D0E-48A4-9D35-1795E111922F}" srcId="{9DD5F2DA-E679-4294-A02B-D2AAD40259DA}" destId="{07C63527-8470-4A79-8DA7-AF57DE9BBEBC}" srcOrd="2" destOrd="0" parTransId="{27557B6D-F9E6-42A6-9088-6A9BEFF20884}" sibTransId="{9BBEF592-185A-4F1D-836D-BE04A81F0782}"/>
    <dgm:cxn modelId="{A96809E3-5EDA-2748-AB5C-F6775ABD2146}" type="presOf" srcId="{C2209415-EC4E-468E-8C91-ED33A7E7076C}" destId="{AF095F93-B5E1-43CD-A9F1-5A0769AE575A}" srcOrd="0" destOrd="0" presId="urn:microsoft.com/office/officeart/2018/2/layout/IconVerticalSolidList"/>
    <dgm:cxn modelId="{86A0CEE7-9524-46E8-AB98-66B78204BCC4}" srcId="{9DD5F2DA-E679-4294-A02B-D2AAD40259DA}" destId="{C2209415-EC4E-468E-8C91-ED33A7E7076C}" srcOrd="1" destOrd="0" parTransId="{DA92A50B-55A9-4EF6-BFAA-A5B4A61D5579}" sibTransId="{E87CCB61-DA36-4892-B4B2-00995271BB2C}"/>
    <dgm:cxn modelId="{B57DC3FE-1596-2441-9A2E-C698469283F8}" type="presParOf" srcId="{18B1D5CA-B68F-4E38-8C53-C9BE3F91B4DC}" destId="{5F887095-E6D7-47B0-B499-ACE236CB480F}" srcOrd="0" destOrd="0" presId="urn:microsoft.com/office/officeart/2018/2/layout/IconVerticalSolidList"/>
    <dgm:cxn modelId="{C708BCFD-922E-FD41-94FE-6919AE2A59C6}" type="presParOf" srcId="{5F887095-E6D7-47B0-B499-ACE236CB480F}" destId="{7863FC38-38A0-4A61-AF8A-AEDC2C68188D}" srcOrd="0" destOrd="0" presId="urn:microsoft.com/office/officeart/2018/2/layout/IconVerticalSolidList"/>
    <dgm:cxn modelId="{25C48E97-AF1B-3F46-BA22-A64C4A40CF15}" type="presParOf" srcId="{5F887095-E6D7-47B0-B499-ACE236CB480F}" destId="{6DA7955C-53E8-42B9-B760-FBAEB52EDF6D}" srcOrd="1" destOrd="0" presId="urn:microsoft.com/office/officeart/2018/2/layout/IconVerticalSolidList"/>
    <dgm:cxn modelId="{8993E903-476A-9C4D-896D-29FBB6DB832A}" type="presParOf" srcId="{5F887095-E6D7-47B0-B499-ACE236CB480F}" destId="{0B3D3069-092C-4AFE-9D27-C0AB0872C0B1}" srcOrd="2" destOrd="0" presId="urn:microsoft.com/office/officeart/2018/2/layout/IconVerticalSolidList"/>
    <dgm:cxn modelId="{E6677432-C76E-7642-82AE-72A9EA9FC72B}" type="presParOf" srcId="{5F887095-E6D7-47B0-B499-ACE236CB480F}" destId="{CAAA38A2-5F71-4B73-8999-D7547B2F8098}" srcOrd="3" destOrd="0" presId="urn:microsoft.com/office/officeart/2018/2/layout/IconVerticalSolidList"/>
    <dgm:cxn modelId="{958DE162-F97A-C144-8840-30E7B65FD222}" type="presParOf" srcId="{18B1D5CA-B68F-4E38-8C53-C9BE3F91B4DC}" destId="{BD25C039-776F-4D3B-A906-E8B89DAC3AE9}" srcOrd="1" destOrd="0" presId="urn:microsoft.com/office/officeart/2018/2/layout/IconVerticalSolidList"/>
    <dgm:cxn modelId="{989D1511-7E70-844A-BAE6-19433A7B8575}" type="presParOf" srcId="{18B1D5CA-B68F-4E38-8C53-C9BE3F91B4DC}" destId="{9A04E014-93C7-4CDE-A294-C92C365BBF5D}" srcOrd="2" destOrd="0" presId="urn:microsoft.com/office/officeart/2018/2/layout/IconVerticalSolidList"/>
    <dgm:cxn modelId="{5C66C2AC-9CAF-304D-8DE8-9E2BBDEFCFFA}" type="presParOf" srcId="{9A04E014-93C7-4CDE-A294-C92C365BBF5D}" destId="{F715F312-647B-406A-AE9D-3E3BEC626EEB}" srcOrd="0" destOrd="0" presId="urn:microsoft.com/office/officeart/2018/2/layout/IconVerticalSolidList"/>
    <dgm:cxn modelId="{086505E9-9881-A747-9118-EE60E5563FB1}" type="presParOf" srcId="{9A04E014-93C7-4CDE-A294-C92C365BBF5D}" destId="{706909E6-692A-44B4-BFF7-47EE69BD819A}" srcOrd="1" destOrd="0" presId="urn:microsoft.com/office/officeart/2018/2/layout/IconVerticalSolidList"/>
    <dgm:cxn modelId="{655B6B09-3C87-374A-A89D-8EBF1D481E2B}" type="presParOf" srcId="{9A04E014-93C7-4CDE-A294-C92C365BBF5D}" destId="{F1622782-75E9-4C4E-99C1-4CA14D803026}" srcOrd="2" destOrd="0" presId="urn:microsoft.com/office/officeart/2018/2/layout/IconVerticalSolidList"/>
    <dgm:cxn modelId="{A4BAFA17-42D4-D946-B717-D465FBEEC150}" type="presParOf" srcId="{9A04E014-93C7-4CDE-A294-C92C365BBF5D}" destId="{AF095F93-B5E1-43CD-A9F1-5A0769AE575A}" srcOrd="3" destOrd="0" presId="urn:microsoft.com/office/officeart/2018/2/layout/IconVerticalSolidList"/>
    <dgm:cxn modelId="{FA5FFF92-D050-E940-8981-1A2F977D3EA4}" type="presParOf" srcId="{18B1D5CA-B68F-4E38-8C53-C9BE3F91B4DC}" destId="{79995D80-9453-461E-96DD-683F9938C6D4}" srcOrd="3" destOrd="0" presId="urn:microsoft.com/office/officeart/2018/2/layout/IconVerticalSolidList"/>
    <dgm:cxn modelId="{3BEA4BCB-6C60-4B47-A193-C1C8F91AFAB5}" type="presParOf" srcId="{18B1D5CA-B68F-4E38-8C53-C9BE3F91B4DC}" destId="{8E6F8C0F-C5DD-493C-9DF7-1BA670BED35C}" srcOrd="4" destOrd="0" presId="urn:microsoft.com/office/officeart/2018/2/layout/IconVerticalSolidList"/>
    <dgm:cxn modelId="{08586C2D-E5DA-FE47-BD30-BDC2D76369E5}" type="presParOf" srcId="{8E6F8C0F-C5DD-493C-9DF7-1BA670BED35C}" destId="{21DE0AD6-5733-4853-A50A-67C2279C0132}" srcOrd="0" destOrd="0" presId="urn:microsoft.com/office/officeart/2018/2/layout/IconVerticalSolidList"/>
    <dgm:cxn modelId="{B09F4DEC-EC57-C44F-9A18-D7B6593A5631}" type="presParOf" srcId="{8E6F8C0F-C5DD-493C-9DF7-1BA670BED35C}" destId="{88A0AAAF-FC86-42EE-B675-CD6D069FE230}" srcOrd="1" destOrd="0" presId="urn:microsoft.com/office/officeart/2018/2/layout/IconVerticalSolidList"/>
    <dgm:cxn modelId="{1CC76CC7-5566-4640-91BD-1AC1C4553091}" type="presParOf" srcId="{8E6F8C0F-C5DD-493C-9DF7-1BA670BED35C}" destId="{8C79FD44-1390-43DD-88C1-E00B2199B1A4}" srcOrd="2" destOrd="0" presId="urn:microsoft.com/office/officeart/2018/2/layout/IconVerticalSolidList"/>
    <dgm:cxn modelId="{F4BEBB6A-BE3A-FE49-BE62-7F90D0214B9C}" type="presParOf" srcId="{8E6F8C0F-C5DD-493C-9DF7-1BA670BED35C}" destId="{D2F5BA89-0B82-4D68-BD14-35CA4B7B5EC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7E1773-FBBE-0D4E-ADDF-1539FEA74314}" type="doc">
      <dgm:prSet loTypeId="urn:microsoft.com/office/officeart/2005/8/layout/process4" loCatId="" qsTypeId="urn:microsoft.com/office/officeart/2005/8/quickstyle/simple1" qsCatId="simple" csTypeId="urn:microsoft.com/office/officeart/2005/8/colors/accent1_2" csCatId="accent1" phldr="1"/>
      <dgm:spPr/>
      <dgm:t>
        <a:bodyPr/>
        <a:lstStyle/>
        <a:p>
          <a:endParaRPr lang="es-ES"/>
        </a:p>
      </dgm:t>
    </dgm:pt>
    <dgm:pt modelId="{5F6E8A60-4639-7048-BE36-8385B72700D8}">
      <dgm:prSet phldrT="[Texto]"/>
      <dgm:spPr/>
      <dgm:t>
        <a:bodyPr/>
        <a:lstStyle/>
        <a:p>
          <a:r>
            <a:rPr lang="es-ES" dirty="0"/>
            <a:t>AMBITO DE LA LEGISLACION INTERNA</a:t>
          </a:r>
        </a:p>
      </dgm:t>
    </dgm:pt>
    <dgm:pt modelId="{F13F917C-8818-ED47-8E7F-4EBCB9173FBD}" type="parTrans" cxnId="{4307EF50-9C45-5B45-87B2-5BB0AB8599BA}">
      <dgm:prSet/>
      <dgm:spPr/>
      <dgm:t>
        <a:bodyPr/>
        <a:lstStyle/>
        <a:p>
          <a:endParaRPr lang="es-ES"/>
        </a:p>
      </dgm:t>
    </dgm:pt>
    <dgm:pt modelId="{419AFC14-48A1-F349-99FF-88DDD4D8E54B}" type="sibTrans" cxnId="{4307EF50-9C45-5B45-87B2-5BB0AB8599BA}">
      <dgm:prSet/>
      <dgm:spPr/>
      <dgm:t>
        <a:bodyPr/>
        <a:lstStyle/>
        <a:p>
          <a:endParaRPr lang="es-ES"/>
        </a:p>
      </dgm:t>
    </dgm:pt>
    <dgm:pt modelId="{F9D79249-A78A-0545-BDF6-1D0519896CF3}">
      <dgm:prSet phldrT="[Texto]"/>
      <dgm:spPr/>
      <dgm:t>
        <a:bodyPr/>
        <a:lstStyle/>
        <a:p>
          <a:r>
            <a:rPr lang="es-ES" dirty="0"/>
            <a:t>CONTROL</a:t>
          </a:r>
        </a:p>
      </dgm:t>
    </dgm:pt>
    <dgm:pt modelId="{6BA2515B-1F39-C84A-9D90-4CD12F9A3534}" type="parTrans" cxnId="{181393BF-B88A-C04D-9184-38A952187031}">
      <dgm:prSet/>
      <dgm:spPr/>
      <dgm:t>
        <a:bodyPr/>
        <a:lstStyle/>
        <a:p>
          <a:endParaRPr lang="es-ES"/>
        </a:p>
      </dgm:t>
    </dgm:pt>
    <dgm:pt modelId="{0DB57D54-D6F8-5A4B-92DF-0DC38F9D7F07}" type="sibTrans" cxnId="{181393BF-B88A-C04D-9184-38A952187031}">
      <dgm:prSet/>
      <dgm:spPr/>
      <dgm:t>
        <a:bodyPr/>
        <a:lstStyle/>
        <a:p>
          <a:endParaRPr lang="es-ES"/>
        </a:p>
      </dgm:t>
    </dgm:pt>
    <dgm:pt modelId="{FA09766E-FBB3-1245-A021-3B0928BBF062}">
      <dgm:prSet phldrT="[Texto]"/>
      <dgm:spPr/>
      <dgm:t>
        <a:bodyPr/>
        <a:lstStyle/>
        <a:p>
          <a:r>
            <a:rPr lang="es-ES" dirty="0"/>
            <a:t>LEGALIDAD</a:t>
          </a:r>
        </a:p>
      </dgm:t>
    </dgm:pt>
    <dgm:pt modelId="{3ED39D27-C79A-314D-85C3-27040BA73D84}" type="parTrans" cxnId="{B675F02C-81C6-9A48-A1D8-450E87AB642C}">
      <dgm:prSet/>
      <dgm:spPr/>
      <dgm:t>
        <a:bodyPr/>
        <a:lstStyle/>
        <a:p>
          <a:endParaRPr lang="es-ES"/>
        </a:p>
      </dgm:t>
    </dgm:pt>
    <dgm:pt modelId="{7FC3BF94-B956-584D-9152-88047F3AFFF8}" type="sibTrans" cxnId="{B675F02C-81C6-9A48-A1D8-450E87AB642C}">
      <dgm:prSet/>
      <dgm:spPr/>
      <dgm:t>
        <a:bodyPr/>
        <a:lstStyle/>
        <a:p>
          <a:endParaRPr lang="es-ES"/>
        </a:p>
      </dgm:t>
    </dgm:pt>
    <dgm:pt modelId="{9165E376-3B7B-D04F-B33A-5E232C0C863D}">
      <dgm:prSet phldrT="[Texto]"/>
      <dgm:spPr/>
      <dgm:t>
        <a:bodyPr/>
        <a:lstStyle/>
        <a:p>
          <a:r>
            <a:rPr lang="es-ES" dirty="0"/>
            <a:t>AMBITO CONSTITUCIONAL</a:t>
          </a:r>
        </a:p>
      </dgm:t>
    </dgm:pt>
    <dgm:pt modelId="{5E1BDE2A-58B4-FA40-97E6-1F859FF70BD9}" type="parTrans" cxnId="{17402271-6DE6-0F4C-B8C3-FAA733B5BD74}">
      <dgm:prSet/>
      <dgm:spPr/>
      <dgm:t>
        <a:bodyPr/>
        <a:lstStyle/>
        <a:p>
          <a:endParaRPr lang="es-ES"/>
        </a:p>
      </dgm:t>
    </dgm:pt>
    <dgm:pt modelId="{067141BF-7FD0-EB4F-B45F-9AFDC2431922}" type="sibTrans" cxnId="{17402271-6DE6-0F4C-B8C3-FAA733B5BD74}">
      <dgm:prSet/>
      <dgm:spPr/>
      <dgm:t>
        <a:bodyPr/>
        <a:lstStyle/>
        <a:p>
          <a:endParaRPr lang="es-ES"/>
        </a:p>
      </dgm:t>
    </dgm:pt>
    <dgm:pt modelId="{479CB4DE-EF92-9645-97EE-5C956DABD273}">
      <dgm:prSet phldrT="[Texto]"/>
      <dgm:spPr/>
      <dgm:t>
        <a:bodyPr/>
        <a:lstStyle/>
        <a:p>
          <a:r>
            <a:rPr lang="es-ES" dirty="0"/>
            <a:t>CONTROL</a:t>
          </a:r>
        </a:p>
      </dgm:t>
    </dgm:pt>
    <dgm:pt modelId="{835C9C96-5CAC-C54E-BB36-EB00894C611D}" type="parTrans" cxnId="{4BE34CD9-DC25-8240-8767-333A1EB3D879}">
      <dgm:prSet/>
      <dgm:spPr/>
      <dgm:t>
        <a:bodyPr/>
        <a:lstStyle/>
        <a:p>
          <a:endParaRPr lang="es-ES"/>
        </a:p>
      </dgm:t>
    </dgm:pt>
    <dgm:pt modelId="{F567BB06-588B-9842-8552-C55209CE8EAD}" type="sibTrans" cxnId="{4BE34CD9-DC25-8240-8767-333A1EB3D879}">
      <dgm:prSet/>
      <dgm:spPr/>
      <dgm:t>
        <a:bodyPr/>
        <a:lstStyle/>
        <a:p>
          <a:endParaRPr lang="es-ES"/>
        </a:p>
      </dgm:t>
    </dgm:pt>
    <dgm:pt modelId="{1999A02A-F00B-C64E-95EF-74F026C12DFA}">
      <dgm:prSet phldrT="[Texto]"/>
      <dgm:spPr/>
      <dgm:t>
        <a:bodyPr/>
        <a:lstStyle/>
        <a:p>
          <a:r>
            <a:rPr lang="es-ES" dirty="0"/>
            <a:t>CONSTITUCIONALIDAD</a:t>
          </a:r>
        </a:p>
      </dgm:t>
    </dgm:pt>
    <dgm:pt modelId="{7A7CBA02-D64D-E649-98DB-88A99F0962F2}" type="parTrans" cxnId="{2AB1D302-3FCF-8B41-AB13-21A4C03AD835}">
      <dgm:prSet/>
      <dgm:spPr/>
      <dgm:t>
        <a:bodyPr/>
        <a:lstStyle/>
        <a:p>
          <a:endParaRPr lang="es-ES"/>
        </a:p>
      </dgm:t>
    </dgm:pt>
    <dgm:pt modelId="{0DC0DB83-91AC-774B-8983-ECA30F564CD9}" type="sibTrans" cxnId="{2AB1D302-3FCF-8B41-AB13-21A4C03AD835}">
      <dgm:prSet/>
      <dgm:spPr/>
      <dgm:t>
        <a:bodyPr/>
        <a:lstStyle/>
        <a:p>
          <a:endParaRPr lang="es-ES"/>
        </a:p>
      </dgm:t>
    </dgm:pt>
    <dgm:pt modelId="{09563464-CDC3-BE41-9224-0020D076DF44}">
      <dgm:prSet phldrT="[Texto]"/>
      <dgm:spPr/>
      <dgm:t>
        <a:bodyPr/>
        <a:lstStyle/>
        <a:p>
          <a:r>
            <a:rPr lang="es-ES" dirty="0"/>
            <a:t>AMBITO INTERNACIONAL</a:t>
          </a:r>
        </a:p>
      </dgm:t>
    </dgm:pt>
    <dgm:pt modelId="{154FC7C2-F5D5-4A41-813A-67793E704FB0}" type="parTrans" cxnId="{EC32C4D1-CE5D-434C-9764-DB021340BD28}">
      <dgm:prSet/>
      <dgm:spPr/>
      <dgm:t>
        <a:bodyPr/>
        <a:lstStyle/>
        <a:p>
          <a:endParaRPr lang="es-ES"/>
        </a:p>
      </dgm:t>
    </dgm:pt>
    <dgm:pt modelId="{6F240086-A018-7F47-A4EA-D1F3A6137024}" type="sibTrans" cxnId="{EC32C4D1-CE5D-434C-9764-DB021340BD28}">
      <dgm:prSet/>
      <dgm:spPr/>
      <dgm:t>
        <a:bodyPr/>
        <a:lstStyle/>
        <a:p>
          <a:endParaRPr lang="es-ES"/>
        </a:p>
      </dgm:t>
    </dgm:pt>
    <dgm:pt modelId="{ECD72032-70F4-674E-9351-A30C69B9970A}">
      <dgm:prSet phldrT="[Texto]"/>
      <dgm:spPr/>
      <dgm:t>
        <a:bodyPr/>
        <a:lstStyle/>
        <a:p>
          <a:r>
            <a:rPr lang="es-ES" dirty="0"/>
            <a:t>CONTROL </a:t>
          </a:r>
        </a:p>
      </dgm:t>
    </dgm:pt>
    <dgm:pt modelId="{13E4A1BB-8CB0-A047-A272-15E8881B2477}" type="parTrans" cxnId="{1604DDB9-6E8C-7742-B537-E865EB913BFA}">
      <dgm:prSet/>
      <dgm:spPr/>
      <dgm:t>
        <a:bodyPr/>
        <a:lstStyle/>
        <a:p>
          <a:endParaRPr lang="es-ES"/>
        </a:p>
      </dgm:t>
    </dgm:pt>
    <dgm:pt modelId="{214A2437-9E87-4E48-9A1E-C4A783FB2968}" type="sibTrans" cxnId="{1604DDB9-6E8C-7742-B537-E865EB913BFA}">
      <dgm:prSet/>
      <dgm:spPr/>
      <dgm:t>
        <a:bodyPr/>
        <a:lstStyle/>
        <a:p>
          <a:endParaRPr lang="es-ES"/>
        </a:p>
      </dgm:t>
    </dgm:pt>
    <dgm:pt modelId="{8F15A69A-9701-1745-8EF9-2D8401FAC96F}">
      <dgm:prSet phldrT="[Texto]"/>
      <dgm:spPr/>
      <dgm:t>
        <a:bodyPr/>
        <a:lstStyle/>
        <a:p>
          <a:r>
            <a:rPr lang="es-ES" dirty="0"/>
            <a:t>CONVENCIONALIDAD</a:t>
          </a:r>
        </a:p>
      </dgm:t>
    </dgm:pt>
    <dgm:pt modelId="{87F64EEF-C35B-1043-B977-3314268F0FA2}" type="parTrans" cxnId="{B0CF70DC-F408-7A49-9182-E050EA50BE39}">
      <dgm:prSet/>
      <dgm:spPr/>
      <dgm:t>
        <a:bodyPr/>
        <a:lstStyle/>
        <a:p>
          <a:endParaRPr lang="es-ES"/>
        </a:p>
      </dgm:t>
    </dgm:pt>
    <dgm:pt modelId="{08D96EB4-188C-104B-BCCB-420046ED3BD5}" type="sibTrans" cxnId="{B0CF70DC-F408-7A49-9182-E050EA50BE39}">
      <dgm:prSet/>
      <dgm:spPr/>
      <dgm:t>
        <a:bodyPr/>
        <a:lstStyle/>
        <a:p>
          <a:endParaRPr lang="es-ES"/>
        </a:p>
      </dgm:t>
    </dgm:pt>
    <dgm:pt modelId="{C7963640-EE85-BD45-A4A6-49A2DDC16F60}" type="pres">
      <dgm:prSet presAssocID="{627E1773-FBBE-0D4E-ADDF-1539FEA74314}" presName="Name0" presStyleCnt="0">
        <dgm:presLayoutVars>
          <dgm:dir/>
          <dgm:animLvl val="lvl"/>
          <dgm:resizeHandles val="exact"/>
        </dgm:presLayoutVars>
      </dgm:prSet>
      <dgm:spPr/>
    </dgm:pt>
    <dgm:pt modelId="{768D9FEE-7659-1D48-A27F-F7EFBBEE71E4}" type="pres">
      <dgm:prSet presAssocID="{09563464-CDC3-BE41-9224-0020D076DF44}" presName="boxAndChildren" presStyleCnt="0"/>
      <dgm:spPr/>
    </dgm:pt>
    <dgm:pt modelId="{EE3D764A-40FC-A142-8CCF-F636453F3C8C}" type="pres">
      <dgm:prSet presAssocID="{09563464-CDC3-BE41-9224-0020D076DF44}" presName="parentTextBox" presStyleLbl="node1" presStyleIdx="0" presStyleCnt="3"/>
      <dgm:spPr/>
    </dgm:pt>
    <dgm:pt modelId="{CAF045CA-59A9-6D42-836F-90090EBEF78C}" type="pres">
      <dgm:prSet presAssocID="{09563464-CDC3-BE41-9224-0020D076DF44}" presName="entireBox" presStyleLbl="node1" presStyleIdx="0" presStyleCnt="3"/>
      <dgm:spPr/>
    </dgm:pt>
    <dgm:pt modelId="{ADD9E063-BB0D-4446-B971-B83AF8192AE1}" type="pres">
      <dgm:prSet presAssocID="{09563464-CDC3-BE41-9224-0020D076DF44}" presName="descendantBox" presStyleCnt="0"/>
      <dgm:spPr/>
    </dgm:pt>
    <dgm:pt modelId="{1B15CD70-F6BE-6A46-9D8E-F39424F9C37E}" type="pres">
      <dgm:prSet presAssocID="{ECD72032-70F4-674E-9351-A30C69B9970A}" presName="childTextBox" presStyleLbl="fgAccFollowNode1" presStyleIdx="0" presStyleCnt="6">
        <dgm:presLayoutVars>
          <dgm:bulletEnabled val="1"/>
        </dgm:presLayoutVars>
      </dgm:prSet>
      <dgm:spPr/>
    </dgm:pt>
    <dgm:pt modelId="{EC1A580F-89B8-0442-8D12-AC82FBA6C1D9}" type="pres">
      <dgm:prSet presAssocID="{8F15A69A-9701-1745-8EF9-2D8401FAC96F}" presName="childTextBox" presStyleLbl="fgAccFollowNode1" presStyleIdx="1" presStyleCnt="6">
        <dgm:presLayoutVars>
          <dgm:bulletEnabled val="1"/>
        </dgm:presLayoutVars>
      </dgm:prSet>
      <dgm:spPr/>
    </dgm:pt>
    <dgm:pt modelId="{F515D36C-4B11-D343-9587-7376A762F8BE}" type="pres">
      <dgm:prSet presAssocID="{067141BF-7FD0-EB4F-B45F-9AFDC2431922}" presName="sp" presStyleCnt="0"/>
      <dgm:spPr/>
    </dgm:pt>
    <dgm:pt modelId="{186B4511-086B-4941-8658-93AA15F90334}" type="pres">
      <dgm:prSet presAssocID="{9165E376-3B7B-D04F-B33A-5E232C0C863D}" presName="arrowAndChildren" presStyleCnt="0"/>
      <dgm:spPr/>
    </dgm:pt>
    <dgm:pt modelId="{05BBE206-78E2-5B4A-8F30-A6F33F002A4F}" type="pres">
      <dgm:prSet presAssocID="{9165E376-3B7B-D04F-B33A-5E232C0C863D}" presName="parentTextArrow" presStyleLbl="node1" presStyleIdx="0" presStyleCnt="3"/>
      <dgm:spPr/>
    </dgm:pt>
    <dgm:pt modelId="{8D62573E-7768-8B45-B5AE-83DF484BB06F}" type="pres">
      <dgm:prSet presAssocID="{9165E376-3B7B-D04F-B33A-5E232C0C863D}" presName="arrow" presStyleLbl="node1" presStyleIdx="1" presStyleCnt="3"/>
      <dgm:spPr/>
    </dgm:pt>
    <dgm:pt modelId="{D5F5F610-257A-604B-88A5-95422F59DE10}" type="pres">
      <dgm:prSet presAssocID="{9165E376-3B7B-D04F-B33A-5E232C0C863D}" presName="descendantArrow" presStyleCnt="0"/>
      <dgm:spPr/>
    </dgm:pt>
    <dgm:pt modelId="{D81F0370-CB1A-0F46-8DAB-843D90105F38}" type="pres">
      <dgm:prSet presAssocID="{479CB4DE-EF92-9645-97EE-5C956DABD273}" presName="childTextArrow" presStyleLbl="fgAccFollowNode1" presStyleIdx="2" presStyleCnt="6">
        <dgm:presLayoutVars>
          <dgm:bulletEnabled val="1"/>
        </dgm:presLayoutVars>
      </dgm:prSet>
      <dgm:spPr/>
    </dgm:pt>
    <dgm:pt modelId="{56D1DB8A-A6E3-154A-9DC6-8CBFC80B66B2}" type="pres">
      <dgm:prSet presAssocID="{1999A02A-F00B-C64E-95EF-74F026C12DFA}" presName="childTextArrow" presStyleLbl="fgAccFollowNode1" presStyleIdx="3" presStyleCnt="6">
        <dgm:presLayoutVars>
          <dgm:bulletEnabled val="1"/>
        </dgm:presLayoutVars>
      </dgm:prSet>
      <dgm:spPr/>
    </dgm:pt>
    <dgm:pt modelId="{BD95A16A-2582-1140-B117-3F1840C86427}" type="pres">
      <dgm:prSet presAssocID="{419AFC14-48A1-F349-99FF-88DDD4D8E54B}" presName="sp" presStyleCnt="0"/>
      <dgm:spPr/>
    </dgm:pt>
    <dgm:pt modelId="{D47F62D4-74AC-B541-891C-C53BEFFD4409}" type="pres">
      <dgm:prSet presAssocID="{5F6E8A60-4639-7048-BE36-8385B72700D8}" presName="arrowAndChildren" presStyleCnt="0"/>
      <dgm:spPr/>
    </dgm:pt>
    <dgm:pt modelId="{42F1513E-DDC1-4E4E-8AE4-E72EBD346D5C}" type="pres">
      <dgm:prSet presAssocID="{5F6E8A60-4639-7048-BE36-8385B72700D8}" presName="parentTextArrow" presStyleLbl="node1" presStyleIdx="1" presStyleCnt="3"/>
      <dgm:spPr/>
    </dgm:pt>
    <dgm:pt modelId="{DBCCB59E-AE8C-DE45-91DC-2FCEDC08D477}" type="pres">
      <dgm:prSet presAssocID="{5F6E8A60-4639-7048-BE36-8385B72700D8}" presName="arrow" presStyleLbl="node1" presStyleIdx="2" presStyleCnt="3"/>
      <dgm:spPr/>
    </dgm:pt>
    <dgm:pt modelId="{3C2C3D38-2515-5941-B394-8D239764AC37}" type="pres">
      <dgm:prSet presAssocID="{5F6E8A60-4639-7048-BE36-8385B72700D8}" presName="descendantArrow" presStyleCnt="0"/>
      <dgm:spPr/>
    </dgm:pt>
    <dgm:pt modelId="{829870CA-4AD8-FF43-BE14-CE45819FC6A9}" type="pres">
      <dgm:prSet presAssocID="{F9D79249-A78A-0545-BDF6-1D0519896CF3}" presName="childTextArrow" presStyleLbl="fgAccFollowNode1" presStyleIdx="4" presStyleCnt="6">
        <dgm:presLayoutVars>
          <dgm:bulletEnabled val="1"/>
        </dgm:presLayoutVars>
      </dgm:prSet>
      <dgm:spPr/>
    </dgm:pt>
    <dgm:pt modelId="{47128BCC-5495-4849-ACF5-A71BDEB98724}" type="pres">
      <dgm:prSet presAssocID="{FA09766E-FBB3-1245-A021-3B0928BBF062}" presName="childTextArrow" presStyleLbl="fgAccFollowNode1" presStyleIdx="5" presStyleCnt="6" custScaleX="102133">
        <dgm:presLayoutVars>
          <dgm:bulletEnabled val="1"/>
        </dgm:presLayoutVars>
      </dgm:prSet>
      <dgm:spPr/>
    </dgm:pt>
  </dgm:ptLst>
  <dgm:cxnLst>
    <dgm:cxn modelId="{2AB1D302-3FCF-8B41-AB13-21A4C03AD835}" srcId="{9165E376-3B7B-D04F-B33A-5E232C0C863D}" destId="{1999A02A-F00B-C64E-95EF-74F026C12DFA}" srcOrd="1" destOrd="0" parTransId="{7A7CBA02-D64D-E649-98DB-88A99F0962F2}" sibTransId="{0DC0DB83-91AC-774B-8983-ECA30F564CD9}"/>
    <dgm:cxn modelId="{780B840C-215E-B14B-BF95-E445D9C79B42}" type="presOf" srcId="{8F15A69A-9701-1745-8EF9-2D8401FAC96F}" destId="{EC1A580F-89B8-0442-8D12-AC82FBA6C1D9}" srcOrd="0" destOrd="0" presId="urn:microsoft.com/office/officeart/2005/8/layout/process4"/>
    <dgm:cxn modelId="{D7E20010-E699-ED42-A139-AAC5F067CEA3}" type="presOf" srcId="{09563464-CDC3-BE41-9224-0020D076DF44}" destId="{EE3D764A-40FC-A142-8CCF-F636453F3C8C}" srcOrd="0" destOrd="0" presId="urn:microsoft.com/office/officeart/2005/8/layout/process4"/>
    <dgm:cxn modelId="{C00E4C1E-BEA5-EF4B-9B0C-496D9CD72E1C}" type="presOf" srcId="{627E1773-FBBE-0D4E-ADDF-1539FEA74314}" destId="{C7963640-EE85-BD45-A4A6-49A2DDC16F60}" srcOrd="0" destOrd="0" presId="urn:microsoft.com/office/officeart/2005/8/layout/process4"/>
    <dgm:cxn modelId="{B675F02C-81C6-9A48-A1D8-450E87AB642C}" srcId="{5F6E8A60-4639-7048-BE36-8385B72700D8}" destId="{FA09766E-FBB3-1245-A021-3B0928BBF062}" srcOrd="1" destOrd="0" parTransId="{3ED39D27-C79A-314D-85C3-27040BA73D84}" sibTransId="{7FC3BF94-B956-584D-9152-88047F3AFFF8}"/>
    <dgm:cxn modelId="{BDC37336-72E4-7B46-8AFB-A74AFDA00F72}" type="presOf" srcId="{9165E376-3B7B-D04F-B33A-5E232C0C863D}" destId="{8D62573E-7768-8B45-B5AE-83DF484BB06F}" srcOrd="1" destOrd="0" presId="urn:microsoft.com/office/officeart/2005/8/layout/process4"/>
    <dgm:cxn modelId="{1B0E6838-8522-774B-A274-87B09B30A3B4}" type="presOf" srcId="{ECD72032-70F4-674E-9351-A30C69B9970A}" destId="{1B15CD70-F6BE-6A46-9D8E-F39424F9C37E}" srcOrd="0" destOrd="0" presId="urn:microsoft.com/office/officeart/2005/8/layout/process4"/>
    <dgm:cxn modelId="{B09B8C4A-D86F-9048-B309-124D9F9F0172}" type="presOf" srcId="{09563464-CDC3-BE41-9224-0020D076DF44}" destId="{CAF045CA-59A9-6D42-836F-90090EBEF78C}" srcOrd="1" destOrd="0" presId="urn:microsoft.com/office/officeart/2005/8/layout/process4"/>
    <dgm:cxn modelId="{4307EF50-9C45-5B45-87B2-5BB0AB8599BA}" srcId="{627E1773-FBBE-0D4E-ADDF-1539FEA74314}" destId="{5F6E8A60-4639-7048-BE36-8385B72700D8}" srcOrd="0" destOrd="0" parTransId="{F13F917C-8818-ED47-8E7F-4EBCB9173FBD}" sibTransId="{419AFC14-48A1-F349-99FF-88DDD4D8E54B}"/>
    <dgm:cxn modelId="{A862D559-1038-794F-A21A-E7020F32EB1D}" type="presOf" srcId="{9165E376-3B7B-D04F-B33A-5E232C0C863D}" destId="{05BBE206-78E2-5B4A-8F30-A6F33F002A4F}" srcOrd="0" destOrd="0" presId="urn:microsoft.com/office/officeart/2005/8/layout/process4"/>
    <dgm:cxn modelId="{17402271-6DE6-0F4C-B8C3-FAA733B5BD74}" srcId="{627E1773-FBBE-0D4E-ADDF-1539FEA74314}" destId="{9165E376-3B7B-D04F-B33A-5E232C0C863D}" srcOrd="1" destOrd="0" parTransId="{5E1BDE2A-58B4-FA40-97E6-1F859FF70BD9}" sibTransId="{067141BF-7FD0-EB4F-B45F-9AFDC2431922}"/>
    <dgm:cxn modelId="{2557F680-4FD9-3945-978E-33107458A9C9}" type="presOf" srcId="{FA09766E-FBB3-1245-A021-3B0928BBF062}" destId="{47128BCC-5495-4849-ACF5-A71BDEB98724}" srcOrd="0" destOrd="0" presId="urn:microsoft.com/office/officeart/2005/8/layout/process4"/>
    <dgm:cxn modelId="{45DB2D82-1AE8-6543-A459-A9828CF1B152}" type="presOf" srcId="{F9D79249-A78A-0545-BDF6-1D0519896CF3}" destId="{829870CA-4AD8-FF43-BE14-CE45819FC6A9}" srcOrd="0" destOrd="0" presId="urn:microsoft.com/office/officeart/2005/8/layout/process4"/>
    <dgm:cxn modelId="{50B246B9-8F42-0946-9737-427B906AAC17}" type="presOf" srcId="{479CB4DE-EF92-9645-97EE-5C956DABD273}" destId="{D81F0370-CB1A-0F46-8DAB-843D90105F38}" srcOrd="0" destOrd="0" presId="urn:microsoft.com/office/officeart/2005/8/layout/process4"/>
    <dgm:cxn modelId="{1604DDB9-6E8C-7742-B537-E865EB913BFA}" srcId="{09563464-CDC3-BE41-9224-0020D076DF44}" destId="{ECD72032-70F4-674E-9351-A30C69B9970A}" srcOrd="0" destOrd="0" parTransId="{13E4A1BB-8CB0-A047-A272-15E8881B2477}" sibTransId="{214A2437-9E87-4E48-9A1E-C4A783FB2968}"/>
    <dgm:cxn modelId="{181393BF-B88A-C04D-9184-38A952187031}" srcId="{5F6E8A60-4639-7048-BE36-8385B72700D8}" destId="{F9D79249-A78A-0545-BDF6-1D0519896CF3}" srcOrd="0" destOrd="0" parTransId="{6BA2515B-1F39-C84A-9D90-4CD12F9A3534}" sibTransId="{0DB57D54-D6F8-5A4B-92DF-0DC38F9D7F07}"/>
    <dgm:cxn modelId="{3FFF3DC0-D823-E94A-BE46-B5B2A9ADDFB4}" type="presOf" srcId="{5F6E8A60-4639-7048-BE36-8385B72700D8}" destId="{DBCCB59E-AE8C-DE45-91DC-2FCEDC08D477}" srcOrd="1" destOrd="0" presId="urn:microsoft.com/office/officeart/2005/8/layout/process4"/>
    <dgm:cxn modelId="{EC32C4D1-CE5D-434C-9764-DB021340BD28}" srcId="{627E1773-FBBE-0D4E-ADDF-1539FEA74314}" destId="{09563464-CDC3-BE41-9224-0020D076DF44}" srcOrd="2" destOrd="0" parTransId="{154FC7C2-F5D5-4A41-813A-67793E704FB0}" sibTransId="{6F240086-A018-7F47-A4EA-D1F3A6137024}"/>
    <dgm:cxn modelId="{4BE34CD9-DC25-8240-8767-333A1EB3D879}" srcId="{9165E376-3B7B-D04F-B33A-5E232C0C863D}" destId="{479CB4DE-EF92-9645-97EE-5C956DABD273}" srcOrd="0" destOrd="0" parTransId="{835C9C96-5CAC-C54E-BB36-EB00894C611D}" sibTransId="{F567BB06-588B-9842-8552-C55209CE8EAD}"/>
    <dgm:cxn modelId="{B0CF70DC-F408-7A49-9182-E050EA50BE39}" srcId="{09563464-CDC3-BE41-9224-0020D076DF44}" destId="{8F15A69A-9701-1745-8EF9-2D8401FAC96F}" srcOrd="1" destOrd="0" parTransId="{87F64EEF-C35B-1043-B977-3314268F0FA2}" sibTransId="{08D96EB4-188C-104B-BCCB-420046ED3BD5}"/>
    <dgm:cxn modelId="{7FFCA4FB-9086-2441-9B36-8CCF0788D305}" type="presOf" srcId="{1999A02A-F00B-C64E-95EF-74F026C12DFA}" destId="{56D1DB8A-A6E3-154A-9DC6-8CBFC80B66B2}" srcOrd="0" destOrd="0" presId="urn:microsoft.com/office/officeart/2005/8/layout/process4"/>
    <dgm:cxn modelId="{40C120FD-E2C6-F743-9546-4E47443C22B9}" type="presOf" srcId="{5F6E8A60-4639-7048-BE36-8385B72700D8}" destId="{42F1513E-DDC1-4E4E-8AE4-E72EBD346D5C}" srcOrd="0" destOrd="0" presId="urn:microsoft.com/office/officeart/2005/8/layout/process4"/>
    <dgm:cxn modelId="{DBE277F9-EBCE-1D4C-A8AB-86E1FFF3148C}" type="presParOf" srcId="{C7963640-EE85-BD45-A4A6-49A2DDC16F60}" destId="{768D9FEE-7659-1D48-A27F-F7EFBBEE71E4}" srcOrd="0" destOrd="0" presId="urn:microsoft.com/office/officeart/2005/8/layout/process4"/>
    <dgm:cxn modelId="{E8C1A888-CB35-2E46-8809-3EBE7BE2102A}" type="presParOf" srcId="{768D9FEE-7659-1D48-A27F-F7EFBBEE71E4}" destId="{EE3D764A-40FC-A142-8CCF-F636453F3C8C}" srcOrd="0" destOrd="0" presId="urn:microsoft.com/office/officeart/2005/8/layout/process4"/>
    <dgm:cxn modelId="{D8218384-D767-D74E-9665-74414792F82E}" type="presParOf" srcId="{768D9FEE-7659-1D48-A27F-F7EFBBEE71E4}" destId="{CAF045CA-59A9-6D42-836F-90090EBEF78C}" srcOrd="1" destOrd="0" presId="urn:microsoft.com/office/officeart/2005/8/layout/process4"/>
    <dgm:cxn modelId="{AE601469-830C-9D49-A6CF-9438B51F2EA2}" type="presParOf" srcId="{768D9FEE-7659-1D48-A27F-F7EFBBEE71E4}" destId="{ADD9E063-BB0D-4446-B971-B83AF8192AE1}" srcOrd="2" destOrd="0" presId="urn:microsoft.com/office/officeart/2005/8/layout/process4"/>
    <dgm:cxn modelId="{FA1ED76F-B71A-4949-BBB7-25C3A290B321}" type="presParOf" srcId="{ADD9E063-BB0D-4446-B971-B83AF8192AE1}" destId="{1B15CD70-F6BE-6A46-9D8E-F39424F9C37E}" srcOrd="0" destOrd="0" presId="urn:microsoft.com/office/officeart/2005/8/layout/process4"/>
    <dgm:cxn modelId="{100A3368-4A24-7E46-98DE-0530CBA6AF0C}" type="presParOf" srcId="{ADD9E063-BB0D-4446-B971-B83AF8192AE1}" destId="{EC1A580F-89B8-0442-8D12-AC82FBA6C1D9}" srcOrd="1" destOrd="0" presId="urn:microsoft.com/office/officeart/2005/8/layout/process4"/>
    <dgm:cxn modelId="{B6CE4881-A220-2B4F-B5F3-A844B80F2CD2}" type="presParOf" srcId="{C7963640-EE85-BD45-A4A6-49A2DDC16F60}" destId="{F515D36C-4B11-D343-9587-7376A762F8BE}" srcOrd="1" destOrd="0" presId="urn:microsoft.com/office/officeart/2005/8/layout/process4"/>
    <dgm:cxn modelId="{810CEFE2-1A47-1340-8984-EACEF4A1E392}" type="presParOf" srcId="{C7963640-EE85-BD45-A4A6-49A2DDC16F60}" destId="{186B4511-086B-4941-8658-93AA15F90334}" srcOrd="2" destOrd="0" presId="urn:microsoft.com/office/officeart/2005/8/layout/process4"/>
    <dgm:cxn modelId="{3A1D7CD1-9CED-2549-ADA0-7A16A4D2D34F}" type="presParOf" srcId="{186B4511-086B-4941-8658-93AA15F90334}" destId="{05BBE206-78E2-5B4A-8F30-A6F33F002A4F}" srcOrd="0" destOrd="0" presId="urn:microsoft.com/office/officeart/2005/8/layout/process4"/>
    <dgm:cxn modelId="{0582DEB6-FDC9-7546-A844-A0346BF6E3CD}" type="presParOf" srcId="{186B4511-086B-4941-8658-93AA15F90334}" destId="{8D62573E-7768-8B45-B5AE-83DF484BB06F}" srcOrd="1" destOrd="0" presId="urn:microsoft.com/office/officeart/2005/8/layout/process4"/>
    <dgm:cxn modelId="{31BF6A6C-F461-C849-8077-D584E02DC128}" type="presParOf" srcId="{186B4511-086B-4941-8658-93AA15F90334}" destId="{D5F5F610-257A-604B-88A5-95422F59DE10}" srcOrd="2" destOrd="0" presId="urn:microsoft.com/office/officeart/2005/8/layout/process4"/>
    <dgm:cxn modelId="{338B6CB9-C66B-1D4F-B8B0-9C8F49260B88}" type="presParOf" srcId="{D5F5F610-257A-604B-88A5-95422F59DE10}" destId="{D81F0370-CB1A-0F46-8DAB-843D90105F38}" srcOrd="0" destOrd="0" presId="urn:microsoft.com/office/officeart/2005/8/layout/process4"/>
    <dgm:cxn modelId="{0CF3A4EE-2CAD-E14A-8CA6-EB56850BA11F}" type="presParOf" srcId="{D5F5F610-257A-604B-88A5-95422F59DE10}" destId="{56D1DB8A-A6E3-154A-9DC6-8CBFC80B66B2}" srcOrd="1" destOrd="0" presId="urn:microsoft.com/office/officeart/2005/8/layout/process4"/>
    <dgm:cxn modelId="{D7A118E8-DC8C-734C-B416-C2D9F2C5CC13}" type="presParOf" srcId="{C7963640-EE85-BD45-A4A6-49A2DDC16F60}" destId="{BD95A16A-2582-1140-B117-3F1840C86427}" srcOrd="3" destOrd="0" presId="urn:microsoft.com/office/officeart/2005/8/layout/process4"/>
    <dgm:cxn modelId="{DCAE5BDD-706C-374F-80E8-24D3B09F1381}" type="presParOf" srcId="{C7963640-EE85-BD45-A4A6-49A2DDC16F60}" destId="{D47F62D4-74AC-B541-891C-C53BEFFD4409}" srcOrd="4" destOrd="0" presId="urn:microsoft.com/office/officeart/2005/8/layout/process4"/>
    <dgm:cxn modelId="{E2F8F97A-71D3-0649-8F5B-ED04EE4DC698}" type="presParOf" srcId="{D47F62D4-74AC-B541-891C-C53BEFFD4409}" destId="{42F1513E-DDC1-4E4E-8AE4-E72EBD346D5C}" srcOrd="0" destOrd="0" presId="urn:microsoft.com/office/officeart/2005/8/layout/process4"/>
    <dgm:cxn modelId="{F16352C2-476E-9742-B827-D24507E6D25D}" type="presParOf" srcId="{D47F62D4-74AC-B541-891C-C53BEFFD4409}" destId="{DBCCB59E-AE8C-DE45-91DC-2FCEDC08D477}" srcOrd="1" destOrd="0" presId="urn:microsoft.com/office/officeart/2005/8/layout/process4"/>
    <dgm:cxn modelId="{636D314F-9224-7840-A0B5-9AED33B2DE3D}" type="presParOf" srcId="{D47F62D4-74AC-B541-891C-C53BEFFD4409}" destId="{3C2C3D38-2515-5941-B394-8D239764AC37}" srcOrd="2" destOrd="0" presId="urn:microsoft.com/office/officeart/2005/8/layout/process4"/>
    <dgm:cxn modelId="{6390277C-0768-4548-A44D-CF903C4E69EA}" type="presParOf" srcId="{3C2C3D38-2515-5941-B394-8D239764AC37}" destId="{829870CA-4AD8-FF43-BE14-CE45819FC6A9}" srcOrd="0" destOrd="0" presId="urn:microsoft.com/office/officeart/2005/8/layout/process4"/>
    <dgm:cxn modelId="{D7B58282-A337-C34F-9A7E-2297FA2C9336}" type="presParOf" srcId="{3C2C3D38-2515-5941-B394-8D239764AC37}" destId="{47128BCC-5495-4849-ACF5-A71BDEB98724}"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63FC38-38A0-4A61-AF8A-AEDC2C68188D}">
      <dsp:nvSpPr>
        <dsp:cNvPr id="0" name=""/>
        <dsp:cNvSpPr/>
      </dsp:nvSpPr>
      <dsp:spPr>
        <a:xfrm>
          <a:off x="0" y="3440"/>
          <a:ext cx="6055450" cy="15603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A7955C-53E8-42B9-B760-FBAEB52EDF6D}">
      <dsp:nvSpPr>
        <dsp:cNvPr id="0" name=""/>
        <dsp:cNvSpPr/>
      </dsp:nvSpPr>
      <dsp:spPr>
        <a:xfrm>
          <a:off x="472004" y="354518"/>
          <a:ext cx="859029" cy="8581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AA38A2-5F71-4B73-8999-D7547B2F8098}">
      <dsp:nvSpPr>
        <dsp:cNvPr id="0" name=""/>
        <dsp:cNvSpPr/>
      </dsp:nvSpPr>
      <dsp:spPr>
        <a:xfrm>
          <a:off x="1803038" y="3440"/>
          <a:ext cx="4224644" cy="1609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297" tIns="170297" rIns="170297" bIns="170297" numCol="1" spcCol="1270" anchor="ctr" anchorCtr="0">
          <a:noAutofit/>
        </a:bodyPr>
        <a:lstStyle/>
        <a:p>
          <a:pPr marL="0" lvl="0" indent="0" algn="l" defTabSz="622300">
            <a:lnSpc>
              <a:spcPct val="100000"/>
            </a:lnSpc>
            <a:spcBef>
              <a:spcPct val="0"/>
            </a:spcBef>
            <a:spcAft>
              <a:spcPct val="35000"/>
            </a:spcAft>
            <a:buNone/>
          </a:pPr>
          <a:r>
            <a:rPr lang="es-CL" sz="1400" kern="1200" dirty="0"/>
            <a:t>OBLIGA A LOS FUNCIONARIOS DEL ESTADO A INTERPRETAR LAS NORMAS INTERNAS DE FORMA COMPATIBLE CON LAS OBLIGACIONES INTERNACIONALES CONTRAIDAS POR LOS ESTADOS (NORMAS DE LA CADH Y JURISPRUDENCIA [?]).</a:t>
          </a:r>
          <a:endParaRPr lang="en-US" sz="1400" kern="1200" dirty="0"/>
        </a:p>
      </dsp:txBody>
      <dsp:txXfrm>
        <a:off x="1803038" y="3440"/>
        <a:ext cx="4224644" cy="1609106"/>
      </dsp:txXfrm>
    </dsp:sp>
    <dsp:sp modelId="{F715F312-647B-406A-AE9D-3E3BEC626EEB}">
      <dsp:nvSpPr>
        <dsp:cNvPr id="0" name=""/>
        <dsp:cNvSpPr/>
      </dsp:nvSpPr>
      <dsp:spPr>
        <a:xfrm>
          <a:off x="0" y="2014824"/>
          <a:ext cx="6055450" cy="15603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6909E6-692A-44B4-BFF7-47EE69BD819A}">
      <dsp:nvSpPr>
        <dsp:cNvPr id="0" name=""/>
        <dsp:cNvSpPr/>
      </dsp:nvSpPr>
      <dsp:spPr>
        <a:xfrm>
          <a:off x="472004" y="2365902"/>
          <a:ext cx="859029" cy="8581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095F93-B5E1-43CD-A9F1-5A0769AE575A}">
      <dsp:nvSpPr>
        <dsp:cNvPr id="0" name=""/>
        <dsp:cNvSpPr/>
      </dsp:nvSpPr>
      <dsp:spPr>
        <a:xfrm>
          <a:off x="1803038" y="2014824"/>
          <a:ext cx="4224644" cy="1609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297" tIns="170297" rIns="170297" bIns="170297" numCol="1" spcCol="1270" anchor="ctr" anchorCtr="0">
          <a:noAutofit/>
        </a:bodyPr>
        <a:lstStyle/>
        <a:p>
          <a:pPr marL="0" lvl="0" indent="0" algn="l" defTabSz="622300">
            <a:lnSpc>
              <a:spcPct val="100000"/>
            </a:lnSpc>
            <a:spcBef>
              <a:spcPct val="0"/>
            </a:spcBef>
            <a:spcAft>
              <a:spcPct val="35000"/>
            </a:spcAft>
            <a:buNone/>
          </a:pPr>
          <a:r>
            <a:rPr lang="es-CL" sz="1400" kern="1200"/>
            <a:t>FUNDAMENTO LEGAL: ARTS. 1.1, 2 Y 29 CADH</a:t>
          </a:r>
          <a:endParaRPr lang="en-US" sz="1400" kern="1200"/>
        </a:p>
      </dsp:txBody>
      <dsp:txXfrm>
        <a:off x="1803038" y="2014824"/>
        <a:ext cx="4224644" cy="1609106"/>
      </dsp:txXfrm>
    </dsp:sp>
    <dsp:sp modelId="{21DE0AD6-5733-4853-A50A-67C2279C0132}">
      <dsp:nvSpPr>
        <dsp:cNvPr id="0" name=""/>
        <dsp:cNvSpPr/>
      </dsp:nvSpPr>
      <dsp:spPr>
        <a:xfrm>
          <a:off x="0" y="4026207"/>
          <a:ext cx="6055450" cy="15603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A0AAAF-FC86-42EE-B675-CD6D069FE230}">
      <dsp:nvSpPr>
        <dsp:cNvPr id="0" name=""/>
        <dsp:cNvSpPr/>
      </dsp:nvSpPr>
      <dsp:spPr>
        <a:xfrm>
          <a:off x="472004" y="4377285"/>
          <a:ext cx="859029" cy="8581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F5BA89-0B82-4D68-BD14-35CA4B7B5ECD}">
      <dsp:nvSpPr>
        <dsp:cNvPr id="0" name=""/>
        <dsp:cNvSpPr/>
      </dsp:nvSpPr>
      <dsp:spPr>
        <a:xfrm>
          <a:off x="1803038" y="4026207"/>
          <a:ext cx="4224644" cy="1609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297" tIns="170297" rIns="170297" bIns="170297" numCol="1" spcCol="1270" anchor="ctr" anchorCtr="0">
          <a:noAutofit/>
        </a:bodyPr>
        <a:lstStyle/>
        <a:p>
          <a:pPr marL="0" lvl="0" indent="0" algn="l" defTabSz="622300">
            <a:lnSpc>
              <a:spcPct val="100000"/>
            </a:lnSpc>
            <a:spcBef>
              <a:spcPct val="0"/>
            </a:spcBef>
            <a:spcAft>
              <a:spcPct val="35000"/>
            </a:spcAft>
            <a:buNone/>
          </a:pPr>
          <a:r>
            <a:rPr lang="es-CL" sz="1400" kern="1200"/>
            <a:t>FUNDAMENTO DOGMATICO: </a:t>
          </a:r>
          <a:r>
            <a:rPr lang="es-CL" sz="1400" i="1" kern="1200"/>
            <a:t>PACTO SUNT SERVANDA, </a:t>
          </a:r>
          <a:r>
            <a:rPr lang="es-CL" sz="1400" kern="1200"/>
            <a:t>PRINCIPIO DE BUENA FE, PRINCIPIOS GENERALES DEL DIP (Los Estados no pueden invocar disposiciones internas para dejar de cumplir sus obligaciones internacionales, art. 27 Convención de Viena).</a:t>
          </a:r>
          <a:endParaRPr lang="en-US" sz="1400" kern="1200"/>
        </a:p>
      </dsp:txBody>
      <dsp:txXfrm>
        <a:off x="1803038" y="4026207"/>
        <a:ext cx="4224644" cy="16091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F045CA-59A9-6D42-836F-90090EBEF78C}">
      <dsp:nvSpPr>
        <dsp:cNvPr id="0" name=""/>
        <dsp:cNvSpPr/>
      </dsp:nvSpPr>
      <dsp:spPr>
        <a:xfrm>
          <a:off x="0" y="3275482"/>
          <a:ext cx="10723563" cy="107508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kern="1200" dirty="0"/>
            <a:t>AMBITO INTERNACIONAL</a:t>
          </a:r>
        </a:p>
      </dsp:txBody>
      <dsp:txXfrm>
        <a:off x="0" y="3275482"/>
        <a:ext cx="10723563" cy="580546"/>
      </dsp:txXfrm>
    </dsp:sp>
    <dsp:sp modelId="{1B15CD70-F6BE-6A46-9D8E-F39424F9C37E}">
      <dsp:nvSpPr>
        <dsp:cNvPr id="0" name=""/>
        <dsp:cNvSpPr/>
      </dsp:nvSpPr>
      <dsp:spPr>
        <a:xfrm>
          <a:off x="0" y="3834527"/>
          <a:ext cx="5361781" cy="49453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38100" rIns="213360" bIns="38100" numCol="1" spcCol="1270" anchor="ctr" anchorCtr="0">
          <a:noAutofit/>
        </a:bodyPr>
        <a:lstStyle/>
        <a:p>
          <a:pPr marL="0" lvl="0" indent="0" algn="ctr" defTabSz="1333500">
            <a:lnSpc>
              <a:spcPct val="90000"/>
            </a:lnSpc>
            <a:spcBef>
              <a:spcPct val="0"/>
            </a:spcBef>
            <a:spcAft>
              <a:spcPct val="35000"/>
            </a:spcAft>
            <a:buNone/>
          </a:pPr>
          <a:r>
            <a:rPr lang="es-ES" sz="3000" kern="1200" dirty="0"/>
            <a:t>CONTROL </a:t>
          </a:r>
        </a:p>
      </dsp:txBody>
      <dsp:txXfrm>
        <a:off x="0" y="3834527"/>
        <a:ext cx="5361781" cy="494539"/>
      </dsp:txXfrm>
    </dsp:sp>
    <dsp:sp modelId="{EC1A580F-89B8-0442-8D12-AC82FBA6C1D9}">
      <dsp:nvSpPr>
        <dsp:cNvPr id="0" name=""/>
        <dsp:cNvSpPr/>
      </dsp:nvSpPr>
      <dsp:spPr>
        <a:xfrm>
          <a:off x="5361781" y="3834527"/>
          <a:ext cx="5361781" cy="49453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38100" rIns="213360" bIns="38100" numCol="1" spcCol="1270" anchor="ctr" anchorCtr="0">
          <a:noAutofit/>
        </a:bodyPr>
        <a:lstStyle/>
        <a:p>
          <a:pPr marL="0" lvl="0" indent="0" algn="ctr" defTabSz="1333500">
            <a:lnSpc>
              <a:spcPct val="90000"/>
            </a:lnSpc>
            <a:spcBef>
              <a:spcPct val="0"/>
            </a:spcBef>
            <a:spcAft>
              <a:spcPct val="35000"/>
            </a:spcAft>
            <a:buNone/>
          </a:pPr>
          <a:r>
            <a:rPr lang="es-ES" sz="3000" kern="1200" dirty="0"/>
            <a:t>CONVENCIONALIDAD</a:t>
          </a:r>
        </a:p>
      </dsp:txBody>
      <dsp:txXfrm>
        <a:off x="5361781" y="3834527"/>
        <a:ext cx="5361781" cy="494539"/>
      </dsp:txXfrm>
    </dsp:sp>
    <dsp:sp modelId="{8D62573E-7768-8B45-B5AE-83DF484BB06F}">
      <dsp:nvSpPr>
        <dsp:cNvPr id="0" name=""/>
        <dsp:cNvSpPr/>
      </dsp:nvSpPr>
      <dsp:spPr>
        <a:xfrm rot="10800000">
          <a:off x="0" y="1638125"/>
          <a:ext cx="10723563" cy="1653482"/>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kern="1200" dirty="0"/>
            <a:t>AMBITO CONSTITUCIONAL</a:t>
          </a:r>
        </a:p>
      </dsp:txBody>
      <dsp:txXfrm rot="-10800000">
        <a:off x="0" y="1638125"/>
        <a:ext cx="10723563" cy="580372"/>
      </dsp:txXfrm>
    </dsp:sp>
    <dsp:sp modelId="{D81F0370-CB1A-0F46-8DAB-843D90105F38}">
      <dsp:nvSpPr>
        <dsp:cNvPr id="0" name=""/>
        <dsp:cNvSpPr/>
      </dsp:nvSpPr>
      <dsp:spPr>
        <a:xfrm>
          <a:off x="0" y="2218498"/>
          <a:ext cx="5361781" cy="49439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38100" rIns="213360" bIns="38100" numCol="1" spcCol="1270" anchor="ctr" anchorCtr="0">
          <a:noAutofit/>
        </a:bodyPr>
        <a:lstStyle/>
        <a:p>
          <a:pPr marL="0" lvl="0" indent="0" algn="ctr" defTabSz="1333500">
            <a:lnSpc>
              <a:spcPct val="90000"/>
            </a:lnSpc>
            <a:spcBef>
              <a:spcPct val="0"/>
            </a:spcBef>
            <a:spcAft>
              <a:spcPct val="35000"/>
            </a:spcAft>
            <a:buNone/>
          </a:pPr>
          <a:r>
            <a:rPr lang="es-ES" sz="3000" kern="1200" dirty="0"/>
            <a:t>CONTROL</a:t>
          </a:r>
        </a:p>
      </dsp:txBody>
      <dsp:txXfrm>
        <a:off x="0" y="2218498"/>
        <a:ext cx="5361781" cy="494391"/>
      </dsp:txXfrm>
    </dsp:sp>
    <dsp:sp modelId="{56D1DB8A-A6E3-154A-9DC6-8CBFC80B66B2}">
      <dsp:nvSpPr>
        <dsp:cNvPr id="0" name=""/>
        <dsp:cNvSpPr/>
      </dsp:nvSpPr>
      <dsp:spPr>
        <a:xfrm>
          <a:off x="5361781" y="2218498"/>
          <a:ext cx="5361781" cy="49439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38100" rIns="213360" bIns="38100" numCol="1" spcCol="1270" anchor="ctr" anchorCtr="0">
          <a:noAutofit/>
        </a:bodyPr>
        <a:lstStyle/>
        <a:p>
          <a:pPr marL="0" lvl="0" indent="0" algn="ctr" defTabSz="1333500">
            <a:lnSpc>
              <a:spcPct val="90000"/>
            </a:lnSpc>
            <a:spcBef>
              <a:spcPct val="0"/>
            </a:spcBef>
            <a:spcAft>
              <a:spcPct val="35000"/>
            </a:spcAft>
            <a:buNone/>
          </a:pPr>
          <a:r>
            <a:rPr lang="es-ES" sz="3000" kern="1200" dirty="0"/>
            <a:t>CONSTITUCIONALIDAD</a:t>
          </a:r>
        </a:p>
      </dsp:txBody>
      <dsp:txXfrm>
        <a:off x="5361781" y="2218498"/>
        <a:ext cx="5361781" cy="494391"/>
      </dsp:txXfrm>
    </dsp:sp>
    <dsp:sp modelId="{DBCCB59E-AE8C-DE45-91DC-2FCEDC08D477}">
      <dsp:nvSpPr>
        <dsp:cNvPr id="0" name=""/>
        <dsp:cNvSpPr/>
      </dsp:nvSpPr>
      <dsp:spPr>
        <a:xfrm rot="10800000">
          <a:off x="0" y="769"/>
          <a:ext cx="10723563" cy="1653482"/>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kern="1200" dirty="0"/>
            <a:t>AMBITO DE LA LEGISLACION INTERNA</a:t>
          </a:r>
        </a:p>
      </dsp:txBody>
      <dsp:txXfrm rot="-10800000">
        <a:off x="0" y="769"/>
        <a:ext cx="10723563" cy="580372"/>
      </dsp:txXfrm>
    </dsp:sp>
    <dsp:sp modelId="{829870CA-4AD8-FF43-BE14-CE45819FC6A9}">
      <dsp:nvSpPr>
        <dsp:cNvPr id="0" name=""/>
        <dsp:cNvSpPr/>
      </dsp:nvSpPr>
      <dsp:spPr>
        <a:xfrm>
          <a:off x="1028" y="581141"/>
          <a:ext cx="5304184" cy="49439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38100" rIns="213360" bIns="38100" numCol="1" spcCol="1270" anchor="ctr" anchorCtr="0">
          <a:noAutofit/>
        </a:bodyPr>
        <a:lstStyle/>
        <a:p>
          <a:pPr marL="0" lvl="0" indent="0" algn="ctr" defTabSz="1333500">
            <a:lnSpc>
              <a:spcPct val="90000"/>
            </a:lnSpc>
            <a:spcBef>
              <a:spcPct val="0"/>
            </a:spcBef>
            <a:spcAft>
              <a:spcPct val="35000"/>
            </a:spcAft>
            <a:buNone/>
          </a:pPr>
          <a:r>
            <a:rPr lang="es-ES" sz="3000" kern="1200" dirty="0"/>
            <a:t>CONTROL</a:t>
          </a:r>
        </a:p>
      </dsp:txBody>
      <dsp:txXfrm>
        <a:off x="1028" y="581141"/>
        <a:ext cx="5304184" cy="494391"/>
      </dsp:txXfrm>
    </dsp:sp>
    <dsp:sp modelId="{47128BCC-5495-4849-ACF5-A71BDEB98724}">
      <dsp:nvSpPr>
        <dsp:cNvPr id="0" name=""/>
        <dsp:cNvSpPr/>
      </dsp:nvSpPr>
      <dsp:spPr>
        <a:xfrm>
          <a:off x="5305212" y="581141"/>
          <a:ext cx="5417322" cy="49439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38100" rIns="213360" bIns="38100" numCol="1" spcCol="1270" anchor="ctr" anchorCtr="0">
          <a:noAutofit/>
        </a:bodyPr>
        <a:lstStyle/>
        <a:p>
          <a:pPr marL="0" lvl="0" indent="0" algn="ctr" defTabSz="1333500">
            <a:lnSpc>
              <a:spcPct val="90000"/>
            </a:lnSpc>
            <a:spcBef>
              <a:spcPct val="0"/>
            </a:spcBef>
            <a:spcAft>
              <a:spcPct val="35000"/>
            </a:spcAft>
            <a:buNone/>
          </a:pPr>
          <a:r>
            <a:rPr lang="es-ES" sz="3000" kern="1200" dirty="0"/>
            <a:t>LEGALIDAD</a:t>
          </a:r>
        </a:p>
      </dsp:txBody>
      <dsp:txXfrm>
        <a:off x="5305212" y="581141"/>
        <a:ext cx="5417322" cy="49439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284A420-F50C-4C2C-B88E-E6F4EF504B6E}"/>
              </a:ext>
            </a:extLst>
          </p:cNvPr>
          <p:cNvSpPr/>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893A6D2E-5228-4998-9E24-EFCCA024675E}"/>
              </a:ext>
            </a:extLst>
          </p:cNvPr>
          <p:cNvSpPr/>
          <p:nvPr/>
        </p:nvSpPr>
        <p:spPr>
          <a:xfrm>
            <a:off x="0" y="-2"/>
            <a:ext cx="12188952" cy="3567547"/>
          </a:xfrm>
          <a:prstGeom prst="rect">
            <a:avLst/>
          </a:prstGeom>
          <a:ln>
            <a:noFill/>
          </a:ln>
          <a:effectLst>
            <a:outerShdw blurRad="228600" dist="152400" dir="5460000" sx="95000" sy="95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9D878C-9930-44AF-AE18-FCA0DAE10D39}"/>
              </a:ext>
            </a:extLst>
          </p:cNvPr>
          <p:cNvSpPr>
            <a:spLocks noGrp="1"/>
          </p:cNvSpPr>
          <p:nvPr>
            <p:ph type="ctrTitle"/>
          </p:nvPr>
        </p:nvSpPr>
        <p:spPr>
          <a:xfrm>
            <a:off x="761802" y="852055"/>
            <a:ext cx="10380572" cy="2581463"/>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D82D608-1F8D-47BB-B595-43B7BEACA90A}"/>
              </a:ext>
            </a:extLst>
          </p:cNvPr>
          <p:cNvSpPr>
            <a:spLocks noGrp="1"/>
          </p:cNvSpPr>
          <p:nvPr>
            <p:ph type="subTitle" idx="1"/>
          </p:nvPr>
        </p:nvSpPr>
        <p:spPr>
          <a:xfrm>
            <a:off x="761802" y="3754582"/>
            <a:ext cx="10380572" cy="224443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2D3C1DA-DAC9-422B-9450-54A7E03B3DE0}"/>
              </a:ext>
            </a:extLst>
          </p:cNvPr>
          <p:cNvSpPr>
            <a:spLocks noGrp="1"/>
          </p:cNvSpPr>
          <p:nvPr>
            <p:ph type="dt" sz="half" idx="10"/>
          </p:nvPr>
        </p:nvSpPr>
        <p:spPr/>
        <p:txBody>
          <a:bodyPr/>
          <a:lstStyle/>
          <a:p>
            <a:fld id="{3341EE12-F28E-4B03-A404-A8FCAE0F6316}" type="datetime1">
              <a:rPr lang="en-US" smtClean="0"/>
              <a:t>9/28/23</a:t>
            </a:fld>
            <a:endParaRPr lang="en-US" dirty="0"/>
          </a:p>
        </p:txBody>
      </p:sp>
      <p:sp>
        <p:nvSpPr>
          <p:cNvPr id="5" name="Footer Placeholder 4">
            <a:extLst>
              <a:ext uri="{FF2B5EF4-FFF2-40B4-BE49-F238E27FC236}">
                <a16:creationId xmlns:a16="http://schemas.microsoft.com/office/drawing/2014/main" id="{6739A2B9-3E23-4C08-A5CE-698861210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12E61E-26F7-4369-8F2F-6D3CDF644D94}"/>
              </a:ext>
            </a:extLst>
          </p:cNvPr>
          <p:cNvSpPr>
            <a:spLocks noGrp="1"/>
          </p:cNvSpPr>
          <p:nvPr>
            <p:ph type="sldNum" sz="quarter" idx="12"/>
          </p:nvPr>
        </p:nvSpPr>
        <p:spPr/>
        <p:txBody>
          <a:bodyPr/>
          <a:lstStyle/>
          <a:p>
            <a:fld id="{B4A918BC-4D43-4B42-B3C0-E7EBE25E6AF0}" type="slidenum">
              <a:rPr lang="en-US" smtClean="0"/>
              <a:t>‹Nº›</a:t>
            </a:fld>
            <a:endParaRPr lang="en-US" dirty="0"/>
          </a:p>
        </p:txBody>
      </p:sp>
      <p:cxnSp>
        <p:nvCxnSpPr>
          <p:cNvPr id="23" name="Straight Connector 22">
            <a:extLst>
              <a:ext uri="{FF2B5EF4-FFF2-40B4-BE49-F238E27FC236}">
                <a16:creationId xmlns:a16="http://schemas.microsoft.com/office/drawing/2014/main" id="{3ADB48DB-8E25-4F2F-8C02-5B793937255F}"/>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32BA7E3-7313-49C8-A245-A85BDEB13EB3}"/>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902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F69F7-12D5-40F0-88F0-33D60AEB0218}"/>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65BB511-E79D-41D8-AF91-14A5C803FC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705DFA-4DAF-4B30-8032-503081AEA4BF}"/>
              </a:ext>
            </a:extLst>
          </p:cNvPr>
          <p:cNvSpPr>
            <a:spLocks noGrp="1"/>
          </p:cNvSpPr>
          <p:nvPr>
            <p:ph type="dt" sz="half" idx="10"/>
          </p:nvPr>
        </p:nvSpPr>
        <p:spPr/>
        <p:txBody>
          <a:bodyPr/>
          <a:lstStyle/>
          <a:p>
            <a:fld id="{B68B8189-0D9C-48A6-9FA3-862227B094CE}" type="datetime1">
              <a:rPr lang="en-US" smtClean="0"/>
              <a:t>9/28/23</a:t>
            </a:fld>
            <a:endParaRPr lang="en-US"/>
          </a:p>
        </p:txBody>
      </p:sp>
      <p:sp>
        <p:nvSpPr>
          <p:cNvPr id="5" name="Footer Placeholder 4">
            <a:extLst>
              <a:ext uri="{FF2B5EF4-FFF2-40B4-BE49-F238E27FC236}">
                <a16:creationId xmlns:a16="http://schemas.microsoft.com/office/drawing/2014/main" id="{E034FBF5-16C0-46A0-916A-4910C1B615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626EA6-7E48-454C-887A-0EF3356F91D5}"/>
              </a:ext>
            </a:extLst>
          </p:cNvPr>
          <p:cNvSpPr>
            <a:spLocks noGrp="1"/>
          </p:cNvSpPr>
          <p:nvPr>
            <p:ph type="sldNum" sz="quarter" idx="12"/>
          </p:nvPr>
        </p:nvSpPr>
        <p:spPr/>
        <p:txBody>
          <a:bodyPr/>
          <a:lstStyle/>
          <a:p>
            <a:fld id="{B4A918BC-4D43-4B42-B3C0-E7EBE25E6AF0}" type="slidenum">
              <a:rPr lang="en-US" smtClean="0"/>
              <a:t>‹Nº›</a:t>
            </a:fld>
            <a:endParaRPr lang="en-US"/>
          </a:p>
        </p:txBody>
      </p:sp>
    </p:spTree>
    <p:extLst>
      <p:ext uri="{BB962C8B-B14F-4D97-AF65-F5344CB8AC3E}">
        <p14:creationId xmlns:p14="http://schemas.microsoft.com/office/powerpoint/2010/main" val="1795568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312BAB-A07B-4FEA-8EB5-A7BD8B24C6DA}"/>
              </a:ext>
            </a:extLst>
          </p:cNvPr>
          <p:cNvSpPr/>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id="{F245A432-7E52-48B5-A8BB-13EED592E35A}"/>
              </a:ext>
            </a:extLst>
          </p:cNvPr>
          <p:cNvSpPr/>
          <p:nvPr/>
        </p:nvSpPr>
        <p:spPr>
          <a:xfrm>
            <a:off x="7813964" y="0"/>
            <a:ext cx="4378036" cy="6858000"/>
          </a:xfrm>
          <a:prstGeom prst="rect">
            <a:avLst/>
          </a:prstGeom>
          <a:ln>
            <a:noFill/>
          </a:ln>
          <a:effectLst>
            <a:outerShdw blurRad="254000" dist="152400" dir="10680000" sx="95000" sy="95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656288B6-16BD-4DEE-9187-C78963ED1D8A}"/>
              </a:ext>
            </a:extLst>
          </p:cNvPr>
          <p:cNvCxnSpPr>
            <a:cxnSpLocks/>
          </p:cNvCxnSpPr>
          <p:nvPr/>
        </p:nvCxnSpPr>
        <p:spPr>
          <a:xfrm rot="16200000" flipH="1">
            <a:off x="10361537" y="120772"/>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Vertical Title 1">
            <a:extLst>
              <a:ext uri="{FF2B5EF4-FFF2-40B4-BE49-F238E27FC236}">
                <a16:creationId xmlns:a16="http://schemas.microsoft.com/office/drawing/2014/main" id="{F9259F7B-ED77-4251-A424-93712C6F57A0}"/>
              </a:ext>
            </a:extLst>
          </p:cNvPr>
          <p:cNvSpPr>
            <a:spLocks noGrp="1"/>
          </p:cNvSpPr>
          <p:nvPr>
            <p:ph type="title" orient="vert"/>
          </p:nvPr>
        </p:nvSpPr>
        <p:spPr>
          <a:xfrm>
            <a:off x="8139544" y="872836"/>
            <a:ext cx="2521527" cy="5119256"/>
          </a:xfrm>
        </p:spPr>
        <p:txBody>
          <a:bodyPr vert="eaVert" ancho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0295692-9BD0-4EB9-B344-9A6945DB0B81}"/>
              </a:ext>
            </a:extLst>
          </p:cNvPr>
          <p:cNvSpPr>
            <a:spLocks noGrp="1"/>
          </p:cNvSpPr>
          <p:nvPr>
            <p:ph type="body" orient="vert" idx="1"/>
          </p:nvPr>
        </p:nvSpPr>
        <p:spPr>
          <a:xfrm>
            <a:off x="756746" y="872836"/>
            <a:ext cx="6634169" cy="51192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B128527-7CED-4CF3-A260-649685D2E6D3}"/>
              </a:ext>
            </a:extLst>
          </p:cNvPr>
          <p:cNvSpPr>
            <a:spLocks noGrp="1"/>
          </p:cNvSpPr>
          <p:nvPr>
            <p:ph type="dt" sz="half" idx="10"/>
          </p:nvPr>
        </p:nvSpPr>
        <p:spPr>
          <a:xfrm>
            <a:off x="329184" y="6236208"/>
            <a:ext cx="3037459" cy="365125"/>
          </a:xfrm>
        </p:spPr>
        <p:txBody>
          <a:bodyPr/>
          <a:lstStyle/>
          <a:p>
            <a:fld id="{26ADDCAE-6443-42C3-9C19-F95985500186}" type="datetime1">
              <a:rPr lang="en-US" smtClean="0"/>
              <a:t>9/28/23</a:t>
            </a:fld>
            <a:endParaRPr lang="en-US" dirty="0"/>
          </a:p>
        </p:txBody>
      </p:sp>
      <p:sp>
        <p:nvSpPr>
          <p:cNvPr id="5" name="Footer Placeholder 4">
            <a:extLst>
              <a:ext uri="{FF2B5EF4-FFF2-40B4-BE49-F238E27FC236}">
                <a16:creationId xmlns:a16="http://schemas.microsoft.com/office/drawing/2014/main" id="{20517F65-E517-4B50-B559-FD7D59F3E8B5}"/>
              </a:ext>
            </a:extLst>
          </p:cNvPr>
          <p:cNvSpPr>
            <a:spLocks noGrp="1"/>
          </p:cNvSpPr>
          <p:nvPr>
            <p:ph type="ftr" sz="quarter" idx="11"/>
          </p:nvPr>
        </p:nvSpPr>
        <p:spPr>
          <a:xfrm>
            <a:off x="329184" y="237744"/>
            <a:ext cx="3581400" cy="365125"/>
          </a:xfrm>
        </p:spPr>
        <p:txBody>
          <a:bodyPr/>
          <a:lstStyle/>
          <a:p>
            <a:endParaRPr lang="en-US" dirty="0"/>
          </a:p>
        </p:txBody>
      </p:sp>
      <p:sp>
        <p:nvSpPr>
          <p:cNvPr id="6" name="Slide Number Placeholder 5">
            <a:extLst>
              <a:ext uri="{FF2B5EF4-FFF2-40B4-BE49-F238E27FC236}">
                <a16:creationId xmlns:a16="http://schemas.microsoft.com/office/drawing/2014/main" id="{CAED40B7-46EE-49D9-BE89-7E101F80A497}"/>
              </a:ext>
            </a:extLst>
          </p:cNvPr>
          <p:cNvSpPr>
            <a:spLocks noGrp="1"/>
          </p:cNvSpPr>
          <p:nvPr>
            <p:ph type="sldNum" sz="quarter" idx="12"/>
          </p:nvPr>
        </p:nvSpPr>
        <p:spPr>
          <a:xfrm>
            <a:off x="11292840" y="237744"/>
            <a:ext cx="756746" cy="365760"/>
          </a:xfrm>
        </p:spPr>
        <p:txBody>
          <a:bodyPr/>
          <a:lstStyle/>
          <a:p>
            <a:fld id="{B4A918BC-4D43-4B42-B3C0-E7EBE25E6AF0}" type="slidenum">
              <a:rPr lang="en-US" smtClean="0"/>
              <a:t>‹Nº›</a:t>
            </a:fld>
            <a:endParaRPr lang="en-US" dirty="0"/>
          </a:p>
        </p:txBody>
      </p:sp>
      <p:cxnSp>
        <p:nvCxnSpPr>
          <p:cNvPr id="16" name="Straight Connector 15">
            <a:extLst>
              <a:ext uri="{FF2B5EF4-FFF2-40B4-BE49-F238E27FC236}">
                <a16:creationId xmlns:a16="http://schemas.microsoft.com/office/drawing/2014/main" id="{E05031BF-2EA5-4128-B6AF-2D0F5A101095}"/>
              </a:ext>
            </a:extLst>
          </p:cNvPr>
          <p:cNvCxnSpPr>
            <a:cxnSpLocks/>
          </p:cNvCxnSpPr>
          <p:nvPr/>
        </p:nvCxnSpPr>
        <p:spPr>
          <a:xfrm rot="16200000" flipH="1">
            <a:off x="10361537" y="120772"/>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798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62CCA-8D32-44C3-809A-54D0245B8ABF}"/>
              </a:ext>
            </a:extLst>
          </p:cNvPr>
          <p:cNvSpPr>
            <a:spLocks noGrp="1"/>
          </p:cNvSpPr>
          <p:nvPr>
            <p:ph type="title"/>
          </p:nvPr>
        </p:nvSpPr>
        <p:spPr>
          <a:xfrm>
            <a:off x="761801" y="858982"/>
            <a:ext cx="10380573" cy="143227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689041-349C-49F8-B155-6F5862873736}"/>
              </a:ext>
            </a:extLst>
          </p:cNvPr>
          <p:cNvSpPr>
            <a:spLocks noGrp="1"/>
          </p:cNvSpPr>
          <p:nvPr>
            <p:ph idx="1"/>
          </p:nvPr>
        </p:nvSpPr>
        <p:spPr>
          <a:xfrm>
            <a:off x="761799" y="2750126"/>
            <a:ext cx="10381205" cy="32617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35E088-72B1-425B-B53B-81B134826169}"/>
              </a:ext>
            </a:extLst>
          </p:cNvPr>
          <p:cNvSpPr>
            <a:spLocks noGrp="1"/>
          </p:cNvSpPr>
          <p:nvPr>
            <p:ph type="dt" sz="half" idx="10"/>
          </p:nvPr>
        </p:nvSpPr>
        <p:spPr/>
        <p:txBody>
          <a:bodyPr/>
          <a:lstStyle/>
          <a:p>
            <a:fld id="{1962799E-EB8E-4038-8063-81BB57C732D4}" type="datetime1">
              <a:rPr lang="en-US" smtClean="0"/>
              <a:t>9/28/23</a:t>
            </a:fld>
            <a:endParaRPr lang="en-US"/>
          </a:p>
        </p:txBody>
      </p:sp>
      <p:sp>
        <p:nvSpPr>
          <p:cNvPr id="5" name="Footer Placeholder 4">
            <a:extLst>
              <a:ext uri="{FF2B5EF4-FFF2-40B4-BE49-F238E27FC236}">
                <a16:creationId xmlns:a16="http://schemas.microsoft.com/office/drawing/2014/main" id="{89180451-8BF9-48B2-8E6A-9E15C83357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68196E-3A76-4417-BFD8-4400D16E07EA}"/>
              </a:ext>
            </a:extLst>
          </p:cNvPr>
          <p:cNvSpPr>
            <a:spLocks noGrp="1"/>
          </p:cNvSpPr>
          <p:nvPr>
            <p:ph type="sldNum" sz="quarter" idx="12"/>
          </p:nvPr>
        </p:nvSpPr>
        <p:spPr/>
        <p:txBody>
          <a:bodyPr/>
          <a:lstStyle/>
          <a:p>
            <a:fld id="{B4A918BC-4D43-4B42-B3C0-E7EBE25E6AF0}" type="slidenum">
              <a:rPr lang="en-US" smtClean="0"/>
              <a:t>‹Nº›</a:t>
            </a:fld>
            <a:endParaRPr lang="en-US"/>
          </a:p>
        </p:txBody>
      </p:sp>
    </p:spTree>
    <p:extLst>
      <p:ext uri="{BB962C8B-B14F-4D97-AF65-F5344CB8AC3E}">
        <p14:creationId xmlns:p14="http://schemas.microsoft.com/office/powerpoint/2010/main" val="479306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CFB183B-99B9-4420-AB2D-070568510522}"/>
              </a:ext>
            </a:extLst>
          </p:cNvPr>
          <p:cNvSpPr/>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76DF62B9-1876-4EEB-929D-B46F98265E34}"/>
              </a:ext>
            </a:extLst>
          </p:cNvPr>
          <p:cNvSpPr/>
          <p:nvPr/>
        </p:nvSpPr>
        <p:spPr>
          <a:xfrm>
            <a:off x="0" y="-2"/>
            <a:ext cx="12192000" cy="3862064"/>
          </a:xfrm>
          <a:prstGeom prst="rect">
            <a:avLst/>
          </a:prstGeom>
          <a:ln>
            <a:noFill/>
          </a:ln>
          <a:effectLst>
            <a:outerShdw blurRad="203200" dist="127000" dir="5460000" sx="96000" sy="96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B5F0E4DD-839A-4BD2-B5FA-FF319E87D037}"/>
              </a:ext>
            </a:extLst>
          </p:cNvPr>
          <p:cNvCxnSpPr>
            <a:cxnSpLocks/>
          </p:cNvCxnSpPr>
          <p:nvPr/>
        </p:nvCxnSpPr>
        <p:spPr>
          <a:xfrm>
            <a:off x="11668155" y="852056"/>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692C2FB-E558-4132-AAF5-EFCED0144BA2}"/>
              </a:ext>
            </a:extLst>
          </p:cNvPr>
          <p:cNvSpPr>
            <a:spLocks noGrp="1"/>
          </p:cNvSpPr>
          <p:nvPr>
            <p:ph type="title"/>
          </p:nvPr>
        </p:nvSpPr>
        <p:spPr>
          <a:xfrm>
            <a:off x="761801" y="852056"/>
            <a:ext cx="10380572" cy="2576944"/>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AA20424-DA4E-467F-AC0A-D44192A54F64}"/>
              </a:ext>
            </a:extLst>
          </p:cNvPr>
          <p:cNvSpPr>
            <a:spLocks noGrp="1"/>
          </p:cNvSpPr>
          <p:nvPr>
            <p:ph type="body" idx="1"/>
          </p:nvPr>
        </p:nvSpPr>
        <p:spPr>
          <a:xfrm>
            <a:off x="761797" y="4202832"/>
            <a:ext cx="10395116" cy="178926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B39F9C-ADA9-4225-9D74-193A8894ED7A}"/>
              </a:ext>
            </a:extLst>
          </p:cNvPr>
          <p:cNvSpPr>
            <a:spLocks noGrp="1"/>
          </p:cNvSpPr>
          <p:nvPr>
            <p:ph type="dt" sz="half" idx="10"/>
          </p:nvPr>
        </p:nvSpPr>
        <p:spPr>
          <a:xfrm>
            <a:off x="332481" y="6236208"/>
            <a:ext cx="3037459" cy="365125"/>
          </a:xfrm>
        </p:spPr>
        <p:txBody>
          <a:bodyPr/>
          <a:lstStyle/>
          <a:p>
            <a:fld id="{217A73C3-B243-44D3-809D-EF8FDFBD85D4}" type="datetime1">
              <a:rPr lang="en-US" smtClean="0"/>
              <a:t>9/28/23</a:t>
            </a:fld>
            <a:endParaRPr lang="en-US" dirty="0"/>
          </a:p>
        </p:txBody>
      </p:sp>
      <p:sp>
        <p:nvSpPr>
          <p:cNvPr id="5" name="Footer Placeholder 4">
            <a:extLst>
              <a:ext uri="{FF2B5EF4-FFF2-40B4-BE49-F238E27FC236}">
                <a16:creationId xmlns:a16="http://schemas.microsoft.com/office/drawing/2014/main" id="{84057DEC-B96B-4D69-8B62-5156FDA6D9BB}"/>
              </a:ext>
            </a:extLst>
          </p:cNvPr>
          <p:cNvSpPr>
            <a:spLocks noGrp="1"/>
          </p:cNvSpPr>
          <p:nvPr>
            <p:ph type="ftr" sz="quarter" idx="11"/>
          </p:nvPr>
        </p:nvSpPr>
        <p:spPr>
          <a:xfrm>
            <a:off x="332481" y="237744"/>
            <a:ext cx="4114800" cy="365125"/>
          </a:xfrm>
        </p:spPr>
        <p:txBody>
          <a:bodyPr/>
          <a:lstStyle/>
          <a:p>
            <a:endParaRPr lang="en-US" dirty="0"/>
          </a:p>
        </p:txBody>
      </p:sp>
      <p:sp>
        <p:nvSpPr>
          <p:cNvPr id="6" name="Slide Number Placeholder 5">
            <a:extLst>
              <a:ext uri="{FF2B5EF4-FFF2-40B4-BE49-F238E27FC236}">
                <a16:creationId xmlns:a16="http://schemas.microsoft.com/office/drawing/2014/main" id="{A0BF4AC1-9934-43DC-B9AC-322612A74656}"/>
              </a:ext>
            </a:extLst>
          </p:cNvPr>
          <p:cNvSpPr>
            <a:spLocks noGrp="1"/>
          </p:cNvSpPr>
          <p:nvPr>
            <p:ph type="sldNum" sz="quarter" idx="12"/>
          </p:nvPr>
        </p:nvSpPr>
        <p:spPr>
          <a:xfrm>
            <a:off x="11289782" y="237744"/>
            <a:ext cx="756746" cy="365760"/>
          </a:xfrm>
        </p:spPr>
        <p:txBody>
          <a:bodyPr/>
          <a:lstStyle/>
          <a:p>
            <a:fld id="{B4A918BC-4D43-4B42-B3C0-E7EBE25E6AF0}" type="slidenum">
              <a:rPr lang="en-US" smtClean="0"/>
              <a:t>‹Nº›</a:t>
            </a:fld>
            <a:endParaRPr lang="en-US"/>
          </a:p>
        </p:txBody>
      </p:sp>
      <p:cxnSp>
        <p:nvCxnSpPr>
          <p:cNvPr id="11" name="Straight Connector 10">
            <a:extLst>
              <a:ext uri="{FF2B5EF4-FFF2-40B4-BE49-F238E27FC236}">
                <a16:creationId xmlns:a16="http://schemas.microsoft.com/office/drawing/2014/main" id="{4CBDA60A-39CD-41D4-8AE5-0FB7FD78559C}"/>
              </a:ext>
            </a:extLst>
          </p:cNvPr>
          <p:cNvCxnSpPr>
            <a:cxnSpLocks/>
          </p:cNvCxnSpPr>
          <p:nvPr/>
        </p:nvCxnSpPr>
        <p:spPr>
          <a:xfrm>
            <a:off x="11668155" y="852056"/>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1855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CAF84-4A19-4D9A-9B82-46BCBED4F7BD}"/>
              </a:ext>
            </a:extLst>
          </p:cNvPr>
          <p:cNvSpPr>
            <a:spLocks noGrp="1"/>
          </p:cNvSpPr>
          <p:nvPr>
            <p:ph type="title"/>
          </p:nvPr>
        </p:nvSpPr>
        <p:spPr>
          <a:xfrm>
            <a:off x="761801" y="858982"/>
            <a:ext cx="10380573" cy="143227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5A373DD-26AC-4E69-A17C-538D9C7C6854}"/>
              </a:ext>
            </a:extLst>
          </p:cNvPr>
          <p:cNvSpPr>
            <a:spLocks noGrp="1"/>
          </p:cNvSpPr>
          <p:nvPr>
            <p:ph sz="half" idx="1"/>
          </p:nvPr>
        </p:nvSpPr>
        <p:spPr>
          <a:xfrm>
            <a:off x="761800" y="2833255"/>
            <a:ext cx="5045281" cy="3165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AD30C23-A75F-45DF-BCCF-760C533AC7FA}"/>
              </a:ext>
            </a:extLst>
          </p:cNvPr>
          <p:cNvSpPr>
            <a:spLocks noGrp="1"/>
          </p:cNvSpPr>
          <p:nvPr>
            <p:ph sz="half" idx="2"/>
          </p:nvPr>
        </p:nvSpPr>
        <p:spPr>
          <a:xfrm>
            <a:off x="6097092" y="2833255"/>
            <a:ext cx="5045281" cy="3165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82C3974-73EC-4F1B-9E92-0E279ABEE5CD}"/>
              </a:ext>
            </a:extLst>
          </p:cNvPr>
          <p:cNvSpPr>
            <a:spLocks noGrp="1"/>
          </p:cNvSpPr>
          <p:nvPr>
            <p:ph type="dt" sz="half" idx="10"/>
          </p:nvPr>
        </p:nvSpPr>
        <p:spPr>
          <a:xfrm>
            <a:off x="332481" y="6236208"/>
            <a:ext cx="3037459" cy="365125"/>
          </a:xfrm>
        </p:spPr>
        <p:txBody>
          <a:bodyPr/>
          <a:lstStyle/>
          <a:p>
            <a:fld id="{C9B6D3E3-28E2-4380-A113-67698215C5F8}" type="datetime1">
              <a:rPr lang="en-US" smtClean="0"/>
              <a:t>9/28/23</a:t>
            </a:fld>
            <a:endParaRPr lang="en-US" dirty="0"/>
          </a:p>
        </p:txBody>
      </p:sp>
      <p:sp>
        <p:nvSpPr>
          <p:cNvPr id="6" name="Footer Placeholder 5">
            <a:extLst>
              <a:ext uri="{FF2B5EF4-FFF2-40B4-BE49-F238E27FC236}">
                <a16:creationId xmlns:a16="http://schemas.microsoft.com/office/drawing/2014/main" id="{CC70B3F2-3F28-42A3-9701-A6F01F1B185A}"/>
              </a:ext>
            </a:extLst>
          </p:cNvPr>
          <p:cNvSpPr>
            <a:spLocks noGrp="1"/>
          </p:cNvSpPr>
          <p:nvPr>
            <p:ph type="ftr" sz="quarter" idx="11"/>
          </p:nvPr>
        </p:nvSpPr>
        <p:spPr>
          <a:xfrm>
            <a:off x="332481" y="237744"/>
            <a:ext cx="4114800" cy="365125"/>
          </a:xfrm>
        </p:spPr>
        <p:txBody>
          <a:bodyPr/>
          <a:lstStyle/>
          <a:p>
            <a:endParaRPr lang="en-US" dirty="0"/>
          </a:p>
        </p:txBody>
      </p:sp>
      <p:sp>
        <p:nvSpPr>
          <p:cNvPr id="7" name="Slide Number Placeholder 6">
            <a:extLst>
              <a:ext uri="{FF2B5EF4-FFF2-40B4-BE49-F238E27FC236}">
                <a16:creationId xmlns:a16="http://schemas.microsoft.com/office/drawing/2014/main" id="{E5E7A2FC-50E7-4972-9F28-E3AC4EF93D44}"/>
              </a:ext>
            </a:extLst>
          </p:cNvPr>
          <p:cNvSpPr>
            <a:spLocks noGrp="1"/>
          </p:cNvSpPr>
          <p:nvPr>
            <p:ph type="sldNum" sz="quarter" idx="12"/>
          </p:nvPr>
        </p:nvSpPr>
        <p:spPr>
          <a:xfrm>
            <a:off x="11289782" y="237744"/>
            <a:ext cx="756746" cy="365760"/>
          </a:xfrm>
        </p:spPr>
        <p:txBody>
          <a:bodyPr/>
          <a:lstStyle/>
          <a:p>
            <a:fld id="{B4A918BC-4D43-4B42-B3C0-E7EBE25E6AF0}" type="slidenum">
              <a:rPr lang="en-US" smtClean="0"/>
              <a:t>‹Nº›</a:t>
            </a:fld>
            <a:endParaRPr lang="en-US"/>
          </a:p>
        </p:txBody>
      </p:sp>
    </p:spTree>
    <p:extLst>
      <p:ext uri="{BB962C8B-B14F-4D97-AF65-F5344CB8AC3E}">
        <p14:creationId xmlns:p14="http://schemas.microsoft.com/office/powerpoint/2010/main" val="2158764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65F85-77E6-4F6D-9FFA-5D76201B13E5}"/>
              </a:ext>
            </a:extLst>
          </p:cNvPr>
          <p:cNvSpPr>
            <a:spLocks noGrp="1"/>
          </p:cNvSpPr>
          <p:nvPr>
            <p:ph type="title"/>
          </p:nvPr>
        </p:nvSpPr>
        <p:spPr>
          <a:xfrm>
            <a:off x="761802" y="872836"/>
            <a:ext cx="10380572" cy="1427019"/>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C6C0DAE-58D1-45D9-9FC4-B0864E332C08}"/>
              </a:ext>
            </a:extLst>
          </p:cNvPr>
          <p:cNvSpPr>
            <a:spLocks noGrp="1"/>
          </p:cNvSpPr>
          <p:nvPr>
            <p:ph type="body" idx="1"/>
          </p:nvPr>
        </p:nvSpPr>
        <p:spPr>
          <a:xfrm>
            <a:off x="761801" y="2713326"/>
            <a:ext cx="5023424" cy="823912"/>
          </a:xfrm>
        </p:spPr>
        <p:txBody>
          <a:bodyPr anchor="b">
            <a:normAutofit/>
          </a:bodyPr>
          <a:lstStyle>
            <a:lvl1pPr marL="0" indent="0">
              <a:buNone/>
              <a:defRPr sz="2400" b="0" i="1" u="none"/>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1E63D7-9812-4EA1-A0A2-14D974311FAD}"/>
              </a:ext>
            </a:extLst>
          </p:cNvPr>
          <p:cNvSpPr>
            <a:spLocks noGrp="1"/>
          </p:cNvSpPr>
          <p:nvPr>
            <p:ph sz="half" idx="2"/>
          </p:nvPr>
        </p:nvSpPr>
        <p:spPr>
          <a:xfrm>
            <a:off x="761801" y="3706091"/>
            <a:ext cx="5023424" cy="2334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E4C5055B-04A0-47D3-90ED-135025F857F9}"/>
              </a:ext>
            </a:extLst>
          </p:cNvPr>
          <p:cNvSpPr>
            <a:spLocks noGrp="1"/>
          </p:cNvSpPr>
          <p:nvPr>
            <p:ph type="body" sz="quarter" idx="3"/>
          </p:nvPr>
        </p:nvSpPr>
        <p:spPr>
          <a:xfrm>
            <a:off x="6094211" y="2713326"/>
            <a:ext cx="5048163" cy="823912"/>
          </a:xfrm>
        </p:spPr>
        <p:txBody>
          <a:bodyPr anchor="b">
            <a:normAutofit/>
          </a:bodyPr>
          <a:lstStyle>
            <a:lvl1pPr marL="0" indent="0">
              <a:buNone/>
              <a:defRPr sz="2400" b="0" i="1" u="none"/>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936E6E-8F64-49E6-B57C-86CF92D1689E}"/>
              </a:ext>
            </a:extLst>
          </p:cNvPr>
          <p:cNvSpPr>
            <a:spLocks noGrp="1"/>
          </p:cNvSpPr>
          <p:nvPr>
            <p:ph sz="quarter" idx="4"/>
          </p:nvPr>
        </p:nvSpPr>
        <p:spPr>
          <a:xfrm>
            <a:off x="6094211" y="3706091"/>
            <a:ext cx="5048163" cy="2334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FBEAD-2827-40DA-8338-2D691325F1B3}"/>
              </a:ext>
            </a:extLst>
          </p:cNvPr>
          <p:cNvSpPr>
            <a:spLocks noGrp="1"/>
          </p:cNvSpPr>
          <p:nvPr>
            <p:ph type="dt" sz="half" idx="10"/>
          </p:nvPr>
        </p:nvSpPr>
        <p:spPr>
          <a:xfrm>
            <a:off x="332481" y="6236208"/>
            <a:ext cx="3037459" cy="365125"/>
          </a:xfrm>
        </p:spPr>
        <p:txBody>
          <a:bodyPr/>
          <a:lstStyle/>
          <a:p>
            <a:fld id="{A9EFCB61-04AD-47C9-BF79-2BD8B9CEC07A}" type="datetime1">
              <a:rPr lang="en-US" smtClean="0"/>
              <a:t>9/28/23</a:t>
            </a:fld>
            <a:endParaRPr lang="en-US" dirty="0"/>
          </a:p>
        </p:txBody>
      </p:sp>
      <p:sp>
        <p:nvSpPr>
          <p:cNvPr id="8" name="Footer Placeholder 7">
            <a:extLst>
              <a:ext uri="{FF2B5EF4-FFF2-40B4-BE49-F238E27FC236}">
                <a16:creationId xmlns:a16="http://schemas.microsoft.com/office/drawing/2014/main" id="{DF34B88D-9C6E-4A88-985C-3ED5057A1F65}"/>
              </a:ext>
            </a:extLst>
          </p:cNvPr>
          <p:cNvSpPr>
            <a:spLocks noGrp="1"/>
          </p:cNvSpPr>
          <p:nvPr>
            <p:ph type="ftr" sz="quarter" idx="11"/>
          </p:nvPr>
        </p:nvSpPr>
        <p:spPr>
          <a:xfrm>
            <a:off x="332481" y="237744"/>
            <a:ext cx="4114800" cy="365125"/>
          </a:xfrm>
        </p:spPr>
        <p:txBody>
          <a:bodyPr/>
          <a:lstStyle/>
          <a:p>
            <a:endParaRPr lang="en-US" dirty="0"/>
          </a:p>
        </p:txBody>
      </p:sp>
      <p:sp>
        <p:nvSpPr>
          <p:cNvPr id="9" name="Slide Number Placeholder 8">
            <a:extLst>
              <a:ext uri="{FF2B5EF4-FFF2-40B4-BE49-F238E27FC236}">
                <a16:creationId xmlns:a16="http://schemas.microsoft.com/office/drawing/2014/main" id="{880B6A32-2D15-425F-B6A9-146AFB5C1ACB}"/>
              </a:ext>
            </a:extLst>
          </p:cNvPr>
          <p:cNvSpPr>
            <a:spLocks noGrp="1"/>
          </p:cNvSpPr>
          <p:nvPr>
            <p:ph type="sldNum" sz="quarter" idx="12"/>
          </p:nvPr>
        </p:nvSpPr>
        <p:spPr>
          <a:xfrm>
            <a:off x="11289782" y="237744"/>
            <a:ext cx="756746" cy="365760"/>
          </a:xfrm>
        </p:spPr>
        <p:txBody>
          <a:bodyPr/>
          <a:lstStyle/>
          <a:p>
            <a:fld id="{B4A918BC-4D43-4B42-B3C0-E7EBE25E6AF0}" type="slidenum">
              <a:rPr lang="en-US" smtClean="0"/>
              <a:t>‹Nº›</a:t>
            </a:fld>
            <a:endParaRPr lang="en-US"/>
          </a:p>
        </p:txBody>
      </p:sp>
    </p:spTree>
    <p:extLst>
      <p:ext uri="{BB962C8B-B14F-4D97-AF65-F5344CB8AC3E}">
        <p14:creationId xmlns:p14="http://schemas.microsoft.com/office/powerpoint/2010/main" val="2884600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81B7C-9BD5-4CF8-BAEB-A6CB78DA2F89}"/>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AD85F1D3-3353-4FC6-8854-51B0BFFD6D5A}"/>
              </a:ext>
            </a:extLst>
          </p:cNvPr>
          <p:cNvSpPr>
            <a:spLocks noGrp="1"/>
          </p:cNvSpPr>
          <p:nvPr>
            <p:ph type="dt" sz="half" idx="10"/>
          </p:nvPr>
        </p:nvSpPr>
        <p:spPr/>
        <p:txBody>
          <a:bodyPr/>
          <a:lstStyle/>
          <a:p>
            <a:fld id="{A4535E0C-D585-492F-8146-7493F4086301}" type="datetime1">
              <a:rPr lang="en-US" smtClean="0"/>
              <a:t>9/28/23</a:t>
            </a:fld>
            <a:endParaRPr lang="en-US"/>
          </a:p>
        </p:txBody>
      </p:sp>
      <p:sp>
        <p:nvSpPr>
          <p:cNvPr id="4" name="Footer Placeholder 3">
            <a:extLst>
              <a:ext uri="{FF2B5EF4-FFF2-40B4-BE49-F238E27FC236}">
                <a16:creationId xmlns:a16="http://schemas.microsoft.com/office/drawing/2014/main" id="{F7226CE6-6BEB-46DB-BD4B-9B8AE89A1A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81BCCC-8B3F-40B3-91D5-52E53B2AAE11}"/>
              </a:ext>
            </a:extLst>
          </p:cNvPr>
          <p:cNvSpPr>
            <a:spLocks noGrp="1"/>
          </p:cNvSpPr>
          <p:nvPr>
            <p:ph type="sldNum" sz="quarter" idx="12"/>
          </p:nvPr>
        </p:nvSpPr>
        <p:spPr/>
        <p:txBody>
          <a:bodyPr/>
          <a:lstStyle/>
          <a:p>
            <a:fld id="{B4A918BC-4D43-4B42-B3C0-E7EBE25E6AF0}" type="slidenum">
              <a:rPr lang="en-US" smtClean="0"/>
              <a:t>‹Nº›</a:t>
            </a:fld>
            <a:endParaRPr lang="en-US"/>
          </a:p>
        </p:txBody>
      </p:sp>
    </p:spTree>
    <p:extLst>
      <p:ext uri="{BB962C8B-B14F-4D97-AF65-F5344CB8AC3E}">
        <p14:creationId xmlns:p14="http://schemas.microsoft.com/office/powerpoint/2010/main" val="3045481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C0FBB6-4CCA-4358-9DD5-CDF2173E63C8}"/>
              </a:ext>
            </a:extLst>
          </p:cNvPr>
          <p:cNvSpPr/>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8902559A-671A-4FDE-82C3-1CF8CFCF18EC}"/>
              </a:ext>
            </a:extLst>
          </p:cNvPr>
          <p:cNvSpPr>
            <a:spLocks noGrp="1"/>
          </p:cNvSpPr>
          <p:nvPr>
            <p:ph type="dt" sz="half" idx="10"/>
          </p:nvPr>
        </p:nvSpPr>
        <p:spPr/>
        <p:txBody>
          <a:bodyPr/>
          <a:lstStyle/>
          <a:p>
            <a:fld id="{8CE48390-48B5-49AB-B019-A7C8FB8C31F6}" type="datetime1">
              <a:rPr lang="en-US" smtClean="0"/>
              <a:t>9/28/23</a:t>
            </a:fld>
            <a:endParaRPr lang="en-US"/>
          </a:p>
        </p:txBody>
      </p:sp>
      <p:sp>
        <p:nvSpPr>
          <p:cNvPr id="3" name="Footer Placeholder 2">
            <a:extLst>
              <a:ext uri="{FF2B5EF4-FFF2-40B4-BE49-F238E27FC236}">
                <a16:creationId xmlns:a16="http://schemas.microsoft.com/office/drawing/2014/main" id="{78A14275-250D-437E-BAF1-5BB3CDE64AC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FD93BDE-2A52-4AA7-B222-0F25570EBF77}"/>
              </a:ext>
            </a:extLst>
          </p:cNvPr>
          <p:cNvSpPr>
            <a:spLocks noGrp="1"/>
          </p:cNvSpPr>
          <p:nvPr>
            <p:ph type="sldNum" sz="quarter" idx="12"/>
          </p:nvPr>
        </p:nvSpPr>
        <p:spPr/>
        <p:txBody>
          <a:bodyPr/>
          <a:lstStyle/>
          <a:p>
            <a:fld id="{B4A918BC-4D43-4B42-B3C0-E7EBE25E6AF0}" type="slidenum">
              <a:rPr lang="en-US" smtClean="0"/>
              <a:t>‹Nº›</a:t>
            </a:fld>
            <a:endParaRPr lang="en-US"/>
          </a:p>
        </p:txBody>
      </p:sp>
      <p:cxnSp>
        <p:nvCxnSpPr>
          <p:cNvPr id="5" name="Straight Connector 4">
            <a:extLst>
              <a:ext uri="{FF2B5EF4-FFF2-40B4-BE49-F238E27FC236}">
                <a16:creationId xmlns:a16="http://schemas.microsoft.com/office/drawing/2014/main" id="{9E6B771E-DDF7-430C-9462-BA1D3742C84E}"/>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9645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F9A0B00-F6ED-4C3A-97DC-C2AF9D62EE8B}"/>
              </a:ext>
            </a:extLst>
          </p:cNvPr>
          <p:cNvSpPr/>
          <p:nvPr/>
        </p:nvSpPr>
        <p:spPr>
          <a:xfrm>
            <a:off x="79067" y="0"/>
            <a:ext cx="4998624" cy="6858000"/>
          </a:xfrm>
          <a:prstGeom prst="rect">
            <a:avLst/>
          </a:prstGeom>
          <a:ln>
            <a:noFill/>
          </a:ln>
          <a:effectLst>
            <a:outerShdw blurRad="228600" dist="114300" dir="21540000" sx="96000" sy="96000" algn="t"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3" name="Rectangle 122">
            <a:extLst>
              <a:ext uri="{FF2B5EF4-FFF2-40B4-BE49-F238E27FC236}">
                <a16:creationId xmlns:a16="http://schemas.microsoft.com/office/drawing/2014/main" id="{3B025FD9-B9EF-4F5C-B67D-3485253B7A6A}"/>
              </a:ext>
            </a:extLst>
          </p:cNvPr>
          <p:cNvSpPr/>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id="{47F545CD-A200-4C66-BF9A-9B839D0CE648}"/>
              </a:ext>
            </a:extLst>
          </p:cNvPr>
          <p:cNvSpPr/>
          <p:nvPr/>
        </p:nvSpPr>
        <p:spPr>
          <a:xfrm>
            <a:off x="0" y="0"/>
            <a:ext cx="6096000" cy="6858000"/>
          </a:xfrm>
          <a:prstGeom prst="rect">
            <a:avLst/>
          </a:prstGeom>
          <a:ln>
            <a:noFill/>
          </a:ln>
          <a:effectLst>
            <a:outerShdw blurRad="228600" dist="152400" dir="21540000" sx="96000" sy="96000" algn="t"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110916-EEE9-418C-B24A-EC09A6D22859}"/>
              </a:ext>
            </a:extLst>
          </p:cNvPr>
          <p:cNvSpPr>
            <a:spLocks noGrp="1"/>
          </p:cNvSpPr>
          <p:nvPr>
            <p:ph type="title"/>
          </p:nvPr>
        </p:nvSpPr>
        <p:spPr>
          <a:xfrm>
            <a:off x="770537" y="872836"/>
            <a:ext cx="4560525" cy="2281050"/>
          </a:xfrm>
        </p:spPr>
        <p:txBody>
          <a:bodyPr anchor="b">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9C3A0F4-FD98-409E-B41A-5F4352C6A8E5}"/>
              </a:ext>
            </a:extLst>
          </p:cNvPr>
          <p:cNvSpPr>
            <a:spLocks noGrp="1"/>
          </p:cNvSpPr>
          <p:nvPr>
            <p:ph idx="1"/>
          </p:nvPr>
        </p:nvSpPr>
        <p:spPr>
          <a:xfrm>
            <a:off x="6621781" y="872837"/>
            <a:ext cx="4520593" cy="5140036"/>
          </a:xfrm>
        </p:spPr>
        <p:txBody>
          <a:bodyPr>
            <a:normAutofit/>
          </a:bodyPr>
          <a:lstStyle>
            <a:lvl1pPr algn="l">
              <a:defRPr sz="2800"/>
            </a:lvl1pPr>
            <a:lvl2pPr algn="l">
              <a:defRPr sz="2400"/>
            </a:lvl2pPr>
            <a:lvl3pPr algn="l">
              <a:defRPr sz="2000"/>
            </a:lvl3pPr>
            <a:lvl4pPr algn="l">
              <a:defRPr sz="1800"/>
            </a:lvl4pPr>
            <a:lvl5pPr algn="l">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3EFABF6F-6E7C-4B3F-B205-09361DA5898B}"/>
              </a:ext>
            </a:extLst>
          </p:cNvPr>
          <p:cNvSpPr>
            <a:spLocks noGrp="1"/>
          </p:cNvSpPr>
          <p:nvPr>
            <p:ph type="body" sz="half" idx="2"/>
          </p:nvPr>
        </p:nvSpPr>
        <p:spPr>
          <a:xfrm>
            <a:off x="770537" y="3442854"/>
            <a:ext cx="4560525" cy="257694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25198D-8500-4277-AA5D-3C3D8FDDCF4B}"/>
              </a:ext>
            </a:extLst>
          </p:cNvPr>
          <p:cNvSpPr>
            <a:spLocks noGrp="1"/>
          </p:cNvSpPr>
          <p:nvPr>
            <p:ph type="dt" sz="half" idx="10"/>
          </p:nvPr>
        </p:nvSpPr>
        <p:spPr>
          <a:xfrm>
            <a:off x="329184" y="6236208"/>
            <a:ext cx="3037459" cy="365125"/>
          </a:xfrm>
        </p:spPr>
        <p:txBody>
          <a:bodyPr/>
          <a:lstStyle/>
          <a:p>
            <a:fld id="{962E767E-8A14-4E70-91B9-2101CBC4D7BD}" type="datetime1">
              <a:rPr lang="en-US" smtClean="0"/>
              <a:t>9/28/23</a:t>
            </a:fld>
            <a:endParaRPr lang="en-US" dirty="0"/>
          </a:p>
        </p:txBody>
      </p:sp>
      <p:sp>
        <p:nvSpPr>
          <p:cNvPr id="6" name="Footer Placeholder 5">
            <a:extLst>
              <a:ext uri="{FF2B5EF4-FFF2-40B4-BE49-F238E27FC236}">
                <a16:creationId xmlns:a16="http://schemas.microsoft.com/office/drawing/2014/main" id="{F98D219F-027A-4632-9FB0-BD098D5693DB}"/>
              </a:ext>
            </a:extLst>
          </p:cNvPr>
          <p:cNvSpPr>
            <a:spLocks noGrp="1"/>
          </p:cNvSpPr>
          <p:nvPr>
            <p:ph type="ftr" sz="quarter" idx="11"/>
          </p:nvPr>
        </p:nvSpPr>
        <p:spPr>
          <a:xfrm>
            <a:off x="329184" y="237744"/>
            <a:ext cx="3792532" cy="365125"/>
          </a:xfrm>
        </p:spPr>
        <p:txBody>
          <a:bodyPr/>
          <a:lstStyle>
            <a:lvl1pPr algn="l">
              <a:defRPr/>
            </a:lvl1pPr>
          </a:lstStyle>
          <a:p>
            <a:endParaRPr lang="en-US" dirty="0"/>
          </a:p>
        </p:txBody>
      </p:sp>
      <p:sp>
        <p:nvSpPr>
          <p:cNvPr id="7" name="Slide Number Placeholder 6">
            <a:extLst>
              <a:ext uri="{FF2B5EF4-FFF2-40B4-BE49-F238E27FC236}">
                <a16:creationId xmlns:a16="http://schemas.microsoft.com/office/drawing/2014/main" id="{CA30C82B-C7DC-434D-8768-DE9D1176715B}"/>
              </a:ext>
            </a:extLst>
          </p:cNvPr>
          <p:cNvSpPr>
            <a:spLocks noGrp="1"/>
          </p:cNvSpPr>
          <p:nvPr>
            <p:ph type="sldNum" sz="quarter" idx="12"/>
          </p:nvPr>
        </p:nvSpPr>
        <p:spPr>
          <a:xfrm>
            <a:off x="11292840" y="237744"/>
            <a:ext cx="756746" cy="365760"/>
          </a:xfrm>
        </p:spPr>
        <p:txBody>
          <a:bodyPr/>
          <a:lstStyle/>
          <a:p>
            <a:fld id="{B4A918BC-4D43-4B42-B3C0-E7EBE25E6AF0}" type="slidenum">
              <a:rPr lang="en-US" smtClean="0"/>
              <a:t>‹Nº›</a:t>
            </a:fld>
            <a:endParaRPr lang="en-US" dirty="0"/>
          </a:p>
        </p:txBody>
      </p:sp>
      <p:cxnSp>
        <p:nvCxnSpPr>
          <p:cNvPr id="129" name="Straight Connector 128">
            <a:extLst>
              <a:ext uri="{FF2B5EF4-FFF2-40B4-BE49-F238E27FC236}">
                <a16:creationId xmlns:a16="http://schemas.microsoft.com/office/drawing/2014/main" id="{A8CCC603-9605-46C8-9034-8DAE6AC40DD9}"/>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CBBF1D9-8F8F-45A3-BDB4-952D0FB20A4D}"/>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117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CBEB8797-B080-41A6-B14E-8DC7F0F27E4E}"/>
              </a:ext>
            </a:extLst>
          </p:cNvPr>
          <p:cNvSpPr/>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0C6C7272-A552-46B3-992F-F5ADD5AA2443}"/>
              </a:ext>
            </a:extLst>
          </p:cNvPr>
          <p:cNvSpPr/>
          <p:nvPr/>
        </p:nvSpPr>
        <p:spPr>
          <a:xfrm>
            <a:off x="-1" y="0"/>
            <a:ext cx="6087677" cy="6858000"/>
          </a:xfrm>
          <a:prstGeom prst="rect">
            <a:avLst/>
          </a:prstGeom>
          <a:solidFill>
            <a:schemeClr val="bg1"/>
          </a:solidFill>
          <a:ln>
            <a:noFill/>
          </a:ln>
          <a:effectLst>
            <a:outerShdw blurRad="228600" dist="152400" dir="21540000" sx="96000" sy="96000" algn="t"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C25F6AD1-1E6C-46AF-8431-6627180FFD2E}"/>
              </a:ext>
            </a:extLst>
          </p:cNvPr>
          <p:cNvSpPr>
            <a:spLocks noGrp="1"/>
          </p:cNvSpPr>
          <p:nvPr>
            <p:ph type="title"/>
          </p:nvPr>
        </p:nvSpPr>
        <p:spPr>
          <a:xfrm>
            <a:off x="768733" y="858981"/>
            <a:ext cx="4556749" cy="2281052"/>
          </a:xfrm>
        </p:spPr>
        <p:txBody>
          <a:bodyPr anchor="b"/>
          <a:lstStyle>
            <a:lvl1pPr>
              <a:defRPr lang="en-US" sz="3600" kern="1200" dirty="0">
                <a:solidFill>
                  <a:schemeClr val="tx1"/>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88A91F9-760E-4CF4-8A03-FA1482C35EB7}"/>
              </a:ext>
            </a:extLst>
          </p:cNvPr>
          <p:cNvSpPr>
            <a:spLocks noGrp="1"/>
          </p:cNvSpPr>
          <p:nvPr>
            <p:ph type="pic" idx="1"/>
          </p:nvPr>
        </p:nvSpPr>
        <p:spPr>
          <a:xfrm>
            <a:off x="6559826" y="865909"/>
            <a:ext cx="4582548" cy="51261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49A9D5-BA6E-4C4A-88A0-5BB86958B8E6}"/>
              </a:ext>
            </a:extLst>
          </p:cNvPr>
          <p:cNvSpPr>
            <a:spLocks noGrp="1"/>
          </p:cNvSpPr>
          <p:nvPr>
            <p:ph type="body" sz="half" idx="2"/>
          </p:nvPr>
        </p:nvSpPr>
        <p:spPr>
          <a:xfrm>
            <a:off x="768733" y="3429000"/>
            <a:ext cx="4556749" cy="2590800"/>
          </a:xfrm>
        </p:spPr>
        <p:txBody>
          <a:bodyPr/>
          <a:lstStyle>
            <a:lvl1pPr marL="0" indent="0">
              <a:buNone/>
              <a:defRPr lang="en-US" sz="2400" kern="1200" dirty="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56899E-70A1-4EFB-87EC-6C4F3BC0360B}"/>
              </a:ext>
            </a:extLst>
          </p:cNvPr>
          <p:cNvSpPr>
            <a:spLocks noGrp="1"/>
          </p:cNvSpPr>
          <p:nvPr>
            <p:ph type="dt" sz="half" idx="10"/>
          </p:nvPr>
        </p:nvSpPr>
        <p:spPr>
          <a:xfrm>
            <a:off x="329184" y="6236208"/>
            <a:ext cx="3037459" cy="365125"/>
          </a:xfrm>
        </p:spPr>
        <p:txBody>
          <a:bodyPr/>
          <a:lstStyle/>
          <a:p>
            <a:fld id="{01AF0C4B-5A4A-45CA-ABEC-10F107160D33}" type="datetime1">
              <a:rPr lang="en-US" smtClean="0"/>
              <a:t>9/28/23</a:t>
            </a:fld>
            <a:endParaRPr lang="en-US" dirty="0"/>
          </a:p>
        </p:txBody>
      </p:sp>
      <p:sp>
        <p:nvSpPr>
          <p:cNvPr id="6" name="Footer Placeholder 5">
            <a:extLst>
              <a:ext uri="{FF2B5EF4-FFF2-40B4-BE49-F238E27FC236}">
                <a16:creationId xmlns:a16="http://schemas.microsoft.com/office/drawing/2014/main" id="{5FC34B05-4931-4BC8-BD43-9E6B944B3069}"/>
              </a:ext>
            </a:extLst>
          </p:cNvPr>
          <p:cNvSpPr>
            <a:spLocks noGrp="1"/>
          </p:cNvSpPr>
          <p:nvPr>
            <p:ph type="ftr" sz="quarter" idx="11"/>
          </p:nvPr>
        </p:nvSpPr>
        <p:spPr>
          <a:xfrm>
            <a:off x="329184" y="237744"/>
            <a:ext cx="4114800" cy="365125"/>
          </a:xfrm>
        </p:spPr>
        <p:txBody>
          <a:bodyPr/>
          <a:lstStyle>
            <a:lvl1pPr algn="l">
              <a:defRPr/>
            </a:lvl1pPr>
          </a:lstStyle>
          <a:p>
            <a:endParaRPr lang="en-US" dirty="0"/>
          </a:p>
        </p:txBody>
      </p:sp>
      <p:sp>
        <p:nvSpPr>
          <p:cNvPr id="7" name="Slide Number Placeholder 6">
            <a:extLst>
              <a:ext uri="{FF2B5EF4-FFF2-40B4-BE49-F238E27FC236}">
                <a16:creationId xmlns:a16="http://schemas.microsoft.com/office/drawing/2014/main" id="{AD4ABE5D-7EA4-4D33-B23E-52E640CBF217}"/>
              </a:ext>
            </a:extLst>
          </p:cNvPr>
          <p:cNvSpPr>
            <a:spLocks noGrp="1"/>
          </p:cNvSpPr>
          <p:nvPr>
            <p:ph type="sldNum" sz="quarter" idx="12"/>
          </p:nvPr>
        </p:nvSpPr>
        <p:spPr>
          <a:xfrm>
            <a:off x="11292840" y="237744"/>
            <a:ext cx="756746" cy="365760"/>
          </a:xfrm>
        </p:spPr>
        <p:txBody>
          <a:bodyPr/>
          <a:lstStyle/>
          <a:p>
            <a:fld id="{B4A918BC-4D43-4B42-B3C0-E7EBE25E6AF0}" type="slidenum">
              <a:rPr lang="en-US" smtClean="0"/>
              <a:t>‹Nº›</a:t>
            </a:fld>
            <a:endParaRPr lang="en-US" dirty="0"/>
          </a:p>
        </p:txBody>
      </p:sp>
      <p:cxnSp>
        <p:nvCxnSpPr>
          <p:cNvPr id="74" name="Straight Connector 73">
            <a:extLst>
              <a:ext uri="{FF2B5EF4-FFF2-40B4-BE49-F238E27FC236}">
                <a16:creationId xmlns:a16="http://schemas.microsoft.com/office/drawing/2014/main" id="{DF0DB5EA-94EC-4DB5-B8E5-B454005C1552}"/>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699FF82-B951-46E6-AEA7-0993C867FB6D}"/>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4738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38E7D36-B1C9-463C-983F-AEA5810A60D0}"/>
              </a:ext>
            </a:extLst>
          </p:cNvPr>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7B9A221-B33F-47C2-85FF-2C8F363D797B}"/>
              </a:ext>
            </a:extLst>
          </p:cNvPr>
          <p:cNvSpPr/>
          <p:nvPr/>
        </p:nvSpPr>
        <p:spPr>
          <a:xfrm>
            <a:off x="0" y="0"/>
            <a:ext cx="12188952"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a:extLst>
              <a:ext uri="{FF2B5EF4-FFF2-40B4-BE49-F238E27FC236}">
                <a16:creationId xmlns:a16="http://schemas.microsoft.com/office/drawing/2014/main" id="{CD0E0EF1-7626-4514-9337-271DD661B1EB}"/>
              </a:ext>
            </a:extLst>
          </p:cNvPr>
          <p:cNvSpPr/>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5" name="Rectangle 64">
            <a:extLst>
              <a:ext uri="{FF2B5EF4-FFF2-40B4-BE49-F238E27FC236}">
                <a16:creationId xmlns:a16="http://schemas.microsoft.com/office/drawing/2014/main" id="{5F0B1492-9A00-4F80-8771-0BB2C2C4353C}"/>
              </a:ext>
            </a:extLst>
          </p:cNvPr>
          <p:cNvSpPr/>
          <p:nvPr/>
        </p:nvSpPr>
        <p:spPr>
          <a:xfrm>
            <a:off x="0" y="-2"/>
            <a:ext cx="12188952" cy="2544415"/>
          </a:xfrm>
          <a:prstGeom prst="rect">
            <a:avLst/>
          </a:prstGeom>
          <a:ln>
            <a:noFill/>
          </a:ln>
          <a:effectLst>
            <a:outerShdw blurRad="190500" dist="1270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0F462805-4F8E-44FE-905C-2C3F1A2B3D44}"/>
              </a:ext>
            </a:extLst>
          </p:cNvPr>
          <p:cNvSpPr>
            <a:spLocks noGrp="1"/>
          </p:cNvSpPr>
          <p:nvPr>
            <p:ph type="title"/>
          </p:nvPr>
        </p:nvSpPr>
        <p:spPr>
          <a:xfrm>
            <a:off x="761801" y="858982"/>
            <a:ext cx="10380573" cy="143227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345021C-0380-49AA-ADA1-A8B473FBF572}"/>
              </a:ext>
            </a:extLst>
          </p:cNvPr>
          <p:cNvSpPr>
            <a:spLocks noGrp="1"/>
          </p:cNvSpPr>
          <p:nvPr>
            <p:ph type="body" idx="1"/>
          </p:nvPr>
        </p:nvSpPr>
        <p:spPr>
          <a:xfrm>
            <a:off x="761799" y="2750126"/>
            <a:ext cx="10381205" cy="326178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B7A2409-F298-40BF-BFAC-65A3E71D29E8}"/>
              </a:ext>
            </a:extLst>
          </p:cNvPr>
          <p:cNvSpPr>
            <a:spLocks noGrp="1"/>
          </p:cNvSpPr>
          <p:nvPr>
            <p:ph type="dt" sz="half" idx="2"/>
          </p:nvPr>
        </p:nvSpPr>
        <p:spPr>
          <a:xfrm>
            <a:off x="332481" y="6240079"/>
            <a:ext cx="4114800" cy="365125"/>
          </a:xfrm>
          <a:prstGeom prst="rect">
            <a:avLst/>
          </a:prstGeom>
        </p:spPr>
        <p:txBody>
          <a:bodyPr vert="horz" lIns="91440" tIns="45720" rIns="91440" bIns="45720" rtlCol="0" anchor="ctr"/>
          <a:lstStyle>
            <a:lvl1pPr algn="l">
              <a:defRPr sz="900">
                <a:solidFill>
                  <a:schemeClr val="tx1"/>
                </a:solidFill>
              </a:defRPr>
            </a:lvl1pPr>
          </a:lstStyle>
          <a:p>
            <a:fld id="{6989806E-8E94-473C-AEE7-BE6F15F85533}" type="datetime1">
              <a:rPr lang="en-US" smtClean="0"/>
              <a:t>9/28/23</a:t>
            </a:fld>
            <a:endParaRPr lang="en-US" dirty="0"/>
          </a:p>
        </p:txBody>
      </p:sp>
      <p:sp>
        <p:nvSpPr>
          <p:cNvPr id="5" name="Footer Placeholder 4">
            <a:extLst>
              <a:ext uri="{FF2B5EF4-FFF2-40B4-BE49-F238E27FC236}">
                <a16:creationId xmlns:a16="http://schemas.microsoft.com/office/drawing/2014/main" id="{CB4799D8-4DBF-4BB2-8D2B-65592ADC9004}"/>
              </a:ext>
            </a:extLst>
          </p:cNvPr>
          <p:cNvSpPr>
            <a:spLocks noGrp="1"/>
          </p:cNvSpPr>
          <p:nvPr>
            <p:ph type="ftr" sz="quarter" idx="3"/>
          </p:nvPr>
        </p:nvSpPr>
        <p:spPr>
          <a:xfrm>
            <a:off x="332481" y="236199"/>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F9F99666-11C3-48A1-966C-439EBF9D9A01}"/>
              </a:ext>
            </a:extLst>
          </p:cNvPr>
          <p:cNvSpPr>
            <a:spLocks noGrp="1"/>
          </p:cNvSpPr>
          <p:nvPr>
            <p:ph type="sldNum" sz="quarter" idx="4"/>
          </p:nvPr>
        </p:nvSpPr>
        <p:spPr>
          <a:xfrm>
            <a:off x="11289782" y="235881"/>
            <a:ext cx="756746" cy="365760"/>
          </a:xfrm>
          <a:prstGeom prst="rect">
            <a:avLst/>
          </a:prstGeom>
        </p:spPr>
        <p:txBody>
          <a:bodyPr vert="horz" lIns="91440" tIns="45720" rIns="91440" bIns="45720" rtlCol="0" anchor="ctr"/>
          <a:lstStyle>
            <a:lvl1pPr algn="ctr">
              <a:defRPr lang="en-US" sz="1400" b="1" kern="1200" smtClean="0">
                <a:solidFill>
                  <a:schemeClr val="tx1"/>
                </a:solidFill>
                <a:latin typeface="Bierstadt" panose="020B0504020202020204" pitchFamily="34" charset="0"/>
                <a:ea typeface="+mn-ea"/>
                <a:cs typeface="+mn-cs"/>
              </a:defRPr>
            </a:lvl1pPr>
          </a:lstStyle>
          <a:p>
            <a:fld id="{B4A918BC-4D43-4B42-B3C0-E7EBE25E6AF0}" type="slidenum">
              <a:rPr lang="en-US" smtClean="0"/>
              <a:pPr/>
              <a:t>‹Nº›</a:t>
            </a:fld>
            <a:endParaRPr lang="en-US" dirty="0"/>
          </a:p>
        </p:txBody>
      </p:sp>
      <p:cxnSp>
        <p:nvCxnSpPr>
          <p:cNvPr id="119" name="Straight Connector 118">
            <a:extLst>
              <a:ext uri="{FF2B5EF4-FFF2-40B4-BE49-F238E27FC236}">
                <a16:creationId xmlns:a16="http://schemas.microsoft.com/office/drawing/2014/main" id="{7FAC7B62-8ACC-41ED-80AB-8D1CDF38B9E4}"/>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45FF525-9A83-4625-99D9-B267BDE077E7}"/>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5902579"/>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200" kern="1200">
          <a:solidFill>
            <a:schemeClr val="tx1"/>
          </a:solidFill>
          <a:latin typeface="+mn-lt"/>
          <a:ea typeface="+mn-ea"/>
          <a:cs typeface="+mn-cs"/>
        </a:defRPr>
      </a:lvl1pPr>
      <a:lvl2pPr marL="228600" indent="0" algn="l"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45720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68580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91440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s://commons.wikimedia.org/wiki/File:Pasaporte_de_un_exiliado_espa%C3%B1ol_emitido_por_el_consulado_en_Perpi%C3%B1an,_Francia_(3).jpg" TargetMode="External"/><Relationship Id="rId7" Type="http://schemas.openxmlformats.org/officeDocument/2006/relationships/hyperlink" Target="https://creativecommons.org/licenses/by/3.0/" TargetMode="External"/><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rubenluengas.com/2021/01/desarrollan-un-pasaporte-digital-para-saber-quien-ha-sido-vacunado-contra-covid-19/" TargetMode="Externa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diariooficial.interior.gob.cl/publicaciones/2023/04/29/43539/01/2309175.pdf"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bcn.cl/leychile/navegar?idNorma=242302&amp;idVersion=2023-05-03&amp;idParte=" TargetMode="External"/><Relationship Id="rId2" Type="http://schemas.openxmlformats.org/officeDocument/2006/relationships/hyperlink" Target="https://www.bcn.cl/leychile/navegar?idNorma=242302&amp;idParte=8563487&amp;idVersion=2023-05-03"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hyperlink" Target="https://argentina.indymedia.org/2019/07/31/la-campana-migrar-no-es-delito-intenta-poner-un-freno-a-las-politicas-xenofobas-del-gobierno/" TargetMode="External"/><Relationship Id="rId7" Type="http://schemas.openxmlformats.org/officeDocument/2006/relationships/hyperlink" Target="http://www.80grados.net/278/" TargetMode="Externa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hyperlink" Target="https://www.flickr.com/photos/mediabanco/50982219093" TargetMode="External"/><Relationship Id="rId10" Type="http://schemas.openxmlformats.org/officeDocument/2006/relationships/hyperlink" Target="https://creativecommons.org/licenses/by/3.0/" TargetMode="External"/><Relationship Id="rId4" Type="http://schemas.openxmlformats.org/officeDocument/2006/relationships/image" Target="../media/image3.jpg"/><Relationship Id="rId9" Type="http://schemas.openxmlformats.org/officeDocument/2006/relationships/hyperlink" Target="https://creativecommons.org/licenses/by-nc/3.0/"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viajandoenbrasil.com/vida-en-brasil/como-emigrar-a-brasil-siendo-ciudadano-mercosur/" TargetMode="External"/><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anred.org/2020/09/24/trabajadores-migrantes-asi-nos-ven/" TargetMode="External"/><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hyperlink" Target="https://creativecommons.org/licenses/by-sa/3.0/" TargetMode="Externa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laclasederelienmicole.blogspot.com/2012/11/conocemos-los-derechos-humanos.html" TargetMode="External"/><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bllanco.blogspot.com/" TargetMode="External"/><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coyunturademografica.somede.org/para-cimbrar-los-paradigmas-en-torno-a-la-migracion-la-llegada-de-menores-migrantes-a-mexico/" TargetMode="External"/><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874FC77-B1AD-4469-830E-1F1D54FBB4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ídeo 3">
            <a:extLst>
              <a:ext uri="{FF2B5EF4-FFF2-40B4-BE49-F238E27FC236}">
                <a16:creationId xmlns:a16="http://schemas.microsoft.com/office/drawing/2014/main" id="{625C3492-EF11-49CB-8342-7B09D45B584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10"/>
            <a:ext cx="12191979" cy="6857988"/>
          </a:xfrm>
          <a:prstGeom prst="rect">
            <a:avLst/>
          </a:prstGeom>
          <a:effectLst>
            <a:outerShdw blurRad="596900" dist="330200" dir="8820000" sx="87000" sy="87000" algn="ctr" rotWithShape="0">
              <a:srgbClr val="000000">
                <a:alpha val="29000"/>
              </a:srgbClr>
            </a:outerShdw>
          </a:effectLst>
        </p:spPr>
      </p:pic>
      <p:sp useBgFill="1">
        <p:nvSpPr>
          <p:cNvPr id="11" name="Rectangle 10">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2320119"/>
          </a:xfrm>
          <a:prstGeom prst="rect">
            <a:avLst/>
          </a:prstGeom>
          <a:ln>
            <a:noFill/>
          </a:ln>
          <a:effectLst>
            <a:outerShdw blurRad="254000" dist="127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9B4B8CA4-4B41-DB45-8FAE-274D459EE6B4}"/>
              </a:ext>
            </a:extLst>
          </p:cNvPr>
          <p:cNvSpPr>
            <a:spLocks noGrp="1"/>
          </p:cNvSpPr>
          <p:nvPr>
            <p:ph type="ctrTitle"/>
          </p:nvPr>
        </p:nvSpPr>
        <p:spPr>
          <a:xfrm>
            <a:off x="589558" y="293428"/>
            <a:ext cx="5474257" cy="1815151"/>
          </a:xfrm>
        </p:spPr>
        <p:txBody>
          <a:bodyPr anchor="ctr">
            <a:normAutofit fontScale="90000"/>
          </a:bodyPr>
          <a:lstStyle/>
          <a:p>
            <a:pPr algn="ctr"/>
            <a:r>
              <a:rPr lang="es-CL" sz="3600" dirty="0"/>
              <a:t>El proceso de criminalización de la inmigración en Chile como expresión de populismo penal</a:t>
            </a:r>
          </a:p>
        </p:txBody>
      </p:sp>
      <p:sp>
        <p:nvSpPr>
          <p:cNvPr id="3" name="Subtítulo 2">
            <a:extLst>
              <a:ext uri="{FF2B5EF4-FFF2-40B4-BE49-F238E27FC236}">
                <a16:creationId xmlns:a16="http://schemas.microsoft.com/office/drawing/2014/main" id="{B2090EE2-346B-8541-B204-DD28021FDE3A}"/>
              </a:ext>
            </a:extLst>
          </p:cNvPr>
          <p:cNvSpPr>
            <a:spLocks noGrp="1"/>
          </p:cNvSpPr>
          <p:nvPr>
            <p:ph type="subTitle" idx="1"/>
          </p:nvPr>
        </p:nvSpPr>
        <p:spPr>
          <a:xfrm>
            <a:off x="6469039" y="293427"/>
            <a:ext cx="4568128" cy="1815152"/>
          </a:xfrm>
        </p:spPr>
        <p:txBody>
          <a:bodyPr anchor="ctr">
            <a:normAutofit/>
          </a:bodyPr>
          <a:lstStyle/>
          <a:p>
            <a:r>
              <a:rPr lang="es-CL" dirty="0"/>
              <a:t>Fabiola </a:t>
            </a:r>
            <a:r>
              <a:rPr lang="es-CL" dirty="0" err="1"/>
              <a:t>Girao</a:t>
            </a:r>
            <a:r>
              <a:rPr lang="es-CL" dirty="0"/>
              <a:t> </a:t>
            </a:r>
            <a:r>
              <a:rPr lang="es-CL" dirty="0" err="1"/>
              <a:t>Monteconrado</a:t>
            </a:r>
            <a:endParaRPr lang="es-CL" dirty="0"/>
          </a:p>
        </p:txBody>
      </p:sp>
      <p:cxnSp>
        <p:nvCxnSpPr>
          <p:cNvPr id="13" name="Straight Connector 12">
            <a:extLst>
              <a:ext uri="{FF2B5EF4-FFF2-40B4-BE49-F238E27FC236}">
                <a16:creationId xmlns:a16="http://schemas.microsoft.com/office/drawing/2014/main" id="{2E6B6C39-3A8E-4EAF-A0CD-4FE0CDFCD7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985882"/>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851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080A21-78AD-5E46-A59E-45B01477BEB6}"/>
              </a:ext>
            </a:extLst>
          </p:cNvPr>
          <p:cNvSpPr>
            <a:spLocks noGrp="1"/>
          </p:cNvSpPr>
          <p:nvPr>
            <p:ph type="title"/>
          </p:nvPr>
        </p:nvSpPr>
        <p:spPr>
          <a:xfrm>
            <a:off x="761801" y="858982"/>
            <a:ext cx="5264211" cy="1515728"/>
          </a:xfrm>
        </p:spPr>
        <p:txBody>
          <a:bodyPr>
            <a:normAutofit fontScale="90000"/>
          </a:bodyPr>
          <a:lstStyle/>
          <a:p>
            <a:r>
              <a:rPr lang="es-CL" sz="3200" dirty="0"/>
              <a:t>Una interpretación integradora de los tratados internacionales de DDHH</a:t>
            </a:r>
          </a:p>
        </p:txBody>
      </p:sp>
      <p:sp>
        <p:nvSpPr>
          <p:cNvPr id="3" name="Marcador de contenido 2">
            <a:extLst>
              <a:ext uri="{FF2B5EF4-FFF2-40B4-BE49-F238E27FC236}">
                <a16:creationId xmlns:a16="http://schemas.microsoft.com/office/drawing/2014/main" id="{F417F379-39E6-3D43-A1CA-BD41D805C1D7}"/>
              </a:ext>
            </a:extLst>
          </p:cNvPr>
          <p:cNvSpPr>
            <a:spLocks noGrp="1"/>
          </p:cNvSpPr>
          <p:nvPr>
            <p:ph idx="1"/>
          </p:nvPr>
        </p:nvSpPr>
        <p:spPr>
          <a:xfrm>
            <a:off x="257175" y="2735385"/>
            <a:ext cx="5838825" cy="3822578"/>
          </a:xfrm>
        </p:spPr>
        <p:txBody>
          <a:bodyPr>
            <a:normAutofit lnSpcReduction="10000"/>
          </a:bodyPr>
          <a:lstStyle/>
          <a:p>
            <a:pPr algn="just">
              <a:lnSpc>
                <a:spcPct val="100000"/>
              </a:lnSpc>
            </a:pPr>
            <a:r>
              <a:rPr lang="es-CL" sz="1400" dirty="0"/>
              <a:t>La CTM es el tratado especial que permite “completar” los derechos previstos en la CADH. </a:t>
            </a:r>
          </a:p>
          <a:p>
            <a:pPr algn="just">
              <a:lnSpc>
                <a:spcPct val="100000"/>
              </a:lnSpc>
            </a:pPr>
            <a:r>
              <a:rPr lang="es-CL" sz="1400" dirty="0"/>
              <a:t>Art. 21 CTM: derecho a la personalidad incluye la prohibición de que a las personas migrantes le sean destruidos sus documentos. </a:t>
            </a:r>
          </a:p>
          <a:p>
            <a:pPr algn="just">
              <a:lnSpc>
                <a:spcPct val="100000"/>
              </a:lnSpc>
            </a:pPr>
            <a:r>
              <a:rPr lang="es-CL" sz="1400" dirty="0"/>
              <a:t>Art. 3 de la CADH: derecho a la personalidad jurídica:  la “existencia” jurídica de una persona migrante en el Estado de llegada dependa de su documentación, de lo que se deprende un “derecho a los papeles”, o sea, a “ser regular”. </a:t>
            </a:r>
          </a:p>
          <a:p>
            <a:pPr algn="just">
              <a:lnSpc>
                <a:spcPct val="100000"/>
              </a:lnSpc>
            </a:pPr>
            <a:r>
              <a:rPr lang="es-CL" sz="1400" dirty="0"/>
              <a:t>Debe poder hablarse de un derecho a regularizar y de la concomitante obligación del Estado a brindar las oportunidades de hacerlo. </a:t>
            </a:r>
          </a:p>
          <a:p>
            <a:pPr algn="just">
              <a:lnSpc>
                <a:spcPct val="100000"/>
              </a:lnSpc>
            </a:pPr>
            <a:r>
              <a:rPr lang="es-CL" sz="1400" dirty="0"/>
              <a:t>Ver recomendación de la la CIDH al referirse a la situación de los haitianos en Republica Dominicana, “la adopción de medidas tendientes a legalizar y regularizar la situación de los trabajadores indocumentados y en especial, la de sus hijos, ya que dicha situación les impide el ejercicio de derechos fundamentales como la salud y la educación” (CIDH, Informe sobre Republica Dominicana, 1999).</a:t>
            </a:r>
          </a:p>
          <a:p>
            <a:pPr>
              <a:lnSpc>
                <a:spcPct val="100000"/>
              </a:lnSpc>
            </a:pPr>
            <a:endParaRPr lang="es-CL" sz="1000" dirty="0"/>
          </a:p>
        </p:txBody>
      </p:sp>
      <p:pic>
        <p:nvPicPr>
          <p:cNvPr id="8" name="Imagen 7" descr="Texto, Carta&#10;&#10;Descripción generada automáticamente">
            <a:extLst>
              <a:ext uri="{FF2B5EF4-FFF2-40B4-BE49-F238E27FC236}">
                <a16:creationId xmlns:a16="http://schemas.microsoft.com/office/drawing/2014/main" id="{489F0568-41A9-BC46-83CC-06AAA425E2E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5422" r="9363" b="3"/>
          <a:stretch/>
        </p:blipFill>
        <p:spPr>
          <a:xfrm>
            <a:off x="6549858" y="2727729"/>
            <a:ext cx="4594452" cy="4137927"/>
          </a:xfrm>
          <a:prstGeom prst="rect">
            <a:avLst/>
          </a:prstGeom>
        </p:spPr>
      </p:pic>
      <p:pic>
        <p:nvPicPr>
          <p:cNvPr id="11" name="Imagen 10" descr="Texto&#10;&#10;Descripción generada automáticamente con confianza media">
            <a:extLst>
              <a:ext uri="{FF2B5EF4-FFF2-40B4-BE49-F238E27FC236}">
                <a16:creationId xmlns:a16="http://schemas.microsoft.com/office/drawing/2014/main" id="{F3177E9D-1EEB-314E-9A1F-D50EA35C23B2}"/>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8547" r="754" b="2"/>
          <a:stretch/>
        </p:blipFill>
        <p:spPr>
          <a:xfrm>
            <a:off x="6549858" y="10"/>
            <a:ext cx="4594452" cy="2735375"/>
          </a:xfrm>
          <a:prstGeom prst="rect">
            <a:avLst/>
          </a:prstGeom>
          <a:effectLst>
            <a:outerShdw blurRad="254000" dist="190500" dir="5580000" sx="90000" sy="90000" algn="ctr" rotWithShape="0">
              <a:srgbClr val="000000">
                <a:alpha val="25000"/>
              </a:srgbClr>
            </a:outerShdw>
          </a:effectLst>
        </p:spPr>
      </p:pic>
      <p:sp>
        <p:nvSpPr>
          <p:cNvPr id="9" name="CuadroTexto 8">
            <a:extLst>
              <a:ext uri="{FF2B5EF4-FFF2-40B4-BE49-F238E27FC236}">
                <a16:creationId xmlns:a16="http://schemas.microsoft.com/office/drawing/2014/main" id="{391A8502-EADB-5740-9464-C8BD36193B80}"/>
              </a:ext>
            </a:extLst>
          </p:cNvPr>
          <p:cNvSpPr txBox="1"/>
          <p:nvPr/>
        </p:nvSpPr>
        <p:spPr>
          <a:xfrm>
            <a:off x="8643304" y="6665601"/>
            <a:ext cx="2501006" cy="200055"/>
          </a:xfrm>
          <a:prstGeom prst="rect">
            <a:avLst/>
          </a:prstGeom>
          <a:solidFill>
            <a:srgbClr val="000000"/>
          </a:solidFill>
        </p:spPr>
        <p:txBody>
          <a:bodyPr wrap="none" rtlCol="0">
            <a:spAutoFit/>
          </a:bodyPr>
          <a:lstStyle/>
          <a:p>
            <a:pPr algn="r">
              <a:spcAft>
                <a:spcPts val="600"/>
              </a:spcAft>
            </a:pPr>
            <a:r>
              <a:rPr lang="es-CL" sz="700">
                <a:solidFill>
                  <a:srgbClr val="FFFFFF"/>
                </a:solidFill>
                <a:hlinkClick r:id="rId3" tooltip="https://commons.wikimedia.org/wiki/File:Pasaporte_de_un_exiliado_espa%C3%B1ol_emitido_por_el_consulado_en_Perpi%C3%B1an,_Francia_(3).jpg">
                  <a:extLst>
                    <a:ext uri="{A12FA001-AC4F-418D-AE19-62706E023703}">
                      <ahyp:hlinkClr xmlns:ahyp="http://schemas.microsoft.com/office/drawing/2018/hyperlinkcolor" val="tx"/>
                    </a:ext>
                  </a:extLst>
                </a:hlinkClick>
              </a:rPr>
              <a:t>Esta foto</a:t>
            </a:r>
            <a:r>
              <a:rPr lang="es-CL" sz="700">
                <a:solidFill>
                  <a:srgbClr val="FFFFFF"/>
                </a:solidFill>
              </a:rPr>
              <a:t> de Autor desconocido está bajo licencia </a:t>
            </a:r>
            <a:r>
              <a:rPr lang="es-CL" sz="700">
                <a:solidFill>
                  <a:srgbClr val="FFFFFF"/>
                </a:solidFill>
                <a:hlinkClick r:id="rId6" tooltip="https://creativecommons.org/licenses/by-sa/3.0/">
                  <a:extLst>
                    <a:ext uri="{A12FA001-AC4F-418D-AE19-62706E023703}">
                      <ahyp:hlinkClr xmlns:ahyp="http://schemas.microsoft.com/office/drawing/2018/hyperlinkcolor" val="tx"/>
                    </a:ext>
                  </a:extLst>
                </a:hlinkClick>
              </a:rPr>
              <a:t>CC BY-SA</a:t>
            </a:r>
            <a:endParaRPr lang="es-CL" sz="700">
              <a:solidFill>
                <a:srgbClr val="FFFFFF"/>
              </a:solidFill>
            </a:endParaRPr>
          </a:p>
        </p:txBody>
      </p:sp>
      <p:sp>
        <p:nvSpPr>
          <p:cNvPr id="12" name="CuadroTexto 11">
            <a:extLst>
              <a:ext uri="{FF2B5EF4-FFF2-40B4-BE49-F238E27FC236}">
                <a16:creationId xmlns:a16="http://schemas.microsoft.com/office/drawing/2014/main" id="{E4A2E79C-4741-424D-BD13-59241DEF08E4}"/>
              </a:ext>
            </a:extLst>
          </p:cNvPr>
          <p:cNvSpPr txBox="1"/>
          <p:nvPr/>
        </p:nvSpPr>
        <p:spPr>
          <a:xfrm>
            <a:off x="8779560" y="2535330"/>
            <a:ext cx="2364750" cy="200055"/>
          </a:xfrm>
          <a:prstGeom prst="rect">
            <a:avLst/>
          </a:prstGeom>
          <a:solidFill>
            <a:srgbClr val="000000"/>
          </a:solidFill>
        </p:spPr>
        <p:txBody>
          <a:bodyPr wrap="none" rtlCol="0">
            <a:spAutoFit/>
          </a:bodyPr>
          <a:lstStyle/>
          <a:p>
            <a:pPr algn="r">
              <a:spcAft>
                <a:spcPts val="600"/>
              </a:spcAft>
            </a:pPr>
            <a:r>
              <a:rPr lang="es-CL" sz="700">
                <a:solidFill>
                  <a:srgbClr val="FFFFFF"/>
                </a:solidFill>
                <a:hlinkClick r:id="rId5" tooltip="http://rubenluengas.com/2021/01/desarrollan-un-pasaporte-digital-para-saber-quien-ha-sido-vacunado-contra-covid-19/">
                  <a:extLst>
                    <a:ext uri="{A12FA001-AC4F-418D-AE19-62706E023703}">
                      <ahyp:hlinkClr xmlns:ahyp="http://schemas.microsoft.com/office/drawing/2018/hyperlinkcolor" val="tx"/>
                    </a:ext>
                  </a:extLst>
                </a:hlinkClick>
              </a:rPr>
              <a:t>Esta foto</a:t>
            </a:r>
            <a:r>
              <a:rPr lang="es-CL" sz="700">
                <a:solidFill>
                  <a:srgbClr val="FFFFFF"/>
                </a:solidFill>
              </a:rPr>
              <a:t> de Autor desconocido está bajo licencia </a:t>
            </a:r>
            <a:r>
              <a:rPr lang="es-CL" sz="700">
                <a:solidFill>
                  <a:srgbClr val="FFFFFF"/>
                </a:solidFill>
                <a:hlinkClick r:id="rId7" tooltip="https://creativecommons.org/licenses/by/3.0/">
                  <a:extLst>
                    <a:ext uri="{A12FA001-AC4F-418D-AE19-62706E023703}">
                      <ahyp:hlinkClr xmlns:ahyp="http://schemas.microsoft.com/office/drawing/2018/hyperlinkcolor" val="tx"/>
                    </a:ext>
                  </a:extLst>
                </a:hlinkClick>
              </a:rPr>
              <a:t>CC BY</a:t>
            </a:r>
            <a:endParaRPr lang="es-CL" sz="700">
              <a:solidFill>
                <a:srgbClr val="FFFFFF"/>
              </a:solidFill>
            </a:endParaRPr>
          </a:p>
        </p:txBody>
      </p:sp>
    </p:spTree>
    <p:extLst>
      <p:ext uri="{BB962C8B-B14F-4D97-AF65-F5344CB8AC3E}">
        <p14:creationId xmlns:p14="http://schemas.microsoft.com/office/powerpoint/2010/main" val="1362695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165109B-7036-4613-93D4-579E77F6EF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BF6916C-9D31-DF4A-9EC8-7D2BB7E3DA97}"/>
              </a:ext>
            </a:extLst>
          </p:cNvPr>
          <p:cNvSpPr>
            <a:spLocks noGrp="1"/>
          </p:cNvSpPr>
          <p:nvPr>
            <p:ph type="title"/>
          </p:nvPr>
        </p:nvSpPr>
        <p:spPr>
          <a:xfrm>
            <a:off x="761802" y="858982"/>
            <a:ext cx="3451060" cy="5152933"/>
          </a:xfrm>
        </p:spPr>
        <p:txBody>
          <a:bodyPr>
            <a:normAutofit/>
          </a:bodyPr>
          <a:lstStyle/>
          <a:p>
            <a:r>
              <a:rPr lang="es-CL" sz="3100" dirty="0"/>
              <a:t>Excurso:</a:t>
            </a:r>
            <a:br>
              <a:rPr lang="es-CL" sz="3100" dirty="0"/>
            </a:br>
            <a:r>
              <a:rPr lang="es-CL" sz="3100" dirty="0"/>
              <a:t>Control de convencionalidad</a:t>
            </a:r>
          </a:p>
        </p:txBody>
      </p:sp>
      <p:sp useBgFill="1">
        <p:nvSpPr>
          <p:cNvPr id="12" name="Rectangle 11">
            <a:extLst>
              <a:ext uri="{FF2B5EF4-FFF2-40B4-BE49-F238E27FC236}">
                <a16:creationId xmlns:a16="http://schemas.microsoft.com/office/drawing/2014/main" id="{43E8FEA2-54EE-4F84-B5DB-A055A7D80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36707" y="0"/>
            <a:ext cx="7455294" cy="6858000"/>
          </a:xfrm>
          <a:prstGeom prst="rect">
            <a:avLst/>
          </a:prstGeom>
          <a:ln>
            <a:noFill/>
          </a:ln>
          <a:effectLst>
            <a:outerShdw blurRad="660400" dist="279400" dir="798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E58B1629-F209-47B0-BA59-6BD937DBB0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Marcador de contenido 2">
            <a:extLst>
              <a:ext uri="{FF2B5EF4-FFF2-40B4-BE49-F238E27FC236}">
                <a16:creationId xmlns:a16="http://schemas.microsoft.com/office/drawing/2014/main" id="{62801489-56F8-47D2-94CE-F77242AE99CB}"/>
              </a:ext>
            </a:extLst>
          </p:cNvPr>
          <p:cNvGraphicFramePr>
            <a:graphicFrameLocks noGrp="1"/>
          </p:cNvGraphicFramePr>
          <p:nvPr>
            <p:ph idx="1"/>
            <p:extLst>
              <p:ext uri="{D42A27DB-BD31-4B8C-83A1-F6EECF244321}">
                <p14:modId xmlns:p14="http://schemas.microsoft.com/office/powerpoint/2010/main" val="3425443175"/>
              </p:ext>
            </p:extLst>
          </p:nvPr>
        </p:nvGraphicFramePr>
        <p:xfrm>
          <a:off x="5088860" y="601324"/>
          <a:ext cx="6055450" cy="56387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1988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DA8267-BDEF-DB47-B2F9-DC03299AADF3}"/>
              </a:ext>
            </a:extLst>
          </p:cNvPr>
          <p:cNvSpPr>
            <a:spLocks noGrp="1"/>
          </p:cNvSpPr>
          <p:nvPr>
            <p:ph type="title"/>
          </p:nvPr>
        </p:nvSpPr>
        <p:spPr>
          <a:xfrm>
            <a:off x="761801" y="858983"/>
            <a:ext cx="10380573" cy="703600"/>
          </a:xfrm>
        </p:spPr>
        <p:txBody>
          <a:bodyPr>
            <a:normAutofit fontScale="90000"/>
          </a:bodyPr>
          <a:lstStyle/>
          <a:p>
            <a:r>
              <a:rPr lang="es-CL" dirty="0"/>
              <a:t>OBLIGACIÓN DE LOS ESTADOS</a:t>
            </a:r>
          </a:p>
        </p:txBody>
      </p:sp>
      <p:graphicFrame>
        <p:nvGraphicFramePr>
          <p:cNvPr id="4" name="Marcador de contenido 3">
            <a:extLst>
              <a:ext uri="{FF2B5EF4-FFF2-40B4-BE49-F238E27FC236}">
                <a16:creationId xmlns:a16="http://schemas.microsoft.com/office/drawing/2014/main" id="{E8E96E7A-91E1-6E41-BAB3-678F73C0C95E}"/>
              </a:ext>
            </a:extLst>
          </p:cNvPr>
          <p:cNvGraphicFramePr>
            <a:graphicFrameLocks noGrp="1"/>
          </p:cNvGraphicFramePr>
          <p:nvPr>
            <p:ph idx="1"/>
          </p:nvPr>
        </p:nvGraphicFramePr>
        <p:xfrm>
          <a:off x="211015" y="1690688"/>
          <a:ext cx="10723563"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556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10B883-35D6-7ACF-D85C-3CAF5C2DBB5D}"/>
              </a:ext>
            </a:extLst>
          </p:cNvPr>
          <p:cNvSpPr>
            <a:spLocks noGrp="1"/>
          </p:cNvSpPr>
          <p:nvPr>
            <p:ph type="title"/>
          </p:nvPr>
        </p:nvSpPr>
        <p:spPr>
          <a:xfrm>
            <a:off x="761801" y="858982"/>
            <a:ext cx="10380573" cy="1012681"/>
          </a:xfrm>
        </p:spPr>
        <p:txBody>
          <a:bodyPr/>
          <a:lstStyle/>
          <a:p>
            <a:r>
              <a:rPr lang="es-ES_tradnl" dirty="0"/>
              <a:t>Populismo penal: un </a:t>
            </a:r>
            <a:r>
              <a:rPr lang="es-ES_tradnl" i="1" dirty="0"/>
              <a:t>test</a:t>
            </a:r>
          </a:p>
        </p:txBody>
      </p:sp>
      <p:sp>
        <p:nvSpPr>
          <p:cNvPr id="3" name="Marcador de contenido 2">
            <a:extLst>
              <a:ext uri="{FF2B5EF4-FFF2-40B4-BE49-F238E27FC236}">
                <a16:creationId xmlns:a16="http://schemas.microsoft.com/office/drawing/2014/main" id="{C450F1FD-2764-D419-408E-2FA6F1E1D81F}"/>
              </a:ext>
            </a:extLst>
          </p:cNvPr>
          <p:cNvSpPr>
            <a:spLocks noGrp="1"/>
          </p:cNvSpPr>
          <p:nvPr>
            <p:ph idx="1"/>
          </p:nvPr>
        </p:nvSpPr>
        <p:spPr/>
        <p:txBody>
          <a:bodyPr>
            <a:normAutofit fontScale="92500" lnSpcReduction="10000"/>
          </a:bodyPr>
          <a:lstStyle/>
          <a:p>
            <a:pPr marL="342900" indent="-342900">
              <a:buFont typeface="Arial" panose="020B0604020202020204" pitchFamily="34" charset="0"/>
              <a:buChar char="•"/>
            </a:pPr>
            <a:r>
              <a:rPr lang="es-ES_tradnl" dirty="0"/>
              <a:t>No es una ideología, sino un modo de construir lo político con determinadas formas y estrategias, sin atender a compromisos materiales sustantivos.</a:t>
            </a:r>
          </a:p>
          <a:p>
            <a:pPr marL="342900" indent="-342900">
              <a:buFont typeface="Arial" panose="020B0604020202020204" pitchFamily="34" charset="0"/>
              <a:buChar char="•"/>
            </a:pPr>
            <a:r>
              <a:rPr lang="es-ES_tradnl" dirty="0"/>
              <a:t>Se caracteriza por:</a:t>
            </a:r>
          </a:p>
          <a:p>
            <a:pPr marL="571500" lvl="1" indent="-342900">
              <a:buFont typeface="Arial" panose="020B0604020202020204" pitchFamily="34" charset="0"/>
              <a:buChar char="•"/>
            </a:pPr>
            <a:r>
              <a:rPr lang="es-CL" sz="1800" dirty="0">
                <a:latin typeface="+mj-lt"/>
              </a:rPr>
              <a:t>P</a:t>
            </a:r>
            <a:r>
              <a:rPr lang="es-CL" sz="1800" dirty="0">
                <a:effectLst/>
                <a:latin typeface="+mj-lt"/>
              </a:rPr>
              <a:t>olitizar el crimen y el castigo y colocarlo en el centro de la discusión política y cultural (arma de polarización: nosotros/ellos; pueblo/elite; nacionales/migrantes). </a:t>
            </a:r>
            <a:r>
              <a:rPr lang="es-CL" sz="1800" dirty="0">
                <a:latin typeface="+mj-lt"/>
              </a:rPr>
              <a:t>No busca consenso. </a:t>
            </a:r>
            <a:r>
              <a:rPr lang="es-CL" sz="1800" i="1" dirty="0" err="1">
                <a:latin typeface="+mj-lt"/>
              </a:rPr>
              <a:t>Framing</a:t>
            </a:r>
            <a:endParaRPr lang="es-CL" sz="1800" dirty="0">
              <a:effectLst/>
              <a:latin typeface="+mj-lt"/>
            </a:endParaRPr>
          </a:p>
          <a:p>
            <a:pPr marL="571500" lvl="1" indent="-342900">
              <a:buFont typeface="Arial" panose="020B0604020202020204" pitchFamily="34" charset="0"/>
              <a:buChar char="•"/>
            </a:pPr>
            <a:r>
              <a:rPr lang="es-CL" sz="1800" dirty="0">
                <a:latin typeface="+mj-lt"/>
              </a:rPr>
              <a:t>M</a:t>
            </a:r>
            <a:r>
              <a:rPr lang="es-CL" sz="1800" dirty="0">
                <a:effectLst/>
                <a:latin typeface="+mj-lt"/>
              </a:rPr>
              <a:t>irada emotiva y simplificadora de la realidad criminal (</a:t>
            </a:r>
            <a:r>
              <a:rPr lang="es-CL" sz="1800" dirty="0" err="1">
                <a:effectLst/>
                <a:latin typeface="+mj-lt"/>
              </a:rPr>
              <a:t>espectacularización</a:t>
            </a:r>
            <a:r>
              <a:rPr lang="es-CL" sz="1800" dirty="0">
                <a:effectLst/>
                <a:latin typeface="+mj-lt"/>
              </a:rPr>
              <a:t> mediática</a:t>
            </a:r>
            <a:r>
              <a:rPr lang="es-CL" sz="1800" dirty="0">
                <a:latin typeface="+mj-lt"/>
              </a:rPr>
              <a:t>, “sentido común” </a:t>
            </a:r>
            <a:r>
              <a:rPr lang="es-CL" sz="1800" dirty="0">
                <a:effectLst/>
                <a:latin typeface="+mj-lt"/>
              </a:rPr>
              <a:t>vs. </a:t>
            </a:r>
            <a:r>
              <a:rPr lang="es-CL" sz="1800" dirty="0">
                <a:latin typeface="+mj-lt"/>
              </a:rPr>
              <a:t>o</a:t>
            </a:r>
            <a:r>
              <a:rPr lang="es-CL" sz="1800" dirty="0">
                <a:effectLst/>
                <a:latin typeface="+mj-lt"/>
              </a:rPr>
              <a:t>pinión de estudiosos).</a:t>
            </a:r>
          </a:p>
          <a:p>
            <a:pPr marL="571500" lvl="1" indent="-342900">
              <a:buFont typeface="Arial" panose="020B0604020202020204" pitchFamily="34" charset="0"/>
              <a:buChar char="•"/>
            </a:pPr>
            <a:r>
              <a:rPr lang="es-CL" sz="1800" dirty="0">
                <a:latin typeface="+mj-lt"/>
              </a:rPr>
              <a:t>Selectividad de los criminales. Adepta postura excluyente, incompatible con la idea de inclusión. Estereotipos.</a:t>
            </a:r>
          </a:p>
          <a:p>
            <a:pPr marL="571500" lvl="1" indent="-342900">
              <a:buFont typeface="Arial" panose="020B0604020202020204" pitchFamily="34" charset="0"/>
              <a:buChar char="•"/>
            </a:pPr>
            <a:r>
              <a:rPr lang="es-CL" sz="1800" dirty="0">
                <a:effectLst/>
                <a:latin typeface="+mj-lt"/>
              </a:rPr>
              <a:t>Hiperinflación y hiper utilización del sistema penal como forma de resolución de los </a:t>
            </a:r>
            <a:r>
              <a:rPr lang="es-CL" sz="1800" dirty="0" err="1">
                <a:effectLst/>
                <a:latin typeface="+mj-lt"/>
              </a:rPr>
              <a:t>conflitos</a:t>
            </a:r>
            <a:r>
              <a:rPr lang="es-CL" sz="1800" dirty="0">
                <a:effectLst/>
                <a:latin typeface="+mj-lt"/>
              </a:rPr>
              <a:t> sociales</a:t>
            </a:r>
          </a:p>
          <a:p>
            <a:pPr marL="571500" lvl="1" indent="-342900">
              <a:buFont typeface="Arial" panose="020B0604020202020204" pitchFamily="34" charset="0"/>
              <a:buChar char="•"/>
            </a:pPr>
            <a:endParaRPr lang="es-CL" dirty="0">
              <a:latin typeface="+mj-lt"/>
            </a:endParaRPr>
          </a:p>
          <a:p>
            <a:pPr marL="571500" lvl="1" indent="-342900">
              <a:buFont typeface="Arial" panose="020B0604020202020204" pitchFamily="34" charset="0"/>
              <a:buChar char="•"/>
            </a:pPr>
            <a:endParaRPr lang="es-CL" dirty="0"/>
          </a:p>
          <a:p>
            <a:pPr marL="571500" lvl="1" indent="-342900">
              <a:buFont typeface="Arial" panose="020B0604020202020204" pitchFamily="34" charset="0"/>
              <a:buChar char="•"/>
            </a:pPr>
            <a:endParaRPr lang="es-ES_tradnl" dirty="0"/>
          </a:p>
        </p:txBody>
      </p:sp>
    </p:spTree>
    <p:extLst>
      <p:ext uri="{BB962C8B-B14F-4D97-AF65-F5344CB8AC3E}">
        <p14:creationId xmlns:p14="http://schemas.microsoft.com/office/powerpoint/2010/main" val="3591578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Interfaz de usuario gráfica, Texto, Aplicación&#10;&#10;Descripción generada automáticamente">
            <a:extLst>
              <a:ext uri="{FF2B5EF4-FFF2-40B4-BE49-F238E27FC236}">
                <a16:creationId xmlns:a16="http://schemas.microsoft.com/office/drawing/2014/main" id="{88F7E837-72BE-B28A-D9D5-A0DD41A26A74}"/>
              </a:ext>
            </a:extLst>
          </p:cNvPr>
          <p:cNvPicPr>
            <a:picLocks noGrp="1" noChangeAspect="1"/>
          </p:cNvPicPr>
          <p:nvPr>
            <p:ph idx="4294967295"/>
          </p:nvPr>
        </p:nvPicPr>
        <p:blipFill>
          <a:blip r:embed="rId2"/>
          <a:stretch>
            <a:fillRect/>
          </a:stretch>
        </p:blipFill>
        <p:spPr>
          <a:xfrm>
            <a:off x="0" y="344488"/>
            <a:ext cx="2093913" cy="3262312"/>
          </a:xfrm>
        </p:spPr>
      </p:pic>
      <p:pic>
        <p:nvPicPr>
          <p:cNvPr id="7" name="Imagen 6" descr="Interfaz de usuario gráfica, Texto, Aplicación&#10;&#10;Descripción generada automáticamente">
            <a:extLst>
              <a:ext uri="{FF2B5EF4-FFF2-40B4-BE49-F238E27FC236}">
                <a16:creationId xmlns:a16="http://schemas.microsoft.com/office/drawing/2014/main" id="{A6C426C2-8916-EBB0-5A33-57CBCB388DD1}"/>
              </a:ext>
            </a:extLst>
          </p:cNvPr>
          <p:cNvPicPr>
            <a:picLocks noChangeAspect="1"/>
          </p:cNvPicPr>
          <p:nvPr/>
        </p:nvPicPr>
        <p:blipFill>
          <a:blip r:embed="rId3"/>
          <a:stretch>
            <a:fillRect/>
          </a:stretch>
        </p:blipFill>
        <p:spPr>
          <a:xfrm>
            <a:off x="925335" y="1969064"/>
            <a:ext cx="2732537" cy="4125420"/>
          </a:xfrm>
          <a:prstGeom prst="rect">
            <a:avLst/>
          </a:prstGeom>
        </p:spPr>
      </p:pic>
      <p:pic>
        <p:nvPicPr>
          <p:cNvPr id="9" name="Imagen 8" descr="Interfaz de usuario gráfica, Texto, Aplicación&#10;&#10;Descripción generada automáticamente">
            <a:extLst>
              <a:ext uri="{FF2B5EF4-FFF2-40B4-BE49-F238E27FC236}">
                <a16:creationId xmlns:a16="http://schemas.microsoft.com/office/drawing/2014/main" id="{4616B961-2A82-F061-1304-4111BB94FA11}"/>
              </a:ext>
            </a:extLst>
          </p:cNvPr>
          <p:cNvPicPr>
            <a:picLocks noChangeAspect="1"/>
          </p:cNvPicPr>
          <p:nvPr/>
        </p:nvPicPr>
        <p:blipFill>
          <a:blip r:embed="rId4"/>
          <a:stretch>
            <a:fillRect/>
          </a:stretch>
        </p:blipFill>
        <p:spPr>
          <a:xfrm>
            <a:off x="6846749" y="222195"/>
            <a:ext cx="2578273" cy="4566745"/>
          </a:xfrm>
          <a:prstGeom prst="rect">
            <a:avLst/>
          </a:prstGeom>
        </p:spPr>
      </p:pic>
      <p:pic>
        <p:nvPicPr>
          <p:cNvPr id="11" name="Imagen 10" descr="Interfaz de usuario gráfica, Texto, Aplicación&#10;&#10;Descripción generada automáticamente">
            <a:extLst>
              <a:ext uri="{FF2B5EF4-FFF2-40B4-BE49-F238E27FC236}">
                <a16:creationId xmlns:a16="http://schemas.microsoft.com/office/drawing/2014/main" id="{CA3D180B-7DF0-36EC-B0F4-E52F1E8704B8}"/>
              </a:ext>
            </a:extLst>
          </p:cNvPr>
          <p:cNvPicPr>
            <a:picLocks noChangeAspect="1"/>
          </p:cNvPicPr>
          <p:nvPr/>
        </p:nvPicPr>
        <p:blipFill>
          <a:blip r:embed="rId5"/>
          <a:stretch>
            <a:fillRect/>
          </a:stretch>
        </p:blipFill>
        <p:spPr>
          <a:xfrm>
            <a:off x="4858227" y="2726230"/>
            <a:ext cx="2605941" cy="4125421"/>
          </a:xfrm>
          <a:prstGeom prst="rect">
            <a:avLst/>
          </a:prstGeom>
        </p:spPr>
      </p:pic>
      <p:pic>
        <p:nvPicPr>
          <p:cNvPr id="17" name="Imagen 16" descr="Interfaz de usuario gráfica, Texto, Aplicación&#10;&#10;Descripción generada automáticamente">
            <a:extLst>
              <a:ext uri="{FF2B5EF4-FFF2-40B4-BE49-F238E27FC236}">
                <a16:creationId xmlns:a16="http://schemas.microsoft.com/office/drawing/2014/main" id="{FED568AF-FE5F-59FE-6721-626044D40746}"/>
              </a:ext>
            </a:extLst>
          </p:cNvPr>
          <p:cNvPicPr>
            <a:picLocks noChangeAspect="1"/>
          </p:cNvPicPr>
          <p:nvPr/>
        </p:nvPicPr>
        <p:blipFill>
          <a:blip r:embed="rId6"/>
          <a:stretch>
            <a:fillRect/>
          </a:stretch>
        </p:blipFill>
        <p:spPr>
          <a:xfrm>
            <a:off x="3536158" y="663521"/>
            <a:ext cx="2595295" cy="4125420"/>
          </a:xfrm>
          <a:prstGeom prst="rect">
            <a:avLst/>
          </a:prstGeom>
        </p:spPr>
      </p:pic>
      <p:pic>
        <p:nvPicPr>
          <p:cNvPr id="19" name="Imagen 18" descr="Interfaz de usuario gráfica, Texto, Aplicación&#10;&#10;Descripción generada automáticamente">
            <a:extLst>
              <a:ext uri="{FF2B5EF4-FFF2-40B4-BE49-F238E27FC236}">
                <a16:creationId xmlns:a16="http://schemas.microsoft.com/office/drawing/2014/main" id="{07DC32FF-42DC-FB63-C6B0-942F8F9717D9}"/>
              </a:ext>
            </a:extLst>
          </p:cNvPr>
          <p:cNvPicPr>
            <a:picLocks noChangeAspect="1"/>
          </p:cNvPicPr>
          <p:nvPr/>
        </p:nvPicPr>
        <p:blipFill>
          <a:blip r:embed="rId5"/>
          <a:stretch>
            <a:fillRect/>
          </a:stretch>
        </p:blipFill>
        <p:spPr>
          <a:xfrm>
            <a:off x="4858227" y="2765272"/>
            <a:ext cx="2605941" cy="4125421"/>
          </a:xfrm>
          <a:prstGeom prst="rect">
            <a:avLst/>
          </a:prstGeom>
        </p:spPr>
      </p:pic>
      <p:pic>
        <p:nvPicPr>
          <p:cNvPr id="21" name="Imagen 20" descr="Interfaz de usuario gráfica, Texto, Aplicación, Chat o mensaje de texto&#10;&#10;Descripción generada automáticamente">
            <a:extLst>
              <a:ext uri="{FF2B5EF4-FFF2-40B4-BE49-F238E27FC236}">
                <a16:creationId xmlns:a16="http://schemas.microsoft.com/office/drawing/2014/main" id="{F40FA50D-E7F9-1BB7-49FF-67BE013B6C8B}"/>
              </a:ext>
            </a:extLst>
          </p:cNvPr>
          <p:cNvPicPr>
            <a:picLocks noChangeAspect="1"/>
          </p:cNvPicPr>
          <p:nvPr/>
        </p:nvPicPr>
        <p:blipFill>
          <a:blip r:embed="rId7"/>
          <a:stretch>
            <a:fillRect/>
          </a:stretch>
        </p:blipFill>
        <p:spPr>
          <a:xfrm>
            <a:off x="9316292" y="1787444"/>
            <a:ext cx="2875708" cy="4684794"/>
          </a:xfrm>
          <a:prstGeom prst="rect">
            <a:avLst/>
          </a:prstGeom>
        </p:spPr>
      </p:pic>
    </p:spTree>
    <p:extLst>
      <p:ext uri="{BB962C8B-B14F-4D97-AF65-F5344CB8AC3E}">
        <p14:creationId xmlns:p14="http://schemas.microsoft.com/office/powerpoint/2010/main" val="36227288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rca de exclamación sobre fondo amarillo">
            <a:extLst>
              <a:ext uri="{FF2B5EF4-FFF2-40B4-BE49-F238E27FC236}">
                <a16:creationId xmlns:a16="http://schemas.microsoft.com/office/drawing/2014/main" id="{D7F344D0-720C-0B46-EB4D-8397104615B5}"/>
              </a:ext>
            </a:extLst>
          </p:cNvPr>
          <p:cNvPicPr>
            <a:picLocks noChangeAspect="1"/>
          </p:cNvPicPr>
          <p:nvPr/>
        </p:nvPicPr>
        <p:blipFill rotWithShape="1">
          <a:blip r:embed="rId2"/>
          <a:srcRect l="12313"/>
          <a:stretch/>
        </p:blipFill>
        <p:spPr>
          <a:xfrm>
            <a:off x="20" y="2284809"/>
            <a:ext cx="5346777" cy="4573191"/>
          </a:xfrm>
          <a:prstGeom prst="rect">
            <a:avLst/>
          </a:prstGeom>
        </p:spPr>
      </p:pic>
      <p:sp>
        <p:nvSpPr>
          <p:cNvPr id="2" name="Título 1">
            <a:extLst>
              <a:ext uri="{FF2B5EF4-FFF2-40B4-BE49-F238E27FC236}">
                <a16:creationId xmlns:a16="http://schemas.microsoft.com/office/drawing/2014/main" id="{7847C8CC-76CC-6F8D-4C07-F742BE0E41D2}"/>
              </a:ext>
            </a:extLst>
          </p:cNvPr>
          <p:cNvSpPr>
            <a:spLocks noGrp="1"/>
          </p:cNvSpPr>
          <p:nvPr>
            <p:ph type="title"/>
          </p:nvPr>
        </p:nvSpPr>
        <p:spPr>
          <a:xfrm>
            <a:off x="761801" y="858983"/>
            <a:ext cx="9906799" cy="1161594"/>
          </a:xfrm>
        </p:spPr>
        <p:txBody>
          <a:bodyPr>
            <a:normAutofit/>
          </a:bodyPr>
          <a:lstStyle/>
          <a:p>
            <a:r>
              <a:rPr lang="es-CL" dirty="0"/>
              <a:t>Ley 21.325 Chile, 20 de febrero de 2021</a:t>
            </a:r>
          </a:p>
        </p:txBody>
      </p:sp>
      <p:sp>
        <p:nvSpPr>
          <p:cNvPr id="3" name="Marcador de contenido 2">
            <a:extLst>
              <a:ext uri="{FF2B5EF4-FFF2-40B4-BE49-F238E27FC236}">
                <a16:creationId xmlns:a16="http://schemas.microsoft.com/office/drawing/2014/main" id="{D8971B1E-721B-4FB6-521D-75F89FA03DA3}"/>
              </a:ext>
            </a:extLst>
          </p:cNvPr>
          <p:cNvSpPr>
            <a:spLocks noGrp="1"/>
          </p:cNvSpPr>
          <p:nvPr>
            <p:ph idx="1"/>
          </p:nvPr>
        </p:nvSpPr>
        <p:spPr>
          <a:xfrm>
            <a:off x="5797512" y="2638498"/>
            <a:ext cx="5111222" cy="3601581"/>
          </a:xfrm>
        </p:spPr>
        <p:txBody>
          <a:bodyPr anchor="ctr">
            <a:normAutofit/>
          </a:bodyPr>
          <a:lstStyle/>
          <a:p>
            <a:pPr algn="just">
              <a:lnSpc>
                <a:spcPct val="100000"/>
              </a:lnSpc>
            </a:pPr>
            <a:r>
              <a:rPr lang="es-CL" sz="1400" b="0" i="0" u="none" strike="noStrike" dirty="0">
                <a:effectLst/>
                <a:latin typeface="Roboto Condensed" panose="020F0502020204030204" pitchFamily="34" charset="0"/>
              </a:rPr>
              <a:t>Artículo 3.- Promoción, respeto y garantía de derechos. El Estado deberá proteger y respetar los derechos humanos de las personas extranjeras que se encuentren en Chile, sin importar su condición migratoria, incluidos los afectos a la ley </a:t>
            </a:r>
            <a:r>
              <a:rPr lang="es-CL" sz="1400" b="0" i="0" u="none" strike="noStrike" dirty="0" err="1">
                <a:effectLst/>
                <a:latin typeface="Roboto Condensed" panose="020F0502020204030204" pitchFamily="34" charset="0"/>
              </a:rPr>
              <a:t>Nº</a:t>
            </a:r>
            <a:r>
              <a:rPr lang="es-CL" sz="1400" b="0" i="0" u="none" strike="noStrike" dirty="0">
                <a:effectLst/>
                <a:latin typeface="Roboto Condensed" panose="020F0502020204030204" pitchFamily="34" charset="0"/>
              </a:rPr>
              <a:t> 20.430.</a:t>
            </a:r>
          </a:p>
          <a:p>
            <a:pPr algn="just">
              <a:lnSpc>
                <a:spcPct val="100000"/>
              </a:lnSpc>
            </a:pPr>
            <a:r>
              <a:rPr lang="es-CL" sz="1400" b="0" i="0" u="none" strike="noStrike" dirty="0">
                <a:effectLst/>
                <a:latin typeface="Roboto Condensed" panose="020F0502020204030204" pitchFamily="34" charset="0"/>
              </a:rPr>
              <a:t>    Toda persona que se encuentre legalmente en el territorio nacional tiene el derecho a circular libremente por él, elegir su residencia en el mismo y a salir del país, sin perjuicio de lo establecido en el inciso segundo del artículo 126 bis de la Constitución Política de la República.</a:t>
            </a:r>
          </a:p>
          <a:p>
            <a:pPr algn="just">
              <a:lnSpc>
                <a:spcPct val="100000"/>
              </a:lnSpc>
            </a:pPr>
            <a:r>
              <a:rPr lang="es-CL" sz="1400" b="0" i="0" u="none" strike="noStrike" dirty="0">
                <a:effectLst/>
                <a:latin typeface="Roboto Condensed" panose="020F0502020204030204" pitchFamily="34" charset="0"/>
              </a:rPr>
              <a:t>    Corresponde al Estado decidir a quién ha de admitir en su territorio. A todo extranjero que solicite el ingreso o un permiso de residencia en el país se asegurará la aplicación de un procedimiento racional y justo para la aprobación o rechazo de su solicitud, el que se efectuará bajo criterios de admisión no discriminatoria.</a:t>
            </a:r>
          </a:p>
          <a:p>
            <a:pPr>
              <a:lnSpc>
                <a:spcPct val="100000"/>
              </a:lnSpc>
            </a:pPr>
            <a:endParaRPr lang="es-CL" sz="1400" dirty="0"/>
          </a:p>
        </p:txBody>
      </p:sp>
    </p:spTree>
    <p:extLst>
      <p:ext uri="{BB962C8B-B14F-4D97-AF65-F5344CB8AC3E}">
        <p14:creationId xmlns:p14="http://schemas.microsoft.com/office/powerpoint/2010/main" val="1970665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1FB66B5-0DCE-404D-B0A0-E1E48E7BBF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278235"/>
            <a:ext cx="5346796" cy="4579763"/>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Marca de exclamación sobre fondo amarillo">
            <a:extLst>
              <a:ext uri="{FF2B5EF4-FFF2-40B4-BE49-F238E27FC236}">
                <a16:creationId xmlns:a16="http://schemas.microsoft.com/office/drawing/2014/main" id="{C0E98BAC-1D7A-C72A-8862-69A524066B06}"/>
              </a:ext>
            </a:extLst>
          </p:cNvPr>
          <p:cNvPicPr>
            <a:picLocks noChangeAspect="1"/>
          </p:cNvPicPr>
          <p:nvPr/>
        </p:nvPicPr>
        <p:blipFill rotWithShape="1">
          <a:blip r:embed="rId2"/>
          <a:srcRect l="12313"/>
          <a:stretch/>
        </p:blipFill>
        <p:spPr>
          <a:xfrm>
            <a:off x="20" y="2284809"/>
            <a:ext cx="5346777" cy="4573191"/>
          </a:xfrm>
          <a:prstGeom prst="rect">
            <a:avLst/>
          </a:prstGeom>
        </p:spPr>
      </p:pic>
      <p:sp useBgFill="1">
        <p:nvSpPr>
          <p:cNvPr id="13" name="Rectangle 12">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2284809"/>
          </a:xfrm>
          <a:prstGeom prst="rect">
            <a:avLst/>
          </a:prstGeom>
          <a:ln>
            <a:noFill/>
          </a:ln>
          <a:effectLst>
            <a:outerShdw blurRad="254000" dist="127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EE680183-504C-FA2F-89A2-50AFBB5F8222}"/>
              </a:ext>
            </a:extLst>
          </p:cNvPr>
          <p:cNvSpPr>
            <a:spLocks noGrp="1"/>
          </p:cNvSpPr>
          <p:nvPr>
            <p:ph type="title"/>
          </p:nvPr>
        </p:nvSpPr>
        <p:spPr>
          <a:xfrm>
            <a:off x="761801" y="858983"/>
            <a:ext cx="9906799" cy="1161594"/>
          </a:xfrm>
        </p:spPr>
        <p:txBody>
          <a:bodyPr>
            <a:normAutofit/>
          </a:bodyPr>
          <a:lstStyle/>
          <a:p>
            <a:pPr>
              <a:lnSpc>
                <a:spcPct val="90000"/>
              </a:lnSpc>
            </a:pPr>
            <a:r>
              <a:rPr lang="es-ES_tradnl" sz="2100" dirty="0"/>
              <a:t>BOLETIN 15.261-05: </a:t>
            </a:r>
            <a:r>
              <a:rPr lang="es-CL" sz="2100" b="1" dirty="0">
                <a:effectLst/>
                <a:latin typeface="BookmanOldStyle"/>
              </a:rPr>
              <a:t>MODIFICA LA LEY </a:t>
            </a:r>
            <a:r>
              <a:rPr lang="es-CL" sz="2100" b="1" dirty="0" err="1">
                <a:effectLst/>
                <a:latin typeface="BookmanOldStyle"/>
              </a:rPr>
              <a:t>N°</a:t>
            </a:r>
            <a:r>
              <a:rPr lang="es-CL" sz="2100" b="1" dirty="0">
                <a:effectLst/>
                <a:latin typeface="BookmanOldStyle"/>
              </a:rPr>
              <a:t> 21.325, DE MIGRACIÓN Y EXTRANJERÍA, PARA TIPIFICAR EL DELITO DE INGRESO CLANDESTINO A TERRITORIO NACIONAL </a:t>
            </a:r>
            <a:br>
              <a:rPr lang="es-CL" sz="2100" dirty="0"/>
            </a:br>
            <a:endParaRPr lang="es-ES_tradnl" sz="2100" dirty="0"/>
          </a:p>
        </p:txBody>
      </p:sp>
      <p:sp>
        <p:nvSpPr>
          <p:cNvPr id="3" name="Marcador de contenido 2">
            <a:extLst>
              <a:ext uri="{FF2B5EF4-FFF2-40B4-BE49-F238E27FC236}">
                <a16:creationId xmlns:a16="http://schemas.microsoft.com/office/drawing/2014/main" id="{AB76B344-71B4-1F6A-C4B3-3FE4C23738E0}"/>
              </a:ext>
            </a:extLst>
          </p:cNvPr>
          <p:cNvSpPr>
            <a:spLocks noGrp="1"/>
          </p:cNvSpPr>
          <p:nvPr>
            <p:ph idx="1"/>
          </p:nvPr>
        </p:nvSpPr>
        <p:spPr>
          <a:xfrm>
            <a:off x="5797512" y="2638498"/>
            <a:ext cx="5111222" cy="3601581"/>
          </a:xfrm>
        </p:spPr>
        <p:txBody>
          <a:bodyPr anchor="ctr">
            <a:normAutofit/>
          </a:bodyPr>
          <a:lstStyle/>
          <a:p>
            <a:pPr algn="just">
              <a:lnSpc>
                <a:spcPct val="100000"/>
              </a:lnSpc>
            </a:pPr>
            <a:r>
              <a:rPr lang="es-CL" sz="1900" i="0" u="none" strike="noStrike" dirty="0">
                <a:effectLst/>
                <a:latin typeface="Open Sans" panose="020B0606030504020204" pitchFamily="34" charset="0"/>
              </a:rPr>
              <a:t>Introduce </a:t>
            </a:r>
            <a:r>
              <a:rPr lang="es-CL" sz="1900" dirty="0">
                <a:latin typeface="Open Sans" panose="020B0606030504020204" pitchFamily="34" charset="0"/>
              </a:rPr>
              <a:t>un art. 119, bis a la Ley 21.325:</a:t>
            </a:r>
            <a:r>
              <a:rPr lang="es-CL" sz="1900" i="0" u="none" strike="noStrike" dirty="0">
                <a:effectLst/>
                <a:latin typeface="Open Sans" panose="020B0606030504020204" pitchFamily="34" charset="0"/>
              </a:rPr>
              <a:t> “el que, no reuniendo las condiciones para ser declarado como refugiado en nuestro país, o reuniéndolas, no provenga directamente de un territorio en donde su vida o libertad estén amenazadas, hiciere ingreso al territorio nacional de manera clandestina por un paso no habilitado o eludiendo el control migratorio, será sancionada con la pena de presidio menor en su grado mínimo o multa de once a veinte unidades tributarias mensuales.</a:t>
            </a:r>
            <a:endParaRPr lang="es-ES_tradnl" sz="1900" dirty="0"/>
          </a:p>
        </p:txBody>
      </p:sp>
      <p:cxnSp>
        <p:nvCxnSpPr>
          <p:cNvPr id="15" name="Straight Connector 14">
            <a:extLst>
              <a:ext uri="{FF2B5EF4-FFF2-40B4-BE49-F238E27FC236}">
                <a16:creationId xmlns:a16="http://schemas.microsoft.com/office/drawing/2014/main" id="{E58B1629-F209-47B0-BA59-6BD937DBB0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859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Slide Background">
            <a:extLst>
              <a:ext uri="{FF2B5EF4-FFF2-40B4-BE49-F238E27FC236}">
                <a16:creationId xmlns:a16="http://schemas.microsoft.com/office/drawing/2014/main" id="{413C739D-903B-4C3A-8CD8-B5F604D960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B4960AD-CEC0-7D6C-5552-053F41FFB530}"/>
              </a:ext>
            </a:extLst>
          </p:cNvPr>
          <p:cNvSpPr>
            <a:spLocks noGrp="1"/>
          </p:cNvSpPr>
          <p:nvPr>
            <p:ph type="title"/>
          </p:nvPr>
        </p:nvSpPr>
        <p:spPr>
          <a:xfrm>
            <a:off x="761802" y="709938"/>
            <a:ext cx="2976821" cy="5530141"/>
          </a:xfrm>
        </p:spPr>
        <p:txBody>
          <a:bodyPr>
            <a:normAutofit/>
          </a:bodyPr>
          <a:lstStyle/>
          <a:p>
            <a:pPr algn="ctr">
              <a:lnSpc>
                <a:spcPct val="90000"/>
              </a:lnSpc>
            </a:pPr>
            <a:r>
              <a:rPr lang="es-CL" sz="2800" b="0" i="0" u="none" strike="noStrike" dirty="0">
                <a:solidFill>
                  <a:srgbClr val="3366BB"/>
                </a:solidFill>
                <a:effectLst/>
                <a:latin typeface="Rubik"/>
                <a:hlinkClick r:id="rId2"/>
              </a:rPr>
              <a:t>Ley 21.567</a:t>
            </a:r>
            <a:r>
              <a:rPr lang="es-CL" sz="2800" b="0" i="0" u="none" strike="noStrike" dirty="0">
                <a:solidFill>
                  <a:srgbClr val="3366BB"/>
                </a:solidFill>
                <a:effectLst/>
                <a:latin typeface="Rubik"/>
              </a:rPr>
              <a:t>:</a:t>
            </a:r>
            <a:r>
              <a:rPr lang="es-CL" sz="2800" b="0" i="0" u="none" strike="noStrike" dirty="0">
                <a:solidFill>
                  <a:srgbClr val="000000"/>
                </a:solidFill>
                <a:effectLst/>
                <a:latin typeface="Rubik"/>
              </a:rPr>
              <a:t> </a:t>
            </a:r>
            <a:br>
              <a:rPr lang="es-CL" sz="2800" b="0" i="0" u="none" strike="noStrike" dirty="0">
                <a:solidFill>
                  <a:srgbClr val="000000"/>
                </a:solidFill>
                <a:effectLst/>
                <a:latin typeface="Rubik"/>
              </a:rPr>
            </a:br>
            <a:r>
              <a:rPr lang="es-CL" sz="2800" b="0" i="0" u="none" strike="noStrike" dirty="0">
                <a:solidFill>
                  <a:srgbClr val="000000"/>
                </a:solidFill>
                <a:effectLst/>
                <a:latin typeface="Rubik"/>
              </a:rPr>
              <a:t>amplía las facultades de control policial para efectos de aplicar las medidas establecidas en la Ley 21.325, de Migración y Extranjería.</a:t>
            </a:r>
            <a:br>
              <a:rPr lang="es-CL" sz="2800" b="0" i="0" u="none" strike="noStrike" dirty="0">
                <a:solidFill>
                  <a:srgbClr val="000000"/>
                </a:solidFill>
                <a:effectLst/>
                <a:latin typeface="Rubik"/>
              </a:rPr>
            </a:br>
            <a:r>
              <a:rPr lang="es-CL" sz="2800" b="0" i="0" u="none" strike="noStrike" dirty="0">
                <a:solidFill>
                  <a:srgbClr val="000000"/>
                </a:solidFill>
                <a:effectLst/>
                <a:latin typeface="Rubik"/>
              </a:rPr>
              <a:t>Introduce el art. 12 bis a la ley 20.931.</a:t>
            </a:r>
            <a:endParaRPr lang="es-CL" sz="2800" dirty="0"/>
          </a:p>
        </p:txBody>
      </p:sp>
      <p:sp useBgFill="1">
        <p:nvSpPr>
          <p:cNvPr id="24" name="Rectangle 23">
            <a:extLst>
              <a:ext uri="{FF2B5EF4-FFF2-40B4-BE49-F238E27FC236}">
                <a16:creationId xmlns:a16="http://schemas.microsoft.com/office/drawing/2014/main" id="{43E8FEA2-54EE-4F84-B5DB-A055A7D80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14433" y="0"/>
            <a:ext cx="4826830" cy="6858000"/>
          </a:xfrm>
          <a:prstGeom prst="rect">
            <a:avLst/>
          </a:prstGeom>
          <a:ln>
            <a:noFill/>
          </a:ln>
          <a:effectLst>
            <a:outerShdw blurRad="635000" dist="254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arcador de contenido 2">
            <a:extLst>
              <a:ext uri="{FF2B5EF4-FFF2-40B4-BE49-F238E27FC236}">
                <a16:creationId xmlns:a16="http://schemas.microsoft.com/office/drawing/2014/main" id="{6E3D383D-B136-C9E8-167B-69E1861D8823}"/>
              </a:ext>
            </a:extLst>
          </p:cNvPr>
          <p:cNvSpPr>
            <a:spLocks noGrp="1"/>
          </p:cNvSpPr>
          <p:nvPr>
            <p:ph idx="1"/>
          </p:nvPr>
        </p:nvSpPr>
        <p:spPr>
          <a:xfrm>
            <a:off x="4520158" y="532435"/>
            <a:ext cx="6621104" cy="5984111"/>
          </a:xfrm>
        </p:spPr>
        <p:txBody>
          <a:bodyPr anchor="ctr">
            <a:noAutofit/>
          </a:bodyPr>
          <a:lstStyle/>
          <a:p>
            <a:pPr algn="just"/>
            <a:r>
              <a:rPr lang="es-CL" sz="1200" b="0" i="0" u="none" strike="noStrike" dirty="0">
                <a:solidFill>
                  <a:srgbClr val="000000"/>
                </a:solidFill>
                <a:effectLst/>
                <a:latin typeface="Courier New" panose="02070309020205020404" pitchFamily="49" charset="0"/>
              </a:rPr>
              <a:t>Artículo 12 bis.- En caso de que la persona sometida al procedimiento señalado en el artículo anterior no pueda acreditar encontrarse en situación migratoria regular, según lo establecido en la ley </a:t>
            </a:r>
            <a:r>
              <a:rPr lang="es-CL" sz="1200" b="0" i="0" u="none" strike="noStrike" dirty="0" err="1">
                <a:solidFill>
                  <a:srgbClr val="000000"/>
                </a:solidFill>
                <a:effectLst/>
                <a:latin typeface="Courier New" panose="02070309020205020404" pitchFamily="49" charset="0"/>
              </a:rPr>
              <a:t>N°</a:t>
            </a:r>
            <a:r>
              <a:rPr lang="es-CL" sz="1200" b="0" i="0" u="none" strike="noStrike" dirty="0">
                <a:solidFill>
                  <a:srgbClr val="000000"/>
                </a:solidFill>
                <a:effectLst/>
                <a:latin typeface="Courier New" panose="02070309020205020404" pitchFamily="49" charset="0"/>
              </a:rPr>
              <a:t> 21.325, el funcionario policial deberá registrar y trasladar al individuo para ponerlo a disposición de la Policía de Investigaciones de Chile dentro del más breve plazo para corroborar su situación migratoria e iniciar los procedimientos que correspondan de conformidad a la ley.</a:t>
            </a:r>
          </a:p>
          <a:p>
            <a:pPr algn="just"/>
            <a:r>
              <a:rPr lang="es-CL" sz="1200" b="0" i="0" u="none" strike="noStrike" dirty="0">
                <a:solidFill>
                  <a:srgbClr val="000000"/>
                </a:solidFill>
                <a:effectLst/>
                <a:latin typeface="Courier New" panose="02070309020205020404" pitchFamily="49" charset="0"/>
              </a:rPr>
              <a:t>    Si al momento de ser puesto a disposición de la autoridad migratoria el sujeto sometido a control mantiene pendientes notificaciones relacionadas con procedimientos de expulsión u otros de la ley </a:t>
            </a:r>
            <a:r>
              <a:rPr lang="es-CL" sz="1200" b="0" i="0" u="none" strike="noStrike" dirty="0" err="1">
                <a:solidFill>
                  <a:srgbClr val="000000"/>
                </a:solidFill>
                <a:effectLst/>
                <a:latin typeface="Courier New" panose="02070309020205020404" pitchFamily="49" charset="0"/>
              </a:rPr>
              <a:t>N°</a:t>
            </a:r>
            <a:r>
              <a:rPr lang="es-CL" sz="1200" b="0" i="0" u="none" strike="noStrike" dirty="0">
                <a:solidFill>
                  <a:srgbClr val="000000"/>
                </a:solidFill>
                <a:effectLst/>
                <a:latin typeface="Courier New" panose="02070309020205020404" pitchFamily="49" charset="0"/>
              </a:rPr>
              <a:t> 21.325, se procederá a su notificación inmediata, y se dejará constancia de la debida recepción mediante firma del extranjero.</a:t>
            </a:r>
          </a:p>
          <a:p>
            <a:pPr algn="just"/>
            <a:r>
              <a:rPr lang="es-CL" sz="1200" b="0" i="0" u="none" strike="noStrike" dirty="0">
                <a:solidFill>
                  <a:srgbClr val="000000"/>
                </a:solidFill>
                <a:effectLst/>
                <a:latin typeface="Courier New" panose="02070309020205020404" pitchFamily="49" charset="0"/>
              </a:rPr>
              <a:t>    El funcionario policial deberá considerar como documentos válidos para acreditar la situación migratoria regular de la persona extranjera, su cédula de identidad vigente, el certificado otorgado por el Servicio Nacional de Migraciones en el que conste que la persona extranjera realizó una solicitud de otorgamiento, cambio o prórroga de un permiso de residencia, o la resolución expedida por la autoridad migratoria en la que conste el otorgamiento de un permiso de residencia. Se entenderá que la cédula de identidad mantiene su vigencia en aquellos casos en que el extranjero cuente con un certificado de residencia en trámite vigente o hasta que la autoridad migratoria resuelva la respectiva solicitud, conforme lo establece el artículo 43 de la ley </a:t>
            </a:r>
            <a:r>
              <a:rPr lang="es-CL" sz="1200" b="0" i="0" u="none" strike="noStrike" dirty="0" err="1">
                <a:solidFill>
                  <a:srgbClr val="000000"/>
                </a:solidFill>
                <a:effectLst/>
                <a:latin typeface="Courier New" panose="02070309020205020404" pitchFamily="49" charset="0"/>
              </a:rPr>
              <a:t>N°</a:t>
            </a:r>
            <a:r>
              <a:rPr lang="es-CL" sz="1200" b="0" i="0" u="none" strike="noStrike" dirty="0">
                <a:solidFill>
                  <a:srgbClr val="000000"/>
                </a:solidFill>
                <a:effectLst/>
                <a:latin typeface="Courier New" panose="02070309020205020404" pitchFamily="49" charset="0"/>
              </a:rPr>
              <a:t> 21.325</a:t>
            </a:r>
            <a:r>
              <a:rPr lang="es-CL" sz="1200" dirty="0">
                <a:solidFill>
                  <a:srgbClr val="000000"/>
                </a:solidFill>
                <a:latin typeface="Courier New" panose="02070309020205020404" pitchFamily="49" charset="0"/>
              </a:rPr>
              <a:t>.</a:t>
            </a:r>
          </a:p>
          <a:p>
            <a:pPr algn="just"/>
            <a:br>
              <a:rPr lang="es-CL" sz="1200" dirty="0">
                <a:latin typeface="+mj-lt"/>
              </a:rPr>
            </a:br>
            <a:endParaRPr lang="es-CL" sz="1200" dirty="0">
              <a:latin typeface="+mj-lt"/>
            </a:endParaRPr>
          </a:p>
        </p:txBody>
      </p:sp>
      <p:cxnSp>
        <p:nvCxnSpPr>
          <p:cNvPr id="26" name="Straight Connector 25">
            <a:extLst>
              <a:ext uri="{FF2B5EF4-FFF2-40B4-BE49-F238E27FC236}">
                <a16:creationId xmlns:a16="http://schemas.microsoft.com/office/drawing/2014/main" id="{E58B1629-F209-47B0-BA59-6BD937DBB0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9275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62F0CF-3F8E-34EA-BE16-F8C85B387DE8}"/>
              </a:ext>
            </a:extLst>
          </p:cNvPr>
          <p:cNvSpPr>
            <a:spLocks noGrp="1"/>
          </p:cNvSpPr>
          <p:nvPr>
            <p:ph type="title"/>
          </p:nvPr>
        </p:nvSpPr>
        <p:spPr/>
        <p:txBody>
          <a:bodyPr/>
          <a:lstStyle/>
          <a:p>
            <a:r>
              <a:rPr lang="es-ES_tradnl" dirty="0"/>
              <a:t>Medida cautelar de prisión preventiva</a:t>
            </a:r>
          </a:p>
        </p:txBody>
      </p:sp>
      <p:sp>
        <p:nvSpPr>
          <p:cNvPr id="3" name="Marcador de contenido 2">
            <a:extLst>
              <a:ext uri="{FF2B5EF4-FFF2-40B4-BE49-F238E27FC236}">
                <a16:creationId xmlns:a16="http://schemas.microsoft.com/office/drawing/2014/main" id="{A0756FF0-BE5A-A6D5-BCC7-1533B1398D9E}"/>
              </a:ext>
            </a:extLst>
          </p:cNvPr>
          <p:cNvSpPr>
            <a:spLocks noGrp="1"/>
          </p:cNvSpPr>
          <p:nvPr>
            <p:ph idx="1"/>
          </p:nvPr>
        </p:nvSpPr>
        <p:spPr/>
        <p:txBody>
          <a:bodyPr>
            <a:normAutofit fontScale="85000" lnSpcReduction="20000"/>
          </a:bodyPr>
          <a:lstStyle/>
          <a:p>
            <a:pPr marR="63500" algn="just">
              <a:lnSpc>
                <a:spcPct val="100000"/>
              </a:lnSpc>
            </a:pPr>
            <a:r>
              <a:rPr lang="es-ES" b="1" dirty="0">
                <a:effectLst/>
                <a:latin typeface="Goudy Old Style" panose="02020502050305020303" pitchFamily="18" charset="77"/>
                <a:ea typeface="Times New Roman" panose="02020603050405020304" pitchFamily="18" charset="0"/>
                <a:cs typeface="Arial" panose="020B0604020202020204" pitchFamily="34" charset="0"/>
              </a:rPr>
              <a:t>Proyecto de Ley que modifica el Código procesal penal en materia de prisión preventiva por peligro de fuga, en el caso de extranjeros indocumentados que comentan delitos en territorio nacional</a:t>
            </a:r>
            <a:r>
              <a:rPr lang="es-ES" b="1" dirty="0">
                <a:latin typeface="Goudy Old Style" panose="02020502050305020303" pitchFamily="18" charset="77"/>
                <a:ea typeface="Times New Roman" panose="02020603050405020304" pitchFamily="18" charset="0"/>
                <a:cs typeface="Arial" panose="020B0604020202020204" pitchFamily="34" charset="0"/>
                <a:sym typeface="Wingdings" pitchFamily="2" charset="2"/>
              </a:rPr>
              <a:t> (Boletín 15842-07, de 17 de abril de 2023)</a:t>
            </a:r>
            <a:endParaRPr lang="es-ES" b="1" dirty="0">
              <a:effectLst/>
              <a:latin typeface="Goudy Old Style" panose="02020502050305020303" pitchFamily="18" charset="77"/>
              <a:ea typeface="Times New Roman" panose="02020603050405020304" pitchFamily="18" charset="0"/>
              <a:cs typeface="Arial" panose="020B0604020202020204" pitchFamily="34" charset="0"/>
            </a:endParaRPr>
          </a:p>
          <a:p>
            <a:pPr marL="0" marR="63500" indent="0" algn="just">
              <a:lnSpc>
                <a:spcPct val="100000"/>
              </a:lnSpc>
              <a:spcAft>
                <a:spcPts val="0"/>
              </a:spcAft>
              <a:buNone/>
            </a:pPr>
            <a:r>
              <a:rPr lang="es-ES" b="1" dirty="0">
                <a:effectLst/>
                <a:latin typeface="Goudy Old Style" panose="02020502050305020303" pitchFamily="18" charset="77"/>
                <a:ea typeface="Times New Roman" panose="02020603050405020304" pitchFamily="18" charset="0"/>
                <a:cs typeface="Arial" panose="020B0604020202020204" pitchFamily="34" charset="0"/>
              </a:rPr>
              <a:t>Artículo Único: </a:t>
            </a:r>
            <a:r>
              <a:rPr lang="es-ES" dirty="0" err="1">
                <a:effectLst/>
                <a:latin typeface="Goudy Old Style" panose="02020502050305020303" pitchFamily="18" charset="77"/>
                <a:ea typeface="Times New Roman" panose="02020603050405020304" pitchFamily="18" charset="0"/>
                <a:cs typeface="Arial" panose="020B0604020202020204" pitchFamily="34" charset="0"/>
              </a:rPr>
              <a:t>Incorpórase</a:t>
            </a:r>
            <a:r>
              <a:rPr lang="es-ES" dirty="0">
                <a:effectLst/>
                <a:latin typeface="Goudy Old Style" panose="02020502050305020303" pitchFamily="18" charset="77"/>
                <a:ea typeface="Times New Roman" panose="02020603050405020304" pitchFamily="18" charset="0"/>
                <a:cs typeface="Arial" panose="020B0604020202020204" pitchFamily="34" charset="0"/>
              </a:rPr>
              <a:t>, en el Código Procesal Penal, el siguiente artículo 140 bis, </a:t>
            </a:r>
            <a:r>
              <a:rPr lang="es-ES" spc="-10" dirty="0">
                <a:effectLst/>
                <a:latin typeface="Goudy Old Style" panose="02020502050305020303" pitchFamily="18" charset="77"/>
                <a:ea typeface="Times New Roman" panose="02020603050405020304" pitchFamily="18" charset="0"/>
                <a:cs typeface="Arial" panose="020B0604020202020204" pitchFamily="34" charset="0"/>
              </a:rPr>
              <a:t>nuevo:</a:t>
            </a:r>
            <a:r>
              <a:rPr lang="es-ES" dirty="0">
                <a:effectLst/>
                <a:latin typeface="Goudy Old Style" panose="02020502050305020303" pitchFamily="18" charset="77"/>
                <a:ea typeface="Times New Roman" panose="02020603050405020304" pitchFamily="18" charset="0"/>
                <a:cs typeface="Arial" panose="020B0604020202020204" pitchFamily="34" charset="0"/>
              </a:rPr>
              <a:t> </a:t>
            </a:r>
            <a:endParaRPr lang="es-CL" dirty="0">
              <a:effectLst/>
              <a:latin typeface="Goudy Old Style" panose="02020502050305020303" pitchFamily="18" charset="77"/>
              <a:ea typeface="Times New Roman" panose="02020603050405020304" pitchFamily="18" charset="0"/>
              <a:cs typeface="Arial" panose="020B0604020202020204" pitchFamily="34" charset="0"/>
            </a:endParaRPr>
          </a:p>
          <a:p>
            <a:pPr marL="0" marR="63500" indent="0" algn="just">
              <a:spcAft>
                <a:spcPts val="0"/>
              </a:spcAft>
              <a:buNone/>
            </a:pPr>
            <a:r>
              <a:rPr lang="es-ES" dirty="0">
                <a:effectLst/>
                <a:latin typeface="Goudy Old Style" panose="02020502050305020303" pitchFamily="18" charset="77"/>
                <a:ea typeface="Times New Roman" panose="02020603050405020304" pitchFamily="18" charset="0"/>
                <a:cs typeface="Arial" panose="020B0604020202020204" pitchFamily="34" charset="0"/>
              </a:rPr>
              <a:t>“Sin perjuicio de lo dispuesto en el artículo precedente, y una vez formalizada la investigación,</a:t>
            </a:r>
            <a:r>
              <a:rPr lang="es-ES" spc="-40" dirty="0">
                <a:effectLst/>
                <a:latin typeface="Goudy Old Style" panose="02020502050305020303" pitchFamily="18" charset="77"/>
                <a:ea typeface="Times New Roman" panose="02020603050405020304" pitchFamily="18" charset="0"/>
                <a:cs typeface="Arial" panose="020B0604020202020204" pitchFamily="34" charset="0"/>
              </a:rPr>
              <a:t> </a:t>
            </a:r>
            <a:r>
              <a:rPr lang="es-ES" dirty="0">
                <a:effectLst/>
                <a:latin typeface="Goudy Old Style" panose="02020502050305020303" pitchFamily="18" charset="77"/>
                <a:ea typeface="Times New Roman" panose="02020603050405020304" pitchFamily="18" charset="0"/>
                <a:cs typeface="Arial" panose="020B0604020202020204" pitchFamily="34" charset="0"/>
              </a:rPr>
              <a:t>el</a:t>
            </a:r>
            <a:r>
              <a:rPr lang="es-ES" spc="-45" dirty="0">
                <a:effectLst/>
                <a:latin typeface="Goudy Old Style" panose="02020502050305020303" pitchFamily="18" charset="77"/>
                <a:ea typeface="Times New Roman" panose="02020603050405020304" pitchFamily="18" charset="0"/>
                <a:cs typeface="Arial" panose="020B0604020202020204" pitchFamily="34" charset="0"/>
              </a:rPr>
              <a:t> </a:t>
            </a:r>
            <a:r>
              <a:rPr lang="es-ES" dirty="0">
                <a:effectLst/>
                <a:latin typeface="Goudy Old Style" panose="02020502050305020303" pitchFamily="18" charset="77"/>
                <a:ea typeface="Times New Roman" panose="02020603050405020304" pitchFamily="18" charset="0"/>
                <a:cs typeface="Arial" panose="020B0604020202020204" pitchFamily="34" charset="0"/>
              </a:rPr>
              <a:t>tribunal,</a:t>
            </a:r>
            <a:r>
              <a:rPr lang="es-ES" spc="-40" dirty="0">
                <a:effectLst/>
                <a:latin typeface="Goudy Old Style" panose="02020502050305020303" pitchFamily="18" charset="77"/>
                <a:ea typeface="Times New Roman" panose="02020603050405020304" pitchFamily="18" charset="0"/>
                <a:cs typeface="Arial" panose="020B0604020202020204" pitchFamily="34" charset="0"/>
              </a:rPr>
              <a:t> </a:t>
            </a:r>
            <a:r>
              <a:rPr lang="es-ES" dirty="0">
                <a:effectLst/>
                <a:latin typeface="Goudy Old Style" panose="02020502050305020303" pitchFamily="18" charset="77"/>
                <a:ea typeface="Times New Roman" panose="02020603050405020304" pitchFamily="18" charset="0"/>
                <a:cs typeface="Arial" panose="020B0604020202020204" pitchFamily="34" charset="0"/>
              </a:rPr>
              <a:t>a</a:t>
            </a:r>
            <a:r>
              <a:rPr lang="es-ES" spc="-45" dirty="0">
                <a:effectLst/>
                <a:latin typeface="Goudy Old Style" panose="02020502050305020303" pitchFamily="18" charset="77"/>
                <a:ea typeface="Times New Roman" panose="02020603050405020304" pitchFamily="18" charset="0"/>
                <a:cs typeface="Arial" panose="020B0604020202020204" pitchFamily="34" charset="0"/>
              </a:rPr>
              <a:t> </a:t>
            </a:r>
            <a:r>
              <a:rPr lang="es-ES" dirty="0">
                <a:effectLst/>
                <a:latin typeface="Goudy Old Style" panose="02020502050305020303" pitchFamily="18" charset="77"/>
                <a:ea typeface="Times New Roman" panose="02020603050405020304" pitchFamily="18" charset="0"/>
                <a:cs typeface="Arial" panose="020B0604020202020204" pitchFamily="34" charset="0"/>
              </a:rPr>
              <a:t>petición</a:t>
            </a:r>
            <a:r>
              <a:rPr lang="es-ES" spc="-40" dirty="0">
                <a:effectLst/>
                <a:latin typeface="Goudy Old Style" panose="02020502050305020303" pitchFamily="18" charset="77"/>
                <a:ea typeface="Times New Roman" panose="02020603050405020304" pitchFamily="18" charset="0"/>
                <a:cs typeface="Arial" panose="020B0604020202020204" pitchFamily="34" charset="0"/>
              </a:rPr>
              <a:t> </a:t>
            </a:r>
            <a:r>
              <a:rPr lang="es-ES" dirty="0">
                <a:effectLst/>
                <a:latin typeface="Goudy Old Style" panose="02020502050305020303" pitchFamily="18" charset="77"/>
                <a:ea typeface="Times New Roman" panose="02020603050405020304" pitchFamily="18" charset="0"/>
                <a:cs typeface="Arial" panose="020B0604020202020204" pitchFamily="34" charset="0"/>
              </a:rPr>
              <a:t>del</a:t>
            </a:r>
            <a:r>
              <a:rPr lang="es-ES" spc="-45" dirty="0">
                <a:effectLst/>
                <a:latin typeface="Goudy Old Style" panose="02020502050305020303" pitchFamily="18" charset="77"/>
                <a:ea typeface="Times New Roman" panose="02020603050405020304" pitchFamily="18" charset="0"/>
                <a:cs typeface="Arial" panose="020B0604020202020204" pitchFamily="34" charset="0"/>
              </a:rPr>
              <a:t> </a:t>
            </a:r>
            <a:r>
              <a:rPr lang="es-ES" dirty="0">
                <a:effectLst/>
                <a:latin typeface="Goudy Old Style" panose="02020502050305020303" pitchFamily="18" charset="77"/>
                <a:ea typeface="Times New Roman" panose="02020603050405020304" pitchFamily="18" charset="0"/>
                <a:cs typeface="Arial" panose="020B0604020202020204" pitchFamily="34" charset="0"/>
              </a:rPr>
              <a:t>Ministerio</a:t>
            </a:r>
            <a:r>
              <a:rPr lang="es-ES" spc="-40" dirty="0">
                <a:effectLst/>
                <a:latin typeface="Goudy Old Style" panose="02020502050305020303" pitchFamily="18" charset="77"/>
                <a:ea typeface="Times New Roman" panose="02020603050405020304" pitchFamily="18" charset="0"/>
                <a:cs typeface="Arial" panose="020B0604020202020204" pitchFamily="34" charset="0"/>
              </a:rPr>
              <a:t> </a:t>
            </a:r>
            <a:r>
              <a:rPr lang="es-ES" dirty="0">
                <a:effectLst/>
                <a:latin typeface="Goudy Old Style" panose="02020502050305020303" pitchFamily="18" charset="77"/>
                <a:ea typeface="Times New Roman" panose="02020603050405020304" pitchFamily="18" charset="0"/>
                <a:cs typeface="Arial" panose="020B0604020202020204" pitchFamily="34" charset="0"/>
              </a:rPr>
              <a:t>Público</a:t>
            </a:r>
            <a:r>
              <a:rPr lang="es-ES" spc="-45" dirty="0">
                <a:effectLst/>
                <a:latin typeface="Goudy Old Style" panose="02020502050305020303" pitchFamily="18" charset="77"/>
                <a:ea typeface="Times New Roman" panose="02020603050405020304" pitchFamily="18" charset="0"/>
                <a:cs typeface="Arial" panose="020B0604020202020204" pitchFamily="34" charset="0"/>
              </a:rPr>
              <a:t> </a:t>
            </a:r>
            <a:r>
              <a:rPr lang="es-ES" dirty="0">
                <a:effectLst/>
                <a:latin typeface="Goudy Old Style" panose="02020502050305020303" pitchFamily="18" charset="77"/>
                <a:ea typeface="Times New Roman" panose="02020603050405020304" pitchFamily="18" charset="0"/>
                <a:cs typeface="Arial" panose="020B0604020202020204" pitchFamily="34" charset="0"/>
              </a:rPr>
              <a:t>o</a:t>
            </a:r>
            <a:r>
              <a:rPr lang="es-ES" spc="-40" dirty="0">
                <a:effectLst/>
                <a:latin typeface="Goudy Old Style" panose="02020502050305020303" pitchFamily="18" charset="77"/>
                <a:ea typeface="Times New Roman" panose="02020603050405020304" pitchFamily="18" charset="0"/>
                <a:cs typeface="Arial" panose="020B0604020202020204" pitchFamily="34" charset="0"/>
              </a:rPr>
              <a:t> </a:t>
            </a:r>
            <a:r>
              <a:rPr lang="es-ES" dirty="0">
                <a:effectLst/>
                <a:latin typeface="Goudy Old Style" panose="02020502050305020303" pitchFamily="18" charset="77"/>
                <a:ea typeface="Times New Roman" panose="02020603050405020304" pitchFamily="18" charset="0"/>
                <a:cs typeface="Arial" panose="020B0604020202020204" pitchFamily="34" charset="0"/>
              </a:rPr>
              <a:t>del</a:t>
            </a:r>
            <a:r>
              <a:rPr lang="es-ES" spc="-45" dirty="0">
                <a:effectLst/>
                <a:latin typeface="Goudy Old Style" panose="02020502050305020303" pitchFamily="18" charset="77"/>
                <a:ea typeface="Times New Roman" panose="02020603050405020304" pitchFamily="18" charset="0"/>
                <a:cs typeface="Arial" panose="020B0604020202020204" pitchFamily="34" charset="0"/>
              </a:rPr>
              <a:t> </a:t>
            </a:r>
            <a:r>
              <a:rPr lang="es-ES" dirty="0">
                <a:effectLst/>
                <a:latin typeface="Goudy Old Style" panose="02020502050305020303" pitchFamily="18" charset="77"/>
                <a:ea typeface="Times New Roman" panose="02020603050405020304" pitchFamily="18" charset="0"/>
                <a:cs typeface="Arial" panose="020B0604020202020204" pitchFamily="34" charset="0"/>
              </a:rPr>
              <a:t>querellante,</a:t>
            </a:r>
            <a:r>
              <a:rPr lang="es-ES" spc="-40" dirty="0">
                <a:effectLst/>
                <a:latin typeface="Goudy Old Style" panose="02020502050305020303" pitchFamily="18" charset="77"/>
                <a:ea typeface="Times New Roman" panose="02020603050405020304" pitchFamily="18" charset="0"/>
                <a:cs typeface="Arial" panose="020B0604020202020204" pitchFamily="34" charset="0"/>
              </a:rPr>
              <a:t> </a:t>
            </a:r>
            <a:r>
              <a:rPr lang="es-ES" dirty="0">
                <a:effectLst/>
                <a:latin typeface="Goudy Old Style" panose="02020502050305020303" pitchFamily="18" charset="77"/>
                <a:ea typeface="Times New Roman" panose="02020603050405020304" pitchFamily="18" charset="0"/>
                <a:cs typeface="Arial" panose="020B0604020202020204" pitchFamily="34" charset="0"/>
              </a:rPr>
              <a:t>deberá</a:t>
            </a:r>
            <a:r>
              <a:rPr lang="es-ES" spc="-45" dirty="0">
                <a:effectLst/>
                <a:latin typeface="Goudy Old Style" panose="02020502050305020303" pitchFamily="18" charset="77"/>
                <a:ea typeface="Times New Roman" panose="02020603050405020304" pitchFamily="18" charset="0"/>
                <a:cs typeface="Arial" panose="020B0604020202020204" pitchFamily="34" charset="0"/>
              </a:rPr>
              <a:t> </a:t>
            </a:r>
            <a:r>
              <a:rPr lang="es-ES" dirty="0">
                <a:effectLst/>
                <a:latin typeface="Goudy Old Style" panose="02020502050305020303" pitchFamily="18" charset="77"/>
                <a:ea typeface="Times New Roman" panose="02020603050405020304" pitchFamily="18" charset="0"/>
                <a:cs typeface="Arial" panose="020B0604020202020204" pitchFamily="34" charset="0"/>
              </a:rPr>
              <a:t>decretar la medida de prisión preventiva por peligro de fuga, siempre que el imputado no cuente con Documento</a:t>
            </a:r>
            <a:r>
              <a:rPr lang="es-ES" spc="-30" dirty="0">
                <a:effectLst/>
                <a:latin typeface="Goudy Old Style" panose="02020502050305020303" pitchFamily="18" charset="77"/>
                <a:ea typeface="Times New Roman" panose="02020603050405020304" pitchFamily="18" charset="0"/>
                <a:cs typeface="Arial" panose="020B0604020202020204" pitchFamily="34" charset="0"/>
              </a:rPr>
              <a:t> </a:t>
            </a:r>
            <a:r>
              <a:rPr lang="es-ES" dirty="0">
                <a:effectLst/>
                <a:latin typeface="Goudy Old Style" panose="02020502050305020303" pitchFamily="18" charset="77"/>
                <a:ea typeface="Times New Roman" panose="02020603050405020304" pitchFamily="18" charset="0"/>
                <a:cs typeface="Arial" panose="020B0604020202020204" pitchFamily="34" charset="0"/>
              </a:rPr>
              <a:t>Nacional</a:t>
            </a:r>
            <a:r>
              <a:rPr lang="es-ES" spc="-25" dirty="0">
                <a:effectLst/>
                <a:latin typeface="Goudy Old Style" panose="02020502050305020303" pitchFamily="18" charset="77"/>
                <a:ea typeface="Times New Roman" panose="02020603050405020304" pitchFamily="18" charset="0"/>
                <a:cs typeface="Arial" panose="020B0604020202020204" pitchFamily="34" charset="0"/>
              </a:rPr>
              <a:t> </a:t>
            </a:r>
            <a:r>
              <a:rPr lang="es-ES" dirty="0">
                <a:effectLst/>
                <a:latin typeface="Goudy Old Style" panose="02020502050305020303" pitchFamily="18" charset="77"/>
                <a:ea typeface="Times New Roman" panose="02020603050405020304" pitchFamily="18" charset="0"/>
                <a:cs typeface="Arial" panose="020B0604020202020204" pitchFamily="34" charset="0"/>
              </a:rPr>
              <a:t>de</a:t>
            </a:r>
            <a:r>
              <a:rPr lang="es-ES" spc="-20" dirty="0">
                <a:effectLst/>
                <a:latin typeface="Goudy Old Style" panose="02020502050305020303" pitchFamily="18" charset="77"/>
                <a:ea typeface="Times New Roman" panose="02020603050405020304" pitchFamily="18" charset="0"/>
                <a:cs typeface="Arial" panose="020B0604020202020204" pitchFamily="34" charset="0"/>
              </a:rPr>
              <a:t> </a:t>
            </a:r>
            <a:r>
              <a:rPr lang="es-ES" dirty="0">
                <a:effectLst/>
                <a:latin typeface="Goudy Old Style" panose="02020502050305020303" pitchFamily="18" charset="77"/>
                <a:ea typeface="Times New Roman" panose="02020603050405020304" pitchFamily="18" charset="0"/>
                <a:cs typeface="Arial" panose="020B0604020202020204" pitchFamily="34" charset="0"/>
              </a:rPr>
              <a:t>Identidad</a:t>
            </a:r>
            <a:r>
              <a:rPr lang="es-ES" spc="-15" dirty="0">
                <a:effectLst/>
                <a:latin typeface="Goudy Old Style" panose="02020502050305020303" pitchFamily="18" charset="77"/>
                <a:ea typeface="Times New Roman" panose="02020603050405020304" pitchFamily="18" charset="0"/>
                <a:cs typeface="Arial" panose="020B0604020202020204" pitchFamily="34" charset="0"/>
              </a:rPr>
              <a:t> </a:t>
            </a:r>
            <a:r>
              <a:rPr lang="es-ES" dirty="0">
                <a:effectLst/>
                <a:latin typeface="Goudy Old Style" panose="02020502050305020303" pitchFamily="18" charset="77"/>
                <a:ea typeface="Times New Roman" panose="02020603050405020304" pitchFamily="18" charset="0"/>
                <a:cs typeface="Arial" panose="020B0604020202020204" pitchFamily="34" charset="0"/>
              </a:rPr>
              <a:t>o</a:t>
            </a:r>
            <a:r>
              <a:rPr lang="es-ES" spc="-25" dirty="0">
                <a:effectLst/>
                <a:latin typeface="Goudy Old Style" panose="02020502050305020303" pitchFamily="18" charset="77"/>
                <a:ea typeface="Times New Roman" panose="02020603050405020304" pitchFamily="18" charset="0"/>
                <a:cs typeface="Arial" panose="020B0604020202020204" pitchFamily="34" charset="0"/>
              </a:rPr>
              <a:t> </a:t>
            </a:r>
            <a:r>
              <a:rPr lang="es-ES" dirty="0">
                <a:effectLst/>
                <a:latin typeface="Goudy Old Style" panose="02020502050305020303" pitchFamily="18" charset="77"/>
                <a:ea typeface="Times New Roman" panose="02020603050405020304" pitchFamily="18" charset="0"/>
                <a:cs typeface="Arial" panose="020B0604020202020204" pitchFamily="34" charset="0"/>
              </a:rPr>
              <a:t>pasaporte</a:t>
            </a:r>
            <a:r>
              <a:rPr lang="es-ES" spc="-20" dirty="0">
                <a:effectLst/>
                <a:latin typeface="Goudy Old Style" panose="02020502050305020303" pitchFamily="18" charset="77"/>
                <a:ea typeface="Times New Roman" panose="02020603050405020304" pitchFamily="18" charset="0"/>
                <a:cs typeface="Arial" panose="020B0604020202020204" pitchFamily="34" charset="0"/>
              </a:rPr>
              <a:t> </a:t>
            </a:r>
            <a:r>
              <a:rPr lang="es-ES" dirty="0">
                <a:effectLst/>
                <a:latin typeface="Goudy Old Style" panose="02020502050305020303" pitchFamily="18" charset="77"/>
                <a:ea typeface="Times New Roman" panose="02020603050405020304" pitchFamily="18" charset="0"/>
                <a:cs typeface="Arial" panose="020B0604020202020204" pitchFamily="34" charset="0"/>
              </a:rPr>
              <a:t>ni</a:t>
            </a:r>
            <a:r>
              <a:rPr lang="es-ES" spc="-15" dirty="0">
                <a:effectLst/>
                <a:latin typeface="Goudy Old Style" panose="02020502050305020303" pitchFamily="18" charset="77"/>
                <a:ea typeface="Times New Roman" panose="02020603050405020304" pitchFamily="18" charset="0"/>
                <a:cs typeface="Arial" panose="020B0604020202020204" pitchFamily="34" charset="0"/>
              </a:rPr>
              <a:t> </a:t>
            </a:r>
            <a:r>
              <a:rPr lang="es-ES" dirty="0">
                <a:effectLst/>
                <a:latin typeface="Goudy Old Style" panose="02020502050305020303" pitchFamily="18" charset="77"/>
                <a:ea typeface="Times New Roman" panose="02020603050405020304" pitchFamily="18" charset="0"/>
                <a:cs typeface="Arial" panose="020B0604020202020204" pitchFamily="34" charset="0"/>
              </a:rPr>
              <a:t>Rol</a:t>
            </a:r>
            <a:r>
              <a:rPr lang="es-ES" spc="-25" dirty="0">
                <a:effectLst/>
                <a:latin typeface="Goudy Old Style" panose="02020502050305020303" pitchFamily="18" charset="77"/>
                <a:ea typeface="Times New Roman" panose="02020603050405020304" pitchFamily="18" charset="0"/>
                <a:cs typeface="Arial" panose="020B0604020202020204" pitchFamily="34" charset="0"/>
              </a:rPr>
              <a:t> </a:t>
            </a:r>
            <a:r>
              <a:rPr lang="es-ES" dirty="0">
                <a:effectLst/>
                <a:latin typeface="Goudy Old Style" panose="02020502050305020303" pitchFamily="18" charset="77"/>
                <a:ea typeface="Times New Roman" panose="02020603050405020304" pitchFamily="18" charset="0"/>
                <a:cs typeface="Arial" panose="020B0604020202020204" pitchFamily="34" charset="0"/>
              </a:rPr>
              <a:t>Único</a:t>
            </a:r>
            <a:r>
              <a:rPr lang="es-ES" spc="-25" dirty="0">
                <a:effectLst/>
                <a:latin typeface="Goudy Old Style" panose="02020502050305020303" pitchFamily="18" charset="77"/>
                <a:ea typeface="Times New Roman" panose="02020603050405020304" pitchFamily="18" charset="0"/>
                <a:cs typeface="Arial" panose="020B0604020202020204" pitchFamily="34" charset="0"/>
              </a:rPr>
              <a:t> </a:t>
            </a:r>
            <a:r>
              <a:rPr lang="es-ES" dirty="0">
                <a:effectLst/>
                <a:latin typeface="Goudy Old Style" panose="02020502050305020303" pitchFamily="18" charset="77"/>
                <a:ea typeface="Times New Roman" panose="02020603050405020304" pitchFamily="18" charset="0"/>
                <a:cs typeface="Arial" panose="020B0604020202020204" pitchFamily="34" charset="0"/>
              </a:rPr>
              <a:t>Nacional</a:t>
            </a:r>
            <a:r>
              <a:rPr lang="es-ES" spc="-15" dirty="0">
                <a:effectLst/>
                <a:latin typeface="Goudy Old Style" panose="02020502050305020303" pitchFamily="18" charset="77"/>
                <a:ea typeface="Times New Roman" panose="02020603050405020304" pitchFamily="18" charset="0"/>
                <a:cs typeface="Arial" panose="020B0604020202020204" pitchFamily="34" charset="0"/>
              </a:rPr>
              <a:t> </a:t>
            </a:r>
            <a:r>
              <a:rPr lang="es-ES" dirty="0">
                <a:effectLst/>
                <a:latin typeface="Goudy Old Style" panose="02020502050305020303" pitchFamily="18" charset="77"/>
                <a:ea typeface="Times New Roman" panose="02020603050405020304" pitchFamily="18" charset="0"/>
                <a:cs typeface="Arial" panose="020B0604020202020204" pitchFamily="34" charset="0"/>
              </a:rPr>
              <a:t>provisorio</a:t>
            </a:r>
            <a:r>
              <a:rPr lang="es-ES" spc="-20" dirty="0">
                <a:effectLst/>
                <a:latin typeface="Goudy Old Style" panose="02020502050305020303" pitchFamily="18" charset="77"/>
                <a:ea typeface="Times New Roman" panose="02020603050405020304" pitchFamily="18" charset="0"/>
                <a:cs typeface="Arial" panose="020B0604020202020204" pitchFamily="34" charset="0"/>
              </a:rPr>
              <a:t> </a:t>
            </a:r>
            <a:r>
              <a:rPr lang="es-ES" dirty="0">
                <a:effectLst/>
                <a:latin typeface="Goudy Old Style" panose="02020502050305020303" pitchFamily="18" charset="77"/>
                <a:ea typeface="Times New Roman" panose="02020603050405020304" pitchFamily="18" charset="0"/>
                <a:cs typeface="Arial" panose="020B0604020202020204" pitchFamily="34" charset="0"/>
              </a:rPr>
              <a:t>en</a:t>
            </a:r>
            <a:r>
              <a:rPr lang="es-ES" spc="-25" dirty="0">
                <a:effectLst/>
                <a:latin typeface="Goudy Old Style" panose="02020502050305020303" pitchFamily="18" charset="77"/>
                <a:ea typeface="Times New Roman" panose="02020603050405020304" pitchFamily="18" charset="0"/>
                <a:cs typeface="Arial" panose="020B0604020202020204" pitchFamily="34" charset="0"/>
              </a:rPr>
              <a:t> </a:t>
            </a:r>
            <a:r>
              <a:rPr lang="es-ES" dirty="0">
                <a:effectLst/>
                <a:latin typeface="Goudy Old Style" panose="02020502050305020303" pitchFamily="18" charset="77"/>
                <a:ea typeface="Times New Roman" panose="02020603050405020304" pitchFamily="18" charset="0"/>
                <a:cs typeface="Arial" panose="020B0604020202020204" pitchFamily="34" charset="0"/>
              </a:rPr>
              <a:t>el</a:t>
            </a:r>
            <a:r>
              <a:rPr lang="es-ES" spc="-20" dirty="0">
                <a:effectLst/>
                <a:latin typeface="Goudy Old Style" panose="02020502050305020303" pitchFamily="18" charset="77"/>
                <a:ea typeface="Times New Roman" panose="02020603050405020304" pitchFamily="18" charset="0"/>
                <a:cs typeface="Arial" panose="020B0604020202020204" pitchFamily="34" charset="0"/>
              </a:rPr>
              <a:t> </a:t>
            </a:r>
            <a:r>
              <a:rPr lang="es-ES" spc="-10" dirty="0">
                <a:effectLst/>
                <a:latin typeface="Goudy Old Style" panose="02020502050305020303" pitchFamily="18" charset="77"/>
                <a:ea typeface="Times New Roman" panose="02020603050405020304" pitchFamily="18" charset="0"/>
                <a:cs typeface="Arial" panose="020B0604020202020204" pitchFamily="34" charset="0"/>
              </a:rPr>
              <a:t>país”.</a:t>
            </a:r>
          </a:p>
          <a:p>
            <a:pPr marR="63500" algn="just"/>
            <a:r>
              <a:rPr lang="es-ES" spc="-10" dirty="0">
                <a:latin typeface="Goudy Old Style" panose="02020502050305020303" pitchFamily="18" charset="77"/>
                <a:ea typeface="Times New Roman" panose="02020603050405020304" pitchFamily="18" charset="0"/>
                <a:cs typeface="Arial" panose="020B0604020202020204" pitchFamily="34" charset="0"/>
              </a:rPr>
              <a:t>Ley 21568 ya aprobada altera, además, art. 19, n. 7, letra c de la CRP. </a:t>
            </a:r>
            <a:r>
              <a:rPr lang="es-ES" spc="-10">
                <a:latin typeface="Goudy Old Style" panose="02020502050305020303" pitchFamily="18" charset="77"/>
                <a:ea typeface="Times New Roman" panose="02020603050405020304" pitchFamily="18" charset="0"/>
                <a:cs typeface="Arial" panose="020B0604020202020204" pitchFamily="34" charset="0"/>
              </a:rPr>
              <a:t>Conjunto con la ley 21.567 que amplia las facultades de control policial para efectos de aplicar las medidas establecidas en la ley de migración y extranjería (altera la ley 20.931, sobre control preventivo).</a:t>
            </a:r>
          </a:p>
          <a:p>
            <a:endParaRPr lang="es-ES_tradnl"/>
          </a:p>
        </p:txBody>
      </p:sp>
    </p:spTree>
    <p:extLst>
      <p:ext uri="{BB962C8B-B14F-4D97-AF65-F5344CB8AC3E}">
        <p14:creationId xmlns:p14="http://schemas.microsoft.com/office/powerpoint/2010/main" val="2548652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3EEEE-08B8-393B-4DB4-F0F3D08026FF}"/>
              </a:ext>
            </a:extLst>
          </p:cNvPr>
          <p:cNvSpPr>
            <a:spLocks noGrp="1"/>
          </p:cNvSpPr>
          <p:nvPr>
            <p:ph type="title"/>
          </p:nvPr>
        </p:nvSpPr>
        <p:spPr/>
        <p:txBody>
          <a:bodyPr>
            <a:normAutofit/>
          </a:bodyPr>
          <a:lstStyle/>
          <a:p>
            <a:r>
              <a:rPr lang="es-CL" b="0" i="0" u="none" strike="noStrike" dirty="0">
                <a:solidFill>
                  <a:srgbClr val="333333"/>
                </a:solidFill>
                <a:effectLst/>
                <a:latin typeface="lato" panose="020F0502020204030203" pitchFamily="34" charset="0"/>
              </a:rPr>
              <a:t>Ley </a:t>
            </a:r>
            <a:r>
              <a:rPr lang="es-CL" b="0" i="0" u="none" strike="noStrike" dirty="0" err="1">
                <a:solidFill>
                  <a:srgbClr val="333333"/>
                </a:solidFill>
                <a:effectLst/>
                <a:latin typeface="lato" panose="020F0502020204030203" pitchFamily="34" charset="0"/>
              </a:rPr>
              <a:t>N°</a:t>
            </a:r>
            <a:r>
              <a:rPr lang="es-CL" b="0" i="0" u="none" strike="noStrike" dirty="0">
                <a:solidFill>
                  <a:srgbClr val="333333"/>
                </a:solidFill>
                <a:effectLst/>
                <a:latin typeface="lato" panose="020F0502020204030203" pitchFamily="34" charset="0"/>
              </a:rPr>
              <a:t> 21.568 - </a:t>
            </a:r>
            <a:r>
              <a:rPr lang="es-CL" b="0" i="0" u="none" strike="noStrike" dirty="0" err="1">
                <a:solidFill>
                  <a:srgbClr val="333333"/>
                </a:solidFill>
                <a:effectLst/>
                <a:latin typeface="lato" panose="020F0502020204030203" pitchFamily="34" charset="0"/>
              </a:rPr>
              <a:t>D.Oficial</a:t>
            </a:r>
            <a:r>
              <a:rPr lang="es-CL" b="0" i="0" u="none" strike="noStrike" dirty="0">
                <a:solidFill>
                  <a:srgbClr val="333333"/>
                </a:solidFill>
                <a:effectLst/>
                <a:latin typeface="lato" panose="020F0502020204030203" pitchFamily="34" charset="0"/>
              </a:rPr>
              <a:t> 03/05/2023)</a:t>
            </a:r>
            <a:endParaRPr lang="es-ES_tradnl" dirty="0"/>
          </a:p>
        </p:txBody>
      </p:sp>
      <p:sp>
        <p:nvSpPr>
          <p:cNvPr id="3" name="Marcador de contenido 2">
            <a:extLst>
              <a:ext uri="{FF2B5EF4-FFF2-40B4-BE49-F238E27FC236}">
                <a16:creationId xmlns:a16="http://schemas.microsoft.com/office/drawing/2014/main" id="{B8BAFD9A-A6AF-9E3F-BCD0-A89D0C08A76A}"/>
              </a:ext>
            </a:extLst>
          </p:cNvPr>
          <p:cNvSpPr>
            <a:spLocks noGrp="1"/>
          </p:cNvSpPr>
          <p:nvPr>
            <p:ph idx="1"/>
          </p:nvPr>
        </p:nvSpPr>
        <p:spPr/>
        <p:txBody>
          <a:bodyPr/>
          <a:lstStyle/>
          <a:p>
            <a:r>
              <a:rPr lang="es-CL" b="0" i="0" u="none" strike="noStrike" dirty="0">
                <a:solidFill>
                  <a:srgbClr val="000000"/>
                </a:solidFill>
                <a:effectLst/>
                <a:latin typeface="Roboto Condensed" panose="020F0502020204030204" pitchFamily="34" charset="0"/>
              </a:rPr>
              <a:t>"Artículo único.- </a:t>
            </a:r>
            <a:r>
              <a:rPr lang="es-CL" b="0" i="0" u="none" strike="noStrike" dirty="0" err="1">
                <a:solidFill>
                  <a:srgbClr val="000000"/>
                </a:solidFill>
                <a:effectLst/>
                <a:latin typeface="Roboto Condensed" panose="020F0502020204030204" pitchFamily="34" charset="0"/>
              </a:rPr>
              <a:t>Introdúcense</a:t>
            </a:r>
            <a:r>
              <a:rPr lang="es-CL" b="0" i="0" u="none" strike="noStrike" dirty="0">
                <a:solidFill>
                  <a:srgbClr val="000000"/>
                </a:solidFill>
                <a:effectLst/>
                <a:latin typeface="Roboto Condensed" panose="020F0502020204030204" pitchFamily="34" charset="0"/>
              </a:rPr>
              <a:t> las siguientes modificaciones en la letra c) del número 7° del </a:t>
            </a:r>
            <a:r>
              <a:rPr lang="es-CL" b="0" i="0" u="sng" dirty="0">
                <a:solidFill>
                  <a:srgbClr val="6173A3"/>
                </a:solidFill>
                <a:effectLst/>
                <a:latin typeface="Roboto Condensed" panose="020F0502020204030204" pitchFamily="34" charset="0"/>
                <a:hlinkClick r:id="rId2"/>
              </a:rPr>
              <a:t>artículo 19</a:t>
            </a:r>
            <a:r>
              <a:rPr lang="es-CL" b="0" i="0" u="none" strike="noStrike" dirty="0">
                <a:solidFill>
                  <a:srgbClr val="000000"/>
                </a:solidFill>
                <a:effectLst/>
                <a:latin typeface="Roboto Condensed" panose="020F0502020204030204" pitchFamily="34" charset="0"/>
              </a:rPr>
              <a:t>de la </a:t>
            </a:r>
            <a:r>
              <a:rPr lang="es-CL" b="0" i="0" u="sng" dirty="0">
                <a:solidFill>
                  <a:srgbClr val="6173A3"/>
                </a:solidFill>
                <a:effectLst/>
                <a:latin typeface="Roboto Condensed" panose="020F0502020204030204" pitchFamily="34" charset="0"/>
                <a:hlinkClick r:id="rId3"/>
              </a:rPr>
              <a:t>Constitución Política de la República</a:t>
            </a:r>
            <a:r>
              <a:rPr lang="es-CL" b="0" i="0" u="none" strike="noStrike" dirty="0">
                <a:solidFill>
                  <a:srgbClr val="000000"/>
                </a:solidFill>
                <a:effectLst/>
                <a:latin typeface="Roboto Condensed" panose="020F0502020204030204" pitchFamily="34" charset="0"/>
              </a:rPr>
              <a:t>:</a:t>
            </a:r>
          </a:p>
          <a:p>
            <a:r>
              <a:rPr lang="es-CL" b="0" i="0" u="none" strike="noStrike" dirty="0">
                <a:solidFill>
                  <a:srgbClr val="000000"/>
                </a:solidFill>
                <a:effectLst/>
                <a:latin typeface="Roboto Condensed" panose="020F0502020204030204" pitchFamily="34" charset="0"/>
              </a:rPr>
              <a:t>"Este lapso de cuarenta y ocho horas no se considerará para efectos de materialización de expulsiones administrativas. En este último caso, corresponderá a la ley fijar el plazo máximo, el que no podrá, en todo caso, exceder de cinco días corridos;".</a:t>
            </a:r>
            <a:endParaRPr lang="es-ES_tradnl" dirty="0"/>
          </a:p>
        </p:txBody>
      </p:sp>
    </p:spTree>
    <p:extLst>
      <p:ext uri="{BB962C8B-B14F-4D97-AF65-F5344CB8AC3E}">
        <p14:creationId xmlns:p14="http://schemas.microsoft.com/office/powerpoint/2010/main" val="2275784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Slide Background">
            <a:extLst>
              <a:ext uri="{FF2B5EF4-FFF2-40B4-BE49-F238E27FC236}">
                <a16:creationId xmlns:a16="http://schemas.microsoft.com/office/drawing/2014/main" id="{B28BAA4C-E726-48B3-8382-FF04528FD9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A31C1DC-4E94-E540-8506-6BBEECF6AC88}"/>
              </a:ext>
            </a:extLst>
          </p:cNvPr>
          <p:cNvSpPr>
            <a:spLocks noGrp="1"/>
          </p:cNvSpPr>
          <p:nvPr>
            <p:ph type="title"/>
          </p:nvPr>
        </p:nvSpPr>
        <p:spPr>
          <a:xfrm>
            <a:off x="6793296" y="617921"/>
            <a:ext cx="3766571" cy="235299"/>
          </a:xfrm>
        </p:spPr>
        <p:txBody>
          <a:bodyPr>
            <a:noAutofit/>
          </a:bodyPr>
          <a:lstStyle/>
          <a:p>
            <a:r>
              <a:rPr lang="es-CL" sz="2000" dirty="0"/>
              <a:t>¿Migrar es un derecho?</a:t>
            </a:r>
          </a:p>
        </p:txBody>
      </p:sp>
      <p:pic>
        <p:nvPicPr>
          <p:cNvPr id="5" name="Marcador de contenido 4" descr="Un grupo de gente en la calle&#10;&#10;Descripción generada automáticamente">
            <a:extLst>
              <a:ext uri="{FF2B5EF4-FFF2-40B4-BE49-F238E27FC236}">
                <a16:creationId xmlns:a16="http://schemas.microsoft.com/office/drawing/2014/main" id="{C0A2D7B9-03F1-2547-A97B-4BDF12097E6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9819" r="27423"/>
          <a:stretch/>
        </p:blipFill>
        <p:spPr>
          <a:xfrm>
            <a:off x="19032" y="2511542"/>
            <a:ext cx="2399072" cy="3429002"/>
          </a:xfrm>
          <a:prstGeom prst="rect">
            <a:avLst/>
          </a:prstGeom>
        </p:spPr>
      </p:pic>
      <p:pic>
        <p:nvPicPr>
          <p:cNvPr id="11" name="Imagen 10" descr="Imagen que contiene interior, parado, grande, hombre&#10;&#10;Descripción generada automáticamente">
            <a:extLst>
              <a:ext uri="{FF2B5EF4-FFF2-40B4-BE49-F238E27FC236}">
                <a16:creationId xmlns:a16="http://schemas.microsoft.com/office/drawing/2014/main" id="{A27E5858-4EE0-1140-BD79-84A1E2AEC8A3}"/>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6889" r="40027"/>
          <a:stretch/>
        </p:blipFill>
        <p:spPr>
          <a:xfrm>
            <a:off x="2466434" y="2511542"/>
            <a:ext cx="2283117" cy="3429002"/>
          </a:xfrm>
          <a:prstGeom prst="rect">
            <a:avLst/>
          </a:prstGeom>
        </p:spPr>
      </p:pic>
      <p:pic>
        <p:nvPicPr>
          <p:cNvPr id="8" name="Imagen 7" descr="Un grupo de personas de pie en la calle&#10;&#10;Descripción generada automáticamente">
            <a:extLst>
              <a:ext uri="{FF2B5EF4-FFF2-40B4-BE49-F238E27FC236}">
                <a16:creationId xmlns:a16="http://schemas.microsoft.com/office/drawing/2014/main" id="{FA731F4D-32BC-9045-9E14-0E25A58A63D4}"/>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t="17367" r="-2" b="11907"/>
          <a:stretch/>
        </p:blipFill>
        <p:spPr>
          <a:xfrm>
            <a:off x="20" y="-2"/>
            <a:ext cx="4691202" cy="2488369"/>
          </a:xfrm>
          <a:prstGeom prst="rect">
            <a:avLst/>
          </a:prstGeom>
          <a:effectLst>
            <a:outerShdw blurRad="254000" dist="190500" dir="5580000" sx="90000" sy="90000" algn="ctr" rotWithShape="0">
              <a:srgbClr val="000000">
                <a:alpha val="25000"/>
              </a:srgbClr>
            </a:outerShdw>
          </a:effectLst>
        </p:spPr>
      </p:pic>
      <p:sp>
        <p:nvSpPr>
          <p:cNvPr id="16" name="Content Placeholder 15">
            <a:extLst>
              <a:ext uri="{FF2B5EF4-FFF2-40B4-BE49-F238E27FC236}">
                <a16:creationId xmlns:a16="http://schemas.microsoft.com/office/drawing/2014/main" id="{84E4509F-CB2C-443F-9013-66D0B514DDE8}"/>
              </a:ext>
            </a:extLst>
          </p:cNvPr>
          <p:cNvSpPr>
            <a:spLocks noGrp="1"/>
          </p:cNvSpPr>
          <p:nvPr>
            <p:ph idx="1"/>
          </p:nvPr>
        </p:nvSpPr>
        <p:spPr>
          <a:xfrm>
            <a:off x="5216581" y="959370"/>
            <a:ext cx="6145960" cy="5546361"/>
          </a:xfrm>
        </p:spPr>
        <p:txBody>
          <a:bodyPr anchor="ctr">
            <a:normAutofit lnSpcReduction="10000"/>
          </a:bodyPr>
          <a:lstStyle/>
          <a:p>
            <a:pPr>
              <a:lnSpc>
                <a:spcPct val="100000"/>
              </a:lnSpc>
            </a:pPr>
            <a:r>
              <a:rPr lang="es-CL" sz="1800" dirty="0">
                <a:latin typeface="Arial" panose="020B0604020202020204" pitchFamily="34" charset="0"/>
                <a:cs typeface="Arial" panose="020B0604020202020204" pitchFamily="34" charset="0"/>
              </a:rPr>
              <a:t>Art. 22 CADH:</a:t>
            </a:r>
          </a:p>
          <a:p>
            <a:pPr>
              <a:lnSpc>
                <a:spcPct val="100000"/>
              </a:lnSpc>
            </a:pPr>
            <a:r>
              <a:rPr lang="es-CL" sz="1800" dirty="0">
                <a:latin typeface="Arial" panose="020B0604020202020204" pitchFamily="34" charset="0"/>
                <a:cs typeface="Arial" panose="020B0604020202020204" pitchFamily="34" charset="0"/>
              </a:rPr>
              <a:t>1. Toda persona que se halle </a:t>
            </a:r>
            <a:r>
              <a:rPr lang="es-CL" sz="1800" dirty="0">
                <a:solidFill>
                  <a:srgbClr val="FF0000"/>
                </a:solidFill>
                <a:latin typeface="Arial" panose="020B0604020202020204" pitchFamily="34" charset="0"/>
                <a:cs typeface="Arial" panose="020B0604020202020204" pitchFamily="34" charset="0"/>
              </a:rPr>
              <a:t>legalmente </a:t>
            </a:r>
            <a:r>
              <a:rPr lang="es-CL" sz="1800" dirty="0">
                <a:latin typeface="Arial" panose="020B0604020202020204" pitchFamily="34" charset="0"/>
                <a:cs typeface="Arial" panose="020B0604020202020204" pitchFamily="34" charset="0"/>
              </a:rPr>
              <a:t>en el territorio de un Estado tiene derecho a circular por el mismo y, a residir en él con sujeción a las disposiciones legales. </a:t>
            </a:r>
          </a:p>
          <a:p>
            <a:pPr>
              <a:lnSpc>
                <a:spcPct val="100000"/>
              </a:lnSpc>
            </a:pPr>
            <a:r>
              <a:rPr lang="es-CL" sz="1800" dirty="0">
                <a:latin typeface="Arial" panose="020B0604020202020204" pitchFamily="34" charset="0"/>
                <a:cs typeface="Arial" panose="020B0604020202020204" pitchFamily="34" charset="0"/>
              </a:rPr>
              <a:t> 2. Toda persona tiene derecho a </a:t>
            </a:r>
            <a:r>
              <a:rPr lang="es-CL" sz="1800" dirty="0">
                <a:solidFill>
                  <a:srgbClr val="FF0000"/>
                </a:solidFill>
                <a:latin typeface="Arial" panose="020B0604020202020204" pitchFamily="34" charset="0"/>
                <a:cs typeface="Arial" panose="020B0604020202020204" pitchFamily="34" charset="0"/>
              </a:rPr>
              <a:t>salir</a:t>
            </a:r>
            <a:r>
              <a:rPr lang="es-CL" sz="1800" dirty="0">
                <a:latin typeface="Arial" panose="020B0604020202020204" pitchFamily="34" charset="0"/>
                <a:cs typeface="Arial" panose="020B0604020202020204" pitchFamily="34" charset="0"/>
              </a:rPr>
              <a:t> libremente de cualquier país, inclusive del propio. </a:t>
            </a:r>
          </a:p>
          <a:p>
            <a:pPr>
              <a:lnSpc>
                <a:spcPct val="100000"/>
              </a:lnSpc>
            </a:pPr>
            <a:r>
              <a:rPr lang="es-CL" sz="1800" dirty="0">
                <a:effectLst/>
                <a:latin typeface="Arial" panose="020B0604020202020204" pitchFamily="34" charset="0"/>
                <a:cs typeface="Arial" panose="020B0604020202020204" pitchFamily="34" charset="0"/>
              </a:rPr>
              <a:t>3. El ejercicio de los derechos anteriores no puede ser </a:t>
            </a:r>
            <a:r>
              <a:rPr lang="es-CL" sz="1800" dirty="0">
                <a:solidFill>
                  <a:srgbClr val="FF0000"/>
                </a:solidFill>
                <a:effectLst/>
                <a:latin typeface="Arial" panose="020B0604020202020204" pitchFamily="34" charset="0"/>
                <a:cs typeface="Arial" panose="020B0604020202020204" pitchFamily="34" charset="0"/>
              </a:rPr>
              <a:t>restringido sino en virtud de una ley</a:t>
            </a:r>
            <a:r>
              <a:rPr lang="es-CL" sz="1800" dirty="0">
                <a:effectLst/>
                <a:latin typeface="Arial" panose="020B0604020202020204" pitchFamily="34" charset="0"/>
                <a:cs typeface="Arial" panose="020B0604020202020204" pitchFamily="34" charset="0"/>
              </a:rPr>
              <a:t>, en la medida indispensable en una sociedad democrática, para prevenir infracciones penales o para proteger la seguridad nacional, la seguridad o el orden públicos, la moral o la salud publicas o los derechos y libertades de los demás.</a:t>
            </a:r>
            <a:br>
              <a:rPr lang="es-CL" sz="1800" dirty="0">
                <a:effectLst/>
                <a:latin typeface="Arial" panose="020B0604020202020204" pitchFamily="34" charset="0"/>
                <a:cs typeface="Arial" panose="020B0604020202020204" pitchFamily="34" charset="0"/>
              </a:rPr>
            </a:br>
            <a:r>
              <a:rPr lang="es-CL" sz="1800" dirty="0">
                <a:effectLst/>
                <a:latin typeface="Arial" panose="020B0604020202020204" pitchFamily="34" charset="0"/>
                <a:cs typeface="Arial" panose="020B0604020202020204" pitchFamily="34" charset="0"/>
              </a:rPr>
              <a:t>(…)</a:t>
            </a:r>
            <a:endParaRPr lang="es-CL" sz="1800" dirty="0">
              <a:latin typeface="Arial" panose="020B0604020202020204" pitchFamily="34" charset="0"/>
              <a:cs typeface="Arial" panose="020B0604020202020204" pitchFamily="34" charset="0"/>
            </a:endParaRPr>
          </a:p>
          <a:p>
            <a:pPr>
              <a:lnSpc>
                <a:spcPct val="100000"/>
              </a:lnSpc>
            </a:pPr>
            <a:r>
              <a:rPr lang="es-CL" sz="1800" dirty="0">
                <a:latin typeface="Arial" panose="020B0604020202020204" pitchFamily="34" charset="0"/>
                <a:cs typeface="Arial" panose="020B0604020202020204" pitchFamily="34" charset="0"/>
              </a:rPr>
              <a:t> 6. El extranjero que se halle legalmente en el territorio de un Estado parte en la presente Convención, sólo podrá ser expulsado de él en cumplimiento de una decisión adoptada conforme a la ley.</a:t>
            </a:r>
          </a:p>
          <a:p>
            <a:pPr>
              <a:lnSpc>
                <a:spcPct val="100000"/>
              </a:lnSpc>
            </a:pPr>
            <a:r>
              <a:rPr lang="es-CL" sz="1800" dirty="0">
                <a:latin typeface="Arial" panose="020B0604020202020204" pitchFamily="34" charset="0"/>
                <a:cs typeface="Arial" panose="020B0604020202020204" pitchFamily="34" charset="0"/>
              </a:rPr>
              <a:t>  9. Es prohibida la expulsión colectiva de extranjeros.</a:t>
            </a:r>
          </a:p>
          <a:p>
            <a:pPr>
              <a:lnSpc>
                <a:spcPct val="100000"/>
              </a:lnSpc>
            </a:pPr>
            <a:endParaRPr lang="en-US" sz="600" dirty="0"/>
          </a:p>
        </p:txBody>
      </p:sp>
      <p:cxnSp>
        <p:nvCxnSpPr>
          <p:cNvPr id="76" name="Straight Connector 75">
            <a:extLst>
              <a:ext uri="{FF2B5EF4-FFF2-40B4-BE49-F238E27FC236}">
                <a16:creationId xmlns:a16="http://schemas.microsoft.com/office/drawing/2014/main" id="{E58B1629-F209-47B0-BA59-6BD937DBB0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E0871C75-5011-4F48-A87E-2EA0049A9E62}"/>
              </a:ext>
            </a:extLst>
          </p:cNvPr>
          <p:cNvSpPr txBox="1"/>
          <p:nvPr/>
        </p:nvSpPr>
        <p:spPr>
          <a:xfrm>
            <a:off x="735015" y="6657946"/>
            <a:ext cx="2501006" cy="200055"/>
          </a:xfrm>
          <a:prstGeom prst="rect">
            <a:avLst/>
          </a:prstGeom>
          <a:solidFill>
            <a:srgbClr val="000000"/>
          </a:solidFill>
        </p:spPr>
        <p:txBody>
          <a:bodyPr wrap="none" rtlCol="0">
            <a:spAutoFit/>
          </a:bodyPr>
          <a:lstStyle/>
          <a:p>
            <a:pPr algn="r">
              <a:spcAft>
                <a:spcPts val="600"/>
              </a:spcAft>
            </a:pPr>
            <a:r>
              <a:rPr lang="es-CL" sz="700">
                <a:solidFill>
                  <a:srgbClr val="FFFFFF"/>
                </a:solidFill>
                <a:hlinkClick r:id="rId3" tooltip="https://argentina.indymedia.org/2019/07/31/la-campana-migrar-no-es-delito-intenta-poner-un-freno-a-las-politicas-xenofobas-del-gobierno/">
                  <a:extLst>
                    <a:ext uri="{A12FA001-AC4F-418D-AE19-62706E023703}">
                      <ahyp:hlinkClr xmlns:ahyp="http://schemas.microsoft.com/office/drawing/2018/hyperlinkcolor" val="tx"/>
                    </a:ext>
                  </a:extLst>
                </a:hlinkClick>
              </a:rPr>
              <a:t>Esta foto</a:t>
            </a:r>
            <a:r>
              <a:rPr lang="es-CL" sz="700">
                <a:solidFill>
                  <a:srgbClr val="FFFFFF"/>
                </a:solidFill>
              </a:rPr>
              <a:t> de Autor desconocido está bajo licencia </a:t>
            </a:r>
            <a:r>
              <a:rPr lang="es-CL" sz="700">
                <a:solidFill>
                  <a:srgbClr val="FFFFFF"/>
                </a:solidFill>
                <a:hlinkClick r:id="rId8" tooltip="https://creativecommons.org/licenses/by-sa/3.0/">
                  <a:extLst>
                    <a:ext uri="{A12FA001-AC4F-418D-AE19-62706E023703}">
                      <ahyp:hlinkClr xmlns:ahyp="http://schemas.microsoft.com/office/drawing/2018/hyperlinkcolor" val="tx"/>
                    </a:ext>
                  </a:extLst>
                </a:hlinkClick>
              </a:rPr>
              <a:t>CC BY-SA</a:t>
            </a:r>
            <a:endParaRPr lang="es-CL" sz="700">
              <a:solidFill>
                <a:srgbClr val="FFFFFF"/>
              </a:solidFill>
            </a:endParaRPr>
          </a:p>
        </p:txBody>
      </p:sp>
      <p:sp>
        <p:nvSpPr>
          <p:cNvPr id="9" name="CuadroTexto 8">
            <a:extLst>
              <a:ext uri="{FF2B5EF4-FFF2-40B4-BE49-F238E27FC236}">
                <a16:creationId xmlns:a16="http://schemas.microsoft.com/office/drawing/2014/main" id="{57BA92B9-2304-6040-80ED-2D0465A7E62D}"/>
              </a:ext>
            </a:extLst>
          </p:cNvPr>
          <p:cNvSpPr txBox="1"/>
          <p:nvPr/>
        </p:nvSpPr>
        <p:spPr>
          <a:xfrm>
            <a:off x="2160820" y="4573156"/>
            <a:ext cx="2523448" cy="200055"/>
          </a:xfrm>
          <a:prstGeom prst="rect">
            <a:avLst/>
          </a:prstGeom>
          <a:solidFill>
            <a:srgbClr val="000000"/>
          </a:solidFill>
        </p:spPr>
        <p:txBody>
          <a:bodyPr wrap="none" rtlCol="0">
            <a:spAutoFit/>
          </a:bodyPr>
          <a:lstStyle/>
          <a:p>
            <a:pPr algn="r">
              <a:spcAft>
                <a:spcPts val="600"/>
              </a:spcAft>
            </a:pPr>
            <a:r>
              <a:rPr lang="es-CL" sz="700">
                <a:solidFill>
                  <a:srgbClr val="FFFFFF"/>
                </a:solidFill>
                <a:hlinkClick r:id="rId7" tooltip="http://www.80grados.net/278/">
                  <a:extLst>
                    <a:ext uri="{A12FA001-AC4F-418D-AE19-62706E023703}">
                      <ahyp:hlinkClr xmlns:ahyp="http://schemas.microsoft.com/office/drawing/2018/hyperlinkcolor" val="tx"/>
                    </a:ext>
                  </a:extLst>
                </a:hlinkClick>
              </a:rPr>
              <a:t>Esta foto</a:t>
            </a:r>
            <a:r>
              <a:rPr lang="es-CL" sz="700">
                <a:solidFill>
                  <a:srgbClr val="FFFFFF"/>
                </a:solidFill>
              </a:rPr>
              <a:t> de Autor desconocido está bajo licencia </a:t>
            </a:r>
            <a:r>
              <a:rPr lang="es-CL" sz="700">
                <a:solidFill>
                  <a:srgbClr val="FFFFFF"/>
                </a:solidFill>
                <a:hlinkClick r:id="rId9" tooltip="https://creativecommons.org/licenses/by-nc/3.0/">
                  <a:extLst>
                    <a:ext uri="{A12FA001-AC4F-418D-AE19-62706E023703}">
                      <ahyp:hlinkClr xmlns:ahyp="http://schemas.microsoft.com/office/drawing/2018/hyperlinkcolor" val="tx"/>
                    </a:ext>
                  </a:extLst>
                </a:hlinkClick>
              </a:rPr>
              <a:t>CC BY-NC</a:t>
            </a:r>
            <a:endParaRPr lang="es-CL" sz="700">
              <a:solidFill>
                <a:srgbClr val="FFFFFF"/>
              </a:solidFill>
            </a:endParaRPr>
          </a:p>
        </p:txBody>
      </p:sp>
      <p:sp>
        <p:nvSpPr>
          <p:cNvPr id="12" name="CuadroTexto 11">
            <a:extLst>
              <a:ext uri="{FF2B5EF4-FFF2-40B4-BE49-F238E27FC236}">
                <a16:creationId xmlns:a16="http://schemas.microsoft.com/office/drawing/2014/main" id="{6FE4AE54-DC26-EC48-A7CC-66EA32DF1529}"/>
              </a:ext>
            </a:extLst>
          </p:cNvPr>
          <p:cNvSpPr txBox="1"/>
          <p:nvPr/>
        </p:nvSpPr>
        <p:spPr>
          <a:xfrm>
            <a:off x="4111025" y="6657946"/>
            <a:ext cx="2353527" cy="200055"/>
          </a:xfrm>
          <a:prstGeom prst="rect">
            <a:avLst/>
          </a:prstGeom>
          <a:solidFill>
            <a:srgbClr val="000000"/>
          </a:solidFill>
        </p:spPr>
        <p:txBody>
          <a:bodyPr wrap="none" rtlCol="0">
            <a:spAutoFit/>
          </a:bodyPr>
          <a:lstStyle/>
          <a:p>
            <a:pPr algn="r">
              <a:spcAft>
                <a:spcPts val="600"/>
              </a:spcAft>
            </a:pPr>
            <a:r>
              <a:rPr lang="es-CL" sz="700">
                <a:solidFill>
                  <a:srgbClr val="FFFFFF"/>
                </a:solidFill>
                <a:hlinkClick r:id="rId5" tooltip="https://www.flickr.com/photos/mediabanco/50982219093">
                  <a:extLst>
                    <a:ext uri="{A12FA001-AC4F-418D-AE19-62706E023703}">
                      <ahyp:hlinkClr xmlns:ahyp="http://schemas.microsoft.com/office/drawing/2018/hyperlinkcolor" val="tx"/>
                    </a:ext>
                  </a:extLst>
                </a:hlinkClick>
              </a:rPr>
              <a:t>Esta foto</a:t>
            </a:r>
            <a:r>
              <a:rPr lang="es-CL" sz="700">
                <a:solidFill>
                  <a:srgbClr val="FFFFFF"/>
                </a:solidFill>
              </a:rPr>
              <a:t> de Autor desconocido está bajo licencia </a:t>
            </a:r>
            <a:r>
              <a:rPr lang="es-CL" sz="700">
                <a:solidFill>
                  <a:srgbClr val="FFFFFF"/>
                </a:solidFill>
                <a:hlinkClick r:id="rId10" tooltip="https://creativecommons.org/licenses/by/3.0/">
                  <a:extLst>
                    <a:ext uri="{A12FA001-AC4F-418D-AE19-62706E023703}">
                      <ahyp:hlinkClr xmlns:ahyp="http://schemas.microsoft.com/office/drawing/2018/hyperlinkcolor" val="tx"/>
                    </a:ext>
                  </a:extLst>
                </a:hlinkClick>
              </a:rPr>
              <a:t>CC BY</a:t>
            </a:r>
            <a:endParaRPr lang="es-CL" sz="700">
              <a:solidFill>
                <a:srgbClr val="FFFFFF"/>
              </a:solidFill>
            </a:endParaRPr>
          </a:p>
        </p:txBody>
      </p:sp>
    </p:spTree>
    <p:extLst>
      <p:ext uri="{BB962C8B-B14F-4D97-AF65-F5344CB8AC3E}">
        <p14:creationId xmlns:p14="http://schemas.microsoft.com/office/powerpoint/2010/main" val="3336292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2">
            <a:extLst>
              <a:ext uri="{FF2B5EF4-FFF2-40B4-BE49-F238E27FC236}">
                <a16:creationId xmlns:a16="http://schemas.microsoft.com/office/drawing/2014/main" id="{81FB66B5-0DCE-404D-B0A0-E1E48E7BBF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278235"/>
            <a:ext cx="5346796" cy="4579763"/>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Imagen 4" descr="Imagen que contiene persona, corte, tabla, pieza&#10;&#10;Descripción generada automáticamente">
            <a:extLst>
              <a:ext uri="{FF2B5EF4-FFF2-40B4-BE49-F238E27FC236}">
                <a16:creationId xmlns:a16="http://schemas.microsoft.com/office/drawing/2014/main" id="{EB5F31F9-BF69-4049-8068-E6ED5720AEDD}"/>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2313" r="-1" b="-1"/>
          <a:stretch/>
        </p:blipFill>
        <p:spPr>
          <a:xfrm>
            <a:off x="-1" y="1891959"/>
            <a:ext cx="5346777" cy="4573191"/>
          </a:xfrm>
          <a:prstGeom prst="rect">
            <a:avLst/>
          </a:prstGeom>
        </p:spPr>
      </p:pic>
      <p:sp useBgFill="1">
        <p:nvSpPr>
          <p:cNvPr id="21" name="Rectangle 14">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2284809"/>
          </a:xfrm>
          <a:prstGeom prst="rect">
            <a:avLst/>
          </a:prstGeom>
          <a:ln>
            <a:noFill/>
          </a:ln>
          <a:effectLst>
            <a:outerShdw blurRad="254000" dist="127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E837511A-1430-1D4F-BD33-EC652336765F}"/>
              </a:ext>
            </a:extLst>
          </p:cNvPr>
          <p:cNvSpPr>
            <a:spLocks noGrp="1"/>
          </p:cNvSpPr>
          <p:nvPr>
            <p:ph type="title"/>
          </p:nvPr>
        </p:nvSpPr>
        <p:spPr>
          <a:xfrm>
            <a:off x="761801" y="858983"/>
            <a:ext cx="9906799" cy="1161594"/>
          </a:xfrm>
        </p:spPr>
        <p:txBody>
          <a:bodyPr>
            <a:normAutofit fontScale="90000"/>
          </a:bodyPr>
          <a:lstStyle/>
          <a:p>
            <a:r>
              <a:rPr lang="es-CL" dirty="0"/>
              <a:t>La idea de soberanía como límite al ejercicio del derecho de migrar</a:t>
            </a:r>
          </a:p>
        </p:txBody>
      </p:sp>
      <p:sp>
        <p:nvSpPr>
          <p:cNvPr id="3" name="Marcador de contenido 2">
            <a:extLst>
              <a:ext uri="{FF2B5EF4-FFF2-40B4-BE49-F238E27FC236}">
                <a16:creationId xmlns:a16="http://schemas.microsoft.com/office/drawing/2014/main" id="{89519363-F7E8-C747-B9CD-6B01B4B06E10}"/>
              </a:ext>
            </a:extLst>
          </p:cNvPr>
          <p:cNvSpPr>
            <a:spLocks noGrp="1"/>
          </p:cNvSpPr>
          <p:nvPr>
            <p:ph idx="1"/>
          </p:nvPr>
        </p:nvSpPr>
        <p:spPr>
          <a:xfrm>
            <a:off x="5797512" y="2284810"/>
            <a:ext cx="5870622" cy="3955270"/>
          </a:xfrm>
          <a:noFill/>
        </p:spPr>
        <p:style>
          <a:lnRef idx="1">
            <a:schemeClr val="accent6"/>
          </a:lnRef>
          <a:fillRef idx="3">
            <a:schemeClr val="accent6"/>
          </a:fillRef>
          <a:effectRef idx="2">
            <a:schemeClr val="accent6"/>
          </a:effectRef>
          <a:fontRef idx="minor">
            <a:schemeClr val="lt1"/>
          </a:fontRef>
        </p:style>
        <p:txBody>
          <a:bodyPr anchor="ctr">
            <a:normAutofit/>
          </a:bodyPr>
          <a:lstStyle/>
          <a:p>
            <a:pPr algn="just">
              <a:lnSpc>
                <a:spcPct val="100000"/>
              </a:lnSpc>
            </a:pPr>
            <a:r>
              <a:rPr lang="es-CL" sz="1700" dirty="0">
                <a:solidFill>
                  <a:schemeClr val="tx1"/>
                </a:solidFill>
              </a:rPr>
              <a:t> </a:t>
            </a:r>
            <a:r>
              <a:rPr lang="es-CL" sz="2000" dirty="0">
                <a:solidFill>
                  <a:schemeClr val="tx1"/>
                </a:solidFill>
              </a:rPr>
              <a:t>SIDH parte de la idea de la soberanía estatal, al reconocer que los Estados tiene la facultad de fijar su propia </a:t>
            </a:r>
            <a:r>
              <a:rPr lang="es-CL" sz="2000" dirty="0" err="1">
                <a:solidFill>
                  <a:schemeClr val="tx1"/>
                </a:solidFill>
              </a:rPr>
              <a:t>política</a:t>
            </a:r>
            <a:r>
              <a:rPr lang="es-CL" sz="2000" dirty="0">
                <a:solidFill>
                  <a:schemeClr val="tx1"/>
                </a:solidFill>
              </a:rPr>
              <a:t> migratoria y en tal ejercicio, pueden establecer mecanismos de control de ingreso a su territorio y salida de él con respecto a personas que no sean nacionales suyas, </a:t>
            </a:r>
            <a:r>
              <a:rPr lang="es-CL" sz="2000" dirty="0">
                <a:solidFill>
                  <a:srgbClr val="FF0000"/>
                </a:solidFill>
              </a:rPr>
              <a:t>siempre que dichas políticas sean compatibles con las normas de protección de derechos humanos establecidas en la Convención Americana </a:t>
            </a:r>
            <a:r>
              <a:rPr lang="es-CL" sz="2000" dirty="0">
                <a:solidFill>
                  <a:schemeClr val="tx1"/>
                </a:solidFill>
              </a:rPr>
              <a:t>(CIDH, Informe sobre </a:t>
            </a:r>
            <a:r>
              <a:rPr lang="es-CL" sz="2000" dirty="0" err="1">
                <a:solidFill>
                  <a:schemeClr val="tx1"/>
                </a:solidFill>
              </a:rPr>
              <a:t>inmigración</a:t>
            </a:r>
            <a:r>
              <a:rPr lang="es-CL" sz="2000" dirty="0">
                <a:solidFill>
                  <a:schemeClr val="tx1"/>
                </a:solidFill>
              </a:rPr>
              <a:t> en Estados Unidos: detenciones y debido proceso, OEA/</a:t>
            </a:r>
            <a:r>
              <a:rPr lang="es-CL" sz="2000" dirty="0" err="1">
                <a:solidFill>
                  <a:schemeClr val="tx1"/>
                </a:solidFill>
              </a:rPr>
              <a:t>Ser.L</a:t>
            </a:r>
            <a:r>
              <a:rPr lang="es-CL" sz="2000" dirty="0">
                <a:solidFill>
                  <a:schemeClr val="tx1"/>
                </a:solidFill>
              </a:rPr>
              <a:t>/</a:t>
            </a:r>
            <a:r>
              <a:rPr lang="es-CL" sz="2000" dirty="0" err="1">
                <a:solidFill>
                  <a:schemeClr val="tx1"/>
                </a:solidFill>
              </a:rPr>
              <a:t>V.II.Doc</a:t>
            </a:r>
            <a:r>
              <a:rPr lang="es-CL" sz="2000" dirty="0">
                <a:solidFill>
                  <a:schemeClr val="tx1"/>
                </a:solidFill>
              </a:rPr>
              <a:t>. 78/10, 30 de diciembre de 2010). </a:t>
            </a:r>
          </a:p>
          <a:p>
            <a:pPr>
              <a:lnSpc>
                <a:spcPct val="100000"/>
              </a:lnSpc>
            </a:pPr>
            <a:endParaRPr lang="es-CL" sz="1700" dirty="0"/>
          </a:p>
        </p:txBody>
      </p:sp>
      <p:cxnSp>
        <p:nvCxnSpPr>
          <p:cNvPr id="22" name="Straight Connector 16">
            <a:extLst>
              <a:ext uri="{FF2B5EF4-FFF2-40B4-BE49-F238E27FC236}">
                <a16:creationId xmlns:a16="http://schemas.microsoft.com/office/drawing/2014/main" id="{E58B1629-F209-47B0-BA59-6BD937DBB0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F1C39730-7E05-4E43-B036-8522AF6C880A}"/>
              </a:ext>
            </a:extLst>
          </p:cNvPr>
          <p:cNvSpPr txBox="1"/>
          <p:nvPr/>
        </p:nvSpPr>
        <p:spPr>
          <a:xfrm>
            <a:off x="2845792" y="6657945"/>
            <a:ext cx="2501005" cy="200055"/>
          </a:xfrm>
          <a:prstGeom prst="rect">
            <a:avLst/>
          </a:prstGeom>
          <a:solidFill>
            <a:srgbClr val="000000"/>
          </a:solidFill>
        </p:spPr>
        <p:txBody>
          <a:bodyPr wrap="none" rtlCol="0">
            <a:spAutoFit/>
          </a:bodyPr>
          <a:lstStyle/>
          <a:p>
            <a:pPr algn="r">
              <a:spcAft>
                <a:spcPts val="600"/>
              </a:spcAft>
            </a:pPr>
            <a:r>
              <a:rPr lang="es-CL" sz="700">
                <a:solidFill>
                  <a:srgbClr val="FFFFFF"/>
                </a:solidFill>
                <a:hlinkClick r:id="rId3" tooltip="http://viajandoenbrasil.com/vida-en-brasil/como-emigrar-a-brasil-siendo-ciudadano-mercosur/">
                  <a:extLst>
                    <a:ext uri="{A12FA001-AC4F-418D-AE19-62706E023703}">
                      <ahyp:hlinkClr xmlns:ahyp="http://schemas.microsoft.com/office/drawing/2018/hyperlinkcolor" val="tx"/>
                    </a:ext>
                  </a:extLst>
                </a:hlinkClick>
              </a:rPr>
              <a:t>Esta foto</a:t>
            </a:r>
            <a:r>
              <a:rPr lang="es-CL" sz="700">
                <a:solidFill>
                  <a:srgbClr val="FFFFFF"/>
                </a:solidFill>
              </a:rPr>
              <a:t> de Autor desconocido está bajo licencia </a:t>
            </a:r>
            <a:r>
              <a:rPr lang="es-CL"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s-CL" sz="700">
              <a:solidFill>
                <a:srgbClr val="FFFFFF"/>
              </a:solidFill>
            </a:endParaRPr>
          </a:p>
        </p:txBody>
      </p:sp>
    </p:spTree>
    <p:extLst>
      <p:ext uri="{BB962C8B-B14F-4D97-AF65-F5344CB8AC3E}">
        <p14:creationId xmlns:p14="http://schemas.microsoft.com/office/powerpoint/2010/main" val="2559536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38E7D36-B1C9-463C-983F-AEA5810A6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37B9A221-B33F-47C2-85FF-2C8F363D7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a:extLst>
              <a:ext uri="{FF2B5EF4-FFF2-40B4-BE49-F238E27FC236}">
                <a16:creationId xmlns:a16="http://schemas.microsoft.com/office/drawing/2014/main" id="{CD0E0EF1-7626-4514-9337-271DD661B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5F0B1492-9A00-4F80-8771-0BB2C2C435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2544415"/>
          </a:xfrm>
          <a:prstGeom prst="rect">
            <a:avLst/>
          </a:prstGeom>
          <a:ln>
            <a:noFill/>
          </a:ln>
          <a:effectLst>
            <a:outerShdw blurRad="190500" dist="1270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26">
            <a:extLst>
              <a:ext uri="{FF2B5EF4-FFF2-40B4-BE49-F238E27FC236}">
                <a16:creationId xmlns:a16="http://schemas.microsoft.com/office/drawing/2014/main" id="{7FAC7B62-8ACC-41ED-80AB-8D1CDF38B9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45FF525-9A83-4625-99D9-B267BDE077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1" name="Slide Background">
            <a:extLst>
              <a:ext uri="{FF2B5EF4-FFF2-40B4-BE49-F238E27FC236}">
                <a16:creationId xmlns:a16="http://schemas.microsoft.com/office/drawing/2014/main" id="{FBC7A311-F128-40C3-8700-FC010495C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33" name="Rectangle 32">
            <a:extLst>
              <a:ext uri="{FF2B5EF4-FFF2-40B4-BE49-F238E27FC236}">
                <a16:creationId xmlns:a16="http://schemas.microsoft.com/office/drawing/2014/main" id="{D3894D17-9E6F-4A68-9B40-57BB355B6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5" name="Rectangle 34">
            <a:extLst>
              <a:ext uri="{FF2B5EF4-FFF2-40B4-BE49-F238E27FC236}">
                <a16:creationId xmlns:a16="http://schemas.microsoft.com/office/drawing/2014/main" id="{1CC260F1-CD9A-42C9-8ED4-1C61328D8F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3" cy="2727729"/>
          </a:xfrm>
          <a:prstGeom prst="rect">
            <a:avLst/>
          </a:prstGeom>
          <a:ln>
            <a:noFill/>
          </a:ln>
          <a:effectLst>
            <a:outerShdw blurRad="596900" dist="330200" dir="7140000" sx="87000" sy="87000" algn="t" rotWithShape="0">
              <a:srgbClr val="000000">
                <a:alpha val="2666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ítulo 7">
            <a:extLst>
              <a:ext uri="{FF2B5EF4-FFF2-40B4-BE49-F238E27FC236}">
                <a16:creationId xmlns:a16="http://schemas.microsoft.com/office/drawing/2014/main" id="{F0B84AC1-182E-3A4C-B3A2-1C7CC41154B8}"/>
              </a:ext>
            </a:extLst>
          </p:cNvPr>
          <p:cNvSpPr>
            <a:spLocks noGrp="1"/>
          </p:cNvSpPr>
          <p:nvPr>
            <p:ph type="title"/>
          </p:nvPr>
        </p:nvSpPr>
        <p:spPr>
          <a:xfrm>
            <a:off x="761802" y="858982"/>
            <a:ext cx="4880046" cy="1236036"/>
          </a:xfrm>
        </p:spPr>
        <p:txBody>
          <a:bodyPr vert="horz" lIns="91440" tIns="45720" rIns="91440" bIns="45720" rtlCol="0" anchor="ctr">
            <a:normAutofit fontScale="90000"/>
          </a:bodyPr>
          <a:lstStyle/>
          <a:p>
            <a:pPr algn="ctr"/>
            <a:r>
              <a:rPr lang="en-US" sz="3200" dirty="0"/>
              <a:t>El </a:t>
            </a:r>
            <a:r>
              <a:rPr lang="en-US" sz="3200" dirty="0" err="1"/>
              <a:t>concepto</a:t>
            </a:r>
            <a:r>
              <a:rPr lang="en-US" sz="3200" dirty="0"/>
              <a:t> de </a:t>
            </a:r>
            <a:r>
              <a:rPr lang="en-US" sz="3200" dirty="0" err="1"/>
              <a:t>legalidad</a:t>
            </a:r>
            <a:r>
              <a:rPr lang="en-US" sz="3200" dirty="0"/>
              <a:t> </a:t>
            </a:r>
            <a:r>
              <a:rPr lang="en-US" sz="3200" dirty="0" err="1"/>
              <a:t>como</a:t>
            </a:r>
            <a:r>
              <a:rPr lang="en-US" sz="3200" dirty="0"/>
              <a:t> </a:t>
            </a:r>
            <a:r>
              <a:rPr lang="en-US" sz="3200" dirty="0" err="1"/>
              <a:t>categoría</a:t>
            </a:r>
            <a:r>
              <a:rPr lang="en-US" sz="3200" dirty="0"/>
              <a:t> </a:t>
            </a:r>
            <a:r>
              <a:rPr lang="en-US" sz="3200" dirty="0" err="1"/>
              <a:t>distintiva</a:t>
            </a:r>
            <a:r>
              <a:rPr lang="en-US" sz="3200" dirty="0"/>
              <a:t> </a:t>
            </a:r>
            <a:r>
              <a:rPr lang="en-US" sz="3200" dirty="0" err="1"/>
              <a:t>migratoria</a:t>
            </a:r>
            <a:endParaRPr lang="en-US" sz="3200" dirty="0"/>
          </a:p>
        </p:txBody>
      </p:sp>
      <p:sp>
        <p:nvSpPr>
          <p:cNvPr id="3" name="Marcador de contenido 2">
            <a:extLst>
              <a:ext uri="{FF2B5EF4-FFF2-40B4-BE49-F238E27FC236}">
                <a16:creationId xmlns:a16="http://schemas.microsoft.com/office/drawing/2014/main" id="{87611031-9E8B-FE4E-9DE6-653ADBF94431}"/>
              </a:ext>
            </a:extLst>
          </p:cNvPr>
          <p:cNvSpPr>
            <a:spLocks noGrp="1"/>
          </p:cNvSpPr>
          <p:nvPr>
            <p:ph sz="half" idx="1"/>
          </p:nvPr>
        </p:nvSpPr>
        <p:spPr>
          <a:xfrm>
            <a:off x="761801" y="2847372"/>
            <a:ext cx="5546402" cy="3692323"/>
          </a:xfrm>
        </p:spPr>
        <p:txBody>
          <a:bodyPr vert="horz" lIns="91440" tIns="45720" rIns="91440" bIns="45720" rtlCol="0">
            <a:normAutofit/>
          </a:bodyPr>
          <a:lstStyle/>
          <a:p>
            <a:pPr>
              <a:lnSpc>
                <a:spcPct val="100000"/>
              </a:lnSpc>
            </a:pPr>
            <a:r>
              <a:rPr lang="es-ES_tradnl" sz="1600" dirty="0"/>
              <a:t>La Convención internacional sobre la protección de los derechos de todos los trabajadores migratorios y de sus familiares (CITM), ha elevado la característica de “legalidad” a un parámetro que distribuye derechos;</a:t>
            </a:r>
          </a:p>
          <a:p>
            <a:pPr>
              <a:lnSpc>
                <a:spcPct val="100000"/>
              </a:lnSpc>
            </a:pPr>
            <a:r>
              <a:rPr lang="es-ES_tradnl" sz="1600" dirty="0"/>
              <a:t>Esta convención organiza su contenido de derechos en dos grandes secciones:</a:t>
            </a:r>
          </a:p>
          <a:p>
            <a:pPr marL="285750" indent="-285750">
              <a:lnSpc>
                <a:spcPct val="100000"/>
              </a:lnSpc>
              <a:buFont typeface="Arial" panose="020B0604020202020204" pitchFamily="34" charset="0"/>
              <a:buChar char="•"/>
            </a:pPr>
            <a:r>
              <a:rPr lang="es-ES_tradnl" sz="1600" dirty="0"/>
              <a:t>Los destinados a todos los trabajadores migratorios y sus familiares (parte II y III) – catálogo mínimo.</a:t>
            </a:r>
          </a:p>
          <a:p>
            <a:pPr marL="285750" indent="-285750">
              <a:lnSpc>
                <a:spcPct val="100000"/>
              </a:lnSpc>
              <a:buFont typeface="Arial" panose="020B0604020202020204" pitchFamily="34" charset="0"/>
              <a:buChar char="•"/>
            </a:pPr>
            <a:r>
              <a:rPr lang="es-ES_tradnl" sz="1600" dirty="0"/>
              <a:t>Otros derechos de los trabajadores y familiares “documentados o en situación regular” (por ejemplo, </a:t>
            </a:r>
            <a:r>
              <a:rPr lang="es-CL" sz="1600" dirty="0"/>
              <a:t>derecho a </a:t>
            </a:r>
            <a:r>
              <a:rPr lang="es-CL" sz="1600" u="sng" dirty="0"/>
              <a:t>establecer</a:t>
            </a:r>
            <a:r>
              <a:rPr lang="es-CL" sz="1600" dirty="0"/>
              <a:t> asociaciones y sindicatos o al voto)</a:t>
            </a:r>
            <a:endParaRPr lang="en-US" sz="1600" dirty="0"/>
          </a:p>
        </p:txBody>
      </p:sp>
      <p:pic>
        <p:nvPicPr>
          <p:cNvPr id="12" name="Marcador de contenido 11" descr="Un grupo de personas en la calle de una maleta&#10;&#10;Descripción generada automáticamente con confianza media">
            <a:extLst>
              <a:ext uri="{FF2B5EF4-FFF2-40B4-BE49-F238E27FC236}">
                <a16:creationId xmlns:a16="http://schemas.microsoft.com/office/drawing/2014/main" id="{D1D3D963-E2FF-ED4A-A0DA-0A8880840EAD}"/>
              </a:ext>
            </a:extLst>
          </p:cNvPr>
          <p:cNvPicPr>
            <a:picLocks noGrp="1" noChangeAspect="1"/>
          </p:cNvPicPr>
          <p:nvPr>
            <p:ph sz="half" idx="2"/>
          </p:nvPr>
        </p:nvPicPr>
        <p:blipFill rotWithShape="1">
          <a:blip r:embed="rId2">
            <a:duotone>
              <a:prstClr val="black"/>
              <a:schemeClr val="accent3">
                <a:tint val="45000"/>
                <a:satMod val="400000"/>
              </a:schemeClr>
            </a:duotone>
            <a:extLst>
              <a:ext uri="{837473B0-CC2E-450A-ABE3-18F120FF3D39}">
                <a1611:picAttrSrcUrl xmlns:a1611="http://schemas.microsoft.com/office/drawing/2016/11/main" r:id="rId3"/>
              </a:ext>
            </a:extLst>
          </a:blip>
          <a:srcRect l="13391" r="6" b="3"/>
          <a:stretch/>
        </p:blipFill>
        <p:spPr>
          <a:xfrm>
            <a:off x="6549858" y="2727729"/>
            <a:ext cx="4594452" cy="4137927"/>
          </a:xfrm>
          <a:prstGeom prst="rect">
            <a:avLst/>
          </a:prstGeom>
        </p:spPr>
      </p:pic>
      <p:pic>
        <p:nvPicPr>
          <p:cNvPr id="5" name="Imagen 4" descr="Una persona con una maleta en la calle&#10;&#10;Descripción generada automáticamente con confianza media">
            <a:extLst>
              <a:ext uri="{FF2B5EF4-FFF2-40B4-BE49-F238E27FC236}">
                <a16:creationId xmlns:a16="http://schemas.microsoft.com/office/drawing/2014/main" id="{AB020C27-CCF4-6044-8EC2-D42F0EB9DFA0}"/>
              </a:ext>
            </a:extLst>
          </p:cNvPr>
          <p:cNvPicPr>
            <a:picLocks noChangeAspect="1"/>
          </p:cNvPicPr>
          <p:nvPr/>
        </p:nvPicPr>
        <p:blipFill rotWithShape="1">
          <a:blip r:embed="rId4">
            <a:duotone>
              <a:prstClr val="black"/>
              <a:schemeClr val="accent4">
                <a:tint val="45000"/>
                <a:satMod val="400000"/>
              </a:schemeClr>
            </a:duotone>
            <a:extLst>
              <a:ext uri="{837473B0-CC2E-450A-ABE3-18F120FF3D39}">
                <a1611:picAttrSrcUrl xmlns:a1611="http://schemas.microsoft.com/office/drawing/2016/11/main" r:id="rId3"/>
              </a:ext>
            </a:extLst>
          </a:blip>
          <a:srcRect r="-1" b="10470"/>
          <a:stretch/>
        </p:blipFill>
        <p:spPr>
          <a:xfrm>
            <a:off x="6549858" y="10"/>
            <a:ext cx="4594452" cy="2735375"/>
          </a:xfrm>
          <a:prstGeom prst="rect">
            <a:avLst/>
          </a:prstGeom>
          <a:effectLst>
            <a:outerShdw blurRad="254000" dist="190500" dir="5580000" sx="90000" sy="90000" algn="ctr" rotWithShape="0">
              <a:srgbClr val="000000">
                <a:alpha val="25000"/>
              </a:srgbClr>
            </a:outerShdw>
          </a:effectLst>
        </p:spPr>
      </p:pic>
      <p:cxnSp>
        <p:nvCxnSpPr>
          <p:cNvPr id="37" name="Straight Connector 36">
            <a:extLst>
              <a:ext uri="{FF2B5EF4-FFF2-40B4-BE49-F238E27FC236}">
                <a16:creationId xmlns:a16="http://schemas.microsoft.com/office/drawing/2014/main" id="{61FF92BA-874E-408A-BFAD-416A7FFE59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E749F145-B87F-BF4B-834A-A0293E1F4FB0}"/>
              </a:ext>
            </a:extLst>
          </p:cNvPr>
          <p:cNvSpPr txBox="1"/>
          <p:nvPr/>
        </p:nvSpPr>
        <p:spPr>
          <a:xfrm>
            <a:off x="9690995" y="6870700"/>
            <a:ext cx="2501005" cy="200055"/>
          </a:xfrm>
          <a:prstGeom prst="rect">
            <a:avLst/>
          </a:prstGeom>
          <a:solidFill>
            <a:srgbClr val="000000"/>
          </a:solidFill>
        </p:spPr>
        <p:txBody>
          <a:bodyPr wrap="none" rtlCol="0">
            <a:spAutoFit/>
          </a:bodyPr>
          <a:lstStyle/>
          <a:p>
            <a:pPr algn="r">
              <a:spcAft>
                <a:spcPts val="600"/>
              </a:spcAft>
            </a:pPr>
            <a:r>
              <a:rPr lang="es-CL" sz="700">
                <a:solidFill>
                  <a:srgbClr val="FFFFFF"/>
                </a:solidFill>
                <a:hlinkClick r:id="rId3" tooltip="https://www.anred.org/2020/09/24/trabajadores-migrantes-asi-nos-ven/">
                  <a:extLst>
                    <a:ext uri="{A12FA001-AC4F-418D-AE19-62706E023703}">
                      <ahyp:hlinkClr xmlns:ahyp="http://schemas.microsoft.com/office/drawing/2018/hyperlinkcolor" val="tx"/>
                    </a:ext>
                  </a:extLst>
                </a:hlinkClick>
              </a:rPr>
              <a:t>Esta foto</a:t>
            </a:r>
            <a:r>
              <a:rPr lang="es-CL" sz="700">
                <a:solidFill>
                  <a:srgbClr val="FFFFFF"/>
                </a:solidFill>
              </a:rPr>
              <a:t> de Autor desconocido está bajo licencia </a:t>
            </a:r>
            <a:r>
              <a:rPr lang="es-CL"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s-CL" sz="700">
              <a:solidFill>
                <a:srgbClr val="FFFFFF"/>
              </a:solidFill>
            </a:endParaRPr>
          </a:p>
        </p:txBody>
      </p:sp>
      <p:sp>
        <p:nvSpPr>
          <p:cNvPr id="14" name="CuadroTexto 13">
            <a:extLst>
              <a:ext uri="{FF2B5EF4-FFF2-40B4-BE49-F238E27FC236}">
                <a16:creationId xmlns:a16="http://schemas.microsoft.com/office/drawing/2014/main" id="{4EC91BB4-01A7-804A-8FB6-31F129E475CE}"/>
              </a:ext>
            </a:extLst>
          </p:cNvPr>
          <p:cNvSpPr txBox="1"/>
          <p:nvPr/>
        </p:nvSpPr>
        <p:spPr>
          <a:xfrm>
            <a:off x="7177289" y="6870700"/>
            <a:ext cx="2501006" cy="200055"/>
          </a:xfrm>
          <a:prstGeom prst="rect">
            <a:avLst/>
          </a:prstGeom>
          <a:solidFill>
            <a:srgbClr val="000000"/>
          </a:solidFill>
        </p:spPr>
        <p:txBody>
          <a:bodyPr wrap="none" rtlCol="0">
            <a:spAutoFit/>
          </a:bodyPr>
          <a:lstStyle/>
          <a:p>
            <a:pPr algn="r">
              <a:spcAft>
                <a:spcPts val="600"/>
              </a:spcAft>
            </a:pPr>
            <a:r>
              <a:rPr lang="es-CL" sz="700">
                <a:solidFill>
                  <a:srgbClr val="FFFFFF"/>
                </a:solidFill>
                <a:hlinkClick r:id="rId3" tooltip="https://www.anred.org/2020/09/24/trabajadores-migrantes-asi-nos-ven/">
                  <a:extLst>
                    <a:ext uri="{A12FA001-AC4F-418D-AE19-62706E023703}">
                      <ahyp:hlinkClr xmlns:ahyp="http://schemas.microsoft.com/office/drawing/2018/hyperlinkcolor" val="tx"/>
                    </a:ext>
                  </a:extLst>
                </a:hlinkClick>
              </a:rPr>
              <a:t>Esta foto</a:t>
            </a:r>
            <a:r>
              <a:rPr lang="es-CL" sz="700">
                <a:solidFill>
                  <a:srgbClr val="FFFFFF"/>
                </a:solidFill>
              </a:rPr>
              <a:t> de Autor desconocido está bajo licencia </a:t>
            </a:r>
            <a:r>
              <a:rPr lang="es-CL"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s-CL" sz="700">
              <a:solidFill>
                <a:srgbClr val="FFFFFF"/>
              </a:solidFill>
            </a:endParaRPr>
          </a:p>
        </p:txBody>
      </p:sp>
    </p:spTree>
    <p:extLst>
      <p:ext uri="{BB962C8B-B14F-4D97-AF65-F5344CB8AC3E}">
        <p14:creationId xmlns:p14="http://schemas.microsoft.com/office/powerpoint/2010/main" val="114590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1FB66B5-0DCE-404D-B0A0-E1E48E7BBF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278235"/>
            <a:ext cx="5346796" cy="4579763"/>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Una vía férrea que se extiende a través del desierto">
            <a:extLst>
              <a:ext uri="{FF2B5EF4-FFF2-40B4-BE49-F238E27FC236}">
                <a16:creationId xmlns:a16="http://schemas.microsoft.com/office/drawing/2014/main" id="{2C68685F-C8A8-4EB9-A02C-1FBD5AA25702}"/>
              </a:ext>
            </a:extLst>
          </p:cNvPr>
          <p:cNvPicPr>
            <a:picLocks noChangeAspect="1"/>
          </p:cNvPicPr>
          <p:nvPr/>
        </p:nvPicPr>
        <p:blipFill rotWithShape="1">
          <a:blip r:embed="rId2"/>
          <a:srcRect t="31574"/>
          <a:stretch/>
        </p:blipFill>
        <p:spPr>
          <a:xfrm>
            <a:off x="20" y="2284809"/>
            <a:ext cx="5346777" cy="4573191"/>
          </a:xfrm>
          <a:prstGeom prst="rect">
            <a:avLst/>
          </a:prstGeom>
        </p:spPr>
      </p:pic>
      <p:sp useBgFill="1">
        <p:nvSpPr>
          <p:cNvPr id="13" name="Rectangle 12">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2284809"/>
          </a:xfrm>
          <a:prstGeom prst="rect">
            <a:avLst/>
          </a:prstGeom>
          <a:ln>
            <a:noFill/>
          </a:ln>
          <a:effectLst>
            <a:outerShdw blurRad="254000" dist="127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E07D9A6C-0E0A-ED46-8004-6555D4DF0709}"/>
              </a:ext>
            </a:extLst>
          </p:cNvPr>
          <p:cNvSpPr>
            <a:spLocks noGrp="1"/>
          </p:cNvSpPr>
          <p:nvPr>
            <p:ph type="title"/>
          </p:nvPr>
        </p:nvSpPr>
        <p:spPr>
          <a:xfrm>
            <a:off x="761801" y="858983"/>
            <a:ext cx="9906799" cy="1161594"/>
          </a:xfrm>
        </p:spPr>
        <p:txBody>
          <a:bodyPr>
            <a:normAutofit/>
          </a:bodyPr>
          <a:lstStyle/>
          <a:p>
            <a:pPr algn="ctr"/>
            <a:r>
              <a:rPr lang="es-CL" sz="3200" dirty="0"/>
              <a:t>El derecho a migrar reconocido en una ley ordinaria</a:t>
            </a:r>
          </a:p>
        </p:txBody>
      </p:sp>
      <p:sp>
        <p:nvSpPr>
          <p:cNvPr id="3" name="Marcador de contenido 2">
            <a:extLst>
              <a:ext uri="{FF2B5EF4-FFF2-40B4-BE49-F238E27FC236}">
                <a16:creationId xmlns:a16="http://schemas.microsoft.com/office/drawing/2014/main" id="{A71B1295-913B-1B49-AB25-EAB50B160D68}"/>
              </a:ext>
            </a:extLst>
          </p:cNvPr>
          <p:cNvSpPr>
            <a:spLocks noGrp="1"/>
          </p:cNvSpPr>
          <p:nvPr>
            <p:ph idx="1"/>
          </p:nvPr>
        </p:nvSpPr>
        <p:spPr>
          <a:xfrm>
            <a:off x="5797512" y="2638498"/>
            <a:ext cx="5111222" cy="3601581"/>
          </a:xfrm>
        </p:spPr>
        <p:txBody>
          <a:bodyPr anchor="ctr">
            <a:normAutofit/>
          </a:bodyPr>
          <a:lstStyle/>
          <a:p>
            <a:pPr algn="just"/>
            <a:r>
              <a:rPr lang="es-CL" dirty="0"/>
              <a:t>“El derecho a la migración es esencial e inalienable de la persona y la Republica Argentina lo garantiza sobre la base de los principios de igualdad y universalidad” (art. 4, Ley 25.871, Argentina)</a:t>
            </a:r>
          </a:p>
          <a:p>
            <a:endParaRPr lang="es-CL" dirty="0"/>
          </a:p>
        </p:txBody>
      </p:sp>
      <p:cxnSp>
        <p:nvCxnSpPr>
          <p:cNvPr id="15" name="Straight Connector 14">
            <a:extLst>
              <a:ext uri="{FF2B5EF4-FFF2-40B4-BE49-F238E27FC236}">
                <a16:creationId xmlns:a16="http://schemas.microsoft.com/office/drawing/2014/main" id="{E58B1629-F209-47B0-BA59-6BD937DBB0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0510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ítulo 4">
            <a:extLst>
              <a:ext uri="{FF2B5EF4-FFF2-40B4-BE49-F238E27FC236}">
                <a16:creationId xmlns:a16="http://schemas.microsoft.com/office/drawing/2014/main" id="{84CE54A7-9CE7-3A4D-8503-2C31603B9B06}"/>
              </a:ext>
            </a:extLst>
          </p:cNvPr>
          <p:cNvSpPr>
            <a:spLocks noGrp="1"/>
          </p:cNvSpPr>
          <p:nvPr>
            <p:ph type="title"/>
          </p:nvPr>
        </p:nvSpPr>
        <p:spPr>
          <a:xfrm>
            <a:off x="6788582" y="858983"/>
            <a:ext cx="3968783" cy="1085564"/>
          </a:xfrm>
        </p:spPr>
        <p:txBody>
          <a:bodyPr>
            <a:normAutofit/>
          </a:bodyPr>
          <a:lstStyle/>
          <a:p>
            <a:pPr algn="ctr"/>
            <a:r>
              <a:rPr lang="es-CL" sz="2000" dirty="0"/>
              <a:t> El reconocimiento del derecho a migrar implica un cambio de paradigmas</a:t>
            </a:r>
          </a:p>
        </p:txBody>
      </p:sp>
      <p:pic>
        <p:nvPicPr>
          <p:cNvPr id="8" name="Imagen 7" descr="Un dibujo de un perro&#10;&#10;Descripción generada automáticamente con confianza media">
            <a:extLst>
              <a:ext uri="{FF2B5EF4-FFF2-40B4-BE49-F238E27FC236}">
                <a16:creationId xmlns:a16="http://schemas.microsoft.com/office/drawing/2014/main" id="{1CAA9C13-089C-0342-AA28-DB41B7CC4C0B}"/>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0636" r="13138" b="-2"/>
          <a:stretch/>
        </p:blipFill>
        <p:spPr>
          <a:xfrm>
            <a:off x="0" y="-2"/>
            <a:ext cx="5578998" cy="6858002"/>
          </a:xfrm>
          <a:prstGeom prst="rect">
            <a:avLst/>
          </a:prstGeom>
        </p:spPr>
      </p:pic>
      <p:sp>
        <p:nvSpPr>
          <p:cNvPr id="6" name="Marcador de contenido 5">
            <a:extLst>
              <a:ext uri="{FF2B5EF4-FFF2-40B4-BE49-F238E27FC236}">
                <a16:creationId xmlns:a16="http://schemas.microsoft.com/office/drawing/2014/main" id="{D4920C5D-0871-2147-834F-6BD6B3539BC8}"/>
              </a:ext>
            </a:extLst>
          </p:cNvPr>
          <p:cNvSpPr>
            <a:spLocks noGrp="1"/>
          </p:cNvSpPr>
          <p:nvPr>
            <p:ph idx="1"/>
          </p:nvPr>
        </p:nvSpPr>
        <p:spPr>
          <a:xfrm>
            <a:off x="5914666" y="2210765"/>
            <a:ext cx="5335926" cy="4447180"/>
          </a:xfrm>
        </p:spPr>
        <p:txBody>
          <a:bodyPr anchor="ctr">
            <a:normAutofit/>
          </a:bodyPr>
          <a:lstStyle/>
          <a:p>
            <a:pPr marL="171450" indent="-171450" algn="just">
              <a:lnSpc>
                <a:spcPct val="100000"/>
              </a:lnSpc>
              <a:buFont typeface="Arial" panose="020B0604020202020204" pitchFamily="34" charset="0"/>
              <a:buChar char="•"/>
            </a:pPr>
            <a:r>
              <a:rPr lang="es-CL" sz="1400" dirty="0"/>
              <a:t>La soberanía estatal deja de ser la preocupación central. </a:t>
            </a:r>
          </a:p>
          <a:p>
            <a:pPr marL="171450" indent="-171450" algn="just">
              <a:lnSpc>
                <a:spcPct val="100000"/>
              </a:lnSpc>
              <a:buFont typeface="Arial" panose="020B0604020202020204" pitchFamily="34" charset="0"/>
              <a:buChar char="•"/>
            </a:pPr>
            <a:r>
              <a:rPr lang="es-CL" sz="1400" dirty="0"/>
              <a:t>Las políticas públicas pasan a integrar la política migratoria.</a:t>
            </a:r>
          </a:p>
          <a:p>
            <a:pPr marL="171450" indent="-171450" algn="just">
              <a:lnSpc>
                <a:spcPct val="100000"/>
              </a:lnSpc>
              <a:buFont typeface="Arial" panose="020B0604020202020204" pitchFamily="34" charset="0"/>
              <a:buChar char="•"/>
            </a:pPr>
            <a:r>
              <a:rPr lang="es-CL" sz="1400" dirty="0"/>
              <a:t>La política migratoria cambia su foco: pasa a garantizar el derecho a migrar en lugar de la mirada restrictiva de derechos (o “regularizadora”).</a:t>
            </a:r>
          </a:p>
          <a:p>
            <a:pPr marL="171450" indent="-171450" algn="just">
              <a:lnSpc>
                <a:spcPct val="100000"/>
              </a:lnSpc>
              <a:buFont typeface="Arial" panose="020B0604020202020204" pitchFamily="34" charset="0"/>
              <a:buChar char="•"/>
            </a:pPr>
            <a:r>
              <a:rPr lang="es-CL" sz="1400" dirty="0"/>
              <a:t>Un ejemplo: Decreto 616/2010, Argentina obliga a brindar información a las personas extranjeras en especial para cumplir sus tramites de radicación. A tal fin se contemplará la utilización de sus lenguas de origen y la asistencia de interpretes lingüísticos o mediadores culturales. Asimismo se prevé́ la organización de cursos de formación “inspirados en criterios de convivencia en una sociedad multicultural y de prevención de comportamientos discriminatorios, destinados a los funcionarios y empleados públicos y de entes privados” (art. 14.d de la ley). </a:t>
            </a:r>
          </a:p>
          <a:p>
            <a:pPr marL="171450" indent="-171450" algn="just">
              <a:lnSpc>
                <a:spcPct val="100000"/>
              </a:lnSpc>
              <a:buFont typeface="Arial" panose="020B0604020202020204" pitchFamily="34" charset="0"/>
              <a:buChar char="•"/>
            </a:pPr>
            <a:endParaRPr lang="es-CL" sz="1400" dirty="0"/>
          </a:p>
          <a:p>
            <a:pPr>
              <a:lnSpc>
                <a:spcPct val="100000"/>
              </a:lnSpc>
            </a:pPr>
            <a:endParaRPr lang="es-CL" sz="1200" dirty="0"/>
          </a:p>
        </p:txBody>
      </p:sp>
      <p:cxnSp>
        <p:nvCxnSpPr>
          <p:cNvPr id="18" name="Straight Connector 17">
            <a:extLst>
              <a:ext uri="{FF2B5EF4-FFF2-40B4-BE49-F238E27FC236}">
                <a16:creationId xmlns:a16="http://schemas.microsoft.com/office/drawing/2014/main" id="{E58B1629-F209-47B0-BA59-6BD937DBB0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A0B7A8D8-F2CF-E746-BEF8-0204D37352E3}"/>
              </a:ext>
            </a:extLst>
          </p:cNvPr>
          <p:cNvSpPr txBox="1"/>
          <p:nvPr/>
        </p:nvSpPr>
        <p:spPr>
          <a:xfrm>
            <a:off x="3715226" y="6657945"/>
            <a:ext cx="2659702" cy="200055"/>
          </a:xfrm>
          <a:prstGeom prst="rect">
            <a:avLst/>
          </a:prstGeom>
          <a:solidFill>
            <a:srgbClr val="000000"/>
          </a:solidFill>
        </p:spPr>
        <p:txBody>
          <a:bodyPr wrap="none" rtlCol="0">
            <a:spAutoFit/>
          </a:bodyPr>
          <a:lstStyle/>
          <a:p>
            <a:pPr algn="r">
              <a:spcAft>
                <a:spcPts val="600"/>
              </a:spcAft>
            </a:pPr>
            <a:r>
              <a:rPr lang="es-CL" sz="700">
                <a:solidFill>
                  <a:srgbClr val="FFFFFF"/>
                </a:solidFill>
                <a:hlinkClick r:id="rId3" tooltip="http://laclasederelienmicole.blogspot.com/2012/11/conocemos-los-derechos-humanos.html">
                  <a:extLst>
                    <a:ext uri="{A12FA001-AC4F-418D-AE19-62706E023703}">
                      <ahyp:hlinkClr xmlns:ahyp="http://schemas.microsoft.com/office/drawing/2018/hyperlinkcolor" val="tx"/>
                    </a:ext>
                  </a:extLst>
                </a:hlinkClick>
              </a:rPr>
              <a:t>Esta foto</a:t>
            </a:r>
            <a:r>
              <a:rPr lang="es-CL" sz="700">
                <a:solidFill>
                  <a:srgbClr val="FFFFFF"/>
                </a:solidFill>
              </a:rPr>
              <a:t> de Autor desconocido está bajo licencia </a:t>
            </a:r>
            <a:r>
              <a:rPr lang="es-CL"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s-CL" sz="700">
              <a:solidFill>
                <a:srgbClr val="FFFFFF"/>
              </a:solidFill>
            </a:endParaRPr>
          </a:p>
        </p:txBody>
      </p:sp>
    </p:spTree>
    <p:extLst>
      <p:ext uri="{BB962C8B-B14F-4D97-AF65-F5344CB8AC3E}">
        <p14:creationId xmlns:p14="http://schemas.microsoft.com/office/powerpoint/2010/main" val="2462736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Slide Background">
            <a:extLst>
              <a:ext uri="{FF2B5EF4-FFF2-40B4-BE49-F238E27FC236}">
                <a16:creationId xmlns:a16="http://schemas.microsoft.com/office/drawing/2014/main" id="{EA4414E5-7B8D-4644-856E-F573F5308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30" name="Rectangle 29">
            <a:extLst>
              <a:ext uri="{FF2B5EF4-FFF2-40B4-BE49-F238E27FC236}">
                <a16:creationId xmlns:a16="http://schemas.microsoft.com/office/drawing/2014/main" id="{A031F918-6C2A-4C3F-8785-651FF6135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ln>
            <a:noFill/>
          </a:ln>
          <a:effectLst>
            <a:outerShdw blurRad="635000" dist="254000" dir="72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4990186-4355-B744-BAAC-FFC29D89B8EF}"/>
              </a:ext>
            </a:extLst>
          </p:cNvPr>
          <p:cNvSpPr>
            <a:spLocks noGrp="1"/>
          </p:cNvSpPr>
          <p:nvPr>
            <p:ph type="title"/>
          </p:nvPr>
        </p:nvSpPr>
        <p:spPr>
          <a:xfrm>
            <a:off x="6784708" y="858983"/>
            <a:ext cx="4359601" cy="5381096"/>
          </a:xfrm>
        </p:spPr>
        <p:txBody>
          <a:bodyPr anchor="b">
            <a:noAutofit/>
          </a:bodyPr>
          <a:lstStyle/>
          <a:p>
            <a:r>
              <a:rPr lang="es-ES_tradnl" sz="1600" dirty="0"/>
              <a:t>REGLAMENTACIÓN: “...es aquella regulación legal del ejercicio de un derecho que, sin desvirtuar su naturaleza, tenga en miras su pleno goce y ejercicio en sociedad...”.</a:t>
            </a:r>
            <a:br>
              <a:rPr lang="es-ES_tradnl" sz="1600" dirty="0"/>
            </a:br>
            <a:br>
              <a:rPr lang="es-ES_tradnl" sz="1600" dirty="0"/>
            </a:br>
            <a:r>
              <a:rPr lang="es-ES_tradnl" sz="1600" dirty="0"/>
              <a:t>RESTRICCIONES LEGÍTIMAS: limites de tipo permanente que se imponen al ejercicio de algunos derechos en atención a la necesidad de preservar o lograr determinados fines que interesan a la sociedad (RAZONABLE, OBJETIVA, FIN LEGÍTIMO, PROPORCIONAL, NECESARIA, NO MENOSCABAR LA ESENCIA DEL DERECHO NI COMPROMETER OTROS DERECHOS).</a:t>
            </a:r>
            <a:br>
              <a:rPr lang="es-ES_tradnl" sz="1600" dirty="0"/>
            </a:br>
            <a:br>
              <a:rPr lang="es-ES_tradnl" sz="1600" dirty="0"/>
            </a:br>
            <a:r>
              <a:rPr lang="es-ES_tradnl" sz="1600" dirty="0"/>
              <a:t>La carga de la prueba de estos extremos se encuentra en cabeza del Estado </a:t>
            </a:r>
            <a:r>
              <a:rPr lang="es-CL" sz="1600" dirty="0"/>
              <a:t>(ver caso CIDH, Caso Benito </a:t>
            </a:r>
            <a:r>
              <a:rPr lang="es-CL" sz="1600" dirty="0" err="1"/>
              <a:t>Tide</a:t>
            </a:r>
            <a:r>
              <a:rPr lang="es-CL" sz="1600" dirty="0"/>
              <a:t> y otros contra República Dominicana, 29 de marzo 2012 – “LA RAZA ES CATAGORÍA PRHIBIDA COMO BASE DE DISTINCIÓN).</a:t>
            </a:r>
            <a:r>
              <a:rPr lang="es-ES_tradnl" sz="1600" dirty="0"/>
              <a:t> </a:t>
            </a:r>
            <a:br>
              <a:rPr lang="es-ES_tradnl" sz="1600" dirty="0"/>
            </a:br>
            <a:endParaRPr lang="es-CL" sz="1600" dirty="0"/>
          </a:p>
        </p:txBody>
      </p:sp>
      <p:pic>
        <p:nvPicPr>
          <p:cNvPr id="5" name="Imagen 4" descr="Logotipo&#10;&#10;Descripción generada automáticamente">
            <a:extLst>
              <a:ext uri="{FF2B5EF4-FFF2-40B4-BE49-F238E27FC236}">
                <a16:creationId xmlns:a16="http://schemas.microsoft.com/office/drawing/2014/main" id="{6A4B3035-2986-3D43-B57E-0E66A7CB19AE}"/>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2536" b="12348"/>
          <a:stretch/>
        </p:blipFill>
        <p:spPr>
          <a:xfrm>
            <a:off x="1117889" y="858983"/>
            <a:ext cx="4040821" cy="2252798"/>
          </a:xfrm>
          <a:prstGeom prst="rect">
            <a:avLst/>
          </a:prstGeom>
        </p:spPr>
      </p:pic>
      <p:sp>
        <p:nvSpPr>
          <p:cNvPr id="3" name="Marcador de contenido 2">
            <a:extLst>
              <a:ext uri="{FF2B5EF4-FFF2-40B4-BE49-F238E27FC236}">
                <a16:creationId xmlns:a16="http://schemas.microsoft.com/office/drawing/2014/main" id="{B5327BD3-01CE-0844-AC0F-7F85252A027C}"/>
              </a:ext>
            </a:extLst>
          </p:cNvPr>
          <p:cNvSpPr>
            <a:spLocks noGrp="1"/>
          </p:cNvSpPr>
          <p:nvPr>
            <p:ph idx="1"/>
          </p:nvPr>
        </p:nvSpPr>
        <p:spPr>
          <a:xfrm>
            <a:off x="761802" y="3492894"/>
            <a:ext cx="4752996" cy="2565879"/>
          </a:xfrm>
        </p:spPr>
        <p:txBody>
          <a:bodyPr anchor="ctr">
            <a:normAutofit/>
          </a:bodyPr>
          <a:lstStyle/>
          <a:p>
            <a:pPr>
              <a:lnSpc>
                <a:spcPct val="100000"/>
              </a:lnSpc>
            </a:pPr>
            <a:r>
              <a:rPr lang="es-CL" dirty="0"/>
              <a:t>El derecho a migrar puede ser reglamentado o restringido</a:t>
            </a:r>
          </a:p>
        </p:txBody>
      </p:sp>
      <p:cxnSp>
        <p:nvCxnSpPr>
          <p:cNvPr id="32" name="Straight Connector 31">
            <a:extLst>
              <a:ext uri="{FF2B5EF4-FFF2-40B4-BE49-F238E27FC236}">
                <a16:creationId xmlns:a16="http://schemas.microsoft.com/office/drawing/2014/main" id="{E58B1629-F209-47B0-BA59-6BD937DBB0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8114D233-8500-3F49-BC5A-E515F5A05104}"/>
              </a:ext>
            </a:extLst>
          </p:cNvPr>
          <p:cNvSpPr txBox="1"/>
          <p:nvPr/>
        </p:nvSpPr>
        <p:spPr>
          <a:xfrm>
            <a:off x="2499008" y="2911726"/>
            <a:ext cx="2659702" cy="200055"/>
          </a:xfrm>
          <a:prstGeom prst="rect">
            <a:avLst/>
          </a:prstGeom>
          <a:solidFill>
            <a:srgbClr val="000000"/>
          </a:solidFill>
        </p:spPr>
        <p:txBody>
          <a:bodyPr wrap="none" rtlCol="0">
            <a:spAutoFit/>
          </a:bodyPr>
          <a:lstStyle/>
          <a:p>
            <a:pPr algn="r">
              <a:spcAft>
                <a:spcPts val="600"/>
              </a:spcAft>
            </a:pPr>
            <a:r>
              <a:rPr lang="es-CL" sz="700">
                <a:solidFill>
                  <a:srgbClr val="FFFFFF"/>
                </a:solidFill>
                <a:hlinkClick r:id="rId3" tooltip="http://bllanco.blogspot.com/">
                  <a:extLst>
                    <a:ext uri="{A12FA001-AC4F-418D-AE19-62706E023703}">
                      <ahyp:hlinkClr xmlns:ahyp="http://schemas.microsoft.com/office/drawing/2018/hyperlinkcolor" val="tx"/>
                    </a:ext>
                  </a:extLst>
                </a:hlinkClick>
              </a:rPr>
              <a:t>Esta foto</a:t>
            </a:r>
            <a:r>
              <a:rPr lang="es-CL" sz="700">
                <a:solidFill>
                  <a:srgbClr val="FFFFFF"/>
                </a:solidFill>
              </a:rPr>
              <a:t> de Autor desconocido está bajo licencia </a:t>
            </a:r>
            <a:r>
              <a:rPr lang="es-CL"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s-CL" sz="700">
              <a:solidFill>
                <a:srgbClr val="FFFFFF"/>
              </a:solidFill>
            </a:endParaRPr>
          </a:p>
        </p:txBody>
      </p:sp>
    </p:spTree>
    <p:extLst>
      <p:ext uri="{BB962C8B-B14F-4D97-AF65-F5344CB8AC3E}">
        <p14:creationId xmlns:p14="http://schemas.microsoft.com/office/powerpoint/2010/main" val="736254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A26A5F-3BB3-484B-9F81-5206AF5BDECB}"/>
              </a:ext>
            </a:extLst>
          </p:cNvPr>
          <p:cNvSpPr>
            <a:spLocks noGrp="1"/>
          </p:cNvSpPr>
          <p:nvPr>
            <p:ph type="title"/>
          </p:nvPr>
        </p:nvSpPr>
        <p:spPr>
          <a:xfrm>
            <a:off x="761801" y="740663"/>
            <a:ext cx="4911905" cy="1045275"/>
          </a:xfrm>
        </p:spPr>
        <p:txBody>
          <a:bodyPr anchor="b">
            <a:noAutofit/>
          </a:bodyPr>
          <a:lstStyle/>
          <a:p>
            <a:r>
              <a:rPr lang="es-CL" sz="3200" dirty="0"/>
              <a:t>Contenido del derecho a migrar</a:t>
            </a:r>
          </a:p>
        </p:txBody>
      </p:sp>
      <p:sp>
        <p:nvSpPr>
          <p:cNvPr id="3" name="Marcador de contenido 2">
            <a:extLst>
              <a:ext uri="{FF2B5EF4-FFF2-40B4-BE49-F238E27FC236}">
                <a16:creationId xmlns:a16="http://schemas.microsoft.com/office/drawing/2014/main" id="{72BD7B7A-24B1-D347-B5FE-CEED0C3EC7A9}"/>
              </a:ext>
            </a:extLst>
          </p:cNvPr>
          <p:cNvSpPr>
            <a:spLocks noGrp="1"/>
          </p:cNvSpPr>
          <p:nvPr>
            <p:ph idx="1"/>
          </p:nvPr>
        </p:nvSpPr>
        <p:spPr>
          <a:xfrm>
            <a:off x="761802" y="1785938"/>
            <a:ext cx="4911905" cy="4819266"/>
          </a:xfrm>
        </p:spPr>
        <p:txBody>
          <a:bodyPr anchor="ctr">
            <a:normAutofit/>
          </a:bodyPr>
          <a:lstStyle/>
          <a:p>
            <a:pPr algn="just">
              <a:lnSpc>
                <a:spcPct val="100000"/>
              </a:lnSpc>
            </a:pPr>
            <a:r>
              <a:rPr lang="es-ES_tradnl" sz="2000" dirty="0"/>
              <a:t>Derecho a no migrar; </a:t>
            </a:r>
          </a:p>
          <a:p>
            <a:pPr algn="just">
              <a:lnSpc>
                <a:spcPct val="100000"/>
              </a:lnSpc>
            </a:pPr>
            <a:r>
              <a:rPr lang="es-ES_tradnl" sz="2000" dirty="0"/>
              <a:t>Derecho a ingresar (que incluye, por ejemplo, el derecho a criterios no discriminatorios de ingreso y admisión); </a:t>
            </a:r>
          </a:p>
          <a:p>
            <a:pPr algn="just">
              <a:lnSpc>
                <a:spcPct val="100000"/>
              </a:lnSpc>
            </a:pPr>
            <a:r>
              <a:rPr lang="es-ES_tradnl" sz="2000" dirty="0"/>
              <a:t>Estatus migratorio regular; </a:t>
            </a:r>
          </a:p>
          <a:p>
            <a:pPr algn="just">
              <a:lnSpc>
                <a:spcPct val="100000"/>
              </a:lnSpc>
            </a:pPr>
            <a:r>
              <a:rPr lang="es-ES_tradnl" sz="2000" dirty="0"/>
              <a:t>Libre circulación y residencia; </a:t>
            </a:r>
          </a:p>
          <a:p>
            <a:pPr algn="just">
              <a:lnSpc>
                <a:spcPct val="100000"/>
              </a:lnSpc>
            </a:pPr>
            <a:r>
              <a:rPr lang="es-ES_tradnl" sz="2000" dirty="0"/>
              <a:t>Reunificación familiar y lograr la no desmembración familiar; </a:t>
            </a:r>
          </a:p>
          <a:p>
            <a:pPr algn="just">
              <a:lnSpc>
                <a:spcPct val="100000"/>
              </a:lnSpc>
            </a:pPr>
            <a:r>
              <a:rPr lang="es-ES_tradnl" sz="2000" dirty="0"/>
              <a:t>Egreso consentido y la limitación de las posibilidades de expulsión. </a:t>
            </a:r>
          </a:p>
          <a:p>
            <a:pPr algn="just">
              <a:lnSpc>
                <a:spcPct val="100000"/>
              </a:lnSpc>
            </a:pPr>
            <a:r>
              <a:rPr lang="es-ES_tradnl" sz="2000" dirty="0"/>
              <a:t>Derecho a un tránsito seguro.</a:t>
            </a:r>
          </a:p>
          <a:p>
            <a:pPr>
              <a:lnSpc>
                <a:spcPct val="100000"/>
              </a:lnSpc>
            </a:pPr>
            <a:endParaRPr lang="es-CL" sz="1000" dirty="0"/>
          </a:p>
        </p:txBody>
      </p:sp>
      <p:pic>
        <p:nvPicPr>
          <p:cNvPr id="5" name="Imagen 4" descr="Una caricatura de una persona&#10;&#10;Descripción generada automáticamente con confianza media">
            <a:extLst>
              <a:ext uri="{FF2B5EF4-FFF2-40B4-BE49-F238E27FC236}">
                <a16:creationId xmlns:a16="http://schemas.microsoft.com/office/drawing/2014/main" id="{8E8067BC-4FED-1048-82E1-5DF9B473427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352" r="281" b="-1"/>
          <a:stretch/>
        </p:blipFill>
        <p:spPr>
          <a:xfrm>
            <a:off x="6103028" y="373566"/>
            <a:ext cx="4763015" cy="6231638"/>
          </a:xfrm>
          <a:prstGeom prst="rect">
            <a:avLst/>
          </a:prstGeom>
        </p:spPr>
      </p:pic>
      <p:sp>
        <p:nvSpPr>
          <p:cNvPr id="6" name="CuadroTexto 5">
            <a:extLst>
              <a:ext uri="{FF2B5EF4-FFF2-40B4-BE49-F238E27FC236}">
                <a16:creationId xmlns:a16="http://schemas.microsoft.com/office/drawing/2014/main" id="{20C66F90-C38E-3340-89CF-E82E2BE23F92}"/>
              </a:ext>
            </a:extLst>
          </p:cNvPr>
          <p:cNvSpPr txBox="1"/>
          <p:nvPr/>
        </p:nvSpPr>
        <p:spPr>
          <a:xfrm>
            <a:off x="8185502" y="6405149"/>
            <a:ext cx="2680541" cy="200055"/>
          </a:xfrm>
          <a:prstGeom prst="rect">
            <a:avLst/>
          </a:prstGeom>
          <a:solidFill>
            <a:srgbClr val="000000"/>
          </a:solidFill>
        </p:spPr>
        <p:txBody>
          <a:bodyPr wrap="none" rtlCol="0">
            <a:spAutoFit/>
          </a:bodyPr>
          <a:lstStyle/>
          <a:p>
            <a:pPr algn="r">
              <a:spcAft>
                <a:spcPts val="600"/>
              </a:spcAft>
            </a:pPr>
            <a:r>
              <a:rPr lang="es-CL" sz="700">
                <a:solidFill>
                  <a:srgbClr val="FFFFFF"/>
                </a:solidFill>
                <a:hlinkClick r:id="rId3" tooltip="http://coyunturademografica.somede.org/para-cimbrar-los-paradigmas-en-torno-a-la-migracion-la-llegada-de-menores-migrantes-a-mexico/">
                  <a:extLst>
                    <a:ext uri="{A12FA001-AC4F-418D-AE19-62706E023703}">
                      <ahyp:hlinkClr xmlns:ahyp="http://schemas.microsoft.com/office/drawing/2018/hyperlinkcolor" val="tx"/>
                    </a:ext>
                  </a:extLst>
                </a:hlinkClick>
              </a:rPr>
              <a:t>Esta foto</a:t>
            </a:r>
            <a:r>
              <a:rPr lang="es-CL" sz="700">
                <a:solidFill>
                  <a:srgbClr val="FFFFFF"/>
                </a:solidFill>
              </a:rPr>
              <a:t> de Autor desconocido está bajo licencia </a:t>
            </a:r>
            <a:r>
              <a:rPr lang="es-CL"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s-CL" sz="700">
              <a:solidFill>
                <a:srgbClr val="FFFFFF"/>
              </a:solidFill>
            </a:endParaRPr>
          </a:p>
        </p:txBody>
      </p:sp>
    </p:spTree>
    <p:extLst>
      <p:ext uri="{BB962C8B-B14F-4D97-AF65-F5344CB8AC3E}">
        <p14:creationId xmlns:p14="http://schemas.microsoft.com/office/powerpoint/2010/main" val="3135433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scalones de entrada y columnas de un edificio majestuoso en la ciudad">
            <a:extLst>
              <a:ext uri="{FF2B5EF4-FFF2-40B4-BE49-F238E27FC236}">
                <a16:creationId xmlns:a16="http://schemas.microsoft.com/office/drawing/2014/main" id="{FB57C6CE-1DA3-41BC-91EA-3C800FF51333}"/>
              </a:ext>
            </a:extLst>
          </p:cNvPr>
          <p:cNvPicPr>
            <a:picLocks noChangeAspect="1"/>
          </p:cNvPicPr>
          <p:nvPr/>
        </p:nvPicPr>
        <p:blipFill rotWithShape="1">
          <a:blip r:embed="rId2"/>
          <a:srcRect l="9804" r="12154"/>
          <a:stretch/>
        </p:blipFill>
        <p:spPr>
          <a:xfrm>
            <a:off x="20" y="2284809"/>
            <a:ext cx="5346777" cy="4573191"/>
          </a:xfrm>
          <a:prstGeom prst="rect">
            <a:avLst/>
          </a:prstGeom>
        </p:spPr>
      </p:pic>
      <p:sp>
        <p:nvSpPr>
          <p:cNvPr id="2" name="Título 1">
            <a:extLst>
              <a:ext uri="{FF2B5EF4-FFF2-40B4-BE49-F238E27FC236}">
                <a16:creationId xmlns:a16="http://schemas.microsoft.com/office/drawing/2014/main" id="{5EA7B3F7-B779-A546-8F54-E4C66182A824}"/>
              </a:ext>
            </a:extLst>
          </p:cNvPr>
          <p:cNvSpPr>
            <a:spLocks noGrp="1"/>
          </p:cNvSpPr>
          <p:nvPr>
            <p:ph type="title"/>
          </p:nvPr>
        </p:nvSpPr>
        <p:spPr>
          <a:xfrm>
            <a:off x="1001935" y="948809"/>
            <a:ext cx="9906799" cy="1161594"/>
          </a:xfrm>
        </p:spPr>
        <p:txBody>
          <a:bodyPr>
            <a:normAutofit/>
          </a:bodyPr>
          <a:lstStyle/>
          <a:p>
            <a:r>
              <a:rPr lang="es-CL" dirty="0"/>
              <a:t>Y lo que ya tenemos…</a:t>
            </a:r>
          </a:p>
        </p:txBody>
      </p:sp>
      <p:sp>
        <p:nvSpPr>
          <p:cNvPr id="3" name="Marcador de contenido 2">
            <a:extLst>
              <a:ext uri="{FF2B5EF4-FFF2-40B4-BE49-F238E27FC236}">
                <a16:creationId xmlns:a16="http://schemas.microsoft.com/office/drawing/2014/main" id="{6BDD1D6C-B12D-7448-A966-EEB20277A12B}"/>
              </a:ext>
            </a:extLst>
          </p:cNvPr>
          <p:cNvSpPr>
            <a:spLocks noGrp="1"/>
          </p:cNvSpPr>
          <p:nvPr>
            <p:ph idx="1"/>
          </p:nvPr>
        </p:nvSpPr>
        <p:spPr>
          <a:xfrm>
            <a:off x="5797512" y="2284810"/>
            <a:ext cx="5111222" cy="4405358"/>
          </a:xfrm>
        </p:spPr>
        <p:txBody>
          <a:bodyPr anchor="ctr">
            <a:noAutofit/>
          </a:bodyPr>
          <a:lstStyle/>
          <a:p>
            <a:pPr algn="just">
              <a:lnSpc>
                <a:spcPct val="100000"/>
              </a:lnSpc>
            </a:pPr>
            <a:r>
              <a:rPr lang="es-CL" sz="1600" dirty="0"/>
              <a:t>El derecho internacional de los derechos humanos prohíbe políticas y prácticas deliberadamente discriminatorias, así como aquéllas cuyo impacto sea discriminatorio contra cierta categoría de persona, aun cuando no se pueda probar la intención discriminatoria CIDH. (Informe sobre inmigración en Estados Unidos: Detenciones y debido proceso, párr. 95; CIDH, Derechos humanos de los migrantes y otras personas en el contexto de la movilidad humana en México, párr. 358).</a:t>
            </a:r>
          </a:p>
          <a:p>
            <a:pPr algn="just"/>
            <a:r>
              <a:rPr lang="es-CL" sz="1600" dirty="0"/>
              <a:t>Opinión consultiva 18/03 Corte IDH: el Estado debe abstenerse de realizar acciones que de cualquier modo vayan dirigidas, directa o indirectamente, a crear situaciones discriminatorias </a:t>
            </a:r>
            <a:r>
              <a:rPr lang="es-CL" sz="1600" i="1" dirty="0"/>
              <a:t>de iure </a:t>
            </a:r>
            <a:r>
              <a:rPr lang="es-CL" sz="1600" dirty="0"/>
              <a:t>o </a:t>
            </a:r>
            <a:r>
              <a:rPr lang="es-CL" sz="1600" i="1" dirty="0"/>
              <a:t>de facto .</a:t>
            </a:r>
            <a:endParaRPr lang="es-CL" sz="1600" dirty="0"/>
          </a:p>
        </p:txBody>
      </p:sp>
    </p:spTree>
    <p:extLst>
      <p:ext uri="{BB962C8B-B14F-4D97-AF65-F5344CB8AC3E}">
        <p14:creationId xmlns:p14="http://schemas.microsoft.com/office/powerpoint/2010/main" val="3846474578"/>
      </p:ext>
    </p:extLst>
  </p:cSld>
  <p:clrMapOvr>
    <a:masterClrMapping/>
  </p:clrMapOvr>
</p:sld>
</file>

<file path=ppt/theme/theme1.xml><?xml version="1.0" encoding="utf-8"?>
<a:theme xmlns:a="http://schemas.openxmlformats.org/drawingml/2006/main" name="BevelVTI">
  <a:themeElements>
    <a:clrScheme name="AnalogousFromDarkSeedLeftStep">
      <a:dk1>
        <a:srgbClr val="000000"/>
      </a:dk1>
      <a:lt1>
        <a:srgbClr val="FFFFFF"/>
      </a:lt1>
      <a:dk2>
        <a:srgbClr val="1B1D2F"/>
      </a:dk2>
      <a:lt2>
        <a:srgbClr val="F0F3F1"/>
      </a:lt2>
      <a:accent1>
        <a:srgbClr val="E729B5"/>
      </a:accent1>
      <a:accent2>
        <a:srgbClr val="B717D5"/>
      </a:accent2>
      <a:accent3>
        <a:srgbClr val="7A29E7"/>
      </a:accent3>
      <a:accent4>
        <a:srgbClr val="3230D9"/>
      </a:accent4>
      <a:accent5>
        <a:srgbClr val="2976E7"/>
      </a:accent5>
      <a:accent6>
        <a:srgbClr val="17B3D5"/>
      </a:accent6>
      <a:hlink>
        <a:srgbClr val="3F5EBF"/>
      </a:hlink>
      <a:folHlink>
        <a:srgbClr val="7F7F7F"/>
      </a:folHlink>
    </a:clrScheme>
    <a:fontScheme name="Custom 53">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velVTI" id="{C9E5F598-602B-46C1-AA16-073CEB959654}" vid="{2AE1FD39-65AD-4D34-93E9-C7019D0ECBAC}"/>
    </a:ext>
  </a:extLst>
</a:theme>
</file>

<file path=docProps/app.xml><?xml version="1.0" encoding="utf-8"?>
<Properties xmlns="http://schemas.openxmlformats.org/officeDocument/2006/extended-properties" xmlns:vt="http://schemas.openxmlformats.org/officeDocument/2006/docPropsVTypes">
  <Template>Recorte</Template>
  <TotalTime>10772</TotalTime>
  <Words>2339</Words>
  <Application>Microsoft Macintosh PowerPoint</Application>
  <PresentationFormat>Panorámica</PresentationFormat>
  <Paragraphs>94</Paragraphs>
  <Slides>19</Slides>
  <Notes>0</Notes>
  <HiddenSlides>0</HiddenSlides>
  <MMClips>1</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19</vt:i4>
      </vt:variant>
    </vt:vector>
  </HeadingPairs>
  <TitlesOfParts>
    <vt:vector size="29" baseType="lpstr">
      <vt:lpstr>Arial</vt:lpstr>
      <vt:lpstr>Bierstadt</vt:lpstr>
      <vt:lpstr>BookmanOldStyle</vt:lpstr>
      <vt:lpstr>Courier New</vt:lpstr>
      <vt:lpstr>Goudy Old Style</vt:lpstr>
      <vt:lpstr>lato</vt:lpstr>
      <vt:lpstr>Open Sans</vt:lpstr>
      <vt:lpstr>Roboto Condensed</vt:lpstr>
      <vt:lpstr>Rubik</vt:lpstr>
      <vt:lpstr>BevelVTI</vt:lpstr>
      <vt:lpstr>El proceso de criminalización de la inmigración en Chile como expresión de populismo penal</vt:lpstr>
      <vt:lpstr>¿Migrar es un derecho?</vt:lpstr>
      <vt:lpstr>La idea de soberanía como límite al ejercicio del derecho de migrar</vt:lpstr>
      <vt:lpstr>El concepto de legalidad como categoría distintiva migratoria</vt:lpstr>
      <vt:lpstr>El derecho a migrar reconocido en una ley ordinaria</vt:lpstr>
      <vt:lpstr> El reconocimiento del derecho a migrar implica un cambio de paradigmas</vt:lpstr>
      <vt:lpstr>REGLAMENTACIÓN: “...es aquella regulación legal del ejercicio de un derecho que, sin desvirtuar su naturaleza, tenga en miras su pleno goce y ejercicio en sociedad...”.  RESTRICCIONES LEGÍTIMAS: limites de tipo permanente que se imponen al ejercicio de algunos derechos en atención a la necesidad de preservar o lograr determinados fines que interesan a la sociedad (RAZONABLE, OBJETIVA, FIN LEGÍTIMO, PROPORCIONAL, NECESARIA, NO MENOSCABAR LA ESENCIA DEL DERECHO NI COMPROMETER OTROS DERECHOS).  La carga de la prueba de estos extremos se encuentra en cabeza del Estado (ver caso CIDH, Caso Benito Tide y otros contra República Dominicana, 29 de marzo 2012 – “LA RAZA ES CATAGORÍA PRHIBIDA COMO BASE DE DISTINCIÓN).  </vt:lpstr>
      <vt:lpstr>Contenido del derecho a migrar</vt:lpstr>
      <vt:lpstr>Y lo que ya tenemos…</vt:lpstr>
      <vt:lpstr>Una interpretación integradora de los tratados internacionales de DDHH</vt:lpstr>
      <vt:lpstr>Excurso: Control de convencionalidad</vt:lpstr>
      <vt:lpstr>OBLIGACIÓN DE LOS ESTADOS</vt:lpstr>
      <vt:lpstr>Populismo penal: un test</vt:lpstr>
      <vt:lpstr>Presentación de PowerPoint</vt:lpstr>
      <vt:lpstr>Ley 21.325 Chile, 20 de febrero de 2021</vt:lpstr>
      <vt:lpstr>BOLETIN 15.261-05: MODIFICA LA LEY N° 21.325, DE MIGRACIÓN Y EXTRANJERÍA, PARA TIPIFICAR EL DELITO DE INGRESO CLANDESTINO A TERRITORIO NACIONAL  </vt:lpstr>
      <vt:lpstr>Ley 21.567:  amplía las facultades de control policial para efectos de aplicar las medidas establecidas en la Ley 21.325, de Migración y Extranjería. Introduce el art. 12 bis a la ley 20.931.</vt:lpstr>
      <vt:lpstr>Medida cautelar de prisión preventiva</vt:lpstr>
      <vt:lpstr>Ley N° 21.568 - D.Oficial 03/05/2023)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Migración y estándares internacionales de DDHH</dc:title>
  <dc:creator>ceci valen</dc:creator>
  <cp:lastModifiedBy>ceci valen</cp:lastModifiedBy>
  <cp:revision>7</cp:revision>
  <dcterms:created xsi:type="dcterms:W3CDTF">2021-10-20T12:20:02Z</dcterms:created>
  <dcterms:modified xsi:type="dcterms:W3CDTF">2023-09-28T10:58:17Z</dcterms:modified>
</cp:coreProperties>
</file>