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299" r:id="rId3"/>
    <p:sldId id="295" r:id="rId4"/>
    <p:sldId id="301" r:id="rId5"/>
    <p:sldId id="310" r:id="rId6"/>
    <p:sldId id="364" r:id="rId7"/>
    <p:sldId id="358" r:id="rId8"/>
    <p:sldId id="359" r:id="rId9"/>
    <p:sldId id="363" r:id="rId10"/>
    <p:sldId id="294" r:id="rId11"/>
    <p:sldId id="357" r:id="rId12"/>
    <p:sldId id="308" r:id="rId13"/>
    <p:sldId id="307" r:id="rId14"/>
    <p:sldId id="300" r:id="rId15"/>
    <p:sldId id="305" r:id="rId16"/>
    <p:sldId id="335" r:id="rId17"/>
    <p:sldId id="336" r:id="rId18"/>
    <p:sldId id="338" r:id="rId19"/>
    <p:sldId id="341" r:id="rId20"/>
    <p:sldId id="342" r:id="rId21"/>
    <p:sldId id="343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65" r:id="rId30"/>
    <p:sldId id="390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8" y="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FF65-A087-452B-B3A5-2E19A721BA8E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D5882-27D2-4C2F-BEE0-F2E81CD65C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31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73CC1-47EE-10FE-406F-1BD3C23FC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AAAA2-9C24-5C58-6720-70932693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EF916-5DA8-8874-D8A5-3B3AB95C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0A945-3345-692A-D025-93494CC7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FC675-2DE9-6523-8E8E-8C0D5839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29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C98E4-2360-4B38-AD23-2A45E03D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10F3A4-458C-FC0D-CD55-8ED8094AA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20928-6055-5776-D40B-3DA1454B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C0360-3F49-BB78-2C4F-85CFDC4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0E3D2-1ACB-C8E5-5237-C2C95D76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087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339D8E-DDE6-3A6F-7A1E-241C45A0D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E16EC2-994A-4554-A5AF-54AFA38D2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A3A3E-062C-3159-74E9-9D1884A7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D1267-27B9-4A71-D2C3-F8B08E85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A8AFD-A229-D5DC-8340-6F6393D5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04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E37725-02D5-43C2-91F7-7576C47A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448" y="1248849"/>
            <a:ext cx="11316139" cy="2512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 marL="742950" indent="-285750"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título</a:t>
            </a:r>
            <a:r>
              <a:rPr lang="en-US" dirty="0"/>
              <a:t> principal (</a:t>
            </a:r>
            <a:r>
              <a:rPr lang="en-US" dirty="0" err="1"/>
              <a:t>apretar</a:t>
            </a:r>
            <a:r>
              <a:rPr lang="en-US" dirty="0"/>
              <a:t> tab para </a:t>
            </a:r>
            <a:r>
              <a:rPr lang="en-US" dirty="0" err="1"/>
              <a:t>subtítulos</a:t>
            </a:r>
            <a:r>
              <a:rPr lang="en-US" dirty="0"/>
              <a:t>)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err="1"/>
              <a:t>Subtítulo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Cuatro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s-CL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39199F0-4A57-474C-A48F-F1E92BE1C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450" y="3846224"/>
            <a:ext cx="11316138" cy="225840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defRPr lang="en-US" sz="2800" kern="1200" dirty="0" smtClean="0">
                <a:solidFill>
                  <a:srgbClr val="82A5D0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para escribir párrafo</a:t>
            </a:r>
            <a:endParaRPr lang="es-CL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A17F37-19C2-E568-AF90-89A5E6E53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2165" y="162684"/>
            <a:ext cx="2669422" cy="6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F323D-0A0B-0160-0A72-AD46B256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B2120-EF04-F758-FF62-E4A554F40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C7EAE-911C-A201-681C-332D3879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E7B91-DEDE-DC51-45FA-C4CA97EB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854140-25BA-20F9-A358-6C2C8982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0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281B5-5D0C-85C3-106C-00DEFF48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828A66-2D20-857B-1084-3029963CB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87CF56-0463-00F3-9909-FD324609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FADA-7448-EAA6-4B3E-D8BCA148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10709C-D00B-1F15-2245-3A48E025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61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A8214-2C2F-2687-C644-1097E14B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4F63C-58DE-275C-FB6B-C56AB33C7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EEFBA7-4A06-CEF7-CE34-D0591869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88C813-A33B-BB1A-DFC6-282FE791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FA95CE-CF7B-2E7F-F7AF-1DA4A2EE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EEF25-E4C1-7CB7-125C-C9FC7492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37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5EFC8-ED75-AC55-A1B8-E99BA597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DF53CD-A785-669D-CC7E-B2901BF6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D787D7-4BF2-821B-5A92-AAB219F9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68D0A0-1142-71EB-EAC0-A9EE4C409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38514B-CC87-CB1C-B89B-34FBE6475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7C78A9-EFC2-1FF4-2042-31E3A799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7EC384-B948-B2A8-4EC1-0455A80D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6BBF4E-3DBC-213E-286F-86AD8C2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1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DE7EC-F9AB-6BB5-020A-C8DC26BD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4BFE24-5AF4-54C1-059F-3CE4DFA7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55D8DE-30D2-2428-71F5-A39C7C41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76489B-3D21-4CE8-AB1A-7E79DE08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0E1B08-72F1-FE01-0715-F2EC4074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B3864B-C97D-8FC3-1B2F-A174B89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289D83-8756-EBB5-5E24-C9EC8E52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69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ABD4D-6770-62EC-BB39-2CF5DB5A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A53A5-9F28-4C48-3CEC-20FDE6ED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B7D48-AAB0-E6EB-3B30-2364DCF5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9322D-5A1C-ED5B-3E1E-56B7E5E0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DE9D6A-8D61-009E-B38B-220D587D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2D19EE-E2DB-04EA-E8A9-5BA6E297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85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39051-92E9-D59A-A282-D262853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DC808C-583C-6742-7B45-49E30BC6B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3109B2-533B-504B-BAD1-88B0A30AC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145D3B-DCDE-C44A-D267-131A87EA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E59A7A-0F14-3735-8B8F-91D59F5E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AA821-EAA9-5261-2B0E-7B1F32D5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6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F3B1B4-4003-3703-4346-0C08B5F6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09FE56-284D-15BB-5F52-549A2D00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E8E19A-EF7A-EFA2-6428-812C81ADA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605D-4578-4111-9D47-744B8C049653}" type="datetimeFigureOut">
              <a:rPr lang="es-CL" smtClean="0"/>
              <a:t>25-09-23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2A326-5300-8012-B1E2-67CE4C9E1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B74B5-4EA6-6960-0AAC-EF83B1577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9894-0B13-491C-91A4-9AE8774FF7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5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CursoMigracionesCES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7" b="16571"/>
          <a:stretch/>
        </p:blipFill>
        <p:spPr>
          <a:xfrm>
            <a:off x="440088" y="117730"/>
            <a:ext cx="11311824" cy="5611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</p:spTree>
    <p:extLst>
      <p:ext uri="{BB962C8B-B14F-4D97-AF65-F5344CB8AC3E}">
        <p14:creationId xmlns:p14="http://schemas.microsoft.com/office/powerpoint/2010/main" val="6312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>
            <a:extLst>
              <a:ext uri="{FF2B5EF4-FFF2-40B4-BE49-F238E27FC236}">
                <a16:creationId xmlns:a16="http://schemas.microsoft.com/office/drawing/2014/main" id="{8B0F10F4-71BB-C17D-4A45-B9F610674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4013" y="301625"/>
            <a:ext cx="7313612" cy="67945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/>
              <a:t>Refugiado-ACNUR</a:t>
            </a:r>
          </a:p>
        </p:txBody>
      </p:sp>
      <p:sp>
        <p:nvSpPr>
          <p:cNvPr id="22530" name="Marcador de contenido 2">
            <a:extLst>
              <a:ext uri="{FF2B5EF4-FFF2-40B4-BE49-F238E27FC236}">
                <a16:creationId xmlns:a16="http://schemas.microsoft.com/office/drawing/2014/main" id="{F6E3F3AE-9070-861F-D1AB-379AB995CA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1" y="1557338"/>
            <a:ext cx="8143875" cy="5111750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es-CL" sz="2000"/>
              <a:t>Persona que </a:t>
            </a:r>
            <a:r>
              <a:rPr lang="es-ES" altLang="es-CL" sz="2000" i="1"/>
              <a:t>"debido a fundados temores de ser perseguida por motivos de raza, religión, nacionalidad, pertenencia a un determinado grupo social u opiniones políticas, se encuentre fuera del país de su nacionalidad y no pueda o, a causa de dichos temores, no quiera acogerse a la protección de su país; o que careciendo de nacionalidad y hallándose, a consecuencia de tales acontecimientos fuera del país donde antes tuviera su residencia habitual, no pueda o, a causa de dichos temores no quiera regresar a él</a:t>
            </a:r>
            <a:r>
              <a:rPr lang="es-ES" altLang="es-ES" sz="2000" i="1"/>
              <a:t>”</a:t>
            </a:r>
            <a:r>
              <a:rPr lang="es-ES" altLang="es-CL" sz="2000" i="1"/>
              <a:t>.</a:t>
            </a:r>
          </a:p>
          <a:p>
            <a:pPr marL="0" indent="0" algn="just">
              <a:buNone/>
            </a:pPr>
            <a:endParaRPr lang="es-ES" altLang="es-CL" sz="2400" i="1"/>
          </a:p>
          <a:p>
            <a:pPr marL="0" indent="0"/>
            <a:r>
              <a:rPr lang="es-ES" altLang="es-CL" sz="1800"/>
              <a:t>Ginebra, Suiza, 1951 por la Conferencia de sobre el Estatuto de los Refugiados y de los Apátridas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>
            <a:extLst>
              <a:ext uri="{FF2B5EF4-FFF2-40B4-BE49-F238E27FC236}">
                <a16:creationId xmlns:a16="http://schemas.microsoft.com/office/drawing/2014/main" id="{50E66B2D-20AB-C31C-B15B-74776E9C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/>
              <a:t>Patrones de Migración en AL</a:t>
            </a:r>
          </a:p>
        </p:txBody>
      </p:sp>
      <p:sp>
        <p:nvSpPr>
          <p:cNvPr id="16386" name="Marcador de contenido 2">
            <a:extLst>
              <a:ext uri="{FF2B5EF4-FFF2-40B4-BE49-F238E27FC236}">
                <a16:creationId xmlns:a16="http://schemas.microsoft.com/office/drawing/2014/main" id="{523FE14D-F4B4-C442-6238-E0AAB9F6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_tradnl" altLang="es-CL" sz="2000"/>
              <a:t>1) Migración de ultramar que se produjo durante el siglo XIX y principios del XX</a:t>
            </a:r>
            <a:r>
              <a:rPr lang="es-CL" altLang="es-CL" sz="2000"/>
              <a:t> </a:t>
            </a:r>
          </a:p>
          <a:p>
            <a:pPr marL="0" indent="0" algn="just"/>
            <a:endParaRPr lang="es-CL" altLang="es-CL" sz="2000"/>
          </a:p>
          <a:p>
            <a:pPr marL="0" indent="0" algn="just">
              <a:buNone/>
            </a:pPr>
            <a:r>
              <a:rPr lang="es-CL" altLang="es-CL" sz="2000"/>
              <a:t>2) Migración hacia Estados Unidos: </a:t>
            </a:r>
            <a:r>
              <a:rPr lang="es-ES_tradnl" altLang="es-CL" sz="2000"/>
              <a:t>hay más de 55 millones de latinos viviendo en dicho territorio y varias economías latinoamericanas dependen de las remesas de los migrantes, especialmente El Salvador, Guatemala, Haití, Guyana y Honduras. </a:t>
            </a:r>
            <a:endParaRPr lang="es-CL" altLang="es-CL" sz="2000"/>
          </a:p>
          <a:p>
            <a:pPr marL="0" indent="0" algn="just">
              <a:buNone/>
            </a:pPr>
            <a:endParaRPr lang="es-CL" altLang="es-CL" sz="2000"/>
          </a:p>
          <a:p>
            <a:pPr marL="0" indent="0" algn="just">
              <a:buNone/>
            </a:pPr>
            <a:r>
              <a:rPr lang="es-CL" altLang="es-CL" sz="2000"/>
              <a:t>3) Migración intra América Latina. </a:t>
            </a:r>
            <a:endParaRPr lang="es-ES" altLang="es-CL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5376763" cy="414432"/>
          </a:xfrm>
        </p:spPr>
        <p:txBody>
          <a:bodyPr/>
          <a:lstStyle/>
          <a:p>
            <a:r>
              <a:rPr lang="es-CL" dirty="0"/>
              <a:t>Curso Migración y Fenómenos Criminales en la Macrozona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459205" y="1191126"/>
            <a:ext cx="10651435" cy="46068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b="1" dirty="0"/>
              <a:t>Cifras en Chile</a:t>
            </a:r>
          </a:p>
          <a:p>
            <a:pPr marL="0" indent="0">
              <a:buFont typeface="Arial"/>
              <a:buNone/>
            </a:pPr>
            <a:endParaRPr lang="es-ES" b="1" dirty="0"/>
          </a:p>
          <a:p>
            <a:r>
              <a:rPr lang="es-CL" sz="2600" dirty="0">
                <a:effectLst/>
              </a:rPr>
              <a:t>A nivel nacional, se estima </a:t>
            </a:r>
            <a:r>
              <a:rPr lang="es-CL" sz="2600" dirty="0"/>
              <a:t>residen </a:t>
            </a:r>
            <a:r>
              <a:rPr lang="es-CL" sz="2600" dirty="0">
                <a:effectLst/>
              </a:rPr>
              <a:t>en Chile un total de 1.482.390 personas (2022)</a:t>
            </a:r>
          </a:p>
          <a:p>
            <a:endParaRPr lang="es-CL" sz="2800" dirty="0">
              <a:effectLst/>
            </a:endParaRPr>
          </a:p>
          <a:p>
            <a:r>
              <a:rPr lang="es-CL" sz="2800" dirty="0">
                <a:effectLst/>
              </a:rPr>
              <a:t>744.213 hombres </a:t>
            </a:r>
          </a:p>
          <a:p>
            <a:endParaRPr lang="es-CL" sz="2800" dirty="0">
              <a:effectLst/>
            </a:endParaRPr>
          </a:p>
          <a:p>
            <a:r>
              <a:rPr lang="es-CL" sz="2800" dirty="0">
                <a:effectLst/>
              </a:rPr>
              <a:t>738.177 mujeres</a:t>
            </a:r>
          </a:p>
          <a:p>
            <a:endParaRPr lang="es-CL" sz="2800" dirty="0">
              <a:effectLst/>
            </a:endParaRPr>
          </a:p>
          <a:p>
            <a:r>
              <a:rPr lang="es-CL" sz="2800" dirty="0">
                <a:effectLst/>
              </a:rPr>
              <a:t>47,6% de dichas personas tenía entre 25 a 39 años. </a:t>
            </a:r>
          </a:p>
          <a:p>
            <a:endParaRPr lang="es-ES" sz="26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009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5376763" cy="414432"/>
          </a:xfrm>
        </p:spPr>
        <p:txBody>
          <a:bodyPr/>
          <a:lstStyle/>
          <a:p>
            <a:r>
              <a:rPr lang="es-CL" dirty="0"/>
              <a:t>Curso Migración y Fenómenos Criminales en la Macrozona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459205" y="1446631"/>
            <a:ext cx="1065143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b="1" dirty="0"/>
              <a:t>Cifras en Chile</a:t>
            </a:r>
          </a:p>
          <a:p>
            <a:r>
              <a:rPr lang="es-CL" sz="2400" dirty="0"/>
              <a:t>Procedencia: </a:t>
            </a:r>
            <a:r>
              <a:rPr lang="es-CL" sz="2400" dirty="0">
                <a:effectLst/>
              </a:rPr>
              <a:t>Venezuela (30,0%), Perú (16,6%), Haití (12,2%), Colombia (11,7%) y Bolivia (8,9%), en conjunto suman más de 79% </a:t>
            </a:r>
          </a:p>
          <a:p>
            <a:pPr marL="0" indent="0">
              <a:buNone/>
            </a:pPr>
            <a:endParaRPr lang="es-CL" sz="2400" dirty="0">
              <a:effectLst/>
            </a:endParaRPr>
          </a:p>
          <a:p>
            <a:pPr algn="just"/>
            <a:r>
              <a:rPr lang="es-CL" sz="2400" dirty="0"/>
              <a:t>A</a:t>
            </a:r>
            <a:r>
              <a:rPr lang="es-CL" sz="2400" dirty="0">
                <a:effectLst/>
              </a:rPr>
              <a:t> nivel regional, la Región Metropolitana concentra la mayoría de la población extranjera residente en el país, con 61,3%. </a:t>
            </a:r>
          </a:p>
          <a:p>
            <a:pPr marL="0" indent="0" algn="just">
              <a:buNone/>
            </a:pPr>
            <a:endParaRPr lang="es-CL" sz="2400" dirty="0">
              <a:effectLst/>
            </a:endParaRPr>
          </a:p>
          <a:p>
            <a:pPr algn="just"/>
            <a:r>
              <a:rPr lang="es-CL" sz="2400" dirty="0">
                <a:effectLst/>
              </a:rPr>
              <a:t>Antofagasta es la segunda región con mayor cantidad de personas extranjeras, pues congrega al 7,2% de la población extranjera, superando levemente a Valparaíso, con el 6,5%. </a:t>
            </a:r>
          </a:p>
          <a:p>
            <a:endParaRPr lang="es-CL" sz="2400" dirty="0">
              <a:effectLst/>
            </a:endParaRP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541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FB055FD-01B1-A483-7681-88DB6331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807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700" i="1" dirty="0">
                <a:effectLst/>
                <a:latin typeface="Helvetica" pitchFamily="2" charset="0"/>
              </a:rPr>
              <a:t>Distribución de la población extranjera según región de residencia habitual</a:t>
            </a:r>
            <a:endParaRPr lang="es-C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12B7C7-BD3D-C42A-C97E-534D3EBB1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7467"/>
            <a:ext cx="10066867" cy="5774266"/>
          </a:xfrm>
        </p:spPr>
      </p:pic>
    </p:spTree>
    <p:extLst>
      <p:ext uri="{BB962C8B-B14F-4D97-AF65-F5344CB8AC3E}">
        <p14:creationId xmlns:p14="http://schemas.microsoft.com/office/powerpoint/2010/main" val="55114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5376763" cy="414432"/>
          </a:xfrm>
        </p:spPr>
        <p:txBody>
          <a:bodyPr/>
          <a:lstStyle/>
          <a:p>
            <a:r>
              <a:rPr lang="es-CL" dirty="0"/>
              <a:t>Curso Migración y Fenómenos Criminales en la Macrozona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459205" y="1046747"/>
            <a:ext cx="10651435" cy="47512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b="1" dirty="0"/>
              <a:t>GLOBALIZACIÓN Y MIGRACIÓN</a:t>
            </a:r>
          </a:p>
          <a:p>
            <a:pPr marL="0" indent="0">
              <a:buFont typeface="Arial"/>
              <a:buNone/>
            </a:pPr>
            <a:endParaRPr lang="es-ES" b="1" dirty="0"/>
          </a:p>
          <a:p>
            <a:pPr algn="just"/>
            <a:r>
              <a:rPr lang="es-ES" altLang="es-CL" sz="3200" dirty="0"/>
              <a:t>La globalización ha impulsado una transformación del mundo como espacio de vida.</a:t>
            </a:r>
          </a:p>
          <a:p>
            <a:endParaRPr lang="es-ES" altLang="es-CL" sz="3200" dirty="0"/>
          </a:p>
          <a:p>
            <a:pPr algn="just"/>
            <a:r>
              <a:rPr lang="es-ES" altLang="es-CL" sz="3200" dirty="0"/>
              <a:t>¿Quién se puede mover? ¿Quién puede actuar políticamente? ¿Quién tiene derecho a tener derechos?</a:t>
            </a:r>
          </a:p>
          <a:p>
            <a:endParaRPr lang="es-ES" altLang="es-CL" sz="3200" dirty="0"/>
          </a:p>
          <a:p>
            <a:pPr algn="just"/>
            <a:r>
              <a:rPr lang="es-ES" altLang="es-CL" sz="3200" dirty="0"/>
              <a:t>Ante el movimiento, los gobiernos, OOII, académicos y ONG, han propuesto 4 acciones:</a:t>
            </a:r>
          </a:p>
          <a:p>
            <a:pPr algn="just"/>
            <a:r>
              <a:rPr lang="es-ES" altLang="es-CL" sz="3200" dirty="0"/>
              <a:t>A) Promoción de buenos gobiernos</a:t>
            </a:r>
          </a:p>
          <a:p>
            <a:pPr algn="just"/>
            <a:r>
              <a:rPr lang="es-ES" altLang="es-CL" sz="3200" dirty="0"/>
              <a:t>B) Incluir regímenes de extranjería </a:t>
            </a:r>
            <a:r>
              <a:rPr lang="es-ES" altLang="es-CL" sz="3200" dirty="0" err="1"/>
              <a:t>Eºs</a:t>
            </a:r>
            <a:r>
              <a:rPr lang="es-ES" altLang="es-CL" sz="3200" dirty="0"/>
              <a:t> receptores</a:t>
            </a:r>
          </a:p>
          <a:p>
            <a:pPr algn="just"/>
            <a:r>
              <a:rPr lang="es-ES" altLang="es-CL" sz="3200" dirty="0"/>
              <a:t>C) Migración en clave positiva</a:t>
            </a:r>
          </a:p>
          <a:p>
            <a:pPr algn="just"/>
            <a:r>
              <a:rPr lang="es-ES" altLang="es-CL" sz="3200" dirty="0"/>
              <a:t>D) Ordenar las migraciones (políticas públicas)</a:t>
            </a: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>
            <a:extLst>
              <a:ext uri="{FF2B5EF4-FFF2-40B4-BE49-F238E27FC236}">
                <a16:creationId xmlns:a16="http://schemas.microsoft.com/office/drawing/2014/main" id="{7EC67DED-C692-FD44-5729-D5B79DF3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/>
              <a:t>Derecho Migratorio Internacional</a:t>
            </a:r>
          </a:p>
        </p:txBody>
      </p:sp>
      <p:sp>
        <p:nvSpPr>
          <p:cNvPr id="23554" name="Marcador de contenido 2">
            <a:extLst>
              <a:ext uri="{FF2B5EF4-FFF2-40B4-BE49-F238E27FC236}">
                <a16:creationId xmlns:a16="http://schemas.microsoft.com/office/drawing/2014/main" id="{BBD14ABE-BA8D-99BB-F93C-82ED8C47B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L" sz="2000"/>
              <a:t>Rama del Derecho Internacional</a:t>
            </a:r>
          </a:p>
          <a:p>
            <a:endParaRPr lang="es-ES" altLang="es-CL" sz="2000"/>
          </a:p>
          <a:p>
            <a:pPr algn="just"/>
            <a:r>
              <a:rPr lang="es-ES" altLang="es-CL" sz="2000"/>
              <a:t>Relacionado con los compromisos y responsabilidades internacionales que los Estados adquieren y fijan límites sobre su autoridad en asuntos de migración.</a:t>
            </a:r>
          </a:p>
          <a:p>
            <a:pPr algn="just"/>
            <a:endParaRPr lang="es-ES" altLang="es-CL" sz="2000"/>
          </a:p>
          <a:p>
            <a:pPr algn="just"/>
            <a:r>
              <a:rPr lang="es-ES" altLang="es-CL" sz="2000"/>
              <a:t>Regulación de ingreso de personas, permanencia y remoción sobre su Territorio no es absoluta (erosión de control)</a:t>
            </a:r>
          </a:p>
          <a:p>
            <a:pPr algn="just"/>
            <a:endParaRPr lang="es-ES" altLang="es-CL" sz="2000"/>
          </a:p>
          <a:p>
            <a:pPr algn="just"/>
            <a:r>
              <a:rPr lang="es-ES" altLang="es-CL" sz="2000"/>
              <a:t>Necesidad de cooperación internacional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>
            <a:extLst>
              <a:ext uri="{FF2B5EF4-FFF2-40B4-BE49-F238E27FC236}">
                <a16:creationId xmlns:a16="http://schemas.microsoft.com/office/drawing/2014/main" id="{BF2A496D-8047-6B90-95C9-C377813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/>
              <a:t>Áreas del Derecho Migratorio</a:t>
            </a:r>
          </a:p>
        </p:txBody>
      </p:sp>
      <p:sp>
        <p:nvSpPr>
          <p:cNvPr id="24578" name="Marcador de contenido 2">
            <a:extLst>
              <a:ext uri="{FF2B5EF4-FFF2-40B4-BE49-F238E27FC236}">
                <a16:creationId xmlns:a16="http://schemas.microsoft.com/office/drawing/2014/main" id="{FAEB90FD-3124-517E-49C3-EF6FD8619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L" sz="2000"/>
              <a:t>Derechos Humanos</a:t>
            </a:r>
          </a:p>
          <a:p>
            <a:endParaRPr lang="es-ES" altLang="es-CL" sz="2000"/>
          </a:p>
          <a:p>
            <a:pPr algn="just"/>
            <a:r>
              <a:rPr lang="es-ES" altLang="es-CL" sz="2000"/>
              <a:t>Deber del Estado de aceptar retorno de sus residentes</a:t>
            </a:r>
          </a:p>
          <a:p>
            <a:pPr algn="just"/>
            <a:endParaRPr lang="es-ES" altLang="es-CL" sz="2000"/>
          </a:p>
          <a:p>
            <a:pPr algn="just"/>
            <a:r>
              <a:rPr lang="es-ES" altLang="es-CL" sz="2000"/>
              <a:t>Obligación de ofrecer acceso consular a los no residentes</a:t>
            </a:r>
          </a:p>
          <a:p>
            <a:pPr algn="just"/>
            <a:endParaRPr lang="es-ES" altLang="es-CL" sz="2000"/>
          </a:p>
          <a:p>
            <a:pPr algn="just"/>
            <a:r>
              <a:rPr lang="es-ES" altLang="es-CL" sz="2000"/>
              <a:t>Trata y tráfico de migrantes</a:t>
            </a:r>
          </a:p>
          <a:p>
            <a:pPr algn="just"/>
            <a:endParaRPr lang="es-ES" altLang="es-CL" sz="2000"/>
          </a:p>
          <a:p>
            <a:pPr algn="just"/>
            <a:r>
              <a:rPr lang="es-ES" altLang="es-CL" sz="2000"/>
              <a:t>Migración laboral y otros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>
            <a:extLst>
              <a:ext uri="{FF2B5EF4-FFF2-40B4-BE49-F238E27FC236}">
                <a16:creationId xmlns:a16="http://schemas.microsoft.com/office/drawing/2014/main" id="{25522B7A-7B38-8AD2-01AA-0C2CA4C7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4BAB09-C65A-AC6B-A613-2A37282E8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L" sz="2000"/>
              <a:t>Los derechos humanos limitan accionar de los Estados</a:t>
            </a:r>
          </a:p>
          <a:p>
            <a:endParaRPr lang="es-ES" altLang="es-CL" sz="2000"/>
          </a:p>
          <a:p>
            <a:r>
              <a:rPr lang="es-ES" altLang="es-CL" sz="2000"/>
              <a:t>Derechos humanos relacionados a la migración: 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Libertad de movimiento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No discriminación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Asilo (no devolución)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Unidad familiar e intereses de los menores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Expulsión no puede ser arbitraria ni discriminatoria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Aceptar retorno de nacionales </a:t>
            </a:r>
          </a:p>
          <a:p>
            <a:pPr>
              <a:buFont typeface="Wingdings" pitchFamily="2" charset="2"/>
              <a:buAutoNum type="alphaLcParenR"/>
            </a:pPr>
            <a:r>
              <a:rPr lang="es-ES" altLang="es-CL" sz="2000"/>
              <a:t>Derecho a contactar autoridades consulares</a:t>
            </a:r>
          </a:p>
          <a:p>
            <a:pPr>
              <a:buFont typeface="Wingdings" pitchFamily="2" charset="2"/>
              <a:buAutoNum type="alphaLcParenR"/>
            </a:pPr>
            <a:endParaRPr lang="es-ES" altLang="es-CL" sz="2000"/>
          </a:p>
          <a:p>
            <a:pPr>
              <a:buFont typeface="Wingdings" pitchFamily="2" charset="2"/>
              <a:buAutoNum type="alphaLcParenR"/>
            </a:pPr>
            <a:endParaRPr lang="es-ES" altLang="es-CL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>
            <a:extLst>
              <a:ext uri="{FF2B5EF4-FFF2-40B4-BE49-F238E27FC236}">
                <a16:creationId xmlns:a16="http://schemas.microsoft.com/office/drawing/2014/main" id="{2FE888F0-2500-A65C-467E-13696DA4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/>
              <a:t>Instrumentos Internacionales</a:t>
            </a:r>
          </a:p>
        </p:txBody>
      </p:sp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E447E5EB-41D8-6F1C-D222-1FBF1FA49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L" sz="2000"/>
              <a:t>Protocolo Especial relativo a Apátridas (1930)</a:t>
            </a:r>
          </a:p>
          <a:p>
            <a:r>
              <a:rPr lang="es-ES" altLang="es-CL" sz="2000"/>
              <a:t>Declaración Universal sobre DDHH (1948)</a:t>
            </a:r>
          </a:p>
          <a:p>
            <a:r>
              <a:rPr lang="es-ES" altLang="es-CL" sz="2000"/>
              <a:t>Convención sobre la Prevención y Castigo del Crimen de Genocidio (1948)</a:t>
            </a:r>
          </a:p>
          <a:p>
            <a:r>
              <a:rPr lang="es-ES" altLang="es-CL" sz="2000"/>
              <a:t>C. 97 de la OIT relativa a la Migración para Empleo (revisada 1949)</a:t>
            </a:r>
          </a:p>
          <a:p>
            <a:r>
              <a:rPr lang="es-ES" altLang="es-CL" sz="2000"/>
              <a:t>C. Relativa al estatuto de los Refugiados (1951) y su Protocolo (1967)</a:t>
            </a:r>
          </a:p>
          <a:p>
            <a:r>
              <a:rPr lang="es-ES" altLang="es-CL" sz="2000"/>
              <a:t>C. Sobre derechos políticos de Mujeres (1953)</a:t>
            </a:r>
          </a:p>
          <a:p>
            <a:r>
              <a:rPr lang="es-ES" altLang="es-CL" sz="2000"/>
              <a:t>C. Sobre el Estatutos de Apátrida (1954)</a:t>
            </a:r>
          </a:p>
          <a:p>
            <a:r>
              <a:rPr lang="es-ES" altLang="es-CL" sz="2000"/>
              <a:t>Acuerdo sobre el Refugio de los Hombres del Mar (1957) y su Protocolo (1973)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9B0CA9C-F0F2-ABDD-67A0-6F77920F0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973" y="327684"/>
            <a:ext cx="5376763" cy="414432"/>
          </a:xfrm>
        </p:spPr>
        <p:txBody>
          <a:bodyPr/>
          <a:lstStyle/>
          <a:p>
            <a:r>
              <a:rPr lang="es-CL" dirty="0"/>
              <a:t>Curso Migración y Fenómenos Criminales en la Macrozona Norte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3F8C0-00CC-29FF-684F-4BA92A4C2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930" y="1816768"/>
            <a:ext cx="11316139" cy="3369109"/>
          </a:xfrm>
        </p:spPr>
        <p:txBody>
          <a:bodyPr>
            <a:noAutofit/>
          </a:bodyPr>
          <a:lstStyle/>
          <a:p>
            <a:pPr marL="50800" indent="0" algn="ctr">
              <a:buNone/>
            </a:pPr>
            <a:r>
              <a:rPr lang="es-CL" sz="3600" dirty="0"/>
              <a:t>Módulo</a:t>
            </a:r>
            <a:r>
              <a:rPr lang="es-CL" sz="36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: Paradigmas y enfoques criminológicos relativos a la movilidad humana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 algn="ctr">
              <a:buNone/>
            </a:pPr>
            <a:r>
              <a:rPr lang="es-CL" sz="3600" dirty="0"/>
              <a:t>"Migración internacional”</a:t>
            </a:r>
          </a:p>
          <a:p>
            <a:pPr marL="50800" indent="0" algn="ctr">
              <a:buNone/>
            </a:pPr>
            <a:endParaRPr lang="es-CL" sz="3600" dirty="0"/>
          </a:p>
          <a:p>
            <a:pPr marL="50800" indent="0" algn="ctr">
              <a:buNone/>
            </a:pPr>
            <a:r>
              <a:rPr lang="es-C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Dra. Lorena </a:t>
            </a:r>
            <a:r>
              <a:rPr lang="es-C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Oyarzún</a:t>
            </a:r>
            <a:r>
              <a:rPr lang="es-C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Serrano</a:t>
            </a:r>
            <a:endParaRPr lang="es-CL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>
            <a:extLst>
              <a:ext uri="{FF2B5EF4-FFF2-40B4-BE49-F238E27FC236}">
                <a16:creationId xmlns:a16="http://schemas.microsoft.com/office/drawing/2014/main" id="{593C4C5C-A921-9BD9-2070-9074A994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/>
              <a:t>Algunos instrumentos…</a:t>
            </a:r>
          </a:p>
        </p:txBody>
      </p:sp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376900CE-9732-92F3-EC50-AAB9864B6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L" sz="2000"/>
              <a:t>Convención sobre la reducción de Apátridas (1961)</a:t>
            </a:r>
          </a:p>
          <a:p>
            <a:r>
              <a:rPr lang="es-ES" altLang="es-CL" sz="2000"/>
              <a:t>Convención de la OIT concerniente a la igualdad del Trato de Nacionales y No nacionales en Seguridad Social (1962)</a:t>
            </a:r>
          </a:p>
          <a:p>
            <a:endParaRPr lang="es-ES" altLang="es-CL" sz="2000"/>
          </a:p>
          <a:p>
            <a:r>
              <a:rPr lang="es-ES" altLang="es-CL" sz="2000"/>
              <a:t>Convención Internacional sobre la eliminación de todas las formas de discriminación racial (1965)</a:t>
            </a:r>
          </a:p>
          <a:p>
            <a:endParaRPr lang="es-ES" altLang="es-CL" sz="2000"/>
          </a:p>
          <a:p>
            <a:pPr algn="just"/>
            <a:r>
              <a:rPr lang="es-ES" altLang="es-CL" sz="2000"/>
              <a:t>C. OIT 143 relativa a las migraciones en condiciones de abuso y la promoción de igualdad de oportunidades y trato de los trabajadores migrantes (1975)</a:t>
            </a:r>
          </a:p>
          <a:p>
            <a:endParaRPr lang="es-ES" altLang="es-CL" sz="2000"/>
          </a:p>
          <a:p>
            <a:endParaRPr lang="es-ES" altLang="es-CL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>
            <a:extLst>
              <a:ext uri="{FF2B5EF4-FFF2-40B4-BE49-F238E27FC236}">
                <a16:creationId xmlns:a16="http://schemas.microsoft.com/office/drawing/2014/main" id="{2327C9D4-70B9-255D-0347-320D9659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31746" name="Marcador de contenido 2">
            <a:extLst>
              <a:ext uri="{FF2B5EF4-FFF2-40B4-BE49-F238E27FC236}">
                <a16:creationId xmlns:a16="http://schemas.microsoft.com/office/drawing/2014/main" id="{FB6C73CD-A508-8835-95C7-05F4C1C8A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CL" sz="2000" dirty="0"/>
              <a:t>Protocolo para prevenir, suprimir y castigar la trata de personas, especialmente mujeres y menores, que contempla la Convención de las ONU contra la Delincuencia Organizada Transnacional (2000)</a:t>
            </a:r>
          </a:p>
          <a:p>
            <a:pPr algn="just"/>
            <a:endParaRPr lang="es-ES" altLang="es-CL" sz="2000" dirty="0"/>
          </a:p>
          <a:p>
            <a:pPr algn="just"/>
            <a:r>
              <a:rPr lang="es-ES" altLang="es-CL" sz="2000" dirty="0"/>
              <a:t>Pacto Mundial Para la Migración Segura, Ordenada y Regular(2018)</a:t>
            </a:r>
          </a:p>
          <a:p>
            <a:pPr algn="just"/>
            <a:r>
              <a:rPr lang="es-ES" altLang="es-CL" sz="2000" dirty="0"/>
              <a:t>Acuerdo intergubernamental</a:t>
            </a:r>
          </a:p>
          <a:p>
            <a:pPr algn="just"/>
            <a:r>
              <a:rPr lang="es-ES" altLang="es-CL" sz="2000" dirty="0"/>
              <a:t>23 objetivos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6F21C15B-D24D-D6A1-DF5A-10130733D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Efectos de la migración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BBF3B-D0C1-22A8-FDB1-8A4EDE4F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13" y="1557338"/>
            <a:ext cx="7313612" cy="4679950"/>
          </a:xfrm>
        </p:spPr>
        <p:txBody>
          <a:bodyPr/>
          <a:lstStyle/>
          <a:p>
            <a:pPr>
              <a:defRPr/>
            </a:pPr>
            <a:r>
              <a:rPr lang="es-CL" sz="2400" dirty="0">
                <a:ea typeface="ＭＳ Ｐゴシック" charset="0"/>
              </a:rPr>
              <a:t>Demografía</a:t>
            </a:r>
          </a:p>
          <a:p>
            <a:pPr>
              <a:defRPr/>
            </a:pPr>
            <a:endParaRPr lang="es-CL" sz="2400" dirty="0">
              <a:ea typeface="ＭＳ Ｐゴシック" charset="0"/>
            </a:endParaRPr>
          </a:p>
          <a:p>
            <a:pPr>
              <a:defRPr/>
            </a:pPr>
            <a:r>
              <a:rPr lang="es-CL" sz="2400" dirty="0">
                <a:ea typeface="ＭＳ Ｐゴシック" charset="0"/>
              </a:rPr>
              <a:t>Estructura del trabajo</a:t>
            </a:r>
          </a:p>
          <a:p>
            <a:pPr>
              <a:defRPr/>
            </a:pPr>
            <a:endParaRPr lang="es-CL" sz="2400" dirty="0">
              <a:ea typeface="ＭＳ Ｐゴシック" charset="0"/>
            </a:endParaRPr>
          </a:p>
          <a:p>
            <a:pPr>
              <a:defRPr/>
            </a:pPr>
            <a:r>
              <a:rPr lang="es-CL" sz="2400" dirty="0">
                <a:ea typeface="ＭＳ Ｐゴシック" charset="0"/>
              </a:rPr>
              <a:t>Pluralismo (religioso, cultural)</a:t>
            </a:r>
          </a:p>
          <a:p>
            <a:pPr>
              <a:defRPr/>
            </a:pPr>
            <a:endParaRPr lang="es-CL" sz="2400" dirty="0">
              <a:ea typeface="ＭＳ Ｐゴシック" charset="0"/>
            </a:endParaRPr>
          </a:p>
          <a:p>
            <a:pPr>
              <a:defRPr/>
            </a:pPr>
            <a:r>
              <a:rPr lang="es-CL" sz="2400" dirty="0">
                <a:ea typeface="ＭＳ Ｐゴシック" charset="0"/>
              </a:rPr>
              <a:t>Decisión razonada / Políticas de admisión</a:t>
            </a:r>
          </a:p>
          <a:p>
            <a:pPr marL="0" indent="0">
              <a:buNone/>
              <a:defRPr/>
            </a:pPr>
            <a:endParaRPr lang="es-CL" sz="2400" dirty="0">
              <a:ea typeface="ＭＳ Ｐゴシック" charset="0"/>
            </a:endParaRPr>
          </a:p>
          <a:p>
            <a:pPr>
              <a:defRPr/>
            </a:pPr>
            <a:r>
              <a:rPr lang="es-CL" sz="2400" dirty="0">
                <a:ea typeface="ＭＳ Ｐゴシック" charset="0"/>
              </a:rPr>
              <a:t>Cruce de fronteras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254BB8FF-6F12-6C35-C9E1-A9A077913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16387" name="Marcador de contenido 2">
            <a:extLst>
              <a:ext uri="{FF2B5EF4-FFF2-40B4-BE49-F238E27FC236}">
                <a16:creationId xmlns:a16="http://schemas.microsoft.com/office/drawing/2014/main" id="{300A9EFB-CEAD-082F-9696-47037AB57A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sz="2400"/>
              <a:t>Noción tradicional de soberanía nacional</a:t>
            </a:r>
          </a:p>
          <a:p>
            <a:endParaRPr lang="es-CL" altLang="es-CL" sz="2400"/>
          </a:p>
          <a:p>
            <a:r>
              <a:rPr lang="es-CL" altLang="es-CL" sz="2400"/>
              <a:t>Sentido de la ciudadanía</a:t>
            </a:r>
          </a:p>
          <a:p>
            <a:endParaRPr lang="es-CL" altLang="es-CL" sz="2400"/>
          </a:p>
          <a:p>
            <a:r>
              <a:rPr lang="es-CL" altLang="es-CL" sz="2400"/>
              <a:t>Formas culturales de la identidad colectiva</a:t>
            </a:r>
          </a:p>
          <a:p>
            <a:endParaRPr lang="es-CL" altLang="es-CL" sz="2400"/>
          </a:p>
          <a:p>
            <a:r>
              <a:rPr lang="es-CL" altLang="es-CL" sz="2400"/>
              <a:t>Lealtad política</a:t>
            </a:r>
          </a:p>
          <a:p>
            <a:endParaRPr lang="es-CL" altLang="es-CL" sz="2400"/>
          </a:p>
          <a:p>
            <a:r>
              <a:rPr lang="es-CL" altLang="es-CL" sz="2400"/>
              <a:t>Identidad colectiva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DD75DB24-F2A0-B021-CAB0-D2F3164B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Inmigración y ciudadanía</a:t>
            </a:r>
          </a:p>
        </p:txBody>
      </p:sp>
      <p:sp>
        <p:nvSpPr>
          <p:cNvPr id="17411" name="Marcador de contenido 2">
            <a:extLst>
              <a:ext uri="{FF2B5EF4-FFF2-40B4-BE49-F238E27FC236}">
                <a16:creationId xmlns:a16="http://schemas.microsoft.com/office/drawing/2014/main" id="{0BC9343A-14AC-3A44-4858-8F23B52178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4013" y="1444625"/>
            <a:ext cx="7313612" cy="4497388"/>
          </a:xfrm>
        </p:spPr>
        <p:txBody>
          <a:bodyPr/>
          <a:lstStyle/>
          <a:p>
            <a:pPr algn="just"/>
            <a:r>
              <a:rPr lang="es-CL" altLang="es-CL" sz="2400"/>
              <a:t>Procesos migratorios y efectos en el concepto y práctica de la ciudadanía</a:t>
            </a:r>
          </a:p>
          <a:p>
            <a:pPr algn="just"/>
            <a:endParaRPr lang="es-CL" altLang="es-CL" sz="2400"/>
          </a:p>
          <a:p>
            <a:pPr algn="just"/>
            <a:r>
              <a:rPr lang="es-CL" altLang="es-CL" sz="2400"/>
              <a:t>Regulación de la adquisición de la ciudadanía y políticas de </a:t>
            </a:r>
            <a:r>
              <a:rPr lang="es-CL" altLang="es-CL" sz="2400" i="1"/>
              <a:t>naturalización</a:t>
            </a:r>
          </a:p>
          <a:p>
            <a:pPr algn="just"/>
            <a:endParaRPr lang="es-CL" altLang="es-CL" sz="2400"/>
          </a:p>
          <a:p>
            <a:pPr algn="just"/>
            <a:r>
              <a:rPr lang="es-CL" altLang="es-CL" sz="2400"/>
              <a:t>Principales herramientas normativas para definir quién está dentro o fuera del círculo de pertenencia formal</a:t>
            </a:r>
          </a:p>
          <a:p>
            <a:pPr algn="just"/>
            <a:endParaRPr lang="es-CL" altLang="es-CL" sz="2400"/>
          </a:p>
          <a:p>
            <a:pPr algn="just"/>
            <a:r>
              <a:rPr lang="es-CL" altLang="es-CL" sz="2400"/>
              <a:t>¿Ciudadanías emergentes?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B225F254-05EA-D0BA-C67E-BB89DA9FD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Perspectiva del País de acogida</a:t>
            </a:r>
          </a:p>
        </p:txBody>
      </p:sp>
      <p:sp>
        <p:nvSpPr>
          <p:cNvPr id="18435" name="Marcador de contenido 2">
            <a:extLst>
              <a:ext uri="{FF2B5EF4-FFF2-40B4-BE49-F238E27FC236}">
                <a16:creationId xmlns:a16="http://schemas.microsoft.com/office/drawing/2014/main" id="{05600613-8989-EC7B-617B-A50E8D67D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4013" y="1557339"/>
            <a:ext cx="7313612" cy="4384675"/>
          </a:xfrm>
        </p:spPr>
        <p:txBody>
          <a:bodyPr/>
          <a:lstStyle/>
          <a:p>
            <a:pPr algn="just"/>
            <a:r>
              <a:rPr lang="es-CL" altLang="es-CL" sz="2400"/>
              <a:t>Normativa como mecanismo fundamental en manos de la comunidad política para definir sus propios límites internos.</a:t>
            </a:r>
          </a:p>
          <a:p>
            <a:pPr algn="just"/>
            <a:endParaRPr lang="es-CL" altLang="es-CL" sz="2400"/>
          </a:p>
          <a:p>
            <a:pPr algn="just"/>
            <a:r>
              <a:rPr lang="es-CL" altLang="es-CL" sz="2400"/>
              <a:t>Procedimientos conocidos y transparentes para la adquisición de la ciudadanía ayudan a reducir márgenes de incertidumbre existencial.</a:t>
            </a:r>
          </a:p>
          <a:p>
            <a:pPr algn="just"/>
            <a:endParaRPr lang="es-CL" altLang="es-CL" sz="2400"/>
          </a:p>
          <a:p>
            <a:pPr algn="just"/>
            <a:r>
              <a:rPr lang="es-CL" altLang="es-CL" sz="2400"/>
              <a:t>Utilización de la ciudadanía como cohesión social abierto al debate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946B772B-320C-D099-A09A-E9C489BA8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19459" name="Marcador de contenido 2">
            <a:extLst>
              <a:ext uri="{FF2B5EF4-FFF2-40B4-BE49-F238E27FC236}">
                <a16:creationId xmlns:a16="http://schemas.microsoft.com/office/drawing/2014/main" id="{E3340AED-01BC-536F-358C-3A07D245B6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9274" y="1973179"/>
            <a:ext cx="8198351" cy="3968834"/>
          </a:xfrm>
        </p:spPr>
        <p:txBody>
          <a:bodyPr/>
          <a:lstStyle/>
          <a:p>
            <a:pPr algn="just"/>
            <a:r>
              <a:rPr lang="es-CL" altLang="es-CL" sz="2400" dirty="0"/>
              <a:t>Múltiples afiliaciones e identidades</a:t>
            </a:r>
          </a:p>
          <a:p>
            <a:pPr algn="just"/>
            <a:endParaRPr lang="es-CL" altLang="es-CL" sz="2400" dirty="0"/>
          </a:p>
          <a:p>
            <a:pPr algn="just"/>
            <a:r>
              <a:rPr lang="es-CL" altLang="es-CL" sz="2400" dirty="0"/>
              <a:t>Los estados limitan los efectos de la justicia de manera casi exclusiva a aquellas personas que reconocen como propias</a:t>
            </a:r>
          </a:p>
          <a:p>
            <a:pPr algn="just"/>
            <a:endParaRPr lang="es-CL" altLang="es-CL" sz="2400" dirty="0"/>
          </a:p>
          <a:p>
            <a:pPr algn="just"/>
            <a:r>
              <a:rPr lang="es-CL" altLang="es-CL" sz="2400" dirty="0"/>
              <a:t>Las fronteras territoriales tienen relevancia jurídico política, pues se designa a qué derecho y deberes está sometida una población.</a:t>
            </a:r>
          </a:p>
          <a:p>
            <a:endParaRPr lang="es-CL" altLang="es-CL" dirty="0"/>
          </a:p>
          <a:p>
            <a:endParaRPr lang="es-CL" altLang="es-C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BF260EFA-109B-409F-1E4D-5AFF8D27A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F9553-47B5-E386-0E24-F95D77B1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L" sz="2400" dirty="0">
                <a:ea typeface="ＭＳ Ｐゴシック" charset="0"/>
              </a:rPr>
              <a:t>Los estados actualmente tienen la potestad de decidir quién y con qué documentación pueden ingresar y salir de su territorio las personas.</a:t>
            </a:r>
          </a:p>
          <a:p>
            <a:pPr>
              <a:defRPr/>
            </a:pPr>
            <a:endParaRPr lang="es-CL" sz="2400" dirty="0">
              <a:ea typeface="ＭＳ Ｐゴシック" charset="0"/>
            </a:endParaRPr>
          </a:p>
          <a:p>
            <a:pPr>
              <a:defRPr/>
            </a:pPr>
            <a:r>
              <a:rPr lang="es-CL" sz="2400" dirty="0">
                <a:ea typeface="ＭＳ Ｐゴシック" charset="0"/>
              </a:rPr>
              <a:t>Control de fronteras:</a:t>
            </a:r>
          </a:p>
          <a:p>
            <a:pPr marL="0" indent="0" algn="just">
              <a:buNone/>
              <a:defRPr/>
            </a:pPr>
            <a:r>
              <a:rPr lang="es-CL" sz="2400" dirty="0">
                <a:ea typeface="ＭＳ Ｐゴシック" charset="0"/>
              </a:rPr>
              <a:t>Económicos, políticos, culturales, de seguridad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9F922981-0FF2-DF56-B97D-D80789051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dirty="0"/>
              <a:t>Gestión Política del Pluralismo</a:t>
            </a:r>
          </a:p>
        </p:txBody>
      </p:sp>
      <p:sp>
        <p:nvSpPr>
          <p:cNvPr id="21507" name="Marcador de contenido 2">
            <a:extLst>
              <a:ext uri="{FF2B5EF4-FFF2-40B4-BE49-F238E27FC236}">
                <a16:creationId xmlns:a16="http://schemas.microsoft.com/office/drawing/2014/main" id="{5E5168F0-C387-A419-531A-0EE92CA4D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sz="2400"/>
              <a:t>Pluralismo Cultural</a:t>
            </a:r>
          </a:p>
          <a:p>
            <a:endParaRPr lang="es-CL" altLang="es-CL" sz="2400"/>
          </a:p>
          <a:p>
            <a:pPr algn="just"/>
            <a:r>
              <a:rPr lang="es-CL" altLang="es-CL" sz="2400"/>
              <a:t>Políticas de articulación de convivencia entre diferentes grupos y comunidades</a:t>
            </a:r>
          </a:p>
          <a:p>
            <a:pPr algn="just"/>
            <a:endParaRPr lang="es-CL" altLang="es-CL" sz="2400"/>
          </a:p>
          <a:p>
            <a:pPr algn="just"/>
            <a:r>
              <a:rPr lang="es-CL" altLang="es-CL" sz="2400"/>
              <a:t>La política migratoria es un campo de intervención pública sometido a múltiples tensiones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2A422FC3-1F1B-91BC-5DB0-7937854DE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dirty="0"/>
              <a:t>Desafíos</a:t>
            </a:r>
          </a:p>
        </p:txBody>
      </p:sp>
      <p:sp>
        <p:nvSpPr>
          <p:cNvPr id="23555" name="Marcador de contenido 2">
            <a:extLst>
              <a:ext uri="{FF2B5EF4-FFF2-40B4-BE49-F238E27FC236}">
                <a16:creationId xmlns:a16="http://schemas.microsoft.com/office/drawing/2014/main" id="{7F71E728-001F-9629-1805-F2A20153F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altLang="es-CL" sz="2400" dirty="0"/>
              <a:t>Migración fenómeno transnacional</a:t>
            </a:r>
          </a:p>
          <a:p>
            <a:pPr algn="just"/>
            <a:r>
              <a:rPr lang="es-CL" altLang="es-CL" sz="2400" dirty="0"/>
              <a:t>Aumento de la diversidad de países receptores e incremento de zonas de origen</a:t>
            </a:r>
          </a:p>
          <a:p>
            <a:pPr algn="just"/>
            <a:r>
              <a:rPr lang="es-CL" altLang="es-CL" sz="2400" dirty="0"/>
              <a:t>Necesidad de respuestas legales, institucionales y sociales</a:t>
            </a:r>
          </a:p>
          <a:p>
            <a:pPr algn="just"/>
            <a:r>
              <a:rPr lang="es-CL" altLang="es-CL" sz="2400" dirty="0"/>
              <a:t>Perspectiva de los países receptores</a:t>
            </a:r>
          </a:p>
          <a:p>
            <a:pPr algn="just"/>
            <a:r>
              <a:rPr lang="es-CL" altLang="es-CL" sz="2400" dirty="0"/>
              <a:t>Trata de personas</a:t>
            </a:r>
          </a:p>
          <a:p>
            <a:r>
              <a:rPr lang="es-ES" altLang="es-CL" sz="2400" dirty="0"/>
              <a:t>Falta de seguridad</a:t>
            </a:r>
          </a:p>
          <a:p>
            <a:r>
              <a:rPr lang="es-ES" altLang="es-CL" sz="2400" dirty="0"/>
              <a:t>Escaso acceso a los mínimos de protección social</a:t>
            </a:r>
          </a:p>
          <a:p>
            <a:pPr algn="just"/>
            <a:endParaRPr lang="es-CL" altLang="es-C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5376763" cy="414432"/>
          </a:xfrm>
        </p:spPr>
        <p:txBody>
          <a:bodyPr/>
          <a:lstStyle/>
          <a:p>
            <a:r>
              <a:rPr lang="es-CL" dirty="0"/>
              <a:t>Curso Migración y Fenómenos Criminales en la Macrozona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459205" y="830180"/>
            <a:ext cx="10651435" cy="49677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b="1" dirty="0"/>
              <a:t>Algunas Cifras en el Mundo</a:t>
            </a:r>
          </a:p>
          <a:p>
            <a:pPr marL="0" indent="0">
              <a:buFont typeface="Arial"/>
              <a:buNone/>
            </a:pPr>
            <a:endParaRPr lang="es-ES" b="1" dirty="0"/>
          </a:p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281 millones de migrantes internacionales, 3,6% de la población mundial (OIM, 2020)</a:t>
            </a:r>
          </a:p>
          <a:p>
            <a:pPr algn="just"/>
            <a:endParaRPr lang="es-CL" sz="2800" dirty="0">
              <a:solidFill>
                <a:srgbClr val="333333"/>
              </a:solidFill>
            </a:endParaRPr>
          </a:p>
          <a:p>
            <a:pPr algn="just"/>
            <a:r>
              <a:rPr lang="es-CL" sz="2800" dirty="0">
                <a:solidFill>
                  <a:srgbClr val="333333"/>
                </a:solidFill>
              </a:rPr>
              <a:t>A</a:t>
            </a:r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umento global de las remesas de 126.000 millones en 2000 a 702.000 millones de dólares en 2020. </a:t>
            </a:r>
          </a:p>
          <a:p>
            <a:pPr marL="0" indent="0" algn="just">
              <a:buNone/>
            </a:pPr>
            <a:endParaRPr lang="es-CL" sz="2800" b="0" i="0" u="none" strike="noStrike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India, China, México, Filipinas y Egipto fueron (en orden descendente) los cinco principales países de destino de las remesas, aunque la India y China se situaron muy por encima de los demás, con entradas superiores a 83.000 millones de dólares de los Estados Unidos y 59.000 millones de dólares de los Estados Unidos, respectivamente.</a:t>
            </a:r>
            <a:endParaRPr lang="es-ES" sz="2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5443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22E1D3-4444-4810-D5F0-BC5059C9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D6B711E-7107-7A05-51F1-A57F7381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7200" dirty="0">
                <a:solidFill>
                  <a:schemeClr val="accent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48291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0A33A-D1F4-4762-B04C-3D96E321C2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78973" y="327684"/>
            <a:ext cx="5376763" cy="414432"/>
          </a:xfrm>
        </p:spPr>
        <p:txBody>
          <a:bodyPr/>
          <a:lstStyle/>
          <a:p>
            <a:r>
              <a:rPr lang="es-CL" dirty="0"/>
              <a:t>Curso Migración y Fenómenos Criminales en la Macrozona Norte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60C05-623F-66B0-913A-5295FBA4D278}"/>
              </a:ext>
            </a:extLst>
          </p:cNvPr>
          <p:cNvSpPr txBox="1">
            <a:spLocks/>
          </p:cNvSpPr>
          <p:nvPr/>
        </p:nvSpPr>
        <p:spPr>
          <a:xfrm>
            <a:off x="459205" y="1446631"/>
            <a:ext cx="10651435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Europa 87 millones, </a:t>
            </a:r>
            <a:r>
              <a:rPr lang="es-CL" sz="2800" dirty="0">
                <a:solidFill>
                  <a:srgbClr val="333333"/>
                </a:solidFill>
              </a:rPr>
              <a:t>Asia </a:t>
            </a:r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86 millones de migrantes internacionales, sumando el 61% de la población mundial total de migrantes internacionales</a:t>
            </a:r>
          </a:p>
          <a:p>
            <a:pPr marL="0" indent="0" algn="just">
              <a:buNone/>
            </a:pPr>
            <a:endParaRPr lang="es-CL" sz="2800" b="0" i="0" u="none" strike="noStrike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América del Norte, casi 59 millones de migrantes internacionales, equivalentes al 21% de la población mundial de migrantes</a:t>
            </a:r>
          </a:p>
          <a:p>
            <a:pPr marL="0" indent="0" algn="just">
              <a:buNone/>
            </a:pPr>
            <a:endParaRPr lang="es-CL" sz="2800" b="0" i="0" u="none" strike="noStrike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 África 9%</a:t>
            </a:r>
          </a:p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 América Latina y el Caribe 5%,</a:t>
            </a:r>
          </a:p>
          <a:p>
            <a:pPr algn="just"/>
            <a:r>
              <a:rPr lang="es-CL" sz="2800" b="0" i="0" u="none" strike="noStrike" dirty="0">
                <a:solidFill>
                  <a:srgbClr val="333333"/>
                </a:solidFill>
                <a:effectLst/>
              </a:rPr>
              <a:t> Oceanía el 3%.</a:t>
            </a:r>
          </a:p>
          <a:p>
            <a:endParaRPr lang="es-ES" dirty="0"/>
          </a:p>
          <a:p>
            <a:pPr marL="0" indent="0" algn="r">
              <a:buNone/>
            </a:pPr>
            <a:r>
              <a:rPr lang="es-CL" sz="3200" b="0" i="0" u="none" strike="noStrike" dirty="0">
                <a:solidFill>
                  <a:srgbClr val="333333"/>
                </a:solidFill>
                <a:effectLst/>
              </a:rPr>
              <a:t>(OIM, 2022).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831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83A283-F92F-6C77-145A-CB54F94D9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14" y="575734"/>
            <a:ext cx="7772400" cy="5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6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A8E9DC-3031-97E5-3478-AFF6E07F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54000"/>
            <a:ext cx="10024533" cy="62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5AA122E6-F65E-7024-B1DA-1FE738B5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16386" name="Marcador de contenido 2">
            <a:extLst>
              <a:ext uri="{FF2B5EF4-FFF2-40B4-BE49-F238E27FC236}">
                <a16:creationId xmlns:a16="http://schemas.microsoft.com/office/drawing/2014/main" id="{712305A7-93C9-0494-DC09-C993D15A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altLang="es-CL" dirty="0"/>
              <a:t>El orden internacional actual se basa en el principio de soberanía y autonomía de los Estados.</a:t>
            </a:r>
          </a:p>
          <a:p>
            <a:pPr algn="just"/>
            <a:endParaRPr lang="es-ES_tradnl" altLang="es-CL" dirty="0"/>
          </a:p>
          <a:p>
            <a:pPr algn="just"/>
            <a:r>
              <a:rPr lang="es-CL" altLang="es-CL" dirty="0" err="1"/>
              <a:t>Gestión</a:t>
            </a:r>
            <a:r>
              <a:rPr lang="es-CL" altLang="es-CL" dirty="0"/>
              <a:t> migratoria ha sido abordada,  </a:t>
            </a:r>
            <a:r>
              <a:rPr lang="es-ES_tradnl" altLang="es-CL" dirty="0"/>
              <a:t>mayoritariamente,</a:t>
            </a:r>
            <a:r>
              <a:rPr lang="es-CL" altLang="es-CL" dirty="0"/>
              <a:t> desde una perspectiva doméstica, de </a:t>
            </a:r>
            <a:r>
              <a:rPr lang="es-CL" altLang="es-CL" dirty="0" err="1"/>
              <a:t>soberanía</a:t>
            </a:r>
            <a:r>
              <a:rPr lang="es-CL" altLang="es-CL" dirty="0"/>
              <a:t> nacional y de seguridad interna. </a:t>
            </a:r>
          </a:p>
          <a:p>
            <a:pPr algn="just"/>
            <a:endParaRPr lang="es-CL" altLang="es-CL" dirty="0"/>
          </a:p>
          <a:p>
            <a:pPr algn="just"/>
            <a:r>
              <a:rPr lang="es-CL" altLang="es-CL" dirty="0"/>
              <a:t>Régimen Internacional de los Derechos Humanos y su naturaleza </a:t>
            </a:r>
            <a:r>
              <a:rPr lang="es-CL" altLang="es-CL" dirty="0" err="1"/>
              <a:t>supranancional</a:t>
            </a:r>
            <a:r>
              <a:rPr lang="es-CL" altLang="es-CL" dirty="0"/>
              <a:t>. </a:t>
            </a:r>
            <a:endParaRPr lang="es-ES" alt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>
            <a:extLst>
              <a:ext uri="{FF2B5EF4-FFF2-40B4-BE49-F238E27FC236}">
                <a16:creationId xmlns:a16="http://schemas.microsoft.com/office/drawing/2014/main" id="{1F83F4C8-751B-5CCD-8EE9-F6B3F9D0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13" y="301626"/>
            <a:ext cx="7313612" cy="390525"/>
          </a:xfrm>
        </p:spPr>
        <p:txBody>
          <a:bodyPr>
            <a:normAutofit fontScale="90000"/>
          </a:bodyPr>
          <a:lstStyle/>
          <a:p>
            <a:endParaRPr lang="es-CL" altLang="es-CL"/>
          </a:p>
        </p:txBody>
      </p:sp>
      <p:sp>
        <p:nvSpPr>
          <p:cNvPr id="17410" name="Marcador de contenido 2">
            <a:extLst>
              <a:ext uri="{FF2B5EF4-FFF2-40B4-BE49-F238E27FC236}">
                <a16:creationId xmlns:a16="http://schemas.microsoft.com/office/drawing/2014/main" id="{E2E4DFB0-3988-192D-C93E-259DA2EA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113" y="765176"/>
            <a:ext cx="7783512" cy="5400675"/>
          </a:xfrm>
        </p:spPr>
        <p:txBody>
          <a:bodyPr/>
          <a:lstStyle/>
          <a:p>
            <a:pPr algn="just"/>
            <a:r>
              <a:rPr lang="es-ES_tradnl" altLang="es-CL" sz="2000" dirty="0"/>
              <a:t>Las migraciones han existido desde siempre: impulso del ser humano por moverse, descubrir, explorar y buscar mejores condiciones de vida.</a:t>
            </a:r>
          </a:p>
          <a:p>
            <a:pPr algn="just"/>
            <a:endParaRPr lang="es-ES_tradnl" altLang="es-CL" sz="2000" dirty="0"/>
          </a:p>
          <a:p>
            <a:pPr algn="just"/>
            <a:r>
              <a:rPr lang="es-ES_tradnl" altLang="es-CL" sz="2000" dirty="0"/>
              <a:t>Contingencias específicas: desastres naturales, conflictos armados, inseguridad y violencia, genocidio o recesiones económicas</a:t>
            </a:r>
            <a:r>
              <a:rPr lang="en-US" altLang="es-CL" sz="2000" dirty="0"/>
              <a:t>. </a:t>
            </a:r>
            <a:endParaRPr lang="es-ES_tradnl" altLang="es-CL" sz="2000" dirty="0"/>
          </a:p>
          <a:p>
            <a:pPr algn="just"/>
            <a:endParaRPr lang="es-ES_tradnl" altLang="es-CL" sz="2000" dirty="0"/>
          </a:p>
          <a:p>
            <a:pPr algn="just"/>
            <a:r>
              <a:rPr lang="es-ES_tradnl" altLang="es-CL" sz="2000" dirty="0"/>
              <a:t>La migración como un fenómeno histórico, constante y complejo: dimensiones política, jurídica, ética, sicosocial, cultural, económica, de seguridad y niveles, nacional, bilateral, multilateral e internacional.</a:t>
            </a:r>
            <a:endParaRPr lang="es-CL" altLang="es-CL" sz="2000" dirty="0"/>
          </a:p>
          <a:p>
            <a:endParaRPr lang="es-ES" altLang="es-CL" sz="2000" dirty="0"/>
          </a:p>
          <a:p>
            <a:pPr algn="just"/>
            <a:r>
              <a:rPr lang="es-CL" altLang="es-CL" sz="2000" dirty="0"/>
              <a:t>Dada la magnitud del fenómeno la cooperación entre distintos países se ha vuelto una necesidad. </a:t>
            </a:r>
            <a:endParaRPr lang="es-ES" altLang="es-CL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3BB429B4-807B-2B30-F943-88FB6B97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/>
              <a:t>Tipos de Movimiento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08A097-9293-6403-BB3A-BEBDC7C5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37" y="1690688"/>
            <a:ext cx="8402888" cy="4618037"/>
          </a:xfrm>
        </p:spPr>
        <p:txBody>
          <a:bodyPr>
            <a:noAutofit/>
          </a:bodyPr>
          <a:lstStyle/>
          <a:p>
            <a:r>
              <a:rPr lang="es-ES" altLang="es-CL" sz="2400" dirty="0"/>
              <a:t>Proactivo (voluntario) y Reactivo (forzado)</a:t>
            </a:r>
          </a:p>
          <a:p>
            <a:pPr>
              <a:buFont typeface="Wingdings" pitchFamily="2" charset="2"/>
              <a:buNone/>
            </a:pPr>
            <a:endParaRPr lang="es-ES" altLang="es-CL" sz="2400" dirty="0"/>
          </a:p>
          <a:p>
            <a:r>
              <a:rPr lang="es-ES" altLang="es-CL" sz="2400" dirty="0"/>
              <a:t>Asilo/ Refugio</a:t>
            </a:r>
          </a:p>
          <a:p>
            <a:endParaRPr lang="es-ES" altLang="es-CL" sz="2400" dirty="0"/>
          </a:p>
          <a:p>
            <a:r>
              <a:rPr lang="es-ES" altLang="es-CL" sz="2400" dirty="0"/>
              <a:t>Migrantes </a:t>
            </a:r>
            <a:r>
              <a:rPr lang="es-ES" altLang="es-ES" sz="2400" dirty="0"/>
              <a:t>“</a:t>
            </a:r>
            <a:r>
              <a:rPr lang="es-ES" altLang="es-CL" sz="2400" dirty="0"/>
              <a:t>económicos</a:t>
            </a:r>
            <a:r>
              <a:rPr lang="es-ES" altLang="es-ES" sz="2400" dirty="0"/>
              <a:t>”</a:t>
            </a:r>
            <a:endParaRPr lang="es-ES" altLang="es-CL" sz="2400" dirty="0"/>
          </a:p>
          <a:p>
            <a:endParaRPr lang="es-ES" altLang="es-CL" sz="2400" dirty="0"/>
          </a:p>
          <a:p>
            <a:pPr algn="just"/>
            <a:r>
              <a:rPr lang="es-ES_tradnl" altLang="es-CL" sz="2400" dirty="0"/>
              <a:t>A diferencia de los refugiados y asilados, los denominados migrantes económicos han quedado más desvalidos respecto a su protección y reconocimiento de derechos. Aunque para algunos, las situaciones de extrema necesidad, escasez de recursos y falta de oportunidades no debería  considerarse como migración voluntaria</a:t>
            </a:r>
            <a:r>
              <a:rPr lang="es-CL" altLang="es-CL" sz="2400" dirty="0"/>
              <a:t> </a:t>
            </a:r>
            <a:endParaRPr lang="es-ES" altLang="es-C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1518</Words>
  <Application>Microsoft Macintosh PowerPoint</Application>
  <PresentationFormat>Panorámica</PresentationFormat>
  <Paragraphs>196</Paragraphs>
  <Slides>30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Movimiento</vt:lpstr>
      <vt:lpstr>Refugiado-ACNUR</vt:lpstr>
      <vt:lpstr>Patrones de Migración en AL</vt:lpstr>
      <vt:lpstr>Presentación de PowerPoint</vt:lpstr>
      <vt:lpstr>Presentación de PowerPoint</vt:lpstr>
      <vt:lpstr>Distribución de la población extranjera según región de residencia habitual</vt:lpstr>
      <vt:lpstr>Presentación de PowerPoint</vt:lpstr>
      <vt:lpstr>Derecho Migratorio Internacional</vt:lpstr>
      <vt:lpstr>Áreas del Derecho Migratorio</vt:lpstr>
      <vt:lpstr>Presentación de PowerPoint</vt:lpstr>
      <vt:lpstr>Instrumentos Internacionales</vt:lpstr>
      <vt:lpstr>Algunos instrumentos…</vt:lpstr>
      <vt:lpstr>Presentación de PowerPoint</vt:lpstr>
      <vt:lpstr>Efectos de la migración</vt:lpstr>
      <vt:lpstr>Presentación de PowerPoint</vt:lpstr>
      <vt:lpstr>Inmigración y ciudadanía</vt:lpstr>
      <vt:lpstr>Perspectiva del País de acogida</vt:lpstr>
      <vt:lpstr>Presentación de PowerPoint</vt:lpstr>
      <vt:lpstr>Presentación de PowerPoint</vt:lpstr>
      <vt:lpstr>Gestión Política del Pluralismo</vt:lpstr>
      <vt:lpstr>Desafíos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Del Solar Cortés</dc:creator>
  <cp:lastModifiedBy>Lorena Oyarzun Serrano (loyarzus)</cp:lastModifiedBy>
  <cp:revision>10</cp:revision>
  <dcterms:created xsi:type="dcterms:W3CDTF">2023-09-20T19:11:24Z</dcterms:created>
  <dcterms:modified xsi:type="dcterms:W3CDTF">2023-09-25T18:05:15Z</dcterms:modified>
</cp:coreProperties>
</file>