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30"/>
  </p:notesMasterIdLst>
  <p:handoutMasterIdLst>
    <p:handoutMasterId r:id="rId31"/>
  </p:handoutMasterIdLst>
  <p:sldIdLst>
    <p:sldId id="293" r:id="rId4"/>
    <p:sldId id="292" r:id="rId5"/>
    <p:sldId id="266" r:id="rId6"/>
    <p:sldId id="277" r:id="rId7"/>
    <p:sldId id="262" r:id="rId8"/>
    <p:sldId id="268" r:id="rId9"/>
    <p:sldId id="270" r:id="rId10"/>
    <p:sldId id="257" r:id="rId11"/>
    <p:sldId id="346" r:id="rId12"/>
    <p:sldId id="344" r:id="rId13"/>
    <p:sldId id="347" r:id="rId14"/>
    <p:sldId id="350" r:id="rId15"/>
    <p:sldId id="351" r:id="rId16"/>
    <p:sldId id="281" r:id="rId17"/>
    <p:sldId id="352" r:id="rId18"/>
    <p:sldId id="256" r:id="rId19"/>
    <p:sldId id="353" r:id="rId20"/>
    <p:sldId id="354" r:id="rId21"/>
    <p:sldId id="357" r:id="rId22"/>
    <p:sldId id="258" r:id="rId23"/>
    <p:sldId id="279" r:id="rId24"/>
    <p:sldId id="359" r:id="rId25"/>
    <p:sldId id="362" r:id="rId26"/>
    <p:sldId id="271" r:id="rId27"/>
    <p:sldId id="358" r:id="rId28"/>
    <p:sldId id="360" r:id="rId29"/>
  </p:sldIdLst>
  <p:sldSz cx="12192000" cy="6858000"/>
  <p:notesSz cx="9942513" cy="6761163"/>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83BA"/>
    <a:srgbClr val="4868A2"/>
    <a:srgbClr val="F45A2A"/>
    <a:srgbClr val="D4AC5C"/>
    <a:srgbClr val="FB35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7F4F2A-B51F-4A0D-9B4E-0C7CD400596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A81B8B1-5D38-4C37-B81F-8F1E19A83ACA}">
      <dgm:prSet/>
      <dgm:spPr/>
      <dgm:t>
        <a:bodyPr/>
        <a:lstStyle/>
        <a:p>
          <a:r>
            <a:rPr lang="es-ES"/>
            <a:t>Participación voluntaria</a:t>
          </a:r>
          <a:endParaRPr lang="en-US"/>
        </a:p>
      </dgm:t>
    </dgm:pt>
    <dgm:pt modelId="{B5043BAB-212B-40A9-A1DE-6979614D8633}" type="parTrans" cxnId="{62F60A3E-9C61-458A-AC3A-4858B62AFC1A}">
      <dgm:prSet/>
      <dgm:spPr/>
      <dgm:t>
        <a:bodyPr/>
        <a:lstStyle/>
        <a:p>
          <a:endParaRPr lang="en-US"/>
        </a:p>
      </dgm:t>
    </dgm:pt>
    <dgm:pt modelId="{69D8BAED-7F2A-4F89-B815-C425DAFB5DDF}" type="sibTrans" cxnId="{62F60A3E-9C61-458A-AC3A-4858B62AFC1A}">
      <dgm:prSet/>
      <dgm:spPr/>
      <dgm:t>
        <a:bodyPr/>
        <a:lstStyle/>
        <a:p>
          <a:endParaRPr lang="en-US"/>
        </a:p>
      </dgm:t>
    </dgm:pt>
    <dgm:pt modelId="{9A6F588B-F60E-434A-ACF1-DB3FCE5B6D7D}">
      <dgm:prSet/>
      <dgm:spPr/>
      <dgm:t>
        <a:bodyPr/>
        <a:lstStyle/>
        <a:p>
          <a:r>
            <a:rPr lang="es-ES" dirty="0"/>
            <a:t>Comunicación</a:t>
          </a:r>
          <a:endParaRPr lang="en-US" dirty="0"/>
        </a:p>
      </dgm:t>
    </dgm:pt>
    <dgm:pt modelId="{986227B2-656F-4E87-9956-7068F2C6BCF0}" type="parTrans" cxnId="{3C01B82C-A1A3-4FA2-B9C0-A37E6D6D4D38}">
      <dgm:prSet/>
      <dgm:spPr/>
      <dgm:t>
        <a:bodyPr/>
        <a:lstStyle/>
        <a:p>
          <a:endParaRPr lang="en-US"/>
        </a:p>
      </dgm:t>
    </dgm:pt>
    <dgm:pt modelId="{A5ACDFD6-7807-487A-BF8C-7727AF7A0312}" type="sibTrans" cxnId="{3C01B82C-A1A3-4FA2-B9C0-A37E6D6D4D38}">
      <dgm:prSet/>
      <dgm:spPr/>
      <dgm:t>
        <a:bodyPr/>
        <a:lstStyle/>
        <a:p>
          <a:endParaRPr lang="en-US"/>
        </a:p>
      </dgm:t>
    </dgm:pt>
    <dgm:pt modelId="{1ED95795-3C92-49D8-A77F-183E857736C8}">
      <dgm:prSet/>
      <dgm:spPr/>
      <dgm:t>
        <a:bodyPr/>
        <a:lstStyle/>
        <a:p>
          <a:r>
            <a:rPr lang="es-ES"/>
            <a:t>Responsabilidad personal</a:t>
          </a:r>
          <a:endParaRPr lang="en-US"/>
        </a:p>
      </dgm:t>
    </dgm:pt>
    <dgm:pt modelId="{3CEAA8E0-9213-49C6-A535-F2D15A5AE27E}" type="parTrans" cxnId="{6ECD3E69-E3AC-4489-91F0-5F5A21F4637F}">
      <dgm:prSet/>
      <dgm:spPr/>
      <dgm:t>
        <a:bodyPr/>
        <a:lstStyle/>
        <a:p>
          <a:endParaRPr lang="en-US"/>
        </a:p>
      </dgm:t>
    </dgm:pt>
    <dgm:pt modelId="{E264565A-C23B-4161-8791-C7CE61C6A00E}" type="sibTrans" cxnId="{6ECD3E69-E3AC-4489-91F0-5F5A21F4637F}">
      <dgm:prSet/>
      <dgm:spPr/>
      <dgm:t>
        <a:bodyPr/>
        <a:lstStyle/>
        <a:p>
          <a:endParaRPr lang="en-US"/>
        </a:p>
      </dgm:t>
    </dgm:pt>
    <dgm:pt modelId="{D62E4FCF-ED28-4CA7-8C5B-459A3B0AA50D}">
      <dgm:prSet/>
      <dgm:spPr/>
      <dgm:t>
        <a:bodyPr/>
        <a:lstStyle/>
        <a:p>
          <a:r>
            <a:rPr lang="es-ES" dirty="0"/>
            <a:t>Respeto </a:t>
          </a:r>
          <a:endParaRPr lang="en-US" dirty="0"/>
        </a:p>
      </dgm:t>
    </dgm:pt>
    <dgm:pt modelId="{63FBCA06-2266-4D71-BCEA-0DB564464E4F}" type="parTrans" cxnId="{83CD76E4-C2A7-4EAA-AB1E-2D164C5379A6}">
      <dgm:prSet/>
      <dgm:spPr/>
      <dgm:t>
        <a:bodyPr/>
        <a:lstStyle/>
        <a:p>
          <a:endParaRPr lang="en-US"/>
        </a:p>
      </dgm:t>
    </dgm:pt>
    <dgm:pt modelId="{1578A802-0873-4567-9CA5-58EE70EB8AFD}" type="sibTrans" cxnId="{83CD76E4-C2A7-4EAA-AB1E-2D164C5379A6}">
      <dgm:prSet/>
      <dgm:spPr/>
      <dgm:t>
        <a:bodyPr/>
        <a:lstStyle/>
        <a:p>
          <a:endParaRPr lang="en-US"/>
        </a:p>
      </dgm:t>
    </dgm:pt>
    <dgm:pt modelId="{74BB23F4-2014-489A-B6EC-0D8BA8D51409}">
      <dgm:prSet/>
      <dgm:spPr/>
      <dgm:t>
        <a:bodyPr/>
        <a:lstStyle/>
        <a:p>
          <a:r>
            <a:rPr lang="es-ES" dirty="0"/>
            <a:t>Honestidad</a:t>
          </a:r>
        </a:p>
      </dgm:t>
    </dgm:pt>
    <dgm:pt modelId="{DAA3AA5E-42E8-418D-ABEF-5ADB8B419B88}" type="parTrans" cxnId="{4DFADD35-5F89-4F26-A91E-5E2950FA1E97}">
      <dgm:prSet/>
      <dgm:spPr/>
      <dgm:t>
        <a:bodyPr/>
        <a:lstStyle/>
        <a:p>
          <a:endParaRPr lang="en-US"/>
        </a:p>
      </dgm:t>
    </dgm:pt>
    <dgm:pt modelId="{5867A20F-3681-4E20-8963-969335B9B9BB}" type="sibTrans" cxnId="{4DFADD35-5F89-4F26-A91E-5E2950FA1E97}">
      <dgm:prSet/>
      <dgm:spPr/>
      <dgm:t>
        <a:bodyPr/>
        <a:lstStyle/>
        <a:p>
          <a:endParaRPr lang="en-US"/>
        </a:p>
      </dgm:t>
    </dgm:pt>
    <dgm:pt modelId="{86288F70-07AA-43D4-BC16-D8CF777695B0}">
      <dgm:prSet/>
      <dgm:spPr/>
      <dgm:t>
        <a:bodyPr/>
        <a:lstStyle/>
        <a:p>
          <a:r>
            <a:rPr lang="es-ES" dirty="0"/>
            <a:t>Empatía </a:t>
          </a:r>
          <a:endParaRPr lang="en-US" dirty="0"/>
        </a:p>
      </dgm:t>
    </dgm:pt>
    <dgm:pt modelId="{39ED97B4-5B21-4366-9023-76B880E8165C}" type="parTrans" cxnId="{81F5AFC9-0C71-48B6-944D-3B448AE381C5}">
      <dgm:prSet/>
      <dgm:spPr/>
      <dgm:t>
        <a:bodyPr/>
        <a:lstStyle/>
        <a:p>
          <a:endParaRPr lang="en-US"/>
        </a:p>
      </dgm:t>
    </dgm:pt>
    <dgm:pt modelId="{63695887-F519-4930-B8EC-198E2ABBA8AD}" type="sibTrans" cxnId="{81F5AFC9-0C71-48B6-944D-3B448AE381C5}">
      <dgm:prSet/>
      <dgm:spPr/>
      <dgm:t>
        <a:bodyPr/>
        <a:lstStyle/>
        <a:p>
          <a:endParaRPr lang="en-US"/>
        </a:p>
      </dgm:t>
    </dgm:pt>
    <dgm:pt modelId="{1AE6ABE2-732E-441C-96EA-4E841589F5DE}">
      <dgm:prSet/>
      <dgm:spPr/>
      <dgm:t>
        <a:bodyPr/>
        <a:lstStyle/>
        <a:p>
          <a:r>
            <a:rPr lang="es-ES" dirty="0"/>
            <a:t>Empoderamiento </a:t>
          </a:r>
          <a:endParaRPr lang="en-US" dirty="0"/>
        </a:p>
      </dgm:t>
    </dgm:pt>
    <dgm:pt modelId="{DE9841A1-CE2D-455E-B3A1-F3B1C2AD4640}" type="parTrans" cxnId="{DE55E33C-570B-4DE5-BA87-C3BEB278809F}">
      <dgm:prSet/>
      <dgm:spPr/>
      <dgm:t>
        <a:bodyPr/>
        <a:lstStyle/>
        <a:p>
          <a:endParaRPr lang="en-US"/>
        </a:p>
      </dgm:t>
    </dgm:pt>
    <dgm:pt modelId="{1FA8305B-4B3E-4C57-A468-0169B3223E2B}" type="sibTrans" cxnId="{DE55E33C-570B-4DE5-BA87-C3BEB278809F}">
      <dgm:prSet/>
      <dgm:spPr/>
      <dgm:t>
        <a:bodyPr/>
        <a:lstStyle/>
        <a:p>
          <a:endParaRPr lang="en-US"/>
        </a:p>
      </dgm:t>
    </dgm:pt>
    <dgm:pt modelId="{0B86AE06-7A3B-47B3-A970-5DB7609E9B2D}">
      <dgm:prSet/>
      <dgm:spPr/>
      <dgm:t>
        <a:bodyPr/>
        <a:lstStyle/>
        <a:p>
          <a:r>
            <a:rPr lang="es-ES" dirty="0"/>
            <a:t>Inclusión </a:t>
          </a:r>
          <a:endParaRPr lang="en-US" dirty="0"/>
        </a:p>
      </dgm:t>
    </dgm:pt>
    <dgm:pt modelId="{963714A1-D268-46A4-A1DD-8A4D8D45C4EF}" type="parTrans" cxnId="{3D602AE2-12A3-4BE0-A5D4-4804C1131831}">
      <dgm:prSet/>
      <dgm:spPr/>
      <dgm:t>
        <a:bodyPr/>
        <a:lstStyle/>
        <a:p>
          <a:endParaRPr lang="en-US"/>
        </a:p>
      </dgm:t>
    </dgm:pt>
    <dgm:pt modelId="{2C85A1FF-25F2-46CB-9955-419708972376}" type="sibTrans" cxnId="{3D602AE2-12A3-4BE0-A5D4-4804C1131831}">
      <dgm:prSet/>
      <dgm:spPr/>
      <dgm:t>
        <a:bodyPr/>
        <a:lstStyle/>
        <a:p>
          <a:endParaRPr lang="en-US"/>
        </a:p>
      </dgm:t>
    </dgm:pt>
    <dgm:pt modelId="{2CEA806E-DB90-4E22-9835-BFD5ECBF6166}">
      <dgm:prSet/>
      <dgm:spPr/>
      <dgm:t>
        <a:bodyPr/>
        <a:lstStyle/>
        <a:p>
          <a:r>
            <a:rPr lang="es-ES" dirty="0"/>
            <a:t>Justicia e igualdad </a:t>
          </a:r>
          <a:endParaRPr lang="en-US" dirty="0"/>
        </a:p>
      </dgm:t>
    </dgm:pt>
    <dgm:pt modelId="{B5F576C3-00FF-49AA-A450-52208E066843}" type="parTrans" cxnId="{7FC4083C-4CEA-4D5D-9FB1-1764F5624E26}">
      <dgm:prSet/>
      <dgm:spPr/>
      <dgm:t>
        <a:bodyPr/>
        <a:lstStyle/>
        <a:p>
          <a:endParaRPr lang="en-US"/>
        </a:p>
      </dgm:t>
    </dgm:pt>
    <dgm:pt modelId="{F5EC0699-2B17-4921-AEC0-B0F176D218E4}" type="sibTrans" cxnId="{7FC4083C-4CEA-4D5D-9FB1-1764F5624E26}">
      <dgm:prSet/>
      <dgm:spPr/>
      <dgm:t>
        <a:bodyPr/>
        <a:lstStyle/>
        <a:p>
          <a:endParaRPr lang="en-US"/>
        </a:p>
      </dgm:t>
    </dgm:pt>
    <dgm:pt modelId="{B2B76929-86F0-4E51-AE24-768511F5122E}">
      <dgm:prSet/>
      <dgm:spPr/>
      <dgm:t>
        <a:bodyPr/>
        <a:lstStyle/>
        <a:p>
          <a:r>
            <a:rPr lang="es-ES"/>
            <a:t>Resolución de problemas</a:t>
          </a:r>
          <a:endParaRPr lang="en-US"/>
        </a:p>
      </dgm:t>
    </dgm:pt>
    <dgm:pt modelId="{7E11A9B9-6C0B-42DA-96B6-56FAEC2F3AFF}" type="parTrans" cxnId="{80979C6D-0C73-43A6-A43A-B3083785C85F}">
      <dgm:prSet/>
      <dgm:spPr/>
      <dgm:t>
        <a:bodyPr/>
        <a:lstStyle/>
        <a:p>
          <a:endParaRPr lang="en-US"/>
        </a:p>
      </dgm:t>
    </dgm:pt>
    <dgm:pt modelId="{31B9C581-3799-41B8-AFB1-25AB8BF981C3}" type="sibTrans" cxnId="{80979C6D-0C73-43A6-A43A-B3083785C85F}">
      <dgm:prSet/>
      <dgm:spPr/>
      <dgm:t>
        <a:bodyPr/>
        <a:lstStyle/>
        <a:p>
          <a:endParaRPr lang="en-US"/>
        </a:p>
      </dgm:t>
    </dgm:pt>
    <dgm:pt modelId="{50F2BAA8-8849-4AD6-AB26-8B06C9DE75DE}">
      <dgm:prSet/>
      <dgm:spPr/>
      <dgm:t>
        <a:bodyPr/>
        <a:lstStyle/>
        <a:p>
          <a:r>
            <a:rPr lang="es-ES" dirty="0"/>
            <a:t>Sanación y transformación</a:t>
          </a:r>
          <a:endParaRPr lang="en-US" dirty="0"/>
        </a:p>
      </dgm:t>
    </dgm:pt>
    <dgm:pt modelId="{5EBDBC28-AF02-47A4-A151-42E64DF38E1D}" type="parTrans" cxnId="{DF02D323-A6B0-4B80-A047-03037B370726}">
      <dgm:prSet/>
      <dgm:spPr/>
      <dgm:t>
        <a:bodyPr/>
        <a:lstStyle/>
        <a:p>
          <a:endParaRPr lang="en-US"/>
        </a:p>
      </dgm:t>
    </dgm:pt>
    <dgm:pt modelId="{8A29B0D3-076E-44BE-8BE5-1C4D3FB88E34}" type="sibTrans" cxnId="{DF02D323-A6B0-4B80-A047-03037B370726}">
      <dgm:prSet/>
      <dgm:spPr/>
      <dgm:t>
        <a:bodyPr/>
        <a:lstStyle/>
        <a:p>
          <a:endParaRPr lang="en-US"/>
        </a:p>
      </dgm:t>
    </dgm:pt>
    <dgm:pt modelId="{96904D7D-4511-4AEF-B44C-C9C3BD4F5BED}" type="pres">
      <dgm:prSet presAssocID="{8F7F4F2A-B51F-4A0D-9B4E-0C7CD4005962}" presName="diagram" presStyleCnt="0">
        <dgm:presLayoutVars>
          <dgm:dir/>
          <dgm:resizeHandles val="exact"/>
        </dgm:presLayoutVars>
      </dgm:prSet>
      <dgm:spPr/>
    </dgm:pt>
    <dgm:pt modelId="{1D1F6091-A675-41AF-9A27-DCF219E4D033}" type="pres">
      <dgm:prSet presAssocID="{BA81B8B1-5D38-4C37-B81F-8F1E19A83ACA}" presName="node" presStyleLbl="node1" presStyleIdx="0" presStyleCnt="11">
        <dgm:presLayoutVars>
          <dgm:bulletEnabled val="1"/>
        </dgm:presLayoutVars>
      </dgm:prSet>
      <dgm:spPr/>
    </dgm:pt>
    <dgm:pt modelId="{DF4EBC09-123C-4C48-851C-FE7545392982}" type="pres">
      <dgm:prSet presAssocID="{69D8BAED-7F2A-4F89-B815-C425DAFB5DDF}" presName="sibTrans" presStyleCnt="0"/>
      <dgm:spPr/>
    </dgm:pt>
    <dgm:pt modelId="{3B608AB8-CB40-44FD-8692-CB01A5AD287A}" type="pres">
      <dgm:prSet presAssocID="{9A6F588B-F60E-434A-ACF1-DB3FCE5B6D7D}" presName="node" presStyleLbl="node1" presStyleIdx="1" presStyleCnt="11">
        <dgm:presLayoutVars>
          <dgm:bulletEnabled val="1"/>
        </dgm:presLayoutVars>
      </dgm:prSet>
      <dgm:spPr/>
    </dgm:pt>
    <dgm:pt modelId="{99CA9C10-1FAE-47A8-AF25-5D1F9C439ABF}" type="pres">
      <dgm:prSet presAssocID="{A5ACDFD6-7807-487A-BF8C-7727AF7A0312}" presName="sibTrans" presStyleCnt="0"/>
      <dgm:spPr/>
    </dgm:pt>
    <dgm:pt modelId="{2FA78D56-BE9D-42AB-A1DC-ACD334B662C3}" type="pres">
      <dgm:prSet presAssocID="{1ED95795-3C92-49D8-A77F-183E857736C8}" presName="node" presStyleLbl="node1" presStyleIdx="2" presStyleCnt="11">
        <dgm:presLayoutVars>
          <dgm:bulletEnabled val="1"/>
        </dgm:presLayoutVars>
      </dgm:prSet>
      <dgm:spPr/>
    </dgm:pt>
    <dgm:pt modelId="{0682F710-19F9-4FA4-96F8-CC1B301B0EC8}" type="pres">
      <dgm:prSet presAssocID="{E264565A-C23B-4161-8791-C7CE61C6A00E}" presName="sibTrans" presStyleCnt="0"/>
      <dgm:spPr/>
    </dgm:pt>
    <dgm:pt modelId="{659D86A2-3FC0-4282-B897-0E093CD6ECAE}" type="pres">
      <dgm:prSet presAssocID="{D62E4FCF-ED28-4CA7-8C5B-459A3B0AA50D}" presName="node" presStyleLbl="node1" presStyleIdx="3" presStyleCnt="11">
        <dgm:presLayoutVars>
          <dgm:bulletEnabled val="1"/>
        </dgm:presLayoutVars>
      </dgm:prSet>
      <dgm:spPr/>
    </dgm:pt>
    <dgm:pt modelId="{EF189DF4-911F-4C4F-A1E7-22F78E38EC71}" type="pres">
      <dgm:prSet presAssocID="{1578A802-0873-4567-9CA5-58EE70EB8AFD}" presName="sibTrans" presStyleCnt="0"/>
      <dgm:spPr/>
    </dgm:pt>
    <dgm:pt modelId="{D4EA072F-DECC-438E-8E3D-EE96655D66B6}" type="pres">
      <dgm:prSet presAssocID="{74BB23F4-2014-489A-B6EC-0D8BA8D51409}" presName="node" presStyleLbl="node1" presStyleIdx="4" presStyleCnt="11">
        <dgm:presLayoutVars>
          <dgm:bulletEnabled val="1"/>
        </dgm:presLayoutVars>
      </dgm:prSet>
      <dgm:spPr/>
    </dgm:pt>
    <dgm:pt modelId="{B6F4D22C-3516-40A3-A607-94C0627D4507}" type="pres">
      <dgm:prSet presAssocID="{5867A20F-3681-4E20-8963-969335B9B9BB}" presName="sibTrans" presStyleCnt="0"/>
      <dgm:spPr/>
    </dgm:pt>
    <dgm:pt modelId="{0E494409-3815-4B0A-AB5D-A702F73869A1}" type="pres">
      <dgm:prSet presAssocID="{86288F70-07AA-43D4-BC16-D8CF777695B0}" presName="node" presStyleLbl="node1" presStyleIdx="5" presStyleCnt="11">
        <dgm:presLayoutVars>
          <dgm:bulletEnabled val="1"/>
        </dgm:presLayoutVars>
      </dgm:prSet>
      <dgm:spPr/>
    </dgm:pt>
    <dgm:pt modelId="{3C606214-48B9-4AB4-B14B-3F833F471AD8}" type="pres">
      <dgm:prSet presAssocID="{63695887-F519-4930-B8EC-198E2ABBA8AD}" presName="sibTrans" presStyleCnt="0"/>
      <dgm:spPr/>
    </dgm:pt>
    <dgm:pt modelId="{096C6060-4262-4994-A72A-A6769BD3F48F}" type="pres">
      <dgm:prSet presAssocID="{1AE6ABE2-732E-441C-96EA-4E841589F5DE}" presName="node" presStyleLbl="node1" presStyleIdx="6" presStyleCnt="11">
        <dgm:presLayoutVars>
          <dgm:bulletEnabled val="1"/>
        </dgm:presLayoutVars>
      </dgm:prSet>
      <dgm:spPr/>
    </dgm:pt>
    <dgm:pt modelId="{05E56E31-4F7D-4481-83CD-53A5593EEA07}" type="pres">
      <dgm:prSet presAssocID="{1FA8305B-4B3E-4C57-A468-0169B3223E2B}" presName="sibTrans" presStyleCnt="0"/>
      <dgm:spPr/>
    </dgm:pt>
    <dgm:pt modelId="{2E7DB292-16C5-4AD3-9FE0-A792FB7001D2}" type="pres">
      <dgm:prSet presAssocID="{0B86AE06-7A3B-47B3-A970-5DB7609E9B2D}" presName="node" presStyleLbl="node1" presStyleIdx="7" presStyleCnt="11">
        <dgm:presLayoutVars>
          <dgm:bulletEnabled val="1"/>
        </dgm:presLayoutVars>
      </dgm:prSet>
      <dgm:spPr/>
    </dgm:pt>
    <dgm:pt modelId="{EB83184A-2776-46C5-981B-221C8FE7CCE3}" type="pres">
      <dgm:prSet presAssocID="{2C85A1FF-25F2-46CB-9955-419708972376}" presName="sibTrans" presStyleCnt="0"/>
      <dgm:spPr/>
    </dgm:pt>
    <dgm:pt modelId="{A4A35EF4-915E-4ACE-900C-AC8F972A20A8}" type="pres">
      <dgm:prSet presAssocID="{2CEA806E-DB90-4E22-9835-BFD5ECBF6166}" presName="node" presStyleLbl="node1" presStyleIdx="8" presStyleCnt="11">
        <dgm:presLayoutVars>
          <dgm:bulletEnabled val="1"/>
        </dgm:presLayoutVars>
      </dgm:prSet>
      <dgm:spPr/>
    </dgm:pt>
    <dgm:pt modelId="{7B6A653D-5725-4AC0-888E-1B6E0E8BBC7D}" type="pres">
      <dgm:prSet presAssocID="{F5EC0699-2B17-4921-AEC0-B0F176D218E4}" presName="sibTrans" presStyleCnt="0"/>
      <dgm:spPr/>
    </dgm:pt>
    <dgm:pt modelId="{FD0BA344-F973-48E7-891E-A53B71D71559}" type="pres">
      <dgm:prSet presAssocID="{B2B76929-86F0-4E51-AE24-768511F5122E}" presName="node" presStyleLbl="node1" presStyleIdx="9" presStyleCnt="11">
        <dgm:presLayoutVars>
          <dgm:bulletEnabled val="1"/>
        </dgm:presLayoutVars>
      </dgm:prSet>
      <dgm:spPr/>
    </dgm:pt>
    <dgm:pt modelId="{0B97C2A6-1DC4-4BD8-9A46-AA2F9BB0897E}" type="pres">
      <dgm:prSet presAssocID="{31B9C581-3799-41B8-AFB1-25AB8BF981C3}" presName="sibTrans" presStyleCnt="0"/>
      <dgm:spPr/>
    </dgm:pt>
    <dgm:pt modelId="{EBB3A596-468F-4625-A6DB-2FCEE79F0596}" type="pres">
      <dgm:prSet presAssocID="{50F2BAA8-8849-4AD6-AB26-8B06C9DE75DE}" presName="node" presStyleLbl="node1" presStyleIdx="10" presStyleCnt="11">
        <dgm:presLayoutVars>
          <dgm:bulletEnabled val="1"/>
        </dgm:presLayoutVars>
      </dgm:prSet>
      <dgm:spPr/>
    </dgm:pt>
  </dgm:ptLst>
  <dgm:cxnLst>
    <dgm:cxn modelId="{B9463D05-A50E-4715-B8B2-D3BA1E447C71}" type="presOf" srcId="{2CEA806E-DB90-4E22-9835-BFD5ECBF6166}" destId="{A4A35EF4-915E-4ACE-900C-AC8F972A20A8}" srcOrd="0" destOrd="0" presId="urn:microsoft.com/office/officeart/2005/8/layout/default"/>
    <dgm:cxn modelId="{DF02D323-A6B0-4B80-A047-03037B370726}" srcId="{8F7F4F2A-B51F-4A0D-9B4E-0C7CD4005962}" destId="{50F2BAA8-8849-4AD6-AB26-8B06C9DE75DE}" srcOrd="10" destOrd="0" parTransId="{5EBDBC28-AF02-47A4-A151-42E64DF38E1D}" sibTransId="{8A29B0D3-076E-44BE-8BE5-1C4D3FB88E34}"/>
    <dgm:cxn modelId="{62A2C928-83EA-465B-8BA7-2464483408B4}" type="presOf" srcId="{B2B76929-86F0-4E51-AE24-768511F5122E}" destId="{FD0BA344-F973-48E7-891E-A53B71D71559}" srcOrd="0" destOrd="0" presId="urn:microsoft.com/office/officeart/2005/8/layout/default"/>
    <dgm:cxn modelId="{3C01B82C-A1A3-4FA2-B9C0-A37E6D6D4D38}" srcId="{8F7F4F2A-B51F-4A0D-9B4E-0C7CD4005962}" destId="{9A6F588B-F60E-434A-ACF1-DB3FCE5B6D7D}" srcOrd="1" destOrd="0" parTransId="{986227B2-656F-4E87-9956-7068F2C6BCF0}" sibTransId="{A5ACDFD6-7807-487A-BF8C-7727AF7A0312}"/>
    <dgm:cxn modelId="{7280EB32-0312-4B96-BA23-52C16EBCBEE2}" type="presOf" srcId="{BA81B8B1-5D38-4C37-B81F-8F1E19A83ACA}" destId="{1D1F6091-A675-41AF-9A27-DCF219E4D033}" srcOrd="0" destOrd="0" presId="urn:microsoft.com/office/officeart/2005/8/layout/default"/>
    <dgm:cxn modelId="{4DFADD35-5F89-4F26-A91E-5E2950FA1E97}" srcId="{8F7F4F2A-B51F-4A0D-9B4E-0C7CD4005962}" destId="{74BB23F4-2014-489A-B6EC-0D8BA8D51409}" srcOrd="4" destOrd="0" parTransId="{DAA3AA5E-42E8-418D-ABEF-5ADB8B419B88}" sibTransId="{5867A20F-3681-4E20-8963-969335B9B9BB}"/>
    <dgm:cxn modelId="{7FC4083C-4CEA-4D5D-9FB1-1764F5624E26}" srcId="{8F7F4F2A-B51F-4A0D-9B4E-0C7CD4005962}" destId="{2CEA806E-DB90-4E22-9835-BFD5ECBF6166}" srcOrd="8" destOrd="0" parTransId="{B5F576C3-00FF-49AA-A450-52208E066843}" sibTransId="{F5EC0699-2B17-4921-AEC0-B0F176D218E4}"/>
    <dgm:cxn modelId="{DE55E33C-570B-4DE5-BA87-C3BEB278809F}" srcId="{8F7F4F2A-B51F-4A0D-9B4E-0C7CD4005962}" destId="{1AE6ABE2-732E-441C-96EA-4E841589F5DE}" srcOrd="6" destOrd="0" parTransId="{DE9841A1-CE2D-455E-B3A1-F3B1C2AD4640}" sibTransId="{1FA8305B-4B3E-4C57-A468-0169B3223E2B}"/>
    <dgm:cxn modelId="{1DB7CA3D-31A4-42EA-92C4-A1B89927C11B}" type="presOf" srcId="{D62E4FCF-ED28-4CA7-8C5B-459A3B0AA50D}" destId="{659D86A2-3FC0-4282-B897-0E093CD6ECAE}" srcOrd="0" destOrd="0" presId="urn:microsoft.com/office/officeart/2005/8/layout/default"/>
    <dgm:cxn modelId="{62F60A3E-9C61-458A-AC3A-4858B62AFC1A}" srcId="{8F7F4F2A-B51F-4A0D-9B4E-0C7CD4005962}" destId="{BA81B8B1-5D38-4C37-B81F-8F1E19A83ACA}" srcOrd="0" destOrd="0" parTransId="{B5043BAB-212B-40A9-A1DE-6979614D8633}" sibTransId="{69D8BAED-7F2A-4F89-B815-C425DAFB5DDF}"/>
    <dgm:cxn modelId="{16015A40-5B7F-4A6E-A12B-052950D58C39}" type="presOf" srcId="{86288F70-07AA-43D4-BC16-D8CF777695B0}" destId="{0E494409-3815-4B0A-AB5D-A702F73869A1}" srcOrd="0" destOrd="0" presId="urn:microsoft.com/office/officeart/2005/8/layout/default"/>
    <dgm:cxn modelId="{9CE41563-3F02-4547-AAEF-2A7C48E7237A}" type="presOf" srcId="{8F7F4F2A-B51F-4A0D-9B4E-0C7CD4005962}" destId="{96904D7D-4511-4AEF-B44C-C9C3BD4F5BED}" srcOrd="0" destOrd="0" presId="urn:microsoft.com/office/officeart/2005/8/layout/default"/>
    <dgm:cxn modelId="{D7C75048-8957-465C-8908-83F58F41FDFE}" type="presOf" srcId="{1ED95795-3C92-49D8-A77F-183E857736C8}" destId="{2FA78D56-BE9D-42AB-A1DC-ACD334B662C3}" srcOrd="0" destOrd="0" presId="urn:microsoft.com/office/officeart/2005/8/layout/default"/>
    <dgm:cxn modelId="{6ECD3E69-E3AC-4489-91F0-5F5A21F4637F}" srcId="{8F7F4F2A-B51F-4A0D-9B4E-0C7CD4005962}" destId="{1ED95795-3C92-49D8-A77F-183E857736C8}" srcOrd="2" destOrd="0" parTransId="{3CEAA8E0-9213-49C6-A535-F2D15A5AE27E}" sibTransId="{E264565A-C23B-4161-8791-C7CE61C6A00E}"/>
    <dgm:cxn modelId="{80979C6D-0C73-43A6-A43A-B3083785C85F}" srcId="{8F7F4F2A-B51F-4A0D-9B4E-0C7CD4005962}" destId="{B2B76929-86F0-4E51-AE24-768511F5122E}" srcOrd="9" destOrd="0" parTransId="{7E11A9B9-6C0B-42DA-96B6-56FAEC2F3AFF}" sibTransId="{31B9C581-3799-41B8-AFB1-25AB8BF981C3}"/>
    <dgm:cxn modelId="{5C815855-C3AF-4A4B-9A09-A05AF308A851}" type="presOf" srcId="{1AE6ABE2-732E-441C-96EA-4E841589F5DE}" destId="{096C6060-4262-4994-A72A-A6769BD3F48F}" srcOrd="0" destOrd="0" presId="urn:microsoft.com/office/officeart/2005/8/layout/default"/>
    <dgm:cxn modelId="{B996747B-5789-4BB4-806B-D283BBAAB3EB}" type="presOf" srcId="{9A6F588B-F60E-434A-ACF1-DB3FCE5B6D7D}" destId="{3B608AB8-CB40-44FD-8692-CB01A5AD287A}" srcOrd="0" destOrd="0" presId="urn:microsoft.com/office/officeart/2005/8/layout/default"/>
    <dgm:cxn modelId="{F475E28E-B802-461E-9DA7-8A4BD3AE36C0}" type="presOf" srcId="{0B86AE06-7A3B-47B3-A970-5DB7609E9B2D}" destId="{2E7DB292-16C5-4AD3-9FE0-A792FB7001D2}" srcOrd="0" destOrd="0" presId="urn:microsoft.com/office/officeart/2005/8/layout/default"/>
    <dgm:cxn modelId="{81F5AFC9-0C71-48B6-944D-3B448AE381C5}" srcId="{8F7F4F2A-B51F-4A0D-9B4E-0C7CD4005962}" destId="{86288F70-07AA-43D4-BC16-D8CF777695B0}" srcOrd="5" destOrd="0" parTransId="{39ED97B4-5B21-4366-9023-76B880E8165C}" sibTransId="{63695887-F519-4930-B8EC-198E2ABBA8AD}"/>
    <dgm:cxn modelId="{42B759CE-3CA8-4B8F-88B3-FD34CE35711B}" type="presOf" srcId="{50F2BAA8-8849-4AD6-AB26-8B06C9DE75DE}" destId="{EBB3A596-468F-4625-A6DB-2FCEE79F0596}" srcOrd="0" destOrd="0" presId="urn:microsoft.com/office/officeart/2005/8/layout/default"/>
    <dgm:cxn modelId="{3D602AE2-12A3-4BE0-A5D4-4804C1131831}" srcId="{8F7F4F2A-B51F-4A0D-9B4E-0C7CD4005962}" destId="{0B86AE06-7A3B-47B3-A970-5DB7609E9B2D}" srcOrd="7" destOrd="0" parTransId="{963714A1-D268-46A4-A1DD-8A4D8D45C4EF}" sibTransId="{2C85A1FF-25F2-46CB-9955-419708972376}"/>
    <dgm:cxn modelId="{83CD76E4-C2A7-4EAA-AB1E-2D164C5379A6}" srcId="{8F7F4F2A-B51F-4A0D-9B4E-0C7CD4005962}" destId="{D62E4FCF-ED28-4CA7-8C5B-459A3B0AA50D}" srcOrd="3" destOrd="0" parTransId="{63FBCA06-2266-4D71-BCEA-0DB564464E4F}" sibTransId="{1578A802-0873-4567-9CA5-58EE70EB8AFD}"/>
    <dgm:cxn modelId="{8EE4DFEF-6156-41C6-8DD1-655A5B1E8B0B}" type="presOf" srcId="{74BB23F4-2014-489A-B6EC-0D8BA8D51409}" destId="{D4EA072F-DECC-438E-8E3D-EE96655D66B6}" srcOrd="0" destOrd="0" presId="urn:microsoft.com/office/officeart/2005/8/layout/default"/>
    <dgm:cxn modelId="{F6E40C4D-C2C4-4AFA-97C0-E1A3F4838B76}" type="presParOf" srcId="{96904D7D-4511-4AEF-B44C-C9C3BD4F5BED}" destId="{1D1F6091-A675-41AF-9A27-DCF219E4D033}" srcOrd="0" destOrd="0" presId="urn:microsoft.com/office/officeart/2005/8/layout/default"/>
    <dgm:cxn modelId="{33C4A172-79C3-405F-80A3-9839BF6206E0}" type="presParOf" srcId="{96904D7D-4511-4AEF-B44C-C9C3BD4F5BED}" destId="{DF4EBC09-123C-4C48-851C-FE7545392982}" srcOrd="1" destOrd="0" presId="urn:microsoft.com/office/officeart/2005/8/layout/default"/>
    <dgm:cxn modelId="{E0C2CBBE-BC89-4883-A098-78FEB934D199}" type="presParOf" srcId="{96904D7D-4511-4AEF-B44C-C9C3BD4F5BED}" destId="{3B608AB8-CB40-44FD-8692-CB01A5AD287A}" srcOrd="2" destOrd="0" presId="urn:microsoft.com/office/officeart/2005/8/layout/default"/>
    <dgm:cxn modelId="{F4315715-BDEF-4B40-9A64-DF9AD31566DC}" type="presParOf" srcId="{96904D7D-4511-4AEF-B44C-C9C3BD4F5BED}" destId="{99CA9C10-1FAE-47A8-AF25-5D1F9C439ABF}" srcOrd="3" destOrd="0" presId="urn:microsoft.com/office/officeart/2005/8/layout/default"/>
    <dgm:cxn modelId="{22180530-38F5-4D1A-9F14-183403A8ED22}" type="presParOf" srcId="{96904D7D-4511-4AEF-B44C-C9C3BD4F5BED}" destId="{2FA78D56-BE9D-42AB-A1DC-ACD334B662C3}" srcOrd="4" destOrd="0" presId="urn:microsoft.com/office/officeart/2005/8/layout/default"/>
    <dgm:cxn modelId="{1D017A6F-C149-432D-BCBD-DA8CCAD37674}" type="presParOf" srcId="{96904D7D-4511-4AEF-B44C-C9C3BD4F5BED}" destId="{0682F710-19F9-4FA4-96F8-CC1B301B0EC8}" srcOrd="5" destOrd="0" presId="urn:microsoft.com/office/officeart/2005/8/layout/default"/>
    <dgm:cxn modelId="{56F77499-DA62-4647-B5EE-236BA53A7EDA}" type="presParOf" srcId="{96904D7D-4511-4AEF-B44C-C9C3BD4F5BED}" destId="{659D86A2-3FC0-4282-B897-0E093CD6ECAE}" srcOrd="6" destOrd="0" presId="urn:microsoft.com/office/officeart/2005/8/layout/default"/>
    <dgm:cxn modelId="{2FF003C1-BAA9-4F2E-8335-DF675F873F8C}" type="presParOf" srcId="{96904D7D-4511-4AEF-B44C-C9C3BD4F5BED}" destId="{EF189DF4-911F-4C4F-A1E7-22F78E38EC71}" srcOrd="7" destOrd="0" presId="urn:microsoft.com/office/officeart/2005/8/layout/default"/>
    <dgm:cxn modelId="{0602C94E-752A-400D-BCA2-9449D3CE83E3}" type="presParOf" srcId="{96904D7D-4511-4AEF-B44C-C9C3BD4F5BED}" destId="{D4EA072F-DECC-438E-8E3D-EE96655D66B6}" srcOrd="8" destOrd="0" presId="urn:microsoft.com/office/officeart/2005/8/layout/default"/>
    <dgm:cxn modelId="{1D126ABF-4161-4F83-94BD-BD736B8F71A6}" type="presParOf" srcId="{96904D7D-4511-4AEF-B44C-C9C3BD4F5BED}" destId="{B6F4D22C-3516-40A3-A607-94C0627D4507}" srcOrd="9" destOrd="0" presId="urn:microsoft.com/office/officeart/2005/8/layout/default"/>
    <dgm:cxn modelId="{1A82ACBB-FDDF-4806-ADCF-205807B97F32}" type="presParOf" srcId="{96904D7D-4511-4AEF-B44C-C9C3BD4F5BED}" destId="{0E494409-3815-4B0A-AB5D-A702F73869A1}" srcOrd="10" destOrd="0" presId="urn:microsoft.com/office/officeart/2005/8/layout/default"/>
    <dgm:cxn modelId="{CB4D6935-1F9F-48AE-9E57-C2112386C2A2}" type="presParOf" srcId="{96904D7D-4511-4AEF-B44C-C9C3BD4F5BED}" destId="{3C606214-48B9-4AB4-B14B-3F833F471AD8}" srcOrd="11" destOrd="0" presId="urn:microsoft.com/office/officeart/2005/8/layout/default"/>
    <dgm:cxn modelId="{01E963F4-FE64-4E00-9E2B-FEFFAAB41BC2}" type="presParOf" srcId="{96904D7D-4511-4AEF-B44C-C9C3BD4F5BED}" destId="{096C6060-4262-4994-A72A-A6769BD3F48F}" srcOrd="12" destOrd="0" presId="urn:microsoft.com/office/officeart/2005/8/layout/default"/>
    <dgm:cxn modelId="{D6572F72-B791-46CF-90A4-BBB789D5F386}" type="presParOf" srcId="{96904D7D-4511-4AEF-B44C-C9C3BD4F5BED}" destId="{05E56E31-4F7D-4481-83CD-53A5593EEA07}" srcOrd="13" destOrd="0" presId="urn:microsoft.com/office/officeart/2005/8/layout/default"/>
    <dgm:cxn modelId="{DC22BA60-4C60-4326-BBF9-A748813FA2EC}" type="presParOf" srcId="{96904D7D-4511-4AEF-B44C-C9C3BD4F5BED}" destId="{2E7DB292-16C5-4AD3-9FE0-A792FB7001D2}" srcOrd="14" destOrd="0" presId="urn:microsoft.com/office/officeart/2005/8/layout/default"/>
    <dgm:cxn modelId="{C3D965E8-081C-4063-BC7B-3F9FDFCFF33A}" type="presParOf" srcId="{96904D7D-4511-4AEF-B44C-C9C3BD4F5BED}" destId="{EB83184A-2776-46C5-981B-221C8FE7CCE3}" srcOrd="15" destOrd="0" presId="urn:microsoft.com/office/officeart/2005/8/layout/default"/>
    <dgm:cxn modelId="{9D547CCB-142C-45A9-A630-D10A9D0626F4}" type="presParOf" srcId="{96904D7D-4511-4AEF-B44C-C9C3BD4F5BED}" destId="{A4A35EF4-915E-4ACE-900C-AC8F972A20A8}" srcOrd="16" destOrd="0" presId="urn:microsoft.com/office/officeart/2005/8/layout/default"/>
    <dgm:cxn modelId="{D80091EF-8149-4C27-8CC6-7C15E5CCF26F}" type="presParOf" srcId="{96904D7D-4511-4AEF-B44C-C9C3BD4F5BED}" destId="{7B6A653D-5725-4AC0-888E-1B6E0E8BBC7D}" srcOrd="17" destOrd="0" presId="urn:microsoft.com/office/officeart/2005/8/layout/default"/>
    <dgm:cxn modelId="{0EA4124B-71DF-4F4A-8D68-E7C96E3C5EE9}" type="presParOf" srcId="{96904D7D-4511-4AEF-B44C-C9C3BD4F5BED}" destId="{FD0BA344-F973-48E7-891E-A53B71D71559}" srcOrd="18" destOrd="0" presId="urn:microsoft.com/office/officeart/2005/8/layout/default"/>
    <dgm:cxn modelId="{004CEBC2-FFA2-4A1C-9D1B-EF139307C319}" type="presParOf" srcId="{96904D7D-4511-4AEF-B44C-C9C3BD4F5BED}" destId="{0B97C2A6-1DC4-4BD8-9A46-AA2F9BB0897E}" srcOrd="19" destOrd="0" presId="urn:microsoft.com/office/officeart/2005/8/layout/default"/>
    <dgm:cxn modelId="{D60ED7AB-0FB7-4CBD-8DF7-E8C02FF08FFD}" type="presParOf" srcId="{96904D7D-4511-4AEF-B44C-C9C3BD4F5BED}" destId="{EBB3A596-468F-4625-A6DB-2FCEE79F0596}"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14496-7972-4565-81C7-ABF6B8E89EC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A6775B28-605B-4B28-8F75-3C4A12E77D7F}">
      <dgm:prSet/>
      <dgm:spPr/>
      <dgm:t>
        <a:bodyPr/>
        <a:lstStyle/>
        <a:p>
          <a:r>
            <a:rPr lang="es-ES_tradnl"/>
            <a:t>¿Qué conflictos más comunes se pueden observar en el marco del tema de su grupo? (tema de conflicto, actores, efectos)</a:t>
          </a:r>
          <a:endParaRPr lang="en-US"/>
        </a:p>
      </dgm:t>
    </dgm:pt>
    <dgm:pt modelId="{2A882AFB-189B-4922-8BA3-31E8693965A5}" type="parTrans" cxnId="{2210468B-8E04-4628-98BD-2ECB465EB331}">
      <dgm:prSet/>
      <dgm:spPr/>
      <dgm:t>
        <a:bodyPr/>
        <a:lstStyle/>
        <a:p>
          <a:endParaRPr lang="en-US"/>
        </a:p>
      </dgm:t>
    </dgm:pt>
    <dgm:pt modelId="{1AFC119D-B23D-472A-A289-7B391036DE05}" type="sibTrans" cxnId="{2210468B-8E04-4628-98BD-2ECB465EB331}">
      <dgm:prSet/>
      <dgm:spPr/>
      <dgm:t>
        <a:bodyPr/>
        <a:lstStyle/>
        <a:p>
          <a:endParaRPr lang="en-US"/>
        </a:p>
      </dgm:t>
    </dgm:pt>
    <dgm:pt modelId="{361C9AF7-6ECF-4AE0-9D11-B4B1CC945EF9}">
      <dgm:prSet/>
      <dgm:spPr/>
      <dgm:t>
        <a:bodyPr/>
        <a:lstStyle/>
        <a:p>
          <a:r>
            <a:rPr lang="es-ES_tradnl"/>
            <a:t>¿Qué elementos restaurativos pueden considerarse para abordar los conflictos descritos?</a:t>
          </a:r>
          <a:endParaRPr lang="en-US"/>
        </a:p>
      </dgm:t>
    </dgm:pt>
    <dgm:pt modelId="{CF9C9854-C020-4EC8-8315-76598078C884}" type="parTrans" cxnId="{CA0F4353-6CC9-4414-B099-2FEB7AE7F55A}">
      <dgm:prSet/>
      <dgm:spPr/>
      <dgm:t>
        <a:bodyPr/>
        <a:lstStyle/>
        <a:p>
          <a:endParaRPr lang="en-US"/>
        </a:p>
      </dgm:t>
    </dgm:pt>
    <dgm:pt modelId="{C4370EB7-0A37-40E2-96C7-155B36C4C923}" type="sibTrans" cxnId="{CA0F4353-6CC9-4414-B099-2FEB7AE7F55A}">
      <dgm:prSet/>
      <dgm:spPr/>
      <dgm:t>
        <a:bodyPr/>
        <a:lstStyle/>
        <a:p>
          <a:endParaRPr lang="en-US"/>
        </a:p>
      </dgm:t>
    </dgm:pt>
    <dgm:pt modelId="{C6376279-A7A9-455E-BB0B-AF72607B3740}">
      <dgm:prSet/>
      <dgm:spPr/>
      <dgm:t>
        <a:bodyPr/>
        <a:lstStyle/>
        <a:p>
          <a:r>
            <a:rPr lang="es-ES_tradnl"/>
            <a:t>¿Desde su rol en el Ministerio, es posible hacer aportes para prevenir los conflictos descritos?</a:t>
          </a:r>
          <a:endParaRPr lang="en-US"/>
        </a:p>
      </dgm:t>
    </dgm:pt>
    <dgm:pt modelId="{63BD8768-382F-4D0F-92DF-E0D9C130B3F3}" type="parTrans" cxnId="{FBB47C10-03D9-4BB2-8BC8-1358A8AAFAE5}">
      <dgm:prSet/>
      <dgm:spPr/>
      <dgm:t>
        <a:bodyPr/>
        <a:lstStyle/>
        <a:p>
          <a:endParaRPr lang="en-US"/>
        </a:p>
      </dgm:t>
    </dgm:pt>
    <dgm:pt modelId="{AECB81AA-6C66-4DBF-8794-5E70D05C133C}" type="sibTrans" cxnId="{FBB47C10-03D9-4BB2-8BC8-1358A8AAFAE5}">
      <dgm:prSet/>
      <dgm:spPr/>
      <dgm:t>
        <a:bodyPr/>
        <a:lstStyle/>
        <a:p>
          <a:endParaRPr lang="en-US"/>
        </a:p>
      </dgm:t>
    </dgm:pt>
    <dgm:pt modelId="{F3011302-4813-41D7-AC4E-73F8A7B23935}" type="pres">
      <dgm:prSet presAssocID="{82314496-7972-4565-81C7-ABF6B8E89EC3}" presName="diagram" presStyleCnt="0">
        <dgm:presLayoutVars>
          <dgm:dir/>
          <dgm:resizeHandles val="exact"/>
        </dgm:presLayoutVars>
      </dgm:prSet>
      <dgm:spPr/>
    </dgm:pt>
    <dgm:pt modelId="{0AD28BCC-A343-4728-AA89-50064E3317FC}" type="pres">
      <dgm:prSet presAssocID="{A6775B28-605B-4B28-8F75-3C4A12E77D7F}" presName="node" presStyleLbl="node1" presStyleIdx="0" presStyleCnt="3">
        <dgm:presLayoutVars>
          <dgm:bulletEnabled val="1"/>
        </dgm:presLayoutVars>
      </dgm:prSet>
      <dgm:spPr/>
    </dgm:pt>
    <dgm:pt modelId="{EB537021-885D-480D-B5A9-D9AA81FAE629}" type="pres">
      <dgm:prSet presAssocID="{1AFC119D-B23D-472A-A289-7B391036DE05}" presName="sibTrans" presStyleCnt="0"/>
      <dgm:spPr/>
    </dgm:pt>
    <dgm:pt modelId="{ADF1FE48-8333-47C0-A687-5474029826A4}" type="pres">
      <dgm:prSet presAssocID="{361C9AF7-6ECF-4AE0-9D11-B4B1CC945EF9}" presName="node" presStyleLbl="node1" presStyleIdx="1" presStyleCnt="3">
        <dgm:presLayoutVars>
          <dgm:bulletEnabled val="1"/>
        </dgm:presLayoutVars>
      </dgm:prSet>
      <dgm:spPr/>
    </dgm:pt>
    <dgm:pt modelId="{131539BA-6848-4E38-9ED9-93212AFF4CD9}" type="pres">
      <dgm:prSet presAssocID="{C4370EB7-0A37-40E2-96C7-155B36C4C923}" presName="sibTrans" presStyleCnt="0"/>
      <dgm:spPr/>
    </dgm:pt>
    <dgm:pt modelId="{B1DD494C-DBCB-446F-9695-50E70E229356}" type="pres">
      <dgm:prSet presAssocID="{C6376279-A7A9-455E-BB0B-AF72607B3740}" presName="node" presStyleLbl="node1" presStyleIdx="2" presStyleCnt="3">
        <dgm:presLayoutVars>
          <dgm:bulletEnabled val="1"/>
        </dgm:presLayoutVars>
      </dgm:prSet>
      <dgm:spPr/>
    </dgm:pt>
  </dgm:ptLst>
  <dgm:cxnLst>
    <dgm:cxn modelId="{FBB47C10-03D9-4BB2-8BC8-1358A8AAFAE5}" srcId="{82314496-7972-4565-81C7-ABF6B8E89EC3}" destId="{C6376279-A7A9-455E-BB0B-AF72607B3740}" srcOrd="2" destOrd="0" parTransId="{63BD8768-382F-4D0F-92DF-E0D9C130B3F3}" sibTransId="{AECB81AA-6C66-4DBF-8794-5E70D05C133C}"/>
    <dgm:cxn modelId="{D21BD16E-5A18-485E-AF3B-733570867166}" type="presOf" srcId="{C6376279-A7A9-455E-BB0B-AF72607B3740}" destId="{B1DD494C-DBCB-446F-9695-50E70E229356}" srcOrd="0" destOrd="0" presId="urn:microsoft.com/office/officeart/2005/8/layout/default"/>
    <dgm:cxn modelId="{CA0F4353-6CC9-4414-B099-2FEB7AE7F55A}" srcId="{82314496-7972-4565-81C7-ABF6B8E89EC3}" destId="{361C9AF7-6ECF-4AE0-9D11-B4B1CC945EF9}" srcOrd="1" destOrd="0" parTransId="{CF9C9854-C020-4EC8-8315-76598078C884}" sibTransId="{C4370EB7-0A37-40E2-96C7-155B36C4C923}"/>
    <dgm:cxn modelId="{B52C8F56-A59C-41B9-A56C-7219E20AA52B}" type="presOf" srcId="{82314496-7972-4565-81C7-ABF6B8E89EC3}" destId="{F3011302-4813-41D7-AC4E-73F8A7B23935}" srcOrd="0" destOrd="0" presId="urn:microsoft.com/office/officeart/2005/8/layout/default"/>
    <dgm:cxn modelId="{2210468B-8E04-4628-98BD-2ECB465EB331}" srcId="{82314496-7972-4565-81C7-ABF6B8E89EC3}" destId="{A6775B28-605B-4B28-8F75-3C4A12E77D7F}" srcOrd="0" destOrd="0" parTransId="{2A882AFB-189B-4922-8BA3-31E8693965A5}" sibTransId="{1AFC119D-B23D-472A-A289-7B391036DE05}"/>
    <dgm:cxn modelId="{1E97B0AE-21E5-4434-978E-9FC327684EA9}" type="presOf" srcId="{361C9AF7-6ECF-4AE0-9D11-B4B1CC945EF9}" destId="{ADF1FE48-8333-47C0-A687-5474029826A4}" srcOrd="0" destOrd="0" presId="urn:microsoft.com/office/officeart/2005/8/layout/default"/>
    <dgm:cxn modelId="{4A9B10EC-FCA7-4F4B-B439-D1DC462F85B4}" type="presOf" srcId="{A6775B28-605B-4B28-8F75-3C4A12E77D7F}" destId="{0AD28BCC-A343-4728-AA89-50064E3317FC}" srcOrd="0" destOrd="0" presId="urn:microsoft.com/office/officeart/2005/8/layout/default"/>
    <dgm:cxn modelId="{2B34FA76-C936-4109-B63E-F1C378179E38}" type="presParOf" srcId="{F3011302-4813-41D7-AC4E-73F8A7B23935}" destId="{0AD28BCC-A343-4728-AA89-50064E3317FC}" srcOrd="0" destOrd="0" presId="urn:microsoft.com/office/officeart/2005/8/layout/default"/>
    <dgm:cxn modelId="{534A2F0B-2360-4E56-9CFD-4A89B27DFDDF}" type="presParOf" srcId="{F3011302-4813-41D7-AC4E-73F8A7B23935}" destId="{EB537021-885D-480D-B5A9-D9AA81FAE629}" srcOrd="1" destOrd="0" presId="urn:microsoft.com/office/officeart/2005/8/layout/default"/>
    <dgm:cxn modelId="{F7E6E012-FDF4-480D-B492-D3B50B8A6D6E}" type="presParOf" srcId="{F3011302-4813-41D7-AC4E-73F8A7B23935}" destId="{ADF1FE48-8333-47C0-A687-5474029826A4}" srcOrd="2" destOrd="0" presId="urn:microsoft.com/office/officeart/2005/8/layout/default"/>
    <dgm:cxn modelId="{FE59FD3D-8CB8-4083-8065-08C7D5C87404}" type="presParOf" srcId="{F3011302-4813-41D7-AC4E-73F8A7B23935}" destId="{131539BA-6848-4E38-9ED9-93212AFF4CD9}" srcOrd="3" destOrd="0" presId="urn:microsoft.com/office/officeart/2005/8/layout/default"/>
    <dgm:cxn modelId="{CA2B0735-2044-45CD-AE6B-FE83BF234455}" type="presParOf" srcId="{F3011302-4813-41D7-AC4E-73F8A7B23935}" destId="{B1DD494C-DBCB-446F-9695-50E70E229356}"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F6091-A675-41AF-9A27-DCF219E4D033}">
      <dsp:nvSpPr>
        <dsp:cNvPr id="0" name=""/>
        <dsp:cNvSpPr/>
      </dsp:nvSpPr>
      <dsp:spPr>
        <a:xfrm>
          <a:off x="261878" y="3210"/>
          <a:ext cx="1499043" cy="899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a:t>Participación voluntaria</a:t>
          </a:r>
          <a:endParaRPr lang="en-US" sz="1500" kern="1200"/>
        </a:p>
      </dsp:txBody>
      <dsp:txXfrm>
        <a:off x="261878" y="3210"/>
        <a:ext cx="1499043" cy="899426"/>
      </dsp:txXfrm>
    </dsp:sp>
    <dsp:sp modelId="{3B608AB8-CB40-44FD-8692-CB01A5AD287A}">
      <dsp:nvSpPr>
        <dsp:cNvPr id="0" name=""/>
        <dsp:cNvSpPr/>
      </dsp:nvSpPr>
      <dsp:spPr>
        <a:xfrm>
          <a:off x="1910826" y="3210"/>
          <a:ext cx="1499043" cy="899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Comunicación</a:t>
          </a:r>
          <a:endParaRPr lang="en-US" sz="1500" kern="1200" dirty="0"/>
        </a:p>
      </dsp:txBody>
      <dsp:txXfrm>
        <a:off x="1910826" y="3210"/>
        <a:ext cx="1499043" cy="899426"/>
      </dsp:txXfrm>
    </dsp:sp>
    <dsp:sp modelId="{2FA78D56-BE9D-42AB-A1DC-ACD334B662C3}">
      <dsp:nvSpPr>
        <dsp:cNvPr id="0" name=""/>
        <dsp:cNvSpPr/>
      </dsp:nvSpPr>
      <dsp:spPr>
        <a:xfrm>
          <a:off x="3559774" y="3210"/>
          <a:ext cx="1499043" cy="899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a:t>Responsabilidad personal</a:t>
          </a:r>
          <a:endParaRPr lang="en-US" sz="1500" kern="1200"/>
        </a:p>
      </dsp:txBody>
      <dsp:txXfrm>
        <a:off x="3559774" y="3210"/>
        <a:ext cx="1499043" cy="899426"/>
      </dsp:txXfrm>
    </dsp:sp>
    <dsp:sp modelId="{659D86A2-3FC0-4282-B897-0E093CD6ECAE}">
      <dsp:nvSpPr>
        <dsp:cNvPr id="0" name=""/>
        <dsp:cNvSpPr/>
      </dsp:nvSpPr>
      <dsp:spPr>
        <a:xfrm>
          <a:off x="261878" y="1052541"/>
          <a:ext cx="1499043" cy="899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Respeto </a:t>
          </a:r>
          <a:endParaRPr lang="en-US" sz="1500" kern="1200" dirty="0"/>
        </a:p>
      </dsp:txBody>
      <dsp:txXfrm>
        <a:off x="261878" y="1052541"/>
        <a:ext cx="1499043" cy="899426"/>
      </dsp:txXfrm>
    </dsp:sp>
    <dsp:sp modelId="{D4EA072F-DECC-438E-8E3D-EE96655D66B6}">
      <dsp:nvSpPr>
        <dsp:cNvPr id="0" name=""/>
        <dsp:cNvSpPr/>
      </dsp:nvSpPr>
      <dsp:spPr>
        <a:xfrm>
          <a:off x="1910826" y="1052541"/>
          <a:ext cx="1499043" cy="899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Honestidad</a:t>
          </a:r>
        </a:p>
      </dsp:txBody>
      <dsp:txXfrm>
        <a:off x="1910826" y="1052541"/>
        <a:ext cx="1499043" cy="899426"/>
      </dsp:txXfrm>
    </dsp:sp>
    <dsp:sp modelId="{0E494409-3815-4B0A-AB5D-A702F73869A1}">
      <dsp:nvSpPr>
        <dsp:cNvPr id="0" name=""/>
        <dsp:cNvSpPr/>
      </dsp:nvSpPr>
      <dsp:spPr>
        <a:xfrm>
          <a:off x="3559774" y="1052541"/>
          <a:ext cx="1499043" cy="899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Empatía </a:t>
          </a:r>
          <a:endParaRPr lang="en-US" sz="1500" kern="1200" dirty="0"/>
        </a:p>
      </dsp:txBody>
      <dsp:txXfrm>
        <a:off x="3559774" y="1052541"/>
        <a:ext cx="1499043" cy="899426"/>
      </dsp:txXfrm>
    </dsp:sp>
    <dsp:sp modelId="{096C6060-4262-4994-A72A-A6769BD3F48F}">
      <dsp:nvSpPr>
        <dsp:cNvPr id="0" name=""/>
        <dsp:cNvSpPr/>
      </dsp:nvSpPr>
      <dsp:spPr>
        <a:xfrm>
          <a:off x="261878" y="2101872"/>
          <a:ext cx="1499043" cy="899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Empoderamiento </a:t>
          </a:r>
          <a:endParaRPr lang="en-US" sz="1500" kern="1200" dirty="0"/>
        </a:p>
      </dsp:txBody>
      <dsp:txXfrm>
        <a:off x="261878" y="2101872"/>
        <a:ext cx="1499043" cy="899426"/>
      </dsp:txXfrm>
    </dsp:sp>
    <dsp:sp modelId="{2E7DB292-16C5-4AD3-9FE0-A792FB7001D2}">
      <dsp:nvSpPr>
        <dsp:cNvPr id="0" name=""/>
        <dsp:cNvSpPr/>
      </dsp:nvSpPr>
      <dsp:spPr>
        <a:xfrm>
          <a:off x="1910826" y="2101872"/>
          <a:ext cx="1499043" cy="899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Inclusión </a:t>
          </a:r>
          <a:endParaRPr lang="en-US" sz="1500" kern="1200" dirty="0"/>
        </a:p>
      </dsp:txBody>
      <dsp:txXfrm>
        <a:off x="1910826" y="2101872"/>
        <a:ext cx="1499043" cy="899426"/>
      </dsp:txXfrm>
    </dsp:sp>
    <dsp:sp modelId="{A4A35EF4-915E-4ACE-900C-AC8F972A20A8}">
      <dsp:nvSpPr>
        <dsp:cNvPr id="0" name=""/>
        <dsp:cNvSpPr/>
      </dsp:nvSpPr>
      <dsp:spPr>
        <a:xfrm>
          <a:off x="3559774" y="2101872"/>
          <a:ext cx="1499043" cy="899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Justicia e igualdad </a:t>
          </a:r>
          <a:endParaRPr lang="en-US" sz="1500" kern="1200" dirty="0"/>
        </a:p>
      </dsp:txBody>
      <dsp:txXfrm>
        <a:off x="3559774" y="2101872"/>
        <a:ext cx="1499043" cy="899426"/>
      </dsp:txXfrm>
    </dsp:sp>
    <dsp:sp modelId="{FD0BA344-F973-48E7-891E-A53B71D71559}">
      <dsp:nvSpPr>
        <dsp:cNvPr id="0" name=""/>
        <dsp:cNvSpPr/>
      </dsp:nvSpPr>
      <dsp:spPr>
        <a:xfrm>
          <a:off x="1086352" y="3151202"/>
          <a:ext cx="1499043" cy="899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a:t>Resolución de problemas</a:t>
          </a:r>
          <a:endParaRPr lang="en-US" sz="1500" kern="1200"/>
        </a:p>
      </dsp:txBody>
      <dsp:txXfrm>
        <a:off x="1086352" y="3151202"/>
        <a:ext cx="1499043" cy="899426"/>
      </dsp:txXfrm>
    </dsp:sp>
    <dsp:sp modelId="{EBB3A596-468F-4625-A6DB-2FCEE79F0596}">
      <dsp:nvSpPr>
        <dsp:cNvPr id="0" name=""/>
        <dsp:cNvSpPr/>
      </dsp:nvSpPr>
      <dsp:spPr>
        <a:xfrm>
          <a:off x="2735300" y="3151202"/>
          <a:ext cx="1499043" cy="8994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Sanación y transformación</a:t>
          </a:r>
          <a:endParaRPr lang="en-US" sz="1500" kern="1200" dirty="0"/>
        </a:p>
      </dsp:txBody>
      <dsp:txXfrm>
        <a:off x="2735300" y="3151202"/>
        <a:ext cx="1499043" cy="8994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8BCC-A343-4728-AA89-50064E3317FC}">
      <dsp:nvSpPr>
        <dsp:cNvPr id="0" name=""/>
        <dsp:cNvSpPr/>
      </dsp:nvSpPr>
      <dsp:spPr>
        <a:xfrm>
          <a:off x="0" y="820218"/>
          <a:ext cx="3414946" cy="20489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_tradnl" sz="2200" kern="1200"/>
            <a:t>¿Qué conflictos más comunes se pueden observar en el marco del tema de su grupo? (tema de conflicto, actores, efectos)</a:t>
          </a:r>
          <a:endParaRPr lang="en-US" sz="2200" kern="1200"/>
        </a:p>
      </dsp:txBody>
      <dsp:txXfrm>
        <a:off x="0" y="820218"/>
        <a:ext cx="3414946" cy="2048967"/>
      </dsp:txXfrm>
    </dsp:sp>
    <dsp:sp modelId="{ADF1FE48-8333-47C0-A687-5474029826A4}">
      <dsp:nvSpPr>
        <dsp:cNvPr id="0" name=""/>
        <dsp:cNvSpPr/>
      </dsp:nvSpPr>
      <dsp:spPr>
        <a:xfrm>
          <a:off x="3756441" y="820218"/>
          <a:ext cx="3414946" cy="2048967"/>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_tradnl" sz="2200" kern="1200"/>
            <a:t>¿Qué elementos restaurativos pueden considerarse para abordar los conflictos descritos?</a:t>
          </a:r>
          <a:endParaRPr lang="en-US" sz="2200" kern="1200"/>
        </a:p>
      </dsp:txBody>
      <dsp:txXfrm>
        <a:off x="3756441" y="820218"/>
        <a:ext cx="3414946" cy="2048967"/>
      </dsp:txXfrm>
    </dsp:sp>
    <dsp:sp modelId="{B1DD494C-DBCB-446F-9695-50E70E229356}">
      <dsp:nvSpPr>
        <dsp:cNvPr id="0" name=""/>
        <dsp:cNvSpPr/>
      </dsp:nvSpPr>
      <dsp:spPr>
        <a:xfrm>
          <a:off x="7512882" y="820218"/>
          <a:ext cx="3414946" cy="2048967"/>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_tradnl" sz="2200" kern="1200"/>
            <a:t>¿Desde su rol en el Ministerio, es posible hacer aportes para prevenir los conflictos descritos?</a:t>
          </a:r>
          <a:endParaRPr lang="en-US" sz="2200" kern="1200"/>
        </a:p>
      </dsp:txBody>
      <dsp:txXfrm>
        <a:off x="7512882" y="820218"/>
        <a:ext cx="3414946" cy="20489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4308422" cy="339232"/>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5631790" y="1"/>
            <a:ext cx="4308422" cy="339232"/>
          </a:xfrm>
          <a:prstGeom prst="rect">
            <a:avLst/>
          </a:prstGeom>
        </p:spPr>
        <p:txBody>
          <a:bodyPr vert="horz" lIns="91440" tIns="45720" rIns="91440" bIns="45720" rtlCol="0"/>
          <a:lstStyle>
            <a:lvl1pPr algn="r">
              <a:defRPr sz="1200"/>
            </a:lvl1pPr>
          </a:lstStyle>
          <a:p>
            <a:fld id="{56E05E8C-EF09-4637-BBC1-ED6F0844DAEF}" type="datetimeFigureOut">
              <a:rPr lang="es-CL" smtClean="0"/>
              <a:t>06-11-2023</a:t>
            </a:fld>
            <a:endParaRPr lang="es-CL"/>
          </a:p>
        </p:txBody>
      </p:sp>
      <p:sp>
        <p:nvSpPr>
          <p:cNvPr id="4" name="Marcador de pie de página 3"/>
          <p:cNvSpPr>
            <a:spLocks noGrp="1"/>
          </p:cNvSpPr>
          <p:nvPr>
            <p:ph type="ftr" sz="quarter" idx="2"/>
          </p:nvPr>
        </p:nvSpPr>
        <p:spPr>
          <a:xfrm>
            <a:off x="0" y="6421932"/>
            <a:ext cx="4308422" cy="339231"/>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5631790" y="6421932"/>
            <a:ext cx="4308422" cy="339231"/>
          </a:xfrm>
          <a:prstGeom prst="rect">
            <a:avLst/>
          </a:prstGeom>
        </p:spPr>
        <p:txBody>
          <a:bodyPr vert="horz" lIns="91440" tIns="45720" rIns="91440" bIns="45720" rtlCol="0" anchor="b"/>
          <a:lstStyle>
            <a:lvl1pPr algn="r">
              <a:defRPr sz="1200"/>
            </a:lvl1pPr>
          </a:lstStyle>
          <a:p>
            <a:fld id="{E46D22BC-FDF8-476D-AA11-749FC2DFB718}" type="slidenum">
              <a:rPr lang="es-CL" smtClean="0"/>
              <a:t>‹Nº›</a:t>
            </a:fld>
            <a:endParaRPr lang="es-CL"/>
          </a:p>
        </p:txBody>
      </p:sp>
    </p:spTree>
    <p:extLst>
      <p:ext uri="{BB962C8B-B14F-4D97-AF65-F5344CB8AC3E}">
        <p14:creationId xmlns:p14="http://schemas.microsoft.com/office/powerpoint/2010/main" val="2729758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4308422" cy="339232"/>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5631790" y="1"/>
            <a:ext cx="4308422" cy="339232"/>
          </a:xfrm>
          <a:prstGeom prst="rect">
            <a:avLst/>
          </a:prstGeom>
        </p:spPr>
        <p:txBody>
          <a:bodyPr vert="horz" lIns="91440" tIns="45720" rIns="91440" bIns="45720" rtlCol="0"/>
          <a:lstStyle>
            <a:lvl1pPr algn="r">
              <a:defRPr sz="1200"/>
            </a:lvl1pPr>
          </a:lstStyle>
          <a:p>
            <a:fld id="{52D38F85-133B-4F23-9EEF-E5B63BACFFDD}" type="datetimeFigureOut">
              <a:rPr lang="es-CL" smtClean="0"/>
              <a:t>06-11-2023</a:t>
            </a:fld>
            <a:endParaRPr lang="es-CL"/>
          </a:p>
        </p:txBody>
      </p:sp>
      <p:sp>
        <p:nvSpPr>
          <p:cNvPr id="4" name="Marcador de imagen de diapositiva 3"/>
          <p:cNvSpPr>
            <a:spLocks noGrp="1" noRot="1" noChangeAspect="1"/>
          </p:cNvSpPr>
          <p:nvPr>
            <p:ph type="sldImg" idx="2"/>
          </p:nvPr>
        </p:nvSpPr>
        <p:spPr>
          <a:xfrm>
            <a:off x="2941638" y="844550"/>
            <a:ext cx="4059237" cy="2282825"/>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994252" y="3253809"/>
            <a:ext cx="7954010" cy="2662208"/>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6421932"/>
            <a:ext cx="4308422" cy="339231"/>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5631790" y="6421932"/>
            <a:ext cx="4308422" cy="339231"/>
          </a:xfrm>
          <a:prstGeom prst="rect">
            <a:avLst/>
          </a:prstGeom>
        </p:spPr>
        <p:txBody>
          <a:bodyPr vert="horz" lIns="91440" tIns="45720" rIns="91440" bIns="45720" rtlCol="0" anchor="b"/>
          <a:lstStyle>
            <a:lvl1pPr algn="r">
              <a:defRPr sz="1200"/>
            </a:lvl1pPr>
          </a:lstStyle>
          <a:p>
            <a:fld id="{993CD46E-5391-4C6C-BA64-F399C9F86583}" type="slidenum">
              <a:rPr lang="es-CL" smtClean="0"/>
              <a:t>‹Nº›</a:t>
            </a:fld>
            <a:endParaRPr lang="es-CL"/>
          </a:p>
        </p:txBody>
      </p:sp>
    </p:spTree>
    <p:extLst>
      <p:ext uri="{BB962C8B-B14F-4D97-AF65-F5344CB8AC3E}">
        <p14:creationId xmlns:p14="http://schemas.microsoft.com/office/powerpoint/2010/main" val="3281534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25A51D4F-9418-4AFA-89A8-80FDAE5B3B5F}" type="slidenum">
              <a:rPr lang="fr-CA" smtClean="0"/>
              <a:pPr/>
              <a:t>8</a:t>
            </a:fld>
            <a:endParaRPr lang="fr-CA"/>
          </a:p>
        </p:txBody>
      </p:sp>
    </p:spTree>
    <p:extLst>
      <p:ext uri="{BB962C8B-B14F-4D97-AF65-F5344CB8AC3E}">
        <p14:creationId xmlns:p14="http://schemas.microsoft.com/office/powerpoint/2010/main" val="153440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Tree>
    <p:extLst>
      <p:ext uri="{BB962C8B-B14F-4D97-AF65-F5344CB8AC3E}">
        <p14:creationId xmlns:p14="http://schemas.microsoft.com/office/powerpoint/2010/main" val="90474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F937819A-181B-4073-A66C-C42742A9C10E}" type="datetimeFigureOut">
              <a:rPr lang="es-CL" smtClean="0"/>
              <a:t>06-11-2023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7405F8D6-70BE-4D4B-A469-47B0FA7285C4}" type="slidenum">
              <a:rPr lang="es-CL" smtClean="0"/>
              <a:t>‹Nº›</a:t>
            </a:fld>
            <a:endParaRPr lang="es-CL"/>
          </a:p>
        </p:txBody>
      </p:sp>
    </p:spTree>
    <p:extLst>
      <p:ext uri="{BB962C8B-B14F-4D97-AF65-F5344CB8AC3E}">
        <p14:creationId xmlns:p14="http://schemas.microsoft.com/office/powerpoint/2010/main" val="144183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F937819A-181B-4073-A66C-C42742A9C10E}" type="datetimeFigureOut">
              <a:rPr lang="es-CL" smtClean="0"/>
              <a:t>06-11-2023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7405F8D6-70BE-4D4B-A469-47B0FA7285C4}" type="slidenum">
              <a:rPr lang="es-CL" smtClean="0"/>
              <a:t>‹Nº›</a:t>
            </a:fld>
            <a:endParaRPr lang="es-CL"/>
          </a:p>
        </p:txBody>
      </p:sp>
    </p:spTree>
    <p:extLst>
      <p:ext uri="{BB962C8B-B14F-4D97-AF65-F5344CB8AC3E}">
        <p14:creationId xmlns:p14="http://schemas.microsoft.com/office/powerpoint/2010/main" val="271214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F937819A-181B-4073-A66C-C42742A9C10E}" type="datetimeFigureOut">
              <a:rPr lang="es-CL" smtClean="0"/>
              <a:t>06-11-2023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7405F8D6-70BE-4D4B-A469-47B0FA7285C4}" type="slidenum">
              <a:rPr lang="es-CL" smtClean="0"/>
              <a:t>‹Nº›</a:t>
            </a:fld>
            <a:endParaRPr lang="es-CL"/>
          </a:p>
        </p:txBody>
      </p:sp>
    </p:spTree>
    <p:extLst>
      <p:ext uri="{BB962C8B-B14F-4D97-AF65-F5344CB8AC3E}">
        <p14:creationId xmlns:p14="http://schemas.microsoft.com/office/powerpoint/2010/main" val="3708800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469653" y="2386744"/>
            <a:ext cx="9252694"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6" y="4352545"/>
            <a:ext cx="6801612" cy="1239894"/>
          </a:xfrm>
          <a:noFill/>
        </p:spPr>
        <p:txBody>
          <a:bodyPr>
            <a:normAutofit/>
          </a:bodyPr>
          <a:lstStyle>
            <a:lvl1pPr marL="0" indent="0" algn="ctr">
              <a:buNone/>
              <a:defRPr sz="1900">
                <a:solidFill>
                  <a:schemeClr val="tx1">
                    <a:lumMod val="75000"/>
                    <a:lumOff val="25000"/>
                  </a:schemeClr>
                </a:solidFill>
              </a:defRPr>
            </a:lvl1pPr>
            <a:lvl2pPr marL="457177" indent="0" algn="ctr">
              <a:buNone/>
              <a:defRPr sz="1900"/>
            </a:lvl2pPr>
            <a:lvl3pPr marL="914353" indent="0" algn="ctr">
              <a:buNone/>
              <a:defRPr sz="1800"/>
            </a:lvl3pPr>
            <a:lvl4pPr marL="1371530" indent="0" algn="ctr">
              <a:buNone/>
              <a:defRPr sz="1600"/>
            </a:lvl4pPr>
            <a:lvl5pPr marL="1828706" indent="0" algn="ctr">
              <a:buNone/>
              <a:defRPr sz="1600"/>
            </a:lvl5pPr>
            <a:lvl6pPr marL="2285883" indent="0" algn="ctr">
              <a:buNone/>
              <a:defRPr sz="1600"/>
            </a:lvl6pPr>
            <a:lvl7pPr marL="2743060" indent="0" algn="ctr">
              <a:buNone/>
              <a:defRPr sz="1600"/>
            </a:lvl7pPr>
            <a:lvl8pPr marL="3200236" indent="0" algn="ctr">
              <a:buNone/>
              <a:defRPr sz="1600"/>
            </a:lvl8pPr>
            <a:lvl9pPr marL="3657413"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361D8292-7A5A-44EB-ADEC-AA767D00200F}" type="datetimeFigureOut">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11255667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BADEACD-722F-4835-8C36-350D1156C46F}" type="datetimeFigureOut">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59156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475233" y="2386744"/>
            <a:ext cx="9253728"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6" y="4352465"/>
            <a:ext cx="6801612" cy="1265082"/>
          </a:xfrm>
        </p:spPr>
        <p:txBody>
          <a:bodyPr anchor="t" anchorCtr="1">
            <a:normAutofit/>
          </a:bodyPr>
          <a:lstStyle>
            <a:lvl1pPr marL="0" indent="0">
              <a:buNone/>
              <a:defRPr sz="1900">
                <a:solidFill>
                  <a:schemeClr val="tx1"/>
                </a:solidFill>
              </a:defRPr>
            </a:lvl1pPr>
            <a:lvl2pPr marL="457177" indent="0">
              <a:buNone/>
              <a:defRPr sz="1900">
                <a:solidFill>
                  <a:schemeClr val="tx1">
                    <a:tint val="75000"/>
                  </a:schemeClr>
                </a:solidFill>
              </a:defRPr>
            </a:lvl2pPr>
            <a:lvl3pPr marL="914353" indent="0">
              <a:buNone/>
              <a:defRPr sz="1800">
                <a:solidFill>
                  <a:schemeClr val="tx1">
                    <a:tint val="75000"/>
                  </a:schemeClr>
                </a:solidFill>
              </a:defRPr>
            </a:lvl3pPr>
            <a:lvl4pPr marL="1371530" indent="0">
              <a:buNone/>
              <a:defRPr sz="1600">
                <a:solidFill>
                  <a:schemeClr val="tx1">
                    <a:tint val="75000"/>
                  </a:schemeClr>
                </a:solidFill>
              </a:defRPr>
            </a:lvl4pPr>
            <a:lvl5pPr marL="1828706" indent="0">
              <a:buNone/>
              <a:defRPr sz="1600">
                <a:solidFill>
                  <a:schemeClr val="tx1">
                    <a:tint val="75000"/>
                  </a:schemeClr>
                </a:solidFill>
              </a:defRPr>
            </a:lvl5pPr>
            <a:lvl6pPr marL="2285883" indent="0">
              <a:buNone/>
              <a:defRPr sz="1600">
                <a:solidFill>
                  <a:schemeClr val="tx1">
                    <a:tint val="75000"/>
                  </a:schemeClr>
                </a:solidFill>
              </a:defRPr>
            </a:lvl6pPr>
            <a:lvl7pPr marL="2743060" indent="0">
              <a:buNone/>
              <a:defRPr sz="1600">
                <a:solidFill>
                  <a:schemeClr val="tx1">
                    <a:tint val="75000"/>
                  </a:schemeClr>
                </a:solidFill>
              </a:defRPr>
            </a:lvl7pPr>
            <a:lvl8pPr marL="3200236" indent="0">
              <a:buNone/>
              <a:defRPr sz="1600">
                <a:solidFill>
                  <a:schemeClr val="tx1">
                    <a:tint val="75000"/>
                  </a:schemeClr>
                </a:solidFill>
              </a:defRPr>
            </a:lvl8pPr>
            <a:lvl9pPr marL="3657413"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DC829D4D-0BFC-4907-B876-8D0F29D25B8B}" type="datetimeFigureOut">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7130948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69654" y="2638044"/>
            <a:ext cx="4384030"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6" y="2638044"/>
            <a:ext cx="4387355"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D9D4F713-3024-4B60-8C85-AB19FBDEA5C9}" type="datetimeFigureOut">
              <a:rPr lang="en-US" smtClean="0"/>
              <a:t>11/6/2023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299605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9653" y="2313434"/>
            <a:ext cx="4384032" cy="704087"/>
          </a:xfrm>
        </p:spPr>
        <p:txBody>
          <a:bodyPr anchor="b" anchorCtr="1">
            <a:normAutofit/>
          </a:bodyPr>
          <a:lstStyle>
            <a:lvl1pPr marL="0" indent="0" algn="ctr">
              <a:buNone/>
              <a:defRPr sz="1900" b="0" cap="all" spc="100" baseline="0">
                <a:solidFill>
                  <a:schemeClr val="accent2">
                    <a:lumMod val="75000"/>
                  </a:schemeClr>
                </a:solidFill>
              </a:defRPr>
            </a:lvl1pPr>
            <a:lvl2pPr marL="457177" indent="0">
              <a:buNone/>
              <a:defRPr sz="19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69653" y="3143251"/>
            <a:ext cx="4384032"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1"/>
            <a:ext cx="4387355"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4"/>
            <a:ext cx="4387355" cy="704087"/>
          </a:xfrm>
        </p:spPr>
        <p:txBody>
          <a:bodyPr anchor="b" anchorCtr="1">
            <a:normAutofit/>
          </a:bodyPr>
          <a:lstStyle>
            <a:lvl1pPr marL="0" indent="0" algn="ctr">
              <a:buNone/>
              <a:defRPr sz="1900" b="0" cap="all" spc="100" baseline="0">
                <a:solidFill>
                  <a:schemeClr val="accent2">
                    <a:lumMod val="75000"/>
                  </a:schemeClr>
                </a:solidFill>
              </a:defRPr>
            </a:lvl1pPr>
            <a:lvl2pPr marL="457177" indent="0">
              <a:buNone/>
              <a:defRPr sz="19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pPr defTabSz="685797"/>
            <a:fld id="{F937819A-181B-4073-A66C-C42742A9C10E}" type="datetimeFigureOut">
              <a:rPr lang="es-CL" smtClean="0">
                <a:solidFill>
                  <a:prstClr val="black">
                    <a:tint val="75000"/>
                  </a:prstClr>
                </a:solidFill>
                <a:latin typeface="Calibri" panose="020F0502020204030204"/>
              </a:rPr>
              <a:pPr defTabSz="685797"/>
              <a:t>06-11-2023</a:t>
            </a:fld>
            <a:endParaRPr lang="es-CL">
              <a:solidFill>
                <a:prstClr val="black">
                  <a:tint val="75000"/>
                </a:prstClr>
              </a:solidFill>
              <a:latin typeface="Calibri" panose="020F0502020204030204"/>
            </a:endParaRPr>
          </a:p>
        </p:txBody>
      </p:sp>
      <p:sp>
        <p:nvSpPr>
          <p:cNvPr id="8" name="Footer Placeholder 7"/>
          <p:cNvSpPr>
            <a:spLocks noGrp="1"/>
          </p:cNvSpPr>
          <p:nvPr>
            <p:ph type="ftr" sz="quarter" idx="11"/>
          </p:nvPr>
        </p:nvSpPr>
        <p:spPr/>
        <p:txBody>
          <a:bodyPr/>
          <a:lstStyle/>
          <a:p>
            <a:pPr defTabSz="685797"/>
            <a:endParaRPr lang="es-CL">
              <a:solidFill>
                <a:prstClr val="black">
                  <a:tint val="75000"/>
                </a:prstClr>
              </a:solidFill>
              <a:latin typeface="Calibri" panose="020F0502020204030204"/>
            </a:endParaRPr>
          </a:p>
        </p:txBody>
      </p:sp>
      <p:sp>
        <p:nvSpPr>
          <p:cNvPr id="9" name="Slide Number Placeholder 8"/>
          <p:cNvSpPr>
            <a:spLocks noGrp="1"/>
          </p:cNvSpPr>
          <p:nvPr>
            <p:ph type="sldNum" sz="quarter" idx="12"/>
          </p:nvPr>
        </p:nvSpPr>
        <p:spPr/>
        <p:txBody>
          <a:bodyPr/>
          <a:lstStyle/>
          <a:p>
            <a:pPr defTabSz="685797"/>
            <a:fld id="{7405F8D6-70BE-4D4B-A469-47B0FA7285C4}" type="slidenum">
              <a:rPr lang="es-CL" smtClean="0">
                <a:solidFill>
                  <a:prstClr val="black">
                    <a:tint val="75000"/>
                  </a:prstClr>
                </a:solidFill>
                <a:latin typeface="Calibri" panose="020F0502020204030204"/>
              </a:rPr>
              <a:pPr defTabSz="685797"/>
              <a:t>‹Nº›</a:t>
            </a:fld>
            <a:endParaRPr lang="es-CL">
              <a:solidFill>
                <a:prstClr val="black">
                  <a:tint val="75000"/>
                </a:prstClr>
              </a:solidFill>
              <a:latin typeface="Calibri" panose="020F0502020204030204"/>
            </a:endParaRPr>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434365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A7AFF06-CDBB-4575-A3CF-D3C40F356B44}" type="datetimeFigureOut">
              <a:rPr lang="en-US" smtClean="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56811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B23BA-8BFA-4D1F-A6AD-B650E27402E6}" type="datetimeFigureOut">
              <a:rPr lang="en-US" smtClean="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759230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54271" y="2243829"/>
            <a:ext cx="4387459"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3"/>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0620" y="3549918"/>
            <a:ext cx="3794760" cy="2194036"/>
          </a:xfrm>
        </p:spPr>
        <p:txBody>
          <a:bodyPr anchor="t" anchorCtr="1">
            <a:normAutofit/>
          </a:bodyPr>
          <a:lstStyle>
            <a:lvl1pPr marL="0" indent="0" algn="ctr">
              <a:buNone/>
              <a:defRPr sz="1500">
                <a:solidFill>
                  <a:srgbClr val="FFFFFF"/>
                </a:solidFill>
              </a:defRPr>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E5F43E8C-8E71-4ACB-A6F3-3C86F80AFB02}" type="datetimeFigureOut">
              <a:rPr lang="en-US" smtClean="0"/>
              <a:t>11/6/2023</a:t>
            </a:fld>
            <a:endParaRPr lang="en-US" dirty="0"/>
          </a:p>
        </p:txBody>
      </p:sp>
      <p:sp>
        <p:nvSpPr>
          <p:cNvPr id="10" name="Footer Placeholder 9"/>
          <p:cNvSpPr>
            <a:spLocks noGrp="1"/>
          </p:cNvSpPr>
          <p:nvPr>
            <p:ph type="ftr" sz="quarter" idx="11"/>
          </p:nvPr>
        </p:nvSpPr>
        <p:spPr>
          <a:xfrm>
            <a:off x="854270" y="6236208"/>
            <a:ext cx="50751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76823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F937819A-181B-4073-A66C-C42742A9C10E}" type="datetimeFigureOut">
              <a:rPr lang="es-CL" smtClean="0"/>
              <a:t>06-11-2023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7405F8D6-70BE-4D4B-A469-47B0FA7285C4}" type="slidenum">
              <a:rPr lang="es-CL" smtClean="0"/>
              <a:t>‹Nº›</a:t>
            </a:fld>
            <a:endParaRPr lang="es-CL"/>
          </a:p>
        </p:txBody>
      </p:sp>
    </p:spTree>
    <p:extLst>
      <p:ext uri="{BB962C8B-B14F-4D97-AF65-F5344CB8AC3E}">
        <p14:creationId xmlns:p14="http://schemas.microsoft.com/office/powerpoint/2010/main" val="3710663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2"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53440" y="2243828"/>
            <a:ext cx="438912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6001" y="-42172"/>
            <a:ext cx="6102098"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0620" y="3549919"/>
            <a:ext cx="3794760" cy="2194037"/>
          </a:xfrm>
        </p:spPr>
        <p:txBody>
          <a:bodyPr anchor="t" anchorCtr="1">
            <a:normAutofit/>
          </a:bodyPr>
          <a:lstStyle>
            <a:lvl1pPr marL="0" indent="0" algn="ctr">
              <a:buNone/>
              <a:defRPr sz="1500">
                <a:solidFill>
                  <a:srgbClr val="FFFFFF"/>
                </a:solidFill>
              </a:defRPr>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5ABCC35-AE37-4B74-AFDC-2B5B2D807A04}" type="datetimeFigureOut">
              <a:rPr lang="en-US" smtClean="0"/>
              <a:t>11/6/2023</a:t>
            </a:fld>
            <a:endParaRPr lang="en-US" dirty="0"/>
          </a:p>
        </p:txBody>
      </p:sp>
      <p:sp>
        <p:nvSpPr>
          <p:cNvPr id="9" name="Footer Placeholder 8"/>
          <p:cNvSpPr>
            <a:spLocks noGrp="1"/>
          </p:cNvSpPr>
          <p:nvPr>
            <p:ph type="ftr" sz="quarter" idx="11"/>
          </p:nvPr>
        </p:nvSpPr>
        <p:spPr>
          <a:xfrm>
            <a:off x="853441" y="6236208"/>
            <a:ext cx="5071872"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214866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E1D73B-AC12-4256-9E12-E45AB393862B}"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228835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40528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141396" y="937260"/>
            <a:ext cx="6288232"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D1E8A7-06A9-4796-98A4-479CF7079753}" type="datetimeFigureOut">
              <a:rPr lang="en-US" smtClean="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325238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1_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D370D8C-FEE3-44E4-9FC3-58ECB605B60D}" type="datetimeFigureOut">
              <a:rPr lang="en-US" smtClean="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4150251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898" indent="0" algn="ctr">
              <a:buNone/>
              <a:defRPr sz="1500"/>
            </a:lvl2pPr>
            <a:lvl3pPr marL="685797" indent="0" algn="ctr">
              <a:buNone/>
              <a:defRPr sz="1350"/>
            </a:lvl3pPr>
            <a:lvl4pPr marL="1028696" indent="0" algn="ctr">
              <a:buNone/>
              <a:defRPr sz="1200"/>
            </a:lvl4pPr>
            <a:lvl5pPr marL="1371594" indent="0" algn="ctr">
              <a:buNone/>
              <a:defRPr sz="1200"/>
            </a:lvl5pPr>
            <a:lvl6pPr marL="1714492" indent="0" algn="ctr">
              <a:buNone/>
              <a:defRPr sz="1200"/>
            </a:lvl6pPr>
            <a:lvl7pPr marL="2057391" indent="0" algn="ctr">
              <a:buNone/>
              <a:defRPr sz="1200"/>
            </a:lvl7pPr>
            <a:lvl8pPr marL="2400290" indent="0" algn="ctr">
              <a:buNone/>
              <a:defRPr sz="1200"/>
            </a:lvl8pPr>
            <a:lvl9pPr marL="2743188" indent="0" algn="ctr">
              <a:buNone/>
              <a:defRPr sz="12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F937819A-181B-4073-A66C-C42742A9C10E}" type="datetimeFigureOut">
              <a:rPr lang="es-CL" smtClean="0">
                <a:solidFill>
                  <a:prstClr val="black">
                    <a:tint val="75000"/>
                  </a:prstClr>
                </a:solidFill>
              </a:rPr>
              <a:pPr/>
              <a:t>06-11-2023</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405F8D6-70BE-4D4B-A469-47B0FA7285C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51307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F937819A-181B-4073-A66C-C42742A9C10E}" type="datetimeFigureOut">
              <a:rPr lang="es-CL" smtClean="0">
                <a:solidFill>
                  <a:prstClr val="black">
                    <a:tint val="75000"/>
                  </a:prstClr>
                </a:solidFill>
              </a:rPr>
              <a:pPr/>
              <a:t>06-11-2023</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405F8D6-70BE-4D4B-A469-47B0FA7285C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61840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45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4"/>
            <a:ext cx="10515600" cy="1500187"/>
          </a:xfrm>
        </p:spPr>
        <p:txBody>
          <a:bodyPr/>
          <a:lstStyle>
            <a:lvl1pPr marL="0" indent="0">
              <a:buNone/>
              <a:defRPr sz="1800">
                <a:solidFill>
                  <a:schemeClr val="tx1">
                    <a:tint val="75000"/>
                  </a:schemeClr>
                </a:solidFill>
              </a:defRPr>
            </a:lvl1pPr>
            <a:lvl2pPr marL="342898" indent="0">
              <a:buNone/>
              <a:defRPr sz="1500">
                <a:solidFill>
                  <a:schemeClr val="tx1">
                    <a:tint val="75000"/>
                  </a:schemeClr>
                </a:solidFill>
              </a:defRPr>
            </a:lvl2pPr>
            <a:lvl3pPr marL="685797" indent="0">
              <a:buNone/>
              <a:defRPr sz="1350">
                <a:solidFill>
                  <a:schemeClr val="tx1">
                    <a:tint val="75000"/>
                  </a:schemeClr>
                </a:solidFill>
              </a:defRPr>
            </a:lvl3pPr>
            <a:lvl4pPr marL="1028696" indent="0">
              <a:buNone/>
              <a:defRPr sz="1200">
                <a:solidFill>
                  <a:schemeClr val="tx1">
                    <a:tint val="75000"/>
                  </a:schemeClr>
                </a:solidFill>
              </a:defRPr>
            </a:lvl4pPr>
            <a:lvl5pPr marL="1371594" indent="0">
              <a:buNone/>
              <a:defRPr sz="1200">
                <a:solidFill>
                  <a:schemeClr val="tx1">
                    <a:tint val="75000"/>
                  </a:schemeClr>
                </a:solidFill>
              </a:defRPr>
            </a:lvl5pPr>
            <a:lvl6pPr marL="1714492" indent="0">
              <a:buNone/>
              <a:defRPr sz="1200">
                <a:solidFill>
                  <a:schemeClr val="tx1">
                    <a:tint val="75000"/>
                  </a:schemeClr>
                </a:solidFill>
              </a:defRPr>
            </a:lvl6pPr>
            <a:lvl7pPr marL="2057391" indent="0">
              <a:buNone/>
              <a:defRPr sz="1200">
                <a:solidFill>
                  <a:schemeClr val="tx1">
                    <a:tint val="75000"/>
                  </a:schemeClr>
                </a:solidFill>
              </a:defRPr>
            </a:lvl7pPr>
            <a:lvl8pPr marL="2400290" indent="0">
              <a:buNone/>
              <a:defRPr sz="1200">
                <a:solidFill>
                  <a:schemeClr val="tx1">
                    <a:tint val="75000"/>
                  </a:schemeClr>
                </a:solidFill>
              </a:defRPr>
            </a:lvl8pPr>
            <a:lvl9pPr marL="2743188"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937819A-181B-4073-A66C-C42742A9C10E}" type="datetimeFigureOut">
              <a:rPr lang="es-CL" smtClean="0">
                <a:solidFill>
                  <a:prstClr val="black">
                    <a:tint val="75000"/>
                  </a:prstClr>
                </a:solidFill>
              </a:rPr>
              <a:pPr/>
              <a:t>06-11-2023</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405F8D6-70BE-4D4B-A469-47B0FA7285C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19885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F937819A-181B-4073-A66C-C42742A9C10E}" type="datetimeFigureOut">
              <a:rPr lang="es-CL" smtClean="0">
                <a:solidFill>
                  <a:prstClr val="black">
                    <a:tint val="75000"/>
                  </a:prstClr>
                </a:solidFill>
              </a:rPr>
              <a:pPr/>
              <a:t>06-11-2023</a:t>
            </a:fld>
            <a:endParaRPr lang="es-C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7405F8D6-70BE-4D4B-A469-47B0FA7285C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84284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6"/>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1800" b="1"/>
            </a:lvl1pPr>
            <a:lvl2pPr marL="342898" indent="0">
              <a:buNone/>
              <a:defRPr sz="1500" b="1"/>
            </a:lvl2pPr>
            <a:lvl3pPr marL="685797" indent="0">
              <a:buNone/>
              <a:defRPr sz="1350" b="1"/>
            </a:lvl3pPr>
            <a:lvl4pPr marL="1028696" indent="0">
              <a:buNone/>
              <a:defRPr sz="1200" b="1"/>
            </a:lvl4pPr>
            <a:lvl5pPr marL="1371594" indent="0">
              <a:buNone/>
              <a:defRPr sz="1200" b="1"/>
            </a:lvl5pPr>
            <a:lvl6pPr marL="1714492" indent="0">
              <a:buNone/>
              <a:defRPr sz="1200" b="1"/>
            </a:lvl6pPr>
            <a:lvl7pPr marL="2057391" indent="0">
              <a:buNone/>
              <a:defRPr sz="1200" b="1"/>
            </a:lvl7pPr>
            <a:lvl8pPr marL="2400290" indent="0">
              <a:buNone/>
              <a:defRPr sz="1200" b="1"/>
            </a:lvl8pPr>
            <a:lvl9pPr marL="2743188"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F937819A-181B-4073-A66C-C42742A9C10E}" type="datetimeFigureOut">
              <a:rPr lang="es-CL" smtClean="0">
                <a:solidFill>
                  <a:prstClr val="black">
                    <a:tint val="75000"/>
                  </a:prstClr>
                </a:solidFill>
              </a:rPr>
              <a:pPr/>
              <a:t>06-11-2023</a:t>
            </a:fld>
            <a:endParaRPr lang="es-CL">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7405F8D6-70BE-4D4B-A469-47B0FA7285C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90983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F937819A-181B-4073-A66C-C42742A9C10E}" type="datetimeFigureOut">
              <a:rPr lang="es-CL" smtClean="0">
                <a:solidFill>
                  <a:prstClr val="black">
                    <a:tint val="75000"/>
                  </a:prstClr>
                </a:solidFill>
              </a:rPr>
              <a:pPr/>
              <a:t>06-11-2023</a:t>
            </a:fld>
            <a:endParaRPr lang="es-CL">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7405F8D6-70BE-4D4B-A469-47B0FA7285C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06565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937819A-181B-4073-A66C-C42742A9C10E}" type="datetimeFigureOut">
              <a:rPr lang="es-CL" smtClean="0"/>
              <a:t>06-11-2023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7405F8D6-70BE-4D4B-A469-47B0FA7285C4}" type="slidenum">
              <a:rPr lang="es-CL" smtClean="0"/>
              <a:t>‹Nº›</a:t>
            </a:fld>
            <a:endParaRPr lang="es-CL"/>
          </a:p>
        </p:txBody>
      </p:sp>
    </p:spTree>
    <p:extLst>
      <p:ext uri="{BB962C8B-B14F-4D97-AF65-F5344CB8AC3E}">
        <p14:creationId xmlns:p14="http://schemas.microsoft.com/office/powerpoint/2010/main" val="4114671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937819A-181B-4073-A66C-C42742A9C10E}" type="datetimeFigureOut">
              <a:rPr lang="es-CL" smtClean="0">
                <a:solidFill>
                  <a:prstClr val="black">
                    <a:tint val="75000"/>
                  </a:prstClr>
                </a:solidFill>
              </a:rPr>
              <a:pPr/>
              <a:t>06-11-2023</a:t>
            </a:fld>
            <a:endParaRPr lang="es-CL">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7405F8D6-70BE-4D4B-A469-47B0FA7285C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88126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2" indent="0">
              <a:buNone/>
              <a:defRPr sz="750"/>
            </a:lvl6pPr>
            <a:lvl7pPr marL="2057391" indent="0">
              <a:buNone/>
              <a:defRPr sz="750"/>
            </a:lvl7pPr>
            <a:lvl8pPr marL="2400290" indent="0">
              <a:buNone/>
              <a:defRPr sz="750"/>
            </a:lvl8pPr>
            <a:lvl9pPr marL="2743188"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937819A-181B-4073-A66C-C42742A9C10E}" type="datetimeFigureOut">
              <a:rPr lang="es-CL" smtClean="0">
                <a:solidFill>
                  <a:prstClr val="black">
                    <a:tint val="75000"/>
                  </a:prstClr>
                </a:solidFill>
              </a:rPr>
              <a:pPr/>
              <a:t>06-11-2023</a:t>
            </a:fld>
            <a:endParaRPr lang="es-C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7405F8D6-70BE-4D4B-A469-47B0FA7285C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807412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2400"/>
            </a:lvl1pPr>
            <a:lvl2pPr marL="342898" indent="0">
              <a:buNone/>
              <a:defRPr sz="2100"/>
            </a:lvl2pPr>
            <a:lvl3pPr marL="685797" indent="0">
              <a:buNone/>
              <a:defRPr sz="1800"/>
            </a:lvl3pPr>
            <a:lvl4pPr marL="1028696" indent="0">
              <a:buNone/>
              <a:defRPr sz="1500"/>
            </a:lvl4pPr>
            <a:lvl5pPr marL="1371594" indent="0">
              <a:buNone/>
              <a:defRPr sz="1500"/>
            </a:lvl5pPr>
            <a:lvl6pPr marL="1714492" indent="0">
              <a:buNone/>
              <a:defRPr sz="1500"/>
            </a:lvl6pPr>
            <a:lvl7pPr marL="2057391" indent="0">
              <a:buNone/>
              <a:defRPr sz="1500"/>
            </a:lvl7pPr>
            <a:lvl8pPr marL="2400290" indent="0">
              <a:buNone/>
              <a:defRPr sz="1500"/>
            </a:lvl8pPr>
            <a:lvl9pPr marL="2743188" indent="0">
              <a:buNone/>
              <a:defRPr sz="15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898" indent="0">
              <a:buNone/>
              <a:defRPr sz="1050"/>
            </a:lvl2pPr>
            <a:lvl3pPr marL="685797" indent="0">
              <a:buNone/>
              <a:defRPr sz="900"/>
            </a:lvl3pPr>
            <a:lvl4pPr marL="1028696" indent="0">
              <a:buNone/>
              <a:defRPr sz="750"/>
            </a:lvl4pPr>
            <a:lvl5pPr marL="1371594" indent="0">
              <a:buNone/>
              <a:defRPr sz="750"/>
            </a:lvl5pPr>
            <a:lvl6pPr marL="1714492" indent="0">
              <a:buNone/>
              <a:defRPr sz="750"/>
            </a:lvl6pPr>
            <a:lvl7pPr marL="2057391" indent="0">
              <a:buNone/>
              <a:defRPr sz="750"/>
            </a:lvl7pPr>
            <a:lvl8pPr marL="2400290" indent="0">
              <a:buNone/>
              <a:defRPr sz="750"/>
            </a:lvl8pPr>
            <a:lvl9pPr marL="2743188"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937819A-181B-4073-A66C-C42742A9C10E}" type="datetimeFigureOut">
              <a:rPr lang="es-CL" smtClean="0">
                <a:solidFill>
                  <a:prstClr val="black">
                    <a:tint val="75000"/>
                  </a:prstClr>
                </a:solidFill>
              </a:rPr>
              <a:pPr/>
              <a:t>06-11-2023</a:t>
            </a:fld>
            <a:endParaRPr lang="es-CL">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7405F8D6-70BE-4D4B-A469-47B0FA7285C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41529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F937819A-181B-4073-A66C-C42742A9C10E}" type="datetimeFigureOut">
              <a:rPr lang="es-CL" smtClean="0">
                <a:solidFill>
                  <a:prstClr val="black">
                    <a:tint val="75000"/>
                  </a:prstClr>
                </a:solidFill>
              </a:rPr>
              <a:pPr/>
              <a:t>06-11-2023</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405F8D6-70BE-4D4B-A469-47B0FA7285C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639272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F937819A-181B-4073-A66C-C42742A9C10E}" type="datetimeFigureOut">
              <a:rPr lang="es-CL" smtClean="0">
                <a:solidFill>
                  <a:prstClr val="black">
                    <a:tint val="75000"/>
                  </a:prstClr>
                </a:solidFill>
              </a:rPr>
              <a:pPr/>
              <a:t>06-11-2023</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7405F8D6-70BE-4D4B-A469-47B0FA7285C4}"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6024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F937819A-181B-4073-A66C-C42742A9C10E}" type="datetimeFigureOut">
              <a:rPr lang="es-CL" smtClean="0"/>
              <a:t>06-11-2023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7405F8D6-70BE-4D4B-A469-47B0FA7285C4}" type="slidenum">
              <a:rPr lang="es-CL" smtClean="0"/>
              <a:t>‹Nº›</a:t>
            </a:fld>
            <a:endParaRPr lang="es-CL"/>
          </a:p>
        </p:txBody>
      </p:sp>
    </p:spTree>
    <p:extLst>
      <p:ext uri="{BB962C8B-B14F-4D97-AF65-F5344CB8AC3E}">
        <p14:creationId xmlns:p14="http://schemas.microsoft.com/office/powerpoint/2010/main" val="20253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F937819A-181B-4073-A66C-C42742A9C10E}" type="datetimeFigureOut">
              <a:rPr lang="es-CL" smtClean="0"/>
              <a:t>06-11-2023</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7405F8D6-70BE-4D4B-A469-47B0FA7285C4}" type="slidenum">
              <a:rPr lang="es-CL" smtClean="0"/>
              <a:t>‹Nº›</a:t>
            </a:fld>
            <a:endParaRPr lang="es-CL"/>
          </a:p>
        </p:txBody>
      </p:sp>
    </p:spTree>
    <p:extLst>
      <p:ext uri="{BB962C8B-B14F-4D97-AF65-F5344CB8AC3E}">
        <p14:creationId xmlns:p14="http://schemas.microsoft.com/office/powerpoint/2010/main" val="311161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F937819A-181B-4073-A66C-C42742A9C10E}" type="datetimeFigureOut">
              <a:rPr lang="es-CL" smtClean="0"/>
              <a:t>06-11-2023</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7405F8D6-70BE-4D4B-A469-47B0FA7285C4}" type="slidenum">
              <a:rPr lang="es-CL" smtClean="0"/>
              <a:t>‹Nº›</a:t>
            </a:fld>
            <a:endParaRPr lang="es-CL"/>
          </a:p>
        </p:txBody>
      </p:sp>
    </p:spTree>
    <p:extLst>
      <p:ext uri="{BB962C8B-B14F-4D97-AF65-F5344CB8AC3E}">
        <p14:creationId xmlns:p14="http://schemas.microsoft.com/office/powerpoint/2010/main" val="43393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937819A-181B-4073-A66C-C42742A9C10E}" type="datetimeFigureOut">
              <a:rPr lang="es-CL" smtClean="0"/>
              <a:t>06-11-2023</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7405F8D6-70BE-4D4B-A469-47B0FA7285C4}" type="slidenum">
              <a:rPr lang="es-CL" smtClean="0"/>
              <a:t>‹Nº›</a:t>
            </a:fld>
            <a:endParaRPr lang="es-CL"/>
          </a:p>
        </p:txBody>
      </p:sp>
    </p:spTree>
    <p:extLst>
      <p:ext uri="{BB962C8B-B14F-4D97-AF65-F5344CB8AC3E}">
        <p14:creationId xmlns:p14="http://schemas.microsoft.com/office/powerpoint/2010/main" val="422160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937819A-181B-4073-A66C-C42742A9C10E}" type="datetimeFigureOut">
              <a:rPr lang="es-CL" smtClean="0"/>
              <a:t>06-11-2023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7405F8D6-70BE-4D4B-A469-47B0FA7285C4}" type="slidenum">
              <a:rPr lang="es-CL" smtClean="0"/>
              <a:t>‹Nº›</a:t>
            </a:fld>
            <a:endParaRPr lang="es-CL"/>
          </a:p>
        </p:txBody>
      </p:sp>
    </p:spTree>
    <p:extLst>
      <p:ext uri="{BB962C8B-B14F-4D97-AF65-F5344CB8AC3E}">
        <p14:creationId xmlns:p14="http://schemas.microsoft.com/office/powerpoint/2010/main" val="3547807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937819A-181B-4073-A66C-C42742A9C10E}" type="datetimeFigureOut">
              <a:rPr lang="es-CL" smtClean="0"/>
              <a:t>06-11-2023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7405F8D6-70BE-4D4B-A469-47B0FA7285C4}" type="slidenum">
              <a:rPr lang="es-CL" smtClean="0"/>
              <a:t>‹Nº›</a:t>
            </a:fld>
            <a:endParaRPr lang="es-CL"/>
          </a:p>
        </p:txBody>
      </p:sp>
    </p:spTree>
    <p:extLst>
      <p:ext uri="{BB962C8B-B14F-4D97-AF65-F5344CB8AC3E}">
        <p14:creationId xmlns:p14="http://schemas.microsoft.com/office/powerpoint/2010/main" val="19813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7819A-181B-4073-A66C-C42742A9C10E}" type="datetimeFigureOut">
              <a:rPr lang="es-CL" smtClean="0"/>
              <a:t>06-11-2023</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5F8D6-70BE-4D4B-A469-47B0FA7285C4}" type="slidenum">
              <a:rPr lang="es-CL" smtClean="0"/>
              <a:t>‹Nº›</a:t>
            </a:fld>
            <a:endParaRPr lang="es-CL"/>
          </a:p>
        </p:txBody>
      </p:sp>
    </p:spTree>
    <p:extLst>
      <p:ext uri="{BB962C8B-B14F-4D97-AF65-F5344CB8AC3E}">
        <p14:creationId xmlns:p14="http://schemas.microsoft.com/office/powerpoint/2010/main" val="4021665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5"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141395" y="2638046"/>
            <a:ext cx="7917007"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71923" y="6238816"/>
            <a:ext cx="2753747" cy="323968"/>
          </a:xfrm>
          <a:prstGeom prst="rect">
            <a:avLst/>
          </a:prstGeom>
        </p:spPr>
        <p:txBody>
          <a:bodyPr vert="horz" lIns="91440" tIns="45720" rIns="91440" bIns="45720" rtlCol="0" anchor="ctr"/>
          <a:lstStyle>
            <a:lvl1pPr algn="r">
              <a:defRPr sz="1000">
                <a:solidFill>
                  <a:schemeClr val="tx1">
                    <a:alpha val="70000"/>
                  </a:schemeClr>
                </a:solidFill>
              </a:defRPr>
            </a:lvl1pPr>
          </a:lstStyle>
          <a:p>
            <a:pPr defTabSz="685797"/>
            <a:fld id="{F937819A-181B-4073-A66C-C42742A9C10E}" type="datetimeFigureOut">
              <a:rPr lang="es-CL" smtClean="0">
                <a:solidFill>
                  <a:prstClr val="black">
                    <a:tint val="75000"/>
                  </a:prstClr>
                </a:solidFill>
                <a:latin typeface="Calibri" panose="020F0502020204030204"/>
              </a:rPr>
              <a:pPr defTabSz="685797"/>
              <a:t>06-11-2023</a:t>
            </a:fld>
            <a:endParaRPr lang="es-CL">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1469653" y="6236208"/>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pPr defTabSz="685797"/>
            <a:endParaRPr lang="es-CL">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10986816" y="6217920"/>
            <a:ext cx="48768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pPr defTabSz="685797"/>
            <a:fld id="{7405F8D6-70BE-4D4B-A469-47B0FA7285C4}" type="slidenum">
              <a:rPr lang="es-CL" smtClean="0">
                <a:solidFill>
                  <a:prstClr val="black">
                    <a:tint val="75000"/>
                  </a:prstClr>
                </a:solidFill>
                <a:latin typeface="Calibri" panose="020F0502020204030204"/>
              </a:rPr>
              <a:pPr defTabSz="685797"/>
              <a:t>‹Nº›</a:t>
            </a:fld>
            <a:endParaRPr lang="es-CL">
              <a:solidFill>
                <a:prstClr val="black">
                  <a:tint val="75000"/>
                </a:prstClr>
              </a:solidFill>
              <a:latin typeface="Calibri" panose="020F0502020204030204"/>
            </a:endParaRPr>
          </a:p>
        </p:txBody>
      </p:sp>
    </p:spTree>
    <p:extLst>
      <p:ext uri="{BB962C8B-B14F-4D97-AF65-F5344CB8AC3E}">
        <p14:creationId xmlns:p14="http://schemas.microsoft.com/office/powerpoint/2010/main" val="707876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353"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588" indent="-228588" algn="l" defTabSz="914353"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177" indent="-228588" algn="l" defTabSz="914353"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765" indent="-228588" algn="l" defTabSz="914353"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353" indent="-228588" algn="l" defTabSz="914353"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2942" indent="-228588" algn="l" defTabSz="914353"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383" indent="-228588" algn="l" defTabSz="914353"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824" indent="-228588" algn="l" defTabSz="914353"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265" indent="-228588" algn="l" defTabSz="914353"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706" indent="-228588" algn="l" defTabSz="914353"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97"/>
            <a:fld id="{F937819A-181B-4073-A66C-C42742A9C10E}" type="datetimeFigureOut">
              <a:rPr lang="es-CL" smtClean="0">
                <a:solidFill>
                  <a:prstClr val="black">
                    <a:tint val="75000"/>
                  </a:prstClr>
                </a:solidFill>
              </a:rPr>
              <a:pPr defTabSz="685797"/>
              <a:t>06-11-2023</a:t>
            </a:fld>
            <a:endParaRPr lang="es-CL">
              <a:solidFill>
                <a:prstClr val="black">
                  <a:tint val="75000"/>
                </a:prstClr>
              </a:solidFill>
            </a:endParaRPr>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97"/>
            <a:endParaRPr lang="es-CL">
              <a:solidFill>
                <a:prstClr val="black">
                  <a:tint val="75000"/>
                </a:prstClr>
              </a:solidFill>
            </a:endParaRPr>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97"/>
            <a:fld id="{7405F8D6-70BE-4D4B-A469-47B0FA7285C4}" type="slidenum">
              <a:rPr lang="es-CL" smtClean="0">
                <a:solidFill>
                  <a:prstClr val="black">
                    <a:tint val="75000"/>
                  </a:prstClr>
                </a:solidFill>
              </a:rPr>
              <a:pPr defTabSz="685797"/>
              <a:t>‹Nº›</a:t>
            </a:fld>
            <a:endParaRPr lang="es-CL">
              <a:solidFill>
                <a:prstClr val="black">
                  <a:tint val="75000"/>
                </a:prstClr>
              </a:solidFill>
            </a:endParaRPr>
          </a:p>
        </p:txBody>
      </p:sp>
    </p:spTree>
    <p:extLst>
      <p:ext uri="{BB962C8B-B14F-4D97-AF65-F5344CB8AC3E}">
        <p14:creationId xmlns:p14="http://schemas.microsoft.com/office/powerpoint/2010/main" val="13139997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79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79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8" indent="-171450" algn="l" defTabSz="68579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6" indent="-171450" algn="l" defTabSz="68579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45"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44"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42"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0"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39"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38" indent="-171450" algn="l" defTabSz="6857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L"/>
      </a:defPPr>
      <a:lvl1pPr marL="0" algn="l" defTabSz="685797" rtl="0" eaLnBrk="1" latinLnBrk="0" hangingPunct="1">
        <a:defRPr sz="1350" kern="1200">
          <a:solidFill>
            <a:schemeClr val="tx1"/>
          </a:solidFill>
          <a:latin typeface="+mn-lt"/>
          <a:ea typeface="+mn-ea"/>
          <a:cs typeface="+mn-cs"/>
        </a:defRPr>
      </a:lvl1pPr>
      <a:lvl2pPr marL="342898" algn="l" defTabSz="685797" rtl="0" eaLnBrk="1" latinLnBrk="0" hangingPunct="1">
        <a:defRPr sz="1350" kern="1200">
          <a:solidFill>
            <a:schemeClr val="tx1"/>
          </a:solidFill>
          <a:latin typeface="+mn-lt"/>
          <a:ea typeface="+mn-ea"/>
          <a:cs typeface="+mn-cs"/>
        </a:defRPr>
      </a:lvl2pPr>
      <a:lvl3pPr marL="685797" algn="l" defTabSz="685797" rtl="0" eaLnBrk="1" latinLnBrk="0" hangingPunct="1">
        <a:defRPr sz="1350" kern="1200">
          <a:solidFill>
            <a:schemeClr val="tx1"/>
          </a:solidFill>
          <a:latin typeface="+mn-lt"/>
          <a:ea typeface="+mn-ea"/>
          <a:cs typeface="+mn-cs"/>
        </a:defRPr>
      </a:lvl3pPr>
      <a:lvl4pPr marL="1028696" algn="l" defTabSz="685797" rtl="0" eaLnBrk="1" latinLnBrk="0" hangingPunct="1">
        <a:defRPr sz="1350" kern="1200">
          <a:solidFill>
            <a:schemeClr val="tx1"/>
          </a:solidFill>
          <a:latin typeface="+mn-lt"/>
          <a:ea typeface="+mn-ea"/>
          <a:cs typeface="+mn-cs"/>
        </a:defRPr>
      </a:lvl4pPr>
      <a:lvl5pPr marL="1371594" algn="l" defTabSz="685797" rtl="0" eaLnBrk="1" latinLnBrk="0" hangingPunct="1">
        <a:defRPr sz="1350" kern="1200">
          <a:solidFill>
            <a:schemeClr val="tx1"/>
          </a:solidFill>
          <a:latin typeface="+mn-lt"/>
          <a:ea typeface="+mn-ea"/>
          <a:cs typeface="+mn-cs"/>
        </a:defRPr>
      </a:lvl5pPr>
      <a:lvl6pPr marL="1714492" algn="l" defTabSz="685797" rtl="0" eaLnBrk="1" latinLnBrk="0" hangingPunct="1">
        <a:defRPr sz="1350" kern="1200">
          <a:solidFill>
            <a:schemeClr val="tx1"/>
          </a:solidFill>
          <a:latin typeface="+mn-lt"/>
          <a:ea typeface="+mn-ea"/>
          <a:cs typeface="+mn-cs"/>
        </a:defRPr>
      </a:lvl6pPr>
      <a:lvl7pPr marL="2057391" algn="l" defTabSz="685797" rtl="0" eaLnBrk="1" latinLnBrk="0" hangingPunct="1">
        <a:defRPr sz="1350" kern="1200">
          <a:solidFill>
            <a:schemeClr val="tx1"/>
          </a:solidFill>
          <a:latin typeface="+mn-lt"/>
          <a:ea typeface="+mn-ea"/>
          <a:cs typeface="+mn-cs"/>
        </a:defRPr>
      </a:lvl7pPr>
      <a:lvl8pPr marL="2400290" algn="l" defTabSz="685797" rtl="0" eaLnBrk="1" latinLnBrk="0" hangingPunct="1">
        <a:defRPr sz="1350" kern="1200">
          <a:solidFill>
            <a:schemeClr val="tx1"/>
          </a:solidFill>
          <a:latin typeface="+mn-lt"/>
          <a:ea typeface="+mn-ea"/>
          <a:cs typeface="+mn-cs"/>
        </a:defRPr>
      </a:lvl8pPr>
      <a:lvl9pPr marL="2743188" algn="l" defTabSz="68579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7F928E-F876-CF01-71FB-87F8741B2BBE}"/>
              </a:ext>
            </a:extLst>
          </p:cNvPr>
          <p:cNvSpPr>
            <a:spLocks noGrp="1"/>
          </p:cNvSpPr>
          <p:nvPr>
            <p:ph type="ctrTitle"/>
          </p:nvPr>
        </p:nvSpPr>
        <p:spPr>
          <a:xfrm>
            <a:off x="1073791" y="2197916"/>
            <a:ext cx="10139494" cy="1672440"/>
          </a:xfrm>
        </p:spPr>
        <p:txBody>
          <a:bodyPr>
            <a:normAutofit/>
          </a:bodyPr>
          <a:lstStyle/>
          <a:p>
            <a:r>
              <a:rPr lang="es-CL" sz="4000" dirty="0"/>
              <a:t>Justicia restaurativa </a:t>
            </a:r>
            <a:r>
              <a:rPr lang="es-ES" sz="4000" dirty="0"/>
              <a:t>en el contexto penitenciario</a:t>
            </a:r>
            <a:endParaRPr lang="es-CL" sz="4000" dirty="0"/>
          </a:p>
        </p:txBody>
      </p:sp>
      <p:pic>
        <p:nvPicPr>
          <p:cNvPr id="5" name="Imagen 4">
            <a:extLst>
              <a:ext uri="{FF2B5EF4-FFF2-40B4-BE49-F238E27FC236}">
                <a16:creationId xmlns:a16="http://schemas.microsoft.com/office/drawing/2014/main" id="{B202E186-A4E9-1191-B8C3-1F71EC313EAB}"/>
              </a:ext>
            </a:extLst>
          </p:cNvPr>
          <p:cNvPicPr>
            <a:picLocks noChangeAspect="1"/>
          </p:cNvPicPr>
          <p:nvPr/>
        </p:nvPicPr>
        <p:blipFill rotWithShape="1">
          <a:blip r:embed="rId2"/>
          <a:srcRect l="33096" t="26911" r="35803" b="55719"/>
          <a:stretch/>
        </p:blipFill>
        <p:spPr>
          <a:xfrm>
            <a:off x="1073791" y="620785"/>
            <a:ext cx="4405992" cy="1384184"/>
          </a:xfrm>
          <a:prstGeom prst="rect">
            <a:avLst/>
          </a:prstGeom>
        </p:spPr>
      </p:pic>
      <p:sp>
        <p:nvSpPr>
          <p:cNvPr id="6" name="CuadroTexto 5">
            <a:extLst>
              <a:ext uri="{FF2B5EF4-FFF2-40B4-BE49-F238E27FC236}">
                <a16:creationId xmlns:a16="http://schemas.microsoft.com/office/drawing/2014/main" id="{C6EF477D-1D71-C8AE-7826-65D4E2D52B39}"/>
              </a:ext>
            </a:extLst>
          </p:cNvPr>
          <p:cNvSpPr txBox="1"/>
          <p:nvPr/>
        </p:nvSpPr>
        <p:spPr>
          <a:xfrm>
            <a:off x="8279934" y="5257800"/>
            <a:ext cx="3305262" cy="369332"/>
          </a:xfrm>
          <a:prstGeom prst="rect">
            <a:avLst/>
          </a:prstGeom>
          <a:noFill/>
        </p:spPr>
        <p:txBody>
          <a:bodyPr wrap="square" rtlCol="0">
            <a:spAutoFit/>
          </a:bodyPr>
          <a:lstStyle/>
          <a:p>
            <a:r>
              <a:rPr lang="es-CL" dirty="0"/>
              <a:t>Prof. Olga Espinoza Mavila</a:t>
            </a:r>
          </a:p>
        </p:txBody>
      </p:sp>
      <p:sp>
        <p:nvSpPr>
          <p:cNvPr id="7" name="Subtítulo 6">
            <a:extLst>
              <a:ext uri="{FF2B5EF4-FFF2-40B4-BE49-F238E27FC236}">
                <a16:creationId xmlns:a16="http://schemas.microsoft.com/office/drawing/2014/main" id="{A398F03E-33CB-92F9-9208-4025837FF5C0}"/>
              </a:ext>
            </a:extLst>
          </p:cNvPr>
          <p:cNvSpPr>
            <a:spLocks noGrp="1"/>
          </p:cNvSpPr>
          <p:nvPr>
            <p:ph type="subTitle" idx="1"/>
          </p:nvPr>
        </p:nvSpPr>
        <p:spPr>
          <a:xfrm>
            <a:off x="1524000" y="4011540"/>
            <a:ext cx="9144000" cy="1246259"/>
          </a:xfrm>
        </p:spPr>
        <p:txBody>
          <a:bodyPr/>
          <a:lstStyle/>
          <a:p>
            <a:r>
              <a:rPr lang="es-ES" dirty="0"/>
              <a:t>Abordaje crítico a nivel nacional y latinoamericano</a:t>
            </a:r>
            <a:endParaRPr lang="es-CL" dirty="0"/>
          </a:p>
        </p:txBody>
      </p:sp>
    </p:spTree>
    <p:extLst>
      <p:ext uri="{BB962C8B-B14F-4D97-AF65-F5344CB8AC3E}">
        <p14:creationId xmlns:p14="http://schemas.microsoft.com/office/powerpoint/2010/main" val="102658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709F4FC9-790F-4F97-8EE4-312CE916E8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2" name="Rectangle 11">
              <a:extLst>
                <a:ext uri="{FF2B5EF4-FFF2-40B4-BE49-F238E27FC236}">
                  <a16:creationId xmlns:a16="http://schemas.microsoft.com/office/drawing/2014/main" id="{11582185-B7AA-4C85-9F08-0CF3055EF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F928DF6-7FD6-4208-9ACF-63FB7CC78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6822B5A5-A76C-4DCB-9522-E70E2E230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0" y="990600"/>
            <a:ext cx="9905999"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ítulo 3"/>
          <p:cNvSpPr>
            <a:spLocks noGrp="1"/>
          </p:cNvSpPr>
          <p:nvPr>
            <p:ph type="title"/>
          </p:nvPr>
        </p:nvSpPr>
        <p:spPr>
          <a:xfrm>
            <a:off x="2514599" y="1676400"/>
            <a:ext cx="8534401" cy="2590800"/>
          </a:xfrm>
        </p:spPr>
        <p:txBody>
          <a:bodyPr vert="horz" lIns="91440" tIns="45720" rIns="91440" bIns="45720" rtlCol="0" anchor="t">
            <a:normAutofit/>
          </a:bodyPr>
          <a:lstStyle/>
          <a:p>
            <a:pPr defTabSz="914400"/>
            <a:r>
              <a:rPr lang="en-US" sz="5400" b="1" kern="1200" dirty="0">
                <a:solidFill>
                  <a:schemeClr val="tx1"/>
                </a:solidFill>
                <a:latin typeface="+mj-lt"/>
                <a:ea typeface="+mj-ea"/>
                <a:cs typeface="+mj-cs"/>
              </a:rPr>
              <a:t>¿</a:t>
            </a:r>
            <a:r>
              <a:rPr lang="en-US" sz="5400" b="1" kern="1200" dirty="0" err="1">
                <a:solidFill>
                  <a:schemeClr val="tx1"/>
                </a:solidFill>
                <a:latin typeface="+mj-lt"/>
                <a:ea typeface="+mj-ea"/>
                <a:cs typeface="+mj-cs"/>
              </a:rPr>
              <a:t>Cómo</a:t>
            </a:r>
            <a:r>
              <a:rPr lang="en-US" sz="5400" b="1" kern="1200" dirty="0">
                <a:solidFill>
                  <a:schemeClr val="tx1"/>
                </a:solidFill>
                <a:latin typeface="+mj-lt"/>
                <a:ea typeface="+mj-ea"/>
                <a:cs typeface="+mj-cs"/>
              </a:rPr>
              <a:t> </a:t>
            </a:r>
            <a:r>
              <a:rPr lang="en-US" sz="5400" b="1" kern="1200" dirty="0" err="1">
                <a:solidFill>
                  <a:schemeClr val="tx1"/>
                </a:solidFill>
                <a:latin typeface="+mj-lt"/>
                <a:ea typeface="+mj-ea"/>
                <a:cs typeface="+mj-cs"/>
              </a:rPr>
              <a:t>funciona</a:t>
            </a:r>
            <a:r>
              <a:rPr lang="en-US" sz="5400" b="1" kern="1200" dirty="0">
                <a:solidFill>
                  <a:schemeClr val="tx1"/>
                </a:solidFill>
                <a:latin typeface="+mj-lt"/>
                <a:ea typeface="+mj-ea"/>
                <a:cs typeface="+mj-cs"/>
              </a:rPr>
              <a:t> la Justicia </a:t>
            </a:r>
            <a:r>
              <a:rPr lang="en-US" sz="5400" b="1" kern="1200" dirty="0" err="1">
                <a:solidFill>
                  <a:schemeClr val="tx1"/>
                </a:solidFill>
                <a:latin typeface="+mj-lt"/>
                <a:ea typeface="+mj-ea"/>
                <a:cs typeface="+mj-cs"/>
              </a:rPr>
              <a:t>Restaurativa</a:t>
            </a:r>
            <a:r>
              <a:rPr lang="en-US" sz="5400" b="1" kern="1200" dirty="0">
                <a:solidFill>
                  <a:schemeClr val="tx1"/>
                </a:solidFill>
                <a:latin typeface="+mj-lt"/>
                <a:ea typeface="+mj-ea"/>
                <a:cs typeface="+mj-cs"/>
              </a:rPr>
              <a:t> </a:t>
            </a:r>
            <a:r>
              <a:rPr lang="en-US" sz="5400" b="1" kern="1200" dirty="0" err="1">
                <a:solidFill>
                  <a:schemeClr val="tx1"/>
                </a:solidFill>
                <a:latin typeface="+mj-lt"/>
                <a:ea typeface="+mj-ea"/>
                <a:cs typeface="+mj-cs"/>
              </a:rPr>
              <a:t>en</a:t>
            </a:r>
            <a:r>
              <a:rPr lang="en-US" sz="5400" b="1" kern="1200" dirty="0">
                <a:solidFill>
                  <a:schemeClr val="tx1"/>
                </a:solidFill>
                <a:latin typeface="+mj-lt"/>
                <a:ea typeface="+mj-ea"/>
                <a:cs typeface="+mj-cs"/>
              </a:rPr>
              <a:t> </a:t>
            </a:r>
            <a:r>
              <a:rPr lang="en-US" sz="5400" b="1" kern="1200" dirty="0" err="1">
                <a:solidFill>
                  <a:schemeClr val="tx1"/>
                </a:solidFill>
                <a:latin typeface="+mj-lt"/>
                <a:ea typeface="+mj-ea"/>
                <a:cs typeface="+mj-cs"/>
              </a:rPr>
              <a:t>contextos</a:t>
            </a:r>
            <a:r>
              <a:rPr lang="en-US" sz="5400" b="1" kern="1200" dirty="0">
                <a:solidFill>
                  <a:schemeClr val="tx1"/>
                </a:solidFill>
                <a:latin typeface="+mj-lt"/>
                <a:ea typeface="+mj-ea"/>
                <a:cs typeface="+mj-cs"/>
              </a:rPr>
              <a:t> </a:t>
            </a:r>
            <a:r>
              <a:rPr lang="en-US" sz="5400" b="1" kern="1200" dirty="0" err="1">
                <a:solidFill>
                  <a:schemeClr val="tx1"/>
                </a:solidFill>
                <a:latin typeface="+mj-lt"/>
                <a:ea typeface="+mj-ea"/>
                <a:cs typeface="+mj-cs"/>
              </a:rPr>
              <a:t>carcelarios</a:t>
            </a:r>
            <a:r>
              <a:rPr lang="en-US" sz="5400" b="1" kern="1200" dirty="0">
                <a:solidFill>
                  <a:schemeClr val="tx1"/>
                </a:solidFill>
                <a:latin typeface="+mj-lt"/>
                <a:ea typeface="+mj-ea"/>
                <a:cs typeface="+mj-cs"/>
              </a:rPr>
              <a:t>?</a:t>
            </a:r>
          </a:p>
        </p:txBody>
      </p:sp>
    </p:spTree>
    <p:extLst>
      <p:ext uri="{BB962C8B-B14F-4D97-AF65-F5344CB8AC3E}">
        <p14:creationId xmlns:p14="http://schemas.microsoft.com/office/powerpoint/2010/main" val="1597890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3108793" y="1454405"/>
            <a:ext cx="6278198" cy="3696036"/>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1457" fontAlgn="base" hangingPunct="0">
              <a:spcBef>
                <a:spcPct val="0"/>
              </a:spcBef>
              <a:spcAft>
                <a:spcPct val="0"/>
              </a:spcAft>
            </a:pPr>
            <a:r>
              <a:rPr lang="es-CL" sz="2953" dirty="0">
                <a:solidFill>
                  <a:prstClr val="white"/>
                </a:solidFill>
                <a:latin typeface="Calibri" panose="020F0502020204030204"/>
                <a:sym typeface="Chalkduster" charset="0"/>
              </a:rPr>
              <a:t>Es un mecanismo de humanización del sistema penitenciario y de respecto de la dignidad de las personas privadas de libertad</a:t>
            </a:r>
          </a:p>
        </p:txBody>
      </p:sp>
    </p:spTree>
    <p:extLst>
      <p:ext uri="{BB962C8B-B14F-4D97-AF65-F5344CB8AC3E}">
        <p14:creationId xmlns:p14="http://schemas.microsoft.com/office/powerpoint/2010/main" val="4085236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57316" t="47479" r="14380" b="35371"/>
          <a:stretch/>
        </p:blipFill>
        <p:spPr>
          <a:xfrm>
            <a:off x="2754379" y="3125216"/>
            <a:ext cx="6855373" cy="2596227"/>
          </a:xfrm>
          <a:prstGeom prst="rect">
            <a:avLst/>
          </a:prstGeom>
        </p:spPr>
      </p:pic>
      <p:sp>
        <p:nvSpPr>
          <p:cNvPr id="3" name="Elipse 2"/>
          <p:cNvSpPr/>
          <p:nvPr/>
        </p:nvSpPr>
        <p:spPr>
          <a:xfrm>
            <a:off x="3615099" y="998730"/>
            <a:ext cx="5063063" cy="1721441"/>
          </a:xfrm>
          <a:prstGeom prst="ellipse">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1457" fontAlgn="base" hangingPunct="0">
              <a:spcBef>
                <a:spcPct val="0"/>
              </a:spcBef>
              <a:spcAft>
                <a:spcPct val="0"/>
              </a:spcAft>
            </a:pPr>
            <a:r>
              <a:rPr lang="es-MX" sz="2953" dirty="0">
                <a:solidFill>
                  <a:prstClr val="white"/>
                </a:solidFill>
                <a:latin typeface="Calibri" panose="020F0502020204030204"/>
                <a:sym typeface="Chalkduster" charset="0"/>
              </a:rPr>
              <a:t>En el complejo escenario carcelario</a:t>
            </a:r>
            <a:endParaRPr lang="en-US" sz="2953" dirty="0">
              <a:solidFill>
                <a:prstClr val="white"/>
              </a:solidFill>
              <a:latin typeface="Calibri" panose="020F0502020204030204"/>
              <a:sym typeface="Chalkduster" charset="0"/>
            </a:endParaRPr>
          </a:p>
        </p:txBody>
      </p:sp>
      <p:sp>
        <p:nvSpPr>
          <p:cNvPr id="5" name="CuadroTexto 4">
            <a:extLst>
              <a:ext uri="{FF2B5EF4-FFF2-40B4-BE49-F238E27FC236}">
                <a16:creationId xmlns:a16="http://schemas.microsoft.com/office/drawing/2014/main" id="{83024345-4399-35A9-73E0-74EB54D5BE82}"/>
              </a:ext>
            </a:extLst>
          </p:cNvPr>
          <p:cNvSpPr txBox="1"/>
          <p:nvPr/>
        </p:nvSpPr>
        <p:spPr>
          <a:xfrm>
            <a:off x="1909785" y="6116336"/>
            <a:ext cx="9479280" cy="307777"/>
          </a:xfrm>
          <a:prstGeom prst="rect">
            <a:avLst/>
          </a:prstGeom>
          <a:noFill/>
        </p:spPr>
        <p:txBody>
          <a:bodyPr wrap="square">
            <a:spAutoFit/>
          </a:bodyPr>
          <a:lstStyle/>
          <a:p>
            <a:r>
              <a:rPr lang="en-US" sz="1400" dirty="0"/>
              <a:t>Fuente: </a:t>
            </a:r>
            <a:r>
              <a:rPr lang="en-US" sz="1400" dirty="0" err="1"/>
              <a:t>Dhami</a:t>
            </a:r>
            <a:r>
              <a:rPr lang="en-US" sz="1400" dirty="0"/>
              <a:t>, M.; Mantle, G. &amp; Fox, D. (2009).</a:t>
            </a:r>
            <a:endParaRPr lang="es-CL" sz="1400" dirty="0"/>
          </a:p>
        </p:txBody>
      </p:sp>
    </p:spTree>
    <p:extLst>
      <p:ext uri="{BB962C8B-B14F-4D97-AF65-F5344CB8AC3E}">
        <p14:creationId xmlns:p14="http://schemas.microsoft.com/office/powerpoint/2010/main" val="332845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3619" t="27752" r="15424" b="48574"/>
          <a:stretch/>
        </p:blipFill>
        <p:spPr>
          <a:xfrm>
            <a:off x="1994919" y="796207"/>
            <a:ext cx="7946387" cy="2870708"/>
          </a:xfrm>
          <a:prstGeom prst="rect">
            <a:avLst/>
          </a:prstGeom>
        </p:spPr>
      </p:pic>
      <p:pic>
        <p:nvPicPr>
          <p:cNvPr id="3" name="Imagen 2"/>
          <p:cNvPicPr>
            <a:picLocks noChangeAspect="1"/>
          </p:cNvPicPr>
          <p:nvPr/>
        </p:nvPicPr>
        <p:blipFill rotWithShape="1">
          <a:blip r:embed="rId3"/>
          <a:srcRect l="25705" t="66777" r="163" b="3024"/>
          <a:stretch/>
        </p:blipFill>
        <p:spPr>
          <a:xfrm>
            <a:off x="3907781" y="4006967"/>
            <a:ext cx="6025045" cy="1367028"/>
          </a:xfrm>
          <a:prstGeom prst="rect">
            <a:avLst/>
          </a:prstGeom>
        </p:spPr>
      </p:pic>
      <p:sp>
        <p:nvSpPr>
          <p:cNvPr id="4" name="Rayo 3"/>
          <p:cNvSpPr/>
          <p:nvPr/>
        </p:nvSpPr>
        <p:spPr>
          <a:xfrm>
            <a:off x="2349334" y="3884675"/>
            <a:ext cx="1316396" cy="1118159"/>
          </a:xfrm>
          <a:prstGeom prst="lightningBolt">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21457" fontAlgn="base" hangingPunct="0">
              <a:spcBef>
                <a:spcPct val="0"/>
              </a:spcBef>
              <a:spcAft>
                <a:spcPct val="0"/>
              </a:spcAft>
            </a:pPr>
            <a:endParaRPr lang="en-US" sz="2953">
              <a:solidFill>
                <a:prstClr val="white"/>
              </a:solidFill>
              <a:latin typeface="Calibri" panose="020F0502020204030204"/>
              <a:sym typeface="Chalkduster" charset="0"/>
            </a:endParaRPr>
          </a:p>
        </p:txBody>
      </p:sp>
      <p:sp>
        <p:nvSpPr>
          <p:cNvPr id="5" name="CuadroTexto 4"/>
          <p:cNvSpPr txBox="1"/>
          <p:nvPr/>
        </p:nvSpPr>
        <p:spPr>
          <a:xfrm>
            <a:off x="2805009" y="5909901"/>
            <a:ext cx="6531351" cy="546753"/>
          </a:xfrm>
          <a:prstGeom prst="rect">
            <a:avLst/>
          </a:prstGeom>
          <a:noFill/>
        </p:spPr>
        <p:txBody>
          <a:bodyPr wrap="square" rtlCol="0">
            <a:spAutoFit/>
          </a:bodyPr>
          <a:lstStyle/>
          <a:p>
            <a:pPr algn="ctr" defTabSz="321457" fontAlgn="base" hangingPunct="0">
              <a:spcBef>
                <a:spcPct val="0"/>
              </a:spcBef>
              <a:spcAft>
                <a:spcPct val="0"/>
              </a:spcAft>
            </a:pPr>
            <a:r>
              <a:rPr lang="es-MX" sz="2953" b="1" dirty="0">
                <a:solidFill>
                  <a:schemeClr val="accent1">
                    <a:lumMod val="50000"/>
                  </a:schemeClr>
                </a:solidFill>
                <a:latin typeface="Chalkduster" charset="0"/>
                <a:sym typeface="Chalkduster" charset="0"/>
              </a:rPr>
              <a:t>¿Qué pensamos nosotros?</a:t>
            </a:r>
            <a:endParaRPr lang="en-US" sz="2953" b="1" dirty="0">
              <a:solidFill>
                <a:schemeClr val="accent1">
                  <a:lumMod val="50000"/>
                </a:schemeClr>
              </a:solidFill>
              <a:latin typeface="Chalkduster" charset="0"/>
              <a:sym typeface="Chalkduster" charset="0"/>
            </a:endParaRPr>
          </a:p>
        </p:txBody>
      </p:sp>
      <p:sp>
        <p:nvSpPr>
          <p:cNvPr id="6" name="CuadroTexto 5">
            <a:extLst>
              <a:ext uri="{FF2B5EF4-FFF2-40B4-BE49-F238E27FC236}">
                <a16:creationId xmlns:a16="http://schemas.microsoft.com/office/drawing/2014/main" id="{A50F6D12-5F3E-E43D-0365-549B7531F037}"/>
              </a:ext>
            </a:extLst>
          </p:cNvPr>
          <p:cNvSpPr txBox="1"/>
          <p:nvPr/>
        </p:nvSpPr>
        <p:spPr>
          <a:xfrm>
            <a:off x="568665" y="5390086"/>
            <a:ext cx="1575095" cy="738664"/>
          </a:xfrm>
          <a:prstGeom prst="rect">
            <a:avLst/>
          </a:prstGeom>
          <a:noFill/>
        </p:spPr>
        <p:txBody>
          <a:bodyPr wrap="square">
            <a:spAutoFit/>
          </a:bodyPr>
          <a:lstStyle/>
          <a:p>
            <a:r>
              <a:rPr lang="en-US" sz="1400" dirty="0"/>
              <a:t>Fuente: </a:t>
            </a:r>
            <a:r>
              <a:rPr lang="en-US" sz="1400" dirty="0" err="1"/>
              <a:t>Dhami</a:t>
            </a:r>
            <a:r>
              <a:rPr lang="en-US" sz="1400" dirty="0"/>
              <a:t>, M.; Mantle, G. &amp; Fox, D. (2009).</a:t>
            </a:r>
            <a:endParaRPr lang="es-CL" sz="1400" dirty="0"/>
          </a:p>
        </p:txBody>
      </p:sp>
    </p:spTree>
    <p:extLst>
      <p:ext uri="{BB962C8B-B14F-4D97-AF65-F5344CB8AC3E}">
        <p14:creationId xmlns:p14="http://schemas.microsoft.com/office/powerpoint/2010/main" val="150059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1" name="Freeform: Shape 308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Freeform: Shape 308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89" name="Isosceles Triangle 308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n relacionada"/>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28286" y="1333448"/>
            <a:ext cx="3520321" cy="27370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91" name="Isosceles Triangle 309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94E30EE4-7876-6FF3-EF7E-53668932E05E}"/>
              </a:ext>
            </a:extLst>
          </p:cNvPr>
          <p:cNvSpPr txBox="1"/>
          <p:nvPr/>
        </p:nvSpPr>
        <p:spPr>
          <a:xfrm>
            <a:off x="4720836" y="1818479"/>
            <a:ext cx="6872272" cy="1323439"/>
          </a:xfrm>
          <a:prstGeom prst="rect">
            <a:avLst/>
          </a:prstGeom>
          <a:noFill/>
        </p:spPr>
        <p:txBody>
          <a:bodyPr wrap="square" rtlCol="0">
            <a:spAutoFit/>
          </a:bodyPr>
          <a:lstStyle/>
          <a:p>
            <a:r>
              <a:rPr lang="es-ES" sz="4000" dirty="0"/>
              <a:t>¿Cómo implementar programas de JR en prisiones?</a:t>
            </a:r>
            <a:endParaRPr lang="es-CL" sz="4000" dirty="0"/>
          </a:p>
        </p:txBody>
      </p:sp>
      <p:pic>
        <p:nvPicPr>
          <p:cNvPr id="3" name="Imagen 2">
            <a:extLst>
              <a:ext uri="{FF2B5EF4-FFF2-40B4-BE49-F238E27FC236}">
                <a16:creationId xmlns:a16="http://schemas.microsoft.com/office/drawing/2014/main" id="{1229D34A-5ADD-0745-9BFC-D3ED5A0FFCF9}"/>
              </a:ext>
            </a:extLst>
          </p:cNvPr>
          <p:cNvPicPr>
            <a:picLocks noChangeAspect="1"/>
          </p:cNvPicPr>
          <p:nvPr/>
        </p:nvPicPr>
        <p:blipFill rotWithShape="1">
          <a:blip r:embed="rId3"/>
          <a:srcRect l="1272" t="8065" r="1515" b="40043"/>
          <a:stretch/>
        </p:blipFill>
        <p:spPr>
          <a:xfrm>
            <a:off x="2279537" y="3873574"/>
            <a:ext cx="8107681" cy="2303128"/>
          </a:xfrm>
          <a:prstGeom prst="rect">
            <a:avLst/>
          </a:prstGeom>
        </p:spPr>
      </p:pic>
      <p:sp>
        <p:nvSpPr>
          <p:cNvPr id="5" name="CuadroTexto 4">
            <a:extLst>
              <a:ext uri="{FF2B5EF4-FFF2-40B4-BE49-F238E27FC236}">
                <a16:creationId xmlns:a16="http://schemas.microsoft.com/office/drawing/2014/main" id="{D7F5D977-6FAE-7646-63C3-955CA5CB6774}"/>
              </a:ext>
            </a:extLst>
          </p:cNvPr>
          <p:cNvSpPr txBox="1"/>
          <p:nvPr/>
        </p:nvSpPr>
        <p:spPr>
          <a:xfrm>
            <a:off x="1214325" y="6299254"/>
            <a:ext cx="6101080" cy="307777"/>
          </a:xfrm>
          <a:prstGeom prst="rect">
            <a:avLst/>
          </a:prstGeom>
          <a:noFill/>
        </p:spPr>
        <p:txBody>
          <a:bodyPr wrap="square">
            <a:spAutoFit/>
          </a:bodyPr>
          <a:lstStyle/>
          <a:p>
            <a:r>
              <a:rPr lang="en-US" sz="1400" dirty="0"/>
              <a:t>Fuente: </a:t>
            </a:r>
            <a:r>
              <a:rPr lang="en-US" sz="1400" dirty="0" err="1"/>
              <a:t>Dhami</a:t>
            </a:r>
            <a:r>
              <a:rPr lang="en-US" sz="1400" dirty="0"/>
              <a:t>, M.; Mantle, G. &amp; Fox, D. (2009).</a:t>
            </a:r>
            <a:endParaRPr lang="es-CL" sz="1400" dirty="0"/>
          </a:p>
        </p:txBody>
      </p:sp>
    </p:spTree>
    <p:extLst>
      <p:ext uri="{BB962C8B-B14F-4D97-AF65-F5344CB8AC3E}">
        <p14:creationId xmlns:p14="http://schemas.microsoft.com/office/powerpoint/2010/main" val="2077622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47556" t="49262" r="18858" b="35874"/>
          <a:stretch/>
        </p:blipFill>
        <p:spPr>
          <a:xfrm>
            <a:off x="955041" y="1483360"/>
            <a:ext cx="10762566" cy="2976880"/>
          </a:xfrm>
          <a:prstGeom prst="rect">
            <a:avLst/>
          </a:prstGeom>
        </p:spPr>
      </p:pic>
      <p:sp>
        <p:nvSpPr>
          <p:cNvPr id="5" name="CuadroTexto 4">
            <a:extLst>
              <a:ext uri="{FF2B5EF4-FFF2-40B4-BE49-F238E27FC236}">
                <a16:creationId xmlns:a16="http://schemas.microsoft.com/office/drawing/2014/main" id="{E5BC7432-18DB-302B-C23A-FF8A630BF12B}"/>
              </a:ext>
            </a:extLst>
          </p:cNvPr>
          <p:cNvSpPr txBox="1"/>
          <p:nvPr/>
        </p:nvSpPr>
        <p:spPr>
          <a:xfrm>
            <a:off x="955041" y="5066863"/>
            <a:ext cx="9479280" cy="307777"/>
          </a:xfrm>
          <a:prstGeom prst="rect">
            <a:avLst/>
          </a:prstGeom>
          <a:noFill/>
        </p:spPr>
        <p:txBody>
          <a:bodyPr wrap="square">
            <a:spAutoFit/>
          </a:bodyPr>
          <a:lstStyle/>
          <a:p>
            <a:r>
              <a:rPr lang="en-US" sz="1400" dirty="0"/>
              <a:t>Fuente: </a:t>
            </a:r>
            <a:r>
              <a:rPr lang="en-US" sz="1400" dirty="0" err="1"/>
              <a:t>Dhami</a:t>
            </a:r>
            <a:r>
              <a:rPr lang="en-US" sz="1400" dirty="0"/>
              <a:t>, M.; Mantle, G. &amp; Fox, D. (2009).</a:t>
            </a:r>
            <a:endParaRPr lang="es-CL" sz="1400" dirty="0"/>
          </a:p>
        </p:txBody>
      </p:sp>
    </p:spTree>
    <p:extLst>
      <p:ext uri="{BB962C8B-B14F-4D97-AF65-F5344CB8AC3E}">
        <p14:creationId xmlns:p14="http://schemas.microsoft.com/office/powerpoint/2010/main" val="89535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6501028" y="1815320"/>
            <a:ext cx="4805996" cy="3356120"/>
          </a:xfrm>
        </p:spPr>
        <p:txBody>
          <a:bodyPr anchor="t">
            <a:noAutofit/>
          </a:bodyPr>
          <a:lstStyle/>
          <a:p>
            <a:r>
              <a:rPr lang="es-MX" sz="4800" dirty="0">
                <a:solidFill>
                  <a:schemeClr val="tx2"/>
                </a:solidFill>
              </a:rPr>
              <a:t>¿Otras formas de solución de conflictos en el contexto carcelario en AL?</a:t>
            </a:r>
            <a:endParaRPr lang="en-US" sz="4800" dirty="0">
              <a:solidFill>
                <a:schemeClr val="tx2"/>
              </a:solidFill>
            </a:endParaRPr>
          </a:p>
        </p:txBody>
      </p:sp>
      <p:pic>
        <p:nvPicPr>
          <p:cNvPr id="5" name="Graphic 5" descr="Apretón de manos">
            <a:extLst>
              <a:ext uri="{FF2B5EF4-FFF2-40B4-BE49-F238E27FC236}">
                <a16:creationId xmlns:a16="http://schemas.microsoft.com/office/drawing/2014/main" id="{D59315B0-8049-F1C2-CDE2-A0F4D48DB2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18643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760" y="457200"/>
            <a:ext cx="4406265" cy="1600200"/>
          </a:xfrm>
        </p:spPr>
        <p:txBody>
          <a:bodyPr/>
          <a:lstStyle/>
          <a:p>
            <a:r>
              <a:rPr lang="es-MX" dirty="0"/>
              <a:t>Contexto carcelario en AL</a:t>
            </a:r>
            <a:endParaRPr lang="en-US" dirty="0"/>
          </a:p>
        </p:txBody>
      </p:sp>
      <p:sp>
        <p:nvSpPr>
          <p:cNvPr id="3" name="Marcador de contenido 2"/>
          <p:cNvSpPr>
            <a:spLocks noGrp="1"/>
          </p:cNvSpPr>
          <p:nvPr>
            <p:ph idx="1"/>
          </p:nvPr>
        </p:nvSpPr>
        <p:spPr>
          <a:xfrm>
            <a:off x="5183188" y="1300480"/>
            <a:ext cx="6172200" cy="4560570"/>
          </a:xfrm>
        </p:spPr>
        <p:txBody>
          <a:bodyPr>
            <a:normAutofit fontScale="77500" lnSpcReduction="20000"/>
          </a:bodyPr>
          <a:lstStyle/>
          <a:p>
            <a:r>
              <a:rPr lang="es-MX" dirty="0"/>
              <a:t>Sobrepoblación. </a:t>
            </a:r>
          </a:p>
          <a:p>
            <a:r>
              <a:rPr lang="es-MX" dirty="0"/>
              <a:t>Deficientes condiciones de reclusión.</a:t>
            </a:r>
          </a:p>
          <a:p>
            <a:r>
              <a:rPr lang="es-MX" dirty="0"/>
              <a:t>Altos índices de violencia carcelaria.</a:t>
            </a:r>
          </a:p>
          <a:p>
            <a:r>
              <a:rPr lang="es-MX" dirty="0"/>
              <a:t>Torturas con fines de investigación criminal.</a:t>
            </a:r>
          </a:p>
          <a:p>
            <a:r>
              <a:rPr lang="es-MX" dirty="0"/>
              <a:t>Uso excesivo de la fuerza. </a:t>
            </a:r>
          </a:p>
          <a:p>
            <a:r>
              <a:rPr lang="es-MX" dirty="0"/>
              <a:t>Uso excesivo de la detención/prisión preventiva. </a:t>
            </a:r>
          </a:p>
          <a:p>
            <a:r>
              <a:rPr lang="es-MX" dirty="0"/>
              <a:t>Desprotección de grupos vulnerables. </a:t>
            </a:r>
          </a:p>
          <a:p>
            <a:r>
              <a:rPr lang="es-MX" dirty="0"/>
              <a:t>Falta de programas de reinserción.</a:t>
            </a:r>
          </a:p>
          <a:p>
            <a:r>
              <a:rPr lang="es-MX" dirty="0"/>
              <a:t>Corrupción. </a:t>
            </a:r>
          </a:p>
          <a:p>
            <a:r>
              <a:rPr lang="es-MX" dirty="0"/>
              <a:t>Falta de transparencia en la gestión penitenciaria. </a:t>
            </a:r>
            <a:endParaRPr lang="en-US" dirty="0"/>
          </a:p>
        </p:txBody>
      </p:sp>
      <p:sp>
        <p:nvSpPr>
          <p:cNvPr id="4" name="Marcador de texto 3"/>
          <p:cNvSpPr>
            <a:spLocks noGrp="1"/>
          </p:cNvSpPr>
          <p:nvPr>
            <p:ph type="body" sz="half" idx="2"/>
          </p:nvPr>
        </p:nvSpPr>
        <p:spPr>
          <a:xfrm>
            <a:off x="484188" y="2148840"/>
            <a:ext cx="3932237" cy="746760"/>
          </a:xfrm>
        </p:spPr>
        <p:txBody>
          <a:bodyPr/>
          <a:lstStyle/>
          <a:p>
            <a:r>
              <a:rPr lang="es-MX" dirty="0"/>
              <a:t>CIDH (2011) Informe de DDHH de las PPL en las Américas.</a:t>
            </a:r>
            <a:endParaRPr lang="en-US" dirty="0"/>
          </a:p>
        </p:txBody>
      </p:sp>
    </p:spTree>
    <p:extLst>
      <p:ext uri="{BB962C8B-B14F-4D97-AF65-F5344CB8AC3E}">
        <p14:creationId xmlns:p14="http://schemas.microsoft.com/office/powerpoint/2010/main" val="3371091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62661" y="176351"/>
            <a:ext cx="7729728" cy="726486"/>
          </a:xfrm>
        </p:spPr>
        <p:txBody>
          <a:bodyPr/>
          <a:lstStyle/>
          <a:p>
            <a:pPr algn="ctr"/>
            <a:r>
              <a:rPr lang="es-MX" dirty="0"/>
              <a:t>Violencia carcelaria</a:t>
            </a:r>
            <a:endParaRPr lang="en-US"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4058" t="8455" r="10643" b="-2319"/>
          <a:stretch/>
        </p:blipFill>
        <p:spPr>
          <a:xfrm>
            <a:off x="1330960" y="732479"/>
            <a:ext cx="9793131" cy="5585927"/>
          </a:xfrm>
          <a:prstGeom prst="rect">
            <a:avLst/>
          </a:prstGeom>
        </p:spPr>
      </p:pic>
      <p:sp>
        <p:nvSpPr>
          <p:cNvPr id="6" name="CuadroTexto 5"/>
          <p:cNvSpPr txBox="1"/>
          <p:nvPr/>
        </p:nvSpPr>
        <p:spPr>
          <a:xfrm>
            <a:off x="1492817" y="6425050"/>
            <a:ext cx="3485583" cy="231833"/>
          </a:xfrm>
          <a:prstGeom prst="rect">
            <a:avLst/>
          </a:prstGeom>
          <a:noFill/>
        </p:spPr>
        <p:txBody>
          <a:bodyPr wrap="square" rtlCol="0">
            <a:spAutoFit/>
          </a:bodyPr>
          <a:lstStyle/>
          <a:p>
            <a:r>
              <a:rPr lang="es-CL" sz="900" dirty="0">
                <a:latin typeface="Bahnschrift" panose="020B0502040204020203" pitchFamily="34" charset="0"/>
              </a:rPr>
              <a:t>Fuente: UNODC, Global </a:t>
            </a:r>
            <a:r>
              <a:rPr lang="es-CL" sz="900" dirty="0" err="1">
                <a:latin typeface="Bahnschrift" panose="020B0502040204020203" pitchFamily="34" charset="0"/>
              </a:rPr>
              <a:t>Study</a:t>
            </a:r>
            <a:r>
              <a:rPr lang="es-CL" sz="900" dirty="0">
                <a:latin typeface="Bahnschrift" panose="020B0502040204020203" pitchFamily="34" charset="0"/>
              </a:rPr>
              <a:t> </a:t>
            </a:r>
            <a:r>
              <a:rPr lang="es-CL" sz="900" dirty="0" err="1">
                <a:latin typeface="Bahnschrift" panose="020B0502040204020203" pitchFamily="34" charset="0"/>
              </a:rPr>
              <a:t>on</a:t>
            </a:r>
            <a:r>
              <a:rPr lang="es-CL" sz="900" dirty="0">
                <a:latin typeface="Bahnschrift" panose="020B0502040204020203" pitchFamily="34" charset="0"/>
              </a:rPr>
              <a:t> </a:t>
            </a:r>
            <a:r>
              <a:rPr lang="es-CL" sz="900" dirty="0" err="1">
                <a:latin typeface="Bahnschrift" panose="020B0502040204020203" pitchFamily="34" charset="0"/>
              </a:rPr>
              <a:t>Homicide</a:t>
            </a:r>
            <a:r>
              <a:rPr lang="es-CL" sz="900" dirty="0">
                <a:latin typeface="Bahnschrift" panose="020B0502040204020203" pitchFamily="34" charset="0"/>
              </a:rPr>
              <a:t>, 2019.</a:t>
            </a:r>
          </a:p>
        </p:txBody>
      </p:sp>
    </p:spTree>
    <p:extLst>
      <p:ext uri="{BB962C8B-B14F-4D97-AF65-F5344CB8AC3E}">
        <p14:creationId xmlns:p14="http://schemas.microsoft.com/office/powerpoint/2010/main" val="1993039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a:xfrm>
            <a:off x="6543040" y="1531388"/>
            <a:ext cx="5029200" cy="4806419"/>
          </a:xfrm>
        </p:spPr>
        <p:txBody>
          <a:bodyPr>
            <a:normAutofit fontScale="70000" lnSpcReduction="20000"/>
          </a:bodyPr>
          <a:lstStyle/>
          <a:p>
            <a:pPr marL="0" indent="0">
              <a:buNone/>
            </a:pPr>
            <a:r>
              <a:rPr lang="es-MX" dirty="0"/>
              <a:t>EN TORNO A </a:t>
            </a:r>
            <a:r>
              <a:rPr lang="es-MX" b="1" dirty="0"/>
              <a:t>PARTICIPACIÓN</a:t>
            </a:r>
            <a:r>
              <a:rPr lang="es-MX" dirty="0"/>
              <a:t>:</a:t>
            </a:r>
          </a:p>
          <a:p>
            <a:pPr>
              <a:lnSpc>
                <a:spcPct val="110000"/>
              </a:lnSpc>
            </a:pPr>
            <a:r>
              <a:rPr lang="es-MX" dirty="0"/>
              <a:t>PPL participan en gestión de la cárcel (</a:t>
            </a:r>
            <a:r>
              <a:rPr lang="es-MX" dirty="0" err="1"/>
              <a:t>Brossens</a:t>
            </a:r>
            <a:r>
              <a:rPr lang="es-MX" dirty="0"/>
              <a:t>, 2019): nivel básico (trabajadores, estudiantes) e intermedio (monitores, religiosos, segregación). </a:t>
            </a:r>
          </a:p>
          <a:p>
            <a:r>
              <a:rPr lang="es-MX" dirty="0"/>
              <a:t>Prevención de violencia por PPL: </a:t>
            </a:r>
          </a:p>
          <a:p>
            <a:pPr lvl="1"/>
            <a:r>
              <a:rPr lang="es-MX" dirty="0"/>
              <a:t>Manteniéndose en los márgenes. </a:t>
            </a:r>
          </a:p>
          <a:p>
            <a:pPr lvl="1"/>
            <a:r>
              <a:rPr lang="es-MX" dirty="0"/>
              <a:t>No metiéndose con nadie. </a:t>
            </a:r>
          </a:p>
          <a:p>
            <a:pPr lvl="1"/>
            <a:r>
              <a:rPr lang="es-MX" dirty="0"/>
              <a:t>Armas para autoprotección. </a:t>
            </a:r>
          </a:p>
          <a:p>
            <a:pPr lvl="1"/>
            <a:r>
              <a:rPr lang="es-MX" dirty="0"/>
              <a:t>Alejando a personas problemáticas. </a:t>
            </a:r>
          </a:p>
          <a:p>
            <a:pPr lvl="1"/>
            <a:r>
              <a:rPr lang="es-MX" dirty="0"/>
              <a:t>Protegiendo a compañeros de la ‘carreta’.</a:t>
            </a:r>
          </a:p>
          <a:p>
            <a:pPr lvl="1"/>
            <a:r>
              <a:rPr lang="es-MX" dirty="0"/>
              <a:t>Buscando protección religiosa. </a:t>
            </a:r>
          </a:p>
          <a:p>
            <a:pPr lvl="1"/>
            <a:r>
              <a:rPr lang="es-MX" dirty="0"/>
              <a:t>Usando el tiempo de forma preventiva.  </a:t>
            </a:r>
          </a:p>
          <a:p>
            <a:endParaRPr lang="en-US" dirty="0"/>
          </a:p>
        </p:txBody>
      </p:sp>
      <p:sp>
        <p:nvSpPr>
          <p:cNvPr id="6" name="Marcador de texto 5"/>
          <p:cNvSpPr>
            <a:spLocks noGrp="1"/>
          </p:cNvSpPr>
          <p:nvPr>
            <p:ph type="body" sz="half" idx="2"/>
          </p:nvPr>
        </p:nvSpPr>
        <p:spPr>
          <a:xfrm>
            <a:off x="717868" y="431800"/>
            <a:ext cx="8090852" cy="472440"/>
          </a:xfrm>
        </p:spPr>
        <p:txBody>
          <a:bodyPr>
            <a:noAutofit/>
          </a:bodyPr>
          <a:lstStyle/>
          <a:p>
            <a:r>
              <a:rPr lang="es-MX" sz="2000" dirty="0"/>
              <a:t>Espinoza (2022). Gestión y violencia carcelaria. Funcionamiento de la cárcel en Chile (tesis doctoral)</a:t>
            </a:r>
            <a:endParaRPr lang="en-US" sz="2000" dirty="0"/>
          </a:p>
        </p:txBody>
      </p:sp>
      <p:sp>
        <p:nvSpPr>
          <p:cNvPr id="7" name="Marcador de contenido 4">
            <a:extLst>
              <a:ext uri="{FF2B5EF4-FFF2-40B4-BE49-F238E27FC236}">
                <a16:creationId xmlns:a16="http://schemas.microsoft.com/office/drawing/2014/main" id="{A3695DEC-862F-CA1B-7C7A-4C87E590DA6D}"/>
              </a:ext>
            </a:extLst>
          </p:cNvPr>
          <p:cNvSpPr txBox="1">
            <a:spLocks/>
          </p:cNvSpPr>
          <p:nvPr/>
        </p:nvSpPr>
        <p:spPr>
          <a:xfrm>
            <a:off x="728028" y="1619781"/>
            <a:ext cx="4815840" cy="480641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MX"/>
              <a:t>EN TORNO A </a:t>
            </a:r>
            <a:r>
              <a:rPr lang="es-MX" b="1"/>
              <a:t>VIOLENCIA</a:t>
            </a:r>
            <a:r>
              <a:rPr lang="es-MX"/>
              <a:t>:</a:t>
            </a:r>
          </a:p>
          <a:p>
            <a:r>
              <a:rPr lang="es-MX"/>
              <a:t>Todas las cárceles ostentan violencia registrada. </a:t>
            </a:r>
          </a:p>
          <a:p>
            <a:r>
              <a:rPr lang="es-MX"/>
              <a:t>Violencia estudiada (no todas) es diferente: tipo, años, no hay tendencias. </a:t>
            </a:r>
          </a:p>
          <a:p>
            <a:r>
              <a:rPr lang="es-MX"/>
              <a:t>Cárceles de mujeres con altos niveles de violencia física: agresión corporal y riñas.</a:t>
            </a:r>
          </a:p>
          <a:p>
            <a:r>
              <a:rPr lang="es-MX"/>
              <a:t>Violencia letal: tamaño (CP) y perfil (Colina II).</a:t>
            </a:r>
          </a:p>
          <a:p>
            <a:r>
              <a:rPr lang="es-MX"/>
              <a:t>Violencia no letal: seguridad (UEAS). </a:t>
            </a:r>
          </a:p>
          <a:p>
            <a:r>
              <a:rPr lang="es-MX"/>
              <a:t>Suicidios y motines: tamaño (CP) y prestador (concesionadas). </a:t>
            </a:r>
          </a:p>
          <a:p>
            <a:endParaRPr lang="en-US" dirty="0"/>
          </a:p>
        </p:txBody>
      </p:sp>
    </p:spTree>
    <p:extLst>
      <p:ext uri="{BB962C8B-B14F-4D97-AF65-F5344CB8AC3E}">
        <p14:creationId xmlns:p14="http://schemas.microsoft.com/office/powerpoint/2010/main" val="248234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41" name="Group 40">
            <a:extLst>
              <a:ext uri="{FF2B5EF4-FFF2-40B4-BE49-F238E27FC236}">
                <a16:creationId xmlns:a16="http://schemas.microsoft.com/office/drawing/2014/main" id="{D77C2DC4-03FC-4BF3-9F66-E9A3066EE4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42" name="Rectangle 41">
              <a:extLst>
                <a:ext uri="{FF2B5EF4-FFF2-40B4-BE49-F238E27FC236}">
                  <a16:creationId xmlns:a16="http://schemas.microsoft.com/office/drawing/2014/main" id="{13BD7D54-1B49-4AE3-89F2-EA4811619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D1BD4E27-98FF-430B-A77B-3BF03B5420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5" name="Freeform: Shape 44">
            <a:extLst>
              <a:ext uri="{FF2B5EF4-FFF2-40B4-BE49-F238E27FC236}">
                <a16:creationId xmlns:a16="http://schemas.microsoft.com/office/drawing/2014/main" id="{7E13C525-8EE3-4288-848F-C9B2A174F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7" name="Rectangle 46">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457197"/>
            <a:ext cx="11277600" cy="5943606"/>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ítulo 3"/>
          <p:cNvSpPr>
            <a:spLocks noGrp="1"/>
          </p:cNvSpPr>
          <p:nvPr>
            <p:ph type="title"/>
          </p:nvPr>
        </p:nvSpPr>
        <p:spPr>
          <a:xfrm>
            <a:off x="6715124" y="1676401"/>
            <a:ext cx="4495801" cy="2286002"/>
          </a:xfrm>
        </p:spPr>
        <p:txBody>
          <a:bodyPr vert="horz" lIns="91440" tIns="45720" rIns="91440" bIns="45720" rtlCol="0" anchor="t">
            <a:normAutofit/>
          </a:bodyPr>
          <a:lstStyle/>
          <a:p>
            <a:r>
              <a:rPr lang="en-US" sz="4800" kern="1200">
                <a:solidFill>
                  <a:schemeClr val="tx1"/>
                </a:solidFill>
                <a:latin typeface="+mj-lt"/>
                <a:ea typeface="+mj-ea"/>
                <a:cs typeface="+mj-cs"/>
              </a:rPr>
              <a:t>¿Qué espero del sistema de justicia?</a:t>
            </a:r>
          </a:p>
        </p:txBody>
      </p:sp>
      <p:pic>
        <p:nvPicPr>
          <p:cNvPr id="6" name="Imagen 5" descr="Diagrama&#10;&#10;Descripción generada automáticamente con confianza baja"/>
          <p:cNvPicPr>
            <a:picLocks noChangeAspect="1"/>
          </p:cNvPicPr>
          <p:nvPr/>
        </p:nvPicPr>
        <p:blipFill rotWithShape="1">
          <a:blip r:embed="rId2"/>
          <a:srcRect r="-2" b="-2"/>
          <a:stretch/>
        </p:blipFill>
        <p:spPr>
          <a:xfrm>
            <a:off x="981074" y="1100135"/>
            <a:ext cx="4657726" cy="4657726"/>
          </a:xfrm>
          <a:prstGeom prst="rect">
            <a:avLst/>
          </a:prstGeom>
        </p:spPr>
      </p:pic>
    </p:spTree>
    <p:extLst>
      <p:ext uri="{BB962C8B-B14F-4D97-AF65-F5344CB8AC3E}">
        <p14:creationId xmlns:p14="http://schemas.microsoft.com/office/powerpoint/2010/main" val="4109705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39514" y="646393"/>
            <a:ext cx="7149767" cy="1040167"/>
          </a:xfrm>
        </p:spPr>
        <p:txBody>
          <a:bodyPr anchor="b">
            <a:normAutofit/>
          </a:bodyPr>
          <a:lstStyle/>
          <a:p>
            <a:r>
              <a:rPr lang="es-MX" sz="4000" dirty="0"/>
              <a:t>¿Existe regulación normativa?</a:t>
            </a:r>
            <a:endParaRPr lang="en-US" sz="4000" dirty="0"/>
          </a:p>
        </p:txBody>
      </p:sp>
      <p:pic>
        <p:nvPicPr>
          <p:cNvPr id="7" name="Graphic 6" descr="Martillo de juez">
            <a:extLst>
              <a:ext uri="{FF2B5EF4-FFF2-40B4-BE49-F238E27FC236}">
                <a16:creationId xmlns:a16="http://schemas.microsoft.com/office/drawing/2014/main" id="{37A6362B-A693-3417-4C36-7484DD7925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Marcador de contenido 2"/>
          <p:cNvSpPr>
            <a:spLocks noGrp="1"/>
          </p:cNvSpPr>
          <p:nvPr>
            <p:ph idx="1"/>
          </p:nvPr>
        </p:nvSpPr>
        <p:spPr>
          <a:xfrm>
            <a:off x="2187364" y="1994482"/>
            <a:ext cx="8582236" cy="3796136"/>
          </a:xfrm>
        </p:spPr>
        <p:txBody>
          <a:bodyPr>
            <a:noAutofit/>
          </a:bodyPr>
          <a:lstStyle/>
          <a:p>
            <a:pPr marL="0" indent="0">
              <a:buNone/>
            </a:pPr>
            <a:r>
              <a:rPr lang="es-MX" sz="2400" dirty="0"/>
              <a:t>En México, la Ley Nacional de Ejecución Penal (2016):</a:t>
            </a:r>
          </a:p>
          <a:p>
            <a:r>
              <a:rPr lang="es-MX" sz="2400" dirty="0"/>
              <a:t>Una de las </a:t>
            </a:r>
            <a:r>
              <a:rPr lang="es-MX" sz="2400" b="1" u="sng" dirty="0"/>
              <a:t>funciones penitenciarias </a:t>
            </a:r>
            <a:r>
              <a:rPr lang="es-MX" sz="2400" dirty="0"/>
              <a:t>será la </a:t>
            </a:r>
            <a:r>
              <a:rPr lang="es-MX" sz="2400" b="1" dirty="0"/>
              <a:t>mediación para la solución de conflictos interpersonales</a:t>
            </a:r>
            <a:r>
              <a:rPr lang="es-MX" sz="2400" dirty="0"/>
              <a:t> derivados de las condiciones de convivencia interna den el centro y de justicia restaurativa(art. 15 fracción XV). </a:t>
            </a:r>
          </a:p>
          <a:p>
            <a:r>
              <a:rPr lang="es-MX" sz="2400" dirty="0"/>
              <a:t>Mediación Penitenciaria:  el </a:t>
            </a:r>
            <a:r>
              <a:rPr lang="es-MX" sz="2400" b="1" dirty="0"/>
              <a:t>proceso de diálogo, </a:t>
            </a:r>
            <a:r>
              <a:rPr lang="es-MX" sz="2400" b="1" dirty="0" err="1"/>
              <a:t>auto-responsabilización</a:t>
            </a:r>
            <a:r>
              <a:rPr lang="es-MX" sz="2400" b="1" dirty="0"/>
              <a:t>, reconciliación y acuerdo que promueve el entendimiento y encuentro entre las personas involucradas en un conflicto, generando la pacificación de las relaciones y la reducción de la tensión derivada de los conflictos cotidianos que la convivencia en prisión genera </a:t>
            </a:r>
            <a:r>
              <a:rPr lang="es-MX" sz="2400" dirty="0"/>
              <a:t>(artículo 206).</a:t>
            </a:r>
          </a:p>
        </p:txBody>
      </p:sp>
      <p:pic>
        <p:nvPicPr>
          <p:cNvPr id="9" name="Graphic 8" descr="Martillo de juez">
            <a:extLst>
              <a:ext uri="{FF2B5EF4-FFF2-40B4-BE49-F238E27FC236}">
                <a16:creationId xmlns:a16="http://schemas.microsoft.com/office/drawing/2014/main" id="{F19F0732-3448-45A0-9DC8-682FABB762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637767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Experiencias restaurativas en cárceles de AL</a:t>
            </a:r>
            <a:endParaRPr lang="en-US" dirty="0"/>
          </a:p>
        </p:txBody>
      </p:sp>
      <p:sp>
        <p:nvSpPr>
          <p:cNvPr id="3" name="Marcador de contenido 2"/>
          <p:cNvSpPr>
            <a:spLocks noGrp="1"/>
          </p:cNvSpPr>
          <p:nvPr>
            <p:ph sz="half" idx="1"/>
          </p:nvPr>
        </p:nvSpPr>
        <p:spPr>
          <a:xfrm>
            <a:off x="1581912" y="2900218"/>
            <a:ext cx="4271771" cy="2839808"/>
          </a:xfrm>
        </p:spPr>
        <p:txBody>
          <a:bodyPr/>
          <a:lstStyle/>
          <a:p>
            <a:r>
              <a:rPr lang="es-MX" dirty="0"/>
              <a:t>Experiencias FORMATIVAS</a:t>
            </a:r>
          </a:p>
          <a:p>
            <a:pPr marL="0" indent="0">
              <a:buNone/>
            </a:pPr>
            <a:endParaRPr lang="en-US" dirty="0"/>
          </a:p>
        </p:txBody>
      </p:sp>
      <p:sp>
        <p:nvSpPr>
          <p:cNvPr id="4" name="Marcador de contenido 3"/>
          <p:cNvSpPr>
            <a:spLocks noGrp="1"/>
          </p:cNvSpPr>
          <p:nvPr>
            <p:ph sz="half" idx="2"/>
          </p:nvPr>
        </p:nvSpPr>
        <p:spPr>
          <a:xfrm>
            <a:off x="6338315" y="2900218"/>
            <a:ext cx="5325365" cy="2839808"/>
          </a:xfrm>
        </p:spPr>
        <p:txBody>
          <a:bodyPr/>
          <a:lstStyle/>
          <a:p>
            <a:r>
              <a:rPr lang="es-MX" dirty="0"/>
              <a:t>Experiencias COLABORATIVAS</a:t>
            </a:r>
          </a:p>
          <a:p>
            <a:endParaRPr lang="es-MX" dirty="0"/>
          </a:p>
          <a:p>
            <a:endParaRPr lang="en-US" dirty="0"/>
          </a:p>
        </p:txBody>
      </p:sp>
      <p:sp>
        <p:nvSpPr>
          <p:cNvPr id="5" name="Rectángulo 4"/>
          <p:cNvSpPr/>
          <p:nvPr/>
        </p:nvSpPr>
        <p:spPr>
          <a:xfrm>
            <a:off x="1892530" y="3629891"/>
            <a:ext cx="3158836" cy="1209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México: </a:t>
            </a:r>
          </a:p>
          <a:p>
            <a:pPr algn="ctr"/>
            <a:r>
              <a:rPr lang="es-MX" dirty="0"/>
              <a:t>DIPLOMADO DE MEDIACIÓN ENTRE PARES</a:t>
            </a:r>
            <a:endParaRPr lang="en-US" dirty="0"/>
          </a:p>
        </p:txBody>
      </p:sp>
      <p:sp>
        <p:nvSpPr>
          <p:cNvPr id="6" name="Rectángulo 5"/>
          <p:cNvSpPr/>
          <p:nvPr/>
        </p:nvSpPr>
        <p:spPr>
          <a:xfrm>
            <a:off x="6923253" y="3629891"/>
            <a:ext cx="3685309" cy="1283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Argentina: </a:t>
            </a:r>
          </a:p>
          <a:p>
            <a:pPr algn="ctr"/>
            <a:r>
              <a:rPr lang="es-MX" dirty="0"/>
              <a:t>COMITÉ INTERDISCIPLINARIO DE PREVENCIÓN Y SOLUCIÓN DE CONFLICTOS</a:t>
            </a:r>
            <a:endParaRPr lang="en-US" dirty="0"/>
          </a:p>
        </p:txBody>
      </p:sp>
    </p:spTree>
    <p:extLst>
      <p:ext uri="{BB962C8B-B14F-4D97-AF65-F5344CB8AC3E}">
        <p14:creationId xmlns:p14="http://schemas.microsoft.com/office/powerpoint/2010/main" val="346821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8D6005A-2A3E-8994-A375-7053DB90ED6D}"/>
              </a:ext>
            </a:extLst>
          </p:cNvPr>
          <p:cNvSpPr>
            <a:spLocks noGrp="1"/>
          </p:cNvSpPr>
          <p:nvPr>
            <p:ph type="title"/>
          </p:nvPr>
        </p:nvSpPr>
        <p:spPr>
          <a:xfrm>
            <a:off x="827405" y="523877"/>
            <a:ext cx="7164070" cy="1185862"/>
          </a:xfrm>
        </p:spPr>
        <p:txBody>
          <a:bodyPr/>
          <a:lstStyle/>
          <a:p>
            <a:r>
              <a:rPr lang="es-ES" dirty="0"/>
              <a:t>Otras experiencias…</a:t>
            </a:r>
            <a:endParaRPr lang="es-CL" dirty="0"/>
          </a:p>
        </p:txBody>
      </p:sp>
      <p:sp>
        <p:nvSpPr>
          <p:cNvPr id="7" name="Rectángulo 6">
            <a:extLst>
              <a:ext uri="{FF2B5EF4-FFF2-40B4-BE49-F238E27FC236}">
                <a16:creationId xmlns:a16="http://schemas.microsoft.com/office/drawing/2014/main" id="{AECC310C-8913-71FD-E510-F5590540A0A4}"/>
              </a:ext>
            </a:extLst>
          </p:cNvPr>
          <p:cNvSpPr/>
          <p:nvPr/>
        </p:nvSpPr>
        <p:spPr>
          <a:xfrm>
            <a:off x="827405" y="2072640"/>
            <a:ext cx="10307955" cy="3688080"/>
          </a:xfrm>
          <a:prstGeom prst="rect">
            <a:avLst/>
          </a:prstGeom>
          <a:solidFill>
            <a:srgbClr val="6483BA"/>
          </a:solidFill>
          <a:ln>
            <a:solidFill>
              <a:srgbClr val="6483B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b="1" dirty="0"/>
              <a:t>Primer Comando de la Capital (PCC) </a:t>
            </a:r>
            <a:r>
              <a:rPr lang="es-ES" dirty="0"/>
              <a:t>ha establecido mecanismos de regulación destinados a la gestión de conflictos, el ejercicio del control social y la aplicación de castigos (en las cárceles y en las periferias). </a:t>
            </a:r>
          </a:p>
          <a:p>
            <a:pPr algn="ctr"/>
            <a:endParaRPr lang="es-ES" dirty="0"/>
          </a:p>
          <a:p>
            <a:pPr algn="ctr"/>
            <a:r>
              <a:rPr lang="es-ES" dirty="0"/>
              <a:t>Los </a:t>
            </a:r>
            <a:r>
              <a:rPr lang="es-ES" b="1" dirty="0"/>
              <a:t>dispositivos</a:t>
            </a:r>
            <a:r>
              <a:rPr lang="es-ES" dirty="0"/>
              <a:t> denominados </a:t>
            </a:r>
            <a:r>
              <a:rPr lang="es-ES" b="1" u="sng" dirty="0"/>
              <a:t>debates</a:t>
            </a:r>
            <a:r>
              <a:rPr lang="es-ES" dirty="0"/>
              <a:t> expresan la configuración que asumen los procedimientos de resolución de conflictos y se han destacado por la variedad de demandas que les son reportadas. </a:t>
            </a:r>
          </a:p>
          <a:p>
            <a:pPr algn="ctr"/>
            <a:r>
              <a:rPr lang="es-ES" dirty="0"/>
              <a:t>Los casos más complejos han sido identificados como aquellos que involucran cuestiones de "vida o muerte". También recurren al uso de la tortura para operacionalizar decisiones tomadas por miembros del PCC para obtener confesiones y/o castigar a individuos acusados de violar la "disciplina del crimen". </a:t>
            </a:r>
          </a:p>
          <a:p>
            <a:pPr algn="ctr"/>
            <a:r>
              <a:rPr lang="es-ES" dirty="0"/>
              <a:t> </a:t>
            </a:r>
          </a:p>
          <a:p>
            <a:pPr algn="ctr"/>
            <a:r>
              <a:rPr lang="es-ES" dirty="0"/>
              <a:t>Los valores sociales y morales que sustentan la ética reguladora de las prácticas del mundo criminal y se movilizan para guiar las acciones deliberadas de estos agentes, incluyen la legitimación del uso de la violencia como forma de resolución de conflictos y castigo.</a:t>
            </a:r>
            <a:endParaRPr lang="es-CL" dirty="0"/>
          </a:p>
        </p:txBody>
      </p:sp>
      <p:sp>
        <p:nvSpPr>
          <p:cNvPr id="8" name="CuadroTexto 7">
            <a:extLst>
              <a:ext uri="{FF2B5EF4-FFF2-40B4-BE49-F238E27FC236}">
                <a16:creationId xmlns:a16="http://schemas.microsoft.com/office/drawing/2014/main" id="{ACC93526-A1A4-257D-D675-6B59A40A52F0}"/>
              </a:ext>
            </a:extLst>
          </p:cNvPr>
          <p:cNvSpPr txBox="1"/>
          <p:nvPr/>
        </p:nvSpPr>
        <p:spPr>
          <a:xfrm>
            <a:off x="827405" y="5969732"/>
            <a:ext cx="9337040" cy="307777"/>
          </a:xfrm>
          <a:prstGeom prst="rect">
            <a:avLst/>
          </a:prstGeom>
          <a:noFill/>
        </p:spPr>
        <p:txBody>
          <a:bodyPr wrap="square" rtlCol="0">
            <a:spAutoFit/>
          </a:bodyPr>
          <a:lstStyle/>
          <a:p>
            <a:r>
              <a:rPr lang="es-ES" sz="1400" dirty="0"/>
              <a:t>Fuente: </a:t>
            </a:r>
            <a:r>
              <a:rPr lang="pt-BR" sz="1400" dirty="0"/>
              <a:t>Notas sobre a tortura em um debate do Primeiro Comando da Capital (PCC) em São Paulo</a:t>
            </a:r>
            <a:endParaRPr lang="es-CL" sz="1400" dirty="0"/>
          </a:p>
        </p:txBody>
      </p:sp>
    </p:spTree>
    <p:extLst>
      <p:ext uri="{BB962C8B-B14F-4D97-AF65-F5344CB8AC3E}">
        <p14:creationId xmlns:p14="http://schemas.microsoft.com/office/powerpoint/2010/main" val="304079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13" name="Freeform: Shape 12">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ítulo 1">
            <a:extLst>
              <a:ext uri="{FF2B5EF4-FFF2-40B4-BE49-F238E27FC236}">
                <a16:creationId xmlns:a16="http://schemas.microsoft.com/office/drawing/2014/main" id="{82D3EAE1-0C92-E0C0-4EBB-CD78A3AA7ED2}"/>
              </a:ext>
            </a:extLst>
          </p:cNvPr>
          <p:cNvSpPr>
            <a:spLocks noGrp="1"/>
          </p:cNvSpPr>
          <p:nvPr>
            <p:ph type="title"/>
          </p:nvPr>
        </p:nvSpPr>
        <p:spPr>
          <a:xfrm>
            <a:off x="804672" y="2053641"/>
            <a:ext cx="3669161" cy="2760098"/>
          </a:xfrm>
        </p:spPr>
        <p:txBody>
          <a:bodyPr>
            <a:normAutofit/>
          </a:bodyPr>
          <a:lstStyle/>
          <a:p>
            <a:r>
              <a:rPr lang="es-CL" sz="3100">
                <a:solidFill>
                  <a:schemeClr val="tx2"/>
                </a:solidFill>
              </a:rPr>
              <a:t>Beijersbergen, K. et al, (2015). </a:t>
            </a:r>
            <a:r>
              <a:rPr lang="en-US" sz="3100">
                <a:solidFill>
                  <a:schemeClr val="tx2"/>
                </a:solidFill>
              </a:rPr>
              <a:t>Procedural justice in prison: the importance of staff characteristics</a:t>
            </a:r>
            <a:endParaRPr lang="es-CL" sz="3100">
              <a:solidFill>
                <a:schemeClr val="tx2"/>
              </a:solidFill>
            </a:endParaRPr>
          </a:p>
        </p:txBody>
      </p:sp>
      <p:sp>
        <p:nvSpPr>
          <p:cNvPr id="3" name="Marcador de contenido 2">
            <a:extLst>
              <a:ext uri="{FF2B5EF4-FFF2-40B4-BE49-F238E27FC236}">
                <a16:creationId xmlns:a16="http://schemas.microsoft.com/office/drawing/2014/main" id="{635CD91D-191C-F16F-19F7-2B8EA15E0A23}"/>
              </a:ext>
            </a:extLst>
          </p:cNvPr>
          <p:cNvSpPr>
            <a:spLocks noGrp="1"/>
          </p:cNvSpPr>
          <p:nvPr>
            <p:ph idx="1"/>
          </p:nvPr>
        </p:nvSpPr>
        <p:spPr>
          <a:xfrm>
            <a:off x="5646907" y="650240"/>
            <a:ext cx="5749751" cy="5382260"/>
          </a:xfrm>
          <a:noFill/>
          <a:ln>
            <a:noFill/>
          </a:ln>
        </p:spPr>
        <p:txBody>
          <a:bodyPr anchor="ctr">
            <a:noAutofit/>
          </a:bodyPr>
          <a:lstStyle/>
          <a:p>
            <a:pPr marL="0" indent="0">
              <a:buNone/>
            </a:pPr>
            <a:r>
              <a:rPr lang="es-ES" sz="1800" dirty="0">
                <a:solidFill>
                  <a:schemeClr val="tx2"/>
                </a:solidFill>
              </a:rPr>
              <a:t>Un trato humano y justo a los reclusos tiene un valor intrínseco en sí mismo y, en general, se considera que reduce el malestar psicológico y la mala conducta de los reclusos en prisión, así como su comportamiento delictivo después de su liberación. Para crear un clima carcelario más justo, los académicos han enfatizado la importancia del personal penitenciario. Sin embargo, faltan investigaciones empíricas sobre la relación entre las características de los funcionarios penitenciarios y las percepciones de los reclusos sobre un trato justo en prisión. </a:t>
            </a:r>
          </a:p>
          <a:p>
            <a:pPr marL="0" indent="0">
              <a:buNone/>
            </a:pPr>
            <a:r>
              <a:rPr lang="es-ES" sz="1800" dirty="0">
                <a:solidFill>
                  <a:schemeClr val="tx2"/>
                </a:solidFill>
              </a:rPr>
              <a:t>Los análisis multinivel en centros de prisión preventiva holandés, donde se encuestaron a internos (n = 1.610) y al personal (n = 690), mostraron que los reclusos percibieron que su trato en prisión era más justo desde el punto de vista procedimental en unidades: </a:t>
            </a:r>
          </a:p>
          <a:p>
            <a:r>
              <a:rPr lang="es-ES" sz="1800" dirty="0">
                <a:solidFill>
                  <a:schemeClr val="tx2"/>
                </a:solidFill>
              </a:rPr>
              <a:t>donde hay más mujeres oficiales</a:t>
            </a:r>
          </a:p>
          <a:p>
            <a:r>
              <a:rPr lang="es-ES" sz="1800" dirty="0">
                <a:solidFill>
                  <a:schemeClr val="tx2"/>
                </a:solidFill>
              </a:rPr>
              <a:t>donde los oficiales tenían actitudes más positivas hacia la rehabilitación </a:t>
            </a:r>
          </a:p>
          <a:p>
            <a:r>
              <a:rPr lang="es-ES" sz="1800" dirty="0">
                <a:solidFill>
                  <a:schemeClr val="tx2"/>
                </a:solidFill>
              </a:rPr>
              <a:t>donde hay una mayor proporción entre oficiales y reclusos.</a:t>
            </a:r>
            <a:endParaRPr lang="es-CL" sz="1800" dirty="0">
              <a:solidFill>
                <a:schemeClr val="tx2"/>
              </a:solidFill>
            </a:endParaRPr>
          </a:p>
        </p:txBody>
      </p:sp>
    </p:spTree>
    <p:extLst>
      <p:ext uri="{BB962C8B-B14F-4D97-AF65-F5344CB8AC3E}">
        <p14:creationId xmlns:p14="http://schemas.microsoft.com/office/powerpoint/2010/main" val="1876182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0" name="Group 20">
            <a:extLst>
              <a:ext uri="{FF2B5EF4-FFF2-40B4-BE49-F238E27FC236}">
                <a16:creationId xmlns:a16="http://schemas.microsoft.com/office/drawing/2014/main" id="{53CA3DAA-08BB-476F-9793-941CFAEA5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22" name="Rectangle 21">
              <a:extLst>
                <a:ext uri="{FF2B5EF4-FFF2-40B4-BE49-F238E27FC236}">
                  <a16:creationId xmlns:a16="http://schemas.microsoft.com/office/drawing/2014/main" id="{C1EF744A-E0CA-4659-9909-4B77BF70D3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22">
              <a:extLst>
                <a:ext uri="{FF2B5EF4-FFF2-40B4-BE49-F238E27FC236}">
                  <a16:creationId xmlns:a16="http://schemas.microsoft.com/office/drawing/2014/main" id="{A09C8437-171E-4687-AA5E-A46A56AEE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2" name="Freeform: Shape 24">
            <a:extLst>
              <a:ext uri="{FF2B5EF4-FFF2-40B4-BE49-F238E27FC236}">
                <a16:creationId xmlns:a16="http://schemas.microsoft.com/office/drawing/2014/main" id="{4FEFA667-DE58-4745-9E9D-C6E61CB06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3" name="Rectangle 2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7348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4" name="Graphic 15" descr="Huella digital">
            <a:extLst>
              <a:ext uri="{FF2B5EF4-FFF2-40B4-BE49-F238E27FC236}">
                <a16:creationId xmlns:a16="http://schemas.microsoft.com/office/drawing/2014/main" id="{7B92D219-BEF0-1DDD-D5A1-2EFEBDF762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9700" y="1676400"/>
            <a:ext cx="3505200" cy="3505200"/>
          </a:xfrm>
          <a:prstGeom prst="rect">
            <a:avLst/>
          </a:prstGeom>
        </p:spPr>
      </p:pic>
      <p:sp>
        <p:nvSpPr>
          <p:cNvPr id="4" name="CuadroTexto 3">
            <a:extLst>
              <a:ext uri="{FF2B5EF4-FFF2-40B4-BE49-F238E27FC236}">
                <a16:creationId xmlns:a16="http://schemas.microsoft.com/office/drawing/2014/main" id="{86C479F3-A0B3-EE27-A6F9-37890D708357}"/>
              </a:ext>
            </a:extLst>
          </p:cNvPr>
          <p:cNvSpPr txBox="1"/>
          <p:nvPr/>
        </p:nvSpPr>
        <p:spPr>
          <a:xfrm>
            <a:off x="4754880" y="2011680"/>
            <a:ext cx="6979920" cy="3169920"/>
          </a:xfrm>
          <a:prstGeom prst="rect">
            <a:avLst/>
          </a:prstGeom>
        </p:spPr>
        <p:txBody>
          <a:bodyPr vert="horz" lIns="91440" tIns="45720" rIns="91440" bIns="45720" rtlCol="0">
            <a:normAutofit/>
          </a:bodyPr>
          <a:lstStyle/>
          <a:p>
            <a:pPr>
              <a:lnSpc>
                <a:spcPct val="90000"/>
              </a:lnSpc>
              <a:spcBef>
                <a:spcPts val="600"/>
              </a:spcBef>
              <a:spcAft>
                <a:spcPts val="600"/>
              </a:spcAft>
            </a:pPr>
            <a:r>
              <a:rPr lang="en-US" sz="2000" b="1" dirty="0" err="1">
                <a:solidFill>
                  <a:schemeClr val="tx1">
                    <a:alpha val="55000"/>
                  </a:schemeClr>
                </a:solidFill>
              </a:rPr>
              <a:t>Hipótesis</a:t>
            </a:r>
            <a:r>
              <a:rPr lang="en-US" sz="2000" b="1" dirty="0">
                <a:solidFill>
                  <a:schemeClr val="tx1">
                    <a:alpha val="55000"/>
                  </a:schemeClr>
                </a:solidFill>
              </a:rPr>
              <a:t> fundamental de </a:t>
            </a:r>
            <a:r>
              <a:rPr lang="en-US" sz="2000" b="1" dirty="0" err="1">
                <a:solidFill>
                  <a:schemeClr val="tx1">
                    <a:alpha val="55000"/>
                  </a:schemeClr>
                </a:solidFill>
              </a:rPr>
              <a:t>prácticas</a:t>
            </a:r>
            <a:r>
              <a:rPr lang="en-US" sz="2000" b="1" dirty="0">
                <a:solidFill>
                  <a:schemeClr val="tx1">
                    <a:alpha val="55000"/>
                  </a:schemeClr>
                </a:solidFill>
              </a:rPr>
              <a:t> </a:t>
            </a:r>
            <a:r>
              <a:rPr lang="en-US" sz="2000" b="1" dirty="0" err="1">
                <a:solidFill>
                  <a:schemeClr val="tx1">
                    <a:alpha val="55000"/>
                  </a:schemeClr>
                </a:solidFill>
              </a:rPr>
              <a:t>restaurativas</a:t>
            </a:r>
            <a:endParaRPr lang="en-US" sz="2000" dirty="0">
              <a:solidFill>
                <a:schemeClr val="tx1">
                  <a:alpha val="55000"/>
                </a:schemeClr>
              </a:solidFill>
            </a:endParaRPr>
          </a:p>
          <a:p>
            <a:pPr>
              <a:lnSpc>
                <a:spcPct val="90000"/>
              </a:lnSpc>
              <a:spcBef>
                <a:spcPts val="600"/>
              </a:spcBef>
              <a:spcAft>
                <a:spcPts val="600"/>
              </a:spcAft>
            </a:pPr>
            <a:r>
              <a:rPr lang="en-US" sz="2000" dirty="0">
                <a:solidFill>
                  <a:schemeClr val="tx1">
                    <a:alpha val="55000"/>
                  </a:schemeClr>
                </a:solidFill>
              </a:rPr>
              <a:t>“Los </a:t>
            </a:r>
            <a:r>
              <a:rPr lang="en-US" sz="2000" dirty="0" err="1">
                <a:solidFill>
                  <a:schemeClr val="tx1">
                    <a:alpha val="55000"/>
                  </a:schemeClr>
                </a:solidFill>
              </a:rPr>
              <a:t>seres</a:t>
            </a:r>
            <a:r>
              <a:rPr lang="en-US" sz="2000" dirty="0">
                <a:solidFill>
                  <a:schemeClr val="tx1">
                    <a:alpha val="55000"/>
                  </a:schemeClr>
                </a:solidFill>
              </a:rPr>
              <a:t> </a:t>
            </a:r>
            <a:r>
              <a:rPr lang="en-US" sz="2000" dirty="0" err="1">
                <a:solidFill>
                  <a:schemeClr val="tx1">
                    <a:alpha val="55000"/>
                  </a:schemeClr>
                </a:solidFill>
              </a:rPr>
              <a:t>humanos</a:t>
            </a:r>
            <a:r>
              <a:rPr lang="en-US" sz="2000" dirty="0">
                <a:solidFill>
                  <a:schemeClr val="tx1">
                    <a:alpha val="55000"/>
                  </a:schemeClr>
                </a:solidFill>
              </a:rPr>
              <a:t> son </a:t>
            </a:r>
            <a:r>
              <a:rPr lang="en-US" sz="2000" dirty="0" err="1">
                <a:solidFill>
                  <a:schemeClr val="tx1">
                    <a:alpha val="55000"/>
                  </a:schemeClr>
                </a:solidFill>
              </a:rPr>
              <a:t>más</a:t>
            </a:r>
            <a:r>
              <a:rPr lang="en-US" sz="2000" dirty="0">
                <a:solidFill>
                  <a:schemeClr val="tx1">
                    <a:alpha val="55000"/>
                  </a:schemeClr>
                </a:solidFill>
              </a:rPr>
              <a:t> </a:t>
            </a:r>
            <a:r>
              <a:rPr lang="en-US" sz="2000" dirty="0" err="1">
                <a:solidFill>
                  <a:schemeClr val="tx1">
                    <a:alpha val="55000"/>
                  </a:schemeClr>
                </a:solidFill>
              </a:rPr>
              <a:t>felices</a:t>
            </a:r>
            <a:r>
              <a:rPr lang="en-US" sz="2000" dirty="0">
                <a:solidFill>
                  <a:schemeClr val="tx1">
                    <a:alpha val="55000"/>
                  </a:schemeClr>
                </a:solidFill>
              </a:rPr>
              <a:t>, </a:t>
            </a:r>
            <a:r>
              <a:rPr lang="en-US" sz="2000" dirty="0" err="1">
                <a:solidFill>
                  <a:schemeClr val="tx1">
                    <a:alpha val="55000"/>
                  </a:schemeClr>
                </a:solidFill>
              </a:rPr>
              <a:t>más</a:t>
            </a:r>
            <a:r>
              <a:rPr lang="en-US" sz="2000" dirty="0">
                <a:solidFill>
                  <a:schemeClr val="tx1">
                    <a:alpha val="55000"/>
                  </a:schemeClr>
                </a:solidFill>
              </a:rPr>
              <a:t> </a:t>
            </a:r>
            <a:r>
              <a:rPr lang="en-US" sz="2000" dirty="0" err="1">
                <a:solidFill>
                  <a:schemeClr val="tx1">
                    <a:alpha val="55000"/>
                  </a:schemeClr>
                </a:solidFill>
              </a:rPr>
              <a:t>cooperadores</a:t>
            </a:r>
            <a:r>
              <a:rPr lang="en-US" sz="2000" dirty="0">
                <a:solidFill>
                  <a:schemeClr val="tx1">
                    <a:alpha val="55000"/>
                  </a:schemeClr>
                </a:solidFill>
              </a:rPr>
              <a:t> y </a:t>
            </a:r>
            <a:r>
              <a:rPr lang="en-US" sz="2000" dirty="0" err="1">
                <a:solidFill>
                  <a:schemeClr val="tx1">
                    <a:alpha val="55000"/>
                  </a:schemeClr>
                </a:solidFill>
              </a:rPr>
              <a:t>productivos</a:t>
            </a:r>
            <a:r>
              <a:rPr lang="en-US" sz="2000" dirty="0">
                <a:solidFill>
                  <a:schemeClr val="tx1">
                    <a:alpha val="55000"/>
                  </a:schemeClr>
                </a:solidFill>
              </a:rPr>
              <a:t>, y </a:t>
            </a:r>
            <a:r>
              <a:rPr lang="en-US" sz="2000" dirty="0" err="1">
                <a:solidFill>
                  <a:schemeClr val="tx1">
                    <a:alpha val="55000"/>
                  </a:schemeClr>
                </a:solidFill>
              </a:rPr>
              <a:t>tienen</a:t>
            </a:r>
            <a:r>
              <a:rPr lang="en-US" sz="2000" dirty="0">
                <a:solidFill>
                  <a:schemeClr val="tx1">
                    <a:alpha val="55000"/>
                  </a:schemeClr>
                </a:solidFill>
              </a:rPr>
              <a:t> </a:t>
            </a:r>
            <a:r>
              <a:rPr lang="en-US" sz="2000" dirty="0" err="1">
                <a:solidFill>
                  <a:schemeClr val="tx1">
                    <a:alpha val="55000"/>
                  </a:schemeClr>
                </a:solidFill>
              </a:rPr>
              <a:t>mayores</a:t>
            </a:r>
            <a:r>
              <a:rPr lang="en-US" sz="2000" dirty="0">
                <a:solidFill>
                  <a:schemeClr val="tx1">
                    <a:alpha val="55000"/>
                  </a:schemeClr>
                </a:solidFill>
              </a:rPr>
              <a:t> </a:t>
            </a:r>
            <a:r>
              <a:rPr lang="en-US" sz="2000" dirty="0" err="1">
                <a:solidFill>
                  <a:schemeClr val="tx1">
                    <a:alpha val="55000"/>
                  </a:schemeClr>
                </a:solidFill>
              </a:rPr>
              <a:t>probabilidades</a:t>
            </a:r>
            <a:r>
              <a:rPr lang="en-US" sz="2000" dirty="0">
                <a:solidFill>
                  <a:schemeClr val="tx1">
                    <a:alpha val="55000"/>
                  </a:schemeClr>
                </a:solidFill>
              </a:rPr>
              <a:t> de </a:t>
            </a:r>
            <a:r>
              <a:rPr lang="en-US" sz="2000" dirty="0" err="1">
                <a:solidFill>
                  <a:schemeClr val="tx1">
                    <a:alpha val="55000"/>
                  </a:schemeClr>
                </a:solidFill>
              </a:rPr>
              <a:t>hacer</a:t>
            </a:r>
            <a:r>
              <a:rPr lang="en-US" sz="2000" dirty="0">
                <a:solidFill>
                  <a:schemeClr val="tx1">
                    <a:alpha val="55000"/>
                  </a:schemeClr>
                </a:solidFill>
              </a:rPr>
              <a:t> </a:t>
            </a:r>
            <a:r>
              <a:rPr lang="en-US" sz="2000" dirty="0" err="1">
                <a:solidFill>
                  <a:schemeClr val="tx1">
                    <a:alpha val="55000"/>
                  </a:schemeClr>
                </a:solidFill>
              </a:rPr>
              <a:t>cambios</a:t>
            </a:r>
            <a:r>
              <a:rPr lang="en-US" sz="2000" dirty="0">
                <a:solidFill>
                  <a:schemeClr val="tx1">
                    <a:alpha val="55000"/>
                  </a:schemeClr>
                </a:solidFill>
              </a:rPr>
              <a:t> </a:t>
            </a:r>
            <a:r>
              <a:rPr lang="en-US" sz="2000" dirty="0" err="1">
                <a:solidFill>
                  <a:schemeClr val="tx1">
                    <a:alpha val="55000"/>
                  </a:schemeClr>
                </a:solidFill>
              </a:rPr>
              <a:t>positivos</a:t>
            </a:r>
            <a:r>
              <a:rPr lang="en-US" sz="2000" dirty="0">
                <a:solidFill>
                  <a:schemeClr val="tx1">
                    <a:alpha val="55000"/>
                  </a:schemeClr>
                </a:solidFill>
              </a:rPr>
              <a:t> </a:t>
            </a:r>
            <a:r>
              <a:rPr lang="en-US" sz="2000" dirty="0" err="1">
                <a:solidFill>
                  <a:schemeClr val="tx1">
                    <a:alpha val="55000"/>
                  </a:schemeClr>
                </a:solidFill>
              </a:rPr>
              <a:t>en</a:t>
            </a:r>
            <a:r>
              <a:rPr lang="en-US" sz="2000" dirty="0">
                <a:solidFill>
                  <a:schemeClr val="tx1">
                    <a:alpha val="55000"/>
                  </a:schemeClr>
                </a:solidFill>
              </a:rPr>
              <a:t> </a:t>
            </a:r>
            <a:r>
              <a:rPr lang="en-US" sz="2000" dirty="0" err="1">
                <a:solidFill>
                  <a:schemeClr val="tx1">
                    <a:alpha val="55000"/>
                  </a:schemeClr>
                </a:solidFill>
              </a:rPr>
              <a:t>su</a:t>
            </a:r>
            <a:r>
              <a:rPr lang="en-US" sz="2000" dirty="0">
                <a:solidFill>
                  <a:schemeClr val="tx1">
                    <a:alpha val="55000"/>
                  </a:schemeClr>
                </a:solidFill>
              </a:rPr>
              <a:t> </a:t>
            </a:r>
            <a:r>
              <a:rPr lang="en-US" sz="2000" dirty="0" err="1">
                <a:solidFill>
                  <a:schemeClr val="tx1">
                    <a:alpha val="55000"/>
                  </a:schemeClr>
                </a:solidFill>
              </a:rPr>
              <a:t>conducta</a:t>
            </a:r>
            <a:r>
              <a:rPr lang="en-US" sz="2000" dirty="0">
                <a:solidFill>
                  <a:schemeClr val="tx1">
                    <a:alpha val="55000"/>
                  </a:schemeClr>
                </a:solidFill>
              </a:rPr>
              <a:t> </a:t>
            </a:r>
            <a:r>
              <a:rPr lang="en-US" sz="2000" dirty="0" err="1">
                <a:solidFill>
                  <a:schemeClr val="tx1">
                    <a:alpha val="55000"/>
                  </a:schemeClr>
                </a:solidFill>
              </a:rPr>
              <a:t>cuando</a:t>
            </a:r>
            <a:r>
              <a:rPr lang="en-US" sz="2000" dirty="0">
                <a:solidFill>
                  <a:schemeClr val="tx1">
                    <a:alpha val="55000"/>
                  </a:schemeClr>
                </a:solidFill>
              </a:rPr>
              <a:t> </a:t>
            </a:r>
            <a:r>
              <a:rPr lang="en-US" sz="2000" dirty="0" err="1">
                <a:solidFill>
                  <a:schemeClr val="tx1">
                    <a:alpha val="55000"/>
                  </a:schemeClr>
                </a:solidFill>
              </a:rPr>
              <a:t>quienes</a:t>
            </a:r>
            <a:r>
              <a:rPr lang="en-US" sz="2000" dirty="0">
                <a:solidFill>
                  <a:schemeClr val="tx1">
                    <a:alpha val="55000"/>
                  </a:schemeClr>
                </a:solidFill>
              </a:rPr>
              <a:t> </a:t>
            </a:r>
            <a:r>
              <a:rPr lang="en-US" sz="2000" dirty="0" err="1">
                <a:solidFill>
                  <a:schemeClr val="tx1">
                    <a:alpha val="55000"/>
                  </a:schemeClr>
                </a:solidFill>
              </a:rPr>
              <a:t>están</a:t>
            </a:r>
            <a:r>
              <a:rPr lang="en-US" sz="2000" dirty="0">
                <a:solidFill>
                  <a:schemeClr val="tx1">
                    <a:alpha val="55000"/>
                  </a:schemeClr>
                </a:solidFill>
              </a:rPr>
              <a:t> </a:t>
            </a:r>
            <a:r>
              <a:rPr lang="en-US" sz="2000" dirty="0" err="1">
                <a:solidFill>
                  <a:schemeClr val="tx1">
                    <a:alpha val="55000"/>
                  </a:schemeClr>
                </a:solidFill>
              </a:rPr>
              <a:t>en</a:t>
            </a:r>
            <a:r>
              <a:rPr lang="en-US" sz="2000" dirty="0">
                <a:solidFill>
                  <a:schemeClr val="tx1">
                    <a:alpha val="55000"/>
                  </a:schemeClr>
                </a:solidFill>
              </a:rPr>
              <a:t> </a:t>
            </a:r>
            <a:r>
              <a:rPr lang="en-US" sz="2000" dirty="0" err="1">
                <a:solidFill>
                  <a:schemeClr val="tx1">
                    <a:alpha val="55000"/>
                  </a:schemeClr>
                </a:solidFill>
              </a:rPr>
              <a:t>una</a:t>
            </a:r>
            <a:r>
              <a:rPr lang="en-US" sz="2000" dirty="0">
                <a:solidFill>
                  <a:schemeClr val="tx1">
                    <a:alpha val="55000"/>
                  </a:schemeClr>
                </a:solidFill>
              </a:rPr>
              <a:t> </a:t>
            </a:r>
            <a:r>
              <a:rPr lang="en-US" sz="2000" dirty="0" err="1">
                <a:solidFill>
                  <a:schemeClr val="tx1">
                    <a:alpha val="55000"/>
                  </a:schemeClr>
                </a:solidFill>
              </a:rPr>
              <a:t>posición</a:t>
            </a:r>
            <a:r>
              <a:rPr lang="en-US" sz="2000" dirty="0">
                <a:solidFill>
                  <a:schemeClr val="tx1">
                    <a:alpha val="55000"/>
                  </a:schemeClr>
                </a:solidFill>
              </a:rPr>
              <a:t> de </a:t>
            </a:r>
            <a:r>
              <a:rPr lang="en-US" sz="2000" dirty="0" err="1">
                <a:solidFill>
                  <a:schemeClr val="tx1">
                    <a:alpha val="55000"/>
                  </a:schemeClr>
                </a:solidFill>
              </a:rPr>
              <a:t>autoridad</a:t>
            </a:r>
            <a:r>
              <a:rPr lang="en-US" sz="2000" dirty="0">
                <a:solidFill>
                  <a:schemeClr val="tx1">
                    <a:alpha val="55000"/>
                  </a:schemeClr>
                </a:solidFill>
              </a:rPr>
              <a:t> </a:t>
            </a:r>
            <a:r>
              <a:rPr lang="en-US" sz="2000" dirty="0" err="1">
                <a:solidFill>
                  <a:schemeClr val="tx1">
                    <a:alpha val="55000"/>
                  </a:schemeClr>
                </a:solidFill>
              </a:rPr>
              <a:t>hacen</a:t>
            </a:r>
            <a:r>
              <a:rPr lang="en-US" sz="2000" dirty="0">
                <a:solidFill>
                  <a:schemeClr val="tx1">
                    <a:alpha val="55000"/>
                  </a:schemeClr>
                </a:solidFill>
              </a:rPr>
              <a:t> las </a:t>
            </a:r>
            <a:r>
              <a:rPr lang="en-US" sz="2000" dirty="0" err="1">
                <a:solidFill>
                  <a:schemeClr val="tx1">
                    <a:alpha val="55000"/>
                  </a:schemeClr>
                </a:solidFill>
              </a:rPr>
              <a:t>cosas</a:t>
            </a:r>
            <a:r>
              <a:rPr lang="en-US" sz="2000" dirty="0">
                <a:solidFill>
                  <a:schemeClr val="tx1">
                    <a:alpha val="55000"/>
                  </a:schemeClr>
                </a:solidFill>
              </a:rPr>
              <a:t> </a:t>
            </a:r>
            <a:r>
              <a:rPr lang="en-US" sz="2000" b="1" i="1" dirty="0">
                <a:solidFill>
                  <a:schemeClr val="tx1">
                    <a:alpha val="55000"/>
                  </a:schemeClr>
                </a:solidFill>
              </a:rPr>
              <a:t>con</a:t>
            </a:r>
            <a:r>
              <a:rPr lang="en-US" sz="2000" i="1" dirty="0">
                <a:solidFill>
                  <a:schemeClr val="tx1">
                    <a:alpha val="55000"/>
                  </a:schemeClr>
                </a:solidFill>
              </a:rPr>
              <a:t> </a:t>
            </a:r>
            <a:r>
              <a:rPr lang="en-US" sz="2000" dirty="0" err="1">
                <a:solidFill>
                  <a:schemeClr val="tx1">
                    <a:alpha val="55000"/>
                  </a:schemeClr>
                </a:solidFill>
              </a:rPr>
              <a:t>ellos</a:t>
            </a:r>
            <a:r>
              <a:rPr lang="en-US" sz="2000" dirty="0">
                <a:solidFill>
                  <a:schemeClr val="tx1">
                    <a:alpha val="55000"/>
                  </a:schemeClr>
                </a:solidFill>
              </a:rPr>
              <a:t>, </a:t>
            </a:r>
            <a:r>
              <a:rPr lang="en-US" sz="2000" dirty="0" err="1">
                <a:solidFill>
                  <a:schemeClr val="tx1">
                    <a:alpha val="55000"/>
                  </a:schemeClr>
                </a:solidFill>
              </a:rPr>
              <a:t>en</a:t>
            </a:r>
            <a:r>
              <a:rPr lang="en-US" sz="2000" dirty="0">
                <a:solidFill>
                  <a:schemeClr val="tx1">
                    <a:alpha val="55000"/>
                  </a:schemeClr>
                </a:solidFill>
              </a:rPr>
              <a:t> </a:t>
            </a:r>
            <a:r>
              <a:rPr lang="en-US" sz="2000" dirty="0" err="1">
                <a:solidFill>
                  <a:schemeClr val="tx1">
                    <a:alpha val="55000"/>
                  </a:schemeClr>
                </a:solidFill>
              </a:rPr>
              <a:t>lugar</a:t>
            </a:r>
            <a:r>
              <a:rPr lang="en-US" sz="2000" dirty="0">
                <a:solidFill>
                  <a:schemeClr val="tx1">
                    <a:alpha val="55000"/>
                  </a:schemeClr>
                </a:solidFill>
              </a:rPr>
              <a:t> de </a:t>
            </a:r>
            <a:r>
              <a:rPr lang="en-US" sz="2000" dirty="0" err="1">
                <a:solidFill>
                  <a:schemeClr val="tx1">
                    <a:alpha val="55000"/>
                  </a:schemeClr>
                </a:solidFill>
              </a:rPr>
              <a:t>hacerlas</a:t>
            </a:r>
            <a:r>
              <a:rPr lang="en-US" sz="2000" dirty="0">
                <a:solidFill>
                  <a:schemeClr val="tx1">
                    <a:alpha val="55000"/>
                  </a:schemeClr>
                </a:solidFill>
              </a:rPr>
              <a:t> </a:t>
            </a:r>
            <a:r>
              <a:rPr lang="en-US" sz="2000" b="1" i="1" dirty="0">
                <a:solidFill>
                  <a:schemeClr val="tx1">
                    <a:alpha val="55000"/>
                  </a:schemeClr>
                </a:solidFill>
              </a:rPr>
              <a:t>contra</a:t>
            </a:r>
            <a:r>
              <a:rPr lang="en-US" sz="2000" i="1" dirty="0">
                <a:solidFill>
                  <a:schemeClr val="tx1">
                    <a:alpha val="55000"/>
                  </a:schemeClr>
                </a:solidFill>
              </a:rPr>
              <a:t> </a:t>
            </a:r>
            <a:r>
              <a:rPr lang="en-US" sz="2000" dirty="0" err="1">
                <a:solidFill>
                  <a:schemeClr val="tx1">
                    <a:alpha val="55000"/>
                  </a:schemeClr>
                </a:solidFill>
              </a:rPr>
              <a:t>ellos</a:t>
            </a:r>
            <a:r>
              <a:rPr lang="en-US" sz="2000" dirty="0">
                <a:solidFill>
                  <a:schemeClr val="tx1">
                    <a:alpha val="55000"/>
                  </a:schemeClr>
                </a:solidFill>
              </a:rPr>
              <a:t> o </a:t>
            </a:r>
            <a:r>
              <a:rPr lang="en-US" sz="2000" dirty="0" err="1">
                <a:solidFill>
                  <a:schemeClr val="tx1">
                    <a:alpha val="55000"/>
                  </a:schemeClr>
                </a:solidFill>
              </a:rPr>
              <a:t>hacerlas</a:t>
            </a:r>
            <a:r>
              <a:rPr lang="en-US" sz="2000" dirty="0">
                <a:solidFill>
                  <a:schemeClr val="tx1">
                    <a:alpha val="55000"/>
                  </a:schemeClr>
                </a:solidFill>
              </a:rPr>
              <a:t> </a:t>
            </a:r>
            <a:r>
              <a:rPr lang="en-US" sz="2000" b="1" i="1" dirty="0">
                <a:solidFill>
                  <a:schemeClr val="tx1">
                    <a:alpha val="55000"/>
                  </a:schemeClr>
                </a:solidFill>
              </a:rPr>
              <a:t>para</a:t>
            </a:r>
            <a:r>
              <a:rPr lang="en-US" sz="2000" i="1" dirty="0">
                <a:solidFill>
                  <a:schemeClr val="tx1">
                    <a:alpha val="55000"/>
                  </a:schemeClr>
                </a:solidFill>
              </a:rPr>
              <a:t> </a:t>
            </a:r>
            <a:r>
              <a:rPr lang="en-US" sz="2000" dirty="0" err="1">
                <a:solidFill>
                  <a:schemeClr val="tx1">
                    <a:alpha val="55000"/>
                  </a:schemeClr>
                </a:solidFill>
              </a:rPr>
              <a:t>ellos</a:t>
            </a:r>
            <a:r>
              <a:rPr lang="en-US" sz="2000" dirty="0">
                <a:solidFill>
                  <a:schemeClr val="tx1">
                    <a:alpha val="55000"/>
                  </a:schemeClr>
                </a:solidFill>
              </a:rPr>
              <a:t>”.</a:t>
            </a:r>
          </a:p>
          <a:p>
            <a:pPr>
              <a:lnSpc>
                <a:spcPct val="90000"/>
              </a:lnSpc>
              <a:spcBef>
                <a:spcPts val="600"/>
              </a:spcBef>
              <a:spcAft>
                <a:spcPts val="600"/>
              </a:spcAft>
            </a:pPr>
            <a:r>
              <a:rPr lang="en-US" sz="2000" dirty="0">
                <a:solidFill>
                  <a:schemeClr val="tx1">
                    <a:alpha val="55000"/>
                  </a:schemeClr>
                </a:solidFill>
              </a:rPr>
              <a:t>El modo </a:t>
            </a:r>
            <a:r>
              <a:rPr lang="en-US" sz="2000" dirty="0" err="1">
                <a:solidFill>
                  <a:schemeClr val="tx1">
                    <a:alpha val="55000"/>
                  </a:schemeClr>
                </a:solidFill>
              </a:rPr>
              <a:t>punitivo</a:t>
            </a:r>
            <a:r>
              <a:rPr lang="en-US" sz="2000" dirty="0">
                <a:solidFill>
                  <a:schemeClr val="tx1">
                    <a:alpha val="55000"/>
                  </a:schemeClr>
                </a:solidFill>
              </a:rPr>
              <a:t> y </a:t>
            </a:r>
            <a:r>
              <a:rPr lang="en-US" sz="2000" dirty="0" err="1">
                <a:solidFill>
                  <a:schemeClr val="tx1">
                    <a:alpha val="55000"/>
                  </a:schemeClr>
                </a:solidFill>
              </a:rPr>
              <a:t>autoritario</a:t>
            </a:r>
            <a:r>
              <a:rPr lang="en-US" sz="2000" dirty="0">
                <a:solidFill>
                  <a:schemeClr val="tx1">
                    <a:alpha val="55000"/>
                  </a:schemeClr>
                </a:solidFill>
              </a:rPr>
              <a:t> de </a:t>
            </a:r>
            <a:r>
              <a:rPr lang="en-US" sz="2000" dirty="0" err="1">
                <a:solidFill>
                  <a:schemeClr val="tx1">
                    <a:alpha val="55000"/>
                  </a:schemeClr>
                </a:solidFill>
              </a:rPr>
              <a:t>hacerlo</a:t>
            </a:r>
            <a:r>
              <a:rPr lang="en-US" sz="2000" dirty="0">
                <a:solidFill>
                  <a:schemeClr val="tx1">
                    <a:alpha val="55000"/>
                  </a:schemeClr>
                </a:solidFill>
              </a:rPr>
              <a:t> </a:t>
            </a:r>
            <a:r>
              <a:rPr lang="en-US" sz="2000" b="1" i="1" dirty="0">
                <a:solidFill>
                  <a:schemeClr val="tx1">
                    <a:alpha val="55000"/>
                  </a:schemeClr>
                </a:solidFill>
              </a:rPr>
              <a:t>CONTRA</a:t>
            </a:r>
            <a:r>
              <a:rPr lang="en-US" sz="2000" i="1" dirty="0">
                <a:solidFill>
                  <a:schemeClr val="tx1">
                    <a:alpha val="55000"/>
                  </a:schemeClr>
                </a:solidFill>
              </a:rPr>
              <a:t> </a:t>
            </a:r>
            <a:r>
              <a:rPr lang="en-US" sz="2000" dirty="0">
                <a:solidFill>
                  <a:schemeClr val="tx1">
                    <a:alpha val="55000"/>
                  </a:schemeClr>
                </a:solidFill>
              </a:rPr>
              <a:t>y </a:t>
            </a:r>
            <a:r>
              <a:rPr lang="en-US" sz="2000" dirty="0" err="1">
                <a:solidFill>
                  <a:schemeClr val="tx1">
                    <a:alpha val="55000"/>
                  </a:schemeClr>
                </a:solidFill>
              </a:rPr>
              <a:t>el</a:t>
            </a:r>
            <a:r>
              <a:rPr lang="en-US" sz="2000" dirty="0">
                <a:solidFill>
                  <a:schemeClr val="tx1">
                    <a:alpha val="55000"/>
                  </a:schemeClr>
                </a:solidFill>
              </a:rPr>
              <a:t> modo </a:t>
            </a:r>
            <a:r>
              <a:rPr lang="en-US" sz="2000" dirty="0" err="1">
                <a:solidFill>
                  <a:schemeClr val="tx1">
                    <a:alpha val="55000"/>
                  </a:schemeClr>
                </a:solidFill>
              </a:rPr>
              <a:t>permisivo</a:t>
            </a:r>
            <a:r>
              <a:rPr lang="en-US" sz="2000" dirty="0">
                <a:solidFill>
                  <a:schemeClr val="tx1">
                    <a:alpha val="55000"/>
                  </a:schemeClr>
                </a:solidFill>
              </a:rPr>
              <a:t> y </a:t>
            </a:r>
            <a:r>
              <a:rPr lang="en-US" sz="2000" dirty="0" err="1">
                <a:solidFill>
                  <a:schemeClr val="tx1">
                    <a:alpha val="55000"/>
                  </a:schemeClr>
                </a:solidFill>
              </a:rPr>
              <a:t>paternalista</a:t>
            </a:r>
            <a:r>
              <a:rPr lang="en-US" sz="2000" dirty="0">
                <a:solidFill>
                  <a:schemeClr val="tx1">
                    <a:alpha val="55000"/>
                  </a:schemeClr>
                </a:solidFill>
              </a:rPr>
              <a:t> de </a:t>
            </a:r>
            <a:r>
              <a:rPr lang="en-US" sz="2000" dirty="0" err="1">
                <a:solidFill>
                  <a:schemeClr val="tx1">
                    <a:alpha val="55000"/>
                  </a:schemeClr>
                </a:solidFill>
              </a:rPr>
              <a:t>hacerlo</a:t>
            </a:r>
            <a:r>
              <a:rPr lang="en-US" sz="2000" dirty="0">
                <a:solidFill>
                  <a:schemeClr val="tx1">
                    <a:alpha val="55000"/>
                  </a:schemeClr>
                </a:solidFill>
              </a:rPr>
              <a:t> </a:t>
            </a:r>
            <a:r>
              <a:rPr lang="en-US" sz="2000" b="1" i="1" dirty="0">
                <a:solidFill>
                  <a:schemeClr val="tx1">
                    <a:alpha val="55000"/>
                  </a:schemeClr>
                </a:solidFill>
              </a:rPr>
              <a:t>PARA</a:t>
            </a:r>
            <a:r>
              <a:rPr lang="en-US" sz="2000" i="1" dirty="0">
                <a:solidFill>
                  <a:schemeClr val="tx1">
                    <a:alpha val="55000"/>
                  </a:schemeClr>
                </a:solidFill>
              </a:rPr>
              <a:t> </a:t>
            </a:r>
            <a:r>
              <a:rPr lang="en-US" sz="2000" dirty="0">
                <a:solidFill>
                  <a:schemeClr val="tx1">
                    <a:alpha val="55000"/>
                  </a:schemeClr>
                </a:solidFill>
              </a:rPr>
              <a:t>no son tan </a:t>
            </a:r>
            <a:r>
              <a:rPr lang="en-US" sz="2000" dirty="0" err="1">
                <a:solidFill>
                  <a:schemeClr val="tx1">
                    <a:alpha val="55000"/>
                  </a:schemeClr>
                </a:solidFill>
              </a:rPr>
              <a:t>efectivos</a:t>
            </a:r>
            <a:r>
              <a:rPr lang="en-US" sz="2000" dirty="0">
                <a:solidFill>
                  <a:schemeClr val="tx1">
                    <a:alpha val="55000"/>
                  </a:schemeClr>
                </a:solidFill>
              </a:rPr>
              <a:t>; </a:t>
            </a:r>
            <a:r>
              <a:rPr lang="en-US" sz="2000" dirty="0" err="1">
                <a:solidFill>
                  <a:schemeClr val="tx1">
                    <a:alpha val="55000"/>
                  </a:schemeClr>
                </a:solidFill>
              </a:rPr>
              <a:t>en</a:t>
            </a:r>
            <a:r>
              <a:rPr lang="en-US" sz="2000" dirty="0">
                <a:solidFill>
                  <a:schemeClr val="tx1">
                    <a:alpha val="55000"/>
                  </a:schemeClr>
                </a:solidFill>
              </a:rPr>
              <a:t> </a:t>
            </a:r>
            <a:r>
              <a:rPr lang="en-US" sz="2000" dirty="0" err="1">
                <a:solidFill>
                  <a:schemeClr val="tx1">
                    <a:alpha val="55000"/>
                  </a:schemeClr>
                </a:solidFill>
              </a:rPr>
              <a:t>cambio</a:t>
            </a:r>
            <a:r>
              <a:rPr lang="en-US" sz="2000" dirty="0">
                <a:solidFill>
                  <a:schemeClr val="tx1">
                    <a:alpha val="55000"/>
                  </a:schemeClr>
                </a:solidFill>
              </a:rPr>
              <a:t>, </a:t>
            </a:r>
            <a:r>
              <a:rPr lang="en-US" sz="2000" dirty="0" err="1">
                <a:solidFill>
                  <a:schemeClr val="tx1">
                    <a:alpha val="55000"/>
                  </a:schemeClr>
                </a:solidFill>
              </a:rPr>
              <a:t>el</a:t>
            </a:r>
            <a:r>
              <a:rPr lang="en-US" sz="2000" dirty="0">
                <a:solidFill>
                  <a:schemeClr val="tx1">
                    <a:alpha val="55000"/>
                  </a:schemeClr>
                </a:solidFill>
              </a:rPr>
              <a:t> modo </a:t>
            </a:r>
            <a:r>
              <a:rPr lang="en-US" sz="2000" dirty="0" err="1">
                <a:solidFill>
                  <a:schemeClr val="tx1">
                    <a:alpha val="55000"/>
                  </a:schemeClr>
                </a:solidFill>
              </a:rPr>
              <a:t>restaurativo</a:t>
            </a:r>
            <a:r>
              <a:rPr lang="en-US" sz="2000" dirty="0">
                <a:solidFill>
                  <a:schemeClr val="tx1">
                    <a:alpha val="55000"/>
                  </a:schemeClr>
                </a:solidFill>
              </a:rPr>
              <a:t> </a:t>
            </a:r>
            <a:r>
              <a:rPr lang="en-US" sz="2000" dirty="0" err="1">
                <a:solidFill>
                  <a:schemeClr val="tx1">
                    <a:alpha val="55000"/>
                  </a:schemeClr>
                </a:solidFill>
              </a:rPr>
              <a:t>plantea</a:t>
            </a:r>
            <a:r>
              <a:rPr lang="en-US" sz="2000" dirty="0">
                <a:solidFill>
                  <a:schemeClr val="tx1">
                    <a:alpha val="55000"/>
                  </a:schemeClr>
                </a:solidFill>
              </a:rPr>
              <a:t> </a:t>
            </a:r>
            <a:r>
              <a:rPr lang="en-US" sz="2000" dirty="0" err="1">
                <a:solidFill>
                  <a:schemeClr val="tx1">
                    <a:alpha val="55000"/>
                  </a:schemeClr>
                </a:solidFill>
              </a:rPr>
              <a:t>involucrarse</a:t>
            </a:r>
            <a:r>
              <a:rPr lang="en-US" sz="2000" dirty="0">
                <a:solidFill>
                  <a:schemeClr val="tx1">
                    <a:alpha val="55000"/>
                  </a:schemeClr>
                </a:solidFill>
              </a:rPr>
              <a:t> </a:t>
            </a:r>
            <a:r>
              <a:rPr lang="en-US" sz="2000" b="1" i="1" dirty="0">
                <a:solidFill>
                  <a:schemeClr val="tx1">
                    <a:alpha val="55000"/>
                  </a:schemeClr>
                </a:solidFill>
              </a:rPr>
              <a:t>CON</a:t>
            </a:r>
            <a:r>
              <a:rPr lang="en-US" sz="2000" i="1" dirty="0">
                <a:solidFill>
                  <a:schemeClr val="tx1">
                    <a:alpha val="55000"/>
                  </a:schemeClr>
                </a:solidFill>
              </a:rPr>
              <a:t> </a:t>
            </a:r>
            <a:r>
              <a:rPr lang="en-US" sz="2000" dirty="0" err="1">
                <a:solidFill>
                  <a:schemeClr val="tx1">
                    <a:alpha val="55000"/>
                  </a:schemeClr>
                </a:solidFill>
              </a:rPr>
              <a:t>participación</a:t>
            </a:r>
            <a:r>
              <a:rPr lang="en-US" sz="2000" dirty="0">
                <a:solidFill>
                  <a:schemeClr val="tx1">
                    <a:alpha val="55000"/>
                  </a:schemeClr>
                </a:solidFill>
              </a:rPr>
              <a:t> de </a:t>
            </a:r>
            <a:r>
              <a:rPr lang="en-US" sz="2000" dirty="0" err="1">
                <a:solidFill>
                  <a:schemeClr val="tx1">
                    <a:alpha val="55000"/>
                  </a:schemeClr>
                </a:solidFill>
              </a:rPr>
              <a:t>los</a:t>
            </a:r>
            <a:r>
              <a:rPr lang="en-US" sz="2000" dirty="0">
                <a:solidFill>
                  <a:schemeClr val="tx1">
                    <a:alpha val="55000"/>
                  </a:schemeClr>
                </a:solidFill>
              </a:rPr>
              <a:t> </a:t>
            </a:r>
            <a:r>
              <a:rPr lang="en-US" sz="2000" dirty="0" err="1">
                <a:solidFill>
                  <a:schemeClr val="tx1">
                    <a:alpha val="55000"/>
                  </a:schemeClr>
                </a:solidFill>
              </a:rPr>
              <a:t>sujetos</a:t>
            </a:r>
            <a:r>
              <a:rPr lang="en-US" sz="2000" dirty="0">
                <a:solidFill>
                  <a:schemeClr val="tx1">
                    <a:alpha val="55000"/>
                  </a:schemeClr>
                </a:solidFill>
              </a:rPr>
              <a:t> </a:t>
            </a:r>
            <a:r>
              <a:rPr lang="en-US" sz="2000" dirty="0" err="1">
                <a:solidFill>
                  <a:schemeClr val="tx1">
                    <a:alpha val="55000"/>
                  </a:schemeClr>
                </a:solidFill>
              </a:rPr>
              <a:t>en</a:t>
            </a:r>
            <a:r>
              <a:rPr lang="en-US" sz="2000" dirty="0">
                <a:solidFill>
                  <a:schemeClr val="tx1">
                    <a:alpha val="55000"/>
                  </a:schemeClr>
                </a:solidFill>
              </a:rPr>
              <a:t> </a:t>
            </a:r>
            <a:r>
              <a:rPr lang="en-US" sz="2000" dirty="0" err="1">
                <a:solidFill>
                  <a:schemeClr val="tx1">
                    <a:alpha val="55000"/>
                  </a:schemeClr>
                </a:solidFill>
              </a:rPr>
              <a:t>cuestión</a:t>
            </a:r>
            <a:r>
              <a:rPr lang="en-US" sz="2000" dirty="0">
                <a:solidFill>
                  <a:schemeClr val="tx1">
                    <a:alpha val="55000"/>
                  </a:schemeClr>
                </a:solidFill>
              </a:rPr>
              <a:t> (Jean Schmitz).</a:t>
            </a:r>
          </a:p>
        </p:txBody>
      </p:sp>
    </p:spTree>
    <p:extLst>
      <p:ext uri="{BB962C8B-B14F-4D97-AF65-F5344CB8AC3E}">
        <p14:creationId xmlns:p14="http://schemas.microsoft.com/office/powerpoint/2010/main" val="3372849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136397" y="502020"/>
            <a:ext cx="5323715" cy="857661"/>
          </a:xfrm>
        </p:spPr>
        <p:txBody>
          <a:bodyPr anchor="b">
            <a:normAutofit/>
          </a:bodyPr>
          <a:lstStyle/>
          <a:p>
            <a:r>
              <a:rPr lang="es-CL" sz="4000" spc="-50" dirty="0">
                <a:solidFill>
                  <a:schemeClr val="accent1">
                    <a:lumMod val="50000"/>
                  </a:schemeClr>
                </a:solidFill>
                <a:latin typeface="Bahnschrift" panose="020B0502040204020203" pitchFamily="34" charset="0"/>
              </a:rPr>
              <a:t>Ideas finales</a:t>
            </a:r>
          </a:p>
        </p:txBody>
      </p:sp>
      <p:sp>
        <p:nvSpPr>
          <p:cNvPr id="7" name="Marcador de contenido 6"/>
          <p:cNvSpPr>
            <a:spLocks noGrp="1"/>
          </p:cNvSpPr>
          <p:nvPr>
            <p:ph idx="1"/>
          </p:nvPr>
        </p:nvSpPr>
        <p:spPr>
          <a:xfrm>
            <a:off x="1026160" y="1656081"/>
            <a:ext cx="5923280" cy="4744286"/>
          </a:xfrm>
        </p:spPr>
        <p:txBody>
          <a:bodyPr anchor="t">
            <a:normAutofit/>
          </a:bodyPr>
          <a:lstStyle/>
          <a:p>
            <a:r>
              <a:rPr lang="es-CL" sz="1600" dirty="0"/>
              <a:t>Diversas situaciones conflictivas derivan en violencia carcelaria, lo que nos obliga a actuar buscando opciones para su abordaje. </a:t>
            </a:r>
          </a:p>
          <a:p>
            <a:r>
              <a:rPr lang="es-CL" sz="1600" dirty="0"/>
              <a:t>La mediación penitenciaria es una forma de solucionar los conflictos a la que puede recurrirse de forma privilegiada. </a:t>
            </a:r>
          </a:p>
          <a:p>
            <a:r>
              <a:rPr lang="es-CL" sz="1600" dirty="0"/>
              <a:t>Es necesario considerar todos los recursos humanos: funcionarios, autoridades, internos/as, familiares, comunidad. Tomar como referencia las prácticas existentes.</a:t>
            </a:r>
          </a:p>
          <a:p>
            <a:r>
              <a:rPr lang="es-ES" sz="1600" dirty="0"/>
              <a:t>Se debe garantizar que se mantenga un equilibrio adecuado de todos los actores, reduciendo cualquier riesgo por su participación.</a:t>
            </a:r>
          </a:p>
          <a:p>
            <a:r>
              <a:rPr lang="es-ES" sz="1600" dirty="0"/>
              <a:t>Necesidad de aplicar estas formas de solución de conflictos bajo un marco de legalidad, garantizando que la supervisión esencial del proceso esté a cargo de representantes del Estado (MNPT, DPP, otros). </a:t>
            </a:r>
            <a:r>
              <a:rPr lang="es-CL" sz="1600" dirty="0"/>
              <a:t> </a:t>
            </a:r>
          </a:p>
          <a:p>
            <a:r>
              <a:rPr lang="es-CL" sz="1600" dirty="0"/>
              <a:t>El sistema penitenciario puede cumplir una parte clave de su misión asentándose en formas restaurativas de abordar la violencia.</a:t>
            </a:r>
          </a:p>
        </p:txBody>
      </p:sp>
      <p:sp>
        <p:nvSpPr>
          <p:cNvPr id="38" name="Rectangle 3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Preguntas">
            <a:extLst>
              <a:ext uri="{FF2B5EF4-FFF2-40B4-BE49-F238E27FC236}">
                <a16:creationId xmlns:a16="http://schemas.microsoft.com/office/drawing/2014/main" id="{0C589DB1-5F2B-6331-382E-274222BC64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941340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CBC6444-2EF5-C5BE-E3E0-F843A9272E94}"/>
              </a:ext>
            </a:extLst>
          </p:cNvPr>
          <p:cNvSpPr>
            <a:spLocks noGrp="1"/>
          </p:cNvSpPr>
          <p:nvPr>
            <p:ph type="title"/>
          </p:nvPr>
        </p:nvSpPr>
        <p:spPr>
          <a:xfrm>
            <a:off x="1383564" y="348865"/>
            <a:ext cx="9718111" cy="1576446"/>
          </a:xfrm>
        </p:spPr>
        <p:txBody>
          <a:bodyPr anchor="ctr">
            <a:normAutofit/>
          </a:bodyPr>
          <a:lstStyle/>
          <a:p>
            <a:r>
              <a:rPr lang="es-CL" sz="4000">
                <a:solidFill>
                  <a:srgbClr val="FFFFFF"/>
                </a:solidFill>
              </a:rPr>
              <a:t>Preguntas de discusión</a:t>
            </a:r>
          </a:p>
        </p:txBody>
      </p:sp>
      <p:graphicFrame>
        <p:nvGraphicFramePr>
          <p:cNvPr id="5" name="Marcador de contenido 2">
            <a:extLst>
              <a:ext uri="{FF2B5EF4-FFF2-40B4-BE49-F238E27FC236}">
                <a16:creationId xmlns:a16="http://schemas.microsoft.com/office/drawing/2014/main" id="{DA4C8B95-AB7A-6A23-E573-E786FCD3D04D}"/>
              </a:ext>
            </a:extLst>
          </p:cNvPr>
          <p:cNvGraphicFramePr>
            <a:graphicFrameLocks noGrp="1"/>
          </p:cNvGraphicFramePr>
          <p:nvPr>
            <p:ph idx="1"/>
            <p:extLst>
              <p:ext uri="{D42A27DB-BD31-4B8C-83A1-F6EECF244321}">
                <p14:modId xmlns:p14="http://schemas.microsoft.com/office/powerpoint/2010/main" val="50948625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048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a:spLocks noGrp="1"/>
          </p:cNvSpPr>
          <p:nvPr>
            <p:ph type="title"/>
          </p:nvPr>
        </p:nvSpPr>
        <p:spPr>
          <a:xfrm>
            <a:off x="4654296" y="640080"/>
            <a:ext cx="6894576" cy="3566160"/>
          </a:xfrm>
        </p:spPr>
        <p:txBody>
          <a:bodyPr vert="horz" lIns="91440" tIns="45720" rIns="91440" bIns="45720" rtlCol="0" anchor="b">
            <a:normAutofit/>
          </a:bodyPr>
          <a:lstStyle/>
          <a:p>
            <a:r>
              <a:rPr lang="en-US" sz="6600" b="1"/>
              <a:t>¿Qué es la Justicia Restaurativa?</a:t>
            </a:r>
          </a:p>
        </p:txBody>
      </p:sp>
      <p:pic>
        <p:nvPicPr>
          <p:cNvPr id="1026" name="Picture 2" descr="Resultado de imagen para pregunta"/>
          <p:cNvPicPr>
            <a:picLocks noChangeAspect="1" noChangeArrowheads="1"/>
          </p:cNvPicPr>
          <p:nvPr/>
        </p:nvPicPr>
        <p:blipFill rotWithShape="1">
          <a:blip r:embed="rId2">
            <a:extLst>
              <a:ext uri="{28A0092B-C50C-407E-A947-70E740481C1C}">
                <a14:useLocalDpi xmlns:a14="http://schemas.microsoft.com/office/drawing/2010/main" val="0"/>
              </a:ext>
            </a:extLst>
          </a:blip>
          <a:srcRect l="10686" r="30262"/>
          <a:stretch/>
        </p:blipFill>
        <p:spPr bwMode="auto">
          <a:xfrm>
            <a:off x="600397" y="640080"/>
            <a:ext cx="3413819" cy="578103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47"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14428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redondeado 3"/>
          <p:cNvSpPr/>
          <p:nvPr/>
        </p:nvSpPr>
        <p:spPr>
          <a:xfrm>
            <a:off x="1053396" y="1053869"/>
            <a:ext cx="10085208" cy="4933141"/>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112000"/>
              </a:lnSpc>
              <a:spcAft>
                <a:spcPts val="600"/>
              </a:spcAft>
            </a:pPr>
            <a:r>
              <a:rPr lang="en-US" sz="3600" i="1" dirty="0">
                <a:solidFill>
                  <a:schemeClr val="bg1"/>
                </a:solidFill>
              </a:rPr>
              <a:t>“</a:t>
            </a:r>
            <a:r>
              <a:rPr lang="en-US" sz="3600" i="1" dirty="0" err="1">
                <a:solidFill>
                  <a:schemeClr val="bg1"/>
                </a:solidFill>
              </a:rPr>
              <a:t>conlleva</a:t>
            </a:r>
            <a:r>
              <a:rPr lang="en-US" sz="3600" i="1" dirty="0">
                <a:solidFill>
                  <a:schemeClr val="bg1"/>
                </a:solidFill>
              </a:rPr>
              <a:t> </a:t>
            </a:r>
            <a:r>
              <a:rPr lang="en-US" sz="3600" i="1" dirty="0" err="1">
                <a:solidFill>
                  <a:schemeClr val="bg1"/>
                </a:solidFill>
              </a:rPr>
              <a:t>transformaciones</a:t>
            </a:r>
            <a:r>
              <a:rPr lang="en-US" sz="3600" i="1" dirty="0">
                <a:solidFill>
                  <a:schemeClr val="bg1"/>
                </a:solidFill>
              </a:rPr>
              <a:t> </a:t>
            </a:r>
            <a:r>
              <a:rPr lang="en-US" sz="3600" i="1" dirty="0" err="1">
                <a:solidFill>
                  <a:schemeClr val="bg1"/>
                </a:solidFill>
              </a:rPr>
              <a:t>radicales</a:t>
            </a:r>
            <a:r>
              <a:rPr lang="en-US" sz="3600" i="1" dirty="0">
                <a:solidFill>
                  <a:schemeClr val="bg1"/>
                </a:solidFill>
              </a:rPr>
              <a:t>... no es </a:t>
            </a:r>
            <a:r>
              <a:rPr lang="en-US" sz="3600" i="1" dirty="0" err="1">
                <a:solidFill>
                  <a:schemeClr val="bg1"/>
                </a:solidFill>
              </a:rPr>
              <a:t>una</a:t>
            </a:r>
            <a:r>
              <a:rPr lang="en-US" sz="3600" i="1" dirty="0">
                <a:solidFill>
                  <a:schemeClr val="bg1"/>
                </a:solidFill>
              </a:rPr>
              <a:t> simple </a:t>
            </a:r>
            <a:r>
              <a:rPr lang="en-US" sz="3600" i="1" dirty="0" err="1">
                <a:solidFill>
                  <a:schemeClr val="bg1"/>
                </a:solidFill>
              </a:rPr>
              <a:t>reforma</a:t>
            </a:r>
            <a:r>
              <a:rPr lang="en-US" sz="3600" i="1" dirty="0">
                <a:solidFill>
                  <a:schemeClr val="bg1"/>
                </a:solidFill>
              </a:rPr>
              <a:t> al </a:t>
            </a:r>
            <a:r>
              <a:rPr lang="en-US" sz="3600" i="1" dirty="0" err="1">
                <a:solidFill>
                  <a:schemeClr val="bg1"/>
                </a:solidFill>
              </a:rPr>
              <a:t>sistema</a:t>
            </a:r>
            <a:r>
              <a:rPr lang="en-US" sz="3600" i="1" dirty="0">
                <a:solidFill>
                  <a:schemeClr val="bg1"/>
                </a:solidFill>
              </a:rPr>
              <a:t> de </a:t>
            </a:r>
            <a:r>
              <a:rPr lang="en-US" sz="3600" i="1" dirty="0" err="1">
                <a:solidFill>
                  <a:schemeClr val="bg1"/>
                </a:solidFill>
              </a:rPr>
              <a:t>justicia</a:t>
            </a:r>
            <a:r>
              <a:rPr lang="en-US" sz="3600" i="1" dirty="0">
                <a:solidFill>
                  <a:schemeClr val="bg1"/>
                </a:solidFill>
              </a:rPr>
              <a:t> criminal, </a:t>
            </a:r>
            <a:r>
              <a:rPr lang="en-US" sz="3600" i="1" dirty="0" err="1">
                <a:solidFill>
                  <a:schemeClr val="bg1"/>
                </a:solidFill>
              </a:rPr>
              <a:t>sino</a:t>
            </a:r>
            <a:r>
              <a:rPr lang="en-US" sz="3600" i="1" dirty="0">
                <a:solidFill>
                  <a:schemeClr val="bg1"/>
                </a:solidFill>
              </a:rPr>
              <a:t> </a:t>
            </a:r>
            <a:r>
              <a:rPr lang="en-US" sz="3600" i="1" dirty="0" err="1">
                <a:solidFill>
                  <a:schemeClr val="bg1"/>
                </a:solidFill>
              </a:rPr>
              <a:t>una</a:t>
            </a:r>
            <a:r>
              <a:rPr lang="en-US" sz="3600" i="1" dirty="0">
                <a:solidFill>
                  <a:schemeClr val="bg1"/>
                </a:solidFill>
              </a:rPr>
              <a:t> </a:t>
            </a:r>
            <a:r>
              <a:rPr lang="en-US" sz="3600" i="1" dirty="0" err="1">
                <a:solidFill>
                  <a:schemeClr val="bg1"/>
                </a:solidFill>
              </a:rPr>
              <a:t>manera</a:t>
            </a:r>
            <a:r>
              <a:rPr lang="en-US" sz="3600" i="1" dirty="0">
                <a:solidFill>
                  <a:schemeClr val="bg1"/>
                </a:solidFill>
              </a:rPr>
              <a:t> de </a:t>
            </a:r>
            <a:r>
              <a:rPr lang="en-US" sz="3600" i="1" dirty="0" err="1">
                <a:solidFill>
                  <a:schemeClr val="bg1"/>
                </a:solidFill>
              </a:rPr>
              <a:t>transformar</a:t>
            </a:r>
            <a:r>
              <a:rPr lang="en-US" sz="3600" i="1" dirty="0">
                <a:solidFill>
                  <a:schemeClr val="bg1"/>
                </a:solidFill>
              </a:rPr>
              <a:t> </a:t>
            </a:r>
            <a:r>
              <a:rPr lang="en-US" sz="3600" i="1" dirty="0" err="1">
                <a:solidFill>
                  <a:schemeClr val="bg1"/>
                </a:solidFill>
              </a:rPr>
              <a:t>todo</a:t>
            </a:r>
            <a:r>
              <a:rPr lang="en-US" sz="3600" i="1" dirty="0">
                <a:solidFill>
                  <a:schemeClr val="bg1"/>
                </a:solidFill>
              </a:rPr>
              <a:t> </a:t>
            </a:r>
            <a:r>
              <a:rPr lang="en-US" sz="3600" i="1" dirty="0" err="1">
                <a:solidFill>
                  <a:schemeClr val="bg1"/>
                </a:solidFill>
              </a:rPr>
              <a:t>el</a:t>
            </a:r>
            <a:r>
              <a:rPr lang="en-US" sz="3600" i="1" dirty="0">
                <a:solidFill>
                  <a:schemeClr val="bg1"/>
                </a:solidFill>
              </a:rPr>
              <a:t> </a:t>
            </a:r>
            <a:r>
              <a:rPr lang="en-US" sz="3600" i="1" dirty="0" err="1">
                <a:solidFill>
                  <a:schemeClr val="bg1"/>
                </a:solidFill>
              </a:rPr>
              <a:t>sistema</a:t>
            </a:r>
            <a:r>
              <a:rPr lang="en-US" sz="3600" i="1" dirty="0">
                <a:solidFill>
                  <a:schemeClr val="bg1"/>
                </a:solidFill>
              </a:rPr>
              <a:t> legal, </a:t>
            </a:r>
            <a:r>
              <a:rPr lang="en-US" sz="3600" i="1" dirty="0" err="1">
                <a:solidFill>
                  <a:schemeClr val="bg1"/>
                </a:solidFill>
              </a:rPr>
              <a:t>nuestra</a:t>
            </a:r>
            <a:r>
              <a:rPr lang="en-US" sz="3600" i="1" dirty="0">
                <a:solidFill>
                  <a:schemeClr val="bg1"/>
                </a:solidFill>
              </a:rPr>
              <a:t> </a:t>
            </a:r>
            <a:r>
              <a:rPr lang="en-US" sz="3600" i="1" dirty="0" err="1">
                <a:solidFill>
                  <a:schemeClr val="bg1"/>
                </a:solidFill>
              </a:rPr>
              <a:t>vida</a:t>
            </a:r>
            <a:r>
              <a:rPr lang="en-US" sz="3600" i="1" dirty="0">
                <a:solidFill>
                  <a:schemeClr val="bg1"/>
                </a:solidFill>
              </a:rPr>
              <a:t> familiar, </a:t>
            </a:r>
            <a:r>
              <a:rPr lang="en-US" sz="3600" i="1" dirty="0" err="1">
                <a:solidFill>
                  <a:schemeClr val="bg1"/>
                </a:solidFill>
              </a:rPr>
              <a:t>nuestra</a:t>
            </a:r>
            <a:r>
              <a:rPr lang="en-US" sz="3600" i="1" dirty="0">
                <a:solidFill>
                  <a:schemeClr val="bg1"/>
                </a:solidFill>
              </a:rPr>
              <a:t> </a:t>
            </a:r>
            <a:r>
              <a:rPr lang="en-US" sz="3600" i="1" dirty="0" err="1">
                <a:solidFill>
                  <a:schemeClr val="bg1"/>
                </a:solidFill>
              </a:rPr>
              <a:t>conducta</a:t>
            </a:r>
            <a:r>
              <a:rPr lang="en-US" sz="3600" i="1" dirty="0">
                <a:solidFill>
                  <a:schemeClr val="bg1"/>
                </a:solidFill>
              </a:rPr>
              <a:t> </a:t>
            </a:r>
            <a:r>
              <a:rPr lang="en-US" sz="3600" i="1" dirty="0" err="1">
                <a:solidFill>
                  <a:schemeClr val="bg1"/>
                </a:solidFill>
              </a:rPr>
              <a:t>en</a:t>
            </a:r>
            <a:r>
              <a:rPr lang="en-US" sz="3600" i="1" dirty="0">
                <a:solidFill>
                  <a:schemeClr val="bg1"/>
                </a:solidFill>
              </a:rPr>
              <a:t> </a:t>
            </a:r>
            <a:r>
              <a:rPr lang="en-US" sz="3600" i="1" dirty="0" err="1">
                <a:solidFill>
                  <a:schemeClr val="bg1"/>
                </a:solidFill>
              </a:rPr>
              <a:t>el</a:t>
            </a:r>
            <a:r>
              <a:rPr lang="en-US" sz="3600" i="1" dirty="0">
                <a:solidFill>
                  <a:schemeClr val="bg1"/>
                </a:solidFill>
              </a:rPr>
              <a:t> </a:t>
            </a:r>
            <a:r>
              <a:rPr lang="en-US" sz="3600" i="1" dirty="0" err="1">
                <a:solidFill>
                  <a:schemeClr val="bg1"/>
                </a:solidFill>
              </a:rPr>
              <a:t>trabajo</a:t>
            </a:r>
            <a:r>
              <a:rPr lang="en-US" sz="3600" i="1" dirty="0">
                <a:solidFill>
                  <a:schemeClr val="bg1"/>
                </a:solidFill>
              </a:rPr>
              <a:t>, </a:t>
            </a:r>
            <a:r>
              <a:rPr lang="en-US" sz="3600" i="1" dirty="0" err="1">
                <a:solidFill>
                  <a:schemeClr val="bg1"/>
                </a:solidFill>
              </a:rPr>
              <a:t>nuestra</a:t>
            </a:r>
            <a:r>
              <a:rPr lang="en-US" sz="3600" i="1" dirty="0">
                <a:solidFill>
                  <a:schemeClr val="bg1"/>
                </a:solidFill>
              </a:rPr>
              <a:t> forma de </a:t>
            </a:r>
            <a:r>
              <a:rPr lang="en-US" sz="3600" i="1" dirty="0" err="1">
                <a:solidFill>
                  <a:schemeClr val="bg1"/>
                </a:solidFill>
              </a:rPr>
              <a:t>hacer</a:t>
            </a:r>
            <a:r>
              <a:rPr lang="en-US" sz="3600" i="1" dirty="0">
                <a:solidFill>
                  <a:schemeClr val="bg1"/>
                </a:solidFill>
              </a:rPr>
              <a:t> </a:t>
            </a:r>
            <a:r>
              <a:rPr lang="en-US" sz="3600" i="1" dirty="0" err="1">
                <a:solidFill>
                  <a:schemeClr val="bg1"/>
                </a:solidFill>
              </a:rPr>
              <a:t>política</a:t>
            </a:r>
            <a:r>
              <a:rPr lang="en-US" sz="3600" i="1" dirty="0">
                <a:solidFill>
                  <a:schemeClr val="bg1"/>
                </a:solidFill>
              </a:rPr>
              <a:t>” </a:t>
            </a:r>
          </a:p>
          <a:p>
            <a:pPr algn="ctr">
              <a:lnSpc>
                <a:spcPct val="112000"/>
              </a:lnSpc>
              <a:spcAft>
                <a:spcPts val="600"/>
              </a:spcAft>
            </a:pPr>
            <a:r>
              <a:rPr lang="en-US" sz="3600" i="1" dirty="0">
                <a:solidFill>
                  <a:schemeClr val="bg1"/>
                </a:solidFill>
              </a:rPr>
              <a:t>(John Braithwaite, 2003)</a:t>
            </a:r>
          </a:p>
        </p:txBody>
      </p:sp>
    </p:spTree>
    <p:extLst>
      <p:ext uri="{BB962C8B-B14F-4D97-AF65-F5344CB8AC3E}">
        <p14:creationId xmlns:p14="http://schemas.microsoft.com/office/powerpoint/2010/main" val="15845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1817" y="545465"/>
            <a:ext cx="3347720" cy="64008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¿Mediación?</a:t>
            </a:r>
          </a:p>
        </p:txBody>
      </p:sp>
      <p:sp>
        <p:nvSpPr>
          <p:cNvPr id="3" name="Rectángulo 2"/>
          <p:cNvSpPr/>
          <p:nvPr/>
        </p:nvSpPr>
        <p:spPr>
          <a:xfrm>
            <a:off x="4308475" y="558800"/>
            <a:ext cx="3392170" cy="75184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¿Todos los delitos?</a:t>
            </a:r>
          </a:p>
        </p:txBody>
      </p:sp>
      <p:sp>
        <p:nvSpPr>
          <p:cNvPr id="4" name="Rectángulo 3"/>
          <p:cNvSpPr/>
          <p:nvPr/>
        </p:nvSpPr>
        <p:spPr>
          <a:xfrm>
            <a:off x="8073071" y="575945"/>
            <a:ext cx="3392170" cy="762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¿Tipo de práctica?</a:t>
            </a:r>
          </a:p>
        </p:txBody>
      </p:sp>
      <p:sp>
        <p:nvSpPr>
          <p:cNvPr id="5" name="Llamada de flecha hacia abajo 4"/>
          <p:cNvSpPr/>
          <p:nvPr/>
        </p:nvSpPr>
        <p:spPr>
          <a:xfrm>
            <a:off x="571817" y="1819275"/>
            <a:ext cx="3364231" cy="4724400"/>
          </a:xfrm>
          <a:prstGeom prst="downArrowCallou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Justicia Restaurativa no es solo mediación</a:t>
            </a:r>
          </a:p>
          <a:p>
            <a:pPr algn="ctr"/>
            <a:r>
              <a:rPr lang="es-CL" dirty="0"/>
              <a:t>Muchos programas de JR, al igual que en mediación, se centran e la posibilidad del encuentro, pero la JR no está limitada a dichos encuentros.  </a:t>
            </a:r>
          </a:p>
        </p:txBody>
      </p:sp>
      <p:sp>
        <p:nvSpPr>
          <p:cNvPr id="6" name="Llamada de flecha hacia abajo 5"/>
          <p:cNvSpPr/>
          <p:nvPr/>
        </p:nvSpPr>
        <p:spPr>
          <a:xfrm>
            <a:off x="4308475" y="1813560"/>
            <a:ext cx="3392170" cy="4730115"/>
          </a:xfrm>
          <a:prstGeom prst="downArrowCallou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Justicia Restaurativa no es solo para delitos leves o infractores no reincidentes</a:t>
            </a:r>
          </a:p>
          <a:p>
            <a:pPr algn="ctr"/>
            <a:r>
              <a:rPr lang="es-CL" dirty="0"/>
              <a:t>Su razón de ser no es reducir la reincidencia, pero se reconoce ésta como una consecuencia positiva. </a:t>
            </a:r>
          </a:p>
        </p:txBody>
      </p:sp>
      <p:sp>
        <p:nvSpPr>
          <p:cNvPr id="7" name="Llamada de flecha hacia abajo 6"/>
          <p:cNvSpPr/>
          <p:nvPr/>
        </p:nvSpPr>
        <p:spPr>
          <a:xfrm>
            <a:off x="8073072" y="1813560"/>
            <a:ext cx="3392171" cy="4730115"/>
          </a:xfrm>
          <a:prstGeom prst="downArrowCallou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dirty="0"/>
              <a:t>Justicia Restaurativa no es un programa particular o una práctica concreta</a:t>
            </a:r>
          </a:p>
          <a:p>
            <a:pPr algn="ctr"/>
            <a:r>
              <a:rPr lang="es-CL" dirty="0"/>
              <a:t>No todo son círculos, conferencias o reuniones conjuntas. </a:t>
            </a:r>
          </a:p>
          <a:p>
            <a:pPr algn="ctr"/>
            <a:r>
              <a:rPr lang="es-CL" dirty="0"/>
              <a:t>Existen muchos programas, pero no hay un modelo ideal único</a:t>
            </a:r>
          </a:p>
        </p:txBody>
      </p:sp>
    </p:spTree>
    <p:extLst>
      <p:ext uri="{BB962C8B-B14F-4D97-AF65-F5344CB8AC3E}">
        <p14:creationId xmlns:p14="http://schemas.microsoft.com/office/powerpoint/2010/main" val="41179179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57307"/>
            <a:ext cx="10515600" cy="798657"/>
          </a:xfrm>
        </p:spPr>
        <p:txBody>
          <a:bodyPr/>
          <a:lstStyle/>
          <a:p>
            <a:pPr algn="ctr"/>
            <a:r>
              <a:rPr lang="es-ES" b="1" dirty="0"/>
              <a:t>Concepto</a:t>
            </a:r>
            <a:endParaRPr lang="es-CL" b="1" dirty="0"/>
          </a:p>
        </p:txBody>
      </p:sp>
      <p:sp>
        <p:nvSpPr>
          <p:cNvPr id="4" name="Rectángulo 3"/>
          <p:cNvSpPr/>
          <p:nvPr/>
        </p:nvSpPr>
        <p:spPr>
          <a:xfrm>
            <a:off x="1111826" y="1039092"/>
            <a:ext cx="9746673" cy="1028700"/>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“Cualquier programa que usa </a:t>
            </a:r>
            <a:r>
              <a:rPr lang="es-CL" sz="2800" b="1" dirty="0"/>
              <a:t>procesos restaurativos </a:t>
            </a:r>
            <a:r>
              <a:rPr lang="es-CL" sz="2800" dirty="0"/>
              <a:t>y busca lograr </a:t>
            </a:r>
            <a:r>
              <a:rPr lang="es-CL" sz="2800" b="1" dirty="0"/>
              <a:t>resultados restaurativos</a:t>
            </a:r>
            <a:r>
              <a:rPr lang="es-CL" sz="2800" dirty="0"/>
              <a:t>”. </a:t>
            </a:r>
          </a:p>
        </p:txBody>
      </p:sp>
      <p:sp>
        <p:nvSpPr>
          <p:cNvPr id="5" name="Rectángulo redondeado 4"/>
          <p:cNvSpPr/>
          <p:nvPr/>
        </p:nvSpPr>
        <p:spPr>
          <a:xfrm>
            <a:off x="944732" y="2202349"/>
            <a:ext cx="4970318" cy="3958936"/>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u="sng" dirty="0"/>
              <a:t>Procesos restaurativos</a:t>
            </a:r>
            <a:r>
              <a:rPr lang="es-CL" sz="2000" dirty="0"/>
              <a:t>: “cualquier </a:t>
            </a:r>
            <a:r>
              <a:rPr lang="es-CL" sz="2000" i="1" u="sng" dirty="0"/>
              <a:t>proceso</a:t>
            </a:r>
            <a:r>
              <a:rPr lang="es-CL" sz="2000" i="1" dirty="0"/>
              <a:t> </a:t>
            </a:r>
            <a:r>
              <a:rPr lang="es-CL" sz="2000" dirty="0"/>
              <a:t>en el que víctima y ofensor, y cuando es apropiado otras personas o miembros de sus comunidades, participan juntos activamente en la resolución de problemas generados por el delito cometido, generalmente con ayuda de un facilitador. Pueden incluir: mediación, conciliación, conferencias y círculos de sentencia.” </a:t>
            </a:r>
          </a:p>
        </p:txBody>
      </p:sp>
      <p:sp>
        <p:nvSpPr>
          <p:cNvPr id="6" name="Rectángulo redondeado 5"/>
          <p:cNvSpPr/>
          <p:nvPr/>
        </p:nvSpPr>
        <p:spPr>
          <a:xfrm>
            <a:off x="6434192" y="2202349"/>
            <a:ext cx="4655126" cy="3953308"/>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u="sng" dirty="0"/>
              <a:t>Resultados restaurativos</a:t>
            </a:r>
            <a:r>
              <a:rPr lang="es-CL" sz="2000" dirty="0"/>
              <a:t>: son los </a:t>
            </a:r>
            <a:r>
              <a:rPr lang="es-CL" sz="2000" i="1" u="sng" dirty="0"/>
              <a:t>acuerdos logrados </a:t>
            </a:r>
            <a:r>
              <a:rPr lang="es-CL" sz="2000" dirty="0"/>
              <a:t>como resultado de un proceso restaurativo. Incluyen respuestas y programas como: reparación, restitución o servicio a la comunidad, con el objeto de satisfacer necesidades y responsabilidades de las partes y de la comunidad, y lograr la reintegración de la víctima y ofensor.</a:t>
            </a:r>
          </a:p>
          <a:p>
            <a:pPr algn="ctr"/>
            <a:endParaRPr lang="es-CL" dirty="0"/>
          </a:p>
        </p:txBody>
      </p:sp>
      <p:sp>
        <p:nvSpPr>
          <p:cNvPr id="3" name="CuadroTexto 2"/>
          <p:cNvSpPr txBox="1"/>
          <p:nvPr/>
        </p:nvSpPr>
        <p:spPr>
          <a:xfrm>
            <a:off x="838200" y="6307282"/>
            <a:ext cx="10962409" cy="307777"/>
          </a:xfrm>
          <a:prstGeom prst="rect">
            <a:avLst/>
          </a:prstGeom>
          <a:noFill/>
        </p:spPr>
        <p:txBody>
          <a:bodyPr wrap="square" rtlCol="0">
            <a:spAutoFit/>
          </a:bodyPr>
          <a:lstStyle/>
          <a:p>
            <a:r>
              <a:rPr lang="es-CL" sz="1400" dirty="0"/>
              <a:t>Fuente: Principios Básicos sobre el uso de programas de justicia restaurativa en materia criminal (ECOSOC, 2002).</a:t>
            </a:r>
          </a:p>
        </p:txBody>
      </p:sp>
    </p:spTree>
    <p:extLst>
      <p:ext uri="{BB962C8B-B14F-4D97-AF65-F5344CB8AC3E}">
        <p14:creationId xmlns:p14="http://schemas.microsoft.com/office/powerpoint/2010/main" val="255396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izquierda y derecha 3"/>
          <p:cNvSpPr/>
          <p:nvPr/>
        </p:nvSpPr>
        <p:spPr>
          <a:xfrm>
            <a:off x="1122217" y="3047104"/>
            <a:ext cx="9538855" cy="6442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CuadroTexto 8"/>
          <p:cNvSpPr txBox="1"/>
          <p:nvPr/>
        </p:nvSpPr>
        <p:spPr>
          <a:xfrm>
            <a:off x="2376054" y="1424478"/>
            <a:ext cx="7439891" cy="707886"/>
          </a:xfrm>
          <a:prstGeom prst="rect">
            <a:avLst/>
          </a:prstGeom>
          <a:noFill/>
        </p:spPr>
        <p:txBody>
          <a:bodyPr wrap="square" rtlCol="0">
            <a:spAutoFit/>
          </a:bodyPr>
          <a:lstStyle/>
          <a:p>
            <a:pPr algn="ctr"/>
            <a:r>
              <a:rPr lang="es-ES" sz="4000" dirty="0"/>
              <a:t>Tipos de prácticas restaurativas</a:t>
            </a:r>
            <a:endParaRPr lang="es-CL" sz="4000" dirty="0"/>
          </a:p>
        </p:txBody>
      </p:sp>
      <p:sp>
        <p:nvSpPr>
          <p:cNvPr id="10" name="Rectángulo redondeado 9"/>
          <p:cNvSpPr/>
          <p:nvPr/>
        </p:nvSpPr>
        <p:spPr>
          <a:xfrm>
            <a:off x="913539" y="4177144"/>
            <a:ext cx="1745673" cy="1339123"/>
          </a:xfrm>
          <a:prstGeom prst="roundRect">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4">
                    <a:lumMod val="50000"/>
                  </a:schemeClr>
                </a:solidFill>
              </a:rPr>
              <a:t>Mediación entre agresor y víctima</a:t>
            </a:r>
            <a:endParaRPr lang="es-CL" dirty="0">
              <a:solidFill>
                <a:schemeClr val="accent4">
                  <a:lumMod val="50000"/>
                </a:schemeClr>
              </a:solidFill>
            </a:endParaRPr>
          </a:p>
        </p:txBody>
      </p:sp>
      <p:sp>
        <p:nvSpPr>
          <p:cNvPr id="11" name="Rectángulo redondeado 10"/>
          <p:cNvSpPr/>
          <p:nvPr/>
        </p:nvSpPr>
        <p:spPr>
          <a:xfrm>
            <a:off x="3093030" y="4177144"/>
            <a:ext cx="1548246" cy="1339123"/>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4">
                    <a:lumMod val="50000"/>
                  </a:schemeClr>
                </a:solidFill>
              </a:rPr>
              <a:t>Conferencias grupales de comunidad y familia</a:t>
            </a:r>
            <a:endParaRPr lang="es-CL" dirty="0">
              <a:solidFill>
                <a:schemeClr val="accent4">
                  <a:lumMod val="50000"/>
                </a:schemeClr>
              </a:solidFill>
            </a:endParaRPr>
          </a:p>
        </p:txBody>
      </p:sp>
      <p:sp>
        <p:nvSpPr>
          <p:cNvPr id="12" name="Rectángulo redondeado 11"/>
          <p:cNvSpPr/>
          <p:nvPr/>
        </p:nvSpPr>
        <p:spPr>
          <a:xfrm>
            <a:off x="5075095" y="4177146"/>
            <a:ext cx="1745672" cy="1339122"/>
          </a:xfrm>
          <a:prstGeom prst="round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accent4">
                    <a:lumMod val="50000"/>
                  </a:schemeClr>
                </a:solidFill>
              </a:rPr>
              <a:t>Círculos de sentencia (sentencia en círculo)</a:t>
            </a:r>
            <a:endParaRPr lang="es-CL" dirty="0">
              <a:solidFill>
                <a:schemeClr val="accent4">
                  <a:lumMod val="50000"/>
                </a:schemeClr>
              </a:solidFill>
            </a:endParaRPr>
          </a:p>
        </p:txBody>
      </p:sp>
      <p:sp>
        <p:nvSpPr>
          <p:cNvPr id="13" name="Rectángulo redondeado 12"/>
          <p:cNvSpPr/>
          <p:nvPr/>
        </p:nvSpPr>
        <p:spPr>
          <a:xfrm>
            <a:off x="7254586" y="4177145"/>
            <a:ext cx="1756064" cy="1593735"/>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Programas restaurativos para delincuentes juveniles</a:t>
            </a:r>
            <a:endParaRPr lang="es-CL" b="1" dirty="0"/>
          </a:p>
        </p:txBody>
      </p:sp>
      <p:sp>
        <p:nvSpPr>
          <p:cNvPr id="14" name="Rectángulo redondeado 13"/>
          <p:cNvSpPr/>
          <p:nvPr/>
        </p:nvSpPr>
        <p:spPr>
          <a:xfrm>
            <a:off x="9444469" y="4177145"/>
            <a:ext cx="1971672" cy="1492135"/>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t>Foros de justicia nativa y derecho consuetudinario</a:t>
            </a:r>
          </a:p>
        </p:txBody>
      </p:sp>
      <p:sp>
        <p:nvSpPr>
          <p:cNvPr id="2" name="CuadroTexto 1">
            <a:extLst>
              <a:ext uri="{FF2B5EF4-FFF2-40B4-BE49-F238E27FC236}">
                <a16:creationId xmlns:a16="http://schemas.microsoft.com/office/drawing/2014/main" id="{C90B77EC-CC21-8C0A-DC44-34C99D4D68DE}"/>
              </a:ext>
            </a:extLst>
          </p:cNvPr>
          <p:cNvSpPr txBox="1"/>
          <p:nvPr/>
        </p:nvSpPr>
        <p:spPr>
          <a:xfrm>
            <a:off x="913539" y="6167120"/>
            <a:ext cx="8097111" cy="369332"/>
          </a:xfrm>
          <a:prstGeom prst="rect">
            <a:avLst/>
          </a:prstGeom>
          <a:noFill/>
        </p:spPr>
        <p:txBody>
          <a:bodyPr wrap="square" rtlCol="0">
            <a:spAutoFit/>
          </a:bodyPr>
          <a:lstStyle/>
          <a:p>
            <a:r>
              <a:rPr lang="es-ES" dirty="0"/>
              <a:t>Benito (2017). La mediación penitenciaria y otras técnicas restaurativas.</a:t>
            </a:r>
            <a:endParaRPr lang="es-CL" dirty="0"/>
          </a:p>
        </p:txBody>
      </p:sp>
    </p:spTree>
    <p:extLst>
      <p:ext uri="{BB962C8B-B14F-4D97-AF65-F5344CB8AC3E}">
        <p14:creationId xmlns:p14="http://schemas.microsoft.com/office/powerpoint/2010/main" val="11532918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1" name="Group 20">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22" name="Rectangle 21">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Freeform: Shape 24">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7" name="Rectangle 2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re 1"/>
          <p:cNvSpPr>
            <a:spLocks noGrp="1"/>
          </p:cNvSpPr>
          <p:nvPr>
            <p:ph type="title"/>
          </p:nvPr>
        </p:nvSpPr>
        <p:spPr>
          <a:xfrm>
            <a:off x="1143000" y="1676400"/>
            <a:ext cx="3810000" cy="3505200"/>
          </a:xfrm>
        </p:spPr>
        <p:txBody>
          <a:bodyPr anchor="t">
            <a:normAutofit/>
          </a:bodyPr>
          <a:lstStyle/>
          <a:p>
            <a:r>
              <a:rPr lang="en-CA" sz="4000">
                <a:latin typeface="+mn-lt"/>
              </a:rPr>
              <a:t>Surgimiento de la Justicia Restaurativa</a:t>
            </a:r>
            <a:endParaRPr lang="fr-CA" sz="4000">
              <a:latin typeface="+mn-lt"/>
            </a:endParaRPr>
          </a:p>
        </p:txBody>
      </p:sp>
      <p:sp>
        <p:nvSpPr>
          <p:cNvPr id="3" name="Espace réservé du contenu 2"/>
          <p:cNvSpPr>
            <a:spLocks noGrp="1"/>
          </p:cNvSpPr>
          <p:nvPr>
            <p:ph idx="1"/>
          </p:nvPr>
        </p:nvSpPr>
        <p:spPr>
          <a:xfrm>
            <a:off x="5181604" y="1676400"/>
            <a:ext cx="5638796" cy="3505200"/>
          </a:xfrm>
        </p:spPr>
        <p:txBody>
          <a:bodyPr>
            <a:normAutofit/>
          </a:bodyPr>
          <a:lstStyle/>
          <a:p>
            <a:pPr lvl="0">
              <a:buFont typeface="Wingdings" panose="05000000000000000000" pitchFamily="2" charset="2"/>
              <a:buChar char="§"/>
            </a:pPr>
            <a:r>
              <a:rPr lang="fr-CA" sz="2000" dirty="0" err="1">
                <a:solidFill>
                  <a:schemeClr val="tx1">
                    <a:alpha val="55000"/>
                  </a:schemeClr>
                </a:solidFill>
              </a:rPr>
              <a:t>Antecedentes</a:t>
            </a:r>
            <a:endParaRPr lang="fr-CA" sz="2000" dirty="0">
              <a:solidFill>
                <a:schemeClr val="tx1">
                  <a:alpha val="55000"/>
                </a:schemeClr>
              </a:solidFill>
            </a:endParaRPr>
          </a:p>
          <a:p>
            <a:pPr lvl="0">
              <a:buFont typeface="Wingdings" panose="05000000000000000000" pitchFamily="2" charset="2"/>
              <a:buChar char="§"/>
            </a:pPr>
            <a:r>
              <a:rPr lang="fr-CA" sz="2000" dirty="0">
                <a:solidFill>
                  <a:schemeClr val="tx1">
                    <a:alpha val="55000"/>
                  </a:schemeClr>
                </a:solidFill>
              </a:rPr>
              <a:t>Crisis de </a:t>
            </a:r>
            <a:r>
              <a:rPr lang="fr-CA" sz="2000" dirty="0" err="1">
                <a:solidFill>
                  <a:schemeClr val="tx1">
                    <a:alpha val="55000"/>
                  </a:schemeClr>
                </a:solidFill>
              </a:rPr>
              <a:t>legitimidad</a:t>
            </a:r>
            <a:r>
              <a:rPr lang="fr-CA" sz="2000" dirty="0">
                <a:solidFill>
                  <a:schemeClr val="tx1">
                    <a:alpha val="55000"/>
                  </a:schemeClr>
                </a:solidFill>
              </a:rPr>
              <a:t> de las </a:t>
            </a:r>
            <a:r>
              <a:rPr lang="fr-CA" sz="2000" dirty="0" err="1">
                <a:solidFill>
                  <a:schemeClr val="tx1">
                    <a:alpha val="55000"/>
                  </a:schemeClr>
                </a:solidFill>
              </a:rPr>
              <a:t>instituciones</a:t>
            </a:r>
            <a:r>
              <a:rPr lang="fr-CA" sz="2000" dirty="0">
                <a:solidFill>
                  <a:schemeClr val="tx1">
                    <a:alpha val="55000"/>
                  </a:schemeClr>
                </a:solidFill>
              </a:rPr>
              <a:t>:</a:t>
            </a:r>
          </a:p>
          <a:p>
            <a:pPr lvl="1">
              <a:buFont typeface="Calibri" panose="020F0502020204030204" pitchFamily="34" charset="0"/>
              <a:buChar char="͢"/>
            </a:pPr>
            <a:r>
              <a:rPr lang="fr-CA" sz="2000" dirty="0" err="1">
                <a:solidFill>
                  <a:schemeClr val="tx1">
                    <a:alpha val="55000"/>
                  </a:schemeClr>
                </a:solidFill>
              </a:rPr>
              <a:t>Falta</a:t>
            </a:r>
            <a:r>
              <a:rPr lang="fr-CA" sz="2000" dirty="0">
                <a:solidFill>
                  <a:schemeClr val="tx1">
                    <a:alpha val="55000"/>
                  </a:schemeClr>
                </a:solidFill>
              </a:rPr>
              <a:t> de </a:t>
            </a:r>
            <a:r>
              <a:rPr lang="fr-CA" sz="2000" dirty="0" err="1">
                <a:solidFill>
                  <a:schemeClr val="tx1">
                    <a:alpha val="55000"/>
                  </a:schemeClr>
                </a:solidFill>
              </a:rPr>
              <a:t>firmeza</a:t>
            </a:r>
            <a:r>
              <a:rPr lang="fr-CA" sz="2000" dirty="0">
                <a:solidFill>
                  <a:schemeClr val="tx1">
                    <a:alpha val="55000"/>
                  </a:schemeClr>
                </a:solidFill>
              </a:rPr>
              <a:t> de </a:t>
            </a:r>
            <a:r>
              <a:rPr lang="fr-CA" sz="2000" dirty="0" err="1">
                <a:solidFill>
                  <a:schemeClr val="tx1">
                    <a:alpha val="55000"/>
                  </a:schemeClr>
                </a:solidFill>
              </a:rPr>
              <a:t>tribunales</a:t>
            </a:r>
            <a:r>
              <a:rPr lang="fr-CA" sz="2000" dirty="0">
                <a:solidFill>
                  <a:schemeClr val="tx1">
                    <a:alpha val="55000"/>
                  </a:schemeClr>
                </a:solidFill>
              </a:rPr>
              <a:t>.</a:t>
            </a:r>
          </a:p>
          <a:p>
            <a:pPr lvl="1">
              <a:buFont typeface="Calibri" panose="020F0502020204030204" pitchFamily="34" charset="0"/>
              <a:buChar char="͢"/>
            </a:pPr>
            <a:r>
              <a:rPr lang="fr-CA" sz="2000" dirty="0" err="1">
                <a:solidFill>
                  <a:schemeClr val="tx1">
                    <a:alpha val="55000"/>
                  </a:schemeClr>
                </a:solidFill>
              </a:rPr>
              <a:t>Prisión</a:t>
            </a:r>
            <a:r>
              <a:rPr lang="fr-CA" sz="2000" dirty="0">
                <a:solidFill>
                  <a:schemeClr val="tx1">
                    <a:alpha val="55000"/>
                  </a:schemeClr>
                </a:solidFill>
              </a:rPr>
              <a:t> = </a:t>
            </a:r>
            <a:r>
              <a:rPr lang="fr-CA" sz="2000" dirty="0" err="1">
                <a:solidFill>
                  <a:schemeClr val="tx1">
                    <a:alpha val="55000"/>
                  </a:schemeClr>
                </a:solidFill>
              </a:rPr>
              <a:t>escuela</a:t>
            </a:r>
            <a:r>
              <a:rPr lang="fr-CA" sz="2000" dirty="0">
                <a:solidFill>
                  <a:schemeClr val="tx1">
                    <a:alpha val="55000"/>
                  </a:schemeClr>
                </a:solidFill>
              </a:rPr>
              <a:t> </a:t>
            </a:r>
            <a:r>
              <a:rPr lang="fr-CA" sz="2000" dirty="0" err="1">
                <a:solidFill>
                  <a:schemeClr val="tx1">
                    <a:alpha val="55000"/>
                  </a:schemeClr>
                </a:solidFill>
              </a:rPr>
              <a:t>del</a:t>
            </a:r>
            <a:r>
              <a:rPr lang="fr-CA" sz="2000" dirty="0">
                <a:solidFill>
                  <a:schemeClr val="tx1">
                    <a:alpha val="55000"/>
                  </a:schemeClr>
                </a:solidFill>
              </a:rPr>
              <a:t> </a:t>
            </a:r>
            <a:r>
              <a:rPr lang="fr-CA" sz="2000" dirty="0" err="1">
                <a:solidFill>
                  <a:schemeClr val="tx1">
                    <a:alpha val="55000"/>
                  </a:schemeClr>
                </a:solidFill>
              </a:rPr>
              <a:t>crimen</a:t>
            </a:r>
            <a:r>
              <a:rPr lang="fr-CA" sz="2000" dirty="0">
                <a:solidFill>
                  <a:schemeClr val="tx1">
                    <a:alpha val="55000"/>
                  </a:schemeClr>
                </a:solidFill>
              </a:rPr>
              <a:t>.</a:t>
            </a:r>
          </a:p>
          <a:p>
            <a:pPr lvl="1">
              <a:buFont typeface="Calibri" panose="020F0502020204030204" pitchFamily="34" charset="0"/>
              <a:buChar char="͢"/>
            </a:pPr>
            <a:r>
              <a:rPr lang="fr-CA" sz="2000" dirty="0" err="1">
                <a:solidFill>
                  <a:schemeClr val="tx1">
                    <a:alpha val="55000"/>
                  </a:schemeClr>
                </a:solidFill>
              </a:rPr>
              <a:t>Inaccesible</a:t>
            </a:r>
            <a:r>
              <a:rPr lang="fr-CA" sz="2000" dirty="0">
                <a:solidFill>
                  <a:schemeClr val="tx1">
                    <a:alpha val="55000"/>
                  </a:schemeClr>
                </a:solidFill>
              </a:rPr>
              <a:t>: </a:t>
            </a:r>
            <a:r>
              <a:rPr lang="fr-CA" sz="2000" dirty="0" err="1">
                <a:solidFill>
                  <a:schemeClr val="tx1">
                    <a:alpha val="55000"/>
                  </a:schemeClr>
                </a:solidFill>
              </a:rPr>
              <a:t>preferencias</a:t>
            </a:r>
            <a:r>
              <a:rPr lang="fr-CA" sz="2000" dirty="0">
                <a:solidFill>
                  <a:schemeClr val="tx1">
                    <a:alpha val="55000"/>
                  </a:schemeClr>
                </a:solidFill>
              </a:rPr>
              <a:t> para los </a:t>
            </a:r>
            <a:r>
              <a:rPr lang="fr-CA" sz="2000" dirty="0" err="1">
                <a:solidFill>
                  <a:schemeClr val="tx1">
                    <a:alpha val="55000"/>
                  </a:schemeClr>
                </a:solidFill>
              </a:rPr>
              <a:t>más</a:t>
            </a:r>
            <a:r>
              <a:rPr lang="fr-CA" sz="2000" dirty="0">
                <a:solidFill>
                  <a:schemeClr val="tx1">
                    <a:alpha val="55000"/>
                  </a:schemeClr>
                </a:solidFill>
              </a:rPr>
              <a:t> </a:t>
            </a:r>
            <a:r>
              <a:rPr lang="fr-CA" sz="2000" dirty="0" err="1">
                <a:solidFill>
                  <a:schemeClr val="tx1">
                    <a:alpha val="55000"/>
                  </a:schemeClr>
                </a:solidFill>
              </a:rPr>
              <a:t>ricos</a:t>
            </a:r>
            <a:r>
              <a:rPr lang="fr-CA" sz="2000" dirty="0">
                <a:solidFill>
                  <a:schemeClr val="tx1">
                    <a:alpha val="55000"/>
                  </a:schemeClr>
                </a:solidFill>
              </a:rPr>
              <a:t>.</a:t>
            </a:r>
          </a:p>
          <a:p>
            <a:pPr lvl="1">
              <a:buFont typeface="Calibri" panose="020F0502020204030204" pitchFamily="34" charset="0"/>
              <a:buChar char="͢"/>
            </a:pPr>
            <a:r>
              <a:rPr lang="fr-CA" sz="2000" dirty="0" err="1">
                <a:solidFill>
                  <a:schemeClr val="tx1">
                    <a:alpha val="55000"/>
                  </a:schemeClr>
                </a:solidFill>
              </a:rPr>
              <a:t>Retrasos</a:t>
            </a:r>
            <a:r>
              <a:rPr lang="fr-CA" sz="2000" dirty="0">
                <a:solidFill>
                  <a:schemeClr val="tx1">
                    <a:alpha val="55000"/>
                  </a:schemeClr>
                </a:solidFill>
              </a:rPr>
              <a:t> </a:t>
            </a:r>
            <a:r>
              <a:rPr lang="fr-CA" sz="2000" dirty="0" err="1">
                <a:solidFill>
                  <a:schemeClr val="tx1">
                    <a:alpha val="55000"/>
                  </a:schemeClr>
                </a:solidFill>
              </a:rPr>
              <a:t>excesivos</a:t>
            </a:r>
            <a:r>
              <a:rPr lang="fr-CA" sz="2000" dirty="0">
                <a:solidFill>
                  <a:schemeClr val="tx1">
                    <a:alpha val="55000"/>
                  </a:schemeClr>
                </a:solidFill>
              </a:rPr>
              <a:t>.</a:t>
            </a:r>
          </a:p>
          <a:p>
            <a:pPr lvl="1">
              <a:buFont typeface="Calibri" panose="020F0502020204030204" pitchFamily="34" charset="0"/>
              <a:buChar char="͢"/>
            </a:pPr>
            <a:r>
              <a:rPr lang="fr-CA" sz="2000" dirty="0" err="1">
                <a:solidFill>
                  <a:schemeClr val="tx1">
                    <a:alpha val="55000"/>
                  </a:schemeClr>
                </a:solidFill>
              </a:rPr>
              <a:t>Falta</a:t>
            </a:r>
            <a:r>
              <a:rPr lang="fr-CA" sz="2000" dirty="0">
                <a:solidFill>
                  <a:schemeClr val="tx1">
                    <a:alpha val="55000"/>
                  </a:schemeClr>
                </a:solidFill>
              </a:rPr>
              <a:t> de </a:t>
            </a:r>
            <a:r>
              <a:rPr lang="fr-CA" sz="2000" dirty="0" err="1">
                <a:solidFill>
                  <a:schemeClr val="tx1">
                    <a:alpha val="55000"/>
                  </a:schemeClr>
                </a:solidFill>
              </a:rPr>
              <a:t>uniformidad</a:t>
            </a:r>
            <a:r>
              <a:rPr lang="fr-CA" sz="2000" dirty="0">
                <a:solidFill>
                  <a:schemeClr val="tx1">
                    <a:alpha val="55000"/>
                  </a:schemeClr>
                </a:solidFill>
              </a:rPr>
              <a:t>.</a:t>
            </a:r>
          </a:p>
          <a:p>
            <a:pPr lvl="0">
              <a:buFont typeface="Wingdings" panose="05000000000000000000" pitchFamily="2" charset="2"/>
              <a:buChar char="§"/>
            </a:pPr>
            <a:r>
              <a:rPr lang="fr-CA" sz="2000" dirty="0" err="1">
                <a:solidFill>
                  <a:schemeClr val="tx1">
                    <a:alpha val="55000"/>
                  </a:schemeClr>
                </a:solidFill>
              </a:rPr>
              <a:t>Respuesta</a:t>
            </a:r>
            <a:r>
              <a:rPr lang="fr-CA" sz="2000" dirty="0">
                <a:solidFill>
                  <a:schemeClr val="tx1">
                    <a:alpha val="55000"/>
                  </a:schemeClr>
                </a:solidFill>
              </a:rPr>
              <a:t> ante </a:t>
            </a:r>
            <a:r>
              <a:rPr lang="fr-CA" sz="2000" dirty="0" err="1">
                <a:solidFill>
                  <a:schemeClr val="tx1">
                    <a:alpha val="55000"/>
                  </a:schemeClr>
                </a:solidFill>
              </a:rPr>
              <a:t>movimiento</a:t>
            </a:r>
            <a:r>
              <a:rPr lang="fr-CA" sz="2000" dirty="0">
                <a:solidFill>
                  <a:schemeClr val="tx1">
                    <a:alpha val="55000"/>
                  </a:schemeClr>
                </a:solidFill>
              </a:rPr>
              <a:t> </a:t>
            </a:r>
            <a:r>
              <a:rPr lang="fr-CA" sz="2000" dirty="0" err="1">
                <a:solidFill>
                  <a:schemeClr val="tx1">
                    <a:alpha val="55000"/>
                  </a:schemeClr>
                </a:solidFill>
              </a:rPr>
              <a:t>por</a:t>
            </a:r>
            <a:r>
              <a:rPr lang="fr-CA" sz="2000" dirty="0">
                <a:solidFill>
                  <a:schemeClr val="tx1">
                    <a:alpha val="55000"/>
                  </a:schemeClr>
                </a:solidFill>
              </a:rPr>
              <a:t> </a:t>
            </a:r>
            <a:r>
              <a:rPr lang="fr-CA" sz="2000" dirty="0" err="1">
                <a:solidFill>
                  <a:schemeClr val="tx1">
                    <a:alpha val="55000"/>
                  </a:schemeClr>
                </a:solidFill>
              </a:rPr>
              <a:t>endurecimiento</a:t>
            </a:r>
            <a:r>
              <a:rPr lang="fr-CA" sz="2000" dirty="0">
                <a:solidFill>
                  <a:schemeClr val="tx1">
                    <a:alpha val="55000"/>
                  </a:schemeClr>
                </a:solidFill>
              </a:rPr>
              <a:t> de </a:t>
            </a:r>
            <a:r>
              <a:rPr lang="fr-CA" sz="2000" dirty="0" err="1">
                <a:solidFill>
                  <a:schemeClr val="tx1">
                    <a:alpha val="55000"/>
                  </a:schemeClr>
                </a:solidFill>
              </a:rPr>
              <a:t>condenas</a:t>
            </a:r>
            <a:r>
              <a:rPr lang="fr-CA" sz="2000" dirty="0">
                <a:solidFill>
                  <a:schemeClr val="tx1">
                    <a:alpha val="55000"/>
                  </a:schemeClr>
                </a:solidFill>
              </a:rPr>
              <a:t>. </a:t>
            </a:r>
          </a:p>
        </p:txBody>
      </p:sp>
    </p:spTree>
    <p:extLst>
      <p:ext uri="{BB962C8B-B14F-4D97-AF65-F5344CB8AC3E}">
        <p14:creationId xmlns:p14="http://schemas.microsoft.com/office/powerpoint/2010/main" val="295778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es-CL" sz="1900" b="1">
                <a:solidFill>
                  <a:srgbClr val="FFFFFF"/>
                </a:solidFill>
              </a:rPr>
              <a:t>Valores de la Justicia Restaurativa</a:t>
            </a:r>
          </a:p>
        </p:txBody>
      </p:sp>
      <p:graphicFrame>
        <p:nvGraphicFramePr>
          <p:cNvPr id="14" name="Marcador de contenido 2">
            <a:extLst>
              <a:ext uri="{FF2B5EF4-FFF2-40B4-BE49-F238E27FC236}">
                <a16:creationId xmlns:a16="http://schemas.microsoft.com/office/drawing/2014/main" id="{7EE26995-8AE2-0451-0E56-F17B2A6481E1}"/>
              </a:ext>
            </a:extLst>
          </p:cNvPr>
          <p:cNvGraphicFramePr>
            <a:graphicFrameLocks noGrp="1"/>
          </p:cNvGraphicFramePr>
          <p:nvPr>
            <p:ph idx="1"/>
            <p:extLst>
              <p:ext uri="{D42A27DB-BD31-4B8C-83A1-F6EECF244321}">
                <p14:modId xmlns:p14="http://schemas.microsoft.com/office/powerpoint/2010/main" val="2833968207"/>
              </p:ext>
            </p:extLst>
          </p:nvPr>
        </p:nvGraphicFramePr>
        <p:xfrm>
          <a:off x="5591695" y="1402080"/>
          <a:ext cx="5320696" cy="4053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3747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quete">
  <a:themeElements>
    <a:clrScheme name="Paque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2040</TotalTime>
  <Words>1665</Words>
  <Application>Microsoft Office PowerPoint</Application>
  <PresentationFormat>Panorámica</PresentationFormat>
  <Paragraphs>132</Paragraphs>
  <Slides>26</Slides>
  <Notes>2</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26</vt:i4>
      </vt:variant>
    </vt:vector>
  </HeadingPairs>
  <TitlesOfParts>
    <vt:vector size="36" baseType="lpstr">
      <vt:lpstr>Arial</vt:lpstr>
      <vt:lpstr>Bahnschrift</vt:lpstr>
      <vt:lpstr>Calibri</vt:lpstr>
      <vt:lpstr>Calibri Light</vt:lpstr>
      <vt:lpstr>Chalkduster</vt:lpstr>
      <vt:lpstr>Gill Sans MT</vt:lpstr>
      <vt:lpstr>Wingdings</vt:lpstr>
      <vt:lpstr>Tema de Office</vt:lpstr>
      <vt:lpstr>Paquete</vt:lpstr>
      <vt:lpstr>1_Tema de Office</vt:lpstr>
      <vt:lpstr>Justicia restaurativa en el contexto penitenciario</vt:lpstr>
      <vt:lpstr>¿Qué espero del sistema de justicia?</vt:lpstr>
      <vt:lpstr>¿Qué es la Justicia Restaurativa?</vt:lpstr>
      <vt:lpstr>Presentación de PowerPoint</vt:lpstr>
      <vt:lpstr>Presentación de PowerPoint</vt:lpstr>
      <vt:lpstr>Concepto</vt:lpstr>
      <vt:lpstr>Presentación de PowerPoint</vt:lpstr>
      <vt:lpstr>Surgimiento de la Justicia Restaurativa</vt:lpstr>
      <vt:lpstr>Valores de la Justicia Restaurativa</vt:lpstr>
      <vt:lpstr>¿Cómo funciona la Justicia Restaurativa en contextos carcelarios?</vt:lpstr>
      <vt:lpstr>Presentación de PowerPoint</vt:lpstr>
      <vt:lpstr>Presentación de PowerPoint</vt:lpstr>
      <vt:lpstr>Presentación de PowerPoint</vt:lpstr>
      <vt:lpstr>Presentación de PowerPoint</vt:lpstr>
      <vt:lpstr>Presentación de PowerPoint</vt:lpstr>
      <vt:lpstr>¿Otras formas de solución de conflictos en el contexto carcelario en AL?</vt:lpstr>
      <vt:lpstr>Contexto carcelario en AL</vt:lpstr>
      <vt:lpstr>Violencia carcelaria</vt:lpstr>
      <vt:lpstr>Presentación de PowerPoint</vt:lpstr>
      <vt:lpstr>¿Existe regulación normativa?</vt:lpstr>
      <vt:lpstr>Experiencias restaurativas en cárceles de AL</vt:lpstr>
      <vt:lpstr>Otras experiencias…</vt:lpstr>
      <vt:lpstr>Beijersbergen, K. et al, (2015). Procedural justice in prison: the importance of staff characteristics</vt:lpstr>
      <vt:lpstr>Presentación de PowerPoint</vt:lpstr>
      <vt:lpstr>Ideas finales</vt:lpstr>
      <vt:lpstr>Preguntas de discusión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Justicia Restaurativa en el ámbito criminal</dc:title>
  <dc:creator>Olga Espinoza</dc:creator>
  <cp:lastModifiedBy>Guilma Olga Espinoza Mavila (olespino)</cp:lastModifiedBy>
  <cp:revision>72</cp:revision>
  <cp:lastPrinted>2017-07-10T18:57:55Z</cp:lastPrinted>
  <dcterms:created xsi:type="dcterms:W3CDTF">2017-05-29T15:00:13Z</dcterms:created>
  <dcterms:modified xsi:type="dcterms:W3CDTF">2023-11-06T11:36:21Z</dcterms:modified>
</cp:coreProperties>
</file>