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omments/modernComment_106_81F89E55.xml" ContentType="application/vnd.ms-powerpoint.comments+xml"/>
  <Override PartName="/ppt/comments/modernComment_107_355926F0.xml" ContentType="application/vnd.ms-powerpoint.comments+xml"/>
  <Override PartName="/ppt/comments/modernComment_117_B5131E71.xml" ContentType="application/vnd.ms-powerpoint.comment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62" r:id="rId2"/>
    <p:sldId id="263" r:id="rId3"/>
    <p:sldId id="309" r:id="rId4"/>
    <p:sldId id="335" r:id="rId5"/>
    <p:sldId id="341" r:id="rId6"/>
    <p:sldId id="336" r:id="rId7"/>
    <p:sldId id="279" r:id="rId8"/>
    <p:sldId id="304" r:id="rId9"/>
    <p:sldId id="303" r:id="rId10"/>
    <p:sldId id="301" r:id="rId11"/>
    <p:sldId id="343" r:id="rId12"/>
    <p:sldId id="344" r:id="rId13"/>
    <p:sldId id="334" r:id="rId14"/>
    <p:sldId id="345" r:id="rId15"/>
    <p:sldId id="307" r:id="rId16"/>
    <p:sldId id="342" r:id="rId17"/>
    <p:sldId id="306" r:id="rId18"/>
    <p:sldId id="308" r:id="rId19"/>
    <p:sldId id="310" r:id="rId20"/>
    <p:sldId id="311" r:id="rId21"/>
    <p:sldId id="312" r:id="rId22"/>
    <p:sldId id="313" r:id="rId23"/>
    <p:sldId id="314" r:id="rId24"/>
    <p:sldId id="337" r:id="rId25"/>
    <p:sldId id="315" r:id="rId26"/>
    <p:sldId id="317" r:id="rId27"/>
    <p:sldId id="324" r:id="rId28"/>
    <p:sldId id="316" r:id="rId29"/>
    <p:sldId id="318" r:id="rId30"/>
    <p:sldId id="338" r:id="rId31"/>
    <p:sldId id="339" r:id="rId32"/>
    <p:sldId id="340" r:id="rId33"/>
    <p:sldId id="328" r:id="rId34"/>
    <p:sldId id="333" r:id="rId35"/>
    <p:sldId id="323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28FBC79-6DB8-B775-9F17-64274AE1A5A0}" name="Marmolejo Ocampo, Lina Maria" initials="MOLM" userId="S::LINAM@IADB.ORG::ef2c12ae-35ae-4b4b-8768-724162bdf32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A5D0"/>
    <a:srgbClr val="A9C2DF"/>
    <a:srgbClr val="1F49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501" autoAdjust="0"/>
    <p:restoredTop sz="95253" autoAdjust="0"/>
  </p:normalViewPr>
  <p:slideViewPr>
    <p:cSldViewPr snapToGrid="0" snapToObjects="1">
      <p:cViewPr varScale="1">
        <p:scale>
          <a:sx n="111" d="100"/>
          <a:sy n="111" d="100"/>
        </p:scale>
        <p:origin x="408" y="11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4" d="100"/>
          <a:sy n="84" d="100"/>
        </p:scale>
        <p:origin x="391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8/10/relationships/authors" Target="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comments/modernComment_106_81F89E55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4CDFB33C-B296-4FBE-89C7-111A96B65525}" authorId="{F28FBC79-6DB8-B775-9F17-64274AE1A5A0}" created="2022-06-17T17:53:12.634">
    <pc:sldMkLst xmlns:pc="http://schemas.microsoft.com/office/powerpoint/2013/main/command">
      <pc:docMk/>
      <pc:sldMk cId="2180554325" sldId="262"/>
    </pc:sldMkLst>
    <p188:txBody>
      <a:bodyPr/>
      <a:lstStyle/>
      <a:p>
        <a:r>
          <a:rPr lang="en-US"/>
          <a:t>De manera general, creemos que seria importante, a lo largo de la presentación, resaltar los aspectos positivos de la intervención/evaluación de cada uno de los actores que estarán presentes en la reunión, así como los temas a mejorar, guardando un fino balance entre ambos.</a:t>
        </a:r>
      </a:p>
    </p188:txBody>
  </p188:cm>
</p188:cmLst>
</file>

<file path=ppt/comments/modernComment_107_355926F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9FE81C4B-166D-42A1-954F-C7466B161D21}" authorId="{F28FBC79-6DB8-B775-9F17-64274AE1A5A0}" created="2022-06-17T17:51:41.311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895035120" sldId="263"/>
      <ac:spMk id="4" creationId="{AE64B66C-9222-4AA0-A3F2-341AB66DF5E5}"/>
    </ac:deMkLst>
    <p188:txBody>
      <a:bodyPr/>
      <a:lstStyle/>
      <a:p>
        <a:r>
          <a:rPr lang="en-US"/>
          <a:t>Incluir el punto de implicaciones de política y recomendaciones generales</a:t>
        </a:r>
      </a:p>
    </p188:txBody>
  </p188:cm>
</p188:cmLst>
</file>

<file path=ppt/comments/modernComment_117_B5131E71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195294D8-4D06-4529-A1CA-48F755FFC748}" authorId="{F28FBC79-6DB8-B775-9F17-64274AE1A5A0}" created="2022-06-17T17:31:06.936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3037929073" sldId="279"/>
      <ac:spMk id="12" creationId="{A5B63EE3-D238-44B0-B0A6-B944B7849B04}"/>
    </ac:deMkLst>
    <p188:txBody>
      <a:bodyPr/>
      <a:lstStyle/>
      <a:p>
        <a:r>
          <a:rPr lang="en-US"/>
          <a:t>Poner los contenidos con transiciones para que no sea demasiado texto.</a:t>
        </a:r>
      </a:p>
    </p188:txBody>
  </p188:cm>
</p188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FCF64FF-4773-4F5F-A93D-93762BBA88E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E1EE96-36EF-4C46-AE05-F3D0FAF2437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E6996D-229C-4648-AFDD-E2B4B6E26E9D}" type="datetimeFigureOut">
              <a:rPr lang="es-CL" smtClean="0"/>
              <a:t>26-10-2023</a:t>
            </a:fld>
            <a:endParaRPr lang="es-C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9796BD-E2AF-42C7-BBD1-B97300B47B1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CFFFB6-297E-4049-B54D-177B1992314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D327A6-78BD-4889-8B3A-8E48D59EB82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150618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745FBC-5D69-E14F-B2DD-7F3E046E2CCF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AD965D-80D5-794C-BCB9-4D6085A86E3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3172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AD965D-80D5-794C-BCB9-4D6085A86E3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5237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animación</a:t>
            </a:r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AD965D-80D5-794C-BCB9-4D6085A86E3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2338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animación</a:t>
            </a:r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AD965D-80D5-794C-BCB9-4D6085A86E3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8705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animación</a:t>
            </a:r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AD965D-80D5-794C-BCB9-4D6085A86E3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6217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animación</a:t>
            </a:r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AD965D-80D5-794C-BCB9-4D6085A86E3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4076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animación</a:t>
            </a:r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AD965D-80D5-794C-BCB9-4D6085A86E3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8684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animación</a:t>
            </a:r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AD965D-80D5-794C-BCB9-4D6085A86E3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9318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animación</a:t>
            </a:r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AD965D-80D5-794C-BCB9-4D6085A86E3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2309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animación</a:t>
            </a:r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AD965D-80D5-794C-BCB9-4D6085A86E3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2721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animación</a:t>
            </a:r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AD965D-80D5-794C-BCB9-4D6085A86E3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0236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animación</a:t>
            </a:r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AD965D-80D5-794C-BCB9-4D6085A86E3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3848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D965D-80D5-794C-BCB9-4D6085A86E3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9823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animación</a:t>
            </a:r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AD965D-80D5-794C-BCB9-4D6085A86E3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71088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animación</a:t>
            </a:r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AD965D-80D5-794C-BCB9-4D6085A86E3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25785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animación</a:t>
            </a:r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AD965D-80D5-794C-BCB9-4D6085A86E3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1293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animación</a:t>
            </a:r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AD965D-80D5-794C-BCB9-4D6085A86E3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59666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animación</a:t>
            </a:r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AD965D-80D5-794C-BCB9-4D6085A86E31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38677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animación</a:t>
            </a:r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AD965D-80D5-794C-BCB9-4D6085A86E31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46113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AD965D-80D5-794C-BCB9-4D6085A86E31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5202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D965D-80D5-794C-BCB9-4D6085A86E3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1726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animación</a:t>
            </a:r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AD965D-80D5-794C-BCB9-4D6085A86E3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8302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animación</a:t>
            </a:r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AD965D-80D5-794C-BCB9-4D6085A86E3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7693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animación</a:t>
            </a:r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AD965D-80D5-794C-BCB9-4D6085A86E3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8593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animación</a:t>
            </a:r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AD965D-80D5-794C-BCB9-4D6085A86E3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4831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animación</a:t>
            </a:r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AD965D-80D5-794C-BCB9-4D6085A86E3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6090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animación</a:t>
            </a:r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AD965D-80D5-794C-BCB9-4D6085A86E3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2498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DDAAFF0A-F6B6-418A-997B-546EDED7BF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5448" y="1282394"/>
            <a:ext cx="11281803" cy="4293212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455448" y="6288690"/>
            <a:ext cx="11316139" cy="6766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956735" y="2130748"/>
            <a:ext cx="7171267" cy="134461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lang="en-US" sz="3600" b="1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s-ES_tradnl" dirty="0" err="1"/>
              <a:t>Click</a:t>
            </a:r>
            <a:r>
              <a:rPr lang="es-ES_tradnl" dirty="0"/>
              <a:t> para editar T</a:t>
            </a:r>
            <a:r>
              <a:rPr lang="en-US" dirty="0" err="1"/>
              <a:t>í</a:t>
            </a:r>
            <a:r>
              <a:rPr lang="es-ES_tradnl" dirty="0" err="1"/>
              <a:t>tulo</a:t>
            </a:r>
            <a:r>
              <a:rPr lang="es-ES_tradnl" dirty="0"/>
              <a:t> de la presentación</a:t>
            </a:r>
            <a:endParaRPr lang="en-US" dirty="0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956735" y="3602547"/>
            <a:ext cx="3684276" cy="504000"/>
          </a:xfrm>
          <a:prstGeom prst="rect">
            <a:avLst/>
          </a:prstGeom>
          <a:solidFill>
            <a:schemeClr val="tx2"/>
          </a:solidFill>
        </p:spPr>
        <p:txBody>
          <a:bodyPr vert="horz" wrap="square" anchor="ctr" anchorCtr="0">
            <a:sp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lang="es-ES_tradnl" sz="1400" b="1" kern="1200" cap="all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lang="es-ES_tradnl" sz="14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lang="es-ES_tradnl" sz="14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lang="es-ES_tradnl" sz="14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lang="en-US" sz="14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s-ES_tradnl" dirty="0" err="1"/>
              <a:t>Click</a:t>
            </a:r>
            <a:r>
              <a:rPr lang="es-ES_tradnl" dirty="0"/>
              <a:t> para autoría</a:t>
            </a:r>
            <a:endParaRPr lang="en-US" dirty="0"/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956735" y="4360921"/>
            <a:ext cx="2108847" cy="307777"/>
          </a:xfrm>
          <a:prstGeom prst="rect">
            <a:avLst/>
          </a:prstGeom>
        </p:spPr>
        <p:txBody>
          <a:bodyPr vert="horz" wrap="none">
            <a:spAutoFit/>
          </a:bodyPr>
          <a:lstStyle>
            <a:lvl1pPr marL="0" indent="0" algn="l" defTabSz="457200" rtl="0" eaLnBrk="1" latinLnBrk="0" hangingPunct="1">
              <a:buNone/>
              <a:defRPr lang="es-ES_tradnl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457200" rtl="0" eaLnBrk="1" latinLnBrk="0" hangingPunct="1">
              <a:buNone/>
              <a:defRPr lang="es-ES_tradn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s-ES_tradn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s-ES_tradn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US" sz="1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s-ES_tradnl" dirty="0"/>
              <a:t>Fecha, día del mes del año</a:t>
            </a:r>
            <a:endParaRPr lang="en-US" dirty="0"/>
          </a:p>
        </p:txBody>
      </p:sp>
      <p:sp>
        <p:nvSpPr>
          <p:cNvPr id="19" name="Footer Placeholder 4"/>
          <p:cNvSpPr txBox="1">
            <a:spLocks/>
          </p:cNvSpPr>
          <p:nvPr userDrawn="1"/>
        </p:nvSpPr>
        <p:spPr>
          <a:xfrm>
            <a:off x="486425" y="6441457"/>
            <a:ext cx="3042807" cy="187367"/>
          </a:xfrm>
          <a:prstGeom prst="rect">
            <a:avLst/>
          </a:prstGeom>
        </p:spPr>
        <p:txBody>
          <a:bodyPr vert="horz" wrap="none" lIns="0" tIns="0" rIns="91440" bIns="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 cap="all" spc="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800" spc="0" dirty="0"/>
              <a:t>CENTRO DE ESTUDIOS EN SEGURIDAD CIUDADANA</a:t>
            </a:r>
          </a:p>
        </p:txBody>
      </p:sp>
      <p:pic>
        <p:nvPicPr>
          <p:cNvPr id="18" name="Picture 17" descr="Logo&#10;&#10;Description automatically generated">
            <a:extLst>
              <a:ext uri="{FF2B5EF4-FFF2-40B4-BE49-F238E27FC236}">
                <a16:creationId xmlns:a16="http://schemas.microsoft.com/office/drawing/2014/main" id="{8ED5F375-4536-4576-BC57-C375A3B9AD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144" t="14249" r="9213" b="11085"/>
          <a:stretch/>
        </p:blipFill>
        <p:spPr>
          <a:xfrm>
            <a:off x="9250824" y="77638"/>
            <a:ext cx="2491708" cy="1047612"/>
          </a:xfrm>
          <a:prstGeom prst="rect">
            <a:avLst/>
          </a:prstGeom>
        </p:spPr>
      </p:pic>
      <p:sp>
        <p:nvSpPr>
          <p:cNvPr id="12" name="Title 11">
            <a:extLst>
              <a:ext uri="{FF2B5EF4-FFF2-40B4-BE49-F238E27FC236}">
                <a16:creationId xmlns:a16="http://schemas.microsoft.com/office/drawing/2014/main" id="{FB3BA242-3CA9-42DB-80CB-298BDC1678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6735" y="1633232"/>
            <a:ext cx="5771869" cy="488890"/>
          </a:xfrm>
          <a:prstGeom prst="rect">
            <a:avLst/>
          </a:prstGeom>
        </p:spPr>
        <p:txBody>
          <a:bodyPr/>
          <a:lstStyle>
            <a:lvl1pPr algn="l">
              <a:defRPr lang="es-CL" sz="2400" b="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Click para </a:t>
            </a:r>
            <a:r>
              <a:rPr lang="en-US" dirty="0" err="1"/>
              <a:t>editar</a:t>
            </a:r>
            <a:r>
              <a:rPr lang="en-US" dirty="0"/>
              <a:t> </a:t>
            </a:r>
            <a:r>
              <a:rPr lang="en-US" dirty="0" err="1"/>
              <a:t>nombre</a:t>
            </a:r>
            <a:r>
              <a:rPr lang="en-US" dirty="0"/>
              <a:t> del </a:t>
            </a:r>
            <a:r>
              <a:rPr lang="en-US" dirty="0" err="1"/>
              <a:t>seminario</a:t>
            </a:r>
            <a:r>
              <a:rPr lang="en-US" dirty="0"/>
              <a:t> 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667374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0"/>
            <a:ext cx="12192000" cy="628869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86425" y="2273922"/>
            <a:ext cx="7171267" cy="62995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lang="en-US" sz="3600" b="1" kern="1200" baseline="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s-ES_tradnl" dirty="0" err="1"/>
              <a:t>Click</a:t>
            </a:r>
            <a:r>
              <a:rPr lang="es-ES_tradnl" dirty="0"/>
              <a:t> para editar T</a:t>
            </a:r>
            <a:r>
              <a:rPr lang="en-US" dirty="0" err="1"/>
              <a:t>í</a:t>
            </a:r>
            <a:r>
              <a:rPr lang="es-ES_tradnl" dirty="0" err="1"/>
              <a:t>tulo</a:t>
            </a:r>
            <a:r>
              <a:rPr lang="es-ES_tradnl" dirty="0"/>
              <a:t> de la sección</a:t>
            </a:r>
            <a:endParaRPr lang="en-US" dirty="0"/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486425" y="6441457"/>
            <a:ext cx="3042807" cy="187367"/>
          </a:xfrm>
          <a:prstGeom prst="rect">
            <a:avLst/>
          </a:prstGeom>
        </p:spPr>
        <p:txBody>
          <a:bodyPr vert="horz" wrap="none" lIns="0" tIns="0" rIns="91440" bIns="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 cap="all" spc="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800" spc="0" dirty="0"/>
              <a:t>CENTRO DE ESTUDIOS EN SEGURIDAD CIUDADANA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0425217" y="6466753"/>
            <a:ext cx="1470274" cy="246221"/>
          </a:xfrm>
          <a:prstGeom prst="rect">
            <a:avLst/>
          </a:prstGeom>
        </p:spPr>
        <p:txBody>
          <a:bodyPr vert="horz" wrap="none">
            <a:spAutoFit/>
          </a:bodyPr>
          <a:lstStyle>
            <a:lvl1pPr marL="0" indent="0" algn="r" defTabSz="457200" rtl="0" eaLnBrk="1" latinLnBrk="0" hangingPunct="1">
              <a:buNone/>
              <a:defRPr lang="en-US" sz="1000" kern="1200" baseline="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457200" rtl="0" eaLnBrk="1" latinLnBrk="0" hangingPunct="1">
              <a:buNone/>
              <a:defRPr lang="es-ES_tradn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s-ES_tradn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s-ES_tradn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US" sz="1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s-ES_tradnl" dirty="0"/>
              <a:t>T</a:t>
            </a:r>
            <a:r>
              <a:rPr lang="en-US" dirty="0" err="1"/>
              <a:t>í</a:t>
            </a:r>
            <a:r>
              <a:rPr lang="es-ES_tradnl" dirty="0" err="1"/>
              <a:t>tulo</a:t>
            </a:r>
            <a:r>
              <a:rPr lang="es-ES_tradnl" dirty="0"/>
              <a:t> de la presentación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342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455448" y="6288690"/>
            <a:ext cx="11316139" cy="6766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378973" y="327684"/>
            <a:ext cx="1988237" cy="307777"/>
          </a:xfrm>
          <a:prstGeom prst="rect">
            <a:avLst/>
          </a:prstGeom>
        </p:spPr>
        <p:txBody>
          <a:bodyPr vert="horz" wrap="none">
            <a:spAutoFit/>
          </a:bodyPr>
          <a:lstStyle>
            <a:lvl1pPr marL="0" indent="0" algn="l" defTabSz="457200" rtl="0" eaLnBrk="1" latinLnBrk="0" hangingPunct="1">
              <a:buNone/>
              <a:defRPr lang="en-US" sz="1400" kern="1200" baseline="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457200" rtl="0" eaLnBrk="1" latinLnBrk="0" hangingPunct="1">
              <a:buNone/>
              <a:defRPr lang="es-ES_tradn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s-ES_tradn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s-ES_tradn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US" sz="1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s-ES_tradnl" dirty="0"/>
              <a:t>T</a:t>
            </a:r>
            <a:r>
              <a:rPr lang="en-US" dirty="0" err="1"/>
              <a:t>í</a:t>
            </a:r>
            <a:r>
              <a:rPr lang="es-ES_tradnl" dirty="0" err="1"/>
              <a:t>tulo</a:t>
            </a:r>
            <a:r>
              <a:rPr lang="es-ES_tradnl" dirty="0"/>
              <a:t> de la presentación</a:t>
            </a:r>
            <a:endParaRPr lang="en-US" dirty="0"/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486425" y="6441457"/>
            <a:ext cx="3042807" cy="187367"/>
          </a:xfrm>
          <a:prstGeom prst="rect">
            <a:avLst/>
          </a:prstGeom>
        </p:spPr>
        <p:txBody>
          <a:bodyPr vert="horz" wrap="none" lIns="0" tIns="0" rIns="91440" bIns="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 cap="all" spc="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800" spc="0" dirty="0"/>
              <a:t>CENTRO DE ESTUDIOS EN SEGURIDAD CIUDADANA</a:t>
            </a: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51A53A22-8436-47E2-8DCB-49245C715D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144" t="14249" r="9213" b="11085"/>
          <a:stretch/>
        </p:blipFill>
        <p:spPr>
          <a:xfrm>
            <a:off x="9575322" y="53125"/>
            <a:ext cx="2196266" cy="923397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BE37725-02D5-43C2-91F7-7576C47AE01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5448" y="1248849"/>
            <a:ext cx="11316139" cy="251226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F497D"/>
                </a:solidFill>
              </a:defRPr>
            </a:lvl1pPr>
            <a:lvl2pPr marL="742950" indent="-285750">
              <a:defRPr lang="en-US" sz="2800" kern="1200" dirty="0" smtClean="0">
                <a:solidFill>
                  <a:srgbClr val="82A5D0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para </a:t>
            </a:r>
            <a:r>
              <a:rPr lang="en-US" dirty="0" err="1"/>
              <a:t>título</a:t>
            </a:r>
            <a:r>
              <a:rPr lang="en-US" dirty="0"/>
              <a:t> principal (</a:t>
            </a:r>
            <a:r>
              <a:rPr lang="en-US" dirty="0" err="1"/>
              <a:t>apretar</a:t>
            </a:r>
            <a:r>
              <a:rPr lang="en-US" dirty="0"/>
              <a:t> tab para </a:t>
            </a:r>
            <a:r>
              <a:rPr lang="en-US" dirty="0" err="1"/>
              <a:t>subtítulos</a:t>
            </a:r>
            <a:r>
              <a:rPr lang="en-US" dirty="0"/>
              <a:t>)</a:t>
            </a:r>
          </a:p>
          <a:p>
            <a:pPr marL="742950" lvl="1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</a:pPr>
            <a:r>
              <a:rPr lang="en-US" dirty="0" err="1"/>
              <a:t>Subtítulo</a:t>
            </a:r>
            <a:endParaRPr lang="en-US" dirty="0"/>
          </a:p>
          <a:p>
            <a:pPr lvl="2"/>
            <a:r>
              <a:rPr lang="en-US" dirty="0" err="1"/>
              <a:t>Tercer</a:t>
            </a:r>
            <a:r>
              <a:rPr lang="en-US" dirty="0"/>
              <a:t> </a:t>
            </a:r>
            <a:r>
              <a:rPr lang="en-US" dirty="0" err="1"/>
              <a:t>nivel</a:t>
            </a:r>
            <a:endParaRPr lang="en-US" dirty="0"/>
          </a:p>
          <a:p>
            <a:pPr lvl="3"/>
            <a:r>
              <a:rPr lang="en-US" dirty="0"/>
              <a:t>Cuatro </a:t>
            </a:r>
            <a:r>
              <a:rPr lang="en-US" dirty="0" err="1"/>
              <a:t>nivel</a:t>
            </a:r>
            <a:endParaRPr lang="en-US" dirty="0"/>
          </a:p>
          <a:p>
            <a:pPr lvl="4"/>
            <a:r>
              <a:rPr lang="en-US" dirty="0"/>
              <a:t>Quinto </a:t>
            </a:r>
            <a:r>
              <a:rPr lang="en-US" dirty="0" err="1"/>
              <a:t>nivel</a:t>
            </a:r>
            <a:endParaRPr lang="es-CL" dirty="0"/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F39199F0-4A57-474C-A48F-F1E92BE1C00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5450" y="3846224"/>
            <a:ext cx="11316138" cy="2258402"/>
          </a:xfrm>
          <a:prstGeom prst="rect">
            <a:avLst/>
          </a:prstGeom>
        </p:spPr>
        <p:txBody>
          <a:bodyPr/>
          <a:lstStyle>
            <a:lvl1pPr marL="0" indent="0" algn="just">
              <a:buNone/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742950" indent="-285750">
              <a:defRPr lang="en-US" sz="2800" kern="1200" dirty="0" smtClean="0">
                <a:solidFill>
                  <a:srgbClr val="82A5D0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s-ES" dirty="0" err="1"/>
              <a:t>Click</a:t>
            </a:r>
            <a:r>
              <a:rPr lang="es-ES" dirty="0"/>
              <a:t> para escribir párrafo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60331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490485" y="4800600"/>
            <a:ext cx="11269425" cy="1369143"/>
          </a:xfrm>
          <a:prstGeom prst="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Rectangle 10"/>
          <p:cNvSpPr/>
          <p:nvPr userDrawn="1"/>
        </p:nvSpPr>
        <p:spPr>
          <a:xfrm>
            <a:off x="455448" y="6288690"/>
            <a:ext cx="11316139" cy="6766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55448" y="4800600"/>
            <a:ext cx="11316139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s-ES_tradnl" dirty="0" err="1"/>
              <a:t>Click</a:t>
            </a:r>
            <a:r>
              <a:rPr lang="es-ES_tradnl" dirty="0"/>
              <a:t> para editar t</a:t>
            </a:r>
            <a:r>
              <a:rPr lang="en-US" dirty="0" err="1"/>
              <a:t>í</a:t>
            </a:r>
            <a:r>
              <a:rPr lang="es-ES_tradnl" dirty="0" err="1"/>
              <a:t>tulo</a:t>
            </a:r>
            <a:r>
              <a:rPr lang="es-ES_tradnl" dirty="0"/>
              <a:t> de imagen</a:t>
            </a:r>
            <a:endParaRPr 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55448" y="1073355"/>
            <a:ext cx="11316139" cy="3654220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</a:t>
            </a:r>
            <a:r>
              <a:rPr lang="en-US" dirty="0" err="1"/>
              <a:t>para</a:t>
            </a:r>
            <a:r>
              <a:rPr lang="en-US" dirty="0"/>
              <a:t> </a:t>
            </a:r>
            <a:r>
              <a:rPr lang="en-US" dirty="0" err="1"/>
              <a:t>insertar</a:t>
            </a:r>
            <a:r>
              <a:rPr lang="en-US" dirty="0"/>
              <a:t> </a:t>
            </a:r>
            <a:r>
              <a:rPr lang="en-US" dirty="0" err="1"/>
              <a:t>imagen</a:t>
            </a:r>
            <a:r>
              <a:rPr lang="en-US" dirty="0"/>
              <a:t> o </a:t>
            </a:r>
            <a:r>
              <a:rPr lang="en-US" dirty="0" err="1"/>
              <a:t>gráfico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5448" y="5367338"/>
            <a:ext cx="11316139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dirty="0" err="1"/>
              <a:t>Click</a:t>
            </a:r>
            <a:r>
              <a:rPr lang="es-ES_tradnl" dirty="0"/>
              <a:t> para editar pie de imagen</a:t>
            </a:r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378973" y="327684"/>
            <a:ext cx="1988237" cy="307777"/>
          </a:xfrm>
          <a:prstGeom prst="rect">
            <a:avLst/>
          </a:prstGeom>
        </p:spPr>
        <p:txBody>
          <a:bodyPr vert="horz" wrap="none">
            <a:spAutoFit/>
          </a:bodyPr>
          <a:lstStyle>
            <a:lvl1pPr marL="0" indent="0" algn="l" defTabSz="457200" rtl="0" eaLnBrk="1" latinLnBrk="0" hangingPunct="1">
              <a:buNone/>
              <a:defRPr lang="en-US" sz="1400" kern="1200" baseline="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457200" rtl="0" eaLnBrk="1" latinLnBrk="0" hangingPunct="1">
              <a:buNone/>
              <a:defRPr lang="es-ES_tradn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s-ES_tradn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s-ES_tradn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US" sz="1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s-ES_tradnl" dirty="0"/>
              <a:t>T</a:t>
            </a:r>
            <a:r>
              <a:rPr lang="en-US" dirty="0" err="1"/>
              <a:t>í</a:t>
            </a:r>
            <a:r>
              <a:rPr lang="es-ES_tradnl" dirty="0" err="1"/>
              <a:t>tulo</a:t>
            </a:r>
            <a:r>
              <a:rPr lang="es-ES_tradnl" dirty="0"/>
              <a:t> de la presentación</a:t>
            </a:r>
            <a:endParaRPr lang="en-US" dirty="0"/>
          </a:p>
        </p:txBody>
      </p:sp>
      <p:sp>
        <p:nvSpPr>
          <p:cNvPr id="18" name="Footer Placeholder 4"/>
          <p:cNvSpPr txBox="1">
            <a:spLocks/>
          </p:cNvSpPr>
          <p:nvPr userDrawn="1"/>
        </p:nvSpPr>
        <p:spPr>
          <a:xfrm>
            <a:off x="486425" y="6441457"/>
            <a:ext cx="3042807" cy="187367"/>
          </a:xfrm>
          <a:prstGeom prst="rect">
            <a:avLst/>
          </a:prstGeom>
        </p:spPr>
        <p:txBody>
          <a:bodyPr vert="horz" wrap="none" lIns="0" tIns="0" rIns="91440" bIns="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 cap="all" spc="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800" spc="0" dirty="0"/>
              <a:t>CENTRO DE ESTUDIOS EN SEGURIDAD CIUDADANA</a:t>
            </a:r>
          </a:p>
        </p:txBody>
      </p:sp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id="{FD550C69-64EB-4670-A16B-8E7E47B7CF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144" t="14249" r="9213" b="11085"/>
          <a:stretch/>
        </p:blipFill>
        <p:spPr>
          <a:xfrm>
            <a:off x="9575322" y="53125"/>
            <a:ext cx="2196266" cy="923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444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6281720" y="1073354"/>
            <a:ext cx="5478189" cy="5096389"/>
          </a:xfrm>
          <a:prstGeom prst="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Rectangle 10"/>
          <p:cNvSpPr/>
          <p:nvPr userDrawn="1"/>
        </p:nvSpPr>
        <p:spPr>
          <a:xfrm>
            <a:off x="455448" y="6288690"/>
            <a:ext cx="11316139" cy="6766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6281720" y="1073354"/>
            <a:ext cx="5489867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s-ES_tradnl" dirty="0" err="1"/>
              <a:t>Click</a:t>
            </a:r>
            <a:r>
              <a:rPr lang="es-ES_tradnl" dirty="0"/>
              <a:t> para editar t</a:t>
            </a:r>
            <a:r>
              <a:rPr lang="en-US" dirty="0" err="1"/>
              <a:t>í</a:t>
            </a:r>
            <a:r>
              <a:rPr lang="es-ES_tradnl" dirty="0" err="1"/>
              <a:t>tulo</a:t>
            </a:r>
            <a:r>
              <a:rPr lang="es-ES_tradnl" dirty="0"/>
              <a:t> de imagen</a:t>
            </a:r>
            <a:endParaRPr 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55448" y="1073355"/>
            <a:ext cx="5629627" cy="50988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</a:t>
            </a:r>
            <a:r>
              <a:rPr lang="en-US" dirty="0" err="1"/>
              <a:t>para</a:t>
            </a:r>
            <a:r>
              <a:rPr lang="en-US" dirty="0"/>
              <a:t> </a:t>
            </a:r>
            <a:r>
              <a:rPr lang="en-US" dirty="0" err="1"/>
              <a:t>insertar</a:t>
            </a:r>
            <a:r>
              <a:rPr lang="en-US" dirty="0"/>
              <a:t> </a:t>
            </a:r>
            <a:r>
              <a:rPr lang="en-US" dirty="0" err="1"/>
              <a:t>imagen</a:t>
            </a:r>
            <a:r>
              <a:rPr lang="en-US" dirty="0"/>
              <a:t> o </a:t>
            </a:r>
            <a:r>
              <a:rPr lang="en-US" dirty="0" err="1"/>
              <a:t>gráfico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81720" y="1640092"/>
            <a:ext cx="5489867" cy="45321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dirty="0" err="1"/>
              <a:t>Click</a:t>
            </a:r>
            <a:r>
              <a:rPr lang="es-ES_tradnl" dirty="0"/>
              <a:t> para editar pie de imagen</a:t>
            </a:r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378973" y="327684"/>
            <a:ext cx="1988237" cy="307777"/>
          </a:xfrm>
          <a:prstGeom prst="rect">
            <a:avLst/>
          </a:prstGeom>
        </p:spPr>
        <p:txBody>
          <a:bodyPr vert="horz" wrap="none">
            <a:spAutoFit/>
          </a:bodyPr>
          <a:lstStyle>
            <a:lvl1pPr marL="0" indent="0" algn="l" defTabSz="457200" rtl="0" eaLnBrk="1" latinLnBrk="0" hangingPunct="1">
              <a:buNone/>
              <a:defRPr lang="en-US" sz="1400" kern="1200" baseline="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457200" rtl="0" eaLnBrk="1" latinLnBrk="0" hangingPunct="1">
              <a:buNone/>
              <a:defRPr lang="es-ES_tradn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s-ES_tradn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s-ES_tradn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US" sz="1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s-ES_tradnl" dirty="0"/>
              <a:t>T</a:t>
            </a:r>
            <a:r>
              <a:rPr lang="en-US" dirty="0" err="1"/>
              <a:t>í</a:t>
            </a:r>
            <a:r>
              <a:rPr lang="es-ES_tradnl" dirty="0" err="1"/>
              <a:t>tulo</a:t>
            </a:r>
            <a:r>
              <a:rPr lang="es-ES_tradnl" dirty="0"/>
              <a:t> de la presentación</a:t>
            </a:r>
            <a:endParaRPr lang="en-US" dirty="0"/>
          </a:p>
        </p:txBody>
      </p:sp>
      <p:sp>
        <p:nvSpPr>
          <p:cNvPr id="18" name="Footer Placeholder 4"/>
          <p:cNvSpPr txBox="1">
            <a:spLocks/>
          </p:cNvSpPr>
          <p:nvPr userDrawn="1"/>
        </p:nvSpPr>
        <p:spPr>
          <a:xfrm>
            <a:off x="486425" y="6441457"/>
            <a:ext cx="3042807" cy="187367"/>
          </a:xfrm>
          <a:prstGeom prst="rect">
            <a:avLst/>
          </a:prstGeom>
        </p:spPr>
        <p:txBody>
          <a:bodyPr vert="horz" wrap="none" lIns="0" tIns="0" rIns="91440" bIns="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 cap="all" spc="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800" spc="0" dirty="0"/>
              <a:t>CENTRO DE ESTUDIOS EN SEGURIDAD CIUDADANA</a:t>
            </a:r>
          </a:p>
        </p:txBody>
      </p:sp>
      <p:pic>
        <p:nvPicPr>
          <p:cNvPr id="19" name="Picture 18" descr="Logo&#10;&#10;Description automatically generated">
            <a:extLst>
              <a:ext uri="{FF2B5EF4-FFF2-40B4-BE49-F238E27FC236}">
                <a16:creationId xmlns:a16="http://schemas.microsoft.com/office/drawing/2014/main" id="{06D78755-8725-465B-A5DA-A1B803C3ED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144" t="14249" r="9213" b="11085"/>
          <a:stretch/>
        </p:blipFill>
        <p:spPr>
          <a:xfrm>
            <a:off x="9575322" y="53125"/>
            <a:ext cx="2196266" cy="923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798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g_PPT_celest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485" y="1278015"/>
            <a:ext cx="11269425" cy="4283484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455448" y="6288690"/>
            <a:ext cx="11316139" cy="6766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Rectangle 1"/>
          <p:cNvSpPr/>
          <p:nvPr userDrawn="1"/>
        </p:nvSpPr>
        <p:spPr>
          <a:xfrm>
            <a:off x="455449" y="1278015"/>
            <a:ext cx="11316138" cy="428348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TextBox 2"/>
          <p:cNvSpPr txBox="1"/>
          <p:nvPr userDrawn="1"/>
        </p:nvSpPr>
        <p:spPr>
          <a:xfrm>
            <a:off x="3927442" y="4561261"/>
            <a:ext cx="4337119" cy="477683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es-ES_tradnl" sz="3600" b="1" dirty="0" err="1">
                <a:solidFill>
                  <a:schemeClr val="bg1"/>
                </a:solidFill>
              </a:rPr>
              <a:t>cesc.uchile.cl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486425" y="6441457"/>
            <a:ext cx="3042807" cy="187367"/>
          </a:xfrm>
          <a:prstGeom prst="rect">
            <a:avLst/>
          </a:prstGeom>
        </p:spPr>
        <p:txBody>
          <a:bodyPr vert="horz" wrap="none" lIns="0" tIns="0" rIns="91440" bIns="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 cap="all" spc="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800" spc="0" dirty="0"/>
              <a:t>CENTRO DE ESTUDIOS EN SEGURIDAD CIUDADANA</a:t>
            </a:r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58AC7204-8D46-415F-9292-B6FA4D1D78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144" t="14249" r="9213" b="11085"/>
          <a:stretch/>
        </p:blipFill>
        <p:spPr>
          <a:xfrm>
            <a:off x="9575322" y="53125"/>
            <a:ext cx="2196266" cy="923397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3C5D0CB0-18D3-4E3E-863C-1D20B24C3A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9087" y="2191361"/>
            <a:ext cx="9692220" cy="1621514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para </a:t>
            </a:r>
            <a:r>
              <a:rPr lang="en-US" dirty="0" err="1"/>
              <a:t>texto</a:t>
            </a:r>
            <a:r>
              <a:rPr lang="en-US" dirty="0"/>
              <a:t> de </a:t>
            </a:r>
            <a:r>
              <a:rPr lang="en-US" dirty="0" err="1"/>
              <a:t>cierre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824393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533400" y="18256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967F07-F0E2-4012-AA39-7FF09F6C3532}" type="datetimeFigureOut">
              <a:rPr lang="es-CL" smtClean="0"/>
              <a:pPr/>
              <a:t>26-10-2023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441456"/>
            <a:ext cx="2743200" cy="365125"/>
          </a:xfrm>
          <a:prstGeom prst="rect">
            <a:avLst/>
          </a:prstGeom>
        </p:spPr>
        <p:txBody>
          <a:bodyPr/>
          <a:lstStyle/>
          <a:p>
            <a:fld id="{A79A8206-B2AA-42F9-83D9-ADBA2E4999FC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52872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1907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60" r:id="rId4"/>
    <p:sldLayoutId id="2147483662" r:id="rId5"/>
    <p:sldLayoutId id="2147483661" r:id="rId6"/>
    <p:sldLayoutId id="2147483664" r:id="rId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18/10/relationships/comments" Target="../comments/modernComment_106_81F89E5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microsoft.com/office/2018/10/relationships/comments" Target="../comments/modernComment_117_B5131E7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microsoft.com/office/2018/10/relationships/comments" Target="../comments/modernComment_117_B5131E7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microsoft.com/office/2018/10/relationships/comments" Target="../comments/modernComment_117_B5131E7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microsoft.com/office/2018/10/relationships/comments" Target="../comments/modernComment_117_B5131E7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microsoft.com/office/2018/10/relationships/comments" Target="../comments/modernComment_117_B5131E7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microsoft.com/office/2018/10/relationships/comments" Target="../comments/modernComment_117_B5131E7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microsoft.com/office/2018/10/relationships/comments" Target="../comments/modernComment_117_B5131E7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microsoft.com/office/2018/10/relationships/comments" Target="../comments/modernComment_117_B5131E7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microsoft.com/office/2018/10/relationships/comments" Target="../comments/modernComment_117_B5131E71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07_355926F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07_355926F0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microsoft.com/office/2018/10/relationships/comments" Target="../comments/modernComment_117_B5131E71.xm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microsoft.com/office/2018/10/relationships/comments" Target="../comments/modernComment_117_B5131E71.xml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microsoft.com/office/2018/10/relationships/comments" Target="../comments/modernComment_117_B5131E7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5" Type="http://schemas.microsoft.com/office/2018/10/relationships/comments" Target="../comments/modernComment_117_B5131E71.xml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5" Type="http://schemas.microsoft.com/office/2018/10/relationships/comments" Target="../comments/modernComment_117_B5131E71.xml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5" Type="http://schemas.microsoft.com/office/2018/10/relationships/comments" Target="../comments/modernComment_117_B5131E71.xml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microsoft.com/office/2018/10/relationships/comments" Target="../comments/modernComment_117_B5131E7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5" Type="http://schemas.microsoft.com/office/2018/10/relationships/comments" Target="../comments/modernComment_117_B5131E71.xml"/><Relationship Id="rId4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5" Type="http://schemas.microsoft.com/office/2018/10/relationships/comments" Target="../comments/modernComment_117_B5131E7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07_355926F0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07_355926F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microsoft.com/office/2018/10/relationships/comments" Target="../comments/modernComment_117_B5131E7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microsoft.com/office/2018/10/relationships/comments" Target="../comments/modernComment_117_B5131E71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microsoft.com/office/2018/10/relationships/comments" Target="../comments/modernComment_117_B5131E71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microsoft.com/office/2018/10/relationships/comments" Target="../comments/modernComment_117_B5131E7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D96217D-FD35-472A-8EFD-321BDE348C9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1893" y="1859863"/>
            <a:ext cx="7391889" cy="1824921"/>
          </a:xfrm>
        </p:spPr>
        <p:txBody>
          <a:bodyPr/>
          <a:lstStyle/>
          <a:p>
            <a:pPr algn="ctr"/>
            <a:r>
              <a:rPr lang="es-ES" sz="2000" dirty="0"/>
              <a:t>Módulo </a:t>
            </a:r>
            <a:r>
              <a:rPr lang="es-ES" sz="2000" dirty="0" smtClean="0"/>
              <a:t>2: </a:t>
            </a:r>
            <a:r>
              <a:rPr lang="es-MX" sz="2000" dirty="0"/>
              <a:t>Política y gestión penitenciaria en el marco de la reinserción social </a:t>
            </a:r>
            <a:endParaRPr lang="es-ES" sz="2000" dirty="0"/>
          </a:p>
          <a:p>
            <a:pPr algn="ctr"/>
            <a:endParaRPr lang="es-ES" sz="1200" dirty="0"/>
          </a:p>
          <a:p>
            <a:pPr algn="ctr"/>
            <a:r>
              <a:rPr lang="es-MX" sz="2000" b="0" dirty="0"/>
              <a:t>Reinserción social: Prácticas efectivas y tendencias </a:t>
            </a:r>
            <a:r>
              <a:rPr lang="es-MX" sz="2000" b="0" dirty="0" smtClean="0"/>
              <a:t>para </a:t>
            </a:r>
            <a:r>
              <a:rPr lang="es-MX" sz="2000" b="0" dirty="0"/>
              <a:t>abordar problemas actuales</a:t>
            </a:r>
            <a:endParaRPr lang="es-CL" sz="2000" b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0C8E26-04BC-4377-9EB0-E3D2278E7FE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265889" y="4646142"/>
            <a:ext cx="4002116" cy="523220"/>
          </a:xfrm>
        </p:spPr>
        <p:txBody>
          <a:bodyPr/>
          <a:lstStyle/>
          <a:p>
            <a:pPr algn="ctr"/>
            <a:r>
              <a:rPr lang="es-CL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CENTRO DE ESTUDIOS EN SEGURIDAD CIUDADANA</a:t>
            </a:r>
            <a:endParaRPr lang="es-CL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6BEF39-5106-40EC-9146-A53A3CCD2CE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627506" y="5156059"/>
            <a:ext cx="1240661" cy="307777"/>
          </a:xfrm>
        </p:spPr>
        <p:txBody>
          <a:bodyPr/>
          <a:lstStyle/>
          <a:p>
            <a:r>
              <a:rPr lang="es-CL" b="1" dirty="0" smtClean="0">
                <a:solidFill>
                  <a:schemeClr val="tx2"/>
                </a:solidFill>
              </a:rPr>
              <a:t>Octubre, 2023</a:t>
            </a:r>
            <a:endParaRPr lang="es-CL" b="1" dirty="0">
              <a:solidFill>
                <a:schemeClr val="tx2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D826805-002F-4E72-9498-07FCC8043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2410" y="629478"/>
            <a:ext cx="6269067" cy="351127"/>
          </a:xfrm>
        </p:spPr>
        <p:txBody>
          <a:bodyPr/>
          <a:lstStyle/>
          <a:p>
            <a:pPr algn="ctr"/>
            <a:r>
              <a:rPr lang="es-MX" sz="1600" b="1" cap="all" dirty="0" smtClean="0"/>
              <a:t>CURSO Enfoques </a:t>
            </a:r>
            <a:r>
              <a:rPr lang="es-MX" sz="1600" b="1" cap="all" dirty="0"/>
              <a:t>criminológicos y modelos de reinserción social</a:t>
            </a:r>
            <a:endParaRPr lang="es-CL" sz="1600" b="1" cap="all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196BEF39-5106-40EC-9146-A53A3CCD2CEB}"/>
              </a:ext>
            </a:extLst>
          </p:cNvPr>
          <p:cNvSpPr txBox="1">
            <a:spLocks/>
          </p:cNvSpPr>
          <p:nvPr/>
        </p:nvSpPr>
        <p:spPr>
          <a:xfrm>
            <a:off x="3070495" y="4209792"/>
            <a:ext cx="2392899" cy="338554"/>
          </a:xfrm>
          <a:prstGeom prst="rect">
            <a:avLst/>
          </a:prstGeom>
        </p:spPr>
        <p:txBody>
          <a:bodyPr vert="horz" wrap="none">
            <a:sp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lang="es-ES_tradnl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lang="es-ES_tradn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lang="es-ES_tradn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lang="es-ES_tradn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lang="en-US" sz="1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600" b="1" dirty="0" smtClean="0">
                <a:solidFill>
                  <a:schemeClr val="tx2"/>
                </a:solidFill>
              </a:rPr>
              <a:t>DIEGO PIÑOL ARRIAGADA</a:t>
            </a:r>
            <a:endParaRPr lang="es-CL" sz="1600" b="1" dirty="0">
              <a:solidFill>
                <a:schemeClr val="tx2"/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3782" y="92765"/>
            <a:ext cx="3820652" cy="1073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55432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6950BFC3-D8DA-4A85-94F7-54DA5524770B}">
      <p188:commentRel xmlns="" xmlns:p188="http://schemas.microsoft.com/office/powerpoint/2018/8/main" r:id="rId4"/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5DAF58B-D2E5-40DB-8FE4-C673A4A9F5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A5B63EE3-D238-44B0-B0A6-B944B7849B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8973" y="340673"/>
            <a:ext cx="11316139" cy="589576"/>
          </a:xfrm>
        </p:spPr>
        <p:txBody>
          <a:bodyPr/>
          <a:lstStyle/>
          <a:p>
            <a:pPr marL="0" indent="0">
              <a:buNone/>
            </a:pPr>
            <a:r>
              <a:rPr lang="es-CL" b="1" dirty="0" smtClean="0"/>
              <a:t>Evidencia – </a:t>
            </a:r>
            <a:r>
              <a:rPr lang="es-CL" b="1" dirty="0" err="1" smtClean="0"/>
              <a:t>Weisburd</a:t>
            </a:r>
            <a:r>
              <a:rPr lang="es-CL" b="1" dirty="0" smtClean="0"/>
              <a:t> (2017)</a:t>
            </a:r>
            <a:endParaRPr lang="es-CL" dirty="0"/>
          </a:p>
          <a:p>
            <a:pPr marL="0" indent="0">
              <a:buNone/>
            </a:pPr>
            <a:endParaRPr lang="es-CL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75918" y="1472434"/>
            <a:ext cx="11122248" cy="493776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Aft>
                <a:spcPts val="1200"/>
              </a:spcAft>
            </a:pPr>
            <a:r>
              <a:rPr lang="es-ES" sz="2200" b="1" dirty="0" smtClean="0"/>
              <a:t>Judicial</a:t>
            </a:r>
          </a:p>
          <a:p>
            <a:pPr algn="just">
              <a:spcAft>
                <a:spcPts val="1200"/>
              </a:spcAft>
            </a:pPr>
            <a:r>
              <a:rPr lang="es-ES" sz="2200" dirty="0" smtClean="0"/>
              <a:t>Programas de salidas alternativas al juicio y a la condena muestran efectos positivos. No tiene efecto aumento de penas, ni tratamientos coercitivos ni cortes de drogas con jóvenes. “</a:t>
            </a:r>
            <a:r>
              <a:rPr lang="es-ES" sz="2200" dirty="0" err="1" smtClean="0"/>
              <a:t>Scared</a:t>
            </a:r>
            <a:r>
              <a:rPr lang="es-ES" sz="2200" dirty="0" smtClean="0"/>
              <a:t> </a:t>
            </a:r>
            <a:r>
              <a:rPr lang="es-ES" sz="2200" dirty="0" err="1" smtClean="0"/>
              <a:t>straight</a:t>
            </a:r>
            <a:r>
              <a:rPr lang="es-ES" sz="2200" dirty="0" smtClean="0"/>
              <a:t>” tiene probado efecto negativo.</a:t>
            </a:r>
          </a:p>
          <a:p>
            <a:pPr algn="just">
              <a:spcAft>
                <a:spcPts val="1200"/>
              </a:spcAft>
            </a:pPr>
            <a:r>
              <a:rPr lang="es-ES" sz="2200" b="1" dirty="0" smtClean="0"/>
              <a:t>Reinserción</a:t>
            </a:r>
          </a:p>
          <a:p>
            <a:pPr algn="just">
              <a:spcAft>
                <a:spcPts val="1200"/>
              </a:spcAft>
            </a:pPr>
            <a:r>
              <a:rPr lang="es-ES" sz="2200" dirty="0" smtClean="0"/>
              <a:t>Intervenciones grupales cognitivo-conductuales para delitos comunes y sexuales, comunidades terapéuticas para consumo problemático, tienen efecto. Escasa evidencia a programas de tipo vocacional y los de tipo laboral.</a:t>
            </a:r>
            <a:endParaRPr lang="es-CL" sz="2200" dirty="0"/>
          </a:p>
        </p:txBody>
      </p:sp>
      <p:sp>
        <p:nvSpPr>
          <p:cNvPr id="7" name="CuadroTexto 6"/>
          <p:cNvSpPr txBox="1"/>
          <p:nvPr/>
        </p:nvSpPr>
        <p:spPr>
          <a:xfrm>
            <a:off x="9516862" y="31698"/>
            <a:ext cx="2512381" cy="91154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indent="0">
              <a:buNone/>
            </a:pPr>
            <a:endParaRPr lang="es-CL" sz="3600" b="1" dirty="0" err="1" smtClean="0">
              <a:solidFill>
                <a:schemeClr val="tx2"/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1547" y="69606"/>
            <a:ext cx="2306321" cy="630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34582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6950BFC3-D8DA-4A85-94F7-54DA5524770B}">
      <p188:commentRel xmlns="" xmlns:p188="http://schemas.microsoft.com/office/powerpoint/2018/8/main" r:id="rId4"/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5DAF58B-D2E5-40DB-8FE4-C673A4A9F5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A5B63EE3-D238-44B0-B0A6-B944B7849B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8973" y="340673"/>
            <a:ext cx="11316139" cy="589576"/>
          </a:xfrm>
        </p:spPr>
        <p:txBody>
          <a:bodyPr/>
          <a:lstStyle/>
          <a:p>
            <a:pPr marL="0" indent="0">
              <a:buNone/>
            </a:pPr>
            <a:r>
              <a:rPr lang="es-CL" b="1" dirty="0" smtClean="0"/>
              <a:t>Evidencia – </a:t>
            </a:r>
            <a:r>
              <a:rPr lang="es-CL" b="1" dirty="0" err="1" smtClean="0"/>
              <a:t>Baudry</a:t>
            </a:r>
            <a:r>
              <a:rPr lang="es-CL" b="1" dirty="0" smtClean="0"/>
              <a:t> </a:t>
            </a:r>
            <a:r>
              <a:rPr lang="es-CL" b="1" dirty="0" smtClean="0"/>
              <a:t>(</a:t>
            </a:r>
            <a:r>
              <a:rPr lang="es-CL" b="1" dirty="0" smtClean="0"/>
              <a:t>2021)</a:t>
            </a:r>
            <a:endParaRPr lang="es-CL" dirty="0"/>
          </a:p>
          <a:p>
            <a:pPr marL="0" indent="0">
              <a:buNone/>
            </a:pPr>
            <a:endParaRPr lang="es-CL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75918" y="1472434"/>
            <a:ext cx="11122248" cy="493776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Aft>
                <a:spcPts val="1200"/>
              </a:spcAft>
            </a:pPr>
            <a:r>
              <a:rPr lang="es-CL" sz="2200" dirty="0" smtClean="0"/>
              <a:t>Revisa 29 intervenciones psicológicas en cárceles con evaluaciones RCT con 9500 individuos en 7 países</a:t>
            </a:r>
          </a:p>
          <a:p>
            <a:pPr algn="just">
              <a:spcAft>
                <a:spcPts val="1200"/>
              </a:spcAft>
            </a:pPr>
            <a:r>
              <a:rPr lang="es-CL" sz="2200" b="1" dirty="0" smtClean="0"/>
              <a:t>No encuentra evidencia significativa en programas cognitivo-conductuales </a:t>
            </a:r>
          </a:p>
          <a:p>
            <a:pPr algn="just">
              <a:spcAft>
                <a:spcPts val="1200"/>
              </a:spcAft>
            </a:pPr>
            <a:r>
              <a:rPr lang="es-CL" sz="2200" dirty="0" smtClean="0"/>
              <a:t>Posible respuesta es que las intervenciones seleccionadas </a:t>
            </a:r>
            <a:r>
              <a:rPr lang="es-CL" sz="2200" b="1" dirty="0" smtClean="0"/>
              <a:t>no poseen apoyo psicosocial post egreso</a:t>
            </a:r>
          </a:p>
          <a:p>
            <a:pPr algn="just">
              <a:spcAft>
                <a:spcPts val="1200"/>
              </a:spcAft>
            </a:pPr>
            <a:r>
              <a:rPr lang="es-CL" sz="2200" dirty="0" smtClean="0"/>
              <a:t>Otra posibilidad es que estas intervenciones </a:t>
            </a:r>
            <a:r>
              <a:rPr lang="es-CL" sz="2200" b="1" dirty="0" smtClean="0"/>
              <a:t>no poseen estrategias de apoyo en vivienda, empleo y apoyo financiero post-egreso</a:t>
            </a:r>
          </a:p>
          <a:p>
            <a:pPr algn="just">
              <a:spcAft>
                <a:spcPts val="1200"/>
              </a:spcAft>
            </a:pPr>
            <a:r>
              <a:rPr lang="es-CL" sz="2200" b="1" dirty="0" smtClean="0"/>
              <a:t>Intervenciones no fueron diseñadas en contextos penitenciarios</a:t>
            </a:r>
          </a:p>
          <a:p>
            <a:pPr algn="just">
              <a:spcAft>
                <a:spcPts val="1200"/>
              </a:spcAft>
            </a:pPr>
            <a:r>
              <a:rPr lang="es-CL" sz="2200" dirty="0" smtClean="0"/>
              <a:t>Avanzar en el desarrollo de intervenciones enfocadas y adaptadas a los individuos</a:t>
            </a:r>
            <a:endParaRPr lang="es-CL" sz="2200" dirty="0"/>
          </a:p>
        </p:txBody>
      </p:sp>
      <p:sp>
        <p:nvSpPr>
          <p:cNvPr id="7" name="CuadroTexto 6"/>
          <p:cNvSpPr txBox="1"/>
          <p:nvPr/>
        </p:nvSpPr>
        <p:spPr>
          <a:xfrm>
            <a:off x="9516862" y="31698"/>
            <a:ext cx="2512381" cy="91154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indent="0">
              <a:buNone/>
            </a:pPr>
            <a:endParaRPr lang="es-CL" sz="3600" b="1" dirty="0" err="1" smtClean="0">
              <a:solidFill>
                <a:schemeClr val="tx2"/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1547" y="69606"/>
            <a:ext cx="2306321" cy="630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15088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6950BFC3-D8DA-4A85-94F7-54DA5524770B}">
      <p188:commentRel xmlns="" xmlns:p188="http://schemas.microsoft.com/office/powerpoint/2018/8/main" r:id="rId4"/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5DAF58B-D2E5-40DB-8FE4-C673A4A9F5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A5B63EE3-D238-44B0-B0A6-B944B7849B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8973" y="340673"/>
            <a:ext cx="11316139" cy="589576"/>
          </a:xfrm>
        </p:spPr>
        <p:txBody>
          <a:bodyPr/>
          <a:lstStyle/>
          <a:p>
            <a:pPr marL="0" indent="0">
              <a:buNone/>
            </a:pPr>
            <a:r>
              <a:rPr lang="es-CL" b="1" dirty="0" smtClean="0"/>
              <a:t>Evidencia – </a:t>
            </a:r>
            <a:r>
              <a:rPr lang="es-CL" b="1" dirty="0" err="1" smtClean="0"/>
              <a:t>Gannon</a:t>
            </a:r>
            <a:r>
              <a:rPr lang="es-CL" b="1" dirty="0" smtClean="0"/>
              <a:t> </a:t>
            </a:r>
            <a:r>
              <a:rPr lang="es-CL" b="1" dirty="0" smtClean="0"/>
              <a:t>(</a:t>
            </a:r>
            <a:r>
              <a:rPr lang="es-CL" b="1" dirty="0" smtClean="0"/>
              <a:t>2019)</a:t>
            </a:r>
            <a:endParaRPr lang="es-CL" dirty="0"/>
          </a:p>
          <a:p>
            <a:pPr marL="0" indent="0">
              <a:buNone/>
            </a:pPr>
            <a:endParaRPr lang="es-CL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75918" y="1472434"/>
            <a:ext cx="11122248" cy="493776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Aft>
                <a:spcPts val="1200"/>
              </a:spcAft>
            </a:pPr>
            <a:r>
              <a:rPr lang="es-CL" sz="2200" b="1" dirty="0" smtClean="0"/>
              <a:t>Programas de ofensores sexuales </a:t>
            </a:r>
            <a:r>
              <a:rPr lang="es-CL" sz="2200" dirty="0" smtClean="0"/>
              <a:t>con un seguimiento de 6 años muestra una reincidencia del 9.5% vs el 14.1% del grupo de control</a:t>
            </a:r>
          </a:p>
          <a:p>
            <a:pPr algn="just">
              <a:spcAft>
                <a:spcPts val="1200"/>
              </a:spcAft>
            </a:pPr>
            <a:r>
              <a:rPr lang="es-CL" sz="2200" dirty="0" smtClean="0"/>
              <a:t>Tratamiento más efectivo cuando hay un psicológico calificado, cuando adem</a:t>
            </a:r>
            <a:r>
              <a:rPr lang="es-CL" sz="2200" dirty="0" smtClean="0"/>
              <a:t>ás hay un profesional no psicólogo baja el efecto</a:t>
            </a:r>
          </a:p>
          <a:p>
            <a:pPr algn="just">
              <a:spcAft>
                <a:spcPts val="1200"/>
              </a:spcAft>
            </a:pPr>
            <a:r>
              <a:rPr lang="es-CL" sz="2200" b="1" dirty="0" smtClean="0"/>
              <a:t>Programas de violencia intrafamiliar </a:t>
            </a:r>
            <a:r>
              <a:rPr lang="es-CL" sz="2200" dirty="0" smtClean="0"/>
              <a:t>con seguimiento de 5 años muestra una reincidencia de 15.5% vs 24.2% del grupo de control</a:t>
            </a:r>
          </a:p>
          <a:p>
            <a:pPr algn="just">
              <a:spcAft>
                <a:spcPts val="1200"/>
              </a:spcAft>
            </a:pPr>
            <a:r>
              <a:rPr lang="es-CL" sz="2200" dirty="0"/>
              <a:t>Tratamiento más efectivo cuando hay un psicológico </a:t>
            </a:r>
            <a:r>
              <a:rPr lang="es-CL" sz="2200" dirty="0" smtClean="0"/>
              <a:t>calificado, se suma la calidad de la intervención </a:t>
            </a:r>
            <a:endParaRPr lang="es-CL" sz="2200" dirty="0"/>
          </a:p>
        </p:txBody>
      </p:sp>
      <p:sp>
        <p:nvSpPr>
          <p:cNvPr id="7" name="CuadroTexto 6"/>
          <p:cNvSpPr txBox="1"/>
          <p:nvPr/>
        </p:nvSpPr>
        <p:spPr>
          <a:xfrm>
            <a:off x="9516862" y="31698"/>
            <a:ext cx="2512381" cy="91154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indent="0">
              <a:buNone/>
            </a:pPr>
            <a:endParaRPr lang="es-CL" sz="3600" b="1" dirty="0" err="1" smtClean="0">
              <a:solidFill>
                <a:schemeClr val="tx2"/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1547" y="69606"/>
            <a:ext cx="2306321" cy="630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45824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6950BFC3-D8DA-4A85-94F7-54DA5524770B}">
      <p188:commentRel xmlns="" xmlns:p188="http://schemas.microsoft.com/office/powerpoint/2018/8/main" r:id="rId4"/>
    </p:ext>
  </p:extLs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5DAF58B-D2E5-40DB-8FE4-C673A4A9F5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A5B63EE3-D238-44B0-B0A6-B944B7849B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8973" y="340673"/>
            <a:ext cx="11316139" cy="589576"/>
          </a:xfrm>
        </p:spPr>
        <p:txBody>
          <a:bodyPr/>
          <a:lstStyle/>
          <a:p>
            <a:pPr marL="0" indent="0">
              <a:buNone/>
            </a:pPr>
            <a:r>
              <a:rPr lang="es-CL" b="1" dirty="0" smtClean="0"/>
              <a:t>Plataforma evidencias BID</a:t>
            </a:r>
            <a:endParaRPr lang="es-CL" dirty="0"/>
          </a:p>
          <a:p>
            <a:pPr marL="0" indent="0">
              <a:buNone/>
            </a:pPr>
            <a:endParaRPr lang="es-CL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3338182"/>
              </p:ext>
            </p:extLst>
          </p:nvPr>
        </p:nvGraphicFramePr>
        <p:xfrm>
          <a:off x="617225" y="1270922"/>
          <a:ext cx="10839634" cy="4119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8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1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390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373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336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TEMA</a:t>
                      </a:r>
                      <a:endParaRPr lang="es-C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Efectivo</a:t>
                      </a:r>
                      <a:endParaRPr lang="es-C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Prometedor</a:t>
                      </a:r>
                      <a:endParaRPr lang="es-C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Mixta</a:t>
                      </a:r>
                      <a:endParaRPr lang="es-C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Sin</a:t>
                      </a:r>
                      <a:r>
                        <a:rPr lang="es-CL" baseline="0" dirty="0" smtClean="0"/>
                        <a:t> efecto</a:t>
                      </a:r>
                      <a:endParaRPr lang="es-CL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sz="2000" dirty="0" smtClean="0"/>
                        <a:t>Reinserción social</a:t>
                      </a:r>
                      <a:endParaRPr lang="es-C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es-CL" sz="2000" b="1" baseline="0" dirty="0" smtClean="0">
                          <a:solidFill>
                            <a:srgbClr val="FF0000"/>
                          </a:solidFill>
                        </a:rPr>
                        <a:t>“</a:t>
                      </a:r>
                      <a:r>
                        <a:rPr lang="es-CL" sz="2000" b="1" baseline="0" dirty="0" err="1" smtClean="0">
                          <a:solidFill>
                            <a:srgbClr val="FF0000"/>
                          </a:solidFill>
                        </a:rPr>
                        <a:t>Nothing</a:t>
                      </a:r>
                      <a:r>
                        <a:rPr lang="es-CL" sz="2000" b="1" baseline="0" dirty="0" smtClean="0">
                          <a:solidFill>
                            <a:srgbClr val="FF0000"/>
                          </a:solidFill>
                        </a:rPr>
                        <a:t> Works” ??????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es-CL" sz="2000" dirty="0" smtClean="0"/>
                        <a:t>Reinserción femenina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es-CL" sz="2000" baseline="0" dirty="0" smtClean="0"/>
                        <a:t>Gestión de casos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es-CL" sz="2000" baseline="0" dirty="0" smtClean="0"/>
                        <a:t>Entrevista motivacional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es-CL" sz="2000" baseline="0" dirty="0" smtClean="0"/>
                        <a:t>Intervención cognitivo-conductual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es-CL" sz="2000" baseline="0" dirty="0" smtClean="0"/>
                        <a:t>Educación, capacitación y empleo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es-CL" sz="2000" dirty="0" err="1" smtClean="0"/>
                        <a:t>Multi</a:t>
                      </a:r>
                      <a:r>
                        <a:rPr lang="es-CL" sz="2000" dirty="0" smtClean="0"/>
                        <a:t>-componente para jóvenes violentos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es-CL" sz="2000" dirty="0" smtClean="0"/>
                        <a:t>Agresores sexuales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es-CL" sz="2000" dirty="0" smtClean="0"/>
                        <a:t>Basados en la fe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es-CL" sz="2000" dirty="0" smtClean="0"/>
                        <a:t>Tratamiento de adicciones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es-CL" sz="2000" dirty="0" smtClean="0"/>
                        <a:t>Monitoreo electrónico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es-CL" sz="2000" dirty="0" smtClean="0"/>
                        <a:t>Integración social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es-CL" sz="2000" dirty="0" smtClean="0"/>
                        <a:t>Medidas alternativas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es-CL" sz="2000" dirty="0" smtClean="0"/>
                        <a:t>Salidas temporales y libertad condicional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endParaRPr lang="es-C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es-CL" sz="2000" dirty="0" smtClean="0"/>
                        <a:t>Campos de entrenamiento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es-CL" sz="2000" dirty="0" smtClean="0"/>
                        <a:t>Concientización</a:t>
                      </a:r>
                      <a:r>
                        <a:rPr lang="es-CL" sz="2000" baseline="0" dirty="0" smtClean="0"/>
                        <a:t> a través de visitas a cárceles (efecto negativo)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es-CL" sz="2000" baseline="0" dirty="0" smtClean="0"/>
                        <a:t>Supervisión de la pena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CuadroTexto 6"/>
          <p:cNvSpPr txBox="1"/>
          <p:nvPr/>
        </p:nvSpPr>
        <p:spPr>
          <a:xfrm>
            <a:off x="9516862" y="31698"/>
            <a:ext cx="2512381" cy="91154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indent="0">
              <a:buNone/>
            </a:pPr>
            <a:endParaRPr lang="es-CL" sz="3600" b="1" dirty="0" err="1" smtClean="0">
              <a:solidFill>
                <a:schemeClr val="tx2"/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1547" y="69606"/>
            <a:ext cx="2306321" cy="630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04817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6950BFC3-D8DA-4A85-94F7-54DA5524770B}">
      <p188:commentRel xmlns="" xmlns:p188="http://schemas.microsoft.com/office/powerpoint/2018/8/main" r:id="rId4"/>
    </p:ext>
  </p:extLs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5DAF58B-D2E5-40DB-8FE4-C673A4A9F5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A5B63EE3-D238-44B0-B0A6-B944B7849B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8973" y="340673"/>
            <a:ext cx="11316139" cy="589576"/>
          </a:xfrm>
        </p:spPr>
        <p:txBody>
          <a:bodyPr/>
          <a:lstStyle/>
          <a:p>
            <a:pPr marL="0" indent="0">
              <a:buNone/>
            </a:pPr>
            <a:r>
              <a:rPr lang="es-CL" b="1" dirty="0" smtClean="0"/>
              <a:t>Plataforma evidencias BID</a:t>
            </a:r>
            <a:endParaRPr lang="es-CL" dirty="0"/>
          </a:p>
          <a:p>
            <a:pPr marL="0" indent="0">
              <a:buNone/>
            </a:pPr>
            <a:endParaRPr lang="es-CL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3257310"/>
              </p:ext>
            </p:extLst>
          </p:nvPr>
        </p:nvGraphicFramePr>
        <p:xfrm>
          <a:off x="617225" y="1270922"/>
          <a:ext cx="10950798" cy="4424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729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045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7326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smtClean="0"/>
                        <a:t>Programa</a:t>
                      </a:r>
                      <a:endParaRPr lang="es-C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Modelo</a:t>
                      </a:r>
                      <a:endParaRPr lang="es-C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Cifras</a:t>
                      </a:r>
                      <a:endParaRPr lang="es-CL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es-CL" sz="2000" dirty="0" smtClean="0"/>
                        <a:t>Reinserción </a:t>
                      </a:r>
                      <a:r>
                        <a:rPr lang="es-CL" sz="2000" dirty="0" smtClean="0"/>
                        <a:t>femenina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es-CL" sz="2000" dirty="0" smtClean="0"/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es-CL" sz="2000" baseline="0" dirty="0" smtClean="0"/>
                        <a:t>Gestión de </a:t>
                      </a:r>
                      <a:r>
                        <a:rPr lang="es-CL" sz="2000" baseline="0" dirty="0" smtClean="0"/>
                        <a:t>casos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endParaRPr lang="es-CL" sz="2000" baseline="0" dirty="0" smtClean="0"/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es-CL" sz="2000" baseline="0" dirty="0" smtClean="0"/>
                        <a:t>Entrevista </a:t>
                      </a:r>
                      <a:r>
                        <a:rPr lang="es-CL" sz="2000" baseline="0" dirty="0" smtClean="0"/>
                        <a:t>motivacional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endParaRPr lang="es-CL" sz="2000" baseline="0" dirty="0" smtClean="0"/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es-CL" sz="2000" baseline="0" dirty="0" smtClean="0"/>
                        <a:t>Intervención </a:t>
                      </a:r>
                      <a:r>
                        <a:rPr lang="es-CL" sz="2000" baseline="0" dirty="0" smtClean="0"/>
                        <a:t>cognitivo-conductual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endParaRPr lang="es-CL" sz="2000" baseline="0" dirty="0" smtClean="0"/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es-CL" sz="2000" baseline="0" dirty="0" smtClean="0"/>
                        <a:t>Educación, capacitación y empleo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es-CL" sz="2000" dirty="0" smtClean="0"/>
                        <a:t>Modelo RNR, pero aumenta efecto si tiene enfoque</a:t>
                      </a:r>
                      <a:r>
                        <a:rPr lang="es-CL" sz="2000" baseline="0" dirty="0" smtClean="0"/>
                        <a:t> de género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es-CL" sz="2000" baseline="0" dirty="0" smtClean="0"/>
                        <a:t>Centrada en el tratamiento de adicciones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es-CL" sz="2000" dirty="0" smtClean="0"/>
                        <a:t>Terapia motivacional o terapia de entrevista motivacional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endParaRPr lang="es-CL" sz="2000" dirty="0" smtClean="0"/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es-CL" sz="2000" dirty="0" smtClean="0"/>
                        <a:t>Desarrollo de habilidades sociales y actitudes cognitivas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endParaRPr lang="es-CL" sz="2000" dirty="0" smtClean="0"/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es-CL" sz="2000" dirty="0" smtClean="0"/>
                        <a:t>Educación formal, post secundaria,</a:t>
                      </a:r>
                      <a:r>
                        <a:rPr lang="es-CL" sz="2000" baseline="0" dirty="0" smtClean="0"/>
                        <a:t> empleo </a:t>
                      </a:r>
                      <a:r>
                        <a:rPr lang="es-CL" sz="2000" baseline="0" dirty="0" err="1" smtClean="0"/>
                        <a:t>intra</a:t>
                      </a:r>
                      <a:r>
                        <a:rPr lang="es-CL" sz="2000" baseline="0" dirty="0" smtClean="0"/>
                        <a:t> y post</a:t>
                      </a:r>
                      <a:endParaRPr lang="es-CL" sz="2000" dirty="0" smtClean="0"/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endParaRPr lang="es-C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es-CL" sz="1800" baseline="0" dirty="0" smtClean="0"/>
                        <a:t>Reducción del 45% en reincidencia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endParaRPr lang="es-CL" sz="1800" baseline="0" dirty="0" smtClean="0"/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es-CL" sz="1800" baseline="0" dirty="0" smtClean="0"/>
                        <a:t>Pequeño efecto pero significativo en consumo problemático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endParaRPr lang="es-CL" sz="800" baseline="0" dirty="0" smtClean="0"/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es-CL" sz="1800" baseline="0" dirty="0" smtClean="0"/>
                        <a:t>Aumento retención y compromiso, también motivación al cambio, no reincidencia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endParaRPr lang="es-CL" sz="800" baseline="0" dirty="0" smtClean="0"/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es-CL" sz="1800" baseline="0" dirty="0" smtClean="0"/>
                        <a:t>Media de 25% de reducción de reincidencia, mayor en alto riesgo y con calidad alta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endParaRPr lang="es-CL" sz="800" baseline="0" dirty="0" smtClean="0"/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es-CL" sz="1800" baseline="0" dirty="0" smtClean="0"/>
                        <a:t>Educación baja ente un 7% a un 46% la reincidencia, empleo </a:t>
                      </a:r>
                      <a:r>
                        <a:rPr lang="es-CL" sz="1800" baseline="0" dirty="0" err="1" smtClean="0"/>
                        <a:t>intra</a:t>
                      </a:r>
                      <a:r>
                        <a:rPr lang="es-CL" sz="1800" baseline="0" dirty="0" smtClean="0"/>
                        <a:t> bajo un 8%, empleo post no tiene</a:t>
                      </a:r>
                      <a:endParaRPr lang="es-CL" sz="1800" baseline="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CuadroTexto 6"/>
          <p:cNvSpPr txBox="1"/>
          <p:nvPr/>
        </p:nvSpPr>
        <p:spPr>
          <a:xfrm>
            <a:off x="9516862" y="31698"/>
            <a:ext cx="2512381" cy="91154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indent="0">
              <a:buNone/>
            </a:pPr>
            <a:endParaRPr lang="es-CL" sz="3600" b="1" dirty="0" err="1" smtClean="0">
              <a:solidFill>
                <a:schemeClr val="tx2"/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1547" y="69606"/>
            <a:ext cx="2306321" cy="630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59753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6950BFC3-D8DA-4A85-94F7-54DA5524770B}">
      <p188:commentRel xmlns="" xmlns:p188="http://schemas.microsoft.com/office/powerpoint/2018/8/main" r:id="rId4"/>
    </p:ext>
  </p:extLs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5DAF58B-D2E5-40DB-8FE4-C673A4A9F5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A5B63EE3-D238-44B0-B0A6-B944B7849B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8973" y="340673"/>
            <a:ext cx="11316139" cy="589576"/>
          </a:xfrm>
        </p:spPr>
        <p:txBody>
          <a:bodyPr/>
          <a:lstStyle/>
          <a:p>
            <a:pPr marL="0" indent="0">
              <a:buNone/>
            </a:pPr>
            <a:r>
              <a:rPr lang="es-CL" b="1" dirty="0" smtClean="0"/>
              <a:t>Evidencia – Contrapuntos</a:t>
            </a:r>
            <a:endParaRPr lang="es-CL" dirty="0"/>
          </a:p>
          <a:p>
            <a:pPr marL="0" indent="0">
              <a:buNone/>
            </a:pPr>
            <a:endParaRPr lang="es-CL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72864" y="1308360"/>
            <a:ext cx="11122248" cy="493776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Aft>
                <a:spcPts val="1200"/>
              </a:spcAft>
            </a:pPr>
            <a:r>
              <a:rPr lang="es-ES" sz="2200" b="1" dirty="0" err="1" smtClean="0"/>
              <a:t>O’Donnell</a:t>
            </a:r>
            <a:r>
              <a:rPr lang="es-ES" sz="2200" b="1" dirty="0" smtClean="0"/>
              <a:t> </a:t>
            </a:r>
            <a:r>
              <a:rPr lang="es-ES" sz="2200" b="1" dirty="0" smtClean="0"/>
              <a:t>(</a:t>
            </a:r>
            <a:r>
              <a:rPr lang="es-ES" sz="2200" b="1" dirty="0" smtClean="0"/>
              <a:t>2020)</a:t>
            </a:r>
            <a:endParaRPr lang="es-ES" sz="2200" b="1" dirty="0" smtClean="0"/>
          </a:p>
          <a:p>
            <a:pPr algn="just">
              <a:spcAft>
                <a:spcPts val="1200"/>
              </a:spcAft>
            </a:pPr>
            <a:r>
              <a:rPr lang="es-ES" sz="2200" dirty="0" smtClean="0"/>
              <a:t>La reincidencia es una medida poco confiable de la efectividad de un programa, rara vez entrega una visión clara y los resultados subestiman la magnitud y complejidad del problema</a:t>
            </a:r>
          </a:p>
          <a:p>
            <a:pPr algn="just">
              <a:spcAft>
                <a:spcPts val="1200"/>
              </a:spcAft>
            </a:pPr>
            <a:r>
              <a:rPr lang="es-ES" sz="2200" b="1" dirty="0" smtClean="0"/>
              <a:t>La reincidencia es solo un resultado de un proceso que implica muchos cambios en los sujetos, proceso que además tiene una forma de zigzag</a:t>
            </a:r>
          </a:p>
          <a:p>
            <a:pPr algn="just">
              <a:spcAft>
                <a:spcPts val="1200"/>
              </a:spcAft>
            </a:pPr>
            <a:r>
              <a:rPr lang="es-ES" sz="2200" dirty="0" smtClean="0"/>
              <a:t>Al ser utilizado como un medida binaria, cualquiera de los dos polos esconde un mundo de hechas y procesos, además que traspasa el foco al individuo y no a la forma en que funciona la justicia y el sistema penal</a:t>
            </a:r>
          </a:p>
          <a:p>
            <a:pPr algn="just">
              <a:spcAft>
                <a:spcPts val="1200"/>
              </a:spcAft>
            </a:pPr>
            <a:r>
              <a:rPr lang="es-ES" sz="2200" dirty="0" smtClean="0"/>
              <a:t>Una medida multidimensional de reintegración social es preferible, en donde la reincidencia pase a ser uno de los aspectos en análisis</a:t>
            </a:r>
            <a:r>
              <a:rPr lang="es-ES" sz="2200" dirty="0" smtClean="0"/>
              <a:t> </a:t>
            </a:r>
          </a:p>
          <a:p>
            <a:pPr algn="just">
              <a:spcAft>
                <a:spcPts val="1200"/>
              </a:spcAft>
            </a:pPr>
            <a:r>
              <a:rPr lang="es-ES" sz="2200" b="1" dirty="0" smtClean="0"/>
              <a:t>No se sabe nada o muy poco de las personas que no terminan un tratamiento o un programa</a:t>
            </a:r>
            <a:endParaRPr lang="es-ES" sz="2200" b="1" dirty="0" smtClean="0"/>
          </a:p>
          <a:p>
            <a:pPr algn="just">
              <a:spcAft>
                <a:spcPts val="1200"/>
              </a:spcAft>
            </a:pPr>
            <a:endParaRPr lang="es-CL" sz="2200" dirty="0"/>
          </a:p>
        </p:txBody>
      </p:sp>
      <p:sp>
        <p:nvSpPr>
          <p:cNvPr id="7" name="CuadroTexto 6"/>
          <p:cNvSpPr txBox="1"/>
          <p:nvPr/>
        </p:nvSpPr>
        <p:spPr>
          <a:xfrm>
            <a:off x="9516862" y="31698"/>
            <a:ext cx="2512381" cy="91154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indent="0">
              <a:buNone/>
            </a:pPr>
            <a:endParaRPr lang="es-CL" sz="3600" b="1" dirty="0" err="1" smtClean="0">
              <a:solidFill>
                <a:schemeClr val="tx2"/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1547" y="69606"/>
            <a:ext cx="2306321" cy="630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02657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6950BFC3-D8DA-4A85-94F7-54DA5524770B}">
      <p188:commentRel xmlns="" xmlns:p188="http://schemas.microsoft.com/office/powerpoint/2018/8/main" r:id="rId4"/>
    </p:ext>
  </p:extLs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5DAF58B-D2E5-40DB-8FE4-C673A4A9F5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A5B63EE3-D238-44B0-B0A6-B944B7849B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8973" y="340673"/>
            <a:ext cx="11316139" cy="589576"/>
          </a:xfrm>
        </p:spPr>
        <p:txBody>
          <a:bodyPr/>
          <a:lstStyle/>
          <a:p>
            <a:pPr marL="0" indent="0">
              <a:buNone/>
            </a:pPr>
            <a:r>
              <a:rPr lang="es-CL" b="1" dirty="0" smtClean="0"/>
              <a:t>Evidencia – Contrapuntos</a:t>
            </a:r>
            <a:endParaRPr lang="es-CL" dirty="0"/>
          </a:p>
          <a:p>
            <a:pPr marL="0" indent="0">
              <a:buNone/>
            </a:pPr>
            <a:endParaRPr lang="es-CL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72864" y="1308360"/>
            <a:ext cx="11122248" cy="493776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Aft>
                <a:spcPts val="1200"/>
              </a:spcAft>
            </a:pPr>
            <a:r>
              <a:rPr lang="es-ES" sz="2200" b="1" dirty="0" err="1" smtClean="0"/>
              <a:t>Weisburd</a:t>
            </a:r>
            <a:r>
              <a:rPr lang="es-ES" sz="2200" b="1" dirty="0" smtClean="0"/>
              <a:t> (2017)</a:t>
            </a:r>
          </a:p>
          <a:p>
            <a:pPr algn="just">
              <a:spcAft>
                <a:spcPts val="1200"/>
              </a:spcAft>
            </a:pPr>
            <a:r>
              <a:rPr lang="es-ES" sz="2200" dirty="0" smtClean="0"/>
              <a:t>No hay muchos datos respecto del efecto de las intervenciones en poblaciones distintas o en contextos distintos</a:t>
            </a:r>
          </a:p>
          <a:p>
            <a:pPr algn="just">
              <a:spcAft>
                <a:spcPts val="1200"/>
              </a:spcAft>
            </a:pPr>
            <a:r>
              <a:rPr lang="es-ES" sz="2200" dirty="0" smtClean="0"/>
              <a:t>Hay muchos estudios sobre el efecto de programas comunitarios, pero poco se sabe de qué funciona. </a:t>
            </a:r>
            <a:r>
              <a:rPr lang="es-ES" sz="2200" b="1" dirty="0" smtClean="0"/>
              <a:t>Hay que pasar del qué funciona al cómo funciona.</a:t>
            </a:r>
          </a:p>
          <a:p>
            <a:pPr algn="just">
              <a:spcAft>
                <a:spcPts val="1200"/>
              </a:spcAft>
            </a:pPr>
            <a:r>
              <a:rPr lang="es-ES" sz="2200" dirty="0" smtClean="0"/>
              <a:t>Pone como ejemplo los Hot Spots, poca información hay sobre qué es lo que hace funcionar o mantener la efectividad de este tipo de intervenciones, en especial sobre qué aspectos de la organización policial debe cambiar (los criminólogos no se interesan por aspectos organizacionales)</a:t>
            </a:r>
          </a:p>
          <a:p>
            <a:pPr algn="just">
              <a:spcAft>
                <a:spcPts val="1200"/>
              </a:spcAft>
            </a:pPr>
            <a:r>
              <a:rPr lang="es-ES" sz="2200" b="1" dirty="0" smtClean="0"/>
              <a:t>No hay guías u orientaciones claras a cómo trasladar estos aprendizajes a las prácticas y a las políticas públicas</a:t>
            </a:r>
          </a:p>
          <a:p>
            <a:pPr algn="just">
              <a:spcAft>
                <a:spcPts val="1200"/>
              </a:spcAft>
            </a:pPr>
            <a:endParaRPr lang="es-CL" sz="2200" dirty="0"/>
          </a:p>
        </p:txBody>
      </p:sp>
      <p:sp>
        <p:nvSpPr>
          <p:cNvPr id="7" name="CuadroTexto 6"/>
          <p:cNvSpPr txBox="1"/>
          <p:nvPr/>
        </p:nvSpPr>
        <p:spPr>
          <a:xfrm>
            <a:off x="9516862" y="31698"/>
            <a:ext cx="2512381" cy="91154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indent="0">
              <a:buNone/>
            </a:pPr>
            <a:endParaRPr lang="es-CL" sz="3600" b="1" dirty="0" err="1" smtClean="0">
              <a:solidFill>
                <a:schemeClr val="tx2"/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1547" y="69606"/>
            <a:ext cx="2306321" cy="630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23753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6950BFC3-D8DA-4A85-94F7-54DA5524770B}">
      <p188:commentRel xmlns="" xmlns:p188="http://schemas.microsoft.com/office/powerpoint/2018/8/main" r:id="rId4"/>
    </p:ext>
  </p:extLs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5DAF58B-D2E5-40DB-8FE4-C673A4A9F5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A5B63EE3-D238-44B0-B0A6-B944B7849B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8973" y="340673"/>
            <a:ext cx="11316139" cy="589576"/>
          </a:xfrm>
        </p:spPr>
        <p:txBody>
          <a:bodyPr/>
          <a:lstStyle/>
          <a:p>
            <a:pPr marL="0" indent="0">
              <a:buNone/>
            </a:pPr>
            <a:r>
              <a:rPr lang="es-CL" b="1" dirty="0" smtClean="0"/>
              <a:t>Evidencia – Contrapuntos</a:t>
            </a:r>
            <a:endParaRPr lang="es-CL" dirty="0"/>
          </a:p>
          <a:p>
            <a:pPr marL="0" indent="0">
              <a:buNone/>
            </a:pPr>
            <a:endParaRPr lang="es-CL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72864" y="1308360"/>
            <a:ext cx="11122248" cy="493776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Aft>
                <a:spcPts val="1200"/>
              </a:spcAft>
            </a:pPr>
            <a:r>
              <a:rPr lang="es-ES" sz="2200" b="1" dirty="0" err="1" smtClean="0"/>
              <a:t>Beelmann</a:t>
            </a:r>
            <a:r>
              <a:rPr lang="es-ES" sz="2200" b="1" dirty="0" smtClean="0"/>
              <a:t> (2021)</a:t>
            </a:r>
          </a:p>
          <a:p>
            <a:pPr algn="just">
              <a:spcAft>
                <a:spcPts val="1200"/>
              </a:spcAft>
            </a:pPr>
            <a:r>
              <a:rPr lang="es-ES" sz="2200" dirty="0" smtClean="0"/>
              <a:t>No encuentran efectos </a:t>
            </a:r>
            <a:r>
              <a:rPr lang="es-ES" sz="2200" b="1" dirty="0" smtClean="0"/>
              <a:t>a mediano y largo plazo </a:t>
            </a:r>
            <a:r>
              <a:rPr lang="es-ES" sz="2200" dirty="0" smtClean="0"/>
              <a:t>para la prevención social basada en el desarrollo de habilidades sociales con NNA. </a:t>
            </a:r>
          </a:p>
          <a:p>
            <a:pPr algn="just">
              <a:spcAft>
                <a:spcPts val="1200"/>
              </a:spcAft>
            </a:pPr>
            <a:r>
              <a:rPr lang="es-ES" sz="2200" dirty="0" smtClean="0"/>
              <a:t>No obstante, cita un estudio de seguimiento de 10 años donde este tipo de intervención tiene mejores resultados que aquellas </a:t>
            </a:r>
            <a:r>
              <a:rPr lang="es-ES" sz="2200" b="1" dirty="0" smtClean="0"/>
              <a:t>destinadas a la familia (habilidades parentales)</a:t>
            </a:r>
            <a:r>
              <a:rPr lang="es-ES" sz="2200" dirty="0" smtClean="0"/>
              <a:t>.</a:t>
            </a:r>
          </a:p>
          <a:p>
            <a:pPr algn="just">
              <a:spcAft>
                <a:spcPts val="1200"/>
              </a:spcAft>
            </a:pPr>
            <a:r>
              <a:rPr lang="es-ES" sz="2200" dirty="0" smtClean="0"/>
              <a:t>Recomienda dar </a:t>
            </a:r>
            <a:r>
              <a:rPr lang="es-ES" sz="2200" b="1" dirty="0" smtClean="0"/>
              <a:t>continuidad </a:t>
            </a:r>
            <a:r>
              <a:rPr lang="es-ES" sz="2200" dirty="0" smtClean="0"/>
              <a:t>a las intervenciones en la adolescencia y juventud.</a:t>
            </a:r>
          </a:p>
          <a:p>
            <a:pPr algn="just">
              <a:spcAft>
                <a:spcPts val="1200"/>
              </a:spcAft>
            </a:pPr>
            <a:r>
              <a:rPr lang="es-ES" sz="2200" dirty="0" smtClean="0"/>
              <a:t>Señala el escaso estudio sobre </a:t>
            </a:r>
            <a:r>
              <a:rPr lang="es-ES" sz="2200" b="1" dirty="0" smtClean="0"/>
              <a:t>calidad de la implementación </a:t>
            </a:r>
            <a:r>
              <a:rPr lang="es-ES" sz="2200" dirty="0" smtClean="0"/>
              <a:t>o en las </a:t>
            </a:r>
            <a:r>
              <a:rPr lang="es-ES" sz="2200" b="1" dirty="0" smtClean="0"/>
              <a:t>modalidades de intervención</a:t>
            </a:r>
            <a:r>
              <a:rPr lang="es-ES" sz="2200" dirty="0" smtClean="0"/>
              <a:t> (incluyendo el análisis del tiempo, intensidad, combinación con otras estrategias, etc.)</a:t>
            </a:r>
          </a:p>
          <a:p>
            <a:pPr algn="just">
              <a:spcAft>
                <a:spcPts val="1200"/>
              </a:spcAft>
            </a:pPr>
            <a:endParaRPr lang="es-CL" sz="2200" dirty="0"/>
          </a:p>
        </p:txBody>
      </p:sp>
      <p:sp>
        <p:nvSpPr>
          <p:cNvPr id="7" name="CuadroTexto 6"/>
          <p:cNvSpPr txBox="1"/>
          <p:nvPr/>
        </p:nvSpPr>
        <p:spPr>
          <a:xfrm>
            <a:off x="9516862" y="31698"/>
            <a:ext cx="2512381" cy="91154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indent="0">
              <a:buNone/>
            </a:pPr>
            <a:endParaRPr lang="es-CL" sz="3600" b="1" dirty="0" err="1" smtClean="0">
              <a:solidFill>
                <a:schemeClr val="tx2"/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1547" y="69606"/>
            <a:ext cx="2306321" cy="630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36432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6950BFC3-D8DA-4A85-94F7-54DA5524770B}">
      <p188:commentRel xmlns="" xmlns:p188="http://schemas.microsoft.com/office/powerpoint/2018/8/main" r:id="rId4"/>
    </p:ext>
  </p:extLs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5DAF58B-D2E5-40DB-8FE4-C673A4A9F5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A5B63EE3-D238-44B0-B0A6-B944B7849B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8973" y="340673"/>
            <a:ext cx="11316139" cy="589576"/>
          </a:xfrm>
        </p:spPr>
        <p:txBody>
          <a:bodyPr/>
          <a:lstStyle/>
          <a:p>
            <a:pPr marL="0" indent="0">
              <a:buNone/>
            </a:pPr>
            <a:r>
              <a:rPr lang="es-CL" b="1" dirty="0" smtClean="0"/>
              <a:t>Evidencia – Contrapuntos</a:t>
            </a:r>
            <a:endParaRPr lang="es-CL" dirty="0"/>
          </a:p>
          <a:p>
            <a:pPr marL="0" indent="0">
              <a:buNone/>
            </a:pPr>
            <a:endParaRPr lang="es-CL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554585" y="1225567"/>
            <a:ext cx="4491641" cy="493776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Aft>
                <a:spcPts val="1200"/>
              </a:spcAft>
            </a:pPr>
            <a:r>
              <a:rPr lang="es-ES" sz="2000" b="1" dirty="0" err="1" smtClean="0"/>
              <a:t>Rocque</a:t>
            </a:r>
            <a:r>
              <a:rPr lang="es-ES" sz="2000" b="1" dirty="0" smtClean="0"/>
              <a:t> (2014)</a:t>
            </a:r>
          </a:p>
          <a:p>
            <a:pPr algn="just">
              <a:spcAft>
                <a:spcPts val="1200"/>
              </a:spcAft>
            </a:pPr>
            <a:r>
              <a:rPr lang="es-ES" sz="2000" dirty="0" smtClean="0"/>
              <a:t>Poco se sabe sobre los efectos negativos o dañinos de la prevención del delito</a:t>
            </a:r>
          </a:p>
          <a:p>
            <a:pPr algn="just">
              <a:spcAft>
                <a:spcPts val="1200"/>
              </a:spcAft>
            </a:pPr>
            <a:r>
              <a:rPr lang="es-ES" sz="2000" dirty="0" smtClean="0"/>
              <a:t>Jóvenes </a:t>
            </a:r>
            <a:r>
              <a:rPr lang="es-ES" sz="2000" dirty="0"/>
              <a:t>pueden copiar ciertos patrones de conducta y lenguaje de sus pares de modo de reportar un cambio cuando no lo es, o bien, reforzar sus creencias y actitudes pro-criminales. </a:t>
            </a:r>
            <a:endParaRPr lang="es-ES" sz="2000" dirty="0" smtClean="0"/>
          </a:p>
          <a:p>
            <a:pPr algn="just">
              <a:spcAft>
                <a:spcPts val="1200"/>
              </a:spcAft>
            </a:pPr>
            <a:r>
              <a:rPr lang="es-ES" sz="2000" dirty="0" smtClean="0"/>
              <a:t>Estigmatización </a:t>
            </a:r>
            <a:r>
              <a:rPr lang="es-ES" sz="2000" dirty="0"/>
              <a:t>que surge de la participación en intervenciones de este tipo</a:t>
            </a:r>
          </a:p>
          <a:p>
            <a:pPr algn="just">
              <a:spcAft>
                <a:spcPts val="1200"/>
              </a:spcAft>
            </a:pPr>
            <a:r>
              <a:rPr lang="es-ES" sz="2200" b="1" dirty="0" smtClean="0"/>
              <a:t>Falla en la teoría vs falla en la implementación</a:t>
            </a:r>
          </a:p>
          <a:p>
            <a:pPr algn="just">
              <a:spcAft>
                <a:spcPts val="1200"/>
              </a:spcAft>
            </a:pPr>
            <a:endParaRPr lang="es-CL" sz="22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973" y="1138219"/>
            <a:ext cx="7056972" cy="5112456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9516862" y="31698"/>
            <a:ext cx="2512381" cy="91154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indent="0">
              <a:buNone/>
            </a:pPr>
            <a:endParaRPr lang="es-CL" sz="3600" b="1" dirty="0" err="1" smtClean="0">
              <a:solidFill>
                <a:schemeClr val="tx2"/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1547" y="69606"/>
            <a:ext cx="2306321" cy="630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68706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6950BFC3-D8DA-4A85-94F7-54DA5524770B}">
      <p188:commentRel xmlns="" xmlns:p188="http://schemas.microsoft.com/office/powerpoint/2018/8/main" r:id="rId5"/>
    </p:ext>
  </p:extLs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A88A83F-CBEC-41A4-A221-98351FBAB88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90877" y="2303207"/>
            <a:ext cx="10631108" cy="629959"/>
          </a:xfrm>
        </p:spPr>
        <p:txBody>
          <a:bodyPr/>
          <a:lstStyle/>
          <a:p>
            <a:r>
              <a:rPr lang="es-CL" dirty="0" smtClean="0"/>
              <a:t>CIENCIA TRASLACIONAL:</a:t>
            </a:r>
          </a:p>
          <a:p>
            <a:r>
              <a:rPr lang="es-CL" dirty="0" smtClean="0"/>
              <a:t>ADAPTACIÓN E IMPLEMENTACIÓN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0757258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6950BFC3-D8DA-4A85-94F7-54DA5524770B}">
      <p188:commentRel xmlns="" xmlns:p188="http://schemas.microsoft.com/office/powerpoint/2018/8/main" r:id="rId2"/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A88A83F-CBEC-41A4-A221-98351FBAB88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45104" y="606929"/>
            <a:ext cx="7171267" cy="629959"/>
          </a:xfrm>
        </p:spPr>
        <p:txBody>
          <a:bodyPr/>
          <a:lstStyle/>
          <a:p>
            <a:r>
              <a:rPr lang="es-CL" dirty="0" smtClean="0"/>
              <a:t>CONTENIDOS</a:t>
            </a:r>
            <a:endParaRPr lang="es-CL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64B66C-9222-4AA0-A3F2-341AB66DF5E5}"/>
              </a:ext>
            </a:extLst>
          </p:cNvPr>
          <p:cNvSpPr txBox="1">
            <a:spLocks/>
          </p:cNvSpPr>
          <p:nvPr/>
        </p:nvSpPr>
        <p:spPr>
          <a:xfrm>
            <a:off x="745104" y="1736173"/>
            <a:ext cx="8709434" cy="3495070"/>
          </a:xfrm>
          <a:prstGeom prst="rect">
            <a:avLst/>
          </a:prstGeom>
        </p:spPr>
        <p:txBody>
          <a:bodyPr/>
          <a:lstStyle>
            <a:lvl1pPr marL="0" indent="0" algn="just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lang="en-US" sz="2800" kern="1200" dirty="0" smtClean="0">
                <a:solidFill>
                  <a:srgbClr val="82A5D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sz="3200" b="1" dirty="0" smtClean="0">
                <a:solidFill>
                  <a:schemeClr val="bg1"/>
                </a:solidFill>
                <a:cs typeface="Calibri" panose="020F0502020204030204" pitchFamily="34" charset="0"/>
              </a:rPr>
              <a:t>La evidencia, uso y lecciones</a:t>
            </a:r>
          </a:p>
          <a:p>
            <a:pPr marL="285750" indent="-285750" algn="just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sz="3200" b="1" dirty="0" smtClean="0">
                <a:solidFill>
                  <a:schemeClr val="bg1"/>
                </a:solidFill>
                <a:cs typeface="Calibri" panose="020F0502020204030204" pitchFamily="34" charset="0"/>
              </a:rPr>
              <a:t>Adaptación y ciencia implementación</a:t>
            </a:r>
          </a:p>
          <a:p>
            <a:pPr marL="285750" indent="-285750" algn="just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sz="3200" b="1" dirty="0" smtClean="0">
                <a:solidFill>
                  <a:schemeClr val="bg1"/>
                </a:solidFill>
                <a:cs typeface="Calibri" panose="020F0502020204030204" pitchFamily="34" charset="0"/>
              </a:rPr>
              <a:t>Taller práctico</a:t>
            </a:r>
          </a:p>
          <a:p>
            <a:pPr lvl="1" indent="0" algn="just">
              <a:lnSpc>
                <a:spcPct val="115000"/>
              </a:lnSpc>
              <a:spcAft>
                <a:spcPts val="800"/>
              </a:spcAft>
              <a:buNone/>
            </a:pPr>
            <a:endParaRPr lang="es-CL" sz="2400" b="1" dirty="0">
              <a:solidFill>
                <a:schemeClr val="bg1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s-CL" sz="1700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9503512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6950BFC3-D8DA-4A85-94F7-54DA5524770B}">
      <p188:commentRel xmlns="" xmlns:p188="http://schemas.microsoft.com/office/powerpoint/2018/8/main" r:id="rId3"/>
    </p:ext>
  </p:extLs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5DAF58B-D2E5-40DB-8FE4-C673A4A9F5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A5B63EE3-D238-44B0-B0A6-B944B7849B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8973" y="340673"/>
            <a:ext cx="11316139" cy="589576"/>
          </a:xfrm>
        </p:spPr>
        <p:txBody>
          <a:bodyPr/>
          <a:lstStyle/>
          <a:p>
            <a:pPr marL="0" indent="0">
              <a:buNone/>
            </a:pPr>
            <a:r>
              <a:rPr lang="es-ES" b="1" dirty="0" smtClean="0"/>
              <a:t>Uso e interpretación de la evidencia</a:t>
            </a:r>
            <a:endParaRPr lang="es-CL" dirty="0"/>
          </a:p>
          <a:p>
            <a:pPr marL="0" indent="0">
              <a:buNone/>
            </a:pPr>
            <a:endParaRPr lang="es-CL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9443" y="1069542"/>
            <a:ext cx="9238612" cy="5649310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9516862" y="31698"/>
            <a:ext cx="2512381" cy="91154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indent="0">
              <a:buNone/>
            </a:pPr>
            <a:endParaRPr lang="es-CL" sz="3600" b="1" dirty="0" err="1" smtClean="0">
              <a:solidFill>
                <a:schemeClr val="tx2"/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1547" y="69606"/>
            <a:ext cx="2306321" cy="630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70515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6950BFC3-D8DA-4A85-94F7-54DA5524770B}">
      <p188:commentRel xmlns="" xmlns:p188="http://schemas.microsoft.com/office/powerpoint/2018/8/main" r:id="rId5"/>
    </p:ext>
  </p:extLs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5DAF58B-D2E5-40DB-8FE4-C673A4A9F5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A5B63EE3-D238-44B0-B0A6-B944B7849B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8973" y="340673"/>
            <a:ext cx="11316139" cy="589576"/>
          </a:xfrm>
        </p:spPr>
        <p:txBody>
          <a:bodyPr/>
          <a:lstStyle/>
          <a:p>
            <a:pPr marL="0" indent="0">
              <a:buNone/>
            </a:pPr>
            <a:r>
              <a:rPr lang="es-ES" b="1" dirty="0" smtClean="0"/>
              <a:t>Uso e interpretación de la evidencia</a:t>
            </a:r>
            <a:endParaRPr lang="es-CL" dirty="0"/>
          </a:p>
          <a:p>
            <a:pPr marL="0" indent="0">
              <a:buNone/>
            </a:pPr>
            <a:endParaRPr lang="es-C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6039" y="1272209"/>
            <a:ext cx="10899877" cy="5464337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9516862" y="31698"/>
            <a:ext cx="2512381" cy="91154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indent="0">
              <a:buNone/>
            </a:pPr>
            <a:endParaRPr lang="es-CL" sz="3600" b="1" dirty="0" err="1" smtClean="0">
              <a:solidFill>
                <a:schemeClr val="tx2"/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1547" y="69606"/>
            <a:ext cx="2306321" cy="630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0584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6950BFC3-D8DA-4A85-94F7-54DA5524770B}">
      <p188:commentRel xmlns="" xmlns:p188="http://schemas.microsoft.com/office/powerpoint/2018/8/main" r:id="rId5"/>
    </p:ext>
  </p:extLs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5DAF58B-D2E5-40DB-8FE4-C673A4A9F5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A5B63EE3-D238-44B0-B0A6-B944B7849B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8973" y="340673"/>
            <a:ext cx="11316139" cy="589576"/>
          </a:xfrm>
        </p:spPr>
        <p:txBody>
          <a:bodyPr/>
          <a:lstStyle/>
          <a:p>
            <a:pPr marL="0" indent="0">
              <a:buNone/>
            </a:pPr>
            <a:r>
              <a:rPr lang="es-ES" b="1" dirty="0" smtClean="0"/>
              <a:t>Adaptación de evidencia</a:t>
            </a:r>
            <a:endParaRPr lang="es-CL" dirty="0"/>
          </a:p>
          <a:p>
            <a:pPr marL="0" indent="0">
              <a:buNone/>
            </a:pPr>
            <a:endParaRPr lang="es-CL" dirty="0"/>
          </a:p>
        </p:txBody>
      </p:sp>
      <p:sp>
        <p:nvSpPr>
          <p:cNvPr id="5" name="Rectángulo 4"/>
          <p:cNvSpPr/>
          <p:nvPr/>
        </p:nvSpPr>
        <p:spPr>
          <a:xfrm>
            <a:off x="490179" y="1219618"/>
            <a:ext cx="11093726" cy="5001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4500" indent="-444500" defTabSz="457200">
              <a:spcBef>
                <a:spcPts val="1000"/>
              </a:spcBef>
              <a:spcAft>
                <a:spcPts val="1200"/>
              </a:spcAft>
              <a:buClr>
                <a:srgbClr val="002060"/>
              </a:buClr>
              <a:buFont typeface="Wingdings 3" charset="2"/>
              <a:buChar char=""/>
            </a:pPr>
            <a:r>
              <a:rPr lang="es-CL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Cerca de 40% de las intervenciones son adaptadas cuando se llevan a la práctica (50% en el caso de intervenciones en escuela, 25% en las familiares), 60% son reactivas (responden a problemas encontrados en terreno). </a:t>
            </a:r>
            <a:r>
              <a:rPr lang="es-CL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50% de las adaptaciones tuvieron un efecto negativo en la efectividad</a:t>
            </a:r>
            <a:r>
              <a:rPr lang="es-CL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</a:t>
            </a:r>
            <a:r>
              <a:rPr lang="es-CL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Savignac</a:t>
            </a:r>
            <a:r>
              <a:rPr lang="es-CL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CL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&amp; </a:t>
            </a:r>
            <a:r>
              <a:rPr lang="es-CL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Dunbar</a:t>
            </a:r>
            <a:r>
              <a:rPr lang="es-CL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2014).</a:t>
            </a:r>
          </a:p>
          <a:p>
            <a:pPr marL="444500" indent="-444500" defTabSz="457200">
              <a:spcBef>
                <a:spcPts val="1000"/>
              </a:spcBef>
              <a:spcAft>
                <a:spcPts val="1200"/>
              </a:spcAft>
              <a:buClr>
                <a:srgbClr val="002060"/>
              </a:buClr>
              <a:buFont typeface="Wingdings 3" charset="2"/>
              <a:buChar char=""/>
            </a:pPr>
            <a:r>
              <a:rPr lang="es-CL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Escasa evidencia de la transportabilidad de las intervenciones, generalmente la </a:t>
            </a:r>
            <a:r>
              <a:rPr lang="es-CL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transculturalidad</a:t>
            </a:r>
            <a:r>
              <a:rPr lang="es-CL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(cuando existe) refiere a </a:t>
            </a:r>
            <a:r>
              <a:rPr lang="es-CL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hispanos o afroamericanos 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(Morrison, Hoppe,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Gillmore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&amp; Wells, 2010).</a:t>
            </a:r>
          </a:p>
          <a:p>
            <a:pPr marL="444500" indent="-444500" defTabSz="457200">
              <a:spcBef>
                <a:spcPts val="1000"/>
              </a:spcBef>
              <a:spcAft>
                <a:spcPts val="1200"/>
              </a:spcAft>
              <a:buClr>
                <a:srgbClr val="002060"/>
              </a:buClr>
              <a:buFont typeface="Wingdings 3" charset="2"/>
              <a:buChar char=""/>
            </a:pPr>
            <a:r>
              <a:rPr lang="es-MX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Diferencias en cultura, lenguaje y estatus socioeconómico </a:t>
            </a:r>
            <a:r>
              <a:rPr lang="es-MX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la hora de implementar programas basados en evidencia, son barreras claves para una implementación exitosa (</a:t>
            </a:r>
            <a:r>
              <a:rPr lang="nb-NO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Chen, Reid, Parker </a:t>
            </a:r>
            <a:r>
              <a:rPr lang="nb-NO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&amp; </a:t>
            </a:r>
            <a:r>
              <a:rPr lang="nb-NO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Pillimer, 2013).</a:t>
            </a:r>
          </a:p>
          <a:p>
            <a:pPr marL="444500" indent="-444500" defTabSz="457200">
              <a:spcBef>
                <a:spcPts val="1000"/>
              </a:spcBef>
              <a:spcAft>
                <a:spcPts val="1200"/>
              </a:spcAft>
              <a:buClr>
                <a:srgbClr val="002060"/>
              </a:buClr>
              <a:buFont typeface="Wingdings 3" charset="2"/>
              <a:buChar char=""/>
            </a:pPr>
            <a:r>
              <a:rPr lang="nb-NO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 no tener los efectos esperados la intervención, no sólo se pone en duda al programa en específico, </a:t>
            </a:r>
            <a:r>
              <a:rPr lang="nb-NO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sino a la ciencia en general </a:t>
            </a:r>
            <a:r>
              <a:rPr lang="nb-NO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(Castro </a:t>
            </a:r>
            <a:r>
              <a:rPr lang="nb-NO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&amp; </a:t>
            </a:r>
            <a:r>
              <a:rPr lang="nb-NO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Barrera, 2007). </a:t>
            </a:r>
            <a:endParaRPr lang="es-CL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9516862" y="31698"/>
            <a:ext cx="2512381" cy="91154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indent="0">
              <a:buNone/>
            </a:pPr>
            <a:endParaRPr lang="es-CL" sz="3600" b="1" dirty="0" err="1" smtClean="0">
              <a:solidFill>
                <a:schemeClr val="tx2"/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1547" y="69606"/>
            <a:ext cx="2306321" cy="630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914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  <p:extLst mod="1">
    <p:ext uri="{6950BFC3-D8DA-4A85-94F7-54DA5524770B}">
      <p188:commentRel xmlns="" xmlns:p188="http://schemas.microsoft.com/office/powerpoint/2018/8/main" r:id="rId4"/>
    </p:ext>
  </p:extLs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5DAF58B-D2E5-40DB-8FE4-C673A4A9F5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A5B63EE3-D238-44B0-B0A6-B944B7849B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8973" y="340673"/>
            <a:ext cx="11316139" cy="589576"/>
          </a:xfrm>
        </p:spPr>
        <p:txBody>
          <a:bodyPr/>
          <a:lstStyle/>
          <a:p>
            <a:pPr marL="0" indent="0">
              <a:buNone/>
            </a:pPr>
            <a:r>
              <a:rPr lang="es-ES" b="1" dirty="0" smtClean="0"/>
              <a:t>Adaptación de evidencia</a:t>
            </a:r>
            <a:endParaRPr lang="es-CL" dirty="0"/>
          </a:p>
          <a:p>
            <a:pPr marL="0" indent="0">
              <a:buNone/>
            </a:pPr>
            <a:endParaRPr lang="es-CL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r="40921"/>
          <a:stretch/>
        </p:blipFill>
        <p:spPr>
          <a:xfrm>
            <a:off x="378973" y="1560050"/>
            <a:ext cx="4255172" cy="2435104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4998127" y="1919604"/>
            <a:ext cx="6696985" cy="33291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4500" indent="-444500">
              <a:spcBef>
                <a:spcPts val="1000"/>
              </a:spcBef>
              <a:spcAft>
                <a:spcPts val="1200"/>
              </a:spcAft>
              <a:buClr>
                <a:srgbClr val="002060"/>
              </a:buClr>
              <a:buFont typeface="Wingdings 3" charset="2"/>
              <a:buChar char=""/>
            </a:pP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Adaptar supone analizar las diferencias de: el </a:t>
            </a:r>
            <a:r>
              <a:rPr lang="es-MX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problema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que origina la intervención, la </a:t>
            </a:r>
            <a:r>
              <a:rPr lang="es-MX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población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objetivo, el </a:t>
            </a:r>
            <a:r>
              <a:rPr lang="es-MX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contexto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 implementación, la </a:t>
            </a:r>
            <a:r>
              <a:rPr lang="es-MX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organización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 institución, y los </a:t>
            </a:r>
            <a:r>
              <a:rPr lang="es-MX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implementadores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(Parra-Cardona, 2017).</a:t>
            </a:r>
          </a:p>
          <a:p>
            <a:pPr marL="444500" indent="-444500">
              <a:spcBef>
                <a:spcPts val="1000"/>
              </a:spcBef>
              <a:spcAft>
                <a:spcPts val="1200"/>
              </a:spcAft>
              <a:buClr>
                <a:srgbClr val="002060"/>
              </a:buClr>
              <a:buFont typeface="Wingdings 3" charset="2"/>
              <a:buChar char=""/>
            </a:pP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El principal aspecto de un proceso de adaptación exitoso es un </a:t>
            </a:r>
            <a:r>
              <a:rPr lang="es-MX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balance entre sensibilidad y fidelidad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(Castro et al., 2017</a:t>
            </a:r>
            <a:r>
              <a:rPr lang="es-MX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).</a:t>
            </a:r>
            <a:endParaRPr lang="es-MX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/>
          <a:srcRect l="60188"/>
          <a:stretch/>
        </p:blipFill>
        <p:spPr>
          <a:xfrm>
            <a:off x="797619" y="3551323"/>
            <a:ext cx="3428152" cy="2911251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9516862" y="31698"/>
            <a:ext cx="2512381" cy="91154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indent="0">
              <a:buNone/>
            </a:pPr>
            <a:endParaRPr lang="es-CL" sz="3600" b="1" dirty="0" err="1" smtClean="0">
              <a:solidFill>
                <a:schemeClr val="tx2"/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1547" y="69606"/>
            <a:ext cx="2306321" cy="630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49389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6950BFC3-D8DA-4A85-94F7-54DA5524770B}">
      <p188:commentRel xmlns="" xmlns:p188="http://schemas.microsoft.com/office/powerpoint/2018/8/main" r:id="rId5"/>
    </p:ext>
  </p:extLs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8018" y="131911"/>
            <a:ext cx="8825659" cy="706964"/>
          </a:xfrm>
        </p:spPr>
        <p:txBody>
          <a:bodyPr/>
          <a:lstStyle/>
          <a:p>
            <a:pPr algn="l">
              <a:spcBef>
                <a:spcPct val="20000"/>
              </a:spcBef>
            </a:pPr>
            <a:r>
              <a:rPr lang="es-CL" sz="3200" b="1" dirty="0">
                <a:solidFill>
                  <a:srgbClr val="1F497D"/>
                </a:solidFill>
                <a:latin typeface="+mn-lt"/>
                <a:ea typeface="+mn-ea"/>
                <a:cs typeface="+mn-cs"/>
              </a:rPr>
              <a:t>Proceso de adaptación</a:t>
            </a: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/>
          </p:nvPr>
        </p:nvGraphicFramePr>
        <p:xfrm>
          <a:off x="982134" y="979312"/>
          <a:ext cx="9889066" cy="5425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16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16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857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err="1" smtClean="0"/>
                        <a:t>Transportabilidad</a:t>
                      </a:r>
                      <a:endParaRPr lang="es-C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/>
                        <a:t>PBE</a:t>
                      </a:r>
                      <a:endParaRPr lang="es-C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/>
                        <a:t>Contexto de aplicación</a:t>
                      </a:r>
                      <a:endParaRPr lang="es-CL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2000" b="1" dirty="0" smtClean="0"/>
                        <a:t>Problema que origina la intervención</a:t>
                      </a:r>
                      <a:endParaRPr lang="es-CL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000" dirty="0" smtClean="0"/>
                        <a:t>Alto</a:t>
                      </a:r>
                      <a:r>
                        <a:rPr lang="es-ES" sz="2000" baseline="0" dirty="0" smtClean="0"/>
                        <a:t> nivel de involucramiento en hechos de violencia (riñas, desordenes y otros) por parte de jóvenes</a:t>
                      </a:r>
                      <a:endParaRPr lang="es-C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000" dirty="0" smtClean="0"/>
                        <a:t>Alto nivel de involucramiento</a:t>
                      </a:r>
                      <a:r>
                        <a:rPr lang="es-ES" sz="2000" baseline="0" dirty="0" smtClean="0"/>
                        <a:t> de jóvenes en delitos contra la propiedad</a:t>
                      </a:r>
                      <a:endParaRPr lang="es-CL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2000" b="1" dirty="0" smtClean="0"/>
                        <a:t>Población objetivo</a:t>
                      </a:r>
                      <a:endParaRPr lang="es-CL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000" dirty="0" smtClean="0"/>
                        <a:t>Jóvenes de NSE</a:t>
                      </a:r>
                      <a:r>
                        <a:rPr lang="es-ES" sz="2000" baseline="0" dirty="0" smtClean="0"/>
                        <a:t> medio con buen soporte familiar</a:t>
                      </a:r>
                      <a:endParaRPr lang="es-C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000" dirty="0" smtClean="0"/>
                        <a:t>Jóvenes de bajos recursos pertenecientes</a:t>
                      </a:r>
                      <a:r>
                        <a:rPr lang="es-ES" sz="2000" baseline="0" dirty="0" smtClean="0"/>
                        <a:t> a familias ausentes y con dificultades para poner normas</a:t>
                      </a:r>
                      <a:endParaRPr lang="es-CL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2000" b="1" dirty="0" smtClean="0"/>
                        <a:t>Contexto de implementación</a:t>
                      </a:r>
                      <a:endParaRPr lang="es-CL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000" dirty="0" smtClean="0"/>
                        <a:t>Escuelas</a:t>
                      </a:r>
                      <a:r>
                        <a:rPr lang="es-ES" sz="2000" baseline="0" dirty="0" smtClean="0"/>
                        <a:t> estatales que poseen altos niveles de calidad y logro</a:t>
                      </a:r>
                      <a:endParaRPr lang="es-C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000" dirty="0" smtClean="0"/>
                        <a:t>Escuelas estatales con</a:t>
                      </a:r>
                      <a:r>
                        <a:rPr lang="es-ES" sz="2000" baseline="0" dirty="0" smtClean="0"/>
                        <a:t> serios problemas de gestión educativa</a:t>
                      </a:r>
                      <a:endParaRPr lang="es-CL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2000" b="1" dirty="0" smtClean="0"/>
                        <a:t>Organización o institución</a:t>
                      </a:r>
                      <a:endParaRPr lang="es-CL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000" dirty="0" smtClean="0"/>
                        <a:t>Institución privada</a:t>
                      </a:r>
                      <a:r>
                        <a:rPr lang="es-ES" sz="2000" baseline="0" dirty="0" smtClean="0"/>
                        <a:t> derivada de una universidad</a:t>
                      </a:r>
                      <a:endParaRPr lang="es-C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000" dirty="0" smtClean="0"/>
                        <a:t>Institución pública</a:t>
                      </a:r>
                      <a:endParaRPr lang="es-CL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2000" b="1" dirty="0" smtClean="0"/>
                        <a:t>Implementadores</a:t>
                      </a:r>
                      <a:endParaRPr lang="es-CL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000" dirty="0" smtClean="0"/>
                        <a:t>Personal especializado,</a:t>
                      </a:r>
                      <a:r>
                        <a:rPr lang="es-ES" sz="2000" baseline="0" dirty="0" smtClean="0"/>
                        <a:t> con procesos de selección rigurosos e intensiva capacitación</a:t>
                      </a:r>
                      <a:endParaRPr lang="es-C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000" dirty="0" smtClean="0"/>
                        <a:t>Docentes</a:t>
                      </a:r>
                      <a:r>
                        <a:rPr lang="es-ES" sz="2000" baseline="0" dirty="0" smtClean="0"/>
                        <a:t> de las escuelas que asisten a jornada de inducción y se les entrega un manual</a:t>
                      </a:r>
                      <a:endParaRPr lang="es-CL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1547" y="69606"/>
            <a:ext cx="2306321" cy="630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131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5DAF58B-D2E5-40DB-8FE4-C673A4A9F5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A5B63EE3-D238-44B0-B0A6-B944B7849B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8973" y="340673"/>
            <a:ext cx="11316139" cy="589576"/>
          </a:xfrm>
        </p:spPr>
        <p:txBody>
          <a:bodyPr/>
          <a:lstStyle/>
          <a:p>
            <a:pPr marL="0" indent="0">
              <a:buNone/>
            </a:pPr>
            <a:r>
              <a:rPr lang="es-ES" b="1" dirty="0" smtClean="0"/>
              <a:t>Adaptación de evidencia</a:t>
            </a:r>
            <a:endParaRPr lang="es-CL" dirty="0"/>
          </a:p>
          <a:p>
            <a:pPr marL="0" indent="0">
              <a:buNone/>
            </a:pPr>
            <a:endParaRPr lang="es-CL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653" y="1049882"/>
            <a:ext cx="7206097" cy="5102794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8071421" y="1214916"/>
            <a:ext cx="3623692" cy="493776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Aft>
                <a:spcPts val="1200"/>
              </a:spcAft>
            </a:pPr>
            <a:r>
              <a:rPr lang="es-ES" sz="2000" b="1" dirty="0" smtClean="0"/>
              <a:t>LO CENTRAL</a:t>
            </a:r>
          </a:p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s-ES" sz="2000" dirty="0" smtClean="0"/>
              <a:t>Incorporar a los beneficiarios e implementadores desde el diseño</a:t>
            </a:r>
          </a:p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s-ES" sz="2000" dirty="0" smtClean="0"/>
              <a:t>Detectar el centro del programa y dar flexibilidad basada en el contexto</a:t>
            </a:r>
          </a:p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s-ES" sz="2000" dirty="0" smtClean="0"/>
              <a:t>Acompañamiento y asesoría técnica a los expertos reales</a:t>
            </a:r>
          </a:p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s-ES" sz="2000" dirty="0" smtClean="0"/>
              <a:t>No quedarse solo con la teoría, testear y analizar en situaciones reales</a:t>
            </a:r>
            <a:endParaRPr lang="es-ES" sz="2200" dirty="0" smtClean="0"/>
          </a:p>
          <a:p>
            <a:pPr algn="just">
              <a:spcAft>
                <a:spcPts val="1200"/>
              </a:spcAft>
            </a:pPr>
            <a:endParaRPr lang="es-CL" sz="2200" dirty="0"/>
          </a:p>
        </p:txBody>
      </p:sp>
      <p:sp>
        <p:nvSpPr>
          <p:cNvPr id="8" name="CuadroTexto 7"/>
          <p:cNvSpPr txBox="1"/>
          <p:nvPr/>
        </p:nvSpPr>
        <p:spPr>
          <a:xfrm>
            <a:off x="9516862" y="31698"/>
            <a:ext cx="2512381" cy="91154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indent="0">
              <a:buNone/>
            </a:pPr>
            <a:endParaRPr lang="es-CL" sz="3600" b="1" dirty="0" err="1" smtClean="0">
              <a:solidFill>
                <a:schemeClr val="tx2"/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1547" y="69606"/>
            <a:ext cx="2306321" cy="630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95969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6950BFC3-D8DA-4A85-94F7-54DA5524770B}">
      <p188:commentRel xmlns="" xmlns:p188="http://schemas.microsoft.com/office/powerpoint/2018/8/main" r:id="rId5"/>
    </p:ext>
  </p:extLs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5DAF58B-D2E5-40DB-8FE4-C673A4A9F5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A5B63EE3-D238-44B0-B0A6-B944B7849B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8973" y="340673"/>
            <a:ext cx="11316139" cy="589576"/>
          </a:xfrm>
        </p:spPr>
        <p:txBody>
          <a:bodyPr/>
          <a:lstStyle/>
          <a:p>
            <a:pPr marL="0" indent="0">
              <a:buNone/>
            </a:pPr>
            <a:r>
              <a:rPr lang="es-ES" b="1" dirty="0" smtClean="0"/>
              <a:t>Resultados reales</a:t>
            </a:r>
            <a:endParaRPr lang="es-CL" dirty="0"/>
          </a:p>
          <a:p>
            <a:pPr marL="0" indent="0">
              <a:buNone/>
            </a:pPr>
            <a:endParaRPr lang="es-CL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5305" y="1145514"/>
            <a:ext cx="7891430" cy="5614230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9516862" y="31698"/>
            <a:ext cx="2512381" cy="91154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indent="0">
              <a:buNone/>
            </a:pPr>
            <a:endParaRPr lang="es-CL" sz="3600" b="1" dirty="0" err="1" smtClean="0">
              <a:solidFill>
                <a:schemeClr val="tx2"/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1547" y="69606"/>
            <a:ext cx="2306321" cy="630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84167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6950BFC3-D8DA-4A85-94F7-54DA5524770B}">
      <p188:commentRel xmlns="" xmlns:p188="http://schemas.microsoft.com/office/powerpoint/2018/8/main" r:id="rId5"/>
    </p:ext>
  </p:extLs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5DAF58B-D2E5-40DB-8FE4-C673A4A9F5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A5B63EE3-D238-44B0-B0A6-B944B7849B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8973" y="340673"/>
            <a:ext cx="11316139" cy="589576"/>
          </a:xfrm>
        </p:spPr>
        <p:txBody>
          <a:bodyPr/>
          <a:lstStyle/>
          <a:p>
            <a:pPr marL="0" indent="0">
              <a:buNone/>
            </a:pPr>
            <a:r>
              <a:rPr lang="es-ES" b="1" dirty="0" smtClean="0"/>
              <a:t>Caso “sin adaptación”</a:t>
            </a:r>
            <a:endParaRPr lang="es-CL" dirty="0"/>
          </a:p>
          <a:p>
            <a:pPr marL="0" indent="0">
              <a:buNone/>
            </a:pPr>
            <a:r>
              <a:rPr lang="es-ES" dirty="0" smtClean="0"/>
              <a:t>STAD</a:t>
            </a:r>
            <a:endParaRPr lang="es-CL" dirty="0"/>
          </a:p>
        </p:txBody>
      </p:sp>
      <p:sp>
        <p:nvSpPr>
          <p:cNvPr id="3" name="Rectángulo 2"/>
          <p:cNvSpPr/>
          <p:nvPr/>
        </p:nvSpPr>
        <p:spPr>
          <a:xfrm>
            <a:off x="547972" y="1799991"/>
            <a:ext cx="10978140" cy="4267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4500" indent="-444500">
              <a:spcBef>
                <a:spcPts val="1000"/>
              </a:spcBef>
              <a:spcAft>
                <a:spcPts val="1200"/>
              </a:spcAft>
              <a:buClr>
                <a:srgbClr val="002060"/>
              </a:buClr>
              <a:buFont typeface="Wingdings 3" charset="2"/>
              <a:buChar char=""/>
            </a:pPr>
            <a:r>
              <a:rPr lang="es-ES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</a:t>
            </a:r>
            <a:r>
              <a:rPr lang="es-E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 </a:t>
            </a:r>
            <a:r>
              <a:rPr lang="es-ES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problema que origina la </a:t>
            </a:r>
            <a:r>
              <a:rPr lang="es-E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intervención: </a:t>
            </a:r>
            <a:r>
              <a:rPr lang="es-E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No se tiene claridad de cuál es el problema que busca solucionar STAD, estrategias de tipo tradicional, reducir delitos?, bajar denuncias?</a:t>
            </a:r>
          </a:p>
          <a:p>
            <a:pPr marL="444500" indent="-444500">
              <a:spcBef>
                <a:spcPts val="1000"/>
              </a:spcBef>
              <a:spcAft>
                <a:spcPts val="1200"/>
              </a:spcAft>
              <a:buClr>
                <a:srgbClr val="002060"/>
              </a:buClr>
              <a:buFont typeface="Wingdings 3" charset="2"/>
              <a:buChar char=""/>
            </a:pPr>
            <a:r>
              <a:rPr lang="es-E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La </a:t>
            </a:r>
            <a:r>
              <a:rPr lang="es-ES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población </a:t>
            </a:r>
            <a:r>
              <a:rPr lang="es-E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objetivo: </a:t>
            </a:r>
            <a:r>
              <a:rPr lang="es-E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Carabineros de Chile vs Policía de Nueva York</a:t>
            </a:r>
          </a:p>
          <a:p>
            <a:pPr marL="444500" indent="-444500">
              <a:spcBef>
                <a:spcPts val="1000"/>
              </a:spcBef>
              <a:spcAft>
                <a:spcPts val="1200"/>
              </a:spcAft>
              <a:buClr>
                <a:srgbClr val="002060"/>
              </a:buClr>
              <a:buFont typeface="Wingdings 3" charset="2"/>
              <a:buChar char=""/>
            </a:pPr>
            <a:r>
              <a:rPr lang="es-E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El </a:t>
            </a:r>
            <a:r>
              <a:rPr lang="es-ES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contexto de </a:t>
            </a:r>
            <a:r>
              <a:rPr lang="es-E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implementación: </a:t>
            </a:r>
            <a:r>
              <a:rPr lang="es-E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Disposición territorial de Carabineros, nivel de percepción sobre acción policial, legitimidad y confianza en la institución, mecanismos para la toma de decisiones a nivel territorial</a:t>
            </a:r>
          </a:p>
          <a:p>
            <a:pPr marL="444500" indent="-444500">
              <a:spcBef>
                <a:spcPts val="1000"/>
              </a:spcBef>
              <a:spcAft>
                <a:spcPts val="1200"/>
              </a:spcAft>
              <a:buClr>
                <a:srgbClr val="002060"/>
              </a:buClr>
              <a:buFont typeface="Wingdings 3" charset="2"/>
              <a:buChar char=""/>
            </a:pPr>
            <a:r>
              <a:rPr lang="es-E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La </a:t>
            </a:r>
            <a:r>
              <a:rPr lang="es-ES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organización o </a:t>
            </a:r>
            <a:r>
              <a:rPr lang="es-E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institución: </a:t>
            </a:r>
            <a:r>
              <a:rPr lang="es-E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Cambio </a:t>
            </a:r>
            <a:r>
              <a:rPr lang="es-E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 dependencia de </a:t>
            </a:r>
            <a:r>
              <a:rPr lang="es-E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Carabineros, estructura jerárquica y autoritaria, resistencia a la innovación</a:t>
            </a:r>
          </a:p>
          <a:p>
            <a:pPr marL="444500" indent="-444500">
              <a:spcBef>
                <a:spcPts val="1000"/>
              </a:spcBef>
              <a:spcAft>
                <a:spcPts val="1200"/>
              </a:spcAft>
              <a:buClr>
                <a:srgbClr val="002060"/>
              </a:buClr>
              <a:buFont typeface="Wingdings 3" charset="2"/>
              <a:buChar char=""/>
            </a:pPr>
            <a:r>
              <a:rPr lang="es-ES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</a:t>
            </a:r>
            <a:r>
              <a:rPr lang="es-E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os implementadores:</a:t>
            </a:r>
            <a:r>
              <a:rPr lang="es-E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Condiciones de trabajo, formación y preparación de la policía</a:t>
            </a:r>
            <a:endParaRPr lang="es-CL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9516862" y="31698"/>
            <a:ext cx="2512381" cy="91154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indent="0">
              <a:buNone/>
            </a:pPr>
            <a:endParaRPr lang="es-CL" sz="3600" b="1" dirty="0" err="1" smtClean="0">
              <a:solidFill>
                <a:schemeClr val="tx2"/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1547" y="69606"/>
            <a:ext cx="2306321" cy="630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36595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6950BFC3-D8DA-4A85-94F7-54DA5524770B}">
      <p188:commentRel xmlns="" xmlns:p188="http://schemas.microsoft.com/office/powerpoint/2018/8/main" r:id="rId4"/>
    </p:ext>
  </p:extLs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5DAF58B-D2E5-40DB-8FE4-C673A4A9F5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A5B63EE3-D238-44B0-B0A6-B944B7849B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8973" y="340673"/>
            <a:ext cx="11316139" cy="589576"/>
          </a:xfrm>
        </p:spPr>
        <p:txBody>
          <a:bodyPr/>
          <a:lstStyle/>
          <a:p>
            <a:pPr marL="0" indent="0">
              <a:buNone/>
            </a:pPr>
            <a:r>
              <a:rPr lang="es-ES" b="1" dirty="0" smtClean="0"/>
              <a:t>Ciencia de la implementación</a:t>
            </a:r>
            <a:endParaRPr lang="es-CL" dirty="0"/>
          </a:p>
          <a:p>
            <a:pPr marL="0" indent="0">
              <a:buNone/>
            </a:pPr>
            <a:endParaRPr lang="es-CL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2075" y="1364030"/>
            <a:ext cx="8069934" cy="4526856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9516862" y="31698"/>
            <a:ext cx="2512381" cy="91154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indent="0">
              <a:buNone/>
            </a:pPr>
            <a:endParaRPr lang="es-CL" sz="3600" b="1" dirty="0" err="1" smtClean="0">
              <a:solidFill>
                <a:schemeClr val="tx2"/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1547" y="69606"/>
            <a:ext cx="2306321" cy="630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8551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6950BFC3-D8DA-4A85-94F7-54DA5524770B}">
      <p188:commentRel xmlns="" xmlns:p188="http://schemas.microsoft.com/office/powerpoint/2018/8/main" r:id="rId5"/>
    </p:ext>
  </p:extLs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5DAF58B-D2E5-40DB-8FE4-C673A4A9F5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A5B63EE3-D238-44B0-B0A6-B944B7849B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8973" y="340673"/>
            <a:ext cx="11316139" cy="589576"/>
          </a:xfrm>
        </p:spPr>
        <p:txBody>
          <a:bodyPr/>
          <a:lstStyle/>
          <a:p>
            <a:pPr marL="0" indent="0">
              <a:buNone/>
            </a:pPr>
            <a:r>
              <a:rPr lang="es-ES" b="1" dirty="0" smtClean="0"/>
              <a:t>Ciencia de la implementación</a:t>
            </a:r>
            <a:endParaRPr lang="es-CL" dirty="0"/>
          </a:p>
          <a:p>
            <a:pPr marL="0" indent="0">
              <a:buNone/>
            </a:pPr>
            <a:endParaRPr lang="es-C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9441" y="1086678"/>
            <a:ext cx="8062613" cy="5149875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9516862" y="31698"/>
            <a:ext cx="2512381" cy="91154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indent="0">
              <a:buNone/>
            </a:pPr>
            <a:endParaRPr lang="es-CL" sz="3600" b="1" dirty="0" err="1" smtClean="0">
              <a:solidFill>
                <a:schemeClr val="tx2"/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1547" y="69606"/>
            <a:ext cx="2306321" cy="630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67648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6950BFC3-D8DA-4A85-94F7-54DA5524770B}">
      <p188:commentRel xmlns="" xmlns:p188="http://schemas.microsoft.com/office/powerpoint/2018/8/main" r:id="rId5"/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A88A83F-CBEC-41A4-A221-98351FBAB88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90877" y="2303207"/>
            <a:ext cx="10631108" cy="629959"/>
          </a:xfrm>
        </p:spPr>
        <p:txBody>
          <a:bodyPr/>
          <a:lstStyle/>
          <a:p>
            <a:r>
              <a:rPr lang="es-CL" dirty="0" smtClean="0"/>
              <a:t>¿QUÉ ES LA EVIDENCIA Y CÓMO SE USA?</a:t>
            </a:r>
            <a:endParaRPr lang="es-CL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1905602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6950BFC3-D8DA-4A85-94F7-54DA5524770B}">
      <p188:commentRel xmlns="" xmlns:p188="http://schemas.microsoft.com/office/powerpoint/2018/8/main" r:id="rId3"/>
    </p:ext>
  </p:extLs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8019" y="131911"/>
            <a:ext cx="8825659" cy="706964"/>
          </a:xfrm>
        </p:spPr>
        <p:txBody>
          <a:bodyPr/>
          <a:lstStyle/>
          <a:p>
            <a:pPr algn="l">
              <a:spcBef>
                <a:spcPct val="20000"/>
              </a:spcBef>
            </a:pPr>
            <a:r>
              <a:rPr lang="es-CL" sz="3200" b="1" dirty="0">
                <a:solidFill>
                  <a:srgbClr val="1F497D"/>
                </a:solidFill>
                <a:latin typeface="+mn-lt"/>
                <a:ea typeface="+mn-ea"/>
                <a:cs typeface="+mn-cs"/>
              </a:rPr>
              <a:t>Ciencia de la implementación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10459690" y="112889"/>
            <a:ext cx="1648178" cy="58702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CL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1547" y="69606"/>
            <a:ext cx="2306321" cy="630305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7B41B90E-0A0A-4F90-9B27-E1AA01DF35A8}"/>
              </a:ext>
            </a:extLst>
          </p:cNvPr>
          <p:cNvSpPr txBox="1"/>
          <p:nvPr/>
        </p:nvSpPr>
        <p:spPr>
          <a:xfrm>
            <a:off x="6158900" y="3580505"/>
            <a:ext cx="5665281" cy="2668423"/>
          </a:xfrm>
          <a:prstGeom prst="rect">
            <a:avLst/>
          </a:prstGeom>
          <a:noFill/>
          <a:ln w="254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b="1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PROGRAMA</a:t>
            </a:r>
            <a:endParaRPr lang="es-CL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1" indent="-342900">
              <a:lnSpc>
                <a:spcPct val="107000"/>
              </a:lnSpc>
              <a:spcAft>
                <a:spcPts val="400"/>
              </a:spcAft>
              <a:buFont typeface="Symbol" panose="05050102010706020507" pitchFamily="18" charset="2"/>
              <a:buChar char=""/>
            </a:pPr>
            <a:r>
              <a:rPr lang="es-CL" dirty="0">
                <a:ea typeface="Calibri" panose="020F0502020204030204" pitchFamily="34" charset="0"/>
                <a:cs typeface="Times New Roman" panose="02020603050405020304" pitchFamily="18" charset="0"/>
              </a:rPr>
              <a:t>Estrategias de monitoreo de la implementación (garantizar fidelidad y calidad).</a:t>
            </a:r>
          </a:p>
          <a:p>
            <a:pPr marL="342900" lvl="1" indent="-342900">
              <a:lnSpc>
                <a:spcPct val="107000"/>
              </a:lnSpc>
              <a:spcAft>
                <a:spcPts val="400"/>
              </a:spcAft>
              <a:buFont typeface="Symbol" panose="05050102010706020507" pitchFamily="18" charset="2"/>
              <a:buChar char=""/>
            </a:pPr>
            <a:r>
              <a:rPr lang="es-CL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Integralidad: </a:t>
            </a:r>
            <a:r>
              <a:rPr lang="es-CL" dirty="0"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s-CL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ntervención </a:t>
            </a:r>
            <a:r>
              <a:rPr lang="es-CL" dirty="0">
                <a:ea typeface="Calibri" panose="020F0502020204030204" pitchFamily="34" charset="0"/>
                <a:cs typeface="Times New Roman" panose="02020603050405020304" pitchFamily="18" charset="0"/>
              </a:rPr>
              <a:t>especializada en disminución de riesgo de reincidencia + intervención psicosocial.</a:t>
            </a:r>
          </a:p>
          <a:p>
            <a:pPr marL="342900" lvl="0" indent="-342900">
              <a:lnSpc>
                <a:spcPct val="107000"/>
              </a:lnSpc>
              <a:spcAft>
                <a:spcPts val="400"/>
              </a:spcAft>
              <a:buFont typeface="Symbol" panose="05050102010706020507" pitchFamily="18" charset="2"/>
              <a:buChar char=""/>
            </a:pPr>
            <a:r>
              <a:rPr lang="es-CL" dirty="0">
                <a:ea typeface="Calibri" panose="020F0502020204030204" pitchFamily="34" charset="0"/>
                <a:cs typeface="Times New Roman" panose="02020603050405020304" pitchFamily="18" charset="0"/>
              </a:rPr>
              <a:t>Apoyo post egreso (continuidad del proceso y consolidación de logros; apoyo psicosocial</a:t>
            </a:r>
            <a:r>
              <a:rPr lang="es-CL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es-CL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687611E1-4B49-4B2D-B4DB-35E8525ACE99}"/>
              </a:ext>
            </a:extLst>
          </p:cNvPr>
          <p:cNvSpPr txBox="1"/>
          <p:nvPr/>
        </p:nvSpPr>
        <p:spPr>
          <a:xfrm>
            <a:off x="455451" y="3580506"/>
            <a:ext cx="5392194" cy="2771015"/>
          </a:xfrm>
          <a:prstGeom prst="rect">
            <a:avLst/>
          </a:prstGeom>
          <a:noFill/>
          <a:ln w="254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b="1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IMPLEMENTADORES</a:t>
            </a:r>
            <a:endParaRPr lang="es-CL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400"/>
              </a:spcAft>
              <a:buFont typeface="Symbol" panose="05050102010706020507" pitchFamily="18" charset="2"/>
              <a:buChar char=""/>
            </a:pPr>
            <a:r>
              <a:rPr lang="es-CL" dirty="0">
                <a:ea typeface="Calibri" panose="020F0502020204030204" pitchFamily="34" charset="0"/>
                <a:cs typeface="Times New Roman" panose="02020603050405020304" pitchFamily="18" charset="0"/>
              </a:rPr>
              <a:t>Condiciones de trabajo (particularidad de la cárcel).</a:t>
            </a:r>
          </a:p>
          <a:p>
            <a:pPr marL="342900" indent="-342900">
              <a:lnSpc>
                <a:spcPct val="107000"/>
              </a:lnSpc>
              <a:spcAft>
                <a:spcPts val="400"/>
              </a:spcAft>
              <a:buFont typeface="Symbol" panose="05050102010706020507" pitchFamily="18" charset="2"/>
              <a:buChar char=""/>
            </a:pPr>
            <a:r>
              <a:rPr lang="es-CL" dirty="0">
                <a:ea typeface="Calibri" panose="020F0502020204030204" pitchFamily="34" charset="0"/>
                <a:cs typeface="Times New Roman" panose="02020603050405020304" pitchFamily="18" charset="0"/>
              </a:rPr>
              <a:t>Especialización y experiencia con población y contexto.</a:t>
            </a:r>
          </a:p>
          <a:p>
            <a:pPr marL="342900" indent="-342900">
              <a:lnSpc>
                <a:spcPct val="107000"/>
              </a:lnSpc>
              <a:spcAft>
                <a:spcPts val="400"/>
              </a:spcAft>
              <a:buFont typeface="Symbol" panose="05050102010706020507" pitchFamily="18" charset="2"/>
              <a:buChar char=""/>
            </a:pPr>
            <a:r>
              <a:rPr lang="es-CL" dirty="0">
                <a:ea typeface="Calibri" panose="020F0502020204030204" pitchFamily="34" charset="0"/>
                <a:cs typeface="Times New Roman" panose="02020603050405020304" pitchFamily="18" charset="0"/>
              </a:rPr>
              <a:t>Capacitación </a:t>
            </a:r>
            <a:r>
              <a:rPr lang="es-CL" dirty="0"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Entrenamiento.</a:t>
            </a:r>
            <a:endParaRPr lang="es-CL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400"/>
              </a:spcAft>
              <a:buFont typeface="Symbol" panose="05050102010706020507" pitchFamily="18" charset="2"/>
              <a:buChar char=""/>
            </a:pPr>
            <a:r>
              <a:rPr lang="es-CL" dirty="0">
                <a:ea typeface="Calibri" panose="020F0502020204030204" pitchFamily="34" charset="0"/>
                <a:cs typeface="Times New Roman" panose="02020603050405020304" pitchFamily="18" charset="0"/>
              </a:rPr>
              <a:t>Acompañamiento y asesoría técnica.</a:t>
            </a:r>
          </a:p>
          <a:p>
            <a:pPr marL="342900" indent="-342900">
              <a:lnSpc>
                <a:spcPct val="107000"/>
              </a:lnSpc>
              <a:spcAft>
                <a:spcPts val="400"/>
              </a:spcAft>
              <a:buFont typeface="Symbol" panose="05050102010706020507" pitchFamily="18" charset="2"/>
              <a:buChar char=""/>
            </a:pPr>
            <a:r>
              <a:rPr lang="es-CL" dirty="0">
                <a:ea typeface="Calibri" panose="020F0502020204030204" pitchFamily="34" charset="0"/>
                <a:cs typeface="Times New Roman" panose="02020603050405020304" pitchFamily="18" charset="0"/>
              </a:rPr>
              <a:t>Percepciones sobre el programa (pueden no ser coincidentes ni favorables).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7B41B90E-0A0A-4F90-9B27-E1AA01DF35A8}"/>
              </a:ext>
            </a:extLst>
          </p:cNvPr>
          <p:cNvSpPr txBox="1"/>
          <p:nvPr/>
        </p:nvSpPr>
        <p:spPr>
          <a:xfrm>
            <a:off x="455450" y="982769"/>
            <a:ext cx="5392195" cy="2358915"/>
          </a:xfrm>
          <a:prstGeom prst="rect">
            <a:avLst/>
          </a:prstGeom>
          <a:noFill/>
          <a:ln w="254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CONTEXTO </a:t>
            </a:r>
            <a:r>
              <a:rPr lang="es-CL" b="1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SOCIAL</a:t>
            </a:r>
            <a:endParaRPr lang="es-CL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400"/>
              </a:spcAft>
              <a:buFont typeface="Symbol" panose="05050102010706020507" pitchFamily="18" charset="2"/>
              <a:buChar char=""/>
            </a:pPr>
            <a:r>
              <a:rPr lang="es-CL" dirty="0">
                <a:ea typeface="Calibri" panose="020F0502020204030204" pitchFamily="34" charset="0"/>
                <a:cs typeface="Times New Roman" panose="02020603050405020304" pitchFamily="18" charset="0"/>
              </a:rPr>
              <a:t>Invisibilización e insuficiente interés sobre el tema. Altos niveles de estigmatización.</a:t>
            </a:r>
          </a:p>
          <a:p>
            <a:pPr marL="342900" lvl="0" indent="-342900">
              <a:lnSpc>
                <a:spcPct val="107000"/>
              </a:lnSpc>
              <a:spcAft>
                <a:spcPts val="400"/>
              </a:spcAft>
              <a:buFont typeface="Symbol" panose="05050102010706020507" pitchFamily="18" charset="2"/>
              <a:buChar char=""/>
            </a:pPr>
            <a:r>
              <a:rPr lang="es-CL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Complejas </a:t>
            </a:r>
            <a:r>
              <a:rPr lang="es-CL" dirty="0">
                <a:ea typeface="Calibri" panose="020F0502020204030204" pitchFamily="34" charset="0"/>
                <a:cs typeface="Times New Roman" panose="02020603050405020304" pitchFamily="18" charset="0"/>
              </a:rPr>
              <a:t>condiciones de vida y habitabilidad al interior del sistema penitenciario.</a:t>
            </a:r>
            <a:endParaRPr lang="es-CL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400"/>
              </a:spcAft>
              <a:buFont typeface="Symbol" panose="05050102010706020507" pitchFamily="18" charset="2"/>
              <a:buChar char=""/>
            </a:pPr>
            <a:r>
              <a:rPr lang="es-CL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Falta de espacios adecuados para la intervención y apoyo a la población penitenciaria.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687611E1-4B49-4B2D-B4DB-35E8525ACE99}"/>
              </a:ext>
            </a:extLst>
          </p:cNvPr>
          <p:cNvSpPr txBox="1"/>
          <p:nvPr/>
        </p:nvSpPr>
        <p:spPr>
          <a:xfrm>
            <a:off x="6158900" y="976196"/>
            <a:ext cx="5665281" cy="2372060"/>
          </a:xfrm>
          <a:prstGeom prst="rect">
            <a:avLst/>
          </a:prstGeom>
          <a:noFill/>
          <a:ln w="254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b="1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ORGANIZACIONALES</a:t>
            </a:r>
            <a:endParaRPr lang="es-CL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400"/>
              </a:spcAft>
              <a:buFont typeface="Symbol" panose="05050102010706020507" pitchFamily="18" charset="2"/>
              <a:buChar char=""/>
            </a:pPr>
            <a:r>
              <a:rPr lang="es-CL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Integració</a:t>
            </a:r>
            <a:r>
              <a:rPr lang="es-CL" dirty="0">
                <a:ea typeface="Calibri" panose="020F0502020204030204" pitchFamily="34" charset="0"/>
                <a:cs typeface="Times New Roman" panose="02020603050405020304" pitchFamily="18" charset="0"/>
              </a:rPr>
              <a:t>n y coordinación interinstitucional con la administración penitenciaria (diseño y preparación).</a:t>
            </a:r>
            <a:endParaRPr lang="es-CL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400"/>
              </a:spcAft>
              <a:buFont typeface="Symbol" panose="05050102010706020507" pitchFamily="18" charset="2"/>
              <a:buChar char=""/>
            </a:pPr>
            <a:r>
              <a:rPr lang="es-CL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Preparación de las instituciones ejecutoras para intervenir en cárceles.</a:t>
            </a:r>
          </a:p>
          <a:p>
            <a:pPr marL="342900" indent="-342900">
              <a:lnSpc>
                <a:spcPct val="107000"/>
              </a:lnSpc>
              <a:spcAft>
                <a:spcPts val="400"/>
              </a:spcAft>
              <a:buFont typeface="Symbol" panose="05050102010706020507" pitchFamily="18" charset="2"/>
              <a:buChar char=""/>
            </a:pPr>
            <a:r>
              <a:rPr lang="es-CL" dirty="0">
                <a:ea typeface="Calibri" panose="020F0502020204030204" pitchFamily="34" charset="0"/>
                <a:cs typeface="Times New Roman" panose="02020603050405020304" pitchFamily="18" charset="0"/>
              </a:rPr>
              <a:t>Instituciones </a:t>
            </a:r>
            <a:r>
              <a:rPr lang="es-CL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con </a:t>
            </a:r>
            <a:r>
              <a:rPr lang="es-CL" dirty="0">
                <a:ea typeface="Calibri" panose="020F0502020204030204" pitchFamily="34" charset="0"/>
                <a:cs typeface="Times New Roman" panose="02020603050405020304" pitchFamily="18" charset="0"/>
              </a:rPr>
              <a:t>uso </a:t>
            </a:r>
            <a:r>
              <a:rPr lang="es-CL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progresivo de </a:t>
            </a:r>
            <a:r>
              <a:rPr lang="es-CL" dirty="0">
                <a:ea typeface="Calibri" panose="020F0502020204030204" pitchFamily="34" charset="0"/>
                <a:cs typeface="Times New Roman" panose="02020603050405020304" pitchFamily="18" charset="0"/>
              </a:rPr>
              <a:t>instrumentos estructurados.</a:t>
            </a:r>
          </a:p>
        </p:txBody>
      </p:sp>
    </p:spTree>
    <p:extLst>
      <p:ext uri="{BB962C8B-B14F-4D97-AF65-F5344CB8AC3E}">
        <p14:creationId xmlns:p14="http://schemas.microsoft.com/office/powerpoint/2010/main" val="695060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D26B03D3-1F44-4AA5-A2ED-B122F5B499A1}"/>
              </a:ext>
            </a:extLst>
          </p:cNvPr>
          <p:cNvSpPr txBox="1">
            <a:spLocks/>
          </p:cNvSpPr>
          <p:nvPr/>
        </p:nvSpPr>
        <p:spPr>
          <a:xfrm>
            <a:off x="77334" y="227980"/>
            <a:ext cx="11316138" cy="66921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457200">
              <a:spcBef>
                <a:spcPct val="20000"/>
              </a:spcBef>
              <a:buNone/>
            </a:pPr>
            <a:r>
              <a:rPr lang="es-ES" b="1" dirty="0">
                <a:solidFill>
                  <a:srgbClr val="1F497D"/>
                </a:solidFill>
              </a:rPr>
              <a:t>Construcción de políticas públicas basadas en evidencia</a:t>
            </a:r>
            <a:endParaRPr lang="es-CL" b="1" dirty="0">
              <a:solidFill>
                <a:srgbClr val="1F497D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lum contrast="20000"/>
          </a:blip>
          <a:stretch>
            <a:fillRect/>
          </a:stretch>
        </p:blipFill>
        <p:spPr>
          <a:xfrm>
            <a:off x="2298440" y="1474668"/>
            <a:ext cx="7952358" cy="4873400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5394085" y="6348068"/>
            <a:ext cx="17610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 err="1" smtClean="0"/>
              <a:t>Pew</a:t>
            </a:r>
            <a:r>
              <a:rPr lang="es-ES" sz="1600" dirty="0" smtClean="0"/>
              <a:t>, 2014</a:t>
            </a:r>
            <a:endParaRPr lang="es-CL" sz="1600" dirty="0"/>
          </a:p>
        </p:txBody>
      </p:sp>
      <p:sp>
        <p:nvSpPr>
          <p:cNvPr id="7" name="CuadroTexto 6"/>
          <p:cNvSpPr txBox="1"/>
          <p:nvPr/>
        </p:nvSpPr>
        <p:spPr>
          <a:xfrm>
            <a:off x="10459690" y="112889"/>
            <a:ext cx="1648178" cy="58702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CL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1547" y="69606"/>
            <a:ext cx="2306321" cy="630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94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0756" y="306977"/>
            <a:ext cx="8825659" cy="706964"/>
          </a:xfrm>
        </p:spPr>
        <p:txBody>
          <a:bodyPr/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s-CL" sz="2800" b="1" dirty="0">
                <a:solidFill>
                  <a:srgbClr val="1F497D"/>
                </a:solidFill>
                <a:latin typeface="+mn-lt"/>
                <a:ea typeface="+mn-ea"/>
                <a:cs typeface="+mn-cs"/>
              </a:rPr>
              <a:t>Construcción de políticas públicas basadas en evidencia</a:t>
            </a:r>
          </a:p>
        </p:txBody>
      </p:sp>
      <p:sp>
        <p:nvSpPr>
          <p:cNvPr id="4" name="Marcador de contenido 2"/>
          <p:cNvSpPr>
            <a:spLocks noGrp="1"/>
          </p:cNvSpPr>
          <p:nvPr>
            <p:ph idx="1"/>
          </p:nvPr>
        </p:nvSpPr>
        <p:spPr>
          <a:xfrm>
            <a:off x="431386" y="1487768"/>
            <a:ext cx="10791786" cy="5109602"/>
          </a:xfrm>
        </p:spPr>
        <p:txBody>
          <a:bodyPr>
            <a:normAutofit/>
          </a:bodyPr>
          <a:lstStyle/>
          <a:p>
            <a:pPr marL="444500" indent="-444500">
              <a:lnSpc>
                <a:spcPct val="110000"/>
              </a:lnSpc>
              <a:spcBef>
                <a:spcPts val="1000"/>
              </a:spcBef>
              <a:spcAft>
                <a:spcPts val="1200"/>
              </a:spcAft>
              <a:buClr>
                <a:srgbClr val="002060"/>
              </a:buClr>
              <a:buFont typeface="Wingdings 3" charset="2"/>
              <a:buChar char=""/>
            </a:pPr>
            <a:r>
              <a:rPr lang="es-E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Definir y conocer el problema, diagnósticos completos y rigurosos</a:t>
            </a:r>
          </a:p>
          <a:p>
            <a:pPr marL="444500" indent="-444500">
              <a:lnSpc>
                <a:spcPct val="110000"/>
              </a:lnSpc>
              <a:spcBef>
                <a:spcPts val="1000"/>
              </a:spcBef>
              <a:spcAft>
                <a:spcPts val="1200"/>
              </a:spcAft>
              <a:buClr>
                <a:srgbClr val="002060"/>
              </a:buClr>
              <a:buFont typeface="Wingdings 3" charset="2"/>
              <a:buChar char=""/>
            </a:pPr>
            <a:r>
              <a:rPr lang="es-E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Revisar la evidencia disponible, analizar la </a:t>
            </a:r>
            <a:r>
              <a:rPr lang="es-ES" sz="2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transportabilidad</a:t>
            </a:r>
            <a:endParaRPr lang="es-ES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44500" indent="-444500">
              <a:lnSpc>
                <a:spcPct val="110000"/>
              </a:lnSpc>
              <a:spcBef>
                <a:spcPts val="1000"/>
              </a:spcBef>
              <a:spcAft>
                <a:spcPts val="1200"/>
              </a:spcAft>
              <a:buClr>
                <a:srgbClr val="002060"/>
              </a:buClr>
              <a:buFont typeface="Wingdings 3" charset="2"/>
              <a:buChar char=""/>
            </a:pPr>
            <a:r>
              <a:rPr lang="es-E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Adaptar según diferencias con población, contexto e implementadores</a:t>
            </a:r>
          </a:p>
          <a:p>
            <a:pPr marL="444500" indent="-444500">
              <a:lnSpc>
                <a:spcPct val="110000"/>
              </a:lnSpc>
              <a:spcBef>
                <a:spcPts val="1000"/>
              </a:spcBef>
              <a:spcAft>
                <a:spcPts val="1200"/>
              </a:spcAft>
              <a:buClr>
                <a:srgbClr val="002060"/>
              </a:buClr>
              <a:buFont typeface="Wingdings 3" charset="2"/>
              <a:buChar char=""/>
            </a:pPr>
            <a:r>
              <a:rPr lang="es-E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Planificar la implementación, considerando el contexto, la organización, el programa y los implementadores</a:t>
            </a:r>
          </a:p>
          <a:p>
            <a:pPr marL="444500" indent="-444500">
              <a:lnSpc>
                <a:spcPct val="110000"/>
              </a:lnSpc>
              <a:spcBef>
                <a:spcPts val="1000"/>
              </a:spcBef>
              <a:spcAft>
                <a:spcPts val="1200"/>
              </a:spcAft>
              <a:buClr>
                <a:srgbClr val="002060"/>
              </a:buClr>
              <a:buFont typeface="Wingdings 3" charset="2"/>
              <a:buChar char=""/>
            </a:pPr>
            <a:r>
              <a:rPr lang="es-E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Monitorear y evaluar, generar evidencia para tomar decisiones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10459690" y="112889"/>
            <a:ext cx="1648178" cy="58702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CL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1547" y="69606"/>
            <a:ext cx="2306321" cy="630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84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A88A83F-CBEC-41A4-A221-98351FBAB88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90877" y="2539077"/>
            <a:ext cx="10631108" cy="629959"/>
          </a:xfrm>
        </p:spPr>
        <p:txBody>
          <a:bodyPr/>
          <a:lstStyle/>
          <a:p>
            <a:r>
              <a:rPr lang="es-CL" dirty="0" smtClean="0"/>
              <a:t>TALLER PRÁCTICO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7584066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6950BFC3-D8DA-4A85-94F7-54DA5524770B}">
      <p188:commentRel xmlns:p188="http://schemas.microsoft.com/office/powerpoint/2018/8/main" xmlns="" r:id="rId2"/>
    </p:ext>
  </p:extLs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5DAF58B-D2E5-40DB-8FE4-C673A4A9F5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A5B63EE3-D238-44B0-B0A6-B944B7849B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8973" y="340673"/>
            <a:ext cx="11316139" cy="589576"/>
          </a:xfrm>
        </p:spPr>
        <p:txBody>
          <a:bodyPr/>
          <a:lstStyle/>
          <a:p>
            <a:pPr marL="0" indent="0">
              <a:buNone/>
            </a:pPr>
            <a:r>
              <a:rPr lang="es-CL" b="1" dirty="0" smtClean="0"/>
              <a:t>Instrucciones</a:t>
            </a:r>
            <a:endParaRPr lang="es-CL" dirty="0"/>
          </a:p>
          <a:p>
            <a:pPr marL="0" indent="0">
              <a:buNone/>
            </a:pPr>
            <a:endParaRPr lang="es-CL" dirty="0"/>
          </a:p>
        </p:txBody>
      </p:sp>
      <p:sp>
        <p:nvSpPr>
          <p:cNvPr id="5" name="Rectángulo 4"/>
          <p:cNvSpPr/>
          <p:nvPr/>
        </p:nvSpPr>
        <p:spPr>
          <a:xfrm>
            <a:off x="490179" y="1603931"/>
            <a:ext cx="10855483" cy="48269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4500" indent="-444500" defTabSz="457200">
              <a:spcBef>
                <a:spcPts val="1000"/>
              </a:spcBef>
              <a:spcAft>
                <a:spcPts val="1200"/>
              </a:spcAft>
              <a:buClr>
                <a:srgbClr val="002060"/>
              </a:buClr>
              <a:buFont typeface="Wingdings 3" charset="2"/>
              <a:buChar char=""/>
            </a:pPr>
            <a:r>
              <a:rPr lang="es-E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 virtud de su tema, lo primero que debe hacer es definir un mínimo de 3 palabras claves</a:t>
            </a:r>
          </a:p>
          <a:p>
            <a:pPr marL="444500" indent="-444500" defTabSz="457200">
              <a:spcBef>
                <a:spcPts val="1000"/>
              </a:spcBef>
              <a:spcAft>
                <a:spcPts val="1200"/>
              </a:spcAft>
              <a:buClr>
                <a:srgbClr val="002060"/>
              </a:buClr>
              <a:buFont typeface="Wingdings 3" charset="2"/>
              <a:buChar char=""/>
            </a:pPr>
            <a:r>
              <a:rPr lang="es-E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Buscar en google </a:t>
            </a:r>
            <a:r>
              <a:rPr lang="es-ES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scholar</a:t>
            </a:r>
            <a:r>
              <a:rPr lang="es-E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seleccionar como filtro año 2017, agregue a su búsqueda la palabra clave </a:t>
            </a:r>
            <a:r>
              <a:rPr lang="es-ES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Systematic</a:t>
            </a:r>
            <a:r>
              <a:rPr lang="es-E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review</a:t>
            </a:r>
            <a:endParaRPr lang="es-ES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44500" indent="-444500" defTabSz="457200">
              <a:spcBef>
                <a:spcPts val="1000"/>
              </a:spcBef>
              <a:spcAft>
                <a:spcPts val="1200"/>
              </a:spcAft>
              <a:buClr>
                <a:srgbClr val="002060"/>
              </a:buClr>
              <a:buFont typeface="Wingdings 3" charset="2"/>
              <a:buChar char=""/>
            </a:pPr>
            <a:r>
              <a:rPr lang="es-E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Lea y elija un máximo de 3 revisiones sistemáticas</a:t>
            </a:r>
          </a:p>
          <a:p>
            <a:pPr marL="444500" indent="-444500" defTabSz="457200">
              <a:spcBef>
                <a:spcPts val="1000"/>
              </a:spcBef>
              <a:spcAft>
                <a:spcPts val="1200"/>
              </a:spcAft>
              <a:buClr>
                <a:srgbClr val="002060"/>
              </a:buClr>
              <a:buFont typeface="Wingdings 3" charset="2"/>
              <a:buChar char=""/>
            </a:pPr>
            <a:r>
              <a:rPr lang="es-E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Extraiga las lecciones, evidencia encontrada, indique las características de los programas que han probado su efectividad</a:t>
            </a:r>
          </a:p>
          <a:p>
            <a:pPr marL="444500" indent="-444500" defTabSz="457200">
              <a:spcBef>
                <a:spcPts val="1000"/>
              </a:spcBef>
              <a:spcAft>
                <a:spcPts val="1200"/>
              </a:spcAft>
              <a:buClr>
                <a:srgbClr val="002060"/>
              </a:buClr>
              <a:buFont typeface="Wingdings 3" charset="2"/>
              <a:buChar char=""/>
            </a:pPr>
            <a:r>
              <a:rPr lang="es-E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Diseñe un plan de adaptación e implementación de un programa en específico</a:t>
            </a:r>
            <a:endParaRPr lang="es-E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44500" indent="-444500" defTabSz="457200">
              <a:spcBef>
                <a:spcPts val="1000"/>
              </a:spcBef>
              <a:spcAft>
                <a:spcPts val="1200"/>
              </a:spcAft>
              <a:buClr>
                <a:srgbClr val="002060"/>
              </a:buClr>
              <a:buFont typeface="Wingdings 3" charset="2"/>
              <a:buChar char=""/>
            </a:pPr>
            <a:endParaRPr lang="es-E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9516862" y="31698"/>
            <a:ext cx="2512381" cy="91154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indent="0">
              <a:buNone/>
            </a:pPr>
            <a:endParaRPr lang="es-CL" sz="3600" b="1" dirty="0" err="1" smtClean="0">
              <a:solidFill>
                <a:schemeClr val="tx2"/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1547" y="69606"/>
            <a:ext cx="2306321" cy="630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846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  <p:extLst mod="1">
    <p:ext uri="{6950BFC3-D8DA-4A85-94F7-54DA5524770B}">
      <p188:commentRel xmlns:p188="http://schemas.microsoft.com/office/powerpoint/2018/8/main" xmlns="" r:id="rId4"/>
    </p:ext>
  </p:extLs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D9E06E-6DB0-4C93-81A7-08FE91801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9087" y="1873729"/>
            <a:ext cx="9692220" cy="1076243"/>
          </a:xfrm>
        </p:spPr>
        <p:txBody>
          <a:bodyPr/>
          <a:lstStyle/>
          <a:p>
            <a:r>
              <a:rPr lang="es-CL" sz="5000" b="1" dirty="0"/>
              <a:t>¡Muchas gracias!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569197" y="3194756"/>
            <a:ext cx="7112000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s-ES" sz="3600" b="1" dirty="0">
                <a:solidFill>
                  <a:schemeClr val="tx2"/>
                </a:solidFill>
              </a:rPr>
              <a:t>d</a:t>
            </a:r>
            <a:r>
              <a:rPr lang="es-ES" sz="3600" b="1" dirty="0" smtClean="0">
                <a:solidFill>
                  <a:schemeClr val="tx2"/>
                </a:solidFill>
              </a:rPr>
              <a:t>iego.pinol@gobierno.uchile.cl</a:t>
            </a:r>
            <a:endParaRPr lang="es-CL" sz="3600" b="1" dirty="0" err="1" smtClean="0">
              <a:solidFill>
                <a:schemeClr val="tx2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1444" y="0"/>
            <a:ext cx="3311041" cy="930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479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D26B03D3-1F44-4AA5-A2ED-B122F5B499A1}"/>
              </a:ext>
            </a:extLst>
          </p:cNvPr>
          <p:cNvSpPr txBox="1">
            <a:spLocks/>
          </p:cNvSpPr>
          <p:nvPr/>
        </p:nvSpPr>
        <p:spPr>
          <a:xfrm>
            <a:off x="441318" y="365304"/>
            <a:ext cx="11316138" cy="66921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457200">
              <a:spcBef>
                <a:spcPct val="20000"/>
              </a:spcBef>
              <a:buNone/>
            </a:pPr>
            <a:r>
              <a:rPr lang="es-CL" sz="3200" b="1" dirty="0">
                <a:solidFill>
                  <a:srgbClr val="1F497D"/>
                </a:solidFill>
              </a:rPr>
              <a:t>¿Qué son los programas basados en evidencia?</a:t>
            </a:r>
          </a:p>
          <a:p>
            <a:endParaRPr lang="es-CL" dirty="0"/>
          </a:p>
        </p:txBody>
      </p:sp>
      <p:sp>
        <p:nvSpPr>
          <p:cNvPr id="7" name="Marcador de contenido 6"/>
          <p:cNvSpPr>
            <a:spLocks noGrp="1"/>
          </p:cNvSpPr>
          <p:nvPr>
            <p:ph idx="1"/>
          </p:nvPr>
        </p:nvSpPr>
        <p:spPr>
          <a:xfrm>
            <a:off x="441318" y="1553506"/>
            <a:ext cx="11485639" cy="4861422"/>
          </a:xfrm>
        </p:spPr>
        <p:txBody>
          <a:bodyPr/>
          <a:lstStyle/>
          <a:p>
            <a:r>
              <a:rPr lang="es-MX" sz="2400" dirty="0"/>
              <a:t>Proviene de la tradición o paradigma </a:t>
            </a:r>
            <a:r>
              <a:rPr lang="es-MX" sz="2400" dirty="0" smtClean="0"/>
              <a:t>médico, buscan </a:t>
            </a:r>
            <a:r>
              <a:rPr lang="es-MX" sz="2400" dirty="0"/>
              <a:t>responder la pregunta de </a:t>
            </a:r>
            <a:r>
              <a:rPr lang="es-MX" sz="2400" b="1" dirty="0"/>
              <a:t>qué </a:t>
            </a:r>
            <a:r>
              <a:rPr lang="es-MX" sz="2400" b="1" dirty="0" smtClean="0"/>
              <a:t>funciona</a:t>
            </a:r>
            <a:r>
              <a:rPr lang="es-MX" sz="2400" dirty="0" smtClean="0"/>
              <a:t> y generar cierta “certeza”</a:t>
            </a:r>
            <a:endParaRPr lang="es-MX" sz="2400" dirty="0"/>
          </a:p>
          <a:p>
            <a:r>
              <a:rPr lang="es-MX" sz="2400" dirty="0"/>
              <a:t>PBE se sustenta en los estudios que han comprobado </a:t>
            </a:r>
            <a:r>
              <a:rPr lang="es-MX" sz="2400" b="1" dirty="0"/>
              <a:t>su </a:t>
            </a:r>
            <a:r>
              <a:rPr lang="es-MX" sz="2400" b="1" dirty="0" smtClean="0"/>
              <a:t>efectividad</a:t>
            </a:r>
          </a:p>
          <a:p>
            <a:r>
              <a:rPr lang="es-MX" sz="2400" dirty="0" smtClean="0"/>
              <a:t>Poseen amplia difusión a través de </a:t>
            </a:r>
            <a:r>
              <a:rPr lang="es-MX" sz="2400" b="1" dirty="0" smtClean="0"/>
              <a:t>revisiones sistemáticas, meta-revisiones y meta-análisis</a:t>
            </a:r>
            <a:r>
              <a:rPr lang="es-MX" sz="2400" dirty="0" smtClean="0"/>
              <a:t>. También en muchos sitios especializados como: el </a:t>
            </a:r>
            <a:r>
              <a:rPr lang="es-MX" sz="2400" dirty="0"/>
              <a:t>sitio del Departamento de Justicia de Estados Unidos CrimeSolutions.gov, la base de datos de la Organización Mundial de la Salud </a:t>
            </a:r>
            <a:r>
              <a:rPr lang="es-MX" sz="2400" dirty="0" err="1"/>
              <a:t>Effective</a:t>
            </a:r>
            <a:r>
              <a:rPr lang="es-MX" sz="2400" dirty="0"/>
              <a:t> </a:t>
            </a:r>
            <a:r>
              <a:rPr lang="es-MX" sz="2400" dirty="0" err="1"/>
              <a:t>Violence</a:t>
            </a:r>
            <a:r>
              <a:rPr lang="es-MX" sz="2400" dirty="0"/>
              <a:t> </a:t>
            </a:r>
            <a:r>
              <a:rPr lang="es-MX" sz="2400" dirty="0" err="1"/>
              <a:t>Prevention</a:t>
            </a:r>
            <a:r>
              <a:rPr lang="es-MX" sz="2400" dirty="0"/>
              <a:t>, y el registro de la Administración de Servicios de Salud Mental y Abuso de Sustancias de Estados Unidos </a:t>
            </a:r>
            <a:r>
              <a:rPr lang="es-MX" sz="2400" dirty="0" err="1"/>
              <a:t>National</a:t>
            </a:r>
            <a:r>
              <a:rPr lang="es-MX" sz="2400" dirty="0"/>
              <a:t> </a:t>
            </a:r>
            <a:r>
              <a:rPr lang="es-MX" sz="2400" dirty="0" err="1"/>
              <a:t>Registry</a:t>
            </a:r>
            <a:r>
              <a:rPr lang="es-MX" sz="2400" dirty="0"/>
              <a:t> of </a:t>
            </a:r>
            <a:r>
              <a:rPr lang="es-MX" sz="2400" dirty="0" err="1"/>
              <a:t>Effective</a:t>
            </a:r>
            <a:r>
              <a:rPr lang="es-MX" sz="2400" dirty="0"/>
              <a:t> </a:t>
            </a:r>
            <a:r>
              <a:rPr lang="es-MX" sz="2400" dirty="0" err="1"/>
              <a:t>Programs</a:t>
            </a:r>
            <a:r>
              <a:rPr lang="es-MX" sz="2400" dirty="0"/>
              <a:t> and </a:t>
            </a:r>
            <a:r>
              <a:rPr lang="es-MX" sz="2400" dirty="0" err="1" smtClean="0"/>
              <a:t>Practices</a:t>
            </a:r>
            <a:endParaRPr lang="es-MX" sz="2400" dirty="0"/>
          </a:p>
          <a:p>
            <a:r>
              <a:rPr lang="es-MX" sz="2400" dirty="0" smtClean="0"/>
              <a:t>Generalmente se basan en una intervención estructurada, con un enfoque cognitivo-conductual y un método de implementación “relativamente” simple</a:t>
            </a:r>
          </a:p>
          <a:p>
            <a:endParaRPr lang="es-MX" sz="2400" dirty="0"/>
          </a:p>
        </p:txBody>
      </p:sp>
      <p:sp>
        <p:nvSpPr>
          <p:cNvPr id="6" name="CuadroTexto 5"/>
          <p:cNvSpPr txBox="1"/>
          <p:nvPr/>
        </p:nvSpPr>
        <p:spPr>
          <a:xfrm>
            <a:off x="10459690" y="112889"/>
            <a:ext cx="1648178" cy="58702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CL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1547" y="69606"/>
            <a:ext cx="2306321" cy="630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09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D26B03D3-1F44-4AA5-A2ED-B122F5B499A1}"/>
              </a:ext>
            </a:extLst>
          </p:cNvPr>
          <p:cNvSpPr txBox="1">
            <a:spLocks/>
          </p:cNvSpPr>
          <p:nvPr/>
        </p:nvSpPr>
        <p:spPr>
          <a:xfrm>
            <a:off x="441318" y="365304"/>
            <a:ext cx="11316138" cy="66921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457200">
              <a:spcBef>
                <a:spcPct val="20000"/>
              </a:spcBef>
              <a:buNone/>
            </a:pPr>
            <a:r>
              <a:rPr lang="es-CL" sz="3200" b="1" dirty="0">
                <a:solidFill>
                  <a:srgbClr val="1F497D"/>
                </a:solidFill>
              </a:rPr>
              <a:t>¿Qué son los programas basados en evidencia?</a:t>
            </a:r>
          </a:p>
          <a:p>
            <a:endParaRPr lang="es-CL" dirty="0"/>
          </a:p>
        </p:txBody>
      </p:sp>
      <p:sp>
        <p:nvSpPr>
          <p:cNvPr id="7" name="Marcador de contenido 6"/>
          <p:cNvSpPr>
            <a:spLocks noGrp="1"/>
          </p:cNvSpPr>
          <p:nvPr>
            <p:ph idx="1"/>
          </p:nvPr>
        </p:nvSpPr>
        <p:spPr>
          <a:xfrm>
            <a:off x="441318" y="1272896"/>
            <a:ext cx="11485639" cy="4861422"/>
          </a:xfrm>
        </p:spPr>
        <p:txBody>
          <a:bodyPr/>
          <a:lstStyle/>
          <a:p>
            <a:pPr marL="0" indent="0">
              <a:buNone/>
            </a:pPr>
            <a:r>
              <a:rPr lang="es-MX" sz="2200" b="1" dirty="0" err="1" smtClean="0"/>
              <a:t>Prujean</a:t>
            </a:r>
            <a:r>
              <a:rPr lang="es-MX" sz="2200" b="1" dirty="0" smtClean="0"/>
              <a:t> (2021)</a:t>
            </a:r>
          </a:p>
          <a:p>
            <a:pPr marL="0" indent="0">
              <a:buNone/>
            </a:pPr>
            <a:endParaRPr lang="es-MX" sz="1400" b="1" dirty="0" smtClean="0"/>
          </a:p>
          <a:p>
            <a:r>
              <a:rPr lang="es-MX" sz="2200" dirty="0" smtClean="0"/>
              <a:t>Las prácticas basadas en evidencia se han posicionado como el “</a:t>
            </a:r>
            <a:r>
              <a:rPr lang="es-MX" sz="2200" dirty="0" err="1" smtClean="0"/>
              <a:t>gold</a:t>
            </a:r>
            <a:r>
              <a:rPr lang="es-MX" sz="2200" dirty="0" smtClean="0"/>
              <a:t> estándar” de la implementación de la ciencia en psicología. Este modelo, importado de la medicina, promueve el uso consciente y explicito de la evidencia en el proceso de decisión por parte de los interventores.</a:t>
            </a:r>
          </a:p>
          <a:p>
            <a:r>
              <a:rPr lang="es-MX" sz="2200" b="1" dirty="0" smtClean="0"/>
              <a:t>Tres objetivos busca: producir mejores resultados en los beneficiarios, reducir el uso de tratamientos que no mejoran y eliminar el uso de aquellos que hacen daño.</a:t>
            </a:r>
          </a:p>
          <a:p>
            <a:r>
              <a:rPr lang="es-MX" sz="2200" dirty="0" smtClean="0"/>
              <a:t>Dada la compleja naturaleza moral de las cárceles, la discusión sobre la ciencia se hace difícil, al menos hay 5 asuntos que analizar: el cumplimiento de los derechos humanos, el daño y victimización, el castigo y el tratamiento, riesgo y seguridad, y el bienestar psicosocial de las personas.</a:t>
            </a:r>
          </a:p>
          <a:p>
            <a:r>
              <a:rPr lang="es-MX" sz="2200" dirty="0" smtClean="0"/>
              <a:t>Las prácticas basadas en evidencia según APA integra los mejores estudios disponibles a la intervención considerando las características de los beneficiarios, su cultura y preferencias.</a:t>
            </a:r>
          </a:p>
          <a:p>
            <a:endParaRPr lang="es-MX" sz="2400" dirty="0" smtClean="0"/>
          </a:p>
          <a:p>
            <a:endParaRPr lang="es-MX" sz="2400" dirty="0" smtClean="0"/>
          </a:p>
          <a:p>
            <a:endParaRPr lang="es-MX" sz="2400" dirty="0"/>
          </a:p>
        </p:txBody>
      </p:sp>
      <p:sp>
        <p:nvSpPr>
          <p:cNvPr id="6" name="CuadroTexto 5"/>
          <p:cNvSpPr txBox="1"/>
          <p:nvPr/>
        </p:nvSpPr>
        <p:spPr>
          <a:xfrm>
            <a:off x="10459690" y="112889"/>
            <a:ext cx="1648178" cy="58702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CL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1547" y="69606"/>
            <a:ext cx="2306321" cy="630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607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D26B03D3-1F44-4AA5-A2ED-B122F5B499A1}"/>
              </a:ext>
            </a:extLst>
          </p:cNvPr>
          <p:cNvSpPr txBox="1">
            <a:spLocks/>
          </p:cNvSpPr>
          <p:nvPr/>
        </p:nvSpPr>
        <p:spPr>
          <a:xfrm>
            <a:off x="441318" y="227980"/>
            <a:ext cx="11316138" cy="66921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457200">
              <a:spcBef>
                <a:spcPct val="20000"/>
              </a:spcBef>
              <a:buNone/>
            </a:pPr>
            <a:r>
              <a:rPr lang="es-CL" sz="3200" b="1" dirty="0" smtClean="0">
                <a:solidFill>
                  <a:srgbClr val="1F497D"/>
                </a:solidFill>
              </a:rPr>
              <a:t>Desarrollo de evidencia</a:t>
            </a:r>
            <a:endParaRPr lang="es-CL" sz="3200" b="1" dirty="0">
              <a:solidFill>
                <a:srgbClr val="1F497D"/>
              </a:solidFill>
            </a:endParaRPr>
          </a:p>
          <a:p>
            <a:endParaRPr lang="es-CL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332" y="1369138"/>
            <a:ext cx="10152108" cy="4689988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10459690" y="112889"/>
            <a:ext cx="1648178" cy="58702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CL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1547" y="69606"/>
            <a:ext cx="2306321" cy="630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268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5DAF58B-D2E5-40DB-8FE4-C673A4A9F5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A5B63EE3-D238-44B0-B0A6-B944B7849B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8973" y="340673"/>
            <a:ext cx="11316139" cy="589576"/>
          </a:xfrm>
        </p:spPr>
        <p:txBody>
          <a:bodyPr/>
          <a:lstStyle/>
          <a:p>
            <a:pPr marL="0" indent="0">
              <a:buNone/>
            </a:pPr>
            <a:r>
              <a:rPr lang="es-CL" b="1" dirty="0" smtClean="0"/>
              <a:t>Evidencia – </a:t>
            </a:r>
            <a:r>
              <a:rPr lang="es-CL" b="1" dirty="0" err="1" smtClean="0"/>
              <a:t>Muggah</a:t>
            </a:r>
            <a:r>
              <a:rPr lang="es-CL" b="1" dirty="0" smtClean="0"/>
              <a:t> (2019)</a:t>
            </a:r>
            <a:endParaRPr lang="es-CL" dirty="0"/>
          </a:p>
          <a:p>
            <a:pPr marL="0" indent="0">
              <a:buNone/>
            </a:pPr>
            <a:endParaRPr lang="es-C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973" y="1239224"/>
            <a:ext cx="7959472" cy="4930990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8338445" y="1239224"/>
            <a:ext cx="3425756" cy="493776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s-ES" sz="1800" dirty="0" smtClean="0"/>
              <a:t>Arrestos por delitos menores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s-ES" sz="1800" dirty="0" smtClean="0"/>
              <a:t>Acoso a potenciales delincuentes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s-ES" sz="1800" dirty="0" smtClean="0"/>
              <a:t>Confesiones forzadas y extra-judiciales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s-ES" sz="1800" dirty="0" smtClean="0"/>
              <a:t>Uso discrecional de la ley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s-ES" sz="1800" b="1" dirty="0" smtClean="0"/>
              <a:t>Uso indiscriminado de la detención preventiva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s-ES" sz="1800" b="1" dirty="0" smtClean="0"/>
              <a:t>Reducir la edad de responsabilidad penal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s-ES" sz="1800" b="1" dirty="0" smtClean="0"/>
              <a:t>Segregación de pandillas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s-ES" sz="1800" b="1" dirty="0" smtClean="0"/>
              <a:t>Tortura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q"/>
            </a:pPr>
            <a:endParaRPr lang="es-CL" sz="2000" b="1" dirty="0"/>
          </a:p>
        </p:txBody>
      </p:sp>
      <p:sp>
        <p:nvSpPr>
          <p:cNvPr id="3" name="CuadroTexto 2"/>
          <p:cNvSpPr txBox="1"/>
          <p:nvPr/>
        </p:nvSpPr>
        <p:spPr>
          <a:xfrm>
            <a:off x="9516862" y="31698"/>
            <a:ext cx="2512381" cy="91154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indent="0">
              <a:buNone/>
            </a:pPr>
            <a:endParaRPr lang="es-CL" sz="3600" b="1" dirty="0" err="1" smtClean="0">
              <a:solidFill>
                <a:schemeClr val="tx2"/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2922" y="51658"/>
            <a:ext cx="2306321" cy="630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92907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6950BFC3-D8DA-4A85-94F7-54DA5524770B}">
      <p188:commentRel xmlns="" xmlns:p188="http://schemas.microsoft.com/office/powerpoint/2018/8/main" r:id="rId5"/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5DAF58B-D2E5-40DB-8FE4-C673A4A9F5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A5B63EE3-D238-44B0-B0A6-B944B7849B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8973" y="340673"/>
            <a:ext cx="11316139" cy="589576"/>
          </a:xfrm>
        </p:spPr>
        <p:txBody>
          <a:bodyPr/>
          <a:lstStyle/>
          <a:p>
            <a:pPr marL="0" indent="0">
              <a:buNone/>
            </a:pPr>
            <a:r>
              <a:rPr lang="es-CL" b="1" dirty="0" smtClean="0"/>
              <a:t>Evidencia – </a:t>
            </a:r>
            <a:r>
              <a:rPr lang="es-CL" b="1" dirty="0" err="1" smtClean="0"/>
              <a:t>Muggah</a:t>
            </a:r>
            <a:r>
              <a:rPr lang="es-CL" b="1" dirty="0" smtClean="0"/>
              <a:t> (2019)</a:t>
            </a:r>
            <a:endParaRPr lang="es-CL" dirty="0"/>
          </a:p>
          <a:p>
            <a:pPr marL="0" indent="0">
              <a:buNone/>
            </a:pPr>
            <a:endParaRPr lang="es-CL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653" y="995920"/>
            <a:ext cx="7068338" cy="5862080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8269356" y="1189089"/>
            <a:ext cx="3425756" cy="493776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s-ES" sz="2000" dirty="0"/>
              <a:t>Intervenciones basadas en la escuela</a:t>
            </a:r>
          </a:p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s-ES" sz="2000" dirty="0" smtClean="0"/>
              <a:t>Programas basados en la familia</a:t>
            </a:r>
          </a:p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s-ES" sz="2000" b="1" dirty="0" smtClean="0"/>
              <a:t>Programas cognitivo-conductuales</a:t>
            </a:r>
          </a:p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s-ES" sz="2000" dirty="0" smtClean="0"/>
              <a:t>Prevención comunitaria con jóvenes</a:t>
            </a:r>
          </a:p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s-ES" sz="2000" b="1" dirty="0" smtClean="0"/>
              <a:t>Programas que evitan la cárcel</a:t>
            </a:r>
          </a:p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s-ES" sz="2000" dirty="0" smtClean="0"/>
              <a:t>Programas de disuasión focalizada con mediación comunitaria</a:t>
            </a:r>
            <a:endParaRPr lang="es-CL" sz="2000" dirty="0"/>
          </a:p>
        </p:txBody>
      </p:sp>
      <p:sp>
        <p:nvSpPr>
          <p:cNvPr id="9" name="CuadroTexto 8"/>
          <p:cNvSpPr txBox="1"/>
          <p:nvPr/>
        </p:nvSpPr>
        <p:spPr>
          <a:xfrm>
            <a:off x="9516862" y="31698"/>
            <a:ext cx="2512381" cy="91154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indent="0">
              <a:buNone/>
            </a:pPr>
            <a:endParaRPr lang="es-CL" sz="3600" b="1" dirty="0" err="1" smtClean="0">
              <a:solidFill>
                <a:schemeClr val="tx2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1547" y="69606"/>
            <a:ext cx="2306321" cy="630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37834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6950BFC3-D8DA-4A85-94F7-54DA5524770B}">
      <p188:commentRel xmlns="" xmlns:p188="http://schemas.microsoft.com/office/powerpoint/2018/8/main" r:id="rId5"/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5DAF58B-D2E5-40DB-8FE4-C673A4A9F5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A5B63EE3-D238-44B0-B0A6-B944B7849B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8973" y="340673"/>
            <a:ext cx="11316139" cy="589576"/>
          </a:xfrm>
        </p:spPr>
        <p:txBody>
          <a:bodyPr/>
          <a:lstStyle/>
          <a:p>
            <a:pPr marL="0" indent="0">
              <a:buNone/>
            </a:pPr>
            <a:r>
              <a:rPr lang="es-CL" b="1" dirty="0" smtClean="0"/>
              <a:t>Evidencia – </a:t>
            </a:r>
            <a:r>
              <a:rPr lang="es-CL" b="1" dirty="0" err="1" smtClean="0"/>
              <a:t>Weisburd</a:t>
            </a:r>
            <a:r>
              <a:rPr lang="es-CL" b="1" dirty="0" smtClean="0"/>
              <a:t> (2017)</a:t>
            </a:r>
            <a:endParaRPr lang="es-CL" dirty="0"/>
          </a:p>
          <a:p>
            <a:pPr marL="0" indent="0">
              <a:buNone/>
            </a:pPr>
            <a:endParaRPr lang="es-CL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0809879"/>
              </p:ext>
            </p:extLst>
          </p:nvPr>
        </p:nvGraphicFramePr>
        <p:xfrm>
          <a:off x="1033670" y="1112156"/>
          <a:ext cx="9374676" cy="4998357"/>
        </p:xfrm>
        <a:graphic>
          <a:graphicData uri="http://schemas.openxmlformats.org/drawingml/2006/table">
            <a:tbl>
              <a:tblPr/>
              <a:tblGrid>
                <a:gridCol w="33925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959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07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54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3002"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L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30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Dominio</a:t>
                      </a:r>
                      <a:endParaRPr lang="es-C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Investigadores</a:t>
                      </a:r>
                      <a:endParaRPr lang="es-C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800" b="1" i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 de revisiones sistemáticas</a:t>
                      </a:r>
                      <a:endParaRPr lang="es-C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800" b="1" i="1" u="none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 de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800" b="1" i="1" u="none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estudios primarios</a:t>
                      </a:r>
                      <a:endParaRPr lang="es-CL" sz="1800" b="1" i="1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50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20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Prevención temprana (criminología del desarrollo)</a:t>
                      </a:r>
                      <a:endParaRPr lang="es-CL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20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Farrington</a:t>
                      </a:r>
                      <a:r>
                        <a:rPr lang="es-CL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s-CL" sz="20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Ttofi</a:t>
                      </a:r>
                      <a:r>
                        <a:rPr lang="es-CL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and </a:t>
                      </a:r>
                      <a:r>
                        <a:rPr lang="es-CL" sz="20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Lösel</a:t>
                      </a:r>
                      <a:endParaRPr lang="es-CL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1,580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88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20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Intervención correccional</a:t>
                      </a:r>
                      <a:r>
                        <a:rPr lang="es-CL" sz="20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(RNR)</a:t>
                      </a:r>
                      <a:endParaRPr lang="es-CL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Wilson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479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88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20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Disuasión y </a:t>
                      </a:r>
                      <a:r>
                        <a:rPr lang="es-CL" sz="2000" b="1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sentenciamiento</a:t>
                      </a:r>
                      <a:endParaRPr lang="es-CL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Perry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88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Prevención comunitaria</a:t>
                      </a:r>
                      <a:endParaRPr lang="es-C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Gill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93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20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Policiamiento</a:t>
                      </a:r>
                      <a:endParaRPr lang="es-CL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2000" b="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Telep</a:t>
                      </a:r>
                      <a:r>
                        <a:rPr lang="es-CL" sz="20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and </a:t>
                      </a:r>
                      <a:r>
                        <a:rPr lang="es-CL" sz="2000" b="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Weisburd</a:t>
                      </a:r>
                      <a:endParaRPr lang="es-CL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2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2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93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Prevención del consumo de drogas</a:t>
                      </a:r>
                      <a:endParaRPr lang="es-C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20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Holloway</a:t>
                      </a:r>
                      <a:r>
                        <a:rPr lang="es-CL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and Bennett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93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Prevención situacional</a:t>
                      </a:r>
                      <a:endParaRPr lang="es-C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20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Bowers</a:t>
                      </a:r>
                      <a:r>
                        <a:rPr lang="es-CL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and Johnson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10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9516862" y="31698"/>
            <a:ext cx="2512381" cy="91154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indent="0">
              <a:buNone/>
            </a:pPr>
            <a:endParaRPr lang="es-CL" sz="3600" b="1" dirty="0" err="1" smtClean="0">
              <a:solidFill>
                <a:schemeClr val="tx2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9669262" y="184098"/>
            <a:ext cx="2512381" cy="91154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indent="0">
              <a:buNone/>
            </a:pPr>
            <a:endParaRPr lang="es-CL" sz="3600" b="1" dirty="0" err="1" smtClean="0">
              <a:solidFill>
                <a:schemeClr val="tx2"/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1547" y="69606"/>
            <a:ext cx="2306321" cy="630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39788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6950BFC3-D8DA-4A85-94F7-54DA5524770B}">
      <p188:commentRel xmlns="" xmlns:p188="http://schemas.microsoft.com/office/powerpoint/2018/8/main" r:id="rId4"/>
    </p:ext>
  </p:extLs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>
        <a:defPPr marL="0" indent="0">
          <a:buNone/>
          <a:defRPr sz="3600" b="1" dirty="0" err="1" smtClean="0">
            <a:solidFill>
              <a:schemeClr val="tx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4032</TotalTime>
  <Words>2315</Words>
  <Application>Microsoft Office PowerPoint</Application>
  <PresentationFormat>Panorámica</PresentationFormat>
  <Paragraphs>306</Paragraphs>
  <Slides>35</Slides>
  <Notes>26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35</vt:i4>
      </vt:variant>
    </vt:vector>
  </HeadingPairs>
  <TitlesOfParts>
    <vt:vector size="42" baseType="lpstr">
      <vt:lpstr>Arial</vt:lpstr>
      <vt:lpstr>Calibri</vt:lpstr>
      <vt:lpstr>Symbol</vt:lpstr>
      <vt:lpstr>Times New Roman</vt:lpstr>
      <vt:lpstr>Wingdings</vt:lpstr>
      <vt:lpstr>Wingdings 3</vt:lpstr>
      <vt:lpstr>Office Theme</vt:lpstr>
      <vt:lpstr>CURSO Enfoques criminológicos y modelos de reinserción social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Proceso de adaptación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Ciencia de la implementación</vt:lpstr>
      <vt:lpstr>Presentación de PowerPoint</vt:lpstr>
      <vt:lpstr>Construcción de políticas públicas basadas en evidencia</vt:lpstr>
      <vt:lpstr>Presentación de PowerPoint</vt:lpstr>
      <vt:lpstr>Presentación de PowerPoint</vt:lpstr>
      <vt:lpstr>¡Muchas gracias!</vt:lpstr>
    </vt:vector>
  </TitlesOfParts>
  <Company>CESC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 Peredo</dc:creator>
  <cp:lastModifiedBy>Centro de Investigación en Sociedad y Salud</cp:lastModifiedBy>
  <cp:revision>153</cp:revision>
  <dcterms:created xsi:type="dcterms:W3CDTF">2018-06-05T20:00:48Z</dcterms:created>
  <dcterms:modified xsi:type="dcterms:W3CDTF">2023-10-26T14:58:22Z</dcterms:modified>
</cp:coreProperties>
</file>