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8" r:id="rId2"/>
    <p:sldId id="299" r:id="rId3"/>
    <p:sldId id="295" r:id="rId4"/>
    <p:sldId id="347" r:id="rId5"/>
    <p:sldId id="348" r:id="rId6"/>
    <p:sldId id="349" r:id="rId7"/>
    <p:sldId id="350" r:id="rId8"/>
    <p:sldId id="351" r:id="rId9"/>
    <p:sldId id="352" r:id="rId10"/>
    <p:sldId id="300" r:id="rId11"/>
    <p:sldId id="301" r:id="rId12"/>
    <p:sldId id="302" r:id="rId13"/>
    <p:sldId id="303" r:id="rId14"/>
    <p:sldId id="304" r:id="rId15"/>
    <p:sldId id="297" r:id="rId16"/>
    <p:sldId id="342" r:id="rId17"/>
    <p:sldId id="286" r:id="rId18"/>
    <p:sldId id="338" r:id="rId19"/>
    <p:sldId id="345" r:id="rId20"/>
    <p:sldId id="324" r:id="rId21"/>
    <p:sldId id="260" r:id="rId22"/>
    <p:sldId id="291" r:id="rId23"/>
    <p:sldId id="353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38D23-11C5-4886-A823-8CF1C1F208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167C3F-B559-4880-AD62-3934A7A9E4ED}">
      <dgm:prSet/>
      <dgm:spPr/>
      <dgm:t>
        <a:bodyPr/>
        <a:lstStyle/>
        <a:p>
          <a:r>
            <a:rPr lang="es-ES" b="1"/>
            <a:t>Contenido</a:t>
          </a:r>
          <a:endParaRPr lang="en-US"/>
        </a:p>
      </dgm:t>
    </dgm:pt>
    <dgm:pt modelId="{4D4C4E11-C373-4F0C-A1C4-C2E7152F4780}" type="parTrans" cxnId="{AC199071-4719-49C3-A4A9-A9193A505C00}">
      <dgm:prSet/>
      <dgm:spPr/>
      <dgm:t>
        <a:bodyPr/>
        <a:lstStyle/>
        <a:p>
          <a:endParaRPr lang="en-US"/>
        </a:p>
      </dgm:t>
    </dgm:pt>
    <dgm:pt modelId="{1A4146FE-02E9-41F0-93CD-A9101E300DE6}" type="sibTrans" cxnId="{AC199071-4719-49C3-A4A9-A9193A505C00}">
      <dgm:prSet/>
      <dgm:spPr/>
      <dgm:t>
        <a:bodyPr/>
        <a:lstStyle/>
        <a:p>
          <a:endParaRPr lang="en-US"/>
        </a:p>
      </dgm:t>
    </dgm:pt>
    <dgm:pt modelId="{FC79E5EC-91B9-413A-9EC0-5358C1F860AC}">
      <dgm:prSet/>
      <dgm:spPr/>
      <dgm:t>
        <a:bodyPr/>
        <a:lstStyle/>
        <a:p>
          <a:r>
            <a:rPr lang="es-ES"/>
            <a:t>Criminología crítica y feminismo.</a:t>
          </a:r>
          <a:endParaRPr lang="en-US"/>
        </a:p>
      </dgm:t>
    </dgm:pt>
    <dgm:pt modelId="{CFE07103-D798-496E-8E64-F8CB7CB19537}" type="parTrans" cxnId="{AF35401E-AD6B-4A58-9A2C-08CD3988528C}">
      <dgm:prSet/>
      <dgm:spPr/>
      <dgm:t>
        <a:bodyPr/>
        <a:lstStyle/>
        <a:p>
          <a:endParaRPr lang="en-US"/>
        </a:p>
      </dgm:t>
    </dgm:pt>
    <dgm:pt modelId="{C54186A3-3E55-40B4-ADD1-B3AB2D8C1CE0}" type="sibTrans" cxnId="{AF35401E-AD6B-4A58-9A2C-08CD3988528C}">
      <dgm:prSet/>
      <dgm:spPr/>
      <dgm:t>
        <a:bodyPr/>
        <a:lstStyle/>
        <a:p>
          <a:endParaRPr lang="en-US"/>
        </a:p>
      </dgm:t>
    </dgm:pt>
    <dgm:pt modelId="{E95EFD1F-469F-4F81-9B5D-53FBCAC53DD0}">
      <dgm:prSet/>
      <dgm:spPr/>
      <dgm:t>
        <a:bodyPr/>
        <a:lstStyle/>
        <a:p>
          <a:r>
            <a:rPr lang="es-ES"/>
            <a:t>Desarrollo de criminología feminista.</a:t>
          </a:r>
          <a:endParaRPr lang="en-US"/>
        </a:p>
      </dgm:t>
    </dgm:pt>
    <dgm:pt modelId="{3990B88D-F384-465B-A16B-95EB7A82E58C}" type="parTrans" cxnId="{DB943D95-F3E4-4479-9366-0B41E4156A77}">
      <dgm:prSet/>
      <dgm:spPr/>
      <dgm:t>
        <a:bodyPr/>
        <a:lstStyle/>
        <a:p>
          <a:endParaRPr lang="en-US"/>
        </a:p>
      </dgm:t>
    </dgm:pt>
    <dgm:pt modelId="{DBE37F60-82C7-4558-B240-9E941685E5BD}" type="sibTrans" cxnId="{DB943D95-F3E4-4479-9366-0B41E4156A77}">
      <dgm:prSet/>
      <dgm:spPr/>
      <dgm:t>
        <a:bodyPr/>
        <a:lstStyle/>
        <a:p>
          <a:endParaRPr lang="en-US"/>
        </a:p>
      </dgm:t>
    </dgm:pt>
    <dgm:pt modelId="{E759CFD3-1275-4196-9BEB-216A7960178B}">
      <dgm:prSet/>
      <dgm:spPr/>
      <dgm:t>
        <a:bodyPr/>
        <a:lstStyle/>
        <a:p>
          <a:r>
            <a:rPr lang="es-ES"/>
            <a:t>Convivencia (violencia) y efectos en reinserción.</a:t>
          </a:r>
          <a:endParaRPr lang="en-US"/>
        </a:p>
      </dgm:t>
    </dgm:pt>
    <dgm:pt modelId="{1C777725-77C2-4A8B-9673-22EC5F4E502D}" type="parTrans" cxnId="{B585A07F-98F6-4F15-BA4A-80DBB1E7BC42}">
      <dgm:prSet/>
      <dgm:spPr/>
      <dgm:t>
        <a:bodyPr/>
        <a:lstStyle/>
        <a:p>
          <a:endParaRPr lang="en-US"/>
        </a:p>
      </dgm:t>
    </dgm:pt>
    <dgm:pt modelId="{516E77B1-2C60-49DC-AD88-1296A3D8A0F1}" type="sibTrans" cxnId="{B585A07F-98F6-4F15-BA4A-80DBB1E7BC42}">
      <dgm:prSet/>
      <dgm:spPr/>
      <dgm:t>
        <a:bodyPr/>
        <a:lstStyle/>
        <a:p>
          <a:endParaRPr lang="en-US"/>
        </a:p>
      </dgm:t>
    </dgm:pt>
    <dgm:pt modelId="{9EC0AE67-7B50-4E66-BDC0-06FC7C6AEAFA}">
      <dgm:prSet/>
      <dgm:spPr/>
      <dgm:t>
        <a:bodyPr/>
        <a:lstStyle/>
        <a:p>
          <a:r>
            <a:rPr lang="es-ES"/>
            <a:t>Programas de reinserción social efectivos, con enfoque de género.</a:t>
          </a:r>
          <a:endParaRPr lang="en-US"/>
        </a:p>
      </dgm:t>
    </dgm:pt>
    <dgm:pt modelId="{808518D1-C98F-4600-8133-026E3F22DFEF}" type="parTrans" cxnId="{C462DBA2-4764-47E3-9E43-F2DC1EA1EBB4}">
      <dgm:prSet/>
      <dgm:spPr/>
      <dgm:t>
        <a:bodyPr/>
        <a:lstStyle/>
        <a:p>
          <a:endParaRPr lang="en-US"/>
        </a:p>
      </dgm:t>
    </dgm:pt>
    <dgm:pt modelId="{9F49A7FD-5420-4382-B649-C23BA4221987}" type="sibTrans" cxnId="{C462DBA2-4764-47E3-9E43-F2DC1EA1EBB4}">
      <dgm:prSet/>
      <dgm:spPr/>
      <dgm:t>
        <a:bodyPr/>
        <a:lstStyle/>
        <a:p>
          <a:endParaRPr lang="en-US"/>
        </a:p>
      </dgm:t>
    </dgm:pt>
    <dgm:pt modelId="{285A5D92-4BF7-4744-B6F1-B99F0BA9972E}">
      <dgm:prSet/>
      <dgm:spPr/>
      <dgm:t>
        <a:bodyPr/>
        <a:lstStyle/>
        <a:p>
          <a:r>
            <a:rPr lang="es-ES"/>
            <a:t>Desafíos para la reinserción social.</a:t>
          </a:r>
          <a:endParaRPr lang="en-US"/>
        </a:p>
      </dgm:t>
    </dgm:pt>
    <dgm:pt modelId="{05938686-DE5F-4913-AF2A-ACA770572D73}" type="parTrans" cxnId="{C46897B5-4B2B-4DD8-94ED-8308E800B157}">
      <dgm:prSet/>
      <dgm:spPr/>
      <dgm:t>
        <a:bodyPr/>
        <a:lstStyle/>
        <a:p>
          <a:endParaRPr lang="en-US"/>
        </a:p>
      </dgm:t>
    </dgm:pt>
    <dgm:pt modelId="{A6E77DBD-9DC3-4968-8280-FF9B79B0E57E}" type="sibTrans" cxnId="{C46897B5-4B2B-4DD8-94ED-8308E800B157}">
      <dgm:prSet/>
      <dgm:spPr/>
      <dgm:t>
        <a:bodyPr/>
        <a:lstStyle/>
        <a:p>
          <a:endParaRPr lang="en-US"/>
        </a:p>
      </dgm:t>
    </dgm:pt>
    <dgm:pt modelId="{5D25539D-68EC-437B-9F9B-24655501D291}" type="pres">
      <dgm:prSet presAssocID="{62438D23-11C5-4886-A823-8CF1C1F20837}" presName="vert0" presStyleCnt="0">
        <dgm:presLayoutVars>
          <dgm:dir/>
          <dgm:animOne val="branch"/>
          <dgm:animLvl val="lvl"/>
        </dgm:presLayoutVars>
      </dgm:prSet>
      <dgm:spPr/>
    </dgm:pt>
    <dgm:pt modelId="{28969A3D-169A-4AE1-8BBB-9B0AAC73CDF1}" type="pres">
      <dgm:prSet presAssocID="{20167C3F-B559-4880-AD62-3934A7A9E4ED}" presName="thickLine" presStyleLbl="alignNode1" presStyleIdx="0" presStyleCnt="6"/>
      <dgm:spPr/>
    </dgm:pt>
    <dgm:pt modelId="{0817E402-6ACA-4F31-925B-93C2B30BDF04}" type="pres">
      <dgm:prSet presAssocID="{20167C3F-B559-4880-AD62-3934A7A9E4ED}" presName="horz1" presStyleCnt="0"/>
      <dgm:spPr/>
    </dgm:pt>
    <dgm:pt modelId="{EFA6BF41-1D83-4BD8-9A7C-39EE41ACB053}" type="pres">
      <dgm:prSet presAssocID="{20167C3F-B559-4880-AD62-3934A7A9E4ED}" presName="tx1" presStyleLbl="revTx" presStyleIdx="0" presStyleCnt="6"/>
      <dgm:spPr/>
    </dgm:pt>
    <dgm:pt modelId="{464797B4-5E4E-492A-9632-10E630FEA84A}" type="pres">
      <dgm:prSet presAssocID="{20167C3F-B559-4880-AD62-3934A7A9E4ED}" presName="vert1" presStyleCnt="0"/>
      <dgm:spPr/>
    </dgm:pt>
    <dgm:pt modelId="{7B0BF7F5-8D5B-4423-A7A3-8DEEB6A59BBB}" type="pres">
      <dgm:prSet presAssocID="{FC79E5EC-91B9-413A-9EC0-5358C1F860AC}" presName="thickLine" presStyleLbl="alignNode1" presStyleIdx="1" presStyleCnt="6"/>
      <dgm:spPr/>
    </dgm:pt>
    <dgm:pt modelId="{5FB18AAF-B912-4BBE-A5EF-8022164CDB0E}" type="pres">
      <dgm:prSet presAssocID="{FC79E5EC-91B9-413A-9EC0-5358C1F860AC}" presName="horz1" presStyleCnt="0"/>
      <dgm:spPr/>
    </dgm:pt>
    <dgm:pt modelId="{D808A465-C7D9-4EF6-9706-227551F60B02}" type="pres">
      <dgm:prSet presAssocID="{FC79E5EC-91B9-413A-9EC0-5358C1F860AC}" presName="tx1" presStyleLbl="revTx" presStyleIdx="1" presStyleCnt="6"/>
      <dgm:spPr/>
    </dgm:pt>
    <dgm:pt modelId="{94CC720A-9A69-4CE7-9BFF-798E26E61239}" type="pres">
      <dgm:prSet presAssocID="{FC79E5EC-91B9-413A-9EC0-5358C1F860AC}" presName="vert1" presStyleCnt="0"/>
      <dgm:spPr/>
    </dgm:pt>
    <dgm:pt modelId="{C421B15A-CC9D-4859-9E66-1F7A09E928A2}" type="pres">
      <dgm:prSet presAssocID="{E95EFD1F-469F-4F81-9B5D-53FBCAC53DD0}" presName="thickLine" presStyleLbl="alignNode1" presStyleIdx="2" presStyleCnt="6"/>
      <dgm:spPr/>
    </dgm:pt>
    <dgm:pt modelId="{4C84B31E-A540-4355-961E-DBB5E7FD62CA}" type="pres">
      <dgm:prSet presAssocID="{E95EFD1F-469F-4F81-9B5D-53FBCAC53DD0}" presName="horz1" presStyleCnt="0"/>
      <dgm:spPr/>
    </dgm:pt>
    <dgm:pt modelId="{A4F0D01F-B2FB-4454-A9F7-BAC31B6785E3}" type="pres">
      <dgm:prSet presAssocID="{E95EFD1F-469F-4F81-9B5D-53FBCAC53DD0}" presName="tx1" presStyleLbl="revTx" presStyleIdx="2" presStyleCnt="6"/>
      <dgm:spPr/>
    </dgm:pt>
    <dgm:pt modelId="{1622587F-BF6E-49A2-B155-9569982DD033}" type="pres">
      <dgm:prSet presAssocID="{E95EFD1F-469F-4F81-9B5D-53FBCAC53DD0}" presName="vert1" presStyleCnt="0"/>
      <dgm:spPr/>
    </dgm:pt>
    <dgm:pt modelId="{2E1D9F7A-8AB7-44DE-AE4A-64DAF14BFA82}" type="pres">
      <dgm:prSet presAssocID="{E759CFD3-1275-4196-9BEB-216A7960178B}" presName="thickLine" presStyleLbl="alignNode1" presStyleIdx="3" presStyleCnt="6"/>
      <dgm:spPr/>
    </dgm:pt>
    <dgm:pt modelId="{6C2AA012-7EC5-4F11-B6B4-13DF7FBBB66F}" type="pres">
      <dgm:prSet presAssocID="{E759CFD3-1275-4196-9BEB-216A7960178B}" presName="horz1" presStyleCnt="0"/>
      <dgm:spPr/>
    </dgm:pt>
    <dgm:pt modelId="{DE27CFD0-F804-49A1-BD7D-86E96FA85D49}" type="pres">
      <dgm:prSet presAssocID="{E759CFD3-1275-4196-9BEB-216A7960178B}" presName="tx1" presStyleLbl="revTx" presStyleIdx="3" presStyleCnt="6"/>
      <dgm:spPr/>
    </dgm:pt>
    <dgm:pt modelId="{7C813257-88DA-4722-A79B-ACEBAC050CFE}" type="pres">
      <dgm:prSet presAssocID="{E759CFD3-1275-4196-9BEB-216A7960178B}" presName="vert1" presStyleCnt="0"/>
      <dgm:spPr/>
    </dgm:pt>
    <dgm:pt modelId="{2CD03AB6-54C2-4FBE-91A1-BB3C1B70170F}" type="pres">
      <dgm:prSet presAssocID="{9EC0AE67-7B50-4E66-BDC0-06FC7C6AEAFA}" presName="thickLine" presStyleLbl="alignNode1" presStyleIdx="4" presStyleCnt="6"/>
      <dgm:spPr/>
    </dgm:pt>
    <dgm:pt modelId="{FEFDB58E-E33B-4AAB-A513-E2C46FEE5983}" type="pres">
      <dgm:prSet presAssocID="{9EC0AE67-7B50-4E66-BDC0-06FC7C6AEAFA}" presName="horz1" presStyleCnt="0"/>
      <dgm:spPr/>
    </dgm:pt>
    <dgm:pt modelId="{70A05D93-C267-4CA3-BF20-09F77DEB435E}" type="pres">
      <dgm:prSet presAssocID="{9EC0AE67-7B50-4E66-BDC0-06FC7C6AEAFA}" presName="tx1" presStyleLbl="revTx" presStyleIdx="4" presStyleCnt="6"/>
      <dgm:spPr/>
    </dgm:pt>
    <dgm:pt modelId="{5AB830CF-0254-4E46-A1BF-892335D1E8DB}" type="pres">
      <dgm:prSet presAssocID="{9EC0AE67-7B50-4E66-BDC0-06FC7C6AEAFA}" presName="vert1" presStyleCnt="0"/>
      <dgm:spPr/>
    </dgm:pt>
    <dgm:pt modelId="{E6529D2A-7856-4737-A383-A736F993DFB8}" type="pres">
      <dgm:prSet presAssocID="{285A5D92-4BF7-4744-B6F1-B99F0BA9972E}" presName="thickLine" presStyleLbl="alignNode1" presStyleIdx="5" presStyleCnt="6"/>
      <dgm:spPr/>
    </dgm:pt>
    <dgm:pt modelId="{6E9AF145-4A5B-4A2A-9C41-99772D278F27}" type="pres">
      <dgm:prSet presAssocID="{285A5D92-4BF7-4744-B6F1-B99F0BA9972E}" presName="horz1" presStyleCnt="0"/>
      <dgm:spPr/>
    </dgm:pt>
    <dgm:pt modelId="{121B72F2-18D9-4846-A4CB-E8A4B479719D}" type="pres">
      <dgm:prSet presAssocID="{285A5D92-4BF7-4744-B6F1-B99F0BA9972E}" presName="tx1" presStyleLbl="revTx" presStyleIdx="5" presStyleCnt="6"/>
      <dgm:spPr/>
    </dgm:pt>
    <dgm:pt modelId="{D0D1A92A-BDE7-4DA5-94B5-C49AB75433F4}" type="pres">
      <dgm:prSet presAssocID="{285A5D92-4BF7-4744-B6F1-B99F0BA9972E}" presName="vert1" presStyleCnt="0"/>
      <dgm:spPr/>
    </dgm:pt>
  </dgm:ptLst>
  <dgm:cxnLst>
    <dgm:cxn modelId="{6FBA0C03-778E-4E3C-8290-D8C96FC2F213}" type="presOf" srcId="{E759CFD3-1275-4196-9BEB-216A7960178B}" destId="{DE27CFD0-F804-49A1-BD7D-86E96FA85D49}" srcOrd="0" destOrd="0" presId="urn:microsoft.com/office/officeart/2008/layout/LinedList"/>
    <dgm:cxn modelId="{0EC3F409-3B04-4BBA-BE13-FCD8F4980F59}" type="presOf" srcId="{9EC0AE67-7B50-4E66-BDC0-06FC7C6AEAFA}" destId="{70A05D93-C267-4CA3-BF20-09F77DEB435E}" srcOrd="0" destOrd="0" presId="urn:microsoft.com/office/officeart/2008/layout/LinedList"/>
    <dgm:cxn modelId="{DB041B1C-7C03-469B-B7A4-E840BDBB65BB}" type="presOf" srcId="{FC79E5EC-91B9-413A-9EC0-5358C1F860AC}" destId="{D808A465-C7D9-4EF6-9706-227551F60B02}" srcOrd="0" destOrd="0" presId="urn:microsoft.com/office/officeart/2008/layout/LinedList"/>
    <dgm:cxn modelId="{AF35401E-AD6B-4A58-9A2C-08CD3988528C}" srcId="{62438D23-11C5-4886-A823-8CF1C1F20837}" destId="{FC79E5EC-91B9-413A-9EC0-5358C1F860AC}" srcOrd="1" destOrd="0" parTransId="{CFE07103-D798-496E-8E64-F8CB7CB19537}" sibTransId="{C54186A3-3E55-40B4-ADD1-B3AB2D8C1CE0}"/>
    <dgm:cxn modelId="{B769741E-2597-4EC7-92FD-297AF277CBA4}" type="presOf" srcId="{E95EFD1F-469F-4F81-9B5D-53FBCAC53DD0}" destId="{A4F0D01F-B2FB-4454-A9F7-BAC31B6785E3}" srcOrd="0" destOrd="0" presId="urn:microsoft.com/office/officeart/2008/layout/LinedList"/>
    <dgm:cxn modelId="{2B43DB30-1A14-45E0-84D5-9D93F451F815}" type="presOf" srcId="{20167C3F-B559-4880-AD62-3934A7A9E4ED}" destId="{EFA6BF41-1D83-4BD8-9A7C-39EE41ACB053}" srcOrd="0" destOrd="0" presId="urn:microsoft.com/office/officeart/2008/layout/LinedList"/>
    <dgm:cxn modelId="{AC199071-4719-49C3-A4A9-A9193A505C00}" srcId="{62438D23-11C5-4886-A823-8CF1C1F20837}" destId="{20167C3F-B559-4880-AD62-3934A7A9E4ED}" srcOrd="0" destOrd="0" parTransId="{4D4C4E11-C373-4F0C-A1C4-C2E7152F4780}" sibTransId="{1A4146FE-02E9-41F0-93CD-A9101E300DE6}"/>
    <dgm:cxn modelId="{B585A07F-98F6-4F15-BA4A-80DBB1E7BC42}" srcId="{62438D23-11C5-4886-A823-8CF1C1F20837}" destId="{E759CFD3-1275-4196-9BEB-216A7960178B}" srcOrd="3" destOrd="0" parTransId="{1C777725-77C2-4A8B-9673-22EC5F4E502D}" sibTransId="{516E77B1-2C60-49DC-AD88-1296A3D8A0F1}"/>
    <dgm:cxn modelId="{DB943D95-F3E4-4479-9366-0B41E4156A77}" srcId="{62438D23-11C5-4886-A823-8CF1C1F20837}" destId="{E95EFD1F-469F-4F81-9B5D-53FBCAC53DD0}" srcOrd="2" destOrd="0" parTransId="{3990B88D-F384-465B-A16B-95EB7A82E58C}" sibTransId="{DBE37F60-82C7-4558-B240-9E941685E5BD}"/>
    <dgm:cxn modelId="{C462DBA2-4764-47E3-9E43-F2DC1EA1EBB4}" srcId="{62438D23-11C5-4886-A823-8CF1C1F20837}" destId="{9EC0AE67-7B50-4E66-BDC0-06FC7C6AEAFA}" srcOrd="4" destOrd="0" parTransId="{808518D1-C98F-4600-8133-026E3F22DFEF}" sibTransId="{9F49A7FD-5420-4382-B649-C23BA4221987}"/>
    <dgm:cxn modelId="{C38E9AA3-00AD-402B-8925-0F572F7FD60E}" type="presOf" srcId="{62438D23-11C5-4886-A823-8CF1C1F20837}" destId="{5D25539D-68EC-437B-9F9B-24655501D291}" srcOrd="0" destOrd="0" presId="urn:microsoft.com/office/officeart/2008/layout/LinedList"/>
    <dgm:cxn modelId="{C46897B5-4B2B-4DD8-94ED-8308E800B157}" srcId="{62438D23-11C5-4886-A823-8CF1C1F20837}" destId="{285A5D92-4BF7-4744-B6F1-B99F0BA9972E}" srcOrd="5" destOrd="0" parTransId="{05938686-DE5F-4913-AF2A-ACA770572D73}" sibTransId="{A6E77DBD-9DC3-4968-8280-FF9B79B0E57E}"/>
    <dgm:cxn modelId="{081C86BD-0914-4F5D-A123-200B79BB45CE}" type="presOf" srcId="{285A5D92-4BF7-4744-B6F1-B99F0BA9972E}" destId="{121B72F2-18D9-4846-A4CB-E8A4B479719D}" srcOrd="0" destOrd="0" presId="urn:microsoft.com/office/officeart/2008/layout/LinedList"/>
    <dgm:cxn modelId="{624C60E5-4CDB-4270-AA3E-2B76BEE319A3}" type="presParOf" srcId="{5D25539D-68EC-437B-9F9B-24655501D291}" destId="{28969A3D-169A-4AE1-8BBB-9B0AAC73CDF1}" srcOrd="0" destOrd="0" presId="urn:microsoft.com/office/officeart/2008/layout/LinedList"/>
    <dgm:cxn modelId="{8FB3FF34-D235-43C3-A265-A9595B008B5D}" type="presParOf" srcId="{5D25539D-68EC-437B-9F9B-24655501D291}" destId="{0817E402-6ACA-4F31-925B-93C2B30BDF04}" srcOrd="1" destOrd="0" presId="urn:microsoft.com/office/officeart/2008/layout/LinedList"/>
    <dgm:cxn modelId="{CD66ED08-AD04-43D4-84C4-2855B605D038}" type="presParOf" srcId="{0817E402-6ACA-4F31-925B-93C2B30BDF04}" destId="{EFA6BF41-1D83-4BD8-9A7C-39EE41ACB053}" srcOrd="0" destOrd="0" presId="urn:microsoft.com/office/officeart/2008/layout/LinedList"/>
    <dgm:cxn modelId="{23686D1A-B6F8-4E3A-93FE-953C53343417}" type="presParOf" srcId="{0817E402-6ACA-4F31-925B-93C2B30BDF04}" destId="{464797B4-5E4E-492A-9632-10E630FEA84A}" srcOrd="1" destOrd="0" presId="urn:microsoft.com/office/officeart/2008/layout/LinedList"/>
    <dgm:cxn modelId="{8EC76E27-9322-4A1E-9381-91B09072D98B}" type="presParOf" srcId="{5D25539D-68EC-437B-9F9B-24655501D291}" destId="{7B0BF7F5-8D5B-4423-A7A3-8DEEB6A59BBB}" srcOrd="2" destOrd="0" presId="urn:microsoft.com/office/officeart/2008/layout/LinedList"/>
    <dgm:cxn modelId="{2F7648DB-F499-4787-AED4-4C13E9D6F067}" type="presParOf" srcId="{5D25539D-68EC-437B-9F9B-24655501D291}" destId="{5FB18AAF-B912-4BBE-A5EF-8022164CDB0E}" srcOrd="3" destOrd="0" presId="urn:microsoft.com/office/officeart/2008/layout/LinedList"/>
    <dgm:cxn modelId="{7A8B3107-DB6E-48D4-8DA5-EB225BF31902}" type="presParOf" srcId="{5FB18AAF-B912-4BBE-A5EF-8022164CDB0E}" destId="{D808A465-C7D9-4EF6-9706-227551F60B02}" srcOrd="0" destOrd="0" presId="urn:microsoft.com/office/officeart/2008/layout/LinedList"/>
    <dgm:cxn modelId="{67758A0A-420E-4DEA-8A5C-23E528F0EDFC}" type="presParOf" srcId="{5FB18AAF-B912-4BBE-A5EF-8022164CDB0E}" destId="{94CC720A-9A69-4CE7-9BFF-798E26E61239}" srcOrd="1" destOrd="0" presId="urn:microsoft.com/office/officeart/2008/layout/LinedList"/>
    <dgm:cxn modelId="{CB4DBD78-4350-42B0-8453-D82B9117F027}" type="presParOf" srcId="{5D25539D-68EC-437B-9F9B-24655501D291}" destId="{C421B15A-CC9D-4859-9E66-1F7A09E928A2}" srcOrd="4" destOrd="0" presId="urn:microsoft.com/office/officeart/2008/layout/LinedList"/>
    <dgm:cxn modelId="{0B189256-57C0-4827-8E7D-5BDFBFCBA238}" type="presParOf" srcId="{5D25539D-68EC-437B-9F9B-24655501D291}" destId="{4C84B31E-A540-4355-961E-DBB5E7FD62CA}" srcOrd="5" destOrd="0" presId="urn:microsoft.com/office/officeart/2008/layout/LinedList"/>
    <dgm:cxn modelId="{24429B16-0089-4575-BD01-BB82315F7AB3}" type="presParOf" srcId="{4C84B31E-A540-4355-961E-DBB5E7FD62CA}" destId="{A4F0D01F-B2FB-4454-A9F7-BAC31B6785E3}" srcOrd="0" destOrd="0" presId="urn:microsoft.com/office/officeart/2008/layout/LinedList"/>
    <dgm:cxn modelId="{E5B1CEF6-5588-4A54-B242-4DBC4B59C4E2}" type="presParOf" srcId="{4C84B31E-A540-4355-961E-DBB5E7FD62CA}" destId="{1622587F-BF6E-49A2-B155-9569982DD033}" srcOrd="1" destOrd="0" presId="urn:microsoft.com/office/officeart/2008/layout/LinedList"/>
    <dgm:cxn modelId="{9C2AD5C7-E95B-48C2-8982-9AC12D50ED8C}" type="presParOf" srcId="{5D25539D-68EC-437B-9F9B-24655501D291}" destId="{2E1D9F7A-8AB7-44DE-AE4A-64DAF14BFA82}" srcOrd="6" destOrd="0" presId="urn:microsoft.com/office/officeart/2008/layout/LinedList"/>
    <dgm:cxn modelId="{5C65F335-8D8D-41F7-80A9-AB1A1D68E377}" type="presParOf" srcId="{5D25539D-68EC-437B-9F9B-24655501D291}" destId="{6C2AA012-7EC5-4F11-B6B4-13DF7FBBB66F}" srcOrd="7" destOrd="0" presId="urn:microsoft.com/office/officeart/2008/layout/LinedList"/>
    <dgm:cxn modelId="{E3EF6460-5703-4DD6-913F-254F1EA40D41}" type="presParOf" srcId="{6C2AA012-7EC5-4F11-B6B4-13DF7FBBB66F}" destId="{DE27CFD0-F804-49A1-BD7D-86E96FA85D49}" srcOrd="0" destOrd="0" presId="urn:microsoft.com/office/officeart/2008/layout/LinedList"/>
    <dgm:cxn modelId="{854A2BA6-12BC-4BF3-B6EB-836CB65425FE}" type="presParOf" srcId="{6C2AA012-7EC5-4F11-B6B4-13DF7FBBB66F}" destId="{7C813257-88DA-4722-A79B-ACEBAC050CFE}" srcOrd="1" destOrd="0" presId="urn:microsoft.com/office/officeart/2008/layout/LinedList"/>
    <dgm:cxn modelId="{3780E2E8-8C35-4DB2-ACEA-02EB321F0338}" type="presParOf" srcId="{5D25539D-68EC-437B-9F9B-24655501D291}" destId="{2CD03AB6-54C2-4FBE-91A1-BB3C1B70170F}" srcOrd="8" destOrd="0" presId="urn:microsoft.com/office/officeart/2008/layout/LinedList"/>
    <dgm:cxn modelId="{41861956-37E1-4E7D-BFCA-A261D61AA9B3}" type="presParOf" srcId="{5D25539D-68EC-437B-9F9B-24655501D291}" destId="{FEFDB58E-E33B-4AAB-A513-E2C46FEE5983}" srcOrd="9" destOrd="0" presId="urn:microsoft.com/office/officeart/2008/layout/LinedList"/>
    <dgm:cxn modelId="{0AD11FB3-9B91-4D0D-81AB-854B6EA93387}" type="presParOf" srcId="{FEFDB58E-E33B-4AAB-A513-E2C46FEE5983}" destId="{70A05D93-C267-4CA3-BF20-09F77DEB435E}" srcOrd="0" destOrd="0" presId="urn:microsoft.com/office/officeart/2008/layout/LinedList"/>
    <dgm:cxn modelId="{66644AF2-B01B-4E1A-8A31-659A2643A6CB}" type="presParOf" srcId="{FEFDB58E-E33B-4AAB-A513-E2C46FEE5983}" destId="{5AB830CF-0254-4E46-A1BF-892335D1E8DB}" srcOrd="1" destOrd="0" presId="urn:microsoft.com/office/officeart/2008/layout/LinedList"/>
    <dgm:cxn modelId="{4A2F3D95-B7E7-4E4A-B6BC-1E4184718E77}" type="presParOf" srcId="{5D25539D-68EC-437B-9F9B-24655501D291}" destId="{E6529D2A-7856-4737-A383-A736F993DFB8}" srcOrd="10" destOrd="0" presId="urn:microsoft.com/office/officeart/2008/layout/LinedList"/>
    <dgm:cxn modelId="{8CAB9B64-37FA-48A1-A8CD-3A1BC22008D1}" type="presParOf" srcId="{5D25539D-68EC-437B-9F9B-24655501D291}" destId="{6E9AF145-4A5B-4A2A-9C41-99772D278F27}" srcOrd="11" destOrd="0" presId="urn:microsoft.com/office/officeart/2008/layout/LinedList"/>
    <dgm:cxn modelId="{219C5C83-A6A1-4A9B-B77D-E9227F61D62B}" type="presParOf" srcId="{6E9AF145-4A5B-4A2A-9C41-99772D278F27}" destId="{121B72F2-18D9-4846-A4CB-E8A4B479719D}" srcOrd="0" destOrd="0" presId="urn:microsoft.com/office/officeart/2008/layout/LinedList"/>
    <dgm:cxn modelId="{4F0D02BB-3D20-470C-9D1E-760DE422BF1A}" type="presParOf" srcId="{6E9AF145-4A5B-4A2A-9C41-99772D278F27}" destId="{D0D1A92A-BDE7-4DA5-94B5-C49AB75433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CD385E-427F-4F06-ADC8-CF991D10B3B0}" type="doc">
      <dgm:prSet loTypeId="urn:microsoft.com/office/officeart/2005/8/layout/defaul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5DAB2C4-B0D6-4DD0-9A85-74D9DCCE172E}">
      <dgm:prSet/>
      <dgm:spPr/>
      <dgm:t>
        <a:bodyPr/>
        <a:lstStyle/>
        <a:p>
          <a:r>
            <a:rPr lang="es-CL" b="1" dirty="0"/>
            <a:t>Jóvenes y madres adolescentes:</a:t>
          </a:r>
          <a:r>
            <a:rPr lang="es-CL" dirty="0"/>
            <a:t> El promedio de edad de la mujer privada de libertad en ALC es de 36 años. El 90% tiene hijos. </a:t>
          </a:r>
          <a:endParaRPr lang="en-US" dirty="0"/>
        </a:p>
      </dgm:t>
    </dgm:pt>
    <dgm:pt modelId="{C93F0598-BBF8-4B7C-90A5-86900E944AE4}" type="parTrans" cxnId="{B37D5799-6B91-4174-A712-5D01289354E8}">
      <dgm:prSet/>
      <dgm:spPr/>
      <dgm:t>
        <a:bodyPr/>
        <a:lstStyle/>
        <a:p>
          <a:endParaRPr lang="en-US"/>
        </a:p>
      </dgm:t>
    </dgm:pt>
    <dgm:pt modelId="{B082A2A8-170F-4D86-B7A5-F1413304C0CA}" type="sibTrans" cxnId="{B37D5799-6B91-4174-A712-5D01289354E8}">
      <dgm:prSet phldrT="1" phldr="0"/>
      <dgm:spPr/>
      <dgm:t>
        <a:bodyPr/>
        <a:lstStyle/>
        <a:p>
          <a:endParaRPr lang="en-US"/>
        </a:p>
      </dgm:t>
    </dgm:pt>
    <dgm:pt modelId="{D503A1DF-9FEC-4B45-A7E0-82D44C2C0098}">
      <dgm:prSet/>
      <dgm:spPr/>
      <dgm:t>
        <a:bodyPr/>
        <a:lstStyle/>
        <a:p>
          <a:r>
            <a:rPr lang="es-CL" b="1" dirty="0"/>
            <a:t>Emparejadas, pero separadas por la cárcel:</a:t>
          </a:r>
          <a:r>
            <a:rPr lang="es-CL" dirty="0"/>
            <a:t> 7 /10 mujeres privadas de libertad dicen tener pareja y el 40% admite que su pareja también se encuentra detenida.</a:t>
          </a:r>
          <a:endParaRPr lang="en-US" dirty="0"/>
        </a:p>
      </dgm:t>
    </dgm:pt>
    <dgm:pt modelId="{E430F8F3-54C2-4D85-BBE8-C2CEEEF4D49D}" type="parTrans" cxnId="{42DF6554-D1E4-4B89-ADA4-E7944A329622}">
      <dgm:prSet/>
      <dgm:spPr/>
      <dgm:t>
        <a:bodyPr/>
        <a:lstStyle/>
        <a:p>
          <a:endParaRPr lang="en-US"/>
        </a:p>
      </dgm:t>
    </dgm:pt>
    <dgm:pt modelId="{F771D021-B943-497D-AF45-54FC048D98DB}" type="sibTrans" cxnId="{42DF6554-D1E4-4B89-ADA4-E7944A329622}">
      <dgm:prSet phldrT="2" phldr="0"/>
      <dgm:spPr/>
      <dgm:t>
        <a:bodyPr/>
        <a:lstStyle/>
        <a:p>
          <a:endParaRPr lang="en-US"/>
        </a:p>
      </dgm:t>
    </dgm:pt>
    <dgm:pt modelId="{C6BC7B7B-F120-4BCF-A437-EC26CD86BEE2}">
      <dgm:prSet/>
      <dgm:spPr/>
      <dgm:t>
        <a:bodyPr/>
        <a:lstStyle/>
        <a:p>
          <a:r>
            <a:rPr lang="es-CL" b="1" dirty="0"/>
            <a:t>Entornos familiares violentos y abandono del hogar:</a:t>
          </a:r>
          <a:r>
            <a:rPr lang="es-CL" dirty="0"/>
            <a:t> 4/10 mujeres admiten haber abandonado a edad temprana su hogar; 6/10 fueron testigos de VIF; y  4/10 creció en un barrio con bandas delictivas.</a:t>
          </a:r>
          <a:endParaRPr lang="en-US" dirty="0"/>
        </a:p>
      </dgm:t>
    </dgm:pt>
    <dgm:pt modelId="{3D64CFAE-CF82-4397-9833-3CEA507958F1}" type="parTrans" cxnId="{C72B3DAE-7FBA-41FA-8A02-7E676B74B345}">
      <dgm:prSet/>
      <dgm:spPr/>
      <dgm:t>
        <a:bodyPr/>
        <a:lstStyle/>
        <a:p>
          <a:endParaRPr lang="en-US"/>
        </a:p>
      </dgm:t>
    </dgm:pt>
    <dgm:pt modelId="{5BA9D187-357E-4804-A116-3BAFF491977C}" type="sibTrans" cxnId="{C72B3DAE-7FBA-41FA-8A02-7E676B74B345}">
      <dgm:prSet phldrT="3" phldr="0"/>
      <dgm:spPr/>
      <dgm:t>
        <a:bodyPr/>
        <a:lstStyle/>
        <a:p>
          <a:endParaRPr lang="en-US"/>
        </a:p>
      </dgm:t>
    </dgm:pt>
    <dgm:pt modelId="{68F8767F-743F-4BA4-9B6A-8F6C70E60E75}">
      <dgm:prSet/>
      <dgm:spPr/>
      <dgm:t>
        <a:bodyPr/>
        <a:lstStyle/>
        <a:p>
          <a:r>
            <a:rPr lang="es-CL" b="1" dirty="0"/>
            <a:t>Mayor formación que los presos hombres:</a:t>
          </a:r>
          <a:r>
            <a:rPr lang="es-CL" dirty="0"/>
            <a:t> Si bien hombres y mujeres en contextos de encierro tienen poca formación, la media educativa de mujeres es algo superior a la de los hombres.</a:t>
          </a:r>
          <a:endParaRPr lang="en-US" dirty="0"/>
        </a:p>
      </dgm:t>
    </dgm:pt>
    <dgm:pt modelId="{F45AAF54-9484-4D0B-B589-F7EB06B4FAF8}" type="parTrans" cxnId="{45DF9960-5E72-4A66-8DE3-3E82E77CB96C}">
      <dgm:prSet/>
      <dgm:spPr/>
      <dgm:t>
        <a:bodyPr/>
        <a:lstStyle/>
        <a:p>
          <a:endParaRPr lang="en-US"/>
        </a:p>
      </dgm:t>
    </dgm:pt>
    <dgm:pt modelId="{4E4545AB-AB73-450A-9F9D-6894AF7432AB}" type="sibTrans" cxnId="{45DF9960-5E72-4A66-8DE3-3E82E77CB96C}">
      <dgm:prSet phldrT="4" phldr="0"/>
      <dgm:spPr/>
      <dgm:t>
        <a:bodyPr/>
        <a:lstStyle/>
        <a:p>
          <a:endParaRPr lang="en-US"/>
        </a:p>
      </dgm:t>
    </dgm:pt>
    <dgm:pt modelId="{4E59309E-4EE1-44CE-B55C-A2C6B3BB1915}">
      <dgm:prSet/>
      <dgm:spPr/>
      <dgm:t>
        <a:bodyPr/>
        <a:lstStyle/>
        <a:p>
          <a:r>
            <a:rPr lang="es-CL" b="1" dirty="0"/>
            <a:t>Menos violencia, más droga:</a:t>
          </a:r>
          <a:r>
            <a:rPr lang="es-CL" dirty="0"/>
            <a:t> El motivo más frecuente por el que la mujer ingresa al sistema penitenciario es por tráfico o tenencia de drogas (38%) y robo (22%).</a:t>
          </a:r>
          <a:endParaRPr lang="en-US" dirty="0"/>
        </a:p>
      </dgm:t>
    </dgm:pt>
    <dgm:pt modelId="{63BABFCE-DF0E-44A3-B1DA-23B3FDC1CAC3}" type="parTrans" cxnId="{236F8483-C424-43A1-A6B7-81278350B7D8}">
      <dgm:prSet/>
      <dgm:spPr/>
      <dgm:t>
        <a:bodyPr/>
        <a:lstStyle/>
        <a:p>
          <a:endParaRPr lang="en-US"/>
        </a:p>
      </dgm:t>
    </dgm:pt>
    <dgm:pt modelId="{B939C528-5FD5-4328-883B-A42AC0DEA637}" type="sibTrans" cxnId="{236F8483-C424-43A1-A6B7-81278350B7D8}">
      <dgm:prSet phldrT="5" phldr="0"/>
      <dgm:spPr/>
      <dgm:t>
        <a:bodyPr/>
        <a:lstStyle/>
        <a:p>
          <a:endParaRPr lang="en-US"/>
        </a:p>
      </dgm:t>
    </dgm:pt>
    <dgm:pt modelId="{C17221A4-7D50-4A56-ADE2-8F49898EE504}">
      <dgm:prSet/>
      <dgm:spPr/>
      <dgm:t>
        <a:bodyPr/>
        <a:lstStyle/>
        <a:p>
          <a:r>
            <a:rPr lang="es-CL" b="1" dirty="0"/>
            <a:t>Dependencia hacia la figura masculina:</a:t>
          </a:r>
          <a:r>
            <a:rPr lang="es-CL" dirty="0"/>
            <a:t> Se detectan importantes lazos de codependencia entre las parejas y la comisión del delito: en muchos casos las mujeres delinquen </a:t>
          </a:r>
          <a:r>
            <a:rPr lang="es-CL" i="0" dirty="0"/>
            <a:t>con o por </a:t>
          </a:r>
          <a:r>
            <a:rPr lang="es-CL" dirty="0"/>
            <a:t>sus parejas.</a:t>
          </a:r>
          <a:endParaRPr lang="en-US" dirty="0"/>
        </a:p>
      </dgm:t>
    </dgm:pt>
    <dgm:pt modelId="{C642BFFD-652D-4B8B-9036-97A9B092FFAA}" type="parTrans" cxnId="{DF483F8A-C6D8-4568-81AD-BC56148598A0}">
      <dgm:prSet/>
      <dgm:spPr/>
      <dgm:t>
        <a:bodyPr/>
        <a:lstStyle/>
        <a:p>
          <a:endParaRPr lang="en-US"/>
        </a:p>
      </dgm:t>
    </dgm:pt>
    <dgm:pt modelId="{3899912E-1499-4E70-A8DF-2D98D491B2CC}" type="sibTrans" cxnId="{DF483F8A-C6D8-4568-81AD-BC56148598A0}">
      <dgm:prSet phldrT="6" phldr="0"/>
      <dgm:spPr/>
      <dgm:t>
        <a:bodyPr/>
        <a:lstStyle/>
        <a:p>
          <a:endParaRPr lang="en-US"/>
        </a:p>
      </dgm:t>
    </dgm:pt>
    <dgm:pt modelId="{669A0D0A-FAB2-4B56-866D-5783A58F05EC}" type="pres">
      <dgm:prSet presAssocID="{19CD385E-427F-4F06-ADC8-CF991D10B3B0}" presName="diagram" presStyleCnt="0">
        <dgm:presLayoutVars>
          <dgm:dir/>
          <dgm:resizeHandles val="exact"/>
        </dgm:presLayoutVars>
      </dgm:prSet>
      <dgm:spPr/>
    </dgm:pt>
    <dgm:pt modelId="{6681CF75-9722-4BFE-AAA5-DD4B176508AA}" type="pres">
      <dgm:prSet presAssocID="{15DAB2C4-B0D6-4DD0-9A85-74D9DCCE172E}" presName="node" presStyleLbl="node1" presStyleIdx="0" presStyleCnt="6">
        <dgm:presLayoutVars>
          <dgm:bulletEnabled val="1"/>
        </dgm:presLayoutVars>
      </dgm:prSet>
      <dgm:spPr/>
    </dgm:pt>
    <dgm:pt modelId="{1C681AE9-AD4C-4F81-A5F1-10804C398F76}" type="pres">
      <dgm:prSet presAssocID="{B082A2A8-170F-4D86-B7A5-F1413304C0CA}" presName="sibTrans" presStyleCnt="0"/>
      <dgm:spPr/>
    </dgm:pt>
    <dgm:pt modelId="{37B5ECD9-C077-4307-A387-CBCC9B2F70B6}" type="pres">
      <dgm:prSet presAssocID="{D503A1DF-9FEC-4B45-A7E0-82D44C2C0098}" presName="node" presStyleLbl="node1" presStyleIdx="1" presStyleCnt="6">
        <dgm:presLayoutVars>
          <dgm:bulletEnabled val="1"/>
        </dgm:presLayoutVars>
      </dgm:prSet>
      <dgm:spPr/>
    </dgm:pt>
    <dgm:pt modelId="{8C3A1B27-4483-4501-AF4B-5FC3D2A6D7C9}" type="pres">
      <dgm:prSet presAssocID="{F771D021-B943-497D-AF45-54FC048D98DB}" presName="sibTrans" presStyleCnt="0"/>
      <dgm:spPr/>
    </dgm:pt>
    <dgm:pt modelId="{6568F5AB-0AA9-4E1C-BC2E-3A19F9E6EF0E}" type="pres">
      <dgm:prSet presAssocID="{C6BC7B7B-F120-4BCF-A437-EC26CD86BEE2}" presName="node" presStyleLbl="node1" presStyleIdx="2" presStyleCnt="6">
        <dgm:presLayoutVars>
          <dgm:bulletEnabled val="1"/>
        </dgm:presLayoutVars>
      </dgm:prSet>
      <dgm:spPr/>
    </dgm:pt>
    <dgm:pt modelId="{D955B768-0FB9-44C4-880E-E752086AB59E}" type="pres">
      <dgm:prSet presAssocID="{5BA9D187-357E-4804-A116-3BAFF491977C}" presName="sibTrans" presStyleCnt="0"/>
      <dgm:spPr/>
    </dgm:pt>
    <dgm:pt modelId="{AB258F76-9142-41B5-9EB3-B246DD30FB4D}" type="pres">
      <dgm:prSet presAssocID="{68F8767F-743F-4BA4-9B6A-8F6C70E60E75}" presName="node" presStyleLbl="node1" presStyleIdx="3" presStyleCnt="6">
        <dgm:presLayoutVars>
          <dgm:bulletEnabled val="1"/>
        </dgm:presLayoutVars>
      </dgm:prSet>
      <dgm:spPr/>
    </dgm:pt>
    <dgm:pt modelId="{6FFD0AB2-F0A7-499F-A8BB-E4142D3EE5B3}" type="pres">
      <dgm:prSet presAssocID="{4E4545AB-AB73-450A-9F9D-6894AF7432AB}" presName="sibTrans" presStyleCnt="0"/>
      <dgm:spPr/>
    </dgm:pt>
    <dgm:pt modelId="{58FBCE31-06B3-4D57-BE9D-55272082E6B6}" type="pres">
      <dgm:prSet presAssocID="{4E59309E-4EE1-44CE-B55C-A2C6B3BB1915}" presName="node" presStyleLbl="node1" presStyleIdx="4" presStyleCnt="6">
        <dgm:presLayoutVars>
          <dgm:bulletEnabled val="1"/>
        </dgm:presLayoutVars>
      </dgm:prSet>
      <dgm:spPr/>
    </dgm:pt>
    <dgm:pt modelId="{A04DD228-4E90-4598-AF0B-24F1A74BE864}" type="pres">
      <dgm:prSet presAssocID="{B939C528-5FD5-4328-883B-A42AC0DEA637}" presName="sibTrans" presStyleCnt="0"/>
      <dgm:spPr/>
    </dgm:pt>
    <dgm:pt modelId="{5D625603-E5B2-444C-BBC5-CBEF88D00667}" type="pres">
      <dgm:prSet presAssocID="{C17221A4-7D50-4A56-ADE2-8F49898EE504}" presName="node" presStyleLbl="node1" presStyleIdx="5" presStyleCnt="6">
        <dgm:presLayoutVars>
          <dgm:bulletEnabled val="1"/>
        </dgm:presLayoutVars>
      </dgm:prSet>
      <dgm:spPr/>
    </dgm:pt>
  </dgm:ptLst>
  <dgm:cxnLst>
    <dgm:cxn modelId="{AB67EA24-4544-4D56-B8D7-954C6F2BBF2C}" type="presOf" srcId="{D503A1DF-9FEC-4B45-A7E0-82D44C2C0098}" destId="{37B5ECD9-C077-4307-A387-CBCC9B2F70B6}" srcOrd="0" destOrd="0" presId="urn:microsoft.com/office/officeart/2005/8/layout/default"/>
    <dgm:cxn modelId="{2C59BA28-26EB-4FE9-A3F2-7FF75E2AE1E6}" type="presOf" srcId="{68F8767F-743F-4BA4-9B6A-8F6C70E60E75}" destId="{AB258F76-9142-41B5-9EB3-B246DD30FB4D}" srcOrd="0" destOrd="0" presId="urn:microsoft.com/office/officeart/2005/8/layout/default"/>
    <dgm:cxn modelId="{45DF9960-5E72-4A66-8DE3-3E82E77CB96C}" srcId="{19CD385E-427F-4F06-ADC8-CF991D10B3B0}" destId="{68F8767F-743F-4BA4-9B6A-8F6C70E60E75}" srcOrd="3" destOrd="0" parTransId="{F45AAF54-9484-4D0B-B589-F7EB06B4FAF8}" sibTransId="{4E4545AB-AB73-450A-9F9D-6894AF7432AB}"/>
    <dgm:cxn modelId="{42DF6554-D1E4-4B89-ADA4-E7944A329622}" srcId="{19CD385E-427F-4F06-ADC8-CF991D10B3B0}" destId="{D503A1DF-9FEC-4B45-A7E0-82D44C2C0098}" srcOrd="1" destOrd="0" parTransId="{E430F8F3-54C2-4D85-BBE8-C2CEEEF4D49D}" sibTransId="{F771D021-B943-497D-AF45-54FC048D98DB}"/>
    <dgm:cxn modelId="{236F8483-C424-43A1-A6B7-81278350B7D8}" srcId="{19CD385E-427F-4F06-ADC8-CF991D10B3B0}" destId="{4E59309E-4EE1-44CE-B55C-A2C6B3BB1915}" srcOrd="4" destOrd="0" parTransId="{63BABFCE-DF0E-44A3-B1DA-23B3FDC1CAC3}" sibTransId="{B939C528-5FD5-4328-883B-A42AC0DEA637}"/>
    <dgm:cxn modelId="{DF483F8A-C6D8-4568-81AD-BC56148598A0}" srcId="{19CD385E-427F-4F06-ADC8-CF991D10B3B0}" destId="{C17221A4-7D50-4A56-ADE2-8F49898EE504}" srcOrd="5" destOrd="0" parTransId="{C642BFFD-652D-4B8B-9036-97A9B092FFAA}" sibTransId="{3899912E-1499-4E70-A8DF-2D98D491B2CC}"/>
    <dgm:cxn modelId="{B37D5799-6B91-4174-A712-5D01289354E8}" srcId="{19CD385E-427F-4F06-ADC8-CF991D10B3B0}" destId="{15DAB2C4-B0D6-4DD0-9A85-74D9DCCE172E}" srcOrd="0" destOrd="0" parTransId="{C93F0598-BBF8-4B7C-90A5-86900E944AE4}" sibTransId="{B082A2A8-170F-4D86-B7A5-F1413304C0CA}"/>
    <dgm:cxn modelId="{C72B3DAE-7FBA-41FA-8A02-7E676B74B345}" srcId="{19CD385E-427F-4F06-ADC8-CF991D10B3B0}" destId="{C6BC7B7B-F120-4BCF-A437-EC26CD86BEE2}" srcOrd="2" destOrd="0" parTransId="{3D64CFAE-CF82-4397-9833-3CEA507958F1}" sibTransId="{5BA9D187-357E-4804-A116-3BAFF491977C}"/>
    <dgm:cxn modelId="{560DCDB5-C5B5-4D3E-89D9-204EA6C7732C}" type="presOf" srcId="{4E59309E-4EE1-44CE-B55C-A2C6B3BB1915}" destId="{58FBCE31-06B3-4D57-BE9D-55272082E6B6}" srcOrd="0" destOrd="0" presId="urn:microsoft.com/office/officeart/2005/8/layout/default"/>
    <dgm:cxn modelId="{8DE2A4C9-4EA8-4A22-B564-E17DC5EC944B}" type="presOf" srcId="{C17221A4-7D50-4A56-ADE2-8F49898EE504}" destId="{5D625603-E5B2-444C-BBC5-CBEF88D00667}" srcOrd="0" destOrd="0" presId="urn:microsoft.com/office/officeart/2005/8/layout/default"/>
    <dgm:cxn modelId="{540A7EE1-4B95-47B2-82BD-3C6C3D1EF42D}" type="presOf" srcId="{15DAB2C4-B0D6-4DD0-9A85-74D9DCCE172E}" destId="{6681CF75-9722-4BFE-AAA5-DD4B176508AA}" srcOrd="0" destOrd="0" presId="urn:microsoft.com/office/officeart/2005/8/layout/default"/>
    <dgm:cxn modelId="{40BEFDED-A030-4722-A254-5D71834CCC45}" type="presOf" srcId="{19CD385E-427F-4F06-ADC8-CF991D10B3B0}" destId="{669A0D0A-FAB2-4B56-866D-5783A58F05EC}" srcOrd="0" destOrd="0" presId="urn:microsoft.com/office/officeart/2005/8/layout/default"/>
    <dgm:cxn modelId="{172FD9FE-3591-43EC-86F8-0C9C21780901}" type="presOf" srcId="{C6BC7B7B-F120-4BCF-A437-EC26CD86BEE2}" destId="{6568F5AB-0AA9-4E1C-BC2E-3A19F9E6EF0E}" srcOrd="0" destOrd="0" presId="urn:microsoft.com/office/officeart/2005/8/layout/default"/>
    <dgm:cxn modelId="{74871CF6-F64E-4232-8EE9-9A985B54D07B}" type="presParOf" srcId="{669A0D0A-FAB2-4B56-866D-5783A58F05EC}" destId="{6681CF75-9722-4BFE-AAA5-DD4B176508AA}" srcOrd="0" destOrd="0" presId="urn:microsoft.com/office/officeart/2005/8/layout/default"/>
    <dgm:cxn modelId="{330B78E9-04A3-4368-9FCB-E19CBF67C2D9}" type="presParOf" srcId="{669A0D0A-FAB2-4B56-866D-5783A58F05EC}" destId="{1C681AE9-AD4C-4F81-A5F1-10804C398F76}" srcOrd="1" destOrd="0" presId="urn:microsoft.com/office/officeart/2005/8/layout/default"/>
    <dgm:cxn modelId="{36194E43-E8DA-4A9F-A10D-E7E673F2CCC6}" type="presParOf" srcId="{669A0D0A-FAB2-4B56-866D-5783A58F05EC}" destId="{37B5ECD9-C077-4307-A387-CBCC9B2F70B6}" srcOrd="2" destOrd="0" presId="urn:microsoft.com/office/officeart/2005/8/layout/default"/>
    <dgm:cxn modelId="{93D1FDDA-5C39-4393-9B73-3E43293FFC38}" type="presParOf" srcId="{669A0D0A-FAB2-4B56-866D-5783A58F05EC}" destId="{8C3A1B27-4483-4501-AF4B-5FC3D2A6D7C9}" srcOrd="3" destOrd="0" presId="urn:microsoft.com/office/officeart/2005/8/layout/default"/>
    <dgm:cxn modelId="{0B91CAC2-67A0-4050-AF37-C0DA23DDB5B6}" type="presParOf" srcId="{669A0D0A-FAB2-4B56-866D-5783A58F05EC}" destId="{6568F5AB-0AA9-4E1C-BC2E-3A19F9E6EF0E}" srcOrd="4" destOrd="0" presId="urn:microsoft.com/office/officeart/2005/8/layout/default"/>
    <dgm:cxn modelId="{6D1D0785-5980-42C9-BA07-412BA97C61DA}" type="presParOf" srcId="{669A0D0A-FAB2-4B56-866D-5783A58F05EC}" destId="{D955B768-0FB9-44C4-880E-E752086AB59E}" srcOrd="5" destOrd="0" presId="urn:microsoft.com/office/officeart/2005/8/layout/default"/>
    <dgm:cxn modelId="{6C20F69A-1F26-497E-904B-2EA22F59634A}" type="presParOf" srcId="{669A0D0A-FAB2-4B56-866D-5783A58F05EC}" destId="{AB258F76-9142-41B5-9EB3-B246DD30FB4D}" srcOrd="6" destOrd="0" presId="urn:microsoft.com/office/officeart/2005/8/layout/default"/>
    <dgm:cxn modelId="{2A4D971E-51AB-4BF0-916A-3733A6434FF9}" type="presParOf" srcId="{669A0D0A-FAB2-4B56-866D-5783A58F05EC}" destId="{6FFD0AB2-F0A7-499F-A8BB-E4142D3EE5B3}" srcOrd="7" destOrd="0" presId="urn:microsoft.com/office/officeart/2005/8/layout/default"/>
    <dgm:cxn modelId="{7063605C-0403-48A1-BE19-3B83B59EA0F9}" type="presParOf" srcId="{669A0D0A-FAB2-4B56-866D-5783A58F05EC}" destId="{58FBCE31-06B3-4D57-BE9D-55272082E6B6}" srcOrd="8" destOrd="0" presId="urn:microsoft.com/office/officeart/2005/8/layout/default"/>
    <dgm:cxn modelId="{615895C9-B56E-49A2-B173-83B5DB79DB70}" type="presParOf" srcId="{669A0D0A-FAB2-4B56-866D-5783A58F05EC}" destId="{A04DD228-4E90-4598-AF0B-24F1A74BE864}" srcOrd="9" destOrd="0" presId="urn:microsoft.com/office/officeart/2005/8/layout/default"/>
    <dgm:cxn modelId="{B93777E9-D23E-4FF7-95B8-0504D0AB6288}" type="presParOf" srcId="{669A0D0A-FAB2-4B56-866D-5783A58F05EC}" destId="{5D625603-E5B2-444C-BBC5-CBEF88D0066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7D5E7C-EB3B-434D-A374-91C8A543352A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9ECA93-92C7-454C-9B5A-E0D2892EC964}">
      <dgm:prSet custT="1"/>
      <dgm:spPr/>
      <dgm:t>
        <a:bodyPr/>
        <a:lstStyle/>
        <a:p>
          <a:r>
            <a:rPr lang="es-CL" sz="1400" dirty="0"/>
            <a:t>Identificación de </a:t>
          </a:r>
          <a:r>
            <a:rPr lang="es-CL" sz="1400" u="sng" dirty="0"/>
            <a:t>necesidades sensible al género</a:t>
          </a:r>
          <a:endParaRPr lang="en-US" sz="1400" u="sng" dirty="0"/>
        </a:p>
      </dgm:t>
    </dgm:pt>
    <dgm:pt modelId="{D2D85D03-5DB3-481D-806B-8ED0FCB86C15}" type="parTrans" cxnId="{0C7DC8A3-CB46-4352-8848-6D89496DA8F8}">
      <dgm:prSet/>
      <dgm:spPr/>
      <dgm:t>
        <a:bodyPr/>
        <a:lstStyle/>
        <a:p>
          <a:endParaRPr lang="en-US"/>
        </a:p>
      </dgm:t>
    </dgm:pt>
    <dgm:pt modelId="{25BE83B5-AA0B-49BC-A160-34E464A40C5E}" type="sibTrans" cxnId="{0C7DC8A3-CB46-4352-8848-6D89496DA8F8}">
      <dgm:prSet/>
      <dgm:spPr/>
      <dgm:t>
        <a:bodyPr/>
        <a:lstStyle/>
        <a:p>
          <a:endParaRPr lang="en-US"/>
        </a:p>
      </dgm:t>
    </dgm:pt>
    <dgm:pt modelId="{CFEBFD4E-A903-4EFD-A30A-D339F0356128}">
      <dgm:prSet custT="1"/>
      <dgm:spPr/>
      <dgm:t>
        <a:bodyPr/>
        <a:lstStyle/>
        <a:p>
          <a:r>
            <a:rPr lang="es-CL" sz="1400" dirty="0"/>
            <a:t>Proceso colaborativo de construcción del plan de intervención</a:t>
          </a:r>
          <a:endParaRPr lang="en-US" sz="1400" dirty="0"/>
        </a:p>
      </dgm:t>
    </dgm:pt>
    <dgm:pt modelId="{963612CC-A30D-40A4-943E-80B689E7EA1E}" type="parTrans" cxnId="{E541F950-DB57-419F-8830-0B86C2A32486}">
      <dgm:prSet/>
      <dgm:spPr/>
      <dgm:t>
        <a:bodyPr/>
        <a:lstStyle/>
        <a:p>
          <a:endParaRPr lang="en-US"/>
        </a:p>
      </dgm:t>
    </dgm:pt>
    <dgm:pt modelId="{485DF972-861B-4883-ACC1-00F56C03A366}" type="sibTrans" cxnId="{E541F950-DB57-419F-8830-0B86C2A32486}">
      <dgm:prSet/>
      <dgm:spPr/>
      <dgm:t>
        <a:bodyPr/>
        <a:lstStyle/>
        <a:p>
          <a:endParaRPr lang="en-US"/>
        </a:p>
      </dgm:t>
    </dgm:pt>
    <dgm:pt modelId="{9314DD57-8CE9-406F-9E14-BA4A86929A2F}">
      <dgm:prSet custT="1"/>
      <dgm:spPr/>
      <dgm:t>
        <a:bodyPr/>
        <a:lstStyle/>
        <a:p>
          <a:r>
            <a:rPr lang="es-CL" sz="1400" dirty="0"/>
            <a:t>Énfasis en potenciar recursos y fortalezas de las participantes</a:t>
          </a:r>
          <a:endParaRPr lang="en-US" sz="1400" dirty="0"/>
        </a:p>
      </dgm:t>
    </dgm:pt>
    <dgm:pt modelId="{B26838C7-2C97-4DAE-B957-46F7F8E3EC54}" type="parTrans" cxnId="{3EF1CF83-EEB9-4FE1-AADA-78FDA1AC899C}">
      <dgm:prSet/>
      <dgm:spPr/>
      <dgm:t>
        <a:bodyPr/>
        <a:lstStyle/>
        <a:p>
          <a:endParaRPr lang="en-US"/>
        </a:p>
      </dgm:t>
    </dgm:pt>
    <dgm:pt modelId="{6B1B61D8-0331-418E-84B8-4FF4D218B8A1}" type="sibTrans" cxnId="{3EF1CF83-EEB9-4FE1-AADA-78FDA1AC899C}">
      <dgm:prSet/>
      <dgm:spPr/>
      <dgm:t>
        <a:bodyPr/>
        <a:lstStyle/>
        <a:p>
          <a:endParaRPr lang="en-US"/>
        </a:p>
      </dgm:t>
    </dgm:pt>
    <dgm:pt modelId="{57FE48EA-0543-47BB-B8E8-DCEB4D46CA34}">
      <dgm:prSet custT="1"/>
      <dgm:spPr/>
      <dgm:t>
        <a:bodyPr/>
        <a:lstStyle/>
        <a:p>
          <a:r>
            <a:rPr lang="es-CL" sz="1400" dirty="0"/>
            <a:t>Desarrollo de plan de tratamiento estructurado a partir de necesidades</a:t>
          </a:r>
          <a:endParaRPr lang="en-US" sz="1400" dirty="0"/>
        </a:p>
      </dgm:t>
    </dgm:pt>
    <dgm:pt modelId="{0574A1A7-7CE0-4FAC-939F-3D9884A02C17}" type="parTrans" cxnId="{39766B57-EFF7-4B8B-9D95-A47D7BE8A14A}">
      <dgm:prSet/>
      <dgm:spPr/>
      <dgm:t>
        <a:bodyPr/>
        <a:lstStyle/>
        <a:p>
          <a:endParaRPr lang="en-US"/>
        </a:p>
      </dgm:t>
    </dgm:pt>
    <dgm:pt modelId="{D13B47D5-A628-4AEF-AF36-7ECB175ADDDF}" type="sibTrans" cxnId="{39766B57-EFF7-4B8B-9D95-A47D7BE8A14A}">
      <dgm:prSet/>
      <dgm:spPr/>
      <dgm:t>
        <a:bodyPr/>
        <a:lstStyle/>
        <a:p>
          <a:endParaRPr lang="en-US"/>
        </a:p>
      </dgm:t>
    </dgm:pt>
    <dgm:pt modelId="{7C87605F-7658-4EEF-B0DA-50CEEA16D115}">
      <dgm:prSet custT="1"/>
      <dgm:spPr/>
      <dgm:t>
        <a:bodyPr/>
        <a:lstStyle/>
        <a:p>
          <a:r>
            <a:rPr lang="es-CL" sz="1400" dirty="0"/>
            <a:t>Establecimiento de clima positivo que favorezca la colaboración y confianza mutua</a:t>
          </a:r>
          <a:endParaRPr lang="en-US" sz="1400" dirty="0"/>
        </a:p>
      </dgm:t>
    </dgm:pt>
    <dgm:pt modelId="{86EF4744-DDBE-4102-BBD1-1E0B89BCE2F2}" type="parTrans" cxnId="{1F15F78A-0829-4E77-AB79-18BFFF4188E6}">
      <dgm:prSet/>
      <dgm:spPr/>
      <dgm:t>
        <a:bodyPr/>
        <a:lstStyle/>
        <a:p>
          <a:endParaRPr lang="en-US"/>
        </a:p>
      </dgm:t>
    </dgm:pt>
    <dgm:pt modelId="{9DA38478-B6D5-4E08-AAD1-40E4148BEB05}" type="sibTrans" cxnId="{1F15F78A-0829-4E77-AB79-18BFFF4188E6}">
      <dgm:prSet/>
      <dgm:spPr/>
      <dgm:t>
        <a:bodyPr/>
        <a:lstStyle/>
        <a:p>
          <a:endParaRPr lang="en-US"/>
        </a:p>
      </dgm:t>
    </dgm:pt>
    <dgm:pt modelId="{37D70BD0-00B6-49B1-BF6F-641588A8A45B}">
      <dgm:prSet custT="1"/>
      <dgm:spPr/>
      <dgm:t>
        <a:bodyPr/>
        <a:lstStyle/>
        <a:p>
          <a:r>
            <a:rPr lang="es-CL" sz="1400" dirty="0"/>
            <a:t>Inicio previo a la libertad y </a:t>
          </a:r>
          <a:r>
            <a:rPr lang="es-CL" sz="1400" u="sng" dirty="0"/>
            <a:t>continuidad de la oferta</a:t>
          </a:r>
          <a:endParaRPr lang="en-US" sz="1400" u="sng" dirty="0"/>
        </a:p>
      </dgm:t>
    </dgm:pt>
    <dgm:pt modelId="{8D5C53E8-FAEC-4275-BBB7-F9E9C39112DA}" type="parTrans" cxnId="{897E1279-2377-4B76-9580-E92DC726A755}">
      <dgm:prSet/>
      <dgm:spPr/>
      <dgm:t>
        <a:bodyPr/>
        <a:lstStyle/>
        <a:p>
          <a:endParaRPr lang="en-US"/>
        </a:p>
      </dgm:t>
    </dgm:pt>
    <dgm:pt modelId="{17ACBF07-D7BB-46C6-8A7F-FE25E44AE3CF}" type="sibTrans" cxnId="{897E1279-2377-4B76-9580-E92DC726A755}">
      <dgm:prSet/>
      <dgm:spPr/>
      <dgm:t>
        <a:bodyPr/>
        <a:lstStyle/>
        <a:p>
          <a:endParaRPr lang="en-US"/>
        </a:p>
      </dgm:t>
    </dgm:pt>
    <dgm:pt modelId="{C5ABABC0-32BE-4110-8934-A20F38CFD6B1}">
      <dgm:prSet custT="1"/>
      <dgm:spPr/>
      <dgm:t>
        <a:bodyPr/>
        <a:lstStyle/>
        <a:p>
          <a:r>
            <a:rPr lang="es-CL" sz="1400" dirty="0"/>
            <a:t>Colaboración multi agencias</a:t>
          </a:r>
          <a:endParaRPr lang="en-US" sz="1400" dirty="0"/>
        </a:p>
      </dgm:t>
    </dgm:pt>
    <dgm:pt modelId="{48345CEB-D524-4618-91B3-E8BD65183D13}" type="parTrans" cxnId="{3581EF5F-3A75-4E3F-88DB-27383FD5B398}">
      <dgm:prSet/>
      <dgm:spPr/>
      <dgm:t>
        <a:bodyPr/>
        <a:lstStyle/>
        <a:p>
          <a:endParaRPr lang="en-US"/>
        </a:p>
      </dgm:t>
    </dgm:pt>
    <dgm:pt modelId="{3A7DE4EC-F7B8-4B57-9E4F-82ADCC5B99E9}" type="sibTrans" cxnId="{3581EF5F-3A75-4E3F-88DB-27383FD5B398}">
      <dgm:prSet/>
      <dgm:spPr/>
      <dgm:t>
        <a:bodyPr/>
        <a:lstStyle/>
        <a:p>
          <a:endParaRPr lang="en-US"/>
        </a:p>
      </dgm:t>
    </dgm:pt>
    <dgm:pt modelId="{B0373F43-5481-4592-AAD6-A26093B448C3}">
      <dgm:prSet custT="1"/>
      <dgm:spPr/>
      <dgm:t>
        <a:bodyPr/>
        <a:lstStyle/>
        <a:p>
          <a:r>
            <a:rPr lang="es-CL" sz="1400" dirty="0"/>
            <a:t>Alta disponibilidad para desarrollar la intervención</a:t>
          </a:r>
          <a:endParaRPr lang="en-US" sz="1400" dirty="0"/>
        </a:p>
      </dgm:t>
    </dgm:pt>
    <dgm:pt modelId="{2F9E8467-96C3-4BD3-B5E5-20AC1490BD91}" type="parTrans" cxnId="{13D51D44-327A-47E5-B53E-0CC8F0B8C8D5}">
      <dgm:prSet/>
      <dgm:spPr/>
      <dgm:t>
        <a:bodyPr/>
        <a:lstStyle/>
        <a:p>
          <a:endParaRPr lang="en-US"/>
        </a:p>
      </dgm:t>
    </dgm:pt>
    <dgm:pt modelId="{5ACC7D8F-6B53-4223-A8AB-804BD8EE6297}" type="sibTrans" cxnId="{13D51D44-327A-47E5-B53E-0CC8F0B8C8D5}">
      <dgm:prSet/>
      <dgm:spPr/>
      <dgm:t>
        <a:bodyPr/>
        <a:lstStyle/>
        <a:p>
          <a:endParaRPr lang="en-US"/>
        </a:p>
      </dgm:t>
    </dgm:pt>
    <dgm:pt modelId="{41051FD5-6E8B-452C-A2C3-AB2DA6610BC1}">
      <dgm:prSet/>
      <dgm:spPr/>
      <dgm:t>
        <a:bodyPr/>
        <a:lstStyle/>
        <a:p>
          <a:r>
            <a:rPr lang="es-CL" dirty="0"/>
            <a:t>Entrenamiento y </a:t>
          </a:r>
          <a:r>
            <a:rPr lang="es-CL" u="sng" dirty="0"/>
            <a:t>especificidad del perfil de los profesionales </a:t>
          </a:r>
          <a:endParaRPr lang="en-US" u="sng" dirty="0"/>
        </a:p>
      </dgm:t>
    </dgm:pt>
    <dgm:pt modelId="{A4208846-CCE3-4A78-A7AA-A4C71572F75E}" type="parTrans" cxnId="{1592C23B-6A32-42CC-8B5D-120D95A9C133}">
      <dgm:prSet/>
      <dgm:spPr/>
      <dgm:t>
        <a:bodyPr/>
        <a:lstStyle/>
        <a:p>
          <a:endParaRPr lang="en-US"/>
        </a:p>
      </dgm:t>
    </dgm:pt>
    <dgm:pt modelId="{973B9547-9295-4269-BAAE-F013B8C44BA1}" type="sibTrans" cxnId="{1592C23B-6A32-42CC-8B5D-120D95A9C133}">
      <dgm:prSet/>
      <dgm:spPr/>
      <dgm:t>
        <a:bodyPr/>
        <a:lstStyle/>
        <a:p>
          <a:endParaRPr lang="en-US"/>
        </a:p>
      </dgm:t>
    </dgm:pt>
    <dgm:pt modelId="{933A701A-6851-4C1A-AB0D-63D878967B2D}">
      <dgm:prSet/>
      <dgm:spPr/>
      <dgm:t>
        <a:bodyPr/>
        <a:lstStyle/>
        <a:p>
          <a:r>
            <a:rPr lang="es-ES" dirty="0"/>
            <a:t>Evaluación y monitoreo del proceso</a:t>
          </a:r>
          <a:endParaRPr lang="en-US" dirty="0"/>
        </a:p>
      </dgm:t>
    </dgm:pt>
    <dgm:pt modelId="{F52BF121-29BB-44BD-B4EC-1EC86086BEE6}" type="parTrans" cxnId="{DAEA0ED7-FE11-45F9-8E8F-E33B6672D87D}">
      <dgm:prSet/>
      <dgm:spPr/>
      <dgm:t>
        <a:bodyPr/>
        <a:lstStyle/>
        <a:p>
          <a:endParaRPr lang="en-US"/>
        </a:p>
      </dgm:t>
    </dgm:pt>
    <dgm:pt modelId="{5B30E655-A1C8-4499-BE2D-1EFA6ECEE2D8}" type="sibTrans" cxnId="{DAEA0ED7-FE11-45F9-8E8F-E33B6672D87D}">
      <dgm:prSet/>
      <dgm:spPr/>
      <dgm:t>
        <a:bodyPr/>
        <a:lstStyle/>
        <a:p>
          <a:endParaRPr lang="en-US"/>
        </a:p>
      </dgm:t>
    </dgm:pt>
    <dgm:pt modelId="{76154B34-0614-4A45-A872-E5D8625BEF43}" type="pres">
      <dgm:prSet presAssocID="{E27D5E7C-EB3B-434D-A374-91C8A543352A}" presName="diagram" presStyleCnt="0">
        <dgm:presLayoutVars>
          <dgm:dir/>
          <dgm:resizeHandles val="exact"/>
        </dgm:presLayoutVars>
      </dgm:prSet>
      <dgm:spPr/>
    </dgm:pt>
    <dgm:pt modelId="{8162A38F-505D-4E47-AC32-A634F5D11DC3}" type="pres">
      <dgm:prSet presAssocID="{8A9ECA93-92C7-454C-9B5A-E0D2892EC964}" presName="node" presStyleLbl="node1" presStyleIdx="0" presStyleCnt="10">
        <dgm:presLayoutVars>
          <dgm:bulletEnabled val="1"/>
        </dgm:presLayoutVars>
      </dgm:prSet>
      <dgm:spPr/>
    </dgm:pt>
    <dgm:pt modelId="{3EA25183-EE1C-4CDD-84A6-13A818129647}" type="pres">
      <dgm:prSet presAssocID="{25BE83B5-AA0B-49BC-A160-34E464A40C5E}" presName="sibTrans" presStyleLbl="sibTrans2D1" presStyleIdx="0" presStyleCnt="9"/>
      <dgm:spPr/>
    </dgm:pt>
    <dgm:pt modelId="{4D762DFE-8CCC-48ED-8856-632E5C2463DF}" type="pres">
      <dgm:prSet presAssocID="{25BE83B5-AA0B-49BC-A160-34E464A40C5E}" presName="connectorText" presStyleLbl="sibTrans2D1" presStyleIdx="0" presStyleCnt="9"/>
      <dgm:spPr/>
    </dgm:pt>
    <dgm:pt modelId="{399334BD-19B0-47BA-A2A9-58B6F427395D}" type="pres">
      <dgm:prSet presAssocID="{CFEBFD4E-A903-4EFD-A30A-D339F0356128}" presName="node" presStyleLbl="node1" presStyleIdx="1" presStyleCnt="10">
        <dgm:presLayoutVars>
          <dgm:bulletEnabled val="1"/>
        </dgm:presLayoutVars>
      </dgm:prSet>
      <dgm:spPr/>
    </dgm:pt>
    <dgm:pt modelId="{DDE0243D-5A53-4ADA-8D23-81307A6FDA8C}" type="pres">
      <dgm:prSet presAssocID="{485DF972-861B-4883-ACC1-00F56C03A366}" presName="sibTrans" presStyleLbl="sibTrans2D1" presStyleIdx="1" presStyleCnt="9"/>
      <dgm:spPr/>
    </dgm:pt>
    <dgm:pt modelId="{0C5A0F58-8D8D-44D2-ADBF-7C1065405594}" type="pres">
      <dgm:prSet presAssocID="{485DF972-861B-4883-ACC1-00F56C03A366}" presName="connectorText" presStyleLbl="sibTrans2D1" presStyleIdx="1" presStyleCnt="9"/>
      <dgm:spPr/>
    </dgm:pt>
    <dgm:pt modelId="{93A75ED5-B04E-4CAC-AF7F-13860BD279AF}" type="pres">
      <dgm:prSet presAssocID="{9314DD57-8CE9-406F-9E14-BA4A86929A2F}" presName="node" presStyleLbl="node1" presStyleIdx="2" presStyleCnt="10">
        <dgm:presLayoutVars>
          <dgm:bulletEnabled val="1"/>
        </dgm:presLayoutVars>
      </dgm:prSet>
      <dgm:spPr/>
    </dgm:pt>
    <dgm:pt modelId="{9F6FBE47-BD0E-43CF-99C4-53C75DB8E132}" type="pres">
      <dgm:prSet presAssocID="{6B1B61D8-0331-418E-84B8-4FF4D218B8A1}" presName="sibTrans" presStyleLbl="sibTrans2D1" presStyleIdx="2" presStyleCnt="9"/>
      <dgm:spPr/>
    </dgm:pt>
    <dgm:pt modelId="{4CC93607-5DE7-4174-BD6F-C35C4A223BDD}" type="pres">
      <dgm:prSet presAssocID="{6B1B61D8-0331-418E-84B8-4FF4D218B8A1}" presName="connectorText" presStyleLbl="sibTrans2D1" presStyleIdx="2" presStyleCnt="9"/>
      <dgm:spPr/>
    </dgm:pt>
    <dgm:pt modelId="{0B383C42-AFDA-4222-9403-93558EE80B9C}" type="pres">
      <dgm:prSet presAssocID="{57FE48EA-0543-47BB-B8E8-DCEB4D46CA34}" presName="node" presStyleLbl="node1" presStyleIdx="3" presStyleCnt="10">
        <dgm:presLayoutVars>
          <dgm:bulletEnabled val="1"/>
        </dgm:presLayoutVars>
      </dgm:prSet>
      <dgm:spPr/>
    </dgm:pt>
    <dgm:pt modelId="{3A5453F4-2309-465B-93BF-87F0F45033C4}" type="pres">
      <dgm:prSet presAssocID="{D13B47D5-A628-4AEF-AF36-7ECB175ADDDF}" presName="sibTrans" presStyleLbl="sibTrans2D1" presStyleIdx="3" presStyleCnt="9"/>
      <dgm:spPr/>
    </dgm:pt>
    <dgm:pt modelId="{EFBC9851-5234-4131-A45A-D4C695614765}" type="pres">
      <dgm:prSet presAssocID="{D13B47D5-A628-4AEF-AF36-7ECB175ADDDF}" presName="connectorText" presStyleLbl="sibTrans2D1" presStyleIdx="3" presStyleCnt="9"/>
      <dgm:spPr/>
    </dgm:pt>
    <dgm:pt modelId="{650B2CEC-C8D1-4767-BFAB-94DB2FE3DB27}" type="pres">
      <dgm:prSet presAssocID="{7C87605F-7658-4EEF-B0DA-50CEEA16D115}" presName="node" presStyleLbl="node1" presStyleIdx="4" presStyleCnt="10">
        <dgm:presLayoutVars>
          <dgm:bulletEnabled val="1"/>
        </dgm:presLayoutVars>
      </dgm:prSet>
      <dgm:spPr/>
    </dgm:pt>
    <dgm:pt modelId="{EB6EC769-5B9A-46C0-9B4B-8E5B8B2A03AE}" type="pres">
      <dgm:prSet presAssocID="{9DA38478-B6D5-4E08-AAD1-40E4148BEB05}" presName="sibTrans" presStyleLbl="sibTrans2D1" presStyleIdx="4" presStyleCnt="9"/>
      <dgm:spPr/>
    </dgm:pt>
    <dgm:pt modelId="{A793D53C-F221-40C5-A657-F2CB22A44040}" type="pres">
      <dgm:prSet presAssocID="{9DA38478-B6D5-4E08-AAD1-40E4148BEB05}" presName="connectorText" presStyleLbl="sibTrans2D1" presStyleIdx="4" presStyleCnt="9"/>
      <dgm:spPr/>
    </dgm:pt>
    <dgm:pt modelId="{9EF17BFB-C330-42D0-9E94-B8F957CBB435}" type="pres">
      <dgm:prSet presAssocID="{37D70BD0-00B6-49B1-BF6F-641588A8A45B}" presName="node" presStyleLbl="node1" presStyleIdx="5" presStyleCnt="10">
        <dgm:presLayoutVars>
          <dgm:bulletEnabled val="1"/>
        </dgm:presLayoutVars>
      </dgm:prSet>
      <dgm:spPr/>
    </dgm:pt>
    <dgm:pt modelId="{25136DB2-D1C2-4CFC-B197-7708E22C189A}" type="pres">
      <dgm:prSet presAssocID="{17ACBF07-D7BB-46C6-8A7F-FE25E44AE3CF}" presName="sibTrans" presStyleLbl="sibTrans2D1" presStyleIdx="5" presStyleCnt="9"/>
      <dgm:spPr/>
    </dgm:pt>
    <dgm:pt modelId="{0CDFE723-FC27-47AE-88D7-4F9BAC935483}" type="pres">
      <dgm:prSet presAssocID="{17ACBF07-D7BB-46C6-8A7F-FE25E44AE3CF}" presName="connectorText" presStyleLbl="sibTrans2D1" presStyleIdx="5" presStyleCnt="9"/>
      <dgm:spPr/>
    </dgm:pt>
    <dgm:pt modelId="{824BBD7F-8AB1-4C65-8F60-3881FA3DCC73}" type="pres">
      <dgm:prSet presAssocID="{C5ABABC0-32BE-4110-8934-A20F38CFD6B1}" presName="node" presStyleLbl="node1" presStyleIdx="6" presStyleCnt="10">
        <dgm:presLayoutVars>
          <dgm:bulletEnabled val="1"/>
        </dgm:presLayoutVars>
      </dgm:prSet>
      <dgm:spPr/>
    </dgm:pt>
    <dgm:pt modelId="{6580A1B2-91A3-4431-9EB6-CA0046E1E54C}" type="pres">
      <dgm:prSet presAssocID="{3A7DE4EC-F7B8-4B57-9E4F-82ADCC5B99E9}" presName="sibTrans" presStyleLbl="sibTrans2D1" presStyleIdx="6" presStyleCnt="9"/>
      <dgm:spPr/>
    </dgm:pt>
    <dgm:pt modelId="{7A18C07D-FAED-42A8-AE59-5797E162949D}" type="pres">
      <dgm:prSet presAssocID="{3A7DE4EC-F7B8-4B57-9E4F-82ADCC5B99E9}" presName="connectorText" presStyleLbl="sibTrans2D1" presStyleIdx="6" presStyleCnt="9"/>
      <dgm:spPr/>
    </dgm:pt>
    <dgm:pt modelId="{72F36061-0B2C-4FD1-ABA5-78CBED1FE7D5}" type="pres">
      <dgm:prSet presAssocID="{B0373F43-5481-4592-AAD6-A26093B448C3}" presName="node" presStyleLbl="node1" presStyleIdx="7" presStyleCnt="10">
        <dgm:presLayoutVars>
          <dgm:bulletEnabled val="1"/>
        </dgm:presLayoutVars>
      </dgm:prSet>
      <dgm:spPr/>
    </dgm:pt>
    <dgm:pt modelId="{B125F1C5-E152-4EF6-AA72-3991AAA857B7}" type="pres">
      <dgm:prSet presAssocID="{5ACC7D8F-6B53-4223-A8AB-804BD8EE6297}" presName="sibTrans" presStyleLbl="sibTrans2D1" presStyleIdx="7" presStyleCnt="9"/>
      <dgm:spPr/>
    </dgm:pt>
    <dgm:pt modelId="{C7631377-258C-4621-B452-5BF9D418FD2A}" type="pres">
      <dgm:prSet presAssocID="{5ACC7D8F-6B53-4223-A8AB-804BD8EE6297}" presName="connectorText" presStyleLbl="sibTrans2D1" presStyleIdx="7" presStyleCnt="9"/>
      <dgm:spPr/>
    </dgm:pt>
    <dgm:pt modelId="{3A6E5168-2E03-4BC0-8491-8EA71A97D36B}" type="pres">
      <dgm:prSet presAssocID="{41051FD5-6E8B-452C-A2C3-AB2DA6610BC1}" presName="node" presStyleLbl="node1" presStyleIdx="8" presStyleCnt="10">
        <dgm:presLayoutVars>
          <dgm:bulletEnabled val="1"/>
        </dgm:presLayoutVars>
      </dgm:prSet>
      <dgm:spPr/>
    </dgm:pt>
    <dgm:pt modelId="{CBF6B0DC-F880-4CB9-883C-5380E9844CFF}" type="pres">
      <dgm:prSet presAssocID="{973B9547-9295-4269-BAAE-F013B8C44BA1}" presName="sibTrans" presStyleLbl="sibTrans2D1" presStyleIdx="8" presStyleCnt="9"/>
      <dgm:spPr/>
    </dgm:pt>
    <dgm:pt modelId="{E997FFF2-6F6E-47C5-935C-612A7B28C7FC}" type="pres">
      <dgm:prSet presAssocID="{973B9547-9295-4269-BAAE-F013B8C44BA1}" presName="connectorText" presStyleLbl="sibTrans2D1" presStyleIdx="8" presStyleCnt="9"/>
      <dgm:spPr/>
    </dgm:pt>
    <dgm:pt modelId="{C05092FA-80DF-49E5-818C-74E9D23DE856}" type="pres">
      <dgm:prSet presAssocID="{933A701A-6851-4C1A-AB0D-63D878967B2D}" presName="node" presStyleLbl="node1" presStyleIdx="9" presStyleCnt="10">
        <dgm:presLayoutVars>
          <dgm:bulletEnabled val="1"/>
        </dgm:presLayoutVars>
      </dgm:prSet>
      <dgm:spPr/>
    </dgm:pt>
  </dgm:ptLst>
  <dgm:cxnLst>
    <dgm:cxn modelId="{527F5805-17B5-4A65-ABC2-88E6F0FDB032}" type="presOf" srcId="{3A7DE4EC-F7B8-4B57-9E4F-82ADCC5B99E9}" destId="{6580A1B2-91A3-4431-9EB6-CA0046E1E54C}" srcOrd="0" destOrd="0" presId="urn:microsoft.com/office/officeart/2005/8/layout/process5"/>
    <dgm:cxn modelId="{BCED8716-8F62-46C2-9A19-39D29CAB6F04}" type="presOf" srcId="{E27D5E7C-EB3B-434D-A374-91C8A543352A}" destId="{76154B34-0614-4A45-A872-E5D8625BEF43}" srcOrd="0" destOrd="0" presId="urn:microsoft.com/office/officeart/2005/8/layout/process5"/>
    <dgm:cxn modelId="{0016801A-6D43-4D47-B4B7-39E85486CB69}" type="presOf" srcId="{17ACBF07-D7BB-46C6-8A7F-FE25E44AE3CF}" destId="{25136DB2-D1C2-4CFC-B197-7708E22C189A}" srcOrd="0" destOrd="0" presId="urn:microsoft.com/office/officeart/2005/8/layout/process5"/>
    <dgm:cxn modelId="{32836B25-F12B-40F9-AE46-44D8C1CEAAEF}" type="presOf" srcId="{973B9547-9295-4269-BAAE-F013B8C44BA1}" destId="{E997FFF2-6F6E-47C5-935C-612A7B28C7FC}" srcOrd="1" destOrd="0" presId="urn:microsoft.com/office/officeart/2005/8/layout/process5"/>
    <dgm:cxn modelId="{1592C23B-6A32-42CC-8B5D-120D95A9C133}" srcId="{E27D5E7C-EB3B-434D-A374-91C8A543352A}" destId="{41051FD5-6E8B-452C-A2C3-AB2DA6610BC1}" srcOrd="8" destOrd="0" parTransId="{A4208846-CCE3-4A78-A7AA-A4C71572F75E}" sibTransId="{973B9547-9295-4269-BAAE-F013B8C44BA1}"/>
    <dgm:cxn modelId="{1428753D-C7C5-48D2-BB25-F14D83A325AF}" type="presOf" srcId="{8A9ECA93-92C7-454C-9B5A-E0D2892EC964}" destId="{8162A38F-505D-4E47-AC32-A634F5D11DC3}" srcOrd="0" destOrd="0" presId="urn:microsoft.com/office/officeart/2005/8/layout/process5"/>
    <dgm:cxn modelId="{6302835F-F99E-4149-8CF7-FAFFB18AE572}" type="presOf" srcId="{6B1B61D8-0331-418E-84B8-4FF4D218B8A1}" destId="{9F6FBE47-BD0E-43CF-99C4-53C75DB8E132}" srcOrd="0" destOrd="0" presId="urn:microsoft.com/office/officeart/2005/8/layout/process5"/>
    <dgm:cxn modelId="{3581EF5F-3A75-4E3F-88DB-27383FD5B398}" srcId="{E27D5E7C-EB3B-434D-A374-91C8A543352A}" destId="{C5ABABC0-32BE-4110-8934-A20F38CFD6B1}" srcOrd="6" destOrd="0" parTransId="{48345CEB-D524-4618-91B3-E8BD65183D13}" sibTransId="{3A7DE4EC-F7B8-4B57-9E4F-82ADCC5B99E9}"/>
    <dgm:cxn modelId="{13D51D44-327A-47E5-B53E-0CC8F0B8C8D5}" srcId="{E27D5E7C-EB3B-434D-A374-91C8A543352A}" destId="{B0373F43-5481-4592-AAD6-A26093B448C3}" srcOrd="7" destOrd="0" parTransId="{2F9E8467-96C3-4BD3-B5E5-20AC1490BD91}" sibTransId="{5ACC7D8F-6B53-4223-A8AB-804BD8EE6297}"/>
    <dgm:cxn modelId="{CF8E324E-581F-4190-89C6-9E5F3EC27710}" type="presOf" srcId="{57FE48EA-0543-47BB-B8E8-DCEB4D46CA34}" destId="{0B383C42-AFDA-4222-9403-93558EE80B9C}" srcOrd="0" destOrd="0" presId="urn:microsoft.com/office/officeart/2005/8/layout/process5"/>
    <dgm:cxn modelId="{D44E7D70-D562-402E-AEEE-4984624FA90E}" type="presOf" srcId="{D13B47D5-A628-4AEF-AF36-7ECB175ADDDF}" destId="{EFBC9851-5234-4131-A45A-D4C695614765}" srcOrd="1" destOrd="0" presId="urn:microsoft.com/office/officeart/2005/8/layout/process5"/>
    <dgm:cxn modelId="{E541F950-DB57-419F-8830-0B86C2A32486}" srcId="{E27D5E7C-EB3B-434D-A374-91C8A543352A}" destId="{CFEBFD4E-A903-4EFD-A30A-D339F0356128}" srcOrd="1" destOrd="0" parTransId="{963612CC-A30D-40A4-943E-80B689E7EA1E}" sibTransId="{485DF972-861B-4883-ACC1-00F56C03A366}"/>
    <dgm:cxn modelId="{765A0652-2151-4FD3-A054-D492FF1BBC6F}" type="presOf" srcId="{C5ABABC0-32BE-4110-8934-A20F38CFD6B1}" destId="{824BBD7F-8AB1-4C65-8F60-3881FA3DCC73}" srcOrd="0" destOrd="0" presId="urn:microsoft.com/office/officeart/2005/8/layout/process5"/>
    <dgm:cxn modelId="{60A43253-C01D-4723-B676-D5677625946B}" type="presOf" srcId="{17ACBF07-D7BB-46C6-8A7F-FE25E44AE3CF}" destId="{0CDFE723-FC27-47AE-88D7-4F9BAC935483}" srcOrd="1" destOrd="0" presId="urn:microsoft.com/office/officeart/2005/8/layout/process5"/>
    <dgm:cxn modelId="{D9F40557-D662-46A2-9D45-A5234D493B78}" type="presOf" srcId="{37D70BD0-00B6-49B1-BF6F-641588A8A45B}" destId="{9EF17BFB-C330-42D0-9E94-B8F957CBB435}" srcOrd="0" destOrd="0" presId="urn:microsoft.com/office/officeart/2005/8/layout/process5"/>
    <dgm:cxn modelId="{39766B57-EFF7-4B8B-9D95-A47D7BE8A14A}" srcId="{E27D5E7C-EB3B-434D-A374-91C8A543352A}" destId="{57FE48EA-0543-47BB-B8E8-DCEB4D46CA34}" srcOrd="3" destOrd="0" parTransId="{0574A1A7-7CE0-4FAC-939F-3D9884A02C17}" sibTransId="{D13B47D5-A628-4AEF-AF36-7ECB175ADDDF}"/>
    <dgm:cxn modelId="{897E1279-2377-4B76-9580-E92DC726A755}" srcId="{E27D5E7C-EB3B-434D-A374-91C8A543352A}" destId="{37D70BD0-00B6-49B1-BF6F-641588A8A45B}" srcOrd="5" destOrd="0" parTransId="{8D5C53E8-FAEC-4275-BBB7-F9E9C39112DA}" sibTransId="{17ACBF07-D7BB-46C6-8A7F-FE25E44AE3CF}"/>
    <dgm:cxn modelId="{A61EA75A-4D56-436D-ABA7-759F4C1A5C41}" type="presOf" srcId="{25BE83B5-AA0B-49BC-A160-34E464A40C5E}" destId="{3EA25183-EE1C-4CDD-84A6-13A818129647}" srcOrd="0" destOrd="0" presId="urn:microsoft.com/office/officeart/2005/8/layout/process5"/>
    <dgm:cxn modelId="{D949097B-7371-449A-9E2B-72425E51C7DA}" type="presOf" srcId="{CFEBFD4E-A903-4EFD-A30A-D339F0356128}" destId="{399334BD-19B0-47BA-A2A9-58B6F427395D}" srcOrd="0" destOrd="0" presId="urn:microsoft.com/office/officeart/2005/8/layout/process5"/>
    <dgm:cxn modelId="{DF83127C-FFB0-49E1-B042-C5009692B03F}" type="presOf" srcId="{973B9547-9295-4269-BAAE-F013B8C44BA1}" destId="{CBF6B0DC-F880-4CB9-883C-5380E9844CFF}" srcOrd="0" destOrd="0" presId="urn:microsoft.com/office/officeart/2005/8/layout/process5"/>
    <dgm:cxn modelId="{28331D83-EFAD-44D1-9253-45CADD27E1E0}" type="presOf" srcId="{485DF972-861B-4883-ACC1-00F56C03A366}" destId="{DDE0243D-5A53-4ADA-8D23-81307A6FDA8C}" srcOrd="0" destOrd="0" presId="urn:microsoft.com/office/officeart/2005/8/layout/process5"/>
    <dgm:cxn modelId="{3EF1CF83-EEB9-4FE1-AADA-78FDA1AC899C}" srcId="{E27D5E7C-EB3B-434D-A374-91C8A543352A}" destId="{9314DD57-8CE9-406F-9E14-BA4A86929A2F}" srcOrd="2" destOrd="0" parTransId="{B26838C7-2C97-4DAE-B957-46F7F8E3EC54}" sibTransId="{6B1B61D8-0331-418E-84B8-4FF4D218B8A1}"/>
    <dgm:cxn modelId="{1F15F78A-0829-4E77-AB79-18BFFF4188E6}" srcId="{E27D5E7C-EB3B-434D-A374-91C8A543352A}" destId="{7C87605F-7658-4EEF-B0DA-50CEEA16D115}" srcOrd="4" destOrd="0" parTransId="{86EF4744-DDBE-4102-BBD1-1E0B89BCE2F2}" sibTransId="{9DA38478-B6D5-4E08-AAD1-40E4148BEB05}"/>
    <dgm:cxn modelId="{2CCAB2A0-37D5-4556-8183-FBF260BA6098}" type="presOf" srcId="{9DA38478-B6D5-4E08-AAD1-40E4148BEB05}" destId="{EB6EC769-5B9A-46C0-9B4B-8E5B8B2A03AE}" srcOrd="0" destOrd="0" presId="urn:microsoft.com/office/officeart/2005/8/layout/process5"/>
    <dgm:cxn modelId="{0C7DC8A3-CB46-4352-8848-6D89496DA8F8}" srcId="{E27D5E7C-EB3B-434D-A374-91C8A543352A}" destId="{8A9ECA93-92C7-454C-9B5A-E0D2892EC964}" srcOrd="0" destOrd="0" parTransId="{D2D85D03-5DB3-481D-806B-8ED0FCB86C15}" sibTransId="{25BE83B5-AA0B-49BC-A160-34E464A40C5E}"/>
    <dgm:cxn modelId="{DDCD0CA9-0ECF-4934-8305-7AF2E3A1F40F}" type="presOf" srcId="{6B1B61D8-0331-418E-84B8-4FF4D218B8A1}" destId="{4CC93607-5DE7-4174-BD6F-C35C4A223BDD}" srcOrd="1" destOrd="0" presId="urn:microsoft.com/office/officeart/2005/8/layout/process5"/>
    <dgm:cxn modelId="{43D3B0B1-91A6-4CA5-AC59-BEBD03E0F5CE}" type="presOf" srcId="{5ACC7D8F-6B53-4223-A8AB-804BD8EE6297}" destId="{C7631377-258C-4621-B452-5BF9D418FD2A}" srcOrd="1" destOrd="0" presId="urn:microsoft.com/office/officeart/2005/8/layout/process5"/>
    <dgm:cxn modelId="{E51D20B7-6A25-4361-B10F-129EF57F696E}" type="presOf" srcId="{485DF972-861B-4883-ACC1-00F56C03A366}" destId="{0C5A0F58-8D8D-44D2-ADBF-7C1065405594}" srcOrd="1" destOrd="0" presId="urn:microsoft.com/office/officeart/2005/8/layout/process5"/>
    <dgm:cxn modelId="{3C751DC3-6CE6-4B7A-8C9A-33D03024B085}" type="presOf" srcId="{9DA38478-B6D5-4E08-AAD1-40E4148BEB05}" destId="{A793D53C-F221-40C5-A657-F2CB22A44040}" srcOrd="1" destOrd="0" presId="urn:microsoft.com/office/officeart/2005/8/layout/process5"/>
    <dgm:cxn modelId="{524032C9-C7AD-491E-A256-1417371658D5}" type="presOf" srcId="{B0373F43-5481-4592-AAD6-A26093B448C3}" destId="{72F36061-0B2C-4FD1-ABA5-78CBED1FE7D5}" srcOrd="0" destOrd="0" presId="urn:microsoft.com/office/officeart/2005/8/layout/process5"/>
    <dgm:cxn modelId="{0F3A9ACA-3B7B-4172-9A2D-ED692F4C4CA2}" type="presOf" srcId="{5ACC7D8F-6B53-4223-A8AB-804BD8EE6297}" destId="{B125F1C5-E152-4EF6-AA72-3991AAA857B7}" srcOrd="0" destOrd="0" presId="urn:microsoft.com/office/officeart/2005/8/layout/process5"/>
    <dgm:cxn modelId="{568ED8CD-F8D2-4F77-AEDC-06036469D60F}" type="presOf" srcId="{933A701A-6851-4C1A-AB0D-63D878967B2D}" destId="{C05092FA-80DF-49E5-818C-74E9D23DE856}" srcOrd="0" destOrd="0" presId="urn:microsoft.com/office/officeart/2005/8/layout/process5"/>
    <dgm:cxn modelId="{FAA95CD5-D345-4AFD-97F0-B2FE95CFE4BE}" type="presOf" srcId="{9314DD57-8CE9-406F-9E14-BA4A86929A2F}" destId="{93A75ED5-B04E-4CAC-AF7F-13860BD279AF}" srcOrd="0" destOrd="0" presId="urn:microsoft.com/office/officeart/2005/8/layout/process5"/>
    <dgm:cxn modelId="{6123EDD5-002B-46FF-B927-9A92A9CF92B3}" type="presOf" srcId="{41051FD5-6E8B-452C-A2C3-AB2DA6610BC1}" destId="{3A6E5168-2E03-4BC0-8491-8EA71A97D36B}" srcOrd="0" destOrd="0" presId="urn:microsoft.com/office/officeart/2005/8/layout/process5"/>
    <dgm:cxn modelId="{DAEA0ED7-FE11-45F9-8E8F-E33B6672D87D}" srcId="{E27D5E7C-EB3B-434D-A374-91C8A543352A}" destId="{933A701A-6851-4C1A-AB0D-63D878967B2D}" srcOrd="9" destOrd="0" parTransId="{F52BF121-29BB-44BD-B4EC-1EC86086BEE6}" sibTransId="{5B30E655-A1C8-4499-BE2D-1EFA6ECEE2D8}"/>
    <dgm:cxn modelId="{461DD7DB-E7B4-4FAE-8DAB-785EA86A2FFC}" type="presOf" srcId="{3A7DE4EC-F7B8-4B57-9E4F-82ADCC5B99E9}" destId="{7A18C07D-FAED-42A8-AE59-5797E162949D}" srcOrd="1" destOrd="0" presId="urn:microsoft.com/office/officeart/2005/8/layout/process5"/>
    <dgm:cxn modelId="{F04C26DF-2635-44A3-B671-2E9D2FC6071D}" type="presOf" srcId="{7C87605F-7658-4EEF-B0DA-50CEEA16D115}" destId="{650B2CEC-C8D1-4767-BFAB-94DB2FE3DB27}" srcOrd="0" destOrd="0" presId="urn:microsoft.com/office/officeart/2005/8/layout/process5"/>
    <dgm:cxn modelId="{CCFEADE1-59F3-49A8-AA17-098EDCE5B1BE}" type="presOf" srcId="{D13B47D5-A628-4AEF-AF36-7ECB175ADDDF}" destId="{3A5453F4-2309-465B-93BF-87F0F45033C4}" srcOrd="0" destOrd="0" presId="urn:microsoft.com/office/officeart/2005/8/layout/process5"/>
    <dgm:cxn modelId="{64D025F6-1B59-4B17-9CE5-A958C678A2E7}" type="presOf" srcId="{25BE83B5-AA0B-49BC-A160-34E464A40C5E}" destId="{4D762DFE-8CCC-48ED-8856-632E5C2463DF}" srcOrd="1" destOrd="0" presId="urn:microsoft.com/office/officeart/2005/8/layout/process5"/>
    <dgm:cxn modelId="{999E279F-6033-412B-9391-A01885BBDC65}" type="presParOf" srcId="{76154B34-0614-4A45-A872-E5D8625BEF43}" destId="{8162A38F-505D-4E47-AC32-A634F5D11DC3}" srcOrd="0" destOrd="0" presId="urn:microsoft.com/office/officeart/2005/8/layout/process5"/>
    <dgm:cxn modelId="{78D6388F-684A-49CE-B845-C792B25E42AA}" type="presParOf" srcId="{76154B34-0614-4A45-A872-E5D8625BEF43}" destId="{3EA25183-EE1C-4CDD-84A6-13A818129647}" srcOrd="1" destOrd="0" presId="urn:microsoft.com/office/officeart/2005/8/layout/process5"/>
    <dgm:cxn modelId="{7A93D8B2-4741-4B32-932B-46A6035212BC}" type="presParOf" srcId="{3EA25183-EE1C-4CDD-84A6-13A818129647}" destId="{4D762DFE-8CCC-48ED-8856-632E5C2463DF}" srcOrd="0" destOrd="0" presId="urn:microsoft.com/office/officeart/2005/8/layout/process5"/>
    <dgm:cxn modelId="{FA7DD78F-DBD0-4933-B991-DAEA4CD194F7}" type="presParOf" srcId="{76154B34-0614-4A45-A872-E5D8625BEF43}" destId="{399334BD-19B0-47BA-A2A9-58B6F427395D}" srcOrd="2" destOrd="0" presId="urn:microsoft.com/office/officeart/2005/8/layout/process5"/>
    <dgm:cxn modelId="{B3B13D26-EDE0-433F-AE31-3A9535D36A73}" type="presParOf" srcId="{76154B34-0614-4A45-A872-E5D8625BEF43}" destId="{DDE0243D-5A53-4ADA-8D23-81307A6FDA8C}" srcOrd="3" destOrd="0" presId="urn:microsoft.com/office/officeart/2005/8/layout/process5"/>
    <dgm:cxn modelId="{E72602F0-379F-448E-8A37-78EEC66988BD}" type="presParOf" srcId="{DDE0243D-5A53-4ADA-8D23-81307A6FDA8C}" destId="{0C5A0F58-8D8D-44D2-ADBF-7C1065405594}" srcOrd="0" destOrd="0" presId="urn:microsoft.com/office/officeart/2005/8/layout/process5"/>
    <dgm:cxn modelId="{15801793-FF1F-4962-B6F4-02D2555E8F60}" type="presParOf" srcId="{76154B34-0614-4A45-A872-E5D8625BEF43}" destId="{93A75ED5-B04E-4CAC-AF7F-13860BD279AF}" srcOrd="4" destOrd="0" presId="urn:microsoft.com/office/officeart/2005/8/layout/process5"/>
    <dgm:cxn modelId="{70EEEEAB-1A0A-408D-9324-6F69201571B8}" type="presParOf" srcId="{76154B34-0614-4A45-A872-E5D8625BEF43}" destId="{9F6FBE47-BD0E-43CF-99C4-53C75DB8E132}" srcOrd="5" destOrd="0" presId="urn:microsoft.com/office/officeart/2005/8/layout/process5"/>
    <dgm:cxn modelId="{A262FF6E-661F-4489-9B58-09E82B7CBE49}" type="presParOf" srcId="{9F6FBE47-BD0E-43CF-99C4-53C75DB8E132}" destId="{4CC93607-5DE7-4174-BD6F-C35C4A223BDD}" srcOrd="0" destOrd="0" presId="urn:microsoft.com/office/officeart/2005/8/layout/process5"/>
    <dgm:cxn modelId="{43491060-7DC1-4CD7-BDB2-C12EFF825075}" type="presParOf" srcId="{76154B34-0614-4A45-A872-E5D8625BEF43}" destId="{0B383C42-AFDA-4222-9403-93558EE80B9C}" srcOrd="6" destOrd="0" presId="urn:microsoft.com/office/officeart/2005/8/layout/process5"/>
    <dgm:cxn modelId="{0A49C1B8-778A-464E-8C62-3D16F49E3B7C}" type="presParOf" srcId="{76154B34-0614-4A45-A872-E5D8625BEF43}" destId="{3A5453F4-2309-465B-93BF-87F0F45033C4}" srcOrd="7" destOrd="0" presId="urn:microsoft.com/office/officeart/2005/8/layout/process5"/>
    <dgm:cxn modelId="{0F9E6ED0-4EAA-46D3-9096-944C97C4F8DE}" type="presParOf" srcId="{3A5453F4-2309-465B-93BF-87F0F45033C4}" destId="{EFBC9851-5234-4131-A45A-D4C695614765}" srcOrd="0" destOrd="0" presId="urn:microsoft.com/office/officeart/2005/8/layout/process5"/>
    <dgm:cxn modelId="{A140E21E-0B50-49BB-BA7E-71510AD4A236}" type="presParOf" srcId="{76154B34-0614-4A45-A872-E5D8625BEF43}" destId="{650B2CEC-C8D1-4767-BFAB-94DB2FE3DB27}" srcOrd="8" destOrd="0" presId="urn:microsoft.com/office/officeart/2005/8/layout/process5"/>
    <dgm:cxn modelId="{50F65088-48E4-4103-8C81-456B2DD26F54}" type="presParOf" srcId="{76154B34-0614-4A45-A872-E5D8625BEF43}" destId="{EB6EC769-5B9A-46C0-9B4B-8E5B8B2A03AE}" srcOrd="9" destOrd="0" presId="urn:microsoft.com/office/officeart/2005/8/layout/process5"/>
    <dgm:cxn modelId="{7E82F53F-4B19-4628-95A5-25BFEEE19145}" type="presParOf" srcId="{EB6EC769-5B9A-46C0-9B4B-8E5B8B2A03AE}" destId="{A793D53C-F221-40C5-A657-F2CB22A44040}" srcOrd="0" destOrd="0" presId="urn:microsoft.com/office/officeart/2005/8/layout/process5"/>
    <dgm:cxn modelId="{BC5B88AB-313B-4C2C-B2CE-83D38B771B16}" type="presParOf" srcId="{76154B34-0614-4A45-A872-E5D8625BEF43}" destId="{9EF17BFB-C330-42D0-9E94-B8F957CBB435}" srcOrd="10" destOrd="0" presId="urn:microsoft.com/office/officeart/2005/8/layout/process5"/>
    <dgm:cxn modelId="{24D2D95E-2C88-4135-8C7D-69578DB828BA}" type="presParOf" srcId="{76154B34-0614-4A45-A872-E5D8625BEF43}" destId="{25136DB2-D1C2-4CFC-B197-7708E22C189A}" srcOrd="11" destOrd="0" presId="urn:microsoft.com/office/officeart/2005/8/layout/process5"/>
    <dgm:cxn modelId="{C6078D7B-39E6-4E6C-A1DB-20988EC6F9DB}" type="presParOf" srcId="{25136DB2-D1C2-4CFC-B197-7708E22C189A}" destId="{0CDFE723-FC27-47AE-88D7-4F9BAC935483}" srcOrd="0" destOrd="0" presId="urn:microsoft.com/office/officeart/2005/8/layout/process5"/>
    <dgm:cxn modelId="{B811514D-F2A2-4C9A-B46A-74C883E12739}" type="presParOf" srcId="{76154B34-0614-4A45-A872-E5D8625BEF43}" destId="{824BBD7F-8AB1-4C65-8F60-3881FA3DCC73}" srcOrd="12" destOrd="0" presId="urn:microsoft.com/office/officeart/2005/8/layout/process5"/>
    <dgm:cxn modelId="{DB924A5C-DB4D-4F0F-A637-B3DD6EF99138}" type="presParOf" srcId="{76154B34-0614-4A45-A872-E5D8625BEF43}" destId="{6580A1B2-91A3-4431-9EB6-CA0046E1E54C}" srcOrd="13" destOrd="0" presId="urn:microsoft.com/office/officeart/2005/8/layout/process5"/>
    <dgm:cxn modelId="{3DD1D8F5-9F39-42DC-BA65-4D70798A2E52}" type="presParOf" srcId="{6580A1B2-91A3-4431-9EB6-CA0046E1E54C}" destId="{7A18C07D-FAED-42A8-AE59-5797E162949D}" srcOrd="0" destOrd="0" presId="urn:microsoft.com/office/officeart/2005/8/layout/process5"/>
    <dgm:cxn modelId="{5EAEDD30-1C73-42C0-86E7-1C445476E49D}" type="presParOf" srcId="{76154B34-0614-4A45-A872-E5D8625BEF43}" destId="{72F36061-0B2C-4FD1-ABA5-78CBED1FE7D5}" srcOrd="14" destOrd="0" presId="urn:microsoft.com/office/officeart/2005/8/layout/process5"/>
    <dgm:cxn modelId="{217F864E-BD88-460A-B6F2-0B3DF889A4AF}" type="presParOf" srcId="{76154B34-0614-4A45-A872-E5D8625BEF43}" destId="{B125F1C5-E152-4EF6-AA72-3991AAA857B7}" srcOrd="15" destOrd="0" presId="urn:microsoft.com/office/officeart/2005/8/layout/process5"/>
    <dgm:cxn modelId="{5A36ECA1-F321-44AD-9462-AC3508C59606}" type="presParOf" srcId="{B125F1C5-E152-4EF6-AA72-3991AAA857B7}" destId="{C7631377-258C-4621-B452-5BF9D418FD2A}" srcOrd="0" destOrd="0" presId="urn:microsoft.com/office/officeart/2005/8/layout/process5"/>
    <dgm:cxn modelId="{454292E7-1CD7-4762-9543-0C42D0CA7D67}" type="presParOf" srcId="{76154B34-0614-4A45-A872-E5D8625BEF43}" destId="{3A6E5168-2E03-4BC0-8491-8EA71A97D36B}" srcOrd="16" destOrd="0" presId="urn:microsoft.com/office/officeart/2005/8/layout/process5"/>
    <dgm:cxn modelId="{C6AA9DD7-4B03-48BB-B06E-F7CF2AD540F6}" type="presParOf" srcId="{76154B34-0614-4A45-A872-E5D8625BEF43}" destId="{CBF6B0DC-F880-4CB9-883C-5380E9844CFF}" srcOrd="17" destOrd="0" presId="urn:microsoft.com/office/officeart/2005/8/layout/process5"/>
    <dgm:cxn modelId="{E03064FE-79FE-444D-8A3E-215A00E09020}" type="presParOf" srcId="{CBF6B0DC-F880-4CB9-883C-5380E9844CFF}" destId="{E997FFF2-6F6E-47C5-935C-612A7B28C7FC}" srcOrd="0" destOrd="0" presId="urn:microsoft.com/office/officeart/2005/8/layout/process5"/>
    <dgm:cxn modelId="{F8A3310D-CB45-456A-84A4-BB957F23604E}" type="presParOf" srcId="{76154B34-0614-4A45-A872-E5D8625BEF43}" destId="{C05092FA-80DF-49E5-818C-74E9D23DE856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5A05A8-45F9-4B8A-91C9-75BC476FA92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982496-D857-4300-9672-FB690673543C}">
      <dgm:prSet/>
      <dgm:spPr/>
      <dgm:t>
        <a:bodyPr/>
        <a:lstStyle/>
        <a:p>
          <a:r>
            <a:rPr lang="es-ES_tradnl"/>
            <a:t>¿Por qué es relevante integrar la perspectiva de género en el tema de su grupo?</a:t>
          </a:r>
          <a:endParaRPr lang="en-US"/>
        </a:p>
      </dgm:t>
    </dgm:pt>
    <dgm:pt modelId="{C3917DD5-498E-4DE0-884A-D78077C0B63A}" type="parTrans" cxnId="{20E6A3E9-8E3A-4C1A-8465-64348F31709D}">
      <dgm:prSet/>
      <dgm:spPr/>
      <dgm:t>
        <a:bodyPr/>
        <a:lstStyle/>
        <a:p>
          <a:endParaRPr lang="en-US"/>
        </a:p>
      </dgm:t>
    </dgm:pt>
    <dgm:pt modelId="{A4B25632-70C1-45E5-975A-BBA58DF3C5F1}" type="sibTrans" cxnId="{20E6A3E9-8E3A-4C1A-8465-64348F31709D}">
      <dgm:prSet/>
      <dgm:spPr/>
      <dgm:t>
        <a:bodyPr/>
        <a:lstStyle/>
        <a:p>
          <a:endParaRPr lang="en-US"/>
        </a:p>
      </dgm:t>
    </dgm:pt>
    <dgm:pt modelId="{F737007C-CA62-4AF3-866F-3967DEAD74AE}">
      <dgm:prSet/>
      <dgm:spPr/>
      <dgm:t>
        <a:bodyPr/>
        <a:lstStyle/>
        <a:p>
          <a:r>
            <a:rPr lang="es-ES_tradnl"/>
            <a:t>¿Cómo favorece y/o dificulta la incorporación de esta perspectiva en el tema de su grupo?</a:t>
          </a:r>
          <a:endParaRPr lang="en-US"/>
        </a:p>
      </dgm:t>
    </dgm:pt>
    <dgm:pt modelId="{70A242DB-D8C4-4C0F-A4A4-FE44DC18E503}" type="parTrans" cxnId="{361854EC-F27F-48B5-836E-6207C9C7F1F0}">
      <dgm:prSet/>
      <dgm:spPr/>
      <dgm:t>
        <a:bodyPr/>
        <a:lstStyle/>
        <a:p>
          <a:endParaRPr lang="en-US"/>
        </a:p>
      </dgm:t>
    </dgm:pt>
    <dgm:pt modelId="{61A490A9-13B8-4E9D-AA03-1005FCBD5379}" type="sibTrans" cxnId="{361854EC-F27F-48B5-836E-6207C9C7F1F0}">
      <dgm:prSet/>
      <dgm:spPr/>
      <dgm:t>
        <a:bodyPr/>
        <a:lstStyle/>
        <a:p>
          <a:endParaRPr lang="en-US"/>
        </a:p>
      </dgm:t>
    </dgm:pt>
    <dgm:pt modelId="{D1AEDB3F-E460-4910-9E6C-31590255712D}" type="pres">
      <dgm:prSet presAssocID="{1F5A05A8-45F9-4B8A-91C9-75BC476FA9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E3CAB9-A741-488B-9977-7ABD98C77A24}" type="pres">
      <dgm:prSet presAssocID="{55982496-D857-4300-9672-FB690673543C}" presName="hierRoot1" presStyleCnt="0"/>
      <dgm:spPr/>
    </dgm:pt>
    <dgm:pt modelId="{8D85E443-5680-4A86-95AB-9C928F8EE141}" type="pres">
      <dgm:prSet presAssocID="{55982496-D857-4300-9672-FB690673543C}" presName="composite" presStyleCnt="0"/>
      <dgm:spPr/>
    </dgm:pt>
    <dgm:pt modelId="{BFD49A9F-D00F-4A52-BDC7-A2D818FEF830}" type="pres">
      <dgm:prSet presAssocID="{55982496-D857-4300-9672-FB690673543C}" presName="background" presStyleLbl="node0" presStyleIdx="0" presStyleCnt="2"/>
      <dgm:spPr/>
    </dgm:pt>
    <dgm:pt modelId="{589E1F55-A887-40E6-AD7E-5225DA35CAC5}" type="pres">
      <dgm:prSet presAssocID="{55982496-D857-4300-9672-FB690673543C}" presName="text" presStyleLbl="fgAcc0" presStyleIdx="0" presStyleCnt="2">
        <dgm:presLayoutVars>
          <dgm:chPref val="3"/>
        </dgm:presLayoutVars>
      </dgm:prSet>
      <dgm:spPr/>
    </dgm:pt>
    <dgm:pt modelId="{0D781B76-B99C-46C7-9BAF-C694C9A97E45}" type="pres">
      <dgm:prSet presAssocID="{55982496-D857-4300-9672-FB690673543C}" presName="hierChild2" presStyleCnt="0"/>
      <dgm:spPr/>
    </dgm:pt>
    <dgm:pt modelId="{103EE5BD-27F5-404C-ADFC-0FAB40C3F067}" type="pres">
      <dgm:prSet presAssocID="{F737007C-CA62-4AF3-866F-3967DEAD74AE}" presName="hierRoot1" presStyleCnt="0"/>
      <dgm:spPr/>
    </dgm:pt>
    <dgm:pt modelId="{E9EEDA34-BB67-48CB-AC2A-799E93BD2420}" type="pres">
      <dgm:prSet presAssocID="{F737007C-CA62-4AF3-866F-3967DEAD74AE}" presName="composite" presStyleCnt="0"/>
      <dgm:spPr/>
    </dgm:pt>
    <dgm:pt modelId="{D46D31D4-F9AC-4F30-A670-66BCC4D766D9}" type="pres">
      <dgm:prSet presAssocID="{F737007C-CA62-4AF3-866F-3967DEAD74AE}" presName="background" presStyleLbl="node0" presStyleIdx="1" presStyleCnt="2"/>
      <dgm:spPr/>
    </dgm:pt>
    <dgm:pt modelId="{5C036A87-0BD3-4700-9073-295D5B66D36B}" type="pres">
      <dgm:prSet presAssocID="{F737007C-CA62-4AF3-866F-3967DEAD74AE}" presName="text" presStyleLbl="fgAcc0" presStyleIdx="1" presStyleCnt="2">
        <dgm:presLayoutVars>
          <dgm:chPref val="3"/>
        </dgm:presLayoutVars>
      </dgm:prSet>
      <dgm:spPr/>
    </dgm:pt>
    <dgm:pt modelId="{334ACF10-A418-4380-AA3A-5AC5E925AA39}" type="pres">
      <dgm:prSet presAssocID="{F737007C-CA62-4AF3-866F-3967DEAD74AE}" presName="hierChild2" presStyleCnt="0"/>
      <dgm:spPr/>
    </dgm:pt>
  </dgm:ptLst>
  <dgm:cxnLst>
    <dgm:cxn modelId="{FA764F6F-0354-4C4B-9E5A-A3DCD1968F7A}" type="presOf" srcId="{55982496-D857-4300-9672-FB690673543C}" destId="{589E1F55-A887-40E6-AD7E-5225DA35CAC5}" srcOrd="0" destOrd="0" presId="urn:microsoft.com/office/officeart/2005/8/layout/hierarchy1"/>
    <dgm:cxn modelId="{289E1E8A-61DA-4B1A-B73C-C492C94E5E06}" type="presOf" srcId="{F737007C-CA62-4AF3-866F-3967DEAD74AE}" destId="{5C036A87-0BD3-4700-9073-295D5B66D36B}" srcOrd="0" destOrd="0" presId="urn:microsoft.com/office/officeart/2005/8/layout/hierarchy1"/>
    <dgm:cxn modelId="{2EE0D09E-685B-4804-AB3A-AC42ED7CC67D}" type="presOf" srcId="{1F5A05A8-45F9-4B8A-91C9-75BC476FA929}" destId="{D1AEDB3F-E460-4910-9E6C-31590255712D}" srcOrd="0" destOrd="0" presId="urn:microsoft.com/office/officeart/2005/8/layout/hierarchy1"/>
    <dgm:cxn modelId="{20E6A3E9-8E3A-4C1A-8465-64348F31709D}" srcId="{1F5A05A8-45F9-4B8A-91C9-75BC476FA929}" destId="{55982496-D857-4300-9672-FB690673543C}" srcOrd="0" destOrd="0" parTransId="{C3917DD5-498E-4DE0-884A-D78077C0B63A}" sibTransId="{A4B25632-70C1-45E5-975A-BBA58DF3C5F1}"/>
    <dgm:cxn modelId="{361854EC-F27F-48B5-836E-6207C9C7F1F0}" srcId="{1F5A05A8-45F9-4B8A-91C9-75BC476FA929}" destId="{F737007C-CA62-4AF3-866F-3967DEAD74AE}" srcOrd="1" destOrd="0" parTransId="{70A242DB-D8C4-4C0F-A4A4-FE44DC18E503}" sibTransId="{61A490A9-13B8-4E9D-AA03-1005FCBD5379}"/>
    <dgm:cxn modelId="{7C15D018-A7A3-491A-9315-C72BC3787F11}" type="presParOf" srcId="{D1AEDB3F-E460-4910-9E6C-31590255712D}" destId="{C7E3CAB9-A741-488B-9977-7ABD98C77A24}" srcOrd="0" destOrd="0" presId="urn:microsoft.com/office/officeart/2005/8/layout/hierarchy1"/>
    <dgm:cxn modelId="{BD141310-5A7B-40CA-B125-35B69A4FEBEA}" type="presParOf" srcId="{C7E3CAB9-A741-488B-9977-7ABD98C77A24}" destId="{8D85E443-5680-4A86-95AB-9C928F8EE141}" srcOrd="0" destOrd="0" presId="urn:microsoft.com/office/officeart/2005/8/layout/hierarchy1"/>
    <dgm:cxn modelId="{621144F7-7809-42FC-9C94-43C1490C22DA}" type="presParOf" srcId="{8D85E443-5680-4A86-95AB-9C928F8EE141}" destId="{BFD49A9F-D00F-4A52-BDC7-A2D818FEF830}" srcOrd="0" destOrd="0" presId="urn:microsoft.com/office/officeart/2005/8/layout/hierarchy1"/>
    <dgm:cxn modelId="{E38AE8CA-FF31-42F1-B78F-5471EE487B45}" type="presParOf" srcId="{8D85E443-5680-4A86-95AB-9C928F8EE141}" destId="{589E1F55-A887-40E6-AD7E-5225DA35CAC5}" srcOrd="1" destOrd="0" presId="urn:microsoft.com/office/officeart/2005/8/layout/hierarchy1"/>
    <dgm:cxn modelId="{F6EA1560-BC2D-4853-B3A3-023FB39A2B6E}" type="presParOf" srcId="{C7E3CAB9-A741-488B-9977-7ABD98C77A24}" destId="{0D781B76-B99C-46C7-9BAF-C694C9A97E45}" srcOrd="1" destOrd="0" presId="urn:microsoft.com/office/officeart/2005/8/layout/hierarchy1"/>
    <dgm:cxn modelId="{CFCF8DBF-784F-4ED5-ABBC-B63BBD8AB8C5}" type="presParOf" srcId="{D1AEDB3F-E460-4910-9E6C-31590255712D}" destId="{103EE5BD-27F5-404C-ADFC-0FAB40C3F067}" srcOrd="1" destOrd="0" presId="urn:microsoft.com/office/officeart/2005/8/layout/hierarchy1"/>
    <dgm:cxn modelId="{8F93EF3A-5EDA-4DAF-8842-7E13935FAB89}" type="presParOf" srcId="{103EE5BD-27F5-404C-ADFC-0FAB40C3F067}" destId="{E9EEDA34-BB67-48CB-AC2A-799E93BD2420}" srcOrd="0" destOrd="0" presId="urn:microsoft.com/office/officeart/2005/8/layout/hierarchy1"/>
    <dgm:cxn modelId="{3CEE3AE1-D568-4775-8E48-778155A1F416}" type="presParOf" srcId="{E9EEDA34-BB67-48CB-AC2A-799E93BD2420}" destId="{D46D31D4-F9AC-4F30-A670-66BCC4D766D9}" srcOrd="0" destOrd="0" presId="urn:microsoft.com/office/officeart/2005/8/layout/hierarchy1"/>
    <dgm:cxn modelId="{86DA5EF7-30AA-494C-A94A-493832A4C5A0}" type="presParOf" srcId="{E9EEDA34-BB67-48CB-AC2A-799E93BD2420}" destId="{5C036A87-0BD3-4700-9073-295D5B66D36B}" srcOrd="1" destOrd="0" presId="urn:microsoft.com/office/officeart/2005/8/layout/hierarchy1"/>
    <dgm:cxn modelId="{BED70CE8-2AA8-4688-B215-29511F58485B}" type="presParOf" srcId="{103EE5BD-27F5-404C-ADFC-0FAB40C3F067}" destId="{334ACF10-A418-4380-AA3A-5AC5E925AA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69A3D-169A-4AE1-8BBB-9B0AAC73CDF1}">
      <dsp:nvSpPr>
        <dsp:cNvPr id="0" name=""/>
        <dsp:cNvSpPr/>
      </dsp:nvSpPr>
      <dsp:spPr>
        <a:xfrm>
          <a:off x="0" y="2124"/>
          <a:ext cx="10651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6BF41-1D83-4BD8-9A7C-39EE41ACB053}">
      <dsp:nvSpPr>
        <dsp:cNvPr id="0" name=""/>
        <dsp:cNvSpPr/>
      </dsp:nvSpPr>
      <dsp:spPr>
        <a:xfrm>
          <a:off x="0" y="2124"/>
          <a:ext cx="10651435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kern="1200"/>
            <a:t>Contenido</a:t>
          </a:r>
          <a:endParaRPr lang="en-US" sz="3000" kern="1200"/>
        </a:p>
      </dsp:txBody>
      <dsp:txXfrm>
        <a:off x="0" y="2124"/>
        <a:ext cx="10651435" cy="724514"/>
      </dsp:txXfrm>
    </dsp:sp>
    <dsp:sp modelId="{7B0BF7F5-8D5B-4423-A7A3-8DEEB6A59BBB}">
      <dsp:nvSpPr>
        <dsp:cNvPr id="0" name=""/>
        <dsp:cNvSpPr/>
      </dsp:nvSpPr>
      <dsp:spPr>
        <a:xfrm>
          <a:off x="0" y="726639"/>
          <a:ext cx="10651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8A465-C7D9-4EF6-9706-227551F60B02}">
      <dsp:nvSpPr>
        <dsp:cNvPr id="0" name=""/>
        <dsp:cNvSpPr/>
      </dsp:nvSpPr>
      <dsp:spPr>
        <a:xfrm>
          <a:off x="0" y="726639"/>
          <a:ext cx="10651435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Criminología crítica y feminismo.</a:t>
          </a:r>
          <a:endParaRPr lang="en-US" sz="3000" kern="1200"/>
        </a:p>
      </dsp:txBody>
      <dsp:txXfrm>
        <a:off x="0" y="726639"/>
        <a:ext cx="10651435" cy="724514"/>
      </dsp:txXfrm>
    </dsp:sp>
    <dsp:sp modelId="{C421B15A-CC9D-4859-9E66-1F7A09E928A2}">
      <dsp:nvSpPr>
        <dsp:cNvPr id="0" name=""/>
        <dsp:cNvSpPr/>
      </dsp:nvSpPr>
      <dsp:spPr>
        <a:xfrm>
          <a:off x="0" y="1451154"/>
          <a:ext cx="10651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0D01F-B2FB-4454-A9F7-BAC31B6785E3}">
      <dsp:nvSpPr>
        <dsp:cNvPr id="0" name=""/>
        <dsp:cNvSpPr/>
      </dsp:nvSpPr>
      <dsp:spPr>
        <a:xfrm>
          <a:off x="0" y="1451154"/>
          <a:ext cx="10651435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Desarrollo de criminología feminista.</a:t>
          </a:r>
          <a:endParaRPr lang="en-US" sz="3000" kern="1200"/>
        </a:p>
      </dsp:txBody>
      <dsp:txXfrm>
        <a:off x="0" y="1451154"/>
        <a:ext cx="10651435" cy="724514"/>
      </dsp:txXfrm>
    </dsp:sp>
    <dsp:sp modelId="{2E1D9F7A-8AB7-44DE-AE4A-64DAF14BFA82}">
      <dsp:nvSpPr>
        <dsp:cNvPr id="0" name=""/>
        <dsp:cNvSpPr/>
      </dsp:nvSpPr>
      <dsp:spPr>
        <a:xfrm>
          <a:off x="0" y="2175669"/>
          <a:ext cx="10651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7CFD0-F804-49A1-BD7D-86E96FA85D49}">
      <dsp:nvSpPr>
        <dsp:cNvPr id="0" name=""/>
        <dsp:cNvSpPr/>
      </dsp:nvSpPr>
      <dsp:spPr>
        <a:xfrm>
          <a:off x="0" y="2175669"/>
          <a:ext cx="10651435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Convivencia (violencia) y efectos en reinserción.</a:t>
          </a:r>
          <a:endParaRPr lang="en-US" sz="3000" kern="1200"/>
        </a:p>
      </dsp:txBody>
      <dsp:txXfrm>
        <a:off x="0" y="2175669"/>
        <a:ext cx="10651435" cy="724514"/>
      </dsp:txXfrm>
    </dsp:sp>
    <dsp:sp modelId="{2CD03AB6-54C2-4FBE-91A1-BB3C1B70170F}">
      <dsp:nvSpPr>
        <dsp:cNvPr id="0" name=""/>
        <dsp:cNvSpPr/>
      </dsp:nvSpPr>
      <dsp:spPr>
        <a:xfrm>
          <a:off x="0" y="2900183"/>
          <a:ext cx="10651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05D93-C267-4CA3-BF20-09F77DEB435E}">
      <dsp:nvSpPr>
        <dsp:cNvPr id="0" name=""/>
        <dsp:cNvSpPr/>
      </dsp:nvSpPr>
      <dsp:spPr>
        <a:xfrm>
          <a:off x="0" y="2900183"/>
          <a:ext cx="10651435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Programas de reinserción social efectivos, con enfoque de género.</a:t>
          </a:r>
          <a:endParaRPr lang="en-US" sz="3000" kern="1200"/>
        </a:p>
      </dsp:txBody>
      <dsp:txXfrm>
        <a:off x="0" y="2900183"/>
        <a:ext cx="10651435" cy="724514"/>
      </dsp:txXfrm>
    </dsp:sp>
    <dsp:sp modelId="{E6529D2A-7856-4737-A383-A736F993DFB8}">
      <dsp:nvSpPr>
        <dsp:cNvPr id="0" name=""/>
        <dsp:cNvSpPr/>
      </dsp:nvSpPr>
      <dsp:spPr>
        <a:xfrm>
          <a:off x="0" y="3624698"/>
          <a:ext cx="10651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B72F2-18D9-4846-A4CB-E8A4B479719D}">
      <dsp:nvSpPr>
        <dsp:cNvPr id="0" name=""/>
        <dsp:cNvSpPr/>
      </dsp:nvSpPr>
      <dsp:spPr>
        <a:xfrm>
          <a:off x="0" y="3624698"/>
          <a:ext cx="10651435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Desafíos para la reinserción social.</a:t>
          </a:r>
          <a:endParaRPr lang="en-US" sz="3000" kern="1200"/>
        </a:p>
      </dsp:txBody>
      <dsp:txXfrm>
        <a:off x="0" y="3624698"/>
        <a:ext cx="10651435" cy="724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1CF75-9722-4BFE-AAA5-DD4B176508AA}">
      <dsp:nvSpPr>
        <dsp:cNvPr id="0" name=""/>
        <dsp:cNvSpPr/>
      </dsp:nvSpPr>
      <dsp:spPr>
        <a:xfrm>
          <a:off x="51117" y="2666"/>
          <a:ext cx="3375884" cy="20255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b="1" kern="1200" dirty="0"/>
            <a:t>Jóvenes y madres adolescentes:</a:t>
          </a:r>
          <a:r>
            <a:rPr lang="es-CL" sz="1900" kern="1200" dirty="0"/>
            <a:t> El promedio de edad de la mujer privada de libertad en ALC es de 36 años. El 90% tiene hijos. </a:t>
          </a:r>
          <a:endParaRPr lang="en-US" sz="1900" kern="1200" dirty="0"/>
        </a:p>
      </dsp:txBody>
      <dsp:txXfrm>
        <a:off x="51117" y="2666"/>
        <a:ext cx="3375884" cy="2025530"/>
      </dsp:txXfrm>
    </dsp:sp>
    <dsp:sp modelId="{37B5ECD9-C077-4307-A387-CBCC9B2F70B6}">
      <dsp:nvSpPr>
        <dsp:cNvPr id="0" name=""/>
        <dsp:cNvSpPr/>
      </dsp:nvSpPr>
      <dsp:spPr>
        <a:xfrm>
          <a:off x="3764591" y="2666"/>
          <a:ext cx="3375884" cy="20255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b="1" kern="1200" dirty="0"/>
            <a:t>Emparejadas, pero separadas por la cárcel:</a:t>
          </a:r>
          <a:r>
            <a:rPr lang="es-CL" sz="1900" kern="1200" dirty="0"/>
            <a:t> 7 /10 mujeres privadas de libertad dicen tener pareja y el 40% admite que su pareja también se encuentra detenida.</a:t>
          </a:r>
          <a:endParaRPr lang="en-US" sz="1900" kern="1200" dirty="0"/>
        </a:p>
      </dsp:txBody>
      <dsp:txXfrm>
        <a:off x="3764591" y="2666"/>
        <a:ext cx="3375884" cy="2025530"/>
      </dsp:txXfrm>
    </dsp:sp>
    <dsp:sp modelId="{6568F5AB-0AA9-4E1C-BC2E-3A19F9E6EF0E}">
      <dsp:nvSpPr>
        <dsp:cNvPr id="0" name=""/>
        <dsp:cNvSpPr/>
      </dsp:nvSpPr>
      <dsp:spPr>
        <a:xfrm>
          <a:off x="7478064" y="2666"/>
          <a:ext cx="3375884" cy="20255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b="1" kern="1200" dirty="0"/>
            <a:t>Entornos familiares violentos y abandono del hogar:</a:t>
          </a:r>
          <a:r>
            <a:rPr lang="es-CL" sz="1900" kern="1200" dirty="0"/>
            <a:t> 4/10 mujeres admiten haber abandonado a edad temprana su hogar; 6/10 fueron testigos de VIF; y  4/10 creció en un barrio con bandas delictivas.</a:t>
          </a:r>
          <a:endParaRPr lang="en-US" sz="1900" kern="1200" dirty="0"/>
        </a:p>
      </dsp:txBody>
      <dsp:txXfrm>
        <a:off x="7478064" y="2666"/>
        <a:ext cx="3375884" cy="2025530"/>
      </dsp:txXfrm>
    </dsp:sp>
    <dsp:sp modelId="{AB258F76-9142-41B5-9EB3-B246DD30FB4D}">
      <dsp:nvSpPr>
        <dsp:cNvPr id="0" name=""/>
        <dsp:cNvSpPr/>
      </dsp:nvSpPr>
      <dsp:spPr>
        <a:xfrm>
          <a:off x="51117" y="2365785"/>
          <a:ext cx="3375884" cy="20255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b="1" kern="1200" dirty="0"/>
            <a:t>Mayor formación que los presos hombres:</a:t>
          </a:r>
          <a:r>
            <a:rPr lang="es-CL" sz="1900" kern="1200" dirty="0"/>
            <a:t> Si bien hombres y mujeres en contextos de encierro tienen poca formación, la media educativa de mujeres es algo superior a la de los hombres.</a:t>
          </a:r>
          <a:endParaRPr lang="en-US" sz="1900" kern="1200" dirty="0"/>
        </a:p>
      </dsp:txBody>
      <dsp:txXfrm>
        <a:off x="51117" y="2365785"/>
        <a:ext cx="3375884" cy="2025530"/>
      </dsp:txXfrm>
    </dsp:sp>
    <dsp:sp modelId="{58FBCE31-06B3-4D57-BE9D-55272082E6B6}">
      <dsp:nvSpPr>
        <dsp:cNvPr id="0" name=""/>
        <dsp:cNvSpPr/>
      </dsp:nvSpPr>
      <dsp:spPr>
        <a:xfrm>
          <a:off x="3764591" y="2365785"/>
          <a:ext cx="3375884" cy="20255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b="1" kern="1200" dirty="0"/>
            <a:t>Menos violencia, más droga:</a:t>
          </a:r>
          <a:r>
            <a:rPr lang="es-CL" sz="1900" kern="1200" dirty="0"/>
            <a:t> El motivo más frecuente por el que la mujer ingresa al sistema penitenciario es por tráfico o tenencia de drogas (38%) y robo (22%).</a:t>
          </a:r>
          <a:endParaRPr lang="en-US" sz="1900" kern="1200" dirty="0"/>
        </a:p>
      </dsp:txBody>
      <dsp:txXfrm>
        <a:off x="3764591" y="2365785"/>
        <a:ext cx="3375884" cy="2025530"/>
      </dsp:txXfrm>
    </dsp:sp>
    <dsp:sp modelId="{5D625603-E5B2-444C-BBC5-CBEF88D00667}">
      <dsp:nvSpPr>
        <dsp:cNvPr id="0" name=""/>
        <dsp:cNvSpPr/>
      </dsp:nvSpPr>
      <dsp:spPr>
        <a:xfrm>
          <a:off x="7478064" y="2365785"/>
          <a:ext cx="3375884" cy="20255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b="1" kern="1200" dirty="0"/>
            <a:t>Dependencia hacia la figura masculina:</a:t>
          </a:r>
          <a:r>
            <a:rPr lang="es-CL" sz="1900" kern="1200" dirty="0"/>
            <a:t> Se detectan importantes lazos de codependencia entre las parejas y la comisión del delito: en muchos casos las mujeres delinquen </a:t>
          </a:r>
          <a:r>
            <a:rPr lang="es-CL" sz="1900" i="0" kern="1200" dirty="0"/>
            <a:t>con o por </a:t>
          </a:r>
          <a:r>
            <a:rPr lang="es-CL" sz="1900" kern="1200" dirty="0"/>
            <a:t>sus parejas.</a:t>
          </a:r>
          <a:endParaRPr lang="en-US" sz="1900" kern="1200" dirty="0"/>
        </a:p>
      </dsp:txBody>
      <dsp:txXfrm>
        <a:off x="7478064" y="2365785"/>
        <a:ext cx="3375884" cy="2025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2A38F-505D-4E47-AC32-A634F5D11DC3}">
      <dsp:nvSpPr>
        <dsp:cNvPr id="0" name=""/>
        <dsp:cNvSpPr/>
      </dsp:nvSpPr>
      <dsp:spPr>
        <a:xfrm>
          <a:off x="912413" y="2975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Identificación de </a:t>
          </a:r>
          <a:r>
            <a:rPr lang="es-CL" sz="1400" u="sng" kern="1200" dirty="0"/>
            <a:t>necesidades sensible al género</a:t>
          </a:r>
          <a:endParaRPr lang="en-US" sz="1400" u="sng" kern="1200" dirty="0"/>
        </a:p>
      </dsp:txBody>
      <dsp:txXfrm>
        <a:off x="941783" y="32345"/>
        <a:ext cx="1612562" cy="944041"/>
      </dsp:txXfrm>
    </dsp:sp>
    <dsp:sp modelId="{3EA25183-EE1C-4CDD-84A6-13A818129647}">
      <dsp:nvSpPr>
        <dsp:cNvPr id="0" name=""/>
        <dsp:cNvSpPr/>
      </dsp:nvSpPr>
      <dsp:spPr>
        <a:xfrm>
          <a:off x="2730790" y="297124"/>
          <a:ext cx="354316" cy="414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730790" y="380021"/>
        <a:ext cx="248021" cy="248689"/>
      </dsp:txXfrm>
    </dsp:sp>
    <dsp:sp modelId="{399334BD-19B0-47BA-A2A9-58B6F427395D}">
      <dsp:nvSpPr>
        <dsp:cNvPr id="0" name=""/>
        <dsp:cNvSpPr/>
      </dsp:nvSpPr>
      <dsp:spPr>
        <a:xfrm>
          <a:off x="3252236" y="2975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Proceso colaborativo de construcción del plan de intervención</a:t>
          </a:r>
          <a:endParaRPr lang="en-US" sz="1400" kern="1200" dirty="0"/>
        </a:p>
      </dsp:txBody>
      <dsp:txXfrm>
        <a:off x="3281606" y="32345"/>
        <a:ext cx="1612562" cy="944041"/>
      </dsp:txXfrm>
    </dsp:sp>
    <dsp:sp modelId="{DDE0243D-5A53-4ADA-8D23-81307A6FDA8C}">
      <dsp:nvSpPr>
        <dsp:cNvPr id="0" name=""/>
        <dsp:cNvSpPr/>
      </dsp:nvSpPr>
      <dsp:spPr>
        <a:xfrm>
          <a:off x="5070614" y="297124"/>
          <a:ext cx="354316" cy="414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070614" y="380021"/>
        <a:ext cx="248021" cy="248689"/>
      </dsp:txXfrm>
    </dsp:sp>
    <dsp:sp modelId="{93A75ED5-B04E-4CAC-AF7F-13860BD279AF}">
      <dsp:nvSpPr>
        <dsp:cNvPr id="0" name=""/>
        <dsp:cNvSpPr/>
      </dsp:nvSpPr>
      <dsp:spPr>
        <a:xfrm>
          <a:off x="5592060" y="2975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Énfasis en potenciar recursos y fortalezas de las participantes</a:t>
          </a:r>
          <a:endParaRPr lang="en-US" sz="1400" kern="1200" dirty="0"/>
        </a:p>
      </dsp:txBody>
      <dsp:txXfrm>
        <a:off x="5621430" y="32345"/>
        <a:ext cx="1612562" cy="944041"/>
      </dsp:txXfrm>
    </dsp:sp>
    <dsp:sp modelId="{9F6FBE47-BD0E-43CF-99C4-53C75DB8E132}">
      <dsp:nvSpPr>
        <dsp:cNvPr id="0" name=""/>
        <dsp:cNvSpPr/>
      </dsp:nvSpPr>
      <dsp:spPr>
        <a:xfrm>
          <a:off x="7410437" y="297124"/>
          <a:ext cx="354316" cy="414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7410437" y="380021"/>
        <a:ext cx="248021" cy="248689"/>
      </dsp:txXfrm>
    </dsp:sp>
    <dsp:sp modelId="{0B383C42-AFDA-4222-9403-93558EE80B9C}">
      <dsp:nvSpPr>
        <dsp:cNvPr id="0" name=""/>
        <dsp:cNvSpPr/>
      </dsp:nvSpPr>
      <dsp:spPr>
        <a:xfrm>
          <a:off x="7931884" y="2975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Desarrollo de plan de tratamiento estructurado a partir de necesidades</a:t>
          </a:r>
          <a:endParaRPr lang="en-US" sz="1400" kern="1200" dirty="0"/>
        </a:p>
      </dsp:txBody>
      <dsp:txXfrm>
        <a:off x="7961254" y="32345"/>
        <a:ext cx="1612562" cy="944041"/>
      </dsp:txXfrm>
    </dsp:sp>
    <dsp:sp modelId="{3A5453F4-2309-465B-93BF-87F0F45033C4}">
      <dsp:nvSpPr>
        <dsp:cNvPr id="0" name=""/>
        <dsp:cNvSpPr/>
      </dsp:nvSpPr>
      <dsp:spPr>
        <a:xfrm rot="5400000">
          <a:off x="8590377" y="1122748"/>
          <a:ext cx="354316" cy="414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8643191" y="1152832"/>
        <a:ext cx="248689" cy="248021"/>
      </dsp:txXfrm>
    </dsp:sp>
    <dsp:sp modelId="{650B2CEC-C8D1-4767-BFAB-94DB2FE3DB27}">
      <dsp:nvSpPr>
        <dsp:cNvPr id="0" name=""/>
        <dsp:cNvSpPr/>
      </dsp:nvSpPr>
      <dsp:spPr>
        <a:xfrm>
          <a:off x="7931884" y="1674278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Establecimiento de clima positivo que favorezca la colaboración y confianza mutua</a:t>
          </a:r>
          <a:endParaRPr lang="en-US" sz="1400" kern="1200" dirty="0"/>
        </a:p>
      </dsp:txBody>
      <dsp:txXfrm>
        <a:off x="7961254" y="1703648"/>
        <a:ext cx="1612562" cy="944041"/>
      </dsp:txXfrm>
    </dsp:sp>
    <dsp:sp modelId="{EB6EC769-5B9A-46C0-9B4B-8E5B8B2A03AE}">
      <dsp:nvSpPr>
        <dsp:cNvPr id="0" name=""/>
        <dsp:cNvSpPr/>
      </dsp:nvSpPr>
      <dsp:spPr>
        <a:xfrm rot="10800000">
          <a:off x="7430493" y="1968427"/>
          <a:ext cx="354316" cy="414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7536788" y="2051324"/>
        <a:ext cx="248021" cy="248689"/>
      </dsp:txXfrm>
    </dsp:sp>
    <dsp:sp modelId="{9EF17BFB-C330-42D0-9E94-B8F957CBB435}">
      <dsp:nvSpPr>
        <dsp:cNvPr id="0" name=""/>
        <dsp:cNvSpPr/>
      </dsp:nvSpPr>
      <dsp:spPr>
        <a:xfrm>
          <a:off x="5592060" y="1674278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Inicio previo a la libertad y </a:t>
          </a:r>
          <a:r>
            <a:rPr lang="es-CL" sz="1400" u="sng" kern="1200" dirty="0"/>
            <a:t>continuidad de la oferta</a:t>
          </a:r>
          <a:endParaRPr lang="en-US" sz="1400" u="sng" kern="1200" dirty="0"/>
        </a:p>
      </dsp:txBody>
      <dsp:txXfrm>
        <a:off x="5621430" y="1703648"/>
        <a:ext cx="1612562" cy="944041"/>
      </dsp:txXfrm>
    </dsp:sp>
    <dsp:sp modelId="{25136DB2-D1C2-4CFC-B197-7708E22C189A}">
      <dsp:nvSpPr>
        <dsp:cNvPr id="0" name=""/>
        <dsp:cNvSpPr/>
      </dsp:nvSpPr>
      <dsp:spPr>
        <a:xfrm rot="10800000">
          <a:off x="5090669" y="1968427"/>
          <a:ext cx="354316" cy="414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5196964" y="2051324"/>
        <a:ext cx="248021" cy="248689"/>
      </dsp:txXfrm>
    </dsp:sp>
    <dsp:sp modelId="{824BBD7F-8AB1-4C65-8F60-3881FA3DCC73}">
      <dsp:nvSpPr>
        <dsp:cNvPr id="0" name=""/>
        <dsp:cNvSpPr/>
      </dsp:nvSpPr>
      <dsp:spPr>
        <a:xfrm>
          <a:off x="3252236" y="1674278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Colaboración multi agencias</a:t>
          </a:r>
          <a:endParaRPr lang="en-US" sz="1400" kern="1200" dirty="0"/>
        </a:p>
      </dsp:txBody>
      <dsp:txXfrm>
        <a:off x="3281606" y="1703648"/>
        <a:ext cx="1612562" cy="944041"/>
      </dsp:txXfrm>
    </dsp:sp>
    <dsp:sp modelId="{6580A1B2-91A3-4431-9EB6-CA0046E1E54C}">
      <dsp:nvSpPr>
        <dsp:cNvPr id="0" name=""/>
        <dsp:cNvSpPr/>
      </dsp:nvSpPr>
      <dsp:spPr>
        <a:xfrm rot="10800000">
          <a:off x="2750846" y="1968427"/>
          <a:ext cx="354316" cy="414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857141" y="2051324"/>
        <a:ext cx="248021" cy="248689"/>
      </dsp:txXfrm>
    </dsp:sp>
    <dsp:sp modelId="{72F36061-0B2C-4FD1-ABA5-78CBED1FE7D5}">
      <dsp:nvSpPr>
        <dsp:cNvPr id="0" name=""/>
        <dsp:cNvSpPr/>
      </dsp:nvSpPr>
      <dsp:spPr>
        <a:xfrm>
          <a:off x="912413" y="1674278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Alta disponibilidad para desarrollar la intervención</a:t>
          </a:r>
          <a:endParaRPr lang="en-US" sz="1400" kern="1200" dirty="0"/>
        </a:p>
      </dsp:txBody>
      <dsp:txXfrm>
        <a:off x="941783" y="1703648"/>
        <a:ext cx="1612562" cy="944041"/>
      </dsp:txXfrm>
    </dsp:sp>
    <dsp:sp modelId="{B125F1C5-E152-4EF6-AA72-3991AAA857B7}">
      <dsp:nvSpPr>
        <dsp:cNvPr id="0" name=""/>
        <dsp:cNvSpPr/>
      </dsp:nvSpPr>
      <dsp:spPr>
        <a:xfrm rot="5400000">
          <a:off x="1570906" y="2794050"/>
          <a:ext cx="354316" cy="414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1623720" y="2824134"/>
        <a:ext cx="248689" cy="248021"/>
      </dsp:txXfrm>
    </dsp:sp>
    <dsp:sp modelId="{3A6E5168-2E03-4BC0-8491-8EA71A97D36B}">
      <dsp:nvSpPr>
        <dsp:cNvPr id="0" name=""/>
        <dsp:cNvSpPr/>
      </dsp:nvSpPr>
      <dsp:spPr>
        <a:xfrm>
          <a:off x="912413" y="3345580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Entrenamiento y </a:t>
          </a:r>
          <a:r>
            <a:rPr lang="es-CL" sz="1400" u="sng" kern="1200" dirty="0"/>
            <a:t>especificidad del perfil de los profesionales </a:t>
          </a:r>
          <a:endParaRPr lang="en-US" sz="1400" u="sng" kern="1200" dirty="0"/>
        </a:p>
      </dsp:txBody>
      <dsp:txXfrm>
        <a:off x="941783" y="3374950"/>
        <a:ext cx="1612562" cy="944041"/>
      </dsp:txXfrm>
    </dsp:sp>
    <dsp:sp modelId="{CBF6B0DC-F880-4CB9-883C-5380E9844CFF}">
      <dsp:nvSpPr>
        <dsp:cNvPr id="0" name=""/>
        <dsp:cNvSpPr/>
      </dsp:nvSpPr>
      <dsp:spPr>
        <a:xfrm>
          <a:off x="2730790" y="3639730"/>
          <a:ext cx="354316" cy="414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730790" y="3722627"/>
        <a:ext cx="248021" cy="248689"/>
      </dsp:txXfrm>
    </dsp:sp>
    <dsp:sp modelId="{C05092FA-80DF-49E5-818C-74E9D23DE856}">
      <dsp:nvSpPr>
        <dsp:cNvPr id="0" name=""/>
        <dsp:cNvSpPr/>
      </dsp:nvSpPr>
      <dsp:spPr>
        <a:xfrm>
          <a:off x="3252236" y="3345580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Evaluación y monitoreo del proceso</a:t>
          </a:r>
          <a:endParaRPr lang="en-US" sz="1400" kern="1200" dirty="0"/>
        </a:p>
      </dsp:txBody>
      <dsp:txXfrm>
        <a:off x="3281606" y="3374950"/>
        <a:ext cx="1612562" cy="9440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49A9F-D00F-4A52-BDC7-A2D818FEF830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E1F55-A887-40E6-AD7E-5225DA35CAC5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500" kern="1200"/>
            <a:t>¿Por qué es relevante integrar la perspectiva de género en el tema de su grupo?</a:t>
          </a:r>
          <a:endParaRPr lang="en-US" sz="3500" kern="1200"/>
        </a:p>
      </dsp:txBody>
      <dsp:txXfrm>
        <a:off x="602678" y="725825"/>
        <a:ext cx="4463730" cy="2771523"/>
      </dsp:txXfrm>
    </dsp:sp>
    <dsp:sp modelId="{D46D31D4-F9AC-4F30-A670-66BCC4D766D9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36A87-0BD3-4700-9073-295D5B66D36B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500" kern="1200"/>
            <a:t>¿Cómo favorece y/o dificulta la incorporación de esta perspectiva en el tema de su grupo?</a:t>
          </a:r>
          <a:endParaRPr lang="en-US" sz="3500" kern="1200"/>
        </a:p>
      </dsp:txBody>
      <dsp:txXfrm>
        <a:off x="6269123" y="725825"/>
        <a:ext cx="4463730" cy="2771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8FF65-A087-452B-B3A5-2E19A721BA8E}" type="datetimeFigureOut">
              <a:rPr lang="es-CL" smtClean="0"/>
              <a:t>30-10-2023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D5882-27D2-4C2F-BEE0-F2E81CD65C4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731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25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63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45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10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76590f850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76590f850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54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47e2809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2947e2809a8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947e2809a8_0_0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2636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3d9c7745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93d9c7745d_0_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93d9c7745d_0_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145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3d9c7745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93d9c7745d_0_1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293d9c7745d_0_1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69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4b97f9f13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294b97f9f13_0_69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94b97f9f13_0_69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63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4b97f9f13_0_1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294b97f9f13_0_148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94b97f9f13_0_1488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7540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80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6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73CC1-47EE-10FE-406F-1BD3C23FC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AAAAA2-9C24-5C58-6720-709326933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FEF916-5DA8-8874-D8A5-3B3AB95C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30-10-2023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F0A945-3345-692A-D025-93494CC7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FC675-2DE9-6523-8E8E-8C0D5839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129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0C98E4-2360-4B38-AD23-2A45E03D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10F3A4-458C-FC0D-CD55-8ED8094AA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F20928-6055-5776-D40B-3DA1454B6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30-10-2023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7C0360-3F49-BB78-2C4F-85CFDC49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D0E3D2-1ACB-C8E5-5237-C2C95D76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087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339D8E-DDE6-3A6F-7A1E-241C45A0D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E16EC2-994A-4554-A5AF-54AFA38D2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6A3A3E-062C-3159-74E9-9D1884A7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30-10-2023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0D1267-27B9-4A71-D2C3-F8B08E85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6A8AFD-A229-D5DC-8340-6F6393D5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3048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5448" y="6288690"/>
            <a:ext cx="11316139" cy="67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78973" y="327684"/>
            <a:ext cx="1988237" cy="307777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l" defTabSz="457200" rtl="0" eaLnBrk="1" latinLnBrk="0" hangingPunct="1">
              <a:buNone/>
              <a:defRPr lang="en-US" sz="14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_tradnl" dirty="0"/>
              <a:t>T</a:t>
            </a:r>
            <a:r>
              <a:rPr lang="en-US" dirty="0" err="1"/>
              <a:t>í</a:t>
            </a:r>
            <a:r>
              <a:rPr lang="es-ES_tradnl" dirty="0" err="1"/>
              <a:t>tulo</a:t>
            </a:r>
            <a:r>
              <a:rPr lang="es-ES_tradnl" dirty="0"/>
              <a:t> de la presentación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86425" y="6441457"/>
            <a:ext cx="3042807" cy="187367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spc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 dirty="0"/>
              <a:t>CENTRO DE ESTUDIOS EN SEGURIDAD CIUDADANA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BE37725-02D5-43C2-91F7-7576C47AE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448" y="1248849"/>
            <a:ext cx="11316139" cy="2512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 marL="742950" indent="-285750">
              <a:defRPr lang="en-US" sz="2800" kern="1200" dirty="0" smtClean="0">
                <a:solidFill>
                  <a:srgbClr val="82A5D0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título</a:t>
            </a:r>
            <a:r>
              <a:rPr lang="en-US" dirty="0"/>
              <a:t> principal (</a:t>
            </a:r>
            <a:r>
              <a:rPr lang="en-US" dirty="0" err="1"/>
              <a:t>apretar</a:t>
            </a:r>
            <a:r>
              <a:rPr lang="en-US" dirty="0"/>
              <a:t> tab para </a:t>
            </a:r>
            <a:r>
              <a:rPr lang="en-US" dirty="0" err="1"/>
              <a:t>subtítulos</a:t>
            </a:r>
            <a:r>
              <a:rPr lang="en-US" dirty="0"/>
              <a:t>)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 err="1"/>
              <a:t>Subtítulo</a:t>
            </a:r>
            <a:endParaRPr lang="en-US" dirty="0"/>
          </a:p>
          <a:p>
            <a:pPr lvl="2"/>
            <a:r>
              <a:rPr lang="en-US" dirty="0" err="1"/>
              <a:t>Tercer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n-US" dirty="0"/>
          </a:p>
          <a:p>
            <a:pPr lvl="3"/>
            <a:r>
              <a:rPr lang="en-US" dirty="0"/>
              <a:t>Cuatro </a:t>
            </a:r>
            <a:r>
              <a:rPr lang="en-US" dirty="0" err="1"/>
              <a:t>nivel</a:t>
            </a:r>
            <a:endParaRPr lang="en-US" dirty="0"/>
          </a:p>
          <a:p>
            <a:pPr lvl="4"/>
            <a:r>
              <a:rPr lang="en-US" dirty="0"/>
              <a:t>Quinto </a:t>
            </a:r>
            <a:r>
              <a:rPr lang="en-US" dirty="0" err="1"/>
              <a:t>nivel</a:t>
            </a:r>
            <a:endParaRPr lang="es-CL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39199F0-4A57-474C-A48F-F1E92BE1C0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450" y="3846224"/>
            <a:ext cx="11316138" cy="225840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defRPr lang="en-US" sz="2800" kern="1200" dirty="0" smtClean="0">
                <a:solidFill>
                  <a:srgbClr val="82A5D0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para escribir párrafo</a:t>
            </a:r>
            <a:endParaRPr lang="es-CL" dirty="0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FA17F37-19C2-E568-AF90-89A5E6E53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2165" y="162684"/>
            <a:ext cx="2669422" cy="6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2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451600" y="1073354"/>
            <a:ext cx="5303599" cy="5096389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455448" y="6288690"/>
            <a:ext cx="11316139" cy="67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78973" y="327684"/>
            <a:ext cx="1988237" cy="307777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l" defTabSz="457200" rtl="0" eaLnBrk="1" latinLnBrk="0" hangingPunct="1">
              <a:buNone/>
              <a:defRPr lang="en-US" sz="14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_tradnl" dirty="0"/>
              <a:t>T</a:t>
            </a:r>
            <a:r>
              <a:rPr lang="en-US" dirty="0" err="1"/>
              <a:t>í</a:t>
            </a:r>
            <a:r>
              <a:rPr lang="es-ES_tradnl" dirty="0" err="1"/>
              <a:t>tulo</a:t>
            </a:r>
            <a:r>
              <a:rPr lang="es-ES_tradnl" dirty="0"/>
              <a:t> de la presentación</a:t>
            </a:r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486425" y="6441457"/>
            <a:ext cx="3042807" cy="187367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spc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 dirty="0"/>
              <a:t>CENTRO DE ESTUDIOS EN SEGURIDAD CIUDADANA</a:t>
            </a: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F700986-342E-B538-A3D0-2C6F2E59D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2165" y="162684"/>
            <a:ext cx="2669422" cy="6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9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600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000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 sz="900"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7000" y="68600"/>
            <a:ext cx="12098000" cy="6720800"/>
          </a:xfrm>
          <a:prstGeom prst="rect">
            <a:avLst/>
          </a:prstGeom>
          <a:noFill/>
          <a:ln w="114300" cap="flat" cmpd="sng">
            <a:solidFill>
              <a:srgbClr val="2416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90211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4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/>
          <p:nvPr/>
        </p:nvSpPr>
        <p:spPr>
          <a:xfrm>
            <a:off x="455448" y="6288690"/>
            <a:ext cx="11316139" cy="67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378973" y="327684"/>
            <a:ext cx="19882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/>
          <p:nvPr/>
        </p:nvSpPr>
        <p:spPr>
          <a:xfrm>
            <a:off x="486425" y="6441457"/>
            <a:ext cx="3042807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CENTRO DE ESTUDIOS EN SEGURIDAD CIUDADANA</a:t>
            </a:r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2"/>
          </p:nvPr>
        </p:nvSpPr>
        <p:spPr>
          <a:xfrm>
            <a:off x="455448" y="1248849"/>
            <a:ext cx="11316139" cy="2512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ts val="2800"/>
              <a:buChar char="•"/>
              <a:defRPr>
                <a:solidFill>
                  <a:srgbClr val="1F497D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2A5D0"/>
              </a:buClr>
              <a:buSzPts val="2800"/>
              <a:buChar char="•"/>
              <a:defRPr sz="2800">
                <a:solidFill>
                  <a:srgbClr val="82A5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>
                <a:solidFill>
                  <a:srgbClr val="26262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3"/>
          </p:nvPr>
        </p:nvSpPr>
        <p:spPr>
          <a:xfrm>
            <a:off x="455450" y="3846224"/>
            <a:ext cx="11316138" cy="2258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>
                <a:solidFill>
                  <a:srgbClr val="262626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2A5D0"/>
              </a:buClr>
              <a:buSzPts val="2800"/>
              <a:buChar char="•"/>
              <a:defRPr sz="2800">
                <a:solidFill>
                  <a:srgbClr val="82A5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>
                <a:solidFill>
                  <a:srgbClr val="26262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8" descr="Graphical user interface,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02165" y="162684"/>
            <a:ext cx="2669422" cy="677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23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F323D-0A0B-0160-0A72-AD46B256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6B2120-EF04-F758-FF62-E4A554F40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4C7EAE-911C-A201-681C-332D3879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30-10-2023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FE7B91-DEDE-DC51-45FA-C4CA97EBD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854140-25BA-20F9-A358-6C2C8982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105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281B5-5D0C-85C3-106C-00DEFF48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828A66-2D20-857B-1084-3029963CB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87CF56-0463-00F3-9909-FD324609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30-10-2023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6DFADA-7448-EAA6-4B3E-D8BCA148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10709C-D00B-1F15-2245-3A48E025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617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A8214-2C2F-2687-C644-1097E14B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84F63C-58DE-275C-FB6B-C56AB33C7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EEFBA7-4A06-CEF7-CE34-D05918699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88C813-A33B-BB1A-DFC6-282FE791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30-10-2023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FA95CE-CF7B-2E7F-F7AF-1DA4A2EE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EEEF25-E4C1-7CB7-125C-C9FC7492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378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5EFC8-ED75-AC55-A1B8-E99BA597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DF53CD-A785-669D-CC7E-B2901BF64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D787D7-4BF2-821B-5A92-AAB219F96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68D0A0-1142-71EB-EAC0-A9EE4C409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38514B-CC87-CB1C-B89B-34FBE6475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7C78A9-EFC2-1FF4-2042-31E3A799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30-10-2023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7EC384-B948-B2A8-4EC1-0455A80D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A6BBF4E-3DBC-213E-286F-86AD8C2F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10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DE7EC-F9AB-6BB5-020A-C8DC26BD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4BFE24-5AF4-54C1-059F-3CE4DFA7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30-10-2023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55D8DE-30D2-2428-71F5-A39C7C41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76489B-3D21-4CE8-AB1A-7E79DE08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32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0E1B08-72F1-FE01-0715-F2EC4074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30-10-2023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B3864B-C97D-8FC3-1B2F-A174B89C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289D83-8756-EBB5-5E24-C9EC8E52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669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ABD4D-6770-62EC-BB39-2CF5DB5A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A53A5-9F28-4C48-3CEC-20FDE6ED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0B7D48-AAB0-E6EB-3B30-2364DCF5D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79322D-5A1C-ED5B-3E1E-56B7E5E02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30-10-2023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DE9D6A-8D61-009E-B38B-220D587D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2D19EE-E2DB-04EA-E8A9-5BA6E297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85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39051-92E9-D59A-A282-D262853D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6DC808C-583C-6742-7B45-49E30BC6B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3109B2-533B-504B-BAD1-88B0A30AC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145D3B-DCDE-C44A-D267-131A87EA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30-10-2023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E59A7A-0F14-3735-8B8F-91D59F5E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5AA821-EAA9-5261-2B0E-7B1F32D5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760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F3B1B4-4003-3703-4346-0C08B5F6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09FE56-284D-15BB-5F52-549A2D00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E8E19A-EF7A-EFA2-6428-812C81ADA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E605D-4578-4111-9D47-744B8C049653}" type="datetimeFigureOut">
              <a:rPr lang="es-CL" smtClean="0"/>
              <a:t>30-10-2023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2A326-5300-8012-B1E2-67CE4C9E1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4B74B5-4EA6-6960-0AAC-EF83B1577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45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3E251CAE-6101-8007-481C-0285B8E87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07203"/>
            <a:ext cx="10905066" cy="504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22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0A33A-D1F4-4762-B04C-3D96E321C2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378973" y="327684"/>
            <a:ext cx="4729243" cy="608372"/>
          </a:xfrm>
        </p:spPr>
        <p:txBody>
          <a:bodyPr/>
          <a:lstStyle/>
          <a:p>
            <a:r>
              <a:rPr lang="es-CL" dirty="0"/>
              <a:t>Curso Enfoques criminológicos y modelos de reinserción social</a:t>
            </a:r>
          </a:p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E60C05-623F-66B0-913A-5295FBA4D278}"/>
              </a:ext>
            </a:extLst>
          </p:cNvPr>
          <p:cNvSpPr txBox="1">
            <a:spLocks/>
          </p:cNvSpPr>
          <p:nvPr/>
        </p:nvSpPr>
        <p:spPr>
          <a:xfrm>
            <a:off x="459205" y="1446631"/>
            <a:ext cx="1065143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b="1" dirty="0"/>
              <a:t>Escenario carcelario – convivencia y violencia</a:t>
            </a:r>
          </a:p>
          <a:p>
            <a:endParaRPr lang="es-ES" dirty="0"/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9D0222-DD58-8F4E-20A8-37D82745B1A9}"/>
              </a:ext>
            </a:extLst>
          </p:cNvPr>
          <p:cNvSpPr txBox="1"/>
          <p:nvPr/>
        </p:nvSpPr>
        <p:spPr>
          <a:xfrm>
            <a:off x="705853" y="4491789"/>
            <a:ext cx="3192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Estudio “Mujeres privadas de libertad y violencia carcelaria (Espinoza, Gutiérrez &amp; Medina, 2023)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5CFD6F4-5FE2-D9B9-C292-3E20196B2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024" y="2261937"/>
            <a:ext cx="6901213" cy="37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1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0A33A-D1F4-4762-B04C-3D96E321C2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378973" y="327684"/>
            <a:ext cx="4729243" cy="608372"/>
          </a:xfrm>
        </p:spPr>
        <p:txBody>
          <a:bodyPr/>
          <a:lstStyle/>
          <a:p>
            <a:r>
              <a:rPr lang="es-CL" dirty="0"/>
              <a:t>Curso Enfoques criminológicos y modelos de reinserción social</a:t>
            </a:r>
          </a:p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E60C05-623F-66B0-913A-5295FBA4D278}"/>
              </a:ext>
            </a:extLst>
          </p:cNvPr>
          <p:cNvSpPr txBox="1">
            <a:spLocks/>
          </p:cNvSpPr>
          <p:nvPr/>
        </p:nvSpPr>
        <p:spPr>
          <a:xfrm>
            <a:off x="699838" y="4443663"/>
            <a:ext cx="2428372" cy="133149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dirty="0"/>
              <a:t>Estudio “Mujeres privadas de libertad y violencia carcelaria (Espinoza, Gutiérrez &amp; Medina, 2023)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D0C786-3AFB-AB9C-612E-61B19B746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232" y="1431432"/>
            <a:ext cx="7978030" cy="457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68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0A33A-D1F4-4762-B04C-3D96E321C2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378973" y="327684"/>
            <a:ext cx="4729243" cy="608372"/>
          </a:xfrm>
        </p:spPr>
        <p:txBody>
          <a:bodyPr/>
          <a:lstStyle/>
          <a:p>
            <a:r>
              <a:rPr lang="es-CL" dirty="0"/>
              <a:t>Curso Enfoques criminológicos y modelos de reinserción social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57807E-F9FB-7D4A-7A30-F99394AA3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980" y="1241402"/>
            <a:ext cx="8057815" cy="4761796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12B6C27-DA46-D641-9B8A-86EBF74306B2}"/>
              </a:ext>
            </a:extLst>
          </p:cNvPr>
          <p:cNvSpPr txBox="1">
            <a:spLocks/>
          </p:cNvSpPr>
          <p:nvPr/>
        </p:nvSpPr>
        <p:spPr>
          <a:xfrm>
            <a:off x="699838" y="4443663"/>
            <a:ext cx="2428372" cy="133149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dirty="0"/>
              <a:t>Estudio “Mujeres privadas de libertad y violencia carcelaria (Espinoza, Gutiérrez &amp; Medina, 2023)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20946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0A33A-D1F4-4762-B04C-3D96E321C2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378973" y="327684"/>
            <a:ext cx="4729243" cy="608372"/>
          </a:xfrm>
        </p:spPr>
        <p:txBody>
          <a:bodyPr/>
          <a:lstStyle/>
          <a:p>
            <a:r>
              <a:rPr lang="es-CL" dirty="0"/>
              <a:t>Curso Enfoques criminológicos y modelos de reinserción social</a:t>
            </a:r>
          </a:p>
          <a:p>
            <a:endParaRPr lang="es-CL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12B6C27-DA46-D641-9B8A-86EBF74306B2}"/>
              </a:ext>
            </a:extLst>
          </p:cNvPr>
          <p:cNvSpPr txBox="1">
            <a:spLocks/>
          </p:cNvSpPr>
          <p:nvPr/>
        </p:nvSpPr>
        <p:spPr>
          <a:xfrm>
            <a:off x="699838" y="4443663"/>
            <a:ext cx="2428372" cy="133149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dirty="0"/>
              <a:t>Estudio “Mujeres privadas de libertad y violencia carcelaria (Espinoza, Gutiérrez &amp; Medina, 2023)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707F15-876B-FA1C-0BDD-824F51BC8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290" y="1349435"/>
            <a:ext cx="8202872" cy="46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5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0A33A-D1F4-4762-B04C-3D96E321C2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378973" y="327684"/>
            <a:ext cx="4729243" cy="608372"/>
          </a:xfrm>
        </p:spPr>
        <p:txBody>
          <a:bodyPr/>
          <a:lstStyle/>
          <a:p>
            <a:r>
              <a:rPr lang="es-CL" dirty="0"/>
              <a:t>Curso Enfoques criminológicos y modelos de reinserción social</a:t>
            </a:r>
          </a:p>
          <a:p>
            <a:endParaRPr lang="es-CL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12B6C27-DA46-D641-9B8A-86EBF74306B2}"/>
              </a:ext>
            </a:extLst>
          </p:cNvPr>
          <p:cNvSpPr txBox="1">
            <a:spLocks/>
          </p:cNvSpPr>
          <p:nvPr/>
        </p:nvSpPr>
        <p:spPr>
          <a:xfrm>
            <a:off x="699838" y="4443663"/>
            <a:ext cx="2428372" cy="133149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dirty="0"/>
              <a:t>Estudio “Mujeres privadas de libertad y violencia carcelaria (Espinoza, Gutiérrez &amp; Medina, 2023)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648358-6965-B907-E4EF-042D065DC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7"/>
          <a:stretch/>
        </p:blipFill>
        <p:spPr>
          <a:xfrm>
            <a:off x="3641558" y="1411705"/>
            <a:ext cx="8055138" cy="463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0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AC0CABF-9114-EE75-1C76-8AB3A61215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973" y="327684"/>
            <a:ext cx="4729243" cy="608372"/>
          </a:xfrm>
        </p:spPr>
        <p:txBody>
          <a:bodyPr/>
          <a:lstStyle/>
          <a:p>
            <a:r>
              <a:rPr lang="es-CL" dirty="0"/>
              <a:t>Curso Enfoques criminológicos y modelos de reinserción social</a:t>
            </a:r>
          </a:p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B64CD4-983C-FFB0-9C72-43D7906F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2" y="2052585"/>
            <a:ext cx="5628395" cy="275282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E73C533-3103-8050-FB7A-B97AD0747F25}"/>
              </a:ext>
            </a:extLst>
          </p:cNvPr>
          <p:cNvSpPr txBox="1"/>
          <p:nvPr/>
        </p:nvSpPr>
        <p:spPr>
          <a:xfrm>
            <a:off x="7132320" y="2052585"/>
            <a:ext cx="36677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/>
              <a:t>¿Cómo pensamos programas de reinserción efectivos para la población penal?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3572149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308956" y="664778"/>
            <a:ext cx="9574088" cy="764951"/>
          </a:xfrm>
        </p:spPr>
        <p:txBody>
          <a:bodyPr>
            <a:noAutofit/>
          </a:bodyPr>
          <a:lstStyle/>
          <a:p>
            <a:pPr algn="ctr"/>
            <a:r>
              <a:rPr lang="es-CL" sz="3200" b="1" dirty="0">
                <a:latin typeface="+mn-lt"/>
                <a:ea typeface="+mn-ea"/>
                <a:cs typeface="+mn-cs"/>
              </a:rPr>
              <a:t>Elementos básicos en reinserción social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2108100" y="3236866"/>
            <a:ext cx="7975799" cy="125205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u="sng" dirty="0"/>
              <a:t>CONDICIÓN DE TEMPORALIDAD</a:t>
            </a:r>
          </a:p>
          <a:p>
            <a:pPr algn="ctr"/>
            <a:r>
              <a:rPr lang="es-ES_tradnl" dirty="0"/>
              <a:t>Se trata de un proceso, es decir, un camino que puede enfrentar desvíos y retornos, en el que la reincidencia delictiva no constituye su polo opuesto.</a:t>
            </a:r>
            <a:endParaRPr lang="es-CL" dirty="0"/>
          </a:p>
        </p:txBody>
      </p:sp>
      <p:sp>
        <p:nvSpPr>
          <p:cNvPr id="8" name="Rectángulo redondeado 7"/>
          <p:cNvSpPr/>
          <p:nvPr/>
        </p:nvSpPr>
        <p:spPr>
          <a:xfrm>
            <a:off x="3483668" y="1868365"/>
            <a:ext cx="7975798" cy="12520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u="sng" dirty="0"/>
              <a:t>CARÁCTER MULTIDIMENSIONAL</a:t>
            </a:r>
            <a:endParaRPr lang="es-ES_tradnl" b="1" dirty="0"/>
          </a:p>
          <a:p>
            <a:pPr algn="ctr"/>
            <a:r>
              <a:rPr lang="es-ES_tradnl" dirty="0"/>
              <a:t>No puede abordarse únicamente desde delito, requiriendo la atención de diversos planos de la vida social y personal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667527" y="4605367"/>
            <a:ext cx="7975799" cy="1704303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700" b="1" u="sng" dirty="0"/>
              <a:t>PROTAGONISMO DEL/A EX INFRACTOR/A</a:t>
            </a:r>
          </a:p>
          <a:p>
            <a:pPr algn="ctr"/>
            <a:r>
              <a:rPr lang="es-ES_tradnl" sz="1700" dirty="0"/>
              <a:t>Relevando sus particularidades sociales, cognitivas y emocionales, promoviendo su participación activa y comprometida en propósito de alcanzar un estado de funcionamiento psicosocial que permita el restablecimiento de vínculos con la comunidad e instituciones sociales. </a:t>
            </a:r>
            <a:endParaRPr lang="es-CL" sz="1700" dirty="0"/>
          </a:p>
        </p:txBody>
      </p:sp>
    </p:spTree>
    <p:extLst>
      <p:ext uri="{BB962C8B-B14F-4D97-AF65-F5344CB8AC3E}">
        <p14:creationId xmlns:p14="http://schemas.microsoft.com/office/powerpoint/2010/main" val="2179289326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74CC1-F57E-154A-9FBB-9BCEB6874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05" y="300340"/>
            <a:ext cx="10905067" cy="1135737"/>
          </a:xfrm>
        </p:spPr>
        <p:txBody>
          <a:bodyPr>
            <a:normAutofit/>
          </a:bodyPr>
          <a:lstStyle/>
          <a:p>
            <a:r>
              <a:rPr lang="es-CL" sz="3200" b="1" dirty="0">
                <a:latin typeface="+mn-lt"/>
                <a:ea typeface="+mn-ea"/>
                <a:cs typeface="+mn-cs"/>
              </a:rPr>
              <a:t>Las mujeres que están presas en América Latina </a:t>
            </a:r>
            <a:br>
              <a:rPr lang="es-CL" sz="3200" b="1" dirty="0">
                <a:latin typeface="+mn-lt"/>
                <a:ea typeface="+mn-ea"/>
                <a:cs typeface="+mn-cs"/>
              </a:rPr>
            </a:br>
            <a:r>
              <a:rPr lang="es-CL" sz="2200" b="1" dirty="0"/>
              <a:t>(</a:t>
            </a:r>
            <a:r>
              <a:rPr lang="es-CL" sz="2200" b="1" dirty="0" err="1"/>
              <a:t>Bastién</a:t>
            </a:r>
            <a:r>
              <a:rPr lang="es-CL" sz="2200" b="1" dirty="0"/>
              <a:t> &amp; Olson, 2018)</a:t>
            </a:r>
            <a:endParaRPr lang="es-CL" sz="1200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1BE3D7A-3B45-4B06-A65B-7AC500A59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876179"/>
              </p:ext>
            </p:extLst>
          </p:nvPr>
        </p:nvGraphicFramePr>
        <p:xfrm>
          <a:off x="643467" y="1782982"/>
          <a:ext cx="10905067" cy="439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806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pósitos adhesivos">
            <a:extLst>
              <a:ext uri="{FF2B5EF4-FFF2-40B4-BE49-F238E27FC236}">
                <a16:creationId xmlns:a16="http://schemas.microsoft.com/office/drawing/2014/main" id="{73AAD645-3884-DFEE-7E5D-8DEB8C454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C16CD8-3F40-6C25-F8B7-1E60A7B0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CL" sz="3200" b="1" dirty="0">
                <a:latin typeface="+mn-lt"/>
                <a:ea typeface="+mn-ea"/>
                <a:cs typeface="+mn-cs"/>
              </a:rPr>
              <a:t>Dolores del encarcelamiento </a:t>
            </a:r>
            <a:r>
              <a:rPr lang="es-CL" sz="3100" dirty="0"/>
              <a:t>(Sanhueza, </a:t>
            </a:r>
            <a:r>
              <a:rPr lang="es-CL" sz="3100" dirty="0" err="1"/>
              <a:t>Brander</a:t>
            </a:r>
            <a:r>
              <a:rPr lang="es-CL" sz="3100" dirty="0"/>
              <a:t> y otro, 2019)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7B93A-10F9-6BFF-4626-E534CC340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s-CL" sz="2000" b="1" u="sng" dirty="0"/>
              <a:t>Dolores diferentes en mujeres: </a:t>
            </a:r>
          </a:p>
          <a:p>
            <a:r>
              <a:rPr lang="es-CL" sz="2000" dirty="0"/>
              <a:t>Régimen interno y visitas.</a:t>
            </a:r>
          </a:p>
          <a:p>
            <a:r>
              <a:rPr lang="es-CL" sz="2000" dirty="0"/>
              <a:t>Comunicación (teléfono).</a:t>
            </a:r>
          </a:p>
          <a:p>
            <a:r>
              <a:rPr lang="es-CL" sz="2000" dirty="0"/>
              <a:t>Acceso a baño, limpieza.</a:t>
            </a:r>
          </a:p>
          <a:p>
            <a:r>
              <a:rPr lang="es-CL" sz="2000" dirty="0"/>
              <a:t>Cupos para educación y trabajo.</a:t>
            </a:r>
          </a:p>
          <a:p>
            <a:r>
              <a:rPr lang="es-CL" sz="2000" dirty="0"/>
              <a:t>Cupos para salud mental y física.</a:t>
            </a:r>
          </a:p>
          <a:p>
            <a:r>
              <a:rPr lang="es-CL" sz="2000" dirty="0"/>
              <a:t>Maternidad.</a:t>
            </a:r>
          </a:p>
        </p:txBody>
      </p:sp>
    </p:spTree>
    <p:extLst>
      <p:ext uri="{BB962C8B-B14F-4D97-AF65-F5344CB8AC3E}">
        <p14:creationId xmlns:p14="http://schemas.microsoft.com/office/powerpoint/2010/main" val="514376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D41F32C-1877-20D6-E655-F064DB3F66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56217" y="1376688"/>
            <a:ext cx="11282716" cy="5116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688EB2-CF42-6F05-27A3-CCE67A1D3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>
                <a:latin typeface="+mn-lt"/>
                <a:ea typeface="+mn-ea"/>
                <a:cs typeface="+mn-cs"/>
              </a:rPr>
              <a:t>Maternidad en la cárcel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0A00A0-D213-EC9D-12B5-BE51BFE52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33717"/>
          </a:xfrm>
        </p:spPr>
        <p:txBody>
          <a:bodyPr/>
          <a:lstStyle/>
          <a:p>
            <a:r>
              <a:rPr lang="es-CL" dirty="0"/>
              <a:t>Obstáculos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D34E8C-DD50-FD29-3E91-98BF3253C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3686"/>
            <a:ext cx="4829492" cy="321411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CL" sz="3300" dirty="0"/>
              <a:t>Desarraigo familiar.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CL" sz="3300" dirty="0"/>
              <a:t>Malas condiciones carcelarias (mala segmentación).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CL" sz="3300" dirty="0"/>
              <a:t>Mala infraestructura en el parto.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CL" sz="3300" dirty="0"/>
              <a:t>Angustia por inminente separación con el bebé.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CL" sz="3300" dirty="0"/>
              <a:t>Falta de apoyo a mujeres migrantes.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CL" sz="3300" dirty="0"/>
              <a:t>Falta de acceso a los CET.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CL" sz="3300" dirty="0"/>
              <a:t>Prisionización de los niños.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CL" sz="3300" dirty="0"/>
              <a:t>Riesgos de delitos (extorsión, etc.).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CL" sz="3300" dirty="0"/>
              <a:t>Falta de coordinación entre servicios.</a:t>
            </a:r>
          </a:p>
          <a:p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509C26-3676-8C06-0859-A019E0734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33717"/>
          </a:xfrm>
        </p:spPr>
        <p:txBody>
          <a:bodyPr/>
          <a:lstStyle/>
          <a:p>
            <a:r>
              <a:rPr lang="es-CL" dirty="0"/>
              <a:t>Beneficios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38B327-F018-96FC-6613-818829055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5879" y="2485642"/>
            <a:ext cx="5126332" cy="3214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CL" sz="1600" dirty="0"/>
              <a:t>Acceso a más servicios de salud.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CL" sz="1600" dirty="0"/>
              <a:t>Alimentación diferente, con más insumos.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CL" sz="1600" dirty="0"/>
              <a:t>Personal con mejor disposición.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CL" sz="1600" dirty="0"/>
              <a:t>Cuidados del bebé más estructurado.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CL" sz="1600" dirty="0"/>
              <a:t>Apoyo psicosocial.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CL" sz="1600" dirty="0"/>
              <a:t>Acceso a vínculo materno-filial.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CL" sz="1600" dirty="0"/>
              <a:t>Prioridad en servicios: consultorios, jardines infantiles.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CL" sz="1600" dirty="0"/>
              <a:t>Régimen más liviano (no se permite derivarlas a celdas de aislamiento).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CL" sz="1600" dirty="0"/>
              <a:t>Traslado a controles en taxi.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E6945B-5A58-DC87-0FDF-951DC7F11EFC}"/>
              </a:ext>
            </a:extLst>
          </p:cNvPr>
          <p:cNvSpPr txBox="1"/>
          <p:nvPr/>
        </p:nvSpPr>
        <p:spPr>
          <a:xfrm>
            <a:off x="839788" y="6079176"/>
            <a:ext cx="7244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Grupo focal con funcionarios/as de Gendarmería (oct. 2023)</a:t>
            </a:r>
          </a:p>
        </p:txBody>
      </p:sp>
    </p:spTree>
    <p:extLst>
      <p:ext uri="{BB962C8B-B14F-4D97-AF65-F5344CB8AC3E}">
        <p14:creationId xmlns:p14="http://schemas.microsoft.com/office/powerpoint/2010/main" val="208567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9B0CA9C-F0F2-ABDD-67A0-6F77920F01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973" y="327684"/>
            <a:ext cx="4687565" cy="286232"/>
          </a:xfrm>
        </p:spPr>
        <p:txBody>
          <a:bodyPr/>
          <a:lstStyle/>
          <a:p>
            <a:r>
              <a:rPr lang="es-CL" dirty="0"/>
              <a:t>Curso Enfoques criminológicos y modelos de reinserción social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73F8C0-00CC-29FF-684F-4BA92A4C2D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7930" y="2673609"/>
            <a:ext cx="11316139" cy="2512268"/>
          </a:xfrm>
        </p:spPr>
        <p:txBody>
          <a:bodyPr>
            <a:noAutofit/>
          </a:bodyPr>
          <a:lstStyle/>
          <a:p>
            <a:pPr marL="50800" indent="0" algn="ctr">
              <a:buNone/>
            </a:pPr>
            <a:r>
              <a:rPr lang="es-CL" sz="3600" dirty="0"/>
              <a:t>Módulo II</a:t>
            </a:r>
          </a:p>
          <a:p>
            <a:pPr marL="50800" indent="0" algn="ctr">
              <a:buNone/>
            </a:pPr>
            <a:r>
              <a:rPr lang="es-ES" sz="3600" dirty="0"/>
              <a:t>Criminología feminista y reinserción social</a:t>
            </a:r>
            <a:r>
              <a:rPr lang="es-CL" sz="3600" dirty="0"/>
              <a:t>. </a:t>
            </a:r>
          </a:p>
          <a:p>
            <a:pPr marL="50800" indent="0" algn="ctr">
              <a:buNone/>
            </a:pPr>
            <a:r>
              <a:rPr lang="es-ES" sz="3200" dirty="0"/>
              <a:t>Conceptualización para un abordaje transversal y análisis práctico</a:t>
            </a:r>
            <a:endParaRPr lang="es-CL" sz="3200" dirty="0"/>
          </a:p>
          <a:p>
            <a:pPr marL="50800" indent="0" algn="ctr">
              <a:buNone/>
            </a:pPr>
            <a:endParaRPr lang="es-CL" sz="3600" dirty="0"/>
          </a:p>
          <a:p>
            <a:pPr marL="50800" indent="0" algn="ctr">
              <a:buNone/>
            </a:pPr>
            <a:endParaRPr lang="es-CL" sz="3600" dirty="0"/>
          </a:p>
          <a:p>
            <a:pPr marL="50800" indent="0" algn="ctr">
              <a:buNone/>
            </a:pPr>
            <a:r>
              <a:rPr lang="es-C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Olga Espinoza / Natacha Guala</a:t>
            </a:r>
            <a:r>
              <a:rPr lang="es-CL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3708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11271">
            <a:extLst>
              <a:ext uri="{FF2B5EF4-FFF2-40B4-BE49-F238E27FC236}">
                <a16:creationId xmlns:a16="http://schemas.microsoft.com/office/drawing/2014/main" id="{333D6B9E-0A08-945A-EAE2-9B80B5242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276" name="Rectangle 11275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s-CL" sz="3200" b="1" dirty="0" err="1">
                <a:latin typeface="+mn-lt"/>
                <a:ea typeface="+mn-ea"/>
                <a:cs typeface="+mn-cs"/>
              </a:rPr>
              <a:t>Evidencia</a:t>
            </a:r>
            <a:r>
              <a:rPr lang="en-US" altLang="es-CL" sz="3200" b="1" dirty="0">
                <a:latin typeface="+mn-lt"/>
                <a:ea typeface="+mn-ea"/>
                <a:cs typeface="+mn-cs"/>
              </a:rPr>
              <a:t> </a:t>
            </a:r>
            <a:r>
              <a:rPr lang="en-US" altLang="es-CL" sz="3200" b="1" dirty="0" err="1">
                <a:latin typeface="+mn-lt"/>
                <a:ea typeface="+mn-ea"/>
                <a:cs typeface="+mn-cs"/>
              </a:rPr>
              <a:t>en</a:t>
            </a:r>
            <a:r>
              <a:rPr lang="en-US" altLang="es-CL" sz="3200" b="1" dirty="0">
                <a:latin typeface="+mn-lt"/>
                <a:ea typeface="+mn-ea"/>
                <a:cs typeface="+mn-cs"/>
              </a:rPr>
              <a:t> </a:t>
            </a:r>
            <a:r>
              <a:rPr lang="en-US" altLang="es-CL" sz="3200" b="1" dirty="0" err="1">
                <a:latin typeface="+mn-lt"/>
                <a:ea typeface="+mn-ea"/>
                <a:cs typeface="+mn-cs"/>
              </a:rPr>
              <a:t>reinserción</a:t>
            </a:r>
            <a:r>
              <a:rPr lang="en-US" altLang="es-CL" sz="3200" b="1" dirty="0">
                <a:latin typeface="+mn-lt"/>
                <a:ea typeface="+mn-ea"/>
                <a:cs typeface="+mn-cs"/>
              </a:rPr>
              <a:t> social de </a:t>
            </a:r>
            <a:r>
              <a:rPr lang="en-US" altLang="es-CL" sz="3200" b="1" dirty="0" err="1">
                <a:latin typeface="+mn-lt"/>
                <a:ea typeface="+mn-ea"/>
                <a:cs typeface="+mn-cs"/>
              </a:rPr>
              <a:t>mujeres</a:t>
            </a:r>
            <a:endParaRPr lang="en-US" altLang="es-CL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11268" name="1 Rectángulo"/>
          <p:cNvSpPr>
            <a:spLocks noChangeArrowheads="1"/>
          </p:cNvSpPr>
          <p:nvPr/>
        </p:nvSpPr>
        <p:spPr bwMode="auto">
          <a:xfrm>
            <a:off x="6382068" y="5474971"/>
            <a:ext cx="2571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CL" altLang="es-CL" sz="1400" dirty="0">
                <a:latin typeface="Arial" panose="020B0604020202020204" pitchFamily="34" charset="0"/>
              </a:rPr>
              <a:t>Tomado de Piñol et al. (2016).</a:t>
            </a:r>
          </a:p>
        </p:txBody>
      </p:sp>
      <p:graphicFrame>
        <p:nvGraphicFramePr>
          <p:cNvPr id="11270" name="Marcador de contenido 2">
            <a:extLst>
              <a:ext uri="{FF2B5EF4-FFF2-40B4-BE49-F238E27FC236}">
                <a16:creationId xmlns:a16="http://schemas.microsoft.com/office/drawing/2014/main" id="{0A911F74-4FA3-135E-A70C-8B089454B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4587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igno más 1">
            <a:extLst>
              <a:ext uri="{FF2B5EF4-FFF2-40B4-BE49-F238E27FC236}">
                <a16:creationId xmlns:a16="http://schemas.microsoft.com/office/drawing/2014/main" id="{A3114B24-372A-530E-E3F3-19CA2B0A28AA}"/>
              </a:ext>
            </a:extLst>
          </p:cNvPr>
          <p:cNvSpPr/>
          <p:nvPr/>
        </p:nvSpPr>
        <p:spPr>
          <a:xfrm>
            <a:off x="9215438" y="5180648"/>
            <a:ext cx="416560" cy="407669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E7E727E-41D0-5B26-5EB2-B88D65E61E4B}"/>
              </a:ext>
            </a:extLst>
          </p:cNvPr>
          <p:cNvSpPr/>
          <p:nvPr/>
        </p:nvSpPr>
        <p:spPr>
          <a:xfrm>
            <a:off x="9631998" y="5180648"/>
            <a:ext cx="2377122" cy="11896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Salud mental y componente socio laboral</a:t>
            </a:r>
          </a:p>
        </p:txBody>
      </p:sp>
    </p:spTree>
    <p:extLst>
      <p:ext uri="{BB962C8B-B14F-4D97-AF65-F5344CB8AC3E}">
        <p14:creationId xmlns:p14="http://schemas.microsoft.com/office/powerpoint/2010/main" val="2279203635"/>
      </p:ext>
    </p:extLst>
  </p:cSld>
  <p:clrMapOvr>
    <a:masterClrMapping/>
  </p:clrMapOvr>
  <p:transition spd="slow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Google Shape;103;p19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3200" b="1" dirty="0" err="1">
                <a:sym typeface="Cabin"/>
              </a:rPr>
              <a:t>Desafíos</a:t>
            </a:r>
            <a:r>
              <a:rPr lang="en-US" sz="3200" b="1" dirty="0">
                <a:sym typeface="Cabin"/>
              </a:rPr>
              <a:t> para la </a:t>
            </a:r>
            <a:r>
              <a:rPr lang="en-US" sz="3200" b="1" dirty="0" err="1">
                <a:sym typeface="Cabin"/>
              </a:rPr>
              <a:t>reinserción</a:t>
            </a:r>
            <a:r>
              <a:rPr lang="en-US" sz="3200" b="1" dirty="0">
                <a:sym typeface="Cabin"/>
              </a:rPr>
              <a:t> </a:t>
            </a:r>
            <a:endParaRPr lang="en-US" sz="3200" b="1" dirty="0">
              <a:sym typeface="Arial"/>
            </a:endParaRPr>
          </a:p>
        </p:txBody>
      </p:sp>
      <p:sp>
        <p:nvSpPr>
          <p:cNvPr id="112" name="Arc 1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1554480" y="1825625"/>
            <a:ext cx="9799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1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ym typeface="Arial"/>
              </a:rPr>
              <a:t>En </a:t>
            </a:r>
            <a:r>
              <a:rPr lang="en-US" b="1" dirty="0" err="1">
                <a:sym typeface="Arial"/>
              </a:rPr>
              <a:t>maternidad</a:t>
            </a:r>
            <a:r>
              <a:rPr lang="en-US" b="1" dirty="0">
                <a:sym typeface="Arial"/>
              </a:rPr>
              <a:t> y roles de </a:t>
            </a:r>
            <a:r>
              <a:rPr lang="en-US" b="1" dirty="0" err="1">
                <a:sym typeface="Arial"/>
              </a:rPr>
              <a:t>cuidado</a:t>
            </a:r>
            <a:r>
              <a:rPr lang="en-US" b="1" dirty="0">
                <a:sym typeface="Arial"/>
              </a:rPr>
              <a:t>. </a:t>
            </a:r>
          </a:p>
          <a:p>
            <a:pPr marL="0" lvl="1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ym typeface="Arial"/>
              </a:rPr>
              <a:t>En </a:t>
            </a:r>
            <a:r>
              <a:rPr lang="en-US" b="1" dirty="0" err="1">
                <a:sym typeface="Arial"/>
              </a:rPr>
              <a:t>vivienda</a:t>
            </a:r>
            <a:r>
              <a:rPr lang="en-US" b="1" dirty="0">
                <a:sym typeface="Arial"/>
              </a:rPr>
              <a:t> y </a:t>
            </a:r>
            <a:r>
              <a:rPr lang="en-US" b="1" dirty="0" err="1">
                <a:sym typeface="Arial"/>
              </a:rPr>
              <a:t>apoyo</a:t>
            </a:r>
            <a:r>
              <a:rPr lang="en-US" b="1" dirty="0">
                <a:sym typeface="Arial"/>
              </a:rPr>
              <a:t> interpersonal.</a:t>
            </a:r>
            <a:endParaRPr lang="en-US" dirty="0">
              <a:sym typeface="Arial"/>
            </a:endParaRPr>
          </a:p>
          <a:p>
            <a:pPr marL="0" lvl="1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ym typeface="Arial"/>
              </a:rPr>
              <a:t>En </a:t>
            </a:r>
            <a:r>
              <a:rPr lang="en-US" b="1" dirty="0" err="1">
                <a:sym typeface="Arial"/>
              </a:rPr>
              <a:t>salud</a:t>
            </a:r>
            <a:r>
              <a:rPr lang="en-US" b="1" dirty="0">
                <a:sym typeface="Arial"/>
              </a:rPr>
              <a:t> </a:t>
            </a:r>
            <a:r>
              <a:rPr lang="en-US" b="1" dirty="0" err="1">
                <a:sym typeface="Arial"/>
              </a:rPr>
              <a:t>física</a:t>
            </a:r>
            <a:r>
              <a:rPr lang="en-US" b="1" dirty="0">
                <a:sym typeface="Arial"/>
              </a:rPr>
              <a:t> y mental.</a:t>
            </a:r>
          </a:p>
          <a:p>
            <a:pPr marL="0" lvl="1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sym typeface="Arial"/>
              </a:rPr>
              <a:t>Desafíos</a:t>
            </a:r>
            <a:r>
              <a:rPr lang="en-US" b="1" dirty="0">
                <a:sym typeface="Arial"/>
              </a:rPr>
              <a:t> </a:t>
            </a:r>
            <a:r>
              <a:rPr lang="en-US" b="1" dirty="0" err="1">
                <a:sym typeface="Arial"/>
              </a:rPr>
              <a:t>en</a:t>
            </a:r>
            <a:r>
              <a:rPr lang="en-US" b="1" dirty="0">
                <a:sym typeface="Arial"/>
              </a:rPr>
              <a:t> </a:t>
            </a:r>
            <a:r>
              <a:rPr lang="en-US" b="1" dirty="0" err="1">
                <a:sym typeface="Arial"/>
              </a:rPr>
              <a:t>educación</a:t>
            </a:r>
            <a:r>
              <a:rPr lang="en-US" b="1" dirty="0">
                <a:sym typeface="Arial"/>
              </a:rPr>
              <a:t> y </a:t>
            </a:r>
            <a:r>
              <a:rPr lang="en-US" b="1" dirty="0" err="1">
                <a:sym typeface="Arial"/>
              </a:rPr>
              <a:t>trabajo</a:t>
            </a:r>
            <a:r>
              <a:rPr lang="en-US" b="1" dirty="0">
                <a:sym typeface="Arial"/>
              </a:rPr>
              <a:t>:</a:t>
            </a:r>
          </a:p>
          <a:p>
            <a:pPr marL="285750" lvl="2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Arial"/>
              </a:rPr>
              <a:t>Tener </a:t>
            </a:r>
            <a:r>
              <a:rPr lang="en-US" dirty="0" err="1">
                <a:sym typeface="Arial"/>
              </a:rPr>
              <a:t>trabajo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favorece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desistimiento</a:t>
            </a:r>
            <a:r>
              <a:rPr lang="en-US" dirty="0">
                <a:sym typeface="Arial"/>
              </a:rPr>
              <a:t>, </a:t>
            </a:r>
            <a:r>
              <a:rPr lang="en-US" dirty="0" err="1">
                <a:sym typeface="Arial"/>
              </a:rPr>
              <a:t>pero</a:t>
            </a:r>
            <a:r>
              <a:rPr lang="en-US" dirty="0">
                <a:sym typeface="Arial"/>
              </a:rPr>
              <a:t> no es </a:t>
            </a:r>
            <a:r>
              <a:rPr lang="en-US" dirty="0" err="1">
                <a:sym typeface="Arial"/>
              </a:rPr>
              <a:t>suficiente</a:t>
            </a:r>
            <a:r>
              <a:rPr lang="en-US" dirty="0">
                <a:sym typeface="Arial"/>
              </a:rPr>
              <a:t>.</a:t>
            </a:r>
          </a:p>
          <a:p>
            <a:pPr marL="285750" lvl="2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Arial"/>
              </a:rPr>
              <a:t>Falta de </a:t>
            </a:r>
            <a:r>
              <a:rPr lang="en-US" dirty="0" err="1">
                <a:sym typeface="Arial"/>
              </a:rPr>
              <a:t>educación</a:t>
            </a:r>
            <a:r>
              <a:rPr lang="en-US" dirty="0">
                <a:sym typeface="Arial"/>
              </a:rPr>
              <a:t> y de </a:t>
            </a:r>
            <a:r>
              <a:rPr lang="en-US" dirty="0" err="1">
                <a:sym typeface="Arial"/>
              </a:rPr>
              <a:t>experiencia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laboral</a:t>
            </a:r>
            <a:r>
              <a:rPr lang="en-US" dirty="0">
                <a:sym typeface="Arial"/>
              </a:rPr>
              <a:t>: </a:t>
            </a:r>
            <a:r>
              <a:rPr lang="en-US" dirty="0" err="1">
                <a:sym typeface="Arial"/>
              </a:rPr>
              <a:t>Escasa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calificación</a:t>
            </a:r>
            <a:r>
              <a:rPr lang="en-US" dirty="0">
                <a:sym typeface="Arial"/>
              </a:rPr>
              <a:t> con </a:t>
            </a:r>
            <a:r>
              <a:rPr lang="en-US" dirty="0" err="1">
                <a:sym typeface="Arial"/>
              </a:rPr>
              <a:t>empleos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inestables</a:t>
            </a:r>
            <a:r>
              <a:rPr lang="en-US" dirty="0">
                <a:sym typeface="Arial"/>
              </a:rPr>
              <a:t> e </a:t>
            </a:r>
            <a:r>
              <a:rPr lang="en-US" dirty="0" err="1">
                <a:sym typeface="Arial"/>
              </a:rPr>
              <a:t>informales</a:t>
            </a:r>
            <a:r>
              <a:rPr lang="en-US" dirty="0">
                <a:sym typeface="Arial"/>
              </a:rPr>
              <a:t>, o </a:t>
            </a:r>
            <a:r>
              <a:rPr lang="en-US" dirty="0" err="1">
                <a:sym typeface="Arial"/>
              </a:rPr>
              <a:t>por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cuenta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propia</a:t>
            </a:r>
            <a:r>
              <a:rPr lang="en-US" dirty="0">
                <a:sym typeface="Arial"/>
              </a:rPr>
              <a:t>. </a:t>
            </a:r>
            <a:r>
              <a:rPr lang="en-US" dirty="0" err="1">
                <a:sym typeface="Arial"/>
              </a:rPr>
              <a:t>Salarios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bajos</a:t>
            </a:r>
            <a:r>
              <a:rPr lang="en-US" dirty="0">
                <a:sym typeface="Arial"/>
              </a:rPr>
              <a:t>: </a:t>
            </a:r>
            <a:r>
              <a:rPr lang="en-US" dirty="0" err="1">
                <a:sym typeface="Arial"/>
              </a:rPr>
              <a:t>mitad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sueldo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mínimo</a:t>
            </a:r>
            <a:r>
              <a:rPr lang="en-US" dirty="0">
                <a:sym typeface="Arial"/>
              </a:rPr>
              <a:t> vs. 2.9 </a:t>
            </a:r>
            <a:r>
              <a:rPr lang="en-US" dirty="0" err="1">
                <a:sym typeface="Arial"/>
              </a:rPr>
              <a:t>por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actividad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delictual</a:t>
            </a:r>
            <a:r>
              <a:rPr lang="en-US" dirty="0">
                <a:sym typeface="Arial"/>
              </a:rPr>
              <a:t>.</a:t>
            </a:r>
          </a:p>
          <a:p>
            <a:pPr marL="285750" lvl="2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ym typeface="Arial"/>
              </a:rPr>
              <a:t>Antecedentes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penales</a:t>
            </a:r>
            <a:r>
              <a:rPr lang="en-US" dirty="0">
                <a:sym typeface="Arial"/>
              </a:rPr>
              <a:t>. </a:t>
            </a:r>
          </a:p>
          <a:p>
            <a:pPr marL="285750" lvl="2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ym typeface="Arial"/>
              </a:rPr>
              <a:t>Maternidad</a:t>
            </a:r>
            <a:r>
              <a:rPr lang="en-US" dirty="0">
                <a:sym typeface="Arial"/>
              </a:rPr>
              <a:t>: </a:t>
            </a:r>
            <a:r>
              <a:rPr lang="en-US" dirty="0" err="1">
                <a:sym typeface="Arial"/>
              </a:rPr>
              <a:t>estímulo</a:t>
            </a:r>
            <a:r>
              <a:rPr lang="en-US" dirty="0">
                <a:sym typeface="Arial"/>
              </a:rPr>
              <a:t> y </a:t>
            </a:r>
            <a:r>
              <a:rPr lang="en-US" dirty="0" err="1">
                <a:sym typeface="Arial"/>
              </a:rPr>
              <a:t>traba</a:t>
            </a:r>
            <a:r>
              <a:rPr lang="en-US" dirty="0">
                <a:sym typeface="Arial"/>
              </a:rPr>
              <a:t>.</a:t>
            </a:r>
          </a:p>
          <a:p>
            <a:pPr marL="285750" lvl="2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Arial"/>
              </a:rPr>
              <a:t>Todo </a:t>
            </a:r>
            <a:r>
              <a:rPr lang="en-US" dirty="0" err="1">
                <a:sym typeface="Arial"/>
              </a:rPr>
              <a:t>ello</a:t>
            </a:r>
            <a:r>
              <a:rPr lang="en-US" dirty="0">
                <a:sym typeface="Arial"/>
              </a:rPr>
              <a:t> genera </a:t>
            </a:r>
            <a:r>
              <a:rPr lang="en-US" dirty="0" err="1">
                <a:sym typeface="Arial"/>
              </a:rPr>
              <a:t>experiencia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laboral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frustrante</a:t>
            </a:r>
            <a:r>
              <a:rPr lang="en-US" dirty="0">
                <a:sym typeface="Arial"/>
              </a:rPr>
              <a:t>.</a:t>
            </a:r>
          </a:p>
          <a:p>
            <a:pPr marL="285750" lvl="2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dirty="0">
              <a:sym typeface="Arial"/>
            </a:endParaRPr>
          </a:p>
          <a:p>
            <a:pPr marL="285750" lvl="2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Arial"/>
              </a:rPr>
              <a:t>De la </a:t>
            </a:r>
            <a:r>
              <a:rPr lang="en-US" dirty="0" err="1">
                <a:sym typeface="Arial"/>
              </a:rPr>
              <a:t>reinserción</a:t>
            </a:r>
            <a:r>
              <a:rPr lang="en-US" dirty="0">
                <a:sym typeface="Arial"/>
              </a:rPr>
              <a:t> formal-</a:t>
            </a:r>
            <a:r>
              <a:rPr lang="en-US" dirty="0" err="1">
                <a:sym typeface="Arial"/>
              </a:rPr>
              <a:t>institucional</a:t>
            </a:r>
            <a:r>
              <a:rPr lang="en-US" dirty="0">
                <a:sym typeface="Arial"/>
              </a:rPr>
              <a:t> y la informal-</a:t>
            </a:r>
            <a:r>
              <a:rPr lang="en-US" dirty="0" err="1">
                <a:sym typeface="Arial"/>
              </a:rPr>
              <a:t>consuetudinaria</a:t>
            </a:r>
            <a:r>
              <a:rPr lang="en-US" dirty="0">
                <a:sym typeface="Arial"/>
              </a:rPr>
              <a:t>: </a:t>
            </a:r>
            <a:r>
              <a:rPr lang="en-US" dirty="0" err="1">
                <a:sym typeface="Arial"/>
              </a:rPr>
              <a:t>fracaso</a:t>
            </a:r>
            <a:r>
              <a:rPr lang="en-US" dirty="0">
                <a:sym typeface="Arial"/>
              </a:rPr>
              <a:t> de la </a:t>
            </a:r>
            <a:r>
              <a:rPr lang="en-US" dirty="0" err="1">
                <a:sym typeface="Arial"/>
              </a:rPr>
              <a:t>resocialización</a:t>
            </a:r>
            <a:r>
              <a:rPr lang="en-US" dirty="0">
                <a:sym typeface="Arial"/>
              </a:rPr>
              <a:t> y las </a:t>
            </a:r>
            <a:r>
              <a:rPr lang="en-US" dirty="0" err="1">
                <a:sym typeface="Arial"/>
              </a:rPr>
              <a:t>prácticas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negociada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en</a:t>
            </a:r>
            <a:r>
              <a:rPr lang="en-US" dirty="0">
                <a:sym typeface="Arial"/>
              </a:rPr>
              <a:t> AL (Bracco, 2023).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38682DF-1276-A275-3EEF-ED49E47C3982}"/>
              </a:ext>
            </a:extLst>
          </p:cNvPr>
          <p:cNvSpPr txBox="1"/>
          <p:nvPr/>
        </p:nvSpPr>
        <p:spPr>
          <a:xfrm>
            <a:off x="0" y="1425470"/>
            <a:ext cx="4795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dirty="0"/>
              <a:t>Espinoza, </a:t>
            </a:r>
            <a:r>
              <a:rPr lang="es-CL" sz="1400" dirty="0" err="1"/>
              <a:t>Droppelmann</a:t>
            </a:r>
            <a:r>
              <a:rPr lang="es-CL" sz="1400" dirty="0"/>
              <a:t> &amp; Del Villar (2020).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9" name="Rectangle 28678">
            <a:extLst>
              <a:ext uri="{FF2B5EF4-FFF2-40B4-BE49-F238E27FC236}">
                <a16:creationId xmlns:a16="http://schemas.microsoft.com/office/drawing/2014/main" id="{4FC5CF8D-5E28-4170-85D9-B23379A1A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2 Título"/>
          <p:cNvSpPr>
            <a:spLocks noGrp="1"/>
          </p:cNvSpPr>
          <p:nvPr>
            <p:ph type="title"/>
          </p:nvPr>
        </p:nvSpPr>
        <p:spPr>
          <a:xfrm>
            <a:off x="599411" y="470647"/>
            <a:ext cx="3209335" cy="234427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CL" altLang="es-CL" sz="2800" b="1"/>
              <a:t>Consideraciones finales</a:t>
            </a:r>
          </a:p>
        </p:txBody>
      </p:sp>
      <p:sp>
        <p:nvSpPr>
          <p:cNvPr id="28681" name="Rectangle 28680">
            <a:extLst>
              <a:ext uri="{FF2B5EF4-FFF2-40B4-BE49-F238E27FC236}">
                <a16:creationId xmlns:a16="http://schemas.microsoft.com/office/drawing/2014/main" id="{575A2C8F-EFE3-4530-B871-79D0DF461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5554"/>
            <a:ext cx="4380155" cy="3612446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F8283B2D-BF4E-4773-99DE-61834B033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5554"/>
            <a:ext cx="4380155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5" name="Rectangle 28684">
            <a:extLst>
              <a:ext uri="{FF2B5EF4-FFF2-40B4-BE49-F238E27FC236}">
                <a16:creationId xmlns:a16="http://schemas.microsoft.com/office/drawing/2014/main" id="{7FF89E09-42FB-4694-96E4-95652B1D8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83158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15572" y="497840"/>
            <a:ext cx="6468872" cy="5862320"/>
          </a:xfrm>
        </p:spPr>
        <p:txBody>
          <a:bodyPr rtlCol="0" anchor="ctr">
            <a:noAutofit/>
          </a:bodyPr>
          <a:lstStyle/>
          <a:p>
            <a:pPr marL="274320" indent="-274320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s-CL" sz="1600" dirty="0"/>
              <a:t>Criminología feminista ha tenido desarrollo creciente e importante en el mundo y en la región, pero con impacto limitado en diseño de políticas penitenciarias con enfoque de género.</a:t>
            </a:r>
          </a:p>
          <a:p>
            <a:pPr marL="274320" indent="-274320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s-CL" sz="1600" dirty="0"/>
              <a:t>Perfil de la mujer en conflicto con la ley se encuadra en marginalidad, exclusión y presenta diversas historias de victimización.</a:t>
            </a:r>
          </a:p>
          <a:p>
            <a:pPr marL="274320" indent="-274320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s-CL" sz="1600" dirty="0"/>
              <a:t>Condiciones de encarcelamiento están conectadas a situaciones recurrentes de violencia: antes del encarcelamiento, durante y después de egresar.</a:t>
            </a:r>
          </a:p>
          <a:p>
            <a:pPr marL="274320" indent="-274320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s-CL" sz="1600" dirty="0"/>
              <a:t>Maternidad es un factor estresante: estímulo y obstáculo. </a:t>
            </a:r>
          </a:p>
          <a:p>
            <a:pPr marL="274320" indent="-274320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s-CL" sz="1600" dirty="0"/>
              <a:t>Programas de reinserción deben formularse en base a perspectiva de género. Integrar perspectiva género en diseño, planificación, implementación y en evaluación de todos los programas de reinserción y políticas que se estructuren para mujeres.</a:t>
            </a:r>
          </a:p>
          <a:p>
            <a:pPr marL="274320" indent="-274320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s-CL" sz="1600" dirty="0"/>
              <a:t>No perder de vista las dinámicas informales de gestión carcelaria. </a:t>
            </a: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44160B-BA65-D5EF-6ECB-E85978E5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s-CL" sz="4000"/>
              <a:t>Preguntas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C8011F4-FBDD-DF7B-1912-D7BB39EDE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754347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758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0A33A-D1F4-4762-B04C-3D96E321C2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378973" y="327684"/>
            <a:ext cx="4729243" cy="608372"/>
          </a:xfrm>
        </p:spPr>
        <p:txBody>
          <a:bodyPr/>
          <a:lstStyle/>
          <a:p>
            <a:r>
              <a:rPr lang="es-CL" dirty="0"/>
              <a:t>Curso Enfoques criminológicos y modelos de reinserción social</a:t>
            </a:r>
          </a:p>
          <a:p>
            <a:endParaRPr lang="es-CL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6509412-EF85-F467-B45C-35F06D4F07C7}"/>
              </a:ext>
            </a:extLst>
          </p:cNvPr>
          <p:cNvGraphicFramePr/>
          <p:nvPr/>
        </p:nvGraphicFramePr>
        <p:xfrm>
          <a:off x="459205" y="1446631"/>
          <a:ext cx="1065143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544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378973" y="327684"/>
            <a:ext cx="4729243" cy="60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lang="es-CL"/>
              <a:t>Curso Enfoques criminológicos y modelos de reinserción social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459200" y="1072650"/>
            <a:ext cx="11373900" cy="4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9107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FEMINISMO (S)</a:t>
            </a:r>
            <a:endParaRPr sz="790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682"/>
              </a:spcBef>
              <a:spcAft>
                <a:spcPts val="0"/>
              </a:spcAft>
              <a:buNone/>
            </a:pPr>
            <a:endParaRPr sz="4763" b="1" u="sng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24723" algn="just" rtl="0">
              <a:spcBef>
                <a:spcPts val="496"/>
              </a:spcBef>
              <a:spcAft>
                <a:spcPts val="0"/>
              </a:spcAft>
              <a:buClr>
                <a:srgbClr val="8064A2"/>
              </a:buClr>
              <a:buSzPct val="100000"/>
              <a:buFont typeface="Noto Sans Symbols"/>
              <a:buChar char="★"/>
            </a:pPr>
            <a:r>
              <a:rPr lang="es-CL" sz="675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Desarrollo plural y heterogéneo de acciones en diferentes campos, incluyendo el político, social, científico y académico. </a:t>
            </a:r>
            <a:endParaRPr sz="675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just" rtl="0">
              <a:spcBef>
                <a:spcPts val="496"/>
              </a:spcBef>
              <a:spcAft>
                <a:spcPts val="0"/>
              </a:spcAft>
              <a:buNone/>
            </a:pPr>
            <a:endParaRPr sz="675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24723" algn="just" rtl="0">
              <a:spcBef>
                <a:spcPts val="496"/>
              </a:spcBef>
              <a:spcAft>
                <a:spcPts val="0"/>
              </a:spcAft>
              <a:buClr>
                <a:srgbClr val="8064A2"/>
              </a:buClr>
              <a:buSzPct val="100000"/>
              <a:buFont typeface="Noto Sans Symbols"/>
              <a:buChar char="★"/>
            </a:pPr>
            <a:r>
              <a:rPr lang="es-CL" sz="675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Los entrecruzamientos de estos planos han dado lugar a múltiples corrientes históricas que abordaron la situación de las mujeres, las relaciones de poder que entraña el patriarcado, y cómo esto se ha traducido también el campo del sistema penal y criminológico. </a:t>
            </a:r>
            <a:endParaRPr sz="675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just" rtl="0">
              <a:spcBef>
                <a:spcPts val="496"/>
              </a:spcBef>
              <a:spcAft>
                <a:spcPts val="0"/>
              </a:spcAft>
              <a:buNone/>
            </a:pPr>
            <a:endParaRPr sz="675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24723" algn="just" rtl="0">
              <a:spcBef>
                <a:spcPts val="496"/>
              </a:spcBef>
              <a:spcAft>
                <a:spcPts val="0"/>
              </a:spcAft>
              <a:buClr>
                <a:srgbClr val="8064A2"/>
              </a:buClr>
              <a:buSzPct val="100000"/>
              <a:buFont typeface="Noto Sans Symbols"/>
              <a:buChar char="★"/>
            </a:pPr>
            <a:r>
              <a:rPr lang="es-CL" sz="675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Olas del feminismo: “teorías sobre la producción de conocimiento – lucha feminista” (Iglesias Skulj).</a:t>
            </a:r>
            <a:endParaRPr sz="675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just" rtl="0">
              <a:spcBef>
                <a:spcPts val="496"/>
              </a:spcBef>
              <a:spcAft>
                <a:spcPts val="0"/>
              </a:spcAft>
              <a:buNone/>
            </a:pPr>
            <a:endParaRPr sz="675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just" rtl="0">
              <a:spcBef>
                <a:spcPts val="496"/>
              </a:spcBef>
              <a:spcAft>
                <a:spcPts val="0"/>
              </a:spcAft>
              <a:buNone/>
            </a:pPr>
            <a:endParaRPr sz="675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77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47e2809a8_0_0"/>
          <p:cNvSpPr txBox="1">
            <a:spLocks noGrp="1"/>
          </p:cNvSpPr>
          <p:nvPr>
            <p:ph type="body" idx="1"/>
          </p:nvPr>
        </p:nvSpPr>
        <p:spPr>
          <a:xfrm>
            <a:off x="378973" y="327684"/>
            <a:ext cx="47292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lang="es-CL"/>
              <a:t>Curso Enfoques criminológicos y modelos de reinserción social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endParaRPr/>
          </a:p>
        </p:txBody>
      </p:sp>
      <p:grpSp>
        <p:nvGrpSpPr>
          <p:cNvPr id="130" name="Google Shape;130;g2947e2809a8_0_0"/>
          <p:cNvGrpSpPr/>
          <p:nvPr/>
        </p:nvGrpSpPr>
        <p:grpSpPr>
          <a:xfrm>
            <a:off x="106777" y="1108375"/>
            <a:ext cx="3281420" cy="4984629"/>
            <a:chOff x="85930" y="804957"/>
            <a:chExt cx="2640770" cy="3867951"/>
          </a:xfrm>
        </p:grpSpPr>
        <p:sp>
          <p:nvSpPr>
            <p:cNvPr id="131" name="Google Shape;131;g2947e2809a8_0_0"/>
            <p:cNvSpPr/>
            <p:nvPr/>
          </p:nvSpPr>
          <p:spPr>
            <a:xfrm>
              <a:off x="85930" y="804957"/>
              <a:ext cx="2640770" cy="1083300"/>
            </a:xfrm>
            <a:prstGeom prst="homePlate">
              <a:avLst>
                <a:gd name="adj" fmla="val 5000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9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1º OLA</a:t>
              </a:r>
              <a:endParaRPr sz="19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9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La mujer como sujeto de derecho</a:t>
              </a:r>
              <a:endParaRPr sz="19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g2947e2809a8_0_0"/>
            <p:cNvSpPr txBox="1"/>
            <p:nvPr/>
          </p:nvSpPr>
          <p:spPr>
            <a:xfrm>
              <a:off x="85930" y="2040408"/>
              <a:ext cx="1898912" cy="2632500"/>
            </a:xfrm>
            <a:prstGeom prst="rect">
              <a:avLst/>
            </a:prstGeom>
            <a:solidFill>
              <a:srgbClr val="701C7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448"/>
                </a:spcBef>
                <a:spcAft>
                  <a:spcPts val="0"/>
                </a:spcAft>
                <a:buNone/>
              </a:pPr>
              <a:r>
                <a:rPr lang="es-CL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r>
                <a:rPr lang="es-CL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ines SVIII -  principios S XX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just" rtl="0">
                <a:spcBef>
                  <a:spcPts val="448"/>
                </a:spcBef>
                <a:spcAft>
                  <a:spcPts val="0"/>
                </a:spcAft>
                <a:buNone/>
              </a:pPr>
              <a:endParaRPr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just" rtl="0">
                <a:spcBef>
                  <a:spcPts val="448"/>
                </a:spcBef>
                <a:spcAft>
                  <a:spcPts val="0"/>
                </a:spcAft>
                <a:buNone/>
              </a:pPr>
              <a:r>
                <a:rPr lang="es-CL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Reconocimiento del derecho a la libertad, la igualdad, educación, civiles y políticos para las mujeres.</a:t>
              </a:r>
              <a:endParaRPr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3" name="Google Shape;133;g2947e2809a8_0_0"/>
          <p:cNvGrpSpPr/>
          <p:nvPr/>
        </p:nvGrpSpPr>
        <p:grpSpPr>
          <a:xfrm>
            <a:off x="2290195" y="1108125"/>
            <a:ext cx="4071902" cy="4998553"/>
            <a:chOff x="2625181" y="-539791"/>
            <a:chExt cx="2541300" cy="3803495"/>
          </a:xfrm>
        </p:grpSpPr>
        <p:sp>
          <p:nvSpPr>
            <p:cNvPr id="134" name="Google Shape;134;g2947e2809a8_0_0"/>
            <p:cNvSpPr/>
            <p:nvPr/>
          </p:nvSpPr>
          <p:spPr>
            <a:xfrm>
              <a:off x="2625181" y="-539791"/>
              <a:ext cx="2541300" cy="1064700"/>
            </a:xfrm>
            <a:prstGeom prst="chevron">
              <a:avLst>
                <a:gd name="adj" fmla="val 50000"/>
              </a:avLst>
            </a:prstGeom>
            <a:solidFill>
              <a:srgbClr val="806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 º OLA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 personal es político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" name="Google Shape;135;g2947e2809a8_0_0"/>
            <p:cNvSpPr txBox="1"/>
            <p:nvPr/>
          </p:nvSpPr>
          <p:spPr>
            <a:xfrm>
              <a:off x="2891623" y="658504"/>
              <a:ext cx="1895400" cy="2605200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1950 - 1970</a:t>
              </a:r>
              <a:endParaRPr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Reivindicación del derecho al propio cuerpo, derechos sexuales y reproductivos, igualdad salarial y en  tareas de cuidado, paridad en la representación política y lucha contra la violencia simbólica.</a:t>
              </a:r>
              <a:endParaRPr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Nuevas formas de internacionalización feminista. </a:t>
              </a:r>
              <a:endParaRPr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6" name="Google Shape;136;g2947e2809a8_0_0"/>
          <p:cNvGrpSpPr/>
          <p:nvPr/>
        </p:nvGrpSpPr>
        <p:grpSpPr>
          <a:xfrm>
            <a:off x="5640700" y="1108175"/>
            <a:ext cx="3721032" cy="4998635"/>
            <a:chOff x="4421073" y="1986288"/>
            <a:chExt cx="2484000" cy="3828318"/>
          </a:xfrm>
        </p:grpSpPr>
        <p:sp>
          <p:nvSpPr>
            <p:cNvPr id="137" name="Google Shape;137;g2947e2809a8_0_0"/>
            <p:cNvSpPr/>
            <p:nvPr/>
          </p:nvSpPr>
          <p:spPr>
            <a:xfrm>
              <a:off x="4421073" y="1986288"/>
              <a:ext cx="2484000" cy="1069500"/>
            </a:xfrm>
            <a:prstGeom prst="chevron">
              <a:avLst>
                <a:gd name="adj" fmla="val 50000"/>
              </a:avLst>
            </a:prstGeom>
            <a:solidFill>
              <a:srgbClr val="8E7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 º OLA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Interseccionalidades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g2947e2809a8_0_0"/>
            <p:cNvSpPr txBox="1"/>
            <p:nvPr/>
          </p:nvSpPr>
          <p:spPr>
            <a:xfrm>
              <a:off x="4610692" y="3205806"/>
              <a:ext cx="1942500" cy="2608800"/>
            </a:xfrm>
            <a:prstGeom prst="rect">
              <a:avLst/>
            </a:prstGeom>
            <a:solidFill>
              <a:srgbClr val="B4A7D6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Décadas ‘80 - ‘90</a:t>
              </a:r>
              <a:endParaRPr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s-CL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s-CL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Desmontando el universal “mujer”, feminismos negros y decoloniales, feminismos de color, del sur global, feminismo LGBTIQ+.</a:t>
              </a:r>
              <a:endParaRPr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Interseccionalidad como herramienta teórica y política.</a:t>
              </a:r>
              <a:endParaRPr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9" name="Google Shape;139;g2947e2809a8_0_0"/>
          <p:cNvGrpSpPr/>
          <p:nvPr/>
        </p:nvGrpSpPr>
        <p:grpSpPr>
          <a:xfrm>
            <a:off x="8655925" y="1108375"/>
            <a:ext cx="3481835" cy="4998692"/>
            <a:chOff x="6328902" y="847660"/>
            <a:chExt cx="2541300" cy="3825432"/>
          </a:xfrm>
        </p:grpSpPr>
        <p:sp>
          <p:nvSpPr>
            <p:cNvPr id="140" name="Google Shape;140;g2947e2809a8_0_0"/>
            <p:cNvSpPr/>
            <p:nvPr/>
          </p:nvSpPr>
          <p:spPr>
            <a:xfrm>
              <a:off x="6328902" y="847660"/>
              <a:ext cx="2541300" cy="1056900"/>
            </a:xfrm>
            <a:prstGeom prst="chevron">
              <a:avLst>
                <a:gd name="adj" fmla="val 50000"/>
              </a:avLst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 º OLA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Ni Una Menos 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Google Shape;141;g2947e2809a8_0_0"/>
            <p:cNvSpPr txBox="1"/>
            <p:nvPr/>
          </p:nvSpPr>
          <p:spPr>
            <a:xfrm>
              <a:off x="6579723" y="2066092"/>
              <a:ext cx="2040300" cy="260700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2000 -</a:t>
              </a: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Revolución de las hijas, lucha contra las formas extremas de violencia contra las mujeres, ciberfeminismo e internacionalismo, nuevas agendas.  </a:t>
              </a: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38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3d9c7745d_0_2"/>
          <p:cNvSpPr txBox="1">
            <a:spLocks noGrp="1"/>
          </p:cNvSpPr>
          <p:nvPr>
            <p:ph type="body" idx="1"/>
          </p:nvPr>
        </p:nvSpPr>
        <p:spPr>
          <a:xfrm>
            <a:off x="378973" y="327684"/>
            <a:ext cx="47292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lang="es-CL"/>
              <a:t>Curso Enfoques criminológicos y modelos de reinserción social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endParaRPr/>
          </a:p>
        </p:txBody>
      </p:sp>
      <p:sp>
        <p:nvSpPr>
          <p:cNvPr id="148" name="Google Shape;148;g293d9c7745d_0_2"/>
          <p:cNvSpPr txBox="1"/>
          <p:nvPr/>
        </p:nvSpPr>
        <p:spPr>
          <a:xfrm>
            <a:off x="459200" y="936075"/>
            <a:ext cx="11313600" cy="52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400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CRIMINOLOGÍA FEMINISTA</a:t>
            </a:r>
            <a:endParaRPr sz="104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4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400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Principales ejes de discusión</a:t>
            </a:r>
            <a:endParaRPr sz="104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82"/>
              </a:spcBef>
              <a:spcAft>
                <a:spcPts val="0"/>
              </a:spcAft>
              <a:buNone/>
            </a:pPr>
            <a:endParaRPr sz="8800" b="1" u="sng" dirty="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just" rtl="0">
              <a:spcBef>
                <a:spcPts val="448"/>
              </a:spcBef>
              <a:spcAft>
                <a:spcPts val="0"/>
              </a:spcAft>
              <a:buClr>
                <a:srgbClr val="8064A2"/>
              </a:buClr>
              <a:buSzPct val="100000"/>
              <a:buFont typeface="Calibri"/>
              <a:buChar char="★"/>
            </a:pPr>
            <a:r>
              <a:rPr lang="es-CL" sz="88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Ausencia de las mujeres del campo de estudios de la criminología.</a:t>
            </a:r>
            <a:endParaRPr sz="88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448"/>
              </a:spcBef>
              <a:spcAft>
                <a:spcPts val="0"/>
              </a:spcAft>
              <a:buNone/>
            </a:pPr>
            <a:endParaRPr sz="88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just" rtl="0">
              <a:spcBef>
                <a:spcPts val="448"/>
              </a:spcBef>
              <a:spcAft>
                <a:spcPts val="0"/>
              </a:spcAft>
              <a:buClr>
                <a:srgbClr val="8064A2"/>
              </a:buClr>
              <a:buSzPct val="100000"/>
              <a:buFont typeface="Calibri"/>
              <a:buChar char="★"/>
            </a:pPr>
            <a:r>
              <a:rPr lang="es-CL" sz="88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“Naturaleza femenina” y desviación: mitos e impacto en el sistema de justicia penal. </a:t>
            </a:r>
            <a:endParaRPr sz="88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448"/>
              </a:spcBef>
              <a:spcAft>
                <a:spcPts val="0"/>
              </a:spcAft>
              <a:buNone/>
            </a:pPr>
            <a:endParaRPr sz="88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just" rtl="0">
              <a:spcBef>
                <a:spcPts val="448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Calibri"/>
              <a:buChar char="★"/>
            </a:pPr>
            <a:r>
              <a:rPr lang="es-CL" sz="88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El análisis de la selectividad penal deja por fuera  la desigualdad de género.</a:t>
            </a:r>
            <a:endParaRPr sz="88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448"/>
              </a:spcBef>
              <a:spcAft>
                <a:spcPts val="0"/>
              </a:spcAft>
              <a:buNone/>
            </a:pPr>
            <a:endParaRPr sz="88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just" rtl="0">
              <a:spcBef>
                <a:spcPts val="448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Calibri"/>
              <a:buChar char="★"/>
            </a:pPr>
            <a:r>
              <a:rPr lang="es-CL" sz="88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Abordaje feminista del control social, desconfianza en el derecho penal.</a:t>
            </a:r>
            <a:endParaRPr sz="88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448"/>
              </a:spcBef>
              <a:spcAft>
                <a:spcPts val="0"/>
              </a:spcAft>
              <a:buNone/>
            </a:pPr>
            <a:endParaRPr sz="88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just" rtl="0">
              <a:spcBef>
                <a:spcPts val="448"/>
              </a:spcBef>
              <a:spcAft>
                <a:spcPts val="0"/>
              </a:spcAft>
              <a:buClr>
                <a:srgbClr val="8064A2"/>
              </a:buClr>
              <a:buSzPct val="100000"/>
              <a:buFont typeface="Calibri"/>
              <a:buChar char="★"/>
            </a:pPr>
            <a:r>
              <a:rPr lang="es-CL" sz="88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Desarrollo de la victimología.</a:t>
            </a:r>
            <a:endParaRPr sz="88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448"/>
              </a:spcBef>
              <a:spcAft>
                <a:spcPts val="0"/>
              </a:spcAft>
              <a:buNone/>
            </a:pPr>
            <a:endParaRPr sz="88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just" rtl="0">
              <a:spcBef>
                <a:spcPts val="448"/>
              </a:spcBef>
              <a:spcAft>
                <a:spcPts val="0"/>
              </a:spcAft>
              <a:buClr>
                <a:srgbClr val="8064A2"/>
              </a:buClr>
              <a:buSzPct val="100000"/>
              <a:buFont typeface="Calibri"/>
              <a:buChar char="★"/>
            </a:pPr>
            <a:r>
              <a:rPr lang="es-CL" sz="88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Crítica al esencialismo.</a:t>
            </a:r>
            <a:endParaRPr sz="88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just" rtl="0">
              <a:spcBef>
                <a:spcPts val="496"/>
              </a:spcBef>
              <a:spcAft>
                <a:spcPts val="0"/>
              </a:spcAft>
              <a:buNone/>
            </a:pPr>
            <a:endParaRPr sz="55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85420" algn="just" rtl="0">
              <a:spcBef>
                <a:spcPts val="496"/>
              </a:spcBef>
              <a:spcAft>
                <a:spcPts val="0"/>
              </a:spcAft>
              <a:buNone/>
            </a:pPr>
            <a:endParaRPr sz="55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199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3d9c7745d_0_14"/>
          <p:cNvSpPr txBox="1">
            <a:spLocks noGrp="1"/>
          </p:cNvSpPr>
          <p:nvPr>
            <p:ph type="body" idx="1"/>
          </p:nvPr>
        </p:nvSpPr>
        <p:spPr>
          <a:xfrm>
            <a:off x="378973" y="327684"/>
            <a:ext cx="47292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lang="es-CL"/>
              <a:t>Curso Enfoques criminológicos y modelos de reinserción social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endParaRPr/>
          </a:p>
        </p:txBody>
      </p:sp>
      <p:sp>
        <p:nvSpPr>
          <p:cNvPr id="155" name="Google Shape;155;g293d9c7745d_0_14"/>
          <p:cNvSpPr txBox="1"/>
          <p:nvPr/>
        </p:nvSpPr>
        <p:spPr>
          <a:xfrm>
            <a:off x="459200" y="997300"/>
            <a:ext cx="11539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265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296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CRIMINOLOGÍA FEMINISTA</a:t>
            </a:r>
            <a:endParaRPr sz="10296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296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822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Desarrollos regionales</a:t>
            </a:r>
            <a:endParaRPr sz="8822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142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65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39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Calibri"/>
              <a:buChar char="★"/>
            </a:pPr>
            <a:r>
              <a:rPr lang="es-CL" sz="7265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Estados Unidos, Reino Unido, Europa: desarrollo desde los años ’70, crítica a la criminología crítica (Smart, </a:t>
            </a:r>
            <a:r>
              <a:rPr lang="es-CL" sz="7265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Heindensohn</a:t>
            </a:r>
            <a:r>
              <a:rPr lang="es-CL" sz="7265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L" sz="7265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Carlen</a:t>
            </a:r>
            <a:r>
              <a:rPr lang="es-CL" sz="7265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L" sz="7265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Chesney-Lind</a:t>
            </a:r>
            <a:r>
              <a:rPr lang="es-CL" sz="7265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, Daly, Rafter, Davis, Hill Collins, </a:t>
            </a:r>
            <a:r>
              <a:rPr lang="es-CL" sz="7265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Crenshaw</a:t>
            </a:r>
            <a:r>
              <a:rPr lang="es-CL" sz="7265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7265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65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65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39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Calibri"/>
              <a:buChar char="★"/>
            </a:pPr>
            <a:r>
              <a:rPr lang="es-CL" sz="7265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Desarrollo en AL: se inicia a partir de los años ‘80, estudios sobre violencia familiar, violencia de género, impacto y desarrollo de políticas públicas para su abordaje integral, trabajos sobre mujeres en conflicto con la ley penal, presas políticas, vinculación con el movimiento de DDHH (Del Olmo, </a:t>
            </a:r>
            <a:r>
              <a:rPr lang="es-CL" sz="7265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Aniyar</a:t>
            </a:r>
            <a:r>
              <a:rPr lang="es-CL" sz="7265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de Castro, Antony García, Pereira de Andrade).</a:t>
            </a:r>
            <a:endParaRPr sz="7265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65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65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39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Calibri"/>
              <a:buChar char="★"/>
            </a:pPr>
            <a:r>
              <a:rPr lang="es-CL" sz="7265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Criminología del Sur: producción de la subjetividad como contingente, fragmentaria, polifacética; crítica al esencialismo en los abordajes criminológicos (Carrington, Zaffaroni, </a:t>
            </a:r>
            <a:r>
              <a:rPr lang="es-CL" sz="7265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Segato</a:t>
            </a:r>
            <a:r>
              <a:rPr lang="es-CL" sz="7265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L" sz="7265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Boiteux</a:t>
            </a:r>
            <a:r>
              <a:rPr lang="es-CL" sz="7265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7265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265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5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85420" algn="just" rtl="0">
              <a:spcBef>
                <a:spcPts val="496"/>
              </a:spcBef>
              <a:spcAft>
                <a:spcPts val="0"/>
              </a:spcAft>
              <a:buNone/>
            </a:pPr>
            <a:endParaRPr sz="3200" dirty="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50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4b97f9f13_0_695"/>
          <p:cNvSpPr txBox="1">
            <a:spLocks noGrp="1"/>
          </p:cNvSpPr>
          <p:nvPr>
            <p:ph type="body" idx="1"/>
          </p:nvPr>
        </p:nvSpPr>
        <p:spPr>
          <a:xfrm>
            <a:off x="378973" y="327684"/>
            <a:ext cx="47292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lang="es-CL"/>
              <a:t>Curso Enfoques criminológicos y modelos de reinserción social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endParaRPr/>
          </a:p>
        </p:txBody>
      </p:sp>
      <p:sp>
        <p:nvSpPr>
          <p:cNvPr id="162" name="Google Shape;162;g294b97f9f13_0_695"/>
          <p:cNvSpPr txBox="1"/>
          <p:nvPr/>
        </p:nvSpPr>
        <p:spPr>
          <a:xfrm>
            <a:off x="454200" y="936075"/>
            <a:ext cx="11283600" cy="5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1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“Women’s pathways to felony courts. Feminist theories of lawbreaking and problems of representation ”(Daly, 1992)</a:t>
            </a:r>
            <a:endParaRPr sz="2100" b="1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Calibri"/>
              <a:buChar char="-"/>
            </a:pPr>
            <a:r>
              <a:rPr lang="es-CL" sz="160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Tipos abstractos acerca de las trayectorias de las mujeres privadas de libertad.</a:t>
            </a:r>
            <a:endParaRPr sz="160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Calibri"/>
              <a:buChar char="-"/>
            </a:pPr>
            <a:r>
              <a:rPr lang="es-CL" sz="160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Reconstruir el contexto de sus infracciones, no refiere a relaciones de causalidad ni a valoraciones sobre responsabilización.</a:t>
            </a:r>
            <a:endParaRPr sz="160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Calibri"/>
              <a:buChar char="-"/>
            </a:pPr>
            <a:r>
              <a:rPr lang="es-CL" sz="160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Ejes considerados: familia, educación, trabajo, antecedentes penales, consumo de drogas, salud mental.</a:t>
            </a:r>
            <a:endParaRPr sz="160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g294b97f9f13_0_695"/>
          <p:cNvGrpSpPr/>
          <p:nvPr/>
        </p:nvGrpSpPr>
        <p:grpSpPr>
          <a:xfrm>
            <a:off x="1013326" y="2717142"/>
            <a:ext cx="2082677" cy="3187210"/>
            <a:chOff x="1024108" y="-944699"/>
            <a:chExt cx="2184932" cy="5305826"/>
          </a:xfrm>
        </p:grpSpPr>
        <p:sp>
          <p:nvSpPr>
            <p:cNvPr id="164" name="Google Shape;164;g294b97f9f13_0_695"/>
            <p:cNvSpPr/>
            <p:nvPr/>
          </p:nvSpPr>
          <p:spPr>
            <a:xfrm>
              <a:off x="1178640" y="-944699"/>
              <a:ext cx="2030400" cy="53049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g294b97f9f13_0_695"/>
            <p:cNvSpPr/>
            <p:nvPr/>
          </p:nvSpPr>
          <p:spPr>
            <a:xfrm>
              <a:off x="1118211" y="-796775"/>
              <a:ext cx="2030400" cy="1782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61E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/>
                <a:t> </a:t>
              </a:r>
              <a:r>
                <a:rPr lang="es-CL" b="1"/>
                <a:t>Mujer de la calle</a:t>
              </a:r>
              <a:endParaRPr b="1"/>
            </a:p>
          </p:txBody>
        </p:sp>
        <p:sp>
          <p:nvSpPr>
            <p:cNvPr id="166" name="Google Shape;166;g294b97f9f13_0_695"/>
            <p:cNvSpPr/>
            <p:nvPr/>
          </p:nvSpPr>
          <p:spPr>
            <a:xfrm rot="5400000">
              <a:off x="1938867" y="1041512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g294b97f9f13_0_695"/>
            <p:cNvSpPr/>
            <p:nvPr/>
          </p:nvSpPr>
          <p:spPr>
            <a:xfrm>
              <a:off x="1024108" y="1613127"/>
              <a:ext cx="2145000" cy="27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600" lvl="0" indent="-3619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Char char="●"/>
              </a:pPr>
              <a:r>
                <a:rPr lang="es-CL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Expulsada del hogar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619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Char char="●"/>
              </a:pPr>
              <a:r>
                <a:rPr lang="es-CL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Múltiples violencias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619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Char char="●"/>
              </a:pPr>
              <a:r>
                <a:rPr lang="es-CL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Adicciones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619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Char char="●"/>
              </a:pPr>
              <a:r>
                <a:rPr lang="es-CL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Prostitución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619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Char char="●"/>
              </a:pPr>
              <a:r>
                <a:rPr lang="es-CL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Delitos a la propiedad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619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Char char="●"/>
              </a:pPr>
              <a:r>
                <a:rPr lang="es-CL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Antecedentes  penales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8" name="Google Shape;168;g294b97f9f13_0_695"/>
          <p:cNvGrpSpPr/>
          <p:nvPr/>
        </p:nvGrpSpPr>
        <p:grpSpPr>
          <a:xfrm>
            <a:off x="3005424" y="2715178"/>
            <a:ext cx="2120747" cy="3188152"/>
            <a:chOff x="984179" y="283725"/>
            <a:chExt cx="2224871" cy="4076400"/>
          </a:xfrm>
        </p:grpSpPr>
        <p:sp>
          <p:nvSpPr>
            <p:cNvPr id="169" name="Google Shape;169;g294b97f9f13_0_695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g294b97f9f13_0_695"/>
            <p:cNvSpPr/>
            <p:nvPr/>
          </p:nvSpPr>
          <p:spPr>
            <a:xfrm>
              <a:off x="1118201" y="341744"/>
              <a:ext cx="2030400" cy="14091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61E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b="1"/>
                <a:t>Mujer golpeada</a:t>
              </a:r>
              <a:endParaRPr b="1"/>
            </a:p>
          </p:txBody>
        </p:sp>
        <p:sp>
          <p:nvSpPr>
            <p:cNvPr id="171" name="Google Shape;171;g294b97f9f13_0_695"/>
            <p:cNvSpPr/>
            <p:nvPr/>
          </p:nvSpPr>
          <p:spPr>
            <a:xfrm rot="5400000">
              <a:off x="1902083" y="1806306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g294b97f9f13_0_695"/>
            <p:cNvSpPr/>
            <p:nvPr/>
          </p:nvSpPr>
          <p:spPr>
            <a:xfrm>
              <a:off x="984179" y="2399800"/>
              <a:ext cx="2145000" cy="18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600" lvl="0" indent="-3556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Char char="●"/>
              </a:pPr>
              <a:r>
                <a:rPr lang="es-CL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</a:t>
              </a:r>
              <a:r>
                <a:rPr lang="es-CL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 una relación violenta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746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Roboto"/>
                <a:buChar char="●"/>
              </a:pPr>
              <a:r>
                <a:rPr lang="es-CL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Recientemente terminó con una relación violenta 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3" name="Google Shape;173;g294b97f9f13_0_695"/>
          <p:cNvGrpSpPr/>
          <p:nvPr/>
        </p:nvGrpSpPr>
        <p:grpSpPr>
          <a:xfrm>
            <a:off x="5035625" y="2715572"/>
            <a:ext cx="2120752" cy="3187714"/>
            <a:chOff x="984163" y="-944731"/>
            <a:chExt cx="2224877" cy="5304900"/>
          </a:xfrm>
        </p:grpSpPr>
        <p:sp>
          <p:nvSpPr>
            <p:cNvPr id="174" name="Google Shape;174;g294b97f9f13_0_695"/>
            <p:cNvSpPr/>
            <p:nvPr/>
          </p:nvSpPr>
          <p:spPr>
            <a:xfrm>
              <a:off x="1178640" y="-944731"/>
              <a:ext cx="2030400" cy="53049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g294b97f9f13_0_695"/>
            <p:cNvSpPr/>
            <p:nvPr/>
          </p:nvSpPr>
          <p:spPr>
            <a:xfrm>
              <a:off x="1118212" y="-819332"/>
              <a:ext cx="2030400" cy="17808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61E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b="1"/>
                <a:t>Mujer victimizada y victimaria</a:t>
              </a:r>
              <a:endParaRPr b="1"/>
            </a:p>
          </p:txBody>
        </p:sp>
        <p:sp>
          <p:nvSpPr>
            <p:cNvPr id="176" name="Google Shape;176;g294b97f9f13_0_695"/>
            <p:cNvSpPr/>
            <p:nvPr/>
          </p:nvSpPr>
          <p:spPr>
            <a:xfrm rot="5400000">
              <a:off x="1922016" y="1016963"/>
              <a:ext cx="389100" cy="278100"/>
            </a:xfrm>
            <a:prstGeom prst="rightArrow">
              <a:avLst>
                <a:gd name="adj1" fmla="val 15795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g294b97f9f13_0_695"/>
            <p:cNvSpPr/>
            <p:nvPr/>
          </p:nvSpPr>
          <p:spPr>
            <a:xfrm>
              <a:off x="984163" y="1488329"/>
              <a:ext cx="2145000" cy="27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600" lvl="0" indent="-3683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Roboto"/>
                <a:buChar char="●"/>
              </a:pPr>
              <a:r>
                <a:rPr lang="es-CL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Fuera de control en la adolescencia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683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Roboto"/>
                <a:buChar char="●"/>
              </a:pPr>
              <a:r>
                <a:rPr lang="es-CL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Alcohol y drogas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683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Roboto"/>
                <a:buChar char="●"/>
              </a:pPr>
              <a:r>
                <a:rPr lang="es-CL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Dificultad para lidiar con su situación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683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Roboto"/>
                <a:buChar char="●"/>
              </a:pPr>
              <a:r>
                <a:rPr lang="es-CL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Problemas de salud mental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8" name="Google Shape;178;g294b97f9f13_0_695"/>
          <p:cNvGrpSpPr/>
          <p:nvPr/>
        </p:nvGrpSpPr>
        <p:grpSpPr>
          <a:xfrm>
            <a:off x="7103881" y="2715552"/>
            <a:ext cx="2082687" cy="3187745"/>
            <a:chOff x="1024108" y="283725"/>
            <a:chExt cx="2184942" cy="4076400"/>
          </a:xfrm>
        </p:grpSpPr>
        <p:sp>
          <p:nvSpPr>
            <p:cNvPr id="179" name="Google Shape;179;g294b97f9f13_0_695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g294b97f9f13_0_695"/>
            <p:cNvSpPr/>
            <p:nvPr/>
          </p:nvSpPr>
          <p:spPr>
            <a:xfrm>
              <a:off x="1118216" y="341746"/>
              <a:ext cx="2030400" cy="14094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61E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b="1"/>
                <a:t>Mujer vinculada por drogas</a:t>
              </a:r>
              <a:endParaRPr b="1"/>
            </a:p>
          </p:txBody>
        </p:sp>
        <p:sp>
          <p:nvSpPr>
            <p:cNvPr id="181" name="Google Shape;181;g294b97f9f13_0_695"/>
            <p:cNvSpPr/>
            <p:nvPr/>
          </p:nvSpPr>
          <p:spPr>
            <a:xfrm rot="5400000">
              <a:off x="1902057" y="1806680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g294b97f9f13_0_695"/>
            <p:cNvSpPr/>
            <p:nvPr/>
          </p:nvSpPr>
          <p:spPr>
            <a:xfrm>
              <a:off x="1024108" y="2140277"/>
              <a:ext cx="2145000" cy="18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600" lvl="0" indent="-36830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Roboto"/>
                <a:buChar char="●"/>
              </a:pPr>
              <a:r>
                <a:rPr lang="es-CL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Adicción a drogas vinculado a la pareja 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6830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Roboto"/>
                <a:buChar char="●"/>
              </a:pPr>
              <a:r>
                <a:rPr lang="es-CL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Venta de drogas 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" name="Google Shape;183;g294b97f9f13_0_695"/>
          <p:cNvGrpSpPr/>
          <p:nvPr/>
        </p:nvGrpSpPr>
        <p:grpSpPr>
          <a:xfrm>
            <a:off x="9095975" y="2715602"/>
            <a:ext cx="2120746" cy="3187745"/>
            <a:chOff x="984180" y="283725"/>
            <a:chExt cx="2224870" cy="4076400"/>
          </a:xfrm>
        </p:grpSpPr>
        <p:sp>
          <p:nvSpPr>
            <p:cNvPr id="184" name="Google Shape;184;g294b97f9f13_0_695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g294b97f9f13_0_695"/>
            <p:cNvSpPr/>
            <p:nvPr/>
          </p:nvSpPr>
          <p:spPr>
            <a:xfrm>
              <a:off x="1118201" y="341744"/>
              <a:ext cx="2030400" cy="1380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61E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b="1"/>
                <a:t>Otras</a:t>
              </a:r>
              <a:endParaRPr b="1"/>
            </a:p>
          </p:txBody>
        </p:sp>
        <p:sp>
          <p:nvSpPr>
            <p:cNvPr id="186" name="Google Shape;186;g294b97f9f13_0_695"/>
            <p:cNvSpPr/>
            <p:nvPr/>
          </p:nvSpPr>
          <p:spPr>
            <a:xfrm rot="5400000">
              <a:off x="1946801" y="1778138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g294b97f9f13_0_695"/>
            <p:cNvSpPr/>
            <p:nvPr/>
          </p:nvSpPr>
          <p:spPr>
            <a:xfrm>
              <a:off x="984180" y="2111728"/>
              <a:ext cx="2145000" cy="21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600" lvl="0" indent="-3683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Roboto"/>
                <a:buChar char="●"/>
              </a:pPr>
              <a:r>
                <a:rPr lang="es-CL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Necesidades económicas 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683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Roboto"/>
                <a:buChar char="●"/>
              </a:pPr>
              <a:r>
                <a:rPr lang="es-CL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Vinculadas a la supervivencia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683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Roboto"/>
                <a:buChar char="●"/>
              </a:pPr>
              <a:r>
                <a:rPr lang="es-CL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 encuadra en los tipos anteriores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19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4b97f9f13_0_1488"/>
          <p:cNvSpPr txBox="1">
            <a:spLocks noGrp="1"/>
          </p:cNvSpPr>
          <p:nvPr>
            <p:ph type="body" idx="1"/>
          </p:nvPr>
        </p:nvSpPr>
        <p:spPr>
          <a:xfrm>
            <a:off x="378973" y="327684"/>
            <a:ext cx="47292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lang="es-CL"/>
              <a:t>Curso Enfoques criminológicos y modelos de reinserción social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endParaRPr/>
          </a:p>
        </p:txBody>
      </p:sp>
      <p:sp>
        <p:nvSpPr>
          <p:cNvPr id="194" name="Google Shape;194;g294b97f9f13_0_1488"/>
          <p:cNvSpPr txBox="1"/>
          <p:nvPr/>
        </p:nvSpPr>
        <p:spPr>
          <a:xfrm>
            <a:off x="459200" y="1042525"/>
            <a:ext cx="11283600" cy="4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72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7200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Estudios recientes  en América Latina:</a:t>
            </a:r>
            <a:endParaRPr sz="72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Calibri"/>
              <a:buChar char="-"/>
            </a:pP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Larroulet,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Droppelmann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, Del Villar, Daza, Figueroa, Osorio, “Who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Transitioning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out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Prison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Characterising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Female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Offenders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Needs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in Chile”, IJCJ&amp;SD 9(1) 2020.</a:t>
            </a:r>
            <a:endParaRPr sz="72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Calibri"/>
              <a:buChar char="-"/>
            </a:pP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Salisbury,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Kalantry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Boppre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Brundige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&amp; Martínez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Expanding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Feminist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Pathways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Perspective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beyond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United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States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Profile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Federal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Women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Prisoners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in Argentina,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Women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&amp; Criminal </a:t>
            </a:r>
            <a:r>
              <a:rPr lang="es-CL" sz="7200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Justice</a:t>
            </a: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, 0:1–27, 2017.</a:t>
            </a:r>
            <a:endParaRPr sz="72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7200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Relevancia de esta herramienta para informar el diseño de políticas públicas y estrategias de intervención</a:t>
            </a:r>
            <a:r>
              <a:rPr lang="es-CL" sz="7200" dirty="0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200" dirty="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Calibri"/>
              <a:buChar char="★"/>
            </a:pP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Importancia de las representaciones para el diseño, segmentación e implementación de las políticas y estrategias de intervención en el ámbito de la reinserción.</a:t>
            </a:r>
            <a:endParaRPr sz="72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Calibri"/>
              <a:buChar char="★"/>
            </a:pP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Interseccionalidad como herramienta para comprender la heterogeneidad de situaciones y necesidades. </a:t>
            </a:r>
            <a:endParaRPr sz="72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Calibri"/>
              <a:buChar char="★"/>
            </a:pP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Conectar las experiencias de victimización previas con la reproducción de los daños en el presente.</a:t>
            </a:r>
            <a:endParaRPr sz="72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Calibri"/>
              <a:buChar char="★"/>
            </a:pPr>
            <a:r>
              <a:rPr lang="es-CL" sz="7200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Construir estrategias de respuesta e instrumentos de diagnósticos que tengan en consideración el género.</a:t>
            </a:r>
            <a:endParaRPr sz="3200" dirty="0">
              <a:solidFill>
                <a:srgbClr val="8064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465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1943</Words>
  <Application>Microsoft Office PowerPoint</Application>
  <PresentationFormat>Panorámica</PresentationFormat>
  <Paragraphs>237</Paragraphs>
  <Slides>23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Noto Sans Symbols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Elementos básicos en reinserción social</vt:lpstr>
      <vt:lpstr>Las mujeres que están presas en América Latina  (Bastién &amp; Olson, 2018)</vt:lpstr>
      <vt:lpstr>Dolores del encarcelamiento (Sanhueza, Brander y otro, 2019)</vt:lpstr>
      <vt:lpstr>Maternidad en la cárcel</vt:lpstr>
      <vt:lpstr>Evidencia en reinserción social de mujeres</vt:lpstr>
      <vt:lpstr>Presentación de PowerPoint</vt:lpstr>
      <vt:lpstr>Consideraciones finales</vt:lpstr>
      <vt:lpstr>Preguntas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José Del Solar Cortés</dc:creator>
  <cp:lastModifiedBy>Guilma Olga Espinoza Mavila (olespino)</cp:lastModifiedBy>
  <cp:revision>16</cp:revision>
  <dcterms:created xsi:type="dcterms:W3CDTF">2023-09-20T19:11:24Z</dcterms:created>
  <dcterms:modified xsi:type="dcterms:W3CDTF">2023-10-30T12:46:34Z</dcterms:modified>
</cp:coreProperties>
</file>