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298" r:id="rId2"/>
    <p:sldId id="299" r:id="rId3"/>
    <p:sldId id="295" r:id="rId4"/>
    <p:sldId id="328" r:id="rId5"/>
    <p:sldId id="304" r:id="rId6"/>
    <p:sldId id="305" r:id="rId7"/>
    <p:sldId id="307" r:id="rId8"/>
    <p:sldId id="306" r:id="rId9"/>
    <p:sldId id="309" r:id="rId10"/>
    <p:sldId id="301" r:id="rId11"/>
    <p:sldId id="310" r:id="rId12"/>
    <p:sldId id="359" r:id="rId13"/>
    <p:sldId id="303" r:id="rId14"/>
    <p:sldId id="314" r:id="rId15"/>
    <p:sldId id="360" r:id="rId16"/>
    <p:sldId id="327" r:id="rId17"/>
    <p:sldId id="316" r:id="rId18"/>
    <p:sldId id="361" r:id="rId19"/>
    <p:sldId id="363" r:id="rId20"/>
    <p:sldId id="364" r:id="rId21"/>
    <p:sldId id="365" r:id="rId22"/>
    <p:sldId id="362" r:id="rId23"/>
    <p:sldId id="329" r:id="rId24"/>
    <p:sldId id="333" r:id="rId25"/>
    <p:sldId id="334" r:id="rId26"/>
    <p:sldId id="335" r:id="rId27"/>
    <p:sldId id="355" r:id="rId28"/>
    <p:sldId id="356" r:id="rId29"/>
    <p:sldId id="354" r:id="rId30"/>
    <p:sldId id="352" r:id="rId31"/>
    <p:sldId id="357" r:id="rId32"/>
    <p:sldId id="358" r:id="rId33"/>
    <p:sldId id="353" r:id="rId34"/>
    <p:sldId id="342" r:id="rId35"/>
    <p:sldId id="346" r:id="rId36"/>
    <p:sldId id="349" r:id="rId37"/>
    <p:sldId id="350" r:id="rId38"/>
    <p:sldId id="351" r:id="rId39"/>
    <p:sldId id="344" r:id="rId40"/>
    <p:sldId id="336" r:id="rId41"/>
    <p:sldId id="337" r:id="rId42"/>
    <p:sldId id="345" r:id="rId43"/>
    <p:sldId id="338" r:id="rId44"/>
    <p:sldId id="330" r:id="rId45"/>
    <p:sldId id="366" r:id="rId46"/>
    <p:sldId id="368" r:id="rId47"/>
    <p:sldId id="367" r:id="rId48"/>
    <p:sldId id="369" r:id="rId49"/>
    <p:sldId id="370" r:id="rId50"/>
    <p:sldId id="371" r:id="rId51"/>
    <p:sldId id="374" r:id="rId52"/>
    <p:sldId id="375" r:id="rId53"/>
    <p:sldId id="372" r:id="rId54"/>
    <p:sldId id="373" r:id="rId55"/>
    <p:sldId id="376" r:id="rId56"/>
    <p:sldId id="377" r:id="rId57"/>
    <p:sldId id="378" r:id="rId58"/>
    <p:sldId id="379" r:id="rId59"/>
    <p:sldId id="380" r:id="rId60"/>
    <p:sldId id="381" r:id="rId61"/>
    <p:sldId id="382" r:id="rId62"/>
    <p:sldId id="383" r:id="rId63"/>
    <p:sldId id="390" r:id="rId64"/>
    <p:sldId id="391" r:id="rId65"/>
    <p:sldId id="392" r:id="rId66"/>
    <p:sldId id="387" r:id="rId67"/>
    <p:sldId id="388" r:id="rId68"/>
    <p:sldId id="394" r:id="rId69"/>
    <p:sldId id="331" r:id="rId70"/>
    <p:sldId id="347" r:id="rId71"/>
    <p:sldId id="395" r:id="rId72"/>
    <p:sldId id="402" r:id="rId73"/>
    <p:sldId id="403" r:id="rId74"/>
    <p:sldId id="406" r:id="rId75"/>
    <p:sldId id="397" r:id="rId76"/>
    <p:sldId id="398" r:id="rId77"/>
    <p:sldId id="399" r:id="rId78"/>
    <p:sldId id="408" r:id="rId79"/>
    <p:sldId id="400" r:id="rId80"/>
    <p:sldId id="401" r:id="rId81"/>
    <p:sldId id="407" r:id="rId82"/>
    <p:sldId id="332" r:id="rId83"/>
    <p:sldId id="409" r:id="rId84"/>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85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B8FF65-A087-452B-B3A5-2E19A721BA8E}" type="datetimeFigureOut">
              <a:rPr lang="es-CL" smtClean="0"/>
              <a:t>31-10-2023</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AD5882-27D2-4C2F-BEE0-F2E81CD65C42}" type="slidenum">
              <a:rPr lang="es-CL" smtClean="0"/>
              <a:t>‹Nº›</a:t>
            </a:fld>
            <a:endParaRPr lang="es-CL"/>
          </a:p>
        </p:txBody>
      </p:sp>
    </p:spTree>
    <p:extLst>
      <p:ext uri="{BB962C8B-B14F-4D97-AF65-F5344CB8AC3E}">
        <p14:creationId xmlns:p14="http://schemas.microsoft.com/office/powerpoint/2010/main" val="2807312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CL" dirty="0"/>
          </a:p>
        </p:txBody>
      </p:sp>
      <p:sp>
        <p:nvSpPr>
          <p:cNvPr id="4" name="Slide Number Placeholder 3"/>
          <p:cNvSpPr>
            <a:spLocks noGrp="1"/>
          </p:cNvSpPr>
          <p:nvPr>
            <p:ph type="sldNum" sz="quarter" idx="5"/>
          </p:nvPr>
        </p:nvSpPr>
        <p:spPr/>
        <p:txBody>
          <a:bodyPr/>
          <a:lstStyle/>
          <a:p>
            <a:fld id="{E3AD965D-80D5-794C-BCB9-4D6085A86E31}" type="slidenum">
              <a:rPr lang="en-US" smtClean="0"/>
              <a:t>3</a:t>
            </a:fld>
            <a:endParaRPr lang="en-US"/>
          </a:p>
        </p:txBody>
      </p:sp>
    </p:spTree>
    <p:extLst>
      <p:ext uri="{BB962C8B-B14F-4D97-AF65-F5344CB8AC3E}">
        <p14:creationId xmlns:p14="http://schemas.microsoft.com/office/powerpoint/2010/main" val="4053525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CL" dirty="0"/>
          </a:p>
        </p:txBody>
      </p:sp>
      <p:sp>
        <p:nvSpPr>
          <p:cNvPr id="4" name="Slide Number Placeholder 3"/>
          <p:cNvSpPr>
            <a:spLocks noGrp="1"/>
          </p:cNvSpPr>
          <p:nvPr>
            <p:ph type="sldNum" sz="quarter" idx="5"/>
          </p:nvPr>
        </p:nvSpPr>
        <p:spPr/>
        <p:txBody>
          <a:bodyPr/>
          <a:lstStyle/>
          <a:p>
            <a:fld id="{E3AD965D-80D5-794C-BCB9-4D6085A86E31}" type="slidenum">
              <a:rPr lang="en-US" smtClean="0"/>
              <a:t>69</a:t>
            </a:fld>
            <a:endParaRPr lang="en-US"/>
          </a:p>
        </p:txBody>
      </p:sp>
    </p:spTree>
    <p:extLst>
      <p:ext uri="{BB962C8B-B14F-4D97-AF65-F5344CB8AC3E}">
        <p14:creationId xmlns:p14="http://schemas.microsoft.com/office/powerpoint/2010/main" val="3105880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CL" dirty="0"/>
          </a:p>
        </p:txBody>
      </p:sp>
      <p:sp>
        <p:nvSpPr>
          <p:cNvPr id="4" name="Slide Number Placeholder 3"/>
          <p:cNvSpPr>
            <a:spLocks noGrp="1"/>
          </p:cNvSpPr>
          <p:nvPr>
            <p:ph type="sldNum" sz="quarter" idx="5"/>
          </p:nvPr>
        </p:nvSpPr>
        <p:spPr/>
        <p:txBody>
          <a:bodyPr/>
          <a:lstStyle/>
          <a:p>
            <a:fld id="{E3AD965D-80D5-794C-BCB9-4D6085A86E31}" type="slidenum">
              <a:rPr lang="en-US" smtClean="0"/>
              <a:t>82</a:t>
            </a:fld>
            <a:endParaRPr lang="en-US"/>
          </a:p>
        </p:txBody>
      </p:sp>
    </p:spTree>
    <p:extLst>
      <p:ext uri="{BB962C8B-B14F-4D97-AF65-F5344CB8AC3E}">
        <p14:creationId xmlns:p14="http://schemas.microsoft.com/office/powerpoint/2010/main" val="552853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CL" dirty="0"/>
          </a:p>
        </p:txBody>
      </p:sp>
      <p:sp>
        <p:nvSpPr>
          <p:cNvPr id="4" name="Slide Number Placeholder 3"/>
          <p:cNvSpPr>
            <a:spLocks noGrp="1"/>
          </p:cNvSpPr>
          <p:nvPr>
            <p:ph type="sldNum" sz="quarter" idx="5"/>
          </p:nvPr>
        </p:nvSpPr>
        <p:spPr/>
        <p:txBody>
          <a:bodyPr/>
          <a:lstStyle/>
          <a:p>
            <a:fld id="{E3AD965D-80D5-794C-BCB9-4D6085A86E31}" type="slidenum">
              <a:rPr lang="en-US" smtClean="0"/>
              <a:t>83</a:t>
            </a:fld>
            <a:endParaRPr lang="en-US"/>
          </a:p>
        </p:txBody>
      </p:sp>
    </p:spTree>
    <p:extLst>
      <p:ext uri="{BB962C8B-B14F-4D97-AF65-F5344CB8AC3E}">
        <p14:creationId xmlns:p14="http://schemas.microsoft.com/office/powerpoint/2010/main" val="4265276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CL" dirty="0"/>
          </a:p>
        </p:txBody>
      </p:sp>
      <p:sp>
        <p:nvSpPr>
          <p:cNvPr id="4" name="Slide Number Placeholder 3"/>
          <p:cNvSpPr>
            <a:spLocks noGrp="1"/>
          </p:cNvSpPr>
          <p:nvPr>
            <p:ph type="sldNum" sz="quarter" idx="5"/>
          </p:nvPr>
        </p:nvSpPr>
        <p:spPr/>
        <p:txBody>
          <a:bodyPr/>
          <a:lstStyle/>
          <a:p>
            <a:fld id="{E3AD965D-80D5-794C-BCB9-4D6085A86E31}" type="slidenum">
              <a:rPr lang="en-US" smtClean="0"/>
              <a:t>4</a:t>
            </a:fld>
            <a:endParaRPr lang="en-US"/>
          </a:p>
        </p:txBody>
      </p:sp>
    </p:spTree>
    <p:extLst>
      <p:ext uri="{BB962C8B-B14F-4D97-AF65-F5344CB8AC3E}">
        <p14:creationId xmlns:p14="http://schemas.microsoft.com/office/powerpoint/2010/main" val="3304058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CL" dirty="0"/>
          </a:p>
        </p:txBody>
      </p:sp>
      <p:sp>
        <p:nvSpPr>
          <p:cNvPr id="4" name="Slide Number Placeholder 3"/>
          <p:cNvSpPr>
            <a:spLocks noGrp="1"/>
          </p:cNvSpPr>
          <p:nvPr>
            <p:ph type="sldNum" sz="quarter" idx="5"/>
          </p:nvPr>
        </p:nvSpPr>
        <p:spPr/>
        <p:txBody>
          <a:bodyPr/>
          <a:lstStyle/>
          <a:p>
            <a:fld id="{E3AD965D-80D5-794C-BCB9-4D6085A86E31}" type="slidenum">
              <a:rPr lang="en-US" smtClean="0"/>
              <a:t>10</a:t>
            </a:fld>
            <a:endParaRPr lang="en-US"/>
          </a:p>
        </p:txBody>
      </p:sp>
    </p:spTree>
    <p:extLst>
      <p:ext uri="{BB962C8B-B14F-4D97-AF65-F5344CB8AC3E}">
        <p14:creationId xmlns:p14="http://schemas.microsoft.com/office/powerpoint/2010/main" val="1257898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CL" dirty="0"/>
          </a:p>
        </p:txBody>
      </p:sp>
      <p:sp>
        <p:nvSpPr>
          <p:cNvPr id="4" name="Slide Number Placeholder 3"/>
          <p:cNvSpPr>
            <a:spLocks noGrp="1"/>
          </p:cNvSpPr>
          <p:nvPr>
            <p:ph type="sldNum" sz="quarter" idx="5"/>
          </p:nvPr>
        </p:nvSpPr>
        <p:spPr/>
        <p:txBody>
          <a:bodyPr/>
          <a:lstStyle/>
          <a:p>
            <a:fld id="{E3AD965D-80D5-794C-BCB9-4D6085A86E31}" type="slidenum">
              <a:rPr lang="en-US" smtClean="0"/>
              <a:t>11</a:t>
            </a:fld>
            <a:endParaRPr lang="en-US"/>
          </a:p>
        </p:txBody>
      </p:sp>
    </p:spTree>
    <p:extLst>
      <p:ext uri="{BB962C8B-B14F-4D97-AF65-F5344CB8AC3E}">
        <p14:creationId xmlns:p14="http://schemas.microsoft.com/office/powerpoint/2010/main" val="2374938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CL" dirty="0"/>
          </a:p>
        </p:txBody>
      </p:sp>
      <p:sp>
        <p:nvSpPr>
          <p:cNvPr id="4" name="Slide Number Placeholder 3"/>
          <p:cNvSpPr>
            <a:spLocks noGrp="1"/>
          </p:cNvSpPr>
          <p:nvPr>
            <p:ph type="sldNum" sz="quarter" idx="5"/>
          </p:nvPr>
        </p:nvSpPr>
        <p:spPr/>
        <p:txBody>
          <a:bodyPr/>
          <a:lstStyle/>
          <a:p>
            <a:fld id="{E3AD965D-80D5-794C-BCB9-4D6085A86E31}" type="slidenum">
              <a:rPr lang="en-US" smtClean="0"/>
              <a:t>13</a:t>
            </a:fld>
            <a:endParaRPr lang="en-US"/>
          </a:p>
        </p:txBody>
      </p:sp>
    </p:spTree>
    <p:extLst>
      <p:ext uri="{BB962C8B-B14F-4D97-AF65-F5344CB8AC3E}">
        <p14:creationId xmlns:p14="http://schemas.microsoft.com/office/powerpoint/2010/main" val="1559705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CL" dirty="0"/>
          </a:p>
        </p:txBody>
      </p:sp>
      <p:sp>
        <p:nvSpPr>
          <p:cNvPr id="4" name="Slide Number Placeholder 3"/>
          <p:cNvSpPr>
            <a:spLocks noGrp="1"/>
          </p:cNvSpPr>
          <p:nvPr>
            <p:ph type="sldNum" sz="quarter" idx="5"/>
          </p:nvPr>
        </p:nvSpPr>
        <p:spPr/>
        <p:txBody>
          <a:bodyPr/>
          <a:lstStyle/>
          <a:p>
            <a:fld id="{E3AD965D-80D5-794C-BCB9-4D6085A86E31}" type="slidenum">
              <a:rPr lang="en-US" smtClean="0"/>
              <a:t>16</a:t>
            </a:fld>
            <a:endParaRPr lang="en-US"/>
          </a:p>
        </p:txBody>
      </p:sp>
    </p:spTree>
    <p:extLst>
      <p:ext uri="{BB962C8B-B14F-4D97-AF65-F5344CB8AC3E}">
        <p14:creationId xmlns:p14="http://schemas.microsoft.com/office/powerpoint/2010/main" val="726066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CL" dirty="0"/>
          </a:p>
        </p:txBody>
      </p:sp>
      <p:sp>
        <p:nvSpPr>
          <p:cNvPr id="4" name="Slide Number Placeholder 3"/>
          <p:cNvSpPr>
            <a:spLocks noGrp="1"/>
          </p:cNvSpPr>
          <p:nvPr>
            <p:ph type="sldNum" sz="quarter" idx="5"/>
          </p:nvPr>
        </p:nvSpPr>
        <p:spPr/>
        <p:txBody>
          <a:bodyPr/>
          <a:lstStyle/>
          <a:p>
            <a:fld id="{E3AD965D-80D5-794C-BCB9-4D6085A86E31}" type="slidenum">
              <a:rPr lang="en-US" smtClean="0"/>
              <a:t>17</a:t>
            </a:fld>
            <a:endParaRPr lang="en-US"/>
          </a:p>
        </p:txBody>
      </p:sp>
    </p:spTree>
    <p:extLst>
      <p:ext uri="{BB962C8B-B14F-4D97-AF65-F5344CB8AC3E}">
        <p14:creationId xmlns:p14="http://schemas.microsoft.com/office/powerpoint/2010/main" val="2332474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CL" dirty="0"/>
          </a:p>
        </p:txBody>
      </p:sp>
      <p:sp>
        <p:nvSpPr>
          <p:cNvPr id="4" name="Slide Number Placeholder 3"/>
          <p:cNvSpPr>
            <a:spLocks noGrp="1"/>
          </p:cNvSpPr>
          <p:nvPr>
            <p:ph type="sldNum" sz="quarter" idx="5"/>
          </p:nvPr>
        </p:nvSpPr>
        <p:spPr/>
        <p:txBody>
          <a:bodyPr/>
          <a:lstStyle/>
          <a:p>
            <a:fld id="{E3AD965D-80D5-794C-BCB9-4D6085A86E31}" type="slidenum">
              <a:rPr lang="en-US" smtClean="0"/>
              <a:t>23</a:t>
            </a:fld>
            <a:endParaRPr lang="en-US"/>
          </a:p>
        </p:txBody>
      </p:sp>
    </p:spTree>
    <p:extLst>
      <p:ext uri="{BB962C8B-B14F-4D97-AF65-F5344CB8AC3E}">
        <p14:creationId xmlns:p14="http://schemas.microsoft.com/office/powerpoint/2010/main" val="2392054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CL" dirty="0"/>
          </a:p>
        </p:txBody>
      </p:sp>
      <p:sp>
        <p:nvSpPr>
          <p:cNvPr id="4" name="Slide Number Placeholder 3"/>
          <p:cNvSpPr>
            <a:spLocks noGrp="1"/>
          </p:cNvSpPr>
          <p:nvPr>
            <p:ph type="sldNum" sz="quarter" idx="5"/>
          </p:nvPr>
        </p:nvSpPr>
        <p:spPr/>
        <p:txBody>
          <a:bodyPr/>
          <a:lstStyle/>
          <a:p>
            <a:fld id="{E3AD965D-80D5-794C-BCB9-4D6085A86E31}" type="slidenum">
              <a:rPr lang="en-US" smtClean="0"/>
              <a:t>44</a:t>
            </a:fld>
            <a:endParaRPr lang="en-US"/>
          </a:p>
        </p:txBody>
      </p:sp>
    </p:spTree>
    <p:extLst>
      <p:ext uri="{BB962C8B-B14F-4D97-AF65-F5344CB8AC3E}">
        <p14:creationId xmlns:p14="http://schemas.microsoft.com/office/powerpoint/2010/main" val="2873127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573CC1-47EE-10FE-406F-1BD3C23FCA4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8BAAAAA2-9C24-5C58-6720-7093269334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ADFEF916-5DA8-8874-D8A5-3B3AB95CF647}"/>
              </a:ext>
            </a:extLst>
          </p:cNvPr>
          <p:cNvSpPr>
            <a:spLocks noGrp="1"/>
          </p:cNvSpPr>
          <p:nvPr>
            <p:ph type="dt" sz="half" idx="10"/>
          </p:nvPr>
        </p:nvSpPr>
        <p:spPr/>
        <p:txBody>
          <a:bodyPr/>
          <a:lstStyle/>
          <a:p>
            <a:fld id="{C28E605D-4578-4111-9D47-744B8C049653}" type="datetimeFigureOut">
              <a:rPr lang="es-CL" smtClean="0"/>
              <a:t>31-10-2023</a:t>
            </a:fld>
            <a:endParaRPr lang="es-CL"/>
          </a:p>
        </p:txBody>
      </p:sp>
      <p:sp>
        <p:nvSpPr>
          <p:cNvPr id="5" name="Marcador de pie de página 4">
            <a:extLst>
              <a:ext uri="{FF2B5EF4-FFF2-40B4-BE49-F238E27FC236}">
                <a16:creationId xmlns:a16="http://schemas.microsoft.com/office/drawing/2014/main" id="{A8F0A945-3345-692A-D025-93494CC70EA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B94FC675-2DE9-6523-8E8E-8C0D5839113A}"/>
              </a:ext>
            </a:extLst>
          </p:cNvPr>
          <p:cNvSpPr>
            <a:spLocks noGrp="1"/>
          </p:cNvSpPr>
          <p:nvPr>
            <p:ph type="sldNum" sz="quarter" idx="12"/>
          </p:nvPr>
        </p:nvSpPr>
        <p:spPr/>
        <p:txBody>
          <a:bodyPr/>
          <a:lstStyle/>
          <a:p>
            <a:fld id="{A2669894-0B13-491C-91A4-9AE8774FF7C9}" type="slidenum">
              <a:rPr lang="es-CL" smtClean="0"/>
              <a:t>‹Nº›</a:t>
            </a:fld>
            <a:endParaRPr lang="es-CL"/>
          </a:p>
        </p:txBody>
      </p:sp>
    </p:spTree>
    <p:extLst>
      <p:ext uri="{BB962C8B-B14F-4D97-AF65-F5344CB8AC3E}">
        <p14:creationId xmlns:p14="http://schemas.microsoft.com/office/powerpoint/2010/main" val="2161291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0C98E4-2360-4B38-AD23-2A45E03D8FE1}"/>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6710F3A4-458C-FC0D-CD55-8ED8094AA26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3BF20928-6055-5776-D40B-3DA1454B6FA5}"/>
              </a:ext>
            </a:extLst>
          </p:cNvPr>
          <p:cNvSpPr>
            <a:spLocks noGrp="1"/>
          </p:cNvSpPr>
          <p:nvPr>
            <p:ph type="dt" sz="half" idx="10"/>
          </p:nvPr>
        </p:nvSpPr>
        <p:spPr/>
        <p:txBody>
          <a:bodyPr/>
          <a:lstStyle/>
          <a:p>
            <a:fld id="{C28E605D-4578-4111-9D47-744B8C049653}" type="datetimeFigureOut">
              <a:rPr lang="es-CL" smtClean="0"/>
              <a:t>31-10-2023</a:t>
            </a:fld>
            <a:endParaRPr lang="es-CL"/>
          </a:p>
        </p:txBody>
      </p:sp>
      <p:sp>
        <p:nvSpPr>
          <p:cNvPr id="5" name="Marcador de pie de página 4">
            <a:extLst>
              <a:ext uri="{FF2B5EF4-FFF2-40B4-BE49-F238E27FC236}">
                <a16:creationId xmlns:a16="http://schemas.microsoft.com/office/drawing/2014/main" id="{0A7C0360-3F49-BB78-2C4F-85CFDC495025}"/>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8D0E3D2-1ACB-C8E5-5237-C2C95D760249}"/>
              </a:ext>
            </a:extLst>
          </p:cNvPr>
          <p:cNvSpPr>
            <a:spLocks noGrp="1"/>
          </p:cNvSpPr>
          <p:nvPr>
            <p:ph type="sldNum" sz="quarter" idx="12"/>
          </p:nvPr>
        </p:nvSpPr>
        <p:spPr/>
        <p:txBody>
          <a:bodyPr/>
          <a:lstStyle/>
          <a:p>
            <a:fld id="{A2669894-0B13-491C-91A4-9AE8774FF7C9}" type="slidenum">
              <a:rPr lang="es-CL" smtClean="0"/>
              <a:t>‹Nº›</a:t>
            </a:fld>
            <a:endParaRPr lang="es-CL"/>
          </a:p>
        </p:txBody>
      </p:sp>
    </p:spTree>
    <p:extLst>
      <p:ext uri="{BB962C8B-B14F-4D97-AF65-F5344CB8AC3E}">
        <p14:creationId xmlns:p14="http://schemas.microsoft.com/office/powerpoint/2010/main" val="2720877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4339D8E-DDE6-3A6F-7A1E-241C45A0D2F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CAE16EC2-994A-4554-A5AF-54AFA38D2C1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EC6A3A3E-062C-3159-74E9-9D1884A723AB}"/>
              </a:ext>
            </a:extLst>
          </p:cNvPr>
          <p:cNvSpPr>
            <a:spLocks noGrp="1"/>
          </p:cNvSpPr>
          <p:nvPr>
            <p:ph type="dt" sz="half" idx="10"/>
          </p:nvPr>
        </p:nvSpPr>
        <p:spPr/>
        <p:txBody>
          <a:bodyPr/>
          <a:lstStyle/>
          <a:p>
            <a:fld id="{C28E605D-4578-4111-9D47-744B8C049653}" type="datetimeFigureOut">
              <a:rPr lang="es-CL" smtClean="0"/>
              <a:t>31-10-2023</a:t>
            </a:fld>
            <a:endParaRPr lang="es-CL"/>
          </a:p>
        </p:txBody>
      </p:sp>
      <p:sp>
        <p:nvSpPr>
          <p:cNvPr id="5" name="Marcador de pie de página 4">
            <a:extLst>
              <a:ext uri="{FF2B5EF4-FFF2-40B4-BE49-F238E27FC236}">
                <a16:creationId xmlns:a16="http://schemas.microsoft.com/office/drawing/2014/main" id="{6D0D1267-27B9-4A71-D2C3-F8B08E855763}"/>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2A6A8AFD-A229-D5DC-8340-6F6393D5DE57}"/>
              </a:ext>
            </a:extLst>
          </p:cNvPr>
          <p:cNvSpPr>
            <a:spLocks noGrp="1"/>
          </p:cNvSpPr>
          <p:nvPr>
            <p:ph type="sldNum" sz="quarter" idx="12"/>
          </p:nvPr>
        </p:nvSpPr>
        <p:spPr/>
        <p:txBody>
          <a:bodyPr/>
          <a:lstStyle/>
          <a:p>
            <a:fld id="{A2669894-0B13-491C-91A4-9AE8774FF7C9}" type="slidenum">
              <a:rPr lang="es-CL" smtClean="0"/>
              <a:t>‹Nº›</a:t>
            </a:fld>
            <a:endParaRPr lang="es-CL"/>
          </a:p>
        </p:txBody>
      </p:sp>
    </p:spTree>
    <p:extLst>
      <p:ext uri="{BB962C8B-B14F-4D97-AF65-F5344CB8AC3E}">
        <p14:creationId xmlns:p14="http://schemas.microsoft.com/office/powerpoint/2010/main" val="3053048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1" name="Rectangle 10"/>
          <p:cNvSpPr/>
          <p:nvPr userDrawn="1"/>
        </p:nvSpPr>
        <p:spPr>
          <a:xfrm>
            <a:off x="455448" y="6288690"/>
            <a:ext cx="11316139" cy="676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Text Placeholder 6"/>
          <p:cNvSpPr>
            <a:spLocks noGrp="1"/>
          </p:cNvSpPr>
          <p:nvPr>
            <p:ph type="body" sz="quarter" idx="12" hasCustomPrompt="1"/>
          </p:nvPr>
        </p:nvSpPr>
        <p:spPr>
          <a:xfrm>
            <a:off x="378973" y="327684"/>
            <a:ext cx="1988237" cy="307777"/>
          </a:xfrm>
          <a:prstGeom prst="rect">
            <a:avLst/>
          </a:prstGeom>
        </p:spPr>
        <p:txBody>
          <a:bodyPr vert="horz" wrap="none">
            <a:spAutoFit/>
          </a:bodyPr>
          <a:lstStyle>
            <a:lvl1pPr marL="0" indent="0" algn="l" defTabSz="457200" rtl="0" eaLnBrk="1" latinLnBrk="0" hangingPunct="1">
              <a:buNone/>
              <a:defRPr lang="en-US" sz="1400" kern="1200" baseline="0" dirty="0">
                <a:solidFill>
                  <a:schemeClr val="bg1">
                    <a:lumMod val="50000"/>
                  </a:schemeClr>
                </a:solidFill>
                <a:latin typeface="+mn-lt"/>
                <a:ea typeface="+mn-ea"/>
                <a:cs typeface="+mn-cs"/>
              </a:defRPr>
            </a:lvl1pPr>
            <a:lvl2pPr marL="0" indent="0" algn="l" defTabSz="457200" rtl="0" eaLnBrk="1" latinLnBrk="0" hangingPunct="1">
              <a:buNone/>
              <a:defRPr lang="es-ES_tradnl" sz="1000" kern="1200" dirty="0" smtClean="0">
                <a:solidFill>
                  <a:schemeClr val="tx1"/>
                </a:solidFill>
                <a:latin typeface="+mn-lt"/>
                <a:ea typeface="+mn-ea"/>
                <a:cs typeface="+mn-cs"/>
              </a:defRPr>
            </a:lvl2pPr>
            <a:lvl3pPr marL="0" indent="0" algn="l" defTabSz="457200" rtl="0" eaLnBrk="1" latinLnBrk="0" hangingPunct="1">
              <a:buNone/>
              <a:defRPr lang="es-ES_tradnl" sz="1000" kern="1200" dirty="0" smtClean="0">
                <a:solidFill>
                  <a:schemeClr val="tx1"/>
                </a:solidFill>
                <a:latin typeface="+mn-lt"/>
                <a:ea typeface="+mn-ea"/>
                <a:cs typeface="+mn-cs"/>
              </a:defRPr>
            </a:lvl3pPr>
            <a:lvl4pPr marL="0" indent="0" algn="l" defTabSz="457200" rtl="0" eaLnBrk="1" latinLnBrk="0" hangingPunct="1">
              <a:buNone/>
              <a:defRPr lang="es-ES_tradnl" sz="1000" kern="1200" dirty="0" smtClean="0">
                <a:solidFill>
                  <a:schemeClr val="tx1"/>
                </a:solidFill>
                <a:latin typeface="+mn-lt"/>
                <a:ea typeface="+mn-ea"/>
                <a:cs typeface="+mn-cs"/>
              </a:defRPr>
            </a:lvl4pPr>
            <a:lvl5pPr marL="0" indent="0" algn="l" defTabSz="457200" rtl="0" eaLnBrk="1" latinLnBrk="0" hangingPunct="1">
              <a:buNone/>
              <a:defRPr lang="en-US" sz="1000" kern="1200" dirty="0">
                <a:solidFill>
                  <a:schemeClr val="tx1"/>
                </a:solidFill>
                <a:latin typeface="+mn-lt"/>
                <a:ea typeface="+mn-ea"/>
                <a:cs typeface="+mn-cs"/>
              </a:defRPr>
            </a:lvl5pPr>
          </a:lstStyle>
          <a:p>
            <a:pPr lvl="0"/>
            <a:r>
              <a:rPr lang="es-ES_tradnl" dirty="0"/>
              <a:t>T</a:t>
            </a:r>
            <a:r>
              <a:rPr lang="en-US" dirty="0" err="1"/>
              <a:t>í</a:t>
            </a:r>
            <a:r>
              <a:rPr lang="es-ES_tradnl" dirty="0" err="1"/>
              <a:t>tulo</a:t>
            </a:r>
            <a:r>
              <a:rPr lang="es-ES_tradnl" dirty="0"/>
              <a:t> de la presentación</a:t>
            </a:r>
            <a:endParaRPr lang="en-US" dirty="0"/>
          </a:p>
        </p:txBody>
      </p:sp>
      <p:sp>
        <p:nvSpPr>
          <p:cNvPr id="8" name="Footer Placeholder 4"/>
          <p:cNvSpPr txBox="1">
            <a:spLocks/>
          </p:cNvSpPr>
          <p:nvPr userDrawn="1"/>
        </p:nvSpPr>
        <p:spPr>
          <a:xfrm>
            <a:off x="486425" y="6441457"/>
            <a:ext cx="3042807" cy="187367"/>
          </a:xfrm>
          <a:prstGeom prst="rect">
            <a:avLst/>
          </a:prstGeom>
        </p:spPr>
        <p:txBody>
          <a:bodyPr vert="horz" wrap="none" lIns="0" tIns="0" rIns="91440" bIns="0" rtlCol="0" anchor="ctr"/>
          <a:lstStyle>
            <a:defPPr>
              <a:defRPr lang="en-US"/>
            </a:defPPr>
            <a:lvl1pPr marL="0" algn="r" defTabSz="457200" rtl="0" eaLnBrk="1" latinLnBrk="0" hangingPunct="1">
              <a:defRPr sz="1000" kern="1200" cap="all" spc="6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spc="0" dirty="0"/>
              <a:t>CENTRO DE ESTUDIOS EN SEGURIDAD CIUDADANA</a:t>
            </a:r>
          </a:p>
        </p:txBody>
      </p:sp>
      <p:sp>
        <p:nvSpPr>
          <p:cNvPr id="12" name="Text Placeholder 11">
            <a:extLst>
              <a:ext uri="{FF2B5EF4-FFF2-40B4-BE49-F238E27FC236}">
                <a16:creationId xmlns:a16="http://schemas.microsoft.com/office/drawing/2014/main" id="{2BE37725-02D5-43C2-91F7-7576C47AE010}"/>
              </a:ext>
            </a:extLst>
          </p:cNvPr>
          <p:cNvSpPr>
            <a:spLocks noGrp="1"/>
          </p:cNvSpPr>
          <p:nvPr>
            <p:ph type="body" sz="quarter" idx="13" hasCustomPrompt="1"/>
          </p:nvPr>
        </p:nvSpPr>
        <p:spPr>
          <a:xfrm>
            <a:off x="455448" y="1248849"/>
            <a:ext cx="11316139" cy="2512268"/>
          </a:xfrm>
          <a:prstGeom prst="rect">
            <a:avLst/>
          </a:prstGeom>
        </p:spPr>
        <p:txBody>
          <a:bodyPr/>
          <a:lstStyle>
            <a:lvl1pPr>
              <a:defRPr>
                <a:solidFill>
                  <a:srgbClr val="1F497D"/>
                </a:solidFill>
              </a:defRPr>
            </a:lvl1pPr>
            <a:lvl2pPr marL="742950" indent="-285750">
              <a:defRPr lang="en-US" sz="2800" kern="1200" dirty="0" smtClean="0">
                <a:solidFill>
                  <a:srgbClr val="82A5D0"/>
                </a:solidFill>
                <a:latin typeface="+mn-lt"/>
                <a:ea typeface="+mn-ea"/>
                <a:cs typeface="+mn-cs"/>
              </a:defRPr>
            </a:lvl2pPr>
            <a:lvl3pPr>
              <a:defRPr>
                <a:solidFill>
                  <a:schemeClr val="tx1">
                    <a:lumMod val="85000"/>
                    <a:lumOff val="1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para </a:t>
            </a:r>
            <a:r>
              <a:rPr lang="en-US" dirty="0" err="1"/>
              <a:t>título</a:t>
            </a:r>
            <a:r>
              <a:rPr lang="en-US" dirty="0"/>
              <a:t> principal (</a:t>
            </a:r>
            <a:r>
              <a:rPr lang="en-US" dirty="0" err="1"/>
              <a:t>apretar</a:t>
            </a:r>
            <a:r>
              <a:rPr lang="en-US" dirty="0"/>
              <a:t> tab para </a:t>
            </a:r>
            <a:r>
              <a:rPr lang="en-US" dirty="0" err="1"/>
              <a:t>subtítulos</a:t>
            </a:r>
            <a:r>
              <a:rPr lang="en-US" dirty="0"/>
              <a:t>)</a:t>
            </a:r>
          </a:p>
          <a:p>
            <a:pPr marL="742950" lvl="1" indent="-285750" algn="l" defTabSz="457200" rtl="0" eaLnBrk="1" latinLnBrk="0" hangingPunct="1">
              <a:spcBef>
                <a:spcPct val="20000"/>
              </a:spcBef>
              <a:buFont typeface="Arial"/>
              <a:buChar char="–"/>
            </a:pPr>
            <a:r>
              <a:rPr lang="en-US" dirty="0" err="1"/>
              <a:t>Subtítulo</a:t>
            </a:r>
            <a:endParaRPr lang="en-US" dirty="0"/>
          </a:p>
          <a:p>
            <a:pPr lvl="2"/>
            <a:r>
              <a:rPr lang="en-US" dirty="0" err="1"/>
              <a:t>Tercer</a:t>
            </a:r>
            <a:r>
              <a:rPr lang="en-US" dirty="0"/>
              <a:t> </a:t>
            </a:r>
            <a:r>
              <a:rPr lang="en-US" dirty="0" err="1"/>
              <a:t>nivel</a:t>
            </a:r>
            <a:endParaRPr lang="en-US" dirty="0"/>
          </a:p>
          <a:p>
            <a:pPr lvl="3"/>
            <a:r>
              <a:rPr lang="en-US" dirty="0"/>
              <a:t>Cuatro </a:t>
            </a:r>
            <a:r>
              <a:rPr lang="en-US" dirty="0" err="1"/>
              <a:t>nivel</a:t>
            </a:r>
            <a:endParaRPr lang="en-US" dirty="0"/>
          </a:p>
          <a:p>
            <a:pPr lvl="4"/>
            <a:r>
              <a:rPr lang="en-US" dirty="0"/>
              <a:t>Quinto </a:t>
            </a:r>
            <a:r>
              <a:rPr lang="en-US" dirty="0" err="1"/>
              <a:t>nivel</a:t>
            </a:r>
            <a:endParaRPr lang="es-CL" dirty="0"/>
          </a:p>
        </p:txBody>
      </p:sp>
      <p:sp>
        <p:nvSpPr>
          <p:cNvPr id="14" name="Text Placeholder 11">
            <a:extLst>
              <a:ext uri="{FF2B5EF4-FFF2-40B4-BE49-F238E27FC236}">
                <a16:creationId xmlns:a16="http://schemas.microsoft.com/office/drawing/2014/main" id="{F39199F0-4A57-474C-A48F-F1E92BE1C005}"/>
              </a:ext>
            </a:extLst>
          </p:cNvPr>
          <p:cNvSpPr>
            <a:spLocks noGrp="1"/>
          </p:cNvSpPr>
          <p:nvPr>
            <p:ph type="body" sz="quarter" idx="14" hasCustomPrompt="1"/>
          </p:nvPr>
        </p:nvSpPr>
        <p:spPr>
          <a:xfrm>
            <a:off x="455450" y="3846224"/>
            <a:ext cx="11316138" cy="2258402"/>
          </a:xfrm>
          <a:prstGeom prst="rect">
            <a:avLst/>
          </a:prstGeom>
        </p:spPr>
        <p:txBody>
          <a:bodyPr/>
          <a:lstStyle>
            <a:lvl1pPr marL="0" indent="0" algn="just">
              <a:buNone/>
              <a:defRPr sz="2000">
                <a:solidFill>
                  <a:schemeClr val="tx1">
                    <a:lumMod val="85000"/>
                    <a:lumOff val="15000"/>
                  </a:schemeClr>
                </a:solidFill>
              </a:defRPr>
            </a:lvl1pPr>
            <a:lvl2pPr marL="742950" indent="-285750">
              <a:defRPr lang="en-US" sz="2800" kern="1200" dirty="0" smtClean="0">
                <a:solidFill>
                  <a:srgbClr val="82A5D0"/>
                </a:solidFill>
                <a:latin typeface="+mn-lt"/>
                <a:ea typeface="+mn-ea"/>
                <a:cs typeface="+mn-cs"/>
              </a:defRPr>
            </a:lvl2pPr>
            <a:lvl3pPr>
              <a:defRPr>
                <a:solidFill>
                  <a:schemeClr val="tx1">
                    <a:lumMod val="85000"/>
                    <a:lumOff val="1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s-ES" dirty="0" err="1"/>
              <a:t>Click</a:t>
            </a:r>
            <a:r>
              <a:rPr lang="es-ES" dirty="0"/>
              <a:t> para escribir párrafo</a:t>
            </a:r>
            <a:endParaRPr lang="es-CL" dirty="0"/>
          </a:p>
        </p:txBody>
      </p:sp>
      <p:pic>
        <p:nvPicPr>
          <p:cNvPr id="3" name="Picture 2" descr="Graphical user interface, text&#10;&#10;Description automatically generated">
            <a:extLst>
              <a:ext uri="{FF2B5EF4-FFF2-40B4-BE49-F238E27FC236}">
                <a16:creationId xmlns:a16="http://schemas.microsoft.com/office/drawing/2014/main" id="{5FA17F37-19C2-E568-AF90-89A5E6E53088}"/>
              </a:ext>
            </a:extLst>
          </p:cNvPr>
          <p:cNvPicPr>
            <a:picLocks noChangeAspect="1"/>
          </p:cNvPicPr>
          <p:nvPr userDrawn="1"/>
        </p:nvPicPr>
        <p:blipFill>
          <a:blip r:embed="rId2"/>
          <a:stretch>
            <a:fillRect/>
          </a:stretch>
        </p:blipFill>
        <p:spPr>
          <a:xfrm>
            <a:off x="9102165" y="162684"/>
            <a:ext cx="2669422" cy="677932"/>
          </a:xfrm>
          <a:prstGeom prst="rect">
            <a:avLst/>
          </a:prstGeom>
        </p:spPr>
      </p:pic>
    </p:spTree>
    <p:extLst>
      <p:ext uri="{BB962C8B-B14F-4D97-AF65-F5344CB8AC3E}">
        <p14:creationId xmlns:p14="http://schemas.microsoft.com/office/powerpoint/2010/main" val="2293020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2F323D-0A0B-0160-0A72-AD46B256DCEF}"/>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716B2120-EF04-F758-FF62-E4A554F4045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C14C7EAE-911C-A201-681C-332D3879FADE}"/>
              </a:ext>
            </a:extLst>
          </p:cNvPr>
          <p:cNvSpPr>
            <a:spLocks noGrp="1"/>
          </p:cNvSpPr>
          <p:nvPr>
            <p:ph type="dt" sz="half" idx="10"/>
          </p:nvPr>
        </p:nvSpPr>
        <p:spPr/>
        <p:txBody>
          <a:bodyPr/>
          <a:lstStyle/>
          <a:p>
            <a:fld id="{C28E605D-4578-4111-9D47-744B8C049653}" type="datetimeFigureOut">
              <a:rPr lang="es-CL" smtClean="0"/>
              <a:t>31-10-2023</a:t>
            </a:fld>
            <a:endParaRPr lang="es-CL"/>
          </a:p>
        </p:txBody>
      </p:sp>
      <p:sp>
        <p:nvSpPr>
          <p:cNvPr id="5" name="Marcador de pie de página 4">
            <a:extLst>
              <a:ext uri="{FF2B5EF4-FFF2-40B4-BE49-F238E27FC236}">
                <a16:creationId xmlns:a16="http://schemas.microsoft.com/office/drawing/2014/main" id="{1FFE7B91-DEDE-DC51-45FA-C4CA97EBDD4A}"/>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FF854140-25BA-20F9-A358-6C2C8982A47F}"/>
              </a:ext>
            </a:extLst>
          </p:cNvPr>
          <p:cNvSpPr>
            <a:spLocks noGrp="1"/>
          </p:cNvSpPr>
          <p:nvPr>
            <p:ph type="sldNum" sz="quarter" idx="12"/>
          </p:nvPr>
        </p:nvSpPr>
        <p:spPr/>
        <p:txBody>
          <a:bodyPr/>
          <a:lstStyle/>
          <a:p>
            <a:fld id="{A2669894-0B13-491C-91A4-9AE8774FF7C9}" type="slidenum">
              <a:rPr lang="es-CL" smtClean="0"/>
              <a:t>‹Nº›</a:t>
            </a:fld>
            <a:endParaRPr lang="es-CL"/>
          </a:p>
        </p:txBody>
      </p:sp>
    </p:spTree>
    <p:extLst>
      <p:ext uri="{BB962C8B-B14F-4D97-AF65-F5344CB8AC3E}">
        <p14:creationId xmlns:p14="http://schemas.microsoft.com/office/powerpoint/2010/main" val="901050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6281B5-5D0C-85C3-106C-00DEFF48EE0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67828A66-2D20-857B-1084-3029963CB3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787CF56-0463-00F3-9909-FD32460937FC}"/>
              </a:ext>
            </a:extLst>
          </p:cNvPr>
          <p:cNvSpPr>
            <a:spLocks noGrp="1"/>
          </p:cNvSpPr>
          <p:nvPr>
            <p:ph type="dt" sz="half" idx="10"/>
          </p:nvPr>
        </p:nvSpPr>
        <p:spPr/>
        <p:txBody>
          <a:bodyPr/>
          <a:lstStyle/>
          <a:p>
            <a:fld id="{C28E605D-4578-4111-9D47-744B8C049653}" type="datetimeFigureOut">
              <a:rPr lang="es-CL" smtClean="0"/>
              <a:t>31-10-2023</a:t>
            </a:fld>
            <a:endParaRPr lang="es-CL"/>
          </a:p>
        </p:txBody>
      </p:sp>
      <p:sp>
        <p:nvSpPr>
          <p:cNvPr id="5" name="Marcador de pie de página 4">
            <a:extLst>
              <a:ext uri="{FF2B5EF4-FFF2-40B4-BE49-F238E27FC236}">
                <a16:creationId xmlns:a16="http://schemas.microsoft.com/office/drawing/2014/main" id="{8D6DFADA-7448-EAA6-4B3E-D8BCA1480A6A}"/>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6D10709C-D00B-1F15-2245-3A48E025E5B2}"/>
              </a:ext>
            </a:extLst>
          </p:cNvPr>
          <p:cNvSpPr>
            <a:spLocks noGrp="1"/>
          </p:cNvSpPr>
          <p:nvPr>
            <p:ph type="sldNum" sz="quarter" idx="12"/>
          </p:nvPr>
        </p:nvSpPr>
        <p:spPr/>
        <p:txBody>
          <a:bodyPr/>
          <a:lstStyle/>
          <a:p>
            <a:fld id="{A2669894-0B13-491C-91A4-9AE8774FF7C9}" type="slidenum">
              <a:rPr lang="es-CL" smtClean="0"/>
              <a:t>‹Nº›</a:t>
            </a:fld>
            <a:endParaRPr lang="es-CL"/>
          </a:p>
        </p:txBody>
      </p:sp>
    </p:spTree>
    <p:extLst>
      <p:ext uri="{BB962C8B-B14F-4D97-AF65-F5344CB8AC3E}">
        <p14:creationId xmlns:p14="http://schemas.microsoft.com/office/powerpoint/2010/main" val="2596177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DA8214-2C2F-2687-C644-1097E14B3940}"/>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4184F63C-58DE-275C-FB6B-C56AB33C709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3FEEFBA7-4A06-CEF7-CE34-D0591869952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2888C813-A33B-BB1A-DFC6-282FE7914C66}"/>
              </a:ext>
            </a:extLst>
          </p:cNvPr>
          <p:cNvSpPr>
            <a:spLocks noGrp="1"/>
          </p:cNvSpPr>
          <p:nvPr>
            <p:ph type="dt" sz="half" idx="10"/>
          </p:nvPr>
        </p:nvSpPr>
        <p:spPr/>
        <p:txBody>
          <a:bodyPr/>
          <a:lstStyle/>
          <a:p>
            <a:fld id="{C28E605D-4578-4111-9D47-744B8C049653}" type="datetimeFigureOut">
              <a:rPr lang="es-CL" smtClean="0"/>
              <a:t>31-10-2023</a:t>
            </a:fld>
            <a:endParaRPr lang="es-CL"/>
          </a:p>
        </p:txBody>
      </p:sp>
      <p:sp>
        <p:nvSpPr>
          <p:cNvPr id="6" name="Marcador de pie de página 5">
            <a:extLst>
              <a:ext uri="{FF2B5EF4-FFF2-40B4-BE49-F238E27FC236}">
                <a16:creationId xmlns:a16="http://schemas.microsoft.com/office/drawing/2014/main" id="{08FA95CE-CF7B-2E7F-F7AF-1DA4A2EE6A9E}"/>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E3EEEF25-E4C1-7CB7-125C-C9FC7492C14B}"/>
              </a:ext>
            </a:extLst>
          </p:cNvPr>
          <p:cNvSpPr>
            <a:spLocks noGrp="1"/>
          </p:cNvSpPr>
          <p:nvPr>
            <p:ph type="sldNum" sz="quarter" idx="12"/>
          </p:nvPr>
        </p:nvSpPr>
        <p:spPr/>
        <p:txBody>
          <a:bodyPr/>
          <a:lstStyle/>
          <a:p>
            <a:fld id="{A2669894-0B13-491C-91A4-9AE8774FF7C9}" type="slidenum">
              <a:rPr lang="es-CL" smtClean="0"/>
              <a:t>‹Nº›</a:t>
            </a:fld>
            <a:endParaRPr lang="es-CL"/>
          </a:p>
        </p:txBody>
      </p:sp>
    </p:spTree>
    <p:extLst>
      <p:ext uri="{BB962C8B-B14F-4D97-AF65-F5344CB8AC3E}">
        <p14:creationId xmlns:p14="http://schemas.microsoft.com/office/powerpoint/2010/main" val="1013786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35EFC8-ED75-AC55-A1B8-E99BA5974D1D}"/>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AEDF53CD-A785-669D-CC7E-B2901BF641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CD787D7-4BF2-821B-5A92-AAB219F96D3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6768D0A0-1142-71EB-EAC0-A9EE4C4090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438514B-CC87-CB1C-B89B-34FBE647590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A27C78A9-EFC2-1FF4-2042-31E3A7998BFA}"/>
              </a:ext>
            </a:extLst>
          </p:cNvPr>
          <p:cNvSpPr>
            <a:spLocks noGrp="1"/>
          </p:cNvSpPr>
          <p:nvPr>
            <p:ph type="dt" sz="half" idx="10"/>
          </p:nvPr>
        </p:nvSpPr>
        <p:spPr/>
        <p:txBody>
          <a:bodyPr/>
          <a:lstStyle/>
          <a:p>
            <a:fld id="{C28E605D-4578-4111-9D47-744B8C049653}" type="datetimeFigureOut">
              <a:rPr lang="es-CL" smtClean="0"/>
              <a:t>31-10-2023</a:t>
            </a:fld>
            <a:endParaRPr lang="es-CL"/>
          </a:p>
        </p:txBody>
      </p:sp>
      <p:sp>
        <p:nvSpPr>
          <p:cNvPr id="8" name="Marcador de pie de página 7">
            <a:extLst>
              <a:ext uri="{FF2B5EF4-FFF2-40B4-BE49-F238E27FC236}">
                <a16:creationId xmlns:a16="http://schemas.microsoft.com/office/drawing/2014/main" id="{FB7EC384-B948-B2A8-4EC1-0455A80DB300}"/>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6A6BBF4E-3DBC-213E-286F-86AD8C2F08D0}"/>
              </a:ext>
            </a:extLst>
          </p:cNvPr>
          <p:cNvSpPr>
            <a:spLocks noGrp="1"/>
          </p:cNvSpPr>
          <p:nvPr>
            <p:ph type="sldNum" sz="quarter" idx="12"/>
          </p:nvPr>
        </p:nvSpPr>
        <p:spPr/>
        <p:txBody>
          <a:bodyPr/>
          <a:lstStyle/>
          <a:p>
            <a:fld id="{A2669894-0B13-491C-91A4-9AE8774FF7C9}" type="slidenum">
              <a:rPr lang="es-CL" smtClean="0"/>
              <a:t>‹Nº›</a:t>
            </a:fld>
            <a:endParaRPr lang="es-CL"/>
          </a:p>
        </p:txBody>
      </p:sp>
    </p:spTree>
    <p:extLst>
      <p:ext uri="{BB962C8B-B14F-4D97-AF65-F5344CB8AC3E}">
        <p14:creationId xmlns:p14="http://schemas.microsoft.com/office/powerpoint/2010/main" val="277103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2DE7EC-F9AB-6BB5-020A-C8DC26BD171D}"/>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AA4BFE24-5AF4-54C1-059F-3CE4DFA7099E}"/>
              </a:ext>
            </a:extLst>
          </p:cNvPr>
          <p:cNvSpPr>
            <a:spLocks noGrp="1"/>
          </p:cNvSpPr>
          <p:nvPr>
            <p:ph type="dt" sz="half" idx="10"/>
          </p:nvPr>
        </p:nvSpPr>
        <p:spPr/>
        <p:txBody>
          <a:bodyPr/>
          <a:lstStyle/>
          <a:p>
            <a:fld id="{C28E605D-4578-4111-9D47-744B8C049653}" type="datetimeFigureOut">
              <a:rPr lang="es-CL" smtClean="0"/>
              <a:t>31-10-2023</a:t>
            </a:fld>
            <a:endParaRPr lang="es-CL"/>
          </a:p>
        </p:txBody>
      </p:sp>
      <p:sp>
        <p:nvSpPr>
          <p:cNvPr id="4" name="Marcador de pie de página 3">
            <a:extLst>
              <a:ext uri="{FF2B5EF4-FFF2-40B4-BE49-F238E27FC236}">
                <a16:creationId xmlns:a16="http://schemas.microsoft.com/office/drawing/2014/main" id="{D855D8DE-30D2-2428-71F5-A39C7C41191A}"/>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AE76489B-3D21-4CE8-AB1A-7E79DE0886BD}"/>
              </a:ext>
            </a:extLst>
          </p:cNvPr>
          <p:cNvSpPr>
            <a:spLocks noGrp="1"/>
          </p:cNvSpPr>
          <p:nvPr>
            <p:ph type="sldNum" sz="quarter" idx="12"/>
          </p:nvPr>
        </p:nvSpPr>
        <p:spPr/>
        <p:txBody>
          <a:bodyPr/>
          <a:lstStyle/>
          <a:p>
            <a:fld id="{A2669894-0B13-491C-91A4-9AE8774FF7C9}" type="slidenum">
              <a:rPr lang="es-CL" smtClean="0"/>
              <a:t>‹Nº›</a:t>
            </a:fld>
            <a:endParaRPr lang="es-CL"/>
          </a:p>
        </p:txBody>
      </p:sp>
    </p:spTree>
    <p:extLst>
      <p:ext uri="{BB962C8B-B14F-4D97-AF65-F5344CB8AC3E}">
        <p14:creationId xmlns:p14="http://schemas.microsoft.com/office/powerpoint/2010/main" val="378323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00E1B08-72F1-FE01-0715-F2EC40741B49}"/>
              </a:ext>
            </a:extLst>
          </p:cNvPr>
          <p:cNvSpPr>
            <a:spLocks noGrp="1"/>
          </p:cNvSpPr>
          <p:nvPr>
            <p:ph type="dt" sz="half" idx="10"/>
          </p:nvPr>
        </p:nvSpPr>
        <p:spPr/>
        <p:txBody>
          <a:bodyPr/>
          <a:lstStyle/>
          <a:p>
            <a:fld id="{C28E605D-4578-4111-9D47-744B8C049653}" type="datetimeFigureOut">
              <a:rPr lang="es-CL" smtClean="0"/>
              <a:t>31-10-2023</a:t>
            </a:fld>
            <a:endParaRPr lang="es-CL"/>
          </a:p>
        </p:txBody>
      </p:sp>
      <p:sp>
        <p:nvSpPr>
          <p:cNvPr id="3" name="Marcador de pie de página 2">
            <a:extLst>
              <a:ext uri="{FF2B5EF4-FFF2-40B4-BE49-F238E27FC236}">
                <a16:creationId xmlns:a16="http://schemas.microsoft.com/office/drawing/2014/main" id="{DDB3864B-C97D-8FC3-1B2F-A174B89C0C29}"/>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C0289D83-8756-EBB5-5E24-C9EC8E52F868}"/>
              </a:ext>
            </a:extLst>
          </p:cNvPr>
          <p:cNvSpPr>
            <a:spLocks noGrp="1"/>
          </p:cNvSpPr>
          <p:nvPr>
            <p:ph type="sldNum" sz="quarter" idx="12"/>
          </p:nvPr>
        </p:nvSpPr>
        <p:spPr/>
        <p:txBody>
          <a:bodyPr/>
          <a:lstStyle/>
          <a:p>
            <a:fld id="{A2669894-0B13-491C-91A4-9AE8774FF7C9}" type="slidenum">
              <a:rPr lang="es-CL" smtClean="0"/>
              <a:t>‹Nº›</a:t>
            </a:fld>
            <a:endParaRPr lang="es-CL"/>
          </a:p>
        </p:txBody>
      </p:sp>
    </p:spTree>
    <p:extLst>
      <p:ext uri="{BB962C8B-B14F-4D97-AF65-F5344CB8AC3E}">
        <p14:creationId xmlns:p14="http://schemas.microsoft.com/office/powerpoint/2010/main" val="986691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BABD4D-6770-62EC-BB39-2CF5DB5AB73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E87A53A5-9F28-4C48-3CEC-20FDE6EDA0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F20B7D48-AAB0-E6EB-3B30-2364DCF5D2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579322D-5A1C-ED5B-3E1E-56B7E5E02908}"/>
              </a:ext>
            </a:extLst>
          </p:cNvPr>
          <p:cNvSpPr>
            <a:spLocks noGrp="1"/>
          </p:cNvSpPr>
          <p:nvPr>
            <p:ph type="dt" sz="half" idx="10"/>
          </p:nvPr>
        </p:nvSpPr>
        <p:spPr/>
        <p:txBody>
          <a:bodyPr/>
          <a:lstStyle/>
          <a:p>
            <a:fld id="{C28E605D-4578-4111-9D47-744B8C049653}" type="datetimeFigureOut">
              <a:rPr lang="es-CL" smtClean="0"/>
              <a:t>31-10-2023</a:t>
            </a:fld>
            <a:endParaRPr lang="es-CL"/>
          </a:p>
        </p:txBody>
      </p:sp>
      <p:sp>
        <p:nvSpPr>
          <p:cNvPr id="6" name="Marcador de pie de página 5">
            <a:extLst>
              <a:ext uri="{FF2B5EF4-FFF2-40B4-BE49-F238E27FC236}">
                <a16:creationId xmlns:a16="http://schemas.microsoft.com/office/drawing/2014/main" id="{44DE9D6A-8D61-009E-B38B-220D587D7246}"/>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692D19EE-E2DB-04EA-E8A9-5BA6E297548C}"/>
              </a:ext>
            </a:extLst>
          </p:cNvPr>
          <p:cNvSpPr>
            <a:spLocks noGrp="1"/>
          </p:cNvSpPr>
          <p:nvPr>
            <p:ph type="sldNum" sz="quarter" idx="12"/>
          </p:nvPr>
        </p:nvSpPr>
        <p:spPr/>
        <p:txBody>
          <a:bodyPr/>
          <a:lstStyle/>
          <a:p>
            <a:fld id="{A2669894-0B13-491C-91A4-9AE8774FF7C9}" type="slidenum">
              <a:rPr lang="es-CL" smtClean="0"/>
              <a:t>‹Nº›</a:t>
            </a:fld>
            <a:endParaRPr lang="es-CL"/>
          </a:p>
        </p:txBody>
      </p:sp>
    </p:spTree>
    <p:extLst>
      <p:ext uri="{BB962C8B-B14F-4D97-AF65-F5344CB8AC3E}">
        <p14:creationId xmlns:p14="http://schemas.microsoft.com/office/powerpoint/2010/main" val="3189856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B39051-92E9-D59A-A282-D262853D6EC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46DC808C-583C-6742-7B45-49E30BC6B0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4A3109B2-533B-504B-BAD1-88B0A30AC1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A145D3B-DCDE-C44A-D267-131A87EA2219}"/>
              </a:ext>
            </a:extLst>
          </p:cNvPr>
          <p:cNvSpPr>
            <a:spLocks noGrp="1"/>
          </p:cNvSpPr>
          <p:nvPr>
            <p:ph type="dt" sz="half" idx="10"/>
          </p:nvPr>
        </p:nvSpPr>
        <p:spPr/>
        <p:txBody>
          <a:bodyPr/>
          <a:lstStyle/>
          <a:p>
            <a:fld id="{C28E605D-4578-4111-9D47-744B8C049653}" type="datetimeFigureOut">
              <a:rPr lang="es-CL" smtClean="0"/>
              <a:t>31-10-2023</a:t>
            </a:fld>
            <a:endParaRPr lang="es-CL"/>
          </a:p>
        </p:txBody>
      </p:sp>
      <p:sp>
        <p:nvSpPr>
          <p:cNvPr id="6" name="Marcador de pie de página 5">
            <a:extLst>
              <a:ext uri="{FF2B5EF4-FFF2-40B4-BE49-F238E27FC236}">
                <a16:creationId xmlns:a16="http://schemas.microsoft.com/office/drawing/2014/main" id="{0AE59A7A-0F14-3735-8B8F-91D59F5E7ABA}"/>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045AA821-EAA9-5261-2B0E-7B1F32D5A06A}"/>
              </a:ext>
            </a:extLst>
          </p:cNvPr>
          <p:cNvSpPr>
            <a:spLocks noGrp="1"/>
          </p:cNvSpPr>
          <p:nvPr>
            <p:ph type="sldNum" sz="quarter" idx="12"/>
          </p:nvPr>
        </p:nvSpPr>
        <p:spPr/>
        <p:txBody>
          <a:bodyPr/>
          <a:lstStyle/>
          <a:p>
            <a:fld id="{A2669894-0B13-491C-91A4-9AE8774FF7C9}" type="slidenum">
              <a:rPr lang="es-CL" smtClean="0"/>
              <a:t>‹Nº›</a:t>
            </a:fld>
            <a:endParaRPr lang="es-CL"/>
          </a:p>
        </p:txBody>
      </p:sp>
    </p:spTree>
    <p:extLst>
      <p:ext uri="{BB962C8B-B14F-4D97-AF65-F5344CB8AC3E}">
        <p14:creationId xmlns:p14="http://schemas.microsoft.com/office/powerpoint/2010/main" val="3037605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9F3B1B4-4003-3703-4346-0C08B5F6B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C909FE56-284D-15BB-5F52-549A2D00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62E8E19A-EF7A-EFA2-6428-812C81ADA6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8E605D-4578-4111-9D47-744B8C049653}" type="datetimeFigureOut">
              <a:rPr lang="es-CL" smtClean="0"/>
              <a:t>31-10-2023</a:t>
            </a:fld>
            <a:endParaRPr lang="es-CL"/>
          </a:p>
        </p:txBody>
      </p:sp>
      <p:sp>
        <p:nvSpPr>
          <p:cNvPr id="5" name="Marcador de pie de página 4">
            <a:extLst>
              <a:ext uri="{FF2B5EF4-FFF2-40B4-BE49-F238E27FC236}">
                <a16:creationId xmlns:a16="http://schemas.microsoft.com/office/drawing/2014/main" id="{B242A326-5300-8012-B1E2-67CE4C9E19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674B74B5-4EA6-6960-0AAC-EF83B15773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69894-0B13-491C-91A4-9AE8774FF7C9}" type="slidenum">
              <a:rPr lang="es-CL" smtClean="0"/>
              <a:t>‹Nº›</a:t>
            </a:fld>
            <a:endParaRPr lang="es-CL"/>
          </a:p>
        </p:txBody>
      </p:sp>
    </p:spTree>
    <p:extLst>
      <p:ext uri="{BB962C8B-B14F-4D97-AF65-F5344CB8AC3E}">
        <p14:creationId xmlns:p14="http://schemas.microsoft.com/office/powerpoint/2010/main" val="101452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http://www.r-gonzalezfernandez.com/CATALOGO_GENERAL/FOTOS%202004/GRUPO_Victimas/VICTIMA%201%20(de%20la%20violencia%20domestica)%20V2.jpg" TargetMode="External"/><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Interfaz de usuario gráfica, Texto, Sitio web&#10;&#10;Descripción generada automáticamente">
            <a:extLst>
              <a:ext uri="{FF2B5EF4-FFF2-40B4-BE49-F238E27FC236}">
                <a16:creationId xmlns:a16="http://schemas.microsoft.com/office/drawing/2014/main" id="{3E251CAE-6101-8007-481C-0285B8E87D0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2042" y="678603"/>
            <a:ext cx="10905066" cy="5043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2283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60A33A-D1F4-4762-B04C-3D96E321C2FB}"/>
              </a:ext>
            </a:extLst>
          </p:cNvPr>
          <p:cNvSpPr>
            <a:spLocks noGrp="1" noRot="1" noMove="1" noResize="1" noEditPoints="1" noAdjustHandles="1" noChangeArrowheads="1" noChangeShapeType="1"/>
          </p:cNvSpPr>
          <p:nvPr>
            <p:ph type="body" sz="quarter" idx="12"/>
          </p:nvPr>
        </p:nvSpPr>
        <p:spPr>
          <a:xfrm>
            <a:off x="378973" y="327684"/>
            <a:ext cx="4729243" cy="608372"/>
          </a:xfrm>
        </p:spPr>
        <p:txBody>
          <a:bodyPr/>
          <a:lstStyle/>
          <a:p>
            <a:r>
              <a:rPr lang="es-CL" dirty="0"/>
              <a:t>Curso Enfoques criminológicos y modelos de reinserción social</a:t>
            </a:r>
          </a:p>
          <a:p>
            <a:endParaRPr lang="es-CL" dirty="0"/>
          </a:p>
        </p:txBody>
      </p:sp>
      <p:pic>
        <p:nvPicPr>
          <p:cNvPr id="5" name="Imagen 4"/>
          <p:cNvPicPr>
            <a:picLocks noChangeAspect="1"/>
          </p:cNvPicPr>
          <p:nvPr/>
        </p:nvPicPr>
        <p:blipFill>
          <a:blip r:embed="rId3"/>
          <a:stretch>
            <a:fillRect/>
          </a:stretch>
        </p:blipFill>
        <p:spPr>
          <a:xfrm>
            <a:off x="2269848" y="1373547"/>
            <a:ext cx="7852329" cy="4907705"/>
          </a:xfrm>
          <a:prstGeom prst="rect">
            <a:avLst/>
          </a:prstGeom>
        </p:spPr>
      </p:pic>
      <p:sp>
        <p:nvSpPr>
          <p:cNvPr id="7" name="Rectángulo 2"/>
          <p:cNvSpPr>
            <a:spLocks noChangeArrowheads="1"/>
          </p:cNvSpPr>
          <p:nvPr/>
        </p:nvSpPr>
        <p:spPr bwMode="auto">
          <a:xfrm>
            <a:off x="554038" y="936056"/>
            <a:ext cx="813593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L" altLang="es-CL" sz="3200" b="1" dirty="0">
                <a:solidFill>
                  <a:srgbClr val="1F497D"/>
                </a:solidFill>
                <a:latin typeface="Calibri" panose="020F0502020204030204" pitchFamily="34" charset="0"/>
                <a:cs typeface="Calibri" panose="020F0502020204030204" pitchFamily="34" charset="0"/>
              </a:rPr>
              <a:t>EVOLUCIÓN DE LA POSICIÓN DE LA VÍCTIMA </a:t>
            </a:r>
          </a:p>
          <a:p>
            <a:r>
              <a:rPr lang="es-CL" altLang="es-CL" dirty="0" smtClean="0">
                <a:solidFill>
                  <a:srgbClr val="1F497D"/>
                </a:solidFill>
                <a:latin typeface="Calibri" panose="020F0502020204030204" pitchFamily="34" charset="0"/>
                <a:cs typeface="Calibri" panose="020F0502020204030204" pitchFamily="34" charset="0"/>
              </a:rPr>
              <a:t>(</a:t>
            </a:r>
            <a:r>
              <a:rPr lang="es-ES_tradnl" altLang="es-CL" dirty="0" err="1" smtClean="0">
                <a:solidFill>
                  <a:srgbClr val="1F497D"/>
                </a:solidFill>
                <a:latin typeface="Calibri" panose="020F0502020204030204" pitchFamily="34" charset="0"/>
                <a:cs typeface="Calibri" panose="020F0502020204030204" pitchFamily="34" charset="0"/>
              </a:rPr>
              <a:t>Schaquiffer</a:t>
            </a:r>
            <a:r>
              <a:rPr lang="es-ES_tradnl" altLang="es-CL" dirty="0">
                <a:solidFill>
                  <a:srgbClr val="1F497D"/>
                </a:solidFill>
                <a:latin typeface="Calibri" panose="020F0502020204030204" pitchFamily="34" charset="0"/>
                <a:cs typeface="Calibri" panose="020F0502020204030204" pitchFamily="34" charset="0"/>
              </a:rPr>
              <a:t>, 1984 )</a:t>
            </a:r>
            <a:endParaRPr lang="es-CL" altLang="es-CL" dirty="0">
              <a:solidFill>
                <a:srgbClr val="1F497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12009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60A33A-D1F4-4762-B04C-3D96E321C2FB}"/>
              </a:ext>
            </a:extLst>
          </p:cNvPr>
          <p:cNvSpPr>
            <a:spLocks noGrp="1" noRot="1" noMove="1" noResize="1" noEditPoints="1" noAdjustHandles="1" noChangeArrowheads="1" noChangeShapeType="1"/>
          </p:cNvSpPr>
          <p:nvPr>
            <p:ph type="body" sz="quarter" idx="12"/>
          </p:nvPr>
        </p:nvSpPr>
        <p:spPr>
          <a:xfrm>
            <a:off x="378973" y="327684"/>
            <a:ext cx="4729243" cy="608372"/>
          </a:xfrm>
        </p:spPr>
        <p:txBody>
          <a:bodyPr/>
          <a:lstStyle/>
          <a:p>
            <a:r>
              <a:rPr lang="es-CL" dirty="0"/>
              <a:t>Curso Enfoques criminológicos y modelos de reinserción social</a:t>
            </a:r>
          </a:p>
          <a:p>
            <a:endParaRPr lang="es-CL" dirty="0"/>
          </a:p>
        </p:txBody>
      </p:sp>
      <p:pic>
        <p:nvPicPr>
          <p:cNvPr id="3" name="Imagen 2"/>
          <p:cNvPicPr>
            <a:picLocks noChangeAspect="1"/>
          </p:cNvPicPr>
          <p:nvPr/>
        </p:nvPicPr>
        <p:blipFill>
          <a:blip r:embed="rId3"/>
          <a:stretch>
            <a:fillRect/>
          </a:stretch>
        </p:blipFill>
        <p:spPr>
          <a:xfrm>
            <a:off x="1744260" y="1544428"/>
            <a:ext cx="7846232" cy="4901609"/>
          </a:xfrm>
          <a:prstGeom prst="rect">
            <a:avLst/>
          </a:prstGeom>
        </p:spPr>
      </p:pic>
      <p:sp>
        <p:nvSpPr>
          <p:cNvPr id="4" name="Rectángulo 2"/>
          <p:cNvSpPr>
            <a:spLocks noChangeArrowheads="1"/>
          </p:cNvSpPr>
          <p:nvPr/>
        </p:nvSpPr>
        <p:spPr bwMode="auto">
          <a:xfrm>
            <a:off x="554038" y="936056"/>
            <a:ext cx="813593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L" altLang="es-CL" sz="3200" b="1" dirty="0">
                <a:solidFill>
                  <a:srgbClr val="1F497D"/>
                </a:solidFill>
                <a:latin typeface="Calibri" panose="020F0502020204030204" pitchFamily="34" charset="0"/>
                <a:cs typeface="Calibri" panose="020F0502020204030204" pitchFamily="34" charset="0"/>
              </a:rPr>
              <a:t>EVOLUCIÓN DE LA POSICIÓN DE LA VÍCTIMA </a:t>
            </a:r>
          </a:p>
          <a:p>
            <a:r>
              <a:rPr lang="es-CL" altLang="es-CL" dirty="0">
                <a:solidFill>
                  <a:srgbClr val="1F497D"/>
                </a:solidFill>
                <a:latin typeface="Calibri" panose="020F0502020204030204" pitchFamily="34" charset="0"/>
                <a:cs typeface="Calibri" panose="020F0502020204030204" pitchFamily="34" charset="0"/>
              </a:rPr>
              <a:t>(</a:t>
            </a:r>
            <a:r>
              <a:rPr lang="en-US" altLang="es-CL" dirty="0">
                <a:solidFill>
                  <a:srgbClr val="1F497D"/>
                </a:solidFill>
                <a:latin typeface="Calibri" panose="020F0502020204030204" pitchFamily="34" charset="0"/>
                <a:cs typeface="Calibri" panose="020F0502020204030204" pitchFamily="34" charset="0"/>
              </a:rPr>
              <a:t>Schafer, 1977; </a:t>
            </a:r>
            <a:r>
              <a:rPr lang="es-ES_tradnl" altLang="es-CL" dirty="0" err="1">
                <a:solidFill>
                  <a:srgbClr val="1F497D"/>
                </a:solidFill>
                <a:latin typeface="Calibri" panose="020F0502020204030204" pitchFamily="34" charset="0"/>
                <a:cs typeface="Calibri" panose="020F0502020204030204" pitchFamily="34" charset="0"/>
              </a:rPr>
              <a:t>Schaquiffer</a:t>
            </a:r>
            <a:r>
              <a:rPr lang="es-ES_tradnl" altLang="es-CL" dirty="0">
                <a:solidFill>
                  <a:srgbClr val="1F497D"/>
                </a:solidFill>
                <a:latin typeface="Calibri" panose="020F0502020204030204" pitchFamily="34" charset="0"/>
                <a:cs typeface="Calibri" panose="020F0502020204030204" pitchFamily="34" charset="0"/>
              </a:rPr>
              <a:t>, 1984 )</a:t>
            </a:r>
            <a:endParaRPr lang="es-CL" altLang="es-CL" dirty="0">
              <a:solidFill>
                <a:srgbClr val="1F497D"/>
              </a:solidFill>
              <a:latin typeface="Calibri" panose="020F0502020204030204" pitchFamily="34" charset="0"/>
              <a:cs typeface="Calibri" panose="020F0502020204030204" pitchFamily="34" charset="0"/>
            </a:endParaRPr>
          </a:p>
        </p:txBody>
      </p:sp>
      <p:pic>
        <p:nvPicPr>
          <p:cNvPr id="5" name="Imagen 4"/>
          <p:cNvPicPr>
            <a:picLocks noChangeAspect="1"/>
          </p:cNvPicPr>
          <p:nvPr/>
        </p:nvPicPr>
        <p:blipFill>
          <a:blip r:embed="rId4"/>
          <a:stretch>
            <a:fillRect/>
          </a:stretch>
        </p:blipFill>
        <p:spPr>
          <a:xfrm>
            <a:off x="5108216" y="1912369"/>
            <a:ext cx="4529721" cy="3871296"/>
          </a:xfrm>
          <a:prstGeom prst="rect">
            <a:avLst/>
          </a:prstGeom>
        </p:spPr>
      </p:pic>
    </p:spTree>
    <p:extLst>
      <p:ext uri="{BB962C8B-B14F-4D97-AF65-F5344CB8AC3E}">
        <p14:creationId xmlns:p14="http://schemas.microsoft.com/office/powerpoint/2010/main" val="7574702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AutoShape 2" descr="CCM - La ley de Talion, ojo por ojo y diente por diente. Del latín lex  talionis. Principio jurídico de justicia retributiva en el cual la norma  impone un castigo que deb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Imagen 5"/>
          <p:cNvPicPr>
            <a:picLocks noChangeAspect="1"/>
          </p:cNvPicPr>
          <p:nvPr/>
        </p:nvPicPr>
        <p:blipFill>
          <a:blip r:embed="rId2"/>
          <a:stretch>
            <a:fillRect/>
          </a:stretch>
        </p:blipFill>
        <p:spPr>
          <a:xfrm>
            <a:off x="1371600" y="366711"/>
            <a:ext cx="9377362" cy="6104725"/>
          </a:xfrm>
          <a:prstGeom prst="rect">
            <a:avLst/>
          </a:prstGeom>
        </p:spPr>
      </p:pic>
    </p:spTree>
    <p:extLst>
      <p:ext uri="{BB962C8B-B14F-4D97-AF65-F5344CB8AC3E}">
        <p14:creationId xmlns:p14="http://schemas.microsoft.com/office/powerpoint/2010/main" val="42045401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60A33A-D1F4-4762-B04C-3D96E321C2FB}"/>
              </a:ext>
            </a:extLst>
          </p:cNvPr>
          <p:cNvSpPr>
            <a:spLocks noGrp="1" noRot="1" noMove="1" noResize="1" noEditPoints="1" noAdjustHandles="1" noChangeArrowheads="1" noChangeShapeType="1"/>
          </p:cNvSpPr>
          <p:nvPr>
            <p:ph type="body" sz="quarter" idx="12"/>
          </p:nvPr>
        </p:nvSpPr>
        <p:spPr>
          <a:xfrm>
            <a:off x="378973" y="327684"/>
            <a:ext cx="4729243" cy="608372"/>
          </a:xfrm>
        </p:spPr>
        <p:txBody>
          <a:bodyPr/>
          <a:lstStyle/>
          <a:p>
            <a:r>
              <a:rPr lang="es-CL" dirty="0"/>
              <a:t>Curso Enfoques criminológicos y modelos de reinserción social</a:t>
            </a:r>
          </a:p>
          <a:p>
            <a:endParaRPr lang="es-CL" dirty="0"/>
          </a:p>
        </p:txBody>
      </p:sp>
      <p:sp>
        <p:nvSpPr>
          <p:cNvPr id="4" name="Rectángulo 2"/>
          <p:cNvSpPr>
            <a:spLocks noChangeArrowheads="1"/>
          </p:cNvSpPr>
          <p:nvPr/>
        </p:nvSpPr>
        <p:spPr bwMode="auto">
          <a:xfrm>
            <a:off x="554038" y="936056"/>
            <a:ext cx="813593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L" altLang="es-CL" sz="3200" b="1" dirty="0">
                <a:solidFill>
                  <a:srgbClr val="1F497D"/>
                </a:solidFill>
                <a:latin typeface="Calibri" panose="020F0502020204030204" pitchFamily="34" charset="0"/>
                <a:cs typeface="Calibri" panose="020F0502020204030204" pitchFamily="34" charset="0"/>
              </a:rPr>
              <a:t>EVOLUCIÓN DE LA POSICIÓN DE LA VÍCTIMA </a:t>
            </a:r>
          </a:p>
          <a:p>
            <a:r>
              <a:rPr lang="es-CL" altLang="es-CL" dirty="0">
                <a:solidFill>
                  <a:srgbClr val="1F497D"/>
                </a:solidFill>
                <a:latin typeface="Calibri" panose="020F0502020204030204" pitchFamily="34" charset="0"/>
                <a:cs typeface="Calibri" panose="020F0502020204030204" pitchFamily="34" charset="0"/>
              </a:rPr>
              <a:t>(</a:t>
            </a:r>
            <a:r>
              <a:rPr lang="en-US" altLang="es-CL" dirty="0">
                <a:solidFill>
                  <a:srgbClr val="1F497D"/>
                </a:solidFill>
                <a:latin typeface="Calibri" panose="020F0502020204030204" pitchFamily="34" charset="0"/>
                <a:cs typeface="Calibri" panose="020F0502020204030204" pitchFamily="34" charset="0"/>
              </a:rPr>
              <a:t>Schafer, 1977; </a:t>
            </a:r>
            <a:r>
              <a:rPr lang="es-ES_tradnl" altLang="es-CL" dirty="0" err="1">
                <a:solidFill>
                  <a:srgbClr val="1F497D"/>
                </a:solidFill>
                <a:latin typeface="Calibri" panose="020F0502020204030204" pitchFamily="34" charset="0"/>
                <a:cs typeface="Calibri" panose="020F0502020204030204" pitchFamily="34" charset="0"/>
              </a:rPr>
              <a:t>Schaquiffer</a:t>
            </a:r>
            <a:r>
              <a:rPr lang="es-ES_tradnl" altLang="es-CL" dirty="0">
                <a:solidFill>
                  <a:srgbClr val="1F497D"/>
                </a:solidFill>
                <a:latin typeface="Calibri" panose="020F0502020204030204" pitchFamily="34" charset="0"/>
                <a:cs typeface="Calibri" panose="020F0502020204030204" pitchFamily="34" charset="0"/>
              </a:rPr>
              <a:t>, 1984 )</a:t>
            </a:r>
            <a:endParaRPr lang="es-CL" altLang="es-CL" dirty="0">
              <a:solidFill>
                <a:srgbClr val="1F497D"/>
              </a:solidFill>
              <a:latin typeface="Calibri" panose="020F0502020204030204" pitchFamily="34" charset="0"/>
              <a:cs typeface="Calibri" panose="020F0502020204030204" pitchFamily="34" charset="0"/>
            </a:endParaRPr>
          </a:p>
        </p:txBody>
      </p:sp>
      <p:pic>
        <p:nvPicPr>
          <p:cNvPr id="5" name="Imagen 4"/>
          <p:cNvPicPr>
            <a:picLocks noChangeAspect="1"/>
          </p:cNvPicPr>
          <p:nvPr/>
        </p:nvPicPr>
        <p:blipFill>
          <a:blip r:embed="rId3"/>
          <a:stretch>
            <a:fillRect/>
          </a:stretch>
        </p:blipFill>
        <p:spPr>
          <a:xfrm>
            <a:off x="1672821" y="1544428"/>
            <a:ext cx="7846232" cy="4901609"/>
          </a:xfrm>
          <a:prstGeom prst="rect">
            <a:avLst/>
          </a:prstGeom>
        </p:spPr>
      </p:pic>
      <p:pic>
        <p:nvPicPr>
          <p:cNvPr id="6" name="Imagen 5"/>
          <p:cNvPicPr>
            <a:picLocks noChangeAspect="1"/>
          </p:cNvPicPr>
          <p:nvPr/>
        </p:nvPicPr>
        <p:blipFill>
          <a:blip r:embed="rId4"/>
          <a:stretch>
            <a:fillRect/>
          </a:stretch>
        </p:blipFill>
        <p:spPr>
          <a:xfrm>
            <a:off x="4865329" y="2140498"/>
            <a:ext cx="5511262" cy="3462828"/>
          </a:xfrm>
          <a:prstGeom prst="rect">
            <a:avLst/>
          </a:prstGeom>
        </p:spPr>
      </p:pic>
    </p:spTree>
    <p:extLst>
      <p:ext uri="{BB962C8B-B14F-4D97-AF65-F5344CB8AC3E}">
        <p14:creationId xmlns:p14="http://schemas.microsoft.com/office/powerpoint/2010/main" val="898191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6626" name="Rectangle 3"/>
          <p:cNvSpPr txBox="1">
            <a:spLocks noChangeArrowheads="1"/>
          </p:cNvSpPr>
          <p:nvPr/>
        </p:nvSpPr>
        <p:spPr bwMode="auto">
          <a:xfrm>
            <a:off x="1431926" y="1165225"/>
            <a:ext cx="8926512"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accent1"/>
              </a:buClr>
              <a:buFont typeface="Arial" charset="0"/>
              <a:buChar char="•"/>
              <a:defRPr sz="2400">
                <a:solidFill>
                  <a:schemeClr val="tx2"/>
                </a:solidFill>
                <a:latin typeface="Times New Roman" pitchFamily="18" charset="0"/>
              </a:defRPr>
            </a:lvl1pPr>
            <a:lvl2pPr marL="742950" indent="-285750" eaLnBrk="0" hangingPunct="0">
              <a:spcBef>
                <a:spcPct val="20000"/>
              </a:spcBef>
              <a:buClr>
                <a:schemeClr val="accent1"/>
              </a:buClr>
              <a:buFont typeface="Arial" charset="0"/>
              <a:buChar char="•"/>
              <a:defRPr sz="2200">
                <a:solidFill>
                  <a:schemeClr val="tx2"/>
                </a:solidFill>
                <a:latin typeface="Times New Roman" pitchFamily="18" charset="0"/>
              </a:defRPr>
            </a:lvl2pPr>
            <a:lvl3pPr marL="1143000" indent="-228600" eaLnBrk="0" hangingPunct="0">
              <a:spcBef>
                <a:spcPct val="20000"/>
              </a:spcBef>
              <a:buClr>
                <a:schemeClr val="accent1"/>
              </a:buClr>
              <a:buFont typeface="Arial" charset="0"/>
              <a:buChar char="•"/>
              <a:defRPr sz="2000">
                <a:solidFill>
                  <a:schemeClr val="tx2"/>
                </a:solidFill>
                <a:latin typeface="Times New Roman" pitchFamily="18" charset="0"/>
              </a:defRPr>
            </a:lvl3pPr>
            <a:lvl4pPr marL="1600200" indent="-228600" eaLnBrk="0" hangingPunct="0">
              <a:spcBef>
                <a:spcPct val="20000"/>
              </a:spcBef>
              <a:buClr>
                <a:schemeClr val="accent1"/>
              </a:buClr>
              <a:buFont typeface="Arial" charset="0"/>
              <a:buChar char="•"/>
              <a:defRPr sz="2000">
                <a:solidFill>
                  <a:schemeClr val="tx2"/>
                </a:solidFill>
                <a:latin typeface="Times New Roman" pitchFamily="18" charset="0"/>
              </a:defRPr>
            </a:lvl4pPr>
            <a:lvl5pPr marL="2057400" indent="-228600" eaLnBrk="0" hangingPunct="0">
              <a:spcBef>
                <a:spcPct val="20000"/>
              </a:spcBef>
              <a:buClr>
                <a:schemeClr val="accent1"/>
              </a:buClr>
              <a:buFont typeface="Arial" charset="0"/>
              <a:buChar char="•"/>
              <a:defRPr sz="2000">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sz="2000">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sz="2000">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sz="2000">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sz="2000">
                <a:solidFill>
                  <a:schemeClr val="tx2"/>
                </a:solidFill>
                <a:latin typeface="Times New Roman" pitchFamily="18" charset="0"/>
              </a:defRPr>
            </a:lvl9pPr>
          </a:lstStyle>
          <a:p>
            <a:pPr eaLnBrk="1" hangingPunct="1">
              <a:buClr>
                <a:schemeClr val="bg2"/>
              </a:buClr>
              <a:buSzPct val="75000"/>
              <a:buFont typeface="Arial" charset="0"/>
              <a:buNone/>
              <a:defRPr/>
            </a:pPr>
            <a:r>
              <a:rPr lang="es-ES_tradnl" altLang="es-CL" sz="3200" b="1" dirty="0">
                <a:solidFill>
                  <a:schemeClr val="bg1"/>
                </a:solidFill>
                <a:latin typeface="Candara" pitchFamily="34" charset="0"/>
              </a:rPr>
              <a:t>           </a:t>
            </a:r>
            <a:endParaRPr lang="es-ES_tradnl" altLang="es-CL" sz="2800" b="1" dirty="0">
              <a:solidFill>
                <a:schemeClr val="bg1"/>
              </a:solidFill>
              <a:latin typeface="Candara" pitchFamily="34" charset="0"/>
            </a:endParaRPr>
          </a:p>
          <a:p>
            <a:pPr algn="just" eaLnBrk="1" hangingPunct="1">
              <a:buClr>
                <a:schemeClr val="bg2"/>
              </a:buClr>
              <a:buSzPct val="75000"/>
              <a:buFontTx/>
              <a:buNone/>
              <a:defRPr/>
            </a:pPr>
            <a:r>
              <a:rPr lang="es-ES" altLang="es-CL" b="1" i="1" dirty="0">
                <a:solidFill>
                  <a:schemeClr val="bg1"/>
                </a:solidFill>
                <a:latin typeface="Candara" pitchFamily="34" charset="0"/>
              </a:rPr>
              <a:t>	</a:t>
            </a:r>
            <a:r>
              <a:rPr lang="es-ES" altLang="es-CL" i="1" dirty="0">
                <a:solidFill>
                  <a:schemeClr val="bg1"/>
                </a:solidFill>
                <a:latin typeface="Candara" pitchFamily="34" charset="0"/>
              </a:rPr>
              <a:t>“… </a:t>
            </a:r>
            <a:r>
              <a:rPr lang="es-ES" altLang="es-CL" b="1" i="1" dirty="0">
                <a:solidFill>
                  <a:schemeClr val="bg1"/>
                </a:solidFill>
                <a:latin typeface="Candara" pitchFamily="34" charset="0"/>
              </a:rPr>
              <a:t>la única y verdadera medida de los delitos es el daño hecho a la nación,</a:t>
            </a:r>
            <a:r>
              <a:rPr lang="es-ES" altLang="es-CL" i="1" dirty="0">
                <a:solidFill>
                  <a:schemeClr val="bg1"/>
                </a:solidFill>
                <a:latin typeface="Candara" pitchFamily="34" charset="0"/>
              </a:rPr>
              <a:t> y por esto han errado los que creyeron que lo era la intención del que los comete… Otros miden los delitos más por la </a:t>
            </a:r>
            <a:r>
              <a:rPr lang="es-ES" altLang="es-CL" b="1" i="1" dirty="0">
                <a:solidFill>
                  <a:schemeClr val="bg1"/>
                </a:solidFill>
                <a:latin typeface="Candara" pitchFamily="34" charset="0"/>
              </a:rPr>
              <a:t>dignidad de la persona ofendida</a:t>
            </a:r>
            <a:r>
              <a:rPr lang="es-ES" altLang="es-CL" i="1" dirty="0">
                <a:solidFill>
                  <a:schemeClr val="bg1"/>
                </a:solidFill>
                <a:latin typeface="Candara" pitchFamily="34" charset="0"/>
              </a:rPr>
              <a:t>, que por su importancia respecto del bien público. Si esta fuese la verdadera medida, una irreverencia contra el Supremo Ser debería castigarse más atrozmente que el asesinato de un monarca…” </a:t>
            </a:r>
          </a:p>
          <a:p>
            <a:pPr algn="r" eaLnBrk="1" hangingPunct="1">
              <a:buClr>
                <a:schemeClr val="bg2"/>
              </a:buClr>
              <a:buSzPct val="75000"/>
              <a:buFontTx/>
              <a:buNone/>
              <a:defRPr/>
            </a:pPr>
            <a:r>
              <a:rPr lang="es-ES" altLang="es-CL" sz="2000" i="1" dirty="0">
                <a:solidFill>
                  <a:schemeClr val="bg1"/>
                </a:solidFill>
                <a:latin typeface="Candara" pitchFamily="34" charset="0"/>
              </a:rPr>
              <a:t>					</a:t>
            </a:r>
            <a:endParaRPr lang="es-ES" altLang="es-CL" sz="2000" i="1" dirty="0" smtClean="0">
              <a:solidFill>
                <a:schemeClr val="bg1"/>
              </a:solidFill>
              <a:latin typeface="Candara" pitchFamily="34" charset="0"/>
            </a:endParaRPr>
          </a:p>
          <a:p>
            <a:pPr algn="r" eaLnBrk="1" hangingPunct="1">
              <a:buClr>
                <a:schemeClr val="bg2"/>
              </a:buClr>
              <a:buSzPct val="75000"/>
              <a:buFontTx/>
              <a:buNone/>
              <a:defRPr/>
            </a:pPr>
            <a:r>
              <a:rPr lang="es-ES" altLang="es-CL" sz="1600" i="1" dirty="0" smtClean="0">
                <a:solidFill>
                  <a:schemeClr val="bg1"/>
                </a:solidFill>
                <a:latin typeface="Candara" pitchFamily="34" charset="0"/>
              </a:rPr>
              <a:t>(</a:t>
            </a:r>
            <a:r>
              <a:rPr lang="es-ES" altLang="es-CL" sz="1600" i="1" dirty="0" err="1">
                <a:solidFill>
                  <a:schemeClr val="bg1"/>
                </a:solidFill>
                <a:latin typeface="Candara" pitchFamily="34" charset="0"/>
              </a:rPr>
              <a:t>Beccaria</a:t>
            </a:r>
            <a:r>
              <a:rPr lang="es-ES" altLang="es-CL" sz="1600" i="1" dirty="0">
                <a:solidFill>
                  <a:schemeClr val="bg1"/>
                </a:solidFill>
                <a:latin typeface="Candara" pitchFamily="34" charset="0"/>
              </a:rPr>
              <a:t>, C. “De los delitos y las penas”, 1764)</a:t>
            </a:r>
          </a:p>
          <a:p>
            <a:pPr algn="just" eaLnBrk="1" hangingPunct="1">
              <a:buClr>
                <a:schemeClr val="bg2"/>
              </a:buClr>
              <a:buSzPct val="75000"/>
              <a:buFontTx/>
              <a:buNone/>
              <a:defRPr/>
            </a:pPr>
            <a:endParaRPr lang="es-ES" altLang="es-CL" i="1" dirty="0">
              <a:solidFill>
                <a:schemeClr val="bg1"/>
              </a:solidFill>
              <a:latin typeface="Tahoma" pitchFamily="34" charset="0"/>
            </a:endParaRPr>
          </a:p>
          <a:p>
            <a:pPr algn="just" eaLnBrk="1" hangingPunct="1">
              <a:buClr>
                <a:schemeClr val="bg2"/>
              </a:buClr>
              <a:buSzPct val="75000"/>
              <a:buFont typeface="Wingdings" pitchFamily="2" charset="2"/>
              <a:buNone/>
              <a:defRPr/>
            </a:pPr>
            <a:endParaRPr lang="es-ES" altLang="es-CL" i="1" dirty="0">
              <a:solidFill>
                <a:schemeClr val="bg1"/>
              </a:solidFill>
              <a:latin typeface="Tahoma" pitchFamily="34" charset="0"/>
            </a:endParaRPr>
          </a:p>
          <a:p>
            <a:pPr eaLnBrk="1" hangingPunct="1">
              <a:buClr>
                <a:schemeClr val="bg2"/>
              </a:buClr>
              <a:buSzPct val="75000"/>
              <a:buFontTx/>
              <a:buNone/>
              <a:defRPr/>
            </a:pPr>
            <a:endParaRPr lang="es-ES_tradnl" altLang="es-CL" i="1" dirty="0">
              <a:solidFill>
                <a:schemeClr val="bg1"/>
              </a:solidFill>
              <a:latin typeface="Tahoma" pitchFamily="34" charset="0"/>
            </a:endParaRPr>
          </a:p>
        </p:txBody>
      </p:sp>
    </p:spTree>
    <p:extLst>
      <p:ext uri="{BB962C8B-B14F-4D97-AF65-F5344CB8AC3E}">
        <p14:creationId xmlns:p14="http://schemas.microsoft.com/office/powerpoint/2010/main" val="247564397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620713" y="469902"/>
            <a:ext cx="7923212"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accent1"/>
              </a:buClr>
              <a:buFont typeface="Arial" charset="0"/>
              <a:buChar char="•"/>
              <a:defRPr sz="2400">
                <a:solidFill>
                  <a:schemeClr val="tx2"/>
                </a:solidFill>
                <a:latin typeface="Times New Roman" pitchFamily="18" charset="0"/>
              </a:defRPr>
            </a:lvl1pPr>
            <a:lvl2pPr marL="742950" indent="-285750" eaLnBrk="0" hangingPunct="0">
              <a:spcBef>
                <a:spcPct val="20000"/>
              </a:spcBef>
              <a:buClr>
                <a:schemeClr val="accent1"/>
              </a:buClr>
              <a:buFont typeface="Arial" charset="0"/>
              <a:buChar char="•"/>
              <a:defRPr sz="2200">
                <a:solidFill>
                  <a:schemeClr val="tx2"/>
                </a:solidFill>
                <a:latin typeface="Times New Roman" pitchFamily="18" charset="0"/>
              </a:defRPr>
            </a:lvl2pPr>
            <a:lvl3pPr marL="1143000" indent="-228600" eaLnBrk="0" hangingPunct="0">
              <a:spcBef>
                <a:spcPct val="20000"/>
              </a:spcBef>
              <a:buClr>
                <a:schemeClr val="accent1"/>
              </a:buClr>
              <a:buFont typeface="Arial" charset="0"/>
              <a:buChar char="•"/>
              <a:defRPr sz="2000">
                <a:solidFill>
                  <a:schemeClr val="tx2"/>
                </a:solidFill>
                <a:latin typeface="Times New Roman" pitchFamily="18" charset="0"/>
              </a:defRPr>
            </a:lvl3pPr>
            <a:lvl4pPr marL="1600200" indent="-228600" eaLnBrk="0" hangingPunct="0">
              <a:spcBef>
                <a:spcPct val="20000"/>
              </a:spcBef>
              <a:buClr>
                <a:schemeClr val="accent1"/>
              </a:buClr>
              <a:buFont typeface="Arial" charset="0"/>
              <a:buChar char="•"/>
              <a:defRPr sz="2000">
                <a:solidFill>
                  <a:schemeClr val="tx2"/>
                </a:solidFill>
                <a:latin typeface="Times New Roman" pitchFamily="18" charset="0"/>
              </a:defRPr>
            </a:lvl4pPr>
            <a:lvl5pPr marL="2057400" indent="-228600" eaLnBrk="0" hangingPunct="0">
              <a:spcBef>
                <a:spcPct val="20000"/>
              </a:spcBef>
              <a:buClr>
                <a:schemeClr val="accent1"/>
              </a:buClr>
              <a:buFont typeface="Arial" charset="0"/>
              <a:buChar char="•"/>
              <a:defRPr sz="2000">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sz="2000">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sz="2000">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sz="2000">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sz="2000">
                <a:solidFill>
                  <a:schemeClr val="tx2"/>
                </a:solidFill>
                <a:latin typeface="Times New Roman" pitchFamily="18" charset="0"/>
              </a:defRPr>
            </a:lvl9pPr>
          </a:lstStyle>
          <a:p>
            <a:pPr eaLnBrk="1" hangingPunct="1">
              <a:buClr>
                <a:schemeClr val="bg2"/>
              </a:buClr>
              <a:buSzPct val="75000"/>
              <a:buFont typeface="Arial" charset="0"/>
              <a:buNone/>
              <a:defRPr/>
            </a:pPr>
            <a:r>
              <a:rPr lang="es-ES_tradnl" altLang="es-CL" sz="2800" b="1" dirty="0">
                <a:solidFill>
                  <a:schemeClr val="bg1"/>
                </a:solidFill>
                <a:latin typeface="+mn-lt"/>
              </a:rPr>
              <a:t>          </a:t>
            </a:r>
            <a:endParaRPr lang="es-ES_tradnl" altLang="es-CL" sz="3200" b="1" dirty="0">
              <a:solidFill>
                <a:schemeClr val="bg1"/>
              </a:solidFill>
              <a:latin typeface="+mn-lt"/>
            </a:endParaRPr>
          </a:p>
          <a:p>
            <a:pPr eaLnBrk="1" hangingPunct="1">
              <a:buClr>
                <a:schemeClr val="bg2"/>
              </a:buClr>
              <a:buSzPct val="75000"/>
              <a:buFont typeface="Arial" charset="0"/>
              <a:buNone/>
              <a:defRPr/>
            </a:pPr>
            <a:r>
              <a:rPr lang="es-ES_tradnl" sz="2800" b="1" dirty="0">
                <a:solidFill>
                  <a:schemeClr val="bg1"/>
                </a:solidFill>
                <a:latin typeface="+mn-lt"/>
              </a:rPr>
              <a:t>    </a:t>
            </a:r>
            <a:endParaRPr lang="es-ES" b="1" dirty="0">
              <a:solidFill>
                <a:schemeClr val="bg1"/>
              </a:solidFill>
              <a:latin typeface="+mn-lt"/>
            </a:endParaRPr>
          </a:p>
          <a:p>
            <a:pPr eaLnBrk="1" hangingPunct="1">
              <a:buClr>
                <a:schemeClr val="accent1">
                  <a:lumMod val="50000"/>
                </a:schemeClr>
              </a:buClr>
              <a:buSzPct val="90000"/>
              <a:buFont typeface="Wingdings" pitchFamily="2" charset="2"/>
              <a:buChar char="§"/>
              <a:defRPr/>
            </a:pPr>
            <a:endParaRPr lang="es-CL" sz="2800" dirty="0">
              <a:solidFill>
                <a:schemeClr val="bg1"/>
              </a:solidFill>
              <a:latin typeface="+mn-lt"/>
            </a:endParaRPr>
          </a:p>
          <a:p>
            <a:pPr algn="just" eaLnBrk="1" hangingPunct="1">
              <a:spcBef>
                <a:spcPct val="0"/>
              </a:spcBef>
              <a:buSzPct val="90000"/>
              <a:buFont typeface="Wingdings" pitchFamily="2" charset="2"/>
              <a:buChar char="§"/>
              <a:defRPr/>
            </a:pPr>
            <a:r>
              <a:rPr lang="es-ES" altLang="es-CL" sz="2800" i="1" dirty="0">
                <a:solidFill>
                  <a:schemeClr val="bg1"/>
                </a:solidFill>
                <a:latin typeface="+mn-lt"/>
                <a:cs typeface="Tahoma" pitchFamily="34" charset="0"/>
              </a:rPr>
              <a:t>“</a:t>
            </a:r>
            <a:r>
              <a:rPr lang="es-ES" altLang="es-CL" sz="2800" b="1" i="1" dirty="0">
                <a:solidFill>
                  <a:schemeClr val="bg1"/>
                </a:solidFill>
                <a:latin typeface="+mn-lt"/>
                <a:cs typeface="Tahoma" pitchFamily="34" charset="0"/>
              </a:rPr>
              <a:t>El bien jurídico no es más que la víctima objetivada en el  tipo  penal”  </a:t>
            </a:r>
            <a:r>
              <a:rPr lang="es-ES" altLang="es-CL" sz="1800" dirty="0">
                <a:solidFill>
                  <a:schemeClr val="bg1"/>
                </a:solidFill>
                <a:latin typeface="+mn-lt"/>
                <a:cs typeface="Tahoma" pitchFamily="34" charset="0"/>
              </a:rPr>
              <a:t>(Bovino, 1993).</a:t>
            </a:r>
          </a:p>
          <a:p>
            <a:pPr algn="just" eaLnBrk="1" hangingPunct="1">
              <a:spcBef>
                <a:spcPct val="0"/>
              </a:spcBef>
              <a:buSzPct val="90000"/>
              <a:buFont typeface="Wingdings" pitchFamily="2" charset="2"/>
              <a:buChar char="§"/>
              <a:defRPr/>
            </a:pPr>
            <a:endParaRPr lang="es-ES" altLang="es-CL" sz="2800" dirty="0">
              <a:solidFill>
                <a:schemeClr val="bg1"/>
              </a:solidFill>
              <a:latin typeface="+mn-lt"/>
              <a:cs typeface="Tahoma" pitchFamily="34" charset="0"/>
            </a:endParaRPr>
          </a:p>
          <a:p>
            <a:pPr algn="just" eaLnBrk="1" hangingPunct="1">
              <a:spcBef>
                <a:spcPct val="0"/>
              </a:spcBef>
              <a:buSzPct val="90000"/>
              <a:buFont typeface="Wingdings" pitchFamily="2" charset="2"/>
              <a:buChar char="§"/>
              <a:defRPr/>
            </a:pPr>
            <a:endParaRPr lang="es-ES" altLang="es-CL" sz="2800" b="1" i="1" dirty="0">
              <a:solidFill>
                <a:schemeClr val="bg1"/>
              </a:solidFill>
              <a:latin typeface="+mn-lt"/>
              <a:cs typeface="Tahoma" pitchFamily="34" charset="0"/>
            </a:endParaRPr>
          </a:p>
          <a:p>
            <a:pPr algn="just" eaLnBrk="1" hangingPunct="1">
              <a:spcBef>
                <a:spcPct val="0"/>
              </a:spcBef>
              <a:buSzPct val="90000"/>
              <a:buFont typeface="Wingdings" pitchFamily="2" charset="2"/>
              <a:buChar char="§"/>
              <a:defRPr/>
            </a:pPr>
            <a:r>
              <a:rPr lang="es-ES" altLang="es-CL" sz="2800" b="1" i="1" dirty="0">
                <a:solidFill>
                  <a:schemeClr val="bg1"/>
                </a:solidFill>
                <a:latin typeface="+mn-lt"/>
              </a:rPr>
              <a:t>“El anonimato de la víctima se creó justamente por medio de la idea de bien jurídico”  </a:t>
            </a:r>
            <a:r>
              <a:rPr lang="es-ES" altLang="es-CL" sz="1800" dirty="0">
                <a:solidFill>
                  <a:schemeClr val="bg1"/>
                </a:solidFill>
                <a:latin typeface="+mn-lt"/>
              </a:rPr>
              <a:t>(</a:t>
            </a:r>
            <a:r>
              <a:rPr lang="es-ES" altLang="es-CL" sz="1800" dirty="0" err="1">
                <a:solidFill>
                  <a:schemeClr val="bg1"/>
                </a:solidFill>
                <a:latin typeface="+mn-lt"/>
              </a:rPr>
              <a:t>Maier</a:t>
            </a:r>
            <a:r>
              <a:rPr lang="es-ES" altLang="es-CL" sz="1800" dirty="0">
                <a:solidFill>
                  <a:schemeClr val="bg1"/>
                </a:solidFill>
                <a:latin typeface="+mn-lt"/>
              </a:rPr>
              <a:t>, 1992).</a:t>
            </a:r>
            <a:endParaRPr lang="es-ES" altLang="es-CL" sz="1800" dirty="0">
              <a:solidFill>
                <a:schemeClr val="bg1"/>
              </a:solidFill>
              <a:latin typeface="+mn-lt"/>
              <a:cs typeface="Tahoma" pitchFamily="34" charset="0"/>
            </a:endParaRPr>
          </a:p>
          <a:p>
            <a:pPr algn="just" eaLnBrk="1" hangingPunct="1">
              <a:buClr>
                <a:schemeClr val="bg2"/>
              </a:buClr>
              <a:buSzPct val="75000"/>
              <a:buFontTx/>
              <a:buNone/>
              <a:defRPr/>
            </a:pPr>
            <a:endParaRPr lang="es-ES" altLang="es-CL" i="1" dirty="0">
              <a:solidFill>
                <a:schemeClr val="bg1"/>
              </a:solidFill>
              <a:latin typeface="+mn-lt"/>
            </a:endParaRPr>
          </a:p>
          <a:p>
            <a:pPr algn="just" eaLnBrk="1" hangingPunct="1">
              <a:buClr>
                <a:schemeClr val="bg2"/>
              </a:buClr>
              <a:buSzPct val="75000"/>
              <a:buFont typeface="Wingdings" pitchFamily="2" charset="2"/>
              <a:buNone/>
              <a:defRPr/>
            </a:pPr>
            <a:endParaRPr lang="es-ES" altLang="es-CL" i="1" dirty="0">
              <a:solidFill>
                <a:schemeClr val="bg1"/>
              </a:solidFill>
              <a:latin typeface="+mn-lt"/>
            </a:endParaRPr>
          </a:p>
          <a:p>
            <a:pPr eaLnBrk="1" hangingPunct="1">
              <a:buClr>
                <a:schemeClr val="bg2"/>
              </a:buClr>
              <a:buSzPct val="75000"/>
              <a:buFontTx/>
              <a:buNone/>
              <a:defRPr/>
            </a:pPr>
            <a:endParaRPr lang="es-ES_tradnl" altLang="es-CL" i="1" dirty="0">
              <a:solidFill>
                <a:schemeClr val="bg1"/>
              </a:solidFill>
              <a:latin typeface="+mn-lt"/>
            </a:endParaRPr>
          </a:p>
        </p:txBody>
      </p:sp>
      <p:pic>
        <p:nvPicPr>
          <p:cNvPr id="3" name="Picture 4" descr="http://www.r-gonzalezfernandez.com/CATALOGO_GENERAL/FOTOS%202004/GRUPO_Victimas/VICTIMA%201%20(de%20la%20violencia%20domestica)%20V2.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012239" y="469902"/>
            <a:ext cx="2305896" cy="5130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p:cNvSpPr>
            <a:spLocks noChangeArrowheads="1"/>
          </p:cNvSpPr>
          <p:nvPr/>
        </p:nvSpPr>
        <p:spPr bwMode="auto">
          <a:xfrm>
            <a:off x="9195224" y="5743575"/>
            <a:ext cx="19399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Font typeface="Wingdings" panose="05000000000000000000" pitchFamily="2" charset="2"/>
              <a:buNone/>
            </a:pPr>
            <a:r>
              <a:rPr lang="es-ES" altLang="es-CL" sz="1600" b="1" i="1" dirty="0">
                <a:solidFill>
                  <a:schemeClr val="bg1"/>
                </a:solidFill>
                <a:latin typeface="Candara" panose="020E0502030303020204" pitchFamily="34" charset="0"/>
                <a:cs typeface="Tahoma" panose="020B0604030504040204" pitchFamily="34" charset="0"/>
              </a:rPr>
              <a:t>“Víctima 1”</a:t>
            </a:r>
          </a:p>
          <a:p>
            <a:pPr algn="ctr" eaLnBrk="1" hangingPunct="1">
              <a:buFont typeface="Wingdings" panose="05000000000000000000" pitchFamily="2" charset="2"/>
              <a:buNone/>
            </a:pPr>
            <a:r>
              <a:rPr lang="es-ES" altLang="es-CL" sz="1600" dirty="0">
                <a:solidFill>
                  <a:schemeClr val="bg1"/>
                </a:solidFill>
                <a:latin typeface="Candara" panose="020E0502030303020204" pitchFamily="34" charset="0"/>
                <a:cs typeface="Tahoma" panose="020B0604030504040204" pitchFamily="34" charset="0"/>
              </a:rPr>
              <a:t>  Roberto González </a:t>
            </a:r>
          </a:p>
          <a:p>
            <a:pPr algn="ctr" eaLnBrk="1" hangingPunct="1">
              <a:buFont typeface="Wingdings" panose="05000000000000000000" pitchFamily="2" charset="2"/>
              <a:buNone/>
            </a:pPr>
            <a:r>
              <a:rPr lang="es-ES" altLang="es-CL" sz="1600" dirty="0">
                <a:solidFill>
                  <a:schemeClr val="bg1"/>
                </a:solidFill>
                <a:latin typeface="Candara" panose="020E0502030303020204" pitchFamily="34" charset="0"/>
                <a:cs typeface="Tahoma" panose="020B0604030504040204" pitchFamily="34" charset="0"/>
              </a:rPr>
              <a:t> Gráfica digital, 2004</a:t>
            </a:r>
          </a:p>
        </p:txBody>
      </p:sp>
    </p:spTree>
    <p:extLst>
      <p:ext uri="{BB962C8B-B14F-4D97-AF65-F5344CB8AC3E}">
        <p14:creationId xmlns:p14="http://schemas.microsoft.com/office/powerpoint/2010/main" val="1720746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60A33A-D1F4-4762-B04C-3D96E321C2FB}"/>
              </a:ext>
            </a:extLst>
          </p:cNvPr>
          <p:cNvSpPr>
            <a:spLocks noGrp="1" noRot="1" noMove="1" noResize="1" noEditPoints="1" noAdjustHandles="1" noChangeArrowheads="1" noChangeShapeType="1"/>
          </p:cNvSpPr>
          <p:nvPr>
            <p:ph type="body" sz="quarter" idx="12"/>
          </p:nvPr>
        </p:nvSpPr>
        <p:spPr>
          <a:xfrm>
            <a:off x="378973" y="327684"/>
            <a:ext cx="4729243" cy="608372"/>
          </a:xfrm>
        </p:spPr>
        <p:txBody>
          <a:bodyPr/>
          <a:lstStyle/>
          <a:p>
            <a:r>
              <a:rPr lang="es-CL" dirty="0"/>
              <a:t>Curso Enfoques criminológicos y modelos de reinserción social</a:t>
            </a:r>
          </a:p>
          <a:p>
            <a:endParaRPr lang="es-CL" dirty="0"/>
          </a:p>
        </p:txBody>
      </p:sp>
      <p:sp>
        <p:nvSpPr>
          <p:cNvPr id="4" name="Rectángulo 2"/>
          <p:cNvSpPr>
            <a:spLocks noChangeArrowheads="1"/>
          </p:cNvSpPr>
          <p:nvPr/>
        </p:nvSpPr>
        <p:spPr bwMode="auto">
          <a:xfrm>
            <a:off x="554038" y="936056"/>
            <a:ext cx="813593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L" altLang="es-CL" sz="3200" b="1" dirty="0">
                <a:solidFill>
                  <a:srgbClr val="1F497D"/>
                </a:solidFill>
                <a:latin typeface="Calibri" panose="020F0502020204030204" pitchFamily="34" charset="0"/>
                <a:cs typeface="Calibri" panose="020F0502020204030204" pitchFamily="34" charset="0"/>
              </a:rPr>
              <a:t>EVOLUCIÓN DE LA POSICIÓN DE LA VÍCTIMA </a:t>
            </a:r>
          </a:p>
          <a:p>
            <a:r>
              <a:rPr lang="es-CL" altLang="es-CL" dirty="0">
                <a:solidFill>
                  <a:srgbClr val="1F497D"/>
                </a:solidFill>
                <a:latin typeface="Calibri" panose="020F0502020204030204" pitchFamily="34" charset="0"/>
                <a:cs typeface="Calibri" panose="020F0502020204030204" pitchFamily="34" charset="0"/>
              </a:rPr>
              <a:t>(</a:t>
            </a:r>
            <a:r>
              <a:rPr lang="en-US" altLang="es-CL" dirty="0">
                <a:solidFill>
                  <a:srgbClr val="1F497D"/>
                </a:solidFill>
                <a:latin typeface="Calibri" panose="020F0502020204030204" pitchFamily="34" charset="0"/>
                <a:cs typeface="Calibri" panose="020F0502020204030204" pitchFamily="34" charset="0"/>
              </a:rPr>
              <a:t>Schafer, 1977; </a:t>
            </a:r>
            <a:r>
              <a:rPr lang="es-ES_tradnl" altLang="es-CL" dirty="0" err="1">
                <a:solidFill>
                  <a:srgbClr val="1F497D"/>
                </a:solidFill>
                <a:latin typeface="Calibri" panose="020F0502020204030204" pitchFamily="34" charset="0"/>
                <a:cs typeface="Calibri" panose="020F0502020204030204" pitchFamily="34" charset="0"/>
              </a:rPr>
              <a:t>Schaquiffer</a:t>
            </a:r>
            <a:r>
              <a:rPr lang="es-ES_tradnl" altLang="es-CL" dirty="0">
                <a:solidFill>
                  <a:srgbClr val="1F497D"/>
                </a:solidFill>
                <a:latin typeface="Calibri" panose="020F0502020204030204" pitchFamily="34" charset="0"/>
                <a:cs typeface="Calibri" panose="020F0502020204030204" pitchFamily="34" charset="0"/>
              </a:rPr>
              <a:t>, 1984 )</a:t>
            </a:r>
            <a:endParaRPr lang="es-CL" altLang="es-CL" dirty="0">
              <a:solidFill>
                <a:srgbClr val="1F497D"/>
              </a:solidFill>
              <a:latin typeface="Calibri" panose="020F0502020204030204" pitchFamily="34" charset="0"/>
              <a:cs typeface="Calibri" panose="020F0502020204030204" pitchFamily="34" charset="0"/>
            </a:endParaRPr>
          </a:p>
        </p:txBody>
      </p:sp>
      <p:pic>
        <p:nvPicPr>
          <p:cNvPr id="3" name="Imagen 2"/>
          <p:cNvPicPr>
            <a:picLocks noChangeAspect="1"/>
          </p:cNvPicPr>
          <p:nvPr/>
        </p:nvPicPr>
        <p:blipFill>
          <a:blip r:embed="rId3"/>
          <a:stretch>
            <a:fillRect/>
          </a:stretch>
        </p:blipFill>
        <p:spPr>
          <a:xfrm>
            <a:off x="1472796" y="1544428"/>
            <a:ext cx="7846232" cy="4901609"/>
          </a:xfrm>
          <a:prstGeom prst="rect">
            <a:avLst/>
          </a:prstGeom>
        </p:spPr>
      </p:pic>
      <p:pic>
        <p:nvPicPr>
          <p:cNvPr id="5" name="Imagen 4"/>
          <p:cNvPicPr>
            <a:picLocks noChangeAspect="1"/>
          </p:cNvPicPr>
          <p:nvPr/>
        </p:nvPicPr>
        <p:blipFill>
          <a:blip r:embed="rId4"/>
          <a:stretch>
            <a:fillRect/>
          </a:stretch>
        </p:blipFill>
        <p:spPr>
          <a:xfrm>
            <a:off x="5108216" y="1923544"/>
            <a:ext cx="5017728" cy="3887908"/>
          </a:xfrm>
          <a:prstGeom prst="rect">
            <a:avLst/>
          </a:prstGeom>
        </p:spPr>
      </p:pic>
    </p:spTree>
    <p:extLst>
      <p:ext uri="{BB962C8B-B14F-4D97-AF65-F5344CB8AC3E}">
        <p14:creationId xmlns:p14="http://schemas.microsoft.com/office/powerpoint/2010/main" val="40156422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60A33A-D1F4-4762-B04C-3D96E321C2FB}"/>
              </a:ext>
            </a:extLst>
          </p:cNvPr>
          <p:cNvSpPr>
            <a:spLocks noGrp="1" noRot="1" noMove="1" noResize="1" noEditPoints="1" noAdjustHandles="1" noChangeArrowheads="1" noChangeShapeType="1"/>
          </p:cNvSpPr>
          <p:nvPr>
            <p:ph type="body" sz="quarter" idx="12"/>
          </p:nvPr>
        </p:nvSpPr>
        <p:spPr>
          <a:xfrm>
            <a:off x="378973" y="327684"/>
            <a:ext cx="4729243" cy="608372"/>
          </a:xfrm>
        </p:spPr>
        <p:txBody>
          <a:bodyPr/>
          <a:lstStyle/>
          <a:p>
            <a:r>
              <a:rPr lang="es-CL" dirty="0"/>
              <a:t>Curso Enfoques criminológicos y modelos de reinserción social</a:t>
            </a:r>
          </a:p>
          <a:p>
            <a:endParaRPr lang="es-CL" dirty="0"/>
          </a:p>
        </p:txBody>
      </p:sp>
      <p:sp>
        <p:nvSpPr>
          <p:cNvPr id="6" name="2 Rectángulo"/>
          <p:cNvSpPr/>
          <p:nvPr/>
        </p:nvSpPr>
        <p:spPr>
          <a:xfrm>
            <a:off x="785814" y="936056"/>
            <a:ext cx="5224538" cy="5139869"/>
          </a:xfrm>
          <a:prstGeom prst="rect">
            <a:avLst/>
          </a:prstGeom>
        </p:spPr>
        <p:txBody>
          <a:bodyPr wrap="square">
            <a:spAutoFit/>
          </a:bodyPr>
          <a:lstStyle/>
          <a:p>
            <a:pPr algn="ctr" eaLnBrk="1" hangingPunct="1">
              <a:buClr>
                <a:schemeClr val="bg2"/>
              </a:buClr>
              <a:buSzPct val="75000"/>
              <a:buFont typeface="Wingdings" pitchFamily="2" charset="2"/>
              <a:buNone/>
              <a:defRPr/>
            </a:pPr>
            <a:r>
              <a:rPr lang="es-ES_tradnl" altLang="es-CL" sz="2800" b="1" dirty="0">
                <a:solidFill>
                  <a:srgbClr val="002060"/>
                </a:solidFill>
                <a:latin typeface="Calibri" panose="020F0502020204030204" pitchFamily="34" charset="0"/>
                <a:cs typeface="Calibri" panose="020F0502020204030204" pitchFamily="34" charset="0"/>
              </a:rPr>
              <a:t>LA VÍCTIMA DESDE LA </a:t>
            </a:r>
          </a:p>
          <a:p>
            <a:pPr algn="ctr" eaLnBrk="1" hangingPunct="1">
              <a:buClr>
                <a:schemeClr val="bg2"/>
              </a:buClr>
              <a:buSzPct val="75000"/>
              <a:buFont typeface="Wingdings" pitchFamily="2" charset="2"/>
              <a:buNone/>
              <a:defRPr/>
            </a:pPr>
            <a:r>
              <a:rPr lang="es-ES_tradnl" altLang="es-CL" sz="2800" b="1" dirty="0">
                <a:solidFill>
                  <a:srgbClr val="002060"/>
                </a:solidFill>
                <a:latin typeface="Calibri" panose="020F0502020204030204" pitchFamily="34" charset="0"/>
                <a:cs typeface="Calibri" panose="020F0502020204030204" pitchFamily="34" charset="0"/>
              </a:rPr>
              <a:t>PERSPECTIVA DE: </a:t>
            </a:r>
          </a:p>
          <a:p>
            <a:pPr algn="just" eaLnBrk="1" hangingPunct="1">
              <a:buClr>
                <a:schemeClr val="bg2"/>
              </a:buClr>
              <a:buSzPct val="75000"/>
              <a:buFont typeface="Wingdings" pitchFamily="2" charset="2"/>
              <a:buNone/>
              <a:defRPr/>
            </a:pPr>
            <a:endParaRPr lang="es-ES_tradnl" altLang="es-CL" sz="2400" b="1" dirty="0">
              <a:solidFill>
                <a:srgbClr val="002060"/>
              </a:solidFill>
              <a:latin typeface="Calibri" panose="020F0502020204030204" pitchFamily="34" charset="0"/>
              <a:cs typeface="Calibri" panose="020F0502020204030204" pitchFamily="34" charset="0"/>
            </a:endParaRPr>
          </a:p>
          <a:p>
            <a:pPr marL="342900" indent="-342900" algn="just" eaLnBrk="1" hangingPunct="1">
              <a:buClr>
                <a:schemeClr val="accent1"/>
              </a:buClr>
              <a:buSzPct val="85000"/>
              <a:buFont typeface="Wingdings" panose="05000000000000000000" pitchFamily="2" charset="2"/>
              <a:buChar char="§"/>
              <a:defRPr/>
            </a:pPr>
            <a:endParaRPr lang="es-ES_tradnl" altLang="es-CL" sz="2400" b="1" dirty="0">
              <a:solidFill>
                <a:srgbClr val="002060"/>
              </a:solidFill>
              <a:latin typeface="Calibri" panose="020F0502020204030204" pitchFamily="34" charset="0"/>
              <a:cs typeface="Calibri" panose="020F0502020204030204" pitchFamily="34" charset="0"/>
            </a:endParaRPr>
          </a:p>
          <a:p>
            <a:pPr marL="457200" indent="-457200" algn="just" eaLnBrk="1" hangingPunct="1">
              <a:buClr>
                <a:schemeClr val="accent1"/>
              </a:buClr>
              <a:buSzPct val="85000"/>
              <a:buFont typeface="Wingdings" panose="05000000000000000000" pitchFamily="2" charset="2"/>
              <a:buChar char="§"/>
              <a:defRPr/>
            </a:pPr>
            <a:r>
              <a:rPr lang="es-ES_tradnl" altLang="es-CL" sz="2800" b="1" dirty="0">
                <a:solidFill>
                  <a:srgbClr val="002060"/>
                </a:solidFill>
                <a:latin typeface="Calibri" panose="020F0502020204030204" pitchFamily="34" charset="0"/>
                <a:cs typeface="Calibri" panose="020F0502020204030204" pitchFamily="34" charset="0"/>
              </a:rPr>
              <a:t>Positivismo Criminológico</a:t>
            </a:r>
          </a:p>
          <a:p>
            <a:pPr marL="342900" indent="-342900" algn="just" eaLnBrk="1" hangingPunct="1">
              <a:buClr>
                <a:schemeClr val="accent1"/>
              </a:buClr>
              <a:buSzPct val="85000"/>
              <a:buFont typeface="Wingdings" panose="05000000000000000000" pitchFamily="2" charset="2"/>
              <a:buChar char="§"/>
              <a:defRPr/>
            </a:pPr>
            <a:endParaRPr lang="es-ES_tradnl" altLang="es-CL" sz="2800" b="1" dirty="0">
              <a:solidFill>
                <a:srgbClr val="002060"/>
              </a:solidFill>
              <a:latin typeface="Calibri" panose="020F0502020204030204" pitchFamily="34" charset="0"/>
              <a:cs typeface="Calibri" panose="020F0502020204030204" pitchFamily="34" charset="0"/>
            </a:endParaRPr>
          </a:p>
          <a:p>
            <a:pPr marL="457200" indent="-457200" algn="just" eaLnBrk="1" hangingPunct="1">
              <a:buClr>
                <a:schemeClr val="accent1"/>
              </a:buClr>
              <a:buSzPct val="85000"/>
              <a:buFont typeface="Wingdings" panose="05000000000000000000" pitchFamily="2" charset="2"/>
              <a:buChar char="§"/>
              <a:defRPr/>
            </a:pPr>
            <a:r>
              <a:rPr lang="es-ES_tradnl" altLang="es-CL" sz="2800" b="1" dirty="0">
                <a:solidFill>
                  <a:srgbClr val="002060"/>
                </a:solidFill>
                <a:latin typeface="Calibri" panose="020F0502020204030204" pitchFamily="34" charset="0"/>
                <a:cs typeface="Calibri" panose="020F0502020204030204" pitchFamily="34" charset="0"/>
              </a:rPr>
              <a:t>Reacción Social</a:t>
            </a:r>
          </a:p>
          <a:p>
            <a:pPr marL="342900" indent="-342900" algn="just" eaLnBrk="1" hangingPunct="1">
              <a:buClr>
                <a:schemeClr val="accent1"/>
              </a:buClr>
              <a:buSzPct val="85000"/>
              <a:buFont typeface="Wingdings" panose="05000000000000000000" pitchFamily="2" charset="2"/>
              <a:buChar char="§"/>
              <a:defRPr/>
            </a:pPr>
            <a:endParaRPr lang="es-ES_tradnl" altLang="es-CL" sz="2800" b="1" dirty="0">
              <a:solidFill>
                <a:srgbClr val="002060"/>
              </a:solidFill>
              <a:latin typeface="Calibri" panose="020F0502020204030204" pitchFamily="34" charset="0"/>
              <a:cs typeface="Calibri" panose="020F0502020204030204" pitchFamily="34" charset="0"/>
            </a:endParaRPr>
          </a:p>
          <a:p>
            <a:pPr marL="457200" indent="-457200" algn="just" eaLnBrk="1" hangingPunct="1">
              <a:buClr>
                <a:schemeClr val="accent1"/>
              </a:buClr>
              <a:buSzPct val="85000"/>
              <a:buFont typeface="Wingdings" panose="05000000000000000000" pitchFamily="2" charset="2"/>
              <a:buChar char="§"/>
              <a:defRPr/>
            </a:pPr>
            <a:r>
              <a:rPr lang="es-ES_tradnl" altLang="es-CL" sz="2800" b="1" dirty="0">
                <a:solidFill>
                  <a:srgbClr val="002060"/>
                </a:solidFill>
                <a:latin typeface="Calibri" panose="020F0502020204030204" pitchFamily="34" charset="0"/>
                <a:cs typeface="Calibri" panose="020F0502020204030204" pitchFamily="34" charset="0"/>
              </a:rPr>
              <a:t>Criminología Crítica</a:t>
            </a:r>
          </a:p>
          <a:p>
            <a:pPr marL="285750" indent="-285750" algn="just" eaLnBrk="1" hangingPunct="1">
              <a:buClr>
                <a:schemeClr val="accent1"/>
              </a:buClr>
              <a:buSzPct val="85000"/>
              <a:buFont typeface="Wingdings" panose="05000000000000000000" pitchFamily="2" charset="2"/>
              <a:buChar char="§"/>
              <a:defRPr/>
            </a:pPr>
            <a:endParaRPr lang="es-ES_tradnl" altLang="es-CL" sz="2800" dirty="0">
              <a:solidFill>
                <a:srgbClr val="002060"/>
              </a:solidFill>
              <a:latin typeface="Calibri" panose="020F0502020204030204" pitchFamily="34" charset="0"/>
              <a:cs typeface="Calibri" panose="020F0502020204030204" pitchFamily="34" charset="0"/>
            </a:endParaRPr>
          </a:p>
          <a:p>
            <a:pPr marL="457200" indent="-457200" algn="just" eaLnBrk="1" hangingPunct="1">
              <a:buClr>
                <a:schemeClr val="accent1"/>
              </a:buClr>
              <a:buSzPct val="85000"/>
              <a:buFont typeface="Wingdings" panose="05000000000000000000" pitchFamily="2" charset="2"/>
              <a:buChar char="§"/>
              <a:defRPr/>
            </a:pPr>
            <a:r>
              <a:rPr lang="es-ES_tradnl" altLang="es-CL" sz="2800" b="1" dirty="0">
                <a:solidFill>
                  <a:srgbClr val="002060"/>
                </a:solidFill>
                <a:latin typeface="Calibri" panose="020F0502020204030204" pitchFamily="34" charset="0"/>
                <a:cs typeface="Calibri" panose="020F0502020204030204" pitchFamily="34" charset="0"/>
              </a:rPr>
              <a:t>Criminología del Control</a:t>
            </a:r>
          </a:p>
          <a:p>
            <a:pPr algn="just" eaLnBrk="1" hangingPunct="1">
              <a:buClr>
                <a:schemeClr val="bg2"/>
              </a:buClr>
              <a:buSzPct val="75000"/>
              <a:buFont typeface="Wingdings" pitchFamily="2" charset="2"/>
              <a:buNone/>
              <a:defRPr/>
            </a:pPr>
            <a:endParaRPr lang="es-ES_tradnl" altLang="es-CL" sz="2800" b="1" dirty="0">
              <a:solidFill>
                <a:srgbClr val="002060"/>
              </a:solidFill>
              <a:latin typeface="Calibri" panose="020F0502020204030204" pitchFamily="34" charset="0"/>
              <a:cs typeface="Calibri" panose="020F0502020204030204" pitchFamily="34" charset="0"/>
            </a:endParaRPr>
          </a:p>
        </p:txBody>
      </p:sp>
      <p:pic>
        <p:nvPicPr>
          <p:cNvPr id="7" name="6 Marcador de contenido" descr="http://www.artmajeur.com/files/artelila/images/artworks/650x650/822541_4w.jpg"/>
          <p:cNvPicPr>
            <a:picLocks/>
          </p:cNvPicPr>
          <p:nvPr/>
        </p:nvPicPr>
        <p:blipFill>
          <a:blip r:embed="rId3">
            <a:extLst>
              <a:ext uri="{28A0092B-C50C-407E-A947-70E740481C1C}">
                <a14:useLocalDpi xmlns:a14="http://schemas.microsoft.com/office/drawing/2010/main" val="0"/>
              </a:ext>
            </a:extLst>
          </a:blip>
          <a:srcRect/>
          <a:stretch>
            <a:fillRect/>
          </a:stretch>
        </p:blipFill>
        <p:spPr>
          <a:xfrm>
            <a:off x="6524625" y="1418530"/>
            <a:ext cx="4629150" cy="3948113"/>
          </a:xfrm>
          <a:prstGeom prst="rect">
            <a:avLst/>
          </a:prstGeom>
        </p:spPr>
      </p:pic>
      <p:sp>
        <p:nvSpPr>
          <p:cNvPr id="8" name="7 Rectángulo"/>
          <p:cNvSpPr>
            <a:spLocks noChangeArrowheads="1"/>
          </p:cNvSpPr>
          <p:nvPr/>
        </p:nvSpPr>
        <p:spPr bwMode="auto">
          <a:xfrm>
            <a:off x="6753225" y="5489576"/>
            <a:ext cx="457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S" altLang="es-CL" sz="2000" b="1" i="1" dirty="0">
                <a:solidFill>
                  <a:srgbClr val="002060"/>
                </a:solidFill>
                <a:latin typeface="Candara" panose="020E0502030303020204" pitchFamily="34" charset="0"/>
              </a:rPr>
              <a:t>“La víctima”</a:t>
            </a:r>
          </a:p>
          <a:p>
            <a:pPr algn="ctr" eaLnBrk="1" hangingPunct="1"/>
            <a:r>
              <a:rPr lang="es-ES" altLang="es-CL" sz="2000" i="1" dirty="0">
                <a:solidFill>
                  <a:srgbClr val="002060"/>
                </a:solidFill>
                <a:latin typeface="Candara" panose="020E0502030303020204" pitchFamily="34" charset="0"/>
              </a:rPr>
              <a:t>Peter </a:t>
            </a:r>
            <a:r>
              <a:rPr lang="es-ES" altLang="es-CL" sz="2000" i="1" dirty="0" err="1">
                <a:solidFill>
                  <a:srgbClr val="002060"/>
                </a:solidFill>
                <a:latin typeface="Candara" panose="020E0502030303020204" pitchFamily="34" charset="0"/>
              </a:rPr>
              <a:t>Sussmann</a:t>
            </a:r>
            <a:endParaRPr lang="es-ES" altLang="es-CL" sz="2000" i="1" dirty="0">
              <a:solidFill>
                <a:srgbClr val="002060"/>
              </a:solidFill>
              <a:latin typeface="Candara" panose="020E0502030303020204" pitchFamily="34" charset="0"/>
            </a:endParaRPr>
          </a:p>
        </p:txBody>
      </p:sp>
    </p:spTree>
    <p:extLst>
      <p:ext uri="{BB962C8B-B14F-4D97-AF65-F5344CB8AC3E}">
        <p14:creationId xmlns:p14="http://schemas.microsoft.com/office/powerpoint/2010/main" val="35127627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cxnSp>
        <p:nvCxnSpPr>
          <p:cNvPr id="3" name="Conector recto 2"/>
          <p:cNvCxnSpPr/>
          <p:nvPr/>
        </p:nvCxnSpPr>
        <p:spPr>
          <a:xfrm>
            <a:off x="6129337" y="228600"/>
            <a:ext cx="42863" cy="6357938"/>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7" name="Rectángulo 6"/>
          <p:cNvSpPr/>
          <p:nvPr/>
        </p:nvSpPr>
        <p:spPr>
          <a:xfrm>
            <a:off x="385452" y="472559"/>
            <a:ext cx="5449890" cy="584775"/>
          </a:xfrm>
          <a:prstGeom prst="rect">
            <a:avLst/>
          </a:prstGeom>
        </p:spPr>
        <p:txBody>
          <a:bodyPr wrap="none">
            <a:spAutoFit/>
          </a:bodyPr>
          <a:lstStyle/>
          <a:p>
            <a:r>
              <a:rPr lang="es-ES_tradnl" altLang="es-CL" sz="3200" b="1" dirty="0">
                <a:solidFill>
                  <a:srgbClr val="FFFF00"/>
                </a:solidFill>
                <a:latin typeface="Calibri" panose="020F0502020204030204" pitchFamily="34" charset="0"/>
                <a:cs typeface="Calibri" panose="020F0502020204030204" pitchFamily="34" charset="0"/>
              </a:rPr>
              <a:t>POSITIVISMO CRIMINOLÓGICO</a:t>
            </a:r>
            <a:endParaRPr lang="en-US" sz="3200" dirty="0">
              <a:solidFill>
                <a:srgbClr val="FFFF00"/>
              </a:solidFill>
              <a:latin typeface="Calibri" panose="020F0502020204030204" pitchFamily="34" charset="0"/>
              <a:cs typeface="Calibri" panose="020F0502020204030204" pitchFamily="34" charset="0"/>
            </a:endParaRPr>
          </a:p>
        </p:txBody>
      </p:sp>
      <p:sp>
        <p:nvSpPr>
          <p:cNvPr id="8" name="Rectángulo 7"/>
          <p:cNvSpPr/>
          <p:nvPr/>
        </p:nvSpPr>
        <p:spPr>
          <a:xfrm>
            <a:off x="6466195" y="472558"/>
            <a:ext cx="4931286" cy="584775"/>
          </a:xfrm>
          <a:prstGeom prst="rect">
            <a:avLst/>
          </a:prstGeom>
        </p:spPr>
        <p:txBody>
          <a:bodyPr wrap="none">
            <a:spAutoFit/>
          </a:bodyPr>
          <a:lstStyle/>
          <a:p>
            <a:r>
              <a:rPr lang="es-ES_tradnl" altLang="es-CL" sz="3200" b="1" dirty="0" smtClean="0">
                <a:solidFill>
                  <a:srgbClr val="FFFF00"/>
                </a:solidFill>
                <a:latin typeface="Calibri" panose="020F0502020204030204" pitchFamily="34" charset="0"/>
                <a:cs typeface="Calibri" panose="020F0502020204030204" pitchFamily="34" charset="0"/>
              </a:rPr>
              <a:t>VICTIMOLOGÍA POSITIVISTA</a:t>
            </a:r>
            <a:endParaRPr lang="en-US" sz="3200" dirty="0">
              <a:solidFill>
                <a:srgbClr val="FFFF00"/>
              </a:solidFill>
              <a:latin typeface="Calibri" panose="020F0502020204030204" pitchFamily="34" charset="0"/>
              <a:cs typeface="Calibri" panose="020F0502020204030204" pitchFamily="34" charset="0"/>
            </a:endParaRPr>
          </a:p>
        </p:txBody>
      </p:sp>
      <p:pic>
        <p:nvPicPr>
          <p:cNvPr id="9" name="Picture 4" descr="http://sanchezlm.files.wordpress.com/2013/02/el-hombre-delincuente.jpg"/>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93458" y="1336830"/>
            <a:ext cx="1616878" cy="2527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1 Rectángulo"/>
          <p:cNvSpPr>
            <a:spLocks noChangeArrowheads="1"/>
          </p:cNvSpPr>
          <p:nvPr/>
        </p:nvSpPr>
        <p:spPr bwMode="auto">
          <a:xfrm>
            <a:off x="-63353" y="4005058"/>
            <a:ext cx="2730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s-CL" altLang="es-CL" sz="1400" b="1" i="1" dirty="0" smtClean="0">
                <a:solidFill>
                  <a:schemeClr val="bg1"/>
                </a:solidFill>
                <a:latin typeface="Calibri" panose="020F0502020204030204" pitchFamily="34" charset="0"/>
                <a:cs typeface="Calibri" panose="020F0502020204030204" pitchFamily="34" charset="0"/>
              </a:rPr>
              <a:t>“El hombre delincuente”</a:t>
            </a:r>
          </a:p>
          <a:p>
            <a:pPr algn="ctr" eaLnBrk="1" hangingPunct="1">
              <a:defRPr/>
            </a:pPr>
            <a:r>
              <a:rPr lang="es-CL" altLang="es-CL" sz="1400" i="1" dirty="0" smtClean="0">
                <a:solidFill>
                  <a:schemeClr val="bg1"/>
                </a:solidFill>
                <a:latin typeface="Calibri" panose="020F0502020204030204" pitchFamily="34" charset="0"/>
                <a:cs typeface="Calibri" panose="020F0502020204030204" pitchFamily="34" charset="0"/>
              </a:rPr>
              <a:t>Cesare Lombroso, 1878.</a:t>
            </a:r>
            <a:r>
              <a:rPr lang="es-CL" altLang="es-CL" sz="1400" dirty="0" smtClean="0">
                <a:solidFill>
                  <a:schemeClr val="bg1"/>
                </a:solidFill>
                <a:latin typeface="Calibri" panose="020F0502020204030204" pitchFamily="34" charset="0"/>
                <a:cs typeface="Calibri" panose="020F0502020204030204" pitchFamily="34" charset="0"/>
              </a:rPr>
              <a:t> </a:t>
            </a:r>
          </a:p>
        </p:txBody>
      </p:sp>
      <p:sp>
        <p:nvSpPr>
          <p:cNvPr id="11" name="6 Rectángulo"/>
          <p:cNvSpPr>
            <a:spLocks noChangeArrowheads="1"/>
          </p:cNvSpPr>
          <p:nvPr/>
        </p:nvSpPr>
        <p:spPr bwMode="auto">
          <a:xfrm>
            <a:off x="2404331" y="1521301"/>
            <a:ext cx="3431011" cy="496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Font typeface="Arial" charset="0"/>
              <a:buChar char="•"/>
              <a:defRPr sz="2400">
                <a:solidFill>
                  <a:schemeClr val="tx2"/>
                </a:solidFill>
                <a:latin typeface="Times New Roman" pitchFamily="18" charset="0"/>
              </a:defRPr>
            </a:lvl1pPr>
            <a:lvl2pPr marL="742950" indent="-285750" eaLnBrk="0" hangingPunct="0">
              <a:spcBef>
                <a:spcPct val="20000"/>
              </a:spcBef>
              <a:buClr>
                <a:schemeClr val="accent1"/>
              </a:buClr>
              <a:buFont typeface="Arial" charset="0"/>
              <a:buChar char="•"/>
              <a:defRPr sz="2200">
                <a:solidFill>
                  <a:schemeClr val="tx2"/>
                </a:solidFill>
                <a:latin typeface="Times New Roman" pitchFamily="18" charset="0"/>
              </a:defRPr>
            </a:lvl2pPr>
            <a:lvl3pPr marL="1143000" indent="-228600" eaLnBrk="0" hangingPunct="0">
              <a:spcBef>
                <a:spcPct val="20000"/>
              </a:spcBef>
              <a:buClr>
                <a:schemeClr val="accent1"/>
              </a:buClr>
              <a:buFont typeface="Arial" charset="0"/>
              <a:buChar char="•"/>
              <a:defRPr sz="2000">
                <a:solidFill>
                  <a:schemeClr val="tx2"/>
                </a:solidFill>
                <a:latin typeface="Times New Roman" pitchFamily="18" charset="0"/>
              </a:defRPr>
            </a:lvl3pPr>
            <a:lvl4pPr marL="1600200" indent="-228600" eaLnBrk="0" hangingPunct="0">
              <a:spcBef>
                <a:spcPct val="20000"/>
              </a:spcBef>
              <a:buClr>
                <a:schemeClr val="accent1"/>
              </a:buClr>
              <a:buFont typeface="Arial" charset="0"/>
              <a:buChar char="•"/>
              <a:defRPr sz="2000">
                <a:solidFill>
                  <a:schemeClr val="tx2"/>
                </a:solidFill>
                <a:latin typeface="Times New Roman" pitchFamily="18" charset="0"/>
              </a:defRPr>
            </a:lvl4pPr>
            <a:lvl5pPr marL="2057400" indent="-228600" eaLnBrk="0" hangingPunct="0">
              <a:spcBef>
                <a:spcPct val="20000"/>
              </a:spcBef>
              <a:buClr>
                <a:schemeClr val="accent1"/>
              </a:buClr>
              <a:buFont typeface="Arial" charset="0"/>
              <a:buChar char="•"/>
              <a:defRPr sz="2000">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sz="2000">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sz="2000">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sz="2000">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sz="2000">
                <a:solidFill>
                  <a:schemeClr val="tx2"/>
                </a:solidFill>
                <a:latin typeface="Times New Roman" pitchFamily="18" charset="0"/>
              </a:defRPr>
            </a:lvl9pPr>
          </a:lstStyle>
          <a:p>
            <a:pPr marL="342900" indent="-342900" algn="just">
              <a:buFont typeface="Wingdings" panose="05000000000000000000" pitchFamily="2" charset="2"/>
              <a:buChar char="§"/>
              <a:defRPr/>
            </a:pPr>
            <a:r>
              <a:rPr lang="es-ES" sz="1800" dirty="0">
                <a:solidFill>
                  <a:schemeClr val="bg1"/>
                </a:solidFill>
                <a:latin typeface="Calibri" panose="020F0502020204030204" pitchFamily="34" charset="0"/>
                <a:cs typeface="Calibri" panose="020F0502020204030204" pitchFamily="34" charset="0"/>
              </a:rPr>
              <a:t>No importa el delito sino el </a:t>
            </a:r>
            <a:r>
              <a:rPr lang="es-ES" sz="1800" b="1" dirty="0" smtClean="0">
                <a:solidFill>
                  <a:schemeClr val="bg1"/>
                </a:solidFill>
                <a:latin typeface="Calibri" panose="020F0502020204030204" pitchFamily="34" charset="0"/>
                <a:cs typeface="Calibri" panose="020F0502020204030204" pitchFamily="34" charset="0"/>
              </a:rPr>
              <a:t>delincuente.</a:t>
            </a:r>
          </a:p>
          <a:p>
            <a:pPr algn="just">
              <a:buFont typeface="Arial" charset="0"/>
              <a:buNone/>
              <a:defRPr/>
            </a:pPr>
            <a:endParaRPr lang="es-CL" sz="1800" dirty="0">
              <a:solidFill>
                <a:schemeClr val="bg1"/>
              </a:solidFill>
              <a:latin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
              <a:defRPr/>
            </a:pPr>
            <a:r>
              <a:rPr lang="es-ES_tradnl" sz="1800" b="1" dirty="0">
                <a:solidFill>
                  <a:schemeClr val="bg1"/>
                </a:solidFill>
                <a:latin typeface="Calibri" panose="020F0502020204030204" pitchFamily="34" charset="0"/>
                <a:cs typeface="Calibri" panose="020F0502020204030204" pitchFamily="34" charset="0"/>
              </a:rPr>
              <a:t>El </a:t>
            </a:r>
            <a:r>
              <a:rPr lang="es-ES_tradnl" sz="1800" b="1" dirty="0" smtClean="0">
                <a:solidFill>
                  <a:schemeClr val="bg1"/>
                </a:solidFill>
                <a:latin typeface="Calibri" panose="020F0502020204030204" pitchFamily="34" charset="0"/>
                <a:cs typeface="Calibri" panose="020F0502020204030204" pitchFamily="34" charset="0"/>
              </a:rPr>
              <a:t>delito </a:t>
            </a:r>
            <a:r>
              <a:rPr lang="es-ES_tradnl" sz="1800" dirty="0" smtClean="0">
                <a:solidFill>
                  <a:schemeClr val="bg1"/>
                </a:solidFill>
                <a:latin typeface="Calibri" panose="020F0502020204030204" pitchFamily="34" charset="0"/>
                <a:cs typeface="Calibri" panose="020F0502020204030204" pitchFamily="34" charset="0"/>
              </a:rPr>
              <a:t>es un </a:t>
            </a:r>
            <a:r>
              <a:rPr lang="es-ES_tradnl" sz="1800" b="1" dirty="0" smtClean="0">
                <a:solidFill>
                  <a:schemeClr val="bg1"/>
                </a:solidFill>
                <a:latin typeface="Calibri" panose="020F0502020204030204" pitchFamily="34" charset="0"/>
                <a:cs typeface="Calibri" panose="020F0502020204030204" pitchFamily="34" charset="0"/>
              </a:rPr>
              <a:t>síntoma de la peligrosidad </a:t>
            </a:r>
            <a:r>
              <a:rPr lang="es-ES_tradnl" sz="1800" dirty="0" smtClean="0">
                <a:solidFill>
                  <a:schemeClr val="bg1"/>
                </a:solidFill>
                <a:latin typeface="Calibri" panose="020F0502020204030204" pitchFamily="34" charset="0"/>
                <a:cs typeface="Calibri" panose="020F0502020204030204" pitchFamily="34" charset="0"/>
              </a:rPr>
              <a:t>del delincuente.</a:t>
            </a:r>
          </a:p>
          <a:p>
            <a:pPr marL="342900" indent="-342900" algn="just">
              <a:buFont typeface="Wingdings" panose="05000000000000000000" pitchFamily="2" charset="2"/>
              <a:buChar char="§"/>
              <a:defRPr/>
            </a:pPr>
            <a:endParaRPr lang="es-ES_tradnl" sz="1800" b="1" dirty="0">
              <a:solidFill>
                <a:schemeClr val="bg1"/>
              </a:solidFill>
              <a:latin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
              <a:defRPr/>
            </a:pPr>
            <a:r>
              <a:rPr lang="es-ES_tradnl" sz="1800" b="1" dirty="0" smtClean="0">
                <a:solidFill>
                  <a:schemeClr val="bg1"/>
                </a:solidFill>
                <a:latin typeface="Calibri" panose="020F0502020204030204" pitchFamily="34" charset="0"/>
                <a:cs typeface="Calibri" panose="020F0502020204030204" pitchFamily="34" charset="0"/>
              </a:rPr>
              <a:t>El origen </a:t>
            </a:r>
            <a:r>
              <a:rPr lang="es-ES_tradnl" sz="1800" b="1" dirty="0">
                <a:solidFill>
                  <a:schemeClr val="bg1"/>
                </a:solidFill>
                <a:latin typeface="Calibri" panose="020F0502020204030204" pitchFamily="34" charset="0"/>
                <a:cs typeface="Calibri" panose="020F0502020204030204" pitchFamily="34" charset="0"/>
              </a:rPr>
              <a:t>y desenlace criminal se explicaba íntegramente por su autor: </a:t>
            </a:r>
            <a:r>
              <a:rPr lang="es-ES_tradnl" sz="1800" dirty="0">
                <a:solidFill>
                  <a:schemeClr val="bg1"/>
                </a:solidFill>
                <a:latin typeface="Calibri" panose="020F0502020204030204" pitchFamily="34" charset="0"/>
                <a:cs typeface="Calibri" panose="020F0502020204030204" pitchFamily="34" charset="0"/>
              </a:rPr>
              <a:t>“tipos criminales”. </a:t>
            </a:r>
            <a:endParaRPr lang="es-ES_tradnl" sz="1800" dirty="0" smtClean="0">
              <a:solidFill>
                <a:schemeClr val="bg1"/>
              </a:solidFill>
              <a:latin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
              <a:defRPr/>
            </a:pPr>
            <a:endParaRPr lang="es-ES_tradnl" sz="1800" dirty="0" smtClean="0">
              <a:solidFill>
                <a:schemeClr val="bg1"/>
              </a:solidFill>
              <a:latin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
              <a:defRPr/>
            </a:pPr>
            <a:r>
              <a:rPr lang="es-ES" sz="1800" dirty="0" smtClean="0">
                <a:solidFill>
                  <a:schemeClr val="bg1"/>
                </a:solidFill>
                <a:latin typeface="Calibri" panose="020F0502020204030204" pitchFamily="34" charset="0"/>
                <a:cs typeface="Calibri" panose="020F0502020204030204" pitchFamily="34" charset="0"/>
              </a:rPr>
              <a:t>Fin </a:t>
            </a:r>
            <a:r>
              <a:rPr lang="es-ES" sz="1800" dirty="0">
                <a:solidFill>
                  <a:schemeClr val="bg1"/>
                </a:solidFill>
                <a:latin typeface="Calibri" panose="020F0502020204030204" pitchFamily="34" charset="0"/>
                <a:cs typeface="Calibri" panose="020F0502020204030204" pitchFamily="34" charset="0"/>
              </a:rPr>
              <a:t>de la pena: </a:t>
            </a:r>
            <a:r>
              <a:rPr lang="es-ES" sz="1800" b="1" dirty="0" smtClean="0">
                <a:solidFill>
                  <a:schemeClr val="bg1"/>
                </a:solidFill>
                <a:latin typeface="Calibri" panose="020F0502020204030204" pitchFamily="34" charset="0"/>
                <a:cs typeface="Calibri" panose="020F0502020204030204" pitchFamily="34" charset="0"/>
              </a:rPr>
              <a:t>rehabilitación del </a:t>
            </a:r>
            <a:r>
              <a:rPr lang="es-ES" sz="1800" b="1" dirty="0">
                <a:solidFill>
                  <a:schemeClr val="bg1"/>
                </a:solidFill>
                <a:latin typeface="Calibri" panose="020F0502020204030204" pitchFamily="34" charset="0"/>
                <a:cs typeface="Calibri" panose="020F0502020204030204" pitchFamily="34" charset="0"/>
              </a:rPr>
              <a:t>delincuente.</a:t>
            </a:r>
            <a:endParaRPr lang="es-CL" sz="1800" b="1" dirty="0">
              <a:solidFill>
                <a:schemeClr val="bg1"/>
              </a:solidFill>
              <a:latin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
              <a:defRPr/>
            </a:pPr>
            <a:endParaRPr lang="es-CL" sz="1800" dirty="0">
              <a:solidFill>
                <a:schemeClr val="bg1"/>
              </a:solidFill>
              <a:latin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
              <a:defRPr/>
            </a:pPr>
            <a:r>
              <a:rPr lang="es-ES" sz="1800" dirty="0">
                <a:solidFill>
                  <a:schemeClr val="bg1"/>
                </a:solidFill>
                <a:latin typeface="Calibri" panose="020F0502020204030204" pitchFamily="34" charset="0"/>
                <a:cs typeface="Calibri" panose="020F0502020204030204" pitchFamily="34" charset="0"/>
              </a:rPr>
              <a:t>La sanción va de acuerdo a la </a:t>
            </a:r>
            <a:r>
              <a:rPr lang="es-ES" sz="1800" b="1" dirty="0">
                <a:solidFill>
                  <a:schemeClr val="bg1"/>
                </a:solidFill>
                <a:latin typeface="Calibri" panose="020F0502020204030204" pitchFamily="34" charset="0"/>
                <a:cs typeface="Calibri" panose="020F0502020204030204" pitchFamily="34" charset="0"/>
              </a:rPr>
              <a:t>peligrosidad </a:t>
            </a:r>
            <a:r>
              <a:rPr lang="es-ES" sz="1800" dirty="0">
                <a:solidFill>
                  <a:schemeClr val="bg1"/>
                </a:solidFill>
                <a:latin typeface="Calibri" panose="020F0502020204030204" pitchFamily="34" charset="0"/>
                <a:cs typeface="Calibri" panose="020F0502020204030204" pitchFamily="34" charset="0"/>
              </a:rPr>
              <a:t>del criminal y </a:t>
            </a:r>
            <a:r>
              <a:rPr lang="es-ES" sz="1800" dirty="0" smtClean="0">
                <a:solidFill>
                  <a:schemeClr val="bg1"/>
                </a:solidFill>
                <a:latin typeface="Calibri" panose="020F0502020204030204" pitchFamily="34" charset="0"/>
                <a:cs typeface="Calibri" panose="020F0502020204030204" pitchFamily="34" charset="0"/>
              </a:rPr>
              <a:t>tiene </a:t>
            </a:r>
            <a:r>
              <a:rPr lang="es-ES" sz="1800" b="1" dirty="0">
                <a:solidFill>
                  <a:schemeClr val="bg1"/>
                </a:solidFill>
                <a:latin typeface="Calibri" panose="020F0502020204030204" pitchFamily="34" charset="0"/>
                <a:cs typeface="Calibri" panose="020F0502020204030204" pitchFamily="34" charset="0"/>
              </a:rPr>
              <a:t>duración </a:t>
            </a:r>
            <a:r>
              <a:rPr lang="es-ES" sz="1800" b="1" dirty="0" smtClean="0">
                <a:solidFill>
                  <a:schemeClr val="bg1"/>
                </a:solidFill>
                <a:latin typeface="Calibri" panose="020F0502020204030204" pitchFamily="34" charset="0"/>
                <a:cs typeface="Calibri" panose="020F0502020204030204" pitchFamily="34" charset="0"/>
              </a:rPr>
              <a:t>indeterminada.</a:t>
            </a:r>
          </a:p>
        </p:txBody>
      </p:sp>
      <p:pic>
        <p:nvPicPr>
          <p:cNvPr id="12" name="Picture 6" descr="ACTCTIVIDAD 6. CRONOLOGIA DE LA VICTIMOLOGIA timeline | Timeto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1285" y="1336830"/>
            <a:ext cx="1952970" cy="2070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1 Rectángulo"/>
          <p:cNvSpPr>
            <a:spLocks noChangeArrowheads="1"/>
          </p:cNvSpPr>
          <p:nvPr/>
        </p:nvSpPr>
        <p:spPr bwMode="auto">
          <a:xfrm>
            <a:off x="6432417" y="3532485"/>
            <a:ext cx="18678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L" altLang="es-CL" sz="1400" b="1" dirty="0" err="1">
                <a:solidFill>
                  <a:schemeClr val="bg1"/>
                </a:solidFill>
                <a:latin typeface="Calibri" panose="020F0502020204030204" pitchFamily="34" charset="0"/>
                <a:cs typeface="Calibri" panose="020F0502020204030204" pitchFamily="34" charset="0"/>
              </a:rPr>
              <a:t>Benjamin</a:t>
            </a:r>
            <a:r>
              <a:rPr lang="es-CL" altLang="es-CL" sz="1400" b="1" dirty="0">
                <a:solidFill>
                  <a:schemeClr val="bg1"/>
                </a:solidFill>
                <a:latin typeface="Calibri" panose="020F0502020204030204" pitchFamily="34" charset="0"/>
                <a:cs typeface="Calibri" panose="020F0502020204030204" pitchFamily="34" charset="0"/>
              </a:rPr>
              <a:t> </a:t>
            </a:r>
            <a:r>
              <a:rPr lang="es-CL" altLang="es-CL" sz="1400" b="1" dirty="0" err="1">
                <a:solidFill>
                  <a:schemeClr val="bg1"/>
                </a:solidFill>
                <a:latin typeface="Calibri" panose="020F0502020204030204" pitchFamily="34" charset="0"/>
                <a:cs typeface="Calibri" panose="020F0502020204030204" pitchFamily="34" charset="0"/>
              </a:rPr>
              <a:t>Mendelsohn</a:t>
            </a:r>
            <a:endParaRPr lang="es-CL" altLang="es-CL" sz="1400" dirty="0">
              <a:solidFill>
                <a:schemeClr val="bg1"/>
              </a:solidFill>
              <a:latin typeface="Calibri" panose="020F0502020204030204" pitchFamily="34" charset="0"/>
              <a:cs typeface="Calibri" panose="020F0502020204030204" pitchFamily="34" charset="0"/>
            </a:endParaRPr>
          </a:p>
        </p:txBody>
      </p:sp>
      <p:sp>
        <p:nvSpPr>
          <p:cNvPr id="15" name="Rectángulo 14"/>
          <p:cNvSpPr/>
          <p:nvPr/>
        </p:nvSpPr>
        <p:spPr>
          <a:xfrm>
            <a:off x="8657675" y="1336830"/>
            <a:ext cx="3258099" cy="5078313"/>
          </a:xfrm>
          <a:prstGeom prst="rect">
            <a:avLst/>
          </a:prstGeom>
        </p:spPr>
        <p:txBody>
          <a:bodyPr wrap="square">
            <a:spAutoFit/>
          </a:bodyPr>
          <a:lstStyle/>
          <a:p>
            <a:pPr marL="342900" lvl="0" indent="-342900" algn="just">
              <a:spcAft>
                <a:spcPts val="0"/>
              </a:spcAft>
              <a:buClr>
                <a:srgbClr val="00B0F0"/>
              </a:buClr>
              <a:buSzPct val="96000"/>
              <a:buFont typeface="Wingdings" panose="05000000000000000000" pitchFamily="2" charset="2"/>
              <a:buChar char="§"/>
              <a:tabLst>
                <a:tab pos="685800" algn="l"/>
              </a:tabLst>
            </a:pPr>
            <a:r>
              <a:rPr lang="es-ES" b="1" dirty="0" err="1">
                <a:solidFill>
                  <a:schemeClr val="bg1"/>
                </a:solidFill>
                <a:ea typeface="Times New Roman" panose="02020603050405020304" pitchFamily="18" charset="0"/>
              </a:rPr>
              <a:t>Víctimo</a:t>
            </a:r>
            <a:r>
              <a:rPr lang="es-ES" b="1" dirty="0">
                <a:solidFill>
                  <a:schemeClr val="bg1"/>
                </a:solidFill>
                <a:ea typeface="Times New Roman" panose="02020603050405020304" pitchFamily="18" charset="0"/>
              </a:rPr>
              <a:t> – participación.</a:t>
            </a:r>
            <a:endParaRPr lang="en-US" sz="1600" dirty="0">
              <a:solidFill>
                <a:schemeClr val="bg1"/>
              </a:solidFill>
              <a:ea typeface="Times New Roman" panose="02020603050405020304" pitchFamily="18" charset="0"/>
            </a:endParaRPr>
          </a:p>
          <a:p>
            <a:pPr marL="685800" algn="just">
              <a:spcAft>
                <a:spcPts val="0"/>
              </a:spcAft>
              <a:buClr>
                <a:srgbClr val="00B0F0"/>
              </a:buClr>
              <a:buSzPct val="96000"/>
            </a:pPr>
            <a:r>
              <a:rPr lang="es-ES" dirty="0">
                <a:solidFill>
                  <a:schemeClr val="bg1"/>
                </a:solidFill>
                <a:ea typeface="Times New Roman" panose="02020603050405020304" pitchFamily="18" charset="0"/>
              </a:rPr>
              <a:t> </a:t>
            </a:r>
            <a:endParaRPr lang="en-US" sz="1600" dirty="0">
              <a:solidFill>
                <a:schemeClr val="bg1"/>
              </a:solidFill>
              <a:ea typeface="Times New Roman" panose="02020603050405020304" pitchFamily="18" charset="0"/>
            </a:endParaRPr>
          </a:p>
          <a:p>
            <a:pPr marL="342900" lvl="0" indent="-342900" algn="just">
              <a:spcAft>
                <a:spcPts val="0"/>
              </a:spcAft>
              <a:buClr>
                <a:srgbClr val="00B0F0"/>
              </a:buClr>
              <a:buSzPct val="96000"/>
              <a:buFont typeface="Wingdings" panose="05000000000000000000" pitchFamily="2" charset="2"/>
              <a:buChar char="§"/>
              <a:tabLst>
                <a:tab pos="685800" algn="l"/>
              </a:tabLst>
            </a:pPr>
            <a:r>
              <a:rPr lang="es-ES" b="1" dirty="0">
                <a:solidFill>
                  <a:schemeClr val="bg1"/>
                </a:solidFill>
                <a:ea typeface="Times New Roman" panose="02020603050405020304" pitchFamily="18" charset="0"/>
              </a:rPr>
              <a:t>Relación interactiva</a:t>
            </a:r>
            <a:r>
              <a:rPr lang="es-ES" dirty="0">
                <a:solidFill>
                  <a:schemeClr val="bg1"/>
                </a:solidFill>
                <a:ea typeface="Times New Roman" panose="02020603050405020304" pitchFamily="18" charset="0"/>
              </a:rPr>
              <a:t>: </a:t>
            </a:r>
            <a:r>
              <a:rPr lang="es-ES" b="1" dirty="0">
                <a:solidFill>
                  <a:schemeClr val="bg1"/>
                </a:solidFill>
                <a:ea typeface="Times New Roman" panose="02020603050405020304" pitchFamily="18" charset="0"/>
              </a:rPr>
              <a:t>activo rol que la víctima desempeña en su propia victimización. </a:t>
            </a:r>
            <a:endParaRPr lang="en-US" sz="1600" dirty="0">
              <a:solidFill>
                <a:schemeClr val="bg1"/>
              </a:solidFill>
              <a:ea typeface="Times New Roman" panose="02020603050405020304" pitchFamily="18" charset="0"/>
            </a:endParaRPr>
          </a:p>
          <a:p>
            <a:pPr marL="449580">
              <a:spcAft>
                <a:spcPts val="0"/>
              </a:spcAft>
              <a:buClr>
                <a:srgbClr val="00B0F0"/>
              </a:buClr>
              <a:buSzPct val="96000"/>
            </a:pPr>
            <a:r>
              <a:rPr lang="es-ES" b="1" dirty="0">
                <a:solidFill>
                  <a:schemeClr val="bg1"/>
                </a:solidFill>
                <a:ea typeface="Times New Roman" panose="02020603050405020304" pitchFamily="18" charset="0"/>
              </a:rPr>
              <a:t> </a:t>
            </a:r>
            <a:endParaRPr lang="en-US" sz="1600" dirty="0">
              <a:solidFill>
                <a:schemeClr val="bg1"/>
              </a:solidFill>
              <a:ea typeface="Times New Roman" panose="02020603050405020304" pitchFamily="18" charset="0"/>
            </a:endParaRPr>
          </a:p>
          <a:p>
            <a:pPr marL="342900" lvl="0" indent="-342900" algn="just">
              <a:spcAft>
                <a:spcPts val="0"/>
              </a:spcAft>
              <a:buClr>
                <a:srgbClr val="00B0F0"/>
              </a:buClr>
              <a:buSzPct val="96000"/>
              <a:buFont typeface="Wingdings" panose="05000000000000000000" pitchFamily="2" charset="2"/>
              <a:buChar char="§"/>
              <a:tabLst>
                <a:tab pos="685800" algn="l"/>
              </a:tabLst>
            </a:pPr>
            <a:r>
              <a:rPr lang="es-ES" dirty="0" smtClean="0">
                <a:solidFill>
                  <a:schemeClr val="bg1"/>
                </a:solidFill>
                <a:ea typeface="Times New Roman" panose="02020603050405020304" pitchFamily="18" charset="0"/>
              </a:rPr>
              <a:t>Contrapone  </a:t>
            </a:r>
            <a:r>
              <a:rPr lang="es-ES" b="1" dirty="0">
                <a:solidFill>
                  <a:schemeClr val="bg1"/>
                </a:solidFill>
                <a:ea typeface="Times New Roman" panose="02020603050405020304" pitchFamily="18" charset="0"/>
              </a:rPr>
              <a:t>factores criminales y </a:t>
            </a:r>
            <a:r>
              <a:rPr lang="es-ES" b="1" dirty="0" err="1">
                <a:solidFill>
                  <a:schemeClr val="bg1"/>
                </a:solidFill>
                <a:ea typeface="Times New Roman" panose="02020603050405020304" pitchFamily="18" charset="0"/>
              </a:rPr>
              <a:t>victimales</a:t>
            </a:r>
            <a:r>
              <a:rPr lang="es-ES" dirty="0">
                <a:solidFill>
                  <a:schemeClr val="bg1"/>
                </a:solidFill>
                <a:ea typeface="Times New Roman" panose="02020603050405020304" pitchFamily="18" charset="0"/>
              </a:rPr>
              <a:t> que concurren en el delito.</a:t>
            </a:r>
            <a:endParaRPr lang="en-US" sz="1600" dirty="0">
              <a:solidFill>
                <a:schemeClr val="bg1"/>
              </a:solidFill>
              <a:ea typeface="Times New Roman" panose="02020603050405020304" pitchFamily="18" charset="0"/>
            </a:endParaRPr>
          </a:p>
          <a:p>
            <a:pPr marL="449580">
              <a:spcAft>
                <a:spcPts val="0"/>
              </a:spcAft>
              <a:buClr>
                <a:srgbClr val="00B0F0"/>
              </a:buClr>
              <a:buSzPct val="96000"/>
            </a:pPr>
            <a:r>
              <a:rPr lang="es-ES" dirty="0">
                <a:solidFill>
                  <a:schemeClr val="bg1"/>
                </a:solidFill>
                <a:ea typeface="Times New Roman" panose="02020603050405020304" pitchFamily="18" charset="0"/>
              </a:rPr>
              <a:t> </a:t>
            </a:r>
            <a:endParaRPr lang="en-US" sz="1600" dirty="0">
              <a:solidFill>
                <a:schemeClr val="bg1"/>
              </a:solidFill>
              <a:ea typeface="Times New Roman" panose="02020603050405020304" pitchFamily="18" charset="0"/>
            </a:endParaRPr>
          </a:p>
          <a:p>
            <a:pPr marL="342900" lvl="0" indent="-342900" algn="just">
              <a:spcAft>
                <a:spcPts val="0"/>
              </a:spcAft>
              <a:buClr>
                <a:srgbClr val="00B0F0"/>
              </a:buClr>
              <a:buSzPct val="96000"/>
              <a:buFont typeface="Wingdings" panose="05000000000000000000" pitchFamily="2" charset="2"/>
              <a:buChar char="§"/>
              <a:tabLst>
                <a:tab pos="685800" algn="l"/>
              </a:tabLst>
            </a:pPr>
            <a:r>
              <a:rPr lang="es-ES_tradnl" dirty="0" smtClean="0">
                <a:solidFill>
                  <a:schemeClr val="bg1"/>
                </a:solidFill>
                <a:ea typeface="Times New Roman" panose="02020603050405020304" pitchFamily="18" charset="0"/>
              </a:rPr>
              <a:t>Descubre </a:t>
            </a:r>
            <a:r>
              <a:rPr lang="es-ES_tradnl" dirty="0">
                <a:solidFill>
                  <a:schemeClr val="bg1"/>
                </a:solidFill>
                <a:ea typeface="Times New Roman" panose="02020603050405020304" pitchFamily="18" charset="0"/>
              </a:rPr>
              <a:t>la existencia de una </a:t>
            </a:r>
            <a:r>
              <a:rPr lang="es-ES_tradnl" b="1" dirty="0">
                <a:solidFill>
                  <a:schemeClr val="bg1"/>
                </a:solidFill>
                <a:ea typeface="Times New Roman" panose="02020603050405020304" pitchFamily="18" charset="0"/>
              </a:rPr>
              <a:t>relación inversamente proporcional entre la responsabilidad del victimario y la participación de la víctima en el hecho que lo victimiza. </a:t>
            </a:r>
            <a:endParaRPr lang="en-US" sz="1600" dirty="0">
              <a:solidFill>
                <a:schemeClr val="bg1"/>
              </a:solidFill>
              <a:effectLst/>
              <a:ea typeface="Times New Roman" panose="02020603050405020304" pitchFamily="18" charset="0"/>
            </a:endParaRPr>
          </a:p>
        </p:txBody>
      </p:sp>
    </p:spTree>
    <p:extLst>
      <p:ext uri="{BB962C8B-B14F-4D97-AF65-F5344CB8AC3E}">
        <p14:creationId xmlns:p14="http://schemas.microsoft.com/office/powerpoint/2010/main" val="15190029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cxnSp>
        <p:nvCxnSpPr>
          <p:cNvPr id="3" name="Conector recto 2"/>
          <p:cNvCxnSpPr/>
          <p:nvPr/>
        </p:nvCxnSpPr>
        <p:spPr>
          <a:xfrm>
            <a:off x="6129337" y="228600"/>
            <a:ext cx="42863" cy="6357938"/>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8" name="Rectángulo 7"/>
          <p:cNvSpPr/>
          <p:nvPr/>
        </p:nvSpPr>
        <p:spPr>
          <a:xfrm>
            <a:off x="6466195" y="358258"/>
            <a:ext cx="5607945" cy="1077218"/>
          </a:xfrm>
          <a:prstGeom prst="rect">
            <a:avLst/>
          </a:prstGeom>
        </p:spPr>
        <p:txBody>
          <a:bodyPr wrap="none">
            <a:spAutoFit/>
          </a:bodyPr>
          <a:lstStyle/>
          <a:p>
            <a:pPr algn="ctr"/>
            <a:r>
              <a:rPr lang="es-ES_tradnl" altLang="es-CL" sz="3200" b="1" dirty="0" smtClean="0">
                <a:solidFill>
                  <a:srgbClr val="FFFF00"/>
                </a:solidFill>
                <a:latin typeface="Calibri" panose="020F0502020204030204" pitchFamily="34" charset="0"/>
                <a:cs typeface="Calibri" panose="020F0502020204030204" pitchFamily="34" charset="0"/>
              </a:rPr>
              <a:t>VICTIMOLOGÍA PROMOCIONAL </a:t>
            </a:r>
          </a:p>
          <a:p>
            <a:pPr algn="ctr"/>
            <a:r>
              <a:rPr lang="es-ES_tradnl" altLang="es-CL" sz="3200" b="1" dirty="0" smtClean="0">
                <a:solidFill>
                  <a:srgbClr val="FFFF00"/>
                </a:solidFill>
                <a:latin typeface="Calibri" panose="020F0502020204030204" pitchFamily="34" charset="0"/>
                <a:cs typeface="Calibri" panose="020F0502020204030204" pitchFamily="34" charset="0"/>
              </a:rPr>
              <a:t>O REIVINDICATIVA</a:t>
            </a:r>
            <a:endParaRPr lang="en-US" sz="3200" dirty="0">
              <a:solidFill>
                <a:srgbClr val="FFFF00"/>
              </a:solidFill>
              <a:latin typeface="Calibri" panose="020F0502020204030204" pitchFamily="34" charset="0"/>
              <a:cs typeface="Calibri" panose="020F0502020204030204" pitchFamily="34" charset="0"/>
            </a:endParaRPr>
          </a:p>
        </p:txBody>
      </p:sp>
      <p:sp>
        <p:nvSpPr>
          <p:cNvPr id="2" name="Rectángulo 1"/>
          <p:cNvSpPr/>
          <p:nvPr/>
        </p:nvSpPr>
        <p:spPr>
          <a:xfrm>
            <a:off x="928540" y="358258"/>
            <a:ext cx="4278672" cy="1077218"/>
          </a:xfrm>
          <a:prstGeom prst="rect">
            <a:avLst/>
          </a:prstGeom>
        </p:spPr>
        <p:txBody>
          <a:bodyPr wrap="none">
            <a:spAutoFit/>
          </a:bodyPr>
          <a:lstStyle/>
          <a:p>
            <a:pPr algn="ctr"/>
            <a:r>
              <a:rPr lang="en-US" sz="3200" b="1" dirty="0" smtClean="0">
                <a:solidFill>
                  <a:srgbClr val="FFFF00"/>
                </a:solidFill>
              </a:rPr>
              <a:t>REACCIÓN SOCIAL </a:t>
            </a:r>
          </a:p>
          <a:p>
            <a:pPr algn="ctr"/>
            <a:r>
              <a:rPr lang="en-US" sz="3200" b="1" dirty="0" smtClean="0">
                <a:solidFill>
                  <a:srgbClr val="FFFF00"/>
                </a:solidFill>
              </a:rPr>
              <a:t>(LABELLING APPROACH)</a:t>
            </a:r>
            <a:endParaRPr lang="en-US" sz="3200" b="1" dirty="0">
              <a:solidFill>
                <a:srgbClr val="FFFF00"/>
              </a:solidFill>
            </a:endParaRPr>
          </a:p>
        </p:txBody>
      </p:sp>
      <p:sp>
        <p:nvSpPr>
          <p:cNvPr id="4" name="Rectángulo 3"/>
          <p:cNvSpPr/>
          <p:nvPr/>
        </p:nvSpPr>
        <p:spPr>
          <a:xfrm>
            <a:off x="590550" y="1435476"/>
            <a:ext cx="5244792" cy="5816977"/>
          </a:xfrm>
          <a:prstGeom prst="rect">
            <a:avLst/>
          </a:prstGeom>
        </p:spPr>
        <p:txBody>
          <a:bodyPr wrap="square">
            <a:spAutoFit/>
          </a:bodyPr>
          <a:lstStyle/>
          <a:p>
            <a:pPr marL="285750" indent="-285750" algn="just">
              <a:buClr>
                <a:schemeClr val="accent1"/>
              </a:buClr>
              <a:buFont typeface="Wingdings" panose="05000000000000000000" pitchFamily="2" charset="2"/>
              <a:buChar char="§"/>
              <a:defRPr/>
            </a:pPr>
            <a:endParaRPr lang="es-CL" dirty="0">
              <a:solidFill>
                <a:schemeClr val="bg1"/>
              </a:solidFill>
              <a:latin typeface="Calibri" panose="020F0502020204030204" pitchFamily="34" charset="0"/>
              <a:cs typeface="Calibri" panose="020F0502020204030204" pitchFamily="34" charset="0"/>
            </a:endParaRPr>
          </a:p>
          <a:p>
            <a:pPr marL="285750" indent="-285750" algn="just">
              <a:buClr>
                <a:schemeClr val="accent1"/>
              </a:buClr>
              <a:buFont typeface="Wingdings" panose="05000000000000000000" pitchFamily="2" charset="2"/>
              <a:buChar char="§"/>
              <a:defRPr/>
            </a:pPr>
            <a:r>
              <a:rPr lang="es-CL" dirty="0">
                <a:solidFill>
                  <a:schemeClr val="bg1"/>
                </a:solidFill>
                <a:latin typeface="Calibri" panose="020F0502020204030204" pitchFamily="34" charset="0"/>
                <a:cs typeface="Calibri" panose="020F0502020204030204" pitchFamily="34" charset="0"/>
              </a:rPr>
              <a:t>N</a:t>
            </a:r>
            <a:r>
              <a:rPr lang="es-CL" dirty="0" smtClean="0">
                <a:solidFill>
                  <a:schemeClr val="bg1"/>
                </a:solidFill>
                <a:latin typeface="Calibri" panose="020F0502020204030204" pitchFamily="34" charset="0"/>
                <a:cs typeface="Calibri" panose="020F0502020204030204" pitchFamily="34" charset="0"/>
              </a:rPr>
              <a:t>o </a:t>
            </a:r>
            <a:r>
              <a:rPr lang="es-CL" dirty="0">
                <a:solidFill>
                  <a:schemeClr val="bg1"/>
                </a:solidFill>
                <a:latin typeface="Calibri" panose="020F0502020204030204" pitchFamily="34" charset="0"/>
                <a:cs typeface="Calibri" panose="020F0502020204030204" pitchFamily="34" charset="0"/>
              </a:rPr>
              <a:t>considera </a:t>
            </a:r>
            <a:r>
              <a:rPr lang="es-CL" dirty="0" smtClean="0">
                <a:solidFill>
                  <a:schemeClr val="bg1"/>
                </a:solidFill>
                <a:latin typeface="Calibri" panose="020F0502020204030204" pitchFamily="34" charset="0"/>
                <a:cs typeface="Calibri" panose="020F0502020204030204" pitchFamily="34" charset="0"/>
              </a:rPr>
              <a:t>al “delincuente” </a:t>
            </a:r>
            <a:r>
              <a:rPr lang="es-CL" dirty="0">
                <a:solidFill>
                  <a:schemeClr val="bg1"/>
                </a:solidFill>
                <a:latin typeface="Calibri" panose="020F0502020204030204" pitchFamily="34" charset="0"/>
                <a:cs typeface="Calibri" panose="020F0502020204030204" pitchFamily="34" charset="0"/>
              </a:rPr>
              <a:t>como </a:t>
            </a:r>
            <a:r>
              <a:rPr lang="es-CL" dirty="0" smtClean="0">
                <a:solidFill>
                  <a:schemeClr val="bg1"/>
                </a:solidFill>
                <a:latin typeface="Calibri" panose="020F0502020204030204" pitchFamily="34" charset="0"/>
                <a:cs typeface="Calibri" panose="020F0502020204030204" pitchFamily="34" charset="0"/>
              </a:rPr>
              <a:t>una </a:t>
            </a:r>
            <a:r>
              <a:rPr lang="es-CL" dirty="0">
                <a:solidFill>
                  <a:schemeClr val="bg1"/>
                </a:solidFill>
                <a:latin typeface="Calibri" panose="020F0502020204030204" pitchFamily="34" charset="0"/>
                <a:cs typeface="Calibri" panose="020F0502020204030204" pitchFamily="34" charset="0"/>
              </a:rPr>
              <a:t>entidad natural por explicar, ve al </a:t>
            </a:r>
            <a:r>
              <a:rPr lang="es-CL" b="1" dirty="0">
                <a:solidFill>
                  <a:schemeClr val="bg1"/>
                </a:solidFill>
                <a:latin typeface="Calibri" panose="020F0502020204030204" pitchFamily="34" charset="0"/>
                <a:cs typeface="Calibri" panose="020F0502020204030204" pitchFamily="34" charset="0"/>
              </a:rPr>
              <a:t>delito como una realidad social que está construida mediante los procesos de interacción</a:t>
            </a:r>
            <a:r>
              <a:rPr lang="es-CL" b="1" dirty="0" smtClean="0">
                <a:solidFill>
                  <a:schemeClr val="bg1"/>
                </a:solidFill>
                <a:latin typeface="Calibri" panose="020F0502020204030204" pitchFamily="34" charset="0"/>
                <a:cs typeface="Calibri" panose="020F0502020204030204" pitchFamily="34" charset="0"/>
              </a:rPr>
              <a:t>.</a:t>
            </a:r>
          </a:p>
          <a:p>
            <a:pPr marL="285750" indent="-285750" algn="just">
              <a:buClr>
                <a:schemeClr val="accent1"/>
              </a:buClr>
              <a:buFont typeface="Wingdings" panose="05000000000000000000" pitchFamily="2" charset="2"/>
              <a:buChar char="§"/>
              <a:defRPr/>
            </a:pPr>
            <a:endParaRPr lang="es-CL" b="1" dirty="0" smtClean="0">
              <a:solidFill>
                <a:schemeClr val="bg1"/>
              </a:solidFill>
              <a:latin typeface="Calibri" panose="020F0502020204030204" pitchFamily="34" charset="0"/>
              <a:cs typeface="Calibri" panose="020F0502020204030204" pitchFamily="34" charset="0"/>
            </a:endParaRPr>
          </a:p>
          <a:p>
            <a:pPr marL="285750" indent="-285750" algn="just">
              <a:buClr>
                <a:schemeClr val="accent1"/>
              </a:buClr>
              <a:buFont typeface="Wingdings" panose="05000000000000000000" pitchFamily="2" charset="2"/>
              <a:buChar char="§"/>
              <a:defRPr/>
            </a:pPr>
            <a:r>
              <a:rPr lang="es-CL" b="1" i="1" dirty="0">
                <a:solidFill>
                  <a:schemeClr val="bg1"/>
                </a:solidFill>
                <a:latin typeface="Calibri" panose="020F0502020204030204" pitchFamily="34" charset="0"/>
                <a:cs typeface="Calibri" panose="020F0502020204030204" pitchFamily="34" charset="0"/>
              </a:rPr>
              <a:t>“La desviación no es una cualidad intrínseca al comportamiento en sí, sino la interacción entre la persona que actúa y aquellos que responden a su accionar” </a:t>
            </a:r>
            <a:r>
              <a:rPr lang="es-CL" sz="1200" dirty="0">
                <a:solidFill>
                  <a:schemeClr val="bg1"/>
                </a:solidFill>
                <a:latin typeface="Calibri" panose="020F0502020204030204" pitchFamily="34" charset="0"/>
                <a:cs typeface="Calibri" panose="020F0502020204030204" pitchFamily="34" charset="0"/>
              </a:rPr>
              <a:t>(Becker, 1963).</a:t>
            </a:r>
          </a:p>
          <a:p>
            <a:pPr marL="285750" indent="-285750" algn="just">
              <a:buClr>
                <a:schemeClr val="accent1"/>
              </a:buClr>
              <a:buFont typeface="Wingdings" panose="05000000000000000000" pitchFamily="2" charset="2"/>
              <a:buChar char="§"/>
              <a:defRPr/>
            </a:pPr>
            <a:endParaRPr lang="es-CL" sz="1200" dirty="0">
              <a:solidFill>
                <a:schemeClr val="bg1"/>
              </a:solidFill>
              <a:latin typeface="Calibri" panose="020F0502020204030204" pitchFamily="34" charset="0"/>
              <a:cs typeface="Calibri" panose="020F0502020204030204" pitchFamily="34" charset="0"/>
            </a:endParaRPr>
          </a:p>
          <a:p>
            <a:pPr marL="285750" indent="-285750" algn="just">
              <a:buClr>
                <a:schemeClr val="accent1"/>
              </a:buClr>
              <a:buFont typeface="Wingdings" panose="05000000000000000000" pitchFamily="2" charset="2"/>
              <a:buChar char="§"/>
              <a:defRPr/>
            </a:pPr>
            <a:r>
              <a:rPr lang="es-ES" dirty="0">
                <a:solidFill>
                  <a:schemeClr val="bg1"/>
                </a:solidFill>
                <a:latin typeface="Calibri" panose="020F0502020204030204" pitchFamily="34" charset="0"/>
                <a:cs typeface="Calibri" panose="020F0502020204030204" pitchFamily="34" charset="0"/>
              </a:rPr>
              <a:t>La </a:t>
            </a:r>
            <a:r>
              <a:rPr lang="es-ES" b="1" dirty="0">
                <a:solidFill>
                  <a:schemeClr val="bg1"/>
                </a:solidFill>
                <a:latin typeface="Calibri" panose="020F0502020204030204" pitchFamily="34" charset="0"/>
                <a:cs typeface="Calibri" panose="020F0502020204030204" pitchFamily="34" charset="0"/>
              </a:rPr>
              <a:t>conducta criminal es la que se etiqueta como tal</a:t>
            </a:r>
            <a:r>
              <a:rPr lang="es-ES" dirty="0">
                <a:solidFill>
                  <a:schemeClr val="bg1"/>
                </a:solidFill>
                <a:latin typeface="Calibri" panose="020F0502020204030204" pitchFamily="34" charset="0"/>
                <a:cs typeface="Calibri" panose="020F0502020204030204" pitchFamily="34" charset="0"/>
              </a:rPr>
              <a:t>, y por lo tanto, el </a:t>
            </a:r>
            <a:r>
              <a:rPr lang="es-ES" b="1" dirty="0">
                <a:solidFill>
                  <a:schemeClr val="bg1"/>
                </a:solidFill>
                <a:latin typeface="Calibri" panose="020F0502020204030204" pitchFamily="34" charset="0"/>
                <a:cs typeface="Calibri" panose="020F0502020204030204" pitchFamily="34" charset="0"/>
              </a:rPr>
              <a:t>sujeto criminal </a:t>
            </a:r>
            <a:r>
              <a:rPr lang="es-ES" dirty="0">
                <a:solidFill>
                  <a:schemeClr val="bg1"/>
                </a:solidFill>
                <a:latin typeface="Calibri" panose="020F0502020204030204" pitchFamily="34" charset="0"/>
                <a:cs typeface="Calibri" panose="020F0502020204030204" pitchFamily="34" charset="0"/>
              </a:rPr>
              <a:t>es también el que se </a:t>
            </a:r>
            <a:r>
              <a:rPr lang="es-ES" b="1" dirty="0">
                <a:solidFill>
                  <a:schemeClr val="bg1"/>
                </a:solidFill>
                <a:latin typeface="Calibri" panose="020F0502020204030204" pitchFamily="34" charset="0"/>
                <a:cs typeface="Calibri" panose="020F0502020204030204" pitchFamily="34" charset="0"/>
              </a:rPr>
              <a:t>etiqueta como tal.  </a:t>
            </a:r>
            <a:endParaRPr lang="es-ES" b="1" dirty="0" smtClean="0">
              <a:solidFill>
                <a:schemeClr val="bg1"/>
              </a:solidFill>
              <a:latin typeface="Calibri" panose="020F0502020204030204" pitchFamily="34" charset="0"/>
              <a:cs typeface="Calibri" panose="020F0502020204030204" pitchFamily="34" charset="0"/>
            </a:endParaRPr>
          </a:p>
          <a:p>
            <a:pPr marL="285750" indent="-285750" algn="just">
              <a:buClr>
                <a:schemeClr val="accent1"/>
              </a:buClr>
              <a:buFont typeface="Wingdings" panose="05000000000000000000" pitchFamily="2" charset="2"/>
              <a:buChar char="§"/>
              <a:defRPr/>
            </a:pPr>
            <a:endParaRPr lang="es-ES" b="1" dirty="0" smtClean="0">
              <a:solidFill>
                <a:schemeClr val="bg1"/>
              </a:solidFill>
              <a:latin typeface="Calibri" panose="020F0502020204030204" pitchFamily="34" charset="0"/>
              <a:cs typeface="Calibri" panose="020F0502020204030204" pitchFamily="34" charset="0"/>
            </a:endParaRPr>
          </a:p>
          <a:p>
            <a:pPr marL="285750" indent="-285750" algn="just">
              <a:buClr>
                <a:schemeClr val="accent1"/>
              </a:buClr>
              <a:buFont typeface="Wingdings" panose="05000000000000000000" pitchFamily="2" charset="2"/>
              <a:buChar char="§"/>
              <a:defRPr/>
            </a:pPr>
            <a:r>
              <a:rPr lang="es-ES" dirty="0">
                <a:solidFill>
                  <a:schemeClr val="bg1"/>
                </a:solidFill>
                <a:latin typeface="Calibri" panose="020F0502020204030204" pitchFamily="34" charset="0"/>
                <a:cs typeface="Calibri" panose="020F0502020204030204" pitchFamily="34" charset="0"/>
              </a:rPr>
              <a:t>El foco de estudio son los procesos de criminalización: </a:t>
            </a:r>
            <a:r>
              <a:rPr lang="es-ES" b="1" dirty="0">
                <a:solidFill>
                  <a:schemeClr val="bg1"/>
                </a:solidFill>
                <a:latin typeface="Calibri" panose="020F0502020204030204" pitchFamily="34" charset="0"/>
                <a:cs typeface="Calibri" panose="020F0502020204030204" pitchFamily="34" charset="0"/>
              </a:rPr>
              <a:t>¿quién y cómo es el que determina qué tipos de comportamientos son delictivos y cuáles son sus consecuencias?</a:t>
            </a:r>
          </a:p>
          <a:p>
            <a:pPr marL="285750" indent="-285750" algn="just">
              <a:buClr>
                <a:schemeClr val="accent1"/>
              </a:buClr>
              <a:buFont typeface="Wingdings" panose="05000000000000000000" pitchFamily="2" charset="2"/>
              <a:buChar char="§"/>
              <a:defRPr/>
            </a:pPr>
            <a:endParaRPr lang="es-CL" b="1" dirty="0">
              <a:solidFill>
                <a:schemeClr val="bg1"/>
              </a:solidFill>
              <a:latin typeface="Calibri" panose="020F0502020204030204" pitchFamily="34" charset="0"/>
              <a:cs typeface="Calibri" panose="020F0502020204030204" pitchFamily="34" charset="0"/>
            </a:endParaRPr>
          </a:p>
          <a:p>
            <a:pPr marL="285750" indent="-285750" algn="just">
              <a:buClr>
                <a:schemeClr val="accent1"/>
              </a:buClr>
              <a:buFont typeface="Wingdings" panose="05000000000000000000" pitchFamily="2" charset="2"/>
              <a:buChar char="§"/>
              <a:defRPr/>
            </a:pPr>
            <a:endParaRPr lang="es-CL" b="1" dirty="0">
              <a:solidFill>
                <a:schemeClr val="bg2">
                  <a:lumMod val="10000"/>
                </a:schemeClr>
              </a:solidFill>
              <a:latin typeface="Candara" panose="020E0502030303020204" pitchFamily="34" charset="0"/>
            </a:endParaRPr>
          </a:p>
        </p:txBody>
      </p:sp>
      <p:sp>
        <p:nvSpPr>
          <p:cNvPr id="5" name="Rectángulo 4"/>
          <p:cNvSpPr/>
          <p:nvPr/>
        </p:nvSpPr>
        <p:spPr>
          <a:xfrm>
            <a:off x="6572865" y="1699409"/>
            <a:ext cx="5152103" cy="3416320"/>
          </a:xfrm>
          <a:prstGeom prst="rect">
            <a:avLst/>
          </a:prstGeom>
        </p:spPr>
        <p:txBody>
          <a:bodyPr wrap="square">
            <a:spAutoFit/>
          </a:bodyPr>
          <a:lstStyle/>
          <a:p>
            <a:pPr marL="342900" indent="-342900" algn="just">
              <a:buClr>
                <a:schemeClr val="accent1"/>
              </a:buClr>
              <a:buFont typeface="Wingdings" pitchFamily="2" charset="2"/>
              <a:buChar char="§"/>
              <a:defRPr/>
            </a:pPr>
            <a:r>
              <a:rPr lang="es-ES" b="1" dirty="0">
                <a:solidFill>
                  <a:schemeClr val="bg1"/>
                </a:solidFill>
                <a:latin typeface="Candara" pitchFamily="34" charset="0"/>
              </a:rPr>
              <a:t>Redefine al delito como daño causado a una víctima concreta</a:t>
            </a:r>
            <a:r>
              <a:rPr lang="es-ES" dirty="0">
                <a:solidFill>
                  <a:schemeClr val="bg1"/>
                </a:solidFill>
                <a:latin typeface="Candara" pitchFamily="34" charset="0"/>
              </a:rPr>
              <a:t>, y a la </a:t>
            </a:r>
            <a:r>
              <a:rPr lang="es-ES" b="1" dirty="0">
                <a:solidFill>
                  <a:schemeClr val="bg1"/>
                </a:solidFill>
                <a:latin typeface="Candara" pitchFamily="34" charset="0"/>
              </a:rPr>
              <a:t>víctima como persona que tiene necesidades y requiere una atención</a:t>
            </a:r>
            <a:r>
              <a:rPr lang="es-ES" dirty="0">
                <a:solidFill>
                  <a:schemeClr val="bg1"/>
                </a:solidFill>
                <a:latin typeface="Candara" pitchFamily="34" charset="0"/>
              </a:rPr>
              <a:t> y respuesta específica a su problema. </a:t>
            </a:r>
            <a:endParaRPr lang="es-CL" dirty="0">
              <a:solidFill>
                <a:schemeClr val="bg1"/>
              </a:solidFill>
              <a:latin typeface="Candara" pitchFamily="34" charset="0"/>
            </a:endParaRPr>
          </a:p>
          <a:p>
            <a:pPr marL="342900" indent="-342900" algn="just">
              <a:buClr>
                <a:schemeClr val="accent1"/>
              </a:buClr>
              <a:buFont typeface="Wingdings" pitchFamily="2" charset="2"/>
              <a:buChar char="§"/>
              <a:defRPr/>
            </a:pPr>
            <a:endParaRPr lang="es-CL" dirty="0">
              <a:solidFill>
                <a:schemeClr val="bg1"/>
              </a:solidFill>
              <a:latin typeface="Candara" pitchFamily="34" charset="0"/>
            </a:endParaRPr>
          </a:p>
          <a:p>
            <a:pPr marL="342900" indent="-342900" algn="just">
              <a:buClr>
                <a:schemeClr val="accent1"/>
              </a:buClr>
              <a:buFont typeface="Wingdings" pitchFamily="2" charset="2"/>
              <a:buChar char="§"/>
              <a:defRPr/>
            </a:pPr>
            <a:r>
              <a:rPr lang="es-CL" b="1" dirty="0">
                <a:solidFill>
                  <a:schemeClr val="bg1"/>
                </a:solidFill>
                <a:latin typeface="Candara" pitchFamily="34" charset="0"/>
              </a:rPr>
              <a:t>Derechos de las Víctimas </a:t>
            </a:r>
            <a:r>
              <a:rPr lang="es-CL" dirty="0">
                <a:solidFill>
                  <a:schemeClr val="bg1"/>
                </a:solidFill>
                <a:latin typeface="Candara" pitchFamily="34" charset="0"/>
              </a:rPr>
              <a:t>deben ser integrados a</a:t>
            </a:r>
            <a:r>
              <a:rPr lang="es-CL" b="1" dirty="0">
                <a:solidFill>
                  <a:schemeClr val="bg1"/>
                </a:solidFill>
                <a:latin typeface="Candara" pitchFamily="34" charset="0"/>
              </a:rPr>
              <a:t> los Derechos Fundamentales.</a:t>
            </a:r>
            <a:r>
              <a:rPr lang="es-CL" dirty="0">
                <a:solidFill>
                  <a:schemeClr val="bg1"/>
                </a:solidFill>
                <a:latin typeface="Candara" pitchFamily="34" charset="0"/>
              </a:rPr>
              <a:t> </a:t>
            </a:r>
          </a:p>
          <a:p>
            <a:pPr marL="342900" indent="-342900" algn="just">
              <a:buClr>
                <a:schemeClr val="accent1"/>
              </a:buClr>
              <a:buFont typeface="Wingdings" pitchFamily="2" charset="2"/>
              <a:buChar char="§"/>
              <a:defRPr/>
            </a:pPr>
            <a:endParaRPr lang="es-CL" dirty="0">
              <a:solidFill>
                <a:schemeClr val="bg1"/>
              </a:solidFill>
              <a:latin typeface="Candara" pitchFamily="34" charset="0"/>
            </a:endParaRPr>
          </a:p>
          <a:p>
            <a:pPr marL="342900" indent="-342900" algn="just">
              <a:buClr>
                <a:schemeClr val="accent1"/>
              </a:buClr>
              <a:buFont typeface="Wingdings" pitchFamily="2" charset="2"/>
              <a:buChar char="§"/>
              <a:defRPr/>
            </a:pPr>
            <a:r>
              <a:rPr lang="es-ES_tradnl" b="1" dirty="0">
                <a:solidFill>
                  <a:schemeClr val="bg1"/>
                </a:solidFill>
                <a:latin typeface="Candara" pitchFamily="34" charset="0"/>
              </a:rPr>
              <a:t>Exige fines de reparación integral.</a:t>
            </a:r>
            <a:r>
              <a:rPr lang="es-ES_tradnl" i="1" dirty="0">
                <a:solidFill>
                  <a:schemeClr val="bg1"/>
                </a:solidFill>
                <a:latin typeface="Candara" pitchFamily="34" charset="0"/>
              </a:rPr>
              <a:t> </a:t>
            </a:r>
            <a:endParaRPr lang="es-CL" dirty="0">
              <a:solidFill>
                <a:schemeClr val="bg1"/>
              </a:solidFill>
              <a:latin typeface="Candara" pitchFamily="34" charset="0"/>
            </a:endParaRPr>
          </a:p>
          <a:p>
            <a:pPr marL="342900" indent="-342900" algn="just">
              <a:buClr>
                <a:schemeClr val="accent1"/>
              </a:buClr>
              <a:buFont typeface="Wingdings" pitchFamily="2" charset="2"/>
              <a:buChar char="§"/>
              <a:defRPr/>
            </a:pPr>
            <a:endParaRPr lang="es-CL" dirty="0">
              <a:solidFill>
                <a:schemeClr val="bg1"/>
              </a:solidFill>
              <a:latin typeface="Candara" pitchFamily="34" charset="0"/>
            </a:endParaRPr>
          </a:p>
          <a:p>
            <a:pPr marL="342900" indent="-342900" algn="just">
              <a:buClr>
                <a:schemeClr val="accent1"/>
              </a:buClr>
              <a:buFont typeface="Wingdings" pitchFamily="2" charset="2"/>
              <a:buChar char="§"/>
              <a:defRPr/>
            </a:pPr>
            <a:r>
              <a:rPr lang="es-ES" dirty="0">
                <a:solidFill>
                  <a:schemeClr val="bg1"/>
                </a:solidFill>
                <a:latin typeface="Candara" pitchFamily="34" charset="0"/>
              </a:rPr>
              <a:t>Desarrollo de nuevas </a:t>
            </a:r>
            <a:r>
              <a:rPr lang="es-ES" b="1" dirty="0">
                <a:solidFill>
                  <a:schemeClr val="bg1"/>
                </a:solidFill>
                <a:latin typeface="Candara" pitchFamily="34" charset="0"/>
              </a:rPr>
              <a:t>praxis de tratamiento y asistencia.</a:t>
            </a:r>
            <a:r>
              <a:rPr lang="es-ES" dirty="0">
                <a:solidFill>
                  <a:schemeClr val="bg1"/>
                </a:solidFill>
                <a:latin typeface="Candara" pitchFamily="34" charset="0"/>
              </a:rPr>
              <a:t> </a:t>
            </a:r>
          </a:p>
        </p:txBody>
      </p:sp>
    </p:spTree>
    <p:extLst>
      <p:ext uri="{BB962C8B-B14F-4D97-AF65-F5344CB8AC3E}">
        <p14:creationId xmlns:p14="http://schemas.microsoft.com/office/powerpoint/2010/main" val="24993573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D9B0CA9C-F0F2-ABDD-67A0-6F77920F014B}"/>
              </a:ext>
            </a:extLst>
          </p:cNvPr>
          <p:cNvSpPr>
            <a:spLocks noGrp="1"/>
          </p:cNvSpPr>
          <p:nvPr>
            <p:ph type="body" sz="quarter" idx="12"/>
          </p:nvPr>
        </p:nvSpPr>
        <p:spPr>
          <a:xfrm>
            <a:off x="378973" y="327684"/>
            <a:ext cx="4687565" cy="286232"/>
          </a:xfrm>
        </p:spPr>
        <p:txBody>
          <a:bodyPr/>
          <a:lstStyle/>
          <a:p>
            <a:r>
              <a:rPr lang="es-CL" dirty="0"/>
              <a:t>Curso Enfoques criminológicos y </a:t>
            </a:r>
            <a:r>
              <a:rPr lang="es-CL" dirty="0" smtClean="0"/>
              <a:t>modelos </a:t>
            </a:r>
            <a:r>
              <a:rPr lang="es-CL" dirty="0"/>
              <a:t>de reinserción social</a:t>
            </a:r>
          </a:p>
        </p:txBody>
      </p:sp>
      <p:sp>
        <p:nvSpPr>
          <p:cNvPr id="3" name="Marcador de texto 2">
            <a:extLst>
              <a:ext uri="{FF2B5EF4-FFF2-40B4-BE49-F238E27FC236}">
                <a16:creationId xmlns:a16="http://schemas.microsoft.com/office/drawing/2014/main" id="{9A73F8C0-00CC-29FF-684F-4BA92A4C2D7D}"/>
              </a:ext>
            </a:extLst>
          </p:cNvPr>
          <p:cNvSpPr>
            <a:spLocks noGrp="1"/>
          </p:cNvSpPr>
          <p:nvPr>
            <p:ph type="body" sz="quarter" idx="13"/>
          </p:nvPr>
        </p:nvSpPr>
        <p:spPr>
          <a:xfrm>
            <a:off x="378973" y="1287722"/>
            <a:ext cx="11316139" cy="2512268"/>
          </a:xfrm>
        </p:spPr>
        <p:txBody>
          <a:bodyPr>
            <a:noAutofit/>
          </a:bodyPr>
          <a:lstStyle/>
          <a:p>
            <a:pPr marL="50800" indent="0" algn="ctr">
              <a:buNone/>
            </a:pPr>
            <a:r>
              <a:rPr lang="es-CL" sz="3200" b="1" dirty="0" smtClean="0"/>
              <a:t>Módulo 3</a:t>
            </a:r>
            <a:endParaRPr lang="es-CL" sz="3200" b="1" dirty="0"/>
          </a:p>
          <a:p>
            <a:pPr marL="50800" indent="0" algn="ctr">
              <a:buNone/>
            </a:pPr>
            <a:r>
              <a:rPr lang="es-CL" dirty="0" smtClean="0"/>
              <a:t>“</a:t>
            </a:r>
            <a:r>
              <a:rPr lang="es-ES" dirty="0"/>
              <a:t>Justicia Restaurativa y contexto </a:t>
            </a:r>
            <a:r>
              <a:rPr lang="es-ES" dirty="0" smtClean="0"/>
              <a:t>penitenciario</a:t>
            </a:r>
            <a:r>
              <a:rPr lang="es-CL" dirty="0" smtClean="0"/>
              <a:t>”</a:t>
            </a:r>
          </a:p>
          <a:p>
            <a:pPr marL="50800" indent="0" algn="ctr">
              <a:buNone/>
            </a:pPr>
            <a:endParaRPr lang="es-CL" sz="3600" dirty="0"/>
          </a:p>
          <a:p>
            <a:pPr marL="50800" indent="0" algn="ctr">
              <a:buNone/>
            </a:pPr>
            <a:r>
              <a:rPr lang="es-CL" sz="3600" dirty="0" smtClean="0"/>
              <a:t>Clase S1</a:t>
            </a:r>
          </a:p>
          <a:p>
            <a:pPr marL="50800" indent="0" algn="ctr">
              <a:buNone/>
            </a:pPr>
            <a:r>
              <a:rPr lang="es-ES" sz="3600" b="1" dirty="0"/>
              <a:t>"Conceptos introductorios de la Victimología y </a:t>
            </a:r>
            <a:endParaRPr lang="es-ES" sz="3600" b="1" dirty="0" smtClean="0"/>
          </a:p>
          <a:p>
            <a:pPr marL="50800" indent="0" algn="ctr">
              <a:buNone/>
            </a:pPr>
            <a:r>
              <a:rPr lang="es-ES" sz="3600" b="1" dirty="0" smtClean="0"/>
              <a:t>la </a:t>
            </a:r>
            <a:r>
              <a:rPr lang="es-ES" sz="3600" b="1" dirty="0"/>
              <a:t>Justicia Restaurativa"</a:t>
            </a:r>
            <a:endParaRPr lang="es-CL" sz="3600" b="1" dirty="0"/>
          </a:p>
          <a:p>
            <a:pPr marL="50800" indent="0" algn="ctr">
              <a:buNone/>
            </a:pPr>
            <a:r>
              <a:rPr lang="es-CL" sz="3200" dirty="0" smtClean="0">
                <a:solidFill>
                  <a:schemeClr val="tx1">
                    <a:lumMod val="50000"/>
                    <a:lumOff val="50000"/>
                  </a:schemeClr>
                </a:solidFill>
              </a:rPr>
              <a:t>Paula Medina González</a:t>
            </a:r>
            <a:r>
              <a:rPr lang="es-CL" sz="3600" dirty="0" smtClean="0">
                <a:solidFill>
                  <a:schemeClr val="tx1">
                    <a:lumMod val="50000"/>
                    <a:lumOff val="50000"/>
                  </a:schemeClr>
                </a:solidFill>
              </a:rPr>
              <a:t> </a:t>
            </a:r>
            <a:endParaRPr lang="es-CL" sz="3600" dirty="0">
              <a:solidFill>
                <a:schemeClr val="tx1">
                  <a:lumMod val="50000"/>
                  <a:lumOff val="50000"/>
                </a:schemeClr>
              </a:solidFill>
            </a:endParaRPr>
          </a:p>
        </p:txBody>
      </p:sp>
    </p:spTree>
    <p:extLst>
      <p:ext uri="{BB962C8B-B14F-4D97-AF65-F5344CB8AC3E}">
        <p14:creationId xmlns:p14="http://schemas.microsoft.com/office/powerpoint/2010/main" val="14437081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cxnSp>
        <p:nvCxnSpPr>
          <p:cNvPr id="3" name="Conector recto 2"/>
          <p:cNvCxnSpPr/>
          <p:nvPr/>
        </p:nvCxnSpPr>
        <p:spPr>
          <a:xfrm>
            <a:off x="6129337" y="228600"/>
            <a:ext cx="42863" cy="6357938"/>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8" name="Rectángulo 7"/>
          <p:cNvSpPr/>
          <p:nvPr/>
        </p:nvSpPr>
        <p:spPr>
          <a:xfrm>
            <a:off x="7171897" y="358258"/>
            <a:ext cx="4196533" cy="584775"/>
          </a:xfrm>
          <a:prstGeom prst="rect">
            <a:avLst/>
          </a:prstGeom>
        </p:spPr>
        <p:txBody>
          <a:bodyPr wrap="none">
            <a:spAutoFit/>
          </a:bodyPr>
          <a:lstStyle/>
          <a:p>
            <a:pPr algn="ctr"/>
            <a:r>
              <a:rPr lang="es-ES_tradnl" altLang="es-CL" sz="3200" b="1" dirty="0" smtClean="0">
                <a:solidFill>
                  <a:srgbClr val="FFFF00"/>
                </a:solidFill>
                <a:latin typeface="Calibri" panose="020F0502020204030204" pitchFamily="34" charset="0"/>
                <a:cs typeface="Calibri" panose="020F0502020204030204" pitchFamily="34" charset="0"/>
              </a:rPr>
              <a:t>VICTIMOLOGÍA CRÍTICA</a:t>
            </a:r>
            <a:endParaRPr lang="en-US" sz="3200" dirty="0">
              <a:solidFill>
                <a:srgbClr val="FFFF00"/>
              </a:solidFill>
              <a:latin typeface="Calibri" panose="020F0502020204030204" pitchFamily="34" charset="0"/>
              <a:cs typeface="Calibri" panose="020F0502020204030204" pitchFamily="34" charset="0"/>
            </a:endParaRPr>
          </a:p>
        </p:txBody>
      </p:sp>
      <p:sp>
        <p:nvSpPr>
          <p:cNvPr id="2" name="Rectángulo 1"/>
          <p:cNvSpPr/>
          <p:nvPr/>
        </p:nvSpPr>
        <p:spPr>
          <a:xfrm>
            <a:off x="831942" y="358258"/>
            <a:ext cx="4471865" cy="584775"/>
          </a:xfrm>
          <a:prstGeom prst="rect">
            <a:avLst/>
          </a:prstGeom>
        </p:spPr>
        <p:txBody>
          <a:bodyPr wrap="none">
            <a:spAutoFit/>
          </a:bodyPr>
          <a:lstStyle/>
          <a:p>
            <a:pPr algn="ctr"/>
            <a:r>
              <a:rPr lang="en-US" sz="3200" b="1" dirty="0" smtClean="0">
                <a:solidFill>
                  <a:srgbClr val="FFFF00"/>
                </a:solidFill>
              </a:rPr>
              <a:t>CRIMINOLOGÍA CRÍTICA </a:t>
            </a:r>
            <a:endParaRPr lang="en-US" sz="3200" b="1" dirty="0">
              <a:solidFill>
                <a:srgbClr val="FFFF00"/>
              </a:solidFill>
            </a:endParaRPr>
          </a:p>
        </p:txBody>
      </p:sp>
      <p:sp>
        <p:nvSpPr>
          <p:cNvPr id="7" name="1 Rectángulo"/>
          <p:cNvSpPr/>
          <p:nvPr/>
        </p:nvSpPr>
        <p:spPr>
          <a:xfrm>
            <a:off x="390495" y="1253663"/>
            <a:ext cx="5287634" cy="5016758"/>
          </a:xfrm>
          <a:prstGeom prst="rect">
            <a:avLst/>
          </a:prstGeom>
        </p:spPr>
        <p:txBody>
          <a:bodyPr wrap="square">
            <a:spAutoFit/>
          </a:bodyPr>
          <a:lstStyle/>
          <a:p>
            <a:pPr eaLnBrk="1" hangingPunct="1">
              <a:defRPr/>
            </a:pPr>
            <a:r>
              <a:rPr lang="es-ES" sz="2000" b="1" dirty="0">
                <a:solidFill>
                  <a:schemeClr val="bg1"/>
                </a:solidFill>
                <a:latin typeface="Calibri" panose="020F0502020204030204" pitchFamily="34" charset="0"/>
                <a:cs typeface="Calibri" panose="020F0502020204030204" pitchFamily="34" charset="0"/>
              </a:rPr>
              <a:t> </a:t>
            </a:r>
            <a:endParaRPr lang="es-CL" sz="2000" dirty="0">
              <a:solidFill>
                <a:schemeClr val="bg1"/>
              </a:solidFill>
              <a:latin typeface="Calibri" panose="020F0502020204030204" pitchFamily="34" charset="0"/>
              <a:cs typeface="Calibri" panose="020F0502020204030204" pitchFamily="34" charset="0"/>
            </a:endParaRPr>
          </a:p>
          <a:p>
            <a:pPr marL="285750" indent="-285750" algn="just" eaLnBrk="1" hangingPunct="1">
              <a:buClr>
                <a:schemeClr val="accent1"/>
              </a:buClr>
              <a:buFont typeface="Wingdings" panose="05000000000000000000" pitchFamily="2" charset="2"/>
              <a:buChar char="§"/>
              <a:defRPr/>
            </a:pPr>
            <a:r>
              <a:rPr lang="es-ES" sz="2000" dirty="0">
                <a:solidFill>
                  <a:schemeClr val="bg1"/>
                </a:solidFill>
                <a:latin typeface="Calibri" panose="020F0502020204030204" pitchFamily="34" charset="0"/>
                <a:cs typeface="Calibri" panose="020F0502020204030204" pitchFamily="34" charset="0"/>
              </a:rPr>
              <a:t>La sociedad está compuesta de muchos </a:t>
            </a:r>
            <a:r>
              <a:rPr lang="es-ES" sz="2000" b="1" dirty="0">
                <a:solidFill>
                  <a:schemeClr val="bg1"/>
                </a:solidFill>
                <a:latin typeface="Calibri" panose="020F0502020204030204" pitchFamily="34" charset="0"/>
                <a:cs typeface="Calibri" panose="020F0502020204030204" pitchFamily="34" charset="0"/>
              </a:rPr>
              <a:t>grupos en conflicto. </a:t>
            </a:r>
            <a:endParaRPr lang="es-CL" sz="2000" b="1" dirty="0">
              <a:solidFill>
                <a:schemeClr val="bg1"/>
              </a:solidFill>
              <a:latin typeface="Calibri" panose="020F0502020204030204" pitchFamily="34" charset="0"/>
              <a:cs typeface="Calibri" panose="020F0502020204030204" pitchFamily="34" charset="0"/>
            </a:endParaRPr>
          </a:p>
          <a:p>
            <a:pPr marL="285750" indent="-285750" algn="just" eaLnBrk="1" hangingPunct="1">
              <a:buClr>
                <a:schemeClr val="accent1"/>
              </a:buClr>
              <a:buFont typeface="Wingdings" panose="05000000000000000000" pitchFamily="2" charset="2"/>
              <a:buChar char="§"/>
              <a:defRPr/>
            </a:pPr>
            <a:endParaRPr lang="es-CL" sz="2000" dirty="0">
              <a:solidFill>
                <a:schemeClr val="bg1"/>
              </a:solidFill>
              <a:latin typeface="Calibri" panose="020F0502020204030204" pitchFamily="34" charset="0"/>
              <a:cs typeface="Calibri" panose="020F0502020204030204" pitchFamily="34" charset="0"/>
            </a:endParaRPr>
          </a:p>
          <a:p>
            <a:pPr marL="285750" indent="-285750" algn="just" eaLnBrk="1" hangingPunct="1">
              <a:buClr>
                <a:schemeClr val="accent1"/>
              </a:buClr>
              <a:buFont typeface="Wingdings" panose="05000000000000000000" pitchFamily="2" charset="2"/>
              <a:buChar char="§"/>
              <a:defRPr/>
            </a:pPr>
            <a:r>
              <a:rPr lang="es-ES" sz="2000" dirty="0">
                <a:solidFill>
                  <a:schemeClr val="bg1"/>
                </a:solidFill>
                <a:latin typeface="Calibri" panose="020F0502020204030204" pitchFamily="34" charset="0"/>
                <a:cs typeface="Calibri" panose="020F0502020204030204" pitchFamily="34" charset="0"/>
              </a:rPr>
              <a:t>Las leyes </a:t>
            </a:r>
            <a:r>
              <a:rPr lang="es-ES" sz="2000" b="1" dirty="0">
                <a:solidFill>
                  <a:schemeClr val="bg1"/>
                </a:solidFill>
                <a:latin typeface="Calibri" panose="020F0502020204030204" pitchFamily="34" charset="0"/>
                <a:cs typeface="Calibri" panose="020F0502020204030204" pitchFamily="34" charset="0"/>
              </a:rPr>
              <a:t>perpetúan la estructura </a:t>
            </a:r>
            <a:r>
              <a:rPr lang="es-ES" sz="2000" dirty="0">
                <a:solidFill>
                  <a:schemeClr val="bg1"/>
                </a:solidFill>
                <a:latin typeface="Calibri" panose="020F0502020204030204" pitchFamily="34" charset="0"/>
                <a:cs typeface="Calibri" panose="020F0502020204030204" pitchFamily="34" charset="0"/>
              </a:rPr>
              <a:t>económica capitalista. </a:t>
            </a:r>
            <a:endParaRPr lang="es-CL" sz="2000" dirty="0">
              <a:solidFill>
                <a:schemeClr val="bg1"/>
              </a:solidFill>
              <a:latin typeface="Calibri" panose="020F0502020204030204" pitchFamily="34" charset="0"/>
              <a:cs typeface="Calibri" panose="020F0502020204030204" pitchFamily="34" charset="0"/>
            </a:endParaRPr>
          </a:p>
          <a:p>
            <a:pPr marL="285750" indent="-285750" algn="just" eaLnBrk="1" hangingPunct="1">
              <a:buClr>
                <a:schemeClr val="accent1"/>
              </a:buClr>
              <a:buFont typeface="Wingdings" panose="05000000000000000000" pitchFamily="2" charset="2"/>
              <a:buChar char="§"/>
              <a:defRPr/>
            </a:pPr>
            <a:endParaRPr lang="es-CL" sz="2000" dirty="0">
              <a:solidFill>
                <a:schemeClr val="bg1"/>
              </a:solidFill>
              <a:latin typeface="Calibri" panose="020F0502020204030204" pitchFamily="34" charset="0"/>
              <a:cs typeface="Calibri" panose="020F0502020204030204" pitchFamily="34" charset="0"/>
            </a:endParaRPr>
          </a:p>
          <a:p>
            <a:pPr marL="285750" indent="-285750" algn="just" eaLnBrk="1" hangingPunct="1">
              <a:buClr>
                <a:schemeClr val="accent1"/>
              </a:buClr>
              <a:buFont typeface="Wingdings" panose="05000000000000000000" pitchFamily="2" charset="2"/>
              <a:buChar char="§"/>
              <a:defRPr/>
            </a:pPr>
            <a:r>
              <a:rPr lang="es-ES" sz="2000" b="1" dirty="0">
                <a:solidFill>
                  <a:schemeClr val="bg1"/>
                </a:solidFill>
                <a:latin typeface="Calibri" panose="020F0502020204030204" pitchFamily="34" charset="0"/>
                <a:cs typeface="Calibri" panose="020F0502020204030204" pitchFamily="34" charset="0"/>
              </a:rPr>
              <a:t>Los problemas en la sociedad</a:t>
            </a:r>
            <a:r>
              <a:rPr lang="es-ES" sz="2000" dirty="0">
                <a:solidFill>
                  <a:schemeClr val="bg1"/>
                </a:solidFill>
                <a:latin typeface="Calibri" panose="020F0502020204030204" pitchFamily="34" charset="0"/>
                <a:cs typeface="Calibri" panose="020F0502020204030204" pitchFamily="34" charset="0"/>
              </a:rPr>
              <a:t>: delincuencia, pobreza y victimización puede ser resueltos únicamente por un cambio en el orden </a:t>
            </a:r>
            <a:r>
              <a:rPr lang="es-ES" sz="2000" dirty="0" smtClean="0">
                <a:solidFill>
                  <a:schemeClr val="bg1"/>
                </a:solidFill>
                <a:latin typeface="Calibri" panose="020F0502020204030204" pitchFamily="34" charset="0"/>
                <a:cs typeface="Calibri" panose="020F0502020204030204" pitchFamily="34" charset="0"/>
              </a:rPr>
              <a:t>social (no penal).</a:t>
            </a:r>
          </a:p>
          <a:p>
            <a:pPr marL="285750" indent="-285750" algn="just" eaLnBrk="1" hangingPunct="1">
              <a:buClr>
                <a:schemeClr val="accent1"/>
              </a:buClr>
              <a:buFont typeface="Wingdings" panose="05000000000000000000" pitchFamily="2" charset="2"/>
              <a:buChar char="§"/>
              <a:defRPr/>
            </a:pPr>
            <a:endParaRPr lang="es-CL" sz="2000" dirty="0">
              <a:solidFill>
                <a:schemeClr val="bg1"/>
              </a:solidFill>
              <a:latin typeface="Calibri" panose="020F0502020204030204" pitchFamily="34" charset="0"/>
              <a:cs typeface="Calibri" panose="020F0502020204030204" pitchFamily="34" charset="0"/>
            </a:endParaRPr>
          </a:p>
          <a:p>
            <a:pPr marL="285750" lvl="0" indent="-285750" algn="just">
              <a:buClr>
                <a:schemeClr val="accent1"/>
              </a:buClr>
              <a:buFont typeface="Wingdings" panose="05000000000000000000" pitchFamily="2" charset="2"/>
              <a:buChar char="§"/>
              <a:defRPr/>
            </a:pPr>
            <a:r>
              <a:rPr lang="es-CL" sz="2000" b="1" dirty="0">
                <a:solidFill>
                  <a:schemeClr val="bg1"/>
                </a:solidFill>
              </a:rPr>
              <a:t>El derecho penal operaría para reproducir la desigualdad existente</a:t>
            </a:r>
            <a:r>
              <a:rPr lang="es-CL" sz="2000" dirty="0">
                <a:solidFill>
                  <a:schemeClr val="bg1"/>
                </a:solidFill>
              </a:rPr>
              <a:t> </a:t>
            </a:r>
            <a:r>
              <a:rPr lang="es-CL" sz="2000" b="1" dirty="0">
                <a:solidFill>
                  <a:schemeClr val="bg1"/>
                </a:solidFill>
              </a:rPr>
              <a:t>en la sociedad</a:t>
            </a:r>
            <a:r>
              <a:rPr lang="es-CL" sz="2000" dirty="0">
                <a:solidFill>
                  <a:schemeClr val="bg1"/>
                </a:solidFill>
              </a:rPr>
              <a:t> </a:t>
            </a:r>
            <a:r>
              <a:rPr lang="es-CL" dirty="0">
                <a:solidFill>
                  <a:schemeClr val="bg1"/>
                </a:solidFill>
              </a:rPr>
              <a:t>(Taylor et al, 1977; </a:t>
            </a:r>
            <a:r>
              <a:rPr lang="es-CL" dirty="0" err="1">
                <a:solidFill>
                  <a:schemeClr val="bg1"/>
                </a:solidFill>
              </a:rPr>
              <a:t>Baratta</a:t>
            </a:r>
            <a:r>
              <a:rPr lang="es-CL" dirty="0">
                <a:solidFill>
                  <a:schemeClr val="bg1"/>
                </a:solidFill>
              </a:rPr>
              <a:t>, 2004). </a:t>
            </a:r>
            <a:endParaRPr lang="en-US" dirty="0">
              <a:solidFill>
                <a:schemeClr val="bg1"/>
              </a:solidFill>
            </a:endParaRPr>
          </a:p>
          <a:p>
            <a:pPr marL="285750" indent="-285750" algn="just" eaLnBrk="1" hangingPunct="1">
              <a:buClr>
                <a:schemeClr val="accent1"/>
              </a:buClr>
              <a:buFont typeface="Wingdings" panose="05000000000000000000" pitchFamily="2" charset="2"/>
              <a:buChar char="§"/>
              <a:defRPr/>
            </a:pPr>
            <a:endParaRPr lang="es-CL" sz="2000" dirty="0">
              <a:solidFill>
                <a:schemeClr val="bg1"/>
              </a:solidFill>
              <a:latin typeface="Calibri" panose="020F0502020204030204" pitchFamily="34" charset="0"/>
              <a:cs typeface="Calibri" panose="020F0502020204030204" pitchFamily="34" charset="0"/>
            </a:endParaRPr>
          </a:p>
        </p:txBody>
      </p:sp>
      <p:sp>
        <p:nvSpPr>
          <p:cNvPr id="9" name="Rectangle 4"/>
          <p:cNvSpPr>
            <a:spLocks noChangeArrowheads="1"/>
          </p:cNvSpPr>
          <p:nvPr/>
        </p:nvSpPr>
        <p:spPr bwMode="auto">
          <a:xfrm>
            <a:off x="6129337" y="1132286"/>
            <a:ext cx="5713618"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defRPr/>
            </a:pPr>
            <a:endParaRPr lang="es-ES_tradnl" altLang="es-CL" sz="2000" dirty="0">
              <a:solidFill>
                <a:schemeClr val="bg1"/>
              </a:solidFill>
              <a:latin typeface="Calibri" panose="020F0502020204030204" pitchFamily="34" charset="0"/>
              <a:cs typeface="Calibri" panose="020F0502020204030204" pitchFamily="34" charset="0"/>
            </a:endParaRPr>
          </a:p>
          <a:p>
            <a:pPr marL="800100" lvl="1" indent="-342900" algn="just" eaLnBrk="1" hangingPunct="1">
              <a:buClr>
                <a:srgbClr val="00B0F0"/>
              </a:buClr>
              <a:buSzPct val="115000"/>
              <a:buFont typeface="Wingdings" panose="05000000000000000000" pitchFamily="2" charset="2"/>
              <a:buChar char="§"/>
              <a:defRPr/>
            </a:pPr>
            <a:r>
              <a:rPr lang="es-ES" altLang="es-CL" sz="2000" b="1" dirty="0">
                <a:solidFill>
                  <a:schemeClr val="bg1"/>
                </a:solidFill>
                <a:latin typeface="Calibri" panose="020F0502020204030204" pitchFamily="34" charset="0"/>
                <a:cs typeface="Calibri" panose="020F0502020204030204" pitchFamily="34" charset="0"/>
              </a:rPr>
              <a:t>Denuncia la victimización social tolerada.</a:t>
            </a:r>
          </a:p>
          <a:p>
            <a:pPr marL="742950" lvl="1" indent="-285750" algn="just" eaLnBrk="1" hangingPunct="1">
              <a:buClr>
                <a:srgbClr val="00B0F0"/>
              </a:buClr>
              <a:buSzPct val="115000"/>
              <a:buFont typeface="Wingdings" panose="05000000000000000000" pitchFamily="2" charset="2"/>
              <a:buChar char="§"/>
              <a:defRPr/>
            </a:pPr>
            <a:endParaRPr lang="es-ES" altLang="es-CL" sz="2000" b="1" dirty="0">
              <a:solidFill>
                <a:schemeClr val="bg1"/>
              </a:solidFill>
              <a:latin typeface="Calibri" panose="020F0502020204030204" pitchFamily="34" charset="0"/>
              <a:cs typeface="Calibri" panose="020F0502020204030204" pitchFamily="34" charset="0"/>
            </a:endParaRPr>
          </a:p>
          <a:p>
            <a:pPr marL="800100" lvl="1" indent="-342900" algn="just" eaLnBrk="1" hangingPunct="1">
              <a:buClr>
                <a:srgbClr val="00B0F0"/>
              </a:buClr>
              <a:buSzPct val="115000"/>
              <a:buFont typeface="Wingdings" panose="05000000000000000000" pitchFamily="2" charset="2"/>
              <a:buChar char="§"/>
              <a:defRPr/>
            </a:pPr>
            <a:r>
              <a:rPr lang="es-ES" sz="2000" b="1" dirty="0">
                <a:solidFill>
                  <a:schemeClr val="bg1"/>
                </a:solidFill>
                <a:latin typeface="Calibri" panose="020F0502020204030204" pitchFamily="34" charset="0"/>
                <a:cs typeface="Calibri" panose="020F0502020204030204" pitchFamily="34" charset="0"/>
              </a:rPr>
              <a:t>Evidencia la naturaleza opresivo- estructural e institucional de gran parte de las victimizaciones supraindividuales: </a:t>
            </a:r>
            <a:r>
              <a:rPr lang="es-ES" sz="2000" dirty="0">
                <a:solidFill>
                  <a:schemeClr val="bg1"/>
                </a:solidFill>
                <a:latin typeface="Calibri" panose="020F0502020204030204" pitchFamily="34" charset="0"/>
                <a:cs typeface="Calibri" panose="020F0502020204030204" pitchFamily="34" charset="0"/>
              </a:rPr>
              <a:t>que afecta a amplios colectivos como obreros, indígenas, inmigrantes, mujeres y niños, etc. </a:t>
            </a:r>
          </a:p>
          <a:p>
            <a:pPr marL="800100" lvl="1" indent="-342900" algn="just" eaLnBrk="1" hangingPunct="1">
              <a:buClr>
                <a:srgbClr val="00B0F0"/>
              </a:buClr>
              <a:buSzPct val="115000"/>
              <a:buFont typeface="Wingdings" panose="05000000000000000000" pitchFamily="2" charset="2"/>
              <a:buChar char="§"/>
              <a:defRPr/>
            </a:pPr>
            <a:endParaRPr lang="es-ES" sz="2000" dirty="0">
              <a:solidFill>
                <a:schemeClr val="bg1"/>
              </a:solidFill>
              <a:latin typeface="Calibri" panose="020F0502020204030204" pitchFamily="34" charset="0"/>
              <a:cs typeface="Calibri" panose="020F0502020204030204" pitchFamily="34" charset="0"/>
            </a:endParaRPr>
          </a:p>
          <a:p>
            <a:pPr marL="800100" lvl="1" indent="-342900" algn="just">
              <a:buClr>
                <a:srgbClr val="00B0F0"/>
              </a:buClr>
              <a:buSzPct val="115000"/>
              <a:buFont typeface="Wingdings" panose="05000000000000000000" pitchFamily="2" charset="2"/>
              <a:buChar char="§"/>
              <a:defRPr/>
            </a:pPr>
            <a:r>
              <a:rPr lang="es-ES" sz="2000" dirty="0">
                <a:solidFill>
                  <a:schemeClr val="bg1"/>
                </a:solidFill>
                <a:latin typeface="Calibri" panose="020F0502020204030204" pitchFamily="34" charset="0"/>
                <a:cs typeface="Calibri" panose="020F0502020204030204" pitchFamily="34" charset="0"/>
              </a:rPr>
              <a:t>Denuncia ampulosa respuesta a las victimizaciones de la calle, mientras </a:t>
            </a:r>
            <a:r>
              <a:rPr lang="es-ES" sz="2000" b="1" dirty="0">
                <a:solidFill>
                  <a:schemeClr val="bg1"/>
                </a:solidFill>
                <a:latin typeface="Calibri" panose="020F0502020204030204" pitchFamily="34" charset="0"/>
                <a:cs typeface="Calibri" panose="020F0502020204030204" pitchFamily="34" charset="0"/>
              </a:rPr>
              <a:t>se</a:t>
            </a:r>
            <a:r>
              <a:rPr lang="es-ES" sz="2000" dirty="0">
                <a:solidFill>
                  <a:schemeClr val="bg1"/>
                </a:solidFill>
                <a:latin typeface="Calibri" panose="020F0502020204030204" pitchFamily="34" charset="0"/>
                <a:cs typeface="Calibri" panose="020F0502020204030204" pitchFamily="34" charset="0"/>
              </a:rPr>
              <a:t> </a:t>
            </a:r>
            <a:r>
              <a:rPr lang="es-ES" sz="2000" b="1" dirty="0">
                <a:solidFill>
                  <a:schemeClr val="bg1"/>
                </a:solidFill>
                <a:latin typeface="Calibri" panose="020F0502020204030204" pitchFamily="34" charset="0"/>
                <a:cs typeface="Calibri" panose="020F0502020204030204" pitchFamily="34" charset="0"/>
              </a:rPr>
              <a:t>encubren y toleran otras victimizaciones </a:t>
            </a:r>
            <a:r>
              <a:rPr lang="es-ES" sz="2000" dirty="0">
                <a:solidFill>
                  <a:schemeClr val="bg1"/>
                </a:solidFill>
                <a:latin typeface="Calibri" panose="020F0502020204030204" pitchFamily="34" charset="0"/>
                <a:cs typeface="Calibri" panose="020F0502020204030204" pitchFamily="34" charset="0"/>
              </a:rPr>
              <a:t>que tienen que ver con la </a:t>
            </a:r>
            <a:r>
              <a:rPr lang="es-ES" sz="2000" b="1" dirty="0">
                <a:solidFill>
                  <a:schemeClr val="bg1"/>
                </a:solidFill>
                <a:latin typeface="Calibri" panose="020F0502020204030204" pitchFamily="34" charset="0"/>
                <a:cs typeface="Calibri" panose="020F0502020204030204" pitchFamily="34" charset="0"/>
              </a:rPr>
              <a:t>pobreza y exclusión </a:t>
            </a:r>
            <a:r>
              <a:rPr lang="es-ES" sz="2000" b="1" dirty="0" smtClean="0">
                <a:solidFill>
                  <a:schemeClr val="bg1"/>
                </a:solidFill>
                <a:latin typeface="Calibri" panose="020F0502020204030204" pitchFamily="34" charset="0"/>
                <a:cs typeface="Calibri" panose="020F0502020204030204" pitchFamily="34" charset="0"/>
              </a:rPr>
              <a:t>social </a:t>
            </a:r>
            <a:r>
              <a:rPr lang="es-ES" dirty="0">
                <a:solidFill>
                  <a:schemeClr val="bg1"/>
                </a:solidFill>
              </a:rPr>
              <a:t>(Elías, 1993; </a:t>
            </a:r>
            <a:r>
              <a:rPr lang="es-ES" dirty="0" err="1">
                <a:solidFill>
                  <a:schemeClr val="bg1"/>
                </a:solidFill>
              </a:rPr>
              <a:t>Beristain</a:t>
            </a:r>
            <a:r>
              <a:rPr lang="es-ES" dirty="0">
                <a:solidFill>
                  <a:schemeClr val="bg1"/>
                </a:solidFill>
              </a:rPr>
              <a:t>, 2004; Zaffaroni, 2000</a:t>
            </a:r>
            <a:r>
              <a:rPr lang="es-ES" dirty="0" smtClean="0">
                <a:solidFill>
                  <a:schemeClr val="bg1"/>
                </a:solidFill>
              </a:rPr>
              <a:t>).</a:t>
            </a:r>
          </a:p>
          <a:p>
            <a:pPr marL="800100" lvl="1" indent="-342900" algn="just">
              <a:buClr>
                <a:srgbClr val="00B0F0"/>
              </a:buClr>
              <a:buSzPct val="115000"/>
              <a:buFont typeface="Wingdings" panose="05000000000000000000" pitchFamily="2" charset="2"/>
              <a:buChar char="§"/>
              <a:defRPr/>
            </a:pPr>
            <a:endParaRPr lang="es-ES" dirty="0">
              <a:solidFill>
                <a:schemeClr val="bg1"/>
              </a:solidFill>
            </a:endParaRPr>
          </a:p>
          <a:p>
            <a:pPr marL="800100" lvl="1" indent="-342900" algn="just">
              <a:buClr>
                <a:srgbClr val="00B0F0"/>
              </a:buClr>
              <a:buSzPct val="115000"/>
              <a:buFont typeface="Wingdings" panose="05000000000000000000" pitchFamily="2" charset="2"/>
              <a:buChar char="§"/>
              <a:defRPr/>
            </a:pPr>
            <a:r>
              <a:rPr lang="es-ES" dirty="0" smtClean="0">
                <a:solidFill>
                  <a:schemeClr val="bg1"/>
                </a:solidFill>
              </a:rPr>
              <a:t>Justicia restaurativa como respuesta a la “expropiación del conflicto” a la víctima. </a:t>
            </a:r>
            <a:endParaRPr lang="en-US" dirty="0">
              <a:solidFill>
                <a:schemeClr val="bg1"/>
              </a:solidFill>
            </a:endParaRPr>
          </a:p>
          <a:p>
            <a:pPr marL="800100" lvl="1" indent="-342900" algn="just" eaLnBrk="1" hangingPunct="1">
              <a:buClr>
                <a:srgbClr val="00B0F0"/>
              </a:buClr>
              <a:buSzPct val="115000"/>
              <a:buFont typeface="Wingdings" panose="05000000000000000000" pitchFamily="2" charset="2"/>
              <a:buChar char="§"/>
              <a:defRPr/>
            </a:pPr>
            <a:endParaRPr lang="es-ES" sz="2000" b="1" dirty="0">
              <a:solidFill>
                <a:schemeClr val="bg1"/>
              </a:solidFill>
              <a:latin typeface="Calibri" panose="020F0502020204030204" pitchFamily="34" charset="0"/>
              <a:cs typeface="Calibri" panose="020F0502020204030204" pitchFamily="34" charset="0"/>
            </a:endParaRPr>
          </a:p>
          <a:p>
            <a:pPr lvl="1" algn="just" eaLnBrk="1" hangingPunct="1">
              <a:buClr>
                <a:srgbClr val="009242"/>
              </a:buClr>
              <a:buSzPct val="115000"/>
              <a:defRPr/>
            </a:pPr>
            <a:endParaRPr lang="es-ES" sz="2000" b="1" dirty="0">
              <a:solidFill>
                <a:schemeClr val="bg1"/>
              </a:solidFill>
              <a:latin typeface="Calibri" panose="020F0502020204030204" pitchFamily="34" charset="0"/>
              <a:cs typeface="Calibri" panose="020F0502020204030204" pitchFamily="34" charset="0"/>
            </a:endParaRPr>
          </a:p>
          <a:p>
            <a:pPr lvl="1" algn="just" eaLnBrk="1" hangingPunct="1">
              <a:buClr>
                <a:srgbClr val="009242"/>
              </a:buClr>
              <a:buSzPct val="115000"/>
              <a:defRPr/>
            </a:pPr>
            <a:r>
              <a:rPr lang="es-ES" sz="2000" dirty="0">
                <a:solidFill>
                  <a:schemeClr val="bg1"/>
                </a:solidFill>
                <a:latin typeface="Calibri" panose="020F0502020204030204" pitchFamily="34" charset="0"/>
                <a:cs typeface="Calibri" panose="020F0502020204030204" pitchFamily="34" charset="0"/>
              </a:rPr>
              <a:t>	</a:t>
            </a:r>
            <a:endParaRPr lang="es-ES" altLang="es-CL" sz="2000" b="1" dirty="0">
              <a:solidFill>
                <a:schemeClr val="bg1"/>
              </a:solidFill>
              <a:latin typeface="Calibri" panose="020F0502020204030204" pitchFamily="34" charset="0"/>
              <a:cs typeface="Calibri" panose="020F0502020204030204" pitchFamily="34" charset="0"/>
            </a:endParaRPr>
          </a:p>
          <a:p>
            <a:pPr eaLnBrk="1" hangingPunct="1">
              <a:buSzPct val="135000"/>
              <a:defRPr/>
            </a:pPr>
            <a:endParaRPr lang="es-ES_tradnl" altLang="es-CL" sz="2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05247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cxnSp>
        <p:nvCxnSpPr>
          <p:cNvPr id="3" name="Conector recto 2"/>
          <p:cNvCxnSpPr/>
          <p:nvPr/>
        </p:nvCxnSpPr>
        <p:spPr>
          <a:xfrm>
            <a:off x="6129337" y="228600"/>
            <a:ext cx="42863" cy="6357938"/>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8" name="Rectángulo 7"/>
          <p:cNvSpPr/>
          <p:nvPr/>
        </p:nvSpPr>
        <p:spPr>
          <a:xfrm>
            <a:off x="6656053" y="358258"/>
            <a:ext cx="5228226" cy="584775"/>
          </a:xfrm>
          <a:prstGeom prst="rect">
            <a:avLst/>
          </a:prstGeom>
        </p:spPr>
        <p:txBody>
          <a:bodyPr wrap="none">
            <a:spAutoFit/>
          </a:bodyPr>
          <a:lstStyle/>
          <a:p>
            <a:pPr algn="ctr"/>
            <a:r>
              <a:rPr lang="es-ES_tradnl" altLang="es-CL" sz="3200" b="1" dirty="0" smtClean="0">
                <a:solidFill>
                  <a:srgbClr val="FFFF00"/>
                </a:solidFill>
                <a:latin typeface="Calibri" panose="020F0502020204030204" pitchFamily="34" charset="0"/>
                <a:cs typeface="Calibri" panose="020F0502020204030204" pitchFamily="34" charset="0"/>
              </a:rPr>
              <a:t>VICTIMOLOGÍA DEL CONTROL</a:t>
            </a:r>
            <a:endParaRPr lang="en-US" sz="3200" dirty="0">
              <a:solidFill>
                <a:srgbClr val="FFFF00"/>
              </a:solidFill>
              <a:latin typeface="Calibri" panose="020F0502020204030204" pitchFamily="34" charset="0"/>
              <a:cs typeface="Calibri" panose="020F0502020204030204" pitchFamily="34" charset="0"/>
            </a:endParaRPr>
          </a:p>
        </p:txBody>
      </p:sp>
      <p:sp>
        <p:nvSpPr>
          <p:cNvPr id="2" name="Rectángulo 1"/>
          <p:cNvSpPr/>
          <p:nvPr/>
        </p:nvSpPr>
        <p:spPr>
          <a:xfrm>
            <a:off x="265604" y="358258"/>
            <a:ext cx="5604548" cy="584775"/>
          </a:xfrm>
          <a:prstGeom prst="rect">
            <a:avLst/>
          </a:prstGeom>
        </p:spPr>
        <p:txBody>
          <a:bodyPr wrap="none">
            <a:spAutoFit/>
          </a:bodyPr>
          <a:lstStyle/>
          <a:p>
            <a:pPr algn="ctr"/>
            <a:r>
              <a:rPr lang="en-US" sz="3200" b="1" dirty="0" smtClean="0">
                <a:solidFill>
                  <a:srgbClr val="FFFF00"/>
                </a:solidFill>
              </a:rPr>
              <a:t>CRIMINOLOGÍAS DEL CONTROL</a:t>
            </a:r>
            <a:endParaRPr lang="en-US" sz="3200" b="1" dirty="0">
              <a:solidFill>
                <a:srgbClr val="FFFF00"/>
              </a:solidFill>
            </a:endParaRPr>
          </a:p>
        </p:txBody>
      </p:sp>
      <p:sp>
        <p:nvSpPr>
          <p:cNvPr id="4" name="Rectángulo 3"/>
          <p:cNvSpPr/>
          <p:nvPr/>
        </p:nvSpPr>
        <p:spPr>
          <a:xfrm>
            <a:off x="501059" y="1225689"/>
            <a:ext cx="5144425" cy="5632311"/>
          </a:xfrm>
          <a:prstGeom prst="rect">
            <a:avLst/>
          </a:prstGeom>
        </p:spPr>
        <p:txBody>
          <a:bodyPr wrap="square">
            <a:spAutoFit/>
          </a:bodyPr>
          <a:lstStyle/>
          <a:p>
            <a:pPr marL="342900" indent="-342900" algn="just">
              <a:buClr>
                <a:srgbClr val="00B0F0"/>
              </a:buClr>
              <a:buFont typeface="Wingdings" panose="05000000000000000000" pitchFamily="2" charset="2"/>
              <a:buChar char="§"/>
            </a:pPr>
            <a:r>
              <a:rPr lang="es-ES" sz="2000" dirty="0" smtClean="0">
                <a:solidFill>
                  <a:schemeClr val="bg1"/>
                </a:solidFill>
              </a:rPr>
              <a:t>Mayor </a:t>
            </a:r>
            <a:r>
              <a:rPr lang="es-ES" sz="2000" dirty="0">
                <a:solidFill>
                  <a:schemeClr val="bg1"/>
                </a:solidFill>
              </a:rPr>
              <a:t>atención a las consecuencias del delito. No importan tanto las causas “profundas” de la criminalidad como sus efectos. </a:t>
            </a:r>
          </a:p>
          <a:p>
            <a:pPr marL="342900" indent="-342900" algn="just">
              <a:buClr>
                <a:srgbClr val="00B0F0"/>
              </a:buClr>
              <a:buFont typeface="Wingdings" panose="05000000000000000000" pitchFamily="2" charset="2"/>
              <a:buChar char="§"/>
            </a:pPr>
            <a:endParaRPr lang="es-ES" sz="2000" dirty="0">
              <a:solidFill>
                <a:schemeClr val="bg1"/>
              </a:solidFill>
            </a:endParaRPr>
          </a:p>
          <a:p>
            <a:pPr marL="342900" indent="-342900" algn="just">
              <a:buClr>
                <a:srgbClr val="00B0F0"/>
              </a:buClr>
              <a:buFont typeface="Wingdings" panose="05000000000000000000" pitchFamily="2" charset="2"/>
              <a:buChar char="§"/>
            </a:pPr>
            <a:r>
              <a:rPr lang="es-ES" sz="2000" dirty="0" smtClean="0">
                <a:solidFill>
                  <a:schemeClr val="bg1"/>
                </a:solidFill>
              </a:rPr>
              <a:t>El </a:t>
            </a:r>
            <a:r>
              <a:rPr lang="es-ES" sz="2000" dirty="0">
                <a:solidFill>
                  <a:schemeClr val="bg1"/>
                </a:solidFill>
              </a:rPr>
              <a:t>delito se produce por la falta o relajamiento de los mecanismos de control.</a:t>
            </a:r>
          </a:p>
          <a:p>
            <a:pPr marL="342900" indent="-342900" algn="just">
              <a:buClr>
                <a:srgbClr val="00B0F0"/>
              </a:buClr>
              <a:buFont typeface="Wingdings" panose="05000000000000000000" pitchFamily="2" charset="2"/>
              <a:buChar char="§"/>
            </a:pPr>
            <a:endParaRPr lang="es-ES" sz="2000" dirty="0">
              <a:solidFill>
                <a:schemeClr val="bg1"/>
              </a:solidFill>
            </a:endParaRPr>
          </a:p>
          <a:p>
            <a:pPr marL="342900" indent="-342900" algn="just">
              <a:buClr>
                <a:srgbClr val="00B0F0"/>
              </a:buClr>
              <a:buFont typeface="Wingdings" panose="05000000000000000000" pitchFamily="2" charset="2"/>
              <a:buChar char="§"/>
            </a:pPr>
            <a:r>
              <a:rPr lang="es-ES" sz="2000" dirty="0" smtClean="0">
                <a:solidFill>
                  <a:schemeClr val="bg1"/>
                </a:solidFill>
              </a:rPr>
              <a:t>Interés </a:t>
            </a:r>
            <a:r>
              <a:rPr lang="es-ES" sz="2000" dirty="0">
                <a:solidFill>
                  <a:schemeClr val="bg1"/>
                </a:solidFill>
              </a:rPr>
              <a:t>puesto en el desarrollo de estrategias del control de la criminalidad.  </a:t>
            </a:r>
            <a:endParaRPr lang="es-ES" sz="2000" dirty="0" smtClean="0">
              <a:solidFill>
                <a:schemeClr val="bg1"/>
              </a:solidFill>
            </a:endParaRPr>
          </a:p>
          <a:p>
            <a:pPr marL="342900" indent="-342900" algn="just">
              <a:buClr>
                <a:srgbClr val="00B0F0"/>
              </a:buClr>
              <a:buFont typeface="Wingdings" panose="05000000000000000000" pitchFamily="2" charset="2"/>
              <a:buChar char="§"/>
            </a:pPr>
            <a:endParaRPr lang="es-ES" sz="2000" dirty="0">
              <a:solidFill>
                <a:schemeClr val="bg1"/>
              </a:solidFill>
            </a:endParaRPr>
          </a:p>
          <a:p>
            <a:pPr marL="342900" lvl="0" indent="-342900" algn="just">
              <a:buClr>
                <a:srgbClr val="00B0F0"/>
              </a:buClr>
              <a:buFont typeface="Wingdings" panose="05000000000000000000" pitchFamily="2" charset="2"/>
              <a:buChar char="§"/>
            </a:pPr>
            <a:r>
              <a:rPr lang="es-ES_tradnl" sz="2000" b="1" dirty="0">
                <a:solidFill>
                  <a:schemeClr val="bg1"/>
                </a:solidFill>
              </a:rPr>
              <a:t>Obsesión por la seguridad: </a:t>
            </a:r>
            <a:r>
              <a:rPr lang="es-ES" sz="2000" dirty="0">
                <a:solidFill>
                  <a:schemeClr val="bg1"/>
                </a:solidFill>
              </a:rPr>
              <a:t>Política criminal de sospecha, institucionalización de la cautela. </a:t>
            </a:r>
            <a:r>
              <a:rPr lang="es-ES" sz="2000" b="1" dirty="0">
                <a:solidFill>
                  <a:schemeClr val="bg1"/>
                </a:solidFill>
              </a:rPr>
              <a:t>La evitación del delito se convierte en principio organizativo de la vida</a:t>
            </a:r>
            <a:r>
              <a:rPr lang="es-ES" sz="2000" dirty="0">
                <a:solidFill>
                  <a:schemeClr val="bg1"/>
                </a:solidFill>
              </a:rPr>
              <a:t> cotidiana. Sociedad de “víctimas potenciales” </a:t>
            </a:r>
            <a:r>
              <a:rPr lang="es-ES" sz="1600" dirty="0">
                <a:solidFill>
                  <a:schemeClr val="bg1"/>
                </a:solidFill>
              </a:rPr>
              <a:t>(Pitch, Garland, 2001).</a:t>
            </a:r>
            <a:endParaRPr lang="en-US" sz="1600" dirty="0">
              <a:solidFill>
                <a:schemeClr val="bg1"/>
              </a:solidFill>
            </a:endParaRPr>
          </a:p>
          <a:p>
            <a:pPr marL="342900" indent="-342900" algn="just">
              <a:buClr>
                <a:srgbClr val="00B0F0"/>
              </a:buClr>
              <a:buFont typeface="Wingdings" panose="05000000000000000000" pitchFamily="2" charset="2"/>
              <a:buChar char="§"/>
            </a:pPr>
            <a:endParaRPr lang="en-US" sz="2000" dirty="0">
              <a:solidFill>
                <a:schemeClr val="bg1"/>
              </a:solidFill>
            </a:endParaRPr>
          </a:p>
        </p:txBody>
      </p:sp>
      <p:sp>
        <p:nvSpPr>
          <p:cNvPr id="5" name="Rectángulo 4"/>
          <p:cNvSpPr/>
          <p:nvPr/>
        </p:nvSpPr>
        <p:spPr>
          <a:xfrm>
            <a:off x="6329858" y="1063457"/>
            <a:ext cx="5551500" cy="6315575"/>
          </a:xfrm>
          <a:prstGeom prst="rect">
            <a:avLst/>
          </a:prstGeom>
        </p:spPr>
        <p:txBody>
          <a:bodyPr wrap="square">
            <a:spAutoFit/>
          </a:bodyPr>
          <a:lstStyle/>
          <a:p>
            <a:pPr marL="342900" indent="-342900" algn="just">
              <a:spcBef>
                <a:spcPct val="20000"/>
              </a:spcBef>
              <a:buClr>
                <a:schemeClr val="accent1"/>
              </a:buClr>
              <a:buSzPct val="100000"/>
              <a:buFont typeface="Wingdings" panose="05000000000000000000" pitchFamily="2" charset="2"/>
              <a:buChar char="§"/>
              <a:defRPr/>
            </a:pPr>
            <a:r>
              <a:rPr lang="es-ES" b="1" dirty="0">
                <a:solidFill>
                  <a:schemeClr val="bg1"/>
                </a:solidFill>
                <a:latin typeface="Calibri" panose="020F0502020204030204" pitchFamily="34" charset="0"/>
                <a:cs typeface="Calibri" panose="020F0502020204030204" pitchFamily="34" charset="0"/>
              </a:rPr>
              <a:t>La experiencia de la víctima es hoy común y colectiva </a:t>
            </a:r>
            <a:r>
              <a:rPr lang="es-ES" dirty="0">
                <a:solidFill>
                  <a:schemeClr val="bg1"/>
                </a:solidFill>
                <a:latin typeface="Calibri" panose="020F0502020204030204" pitchFamily="34" charset="0"/>
                <a:cs typeface="Calibri" panose="020F0502020204030204" pitchFamily="34" charset="0"/>
              </a:rPr>
              <a:t>(haya uno sido o no víctima), no individual ni atípica. </a:t>
            </a:r>
            <a:r>
              <a:rPr lang="es-ES" b="1" i="1" dirty="0">
                <a:solidFill>
                  <a:schemeClr val="bg1"/>
                </a:solidFill>
                <a:latin typeface="Calibri" panose="020F0502020204030204" pitchFamily="34" charset="0"/>
                <a:cs typeface="Calibri" panose="020F0502020204030204" pitchFamily="34" charset="0"/>
              </a:rPr>
              <a:t>El que habla a nombre de las víctimas habla en nombre de todos nosotros.</a:t>
            </a:r>
            <a:r>
              <a:rPr lang="es-ES" i="1" dirty="0">
                <a:solidFill>
                  <a:schemeClr val="bg1"/>
                </a:solidFill>
                <a:latin typeface="Calibri" panose="020F0502020204030204" pitchFamily="34" charset="0"/>
                <a:cs typeface="Calibri" panose="020F0502020204030204" pitchFamily="34" charset="0"/>
              </a:rPr>
              <a:t> </a:t>
            </a:r>
            <a:endParaRPr lang="es-ES" sz="1600" dirty="0">
              <a:solidFill>
                <a:schemeClr val="bg1"/>
              </a:solidFill>
              <a:latin typeface="Calibri" panose="020F0502020204030204" pitchFamily="34" charset="0"/>
              <a:cs typeface="Calibri" panose="020F0502020204030204" pitchFamily="34" charset="0"/>
            </a:endParaRPr>
          </a:p>
          <a:p>
            <a:pPr marL="342900" indent="-342900" algn="just">
              <a:spcBef>
                <a:spcPct val="20000"/>
              </a:spcBef>
              <a:buClr>
                <a:schemeClr val="accent1"/>
              </a:buClr>
              <a:buSzPct val="100000"/>
              <a:buFont typeface="Wingdings" panose="05000000000000000000" pitchFamily="2" charset="2"/>
              <a:buChar char="§"/>
              <a:defRPr/>
            </a:pPr>
            <a:r>
              <a:rPr lang="es-ES" b="1" dirty="0">
                <a:solidFill>
                  <a:schemeClr val="bg1"/>
                </a:solidFill>
                <a:latin typeface="Calibri" panose="020F0502020204030204" pitchFamily="34" charset="0"/>
                <a:cs typeface="Calibri" panose="020F0502020204030204" pitchFamily="34" charset="0"/>
              </a:rPr>
              <a:t>Regreso de la víctima al centro de la escena en la política de la justicia penal</a:t>
            </a:r>
            <a:r>
              <a:rPr lang="es-ES" b="1" dirty="0" smtClean="0">
                <a:solidFill>
                  <a:schemeClr val="bg1"/>
                </a:solidFill>
                <a:latin typeface="Calibri" panose="020F0502020204030204" pitchFamily="34" charset="0"/>
                <a:cs typeface="Calibri" panose="020F0502020204030204" pitchFamily="34" charset="0"/>
              </a:rPr>
              <a:t>.</a:t>
            </a:r>
          </a:p>
          <a:p>
            <a:pPr marL="342900" indent="-342900" algn="just">
              <a:spcBef>
                <a:spcPct val="20000"/>
              </a:spcBef>
              <a:buClr>
                <a:schemeClr val="accent1"/>
              </a:buClr>
              <a:buSzPct val="100000"/>
              <a:buFont typeface="Wingdings" panose="05000000000000000000" pitchFamily="2" charset="2"/>
              <a:buChar char="§"/>
              <a:defRPr/>
            </a:pPr>
            <a:endParaRPr lang="es-ES" b="1" dirty="0">
              <a:solidFill>
                <a:schemeClr val="bg1"/>
              </a:solidFill>
              <a:latin typeface="Calibri" panose="020F0502020204030204" pitchFamily="34" charset="0"/>
              <a:cs typeface="Calibri" panose="020F0502020204030204" pitchFamily="34" charset="0"/>
            </a:endParaRPr>
          </a:p>
          <a:p>
            <a:pPr marL="342900" indent="-342900" algn="just">
              <a:spcBef>
                <a:spcPct val="20000"/>
              </a:spcBef>
              <a:buClr>
                <a:schemeClr val="accent1"/>
              </a:buClr>
              <a:buSzPct val="100000"/>
              <a:buFont typeface="Wingdings" panose="05000000000000000000" pitchFamily="2" charset="2"/>
              <a:buChar char="§"/>
              <a:defRPr/>
            </a:pPr>
            <a:r>
              <a:rPr lang="es-ES" b="1" dirty="0" smtClean="0">
                <a:solidFill>
                  <a:schemeClr val="bg1"/>
                </a:solidFill>
                <a:latin typeface="Candara" pitchFamily="34" charset="0"/>
              </a:rPr>
              <a:t>Imagen </a:t>
            </a:r>
            <a:r>
              <a:rPr lang="es-ES" b="1" dirty="0">
                <a:solidFill>
                  <a:schemeClr val="bg1"/>
                </a:solidFill>
                <a:latin typeface="Candara" pitchFamily="34" charset="0"/>
              </a:rPr>
              <a:t>proyectada y politizada sobre las víctimas</a:t>
            </a:r>
            <a:r>
              <a:rPr lang="es-ES" dirty="0">
                <a:solidFill>
                  <a:schemeClr val="bg1"/>
                </a:solidFill>
                <a:latin typeface="Candara" pitchFamily="34" charset="0"/>
              </a:rPr>
              <a:t>, más que </a:t>
            </a:r>
            <a:r>
              <a:rPr lang="es-ES" dirty="0" smtClean="0">
                <a:solidFill>
                  <a:schemeClr val="bg1"/>
                </a:solidFill>
                <a:latin typeface="Candara" pitchFamily="34" charset="0"/>
              </a:rPr>
              <a:t>un foco en los </a:t>
            </a:r>
            <a:r>
              <a:rPr lang="es-ES" dirty="0">
                <a:solidFill>
                  <a:schemeClr val="bg1"/>
                </a:solidFill>
                <a:latin typeface="Candara" pitchFamily="34" charset="0"/>
              </a:rPr>
              <a:t>intereses y opiniones de las </a:t>
            </a:r>
            <a:r>
              <a:rPr lang="es-ES" dirty="0" smtClean="0">
                <a:solidFill>
                  <a:schemeClr val="bg1"/>
                </a:solidFill>
                <a:latin typeface="Candara" pitchFamily="34" charset="0"/>
              </a:rPr>
              <a:t>propias </a:t>
            </a:r>
            <a:r>
              <a:rPr lang="es-ES" dirty="0">
                <a:solidFill>
                  <a:schemeClr val="bg1"/>
                </a:solidFill>
                <a:latin typeface="Candara" pitchFamily="34" charset="0"/>
              </a:rPr>
              <a:t>víctimas. </a:t>
            </a:r>
            <a:r>
              <a:rPr lang="es-ES" b="1" dirty="0">
                <a:solidFill>
                  <a:schemeClr val="bg1"/>
                </a:solidFill>
                <a:latin typeface="Candara" pitchFamily="34" charset="0"/>
              </a:rPr>
              <a:t>Para incorporar medidas punitivas, se invocan los sentimientos de las víctimas</a:t>
            </a:r>
            <a:r>
              <a:rPr lang="es-ES" b="1" dirty="0" smtClean="0">
                <a:solidFill>
                  <a:schemeClr val="bg1"/>
                </a:solidFill>
                <a:latin typeface="Candara" pitchFamily="34" charset="0"/>
              </a:rPr>
              <a:t>.</a:t>
            </a:r>
          </a:p>
          <a:p>
            <a:pPr marL="342900" indent="-342900" algn="just">
              <a:spcBef>
                <a:spcPct val="20000"/>
              </a:spcBef>
              <a:buClr>
                <a:schemeClr val="accent1"/>
              </a:buClr>
              <a:buSzPct val="100000"/>
              <a:buFont typeface="Wingdings" panose="05000000000000000000" pitchFamily="2" charset="2"/>
              <a:buChar char="§"/>
              <a:defRPr/>
            </a:pPr>
            <a:endParaRPr lang="es-ES" b="1" dirty="0">
              <a:solidFill>
                <a:schemeClr val="bg1"/>
              </a:solidFill>
              <a:latin typeface="Candara" pitchFamily="34" charset="0"/>
            </a:endParaRPr>
          </a:p>
          <a:p>
            <a:pPr marL="342900" indent="-342900" algn="just">
              <a:spcBef>
                <a:spcPct val="20000"/>
              </a:spcBef>
              <a:buClr>
                <a:schemeClr val="accent1"/>
              </a:buClr>
              <a:buSzPct val="100000"/>
              <a:buFont typeface="Wingdings" panose="05000000000000000000" pitchFamily="2" charset="2"/>
              <a:buChar char="§"/>
              <a:defRPr/>
            </a:pPr>
            <a:r>
              <a:rPr lang="es-ES" b="1" dirty="0">
                <a:solidFill>
                  <a:schemeClr val="bg1"/>
                </a:solidFill>
                <a:latin typeface="Calibri" panose="020F0502020204030204" pitchFamily="34" charset="0"/>
                <a:cs typeface="Calibri" panose="020F0502020204030204" pitchFamily="34" charset="0"/>
              </a:rPr>
              <a:t>Despreocupación por el sistema de garantías: </a:t>
            </a:r>
            <a:r>
              <a:rPr lang="es-CL" dirty="0">
                <a:solidFill>
                  <a:schemeClr val="bg1"/>
                </a:solidFill>
                <a:latin typeface="Calibri" panose="020F0502020204030204" pitchFamily="34" charset="0"/>
                <a:cs typeface="Calibri" panose="020F0502020204030204" pitchFamily="34" charset="0"/>
              </a:rPr>
              <a:t>Hay que </a:t>
            </a:r>
            <a:r>
              <a:rPr lang="es-CL" b="1" dirty="0">
                <a:solidFill>
                  <a:schemeClr val="bg1"/>
                </a:solidFill>
                <a:latin typeface="Calibri" panose="020F0502020204030204" pitchFamily="34" charset="0"/>
                <a:cs typeface="Calibri" panose="020F0502020204030204" pitchFamily="34" charset="0"/>
              </a:rPr>
              <a:t>renunciar a las cautelas existentes</a:t>
            </a:r>
            <a:r>
              <a:rPr lang="es-CL" dirty="0">
                <a:solidFill>
                  <a:schemeClr val="bg1"/>
                </a:solidFill>
                <a:latin typeface="Calibri" panose="020F0502020204030204" pitchFamily="34" charset="0"/>
                <a:cs typeface="Calibri" panose="020F0502020204030204" pitchFamily="34" charset="0"/>
              </a:rPr>
              <a:t> encargadas de prevenir los abusos de los poderes públicos contra los derechos individuales, </a:t>
            </a:r>
            <a:r>
              <a:rPr lang="es-CL" b="1" dirty="0">
                <a:solidFill>
                  <a:schemeClr val="bg1"/>
                </a:solidFill>
                <a:latin typeface="Calibri" panose="020F0502020204030204" pitchFamily="34" charset="0"/>
                <a:cs typeface="Calibri" panose="020F0502020204030204" pitchFamily="34" charset="0"/>
              </a:rPr>
              <a:t>a cambio de una mayor efectividad en la persecución del delito.</a:t>
            </a:r>
          </a:p>
          <a:p>
            <a:pPr marL="342900" indent="-342900" algn="just">
              <a:spcBef>
                <a:spcPct val="20000"/>
              </a:spcBef>
              <a:buClr>
                <a:schemeClr val="accent1"/>
              </a:buClr>
              <a:buSzPct val="100000"/>
              <a:buFont typeface="Wingdings" panose="05000000000000000000" pitchFamily="2" charset="2"/>
              <a:buChar char="§"/>
              <a:defRPr/>
            </a:pPr>
            <a:endParaRPr lang="es-ES" b="1" dirty="0">
              <a:solidFill>
                <a:schemeClr val="bg1"/>
              </a:solidFill>
              <a:latin typeface="Candara" pitchFamily="34" charset="0"/>
            </a:endParaRPr>
          </a:p>
          <a:p>
            <a:pPr marL="342900" indent="-342900" algn="just">
              <a:spcBef>
                <a:spcPct val="20000"/>
              </a:spcBef>
              <a:buClr>
                <a:schemeClr val="accent1"/>
              </a:buClr>
              <a:buSzPct val="100000"/>
              <a:buFont typeface="Wingdings" panose="05000000000000000000" pitchFamily="2" charset="2"/>
              <a:buChar char="§"/>
              <a:defRPr/>
            </a:pPr>
            <a:endParaRPr lang="es-ES" b="1" dirty="0">
              <a:solidFill>
                <a:schemeClr val="bg1"/>
              </a:solidFill>
              <a:latin typeface="Calibri" panose="020F0502020204030204" pitchFamily="34" charset="0"/>
              <a:cs typeface="Calibri" panose="020F0502020204030204" pitchFamily="34" charset="0"/>
            </a:endParaRPr>
          </a:p>
          <a:p>
            <a:pPr marL="342900" indent="-342900" algn="just">
              <a:spcBef>
                <a:spcPct val="20000"/>
              </a:spcBef>
              <a:buClr>
                <a:schemeClr val="accent1"/>
              </a:buClr>
              <a:buSzPct val="100000"/>
              <a:buFont typeface="Wingdings" panose="05000000000000000000" pitchFamily="2" charset="2"/>
              <a:buChar char="§"/>
              <a:defRPr/>
            </a:pPr>
            <a:endParaRPr lang="es-ES" sz="1600" dirty="0">
              <a:solidFill>
                <a:schemeClr val="bg1"/>
              </a:solidFill>
              <a:latin typeface="Calibri" panose="020F0502020204030204" pitchFamily="34" charset="0"/>
              <a:cs typeface="Calibri" panose="020F0502020204030204" pitchFamily="34" charset="0"/>
            </a:endParaRPr>
          </a:p>
        </p:txBody>
      </p:sp>
      <p:sp>
        <p:nvSpPr>
          <p:cNvPr id="6" name="Rectángulo 5"/>
          <p:cNvSpPr/>
          <p:nvPr/>
        </p:nvSpPr>
        <p:spPr>
          <a:xfrm>
            <a:off x="10286851" y="6401872"/>
            <a:ext cx="1483098" cy="338554"/>
          </a:xfrm>
          <a:prstGeom prst="rect">
            <a:avLst/>
          </a:prstGeom>
        </p:spPr>
        <p:txBody>
          <a:bodyPr wrap="none">
            <a:spAutoFit/>
          </a:bodyPr>
          <a:lstStyle/>
          <a:p>
            <a:pPr algn="just">
              <a:spcBef>
                <a:spcPct val="20000"/>
              </a:spcBef>
              <a:buClr>
                <a:schemeClr val="accent1"/>
              </a:buClr>
              <a:buSzPct val="100000"/>
              <a:defRPr/>
            </a:pPr>
            <a:r>
              <a:rPr lang="es-ES" sz="1600" dirty="0">
                <a:solidFill>
                  <a:schemeClr val="bg1"/>
                </a:solidFill>
                <a:latin typeface="Calibri" panose="020F0502020204030204" pitchFamily="34" charset="0"/>
                <a:cs typeface="Calibri" panose="020F0502020204030204" pitchFamily="34" charset="0"/>
              </a:rPr>
              <a:t>(Garland, 2001</a:t>
            </a:r>
            <a:r>
              <a:rPr lang="es-ES" sz="1600" dirty="0" smtClean="0">
                <a:solidFill>
                  <a:schemeClr val="bg1"/>
                </a:solidFill>
                <a:latin typeface="Calibri" panose="020F0502020204030204" pitchFamily="34" charset="0"/>
                <a:cs typeface="Calibri" panose="020F0502020204030204" pitchFamily="34" charset="0"/>
              </a:rPr>
              <a:t>)</a:t>
            </a:r>
            <a:endParaRPr lang="es-ES" sz="16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18992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14690" name="Rectángulo 1"/>
          <p:cNvSpPr>
            <a:spLocks noChangeArrowheads="1"/>
          </p:cNvSpPr>
          <p:nvPr/>
        </p:nvSpPr>
        <p:spPr bwMode="auto">
          <a:xfrm>
            <a:off x="3216683" y="188913"/>
            <a:ext cx="6022161" cy="72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15000"/>
              </a:lnSpc>
              <a:spcAft>
                <a:spcPts val="1000"/>
              </a:spcAft>
            </a:pPr>
            <a:r>
              <a:rPr lang="es-CL" altLang="es-CL" sz="3600" b="1">
                <a:solidFill>
                  <a:schemeClr val="bg1"/>
                </a:solidFill>
                <a:latin typeface="Candara" panose="020E0502030303020204" pitchFamily="34" charset="0"/>
                <a:ea typeface="Calibri" panose="020F0502020204030204" pitchFamily="34" charset="0"/>
                <a:cs typeface="Times New Roman" panose="02020603050405020304" pitchFamily="18" charset="0"/>
              </a:rPr>
              <a:t>ENFOQUES VICTIMOLÓGICOS</a:t>
            </a:r>
            <a:endParaRPr lang="es-CL" altLang="es-CL" sz="3600">
              <a:solidFill>
                <a:schemeClr val="bg1"/>
              </a:solidFill>
              <a:latin typeface="Candara" panose="020E0502030303020204" pitchFamily="34" charset="0"/>
              <a:ea typeface="Calibri" panose="020F0502020204030204" pitchFamily="34" charset="0"/>
              <a:cs typeface="Times New Roman" panose="02020603050405020304" pitchFamily="18" charset="0"/>
            </a:endParaRPr>
          </a:p>
        </p:txBody>
      </p:sp>
      <p:pic>
        <p:nvPicPr>
          <p:cNvPr id="114691"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5384" y="1075704"/>
            <a:ext cx="8844757" cy="5533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24477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60A33A-D1F4-4762-B04C-3D96E321C2FB}"/>
              </a:ext>
            </a:extLst>
          </p:cNvPr>
          <p:cNvSpPr>
            <a:spLocks noGrp="1" noRot="1" noMove="1" noResize="1" noEditPoints="1" noAdjustHandles="1" noChangeArrowheads="1" noChangeShapeType="1"/>
          </p:cNvSpPr>
          <p:nvPr>
            <p:ph type="body" sz="quarter" idx="12"/>
          </p:nvPr>
        </p:nvSpPr>
        <p:spPr>
          <a:xfrm>
            <a:off x="378973" y="327684"/>
            <a:ext cx="4729243" cy="608372"/>
          </a:xfrm>
        </p:spPr>
        <p:txBody>
          <a:bodyPr/>
          <a:lstStyle/>
          <a:p>
            <a:r>
              <a:rPr lang="es-CL" dirty="0"/>
              <a:t>Curso Enfoques criminológicos y modelos de reinserción social</a:t>
            </a:r>
          </a:p>
          <a:p>
            <a:endParaRPr lang="es-CL" dirty="0"/>
          </a:p>
        </p:txBody>
      </p:sp>
      <p:sp>
        <p:nvSpPr>
          <p:cNvPr id="4" name="Rectángulo 3"/>
          <p:cNvSpPr/>
          <p:nvPr/>
        </p:nvSpPr>
        <p:spPr>
          <a:xfrm>
            <a:off x="2316571" y="1722003"/>
            <a:ext cx="8936448" cy="2308324"/>
          </a:xfrm>
          <a:prstGeom prst="rect">
            <a:avLst/>
          </a:prstGeom>
        </p:spPr>
        <p:txBody>
          <a:bodyPr wrap="square">
            <a:spAutoFit/>
          </a:bodyPr>
          <a:lstStyle/>
          <a:p>
            <a:r>
              <a:rPr lang="es-ES" sz="3600" b="1" dirty="0" smtClean="0">
                <a:solidFill>
                  <a:srgbClr val="1F497D"/>
                </a:solidFill>
              </a:rPr>
              <a:t>                                                                                                                       </a:t>
            </a:r>
          </a:p>
          <a:p>
            <a:r>
              <a:rPr lang="es-ES" sz="3600" b="1" dirty="0" smtClean="0">
                <a:solidFill>
                  <a:srgbClr val="1F497D"/>
                </a:solidFill>
              </a:rPr>
              <a:t>Aspectos </a:t>
            </a:r>
            <a:r>
              <a:rPr lang="es-ES" sz="3600" b="1" dirty="0">
                <a:solidFill>
                  <a:srgbClr val="1F497D"/>
                </a:solidFill>
              </a:rPr>
              <a:t>fundamentales de los procesos de victimización: riesgo, daño, </a:t>
            </a:r>
            <a:r>
              <a:rPr lang="es-ES" sz="3600" b="1" dirty="0" smtClean="0">
                <a:solidFill>
                  <a:srgbClr val="1F497D"/>
                </a:solidFill>
              </a:rPr>
              <a:t>vulnerabilidad      </a:t>
            </a:r>
            <a:endParaRPr lang="es-ES" sz="3600" b="1" dirty="0">
              <a:solidFill>
                <a:srgbClr val="1F497D"/>
              </a:solidFill>
            </a:endParaRPr>
          </a:p>
          <a:p>
            <a:r>
              <a:rPr lang="es-ES" sz="3600" b="1" dirty="0" smtClean="0">
                <a:solidFill>
                  <a:srgbClr val="1F497D"/>
                </a:solidFill>
              </a:rPr>
              <a:t>                                                                </a:t>
            </a:r>
            <a:endParaRPr lang="es-ES" sz="3600" b="1" dirty="0">
              <a:solidFill>
                <a:srgbClr val="1F497D"/>
              </a:solidFill>
            </a:endParaRPr>
          </a:p>
        </p:txBody>
      </p:sp>
      <p:sp>
        <p:nvSpPr>
          <p:cNvPr id="5" name="Flecha derecha 4"/>
          <p:cNvSpPr/>
          <p:nvPr/>
        </p:nvSpPr>
        <p:spPr>
          <a:xfrm>
            <a:off x="870156" y="2389697"/>
            <a:ext cx="1027162" cy="5161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32803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385887" y="419099"/>
            <a:ext cx="9329739" cy="5975401"/>
          </a:xfrm>
          <a:prstGeom prst="rect">
            <a:avLst/>
          </a:prstGeom>
        </p:spPr>
      </p:pic>
    </p:spTree>
    <p:extLst>
      <p:ext uri="{BB962C8B-B14F-4D97-AF65-F5344CB8AC3E}">
        <p14:creationId xmlns:p14="http://schemas.microsoft.com/office/powerpoint/2010/main" val="1945682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743075" y="457198"/>
            <a:ext cx="8786813" cy="5971923"/>
          </a:xfrm>
          <a:prstGeom prst="rect">
            <a:avLst/>
          </a:prstGeom>
        </p:spPr>
      </p:pic>
    </p:spTree>
    <p:extLst>
      <p:ext uri="{BB962C8B-B14F-4D97-AF65-F5344CB8AC3E}">
        <p14:creationId xmlns:p14="http://schemas.microsoft.com/office/powerpoint/2010/main" val="30649856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CuadroTexto 1"/>
          <p:cNvSpPr txBox="1"/>
          <p:nvPr/>
        </p:nvSpPr>
        <p:spPr>
          <a:xfrm>
            <a:off x="8102394" y="5011964"/>
            <a:ext cx="3014662" cy="1107996"/>
          </a:xfrm>
          <a:prstGeom prst="rect">
            <a:avLst/>
          </a:prstGeom>
          <a:noFill/>
        </p:spPr>
        <p:txBody>
          <a:bodyPr wrap="square" rtlCol="0">
            <a:spAutoFit/>
          </a:bodyPr>
          <a:lstStyle/>
          <a:p>
            <a:r>
              <a:rPr lang="es-ES" sz="6600" b="1" dirty="0" smtClean="0">
                <a:solidFill>
                  <a:schemeClr val="bg1"/>
                </a:solidFill>
              </a:rPr>
              <a:t>RIESGO</a:t>
            </a:r>
            <a:endParaRPr lang="en-US" sz="6600" b="1" dirty="0">
              <a:solidFill>
                <a:schemeClr val="bg1"/>
              </a:solidFill>
            </a:endParaRPr>
          </a:p>
        </p:txBody>
      </p:sp>
      <p:pic>
        <p:nvPicPr>
          <p:cNvPr id="3" name="Imagen 2"/>
          <p:cNvPicPr>
            <a:picLocks noChangeAspect="1"/>
          </p:cNvPicPr>
          <p:nvPr/>
        </p:nvPicPr>
        <p:blipFill>
          <a:blip r:embed="rId2"/>
          <a:stretch>
            <a:fillRect/>
          </a:stretch>
        </p:blipFill>
        <p:spPr>
          <a:xfrm>
            <a:off x="800100" y="658206"/>
            <a:ext cx="6543675" cy="4907756"/>
          </a:xfrm>
          <a:prstGeom prst="rect">
            <a:avLst/>
          </a:prstGeom>
        </p:spPr>
      </p:pic>
    </p:spTree>
    <p:extLst>
      <p:ext uri="{BB962C8B-B14F-4D97-AF65-F5344CB8AC3E}">
        <p14:creationId xmlns:p14="http://schemas.microsoft.com/office/powerpoint/2010/main" val="5025597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ángulo 6"/>
          <p:cNvSpPr>
            <a:spLocks noChangeArrowheads="1"/>
          </p:cNvSpPr>
          <p:nvPr/>
        </p:nvSpPr>
        <p:spPr bwMode="auto">
          <a:xfrm>
            <a:off x="2458246" y="2141352"/>
            <a:ext cx="4828380"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endParaRPr lang="es-ES_tradnl" altLang="es-CL" b="1" dirty="0">
              <a:solidFill>
                <a:schemeClr val="bg1"/>
              </a:solidFill>
              <a:latin typeface="+mn-lt"/>
              <a:cs typeface="Tahoma" panose="020B0604030504040204" pitchFamily="34" charset="0"/>
            </a:endParaRPr>
          </a:p>
          <a:p>
            <a:pPr algn="just"/>
            <a:endParaRPr lang="es-ES_tradnl" altLang="es-CL" sz="3200" b="1" dirty="0">
              <a:solidFill>
                <a:schemeClr val="bg1"/>
              </a:solidFill>
              <a:latin typeface="+mn-lt"/>
              <a:cs typeface="Tahoma" panose="020B0604030504040204" pitchFamily="34" charset="0"/>
            </a:endParaRPr>
          </a:p>
          <a:p>
            <a:pPr algn="just"/>
            <a:r>
              <a:rPr lang="es-ES_tradnl" altLang="es-CL" sz="3200" b="1" dirty="0">
                <a:solidFill>
                  <a:schemeClr val="bg1"/>
                </a:solidFill>
                <a:latin typeface="+mn-lt"/>
                <a:cs typeface="Tahoma" panose="020B0604030504040204" pitchFamily="34" charset="0"/>
              </a:rPr>
              <a:t>“La probabilidad de un resultado sanitario adverso o un factor que aumenta esa probabilidad” </a:t>
            </a:r>
            <a:endParaRPr lang="es-ES_tradnl" altLang="es-CL" sz="3200" b="1" dirty="0" smtClean="0">
              <a:solidFill>
                <a:schemeClr val="bg1"/>
              </a:solidFill>
              <a:latin typeface="+mn-lt"/>
              <a:cs typeface="Tahoma" panose="020B0604030504040204" pitchFamily="34" charset="0"/>
            </a:endParaRPr>
          </a:p>
          <a:p>
            <a:pPr algn="r"/>
            <a:r>
              <a:rPr lang="es-ES_tradnl" altLang="es-CL" sz="1600" dirty="0" smtClean="0">
                <a:solidFill>
                  <a:schemeClr val="bg1"/>
                </a:solidFill>
                <a:latin typeface="+mn-lt"/>
                <a:cs typeface="Tahoma" panose="020B0604030504040204" pitchFamily="34" charset="0"/>
              </a:rPr>
              <a:t>(</a:t>
            </a:r>
            <a:r>
              <a:rPr lang="es-ES_tradnl" altLang="es-CL" sz="1600" dirty="0">
                <a:solidFill>
                  <a:schemeClr val="bg1"/>
                </a:solidFill>
                <a:latin typeface="+mn-lt"/>
                <a:cs typeface="Tahoma" panose="020B0604030504040204" pitchFamily="34" charset="0"/>
              </a:rPr>
              <a:t>OMS, 2002).</a:t>
            </a:r>
            <a:endParaRPr lang="es-CL" altLang="es-CL" sz="1600" dirty="0">
              <a:solidFill>
                <a:schemeClr val="bg1"/>
              </a:solidFill>
              <a:latin typeface="+mn-lt"/>
              <a:cs typeface="Tahoma" panose="020B0604030504040204" pitchFamily="34" charset="0"/>
            </a:endParaRPr>
          </a:p>
          <a:p>
            <a:endParaRPr lang="es-CL" altLang="es-CL" dirty="0">
              <a:solidFill>
                <a:schemeClr val="bg1"/>
              </a:solidFill>
              <a:latin typeface="+mn-lt"/>
              <a:cs typeface="Tahoma" panose="020B0604030504040204" pitchFamily="34" charset="0"/>
            </a:endParaRPr>
          </a:p>
          <a:p>
            <a:endParaRPr lang="es-CL" altLang="es-CL" dirty="0">
              <a:solidFill>
                <a:schemeClr val="bg1"/>
              </a:solidFill>
              <a:latin typeface="+mn-lt"/>
              <a:cs typeface="Tahoma" panose="020B0604030504040204" pitchFamily="34" charset="0"/>
            </a:endParaRPr>
          </a:p>
          <a:p>
            <a:endParaRPr lang="es-ES_tradnl" altLang="es-CL" sz="1400" dirty="0">
              <a:solidFill>
                <a:schemeClr val="bg1"/>
              </a:solidFill>
              <a:latin typeface="+mn-lt"/>
              <a:cs typeface="Tahoma" panose="020B0604030504040204" pitchFamily="34" charset="0"/>
            </a:endParaRPr>
          </a:p>
          <a:p>
            <a:endParaRPr lang="es-CL" altLang="es-CL" sz="1400" dirty="0">
              <a:solidFill>
                <a:schemeClr val="bg1"/>
              </a:solidFill>
              <a:latin typeface="+mn-lt"/>
              <a:cs typeface="Tahoma" panose="020B0604030504040204" pitchFamily="34" charset="0"/>
            </a:endParaRPr>
          </a:p>
        </p:txBody>
      </p:sp>
      <p:sp>
        <p:nvSpPr>
          <p:cNvPr id="3" name="CuadroTexto 2"/>
          <p:cNvSpPr txBox="1"/>
          <p:nvPr/>
        </p:nvSpPr>
        <p:spPr>
          <a:xfrm>
            <a:off x="1172956" y="897164"/>
            <a:ext cx="3014662" cy="923330"/>
          </a:xfrm>
          <a:prstGeom prst="rect">
            <a:avLst/>
          </a:prstGeom>
          <a:noFill/>
        </p:spPr>
        <p:txBody>
          <a:bodyPr wrap="square" rtlCol="0">
            <a:spAutoFit/>
          </a:bodyPr>
          <a:lstStyle/>
          <a:p>
            <a:r>
              <a:rPr lang="es-ES" sz="5400" b="1" dirty="0" smtClean="0">
                <a:solidFill>
                  <a:schemeClr val="bg1"/>
                </a:solidFill>
              </a:rPr>
              <a:t>RIESGO</a:t>
            </a:r>
            <a:endParaRPr lang="en-US" sz="5400" b="1" dirty="0">
              <a:solidFill>
                <a:schemeClr val="bg1"/>
              </a:solidFill>
            </a:endParaRPr>
          </a:p>
        </p:txBody>
      </p:sp>
      <p:sp>
        <p:nvSpPr>
          <p:cNvPr id="4" name="Flecha derecha 3"/>
          <p:cNvSpPr/>
          <p:nvPr/>
        </p:nvSpPr>
        <p:spPr>
          <a:xfrm>
            <a:off x="1002458" y="2994377"/>
            <a:ext cx="1027162" cy="5161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770" name="Picture 2" descr="Riesgo - Iconos gratis de segurid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2572" y="1880988"/>
            <a:ext cx="3259164" cy="3259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2762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2687" y="619123"/>
            <a:ext cx="8183352" cy="5524501"/>
          </a:xfrm>
          <a:prstGeom prst="rect">
            <a:avLst/>
          </a:prstGeom>
        </p:spPr>
      </p:pic>
    </p:spTree>
    <p:extLst>
      <p:ext uri="{BB962C8B-B14F-4D97-AF65-F5344CB8AC3E}">
        <p14:creationId xmlns:p14="http://schemas.microsoft.com/office/powerpoint/2010/main" val="6849292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528763" y="280987"/>
            <a:ext cx="9601200" cy="6271887"/>
          </a:xfrm>
          <a:prstGeom prst="rect">
            <a:avLst/>
          </a:prstGeom>
        </p:spPr>
      </p:pic>
    </p:spTree>
    <p:extLst>
      <p:ext uri="{BB962C8B-B14F-4D97-AF65-F5344CB8AC3E}">
        <p14:creationId xmlns:p14="http://schemas.microsoft.com/office/powerpoint/2010/main" val="31905770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60A33A-D1F4-4762-B04C-3D96E321C2FB}"/>
              </a:ext>
            </a:extLst>
          </p:cNvPr>
          <p:cNvSpPr>
            <a:spLocks noGrp="1" noRot="1" noMove="1" noResize="1" noEditPoints="1" noAdjustHandles="1" noChangeArrowheads="1" noChangeShapeType="1"/>
          </p:cNvSpPr>
          <p:nvPr>
            <p:ph type="body" sz="quarter" idx="12"/>
          </p:nvPr>
        </p:nvSpPr>
        <p:spPr>
          <a:xfrm>
            <a:off x="378973" y="327684"/>
            <a:ext cx="4729243" cy="608372"/>
          </a:xfrm>
        </p:spPr>
        <p:txBody>
          <a:bodyPr/>
          <a:lstStyle/>
          <a:p>
            <a:r>
              <a:rPr lang="es-CL" dirty="0"/>
              <a:t>Curso Enfoques criminológicos y modelos de reinserción social</a:t>
            </a:r>
          </a:p>
          <a:p>
            <a:endParaRPr lang="es-CL" dirty="0"/>
          </a:p>
        </p:txBody>
      </p:sp>
      <p:sp>
        <p:nvSpPr>
          <p:cNvPr id="4" name="Rectángulo 3"/>
          <p:cNvSpPr/>
          <p:nvPr/>
        </p:nvSpPr>
        <p:spPr>
          <a:xfrm>
            <a:off x="862012" y="1036203"/>
            <a:ext cx="10810876" cy="5262979"/>
          </a:xfrm>
          <a:prstGeom prst="rect">
            <a:avLst/>
          </a:prstGeom>
        </p:spPr>
        <p:txBody>
          <a:bodyPr wrap="square">
            <a:spAutoFit/>
          </a:bodyPr>
          <a:lstStyle/>
          <a:p>
            <a:r>
              <a:rPr lang="es-ES" sz="3200" b="1" dirty="0" smtClean="0">
                <a:solidFill>
                  <a:srgbClr val="1F497D"/>
                </a:solidFill>
              </a:rPr>
              <a:t>ESTRUCTURA DE LA CLASE</a:t>
            </a:r>
          </a:p>
          <a:p>
            <a:endParaRPr lang="es-ES" sz="2400" dirty="0">
              <a:solidFill>
                <a:srgbClr val="1F497D"/>
              </a:solidFill>
            </a:endParaRPr>
          </a:p>
          <a:p>
            <a:r>
              <a:rPr lang="es-ES" sz="2000" b="1" dirty="0" smtClean="0">
                <a:solidFill>
                  <a:srgbClr val="1F497D"/>
                </a:solidFill>
              </a:rPr>
              <a:t>PRIMERA PARTE: EXPOSITIVA</a:t>
            </a:r>
          </a:p>
          <a:p>
            <a:r>
              <a:rPr lang="es-ES" sz="2000" b="1" dirty="0" smtClean="0">
                <a:solidFill>
                  <a:srgbClr val="1F497D"/>
                </a:solidFill>
              </a:rPr>
              <a:t>14:30 – 16:20</a:t>
            </a:r>
          </a:p>
          <a:p>
            <a:endParaRPr lang="es-ES" sz="2000" b="1" dirty="0">
              <a:solidFill>
                <a:srgbClr val="1F497D"/>
              </a:solidFill>
            </a:endParaRPr>
          </a:p>
          <a:p>
            <a:pPr marL="342900" indent="-342900">
              <a:buFont typeface="Arial" panose="020B0604020202020204" pitchFamily="34" charset="0"/>
              <a:buChar char="•"/>
            </a:pPr>
            <a:r>
              <a:rPr lang="es-ES" sz="2000" dirty="0" smtClean="0">
                <a:solidFill>
                  <a:srgbClr val="1F497D"/>
                </a:solidFill>
              </a:rPr>
              <a:t>Evolución </a:t>
            </a:r>
            <a:r>
              <a:rPr lang="es-ES" sz="2000" dirty="0">
                <a:solidFill>
                  <a:srgbClr val="1F497D"/>
                </a:solidFill>
              </a:rPr>
              <a:t>histórica de la figura de la víctima en la justicia penal.                                                                                                                        </a:t>
            </a:r>
          </a:p>
          <a:p>
            <a:pPr marL="342900" indent="-342900">
              <a:buFont typeface="Arial" panose="020B0604020202020204" pitchFamily="34" charset="0"/>
              <a:buChar char="•"/>
            </a:pPr>
            <a:r>
              <a:rPr lang="es-ES" sz="2000" dirty="0" smtClean="0">
                <a:solidFill>
                  <a:srgbClr val="1F497D"/>
                </a:solidFill>
              </a:rPr>
              <a:t>Aspectos </a:t>
            </a:r>
            <a:r>
              <a:rPr lang="es-ES" sz="2000" dirty="0">
                <a:solidFill>
                  <a:srgbClr val="1F497D"/>
                </a:solidFill>
              </a:rPr>
              <a:t>fundamentales de los procesos de victimización: riesgo, daño, vulnerabilidad.      </a:t>
            </a:r>
          </a:p>
          <a:p>
            <a:pPr marL="342900" indent="-342900">
              <a:buFont typeface="Arial" panose="020B0604020202020204" pitchFamily="34" charset="0"/>
              <a:buChar char="•"/>
            </a:pPr>
            <a:r>
              <a:rPr lang="es-ES" sz="2000" dirty="0" smtClean="0">
                <a:solidFill>
                  <a:srgbClr val="1F497D"/>
                </a:solidFill>
              </a:rPr>
              <a:t>Victimización </a:t>
            </a:r>
            <a:r>
              <a:rPr lang="es-ES" sz="2000" dirty="0">
                <a:solidFill>
                  <a:srgbClr val="1F497D"/>
                </a:solidFill>
              </a:rPr>
              <a:t>secundaria y </a:t>
            </a:r>
            <a:r>
              <a:rPr lang="es-ES" sz="2000" dirty="0" err="1">
                <a:solidFill>
                  <a:srgbClr val="1F497D"/>
                </a:solidFill>
              </a:rPr>
              <a:t>desvictimización</a:t>
            </a:r>
            <a:r>
              <a:rPr lang="es-ES" sz="2000" dirty="0">
                <a:solidFill>
                  <a:srgbClr val="1F497D"/>
                </a:solidFill>
              </a:rPr>
              <a:t>.  </a:t>
            </a:r>
          </a:p>
          <a:p>
            <a:pPr marL="342900" indent="-342900">
              <a:buFont typeface="Arial" panose="020B0604020202020204" pitchFamily="34" charset="0"/>
              <a:buChar char="•"/>
            </a:pPr>
            <a:r>
              <a:rPr lang="es-ES" sz="2000" dirty="0" smtClean="0">
                <a:solidFill>
                  <a:srgbClr val="1F497D"/>
                </a:solidFill>
              </a:rPr>
              <a:t>Necesidades </a:t>
            </a:r>
            <a:r>
              <a:rPr lang="es-ES" sz="2000" dirty="0">
                <a:solidFill>
                  <a:srgbClr val="1F497D"/>
                </a:solidFill>
              </a:rPr>
              <a:t>y expectativas de las víctimas en relación a las formas de respuesta a la victimización: Justicia procedimental y </a:t>
            </a:r>
            <a:r>
              <a:rPr lang="es-ES" sz="2000" dirty="0" smtClean="0">
                <a:solidFill>
                  <a:srgbClr val="1F497D"/>
                </a:solidFill>
              </a:rPr>
              <a:t>diferencias con la Justicia </a:t>
            </a:r>
            <a:r>
              <a:rPr lang="es-ES" sz="2000" dirty="0">
                <a:solidFill>
                  <a:srgbClr val="1F497D"/>
                </a:solidFill>
              </a:rPr>
              <a:t>restaurativa.  </a:t>
            </a:r>
            <a:endParaRPr lang="es-ES" sz="2000" dirty="0" smtClean="0">
              <a:solidFill>
                <a:srgbClr val="1F497D"/>
              </a:solidFill>
            </a:endParaRPr>
          </a:p>
          <a:p>
            <a:endParaRPr lang="es-ES" sz="2000" dirty="0" smtClean="0">
              <a:solidFill>
                <a:srgbClr val="1F497D"/>
              </a:solidFill>
            </a:endParaRPr>
          </a:p>
          <a:p>
            <a:r>
              <a:rPr lang="es-ES" sz="2000" b="1" dirty="0" smtClean="0">
                <a:solidFill>
                  <a:srgbClr val="1F497D"/>
                </a:solidFill>
              </a:rPr>
              <a:t>SEGUNDA PARTE: TALLER </a:t>
            </a:r>
          </a:p>
          <a:p>
            <a:r>
              <a:rPr lang="es-ES" sz="2000" b="1" dirty="0" smtClean="0">
                <a:solidFill>
                  <a:srgbClr val="1F497D"/>
                </a:solidFill>
              </a:rPr>
              <a:t>16:40 </a:t>
            </a:r>
            <a:r>
              <a:rPr lang="es-ES" sz="2000" b="1" dirty="0">
                <a:solidFill>
                  <a:srgbClr val="1F497D"/>
                </a:solidFill>
              </a:rPr>
              <a:t>– </a:t>
            </a:r>
            <a:r>
              <a:rPr lang="es-ES" sz="2000" b="1" dirty="0" smtClean="0">
                <a:solidFill>
                  <a:srgbClr val="1F497D"/>
                </a:solidFill>
              </a:rPr>
              <a:t>17:30</a:t>
            </a:r>
            <a:endParaRPr lang="es-ES" sz="2000" b="1" dirty="0">
              <a:solidFill>
                <a:srgbClr val="1F497D"/>
              </a:solidFill>
            </a:endParaRPr>
          </a:p>
          <a:p>
            <a:pPr marL="342900" indent="-342900">
              <a:buFont typeface="Arial" panose="020B0604020202020204" pitchFamily="34" charset="0"/>
              <a:buChar char="•"/>
            </a:pPr>
            <a:r>
              <a:rPr lang="es-ES" sz="2000" dirty="0" smtClean="0">
                <a:solidFill>
                  <a:srgbClr val="1F497D"/>
                </a:solidFill>
              </a:rPr>
              <a:t>Trabajo grupal en base a preguntas eje (25 minutos).</a:t>
            </a:r>
          </a:p>
          <a:p>
            <a:pPr marL="342900" indent="-342900">
              <a:buFont typeface="Arial" panose="020B0604020202020204" pitchFamily="34" charset="0"/>
              <a:buChar char="•"/>
            </a:pPr>
            <a:r>
              <a:rPr lang="es-ES" sz="2000" dirty="0" smtClean="0">
                <a:solidFill>
                  <a:srgbClr val="1F497D"/>
                </a:solidFill>
              </a:rPr>
              <a:t>Plenario (25 minutos).</a:t>
            </a:r>
            <a:endParaRPr lang="es-ES" sz="2000" dirty="0">
              <a:solidFill>
                <a:srgbClr val="1F497D"/>
              </a:solidFill>
            </a:endParaRPr>
          </a:p>
          <a:p>
            <a:r>
              <a:rPr lang="es-ES" sz="2000" dirty="0" smtClean="0">
                <a:solidFill>
                  <a:srgbClr val="1F497D"/>
                </a:solidFill>
              </a:rPr>
              <a:t>                                                                </a:t>
            </a:r>
            <a:endParaRPr lang="es-ES" sz="2000" dirty="0">
              <a:solidFill>
                <a:srgbClr val="1F497D"/>
              </a:solidFill>
            </a:endParaRPr>
          </a:p>
        </p:txBody>
      </p:sp>
    </p:spTree>
    <p:extLst>
      <p:ext uri="{BB962C8B-B14F-4D97-AF65-F5344CB8AC3E}">
        <p14:creationId xmlns:p14="http://schemas.microsoft.com/office/powerpoint/2010/main" val="7254433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957388" y="574718"/>
            <a:ext cx="8358187" cy="5664346"/>
          </a:xfrm>
          <a:prstGeom prst="rect">
            <a:avLst/>
          </a:prstGeom>
        </p:spPr>
      </p:pic>
    </p:spTree>
    <p:extLst>
      <p:ext uri="{BB962C8B-B14F-4D97-AF65-F5344CB8AC3E}">
        <p14:creationId xmlns:p14="http://schemas.microsoft.com/office/powerpoint/2010/main" val="35181339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7 Rectángulo"/>
          <p:cNvSpPr/>
          <p:nvPr/>
        </p:nvSpPr>
        <p:spPr>
          <a:xfrm>
            <a:off x="1257301" y="1871663"/>
            <a:ext cx="9372599" cy="3662541"/>
          </a:xfrm>
          <a:prstGeom prst="rect">
            <a:avLst/>
          </a:prstGeom>
        </p:spPr>
        <p:txBody>
          <a:bodyPr wrap="square">
            <a:spAutoFit/>
          </a:bodyPr>
          <a:lstStyle/>
          <a:p>
            <a:pPr algn="just">
              <a:buClr>
                <a:srgbClr val="C00000"/>
              </a:buClr>
              <a:defRPr/>
            </a:pPr>
            <a:endParaRPr lang="es-ES" sz="2400" dirty="0">
              <a:solidFill>
                <a:schemeClr val="accent2">
                  <a:lumMod val="75000"/>
                </a:schemeClr>
              </a:solidFill>
              <a:latin typeface="Candara" panose="020E0502030303020204" pitchFamily="34" charset="0"/>
              <a:ea typeface="Tahoma" panose="020B0604030504040204" pitchFamily="34" charset="0"/>
              <a:cs typeface="Tahoma" panose="020B0604030504040204" pitchFamily="34" charset="0"/>
            </a:endParaRPr>
          </a:p>
          <a:p>
            <a:pPr marL="342900" indent="-342900" algn="just">
              <a:buClr>
                <a:srgbClr val="00B0F0"/>
              </a:buClr>
              <a:buSzPct val="126000"/>
              <a:buFont typeface="Arial" panose="020B0604020202020204" pitchFamily="34" charset="0"/>
              <a:buChar char="•"/>
              <a:defRPr/>
            </a:pPr>
            <a:r>
              <a:rPr lang="es-ES" sz="2400" dirty="0">
                <a:solidFill>
                  <a:schemeClr val="bg1"/>
                </a:solidFill>
                <a:latin typeface="Calibri" panose="020F0502020204030204" pitchFamily="34" charset="0"/>
                <a:ea typeface="Tahoma" panose="020B0604030504040204" pitchFamily="34" charset="0"/>
                <a:cs typeface="Calibri" panose="020F0502020204030204" pitchFamily="34" charset="0"/>
              </a:rPr>
              <a:t>“Una </a:t>
            </a:r>
            <a:r>
              <a:rPr lang="es-ES" sz="2400" b="1" dirty="0">
                <a:solidFill>
                  <a:schemeClr val="bg1"/>
                </a:solidFill>
                <a:latin typeface="Calibri" panose="020F0502020204030204" pitchFamily="34" charset="0"/>
                <a:ea typeface="Tahoma" panose="020B0604030504040204" pitchFamily="34" charset="0"/>
                <a:cs typeface="Calibri" panose="020F0502020204030204" pitchFamily="34" charset="0"/>
              </a:rPr>
              <a:t>pequeña proporción de cualquier población de blancos potenciales</a:t>
            </a:r>
            <a:r>
              <a:rPr lang="es-ES" sz="2400" dirty="0">
                <a:solidFill>
                  <a:schemeClr val="bg1"/>
                </a:solidFill>
                <a:latin typeface="Calibri" panose="020F0502020204030204" pitchFamily="34" charset="0"/>
                <a:ea typeface="Tahoma" panose="020B0604030504040204" pitchFamily="34" charset="0"/>
                <a:cs typeface="Calibri" panose="020F0502020204030204" pitchFamily="34" charset="0"/>
              </a:rPr>
              <a:t>, experimenta una cantidad desproporcionadamente grande de delitos, </a:t>
            </a:r>
            <a:r>
              <a:rPr lang="es-ES" sz="2400" b="1" dirty="0">
                <a:solidFill>
                  <a:schemeClr val="bg1"/>
                </a:solidFill>
                <a:latin typeface="Calibri" panose="020F0502020204030204" pitchFamily="34" charset="0"/>
                <a:ea typeface="Tahoma" panose="020B0604030504040204" pitchFamily="34" charset="0"/>
                <a:cs typeface="Calibri" panose="020F0502020204030204" pitchFamily="34" charset="0"/>
              </a:rPr>
              <a:t>porque son repetidamente victimizados</a:t>
            </a:r>
            <a:r>
              <a:rPr lang="es-ES" sz="2400" dirty="0" smtClean="0">
                <a:solidFill>
                  <a:schemeClr val="bg1"/>
                </a:solidFill>
                <a:latin typeface="Calibri" panose="020F0502020204030204" pitchFamily="34" charset="0"/>
                <a:ea typeface="Tahoma" panose="020B0604030504040204" pitchFamily="34" charset="0"/>
                <a:cs typeface="Calibri" panose="020F0502020204030204" pitchFamily="34" charset="0"/>
              </a:rPr>
              <a:t>” </a:t>
            </a:r>
            <a:r>
              <a:rPr lang="es-ES" sz="1600" dirty="0" smtClean="0">
                <a:solidFill>
                  <a:schemeClr val="bg1"/>
                </a:solidFill>
                <a:latin typeface="Calibri" panose="020F0502020204030204" pitchFamily="34" charset="0"/>
                <a:ea typeface="Verdana" panose="020B0604030504040204" pitchFamily="34" charset="0"/>
                <a:cs typeface="Calibri" panose="020F0502020204030204" pitchFamily="34" charset="0"/>
              </a:rPr>
              <a:t>(</a:t>
            </a:r>
            <a:r>
              <a:rPr lang="es-ES" sz="1600" dirty="0" err="1">
                <a:solidFill>
                  <a:schemeClr val="bg1"/>
                </a:solidFill>
                <a:latin typeface="Calibri" panose="020F0502020204030204" pitchFamily="34" charset="0"/>
                <a:ea typeface="Verdana" panose="020B0604030504040204" pitchFamily="34" charset="0"/>
                <a:cs typeface="Calibri" panose="020F0502020204030204" pitchFamily="34" charset="0"/>
              </a:rPr>
              <a:t>Trickett</a:t>
            </a:r>
            <a:r>
              <a:rPr lang="es-ES" sz="1600" dirty="0">
                <a:solidFill>
                  <a:schemeClr val="bg1"/>
                </a:solidFill>
                <a:latin typeface="Calibri" panose="020F0502020204030204" pitchFamily="34" charset="0"/>
                <a:ea typeface="Verdana" panose="020B0604030504040204" pitchFamily="34" charset="0"/>
                <a:cs typeface="Calibri" panose="020F0502020204030204" pitchFamily="34" charset="0"/>
              </a:rPr>
              <a:t> et al., 1992; </a:t>
            </a:r>
            <a:r>
              <a:rPr lang="es-ES" sz="1600" dirty="0" err="1">
                <a:solidFill>
                  <a:schemeClr val="bg1"/>
                </a:solidFill>
                <a:latin typeface="Calibri" panose="020F0502020204030204" pitchFamily="34" charset="0"/>
                <a:ea typeface="Verdana" panose="020B0604030504040204" pitchFamily="34" charset="0"/>
                <a:cs typeface="Calibri" panose="020F0502020204030204" pitchFamily="34" charset="0"/>
              </a:rPr>
              <a:t>Farrell</a:t>
            </a:r>
            <a:r>
              <a:rPr lang="es-ES" sz="1600" dirty="0">
                <a:solidFill>
                  <a:schemeClr val="bg1"/>
                </a:solidFill>
                <a:latin typeface="Calibri" panose="020F0502020204030204" pitchFamily="34" charset="0"/>
                <a:ea typeface="Verdana" panose="020B0604030504040204" pitchFamily="34" charset="0"/>
                <a:cs typeface="Calibri" panose="020F0502020204030204" pitchFamily="34" charset="0"/>
              </a:rPr>
              <a:t>, 1995).</a:t>
            </a:r>
            <a:endParaRPr lang="es-CL" sz="1600" dirty="0">
              <a:solidFill>
                <a:schemeClr val="bg1"/>
              </a:solidFill>
              <a:latin typeface="Calibri" panose="020F0502020204030204" pitchFamily="34" charset="0"/>
              <a:ea typeface="Verdana" panose="020B0604030504040204" pitchFamily="34" charset="0"/>
              <a:cs typeface="Calibri" panose="020F0502020204030204" pitchFamily="34" charset="0"/>
            </a:endParaRPr>
          </a:p>
          <a:p>
            <a:pPr marL="342900" indent="-342900" algn="just">
              <a:buClr>
                <a:srgbClr val="00B0F0"/>
              </a:buClr>
              <a:buSzPct val="126000"/>
              <a:buFont typeface="Arial" panose="020B0604020202020204" pitchFamily="34" charset="0"/>
              <a:buChar char="•"/>
              <a:defRPr/>
            </a:pPr>
            <a:endParaRPr lang="es-ES" sz="2400" dirty="0">
              <a:solidFill>
                <a:schemeClr val="bg1"/>
              </a:solidFill>
              <a:latin typeface="Calibri" panose="020F0502020204030204" pitchFamily="34" charset="0"/>
              <a:ea typeface="Verdana" panose="020B0604030504040204" pitchFamily="34" charset="0"/>
              <a:cs typeface="Calibri" panose="020F0502020204030204" pitchFamily="34" charset="0"/>
            </a:endParaRPr>
          </a:p>
          <a:p>
            <a:pPr marL="342900" indent="-342900" algn="just">
              <a:buClr>
                <a:srgbClr val="00B0F0"/>
              </a:buClr>
              <a:buSzPct val="126000"/>
              <a:buFont typeface="Arial" panose="020B0604020202020204" pitchFamily="34" charset="0"/>
              <a:buChar char="•"/>
              <a:defRPr/>
            </a:pPr>
            <a:endParaRPr lang="es-ES" sz="2400" dirty="0">
              <a:solidFill>
                <a:schemeClr val="bg1"/>
              </a:solidFill>
              <a:latin typeface="Calibri" panose="020F0502020204030204" pitchFamily="34" charset="0"/>
              <a:ea typeface="Verdana" panose="020B0604030504040204" pitchFamily="34" charset="0"/>
              <a:cs typeface="Calibri" panose="020F0502020204030204" pitchFamily="34" charset="0"/>
            </a:endParaRPr>
          </a:p>
          <a:p>
            <a:pPr marL="342900" indent="-342900" algn="just">
              <a:buClr>
                <a:srgbClr val="00B0F0"/>
              </a:buClr>
              <a:buSzPct val="126000"/>
              <a:buFont typeface="Arial" panose="020B0604020202020204" pitchFamily="34" charset="0"/>
              <a:buChar char="•"/>
              <a:defRPr/>
            </a:pPr>
            <a:r>
              <a:rPr lang="es-ES" sz="2400" dirty="0">
                <a:solidFill>
                  <a:schemeClr val="bg1"/>
                </a:solidFill>
                <a:latin typeface="Calibri" panose="020F0502020204030204" pitchFamily="34" charset="0"/>
                <a:ea typeface="Tahoma" panose="020B0604030504040204" pitchFamily="34" charset="0"/>
                <a:cs typeface="Calibri" panose="020F0502020204030204" pitchFamily="34" charset="0"/>
              </a:rPr>
              <a:t>“Las </a:t>
            </a:r>
            <a:r>
              <a:rPr lang="es-ES" sz="2400" dirty="0" err="1">
                <a:solidFill>
                  <a:schemeClr val="bg1"/>
                </a:solidFill>
                <a:latin typeface="Calibri" panose="020F0502020204030204" pitchFamily="34" charset="0"/>
                <a:ea typeface="Tahoma" panose="020B0604030504040204" pitchFamily="34" charset="0"/>
                <a:cs typeface="Calibri" panose="020F0502020204030204" pitchFamily="34" charset="0"/>
              </a:rPr>
              <a:t>revictimizaciones</a:t>
            </a:r>
            <a:r>
              <a:rPr lang="es-ES" sz="2400" dirty="0">
                <a:solidFill>
                  <a:schemeClr val="bg1"/>
                </a:solidFill>
                <a:latin typeface="Calibri" panose="020F0502020204030204" pitchFamily="34" charset="0"/>
                <a:ea typeface="Tahoma" panose="020B0604030504040204" pitchFamily="34" charset="0"/>
                <a:cs typeface="Calibri" panose="020F0502020204030204" pitchFamily="34" charset="0"/>
              </a:rPr>
              <a:t> son más frecuentes </a:t>
            </a:r>
            <a:r>
              <a:rPr lang="es-ES" sz="2400" b="1" dirty="0">
                <a:solidFill>
                  <a:schemeClr val="bg1"/>
                </a:solidFill>
                <a:latin typeface="Calibri" panose="020F0502020204030204" pitchFamily="34" charset="0"/>
                <a:ea typeface="Tahoma" panose="020B0604030504040204" pitchFamily="34" charset="0"/>
                <a:cs typeface="Calibri" panose="020F0502020204030204" pitchFamily="34" charset="0"/>
              </a:rPr>
              <a:t>inmediatamente después o en un corto período de tiempo</a:t>
            </a:r>
            <a:r>
              <a:rPr lang="es-ES" sz="2400" dirty="0">
                <a:solidFill>
                  <a:schemeClr val="bg1"/>
                </a:solidFill>
                <a:latin typeface="Calibri" panose="020F0502020204030204" pitchFamily="34" charset="0"/>
                <a:ea typeface="Tahoma" panose="020B0604030504040204" pitchFamily="34" charset="0"/>
                <a:cs typeface="Calibri" panose="020F0502020204030204" pitchFamily="34" charset="0"/>
              </a:rPr>
              <a:t> luego del delito anterior” </a:t>
            </a:r>
            <a:r>
              <a:rPr lang="es-ES" sz="1600" dirty="0">
                <a:solidFill>
                  <a:schemeClr val="bg1"/>
                </a:solidFill>
                <a:latin typeface="Calibri" panose="020F0502020204030204" pitchFamily="34" charset="0"/>
                <a:ea typeface="Tahoma" panose="020B0604030504040204" pitchFamily="34" charset="0"/>
                <a:cs typeface="Calibri" panose="020F0502020204030204" pitchFamily="34" charset="0"/>
              </a:rPr>
              <a:t>(</a:t>
            </a:r>
            <a:r>
              <a:rPr lang="es-ES" sz="1600" dirty="0" err="1">
                <a:solidFill>
                  <a:schemeClr val="bg1"/>
                </a:solidFill>
                <a:latin typeface="Calibri" panose="020F0502020204030204" pitchFamily="34" charset="0"/>
                <a:ea typeface="Tahoma" panose="020B0604030504040204" pitchFamily="34" charset="0"/>
                <a:cs typeface="Calibri" panose="020F0502020204030204" pitchFamily="34" charset="0"/>
              </a:rPr>
              <a:t>Polvi</a:t>
            </a:r>
            <a:r>
              <a:rPr lang="es-ES" sz="1600" dirty="0">
                <a:solidFill>
                  <a:schemeClr val="bg1"/>
                </a:solidFill>
                <a:latin typeface="Calibri" panose="020F0502020204030204" pitchFamily="34" charset="0"/>
                <a:ea typeface="Tahoma" panose="020B0604030504040204" pitchFamily="34" charset="0"/>
                <a:cs typeface="Calibri" panose="020F0502020204030204" pitchFamily="34" charset="0"/>
              </a:rPr>
              <a:t> et al., 1991).</a:t>
            </a:r>
          </a:p>
          <a:p>
            <a:pPr algn="just">
              <a:defRPr/>
            </a:pPr>
            <a:endParaRPr lang="es-CL" sz="2400" dirty="0">
              <a:solidFill>
                <a:schemeClr val="accent2">
                  <a:lumMod val="75000"/>
                </a:schemeClr>
              </a:solidFill>
              <a:latin typeface="Candara" panose="020E0502030303020204" pitchFamily="34" charset="0"/>
              <a:ea typeface="Tahoma" panose="020B0604030504040204" pitchFamily="34" charset="0"/>
              <a:cs typeface="Tahoma" panose="020B0604030504040204" pitchFamily="34" charset="0"/>
            </a:endParaRPr>
          </a:p>
        </p:txBody>
      </p:sp>
      <p:sp>
        <p:nvSpPr>
          <p:cNvPr id="3" name="CuadroTexto 3"/>
          <p:cNvSpPr txBox="1">
            <a:spLocks noChangeArrowheads="1"/>
          </p:cNvSpPr>
          <p:nvPr/>
        </p:nvSpPr>
        <p:spPr bwMode="auto">
          <a:xfrm>
            <a:off x="-147637" y="731838"/>
            <a:ext cx="75247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CL" altLang="es-CL" sz="4400" b="1" dirty="0">
                <a:solidFill>
                  <a:schemeClr val="bg1"/>
                </a:solidFill>
                <a:latin typeface="Calibri" panose="020F0502020204030204" pitchFamily="34" charset="0"/>
                <a:cs typeface="Calibri" panose="020F0502020204030204" pitchFamily="34" charset="0"/>
              </a:rPr>
              <a:t>REVICTIMIZACIÓN</a:t>
            </a:r>
            <a:endParaRPr lang="es-ES" altLang="es-CL" sz="4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83862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CuadroTexto 3"/>
          <p:cNvSpPr txBox="1">
            <a:spLocks noChangeArrowheads="1"/>
          </p:cNvSpPr>
          <p:nvPr/>
        </p:nvSpPr>
        <p:spPr bwMode="auto">
          <a:xfrm>
            <a:off x="-433386" y="817563"/>
            <a:ext cx="75247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CL" altLang="es-CL" sz="4400" b="1" dirty="0">
                <a:solidFill>
                  <a:schemeClr val="bg1"/>
                </a:solidFill>
                <a:latin typeface="Calibri" panose="020F0502020204030204" pitchFamily="34" charset="0"/>
                <a:cs typeface="Calibri" panose="020F0502020204030204" pitchFamily="34" charset="0"/>
              </a:rPr>
              <a:t>REVICTIMIZACIÓN</a:t>
            </a:r>
            <a:endParaRPr lang="es-ES" altLang="es-CL" sz="4400" b="1" dirty="0">
              <a:solidFill>
                <a:schemeClr val="bg1"/>
              </a:solidFill>
              <a:latin typeface="Calibri" panose="020F0502020204030204" pitchFamily="34" charset="0"/>
              <a:cs typeface="Calibri" panose="020F0502020204030204" pitchFamily="34" charset="0"/>
            </a:endParaRPr>
          </a:p>
        </p:txBody>
      </p:sp>
      <p:sp>
        <p:nvSpPr>
          <p:cNvPr id="4" name="Rectángulo 3"/>
          <p:cNvSpPr/>
          <p:nvPr/>
        </p:nvSpPr>
        <p:spPr>
          <a:xfrm>
            <a:off x="1038071" y="2183479"/>
            <a:ext cx="10141205" cy="3416320"/>
          </a:xfrm>
          <a:prstGeom prst="rect">
            <a:avLst/>
          </a:prstGeom>
        </p:spPr>
        <p:txBody>
          <a:bodyPr wrap="square">
            <a:spAutoFit/>
          </a:bodyPr>
          <a:lstStyle/>
          <a:p>
            <a:pPr marL="342900" indent="-342900" algn="just">
              <a:buClr>
                <a:srgbClr val="00B0F0"/>
              </a:buClr>
              <a:buSzPct val="123000"/>
              <a:buFont typeface="Arial" panose="020B0604020202020204" pitchFamily="34" charset="0"/>
              <a:buChar char="•"/>
              <a:defRPr/>
            </a:pPr>
            <a:r>
              <a:rPr lang="es-ES_tradnl" sz="2400" dirty="0">
                <a:solidFill>
                  <a:schemeClr val="bg1"/>
                </a:solidFill>
                <a:latin typeface="Calibri" panose="020F0502020204030204" pitchFamily="34" charset="0"/>
                <a:ea typeface="Tahoma" panose="020B0604030504040204" pitchFamily="34" charset="0"/>
                <a:cs typeface="Calibri" panose="020F0502020204030204" pitchFamily="34" charset="0"/>
              </a:rPr>
              <a:t>Se estima que los individuos u objetos </a:t>
            </a:r>
            <a:r>
              <a:rPr lang="es-ES_tradnl" sz="2400" b="1" dirty="0">
                <a:solidFill>
                  <a:schemeClr val="bg1"/>
                </a:solidFill>
                <a:latin typeface="Calibri" panose="020F0502020204030204" pitchFamily="34" charset="0"/>
                <a:ea typeface="Tahoma" panose="020B0604030504040204" pitchFamily="34" charset="0"/>
                <a:cs typeface="Calibri" panose="020F0502020204030204" pitchFamily="34" charset="0"/>
              </a:rPr>
              <a:t>que han sido victimizados una vez, tienen alta probabilidad de volver a serlo nuevamente</a:t>
            </a:r>
            <a:r>
              <a:rPr lang="es-ES_tradnl" sz="2400" dirty="0">
                <a:solidFill>
                  <a:schemeClr val="bg1"/>
                </a:solidFill>
                <a:latin typeface="Calibri" panose="020F0502020204030204" pitchFamily="34" charset="0"/>
                <a:ea typeface="Tahoma" panose="020B0604030504040204" pitchFamily="34" charset="0"/>
                <a:cs typeface="Calibri" panose="020F0502020204030204" pitchFamily="34" charset="0"/>
              </a:rPr>
              <a:t>. (</a:t>
            </a:r>
            <a:r>
              <a:rPr lang="es-ES_tradnl" sz="2400" dirty="0" err="1">
                <a:solidFill>
                  <a:schemeClr val="bg1"/>
                </a:solidFill>
                <a:latin typeface="Calibri" panose="020F0502020204030204" pitchFamily="34" charset="0"/>
                <a:ea typeface="Tahoma" panose="020B0604030504040204" pitchFamily="34" charset="0"/>
                <a:cs typeface="Calibri" panose="020F0502020204030204" pitchFamily="34" charset="0"/>
              </a:rPr>
              <a:t>Groff</a:t>
            </a:r>
            <a:r>
              <a:rPr lang="es-ES_tradnl" sz="2400" dirty="0">
                <a:solidFill>
                  <a:schemeClr val="bg1"/>
                </a:solidFill>
                <a:latin typeface="Calibri" panose="020F0502020204030204" pitchFamily="34" charset="0"/>
                <a:ea typeface="Tahoma" panose="020B0604030504040204" pitchFamily="34" charset="0"/>
                <a:cs typeface="Calibri" panose="020F0502020204030204" pitchFamily="34" charset="0"/>
              </a:rPr>
              <a:t> y La </a:t>
            </a:r>
            <a:r>
              <a:rPr lang="es-ES_tradnl" sz="2400" dirty="0" err="1">
                <a:solidFill>
                  <a:schemeClr val="bg1"/>
                </a:solidFill>
                <a:latin typeface="Calibri" panose="020F0502020204030204" pitchFamily="34" charset="0"/>
                <a:ea typeface="Tahoma" panose="020B0604030504040204" pitchFamily="34" charset="0"/>
                <a:cs typeface="Calibri" panose="020F0502020204030204" pitchFamily="34" charset="0"/>
              </a:rPr>
              <a:t>Vigne</a:t>
            </a:r>
            <a:r>
              <a:rPr lang="es-ES_tradnl" sz="2400" dirty="0">
                <a:solidFill>
                  <a:schemeClr val="bg1"/>
                </a:solidFill>
                <a:latin typeface="Calibri" panose="020F0502020204030204" pitchFamily="34" charset="0"/>
                <a:ea typeface="Tahoma" panose="020B0604030504040204" pitchFamily="34" charset="0"/>
                <a:cs typeface="Calibri" panose="020F0502020204030204" pitchFamily="34" charset="0"/>
              </a:rPr>
              <a:t>, 2002)</a:t>
            </a:r>
          </a:p>
          <a:p>
            <a:pPr marL="342900" indent="-342900" algn="just">
              <a:buClr>
                <a:srgbClr val="00B0F0"/>
              </a:buClr>
              <a:buSzPct val="123000"/>
              <a:buFont typeface="Arial" panose="020B0604020202020204" pitchFamily="34" charset="0"/>
              <a:buChar char="•"/>
              <a:defRPr/>
            </a:pPr>
            <a:endParaRPr lang="es-ES_tradnl" sz="2400" b="1" dirty="0">
              <a:solidFill>
                <a:schemeClr val="bg1"/>
              </a:solidFill>
              <a:latin typeface="Calibri" panose="020F0502020204030204" pitchFamily="34" charset="0"/>
              <a:ea typeface="Tahoma" panose="020B0604030504040204" pitchFamily="34" charset="0"/>
              <a:cs typeface="Calibri" panose="020F0502020204030204" pitchFamily="34" charset="0"/>
            </a:endParaRPr>
          </a:p>
          <a:p>
            <a:pPr marL="342900" indent="-342900" algn="just">
              <a:spcAft>
                <a:spcPts val="0"/>
              </a:spcAft>
              <a:buClr>
                <a:srgbClr val="00B0F0"/>
              </a:buClr>
              <a:buSzPct val="123000"/>
              <a:buFont typeface="Arial" panose="020B0604020202020204" pitchFamily="34" charset="0"/>
              <a:buChar char="•"/>
              <a:defRPr/>
            </a:pPr>
            <a:r>
              <a:rPr lang="es-ES" sz="2400" b="1" dirty="0">
                <a:solidFill>
                  <a:schemeClr val="bg1"/>
                </a:solidFill>
                <a:latin typeface="Calibri" panose="020F0502020204030204" pitchFamily="34" charset="0"/>
                <a:ea typeface="Verdana" panose="020B0604030504040204" pitchFamily="34" charset="0"/>
                <a:cs typeface="Calibri" panose="020F0502020204030204" pitchFamily="34" charset="0"/>
              </a:rPr>
              <a:t>La victimización aumenta la probabilidad de repetición, es un factor que contribuye a aumentar el riesgo de victimización.</a:t>
            </a:r>
          </a:p>
          <a:p>
            <a:pPr marL="342900" indent="-342900" algn="just">
              <a:spcAft>
                <a:spcPts val="0"/>
              </a:spcAft>
              <a:buClr>
                <a:srgbClr val="00B0F0"/>
              </a:buClr>
              <a:buSzPct val="123000"/>
              <a:buFont typeface="Arial" panose="020B0604020202020204" pitchFamily="34" charset="0"/>
              <a:buChar char="•"/>
              <a:defRPr/>
            </a:pPr>
            <a:endParaRPr lang="es-ES" sz="2400" b="1" dirty="0">
              <a:solidFill>
                <a:schemeClr val="bg1"/>
              </a:solidFill>
              <a:latin typeface="Calibri" panose="020F0502020204030204" pitchFamily="34" charset="0"/>
              <a:ea typeface="Verdana" panose="020B0604030504040204" pitchFamily="34" charset="0"/>
              <a:cs typeface="Calibri" panose="020F0502020204030204" pitchFamily="34" charset="0"/>
            </a:endParaRPr>
          </a:p>
          <a:p>
            <a:pPr marL="342900" indent="-342900" algn="just">
              <a:spcAft>
                <a:spcPts val="0"/>
              </a:spcAft>
              <a:buClr>
                <a:srgbClr val="00B0F0"/>
              </a:buClr>
              <a:buSzPct val="123000"/>
              <a:buFont typeface="Arial" panose="020B0604020202020204" pitchFamily="34" charset="0"/>
              <a:buChar char="•"/>
              <a:defRPr/>
            </a:pPr>
            <a:r>
              <a:rPr lang="es-ES" sz="2400" b="1" dirty="0">
                <a:solidFill>
                  <a:schemeClr val="bg1"/>
                </a:solidFill>
                <a:latin typeface="Calibri" panose="020F0502020204030204" pitchFamily="34" charset="0"/>
                <a:ea typeface="Tahoma" panose="020B0604030504040204" pitchFamily="34" charset="0"/>
                <a:cs typeface="Calibri" panose="020F0502020204030204" pitchFamily="34" charset="0"/>
              </a:rPr>
              <a:t>La victimización se transforma en un factor de riesgo en sí misma.</a:t>
            </a:r>
          </a:p>
          <a:p>
            <a:pPr marL="342900" indent="-342900" algn="just">
              <a:buClr>
                <a:srgbClr val="00B0F0"/>
              </a:buClr>
              <a:buSzPct val="123000"/>
              <a:buFont typeface="Arial" panose="020B0604020202020204" pitchFamily="34" charset="0"/>
              <a:buChar char="•"/>
              <a:defRPr/>
            </a:pPr>
            <a:endParaRPr lang="es-ES_tradnl" sz="2400" b="1" dirty="0">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sp>
        <p:nvSpPr>
          <p:cNvPr id="5" name="Rectángulo 4"/>
          <p:cNvSpPr/>
          <p:nvPr/>
        </p:nvSpPr>
        <p:spPr>
          <a:xfrm>
            <a:off x="5725856" y="5796313"/>
            <a:ext cx="5903913" cy="306387"/>
          </a:xfrm>
          <a:prstGeom prst="rect">
            <a:avLst/>
          </a:prstGeom>
        </p:spPr>
        <p:txBody>
          <a:bodyPr>
            <a:spAutoFit/>
          </a:bodyPr>
          <a:lstStyle/>
          <a:p>
            <a:pPr algn="just">
              <a:spcAft>
                <a:spcPts val="0"/>
              </a:spcAft>
              <a:defRPr/>
            </a:pPr>
            <a:r>
              <a:rPr lang="es-ES_tradnl" sz="1400" dirty="0">
                <a:solidFill>
                  <a:schemeClr val="bg1"/>
                </a:solidFill>
                <a:latin typeface="Candara" panose="020E0502030303020204" pitchFamily="34" charset="0"/>
                <a:ea typeface="Verdana" panose="020B0604030504040204" pitchFamily="34" charset="0"/>
                <a:cs typeface="Verdana" panose="020B0604030504040204" pitchFamily="34" charset="0"/>
              </a:rPr>
              <a:t>(</a:t>
            </a:r>
            <a:r>
              <a:rPr lang="es-ES_tradnl" sz="1400" dirty="0" err="1">
                <a:solidFill>
                  <a:schemeClr val="bg1"/>
                </a:solidFill>
                <a:latin typeface="Candara" panose="020E0502030303020204" pitchFamily="34" charset="0"/>
                <a:ea typeface="Verdana" panose="020B0604030504040204" pitchFamily="34" charset="0"/>
                <a:cs typeface="Verdana" panose="020B0604030504040204" pitchFamily="34" charset="0"/>
              </a:rPr>
              <a:t>Winkel</a:t>
            </a:r>
            <a:r>
              <a:rPr lang="es-ES_tradnl" sz="1400" dirty="0">
                <a:solidFill>
                  <a:schemeClr val="bg1"/>
                </a:solidFill>
                <a:latin typeface="Candara" panose="020E0502030303020204" pitchFamily="34" charset="0"/>
                <a:ea typeface="Verdana" panose="020B0604030504040204" pitchFamily="34" charset="0"/>
                <a:cs typeface="Verdana" panose="020B0604030504040204" pitchFamily="34" charset="0"/>
              </a:rPr>
              <a:t> et al., 2003; </a:t>
            </a:r>
            <a:r>
              <a:rPr lang="es-ES_tradnl" sz="1400" dirty="0" err="1">
                <a:solidFill>
                  <a:schemeClr val="bg1"/>
                </a:solidFill>
                <a:latin typeface="Candara" panose="020E0502030303020204" pitchFamily="34" charset="0"/>
                <a:ea typeface="Verdana" panose="020B0604030504040204" pitchFamily="34" charset="0"/>
                <a:cs typeface="Verdana" panose="020B0604030504040204" pitchFamily="34" charset="0"/>
              </a:rPr>
              <a:t>Tseloni</a:t>
            </a:r>
            <a:r>
              <a:rPr lang="es-ES_tradnl" sz="1400" dirty="0">
                <a:solidFill>
                  <a:schemeClr val="bg1"/>
                </a:solidFill>
                <a:latin typeface="Candara" panose="020E0502030303020204" pitchFamily="34" charset="0"/>
                <a:ea typeface="Verdana" panose="020B0604030504040204" pitchFamily="34" charset="0"/>
                <a:cs typeface="Verdana" panose="020B0604030504040204" pitchFamily="34" charset="0"/>
              </a:rPr>
              <a:t> y </a:t>
            </a:r>
            <a:r>
              <a:rPr lang="es-ES_tradnl" sz="1400" dirty="0" err="1">
                <a:solidFill>
                  <a:schemeClr val="bg1"/>
                </a:solidFill>
                <a:latin typeface="Candara" panose="020E0502030303020204" pitchFamily="34" charset="0"/>
                <a:ea typeface="Verdana" panose="020B0604030504040204" pitchFamily="34" charset="0"/>
                <a:cs typeface="Verdana" panose="020B0604030504040204" pitchFamily="34" charset="0"/>
              </a:rPr>
              <a:t>Pease</a:t>
            </a:r>
            <a:r>
              <a:rPr lang="es-ES_tradnl" sz="1400" dirty="0">
                <a:solidFill>
                  <a:schemeClr val="bg1"/>
                </a:solidFill>
                <a:latin typeface="Candara" panose="020E0502030303020204" pitchFamily="34" charset="0"/>
                <a:ea typeface="Verdana" panose="020B0604030504040204" pitchFamily="34" charset="0"/>
                <a:cs typeface="Verdana" panose="020B0604030504040204" pitchFamily="34" charset="0"/>
              </a:rPr>
              <a:t>, 2003; </a:t>
            </a:r>
            <a:r>
              <a:rPr lang="es-ES_tradnl" sz="1400" dirty="0" err="1">
                <a:solidFill>
                  <a:schemeClr val="bg1"/>
                </a:solidFill>
                <a:latin typeface="Candara" panose="020E0502030303020204" pitchFamily="34" charset="0"/>
                <a:ea typeface="Verdana" panose="020B0604030504040204" pitchFamily="34" charset="0"/>
                <a:cs typeface="Verdana" panose="020B0604030504040204" pitchFamily="34" charset="0"/>
              </a:rPr>
              <a:t>Farrell</a:t>
            </a:r>
            <a:r>
              <a:rPr lang="es-ES_tradnl" sz="1400" dirty="0">
                <a:solidFill>
                  <a:schemeClr val="bg1"/>
                </a:solidFill>
                <a:latin typeface="Candara" panose="020E0502030303020204" pitchFamily="34" charset="0"/>
                <a:ea typeface="Verdana" panose="020B0604030504040204" pitchFamily="34" charset="0"/>
                <a:cs typeface="Verdana" panose="020B0604030504040204" pitchFamily="34" charset="0"/>
              </a:rPr>
              <a:t> et al., 1995; </a:t>
            </a:r>
            <a:r>
              <a:rPr lang="es-ES_tradnl" sz="1400" dirty="0" err="1">
                <a:solidFill>
                  <a:schemeClr val="bg1"/>
                </a:solidFill>
                <a:latin typeface="Candara" panose="020E0502030303020204" pitchFamily="34" charset="0"/>
                <a:ea typeface="Verdana" panose="020B0604030504040204" pitchFamily="34" charset="0"/>
                <a:cs typeface="Verdana" panose="020B0604030504040204" pitchFamily="34" charset="0"/>
              </a:rPr>
              <a:t>Sparks</a:t>
            </a:r>
            <a:r>
              <a:rPr lang="es-ES_tradnl" sz="1400" dirty="0">
                <a:solidFill>
                  <a:schemeClr val="bg1"/>
                </a:solidFill>
                <a:latin typeface="Candara" panose="020E0502030303020204" pitchFamily="34" charset="0"/>
                <a:ea typeface="Verdana" panose="020B0604030504040204" pitchFamily="34" charset="0"/>
                <a:cs typeface="Verdana" panose="020B0604030504040204" pitchFamily="34" charset="0"/>
              </a:rPr>
              <a:t>, 1981).</a:t>
            </a:r>
            <a:endParaRPr lang="es-ES" sz="1400" dirty="0">
              <a:solidFill>
                <a:schemeClr val="bg1"/>
              </a:solidFill>
              <a:latin typeface="Candara" panose="020E050203030302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603924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357313" y="457199"/>
            <a:ext cx="9320211" cy="5974893"/>
          </a:xfrm>
          <a:prstGeom prst="rect">
            <a:avLst/>
          </a:prstGeom>
        </p:spPr>
      </p:pic>
    </p:spTree>
    <p:extLst>
      <p:ext uri="{BB962C8B-B14F-4D97-AF65-F5344CB8AC3E}">
        <p14:creationId xmlns:p14="http://schemas.microsoft.com/office/powerpoint/2010/main" val="38488866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CuadroTexto 1"/>
          <p:cNvSpPr txBox="1"/>
          <p:nvPr/>
        </p:nvSpPr>
        <p:spPr>
          <a:xfrm>
            <a:off x="8802482" y="5210934"/>
            <a:ext cx="3014662" cy="1107996"/>
          </a:xfrm>
          <a:prstGeom prst="rect">
            <a:avLst/>
          </a:prstGeom>
          <a:noFill/>
        </p:spPr>
        <p:txBody>
          <a:bodyPr wrap="square" rtlCol="0">
            <a:spAutoFit/>
          </a:bodyPr>
          <a:lstStyle/>
          <a:p>
            <a:r>
              <a:rPr lang="es-ES" sz="6600" b="1" dirty="0" smtClean="0">
                <a:solidFill>
                  <a:schemeClr val="bg1"/>
                </a:solidFill>
              </a:rPr>
              <a:t>DAÑO</a:t>
            </a:r>
            <a:endParaRPr lang="en-US" sz="6600" b="1" dirty="0">
              <a:solidFill>
                <a:schemeClr val="bg1"/>
              </a:solidFill>
            </a:endParaRPr>
          </a:p>
        </p:txBody>
      </p:sp>
      <p:pic>
        <p:nvPicPr>
          <p:cNvPr id="4" name="Imagen 3"/>
          <p:cNvPicPr>
            <a:picLocks noChangeAspect="1"/>
          </p:cNvPicPr>
          <p:nvPr/>
        </p:nvPicPr>
        <p:blipFill>
          <a:blip r:embed="rId2"/>
          <a:stretch>
            <a:fillRect/>
          </a:stretch>
        </p:blipFill>
        <p:spPr>
          <a:xfrm>
            <a:off x="452438" y="628648"/>
            <a:ext cx="8001000" cy="4683709"/>
          </a:xfrm>
          <a:prstGeom prst="rect">
            <a:avLst/>
          </a:prstGeom>
        </p:spPr>
      </p:pic>
    </p:spTree>
    <p:extLst>
      <p:ext uri="{BB962C8B-B14F-4D97-AF65-F5344CB8AC3E}">
        <p14:creationId xmlns:p14="http://schemas.microsoft.com/office/powerpoint/2010/main" val="38058492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ángulo 1"/>
          <p:cNvSpPr>
            <a:spLocks noChangeArrowheads="1"/>
          </p:cNvSpPr>
          <p:nvPr/>
        </p:nvSpPr>
        <p:spPr bwMode="auto">
          <a:xfrm>
            <a:off x="2098675" y="481013"/>
            <a:ext cx="7978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Aft>
                <a:spcPts val="1000"/>
              </a:spcAft>
            </a:pPr>
            <a:r>
              <a:rPr lang="es-CL" altLang="es-CL" sz="40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El daño en la victimización delictual</a:t>
            </a:r>
            <a:endParaRPr lang="es-CL" altLang="es-CL" sz="4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ctángulo 2"/>
          <p:cNvSpPr/>
          <p:nvPr/>
        </p:nvSpPr>
        <p:spPr>
          <a:xfrm>
            <a:off x="904874" y="1787525"/>
            <a:ext cx="10366376" cy="2000548"/>
          </a:xfrm>
          <a:prstGeom prst="rect">
            <a:avLst/>
          </a:prstGeom>
        </p:spPr>
        <p:txBody>
          <a:bodyPr wrap="square">
            <a:spAutoFit/>
          </a:bodyPr>
          <a:lstStyle/>
          <a:p>
            <a:pPr algn="just">
              <a:buClr>
                <a:srgbClr val="FF0000"/>
              </a:buClr>
              <a:defRPr/>
            </a:pPr>
            <a:r>
              <a:rPr lang="es-ES" sz="2800" dirty="0">
                <a:solidFill>
                  <a:schemeClr val="bg1"/>
                </a:solidFill>
                <a:latin typeface="Calibri" panose="020F0502020204030204" pitchFamily="34" charset="0"/>
                <a:cs typeface="Calibri" panose="020F0502020204030204" pitchFamily="34" charset="0"/>
              </a:rPr>
              <a:t>Existen dos tipos de daño asociados a esta </a:t>
            </a:r>
            <a:r>
              <a:rPr lang="es-ES" sz="2800" dirty="0" smtClean="0">
                <a:solidFill>
                  <a:schemeClr val="bg1"/>
                </a:solidFill>
                <a:latin typeface="Calibri" panose="020F0502020204030204" pitchFamily="34" charset="0"/>
                <a:cs typeface="Calibri" panose="020F0502020204030204" pitchFamily="34" charset="0"/>
              </a:rPr>
              <a:t>forma de victimización</a:t>
            </a:r>
            <a:r>
              <a:rPr lang="es-ES" sz="2800" dirty="0">
                <a:solidFill>
                  <a:schemeClr val="bg1"/>
                </a:solidFill>
                <a:latin typeface="Calibri" panose="020F0502020204030204" pitchFamily="34" charset="0"/>
                <a:cs typeface="Calibri" panose="020F0502020204030204" pitchFamily="34" charset="0"/>
              </a:rPr>
              <a:t>: </a:t>
            </a:r>
            <a:endParaRPr lang="es-ES" sz="2800" dirty="0" smtClean="0">
              <a:solidFill>
                <a:schemeClr val="bg1"/>
              </a:solidFill>
              <a:latin typeface="Calibri" panose="020F0502020204030204" pitchFamily="34" charset="0"/>
              <a:cs typeface="Calibri" panose="020F0502020204030204" pitchFamily="34" charset="0"/>
            </a:endParaRPr>
          </a:p>
          <a:p>
            <a:pPr algn="just">
              <a:buClr>
                <a:srgbClr val="FF0000"/>
              </a:buClr>
              <a:defRPr/>
            </a:pPr>
            <a:endParaRPr lang="es-ES" sz="2400" b="1" dirty="0">
              <a:solidFill>
                <a:schemeClr val="bg1"/>
              </a:solidFill>
              <a:latin typeface="Calibri" panose="020F0502020204030204" pitchFamily="34" charset="0"/>
              <a:cs typeface="Calibri" panose="020F0502020204030204" pitchFamily="34" charset="0"/>
            </a:endParaRPr>
          </a:p>
          <a:p>
            <a:pPr marL="285750" indent="-285750" algn="just">
              <a:buClr>
                <a:srgbClr val="FF0000"/>
              </a:buClr>
              <a:buFont typeface="Wingdings" panose="05000000000000000000" pitchFamily="2" charset="2"/>
              <a:buChar char="§"/>
              <a:defRPr/>
            </a:pPr>
            <a:endParaRPr lang="es-ES" sz="2400" dirty="0">
              <a:solidFill>
                <a:schemeClr val="bg1"/>
              </a:solidFill>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
              <a:defRPr/>
            </a:pPr>
            <a:endParaRPr lang="es-ES" sz="2400" dirty="0">
              <a:solidFill>
                <a:schemeClr val="bg1"/>
              </a:solidFill>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
              <a:defRPr/>
            </a:pPr>
            <a:endParaRPr lang="en-US" sz="2400" dirty="0">
              <a:solidFill>
                <a:schemeClr val="bg1"/>
              </a:solidFill>
              <a:latin typeface="Calibri" panose="020F0502020204030204" pitchFamily="34" charset="0"/>
              <a:cs typeface="Calibri" panose="020F0502020204030204" pitchFamily="34" charset="0"/>
            </a:endParaRPr>
          </a:p>
        </p:txBody>
      </p:sp>
      <p:sp>
        <p:nvSpPr>
          <p:cNvPr id="4" name="Flecha derecha 3"/>
          <p:cNvSpPr/>
          <p:nvPr/>
        </p:nvSpPr>
        <p:spPr>
          <a:xfrm>
            <a:off x="1427138" y="2558544"/>
            <a:ext cx="1027162" cy="5161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ángulo 4"/>
          <p:cNvSpPr/>
          <p:nvPr/>
        </p:nvSpPr>
        <p:spPr>
          <a:xfrm>
            <a:off x="2762249" y="2558544"/>
            <a:ext cx="8509001" cy="2923877"/>
          </a:xfrm>
          <a:prstGeom prst="rect">
            <a:avLst/>
          </a:prstGeom>
        </p:spPr>
        <p:txBody>
          <a:bodyPr wrap="square">
            <a:spAutoFit/>
          </a:bodyPr>
          <a:lstStyle/>
          <a:p>
            <a:pPr algn="just">
              <a:buClr>
                <a:srgbClr val="FF0000"/>
              </a:buClr>
              <a:defRPr/>
            </a:pPr>
            <a:r>
              <a:rPr lang="es-ES" sz="2400" b="1" dirty="0" smtClean="0">
                <a:solidFill>
                  <a:schemeClr val="bg1"/>
                </a:solidFill>
                <a:latin typeface="Calibri" panose="020F0502020204030204" pitchFamily="34" charset="0"/>
                <a:cs typeface="Calibri" panose="020F0502020204030204" pitchFamily="34" charset="0"/>
              </a:rPr>
              <a:t>El daño asociado a los efectos o consecuencias directas de vivir </a:t>
            </a:r>
            <a:r>
              <a:rPr lang="es-ES" sz="2400" b="1" dirty="0">
                <a:solidFill>
                  <a:schemeClr val="bg1"/>
                </a:solidFill>
                <a:latin typeface="Calibri" panose="020F0502020204030204" pitchFamily="34" charset="0"/>
                <a:cs typeface="Calibri" panose="020F0502020204030204" pitchFamily="34" charset="0"/>
              </a:rPr>
              <a:t>una situación de agresión propiamente </a:t>
            </a:r>
            <a:r>
              <a:rPr lang="es-ES" sz="2400" b="1" dirty="0" smtClean="0">
                <a:solidFill>
                  <a:schemeClr val="bg1"/>
                </a:solidFill>
                <a:latin typeface="Calibri" panose="020F0502020204030204" pitchFamily="34" charset="0"/>
                <a:cs typeface="Calibri" panose="020F0502020204030204" pitchFamily="34" charset="0"/>
              </a:rPr>
              <a:t>tal </a:t>
            </a:r>
            <a:r>
              <a:rPr lang="es-ES" sz="2400" dirty="0" smtClean="0">
                <a:solidFill>
                  <a:schemeClr val="bg1"/>
                </a:solidFill>
                <a:latin typeface="Calibri" panose="020F0502020204030204" pitchFamily="34" charset="0"/>
                <a:cs typeface="Calibri" panose="020F0502020204030204" pitchFamily="34" charset="0"/>
              </a:rPr>
              <a:t>(lesiones, pérdidas materiales, etc.)</a:t>
            </a:r>
          </a:p>
          <a:p>
            <a:pPr algn="just">
              <a:buClr>
                <a:srgbClr val="FF0000"/>
              </a:buClr>
              <a:defRPr/>
            </a:pPr>
            <a:endParaRPr lang="es-ES" sz="2400" dirty="0">
              <a:solidFill>
                <a:schemeClr val="bg1"/>
              </a:solidFill>
              <a:latin typeface="Calibri" panose="020F0502020204030204" pitchFamily="34" charset="0"/>
              <a:cs typeface="Calibri" panose="020F0502020204030204" pitchFamily="34" charset="0"/>
            </a:endParaRPr>
          </a:p>
          <a:p>
            <a:pPr algn="just">
              <a:buClr>
                <a:srgbClr val="FF0000"/>
              </a:buClr>
              <a:defRPr/>
            </a:pPr>
            <a:r>
              <a:rPr lang="es-ES" sz="2400" b="1" dirty="0">
                <a:solidFill>
                  <a:schemeClr val="bg1"/>
                </a:solidFill>
                <a:latin typeface="Calibri" panose="020F0502020204030204" pitchFamily="34" charset="0"/>
                <a:cs typeface="Calibri" panose="020F0502020204030204" pitchFamily="34" charset="0"/>
              </a:rPr>
              <a:t>E</a:t>
            </a:r>
            <a:r>
              <a:rPr lang="es-ES" sz="2400" b="1" dirty="0" smtClean="0">
                <a:solidFill>
                  <a:schemeClr val="bg1"/>
                </a:solidFill>
                <a:latin typeface="Calibri" panose="020F0502020204030204" pitchFamily="34" charset="0"/>
                <a:cs typeface="Calibri" panose="020F0502020204030204" pitchFamily="34" charset="0"/>
              </a:rPr>
              <a:t>l </a:t>
            </a:r>
            <a:r>
              <a:rPr lang="es-ES" sz="2400" b="1" dirty="0">
                <a:solidFill>
                  <a:schemeClr val="bg1"/>
                </a:solidFill>
                <a:latin typeface="Calibri" panose="020F0502020204030204" pitchFamily="34" charset="0"/>
                <a:cs typeface="Calibri" panose="020F0502020204030204" pitchFamily="34" charset="0"/>
              </a:rPr>
              <a:t>daño asociado a la injusticia de sufrir un </a:t>
            </a:r>
            <a:r>
              <a:rPr lang="en-US" sz="2400" b="1" dirty="0" err="1">
                <a:solidFill>
                  <a:schemeClr val="bg1"/>
                </a:solidFill>
                <a:latin typeface="Calibri" panose="020F0502020204030204" pitchFamily="34" charset="0"/>
                <a:cs typeface="Calibri" panose="020F0502020204030204" pitchFamily="34" charset="0"/>
              </a:rPr>
              <a:t>acto</a:t>
            </a:r>
            <a:r>
              <a:rPr lang="en-US" sz="2400" b="1" dirty="0">
                <a:solidFill>
                  <a:schemeClr val="bg1"/>
                </a:solidFill>
                <a:latin typeface="Calibri" panose="020F0502020204030204" pitchFamily="34" charset="0"/>
                <a:cs typeface="Calibri" panose="020F0502020204030204" pitchFamily="34" charset="0"/>
              </a:rPr>
              <a:t> criminal </a:t>
            </a:r>
            <a:r>
              <a:rPr lang="es-ES" sz="1600" dirty="0">
                <a:solidFill>
                  <a:schemeClr val="bg1"/>
                </a:solidFill>
                <a:latin typeface="Calibri" panose="020F0502020204030204" pitchFamily="34" charset="0"/>
                <a:cs typeface="Calibri" panose="020F0502020204030204" pitchFamily="34" charset="0"/>
              </a:rPr>
              <a:t>(</a:t>
            </a:r>
            <a:r>
              <a:rPr lang="es-ES" sz="1600" dirty="0" err="1">
                <a:solidFill>
                  <a:schemeClr val="bg1"/>
                </a:solidFill>
                <a:latin typeface="Calibri" panose="020F0502020204030204" pitchFamily="34" charset="0"/>
                <a:cs typeface="Calibri" panose="020F0502020204030204" pitchFamily="34" charset="0"/>
              </a:rPr>
              <a:t>Pemberton</a:t>
            </a:r>
            <a:r>
              <a:rPr lang="es-ES" sz="1600" dirty="0">
                <a:solidFill>
                  <a:schemeClr val="bg1"/>
                </a:solidFill>
                <a:latin typeface="Calibri" panose="020F0502020204030204" pitchFamily="34" charset="0"/>
                <a:cs typeface="Calibri" panose="020F0502020204030204" pitchFamily="34" charset="0"/>
              </a:rPr>
              <a:t> y </a:t>
            </a:r>
            <a:r>
              <a:rPr lang="es-ES" sz="1600" dirty="0" err="1">
                <a:solidFill>
                  <a:schemeClr val="bg1"/>
                </a:solidFill>
                <a:latin typeface="Calibri" panose="020F0502020204030204" pitchFamily="34" charset="0"/>
                <a:cs typeface="Calibri" panose="020F0502020204030204" pitchFamily="34" charset="0"/>
              </a:rPr>
              <a:t>Vanfraechem</a:t>
            </a:r>
            <a:r>
              <a:rPr lang="es-ES" sz="1600" dirty="0">
                <a:solidFill>
                  <a:schemeClr val="bg1"/>
                </a:solidFill>
                <a:latin typeface="Calibri" panose="020F0502020204030204" pitchFamily="34" charset="0"/>
                <a:cs typeface="Calibri" panose="020F0502020204030204" pitchFamily="34" charset="0"/>
              </a:rPr>
              <a:t>, 2015</a:t>
            </a:r>
            <a:r>
              <a:rPr lang="es-ES" sz="1600" dirty="0" smtClean="0">
                <a:solidFill>
                  <a:schemeClr val="bg1"/>
                </a:solidFill>
                <a:latin typeface="Calibri" panose="020F0502020204030204" pitchFamily="34" charset="0"/>
                <a:cs typeface="Calibri" panose="020F0502020204030204" pitchFamily="34" charset="0"/>
              </a:rPr>
              <a:t>).</a:t>
            </a:r>
            <a:endParaRPr lang="es-ES" sz="1600" dirty="0">
              <a:solidFill>
                <a:schemeClr val="bg1"/>
              </a:solidFill>
              <a:latin typeface="Calibri" panose="020F0502020204030204" pitchFamily="34" charset="0"/>
              <a:cs typeface="Calibri" panose="020F0502020204030204" pitchFamily="34" charset="0"/>
            </a:endParaRPr>
          </a:p>
          <a:p>
            <a:pPr marL="285750" indent="-285750" algn="just">
              <a:buClr>
                <a:srgbClr val="FF0000"/>
              </a:buClr>
              <a:buFont typeface="Wingdings" panose="05000000000000000000" pitchFamily="2" charset="2"/>
              <a:buChar char="§"/>
              <a:defRPr/>
            </a:pPr>
            <a:endParaRPr lang="es-ES" sz="2400" dirty="0">
              <a:solidFill>
                <a:schemeClr val="bg1"/>
              </a:solidFill>
              <a:latin typeface="Calibri" panose="020F0502020204030204" pitchFamily="34" charset="0"/>
              <a:cs typeface="Calibri" panose="020F0502020204030204" pitchFamily="34" charset="0"/>
            </a:endParaRPr>
          </a:p>
          <a:p>
            <a:pPr algn="just">
              <a:buClr>
                <a:srgbClr val="FF0000"/>
              </a:buClr>
              <a:defRPr/>
            </a:pPr>
            <a:endParaRPr lang="es-ES" sz="2400" dirty="0">
              <a:solidFill>
                <a:schemeClr val="bg1"/>
              </a:solidFill>
              <a:latin typeface="Calibri" panose="020F0502020204030204" pitchFamily="34" charset="0"/>
              <a:cs typeface="Calibri" panose="020F0502020204030204" pitchFamily="34" charset="0"/>
            </a:endParaRPr>
          </a:p>
        </p:txBody>
      </p:sp>
      <p:sp>
        <p:nvSpPr>
          <p:cNvPr id="6" name="Flecha derecha 5"/>
          <p:cNvSpPr/>
          <p:nvPr/>
        </p:nvSpPr>
        <p:spPr>
          <a:xfrm>
            <a:off x="1424757" y="3981342"/>
            <a:ext cx="1027162" cy="5161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ángulo 6"/>
          <p:cNvSpPr/>
          <p:nvPr/>
        </p:nvSpPr>
        <p:spPr>
          <a:xfrm>
            <a:off x="904874" y="5075525"/>
            <a:ext cx="10525126" cy="1200329"/>
          </a:xfrm>
          <a:prstGeom prst="rect">
            <a:avLst/>
          </a:prstGeom>
        </p:spPr>
        <p:txBody>
          <a:bodyPr wrap="square">
            <a:spAutoFit/>
          </a:bodyPr>
          <a:lstStyle/>
          <a:p>
            <a:pPr algn="just"/>
            <a:r>
              <a:rPr lang="es-ES" sz="2400" dirty="0">
                <a:solidFill>
                  <a:schemeClr val="bg1"/>
                </a:solidFill>
              </a:rPr>
              <a:t>A diferencia de otros tipos de victimización, en la victimización delictiva </a:t>
            </a:r>
            <a:r>
              <a:rPr lang="es-ES" sz="2400" dirty="0" smtClean="0">
                <a:solidFill>
                  <a:schemeClr val="bg1"/>
                </a:solidFill>
              </a:rPr>
              <a:t>el </a:t>
            </a:r>
            <a:r>
              <a:rPr lang="es-ES" sz="2400" dirty="0">
                <a:solidFill>
                  <a:schemeClr val="bg1"/>
                </a:solidFill>
              </a:rPr>
              <a:t>daño no puede ser separado de su causa, esto es, del ofensor y como consecuencia, del </a:t>
            </a:r>
            <a:r>
              <a:rPr lang="es-ES" sz="2400" b="1" dirty="0">
                <a:solidFill>
                  <a:schemeClr val="bg1"/>
                </a:solidFill>
              </a:rPr>
              <a:t>carácter de injusticia envuelto en él </a:t>
            </a:r>
            <a:r>
              <a:rPr lang="es-ES" sz="1600" dirty="0">
                <a:solidFill>
                  <a:schemeClr val="bg1"/>
                </a:solidFill>
              </a:rPr>
              <a:t>(</a:t>
            </a:r>
            <a:r>
              <a:rPr lang="es-ES" sz="1600" dirty="0" err="1">
                <a:solidFill>
                  <a:schemeClr val="bg1"/>
                </a:solidFill>
              </a:rPr>
              <a:t>Duff</a:t>
            </a:r>
            <a:r>
              <a:rPr lang="es-ES" sz="1600" dirty="0">
                <a:solidFill>
                  <a:schemeClr val="bg1"/>
                </a:solidFill>
              </a:rPr>
              <a:t>, 2003). </a:t>
            </a:r>
          </a:p>
        </p:txBody>
      </p:sp>
    </p:spTree>
    <p:extLst>
      <p:ext uri="{BB962C8B-B14F-4D97-AF65-F5344CB8AC3E}">
        <p14:creationId xmlns:p14="http://schemas.microsoft.com/office/powerpoint/2010/main" val="5317128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485900" y="371475"/>
            <a:ext cx="9072563" cy="6043009"/>
          </a:xfrm>
          <a:prstGeom prst="rect">
            <a:avLst/>
          </a:prstGeom>
        </p:spPr>
      </p:pic>
    </p:spTree>
    <p:extLst>
      <p:ext uri="{BB962C8B-B14F-4D97-AF65-F5344CB8AC3E}">
        <p14:creationId xmlns:p14="http://schemas.microsoft.com/office/powerpoint/2010/main" val="19240286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CuadroTexto 3"/>
          <p:cNvSpPr txBox="1">
            <a:spLocks noChangeArrowheads="1"/>
          </p:cNvSpPr>
          <p:nvPr/>
        </p:nvSpPr>
        <p:spPr bwMode="auto">
          <a:xfrm>
            <a:off x="3597275" y="666751"/>
            <a:ext cx="4537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CL" altLang="en-US" sz="4000" b="1" dirty="0">
                <a:solidFill>
                  <a:schemeClr val="bg1"/>
                </a:solidFill>
                <a:latin typeface="Candara" panose="020E0502030303020204" pitchFamily="34" charset="0"/>
                <a:cs typeface="Tahoma" panose="020B0604030504040204" pitchFamily="34" charset="0"/>
              </a:rPr>
              <a:t>DAÑO PSÍQUICO</a:t>
            </a:r>
            <a:endParaRPr lang="es-ES" altLang="en-US" sz="4000" b="1" dirty="0">
              <a:solidFill>
                <a:schemeClr val="bg1"/>
              </a:solidFill>
              <a:latin typeface="Candara" panose="020E0502030303020204" pitchFamily="34" charset="0"/>
              <a:cs typeface="Tahoma" panose="020B0604030504040204" pitchFamily="34" charset="0"/>
            </a:endParaRPr>
          </a:p>
        </p:txBody>
      </p:sp>
      <p:sp>
        <p:nvSpPr>
          <p:cNvPr id="3" name="Rectángulo 1"/>
          <p:cNvSpPr/>
          <p:nvPr/>
        </p:nvSpPr>
        <p:spPr>
          <a:xfrm>
            <a:off x="966786" y="2320925"/>
            <a:ext cx="5605463" cy="2677656"/>
          </a:xfrm>
          <a:prstGeom prst="rect">
            <a:avLst/>
          </a:prstGeom>
        </p:spPr>
        <p:txBody>
          <a:bodyPr wrap="square">
            <a:spAutoFit/>
          </a:bodyPr>
          <a:lstStyle/>
          <a:p>
            <a:pPr algn="just">
              <a:defRPr/>
            </a:pPr>
            <a:r>
              <a:rPr lang="es-CL" sz="2400" dirty="0">
                <a:solidFill>
                  <a:schemeClr val="bg1"/>
                </a:solidFill>
                <a:latin typeface="Calibri" panose="020F0502020204030204" pitchFamily="34" charset="0"/>
                <a:ea typeface="Tahoma" panose="020B0604030504040204" pitchFamily="34" charset="0"/>
                <a:cs typeface="Calibri" panose="020F0502020204030204" pitchFamily="34" charset="0"/>
              </a:rPr>
              <a:t>“</a:t>
            </a:r>
            <a:r>
              <a:rPr lang="es-CL" sz="2400" b="1" dirty="0">
                <a:solidFill>
                  <a:schemeClr val="bg1"/>
                </a:solidFill>
                <a:latin typeface="Calibri" panose="020F0502020204030204" pitchFamily="34" charset="0"/>
                <a:ea typeface="Tahoma" panose="020B0604030504040204" pitchFamily="34" charset="0"/>
                <a:cs typeface="Calibri" panose="020F0502020204030204" pitchFamily="34" charset="0"/>
              </a:rPr>
              <a:t>Afectación y/o alteración </a:t>
            </a:r>
            <a:r>
              <a:rPr lang="es-CL" sz="2400" dirty="0">
                <a:solidFill>
                  <a:schemeClr val="bg1"/>
                </a:solidFill>
                <a:latin typeface="Calibri" panose="020F0502020204030204" pitchFamily="34" charset="0"/>
                <a:ea typeface="Tahoma" panose="020B0604030504040204" pitchFamily="34" charset="0"/>
                <a:cs typeface="Calibri" panose="020F0502020204030204" pitchFamily="34" charset="0"/>
              </a:rPr>
              <a:t>de algunas de las </a:t>
            </a:r>
            <a:r>
              <a:rPr lang="es-CL" sz="2400" b="1" dirty="0">
                <a:solidFill>
                  <a:schemeClr val="bg1"/>
                </a:solidFill>
                <a:latin typeface="Calibri" panose="020F0502020204030204" pitchFamily="34" charset="0"/>
                <a:ea typeface="Tahoma" panose="020B0604030504040204" pitchFamily="34" charset="0"/>
                <a:cs typeface="Calibri" panose="020F0502020204030204" pitchFamily="34" charset="0"/>
              </a:rPr>
              <a:t>funciones mentales o capacidades </a:t>
            </a:r>
            <a:r>
              <a:rPr lang="es-CL" sz="2400" dirty="0">
                <a:solidFill>
                  <a:schemeClr val="bg1"/>
                </a:solidFill>
                <a:latin typeface="Calibri" panose="020F0502020204030204" pitchFamily="34" charset="0"/>
                <a:ea typeface="Tahoma" panose="020B0604030504040204" pitchFamily="34" charset="0"/>
                <a:cs typeface="Calibri" panose="020F0502020204030204" pitchFamily="34" charset="0"/>
              </a:rPr>
              <a:t>de la persona, producida por un </a:t>
            </a:r>
            <a:r>
              <a:rPr lang="es-CL" sz="2400" b="1" dirty="0">
                <a:solidFill>
                  <a:schemeClr val="bg1"/>
                </a:solidFill>
                <a:latin typeface="Calibri" panose="020F0502020204030204" pitchFamily="34" charset="0"/>
                <a:ea typeface="Tahoma" panose="020B0604030504040204" pitchFamily="34" charset="0"/>
                <a:cs typeface="Calibri" panose="020F0502020204030204" pitchFamily="34" charset="0"/>
              </a:rPr>
              <a:t>hecho o un conjunto de situaciones de violencia</a:t>
            </a:r>
            <a:r>
              <a:rPr lang="es-CL" sz="2400" dirty="0">
                <a:solidFill>
                  <a:schemeClr val="bg1"/>
                </a:solidFill>
                <a:latin typeface="Calibri" panose="020F0502020204030204" pitchFamily="34" charset="0"/>
                <a:ea typeface="Tahoma" panose="020B0604030504040204" pitchFamily="34" charset="0"/>
                <a:cs typeface="Calibri" panose="020F0502020204030204" pitchFamily="34" charset="0"/>
              </a:rPr>
              <a:t>, que determina un </a:t>
            </a:r>
            <a:r>
              <a:rPr lang="es-CL" sz="2400" b="1" dirty="0">
                <a:solidFill>
                  <a:schemeClr val="bg1"/>
                </a:solidFill>
                <a:latin typeface="Calibri" panose="020F0502020204030204" pitchFamily="34" charset="0"/>
                <a:ea typeface="Tahoma" panose="020B0604030504040204" pitchFamily="34" charset="0"/>
                <a:cs typeface="Calibri" panose="020F0502020204030204" pitchFamily="34" charset="0"/>
              </a:rPr>
              <a:t>menoscabo temporal o permanente, reversible o irreversible </a:t>
            </a:r>
            <a:r>
              <a:rPr lang="es-CL" sz="2400" dirty="0">
                <a:solidFill>
                  <a:schemeClr val="bg1"/>
                </a:solidFill>
                <a:latin typeface="Calibri" panose="020F0502020204030204" pitchFamily="34" charset="0"/>
                <a:ea typeface="Tahoma" panose="020B0604030504040204" pitchFamily="34" charset="0"/>
                <a:cs typeface="Calibri" panose="020F0502020204030204" pitchFamily="34" charset="0"/>
              </a:rPr>
              <a:t>del funcionamiento integral previo”.</a:t>
            </a:r>
          </a:p>
        </p:txBody>
      </p:sp>
      <p:sp>
        <p:nvSpPr>
          <p:cNvPr id="4" name="3 Rectángulo"/>
          <p:cNvSpPr/>
          <p:nvPr/>
        </p:nvSpPr>
        <p:spPr>
          <a:xfrm>
            <a:off x="4772026" y="4885759"/>
            <a:ext cx="1385887" cy="284619"/>
          </a:xfrm>
          <a:prstGeom prst="rect">
            <a:avLst/>
          </a:prstGeom>
        </p:spPr>
        <p:txBody>
          <a:bodyPr wrap="square">
            <a:spAutoFit/>
          </a:bodyPr>
          <a:lstStyle/>
          <a:p>
            <a:pPr algn="just">
              <a:defRPr/>
            </a:pPr>
            <a:r>
              <a:rPr lang="es-ES" sz="1200" dirty="0">
                <a:solidFill>
                  <a:schemeClr val="bg1"/>
                </a:solidFill>
                <a:latin typeface="Candara" panose="020E0502030303020204" pitchFamily="34" charset="0"/>
                <a:ea typeface="Tahoma" panose="020B0604030504040204" pitchFamily="34" charset="0"/>
                <a:cs typeface="Tahoma" panose="020B0604030504040204" pitchFamily="34" charset="0"/>
              </a:rPr>
              <a:t>(Soria, 2005)</a:t>
            </a:r>
            <a:endParaRPr lang="es-CL" sz="1200" dirty="0">
              <a:solidFill>
                <a:schemeClr val="bg1"/>
              </a:solidFill>
              <a:latin typeface="Candara" panose="020E0502030303020204" pitchFamily="34" charset="0"/>
              <a:ea typeface="Tahoma" panose="020B0604030504040204" pitchFamily="34" charset="0"/>
              <a:cs typeface="Tahoma" panose="020B0604030504040204" pitchFamily="34" charset="0"/>
            </a:endParaRPr>
          </a:p>
        </p:txBody>
      </p:sp>
      <p:pic>
        <p:nvPicPr>
          <p:cNvPr id="1028" name="Picture 4" descr="VALORACION DEL DAÑO PSIQUI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8299" y="1764277"/>
            <a:ext cx="5116513" cy="41507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8336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CuadroTexto 12"/>
          <p:cNvSpPr txBox="1">
            <a:spLocks noChangeArrowheads="1"/>
          </p:cNvSpPr>
          <p:nvPr/>
        </p:nvSpPr>
        <p:spPr bwMode="auto">
          <a:xfrm>
            <a:off x="9042400" y="6346825"/>
            <a:ext cx="3457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s-CL" altLang="es-CL" sz="1200" dirty="0" smtClean="0">
                <a:solidFill>
                  <a:schemeClr val="bg1"/>
                </a:solidFill>
                <a:latin typeface="Tahoma" panose="020B0604030504040204" pitchFamily="34" charset="0"/>
                <a:cs typeface="Tahoma" panose="020B0604030504040204" pitchFamily="34" charset="0"/>
              </a:rPr>
              <a:t>(</a:t>
            </a:r>
            <a:r>
              <a:rPr lang="es-CL" altLang="es-CL" sz="1200" dirty="0" err="1" smtClean="0">
                <a:solidFill>
                  <a:schemeClr val="bg1"/>
                </a:solidFill>
                <a:latin typeface="Tahoma" panose="020B0604030504040204" pitchFamily="34" charset="0"/>
                <a:cs typeface="Tahoma" panose="020B0604030504040204" pitchFamily="34" charset="0"/>
              </a:rPr>
              <a:t>Echeburúa</a:t>
            </a:r>
            <a:r>
              <a:rPr lang="es-CL" altLang="es-CL" sz="1200" dirty="0" smtClean="0">
                <a:solidFill>
                  <a:schemeClr val="bg1"/>
                </a:solidFill>
                <a:latin typeface="Tahoma" panose="020B0604030504040204" pitchFamily="34" charset="0"/>
                <a:cs typeface="Tahoma" panose="020B0604030504040204" pitchFamily="34" charset="0"/>
              </a:rPr>
              <a:t> y De Corral, 2006)</a:t>
            </a:r>
          </a:p>
        </p:txBody>
      </p:sp>
      <p:pic>
        <p:nvPicPr>
          <p:cNvPr id="3" name="Imagen 2"/>
          <p:cNvPicPr>
            <a:picLocks noChangeAspect="1"/>
          </p:cNvPicPr>
          <p:nvPr/>
        </p:nvPicPr>
        <p:blipFill>
          <a:blip r:embed="rId2"/>
          <a:stretch>
            <a:fillRect/>
          </a:stretch>
        </p:blipFill>
        <p:spPr>
          <a:xfrm>
            <a:off x="1228725" y="454598"/>
            <a:ext cx="9267825" cy="5892227"/>
          </a:xfrm>
          <a:prstGeom prst="rect">
            <a:avLst/>
          </a:prstGeom>
        </p:spPr>
      </p:pic>
    </p:spTree>
    <p:extLst>
      <p:ext uri="{BB962C8B-B14F-4D97-AF65-F5344CB8AC3E}">
        <p14:creationId xmlns:p14="http://schemas.microsoft.com/office/powerpoint/2010/main" val="33681771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CuadroTexto 3"/>
          <p:cNvSpPr txBox="1"/>
          <p:nvPr/>
        </p:nvSpPr>
        <p:spPr>
          <a:xfrm>
            <a:off x="6247019" y="5682422"/>
            <a:ext cx="5944981" cy="923330"/>
          </a:xfrm>
          <a:prstGeom prst="rect">
            <a:avLst/>
          </a:prstGeom>
          <a:noFill/>
        </p:spPr>
        <p:txBody>
          <a:bodyPr wrap="square" rtlCol="0">
            <a:spAutoFit/>
          </a:bodyPr>
          <a:lstStyle/>
          <a:p>
            <a:r>
              <a:rPr lang="es-ES" sz="5400" b="1" dirty="0" smtClean="0">
                <a:solidFill>
                  <a:schemeClr val="bg1"/>
                </a:solidFill>
              </a:rPr>
              <a:t>VULNERABILIDAD</a:t>
            </a:r>
            <a:endParaRPr lang="en-US" sz="5400" b="1" dirty="0">
              <a:solidFill>
                <a:schemeClr val="bg1"/>
              </a:solidFill>
            </a:endParaRPr>
          </a:p>
        </p:txBody>
      </p:sp>
      <p:pic>
        <p:nvPicPr>
          <p:cNvPr id="5" name="Imagen 4"/>
          <p:cNvPicPr>
            <a:picLocks noChangeAspect="1"/>
          </p:cNvPicPr>
          <p:nvPr/>
        </p:nvPicPr>
        <p:blipFill>
          <a:blip r:embed="rId2"/>
          <a:stretch>
            <a:fillRect/>
          </a:stretch>
        </p:blipFill>
        <p:spPr>
          <a:xfrm>
            <a:off x="652518" y="560996"/>
            <a:ext cx="7486537" cy="4993057"/>
          </a:xfrm>
          <a:prstGeom prst="rect">
            <a:avLst/>
          </a:prstGeom>
        </p:spPr>
      </p:pic>
    </p:spTree>
    <p:extLst>
      <p:ext uri="{BB962C8B-B14F-4D97-AF65-F5344CB8AC3E}">
        <p14:creationId xmlns:p14="http://schemas.microsoft.com/office/powerpoint/2010/main" val="4817446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60A33A-D1F4-4762-B04C-3D96E321C2FB}"/>
              </a:ext>
            </a:extLst>
          </p:cNvPr>
          <p:cNvSpPr>
            <a:spLocks noGrp="1" noRot="1" noMove="1" noResize="1" noEditPoints="1" noAdjustHandles="1" noChangeArrowheads="1" noChangeShapeType="1"/>
          </p:cNvSpPr>
          <p:nvPr>
            <p:ph type="body" sz="quarter" idx="12"/>
          </p:nvPr>
        </p:nvSpPr>
        <p:spPr>
          <a:xfrm>
            <a:off x="378973" y="327684"/>
            <a:ext cx="4729243" cy="608372"/>
          </a:xfrm>
        </p:spPr>
        <p:txBody>
          <a:bodyPr/>
          <a:lstStyle/>
          <a:p>
            <a:r>
              <a:rPr lang="es-CL" dirty="0"/>
              <a:t>Curso Enfoques criminológicos y modelos de reinserción social</a:t>
            </a:r>
          </a:p>
          <a:p>
            <a:endParaRPr lang="es-CL" dirty="0"/>
          </a:p>
        </p:txBody>
      </p:sp>
      <p:sp>
        <p:nvSpPr>
          <p:cNvPr id="4" name="Rectángulo 3"/>
          <p:cNvSpPr/>
          <p:nvPr/>
        </p:nvSpPr>
        <p:spPr>
          <a:xfrm>
            <a:off x="1735085" y="1862113"/>
            <a:ext cx="10810876" cy="2308324"/>
          </a:xfrm>
          <a:prstGeom prst="rect">
            <a:avLst/>
          </a:prstGeom>
        </p:spPr>
        <p:txBody>
          <a:bodyPr wrap="square">
            <a:spAutoFit/>
          </a:bodyPr>
          <a:lstStyle/>
          <a:p>
            <a:endParaRPr lang="es-ES" sz="3600" b="1" dirty="0">
              <a:solidFill>
                <a:srgbClr val="1F497D"/>
              </a:solidFill>
            </a:endParaRPr>
          </a:p>
          <a:p>
            <a:r>
              <a:rPr lang="es-ES" sz="3600" b="1" dirty="0" smtClean="0">
                <a:solidFill>
                  <a:srgbClr val="1F497D"/>
                </a:solidFill>
              </a:rPr>
              <a:t>Evolución </a:t>
            </a:r>
            <a:r>
              <a:rPr lang="es-ES" sz="3600" b="1" dirty="0">
                <a:solidFill>
                  <a:srgbClr val="1F497D"/>
                </a:solidFill>
              </a:rPr>
              <a:t>histórica de la figura de la víctima en la justicia </a:t>
            </a:r>
            <a:r>
              <a:rPr lang="es-ES" sz="3600" b="1" dirty="0" smtClean="0">
                <a:solidFill>
                  <a:srgbClr val="1F497D"/>
                </a:solidFill>
              </a:rPr>
              <a:t>penal                                                                                                                        </a:t>
            </a:r>
            <a:endParaRPr lang="es-ES" sz="3600" b="1" dirty="0">
              <a:solidFill>
                <a:srgbClr val="1F497D"/>
              </a:solidFill>
            </a:endParaRPr>
          </a:p>
          <a:p>
            <a:r>
              <a:rPr lang="es-ES" sz="3600" b="1" dirty="0" smtClean="0">
                <a:solidFill>
                  <a:srgbClr val="1F497D"/>
                </a:solidFill>
              </a:rPr>
              <a:t>                                                                </a:t>
            </a:r>
            <a:endParaRPr lang="es-ES" sz="3600" b="1" dirty="0">
              <a:solidFill>
                <a:srgbClr val="1F497D"/>
              </a:solidFill>
            </a:endParaRPr>
          </a:p>
        </p:txBody>
      </p:sp>
      <p:sp>
        <p:nvSpPr>
          <p:cNvPr id="3" name="Flecha derecha 2"/>
          <p:cNvSpPr/>
          <p:nvPr/>
        </p:nvSpPr>
        <p:spPr>
          <a:xfrm>
            <a:off x="545691" y="2500081"/>
            <a:ext cx="1027162" cy="5161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16651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514475" y="485774"/>
            <a:ext cx="9177338" cy="5786389"/>
          </a:xfrm>
          <a:prstGeom prst="rect">
            <a:avLst/>
          </a:prstGeom>
        </p:spPr>
      </p:pic>
    </p:spTree>
    <p:extLst>
      <p:ext uri="{BB962C8B-B14F-4D97-AF65-F5344CB8AC3E}">
        <p14:creationId xmlns:p14="http://schemas.microsoft.com/office/powerpoint/2010/main" val="38519625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33957" y="562281"/>
            <a:ext cx="10542273" cy="5638493"/>
          </a:xfrm>
          <a:prstGeom prst="rect">
            <a:avLst/>
          </a:prstGeom>
        </p:spPr>
      </p:pic>
    </p:spTree>
    <p:extLst>
      <p:ext uri="{BB962C8B-B14F-4D97-AF65-F5344CB8AC3E}">
        <p14:creationId xmlns:p14="http://schemas.microsoft.com/office/powerpoint/2010/main" val="1592655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33957" y="562281"/>
            <a:ext cx="10542273" cy="5638493"/>
          </a:xfrm>
          <a:prstGeom prst="rect">
            <a:avLst/>
          </a:prstGeom>
        </p:spPr>
      </p:pic>
      <p:pic>
        <p:nvPicPr>
          <p:cNvPr id="4" name="Imagen 3"/>
          <p:cNvPicPr>
            <a:picLocks noChangeAspect="1"/>
          </p:cNvPicPr>
          <p:nvPr/>
        </p:nvPicPr>
        <p:blipFill>
          <a:blip r:embed="rId3"/>
          <a:stretch>
            <a:fillRect/>
          </a:stretch>
        </p:blipFill>
        <p:spPr>
          <a:xfrm>
            <a:off x="722186" y="2444044"/>
            <a:ext cx="10765814" cy="3756730"/>
          </a:xfrm>
          <a:prstGeom prst="rect">
            <a:avLst/>
          </a:prstGeom>
        </p:spPr>
      </p:pic>
    </p:spTree>
    <p:extLst>
      <p:ext uri="{BB962C8B-B14F-4D97-AF65-F5344CB8AC3E}">
        <p14:creationId xmlns:p14="http://schemas.microsoft.com/office/powerpoint/2010/main" val="3202762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872038" y="1482366"/>
            <a:ext cx="7319962" cy="4517183"/>
          </a:xfrm>
          <a:prstGeom prst="rect">
            <a:avLst/>
          </a:prstGeom>
        </p:spPr>
      </p:pic>
      <p:pic>
        <p:nvPicPr>
          <p:cNvPr id="3" name="Imagen 2"/>
          <p:cNvPicPr>
            <a:picLocks noChangeAspect="1"/>
          </p:cNvPicPr>
          <p:nvPr/>
        </p:nvPicPr>
        <p:blipFill>
          <a:blip r:embed="rId3"/>
          <a:stretch>
            <a:fillRect/>
          </a:stretch>
        </p:blipFill>
        <p:spPr>
          <a:xfrm>
            <a:off x="562193" y="1482366"/>
            <a:ext cx="5250791" cy="3795751"/>
          </a:xfrm>
          <a:prstGeom prst="ellipse">
            <a:avLst/>
          </a:prstGeom>
          <a:ln>
            <a:noFill/>
          </a:ln>
          <a:effectLst>
            <a:softEdge rad="112500"/>
          </a:effectLst>
        </p:spPr>
      </p:pic>
    </p:spTree>
    <p:extLst>
      <p:ext uri="{BB962C8B-B14F-4D97-AF65-F5344CB8AC3E}">
        <p14:creationId xmlns:p14="http://schemas.microsoft.com/office/powerpoint/2010/main" val="29537648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60A33A-D1F4-4762-B04C-3D96E321C2FB}"/>
              </a:ext>
            </a:extLst>
          </p:cNvPr>
          <p:cNvSpPr>
            <a:spLocks noGrp="1" noRot="1" noMove="1" noResize="1" noEditPoints="1" noAdjustHandles="1" noChangeArrowheads="1" noChangeShapeType="1"/>
          </p:cNvSpPr>
          <p:nvPr>
            <p:ph type="body" sz="quarter" idx="12"/>
          </p:nvPr>
        </p:nvSpPr>
        <p:spPr>
          <a:xfrm>
            <a:off x="378973" y="327684"/>
            <a:ext cx="4729243" cy="608372"/>
          </a:xfrm>
        </p:spPr>
        <p:txBody>
          <a:bodyPr/>
          <a:lstStyle/>
          <a:p>
            <a:r>
              <a:rPr lang="es-CL" dirty="0"/>
              <a:t>Curso Enfoques criminológicos y modelos de reinserción social</a:t>
            </a:r>
          </a:p>
          <a:p>
            <a:endParaRPr lang="es-CL" dirty="0"/>
          </a:p>
        </p:txBody>
      </p:sp>
      <p:sp>
        <p:nvSpPr>
          <p:cNvPr id="4" name="Rectángulo 3"/>
          <p:cNvSpPr/>
          <p:nvPr/>
        </p:nvSpPr>
        <p:spPr>
          <a:xfrm>
            <a:off x="2205037" y="2293851"/>
            <a:ext cx="8649776" cy="1200329"/>
          </a:xfrm>
          <a:prstGeom prst="rect">
            <a:avLst/>
          </a:prstGeom>
        </p:spPr>
        <p:txBody>
          <a:bodyPr wrap="square">
            <a:spAutoFit/>
          </a:bodyPr>
          <a:lstStyle/>
          <a:p>
            <a:r>
              <a:rPr lang="es-ES" sz="3600" b="1" dirty="0" smtClean="0">
                <a:solidFill>
                  <a:srgbClr val="1F497D"/>
                </a:solidFill>
              </a:rPr>
              <a:t>Victimización </a:t>
            </a:r>
            <a:r>
              <a:rPr lang="es-ES" sz="3600" b="1" dirty="0">
                <a:solidFill>
                  <a:srgbClr val="1F497D"/>
                </a:solidFill>
              </a:rPr>
              <a:t>secundaria y </a:t>
            </a:r>
            <a:r>
              <a:rPr lang="es-ES" sz="3600" b="1" dirty="0" err="1" smtClean="0">
                <a:solidFill>
                  <a:srgbClr val="1F497D"/>
                </a:solidFill>
              </a:rPr>
              <a:t>desvictimización</a:t>
            </a:r>
            <a:r>
              <a:rPr lang="es-ES" sz="3600" b="1" dirty="0" smtClean="0">
                <a:solidFill>
                  <a:srgbClr val="1F497D"/>
                </a:solidFill>
              </a:rPr>
              <a:t>  </a:t>
            </a:r>
            <a:endParaRPr lang="es-ES" sz="3600" b="1" dirty="0">
              <a:solidFill>
                <a:srgbClr val="1F497D"/>
              </a:solidFill>
            </a:endParaRPr>
          </a:p>
          <a:p>
            <a:r>
              <a:rPr lang="es-ES" sz="3600" b="1" dirty="0" smtClean="0">
                <a:solidFill>
                  <a:srgbClr val="1F497D"/>
                </a:solidFill>
              </a:rPr>
              <a:t>                                                                </a:t>
            </a:r>
            <a:endParaRPr lang="es-ES" sz="3600" b="1" dirty="0">
              <a:solidFill>
                <a:srgbClr val="1F497D"/>
              </a:solidFill>
            </a:endParaRPr>
          </a:p>
        </p:txBody>
      </p:sp>
      <p:sp>
        <p:nvSpPr>
          <p:cNvPr id="5" name="Flecha derecha 4"/>
          <p:cNvSpPr/>
          <p:nvPr/>
        </p:nvSpPr>
        <p:spPr>
          <a:xfrm>
            <a:off x="870156" y="2389697"/>
            <a:ext cx="1027162" cy="5161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5791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2" descr="Victimolog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49" y="271462"/>
            <a:ext cx="8572501" cy="64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19526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700887" y="295275"/>
            <a:ext cx="10752926" cy="6076950"/>
          </a:xfrm>
          <a:prstGeom prst="rect">
            <a:avLst/>
          </a:prstGeom>
        </p:spPr>
      </p:pic>
    </p:spTree>
    <p:extLst>
      <p:ext uri="{BB962C8B-B14F-4D97-AF65-F5344CB8AC3E}">
        <p14:creationId xmlns:p14="http://schemas.microsoft.com/office/powerpoint/2010/main" val="27930484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2" descr="Victimolog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49" y="271462"/>
            <a:ext cx="8572501" cy="64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3 Rectángulo"/>
          <p:cNvSpPr>
            <a:spLocks noChangeArrowheads="1"/>
          </p:cNvSpPr>
          <p:nvPr/>
        </p:nvSpPr>
        <p:spPr bwMode="auto">
          <a:xfrm>
            <a:off x="6864350" y="3889375"/>
            <a:ext cx="26114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CL" altLang="es-CL" sz="3200" b="1" dirty="0">
                <a:solidFill>
                  <a:srgbClr val="FFFF00"/>
                </a:solidFill>
                <a:latin typeface="Candara" panose="020E0502030303020204" pitchFamily="34" charset="0"/>
              </a:rPr>
              <a:t>Victimización </a:t>
            </a:r>
          </a:p>
          <a:p>
            <a:pPr algn="ctr" eaLnBrk="1" hangingPunct="1"/>
            <a:r>
              <a:rPr lang="es-CL" altLang="es-CL" sz="3200" b="1" dirty="0">
                <a:solidFill>
                  <a:srgbClr val="FFFF00"/>
                </a:solidFill>
                <a:latin typeface="Candara" panose="020E0502030303020204" pitchFamily="34" charset="0"/>
              </a:rPr>
              <a:t>primaria</a:t>
            </a:r>
          </a:p>
        </p:txBody>
      </p:sp>
    </p:spTree>
    <p:extLst>
      <p:ext uri="{BB962C8B-B14F-4D97-AF65-F5344CB8AC3E}">
        <p14:creationId xmlns:p14="http://schemas.microsoft.com/office/powerpoint/2010/main" val="35533753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 name="Picture 2" descr="Victimolog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49" y="271462"/>
            <a:ext cx="8572501" cy="64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4 Rectángulo"/>
          <p:cNvSpPr>
            <a:spLocks noChangeArrowheads="1"/>
          </p:cNvSpPr>
          <p:nvPr/>
        </p:nvSpPr>
        <p:spPr bwMode="auto">
          <a:xfrm>
            <a:off x="3321050" y="1343025"/>
            <a:ext cx="261143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CL" altLang="es-CL" sz="3200" b="1" dirty="0">
                <a:solidFill>
                  <a:srgbClr val="FFFF00"/>
                </a:solidFill>
                <a:latin typeface="Candara" panose="020E0502030303020204" pitchFamily="34" charset="0"/>
              </a:rPr>
              <a:t>Victimización </a:t>
            </a:r>
          </a:p>
          <a:p>
            <a:pPr algn="ctr" eaLnBrk="1" hangingPunct="1"/>
            <a:r>
              <a:rPr lang="es-CL" altLang="es-CL" sz="3200" b="1" dirty="0">
                <a:solidFill>
                  <a:srgbClr val="FFFF00"/>
                </a:solidFill>
                <a:latin typeface="Candara" panose="020E0502030303020204" pitchFamily="34" charset="0"/>
              </a:rPr>
              <a:t>secundaria</a:t>
            </a:r>
          </a:p>
        </p:txBody>
      </p:sp>
      <p:sp>
        <p:nvSpPr>
          <p:cNvPr id="5" name="Flecha curvada hacia abajo 4"/>
          <p:cNvSpPr/>
          <p:nvPr/>
        </p:nvSpPr>
        <p:spPr>
          <a:xfrm rot="2084351">
            <a:off x="6157913" y="1808163"/>
            <a:ext cx="3389313" cy="1222375"/>
          </a:xfrm>
          <a:prstGeom prst="curved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6" name="3 Rectángulo"/>
          <p:cNvSpPr>
            <a:spLocks noChangeArrowheads="1"/>
          </p:cNvSpPr>
          <p:nvPr/>
        </p:nvSpPr>
        <p:spPr bwMode="auto">
          <a:xfrm>
            <a:off x="6692900" y="3887283"/>
            <a:ext cx="26114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CL" altLang="es-CL" sz="3200" b="1" dirty="0">
                <a:solidFill>
                  <a:srgbClr val="FFFF00"/>
                </a:solidFill>
                <a:latin typeface="Candara" panose="020E0502030303020204" pitchFamily="34" charset="0"/>
              </a:rPr>
              <a:t>Victimización </a:t>
            </a:r>
          </a:p>
          <a:p>
            <a:pPr algn="ctr" eaLnBrk="1" hangingPunct="1"/>
            <a:r>
              <a:rPr lang="es-CL" altLang="es-CL" sz="3200" b="1" dirty="0">
                <a:solidFill>
                  <a:srgbClr val="FFFF00"/>
                </a:solidFill>
                <a:latin typeface="Candara" panose="020E0502030303020204" pitchFamily="34" charset="0"/>
              </a:rPr>
              <a:t>primaria</a:t>
            </a:r>
          </a:p>
        </p:txBody>
      </p:sp>
    </p:spTree>
    <p:extLst>
      <p:ext uri="{BB962C8B-B14F-4D97-AF65-F5344CB8AC3E}">
        <p14:creationId xmlns:p14="http://schemas.microsoft.com/office/powerpoint/2010/main" val="22778265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614162" y="985836"/>
            <a:ext cx="9215764" cy="4329113"/>
          </a:xfrm>
          <a:prstGeom prst="rect">
            <a:avLst/>
          </a:prstGeom>
        </p:spPr>
      </p:pic>
    </p:spTree>
    <p:extLst>
      <p:ext uri="{BB962C8B-B14F-4D97-AF65-F5344CB8AC3E}">
        <p14:creationId xmlns:p14="http://schemas.microsoft.com/office/powerpoint/2010/main" val="4794471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14776" y="643614"/>
            <a:ext cx="3821876" cy="5771474"/>
          </a:xfrm>
          <a:prstGeom prst="rect">
            <a:avLst/>
          </a:prstGeom>
        </p:spPr>
      </p:pic>
      <p:sp>
        <p:nvSpPr>
          <p:cNvPr id="5" name="Rectangle 2"/>
          <p:cNvSpPr txBox="1">
            <a:spLocks noChangeArrowheads="1"/>
          </p:cNvSpPr>
          <p:nvPr/>
        </p:nvSpPr>
        <p:spPr bwMode="auto">
          <a:xfrm>
            <a:off x="5743575" y="1783894"/>
            <a:ext cx="6243637"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73050" indent="-273050" algn="l" rtl="0" eaLnBrk="0" fontAlgn="base" hangingPunct="0">
              <a:spcBef>
                <a:spcPct val="20000"/>
              </a:spcBef>
              <a:spcAft>
                <a:spcPct val="0"/>
              </a:spcAft>
              <a:buClr>
                <a:schemeClr val="accent1"/>
              </a:buClr>
              <a:buFont typeface="Arial" pitchFamily="34" charset="0"/>
              <a:buChar char="•"/>
              <a:defRPr sz="2400" kern="1200">
                <a:solidFill>
                  <a:schemeClr val="tx2"/>
                </a:solidFill>
                <a:latin typeface="+mn-lt"/>
                <a:ea typeface="+mn-ea"/>
                <a:cs typeface="+mn-cs"/>
              </a:defRPr>
            </a:lvl1pPr>
            <a:lvl2pPr marL="593725" indent="-273050" algn="l" rtl="0" eaLnBrk="0" fontAlgn="base" hangingPunct="0">
              <a:spcBef>
                <a:spcPct val="20000"/>
              </a:spcBef>
              <a:spcAft>
                <a:spcPct val="0"/>
              </a:spcAft>
              <a:buClr>
                <a:schemeClr val="accent1"/>
              </a:buClr>
              <a:buFont typeface="Arial" pitchFamily="34" charset="0"/>
              <a:buChar char="•"/>
              <a:defRPr sz="2200" kern="1200">
                <a:solidFill>
                  <a:schemeClr val="tx2"/>
                </a:solidFill>
                <a:latin typeface="+mn-lt"/>
                <a:ea typeface="+mn-ea"/>
                <a:cs typeface="+mn-cs"/>
              </a:defRPr>
            </a:lvl2pPr>
            <a:lvl3pPr marL="868363" indent="-228600" algn="l" rtl="0" eaLnBrk="0" fontAlgn="base" hangingPunct="0">
              <a:spcBef>
                <a:spcPct val="20000"/>
              </a:spcBef>
              <a:spcAft>
                <a:spcPct val="0"/>
              </a:spcAft>
              <a:buClr>
                <a:schemeClr val="accent1"/>
              </a:buClr>
              <a:buFont typeface="Arial" pitchFamily="34" charset="0"/>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Font typeface="Arial" pitchFamily="34" charset="0"/>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chemeClr val="accent1"/>
              </a:buClr>
              <a:buFont typeface="Arial" pitchFamily="34" charset="0"/>
              <a:buChar char="•"/>
              <a:defRPr sz="2000" kern="120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algn="ctr" eaLnBrk="1" hangingPunct="1">
              <a:buFont typeface="Wingdings" pitchFamily="2" charset="2"/>
              <a:buNone/>
              <a:defRPr/>
            </a:pPr>
            <a:r>
              <a:rPr lang="es-ES" altLang="es-CL" sz="3200" b="1" dirty="0" smtClean="0">
                <a:solidFill>
                  <a:schemeClr val="bg2"/>
                </a:solidFill>
                <a:latin typeface="Calibri" panose="020F0502020204030204" pitchFamily="34" charset="0"/>
                <a:cs typeface="Calibri" panose="020F0502020204030204" pitchFamily="34" charset="0"/>
              </a:rPr>
              <a:t>	</a:t>
            </a:r>
            <a:endParaRPr lang="es-ES_tradnl" altLang="es-CL" sz="3200" b="1" dirty="0" smtClean="0">
              <a:solidFill>
                <a:schemeClr val="accent1">
                  <a:lumMod val="75000"/>
                </a:schemeClr>
              </a:solidFill>
              <a:latin typeface="Calibri" panose="020F0502020204030204" pitchFamily="34" charset="0"/>
              <a:cs typeface="Calibri" panose="020F0502020204030204" pitchFamily="34" charset="0"/>
            </a:endParaRPr>
          </a:p>
          <a:p>
            <a:pPr eaLnBrk="1" hangingPunct="1">
              <a:buClr>
                <a:srgbClr val="A50021"/>
              </a:buClr>
              <a:buFont typeface="Wingdings" pitchFamily="2" charset="2"/>
              <a:buNone/>
              <a:defRPr/>
            </a:pPr>
            <a:endParaRPr lang="es-ES_tradnl" altLang="es-CL" sz="3200" b="1" dirty="0" smtClean="0">
              <a:solidFill>
                <a:schemeClr val="accent1">
                  <a:lumMod val="75000"/>
                </a:schemeClr>
              </a:solidFill>
              <a:latin typeface="Calibri" panose="020F0502020204030204" pitchFamily="34" charset="0"/>
              <a:cs typeface="Calibri" panose="020F0502020204030204" pitchFamily="34" charset="0"/>
            </a:endParaRPr>
          </a:p>
          <a:p>
            <a:pPr eaLnBrk="1" hangingPunct="1">
              <a:buClr>
                <a:schemeClr val="bg2">
                  <a:lumMod val="90000"/>
                </a:schemeClr>
              </a:buClr>
              <a:defRPr/>
            </a:pPr>
            <a:r>
              <a:rPr lang="es-ES_tradnl" altLang="es-CL" sz="3200" b="1" dirty="0" err="1" smtClean="0">
                <a:solidFill>
                  <a:schemeClr val="bg1"/>
                </a:solidFill>
                <a:latin typeface="Calibri" panose="020F0502020204030204" pitchFamily="34" charset="0"/>
                <a:cs typeface="Calibri" panose="020F0502020204030204" pitchFamily="34" charset="0"/>
              </a:rPr>
              <a:t>Vivere</a:t>
            </a:r>
            <a:r>
              <a:rPr lang="es-ES_tradnl" altLang="es-CL" sz="3200" b="1" dirty="0" smtClean="0">
                <a:solidFill>
                  <a:schemeClr val="bg1"/>
                </a:solidFill>
                <a:latin typeface="Calibri" panose="020F0502020204030204" pitchFamily="34" charset="0"/>
                <a:cs typeface="Calibri" panose="020F0502020204030204" pitchFamily="34" charset="0"/>
              </a:rPr>
              <a:t> - </a:t>
            </a:r>
            <a:r>
              <a:rPr lang="es-ES_tradnl" altLang="es-CL" sz="3200" b="1" dirty="0" err="1" smtClean="0">
                <a:solidFill>
                  <a:schemeClr val="bg1"/>
                </a:solidFill>
                <a:latin typeface="Calibri" panose="020F0502020204030204" pitchFamily="34" charset="0"/>
                <a:cs typeface="Calibri" panose="020F0502020204030204" pitchFamily="34" charset="0"/>
              </a:rPr>
              <a:t>Victus</a:t>
            </a:r>
            <a:r>
              <a:rPr lang="es-ES_tradnl" altLang="es-CL" sz="3200" b="1" dirty="0" smtClean="0">
                <a:solidFill>
                  <a:schemeClr val="bg1"/>
                </a:solidFill>
                <a:latin typeface="Calibri" panose="020F0502020204030204" pitchFamily="34" charset="0"/>
                <a:cs typeface="Calibri" panose="020F0502020204030204" pitchFamily="34" charset="0"/>
              </a:rPr>
              <a:t>: </a:t>
            </a:r>
            <a:r>
              <a:rPr lang="es-ES_tradnl" altLang="es-CL" sz="2800" dirty="0" smtClean="0">
                <a:solidFill>
                  <a:schemeClr val="bg1"/>
                </a:solidFill>
                <a:latin typeface="Calibri" panose="020F0502020204030204" pitchFamily="34" charset="0"/>
                <a:cs typeface="Calibri" panose="020F0502020204030204" pitchFamily="34" charset="0"/>
              </a:rPr>
              <a:t>vida – alimento, ofrenda sacrificada. </a:t>
            </a:r>
          </a:p>
          <a:p>
            <a:pPr eaLnBrk="1" hangingPunct="1">
              <a:buClr>
                <a:schemeClr val="bg2">
                  <a:lumMod val="90000"/>
                </a:schemeClr>
              </a:buClr>
              <a:defRPr/>
            </a:pPr>
            <a:endParaRPr lang="es-ES_tradnl" altLang="es-CL" sz="3200" dirty="0" smtClean="0">
              <a:solidFill>
                <a:schemeClr val="bg1"/>
              </a:solidFill>
              <a:latin typeface="Calibri" panose="020F0502020204030204" pitchFamily="34" charset="0"/>
              <a:cs typeface="Calibri" panose="020F0502020204030204" pitchFamily="34" charset="0"/>
            </a:endParaRPr>
          </a:p>
          <a:p>
            <a:pPr eaLnBrk="1" hangingPunct="1">
              <a:buClr>
                <a:schemeClr val="bg2">
                  <a:lumMod val="90000"/>
                </a:schemeClr>
              </a:buClr>
              <a:defRPr/>
            </a:pPr>
            <a:r>
              <a:rPr lang="es-ES_tradnl" altLang="es-CL" sz="3200" b="1" dirty="0" err="1">
                <a:solidFill>
                  <a:schemeClr val="bg1"/>
                </a:solidFill>
                <a:latin typeface="Calibri" panose="020F0502020204030204" pitchFamily="34" charset="0"/>
                <a:cs typeface="Calibri" panose="020F0502020204030204" pitchFamily="34" charset="0"/>
              </a:rPr>
              <a:t>Vincere</a:t>
            </a:r>
            <a:r>
              <a:rPr lang="es-ES_tradnl" altLang="es-CL" sz="3200" b="1" dirty="0">
                <a:solidFill>
                  <a:schemeClr val="bg1"/>
                </a:solidFill>
                <a:latin typeface="Calibri" panose="020F0502020204030204" pitchFamily="34" charset="0"/>
                <a:cs typeface="Calibri" panose="020F0502020204030204" pitchFamily="34" charset="0"/>
              </a:rPr>
              <a:t>: </a:t>
            </a:r>
            <a:r>
              <a:rPr lang="es-ES_tradnl" altLang="es-CL" sz="2800" dirty="0">
                <a:solidFill>
                  <a:schemeClr val="bg1"/>
                </a:solidFill>
                <a:latin typeface="Calibri" panose="020F0502020204030204" pitchFamily="34" charset="0"/>
                <a:cs typeface="Calibri" panose="020F0502020204030204" pitchFamily="34" charset="0"/>
              </a:rPr>
              <a:t>vencido.</a:t>
            </a:r>
            <a:r>
              <a:rPr lang="es-ES" altLang="es-CL" sz="2800" dirty="0">
                <a:solidFill>
                  <a:schemeClr val="bg1"/>
                </a:solidFill>
                <a:latin typeface="Calibri" panose="020F0502020204030204" pitchFamily="34" charset="0"/>
                <a:cs typeface="Calibri" panose="020F0502020204030204" pitchFamily="34" charset="0"/>
              </a:rPr>
              <a:t> </a:t>
            </a:r>
            <a:endParaRPr lang="es-ES" altLang="es-CL" sz="2800" dirty="0" smtClean="0">
              <a:solidFill>
                <a:schemeClr val="bg1"/>
              </a:solidFill>
              <a:latin typeface="Calibri" panose="020F0502020204030204" pitchFamily="34" charset="0"/>
              <a:cs typeface="Calibri" panose="020F0502020204030204" pitchFamily="34" charset="0"/>
            </a:endParaRPr>
          </a:p>
          <a:p>
            <a:pPr eaLnBrk="1" hangingPunct="1">
              <a:buClr>
                <a:schemeClr val="bg2">
                  <a:lumMod val="90000"/>
                </a:schemeClr>
              </a:buClr>
              <a:defRPr/>
            </a:pPr>
            <a:endParaRPr lang="es-ES_tradnl" altLang="es-CL" sz="3200" dirty="0">
              <a:solidFill>
                <a:schemeClr val="bg1"/>
              </a:solidFill>
              <a:latin typeface="Calibri" panose="020F0502020204030204" pitchFamily="34" charset="0"/>
              <a:cs typeface="Calibri" panose="020F0502020204030204" pitchFamily="34" charset="0"/>
            </a:endParaRPr>
          </a:p>
          <a:p>
            <a:pPr eaLnBrk="1" hangingPunct="1">
              <a:buClr>
                <a:schemeClr val="bg2">
                  <a:lumMod val="90000"/>
                </a:schemeClr>
              </a:buClr>
              <a:defRPr/>
            </a:pPr>
            <a:r>
              <a:rPr lang="es-ES_tradnl" altLang="es-CL" sz="3200" b="1" dirty="0" err="1" smtClean="0">
                <a:solidFill>
                  <a:schemeClr val="bg1"/>
                </a:solidFill>
                <a:latin typeface="Calibri" panose="020F0502020204030204" pitchFamily="34" charset="0"/>
                <a:cs typeface="Calibri" panose="020F0502020204030204" pitchFamily="34" charset="0"/>
              </a:rPr>
              <a:t>Vieo</a:t>
            </a:r>
            <a:r>
              <a:rPr lang="es-ES_tradnl" altLang="es-CL" sz="3200" b="1" dirty="0" smtClean="0">
                <a:solidFill>
                  <a:schemeClr val="bg1"/>
                </a:solidFill>
                <a:latin typeface="Calibri" panose="020F0502020204030204" pitchFamily="34" charset="0"/>
                <a:cs typeface="Calibri" panose="020F0502020204030204" pitchFamily="34" charset="0"/>
              </a:rPr>
              <a:t>: </a:t>
            </a:r>
            <a:r>
              <a:rPr lang="es-ES_tradnl" altLang="es-CL" sz="2800" dirty="0" smtClean="0">
                <a:solidFill>
                  <a:schemeClr val="bg1"/>
                </a:solidFill>
                <a:latin typeface="Calibri" panose="020F0502020204030204" pitchFamily="34" charset="0"/>
                <a:cs typeface="Calibri" panose="020F0502020204030204" pitchFamily="34" charset="0"/>
              </a:rPr>
              <a:t>atar con juncos, atado o inmovilizado.</a:t>
            </a:r>
          </a:p>
          <a:p>
            <a:pPr eaLnBrk="1" hangingPunct="1">
              <a:buClr>
                <a:schemeClr val="bg2">
                  <a:lumMod val="90000"/>
                </a:schemeClr>
              </a:buClr>
              <a:defRPr/>
            </a:pPr>
            <a:endParaRPr lang="es-ES_tradnl" altLang="es-CL" sz="3200" b="1" dirty="0" smtClean="0">
              <a:solidFill>
                <a:schemeClr val="bg1"/>
              </a:solidFill>
              <a:latin typeface="Calibri" panose="020F0502020204030204" pitchFamily="34" charset="0"/>
              <a:cs typeface="Calibri" panose="020F0502020204030204" pitchFamily="34" charset="0"/>
            </a:endParaRPr>
          </a:p>
        </p:txBody>
      </p:sp>
      <p:sp>
        <p:nvSpPr>
          <p:cNvPr id="7" name="1 CuadroTexto"/>
          <p:cNvSpPr txBox="1">
            <a:spLocks noChangeArrowheads="1"/>
          </p:cNvSpPr>
          <p:nvPr/>
        </p:nvSpPr>
        <p:spPr bwMode="auto">
          <a:xfrm>
            <a:off x="3090863" y="3529351"/>
            <a:ext cx="16906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CL" altLang="es-CL" sz="2000" b="1" dirty="0">
                <a:solidFill>
                  <a:schemeClr val="bg1"/>
                </a:solidFill>
                <a:latin typeface="Calibri" panose="020F0502020204030204" pitchFamily="34" charset="0"/>
                <a:cs typeface="Calibri" panose="020F0502020204030204" pitchFamily="34" charset="0"/>
              </a:rPr>
              <a:t>Serie de </a:t>
            </a:r>
          </a:p>
          <a:p>
            <a:pPr algn="ctr" eaLnBrk="1" hangingPunct="1"/>
            <a:r>
              <a:rPr lang="es-CL" altLang="es-CL" sz="2000" b="1" dirty="0">
                <a:solidFill>
                  <a:schemeClr val="bg1"/>
                </a:solidFill>
                <a:latin typeface="Calibri" panose="020F0502020204030204" pitchFamily="34" charset="0"/>
                <a:cs typeface="Calibri" panose="020F0502020204030204" pitchFamily="34" charset="0"/>
              </a:rPr>
              <a:t>esculturas</a:t>
            </a:r>
          </a:p>
          <a:p>
            <a:pPr algn="ctr" eaLnBrk="1" hangingPunct="1"/>
            <a:r>
              <a:rPr lang="es-CL" altLang="es-CL" sz="1600" dirty="0">
                <a:solidFill>
                  <a:schemeClr val="bg1"/>
                </a:solidFill>
                <a:latin typeface="Calibri" panose="020F0502020204030204" pitchFamily="34" charset="0"/>
                <a:cs typeface="Calibri" panose="020F0502020204030204" pitchFamily="34" charset="0"/>
              </a:rPr>
              <a:t>Mariana Gabor</a:t>
            </a:r>
          </a:p>
          <a:p>
            <a:pPr algn="ctr" eaLnBrk="1" hangingPunct="1"/>
            <a:r>
              <a:rPr lang="es-CL" altLang="es-CL" sz="1600" dirty="0">
                <a:solidFill>
                  <a:schemeClr val="bg1"/>
                </a:solidFill>
                <a:latin typeface="Calibri" panose="020F0502020204030204" pitchFamily="34" charset="0"/>
                <a:cs typeface="Calibri" panose="020F0502020204030204" pitchFamily="34" charset="0"/>
              </a:rPr>
              <a:t>2005</a:t>
            </a:r>
          </a:p>
        </p:txBody>
      </p:sp>
      <p:sp>
        <p:nvSpPr>
          <p:cNvPr id="8" name="Rectángulo 1"/>
          <p:cNvSpPr>
            <a:spLocks noChangeArrowheads="1"/>
          </p:cNvSpPr>
          <p:nvPr/>
        </p:nvSpPr>
        <p:spPr bwMode="auto">
          <a:xfrm>
            <a:off x="6084888" y="459919"/>
            <a:ext cx="457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Font typeface="Wingdings" panose="05000000000000000000" pitchFamily="2" charset="2"/>
              <a:buNone/>
            </a:pPr>
            <a:r>
              <a:rPr lang="es-ES" altLang="es-CL" sz="4000" b="1" dirty="0">
                <a:solidFill>
                  <a:schemeClr val="bg1"/>
                </a:solidFill>
                <a:latin typeface="Calibri" panose="020F0502020204030204" pitchFamily="34" charset="0"/>
                <a:cs typeface="Calibri" panose="020F0502020204030204" pitchFamily="34" charset="0"/>
              </a:rPr>
              <a:t>Etimología </a:t>
            </a:r>
          </a:p>
          <a:p>
            <a:pPr algn="ctr" eaLnBrk="1" hangingPunct="1">
              <a:buFont typeface="Wingdings" panose="05000000000000000000" pitchFamily="2" charset="2"/>
              <a:buNone/>
            </a:pPr>
            <a:r>
              <a:rPr lang="es-ES" altLang="es-CL" sz="4000" b="1" dirty="0">
                <a:solidFill>
                  <a:schemeClr val="bg1"/>
                </a:solidFill>
                <a:latin typeface="Calibri" panose="020F0502020204030204" pitchFamily="34" charset="0"/>
                <a:cs typeface="Calibri" panose="020F0502020204030204" pitchFamily="34" charset="0"/>
              </a:rPr>
              <a:t>“Víctima”</a:t>
            </a:r>
          </a:p>
        </p:txBody>
      </p:sp>
    </p:spTree>
    <p:extLst>
      <p:ext uri="{BB962C8B-B14F-4D97-AF65-F5344CB8AC3E}">
        <p14:creationId xmlns:p14="http://schemas.microsoft.com/office/powerpoint/2010/main" val="7002680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6 CuadroTexto"/>
          <p:cNvSpPr txBox="1"/>
          <p:nvPr/>
        </p:nvSpPr>
        <p:spPr>
          <a:xfrm>
            <a:off x="2512219" y="717550"/>
            <a:ext cx="7489825" cy="585788"/>
          </a:xfrm>
          <a:prstGeom prst="rect">
            <a:avLst/>
          </a:prstGeom>
          <a:noFill/>
        </p:spPr>
        <p:txBody>
          <a:bodyPr>
            <a:spAutoFit/>
          </a:bodyPr>
          <a:lstStyle/>
          <a:p>
            <a:pPr>
              <a:defRPr/>
            </a:pPr>
            <a:r>
              <a:rPr lang="es-CL" sz="3200" b="1" dirty="0">
                <a:solidFill>
                  <a:schemeClr val="bg1"/>
                </a:solidFill>
                <a:latin typeface="Calibri" panose="020F0502020204030204" pitchFamily="34" charset="0"/>
                <a:cs typeface="Calibri" panose="020F0502020204030204" pitchFamily="34" charset="0"/>
              </a:rPr>
              <a:t>Relevancia de la Victimización Secundaria </a:t>
            </a:r>
          </a:p>
        </p:txBody>
      </p:sp>
      <p:sp>
        <p:nvSpPr>
          <p:cNvPr id="3" name="CuadroTexto 1"/>
          <p:cNvSpPr txBox="1">
            <a:spLocks noChangeArrowheads="1"/>
          </p:cNvSpPr>
          <p:nvPr/>
        </p:nvSpPr>
        <p:spPr bwMode="auto">
          <a:xfrm>
            <a:off x="2008981" y="2457450"/>
            <a:ext cx="7993063"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CL" altLang="es-CL" sz="4400" b="1" dirty="0">
                <a:solidFill>
                  <a:schemeClr val="bg1"/>
                </a:solidFill>
                <a:latin typeface="Calibri" panose="020F0502020204030204" pitchFamily="34" charset="0"/>
                <a:cs typeface="Calibri" panose="020F0502020204030204" pitchFamily="34" charset="0"/>
              </a:rPr>
              <a:t>¿Qué ocurriría si la respuesta del sistema familiar, social </a:t>
            </a:r>
            <a:r>
              <a:rPr lang="es-CL" altLang="es-CL" sz="4400" b="1" dirty="0" smtClean="0">
                <a:solidFill>
                  <a:schemeClr val="bg1"/>
                </a:solidFill>
                <a:latin typeface="Calibri" panose="020F0502020204030204" pitchFamily="34" charset="0"/>
                <a:cs typeface="Calibri" panose="020F0502020204030204" pitchFamily="34" charset="0"/>
              </a:rPr>
              <a:t>e </a:t>
            </a:r>
            <a:r>
              <a:rPr lang="es-CL" altLang="es-CL" sz="4400" b="1" dirty="0">
                <a:solidFill>
                  <a:schemeClr val="bg1"/>
                </a:solidFill>
                <a:latin typeface="Calibri" panose="020F0502020204030204" pitchFamily="34" charset="0"/>
                <a:cs typeface="Calibri" panose="020F0502020204030204" pitchFamily="34" charset="0"/>
              </a:rPr>
              <a:t>institucional a la victimización primaria fuera adecuada?</a:t>
            </a:r>
          </a:p>
        </p:txBody>
      </p:sp>
    </p:spTree>
    <p:extLst>
      <p:ext uri="{BB962C8B-B14F-4D97-AF65-F5344CB8AC3E}">
        <p14:creationId xmlns:p14="http://schemas.microsoft.com/office/powerpoint/2010/main" val="34516776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CuadroTexto 12"/>
          <p:cNvSpPr txBox="1">
            <a:spLocks noChangeArrowheads="1"/>
          </p:cNvSpPr>
          <p:nvPr/>
        </p:nvSpPr>
        <p:spPr bwMode="auto">
          <a:xfrm>
            <a:off x="9042400" y="6346825"/>
            <a:ext cx="3457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s-CL" altLang="es-CL" sz="1200" dirty="0" smtClean="0">
                <a:solidFill>
                  <a:schemeClr val="bg1"/>
                </a:solidFill>
                <a:latin typeface="Tahoma" panose="020B0604030504040204" pitchFamily="34" charset="0"/>
                <a:cs typeface="Tahoma" panose="020B0604030504040204" pitchFamily="34" charset="0"/>
              </a:rPr>
              <a:t>(</a:t>
            </a:r>
            <a:r>
              <a:rPr lang="es-CL" altLang="es-CL" sz="1200" dirty="0" err="1" smtClean="0">
                <a:solidFill>
                  <a:schemeClr val="bg1"/>
                </a:solidFill>
                <a:latin typeface="Tahoma" panose="020B0604030504040204" pitchFamily="34" charset="0"/>
                <a:cs typeface="Tahoma" panose="020B0604030504040204" pitchFamily="34" charset="0"/>
              </a:rPr>
              <a:t>Echeburúa</a:t>
            </a:r>
            <a:r>
              <a:rPr lang="es-CL" altLang="es-CL" sz="1200" dirty="0" smtClean="0">
                <a:solidFill>
                  <a:schemeClr val="bg1"/>
                </a:solidFill>
                <a:latin typeface="Tahoma" panose="020B0604030504040204" pitchFamily="34" charset="0"/>
                <a:cs typeface="Tahoma" panose="020B0604030504040204" pitchFamily="34" charset="0"/>
              </a:rPr>
              <a:t> y De Corral, 2006)</a:t>
            </a:r>
          </a:p>
        </p:txBody>
      </p:sp>
      <p:pic>
        <p:nvPicPr>
          <p:cNvPr id="3" name="Imagen 2"/>
          <p:cNvPicPr>
            <a:picLocks noChangeAspect="1"/>
          </p:cNvPicPr>
          <p:nvPr/>
        </p:nvPicPr>
        <p:blipFill>
          <a:blip r:embed="rId2"/>
          <a:stretch>
            <a:fillRect/>
          </a:stretch>
        </p:blipFill>
        <p:spPr>
          <a:xfrm>
            <a:off x="1228725" y="454598"/>
            <a:ext cx="9267825" cy="5892227"/>
          </a:xfrm>
          <a:prstGeom prst="rect">
            <a:avLst/>
          </a:prstGeom>
        </p:spPr>
      </p:pic>
    </p:spTree>
    <p:extLst>
      <p:ext uri="{BB962C8B-B14F-4D97-AF65-F5344CB8AC3E}">
        <p14:creationId xmlns:p14="http://schemas.microsoft.com/office/powerpoint/2010/main" val="42483843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CuadroTexto 12"/>
          <p:cNvSpPr txBox="1">
            <a:spLocks noChangeArrowheads="1"/>
          </p:cNvSpPr>
          <p:nvPr/>
        </p:nvSpPr>
        <p:spPr bwMode="auto">
          <a:xfrm>
            <a:off x="9042400" y="6346825"/>
            <a:ext cx="3457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s-CL" altLang="es-CL" sz="1200" dirty="0" smtClean="0">
                <a:solidFill>
                  <a:schemeClr val="bg1"/>
                </a:solidFill>
                <a:latin typeface="Tahoma" panose="020B0604030504040204" pitchFamily="34" charset="0"/>
                <a:cs typeface="Tahoma" panose="020B0604030504040204" pitchFamily="34" charset="0"/>
              </a:rPr>
              <a:t>(</a:t>
            </a:r>
            <a:r>
              <a:rPr lang="es-CL" altLang="es-CL" sz="1200" dirty="0" err="1" smtClean="0">
                <a:solidFill>
                  <a:schemeClr val="bg1"/>
                </a:solidFill>
                <a:latin typeface="Tahoma" panose="020B0604030504040204" pitchFamily="34" charset="0"/>
                <a:cs typeface="Tahoma" panose="020B0604030504040204" pitchFamily="34" charset="0"/>
              </a:rPr>
              <a:t>Echeburúa</a:t>
            </a:r>
            <a:r>
              <a:rPr lang="es-CL" altLang="es-CL" sz="1200" dirty="0" smtClean="0">
                <a:solidFill>
                  <a:schemeClr val="bg1"/>
                </a:solidFill>
                <a:latin typeface="Tahoma" panose="020B0604030504040204" pitchFamily="34" charset="0"/>
                <a:cs typeface="Tahoma" panose="020B0604030504040204" pitchFamily="34" charset="0"/>
              </a:rPr>
              <a:t> y De Corral, 2006)</a:t>
            </a:r>
          </a:p>
        </p:txBody>
      </p:sp>
      <p:pic>
        <p:nvPicPr>
          <p:cNvPr id="3" name="Imagen 2"/>
          <p:cNvPicPr>
            <a:picLocks noChangeAspect="1"/>
          </p:cNvPicPr>
          <p:nvPr/>
        </p:nvPicPr>
        <p:blipFill>
          <a:blip r:embed="rId2"/>
          <a:stretch>
            <a:fillRect/>
          </a:stretch>
        </p:blipFill>
        <p:spPr>
          <a:xfrm>
            <a:off x="1228725" y="454598"/>
            <a:ext cx="9267825" cy="5892227"/>
          </a:xfrm>
          <a:prstGeom prst="rect">
            <a:avLst/>
          </a:prstGeom>
        </p:spPr>
      </p:pic>
      <p:sp>
        <p:nvSpPr>
          <p:cNvPr id="4" name="Anillo 3"/>
          <p:cNvSpPr/>
          <p:nvPr/>
        </p:nvSpPr>
        <p:spPr>
          <a:xfrm rot="19925105">
            <a:off x="7213598" y="3843335"/>
            <a:ext cx="3657600" cy="2908300"/>
          </a:xfrm>
          <a:prstGeom prst="donut">
            <a:avLst>
              <a:gd name="adj" fmla="val 387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727354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CuadroTexto 3"/>
          <p:cNvSpPr txBox="1">
            <a:spLocks noChangeArrowheads="1"/>
          </p:cNvSpPr>
          <p:nvPr/>
        </p:nvSpPr>
        <p:spPr bwMode="auto">
          <a:xfrm>
            <a:off x="2177677" y="304652"/>
            <a:ext cx="809783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CL" altLang="es-CL" sz="4000" b="1" dirty="0">
                <a:solidFill>
                  <a:srgbClr val="FFFF00"/>
                </a:solidFill>
                <a:latin typeface="Candara" panose="020E0502030303020204" pitchFamily="34" charset="0"/>
                <a:ea typeface="Verdana" panose="020B0604030504040204" pitchFamily="34" charset="0"/>
                <a:cs typeface="Verdana" panose="020B0604030504040204" pitchFamily="34" charset="0"/>
              </a:rPr>
              <a:t>Consecuencias de la </a:t>
            </a:r>
          </a:p>
          <a:p>
            <a:pPr algn="ctr"/>
            <a:r>
              <a:rPr lang="es-CL" altLang="es-CL" sz="4000" b="1" dirty="0">
                <a:solidFill>
                  <a:srgbClr val="FFFF00"/>
                </a:solidFill>
                <a:latin typeface="Candara" panose="020E0502030303020204" pitchFamily="34" charset="0"/>
                <a:ea typeface="Verdana" panose="020B0604030504040204" pitchFamily="34" charset="0"/>
                <a:cs typeface="Verdana" panose="020B0604030504040204" pitchFamily="34" charset="0"/>
              </a:rPr>
              <a:t>Victimización Secundaria  </a:t>
            </a:r>
          </a:p>
          <a:p>
            <a:r>
              <a:rPr lang="es-CL" altLang="es-CL" sz="4000" b="1" dirty="0">
                <a:solidFill>
                  <a:srgbClr val="FFFF00"/>
                </a:solidFill>
                <a:cs typeface="Tahoma" panose="020B0604030504040204" pitchFamily="34" charset="0"/>
              </a:rPr>
              <a:t>  </a:t>
            </a:r>
          </a:p>
        </p:txBody>
      </p:sp>
      <p:sp>
        <p:nvSpPr>
          <p:cNvPr id="3" name="Rectángulo 2"/>
          <p:cNvSpPr/>
          <p:nvPr/>
        </p:nvSpPr>
        <p:spPr>
          <a:xfrm>
            <a:off x="571501" y="1530350"/>
            <a:ext cx="11029950" cy="5047536"/>
          </a:xfrm>
          <a:prstGeom prst="rect">
            <a:avLst/>
          </a:prstGeom>
        </p:spPr>
        <p:txBody>
          <a:bodyPr wrap="square">
            <a:spAutoFit/>
          </a:bodyPr>
          <a:lstStyle/>
          <a:p>
            <a:pPr algn="just">
              <a:spcAft>
                <a:spcPts val="0"/>
              </a:spcAft>
              <a:buClr>
                <a:srgbClr val="009242"/>
              </a:buClr>
              <a:buSzPct val="148000"/>
              <a:defRPr/>
            </a:pPr>
            <a:endParaRPr lang="es-ES" dirty="0">
              <a:solidFill>
                <a:schemeClr val="bg1"/>
              </a:solidFill>
              <a:latin typeface="Calibri" panose="020F0502020204030204" pitchFamily="34" charset="0"/>
              <a:ea typeface="Verdana" panose="020B0604030504040204" pitchFamily="34" charset="0"/>
              <a:cs typeface="Calibri" panose="020F0502020204030204" pitchFamily="34" charset="0"/>
            </a:endParaRPr>
          </a:p>
          <a:p>
            <a:pPr algn="just">
              <a:spcAft>
                <a:spcPts val="0"/>
              </a:spcAft>
              <a:buClr>
                <a:srgbClr val="009242"/>
              </a:buClr>
              <a:buSzPct val="148000"/>
              <a:defRPr/>
            </a:pPr>
            <a:r>
              <a:rPr lang="es-ES" sz="2800" b="1" dirty="0">
                <a:solidFill>
                  <a:schemeClr val="bg1"/>
                </a:solidFill>
                <a:latin typeface="Calibri" panose="020F0502020204030204" pitchFamily="34" charset="0"/>
                <a:ea typeface="Verdana" panose="020B0604030504040204" pitchFamily="34" charset="0"/>
                <a:cs typeface="Calibri" panose="020F0502020204030204" pitchFamily="34" charset="0"/>
              </a:rPr>
              <a:t>Amplificación y/o </a:t>
            </a:r>
            <a:r>
              <a:rPr lang="es-ES" sz="2800" b="1" dirty="0" err="1">
                <a:solidFill>
                  <a:schemeClr val="bg1"/>
                </a:solidFill>
                <a:latin typeface="Calibri" panose="020F0502020204030204" pitchFamily="34" charset="0"/>
                <a:ea typeface="Verdana" panose="020B0604030504040204" pitchFamily="34" charset="0"/>
                <a:cs typeface="Calibri" panose="020F0502020204030204" pitchFamily="34" charset="0"/>
              </a:rPr>
              <a:t>cronificación</a:t>
            </a:r>
            <a:r>
              <a:rPr lang="es-ES" sz="2800" b="1" dirty="0">
                <a:solidFill>
                  <a:schemeClr val="bg1"/>
                </a:solidFill>
                <a:latin typeface="Calibri" panose="020F0502020204030204" pitchFamily="34" charset="0"/>
                <a:ea typeface="Verdana" panose="020B0604030504040204" pitchFamily="34" charset="0"/>
                <a:cs typeface="Calibri" panose="020F0502020204030204" pitchFamily="34" charset="0"/>
              </a:rPr>
              <a:t> de las consecuencias negativas </a:t>
            </a:r>
            <a:r>
              <a:rPr lang="es-ES" sz="2800" b="1" dirty="0" smtClean="0">
                <a:solidFill>
                  <a:schemeClr val="bg1"/>
                </a:solidFill>
                <a:latin typeface="Calibri" panose="020F0502020204030204" pitchFamily="34" charset="0"/>
                <a:ea typeface="Verdana" panose="020B0604030504040204" pitchFamily="34" charset="0"/>
                <a:cs typeface="Calibri" panose="020F0502020204030204" pitchFamily="34" charset="0"/>
              </a:rPr>
              <a:t>del delito </a:t>
            </a:r>
            <a:endParaRPr lang="es-ES" sz="2800" dirty="0">
              <a:solidFill>
                <a:schemeClr val="bg1"/>
              </a:solidFill>
              <a:latin typeface="Calibri" panose="020F0502020204030204" pitchFamily="34" charset="0"/>
              <a:ea typeface="Verdana" panose="020B0604030504040204" pitchFamily="34" charset="0"/>
              <a:cs typeface="Calibri" panose="020F0502020204030204" pitchFamily="34" charset="0"/>
            </a:endParaRPr>
          </a:p>
          <a:p>
            <a:pPr marL="285750" indent="-285750" algn="just">
              <a:spcAft>
                <a:spcPts val="0"/>
              </a:spcAft>
              <a:buClr>
                <a:srgbClr val="009242"/>
              </a:buClr>
              <a:buSzPct val="148000"/>
              <a:buFont typeface="Wingdings" panose="05000000000000000000" pitchFamily="2" charset="2"/>
              <a:buChar char="§"/>
              <a:defRPr/>
            </a:pPr>
            <a:endParaRPr lang="es-ES" dirty="0">
              <a:solidFill>
                <a:schemeClr val="bg1"/>
              </a:solidFill>
              <a:latin typeface="Calibri" panose="020F0502020204030204" pitchFamily="34" charset="0"/>
              <a:ea typeface="Verdana" panose="020B0604030504040204" pitchFamily="34" charset="0"/>
              <a:cs typeface="Calibri" panose="020F0502020204030204" pitchFamily="34" charset="0"/>
            </a:endParaRPr>
          </a:p>
          <a:p>
            <a:pPr marL="285750" indent="-285750" algn="just">
              <a:spcAft>
                <a:spcPts val="0"/>
              </a:spcAft>
              <a:buClr>
                <a:srgbClr val="00B0F0"/>
              </a:buClr>
              <a:buSzPct val="148000"/>
              <a:buFont typeface="Wingdings" panose="05000000000000000000" pitchFamily="2" charset="2"/>
              <a:buChar char="§"/>
              <a:defRPr/>
            </a:pPr>
            <a:r>
              <a:rPr lang="es-ES" sz="2400" dirty="0">
                <a:solidFill>
                  <a:schemeClr val="bg1"/>
                </a:solidFill>
                <a:latin typeface="Calibri" panose="020F0502020204030204" pitchFamily="34" charset="0"/>
                <a:ea typeface="Verdana" panose="020B0604030504040204" pitchFamily="34" charset="0"/>
                <a:cs typeface="Calibri" panose="020F0502020204030204" pitchFamily="34" charset="0"/>
              </a:rPr>
              <a:t>Producto de la victimización secundaria la persona va a experimentar altos montos de </a:t>
            </a:r>
            <a:r>
              <a:rPr lang="es-ES" sz="2400" b="1" dirty="0">
                <a:solidFill>
                  <a:schemeClr val="bg1"/>
                </a:solidFill>
                <a:latin typeface="Calibri" panose="020F0502020204030204" pitchFamily="34" charset="0"/>
                <a:ea typeface="Verdana" panose="020B0604030504040204" pitchFamily="34" charset="0"/>
                <a:cs typeface="Calibri" panose="020F0502020204030204" pitchFamily="34" charset="0"/>
              </a:rPr>
              <a:t>angustia y desamparo, </a:t>
            </a:r>
            <a:r>
              <a:rPr lang="es-ES" sz="2400" dirty="0">
                <a:solidFill>
                  <a:schemeClr val="bg1"/>
                </a:solidFill>
                <a:latin typeface="Calibri" panose="020F0502020204030204" pitchFamily="34" charset="0"/>
                <a:ea typeface="Verdana" panose="020B0604030504040204" pitchFamily="34" charset="0"/>
                <a:cs typeface="Calibri" panose="020F0502020204030204" pitchFamily="34" charset="0"/>
              </a:rPr>
              <a:t>puesto que puede sentirse </a:t>
            </a:r>
            <a:r>
              <a:rPr lang="es-ES" sz="2400" b="1" dirty="0">
                <a:solidFill>
                  <a:schemeClr val="bg1"/>
                </a:solidFill>
                <a:latin typeface="Calibri" panose="020F0502020204030204" pitchFamily="34" charset="0"/>
                <a:ea typeface="Verdana" panose="020B0604030504040204" pitchFamily="34" charset="0"/>
                <a:cs typeface="Calibri" panose="020F0502020204030204" pitchFamily="34" charset="0"/>
              </a:rPr>
              <a:t>humillada, sobreexpuesta, culpabilizada o negada en su condición de víctima. </a:t>
            </a:r>
          </a:p>
          <a:p>
            <a:pPr marL="285750" indent="-285750" algn="just">
              <a:spcAft>
                <a:spcPts val="0"/>
              </a:spcAft>
              <a:buClr>
                <a:srgbClr val="00B0F0"/>
              </a:buClr>
              <a:buSzPct val="148000"/>
              <a:buFont typeface="Wingdings" panose="05000000000000000000" pitchFamily="2" charset="2"/>
              <a:buChar char="§"/>
              <a:defRPr/>
            </a:pPr>
            <a:endParaRPr lang="es-ES" sz="2400" b="1" dirty="0">
              <a:solidFill>
                <a:schemeClr val="bg1"/>
              </a:solidFill>
              <a:latin typeface="Calibri" panose="020F0502020204030204" pitchFamily="34" charset="0"/>
              <a:ea typeface="Verdana" panose="020B0604030504040204" pitchFamily="34" charset="0"/>
              <a:cs typeface="Calibri" panose="020F0502020204030204" pitchFamily="34" charset="0"/>
            </a:endParaRPr>
          </a:p>
          <a:p>
            <a:pPr marL="285750" indent="-285750" algn="just">
              <a:spcAft>
                <a:spcPts val="0"/>
              </a:spcAft>
              <a:buClr>
                <a:srgbClr val="00B0F0"/>
              </a:buClr>
              <a:buSzPct val="148000"/>
              <a:buFont typeface="Wingdings" panose="05000000000000000000" pitchFamily="2" charset="2"/>
              <a:buChar char="§"/>
              <a:defRPr/>
            </a:pPr>
            <a:r>
              <a:rPr lang="es-ES" sz="2400" dirty="0">
                <a:solidFill>
                  <a:schemeClr val="bg1"/>
                </a:solidFill>
                <a:latin typeface="Calibri" panose="020F0502020204030204" pitchFamily="34" charset="0"/>
                <a:ea typeface="Verdana" panose="020B0604030504040204" pitchFamily="34" charset="0"/>
                <a:cs typeface="Calibri" panose="020F0502020204030204" pitchFamily="34" charset="0"/>
              </a:rPr>
              <a:t>Estos sentimientos </a:t>
            </a:r>
            <a:r>
              <a:rPr lang="es-ES" sz="2400" b="1" dirty="0">
                <a:solidFill>
                  <a:schemeClr val="bg1"/>
                </a:solidFill>
                <a:latin typeface="Calibri" panose="020F0502020204030204" pitchFamily="34" charset="0"/>
                <a:ea typeface="Verdana" panose="020B0604030504040204" pitchFamily="34" charset="0"/>
                <a:cs typeface="Calibri" panose="020F0502020204030204" pitchFamily="34" charset="0"/>
              </a:rPr>
              <a:t>aumentan su impotencia y desesperanza en la justicia </a:t>
            </a:r>
            <a:r>
              <a:rPr lang="es-ES" sz="2400" dirty="0">
                <a:solidFill>
                  <a:schemeClr val="bg1"/>
                </a:solidFill>
                <a:latin typeface="Calibri" panose="020F0502020204030204" pitchFamily="34" charset="0"/>
                <a:ea typeface="Verdana" panose="020B0604030504040204" pitchFamily="34" charset="0"/>
                <a:cs typeface="Calibri" panose="020F0502020204030204" pitchFamily="34" charset="0"/>
              </a:rPr>
              <a:t>y en la reparación social. </a:t>
            </a:r>
          </a:p>
          <a:p>
            <a:pPr marL="285750" indent="-285750" algn="just">
              <a:spcAft>
                <a:spcPts val="0"/>
              </a:spcAft>
              <a:buClr>
                <a:srgbClr val="00B0F0"/>
              </a:buClr>
              <a:buSzPct val="148000"/>
              <a:buFont typeface="Wingdings" panose="05000000000000000000" pitchFamily="2" charset="2"/>
              <a:buChar char="§"/>
              <a:defRPr/>
            </a:pPr>
            <a:endParaRPr lang="es-ES" sz="2400" dirty="0">
              <a:solidFill>
                <a:schemeClr val="bg1"/>
              </a:solidFill>
              <a:latin typeface="Calibri" panose="020F0502020204030204" pitchFamily="34" charset="0"/>
              <a:ea typeface="Verdana" panose="020B0604030504040204" pitchFamily="34" charset="0"/>
              <a:cs typeface="Calibri" panose="020F0502020204030204" pitchFamily="34" charset="0"/>
            </a:endParaRPr>
          </a:p>
          <a:p>
            <a:pPr marL="285750" indent="-285750" algn="just">
              <a:spcAft>
                <a:spcPts val="0"/>
              </a:spcAft>
              <a:buClr>
                <a:srgbClr val="00B0F0"/>
              </a:buClr>
              <a:buSzPct val="148000"/>
              <a:buFont typeface="Wingdings" panose="05000000000000000000" pitchFamily="2" charset="2"/>
              <a:buChar char="§"/>
              <a:defRPr/>
            </a:pPr>
            <a:r>
              <a:rPr lang="es-CL" sz="2400" dirty="0">
                <a:solidFill>
                  <a:schemeClr val="bg1"/>
                </a:solidFill>
                <a:latin typeface="Calibri" panose="020F0502020204030204" pitchFamily="34" charset="0"/>
                <a:ea typeface="Times New Roman" panose="02020603050405020304" pitchFamily="18" charset="0"/>
                <a:cs typeface="Calibri" panose="020F0502020204030204" pitchFamily="34" charset="0"/>
              </a:rPr>
              <a:t>Puede producir un </a:t>
            </a:r>
            <a:r>
              <a:rPr lang="es-CL" sz="24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cambio en las creencias personales, sentimientos de culpabilidad,</a:t>
            </a:r>
            <a:r>
              <a:rPr lang="es-CL" sz="24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s-CL" sz="24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temor,</a:t>
            </a:r>
            <a:r>
              <a:rPr lang="es-CL" sz="2400" dirty="0">
                <a:solidFill>
                  <a:schemeClr val="bg1"/>
                </a:solidFill>
                <a:latin typeface="Calibri" panose="020F0502020204030204" pitchFamily="34" charset="0"/>
                <a:ea typeface="Times New Roman" panose="02020603050405020304" pitchFamily="18" charset="0"/>
                <a:cs typeface="Calibri" panose="020F0502020204030204" pitchFamily="34" charset="0"/>
              </a:rPr>
              <a:t> entre otros. Estos factores pueden producir un </a:t>
            </a:r>
            <a:r>
              <a:rPr lang="es-CL" sz="24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deterioro psicológico </a:t>
            </a:r>
            <a:r>
              <a:rPr lang="es-CL" sz="2400" dirty="0">
                <a:solidFill>
                  <a:schemeClr val="bg1"/>
                </a:solidFill>
                <a:latin typeface="Calibri" panose="020F0502020204030204" pitchFamily="34" charset="0"/>
                <a:ea typeface="Times New Roman" panose="02020603050405020304" pitchFamily="18" charset="0"/>
                <a:cs typeface="Calibri" panose="020F0502020204030204" pitchFamily="34" charset="0"/>
              </a:rPr>
              <a:t>(Soria, 1998).</a:t>
            </a:r>
          </a:p>
          <a:p>
            <a:pPr marL="285750" indent="-285750" algn="just">
              <a:spcAft>
                <a:spcPts val="0"/>
              </a:spcAft>
              <a:buClr>
                <a:srgbClr val="009242"/>
              </a:buClr>
              <a:buSzPct val="148000"/>
              <a:buFont typeface="Wingdings" panose="05000000000000000000" pitchFamily="2" charset="2"/>
              <a:buChar char="§"/>
              <a:defRPr/>
            </a:pPr>
            <a:endParaRPr lang="es-ES" dirty="0">
              <a:solidFill>
                <a:schemeClr val="bg1"/>
              </a:solidFill>
              <a:latin typeface="Calibri" panose="020F0502020204030204" pitchFamily="34" charset="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26332790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ángulo 1"/>
          <p:cNvSpPr/>
          <p:nvPr/>
        </p:nvSpPr>
        <p:spPr>
          <a:xfrm>
            <a:off x="671513" y="2244577"/>
            <a:ext cx="10629900" cy="3785652"/>
          </a:xfrm>
          <a:prstGeom prst="rect">
            <a:avLst/>
          </a:prstGeom>
        </p:spPr>
        <p:txBody>
          <a:bodyPr wrap="square">
            <a:spAutoFit/>
          </a:bodyPr>
          <a:lstStyle/>
          <a:p>
            <a:pPr algn="just">
              <a:buClr>
                <a:srgbClr val="00B0F0"/>
              </a:buClr>
              <a:buSzPct val="126000"/>
              <a:buFont typeface="Wingdings" panose="05000000000000000000" pitchFamily="2" charset="2"/>
              <a:buChar char="§"/>
              <a:defRPr/>
            </a:pPr>
            <a:r>
              <a:rPr lang="es-CL" altLang="es-CL" sz="2400" dirty="0" smtClean="0">
                <a:solidFill>
                  <a:schemeClr val="bg1"/>
                </a:solidFill>
                <a:latin typeface="Candara" panose="020E0502030303020204" pitchFamily="34" charset="0"/>
                <a:cs typeface="Tahoma" panose="020B0604030504040204" pitchFamily="34" charset="0"/>
              </a:rPr>
              <a:t> Puede </a:t>
            </a:r>
            <a:r>
              <a:rPr lang="es-CL" altLang="es-CL" sz="2400" dirty="0">
                <a:solidFill>
                  <a:schemeClr val="bg1"/>
                </a:solidFill>
                <a:latin typeface="Candara" panose="020E0502030303020204" pitchFamily="34" charset="0"/>
                <a:cs typeface="Tahoma" panose="020B0604030504040204" pitchFamily="34" charset="0"/>
              </a:rPr>
              <a:t>provocar que las </a:t>
            </a:r>
            <a:r>
              <a:rPr lang="es-CL" altLang="es-CL" sz="2400" b="1" dirty="0">
                <a:solidFill>
                  <a:schemeClr val="bg1"/>
                </a:solidFill>
                <a:latin typeface="Candara" panose="020E0502030303020204" pitchFamily="34" charset="0"/>
                <a:cs typeface="Tahoma" panose="020B0604030504040204" pitchFamily="34" charset="0"/>
              </a:rPr>
              <a:t>personas </a:t>
            </a:r>
            <a:r>
              <a:rPr lang="es-CL" altLang="es-CL" sz="2400" b="1" dirty="0">
                <a:solidFill>
                  <a:schemeClr val="bg1"/>
                </a:solidFill>
                <a:latin typeface="Candara" panose="020E0502030303020204" pitchFamily="34" charset="0"/>
              </a:rPr>
              <a:t>no sigan participando en el proceso penal </a:t>
            </a:r>
            <a:r>
              <a:rPr lang="es-CL" altLang="es-CL" sz="2400" dirty="0">
                <a:solidFill>
                  <a:schemeClr val="bg1"/>
                </a:solidFill>
                <a:latin typeface="Candara" panose="020E0502030303020204" pitchFamily="34" charset="0"/>
              </a:rPr>
              <a:t>y aumente la retractación.</a:t>
            </a:r>
          </a:p>
          <a:p>
            <a:pPr>
              <a:buClr>
                <a:srgbClr val="00B0F0"/>
              </a:buClr>
              <a:buSzPct val="126000"/>
              <a:buFont typeface="Wingdings" panose="05000000000000000000" pitchFamily="2" charset="2"/>
              <a:buChar char="§"/>
              <a:defRPr/>
            </a:pPr>
            <a:endParaRPr lang="es-CL" altLang="es-CL" sz="2400" dirty="0">
              <a:solidFill>
                <a:schemeClr val="bg1"/>
              </a:solidFill>
              <a:latin typeface="Candara" panose="020E0502030303020204" pitchFamily="34" charset="0"/>
            </a:endParaRPr>
          </a:p>
          <a:p>
            <a:pPr algn="just">
              <a:buClr>
                <a:srgbClr val="00B0F0"/>
              </a:buClr>
              <a:buSzPct val="126000"/>
              <a:buFont typeface="Wingdings" panose="05000000000000000000" pitchFamily="2" charset="2"/>
              <a:buChar char="§"/>
              <a:defRPr/>
            </a:pPr>
            <a:r>
              <a:rPr lang="es-CL" altLang="es-CL" sz="2400" dirty="0" smtClean="0">
                <a:solidFill>
                  <a:schemeClr val="bg1"/>
                </a:solidFill>
                <a:latin typeface="Candara" panose="020E0502030303020204" pitchFamily="34" charset="0"/>
              </a:rPr>
              <a:t> Cuestiona </a:t>
            </a:r>
            <a:r>
              <a:rPr lang="es-CL" altLang="es-CL" sz="2400" b="1" dirty="0">
                <a:solidFill>
                  <a:schemeClr val="bg1"/>
                </a:solidFill>
                <a:latin typeface="Candara" panose="020E0502030303020204" pitchFamily="34" charset="0"/>
              </a:rPr>
              <a:t>valores como el derecho a la igualdad ante la ley</a:t>
            </a:r>
            <a:r>
              <a:rPr lang="es-CL" altLang="es-CL" sz="2400" dirty="0">
                <a:solidFill>
                  <a:schemeClr val="bg1"/>
                </a:solidFill>
                <a:latin typeface="Candara" panose="020E0502030303020204" pitchFamily="34" charset="0"/>
              </a:rPr>
              <a:t>, la </a:t>
            </a:r>
            <a:r>
              <a:rPr lang="es-CL" altLang="es-CL" sz="2400" b="1" dirty="0">
                <a:solidFill>
                  <a:schemeClr val="bg1"/>
                </a:solidFill>
                <a:latin typeface="Candara" panose="020E0502030303020204" pitchFamily="34" charset="0"/>
              </a:rPr>
              <a:t>legitimidad</a:t>
            </a:r>
            <a:r>
              <a:rPr lang="es-CL" altLang="es-CL" sz="2400" dirty="0">
                <a:solidFill>
                  <a:schemeClr val="bg1"/>
                </a:solidFill>
                <a:latin typeface="Candara" panose="020E0502030303020204" pitchFamily="34" charset="0"/>
              </a:rPr>
              <a:t> del sistema de justicia, inclusive la </a:t>
            </a:r>
            <a:r>
              <a:rPr lang="es-CL" altLang="es-CL" sz="2400" b="1" dirty="0">
                <a:solidFill>
                  <a:schemeClr val="bg1"/>
                </a:solidFill>
                <a:latin typeface="Candara" panose="020E0502030303020204" pitchFamily="34" charset="0"/>
              </a:rPr>
              <a:t>democracia</a:t>
            </a:r>
            <a:r>
              <a:rPr lang="es-CL" altLang="es-CL" sz="2400" dirty="0">
                <a:solidFill>
                  <a:schemeClr val="bg1"/>
                </a:solidFill>
                <a:latin typeface="Candara" panose="020E0502030303020204" pitchFamily="34" charset="0"/>
              </a:rPr>
              <a:t>. Puede llevar a </a:t>
            </a:r>
            <a:r>
              <a:rPr lang="es-CL" altLang="es-CL" sz="2400" b="1" dirty="0">
                <a:solidFill>
                  <a:schemeClr val="bg1"/>
                </a:solidFill>
                <a:latin typeface="Candara" panose="020E0502030303020204" pitchFamily="34" charset="0"/>
              </a:rPr>
              <a:t>linchamientos, </a:t>
            </a:r>
            <a:r>
              <a:rPr lang="es-CL" altLang="es-CL" sz="2400" b="1" dirty="0" err="1">
                <a:solidFill>
                  <a:schemeClr val="bg1"/>
                </a:solidFill>
                <a:latin typeface="Candara" panose="020E0502030303020204" pitchFamily="34" charset="0"/>
              </a:rPr>
              <a:t>autotutela</a:t>
            </a:r>
            <a:r>
              <a:rPr lang="es-CL" altLang="es-CL" sz="2400" b="1" dirty="0">
                <a:solidFill>
                  <a:schemeClr val="bg1"/>
                </a:solidFill>
                <a:latin typeface="Candara" panose="020E0502030303020204" pitchFamily="34" charset="0"/>
              </a:rPr>
              <a:t>, el desacato de resoluciones judiciales</a:t>
            </a:r>
            <a:r>
              <a:rPr lang="es-CL" altLang="es-CL" sz="2400" dirty="0">
                <a:solidFill>
                  <a:schemeClr val="bg1"/>
                </a:solidFill>
                <a:latin typeface="Candara" panose="020E0502030303020204" pitchFamily="34" charset="0"/>
              </a:rPr>
              <a:t>, etc. </a:t>
            </a:r>
          </a:p>
          <a:p>
            <a:pPr algn="just">
              <a:buClr>
                <a:srgbClr val="00B0F0"/>
              </a:buClr>
              <a:buSzPct val="126000"/>
              <a:buFont typeface="Wingdings" panose="05000000000000000000" pitchFamily="2" charset="2"/>
              <a:buChar char="§"/>
              <a:defRPr/>
            </a:pPr>
            <a:endParaRPr lang="es-CL" altLang="es-CL" sz="2400" dirty="0">
              <a:solidFill>
                <a:schemeClr val="bg1"/>
              </a:solidFill>
              <a:latin typeface="Candara" panose="020E0502030303020204" pitchFamily="34" charset="0"/>
            </a:endParaRPr>
          </a:p>
          <a:p>
            <a:pPr algn="just">
              <a:buClr>
                <a:srgbClr val="00B0F0"/>
              </a:buClr>
              <a:buSzPct val="126000"/>
              <a:buFont typeface="Wingdings" panose="05000000000000000000" pitchFamily="2" charset="2"/>
              <a:buChar char="§"/>
              <a:defRPr/>
            </a:pPr>
            <a:r>
              <a:rPr lang="es-CL" altLang="es-CL" sz="2400" dirty="0" smtClean="0">
                <a:solidFill>
                  <a:schemeClr val="bg1"/>
                </a:solidFill>
                <a:latin typeface="Candara" panose="020E0502030303020204" pitchFamily="34" charset="0"/>
              </a:rPr>
              <a:t> Puede </a:t>
            </a:r>
            <a:r>
              <a:rPr lang="es-CL" altLang="es-CL" sz="2400" b="1" dirty="0">
                <a:solidFill>
                  <a:schemeClr val="bg1"/>
                </a:solidFill>
                <a:latin typeface="Candara" panose="020E0502030303020204" pitchFamily="34" charset="0"/>
              </a:rPr>
              <a:t>profundizar daños en </a:t>
            </a:r>
            <a:r>
              <a:rPr lang="es-CL" altLang="es-CL" sz="2400" b="1" dirty="0">
                <a:solidFill>
                  <a:schemeClr val="bg1"/>
                </a:solidFill>
                <a:latin typeface="Candara" panose="020E0502030303020204" pitchFamily="34" charset="0"/>
                <a:ea typeface="Calibri" panose="020F0502020204030204" pitchFamily="34" charset="0"/>
                <a:cs typeface="Times New Roman" panose="02020603050405020304" pitchFamily="18" charset="0"/>
              </a:rPr>
              <a:t>los sectores excluidos y discriminados: comunidades campesinas e indígenas, </a:t>
            </a:r>
            <a:r>
              <a:rPr lang="es-CL" altLang="es-CL" sz="2400" dirty="0">
                <a:solidFill>
                  <a:schemeClr val="bg1"/>
                </a:solidFill>
                <a:latin typeface="Candara" panose="020E0502030303020204" pitchFamily="34" charset="0"/>
                <a:ea typeface="Calibri" panose="020F0502020204030204" pitchFamily="34" charset="0"/>
                <a:cs typeface="Times New Roman" panose="02020603050405020304" pitchFamily="18" charset="0"/>
              </a:rPr>
              <a:t>personas </a:t>
            </a:r>
            <a:r>
              <a:rPr lang="es-CL" altLang="es-CL" sz="2400" b="1" dirty="0">
                <a:solidFill>
                  <a:schemeClr val="bg1"/>
                </a:solidFill>
                <a:latin typeface="Candara" panose="020E0502030303020204" pitchFamily="34" charset="0"/>
                <a:ea typeface="Calibri" panose="020F0502020204030204" pitchFamily="34" charset="0"/>
                <a:cs typeface="Times New Roman" panose="02020603050405020304" pitchFamily="18" charset="0"/>
              </a:rPr>
              <a:t>con discapacidad</a:t>
            </a:r>
            <a:r>
              <a:rPr lang="es-CL" altLang="es-CL" sz="2400" dirty="0">
                <a:solidFill>
                  <a:schemeClr val="bg1"/>
                </a:solidFill>
                <a:latin typeface="Candara" panose="020E0502030303020204" pitchFamily="34" charset="0"/>
                <a:ea typeface="Calibri" panose="020F0502020204030204" pitchFamily="34" charset="0"/>
                <a:cs typeface="Times New Roman" panose="02020603050405020304" pitchFamily="18" charset="0"/>
              </a:rPr>
              <a:t>; </a:t>
            </a:r>
            <a:r>
              <a:rPr lang="es-CL" altLang="es-CL" sz="2400" b="1" dirty="0" smtClean="0">
                <a:solidFill>
                  <a:schemeClr val="bg1"/>
                </a:solidFill>
                <a:latin typeface="Candara" panose="020E0502030303020204" pitchFamily="34" charset="0"/>
                <a:ea typeface="Calibri" panose="020F0502020204030204" pitchFamily="34" charset="0"/>
                <a:cs typeface="Times New Roman" panose="02020603050405020304" pitchFamily="18" charset="0"/>
              </a:rPr>
              <a:t>mujeres</a:t>
            </a:r>
            <a:r>
              <a:rPr lang="es-CL" altLang="es-CL" sz="2400" dirty="0">
                <a:solidFill>
                  <a:schemeClr val="bg1"/>
                </a:solidFill>
                <a:latin typeface="Candara" panose="020E0502030303020204" pitchFamily="34" charset="0"/>
                <a:ea typeface="Calibri" panose="020F0502020204030204" pitchFamily="34" charset="0"/>
                <a:cs typeface="Times New Roman" panose="02020603050405020304" pitchFamily="18" charset="0"/>
              </a:rPr>
              <a:t>, </a:t>
            </a:r>
            <a:r>
              <a:rPr lang="es-CL" altLang="es-CL" sz="2400" b="1" dirty="0">
                <a:solidFill>
                  <a:schemeClr val="bg1"/>
                </a:solidFill>
                <a:latin typeface="Candara" panose="020E0502030303020204" pitchFamily="34" charset="0"/>
                <a:ea typeface="Calibri" panose="020F0502020204030204" pitchFamily="34" charset="0"/>
                <a:cs typeface="Times New Roman" panose="02020603050405020304" pitchFamily="18" charset="0"/>
              </a:rPr>
              <a:t>NNA</a:t>
            </a:r>
            <a:r>
              <a:rPr lang="es-CL" altLang="es-CL" sz="2400" dirty="0">
                <a:solidFill>
                  <a:schemeClr val="bg1"/>
                </a:solidFill>
                <a:latin typeface="Candara" panose="020E0502030303020204" pitchFamily="34" charset="0"/>
                <a:ea typeface="Calibri" panose="020F0502020204030204" pitchFamily="34" charset="0"/>
                <a:cs typeface="Times New Roman" panose="02020603050405020304" pitchFamily="18" charset="0"/>
              </a:rPr>
              <a:t>; personas </a:t>
            </a:r>
            <a:r>
              <a:rPr lang="es-CL" altLang="es-CL" sz="2400" b="1" dirty="0">
                <a:solidFill>
                  <a:schemeClr val="bg1"/>
                </a:solidFill>
                <a:latin typeface="Candara" panose="020E0502030303020204" pitchFamily="34" charset="0"/>
                <a:ea typeface="Calibri" panose="020F0502020204030204" pitchFamily="34" charset="0"/>
                <a:cs typeface="Times New Roman" panose="02020603050405020304" pitchFamily="18" charset="0"/>
              </a:rPr>
              <a:t>LGBTIQ+</a:t>
            </a:r>
            <a:r>
              <a:rPr lang="es-CL" altLang="es-CL" sz="2400" dirty="0">
                <a:solidFill>
                  <a:schemeClr val="bg1"/>
                </a:solidFill>
                <a:latin typeface="Candara" panose="020E0502030303020204" pitchFamily="34" charset="0"/>
                <a:ea typeface="Calibri" panose="020F0502020204030204" pitchFamily="34" charset="0"/>
                <a:cs typeface="Times New Roman" panose="02020603050405020304" pitchFamily="18" charset="0"/>
              </a:rPr>
              <a:t>; </a:t>
            </a:r>
            <a:r>
              <a:rPr lang="es-CL" altLang="es-CL" sz="2400" b="1" dirty="0" smtClean="0">
                <a:solidFill>
                  <a:schemeClr val="bg1"/>
                </a:solidFill>
                <a:latin typeface="Candara" panose="020E0502030303020204" pitchFamily="34" charset="0"/>
                <a:ea typeface="Calibri" panose="020F0502020204030204" pitchFamily="34" charset="0"/>
                <a:cs typeface="Times New Roman" panose="02020603050405020304" pitchFamily="18" charset="0"/>
              </a:rPr>
              <a:t>personas privadas de libertad, </a:t>
            </a:r>
            <a:r>
              <a:rPr lang="es-CL" altLang="es-CL" sz="2400" dirty="0" smtClean="0">
                <a:solidFill>
                  <a:schemeClr val="bg1"/>
                </a:solidFill>
                <a:latin typeface="Candara" panose="020E0502030303020204" pitchFamily="34" charset="0"/>
                <a:ea typeface="Calibri" panose="020F0502020204030204" pitchFamily="34" charset="0"/>
                <a:cs typeface="Times New Roman" panose="02020603050405020304" pitchFamily="18" charset="0"/>
              </a:rPr>
              <a:t>entre </a:t>
            </a:r>
            <a:r>
              <a:rPr lang="es-CL" altLang="es-CL" sz="2400" dirty="0">
                <a:solidFill>
                  <a:schemeClr val="bg1"/>
                </a:solidFill>
                <a:latin typeface="Candara" panose="020E0502030303020204" pitchFamily="34" charset="0"/>
                <a:ea typeface="Calibri" panose="020F0502020204030204" pitchFamily="34" charset="0"/>
                <a:cs typeface="Times New Roman" panose="02020603050405020304" pitchFamily="18" charset="0"/>
              </a:rPr>
              <a:t>otros. </a:t>
            </a:r>
            <a:endParaRPr lang="es-CL" altLang="es-CL" sz="2400" dirty="0">
              <a:solidFill>
                <a:schemeClr val="bg1"/>
              </a:solidFill>
              <a:latin typeface="Candara" panose="020E0502030303020204" pitchFamily="34" charset="0"/>
            </a:endParaRPr>
          </a:p>
        </p:txBody>
      </p:sp>
      <p:sp>
        <p:nvSpPr>
          <p:cNvPr id="3" name="CuadroTexto 3"/>
          <p:cNvSpPr txBox="1">
            <a:spLocks noChangeArrowheads="1"/>
          </p:cNvSpPr>
          <p:nvPr/>
        </p:nvSpPr>
        <p:spPr bwMode="auto">
          <a:xfrm>
            <a:off x="2177677" y="304652"/>
            <a:ext cx="809783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CL" altLang="es-CL" sz="4000" b="1" dirty="0">
                <a:solidFill>
                  <a:srgbClr val="FFFF00"/>
                </a:solidFill>
                <a:latin typeface="Candara" panose="020E0502030303020204" pitchFamily="34" charset="0"/>
                <a:ea typeface="Verdana" panose="020B0604030504040204" pitchFamily="34" charset="0"/>
                <a:cs typeface="Verdana" panose="020B0604030504040204" pitchFamily="34" charset="0"/>
              </a:rPr>
              <a:t>Consecuencias de la </a:t>
            </a:r>
          </a:p>
          <a:p>
            <a:pPr algn="ctr"/>
            <a:r>
              <a:rPr lang="es-CL" altLang="es-CL" sz="4000" b="1" dirty="0">
                <a:solidFill>
                  <a:srgbClr val="FFFF00"/>
                </a:solidFill>
                <a:latin typeface="Candara" panose="020E0502030303020204" pitchFamily="34" charset="0"/>
                <a:ea typeface="Verdana" panose="020B0604030504040204" pitchFamily="34" charset="0"/>
                <a:cs typeface="Verdana" panose="020B0604030504040204" pitchFamily="34" charset="0"/>
              </a:rPr>
              <a:t>Victimización Secundaria  </a:t>
            </a:r>
          </a:p>
          <a:p>
            <a:r>
              <a:rPr lang="es-CL" altLang="es-CL" sz="4000" b="1" dirty="0">
                <a:solidFill>
                  <a:srgbClr val="FFFF00"/>
                </a:solidFill>
                <a:cs typeface="Tahoma" panose="020B0604030504040204" pitchFamily="34" charset="0"/>
              </a:rPr>
              <a:t>  </a:t>
            </a:r>
          </a:p>
        </p:txBody>
      </p:sp>
    </p:spTree>
    <p:extLst>
      <p:ext uri="{BB962C8B-B14F-4D97-AF65-F5344CB8AC3E}">
        <p14:creationId xmlns:p14="http://schemas.microsoft.com/office/powerpoint/2010/main" val="40334899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ángulo 1"/>
          <p:cNvSpPr/>
          <p:nvPr/>
        </p:nvSpPr>
        <p:spPr>
          <a:xfrm>
            <a:off x="885825" y="520699"/>
            <a:ext cx="10501313" cy="6155531"/>
          </a:xfrm>
          <a:prstGeom prst="rect">
            <a:avLst/>
          </a:prstGeom>
        </p:spPr>
        <p:txBody>
          <a:bodyPr wrap="square">
            <a:spAutoFit/>
          </a:bodyPr>
          <a:lstStyle/>
          <a:p>
            <a:pPr algn="just">
              <a:spcAft>
                <a:spcPts val="0"/>
              </a:spcAft>
              <a:defRPr/>
            </a:pPr>
            <a:r>
              <a:rPr lang="es-CL" sz="3600" b="1" dirty="0">
                <a:solidFill>
                  <a:srgbClr val="FFFF00"/>
                </a:solidFill>
                <a:latin typeface="Calibri" panose="020F0502020204030204" pitchFamily="34" charset="0"/>
                <a:ea typeface="Calibri" panose="020F0502020204030204" pitchFamily="34" charset="0"/>
                <a:cs typeface="Calibri" panose="020F0502020204030204" pitchFamily="34" charset="0"/>
              </a:rPr>
              <a:t>¿Por qué la </a:t>
            </a:r>
            <a:r>
              <a:rPr lang="es-CL" sz="3600" b="1" dirty="0" smtClean="0">
                <a:solidFill>
                  <a:srgbClr val="FFFF00"/>
                </a:solidFill>
                <a:latin typeface="Calibri" panose="020F0502020204030204" pitchFamily="34" charset="0"/>
                <a:ea typeface="Calibri" panose="020F0502020204030204" pitchFamily="34" charset="0"/>
                <a:cs typeface="Calibri" panose="020F0502020204030204" pitchFamily="34" charset="0"/>
              </a:rPr>
              <a:t>inadecuada respuesta </a:t>
            </a:r>
            <a:r>
              <a:rPr lang="es-CL" sz="3600" b="1" dirty="0">
                <a:solidFill>
                  <a:srgbClr val="FFFF00"/>
                </a:solidFill>
                <a:latin typeface="Calibri" panose="020F0502020204030204" pitchFamily="34" charset="0"/>
                <a:ea typeface="Calibri" panose="020F0502020204030204" pitchFamily="34" charset="0"/>
                <a:cs typeface="Calibri" panose="020F0502020204030204" pitchFamily="34" charset="0"/>
              </a:rPr>
              <a:t>social/institucional es tan relevante y puede impactar negativamente?</a:t>
            </a:r>
          </a:p>
          <a:p>
            <a:pPr algn="just">
              <a:spcAft>
                <a:spcPts val="0"/>
              </a:spcAft>
              <a:defRPr/>
            </a:pPr>
            <a:endParaRPr lang="es-CL" sz="2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just">
              <a:spcAft>
                <a:spcPts val="0"/>
              </a:spcAft>
              <a:defRPr/>
            </a:pPr>
            <a:endParaRPr lang="es-CL"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42900" indent="-342900" algn="just">
              <a:spcAft>
                <a:spcPts val="0"/>
              </a:spcAft>
              <a:buClr>
                <a:schemeClr val="accent1"/>
              </a:buClr>
              <a:buSzPct val="115000"/>
              <a:buFont typeface="Wingdings" panose="05000000000000000000" pitchFamily="2" charset="2"/>
              <a:buChar char="§"/>
              <a:defRPr/>
            </a:pPr>
            <a:r>
              <a:rPr lang="es-CL" sz="2400" dirty="0">
                <a:solidFill>
                  <a:schemeClr val="bg1"/>
                </a:solidFill>
                <a:latin typeface="Calibri" panose="020F0502020204030204" pitchFamily="34" charset="0"/>
                <a:ea typeface="Calibri" panose="020F0502020204030204" pitchFamily="34" charset="0"/>
                <a:cs typeface="Calibri" panose="020F0502020204030204" pitchFamily="34" charset="0"/>
              </a:rPr>
              <a:t>Porque provoca un daño emocional suplementario en </a:t>
            </a:r>
            <a:r>
              <a:rPr lang="es-CL" sz="2400" b="1" dirty="0">
                <a:solidFill>
                  <a:schemeClr val="bg1"/>
                </a:solidFill>
                <a:latin typeface="Calibri" panose="020F0502020204030204" pitchFamily="34" charset="0"/>
                <a:ea typeface="Calibri" panose="020F0502020204030204" pitchFamily="34" charset="0"/>
                <a:cs typeface="Calibri" panose="020F0502020204030204" pitchFamily="34" charset="0"/>
              </a:rPr>
              <a:t>personas cuyo nivel de autoestima es especialmente limitado </a:t>
            </a:r>
            <a:r>
              <a:rPr lang="es-CL" sz="2400" dirty="0">
                <a:solidFill>
                  <a:schemeClr val="bg1"/>
                </a:solidFill>
                <a:latin typeface="Calibri" panose="020F0502020204030204" pitchFamily="34" charset="0"/>
                <a:ea typeface="Calibri" panose="020F0502020204030204" pitchFamily="34" charset="0"/>
                <a:cs typeface="Calibri" panose="020F0502020204030204" pitchFamily="34" charset="0"/>
              </a:rPr>
              <a:t>como consecuencia del impacto generado por el hecho delictivo.</a:t>
            </a:r>
          </a:p>
          <a:p>
            <a:pPr marL="342900" indent="-342900" algn="just">
              <a:spcAft>
                <a:spcPts val="0"/>
              </a:spcAft>
              <a:buClr>
                <a:schemeClr val="accent1"/>
              </a:buClr>
              <a:buSzPct val="115000"/>
              <a:buFont typeface="Wingdings" panose="05000000000000000000" pitchFamily="2" charset="2"/>
              <a:buChar char="§"/>
              <a:defRPr/>
            </a:pPr>
            <a:endParaRPr lang="es-CL"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42900" indent="-342900" algn="just">
              <a:spcAft>
                <a:spcPts val="0"/>
              </a:spcAft>
              <a:buClr>
                <a:schemeClr val="accent1"/>
              </a:buClr>
              <a:buSzPct val="115000"/>
              <a:buFont typeface="Wingdings" panose="05000000000000000000" pitchFamily="2" charset="2"/>
              <a:buChar char="§"/>
              <a:defRPr/>
            </a:pPr>
            <a:r>
              <a:rPr lang="es-CL" sz="2400" dirty="0">
                <a:solidFill>
                  <a:schemeClr val="bg1"/>
                </a:solidFill>
                <a:latin typeface="Calibri" panose="020F0502020204030204" pitchFamily="34" charset="0"/>
                <a:ea typeface="Calibri" panose="020F0502020204030204" pitchFamily="34" charset="0"/>
                <a:cs typeface="Calibri" panose="020F0502020204030204" pitchFamily="34" charset="0"/>
              </a:rPr>
              <a:t>Porque proviene de la actuación de poderes públicos diseñados para conferir amparo. </a:t>
            </a:r>
            <a:r>
              <a:rPr lang="es-CL" sz="2400" b="1" dirty="0">
                <a:solidFill>
                  <a:schemeClr val="bg1"/>
                </a:solidFill>
                <a:latin typeface="Calibri" panose="020F0502020204030204" pitchFamily="34" charset="0"/>
                <a:ea typeface="Calibri" panose="020F0502020204030204" pitchFamily="34" charset="0"/>
                <a:cs typeface="Calibri" panose="020F0502020204030204" pitchFamily="34" charset="0"/>
              </a:rPr>
              <a:t>Genera sensación de vacío y desprotección, que alimenta la sensación de dolor.</a:t>
            </a:r>
          </a:p>
          <a:p>
            <a:pPr marL="342900" indent="-342900" algn="just">
              <a:spcAft>
                <a:spcPts val="0"/>
              </a:spcAft>
              <a:buClr>
                <a:schemeClr val="accent1"/>
              </a:buClr>
              <a:buSzPct val="115000"/>
              <a:buFont typeface="Wingdings" panose="05000000000000000000" pitchFamily="2" charset="2"/>
              <a:buChar char="§"/>
              <a:defRPr/>
            </a:pPr>
            <a:endParaRPr lang="es-CL"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42900" indent="-342900" algn="just">
              <a:spcAft>
                <a:spcPts val="0"/>
              </a:spcAft>
              <a:buClr>
                <a:schemeClr val="accent1"/>
              </a:buClr>
              <a:buSzPct val="115000"/>
              <a:buFont typeface="Wingdings" panose="05000000000000000000" pitchFamily="2" charset="2"/>
              <a:buChar char="§"/>
              <a:defRPr/>
            </a:pPr>
            <a:r>
              <a:rPr lang="es-CL" sz="2400" dirty="0">
                <a:solidFill>
                  <a:schemeClr val="bg1"/>
                </a:solidFill>
                <a:latin typeface="Calibri" panose="020F0502020204030204" pitchFamily="34" charset="0"/>
                <a:ea typeface="Calibri" panose="020F0502020204030204" pitchFamily="34" charset="0"/>
                <a:cs typeface="Calibri" panose="020F0502020204030204" pitchFamily="34" charset="0"/>
              </a:rPr>
              <a:t>Porque se daña a personas que justamente confiaron en la justicia. </a:t>
            </a:r>
            <a:r>
              <a:rPr lang="es-CL" sz="2400" b="1" dirty="0">
                <a:solidFill>
                  <a:schemeClr val="bg1"/>
                </a:solidFill>
                <a:latin typeface="Calibri" panose="020F0502020204030204" pitchFamily="34" charset="0"/>
                <a:ea typeface="Calibri" panose="020F0502020204030204" pitchFamily="34" charset="0"/>
                <a:cs typeface="Calibri" panose="020F0502020204030204" pitchFamily="34" charset="0"/>
              </a:rPr>
              <a:t>Se quiebra el sentido simbólico de su condición de garantes de la cohesión social.</a:t>
            </a:r>
          </a:p>
          <a:p>
            <a:pPr algn="just">
              <a:spcAft>
                <a:spcPts val="0"/>
              </a:spcAft>
              <a:defRPr/>
            </a:pPr>
            <a:endParaRPr lang="es-CL"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457200" indent="-457200" algn="just">
              <a:spcAft>
                <a:spcPts val="0"/>
              </a:spcAft>
              <a:buFontTx/>
              <a:buAutoNum type="arabicPeriod"/>
              <a:defRPr/>
            </a:pPr>
            <a:endParaRPr lang="es-CL"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606068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ángulo 1"/>
          <p:cNvSpPr/>
          <p:nvPr/>
        </p:nvSpPr>
        <p:spPr>
          <a:xfrm>
            <a:off x="1941512" y="434976"/>
            <a:ext cx="7993063" cy="3170237"/>
          </a:xfrm>
          <a:prstGeom prst="rect">
            <a:avLst/>
          </a:prstGeom>
        </p:spPr>
        <p:txBody>
          <a:bodyPr>
            <a:spAutoFit/>
          </a:bodyPr>
          <a:lstStyle/>
          <a:p>
            <a:pPr algn="ctr">
              <a:spcAft>
                <a:spcPts val="0"/>
              </a:spcAft>
              <a:defRPr/>
            </a:pPr>
            <a:r>
              <a:rPr lang="es-CL" sz="4000" b="1" dirty="0">
                <a:solidFill>
                  <a:schemeClr val="bg1"/>
                </a:solidFill>
                <a:latin typeface="Calibri" panose="020F0502020204030204" pitchFamily="34" charset="0"/>
                <a:ea typeface="Calibri" panose="020F0502020204030204" pitchFamily="34" charset="0"/>
                <a:cs typeface="Calibri" panose="020F0502020204030204" pitchFamily="34" charset="0"/>
              </a:rPr>
              <a:t>Victimización secundaria en el </a:t>
            </a:r>
          </a:p>
          <a:p>
            <a:pPr algn="ctr">
              <a:spcAft>
                <a:spcPts val="0"/>
              </a:spcAft>
              <a:defRPr/>
            </a:pPr>
            <a:r>
              <a:rPr lang="es-CL" sz="4000" b="1" dirty="0">
                <a:solidFill>
                  <a:schemeClr val="bg1"/>
                </a:solidFill>
                <a:latin typeface="Calibri" panose="020F0502020204030204" pitchFamily="34" charset="0"/>
                <a:ea typeface="Calibri" panose="020F0502020204030204" pitchFamily="34" charset="0"/>
                <a:cs typeface="Calibri" panose="020F0502020204030204" pitchFamily="34" charset="0"/>
              </a:rPr>
              <a:t>sistema de </a:t>
            </a:r>
            <a:r>
              <a:rPr lang="es-CL" sz="4000" b="1" dirty="0" smtClean="0">
                <a:solidFill>
                  <a:schemeClr val="bg1"/>
                </a:solidFill>
                <a:latin typeface="Calibri" panose="020F0502020204030204" pitchFamily="34" charset="0"/>
                <a:ea typeface="Calibri" panose="020F0502020204030204" pitchFamily="34" charset="0"/>
                <a:cs typeface="Calibri" panose="020F0502020204030204" pitchFamily="34" charset="0"/>
              </a:rPr>
              <a:t>justicia</a:t>
            </a:r>
            <a:endParaRPr lang="es-CL" sz="4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spcAft>
                <a:spcPts val="0"/>
              </a:spcAft>
              <a:defRPr/>
            </a:pPr>
            <a:endParaRPr lang="es-ES" sz="4000" dirty="0">
              <a:solidFill>
                <a:schemeClr val="bg1"/>
              </a:solidFill>
              <a:latin typeface="Calibri" panose="020F0502020204030204" pitchFamily="34" charset="0"/>
              <a:ea typeface="Verdana" panose="020B0604030504040204" pitchFamily="34" charset="0"/>
              <a:cs typeface="Calibri" panose="020F0502020204030204" pitchFamily="34" charset="0"/>
            </a:endParaRPr>
          </a:p>
          <a:p>
            <a:pPr algn="ctr">
              <a:spcAft>
                <a:spcPts val="0"/>
              </a:spcAft>
              <a:defRPr/>
            </a:pPr>
            <a:endParaRPr lang="es-CL" sz="4000" dirty="0">
              <a:solidFill>
                <a:schemeClr val="bg1"/>
              </a:solidFill>
              <a:latin typeface="Calibri" panose="020F0502020204030204" pitchFamily="34" charset="0"/>
              <a:ea typeface="Verdana" panose="020B0604030504040204" pitchFamily="34" charset="0"/>
              <a:cs typeface="Calibri" panose="020F0502020204030204" pitchFamily="34" charset="0"/>
            </a:endParaRPr>
          </a:p>
          <a:p>
            <a:pPr marL="457200" indent="-457200" algn="ctr">
              <a:spcAft>
                <a:spcPts val="0"/>
              </a:spcAft>
              <a:buFontTx/>
              <a:buAutoNum type="arabicPeriod"/>
              <a:defRPr/>
            </a:pPr>
            <a:endParaRPr lang="es-CL" sz="4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5" descr="La Suprema Corte frente al Sistema Nacional Anticorrupción | El Juego de la  Suprema Corte"/>
          <p:cNvPicPr>
            <a:picLocks noChangeAspect="1" noChangeArrowheads="1"/>
          </p:cNvPicPr>
          <p:nvPr/>
        </p:nvPicPr>
        <p:blipFill>
          <a:blip r:embed="rId2">
            <a:extLst>
              <a:ext uri="{28A0092B-C50C-407E-A947-70E740481C1C}">
                <a14:useLocalDpi xmlns:a14="http://schemas.microsoft.com/office/drawing/2010/main" val="0"/>
              </a:ext>
            </a:extLst>
          </a:blip>
          <a:srcRect r="-1434" b="22861"/>
          <a:stretch>
            <a:fillRect/>
          </a:stretch>
        </p:blipFill>
        <p:spPr bwMode="auto">
          <a:xfrm>
            <a:off x="2735263" y="2174875"/>
            <a:ext cx="6862763"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6878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ángulo 1"/>
          <p:cNvSpPr/>
          <p:nvPr/>
        </p:nvSpPr>
        <p:spPr>
          <a:xfrm>
            <a:off x="685800" y="2210574"/>
            <a:ext cx="10887075" cy="4647426"/>
          </a:xfrm>
          <a:prstGeom prst="rect">
            <a:avLst/>
          </a:prstGeom>
        </p:spPr>
        <p:txBody>
          <a:bodyPr wrap="square">
            <a:spAutoFit/>
          </a:bodyPr>
          <a:lstStyle/>
          <a:p>
            <a:pPr marL="285750" indent="-285750" algn="just">
              <a:buClr>
                <a:srgbClr val="00B0F0"/>
              </a:buClr>
              <a:buSzPct val="123000"/>
              <a:buFont typeface="Wingdings" panose="05000000000000000000" pitchFamily="2" charset="2"/>
              <a:buChar char="§"/>
              <a:defRPr/>
            </a:pPr>
            <a:r>
              <a:rPr lang="es-ES" alt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Una </a:t>
            </a:r>
            <a:r>
              <a:rPr lang="es-ES" alt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interacción negativa con el sistema legal </a:t>
            </a:r>
            <a:r>
              <a:rPr lang="es-ES" alt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es un importante factor de predicción de los </a:t>
            </a:r>
            <a:r>
              <a:rPr lang="es-ES" alt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síntomas de estrés traumático </a:t>
            </a:r>
            <a:r>
              <a:rPr lang="es-ES" alt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posterior al delito </a:t>
            </a:r>
            <a:r>
              <a:rPr lang="es-ES" altLang="en-US" sz="1600" dirty="0">
                <a:solidFill>
                  <a:schemeClr val="bg1"/>
                </a:solidFill>
                <a:latin typeface="Calibri" panose="020F0502020204030204" pitchFamily="34" charset="0"/>
                <a:ea typeface="Calibri" panose="020F0502020204030204" pitchFamily="34" charset="0"/>
                <a:cs typeface="Calibri" panose="020F0502020204030204" pitchFamily="34" charset="0"/>
              </a:rPr>
              <a:t>(Campbell &amp; Raja, 1999). </a:t>
            </a:r>
          </a:p>
          <a:p>
            <a:pPr marL="285750" indent="-285750" algn="just">
              <a:buClr>
                <a:srgbClr val="00B0F0"/>
              </a:buClr>
              <a:buSzPct val="123000"/>
              <a:buFont typeface="Wingdings" panose="05000000000000000000" pitchFamily="2" charset="2"/>
              <a:buChar char="§"/>
              <a:defRPr/>
            </a:pPr>
            <a:endParaRPr lang="es-ES" sz="2400" dirty="0">
              <a:solidFill>
                <a:schemeClr val="bg1"/>
              </a:solidFill>
              <a:latin typeface="Calibri" panose="020F0502020204030204" pitchFamily="34" charset="0"/>
              <a:cs typeface="Calibri" panose="020F0502020204030204" pitchFamily="34" charset="0"/>
            </a:endParaRPr>
          </a:p>
          <a:p>
            <a:pPr marL="285750" indent="-285750" algn="just">
              <a:buClr>
                <a:srgbClr val="00B0F0"/>
              </a:buClr>
              <a:buSzPct val="123000"/>
              <a:buFont typeface="Wingdings" panose="05000000000000000000" pitchFamily="2" charset="2"/>
              <a:buChar char="§"/>
              <a:defRPr/>
            </a:pPr>
            <a:r>
              <a:rPr lang="es-ES" alt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Policías desempeñan un importante papel de control, </a:t>
            </a:r>
            <a:r>
              <a:rPr lang="es-ES" alt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decidiendo si se ha cometido un delito y si la víctima es creíble</a:t>
            </a:r>
            <a:r>
              <a:rPr lang="es-ES" alt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s-ES" altLang="en-US" sz="1600"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s-ES" altLang="en-US" sz="1600" dirty="0" err="1">
                <a:solidFill>
                  <a:schemeClr val="bg1"/>
                </a:solidFill>
                <a:latin typeface="Calibri" panose="020F0502020204030204" pitchFamily="34" charset="0"/>
                <a:ea typeface="Calibri" panose="020F0502020204030204" pitchFamily="34" charset="0"/>
                <a:cs typeface="Calibri" panose="020F0502020204030204" pitchFamily="34" charset="0"/>
              </a:rPr>
              <a:t>Frazier</a:t>
            </a:r>
            <a:r>
              <a:rPr lang="es-ES" altLang="en-US" sz="1600" dirty="0">
                <a:solidFill>
                  <a:schemeClr val="bg1"/>
                </a:solidFill>
                <a:latin typeface="Calibri" panose="020F0502020204030204" pitchFamily="34" charset="0"/>
                <a:ea typeface="Calibri" panose="020F0502020204030204" pitchFamily="34" charset="0"/>
                <a:cs typeface="Calibri" panose="020F0502020204030204" pitchFamily="34" charset="0"/>
              </a:rPr>
              <a:t> y </a:t>
            </a:r>
            <a:r>
              <a:rPr lang="es-ES" altLang="en-US" sz="1600" dirty="0" err="1">
                <a:solidFill>
                  <a:schemeClr val="bg1"/>
                </a:solidFill>
                <a:latin typeface="Calibri" panose="020F0502020204030204" pitchFamily="34" charset="0"/>
                <a:ea typeface="Calibri" panose="020F0502020204030204" pitchFamily="34" charset="0"/>
                <a:cs typeface="Calibri" panose="020F0502020204030204" pitchFamily="34" charset="0"/>
              </a:rPr>
              <a:t>Haney</a:t>
            </a:r>
            <a:r>
              <a:rPr lang="es-ES" altLang="en-US" sz="1600" dirty="0">
                <a:solidFill>
                  <a:schemeClr val="bg1"/>
                </a:solidFill>
                <a:latin typeface="Calibri" panose="020F0502020204030204" pitchFamily="34" charset="0"/>
                <a:ea typeface="Calibri" panose="020F0502020204030204" pitchFamily="34" charset="0"/>
                <a:cs typeface="Calibri" panose="020F0502020204030204" pitchFamily="34" charset="0"/>
              </a:rPr>
              <a:t>, 1996). </a:t>
            </a:r>
          </a:p>
          <a:p>
            <a:pPr marL="285750" indent="-285750" algn="just">
              <a:buClr>
                <a:srgbClr val="00B0F0"/>
              </a:buClr>
              <a:buSzPct val="123000"/>
              <a:buFont typeface="Wingdings" panose="05000000000000000000" pitchFamily="2" charset="2"/>
              <a:buChar char="§"/>
              <a:defRPr/>
            </a:pPr>
            <a:endParaRPr lang="es-ES" altLang="en-US"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Clr>
                <a:srgbClr val="00B0F0"/>
              </a:buClr>
              <a:buSzPct val="123000"/>
              <a:buFont typeface="Wingdings" panose="05000000000000000000" pitchFamily="2" charset="2"/>
              <a:buChar char="§"/>
              <a:defRPr/>
            </a:pPr>
            <a:r>
              <a:rPr lang="es-ES" alt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En particular, los estudios han demostrado que la </a:t>
            </a:r>
            <a:r>
              <a:rPr lang="es-ES" alt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decisión de los policías y fiscales de perseguir o abandonar los casos está influenciada por factores no relacionados con los hechos del delito, incluyendo el nivel de angustia de la víctima, su edad, raza, estatus socioeconómico e historial de consumo de drogas o alcohol </a:t>
            </a:r>
            <a:r>
              <a:rPr lang="es-ES" altLang="en-US" sz="1600"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s-ES" altLang="en-US" sz="1600" dirty="0" err="1">
                <a:solidFill>
                  <a:schemeClr val="bg1"/>
                </a:solidFill>
                <a:latin typeface="Calibri" panose="020F0502020204030204" pitchFamily="34" charset="0"/>
                <a:ea typeface="Calibri" panose="020F0502020204030204" pitchFamily="34" charset="0"/>
                <a:cs typeface="Calibri" panose="020F0502020204030204" pitchFamily="34" charset="0"/>
              </a:rPr>
              <a:t>Baldry</a:t>
            </a:r>
            <a:r>
              <a:rPr lang="es-ES" altLang="en-US" sz="1600" dirty="0">
                <a:solidFill>
                  <a:schemeClr val="bg1"/>
                </a:solidFill>
                <a:latin typeface="Calibri" panose="020F0502020204030204" pitchFamily="34" charset="0"/>
                <a:ea typeface="Calibri" panose="020F0502020204030204" pitchFamily="34" charset="0"/>
                <a:cs typeface="Calibri" panose="020F0502020204030204" pitchFamily="34" charset="0"/>
              </a:rPr>
              <a:t>, 1996; Brown, Hamilton y O'Neill, 2007; Campbell y Raja, 1999; Campbell et al, 2001; </a:t>
            </a:r>
            <a:r>
              <a:rPr lang="es-ES" altLang="en-US" sz="1600" dirty="0" err="1">
                <a:solidFill>
                  <a:schemeClr val="bg1"/>
                </a:solidFill>
                <a:latin typeface="Calibri" panose="020F0502020204030204" pitchFamily="34" charset="0"/>
                <a:ea typeface="Calibri" panose="020F0502020204030204" pitchFamily="34" charset="0"/>
                <a:cs typeface="Calibri" panose="020F0502020204030204" pitchFamily="34" charset="0"/>
              </a:rPr>
              <a:t>Frazier</a:t>
            </a:r>
            <a:r>
              <a:rPr lang="es-ES" altLang="en-US" sz="1600" dirty="0">
                <a:solidFill>
                  <a:schemeClr val="bg1"/>
                </a:solidFill>
                <a:latin typeface="Calibri" panose="020F0502020204030204" pitchFamily="34" charset="0"/>
                <a:ea typeface="Calibri" panose="020F0502020204030204" pitchFamily="34" charset="0"/>
                <a:cs typeface="Calibri" panose="020F0502020204030204" pitchFamily="34" charset="0"/>
              </a:rPr>
              <a:t> &amp; Haney,1996; </a:t>
            </a:r>
            <a:r>
              <a:rPr lang="es-ES" altLang="en-US" sz="1600" dirty="0" err="1">
                <a:solidFill>
                  <a:schemeClr val="bg1"/>
                </a:solidFill>
                <a:latin typeface="Calibri" panose="020F0502020204030204" pitchFamily="34" charset="0"/>
                <a:ea typeface="Calibri" panose="020F0502020204030204" pitchFamily="34" charset="0"/>
                <a:cs typeface="Calibri" panose="020F0502020204030204" pitchFamily="34" charset="0"/>
              </a:rPr>
              <a:t>Howerton</a:t>
            </a:r>
            <a:r>
              <a:rPr lang="es-ES" altLang="en-US" sz="1600" dirty="0">
                <a:solidFill>
                  <a:schemeClr val="bg1"/>
                </a:solidFill>
                <a:latin typeface="Calibri" panose="020F0502020204030204" pitchFamily="34" charset="0"/>
                <a:ea typeface="Calibri" panose="020F0502020204030204" pitchFamily="34" charset="0"/>
                <a:cs typeface="Calibri" panose="020F0502020204030204" pitchFamily="34" charset="0"/>
              </a:rPr>
              <a:t>, 2006; Rose &amp; Randall, 1982).</a:t>
            </a:r>
            <a:endParaRPr lang="en-US" sz="1600" dirty="0">
              <a:solidFill>
                <a:schemeClr val="bg1"/>
              </a:solidFill>
              <a:latin typeface="Calibri" panose="020F0502020204030204" pitchFamily="34" charset="0"/>
              <a:cs typeface="Calibri" panose="020F0502020204030204" pitchFamily="34" charset="0"/>
            </a:endParaRPr>
          </a:p>
          <a:p>
            <a:pPr algn="just">
              <a:buClr>
                <a:srgbClr val="00B0F0"/>
              </a:buClr>
              <a:defRPr/>
            </a:pPr>
            <a:endParaRPr lang="en-US" sz="2400" dirty="0">
              <a:solidFill>
                <a:schemeClr val="bg1"/>
              </a:solidFill>
              <a:latin typeface="Calibri" panose="020F0502020204030204" pitchFamily="34" charset="0"/>
              <a:cs typeface="Calibri" panose="020F0502020204030204" pitchFamily="34" charset="0"/>
            </a:endParaRPr>
          </a:p>
        </p:txBody>
      </p:sp>
      <p:sp>
        <p:nvSpPr>
          <p:cNvPr id="3" name="Rectángulo 2"/>
          <p:cNvSpPr/>
          <p:nvPr/>
        </p:nvSpPr>
        <p:spPr>
          <a:xfrm>
            <a:off x="1941512" y="434976"/>
            <a:ext cx="7993063" cy="3170237"/>
          </a:xfrm>
          <a:prstGeom prst="rect">
            <a:avLst/>
          </a:prstGeom>
        </p:spPr>
        <p:txBody>
          <a:bodyPr>
            <a:spAutoFit/>
          </a:bodyPr>
          <a:lstStyle/>
          <a:p>
            <a:pPr algn="ctr">
              <a:spcAft>
                <a:spcPts val="0"/>
              </a:spcAft>
              <a:defRPr/>
            </a:pPr>
            <a:r>
              <a:rPr lang="es-CL" sz="4000" b="1" dirty="0">
                <a:solidFill>
                  <a:srgbClr val="FFFF00"/>
                </a:solidFill>
                <a:latin typeface="Calibri" panose="020F0502020204030204" pitchFamily="34" charset="0"/>
                <a:ea typeface="Calibri" panose="020F0502020204030204" pitchFamily="34" charset="0"/>
                <a:cs typeface="Calibri" panose="020F0502020204030204" pitchFamily="34" charset="0"/>
              </a:rPr>
              <a:t>Victimización secundaria en el </a:t>
            </a:r>
          </a:p>
          <a:p>
            <a:pPr algn="ctr">
              <a:spcAft>
                <a:spcPts val="0"/>
              </a:spcAft>
              <a:defRPr/>
            </a:pPr>
            <a:r>
              <a:rPr lang="es-CL" sz="4000" b="1" dirty="0">
                <a:solidFill>
                  <a:srgbClr val="FFFF00"/>
                </a:solidFill>
                <a:latin typeface="Calibri" panose="020F0502020204030204" pitchFamily="34" charset="0"/>
                <a:ea typeface="Calibri" panose="020F0502020204030204" pitchFamily="34" charset="0"/>
                <a:cs typeface="Calibri" panose="020F0502020204030204" pitchFamily="34" charset="0"/>
              </a:rPr>
              <a:t>sistema de </a:t>
            </a:r>
            <a:r>
              <a:rPr lang="es-CL" sz="4000" b="1" dirty="0" smtClean="0">
                <a:solidFill>
                  <a:srgbClr val="FFFF00"/>
                </a:solidFill>
                <a:latin typeface="Calibri" panose="020F0502020204030204" pitchFamily="34" charset="0"/>
                <a:ea typeface="Calibri" panose="020F0502020204030204" pitchFamily="34" charset="0"/>
                <a:cs typeface="Calibri" panose="020F0502020204030204" pitchFamily="34" charset="0"/>
              </a:rPr>
              <a:t>justicia</a:t>
            </a:r>
            <a:endParaRPr lang="es-CL" sz="4000" b="1" dirty="0">
              <a:solidFill>
                <a:srgbClr val="FFFF00"/>
              </a:solidFill>
              <a:latin typeface="Calibri" panose="020F0502020204030204" pitchFamily="34" charset="0"/>
              <a:ea typeface="Calibri" panose="020F0502020204030204" pitchFamily="34" charset="0"/>
              <a:cs typeface="Calibri" panose="020F0502020204030204" pitchFamily="34" charset="0"/>
            </a:endParaRPr>
          </a:p>
          <a:p>
            <a:pPr algn="ctr">
              <a:spcAft>
                <a:spcPts val="0"/>
              </a:spcAft>
              <a:defRPr/>
            </a:pPr>
            <a:endParaRPr lang="es-ES" sz="4000" dirty="0">
              <a:solidFill>
                <a:srgbClr val="FFFF00"/>
              </a:solidFill>
              <a:latin typeface="Calibri" panose="020F0502020204030204" pitchFamily="34" charset="0"/>
              <a:ea typeface="Verdana" panose="020B0604030504040204" pitchFamily="34" charset="0"/>
              <a:cs typeface="Calibri" panose="020F0502020204030204" pitchFamily="34" charset="0"/>
            </a:endParaRPr>
          </a:p>
          <a:p>
            <a:pPr algn="ctr">
              <a:spcAft>
                <a:spcPts val="0"/>
              </a:spcAft>
              <a:defRPr/>
            </a:pPr>
            <a:endParaRPr lang="es-CL" sz="4000" dirty="0">
              <a:solidFill>
                <a:srgbClr val="FFFF00"/>
              </a:solidFill>
              <a:latin typeface="Calibri" panose="020F0502020204030204" pitchFamily="34" charset="0"/>
              <a:ea typeface="Verdana" panose="020B0604030504040204" pitchFamily="34" charset="0"/>
              <a:cs typeface="Calibri" panose="020F0502020204030204" pitchFamily="34" charset="0"/>
            </a:endParaRPr>
          </a:p>
          <a:p>
            <a:pPr marL="457200" indent="-457200" algn="ctr">
              <a:spcAft>
                <a:spcPts val="0"/>
              </a:spcAft>
              <a:buFontTx/>
              <a:buAutoNum type="arabicPeriod"/>
              <a:defRPr/>
            </a:pPr>
            <a:endParaRPr lang="es-CL" sz="4000" b="1" dirty="0">
              <a:solidFill>
                <a:srgbClr val="FFFF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58726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ángulo 1"/>
          <p:cNvSpPr/>
          <p:nvPr/>
        </p:nvSpPr>
        <p:spPr>
          <a:xfrm>
            <a:off x="885824" y="1917701"/>
            <a:ext cx="10701339" cy="6093976"/>
          </a:xfrm>
          <a:prstGeom prst="rect">
            <a:avLst/>
          </a:prstGeom>
        </p:spPr>
        <p:txBody>
          <a:bodyPr wrap="square">
            <a:spAutoFit/>
          </a:bodyPr>
          <a:lstStyle/>
          <a:p>
            <a:pPr algn="just">
              <a:spcAft>
                <a:spcPts val="0"/>
              </a:spcAft>
              <a:defRPr/>
            </a:pPr>
            <a:endParaRPr lang="es-CL" sz="2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457200" indent="-457200" algn="just">
              <a:spcAft>
                <a:spcPts val="0"/>
              </a:spcAft>
              <a:buClr>
                <a:srgbClr val="00B0F0"/>
              </a:buClr>
              <a:buSzPct val="125000"/>
              <a:buFont typeface="Wingdings" panose="05000000000000000000" pitchFamily="2" charset="2"/>
              <a:buChar char="§"/>
              <a:defRPr/>
            </a:pPr>
            <a:r>
              <a:rPr lang="es-ES" sz="2400" dirty="0">
                <a:solidFill>
                  <a:schemeClr val="bg1"/>
                </a:solidFill>
                <a:latin typeface="Calibri" panose="020F0502020204030204" pitchFamily="34" charset="0"/>
                <a:ea typeface="Verdana" panose="020B0604030504040204" pitchFamily="34" charset="0"/>
                <a:cs typeface="Calibri" panose="020F0502020204030204" pitchFamily="34" charset="0"/>
              </a:rPr>
              <a:t>La </a:t>
            </a:r>
            <a:r>
              <a:rPr lang="es-ES" sz="2400" b="1" dirty="0">
                <a:solidFill>
                  <a:schemeClr val="bg1"/>
                </a:solidFill>
                <a:latin typeface="Calibri" panose="020F0502020204030204" pitchFamily="34" charset="0"/>
                <a:ea typeface="Verdana" panose="020B0604030504040204" pitchFamily="34" charset="0"/>
                <a:cs typeface="Calibri" panose="020F0502020204030204" pitchFamily="34" charset="0"/>
              </a:rPr>
              <a:t>ausencia de canales adecuados y protegidos para denunciar.</a:t>
            </a:r>
          </a:p>
          <a:p>
            <a:pPr marL="342900" indent="-342900" algn="just">
              <a:spcAft>
                <a:spcPts val="0"/>
              </a:spcAft>
              <a:buClr>
                <a:srgbClr val="00B0F0"/>
              </a:buClr>
              <a:buSzPct val="125000"/>
              <a:buFont typeface="Wingdings" panose="05000000000000000000" pitchFamily="2" charset="2"/>
              <a:buChar char="§"/>
              <a:defRPr/>
            </a:pPr>
            <a:endParaRPr lang="es-ES" sz="2400" b="1" dirty="0">
              <a:solidFill>
                <a:schemeClr val="bg1"/>
              </a:solidFill>
              <a:latin typeface="Calibri" panose="020F0502020204030204" pitchFamily="34" charset="0"/>
              <a:ea typeface="Verdana" panose="020B0604030504040204" pitchFamily="34" charset="0"/>
              <a:cs typeface="Calibri" panose="020F0502020204030204" pitchFamily="34" charset="0"/>
            </a:endParaRPr>
          </a:p>
          <a:p>
            <a:pPr marL="457200" indent="-457200" algn="just">
              <a:spcAft>
                <a:spcPts val="0"/>
              </a:spcAft>
              <a:buClr>
                <a:srgbClr val="00B0F0"/>
              </a:buClr>
              <a:buSzPct val="125000"/>
              <a:buFont typeface="Wingdings" panose="05000000000000000000" pitchFamily="2" charset="2"/>
              <a:buChar char="§"/>
              <a:defRPr/>
            </a:pPr>
            <a:r>
              <a:rPr lang="es-ES" sz="2400" dirty="0">
                <a:solidFill>
                  <a:schemeClr val="bg1"/>
                </a:solidFill>
                <a:latin typeface="Calibri" panose="020F0502020204030204" pitchFamily="34" charset="0"/>
                <a:ea typeface="Verdana" panose="020B0604030504040204" pitchFamily="34" charset="0"/>
                <a:cs typeface="Calibri" panose="020F0502020204030204" pitchFamily="34" charset="0"/>
              </a:rPr>
              <a:t>La falta de un entorno de </a:t>
            </a:r>
            <a:r>
              <a:rPr lang="es-ES" sz="2400" b="1" dirty="0">
                <a:solidFill>
                  <a:schemeClr val="bg1"/>
                </a:solidFill>
                <a:latin typeface="Calibri" panose="020F0502020204030204" pitchFamily="34" charset="0"/>
                <a:ea typeface="Verdana" panose="020B0604030504040204" pitchFamily="34" charset="0"/>
                <a:cs typeface="Calibri" panose="020F0502020204030204" pitchFamily="34" charset="0"/>
              </a:rPr>
              <a:t>intimidad y protección.</a:t>
            </a:r>
          </a:p>
          <a:p>
            <a:pPr marL="457200" indent="-457200" algn="just">
              <a:spcAft>
                <a:spcPts val="0"/>
              </a:spcAft>
              <a:buClr>
                <a:srgbClr val="00B0F0"/>
              </a:buClr>
              <a:buSzPct val="125000"/>
              <a:buFont typeface="Wingdings" panose="05000000000000000000" pitchFamily="2" charset="2"/>
              <a:buChar char="§"/>
              <a:defRPr/>
            </a:pPr>
            <a:endParaRPr lang="es-ES" altLang="en-US" sz="2400" b="1" dirty="0">
              <a:solidFill>
                <a:schemeClr val="bg1"/>
              </a:solidFill>
              <a:latin typeface="Calibri" panose="020F0502020204030204" pitchFamily="34" charset="0"/>
              <a:ea typeface="Verdana" panose="020B0604030504040204" pitchFamily="34" charset="0"/>
              <a:cs typeface="Calibri" panose="020F0502020204030204" pitchFamily="34" charset="0"/>
            </a:endParaRPr>
          </a:p>
          <a:p>
            <a:pPr marL="457200" indent="-457200" algn="just">
              <a:spcAft>
                <a:spcPts val="0"/>
              </a:spcAft>
              <a:buClr>
                <a:srgbClr val="00B0F0"/>
              </a:buClr>
              <a:buSzPct val="125000"/>
              <a:buFont typeface="Wingdings" panose="05000000000000000000" pitchFamily="2" charset="2"/>
              <a:buChar char="§"/>
              <a:defRPr/>
            </a:pPr>
            <a:r>
              <a:rPr lang="es-ES" altLang="en-US" sz="2400" b="1" dirty="0">
                <a:solidFill>
                  <a:schemeClr val="bg1"/>
                </a:solidFill>
                <a:latin typeface="Calibri" panose="020F0502020204030204" pitchFamily="34" charset="0"/>
                <a:cs typeface="Calibri" panose="020F0502020204030204" pitchFamily="34" charset="0"/>
              </a:rPr>
              <a:t>Lentitud del proceso judicial </a:t>
            </a:r>
            <a:r>
              <a:rPr lang="es-ES" altLang="en-US" sz="2400" dirty="0">
                <a:solidFill>
                  <a:schemeClr val="bg1"/>
                </a:solidFill>
                <a:latin typeface="Calibri" panose="020F0502020204030204" pitchFamily="34" charset="0"/>
                <a:cs typeface="Calibri" panose="020F0502020204030204" pitchFamily="34" charset="0"/>
              </a:rPr>
              <a:t>y su interferencia con el proceso de recuperación y readaptación de la víctima.</a:t>
            </a:r>
          </a:p>
          <a:p>
            <a:pPr marL="457200" indent="-457200" algn="just">
              <a:spcAft>
                <a:spcPts val="0"/>
              </a:spcAft>
              <a:buClr>
                <a:srgbClr val="00B0F0"/>
              </a:buClr>
              <a:buSzPct val="125000"/>
              <a:buFont typeface="Wingdings" panose="05000000000000000000" pitchFamily="2" charset="2"/>
              <a:buChar char="§"/>
              <a:defRPr/>
            </a:pPr>
            <a:endParaRPr lang="es-ES" altLang="en-US" sz="2400" b="1" dirty="0">
              <a:solidFill>
                <a:schemeClr val="bg1"/>
              </a:solidFill>
              <a:latin typeface="Calibri" panose="020F0502020204030204" pitchFamily="34" charset="0"/>
              <a:cs typeface="Calibri" panose="020F0502020204030204" pitchFamily="34" charset="0"/>
            </a:endParaRPr>
          </a:p>
          <a:p>
            <a:pPr marL="457200" indent="-457200" algn="just">
              <a:spcAft>
                <a:spcPts val="0"/>
              </a:spcAft>
              <a:buClr>
                <a:srgbClr val="00B0F0"/>
              </a:buClr>
              <a:buSzPct val="125000"/>
              <a:buFont typeface="Wingdings" panose="05000000000000000000" pitchFamily="2" charset="2"/>
              <a:buChar char="§"/>
              <a:defRPr/>
            </a:pPr>
            <a:r>
              <a:rPr lang="es-ES" altLang="en-US" sz="2400" b="1" dirty="0">
                <a:solidFill>
                  <a:schemeClr val="bg1"/>
                </a:solidFill>
                <a:latin typeface="Calibri" panose="020F0502020204030204" pitchFamily="34" charset="0"/>
                <a:cs typeface="Calibri" panose="020F0502020204030204" pitchFamily="34" charset="0"/>
              </a:rPr>
              <a:t>La incertidumbre </a:t>
            </a:r>
            <a:r>
              <a:rPr lang="es-ES" altLang="en-US" sz="2400" dirty="0">
                <a:solidFill>
                  <a:schemeClr val="bg1"/>
                </a:solidFill>
                <a:latin typeface="Calibri" panose="020F0502020204030204" pitchFamily="34" charset="0"/>
                <a:cs typeface="Calibri" panose="020F0502020204030204" pitchFamily="34" charset="0"/>
              </a:rPr>
              <a:t>respecto a los resultados.</a:t>
            </a:r>
            <a:r>
              <a:rPr lang="es-ES" altLang="es-CL" sz="2400" dirty="0">
                <a:solidFill>
                  <a:schemeClr val="bg1"/>
                </a:solidFill>
                <a:latin typeface="Calibri" panose="020F0502020204030204" pitchFamily="34" charset="0"/>
                <a:cs typeface="Calibri" panose="020F0502020204030204" pitchFamily="34" charset="0"/>
              </a:rPr>
              <a:t> La incertidumbre es una experiencia intrínsecamente neutra, en la cual se está en la imposibilidad de valorar los </a:t>
            </a:r>
            <a:r>
              <a:rPr lang="es-ES" altLang="es-CL" sz="2400" dirty="0" smtClean="0">
                <a:solidFill>
                  <a:schemeClr val="bg1"/>
                </a:solidFill>
                <a:latin typeface="Calibri" panose="020F0502020204030204" pitchFamily="34" charset="0"/>
                <a:cs typeface="Calibri" panose="020F0502020204030204" pitchFamily="34" charset="0"/>
              </a:rPr>
              <a:t>acontecimientos </a:t>
            </a:r>
            <a:r>
              <a:rPr lang="es-ES" altLang="es-CL" sz="1600" dirty="0">
                <a:solidFill>
                  <a:schemeClr val="bg1"/>
                </a:solidFill>
                <a:latin typeface="Calibri" panose="020F0502020204030204" pitchFamily="34" charset="0"/>
                <a:cs typeface="Calibri" panose="020F0502020204030204" pitchFamily="34" charset="0"/>
              </a:rPr>
              <a:t>(</a:t>
            </a:r>
            <a:r>
              <a:rPr lang="es-ES" altLang="es-CL" sz="1600" dirty="0" err="1">
                <a:solidFill>
                  <a:schemeClr val="bg1"/>
                </a:solidFill>
                <a:latin typeface="Calibri" panose="020F0502020204030204" pitchFamily="34" charset="0"/>
                <a:cs typeface="Calibri" panose="020F0502020204030204" pitchFamily="34" charset="0"/>
              </a:rPr>
              <a:t>Mishel</a:t>
            </a:r>
            <a:r>
              <a:rPr lang="es-ES" altLang="es-CL" sz="1600" dirty="0">
                <a:solidFill>
                  <a:schemeClr val="bg1"/>
                </a:solidFill>
                <a:latin typeface="Calibri" panose="020F0502020204030204" pitchFamily="34" charset="0"/>
                <a:cs typeface="Calibri" panose="020F0502020204030204" pitchFamily="34" charset="0"/>
              </a:rPr>
              <a:t>, 1998).</a:t>
            </a:r>
          </a:p>
          <a:p>
            <a:pPr marL="457200" indent="-457200" algn="just">
              <a:spcAft>
                <a:spcPts val="0"/>
              </a:spcAft>
              <a:buClr>
                <a:srgbClr val="00B0F0"/>
              </a:buClr>
              <a:buSzPct val="125000"/>
              <a:buFont typeface="Wingdings" panose="05000000000000000000" pitchFamily="2" charset="2"/>
              <a:buChar char="§"/>
              <a:defRPr/>
            </a:pPr>
            <a:endParaRPr lang="es-CL"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457200" indent="-457200" algn="just">
              <a:spcAft>
                <a:spcPts val="0"/>
              </a:spcAft>
              <a:buClr>
                <a:srgbClr val="00B0F0"/>
              </a:buClr>
              <a:buSzPct val="125000"/>
              <a:buFont typeface="Wingdings" panose="05000000000000000000" pitchFamily="2" charset="2"/>
              <a:buChar char="§"/>
              <a:defRPr/>
            </a:pPr>
            <a:endParaRPr lang="es-CL"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457200" indent="-457200" algn="just">
              <a:spcAft>
                <a:spcPts val="0"/>
              </a:spcAft>
              <a:buClr>
                <a:srgbClr val="00B0F0"/>
              </a:buClr>
              <a:buFont typeface="Wingdings" panose="05000000000000000000" pitchFamily="2" charset="2"/>
              <a:buChar char="§"/>
              <a:defRPr/>
            </a:pPr>
            <a:endParaRPr lang="es-CL"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457200" indent="-457200" algn="just">
              <a:spcAft>
                <a:spcPts val="0"/>
              </a:spcAft>
              <a:buFont typeface="Wingdings" panose="05000000000000000000" pitchFamily="2" charset="2"/>
              <a:buChar char="§"/>
              <a:defRPr/>
            </a:pPr>
            <a:endPar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just">
              <a:spcAft>
                <a:spcPts val="0"/>
              </a:spcAft>
              <a:defRPr/>
            </a:pPr>
            <a:endParaRPr lang="es-CL" sz="2000" dirty="0">
              <a:solidFill>
                <a:schemeClr val="bg1"/>
              </a:solidFill>
              <a:latin typeface="Calibri" panose="020F0502020204030204" pitchFamily="34" charset="0"/>
              <a:ea typeface="Verdana" panose="020B0604030504040204" pitchFamily="34" charset="0"/>
              <a:cs typeface="Calibri" panose="020F0502020204030204" pitchFamily="34" charset="0"/>
            </a:endParaRPr>
          </a:p>
          <a:p>
            <a:pPr marL="457200" indent="-457200" algn="just">
              <a:spcAft>
                <a:spcPts val="0"/>
              </a:spcAft>
              <a:buFontTx/>
              <a:buAutoNum type="arabicPeriod"/>
              <a:defRPr/>
            </a:pPr>
            <a:endParaRPr lang="es-CL"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ctángulo 2"/>
          <p:cNvSpPr/>
          <p:nvPr/>
        </p:nvSpPr>
        <p:spPr>
          <a:xfrm>
            <a:off x="1941512" y="434976"/>
            <a:ext cx="7993063" cy="3170237"/>
          </a:xfrm>
          <a:prstGeom prst="rect">
            <a:avLst/>
          </a:prstGeom>
        </p:spPr>
        <p:txBody>
          <a:bodyPr>
            <a:spAutoFit/>
          </a:bodyPr>
          <a:lstStyle/>
          <a:p>
            <a:pPr algn="ctr">
              <a:spcAft>
                <a:spcPts val="0"/>
              </a:spcAft>
              <a:defRPr/>
            </a:pPr>
            <a:r>
              <a:rPr lang="es-CL" sz="4000" b="1" dirty="0">
                <a:solidFill>
                  <a:srgbClr val="FFFF00"/>
                </a:solidFill>
                <a:latin typeface="Calibri" panose="020F0502020204030204" pitchFamily="34" charset="0"/>
                <a:ea typeface="Calibri" panose="020F0502020204030204" pitchFamily="34" charset="0"/>
                <a:cs typeface="Calibri" panose="020F0502020204030204" pitchFamily="34" charset="0"/>
              </a:rPr>
              <a:t>Victimización secundaria en el </a:t>
            </a:r>
          </a:p>
          <a:p>
            <a:pPr algn="ctr">
              <a:spcAft>
                <a:spcPts val="0"/>
              </a:spcAft>
              <a:defRPr/>
            </a:pPr>
            <a:r>
              <a:rPr lang="es-CL" sz="4000" b="1" dirty="0">
                <a:solidFill>
                  <a:srgbClr val="FFFF00"/>
                </a:solidFill>
                <a:latin typeface="Calibri" panose="020F0502020204030204" pitchFamily="34" charset="0"/>
                <a:ea typeface="Calibri" panose="020F0502020204030204" pitchFamily="34" charset="0"/>
                <a:cs typeface="Calibri" panose="020F0502020204030204" pitchFamily="34" charset="0"/>
              </a:rPr>
              <a:t>sistema de </a:t>
            </a:r>
            <a:r>
              <a:rPr lang="es-CL" sz="4000" b="1" dirty="0" smtClean="0">
                <a:solidFill>
                  <a:srgbClr val="FFFF00"/>
                </a:solidFill>
                <a:latin typeface="Calibri" panose="020F0502020204030204" pitchFamily="34" charset="0"/>
                <a:ea typeface="Calibri" panose="020F0502020204030204" pitchFamily="34" charset="0"/>
                <a:cs typeface="Calibri" panose="020F0502020204030204" pitchFamily="34" charset="0"/>
              </a:rPr>
              <a:t>justicia</a:t>
            </a:r>
            <a:endParaRPr lang="es-CL" sz="4000" b="1" dirty="0">
              <a:solidFill>
                <a:srgbClr val="FFFF00"/>
              </a:solidFill>
              <a:latin typeface="Calibri" panose="020F0502020204030204" pitchFamily="34" charset="0"/>
              <a:ea typeface="Calibri" panose="020F0502020204030204" pitchFamily="34" charset="0"/>
              <a:cs typeface="Calibri" panose="020F0502020204030204" pitchFamily="34" charset="0"/>
            </a:endParaRPr>
          </a:p>
          <a:p>
            <a:pPr algn="ctr">
              <a:spcAft>
                <a:spcPts val="0"/>
              </a:spcAft>
              <a:defRPr/>
            </a:pPr>
            <a:endParaRPr lang="es-ES" sz="4000" dirty="0">
              <a:solidFill>
                <a:srgbClr val="FFFF00"/>
              </a:solidFill>
              <a:latin typeface="Calibri" panose="020F0502020204030204" pitchFamily="34" charset="0"/>
              <a:ea typeface="Verdana" panose="020B0604030504040204" pitchFamily="34" charset="0"/>
              <a:cs typeface="Calibri" panose="020F0502020204030204" pitchFamily="34" charset="0"/>
            </a:endParaRPr>
          </a:p>
          <a:p>
            <a:pPr algn="ctr">
              <a:spcAft>
                <a:spcPts val="0"/>
              </a:spcAft>
              <a:defRPr/>
            </a:pPr>
            <a:endParaRPr lang="es-CL" sz="4000" dirty="0">
              <a:solidFill>
                <a:srgbClr val="FFFF00"/>
              </a:solidFill>
              <a:latin typeface="Calibri" panose="020F0502020204030204" pitchFamily="34" charset="0"/>
              <a:ea typeface="Verdana" panose="020B0604030504040204" pitchFamily="34" charset="0"/>
              <a:cs typeface="Calibri" panose="020F0502020204030204" pitchFamily="34" charset="0"/>
            </a:endParaRPr>
          </a:p>
          <a:p>
            <a:pPr marL="457200" indent="-457200" algn="ctr">
              <a:spcAft>
                <a:spcPts val="0"/>
              </a:spcAft>
              <a:buFontTx/>
              <a:buAutoNum type="arabicPeriod"/>
              <a:defRPr/>
            </a:pPr>
            <a:endParaRPr lang="es-CL" sz="4000" b="1" dirty="0">
              <a:solidFill>
                <a:srgbClr val="FFFF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515649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ángulo 2"/>
          <p:cNvSpPr>
            <a:spLocks noChangeArrowheads="1"/>
          </p:cNvSpPr>
          <p:nvPr/>
        </p:nvSpPr>
        <p:spPr bwMode="auto">
          <a:xfrm>
            <a:off x="530225" y="2112962"/>
            <a:ext cx="11185525"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buClr>
                <a:srgbClr val="00B0F0"/>
              </a:buClr>
              <a:buSzPct val="123000"/>
              <a:buFont typeface="Wingdings" panose="05000000000000000000" pitchFamily="2" charset="2"/>
              <a:buChar char="§"/>
              <a:defRPr/>
            </a:pPr>
            <a:r>
              <a:rPr lang="es-CL" altLang="en-US" sz="2000" b="1" dirty="0" smtClean="0">
                <a:solidFill>
                  <a:schemeClr val="bg1"/>
                </a:solidFill>
                <a:latin typeface="Calibri" panose="020F0502020204030204" pitchFamily="34" charset="0"/>
                <a:ea typeface="Verdana" panose="020B0604030504040204" pitchFamily="34" charset="0"/>
                <a:cs typeface="Calibri" panose="020F0502020204030204" pitchFamily="34" charset="0"/>
              </a:rPr>
              <a:t>Enfrentarse nuevamente con el agresor (o la posibilidad de enfrentarse)</a:t>
            </a:r>
            <a:r>
              <a:rPr lang="es-CL" altLang="en-US" sz="2000" dirty="0" smtClean="0">
                <a:solidFill>
                  <a:schemeClr val="bg1"/>
                </a:solidFill>
                <a:latin typeface="Calibri" panose="020F0502020204030204" pitchFamily="34" charset="0"/>
                <a:ea typeface="Verdana" panose="020B0604030504040204" pitchFamily="34" charset="0"/>
                <a:cs typeface="Calibri" panose="020F0502020204030204" pitchFamily="34" charset="0"/>
              </a:rPr>
              <a:t>, a través de identificaciones o directamente en juicio, y/o con sus familiares.</a:t>
            </a:r>
          </a:p>
          <a:p>
            <a:pPr algn="just">
              <a:buClr>
                <a:srgbClr val="00B0F0"/>
              </a:buClr>
              <a:buSzPct val="123000"/>
              <a:buFont typeface="Wingdings" panose="05000000000000000000" pitchFamily="2" charset="2"/>
              <a:buChar char="§"/>
              <a:defRPr/>
            </a:pPr>
            <a:endParaRPr lang="es-CL" altLang="en-US" sz="2000" dirty="0" smtClean="0">
              <a:solidFill>
                <a:schemeClr val="bg1"/>
              </a:solidFill>
              <a:latin typeface="Calibri" panose="020F0502020204030204" pitchFamily="34" charset="0"/>
              <a:ea typeface="Verdana" panose="020B0604030504040204" pitchFamily="34" charset="0"/>
              <a:cs typeface="Calibri" panose="020F0502020204030204" pitchFamily="34" charset="0"/>
            </a:endParaRPr>
          </a:p>
          <a:p>
            <a:pPr algn="just">
              <a:buClr>
                <a:srgbClr val="00B0F0"/>
              </a:buClr>
              <a:buSzPct val="123000"/>
              <a:buFont typeface="Wingdings" panose="05000000000000000000" pitchFamily="2" charset="2"/>
              <a:buChar char="§"/>
              <a:defRPr/>
            </a:pPr>
            <a:r>
              <a:rPr lang="es-ES" altLang="en-US" sz="2000" b="1" dirty="0" smtClean="0">
                <a:solidFill>
                  <a:schemeClr val="bg1"/>
                </a:solidFill>
                <a:latin typeface="Calibri" panose="020F0502020204030204" pitchFamily="34" charset="0"/>
                <a:ea typeface="Calibri" panose="020F0502020204030204" pitchFamily="34" charset="0"/>
                <a:cs typeface="Calibri" panose="020F0502020204030204" pitchFamily="34" charset="0"/>
              </a:rPr>
              <a:t>Recordar los detalles del delito </a:t>
            </a:r>
            <a:r>
              <a:rPr lang="es-ES" altLang="en-US" sz="2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y enfrentarse a otras personas que estaban presentes en el momento del delito original (como los testigos o la policía) </a:t>
            </a:r>
            <a:r>
              <a:rPr lang="es-ES" altLang="en-US" sz="2000" b="1" dirty="0" smtClean="0">
                <a:solidFill>
                  <a:schemeClr val="bg1"/>
                </a:solidFill>
                <a:latin typeface="Calibri" panose="020F0502020204030204" pitchFamily="34" charset="0"/>
                <a:ea typeface="Calibri" panose="020F0502020204030204" pitchFamily="34" charset="0"/>
                <a:cs typeface="Calibri" panose="020F0502020204030204" pitchFamily="34" charset="0"/>
              </a:rPr>
              <a:t>pueden desencadenar respuestas secundarias al trauma inicial </a:t>
            </a:r>
            <a:r>
              <a:rPr lang="es-ES" altLang="en-US" dirty="0" smtClean="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s-ES" altLang="en-US" dirty="0" err="1" smtClean="0">
                <a:solidFill>
                  <a:schemeClr val="bg1"/>
                </a:solidFill>
                <a:latin typeface="Calibri" panose="020F0502020204030204" pitchFamily="34" charset="0"/>
                <a:ea typeface="Calibri" panose="020F0502020204030204" pitchFamily="34" charset="0"/>
                <a:cs typeface="Calibri" panose="020F0502020204030204" pitchFamily="34" charset="0"/>
              </a:rPr>
              <a:t>Rothbaum</a:t>
            </a:r>
            <a:r>
              <a:rPr lang="es-ES" altLang="en-US" dirty="0" smtClean="0">
                <a:solidFill>
                  <a:schemeClr val="bg1"/>
                </a:solidFill>
                <a:latin typeface="Calibri" panose="020F0502020204030204" pitchFamily="34" charset="0"/>
                <a:ea typeface="Calibri" panose="020F0502020204030204" pitchFamily="34" charset="0"/>
                <a:cs typeface="Calibri" panose="020F0502020204030204" pitchFamily="34" charset="0"/>
              </a:rPr>
              <a:t> et al., 1992).</a:t>
            </a:r>
          </a:p>
          <a:p>
            <a:pPr algn="just">
              <a:buClr>
                <a:srgbClr val="00B0F0"/>
              </a:buClr>
              <a:buSzPct val="123000"/>
              <a:buFont typeface="Wingdings" panose="05000000000000000000" pitchFamily="2" charset="2"/>
              <a:buChar char="§"/>
              <a:defRPr/>
            </a:pPr>
            <a:endParaRPr lang="es-ES" altLang="en-US" sz="2000" dirty="0" smtClean="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just">
              <a:buClr>
                <a:srgbClr val="00B0F0"/>
              </a:buClr>
              <a:buSzPct val="123000"/>
              <a:buFont typeface="Wingdings" panose="05000000000000000000" pitchFamily="2" charset="2"/>
              <a:buChar char="§"/>
              <a:defRPr/>
            </a:pPr>
            <a:r>
              <a:rPr lang="es-ES" sz="2000" b="1" dirty="0" smtClean="0">
                <a:solidFill>
                  <a:schemeClr val="bg1"/>
                </a:solidFill>
                <a:latin typeface="Calibri" panose="020F0502020204030204" pitchFamily="34" charset="0"/>
                <a:ea typeface="Verdana" panose="020B0604030504040204" pitchFamily="34" charset="0"/>
                <a:cs typeface="Calibri" panose="020F0502020204030204" pitchFamily="34" charset="0"/>
              </a:rPr>
              <a:t>La narración reiterada del delito, la puesta en entredicho en su credibilidad y el sentimiento de culpabilidad </a:t>
            </a:r>
            <a:r>
              <a:rPr lang="es-ES" sz="2000" dirty="0" smtClean="0">
                <a:solidFill>
                  <a:schemeClr val="bg1"/>
                </a:solidFill>
                <a:latin typeface="Calibri" panose="020F0502020204030204" pitchFamily="34" charset="0"/>
                <a:ea typeface="Verdana" panose="020B0604030504040204" pitchFamily="34" charset="0"/>
                <a:cs typeface="Calibri" panose="020F0502020204030204" pitchFamily="34" charset="0"/>
              </a:rPr>
              <a:t>son importantes inductores de tensión. </a:t>
            </a:r>
            <a:r>
              <a:rPr lang="es-ES" sz="1600" dirty="0" smtClean="0">
                <a:solidFill>
                  <a:schemeClr val="bg1"/>
                </a:solidFill>
                <a:latin typeface="Calibri" panose="020F0502020204030204" pitchFamily="34" charset="0"/>
                <a:ea typeface="Verdana" panose="020B0604030504040204" pitchFamily="34" charset="0"/>
                <a:cs typeface="Calibri" panose="020F0502020204030204" pitchFamily="34" charset="0"/>
              </a:rPr>
              <a:t>(</a:t>
            </a:r>
            <a:r>
              <a:rPr lang="es-ES" sz="1600" dirty="0" err="1" smtClean="0">
                <a:solidFill>
                  <a:schemeClr val="bg1"/>
                </a:solidFill>
                <a:latin typeface="Calibri" panose="020F0502020204030204" pitchFamily="34" charset="0"/>
                <a:ea typeface="Verdana" panose="020B0604030504040204" pitchFamily="34" charset="0"/>
                <a:cs typeface="Calibri" panose="020F0502020204030204" pitchFamily="34" charset="0"/>
              </a:rPr>
              <a:t>Albertin</a:t>
            </a:r>
            <a:r>
              <a:rPr lang="es-ES" sz="1600" dirty="0" smtClean="0">
                <a:solidFill>
                  <a:schemeClr val="bg1"/>
                </a:solidFill>
                <a:latin typeface="Calibri" panose="020F0502020204030204" pitchFamily="34" charset="0"/>
                <a:ea typeface="Verdana" panose="020B0604030504040204" pitchFamily="34" charset="0"/>
                <a:cs typeface="Calibri" panose="020F0502020204030204" pitchFamily="34" charset="0"/>
              </a:rPr>
              <a:t>, 2006)</a:t>
            </a:r>
            <a:r>
              <a:rPr lang="es-CL" altLang="en-US" sz="16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algn="just">
              <a:buClr>
                <a:srgbClr val="00B0F0"/>
              </a:buClr>
              <a:buSzPct val="123000"/>
              <a:buFont typeface="Wingdings" panose="05000000000000000000" pitchFamily="2" charset="2"/>
              <a:buChar char="§"/>
              <a:defRPr/>
            </a:pPr>
            <a:endParaRPr lang="es-CL" altLang="en-US" sz="2000" dirty="0" smtClean="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just">
              <a:buClr>
                <a:srgbClr val="00B0F0"/>
              </a:buClr>
              <a:buSzPct val="123000"/>
              <a:buFont typeface="Wingdings" panose="05000000000000000000" pitchFamily="2" charset="2"/>
              <a:buChar char="§"/>
              <a:defRPr/>
            </a:pPr>
            <a:r>
              <a:rPr lang="es-CL" altLang="en-US" sz="2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En la investigación longitudinal de Quas et al (2005),  </a:t>
            </a:r>
            <a:r>
              <a:rPr lang="es-CL" altLang="en-US" sz="2000" b="1" dirty="0" smtClean="0">
                <a:solidFill>
                  <a:schemeClr val="bg1"/>
                </a:solidFill>
                <a:latin typeface="Calibri" panose="020F0502020204030204" pitchFamily="34" charset="0"/>
                <a:ea typeface="Calibri" panose="020F0502020204030204" pitchFamily="34" charset="0"/>
                <a:cs typeface="Calibri" panose="020F0502020204030204" pitchFamily="34" charset="0"/>
              </a:rPr>
              <a:t>el tener que tolerar que se cuestione la veracidad de lo que dice, aparece como uno de los factores que se identificó como potencialmente dañino para la salud mental de las víctimas a largo plazo</a:t>
            </a:r>
            <a:r>
              <a:rPr lang="es-CL" altLang="en-US" sz="2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s-CL" altLang="en-US" sz="16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(Jones, et al., 2007; </a:t>
            </a:r>
            <a:r>
              <a:rPr lang="es-CL" altLang="en-US" sz="1600" dirty="0" err="1" smtClean="0">
                <a:solidFill>
                  <a:schemeClr val="bg1"/>
                </a:solidFill>
                <a:latin typeface="Calibri" panose="020F0502020204030204" pitchFamily="34" charset="0"/>
                <a:ea typeface="Calibri" panose="020F0502020204030204" pitchFamily="34" charset="0"/>
                <a:cs typeface="Calibri" panose="020F0502020204030204" pitchFamily="34" charset="0"/>
              </a:rPr>
              <a:t>Elmi</a:t>
            </a:r>
            <a:r>
              <a:rPr lang="es-CL" altLang="en-US" sz="16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et al., 2018). </a:t>
            </a:r>
            <a:endParaRPr lang="en-US" altLang="en-US" sz="1600" dirty="0" smtClean="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just">
              <a:buFont typeface="Wingdings" panose="05000000000000000000" pitchFamily="2" charset="2"/>
              <a:buChar char="§"/>
              <a:defRPr/>
            </a:pPr>
            <a:endParaRPr lang="es-CL" altLang="en-US" sz="2400" dirty="0" smtClean="0">
              <a:solidFill>
                <a:schemeClr val="bg1"/>
              </a:solidFill>
              <a:latin typeface="Calibri" panose="020F0502020204030204" pitchFamily="34" charset="0"/>
              <a:ea typeface="Verdana" panose="020B0604030504040204" pitchFamily="34" charset="0"/>
              <a:cs typeface="Calibri" panose="020F0502020204030204" pitchFamily="34" charset="0"/>
            </a:endParaRPr>
          </a:p>
          <a:p>
            <a:pPr algn="just">
              <a:buFont typeface="Wingdings" panose="05000000000000000000" pitchFamily="2" charset="2"/>
              <a:buChar char="§"/>
              <a:defRPr/>
            </a:pPr>
            <a:endParaRPr lang="es-CL" altLang="en-US" sz="2400" dirty="0" smtClean="0">
              <a:solidFill>
                <a:schemeClr val="bg1"/>
              </a:solidFill>
              <a:latin typeface="Calibri" panose="020F0502020204030204" pitchFamily="34" charset="0"/>
              <a:ea typeface="Verdana" panose="020B0604030504040204" pitchFamily="34" charset="0"/>
              <a:cs typeface="Calibri" panose="020F0502020204030204" pitchFamily="34" charset="0"/>
            </a:endParaRPr>
          </a:p>
          <a:p>
            <a:pPr algn="just">
              <a:buFont typeface="Wingdings" panose="05000000000000000000" pitchFamily="2" charset="2"/>
              <a:buChar char="§"/>
              <a:defRPr/>
            </a:pPr>
            <a:endParaRPr lang="es-CL" altLang="en-US" sz="2400" dirty="0" smtClean="0">
              <a:solidFill>
                <a:schemeClr val="bg1"/>
              </a:solidFill>
              <a:latin typeface="Calibri" panose="020F0502020204030204" pitchFamily="34" charset="0"/>
              <a:ea typeface="Verdana" panose="020B0604030504040204" pitchFamily="34" charset="0"/>
              <a:cs typeface="Calibri" panose="020F0502020204030204" pitchFamily="34" charset="0"/>
            </a:endParaRPr>
          </a:p>
        </p:txBody>
      </p:sp>
      <p:sp>
        <p:nvSpPr>
          <p:cNvPr id="3" name="Rectángulo 2"/>
          <p:cNvSpPr/>
          <p:nvPr/>
        </p:nvSpPr>
        <p:spPr>
          <a:xfrm>
            <a:off x="1941512" y="434976"/>
            <a:ext cx="7993063" cy="3170237"/>
          </a:xfrm>
          <a:prstGeom prst="rect">
            <a:avLst/>
          </a:prstGeom>
        </p:spPr>
        <p:txBody>
          <a:bodyPr>
            <a:spAutoFit/>
          </a:bodyPr>
          <a:lstStyle/>
          <a:p>
            <a:pPr algn="ctr">
              <a:spcAft>
                <a:spcPts val="0"/>
              </a:spcAft>
              <a:defRPr/>
            </a:pPr>
            <a:r>
              <a:rPr lang="es-CL" sz="4000" b="1" dirty="0">
                <a:solidFill>
                  <a:srgbClr val="FFFF00"/>
                </a:solidFill>
                <a:latin typeface="Calibri" panose="020F0502020204030204" pitchFamily="34" charset="0"/>
                <a:ea typeface="Calibri" panose="020F0502020204030204" pitchFamily="34" charset="0"/>
                <a:cs typeface="Calibri" panose="020F0502020204030204" pitchFamily="34" charset="0"/>
              </a:rPr>
              <a:t>Victimización secundaria en el </a:t>
            </a:r>
          </a:p>
          <a:p>
            <a:pPr algn="ctr">
              <a:spcAft>
                <a:spcPts val="0"/>
              </a:spcAft>
              <a:defRPr/>
            </a:pPr>
            <a:r>
              <a:rPr lang="es-CL" sz="4000" b="1" dirty="0">
                <a:solidFill>
                  <a:srgbClr val="FFFF00"/>
                </a:solidFill>
                <a:latin typeface="Calibri" panose="020F0502020204030204" pitchFamily="34" charset="0"/>
                <a:ea typeface="Calibri" panose="020F0502020204030204" pitchFamily="34" charset="0"/>
                <a:cs typeface="Calibri" panose="020F0502020204030204" pitchFamily="34" charset="0"/>
              </a:rPr>
              <a:t>sistema de </a:t>
            </a:r>
            <a:r>
              <a:rPr lang="es-CL" sz="4000" b="1" dirty="0" smtClean="0">
                <a:solidFill>
                  <a:srgbClr val="FFFF00"/>
                </a:solidFill>
                <a:latin typeface="Calibri" panose="020F0502020204030204" pitchFamily="34" charset="0"/>
                <a:ea typeface="Calibri" panose="020F0502020204030204" pitchFamily="34" charset="0"/>
                <a:cs typeface="Calibri" panose="020F0502020204030204" pitchFamily="34" charset="0"/>
              </a:rPr>
              <a:t>justicia</a:t>
            </a:r>
            <a:endParaRPr lang="es-CL" sz="4000" b="1" dirty="0">
              <a:solidFill>
                <a:srgbClr val="FFFF00"/>
              </a:solidFill>
              <a:latin typeface="Calibri" panose="020F0502020204030204" pitchFamily="34" charset="0"/>
              <a:ea typeface="Calibri" panose="020F0502020204030204" pitchFamily="34" charset="0"/>
              <a:cs typeface="Calibri" panose="020F0502020204030204" pitchFamily="34" charset="0"/>
            </a:endParaRPr>
          </a:p>
          <a:p>
            <a:pPr algn="ctr">
              <a:spcAft>
                <a:spcPts val="0"/>
              </a:spcAft>
              <a:defRPr/>
            </a:pPr>
            <a:endParaRPr lang="es-ES" sz="4000" dirty="0">
              <a:solidFill>
                <a:srgbClr val="FFFF00"/>
              </a:solidFill>
              <a:latin typeface="Calibri" panose="020F0502020204030204" pitchFamily="34" charset="0"/>
              <a:ea typeface="Verdana" panose="020B0604030504040204" pitchFamily="34" charset="0"/>
              <a:cs typeface="Calibri" panose="020F0502020204030204" pitchFamily="34" charset="0"/>
            </a:endParaRPr>
          </a:p>
          <a:p>
            <a:pPr algn="ctr">
              <a:spcAft>
                <a:spcPts val="0"/>
              </a:spcAft>
              <a:defRPr/>
            </a:pPr>
            <a:endParaRPr lang="es-CL" sz="4000" dirty="0">
              <a:solidFill>
                <a:srgbClr val="FFFF00"/>
              </a:solidFill>
              <a:latin typeface="Calibri" panose="020F0502020204030204" pitchFamily="34" charset="0"/>
              <a:ea typeface="Verdana" panose="020B0604030504040204" pitchFamily="34" charset="0"/>
              <a:cs typeface="Calibri" panose="020F0502020204030204" pitchFamily="34" charset="0"/>
            </a:endParaRPr>
          </a:p>
          <a:p>
            <a:pPr marL="457200" indent="-457200" algn="ctr">
              <a:spcAft>
                <a:spcPts val="0"/>
              </a:spcAft>
              <a:buFontTx/>
              <a:buAutoNum type="arabicPeriod"/>
              <a:defRPr/>
            </a:pPr>
            <a:endParaRPr lang="es-CL" sz="4000" b="1" dirty="0">
              <a:solidFill>
                <a:srgbClr val="FFFF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65673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650025" y="456598"/>
            <a:ext cx="5165237" cy="5972916"/>
          </a:xfrm>
          <a:prstGeom prst="rect">
            <a:avLst/>
          </a:prstGeom>
        </p:spPr>
      </p:pic>
      <p:sp>
        <p:nvSpPr>
          <p:cNvPr id="3" name="1 Rectángulo"/>
          <p:cNvSpPr/>
          <p:nvPr/>
        </p:nvSpPr>
        <p:spPr>
          <a:xfrm>
            <a:off x="8750301" y="4675188"/>
            <a:ext cx="2881312" cy="1754326"/>
          </a:xfrm>
          <a:prstGeom prst="rect">
            <a:avLst/>
          </a:prstGeom>
        </p:spPr>
        <p:txBody>
          <a:bodyPr>
            <a:spAutoFit/>
          </a:bodyPr>
          <a:lstStyle/>
          <a:p>
            <a:pPr algn="ctr">
              <a:defRPr/>
            </a:pPr>
            <a:r>
              <a:rPr lang="es-CL" sz="2800" b="1" dirty="0">
                <a:solidFill>
                  <a:schemeClr val="accent1">
                    <a:lumMod val="20000"/>
                    <a:lumOff val="80000"/>
                  </a:schemeClr>
                </a:solidFill>
                <a:latin typeface="Calibri" panose="020F0502020204030204" pitchFamily="34" charset="0"/>
                <a:cs typeface="Calibri" panose="020F0502020204030204" pitchFamily="34" charset="0"/>
              </a:rPr>
              <a:t>“Víctima”</a:t>
            </a:r>
          </a:p>
          <a:p>
            <a:pPr algn="ctr">
              <a:defRPr/>
            </a:pPr>
            <a:r>
              <a:rPr lang="es-CL" sz="2000" dirty="0">
                <a:solidFill>
                  <a:schemeClr val="accent1">
                    <a:lumMod val="20000"/>
                    <a:lumOff val="80000"/>
                  </a:schemeClr>
                </a:solidFill>
                <a:latin typeface="Calibri" panose="020F0502020204030204" pitchFamily="34" charset="0"/>
                <a:cs typeface="Calibri" panose="020F0502020204030204" pitchFamily="34" charset="0"/>
              </a:rPr>
              <a:t>Fernando Clavo Sanz, 2016 </a:t>
            </a:r>
          </a:p>
          <a:p>
            <a:pPr algn="ctr">
              <a:defRPr/>
            </a:pPr>
            <a:r>
              <a:rPr lang="es-CL" sz="2000" dirty="0">
                <a:solidFill>
                  <a:schemeClr val="accent1">
                    <a:lumMod val="20000"/>
                    <a:lumOff val="80000"/>
                  </a:schemeClr>
                </a:solidFill>
                <a:latin typeface="Calibri" panose="020F0502020204030204" pitchFamily="34" charset="0"/>
                <a:cs typeface="Calibri" panose="020F0502020204030204" pitchFamily="34" charset="0"/>
              </a:rPr>
              <a:t>Plaza César Augusto, Zaragoza.</a:t>
            </a:r>
          </a:p>
        </p:txBody>
      </p:sp>
    </p:spTree>
    <p:extLst>
      <p:ext uri="{BB962C8B-B14F-4D97-AF65-F5344CB8AC3E}">
        <p14:creationId xmlns:p14="http://schemas.microsoft.com/office/powerpoint/2010/main" val="240823483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ángulo 1"/>
          <p:cNvSpPr/>
          <p:nvPr/>
        </p:nvSpPr>
        <p:spPr>
          <a:xfrm>
            <a:off x="1912937" y="292101"/>
            <a:ext cx="7993063" cy="3170237"/>
          </a:xfrm>
          <a:prstGeom prst="rect">
            <a:avLst/>
          </a:prstGeom>
        </p:spPr>
        <p:txBody>
          <a:bodyPr>
            <a:spAutoFit/>
          </a:bodyPr>
          <a:lstStyle/>
          <a:p>
            <a:pPr algn="ctr">
              <a:spcAft>
                <a:spcPts val="0"/>
              </a:spcAft>
              <a:defRPr/>
            </a:pPr>
            <a:r>
              <a:rPr lang="es-CL" sz="4000" b="1" dirty="0">
                <a:solidFill>
                  <a:srgbClr val="FFFF00"/>
                </a:solidFill>
                <a:latin typeface="Calibri" panose="020F0502020204030204" pitchFamily="34" charset="0"/>
                <a:ea typeface="Calibri" panose="020F0502020204030204" pitchFamily="34" charset="0"/>
                <a:cs typeface="Calibri" panose="020F0502020204030204" pitchFamily="34" charset="0"/>
              </a:rPr>
              <a:t>Victimización secundaria en el </a:t>
            </a:r>
          </a:p>
          <a:p>
            <a:pPr algn="ctr">
              <a:spcAft>
                <a:spcPts val="0"/>
              </a:spcAft>
              <a:defRPr/>
            </a:pPr>
            <a:r>
              <a:rPr lang="es-CL" sz="4000" b="1" dirty="0">
                <a:solidFill>
                  <a:srgbClr val="FFFF00"/>
                </a:solidFill>
                <a:latin typeface="Calibri" panose="020F0502020204030204" pitchFamily="34" charset="0"/>
                <a:ea typeface="Calibri" panose="020F0502020204030204" pitchFamily="34" charset="0"/>
                <a:cs typeface="Calibri" panose="020F0502020204030204" pitchFamily="34" charset="0"/>
              </a:rPr>
              <a:t>sistema de </a:t>
            </a:r>
            <a:r>
              <a:rPr lang="es-CL" sz="4000" b="1" dirty="0" smtClean="0">
                <a:solidFill>
                  <a:srgbClr val="FFFF00"/>
                </a:solidFill>
                <a:latin typeface="Calibri" panose="020F0502020204030204" pitchFamily="34" charset="0"/>
                <a:ea typeface="Calibri" panose="020F0502020204030204" pitchFamily="34" charset="0"/>
                <a:cs typeface="Calibri" panose="020F0502020204030204" pitchFamily="34" charset="0"/>
              </a:rPr>
              <a:t>justicia</a:t>
            </a:r>
            <a:endParaRPr lang="es-CL" sz="4000" b="1" dirty="0">
              <a:solidFill>
                <a:srgbClr val="FFFF00"/>
              </a:solidFill>
              <a:latin typeface="Calibri" panose="020F0502020204030204" pitchFamily="34" charset="0"/>
              <a:ea typeface="Calibri" panose="020F0502020204030204" pitchFamily="34" charset="0"/>
              <a:cs typeface="Calibri" panose="020F0502020204030204" pitchFamily="34" charset="0"/>
            </a:endParaRPr>
          </a:p>
          <a:p>
            <a:pPr algn="ctr">
              <a:spcAft>
                <a:spcPts val="0"/>
              </a:spcAft>
              <a:defRPr/>
            </a:pPr>
            <a:endParaRPr lang="es-ES" sz="4000" dirty="0">
              <a:solidFill>
                <a:srgbClr val="FFFF00"/>
              </a:solidFill>
              <a:latin typeface="Calibri" panose="020F0502020204030204" pitchFamily="34" charset="0"/>
              <a:ea typeface="Verdana" panose="020B0604030504040204" pitchFamily="34" charset="0"/>
              <a:cs typeface="Calibri" panose="020F0502020204030204" pitchFamily="34" charset="0"/>
            </a:endParaRPr>
          </a:p>
          <a:p>
            <a:pPr algn="ctr">
              <a:spcAft>
                <a:spcPts val="0"/>
              </a:spcAft>
              <a:defRPr/>
            </a:pPr>
            <a:endParaRPr lang="es-CL" sz="4000" dirty="0">
              <a:solidFill>
                <a:srgbClr val="FFFF00"/>
              </a:solidFill>
              <a:latin typeface="Calibri" panose="020F0502020204030204" pitchFamily="34" charset="0"/>
              <a:ea typeface="Verdana" panose="020B0604030504040204" pitchFamily="34" charset="0"/>
              <a:cs typeface="Calibri" panose="020F0502020204030204" pitchFamily="34" charset="0"/>
            </a:endParaRPr>
          </a:p>
          <a:p>
            <a:pPr marL="457200" indent="-457200" algn="ctr">
              <a:spcAft>
                <a:spcPts val="0"/>
              </a:spcAft>
              <a:buFontTx/>
              <a:buAutoNum type="arabicPeriod"/>
              <a:defRPr/>
            </a:pPr>
            <a:endParaRPr lang="es-CL" sz="4000" b="1" dirty="0">
              <a:solidFill>
                <a:srgbClr val="FFFF0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ctángulo 2"/>
          <p:cNvSpPr/>
          <p:nvPr/>
        </p:nvSpPr>
        <p:spPr>
          <a:xfrm>
            <a:off x="550068" y="1877219"/>
            <a:ext cx="10718800" cy="5262979"/>
          </a:xfrm>
          <a:prstGeom prst="rect">
            <a:avLst/>
          </a:prstGeom>
        </p:spPr>
        <p:txBody>
          <a:bodyPr wrap="square">
            <a:spAutoFit/>
          </a:bodyPr>
          <a:lstStyle/>
          <a:p>
            <a:pPr marL="457200" indent="-457200" algn="just">
              <a:spcAft>
                <a:spcPts val="0"/>
              </a:spcAft>
              <a:buFont typeface="Wingdings" panose="05000000000000000000" pitchFamily="2" charset="2"/>
              <a:buChar char="§"/>
              <a:defRPr/>
            </a:pPr>
            <a:r>
              <a:rPr lang="es-ES" sz="2400" dirty="0">
                <a:solidFill>
                  <a:schemeClr val="bg1"/>
                </a:solidFill>
                <a:latin typeface="Calibri" panose="020F0502020204030204" pitchFamily="34" charset="0"/>
                <a:ea typeface="Verdana" panose="020B0604030504040204" pitchFamily="34" charset="0"/>
                <a:cs typeface="Calibri" panose="020F0502020204030204" pitchFamily="34" charset="0"/>
              </a:rPr>
              <a:t>Desconocimiento de la víctima de los </a:t>
            </a:r>
            <a:r>
              <a:rPr lang="es-ES" sz="2400" b="1" dirty="0">
                <a:solidFill>
                  <a:schemeClr val="bg1"/>
                </a:solidFill>
                <a:latin typeface="Calibri" panose="020F0502020204030204" pitchFamily="34" charset="0"/>
                <a:ea typeface="Verdana" panose="020B0604030504040204" pitchFamily="34" charset="0"/>
                <a:cs typeface="Calibri" panose="020F0502020204030204" pitchFamily="34" charset="0"/>
              </a:rPr>
              <a:t>roles profesionales de quienes la atienden y de la lógica y funcionamiento institucional </a:t>
            </a:r>
            <a:r>
              <a:rPr lang="es-ES" dirty="0">
                <a:solidFill>
                  <a:schemeClr val="bg1"/>
                </a:solidFill>
                <a:latin typeface="Calibri" panose="020F0502020204030204" pitchFamily="34" charset="0"/>
                <a:ea typeface="Verdana" panose="020B0604030504040204" pitchFamily="34" charset="0"/>
                <a:cs typeface="Calibri" panose="020F0502020204030204" pitchFamily="34" charset="0"/>
              </a:rPr>
              <a:t>(</a:t>
            </a:r>
            <a:r>
              <a:rPr lang="es-ES" dirty="0" err="1">
                <a:solidFill>
                  <a:schemeClr val="bg1"/>
                </a:solidFill>
                <a:latin typeface="Calibri" panose="020F0502020204030204" pitchFamily="34" charset="0"/>
                <a:ea typeface="Verdana" panose="020B0604030504040204" pitchFamily="34" charset="0"/>
                <a:cs typeface="Calibri" panose="020F0502020204030204" pitchFamily="34" charset="0"/>
              </a:rPr>
              <a:t>Albertin</a:t>
            </a:r>
            <a:r>
              <a:rPr lang="es-ES" dirty="0">
                <a:solidFill>
                  <a:schemeClr val="bg1"/>
                </a:solidFill>
                <a:latin typeface="Calibri" panose="020F0502020204030204" pitchFamily="34" charset="0"/>
                <a:ea typeface="Verdana" panose="020B0604030504040204" pitchFamily="34" charset="0"/>
                <a:cs typeface="Calibri" panose="020F0502020204030204" pitchFamily="34" charset="0"/>
              </a:rPr>
              <a:t>, 2006).</a:t>
            </a:r>
            <a:r>
              <a:rPr lang="es-CL"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s-CL" sz="2400" b="1" dirty="0">
                <a:solidFill>
                  <a:schemeClr val="bg1"/>
                </a:solidFill>
                <a:latin typeface="Calibri" panose="020F0502020204030204" pitchFamily="34" charset="0"/>
                <a:ea typeface="Calibri" panose="020F0502020204030204" pitchFamily="34" charset="0"/>
                <a:cs typeface="Calibri" panose="020F0502020204030204" pitchFamily="34" charset="0"/>
              </a:rPr>
              <a:t>en qué consiste el proceso, y qué es lo que tendrán que hacer en cada etapa. </a:t>
            </a:r>
            <a:r>
              <a:rPr lang="es-CL" sz="2400" dirty="0">
                <a:solidFill>
                  <a:schemeClr val="bg1"/>
                </a:solidFill>
                <a:latin typeface="Calibri" panose="020F0502020204030204" pitchFamily="34" charset="0"/>
                <a:ea typeface="Calibri" panose="020F0502020204030204" pitchFamily="34" charset="0"/>
                <a:cs typeface="Calibri" panose="020F0502020204030204" pitchFamily="34" charset="0"/>
              </a:rPr>
              <a:t>Cuando existe una </a:t>
            </a:r>
            <a:r>
              <a:rPr lang="es-CL" sz="2400" b="1" dirty="0">
                <a:solidFill>
                  <a:schemeClr val="bg1"/>
                </a:solidFill>
                <a:latin typeface="Calibri" panose="020F0502020204030204" pitchFamily="34" charset="0"/>
                <a:ea typeface="Calibri" panose="020F0502020204030204" pitchFamily="34" charset="0"/>
                <a:cs typeface="Calibri" panose="020F0502020204030204" pitchFamily="34" charset="0"/>
              </a:rPr>
              <a:t>mala comunicación</a:t>
            </a:r>
            <a:r>
              <a:rPr lang="es-CL" sz="2400" dirty="0">
                <a:solidFill>
                  <a:schemeClr val="bg1"/>
                </a:solidFill>
                <a:latin typeface="Calibri" panose="020F0502020204030204" pitchFamily="34" charset="0"/>
                <a:ea typeface="Calibri" panose="020F0502020204030204" pitchFamily="34" charset="0"/>
                <a:cs typeface="Calibri" panose="020F0502020204030204" pitchFamily="34" charset="0"/>
              </a:rPr>
              <a:t>, esto puede aumentar la ansiedad de las víctimas </a:t>
            </a:r>
            <a:r>
              <a:rPr lang="es-CL" dirty="0">
                <a:solidFill>
                  <a:schemeClr val="bg1"/>
                </a:solidFill>
                <a:latin typeface="Calibri" panose="020F0502020204030204" pitchFamily="34" charset="0"/>
                <a:ea typeface="Calibri" panose="020F0502020204030204" pitchFamily="34" charset="0"/>
                <a:cs typeface="Calibri" panose="020F0502020204030204" pitchFamily="34" charset="0"/>
              </a:rPr>
              <a:t>(Ben-</a:t>
            </a:r>
            <a:r>
              <a:rPr lang="es-CL" dirty="0" err="1">
                <a:solidFill>
                  <a:schemeClr val="bg1"/>
                </a:solidFill>
                <a:latin typeface="Calibri" panose="020F0502020204030204" pitchFamily="34" charset="0"/>
                <a:ea typeface="Calibri" panose="020F0502020204030204" pitchFamily="34" charset="0"/>
                <a:cs typeface="Calibri" panose="020F0502020204030204" pitchFamily="34" charset="0"/>
              </a:rPr>
              <a:t>Arieh</a:t>
            </a:r>
            <a:r>
              <a:rPr lang="es-CL" dirty="0">
                <a:solidFill>
                  <a:schemeClr val="bg1"/>
                </a:solidFill>
                <a:latin typeface="Calibri" panose="020F0502020204030204" pitchFamily="34" charset="0"/>
                <a:ea typeface="Calibri" panose="020F0502020204030204" pitchFamily="34" charset="0"/>
                <a:cs typeface="Calibri" panose="020F0502020204030204" pitchFamily="34" charset="0"/>
              </a:rPr>
              <a:t> &amp; </a:t>
            </a:r>
            <a:r>
              <a:rPr lang="es-CL" dirty="0" err="1">
                <a:solidFill>
                  <a:schemeClr val="bg1"/>
                </a:solidFill>
                <a:latin typeface="Calibri" panose="020F0502020204030204" pitchFamily="34" charset="0"/>
                <a:ea typeface="Calibri" panose="020F0502020204030204" pitchFamily="34" charset="0"/>
                <a:cs typeface="Calibri" panose="020F0502020204030204" pitchFamily="34" charset="0"/>
              </a:rPr>
              <a:t>Windman</a:t>
            </a:r>
            <a:r>
              <a:rPr lang="es-CL" dirty="0">
                <a:solidFill>
                  <a:schemeClr val="bg1"/>
                </a:solidFill>
                <a:latin typeface="Calibri" panose="020F0502020204030204" pitchFamily="34" charset="0"/>
                <a:ea typeface="Calibri" panose="020F0502020204030204" pitchFamily="34" charset="0"/>
                <a:cs typeface="Calibri" panose="020F0502020204030204" pitchFamily="34" charset="0"/>
              </a:rPr>
              <a:t>, 2007; Quas, et al., 2009; Quas &amp; Goodman, 2012). </a:t>
            </a:r>
          </a:p>
          <a:p>
            <a:pPr marL="457200" indent="-457200" algn="just">
              <a:spcAft>
                <a:spcPts val="0"/>
              </a:spcAft>
              <a:buFont typeface="Wingdings" panose="05000000000000000000" pitchFamily="2" charset="2"/>
              <a:buChar char="§"/>
              <a:defRPr/>
            </a:pPr>
            <a:endParaRPr lang="es-CL" altLang="en-US" sz="2400" dirty="0">
              <a:solidFill>
                <a:schemeClr val="bg1"/>
              </a:solidFill>
              <a:latin typeface="Calibri" panose="020F0502020204030204" pitchFamily="34" charset="0"/>
              <a:ea typeface="Verdana" panose="020B0604030504040204" pitchFamily="34" charset="0"/>
              <a:cs typeface="Calibri" panose="020F0502020204030204" pitchFamily="34" charset="0"/>
            </a:endParaRPr>
          </a:p>
          <a:p>
            <a:pPr marL="457200" indent="-457200" algn="just">
              <a:spcAft>
                <a:spcPts val="0"/>
              </a:spcAft>
              <a:buFont typeface="Wingdings" panose="05000000000000000000" pitchFamily="2" charset="2"/>
              <a:buChar char="§"/>
              <a:defRPr/>
            </a:pPr>
            <a:r>
              <a:rPr lang="es-ES" altLang="en-US" sz="2400" dirty="0">
                <a:solidFill>
                  <a:schemeClr val="bg1"/>
                </a:solidFill>
                <a:latin typeface="Calibri" panose="020F0502020204030204" pitchFamily="34" charset="0"/>
                <a:ea typeface="Verdana" panose="020B0604030504040204" pitchFamily="34" charset="0"/>
                <a:cs typeface="Calibri" panose="020F0502020204030204" pitchFamily="34" charset="0"/>
              </a:rPr>
              <a:t>Excesivos </a:t>
            </a:r>
            <a:r>
              <a:rPr lang="es-ES" altLang="en-US" sz="2400" b="1" dirty="0">
                <a:solidFill>
                  <a:schemeClr val="bg1"/>
                </a:solidFill>
                <a:latin typeface="Calibri" panose="020F0502020204030204" pitchFamily="34" charset="0"/>
                <a:ea typeface="Verdana" panose="020B0604030504040204" pitchFamily="34" charset="0"/>
                <a:cs typeface="Calibri" panose="020F0502020204030204" pitchFamily="34" charset="0"/>
              </a:rPr>
              <a:t>tecnicismos jurídicos </a:t>
            </a:r>
            <a:r>
              <a:rPr lang="es-ES" altLang="en-US" dirty="0">
                <a:solidFill>
                  <a:schemeClr val="bg1"/>
                </a:solidFill>
                <a:latin typeface="Calibri" panose="020F0502020204030204" pitchFamily="34" charset="0"/>
                <a:ea typeface="Verdana" panose="020B0604030504040204" pitchFamily="34" charset="0"/>
                <a:cs typeface="Calibri" panose="020F0502020204030204" pitchFamily="34" charset="0"/>
              </a:rPr>
              <a:t>(</a:t>
            </a:r>
            <a:r>
              <a:rPr lang="es-ES" altLang="en-US" dirty="0" err="1">
                <a:solidFill>
                  <a:schemeClr val="bg1"/>
                </a:solidFill>
                <a:latin typeface="Calibri" panose="020F0502020204030204" pitchFamily="34" charset="0"/>
                <a:ea typeface="Verdana" panose="020B0604030504040204" pitchFamily="34" charset="0"/>
                <a:cs typeface="Calibri" panose="020F0502020204030204" pitchFamily="34" charset="0"/>
              </a:rPr>
              <a:t>Albertin</a:t>
            </a:r>
            <a:r>
              <a:rPr lang="es-ES" altLang="en-US" dirty="0">
                <a:solidFill>
                  <a:schemeClr val="bg1"/>
                </a:solidFill>
                <a:latin typeface="Calibri" panose="020F0502020204030204" pitchFamily="34" charset="0"/>
                <a:ea typeface="Verdana" panose="020B0604030504040204" pitchFamily="34" charset="0"/>
                <a:cs typeface="Calibri" panose="020F0502020204030204" pitchFamily="34" charset="0"/>
              </a:rPr>
              <a:t>, 2006).</a:t>
            </a:r>
          </a:p>
          <a:p>
            <a:pPr marL="457200" indent="-457200" algn="just">
              <a:spcAft>
                <a:spcPts val="0"/>
              </a:spcAft>
              <a:buFont typeface="Wingdings" panose="05000000000000000000" pitchFamily="2" charset="2"/>
              <a:buChar char="§"/>
              <a:defRPr/>
            </a:pPr>
            <a:endParaRPr lang="es-ES" altLang="en-US" sz="2400" dirty="0">
              <a:solidFill>
                <a:schemeClr val="bg1"/>
              </a:solidFill>
              <a:latin typeface="Calibri" panose="020F0502020204030204" pitchFamily="34" charset="0"/>
              <a:ea typeface="Verdana" panose="020B0604030504040204" pitchFamily="34" charset="0"/>
              <a:cs typeface="Calibri" panose="020F0502020204030204" pitchFamily="34" charset="0"/>
            </a:endParaRPr>
          </a:p>
          <a:p>
            <a:pPr marL="457200" indent="-457200" algn="just">
              <a:spcAft>
                <a:spcPts val="0"/>
              </a:spcAft>
              <a:buFont typeface="Wingdings" panose="05000000000000000000" pitchFamily="2" charset="2"/>
              <a:buChar char="§"/>
              <a:defRPr/>
            </a:pPr>
            <a:r>
              <a:rPr lang="es-ES" alt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Las decisiones del fiscal pueden estar </a:t>
            </a:r>
            <a:r>
              <a:rPr lang="es-ES" alt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guiadas por factores no relacionados con las necesidades de las víctimas</a:t>
            </a:r>
            <a:r>
              <a:rPr lang="es-ES" alt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incluyendo la necesidad de desviar casos (salidas tempranas) o de cumplir con los objetivos de rendimiento. </a:t>
            </a:r>
            <a:r>
              <a:rPr lang="es-ES" alt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Estas preocupaciones pueden llevar a que se abandonen los casos más difíciles o contenciosos </a:t>
            </a:r>
            <a:r>
              <a:rPr lang="es-ES" altLang="en-US"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s-ES" alt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Frazier</a:t>
            </a:r>
            <a:r>
              <a:rPr lang="es-ES" altLang="en-US" dirty="0">
                <a:solidFill>
                  <a:schemeClr val="bg1"/>
                </a:solidFill>
                <a:latin typeface="Calibri" panose="020F0502020204030204" pitchFamily="34" charset="0"/>
                <a:ea typeface="Calibri" panose="020F0502020204030204" pitchFamily="34" charset="0"/>
                <a:cs typeface="Calibri" panose="020F0502020204030204" pitchFamily="34" charset="0"/>
              </a:rPr>
              <a:t> et al., 1996). </a:t>
            </a:r>
          </a:p>
          <a:p>
            <a:pPr marL="457200" indent="-457200" algn="just">
              <a:spcAft>
                <a:spcPts val="0"/>
              </a:spcAft>
              <a:buFont typeface="Wingdings" panose="05000000000000000000" pitchFamily="2" charset="2"/>
              <a:buChar char="§"/>
              <a:defRPr/>
            </a:pPr>
            <a:endParaRPr lang="es-ES" altLang="en-US" sz="2400" dirty="0">
              <a:solidFill>
                <a:schemeClr val="bg1"/>
              </a:solidFill>
              <a:latin typeface="Calibri" panose="020F0502020204030204" pitchFamily="34" charset="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21540693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ángulo 3"/>
          <p:cNvSpPr>
            <a:spLocks noChangeArrowheads="1"/>
          </p:cNvSpPr>
          <p:nvPr/>
        </p:nvSpPr>
        <p:spPr bwMode="auto">
          <a:xfrm>
            <a:off x="576263" y="2732088"/>
            <a:ext cx="11010900" cy="295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15000"/>
              </a:lnSpc>
              <a:buClr>
                <a:srgbClr val="00B0F0"/>
              </a:buClr>
              <a:buSzPct val="121000"/>
              <a:buFont typeface="Wingdings" panose="05000000000000000000" pitchFamily="2" charset="2"/>
              <a:buChar char="§"/>
              <a:defRPr/>
            </a:pPr>
            <a:r>
              <a:rPr lang="es-CL" altLang="es-CL" sz="2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“Actitudes profesionales como la </a:t>
            </a:r>
            <a:r>
              <a:rPr lang="es-CL" altLang="es-CL" sz="2400" b="1" dirty="0" smtClean="0">
                <a:solidFill>
                  <a:schemeClr val="bg1"/>
                </a:solidFill>
                <a:latin typeface="Calibri" panose="020F0502020204030204" pitchFamily="34" charset="0"/>
                <a:ea typeface="Calibri" panose="020F0502020204030204" pitchFamily="34" charset="0"/>
                <a:cs typeface="Calibri" panose="020F0502020204030204" pitchFamily="34" charset="0"/>
              </a:rPr>
              <a:t>descalificación, el descrédito, la falta de empatía, la imposición de ritmos y/o actuaciones</a:t>
            </a:r>
            <a:r>
              <a:rPr lang="es-CL" altLang="es-CL" sz="2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etc. (Calle, 2004).</a:t>
            </a:r>
          </a:p>
          <a:p>
            <a:pPr algn="just">
              <a:lnSpc>
                <a:spcPct val="115000"/>
              </a:lnSpc>
              <a:buClr>
                <a:srgbClr val="00B0F0"/>
              </a:buClr>
              <a:buSzPct val="121000"/>
              <a:buFont typeface="Wingdings" panose="05000000000000000000" pitchFamily="2" charset="2"/>
              <a:buChar char="§"/>
              <a:defRPr/>
            </a:pPr>
            <a:endParaRPr lang="es-CL" altLang="es-CL" sz="2400" dirty="0" smtClean="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just">
              <a:lnSpc>
                <a:spcPct val="115000"/>
              </a:lnSpc>
              <a:buClr>
                <a:srgbClr val="00B0F0"/>
              </a:buClr>
              <a:buSzPct val="121000"/>
              <a:buFont typeface="Wingdings" panose="05000000000000000000" pitchFamily="2" charset="2"/>
              <a:buChar char="§"/>
              <a:defRPr/>
            </a:pPr>
            <a:r>
              <a:rPr lang="es-CL" altLang="es-CL" sz="2400" dirty="0">
                <a:solidFill>
                  <a:schemeClr val="bg1"/>
                </a:solidFill>
                <a:latin typeface="Calibri" panose="020F0502020204030204" pitchFamily="34" charset="0"/>
                <a:ea typeface="Calibri" panose="020F0502020204030204" pitchFamily="34" charset="0"/>
                <a:cs typeface="Calibri" panose="020F0502020204030204" pitchFamily="34" charset="0"/>
              </a:rPr>
              <a:t>R</a:t>
            </a:r>
            <a:r>
              <a:rPr lang="es-CL" altLang="es-CL" sz="2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espuestas que </a:t>
            </a:r>
            <a:r>
              <a:rPr lang="es-CL" altLang="es-CL" sz="2400" b="1" dirty="0" smtClean="0">
                <a:solidFill>
                  <a:schemeClr val="bg1"/>
                </a:solidFill>
                <a:latin typeface="Calibri" panose="020F0502020204030204" pitchFamily="34" charset="0"/>
                <a:ea typeface="Calibri" panose="020F0502020204030204" pitchFamily="34" charset="0"/>
                <a:cs typeface="Calibri" panose="020F0502020204030204" pitchFamily="34" charset="0"/>
              </a:rPr>
              <a:t>minimizan los hechos que se narran, </a:t>
            </a:r>
            <a:r>
              <a:rPr lang="es-CL" altLang="es-CL" sz="2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o las </a:t>
            </a:r>
            <a:r>
              <a:rPr lang="es-CL" altLang="es-CL" sz="2400" b="1" dirty="0" smtClean="0">
                <a:solidFill>
                  <a:schemeClr val="bg1"/>
                </a:solidFill>
                <a:latin typeface="Calibri" panose="020F0502020204030204" pitchFamily="34" charset="0"/>
                <a:ea typeface="Calibri" panose="020F0502020204030204" pitchFamily="34" charset="0"/>
                <a:cs typeface="Calibri" panose="020F0502020204030204" pitchFamily="34" charset="0"/>
              </a:rPr>
              <a:t>derivaciones precipitadas a otro servicio</a:t>
            </a:r>
            <a:r>
              <a:rPr lang="es-CL" altLang="es-CL" sz="2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en el que tiene que volver a explicar su situación y ser evaluado/a de nuevo.</a:t>
            </a:r>
            <a:endParaRPr lang="es-CL" altLang="es-CL" sz="2400" dirty="0" smtClean="0">
              <a:solidFill>
                <a:schemeClr val="bg1"/>
              </a:solidFill>
              <a:latin typeface="Calibri" panose="020F0502020204030204" pitchFamily="34" charset="0"/>
              <a:cs typeface="Calibri" panose="020F0502020204030204" pitchFamily="34" charset="0"/>
            </a:endParaRPr>
          </a:p>
          <a:p>
            <a:pPr algn="just">
              <a:lnSpc>
                <a:spcPct val="115000"/>
              </a:lnSpc>
              <a:buFont typeface="Wingdings" panose="05000000000000000000" pitchFamily="2" charset="2"/>
              <a:buChar char="§"/>
              <a:defRPr/>
            </a:pPr>
            <a:endParaRPr lang="es-CL" altLang="es-CL" dirty="0" smtClean="0">
              <a:solidFill>
                <a:schemeClr val="bg1"/>
              </a:solidFill>
              <a:latin typeface="Calibri" panose="020F0502020204030204" pitchFamily="34" charset="0"/>
              <a:cs typeface="Calibri" panose="020F0502020204030204" pitchFamily="34" charset="0"/>
            </a:endParaRPr>
          </a:p>
        </p:txBody>
      </p:sp>
      <p:sp>
        <p:nvSpPr>
          <p:cNvPr id="3" name="Rectángulo 2"/>
          <p:cNvSpPr/>
          <p:nvPr/>
        </p:nvSpPr>
        <p:spPr>
          <a:xfrm>
            <a:off x="2085181" y="463551"/>
            <a:ext cx="7993063" cy="3170237"/>
          </a:xfrm>
          <a:prstGeom prst="rect">
            <a:avLst/>
          </a:prstGeom>
        </p:spPr>
        <p:txBody>
          <a:bodyPr>
            <a:spAutoFit/>
          </a:bodyPr>
          <a:lstStyle/>
          <a:p>
            <a:pPr algn="ctr">
              <a:spcAft>
                <a:spcPts val="0"/>
              </a:spcAft>
              <a:defRPr/>
            </a:pPr>
            <a:r>
              <a:rPr lang="es-CL" sz="4000" b="1" dirty="0">
                <a:solidFill>
                  <a:srgbClr val="FFFF00"/>
                </a:solidFill>
                <a:latin typeface="Calibri" panose="020F0502020204030204" pitchFamily="34" charset="0"/>
                <a:ea typeface="Calibri" panose="020F0502020204030204" pitchFamily="34" charset="0"/>
                <a:cs typeface="Calibri" panose="020F0502020204030204" pitchFamily="34" charset="0"/>
              </a:rPr>
              <a:t>Victimización secundaria en el </a:t>
            </a:r>
          </a:p>
          <a:p>
            <a:pPr algn="ctr">
              <a:spcAft>
                <a:spcPts val="0"/>
              </a:spcAft>
              <a:defRPr/>
            </a:pPr>
            <a:r>
              <a:rPr lang="es-CL" sz="4000" b="1" dirty="0">
                <a:solidFill>
                  <a:srgbClr val="FFFF00"/>
                </a:solidFill>
                <a:latin typeface="Calibri" panose="020F0502020204030204" pitchFamily="34" charset="0"/>
                <a:ea typeface="Calibri" panose="020F0502020204030204" pitchFamily="34" charset="0"/>
                <a:cs typeface="Calibri" panose="020F0502020204030204" pitchFamily="34" charset="0"/>
              </a:rPr>
              <a:t>sistema de </a:t>
            </a:r>
            <a:r>
              <a:rPr lang="es-CL" sz="4000" b="1" dirty="0" smtClean="0">
                <a:solidFill>
                  <a:srgbClr val="FFFF00"/>
                </a:solidFill>
                <a:latin typeface="Calibri" panose="020F0502020204030204" pitchFamily="34" charset="0"/>
                <a:ea typeface="Calibri" panose="020F0502020204030204" pitchFamily="34" charset="0"/>
                <a:cs typeface="Calibri" panose="020F0502020204030204" pitchFamily="34" charset="0"/>
              </a:rPr>
              <a:t>justicia</a:t>
            </a:r>
            <a:endParaRPr lang="es-CL" sz="4000" b="1" dirty="0">
              <a:solidFill>
                <a:srgbClr val="FFFF00"/>
              </a:solidFill>
              <a:latin typeface="Calibri" panose="020F0502020204030204" pitchFamily="34" charset="0"/>
              <a:ea typeface="Calibri" panose="020F0502020204030204" pitchFamily="34" charset="0"/>
              <a:cs typeface="Calibri" panose="020F0502020204030204" pitchFamily="34" charset="0"/>
            </a:endParaRPr>
          </a:p>
          <a:p>
            <a:pPr algn="ctr">
              <a:spcAft>
                <a:spcPts val="0"/>
              </a:spcAft>
              <a:defRPr/>
            </a:pPr>
            <a:endParaRPr lang="es-ES" sz="4000" dirty="0">
              <a:solidFill>
                <a:srgbClr val="FFFF00"/>
              </a:solidFill>
              <a:latin typeface="Calibri" panose="020F0502020204030204" pitchFamily="34" charset="0"/>
              <a:ea typeface="Verdana" panose="020B0604030504040204" pitchFamily="34" charset="0"/>
              <a:cs typeface="Calibri" panose="020F0502020204030204" pitchFamily="34" charset="0"/>
            </a:endParaRPr>
          </a:p>
          <a:p>
            <a:pPr algn="ctr">
              <a:spcAft>
                <a:spcPts val="0"/>
              </a:spcAft>
              <a:defRPr/>
            </a:pPr>
            <a:endParaRPr lang="es-CL" sz="4000" dirty="0">
              <a:solidFill>
                <a:srgbClr val="FFFF00"/>
              </a:solidFill>
              <a:latin typeface="Calibri" panose="020F0502020204030204" pitchFamily="34" charset="0"/>
              <a:ea typeface="Verdana" panose="020B0604030504040204" pitchFamily="34" charset="0"/>
              <a:cs typeface="Calibri" panose="020F0502020204030204" pitchFamily="34" charset="0"/>
            </a:endParaRPr>
          </a:p>
          <a:p>
            <a:pPr marL="457200" indent="-457200" algn="ctr">
              <a:spcAft>
                <a:spcPts val="0"/>
              </a:spcAft>
              <a:buFontTx/>
              <a:buAutoNum type="arabicPeriod"/>
              <a:defRPr/>
            </a:pPr>
            <a:endParaRPr lang="es-CL" sz="4000" b="1" dirty="0">
              <a:solidFill>
                <a:srgbClr val="FFFF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919796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ángulo 1"/>
          <p:cNvSpPr/>
          <p:nvPr/>
        </p:nvSpPr>
        <p:spPr>
          <a:xfrm>
            <a:off x="1186603" y="701159"/>
            <a:ext cx="10247421" cy="707886"/>
          </a:xfrm>
          <a:prstGeom prst="rect">
            <a:avLst/>
          </a:prstGeom>
        </p:spPr>
        <p:txBody>
          <a:bodyPr wrap="none">
            <a:spAutoFit/>
          </a:bodyPr>
          <a:lstStyle/>
          <a:p>
            <a:pPr algn="just">
              <a:defRPr/>
            </a:pPr>
            <a:r>
              <a:rPr lang="es-ES" sz="4000" b="1" dirty="0">
                <a:solidFill>
                  <a:srgbClr val="FFFF00"/>
                </a:solidFill>
                <a:latin typeface="Calibri" panose="020F0502020204030204" pitchFamily="34" charset="0"/>
                <a:cs typeface="Calibri" panose="020F0502020204030204" pitchFamily="34" charset="0"/>
              </a:rPr>
              <a:t>Explicaciones sobre la Victimización Secundaria</a:t>
            </a:r>
            <a:endParaRPr lang="es-CL" sz="4000" dirty="0">
              <a:solidFill>
                <a:srgbClr val="FFFF00"/>
              </a:solidFill>
              <a:latin typeface="Calibri" panose="020F0502020204030204" pitchFamily="34" charset="0"/>
              <a:cs typeface="Calibri" panose="020F0502020204030204" pitchFamily="34" charset="0"/>
            </a:endParaRPr>
          </a:p>
        </p:txBody>
      </p:sp>
      <p:sp>
        <p:nvSpPr>
          <p:cNvPr id="3" name="Rectángulo 2"/>
          <p:cNvSpPr/>
          <p:nvPr/>
        </p:nvSpPr>
        <p:spPr>
          <a:xfrm>
            <a:off x="1841499" y="1538288"/>
            <a:ext cx="8874125" cy="5016758"/>
          </a:xfrm>
          <a:prstGeom prst="rect">
            <a:avLst/>
          </a:prstGeom>
        </p:spPr>
        <p:txBody>
          <a:bodyPr wrap="square">
            <a:spAutoFit/>
          </a:bodyPr>
          <a:lstStyle/>
          <a:p>
            <a:pPr algn="just">
              <a:spcAft>
                <a:spcPts val="0"/>
              </a:spcAft>
              <a:defRPr/>
            </a:pPr>
            <a:endParaRPr lang="es-ES" sz="3200" b="1" dirty="0">
              <a:solidFill>
                <a:schemeClr val="bg1"/>
              </a:solidFill>
              <a:latin typeface="Calibri" panose="020F0502020204030204" pitchFamily="34" charset="0"/>
              <a:ea typeface="Verdana" panose="020B0604030504040204" pitchFamily="34" charset="0"/>
              <a:cs typeface="Calibri" panose="020F0502020204030204" pitchFamily="34" charset="0"/>
            </a:endParaRPr>
          </a:p>
          <a:p>
            <a:pPr algn="just">
              <a:spcAft>
                <a:spcPts val="0"/>
              </a:spcAft>
              <a:defRPr/>
            </a:pPr>
            <a:endParaRPr lang="es-ES" sz="3200" b="1" dirty="0">
              <a:solidFill>
                <a:schemeClr val="bg1"/>
              </a:solidFill>
              <a:latin typeface="Calibri" panose="020F0502020204030204" pitchFamily="34" charset="0"/>
              <a:ea typeface="Verdana" panose="020B0604030504040204" pitchFamily="34" charset="0"/>
              <a:cs typeface="Calibri" panose="020F0502020204030204" pitchFamily="34" charset="0"/>
            </a:endParaRPr>
          </a:p>
          <a:p>
            <a:pPr marL="457200" indent="-457200" algn="just">
              <a:spcAft>
                <a:spcPts val="0"/>
              </a:spcAft>
              <a:buClr>
                <a:srgbClr val="00B0F0"/>
              </a:buClr>
              <a:buFont typeface="Wingdings" panose="05000000000000000000" pitchFamily="2" charset="2"/>
              <a:buChar char="§"/>
              <a:defRPr/>
            </a:pPr>
            <a:r>
              <a:rPr lang="es-ES" sz="3200" b="1" dirty="0">
                <a:solidFill>
                  <a:schemeClr val="bg1"/>
                </a:solidFill>
                <a:latin typeface="Calibri" panose="020F0502020204030204" pitchFamily="34" charset="0"/>
                <a:ea typeface="Verdana" panose="020B0604030504040204" pitchFamily="34" charset="0"/>
                <a:cs typeface="Calibri" panose="020F0502020204030204" pitchFamily="34" charset="0"/>
              </a:rPr>
              <a:t>Mecanismos psicológicos.</a:t>
            </a:r>
          </a:p>
          <a:p>
            <a:pPr marL="457200" indent="-457200" algn="just">
              <a:spcAft>
                <a:spcPts val="0"/>
              </a:spcAft>
              <a:buClr>
                <a:srgbClr val="00B0F0"/>
              </a:buClr>
              <a:buFont typeface="Wingdings" panose="05000000000000000000" pitchFamily="2" charset="2"/>
              <a:buChar char="§"/>
              <a:defRPr/>
            </a:pPr>
            <a:endParaRPr lang="es-ES" sz="3200" b="1" dirty="0">
              <a:solidFill>
                <a:schemeClr val="bg1"/>
              </a:solidFill>
              <a:latin typeface="Calibri" panose="020F0502020204030204" pitchFamily="34" charset="0"/>
              <a:ea typeface="Verdana" panose="020B0604030504040204" pitchFamily="34" charset="0"/>
              <a:cs typeface="Calibri" panose="020F0502020204030204" pitchFamily="34" charset="0"/>
            </a:endParaRPr>
          </a:p>
          <a:p>
            <a:pPr marL="457200" indent="-457200" algn="just">
              <a:spcAft>
                <a:spcPts val="0"/>
              </a:spcAft>
              <a:buClr>
                <a:srgbClr val="00B0F0"/>
              </a:buClr>
              <a:buFont typeface="Wingdings" panose="05000000000000000000" pitchFamily="2" charset="2"/>
              <a:buChar char="§"/>
              <a:defRPr/>
            </a:pPr>
            <a:r>
              <a:rPr lang="es-ES" sz="3200" b="1" dirty="0">
                <a:solidFill>
                  <a:schemeClr val="bg1"/>
                </a:solidFill>
                <a:latin typeface="Calibri" panose="020F0502020204030204" pitchFamily="34" charset="0"/>
                <a:ea typeface="Verdana" panose="020B0604030504040204" pitchFamily="34" charset="0"/>
                <a:cs typeface="Calibri" panose="020F0502020204030204" pitchFamily="34" charset="0"/>
              </a:rPr>
              <a:t>Lógica y funcionamiento del sistema de justicia.</a:t>
            </a:r>
          </a:p>
          <a:p>
            <a:pPr marL="457200" indent="-457200" algn="just">
              <a:spcAft>
                <a:spcPts val="0"/>
              </a:spcAft>
              <a:buClr>
                <a:srgbClr val="00B0F0"/>
              </a:buClr>
              <a:buFont typeface="Wingdings" panose="05000000000000000000" pitchFamily="2" charset="2"/>
              <a:buChar char="§"/>
              <a:defRPr/>
            </a:pPr>
            <a:endParaRPr lang="es-ES" sz="3200" b="1" dirty="0">
              <a:solidFill>
                <a:schemeClr val="bg1"/>
              </a:solidFill>
              <a:latin typeface="Calibri" panose="020F0502020204030204" pitchFamily="34" charset="0"/>
              <a:ea typeface="Verdana" panose="020B0604030504040204" pitchFamily="34" charset="0"/>
              <a:cs typeface="Calibri" panose="020F0502020204030204" pitchFamily="34" charset="0"/>
            </a:endParaRPr>
          </a:p>
          <a:p>
            <a:pPr marL="457200" indent="-457200" algn="just">
              <a:spcAft>
                <a:spcPts val="0"/>
              </a:spcAft>
              <a:buClr>
                <a:srgbClr val="00B0F0"/>
              </a:buClr>
              <a:buFont typeface="Wingdings" panose="05000000000000000000" pitchFamily="2" charset="2"/>
              <a:buChar char="§"/>
              <a:defRPr/>
            </a:pPr>
            <a:r>
              <a:rPr lang="es-ES" sz="3200" b="1" dirty="0">
                <a:solidFill>
                  <a:schemeClr val="bg1"/>
                </a:solidFill>
                <a:latin typeface="Calibri" panose="020F0502020204030204" pitchFamily="34" charset="0"/>
                <a:ea typeface="Verdana" panose="020B0604030504040204" pitchFamily="34" charset="0"/>
                <a:cs typeface="Calibri" panose="020F0502020204030204" pitchFamily="34" charset="0"/>
              </a:rPr>
              <a:t>Factores institucionales/organizacionales.</a:t>
            </a:r>
          </a:p>
          <a:p>
            <a:pPr algn="just">
              <a:spcAft>
                <a:spcPts val="0"/>
              </a:spcAft>
              <a:buClr>
                <a:srgbClr val="00B0F0"/>
              </a:buClr>
              <a:defRPr/>
            </a:pPr>
            <a:endParaRPr lang="es-ES" sz="3200" dirty="0">
              <a:solidFill>
                <a:schemeClr val="bg1"/>
              </a:solidFill>
              <a:latin typeface="Calibri" panose="020F0502020204030204" pitchFamily="34" charset="0"/>
              <a:ea typeface="Verdana" panose="020B0604030504040204" pitchFamily="34" charset="0"/>
              <a:cs typeface="Calibri" panose="020F0502020204030204" pitchFamily="34" charset="0"/>
            </a:endParaRPr>
          </a:p>
          <a:p>
            <a:pPr algn="just">
              <a:spcAft>
                <a:spcPts val="0"/>
              </a:spcAft>
              <a:defRPr/>
            </a:pPr>
            <a:r>
              <a:rPr lang="es-ES" sz="3200" dirty="0">
                <a:solidFill>
                  <a:schemeClr val="bg1"/>
                </a:solidFill>
                <a:latin typeface="Calibri" panose="020F0502020204030204" pitchFamily="34" charset="0"/>
                <a:ea typeface="Verdana" panose="020B0604030504040204" pitchFamily="34" charset="0"/>
                <a:cs typeface="Calibri" panose="020F0502020204030204" pitchFamily="34" charset="0"/>
              </a:rPr>
              <a:t> </a:t>
            </a:r>
          </a:p>
          <a:p>
            <a:pPr algn="just">
              <a:spcAft>
                <a:spcPts val="0"/>
              </a:spcAft>
              <a:defRPr/>
            </a:pPr>
            <a:r>
              <a:rPr lang="es-ES" sz="3200" dirty="0">
                <a:solidFill>
                  <a:schemeClr val="bg1"/>
                </a:solidFill>
                <a:latin typeface="Calibri" panose="020F0502020204030204" pitchFamily="34" charset="0"/>
                <a:ea typeface="Verdana" panose="020B0604030504040204" pitchFamily="34" charset="0"/>
                <a:cs typeface="Calibri" panose="020F0502020204030204" pitchFamily="34" charset="0"/>
              </a:rPr>
              <a:t> </a:t>
            </a:r>
          </a:p>
        </p:txBody>
      </p:sp>
    </p:spTree>
    <p:extLst>
      <p:ext uri="{BB962C8B-B14F-4D97-AF65-F5344CB8AC3E}">
        <p14:creationId xmlns:p14="http://schemas.microsoft.com/office/powerpoint/2010/main" val="170221209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ángulo 1"/>
          <p:cNvSpPr/>
          <p:nvPr/>
        </p:nvSpPr>
        <p:spPr>
          <a:xfrm>
            <a:off x="1015153" y="558284"/>
            <a:ext cx="10247421" cy="707886"/>
          </a:xfrm>
          <a:prstGeom prst="rect">
            <a:avLst/>
          </a:prstGeom>
        </p:spPr>
        <p:txBody>
          <a:bodyPr wrap="none">
            <a:spAutoFit/>
          </a:bodyPr>
          <a:lstStyle/>
          <a:p>
            <a:pPr algn="just">
              <a:defRPr/>
            </a:pPr>
            <a:r>
              <a:rPr lang="es-ES" sz="4000" b="1" dirty="0">
                <a:solidFill>
                  <a:schemeClr val="bg1"/>
                </a:solidFill>
                <a:latin typeface="Calibri" panose="020F0502020204030204" pitchFamily="34" charset="0"/>
                <a:cs typeface="Calibri" panose="020F0502020204030204" pitchFamily="34" charset="0"/>
              </a:rPr>
              <a:t>Explicaciones sobre la Victimización Secundaria</a:t>
            </a:r>
            <a:endParaRPr lang="es-CL" sz="4000" dirty="0">
              <a:solidFill>
                <a:schemeClr val="bg1"/>
              </a:solidFill>
              <a:latin typeface="Calibri" panose="020F0502020204030204" pitchFamily="34" charset="0"/>
              <a:cs typeface="Calibri" panose="020F0502020204030204" pitchFamily="34" charset="0"/>
            </a:endParaRPr>
          </a:p>
        </p:txBody>
      </p:sp>
      <p:sp>
        <p:nvSpPr>
          <p:cNvPr id="3" name="Rectángulo 2"/>
          <p:cNvSpPr/>
          <p:nvPr/>
        </p:nvSpPr>
        <p:spPr>
          <a:xfrm>
            <a:off x="755648" y="558284"/>
            <a:ext cx="8874125" cy="3539430"/>
          </a:xfrm>
          <a:prstGeom prst="rect">
            <a:avLst/>
          </a:prstGeom>
        </p:spPr>
        <p:txBody>
          <a:bodyPr wrap="square">
            <a:spAutoFit/>
          </a:bodyPr>
          <a:lstStyle/>
          <a:p>
            <a:pPr algn="just">
              <a:spcAft>
                <a:spcPts val="0"/>
              </a:spcAft>
              <a:defRPr/>
            </a:pPr>
            <a:endParaRPr lang="es-ES" sz="3200" b="1" dirty="0">
              <a:solidFill>
                <a:schemeClr val="bg1"/>
              </a:solidFill>
              <a:latin typeface="Calibri" panose="020F0502020204030204" pitchFamily="34" charset="0"/>
              <a:ea typeface="Verdana" panose="020B0604030504040204" pitchFamily="34" charset="0"/>
              <a:cs typeface="Calibri" panose="020F0502020204030204" pitchFamily="34" charset="0"/>
            </a:endParaRPr>
          </a:p>
          <a:p>
            <a:pPr algn="just">
              <a:spcAft>
                <a:spcPts val="0"/>
              </a:spcAft>
              <a:defRPr/>
            </a:pPr>
            <a:endParaRPr lang="es-ES" sz="3200" b="1" dirty="0">
              <a:solidFill>
                <a:schemeClr val="bg1"/>
              </a:solidFill>
              <a:latin typeface="Calibri" panose="020F0502020204030204" pitchFamily="34" charset="0"/>
              <a:ea typeface="Verdana" panose="020B0604030504040204" pitchFamily="34" charset="0"/>
              <a:cs typeface="Calibri" panose="020F0502020204030204" pitchFamily="34" charset="0"/>
            </a:endParaRPr>
          </a:p>
          <a:p>
            <a:pPr marL="457200" indent="-457200" algn="just">
              <a:spcAft>
                <a:spcPts val="0"/>
              </a:spcAft>
              <a:buClr>
                <a:srgbClr val="00B0F0"/>
              </a:buClr>
              <a:buFont typeface="Wingdings" panose="05000000000000000000" pitchFamily="2" charset="2"/>
              <a:buChar char="§"/>
              <a:defRPr/>
            </a:pPr>
            <a:r>
              <a:rPr lang="es-ES" sz="3200" b="1" dirty="0">
                <a:solidFill>
                  <a:srgbClr val="FFFF00"/>
                </a:solidFill>
                <a:latin typeface="Calibri" panose="020F0502020204030204" pitchFamily="34" charset="0"/>
                <a:ea typeface="Verdana" panose="020B0604030504040204" pitchFamily="34" charset="0"/>
                <a:cs typeface="Calibri" panose="020F0502020204030204" pitchFamily="34" charset="0"/>
              </a:rPr>
              <a:t>Mecanismos </a:t>
            </a:r>
            <a:r>
              <a:rPr lang="es-ES" sz="3200" b="1" dirty="0" smtClean="0">
                <a:solidFill>
                  <a:srgbClr val="FFFF00"/>
                </a:solidFill>
                <a:latin typeface="Calibri" panose="020F0502020204030204" pitchFamily="34" charset="0"/>
                <a:ea typeface="Verdana" panose="020B0604030504040204" pitchFamily="34" charset="0"/>
                <a:cs typeface="Calibri" panose="020F0502020204030204" pitchFamily="34" charset="0"/>
              </a:rPr>
              <a:t>psicológicos</a:t>
            </a:r>
            <a:endParaRPr lang="es-ES" sz="3200" b="1" dirty="0">
              <a:solidFill>
                <a:srgbClr val="FFFF00"/>
              </a:solidFill>
              <a:latin typeface="Calibri" panose="020F0502020204030204" pitchFamily="34" charset="0"/>
              <a:ea typeface="Verdana" panose="020B0604030504040204" pitchFamily="34" charset="0"/>
              <a:cs typeface="Calibri" panose="020F0502020204030204" pitchFamily="34" charset="0"/>
            </a:endParaRPr>
          </a:p>
          <a:p>
            <a:pPr marL="457200" indent="-457200" algn="just">
              <a:spcAft>
                <a:spcPts val="0"/>
              </a:spcAft>
              <a:buClr>
                <a:srgbClr val="00B0F0"/>
              </a:buClr>
              <a:buFont typeface="Wingdings" panose="05000000000000000000" pitchFamily="2" charset="2"/>
              <a:buChar char="§"/>
              <a:defRPr/>
            </a:pPr>
            <a:endParaRPr lang="es-ES" sz="3200" b="1" dirty="0">
              <a:solidFill>
                <a:schemeClr val="bg1"/>
              </a:solidFill>
              <a:latin typeface="Calibri" panose="020F0502020204030204" pitchFamily="34" charset="0"/>
              <a:ea typeface="Verdana" panose="020B0604030504040204" pitchFamily="34" charset="0"/>
              <a:cs typeface="Calibri" panose="020F0502020204030204" pitchFamily="34" charset="0"/>
            </a:endParaRPr>
          </a:p>
          <a:p>
            <a:pPr algn="just">
              <a:spcAft>
                <a:spcPts val="0"/>
              </a:spcAft>
              <a:buClr>
                <a:srgbClr val="00B0F0"/>
              </a:buClr>
              <a:defRPr/>
            </a:pPr>
            <a:endParaRPr lang="es-ES" sz="3200" dirty="0">
              <a:solidFill>
                <a:schemeClr val="bg1"/>
              </a:solidFill>
              <a:latin typeface="Calibri" panose="020F0502020204030204" pitchFamily="34" charset="0"/>
              <a:ea typeface="Verdana" panose="020B0604030504040204" pitchFamily="34" charset="0"/>
              <a:cs typeface="Calibri" panose="020F0502020204030204" pitchFamily="34" charset="0"/>
            </a:endParaRPr>
          </a:p>
          <a:p>
            <a:pPr algn="just">
              <a:spcAft>
                <a:spcPts val="0"/>
              </a:spcAft>
              <a:defRPr/>
            </a:pPr>
            <a:r>
              <a:rPr lang="es-ES" sz="3200" dirty="0">
                <a:solidFill>
                  <a:schemeClr val="bg1"/>
                </a:solidFill>
                <a:latin typeface="Calibri" panose="020F0502020204030204" pitchFamily="34" charset="0"/>
                <a:ea typeface="Verdana" panose="020B0604030504040204" pitchFamily="34" charset="0"/>
                <a:cs typeface="Calibri" panose="020F0502020204030204" pitchFamily="34" charset="0"/>
              </a:rPr>
              <a:t> </a:t>
            </a:r>
          </a:p>
          <a:p>
            <a:pPr algn="just">
              <a:spcAft>
                <a:spcPts val="0"/>
              </a:spcAft>
              <a:defRPr/>
            </a:pPr>
            <a:r>
              <a:rPr lang="es-ES" sz="3200" dirty="0">
                <a:solidFill>
                  <a:schemeClr val="bg1"/>
                </a:solidFill>
                <a:latin typeface="Calibri" panose="020F0502020204030204" pitchFamily="34" charset="0"/>
                <a:ea typeface="Verdana" panose="020B0604030504040204" pitchFamily="34" charset="0"/>
                <a:cs typeface="Calibri" panose="020F0502020204030204" pitchFamily="34" charset="0"/>
              </a:rPr>
              <a:t> </a:t>
            </a:r>
          </a:p>
        </p:txBody>
      </p:sp>
      <p:sp>
        <p:nvSpPr>
          <p:cNvPr id="4" name="Rectángulo 3"/>
          <p:cNvSpPr>
            <a:spLocks noChangeArrowheads="1"/>
          </p:cNvSpPr>
          <p:nvPr/>
        </p:nvSpPr>
        <p:spPr bwMode="auto">
          <a:xfrm>
            <a:off x="1301750" y="2887682"/>
            <a:ext cx="967422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algn="just">
              <a:buClr>
                <a:srgbClr val="00B0F0"/>
              </a:buClr>
              <a:buSzPct val="108000"/>
              <a:buFont typeface="Arial" panose="020B0604020202020204" pitchFamily="34" charset="0"/>
              <a:buChar char="•"/>
              <a:defRPr/>
            </a:pPr>
            <a:r>
              <a:rPr lang="es-ES" altLang="en-US" sz="2800" b="1" dirty="0" smtClean="0">
                <a:solidFill>
                  <a:schemeClr val="bg1"/>
                </a:solidFill>
                <a:latin typeface="Calibri" panose="020F0502020204030204" pitchFamily="34" charset="0"/>
                <a:ea typeface="Verdana" panose="020B0604030504040204" pitchFamily="34" charset="0"/>
                <a:cs typeface="Calibri" panose="020F0502020204030204" pitchFamily="34" charset="0"/>
              </a:rPr>
              <a:t>Mecanismos de inculpación y rechazo social  asociados a la “Teoría del mundo justo”.</a:t>
            </a:r>
          </a:p>
          <a:p>
            <a:pPr marL="457200" indent="-457200" algn="just">
              <a:buClr>
                <a:srgbClr val="00B0F0"/>
              </a:buClr>
              <a:buSzPct val="108000"/>
              <a:buFont typeface="Arial" panose="020B0604020202020204" pitchFamily="34" charset="0"/>
              <a:buChar char="•"/>
              <a:defRPr/>
            </a:pPr>
            <a:endParaRPr lang="es-ES" altLang="en-US" sz="2800" b="1" dirty="0">
              <a:solidFill>
                <a:schemeClr val="bg1"/>
              </a:solidFill>
              <a:latin typeface="Calibri" panose="020F0502020204030204" pitchFamily="34" charset="0"/>
              <a:ea typeface="Verdana" panose="020B0604030504040204" pitchFamily="34" charset="0"/>
              <a:cs typeface="Calibri" panose="020F0502020204030204" pitchFamily="34" charset="0"/>
            </a:endParaRPr>
          </a:p>
          <a:p>
            <a:pPr marL="457200" indent="-457200" algn="just">
              <a:buClr>
                <a:srgbClr val="00B0F0"/>
              </a:buClr>
              <a:buSzPct val="108000"/>
              <a:buFont typeface="Arial" panose="020B0604020202020204" pitchFamily="34" charset="0"/>
              <a:buChar char="•"/>
              <a:defRPr/>
            </a:pPr>
            <a:r>
              <a:rPr lang="es-ES" altLang="en-US" sz="2800" b="1" dirty="0" smtClean="0">
                <a:solidFill>
                  <a:schemeClr val="bg1"/>
                </a:solidFill>
                <a:latin typeface="Calibri" panose="020F0502020204030204" pitchFamily="34" charset="0"/>
                <a:ea typeface="Verdana" panose="020B0604030504040204" pitchFamily="34" charset="0"/>
                <a:cs typeface="Calibri" panose="020F0502020204030204" pitchFamily="34" charset="0"/>
              </a:rPr>
              <a:t>Mecanismos </a:t>
            </a:r>
            <a:r>
              <a:rPr lang="es-ES" altLang="en-US" sz="2800" b="1" dirty="0">
                <a:solidFill>
                  <a:schemeClr val="bg1"/>
                </a:solidFill>
                <a:latin typeface="Calibri" panose="020F0502020204030204" pitchFamily="34" charset="0"/>
                <a:ea typeface="Verdana" panose="020B0604030504040204" pitchFamily="34" charset="0"/>
                <a:cs typeface="Calibri" panose="020F0502020204030204" pitchFamily="34" charset="0"/>
              </a:rPr>
              <a:t>de inculpación y rechazo por la condición </a:t>
            </a:r>
            <a:r>
              <a:rPr lang="es-ES" altLang="en-US" sz="2800" b="1" dirty="0" smtClean="0">
                <a:solidFill>
                  <a:schemeClr val="bg1"/>
                </a:solidFill>
                <a:latin typeface="Calibri" panose="020F0502020204030204" pitchFamily="34" charset="0"/>
                <a:ea typeface="Verdana" panose="020B0604030504040204" pitchFamily="34" charset="0"/>
                <a:cs typeface="Calibri" panose="020F0502020204030204" pitchFamily="34" charset="0"/>
              </a:rPr>
              <a:t>o </a:t>
            </a:r>
            <a:r>
              <a:rPr lang="es-ES" altLang="en-US" sz="2800" b="1" dirty="0">
                <a:solidFill>
                  <a:schemeClr val="bg1"/>
                </a:solidFill>
                <a:latin typeface="Calibri" panose="020F0502020204030204" pitchFamily="34" charset="0"/>
                <a:ea typeface="Verdana" panose="020B0604030504040204" pitchFamily="34" charset="0"/>
                <a:cs typeface="Calibri" panose="020F0502020204030204" pitchFamily="34" charset="0"/>
              </a:rPr>
              <a:t>conducta no convencional de la víctima. </a:t>
            </a:r>
          </a:p>
          <a:p>
            <a:pPr marL="342900" indent="-342900" algn="just">
              <a:buClr>
                <a:srgbClr val="FF0000"/>
              </a:buClr>
              <a:buSzPct val="108000"/>
              <a:buFont typeface="Wingdings" panose="05000000000000000000" pitchFamily="2" charset="2"/>
              <a:buChar char="§"/>
              <a:defRPr/>
            </a:pPr>
            <a:endParaRPr lang="es-ES" altLang="en-US" sz="2800" b="1" dirty="0" smtClean="0">
              <a:solidFill>
                <a:schemeClr val="bg1"/>
              </a:solidFill>
              <a:latin typeface="Calibri" panose="020F0502020204030204" pitchFamily="34" charset="0"/>
              <a:ea typeface="Verdana" panose="020B0604030504040204" pitchFamily="34" charset="0"/>
              <a:cs typeface="Calibri" panose="020F0502020204030204" pitchFamily="34" charset="0"/>
            </a:endParaRPr>
          </a:p>
          <a:p>
            <a:pPr marL="342900" indent="-342900" algn="just">
              <a:buClr>
                <a:srgbClr val="FF0000"/>
              </a:buClr>
              <a:buSzPct val="108000"/>
              <a:buFont typeface="Wingdings" panose="05000000000000000000" pitchFamily="2" charset="2"/>
              <a:buChar char="§"/>
              <a:defRPr/>
            </a:pPr>
            <a:endParaRPr lang="es-ES" altLang="en-US" sz="2800" b="1" dirty="0" smtClean="0">
              <a:solidFill>
                <a:schemeClr val="bg1"/>
              </a:solidFill>
              <a:latin typeface="Calibri" panose="020F0502020204030204" pitchFamily="34" charset="0"/>
              <a:ea typeface="Verdana" panose="020B0604030504040204" pitchFamily="34" charset="0"/>
              <a:cs typeface="Calibri" panose="020F0502020204030204" pitchFamily="34" charset="0"/>
            </a:endParaRPr>
          </a:p>
          <a:p>
            <a:pPr marL="342900" indent="-342900" algn="just">
              <a:buClr>
                <a:srgbClr val="FF0000"/>
              </a:buClr>
              <a:buSzPct val="108000"/>
              <a:buFont typeface="Wingdings" panose="05000000000000000000" pitchFamily="2" charset="2"/>
              <a:buChar char="§"/>
              <a:defRPr/>
            </a:pPr>
            <a:endParaRPr lang="es-ES" altLang="en-US" sz="2800" b="1" dirty="0" smtClean="0">
              <a:solidFill>
                <a:schemeClr val="bg1"/>
              </a:solidFill>
              <a:latin typeface="Calibri" panose="020F0502020204030204" pitchFamily="34" charset="0"/>
              <a:ea typeface="Verdana" panose="020B0604030504040204" pitchFamily="34" charset="0"/>
              <a:cs typeface="Calibri" panose="020F0502020204030204" pitchFamily="34" charset="0"/>
            </a:endParaRPr>
          </a:p>
          <a:p>
            <a:pPr algn="just">
              <a:defRPr/>
            </a:pPr>
            <a:endParaRPr lang="es-ES" altLang="en-US" sz="2800" b="1" dirty="0" smtClean="0">
              <a:solidFill>
                <a:schemeClr val="bg1"/>
              </a:solidFill>
              <a:latin typeface="Calibri" panose="020F0502020204030204" pitchFamily="34" charset="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236340837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ángulo 1"/>
          <p:cNvSpPr/>
          <p:nvPr/>
        </p:nvSpPr>
        <p:spPr>
          <a:xfrm>
            <a:off x="1186603" y="701159"/>
            <a:ext cx="10247421" cy="707886"/>
          </a:xfrm>
          <a:prstGeom prst="rect">
            <a:avLst/>
          </a:prstGeom>
        </p:spPr>
        <p:txBody>
          <a:bodyPr wrap="none">
            <a:spAutoFit/>
          </a:bodyPr>
          <a:lstStyle/>
          <a:p>
            <a:pPr algn="just">
              <a:defRPr/>
            </a:pPr>
            <a:r>
              <a:rPr lang="es-ES" sz="4000" b="1" dirty="0">
                <a:solidFill>
                  <a:schemeClr val="bg1"/>
                </a:solidFill>
                <a:latin typeface="Calibri" panose="020F0502020204030204" pitchFamily="34" charset="0"/>
                <a:cs typeface="Calibri" panose="020F0502020204030204" pitchFamily="34" charset="0"/>
              </a:rPr>
              <a:t>Explicaciones sobre la Victimización Secundaria</a:t>
            </a:r>
            <a:endParaRPr lang="es-CL" sz="4000" dirty="0">
              <a:solidFill>
                <a:schemeClr val="bg1"/>
              </a:solidFill>
              <a:latin typeface="Calibri" panose="020F0502020204030204" pitchFamily="34" charset="0"/>
              <a:cs typeface="Calibri" panose="020F0502020204030204" pitchFamily="34" charset="0"/>
            </a:endParaRPr>
          </a:p>
        </p:txBody>
      </p:sp>
      <p:sp>
        <p:nvSpPr>
          <p:cNvPr id="3" name="Rectángulo 2"/>
          <p:cNvSpPr/>
          <p:nvPr/>
        </p:nvSpPr>
        <p:spPr>
          <a:xfrm>
            <a:off x="584199" y="809625"/>
            <a:ext cx="8874125" cy="4031873"/>
          </a:xfrm>
          <a:prstGeom prst="rect">
            <a:avLst/>
          </a:prstGeom>
        </p:spPr>
        <p:txBody>
          <a:bodyPr wrap="square">
            <a:spAutoFit/>
          </a:bodyPr>
          <a:lstStyle/>
          <a:p>
            <a:pPr algn="just">
              <a:spcAft>
                <a:spcPts val="0"/>
              </a:spcAft>
              <a:defRPr/>
            </a:pPr>
            <a:endParaRPr lang="es-ES" sz="3200" b="1" dirty="0">
              <a:solidFill>
                <a:srgbClr val="FFFF00"/>
              </a:solidFill>
              <a:latin typeface="Calibri" panose="020F0502020204030204" pitchFamily="34" charset="0"/>
              <a:ea typeface="Verdana" panose="020B0604030504040204" pitchFamily="34" charset="0"/>
              <a:cs typeface="Calibri" panose="020F0502020204030204" pitchFamily="34" charset="0"/>
            </a:endParaRPr>
          </a:p>
          <a:p>
            <a:pPr algn="just">
              <a:spcAft>
                <a:spcPts val="0"/>
              </a:spcAft>
              <a:defRPr/>
            </a:pPr>
            <a:endParaRPr lang="es-ES" sz="3200" b="1" dirty="0" smtClean="0">
              <a:solidFill>
                <a:srgbClr val="FFFF00"/>
              </a:solidFill>
              <a:latin typeface="Calibri" panose="020F0502020204030204" pitchFamily="34" charset="0"/>
              <a:ea typeface="Verdana" panose="020B0604030504040204" pitchFamily="34" charset="0"/>
              <a:cs typeface="Calibri" panose="020F0502020204030204" pitchFamily="34" charset="0"/>
            </a:endParaRPr>
          </a:p>
          <a:p>
            <a:pPr algn="just">
              <a:spcAft>
                <a:spcPts val="0"/>
              </a:spcAft>
              <a:defRPr/>
            </a:pPr>
            <a:endParaRPr lang="es-ES" sz="3200" b="1" dirty="0">
              <a:solidFill>
                <a:srgbClr val="FFFF00"/>
              </a:solidFill>
              <a:latin typeface="Calibri" panose="020F0502020204030204" pitchFamily="34" charset="0"/>
              <a:ea typeface="Verdana" panose="020B0604030504040204" pitchFamily="34" charset="0"/>
              <a:cs typeface="Calibri" panose="020F0502020204030204" pitchFamily="34" charset="0"/>
            </a:endParaRPr>
          </a:p>
          <a:p>
            <a:pPr marL="457200" indent="-457200" algn="just">
              <a:spcAft>
                <a:spcPts val="0"/>
              </a:spcAft>
              <a:buClr>
                <a:srgbClr val="00B0F0"/>
              </a:buClr>
              <a:buFont typeface="Wingdings" panose="05000000000000000000" pitchFamily="2" charset="2"/>
              <a:buChar char="§"/>
              <a:defRPr/>
            </a:pPr>
            <a:r>
              <a:rPr lang="es-ES" sz="3200" b="1" dirty="0" smtClean="0">
                <a:solidFill>
                  <a:srgbClr val="FFFF00"/>
                </a:solidFill>
                <a:latin typeface="Calibri" panose="020F0502020204030204" pitchFamily="34" charset="0"/>
                <a:ea typeface="Verdana" panose="020B0604030504040204" pitchFamily="34" charset="0"/>
                <a:cs typeface="Calibri" panose="020F0502020204030204" pitchFamily="34" charset="0"/>
              </a:rPr>
              <a:t>Lógica </a:t>
            </a:r>
            <a:r>
              <a:rPr lang="es-ES" sz="3200" b="1" dirty="0">
                <a:solidFill>
                  <a:srgbClr val="FFFF00"/>
                </a:solidFill>
                <a:latin typeface="Calibri" panose="020F0502020204030204" pitchFamily="34" charset="0"/>
                <a:ea typeface="Verdana" panose="020B0604030504040204" pitchFamily="34" charset="0"/>
                <a:cs typeface="Calibri" panose="020F0502020204030204" pitchFamily="34" charset="0"/>
              </a:rPr>
              <a:t>y funcionamiento del sistema de justicia.</a:t>
            </a:r>
          </a:p>
          <a:p>
            <a:pPr marL="457200" indent="-457200" algn="just">
              <a:spcAft>
                <a:spcPts val="0"/>
              </a:spcAft>
              <a:buClr>
                <a:srgbClr val="00B0F0"/>
              </a:buClr>
              <a:buFont typeface="Wingdings" panose="05000000000000000000" pitchFamily="2" charset="2"/>
              <a:buChar char="§"/>
              <a:defRPr/>
            </a:pPr>
            <a:endParaRPr lang="es-ES" sz="3200" b="1" dirty="0">
              <a:solidFill>
                <a:srgbClr val="FFFF00"/>
              </a:solidFill>
              <a:latin typeface="Calibri" panose="020F0502020204030204" pitchFamily="34" charset="0"/>
              <a:ea typeface="Verdana" panose="020B0604030504040204" pitchFamily="34" charset="0"/>
              <a:cs typeface="Calibri" panose="020F0502020204030204" pitchFamily="34" charset="0"/>
            </a:endParaRPr>
          </a:p>
          <a:p>
            <a:pPr algn="just">
              <a:spcAft>
                <a:spcPts val="0"/>
              </a:spcAft>
              <a:buClr>
                <a:srgbClr val="00B0F0"/>
              </a:buClr>
              <a:defRPr/>
            </a:pPr>
            <a:endParaRPr lang="es-ES" sz="3200" dirty="0">
              <a:solidFill>
                <a:srgbClr val="FFFF00"/>
              </a:solidFill>
              <a:latin typeface="Calibri" panose="020F0502020204030204" pitchFamily="34" charset="0"/>
              <a:ea typeface="Verdana" panose="020B0604030504040204" pitchFamily="34" charset="0"/>
              <a:cs typeface="Calibri" panose="020F0502020204030204" pitchFamily="34" charset="0"/>
            </a:endParaRPr>
          </a:p>
          <a:p>
            <a:pPr algn="just">
              <a:spcAft>
                <a:spcPts val="0"/>
              </a:spcAft>
              <a:defRPr/>
            </a:pPr>
            <a:r>
              <a:rPr lang="es-ES" sz="3200" dirty="0">
                <a:solidFill>
                  <a:srgbClr val="FFFF00"/>
                </a:solidFill>
                <a:latin typeface="Calibri" panose="020F0502020204030204" pitchFamily="34" charset="0"/>
                <a:ea typeface="Verdana" panose="020B0604030504040204" pitchFamily="34" charset="0"/>
                <a:cs typeface="Calibri" panose="020F0502020204030204" pitchFamily="34" charset="0"/>
              </a:rPr>
              <a:t> </a:t>
            </a:r>
          </a:p>
          <a:p>
            <a:pPr algn="just">
              <a:spcAft>
                <a:spcPts val="0"/>
              </a:spcAft>
              <a:defRPr/>
            </a:pPr>
            <a:r>
              <a:rPr lang="es-ES" sz="3200" dirty="0">
                <a:solidFill>
                  <a:srgbClr val="FFFF00"/>
                </a:solidFill>
                <a:latin typeface="Calibri" panose="020F0502020204030204" pitchFamily="34" charset="0"/>
                <a:ea typeface="Verdana" panose="020B0604030504040204" pitchFamily="34" charset="0"/>
                <a:cs typeface="Calibri" panose="020F0502020204030204" pitchFamily="34" charset="0"/>
              </a:rPr>
              <a:t> </a:t>
            </a:r>
          </a:p>
        </p:txBody>
      </p:sp>
      <p:sp>
        <p:nvSpPr>
          <p:cNvPr id="4" name="Rectángulo 3"/>
          <p:cNvSpPr>
            <a:spLocks noChangeArrowheads="1"/>
          </p:cNvSpPr>
          <p:nvPr/>
        </p:nvSpPr>
        <p:spPr bwMode="auto">
          <a:xfrm>
            <a:off x="1186603" y="3257689"/>
            <a:ext cx="1024742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buClr>
                <a:srgbClr val="00B0F0"/>
              </a:buClr>
            </a:pPr>
            <a:endParaRPr lang="es-ES" altLang="es-CL" sz="2800" dirty="0">
              <a:solidFill>
                <a:schemeClr val="bg1"/>
              </a:solidFill>
              <a:latin typeface="Calibri" panose="020F0502020204030204" pitchFamily="34" charset="0"/>
              <a:ea typeface="Verdana" panose="020B0604030504040204" pitchFamily="34" charset="0"/>
              <a:cs typeface="Calibri" panose="020F0502020204030204" pitchFamily="34" charset="0"/>
            </a:endParaRPr>
          </a:p>
          <a:p>
            <a:pPr marL="342900" indent="-342900" algn="just">
              <a:buClr>
                <a:srgbClr val="00B0F0"/>
              </a:buClr>
              <a:buFont typeface="Wingdings" panose="05000000000000000000" pitchFamily="2" charset="2"/>
              <a:buChar char="§"/>
            </a:pPr>
            <a:r>
              <a:rPr lang="es-ES" altLang="es-CL" sz="3200" b="1" dirty="0">
                <a:solidFill>
                  <a:schemeClr val="bg1"/>
                </a:solidFill>
                <a:latin typeface="Calibri" panose="020F0502020204030204" pitchFamily="34" charset="0"/>
                <a:ea typeface="Verdana" panose="020B0604030504040204" pitchFamily="34" charset="0"/>
                <a:cs typeface="Calibri" panose="020F0502020204030204" pitchFamily="34" charset="0"/>
              </a:rPr>
              <a:t>Porque la víctima es instrumentalizada en el cumplimento de otros fines que la transcienden.  </a:t>
            </a:r>
          </a:p>
          <a:p>
            <a:pPr algn="just">
              <a:buClr>
                <a:srgbClr val="00B0F0"/>
              </a:buClr>
            </a:pPr>
            <a:endParaRPr lang="es-ES" altLang="es-CL" sz="2800" dirty="0">
              <a:solidFill>
                <a:schemeClr val="bg1"/>
              </a:solidFill>
              <a:latin typeface="Calibri" panose="020F0502020204030204" pitchFamily="34" charset="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72852725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ángulo 1"/>
          <p:cNvSpPr/>
          <p:nvPr/>
        </p:nvSpPr>
        <p:spPr>
          <a:xfrm>
            <a:off x="1186603" y="512833"/>
            <a:ext cx="10247421" cy="707886"/>
          </a:xfrm>
          <a:prstGeom prst="rect">
            <a:avLst/>
          </a:prstGeom>
        </p:spPr>
        <p:txBody>
          <a:bodyPr wrap="none">
            <a:spAutoFit/>
          </a:bodyPr>
          <a:lstStyle/>
          <a:p>
            <a:pPr algn="just">
              <a:defRPr/>
            </a:pPr>
            <a:r>
              <a:rPr lang="es-ES" sz="4000" b="1" dirty="0">
                <a:solidFill>
                  <a:schemeClr val="bg1"/>
                </a:solidFill>
                <a:latin typeface="Calibri" panose="020F0502020204030204" pitchFamily="34" charset="0"/>
                <a:cs typeface="Calibri" panose="020F0502020204030204" pitchFamily="34" charset="0"/>
              </a:rPr>
              <a:t>Explicaciones sobre la Victimización Secundaria</a:t>
            </a:r>
            <a:endParaRPr lang="es-CL" sz="4000" dirty="0">
              <a:solidFill>
                <a:schemeClr val="bg1"/>
              </a:solidFill>
              <a:latin typeface="Calibri" panose="020F0502020204030204" pitchFamily="34" charset="0"/>
              <a:cs typeface="Calibri" panose="020F0502020204030204" pitchFamily="34" charset="0"/>
            </a:endParaRPr>
          </a:p>
        </p:txBody>
      </p:sp>
      <p:sp>
        <p:nvSpPr>
          <p:cNvPr id="3" name="Rectángulo 2"/>
          <p:cNvSpPr/>
          <p:nvPr/>
        </p:nvSpPr>
        <p:spPr>
          <a:xfrm>
            <a:off x="755649" y="556693"/>
            <a:ext cx="8874125" cy="3046988"/>
          </a:xfrm>
          <a:prstGeom prst="rect">
            <a:avLst/>
          </a:prstGeom>
        </p:spPr>
        <p:txBody>
          <a:bodyPr wrap="square">
            <a:spAutoFit/>
          </a:bodyPr>
          <a:lstStyle/>
          <a:p>
            <a:pPr algn="just">
              <a:spcAft>
                <a:spcPts val="0"/>
              </a:spcAft>
              <a:defRPr/>
            </a:pPr>
            <a:endParaRPr lang="es-ES" sz="3200" b="1" dirty="0">
              <a:solidFill>
                <a:schemeClr val="bg1"/>
              </a:solidFill>
              <a:latin typeface="Calibri" panose="020F0502020204030204" pitchFamily="34" charset="0"/>
              <a:ea typeface="Verdana" panose="020B0604030504040204" pitchFamily="34" charset="0"/>
              <a:cs typeface="Calibri" panose="020F0502020204030204" pitchFamily="34" charset="0"/>
            </a:endParaRPr>
          </a:p>
          <a:p>
            <a:pPr algn="just">
              <a:spcAft>
                <a:spcPts val="0"/>
              </a:spcAft>
              <a:defRPr/>
            </a:pPr>
            <a:endParaRPr lang="es-ES" sz="3200" b="1" dirty="0">
              <a:solidFill>
                <a:schemeClr val="bg1"/>
              </a:solidFill>
              <a:latin typeface="Calibri" panose="020F0502020204030204" pitchFamily="34" charset="0"/>
              <a:ea typeface="Verdana" panose="020B0604030504040204" pitchFamily="34" charset="0"/>
              <a:cs typeface="Calibri" panose="020F0502020204030204" pitchFamily="34" charset="0"/>
            </a:endParaRPr>
          </a:p>
          <a:p>
            <a:pPr marL="457200" indent="-457200" algn="just">
              <a:spcAft>
                <a:spcPts val="0"/>
              </a:spcAft>
              <a:buClr>
                <a:srgbClr val="00B0F0"/>
              </a:buClr>
              <a:buFont typeface="Wingdings" panose="05000000000000000000" pitchFamily="2" charset="2"/>
              <a:buChar char="§"/>
              <a:defRPr/>
            </a:pPr>
            <a:r>
              <a:rPr lang="es-ES" sz="3200" b="1" dirty="0" smtClean="0">
                <a:solidFill>
                  <a:srgbClr val="FFFF00"/>
                </a:solidFill>
                <a:latin typeface="Calibri" panose="020F0502020204030204" pitchFamily="34" charset="0"/>
                <a:ea typeface="Verdana" panose="020B0604030504040204" pitchFamily="34" charset="0"/>
                <a:cs typeface="Calibri" panose="020F0502020204030204" pitchFamily="34" charset="0"/>
              </a:rPr>
              <a:t>Factores </a:t>
            </a:r>
            <a:r>
              <a:rPr lang="es-ES" sz="3200" b="1" dirty="0">
                <a:solidFill>
                  <a:srgbClr val="FFFF00"/>
                </a:solidFill>
                <a:latin typeface="Calibri" panose="020F0502020204030204" pitchFamily="34" charset="0"/>
                <a:ea typeface="Verdana" panose="020B0604030504040204" pitchFamily="34" charset="0"/>
                <a:cs typeface="Calibri" panose="020F0502020204030204" pitchFamily="34" charset="0"/>
              </a:rPr>
              <a:t>institucionales/organizacionales.</a:t>
            </a:r>
          </a:p>
          <a:p>
            <a:pPr algn="just">
              <a:spcAft>
                <a:spcPts val="0"/>
              </a:spcAft>
              <a:buClr>
                <a:srgbClr val="00B0F0"/>
              </a:buClr>
              <a:defRPr/>
            </a:pPr>
            <a:endParaRPr lang="es-ES" sz="3200" dirty="0">
              <a:solidFill>
                <a:schemeClr val="bg1"/>
              </a:solidFill>
              <a:latin typeface="Calibri" panose="020F0502020204030204" pitchFamily="34" charset="0"/>
              <a:ea typeface="Verdana" panose="020B0604030504040204" pitchFamily="34" charset="0"/>
              <a:cs typeface="Calibri" panose="020F0502020204030204" pitchFamily="34" charset="0"/>
            </a:endParaRPr>
          </a:p>
          <a:p>
            <a:pPr algn="just">
              <a:spcAft>
                <a:spcPts val="0"/>
              </a:spcAft>
              <a:defRPr/>
            </a:pPr>
            <a:r>
              <a:rPr lang="es-ES" sz="3200" dirty="0">
                <a:solidFill>
                  <a:schemeClr val="bg1"/>
                </a:solidFill>
                <a:latin typeface="Calibri" panose="020F0502020204030204" pitchFamily="34" charset="0"/>
                <a:ea typeface="Verdana" panose="020B0604030504040204" pitchFamily="34" charset="0"/>
                <a:cs typeface="Calibri" panose="020F0502020204030204" pitchFamily="34" charset="0"/>
              </a:rPr>
              <a:t> </a:t>
            </a:r>
          </a:p>
          <a:p>
            <a:pPr algn="just">
              <a:spcAft>
                <a:spcPts val="0"/>
              </a:spcAft>
              <a:defRPr/>
            </a:pPr>
            <a:r>
              <a:rPr lang="es-ES" sz="3200" dirty="0">
                <a:solidFill>
                  <a:schemeClr val="bg1"/>
                </a:solidFill>
                <a:latin typeface="Calibri" panose="020F0502020204030204" pitchFamily="34" charset="0"/>
                <a:ea typeface="Verdana" panose="020B0604030504040204" pitchFamily="34" charset="0"/>
                <a:cs typeface="Calibri" panose="020F0502020204030204" pitchFamily="34" charset="0"/>
              </a:rPr>
              <a:t> </a:t>
            </a:r>
          </a:p>
        </p:txBody>
      </p:sp>
      <p:sp>
        <p:nvSpPr>
          <p:cNvPr id="4" name="Rectángulo 3"/>
          <p:cNvSpPr/>
          <p:nvPr/>
        </p:nvSpPr>
        <p:spPr>
          <a:xfrm>
            <a:off x="988589" y="2468166"/>
            <a:ext cx="10643447" cy="4154984"/>
          </a:xfrm>
          <a:prstGeom prst="rect">
            <a:avLst/>
          </a:prstGeom>
        </p:spPr>
        <p:txBody>
          <a:bodyPr wrap="square">
            <a:spAutoFit/>
          </a:bodyPr>
          <a:lstStyle/>
          <a:p>
            <a:pPr marL="342900" indent="-342900" algn="just">
              <a:buClr>
                <a:srgbClr val="00B0F0"/>
              </a:buClr>
              <a:buFont typeface="Wingdings" panose="05000000000000000000" pitchFamily="2" charset="2"/>
              <a:buChar char="§"/>
            </a:pPr>
            <a:r>
              <a:rPr lang="es-ES" sz="2400" b="1" dirty="0">
                <a:solidFill>
                  <a:schemeClr val="bg1"/>
                </a:solidFill>
              </a:rPr>
              <a:t>Desconocimiento por parte de las autoridades y funcionarios de los derechos de las víctimas y</a:t>
            </a:r>
            <a:r>
              <a:rPr lang="es-ES" sz="2400" dirty="0">
                <a:solidFill>
                  <a:schemeClr val="bg1"/>
                </a:solidFill>
              </a:rPr>
              <a:t> de las características de los diferentes tipos de victimización (Rivera, 1997).  </a:t>
            </a:r>
          </a:p>
          <a:p>
            <a:pPr marL="342900" indent="-342900" algn="just">
              <a:buClr>
                <a:srgbClr val="00B0F0"/>
              </a:buClr>
              <a:buFont typeface="Wingdings" panose="05000000000000000000" pitchFamily="2" charset="2"/>
              <a:buChar char="§"/>
            </a:pPr>
            <a:endParaRPr lang="es-ES" sz="2400" dirty="0">
              <a:solidFill>
                <a:schemeClr val="bg1"/>
              </a:solidFill>
            </a:endParaRPr>
          </a:p>
          <a:p>
            <a:pPr marL="342900" indent="-342900" algn="just">
              <a:buClr>
                <a:srgbClr val="00B0F0"/>
              </a:buClr>
              <a:buFont typeface="Wingdings" panose="05000000000000000000" pitchFamily="2" charset="2"/>
              <a:buChar char="§"/>
            </a:pPr>
            <a:r>
              <a:rPr lang="es-ES" sz="2400" b="1" dirty="0">
                <a:solidFill>
                  <a:schemeClr val="bg1"/>
                </a:solidFill>
              </a:rPr>
              <a:t>Congestión e ineficiencia judicial</a:t>
            </a:r>
            <a:r>
              <a:rPr lang="es-ES" sz="2400" dirty="0">
                <a:solidFill>
                  <a:schemeClr val="bg1"/>
                </a:solidFill>
              </a:rPr>
              <a:t>, en la medida en que los procesos se alargan, prolongando una respuesta oportuna a las víctimas (Sampedro, 1998).</a:t>
            </a:r>
          </a:p>
          <a:p>
            <a:pPr marL="342900" indent="-342900" algn="just">
              <a:buClr>
                <a:srgbClr val="00B0F0"/>
              </a:buClr>
              <a:buFont typeface="Wingdings" panose="05000000000000000000" pitchFamily="2" charset="2"/>
              <a:buChar char="§"/>
            </a:pPr>
            <a:endParaRPr lang="es-ES" sz="2400" dirty="0">
              <a:solidFill>
                <a:schemeClr val="bg1"/>
              </a:solidFill>
            </a:endParaRPr>
          </a:p>
          <a:p>
            <a:pPr marL="342900" indent="-342900" algn="just">
              <a:buClr>
                <a:srgbClr val="00B0F0"/>
              </a:buClr>
              <a:buFont typeface="Wingdings" panose="05000000000000000000" pitchFamily="2" charset="2"/>
              <a:buChar char="§"/>
            </a:pPr>
            <a:r>
              <a:rPr lang="es-ES" sz="2400" b="1" dirty="0">
                <a:solidFill>
                  <a:schemeClr val="bg1"/>
                </a:solidFill>
              </a:rPr>
              <a:t>Falta de empatía </a:t>
            </a:r>
            <a:r>
              <a:rPr lang="es-ES" sz="2400" dirty="0">
                <a:solidFill>
                  <a:schemeClr val="bg1"/>
                </a:solidFill>
              </a:rPr>
              <a:t>por despersonalización y </a:t>
            </a:r>
            <a:r>
              <a:rPr lang="es-ES" sz="2400" dirty="0" err="1">
                <a:solidFill>
                  <a:schemeClr val="bg1"/>
                </a:solidFill>
              </a:rPr>
              <a:t>rutinización</a:t>
            </a:r>
            <a:r>
              <a:rPr lang="es-ES" sz="2400" dirty="0">
                <a:solidFill>
                  <a:schemeClr val="bg1"/>
                </a:solidFill>
              </a:rPr>
              <a:t> del trato con personas víctimas. Burnout, victimización vicaria, desgaste profesional.  </a:t>
            </a:r>
          </a:p>
          <a:p>
            <a:pPr marL="342900" indent="-342900" algn="just">
              <a:buClr>
                <a:srgbClr val="00B0F0"/>
              </a:buClr>
              <a:buFont typeface="Wingdings" panose="05000000000000000000" pitchFamily="2" charset="2"/>
              <a:buChar char="§"/>
            </a:pPr>
            <a:endParaRPr lang="es-ES" sz="2400" dirty="0">
              <a:solidFill>
                <a:schemeClr val="bg1"/>
              </a:solidFill>
            </a:endParaRPr>
          </a:p>
          <a:p>
            <a:pPr marL="342900" indent="-342900" algn="just">
              <a:buClr>
                <a:srgbClr val="00B0F0"/>
              </a:buClr>
              <a:buFont typeface="Wingdings" panose="05000000000000000000" pitchFamily="2" charset="2"/>
              <a:buChar char="§"/>
            </a:pPr>
            <a:r>
              <a:rPr lang="es-ES" sz="2400" b="1" dirty="0">
                <a:solidFill>
                  <a:schemeClr val="bg1"/>
                </a:solidFill>
              </a:rPr>
              <a:t>Descoordinación institucional.</a:t>
            </a:r>
          </a:p>
        </p:txBody>
      </p:sp>
    </p:spTree>
    <p:extLst>
      <p:ext uri="{BB962C8B-B14F-4D97-AF65-F5344CB8AC3E}">
        <p14:creationId xmlns:p14="http://schemas.microsoft.com/office/powerpoint/2010/main" val="215309774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657350" y="1008965"/>
            <a:ext cx="9001125" cy="5523417"/>
          </a:xfrm>
          <a:prstGeom prst="rect">
            <a:avLst/>
          </a:prstGeom>
        </p:spPr>
      </p:pic>
      <p:sp>
        <p:nvSpPr>
          <p:cNvPr id="3" name="CuadroTexto 2"/>
          <p:cNvSpPr txBox="1"/>
          <p:nvPr/>
        </p:nvSpPr>
        <p:spPr>
          <a:xfrm>
            <a:off x="2686050" y="685800"/>
            <a:ext cx="9043988" cy="646331"/>
          </a:xfrm>
          <a:prstGeom prst="rect">
            <a:avLst/>
          </a:prstGeom>
          <a:noFill/>
        </p:spPr>
        <p:txBody>
          <a:bodyPr wrap="square" rtlCol="0">
            <a:spAutoFit/>
          </a:bodyPr>
          <a:lstStyle/>
          <a:p>
            <a:r>
              <a:rPr lang="es-ES" sz="3600" b="1" dirty="0" smtClean="0">
                <a:solidFill>
                  <a:schemeClr val="bg1"/>
                </a:solidFill>
              </a:rPr>
              <a:t>CONCEPTO DE DESVICTIMIZACIÓN</a:t>
            </a:r>
            <a:endParaRPr lang="en-US" sz="3600" b="1" dirty="0">
              <a:solidFill>
                <a:schemeClr val="bg1"/>
              </a:solidFill>
            </a:endParaRPr>
          </a:p>
        </p:txBody>
      </p:sp>
    </p:spTree>
    <p:extLst>
      <p:ext uri="{BB962C8B-B14F-4D97-AF65-F5344CB8AC3E}">
        <p14:creationId xmlns:p14="http://schemas.microsoft.com/office/powerpoint/2010/main" val="116321694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BLOGGER_PHOTO_ID_5318779275998526066" descr="http://2.bp.blogspot.com/_3d90OuWYl7Y/SdAZkkiZ-nI/AAAAAAAAAU8/BqgUFowgmD8/s400/LA+MUJER+QU++LLORA+1937.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849" y="1402339"/>
            <a:ext cx="2921000" cy="394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p:nvPr/>
        </p:nvSpPr>
        <p:spPr>
          <a:xfrm>
            <a:off x="2686050" y="466109"/>
            <a:ext cx="9043988" cy="646331"/>
          </a:xfrm>
          <a:prstGeom prst="rect">
            <a:avLst/>
          </a:prstGeom>
          <a:noFill/>
        </p:spPr>
        <p:txBody>
          <a:bodyPr wrap="square" rtlCol="0">
            <a:spAutoFit/>
          </a:bodyPr>
          <a:lstStyle/>
          <a:p>
            <a:r>
              <a:rPr lang="es-ES" sz="3600" b="1" dirty="0" smtClean="0">
                <a:solidFill>
                  <a:schemeClr val="bg1"/>
                </a:solidFill>
              </a:rPr>
              <a:t>CONCEPTO DE DESVICTIMIZACIÓN</a:t>
            </a:r>
            <a:endParaRPr lang="en-US" sz="3600" b="1" dirty="0">
              <a:solidFill>
                <a:schemeClr val="bg1"/>
              </a:solidFill>
            </a:endParaRPr>
          </a:p>
        </p:txBody>
      </p:sp>
      <p:sp>
        <p:nvSpPr>
          <p:cNvPr id="4" name="4 Rectángulo"/>
          <p:cNvSpPr>
            <a:spLocks noChangeArrowheads="1"/>
          </p:cNvSpPr>
          <p:nvPr/>
        </p:nvSpPr>
        <p:spPr bwMode="auto">
          <a:xfrm>
            <a:off x="958055" y="5637176"/>
            <a:ext cx="216058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s-ES" altLang="es-CL" sz="1400" b="1" dirty="0" smtClean="0">
                <a:solidFill>
                  <a:schemeClr val="bg1"/>
                </a:solidFill>
                <a:latin typeface="Tahoma" pitchFamily="34" charset="0"/>
                <a:cs typeface="Tahoma" pitchFamily="34" charset="0"/>
              </a:rPr>
              <a:t>   </a:t>
            </a:r>
            <a:r>
              <a:rPr lang="es-ES" altLang="es-CL" sz="1600" b="1" dirty="0" smtClean="0">
                <a:solidFill>
                  <a:schemeClr val="bg1"/>
                </a:solidFill>
                <a:latin typeface="Candara" pitchFamily="34" charset="0"/>
                <a:cs typeface="Tahoma" pitchFamily="34" charset="0"/>
              </a:rPr>
              <a:t>“Mujer que llora”</a:t>
            </a:r>
          </a:p>
          <a:p>
            <a:pPr eaLnBrk="1" hangingPunct="1">
              <a:defRPr/>
            </a:pPr>
            <a:r>
              <a:rPr lang="es-ES" altLang="es-CL" sz="1600" dirty="0" smtClean="0">
                <a:solidFill>
                  <a:schemeClr val="bg1"/>
                </a:solidFill>
                <a:latin typeface="Candara" pitchFamily="34" charset="0"/>
                <a:cs typeface="Tahoma" pitchFamily="34" charset="0"/>
              </a:rPr>
              <a:t>           P. Picasso</a:t>
            </a:r>
          </a:p>
          <a:p>
            <a:pPr eaLnBrk="1" hangingPunct="1">
              <a:defRPr/>
            </a:pPr>
            <a:r>
              <a:rPr lang="es-ES" altLang="es-CL" sz="1600" dirty="0" err="1" smtClean="0">
                <a:solidFill>
                  <a:schemeClr val="bg1"/>
                </a:solidFill>
                <a:latin typeface="Candara" pitchFamily="34" charset="0"/>
                <a:cs typeface="Tahoma" pitchFamily="34" charset="0"/>
              </a:rPr>
              <a:t>Tate</a:t>
            </a:r>
            <a:r>
              <a:rPr lang="es-ES" altLang="es-CL" sz="1600" dirty="0" smtClean="0">
                <a:solidFill>
                  <a:schemeClr val="bg1"/>
                </a:solidFill>
                <a:latin typeface="Candara" pitchFamily="34" charset="0"/>
                <a:cs typeface="Tahoma" pitchFamily="34" charset="0"/>
              </a:rPr>
              <a:t> </a:t>
            </a:r>
            <a:r>
              <a:rPr lang="es-ES" altLang="es-CL" sz="1600" dirty="0" err="1" smtClean="0">
                <a:solidFill>
                  <a:schemeClr val="bg1"/>
                </a:solidFill>
                <a:latin typeface="Candara" pitchFamily="34" charset="0"/>
                <a:cs typeface="Tahoma" pitchFamily="34" charset="0"/>
              </a:rPr>
              <a:t>Britain</a:t>
            </a:r>
            <a:r>
              <a:rPr lang="es-ES" altLang="es-CL" sz="1600" dirty="0" smtClean="0">
                <a:solidFill>
                  <a:schemeClr val="bg1"/>
                </a:solidFill>
                <a:latin typeface="Candara" pitchFamily="34" charset="0"/>
                <a:cs typeface="Tahoma" pitchFamily="34" charset="0"/>
              </a:rPr>
              <a:t>, Londres</a:t>
            </a:r>
          </a:p>
          <a:p>
            <a:pPr eaLnBrk="1" hangingPunct="1">
              <a:defRPr/>
            </a:pPr>
            <a:r>
              <a:rPr lang="es-ES" altLang="es-CL" sz="1600" i="1" dirty="0" smtClean="0">
                <a:solidFill>
                  <a:schemeClr val="bg1"/>
                </a:solidFill>
                <a:latin typeface="Candara" pitchFamily="34" charset="0"/>
                <a:cs typeface="Tahoma" pitchFamily="34" charset="0"/>
              </a:rPr>
              <a:t>                  1937</a:t>
            </a:r>
          </a:p>
        </p:txBody>
      </p:sp>
      <p:sp>
        <p:nvSpPr>
          <p:cNvPr id="5" name="CuadroTexto 4"/>
          <p:cNvSpPr txBox="1"/>
          <p:nvPr/>
        </p:nvSpPr>
        <p:spPr>
          <a:xfrm>
            <a:off x="3871911" y="2300289"/>
            <a:ext cx="8001001" cy="3046988"/>
          </a:xfrm>
          <a:prstGeom prst="rect">
            <a:avLst/>
          </a:prstGeom>
          <a:noFill/>
        </p:spPr>
        <p:txBody>
          <a:bodyPr wrap="square" rtlCol="0">
            <a:spAutoFit/>
          </a:bodyPr>
          <a:lstStyle/>
          <a:p>
            <a:pPr marL="457200" indent="-457200">
              <a:buClr>
                <a:srgbClr val="00B0F0"/>
              </a:buClr>
              <a:buFont typeface="Wingdings" panose="05000000000000000000" pitchFamily="2" charset="2"/>
              <a:buChar char="§"/>
            </a:pPr>
            <a:r>
              <a:rPr lang="es-ES" sz="3200" b="1" dirty="0" smtClean="0">
                <a:solidFill>
                  <a:schemeClr val="bg1"/>
                </a:solidFill>
                <a:latin typeface="Calibri" panose="020F0502020204030204" pitchFamily="34" charset="0"/>
                <a:cs typeface="Calibri" panose="020F0502020204030204" pitchFamily="34" charset="0"/>
              </a:rPr>
              <a:t>Proceso de victimización: </a:t>
            </a:r>
            <a:r>
              <a:rPr lang="es-ES" sz="3200" dirty="0" smtClean="0">
                <a:solidFill>
                  <a:schemeClr val="bg1"/>
                </a:solidFill>
                <a:latin typeface="Calibri" panose="020F0502020204030204" pitchFamily="34" charset="0"/>
                <a:cs typeface="Calibri" panose="020F0502020204030204" pitchFamily="34" charset="0"/>
              </a:rPr>
              <a:t>construcción de la identidad de víctima</a:t>
            </a:r>
          </a:p>
          <a:p>
            <a:pPr marL="457200" indent="-457200">
              <a:buClr>
                <a:srgbClr val="00B0F0"/>
              </a:buClr>
              <a:buFont typeface="Wingdings" panose="05000000000000000000" pitchFamily="2" charset="2"/>
              <a:buChar char="§"/>
            </a:pPr>
            <a:endParaRPr lang="es-ES" sz="3200" dirty="0">
              <a:solidFill>
                <a:schemeClr val="bg1"/>
              </a:solidFill>
              <a:latin typeface="Calibri" panose="020F0502020204030204" pitchFamily="34" charset="0"/>
              <a:cs typeface="Calibri" panose="020F0502020204030204" pitchFamily="34" charset="0"/>
            </a:endParaRPr>
          </a:p>
          <a:p>
            <a:pPr marL="457200" indent="-457200">
              <a:buClr>
                <a:srgbClr val="00B0F0"/>
              </a:buClr>
              <a:buFont typeface="Wingdings" panose="05000000000000000000" pitchFamily="2" charset="2"/>
              <a:buChar char="§"/>
            </a:pPr>
            <a:r>
              <a:rPr lang="es-ES_tradnl" altLang="es-CL" sz="3200" b="1" dirty="0">
                <a:solidFill>
                  <a:schemeClr val="bg1"/>
                </a:solidFill>
                <a:latin typeface="Calibri" panose="020F0502020204030204" pitchFamily="34" charset="0"/>
                <a:cs typeface="Calibri" panose="020F0502020204030204" pitchFamily="34" charset="0"/>
              </a:rPr>
              <a:t>Proceso de </a:t>
            </a:r>
            <a:r>
              <a:rPr lang="es-ES_tradnl" altLang="es-CL" sz="3200" b="1" dirty="0" err="1">
                <a:solidFill>
                  <a:schemeClr val="bg1"/>
                </a:solidFill>
                <a:latin typeface="Calibri" panose="020F0502020204030204" pitchFamily="34" charset="0"/>
                <a:cs typeface="Calibri" panose="020F0502020204030204" pitchFamily="34" charset="0"/>
              </a:rPr>
              <a:t>desvictimización</a:t>
            </a:r>
            <a:r>
              <a:rPr lang="es-ES_tradnl" altLang="es-CL" sz="3200" b="1" dirty="0">
                <a:solidFill>
                  <a:schemeClr val="bg1"/>
                </a:solidFill>
                <a:latin typeface="Calibri" panose="020F0502020204030204" pitchFamily="34" charset="0"/>
                <a:cs typeface="Calibri" panose="020F0502020204030204" pitchFamily="34" charset="0"/>
              </a:rPr>
              <a:t>:</a:t>
            </a:r>
            <a:r>
              <a:rPr lang="es-ES_tradnl" altLang="es-CL" sz="3200" dirty="0">
                <a:solidFill>
                  <a:schemeClr val="bg1"/>
                </a:solidFill>
                <a:latin typeface="Calibri" panose="020F0502020204030204" pitchFamily="34" charset="0"/>
                <a:cs typeface="Calibri" panose="020F0502020204030204" pitchFamily="34" charset="0"/>
              </a:rPr>
              <a:t> </a:t>
            </a:r>
            <a:r>
              <a:rPr lang="es-ES_tradnl" altLang="es-CL" sz="3200" dirty="0" smtClean="0">
                <a:solidFill>
                  <a:schemeClr val="bg1"/>
                </a:solidFill>
                <a:latin typeface="Calibri" panose="020F0502020204030204" pitchFamily="34" charset="0"/>
                <a:cs typeface="Calibri" panose="020F0502020204030204" pitchFamily="34" charset="0"/>
              </a:rPr>
              <a:t>deconstrucción </a:t>
            </a:r>
            <a:r>
              <a:rPr lang="es-ES_tradnl" altLang="es-CL" sz="3200" dirty="0">
                <a:solidFill>
                  <a:schemeClr val="bg1"/>
                </a:solidFill>
                <a:latin typeface="Calibri" panose="020F0502020204030204" pitchFamily="34" charset="0"/>
                <a:cs typeface="Calibri" panose="020F0502020204030204" pitchFamily="34" charset="0"/>
              </a:rPr>
              <a:t>de la identidad de </a:t>
            </a:r>
            <a:r>
              <a:rPr lang="es-ES_tradnl" altLang="es-CL" sz="3200" dirty="0" smtClean="0">
                <a:solidFill>
                  <a:schemeClr val="bg1"/>
                </a:solidFill>
                <a:latin typeface="Calibri" panose="020F0502020204030204" pitchFamily="34" charset="0"/>
                <a:cs typeface="Calibri" panose="020F0502020204030204" pitchFamily="34" charset="0"/>
              </a:rPr>
              <a:t>víctima</a:t>
            </a:r>
            <a:r>
              <a:rPr lang="es-ES_tradnl" altLang="es-CL" sz="3200" dirty="0">
                <a:solidFill>
                  <a:schemeClr val="bg1"/>
                </a:solidFill>
                <a:latin typeface="Calibri" panose="020F0502020204030204" pitchFamily="34" charset="0"/>
                <a:cs typeface="Calibri" panose="020F0502020204030204" pitchFamily="34" charset="0"/>
              </a:rPr>
              <a:t>. </a:t>
            </a:r>
            <a:endParaRPr lang="es-CL" sz="3200" b="1" dirty="0">
              <a:solidFill>
                <a:schemeClr val="bg1"/>
              </a:solidFill>
              <a:latin typeface="Calibri" panose="020F0502020204030204" pitchFamily="34" charset="0"/>
              <a:cs typeface="Calibri" panose="020F0502020204030204" pitchFamily="34" charset="0"/>
            </a:endParaRPr>
          </a:p>
          <a:p>
            <a:endParaRPr lang="en-US" sz="3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541288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3 CuadroTexto"/>
          <p:cNvSpPr txBox="1"/>
          <p:nvPr/>
        </p:nvSpPr>
        <p:spPr>
          <a:xfrm>
            <a:off x="1371600" y="1090294"/>
            <a:ext cx="10001250" cy="4339650"/>
          </a:xfrm>
          <a:prstGeom prst="rect">
            <a:avLst/>
          </a:prstGeom>
          <a:noFill/>
        </p:spPr>
        <p:txBody>
          <a:bodyPr wrap="square">
            <a:spAutoFit/>
          </a:bodyPr>
          <a:lstStyle/>
          <a:p>
            <a:pPr>
              <a:defRPr/>
            </a:pPr>
            <a:r>
              <a:rPr lang="es-CL" sz="4400" b="1" dirty="0">
                <a:solidFill>
                  <a:srgbClr val="FFFF00"/>
                </a:solidFill>
                <a:latin typeface="Calibri" panose="020F0502020204030204" pitchFamily="34" charset="0"/>
                <a:cs typeface="Calibri" panose="020F0502020204030204" pitchFamily="34" charset="0"/>
              </a:rPr>
              <a:t>Des </a:t>
            </a:r>
            <a:r>
              <a:rPr lang="es-CL" sz="4400" b="1" dirty="0" smtClean="0">
                <a:solidFill>
                  <a:srgbClr val="FFFF00"/>
                </a:solidFill>
                <a:latin typeface="Calibri" panose="020F0502020204030204" pitchFamily="34" charset="0"/>
                <a:cs typeface="Calibri" panose="020F0502020204030204" pitchFamily="34" charset="0"/>
              </a:rPr>
              <a:t>- victimización</a:t>
            </a:r>
            <a:endParaRPr lang="es-CL" sz="4400" b="1" dirty="0">
              <a:solidFill>
                <a:srgbClr val="FFFF00"/>
              </a:solidFill>
              <a:latin typeface="Calibri" panose="020F0502020204030204" pitchFamily="34" charset="0"/>
              <a:cs typeface="Calibri" panose="020F0502020204030204" pitchFamily="34" charset="0"/>
            </a:endParaRPr>
          </a:p>
          <a:p>
            <a:pPr>
              <a:defRPr/>
            </a:pPr>
            <a:endParaRPr lang="es-CL" sz="3600" b="1" dirty="0">
              <a:solidFill>
                <a:schemeClr val="bg1"/>
              </a:solidFill>
              <a:latin typeface="Calibri" panose="020F0502020204030204" pitchFamily="34" charset="0"/>
              <a:cs typeface="Calibri" panose="020F0502020204030204" pitchFamily="34" charset="0"/>
            </a:endParaRPr>
          </a:p>
          <a:p>
            <a:pPr marL="342900" indent="-342900">
              <a:buClr>
                <a:srgbClr val="00B0F0"/>
              </a:buClr>
              <a:buFont typeface="Wingdings" pitchFamily="2" charset="2"/>
              <a:buChar char="§"/>
              <a:defRPr/>
            </a:pPr>
            <a:r>
              <a:rPr lang="es-CL" sz="2800" b="1" i="1" dirty="0">
                <a:solidFill>
                  <a:schemeClr val="bg1"/>
                </a:solidFill>
                <a:latin typeface="Calibri" panose="020F0502020204030204" pitchFamily="34" charset="0"/>
                <a:cs typeface="Calibri" panose="020F0502020204030204" pitchFamily="34" charset="0"/>
              </a:rPr>
              <a:t>“Proceso de reparación o de reconstrucción de la persona que fue víctima” </a:t>
            </a:r>
            <a:r>
              <a:rPr lang="es-CL" dirty="0">
                <a:solidFill>
                  <a:schemeClr val="bg1"/>
                </a:solidFill>
                <a:latin typeface="Calibri" panose="020F0502020204030204" pitchFamily="34" charset="0"/>
                <a:cs typeface="Calibri" panose="020F0502020204030204" pitchFamily="34" charset="0"/>
              </a:rPr>
              <a:t>(López, 1997).</a:t>
            </a:r>
          </a:p>
          <a:p>
            <a:pPr marL="285750" indent="-285750">
              <a:buClr>
                <a:srgbClr val="00B0F0"/>
              </a:buClr>
              <a:buFont typeface="Wingdings" pitchFamily="2" charset="2"/>
              <a:buChar char="§"/>
              <a:defRPr/>
            </a:pPr>
            <a:endParaRPr lang="es-CL" sz="2800" dirty="0">
              <a:solidFill>
                <a:schemeClr val="bg1"/>
              </a:solidFill>
              <a:latin typeface="Calibri" panose="020F0502020204030204" pitchFamily="34" charset="0"/>
              <a:cs typeface="Calibri" panose="020F0502020204030204" pitchFamily="34" charset="0"/>
            </a:endParaRPr>
          </a:p>
          <a:p>
            <a:pPr marL="285750" indent="-285750">
              <a:buClr>
                <a:srgbClr val="00B0F0"/>
              </a:buClr>
              <a:buFont typeface="Wingdings" pitchFamily="2" charset="2"/>
              <a:buChar char="§"/>
              <a:defRPr/>
            </a:pPr>
            <a:endParaRPr lang="es-CL" sz="2800" dirty="0">
              <a:solidFill>
                <a:schemeClr val="bg1"/>
              </a:solidFill>
              <a:latin typeface="Calibri" panose="020F0502020204030204" pitchFamily="34" charset="0"/>
              <a:cs typeface="Calibri" panose="020F0502020204030204" pitchFamily="34" charset="0"/>
            </a:endParaRPr>
          </a:p>
          <a:p>
            <a:pPr marL="342900" indent="-342900">
              <a:buClr>
                <a:srgbClr val="00B0F0"/>
              </a:buClr>
              <a:buFont typeface="Wingdings" pitchFamily="2" charset="2"/>
              <a:buChar char="§"/>
              <a:defRPr/>
            </a:pPr>
            <a:r>
              <a:rPr lang="es-CL" sz="2800" dirty="0">
                <a:solidFill>
                  <a:schemeClr val="bg1"/>
                </a:solidFill>
                <a:latin typeface="Calibri" panose="020F0502020204030204" pitchFamily="34" charset="0"/>
                <a:cs typeface="Calibri" panose="020F0502020204030204" pitchFamily="34" charset="0"/>
              </a:rPr>
              <a:t>Reintegración o rehabilitación de la víctima.</a:t>
            </a:r>
          </a:p>
          <a:p>
            <a:pPr marL="342900" indent="-342900">
              <a:buClr>
                <a:srgbClr val="00B0F0"/>
              </a:buClr>
              <a:buFont typeface="Wingdings" pitchFamily="2" charset="2"/>
              <a:buChar char="§"/>
              <a:defRPr/>
            </a:pPr>
            <a:endParaRPr lang="es-CL" sz="2800" dirty="0">
              <a:solidFill>
                <a:schemeClr val="bg1"/>
              </a:solidFill>
              <a:latin typeface="Calibri" panose="020F0502020204030204" pitchFamily="34" charset="0"/>
              <a:cs typeface="Calibri" panose="020F0502020204030204" pitchFamily="34" charset="0"/>
            </a:endParaRPr>
          </a:p>
          <a:p>
            <a:pPr marL="342900" indent="-342900">
              <a:buClr>
                <a:srgbClr val="00B0F0"/>
              </a:buClr>
              <a:buFont typeface="Wingdings" pitchFamily="2" charset="2"/>
              <a:buChar char="§"/>
              <a:defRPr/>
            </a:pPr>
            <a:r>
              <a:rPr lang="es-CL" sz="2800" dirty="0">
                <a:solidFill>
                  <a:schemeClr val="bg1"/>
                </a:solidFill>
                <a:latin typeface="Calibri" panose="020F0502020204030204" pitchFamily="34" charset="0"/>
                <a:cs typeface="Calibri" panose="020F0502020204030204" pitchFamily="34" charset="0"/>
              </a:rPr>
              <a:t>Superación de la situación de victimización.</a:t>
            </a:r>
          </a:p>
        </p:txBody>
      </p:sp>
    </p:spTree>
    <p:extLst>
      <p:ext uri="{BB962C8B-B14F-4D97-AF65-F5344CB8AC3E}">
        <p14:creationId xmlns:p14="http://schemas.microsoft.com/office/powerpoint/2010/main" val="35877420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60A33A-D1F4-4762-B04C-3D96E321C2FB}"/>
              </a:ext>
            </a:extLst>
          </p:cNvPr>
          <p:cNvSpPr>
            <a:spLocks noGrp="1" noRot="1" noMove="1" noResize="1" noEditPoints="1" noAdjustHandles="1" noChangeArrowheads="1" noChangeShapeType="1"/>
          </p:cNvSpPr>
          <p:nvPr>
            <p:ph type="body" sz="quarter" idx="12"/>
          </p:nvPr>
        </p:nvSpPr>
        <p:spPr>
          <a:xfrm>
            <a:off x="378973" y="327684"/>
            <a:ext cx="4729243" cy="608372"/>
          </a:xfrm>
        </p:spPr>
        <p:txBody>
          <a:bodyPr/>
          <a:lstStyle/>
          <a:p>
            <a:r>
              <a:rPr lang="es-CL" dirty="0"/>
              <a:t>Curso Enfoques criminológicos y modelos de reinserción social</a:t>
            </a:r>
          </a:p>
          <a:p>
            <a:endParaRPr lang="es-CL" dirty="0"/>
          </a:p>
        </p:txBody>
      </p:sp>
      <p:sp>
        <p:nvSpPr>
          <p:cNvPr id="4" name="Rectángulo 3"/>
          <p:cNvSpPr/>
          <p:nvPr/>
        </p:nvSpPr>
        <p:spPr>
          <a:xfrm>
            <a:off x="1755058" y="2005781"/>
            <a:ext cx="9792929" cy="3477730"/>
          </a:xfrm>
          <a:prstGeom prst="rect">
            <a:avLst/>
          </a:prstGeom>
        </p:spPr>
        <p:txBody>
          <a:bodyPr wrap="square">
            <a:spAutoFit/>
          </a:bodyPr>
          <a:lstStyle/>
          <a:p>
            <a:pPr algn="just"/>
            <a:r>
              <a:rPr lang="es-ES" sz="3600" b="1" dirty="0" smtClean="0">
                <a:solidFill>
                  <a:srgbClr val="1F497D"/>
                </a:solidFill>
              </a:rPr>
              <a:t>Necesidades </a:t>
            </a:r>
            <a:r>
              <a:rPr lang="es-ES" sz="3600" b="1" dirty="0">
                <a:solidFill>
                  <a:srgbClr val="1F497D"/>
                </a:solidFill>
              </a:rPr>
              <a:t>y expectativas de las víctimas en relación a las formas de respuesta a la victimización: Justicia procedimental y Justicia </a:t>
            </a:r>
            <a:r>
              <a:rPr lang="es-ES" sz="3600" b="1" dirty="0" smtClean="0">
                <a:solidFill>
                  <a:srgbClr val="1F497D"/>
                </a:solidFill>
              </a:rPr>
              <a:t>restaurativa  </a:t>
            </a:r>
          </a:p>
          <a:p>
            <a:pPr algn="just"/>
            <a:endParaRPr lang="es-ES" sz="3600" b="1" dirty="0" smtClean="0">
              <a:solidFill>
                <a:srgbClr val="1F497D"/>
              </a:solidFill>
            </a:endParaRPr>
          </a:p>
          <a:p>
            <a:pPr algn="just"/>
            <a:r>
              <a:rPr lang="es-ES" sz="3600" b="1" dirty="0" smtClean="0">
                <a:solidFill>
                  <a:srgbClr val="1F497D"/>
                </a:solidFill>
              </a:rPr>
              <a:t>                                                                </a:t>
            </a:r>
            <a:endParaRPr lang="es-ES" sz="3600" b="1" dirty="0">
              <a:solidFill>
                <a:srgbClr val="1F497D"/>
              </a:solidFill>
            </a:endParaRPr>
          </a:p>
        </p:txBody>
      </p:sp>
      <p:sp>
        <p:nvSpPr>
          <p:cNvPr id="5" name="Flecha derecha 4"/>
          <p:cNvSpPr/>
          <p:nvPr/>
        </p:nvSpPr>
        <p:spPr>
          <a:xfrm>
            <a:off x="516195" y="2124227"/>
            <a:ext cx="1027162" cy="5161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8714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8900" y="360361"/>
            <a:ext cx="4989512" cy="6038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1 Rectángulo"/>
          <p:cNvSpPr/>
          <p:nvPr/>
        </p:nvSpPr>
        <p:spPr>
          <a:xfrm>
            <a:off x="8750301" y="4675188"/>
            <a:ext cx="2881312" cy="1754326"/>
          </a:xfrm>
          <a:prstGeom prst="rect">
            <a:avLst/>
          </a:prstGeom>
        </p:spPr>
        <p:txBody>
          <a:bodyPr>
            <a:spAutoFit/>
          </a:bodyPr>
          <a:lstStyle/>
          <a:p>
            <a:pPr algn="ctr">
              <a:defRPr/>
            </a:pPr>
            <a:r>
              <a:rPr lang="es-CL" sz="2800" b="1" dirty="0">
                <a:solidFill>
                  <a:schemeClr val="accent1">
                    <a:lumMod val="20000"/>
                    <a:lumOff val="80000"/>
                  </a:schemeClr>
                </a:solidFill>
                <a:latin typeface="Calibri" panose="020F0502020204030204" pitchFamily="34" charset="0"/>
                <a:cs typeface="Calibri" panose="020F0502020204030204" pitchFamily="34" charset="0"/>
              </a:rPr>
              <a:t>“Víctima”</a:t>
            </a:r>
          </a:p>
          <a:p>
            <a:pPr algn="ctr">
              <a:defRPr/>
            </a:pPr>
            <a:r>
              <a:rPr lang="es-CL" sz="2000" dirty="0">
                <a:solidFill>
                  <a:schemeClr val="accent1">
                    <a:lumMod val="20000"/>
                    <a:lumOff val="80000"/>
                  </a:schemeClr>
                </a:solidFill>
                <a:latin typeface="Calibri" panose="020F0502020204030204" pitchFamily="34" charset="0"/>
                <a:cs typeface="Calibri" panose="020F0502020204030204" pitchFamily="34" charset="0"/>
              </a:rPr>
              <a:t>Fernando Clavo Sanz, 2016 </a:t>
            </a:r>
          </a:p>
          <a:p>
            <a:pPr algn="ctr">
              <a:defRPr/>
            </a:pPr>
            <a:r>
              <a:rPr lang="es-CL" sz="2000" dirty="0">
                <a:solidFill>
                  <a:schemeClr val="accent1">
                    <a:lumMod val="20000"/>
                    <a:lumOff val="80000"/>
                  </a:schemeClr>
                </a:solidFill>
                <a:latin typeface="Calibri" panose="020F0502020204030204" pitchFamily="34" charset="0"/>
                <a:cs typeface="Calibri" panose="020F0502020204030204" pitchFamily="34" charset="0"/>
              </a:rPr>
              <a:t>Plaza César Augusto, Zaragoza.</a:t>
            </a:r>
          </a:p>
        </p:txBody>
      </p:sp>
    </p:spTree>
    <p:extLst>
      <p:ext uri="{BB962C8B-B14F-4D97-AF65-F5344CB8AC3E}">
        <p14:creationId xmlns:p14="http://schemas.microsoft.com/office/powerpoint/2010/main" val="77823616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ángulo 1"/>
          <p:cNvSpPr/>
          <p:nvPr/>
        </p:nvSpPr>
        <p:spPr>
          <a:xfrm>
            <a:off x="742950" y="856357"/>
            <a:ext cx="10758487" cy="5324535"/>
          </a:xfrm>
          <a:prstGeom prst="rect">
            <a:avLst/>
          </a:prstGeom>
        </p:spPr>
        <p:txBody>
          <a:bodyPr wrap="square">
            <a:spAutoFit/>
          </a:bodyPr>
          <a:lstStyle/>
          <a:p>
            <a:pPr algn="just">
              <a:buClr>
                <a:srgbClr val="FF0000"/>
              </a:buClr>
              <a:defRPr/>
            </a:pPr>
            <a:r>
              <a:rPr lang="es-ES" sz="2400" dirty="0">
                <a:solidFill>
                  <a:schemeClr val="bg1"/>
                </a:solidFill>
                <a:latin typeface="Calibri" panose="020F0502020204030204" pitchFamily="34" charset="0"/>
                <a:cs typeface="Calibri" panose="020F0502020204030204" pitchFamily="34" charset="0"/>
              </a:rPr>
              <a:t>Las personas que han sufrido un delito también suelen </a:t>
            </a:r>
            <a:r>
              <a:rPr lang="es-ES" sz="2400" b="1" dirty="0">
                <a:solidFill>
                  <a:schemeClr val="bg1"/>
                </a:solidFill>
                <a:latin typeface="Calibri" panose="020F0502020204030204" pitchFamily="34" charset="0"/>
                <a:cs typeface="Calibri" panose="020F0502020204030204" pitchFamily="34" charset="0"/>
              </a:rPr>
              <a:t>ver dañado su sentido de justicia. </a:t>
            </a:r>
            <a:r>
              <a:rPr lang="es-ES" sz="2400" b="1" dirty="0" smtClean="0">
                <a:solidFill>
                  <a:schemeClr val="bg1"/>
                </a:solidFill>
                <a:latin typeface="Calibri" panose="020F0502020204030204" pitchFamily="34" charset="0"/>
                <a:cs typeface="Calibri" panose="020F0502020204030204" pitchFamily="34" charset="0"/>
              </a:rPr>
              <a:t>Este </a:t>
            </a:r>
            <a:r>
              <a:rPr lang="es-ES" sz="2400" dirty="0" smtClean="0">
                <a:solidFill>
                  <a:schemeClr val="bg1"/>
                </a:solidFill>
                <a:latin typeface="Calibri" panose="020F0502020204030204" pitchFamily="34" charset="0"/>
                <a:cs typeface="Calibri" panose="020F0502020204030204" pitchFamily="34" charset="0"/>
              </a:rPr>
              <a:t>se </a:t>
            </a:r>
            <a:r>
              <a:rPr lang="es-ES" sz="2400" dirty="0">
                <a:solidFill>
                  <a:schemeClr val="bg1"/>
                </a:solidFill>
                <a:latin typeface="Calibri" panose="020F0502020204030204" pitchFamily="34" charset="0"/>
                <a:cs typeface="Calibri" panose="020F0502020204030204" pitchFamily="34" charset="0"/>
              </a:rPr>
              <a:t>expresa en las </a:t>
            </a:r>
            <a:r>
              <a:rPr lang="es-ES" sz="2400" b="1" dirty="0">
                <a:solidFill>
                  <a:schemeClr val="bg1"/>
                </a:solidFill>
                <a:latin typeface="Calibri" panose="020F0502020204030204" pitchFamily="34" charset="0"/>
                <a:cs typeface="Calibri" panose="020F0502020204030204" pitchFamily="34" charset="0"/>
              </a:rPr>
              <a:t>necesidades que suelen tener en relación a la reacción estatal </a:t>
            </a:r>
            <a:r>
              <a:rPr lang="es-ES" sz="2400" dirty="0">
                <a:solidFill>
                  <a:schemeClr val="bg1"/>
                </a:solidFill>
                <a:latin typeface="Calibri" panose="020F0502020204030204" pitchFamily="34" charset="0"/>
                <a:cs typeface="Calibri" panose="020F0502020204030204" pitchFamily="34" charset="0"/>
              </a:rPr>
              <a:t>y en particular a la del </a:t>
            </a:r>
            <a:r>
              <a:rPr lang="es-ES" sz="2400" b="1" dirty="0">
                <a:solidFill>
                  <a:schemeClr val="bg1"/>
                </a:solidFill>
                <a:latin typeface="Calibri" panose="020F0502020204030204" pitchFamily="34" charset="0"/>
                <a:cs typeface="Calibri" panose="020F0502020204030204" pitchFamily="34" charset="0"/>
              </a:rPr>
              <a:t>sistema judicial: </a:t>
            </a:r>
            <a:endParaRPr lang="es-ES" sz="2400" b="1" dirty="0" smtClean="0">
              <a:solidFill>
                <a:schemeClr val="bg1"/>
              </a:solidFill>
              <a:latin typeface="Calibri" panose="020F0502020204030204" pitchFamily="34" charset="0"/>
              <a:cs typeface="Calibri" panose="020F0502020204030204" pitchFamily="34" charset="0"/>
            </a:endParaRPr>
          </a:p>
          <a:p>
            <a:pPr algn="just">
              <a:buClr>
                <a:srgbClr val="FF0000"/>
              </a:buClr>
              <a:defRPr/>
            </a:pPr>
            <a:endParaRPr lang="es-ES" sz="2000" b="1" dirty="0">
              <a:solidFill>
                <a:schemeClr val="bg1"/>
              </a:solidFill>
              <a:latin typeface="Calibri" panose="020F0502020204030204" pitchFamily="34" charset="0"/>
              <a:cs typeface="Calibri" panose="020F0502020204030204" pitchFamily="34" charset="0"/>
            </a:endParaRPr>
          </a:p>
          <a:p>
            <a:pPr algn="just">
              <a:defRPr/>
            </a:pPr>
            <a:endParaRPr lang="es-ES" sz="2000" dirty="0" smtClean="0">
              <a:solidFill>
                <a:schemeClr val="bg1"/>
              </a:solidFill>
              <a:latin typeface="Calibri" panose="020F0502020204030204" pitchFamily="34" charset="0"/>
              <a:cs typeface="Calibri" panose="020F0502020204030204" pitchFamily="34" charset="0"/>
            </a:endParaRPr>
          </a:p>
          <a:p>
            <a:pPr algn="just">
              <a:defRPr/>
            </a:pPr>
            <a:endParaRPr lang="es-ES" sz="2000" dirty="0">
              <a:solidFill>
                <a:schemeClr val="bg1"/>
              </a:solidFill>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defRPr/>
            </a:pPr>
            <a:r>
              <a:rPr lang="es-ES" sz="2400" b="1" dirty="0">
                <a:solidFill>
                  <a:schemeClr val="bg1"/>
                </a:solidFill>
                <a:latin typeface="Calibri" panose="020F0502020204030204" pitchFamily="34" charset="0"/>
                <a:cs typeface="Calibri" panose="020F0502020204030204" pitchFamily="34" charset="0"/>
              </a:rPr>
              <a:t>Tener información </a:t>
            </a:r>
            <a:r>
              <a:rPr lang="es-ES" dirty="0">
                <a:solidFill>
                  <a:schemeClr val="bg1"/>
                </a:solidFill>
                <a:latin typeface="Calibri" panose="020F0502020204030204" pitchFamily="34" charset="0"/>
                <a:cs typeface="Calibri" panose="020F0502020204030204" pitchFamily="34" charset="0"/>
              </a:rPr>
              <a:t>(</a:t>
            </a:r>
            <a:r>
              <a:rPr lang="es-ES" dirty="0" err="1">
                <a:solidFill>
                  <a:schemeClr val="bg1"/>
                </a:solidFill>
                <a:latin typeface="Calibri" panose="020F0502020204030204" pitchFamily="34" charset="0"/>
                <a:cs typeface="Calibri" panose="020F0502020204030204" pitchFamily="34" charset="0"/>
              </a:rPr>
              <a:t>Schiff</a:t>
            </a:r>
            <a:r>
              <a:rPr lang="es-ES" dirty="0">
                <a:solidFill>
                  <a:schemeClr val="bg1"/>
                </a:solidFill>
                <a:latin typeface="Calibri" panose="020F0502020204030204" pitchFamily="34" charset="0"/>
                <a:cs typeface="Calibri" panose="020F0502020204030204" pitchFamily="34" charset="0"/>
              </a:rPr>
              <a:t>, 2007; </a:t>
            </a:r>
            <a:r>
              <a:rPr lang="es-ES" dirty="0" err="1">
                <a:solidFill>
                  <a:schemeClr val="bg1"/>
                </a:solidFill>
                <a:latin typeface="Calibri" panose="020F0502020204030204" pitchFamily="34" charset="0"/>
                <a:cs typeface="Calibri" panose="020F0502020204030204" pitchFamily="34" charset="0"/>
              </a:rPr>
              <a:t>Strang</a:t>
            </a:r>
            <a:r>
              <a:rPr lang="es-ES" dirty="0">
                <a:solidFill>
                  <a:schemeClr val="bg1"/>
                </a:solidFill>
                <a:latin typeface="Calibri" panose="020F0502020204030204" pitchFamily="34" charset="0"/>
                <a:cs typeface="Calibri" panose="020F0502020204030204" pitchFamily="34" charset="0"/>
              </a:rPr>
              <a:t>, 2002; </a:t>
            </a:r>
            <a:r>
              <a:rPr lang="es-ES" dirty="0" err="1">
                <a:solidFill>
                  <a:schemeClr val="bg1"/>
                </a:solidFill>
                <a:latin typeface="Calibri" panose="020F0502020204030204" pitchFamily="34" charset="0"/>
                <a:cs typeface="Calibri" panose="020F0502020204030204" pitchFamily="34" charset="0"/>
              </a:rPr>
              <a:t>Zehr</a:t>
            </a:r>
            <a:r>
              <a:rPr lang="es-ES" dirty="0">
                <a:solidFill>
                  <a:schemeClr val="bg1"/>
                </a:solidFill>
                <a:latin typeface="Calibri" panose="020F0502020204030204" pitchFamily="34" charset="0"/>
                <a:cs typeface="Calibri" panose="020F0502020204030204" pitchFamily="34" charset="0"/>
              </a:rPr>
              <a:t>, 2005). </a:t>
            </a:r>
            <a:endParaRPr lang="es-ES" dirty="0" smtClean="0">
              <a:solidFill>
                <a:schemeClr val="bg1"/>
              </a:solidFill>
              <a:latin typeface="Calibri" panose="020F0502020204030204" pitchFamily="34" charset="0"/>
              <a:cs typeface="Calibri" panose="020F0502020204030204" pitchFamily="34" charset="0"/>
            </a:endParaRPr>
          </a:p>
          <a:p>
            <a:pPr algn="just">
              <a:defRPr/>
            </a:pPr>
            <a:endParaRPr lang="es-ES" sz="2400" dirty="0">
              <a:solidFill>
                <a:schemeClr val="bg1"/>
              </a:solidFill>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defRPr/>
            </a:pPr>
            <a:r>
              <a:rPr lang="es-ES" sz="2400" b="1" dirty="0">
                <a:solidFill>
                  <a:schemeClr val="bg1"/>
                </a:solidFill>
                <a:latin typeface="Calibri" panose="020F0502020204030204" pitchFamily="34" charset="0"/>
                <a:cs typeface="Calibri" panose="020F0502020204030204" pitchFamily="34" charset="0"/>
              </a:rPr>
              <a:t>Ser oídas y tratadas con respeto </a:t>
            </a:r>
            <a:r>
              <a:rPr lang="es-ES" dirty="0">
                <a:solidFill>
                  <a:schemeClr val="bg1"/>
                </a:solidFill>
                <a:latin typeface="Calibri" panose="020F0502020204030204" pitchFamily="34" charset="0"/>
                <a:cs typeface="Calibri" panose="020F0502020204030204" pitchFamily="34" charset="0"/>
              </a:rPr>
              <a:t>(</a:t>
            </a:r>
            <a:r>
              <a:rPr lang="es-ES" dirty="0" err="1">
                <a:solidFill>
                  <a:schemeClr val="bg1"/>
                </a:solidFill>
                <a:latin typeface="Calibri" panose="020F0502020204030204" pitchFamily="34" charset="0"/>
                <a:cs typeface="Calibri" panose="020F0502020204030204" pitchFamily="34" charset="0"/>
              </a:rPr>
              <a:t>Strang</a:t>
            </a:r>
            <a:r>
              <a:rPr lang="es-ES" dirty="0">
                <a:solidFill>
                  <a:schemeClr val="bg1"/>
                </a:solidFill>
                <a:latin typeface="Calibri" panose="020F0502020204030204" pitchFamily="34" charset="0"/>
                <a:cs typeface="Calibri" panose="020F0502020204030204" pitchFamily="34" charset="0"/>
              </a:rPr>
              <a:t>, 2002). </a:t>
            </a:r>
            <a:endParaRPr lang="es-ES" dirty="0" smtClean="0">
              <a:solidFill>
                <a:schemeClr val="bg1"/>
              </a:solidFill>
              <a:latin typeface="Calibri" panose="020F0502020204030204" pitchFamily="34" charset="0"/>
              <a:cs typeface="Calibri" panose="020F0502020204030204" pitchFamily="34" charset="0"/>
            </a:endParaRPr>
          </a:p>
          <a:p>
            <a:pPr algn="just">
              <a:defRPr/>
            </a:pPr>
            <a:endParaRPr lang="es-ES" sz="2400" dirty="0">
              <a:solidFill>
                <a:schemeClr val="bg1"/>
              </a:solidFill>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defRPr/>
            </a:pPr>
            <a:r>
              <a:rPr lang="es-ES" sz="2400" b="1" dirty="0">
                <a:solidFill>
                  <a:schemeClr val="bg1"/>
                </a:solidFill>
                <a:latin typeface="Calibri" panose="020F0502020204030204" pitchFamily="34" charset="0"/>
                <a:cs typeface="Calibri" panose="020F0502020204030204" pitchFamily="34" charset="0"/>
              </a:rPr>
              <a:t>Participar de los procesos penales</a:t>
            </a:r>
            <a:r>
              <a:rPr lang="es-ES" sz="2400" dirty="0">
                <a:solidFill>
                  <a:schemeClr val="bg1"/>
                </a:solidFill>
                <a:latin typeface="Calibri" panose="020F0502020204030204" pitchFamily="34" charset="0"/>
                <a:cs typeface="Calibri" panose="020F0502020204030204" pitchFamily="34" charset="0"/>
              </a:rPr>
              <a:t>, contar su historia y que su opinión sea tomada en cuenta </a:t>
            </a:r>
            <a:r>
              <a:rPr lang="es-ES" dirty="0">
                <a:solidFill>
                  <a:schemeClr val="bg1"/>
                </a:solidFill>
                <a:latin typeface="Calibri" panose="020F0502020204030204" pitchFamily="34" charset="0"/>
                <a:cs typeface="Calibri" panose="020F0502020204030204" pitchFamily="34" charset="0"/>
              </a:rPr>
              <a:t>(</a:t>
            </a:r>
            <a:r>
              <a:rPr lang="es-ES" dirty="0" err="1">
                <a:solidFill>
                  <a:schemeClr val="bg1"/>
                </a:solidFill>
                <a:latin typeface="Calibri" panose="020F0502020204030204" pitchFamily="34" charset="0"/>
                <a:cs typeface="Calibri" panose="020F0502020204030204" pitchFamily="34" charset="0"/>
              </a:rPr>
              <a:t>Strang</a:t>
            </a:r>
            <a:r>
              <a:rPr lang="es-ES" dirty="0">
                <a:solidFill>
                  <a:schemeClr val="bg1"/>
                </a:solidFill>
                <a:latin typeface="Calibri" panose="020F0502020204030204" pitchFamily="34" charset="0"/>
                <a:cs typeface="Calibri" panose="020F0502020204030204" pitchFamily="34" charset="0"/>
              </a:rPr>
              <a:t>, 2002, </a:t>
            </a:r>
            <a:r>
              <a:rPr lang="es-ES" dirty="0" err="1">
                <a:solidFill>
                  <a:schemeClr val="bg1"/>
                </a:solidFill>
                <a:latin typeface="Calibri" panose="020F0502020204030204" pitchFamily="34" charset="0"/>
                <a:cs typeface="Calibri" panose="020F0502020204030204" pitchFamily="34" charset="0"/>
              </a:rPr>
              <a:t>Daly</a:t>
            </a:r>
            <a:r>
              <a:rPr lang="es-ES" dirty="0">
                <a:solidFill>
                  <a:schemeClr val="bg1"/>
                </a:solidFill>
                <a:latin typeface="Calibri" panose="020F0502020204030204" pitchFamily="34" charset="0"/>
                <a:cs typeface="Calibri" panose="020F0502020204030204" pitchFamily="34" charset="0"/>
              </a:rPr>
              <a:t>, 2017).</a:t>
            </a:r>
          </a:p>
          <a:p>
            <a:pPr algn="just">
              <a:defRPr/>
            </a:pPr>
            <a:endParaRPr lang="es-ES" sz="2400" dirty="0">
              <a:solidFill>
                <a:schemeClr val="bg1"/>
              </a:solidFill>
              <a:latin typeface="Calibri" panose="020F0502020204030204" pitchFamily="34" charset="0"/>
              <a:cs typeface="Calibri" panose="020F0502020204030204" pitchFamily="34" charset="0"/>
            </a:endParaRPr>
          </a:p>
          <a:p>
            <a:pPr algn="just">
              <a:defRPr/>
            </a:pPr>
            <a:endParaRPr lang="es-ES" sz="2000" dirty="0">
              <a:solidFill>
                <a:schemeClr val="bg1"/>
              </a:solidFill>
              <a:latin typeface="Calibri" panose="020F0502020204030204" pitchFamily="34" charset="0"/>
              <a:cs typeface="Calibri" panose="020F0502020204030204" pitchFamily="34" charset="0"/>
            </a:endParaRPr>
          </a:p>
          <a:p>
            <a:pPr algn="just">
              <a:defRPr/>
            </a:pPr>
            <a:endParaRPr lang="en-US" sz="2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932080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ángulo 1"/>
          <p:cNvSpPr/>
          <p:nvPr/>
        </p:nvSpPr>
        <p:spPr>
          <a:xfrm>
            <a:off x="920751" y="2773323"/>
            <a:ext cx="10423524" cy="3631763"/>
          </a:xfrm>
          <a:prstGeom prst="rect">
            <a:avLst/>
          </a:prstGeom>
        </p:spPr>
        <p:txBody>
          <a:bodyPr wrap="square">
            <a:spAutoFit/>
          </a:bodyPr>
          <a:lstStyle/>
          <a:p>
            <a:pPr algn="just">
              <a:defRPr/>
            </a:pPr>
            <a:endParaRPr lang="es-ES" sz="2400" dirty="0">
              <a:solidFill>
                <a:schemeClr val="bg1"/>
              </a:solidFill>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defRPr/>
            </a:pPr>
            <a:r>
              <a:rPr lang="es-ES" sz="2400" b="1" dirty="0">
                <a:solidFill>
                  <a:schemeClr val="bg1"/>
                </a:solidFill>
                <a:latin typeface="Calibri" panose="020F0502020204030204" pitchFamily="34" charset="0"/>
                <a:cs typeface="Calibri" panose="020F0502020204030204" pitchFamily="34" charset="0"/>
              </a:rPr>
              <a:t>Recibir </a:t>
            </a:r>
            <a:r>
              <a:rPr lang="es-ES" sz="2400" dirty="0">
                <a:solidFill>
                  <a:schemeClr val="bg1"/>
                </a:solidFill>
                <a:latin typeface="Calibri" panose="020F0502020204030204" pitchFamily="34" charset="0"/>
                <a:cs typeface="Calibri" panose="020F0502020204030204" pitchFamily="34" charset="0"/>
              </a:rPr>
              <a:t>una </a:t>
            </a:r>
            <a:r>
              <a:rPr lang="es-ES" sz="2400" b="1" dirty="0">
                <a:solidFill>
                  <a:schemeClr val="bg1"/>
                </a:solidFill>
                <a:latin typeface="Calibri" panose="020F0502020204030204" pitchFamily="34" charset="0"/>
                <a:cs typeface="Calibri" panose="020F0502020204030204" pitchFamily="34" charset="0"/>
              </a:rPr>
              <a:t>disculpa</a:t>
            </a:r>
            <a:r>
              <a:rPr lang="es-ES" sz="2400" dirty="0">
                <a:solidFill>
                  <a:schemeClr val="bg1"/>
                </a:solidFill>
                <a:latin typeface="Calibri" panose="020F0502020204030204" pitchFamily="34" charset="0"/>
                <a:cs typeface="Calibri" panose="020F0502020204030204" pitchFamily="34" charset="0"/>
              </a:rPr>
              <a:t> por parte del ofensor y que el proceso promueva al ofensor a </a:t>
            </a:r>
            <a:r>
              <a:rPr lang="es-ES" sz="2400" b="1" dirty="0">
                <a:solidFill>
                  <a:schemeClr val="bg1"/>
                </a:solidFill>
                <a:latin typeface="Calibri" panose="020F0502020204030204" pitchFamily="34" charset="0"/>
                <a:cs typeface="Calibri" panose="020F0502020204030204" pitchFamily="34" charset="0"/>
              </a:rPr>
              <a:t>tomar responsabilidad por lo hecho y sus consecuencias</a:t>
            </a:r>
            <a:r>
              <a:rPr lang="es-ES" sz="2400" dirty="0">
                <a:solidFill>
                  <a:schemeClr val="bg1"/>
                </a:solidFill>
                <a:latin typeface="Calibri" panose="020F0502020204030204" pitchFamily="34" charset="0"/>
                <a:cs typeface="Calibri" panose="020F0502020204030204" pitchFamily="34" charset="0"/>
              </a:rPr>
              <a:t> </a:t>
            </a:r>
            <a:r>
              <a:rPr lang="es-ES" sz="2000" dirty="0">
                <a:solidFill>
                  <a:schemeClr val="bg1"/>
                </a:solidFill>
                <a:latin typeface="Calibri" panose="020F0502020204030204" pitchFamily="34" charset="0"/>
                <a:cs typeface="Calibri" panose="020F0502020204030204" pitchFamily="34" charset="0"/>
              </a:rPr>
              <a:t>(</a:t>
            </a:r>
            <a:r>
              <a:rPr lang="es-ES" sz="2000" dirty="0" err="1">
                <a:solidFill>
                  <a:schemeClr val="bg1"/>
                </a:solidFill>
                <a:latin typeface="Calibri" panose="020F0502020204030204" pitchFamily="34" charset="0"/>
                <a:cs typeface="Calibri" panose="020F0502020204030204" pitchFamily="34" charset="0"/>
              </a:rPr>
              <a:t>Schiff</a:t>
            </a:r>
            <a:r>
              <a:rPr lang="es-ES" sz="2000" dirty="0">
                <a:solidFill>
                  <a:schemeClr val="bg1"/>
                </a:solidFill>
                <a:latin typeface="Calibri" panose="020F0502020204030204" pitchFamily="34" charset="0"/>
                <a:cs typeface="Calibri" panose="020F0502020204030204" pitchFamily="34" charset="0"/>
              </a:rPr>
              <a:t>, 2007; </a:t>
            </a:r>
            <a:r>
              <a:rPr lang="es-ES" sz="2000" dirty="0" err="1">
                <a:solidFill>
                  <a:schemeClr val="bg1"/>
                </a:solidFill>
                <a:latin typeface="Calibri" panose="020F0502020204030204" pitchFamily="34" charset="0"/>
                <a:cs typeface="Calibri" panose="020F0502020204030204" pitchFamily="34" charset="0"/>
              </a:rPr>
              <a:t>Strang</a:t>
            </a:r>
            <a:r>
              <a:rPr lang="es-ES" sz="2000" dirty="0">
                <a:solidFill>
                  <a:schemeClr val="bg1"/>
                </a:solidFill>
                <a:latin typeface="Calibri" panose="020F0502020204030204" pitchFamily="34" charset="0"/>
                <a:cs typeface="Calibri" panose="020F0502020204030204" pitchFamily="34" charset="0"/>
              </a:rPr>
              <a:t>, 2002; </a:t>
            </a:r>
            <a:r>
              <a:rPr lang="en-US" sz="2000" dirty="0" err="1">
                <a:solidFill>
                  <a:schemeClr val="bg1"/>
                </a:solidFill>
                <a:latin typeface="Calibri" panose="020F0502020204030204" pitchFamily="34" charset="0"/>
                <a:cs typeface="Calibri" panose="020F0502020204030204" pitchFamily="34" charset="0"/>
              </a:rPr>
              <a:t>Zehr</a:t>
            </a:r>
            <a:r>
              <a:rPr lang="en-US" sz="2000" dirty="0">
                <a:solidFill>
                  <a:schemeClr val="bg1"/>
                </a:solidFill>
                <a:latin typeface="Calibri" panose="020F0502020204030204" pitchFamily="34" charset="0"/>
                <a:cs typeface="Calibri" panose="020F0502020204030204" pitchFamily="34" charset="0"/>
              </a:rPr>
              <a:t>, 2005; Daly, 2017).</a:t>
            </a:r>
          </a:p>
          <a:p>
            <a:pPr marL="285750" indent="-285750" algn="just">
              <a:buFont typeface="Wingdings" panose="05000000000000000000" pitchFamily="2" charset="2"/>
              <a:buChar char="ü"/>
              <a:defRPr/>
            </a:pPr>
            <a:endParaRPr lang="es-ES" sz="2400" dirty="0">
              <a:solidFill>
                <a:schemeClr val="bg1"/>
              </a:solidFill>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defRPr/>
            </a:pPr>
            <a:r>
              <a:rPr lang="es-ES" sz="2400" b="1" dirty="0">
                <a:solidFill>
                  <a:schemeClr val="bg1"/>
                </a:solidFill>
                <a:latin typeface="Calibri" panose="020F0502020204030204" pitchFamily="34" charset="0"/>
                <a:cs typeface="Calibri" panose="020F0502020204030204" pitchFamily="34" charset="0"/>
              </a:rPr>
              <a:t>Seguridad: </a:t>
            </a:r>
            <a:r>
              <a:rPr lang="es-ES" sz="2400" dirty="0">
                <a:solidFill>
                  <a:schemeClr val="bg1"/>
                </a:solidFill>
                <a:latin typeface="Calibri" panose="020F0502020204030204" pitchFamily="34" charset="0"/>
                <a:cs typeface="Calibri" panose="020F0502020204030204" pitchFamily="34" charset="0"/>
              </a:rPr>
              <a:t>la sensación de seguridad, tanto emocional como física, es </a:t>
            </a:r>
            <a:r>
              <a:rPr lang="es-ES" sz="2400" b="1" dirty="0">
                <a:solidFill>
                  <a:schemeClr val="bg1"/>
                </a:solidFill>
                <a:latin typeface="Calibri" panose="020F0502020204030204" pitchFamily="34" charset="0"/>
                <a:cs typeface="Calibri" panose="020F0502020204030204" pitchFamily="34" charset="0"/>
              </a:rPr>
              <a:t>una de las necesidades más importantes </a:t>
            </a:r>
            <a:r>
              <a:rPr lang="es-ES" sz="2400" dirty="0">
                <a:solidFill>
                  <a:schemeClr val="bg1"/>
                </a:solidFill>
                <a:latin typeface="Calibri" panose="020F0502020204030204" pitchFamily="34" charset="0"/>
                <a:cs typeface="Calibri" panose="020F0502020204030204" pitchFamily="34" charset="0"/>
              </a:rPr>
              <a:t>de las víctimas de delitos, siendo crucial para su recuperación </a:t>
            </a:r>
            <a:r>
              <a:rPr lang="es-ES" dirty="0">
                <a:solidFill>
                  <a:schemeClr val="bg1"/>
                </a:solidFill>
                <a:latin typeface="Calibri" panose="020F0502020204030204" pitchFamily="34" charset="0"/>
                <a:cs typeface="Calibri" panose="020F0502020204030204" pitchFamily="34" charset="0"/>
              </a:rPr>
              <a:t>(</a:t>
            </a:r>
            <a:r>
              <a:rPr lang="es-ES" dirty="0" err="1">
                <a:solidFill>
                  <a:schemeClr val="bg1"/>
                </a:solidFill>
                <a:latin typeface="Calibri" panose="020F0502020204030204" pitchFamily="34" charset="0"/>
                <a:cs typeface="Calibri" panose="020F0502020204030204" pitchFamily="34" charset="0"/>
              </a:rPr>
              <a:t>Achilles</a:t>
            </a:r>
            <a:r>
              <a:rPr lang="es-ES" dirty="0">
                <a:solidFill>
                  <a:schemeClr val="bg1"/>
                </a:solidFill>
                <a:latin typeface="Calibri" panose="020F0502020204030204" pitchFamily="34" charset="0"/>
                <a:cs typeface="Calibri" panose="020F0502020204030204" pitchFamily="34" charset="0"/>
              </a:rPr>
              <a:t> &amp; </a:t>
            </a:r>
            <a:r>
              <a:rPr lang="es-ES" dirty="0" err="1">
                <a:solidFill>
                  <a:schemeClr val="bg1"/>
                </a:solidFill>
                <a:latin typeface="Calibri" panose="020F0502020204030204" pitchFamily="34" charset="0"/>
                <a:cs typeface="Calibri" panose="020F0502020204030204" pitchFamily="34" charset="0"/>
              </a:rPr>
              <a:t>Zehr</a:t>
            </a:r>
            <a:r>
              <a:rPr lang="es-ES" dirty="0">
                <a:solidFill>
                  <a:schemeClr val="bg1"/>
                </a:solidFill>
                <a:latin typeface="Calibri" panose="020F0502020204030204" pitchFamily="34" charset="0"/>
                <a:cs typeface="Calibri" panose="020F0502020204030204" pitchFamily="34" charset="0"/>
              </a:rPr>
              <a:t>, 2001; </a:t>
            </a:r>
            <a:r>
              <a:rPr lang="es-ES" dirty="0" err="1">
                <a:solidFill>
                  <a:schemeClr val="bg1"/>
                </a:solidFill>
                <a:latin typeface="Calibri" panose="020F0502020204030204" pitchFamily="34" charset="0"/>
                <a:cs typeface="Calibri" panose="020F0502020204030204" pitchFamily="34" charset="0"/>
              </a:rPr>
              <a:t>Zehr</a:t>
            </a:r>
            <a:r>
              <a:rPr lang="es-ES" dirty="0">
                <a:solidFill>
                  <a:schemeClr val="bg1"/>
                </a:solidFill>
                <a:latin typeface="Calibri" panose="020F0502020204030204" pitchFamily="34" charset="0"/>
                <a:cs typeface="Calibri" panose="020F0502020204030204" pitchFamily="34" charset="0"/>
              </a:rPr>
              <a:t>, 2005). </a:t>
            </a:r>
            <a:endParaRPr lang="en-US" dirty="0">
              <a:solidFill>
                <a:schemeClr val="bg1"/>
              </a:solidFill>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defRPr/>
            </a:pPr>
            <a:endParaRPr lang="en-US" dirty="0">
              <a:solidFill>
                <a:schemeClr val="bg1"/>
              </a:solidFill>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defRPr/>
            </a:pPr>
            <a:endParaRPr lang="es-ES" sz="2400" dirty="0">
              <a:solidFill>
                <a:schemeClr val="bg1"/>
              </a:solidFill>
              <a:latin typeface="Calibri" panose="020F0502020204030204" pitchFamily="34" charset="0"/>
              <a:cs typeface="Calibri" panose="020F0502020204030204" pitchFamily="34" charset="0"/>
            </a:endParaRPr>
          </a:p>
        </p:txBody>
      </p:sp>
      <p:sp>
        <p:nvSpPr>
          <p:cNvPr id="3" name="Rectángulo 2"/>
          <p:cNvSpPr/>
          <p:nvPr/>
        </p:nvSpPr>
        <p:spPr>
          <a:xfrm>
            <a:off x="920751" y="1203663"/>
            <a:ext cx="10423524" cy="1477328"/>
          </a:xfrm>
          <a:prstGeom prst="rect">
            <a:avLst/>
          </a:prstGeom>
        </p:spPr>
        <p:txBody>
          <a:bodyPr wrap="square">
            <a:spAutoFit/>
          </a:bodyPr>
          <a:lstStyle/>
          <a:p>
            <a:pPr marL="285750" indent="-285750" algn="just">
              <a:buFont typeface="Wingdings" panose="05000000000000000000" pitchFamily="2" charset="2"/>
              <a:buChar char="ü"/>
              <a:defRPr/>
            </a:pPr>
            <a:r>
              <a:rPr lang="es-ES" sz="2400" b="1" dirty="0">
                <a:solidFill>
                  <a:schemeClr val="bg1"/>
                </a:solidFill>
                <a:latin typeface="Calibri" panose="020F0502020204030204" pitchFamily="34" charset="0"/>
                <a:cs typeface="Calibri" panose="020F0502020204030204" pitchFamily="34" charset="0"/>
              </a:rPr>
              <a:t>Ser reconocidas como víctimas </a:t>
            </a:r>
            <a:r>
              <a:rPr lang="es-ES" dirty="0">
                <a:solidFill>
                  <a:schemeClr val="bg1"/>
                </a:solidFill>
                <a:latin typeface="Calibri" panose="020F0502020204030204" pitchFamily="34" charset="0"/>
                <a:cs typeface="Calibri" panose="020F0502020204030204" pitchFamily="34" charset="0"/>
              </a:rPr>
              <a:t>(</a:t>
            </a:r>
            <a:r>
              <a:rPr lang="es-ES" dirty="0" err="1">
                <a:solidFill>
                  <a:schemeClr val="bg1"/>
                </a:solidFill>
                <a:latin typeface="Calibri" panose="020F0502020204030204" pitchFamily="34" charset="0"/>
                <a:cs typeface="Calibri" panose="020F0502020204030204" pitchFamily="34" charset="0"/>
              </a:rPr>
              <a:t>Schiff</a:t>
            </a:r>
            <a:r>
              <a:rPr lang="es-ES" dirty="0">
                <a:solidFill>
                  <a:schemeClr val="bg1"/>
                </a:solidFill>
                <a:latin typeface="Calibri" panose="020F0502020204030204" pitchFamily="34" charset="0"/>
                <a:cs typeface="Calibri" panose="020F0502020204030204" pitchFamily="34" charset="0"/>
              </a:rPr>
              <a:t>, 2007, </a:t>
            </a:r>
            <a:r>
              <a:rPr lang="es-ES" dirty="0" err="1">
                <a:solidFill>
                  <a:schemeClr val="bg1"/>
                </a:solidFill>
                <a:latin typeface="Calibri" panose="020F0502020204030204" pitchFamily="34" charset="0"/>
                <a:cs typeface="Calibri" panose="020F0502020204030204" pitchFamily="34" charset="0"/>
              </a:rPr>
              <a:t>Daly</a:t>
            </a:r>
            <a:r>
              <a:rPr lang="es-ES" dirty="0">
                <a:solidFill>
                  <a:schemeClr val="bg1"/>
                </a:solidFill>
                <a:latin typeface="Calibri" panose="020F0502020204030204" pitchFamily="34" charset="0"/>
                <a:cs typeface="Calibri" panose="020F0502020204030204" pitchFamily="34" charset="0"/>
              </a:rPr>
              <a:t>, 2017).</a:t>
            </a:r>
          </a:p>
          <a:p>
            <a:pPr algn="just">
              <a:defRPr/>
            </a:pPr>
            <a:endParaRPr lang="es-ES" sz="2400" dirty="0">
              <a:solidFill>
                <a:schemeClr val="bg1"/>
              </a:solidFill>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defRPr/>
            </a:pPr>
            <a:r>
              <a:rPr lang="es-ES" sz="2400" b="1" dirty="0">
                <a:solidFill>
                  <a:schemeClr val="bg1"/>
                </a:solidFill>
                <a:latin typeface="Calibri" panose="020F0502020204030204" pitchFamily="34" charset="0"/>
                <a:cs typeface="Calibri" panose="020F0502020204030204" pitchFamily="34" charset="0"/>
              </a:rPr>
              <a:t>Ser validadas en el daño sufrido</a:t>
            </a:r>
            <a:r>
              <a:rPr lang="es-ES" sz="2400" dirty="0">
                <a:solidFill>
                  <a:schemeClr val="bg1"/>
                </a:solidFill>
                <a:latin typeface="Calibri" panose="020F0502020204030204" pitchFamily="34" charset="0"/>
                <a:cs typeface="Calibri" panose="020F0502020204030204" pitchFamily="34" charset="0"/>
              </a:rPr>
              <a:t>, que la agresión sea vista como un delito </a:t>
            </a:r>
            <a:r>
              <a:rPr lang="es-ES" dirty="0">
                <a:solidFill>
                  <a:schemeClr val="bg1"/>
                </a:solidFill>
                <a:latin typeface="Calibri" panose="020F0502020204030204" pitchFamily="34" charset="0"/>
                <a:cs typeface="Calibri" panose="020F0502020204030204" pitchFamily="34" charset="0"/>
              </a:rPr>
              <a:t>(</a:t>
            </a:r>
            <a:r>
              <a:rPr lang="es-ES" dirty="0" err="1">
                <a:solidFill>
                  <a:schemeClr val="bg1"/>
                </a:solidFill>
                <a:latin typeface="Calibri" panose="020F0502020204030204" pitchFamily="34" charset="0"/>
                <a:cs typeface="Calibri" panose="020F0502020204030204" pitchFamily="34" charset="0"/>
              </a:rPr>
              <a:t>Zehr</a:t>
            </a:r>
            <a:r>
              <a:rPr lang="es-ES" dirty="0">
                <a:solidFill>
                  <a:schemeClr val="bg1"/>
                </a:solidFill>
                <a:latin typeface="Calibri" panose="020F0502020204030204" pitchFamily="34" charset="0"/>
                <a:cs typeface="Calibri" panose="020F0502020204030204" pitchFamily="34" charset="0"/>
              </a:rPr>
              <a:t>, 2005; </a:t>
            </a:r>
            <a:r>
              <a:rPr lang="es-ES" dirty="0" err="1">
                <a:solidFill>
                  <a:schemeClr val="bg1"/>
                </a:solidFill>
                <a:latin typeface="Calibri" panose="020F0502020204030204" pitchFamily="34" charset="0"/>
                <a:cs typeface="Calibri" panose="020F0502020204030204" pitchFamily="34" charset="0"/>
              </a:rPr>
              <a:t>Daly</a:t>
            </a:r>
            <a:r>
              <a:rPr lang="es-ES" dirty="0">
                <a:solidFill>
                  <a:schemeClr val="bg1"/>
                </a:solidFill>
                <a:latin typeface="Calibri" panose="020F0502020204030204" pitchFamily="34" charset="0"/>
                <a:cs typeface="Calibri" panose="020F0502020204030204" pitchFamily="34" charset="0"/>
              </a:rPr>
              <a:t>, 2017). </a:t>
            </a:r>
          </a:p>
        </p:txBody>
      </p:sp>
    </p:spTree>
    <p:extLst>
      <p:ext uri="{BB962C8B-B14F-4D97-AF65-F5344CB8AC3E}">
        <p14:creationId xmlns:p14="http://schemas.microsoft.com/office/powerpoint/2010/main" val="106393446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ángulo 1"/>
          <p:cNvSpPr/>
          <p:nvPr/>
        </p:nvSpPr>
        <p:spPr>
          <a:xfrm>
            <a:off x="819149" y="835224"/>
            <a:ext cx="10539413" cy="1631216"/>
          </a:xfrm>
          <a:prstGeom prst="rect">
            <a:avLst/>
          </a:prstGeom>
        </p:spPr>
        <p:txBody>
          <a:bodyPr wrap="square">
            <a:spAutoFit/>
          </a:bodyPr>
          <a:lstStyle/>
          <a:p>
            <a:pPr algn="just">
              <a:buClr>
                <a:srgbClr val="FF0000"/>
              </a:buClr>
              <a:defRPr/>
            </a:pPr>
            <a:r>
              <a:rPr lang="es-ES" sz="3200" dirty="0">
                <a:solidFill>
                  <a:schemeClr val="bg1"/>
                </a:solidFill>
                <a:latin typeface="Calibri" panose="020F0502020204030204" pitchFamily="34" charset="0"/>
                <a:cs typeface="Calibri" panose="020F0502020204030204" pitchFamily="34" charset="0"/>
              </a:rPr>
              <a:t> Varias de estas necesidades están asociadas al </a:t>
            </a:r>
            <a:r>
              <a:rPr lang="es-ES" sz="3200" b="1" dirty="0">
                <a:solidFill>
                  <a:schemeClr val="bg1"/>
                </a:solidFill>
                <a:latin typeface="Calibri" panose="020F0502020204030204" pitchFamily="34" charset="0"/>
                <a:cs typeface="Calibri" panose="020F0502020204030204" pitchFamily="34" charset="0"/>
              </a:rPr>
              <a:t>concepto de: </a:t>
            </a:r>
          </a:p>
          <a:p>
            <a:pPr algn="just">
              <a:buClr>
                <a:srgbClr val="FF0000"/>
              </a:buClr>
              <a:defRPr/>
            </a:pPr>
            <a:r>
              <a:rPr lang="es-ES" sz="3600" b="1" dirty="0">
                <a:solidFill>
                  <a:srgbClr val="FFFF00"/>
                </a:solidFill>
                <a:latin typeface="Calibri" panose="020F0502020204030204" pitchFamily="34" charset="0"/>
                <a:cs typeface="Calibri" panose="020F0502020204030204" pitchFamily="34" charset="0"/>
              </a:rPr>
              <a:t>                                       </a:t>
            </a:r>
            <a:r>
              <a:rPr lang="es-ES" sz="3600" b="1" dirty="0" smtClean="0">
                <a:solidFill>
                  <a:srgbClr val="FFFF00"/>
                </a:solidFill>
                <a:latin typeface="Calibri" panose="020F0502020204030204" pitchFamily="34" charset="0"/>
                <a:cs typeface="Calibri" panose="020F0502020204030204" pitchFamily="34" charset="0"/>
              </a:rPr>
              <a:t>justicia procedimental </a:t>
            </a:r>
            <a:r>
              <a:rPr lang="es-CL" altLang="en-US" dirty="0">
                <a:solidFill>
                  <a:schemeClr val="bg1"/>
                </a:solidFill>
                <a:latin typeface="Calibri" panose="020F0502020204030204" pitchFamily="34" charset="0"/>
                <a:ea typeface="Calibri" panose="020F0502020204030204" pitchFamily="34" charset="0"/>
                <a:cs typeface="Calibri" panose="020F0502020204030204" pitchFamily="34" charset="0"/>
              </a:rPr>
              <a:t>(Tyler &amp; </a:t>
            </a:r>
            <a:r>
              <a:rPr lang="es-CL" alt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Lind</a:t>
            </a:r>
            <a:r>
              <a:rPr lang="es-CL" altLang="en-US" dirty="0">
                <a:solidFill>
                  <a:schemeClr val="bg1"/>
                </a:solidFill>
                <a:latin typeface="Calibri" panose="020F0502020204030204" pitchFamily="34" charset="0"/>
                <a:ea typeface="Calibri" panose="020F0502020204030204" pitchFamily="34" charset="0"/>
                <a:cs typeface="Calibri" panose="020F0502020204030204" pitchFamily="34" charset="0"/>
              </a:rPr>
              <a:t>, 2001).</a:t>
            </a:r>
          </a:p>
          <a:p>
            <a:pPr algn="just">
              <a:buClr>
                <a:srgbClr val="FF0000"/>
              </a:buClr>
              <a:defRPr/>
            </a:pPr>
            <a:endParaRPr lang="en-US" sz="3200" b="1" dirty="0">
              <a:solidFill>
                <a:srgbClr val="FFFF00"/>
              </a:solidFill>
              <a:latin typeface="Calibri" panose="020F0502020204030204" pitchFamily="34" charset="0"/>
              <a:cs typeface="Calibri" panose="020F0502020204030204" pitchFamily="34" charset="0"/>
            </a:endParaRPr>
          </a:p>
        </p:txBody>
      </p:sp>
      <p:sp>
        <p:nvSpPr>
          <p:cNvPr id="3" name="Rectángulo 2"/>
          <p:cNvSpPr/>
          <p:nvPr/>
        </p:nvSpPr>
        <p:spPr>
          <a:xfrm>
            <a:off x="942975" y="2790107"/>
            <a:ext cx="10415587" cy="2668551"/>
          </a:xfrm>
          <a:prstGeom prst="rect">
            <a:avLst/>
          </a:prstGeom>
        </p:spPr>
        <p:txBody>
          <a:bodyPr wrap="square">
            <a:spAutoFit/>
          </a:bodyPr>
          <a:lstStyle/>
          <a:p>
            <a:pPr marL="342900" indent="-342900" algn="just">
              <a:lnSpc>
                <a:spcPct val="107000"/>
              </a:lnSpc>
              <a:spcAft>
                <a:spcPts val="800"/>
              </a:spcAft>
              <a:buClr>
                <a:srgbClr val="00B0F0"/>
              </a:buClr>
              <a:buSzPct val="124000"/>
              <a:buFont typeface="Arial" panose="020B0604020202020204" pitchFamily="34" charset="0"/>
              <a:buChar char="•"/>
              <a:defRPr/>
            </a:pPr>
            <a:r>
              <a:rPr lang="es-ES" alt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La justicia procedimental tiene que ver con la forma en que se toman las decisiones en la sala del tribunal, más que con el resultado </a:t>
            </a:r>
            <a:r>
              <a:rPr lang="es-ES" altLang="en-US" dirty="0">
                <a:solidFill>
                  <a:schemeClr val="bg1"/>
                </a:solidFill>
                <a:latin typeface="Calibri" panose="020F0502020204030204" pitchFamily="34" charset="0"/>
                <a:ea typeface="Calibri" panose="020F0502020204030204" pitchFamily="34" charset="0"/>
                <a:cs typeface="Calibri" panose="020F0502020204030204" pitchFamily="34" charset="0"/>
              </a:rPr>
              <a:t>(Tyler y </a:t>
            </a:r>
            <a:r>
              <a:rPr lang="es-ES" alt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Lind</a:t>
            </a:r>
            <a:r>
              <a:rPr lang="es-ES" altLang="en-US" dirty="0">
                <a:solidFill>
                  <a:schemeClr val="bg1"/>
                </a:solidFill>
                <a:latin typeface="Calibri" panose="020F0502020204030204" pitchFamily="34" charset="0"/>
                <a:ea typeface="Calibri" panose="020F0502020204030204" pitchFamily="34" charset="0"/>
                <a:cs typeface="Calibri" panose="020F0502020204030204" pitchFamily="34" charset="0"/>
              </a:rPr>
              <a:t>, 1990).</a:t>
            </a:r>
          </a:p>
          <a:p>
            <a:pPr marL="342900" indent="-342900" algn="just">
              <a:lnSpc>
                <a:spcPct val="107000"/>
              </a:lnSpc>
              <a:spcAft>
                <a:spcPts val="800"/>
              </a:spcAft>
              <a:buClr>
                <a:srgbClr val="00B0F0"/>
              </a:buClr>
              <a:buSzPct val="124000"/>
              <a:buFont typeface="Arial" panose="020B0604020202020204" pitchFamily="34" charset="0"/>
              <a:buChar char="•"/>
              <a:defRPr/>
            </a:pPr>
            <a:endParaRPr lang="es-CL" altLang="en-US" sz="2400" dirty="0" smtClean="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spcAft>
                <a:spcPts val="800"/>
              </a:spcAft>
              <a:buClr>
                <a:srgbClr val="00B0F0"/>
              </a:buClr>
              <a:buSzPct val="124000"/>
              <a:buFont typeface="Arial" panose="020B0604020202020204" pitchFamily="34" charset="0"/>
              <a:buChar char="•"/>
              <a:defRPr/>
            </a:pPr>
            <a:r>
              <a:rPr lang="es-CL" altLang="en-US" sz="2400" dirty="0" err="1" smtClean="0">
                <a:solidFill>
                  <a:schemeClr val="bg1"/>
                </a:solidFill>
                <a:latin typeface="Calibri" panose="020F0502020204030204" pitchFamily="34" charset="0"/>
                <a:ea typeface="Calibri" panose="020F0502020204030204" pitchFamily="34" charset="0"/>
                <a:cs typeface="Calibri" panose="020F0502020204030204" pitchFamily="34" charset="0"/>
              </a:rPr>
              <a:t>Liefaard</a:t>
            </a:r>
            <a:r>
              <a:rPr lang="es-CL" altLang="en-US" sz="2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la denomina: </a:t>
            </a:r>
            <a:r>
              <a:rPr lang="es-CL" alt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“justicia </a:t>
            </a:r>
            <a:r>
              <a:rPr lang="es-CL" altLang="en-US" sz="2400" b="1" dirty="0" smtClean="0">
                <a:solidFill>
                  <a:schemeClr val="bg1"/>
                </a:solidFill>
                <a:latin typeface="Calibri" panose="020F0502020204030204" pitchFamily="34" charset="0"/>
                <a:ea typeface="Calibri" panose="020F0502020204030204" pitchFamily="34" charset="0"/>
                <a:cs typeface="Calibri" panose="020F0502020204030204" pitchFamily="34" charset="0"/>
              </a:rPr>
              <a:t>amigable” </a:t>
            </a:r>
            <a:r>
              <a:rPr lang="es-CL" altLang="en-US" dirty="0" smtClean="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s-CL" alt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Liefaard</a:t>
            </a:r>
            <a:r>
              <a:rPr lang="es-CL" altLang="en-US" dirty="0">
                <a:solidFill>
                  <a:schemeClr val="bg1"/>
                </a:solidFill>
                <a:latin typeface="Calibri" panose="020F0502020204030204" pitchFamily="34" charset="0"/>
                <a:ea typeface="Calibri" panose="020F0502020204030204" pitchFamily="34" charset="0"/>
                <a:cs typeface="Calibri" panose="020F0502020204030204" pitchFamily="34" charset="0"/>
              </a:rPr>
              <a:t> &amp; </a:t>
            </a:r>
            <a:r>
              <a:rPr lang="es-CL" alt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Kilkelly</a:t>
            </a:r>
            <a:r>
              <a:rPr lang="es-CL" altLang="en-US" dirty="0">
                <a:solidFill>
                  <a:schemeClr val="bg1"/>
                </a:solidFill>
                <a:latin typeface="Calibri" panose="020F0502020204030204" pitchFamily="34" charset="0"/>
                <a:ea typeface="Calibri" panose="020F0502020204030204" pitchFamily="34" charset="0"/>
                <a:cs typeface="Calibri" panose="020F0502020204030204" pitchFamily="34" charset="0"/>
              </a:rPr>
              <a:t>, 2018). </a:t>
            </a:r>
            <a:r>
              <a:rPr lang="es-CL" alt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En otras palabras, lograr que las víctimas vean que el procedimiento penal sirve para brindarles justicia. </a:t>
            </a:r>
            <a:endParaRPr lang="en-US" altLang="en-US"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13392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885821" y="2257425"/>
            <a:ext cx="10558466" cy="3857626"/>
          </a:xfrm>
          <a:prstGeom prst="rect">
            <a:avLst/>
          </a:prstGeom>
          <a:solidFill>
            <a:srgbClr val="00206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80000"/>
              </a:lnSpc>
              <a:buClr>
                <a:srgbClr val="00B0F0"/>
              </a:buClr>
              <a:buSzPct val="125000"/>
            </a:pPr>
            <a:r>
              <a:rPr lang="es-ES" altLang="es-CL" sz="2400" dirty="0" smtClean="0">
                <a:solidFill>
                  <a:schemeClr val="bg1"/>
                </a:solidFill>
                <a:latin typeface="Calibri" panose="020F0502020204030204" pitchFamily="34" charset="0"/>
                <a:cs typeface="Calibri" panose="020F0502020204030204" pitchFamily="34" charset="0"/>
              </a:rPr>
              <a:t>La </a:t>
            </a:r>
            <a:r>
              <a:rPr lang="es-ES" altLang="es-CL" sz="2400" dirty="0">
                <a:solidFill>
                  <a:schemeClr val="bg1"/>
                </a:solidFill>
                <a:latin typeface="Calibri" panose="020F0502020204030204" pitchFamily="34" charset="0"/>
                <a:cs typeface="Calibri" panose="020F0502020204030204" pitchFamily="34" charset="0"/>
              </a:rPr>
              <a:t>investigación ha demostrado que tanto el grado de satisfacción con el resultado de un caso como las mejoras en el bienestar emocional están fuertemente asociados con la percepción de las víctimas de que el proceso </a:t>
            </a:r>
            <a:r>
              <a:rPr lang="es-ES" altLang="es-CL" sz="2400" b="1" dirty="0">
                <a:solidFill>
                  <a:schemeClr val="bg1"/>
                </a:solidFill>
                <a:latin typeface="Calibri" panose="020F0502020204030204" pitchFamily="34" charset="0"/>
                <a:cs typeface="Calibri" panose="020F0502020204030204" pitchFamily="34" charset="0"/>
              </a:rPr>
              <a:t>fue justo y equitativo </a:t>
            </a:r>
            <a:r>
              <a:rPr lang="es-ES" altLang="es-CL" sz="1800" dirty="0">
                <a:solidFill>
                  <a:schemeClr val="bg1"/>
                </a:solidFill>
                <a:latin typeface="Calibri" panose="020F0502020204030204" pitchFamily="34" charset="0"/>
                <a:cs typeface="Calibri" panose="020F0502020204030204" pitchFamily="34" charset="0"/>
              </a:rPr>
              <a:t>(Bell, 2007) </a:t>
            </a:r>
            <a:r>
              <a:rPr lang="es-ES" altLang="es-CL" sz="2400" dirty="0">
                <a:solidFill>
                  <a:schemeClr val="bg1"/>
                </a:solidFill>
                <a:latin typeface="Calibri" panose="020F0502020204030204" pitchFamily="34" charset="0"/>
                <a:cs typeface="Calibri" panose="020F0502020204030204" pitchFamily="34" charset="0"/>
              </a:rPr>
              <a:t>y que las percepciones de injusticia procesal se asocian con una menor autoestima </a:t>
            </a:r>
            <a:r>
              <a:rPr lang="es-ES" altLang="es-CL" sz="1800" dirty="0">
                <a:solidFill>
                  <a:schemeClr val="bg1"/>
                </a:solidFill>
                <a:latin typeface="Calibri" panose="020F0502020204030204" pitchFamily="34" charset="0"/>
                <a:cs typeface="Calibri" panose="020F0502020204030204" pitchFamily="34" charset="0"/>
              </a:rPr>
              <a:t>(</a:t>
            </a:r>
            <a:r>
              <a:rPr lang="es-ES" altLang="es-CL" sz="1800" dirty="0" err="1">
                <a:solidFill>
                  <a:schemeClr val="bg1"/>
                </a:solidFill>
                <a:latin typeface="Calibri" panose="020F0502020204030204" pitchFamily="34" charset="0"/>
                <a:cs typeface="Calibri" panose="020F0502020204030204" pitchFamily="34" charset="0"/>
              </a:rPr>
              <a:t>Koper</a:t>
            </a:r>
            <a:r>
              <a:rPr lang="es-ES" altLang="es-CL" sz="1800" dirty="0">
                <a:solidFill>
                  <a:schemeClr val="bg1"/>
                </a:solidFill>
                <a:latin typeface="Calibri" panose="020F0502020204030204" pitchFamily="34" charset="0"/>
                <a:cs typeface="Calibri" panose="020F0502020204030204" pitchFamily="34" charset="0"/>
              </a:rPr>
              <a:t>, </a:t>
            </a:r>
            <a:r>
              <a:rPr lang="es-ES" altLang="es-CL" sz="1800" dirty="0" err="1">
                <a:solidFill>
                  <a:schemeClr val="bg1"/>
                </a:solidFill>
                <a:latin typeface="Calibri" panose="020F0502020204030204" pitchFamily="34" charset="0"/>
                <a:cs typeface="Calibri" panose="020F0502020204030204" pitchFamily="34" charset="0"/>
              </a:rPr>
              <a:t>VanKnippenberg</a:t>
            </a:r>
            <a:r>
              <a:rPr lang="es-ES" altLang="es-CL" sz="1800" dirty="0">
                <a:solidFill>
                  <a:schemeClr val="bg1"/>
                </a:solidFill>
                <a:latin typeface="Calibri" panose="020F0502020204030204" pitchFamily="34" charset="0"/>
                <a:cs typeface="Calibri" panose="020F0502020204030204" pitchFamily="34" charset="0"/>
              </a:rPr>
              <a:t>, </a:t>
            </a:r>
            <a:r>
              <a:rPr lang="es-ES" altLang="es-CL" sz="1800" dirty="0" err="1">
                <a:solidFill>
                  <a:schemeClr val="bg1"/>
                </a:solidFill>
                <a:latin typeface="Calibri" panose="020F0502020204030204" pitchFamily="34" charset="0"/>
                <a:cs typeface="Calibri" panose="020F0502020204030204" pitchFamily="34" charset="0"/>
              </a:rPr>
              <a:t>Bouhuijs</a:t>
            </a:r>
            <a:r>
              <a:rPr lang="es-ES" altLang="es-CL" sz="1800" dirty="0">
                <a:solidFill>
                  <a:schemeClr val="bg1"/>
                </a:solidFill>
                <a:latin typeface="Calibri" panose="020F0502020204030204" pitchFamily="34" charset="0"/>
                <a:cs typeface="Calibri" panose="020F0502020204030204" pitchFamily="34" charset="0"/>
              </a:rPr>
              <a:t>, </a:t>
            </a:r>
            <a:r>
              <a:rPr lang="es-ES" altLang="es-CL" sz="1800" dirty="0" err="1">
                <a:solidFill>
                  <a:schemeClr val="bg1"/>
                </a:solidFill>
                <a:latin typeface="Calibri" panose="020F0502020204030204" pitchFamily="34" charset="0"/>
                <a:cs typeface="Calibri" panose="020F0502020204030204" pitchFamily="34" charset="0"/>
              </a:rPr>
              <a:t>Vermunt</a:t>
            </a:r>
            <a:r>
              <a:rPr lang="es-ES" altLang="es-CL" sz="1800" dirty="0">
                <a:solidFill>
                  <a:schemeClr val="bg1"/>
                </a:solidFill>
                <a:latin typeface="Calibri" panose="020F0502020204030204" pitchFamily="34" charset="0"/>
                <a:cs typeface="Calibri" panose="020F0502020204030204" pitchFamily="34" charset="0"/>
              </a:rPr>
              <a:t> y </a:t>
            </a:r>
            <a:r>
              <a:rPr lang="es-ES" altLang="es-CL" sz="1800" dirty="0" err="1">
                <a:solidFill>
                  <a:schemeClr val="bg1"/>
                </a:solidFill>
                <a:latin typeface="Calibri" panose="020F0502020204030204" pitchFamily="34" charset="0"/>
                <a:cs typeface="Calibri" panose="020F0502020204030204" pitchFamily="34" charset="0"/>
              </a:rPr>
              <a:t>Wilke</a:t>
            </a:r>
            <a:r>
              <a:rPr lang="es-ES" altLang="es-CL" sz="1800" dirty="0">
                <a:solidFill>
                  <a:schemeClr val="bg1"/>
                </a:solidFill>
                <a:latin typeface="Calibri" panose="020F0502020204030204" pitchFamily="34" charset="0"/>
                <a:cs typeface="Calibri" panose="020F0502020204030204" pitchFamily="34" charset="0"/>
              </a:rPr>
              <a:t>, 1993). </a:t>
            </a:r>
          </a:p>
          <a:p>
            <a:pPr algn="just">
              <a:lnSpc>
                <a:spcPct val="80000"/>
              </a:lnSpc>
              <a:buClr>
                <a:srgbClr val="00B0F0"/>
              </a:buClr>
              <a:buSzPct val="125000"/>
            </a:pPr>
            <a:endParaRPr lang="es-ES_tradnl" altLang="es-CL" sz="2400" dirty="0" smtClean="0">
              <a:solidFill>
                <a:schemeClr val="bg1"/>
              </a:solidFill>
              <a:latin typeface="Calibri" panose="020F0502020204030204" pitchFamily="34" charset="0"/>
              <a:cs typeface="Calibri" panose="020F0502020204030204" pitchFamily="34" charset="0"/>
            </a:endParaRPr>
          </a:p>
          <a:p>
            <a:pPr algn="just">
              <a:lnSpc>
                <a:spcPct val="80000"/>
              </a:lnSpc>
              <a:buClr>
                <a:srgbClr val="00B0F0"/>
              </a:buClr>
              <a:buSzPct val="125000"/>
            </a:pPr>
            <a:r>
              <a:rPr lang="es-ES_tradnl" altLang="es-CL" sz="2400" dirty="0" smtClean="0">
                <a:solidFill>
                  <a:schemeClr val="bg1"/>
                </a:solidFill>
                <a:latin typeface="Calibri" panose="020F0502020204030204" pitchFamily="34" charset="0"/>
                <a:cs typeface="Calibri" panose="020F0502020204030204" pitchFamily="34" charset="0"/>
              </a:rPr>
              <a:t>No es el resultado del procedimiento, sino, más bien, </a:t>
            </a:r>
            <a:r>
              <a:rPr lang="es-ES_tradnl" altLang="es-CL" sz="2400" b="1" dirty="0" smtClean="0">
                <a:solidFill>
                  <a:schemeClr val="bg1"/>
                </a:solidFill>
                <a:latin typeface="Calibri" panose="020F0502020204030204" pitchFamily="34" charset="0"/>
                <a:cs typeface="Calibri" panose="020F0502020204030204" pitchFamily="34" charset="0"/>
              </a:rPr>
              <a:t>el control observado del procedimiento, </a:t>
            </a:r>
            <a:r>
              <a:rPr lang="es-ES_tradnl" altLang="es-CL" sz="2400" dirty="0" smtClean="0">
                <a:solidFill>
                  <a:schemeClr val="bg1"/>
                </a:solidFill>
                <a:latin typeface="Calibri" panose="020F0502020204030204" pitchFamily="34" charset="0"/>
                <a:cs typeface="Calibri" panose="020F0502020204030204" pitchFamily="34" charset="0"/>
              </a:rPr>
              <a:t>lo que es decisivo para la satisfacción de las partes del proceso frente a la decisión del tribunal. </a:t>
            </a:r>
          </a:p>
          <a:p>
            <a:pPr algn="just">
              <a:lnSpc>
                <a:spcPct val="80000"/>
              </a:lnSpc>
              <a:buClr>
                <a:srgbClr val="00B0F0"/>
              </a:buClr>
              <a:buSzPct val="125000"/>
            </a:pPr>
            <a:endParaRPr lang="es-ES_tradnl" altLang="es-CL" sz="2400" dirty="0" smtClean="0">
              <a:solidFill>
                <a:schemeClr val="bg1"/>
              </a:solidFill>
              <a:latin typeface="Calibri" panose="020F0502020204030204" pitchFamily="34" charset="0"/>
              <a:cs typeface="Calibri" panose="020F0502020204030204" pitchFamily="34" charset="0"/>
            </a:endParaRPr>
          </a:p>
        </p:txBody>
      </p:sp>
      <p:sp>
        <p:nvSpPr>
          <p:cNvPr id="3" name="Rectángulo 2"/>
          <p:cNvSpPr/>
          <p:nvPr/>
        </p:nvSpPr>
        <p:spPr>
          <a:xfrm>
            <a:off x="3415711" y="672583"/>
            <a:ext cx="5498685" cy="769441"/>
          </a:xfrm>
          <a:prstGeom prst="rect">
            <a:avLst/>
          </a:prstGeom>
        </p:spPr>
        <p:txBody>
          <a:bodyPr wrap="none">
            <a:spAutoFit/>
          </a:bodyPr>
          <a:lstStyle/>
          <a:p>
            <a:r>
              <a:rPr lang="es-ES" sz="4400" b="1" dirty="0" smtClean="0">
                <a:solidFill>
                  <a:srgbClr val="FFFF00"/>
                </a:solidFill>
                <a:latin typeface="Calibri" panose="020F0502020204030204" pitchFamily="34" charset="0"/>
                <a:cs typeface="Calibri" panose="020F0502020204030204" pitchFamily="34" charset="0"/>
              </a:rPr>
              <a:t>Justicia </a:t>
            </a:r>
            <a:r>
              <a:rPr lang="es-ES" sz="4400" b="1" dirty="0">
                <a:solidFill>
                  <a:srgbClr val="FFFF00"/>
                </a:solidFill>
                <a:latin typeface="Calibri" panose="020F0502020204030204" pitchFamily="34" charset="0"/>
                <a:cs typeface="Calibri" panose="020F0502020204030204" pitchFamily="34" charset="0"/>
              </a:rPr>
              <a:t>procedimental </a:t>
            </a:r>
            <a:endParaRPr lang="en-US" sz="4400" dirty="0"/>
          </a:p>
        </p:txBody>
      </p:sp>
    </p:spTree>
    <p:extLst>
      <p:ext uri="{BB962C8B-B14F-4D97-AF65-F5344CB8AC3E}">
        <p14:creationId xmlns:p14="http://schemas.microsoft.com/office/powerpoint/2010/main" val="207338100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628647" y="1714499"/>
            <a:ext cx="11072813" cy="4814887"/>
          </a:xfrm>
          <a:prstGeom prst="rect">
            <a:avLst/>
          </a:prstGeom>
          <a:solidFill>
            <a:srgbClr val="00206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80000"/>
              </a:lnSpc>
              <a:buClr>
                <a:srgbClr val="00B0F0"/>
              </a:buClr>
              <a:buSzPct val="125000"/>
            </a:pPr>
            <a:endParaRPr lang="es-ES_tradnl" altLang="es-CL" sz="2400" dirty="0" smtClean="0">
              <a:solidFill>
                <a:schemeClr val="bg1"/>
              </a:solidFill>
              <a:latin typeface="Calibri" panose="020F0502020204030204" pitchFamily="34" charset="0"/>
              <a:cs typeface="Calibri" panose="020F0502020204030204" pitchFamily="34" charset="0"/>
            </a:endParaRPr>
          </a:p>
          <a:p>
            <a:pPr algn="just">
              <a:lnSpc>
                <a:spcPct val="80000"/>
              </a:lnSpc>
              <a:buClr>
                <a:srgbClr val="00B0F0"/>
              </a:buClr>
              <a:buSzPct val="125000"/>
            </a:pPr>
            <a:r>
              <a:rPr lang="es-ES_tradnl" altLang="es-CL" sz="2400" dirty="0" smtClean="0">
                <a:solidFill>
                  <a:schemeClr val="bg1"/>
                </a:solidFill>
                <a:latin typeface="Calibri" panose="020F0502020204030204" pitchFamily="34" charset="0"/>
                <a:cs typeface="Calibri" panose="020F0502020204030204" pitchFamily="34" charset="0"/>
              </a:rPr>
              <a:t>Al otorgar a la víctima la posibilidad de </a:t>
            </a:r>
            <a:r>
              <a:rPr lang="es-ES_tradnl" altLang="es-CL" sz="2400" b="1" dirty="0" smtClean="0">
                <a:solidFill>
                  <a:schemeClr val="bg1"/>
                </a:solidFill>
                <a:latin typeface="Calibri" panose="020F0502020204030204" pitchFamily="34" charset="0"/>
                <a:cs typeface="Calibri" panose="020F0502020204030204" pitchFamily="34" charset="0"/>
              </a:rPr>
              <a:t>expresar sus deseos y consideraciones, </a:t>
            </a:r>
            <a:r>
              <a:rPr lang="es-ES_tradnl" altLang="es-CL" sz="2400" dirty="0" smtClean="0">
                <a:solidFill>
                  <a:schemeClr val="bg1"/>
                </a:solidFill>
                <a:latin typeface="Calibri" panose="020F0502020204030204" pitchFamily="34" charset="0"/>
                <a:cs typeface="Calibri" panose="020F0502020204030204" pitchFamily="34" charset="0"/>
              </a:rPr>
              <a:t>el tribunal fortalece el auto-concepto y el auto aprecio de la víctima, que se observa tratada con respeto y dignidad.</a:t>
            </a:r>
          </a:p>
          <a:p>
            <a:pPr algn="just">
              <a:lnSpc>
                <a:spcPct val="80000"/>
              </a:lnSpc>
              <a:buClr>
                <a:srgbClr val="00B0F0"/>
              </a:buClr>
              <a:buSzPct val="125000"/>
            </a:pPr>
            <a:endParaRPr lang="es-ES_tradnl" altLang="es-CL" sz="2400" dirty="0" smtClean="0">
              <a:solidFill>
                <a:schemeClr val="bg1"/>
              </a:solidFill>
              <a:latin typeface="Calibri" panose="020F0502020204030204" pitchFamily="34" charset="0"/>
              <a:cs typeface="Calibri" panose="020F0502020204030204" pitchFamily="34" charset="0"/>
            </a:endParaRPr>
          </a:p>
          <a:p>
            <a:pPr algn="just">
              <a:lnSpc>
                <a:spcPct val="80000"/>
              </a:lnSpc>
              <a:buClr>
                <a:srgbClr val="00B0F0"/>
              </a:buClr>
              <a:buSzPct val="125000"/>
            </a:pPr>
            <a:r>
              <a:rPr lang="es-ES_tradnl" altLang="es-CL" sz="2400" dirty="0" smtClean="0">
                <a:solidFill>
                  <a:schemeClr val="bg1"/>
                </a:solidFill>
                <a:latin typeface="Calibri" panose="020F0502020204030204" pitchFamily="34" charset="0"/>
                <a:cs typeface="Calibri" panose="020F0502020204030204" pitchFamily="34" charset="0"/>
              </a:rPr>
              <a:t>Un tribunal que muestra consideración ante las necesidades de las víctimas, les hace presente cuan útil es su rol en el proceso penal. </a:t>
            </a:r>
            <a:r>
              <a:rPr lang="es-ES_tradnl" altLang="es-CL" sz="2400" b="1" dirty="0" smtClean="0">
                <a:solidFill>
                  <a:schemeClr val="bg1"/>
                </a:solidFill>
                <a:latin typeface="Calibri" panose="020F0502020204030204" pitchFamily="34" charset="0"/>
                <a:cs typeface="Calibri" panose="020F0502020204030204" pitchFamily="34" charset="0"/>
              </a:rPr>
              <a:t>Las personas son conscientes y responden positivamente a las señales que indican que son miembros valiosos del grupo.</a:t>
            </a:r>
            <a:r>
              <a:rPr lang="es-ES_tradnl" altLang="es-CL" sz="2400" dirty="0" smtClean="0">
                <a:solidFill>
                  <a:schemeClr val="bg1"/>
                </a:solidFill>
                <a:latin typeface="Calibri" panose="020F0502020204030204" pitchFamily="34" charset="0"/>
                <a:cs typeface="Calibri" panose="020F0502020204030204" pitchFamily="34" charset="0"/>
              </a:rPr>
              <a:t> </a:t>
            </a:r>
            <a:r>
              <a:rPr lang="es-ES_tradnl" altLang="es-CL" sz="1800" dirty="0" smtClean="0">
                <a:solidFill>
                  <a:schemeClr val="bg1"/>
                </a:solidFill>
                <a:latin typeface="Calibri" panose="020F0502020204030204" pitchFamily="34" charset="0"/>
                <a:cs typeface="Calibri" panose="020F0502020204030204" pitchFamily="34" charset="0"/>
              </a:rPr>
              <a:t>(</a:t>
            </a:r>
            <a:r>
              <a:rPr lang="es-ES_tradnl" altLang="es-CL" sz="1800" dirty="0" err="1" smtClean="0">
                <a:solidFill>
                  <a:schemeClr val="bg1"/>
                </a:solidFill>
                <a:latin typeface="Calibri" panose="020F0502020204030204" pitchFamily="34" charset="0"/>
                <a:cs typeface="Calibri" panose="020F0502020204030204" pitchFamily="34" charset="0"/>
              </a:rPr>
              <a:t>Lind</a:t>
            </a:r>
            <a:r>
              <a:rPr lang="es-ES_tradnl" altLang="es-CL" sz="1800" dirty="0" smtClean="0">
                <a:solidFill>
                  <a:schemeClr val="bg1"/>
                </a:solidFill>
                <a:latin typeface="Calibri" panose="020F0502020204030204" pitchFamily="34" charset="0"/>
                <a:cs typeface="Calibri" panose="020F0502020204030204" pitchFamily="34" charset="0"/>
              </a:rPr>
              <a:t>, 1995; </a:t>
            </a:r>
            <a:r>
              <a:rPr lang="es-ES_tradnl" altLang="es-CL" sz="1800" dirty="0" err="1" smtClean="0">
                <a:solidFill>
                  <a:schemeClr val="bg1"/>
                </a:solidFill>
                <a:latin typeface="Calibri" panose="020F0502020204030204" pitchFamily="34" charset="0"/>
                <a:cs typeface="Calibri" panose="020F0502020204030204" pitchFamily="34" charset="0"/>
              </a:rPr>
              <a:t>Wemmers</a:t>
            </a:r>
            <a:r>
              <a:rPr lang="es-ES_tradnl" altLang="es-CL" sz="1800" dirty="0" smtClean="0">
                <a:solidFill>
                  <a:schemeClr val="bg1"/>
                </a:solidFill>
                <a:latin typeface="Calibri" panose="020F0502020204030204" pitchFamily="34" charset="0"/>
                <a:cs typeface="Calibri" panose="020F0502020204030204" pitchFamily="34" charset="0"/>
              </a:rPr>
              <a:t>, 1996; </a:t>
            </a:r>
            <a:r>
              <a:rPr lang="es-ES_tradnl" altLang="es-CL" sz="1800" dirty="0" err="1" smtClean="0">
                <a:solidFill>
                  <a:schemeClr val="bg1"/>
                </a:solidFill>
                <a:latin typeface="Calibri" panose="020F0502020204030204" pitchFamily="34" charset="0"/>
                <a:cs typeface="Calibri" panose="020F0502020204030204" pitchFamily="34" charset="0"/>
              </a:rPr>
              <a:t>Erez</a:t>
            </a:r>
            <a:r>
              <a:rPr lang="es-ES_tradnl" altLang="es-CL" sz="1800" dirty="0" smtClean="0">
                <a:solidFill>
                  <a:schemeClr val="bg1"/>
                </a:solidFill>
                <a:latin typeface="Calibri" panose="020F0502020204030204" pitchFamily="34" charset="0"/>
                <a:cs typeface="Calibri" panose="020F0502020204030204" pitchFamily="34" charset="0"/>
              </a:rPr>
              <a:t> / </a:t>
            </a:r>
            <a:r>
              <a:rPr lang="es-ES_tradnl" altLang="es-CL" sz="1800" dirty="0" err="1" smtClean="0">
                <a:solidFill>
                  <a:schemeClr val="bg1"/>
                </a:solidFill>
                <a:latin typeface="Calibri" panose="020F0502020204030204" pitchFamily="34" charset="0"/>
                <a:cs typeface="Calibri" panose="020F0502020204030204" pitchFamily="34" charset="0"/>
              </a:rPr>
              <a:t>Bienkowska</a:t>
            </a:r>
            <a:r>
              <a:rPr lang="es-ES_tradnl" altLang="es-CL" sz="1800" dirty="0" smtClean="0">
                <a:solidFill>
                  <a:schemeClr val="bg1"/>
                </a:solidFill>
                <a:latin typeface="Calibri" panose="020F0502020204030204" pitchFamily="34" charset="0"/>
                <a:cs typeface="Calibri" panose="020F0502020204030204" pitchFamily="34" charset="0"/>
              </a:rPr>
              <a:t>, 1994)</a:t>
            </a:r>
            <a:endParaRPr lang="es-ES" altLang="es-CL" sz="1800" dirty="0" smtClean="0">
              <a:solidFill>
                <a:schemeClr val="bg1"/>
              </a:solidFill>
              <a:latin typeface="Calibri" panose="020F0502020204030204" pitchFamily="34" charset="0"/>
              <a:cs typeface="Calibri" panose="020F0502020204030204" pitchFamily="34" charset="0"/>
            </a:endParaRPr>
          </a:p>
        </p:txBody>
      </p:sp>
      <p:sp>
        <p:nvSpPr>
          <p:cNvPr id="3" name="Rectángulo 2"/>
          <p:cNvSpPr/>
          <p:nvPr/>
        </p:nvSpPr>
        <p:spPr>
          <a:xfrm>
            <a:off x="3415710" y="543996"/>
            <a:ext cx="5498685" cy="769441"/>
          </a:xfrm>
          <a:prstGeom prst="rect">
            <a:avLst/>
          </a:prstGeom>
        </p:spPr>
        <p:txBody>
          <a:bodyPr wrap="none">
            <a:spAutoFit/>
          </a:bodyPr>
          <a:lstStyle/>
          <a:p>
            <a:r>
              <a:rPr lang="es-ES" sz="4400" b="1" dirty="0" smtClean="0">
                <a:solidFill>
                  <a:srgbClr val="FFFF00"/>
                </a:solidFill>
                <a:latin typeface="Calibri" panose="020F0502020204030204" pitchFamily="34" charset="0"/>
                <a:cs typeface="Calibri" panose="020F0502020204030204" pitchFamily="34" charset="0"/>
              </a:rPr>
              <a:t>Justicia </a:t>
            </a:r>
            <a:r>
              <a:rPr lang="es-ES" sz="4400" b="1" dirty="0">
                <a:solidFill>
                  <a:srgbClr val="FFFF00"/>
                </a:solidFill>
                <a:latin typeface="Calibri" panose="020F0502020204030204" pitchFamily="34" charset="0"/>
                <a:cs typeface="Calibri" panose="020F0502020204030204" pitchFamily="34" charset="0"/>
              </a:rPr>
              <a:t>procedimental </a:t>
            </a:r>
            <a:endParaRPr lang="en-US" sz="4400" dirty="0"/>
          </a:p>
        </p:txBody>
      </p:sp>
    </p:spTree>
    <p:extLst>
      <p:ext uri="{BB962C8B-B14F-4D97-AF65-F5344CB8AC3E}">
        <p14:creationId xmlns:p14="http://schemas.microsoft.com/office/powerpoint/2010/main" val="42025730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785938" y="390524"/>
            <a:ext cx="8810625" cy="5936237"/>
          </a:xfrm>
          <a:prstGeom prst="rect">
            <a:avLst/>
          </a:prstGeom>
        </p:spPr>
      </p:pic>
    </p:spTree>
    <p:extLst>
      <p:ext uri="{BB962C8B-B14F-4D97-AF65-F5344CB8AC3E}">
        <p14:creationId xmlns:p14="http://schemas.microsoft.com/office/powerpoint/2010/main" val="374892054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157288" y="328611"/>
            <a:ext cx="9377362" cy="6310452"/>
          </a:xfrm>
          <a:prstGeom prst="rect">
            <a:avLst/>
          </a:prstGeom>
        </p:spPr>
      </p:pic>
    </p:spTree>
    <p:extLst>
      <p:ext uri="{BB962C8B-B14F-4D97-AF65-F5344CB8AC3E}">
        <p14:creationId xmlns:p14="http://schemas.microsoft.com/office/powerpoint/2010/main" val="132335848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CuadroTexto 1"/>
          <p:cNvSpPr txBox="1"/>
          <p:nvPr/>
        </p:nvSpPr>
        <p:spPr>
          <a:xfrm>
            <a:off x="1200149" y="507999"/>
            <a:ext cx="9758363" cy="6001643"/>
          </a:xfrm>
          <a:prstGeom prst="rect">
            <a:avLst/>
          </a:prstGeom>
          <a:noFill/>
        </p:spPr>
        <p:txBody>
          <a:bodyPr wrap="square">
            <a:spAutoFit/>
          </a:bodyPr>
          <a:lstStyle/>
          <a:p>
            <a:pPr algn="just">
              <a:buClr>
                <a:srgbClr val="4FCCF3"/>
              </a:buClr>
              <a:defRPr/>
            </a:pPr>
            <a:r>
              <a:rPr lang="es-CL" sz="4000" b="1" dirty="0">
                <a:solidFill>
                  <a:schemeClr val="bg1"/>
                </a:solidFill>
                <a:latin typeface="Calibri" panose="020F0502020204030204" pitchFamily="34" charset="0"/>
                <a:cs typeface="Calibri" panose="020F0502020204030204" pitchFamily="34" charset="0"/>
              </a:rPr>
              <a:t>Sentirse seguro/a</a:t>
            </a:r>
          </a:p>
          <a:p>
            <a:pPr marL="285750" indent="-285750" algn="just">
              <a:buClr>
                <a:srgbClr val="4FCCF3"/>
              </a:buClr>
              <a:buFont typeface="Wingdings" panose="05000000000000000000" pitchFamily="2" charset="2"/>
              <a:buChar char="§"/>
              <a:defRPr/>
            </a:pPr>
            <a:endParaRPr lang="es-CL" dirty="0">
              <a:solidFill>
                <a:schemeClr val="bg1"/>
              </a:solidFill>
              <a:latin typeface="Calibri" panose="020F0502020204030204" pitchFamily="34" charset="0"/>
              <a:cs typeface="Calibri" panose="020F0502020204030204" pitchFamily="34" charset="0"/>
            </a:endParaRPr>
          </a:p>
          <a:p>
            <a:pPr marL="285750" indent="-285750" algn="just">
              <a:buClr>
                <a:srgbClr val="4FCCF3"/>
              </a:buClr>
              <a:buFont typeface="Wingdings" panose="05000000000000000000" pitchFamily="2" charset="2"/>
              <a:buChar char="§"/>
              <a:defRPr/>
            </a:pPr>
            <a:endParaRPr lang="es-CL" dirty="0">
              <a:solidFill>
                <a:schemeClr val="bg1"/>
              </a:solidFill>
              <a:latin typeface="Calibri" panose="020F0502020204030204" pitchFamily="34" charset="0"/>
              <a:cs typeface="Calibri" panose="020F0502020204030204" pitchFamily="34" charset="0"/>
            </a:endParaRPr>
          </a:p>
          <a:p>
            <a:pPr marL="285750" indent="-285750" algn="just">
              <a:buClr>
                <a:srgbClr val="4FCCF3"/>
              </a:buClr>
              <a:buSzPct val="125000"/>
              <a:buFont typeface="Wingdings" panose="05000000000000000000" pitchFamily="2" charset="2"/>
              <a:buChar char="§"/>
              <a:defRPr/>
            </a:pPr>
            <a:r>
              <a:rPr lang="es-CL" sz="2400" b="1" dirty="0">
                <a:solidFill>
                  <a:schemeClr val="bg1"/>
                </a:solidFill>
                <a:latin typeface="Calibri" panose="020F0502020204030204" pitchFamily="34" charset="0"/>
                <a:cs typeface="Calibri" panose="020F0502020204030204" pitchFamily="34" charset="0"/>
              </a:rPr>
              <a:t>Tranquilizar explícitamente: </a:t>
            </a:r>
            <a:r>
              <a:rPr lang="es-CL" sz="2400" dirty="0">
                <a:solidFill>
                  <a:schemeClr val="bg1"/>
                </a:solidFill>
                <a:latin typeface="Calibri" panose="020F0502020204030204" pitchFamily="34" charset="0"/>
                <a:cs typeface="Calibri" panose="020F0502020204030204" pitchFamily="34" charset="0"/>
              </a:rPr>
              <a:t>“En este lugar estás seguro/a”. Presentarse por el nombre y explicar cargo y función. También la función institucional. Establecer contacto visual, hablar con calma, potenciar un lenguaje no verbal que transmita confianza. </a:t>
            </a:r>
          </a:p>
          <a:p>
            <a:pPr marL="285750" indent="-285750" algn="just">
              <a:buClr>
                <a:srgbClr val="4FCCF3"/>
              </a:buClr>
              <a:buSzPct val="125000"/>
              <a:buFont typeface="Wingdings" panose="05000000000000000000" pitchFamily="2" charset="2"/>
              <a:buChar char="§"/>
              <a:defRPr/>
            </a:pPr>
            <a:endParaRPr lang="es-CL" sz="2400" dirty="0">
              <a:solidFill>
                <a:schemeClr val="bg1"/>
              </a:solidFill>
              <a:latin typeface="Calibri" panose="020F0502020204030204" pitchFamily="34" charset="0"/>
              <a:cs typeface="Calibri" panose="020F0502020204030204" pitchFamily="34" charset="0"/>
            </a:endParaRPr>
          </a:p>
          <a:p>
            <a:pPr marL="285750" indent="-285750" algn="just">
              <a:buClr>
                <a:srgbClr val="4FCCF3"/>
              </a:buClr>
              <a:buSzPct val="125000"/>
              <a:buFont typeface="Wingdings" panose="05000000000000000000" pitchFamily="2" charset="2"/>
              <a:buChar char="§"/>
              <a:defRPr/>
            </a:pPr>
            <a:r>
              <a:rPr lang="es-CL" sz="2400" b="1" dirty="0">
                <a:solidFill>
                  <a:schemeClr val="bg1"/>
                </a:solidFill>
                <a:latin typeface="Calibri" panose="020F0502020204030204" pitchFamily="34" charset="0"/>
                <a:cs typeface="Calibri" panose="020F0502020204030204" pitchFamily="34" charset="0"/>
              </a:rPr>
              <a:t>Proveer espacios de intimidad y confortables.</a:t>
            </a:r>
          </a:p>
          <a:p>
            <a:pPr marL="285750" indent="-285750" algn="just">
              <a:buClr>
                <a:srgbClr val="4FCCF3"/>
              </a:buClr>
              <a:buSzPct val="125000"/>
              <a:buFont typeface="Wingdings" panose="05000000000000000000" pitchFamily="2" charset="2"/>
              <a:buChar char="§"/>
              <a:defRPr/>
            </a:pPr>
            <a:endParaRPr lang="es-CL" sz="2400" dirty="0">
              <a:solidFill>
                <a:schemeClr val="bg1"/>
              </a:solidFill>
              <a:latin typeface="Calibri" panose="020F0502020204030204" pitchFamily="34" charset="0"/>
              <a:cs typeface="Calibri" panose="020F0502020204030204" pitchFamily="34" charset="0"/>
            </a:endParaRPr>
          </a:p>
          <a:p>
            <a:pPr marL="285750" indent="-285750" algn="just">
              <a:buClr>
                <a:srgbClr val="4FCCF3"/>
              </a:buClr>
              <a:buSzPct val="125000"/>
              <a:buFont typeface="Wingdings" panose="05000000000000000000" pitchFamily="2" charset="2"/>
              <a:buChar char="§"/>
              <a:defRPr/>
            </a:pPr>
            <a:r>
              <a:rPr lang="es-CL" sz="2400" b="1" dirty="0">
                <a:solidFill>
                  <a:schemeClr val="bg1"/>
                </a:solidFill>
                <a:latin typeface="Calibri" panose="020F0502020204030204" pitchFamily="34" charset="0"/>
                <a:cs typeface="Calibri" panose="020F0502020204030204" pitchFamily="34" charset="0"/>
              </a:rPr>
              <a:t>Mantener constantemente informada a la persona </a:t>
            </a:r>
            <a:r>
              <a:rPr lang="es-CL" sz="2400" dirty="0">
                <a:solidFill>
                  <a:schemeClr val="bg1"/>
                </a:solidFill>
                <a:latin typeface="Calibri" panose="020F0502020204030204" pitchFamily="34" charset="0"/>
                <a:cs typeface="Calibri" panose="020F0502020204030204" pitchFamily="34" charset="0"/>
              </a:rPr>
              <a:t>a través de un lenguaje claro y sencillo. </a:t>
            </a:r>
          </a:p>
          <a:p>
            <a:pPr marL="285750" indent="-285750" algn="just">
              <a:buClr>
                <a:srgbClr val="4FCCF3"/>
              </a:buClr>
              <a:buSzPct val="125000"/>
              <a:buFont typeface="Wingdings" panose="05000000000000000000" pitchFamily="2" charset="2"/>
              <a:buChar char="§"/>
              <a:defRPr/>
            </a:pPr>
            <a:endParaRPr lang="es-CL" sz="2400" dirty="0">
              <a:solidFill>
                <a:schemeClr val="bg1"/>
              </a:solidFill>
              <a:latin typeface="Calibri" panose="020F0502020204030204" pitchFamily="34" charset="0"/>
              <a:cs typeface="Calibri" panose="020F0502020204030204" pitchFamily="34" charset="0"/>
            </a:endParaRPr>
          </a:p>
          <a:p>
            <a:pPr marL="285750" indent="-285750" algn="just">
              <a:buClr>
                <a:srgbClr val="4FCCF3"/>
              </a:buClr>
              <a:buSzPct val="125000"/>
              <a:buFont typeface="Wingdings" panose="05000000000000000000" pitchFamily="2" charset="2"/>
              <a:buChar char="§"/>
              <a:defRPr/>
            </a:pPr>
            <a:r>
              <a:rPr lang="es-CL" sz="2400" b="1" dirty="0">
                <a:solidFill>
                  <a:schemeClr val="bg1"/>
                </a:solidFill>
                <a:latin typeface="Calibri" panose="020F0502020204030204" pitchFamily="34" charset="0"/>
                <a:cs typeface="Calibri" panose="020F0502020204030204" pitchFamily="34" charset="0"/>
              </a:rPr>
              <a:t>Prevenir sobre riesgos e informar o proveer de medios de protección concretos.</a:t>
            </a:r>
          </a:p>
          <a:p>
            <a:pPr marL="342900" indent="-342900" algn="just">
              <a:buClr>
                <a:srgbClr val="4FCCF3"/>
              </a:buClr>
              <a:buFont typeface="Wingdings" panose="05000000000000000000" pitchFamily="2" charset="2"/>
              <a:buChar char="§"/>
              <a:defRPr/>
            </a:pPr>
            <a:endParaRPr lang="es-CL" sz="2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7314933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528763" y="552448"/>
            <a:ext cx="8943975" cy="5861929"/>
          </a:xfrm>
          <a:prstGeom prst="rect">
            <a:avLst/>
          </a:prstGeom>
        </p:spPr>
      </p:pic>
    </p:spTree>
    <p:extLst>
      <p:ext uri="{BB962C8B-B14F-4D97-AF65-F5344CB8AC3E}">
        <p14:creationId xmlns:p14="http://schemas.microsoft.com/office/powerpoint/2010/main" val="142826802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CuadroTexto 1"/>
          <p:cNvSpPr txBox="1"/>
          <p:nvPr/>
        </p:nvSpPr>
        <p:spPr>
          <a:xfrm>
            <a:off x="941387" y="836613"/>
            <a:ext cx="10131425" cy="5355312"/>
          </a:xfrm>
          <a:prstGeom prst="rect">
            <a:avLst/>
          </a:prstGeom>
          <a:noFill/>
        </p:spPr>
        <p:txBody>
          <a:bodyPr wrap="square">
            <a:spAutoFit/>
          </a:bodyPr>
          <a:lstStyle/>
          <a:p>
            <a:pPr algn="just">
              <a:buClr>
                <a:srgbClr val="00B0F0"/>
              </a:buClr>
              <a:defRPr/>
            </a:pPr>
            <a:r>
              <a:rPr lang="es-CL" sz="4000" b="1" dirty="0">
                <a:solidFill>
                  <a:schemeClr val="bg1"/>
                </a:solidFill>
                <a:latin typeface="Calibri" panose="020F0502020204030204" pitchFamily="34" charset="0"/>
                <a:cs typeface="Calibri" panose="020F0502020204030204" pitchFamily="34" charset="0"/>
              </a:rPr>
              <a:t>Expresar emociones</a:t>
            </a:r>
          </a:p>
          <a:p>
            <a:pPr marL="342900" indent="-342900" algn="just">
              <a:buClr>
                <a:srgbClr val="00B0F0"/>
              </a:buClr>
              <a:buFont typeface="Wingdings" panose="05000000000000000000" pitchFamily="2" charset="2"/>
              <a:buChar char="§"/>
              <a:defRPr/>
            </a:pPr>
            <a:endParaRPr lang="es-CL" sz="2000" b="1" dirty="0">
              <a:solidFill>
                <a:schemeClr val="bg1"/>
              </a:solidFill>
              <a:latin typeface="Calibri" panose="020F0502020204030204" pitchFamily="34" charset="0"/>
              <a:cs typeface="Calibri" panose="020F0502020204030204" pitchFamily="34" charset="0"/>
            </a:endParaRPr>
          </a:p>
          <a:p>
            <a:pPr marL="285750" indent="-285750" algn="just">
              <a:buClr>
                <a:srgbClr val="00B0F0"/>
              </a:buClr>
              <a:buFont typeface="Wingdings" panose="05000000000000000000" pitchFamily="2" charset="2"/>
              <a:buChar char="§"/>
              <a:defRPr/>
            </a:pPr>
            <a:endParaRPr lang="es-CL" dirty="0">
              <a:solidFill>
                <a:schemeClr val="bg1"/>
              </a:solidFill>
              <a:latin typeface="Calibri" panose="020F0502020204030204" pitchFamily="34" charset="0"/>
              <a:cs typeface="Calibri" panose="020F0502020204030204" pitchFamily="34" charset="0"/>
            </a:endParaRPr>
          </a:p>
          <a:p>
            <a:pPr marL="342900" indent="-342900" algn="just">
              <a:buClr>
                <a:srgbClr val="00B0F0"/>
              </a:buClr>
              <a:buSzPct val="122000"/>
              <a:buFont typeface="Wingdings" panose="05000000000000000000" pitchFamily="2" charset="2"/>
              <a:buChar char="§"/>
              <a:defRPr/>
            </a:pPr>
            <a:r>
              <a:rPr lang="es-CL" sz="2400" b="1" dirty="0">
                <a:solidFill>
                  <a:schemeClr val="bg1"/>
                </a:solidFill>
                <a:latin typeface="Calibri" panose="020F0502020204030204" pitchFamily="34" charset="0"/>
                <a:cs typeface="Calibri" panose="020F0502020204030204" pitchFamily="34" charset="0"/>
              </a:rPr>
              <a:t>Escuchar activamente y sin juzgar.  </a:t>
            </a:r>
          </a:p>
          <a:p>
            <a:pPr marL="342900" indent="-342900" algn="just">
              <a:buClr>
                <a:srgbClr val="00B0F0"/>
              </a:buClr>
              <a:buSzPct val="122000"/>
              <a:buFont typeface="Wingdings" panose="05000000000000000000" pitchFamily="2" charset="2"/>
              <a:buChar char="§"/>
              <a:defRPr/>
            </a:pPr>
            <a:endParaRPr lang="es-CL" sz="2400" dirty="0">
              <a:solidFill>
                <a:schemeClr val="bg1"/>
              </a:solidFill>
              <a:latin typeface="Calibri" panose="020F0502020204030204" pitchFamily="34" charset="0"/>
              <a:cs typeface="Calibri" panose="020F0502020204030204" pitchFamily="34" charset="0"/>
            </a:endParaRPr>
          </a:p>
          <a:p>
            <a:pPr marL="342900" indent="-342900" algn="just">
              <a:buClr>
                <a:srgbClr val="00B0F0"/>
              </a:buClr>
              <a:buSzPct val="122000"/>
              <a:buFont typeface="Wingdings" panose="05000000000000000000" pitchFamily="2" charset="2"/>
              <a:buChar char="§"/>
              <a:defRPr/>
            </a:pPr>
            <a:r>
              <a:rPr lang="es-CL" sz="2400" b="1" dirty="0">
                <a:solidFill>
                  <a:schemeClr val="bg1"/>
                </a:solidFill>
                <a:latin typeface="Calibri" panose="020F0502020204030204" pitchFamily="34" charset="0"/>
                <a:cs typeface="Calibri" panose="020F0502020204030204" pitchFamily="34" charset="0"/>
              </a:rPr>
              <a:t>Observar el lenguaje no verbal </a:t>
            </a:r>
            <a:r>
              <a:rPr lang="es-CL" sz="2400" dirty="0">
                <a:solidFill>
                  <a:schemeClr val="bg1"/>
                </a:solidFill>
                <a:latin typeface="Calibri" panose="020F0502020204030204" pitchFamily="34" charset="0"/>
                <a:cs typeface="Calibri" panose="020F0502020204030204" pitchFamily="34" charset="0"/>
              </a:rPr>
              <a:t>para comprender mejor lo que la persona está sintiendo. </a:t>
            </a:r>
          </a:p>
          <a:p>
            <a:pPr marL="342900" indent="-342900" algn="just">
              <a:buClr>
                <a:srgbClr val="00B0F0"/>
              </a:buClr>
              <a:buSzPct val="122000"/>
              <a:buFont typeface="Wingdings" panose="05000000000000000000" pitchFamily="2" charset="2"/>
              <a:buChar char="§"/>
              <a:defRPr/>
            </a:pPr>
            <a:endParaRPr lang="es-CL" sz="2400" dirty="0">
              <a:solidFill>
                <a:schemeClr val="bg1"/>
              </a:solidFill>
              <a:latin typeface="Calibri" panose="020F0502020204030204" pitchFamily="34" charset="0"/>
              <a:cs typeface="Calibri" panose="020F0502020204030204" pitchFamily="34" charset="0"/>
            </a:endParaRPr>
          </a:p>
          <a:p>
            <a:pPr marL="342900" indent="-342900" algn="just">
              <a:buClr>
                <a:srgbClr val="00B0F0"/>
              </a:buClr>
              <a:buSzPct val="122000"/>
              <a:buFont typeface="Wingdings" panose="05000000000000000000" pitchFamily="2" charset="2"/>
              <a:buChar char="§"/>
              <a:defRPr/>
            </a:pPr>
            <a:r>
              <a:rPr lang="es-CL" sz="2400" b="1" dirty="0">
                <a:solidFill>
                  <a:schemeClr val="bg1"/>
                </a:solidFill>
                <a:latin typeface="Calibri" panose="020F0502020204030204" pitchFamily="34" charset="0"/>
                <a:cs typeface="Calibri" panose="020F0502020204030204" pitchFamily="34" charset="0"/>
              </a:rPr>
              <a:t>Empatizar con sus juicios respecto a la gravedad </a:t>
            </a:r>
            <a:r>
              <a:rPr lang="es-CL" sz="2400" dirty="0">
                <a:solidFill>
                  <a:schemeClr val="bg1"/>
                </a:solidFill>
                <a:latin typeface="Calibri" panose="020F0502020204030204" pitchFamily="34" charset="0"/>
                <a:cs typeface="Calibri" panose="020F0502020204030204" pitchFamily="34" charset="0"/>
              </a:rPr>
              <a:t>de la victimización.</a:t>
            </a:r>
          </a:p>
          <a:p>
            <a:pPr marL="342900" indent="-342900" algn="just">
              <a:buClr>
                <a:srgbClr val="00B0F0"/>
              </a:buClr>
              <a:buSzPct val="122000"/>
              <a:buFont typeface="Wingdings" panose="05000000000000000000" pitchFamily="2" charset="2"/>
              <a:buChar char="§"/>
              <a:defRPr/>
            </a:pPr>
            <a:endParaRPr lang="es-CL" sz="2400" dirty="0">
              <a:solidFill>
                <a:schemeClr val="bg1"/>
              </a:solidFill>
              <a:latin typeface="Calibri" panose="020F0502020204030204" pitchFamily="34" charset="0"/>
              <a:cs typeface="Calibri" panose="020F0502020204030204" pitchFamily="34" charset="0"/>
            </a:endParaRPr>
          </a:p>
          <a:p>
            <a:pPr marL="342900" indent="-342900" algn="just">
              <a:buClr>
                <a:srgbClr val="00B0F0"/>
              </a:buClr>
              <a:buSzPct val="122000"/>
              <a:buFont typeface="Wingdings" panose="05000000000000000000" pitchFamily="2" charset="2"/>
              <a:buChar char="§"/>
              <a:defRPr/>
            </a:pPr>
            <a:r>
              <a:rPr lang="es-CL" sz="2400" b="1" dirty="0">
                <a:solidFill>
                  <a:schemeClr val="bg1"/>
                </a:solidFill>
                <a:latin typeface="Calibri" panose="020F0502020204030204" pitchFamily="34" charset="0"/>
                <a:cs typeface="Calibri" panose="020F0502020204030204" pitchFamily="34" charset="0"/>
              </a:rPr>
              <a:t>No culpabilizar. </a:t>
            </a:r>
          </a:p>
          <a:p>
            <a:pPr marL="342900" indent="-342900" algn="just">
              <a:buClr>
                <a:srgbClr val="00B0F0"/>
              </a:buClr>
              <a:buSzPct val="122000"/>
              <a:buFont typeface="Wingdings" panose="05000000000000000000" pitchFamily="2" charset="2"/>
              <a:buChar char="§"/>
              <a:defRPr/>
            </a:pPr>
            <a:endParaRPr lang="es-CL" sz="2400" b="1" dirty="0">
              <a:solidFill>
                <a:schemeClr val="bg1"/>
              </a:solidFill>
              <a:latin typeface="Calibri" panose="020F0502020204030204" pitchFamily="34" charset="0"/>
              <a:cs typeface="Calibri" panose="020F0502020204030204" pitchFamily="34" charset="0"/>
            </a:endParaRPr>
          </a:p>
          <a:p>
            <a:pPr marL="342900" indent="-342900" algn="just">
              <a:buClr>
                <a:srgbClr val="00B0F0"/>
              </a:buClr>
              <a:buSzPct val="122000"/>
              <a:buFont typeface="Wingdings" panose="05000000000000000000" pitchFamily="2" charset="2"/>
              <a:buChar char="§"/>
              <a:defRPr/>
            </a:pPr>
            <a:r>
              <a:rPr lang="es-CL" sz="2400" b="1" dirty="0">
                <a:solidFill>
                  <a:schemeClr val="bg1"/>
                </a:solidFill>
                <a:latin typeface="Calibri" panose="020F0502020204030204" pitchFamily="34" charset="0"/>
                <a:cs typeface="Calibri" panose="020F0502020204030204" pitchFamily="34" charset="0"/>
              </a:rPr>
              <a:t>Reafirmar la conciencia de los posibles errores cometidos en un contexto comprensivo y constructivo. </a:t>
            </a:r>
          </a:p>
        </p:txBody>
      </p:sp>
    </p:spTree>
    <p:extLst>
      <p:ext uri="{BB962C8B-B14F-4D97-AF65-F5344CB8AC3E}">
        <p14:creationId xmlns:p14="http://schemas.microsoft.com/office/powerpoint/2010/main" val="20093452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2" descr="libertad-Antonio Manza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8300" y="242887"/>
            <a:ext cx="5359400" cy="62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213" y="584200"/>
            <a:ext cx="3740150"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1046163" y="4275137"/>
            <a:ext cx="3806825" cy="2246769"/>
          </a:xfrm>
          <a:prstGeom prst="rect">
            <a:avLst/>
          </a:prstGeom>
        </p:spPr>
        <p:txBody>
          <a:bodyPr>
            <a:spAutoFit/>
          </a:bodyPr>
          <a:lstStyle/>
          <a:p>
            <a:pPr algn="ctr">
              <a:defRPr/>
            </a:pPr>
            <a:r>
              <a:rPr lang="es-CL" sz="2800" b="1" dirty="0">
                <a:solidFill>
                  <a:schemeClr val="accent1">
                    <a:lumMod val="20000"/>
                    <a:lumOff val="80000"/>
                  </a:schemeClr>
                </a:solidFill>
                <a:latin typeface="Calibri" panose="020F0502020204030204" pitchFamily="34" charset="0"/>
                <a:cs typeface="Calibri" panose="020F0502020204030204" pitchFamily="34" charset="0"/>
              </a:rPr>
              <a:t>“Libertad” </a:t>
            </a:r>
          </a:p>
          <a:p>
            <a:pPr algn="ctr">
              <a:defRPr/>
            </a:pPr>
            <a:r>
              <a:rPr lang="es-CL" sz="2000" dirty="0">
                <a:solidFill>
                  <a:schemeClr val="accent1">
                    <a:lumMod val="20000"/>
                    <a:lumOff val="80000"/>
                  </a:schemeClr>
                </a:solidFill>
                <a:latin typeface="Calibri" panose="020F0502020204030204" pitchFamily="34" charset="0"/>
                <a:cs typeface="Calibri" panose="020F0502020204030204" pitchFamily="34" charset="0"/>
              </a:rPr>
              <a:t>Andrés García Ibáñez y Roberto Manzano</a:t>
            </a:r>
          </a:p>
          <a:p>
            <a:pPr algn="ctr">
              <a:defRPr/>
            </a:pPr>
            <a:r>
              <a:rPr lang="es-CL" sz="2000" dirty="0" smtClean="0">
                <a:solidFill>
                  <a:schemeClr val="accent1">
                    <a:lumMod val="20000"/>
                    <a:lumOff val="80000"/>
                  </a:schemeClr>
                </a:solidFill>
                <a:latin typeface="Calibri" panose="020F0502020204030204" pitchFamily="34" charset="0"/>
                <a:cs typeface="Calibri" panose="020F0502020204030204" pitchFamily="34" charset="0"/>
              </a:rPr>
              <a:t>2014 </a:t>
            </a:r>
            <a:endParaRPr lang="es-CL" sz="2000" dirty="0">
              <a:solidFill>
                <a:schemeClr val="accent1">
                  <a:lumMod val="20000"/>
                  <a:lumOff val="80000"/>
                </a:schemeClr>
              </a:solidFill>
              <a:latin typeface="Calibri" panose="020F0502020204030204" pitchFamily="34" charset="0"/>
              <a:cs typeface="Calibri" panose="020F0502020204030204" pitchFamily="34" charset="0"/>
            </a:endParaRPr>
          </a:p>
          <a:p>
            <a:pPr algn="ctr">
              <a:defRPr/>
            </a:pPr>
            <a:r>
              <a:rPr lang="es-CL" sz="2000" dirty="0">
                <a:solidFill>
                  <a:schemeClr val="accent1">
                    <a:lumMod val="20000"/>
                    <a:lumOff val="80000"/>
                  </a:schemeClr>
                </a:solidFill>
                <a:latin typeface="Calibri" panose="020F0502020204030204" pitchFamily="34" charset="0"/>
                <a:cs typeface="Calibri" panose="020F0502020204030204" pitchFamily="34" charset="0"/>
              </a:rPr>
              <a:t>Fines, Andalucía </a:t>
            </a:r>
          </a:p>
          <a:p>
            <a:pPr>
              <a:defRPr/>
            </a:pPr>
            <a:endParaRPr lang="es-CL"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997546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785938" y="447675"/>
            <a:ext cx="8462962" cy="5919611"/>
          </a:xfrm>
          <a:prstGeom prst="rect">
            <a:avLst/>
          </a:prstGeom>
        </p:spPr>
      </p:pic>
    </p:spTree>
    <p:extLst>
      <p:ext uri="{BB962C8B-B14F-4D97-AF65-F5344CB8AC3E}">
        <p14:creationId xmlns:p14="http://schemas.microsoft.com/office/powerpoint/2010/main" val="189563658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CuadroTexto 1"/>
          <p:cNvSpPr txBox="1"/>
          <p:nvPr/>
        </p:nvSpPr>
        <p:spPr>
          <a:xfrm>
            <a:off x="869950" y="804862"/>
            <a:ext cx="10774363" cy="5847755"/>
          </a:xfrm>
          <a:prstGeom prst="rect">
            <a:avLst/>
          </a:prstGeom>
          <a:solidFill>
            <a:srgbClr val="002060"/>
          </a:solidFill>
        </p:spPr>
        <p:txBody>
          <a:bodyPr wrap="square">
            <a:spAutoFit/>
          </a:bodyPr>
          <a:lstStyle/>
          <a:p>
            <a:pPr algn="just">
              <a:buClr>
                <a:srgbClr val="00B0F0"/>
              </a:buClr>
              <a:defRPr/>
            </a:pPr>
            <a:r>
              <a:rPr lang="es-CL" sz="4000" b="1" dirty="0">
                <a:solidFill>
                  <a:schemeClr val="bg1"/>
                </a:solidFill>
                <a:latin typeface="Calibri" panose="020F0502020204030204" pitchFamily="34" charset="0"/>
                <a:cs typeface="Calibri" panose="020F0502020204030204" pitchFamily="34" charset="0"/>
              </a:rPr>
              <a:t>Sensación de control sobre su vida</a:t>
            </a:r>
          </a:p>
          <a:p>
            <a:pPr marL="342900" indent="-342900" algn="just">
              <a:buClr>
                <a:srgbClr val="00B0F0"/>
              </a:buClr>
              <a:buFont typeface="Wingdings" panose="05000000000000000000" pitchFamily="2" charset="2"/>
              <a:buChar char="§"/>
              <a:defRPr/>
            </a:pPr>
            <a:endParaRPr lang="es-CL" sz="2000" b="1" dirty="0">
              <a:solidFill>
                <a:schemeClr val="bg1"/>
              </a:solidFill>
              <a:latin typeface="Calibri" panose="020F0502020204030204" pitchFamily="34" charset="0"/>
              <a:cs typeface="Calibri" panose="020F0502020204030204" pitchFamily="34" charset="0"/>
            </a:endParaRPr>
          </a:p>
          <a:p>
            <a:pPr marL="285750" indent="-285750" algn="just">
              <a:buClr>
                <a:srgbClr val="00B0F0"/>
              </a:buClr>
              <a:buFont typeface="Wingdings" panose="05000000000000000000" pitchFamily="2" charset="2"/>
              <a:buChar char="§"/>
              <a:defRPr/>
            </a:pPr>
            <a:endParaRPr lang="es-CL" dirty="0">
              <a:solidFill>
                <a:schemeClr val="bg1"/>
              </a:solidFill>
              <a:latin typeface="Calibri" panose="020F0502020204030204" pitchFamily="34" charset="0"/>
              <a:cs typeface="Calibri" panose="020F0502020204030204" pitchFamily="34" charset="0"/>
            </a:endParaRPr>
          </a:p>
          <a:p>
            <a:pPr marL="342900" indent="-342900" algn="just">
              <a:buClr>
                <a:srgbClr val="00B0F0"/>
              </a:buClr>
              <a:buSzPct val="125000"/>
              <a:buFont typeface="Wingdings" panose="05000000000000000000" pitchFamily="2" charset="2"/>
              <a:buChar char="§"/>
              <a:defRPr/>
            </a:pPr>
            <a:r>
              <a:rPr lang="es-CL" sz="2400" b="1" dirty="0">
                <a:solidFill>
                  <a:schemeClr val="bg1"/>
                </a:solidFill>
                <a:latin typeface="Calibri" panose="020F0502020204030204" pitchFamily="34" charset="0"/>
                <a:cs typeface="Calibri" panose="020F0502020204030204" pitchFamily="34" charset="0"/>
              </a:rPr>
              <a:t>Permitir tomar opciones y decidir </a:t>
            </a:r>
            <a:r>
              <a:rPr lang="es-CL" sz="2400" dirty="0">
                <a:solidFill>
                  <a:schemeClr val="bg1"/>
                </a:solidFill>
                <a:latin typeface="Calibri" panose="020F0502020204030204" pitchFamily="34" charset="0"/>
                <a:cs typeface="Calibri" panose="020F0502020204030204" pitchFamily="34" charset="0"/>
              </a:rPr>
              <a:t>sobre los diferentes eventos y circunstancias que le atañen, desde las preguntas más básicas hasta las más trascendentales. </a:t>
            </a:r>
          </a:p>
          <a:p>
            <a:pPr marL="342900" indent="-342900" algn="just">
              <a:buClr>
                <a:srgbClr val="00B0F0"/>
              </a:buClr>
              <a:buSzPct val="125000"/>
              <a:buFont typeface="Wingdings" panose="05000000000000000000" pitchFamily="2" charset="2"/>
              <a:buChar char="§"/>
              <a:defRPr/>
            </a:pPr>
            <a:endParaRPr lang="es-CL" sz="2400" dirty="0">
              <a:solidFill>
                <a:schemeClr val="bg1"/>
              </a:solidFill>
              <a:latin typeface="Calibri" panose="020F0502020204030204" pitchFamily="34" charset="0"/>
              <a:cs typeface="Calibri" panose="020F0502020204030204" pitchFamily="34" charset="0"/>
            </a:endParaRPr>
          </a:p>
          <a:p>
            <a:pPr marL="342900" indent="-342900" algn="just">
              <a:buClr>
                <a:srgbClr val="00B0F0"/>
              </a:buClr>
              <a:buSzPct val="125000"/>
              <a:buFont typeface="Wingdings" panose="05000000000000000000" pitchFamily="2" charset="2"/>
              <a:buChar char="§"/>
              <a:defRPr/>
            </a:pPr>
            <a:r>
              <a:rPr lang="es-CL" sz="2400" b="1" dirty="0">
                <a:solidFill>
                  <a:schemeClr val="bg1"/>
                </a:solidFill>
                <a:latin typeface="Calibri" panose="020F0502020204030204" pitchFamily="34" charset="0"/>
                <a:cs typeface="Calibri" panose="020F0502020204030204" pitchFamily="34" charset="0"/>
              </a:rPr>
              <a:t>Explicar en forma simple los pasos y situaciones futuras que se presentarán. </a:t>
            </a:r>
            <a:r>
              <a:rPr lang="es-CL" sz="2400" dirty="0">
                <a:solidFill>
                  <a:schemeClr val="bg1"/>
                </a:solidFill>
                <a:latin typeface="Calibri" panose="020F0502020204030204" pitchFamily="34" charset="0"/>
                <a:cs typeface="Calibri" panose="020F0502020204030204" pitchFamily="34" charset="0"/>
              </a:rPr>
              <a:t>Si estos no son claros o no existe certeza, </a:t>
            </a:r>
            <a:r>
              <a:rPr lang="es-CL" sz="2400" b="1" dirty="0">
                <a:solidFill>
                  <a:schemeClr val="bg1"/>
                </a:solidFill>
                <a:latin typeface="Calibri" panose="020F0502020204030204" pitchFamily="34" charset="0"/>
                <a:cs typeface="Calibri" panose="020F0502020204030204" pitchFamily="34" charset="0"/>
              </a:rPr>
              <a:t>explicitar la falta de claridad o certeza.</a:t>
            </a:r>
          </a:p>
          <a:p>
            <a:pPr marL="342900" indent="-342900" algn="just">
              <a:buClr>
                <a:srgbClr val="00B0F0"/>
              </a:buClr>
              <a:buSzPct val="125000"/>
              <a:buFont typeface="Wingdings" panose="05000000000000000000" pitchFamily="2" charset="2"/>
              <a:buChar char="§"/>
              <a:defRPr/>
            </a:pPr>
            <a:endParaRPr lang="es-CL" sz="2400" dirty="0">
              <a:solidFill>
                <a:schemeClr val="bg1"/>
              </a:solidFill>
              <a:latin typeface="Calibri" panose="020F0502020204030204" pitchFamily="34" charset="0"/>
              <a:cs typeface="Calibri" panose="020F0502020204030204" pitchFamily="34" charset="0"/>
            </a:endParaRPr>
          </a:p>
          <a:p>
            <a:pPr marL="342900" indent="-342900" algn="just">
              <a:buClr>
                <a:srgbClr val="00B0F0"/>
              </a:buClr>
              <a:buSzPct val="125000"/>
              <a:buFont typeface="Wingdings" panose="05000000000000000000" pitchFamily="2" charset="2"/>
              <a:buChar char="§"/>
              <a:defRPr/>
            </a:pPr>
            <a:r>
              <a:rPr lang="es-CL" sz="2400" b="1" dirty="0">
                <a:solidFill>
                  <a:schemeClr val="bg1"/>
                </a:solidFill>
                <a:latin typeface="Calibri" panose="020F0502020204030204" pitchFamily="34" charset="0"/>
                <a:cs typeface="Calibri" panose="020F0502020204030204" pitchFamily="34" charset="0"/>
              </a:rPr>
              <a:t>Entregar opciones y ayudar a visualizar implicancias de cada opción.</a:t>
            </a:r>
          </a:p>
          <a:p>
            <a:pPr marL="342900" indent="-342900" algn="just">
              <a:buClr>
                <a:srgbClr val="00B0F0"/>
              </a:buClr>
              <a:buSzPct val="125000"/>
              <a:buFont typeface="Wingdings" panose="05000000000000000000" pitchFamily="2" charset="2"/>
              <a:buChar char="§"/>
              <a:defRPr/>
            </a:pPr>
            <a:endParaRPr lang="es-CL" sz="2400" dirty="0">
              <a:solidFill>
                <a:schemeClr val="bg1"/>
              </a:solidFill>
              <a:latin typeface="Calibri" panose="020F0502020204030204" pitchFamily="34" charset="0"/>
              <a:cs typeface="Calibri" panose="020F0502020204030204" pitchFamily="34" charset="0"/>
            </a:endParaRPr>
          </a:p>
          <a:p>
            <a:pPr marL="342900" indent="-342900" algn="just">
              <a:buClr>
                <a:srgbClr val="00B0F0"/>
              </a:buClr>
              <a:buSzPct val="125000"/>
              <a:buFont typeface="Wingdings" panose="05000000000000000000" pitchFamily="2" charset="2"/>
              <a:buChar char="§"/>
              <a:defRPr/>
            </a:pPr>
            <a:r>
              <a:rPr lang="es-CL" sz="2400" b="1" dirty="0">
                <a:solidFill>
                  <a:schemeClr val="bg1"/>
                </a:solidFill>
                <a:latin typeface="Calibri" panose="020F0502020204030204" pitchFamily="34" charset="0"/>
                <a:cs typeface="Calibri" panose="020F0502020204030204" pitchFamily="34" charset="0"/>
              </a:rPr>
              <a:t>Respetar dentro de lo posible los deseos o preferencias.</a:t>
            </a:r>
          </a:p>
          <a:p>
            <a:pPr marL="285750" indent="-285750" algn="just">
              <a:buClr>
                <a:srgbClr val="00B0F0"/>
              </a:buClr>
              <a:buFont typeface="Wingdings" panose="05000000000000000000" pitchFamily="2" charset="2"/>
              <a:buChar char="§"/>
              <a:defRPr/>
            </a:pPr>
            <a:endParaRPr lang="es-CL" sz="2400" dirty="0">
              <a:solidFill>
                <a:schemeClr val="bg1"/>
              </a:solidFill>
              <a:latin typeface="Calibri" panose="020F0502020204030204" pitchFamily="34" charset="0"/>
              <a:cs typeface="Calibri" panose="020F0502020204030204" pitchFamily="34" charset="0"/>
            </a:endParaRPr>
          </a:p>
          <a:p>
            <a:pPr marL="285750" indent="-285750" algn="just">
              <a:buClr>
                <a:srgbClr val="00B0F0"/>
              </a:buClr>
              <a:buFont typeface="Wingdings" panose="05000000000000000000" pitchFamily="2" charset="2"/>
              <a:buChar char="§"/>
              <a:defRPr/>
            </a:pPr>
            <a:endParaRPr lang="es-CL" dirty="0">
              <a:solidFill>
                <a:schemeClr val="bg1"/>
              </a:solidFill>
              <a:latin typeface="Calibri" panose="020F0502020204030204" pitchFamily="34" charset="0"/>
              <a:cs typeface="Calibri" panose="020F0502020204030204" pitchFamily="34" charset="0"/>
            </a:endParaRPr>
          </a:p>
          <a:p>
            <a:pPr marL="285750" indent="-285750" algn="just">
              <a:buClr>
                <a:srgbClr val="00B0F0"/>
              </a:buClr>
              <a:buFont typeface="Wingdings" panose="05000000000000000000" pitchFamily="2" charset="2"/>
              <a:buChar char="§"/>
              <a:defRPr/>
            </a:pPr>
            <a:endParaRPr lang="es-CL" dirty="0">
              <a:solidFill>
                <a:schemeClr val="bg1"/>
              </a:solidFill>
              <a:latin typeface="Calibri" panose="020F0502020204030204" pitchFamily="34" charset="0"/>
              <a:cs typeface="Calibri" panose="020F0502020204030204" pitchFamily="34" charset="0"/>
            </a:endParaRPr>
          </a:p>
          <a:p>
            <a:pPr marL="342900" indent="-342900" algn="just">
              <a:buClr>
                <a:srgbClr val="00B0F0"/>
              </a:buClr>
              <a:buFont typeface="Wingdings" panose="05000000000000000000" pitchFamily="2" charset="2"/>
              <a:buChar char="§"/>
              <a:defRPr/>
            </a:pPr>
            <a:endParaRPr lang="es-CL" sz="2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566519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60A33A-D1F4-4762-B04C-3D96E321C2FB}"/>
              </a:ext>
            </a:extLst>
          </p:cNvPr>
          <p:cNvSpPr>
            <a:spLocks noGrp="1" noRot="1" noMove="1" noResize="1" noEditPoints="1" noAdjustHandles="1" noChangeArrowheads="1" noChangeShapeType="1"/>
          </p:cNvSpPr>
          <p:nvPr>
            <p:ph type="body" sz="quarter" idx="12"/>
          </p:nvPr>
        </p:nvSpPr>
        <p:spPr>
          <a:xfrm>
            <a:off x="378973" y="327684"/>
            <a:ext cx="4729243" cy="608372"/>
          </a:xfrm>
        </p:spPr>
        <p:txBody>
          <a:bodyPr/>
          <a:lstStyle/>
          <a:p>
            <a:r>
              <a:rPr lang="es-CL" dirty="0"/>
              <a:t>Curso Enfoques criminológicos y modelos de reinserción social</a:t>
            </a:r>
          </a:p>
          <a:p>
            <a:endParaRPr lang="es-CL" dirty="0"/>
          </a:p>
        </p:txBody>
      </p:sp>
      <p:sp>
        <p:nvSpPr>
          <p:cNvPr id="4" name="Rectángulo 3"/>
          <p:cNvSpPr/>
          <p:nvPr/>
        </p:nvSpPr>
        <p:spPr>
          <a:xfrm>
            <a:off x="1952009" y="1994848"/>
            <a:ext cx="10023681" cy="2862322"/>
          </a:xfrm>
          <a:prstGeom prst="rect">
            <a:avLst/>
          </a:prstGeom>
        </p:spPr>
        <p:txBody>
          <a:bodyPr wrap="square">
            <a:spAutoFit/>
          </a:bodyPr>
          <a:lstStyle/>
          <a:p>
            <a:r>
              <a:rPr lang="es-ES" sz="3600" b="1" dirty="0" smtClean="0">
                <a:solidFill>
                  <a:srgbClr val="1F497D"/>
                </a:solidFill>
              </a:rPr>
              <a:t>TALLER </a:t>
            </a:r>
          </a:p>
          <a:p>
            <a:pPr marL="342900" indent="-342900">
              <a:buFont typeface="Arial" panose="020B0604020202020204" pitchFamily="34" charset="0"/>
              <a:buChar char="•"/>
            </a:pPr>
            <a:r>
              <a:rPr lang="es-ES" sz="3600" dirty="0" smtClean="0">
                <a:solidFill>
                  <a:srgbClr val="1F497D"/>
                </a:solidFill>
              </a:rPr>
              <a:t>Trabajo grupal en base a preguntas eje (25 minutos).</a:t>
            </a:r>
          </a:p>
          <a:p>
            <a:pPr marL="342900" indent="-342900">
              <a:buFont typeface="Arial" panose="020B0604020202020204" pitchFamily="34" charset="0"/>
              <a:buChar char="•"/>
            </a:pPr>
            <a:r>
              <a:rPr lang="es-ES" sz="3600" dirty="0" smtClean="0">
                <a:solidFill>
                  <a:srgbClr val="1F497D"/>
                </a:solidFill>
              </a:rPr>
              <a:t>Plenario (25 minutos).</a:t>
            </a:r>
            <a:endParaRPr lang="es-ES" sz="3600" dirty="0">
              <a:solidFill>
                <a:srgbClr val="1F497D"/>
              </a:solidFill>
            </a:endParaRPr>
          </a:p>
          <a:p>
            <a:r>
              <a:rPr lang="es-ES" sz="3600" dirty="0" smtClean="0">
                <a:solidFill>
                  <a:srgbClr val="1F497D"/>
                </a:solidFill>
              </a:rPr>
              <a:t>                                                                </a:t>
            </a:r>
            <a:endParaRPr lang="es-ES" sz="3600" dirty="0">
              <a:solidFill>
                <a:srgbClr val="1F497D"/>
              </a:solidFill>
            </a:endParaRPr>
          </a:p>
        </p:txBody>
      </p:sp>
      <p:sp>
        <p:nvSpPr>
          <p:cNvPr id="5" name="Flecha derecha 4"/>
          <p:cNvSpPr/>
          <p:nvPr/>
        </p:nvSpPr>
        <p:spPr>
          <a:xfrm>
            <a:off x="634182" y="2124227"/>
            <a:ext cx="1027162" cy="5161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849431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60A33A-D1F4-4762-B04C-3D96E321C2FB}"/>
              </a:ext>
            </a:extLst>
          </p:cNvPr>
          <p:cNvSpPr>
            <a:spLocks noGrp="1" noRot="1" noMove="1" noResize="1" noEditPoints="1" noAdjustHandles="1" noChangeArrowheads="1" noChangeShapeType="1"/>
          </p:cNvSpPr>
          <p:nvPr>
            <p:ph type="body" sz="quarter" idx="12"/>
          </p:nvPr>
        </p:nvSpPr>
        <p:spPr>
          <a:xfrm>
            <a:off x="378973" y="327684"/>
            <a:ext cx="4729243" cy="608372"/>
          </a:xfrm>
        </p:spPr>
        <p:txBody>
          <a:bodyPr/>
          <a:lstStyle/>
          <a:p>
            <a:r>
              <a:rPr lang="es-CL" dirty="0"/>
              <a:t>Curso Enfoques criminológicos y modelos de reinserción social</a:t>
            </a:r>
          </a:p>
          <a:p>
            <a:endParaRPr lang="es-CL" dirty="0"/>
          </a:p>
        </p:txBody>
      </p:sp>
      <p:sp>
        <p:nvSpPr>
          <p:cNvPr id="4" name="Rectángulo 3"/>
          <p:cNvSpPr/>
          <p:nvPr/>
        </p:nvSpPr>
        <p:spPr>
          <a:xfrm>
            <a:off x="1681316" y="1194526"/>
            <a:ext cx="9940413" cy="1200329"/>
          </a:xfrm>
          <a:prstGeom prst="rect">
            <a:avLst/>
          </a:prstGeom>
        </p:spPr>
        <p:txBody>
          <a:bodyPr wrap="square">
            <a:spAutoFit/>
          </a:bodyPr>
          <a:lstStyle/>
          <a:p>
            <a:r>
              <a:rPr lang="es-ES" sz="3600" b="1" dirty="0" smtClean="0">
                <a:solidFill>
                  <a:srgbClr val="1F497D"/>
                </a:solidFill>
              </a:rPr>
              <a:t>PREGUNTAS: </a:t>
            </a:r>
          </a:p>
          <a:p>
            <a:endParaRPr lang="es-ES" sz="3600" b="1" dirty="0" smtClean="0">
              <a:solidFill>
                <a:srgbClr val="1F497D"/>
              </a:solidFill>
            </a:endParaRPr>
          </a:p>
        </p:txBody>
      </p:sp>
      <p:sp>
        <p:nvSpPr>
          <p:cNvPr id="5" name="Flecha derecha 4"/>
          <p:cNvSpPr/>
          <p:nvPr/>
        </p:nvSpPr>
        <p:spPr>
          <a:xfrm>
            <a:off x="378973" y="1278497"/>
            <a:ext cx="1027162" cy="5161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ángulo 2"/>
          <p:cNvSpPr/>
          <p:nvPr/>
        </p:nvSpPr>
        <p:spPr>
          <a:xfrm>
            <a:off x="1119187" y="2496803"/>
            <a:ext cx="10167938" cy="2677656"/>
          </a:xfrm>
          <a:prstGeom prst="rect">
            <a:avLst/>
          </a:prstGeom>
        </p:spPr>
        <p:txBody>
          <a:bodyPr wrap="square">
            <a:spAutoFit/>
          </a:bodyPr>
          <a:lstStyle/>
          <a:p>
            <a:pPr marL="457200" indent="-457200" algn="just">
              <a:buAutoNum type="arabicPeriod"/>
            </a:pPr>
            <a:r>
              <a:rPr lang="es-ES" sz="2400" b="1" dirty="0" smtClean="0">
                <a:solidFill>
                  <a:srgbClr val="002060"/>
                </a:solidFill>
              </a:rPr>
              <a:t>En </a:t>
            </a:r>
            <a:r>
              <a:rPr lang="es-ES" sz="2400" b="1" dirty="0">
                <a:solidFill>
                  <a:srgbClr val="002060"/>
                </a:solidFill>
              </a:rPr>
              <a:t>su experiencia, ¿cuáles son las principales formas de victimización secundaria a las que se ven expuestas las personas privadas de libertad cuando son víctimas de un delito intracarcelario?  </a:t>
            </a:r>
            <a:endParaRPr lang="es-ES" sz="2400" b="1" dirty="0" smtClean="0">
              <a:solidFill>
                <a:srgbClr val="002060"/>
              </a:solidFill>
            </a:endParaRPr>
          </a:p>
          <a:p>
            <a:pPr marL="457200" indent="-457200" algn="just">
              <a:buAutoNum type="arabicPeriod"/>
            </a:pPr>
            <a:endParaRPr lang="es-ES" sz="2400" dirty="0">
              <a:solidFill>
                <a:srgbClr val="002060"/>
              </a:solidFill>
            </a:endParaRPr>
          </a:p>
          <a:p>
            <a:pPr marL="457200" indent="-457200" algn="just">
              <a:buAutoNum type="arabicPeriod"/>
            </a:pPr>
            <a:r>
              <a:rPr lang="es-ES" sz="2400" b="1" dirty="0" smtClean="0">
                <a:solidFill>
                  <a:srgbClr val="002060"/>
                </a:solidFill>
              </a:rPr>
              <a:t>A partir de los conceptos revisados hoy, ¿qué aspectos resultan claves para enfrentar la victimización </a:t>
            </a:r>
            <a:r>
              <a:rPr lang="es-ES" sz="2400" b="1" dirty="0" smtClean="0">
                <a:solidFill>
                  <a:srgbClr val="002060"/>
                </a:solidFill>
              </a:rPr>
              <a:t>primaria, la revictimización y la victimización secundaria al </a:t>
            </a:r>
            <a:r>
              <a:rPr lang="es-ES" sz="2400" b="1" dirty="0" smtClean="0">
                <a:solidFill>
                  <a:srgbClr val="002060"/>
                </a:solidFill>
              </a:rPr>
              <a:t>interior de las cárceles?                                                              </a:t>
            </a:r>
            <a:endParaRPr lang="es-ES" sz="2400" b="1" dirty="0">
              <a:solidFill>
                <a:srgbClr val="002060"/>
              </a:solidFill>
            </a:endParaRPr>
          </a:p>
        </p:txBody>
      </p:sp>
    </p:spTree>
    <p:extLst>
      <p:ext uri="{BB962C8B-B14F-4D97-AF65-F5344CB8AC3E}">
        <p14:creationId xmlns:p14="http://schemas.microsoft.com/office/powerpoint/2010/main" val="15423597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857250" y="157163"/>
            <a:ext cx="10505726" cy="6525254"/>
          </a:xfrm>
          <a:prstGeom prst="rect">
            <a:avLst/>
          </a:prstGeom>
        </p:spPr>
      </p:pic>
    </p:spTree>
    <p:extLst>
      <p:ext uri="{BB962C8B-B14F-4D97-AF65-F5344CB8AC3E}">
        <p14:creationId xmlns:p14="http://schemas.microsoft.com/office/powerpoint/2010/main" val="277350002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886</TotalTime>
  <Words>3439</Words>
  <Application>Microsoft Office PowerPoint</Application>
  <PresentationFormat>Panorámica</PresentationFormat>
  <Paragraphs>459</Paragraphs>
  <Slides>83</Slides>
  <Notes>12</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83</vt:i4>
      </vt:variant>
    </vt:vector>
  </HeadingPairs>
  <TitlesOfParts>
    <vt:vector size="92" baseType="lpstr">
      <vt:lpstr>Arial</vt:lpstr>
      <vt:lpstr>Calibri</vt:lpstr>
      <vt:lpstr>Calibri Light</vt:lpstr>
      <vt:lpstr>Candara</vt:lpstr>
      <vt:lpstr>Tahoma</vt:lpstr>
      <vt:lpstr>Times New Roman</vt:lpstr>
      <vt:lpstr>Verdana</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María José Del Solar Cortés</dc:creator>
  <cp:lastModifiedBy>Paula Medina</cp:lastModifiedBy>
  <cp:revision>79</cp:revision>
  <dcterms:created xsi:type="dcterms:W3CDTF">2023-09-20T19:11:24Z</dcterms:created>
  <dcterms:modified xsi:type="dcterms:W3CDTF">2023-10-31T16:17:16Z</dcterms:modified>
</cp:coreProperties>
</file>