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handoutMasterIdLst>
    <p:handoutMasterId r:id="rId62"/>
  </p:handoutMasterIdLst>
  <p:sldIdLst>
    <p:sldId id="256" r:id="rId5"/>
    <p:sldId id="259" r:id="rId6"/>
    <p:sldId id="257" r:id="rId7"/>
    <p:sldId id="258" r:id="rId8"/>
    <p:sldId id="262" r:id="rId9"/>
    <p:sldId id="286" r:id="rId10"/>
    <p:sldId id="264" r:id="rId11"/>
    <p:sldId id="287" r:id="rId12"/>
    <p:sldId id="260" r:id="rId13"/>
    <p:sldId id="288" r:id="rId14"/>
    <p:sldId id="261" r:id="rId15"/>
    <p:sldId id="289" r:id="rId16"/>
    <p:sldId id="265" r:id="rId17"/>
    <p:sldId id="291" r:id="rId18"/>
    <p:sldId id="267" r:id="rId19"/>
    <p:sldId id="292" r:id="rId20"/>
    <p:sldId id="263" r:id="rId21"/>
    <p:sldId id="294" r:id="rId22"/>
    <p:sldId id="295" r:id="rId23"/>
    <p:sldId id="293" r:id="rId24"/>
    <p:sldId id="297" r:id="rId25"/>
    <p:sldId id="296" r:id="rId26"/>
    <p:sldId id="268" r:id="rId27"/>
    <p:sldId id="269"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3" r:id="rId52"/>
    <p:sldId id="324" r:id="rId53"/>
    <p:sldId id="325" r:id="rId54"/>
    <p:sldId id="326" r:id="rId55"/>
    <p:sldId id="327" r:id="rId56"/>
    <p:sldId id="328" r:id="rId57"/>
    <p:sldId id="329" r:id="rId58"/>
    <p:sldId id="330" r:id="rId59"/>
    <p:sldId id="331" r:id="rId6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99" autoAdjust="0"/>
  </p:normalViewPr>
  <p:slideViewPr>
    <p:cSldViewPr snapToGrid="0" showGuides="1">
      <p:cViewPr varScale="1">
        <p:scale>
          <a:sx n="72" d="100"/>
          <a:sy n="72" d="100"/>
        </p:scale>
        <p:origin x="618"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7" d="100"/>
          <a:sy n="77" d="100"/>
        </p:scale>
        <p:origin x="330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6555A-0F8D-47DD-8AFE-CDBA328CD1EC}"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EC624D03-5A6D-4DD4-B552-F3B89935FA17}">
      <dgm:prSet/>
      <dgm:spPr/>
      <dgm:t>
        <a:bodyPr/>
        <a:lstStyle/>
        <a:p>
          <a:r>
            <a:rPr lang="es-ES"/>
            <a:t>Resumiendo: ¿Qué no debe faltar en la declaración de una misión? </a:t>
          </a:r>
          <a:endParaRPr lang="en-US"/>
        </a:p>
      </dgm:t>
    </dgm:pt>
    <dgm:pt modelId="{CF7DBCD9-F264-40DE-9755-C4451868D8D4}" type="parTrans" cxnId="{03A9D803-735D-4BF4-A782-7C1D2737C0D4}">
      <dgm:prSet/>
      <dgm:spPr/>
      <dgm:t>
        <a:bodyPr/>
        <a:lstStyle/>
        <a:p>
          <a:endParaRPr lang="en-US"/>
        </a:p>
      </dgm:t>
    </dgm:pt>
    <dgm:pt modelId="{96CFE715-8191-40D2-89AA-B4F80F0987DB}" type="sibTrans" cxnId="{03A9D803-735D-4BF4-A782-7C1D2737C0D4}">
      <dgm:prSet/>
      <dgm:spPr/>
      <dgm:t>
        <a:bodyPr/>
        <a:lstStyle/>
        <a:p>
          <a:endParaRPr lang="en-US"/>
        </a:p>
      </dgm:t>
    </dgm:pt>
    <dgm:pt modelId="{309FEF88-A576-4ACA-97FA-0FDED0CBE14E}">
      <dgm:prSet/>
      <dgm:spPr/>
      <dgm:t>
        <a:bodyPr/>
        <a:lstStyle/>
        <a:p>
          <a:r>
            <a:rPr lang="es-ES"/>
            <a:t>− Productos terminales, finales o estratégicos (bienes y servicios). </a:t>
          </a:r>
          <a:endParaRPr lang="en-US"/>
        </a:p>
      </dgm:t>
    </dgm:pt>
    <dgm:pt modelId="{7B00075E-0A9B-4E78-BF33-14DAA2987F5E}" type="parTrans" cxnId="{A4D07610-1C66-404E-A46A-EC7F698F19A2}">
      <dgm:prSet/>
      <dgm:spPr/>
      <dgm:t>
        <a:bodyPr/>
        <a:lstStyle/>
        <a:p>
          <a:endParaRPr lang="en-US"/>
        </a:p>
      </dgm:t>
    </dgm:pt>
    <dgm:pt modelId="{9E6184EA-ADC6-4C32-A31B-983FFED1BEF4}" type="sibTrans" cxnId="{A4D07610-1C66-404E-A46A-EC7F698F19A2}">
      <dgm:prSet/>
      <dgm:spPr/>
      <dgm:t>
        <a:bodyPr/>
        <a:lstStyle/>
        <a:p>
          <a:endParaRPr lang="en-US"/>
        </a:p>
      </dgm:t>
    </dgm:pt>
    <dgm:pt modelId="{FCB76CCB-1B43-403F-97DD-049E0141176B}">
      <dgm:prSet/>
      <dgm:spPr/>
      <dgm:t>
        <a:bodyPr/>
        <a:lstStyle/>
        <a:p>
          <a:r>
            <a:rPr lang="es-ES"/>
            <a:t>− Los usuarios o beneficiarios, población objetivos a quienes se dirigen dichos bienes y servicios. </a:t>
          </a:r>
          <a:endParaRPr lang="en-US"/>
        </a:p>
      </dgm:t>
    </dgm:pt>
    <dgm:pt modelId="{640E3FEA-F6E8-4810-BD99-E1C7C3BF0DC2}" type="parTrans" cxnId="{FC7EF4BD-F2C6-40C1-9DE7-E4EEC8E12FC7}">
      <dgm:prSet/>
      <dgm:spPr/>
      <dgm:t>
        <a:bodyPr/>
        <a:lstStyle/>
        <a:p>
          <a:endParaRPr lang="en-US"/>
        </a:p>
      </dgm:t>
    </dgm:pt>
    <dgm:pt modelId="{EDB907C0-221B-4558-8EDC-F1D15827F113}" type="sibTrans" cxnId="{FC7EF4BD-F2C6-40C1-9DE7-E4EEC8E12FC7}">
      <dgm:prSet/>
      <dgm:spPr/>
      <dgm:t>
        <a:bodyPr/>
        <a:lstStyle/>
        <a:p>
          <a:endParaRPr lang="en-US"/>
        </a:p>
      </dgm:t>
    </dgm:pt>
    <dgm:pt modelId="{417E1BAB-6B0D-4369-9FF2-58211E152A90}">
      <dgm:prSet/>
      <dgm:spPr/>
      <dgm:t>
        <a:bodyPr/>
        <a:lstStyle/>
        <a:p>
          <a:r>
            <a:rPr lang="es-ES"/>
            <a:t>− Qué pueden esperar los usuarios, beneficiarios y la ciudadanía en su conjunto, en términos de resultados (efectos). </a:t>
          </a:r>
          <a:endParaRPr lang="en-US"/>
        </a:p>
      </dgm:t>
    </dgm:pt>
    <dgm:pt modelId="{DB88E729-7A5E-4EA2-87B9-B5A7CB5A51B8}" type="parTrans" cxnId="{404C08E3-EFC6-4D5F-B84B-9644AF4F66E2}">
      <dgm:prSet/>
      <dgm:spPr/>
      <dgm:t>
        <a:bodyPr/>
        <a:lstStyle/>
        <a:p>
          <a:endParaRPr lang="en-US"/>
        </a:p>
      </dgm:t>
    </dgm:pt>
    <dgm:pt modelId="{D5961D4F-4E02-4CEC-A336-3DDA7AF9E98C}" type="sibTrans" cxnId="{404C08E3-EFC6-4D5F-B84B-9644AF4F66E2}">
      <dgm:prSet/>
      <dgm:spPr/>
      <dgm:t>
        <a:bodyPr/>
        <a:lstStyle/>
        <a:p>
          <a:endParaRPr lang="en-US"/>
        </a:p>
      </dgm:t>
    </dgm:pt>
    <dgm:pt modelId="{284EB498-3354-419A-819A-05B539317354}">
      <dgm:prSet/>
      <dgm:spPr/>
      <dgm:t>
        <a:bodyPr/>
        <a:lstStyle/>
        <a:p>
          <a:r>
            <a:rPr lang="es-ES"/>
            <a:t>− El ámbito territorial de su acción (nivel central, nacional, local, internacional) </a:t>
          </a:r>
          <a:endParaRPr lang="en-US"/>
        </a:p>
      </dgm:t>
    </dgm:pt>
    <dgm:pt modelId="{D4E0ED86-75E6-46BB-B7C2-546CB0A3BDEC}" type="parTrans" cxnId="{E6D48DBA-7DE0-4A49-978E-CCA98D52445C}">
      <dgm:prSet/>
      <dgm:spPr/>
      <dgm:t>
        <a:bodyPr/>
        <a:lstStyle/>
        <a:p>
          <a:endParaRPr lang="en-US"/>
        </a:p>
      </dgm:t>
    </dgm:pt>
    <dgm:pt modelId="{80D3283E-3C45-46D1-8F1E-D66868EB9B45}" type="sibTrans" cxnId="{E6D48DBA-7DE0-4A49-978E-CCA98D52445C}">
      <dgm:prSet/>
      <dgm:spPr/>
      <dgm:t>
        <a:bodyPr/>
        <a:lstStyle/>
        <a:p>
          <a:endParaRPr lang="en-US"/>
        </a:p>
      </dgm:t>
    </dgm:pt>
    <dgm:pt modelId="{B1DC40F7-E992-4B58-B1B0-8C58DC9F8D52}">
      <dgm:prSet/>
      <dgm:spPr/>
      <dgm:t>
        <a:bodyPr/>
        <a:lstStyle/>
        <a:p>
          <a:r>
            <a:rPr lang="es-ES"/>
            <a:t>¿Qué aspectos son optativos? (dado que en general deben ir en la visión o en los valores) </a:t>
          </a:r>
          <a:endParaRPr lang="en-US"/>
        </a:p>
      </dgm:t>
    </dgm:pt>
    <dgm:pt modelId="{111A8F80-CA95-498F-9607-B71B440DB87E}" type="parTrans" cxnId="{CC6CD9B6-7F16-4F1F-8D52-FF3C1F110871}">
      <dgm:prSet/>
      <dgm:spPr/>
      <dgm:t>
        <a:bodyPr/>
        <a:lstStyle/>
        <a:p>
          <a:endParaRPr lang="en-US"/>
        </a:p>
      </dgm:t>
    </dgm:pt>
    <dgm:pt modelId="{D5B4F24B-F137-42A1-8D1A-D34820F20E9D}" type="sibTrans" cxnId="{CC6CD9B6-7F16-4F1F-8D52-FF3C1F110871}">
      <dgm:prSet/>
      <dgm:spPr/>
      <dgm:t>
        <a:bodyPr/>
        <a:lstStyle/>
        <a:p>
          <a:endParaRPr lang="en-US"/>
        </a:p>
      </dgm:t>
    </dgm:pt>
    <dgm:pt modelId="{51579F7C-86FA-48BB-9679-488FD8732CC4}">
      <dgm:prSet/>
      <dgm:spPr/>
      <dgm:t>
        <a:bodyPr/>
        <a:lstStyle/>
        <a:p>
          <a:r>
            <a:rPr lang="es-ES"/>
            <a:t>− Los estándares como piensan conseguir su propósito </a:t>
          </a:r>
          <a:endParaRPr lang="en-US"/>
        </a:p>
      </dgm:t>
    </dgm:pt>
    <dgm:pt modelId="{185DAE6F-B123-44B2-8D1B-A646F0A3EE9E}" type="parTrans" cxnId="{753A328A-99CA-4E97-B34B-A1BABFFE8E5F}">
      <dgm:prSet/>
      <dgm:spPr/>
      <dgm:t>
        <a:bodyPr/>
        <a:lstStyle/>
        <a:p>
          <a:endParaRPr lang="en-US"/>
        </a:p>
      </dgm:t>
    </dgm:pt>
    <dgm:pt modelId="{F0A61308-CD80-402F-868C-CD4DFEA9705F}" type="sibTrans" cxnId="{753A328A-99CA-4E97-B34B-A1BABFFE8E5F}">
      <dgm:prSet/>
      <dgm:spPr/>
      <dgm:t>
        <a:bodyPr/>
        <a:lstStyle/>
        <a:p>
          <a:endParaRPr lang="en-US"/>
        </a:p>
      </dgm:t>
    </dgm:pt>
    <dgm:pt modelId="{F95A246A-2CF3-43F7-9248-E90148E78548}">
      <dgm:prSet/>
      <dgm:spPr/>
      <dgm:t>
        <a:bodyPr/>
        <a:lstStyle/>
        <a:p>
          <a:r>
            <a:rPr lang="es-ES"/>
            <a:t>− Los valores con los cuales piensan enfocar su gestión </a:t>
          </a:r>
          <a:endParaRPr lang="en-US"/>
        </a:p>
      </dgm:t>
    </dgm:pt>
    <dgm:pt modelId="{38F9F8E3-68E4-409B-AC2B-3BCE3129C6A7}" type="parTrans" cxnId="{D6F83BEA-4046-4F18-BB3E-7C5E60675056}">
      <dgm:prSet/>
      <dgm:spPr/>
      <dgm:t>
        <a:bodyPr/>
        <a:lstStyle/>
        <a:p>
          <a:endParaRPr lang="en-US"/>
        </a:p>
      </dgm:t>
    </dgm:pt>
    <dgm:pt modelId="{ADA0DE9D-CDB2-4019-A65B-ED3E1650718D}" type="sibTrans" cxnId="{D6F83BEA-4046-4F18-BB3E-7C5E60675056}">
      <dgm:prSet/>
      <dgm:spPr/>
      <dgm:t>
        <a:bodyPr/>
        <a:lstStyle/>
        <a:p>
          <a:endParaRPr lang="en-US"/>
        </a:p>
      </dgm:t>
    </dgm:pt>
    <dgm:pt modelId="{3FD3CB60-BDAE-4AB2-9EED-49E90D747836}">
      <dgm:prSet/>
      <dgm:spPr/>
      <dgm:t>
        <a:bodyPr/>
        <a:lstStyle/>
        <a:p>
          <a:r>
            <a:rPr lang="es-ES"/>
            <a:t>• ¿Qué aspectos no deben ser incluidos en una misión? </a:t>
          </a:r>
          <a:endParaRPr lang="en-US"/>
        </a:p>
      </dgm:t>
    </dgm:pt>
    <dgm:pt modelId="{D317578C-AB3B-414F-B5F1-2457CCECC409}" type="parTrans" cxnId="{6BED5FEF-2780-4E09-9FDA-68EB16ECF102}">
      <dgm:prSet/>
      <dgm:spPr/>
      <dgm:t>
        <a:bodyPr/>
        <a:lstStyle/>
        <a:p>
          <a:endParaRPr lang="en-US"/>
        </a:p>
      </dgm:t>
    </dgm:pt>
    <dgm:pt modelId="{B86712FA-A750-46CA-9A2B-4ECDEBE7EEB1}" type="sibTrans" cxnId="{6BED5FEF-2780-4E09-9FDA-68EB16ECF102}">
      <dgm:prSet/>
      <dgm:spPr/>
      <dgm:t>
        <a:bodyPr/>
        <a:lstStyle/>
        <a:p>
          <a:endParaRPr lang="en-US"/>
        </a:p>
      </dgm:t>
    </dgm:pt>
    <dgm:pt modelId="{3350765D-053E-4865-A8E3-4AFC86BF6C8E}">
      <dgm:prSet/>
      <dgm:spPr/>
      <dgm:t>
        <a:bodyPr/>
        <a:lstStyle/>
        <a:p>
          <a:r>
            <a:rPr lang="es-ES"/>
            <a:t>− Los subproductos o productos intermedios. </a:t>
          </a:r>
          <a:endParaRPr lang="en-US"/>
        </a:p>
      </dgm:t>
    </dgm:pt>
    <dgm:pt modelId="{527E6467-9145-4ECF-9C74-7DD1C6612F89}" type="parTrans" cxnId="{A8A7E0EB-1243-4A18-A591-DFD932EC4A2C}">
      <dgm:prSet/>
      <dgm:spPr/>
      <dgm:t>
        <a:bodyPr/>
        <a:lstStyle/>
        <a:p>
          <a:endParaRPr lang="en-US"/>
        </a:p>
      </dgm:t>
    </dgm:pt>
    <dgm:pt modelId="{CA6FD350-A259-45F0-B677-610BAEA186E5}" type="sibTrans" cxnId="{A8A7E0EB-1243-4A18-A591-DFD932EC4A2C}">
      <dgm:prSet/>
      <dgm:spPr/>
      <dgm:t>
        <a:bodyPr/>
        <a:lstStyle/>
        <a:p>
          <a:endParaRPr lang="en-US"/>
        </a:p>
      </dgm:t>
    </dgm:pt>
    <dgm:pt modelId="{89B42E65-24AD-474E-BB5B-EE9BD6506B8A}">
      <dgm:prSet/>
      <dgm:spPr/>
      <dgm:t>
        <a:bodyPr/>
        <a:lstStyle/>
        <a:p>
          <a:r>
            <a:rPr lang="es-ES"/>
            <a:t>− Los usuarios internos de la entidad. </a:t>
          </a:r>
          <a:endParaRPr lang="en-US"/>
        </a:p>
      </dgm:t>
    </dgm:pt>
    <dgm:pt modelId="{3117D0D6-AB6A-4A20-BF25-E97A4C9F81C6}" type="parTrans" cxnId="{425D5F81-5E11-4C56-95EC-63C9135F1F4B}">
      <dgm:prSet/>
      <dgm:spPr/>
      <dgm:t>
        <a:bodyPr/>
        <a:lstStyle/>
        <a:p>
          <a:endParaRPr lang="en-US"/>
        </a:p>
      </dgm:t>
    </dgm:pt>
    <dgm:pt modelId="{18080522-9296-4B61-97B9-3BF050B40000}" type="sibTrans" cxnId="{425D5F81-5E11-4C56-95EC-63C9135F1F4B}">
      <dgm:prSet/>
      <dgm:spPr/>
      <dgm:t>
        <a:bodyPr/>
        <a:lstStyle/>
        <a:p>
          <a:endParaRPr lang="en-US"/>
        </a:p>
      </dgm:t>
    </dgm:pt>
    <dgm:pt modelId="{606708F9-2D70-4E73-8986-26055D50CA40}">
      <dgm:prSet/>
      <dgm:spPr/>
      <dgm:t>
        <a:bodyPr/>
        <a:lstStyle/>
        <a:p>
          <a:r>
            <a:rPr lang="es-ES"/>
            <a:t>− Los mejoramientos que la entidad piensa realizar para ser más eficiente o eficaz (estos deben quedar registrados como objetivos estratégicos). </a:t>
          </a:r>
          <a:endParaRPr lang="en-US"/>
        </a:p>
      </dgm:t>
    </dgm:pt>
    <dgm:pt modelId="{D1D0A5C9-0586-416B-AE79-5D955098FE9C}" type="parTrans" cxnId="{7F97BA5F-AC68-4789-8238-019629C0ED7D}">
      <dgm:prSet/>
      <dgm:spPr/>
      <dgm:t>
        <a:bodyPr/>
        <a:lstStyle/>
        <a:p>
          <a:endParaRPr lang="en-US"/>
        </a:p>
      </dgm:t>
    </dgm:pt>
    <dgm:pt modelId="{64805182-592D-4203-AAC3-F61AEDDD9114}" type="sibTrans" cxnId="{7F97BA5F-AC68-4789-8238-019629C0ED7D}">
      <dgm:prSet/>
      <dgm:spPr/>
      <dgm:t>
        <a:bodyPr/>
        <a:lstStyle/>
        <a:p>
          <a:endParaRPr lang="en-US"/>
        </a:p>
      </dgm:t>
    </dgm:pt>
    <dgm:pt modelId="{0E6749EA-47E4-48D0-B1A0-0E563FEF8FA4}" type="pres">
      <dgm:prSet presAssocID="{74D6555A-0F8D-47DD-8AFE-CDBA328CD1EC}" presName="diagram" presStyleCnt="0">
        <dgm:presLayoutVars>
          <dgm:dir/>
          <dgm:resizeHandles val="exact"/>
        </dgm:presLayoutVars>
      </dgm:prSet>
      <dgm:spPr/>
    </dgm:pt>
    <dgm:pt modelId="{CD18D552-964E-48A3-BD8B-56E8448489ED}" type="pres">
      <dgm:prSet presAssocID="{EC624D03-5A6D-4DD4-B552-F3B89935FA17}" presName="node" presStyleLbl="node1" presStyleIdx="0" presStyleCnt="12">
        <dgm:presLayoutVars>
          <dgm:bulletEnabled val="1"/>
        </dgm:presLayoutVars>
      </dgm:prSet>
      <dgm:spPr/>
    </dgm:pt>
    <dgm:pt modelId="{1E4FF789-7741-4EB4-BBE2-19B4C5157281}" type="pres">
      <dgm:prSet presAssocID="{96CFE715-8191-40D2-89AA-B4F80F0987DB}" presName="sibTrans" presStyleCnt="0"/>
      <dgm:spPr/>
    </dgm:pt>
    <dgm:pt modelId="{2EF25706-F8AC-4CA4-B6AA-2CC7A9FA81F0}" type="pres">
      <dgm:prSet presAssocID="{309FEF88-A576-4ACA-97FA-0FDED0CBE14E}" presName="node" presStyleLbl="node1" presStyleIdx="1" presStyleCnt="12">
        <dgm:presLayoutVars>
          <dgm:bulletEnabled val="1"/>
        </dgm:presLayoutVars>
      </dgm:prSet>
      <dgm:spPr/>
    </dgm:pt>
    <dgm:pt modelId="{2D5A8C7F-80A4-4A58-8BF3-99F479EB1F36}" type="pres">
      <dgm:prSet presAssocID="{9E6184EA-ADC6-4C32-A31B-983FFED1BEF4}" presName="sibTrans" presStyleCnt="0"/>
      <dgm:spPr/>
    </dgm:pt>
    <dgm:pt modelId="{400BC943-E807-4DBE-B989-2E4C34DD1560}" type="pres">
      <dgm:prSet presAssocID="{FCB76CCB-1B43-403F-97DD-049E0141176B}" presName="node" presStyleLbl="node1" presStyleIdx="2" presStyleCnt="12">
        <dgm:presLayoutVars>
          <dgm:bulletEnabled val="1"/>
        </dgm:presLayoutVars>
      </dgm:prSet>
      <dgm:spPr/>
    </dgm:pt>
    <dgm:pt modelId="{B61384A0-8AED-4F4C-AA9C-B4FE6FEC1983}" type="pres">
      <dgm:prSet presAssocID="{EDB907C0-221B-4558-8EDC-F1D15827F113}" presName="sibTrans" presStyleCnt="0"/>
      <dgm:spPr/>
    </dgm:pt>
    <dgm:pt modelId="{C800F9CD-D6DD-479A-BB9E-9EFA53783B28}" type="pres">
      <dgm:prSet presAssocID="{417E1BAB-6B0D-4369-9FF2-58211E152A90}" presName="node" presStyleLbl="node1" presStyleIdx="3" presStyleCnt="12">
        <dgm:presLayoutVars>
          <dgm:bulletEnabled val="1"/>
        </dgm:presLayoutVars>
      </dgm:prSet>
      <dgm:spPr/>
    </dgm:pt>
    <dgm:pt modelId="{B5AE964A-9B90-4020-AC25-096278065AC2}" type="pres">
      <dgm:prSet presAssocID="{D5961D4F-4E02-4CEC-A336-3DDA7AF9E98C}" presName="sibTrans" presStyleCnt="0"/>
      <dgm:spPr/>
    </dgm:pt>
    <dgm:pt modelId="{ECB71023-4FDB-4587-91C0-110E2D2BED50}" type="pres">
      <dgm:prSet presAssocID="{284EB498-3354-419A-819A-05B539317354}" presName="node" presStyleLbl="node1" presStyleIdx="4" presStyleCnt="12">
        <dgm:presLayoutVars>
          <dgm:bulletEnabled val="1"/>
        </dgm:presLayoutVars>
      </dgm:prSet>
      <dgm:spPr/>
    </dgm:pt>
    <dgm:pt modelId="{37DE9ECD-F486-43AF-8BFB-0287C088347B}" type="pres">
      <dgm:prSet presAssocID="{80D3283E-3C45-46D1-8F1E-D66868EB9B45}" presName="sibTrans" presStyleCnt="0"/>
      <dgm:spPr/>
    </dgm:pt>
    <dgm:pt modelId="{FAE43B49-9FCF-4065-9AEE-37F439CD0830}" type="pres">
      <dgm:prSet presAssocID="{B1DC40F7-E992-4B58-B1B0-8C58DC9F8D52}" presName="node" presStyleLbl="node1" presStyleIdx="5" presStyleCnt="12">
        <dgm:presLayoutVars>
          <dgm:bulletEnabled val="1"/>
        </dgm:presLayoutVars>
      </dgm:prSet>
      <dgm:spPr/>
    </dgm:pt>
    <dgm:pt modelId="{987E3D64-86CE-4FE6-A955-1A2F59D27A32}" type="pres">
      <dgm:prSet presAssocID="{D5B4F24B-F137-42A1-8D1A-D34820F20E9D}" presName="sibTrans" presStyleCnt="0"/>
      <dgm:spPr/>
    </dgm:pt>
    <dgm:pt modelId="{A5606D66-349B-4CC2-9788-61C376EDBCE0}" type="pres">
      <dgm:prSet presAssocID="{51579F7C-86FA-48BB-9679-488FD8732CC4}" presName="node" presStyleLbl="node1" presStyleIdx="6" presStyleCnt="12">
        <dgm:presLayoutVars>
          <dgm:bulletEnabled val="1"/>
        </dgm:presLayoutVars>
      </dgm:prSet>
      <dgm:spPr/>
    </dgm:pt>
    <dgm:pt modelId="{A0368906-8191-4A66-A5D8-EF63031CB4F8}" type="pres">
      <dgm:prSet presAssocID="{F0A61308-CD80-402F-868C-CD4DFEA9705F}" presName="sibTrans" presStyleCnt="0"/>
      <dgm:spPr/>
    </dgm:pt>
    <dgm:pt modelId="{04F12425-5F29-42D9-8F82-41DA988D59FE}" type="pres">
      <dgm:prSet presAssocID="{F95A246A-2CF3-43F7-9248-E90148E78548}" presName="node" presStyleLbl="node1" presStyleIdx="7" presStyleCnt="12">
        <dgm:presLayoutVars>
          <dgm:bulletEnabled val="1"/>
        </dgm:presLayoutVars>
      </dgm:prSet>
      <dgm:spPr/>
    </dgm:pt>
    <dgm:pt modelId="{9FF32941-ECC3-40D2-8B40-A6426B05DE55}" type="pres">
      <dgm:prSet presAssocID="{ADA0DE9D-CDB2-4019-A65B-ED3E1650718D}" presName="sibTrans" presStyleCnt="0"/>
      <dgm:spPr/>
    </dgm:pt>
    <dgm:pt modelId="{79D15C7A-B639-4E7F-9767-2203E7308448}" type="pres">
      <dgm:prSet presAssocID="{3FD3CB60-BDAE-4AB2-9EED-49E90D747836}" presName="node" presStyleLbl="node1" presStyleIdx="8" presStyleCnt="12">
        <dgm:presLayoutVars>
          <dgm:bulletEnabled val="1"/>
        </dgm:presLayoutVars>
      </dgm:prSet>
      <dgm:spPr/>
    </dgm:pt>
    <dgm:pt modelId="{6AF6F605-3AEA-441D-B017-F275878ACC82}" type="pres">
      <dgm:prSet presAssocID="{B86712FA-A750-46CA-9A2B-4ECDEBE7EEB1}" presName="sibTrans" presStyleCnt="0"/>
      <dgm:spPr/>
    </dgm:pt>
    <dgm:pt modelId="{589E5348-7497-4B79-B489-23001BCFDEBC}" type="pres">
      <dgm:prSet presAssocID="{3350765D-053E-4865-A8E3-4AFC86BF6C8E}" presName="node" presStyleLbl="node1" presStyleIdx="9" presStyleCnt="12">
        <dgm:presLayoutVars>
          <dgm:bulletEnabled val="1"/>
        </dgm:presLayoutVars>
      </dgm:prSet>
      <dgm:spPr/>
    </dgm:pt>
    <dgm:pt modelId="{B393A096-4200-41C4-AF1D-FFD175D8158F}" type="pres">
      <dgm:prSet presAssocID="{CA6FD350-A259-45F0-B677-610BAEA186E5}" presName="sibTrans" presStyleCnt="0"/>
      <dgm:spPr/>
    </dgm:pt>
    <dgm:pt modelId="{15344AC9-88F9-4E20-8A07-3DE2494A28F4}" type="pres">
      <dgm:prSet presAssocID="{89B42E65-24AD-474E-BB5B-EE9BD6506B8A}" presName="node" presStyleLbl="node1" presStyleIdx="10" presStyleCnt="12">
        <dgm:presLayoutVars>
          <dgm:bulletEnabled val="1"/>
        </dgm:presLayoutVars>
      </dgm:prSet>
      <dgm:spPr/>
    </dgm:pt>
    <dgm:pt modelId="{A126ECA7-BC4C-42CA-803A-D83C0A5D7815}" type="pres">
      <dgm:prSet presAssocID="{18080522-9296-4B61-97B9-3BF050B40000}" presName="sibTrans" presStyleCnt="0"/>
      <dgm:spPr/>
    </dgm:pt>
    <dgm:pt modelId="{B909BBCA-7CFF-430A-A67F-02167E832DFB}" type="pres">
      <dgm:prSet presAssocID="{606708F9-2D70-4E73-8986-26055D50CA40}" presName="node" presStyleLbl="node1" presStyleIdx="11" presStyleCnt="12">
        <dgm:presLayoutVars>
          <dgm:bulletEnabled val="1"/>
        </dgm:presLayoutVars>
      </dgm:prSet>
      <dgm:spPr/>
    </dgm:pt>
  </dgm:ptLst>
  <dgm:cxnLst>
    <dgm:cxn modelId="{03A9D803-735D-4BF4-A782-7C1D2737C0D4}" srcId="{74D6555A-0F8D-47DD-8AFE-CDBA328CD1EC}" destId="{EC624D03-5A6D-4DD4-B552-F3B89935FA17}" srcOrd="0" destOrd="0" parTransId="{CF7DBCD9-F264-40DE-9755-C4451868D8D4}" sibTransId="{96CFE715-8191-40D2-89AA-B4F80F0987DB}"/>
    <dgm:cxn modelId="{C0073006-2EA4-473A-96DB-B42011F9042E}" type="presOf" srcId="{89B42E65-24AD-474E-BB5B-EE9BD6506B8A}" destId="{15344AC9-88F9-4E20-8A07-3DE2494A28F4}" srcOrd="0" destOrd="0" presId="urn:microsoft.com/office/officeart/2005/8/layout/default"/>
    <dgm:cxn modelId="{BCED170B-116D-4665-8F01-48774DB86089}" type="presOf" srcId="{309FEF88-A576-4ACA-97FA-0FDED0CBE14E}" destId="{2EF25706-F8AC-4CA4-B6AA-2CC7A9FA81F0}" srcOrd="0" destOrd="0" presId="urn:microsoft.com/office/officeart/2005/8/layout/default"/>
    <dgm:cxn modelId="{A4D07610-1C66-404E-A46A-EC7F698F19A2}" srcId="{74D6555A-0F8D-47DD-8AFE-CDBA328CD1EC}" destId="{309FEF88-A576-4ACA-97FA-0FDED0CBE14E}" srcOrd="1" destOrd="0" parTransId="{7B00075E-0A9B-4E78-BF33-14DAA2987F5E}" sibTransId="{9E6184EA-ADC6-4C32-A31B-983FFED1BEF4}"/>
    <dgm:cxn modelId="{9726B612-8C76-4D1A-854D-C3077BCBF666}" type="presOf" srcId="{284EB498-3354-419A-819A-05B539317354}" destId="{ECB71023-4FDB-4587-91C0-110E2D2BED50}" srcOrd="0" destOrd="0" presId="urn:microsoft.com/office/officeart/2005/8/layout/default"/>
    <dgm:cxn modelId="{3115493C-57FD-49BA-A950-ECE831D32728}" type="presOf" srcId="{FCB76CCB-1B43-403F-97DD-049E0141176B}" destId="{400BC943-E807-4DBE-B989-2E4C34DD1560}" srcOrd="0" destOrd="0" presId="urn:microsoft.com/office/officeart/2005/8/layout/default"/>
    <dgm:cxn modelId="{0A69185C-0D1A-4664-AACE-3686D399FD1E}" type="presOf" srcId="{51579F7C-86FA-48BB-9679-488FD8732CC4}" destId="{A5606D66-349B-4CC2-9788-61C376EDBCE0}" srcOrd="0" destOrd="0" presId="urn:microsoft.com/office/officeart/2005/8/layout/default"/>
    <dgm:cxn modelId="{7F97BA5F-AC68-4789-8238-019629C0ED7D}" srcId="{74D6555A-0F8D-47DD-8AFE-CDBA328CD1EC}" destId="{606708F9-2D70-4E73-8986-26055D50CA40}" srcOrd="11" destOrd="0" parTransId="{D1D0A5C9-0586-416B-AE79-5D955098FE9C}" sibTransId="{64805182-592D-4203-AAC3-F61AEDDD9114}"/>
    <dgm:cxn modelId="{CE418C4F-EB7D-4FA3-941D-18AFAB419B3E}" type="presOf" srcId="{3350765D-053E-4865-A8E3-4AFC86BF6C8E}" destId="{589E5348-7497-4B79-B489-23001BCFDEBC}" srcOrd="0" destOrd="0" presId="urn:microsoft.com/office/officeart/2005/8/layout/default"/>
    <dgm:cxn modelId="{425D5F81-5E11-4C56-95EC-63C9135F1F4B}" srcId="{74D6555A-0F8D-47DD-8AFE-CDBA328CD1EC}" destId="{89B42E65-24AD-474E-BB5B-EE9BD6506B8A}" srcOrd="10" destOrd="0" parTransId="{3117D0D6-AB6A-4A20-BF25-E97A4C9F81C6}" sibTransId="{18080522-9296-4B61-97B9-3BF050B40000}"/>
    <dgm:cxn modelId="{DA944189-2914-4482-8513-94B0A3B4695D}" type="presOf" srcId="{F95A246A-2CF3-43F7-9248-E90148E78548}" destId="{04F12425-5F29-42D9-8F82-41DA988D59FE}" srcOrd="0" destOrd="0" presId="urn:microsoft.com/office/officeart/2005/8/layout/default"/>
    <dgm:cxn modelId="{753A328A-99CA-4E97-B34B-A1BABFFE8E5F}" srcId="{74D6555A-0F8D-47DD-8AFE-CDBA328CD1EC}" destId="{51579F7C-86FA-48BB-9679-488FD8732CC4}" srcOrd="6" destOrd="0" parTransId="{185DAE6F-B123-44B2-8D1B-A646F0A3EE9E}" sibTransId="{F0A61308-CD80-402F-868C-CD4DFEA9705F}"/>
    <dgm:cxn modelId="{B852AC8B-F437-408E-94DB-FC6B9D082555}" type="presOf" srcId="{606708F9-2D70-4E73-8986-26055D50CA40}" destId="{B909BBCA-7CFF-430A-A67F-02167E832DFB}" srcOrd="0" destOrd="0" presId="urn:microsoft.com/office/officeart/2005/8/layout/default"/>
    <dgm:cxn modelId="{BA268296-C2C3-482A-B188-49381A9D6BD6}" type="presOf" srcId="{EC624D03-5A6D-4DD4-B552-F3B89935FA17}" destId="{CD18D552-964E-48A3-BD8B-56E8448489ED}" srcOrd="0" destOrd="0" presId="urn:microsoft.com/office/officeart/2005/8/layout/default"/>
    <dgm:cxn modelId="{2F4C41A6-19A3-476E-8A4F-03FBFD5D4B4D}" type="presOf" srcId="{3FD3CB60-BDAE-4AB2-9EED-49E90D747836}" destId="{79D15C7A-B639-4E7F-9767-2203E7308448}" srcOrd="0" destOrd="0" presId="urn:microsoft.com/office/officeart/2005/8/layout/default"/>
    <dgm:cxn modelId="{1226A9AE-73DE-4CAA-B350-B4DA73C35659}" type="presOf" srcId="{417E1BAB-6B0D-4369-9FF2-58211E152A90}" destId="{C800F9CD-D6DD-479A-BB9E-9EFA53783B28}" srcOrd="0" destOrd="0" presId="urn:microsoft.com/office/officeart/2005/8/layout/default"/>
    <dgm:cxn modelId="{119695B3-49E7-4257-8F56-21E3C0CEBA34}" type="presOf" srcId="{74D6555A-0F8D-47DD-8AFE-CDBA328CD1EC}" destId="{0E6749EA-47E4-48D0-B1A0-0E563FEF8FA4}" srcOrd="0" destOrd="0" presId="urn:microsoft.com/office/officeart/2005/8/layout/default"/>
    <dgm:cxn modelId="{CC6CD9B6-7F16-4F1F-8D52-FF3C1F110871}" srcId="{74D6555A-0F8D-47DD-8AFE-CDBA328CD1EC}" destId="{B1DC40F7-E992-4B58-B1B0-8C58DC9F8D52}" srcOrd="5" destOrd="0" parTransId="{111A8F80-CA95-498F-9607-B71B440DB87E}" sibTransId="{D5B4F24B-F137-42A1-8D1A-D34820F20E9D}"/>
    <dgm:cxn modelId="{E6D48DBA-7DE0-4A49-978E-CCA98D52445C}" srcId="{74D6555A-0F8D-47DD-8AFE-CDBA328CD1EC}" destId="{284EB498-3354-419A-819A-05B539317354}" srcOrd="4" destOrd="0" parTransId="{D4E0ED86-75E6-46BB-B7C2-546CB0A3BDEC}" sibTransId="{80D3283E-3C45-46D1-8F1E-D66868EB9B45}"/>
    <dgm:cxn modelId="{FC7EF4BD-F2C6-40C1-9DE7-E4EEC8E12FC7}" srcId="{74D6555A-0F8D-47DD-8AFE-CDBA328CD1EC}" destId="{FCB76CCB-1B43-403F-97DD-049E0141176B}" srcOrd="2" destOrd="0" parTransId="{640E3FEA-F6E8-4810-BD99-E1C7C3BF0DC2}" sibTransId="{EDB907C0-221B-4558-8EDC-F1D15827F113}"/>
    <dgm:cxn modelId="{246C41C8-63F6-4003-A8CF-F6DFA594AA23}" type="presOf" srcId="{B1DC40F7-E992-4B58-B1B0-8C58DC9F8D52}" destId="{FAE43B49-9FCF-4065-9AEE-37F439CD0830}" srcOrd="0" destOrd="0" presId="urn:microsoft.com/office/officeart/2005/8/layout/default"/>
    <dgm:cxn modelId="{404C08E3-EFC6-4D5F-B84B-9644AF4F66E2}" srcId="{74D6555A-0F8D-47DD-8AFE-CDBA328CD1EC}" destId="{417E1BAB-6B0D-4369-9FF2-58211E152A90}" srcOrd="3" destOrd="0" parTransId="{DB88E729-7A5E-4EA2-87B9-B5A7CB5A51B8}" sibTransId="{D5961D4F-4E02-4CEC-A336-3DDA7AF9E98C}"/>
    <dgm:cxn modelId="{D6F83BEA-4046-4F18-BB3E-7C5E60675056}" srcId="{74D6555A-0F8D-47DD-8AFE-CDBA328CD1EC}" destId="{F95A246A-2CF3-43F7-9248-E90148E78548}" srcOrd="7" destOrd="0" parTransId="{38F9F8E3-68E4-409B-AC2B-3BCE3129C6A7}" sibTransId="{ADA0DE9D-CDB2-4019-A65B-ED3E1650718D}"/>
    <dgm:cxn modelId="{A8A7E0EB-1243-4A18-A591-DFD932EC4A2C}" srcId="{74D6555A-0F8D-47DD-8AFE-CDBA328CD1EC}" destId="{3350765D-053E-4865-A8E3-4AFC86BF6C8E}" srcOrd="9" destOrd="0" parTransId="{527E6467-9145-4ECF-9C74-7DD1C6612F89}" sibTransId="{CA6FD350-A259-45F0-B677-610BAEA186E5}"/>
    <dgm:cxn modelId="{6BED5FEF-2780-4E09-9FDA-68EB16ECF102}" srcId="{74D6555A-0F8D-47DD-8AFE-CDBA328CD1EC}" destId="{3FD3CB60-BDAE-4AB2-9EED-49E90D747836}" srcOrd="8" destOrd="0" parTransId="{D317578C-AB3B-414F-B5F1-2457CCECC409}" sibTransId="{B86712FA-A750-46CA-9A2B-4ECDEBE7EEB1}"/>
    <dgm:cxn modelId="{17DB5E4A-562A-4447-9090-5A9F72DC72FA}" type="presParOf" srcId="{0E6749EA-47E4-48D0-B1A0-0E563FEF8FA4}" destId="{CD18D552-964E-48A3-BD8B-56E8448489ED}" srcOrd="0" destOrd="0" presId="urn:microsoft.com/office/officeart/2005/8/layout/default"/>
    <dgm:cxn modelId="{7DC7A0DA-3EED-4E2E-83FF-5A8AAC6440F3}" type="presParOf" srcId="{0E6749EA-47E4-48D0-B1A0-0E563FEF8FA4}" destId="{1E4FF789-7741-4EB4-BBE2-19B4C5157281}" srcOrd="1" destOrd="0" presId="urn:microsoft.com/office/officeart/2005/8/layout/default"/>
    <dgm:cxn modelId="{D685445E-1497-4BB4-A83B-8C9EA71C7676}" type="presParOf" srcId="{0E6749EA-47E4-48D0-B1A0-0E563FEF8FA4}" destId="{2EF25706-F8AC-4CA4-B6AA-2CC7A9FA81F0}" srcOrd="2" destOrd="0" presId="urn:microsoft.com/office/officeart/2005/8/layout/default"/>
    <dgm:cxn modelId="{F7783541-426B-47EC-86EB-790073E2FE76}" type="presParOf" srcId="{0E6749EA-47E4-48D0-B1A0-0E563FEF8FA4}" destId="{2D5A8C7F-80A4-4A58-8BF3-99F479EB1F36}" srcOrd="3" destOrd="0" presId="urn:microsoft.com/office/officeart/2005/8/layout/default"/>
    <dgm:cxn modelId="{F3CA91A6-4D7F-4440-86BD-944344F9E915}" type="presParOf" srcId="{0E6749EA-47E4-48D0-B1A0-0E563FEF8FA4}" destId="{400BC943-E807-4DBE-B989-2E4C34DD1560}" srcOrd="4" destOrd="0" presId="urn:microsoft.com/office/officeart/2005/8/layout/default"/>
    <dgm:cxn modelId="{ADA5F018-86E4-4CE6-9588-EC80EA2BA132}" type="presParOf" srcId="{0E6749EA-47E4-48D0-B1A0-0E563FEF8FA4}" destId="{B61384A0-8AED-4F4C-AA9C-B4FE6FEC1983}" srcOrd="5" destOrd="0" presId="urn:microsoft.com/office/officeart/2005/8/layout/default"/>
    <dgm:cxn modelId="{AD739526-4884-4EEA-99DB-DD799DE5E435}" type="presParOf" srcId="{0E6749EA-47E4-48D0-B1A0-0E563FEF8FA4}" destId="{C800F9CD-D6DD-479A-BB9E-9EFA53783B28}" srcOrd="6" destOrd="0" presId="urn:microsoft.com/office/officeart/2005/8/layout/default"/>
    <dgm:cxn modelId="{447A178E-157F-456F-AC49-6663D496A41B}" type="presParOf" srcId="{0E6749EA-47E4-48D0-B1A0-0E563FEF8FA4}" destId="{B5AE964A-9B90-4020-AC25-096278065AC2}" srcOrd="7" destOrd="0" presId="urn:microsoft.com/office/officeart/2005/8/layout/default"/>
    <dgm:cxn modelId="{66F9E1C0-0758-4810-A1E7-CE22BB62CB94}" type="presParOf" srcId="{0E6749EA-47E4-48D0-B1A0-0E563FEF8FA4}" destId="{ECB71023-4FDB-4587-91C0-110E2D2BED50}" srcOrd="8" destOrd="0" presId="urn:microsoft.com/office/officeart/2005/8/layout/default"/>
    <dgm:cxn modelId="{AFE6F19E-71B8-4FAF-BF95-3CF4E273F474}" type="presParOf" srcId="{0E6749EA-47E4-48D0-B1A0-0E563FEF8FA4}" destId="{37DE9ECD-F486-43AF-8BFB-0287C088347B}" srcOrd="9" destOrd="0" presId="urn:microsoft.com/office/officeart/2005/8/layout/default"/>
    <dgm:cxn modelId="{4A32FA89-DAA5-44A9-87FC-F14D9FA16D77}" type="presParOf" srcId="{0E6749EA-47E4-48D0-B1A0-0E563FEF8FA4}" destId="{FAE43B49-9FCF-4065-9AEE-37F439CD0830}" srcOrd="10" destOrd="0" presId="urn:microsoft.com/office/officeart/2005/8/layout/default"/>
    <dgm:cxn modelId="{A7EAE938-1D48-44D3-82EF-DA9936EC79FF}" type="presParOf" srcId="{0E6749EA-47E4-48D0-B1A0-0E563FEF8FA4}" destId="{987E3D64-86CE-4FE6-A955-1A2F59D27A32}" srcOrd="11" destOrd="0" presId="urn:microsoft.com/office/officeart/2005/8/layout/default"/>
    <dgm:cxn modelId="{0BF8D7EC-6217-4E5F-9C41-45736D8483F9}" type="presParOf" srcId="{0E6749EA-47E4-48D0-B1A0-0E563FEF8FA4}" destId="{A5606D66-349B-4CC2-9788-61C376EDBCE0}" srcOrd="12" destOrd="0" presId="urn:microsoft.com/office/officeart/2005/8/layout/default"/>
    <dgm:cxn modelId="{1A427A69-F136-4BD0-BBA6-97B0A5B64F0A}" type="presParOf" srcId="{0E6749EA-47E4-48D0-B1A0-0E563FEF8FA4}" destId="{A0368906-8191-4A66-A5D8-EF63031CB4F8}" srcOrd="13" destOrd="0" presId="urn:microsoft.com/office/officeart/2005/8/layout/default"/>
    <dgm:cxn modelId="{CEA213E1-387B-42AD-A250-8E341CE06DB2}" type="presParOf" srcId="{0E6749EA-47E4-48D0-B1A0-0E563FEF8FA4}" destId="{04F12425-5F29-42D9-8F82-41DA988D59FE}" srcOrd="14" destOrd="0" presId="urn:microsoft.com/office/officeart/2005/8/layout/default"/>
    <dgm:cxn modelId="{A725FBD6-197C-45AF-83CF-4BA2FAC39CF2}" type="presParOf" srcId="{0E6749EA-47E4-48D0-B1A0-0E563FEF8FA4}" destId="{9FF32941-ECC3-40D2-8B40-A6426B05DE55}" srcOrd="15" destOrd="0" presId="urn:microsoft.com/office/officeart/2005/8/layout/default"/>
    <dgm:cxn modelId="{0853ABDF-39F7-41A1-A763-C4ADD4AEF1D4}" type="presParOf" srcId="{0E6749EA-47E4-48D0-B1A0-0E563FEF8FA4}" destId="{79D15C7A-B639-4E7F-9767-2203E7308448}" srcOrd="16" destOrd="0" presId="urn:microsoft.com/office/officeart/2005/8/layout/default"/>
    <dgm:cxn modelId="{6164B267-AA21-45FC-BB45-21239750317F}" type="presParOf" srcId="{0E6749EA-47E4-48D0-B1A0-0E563FEF8FA4}" destId="{6AF6F605-3AEA-441D-B017-F275878ACC82}" srcOrd="17" destOrd="0" presId="urn:microsoft.com/office/officeart/2005/8/layout/default"/>
    <dgm:cxn modelId="{D16A19FB-8AC5-40D9-944C-BF03DD4E935B}" type="presParOf" srcId="{0E6749EA-47E4-48D0-B1A0-0E563FEF8FA4}" destId="{589E5348-7497-4B79-B489-23001BCFDEBC}" srcOrd="18" destOrd="0" presId="urn:microsoft.com/office/officeart/2005/8/layout/default"/>
    <dgm:cxn modelId="{CEC730CC-5710-4BE0-94A6-B15531DCB7A9}" type="presParOf" srcId="{0E6749EA-47E4-48D0-B1A0-0E563FEF8FA4}" destId="{B393A096-4200-41C4-AF1D-FFD175D8158F}" srcOrd="19" destOrd="0" presId="urn:microsoft.com/office/officeart/2005/8/layout/default"/>
    <dgm:cxn modelId="{07570043-2979-4C3E-A275-4773C9212B83}" type="presParOf" srcId="{0E6749EA-47E4-48D0-B1A0-0E563FEF8FA4}" destId="{15344AC9-88F9-4E20-8A07-3DE2494A28F4}" srcOrd="20" destOrd="0" presId="urn:microsoft.com/office/officeart/2005/8/layout/default"/>
    <dgm:cxn modelId="{5524E36C-26F9-4139-B64C-C434E139D174}" type="presParOf" srcId="{0E6749EA-47E4-48D0-B1A0-0E563FEF8FA4}" destId="{A126ECA7-BC4C-42CA-803A-D83C0A5D7815}" srcOrd="21" destOrd="0" presId="urn:microsoft.com/office/officeart/2005/8/layout/default"/>
    <dgm:cxn modelId="{633C8481-0E95-4BC3-8402-799E1F442AFA}" type="presParOf" srcId="{0E6749EA-47E4-48D0-B1A0-0E563FEF8FA4}" destId="{B909BBCA-7CFF-430A-A67F-02167E832DFB}"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38A2A-E2DA-43A8-8AE3-330F3D8505E9}"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665D8B5-52F9-405E-A536-64C1B7B72138}">
      <dgm:prSet/>
      <dgm:spPr/>
      <dgm:t>
        <a:bodyPr/>
        <a:lstStyle/>
        <a:p>
          <a:r>
            <a:rPr lang="es-ES"/>
            <a:t>• Los cursos de acción definidos permiten el logro del objetivo.</a:t>
          </a:r>
          <a:endParaRPr lang="en-US"/>
        </a:p>
      </dgm:t>
    </dgm:pt>
    <dgm:pt modelId="{7AD3A3C7-2947-41F9-A52D-78F9B40A70DD}" type="parTrans" cxnId="{BDF6A50F-921B-4A1A-9703-5D0D70459F3E}">
      <dgm:prSet/>
      <dgm:spPr/>
      <dgm:t>
        <a:bodyPr/>
        <a:lstStyle/>
        <a:p>
          <a:endParaRPr lang="en-US"/>
        </a:p>
      </dgm:t>
    </dgm:pt>
    <dgm:pt modelId="{E74A7DB4-5D99-42E0-884C-5B82C38C9388}" type="sibTrans" cxnId="{BDF6A50F-921B-4A1A-9703-5D0D70459F3E}">
      <dgm:prSet/>
      <dgm:spPr/>
      <dgm:t>
        <a:bodyPr/>
        <a:lstStyle/>
        <a:p>
          <a:endParaRPr lang="en-US"/>
        </a:p>
      </dgm:t>
    </dgm:pt>
    <dgm:pt modelId="{1BD1A009-B42C-4E1A-BDA0-D4340B5D0F40}">
      <dgm:prSet/>
      <dgm:spPr/>
      <dgm:t>
        <a:bodyPr/>
        <a:lstStyle/>
        <a:p>
          <a:r>
            <a:rPr lang="es-ES"/>
            <a:t>• Ha determinado los costos y beneficios de los cursos de acción. </a:t>
          </a:r>
          <a:endParaRPr lang="en-US"/>
        </a:p>
      </dgm:t>
    </dgm:pt>
    <dgm:pt modelId="{7F4C7056-6721-44F7-893A-51AA6B083394}" type="parTrans" cxnId="{4E2CCBEE-0F0F-4BE9-934C-E478E2C32731}">
      <dgm:prSet/>
      <dgm:spPr/>
      <dgm:t>
        <a:bodyPr/>
        <a:lstStyle/>
        <a:p>
          <a:endParaRPr lang="en-US"/>
        </a:p>
      </dgm:t>
    </dgm:pt>
    <dgm:pt modelId="{7BAB515E-1D4F-45E9-9096-D41A4333C84A}" type="sibTrans" cxnId="{4E2CCBEE-0F0F-4BE9-934C-E478E2C32731}">
      <dgm:prSet/>
      <dgm:spPr/>
      <dgm:t>
        <a:bodyPr/>
        <a:lstStyle/>
        <a:p>
          <a:endParaRPr lang="en-US"/>
        </a:p>
      </dgm:t>
    </dgm:pt>
    <dgm:pt modelId="{B9FD9F5A-C347-497B-A8ED-A4E4DA50CF8E}">
      <dgm:prSet/>
      <dgm:spPr/>
      <dgm:t>
        <a:bodyPr/>
        <a:lstStyle/>
        <a:p>
          <a:r>
            <a:rPr lang="es-ES"/>
            <a:t>• Los cursos de acción generan impactos negativos o positivos en otros objetivos. </a:t>
          </a:r>
          <a:endParaRPr lang="en-US"/>
        </a:p>
      </dgm:t>
    </dgm:pt>
    <dgm:pt modelId="{9CFE78D0-18D9-44F6-AD8D-71CD9D91C3A0}" type="parTrans" cxnId="{931BCFA2-9481-4FCB-B62F-70DB518D082D}">
      <dgm:prSet/>
      <dgm:spPr/>
      <dgm:t>
        <a:bodyPr/>
        <a:lstStyle/>
        <a:p>
          <a:endParaRPr lang="en-US"/>
        </a:p>
      </dgm:t>
    </dgm:pt>
    <dgm:pt modelId="{9276E2D5-F77D-4C8C-9B76-6D3AFAB497A2}" type="sibTrans" cxnId="{931BCFA2-9481-4FCB-B62F-70DB518D082D}">
      <dgm:prSet/>
      <dgm:spPr/>
      <dgm:t>
        <a:bodyPr/>
        <a:lstStyle/>
        <a:p>
          <a:endParaRPr lang="en-US"/>
        </a:p>
      </dgm:t>
    </dgm:pt>
    <dgm:pt modelId="{A54B02E6-1AE0-4732-B01B-2AA8A0DC01F0}">
      <dgm:prSet/>
      <dgm:spPr/>
      <dgm:t>
        <a:bodyPr/>
        <a:lstStyle/>
        <a:p>
          <a:r>
            <a:rPr lang="es-ES"/>
            <a:t>• El objetivo que será implementado con la estrategia es clave para el éxito de otro objetivo. </a:t>
          </a:r>
          <a:endParaRPr lang="en-US"/>
        </a:p>
      </dgm:t>
    </dgm:pt>
    <dgm:pt modelId="{30699DE6-4A3E-4D60-81FD-6616D4D6B4CB}" type="parTrans" cxnId="{B575017F-08B3-4C18-B94D-DF3FF6BC154D}">
      <dgm:prSet/>
      <dgm:spPr/>
      <dgm:t>
        <a:bodyPr/>
        <a:lstStyle/>
        <a:p>
          <a:endParaRPr lang="en-US"/>
        </a:p>
      </dgm:t>
    </dgm:pt>
    <dgm:pt modelId="{662FB00E-ACDF-4972-888C-0B85034D2864}" type="sibTrans" cxnId="{B575017F-08B3-4C18-B94D-DF3FF6BC154D}">
      <dgm:prSet/>
      <dgm:spPr/>
      <dgm:t>
        <a:bodyPr/>
        <a:lstStyle/>
        <a:p>
          <a:endParaRPr lang="en-US"/>
        </a:p>
      </dgm:t>
    </dgm:pt>
    <dgm:pt modelId="{CC31EF41-A0CE-4D6F-83DF-F40ACF050FFC}">
      <dgm:prSet/>
      <dgm:spPr/>
      <dgm:t>
        <a:bodyPr/>
        <a:lstStyle/>
        <a:p>
          <a:r>
            <a:rPr lang="es-ES"/>
            <a:t>• La entidad está en condiciones de implementar el curso de acción, si no que cambios debe hacer para lograrlo. </a:t>
          </a:r>
          <a:endParaRPr lang="en-US"/>
        </a:p>
      </dgm:t>
    </dgm:pt>
    <dgm:pt modelId="{539D58BE-B476-4951-AAC0-85A37B37247F}" type="parTrans" cxnId="{7FF3AE30-76EE-45FF-8B64-D0828945CC33}">
      <dgm:prSet/>
      <dgm:spPr/>
      <dgm:t>
        <a:bodyPr/>
        <a:lstStyle/>
        <a:p>
          <a:endParaRPr lang="en-US"/>
        </a:p>
      </dgm:t>
    </dgm:pt>
    <dgm:pt modelId="{7B97FDCD-7A24-4B19-93E9-95D2658590D2}" type="sibTrans" cxnId="{7FF3AE30-76EE-45FF-8B64-D0828945CC33}">
      <dgm:prSet/>
      <dgm:spPr/>
      <dgm:t>
        <a:bodyPr/>
        <a:lstStyle/>
        <a:p>
          <a:endParaRPr lang="en-US"/>
        </a:p>
      </dgm:t>
    </dgm:pt>
    <dgm:pt modelId="{59D61F44-7F21-4078-925A-C429B4BAFBCD}">
      <dgm:prSet/>
      <dgm:spPr/>
      <dgm:t>
        <a:bodyPr/>
        <a:lstStyle/>
        <a:p>
          <a:r>
            <a:rPr lang="es-ES"/>
            <a:t>• Tiempo que requieren los cambios. </a:t>
          </a:r>
          <a:endParaRPr lang="en-US"/>
        </a:p>
      </dgm:t>
    </dgm:pt>
    <dgm:pt modelId="{CEACB7CE-47F3-481A-A6EE-EA114A3AAD0D}" type="parTrans" cxnId="{0DB46D46-1839-4052-A131-D7F1C9B27795}">
      <dgm:prSet/>
      <dgm:spPr/>
      <dgm:t>
        <a:bodyPr/>
        <a:lstStyle/>
        <a:p>
          <a:endParaRPr lang="en-US"/>
        </a:p>
      </dgm:t>
    </dgm:pt>
    <dgm:pt modelId="{5138C6EC-3065-4B85-ABE2-999B225AF232}" type="sibTrans" cxnId="{0DB46D46-1839-4052-A131-D7F1C9B27795}">
      <dgm:prSet/>
      <dgm:spPr/>
      <dgm:t>
        <a:bodyPr/>
        <a:lstStyle/>
        <a:p>
          <a:endParaRPr lang="en-US"/>
        </a:p>
      </dgm:t>
    </dgm:pt>
    <dgm:pt modelId="{A01BBE1D-8866-49DF-8DFC-1521A57CBF11}">
      <dgm:prSet/>
      <dgm:spPr/>
      <dgm:t>
        <a:bodyPr/>
        <a:lstStyle/>
        <a:p>
          <a:r>
            <a:rPr lang="es-ES"/>
            <a:t>• Una vez implementados, que cambios de procedimientos se requieren, que impacto tiene sobre la entidad. </a:t>
          </a:r>
          <a:endParaRPr lang="en-US"/>
        </a:p>
      </dgm:t>
    </dgm:pt>
    <dgm:pt modelId="{5B6EC079-AF01-4C05-9021-EE886FD14ED8}" type="parTrans" cxnId="{DBFCAC57-3A27-41C7-B459-83F5AF20966B}">
      <dgm:prSet/>
      <dgm:spPr/>
      <dgm:t>
        <a:bodyPr/>
        <a:lstStyle/>
        <a:p>
          <a:endParaRPr lang="en-US"/>
        </a:p>
      </dgm:t>
    </dgm:pt>
    <dgm:pt modelId="{C69BAE13-5B13-482C-8964-4ECC52B5058D}" type="sibTrans" cxnId="{DBFCAC57-3A27-41C7-B459-83F5AF20966B}">
      <dgm:prSet/>
      <dgm:spPr/>
      <dgm:t>
        <a:bodyPr/>
        <a:lstStyle/>
        <a:p>
          <a:endParaRPr lang="en-US"/>
        </a:p>
      </dgm:t>
    </dgm:pt>
    <dgm:pt modelId="{12077A36-2EAD-46F8-BE07-36AF479745C4}">
      <dgm:prSet/>
      <dgm:spPr/>
      <dgm:t>
        <a:bodyPr/>
        <a:lstStyle/>
        <a:p>
          <a:r>
            <a:rPr lang="es-ES"/>
            <a:t>• ¿Qué pasos son necesarios para implementar los cursos de acción y que tiempo requiere cada paso? </a:t>
          </a:r>
          <a:endParaRPr lang="en-US"/>
        </a:p>
      </dgm:t>
    </dgm:pt>
    <dgm:pt modelId="{9DC04AF4-7F16-47F1-88D7-245D1D3CC94C}" type="parTrans" cxnId="{FA602217-BABA-419F-B51C-EFD4702BFD21}">
      <dgm:prSet/>
      <dgm:spPr/>
      <dgm:t>
        <a:bodyPr/>
        <a:lstStyle/>
        <a:p>
          <a:endParaRPr lang="en-US"/>
        </a:p>
      </dgm:t>
    </dgm:pt>
    <dgm:pt modelId="{43A60E2B-2D92-48D7-9959-A5A3AF0E1B56}" type="sibTrans" cxnId="{FA602217-BABA-419F-B51C-EFD4702BFD21}">
      <dgm:prSet/>
      <dgm:spPr/>
      <dgm:t>
        <a:bodyPr/>
        <a:lstStyle/>
        <a:p>
          <a:endParaRPr lang="en-US"/>
        </a:p>
      </dgm:t>
    </dgm:pt>
    <dgm:pt modelId="{62FB04F9-5D37-423C-A5C9-1C372CBCFE31}" type="pres">
      <dgm:prSet presAssocID="{33538A2A-E2DA-43A8-8AE3-330F3D8505E9}" presName="linear" presStyleCnt="0">
        <dgm:presLayoutVars>
          <dgm:animLvl val="lvl"/>
          <dgm:resizeHandles val="exact"/>
        </dgm:presLayoutVars>
      </dgm:prSet>
      <dgm:spPr/>
    </dgm:pt>
    <dgm:pt modelId="{630211D1-7772-49EF-BDA0-950AEC82EC27}" type="pres">
      <dgm:prSet presAssocID="{B665D8B5-52F9-405E-A536-64C1B7B72138}" presName="parentText" presStyleLbl="node1" presStyleIdx="0" presStyleCnt="8">
        <dgm:presLayoutVars>
          <dgm:chMax val="0"/>
          <dgm:bulletEnabled val="1"/>
        </dgm:presLayoutVars>
      </dgm:prSet>
      <dgm:spPr/>
    </dgm:pt>
    <dgm:pt modelId="{9C3A41D0-C1F5-44DA-A9A6-55348F3979DF}" type="pres">
      <dgm:prSet presAssocID="{E74A7DB4-5D99-42E0-884C-5B82C38C9388}" presName="spacer" presStyleCnt="0"/>
      <dgm:spPr/>
    </dgm:pt>
    <dgm:pt modelId="{68A3E79B-5B29-4DCF-868B-70F3A57B3F8A}" type="pres">
      <dgm:prSet presAssocID="{1BD1A009-B42C-4E1A-BDA0-D4340B5D0F40}" presName="parentText" presStyleLbl="node1" presStyleIdx="1" presStyleCnt="8">
        <dgm:presLayoutVars>
          <dgm:chMax val="0"/>
          <dgm:bulletEnabled val="1"/>
        </dgm:presLayoutVars>
      </dgm:prSet>
      <dgm:spPr/>
    </dgm:pt>
    <dgm:pt modelId="{5AB63A94-59EA-4CB1-918E-743236090090}" type="pres">
      <dgm:prSet presAssocID="{7BAB515E-1D4F-45E9-9096-D41A4333C84A}" presName="spacer" presStyleCnt="0"/>
      <dgm:spPr/>
    </dgm:pt>
    <dgm:pt modelId="{E9D6AA5F-8A16-4A0A-BD49-0EB75C010C7E}" type="pres">
      <dgm:prSet presAssocID="{B9FD9F5A-C347-497B-A8ED-A4E4DA50CF8E}" presName="parentText" presStyleLbl="node1" presStyleIdx="2" presStyleCnt="8">
        <dgm:presLayoutVars>
          <dgm:chMax val="0"/>
          <dgm:bulletEnabled val="1"/>
        </dgm:presLayoutVars>
      </dgm:prSet>
      <dgm:spPr/>
    </dgm:pt>
    <dgm:pt modelId="{470C975D-1D38-4A06-A84A-8D37E9D60B3E}" type="pres">
      <dgm:prSet presAssocID="{9276E2D5-F77D-4C8C-9B76-6D3AFAB497A2}" presName="spacer" presStyleCnt="0"/>
      <dgm:spPr/>
    </dgm:pt>
    <dgm:pt modelId="{53A3F52F-34F5-46C5-AB6B-AA033B5974F1}" type="pres">
      <dgm:prSet presAssocID="{A54B02E6-1AE0-4732-B01B-2AA8A0DC01F0}" presName="parentText" presStyleLbl="node1" presStyleIdx="3" presStyleCnt="8">
        <dgm:presLayoutVars>
          <dgm:chMax val="0"/>
          <dgm:bulletEnabled val="1"/>
        </dgm:presLayoutVars>
      </dgm:prSet>
      <dgm:spPr/>
    </dgm:pt>
    <dgm:pt modelId="{66B90FF4-D383-486D-A53E-E28F3B164B9E}" type="pres">
      <dgm:prSet presAssocID="{662FB00E-ACDF-4972-888C-0B85034D2864}" presName="spacer" presStyleCnt="0"/>
      <dgm:spPr/>
    </dgm:pt>
    <dgm:pt modelId="{52B6788F-3E5F-4D9F-AA71-B0CF96A61717}" type="pres">
      <dgm:prSet presAssocID="{CC31EF41-A0CE-4D6F-83DF-F40ACF050FFC}" presName="parentText" presStyleLbl="node1" presStyleIdx="4" presStyleCnt="8">
        <dgm:presLayoutVars>
          <dgm:chMax val="0"/>
          <dgm:bulletEnabled val="1"/>
        </dgm:presLayoutVars>
      </dgm:prSet>
      <dgm:spPr/>
    </dgm:pt>
    <dgm:pt modelId="{514ACED2-8512-46D4-8959-27774811A590}" type="pres">
      <dgm:prSet presAssocID="{7B97FDCD-7A24-4B19-93E9-95D2658590D2}" presName="spacer" presStyleCnt="0"/>
      <dgm:spPr/>
    </dgm:pt>
    <dgm:pt modelId="{390EDA9E-AF76-46CB-9D17-495739C0487E}" type="pres">
      <dgm:prSet presAssocID="{59D61F44-7F21-4078-925A-C429B4BAFBCD}" presName="parentText" presStyleLbl="node1" presStyleIdx="5" presStyleCnt="8">
        <dgm:presLayoutVars>
          <dgm:chMax val="0"/>
          <dgm:bulletEnabled val="1"/>
        </dgm:presLayoutVars>
      </dgm:prSet>
      <dgm:spPr/>
    </dgm:pt>
    <dgm:pt modelId="{D55ECE3A-FF60-45C4-A2D2-7BE1EE660736}" type="pres">
      <dgm:prSet presAssocID="{5138C6EC-3065-4B85-ABE2-999B225AF232}" presName="spacer" presStyleCnt="0"/>
      <dgm:spPr/>
    </dgm:pt>
    <dgm:pt modelId="{9374BFCF-3BF8-4821-8A87-AC72806324CF}" type="pres">
      <dgm:prSet presAssocID="{A01BBE1D-8866-49DF-8DFC-1521A57CBF11}" presName="parentText" presStyleLbl="node1" presStyleIdx="6" presStyleCnt="8">
        <dgm:presLayoutVars>
          <dgm:chMax val="0"/>
          <dgm:bulletEnabled val="1"/>
        </dgm:presLayoutVars>
      </dgm:prSet>
      <dgm:spPr/>
    </dgm:pt>
    <dgm:pt modelId="{9C0C3E5A-51BB-40FB-8CC4-496D794BF495}" type="pres">
      <dgm:prSet presAssocID="{C69BAE13-5B13-482C-8964-4ECC52B5058D}" presName="spacer" presStyleCnt="0"/>
      <dgm:spPr/>
    </dgm:pt>
    <dgm:pt modelId="{392EBB36-E467-4400-BB73-769B430CEA7D}" type="pres">
      <dgm:prSet presAssocID="{12077A36-2EAD-46F8-BE07-36AF479745C4}" presName="parentText" presStyleLbl="node1" presStyleIdx="7" presStyleCnt="8">
        <dgm:presLayoutVars>
          <dgm:chMax val="0"/>
          <dgm:bulletEnabled val="1"/>
        </dgm:presLayoutVars>
      </dgm:prSet>
      <dgm:spPr/>
    </dgm:pt>
  </dgm:ptLst>
  <dgm:cxnLst>
    <dgm:cxn modelId="{BDF6A50F-921B-4A1A-9703-5D0D70459F3E}" srcId="{33538A2A-E2DA-43A8-8AE3-330F3D8505E9}" destId="{B665D8B5-52F9-405E-A536-64C1B7B72138}" srcOrd="0" destOrd="0" parTransId="{7AD3A3C7-2947-41F9-A52D-78F9B40A70DD}" sibTransId="{E74A7DB4-5D99-42E0-884C-5B82C38C9388}"/>
    <dgm:cxn modelId="{FA602217-BABA-419F-B51C-EFD4702BFD21}" srcId="{33538A2A-E2DA-43A8-8AE3-330F3D8505E9}" destId="{12077A36-2EAD-46F8-BE07-36AF479745C4}" srcOrd="7" destOrd="0" parTransId="{9DC04AF4-7F16-47F1-88D7-245D1D3CC94C}" sibTransId="{43A60E2B-2D92-48D7-9959-A5A3AF0E1B56}"/>
    <dgm:cxn modelId="{7FF3AE30-76EE-45FF-8B64-D0828945CC33}" srcId="{33538A2A-E2DA-43A8-8AE3-330F3D8505E9}" destId="{CC31EF41-A0CE-4D6F-83DF-F40ACF050FFC}" srcOrd="4" destOrd="0" parTransId="{539D58BE-B476-4951-AAC0-85A37B37247F}" sibTransId="{7B97FDCD-7A24-4B19-93E9-95D2658590D2}"/>
    <dgm:cxn modelId="{0DB46D46-1839-4052-A131-D7F1C9B27795}" srcId="{33538A2A-E2DA-43A8-8AE3-330F3D8505E9}" destId="{59D61F44-7F21-4078-925A-C429B4BAFBCD}" srcOrd="5" destOrd="0" parTransId="{CEACB7CE-47F3-481A-A6EE-EA114A3AAD0D}" sibTransId="{5138C6EC-3065-4B85-ABE2-999B225AF232}"/>
    <dgm:cxn modelId="{474A7670-DBDD-4EE6-8F40-9F8DF38514FC}" type="presOf" srcId="{1BD1A009-B42C-4E1A-BDA0-D4340B5D0F40}" destId="{68A3E79B-5B29-4DCF-868B-70F3A57B3F8A}" srcOrd="0" destOrd="0" presId="urn:microsoft.com/office/officeart/2005/8/layout/vList2"/>
    <dgm:cxn modelId="{C4910755-9276-4F5B-BA87-2122D36C4B44}" type="presOf" srcId="{CC31EF41-A0CE-4D6F-83DF-F40ACF050FFC}" destId="{52B6788F-3E5F-4D9F-AA71-B0CF96A61717}" srcOrd="0" destOrd="0" presId="urn:microsoft.com/office/officeart/2005/8/layout/vList2"/>
    <dgm:cxn modelId="{DBFCAC57-3A27-41C7-B459-83F5AF20966B}" srcId="{33538A2A-E2DA-43A8-8AE3-330F3D8505E9}" destId="{A01BBE1D-8866-49DF-8DFC-1521A57CBF11}" srcOrd="6" destOrd="0" parTransId="{5B6EC079-AF01-4C05-9021-EE886FD14ED8}" sibTransId="{C69BAE13-5B13-482C-8964-4ECC52B5058D}"/>
    <dgm:cxn modelId="{B575017F-08B3-4C18-B94D-DF3FF6BC154D}" srcId="{33538A2A-E2DA-43A8-8AE3-330F3D8505E9}" destId="{A54B02E6-1AE0-4732-B01B-2AA8A0DC01F0}" srcOrd="3" destOrd="0" parTransId="{30699DE6-4A3E-4D60-81FD-6616D4D6B4CB}" sibTransId="{662FB00E-ACDF-4972-888C-0B85034D2864}"/>
    <dgm:cxn modelId="{9A616A97-AE81-4DBE-AB4E-A46558227F75}" type="presOf" srcId="{59D61F44-7F21-4078-925A-C429B4BAFBCD}" destId="{390EDA9E-AF76-46CB-9D17-495739C0487E}" srcOrd="0" destOrd="0" presId="urn:microsoft.com/office/officeart/2005/8/layout/vList2"/>
    <dgm:cxn modelId="{931BCFA2-9481-4FCB-B62F-70DB518D082D}" srcId="{33538A2A-E2DA-43A8-8AE3-330F3D8505E9}" destId="{B9FD9F5A-C347-497B-A8ED-A4E4DA50CF8E}" srcOrd="2" destOrd="0" parTransId="{9CFE78D0-18D9-44F6-AD8D-71CD9D91C3A0}" sibTransId="{9276E2D5-F77D-4C8C-9B76-6D3AFAB497A2}"/>
    <dgm:cxn modelId="{B04757B9-C46B-40E9-BD52-3253F97CB5E0}" type="presOf" srcId="{A54B02E6-1AE0-4732-B01B-2AA8A0DC01F0}" destId="{53A3F52F-34F5-46C5-AB6B-AA033B5974F1}" srcOrd="0" destOrd="0" presId="urn:microsoft.com/office/officeart/2005/8/layout/vList2"/>
    <dgm:cxn modelId="{0678CFB9-2565-4DDF-837B-22795BAC2A2E}" type="presOf" srcId="{12077A36-2EAD-46F8-BE07-36AF479745C4}" destId="{392EBB36-E467-4400-BB73-769B430CEA7D}" srcOrd="0" destOrd="0" presId="urn:microsoft.com/office/officeart/2005/8/layout/vList2"/>
    <dgm:cxn modelId="{3BF390D8-C118-40A9-AED8-CBEB1F7DF631}" type="presOf" srcId="{33538A2A-E2DA-43A8-8AE3-330F3D8505E9}" destId="{62FB04F9-5D37-423C-A5C9-1C372CBCFE31}" srcOrd="0" destOrd="0" presId="urn:microsoft.com/office/officeart/2005/8/layout/vList2"/>
    <dgm:cxn modelId="{10F0A8E3-85E1-43D5-B3CE-B98F560CD880}" type="presOf" srcId="{B665D8B5-52F9-405E-A536-64C1B7B72138}" destId="{630211D1-7772-49EF-BDA0-950AEC82EC27}" srcOrd="0" destOrd="0" presId="urn:microsoft.com/office/officeart/2005/8/layout/vList2"/>
    <dgm:cxn modelId="{E5818EED-A3BA-46C2-964A-B56EF1317414}" type="presOf" srcId="{B9FD9F5A-C347-497B-A8ED-A4E4DA50CF8E}" destId="{E9D6AA5F-8A16-4A0A-BD49-0EB75C010C7E}" srcOrd="0" destOrd="0" presId="urn:microsoft.com/office/officeart/2005/8/layout/vList2"/>
    <dgm:cxn modelId="{4E2CCBEE-0F0F-4BE9-934C-E478E2C32731}" srcId="{33538A2A-E2DA-43A8-8AE3-330F3D8505E9}" destId="{1BD1A009-B42C-4E1A-BDA0-D4340B5D0F40}" srcOrd="1" destOrd="0" parTransId="{7F4C7056-6721-44F7-893A-51AA6B083394}" sibTransId="{7BAB515E-1D4F-45E9-9096-D41A4333C84A}"/>
    <dgm:cxn modelId="{2A187DFF-59B3-473E-BCC7-1AEC013B44AA}" type="presOf" srcId="{A01BBE1D-8866-49DF-8DFC-1521A57CBF11}" destId="{9374BFCF-3BF8-4821-8A87-AC72806324CF}" srcOrd="0" destOrd="0" presId="urn:microsoft.com/office/officeart/2005/8/layout/vList2"/>
    <dgm:cxn modelId="{20BAC5F7-8689-4390-8CDF-F98D8233DF2E}" type="presParOf" srcId="{62FB04F9-5D37-423C-A5C9-1C372CBCFE31}" destId="{630211D1-7772-49EF-BDA0-950AEC82EC27}" srcOrd="0" destOrd="0" presId="urn:microsoft.com/office/officeart/2005/8/layout/vList2"/>
    <dgm:cxn modelId="{ACB51A31-1871-47E0-9456-03982A4AA9FC}" type="presParOf" srcId="{62FB04F9-5D37-423C-A5C9-1C372CBCFE31}" destId="{9C3A41D0-C1F5-44DA-A9A6-55348F3979DF}" srcOrd="1" destOrd="0" presId="urn:microsoft.com/office/officeart/2005/8/layout/vList2"/>
    <dgm:cxn modelId="{6560A63F-A167-43E0-B058-D645590282F5}" type="presParOf" srcId="{62FB04F9-5D37-423C-A5C9-1C372CBCFE31}" destId="{68A3E79B-5B29-4DCF-868B-70F3A57B3F8A}" srcOrd="2" destOrd="0" presId="urn:microsoft.com/office/officeart/2005/8/layout/vList2"/>
    <dgm:cxn modelId="{6A377FC7-CE8E-40A4-B9EB-90520922E5D5}" type="presParOf" srcId="{62FB04F9-5D37-423C-A5C9-1C372CBCFE31}" destId="{5AB63A94-59EA-4CB1-918E-743236090090}" srcOrd="3" destOrd="0" presId="urn:microsoft.com/office/officeart/2005/8/layout/vList2"/>
    <dgm:cxn modelId="{5A7835A8-78FB-4F5C-90E2-FCE416005AF6}" type="presParOf" srcId="{62FB04F9-5D37-423C-A5C9-1C372CBCFE31}" destId="{E9D6AA5F-8A16-4A0A-BD49-0EB75C010C7E}" srcOrd="4" destOrd="0" presId="urn:microsoft.com/office/officeart/2005/8/layout/vList2"/>
    <dgm:cxn modelId="{4F8D0072-53A8-404B-9503-D9FE1C0FF9E8}" type="presParOf" srcId="{62FB04F9-5D37-423C-A5C9-1C372CBCFE31}" destId="{470C975D-1D38-4A06-A84A-8D37E9D60B3E}" srcOrd="5" destOrd="0" presId="urn:microsoft.com/office/officeart/2005/8/layout/vList2"/>
    <dgm:cxn modelId="{3B437818-116C-44DB-9577-066F00138037}" type="presParOf" srcId="{62FB04F9-5D37-423C-A5C9-1C372CBCFE31}" destId="{53A3F52F-34F5-46C5-AB6B-AA033B5974F1}" srcOrd="6" destOrd="0" presId="urn:microsoft.com/office/officeart/2005/8/layout/vList2"/>
    <dgm:cxn modelId="{CE66F98F-0D04-4A87-9E08-127574754CDA}" type="presParOf" srcId="{62FB04F9-5D37-423C-A5C9-1C372CBCFE31}" destId="{66B90FF4-D383-486D-A53E-E28F3B164B9E}" srcOrd="7" destOrd="0" presId="urn:microsoft.com/office/officeart/2005/8/layout/vList2"/>
    <dgm:cxn modelId="{763549B4-1EB1-4CAE-BEDF-D6AE9AC7D3DD}" type="presParOf" srcId="{62FB04F9-5D37-423C-A5C9-1C372CBCFE31}" destId="{52B6788F-3E5F-4D9F-AA71-B0CF96A61717}" srcOrd="8" destOrd="0" presId="urn:microsoft.com/office/officeart/2005/8/layout/vList2"/>
    <dgm:cxn modelId="{435648A8-C041-4822-A191-3DAD24D29B10}" type="presParOf" srcId="{62FB04F9-5D37-423C-A5C9-1C372CBCFE31}" destId="{514ACED2-8512-46D4-8959-27774811A590}" srcOrd="9" destOrd="0" presId="urn:microsoft.com/office/officeart/2005/8/layout/vList2"/>
    <dgm:cxn modelId="{ECCAC0C2-11FB-494D-9C0B-61B8BBA3F637}" type="presParOf" srcId="{62FB04F9-5D37-423C-A5C9-1C372CBCFE31}" destId="{390EDA9E-AF76-46CB-9D17-495739C0487E}" srcOrd="10" destOrd="0" presId="urn:microsoft.com/office/officeart/2005/8/layout/vList2"/>
    <dgm:cxn modelId="{17D3135F-C29A-4A49-8728-9C6961CEA85A}" type="presParOf" srcId="{62FB04F9-5D37-423C-A5C9-1C372CBCFE31}" destId="{D55ECE3A-FF60-45C4-A2D2-7BE1EE660736}" srcOrd="11" destOrd="0" presId="urn:microsoft.com/office/officeart/2005/8/layout/vList2"/>
    <dgm:cxn modelId="{65CE5F31-59E8-4DB2-BD9A-FF75A9646E1B}" type="presParOf" srcId="{62FB04F9-5D37-423C-A5C9-1C372CBCFE31}" destId="{9374BFCF-3BF8-4821-8A87-AC72806324CF}" srcOrd="12" destOrd="0" presId="urn:microsoft.com/office/officeart/2005/8/layout/vList2"/>
    <dgm:cxn modelId="{5C55CFEE-8BC5-408C-BC80-14585B6AB150}" type="presParOf" srcId="{62FB04F9-5D37-423C-A5C9-1C372CBCFE31}" destId="{9C0C3E5A-51BB-40FB-8CC4-496D794BF495}" srcOrd="13" destOrd="0" presId="urn:microsoft.com/office/officeart/2005/8/layout/vList2"/>
    <dgm:cxn modelId="{1D2EA9F3-E825-4FC2-B532-6CA5B9EF1AC6}" type="presParOf" srcId="{62FB04F9-5D37-423C-A5C9-1C372CBCFE31}" destId="{392EBB36-E467-4400-BB73-769B430CEA7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8D552-964E-48A3-BD8B-56E8448489ED}">
      <dsp:nvSpPr>
        <dsp:cNvPr id="0" name=""/>
        <dsp:cNvSpPr/>
      </dsp:nvSpPr>
      <dsp:spPr>
        <a:xfrm>
          <a:off x="280776" y="412"/>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Resumiendo: ¿Qué no debe faltar en la declaración de una misión? </a:t>
          </a:r>
          <a:endParaRPr lang="en-US" sz="1200" kern="1200"/>
        </a:p>
      </dsp:txBody>
      <dsp:txXfrm>
        <a:off x="280776" y="412"/>
        <a:ext cx="1842754" cy="1105652"/>
      </dsp:txXfrm>
    </dsp:sp>
    <dsp:sp modelId="{2EF25706-F8AC-4CA4-B6AA-2CC7A9FA81F0}">
      <dsp:nvSpPr>
        <dsp:cNvPr id="0" name=""/>
        <dsp:cNvSpPr/>
      </dsp:nvSpPr>
      <dsp:spPr>
        <a:xfrm>
          <a:off x="2307805" y="412"/>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Productos terminales, finales o estratégicos (bienes y servicios). </a:t>
          </a:r>
          <a:endParaRPr lang="en-US" sz="1200" kern="1200"/>
        </a:p>
      </dsp:txBody>
      <dsp:txXfrm>
        <a:off x="2307805" y="412"/>
        <a:ext cx="1842754" cy="1105652"/>
      </dsp:txXfrm>
    </dsp:sp>
    <dsp:sp modelId="{400BC943-E807-4DBE-B989-2E4C34DD1560}">
      <dsp:nvSpPr>
        <dsp:cNvPr id="0" name=""/>
        <dsp:cNvSpPr/>
      </dsp:nvSpPr>
      <dsp:spPr>
        <a:xfrm>
          <a:off x="4334835" y="412"/>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usuarios o beneficiarios, población objetivos a quienes se dirigen dichos bienes y servicios. </a:t>
          </a:r>
          <a:endParaRPr lang="en-US" sz="1200" kern="1200"/>
        </a:p>
      </dsp:txBody>
      <dsp:txXfrm>
        <a:off x="4334835" y="412"/>
        <a:ext cx="1842754" cy="1105652"/>
      </dsp:txXfrm>
    </dsp:sp>
    <dsp:sp modelId="{C800F9CD-D6DD-479A-BB9E-9EFA53783B28}">
      <dsp:nvSpPr>
        <dsp:cNvPr id="0" name=""/>
        <dsp:cNvSpPr/>
      </dsp:nvSpPr>
      <dsp:spPr>
        <a:xfrm>
          <a:off x="6361865" y="412"/>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Qué pueden esperar los usuarios, beneficiarios y la ciudadanía en su conjunto, en términos de resultados (efectos). </a:t>
          </a:r>
          <a:endParaRPr lang="en-US" sz="1200" kern="1200"/>
        </a:p>
      </dsp:txBody>
      <dsp:txXfrm>
        <a:off x="6361865" y="412"/>
        <a:ext cx="1842754" cy="1105652"/>
      </dsp:txXfrm>
    </dsp:sp>
    <dsp:sp modelId="{ECB71023-4FDB-4587-91C0-110E2D2BED50}">
      <dsp:nvSpPr>
        <dsp:cNvPr id="0" name=""/>
        <dsp:cNvSpPr/>
      </dsp:nvSpPr>
      <dsp:spPr>
        <a:xfrm>
          <a:off x="8388894" y="412"/>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El ámbito territorial de su acción (nivel central, nacional, local, internacional) </a:t>
          </a:r>
          <a:endParaRPr lang="en-US" sz="1200" kern="1200"/>
        </a:p>
      </dsp:txBody>
      <dsp:txXfrm>
        <a:off x="8388894" y="412"/>
        <a:ext cx="1842754" cy="1105652"/>
      </dsp:txXfrm>
    </dsp:sp>
    <dsp:sp modelId="{FAE43B49-9FCF-4065-9AEE-37F439CD0830}">
      <dsp:nvSpPr>
        <dsp:cNvPr id="0" name=""/>
        <dsp:cNvSpPr/>
      </dsp:nvSpPr>
      <dsp:spPr>
        <a:xfrm>
          <a:off x="280776" y="1290340"/>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¿Qué aspectos son optativos? (dado que en general deben ir en la visión o en los valores) </a:t>
          </a:r>
          <a:endParaRPr lang="en-US" sz="1200" kern="1200"/>
        </a:p>
      </dsp:txBody>
      <dsp:txXfrm>
        <a:off x="280776" y="1290340"/>
        <a:ext cx="1842754" cy="1105652"/>
      </dsp:txXfrm>
    </dsp:sp>
    <dsp:sp modelId="{A5606D66-349B-4CC2-9788-61C376EDBCE0}">
      <dsp:nvSpPr>
        <dsp:cNvPr id="0" name=""/>
        <dsp:cNvSpPr/>
      </dsp:nvSpPr>
      <dsp:spPr>
        <a:xfrm>
          <a:off x="2307805" y="1290340"/>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estándares como piensan conseguir su propósito </a:t>
          </a:r>
          <a:endParaRPr lang="en-US" sz="1200" kern="1200"/>
        </a:p>
      </dsp:txBody>
      <dsp:txXfrm>
        <a:off x="2307805" y="1290340"/>
        <a:ext cx="1842754" cy="1105652"/>
      </dsp:txXfrm>
    </dsp:sp>
    <dsp:sp modelId="{04F12425-5F29-42D9-8F82-41DA988D59FE}">
      <dsp:nvSpPr>
        <dsp:cNvPr id="0" name=""/>
        <dsp:cNvSpPr/>
      </dsp:nvSpPr>
      <dsp:spPr>
        <a:xfrm>
          <a:off x="4334835" y="1290340"/>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valores con los cuales piensan enfocar su gestión </a:t>
          </a:r>
          <a:endParaRPr lang="en-US" sz="1200" kern="1200"/>
        </a:p>
      </dsp:txBody>
      <dsp:txXfrm>
        <a:off x="4334835" y="1290340"/>
        <a:ext cx="1842754" cy="1105652"/>
      </dsp:txXfrm>
    </dsp:sp>
    <dsp:sp modelId="{79D15C7A-B639-4E7F-9767-2203E7308448}">
      <dsp:nvSpPr>
        <dsp:cNvPr id="0" name=""/>
        <dsp:cNvSpPr/>
      </dsp:nvSpPr>
      <dsp:spPr>
        <a:xfrm>
          <a:off x="6361865" y="1290340"/>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¿Qué aspectos no deben ser incluidos en una misión? </a:t>
          </a:r>
          <a:endParaRPr lang="en-US" sz="1200" kern="1200"/>
        </a:p>
      </dsp:txBody>
      <dsp:txXfrm>
        <a:off x="6361865" y="1290340"/>
        <a:ext cx="1842754" cy="1105652"/>
      </dsp:txXfrm>
    </dsp:sp>
    <dsp:sp modelId="{589E5348-7497-4B79-B489-23001BCFDEBC}">
      <dsp:nvSpPr>
        <dsp:cNvPr id="0" name=""/>
        <dsp:cNvSpPr/>
      </dsp:nvSpPr>
      <dsp:spPr>
        <a:xfrm>
          <a:off x="8388894" y="1290340"/>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subproductos o productos intermedios. </a:t>
          </a:r>
          <a:endParaRPr lang="en-US" sz="1200" kern="1200"/>
        </a:p>
      </dsp:txBody>
      <dsp:txXfrm>
        <a:off x="8388894" y="1290340"/>
        <a:ext cx="1842754" cy="1105652"/>
      </dsp:txXfrm>
    </dsp:sp>
    <dsp:sp modelId="{15344AC9-88F9-4E20-8A07-3DE2494A28F4}">
      <dsp:nvSpPr>
        <dsp:cNvPr id="0" name=""/>
        <dsp:cNvSpPr/>
      </dsp:nvSpPr>
      <dsp:spPr>
        <a:xfrm>
          <a:off x="3321320" y="2580268"/>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usuarios internos de la entidad. </a:t>
          </a:r>
          <a:endParaRPr lang="en-US" sz="1200" kern="1200"/>
        </a:p>
      </dsp:txBody>
      <dsp:txXfrm>
        <a:off x="3321320" y="2580268"/>
        <a:ext cx="1842754" cy="1105652"/>
      </dsp:txXfrm>
    </dsp:sp>
    <dsp:sp modelId="{B909BBCA-7CFF-430A-A67F-02167E832DFB}">
      <dsp:nvSpPr>
        <dsp:cNvPr id="0" name=""/>
        <dsp:cNvSpPr/>
      </dsp:nvSpPr>
      <dsp:spPr>
        <a:xfrm>
          <a:off x="5348350" y="2580268"/>
          <a:ext cx="1842754" cy="1105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a:t>− Los mejoramientos que la entidad piensa realizar para ser más eficiente o eficaz (estos deben quedar registrados como objetivos estratégicos). </a:t>
          </a:r>
          <a:endParaRPr lang="en-US" sz="1200" kern="1200"/>
        </a:p>
      </dsp:txBody>
      <dsp:txXfrm>
        <a:off x="5348350" y="2580268"/>
        <a:ext cx="1842754" cy="110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11D1-7772-49EF-BDA0-950AEC82EC27}">
      <dsp:nvSpPr>
        <dsp:cNvPr id="0" name=""/>
        <dsp:cNvSpPr/>
      </dsp:nvSpPr>
      <dsp:spPr>
        <a:xfrm>
          <a:off x="0" y="3532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Los cursos de acción definidos permiten el logro del objetivo.</a:t>
          </a:r>
          <a:endParaRPr lang="en-US" sz="1900" kern="1200"/>
        </a:p>
      </dsp:txBody>
      <dsp:txXfrm>
        <a:off x="34726" y="70048"/>
        <a:ext cx="6413898" cy="641908"/>
      </dsp:txXfrm>
    </dsp:sp>
    <dsp:sp modelId="{68A3E79B-5B29-4DCF-868B-70F3A57B3F8A}">
      <dsp:nvSpPr>
        <dsp:cNvPr id="0" name=""/>
        <dsp:cNvSpPr/>
      </dsp:nvSpPr>
      <dsp:spPr>
        <a:xfrm>
          <a:off x="0" y="80140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Ha determinado los costos y beneficios de los cursos de acción. </a:t>
          </a:r>
          <a:endParaRPr lang="en-US" sz="1900" kern="1200"/>
        </a:p>
      </dsp:txBody>
      <dsp:txXfrm>
        <a:off x="34726" y="836128"/>
        <a:ext cx="6413898" cy="641908"/>
      </dsp:txXfrm>
    </dsp:sp>
    <dsp:sp modelId="{E9D6AA5F-8A16-4A0A-BD49-0EB75C010C7E}">
      <dsp:nvSpPr>
        <dsp:cNvPr id="0" name=""/>
        <dsp:cNvSpPr/>
      </dsp:nvSpPr>
      <dsp:spPr>
        <a:xfrm>
          <a:off x="0" y="156748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Los cursos de acción generan impactos negativos o positivos en otros objetivos. </a:t>
          </a:r>
          <a:endParaRPr lang="en-US" sz="1900" kern="1200"/>
        </a:p>
      </dsp:txBody>
      <dsp:txXfrm>
        <a:off x="34726" y="1602208"/>
        <a:ext cx="6413898" cy="641908"/>
      </dsp:txXfrm>
    </dsp:sp>
    <dsp:sp modelId="{53A3F52F-34F5-46C5-AB6B-AA033B5974F1}">
      <dsp:nvSpPr>
        <dsp:cNvPr id="0" name=""/>
        <dsp:cNvSpPr/>
      </dsp:nvSpPr>
      <dsp:spPr>
        <a:xfrm>
          <a:off x="0" y="233356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El objetivo que será implementado con la estrategia es clave para el éxito de otro objetivo. </a:t>
          </a:r>
          <a:endParaRPr lang="en-US" sz="1900" kern="1200"/>
        </a:p>
      </dsp:txBody>
      <dsp:txXfrm>
        <a:off x="34726" y="2368288"/>
        <a:ext cx="6413898" cy="641908"/>
      </dsp:txXfrm>
    </dsp:sp>
    <dsp:sp modelId="{52B6788F-3E5F-4D9F-AA71-B0CF96A61717}">
      <dsp:nvSpPr>
        <dsp:cNvPr id="0" name=""/>
        <dsp:cNvSpPr/>
      </dsp:nvSpPr>
      <dsp:spPr>
        <a:xfrm>
          <a:off x="0" y="309964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La entidad está en condiciones de implementar el curso de acción, si no que cambios debe hacer para lograrlo. </a:t>
          </a:r>
          <a:endParaRPr lang="en-US" sz="1900" kern="1200"/>
        </a:p>
      </dsp:txBody>
      <dsp:txXfrm>
        <a:off x="34726" y="3134368"/>
        <a:ext cx="6413898" cy="641908"/>
      </dsp:txXfrm>
    </dsp:sp>
    <dsp:sp modelId="{390EDA9E-AF76-46CB-9D17-495739C0487E}">
      <dsp:nvSpPr>
        <dsp:cNvPr id="0" name=""/>
        <dsp:cNvSpPr/>
      </dsp:nvSpPr>
      <dsp:spPr>
        <a:xfrm>
          <a:off x="0" y="386572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Tiempo que requieren los cambios. </a:t>
          </a:r>
          <a:endParaRPr lang="en-US" sz="1900" kern="1200"/>
        </a:p>
      </dsp:txBody>
      <dsp:txXfrm>
        <a:off x="34726" y="3900448"/>
        <a:ext cx="6413898" cy="641908"/>
      </dsp:txXfrm>
    </dsp:sp>
    <dsp:sp modelId="{9374BFCF-3BF8-4821-8A87-AC72806324CF}">
      <dsp:nvSpPr>
        <dsp:cNvPr id="0" name=""/>
        <dsp:cNvSpPr/>
      </dsp:nvSpPr>
      <dsp:spPr>
        <a:xfrm>
          <a:off x="0" y="463180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Una vez implementados, que cambios de procedimientos se requieren, que impacto tiene sobre la entidad. </a:t>
          </a:r>
          <a:endParaRPr lang="en-US" sz="1900" kern="1200"/>
        </a:p>
      </dsp:txBody>
      <dsp:txXfrm>
        <a:off x="34726" y="4666528"/>
        <a:ext cx="6413898" cy="641908"/>
      </dsp:txXfrm>
    </dsp:sp>
    <dsp:sp modelId="{392EBB36-E467-4400-BB73-769B430CEA7D}">
      <dsp:nvSpPr>
        <dsp:cNvPr id="0" name=""/>
        <dsp:cNvSpPr/>
      </dsp:nvSpPr>
      <dsp:spPr>
        <a:xfrm>
          <a:off x="0" y="5397882"/>
          <a:ext cx="6483350" cy="71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S" sz="1900" kern="1200"/>
            <a:t>• ¿Qué pasos son necesarios para implementar los cursos de acción y que tiempo requiere cada paso? </a:t>
          </a:r>
          <a:endParaRPr lang="en-US" sz="1900" kern="1200"/>
        </a:p>
      </dsp:txBody>
      <dsp:txXfrm>
        <a:off x="34726" y="5432608"/>
        <a:ext cx="6413898" cy="6419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CE5952-FFD6-40D9-BC37-222B06506044}" type="datetime1">
              <a:rPr lang="es-ES" smtClean="0"/>
              <a:t>01/10/2022</a:t>
            </a:fld>
            <a:endParaRPr lang="es-ES" dirty="0"/>
          </a:p>
        </p:txBody>
      </p:sp>
      <p:sp>
        <p:nvSpPr>
          <p:cNvPr id="4" name="Marcador de pie de página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s-ES" smtClean="0"/>
              <a:t>‹Nº›</a:t>
            </a:fld>
            <a:endParaRPr lang="es-ES"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241CEFD-68E6-454C-B476-F5DC16164C10}" type="datetime1">
              <a:rPr lang="es-ES" noProof="0" smtClean="0"/>
              <a:t>01/10/2022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s-ES" noProof="0" smtClean="0"/>
              <a:t>‹Nº›</a:t>
            </a:fld>
            <a:endParaRPr lang="es-ES"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a:t>
            </a:fld>
            <a:endParaRPr lang="es-ES" dirty="0"/>
          </a:p>
        </p:txBody>
      </p:sp>
    </p:spTree>
    <p:extLst>
      <p:ext uri="{BB962C8B-B14F-4D97-AF65-F5344CB8AC3E}">
        <p14:creationId xmlns:p14="http://schemas.microsoft.com/office/powerpoint/2010/main" val="161675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12</a:t>
            </a:fld>
            <a:endParaRPr lang="es-ES" dirty="0"/>
          </a:p>
        </p:txBody>
      </p:sp>
    </p:spTree>
    <p:extLst>
      <p:ext uri="{BB962C8B-B14F-4D97-AF65-F5344CB8AC3E}">
        <p14:creationId xmlns:p14="http://schemas.microsoft.com/office/powerpoint/2010/main" val="829960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13</a:t>
            </a:fld>
            <a:endParaRPr lang="es-ES" dirty="0"/>
          </a:p>
        </p:txBody>
      </p:sp>
    </p:spTree>
    <p:extLst>
      <p:ext uri="{BB962C8B-B14F-4D97-AF65-F5344CB8AC3E}">
        <p14:creationId xmlns:p14="http://schemas.microsoft.com/office/powerpoint/2010/main" val="59656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15</a:t>
            </a:fld>
            <a:endParaRPr lang="es-ES" dirty="0"/>
          </a:p>
        </p:txBody>
      </p:sp>
    </p:spTree>
    <p:extLst>
      <p:ext uri="{BB962C8B-B14F-4D97-AF65-F5344CB8AC3E}">
        <p14:creationId xmlns:p14="http://schemas.microsoft.com/office/powerpoint/2010/main" val="300689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16</a:t>
            </a:fld>
            <a:endParaRPr lang="es-ES" dirty="0"/>
          </a:p>
        </p:txBody>
      </p:sp>
    </p:spTree>
    <p:extLst>
      <p:ext uri="{BB962C8B-B14F-4D97-AF65-F5344CB8AC3E}">
        <p14:creationId xmlns:p14="http://schemas.microsoft.com/office/powerpoint/2010/main" val="355317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17</a:t>
            </a:fld>
            <a:endParaRPr lang="es-ES" dirty="0"/>
          </a:p>
        </p:txBody>
      </p:sp>
    </p:spTree>
    <p:extLst>
      <p:ext uri="{BB962C8B-B14F-4D97-AF65-F5344CB8AC3E}">
        <p14:creationId xmlns:p14="http://schemas.microsoft.com/office/powerpoint/2010/main" val="11577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18</a:t>
            </a:fld>
            <a:endParaRPr lang="es-ES" dirty="0"/>
          </a:p>
        </p:txBody>
      </p:sp>
    </p:spTree>
    <p:extLst>
      <p:ext uri="{BB962C8B-B14F-4D97-AF65-F5344CB8AC3E}">
        <p14:creationId xmlns:p14="http://schemas.microsoft.com/office/powerpoint/2010/main" val="136095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19</a:t>
            </a:fld>
            <a:endParaRPr lang="es-ES" dirty="0"/>
          </a:p>
        </p:txBody>
      </p:sp>
    </p:spTree>
    <p:extLst>
      <p:ext uri="{BB962C8B-B14F-4D97-AF65-F5344CB8AC3E}">
        <p14:creationId xmlns:p14="http://schemas.microsoft.com/office/powerpoint/2010/main" val="423261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22</a:t>
            </a:fld>
            <a:endParaRPr lang="es-ES" dirty="0"/>
          </a:p>
        </p:txBody>
      </p:sp>
    </p:spTree>
    <p:extLst>
      <p:ext uri="{BB962C8B-B14F-4D97-AF65-F5344CB8AC3E}">
        <p14:creationId xmlns:p14="http://schemas.microsoft.com/office/powerpoint/2010/main" val="204575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23</a:t>
            </a:fld>
            <a:endParaRPr lang="es-ES" dirty="0"/>
          </a:p>
        </p:txBody>
      </p:sp>
    </p:spTree>
    <p:extLst>
      <p:ext uri="{BB962C8B-B14F-4D97-AF65-F5344CB8AC3E}">
        <p14:creationId xmlns:p14="http://schemas.microsoft.com/office/powerpoint/2010/main" val="345473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24</a:t>
            </a:fld>
            <a:endParaRPr lang="es-ES" dirty="0"/>
          </a:p>
        </p:txBody>
      </p:sp>
    </p:spTree>
    <p:extLst>
      <p:ext uri="{BB962C8B-B14F-4D97-AF65-F5344CB8AC3E}">
        <p14:creationId xmlns:p14="http://schemas.microsoft.com/office/powerpoint/2010/main" val="368529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2</a:t>
            </a:fld>
            <a:endParaRPr lang="es-ES" dirty="0"/>
          </a:p>
        </p:txBody>
      </p:sp>
    </p:spTree>
    <p:extLst>
      <p:ext uri="{BB962C8B-B14F-4D97-AF65-F5344CB8AC3E}">
        <p14:creationId xmlns:p14="http://schemas.microsoft.com/office/powerpoint/2010/main" val="27710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3</a:t>
            </a:fld>
            <a:endParaRPr lang="es-ES" dirty="0"/>
          </a:p>
        </p:txBody>
      </p:sp>
    </p:spTree>
    <p:extLst>
      <p:ext uri="{BB962C8B-B14F-4D97-AF65-F5344CB8AC3E}">
        <p14:creationId xmlns:p14="http://schemas.microsoft.com/office/powerpoint/2010/main" val="156908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4</a:t>
            </a:fld>
            <a:endParaRPr lang="es-ES" dirty="0"/>
          </a:p>
        </p:txBody>
      </p:sp>
    </p:spTree>
    <p:extLst>
      <p:ext uri="{BB962C8B-B14F-4D97-AF65-F5344CB8AC3E}">
        <p14:creationId xmlns:p14="http://schemas.microsoft.com/office/powerpoint/2010/main" val="178653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5</a:t>
            </a:fld>
            <a:endParaRPr lang="es-ES" dirty="0"/>
          </a:p>
        </p:txBody>
      </p:sp>
    </p:spTree>
    <p:extLst>
      <p:ext uri="{BB962C8B-B14F-4D97-AF65-F5344CB8AC3E}">
        <p14:creationId xmlns:p14="http://schemas.microsoft.com/office/powerpoint/2010/main" val="72243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6</a:t>
            </a:fld>
            <a:endParaRPr lang="es-ES" dirty="0"/>
          </a:p>
        </p:txBody>
      </p:sp>
    </p:spTree>
    <p:extLst>
      <p:ext uri="{BB962C8B-B14F-4D97-AF65-F5344CB8AC3E}">
        <p14:creationId xmlns:p14="http://schemas.microsoft.com/office/powerpoint/2010/main" val="331923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7</a:t>
            </a:fld>
            <a:endParaRPr lang="es-ES" dirty="0"/>
          </a:p>
        </p:txBody>
      </p:sp>
    </p:spTree>
    <p:extLst>
      <p:ext uri="{BB962C8B-B14F-4D97-AF65-F5344CB8AC3E}">
        <p14:creationId xmlns:p14="http://schemas.microsoft.com/office/powerpoint/2010/main" val="338920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9</a:t>
            </a:fld>
            <a:endParaRPr lang="es-ES" dirty="0"/>
          </a:p>
        </p:txBody>
      </p:sp>
    </p:spTree>
    <p:extLst>
      <p:ext uri="{BB962C8B-B14F-4D97-AF65-F5344CB8AC3E}">
        <p14:creationId xmlns:p14="http://schemas.microsoft.com/office/powerpoint/2010/main" val="234339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A34B48B0-85B2-40C4-A05A-571C99C8AB57}" type="slidenum">
              <a:rPr lang="es-ES" smtClean="0"/>
              <a:t>11</a:t>
            </a:fld>
            <a:endParaRPr lang="es-ES" dirty="0"/>
          </a:p>
        </p:txBody>
      </p:sp>
    </p:spTree>
    <p:extLst>
      <p:ext uri="{BB962C8B-B14F-4D97-AF65-F5344CB8AC3E}">
        <p14:creationId xmlns:p14="http://schemas.microsoft.com/office/powerpoint/2010/main" val="1519757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logotip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s-ES" noProof="0" dirty="0"/>
              <a:t>Título de la presentación</a:t>
            </a:r>
          </a:p>
        </p:txBody>
      </p:sp>
      <p:sp>
        <p:nvSpPr>
          <p:cNvPr id="3" name="Subtítulo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12" name="Marcador de posición de imagen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de costes de 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Rectángulo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19E7DC13-115D-44C4-960D-13F92FB6215E}"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8" name="Marcador de texto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rtl="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12.345 €</a:t>
            </a:r>
          </a:p>
        </p:txBody>
      </p:sp>
      <p:sp>
        <p:nvSpPr>
          <p:cNvPr id="21" name="Marcador de texto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rtl="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6.789 €</a:t>
            </a:r>
          </a:p>
        </p:txBody>
      </p:sp>
      <p:sp>
        <p:nvSpPr>
          <p:cNvPr id="23" name="Marcador de posición de imagen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de contenido y círcul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Rectángulo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86862E1-1F56-45DE-A657-F7C4C83BE6F2}"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Elipse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1" name="Elipse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2" name="Elipse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Marcador de texto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25 €</a:t>
            </a:r>
          </a:p>
        </p:txBody>
      </p:sp>
      <p:sp>
        <p:nvSpPr>
          <p:cNvPr id="34" name="Marcador de texto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Mil millones</a:t>
            </a:r>
          </a:p>
        </p:txBody>
      </p:sp>
      <p:sp>
        <p:nvSpPr>
          <p:cNvPr id="35" name="Marcador de texto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50 €</a:t>
            </a:r>
          </a:p>
        </p:txBody>
      </p:sp>
      <p:sp>
        <p:nvSpPr>
          <p:cNvPr id="36" name="Marcador de texto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Mil millones</a:t>
            </a:r>
          </a:p>
        </p:txBody>
      </p:sp>
      <p:sp>
        <p:nvSpPr>
          <p:cNvPr id="37" name="Marcador de texto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100 €</a:t>
            </a:r>
          </a:p>
        </p:txBody>
      </p:sp>
      <p:sp>
        <p:nvSpPr>
          <p:cNvPr id="38" name="Marcador de texto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Mil millones</a:t>
            </a:r>
          </a:p>
        </p:txBody>
      </p:sp>
      <p:sp>
        <p:nvSpPr>
          <p:cNvPr id="39" name="Marcador de texto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40" name="Marcador de texto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5" name="Marcador de texto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46" name="Marcador de texto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6" name="Marcador de posición de imagen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de título y 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4BB8475-B8EA-46BE-93A6-9A7B25E51552}"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6" name="Marcador de texto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posición de imagen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del contenido de la competencia">
    <p:bg>
      <p:bgPr>
        <a:blipFill>
          <a:blip r:embed="rId2"/>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Rectángulo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2" name="Rectángulo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061A922-32FE-4214-AFBD-07BC20024D2A}"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7" name="Marcador de posición de imagen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
        <p:nvSpPr>
          <p:cNvPr id="14" name="Marcador de posición de imagen 11" descr="Cuadrante con los logotipos de los competidores">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2</a:t>
            </a:r>
          </a:p>
          <a:p>
            <a:pPr rtl="0"/>
            <a:r>
              <a:rPr lang="es-ES" noProof="0" dirty="0"/>
              <a:t>Logotipo</a:t>
            </a:r>
          </a:p>
        </p:txBody>
      </p:sp>
      <p:sp>
        <p:nvSpPr>
          <p:cNvPr id="17" name="Marcador de posición de imagen 11" descr="Cuadrante con los logotipos de los competidores">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1</a:t>
            </a:r>
          </a:p>
          <a:p>
            <a:pPr rtl="0"/>
            <a:r>
              <a:rPr lang="es-ES" noProof="0" dirty="0"/>
              <a:t>Logotipo</a:t>
            </a:r>
          </a:p>
        </p:txBody>
      </p:sp>
      <p:sp>
        <p:nvSpPr>
          <p:cNvPr id="18" name="Marcador de posición de imagen 11" descr="Cuadrante con los logotipos de los competidores">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3</a:t>
            </a:r>
          </a:p>
          <a:p>
            <a:pPr rtl="0"/>
            <a:r>
              <a:rPr lang="es-ES" noProof="0" dirty="0"/>
              <a:t>Logotipo</a:t>
            </a:r>
          </a:p>
        </p:txBody>
      </p:sp>
      <p:sp>
        <p:nvSpPr>
          <p:cNvPr id="20" name="Marcador de posición de imagen 11" descr="Cuadrante con los logotipos de los competidores">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4</a:t>
            </a:r>
          </a:p>
          <a:p>
            <a:pPr rtl="0"/>
            <a:r>
              <a:rPr lang="es-ES" noProof="0" dirty="0"/>
              <a:t>Logotipo</a:t>
            </a:r>
          </a:p>
        </p:txBody>
      </p:sp>
      <p:sp>
        <p:nvSpPr>
          <p:cNvPr id="21" name="Marcador de posición de imagen 11" descr="Cuadrante con los logotipos de los competidores">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5</a:t>
            </a:r>
          </a:p>
          <a:p>
            <a:pPr rtl="0"/>
            <a:r>
              <a:rPr lang="es-ES" noProof="0" dirty="0"/>
              <a:t>Logotipo</a:t>
            </a:r>
          </a:p>
        </p:txBody>
      </p:sp>
      <p:sp>
        <p:nvSpPr>
          <p:cNvPr id="22" name="Marcador de posición de imagen 11" descr="Cuadrante con los logotipos de los competidores">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s-ES" noProof="0" dirty="0"/>
              <a:t>Competidor 6</a:t>
            </a:r>
          </a:p>
          <a:p>
            <a:pPr rtl="0"/>
            <a:r>
              <a:rPr lang="es-ES" noProof="0" dirty="0"/>
              <a:t>Logotipo</a:t>
            </a:r>
          </a:p>
        </p:txBody>
      </p:sp>
      <p:sp>
        <p:nvSpPr>
          <p:cNvPr id="23" name="Marcador de texto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ES" noProof="0" dirty="0"/>
              <a:t>Más caro</a:t>
            </a:r>
          </a:p>
        </p:txBody>
      </p:sp>
      <p:sp>
        <p:nvSpPr>
          <p:cNvPr id="24" name="Marcador de texto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ES" noProof="0" dirty="0"/>
              <a:t>Menos caro</a:t>
            </a:r>
          </a:p>
        </p:txBody>
      </p:sp>
      <p:sp>
        <p:nvSpPr>
          <p:cNvPr id="27" name="Marcador de texto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ES" noProof="0" dirty="0"/>
              <a:t>Menos conveniente</a:t>
            </a:r>
          </a:p>
        </p:txBody>
      </p:sp>
      <p:sp>
        <p:nvSpPr>
          <p:cNvPr id="28" name="Marcador de texto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s-ES" noProof="0" dirty="0"/>
              <a:t>Más conveniente</a:t>
            </a:r>
          </a:p>
        </p:txBody>
      </p:sp>
      <p:cxnSp>
        <p:nvCxnSpPr>
          <p:cNvPr id="9" name="Conector recto de flecha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Marcador de posición de imagen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de título y tre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9" name="Rectángulo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03B589C-9F38-470F-B786-2DBDB6AF715F}"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Rectángulo: Esquinas redondeada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7" name="Marcador de texto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8" name="Marcador de texto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0" name="Marcador de texto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Rectángulo: Esquinas redondeada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Marcador de texto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4" name="Marcador de texto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7" name="Rectángulo: Esquinas redondeada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Marcador de texto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0" name="Marcador de posición de imagen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de contenido de gráfico y tabl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6" name="Rectángulo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0A5E471-4F24-45BC-8375-F0AC28F02551}"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3" name="Marcador de tex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1" name="Marcador de contenido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5" name="Marcador de contenido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9" name="Marcador de posición de imagen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de escala de tiem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Rectángulo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1" name="Conector recto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3563106-AE94-465B-B44D-B209B5896300}" type="datetime1">
              <a:rPr lang="es-ES" noProof="0" smtClean="0"/>
              <a:t>01/10/2022</a:t>
            </a:fld>
            <a:endParaRPr lang="es-ES" noProof="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hasCustomPrompt="1"/>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hasCustomPrompt="1"/>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8" name="Elipse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7" name="Elipse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8" name="Elipse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0" name="Elipse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Elipse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texto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texto</a:t>
            </a:r>
          </a:p>
        </p:txBody>
      </p:sp>
      <p:sp>
        <p:nvSpPr>
          <p:cNvPr id="27" name="Marcador de texto 11">
            <a:extLst>
              <a:ext uri="{FF2B5EF4-FFF2-40B4-BE49-F238E27FC236}">
                <a16:creationId xmlns:a16="http://schemas.microsoft.com/office/drawing/2014/main" id="{B7A3AAFE-6461-4AE9-B70B-74CB089850AE}"/>
              </a:ext>
            </a:extLst>
          </p:cNvPr>
          <p:cNvSpPr>
            <a:spLocks noGrp="1"/>
          </p:cNvSpPr>
          <p:nvPr>
            <p:ph type="body" sz="quarter" idx="49" hasCustomPrompt="1"/>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28" name="Marcador de texto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texto</a:t>
            </a:r>
          </a:p>
        </p:txBody>
      </p:sp>
      <p:sp>
        <p:nvSpPr>
          <p:cNvPr id="29" name="Marcador de texto 11">
            <a:extLst>
              <a:ext uri="{FF2B5EF4-FFF2-40B4-BE49-F238E27FC236}">
                <a16:creationId xmlns:a16="http://schemas.microsoft.com/office/drawing/2014/main" id="{FBE4D9BD-0351-4B91-B0BC-1DC3E5348A99}"/>
              </a:ext>
            </a:extLst>
          </p:cNvPr>
          <p:cNvSpPr>
            <a:spLocks noGrp="1"/>
          </p:cNvSpPr>
          <p:nvPr>
            <p:ph type="body" sz="quarter" idx="51" hasCustomPrompt="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30" name="Marcador de texto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texto</a:t>
            </a:r>
          </a:p>
        </p:txBody>
      </p:sp>
      <p:sp>
        <p:nvSpPr>
          <p:cNvPr id="31" name="Marcador de texto 11">
            <a:extLst>
              <a:ext uri="{FF2B5EF4-FFF2-40B4-BE49-F238E27FC236}">
                <a16:creationId xmlns:a16="http://schemas.microsoft.com/office/drawing/2014/main" id="{EDAADAFF-CDF8-4B5A-B4AF-07A1E3BDCFFD}"/>
              </a:ext>
            </a:extLst>
          </p:cNvPr>
          <p:cNvSpPr>
            <a:spLocks noGrp="1"/>
          </p:cNvSpPr>
          <p:nvPr>
            <p:ph type="body" sz="quarter" idx="53" hasCustomPrompt="1"/>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32" name="Marcador de texto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texto</a:t>
            </a:r>
          </a:p>
        </p:txBody>
      </p:sp>
      <p:sp>
        <p:nvSpPr>
          <p:cNvPr id="33" name="Marcador de texto 11">
            <a:extLst>
              <a:ext uri="{FF2B5EF4-FFF2-40B4-BE49-F238E27FC236}">
                <a16:creationId xmlns:a16="http://schemas.microsoft.com/office/drawing/2014/main" id="{72A71372-85B1-4BE9-AFC9-78A34420C192}"/>
              </a:ext>
            </a:extLst>
          </p:cNvPr>
          <p:cNvSpPr>
            <a:spLocks noGrp="1"/>
          </p:cNvSpPr>
          <p:nvPr>
            <p:ph type="body" sz="quarter" idx="55" hasCustomPrompt="1"/>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Editar estilos de texto del patrón</a:t>
            </a:r>
          </a:p>
        </p:txBody>
      </p:sp>
      <p:sp>
        <p:nvSpPr>
          <p:cNvPr id="39" name="Marcador de texto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20XX</a:t>
            </a:r>
          </a:p>
        </p:txBody>
      </p:sp>
      <p:sp>
        <p:nvSpPr>
          <p:cNvPr id="40" name="Marcador de texto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Mes</a:t>
            </a:r>
          </a:p>
        </p:txBody>
      </p:sp>
      <p:sp>
        <p:nvSpPr>
          <p:cNvPr id="41" name="Marcador de texto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rtl="0">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20XX</a:t>
            </a:r>
          </a:p>
        </p:txBody>
      </p:sp>
      <p:sp>
        <p:nvSpPr>
          <p:cNvPr id="42" name="Marcador de texto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Mes</a:t>
            </a:r>
          </a:p>
        </p:txBody>
      </p:sp>
      <p:sp>
        <p:nvSpPr>
          <p:cNvPr id="43" name="Marcador de texto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rtl="0">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20XX</a:t>
            </a:r>
          </a:p>
        </p:txBody>
      </p:sp>
      <p:sp>
        <p:nvSpPr>
          <p:cNvPr id="44" name="Marcador de texto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Mes</a:t>
            </a:r>
          </a:p>
        </p:txBody>
      </p:sp>
      <p:sp>
        <p:nvSpPr>
          <p:cNvPr id="45" name="Marcador de texto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rtl="0">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20XX</a:t>
            </a:r>
          </a:p>
        </p:txBody>
      </p:sp>
      <p:sp>
        <p:nvSpPr>
          <p:cNvPr id="46" name="Marcador de texto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Mes</a:t>
            </a:r>
          </a:p>
        </p:txBody>
      </p:sp>
      <p:sp>
        <p:nvSpPr>
          <p:cNvPr id="47" name="Marcador de texto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rtl="0">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20XX</a:t>
            </a:r>
          </a:p>
        </p:txBody>
      </p:sp>
      <p:sp>
        <p:nvSpPr>
          <p:cNvPr id="48" name="Marcador de texto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Mes</a:t>
            </a:r>
          </a:p>
        </p:txBody>
      </p:sp>
      <p:sp>
        <p:nvSpPr>
          <p:cNvPr id="50" name="Marcador de posición de imagen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ítulo, contenido y logotipo2">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9A494F-3F08-41B6-832D-2F34D801ABCA}"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1" name="Marcador de contenido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16" name="Marcador de posición de imagen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eño de contenido de equ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Rectángu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9E210B5-D61B-4641-B620-135787EBDF21}"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4" name="Marcador de texto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8" name="Marcador de texto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1" name="Marcador de posición de imagen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25" name="Marcador de texto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6" name="Marcador de texto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0" name="Marcador de posición de imagen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31" name="Marcador de tex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2" name="Marcador de texto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3" name="Marcador de texto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36" name="Marcador de posición de imagen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eño de título y contenido del equ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0" name="Rectángulo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224D7830-8C27-445A-BE75-08CE471D8099}"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1" name="Marcador de tex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2" name="Marcador de texto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44" name="Marcador de tex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45" name="Marcador de texto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6" name="Marcador de posición de imagen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50" name="Marcador de texto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51" name="Marcador de texto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52" name="Marcador de posición de imagen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71" name="Marcador de texto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72" name="Marcador de texto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3" name="Marcador de posición de imagen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74" name="Marcador de texto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75" name="Marcador de texto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6" name="Marcador de posición de imagen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77" name="Marcador de texto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78" name="Marcador de texto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79" name="Marcador de posición de imagen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81" name="Marcador de posición de imagen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con logotip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s-ES" noProof="0" dirty="0"/>
              <a:t>Título de la presentación</a:t>
            </a:r>
          </a:p>
        </p:txBody>
      </p:sp>
      <p:sp>
        <p:nvSpPr>
          <p:cNvPr id="10" name="Marcador de posición de imagen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
        <p:nvSpPr>
          <p:cNvPr id="11" name="Subtítulo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Subtítulo aquí</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eño de título del gráfi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3" name="Rectángulo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39B992B8-AA73-4BD6-A422-7D484FCCFCD1}"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31" name="Marcador de tex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2" name="Marcador de texto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4" name="Marcador de tex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45" name="Marcador de texto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50" name="Marcador de texto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51" name="Marcador de texto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0" name="Marcador de texto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3" name="Marcador de texto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5" name="Marcador de texto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6" name="Marcador de texto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7" name="Marcador de texto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38" name="Rectángulo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39" name="Rectángulo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40" name="Rectángulo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41" name="Rectángulo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42" name="Rectángulo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12" name="Marcador de posición de gráfico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s-ES" noProof="0"/>
              <a:t>Haga clic en el icono para agregar un gráfico</a:t>
            </a:r>
            <a:endParaRPr lang="es-ES" noProof="0" dirty="0"/>
          </a:p>
        </p:txBody>
      </p:sp>
      <p:sp>
        <p:nvSpPr>
          <p:cNvPr id="47" name="Marcador de posición de imagen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eño de dos textos de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Rectángulo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fech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15F74ACC-FE1D-4428-AD27-13C9D747D6F3}" type="datetime1">
              <a:rPr lang="es-ES" noProof="0" smtClean="0"/>
              <a:t>01/10/2022</a:t>
            </a:fld>
            <a:endParaRPr lang="es-ES" noProof="0" dirty="0"/>
          </a:p>
        </p:txBody>
      </p:sp>
      <p:sp>
        <p:nvSpPr>
          <p:cNvPr id="6" name="Marcador de pie de pá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0" name="Marcador de posición de texto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1" name="Título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s-ES" noProof="0"/>
              <a:t>Haga clic para modificar el estilo de título del patrón</a:t>
            </a:r>
            <a:endParaRPr lang="es-ES" noProof="0" dirty="0"/>
          </a:p>
        </p:txBody>
      </p:sp>
      <p:sp>
        <p:nvSpPr>
          <p:cNvPr id="14" name="Marcador de posición de texto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5" name="Marcador de posición de imagen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eño de contenido de agradecimient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s-ES" noProof="0" dirty="0"/>
              <a:t>Gracias</a:t>
            </a:r>
          </a:p>
        </p:txBody>
      </p:sp>
      <p:sp>
        <p:nvSpPr>
          <p:cNvPr id="7" name="Marcador de fech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E4605167-B373-45A8-AF59-3399D3174C63}" type="datetime1">
              <a:rPr lang="es-ES" noProof="0" smtClean="0"/>
              <a:t>01/10/2022</a:t>
            </a:fld>
            <a:endParaRPr lang="es-ES" noProof="0" dirty="0"/>
          </a:p>
        </p:txBody>
      </p:sp>
      <p:sp>
        <p:nvSpPr>
          <p:cNvPr id="8" name="Marcador de pie de pá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3" name="Marcador de posición de imagen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
        <p:nvSpPr>
          <p:cNvPr id="12" name="Marcador de texto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Jorge Montoya</a:t>
            </a:r>
          </a:p>
        </p:txBody>
      </p:sp>
      <p:sp>
        <p:nvSpPr>
          <p:cNvPr id="14" name="Marcador de texto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Teléfono:</a:t>
            </a:r>
          </a:p>
        </p:txBody>
      </p:sp>
      <p:sp>
        <p:nvSpPr>
          <p:cNvPr id="15" name="Marcador de texto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208-555-0183</a:t>
            </a:r>
          </a:p>
        </p:txBody>
      </p:sp>
      <p:sp>
        <p:nvSpPr>
          <p:cNvPr id="16" name="Marcador de texto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Correo electrónico:</a:t>
            </a:r>
          </a:p>
        </p:txBody>
      </p:sp>
      <p:sp>
        <p:nvSpPr>
          <p:cNvPr id="17" name="Marcador de texto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jorge@fineartschool.net</a:t>
            </a:r>
          </a:p>
        </p:txBody>
      </p:sp>
      <p:sp>
        <p:nvSpPr>
          <p:cNvPr id="18" name="Marcador de texto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Sitio web:</a:t>
            </a:r>
          </a:p>
        </p:txBody>
      </p:sp>
      <p:sp>
        <p:nvSpPr>
          <p:cNvPr id="19" name="Marcador de texto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s-ES"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de la sección Apéndice">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s-ES" noProof="0"/>
              <a:t>Haga clic para modificar el estilo de título del patrón</a:t>
            </a:r>
            <a:endParaRPr lang="es-ES" noProof="0" dirty="0"/>
          </a:p>
        </p:txBody>
      </p:sp>
      <p:sp>
        <p:nvSpPr>
          <p:cNvPr id="5" name="Marcador de fech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68BCC77C-AD1C-4779-8492-EA0A3C813593}" type="datetime1">
              <a:rPr lang="es-ES" noProof="0" smtClean="0"/>
              <a:t>01/10/2022</a:t>
            </a:fld>
            <a:endParaRPr lang="es-ES" noProof="0" dirty="0"/>
          </a:p>
        </p:txBody>
      </p:sp>
      <p:sp>
        <p:nvSpPr>
          <p:cNvPr id="6" name="Marcador de pie de pá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4" name="Marcador de posición de imagen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eño de contenido de testimoni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3" name="Rectángulo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1A92A6A5-5352-425A-8547-3F96157CF993}"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31" name="Marcador de texto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32" name="Marcador de texto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4" name="Marcador de posición de imagen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44" name="Marcador de texto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45" name="Marcador de texto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46" name="Marcador de posición de imagen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28" name="Marcador de texto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35" name="Marcador de posición de imagen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eño de 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Rectángulo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183C9B8-5C93-4008-9477-5B9493E7B1FC}"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28" name="Marcador de texto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9" name="Marcador de texto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posición de imagen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ido móvil y diseño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9" name="Rectángulo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19F1CF9-9FEB-4896-87D5-C0A921D061DF}"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28" name="Marcador de texto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dirty="0"/>
              <a:t>Título de sección</a:t>
            </a:r>
          </a:p>
        </p:txBody>
      </p:sp>
      <p:sp>
        <p:nvSpPr>
          <p:cNvPr id="29" name="Marcador de texto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2" name="Marcador de posición de imagen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13" name="Marcador de posición de imagen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15" name="Marcador de texto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dirty="0"/>
              <a:t>Título de sección</a:t>
            </a:r>
          </a:p>
        </p:txBody>
      </p:sp>
      <p:sp>
        <p:nvSpPr>
          <p:cNvPr id="16" name="Marcador de texto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9" name="Rectángulo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21" name="Rectángulo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noProof="0" dirty="0"/>
          </a:p>
        </p:txBody>
      </p:sp>
      <p:sp>
        <p:nvSpPr>
          <p:cNvPr id="14" name="Marcador de posición de imagen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23" name="Marcador de posición de imagen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s-ES" noProof="0"/>
              <a:t>Haga clic en el icono para agregar una imagen</a:t>
            </a:r>
            <a:endParaRPr lang="es-ES" noProof="0" dirty="0"/>
          </a:p>
        </p:txBody>
      </p:sp>
      <p:sp>
        <p:nvSpPr>
          <p:cNvPr id="26" name="Marcador de posición de imagen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s-ES" noProof="0" dirty="0"/>
              <a:t>Título de la presentación</a:t>
            </a:r>
          </a:p>
        </p:txBody>
      </p:sp>
      <p:sp>
        <p:nvSpPr>
          <p:cNvPr id="3" name="Subtítulo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s-ES" noProof="0" dirty="0"/>
              <a:t>Título de la presentación</a:t>
            </a:r>
          </a:p>
        </p:txBody>
      </p:sp>
      <p:sp>
        <p:nvSpPr>
          <p:cNvPr id="11" name="Subtítulo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dirty="0"/>
              <a:t>Subtítulo aquí</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0E1C984-5E9A-4608-8F23-E22063E9E0EA}"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3" name="Marcador de contenido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de sección de encabeza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Marcador de posición de texto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s-ES" noProof="0"/>
              <a:t>Haga clic para modificar el estilo de título del patrón</a:t>
            </a:r>
            <a:endParaRPr lang="es-ES" noProof="0" dirty="0"/>
          </a:p>
        </p:txBody>
      </p:sp>
      <p:sp>
        <p:nvSpPr>
          <p:cNvPr id="5" name="Marcador de fecha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0E475E07-ADDB-42AB-998F-8A3A842EFB75}" type="datetime1">
              <a:rPr lang="es-ES" noProof="0" smtClean="0"/>
              <a:t>01/10/2022</a:t>
            </a:fld>
            <a:endParaRPr lang="es-ES" noProof="0" dirty="0"/>
          </a:p>
        </p:txBody>
      </p:sp>
      <p:sp>
        <p:nvSpPr>
          <p:cNvPr id="6" name="Marcador de pie de página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0" name="Marcador de posición de imagen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Rectángu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7" name="Rectángulo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7" name="Marcador de contenido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38" name="Marcador de posición de contenido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fecha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AABCBA3-FEFD-49EC-A8F8-506241F81ABA}" type="datetime1">
              <a:rPr lang="es-ES" noProof="0" smtClean="0"/>
              <a:t>01/10/2022</a:t>
            </a:fld>
            <a:endParaRPr lang="es-ES" noProof="0" dirty="0"/>
          </a:p>
        </p:txBody>
      </p:sp>
      <p:sp>
        <p:nvSpPr>
          <p:cNvPr id="9" name="Marcador de pie de página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s-ES" noProof="0" dirty="0"/>
              <a:t>AGREGAR UN PIE DE PÁGINA</a:t>
            </a:r>
          </a:p>
        </p:txBody>
      </p:sp>
      <p:sp>
        <p:nvSpPr>
          <p:cNvPr id="12" name="Marcador de número de diapositiva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s-ES" noProof="0" smtClean="0"/>
              <a:pPr rtl="0"/>
              <a:t>‹Nº›</a:t>
            </a:fld>
            <a:endParaRPr lang="es-ES" noProof="0" dirty="0"/>
          </a:p>
        </p:txBody>
      </p:sp>
      <p:sp>
        <p:nvSpPr>
          <p:cNvPr id="39" name="Título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BDA0F9B-C1E8-484F-AFAB-AD7F9DA12BAB}"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7" name="Marcador de posición de texto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9" name="Marcador de texto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contenido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1" name="Marcador de posición de contenido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Marcador de fech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E71B2CE8-B602-4FC0-91D8-CDE770596068}" type="datetime1">
              <a:rPr lang="es-ES" noProof="0" smtClean="0"/>
              <a:t>01/10/2022</a:t>
            </a:fld>
            <a:endParaRPr lang="es-ES" noProof="0" dirty="0"/>
          </a:p>
        </p:txBody>
      </p:sp>
      <p:sp>
        <p:nvSpPr>
          <p:cNvPr id="8" name="Marcador de pie de pá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2" name="Título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14" name="Marcador de posición de texto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contenido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Marcador de fech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F7922530-5E46-4C1A-87B0-E7A879132091}" type="datetime1">
              <a:rPr lang="es-ES" noProof="0" smtClean="0"/>
              <a:t>01/10/2022</a:t>
            </a:fld>
            <a:endParaRPr lang="es-ES" noProof="0" dirty="0"/>
          </a:p>
        </p:txBody>
      </p:sp>
      <p:sp>
        <p:nvSpPr>
          <p:cNvPr id="8" name="Marcador de pie de pá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3" name="Título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14" name="Marcador de posición de texto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5" name="Marcador de posición de imagen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5" name="Rectángulo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Marcador de fecha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AA1683DB-11EF-400E-AF9D-EDF45C89F2BB}" type="datetime1">
              <a:rPr lang="es-ES" noProof="0" smtClean="0"/>
              <a:t>01/10/2022</a:t>
            </a:fld>
            <a:endParaRPr lang="es-ES" noProof="0" dirty="0"/>
          </a:p>
        </p:txBody>
      </p:sp>
      <p:sp>
        <p:nvSpPr>
          <p:cNvPr id="9" name="Marcador de pie de página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s-ES" noProof="0" dirty="0"/>
              <a:t>AGREGAR UN PIE DE PÁGINA</a:t>
            </a:r>
          </a:p>
        </p:txBody>
      </p:sp>
      <p:sp>
        <p:nvSpPr>
          <p:cNvPr id="12" name="Marcador de número de diapositiva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s-ES" noProof="0" smtClean="0"/>
              <a:pPr rtl="0"/>
              <a:t>‹Nº›</a:t>
            </a:fld>
            <a:endParaRPr lang="es-ES" noProof="0" dirty="0"/>
          </a:p>
        </p:txBody>
      </p:sp>
      <p:sp>
        <p:nvSpPr>
          <p:cNvPr id="39" name="Título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92A160B-4856-400F-AC2F-F45E5AD62B49}"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Sin fondo 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FABCF6-9B78-49BE-A2AD-F0AA9C62F46C}"/>
              </a:ext>
            </a:extLst>
          </p:cNvPr>
          <p:cNvSpPr>
            <a:spLocks noGrp="1"/>
          </p:cNvSpPr>
          <p:nvPr>
            <p:ph type="dt" sz="half" idx="10"/>
          </p:nvPr>
        </p:nvSpPr>
        <p:spPr/>
        <p:txBody>
          <a:bodyPr rtlCol="0"/>
          <a:lstStyle/>
          <a:p>
            <a:pPr rtl="0"/>
            <a:fld id="{C0E73763-F894-4E4E-B0F5-08C48B827852}" type="datetime1">
              <a:rPr lang="es-ES" noProof="0" smtClean="0"/>
              <a:t>01/10/2022</a:t>
            </a:fld>
            <a:endParaRPr lang="es-ES" noProof="0" dirty="0"/>
          </a:p>
        </p:txBody>
      </p:sp>
      <p:sp>
        <p:nvSpPr>
          <p:cNvPr id="3" name="Marcador de pie de página 2">
            <a:extLst>
              <a:ext uri="{FF2B5EF4-FFF2-40B4-BE49-F238E27FC236}">
                <a16:creationId xmlns:a16="http://schemas.microsoft.com/office/drawing/2014/main" id="{E70934F3-5442-470C-BF40-00437371D7BD}"/>
              </a:ext>
            </a:extLst>
          </p:cNvPr>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número de diapositiva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s-ES" noProof="0" smtClean="0"/>
              <a:t>‹Nº›</a:t>
            </a:fld>
            <a:endParaRPr lang="es-ES" noProof="0" dirty="0"/>
          </a:p>
        </p:txBody>
      </p:sp>
      <p:sp>
        <p:nvSpPr>
          <p:cNvPr id="21" name="Marcador de texto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Texto del patrón</a:t>
            </a:r>
            <a:br>
              <a:rPr lang="es-ES" noProof="0" dirty="0"/>
            </a:br>
            <a:r>
              <a:rPr lang="es-ES" noProof="0" dirty="0"/>
              <a:t>estilos</a:t>
            </a:r>
          </a:p>
        </p:txBody>
      </p:sp>
      <p:sp>
        <p:nvSpPr>
          <p:cNvPr id="23" name="Marcador de posición de texto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24" name="Marcador de posición de imagen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ES" noProof="0" dirty="0"/>
          </a:p>
        </p:txBody>
      </p:sp>
      <p:sp>
        <p:nvSpPr>
          <p:cNvPr id="25" name="Marcador de posición de imagen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ES" noProof="0" dirty="0"/>
          </a:p>
        </p:txBody>
      </p:sp>
      <p:sp>
        <p:nvSpPr>
          <p:cNvPr id="26" name="Marcador de posición de texto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27" name="Marcador de texto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Texto del patrón</a:t>
            </a:r>
            <a:br>
              <a:rPr lang="es-ES" noProof="0" dirty="0"/>
            </a:br>
            <a:r>
              <a:rPr lang="es-ES" noProof="0" dirty="0"/>
              <a:t>estilos</a:t>
            </a:r>
          </a:p>
        </p:txBody>
      </p:sp>
      <p:sp>
        <p:nvSpPr>
          <p:cNvPr id="28" name="Marcador de posición de imagen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s-ES" noProof="0"/>
              <a:t>Haga clic en el icono para agregar una imagen</a:t>
            </a:r>
            <a:endParaRPr lang="es-ES" noProof="0" dirty="0"/>
          </a:p>
        </p:txBody>
      </p:sp>
      <p:sp>
        <p:nvSpPr>
          <p:cNvPr id="29" name="Marcador de posición de texto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0" name="Marcador de texto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Texto del patrón</a:t>
            </a:r>
            <a:br>
              <a:rPr lang="es-ES" noProof="0" dirty="0"/>
            </a:br>
            <a:r>
              <a:rPr lang="es-ES" noProof="0" dirty="0"/>
              <a:t>estilos</a:t>
            </a:r>
          </a:p>
        </p:txBody>
      </p:sp>
      <p:sp>
        <p:nvSpPr>
          <p:cNvPr id="32" name="Marcador de posición de texto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3" name="Marcador de posición de texto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s-ES" noProof="0"/>
              <a:t>Haga clic para modificar los estilos de texto del patrón</a:t>
            </a:r>
          </a:p>
        </p:txBody>
      </p:sp>
      <p:sp>
        <p:nvSpPr>
          <p:cNvPr id="34" name="Marcador de texto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ES" noProof="0" dirty="0"/>
              <a:t>1</a:t>
            </a:r>
          </a:p>
        </p:txBody>
      </p:sp>
      <p:sp>
        <p:nvSpPr>
          <p:cNvPr id="36" name="Marcador de texto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ES" noProof="0" dirty="0"/>
              <a:t>1</a:t>
            </a:r>
          </a:p>
        </p:txBody>
      </p:sp>
      <p:sp>
        <p:nvSpPr>
          <p:cNvPr id="37" name="Marcador de texto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s-ES" noProof="0" dirty="0"/>
              <a:t>1</a:t>
            </a:r>
          </a:p>
        </p:txBody>
      </p:sp>
      <p:sp>
        <p:nvSpPr>
          <p:cNvPr id="39" name="Marcador de posición de imagen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40" name="Marcador de posición de texto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38" name="Título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s-ES" noProof="0" dirty="0"/>
              <a:t>HAGA CLIC PARA EDITAR</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contenido y logotip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s-ES" noProof="0"/>
              <a:t>Haga clic para modificar el estilo de título del patrón</a:t>
            </a:r>
            <a:endParaRPr lang="es-ES" noProof="0" dirty="0"/>
          </a:p>
        </p:txBody>
      </p:sp>
      <p:sp>
        <p:nvSpPr>
          <p:cNvPr id="6" name="Marcador de contenido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C7342668-906A-4B7F-9457-07CCB4608BC4}" type="datetime1">
              <a:rPr lang="es-ES" noProof="0" smtClean="0"/>
              <a:t>01/10/2022</a:t>
            </a:fld>
            <a:endParaRPr lang="es-ES" noProof="0" dirty="0"/>
          </a:p>
        </p:txBody>
      </p:sp>
      <p:sp>
        <p:nvSpPr>
          <p:cNvPr id="8" name="Marcador de pie de pá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3" name="Marcador de posición de imagen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contenido y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s-ES" noProof="0"/>
              <a:t>Haga clic para modificar el estilo de título del patrón</a:t>
            </a:r>
            <a:endParaRPr lang="es-ES" noProof="0" dirty="0"/>
          </a:p>
        </p:txBody>
      </p:sp>
      <p:sp>
        <p:nvSpPr>
          <p:cNvPr id="6" name="Marcador de contenido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E6C636A7-7D71-4245-9288-616D8B521246}" type="datetime1">
              <a:rPr lang="es-ES" noProof="0" smtClean="0"/>
              <a:t>01/10/2022</a:t>
            </a:fld>
            <a:endParaRPr lang="es-ES" noProof="0" dirty="0"/>
          </a:p>
        </p:txBody>
      </p:sp>
      <p:sp>
        <p:nvSpPr>
          <p:cNvPr id="8" name="Marcador de pie de página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2" name="Marcador de posición de imagen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de iconos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5" name="Rectángulo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880E0C4-8A20-4B3E-B8A4-33BE2918417A}"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1" name="Marcador de texto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2" name="Marcador de texto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3" name="Marcador de texto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4" name="Marcador de texto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8" name="Marcador de texto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Marcador de posición de imagen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22" name="Marcador de posición de imagen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23" name="Marcador de posición de imagen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24" name="Marcador de posición de imagen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s-ES" noProof="0"/>
              <a:t>Haga clic en el icono para agregar una imagen</a:t>
            </a:r>
            <a:endParaRPr lang="es-ES" noProof="0" dirty="0"/>
          </a:p>
        </p:txBody>
      </p:sp>
      <p:sp>
        <p:nvSpPr>
          <p:cNvPr id="26" name="Marcador de posición de imagen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de monitor y contenid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2" name="Rectángulo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ED91D38-C317-4EB4-8A6C-6D95487E1B21}"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8" name="Marcador de texto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8" name="Rectángulo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Marcador de posición de imagen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21" name="Marcador de posición de imagen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s-ES" noProof="0"/>
              <a:t>Haga clic en el icono para agregar una imagen</a:t>
            </a:r>
            <a:endParaRPr lang="es-ES" noProof="0" dirty="0"/>
          </a:p>
        </p:txBody>
      </p:sp>
      <p:sp>
        <p:nvSpPr>
          <p:cNvPr id="11" name="Marcador de posición de imagen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s-ES" noProof="0"/>
              <a:t>Haga clic en el icono para agregar una imagen</a:t>
            </a:r>
            <a:endParaRPr lang="es-ES" noProof="0" dirty="0"/>
          </a:p>
        </p:txBody>
      </p:sp>
      <p:sp>
        <p:nvSpPr>
          <p:cNvPr id="23" name="Marcador de posición de imagen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del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6BC5C24-4709-48E9-AAD6-BD45097545C1}"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7" name="Marcador de posición de imagen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de tres objetos">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0" name="Rectángulo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6" name="Rectángulo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EDA500EF-BD93-4C54-8EDA-5420FFC7C87F}"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s-ES" noProof="0" smtClean="0"/>
              <a:t>‹Nº›</a:t>
            </a:fld>
            <a:endParaRPr lang="es-ES" noProof="0" dirty="0"/>
          </a:p>
        </p:txBody>
      </p:sp>
      <p:sp>
        <p:nvSpPr>
          <p:cNvPr id="15" name="Marcador de texto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6" name="Marcador de texto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7" name="Marcador de texto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18" name="Marcador de texto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19" name="Marcador de texto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texto</a:t>
            </a:r>
          </a:p>
        </p:txBody>
      </p:sp>
      <p:sp>
        <p:nvSpPr>
          <p:cNvPr id="24" name="Marcador de texto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s-ES" noProof="0"/>
              <a:t>Haga clic para modificar los estilos de texto del patrón</a:t>
            </a:r>
          </a:p>
        </p:txBody>
      </p:sp>
      <p:sp>
        <p:nvSpPr>
          <p:cNvPr id="21" name="Marcador de posición de imagen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9D587605-F959-4621-AD19-3767F4D224ED}" type="datetime1">
              <a:rPr lang="es-ES" noProof="0" smtClean="0"/>
              <a:t>01/10/2022</a:t>
            </a:fld>
            <a:endParaRPr lang="es-ES" noProof="0" dirty="0"/>
          </a:p>
        </p:txBody>
      </p:sp>
      <p:sp>
        <p:nvSpPr>
          <p:cNvPr id="5" name="Marcador de pie de página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es-ES" noProof="0" dirty="0"/>
              <a:t>AGREGAR UN PIE DE PÁGINA</a:t>
            </a:r>
          </a:p>
        </p:txBody>
      </p:sp>
      <p:sp>
        <p:nvSpPr>
          <p:cNvPr id="6" name="Marcador de número de diapositiva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es-ES" noProof="0" smtClean="0"/>
              <a:pPr rtl="0"/>
              <a:t>‹Nº›</a:t>
            </a:fld>
            <a:endParaRPr lang="es-ES"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36ADA7-71A1-44A8-81BF-1B6CACFB7577}"/>
              </a:ext>
            </a:extLst>
          </p:cNvPr>
          <p:cNvSpPr>
            <a:spLocks noGrp="1"/>
          </p:cNvSpPr>
          <p:nvPr>
            <p:ph type="ctrTitle"/>
          </p:nvPr>
        </p:nvSpPr>
        <p:spPr>
          <a:xfrm>
            <a:off x="3588957" y="2024760"/>
            <a:ext cx="5020056" cy="2078313"/>
          </a:xfrm>
        </p:spPr>
        <p:txBody>
          <a:bodyPr rtlCol="0">
            <a:normAutofit fontScale="90000"/>
          </a:bodyPr>
          <a:lstStyle/>
          <a:p>
            <a:pPr rtl="0">
              <a:lnSpc>
                <a:spcPct val="80000"/>
              </a:lnSpc>
            </a:pPr>
            <a:r>
              <a:rPr lang="es-ES" dirty="0"/>
              <a:t>Planificación estratégica</a:t>
            </a:r>
            <a:br>
              <a:rPr lang="es-ES" dirty="0"/>
            </a:br>
            <a:r>
              <a:rPr lang="es-ES" dirty="0"/>
              <a:t>e indicadores de desempeño</a:t>
            </a:r>
            <a:br>
              <a:rPr lang="es-ES" dirty="0"/>
            </a:br>
            <a:r>
              <a:rPr lang="es-ES" dirty="0"/>
              <a:t>en el sector público </a:t>
            </a:r>
          </a:p>
        </p:txBody>
      </p:sp>
      <p:sp>
        <p:nvSpPr>
          <p:cNvPr id="3" name="Subtítulo 2">
            <a:extLst>
              <a:ext uri="{FF2B5EF4-FFF2-40B4-BE49-F238E27FC236}">
                <a16:creationId xmlns:a16="http://schemas.microsoft.com/office/drawing/2014/main" id="{977C4633-7458-4F99-83F4-CB5107BC263B}"/>
              </a:ext>
            </a:extLst>
          </p:cNvPr>
          <p:cNvSpPr>
            <a:spLocks noGrp="1"/>
          </p:cNvSpPr>
          <p:nvPr>
            <p:ph type="subTitle" idx="1"/>
          </p:nvPr>
        </p:nvSpPr>
        <p:spPr/>
        <p:txBody>
          <a:bodyPr rtlCol="0">
            <a:normAutofit/>
          </a:bodyPr>
          <a:lstStyle/>
          <a:p>
            <a:pPr rtl="0"/>
            <a:r>
              <a:rPr lang="es-ES" dirty="0"/>
              <a:t>Marianela Armijo  CEPAL</a:t>
            </a:r>
          </a:p>
        </p:txBody>
      </p:sp>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E808190-C620-2123-FE8C-5AC610DACF72}"/>
              </a:ext>
            </a:extLst>
          </p:cNvPr>
          <p:cNvSpPr>
            <a:spLocks noGrp="1"/>
          </p:cNvSpPr>
          <p:nvPr>
            <p:ph type="dt" sz="half" idx="10"/>
          </p:nvPr>
        </p:nvSpPr>
        <p:spPr/>
        <p:txBody>
          <a:bodyPr/>
          <a:lstStyle/>
          <a:p>
            <a:pPr rtl="0"/>
            <a:fld id="{B4BB8475-B8EA-46BE-93A6-9A7B25E51552}"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1D43E80C-ED88-0CF5-0DA8-DA0B78D08C49}"/>
              </a:ext>
            </a:extLst>
          </p:cNvPr>
          <p:cNvSpPr>
            <a:spLocks noGrp="1"/>
          </p:cNvSpPr>
          <p:nvPr>
            <p:ph type="ftr" sz="quarter" idx="11"/>
          </p:nvPr>
        </p:nvSpPr>
        <p:spPr/>
        <p:txBody>
          <a:bodyPr/>
          <a:lstStyle/>
          <a:p>
            <a:pPr rtl="0"/>
            <a:r>
              <a:rPr lang="es-ES" noProof="0" dirty="0"/>
              <a:t>AGREGAR UN PIE DE PÁGINA</a:t>
            </a:r>
          </a:p>
        </p:txBody>
      </p:sp>
      <p:sp>
        <p:nvSpPr>
          <p:cNvPr id="5" name="Marcador de número de diapositiva 4">
            <a:extLst>
              <a:ext uri="{FF2B5EF4-FFF2-40B4-BE49-F238E27FC236}">
                <a16:creationId xmlns:a16="http://schemas.microsoft.com/office/drawing/2014/main" id="{2C0B634D-FA6C-2D1F-CA21-4720138669EC}"/>
              </a:ext>
            </a:extLst>
          </p:cNvPr>
          <p:cNvSpPr>
            <a:spLocks noGrp="1"/>
          </p:cNvSpPr>
          <p:nvPr>
            <p:ph type="sldNum" sz="quarter" idx="12"/>
          </p:nvPr>
        </p:nvSpPr>
        <p:spPr/>
        <p:txBody>
          <a:bodyPr/>
          <a:lstStyle/>
          <a:p>
            <a:pPr rtl="0"/>
            <a:fld id="{4950F5D8-22E1-4015-8661-E5B1FD28C2DE}" type="slidenum">
              <a:rPr lang="es-ES" noProof="0" smtClean="0"/>
              <a:t>10</a:t>
            </a:fld>
            <a:endParaRPr lang="es-ES" noProof="0" dirty="0"/>
          </a:p>
        </p:txBody>
      </p:sp>
      <p:sp>
        <p:nvSpPr>
          <p:cNvPr id="12" name="Título 11">
            <a:extLst>
              <a:ext uri="{FF2B5EF4-FFF2-40B4-BE49-F238E27FC236}">
                <a16:creationId xmlns:a16="http://schemas.microsoft.com/office/drawing/2014/main" id="{BB7D4E7C-7437-E33D-41A6-31FD8CE33F67}"/>
              </a:ext>
            </a:extLst>
          </p:cNvPr>
          <p:cNvSpPr>
            <a:spLocks noGrp="1"/>
          </p:cNvSpPr>
          <p:nvPr>
            <p:ph type="title"/>
          </p:nvPr>
        </p:nvSpPr>
        <p:spPr/>
        <p:txBody>
          <a:bodyPr/>
          <a:lstStyle/>
          <a:p>
            <a:endParaRPr lang="es-CL" dirty="0"/>
          </a:p>
        </p:txBody>
      </p:sp>
      <p:pic>
        <p:nvPicPr>
          <p:cNvPr id="6" name="Imagen 5">
            <a:extLst>
              <a:ext uri="{FF2B5EF4-FFF2-40B4-BE49-F238E27FC236}">
                <a16:creationId xmlns:a16="http://schemas.microsoft.com/office/drawing/2014/main" id="{D47BB97E-16AC-FBCD-6A41-1C7174EC2DDF}"/>
              </a:ext>
            </a:extLst>
          </p:cNvPr>
          <p:cNvPicPr>
            <a:picLocks noChangeAspect="1"/>
          </p:cNvPicPr>
          <p:nvPr/>
        </p:nvPicPr>
        <p:blipFill rotWithShape="1">
          <a:blip r:embed="rId2"/>
          <a:srcRect l="18984" t="14357" r="19961" b="31658"/>
          <a:stretch/>
        </p:blipFill>
        <p:spPr>
          <a:xfrm>
            <a:off x="838199" y="499123"/>
            <a:ext cx="11162846" cy="5642500"/>
          </a:xfrm>
          <a:prstGeom prst="rect">
            <a:avLst/>
          </a:prstGeom>
        </p:spPr>
      </p:pic>
    </p:spTree>
    <p:extLst>
      <p:ext uri="{BB962C8B-B14F-4D97-AF65-F5344CB8AC3E}">
        <p14:creationId xmlns:p14="http://schemas.microsoft.com/office/powerpoint/2010/main" val="246233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1D65C-1076-4F43-B4FA-3B4804E8DF5B}"/>
              </a:ext>
            </a:extLst>
          </p:cNvPr>
          <p:cNvSpPr>
            <a:spLocks noGrp="1"/>
          </p:cNvSpPr>
          <p:nvPr>
            <p:ph type="title"/>
          </p:nvPr>
        </p:nvSpPr>
        <p:spPr/>
        <p:txBody>
          <a:bodyPr rtlCol="0"/>
          <a:lstStyle/>
          <a:p>
            <a:pPr rtl="0"/>
            <a:r>
              <a:rPr lang="es-ES" dirty="0"/>
              <a:t>El foco de evaluación</a:t>
            </a:r>
          </a:p>
        </p:txBody>
      </p:sp>
      <p:sp>
        <p:nvSpPr>
          <p:cNvPr id="15" name="Marcador de texto 14">
            <a:extLst>
              <a:ext uri="{FF2B5EF4-FFF2-40B4-BE49-F238E27FC236}">
                <a16:creationId xmlns:a16="http://schemas.microsoft.com/office/drawing/2014/main" id="{72ED5FCC-E29C-48DE-84D8-EA34FFE7CE49}"/>
              </a:ext>
            </a:extLst>
          </p:cNvPr>
          <p:cNvSpPr>
            <a:spLocks noGrp="1"/>
          </p:cNvSpPr>
          <p:nvPr>
            <p:ph type="body" sz="quarter" idx="47"/>
          </p:nvPr>
        </p:nvSpPr>
        <p:spPr>
          <a:xfrm>
            <a:off x="836613" y="1392449"/>
            <a:ext cx="10759039" cy="711273"/>
          </a:xfrm>
        </p:spPr>
        <p:txBody>
          <a:bodyPr rtlCol="0">
            <a:normAutofit lnSpcReduction="10000"/>
          </a:bodyPr>
          <a:lstStyle/>
          <a:p>
            <a:r>
              <a:rPr lang="es-ES" b="1" dirty="0"/>
              <a:t>Será sobre el desempeño de las organizaciones públicas desde el punto de vista de los resultados finales o el impacto de la acción de la entidad en el cumplimiento de su misión. También interesa analizar el desempeño institucional en términos de:</a:t>
            </a:r>
          </a:p>
        </p:txBody>
      </p:sp>
      <p:pic>
        <p:nvPicPr>
          <p:cNvPr id="24" name="Marcador de posición de imagen 23" descr="Icono de imagen">
            <a:extLst>
              <a:ext uri="{FF2B5EF4-FFF2-40B4-BE49-F238E27FC236}">
                <a16:creationId xmlns:a16="http://schemas.microsoft.com/office/drawing/2014/main" id="{392F88FE-8354-454B-B97D-5C8A7B8ABAEF}"/>
              </a:ext>
            </a:extLst>
          </p:cNvPr>
          <p:cNvPicPr>
            <a:picLocks noGrp="1" noChangeAspect="1"/>
          </p:cNvPicPr>
          <p:nvPr>
            <p:ph type="pic" sz="quarter" idx="4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008" r="3008"/>
          <a:stretch>
            <a:fillRect/>
          </a:stretch>
        </p:blipFill>
        <p:spPr/>
      </p:pic>
      <p:sp>
        <p:nvSpPr>
          <p:cNvPr id="7" name="Marcador de texto 6">
            <a:extLst>
              <a:ext uri="{FF2B5EF4-FFF2-40B4-BE49-F238E27FC236}">
                <a16:creationId xmlns:a16="http://schemas.microsoft.com/office/drawing/2014/main" id="{946AC501-B359-42B4-BEAB-B15A30456FA6}"/>
              </a:ext>
            </a:extLst>
          </p:cNvPr>
          <p:cNvSpPr>
            <a:spLocks noGrp="1"/>
          </p:cNvSpPr>
          <p:nvPr>
            <p:ph type="body" idx="1"/>
          </p:nvPr>
        </p:nvSpPr>
        <p:spPr/>
        <p:txBody>
          <a:bodyPr rtlCol="0">
            <a:normAutofit/>
          </a:bodyPr>
          <a:lstStyle/>
          <a:p>
            <a:r>
              <a:rPr lang="es-ES" dirty="0"/>
              <a:t>Eficiencia </a:t>
            </a:r>
          </a:p>
        </p:txBody>
      </p:sp>
      <p:sp>
        <p:nvSpPr>
          <p:cNvPr id="8" name="Marcador de texto 7">
            <a:extLst>
              <a:ext uri="{FF2B5EF4-FFF2-40B4-BE49-F238E27FC236}">
                <a16:creationId xmlns:a16="http://schemas.microsoft.com/office/drawing/2014/main" id="{55A064E7-CBD4-44C6-846D-EC14D2291E3C}"/>
              </a:ext>
            </a:extLst>
          </p:cNvPr>
          <p:cNvSpPr>
            <a:spLocks noGrp="1"/>
          </p:cNvSpPr>
          <p:nvPr>
            <p:ph type="body" sz="quarter" idx="14"/>
          </p:nvPr>
        </p:nvSpPr>
        <p:spPr/>
        <p:txBody>
          <a:bodyPr rtlCol="0">
            <a:normAutofit/>
          </a:bodyPr>
          <a:lstStyle/>
          <a:p>
            <a:pPr rtl="0"/>
            <a:r>
              <a:rPr lang="es-ES" sz="1800" dirty="0"/>
              <a:t>uso de recursos para la generación de los productos</a:t>
            </a:r>
          </a:p>
        </p:txBody>
      </p:sp>
      <p:pic>
        <p:nvPicPr>
          <p:cNvPr id="26" name="Marcador de posición de imagen 25" descr="Icono de lápiz">
            <a:extLst>
              <a:ext uri="{FF2B5EF4-FFF2-40B4-BE49-F238E27FC236}">
                <a16:creationId xmlns:a16="http://schemas.microsoft.com/office/drawing/2014/main" id="{C4D678E5-CB73-4197-8507-0EB6C03643FD}"/>
              </a:ext>
            </a:extLst>
          </p:cNvPr>
          <p:cNvPicPr>
            <a:picLocks noGrp="1" noChangeAspect="1"/>
          </p:cNvPicPr>
          <p:nvPr>
            <p:ph type="pic" sz="quarter" idx="4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008" r="3008"/>
          <a:stretch>
            <a:fillRect/>
          </a:stretch>
        </p:blipFill>
        <p:spPr/>
      </p:pic>
      <p:sp>
        <p:nvSpPr>
          <p:cNvPr id="9" name="Marcador de texto 8">
            <a:extLst>
              <a:ext uri="{FF2B5EF4-FFF2-40B4-BE49-F238E27FC236}">
                <a16:creationId xmlns:a16="http://schemas.microsoft.com/office/drawing/2014/main" id="{32F2863B-8BCD-4F0E-9518-0B9181837435}"/>
              </a:ext>
            </a:extLst>
          </p:cNvPr>
          <p:cNvSpPr>
            <a:spLocks noGrp="1"/>
          </p:cNvSpPr>
          <p:nvPr>
            <p:ph type="body" idx="37"/>
          </p:nvPr>
        </p:nvSpPr>
        <p:spPr/>
        <p:txBody>
          <a:bodyPr rtlCol="0">
            <a:normAutofit/>
          </a:bodyPr>
          <a:lstStyle/>
          <a:p>
            <a:pPr rtl="0"/>
            <a:r>
              <a:rPr lang="es-ES" dirty="0"/>
              <a:t>Eficacia</a:t>
            </a:r>
          </a:p>
        </p:txBody>
      </p:sp>
      <p:sp>
        <p:nvSpPr>
          <p:cNvPr id="10" name="Marcador de texto 9">
            <a:extLst>
              <a:ext uri="{FF2B5EF4-FFF2-40B4-BE49-F238E27FC236}">
                <a16:creationId xmlns:a16="http://schemas.microsoft.com/office/drawing/2014/main" id="{6B3FA7AE-E9B6-4391-900E-62AD4FE3D703}"/>
              </a:ext>
            </a:extLst>
          </p:cNvPr>
          <p:cNvSpPr>
            <a:spLocks noGrp="1"/>
          </p:cNvSpPr>
          <p:nvPr>
            <p:ph type="body" sz="quarter" idx="38"/>
          </p:nvPr>
        </p:nvSpPr>
        <p:spPr/>
        <p:txBody>
          <a:bodyPr rtlCol="0">
            <a:normAutofit/>
          </a:bodyPr>
          <a:lstStyle/>
          <a:p>
            <a:r>
              <a:rPr lang="es-ES" sz="1800" dirty="0"/>
              <a:t>capacidad de cumplir con la producción comprometida y de logro de objetivos</a:t>
            </a:r>
          </a:p>
          <a:p>
            <a:pPr rtl="0"/>
            <a:endParaRPr lang="es-ES" sz="1800" dirty="0"/>
          </a:p>
        </p:txBody>
      </p:sp>
      <p:pic>
        <p:nvPicPr>
          <p:cNvPr id="28" name="Marcador de posición de imagen 27" descr="Icono del reproductor de vídeo">
            <a:extLst>
              <a:ext uri="{FF2B5EF4-FFF2-40B4-BE49-F238E27FC236}">
                <a16:creationId xmlns:a16="http://schemas.microsoft.com/office/drawing/2014/main" id="{52EE44A9-BFCE-4316-B45E-2C903D64670D}"/>
              </a:ext>
            </a:extLst>
          </p:cNvPr>
          <p:cNvPicPr>
            <a:picLocks noGrp="1" noChangeAspect="1"/>
          </p:cNvPicPr>
          <p:nvPr>
            <p:ph type="pic" sz="quarter" idx="5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078" r="3078"/>
          <a:stretch>
            <a:fillRect/>
          </a:stretch>
        </p:blipFill>
        <p:spPr/>
      </p:pic>
      <p:sp>
        <p:nvSpPr>
          <p:cNvPr id="11" name="Marcador de texto 10">
            <a:extLst>
              <a:ext uri="{FF2B5EF4-FFF2-40B4-BE49-F238E27FC236}">
                <a16:creationId xmlns:a16="http://schemas.microsoft.com/office/drawing/2014/main" id="{3D56E019-758A-464A-B587-F52D68662C9A}"/>
              </a:ext>
            </a:extLst>
          </p:cNvPr>
          <p:cNvSpPr>
            <a:spLocks noGrp="1"/>
          </p:cNvSpPr>
          <p:nvPr>
            <p:ph type="body" idx="41"/>
          </p:nvPr>
        </p:nvSpPr>
        <p:spPr/>
        <p:txBody>
          <a:bodyPr rtlCol="0">
            <a:normAutofit/>
          </a:bodyPr>
          <a:lstStyle/>
          <a:p>
            <a:pPr rtl="0"/>
            <a:r>
              <a:rPr lang="es-ES" dirty="0"/>
              <a:t>Calidad</a:t>
            </a:r>
          </a:p>
        </p:txBody>
      </p:sp>
      <p:sp>
        <p:nvSpPr>
          <p:cNvPr id="12" name="Marcador de texto 11">
            <a:extLst>
              <a:ext uri="{FF2B5EF4-FFF2-40B4-BE49-F238E27FC236}">
                <a16:creationId xmlns:a16="http://schemas.microsoft.com/office/drawing/2014/main" id="{FB3DB5CC-50BC-455B-B60A-C666C4564929}"/>
              </a:ext>
            </a:extLst>
          </p:cNvPr>
          <p:cNvSpPr>
            <a:spLocks noGrp="1"/>
          </p:cNvSpPr>
          <p:nvPr>
            <p:ph type="body" sz="quarter" idx="42"/>
          </p:nvPr>
        </p:nvSpPr>
        <p:spPr/>
        <p:txBody>
          <a:bodyPr rtlCol="0">
            <a:noAutofit/>
          </a:bodyPr>
          <a:lstStyle/>
          <a:p>
            <a:pPr rtl="0"/>
            <a:r>
              <a:rPr lang="es-ES" sz="1800" dirty="0"/>
              <a:t>capacidad de lograr la producción de los bienes y servicios de acuerdo a los atributos esperados por los usuarios</a:t>
            </a:r>
          </a:p>
        </p:txBody>
      </p:sp>
      <p:pic>
        <p:nvPicPr>
          <p:cNvPr id="35" name="Marcador de posición de imagen 34" descr="Icono pincel">
            <a:extLst>
              <a:ext uri="{FF2B5EF4-FFF2-40B4-BE49-F238E27FC236}">
                <a16:creationId xmlns:a16="http://schemas.microsoft.com/office/drawing/2014/main" id="{AB56B8F0-CFB5-415D-91AE-C4BFD753CC13}"/>
              </a:ext>
            </a:extLst>
          </p:cNvPr>
          <p:cNvPicPr>
            <a:picLocks noGrp="1" noChangeAspect="1"/>
          </p:cNvPicPr>
          <p:nvPr>
            <p:ph type="pic" sz="quarter" idx="5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008" r="3008"/>
          <a:stretch>
            <a:fillRect/>
          </a:stretch>
        </p:blipFill>
        <p:spPr/>
      </p:pic>
      <p:sp>
        <p:nvSpPr>
          <p:cNvPr id="13" name="Marcador de texto 12">
            <a:extLst>
              <a:ext uri="{FF2B5EF4-FFF2-40B4-BE49-F238E27FC236}">
                <a16:creationId xmlns:a16="http://schemas.microsoft.com/office/drawing/2014/main" id="{D87E618D-A3E4-448B-A901-D1DDFBCC6E4A}"/>
              </a:ext>
            </a:extLst>
          </p:cNvPr>
          <p:cNvSpPr>
            <a:spLocks noGrp="1"/>
          </p:cNvSpPr>
          <p:nvPr>
            <p:ph type="body" idx="45"/>
          </p:nvPr>
        </p:nvSpPr>
        <p:spPr/>
        <p:txBody>
          <a:bodyPr rtlCol="0">
            <a:normAutofit/>
          </a:bodyPr>
          <a:lstStyle/>
          <a:p>
            <a:r>
              <a:rPr lang="es-ES" dirty="0"/>
              <a:t>Economía </a:t>
            </a:r>
          </a:p>
        </p:txBody>
      </p:sp>
      <p:sp>
        <p:nvSpPr>
          <p:cNvPr id="14" name="Marcador de texto 13">
            <a:extLst>
              <a:ext uri="{FF2B5EF4-FFF2-40B4-BE49-F238E27FC236}">
                <a16:creationId xmlns:a16="http://schemas.microsoft.com/office/drawing/2014/main" id="{EB470788-3F93-4B57-8AA3-4B8CC21101D7}"/>
              </a:ext>
            </a:extLst>
          </p:cNvPr>
          <p:cNvSpPr>
            <a:spLocks noGrp="1"/>
          </p:cNvSpPr>
          <p:nvPr>
            <p:ph type="body" sz="quarter" idx="46"/>
          </p:nvPr>
        </p:nvSpPr>
        <p:spPr/>
        <p:txBody>
          <a:bodyPr rtlCol="0">
            <a:normAutofit/>
          </a:bodyPr>
          <a:lstStyle/>
          <a:p>
            <a:pPr rtl="0"/>
            <a:r>
              <a:rPr lang="es-ES" sz="1800" dirty="0"/>
              <a:t>cómo se organizaron los recursos económicos y presupuestarios para el logro de los resultados</a:t>
            </a:r>
          </a:p>
        </p:txBody>
      </p:sp>
      <p:sp>
        <p:nvSpPr>
          <p:cNvPr id="5" name="Marcador de número de diapositiva 4">
            <a:extLst>
              <a:ext uri="{FF2B5EF4-FFF2-40B4-BE49-F238E27FC236}">
                <a16:creationId xmlns:a16="http://schemas.microsoft.com/office/drawing/2014/main" id="{3837AEF3-D709-4769-8799-695772AE5ABA}"/>
              </a:ext>
            </a:extLst>
          </p:cNvPr>
          <p:cNvSpPr>
            <a:spLocks noGrp="1"/>
          </p:cNvSpPr>
          <p:nvPr>
            <p:ph type="sldNum" sz="quarter" idx="12"/>
          </p:nvPr>
        </p:nvSpPr>
        <p:spPr/>
        <p:txBody>
          <a:bodyPr rtlCol="0"/>
          <a:lstStyle/>
          <a:p>
            <a:pPr rtl="0"/>
            <a:fld id="{4950F5D8-22E1-4015-8661-E5B1FD28C2DE}" type="slidenum">
              <a:rPr lang="es-ES" smtClean="0"/>
              <a:pPr rtl="0"/>
              <a:t>11</a:t>
            </a:fld>
            <a:endParaRPr lang="es-ES" dirty="0"/>
          </a:p>
        </p:txBody>
      </p:sp>
      <p:sp>
        <p:nvSpPr>
          <p:cNvPr id="3" name="Marcador de fecha 2">
            <a:extLst>
              <a:ext uri="{FF2B5EF4-FFF2-40B4-BE49-F238E27FC236}">
                <a16:creationId xmlns:a16="http://schemas.microsoft.com/office/drawing/2014/main" id="{8502CD3C-003D-4125-AD98-3B4B14BF1A94}"/>
              </a:ext>
            </a:extLst>
          </p:cNvPr>
          <p:cNvSpPr>
            <a:spLocks noGrp="1"/>
          </p:cNvSpPr>
          <p:nvPr>
            <p:ph type="dt" sz="half" idx="10"/>
          </p:nvPr>
        </p:nvSpPr>
        <p:spPr/>
        <p:txBody>
          <a:bodyPr rtlCol="0"/>
          <a:lstStyle/>
          <a:p>
            <a:pPr rtl="0"/>
            <a:fld id="{E97FA032-C3CC-4497-8014-52C09D7FB14E}" type="datetime1">
              <a:rPr lang="es-ES" smtClean="0"/>
              <a:t>01/10/2022</a:t>
            </a:fld>
            <a:endParaRPr lang="es-ES" dirty="0"/>
          </a:p>
        </p:txBody>
      </p:sp>
      <p:sp>
        <p:nvSpPr>
          <p:cNvPr id="4" name="Marcador de pie de página 3">
            <a:extLst>
              <a:ext uri="{FF2B5EF4-FFF2-40B4-BE49-F238E27FC236}">
                <a16:creationId xmlns:a16="http://schemas.microsoft.com/office/drawing/2014/main" id="{BB99177D-9058-4246-9B56-D229BFD8850F}"/>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257000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532457-29F4-475F-B58C-80A91C832EA9}"/>
              </a:ext>
            </a:extLst>
          </p:cNvPr>
          <p:cNvSpPr>
            <a:spLocks noGrp="1"/>
          </p:cNvSpPr>
          <p:nvPr>
            <p:ph type="title"/>
          </p:nvPr>
        </p:nvSpPr>
        <p:spPr>
          <a:xfrm>
            <a:off x="758877" y="3785036"/>
            <a:ext cx="10674246" cy="636340"/>
          </a:xfrm>
        </p:spPr>
        <p:txBody>
          <a:bodyPr rtlCol="0">
            <a:normAutofit fontScale="90000"/>
          </a:bodyPr>
          <a:lstStyle/>
          <a:p>
            <a:pPr rtl="0"/>
            <a:r>
              <a:rPr lang="es-ES" dirty="0"/>
              <a:t>III. La Planificación estratégica como instrumento de la gestión por resultados</a:t>
            </a:r>
          </a:p>
        </p:txBody>
      </p:sp>
      <p:sp>
        <p:nvSpPr>
          <p:cNvPr id="2" name="Marcador de texto 1">
            <a:extLst>
              <a:ext uri="{FF2B5EF4-FFF2-40B4-BE49-F238E27FC236}">
                <a16:creationId xmlns:a16="http://schemas.microsoft.com/office/drawing/2014/main" id="{F5DC1B5D-1A60-450C-9BD8-9C391E14BCA0}"/>
              </a:ext>
            </a:extLst>
          </p:cNvPr>
          <p:cNvSpPr>
            <a:spLocks noGrp="1"/>
          </p:cNvSpPr>
          <p:nvPr>
            <p:ph type="body" idx="1"/>
          </p:nvPr>
        </p:nvSpPr>
        <p:spPr>
          <a:xfrm>
            <a:off x="831850" y="4721902"/>
            <a:ext cx="10680596" cy="1618266"/>
          </a:xfrm>
        </p:spPr>
        <p:txBody>
          <a:bodyPr rtlCol="0">
            <a:normAutofit lnSpcReduction="10000"/>
          </a:bodyPr>
          <a:lstStyle/>
          <a:p>
            <a:pPr rtl="0"/>
            <a:r>
              <a:rPr lang="es-ES" dirty="0"/>
              <a:t>La Planificación Estratégica, (PE), es una herramienta de gestión que permite apoyar la toma de decisiones de las organizaciones en torno al quehacer actual y al camino que deben recorrer en el futuro para adecuarse a los cambios y a las demandas que les impone el entorno y lograr la mayor eficiencia, eficacia y calidad en los bienes y servicios que se proveen</a:t>
            </a:r>
          </a:p>
          <a:p>
            <a:pPr rtl="0"/>
            <a:r>
              <a:rPr lang="es-ES" sz="2400" b="1" dirty="0"/>
              <a:t>La PE es una herramienta clave para la toma de decisiones de las instituciones públicas</a:t>
            </a:r>
          </a:p>
        </p:txBody>
      </p:sp>
      <p:sp>
        <p:nvSpPr>
          <p:cNvPr id="7" name="Marcador de número de diapositiva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rtlCol="0"/>
          <a:lstStyle/>
          <a:p>
            <a:pPr rtl="0"/>
            <a:fld id="{4950F5D8-22E1-4015-8661-E5B1FD28C2DE}" type="slidenum">
              <a:rPr lang="es-ES" smtClean="0"/>
              <a:pPr rtl="0"/>
              <a:t>12</a:t>
            </a:fld>
            <a:endParaRPr lang="es-ES" dirty="0"/>
          </a:p>
        </p:txBody>
      </p:sp>
      <p:sp>
        <p:nvSpPr>
          <p:cNvPr id="5" name="Marcador de fecha 4">
            <a:extLst>
              <a:ext uri="{FF2B5EF4-FFF2-40B4-BE49-F238E27FC236}">
                <a16:creationId xmlns:a16="http://schemas.microsoft.com/office/drawing/2014/main" id="{89EF1FB9-B16B-4B0E-B1C6-ACB21972CF14}"/>
              </a:ext>
            </a:extLst>
          </p:cNvPr>
          <p:cNvSpPr>
            <a:spLocks noGrp="1"/>
          </p:cNvSpPr>
          <p:nvPr>
            <p:ph type="dt" sz="half" idx="10"/>
          </p:nvPr>
        </p:nvSpPr>
        <p:spPr/>
        <p:txBody>
          <a:bodyPr rtlCol="0"/>
          <a:lstStyle/>
          <a:p>
            <a:pPr rtl="0"/>
            <a:fld id="{64752928-8BAE-4776-8132-1F778D9E15DA}" type="datetime1">
              <a:rPr lang="es-ES" smtClean="0"/>
              <a:t>01/10/2022</a:t>
            </a:fld>
            <a:endParaRPr lang="es-ES" dirty="0"/>
          </a:p>
        </p:txBody>
      </p:sp>
      <p:sp>
        <p:nvSpPr>
          <p:cNvPr id="6" name="Marcador de pie de página 5">
            <a:extLst>
              <a:ext uri="{FF2B5EF4-FFF2-40B4-BE49-F238E27FC236}">
                <a16:creationId xmlns:a16="http://schemas.microsoft.com/office/drawing/2014/main" id="{DB792729-D9BA-45F7-B2E7-911659343CD7}"/>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253182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5B773-F60C-4854-83F7-06F0AA7387C9}"/>
              </a:ext>
            </a:extLst>
          </p:cNvPr>
          <p:cNvSpPr>
            <a:spLocks noGrp="1"/>
          </p:cNvSpPr>
          <p:nvPr>
            <p:ph type="title"/>
          </p:nvPr>
        </p:nvSpPr>
        <p:spPr/>
        <p:txBody>
          <a:bodyPr rtlCol="0"/>
          <a:lstStyle/>
          <a:p>
            <a:pPr rtl="0"/>
            <a:r>
              <a:rPr lang="es-ES" dirty="0"/>
              <a:t>Planificación estratégica</a:t>
            </a:r>
          </a:p>
        </p:txBody>
      </p:sp>
      <p:sp>
        <p:nvSpPr>
          <p:cNvPr id="11" name="Marcador de texto 10">
            <a:extLst>
              <a:ext uri="{FF2B5EF4-FFF2-40B4-BE49-F238E27FC236}">
                <a16:creationId xmlns:a16="http://schemas.microsoft.com/office/drawing/2014/main" id="{042B96C2-B574-4A9E-B703-C8AE9F6351A5}"/>
              </a:ext>
            </a:extLst>
          </p:cNvPr>
          <p:cNvSpPr>
            <a:spLocks noGrp="1"/>
          </p:cNvSpPr>
          <p:nvPr>
            <p:ph type="body" sz="quarter" idx="47"/>
          </p:nvPr>
        </p:nvSpPr>
        <p:spPr/>
        <p:txBody>
          <a:bodyPr rtlCol="0">
            <a:normAutofit fontScale="92500" lnSpcReduction="20000"/>
          </a:bodyPr>
          <a:lstStyle/>
          <a:p>
            <a:pPr rtl="0"/>
            <a:r>
              <a:rPr lang="es-ES" dirty="0"/>
              <a:t>A partir de un diagnóstico de la situación actual (a través del análisis de brechas institucionales), la Planificación Estratégica establece cuales son las acciones que se tomarán para llegar a un “futuro deseado”, el cual puede estar referido al mediano o largo plazo. La definición de los objetivos estratégicos, los indicadores y las metas, permiten establecer el marco para la elaboración de la Programación Anual Operativa que es la base para la formulación del proyecto de presupuesto.</a:t>
            </a:r>
          </a:p>
        </p:txBody>
      </p:sp>
      <p:sp>
        <p:nvSpPr>
          <p:cNvPr id="7" name="Marcador de texto 6">
            <a:extLst>
              <a:ext uri="{FF2B5EF4-FFF2-40B4-BE49-F238E27FC236}">
                <a16:creationId xmlns:a16="http://schemas.microsoft.com/office/drawing/2014/main" id="{39462268-A880-4CE6-BFDA-4AA919761F5C}"/>
              </a:ext>
            </a:extLst>
          </p:cNvPr>
          <p:cNvSpPr>
            <a:spLocks noGrp="1"/>
          </p:cNvSpPr>
          <p:nvPr>
            <p:ph type="body" idx="41"/>
          </p:nvPr>
        </p:nvSpPr>
        <p:spPr>
          <a:xfrm>
            <a:off x="1718924" y="3763617"/>
            <a:ext cx="3666744" cy="665982"/>
          </a:xfrm>
        </p:spPr>
        <p:txBody>
          <a:bodyPr rtlCol="0">
            <a:normAutofit fontScale="92500"/>
          </a:bodyPr>
          <a:lstStyle/>
          <a:p>
            <a:r>
              <a:rPr lang="es-ES" sz="2000" dirty="0"/>
              <a:t>El uso de la Planificación Estratégica en el ámbito público </a:t>
            </a:r>
          </a:p>
        </p:txBody>
      </p:sp>
      <p:sp>
        <p:nvSpPr>
          <p:cNvPr id="8" name="Marcador de texto 7">
            <a:extLst>
              <a:ext uri="{FF2B5EF4-FFF2-40B4-BE49-F238E27FC236}">
                <a16:creationId xmlns:a16="http://schemas.microsoft.com/office/drawing/2014/main" id="{1DA717EE-C4EB-43E0-9FF9-AD7909CC6C71}"/>
              </a:ext>
            </a:extLst>
          </p:cNvPr>
          <p:cNvSpPr>
            <a:spLocks noGrp="1"/>
          </p:cNvSpPr>
          <p:nvPr>
            <p:ph type="body" sz="quarter" idx="42"/>
          </p:nvPr>
        </p:nvSpPr>
        <p:spPr/>
        <p:txBody>
          <a:bodyPr rtlCol="0"/>
          <a:lstStyle/>
          <a:p>
            <a:pPr rtl="0"/>
            <a:r>
              <a:rPr lang="es-ES" dirty="0"/>
              <a:t>se concibe como una herramienta imprescindible para la identificación de prioridades y asignación de recursos en un contexto de cambios y altas exigencias por avanzar hacia una gestión comprometida con los resultados</a:t>
            </a:r>
          </a:p>
        </p:txBody>
      </p:sp>
      <p:sp>
        <p:nvSpPr>
          <p:cNvPr id="9" name="Marcador de texto 8">
            <a:extLst>
              <a:ext uri="{FF2B5EF4-FFF2-40B4-BE49-F238E27FC236}">
                <a16:creationId xmlns:a16="http://schemas.microsoft.com/office/drawing/2014/main" id="{86A6793B-A78C-4EEC-AE9E-5425AEE2253E}"/>
              </a:ext>
            </a:extLst>
          </p:cNvPr>
          <p:cNvSpPr>
            <a:spLocks noGrp="1"/>
          </p:cNvSpPr>
          <p:nvPr>
            <p:ph type="body" idx="45"/>
          </p:nvPr>
        </p:nvSpPr>
        <p:spPr>
          <a:xfrm>
            <a:off x="6498182" y="3763617"/>
            <a:ext cx="3666744" cy="665982"/>
          </a:xfrm>
        </p:spPr>
        <p:txBody>
          <a:bodyPr rtlCol="0">
            <a:normAutofit/>
          </a:bodyPr>
          <a:lstStyle/>
          <a:p>
            <a:pPr rtl="0"/>
            <a:r>
              <a:rPr lang="es-ES" dirty="0"/>
              <a:t>Características Gestión orientada a resultados</a:t>
            </a:r>
          </a:p>
        </p:txBody>
      </p:sp>
      <p:sp>
        <p:nvSpPr>
          <p:cNvPr id="10" name="Marcador de texto 9">
            <a:extLst>
              <a:ext uri="{FF2B5EF4-FFF2-40B4-BE49-F238E27FC236}">
                <a16:creationId xmlns:a16="http://schemas.microsoft.com/office/drawing/2014/main" id="{2315023C-2291-44EB-87F0-16E7815981EE}"/>
              </a:ext>
            </a:extLst>
          </p:cNvPr>
          <p:cNvSpPr>
            <a:spLocks noGrp="1"/>
          </p:cNvSpPr>
          <p:nvPr>
            <p:ph type="body" sz="quarter" idx="46"/>
          </p:nvPr>
        </p:nvSpPr>
        <p:spPr/>
        <p:txBody>
          <a:bodyPr rtlCol="0"/>
          <a:lstStyle/>
          <a:p>
            <a:pPr rtl="0"/>
            <a:r>
              <a:rPr lang="es-ES" dirty="0"/>
              <a:t>Identificación de objetivos, indicadores y metas que permitan evaluar los resultados, generalmente a través del desarrollo de procesos planificación estratégica como herramienta para alinear las prioridades a los recursos y establecer la base para el control y evaluación de las metas.</a:t>
            </a:r>
          </a:p>
        </p:txBody>
      </p:sp>
      <p:sp>
        <p:nvSpPr>
          <p:cNvPr id="5" name="Marcador de número de diapositiva 4">
            <a:extLst>
              <a:ext uri="{FF2B5EF4-FFF2-40B4-BE49-F238E27FC236}">
                <a16:creationId xmlns:a16="http://schemas.microsoft.com/office/drawing/2014/main" id="{D1994D10-FA27-41C3-9794-F592C0FB22AE}"/>
              </a:ext>
            </a:extLst>
          </p:cNvPr>
          <p:cNvSpPr>
            <a:spLocks noGrp="1"/>
          </p:cNvSpPr>
          <p:nvPr>
            <p:ph type="sldNum" sz="quarter" idx="12"/>
          </p:nvPr>
        </p:nvSpPr>
        <p:spPr/>
        <p:txBody>
          <a:bodyPr rtlCol="0"/>
          <a:lstStyle/>
          <a:p>
            <a:pPr rtl="0"/>
            <a:fld id="{4950F5D8-22E1-4015-8661-E5B1FD28C2DE}" type="slidenum">
              <a:rPr lang="es-ES" smtClean="0"/>
              <a:pPr rtl="0"/>
              <a:t>13</a:t>
            </a:fld>
            <a:endParaRPr lang="es-ES" dirty="0"/>
          </a:p>
        </p:txBody>
      </p:sp>
      <p:sp>
        <p:nvSpPr>
          <p:cNvPr id="3" name="Marcador de fecha 2">
            <a:extLst>
              <a:ext uri="{FF2B5EF4-FFF2-40B4-BE49-F238E27FC236}">
                <a16:creationId xmlns:a16="http://schemas.microsoft.com/office/drawing/2014/main" id="{3924553D-D840-46BB-B9F8-2D824422507B}"/>
              </a:ext>
            </a:extLst>
          </p:cNvPr>
          <p:cNvSpPr>
            <a:spLocks noGrp="1"/>
          </p:cNvSpPr>
          <p:nvPr>
            <p:ph type="dt" sz="half" idx="10"/>
          </p:nvPr>
        </p:nvSpPr>
        <p:spPr/>
        <p:txBody>
          <a:bodyPr rtlCol="0"/>
          <a:lstStyle/>
          <a:p>
            <a:pPr rtl="0"/>
            <a:fld id="{05C6469F-6B51-477B-8440-B981E9E0BE6C}" type="datetime1">
              <a:rPr lang="es-ES" smtClean="0"/>
              <a:t>01/10/2022</a:t>
            </a:fld>
            <a:endParaRPr lang="es-ES" dirty="0"/>
          </a:p>
        </p:txBody>
      </p:sp>
      <p:sp>
        <p:nvSpPr>
          <p:cNvPr id="4" name="Marcador de pie de página 3">
            <a:extLst>
              <a:ext uri="{FF2B5EF4-FFF2-40B4-BE49-F238E27FC236}">
                <a16:creationId xmlns:a16="http://schemas.microsoft.com/office/drawing/2014/main" id="{6CF1B4D7-E137-420A-8BCA-2CF4E1633D98}"/>
              </a:ext>
            </a:extLst>
          </p:cNvPr>
          <p:cNvSpPr>
            <a:spLocks noGrp="1"/>
          </p:cNvSpPr>
          <p:nvPr>
            <p:ph type="ftr" sz="quarter" idx="11"/>
          </p:nvPr>
        </p:nvSpPr>
        <p:spPr/>
        <p:txBody>
          <a:bodyPr rtlCol="0"/>
          <a:lstStyle/>
          <a:p>
            <a:pPr rtl="0"/>
            <a:r>
              <a:rPr lang="es-ES" dirty="0"/>
              <a:t>AGREGAR UN PIE DE PÁGINA</a:t>
            </a:r>
          </a:p>
        </p:txBody>
      </p:sp>
      <p:pic>
        <p:nvPicPr>
          <p:cNvPr id="16" name="Gráfico 15" descr="Blog contorno">
            <a:extLst>
              <a:ext uri="{FF2B5EF4-FFF2-40B4-BE49-F238E27FC236}">
                <a16:creationId xmlns:a16="http://schemas.microsoft.com/office/drawing/2014/main" id="{98244C33-F5EE-70AE-EC0C-B12B606AD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8400" y="2570922"/>
            <a:ext cx="1338470" cy="1061289"/>
          </a:xfrm>
          <a:prstGeom prst="rect">
            <a:avLst/>
          </a:prstGeom>
        </p:spPr>
      </p:pic>
      <p:pic>
        <p:nvPicPr>
          <p:cNvPr id="24" name="Gráfico 23" descr="Crecimiento empresarial contorno">
            <a:extLst>
              <a:ext uri="{FF2B5EF4-FFF2-40B4-BE49-F238E27FC236}">
                <a16:creationId xmlns:a16="http://schemas.microsoft.com/office/drawing/2014/main" id="{C28FE698-9B65-FFC0-9864-A9C7048163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0664" y="2471082"/>
            <a:ext cx="1225040" cy="1225040"/>
          </a:xfrm>
          <a:prstGeom prst="rect">
            <a:avLst/>
          </a:prstGeom>
        </p:spPr>
      </p:pic>
    </p:spTree>
    <p:extLst>
      <p:ext uri="{BB962C8B-B14F-4D97-AF65-F5344CB8AC3E}">
        <p14:creationId xmlns:p14="http://schemas.microsoft.com/office/powerpoint/2010/main" val="222434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654F6FA-5754-95B1-466D-4D70653F952D}"/>
              </a:ext>
            </a:extLst>
          </p:cNvPr>
          <p:cNvSpPr>
            <a:spLocks noGrp="1"/>
          </p:cNvSpPr>
          <p:nvPr>
            <p:ph type="title"/>
          </p:nvPr>
        </p:nvSpPr>
        <p:spPr>
          <a:xfrm>
            <a:off x="838200" y="241408"/>
            <a:ext cx="11163301" cy="552848"/>
          </a:xfrm>
        </p:spPr>
        <p:txBody>
          <a:bodyPr>
            <a:normAutofit/>
          </a:bodyPr>
          <a:lstStyle/>
          <a:p>
            <a:r>
              <a:rPr lang="en-US" dirty="0" err="1"/>
              <a:t>Planificación</a:t>
            </a:r>
            <a:r>
              <a:rPr lang="en-US" dirty="0"/>
              <a:t> </a:t>
            </a:r>
            <a:r>
              <a:rPr lang="en-US" dirty="0" err="1"/>
              <a:t>Estratégica</a:t>
            </a:r>
            <a:r>
              <a:rPr lang="en-US" dirty="0"/>
              <a:t> y Control de </a:t>
            </a:r>
            <a:r>
              <a:rPr lang="en-US" dirty="0" err="1"/>
              <a:t>Gestión</a:t>
            </a:r>
            <a:endParaRPr lang="en-US" dirty="0"/>
          </a:p>
        </p:txBody>
      </p:sp>
      <p:sp>
        <p:nvSpPr>
          <p:cNvPr id="3" name="Marcador de fecha 2">
            <a:extLst>
              <a:ext uri="{FF2B5EF4-FFF2-40B4-BE49-F238E27FC236}">
                <a16:creationId xmlns:a16="http://schemas.microsoft.com/office/drawing/2014/main" id="{DA594F6F-195B-C43C-AB87-B79514959A1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0ED91D38-C317-4EB4-8A6C-6D95487E1B21}"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67DCBF20-96A1-EE94-67E1-E07AE77F035E}"/>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FC0FE8F6-7939-29D5-B298-FF88EC069D39}"/>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14</a:t>
            </a:fld>
            <a:endParaRPr lang="es-ES" noProof="0"/>
          </a:p>
        </p:txBody>
      </p:sp>
      <p:pic>
        <p:nvPicPr>
          <p:cNvPr id="19" name="Marcador de contenido 18">
            <a:extLst>
              <a:ext uri="{FF2B5EF4-FFF2-40B4-BE49-F238E27FC236}">
                <a16:creationId xmlns:a16="http://schemas.microsoft.com/office/drawing/2014/main" id="{6DEE2D34-F970-95A8-FE3F-797F72F1A888}"/>
              </a:ext>
            </a:extLst>
          </p:cNvPr>
          <p:cNvPicPr>
            <a:picLocks noGrp="1" noChangeAspect="1"/>
          </p:cNvPicPr>
          <p:nvPr>
            <p:ph sz="quarter" idx="53"/>
          </p:nvPr>
        </p:nvPicPr>
        <p:blipFill rotWithShape="1">
          <a:blip r:embed="rId2"/>
          <a:srcRect l="18257" t="18377" r="18984" b="11628"/>
          <a:stretch/>
        </p:blipFill>
        <p:spPr>
          <a:xfrm>
            <a:off x="636104" y="794257"/>
            <a:ext cx="10936771" cy="5922458"/>
          </a:xfrm>
        </p:spPr>
      </p:pic>
    </p:spTree>
    <p:extLst>
      <p:ext uri="{BB962C8B-B14F-4D97-AF65-F5344CB8AC3E}">
        <p14:creationId xmlns:p14="http://schemas.microsoft.com/office/powerpoint/2010/main" val="412650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46706-ECB2-4642-A186-00F674618249}"/>
              </a:ext>
            </a:extLst>
          </p:cNvPr>
          <p:cNvSpPr>
            <a:spLocks noGrp="1"/>
          </p:cNvSpPr>
          <p:nvPr>
            <p:ph type="title"/>
          </p:nvPr>
        </p:nvSpPr>
        <p:spPr/>
        <p:txBody>
          <a:bodyPr rtlCol="0"/>
          <a:lstStyle/>
          <a:p>
            <a:pPr rtl="0"/>
            <a:r>
              <a:rPr lang="es-ES" dirty="0"/>
              <a:t>Formas de planificación</a:t>
            </a:r>
          </a:p>
        </p:txBody>
      </p:sp>
      <p:sp>
        <p:nvSpPr>
          <p:cNvPr id="9" name="Marcador de texto 8">
            <a:extLst>
              <a:ext uri="{FF2B5EF4-FFF2-40B4-BE49-F238E27FC236}">
                <a16:creationId xmlns:a16="http://schemas.microsoft.com/office/drawing/2014/main" id="{321164DC-BEBF-47A0-9084-BDA922BB947F}"/>
              </a:ext>
            </a:extLst>
          </p:cNvPr>
          <p:cNvSpPr>
            <a:spLocks noGrp="1"/>
          </p:cNvSpPr>
          <p:nvPr>
            <p:ph type="body" sz="quarter" idx="47"/>
          </p:nvPr>
        </p:nvSpPr>
        <p:spPr/>
        <p:txBody>
          <a:bodyPr rtlCol="0"/>
          <a:lstStyle/>
          <a:p>
            <a:pPr rtl="0"/>
            <a:r>
              <a:rPr lang="es-ES" dirty="0"/>
              <a:t>En el marco de las actividades de planificación de las organizaciones es necesario distinguir entre la planificación estratégica y la planificación operativa. Aún cuando ambas tratan de determinar los mejores cursos de acción, la primera se refiere al largo y mediano plazo y la segunda se relaciona con el corto plazo</a:t>
            </a:r>
          </a:p>
        </p:txBody>
      </p:sp>
      <p:sp>
        <p:nvSpPr>
          <p:cNvPr id="7" name="Marcador de texto 6">
            <a:extLst>
              <a:ext uri="{FF2B5EF4-FFF2-40B4-BE49-F238E27FC236}">
                <a16:creationId xmlns:a16="http://schemas.microsoft.com/office/drawing/2014/main" id="{53FBA053-D834-4EC0-9AA6-39A52FE5C103}"/>
              </a:ext>
            </a:extLst>
          </p:cNvPr>
          <p:cNvSpPr>
            <a:spLocks noGrp="1"/>
          </p:cNvSpPr>
          <p:nvPr>
            <p:ph type="body" idx="41"/>
          </p:nvPr>
        </p:nvSpPr>
        <p:spPr>
          <a:xfrm>
            <a:off x="1066800" y="3084078"/>
            <a:ext cx="3666744" cy="334918"/>
          </a:xfrm>
        </p:spPr>
        <p:txBody>
          <a:bodyPr rtlCol="0"/>
          <a:lstStyle/>
          <a:p>
            <a:pPr rtl="0"/>
            <a:r>
              <a:rPr lang="es-ES" dirty="0"/>
              <a:t>Planificación Estratégica</a:t>
            </a:r>
          </a:p>
        </p:txBody>
      </p:sp>
      <p:sp>
        <p:nvSpPr>
          <p:cNvPr id="8" name="Marcador de texto 7">
            <a:extLst>
              <a:ext uri="{FF2B5EF4-FFF2-40B4-BE49-F238E27FC236}">
                <a16:creationId xmlns:a16="http://schemas.microsoft.com/office/drawing/2014/main" id="{B36CA930-7AA4-4278-83D1-EE0BCD429697}"/>
              </a:ext>
            </a:extLst>
          </p:cNvPr>
          <p:cNvSpPr>
            <a:spLocks noGrp="1"/>
          </p:cNvSpPr>
          <p:nvPr>
            <p:ph type="body" sz="quarter" idx="42"/>
          </p:nvPr>
        </p:nvSpPr>
        <p:spPr>
          <a:xfrm>
            <a:off x="836612" y="3773922"/>
            <a:ext cx="5259387" cy="2584955"/>
          </a:xfrm>
        </p:spPr>
        <p:txBody>
          <a:bodyPr rtlCol="0">
            <a:normAutofit fontScale="92500"/>
          </a:bodyPr>
          <a:lstStyle/>
          <a:p>
            <a:pPr rtl="0"/>
            <a:r>
              <a:rPr lang="es-ES" sz="1600" dirty="0"/>
              <a:t>Es importante precisar que la planificación estratégica pone su foco de atención en los aspectos del ambiente externo a la institución: los usuarios finales a quienes se entregan los productos principales o estratégicos y los resultados finales o los impactos de la intervención institucional. </a:t>
            </a:r>
          </a:p>
          <a:p>
            <a:pPr rtl="0"/>
            <a:r>
              <a:rPr lang="es-ES" sz="1600" dirty="0"/>
              <a:t>La planificación estratégica es un proceso que antecede al control de gestión, el cual permite hacer el seguimiento de los objetivos establecidos para el cumplimiento de la misión. Cubre aspectos de carácter macro que involucran el mediano y largo plazo y apoya la identificación de cursos de acción para materializar las prioridades institucionales. </a:t>
            </a:r>
          </a:p>
        </p:txBody>
      </p:sp>
      <p:sp>
        <p:nvSpPr>
          <p:cNvPr id="10" name="Marcador de texto 9">
            <a:extLst>
              <a:ext uri="{FF2B5EF4-FFF2-40B4-BE49-F238E27FC236}">
                <a16:creationId xmlns:a16="http://schemas.microsoft.com/office/drawing/2014/main" id="{E68BA80F-62F2-41B5-98C9-B527520119FE}"/>
              </a:ext>
            </a:extLst>
          </p:cNvPr>
          <p:cNvSpPr>
            <a:spLocks noGrp="1"/>
          </p:cNvSpPr>
          <p:nvPr>
            <p:ph type="body" idx="48"/>
          </p:nvPr>
        </p:nvSpPr>
        <p:spPr>
          <a:xfrm>
            <a:off x="6775641" y="3071276"/>
            <a:ext cx="3666744" cy="334918"/>
          </a:xfrm>
        </p:spPr>
        <p:txBody>
          <a:bodyPr rtlCol="0"/>
          <a:lstStyle/>
          <a:p>
            <a:pPr rtl="0"/>
            <a:r>
              <a:rPr lang="es-ES" dirty="0"/>
              <a:t>Planificación Operativa</a:t>
            </a:r>
          </a:p>
        </p:txBody>
      </p:sp>
      <p:sp>
        <p:nvSpPr>
          <p:cNvPr id="11" name="Marcador de texto 10">
            <a:extLst>
              <a:ext uri="{FF2B5EF4-FFF2-40B4-BE49-F238E27FC236}">
                <a16:creationId xmlns:a16="http://schemas.microsoft.com/office/drawing/2014/main" id="{C1396768-1CDA-42A9-834C-557409BC2394}"/>
              </a:ext>
            </a:extLst>
          </p:cNvPr>
          <p:cNvSpPr>
            <a:spLocks noGrp="1"/>
          </p:cNvSpPr>
          <p:nvPr>
            <p:ph type="body" sz="quarter" idx="49"/>
          </p:nvPr>
        </p:nvSpPr>
        <p:spPr>
          <a:xfrm>
            <a:off x="6466097" y="3786723"/>
            <a:ext cx="5068178" cy="2381827"/>
          </a:xfrm>
        </p:spPr>
        <p:txBody>
          <a:bodyPr rtlCol="0">
            <a:normAutofit/>
          </a:bodyPr>
          <a:lstStyle/>
          <a:p>
            <a:pPr rtl="0"/>
            <a:r>
              <a:rPr lang="es-ES" sz="1600" dirty="0"/>
              <a:t>En cambio, cuando hablamos de planificación operativa nos estamos refiriendo a la determinación de las metas de corto  plazo, las cuales permiten hacer operativas las estrategias.</a:t>
            </a:r>
          </a:p>
          <a:p>
            <a:pPr rtl="0"/>
            <a:endParaRPr lang="es-ES" sz="1600" dirty="0"/>
          </a:p>
          <a:p>
            <a:pPr rtl="0"/>
            <a:r>
              <a:rPr lang="es-ES" sz="1600" dirty="0"/>
              <a:t>La planificación operativa tiene que ver con la generación de metas y compromisos internos que son parte de la programación para lograr los productos en la cantidad y el plazo requerido</a:t>
            </a:r>
          </a:p>
        </p:txBody>
      </p:sp>
      <p:sp>
        <p:nvSpPr>
          <p:cNvPr id="5" name="Marcador de número de diapositiva 4">
            <a:extLst>
              <a:ext uri="{FF2B5EF4-FFF2-40B4-BE49-F238E27FC236}">
                <a16:creationId xmlns:a16="http://schemas.microsoft.com/office/drawing/2014/main" id="{9D4A3BB9-8087-4B74-9AD3-4D42C3C29552}"/>
              </a:ext>
            </a:extLst>
          </p:cNvPr>
          <p:cNvSpPr>
            <a:spLocks noGrp="1"/>
          </p:cNvSpPr>
          <p:nvPr>
            <p:ph type="sldNum" sz="quarter" idx="12"/>
          </p:nvPr>
        </p:nvSpPr>
        <p:spPr/>
        <p:txBody>
          <a:bodyPr rtlCol="0"/>
          <a:lstStyle/>
          <a:p>
            <a:pPr rtl="0"/>
            <a:fld id="{4950F5D8-22E1-4015-8661-E5B1FD28C2DE}" type="slidenum">
              <a:rPr lang="es-ES" smtClean="0"/>
              <a:pPr rtl="0"/>
              <a:t>15</a:t>
            </a:fld>
            <a:endParaRPr lang="es-ES" dirty="0"/>
          </a:p>
        </p:txBody>
      </p:sp>
      <p:sp>
        <p:nvSpPr>
          <p:cNvPr id="3" name="Marcador de fecha 2">
            <a:extLst>
              <a:ext uri="{FF2B5EF4-FFF2-40B4-BE49-F238E27FC236}">
                <a16:creationId xmlns:a16="http://schemas.microsoft.com/office/drawing/2014/main" id="{71DFAF7E-3E48-4E3A-A353-D53194536BD8}"/>
              </a:ext>
            </a:extLst>
          </p:cNvPr>
          <p:cNvSpPr>
            <a:spLocks noGrp="1"/>
          </p:cNvSpPr>
          <p:nvPr>
            <p:ph type="dt" sz="half" idx="10"/>
          </p:nvPr>
        </p:nvSpPr>
        <p:spPr/>
        <p:txBody>
          <a:bodyPr rtlCol="0"/>
          <a:lstStyle/>
          <a:p>
            <a:pPr rtl="0"/>
            <a:fld id="{A7E15B4F-E786-45CE-A899-FE589D7D6F37}" type="datetime1">
              <a:rPr lang="es-ES" smtClean="0"/>
              <a:t>01/10/2022</a:t>
            </a:fld>
            <a:endParaRPr lang="es-ES" dirty="0"/>
          </a:p>
        </p:txBody>
      </p:sp>
      <p:sp>
        <p:nvSpPr>
          <p:cNvPr id="4" name="Marcador de pie de página 3">
            <a:extLst>
              <a:ext uri="{FF2B5EF4-FFF2-40B4-BE49-F238E27FC236}">
                <a16:creationId xmlns:a16="http://schemas.microsoft.com/office/drawing/2014/main" id="{30162523-618F-46C4-A45E-4D33377EDE65}"/>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66145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532457-29F4-475F-B58C-80A91C832EA9}"/>
              </a:ext>
            </a:extLst>
          </p:cNvPr>
          <p:cNvSpPr>
            <a:spLocks noGrp="1"/>
          </p:cNvSpPr>
          <p:nvPr>
            <p:ph type="title"/>
          </p:nvPr>
        </p:nvSpPr>
        <p:spPr>
          <a:xfrm>
            <a:off x="758877" y="3785036"/>
            <a:ext cx="10674246" cy="636340"/>
          </a:xfrm>
        </p:spPr>
        <p:txBody>
          <a:bodyPr rtlCol="0">
            <a:normAutofit fontScale="90000"/>
          </a:bodyPr>
          <a:lstStyle/>
          <a:p>
            <a:pPr rtl="0"/>
            <a:r>
              <a:rPr lang="es-ES" dirty="0"/>
              <a:t>Componentes del proceso de planificación estratégica</a:t>
            </a:r>
          </a:p>
        </p:txBody>
      </p:sp>
      <p:sp>
        <p:nvSpPr>
          <p:cNvPr id="2" name="Marcador de texto 1">
            <a:extLst>
              <a:ext uri="{FF2B5EF4-FFF2-40B4-BE49-F238E27FC236}">
                <a16:creationId xmlns:a16="http://schemas.microsoft.com/office/drawing/2014/main" id="{F5DC1B5D-1A60-450C-9BD8-9C391E14BCA0}"/>
              </a:ext>
            </a:extLst>
          </p:cNvPr>
          <p:cNvSpPr>
            <a:spLocks noGrp="1"/>
          </p:cNvSpPr>
          <p:nvPr>
            <p:ph type="body" idx="1"/>
          </p:nvPr>
        </p:nvSpPr>
        <p:spPr>
          <a:xfrm>
            <a:off x="831850" y="4721902"/>
            <a:ext cx="10680596" cy="1618266"/>
          </a:xfrm>
        </p:spPr>
        <p:txBody>
          <a:bodyPr rtlCol="0">
            <a:normAutofit/>
          </a:bodyPr>
          <a:lstStyle/>
          <a:p>
            <a:pPr rtl="0"/>
            <a:r>
              <a:rPr lang="es-ES" sz="2400" dirty="0"/>
              <a:t>El proceso de planificación estratégica debe contar con estándares de calidad o requisitos que permitan que su aplicación sea útil a la gestión organizacional. </a:t>
            </a:r>
          </a:p>
          <a:p>
            <a:pPr rtl="0"/>
            <a:endParaRPr lang="es-ES" sz="3200" b="1" dirty="0"/>
          </a:p>
        </p:txBody>
      </p:sp>
      <p:sp>
        <p:nvSpPr>
          <p:cNvPr id="7" name="Marcador de número de diapositiva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rtlCol="0"/>
          <a:lstStyle/>
          <a:p>
            <a:pPr rtl="0"/>
            <a:fld id="{4950F5D8-22E1-4015-8661-E5B1FD28C2DE}" type="slidenum">
              <a:rPr lang="es-ES" smtClean="0"/>
              <a:pPr rtl="0"/>
              <a:t>16</a:t>
            </a:fld>
            <a:endParaRPr lang="es-ES" dirty="0"/>
          </a:p>
        </p:txBody>
      </p:sp>
      <p:sp>
        <p:nvSpPr>
          <p:cNvPr id="5" name="Marcador de fecha 4">
            <a:extLst>
              <a:ext uri="{FF2B5EF4-FFF2-40B4-BE49-F238E27FC236}">
                <a16:creationId xmlns:a16="http://schemas.microsoft.com/office/drawing/2014/main" id="{89EF1FB9-B16B-4B0E-B1C6-ACB21972CF14}"/>
              </a:ext>
            </a:extLst>
          </p:cNvPr>
          <p:cNvSpPr>
            <a:spLocks noGrp="1"/>
          </p:cNvSpPr>
          <p:nvPr>
            <p:ph type="dt" sz="half" idx="10"/>
          </p:nvPr>
        </p:nvSpPr>
        <p:spPr/>
        <p:txBody>
          <a:bodyPr rtlCol="0"/>
          <a:lstStyle/>
          <a:p>
            <a:pPr rtl="0"/>
            <a:fld id="{64752928-8BAE-4776-8132-1F778D9E15DA}" type="datetime1">
              <a:rPr lang="es-ES" smtClean="0"/>
              <a:t>01/10/2022</a:t>
            </a:fld>
            <a:endParaRPr lang="es-ES" dirty="0"/>
          </a:p>
        </p:txBody>
      </p:sp>
      <p:sp>
        <p:nvSpPr>
          <p:cNvPr id="6" name="Marcador de pie de página 5">
            <a:extLst>
              <a:ext uri="{FF2B5EF4-FFF2-40B4-BE49-F238E27FC236}">
                <a16:creationId xmlns:a16="http://schemas.microsoft.com/office/drawing/2014/main" id="{DB792729-D9BA-45F7-B2E7-911659343CD7}"/>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320576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D1BD0-74CC-4C57-83FF-66D9D1584C1D}"/>
              </a:ext>
            </a:extLst>
          </p:cNvPr>
          <p:cNvSpPr>
            <a:spLocks noGrp="1"/>
          </p:cNvSpPr>
          <p:nvPr>
            <p:ph type="title"/>
          </p:nvPr>
        </p:nvSpPr>
        <p:spPr/>
        <p:txBody>
          <a:bodyPr rtlCol="0"/>
          <a:lstStyle/>
          <a:p>
            <a:pPr rtl="0"/>
            <a:r>
              <a:rPr lang="es-ES" dirty="0"/>
              <a:t>Línea divisoria</a:t>
            </a:r>
          </a:p>
        </p:txBody>
      </p:sp>
      <p:sp>
        <p:nvSpPr>
          <p:cNvPr id="5" name="Marcador de número de diapositiva 4">
            <a:extLst>
              <a:ext uri="{FF2B5EF4-FFF2-40B4-BE49-F238E27FC236}">
                <a16:creationId xmlns:a16="http://schemas.microsoft.com/office/drawing/2014/main" id="{7D387B3B-9EFB-4C33-8804-98CD961AA356}"/>
              </a:ext>
            </a:extLst>
          </p:cNvPr>
          <p:cNvSpPr>
            <a:spLocks noGrp="1"/>
          </p:cNvSpPr>
          <p:nvPr>
            <p:ph type="sldNum" sz="quarter" idx="12"/>
          </p:nvPr>
        </p:nvSpPr>
        <p:spPr/>
        <p:txBody>
          <a:bodyPr rtlCol="0"/>
          <a:lstStyle/>
          <a:p>
            <a:pPr rtl="0"/>
            <a:fld id="{4950F5D8-22E1-4015-8661-E5B1FD28C2DE}" type="slidenum">
              <a:rPr lang="es-ES" smtClean="0"/>
              <a:pPr rtl="0"/>
              <a:t>17</a:t>
            </a:fld>
            <a:endParaRPr lang="es-ES" dirty="0"/>
          </a:p>
        </p:txBody>
      </p:sp>
      <p:sp>
        <p:nvSpPr>
          <p:cNvPr id="3" name="Marcador de fecha 2">
            <a:extLst>
              <a:ext uri="{FF2B5EF4-FFF2-40B4-BE49-F238E27FC236}">
                <a16:creationId xmlns:a16="http://schemas.microsoft.com/office/drawing/2014/main" id="{8CA2FB46-A9C1-4C9C-B6AD-FD1F4FE2A63B}"/>
              </a:ext>
            </a:extLst>
          </p:cNvPr>
          <p:cNvSpPr>
            <a:spLocks noGrp="1"/>
          </p:cNvSpPr>
          <p:nvPr>
            <p:ph type="dt" sz="half" idx="10"/>
          </p:nvPr>
        </p:nvSpPr>
        <p:spPr/>
        <p:txBody>
          <a:bodyPr rtlCol="0"/>
          <a:lstStyle/>
          <a:p>
            <a:pPr rtl="0"/>
            <a:fld id="{FE27D5BF-8B33-4FED-9E01-16F7C9CF9536}" type="datetime1">
              <a:rPr lang="es-ES" smtClean="0"/>
              <a:t>01/10/2022</a:t>
            </a:fld>
            <a:endParaRPr lang="es-ES" dirty="0"/>
          </a:p>
        </p:txBody>
      </p:sp>
      <p:sp>
        <p:nvSpPr>
          <p:cNvPr id="4" name="Marcador de pie de página 3">
            <a:extLst>
              <a:ext uri="{FF2B5EF4-FFF2-40B4-BE49-F238E27FC236}">
                <a16:creationId xmlns:a16="http://schemas.microsoft.com/office/drawing/2014/main" id="{04079324-F916-44FA-9903-1280D0A6D781}"/>
              </a:ext>
            </a:extLst>
          </p:cNvPr>
          <p:cNvSpPr>
            <a:spLocks noGrp="1"/>
          </p:cNvSpPr>
          <p:nvPr>
            <p:ph type="ftr" sz="quarter" idx="11"/>
          </p:nvPr>
        </p:nvSpPr>
        <p:spPr/>
        <p:txBody>
          <a:bodyPr rtlCol="0"/>
          <a:lstStyle/>
          <a:p>
            <a:pPr rtl="0"/>
            <a:r>
              <a:rPr lang="es-ES" dirty="0"/>
              <a:t>AGREGAR UN PIE DE PÁGINA</a:t>
            </a:r>
          </a:p>
        </p:txBody>
      </p:sp>
      <p:pic>
        <p:nvPicPr>
          <p:cNvPr id="9" name="Imagen 8">
            <a:extLst>
              <a:ext uri="{FF2B5EF4-FFF2-40B4-BE49-F238E27FC236}">
                <a16:creationId xmlns:a16="http://schemas.microsoft.com/office/drawing/2014/main" id="{6F678948-7D49-86BD-0FA3-7254C36187E5}"/>
              </a:ext>
            </a:extLst>
          </p:cNvPr>
          <p:cNvPicPr>
            <a:picLocks noChangeAspect="1"/>
          </p:cNvPicPr>
          <p:nvPr/>
        </p:nvPicPr>
        <p:blipFill rotWithShape="1">
          <a:blip r:embed="rId3"/>
          <a:srcRect l="24024" t="15400" r="25703" b="5186"/>
          <a:stretch/>
        </p:blipFill>
        <p:spPr>
          <a:xfrm>
            <a:off x="1071563" y="194431"/>
            <a:ext cx="10572749" cy="6306383"/>
          </a:xfrm>
          <a:prstGeom prst="rect">
            <a:avLst/>
          </a:prstGeom>
        </p:spPr>
      </p:pic>
    </p:spTree>
    <p:extLst>
      <p:ext uri="{BB962C8B-B14F-4D97-AF65-F5344CB8AC3E}">
        <p14:creationId xmlns:p14="http://schemas.microsoft.com/office/powerpoint/2010/main" val="67854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532457-29F4-475F-B58C-80A91C832EA9}"/>
              </a:ext>
            </a:extLst>
          </p:cNvPr>
          <p:cNvSpPr>
            <a:spLocks noGrp="1"/>
          </p:cNvSpPr>
          <p:nvPr>
            <p:ph type="title"/>
          </p:nvPr>
        </p:nvSpPr>
        <p:spPr>
          <a:xfrm>
            <a:off x="758877" y="3785036"/>
            <a:ext cx="10674246" cy="636340"/>
          </a:xfrm>
        </p:spPr>
        <p:txBody>
          <a:bodyPr rtlCol="0">
            <a:normAutofit fontScale="90000"/>
          </a:bodyPr>
          <a:lstStyle/>
          <a:p>
            <a:pPr rtl="0"/>
            <a:r>
              <a:rPr lang="es-ES" dirty="0"/>
              <a:t>IV. Requisitos de la planificación estratégica en el ámbito público </a:t>
            </a:r>
          </a:p>
        </p:txBody>
      </p:sp>
      <p:sp>
        <p:nvSpPr>
          <p:cNvPr id="2" name="Marcador de texto 1">
            <a:extLst>
              <a:ext uri="{FF2B5EF4-FFF2-40B4-BE49-F238E27FC236}">
                <a16:creationId xmlns:a16="http://schemas.microsoft.com/office/drawing/2014/main" id="{F5DC1B5D-1A60-450C-9BD8-9C391E14BCA0}"/>
              </a:ext>
            </a:extLst>
          </p:cNvPr>
          <p:cNvSpPr>
            <a:spLocks noGrp="1"/>
          </p:cNvSpPr>
          <p:nvPr>
            <p:ph type="body" idx="1"/>
          </p:nvPr>
        </p:nvSpPr>
        <p:spPr>
          <a:xfrm>
            <a:off x="831850" y="4721902"/>
            <a:ext cx="10680596" cy="1618266"/>
          </a:xfrm>
        </p:spPr>
        <p:txBody>
          <a:bodyPr rtlCol="0">
            <a:normAutofit/>
          </a:bodyPr>
          <a:lstStyle/>
          <a:p>
            <a:pPr rtl="0"/>
            <a:r>
              <a:rPr lang="es-ES" sz="2400" dirty="0"/>
              <a:t>La planificación estratégica apoya la toma decisiones en diferentes niveles gubernamentales y los enfoques metodológicos son variados</a:t>
            </a:r>
            <a:endParaRPr lang="es-ES" sz="3200" b="1" dirty="0"/>
          </a:p>
        </p:txBody>
      </p:sp>
      <p:sp>
        <p:nvSpPr>
          <p:cNvPr id="7" name="Marcador de número de diapositiva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rtlCol="0"/>
          <a:lstStyle/>
          <a:p>
            <a:pPr rtl="0"/>
            <a:fld id="{4950F5D8-22E1-4015-8661-E5B1FD28C2DE}" type="slidenum">
              <a:rPr lang="es-ES" smtClean="0"/>
              <a:pPr rtl="0"/>
              <a:t>18</a:t>
            </a:fld>
            <a:endParaRPr lang="es-ES" dirty="0"/>
          </a:p>
        </p:txBody>
      </p:sp>
      <p:sp>
        <p:nvSpPr>
          <p:cNvPr id="5" name="Marcador de fecha 4">
            <a:extLst>
              <a:ext uri="{FF2B5EF4-FFF2-40B4-BE49-F238E27FC236}">
                <a16:creationId xmlns:a16="http://schemas.microsoft.com/office/drawing/2014/main" id="{89EF1FB9-B16B-4B0E-B1C6-ACB21972CF14}"/>
              </a:ext>
            </a:extLst>
          </p:cNvPr>
          <p:cNvSpPr>
            <a:spLocks noGrp="1"/>
          </p:cNvSpPr>
          <p:nvPr>
            <p:ph type="dt" sz="half" idx="10"/>
          </p:nvPr>
        </p:nvSpPr>
        <p:spPr/>
        <p:txBody>
          <a:bodyPr rtlCol="0"/>
          <a:lstStyle/>
          <a:p>
            <a:pPr rtl="0"/>
            <a:fld id="{64752928-8BAE-4776-8132-1F778D9E15DA}" type="datetime1">
              <a:rPr lang="es-ES" smtClean="0"/>
              <a:t>01/10/2022</a:t>
            </a:fld>
            <a:endParaRPr lang="es-ES" dirty="0"/>
          </a:p>
        </p:txBody>
      </p:sp>
      <p:sp>
        <p:nvSpPr>
          <p:cNvPr id="6" name="Marcador de pie de página 5">
            <a:extLst>
              <a:ext uri="{FF2B5EF4-FFF2-40B4-BE49-F238E27FC236}">
                <a16:creationId xmlns:a16="http://schemas.microsoft.com/office/drawing/2014/main" id="{DB792729-D9BA-45F7-B2E7-911659343CD7}"/>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312333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1D65C-1076-4F43-B4FA-3B4804E8DF5B}"/>
              </a:ext>
            </a:extLst>
          </p:cNvPr>
          <p:cNvSpPr>
            <a:spLocks noGrp="1"/>
          </p:cNvSpPr>
          <p:nvPr>
            <p:ph type="title"/>
          </p:nvPr>
        </p:nvSpPr>
        <p:spPr/>
        <p:txBody>
          <a:bodyPr rtlCol="0">
            <a:normAutofit fontScale="90000"/>
          </a:bodyPr>
          <a:lstStyle/>
          <a:p>
            <a:pPr rtl="0"/>
            <a:r>
              <a:rPr lang="es-ES" dirty="0"/>
              <a:t>Requisitos de la Planificación Estratégica</a:t>
            </a:r>
          </a:p>
        </p:txBody>
      </p:sp>
      <p:sp>
        <p:nvSpPr>
          <p:cNvPr id="15" name="Marcador de texto 14">
            <a:extLst>
              <a:ext uri="{FF2B5EF4-FFF2-40B4-BE49-F238E27FC236}">
                <a16:creationId xmlns:a16="http://schemas.microsoft.com/office/drawing/2014/main" id="{72ED5FCC-E29C-48DE-84D8-EA34FFE7CE49}"/>
              </a:ext>
            </a:extLst>
          </p:cNvPr>
          <p:cNvSpPr>
            <a:spLocks noGrp="1"/>
          </p:cNvSpPr>
          <p:nvPr>
            <p:ph type="body" sz="quarter" idx="47"/>
          </p:nvPr>
        </p:nvSpPr>
        <p:spPr>
          <a:xfrm>
            <a:off x="836613" y="1392449"/>
            <a:ext cx="10759039" cy="711273"/>
          </a:xfrm>
        </p:spPr>
        <p:txBody>
          <a:bodyPr rtlCol="0">
            <a:normAutofit/>
          </a:bodyPr>
          <a:lstStyle/>
          <a:p>
            <a:r>
              <a:rPr lang="es-ES" dirty="0"/>
              <a:t>Las mejores prácticas en el uso de la PE en el ámbito público enfatizan la necesidad de que la técnica utilizada se apegue a ciertos requisitos</a:t>
            </a:r>
            <a:endParaRPr lang="es-ES" b="1" dirty="0"/>
          </a:p>
        </p:txBody>
      </p:sp>
      <p:pic>
        <p:nvPicPr>
          <p:cNvPr id="24" name="Marcador de posición de imagen 23" descr="Icono de imagen">
            <a:extLst>
              <a:ext uri="{FF2B5EF4-FFF2-40B4-BE49-F238E27FC236}">
                <a16:creationId xmlns:a16="http://schemas.microsoft.com/office/drawing/2014/main" id="{392F88FE-8354-454B-B97D-5C8A7B8ABAEF}"/>
              </a:ext>
            </a:extLst>
          </p:cNvPr>
          <p:cNvPicPr>
            <a:picLocks noGrp="1" noChangeAspect="1"/>
          </p:cNvPicPr>
          <p:nvPr>
            <p:ph type="pic" sz="quarter" idx="4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008" r="3008"/>
          <a:stretch>
            <a:fillRect/>
          </a:stretch>
        </p:blipFill>
        <p:spPr/>
      </p:pic>
      <p:sp>
        <p:nvSpPr>
          <p:cNvPr id="7" name="Marcador de texto 6">
            <a:extLst>
              <a:ext uri="{FF2B5EF4-FFF2-40B4-BE49-F238E27FC236}">
                <a16:creationId xmlns:a16="http://schemas.microsoft.com/office/drawing/2014/main" id="{946AC501-B359-42B4-BEAB-B15A30456FA6}"/>
              </a:ext>
            </a:extLst>
          </p:cNvPr>
          <p:cNvSpPr>
            <a:spLocks noGrp="1"/>
          </p:cNvSpPr>
          <p:nvPr>
            <p:ph type="body" idx="1"/>
          </p:nvPr>
        </p:nvSpPr>
        <p:spPr>
          <a:xfrm>
            <a:off x="836614" y="3429000"/>
            <a:ext cx="2286000" cy="892250"/>
          </a:xfrm>
        </p:spPr>
        <p:txBody>
          <a:bodyPr rtlCol="0">
            <a:normAutofit fontScale="55000" lnSpcReduction="20000"/>
          </a:bodyPr>
          <a:lstStyle/>
          <a:p>
            <a:r>
              <a:rPr lang="es-ES" sz="4400" dirty="0"/>
              <a:t>Participación</a:t>
            </a:r>
            <a:r>
              <a:rPr lang="es-ES" dirty="0"/>
              <a:t> de los responsables de los programas, áreas o divisiones que tienen a cargo la producción de los bienes y servicios. </a:t>
            </a:r>
          </a:p>
        </p:txBody>
      </p:sp>
      <p:sp>
        <p:nvSpPr>
          <p:cNvPr id="8" name="Marcador de texto 7">
            <a:extLst>
              <a:ext uri="{FF2B5EF4-FFF2-40B4-BE49-F238E27FC236}">
                <a16:creationId xmlns:a16="http://schemas.microsoft.com/office/drawing/2014/main" id="{55A064E7-CBD4-44C6-846D-EC14D2291E3C}"/>
              </a:ext>
            </a:extLst>
          </p:cNvPr>
          <p:cNvSpPr>
            <a:spLocks noGrp="1"/>
          </p:cNvSpPr>
          <p:nvPr>
            <p:ph type="body" sz="quarter" idx="14"/>
          </p:nvPr>
        </p:nvSpPr>
        <p:spPr/>
        <p:txBody>
          <a:bodyPr rtlCol="0">
            <a:normAutofit fontScale="70000" lnSpcReduction="20000"/>
          </a:bodyPr>
          <a:lstStyle/>
          <a:p>
            <a:pPr rtl="0"/>
            <a:r>
              <a:rPr lang="es-ES" sz="2400" dirty="0"/>
              <a:t>Los directivos a cargo de los programas deben tener la facultad de incidir sobre los aspectos que determinan la efectividad de la gestión.</a:t>
            </a:r>
            <a:endParaRPr lang="es-ES" sz="1800" dirty="0"/>
          </a:p>
        </p:txBody>
      </p:sp>
      <p:pic>
        <p:nvPicPr>
          <p:cNvPr id="26" name="Marcador de posición de imagen 25" descr="Icono de lápiz">
            <a:extLst>
              <a:ext uri="{FF2B5EF4-FFF2-40B4-BE49-F238E27FC236}">
                <a16:creationId xmlns:a16="http://schemas.microsoft.com/office/drawing/2014/main" id="{C4D678E5-CB73-4197-8507-0EB6C03643FD}"/>
              </a:ext>
            </a:extLst>
          </p:cNvPr>
          <p:cNvPicPr>
            <a:picLocks noGrp="1" noChangeAspect="1"/>
          </p:cNvPicPr>
          <p:nvPr>
            <p:ph type="pic" sz="quarter" idx="49"/>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008" r="3008"/>
          <a:stretch>
            <a:fillRect/>
          </a:stretch>
        </p:blipFill>
        <p:spPr/>
      </p:pic>
      <p:sp>
        <p:nvSpPr>
          <p:cNvPr id="9" name="Marcador de texto 8">
            <a:extLst>
              <a:ext uri="{FF2B5EF4-FFF2-40B4-BE49-F238E27FC236}">
                <a16:creationId xmlns:a16="http://schemas.microsoft.com/office/drawing/2014/main" id="{32F2863B-8BCD-4F0E-9518-0B9181837435}"/>
              </a:ext>
            </a:extLst>
          </p:cNvPr>
          <p:cNvSpPr>
            <a:spLocks noGrp="1"/>
          </p:cNvSpPr>
          <p:nvPr>
            <p:ph type="body" idx="37"/>
          </p:nvPr>
        </p:nvSpPr>
        <p:spPr>
          <a:xfrm>
            <a:off x="3552354" y="3502919"/>
            <a:ext cx="2286000" cy="711272"/>
          </a:xfrm>
        </p:spPr>
        <p:txBody>
          <a:bodyPr rtlCol="0">
            <a:normAutofit fontScale="62500" lnSpcReduction="20000"/>
          </a:bodyPr>
          <a:lstStyle/>
          <a:p>
            <a:pPr rtl="0"/>
            <a:r>
              <a:rPr lang="es-ES" sz="3400" dirty="0"/>
              <a:t>Articulación</a:t>
            </a:r>
            <a:r>
              <a:rPr lang="es-ES" dirty="0"/>
              <a:t> </a:t>
            </a:r>
            <a:r>
              <a:rPr lang="es-ES" sz="2000" dirty="0"/>
              <a:t>de los objetivos institucionales con las metas sectoriales y nacionales</a:t>
            </a:r>
            <a:endParaRPr lang="es-ES" dirty="0"/>
          </a:p>
        </p:txBody>
      </p:sp>
      <p:sp>
        <p:nvSpPr>
          <p:cNvPr id="10" name="Marcador de texto 9">
            <a:extLst>
              <a:ext uri="{FF2B5EF4-FFF2-40B4-BE49-F238E27FC236}">
                <a16:creationId xmlns:a16="http://schemas.microsoft.com/office/drawing/2014/main" id="{6B3FA7AE-E9B6-4391-900E-62AD4FE3D703}"/>
              </a:ext>
            </a:extLst>
          </p:cNvPr>
          <p:cNvSpPr>
            <a:spLocks noGrp="1"/>
          </p:cNvSpPr>
          <p:nvPr>
            <p:ph type="body" sz="quarter" idx="38"/>
          </p:nvPr>
        </p:nvSpPr>
        <p:spPr/>
        <p:txBody>
          <a:bodyPr rtlCol="0">
            <a:normAutofit lnSpcReduction="10000"/>
          </a:bodyPr>
          <a:lstStyle/>
          <a:p>
            <a:r>
              <a:rPr lang="es-ES" sz="1600" dirty="0"/>
              <a:t>El énfasis debe estar en el qué se espera lograr en un plazo determinado, para que los productos sean provistos de forma eficiente, eficaz, y de calidad.</a:t>
            </a:r>
            <a:endParaRPr lang="es-ES" sz="1200" dirty="0"/>
          </a:p>
        </p:txBody>
      </p:sp>
      <p:pic>
        <p:nvPicPr>
          <p:cNvPr id="28" name="Marcador de posición de imagen 27" descr="Icono del reproductor de vídeo">
            <a:extLst>
              <a:ext uri="{FF2B5EF4-FFF2-40B4-BE49-F238E27FC236}">
                <a16:creationId xmlns:a16="http://schemas.microsoft.com/office/drawing/2014/main" id="{52EE44A9-BFCE-4316-B45E-2C903D64670D}"/>
              </a:ext>
            </a:extLst>
          </p:cNvPr>
          <p:cNvPicPr>
            <a:picLocks noGrp="1" noChangeAspect="1"/>
          </p:cNvPicPr>
          <p:nvPr>
            <p:ph type="pic" sz="quarter" idx="5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3078" r="3078"/>
          <a:stretch>
            <a:fillRect/>
          </a:stretch>
        </p:blipFill>
        <p:spPr/>
      </p:pic>
      <p:sp>
        <p:nvSpPr>
          <p:cNvPr id="11" name="Marcador de texto 10">
            <a:extLst>
              <a:ext uri="{FF2B5EF4-FFF2-40B4-BE49-F238E27FC236}">
                <a16:creationId xmlns:a16="http://schemas.microsoft.com/office/drawing/2014/main" id="{3D56E019-758A-464A-B587-F52D68662C9A}"/>
              </a:ext>
            </a:extLst>
          </p:cNvPr>
          <p:cNvSpPr>
            <a:spLocks noGrp="1"/>
          </p:cNvSpPr>
          <p:nvPr>
            <p:ph type="body" idx="41"/>
          </p:nvPr>
        </p:nvSpPr>
        <p:spPr>
          <a:xfrm>
            <a:off x="6410166" y="3609977"/>
            <a:ext cx="2286000" cy="643971"/>
          </a:xfrm>
        </p:spPr>
        <p:txBody>
          <a:bodyPr rtlCol="0">
            <a:normAutofit fontScale="62500" lnSpcReduction="20000"/>
          </a:bodyPr>
          <a:lstStyle/>
          <a:p>
            <a:pPr rtl="0"/>
            <a:r>
              <a:rPr lang="es-ES" dirty="0"/>
              <a:t>En el marco del proceso presupuestario anual, debe incluir </a:t>
            </a:r>
            <a:r>
              <a:rPr lang="es-ES" sz="3800" dirty="0"/>
              <a:t>Análisis</a:t>
            </a:r>
            <a:endParaRPr lang="es-ES" dirty="0"/>
          </a:p>
        </p:txBody>
      </p:sp>
      <p:sp>
        <p:nvSpPr>
          <p:cNvPr id="12" name="Marcador de texto 11">
            <a:extLst>
              <a:ext uri="{FF2B5EF4-FFF2-40B4-BE49-F238E27FC236}">
                <a16:creationId xmlns:a16="http://schemas.microsoft.com/office/drawing/2014/main" id="{FB3DB5CC-50BC-455B-B60A-C666C4564929}"/>
              </a:ext>
            </a:extLst>
          </p:cNvPr>
          <p:cNvSpPr>
            <a:spLocks noGrp="1"/>
          </p:cNvSpPr>
          <p:nvPr>
            <p:ph type="body" sz="quarter" idx="42"/>
          </p:nvPr>
        </p:nvSpPr>
        <p:spPr/>
        <p:txBody>
          <a:bodyPr rtlCol="0">
            <a:noAutofit/>
          </a:bodyPr>
          <a:lstStyle/>
          <a:p>
            <a:pPr marL="285750" indent="-285750" rtl="0">
              <a:buFont typeface="Arial" panose="020B0604020202020204" pitchFamily="34" charset="0"/>
              <a:buChar char="•"/>
            </a:pPr>
            <a:r>
              <a:rPr lang="es-ES" sz="1600" dirty="0"/>
              <a:t>desempeño de los productos finales</a:t>
            </a:r>
          </a:p>
          <a:p>
            <a:pPr marL="285750" indent="-285750" rtl="0">
              <a:buFont typeface="Arial" panose="020B0604020202020204" pitchFamily="34" charset="0"/>
              <a:buChar char="•"/>
            </a:pPr>
            <a:r>
              <a:rPr lang="es-ES" sz="1600" dirty="0"/>
              <a:t>desempeño actual y el comprometido para el año siguiente</a:t>
            </a:r>
          </a:p>
          <a:p>
            <a:pPr marL="285750" indent="-285750" rtl="0">
              <a:buFont typeface="Arial" panose="020B0604020202020204" pitchFamily="34" charset="0"/>
              <a:buChar char="•"/>
            </a:pPr>
            <a:r>
              <a:rPr lang="en-US" sz="1600" dirty="0" err="1"/>
              <a:t>análisis</a:t>
            </a:r>
            <a:r>
              <a:rPr lang="en-US" sz="1600" dirty="0"/>
              <a:t> del </a:t>
            </a:r>
            <a:r>
              <a:rPr lang="en-US" sz="1600" dirty="0" err="1"/>
              <a:t>entorno</a:t>
            </a:r>
            <a:r>
              <a:rPr lang="en-US" sz="1600" dirty="0"/>
              <a:t>,</a:t>
            </a:r>
          </a:p>
          <a:p>
            <a:pPr marL="285750" indent="-285750" rtl="0">
              <a:buFont typeface="Arial" panose="020B0604020202020204" pitchFamily="34" charset="0"/>
              <a:buChar char="•"/>
            </a:pPr>
            <a:r>
              <a:rPr lang="en-US" sz="1600" dirty="0" err="1"/>
              <a:t>ambiente</a:t>
            </a:r>
            <a:r>
              <a:rPr lang="en-US" sz="1600" dirty="0"/>
              <a:t> </a:t>
            </a:r>
            <a:r>
              <a:rPr lang="en-US" sz="1600" dirty="0" err="1"/>
              <a:t>interno</a:t>
            </a:r>
            <a:endParaRPr lang="en-US" sz="1600" dirty="0"/>
          </a:p>
          <a:p>
            <a:pPr marL="285750" indent="-285750" rtl="0">
              <a:buFont typeface="Arial" panose="020B0604020202020204" pitchFamily="34" charset="0"/>
              <a:buChar char="•"/>
            </a:pPr>
            <a:endParaRPr lang="en-US" sz="1600" dirty="0"/>
          </a:p>
          <a:p>
            <a:pPr marL="285750" indent="-285750" rtl="0">
              <a:buFont typeface="Arial" panose="020B0604020202020204" pitchFamily="34" charset="0"/>
              <a:buChar char="•"/>
            </a:pPr>
            <a:endParaRPr lang="es-ES" sz="1600" dirty="0"/>
          </a:p>
        </p:txBody>
      </p:sp>
      <p:pic>
        <p:nvPicPr>
          <p:cNvPr id="35" name="Marcador de posición de imagen 34" descr="Icono pincel">
            <a:extLst>
              <a:ext uri="{FF2B5EF4-FFF2-40B4-BE49-F238E27FC236}">
                <a16:creationId xmlns:a16="http://schemas.microsoft.com/office/drawing/2014/main" id="{AB56B8F0-CFB5-415D-91AE-C4BFD753CC13}"/>
              </a:ext>
            </a:extLst>
          </p:cNvPr>
          <p:cNvPicPr>
            <a:picLocks noGrp="1" noChangeAspect="1"/>
          </p:cNvPicPr>
          <p:nvPr>
            <p:ph type="pic" sz="quarter" idx="5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008" r="3008"/>
          <a:stretch>
            <a:fillRect/>
          </a:stretch>
        </p:blipFill>
        <p:spPr/>
      </p:pic>
      <p:sp>
        <p:nvSpPr>
          <p:cNvPr id="13" name="Marcador de texto 12">
            <a:extLst>
              <a:ext uri="{FF2B5EF4-FFF2-40B4-BE49-F238E27FC236}">
                <a16:creationId xmlns:a16="http://schemas.microsoft.com/office/drawing/2014/main" id="{D87E618D-A3E4-448B-A901-D1DDFBCC6E4A}"/>
              </a:ext>
            </a:extLst>
          </p:cNvPr>
          <p:cNvSpPr>
            <a:spLocks noGrp="1"/>
          </p:cNvSpPr>
          <p:nvPr>
            <p:ph type="body" idx="45"/>
          </p:nvPr>
        </p:nvSpPr>
        <p:spPr>
          <a:xfrm>
            <a:off x="9196942" y="3609977"/>
            <a:ext cx="2286000" cy="711273"/>
          </a:xfrm>
        </p:spPr>
        <p:txBody>
          <a:bodyPr rtlCol="0">
            <a:normAutofit fontScale="92500" lnSpcReduction="20000"/>
          </a:bodyPr>
          <a:lstStyle/>
          <a:p>
            <a:r>
              <a:rPr lang="es-ES" dirty="0"/>
              <a:t>PE sea la fase previa del control de la gestión </a:t>
            </a:r>
          </a:p>
        </p:txBody>
      </p:sp>
      <p:sp>
        <p:nvSpPr>
          <p:cNvPr id="14" name="Marcador de texto 13">
            <a:extLst>
              <a:ext uri="{FF2B5EF4-FFF2-40B4-BE49-F238E27FC236}">
                <a16:creationId xmlns:a16="http://schemas.microsoft.com/office/drawing/2014/main" id="{EB470788-3F93-4B57-8AA3-4B8CC21101D7}"/>
              </a:ext>
            </a:extLst>
          </p:cNvPr>
          <p:cNvSpPr>
            <a:spLocks noGrp="1"/>
          </p:cNvSpPr>
          <p:nvPr>
            <p:ph type="body" sz="quarter" idx="46"/>
          </p:nvPr>
        </p:nvSpPr>
        <p:spPr>
          <a:xfrm>
            <a:off x="9196942" y="4419548"/>
            <a:ext cx="2286000" cy="1920620"/>
          </a:xfrm>
        </p:spPr>
        <p:txBody>
          <a:bodyPr rtlCol="0">
            <a:normAutofit/>
          </a:bodyPr>
          <a:lstStyle/>
          <a:p>
            <a:pPr rtl="0"/>
            <a:r>
              <a:rPr lang="es-ES" dirty="0"/>
              <a:t>El sistema de control de gestión que permita registrar los objetivos, indicadores y metas que cubra todos los niveles de la organización. Este sistema facilita el monitoreo del desempeño y la emisión de los informes respectivos</a:t>
            </a:r>
            <a:endParaRPr lang="es-ES" sz="1100" dirty="0"/>
          </a:p>
        </p:txBody>
      </p:sp>
      <p:sp>
        <p:nvSpPr>
          <p:cNvPr id="5" name="Marcador de número de diapositiva 4">
            <a:extLst>
              <a:ext uri="{FF2B5EF4-FFF2-40B4-BE49-F238E27FC236}">
                <a16:creationId xmlns:a16="http://schemas.microsoft.com/office/drawing/2014/main" id="{3837AEF3-D709-4769-8799-695772AE5ABA}"/>
              </a:ext>
            </a:extLst>
          </p:cNvPr>
          <p:cNvSpPr>
            <a:spLocks noGrp="1"/>
          </p:cNvSpPr>
          <p:nvPr>
            <p:ph type="sldNum" sz="quarter" idx="12"/>
          </p:nvPr>
        </p:nvSpPr>
        <p:spPr/>
        <p:txBody>
          <a:bodyPr rtlCol="0"/>
          <a:lstStyle/>
          <a:p>
            <a:pPr rtl="0"/>
            <a:fld id="{4950F5D8-22E1-4015-8661-E5B1FD28C2DE}" type="slidenum">
              <a:rPr lang="es-ES" smtClean="0"/>
              <a:pPr rtl="0"/>
              <a:t>19</a:t>
            </a:fld>
            <a:endParaRPr lang="es-ES" dirty="0"/>
          </a:p>
        </p:txBody>
      </p:sp>
    </p:spTree>
    <p:extLst>
      <p:ext uri="{BB962C8B-B14F-4D97-AF65-F5344CB8AC3E}">
        <p14:creationId xmlns:p14="http://schemas.microsoft.com/office/powerpoint/2010/main" val="178828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EA7E572-F0AC-4962-AC8B-24DD8CD61D2D}"/>
              </a:ext>
            </a:extLst>
          </p:cNvPr>
          <p:cNvSpPr>
            <a:spLocks noGrp="1"/>
          </p:cNvSpPr>
          <p:nvPr>
            <p:ph type="title"/>
          </p:nvPr>
        </p:nvSpPr>
        <p:spPr/>
        <p:txBody>
          <a:bodyPr rtlCol="0"/>
          <a:lstStyle/>
          <a:p>
            <a:pPr rtl="0"/>
            <a:r>
              <a:rPr lang="es-ES" dirty="0"/>
              <a:t>I. Introducción</a:t>
            </a:r>
          </a:p>
        </p:txBody>
      </p:sp>
      <p:sp>
        <p:nvSpPr>
          <p:cNvPr id="4" name="Marcador de contenido 3">
            <a:extLst>
              <a:ext uri="{FF2B5EF4-FFF2-40B4-BE49-F238E27FC236}">
                <a16:creationId xmlns:a16="http://schemas.microsoft.com/office/drawing/2014/main" id="{E9A97DCF-3682-44C5-A5DA-9D96CF14B628}"/>
              </a:ext>
            </a:extLst>
          </p:cNvPr>
          <p:cNvSpPr>
            <a:spLocks noGrp="1"/>
          </p:cNvSpPr>
          <p:nvPr>
            <p:ph sz="quarter" idx="4"/>
          </p:nvPr>
        </p:nvSpPr>
        <p:spPr/>
        <p:txBody>
          <a:bodyPr rtlCol="0">
            <a:normAutofit lnSpcReduction="10000"/>
          </a:bodyPr>
          <a:lstStyle/>
          <a:p>
            <a:pPr rtl="0"/>
            <a:r>
              <a:rPr lang="es-ES" dirty="0"/>
              <a:t>El propósito es examinar las vinculaciones entre la planificación estratégica y los indicadores de desempeño de los organismos públicos en el marco del proceso presupuestario orientado a los resultados.</a:t>
            </a:r>
          </a:p>
          <a:p>
            <a:pPr rtl="0"/>
            <a:endParaRPr lang="es-ES" dirty="0"/>
          </a:p>
          <a:p>
            <a:pPr rtl="0"/>
            <a:r>
              <a:rPr lang="es-ES" sz="2400" dirty="0"/>
              <a:t>La planificación estratégica y los indicadores de desempeño son herramientas metodológicas claves para la evaluación </a:t>
            </a:r>
            <a:r>
              <a:rPr lang="es-ES" dirty="0"/>
              <a:t>que retroalimenta el proceso de toma de decisiones para el mejoramiento de la gestión pública. </a:t>
            </a:r>
          </a:p>
        </p:txBody>
      </p:sp>
      <p:sp>
        <p:nvSpPr>
          <p:cNvPr id="5" name="Marcador de fecha 4">
            <a:extLst>
              <a:ext uri="{FF2B5EF4-FFF2-40B4-BE49-F238E27FC236}">
                <a16:creationId xmlns:a16="http://schemas.microsoft.com/office/drawing/2014/main" id="{D6EE098C-FABC-437A-B91C-78D731689CF3}"/>
              </a:ext>
            </a:extLst>
          </p:cNvPr>
          <p:cNvSpPr>
            <a:spLocks noGrp="1"/>
          </p:cNvSpPr>
          <p:nvPr>
            <p:ph type="dt" sz="half" idx="10"/>
          </p:nvPr>
        </p:nvSpPr>
        <p:spPr/>
        <p:txBody>
          <a:bodyPr rtlCol="0"/>
          <a:lstStyle/>
          <a:p>
            <a:pPr rtl="0"/>
            <a:fld id="{B8ED5586-275D-4736-892D-2738D388630A}" type="datetime1">
              <a:rPr lang="es-ES" smtClean="0"/>
              <a:t>01/10/2022</a:t>
            </a:fld>
            <a:endParaRPr lang="es-ES" dirty="0"/>
          </a:p>
        </p:txBody>
      </p:sp>
      <p:sp>
        <p:nvSpPr>
          <p:cNvPr id="6" name="Marcador de pie de página 5">
            <a:extLst>
              <a:ext uri="{FF2B5EF4-FFF2-40B4-BE49-F238E27FC236}">
                <a16:creationId xmlns:a16="http://schemas.microsoft.com/office/drawing/2014/main" id="{49DC256C-2F66-47C7-8CAF-7030959759F7}"/>
              </a:ext>
            </a:extLst>
          </p:cNvPr>
          <p:cNvSpPr>
            <a:spLocks noGrp="1"/>
          </p:cNvSpPr>
          <p:nvPr>
            <p:ph type="ftr" sz="quarter" idx="11"/>
          </p:nvPr>
        </p:nvSpPr>
        <p:spPr/>
        <p:txBody>
          <a:bodyPr rtlCol="0"/>
          <a:lstStyle/>
          <a:p>
            <a:pPr rtl="0"/>
            <a:r>
              <a:rPr lang="es-ES" dirty="0"/>
              <a:t>AGREGAR UN PIE DE PÁGINA</a:t>
            </a:r>
          </a:p>
        </p:txBody>
      </p:sp>
      <p:sp>
        <p:nvSpPr>
          <p:cNvPr id="7" name="Marcador de número de diapositiva 6">
            <a:extLst>
              <a:ext uri="{FF2B5EF4-FFF2-40B4-BE49-F238E27FC236}">
                <a16:creationId xmlns:a16="http://schemas.microsoft.com/office/drawing/2014/main" id="{ECD7B63F-6F62-46FC-8E6A-512867B9E479}"/>
              </a:ext>
            </a:extLst>
          </p:cNvPr>
          <p:cNvSpPr>
            <a:spLocks noGrp="1"/>
          </p:cNvSpPr>
          <p:nvPr>
            <p:ph type="sldNum" sz="quarter" idx="12"/>
          </p:nvPr>
        </p:nvSpPr>
        <p:spPr/>
        <p:txBody>
          <a:bodyPr rtlCol="0"/>
          <a:lstStyle/>
          <a:p>
            <a:pPr rtl="0"/>
            <a:fld id="{4950F5D8-22E1-4015-8661-E5B1FD28C2DE}" type="slidenum">
              <a:rPr lang="es-ES" smtClean="0"/>
              <a:pPr rtl="0"/>
              <a:t>2</a:t>
            </a:fld>
            <a:endParaRPr lang="es-ES" dirty="0"/>
          </a:p>
        </p:txBody>
      </p:sp>
      <p:sp>
        <p:nvSpPr>
          <p:cNvPr id="8" name="Marcador de posición de imagen 7">
            <a:extLst>
              <a:ext uri="{FF2B5EF4-FFF2-40B4-BE49-F238E27FC236}">
                <a16:creationId xmlns:a16="http://schemas.microsoft.com/office/drawing/2014/main" id="{ECFF12B6-69E1-4A5D-4948-FB1599CE2463}"/>
              </a:ext>
            </a:extLst>
          </p:cNvPr>
          <p:cNvSpPr>
            <a:spLocks noGrp="1"/>
          </p:cNvSpPr>
          <p:nvPr>
            <p:ph type="pic" sz="quarter" idx="50"/>
          </p:nvPr>
        </p:nvSpPr>
        <p:spPr/>
      </p:sp>
    </p:spTree>
    <p:extLst>
      <p:ext uri="{BB962C8B-B14F-4D97-AF65-F5344CB8AC3E}">
        <p14:creationId xmlns:p14="http://schemas.microsoft.com/office/powerpoint/2010/main" val="3210814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BEAB251B-CA90-498F-CDC9-F91AE68DB67A}"/>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0E475E07-ADDB-42AB-998F-8A3A842EFB75}"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D8775622-2D8D-6D71-8FA9-AD24DF3C7B3E}"/>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C72E45F5-2C1C-1BC0-9B5A-160407EDE754}"/>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20</a:t>
            </a:fld>
            <a:endParaRPr lang="es-ES" noProof="0"/>
          </a:p>
        </p:txBody>
      </p:sp>
      <p:sp>
        <p:nvSpPr>
          <p:cNvPr id="23" name="Text Placeholder 5">
            <a:extLst>
              <a:ext uri="{FF2B5EF4-FFF2-40B4-BE49-F238E27FC236}">
                <a16:creationId xmlns:a16="http://schemas.microsoft.com/office/drawing/2014/main" id="{A4B2CA00-EE73-7F6C-6782-ECDD4425439A}"/>
              </a:ext>
            </a:extLst>
          </p:cNvPr>
          <p:cNvSpPr>
            <a:spLocks noGrp="1"/>
          </p:cNvSpPr>
          <p:nvPr>
            <p:ph type="body" sz="half" idx="2"/>
          </p:nvPr>
        </p:nvSpPr>
        <p:spPr>
          <a:xfrm>
            <a:off x="839788" y="2057400"/>
            <a:ext cx="3932237" cy="3811588"/>
          </a:xfrm>
        </p:spPr>
        <p:txBody>
          <a:bodyPr/>
          <a:lstStyle/>
          <a:p>
            <a:endParaRPr lang="en-US"/>
          </a:p>
        </p:txBody>
      </p:sp>
      <p:pic>
        <p:nvPicPr>
          <p:cNvPr id="16" name="Imagen 15">
            <a:extLst>
              <a:ext uri="{FF2B5EF4-FFF2-40B4-BE49-F238E27FC236}">
                <a16:creationId xmlns:a16="http://schemas.microsoft.com/office/drawing/2014/main" id="{112C2E51-76DB-99BE-5119-C0A7FF1900E7}"/>
              </a:ext>
            </a:extLst>
          </p:cNvPr>
          <p:cNvPicPr>
            <a:picLocks noChangeAspect="1"/>
          </p:cNvPicPr>
          <p:nvPr/>
        </p:nvPicPr>
        <p:blipFill rotWithShape="1">
          <a:blip r:embed="rId2"/>
          <a:srcRect l="20885" t="29650" r="21708" b="5055"/>
          <a:stretch/>
        </p:blipFill>
        <p:spPr>
          <a:xfrm>
            <a:off x="285751" y="499122"/>
            <a:ext cx="11695748" cy="6201715"/>
          </a:xfrm>
          <a:prstGeom prst="rect">
            <a:avLst/>
          </a:prstGeom>
          <a:noFill/>
        </p:spPr>
      </p:pic>
    </p:spTree>
    <p:extLst>
      <p:ext uri="{BB962C8B-B14F-4D97-AF65-F5344CB8AC3E}">
        <p14:creationId xmlns:p14="http://schemas.microsoft.com/office/powerpoint/2010/main" val="100459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538818D-C099-B62D-C40A-E9AE71D56A57}"/>
              </a:ext>
            </a:extLst>
          </p:cNvPr>
          <p:cNvSpPr>
            <a:spLocks noGrp="1"/>
          </p:cNvSpPr>
          <p:nvPr>
            <p:ph type="title"/>
          </p:nvPr>
        </p:nvSpPr>
        <p:spPr/>
        <p:txBody>
          <a:bodyPr>
            <a:normAutofit fontScale="90000"/>
          </a:bodyPr>
          <a:lstStyle/>
          <a:p>
            <a:r>
              <a:rPr lang="es-ES" dirty="0"/>
              <a:t>V. Planificación estratégica y planificación operativa anual</a:t>
            </a:r>
            <a:endParaRPr lang="es-MX" dirty="0"/>
          </a:p>
        </p:txBody>
      </p:sp>
      <p:sp>
        <p:nvSpPr>
          <p:cNvPr id="2" name="Marcador de fecha 1">
            <a:extLst>
              <a:ext uri="{FF2B5EF4-FFF2-40B4-BE49-F238E27FC236}">
                <a16:creationId xmlns:a16="http://schemas.microsoft.com/office/drawing/2014/main" id="{971A1759-3FAF-27DA-0CA8-570B6606F1B6}"/>
              </a:ext>
            </a:extLst>
          </p:cNvPr>
          <p:cNvSpPr>
            <a:spLocks noGrp="1"/>
          </p:cNvSpPr>
          <p:nvPr>
            <p:ph type="dt" sz="half" idx="10"/>
          </p:nvPr>
        </p:nvSpPr>
        <p:spPr/>
        <p:txBody>
          <a:bodyPr anchor="t">
            <a:normAutofit/>
          </a:bodyPr>
          <a:lstStyle/>
          <a:p>
            <a:pPr rtl="0">
              <a:lnSpc>
                <a:spcPct val="90000"/>
              </a:lnSpc>
              <a:spcAft>
                <a:spcPts val="600"/>
              </a:spcAft>
            </a:pPr>
            <a:fld id="{F7922530-5E46-4C1A-87B0-E7A879132091}"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9C1C6C05-ED2D-71BA-CC45-108637B7F763}"/>
              </a:ext>
            </a:extLst>
          </p:cNvPr>
          <p:cNvSpPr>
            <a:spLocks noGrp="1"/>
          </p:cNvSpPr>
          <p:nvPr>
            <p:ph type="ftr" sz="quarter" idx="11"/>
          </p:nvPr>
        </p:nvSpPr>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ADA2FA5A-8EFA-2C28-664D-3C632BA38C31}"/>
              </a:ext>
            </a:extLst>
          </p:cNvPr>
          <p:cNvSpPr>
            <a:spLocks noGrp="1"/>
          </p:cNvSpPr>
          <p:nvPr>
            <p:ph type="sldNum" sz="quarter" idx="12"/>
          </p:nvPr>
        </p:nvSpPr>
        <p:spPr/>
        <p:txBody>
          <a:bodyPr anchor="b">
            <a:normAutofit/>
          </a:bodyPr>
          <a:lstStyle/>
          <a:p>
            <a:pPr rtl="0">
              <a:spcAft>
                <a:spcPts val="600"/>
              </a:spcAft>
            </a:pPr>
            <a:fld id="{4950F5D8-22E1-4015-8661-E5B1FD28C2DE}" type="slidenum">
              <a:rPr lang="es-ES" noProof="0" smtClean="0"/>
              <a:pPr rtl="0">
                <a:spcAft>
                  <a:spcPts val="600"/>
                </a:spcAft>
              </a:pPr>
              <a:t>21</a:t>
            </a:fld>
            <a:endParaRPr lang="es-ES" noProof="0"/>
          </a:p>
        </p:txBody>
      </p:sp>
      <p:sp>
        <p:nvSpPr>
          <p:cNvPr id="9" name="Marcador de posición de imagen 8">
            <a:extLst>
              <a:ext uri="{FF2B5EF4-FFF2-40B4-BE49-F238E27FC236}">
                <a16:creationId xmlns:a16="http://schemas.microsoft.com/office/drawing/2014/main" id="{2A65681B-C110-3FF2-E446-55114FD6FC96}"/>
              </a:ext>
            </a:extLst>
          </p:cNvPr>
          <p:cNvSpPr>
            <a:spLocks noGrp="1"/>
          </p:cNvSpPr>
          <p:nvPr>
            <p:ph type="pic" sz="quarter" idx="50"/>
          </p:nvPr>
        </p:nvSpPr>
        <p:spPr/>
      </p:sp>
    </p:spTree>
    <p:extLst>
      <p:ext uri="{BB962C8B-B14F-4D97-AF65-F5344CB8AC3E}">
        <p14:creationId xmlns:p14="http://schemas.microsoft.com/office/powerpoint/2010/main" val="235258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89EF1FB9-B16B-4B0E-B1C6-ACB21972CF14}"/>
              </a:ext>
            </a:extLst>
          </p:cNvPr>
          <p:cNvSpPr>
            <a:spLocks noGrp="1"/>
          </p:cNvSpPr>
          <p:nvPr>
            <p:ph type="dt" sz="half" idx="10"/>
          </p:nvPr>
        </p:nvSpPr>
        <p:spPr>
          <a:xfrm>
            <a:off x="8609013" y="5998474"/>
            <a:ext cx="2743200" cy="143149"/>
          </a:xfrm>
        </p:spPr>
        <p:txBody>
          <a:bodyPr rtlCol="0" anchor="t">
            <a:normAutofit/>
          </a:bodyPr>
          <a:lstStyle/>
          <a:p>
            <a:pPr rtl="0">
              <a:lnSpc>
                <a:spcPct val="90000"/>
              </a:lnSpc>
              <a:spcAft>
                <a:spcPts val="600"/>
              </a:spcAft>
            </a:pPr>
            <a:fld id="{64752928-8BAE-4776-8132-1F778D9E15DA}" type="datetime1">
              <a:rPr lang="es-ES" smtClean="0"/>
              <a:pPr rtl="0">
                <a:lnSpc>
                  <a:spcPct val="90000"/>
                </a:lnSpc>
                <a:spcAft>
                  <a:spcPts val="600"/>
                </a:spcAft>
              </a:pPr>
              <a:t>01/10/2022</a:t>
            </a:fld>
            <a:endParaRPr lang="es-ES"/>
          </a:p>
        </p:txBody>
      </p:sp>
      <p:sp>
        <p:nvSpPr>
          <p:cNvPr id="6" name="Marcador de pie de página 5">
            <a:extLst>
              <a:ext uri="{FF2B5EF4-FFF2-40B4-BE49-F238E27FC236}">
                <a16:creationId xmlns:a16="http://schemas.microsoft.com/office/drawing/2014/main" id="{DB792729-D9BA-45F7-B2E7-911659343CD7}"/>
              </a:ext>
            </a:extLst>
          </p:cNvPr>
          <p:cNvSpPr>
            <a:spLocks noGrp="1"/>
          </p:cNvSpPr>
          <p:nvPr>
            <p:ph type="ftr" sz="quarter" idx="11"/>
          </p:nvPr>
        </p:nvSpPr>
        <p:spPr>
          <a:xfrm>
            <a:off x="7237413" y="6168551"/>
            <a:ext cx="4114800" cy="190327"/>
          </a:xfrm>
        </p:spPr>
        <p:txBody>
          <a:bodyPr rtlCol="0" anchor="t">
            <a:normAutofit/>
          </a:bodyPr>
          <a:lstStyle/>
          <a:p>
            <a:pPr rtl="0">
              <a:spcAft>
                <a:spcPts val="600"/>
              </a:spcAft>
            </a:pPr>
            <a:r>
              <a:rPr lang="es-ES"/>
              <a:t>AGREGAR UN PIE DE PÁGINA</a:t>
            </a:r>
          </a:p>
        </p:txBody>
      </p:sp>
      <p:sp>
        <p:nvSpPr>
          <p:cNvPr id="7" name="Marcador de número de diapositiva 6">
            <a:extLst>
              <a:ext uri="{FF2B5EF4-FFF2-40B4-BE49-F238E27FC236}">
                <a16:creationId xmlns:a16="http://schemas.microsoft.com/office/drawing/2014/main" id="{C2AE0B35-19FF-4775-9AF8-8F3C834A183B}"/>
              </a:ext>
            </a:extLst>
          </p:cNvPr>
          <p:cNvSpPr>
            <a:spLocks noGrp="1"/>
          </p:cNvSpPr>
          <p:nvPr>
            <p:ph type="sldNum" sz="quarter" idx="12"/>
          </p:nvPr>
        </p:nvSpPr>
        <p:spPr>
          <a:xfrm>
            <a:off x="838200" y="6155851"/>
            <a:ext cx="457200" cy="184317"/>
          </a:xfrm>
        </p:spPr>
        <p:txBody>
          <a:bodyPr rtlCol="0" anchor="b">
            <a:normAutofit/>
          </a:bodyPr>
          <a:lstStyle/>
          <a:p>
            <a:pPr rtl="0">
              <a:spcAft>
                <a:spcPts val="600"/>
              </a:spcAft>
            </a:pPr>
            <a:fld id="{4950F5D8-22E1-4015-8661-E5B1FD28C2DE}" type="slidenum">
              <a:rPr lang="es-ES" smtClean="0"/>
              <a:pPr rtl="0">
                <a:spcAft>
                  <a:spcPts val="600"/>
                </a:spcAft>
              </a:pPr>
              <a:t>22</a:t>
            </a:fld>
            <a:endParaRPr lang="es-ES"/>
          </a:p>
        </p:txBody>
      </p:sp>
      <p:sp>
        <p:nvSpPr>
          <p:cNvPr id="4" name="Título 3">
            <a:extLst>
              <a:ext uri="{FF2B5EF4-FFF2-40B4-BE49-F238E27FC236}">
                <a16:creationId xmlns:a16="http://schemas.microsoft.com/office/drawing/2014/main" id="{FA532457-29F4-475F-B58C-80A91C832EA9}"/>
              </a:ext>
            </a:extLst>
          </p:cNvPr>
          <p:cNvSpPr>
            <a:spLocks noGrp="1"/>
          </p:cNvSpPr>
          <p:nvPr>
            <p:ph type="title"/>
          </p:nvPr>
        </p:nvSpPr>
        <p:spPr>
          <a:xfrm>
            <a:off x="839788" y="457200"/>
            <a:ext cx="2003425" cy="1600200"/>
          </a:xfrm>
        </p:spPr>
        <p:txBody>
          <a:bodyPr rtlCol="0" anchor="b">
            <a:normAutofit/>
          </a:bodyPr>
          <a:lstStyle/>
          <a:p>
            <a:pPr rtl="0"/>
            <a:r>
              <a:rPr lang="es-ES" sz="2700" dirty="0"/>
              <a:t>PE y POA</a:t>
            </a:r>
          </a:p>
        </p:txBody>
      </p:sp>
      <p:sp>
        <p:nvSpPr>
          <p:cNvPr id="22" name="Text Placeholder 5">
            <a:extLst>
              <a:ext uri="{FF2B5EF4-FFF2-40B4-BE49-F238E27FC236}">
                <a16:creationId xmlns:a16="http://schemas.microsoft.com/office/drawing/2014/main" id="{4AFE0CB2-2815-EE15-8302-3E2125E96C43}"/>
              </a:ext>
            </a:extLst>
          </p:cNvPr>
          <p:cNvSpPr>
            <a:spLocks noGrp="1"/>
          </p:cNvSpPr>
          <p:nvPr>
            <p:ph type="body" sz="half" idx="2"/>
          </p:nvPr>
        </p:nvSpPr>
        <p:spPr>
          <a:xfrm>
            <a:off x="839788" y="2057400"/>
            <a:ext cx="2003425" cy="3811588"/>
          </a:xfrm>
        </p:spPr>
        <p:txBody>
          <a:bodyPr/>
          <a:lstStyle/>
          <a:p>
            <a:r>
              <a:rPr lang="es-ES" dirty="0"/>
              <a:t>El POA debe estar articulado adecuadamente con la PE y las definiciones  estratégicas de mediano plazo, tales como la misión, los productos y usuarios, y los objetivos estratégicos.</a:t>
            </a:r>
            <a:endParaRPr lang="en-US" dirty="0"/>
          </a:p>
        </p:txBody>
      </p:sp>
      <p:pic>
        <p:nvPicPr>
          <p:cNvPr id="23" name="Marcador de contenido 22">
            <a:extLst>
              <a:ext uri="{FF2B5EF4-FFF2-40B4-BE49-F238E27FC236}">
                <a16:creationId xmlns:a16="http://schemas.microsoft.com/office/drawing/2014/main" id="{469E250D-F20B-07D3-FDCF-7DC37AB08A11}"/>
              </a:ext>
            </a:extLst>
          </p:cNvPr>
          <p:cNvPicPr>
            <a:picLocks noGrp="1" noChangeAspect="1"/>
          </p:cNvPicPr>
          <p:nvPr>
            <p:ph idx="1"/>
          </p:nvPr>
        </p:nvPicPr>
        <p:blipFill>
          <a:blip r:embed="rId3"/>
          <a:stretch>
            <a:fillRect/>
          </a:stretch>
        </p:blipFill>
        <p:spPr>
          <a:xfrm>
            <a:off x="3000375" y="247863"/>
            <a:ext cx="8821558" cy="6362274"/>
          </a:xfrm>
          <a:prstGeom prst="rect">
            <a:avLst/>
          </a:prstGeom>
        </p:spPr>
      </p:pic>
    </p:spTree>
    <p:extLst>
      <p:ext uri="{BB962C8B-B14F-4D97-AF65-F5344CB8AC3E}">
        <p14:creationId xmlns:p14="http://schemas.microsoft.com/office/powerpoint/2010/main" val="204667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D1D35A-BF17-4A2D-84BF-6601B22B6A11}"/>
              </a:ext>
            </a:extLst>
          </p:cNvPr>
          <p:cNvSpPr>
            <a:spLocks noGrp="1"/>
          </p:cNvSpPr>
          <p:nvPr>
            <p:ph type="title"/>
          </p:nvPr>
        </p:nvSpPr>
        <p:spPr>
          <a:xfrm>
            <a:off x="838200" y="1715872"/>
            <a:ext cx="10916478" cy="552848"/>
          </a:xfrm>
        </p:spPr>
        <p:txBody>
          <a:bodyPr rtlCol="0">
            <a:normAutofit fontScale="90000"/>
          </a:bodyPr>
          <a:lstStyle/>
          <a:p>
            <a:pPr rtl="0"/>
            <a:r>
              <a:rPr lang="es-ES" dirty="0"/>
              <a:t>Algunos aspectos a tener en cuenta para la articulación entre la planificación estratégica y la programación anual</a:t>
            </a:r>
          </a:p>
        </p:txBody>
      </p:sp>
      <p:sp>
        <p:nvSpPr>
          <p:cNvPr id="3" name="Marcador de fecha 2">
            <a:extLst>
              <a:ext uri="{FF2B5EF4-FFF2-40B4-BE49-F238E27FC236}">
                <a16:creationId xmlns:a16="http://schemas.microsoft.com/office/drawing/2014/main" id="{995A77EE-8D7A-4C84-B917-1CFD2D6B8DCC}"/>
              </a:ext>
            </a:extLst>
          </p:cNvPr>
          <p:cNvSpPr>
            <a:spLocks noGrp="1"/>
          </p:cNvSpPr>
          <p:nvPr>
            <p:ph type="dt" sz="half" idx="10"/>
          </p:nvPr>
        </p:nvSpPr>
        <p:spPr/>
        <p:txBody>
          <a:bodyPr rtlCol="0"/>
          <a:lstStyle/>
          <a:p>
            <a:pPr rtl="0"/>
            <a:fld id="{C6BD33F9-C215-4E0C-ADBC-3C87A5834EC2}" type="datetime1">
              <a:rPr lang="es-ES" smtClean="0"/>
              <a:t>01/10/2022</a:t>
            </a:fld>
            <a:endParaRPr lang="es-ES" dirty="0"/>
          </a:p>
        </p:txBody>
      </p:sp>
      <p:sp>
        <p:nvSpPr>
          <p:cNvPr id="4" name="Marcador de pie de página 3">
            <a:extLst>
              <a:ext uri="{FF2B5EF4-FFF2-40B4-BE49-F238E27FC236}">
                <a16:creationId xmlns:a16="http://schemas.microsoft.com/office/drawing/2014/main" id="{3D4703B2-BABE-459A-9E4B-601E56562715}"/>
              </a:ext>
            </a:extLst>
          </p:cNvPr>
          <p:cNvSpPr>
            <a:spLocks noGrp="1"/>
          </p:cNvSpPr>
          <p:nvPr>
            <p:ph type="ftr" sz="quarter" idx="11"/>
          </p:nvPr>
        </p:nvSpPr>
        <p:spPr/>
        <p:txBody>
          <a:bodyPr rtlCol="0"/>
          <a:lstStyle/>
          <a:p>
            <a:pPr rtl="0"/>
            <a:r>
              <a:rPr lang="es-ES" dirty="0"/>
              <a:t>AGREGAR UN PIE DE PÁGINA</a:t>
            </a:r>
          </a:p>
        </p:txBody>
      </p:sp>
      <p:sp>
        <p:nvSpPr>
          <p:cNvPr id="5" name="Marcador de número de diapositiva 4">
            <a:extLst>
              <a:ext uri="{FF2B5EF4-FFF2-40B4-BE49-F238E27FC236}">
                <a16:creationId xmlns:a16="http://schemas.microsoft.com/office/drawing/2014/main" id="{1AB9C8A0-14BC-4644-8A34-F8F26D363CC9}"/>
              </a:ext>
            </a:extLst>
          </p:cNvPr>
          <p:cNvSpPr>
            <a:spLocks noGrp="1"/>
          </p:cNvSpPr>
          <p:nvPr>
            <p:ph type="sldNum" sz="quarter" idx="12"/>
          </p:nvPr>
        </p:nvSpPr>
        <p:spPr/>
        <p:txBody>
          <a:bodyPr rtlCol="0"/>
          <a:lstStyle/>
          <a:p>
            <a:pPr rtl="0"/>
            <a:fld id="{4950F5D8-22E1-4015-8661-E5B1FD28C2DE}" type="slidenum">
              <a:rPr lang="es-ES" smtClean="0"/>
              <a:pPr rtl="0"/>
              <a:t>23</a:t>
            </a:fld>
            <a:endParaRPr lang="es-ES" dirty="0"/>
          </a:p>
        </p:txBody>
      </p:sp>
      <p:sp>
        <p:nvSpPr>
          <p:cNvPr id="13" name="Marcador de texto 12">
            <a:extLst>
              <a:ext uri="{FF2B5EF4-FFF2-40B4-BE49-F238E27FC236}">
                <a16:creationId xmlns:a16="http://schemas.microsoft.com/office/drawing/2014/main" id="{8D7EBCC9-AEFF-4039-8638-5B309811BE29}"/>
              </a:ext>
            </a:extLst>
          </p:cNvPr>
          <p:cNvSpPr>
            <a:spLocks noGrp="1"/>
          </p:cNvSpPr>
          <p:nvPr>
            <p:ph type="body" idx="41"/>
          </p:nvPr>
        </p:nvSpPr>
        <p:spPr>
          <a:xfrm>
            <a:off x="763726" y="2547923"/>
            <a:ext cx="3044952" cy="334918"/>
          </a:xfrm>
        </p:spPr>
        <p:txBody>
          <a:bodyPr rtlCol="0"/>
          <a:lstStyle/>
          <a:p>
            <a:pPr rtl="0"/>
            <a:r>
              <a:rPr lang="es-ES" dirty="0"/>
              <a:t>POA</a:t>
            </a:r>
          </a:p>
        </p:txBody>
      </p:sp>
      <p:sp>
        <p:nvSpPr>
          <p:cNvPr id="14" name="Marcador de texto 13">
            <a:extLst>
              <a:ext uri="{FF2B5EF4-FFF2-40B4-BE49-F238E27FC236}">
                <a16:creationId xmlns:a16="http://schemas.microsoft.com/office/drawing/2014/main" id="{B8700051-B844-4EDC-8EAC-A44F3743A7C6}"/>
              </a:ext>
            </a:extLst>
          </p:cNvPr>
          <p:cNvSpPr>
            <a:spLocks noGrp="1"/>
          </p:cNvSpPr>
          <p:nvPr>
            <p:ph type="body" sz="quarter" idx="42"/>
          </p:nvPr>
        </p:nvSpPr>
        <p:spPr>
          <a:xfrm>
            <a:off x="836613" y="3127656"/>
            <a:ext cx="3044952" cy="3564692"/>
          </a:xfrm>
        </p:spPr>
        <p:txBody>
          <a:bodyPr rtlCol="0">
            <a:normAutofit/>
          </a:bodyPr>
          <a:lstStyle/>
          <a:p>
            <a:pPr rtl="0"/>
            <a:r>
              <a:rPr lang="es-ES" dirty="0"/>
              <a:t>El plan operativo anual es la base para la elaboración del anteproyecto de presupuesto, de ahí la importancia que haya una adecuada sintonía con las prioridades establecidas a nivel de la planificación estratégica</a:t>
            </a:r>
          </a:p>
          <a:p>
            <a:pPr rtl="0"/>
            <a:r>
              <a:rPr lang="es-ES" dirty="0"/>
              <a:t>Para ser coherente con los objetivos y metas de la institución y del programa, debe recoger en su programación justamente las prioridades establecidas en términos de la calendarización de las actividades, identificar los insumos necesarios para la generación de los productos finales, y los procesos que conlleven inversiones, contrataciones, </a:t>
            </a:r>
            <a:r>
              <a:rPr lang="es-ES" dirty="0" err="1"/>
              <a:t>etc</a:t>
            </a:r>
            <a:endParaRPr lang="es-ES" dirty="0"/>
          </a:p>
        </p:txBody>
      </p:sp>
      <p:sp>
        <p:nvSpPr>
          <p:cNvPr id="15" name="Marcador de texto 14">
            <a:extLst>
              <a:ext uri="{FF2B5EF4-FFF2-40B4-BE49-F238E27FC236}">
                <a16:creationId xmlns:a16="http://schemas.microsoft.com/office/drawing/2014/main" id="{4388D112-A77A-4044-B2EE-66DDC7FD30DE}"/>
              </a:ext>
            </a:extLst>
          </p:cNvPr>
          <p:cNvSpPr>
            <a:spLocks noGrp="1"/>
          </p:cNvSpPr>
          <p:nvPr>
            <p:ph type="body" idx="45"/>
          </p:nvPr>
        </p:nvSpPr>
        <p:spPr>
          <a:xfrm>
            <a:off x="4573524" y="2524571"/>
            <a:ext cx="3044952" cy="334918"/>
          </a:xfrm>
        </p:spPr>
        <p:txBody>
          <a:bodyPr rtlCol="0"/>
          <a:lstStyle/>
          <a:p>
            <a:pPr rtl="0"/>
            <a:r>
              <a:rPr lang="es-ES" dirty="0"/>
              <a:t>PE</a:t>
            </a:r>
          </a:p>
        </p:txBody>
      </p:sp>
      <p:sp>
        <p:nvSpPr>
          <p:cNvPr id="16" name="Marcador de texto 15">
            <a:extLst>
              <a:ext uri="{FF2B5EF4-FFF2-40B4-BE49-F238E27FC236}">
                <a16:creationId xmlns:a16="http://schemas.microsoft.com/office/drawing/2014/main" id="{7F69D14D-A287-47A7-AD7F-F8207B825979}"/>
              </a:ext>
            </a:extLst>
          </p:cNvPr>
          <p:cNvSpPr>
            <a:spLocks noGrp="1"/>
          </p:cNvSpPr>
          <p:nvPr>
            <p:ph type="body" sz="quarter" idx="46"/>
          </p:nvPr>
        </p:nvSpPr>
        <p:spPr>
          <a:xfrm>
            <a:off x="4637302" y="3127655"/>
            <a:ext cx="3044952" cy="2596584"/>
          </a:xfrm>
        </p:spPr>
        <p:txBody>
          <a:bodyPr rtlCol="0"/>
          <a:lstStyle/>
          <a:p>
            <a:pPr rtl="0"/>
            <a:r>
              <a:rPr lang="es-ES" dirty="0"/>
              <a:t>Debe ser realizada, tanto a nivel institucional (o sea ministerio o entidad descentralizada), así como a nivel de las unidades ejecutoras de los programas, ya que es en este nivel que se proveen los bienes y servicios a los usuarios.</a:t>
            </a:r>
          </a:p>
        </p:txBody>
      </p:sp>
      <p:sp>
        <p:nvSpPr>
          <p:cNvPr id="7" name="Marcador de texto 6">
            <a:extLst>
              <a:ext uri="{FF2B5EF4-FFF2-40B4-BE49-F238E27FC236}">
                <a16:creationId xmlns:a16="http://schemas.microsoft.com/office/drawing/2014/main" id="{5EFA7F94-6042-7D0B-C069-D5B1B2BFD02F}"/>
              </a:ext>
            </a:extLst>
          </p:cNvPr>
          <p:cNvSpPr>
            <a:spLocks noGrp="1"/>
          </p:cNvSpPr>
          <p:nvPr>
            <p:ph type="body" idx="48"/>
          </p:nvPr>
        </p:nvSpPr>
        <p:spPr>
          <a:xfrm>
            <a:off x="8437990" y="2298408"/>
            <a:ext cx="3594984" cy="829247"/>
          </a:xfrm>
        </p:spPr>
        <p:txBody>
          <a:bodyPr>
            <a:normAutofit/>
          </a:bodyPr>
          <a:lstStyle/>
          <a:p>
            <a:r>
              <a:rPr lang="es-ES" dirty="0"/>
              <a:t>Las unidades ejecutoras de programas </a:t>
            </a:r>
            <a:endParaRPr lang="es-MX" dirty="0"/>
          </a:p>
        </p:txBody>
      </p:sp>
      <p:sp>
        <p:nvSpPr>
          <p:cNvPr id="8" name="Marcador de texto 7">
            <a:extLst>
              <a:ext uri="{FF2B5EF4-FFF2-40B4-BE49-F238E27FC236}">
                <a16:creationId xmlns:a16="http://schemas.microsoft.com/office/drawing/2014/main" id="{17CA3E11-9421-4E84-7033-62B00BD23F79}"/>
              </a:ext>
            </a:extLst>
          </p:cNvPr>
          <p:cNvSpPr>
            <a:spLocks noGrp="1"/>
          </p:cNvSpPr>
          <p:nvPr>
            <p:ph type="body" sz="quarter" idx="49"/>
          </p:nvPr>
        </p:nvSpPr>
        <p:spPr>
          <a:xfrm>
            <a:off x="8437990" y="3154583"/>
            <a:ext cx="3044952" cy="2569656"/>
          </a:xfrm>
        </p:spPr>
        <p:txBody>
          <a:bodyPr>
            <a:normAutofit/>
          </a:bodyPr>
          <a:lstStyle/>
          <a:p>
            <a:r>
              <a:rPr lang="es-ES" dirty="0"/>
              <a:t>Deben estimar cuál es el volumen preliminar de la producción final o intermedia, o las prestaciones que se deberán cumplir anualmente para satisfacer los requerimientos determinados por el plan estratégico, específicamente a nivel de los objetivos estratégicos</a:t>
            </a:r>
            <a:endParaRPr lang="es-MX" dirty="0"/>
          </a:p>
        </p:txBody>
      </p:sp>
    </p:spTree>
    <p:extLst>
      <p:ext uri="{BB962C8B-B14F-4D97-AF65-F5344CB8AC3E}">
        <p14:creationId xmlns:p14="http://schemas.microsoft.com/office/powerpoint/2010/main" val="258993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1D3C8-0B11-46D3-A9A6-E4828F8E9CD3}"/>
              </a:ext>
            </a:extLst>
          </p:cNvPr>
          <p:cNvSpPr>
            <a:spLocks noGrp="1"/>
          </p:cNvSpPr>
          <p:nvPr>
            <p:ph type="title"/>
          </p:nvPr>
        </p:nvSpPr>
        <p:spPr>
          <a:xfrm>
            <a:off x="838199" y="949850"/>
            <a:ext cx="11221279" cy="552848"/>
          </a:xfrm>
        </p:spPr>
        <p:txBody>
          <a:bodyPr rtlCol="0">
            <a:normAutofit fontScale="90000"/>
          </a:bodyPr>
          <a:lstStyle/>
          <a:p>
            <a:pPr rtl="0"/>
            <a:r>
              <a:rPr lang="es-ES" dirty="0"/>
              <a:t>Dificultades en la articulación entre la planificación estratégica y la programación operativa</a:t>
            </a:r>
          </a:p>
        </p:txBody>
      </p:sp>
      <p:sp>
        <p:nvSpPr>
          <p:cNvPr id="9" name="Marcador de texto 8">
            <a:extLst>
              <a:ext uri="{FF2B5EF4-FFF2-40B4-BE49-F238E27FC236}">
                <a16:creationId xmlns:a16="http://schemas.microsoft.com/office/drawing/2014/main" id="{3EA76C16-1F6B-4E12-9881-637E86C7972F}"/>
              </a:ext>
            </a:extLst>
          </p:cNvPr>
          <p:cNvSpPr>
            <a:spLocks noGrp="1"/>
          </p:cNvSpPr>
          <p:nvPr>
            <p:ph type="body" sz="quarter" idx="47"/>
          </p:nvPr>
        </p:nvSpPr>
        <p:spPr/>
        <p:txBody>
          <a:bodyPr rtlCol="0"/>
          <a:lstStyle/>
          <a:p>
            <a:pPr rtl="0"/>
            <a:endParaRPr lang="es-ES" dirty="0"/>
          </a:p>
        </p:txBody>
      </p:sp>
      <p:sp>
        <p:nvSpPr>
          <p:cNvPr id="7" name="Marcador de texto 6">
            <a:extLst>
              <a:ext uri="{FF2B5EF4-FFF2-40B4-BE49-F238E27FC236}">
                <a16:creationId xmlns:a16="http://schemas.microsoft.com/office/drawing/2014/main" id="{741A58E7-60BE-4B3A-B18C-923D5D056808}"/>
              </a:ext>
            </a:extLst>
          </p:cNvPr>
          <p:cNvSpPr>
            <a:spLocks noGrp="1"/>
          </p:cNvSpPr>
          <p:nvPr>
            <p:ph type="body" idx="41"/>
          </p:nvPr>
        </p:nvSpPr>
        <p:spPr/>
        <p:txBody>
          <a:bodyPr rtlCol="0">
            <a:normAutofit fontScale="70000" lnSpcReduction="20000"/>
          </a:bodyPr>
          <a:lstStyle/>
          <a:p>
            <a:pPr rtl="0"/>
            <a:r>
              <a:rPr lang="es-ES" dirty="0"/>
              <a:t>1. La cuantificación de los bienes y servicios </a:t>
            </a:r>
          </a:p>
        </p:txBody>
      </p:sp>
      <p:sp>
        <p:nvSpPr>
          <p:cNvPr id="10" name="Marcador de texto 9">
            <a:extLst>
              <a:ext uri="{FF2B5EF4-FFF2-40B4-BE49-F238E27FC236}">
                <a16:creationId xmlns:a16="http://schemas.microsoft.com/office/drawing/2014/main" id="{B23659FC-458C-45A2-A96C-6E8341756F5B}"/>
              </a:ext>
            </a:extLst>
          </p:cNvPr>
          <p:cNvSpPr>
            <a:spLocks noGrp="1"/>
          </p:cNvSpPr>
          <p:nvPr>
            <p:ph type="body" sz="quarter" idx="48"/>
          </p:nvPr>
        </p:nvSpPr>
        <p:spPr/>
        <p:txBody>
          <a:bodyPr rtlCol="0">
            <a:normAutofit/>
          </a:bodyPr>
          <a:lstStyle/>
          <a:p>
            <a:pPr rtl="0"/>
            <a:r>
              <a:rPr lang="es-ES" dirty="0"/>
              <a:t>no siempre es posible de realizar. En aquellos casos en que la producción es de carácter intangible como por ejemplo “asesorías”, “diplomacia”, etc., esta cuantificación se torna irrelevante desde el punto de vista de la información que entrega1</a:t>
            </a:r>
          </a:p>
        </p:txBody>
      </p:sp>
      <p:sp>
        <p:nvSpPr>
          <p:cNvPr id="23" name="Marcador de texto 22">
            <a:extLst>
              <a:ext uri="{FF2B5EF4-FFF2-40B4-BE49-F238E27FC236}">
                <a16:creationId xmlns:a16="http://schemas.microsoft.com/office/drawing/2014/main" id="{BFC35997-9926-45C3-BDC9-CD5F738C432C}"/>
              </a:ext>
            </a:extLst>
          </p:cNvPr>
          <p:cNvSpPr>
            <a:spLocks noGrp="1"/>
          </p:cNvSpPr>
          <p:nvPr>
            <p:ph type="body" idx="52"/>
          </p:nvPr>
        </p:nvSpPr>
        <p:spPr/>
        <p:txBody>
          <a:bodyPr rtlCol="0">
            <a:normAutofit fontScale="70000" lnSpcReduction="20000"/>
          </a:bodyPr>
          <a:lstStyle/>
          <a:p>
            <a:pPr rtl="0"/>
            <a:r>
              <a:rPr lang="en-US" dirty="0"/>
              <a:t>2. Los </a:t>
            </a:r>
            <a:r>
              <a:rPr lang="en-US" dirty="0" err="1"/>
              <a:t>procesos</a:t>
            </a:r>
            <a:r>
              <a:rPr lang="en-US" dirty="0"/>
              <a:t> </a:t>
            </a:r>
            <a:r>
              <a:rPr lang="en-US" dirty="0" err="1"/>
              <a:t>administrativos</a:t>
            </a:r>
            <a:endParaRPr lang="es-ES" dirty="0"/>
          </a:p>
        </p:txBody>
      </p:sp>
      <p:sp>
        <p:nvSpPr>
          <p:cNvPr id="25" name="Marcador de texto 24">
            <a:extLst>
              <a:ext uri="{FF2B5EF4-FFF2-40B4-BE49-F238E27FC236}">
                <a16:creationId xmlns:a16="http://schemas.microsoft.com/office/drawing/2014/main" id="{475FE0A6-52B1-4710-908D-26DDF077E6D8}"/>
              </a:ext>
            </a:extLst>
          </p:cNvPr>
          <p:cNvSpPr>
            <a:spLocks noGrp="1"/>
          </p:cNvSpPr>
          <p:nvPr>
            <p:ph type="body" sz="quarter" idx="54"/>
          </p:nvPr>
        </p:nvSpPr>
        <p:spPr/>
        <p:txBody>
          <a:bodyPr rtlCol="0">
            <a:normAutofit lnSpcReduction="10000"/>
          </a:bodyPr>
          <a:lstStyle/>
          <a:p>
            <a:pPr rtl="0"/>
            <a:r>
              <a:rPr lang="es-ES" dirty="0"/>
              <a:t>Una situación que dificulta la concreción de las metas asociadas a los objetivos estratégicos, se deriva de la lentitud de procesos de licitación de inversiones o la dificultad para emprender los rediseños organizacionales necesarios que permitan lograr las mejoras en la calidad, tiempos de respuesta y/o niveles de producción que aseguren la cobertura esperada</a:t>
            </a:r>
          </a:p>
        </p:txBody>
      </p:sp>
      <p:sp>
        <p:nvSpPr>
          <p:cNvPr id="20" name="Marcador de texto 19">
            <a:extLst>
              <a:ext uri="{FF2B5EF4-FFF2-40B4-BE49-F238E27FC236}">
                <a16:creationId xmlns:a16="http://schemas.microsoft.com/office/drawing/2014/main" id="{B83D38BE-3603-45E0-B07A-7AC51ABCA2FE}"/>
              </a:ext>
            </a:extLst>
          </p:cNvPr>
          <p:cNvSpPr>
            <a:spLocks noGrp="1"/>
          </p:cNvSpPr>
          <p:nvPr>
            <p:ph type="body" idx="49"/>
          </p:nvPr>
        </p:nvSpPr>
        <p:spPr/>
        <p:txBody>
          <a:bodyPr rtlCol="0">
            <a:normAutofit fontScale="55000" lnSpcReduction="20000"/>
          </a:bodyPr>
          <a:lstStyle/>
          <a:p>
            <a:pPr rtl="0"/>
            <a:r>
              <a:rPr lang="es-ES" dirty="0"/>
              <a:t>3. La vinculación programática con las asignaciones presupuestarias</a:t>
            </a:r>
          </a:p>
        </p:txBody>
      </p:sp>
      <p:sp>
        <p:nvSpPr>
          <p:cNvPr id="22" name="Marcador de texto 21">
            <a:extLst>
              <a:ext uri="{FF2B5EF4-FFF2-40B4-BE49-F238E27FC236}">
                <a16:creationId xmlns:a16="http://schemas.microsoft.com/office/drawing/2014/main" id="{ECD0B61C-F4E1-40D7-BF93-62B96E902ACE}"/>
              </a:ext>
            </a:extLst>
          </p:cNvPr>
          <p:cNvSpPr>
            <a:spLocks noGrp="1"/>
          </p:cNvSpPr>
          <p:nvPr>
            <p:ph type="body" sz="quarter" idx="51"/>
          </p:nvPr>
        </p:nvSpPr>
        <p:spPr/>
        <p:txBody>
          <a:bodyPr rtlCol="0">
            <a:normAutofit/>
          </a:bodyPr>
          <a:lstStyle/>
          <a:p>
            <a:pPr rtl="0"/>
            <a:r>
              <a:rPr lang="es-ES" dirty="0"/>
              <a:t>No siempre los ejercicios de PE institucional tienen como consecuencia la vinculación de los recursos presupuestarios necesarios para el cumplimiento de los objetivos estratégicos</a:t>
            </a:r>
          </a:p>
        </p:txBody>
      </p:sp>
      <p:sp>
        <p:nvSpPr>
          <p:cNvPr id="5" name="Marcador de número de diapositiva 4">
            <a:extLst>
              <a:ext uri="{FF2B5EF4-FFF2-40B4-BE49-F238E27FC236}">
                <a16:creationId xmlns:a16="http://schemas.microsoft.com/office/drawing/2014/main" id="{C40DDBAC-98BB-4F37-AD98-D2A59FF030ED}"/>
              </a:ext>
            </a:extLst>
          </p:cNvPr>
          <p:cNvSpPr>
            <a:spLocks noGrp="1"/>
          </p:cNvSpPr>
          <p:nvPr>
            <p:ph type="sldNum" sz="quarter" idx="12"/>
          </p:nvPr>
        </p:nvSpPr>
        <p:spPr/>
        <p:txBody>
          <a:bodyPr rtlCol="0"/>
          <a:lstStyle/>
          <a:p>
            <a:pPr rtl="0"/>
            <a:fld id="{4950F5D8-22E1-4015-8661-E5B1FD28C2DE}" type="slidenum">
              <a:rPr lang="es-ES" smtClean="0"/>
              <a:pPr rtl="0"/>
              <a:t>24</a:t>
            </a:fld>
            <a:endParaRPr lang="es-ES" dirty="0"/>
          </a:p>
        </p:txBody>
      </p:sp>
      <p:sp>
        <p:nvSpPr>
          <p:cNvPr id="3" name="Marcador de fecha 2">
            <a:extLst>
              <a:ext uri="{FF2B5EF4-FFF2-40B4-BE49-F238E27FC236}">
                <a16:creationId xmlns:a16="http://schemas.microsoft.com/office/drawing/2014/main" id="{4199F1C1-6A25-402F-A3AF-D7E84109DDA1}"/>
              </a:ext>
            </a:extLst>
          </p:cNvPr>
          <p:cNvSpPr>
            <a:spLocks noGrp="1"/>
          </p:cNvSpPr>
          <p:nvPr>
            <p:ph type="dt" sz="half" idx="10"/>
          </p:nvPr>
        </p:nvSpPr>
        <p:spPr/>
        <p:txBody>
          <a:bodyPr rtlCol="0"/>
          <a:lstStyle/>
          <a:p>
            <a:pPr rtl="0"/>
            <a:fld id="{AC15B08E-D4BD-424D-A47A-4FA9FB499B89}" type="datetime1">
              <a:rPr lang="es-ES" smtClean="0"/>
              <a:t>01/10/2022</a:t>
            </a:fld>
            <a:endParaRPr lang="es-ES" dirty="0"/>
          </a:p>
        </p:txBody>
      </p:sp>
      <p:sp>
        <p:nvSpPr>
          <p:cNvPr id="4" name="Marcador de pie de página 3">
            <a:extLst>
              <a:ext uri="{FF2B5EF4-FFF2-40B4-BE49-F238E27FC236}">
                <a16:creationId xmlns:a16="http://schemas.microsoft.com/office/drawing/2014/main" id="{4E07CA6F-243E-4E42-969D-A8F1F1171BD8}"/>
              </a:ext>
            </a:extLst>
          </p:cNvPr>
          <p:cNvSpPr>
            <a:spLocks noGrp="1"/>
          </p:cNvSpPr>
          <p:nvPr>
            <p:ph type="ftr" sz="quarter" idx="11"/>
          </p:nvPr>
        </p:nvSpPr>
        <p:spPr/>
        <p:txBody>
          <a:bodyPr rtlCol="0"/>
          <a:lstStyle/>
          <a:p>
            <a:pPr rtl="0"/>
            <a:r>
              <a:rPr lang="es-ES" dirty="0"/>
              <a:t>AGREGAR UN PIE DE PÁGINA</a:t>
            </a:r>
          </a:p>
        </p:txBody>
      </p:sp>
      <p:sp>
        <p:nvSpPr>
          <p:cNvPr id="11" name="Marcador de texto 10">
            <a:extLst>
              <a:ext uri="{FF2B5EF4-FFF2-40B4-BE49-F238E27FC236}">
                <a16:creationId xmlns:a16="http://schemas.microsoft.com/office/drawing/2014/main" id="{6F965489-2BE7-BCCD-D96A-51B0A8CEA294}"/>
              </a:ext>
            </a:extLst>
          </p:cNvPr>
          <p:cNvSpPr>
            <a:spLocks noGrp="1"/>
          </p:cNvSpPr>
          <p:nvPr>
            <p:ph type="body" sz="quarter" idx="42"/>
          </p:nvPr>
        </p:nvSpPr>
        <p:spPr/>
        <p:txBody>
          <a:bodyPr/>
          <a:lstStyle/>
          <a:p>
            <a:endParaRPr lang="es-MX"/>
          </a:p>
        </p:txBody>
      </p:sp>
      <p:sp>
        <p:nvSpPr>
          <p:cNvPr id="15" name="Marcador de texto 14">
            <a:extLst>
              <a:ext uri="{FF2B5EF4-FFF2-40B4-BE49-F238E27FC236}">
                <a16:creationId xmlns:a16="http://schemas.microsoft.com/office/drawing/2014/main" id="{503A493B-254A-21EB-806B-92C4830697F4}"/>
              </a:ext>
            </a:extLst>
          </p:cNvPr>
          <p:cNvSpPr>
            <a:spLocks noGrp="1"/>
          </p:cNvSpPr>
          <p:nvPr>
            <p:ph type="body" sz="quarter" idx="50"/>
          </p:nvPr>
        </p:nvSpPr>
        <p:spPr/>
        <p:txBody>
          <a:bodyPr/>
          <a:lstStyle/>
          <a:p>
            <a:endParaRPr lang="es-MX"/>
          </a:p>
        </p:txBody>
      </p:sp>
      <p:sp>
        <p:nvSpPr>
          <p:cNvPr id="17" name="Marcador de texto 16">
            <a:extLst>
              <a:ext uri="{FF2B5EF4-FFF2-40B4-BE49-F238E27FC236}">
                <a16:creationId xmlns:a16="http://schemas.microsoft.com/office/drawing/2014/main" id="{51B3DCE2-4464-4B3B-2530-7915C86B78E7}"/>
              </a:ext>
            </a:extLst>
          </p:cNvPr>
          <p:cNvSpPr>
            <a:spLocks noGrp="1"/>
          </p:cNvSpPr>
          <p:nvPr>
            <p:ph type="body" sz="quarter" idx="53"/>
          </p:nvPr>
        </p:nvSpPr>
        <p:spPr/>
        <p:txBody>
          <a:bodyPr/>
          <a:lstStyle/>
          <a:p>
            <a:endParaRPr lang="es-MX"/>
          </a:p>
        </p:txBody>
      </p:sp>
    </p:spTree>
    <p:extLst>
      <p:ext uri="{BB962C8B-B14F-4D97-AF65-F5344CB8AC3E}">
        <p14:creationId xmlns:p14="http://schemas.microsoft.com/office/powerpoint/2010/main" val="3314597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538818D-C099-B62D-C40A-E9AE71D56A57}"/>
              </a:ext>
            </a:extLst>
          </p:cNvPr>
          <p:cNvSpPr>
            <a:spLocks noGrp="1"/>
          </p:cNvSpPr>
          <p:nvPr>
            <p:ph type="title"/>
          </p:nvPr>
        </p:nvSpPr>
        <p:spPr/>
        <p:txBody>
          <a:bodyPr>
            <a:normAutofit fontScale="90000"/>
          </a:bodyPr>
          <a:lstStyle/>
          <a:p>
            <a:r>
              <a:rPr lang="es-ES" dirty="0"/>
              <a:t>VI. Componentes del proceso de planificación estratégica (p.29 Armijo)</a:t>
            </a:r>
            <a:endParaRPr lang="es-MX" dirty="0"/>
          </a:p>
        </p:txBody>
      </p:sp>
      <p:sp>
        <p:nvSpPr>
          <p:cNvPr id="2" name="Marcador de fecha 1">
            <a:extLst>
              <a:ext uri="{FF2B5EF4-FFF2-40B4-BE49-F238E27FC236}">
                <a16:creationId xmlns:a16="http://schemas.microsoft.com/office/drawing/2014/main" id="{971A1759-3FAF-27DA-0CA8-570B6606F1B6}"/>
              </a:ext>
            </a:extLst>
          </p:cNvPr>
          <p:cNvSpPr>
            <a:spLocks noGrp="1"/>
          </p:cNvSpPr>
          <p:nvPr>
            <p:ph type="dt" sz="half" idx="10"/>
          </p:nvPr>
        </p:nvSpPr>
        <p:spPr/>
        <p:txBody>
          <a:bodyPr anchor="t">
            <a:normAutofit/>
          </a:bodyPr>
          <a:lstStyle/>
          <a:p>
            <a:pPr rtl="0">
              <a:lnSpc>
                <a:spcPct val="90000"/>
              </a:lnSpc>
              <a:spcAft>
                <a:spcPts val="600"/>
              </a:spcAft>
            </a:pPr>
            <a:fld id="{F7922530-5E46-4C1A-87B0-E7A879132091}"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9C1C6C05-ED2D-71BA-CC45-108637B7F763}"/>
              </a:ext>
            </a:extLst>
          </p:cNvPr>
          <p:cNvSpPr>
            <a:spLocks noGrp="1"/>
          </p:cNvSpPr>
          <p:nvPr>
            <p:ph type="ftr" sz="quarter" idx="11"/>
          </p:nvPr>
        </p:nvSpPr>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ADA2FA5A-8EFA-2C28-664D-3C632BA38C31}"/>
              </a:ext>
            </a:extLst>
          </p:cNvPr>
          <p:cNvSpPr>
            <a:spLocks noGrp="1"/>
          </p:cNvSpPr>
          <p:nvPr>
            <p:ph type="sldNum" sz="quarter" idx="12"/>
          </p:nvPr>
        </p:nvSpPr>
        <p:spPr/>
        <p:txBody>
          <a:bodyPr anchor="b">
            <a:normAutofit/>
          </a:bodyPr>
          <a:lstStyle/>
          <a:p>
            <a:pPr rtl="0">
              <a:spcAft>
                <a:spcPts val="600"/>
              </a:spcAft>
            </a:pPr>
            <a:fld id="{4950F5D8-22E1-4015-8661-E5B1FD28C2DE}" type="slidenum">
              <a:rPr lang="es-ES" noProof="0" smtClean="0"/>
              <a:pPr rtl="0">
                <a:spcAft>
                  <a:spcPts val="600"/>
                </a:spcAft>
              </a:pPr>
              <a:t>25</a:t>
            </a:fld>
            <a:endParaRPr lang="es-ES" noProof="0"/>
          </a:p>
        </p:txBody>
      </p:sp>
      <p:sp>
        <p:nvSpPr>
          <p:cNvPr id="9" name="Marcador de posición de imagen 8">
            <a:extLst>
              <a:ext uri="{FF2B5EF4-FFF2-40B4-BE49-F238E27FC236}">
                <a16:creationId xmlns:a16="http://schemas.microsoft.com/office/drawing/2014/main" id="{2A65681B-C110-3FF2-E446-55114FD6FC96}"/>
              </a:ext>
            </a:extLst>
          </p:cNvPr>
          <p:cNvSpPr>
            <a:spLocks noGrp="1"/>
          </p:cNvSpPr>
          <p:nvPr>
            <p:ph type="pic" sz="quarter" idx="50"/>
          </p:nvPr>
        </p:nvSpPr>
        <p:spPr/>
      </p:sp>
    </p:spTree>
    <p:extLst>
      <p:ext uri="{BB962C8B-B14F-4D97-AF65-F5344CB8AC3E}">
        <p14:creationId xmlns:p14="http://schemas.microsoft.com/office/powerpoint/2010/main" val="104619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DF1E287-7070-B051-6E5F-2B216A2E3810}"/>
              </a:ext>
            </a:extLst>
          </p:cNvPr>
          <p:cNvSpPr>
            <a:spLocks noGrp="1"/>
          </p:cNvSpPr>
          <p:nvPr>
            <p:ph type="title"/>
          </p:nvPr>
        </p:nvSpPr>
        <p:spPr/>
        <p:txBody>
          <a:bodyPr>
            <a:normAutofit/>
          </a:bodyPr>
          <a:lstStyle/>
          <a:p>
            <a:r>
              <a:rPr lang="es-MX" dirty="0"/>
              <a:t>A. Misión</a:t>
            </a:r>
          </a:p>
        </p:txBody>
      </p:sp>
      <p:sp>
        <p:nvSpPr>
          <p:cNvPr id="3" name="Marcador de fecha 2">
            <a:extLst>
              <a:ext uri="{FF2B5EF4-FFF2-40B4-BE49-F238E27FC236}">
                <a16:creationId xmlns:a16="http://schemas.microsoft.com/office/drawing/2014/main" id="{8CE10001-73CE-0A0F-2FA8-8CF46A513514}"/>
              </a:ext>
            </a:extLst>
          </p:cNvPr>
          <p:cNvSpPr>
            <a:spLocks noGrp="1"/>
          </p:cNvSpPr>
          <p:nvPr>
            <p:ph type="dt" sz="half" idx="10"/>
          </p:nvPr>
        </p:nvSpPr>
        <p:spPr/>
        <p:txBody>
          <a:bodyPr/>
          <a:lstStyle/>
          <a:p>
            <a:pPr rtl="0"/>
            <a:fld id="{68BCC77C-AD1C-4779-8492-EA0A3C813593}"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50EBB0EF-F1F7-A416-FEBD-D62CC2C1B465}"/>
              </a:ext>
            </a:extLst>
          </p:cNvPr>
          <p:cNvSpPr>
            <a:spLocks noGrp="1"/>
          </p:cNvSpPr>
          <p:nvPr>
            <p:ph type="ftr" sz="quarter" idx="11"/>
          </p:nvPr>
        </p:nvSpPr>
        <p:spPr/>
        <p:txBody>
          <a:bodyPr/>
          <a:lstStyle/>
          <a:p>
            <a:pPr rtl="0"/>
            <a:r>
              <a:rPr lang="es-ES" noProof="0"/>
              <a:t>AGREGAR UN PIE DE PÁGINA</a:t>
            </a:r>
            <a:endParaRPr lang="es-ES" noProof="0" dirty="0"/>
          </a:p>
        </p:txBody>
      </p:sp>
      <p:sp>
        <p:nvSpPr>
          <p:cNvPr id="5" name="Marcador de número de diapositiva 4">
            <a:extLst>
              <a:ext uri="{FF2B5EF4-FFF2-40B4-BE49-F238E27FC236}">
                <a16:creationId xmlns:a16="http://schemas.microsoft.com/office/drawing/2014/main" id="{F843474F-4D14-E1B5-34C6-B7AE0DC0AE08}"/>
              </a:ext>
            </a:extLst>
          </p:cNvPr>
          <p:cNvSpPr>
            <a:spLocks noGrp="1"/>
          </p:cNvSpPr>
          <p:nvPr>
            <p:ph type="sldNum" sz="quarter" idx="12"/>
          </p:nvPr>
        </p:nvSpPr>
        <p:spPr/>
        <p:txBody>
          <a:bodyPr/>
          <a:lstStyle/>
          <a:p>
            <a:pPr rtl="0"/>
            <a:fld id="{4950F5D8-22E1-4015-8661-E5B1FD28C2DE}" type="slidenum">
              <a:rPr lang="es-ES" noProof="0" smtClean="0"/>
              <a:t>26</a:t>
            </a:fld>
            <a:endParaRPr lang="es-ES" noProof="0" dirty="0"/>
          </a:p>
        </p:txBody>
      </p:sp>
      <p:sp>
        <p:nvSpPr>
          <p:cNvPr id="8" name="Marcador de texto 7">
            <a:extLst>
              <a:ext uri="{FF2B5EF4-FFF2-40B4-BE49-F238E27FC236}">
                <a16:creationId xmlns:a16="http://schemas.microsoft.com/office/drawing/2014/main" id="{1FF6EE7E-1E62-E619-98D8-D6246A3EAD34}"/>
              </a:ext>
            </a:extLst>
          </p:cNvPr>
          <p:cNvSpPr>
            <a:spLocks noGrp="1"/>
          </p:cNvSpPr>
          <p:nvPr>
            <p:ph type="body" idx="41"/>
          </p:nvPr>
        </p:nvSpPr>
        <p:spPr/>
        <p:txBody>
          <a:bodyPr/>
          <a:lstStyle/>
          <a:p>
            <a:r>
              <a:rPr lang="es-MX" dirty="0"/>
              <a:t>Definición</a:t>
            </a:r>
          </a:p>
        </p:txBody>
      </p:sp>
      <p:sp>
        <p:nvSpPr>
          <p:cNvPr id="9" name="Marcador de texto 8">
            <a:extLst>
              <a:ext uri="{FF2B5EF4-FFF2-40B4-BE49-F238E27FC236}">
                <a16:creationId xmlns:a16="http://schemas.microsoft.com/office/drawing/2014/main" id="{51505903-5B48-3BBA-123B-FE74E949F969}"/>
              </a:ext>
            </a:extLst>
          </p:cNvPr>
          <p:cNvSpPr>
            <a:spLocks noGrp="1"/>
          </p:cNvSpPr>
          <p:nvPr>
            <p:ph type="body" sz="quarter" idx="42"/>
          </p:nvPr>
        </p:nvSpPr>
        <p:spPr>
          <a:xfrm>
            <a:off x="1718924" y="4527898"/>
            <a:ext cx="3666744" cy="1688212"/>
          </a:xfrm>
        </p:spPr>
        <p:txBody>
          <a:bodyPr>
            <a:normAutofit lnSpcReduction="10000"/>
          </a:bodyPr>
          <a:lstStyle/>
          <a:p>
            <a:r>
              <a:rPr lang="es-ES" sz="1800" dirty="0"/>
              <a:t>Es una descripción de la razón de ser de la organización, establece su “quehacer” institucional, los bienes y servicios que entrega, las funciones principales que la distinguen y la hacen diferente de otras instituciones y justifican su existencia</a:t>
            </a:r>
            <a:endParaRPr lang="es-MX" sz="1800" dirty="0"/>
          </a:p>
        </p:txBody>
      </p:sp>
      <p:sp>
        <p:nvSpPr>
          <p:cNvPr id="10" name="Marcador de texto 9">
            <a:extLst>
              <a:ext uri="{FF2B5EF4-FFF2-40B4-BE49-F238E27FC236}">
                <a16:creationId xmlns:a16="http://schemas.microsoft.com/office/drawing/2014/main" id="{039A29B1-A193-B06A-E587-79042F14CF44}"/>
              </a:ext>
            </a:extLst>
          </p:cNvPr>
          <p:cNvSpPr>
            <a:spLocks noGrp="1"/>
          </p:cNvSpPr>
          <p:nvPr>
            <p:ph type="body" idx="45"/>
          </p:nvPr>
        </p:nvSpPr>
        <p:spPr>
          <a:xfrm>
            <a:off x="6498182" y="2688896"/>
            <a:ext cx="3666744" cy="334918"/>
          </a:xfrm>
        </p:spPr>
        <p:txBody>
          <a:bodyPr>
            <a:normAutofit fontScale="70000" lnSpcReduction="20000"/>
          </a:bodyPr>
          <a:lstStyle/>
          <a:p>
            <a:r>
              <a:rPr lang="es-ES" dirty="0"/>
              <a:t>Una correcta definición de la misión debe contener: </a:t>
            </a:r>
            <a:endParaRPr lang="es-MX" dirty="0"/>
          </a:p>
        </p:txBody>
      </p:sp>
      <p:sp>
        <p:nvSpPr>
          <p:cNvPr id="11" name="Marcador de texto 10">
            <a:extLst>
              <a:ext uri="{FF2B5EF4-FFF2-40B4-BE49-F238E27FC236}">
                <a16:creationId xmlns:a16="http://schemas.microsoft.com/office/drawing/2014/main" id="{3A4EF946-444F-4CBA-50FF-DE961CE47CAC}"/>
              </a:ext>
            </a:extLst>
          </p:cNvPr>
          <p:cNvSpPr>
            <a:spLocks noGrp="1"/>
          </p:cNvSpPr>
          <p:nvPr>
            <p:ph type="body" sz="quarter" idx="46"/>
          </p:nvPr>
        </p:nvSpPr>
        <p:spPr>
          <a:xfrm>
            <a:off x="6498182" y="3260035"/>
            <a:ext cx="3666744" cy="3080133"/>
          </a:xfrm>
        </p:spPr>
        <p:txBody>
          <a:bodyPr>
            <a:normAutofit fontScale="92500"/>
          </a:bodyPr>
          <a:lstStyle/>
          <a:p>
            <a:r>
              <a:rPr lang="es-ES" sz="1600" dirty="0"/>
              <a:t>Cuál es el propósito de la organización? </a:t>
            </a:r>
          </a:p>
          <a:p>
            <a:r>
              <a:rPr lang="es-ES" sz="1600" dirty="0"/>
              <a:t>¿Qué hace?: descripción de los productos finales (bienes y servicios que entrega). </a:t>
            </a:r>
          </a:p>
          <a:p>
            <a:r>
              <a:rPr lang="es-ES" sz="1600" dirty="0"/>
              <a:t>Para quiénes: identificación de los usuarios o beneficiarios a quiénes van dirigidos los productos finales (bienes y servicios). </a:t>
            </a:r>
          </a:p>
          <a:p>
            <a:r>
              <a:rPr lang="es-ES" sz="1600" dirty="0"/>
              <a:t>Cuál es el efecto que se espera lograr: (resultado final) en la población objetivo o potencial a la que se dirige su accionar, a través de los productos provistos. El quehacer de la institución que genera el valor público de la entidad y el plazo en que se espera proveer</a:t>
            </a:r>
            <a:endParaRPr lang="es-MX" sz="1600" dirty="0"/>
          </a:p>
        </p:txBody>
      </p:sp>
      <p:sp>
        <p:nvSpPr>
          <p:cNvPr id="12" name="Marcador de texto 11">
            <a:extLst>
              <a:ext uri="{FF2B5EF4-FFF2-40B4-BE49-F238E27FC236}">
                <a16:creationId xmlns:a16="http://schemas.microsoft.com/office/drawing/2014/main" id="{195C3836-EE1C-C2D1-8D66-614B6457EB18}"/>
              </a:ext>
            </a:extLst>
          </p:cNvPr>
          <p:cNvSpPr>
            <a:spLocks noGrp="1"/>
          </p:cNvSpPr>
          <p:nvPr>
            <p:ph type="body" sz="quarter" idx="47"/>
          </p:nvPr>
        </p:nvSpPr>
        <p:spPr/>
        <p:txBody>
          <a:bodyPr>
            <a:normAutofit/>
          </a:bodyPr>
          <a:lstStyle/>
          <a:p>
            <a:r>
              <a:rPr lang="es-ES" sz="3200" b="1" dirty="0"/>
              <a:t>1. Redacción de la misión</a:t>
            </a:r>
            <a:endParaRPr lang="es-MX" sz="3200" b="1" dirty="0"/>
          </a:p>
        </p:txBody>
      </p:sp>
      <p:sp>
        <p:nvSpPr>
          <p:cNvPr id="15" name="Marcador de posición de imagen 14">
            <a:extLst>
              <a:ext uri="{FF2B5EF4-FFF2-40B4-BE49-F238E27FC236}">
                <a16:creationId xmlns:a16="http://schemas.microsoft.com/office/drawing/2014/main" id="{9C650991-E8DE-9D29-06B4-D0518CFD786D}"/>
              </a:ext>
            </a:extLst>
          </p:cNvPr>
          <p:cNvSpPr>
            <a:spLocks noGrp="1"/>
          </p:cNvSpPr>
          <p:nvPr>
            <p:ph type="pic" sz="quarter" idx="50"/>
          </p:nvPr>
        </p:nvSpPr>
        <p:spPr/>
      </p:sp>
    </p:spTree>
    <p:extLst>
      <p:ext uri="{BB962C8B-B14F-4D97-AF65-F5344CB8AC3E}">
        <p14:creationId xmlns:p14="http://schemas.microsoft.com/office/powerpoint/2010/main" val="93262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BAB9FD65-24F8-7F5E-FEFC-8ECE936FC427}"/>
              </a:ext>
            </a:extLst>
          </p:cNvPr>
          <p:cNvSpPr>
            <a:spLocks noGrp="1"/>
          </p:cNvSpPr>
          <p:nvPr>
            <p:ph type="title"/>
          </p:nvPr>
        </p:nvSpPr>
        <p:spPr>
          <a:xfrm>
            <a:off x="838199" y="805472"/>
            <a:ext cx="6862011" cy="552848"/>
          </a:xfrm>
        </p:spPr>
        <p:txBody>
          <a:bodyPr anchor="b">
            <a:normAutofit/>
          </a:bodyPr>
          <a:lstStyle/>
          <a:p>
            <a:r>
              <a:rPr lang="es-ES" sz="2000"/>
              <a:t>2. Aspectos prácticos para la formulación de la misión</a:t>
            </a:r>
            <a:endParaRPr lang="es-MX" sz="2000"/>
          </a:p>
        </p:txBody>
      </p:sp>
      <p:sp>
        <p:nvSpPr>
          <p:cNvPr id="3" name="Marcador de fecha 2">
            <a:extLst>
              <a:ext uri="{FF2B5EF4-FFF2-40B4-BE49-F238E27FC236}">
                <a16:creationId xmlns:a16="http://schemas.microsoft.com/office/drawing/2014/main" id="{1E194750-89A5-EE77-7732-617B883F8AB3}"/>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68BCC77C-AD1C-4779-8492-EA0A3C813593}"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791487B5-E7DF-A46D-3702-D6A3BBE558B1}"/>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D7DBFD65-1A43-D6D9-2139-4323A8BBCDB9}"/>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27</a:t>
            </a:fld>
            <a:endParaRPr lang="es-ES" noProof="0"/>
          </a:p>
        </p:txBody>
      </p:sp>
      <p:sp>
        <p:nvSpPr>
          <p:cNvPr id="23" name="Picture Placeholder 6">
            <a:extLst>
              <a:ext uri="{FF2B5EF4-FFF2-40B4-BE49-F238E27FC236}">
                <a16:creationId xmlns:a16="http://schemas.microsoft.com/office/drawing/2014/main" id="{19CA52A6-35FF-A5E1-F875-C9255EA8C8B5}"/>
              </a:ext>
            </a:extLst>
          </p:cNvPr>
          <p:cNvSpPr>
            <a:spLocks noGrp="1"/>
          </p:cNvSpPr>
          <p:nvPr>
            <p:ph type="pic" sz="quarter" idx="50"/>
          </p:nvPr>
        </p:nvSpPr>
        <p:spPr>
          <a:xfrm>
            <a:off x="9409913" y="851603"/>
            <a:ext cx="1938528" cy="393192"/>
          </a:xfrm>
        </p:spPr>
      </p:sp>
      <p:graphicFrame>
        <p:nvGraphicFramePr>
          <p:cNvPr id="19" name="Marcador de contenido 15">
            <a:extLst>
              <a:ext uri="{FF2B5EF4-FFF2-40B4-BE49-F238E27FC236}">
                <a16:creationId xmlns:a16="http://schemas.microsoft.com/office/drawing/2014/main" id="{49B06C93-997A-7737-923F-FB517166BA9A}"/>
              </a:ext>
            </a:extLst>
          </p:cNvPr>
          <p:cNvGraphicFramePr>
            <a:graphicFrameLocks noGrp="1"/>
          </p:cNvGraphicFramePr>
          <p:nvPr>
            <p:ph sz="quarter" idx="53"/>
            <p:extLst>
              <p:ext uri="{D42A27DB-BD31-4B8C-83A1-F6EECF244321}">
                <p14:modId xmlns:p14="http://schemas.microsoft.com/office/powerpoint/2010/main" val="1702577792"/>
              </p:ext>
            </p:extLst>
          </p:nvPr>
        </p:nvGraphicFramePr>
        <p:xfrm>
          <a:off x="839787" y="1943100"/>
          <a:ext cx="10512425" cy="3686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11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881B860-38A0-F5AD-A25C-60F3DC41C572}"/>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3E1B9333-886D-76EB-EDE1-373B841E73D7}"/>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B0DA0B79-1DFE-1EE5-E415-C34CEBB57C64}"/>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28</a:t>
            </a:fld>
            <a:endParaRPr lang="es-ES" noProof="0"/>
          </a:p>
        </p:txBody>
      </p:sp>
      <p:sp>
        <p:nvSpPr>
          <p:cNvPr id="12" name="Title 1">
            <a:extLst>
              <a:ext uri="{FF2B5EF4-FFF2-40B4-BE49-F238E27FC236}">
                <a16:creationId xmlns:a16="http://schemas.microsoft.com/office/drawing/2014/main" id="{7A324765-E41D-C9C0-E71B-4BA57CBFAEA5}"/>
              </a:ext>
            </a:extLst>
          </p:cNvPr>
          <p:cNvSpPr>
            <a:spLocks noGrp="1"/>
          </p:cNvSpPr>
          <p:nvPr>
            <p:ph type="title"/>
          </p:nvPr>
        </p:nvSpPr>
        <p:spPr>
          <a:xfrm>
            <a:off x="839788" y="457200"/>
            <a:ext cx="3932237" cy="1600200"/>
          </a:xfrm>
        </p:spPr>
        <p:txBody>
          <a:bodyPr anchor="b">
            <a:normAutofit/>
          </a:bodyPr>
          <a:lstStyle/>
          <a:p>
            <a:r>
              <a:rPr lang="es-ES" sz="2500"/>
              <a:t>3. Vínculo entre la misión institucional y la misión de los programas o entidades dependientes</a:t>
            </a:r>
            <a:endParaRPr lang="en-US" sz="2500"/>
          </a:p>
        </p:txBody>
      </p:sp>
      <p:sp>
        <p:nvSpPr>
          <p:cNvPr id="17" name="Text Placeholder 5">
            <a:extLst>
              <a:ext uri="{FF2B5EF4-FFF2-40B4-BE49-F238E27FC236}">
                <a16:creationId xmlns:a16="http://schemas.microsoft.com/office/drawing/2014/main" id="{DBAD80E2-BFB4-F090-3554-5EB0638E0AB1}"/>
              </a:ext>
            </a:extLst>
          </p:cNvPr>
          <p:cNvSpPr>
            <a:spLocks noGrp="1"/>
          </p:cNvSpPr>
          <p:nvPr>
            <p:ph type="body" sz="half" idx="2"/>
          </p:nvPr>
        </p:nvSpPr>
        <p:spPr>
          <a:xfrm>
            <a:off x="839788" y="2057400"/>
            <a:ext cx="3932237" cy="3811588"/>
          </a:xfrm>
        </p:spPr>
        <p:txBody>
          <a:bodyPr>
            <a:normAutofit/>
          </a:bodyPr>
          <a:lstStyle/>
          <a:p>
            <a:r>
              <a:rPr lang="es-ES" sz="2800" dirty="0"/>
              <a:t>Un prerrequisito para una gestión orientada a los resultados es que exista esta cadena de objetivos jerarquizados, que establecen claras prioridades a diferentes niveles de decisión.</a:t>
            </a:r>
            <a:endParaRPr lang="en-US" sz="2800" dirty="0"/>
          </a:p>
        </p:txBody>
      </p:sp>
      <p:pic>
        <p:nvPicPr>
          <p:cNvPr id="9" name="Marcador de contenido 8" descr="Interfaz de usuario gráfica, Texto, Aplicación, Tabla&#10;&#10;Descripción generada automáticamente">
            <a:extLst>
              <a:ext uri="{FF2B5EF4-FFF2-40B4-BE49-F238E27FC236}">
                <a16:creationId xmlns:a16="http://schemas.microsoft.com/office/drawing/2014/main" id="{81DEB27B-BE3D-0851-1012-52D20F8925B2}"/>
              </a:ext>
            </a:extLst>
          </p:cNvPr>
          <p:cNvPicPr>
            <a:picLocks noGrp="1" noChangeAspect="1"/>
          </p:cNvPicPr>
          <p:nvPr>
            <p:ph idx="1"/>
          </p:nvPr>
        </p:nvPicPr>
        <p:blipFill rotWithShape="1">
          <a:blip r:embed="rId2"/>
          <a:srcRect l="23807" t="40470" r="24663" b="8764"/>
          <a:stretch/>
        </p:blipFill>
        <p:spPr>
          <a:xfrm>
            <a:off x="5075656" y="716377"/>
            <a:ext cx="7029254" cy="5856701"/>
          </a:xfrm>
          <a:noFill/>
        </p:spPr>
      </p:pic>
    </p:spTree>
    <p:extLst>
      <p:ext uri="{BB962C8B-B14F-4D97-AF65-F5344CB8AC3E}">
        <p14:creationId xmlns:p14="http://schemas.microsoft.com/office/powerpoint/2010/main" val="324193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4AAAAE8-FA88-0A17-549C-A8892D7166BB}"/>
              </a:ext>
            </a:extLst>
          </p:cNvPr>
          <p:cNvSpPr>
            <a:spLocks noGrp="1"/>
          </p:cNvSpPr>
          <p:nvPr>
            <p:ph type="title"/>
          </p:nvPr>
        </p:nvSpPr>
        <p:spPr>
          <a:xfrm>
            <a:off x="838199" y="805472"/>
            <a:ext cx="6862011" cy="552848"/>
          </a:xfrm>
        </p:spPr>
        <p:txBody>
          <a:bodyPr>
            <a:normAutofit fontScale="90000"/>
          </a:bodyPr>
          <a:lstStyle/>
          <a:p>
            <a:r>
              <a:rPr lang="es-ES" dirty="0"/>
              <a:t>4. Definiendo los productos y los usuarios</a:t>
            </a:r>
            <a:endParaRPr lang="en-US" dirty="0"/>
          </a:p>
        </p:txBody>
      </p:sp>
      <p:sp>
        <p:nvSpPr>
          <p:cNvPr id="4" name="Marcador de fecha 3">
            <a:extLst>
              <a:ext uri="{FF2B5EF4-FFF2-40B4-BE49-F238E27FC236}">
                <a16:creationId xmlns:a16="http://schemas.microsoft.com/office/drawing/2014/main" id="{09A1FE83-ED7B-3F0E-8A3B-50CDE4D1289E}"/>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C7342668-906A-4B7F-9457-07CCB4608BC4}"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71DF41C9-5302-739A-1E13-EABDB42684AB}"/>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E3516CC7-F03A-7AAB-1587-EA7CBD0B012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29</a:t>
            </a:fld>
            <a:endParaRPr lang="es-ES" noProof="0"/>
          </a:p>
        </p:txBody>
      </p:sp>
      <p:sp>
        <p:nvSpPr>
          <p:cNvPr id="14" name="Content Placeholder 5">
            <a:extLst>
              <a:ext uri="{FF2B5EF4-FFF2-40B4-BE49-F238E27FC236}">
                <a16:creationId xmlns:a16="http://schemas.microsoft.com/office/drawing/2014/main" id="{08B8C753-18E4-666F-7993-A24177E69BDA}"/>
              </a:ext>
            </a:extLst>
          </p:cNvPr>
          <p:cNvSpPr>
            <a:spLocks noGrp="1"/>
          </p:cNvSpPr>
          <p:nvPr>
            <p:ph sz="quarter" idx="53"/>
          </p:nvPr>
        </p:nvSpPr>
        <p:spPr>
          <a:xfrm>
            <a:off x="839787" y="1943100"/>
            <a:ext cx="10512425" cy="3686334"/>
          </a:xfrm>
        </p:spPr>
        <p:txBody>
          <a:bodyPr>
            <a:normAutofit fontScale="92500" lnSpcReduction="20000"/>
          </a:bodyPr>
          <a:lstStyle/>
          <a:p>
            <a:r>
              <a:rPr lang="es-ES" sz="3200" b="1" dirty="0"/>
              <a:t>Productos finales </a:t>
            </a:r>
          </a:p>
          <a:p>
            <a:r>
              <a:rPr lang="es-ES" dirty="0"/>
              <a:t>El producto final es el “principal bien o servicio que la institución proporciona a un usuario externo”. </a:t>
            </a:r>
          </a:p>
          <a:p>
            <a:r>
              <a:rPr lang="es-ES" dirty="0"/>
              <a:t>La característica principal del producto es que la entidad es responsable de su generación </a:t>
            </a:r>
          </a:p>
          <a:p>
            <a:r>
              <a:rPr lang="es-ES" dirty="0"/>
              <a:t>y provisión. </a:t>
            </a:r>
          </a:p>
          <a:p>
            <a:r>
              <a:rPr lang="es-ES" dirty="0"/>
              <a:t>En el presupuesto por programas, un producto final es la categoría principal para la asignación de recursos. </a:t>
            </a:r>
          </a:p>
          <a:p>
            <a:r>
              <a:rPr lang="es-ES" dirty="0"/>
              <a:t>Los productos finales deben cumplir con una serie de requisitos desde el punto de vista de su provisión: deben ser a la vez eficientes, eficaces, de calidad y producidos con economía.</a:t>
            </a:r>
          </a:p>
          <a:p>
            <a:r>
              <a:rPr lang="es-ES" sz="2600" b="1" dirty="0"/>
              <a:t>Estos atributos básicos de desempeño son los que debieran ser monitoreados en el sistema de control de gestión para contar con información para el análisis de la asignación presupuestaria</a:t>
            </a:r>
            <a:r>
              <a:rPr lang="es-ES" dirty="0"/>
              <a:t>.</a:t>
            </a:r>
            <a:endParaRPr lang="en-US" dirty="0"/>
          </a:p>
        </p:txBody>
      </p:sp>
      <p:sp>
        <p:nvSpPr>
          <p:cNvPr id="16" name="Picture Placeholder 6">
            <a:extLst>
              <a:ext uri="{FF2B5EF4-FFF2-40B4-BE49-F238E27FC236}">
                <a16:creationId xmlns:a16="http://schemas.microsoft.com/office/drawing/2014/main" id="{7B485578-D770-22BE-A467-3293E37BD9AF}"/>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89712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B54C2-626D-4E56-A5A3-494CC09D763E}"/>
              </a:ext>
            </a:extLst>
          </p:cNvPr>
          <p:cNvSpPr>
            <a:spLocks noGrp="1"/>
          </p:cNvSpPr>
          <p:nvPr>
            <p:ph type="title"/>
          </p:nvPr>
        </p:nvSpPr>
        <p:spPr>
          <a:xfrm>
            <a:off x="7089170" y="3205538"/>
            <a:ext cx="4263043" cy="2459848"/>
          </a:xfrm>
        </p:spPr>
        <p:txBody>
          <a:bodyPr rtlCol="0"/>
          <a:lstStyle/>
          <a:p>
            <a:pPr rtl="0"/>
            <a:r>
              <a:rPr lang="es-ES" dirty="0"/>
              <a:t>II. Aspectos conceptuales de la</a:t>
            </a:r>
            <a:br>
              <a:rPr lang="es-ES" dirty="0"/>
            </a:br>
            <a:r>
              <a:rPr lang="es-ES" dirty="0"/>
              <a:t>evaluación del desempeño</a:t>
            </a:r>
            <a:br>
              <a:rPr lang="es-ES" dirty="0"/>
            </a:br>
            <a:r>
              <a:rPr lang="es-ES" dirty="0"/>
              <a:t>institucional</a:t>
            </a:r>
          </a:p>
        </p:txBody>
      </p:sp>
      <p:sp>
        <p:nvSpPr>
          <p:cNvPr id="7" name="Subtítulo 6">
            <a:extLst>
              <a:ext uri="{FF2B5EF4-FFF2-40B4-BE49-F238E27FC236}">
                <a16:creationId xmlns:a16="http://schemas.microsoft.com/office/drawing/2014/main" id="{FA7655FA-C53D-4FB0-9C00-53DFADE92015}"/>
              </a:ext>
            </a:extLst>
          </p:cNvPr>
          <p:cNvSpPr>
            <a:spLocks noGrp="1"/>
          </p:cNvSpPr>
          <p:nvPr>
            <p:ph type="subTitle" idx="1"/>
          </p:nvPr>
        </p:nvSpPr>
        <p:spPr>
          <a:xfrm>
            <a:off x="7089170" y="5681266"/>
            <a:ext cx="4263044" cy="400081"/>
          </a:xfrm>
        </p:spPr>
        <p:txBody>
          <a:bodyPr rtlCol="0">
            <a:normAutofit fontScale="62500" lnSpcReduction="20000"/>
          </a:bodyPr>
          <a:lstStyle/>
          <a:p>
            <a:pPr rtl="0"/>
            <a:r>
              <a:rPr lang="es-ES" dirty="0"/>
              <a:t>Pilar del nuevo modelo de gestión pública</a:t>
            </a:r>
          </a:p>
        </p:txBody>
      </p:sp>
    </p:spTree>
    <p:extLst>
      <p:ext uri="{BB962C8B-B14F-4D97-AF65-F5344CB8AC3E}">
        <p14:creationId xmlns:p14="http://schemas.microsoft.com/office/powerpoint/2010/main" val="62161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1407C6A1-9A25-B432-ACD9-F68C7DD690F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1F0C79B6-A396-2A7C-135D-A7F3C50DC63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36BCA935-08B3-5A76-C973-93CD5D480C45}"/>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30</a:t>
            </a:fld>
            <a:endParaRPr lang="es-ES" noProof="0"/>
          </a:p>
        </p:txBody>
      </p:sp>
      <p:sp>
        <p:nvSpPr>
          <p:cNvPr id="2" name="Título 1">
            <a:extLst>
              <a:ext uri="{FF2B5EF4-FFF2-40B4-BE49-F238E27FC236}">
                <a16:creationId xmlns:a16="http://schemas.microsoft.com/office/drawing/2014/main" id="{F03E956C-50C0-757F-8FA1-66BE616BB175}"/>
              </a:ext>
            </a:extLst>
          </p:cNvPr>
          <p:cNvSpPr>
            <a:spLocks noGrp="1"/>
          </p:cNvSpPr>
          <p:nvPr>
            <p:ph type="title"/>
          </p:nvPr>
        </p:nvSpPr>
        <p:spPr>
          <a:xfrm>
            <a:off x="839788" y="457200"/>
            <a:ext cx="3932237" cy="1600200"/>
          </a:xfrm>
        </p:spPr>
        <p:txBody>
          <a:bodyPr anchor="b">
            <a:normAutofit/>
          </a:bodyPr>
          <a:lstStyle/>
          <a:p>
            <a:endParaRPr lang="es-MX" sz="3000" dirty="0"/>
          </a:p>
        </p:txBody>
      </p:sp>
      <p:sp>
        <p:nvSpPr>
          <p:cNvPr id="14" name="Text Placeholder 5">
            <a:extLst>
              <a:ext uri="{FF2B5EF4-FFF2-40B4-BE49-F238E27FC236}">
                <a16:creationId xmlns:a16="http://schemas.microsoft.com/office/drawing/2014/main" id="{0E7FD911-464C-ACE9-F4B8-B923CD773075}"/>
              </a:ext>
            </a:extLst>
          </p:cNvPr>
          <p:cNvSpPr>
            <a:spLocks noGrp="1"/>
          </p:cNvSpPr>
          <p:nvPr>
            <p:ph type="body" sz="half" idx="2"/>
          </p:nvPr>
        </p:nvSpPr>
        <p:spPr>
          <a:xfrm>
            <a:off x="839788" y="2057400"/>
            <a:ext cx="3932237" cy="3811588"/>
          </a:xfrm>
        </p:spPr>
        <p:txBody>
          <a:bodyPr/>
          <a:lstStyle/>
          <a:p>
            <a:r>
              <a:rPr lang="es-ES" sz="4400" dirty="0"/>
              <a:t>Características de los productos finales o estratégicos: </a:t>
            </a:r>
            <a:endParaRPr lang="es-MX" sz="4400" dirty="0"/>
          </a:p>
          <a:p>
            <a:endParaRPr lang="en-US" dirty="0"/>
          </a:p>
        </p:txBody>
      </p:sp>
      <p:sp>
        <p:nvSpPr>
          <p:cNvPr id="6" name="Marcador de contenido 5">
            <a:extLst>
              <a:ext uri="{FF2B5EF4-FFF2-40B4-BE49-F238E27FC236}">
                <a16:creationId xmlns:a16="http://schemas.microsoft.com/office/drawing/2014/main" id="{046DEC52-9137-8D40-B4B4-186CFF38DFFC}"/>
              </a:ext>
            </a:extLst>
          </p:cNvPr>
          <p:cNvSpPr>
            <a:spLocks noGrp="1"/>
          </p:cNvSpPr>
          <p:nvPr>
            <p:ph idx="1"/>
          </p:nvPr>
        </p:nvSpPr>
        <p:spPr>
          <a:xfrm>
            <a:off x="5183188" y="499123"/>
            <a:ext cx="6172200" cy="5361928"/>
          </a:xfrm>
        </p:spPr>
        <p:txBody>
          <a:bodyPr>
            <a:normAutofit/>
          </a:bodyPr>
          <a:lstStyle/>
          <a:p>
            <a:r>
              <a:rPr lang="es-ES" sz="1700" dirty="0"/>
              <a:t>− Su prioridad estratégica. Un producto principal está directamente relacionado con el mandato legal y la misión. </a:t>
            </a:r>
          </a:p>
          <a:p>
            <a:r>
              <a:rPr lang="es-ES" sz="1700" dirty="0"/>
              <a:t>− La demanda de los usuarios en la mayor parte de los casos es continua, sistemática y permanente. </a:t>
            </a:r>
          </a:p>
          <a:p>
            <a:r>
              <a:rPr lang="es-ES" sz="1700" dirty="0"/>
              <a:t>− El número de transacciones. En general, podemos identificar si un producto es final o estratégico analizando cuantas unidades se proveen o si el número de transacciones es significativa. </a:t>
            </a:r>
          </a:p>
          <a:p>
            <a:r>
              <a:rPr lang="es-ES" sz="1700" dirty="0"/>
              <a:t>− La existencia de un centro gestor o una unidad gestora a cargo de la generación del producto. </a:t>
            </a:r>
          </a:p>
          <a:p>
            <a:r>
              <a:rPr lang="es-ES" sz="1700" dirty="0"/>
              <a:t>− Los recursos presupuestarios que se consumen en su generación son altos con relación al presupuesto total (porcentaje del presupuesto destinado a la provisión del servicio) o de recursos humanos (porcentaje de funcionarios responsables de producir y entregar el servicio). </a:t>
            </a:r>
          </a:p>
          <a:p>
            <a:r>
              <a:rPr lang="es-ES" sz="1700" dirty="0"/>
              <a:t>− El producto final es importante para la información externa y para efectos de las rendiciones de cuentas</a:t>
            </a:r>
            <a:endParaRPr lang="es-MX" sz="1700" dirty="0"/>
          </a:p>
        </p:txBody>
      </p:sp>
    </p:spTree>
    <p:extLst>
      <p:ext uri="{BB962C8B-B14F-4D97-AF65-F5344CB8AC3E}">
        <p14:creationId xmlns:p14="http://schemas.microsoft.com/office/powerpoint/2010/main" val="105998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CDDA57-C498-8232-DD9F-24800613CE4F}"/>
              </a:ext>
            </a:extLst>
          </p:cNvPr>
          <p:cNvSpPr>
            <a:spLocks noGrp="1"/>
          </p:cNvSpPr>
          <p:nvPr>
            <p:ph type="title"/>
          </p:nvPr>
        </p:nvSpPr>
        <p:spPr>
          <a:xfrm>
            <a:off x="841500" y="1514007"/>
            <a:ext cx="4585780" cy="1091078"/>
          </a:xfrm>
        </p:spPr>
        <p:txBody>
          <a:bodyPr>
            <a:normAutofit fontScale="90000"/>
          </a:bodyPr>
          <a:lstStyle/>
          <a:p>
            <a:r>
              <a:rPr lang="es-ES" dirty="0"/>
              <a:t>Productos intermedios </a:t>
            </a:r>
            <a:br>
              <a:rPr lang="es-ES" dirty="0"/>
            </a:br>
            <a:endParaRPr lang="en-US" dirty="0"/>
          </a:p>
        </p:txBody>
      </p:sp>
      <p:sp>
        <p:nvSpPr>
          <p:cNvPr id="14" name="Content Placeholder 2">
            <a:extLst>
              <a:ext uri="{FF2B5EF4-FFF2-40B4-BE49-F238E27FC236}">
                <a16:creationId xmlns:a16="http://schemas.microsoft.com/office/drawing/2014/main" id="{42759507-DF72-5CAE-49B5-2322A7EAC13D}"/>
              </a:ext>
            </a:extLst>
          </p:cNvPr>
          <p:cNvSpPr>
            <a:spLocks noGrp="1"/>
          </p:cNvSpPr>
          <p:nvPr>
            <p:ph sz="quarter" idx="4"/>
          </p:nvPr>
        </p:nvSpPr>
        <p:spPr>
          <a:xfrm>
            <a:off x="371061" y="2698955"/>
            <a:ext cx="6056243" cy="3136910"/>
          </a:xfrm>
        </p:spPr>
        <p:txBody>
          <a:bodyPr>
            <a:normAutofit fontScale="92500"/>
          </a:bodyPr>
          <a:lstStyle/>
          <a:p>
            <a:r>
              <a:rPr lang="es-ES" sz="2000" dirty="0"/>
              <a:t>− Son aquellos “productos” que resultan de los procesos y/o actividades, necesarios para la realización del “producto final”. </a:t>
            </a:r>
          </a:p>
          <a:p>
            <a:r>
              <a:rPr lang="es-ES" sz="2000" dirty="0"/>
              <a:t>− Son productos relacionados con la gestión interna y que apoyan la provisión de los productos finales o estratégicos. </a:t>
            </a:r>
          </a:p>
          <a:p>
            <a:r>
              <a:rPr lang="es-ES" sz="2000" dirty="0"/>
              <a:t>− A diferencia de los productos finales, los intermedios, no necesitan un monitoreo regular desde el punto de vista del presupuesto informado sobre desempeño. </a:t>
            </a:r>
          </a:p>
          <a:p>
            <a:r>
              <a:rPr lang="es-ES" sz="2000" dirty="0"/>
              <a:t>− Tienen menor relevancia desde el punto de vista de la información externa, para fines de rendición de cuentas.</a:t>
            </a:r>
            <a:endParaRPr lang="en-US" sz="2000" dirty="0"/>
          </a:p>
        </p:txBody>
      </p:sp>
      <p:sp>
        <p:nvSpPr>
          <p:cNvPr id="2" name="Marcador de fecha 1">
            <a:extLst>
              <a:ext uri="{FF2B5EF4-FFF2-40B4-BE49-F238E27FC236}">
                <a16:creationId xmlns:a16="http://schemas.microsoft.com/office/drawing/2014/main" id="{63FAE21C-6CB1-E41D-B15C-8CE799D898AC}"/>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71B2CE8-B602-4FC0-91D8-CDE770596068}"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BC6B3F34-B6FF-DE9B-14E3-090E1684B43B}"/>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C2717469-BB86-1A46-6628-F6930D62DECD}"/>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31</a:t>
            </a:fld>
            <a:endParaRPr lang="es-ES" noProof="0"/>
          </a:p>
        </p:txBody>
      </p:sp>
      <p:sp>
        <p:nvSpPr>
          <p:cNvPr id="16" name="Picture Placeholder 6">
            <a:extLst>
              <a:ext uri="{FF2B5EF4-FFF2-40B4-BE49-F238E27FC236}">
                <a16:creationId xmlns:a16="http://schemas.microsoft.com/office/drawing/2014/main" id="{8857E832-3C65-E1C0-2566-D0E8A16CF52D}"/>
              </a:ext>
            </a:extLst>
          </p:cNvPr>
          <p:cNvSpPr>
            <a:spLocks noGrp="1"/>
          </p:cNvSpPr>
          <p:nvPr>
            <p:ph type="pic" sz="quarter" idx="50"/>
          </p:nvPr>
        </p:nvSpPr>
        <p:spPr>
          <a:xfrm>
            <a:off x="831850" y="851603"/>
            <a:ext cx="1938528" cy="393192"/>
          </a:xfrm>
        </p:spPr>
      </p:sp>
    </p:spTree>
    <p:extLst>
      <p:ext uri="{BB962C8B-B14F-4D97-AF65-F5344CB8AC3E}">
        <p14:creationId xmlns:p14="http://schemas.microsoft.com/office/powerpoint/2010/main" val="1994294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07228147-20F0-612D-0655-D5BB56E32964}"/>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6C636A7-7D71-4245-9288-616D8B521246}"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AA628172-179C-115D-20EA-D476242EB198}"/>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633E3581-E499-A532-9C91-15BD9AD7FD12}"/>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32</a:t>
            </a:fld>
            <a:endParaRPr lang="es-ES" noProof="0"/>
          </a:p>
        </p:txBody>
      </p:sp>
      <p:sp>
        <p:nvSpPr>
          <p:cNvPr id="12" name="Title 4">
            <a:extLst>
              <a:ext uri="{FF2B5EF4-FFF2-40B4-BE49-F238E27FC236}">
                <a16:creationId xmlns:a16="http://schemas.microsoft.com/office/drawing/2014/main" id="{1F7504AD-3FED-1970-2811-CE45F62B8CB3}"/>
              </a:ext>
            </a:extLst>
          </p:cNvPr>
          <p:cNvSpPr>
            <a:spLocks noGrp="1"/>
          </p:cNvSpPr>
          <p:nvPr>
            <p:ph type="title"/>
          </p:nvPr>
        </p:nvSpPr>
        <p:spPr>
          <a:xfrm>
            <a:off x="839788" y="457200"/>
            <a:ext cx="3932237" cy="1600200"/>
          </a:xfrm>
        </p:spPr>
        <p:txBody>
          <a:bodyPr/>
          <a:lstStyle/>
          <a:p>
            <a:endParaRPr lang="en-US"/>
          </a:p>
        </p:txBody>
      </p:sp>
      <p:sp>
        <p:nvSpPr>
          <p:cNvPr id="14" name="Text Placeholder 5">
            <a:extLst>
              <a:ext uri="{FF2B5EF4-FFF2-40B4-BE49-F238E27FC236}">
                <a16:creationId xmlns:a16="http://schemas.microsoft.com/office/drawing/2014/main" id="{2CA88480-E574-C76B-3961-9A7A3A03FF4F}"/>
              </a:ext>
            </a:extLst>
          </p:cNvPr>
          <p:cNvSpPr>
            <a:spLocks noGrp="1"/>
          </p:cNvSpPr>
          <p:nvPr>
            <p:ph type="body" sz="half" idx="2"/>
          </p:nvPr>
        </p:nvSpPr>
        <p:spPr>
          <a:xfrm>
            <a:off x="839788" y="2057400"/>
            <a:ext cx="3932237" cy="3811588"/>
          </a:xfrm>
        </p:spPr>
        <p:txBody>
          <a:bodyPr/>
          <a:lstStyle/>
          <a:p>
            <a:endParaRPr lang="en-US"/>
          </a:p>
        </p:txBody>
      </p:sp>
      <p:sp>
        <p:nvSpPr>
          <p:cNvPr id="16" name="Content Placeholder 6">
            <a:extLst>
              <a:ext uri="{FF2B5EF4-FFF2-40B4-BE49-F238E27FC236}">
                <a16:creationId xmlns:a16="http://schemas.microsoft.com/office/drawing/2014/main" id="{A9201440-AB70-7D65-CBBA-2F4B8704749F}"/>
              </a:ext>
            </a:extLst>
          </p:cNvPr>
          <p:cNvSpPr>
            <a:spLocks noGrp="1"/>
          </p:cNvSpPr>
          <p:nvPr>
            <p:ph idx="1"/>
          </p:nvPr>
        </p:nvSpPr>
        <p:spPr>
          <a:xfrm>
            <a:off x="5183188" y="499123"/>
            <a:ext cx="6172200" cy="5361928"/>
          </a:xfrm>
        </p:spPr>
        <p:txBody>
          <a:bodyPr/>
          <a:lstStyle/>
          <a:p>
            <a:endParaRPr lang="es-ES" dirty="0"/>
          </a:p>
          <a:p>
            <a:endParaRPr lang="es-ES" dirty="0"/>
          </a:p>
          <a:p>
            <a:r>
              <a:rPr lang="es-ES" dirty="0"/>
              <a:t>Los productos tanto finales como intermedios son parte del proceso productivo de una organización, que ejecuta y presta o entrega los bienes y servicios (productos) a usuarios. </a:t>
            </a:r>
          </a:p>
          <a:p>
            <a:endParaRPr lang="es-ES" dirty="0"/>
          </a:p>
          <a:p>
            <a:r>
              <a:rPr lang="es-ES" dirty="0"/>
              <a:t>Por lo tanto cuando hablamos de definir los productos, lo hacemos considerando el proceso que se realiza a nivel de los programas, empresas, unidades organizacionales, que dependen de un Ministerio o Secretaría</a:t>
            </a:r>
            <a:endParaRPr lang="en-US" dirty="0"/>
          </a:p>
        </p:txBody>
      </p:sp>
    </p:spTree>
    <p:extLst>
      <p:ext uri="{BB962C8B-B14F-4D97-AF65-F5344CB8AC3E}">
        <p14:creationId xmlns:p14="http://schemas.microsoft.com/office/powerpoint/2010/main" val="86449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E61AB5F-BE29-1B7B-5B12-FE26ADD8F463}"/>
              </a:ext>
            </a:extLst>
          </p:cNvPr>
          <p:cNvSpPr>
            <a:spLocks noGrp="1"/>
          </p:cNvSpPr>
          <p:nvPr>
            <p:ph type="title"/>
          </p:nvPr>
        </p:nvSpPr>
        <p:spPr>
          <a:xfrm>
            <a:off x="838199" y="805472"/>
            <a:ext cx="6862011" cy="552848"/>
          </a:xfrm>
        </p:spPr>
        <p:txBody>
          <a:bodyPr/>
          <a:lstStyle/>
          <a:p>
            <a:endParaRPr lang="en-US"/>
          </a:p>
        </p:txBody>
      </p:sp>
      <p:sp>
        <p:nvSpPr>
          <p:cNvPr id="2" name="Marcador de fecha 1">
            <a:extLst>
              <a:ext uri="{FF2B5EF4-FFF2-40B4-BE49-F238E27FC236}">
                <a16:creationId xmlns:a16="http://schemas.microsoft.com/office/drawing/2014/main" id="{1864E9BF-0EB4-06DC-E6A0-13756EC5849D}"/>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71B2CE8-B602-4FC0-91D8-CDE770596068}"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B7242C2A-5BB4-5364-1746-ECB9F67BF035}"/>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98B23C1D-B071-85FC-E576-716F027C5B31}"/>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33</a:t>
            </a:fld>
            <a:endParaRPr lang="es-ES" noProof="0"/>
          </a:p>
        </p:txBody>
      </p:sp>
      <p:pic>
        <p:nvPicPr>
          <p:cNvPr id="9" name="Marcador de contenido 8">
            <a:extLst>
              <a:ext uri="{FF2B5EF4-FFF2-40B4-BE49-F238E27FC236}">
                <a16:creationId xmlns:a16="http://schemas.microsoft.com/office/drawing/2014/main" id="{68AA0C63-9156-BA4D-D989-B6BC34240FD8}"/>
              </a:ext>
            </a:extLst>
          </p:cNvPr>
          <p:cNvPicPr>
            <a:picLocks noGrp="1" noChangeAspect="1"/>
          </p:cNvPicPr>
          <p:nvPr>
            <p:ph sz="quarter" idx="53"/>
          </p:nvPr>
        </p:nvPicPr>
        <p:blipFill rotWithShape="1">
          <a:blip r:embed="rId2"/>
          <a:srcRect l="22180" t="23643" r="8087" b="6593"/>
          <a:stretch/>
        </p:blipFill>
        <p:spPr>
          <a:xfrm>
            <a:off x="838200" y="1979043"/>
            <a:ext cx="10757452" cy="4776377"/>
          </a:xfrm>
        </p:spPr>
      </p:pic>
      <p:sp>
        <p:nvSpPr>
          <p:cNvPr id="16" name="Picture Placeholder 6">
            <a:extLst>
              <a:ext uri="{FF2B5EF4-FFF2-40B4-BE49-F238E27FC236}">
                <a16:creationId xmlns:a16="http://schemas.microsoft.com/office/drawing/2014/main" id="{5BDD11F6-6D44-09C8-569B-8D57499EF612}"/>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24172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7C827FF-4D8F-93E4-0203-9F4E0FFE6AD3}"/>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BB5F5138-577D-2924-5CC3-41AC6CA37720}"/>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DD236A4D-1CE5-BD5C-057B-9DE514677955}"/>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34</a:t>
            </a:fld>
            <a:endParaRPr lang="es-ES" noProof="0"/>
          </a:p>
        </p:txBody>
      </p:sp>
      <p:sp>
        <p:nvSpPr>
          <p:cNvPr id="14" name="Title 4">
            <a:extLst>
              <a:ext uri="{FF2B5EF4-FFF2-40B4-BE49-F238E27FC236}">
                <a16:creationId xmlns:a16="http://schemas.microsoft.com/office/drawing/2014/main" id="{088B8800-A290-7C67-B7E6-8203DE741B8E}"/>
              </a:ext>
            </a:extLst>
          </p:cNvPr>
          <p:cNvSpPr>
            <a:spLocks noGrp="1"/>
          </p:cNvSpPr>
          <p:nvPr>
            <p:ph type="title"/>
          </p:nvPr>
        </p:nvSpPr>
        <p:spPr>
          <a:xfrm>
            <a:off x="839788" y="457199"/>
            <a:ext cx="3932237" cy="2365513"/>
          </a:xfrm>
        </p:spPr>
        <p:txBody>
          <a:bodyPr>
            <a:noAutofit/>
          </a:bodyPr>
          <a:lstStyle/>
          <a:p>
            <a:r>
              <a:rPr lang="es-ES" sz="2400" dirty="0"/>
              <a:t>La correcta definición de los productos finales permite posteriormente responder a preguntas elementales relativas a la eficacia, eficiencia y calidad del programa, como por ejemplo:</a:t>
            </a:r>
            <a:endParaRPr lang="en-US" sz="2400" dirty="0"/>
          </a:p>
        </p:txBody>
      </p:sp>
      <p:sp>
        <p:nvSpPr>
          <p:cNvPr id="16" name="Text Placeholder 5">
            <a:extLst>
              <a:ext uri="{FF2B5EF4-FFF2-40B4-BE49-F238E27FC236}">
                <a16:creationId xmlns:a16="http://schemas.microsoft.com/office/drawing/2014/main" id="{D782FAFE-9F7B-3689-6C21-58F7838EEECD}"/>
              </a:ext>
            </a:extLst>
          </p:cNvPr>
          <p:cNvSpPr>
            <a:spLocks noGrp="1"/>
          </p:cNvSpPr>
          <p:nvPr>
            <p:ph type="body" sz="half" idx="2"/>
          </p:nvPr>
        </p:nvSpPr>
        <p:spPr>
          <a:xfrm>
            <a:off x="641005" y="3046412"/>
            <a:ext cx="3932237" cy="3811588"/>
          </a:xfrm>
        </p:spPr>
        <p:txBody>
          <a:bodyPr>
            <a:normAutofit/>
          </a:bodyPr>
          <a:lstStyle/>
          <a:p>
            <a:r>
              <a:rPr lang="es-ES" sz="2000" dirty="0"/>
              <a:t>¿Cuál es la cobertura de la población alcanzada, con la producción final? ¿Cuál es el costo por producto? ¿Cuáles son los resultados intermedios que se logran con ese nivel de producción? ¿Cómo contribuye la producción del programa /entidad a los resultados finales de una política?</a:t>
            </a:r>
            <a:endParaRPr lang="en-US" sz="2000" dirty="0"/>
          </a:p>
        </p:txBody>
      </p:sp>
      <p:pic>
        <p:nvPicPr>
          <p:cNvPr id="9" name="Marcador de contenido 8">
            <a:extLst>
              <a:ext uri="{FF2B5EF4-FFF2-40B4-BE49-F238E27FC236}">
                <a16:creationId xmlns:a16="http://schemas.microsoft.com/office/drawing/2014/main" id="{2865E331-4B27-1D92-998F-C54BCF289068}"/>
              </a:ext>
            </a:extLst>
          </p:cNvPr>
          <p:cNvPicPr>
            <a:picLocks noGrp="1" noChangeAspect="1"/>
          </p:cNvPicPr>
          <p:nvPr>
            <p:ph idx="1"/>
          </p:nvPr>
        </p:nvPicPr>
        <p:blipFill rotWithShape="1">
          <a:blip r:embed="rId2"/>
          <a:srcRect l="21408" t="13953" r="20290" b="12015"/>
          <a:stretch/>
        </p:blipFill>
        <p:spPr>
          <a:xfrm>
            <a:off x="4929188" y="228601"/>
            <a:ext cx="7262812" cy="6372224"/>
          </a:xfrm>
          <a:noFill/>
        </p:spPr>
      </p:pic>
    </p:spTree>
    <p:extLst>
      <p:ext uri="{BB962C8B-B14F-4D97-AF65-F5344CB8AC3E}">
        <p14:creationId xmlns:p14="http://schemas.microsoft.com/office/powerpoint/2010/main" val="3557037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E2BB0134-F043-30EC-6B57-A326A49AB3D5}"/>
              </a:ext>
            </a:extLst>
          </p:cNvPr>
          <p:cNvSpPr>
            <a:spLocks noGrp="1"/>
          </p:cNvSpPr>
          <p:nvPr>
            <p:ph sz="half" idx="1"/>
          </p:nvPr>
        </p:nvSpPr>
        <p:spPr>
          <a:xfrm>
            <a:off x="838200" y="2049405"/>
            <a:ext cx="5181600" cy="3588615"/>
          </a:xfrm>
        </p:spPr>
        <p:txBody>
          <a:bodyPr/>
          <a:lstStyle/>
          <a:p>
            <a:r>
              <a:rPr lang="es-ES" dirty="0"/>
              <a:t>Así como es fundamental conocer qué hace la institución y cuáles son los bienes y servicios que provee, un requisito central es saber hacia quiénes están destinados los productos finales, es decir los usuarios o beneficiarios de los mismos.</a:t>
            </a:r>
          </a:p>
          <a:p>
            <a:endParaRPr lang="en-US" dirty="0"/>
          </a:p>
        </p:txBody>
      </p:sp>
      <p:sp>
        <p:nvSpPr>
          <p:cNvPr id="14" name="Content Placeholder 2">
            <a:extLst>
              <a:ext uri="{FF2B5EF4-FFF2-40B4-BE49-F238E27FC236}">
                <a16:creationId xmlns:a16="http://schemas.microsoft.com/office/drawing/2014/main" id="{CDA4F9E7-2FE4-8C89-66D0-3A7D8D962744}"/>
              </a:ext>
            </a:extLst>
          </p:cNvPr>
          <p:cNvSpPr>
            <a:spLocks noGrp="1"/>
          </p:cNvSpPr>
          <p:nvPr>
            <p:ph sz="half" idx="2"/>
          </p:nvPr>
        </p:nvSpPr>
        <p:spPr>
          <a:xfrm>
            <a:off x="6172200" y="2049405"/>
            <a:ext cx="5181600" cy="3568970"/>
          </a:xfrm>
        </p:spPr>
        <p:txBody>
          <a:bodyPr/>
          <a:lstStyle/>
          <a:p>
            <a:r>
              <a:rPr lang="es-ES" dirty="0"/>
              <a:t>En relación con el tipo de usuario hacia los cuales van dirigidos los productos, es necesario considerar al menos tres conceptos: </a:t>
            </a:r>
          </a:p>
          <a:p>
            <a:r>
              <a:rPr lang="es-ES" dirty="0"/>
              <a:t>“población potencial”, </a:t>
            </a:r>
          </a:p>
          <a:p>
            <a:r>
              <a:rPr lang="es-ES" dirty="0"/>
              <a:t>“población objetivo” y </a:t>
            </a:r>
          </a:p>
          <a:p>
            <a:r>
              <a:rPr lang="es-ES" dirty="0"/>
              <a:t>beneficiarios efectivos”</a:t>
            </a:r>
            <a:endParaRPr lang="en-US" dirty="0"/>
          </a:p>
        </p:txBody>
      </p:sp>
      <p:sp>
        <p:nvSpPr>
          <p:cNvPr id="2" name="Marcador de fecha 1">
            <a:extLst>
              <a:ext uri="{FF2B5EF4-FFF2-40B4-BE49-F238E27FC236}">
                <a16:creationId xmlns:a16="http://schemas.microsoft.com/office/drawing/2014/main" id="{CD3B3E29-7FB3-F4D4-80C7-BBE6CDA5DD4E}"/>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71B2CE8-B602-4FC0-91D8-CDE770596068}"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49E7F1F8-80F8-5728-5279-CDB7E4098D02}"/>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67F3CCB3-F342-7D13-C231-D74B0600D3CE}"/>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35</a:t>
            </a:fld>
            <a:endParaRPr lang="es-ES" noProof="0"/>
          </a:p>
        </p:txBody>
      </p:sp>
      <p:sp>
        <p:nvSpPr>
          <p:cNvPr id="16" name="Title 6">
            <a:extLst>
              <a:ext uri="{FF2B5EF4-FFF2-40B4-BE49-F238E27FC236}">
                <a16:creationId xmlns:a16="http://schemas.microsoft.com/office/drawing/2014/main" id="{275F625E-16AA-1340-462B-E7B440CDA2B8}"/>
              </a:ext>
            </a:extLst>
          </p:cNvPr>
          <p:cNvSpPr>
            <a:spLocks noGrp="1"/>
          </p:cNvSpPr>
          <p:nvPr>
            <p:ph type="title"/>
          </p:nvPr>
        </p:nvSpPr>
        <p:spPr>
          <a:xfrm>
            <a:off x="838199" y="805472"/>
            <a:ext cx="10512425" cy="552848"/>
          </a:xfrm>
        </p:spPr>
        <p:txBody>
          <a:bodyPr/>
          <a:lstStyle/>
          <a:p>
            <a:r>
              <a:rPr lang="es-ES" dirty="0"/>
              <a:t>Definiendo a los usuarios de los productos </a:t>
            </a:r>
            <a:endParaRPr lang="en-US" dirty="0"/>
          </a:p>
        </p:txBody>
      </p:sp>
    </p:spTree>
    <p:extLst>
      <p:ext uri="{BB962C8B-B14F-4D97-AF65-F5344CB8AC3E}">
        <p14:creationId xmlns:p14="http://schemas.microsoft.com/office/powerpoint/2010/main" val="2275553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10C470C-8A14-23BA-21E4-15F1E5BDB9D6}"/>
              </a:ext>
            </a:extLst>
          </p:cNvPr>
          <p:cNvSpPr>
            <a:spLocks noGrp="1"/>
          </p:cNvSpPr>
          <p:nvPr>
            <p:ph type="title"/>
          </p:nvPr>
        </p:nvSpPr>
        <p:spPr>
          <a:xfrm>
            <a:off x="838200" y="805472"/>
            <a:ext cx="7599790" cy="552848"/>
          </a:xfrm>
        </p:spPr>
        <p:txBody>
          <a:bodyPr/>
          <a:lstStyle/>
          <a:p>
            <a:r>
              <a:rPr lang="en-US" dirty="0" err="1"/>
              <a:t>Tipos</a:t>
            </a:r>
            <a:r>
              <a:rPr lang="en-US" dirty="0"/>
              <a:t> de población</a:t>
            </a:r>
          </a:p>
        </p:txBody>
      </p:sp>
      <p:sp>
        <p:nvSpPr>
          <p:cNvPr id="4" name="Marcador de fecha 3">
            <a:extLst>
              <a:ext uri="{FF2B5EF4-FFF2-40B4-BE49-F238E27FC236}">
                <a16:creationId xmlns:a16="http://schemas.microsoft.com/office/drawing/2014/main" id="{1D9C269A-8FB8-BA28-71D5-07BD7B992F5C}"/>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FAABCBA3-FEFD-49EC-A8F8-506241F81ABA}"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31902918-51D8-E155-4744-2294D6A7A084}"/>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4D999999-6B40-3CE7-EB20-433231901BD0}"/>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36</a:t>
            </a:fld>
            <a:endParaRPr lang="es-ES" noProof="0"/>
          </a:p>
        </p:txBody>
      </p:sp>
      <p:sp>
        <p:nvSpPr>
          <p:cNvPr id="14" name="Text Placeholder 5">
            <a:extLst>
              <a:ext uri="{FF2B5EF4-FFF2-40B4-BE49-F238E27FC236}">
                <a16:creationId xmlns:a16="http://schemas.microsoft.com/office/drawing/2014/main" id="{A4EB8F45-0A7B-9262-2B41-00781C63A73A}"/>
              </a:ext>
            </a:extLst>
          </p:cNvPr>
          <p:cNvSpPr>
            <a:spLocks noGrp="1"/>
          </p:cNvSpPr>
          <p:nvPr>
            <p:ph type="body" idx="41"/>
          </p:nvPr>
        </p:nvSpPr>
        <p:spPr>
          <a:xfrm>
            <a:off x="836613" y="1729582"/>
            <a:ext cx="3044952" cy="334918"/>
          </a:xfrm>
        </p:spPr>
        <p:txBody>
          <a:bodyPr/>
          <a:lstStyle/>
          <a:p>
            <a:r>
              <a:rPr lang="es-ES" dirty="0"/>
              <a:t>Población potencial </a:t>
            </a:r>
            <a:endParaRPr lang="en-US" dirty="0"/>
          </a:p>
        </p:txBody>
      </p:sp>
      <p:sp>
        <p:nvSpPr>
          <p:cNvPr id="16" name="Text Placeholder 6">
            <a:extLst>
              <a:ext uri="{FF2B5EF4-FFF2-40B4-BE49-F238E27FC236}">
                <a16:creationId xmlns:a16="http://schemas.microsoft.com/office/drawing/2014/main" id="{C16D1697-5439-74E1-6767-5E10CED54DE4}"/>
              </a:ext>
            </a:extLst>
          </p:cNvPr>
          <p:cNvSpPr>
            <a:spLocks noGrp="1"/>
          </p:cNvSpPr>
          <p:nvPr>
            <p:ph type="body" sz="quarter" idx="42"/>
          </p:nvPr>
        </p:nvSpPr>
        <p:spPr>
          <a:xfrm>
            <a:off x="836613" y="2435762"/>
            <a:ext cx="3044952" cy="2848517"/>
          </a:xfrm>
        </p:spPr>
        <p:txBody>
          <a:bodyPr>
            <a:normAutofit/>
          </a:bodyPr>
          <a:lstStyle/>
          <a:p>
            <a:r>
              <a:rPr lang="es-ES" sz="1600" dirty="0"/>
              <a:t>corresponde a la población total que presenta la necesidad y/o problema que justifica el programa, la unidad o la institución y por ende pudiera ser elegible para su atención.</a:t>
            </a:r>
            <a:endParaRPr lang="en-US" sz="1600" dirty="0"/>
          </a:p>
        </p:txBody>
      </p:sp>
      <p:sp>
        <p:nvSpPr>
          <p:cNvPr id="18" name="Text Placeholder 7">
            <a:extLst>
              <a:ext uri="{FF2B5EF4-FFF2-40B4-BE49-F238E27FC236}">
                <a16:creationId xmlns:a16="http://schemas.microsoft.com/office/drawing/2014/main" id="{EF01B8B1-23E1-0AD4-3B73-BD99808A3888}"/>
              </a:ext>
            </a:extLst>
          </p:cNvPr>
          <p:cNvSpPr>
            <a:spLocks noGrp="1"/>
          </p:cNvSpPr>
          <p:nvPr>
            <p:ph type="body" idx="45"/>
          </p:nvPr>
        </p:nvSpPr>
        <p:spPr>
          <a:xfrm>
            <a:off x="4573524" y="2435763"/>
            <a:ext cx="3044952" cy="334918"/>
          </a:xfrm>
        </p:spPr>
        <p:txBody>
          <a:bodyPr/>
          <a:lstStyle/>
          <a:p>
            <a:r>
              <a:rPr lang="es-ES" dirty="0"/>
              <a:t>Población objetivo: </a:t>
            </a:r>
            <a:endParaRPr lang="en-US" dirty="0"/>
          </a:p>
        </p:txBody>
      </p:sp>
      <p:sp>
        <p:nvSpPr>
          <p:cNvPr id="20" name="Text Placeholder 8">
            <a:extLst>
              <a:ext uri="{FF2B5EF4-FFF2-40B4-BE49-F238E27FC236}">
                <a16:creationId xmlns:a16="http://schemas.microsoft.com/office/drawing/2014/main" id="{E2A210DB-C48C-D54B-4E59-CA7ACD3F0280}"/>
              </a:ext>
            </a:extLst>
          </p:cNvPr>
          <p:cNvSpPr>
            <a:spLocks noGrp="1"/>
          </p:cNvSpPr>
          <p:nvPr>
            <p:ph type="body" sz="quarter" idx="46"/>
          </p:nvPr>
        </p:nvSpPr>
        <p:spPr>
          <a:xfrm>
            <a:off x="4573524" y="3198095"/>
            <a:ext cx="3044952" cy="1725728"/>
          </a:xfrm>
        </p:spPr>
        <p:txBody>
          <a:bodyPr>
            <a:normAutofit/>
          </a:bodyPr>
          <a:lstStyle/>
          <a:p>
            <a:r>
              <a:rPr lang="es-ES" sz="1600" dirty="0"/>
              <a:t>población que el programa, la unidad o la institución tiene planeado o programado atender en un período dado de tiempo, pudiendo corresponder a la totalidad de la población potencial o a una parte de ella </a:t>
            </a:r>
            <a:endParaRPr lang="en-US" sz="1600" dirty="0"/>
          </a:p>
        </p:txBody>
      </p:sp>
      <p:sp>
        <p:nvSpPr>
          <p:cNvPr id="24" name="Text Placeholder 10">
            <a:extLst>
              <a:ext uri="{FF2B5EF4-FFF2-40B4-BE49-F238E27FC236}">
                <a16:creationId xmlns:a16="http://schemas.microsoft.com/office/drawing/2014/main" id="{9C2885E7-CCFA-E91A-BF43-A3B6AD9BC132}"/>
              </a:ext>
            </a:extLst>
          </p:cNvPr>
          <p:cNvSpPr>
            <a:spLocks noGrp="1"/>
          </p:cNvSpPr>
          <p:nvPr>
            <p:ph type="body" idx="48"/>
          </p:nvPr>
        </p:nvSpPr>
        <p:spPr>
          <a:xfrm>
            <a:off x="8437990" y="3250422"/>
            <a:ext cx="3044952" cy="334918"/>
          </a:xfrm>
        </p:spPr>
        <p:txBody>
          <a:bodyPr/>
          <a:lstStyle/>
          <a:p>
            <a:r>
              <a:rPr lang="es-ES" dirty="0"/>
              <a:t>Beneficiarios efectivos: </a:t>
            </a:r>
            <a:endParaRPr lang="en-US" dirty="0"/>
          </a:p>
        </p:txBody>
      </p:sp>
      <p:sp>
        <p:nvSpPr>
          <p:cNvPr id="26" name="Text Placeholder 11">
            <a:extLst>
              <a:ext uri="{FF2B5EF4-FFF2-40B4-BE49-F238E27FC236}">
                <a16:creationId xmlns:a16="http://schemas.microsoft.com/office/drawing/2014/main" id="{AF8E407F-3928-BFA3-489C-08B3DA148969}"/>
              </a:ext>
            </a:extLst>
          </p:cNvPr>
          <p:cNvSpPr>
            <a:spLocks noGrp="1"/>
          </p:cNvSpPr>
          <p:nvPr>
            <p:ph type="body" sz="quarter" idx="49"/>
          </p:nvPr>
        </p:nvSpPr>
        <p:spPr>
          <a:xfrm>
            <a:off x="8437990" y="3998511"/>
            <a:ext cx="3044952" cy="1725728"/>
          </a:xfrm>
        </p:spPr>
        <p:txBody>
          <a:bodyPr>
            <a:normAutofit/>
          </a:bodyPr>
          <a:lstStyle/>
          <a:p>
            <a:r>
              <a:rPr lang="es-ES" sz="1600" dirty="0"/>
              <a:t>son aquellos que están siendo o han sido atendidos por el programa, la unidad o la institución. </a:t>
            </a:r>
            <a:endParaRPr lang="en-US" sz="1600" dirty="0"/>
          </a:p>
        </p:txBody>
      </p:sp>
      <p:sp>
        <p:nvSpPr>
          <p:cNvPr id="28" name="Picture Placeholder 12">
            <a:extLst>
              <a:ext uri="{FF2B5EF4-FFF2-40B4-BE49-F238E27FC236}">
                <a16:creationId xmlns:a16="http://schemas.microsoft.com/office/drawing/2014/main" id="{91A4F97D-C9E6-5F3F-53C0-A5B2D9E4E773}"/>
              </a:ext>
            </a:extLst>
          </p:cNvPr>
          <p:cNvSpPr>
            <a:spLocks noGrp="1"/>
          </p:cNvSpPr>
          <p:nvPr>
            <p:ph type="pic" sz="quarter" idx="50"/>
          </p:nvPr>
        </p:nvSpPr>
        <p:spPr>
          <a:xfrm>
            <a:off x="9441997" y="851603"/>
            <a:ext cx="1938528" cy="393192"/>
          </a:xfrm>
        </p:spPr>
      </p:sp>
    </p:spTree>
    <p:extLst>
      <p:ext uri="{BB962C8B-B14F-4D97-AF65-F5344CB8AC3E}">
        <p14:creationId xmlns:p14="http://schemas.microsoft.com/office/powerpoint/2010/main" val="427300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A4F6DE4-8590-7A14-2136-948E0D499557}"/>
              </a:ext>
            </a:extLst>
          </p:cNvPr>
          <p:cNvSpPr>
            <a:spLocks noGrp="1"/>
          </p:cNvSpPr>
          <p:nvPr>
            <p:ph type="title"/>
          </p:nvPr>
        </p:nvSpPr>
        <p:spPr>
          <a:xfrm>
            <a:off x="6433778" y="1514007"/>
            <a:ext cx="4585780" cy="1091078"/>
          </a:xfrm>
        </p:spPr>
        <p:txBody>
          <a:bodyPr/>
          <a:lstStyle/>
          <a:p>
            <a:r>
              <a:rPr lang="es-ES" dirty="0"/>
              <a:t>B. Visión </a:t>
            </a:r>
            <a:endParaRPr lang="en-US" dirty="0"/>
          </a:p>
        </p:txBody>
      </p:sp>
      <p:sp>
        <p:nvSpPr>
          <p:cNvPr id="20" name="Content Placeholder 2">
            <a:extLst>
              <a:ext uri="{FF2B5EF4-FFF2-40B4-BE49-F238E27FC236}">
                <a16:creationId xmlns:a16="http://schemas.microsoft.com/office/drawing/2014/main" id="{CBB440F3-8973-8085-B08D-AD609E155FD5}"/>
              </a:ext>
            </a:extLst>
          </p:cNvPr>
          <p:cNvSpPr>
            <a:spLocks noGrp="1"/>
          </p:cNvSpPr>
          <p:nvPr>
            <p:ph sz="quarter" idx="4"/>
          </p:nvPr>
        </p:nvSpPr>
        <p:spPr>
          <a:xfrm>
            <a:off x="6427532" y="2698955"/>
            <a:ext cx="4607015" cy="3136910"/>
          </a:xfrm>
        </p:spPr>
        <p:txBody>
          <a:bodyPr/>
          <a:lstStyle/>
          <a:p>
            <a:r>
              <a:rPr lang="es-ES" dirty="0"/>
              <a:t>La visión corresponde al futuro deseado de la organización. Se refiere a cómo quiere ser reconocida la entidad y, representa los valores con los cuales se fundamentará su accionar público. </a:t>
            </a:r>
          </a:p>
          <a:p>
            <a:r>
              <a:rPr lang="es-ES" dirty="0"/>
              <a:t>Responde a la pregunta</a:t>
            </a:r>
          </a:p>
          <a:p>
            <a:r>
              <a:rPr lang="en-US" dirty="0"/>
              <a:t>¿</a:t>
            </a:r>
            <a:r>
              <a:rPr lang="en-US" dirty="0" err="1"/>
              <a:t>Cómo</a:t>
            </a:r>
            <a:r>
              <a:rPr lang="en-US" dirty="0"/>
              <a:t> </a:t>
            </a:r>
            <a:r>
              <a:rPr lang="en-US" dirty="0" err="1"/>
              <a:t>queremos</a:t>
            </a:r>
            <a:r>
              <a:rPr lang="en-US" dirty="0"/>
              <a:t> ser </a:t>
            </a:r>
            <a:r>
              <a:rPr lang="en-US" dirty="0" err="1"/>
              <a:t>reconocidos</a:t>
            </a:r>
            <a:r>
              <a:rPr lang="en-US" dirty="0"/>
              <a:t>?</a:t>
            </a:r>
          </a:p>
        </p:txBody>
      </p:sp>
      <p:sp>
        <p:nvSpPr>
          <p:cNvPr id="3" name="Marcador de fecha 2">
            <a:extLst>
              <a:ext uri="{FF2B5EF4-FFF2-40B4-BE49-F238E27FC236}">
                <a16:creationId xmlns:a16="http://schemas.microsoft.com/office/drawing/2014/main" id="{CEE3D805-6662-DB50-BBE5-C9938EDA115D}"/>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DA500EF-BD93-4C54-8EDA-5420FFC7C87F}"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FCBCA076-80C4-8E2E-F21D-DD04C65A4A98}"/>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A9F07A32-29D7-C1CF-011E-5328C262400B}"/>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37</a:t>
            </a:fld>
            <a:endParaRPr lang="es-ES" noProof="0"/>
          </a:p>
        </p:txBody>
      </p:sp>
      <p:sp>
        <p:nvSpPr>
          <p:cNvPr id="22" name="Picture Placeholder 6">
            <a:extLst>
              <a:ext uri="{FF2B5EF4-FFF2-40B4-BE49-F238E27FC236}">
                <a16:creationId xmlns:a16="http://schemas.microsoft.com/office/drawing/2014/main" id="{AB8D81F1-2DBE-F852-58C5-811D24FAC43C}"/>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210393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BF2A5ED-5FDC-7D2E-39E6-125CEF12DC81}"/>
              </a:ext>
            </a:extLst>
          </p:cNvPr>
          <p:cNvSpPr>
            <a:spLocks noGrp="1"/>
          </p:cNvSpPr>
          <p:nvPr>
            <p:ph type="title"/>
          </p:nvPr>
        </p:nvSpPr>
        <p:spPr>
          <a:xfrm>
            <a:off x="838199" y="805472"/>
            <a:ext cx="6862011" cy="552848"/>
          </a:xfrm>
        </p:spPr>
        <p:txBody>
          <a:bodyPr/>
          <a:lstStyle/>
          <a:p>
            <a:r>
              <a:rPr lang="es-ES" dirty="0"/>
              <a:t>1. Redacción de la Visión</a:t>
            </a:r>
            <a:endParaRPr lang="en-US" dirty="0"/>
          </a:p>
        </p:txBody>
      </p:sp>
      <p:sp>
        <p:nvSpPr>
          <p:cNvPr id="4" name="Marcador de fecha 3">
            <a:extLst>
              <a:ext uri="{FF2B5EF4-FFF2-40B4-BE49-F238E27FC236}">
                <a16:creationId xmlns:a16="http://schemas.microsoft.com/office/drawing/2014/main" id="{6DA076E8-1537-362E-2E28-B2E3FBD7C7E8}"/>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C7342668-906A-4B7F-9457-07CCB4608BC4}"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FDA08ADB-7B69-D398-D855-803C2DD25882}"/>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B48AF7CB-9471-2C73-54A9-D127D5342AA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38</a:t>
            </a:fld>
            <a:endParaRPr lang="es-ES" noProof="0"/>
          </a:p>
        </p:txBody>
      </p:sp>
      <p:sp>
        <p:nvSpPr>
          <p:cNvPr id="14" name="Content Placeholder 5">
            <a:extLst>
              <a:ext uri="{FF2B5EF4-FFF2-40B4-BE49-F238E27FC236}">
                <a16:creationId xmlns:a16="http://schemas.microsoft.com/office/drawing/2014/main" id="{AECC2B49-719D-88FC-55E9-C53CBDCFEE73}"/>
              </a:ext>
            </a:extLst>
          </p:cNvPr>
          <p:cNvSpPr>
            <a:spLocks noGrp="1"/>
          </p:cNvSpPr>
          <p:nvPr>
            <p:ph sz="quarter" idx="53"/>
          </p:nvPr>
        </p:nvSpPr>
        <p:spPr>
          <a:xfrm>
            <a:off x="839787" y="1943100"/>
            <a:ext cx="10512425" cy="3686334"/>
          </a:xfrm>
        </p:spPr>
        <p:txBody>
          <a:bodyPr/>
          <a:lstStyle/>
          <a:p>
            <a:pPr marL="0" indent="0">
              <a:buNone/>
            </a:pPr>
            <a:r>
              <a:rPr lang="es-ES" dirty="0"/>
              <a:t>Se debe evitar repetir las funciones, y los productos que caracterizan la definición de la misión. </a:t>
            </a:r>
          </a:p>
          <a:p>
            <a:pPr marL="0" indent="0">
              <a:buNone/>
            </a:pPr>
            <a:r>
              <a:rPr lang="es-ES" dirty="0"/>
              <a:t>Asimismo, no debieran señalarse aquellos aspectos relacionados con los proyectos de modernización de corto plazo información indispensable que debe contener la visión</a:t>
            </a:r>
          </a:p>
          <a:p>
            <a:r>
              <a:rPr lang="es-ES" dirty="0"/>
              <a:t>− Los valores que tiene la entidad y que desea comunicar. </a:t>
            </a:r>
          </a:p>
          <a:p>
            <a:r>
              <a:rPr lang="es-ES" dirty="0"/>
              <a:t>− Cómo quiere ser vista o percibida la institución en el futuro.</a:t>
            </a:r>
          </a:p>
          <a:p>
            <a:r>
              <a:rPr lang="es-ES" dirty="0"/>
              <a:t>− Los estándares de desempeño con los cuales se compromete.</a:t>
            </a:r>
          </a:p>
          <a:p>
            <a:endParaRPr lang="en-US" dirty="0"/>
          </a:p>
        </p:txBody>
      </p:sp>
      <p:sp>
        <p:nvSpPr>
          <p:cNvPr id="16" name="Picture Placeholder 6">
            <a:extLst>
              <a:ext uri="{FF2B5EF4-FFF2-40B4-BE49-F238E27FC236}">
                <a16:creationId xmlns:a16="http://schemas.microsoft.com/office/drawing/2014/main" id="{8B4F8507-A0A1-32A3-7AE6-385728FBDDD1}"/>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347097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F3658F-36E3-504A-852D-31D5ECBE7F90}"/>
              </a:ext>
            </a:extLst>
          </p:cNvPr>
          <p:cNvSpPr>
            <a:spLocks noGrp="1"/>
          </p:cNvSpPr>
          <p:nvPr>
            <p:ph type="title"/>
          </p:nvPr>
        </p:nvSpPr>
        <p:spPr>
          <a:xfrm>
            <a:off x="838199" y="805472"/>
            <a:ext cx="8345558" cy="552848"/>
          </a:xfrm>
        </p:spPr>
        <p:txBody>
          <a:bodyPr>
            <a:normAutofit fontScale="90000"/>
          </a:bodyPr>
          <a:lstStyle/>
          <a:p>
            <a:r>
              <a:rPr lang="es-ES" dirty="0"/>
              <a:t>La Visión en el proceso de planificación estratégica:</a:t>
            </a:r>
            <a:endParaRPr lang="en-US" dirty="0"/>
          </a:p>
        </p:txBody>
      </p:sp>
      <p:sp>
        <p:nvSpPr>
          <p:cNvPr id="3" name="Marcador de fecha 2">
            <a:extLst>
              <a:ext uri="{FF2B5EF4-FFF2-40B4-BE49-F238E27FC236}">
                <a16:creationId xmlns:a16="http://schemas.microsoft.com/office/drawing/2014/main" id="{1185CB96-8E5B-C24B-CA20-E614B3740119}"/>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F4EF41DE-4B5D-75C6-539A-DCD7916B575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7B0C7BE5-DDAB-DC91-CEF6-FA0ED4335EC8}"/>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39</a:t>
            </a:fld>
            <a:endParaRPr lang="es-ES" noProof="0"/>
          </a:p>
        </p:txBody>
      </p:sp>
      <p:sp>
        <p:nvSpPr>
          <p:cNvPr id="16" name="Text Placeholder 6">
            <a:extLst>
              <a:ext uri="{FF2B5EF4-FFF2-40B4-BE49-F238E27FC236}">
                <a16:creationId xmlns:a16="http://schemas.microsoft.com/office/drawing/2014/main" id="{4FC27047-E4C1-5582-C21B-5F15D2A701A9}"/>
              </a:ext>
            </a:extLst>
          </p:cNvPr>
          <p:cNvSpPr>
            <a:spLocks noGrp="1"/>
          </p:cNvSpPr>
          <p:nvPr>
            <p:ph type="body" sz="quarter" idx="42"/>
          </p:nvPr>
        </p:nvSpPr>
        <p:spPr>
          <a:xfrm>
            <a:off x="836612" y="2040835"/>
            <a:ext cx="5259387" cy="3820840"/>
          </a:xfrm>
        </p:spPr>
        <p:txBody>
          <a:bodyPr>
            <a:normAutofit/>
          </a:bodyPr>
          <a:lstStyle/>
          <a:p>
            <a:pPr marL="0" indent="0">
              <a:buNone/>
            </a:pPr>
            <a:r>
              <a:rPr lang="es-ES" sz="1800" dirty="0"/>
              <a:t> − Compromete públicamente las aspiraciones institucionales, dando un efecto de cohesión a la organización. </a:t>
            </a:r>
          </a:p>
          <a:p>
            <a:pPr marL="0" indent="0">
              <a:buNone/>
            </a:pPr>
            <a:r>
              <a:rPr lang="es-ES" sz="1800" dirty="0"/>
              <a:t>− Permite distinguir y visualizar el carácter público y cómo la intervención gubernamental se justifica desde el punto de vista de lo que entrega a la sociedad. </a:t>
            </a:r>
          </a:p>
          <a:p>
            <a:pPr marL="0" indent="0">
              <a:buNone/>
            </a:pPr>
            <a:r>
              <a:rPr lang="es-ES" sz="1800" dirty="0"/>
              <a:t>− Complementa el efecto comunicacional de la misión y enmarca el quehacer institucional en los valores que la sociedad espera de la entidad pública, por lo que la recomendación es que la definición de la visión se realice en un proceso conjunto con la formulación de la misión. </a:t>
            </a:r>
          </a:p>
        </p:txBody>
      </p:sp>
      <p:sp>
        <p:nvSpPr>
          <p:cNvPr id="22" name="Text Placeholder 9">
            <a:extLst>
              <a:ext uri="{FF2B5EF4-FFF2-40B4-BE49-F238E27FC236}">
                <a16:creationId xmlns:a16="http://schemas.microsoft.com/office/drawing/2014/main" id="{2300D7E9-97D7-D222-AD2E-D98FDBB5C4A1}"/>
              </a:ext>
            </a:extLst>
          </p:cNvPr>
          <p:cNvSpPr>
            <a:spLocks noGrp="1"/>
          </p:cNvSpPr>
          <p:nvPr>
            <p:ph type="body" sz="quarter" idx="49"/>
          </p:nvPr>
        </p:nvSpPr>
        <p:spPr>
          <a:xfrm>
            <a:off x="6466097" y="2040835"/>
            <a:ext cx="5068178" cy="3833641"/>
          </a:xfrm>
        </p:spPr>
        <p:txBody>
          <a:bodyPr>
            <a:normAutofit/>
          </a:bodyPr>
          <a:lstStyle/>
          <a:p>
            <a:r>
              <a:rPr lang="es-ES" sz="1800" dirty="0"/>
              <a:t>En el proceso de planificación estratégica la definición de la visión no es solo para efectos comunicacionales y/o de cohesión institucional. </a:t>
            </a:r>
          </a:p>
          <a:p>
            <a:endParaRPr lang="es-ES" sz="1800" dirty="0"/>
          </a:p>
          <a:p>
            <a:r>
              <a:rPr lang="es-ES" sz="1800" dirty="0"/>
              <a:t>Es fundamental volver a revisar la “visión”, cuando se formulen los objetivos estratégicos, en la medida que el compromiso que se establece en éstos debe ser coherente con las aspiraciones, valores y posicionamiento que espera lograr la entidad</a:t>
            </a:r>
            <a:endParaRPr lang="en-US" sz="1800" dirty="0"/>
          </a:p>
          <a:p>
            <a:endParaRPr lang="en-US" sz="1800" dirty="0"/>
          </a:p>
        </p:txBody>
      </p:sp>
      <p:sp>
        <p:nvSpPr>
          <p:cNvPr id="24" name="Picture Placeholder 10">
            <a:extLst>
              <a:ext uri="{FF2B5EF4-FFF2-40B4-BE49-F238E27FC236}">
                <a16:creationId xmlns:a16="http://schemas.microsoft.com/office/drawing/2014/main" id="{B6C6EC7D-EA39-357D-52E2-DC14542253E3}"/>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50901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532457-29F4-475F-B58C-80A91C832EA9}"/>
              </a:ext>
            </a:extLst>
          </p:cNvPr>
          <p:cNvSpPr>
            <a:spLocks noGrp="1"/>
          </p:cNvSpPr>
          <p:nvPr>
            <p:ph type="title"/>
          </p:nvPr>
        </p:nvSpPr>
        <p:spPr>
          <a:xfrm>
            <a:off x="758877" y="3785036"/>
            <a:ext cx="10674246" cy="636340"/>
          </a:xfrm>
        </p:spPr>
        <p:txBody>
          <a:bodyPr rtlCol="0">
            <a:normAutofit fontScale="90000"/>
          </a:bodyPr>
          <a:lstStyle/>
          <a:p>
            <a:pPr rtl="0"/>
            <a:r>
              <a:rPr lang="es-ES" dirty="0"/>
              <a:t>A. Especificidad de la evaluación</a:t>
            </a:r>
            <a:br>
              <a:rPr lang="es-ES" dirty="0"/>
            </a:br>
            <a:r>
              <a:rPr lang="es-ES" dirty="0"/>
              <a:t>en el ámbito público</a:t>
            </a:r>
          </a:p>
        </p:txBody>
      </p:sp>
      <p:sp>
        <p:nvSpPr>
          <p:cNvPr id="2" name="Marcador de texto 1">
            <a:extLst>
              <a:ext uri="{FF2B5EF4-FFF2-40B4-BE49-F238E27FC236}">
                <a16:creationId xmlns:a16="http://schemas.microsoft.com/office/drawing/2014/main" id="{F5DC1B5D-1A60-450C-9BD8-9C391E14BCA0}"/>
              </a:ext>
            </a:extLst>
          </p:cNvPr>
          <p:cNvSpPr>
            <a:spLocks noGrp="1"/>
          </p:cNvSpPr>
          <p:nvPr>
            <p:ph type="body" idx="1"/>
          </p:nvPr>
        </p:nvSpPr>
        <p:spPr>
          <a:xfrm>
            <a:off x="831850" y="4721902"/>
            <a:ext cx="10680596" cy="1446649"/>
          </a:xfrm>
        </p:spPr>
        <p:txBody>
          <a:bodyPr rtlCol="0">
            <a:normAutofit/>
          </a:bodyPr>
          <a:lstStyle/>
          <a:p>
            <a:pPr rtl="0"/>
            <a:r>
              <a:rPr lang="es-ES" dirty="0"/>
              <a:t>“Es la “medición sistemática y continua en el tiempo de los resultados obtenidos por las instituciones públicas y la comparación de dichos resultados con aquellos deseados o planeados, con miras a mejorar los estándares de desempeño de la institución” (OCDE)</a:t>
            </a:r>
          </a:p>
          <a:p>
            <a:pPr rtl="0"/>
            <a:r>
              <a:rPr lang="es-ES" dirty="0"/>
              <a:t>“evaluación es la medición sistemática de la operación o impacto de un programa o política pública, comparada con estándares implícitos o explícitos en orden a contribuir a su mejoramiento”</a:t>
            </a:r>
          </a:p>
        </p:txBody>
      </p:sp>
      <p:sp>
        <p:nvSpPr>
          <p:cNvPr id="7" name="Marcador de número de diapositiva 6">
            <a:extLst>
              <a:ext uri="{FF2B5EF4-FFF2-40B4-BE49-F238E27FC236}">
                <a16:creationId xmlns:a16="http://schemas.microsoft.com/office/drawing/2014/main" id="{C2AE0B35-19FF-4775-9AF8-8F3C834A183B}"/>
              </a:ext>
            </a:extLst>
          </p:cNvPr>
          <p:cNvSpPr>
            <a:spLocks noGrp="1"/>
          </p:cNvSpPr>
          <p:nvPr>
            <p:ph type="sldNum" sz="quarter" idx="12"/>
          </p:nvPr>
        </p:nvSpPr>
        <p:spPr/>
        <p:txBody>
          <a:bodyPr rtlCol="0"/>
          <a:lstStyle/>
          <a:p>
            <a:pPr rtl="0"/>
            <a:fld id="{4950F5D8-22E1-4015-8661-E5B1FD28C2DE}" type="slidenum">
              <a:rPr lang="es-ES" smtClean="0"/>
              <a:pPr rtl="0"/>
              <a:t>4</a:t>
            </a:fld>
            <a:endParaRPr lang="es-ES" dirty="0"/>
          </a:p>
        </p:txBody>
      </p:sp>
      <p:sp>
        <p:nvSpPr>
          <p:cNvPr id="5" name="Marcador de fecha 4">
            <a:extLst>
              <a:ext uri="{FF2B5EF4-FFF2-40B4-BE49-F238E27FC236}">
                <a16:creationId xmlns:a16="http://schemas.microsoft.com/office/drawing/2014/main" id="{89EF1FB9-B16B-4B0E-B1C6-ACB21972CF14}"/>
              </a:ext>
            </a:extLst>
          </p:cNvPr>
          <p:cNvSpPr>
            <a:spLocks noGrp="1"/>
          </p:cNvSpPr>
          <p:nvPr>
            <p:ph type="dt" sz="half" idx="10"/>
          </p:nvPr>
        </p:nvSpPr>
        <p:spPr/>
        <p:txBody>
          <a:bodyPr rtlCol="0"/>
          <a:lstStyle/>
          <a:p>
            <a:pPr rtl="0"/>
            <a:fld id="{64752928-8BAE-4776-8132-1F778D9E15DA}" type="datetime1">
              <a:rPr lang="es-ES" smtClean="0"/>
              <a:t>01/10/2022</a:t>
            </a:fld>
            <a:endParaRPr lang="es-ES" dirty="0"/>
          </a:p>
        </p:txBody>
      </p:sp>
      <p:sp>
        <p:nvSpPr>
          <p:cNvPr id="6" name="Marcador de pie de página 5">
            <a:extLst>
              <a:ext uri="{FF2B5EF4-FFF2-40B4-BE49-F238E27FC236}">
                <a16:creationId xmlns:a16="http://schemas.microsoft.com/office/drawing/2014/main" id="{DB792729-D9BA-45F7-B2E7-911659343CD7}"/>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4036697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BDFA519-8DBC-9F01-6E52-1B51532082FE}"/>
              </a:ext>
            </a:extLst>
          </p:cNvPr>
          <p:cNvSpPr>
            <a:spLocks noGrp="1"/>
          </p:cNvSpPr>
          <p:nvPr>
            <p:ph type="title"/>
          </p:nvPr>
        </p:nvSpPr>
        <p:spPr>
          <a:xfrm>
            <a:off x="838199" y="805472"/>
            <a:ext cx="6862011" cy="552848"/>
          </a:xfrm>
        </p:spPr>
        <p:txBody>
          <a:bodyPr/>
          <a:lstStyle/>
          <a:p>
            <a:r>
              <a:rPr lang="en-US" dirty="0"/>
              <a:t>C. </a:t>
            </a:r>
            <a:r>
              <a:rPr lang="en-US" dirty="0" err="1"/>
              <a:t>Objetivos</a:t>
            </a:r>
            <a:r>
              <a:rPr lang="en-US" dirty="0"/>
              <a:t> </a:t>
            </a:r>
            <a:r>
              <a:rPr lang="en-US" dirty="0" err="1"/>
              <a:t>estratégicos</a:t>
            </a:r>
            <a:r>
              <a:rPr lang="en-US" dirty="0"/>
              <a:t> </a:t>
            </a:r>
          </a:p>
        </p:txBody>
      </p:sp>
      <p:sp>
        <p:nvSpPr>
          <p:cNvPr id="3" name="Marcador de fecha 2">
            <a:extLst>
              <a:ext uri="{FF2B5EF4-FFF2-40B4-BE49-F238E27FC236}">
                <a16:creationId xmlns:a16="http://schemas.microsoft.com/office/drawing/2014/main" id="{72020ADD-FC99-A329-F1DD-7EAAE4341EEB}"/>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B4BB8475-B8EA-46BE-93A6-9A7B25E51552}"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FA0C8E73-C2D3-E2D2-9DE1-5DE749CFAFC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B5FFCE51-6A36-29A2-1B27-4AAE335B0EB1}"/>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40</a:t>
            </a:fld>
            <a:endParaRPr lang="es-ES" noProof="0"/>
          </a:p>
        </p:txBody>
      </p:sp>
      <p:sp>
        <p:nvSpPr>
          <p:cNvPr id="18" name="Text Placeholder 5">
            <a:extLst>
              <a:ext uri="{FF2B5EF4-FFF2-40B4-BE49-F238E27FC236}">
                <a16:creationId xmlns:a16="http://schemas.microsoft.com/office/drawing/2014/main" id="{DE6537E0-4F96-2E45-5920-67A48E5FE848}"/>
              </a:ext>
            </a:extLst>
          </p:cNvPr>
          <p:cNvSpPr>
            <a:spLocks noGrp="1"/>
          </p:cNvSpPr>
          <p:nvPr>
            <p:ph type="body" idx="41"/>
          </p:nvPr>
        </p:nvSpPr>
        <p:spPr>
          <a:xfrm>
            <a:off x="838199" y="1928770"/>
            <a:ext cx="2769902" cy="334918"/>
          </a:xfrm>
        </p:spPr>
        <p:txBody>
          <a:bodyPr>
            <a:normAutofit fontScale="85000" lnSpcReduction="10000"/>
          </a:bodyPr>
          <a:lstStyle/>
          <a:p>
            <a:r>
              <a:rPr lang="en-US" dirty="0" err="1"/>
              <a:t>Responde</a:t>
            </a:r>
            <a:r>
              <a:rPr lang="en-US" dirty="0"/>
              <a:t> las </a:t>
            </a:r>
            <a:r>
              <a:rPr lang="en-US" dirty="0" err="1"/>
              <a:t>preguntas</a:t>
            </a:r>
            <a:r>
              <a:rPr lang="en-US" dirty="0"/>
              <a:t>:</a:t>
            </a:r>
          </a:p>
        </p:txBody>
      </p:sp>
      <p:sp>
        <p:nvSpPr>
          <p:cNvPr id="20" name="Text Placeholder 6">
            <a:extLst>
              <a:ext uri="{FF2B5EF4-FFF2-40B4-BE49-F238E27FC236}">
                <a16:creationId xmlns:a16="http://schemas.microsoft.com/office/drawing/2014/main" id="{9312E7F4-2E60-DA71-DBD8-D1B34AA61DD1}"/>
              </a:ext>
            </a:extLst>
          </p:cNvPr>
          <p:cNvSpPr>
            <a:spLocks noGrp="1"/>
          </p:cNvSpPr>
          <p:nvPr>
            <p:ph type="body" idx="52"/>
          </p:nvPr>
        </p:nvSpPr>
        <p:spPr>
          <a:xfrm>
            <a:off x="6402339" y="1925467"/>
            <a:ext cx="2769902" cy="334918"/>
          </a:xfrm>
        </p:spPr>
        <p:txBody>
          <a:bodyPr/>
          <a:lstStyle/>
          <a:p>
            <a:r>
              <a:rPr lang="es-ES" dirty="0"/>
              <a:t>características:</a:t>
            </a:r>
            <a:endParaRPr lang="en-US" dirty="0"/>
          </a:p>
        </p:txBody>
      </p:sp>
      <p:sp>
        <p:nvSpPr>
          <p:cNvPr id="22" name="Content Placeholder 7">
            <a:extLst>
              <a:ext uri="{FF2B5EF4-FFF2-40B4-BE49-F238E27FC236}">
                <a16:creationId xmlns:a16="http://schemas.microsoft.com/office/drawing/2014/main" id="{126B314E-E51E-DF8E-233A-D2EC818E7306}"/>
              </a:ext>
            </a:extLst>
          </p:cNvPr>
          <p:cNvSpPr>
            <a:spLocks noGrp="1"/>
          </p:cNvSpPr>
          <p:nvPr>
            <p:ph sz="quarter" idx="53"/>
          </p:nvPr>
        </p:nvSpPr>
        <p:spPr>
          <a:xfrm>
            <a:off x="839788" y="2606834"/>
            <a:ext cx="4913312" cy="3022600"/>
          </a:xfrm>
        </p:spPr>
        <p:txBody>
          <a:bodyPr/>
          <a:lstStyle/>
          <a:p>
            <a:pPr marL="0" indent="0">
              <a:buNone/>
            </a:pPr>
            <a:r>
              <a:rPr lang="es-ES" dirty="0"/>
              <a:t> ¿Dónde queremos ir? ¿Qué resultados esperamos lograr? </a:t>
            </a:r>
          </a:p>
          <a:p>
            <a:r>
              <a:rPr lang="es-ES" dirty="0"/>
              <a:t>Los objetivos estratégicos son los logros que la entidad pública, ministerio u órgano, espera concretar en un plazo determinado (mayor de un año), para el cumplimiento de su misión de forma eficiente y eficaz.</a:t>
            </a:r>
            <a:endParaRPr lang="en-US" dirty="0"/>
          </a:p>
        </p:txBody>
      </p:sp>
      <p:sp>
        <p:nvSpPr>
          <p:cNvPr id="24" name="Content Placeholder 8">
            <a:extLst>
              <a:ext uri="{FF2B5EF4-FFF2-40B4-BE49-F238E27FC236}">
                <a16:creationId xmlns:a16="http://schemas.microsoft.com/office/drawing/2014/main" id="{7885D112-4926-F2CD-2BAA-3CDF3083FD7E}"/>
              </a:ext>
            </a:extLst>
          </p:cNvPr>
          <p:cNvSpPr>
            <a:spLocks noGrp="1"/>
          </p:cNvSpPr>
          <p:nvPr>
            <p:ph sz="quarter" idx="54"/>
          </p:nvPr>
        </p:nvSpPr>
        <p:spPr>
          <a:xfrm>
            <a:off x="6402339" y="2606834"/>
            <a:ext cx="4913312" cy="3022600"/>
          </a:xfrm>
        </p:spPr>
        <p:txBody>
          <a:bodyPr>
            <a:normAutofit fontScale="85000" lnSpcReduction="20000"/>
          </a:bodyPr>
          <a:lstStyle/>
          <a:p>
            <a:pPr marL="0" indent="0">
              <a:buNone/>
            </a:pPr>
            <a:r>
              <a:rPr lang="es-ES" dirty="0"/>
              <a:t>• Se vinculan directamente con la misión. </a:t>
            </a:r>
          </a:p>
          <a:p>
            <a:pPr marL="0" indent="0">
              <a:buNone/>
            </a:pPr>
            <a:r>
              <a:rPr lang="es-ES" dirty="0"/>
              <a:t>• Están orientados a definir los resultados esperados para concretar la misión en un período determinado de tiempo. </a:t>
            </a:r>
          </a:p>
          <a:p>
            <a:pPr marL="0" indent="0">
              <a:buNone/>
            </a:pPr>
            <a:r>
              <a:rPr lang="es-ES" dirty="0"/>
              <a:t>• Expresan las variables relevantes o críticas del desempeño esperado y éstas son la base para la definición de indicadores de resultado final o impacto. </a:t>
            </a:r>
          </a:p>
          <a:p>
            <a:pPr marL="0" indent="0">
              <a:buNone/>
            </a:pPr>
            <a:r>
              <a:rPr lang="es-ES" dirty="0"/>
              <a:t>• Constituyen el instrumento principal para establecer los cursos de acción preferentes en un plazo determinado (en general a mediano plazo), sobre los cuales se establecen los grandes ítems de los recursos necesarios, tal como se observa en el diagrama </a:t>
            </a:r>
            <a:endParaRPr lang="en-US" dirty="0"/>
          </a:p>
        </p:txBody>
      </p:sp>
      <p:sp>
        <p:nvSpPr>
          <p:cNvPr id="26" name="Picture Placeholder 9">
            <a:extLst>
              <a:ext uri="{FF2B5EF4-FFF2-40B4-BE49-F238E27FC236}">
                <a16:creationId xmlns:a16="http://schemas.microsoft.com/office/drawing/2014/main" id="{54371FDF-FDC0-B2D9-BBD1-35599F157974}"/>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258643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CB29673-F26B-47B6-C193-739606A94C26}"/>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A0A5E471-4F24-45BC-8375-F0AC28F02551}"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A7731FAF-7503-EF1C-1DD7-AC9B3B8073E4}"/>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3D0800A2-EB7D-B526-B7B1-995246A3E9B3}"/>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41</a:t>
            </a:fld>
            <a:endParaRPr lang="es-ES" noProof="0"/>
          </a:p>
        </p:txBody>
      </p:sp>
      <p:sp>
        <p:nvSpPr>
          <p:cNvPr id="17" name="Text Placeholder 5">
            <a:extLst>
              <a:ext uri="{FF2B5EF4-FFF2-40B4-BE49-F238E27FC236}">
                <a16:creationId xmlns:a16="http://schemas.microsoft.com/office/drawing/2014/main" id="{177FF5DB-67F1-72B6-4F86-EE2A14A4FCDB}"/>
              </a:ext>
            </a:extLst>
          </p:cNvPr>
          <p:cNvSpPr>
            <a:spLocks noGrp="1"/>
          </p:cNvSpPr>
          <p:nvPr>
            <p:ph type="body" idx="41"/>
          </p:nvPr>
        </p:nvSpPr>
        <p:spPr>
          <a:xfrm>
            <a:off x="298078" y="531791"/>
            <a:ext cx="3666744" cy="1243999"/>
          </a:xfrm>
        </p:spPr>
        <p:txBody>
          <a:bodyPr>
            <a:normAutofit/>
          </a:bodyPr>
          <a:lstStyle/>
          <a:p>
            <a:r>
              <a:rPr lang="es-ES" sz="2400" dirty="0"/>
              <a:t>La identificación de los objetivos estratégicos por parte de la organización </a:t>
            </a:r>
            <a:endParaRPr lang="en-US" sz="2400" dirty="0"/>
          </a:p>
        </p:txBody>
      </p:sp>
      <p:sp>
        <p:nvSpPr>
          <p:cNvPr id="19" name="Text Placeholder 6">
            <a:extLst>
              <a:ext uri="{FF2B5EF4-FFF2-40B4-BE49-F238E27FC236}">
                <a16:creationId xmlns:a16="http://schemas.microsoft.com/office/drawing/2014/main" id="{B1ACEC88-3D46-7433-B00E-5271565CED28}"/>
              </a:ext>
            </a:extLst>
          </p:cNvPr>
          <p:cNvSpPr>
            <a:spLocks noGrp="1"/>
          </p:cNvSpPr>
          <p:nvPr>
            <p:ph type="body" sz="quarter" idx="42"/>
          </p:nvPr>
        </p:nvSpPr>
        <p:spPr>
          <a:xfrm>
            <a:off x="298077" y="1930359"/>
            <a:ext cx="3666743" cy="3516133"/>
          </a:xfrm>
        </p:spPr>
        <p:txBody>
          <a:bodyPr>
            <a:normAutofit/>
          </a:bodyPr>
          <a:lstStyle/>
          <a:p>
            <a:r>
              <a:rPr lang="es-ES" sz="1800" dirty="0"/>
              <a:t>Requiere partir de un análisis situacional en términos de establecer claramente cuáles son los bienes y servicios que provee, a quiénes, qué problemas se enfrentan en términos de capacidades, de las coberturas, cuál ha sido el desempeño pasado, las expectativas de los usuarios, </a:t>
            </a:r>
            <a:r>
              <a:rPr lang="es-ES" sz="1800" dirty="0" err="1"/>
              <a:t>etc</a:t>
            </a:r>
            <a:endParaRPr lang="en-US" sz="1800" dirty="0"/>
          </a:p>
        </p:txBody>
      </p:sp>
      <p:sp>
        <p:nvSpPr>
          <p:cNvPr id="23" name="Text Placeholder 8">
            <a:extLst>
              <a:ext uri="{FF2B5EF4-FFF2-40B4-BE49-F238E27FC236}">
                <a16:creationId xmlns:a16="http://schemas.microsoft.com/office/drawing/2014/main" id="{6B1BB13C-31E1-F049-5755-BB003CE1A095}"/>
              </a:ext>
            </a:extLst>
          </p:cNvPr>
          <p:cNvSpPr>
            <a:spLocks noGrp="1"/>
          </p:cNvSpPr>
          <p:nvPr>
            <p:ph type="body" idx="48"/>
          </p:nvPr>
        </p:nvSpPr>
        <p:spPr>
          <a:xfrm>
            <a:off x="6682936" y="3353508"/>
            <a:ext cx="3666744" cy="334918"/>
          </a:xfrm>
        </p:spPr>
        <p:txBody>
          <a:bodyPr/>
          <a:lstStyle/>
          <a:p>
            <a:endParaRPr lang="en-US"/>
          </a:p>
        </p:txBody>
      </p:sp>
      <p:sp>
        <p:nvSpPr>
          <p:cNvPr id="25" name="Text Placeholder 9">
            <a:extLst>
              <a:ext uri="{FF2B5EF4-FFF2-40B4-BE49-F238E27FC236}">
                <a16:creationId xmlns:a16="http://schemas.microsoft.com/office/drawing/2014/main" id="{4AAAB1BA-401B-0FFF-9439-B4998FE17896}"/>
              </a:ext>
            </a:extLst>
          </p:cNvPr>
          <p:cNvSpPr>
            <a:spLocks noGrp="1"/>
          </p:cNvSpPr>
          <p:nvPr>
            <p:ph type="body" sz="quarter" idx="49"/>
          </p:nvPr>
        </p:nvSpPr>
        <p:spPr>
          <a:xfrm>
            <a:off x="6466097" y="3786724"/>
            <a:ext cx="5068178" cy="2087752"/>
          </a:xfrm>
        </p:spPr>
        <p:txBody>
          <a:bodyPr/>
          <a:lstStyle/>
          <a:p>
            <a:endParaRPr lang="en-US" dirty="0"/>
          </a:p>
        </p:txBody>
      </p:sp>
      <p:sp>
        <p:nvSpPr>
          <p:cNvPr id="27" name="Picture Placeholder 10">
            <a:extLst>
              <a:ext uri="{FF2B5EF4-FFF2-40B4-BE49-F238E27FC236}">
                <a16:creationId xmlns:a16="http://schemas.microsoft.com/office/drawing/2014/main" id="{DED7CBE7-95F2-5E43-FFCD-9EA517271D29}"/>
              </a:ext>
            </a:extLst>
          </p:cNvPr>
          <p:cNvSpPr>
            <a:spLocks noGrp="1"/>
          </p:cNvSpPr>
          <p:nvPr>
            <p:ph type="pic" sz="quarter" idx="50"/>
          </p:nvPr>
        </p:nvSpPr>
        <p:spPr>
          <a:xfrm>
            <a:off x="9409913" y="851603"/>
            <a:ext cx="1938528" cy="393192"/>
          </a:xfrm>
        </p:spPr>
      </p:sp>
      <p:pic>
        <p:nvPicPr>
          <p:cNvPr id="12" name="Imagen 11">
            <a:extLst>
              <a:ext uri="{FF2B5EF4-FFF2-40B4-BE49-F238E27FC236}">
                <a16:creationId xmlns:a16="http://schemas.microsoft.com/office/drawing/2014/main" id="{EA0339F0-5B5E-4748-DC8E-D4A7AC393BFD}"/>
              </a:ext>
            </a:extLst>
          </p:cNvPr>
          <p:cNvPicPr>
            <a:picLocks noChangeAspect="1"/>
          </p:cNvPicPr>
          <p:nvPr/>
        </p:nvPicPr>
        <p:blipFill rotWithShape="1">
          <a:blip r:embed="rId2"/>
          <a:srcRect l="22500" t="20290" r="24348" b="16312"/>
          <a:stretch/>
        </p:blipFill>
        <p:spPr>
          <a:xfrm>
            <a:off x="4293705" y="185531"/>
            <a:ext cx="7820200" cy="6587482"/>
          </a:xfrm>
          <a:prstGeom prst="rect">
            <a:avLst/>
          </a:prstGeom>
        </p:spPr>
      </p:pic>
    </p:spTree>
    <p:extLst>
      <p:ext uri="{BB962C8B-B14F-4D97-AF65-F5344CB8AC3E}">
        <p14:creationId xmlns:p14="http://schemas.microsoft.com/office/powerpoint/2010/main" val="394083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5EFD739-B2A1-0748-CB74-134FA6505F0D}"/>
              </a:ext>
            </a:extLst>
          </p:cNvPr>
          <p:cNvSpPr>
            <a:spLocks noGrp="1"/>
          </p:cNvSpPr>
          <p:nvPr>
            <p:ph type="title"/>
          </p:nvPr>
        </p:nvSpPr>
        <p:spPr>
          <a:xfrm>
            <a:off x="838199" y="805472"/>
            <a:ext cx="10704444" cy="552848"/>
          </a:xfrm>
        </p:spPr>
        <p:txBody>
          <a:bodyPr>
            <a:normAutofit fontScale="90000"/>
          </a:bodyPr>
          <a:lstStyle/>
          <a:p>
            <a:r>
              <a:rPr lang="es-ES" dirty="0"/>
              <a:t>2. Análisis de los aspectos internos y externos a la entidad </a:t>
            </a:r>
            <a:endParaRPr lang="en-US" dirty="0"/>
          </a:p>
        </p:txBody>
      </p:sp>
      <p:sp>
        <p:nvSpPr>
          <p:cNvPr id="3" name="Marcador de fecha 2">
            <a:extLst>
              <a:ext uri="{FF2B5EF4-FFF2-40B4-BE49-F238E27FC236}">
                <a16:creationId xmlns:a16="http://schemas.microsoft.com/office/drawing/2014/main" id="{FB181944-09C2-6B73-C03B-240A0C419AFB}"/>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B4BB8475-B8EA-46BE-93A6-9A7B25E51552}"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C662E132-3697-D24D-7E11-033BE74DEC5A}"/>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4BE64D7C-941B-6AF5-3797-98089A1AEAA8}"/>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42</a:t>
            </a:fld>
            <a:endParaRPr lang="es-ES" noProof="0"/>
          </a:p>
        </p:txBody>
      </p:sp>
      <p:sp>
        <p:nvSpPr>
          <p:cNvPr id="18" name="Text Placeholder 5">
            <a:extLst>
              <a:ext uri="{FF2B5EF4-FFF2-40B4-BE49-F238E27FC236}">
                <a16:creationId xmlns:a16="http://schemas.microsoft.com/office/drawing/2014/main" id="{D8E514C3-95DB-E3F9-1BCE-F2916C1E6609}"/>
              </a:ext>
            </a:extLst>
          </p:cNvPr>
          <p:cNvSpPr>
            <a:spLocks noGrp="1"/>
          </p:cNvSpPr>
          <p:nvPr>
            <p:ph type="body" idx="41"/>
          </p:nvPr>
        </p:nvSpPr>
        <p:spPr>
          <a:xfrm>
            <a:off x="838199" y="1928770"/>
            <a:ext cx="2769902" cy="334918"/>
          </a:xfrm>
        </p:spPr>
        <p:txBody>
          <a:bodyPr/>
          <a:lstStyle/>
          <a:p>
            <a:r>
              <a:rPr lang="es-ES" dirty="0"/>
              <a:t>Análisis FODA</a:t>
            </a:r>
            <a:endParaRPr lang="en-US" dirty="0"/>
          </a:p>
        </p:txBody>
      </p:sp>
      <p:sp>
        <p:nvSpPr>
          <p:cNvPr id="20" name="Text Placeholder 6">
            <a:extLst>
              <a:ext uri="{FF2B5EF4-FFF2-40B4-BE49-F238E27FC236}">
                <a16:creationId xmlns:a16="http://schemas.microsoft.com/office/drawing/2014/main" id="{C66A7829-499B-40AF-B686-F415A3E6FAE1}"/>
              </a:ext>
            </a:extLst>
          </p:cNvPr>
          <p:cNvSpPr>
            <a:spLocks noGrp="1"/>
          </p:cNvSpPr>
          <p:nvPr>
            <p:ph type="body" idx="52"/>
          </p:nvPr>
        </p:nvSpPr>
        <p:spPr>
          <a:xfrm>
            <a:off x="6402339" y="1925467"/>
            <a:ext cx="2769902" cy="334918"/>
          </a:xfrm>
        </p:spPr>
        <p:txBody>
          <a:bodyPr/>
          <a:lstStyle/>
          <a:p>
            <a:endParaRPr lang="en-US"/>
          </a:p>
        </p:txBody>
      </p:sp>
      <p:sp>
        <p:nvSpPr>
          <p:cNvPr id="22" name="Content Placeholder 7">
            <a:extLst>
              <a:ext uri="{FF2B5EF4-FFF2-40B4-BE49-F238E27FC236}">
                <a16:creationId xmlns:a16="http://schemas.microsoft.com/office/drawing/2014/main" id="{23082C64-31D5-AA41-4895-782ADEF0B524}"/>
              </a:ext>
            </a:extLst>
          </p:cNvPr>
          <p:cNvSpPr>
            <a:spLocks noGrp="1"/>
          </p:cNvSpPr>
          <p:nvPr>
            <p:ph sz="quarter" idx="53"/>
          </p:nvPr>
        </p:nvSpPr>
        <p:spPr>
          <a:xfrm>
            <a:off x="839788" y="2606834"/>
            <a:ext cx="4913312" cy="3022600"/>
          </a:xfrm>
        </p:spPr>
        <p:txBody>
          <a:bodyPr>
            <a:normAutofit/>
          </a:bodyPr>
          <a:lstStyle/>
          <a:p>
            <a:r>
              <a:rPr lang="es-ES" dirty="0"/>
              <a:t>Un paso fundamental que la metodología de PE provee para la definición de los objetivos estratégicos tiene que ver con el antiguo y clásico análisis del ambiente externo y del ámbito interno a la organización a través de la revisión de las fortalezas, oportunidades, debilidades y amenazas</a:t>
            </a:r>
            <a:endParaRPr lang="en-US" dirty="0"/>
          </a:p>
        </p:txBody>
      </p:sp>
      <p:sp>
        <p:nvSpPr>
          <p:cNvPr id="24" name="Content Placeholder 8">
            <a:extLst>
              <a:ext uri="{FF2B5EF4-FFF2-40B4-BE49-F238E27FC236}">
                <a16:creationId xmlns:a16="http://schemas.microsoft.com/office/drawing/2014/main" id="{6B670F1E-1A9D-EABB-EE99-ED8639B9BB5A}"/>
              </a:ext>
            </a:extLst>
          </p:cNvPr>
          <p:cNvSpPr>
            <a:spLocks noGrp="1"/>
          </p:cNvSpPr>
          <p:nvPr>
            <p:ph sz="quarter" idx="54"/>
          </p:nvPr>
        </p:nvSpPr>
        <p:spPr>
          <a:xfrm>
            <a:off x="6402339" y="2606834"/>
            <a:ext cx="4913312" cy="3022600"/>
          </a:xfrm>
        </p:spPr>
        <p:txBody>
          <a:bodyPr/>
          <a:lstStyle/>
          <a:p>
            <a:r>
              <a:rPr lang="es-ES" dirty="0"/>
              <a:t>Este proceso consiste básicamente en un análisis de las brechas institucionales que deben ser intervenidas por la entidad para el logro de los objetivos. Las brechas pueden surgir ya sea por debilidades organizacionales, o bien de eventuales desafíos</a:t>
            </a:r>
            <a:endParaRPr lang="en-US" dirty="0"/>
          </a:p>
        </p:txBody>
      </p:sp>
    </p:spTree>
    <p:extLst>
      <p:ext uri="{BB962C8B-B14F-4D97-AF65-F5344CB8AC3E}">
        <p14:creationId xmlns:p14="http://schemas.microsoft.com/office/powerpoint/2010/main" val="577616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F6ED705-75AF-18A2-18CD-CBE308D0800A}"/>
              </a:ext>
            </a:extLst>
          </p:cNvPr>
          <p:cNvSpPr>
            <a:spLocks noGrp="1"/>
          </p:cNvSpPr>
          <p:nvPr>
            <p:ph type="title"/>
          </p:nvPr>
        </p:nvSpPr>
        <p:spPr>
          <a:xfrm>
            <a:off x="838199" y="805472"/>
            <a:ext cx="6862011" cy="552848"/>
          </a:xfrm>
        </p:spPr>
        <p:txBody>
          <a:bodyPr/>
          <a:lstStyle/>
          <a:p>
            <a:endParaRPr lang="en-US"/>
          </a:p>
        </p:txBody>
      </p:sp>
      <p:sp>
        <p:nvSpPr>
          <p:cNvPr id="3" name="Marcador de fecha 2">
            <a:extLst>
              <a:ext uri="{FF2B5EF4-FFF2-40B4-BE49-F238E27FC236}">
                <a16:creationId xmlns:a16="http://schemas.microsoft.com/office/drawing/2014/main" id="{B567029E-02A8-A173-F8C8-9D84D76102A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A0A5E471-4F24-45BC-8375-F0AC28F02551}"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47D4E1FA-AE8E-B65C-14BA-F75BD1E18061}"/>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35AA0E3D-2357-39B1-3945-D38C72BA9DCB}"/>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43</a:t>
            </a:fld>
            <a:endParaRPr lang="es-ES" noProof="0"/>
          </a:p>
        </p:txBody>
      </p:sp>
      <p:sp>
        <p:nvSpPr>
          <p:cNvPr id="17" name="Text Placeholder 5">
            <a:extLst>
              <a:ext uri="{FF2B5EF4-FFF2-40B4-BE49-F238E27FC236}">
                <a16:creationId xmlns:a16="http://schemas.microsoft.com/office/drawing/2014/main" id="{29196CA1-1ADB-8AB2-D982-53D0A141A43B}"/>
              </a:ext>
            </a:extLst>
          </p:cNvPr>
          <p:cNvSpPr>
            <a:spLocks noGrp="1"/>
          </p:cNvSpPr>
          <p:nvPr>
            <p:ph type="body" idx="41"/>
          </p:nvPr>
        </p:nvSpPr>
        <p:spPr>
          <a:xfrm>
            <a:off x="1066800" y="2398663"/>
            <a:ext cx="3666744" cy="334918"/>
          </a:xfrm>
        </p:spPr>
        <p:txBody>
          <a:bodyPr/>
          <a:lstStyle/>
          <a:p>
            <a:endParaRPr lang="en-US"/>
          </a:p>
        </p:txBody>
      </p:sp>
      <p:sp>
        <p:nvSpPr>
          <p:cNvPr id="19" name="Text Placeholder 6">
            <a:extLst>
              <a:ext uri="{FF2B5EF4-FFF2-40B4-BE49-F238E27FC236}">
                <a16:creationId xmlns:a16="http://schemas.microsoft.com/office/drawing/2014/main" id="{CBF1E8ED-4F35-9000-7FFD-4F2C8324C3A4}"/>
              </a:ext>
            </a:extLst>
          </p:cNvPr>
          <p:cNvSpPr>
            <a:spLocks noGrp="1"/>
          </p:cNvSpPr>
          <p:nvPr>
            <p:ph type="body" sz="quarter" idx="42"/>
          </p:nvPr>
        </p:nvSpPr>
        <p:spPr>
          <a:xfrm>
            <a:off x="836612" y="3008243"/>
            <a:ext cx="5259387" cy="2853432"/>
          </a:xfrm>
        </p:spPr>
        <p:txBody>
          <a:bodyPr>
            <a:normAutofit/>
          </a:bodyPr>
          <a:lstStyle/>
          <a:p>
            <a:r>
              <a:rPr lang="es-ES" sz="1600" dirty="0"/>
              <a:t>El desempeño logrado por la institución, debe responder no solo al cumplimiento de sus objetivos (eficacia) sino también a la eficiencia (o sea con un aprovechamiento pleno de los recursos que se le han encomendado), y la garantía por el cumplimiento de ciertos estándares y expectativas de los usuarios de la política pública (calidad). También debe asegurar que el manejo de los recursos haya sido con “economía”, o sea, garantizar un uso adecuado de los recursos públicos, a partir de la generación de ahorros, optimización de cobros, etc.</a:t>
            </a:r>
            <a:endParaRPr lang="en-US" sz="1600" dirty="0"/>
          </a:p>
        </p:txBody>
      </p:sp>
      <p:sp>
        <p:nvSpPr>
          <p:cNvPr id="21" name="Text Placeholder 7">
            <a:extLst>
              <a:ext uri="{FF2B5EF4-FFF2-40B4-BE49-F238E27FC236}">
                <a16:creationId xmlns:a16="http://schemas.microsoft.com/office/drawing/2014/main" id="{1BA94B54-86A1-7BA3-87EA-F640C225BF77}"/>
              </a:ext>
            </a:extLst>
          </p:cNvPr>
          <p:cNvSpPr>
            <a:spLocks noGrp="1"/>
          </p:cNvSpPr>
          <p:nvPr>
            <p:ph type="body" sz="quarter" idx="47"/>
          </p:nvPr>
        </p:nvSpPr>
        <p:spPr>
          <a:xfrm>
            <a:off x="836613" y="1392449"/>
            <a:ext cx="10515600" cy="935429"/>
          </a:xfrm>
        </p:spPr>
        <p:txBody>
          <a:bodyPr/>
          <a:lstStyle/>
          <a:p>
            <a:endParaRPr lang="en-US"/>
          </a:p>
        </p:txBody>
      </p:sp>
      <p:sp>
        <p:nvSpPr>
          <p:cNvPr id="23" name="Text Placeholder 8">
            <a:extLst>
              <a:ext uri="{FF2B5EF4-FFF2-40B4-BE49-F238E27FC236}">
                <a16:creationId xmlns:a16="http://schemas.microsoft.com/office/drawing/2014/main" id="{3E5EEAA7-D975-69E4-AD6E-2D2432DD0210}"/>
              </a:ext>
            </a:extLst>
          </p:cNvPr>
          <p:cNvSpPr>
            <a:spLocks noGrp="1"/>
          </p:cNvSpPr>
          <p:nvPr>
            <p:ph type="body" idx="48"/>
          </p:nvPr>
        </p:nvSpPr>
        <p:spPr>
          <a:xfrm>
            <a:off x="6712433" y="2451876"/>
            <a:ext cx="3666744" cy="334918"/>
          </a:xfrm>
        </p:spPr>
        <p:txBody>
          <a:bodyPr/>
          <a:lstStyle/>
          <a:p>
            <a:endParaRPr lang="en-US" dirty="0"/>
          </a:p>
        </p:txBody>
      </p:sp>
      <p:sp>
        <p:nvSpPr>
          <p:cNvPr id="25" name="Text Placeholder 9">
            <a:extLst>
              <a:ext uri="{FF2B5EF4-FFF2-40B4-BE49-F238E27FC236}">
                <a16:creationId xmlns:a16="http://schemas.microsoft.com/office/drawing/2014/main" id="{5CA1BBB8-555B-AAE7-BAEA-2E476ED3F0DF}"/>
              </a:ext>
            </a:extLst>
          </p:cNvPr>
          <p:cNvSpPr>
            <a:spLocks noGrp="1"/>
          </p:cNvSpPr>
          <p:nvPr>
            <p:ph type="body" sz="quarter" idx="49"/>
          </p:nvPr>
        </p:nvSpPr>
        <p:spPr>
          <a:xfrm>
            <a:off x="6466097" y="3021044"/>
            <a:ext cx="5068178" cy="2853432"/>
          </a:xfrm>
        </p:spPr>
        <p:txBody>
          <a:bodyPr>
            <a:normAutofit/>
          </a:bodyPr>
          <a:lstStyle/>
          <a:p>
            <a:r>
              <a:rPr lang="es-ES" sz="1600" dirty="0"/>
              <a:t>La gestión por resultados, requiere que los directivos actúen como “gerentes” en términos de comprometer resultados a través del establecimiento de objetivos y metas, sin embargo muchas veces, no existen las atribuciones suficientes. </a:t>
            </a:r>
          </a:p>
          <a:p>
            <a:r>
              <a:rPr lang="es-ES" sz="1600" dirty="0"/>
              <a:t>Esto explica que en la mayor parte de los casos observados los objetivos estratégicos que redactan las entidades son un listado de funciones permanentes, con muy poca capacidad de innovación y desafíos</a:t>
            </a:r>
            <a:endParaRPr lang="en-US" sz="1600" dirty="0"/>
          </a:p>
        </p:txBody>
      </p:sp>
      <p:sp>
        <p:nvSpPr>
          <p:cNvPr id="27" name="Picture Placeholder 10">
            <a:extLst>
              <a:ext uri="{FF2B5EF4-FFF2-40B4-BE49-F238E27FC236}">
                <a16:creationId xmlns:a16="http://schemas.microsoft.com/office/drawing/2014/main" id="{88D16044-E235-FD4C-4564-B2B061DFAE46}"/>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23236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2C2152D-8B43-8C98-C63E-DE436CC58064}"/>
              </a:ext>
            </a:extLst>
          </p:cNvPr>
          <p:cNvSpPr>
            <a:spLocks noGrp="1"/>
          </p:cNvSpPr>
          <p:nvPr>
            <p:ph type="title"/>
          </p:nvPr>
        </p:nvSpPr>
        <p:spPr>
          <a:xfrm>
            <a:off x="838199" y="805472"/>
            <a:ext cx="8451575" cy="552848"/>
          </a:xfrm>
        </p:spPr>
        <p:txBody>
          <a:bodyPr>
            <a:normAutofit fontScale="90000"/>
          </a:bodyPr>
          <a:lstStyle/>
          <a:p>
            <a:r>
              <a:rPr lang="es-ES" dirty="0"/>
              <a:t>3. Redacción de los objetivos estratégicos </a:t>
            </a:r>
            <a:endParaRPr lang="en-US" dirty="0"/>
          </a:p>
        </p:txBody>
      </p:sp>
      <p:sp>
        <p:nvSpPr>
          <p:cNvPr id="3" name="Marcador de fecha 2">
            <a:extLst>
              <a:ext uri="{FF2B5EF4-FFF2-40B4-BE49-F238E27FC236}">
                <a16:creationId xmlns:a16="http://schemas.microsoft.com/office/drawing/2014/main" id="{31B38C2F-A05E-A2FA-7EC6-09B313D041E0}"/>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B4BB8475-B8EA-46BE-93A6-9A7B25E51552}"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E4F9355F-AB75-96DC-CEE1-622A21FC3057}"/>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971F1A7A-7854-8E3F-FBE2-75EEEA7F5676}"/>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44</a:t>
            </a:fld>
            <a:endParaRPr lang="es-ES" noProof="0"/>
          </a:p>
        </p:txBody>
      </p:sp>
      <p:sp>
        <p:nvSpPr>
          <p:cNvPr id="18" name="Content Placeholder 5">
            <a:extLst>
              <a:ext uri="{FF2B5EF4-FFF2-40B4-BE49-F238E27FC236}">
                <a16:creationId xmlns:a16="http://schemas.microsoft.com/office/drawing/2014/main" id="{F1FE236F-27A9-33CD-C304-D9309C01354A}"/>
              </a:ext>
            </a:extLst>
          </p:cNvPr>
          <p:cNvSpPr>
            <a:spLocks noGrp="1"/>
          </p:cNvSpPr>
          <p:nvPr>
            <p:ph sz="quarter" idx="53"/>
          </p:nvPr>
        </p:nvSpPr>
        <p:spPr>
          <a:xfrm>
            <a:off x="839787" y="1943100"/>
            <a:ext cx="10512425" cy="3686334"/>
          </a:xfrm>
        </p:spPr>
        <p:txBody>
          <a:bodyPr>
            <a:normAutofit fontScale="92500" lnSpcReduction="20000"/>
          </a:bodyPr>
          <a:lstStyle/>
          <a:p>
            <a:pPr marL="0" indent="0">
              <a:buNone/>
            </a:pPr>
            <a:r>
              <a:rPr lang="es-ES" dirty="0"/>
              <a:t>• Deben señalar la expresión de logro, evidenciar el cambio o transformación que se espera con </a:t>
            </a:r>
          </a:p>
          <a:p>
            <a:pPr marL="0" indent="0">
              <a:buNone/>
            </a:pPr>
            <a:r>
              <a:rPr lang="es-ES" dirty="0"/>
              <a:t>las políticas y/o bienes y servicios que la institución tiene a su cargo, como por ejemplo: </a:t>
            </a:r>
          </a:p>
          <a:p>
            <a:pPr marL="0" indent="0">
              <a:buNone/>
            </a:pPr>
            <a:r>
              <a:rPr lang="es-ES" dirty="0"/>
              <a:t>• Evitar su redacción en términos de “Apoyar”, “Procurar”. </a:t>
            </a:r>
          </a:p>
          <a:p>
            <a:pPr marL="0" indent="0">
              <a:buNone/>
            </a:pPr>
            <a:r>
              <a:rPr lang="es-ES" dirty="0"/>
              <a:t>• Expresarlos en términos concretos de resultados esperados y no ser establecidos como </a:t>
            </a:r>
          </a:p>
          <a:p>
            <a:pPr marL="0" indent="0">
              <a:buNone/>
            </a:pPr>
            <a:r>
              <a:rPr lang="es-ES" dirty="0"/>
              <a:t>funciones permanentes de la entidad o programa. </a:t>
            </a:r>
          </a:p>
          <a:p>
            <a:pPr marL="0" indent="0">
              <a:buNone/>
            </a:pPr>
            <a:r>
              <a:rPr lang="es-ES" dirty="0"/>
              <a:t>• Responder a la ciudadanía hacia dónde se dirigen los recursos asignados de la Institución en </a:t>
            </a:r>
          </a:p>
          <a:p>
            <a:pPr marL="0" indent="0">
              <a:buNone/>
            </a:pPr>
            <a:r>
              <a:rPr lang="es-ES" dirty="0"/>
              <a:t>su globalidad. </a:t>
            </a:r>
          </a:p>
          <a:p>
            <a:pPr marL="0" indent="0">
              <a:buNone/>
            </a:pPr>
            <a:r>
              <a:rPr lang="es-ES" dirty="0"/>
              <a:t>• Responder a un problema o aspecto específico relacionado con el cumplimiento de la misión. </a:t>
            </a:r>
          </a:p>
          <a:p>
            <a:pPr marL="0" indent="0">
              <a:buNone/>
            </a:pPr>
            <a:r>
              <a:rPr lang="es-ES" dirty="0"/>
              <a:t>• Responder sobre el beneficio esperado para los usuarios a los cuales van dirigidas las políticas </a:t>
            </a:r>
          </a:p>
          <a:p>
            <a:pPr marL="0" indent="0">
              <a:buNone/>
            </a:pPr>
            <a:r>
              <a:rPr lang="es-ES" dirty="0"/>
              <a:t>y/o programas de la institución y qué pueden esperar con los recursos presupuestarios </a:t>
            </a:r>
          </a:p>
          <a:p>
            <a:pPr marL="0" indent="0">
              <a:buNone/>
            </a:pPr>
            <a:r>
              <a:rPr lang="es-ES" dirty="0"/>
              <a:t>asignados.</a:t>
            </a:r>
            <a:endParaRPr lang="en-US" dirty="0"/>
          </a:p>
        </p:txBody>
      </p:sp>
      <p:sp>
        <p:nvSpPr>
          <p:cNvPr id="20" name="Picture Placeholder 6">
            <a:extLst>
              <a:ext uri="{FF2B5EF4-FFF2-40B4-BE49-F238E27FC236}">
                <a16:creationId xmlns:a16="http://schemas.microsoft.com/office/drawing/2014/main" id="{CE4D9D6C-6CA8-FA6F-7913-BDE41983D714}"/>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877905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722648A-206E-CF0F-8D91-8364ED38E4EA}"/>
              </a:ext>
            </a:extLst>
          </p:cNvPr>
          <p:cNvSpPr>
            <a:spLocks noGrp="1"/>
          </p:cNvSpPr>
          <p:nvPr>
            <p:ph type="title"/>
          </p:nvPr>
        </p:nvSpPr>
        <p:spPr>
          <a:xfrm>
            <a:off x="1537252" y="1514007"/>
            <a:ext cx="9482306" cy="1091078"/>
          </a:xfrm>
        </p:spPr>
        <p:txBody>
          <a:bodyPr>
            <a:normAutofit/>
          </a:bodyPr>
          <a:lstStyle/>
          <a:p>
            <a:r>
              <a:rPr lang="es-ES" dirty="0"/>
              <a:t>4. Los objetivos estratégicos en el proceso de planificación estratégica</a:t>
            </a:r>
            <a:endParaRPr lang="en-US" dirty="0"/>
          </a:p>
        </p:txBody>
      </p:sp>
      <p:sp>
        <p:nvSpPr>
          <p:cNvPr id="14" name="Content Placeholder 2">
            <a:extLst>
              <a:ext uri="{FF2B5EF4-FFF2-40B4-BE49-F238E27FC236}">
                <a16:creationId xmlns:a16="http://schemas.microsoft.com/office/drawing/2014/main" id="{BB88AAEC-4D76-03B4-2A02-C60F8BC928EE}"/>
              </a:ext>
            </a:extLst>
          </p:cNvPr>
          <p:cNvSpPr>
            <a:spLocks noGrp="1"/>
          </p:cNvSpPr>
          <p:nvPr>
            <p:ph sz="quarter" idx="4"/>
          </p:nvPr>
        </p:nvSpPr>
        <p:spPr>
          <a:xfrm>
            <a:off x="2186610" y="2698954"/>
            <a:ext cx="8847938" cy="3659923"/>
          </a:xfrm>
        </p:spPr>
        <p:txBody>
          <a:bodyPr>
            <a:normAutofit/>
          </a:bodyPr>
          <a:lstStyle/>
          <a:p>
            <a:r>
              <a:rPr lang="es-ES" sz="2400" b="1" dirty="0">
                <a:effectLst>
                  <a:outerShdw blurRad="38100" dist="38100" dir="2700000" algn="tl">
                    <a:srgbClr val="000000">
                      <a:alpha val="43137"/>
                    </a:srgbClr>
                  </a:outerShdw>
                </a:effectLst>
              </a:rPr>
              <a:t>Los OE constituyen la base para el establecimiento de los indicadores que permitirán medir el avance de las acciones gubernamentales hacia los resultados. Desde esta perspectiva es fundamental que éstos expresen las transformaciones esperadas en términos de la calidad, eficiencia, economía de los productos y qué resultados se lograrán.</a:t>
            </a:r>
          </a:p>
          <a:p>
            <a:r>
              <a:rPr lang="es-ES" sz="2400" b="1" dirty="0">
                <a:effectLst>
                  <a:outerShdw blurRad="38100" dist="38100" dir="2700000" algn="tl">
                    <a:srgbClr val="000000">
                      <a:alpha val="43137"/>
                    </a:srgbClr>
                  </a:outerShdw>
                </a:effectLst>
              </a:rPr>
              <a:t>Por lo tanto la definición de los objetivos estratégicos debe tener como referente principal los pasos previos de la planificación estratégica (misión y visión), así como los indicadores que la entidad y/o programa tenga para monitorear y evaluar su desempeño.</a:t>
            </a:r>
            <a:endParaRPr lang="en-US" sz="2400" b="1" dirty="0">
              <a:effectLst>
                <a:outerShdw blurRad="38100" dist="38100" dir="2700000" algn="tl">
                  <a:srgbClr val="000000">
                    <a:alpha val="43137"/>
                  </a:srgbClr>
                </a:outerShdw>
              </a:effectLst>
            </a:endParaRPr>
          </a:p>
        </p:txBody>
      </p:sp>
      <p:sp>
        <p:nvSpPr>
          <p:cNvPr id="3" name="Marcador de fecha 2">
            <a:extLst>
              <a:ext uri="{FF2B5EF4-FFF2-40B4-BE49-F238E27FC236}">
                <a16:creationId xmlns:a16="http://schemas.microsoft.com/office/drawing/2014/main" id="{DA62060F-BD69-E933-582E-324E072F5175}"/>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6F3D0DA6-1181-A1B9-5929-AD4856A923E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786068E3-6AD9-C1D3-0054-92CFAEA3F44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45</a:t>
            </a:fld>
            <a:endParaRPr lang="es-ES" noProof="0"/>
          </a:p>
        </p:txBody>
      </p:sp>
      <p:sp>
        <p:nvSpPr>
          <p:cNvPr id="16" name="Picture Placeholder 6">
            <a:extLst>
              <a:ext uri="{FF2B5EF4-FFF2-40B4-BE49-F238E27FC236}">
                <a16:creationId xmlns:a16="http://schemas.microsoft.com/office/drawing/2014/main" id="{1135CB06-1288-84D7-A1E9-5B7509B2771B}"/>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000967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CB989A-5ED3-150A-BA9F-3512917D5F3D}"/>
              </a:ext>
            </a:extLst>
          </p:cNvPr>
          <p:cNvSpPr>
            <a:spLocks noGrp="1"/>
          </p:cNvSpPr>
          <p:nvPr>
            <p:ph type="title"/>
          </p:nvPr>
        </p:nvSpPr>
        <p:spPr>
          <a:xfrm>
            <a:off x="838199" y="805472"/>
            <a:ext cx="6862011" cy="552848"/>
          </a:xfrm>
        </p:spPr>
        <p:txBody>
          <a:bodyPr/>
          <a:lstStyle/>
          <a:p>
            <a:endParaRPr lang="en-US"/>
          </a:p>
        </p:txBody>
      </p:sp>
      <p:sp>
        <p:nvSpPr>
          <p:cNvPr id="4" name="Marcador de fecha 3">
            <a:extLst>
              <a:ext uri="{FF2B5EF4-FFF2-40B4-BE49-F238E27FC236}">
                <a16:creationId xmlns:a16="http://schemas.microsoft.com/office/drawing/2014/main" id="{92C7E553-ADCF-75B2-B6AC-09ABD862CD16}"/>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C7342668-906A-4B7F-9457-07CCB4608BC4}"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D692E037-A83F-277F-0890-B5D4D0C1CC70}"/>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0E7EB8A2-3B9A-BAFE-63EE-DCC5E1A408C9}"/>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46</a:t>
            </a:fld>
            <a:endParaRPr lang="es-ES" noProof="0"/>
          </a:p>
        </p:txBody>
      </p:sp>
      <p:sp>
        <p:nvSpPr>
          <p:cNvPr id="23" name="Text Placeholder 5">
            <a:extLst>
              <a:ext uri="{FF2B5EF4-FFF2-40B4-BE49-F238E27FC236}">
                <a16:creationId xmlns:a16="http://schemas.microsoft.com/office/drawing/2014/main" id="{AAA5E411-741C-4C76-B9C3-833CA59A63E4}"/>
              </a:ext>
            </a:extLst>
          </p:cNvPr>
          <p:cNvSpPr>
            <a:spLocks noGrp="1"/>
          </p:cNvSpPr>
          <p:nvPr>
            <p:ph type="body" idx="41"/>
          </p:nvPr>
        </p:nvSpPr>
        <p:spPr>
          <a:xfrm>
            <a:off x="838199" y="1928770"/>
            <a:ext cx="2769902" cy="334918"/>
          </a:xfrm>
        </p:spPr>
        <p:txBody>
          <a:bodyPr/>
          <a:lstStyle/>
          <a:p>
            <a:endParaRPr lang="en-US"/>
          </a:p>
        </p:txBody>
      </p:sp>
      <p:sp>
        <p:nvSpPr>
          <p:cNvPr id="25" name="Text Placeholder 6">
            <a:extLst>
              <a:ext uri="{FF2B5EF4-FFF2-40B4-BE49-F238E27FC236}">
                <a16:creationId xmlns:a16="http://schemas.microsoft.com/office/drawing/2014/main" id="{BD86CB10-A612-7F07-93FF-4014E98F2CF7}"/>
              </a:ext>
            </a:extLst>
          </p:cNvPr>
          <p:cNvSpPr>
            <a:spLocks noGrp="1"/>
          </p:cNvSpPr>
          <p:nvPr>
            <p:ph type="body" idx="52"/>
          </p:nvPr>
        </p:nvSpPr>
        <p:spPr>
          <a:xfrm>
            <a:off x="6402339" y="1925467"/>
            <a:ext cx="2769902" cy="334918"/>
          </a:xfrm>
        </p:spPr>
        <p:txBody>
          <a:bodyPr/>
          <a:lstStyle/>
          <a:p>
            <a:endParaRPr lang="en-US"/>
          </a:p>
        </p:txBody>
      </p:sp>
      <p:sp>
        <p:nvSpPr>
          <p:cNvPr id="27" name="Content Placeholder 7">
            <a:extLst>
              <a:ext uri="{FF2B5EF4-FFF2-40B4-BE49-F238E27FC236}">
                <a16:creationId xmlns:a16="http://schemas.microsoft.com/office/drawing/2014/main" id="{C4CDECD6-CC7C-052C-C651-1961694F5D08}"/>
              </a:ext>
            </a:extLst>
          </p:cNvPr>
          <p:cNvSpPr>
            <a:spLocks noGrp="1"/>
          </p:cNvSpPr>
          <p:nvPr>
            <p:ph sz="quarter" idx="53"/>
          </p:nvPr>
        </p:nvSpPr>
        <p:spPr>
          <a:xfrm>
            <a:off x="839788" y="2606834"/>
            <a:ext cx="4913312" cy="3022600"/>
          </a:xfrm>
        </p:spPr>
        <p:txBody>
          <a:bodyPr/>
          <a:lstStyle/>
          <a:p>
            <a:r>
              <a:rPr lang="es-ES" dirty="0"/>
              <a:t>En el caso de las instituciones tales como los ministerios o departamentos, los logros se refieren principalmente a la capacidad de las políticas públicas por cumplir con su finalidad y su expresión en los resultados o impactos en el bienestar de los ciudadanos. </a:t>
            </a:r>
          </a:p>
          <a:p>
            <a:endParaRPr lang="en-US" dirty="0"/>
          </a:p>
        </p:txBody>
      </p:sp>
      <p:sp>
        <p:nvSpPr>
          <p:cNvPr id="29" name="Content Placeholder 8">
            <a:extLst>
              <a:ext uri="{FF2B5EF4-FFF2-40B4-BE49-F238E27FC236}">
                <a16:creationId xmlns:a16="http://schemas.microsoft.com/office/drawing/2014/main" id="{8FC28D79-3E34-4DE4-0BAE-9277BF9F9EC7}"/>
              </a:ext>
            </a:extLst>
          </p:cNvPr>
          <p:cNvSpPr>
            <a:spLocks noGrp="1"/>
          </p:cNvSpPr>
          <p:nvPr>
            <p:ph sz="quarter" idx="54"/>
          </p:nvPr>
        </p:nvSpPr>
        <p:spPr>
          <a:xfrm>
            <a:off x="6402339" y="2606834"/>
            <a:ext cx="4913312" cy="3022600"/>
          </a:xfrm>
        </p:spPr>
        <p:txBody>
          <a:bodyPr>
            <a:normAutofit fontScale="92500" lnSpcReduction="20000"/>
          </a:bodyPr>
          <a:lstStyle/>
          <a:p>
            <a:r>
              <a:rPr lang="es-ES" dirty="0"/>
              <a:t>En el caso de los programas y subprogramas o unidades, o divisiones los logros o resultados esperados se refieren principalmente a cómo los productos son provistos a los usuarios con la mayor eficiencia, eficacia y calidad. </a:t>
            </a:r>
          </a:p>
          <a:p>
            <a:r>
              <a:rPr lang="es-ES" dirty="0"/>
              <a:t>Los objetivos estratégicos deben ser monitoreados y evaluados a través de indicadores. </a:t>
            </a:r>
          </a:p>
          <a:p>
            <a:r>
              <a:rPr lang="es-ES" dirty="0"/>
              <a:t>El tipo de indicadores que permiten monitorear el logro de los OE, son indicadores estratégicos relacionados con los resultados finales e intermedios</a:t>
            </a:r>
            <a:endParaRPr lang="en-US" dirty="0"/>
          </a:p>
        </p:txBody>
      </p:sp>
      <p:sp>
        <p:nvSpPr>
          <p:cNvPr id="31" name="Picture Placeholder 9">
            <a:extLst>
              <a:ext uri="{FF2B5EF4-FFF2-40B4-BE49-F238E27FC236}">
                <a16:creationId xmlns:a16="http://schemas.microsoft.com/office/drawing/2014/main" id="{2887D834-7838-B05C-C2B5-1930E2D66EAF}"/>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2880681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C0449C7-EB88-9170-DCC1-57E5D1BBD5F0}"/>
              </a:ext>
            </a:extLst>
          </p:cNvPr>
          <p:cNvSpPr>
            <a:spLocks noGrp="1"/>
          </p:cNvSpPr>
          <p:nvPr>
            <p:ph type="title"/>
          </p:nvPr>
        </p:nvSpPr>
        <p:spPr>
          <a:xfrm>
            <a:off x="838199" y="805472"/>
            <a:ext cx="6862011" cy="552848"/>
          </a:xfrm>
        </p:spPr>
        <p:txBody>
          <a:bodyPr/>
          <a:lstStyle/>
          <a:p>
            <a:endParaRPr lang="en-US"/>
          </a:p>
        </p:txBody>
      </p:sp>
      <p:sp>
        <p:nvSpPr>
          <p:cNvPr id="13" name="Date Placeholder 2">
            <a:extLst>
              <a:ext uri="{FF2B5EF4-FFF2-40B4-BE49-F238E27FC236}">
                <a16:creationId xmlns:a16="http://schemas.microsoft.com/office/drawing/2014/main" id="{010EC432-56C2-62B9-C60E-C41E269A7944}"/>
              </a:ext>
            </a:extLst>
          </p:cNvPr>
          <p:cNvSpPr>
            <a:spLocks noGrp="1"/>
          </p:cNvSpPr>
          <p:nvPr>
            <p:ph type="dt" sz="half" idx="10"/>
          </p:nvPr>
        </p:nvSpPr>
        <p:spPr>
          <a:xfrm>
            <a:off x="8609013" y="5998474"/>
            <a:ext cx="2743200" cy="143149"/>
          </a:xfrm>
        </p:spPr>
        <p:txBody>
          <a:bodyPr/>
          <a:lstStyle/>
          <a:p>
            <a:pPr rtl="0">
              <a:spcAft>
                <a:spcPts val="600"/>
              </a:spcAft>
            </a:pPr>
            <a:fld id="{B4BB8475-B8EA-46BE-93A6-9A7B25E51552}" type="datetime1">
              <a:rPr lang="es-ES" noProof="0" smtClean="0"/>
              <a:pPr rtl="0">
                <a:spcAft>
                  <a:spcPts val="600"/>
                </a:spcAft>
              </a:pPr>
              <a:t>01/10/2022</a:t>
            </a:fld>
            <a:endParaRPr lang="es-ES" noProof="0"/>
          </a:p>
        </p:txBody>
      </p:sp>
      <p:sp>
        <p:nvSpPr>
          <p:cNvPr id="15" name="Footer Placeholder 3">
            <a:extLst>
              <a:ext uri="{FF2B5EF4-FFF2-40B4-BE49-F238E27FC236}">
                <a16:creationId xmlns:a16="http://schemas.microsoft.com/office/drawing/2014/main" id="{BA85448E-4F4D-C020-231B-469F97435D5A}"/>
              </a:ext>
            </a:extLst>
          </p:cNvPr>
          <p:cNvSpPr>
            <a:spLocks noGrp="1"/>
          </p:cNvSpPr>
          <p:nvPr>
            <p:ph type="ftr" sz="quarter" idx="11"/>
          </p:nvPr>
        </p:nvSpPr>
        <p:spPr>
          <a:xfrm>
            <a:off x="7237413" y="6168551"/>
            <a:ext cx="4114800" cy="190327"/>
          </a:xfrm>
        </p:spPr>
        <p:txBody>
          <a:bodyPr/>
          <a:lstStyle/>
          <a:p>
            <a:pPr rtl="0">
              <a:spcAft>
                <a:spcPts val="600"/>
              </a:spcAft>
            </a:pPr>
            <a:r>
              <a:rPr lang="es-ES" noProof="0"/>
              <a:t>AGREGAR UN PIE DE PÁGINA</a:t>
            </a:r>
          </a:p>
        </p:txBody>
      </p:sp>
      <p:sp>
        <p:nvSpPr>
          <p:cNvPr id="17" name="Slide Number Placeholder 4">
            <a:extLst>
              <a:ext uri="{FF2B5EF4-FFF2-40B4-BE49-F238E27FC236}">
                <a16:creationId xmlns:a16="http://schemas.microsoft.com/office/drawing/2014/main" id="{942CEB6E-5245-3B0E-4BCA-0F5FF87122A9}"/>
              </a:ext>
            </a:extLst>
          </p:cNvPr>
          <p:cNvSpPr>
            <a:spLocks noGrp="1"/>
          </p:cNvSpPr>
          <p:nvPr>
            <p:ph type="sldNum" sz="quarter" idx="12"/>
          </p:nvPr>
        </p:nvSpPr>
        <p:spPr>
          <a:xfrm>
            <a:off x="838200" y="6155851"/>
            <a:ext cx="457200" cy="184317"/>
          </a:xfrm>
        </p:spPr>
        <p:txBody>
          <a:bodyPr/>
          <a:lstStyle/>
          <a:p>
            <a:pPr rtl="0">
              <a:spcAft>
                <a:spcPts val="600"/>
              </a:spcAft>
            </a:pPr>
            <a:fld id="{4950F5D8-22E1-4015-8661-E5B1FD28C2DE}" type="slidenum">
              <a:rPr lang="es-ES" noProof="0" smtClean="0"/>
              <a:pPr rtl="0">
                <a:spcAft>
                  <a:spcPts val="600"/>
                </a:spcAft>
              </a:pPr>
              <a:t>47</a:t>
            </a:fld>
            <a:endParaRPr lang="es-ES" noProof="0"/>
          </a:p>
        </p:txBody>
      </p:sp>
      <p:sp>
        <p:nvSpPr>
          <p:cNvPr id="19" name="Text Placeholder 5">
            <a:extLst>
              <a:ext uri="{FF2B5EF4-FFF2-40B4-BE49-F238E27FC236}">
                <a16:creationId xmlns:a16="http://schemas.microsoft.com/office/drawing/2014/main" id="{18F2BA91-8DE6-8F1C-2F67-772801D7A6ED}"/>
              </a:ext>
            </a:extLst>
          </p:cNvPr>
          <p:cNvSpPr>
            <a:spLocks noGrp="1"/>
          </p:cNvSpPr>
          <p:nvPr>
            <p:ph type="body" idx="41"/>
          </p:nvPr>
        </p:nvSpPr>
        <p:spPr>
          <a:xfrm>
            <a:off x="1053452" y="3340707"/>
            <a:ext cx="3666744" cy="334918"/>
          </a:xfrm>
        </p:spPr>
        <p:txBody>
          <a:bodyPr/>
          <a:lstStyle/>
          <a:p>
            <a:endParaRPr lang="en-US"/>
          </a:p>
        </p:txBody>
      </p:sp>
      <p:sp>
        <p:nvSpPr>
          <p:cNvPr id="21" name="Text Placeholder 6">
            <a:extLst>
              <a:ext uri="{FF2B5EF4-FFF2-40B4-BE49-F238E27FC236}">
                <a16:creationId xmlns:a16="http://schemas.microsoft.com/office/drawing/2014/main" id="{EF0C5944-0EAC-047F-9524-02C2DCB6C731}"/>
              </a:ext>
            </a:extLst>
          </p:cNvPr>
          <p:cNvSpPr>
            <a:spLocks noGrp="1"/>
          </p:cNvSpPr>
          <p:nvPr>
            <p:ph type="body" sz="quarter" idx="42"/>
          </p:nvPr>
        </p:nvSpPr>
        <p:spPr>
          <a:xfrm>
            <a:off x="836612" y="3773923"/>
            <a:ext cx="5259387" cy="2087752"/>
          </a:xfrm>
        </p:spPr>
        <p:txBody>
          <a:bodyPr/>
          <a:lstStyle/>
          <a:p>
            <a:endParaRPr lang="en-US" dirty="0"/>
          </a:p>
        </p:txBody>
      </p:sp>
      <p:sp>
        <p:nvSpPr>
          <p:cNvPr id="23" name="Text Placeholder 7">
            <a:extLst>
              <a:ext uri="{FF2B5EF4-FFF2-40B4-BE49-F238E27FC236}">
                <a16:creationId xmlns:a16="http://schemas.microsoft.com/office/drawing/2014/main" id="{DB605D17-066C-DEEA-F164-C2EDFAC89D59}"/>
              </a:ext>
            </a:extLst>
          </p:cNvPr>
          <p:cNvSpPr>
            <a:spLocks noGrp="1"/>
          </p:cNvSpPr>
          <p:nvPr>
            <p:ph type="body" sz="quarter" idx="47"/>
          </p:nvPr>
        </p:nvSpPr>
        <p:spPr>
          <a:xfrm>
            <a:off x="836613" y="1392449"/>
            <a:ext cx="10515600" cy="935429"/>
          </a:xfrm>
        </p:spPr>
        <p:txBody>
          <a:bodyPr/>
          <a:lstStyle/>
          <a:p>
            <a:endParaRPr lang="en-US"/>
          </a:p>
        </p:txBody>
      </p:sp>
      <p:sp>
        <p:nvSpPr>
          <p:cNvPr id="25" name="Text Placeholder 8">
            <a:extLst>
              <a:ext uri="{FF2B5EF4-FFF2-40B4-BE49-F238E27FC236}">
                <a16:creationId xmlns:a16="http://schemas.microsoft.com/office/drawing/2014/main" id="{93F83BA0-4987-10EF-170C-C5B32336CD18}"/>
              </a:ext>
            </a:extLst>
          </p:cNvPr>
          <p:cNvSpPr>
            <a:spLocks noGrp="1"/>
          </p:cNvSpPr>
          <p:nvPr>
            <p:ph type="body" idx="48"/>
          </p:nvPr>
        </p:nvSpPr>
        <p:spPr>
          <a:xfrm>
            <a:off x="6682936" y="3353508"/>
            <a:ext cx="3666744" cy="334918"/>
          </a:xfrm>
        </p:spPr>
        <p:txBody>
          <a:bodyPr/>
          <a:lstStyle/>
          <a:p>
            <a:endParaRPr lang="en-US"/>
          </a:p>
        </p:txBody>
      </p:sp>
      <p:sp>
        <p:nvSpPr>
          <p:cNvPr id="27" name="Text Placeholder 9">
            <a:extLst>
              <a:ext uri="{FF2B5EF4-FFF2-40B4-BE49-F238E27FC236}">
                <a16:creationId xmlns:a16="http://schemas.microsoft.com/office/drawing/2014/main" id="{E5DFB559-BE8A-FA44-DD6D-8B837ECA40D9}"/>
              </a:ext>
            </a:extLst>
          </p:cNvPr>
          <p:cNvSpPr>
            <a:spLocks noGrp="1"/>
          </p:cNvSpPr>
          <p:nvPr>
            <p:ph type="body" sz="quarter" idx="49"/>
          </p:nvPr>
        </p:nvSpPr>
        <p:spPr>
          <a:xfrm>
            <a:off x="6466097" y="3786724"/>
            <a:ext cx="5068178" cy="2087752"/>
          </a:xfrm>
        </p:spPr>
        <p:txBody>
          <a:bodyPr/>
          <a:lstStyle/>
          <a:p>
            <a:endParaRPr lang="en-US"/>
          </a:p>
        </p:txBody>
      </p:sp>
      <p:sp>
        <p:nvSpPr>
          <p:cNvPr id="29" name="Picture Placeholder 10">
            <a:extLst>
              <a:ext uri="{FF2B5EF4-FFF2-40B4-BE49-F238E27FC236}">
                <a16:creationId xmlns:a16="http://schemas.microsoft.com/office/drawing/2014/main" id="{C41E4028-D7C9-C3AA-2BC6-DBAE3709A3F5}"/>
              </a:ext>
            </a:extLst>
          </p:cNvPr>
          <p:cNvSpPr>
            <a:spLocks noGrp="1"/>
          </p:cNvSpPr>
          <p:nvPr>
            <p:ph type="pic" sz="quarter" idx="50"/>
          </p:nvPr>
        </p:nvSpPr>
        <p:spPr>
          <a:xfrm>
            <a:off x="9409913" y="851603"/>
            <a:ext cx="1938528" cy="393192"/>
          </a:xfrm>
        </p:spPr>
      </p:sp>
      <p:pic>
        <p:nvPicPr>
          <p:cNvPr id="8" name="Imagen 7">
            <a:extLst>
              <a:ext uri="{FF2B5EF4-FFF2-40B4-BE49-F238E27FC236}">
                <a16:creationId xmlns:a16="http://schemas.microsoft.com/office/drawing/2014/main" id="{F631550F-F68A-A8D4-72EB-C541440E4122}"/>
              </a:ext>
            </a:extLst>
          </p:cNvPr>
          <p:cNvPicPr>
            <a:picLocks noChangeAspect="1"/>
          </p:cNvPicPr>
          <p:nvPr/>
        </p:nvPicPr>
        <p:blipFill rotWithShape="1">
          <a:blip r:embed="rId2"/>
          <a:srcRect l="22735" t="18136" r="23945" b="20289"/>
          <a:stretch/>
        </p:blipFill>
        <p:spPr>
          <a:xfrm>
            <a:off x="471488" y="286236"/>
            <a:ext cx="11272837" cy="6257439"/>
          </a:xfrm>
          <a:prstGeom prst="rect">
            <a:avLst/>
          </a:prstGeom>
        </p:spPr>
      </p:pic>
    </p:spTree>
    <p:extLst>
      <p:ext uri="{BB962C8B-B14F-4D97-AF65-F5344CB8AC3E}">
        <p14:creationId xmlns:p14="http://schemas.microsoft.com/office/powerpoint/2010/main" val="4046047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1AA68-7436-F8E6-1B1C-1BDC0B230067}"/>
              </a:ext>
            </a:extLst>
          </p:cNvPr>
          <p:cNvSpPr>
            <a:spLocks noGrp="1"/>
          </p:cNvSpPr>
          <p:nvPr>
            <p:ph type="title"/>
          </p:nvPr>
        </p:nvSpPr>
        <p:spPr>
          <a:xfrm>
            <a:off x="838199" y="805472"/>
            <a:ext cx="10512425" cy="923316"/>
          </a:xfrm>
        </p:spPr>
        <p:txBody>
          <a:bodyPr anchor="b">
            <a:noAutofit/>
          </a:bodyPr>
          <a:lstStyle/>
          <a:p>
            <a:r>
              <a:rPr lang="es-ES" sz="2800" dirty="0"/>
              <a:t>5. Niveles de toma de decisión y vínculos entre los objetivos estratégicos sectoriales, institucionales y de los programas o entidades</a:t>
            </a:r>
            <a:endParaRPr lang="en-US" sz="2800" dirty="0"/>
          </a:p>
        </p:txBody>
      </p:sp>
      <p:sp>
        <p:nvSpPr>
          <p:cNvPr id="3" name="Marcador de fecha 2">
            <a:extLst>
              <a:ext uri="{FF2B5EF4-FFF2-40B4-BE49-F238E27FC236}">
                <a16:creationId xmlns:a16="http://schemas.microsoft.com/office/drawing/2014/main" id="{C6CC1A95-8B66-BA77-C189-58AC90C06D1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B4BB8475-B8EA-46BE-93A6-9A7B25E51552}"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E04A69A8-5196-5EE7-5152-375A3D77F0BF}"/>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2AD67ED8-15F4-077D-9432-ACF78113F72C}"/>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48</a:t>
            </a:fld>
            <a:endParaRPr lang="es-ES" noProof="0"/>
          </a:p>
        </p:txBody>
      </p:sp>
      <p:sp>
        <p:nvSpPr>
          <p:cNvPr id="26" name="Text Placeholder 9">
            <a:extLst>
              <a:ext uri="{FF2B5EF4-FFF2-40B4-BE49-F238E27FC236}">
                <a16:creationId xmlns:a16="http://schemas.microsoft.com/office/drawing/2014/main" id="{CBFD5922-F99B-462C-5605-D7650DB5CD2F}"/>
              </a:ext>
            </a:extLst>
          </p:cNvPr>
          <p:cNvSpPr>
            <a:spLocks noGrp="1"/>
          </p:cNvSpPr>
          <p:nvPr>
            <p:ph sz="quarter" idx="53"/>
          </p:nvPr>
        </p:nvSpPr>
        <p:spPr>
          <a:xfrm>
            <a:off x="838198" y="2366194"/>
            <a:ext cx="10512425" cy="3686334"/>
          </a:xfrm>
        </p:spPr>
        <p:txBody>
          <a:bodyPr>
            <a:normAutofit/>
          </a:bodyPr>
          <a:lstStyle/>
          <a:p>
            <a:r>
              <a:rPr lang="es-ES" dirty="0">
                <a:solidFill>
                  <a:schemeClr val="tx2"/>
                </a:solidFill>
              </a:rPr>
              <a:t>En un proceso de planeación estratégica es necesario cuidar la coherencia entre los distintos niveles de decisión de la organización. Si la entidad como un todo (ministerio, entidad descentralizada, etc.), fija un conjunto de objetivos estratégicos para un plazo determinado, éstos deben ser los referentes a tener en cuenta, por los programas que dependen de dichas entidades, ya sean Ministerios, Secretarías, Entidades Adscritas, </a:t>
            </a:r>
            <a:r>
              <a:rPr lang="es-ES" dirty="0" err="1">
                <a:solidFill>
                  <a:schemeClr val="tx2"/>
                </a:solidFill>
              </a:rPr>
              <a:t>etc</a:t>
            </a:r>
            <a:endParaRPr lang="en-US" dirty="0">
              <a:solidFill>
                <a:schemeClr val="tx2"/>
              </a:solidFill>
            </a:endParaRPr>
          </a:p>
        </p:txBody>
      </p:sp>
    </p:spTree>
    <p:extLst>
      <p:ext uri="{BB962C8B-B14F-4D97-AF65-F5344CB8AC3E}">
        <p14:creationId xmlns:p14="http://schemas.microsoft.com/office/powerpoint/2010/main" val="117167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851B1A-8762-AA11-9CD4-8A1A61998800}"/>
              </a:ext>
            </a:extLst>
          </p:cNvPr>
          <p:cNvSpPr>
            <a:spLocks noGrp="1"/>
          </p:cNvSpPr>
          <p:nvPr>
            <p:ph type="title"/>
          </p:nvPr>
        </p:nvSpPr>
        <p:spPr/>
        <p:txBody>
          <a:bodyPr/>
          <a:lstStyle/>
          <a:p>
            <a:endParaRPr lang="es-MX"/>
          </a:p>
        </p:txBody>
      </p:sp>
      <p:sp>
        <p:nvSpPr>
          <p:cNvPr id="3" name="Marcador de fecha 2">
            <a:extLst>
              <a:ext uri="{FF2B5EF4-FFF2-40B4-BE49-F238E27FC236}">
                <a16:creationId xmlns:a16="http://schemas.microsoft.com/office/drawing/2014/main" id="{8FC138FC-4C09-9303-2292-6598E930CF54}"/>
              </a:ext>
            </a:extLst>
          </p:cNvPr>
          <p:cNvSpPr>
            <a:spLocks noGrp="1"/>
          </p:cNvSpPr>
          <p:nvPr>
            <p:ph type="dt" sz="half" idx="10"/>
          </p:nvPr>
        </p:nvSpPr>
        <p:spPr/>
        <p:txBody>
          <a:bodyPr/>
          <a:lstStyle/>
          <a:p>
            <a:pPr rtl="0"/>
            <a:fld id="{8C9A494F-3F08-41B6-832D-2F34D801ABCA}"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CF13756B-9071-09AB-C86D-DC16AB786A62}"/>
              </a:ext>
            </a:extLst>
          </p:cNvPr>
          <p:cNvSpPr>
            <a:spLocks noGrp="1"/>
          </p:cNvSpPr>
          <p:nvPr>
            <p:ph type="ftr" sz="quarter" idx="11"/>
          </p:nvPr>
        </p:nvSpPr>
        <p:spPr/>
        <p:txBody>
          <a:bodyPr/>
          <a:lstStyle/>
          <a:p>
            <a:pPr rtl="0"/>
            <a:r>
              <a:rPr lang="es-ES" noProof="0"/>
              <a:t>AGREGAR UN PIE DE PÁGINA</a:t>
            </a:r>
            <a:endParaRPr lang="es-ES" noProof="0" dirty="0"/>
          </a:p>
        </p:txBody>
      </p:sp>
      <p:sp>
        <p:nvSpPr>
          <p:cNvPr id="5" name="Marcador de número de diapositiva 4">
            <a:extLst>
              <a:ext uri="{FF2B5EF4-FFF2-40B4-BE49-F238E27FC236}">
                <a16:creationId xmlns:a16="http://schemas.microsoft.com/office/drawing/2014/main" id="{04103463-6056-3E8A-28A8-2DCEBC1E0114}"/>
              </a:ext>
            </a:extLst>
          </p:cNvPr>
          <p:cNvSpPr>
            <a:spLocks noGrp="1"/>
          </p:cNvSpPr>
          <p:nvPr>
            <p:ph type="sldNum" sz="quarter" idx="12"/>
          </p:nvPr>
        </p:nvSpPr>
        <p:spPr/>
        <p:txBody>
          <a:bodyPr/>
          <a:lstStyle/>
          <a:p>
            <a:pPr rtl="0"/>
            <a:fld id="{4950F5D8-22E1-4015-8661-E5B1FD28C2DE}" type="slidenum">
              <a:rPr lang="es-ES" noProof="0" smtClean="0"/>
              <a:t>49</a:t>
            </a:fld>
            <a:endParaRPr lang="es-ES" noProof="0" dirty="0"/>
          </a:p>
        </p:txBody>
      </p:sp>
      <p:pic>
        <p:nvPicPr>
          <p:cNvPr id="9" name="Marcador de contenido 8">
            <a:extLst>
              <a:ext uri="{FF2B5EF4-FFF2-40B4-BE49-F238E27FC236}">
                <a16:creationId xmlns:a16="http://schemas.microsoft.com/office/drawing/2014/main" id="{09FFACEE-E452-BBB2-C68E-242F63036F3F}"/>
              </a:ext>
            </a:extLst>
          </p:cNvPr>
          <p:cNvPicPr>
            <a:picLocks noGrp="1" noChangeAspect="1"/>
          </p:cNvPicPr>
          <p:nvPr>
            <p:ph sz="quarter" idx="53"/>
          </p:nvPr>
        </p:nvPicPr>
        <p:blipFill rotWithShape="1">
          <a:blip r:embed="rId2"/>
          <a:srcRect l="19564" t="21704" r="25532" b="15892"/>
          <a:stretch/>
        </p:blipFill>
        <p:spPr>
          <a:xfrm>
            <a:off x="428625" y="220525"/>
            <a:ext cx="10815014" cy="6337438"/>
          </a:xfrm>
        </p:spPr>
      </p:pic>
      <p:sp>
        <p:nvSpPr>
          <p:cNvPr id="7" name="Marcador de posición de imagen 6">
            <a:extLst>
              <a:ext uri="{FF2B5EF4-FFF2-40B4-BE49-F238E27FC236}">
                <a16:creationId xmlns:a16="http://schemas.microsoft.com/office/drawing/2014/main" id="{C76BB5C4-6049-46A1-F7D7-546F54DB6BD5}"/>
              </a:ext>
            </a:extLst>
          </p:cNvPr>
          <p:cNvSpPr>
            <a:spLocks noGrp="1"/>
          </p:cNvSpPr>
          <p:nvPr>
            <p:ph type="pic" sz="quarter" idx="50"/>
          </p:nvPr>
        </p:nvSpPr>
        <p:spPr/>
      </p:sp>
    </p:spTree>
    <p:extLst>
      <p:ext uri="{BB962C8B-B14F-4D97-AF65-F5344CB8AC3E}">
        <p14:creationId xmlns:p14="http://schemas.microsoft.com/office/powerpoint/2010/main" val="421511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B37E1-F9A3-4DAE-8651-1F67369BE49E}"/>
              </a:ext>
            </a:extLst>
          </p:cNvPr>
          <p:cNvSpPr>
            <a:spLocks noGrp="1"/>
          </p:cNvSpPr>
          <p:nvPr>
            <p:ph type="title"/>
          </p:nvPr>
        </p:nvSpPr>
        <p:spPr/>
        <p:txBody>
          <a:bodyPr rtlCol="0"/>
          <a:lstStyle/>
          <a:p>
            <a:pPr rtl="0"/>
            <a:r>
              <a:rPr lang="es-ES" dirty="0"/>
              <a:t>Evaluación en política pública</a:t>
            </a:r>
          </a:p>
        </p:txBody>
      </p:sp>
      <p:sp>
        <p:nvSpPr>
          <p:cNvPr id="11" name="Marcador de texto 10">
            <a:extLst>
              <a:ext uri="{FF2B5EF4-FFF2-40B4-BE49-F238E27FC236}">
                <a16:creationId xmlns:a16="http://schemas.microsoft.com/office/drawing/2014/main" id="{EC8B5F5D-4DED-486E-AD3C-6533999123D0}"/>
              </a:ext>
            </a:extLst>
          </p:cNvPr>
          <p:cNvSpPr>
            <a:spLocks noGrp="1"/>
          </p:cNvSpPr>
          <p:nvPr>
            <p:ph type="body" sz="quarter" idx="47"/>
          </p:nvPr>
        </p:nvSpPr>
        <p:spPr/>
        <p:txBody>
          <a:bodyPr rtlCol="0">
            <a:normAutofit fontScale="85000" lnSpcReduction="10000"/>
          </a:bodyPr>
          <a:lstStyle/>
          <a:p>
            <a:pPr rtl="0"/>
            <a:r>
              <a:rPr lang="es-ES" sz="1400" dirty="0"/>
              <a:t>Este modelo que se orienta a los resultados de la acción pública involucra distintas dimensiones de la evaluación: dentro del propio aparato gubernamental, en su relación con el parlamento y, de manera más general, con la ciudadanía</a:t>
            </a:r>
          </a:p>
        </p:txBody>
      </p:sp>
      <p:pic>
        <p:nvPicPr>
          <p:cNvPr id="43" name="Marcador de posición de imagen 42" descr="Fondo abstracto">
            <a:extLst>
              <a:ext uri="{FF2B5EF4-FFF2-40B4-BE49-F238E27FC236}">
                <a16:creationId xmlns:a16="http://schemas.microsoft.com/office/drawing/2014/main" id="{95095244-281C-45C6-B4B5-1A086A96C10D}"/>
              </a:ext>
            </a:extLst>
          </p:cNvPr>
          <p:cNvPicPr>
            <a:picLocks noGrp="1" noChangeAspect="1"/>
          </p:cNvPicPr>
          <p:nvPr>
            <p:ph type="pic" sz="quarter" idx="52"/>
          </p:nvPr>
        </p:nvPicPr>
        <p:blipFill>
          <a:blip r:embed="rId3">
            <a:extLst>
              <a:ext uri="{28A0092B-C50C-407E-A947-70E740481C1C}">
                <a14:useLocalDpi xmlns:a14="http://schemas.microsoft.com/office/drawing/2010/main" val="0"/>
              </a:ext>
            </a:extLst>
          </a:blip>
          <a:srcRect/>
          <a:stretch>
            <a:fillRect/>
          </a:stretch>
        </p:blipFill>
        <p:spPr/>
      </p:pic>
      <p:pic>
        <p:nvPicPr>
          <p:cNvPr id="45" name="Marcador de posición de imagen 44" descr="Icono de imagen">
            <a:extLst>
              <a:ext uri="{FF2B5EF4-FFF2-40B4-BE49-F238E27FC236}">
                <a16:creationId xmlns:a16="http://schemas.microsoft.com/office/drawing/2014/main" id="{98B5F4CC-F13E-4336-9521-E63B69BED516}"/>
              </a:ext>
            </a:extLst>
          </p:cNvPr>
          <p:cNvPicPr>
            <a:picLocks noGrp="1" noChangeAspect="1"/>
          </p:cNvPicPr>
          <p:nvPr>
            <p:ph type="pic" sz="quarter" idx="50"/>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884" r="2884"/>
          <a:stretch>
            <a:fillRect/>
          </a:stretch>
        </p:blipFill>
        <p:spPr/>
      </p:pic>
      <p:sp>
        <p:nvSpPr>
          <p:cNvPr id="7" name="Marcador de texto 6">
            <a:extLst>
              <a:ext uri="{FF2B5EF4-FFF2-40B4-BE49-F238E27FC236}">
                <a16:creationId xmlns:a16="http://schemas.microsoft.com/office/drawing/2014/main" id="{9D39A442-EAC4-4F9B-B80E-420D7D36ED2E}"/>
              </a:ext>
            </a:extLst>
          </p:cNvPr>
          <p:cNvSpPr>
            <a:spLocks noGrp="1"/>
          </p:cNvSpPr>
          <p:nvPr>
            <p:ph type="body" idx="41"/>
          </p:nvPr>
        </p:nvSpPr>
        <p:spPr>
          <a:xfrm>
            <a:off x="6410166" y="4162794"/>
            <a:ext cx="2374238" cy="334918"/>
          </a:xfrm>
        </p:spPr>
        <p:txBody>
          <a:bodyPr rtlCol="0">
            <a:normAutofit fontScale="77500" lnSpcReduction="20000"/>
          </a:bodyPr>
          <a:lstStyle/>
          <a:p>
            <a:pPr rtl="0"/>
            <a:r>
              <a:rPr lang="es-CL" dirty="0"/>
              <a:t>Objeto de la evaluación</a:t>
            </a:r>
            <a:endParaRPr lang="es-ES" dirty="0"/>
          </a:p>
        </p:txBody>
      </p:sp>
      <p:sp>
        <p:nvSpPr>
          <p:cNvPr id="8" name="Marcador de texto 7">
            <a:extLst>
              <a:ext uri="{FF2B5EF4-FFF2-40B4-BE49-F238E27FC236}">
                <a16:creationId xmlns:a16="http://schemas.microsoft.com/office/drawing/2014/main" id="{59B269EA-29F7-4180-983F-353E08D9B3F5}"/>
              </a:ext>
            </a:extLst>
          </p:cNvPr>
          <p:cNvSpPr>
            <a:spLocks noGrp="1"/>
          </p:cNvSpPr>
          <p:nvPr>
            <p:ph type="body" sz="quarter" idx="42"/>
          </p:nvPr>
        </p:nvSpPr>
        <p:spPr>
          <a:xfrm>
            <a:off x="5997628" y="4316666"/>
            <a:ext cx="2698538" cy="2541334"/>
          </a:xfrm>
        </p:spPr>
        <p:txBody>
          <a:bodyPr rtlCol="0">
            <a:normAutofit/>
          </a:bodyPr>
          <a:lstStyle/>
          <a:p>
            <a:pPr marL="285750" indent="-285750" rtl="0">
              <a:buFont typeface="Arial" panose="020B0604020202020204" pitchFamily="34" charset="0"/>
              <a:buChar char="•"/>
            </a:pPr>
            <a:endParaRPr lang="es-ES" dirty="0"/>
          </a:p>
          <a:p>
            <a:pPr marL="285750" indent="-285750" rtl="0">
              <a:buFont typeface="Arial" panose="020B0604020202020204" pitchFamily="34" charset="0"/>
              <a:buChar char="•"/>
            </a:pPr>
            <a:r>
              <a:rPr lang="es-ES" dirty="0"/>
              <a:t>Evaluación de políticas públicas</a:t>
            </a:r>
          </a:p>
          <a:p>
            <a:pPr marL="285750" indent="-285750" rtl="0">
              <a:buFont typeface="Arial" panose="020B0604020202020204" pitchFamily="34" charset="0"/>
              <a:buChar char="•"/>
            </a:pPr>
            <a:r>
              <a:rPr lang="es-ES" dirty="0"/>
              <a:t>Evaluación de programas públicos</a:t>
            </a:r>
          </a:p>
          <a:p>
            <a:pPr marL="285750" indent="-285750" rtl="0">
              <a:buFont typeface="Arial" panose="020B0604020202020204" pitchFamily="34" charset="0"/>
              <a:buChar char="•"/>
            </a:pPr>
            <a:r>
              <a:rPr lang="es-ES" dirty="0"/>
              <a:t> Evaluación de gestión y resultados de las entidades públicas, y</a:t>
            </a:r>
          </a:p>
          <a:p>
            <a:pPr marL="285750" indent="-285750" rtl="0">
              <a:buFont typeface="Arial" panose="020B0604020202020204" pitchFamily="34" charset="0"/>
              <a:buChar char="•"/>
            </a:pPr>
            <a:r>
              <a:rPr lang="es-ES" dirty="0"/>
              <a:t>Evaluación del desempeño individual </a:t>
            </a:r>
          </a:p>
        </p:txBody>
      </p:sp>
      <p:pic>
        <p:nvPicPr>
          <p:cNvPr id="47" name="Marcador de posición de imagen 46" descr="Icono de lápiz">
            <a:extLst>
              <a:ext uri="{FF2B5EF4-FFF2-40B4-BE49-F238E27FC236}">
                <a16:creationId xmlns:a16="http://schemas.microsoft.com/office/drawing/2014/main" id="{C52B1263-CAC0-4784-BE2F-625ED3018494}"/>
              </a:ext>
            </a:extLst>
          </p:cNvPr>
          <p:cNvPicPr>
            <a:picLocks noGrp="1" noChangeAspect="1"/>
          </p:cNvPicPr>
          <p:nvPr>
            <p:ph type="pic" sz="quarter" idx="5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814" r="2814"/>
          <a:stretch>
            <a:fillRect/>
          </a:stretch>
        </p:blipFill>
        <p:spPr/>
      </p:pic>
      <p:sp>
        <p:nvSpPr>
          <p:cNvPr id="9" name="Marcador de texto 8">
            <a:extLst>
              <a:ext uri="{FF2B5EF4-FFF2-40B4-BE49-F238E27FC236}">
                <a16:creationId xmlns:a16="http://schemas.microsoft.com/office/drawing/2014/main" id="{12ABC038-A233-47DB-BEFD-F6D7371611F6}"/>
              </a:ext>
            </a:extLst>
          </p:cNvPr>
          <p:cNvSpPr>
            <a:spLocks noGrp="1"/>
          </p:cNvSpPr>
          <p:nvPr>
            <p:ph type="body" idx="45"/>
          </p:nvPr>
        </p:nvSpPr>
        <p:spPr>
          <a:xfrm>
            <a:off x="9196942" y="4162794"/>
            <a:ext cx="2453952" cy="334918"/>
          </a:xfrm>
        </p:spPr>
        <p:txBody>
          <a:bodyPr rtlCol="0">
            <a:normAutofit fontScale="70000" lnSpcReduction="20000"/>
          </a:bodyPr>
          <a:lstStyle/>
          <a:p>
            <a:pPr rtl="0"/>
            <a:r>
              <a:rPr lang="es-ES" dirty="0"/>
              <a:t>Propósito de la evaluación</a:t>
            </a:r>
          </a:p>
        </p:txBody>
      </p:sp>
      <p:sp>
        <p:nvSpPr>
          <p:cNvPr id="10" name="Marcador de texto 9">
            <a:extLst>
              <a:ext uri="{FF2B5EF4-FFF2-40B4-BE49-F238E27FC236}">
                <a16:creationId xmlns:a16="http://schemas.microsoft.com/office/drawing/2014/main" id="{206C2CB1-F5EE-46DA-A614-0B0153DDBA46}"/>
              </a:ext>
            </a:extLst>
          </p:cNvPr>
          <p:cNvSpPr>
            <a:spLocks noGrp="1"/>
          </p:cNvSpPr>
          <p:nvPr>
            <p:ph type="body" sz="quarter" idx="46"/>
          </p:nvPr>
        </p:nvSpPr>
        <p:spPr>
          <a:xfrm>
            <a:off x="9196941" y="4596010"/>
            <a:ext cx="2623997" cy="2042211"/>
          </a:xfrm>
        </p:spPr>
        <p:txBody>
          <a:bodyPr rtlCol="0">
            <a:normAutofit/>
          </a:bodyPr>
          <a:lstStyle/>
          <a:p>
            <a:pPr rtl="0"/>
            <a:r>
              <a:rPr lang="es-ES" dirty="0"/>
              <a:t>Retroalimentación de los resultados de programas públicos prioritarios y seguimientos de las metas comprometidas en el plan de desarrollo, hasta la generación de información para el proceso presupuestario , con el propósito de enriquecer las decisiones sobre la asignación de recursos</a:t>
            </a:r>
          </a:p>
        </p:txBody>
      </p:sp>
      <p:sp>
        <p:nvSpPr>
          <p:cNvPr id="5" name="Marcador de número de diapositiva 4">
            <a:extLst>
              <a:ext uri="{FF2B5EF4-FFF2-40B4-BE49-F238E27FC236}">
                <a16:creationId xmlns:a16="http://schemas.microsoft.com/office/drawing/2014/main" id="{024136C6-3C0D-4842-BA27-4952FADF5DD6}"/>
              </a:ext>
            </a:extLst>
          </p:cNvPr>
          <p:cNvSpPr>
            <a:spLocks noGrp="1"/>
          </p:cNvSpPr>
          <p:nvPr>
            <p:ph type="sldNum" sz="quarter" idx="12"/>
          </p:nvPr>
        </p:nvSpPr>
        <p:spPr/>
        <p:txBody>
          <a:bodyPr rtlCol="0"/>
          <a:lstStyle/>
          <a:p>
            <a:pPr rtl="0"/>
            <a:fld id="{4950F5D8-22E1-4015-8661-E5B1FD28C2DE}" type="slidenum">
              <a:rPr lang="es-ES" smtClean="0"/>
              <a:pPr rtl="0"/>
              <a:t>5</a:t>
            </a:fld>
            <a:endParaRPr lang="es-ES" dirty="0"/>
          </a:p>
        </p:txBody>
      </p:sp>
    </p:spTree>
    <p:extLst>
      <p:ext uri="{BB962C8B-B14F-4D97-AF65-F5344CB8AC3E}">
        <p14:creationId xmlns:p14="http://schemas.microsoft.com/office/powerpoint/2010/main" val="29054219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F78D9-1976-64F0-509A-E7785850E421}"/>
              </a:ext>
            </a:extLst>
          </p:cNvPr>
          <p:cNvSpPr>
            <a:spLocks noGrp="1"/>
          </p:cNvSpPr>
          <p:nvPr>
            <p:ph type="title"/>
          </p:nvPr>
        </p:nvSpPr>
        <p:spPr/>
        <p:txBody>
          <a:bodyPr/>
          <a:lstStyle/>
          <a:p>
            <a:r>
              <a:rPr lang="es-ES" dirty="0"/>
              <a:t>6. Estrategias y planes de acción </a:t>
            </a:r>
            <a:endParaRPr lang="es-MX" dirty="0"/>
          </a:p>
        </p:txBody>
      </p:sp>
      <p:sp>
        <p:nvSpPr>
          <p:cNvPr id="3" name="Marcador de fecha 2">
            <a:extLst>
              <a:ext uri="{FF2B5EF4-FFF2-40B4-BE49-F238E27FC236}">
                <a16:creationId xmlns:a16="http://schemas.microsoft.com/office/drawing/2014/main" id="{9F9AC164-6577-E81A-293C-0BAD05307F54}"/>
              </a:ext>
            </a:extLst>
          </p:cNvPr>
          <p:cNvSpPr>
            <a:spLocks noGrp="1"/>
          </p:cNvSpPr>
          <p:nvPr>
            <p:ph type="dt" sz="half" idx="10"/>
          </p:nvPr>
        </p:nvSpPr>
        <p:spPr/>
        <p:txBody>
          <a:bodyPr/>
          <a:lstStyle/>
          <a:p>
            <a:pPr rtl="0"/>
            <a:fld id="{B4BB8475-B8EA-46BE-93A6-9A7B25E51552}"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65091C06-436D-0C43-370E-6454DD189A82}"/>
              </a:ext>
            </a:extLst>
          </p:cNvPr>
          <p:cNvSpPr>
            <a:spLocks noGrp="1"/>
          </p:cNvSpPr>
          <p:nvPr>
            <p:ph type="ftr" sz="quarter" idx="11"/>
          </p:nvPr>
        </p:nvSpPr>
        <p:spPr/>
        <p:txBody>
          <a:bodyPr/>
          <a:lstStyle/>
          <a:p>
            <a:pPr rtl="0"/>
            <a:r>
              <a:rPr lang="es-ES" noProof="0"/>
              <a:t>AGREGAR UN PIE DE PÁGINA</a:t>
            </a:r>
            <a:endParaRPr lang="es-ES" noProof="0" dirty="0"/>
          </a:p>
        </p:txBody>
      </p:sp>
      <p:sp>
        <p:nvSpPr>
          <p:cNvPr id="5" name="Marcador de número de diapositiva 4">
            <a:extLst>
              <a:ext uri="{FF2B5EF4-FFF2-40B4-BE49-F238E27FC236}">
                <a16:creationId xmlns:a16="http://schemas.microsoft.com/office/drawing/2014/main" id="{C5B15357-BAAF-A172-A698-51035981EE6D}"/>
              </a:ext>
            </a:extLst>
          </p:cNvPr>
          <p:cNvSpPr>
            <a:spLocks noGrp="1"/>
          </p:cNvSpPr>
          <p:nvPr>
            <p:ph type="sldNum" sz="quarter" idx="12"/>
          </p:nvPr>
        </p:nvSpPr>
        <p:spPr/>
        <p:txBody>
          <a:bodyPr/>
          <a:lstStyle/>
          <a:p>
            <a:pPr rtl="0"/>
            <a:fld id="{4950F5D8-22E1-4015-8661-E5B1FD28C2DE}" type="slidenum">
              <a:rPr lang="es-ES" noProof="0" smtClean="0"/>
              <a:t>50</a:t>
            </a:fld>
            <a:endParaRPr lang="es-ES" noProof="0" dirty="0"/>
          </a:p>
        </p:txBody>
      </p:sp>
      <p:sp>
        <p:nvSpPr>
          <p:cNvPr id="6" name="Marcador de texto 5">
            <a:extLst>
              <a:ext uri="{FF2B5EF4-FFF2-40B4-BE49-F238E27FC236}">
                <a16:creationId xmlns:a16="http://schemas.microsoft.com/office/drawing/2014/main" id="{17425F72-7627-ACA1-3360-4B2F60DEBA63}"/>
              </a:ext>
            </a:extLst>
          </p:cNvPr>
          <p:cNvSpPr>
            <a:spLocks noGrp="1"/>
          </p:cNvSpPr>
          <p:nvPr>
            <p:ph type="body" idx="41"/>
          </p:nvPr>
        </p:nvSpPr>
        <p:spPr/>
        <p:txBody>
          <a:bodyPr/>
          <a:lstStyle/>
          <a:p>
            <a:endParaRPr lang="es-MX"/>
          </a:p>
        </p:txBody>
      </p:sp>
      <p:sp>
        <p:nvSpPr>
          <p:cNvPr id="7" name="Marcador de texto 6">
            <a:extLst>
              <a:ext uri="{FF2B5EF4-FFF2-40B4-BE49-F238E27FC236}">
                <a16:creationId xmlns:a16="http://schemas.microsoft.com/office/drawing/2014/main" id="{A1FCA6FD-9412-E2AB-5AE0-0E9323AF8EF0}"/>
              </a:ext>
            </a:extLst>
          </p:cNvPr>
          <p:cNvSpPr>
            <a:spLocks noGrp="1"/>
          </p:cNvSpPr>
          <p:nvPr>
            <p:ph type="body" sz="quarter" idx="42"/>
          </p:nvPr>
        </p:nvSpPr>
        <p:spPr/>
        <p:txBody>
          <a:bodyPr>
            <a:normAutofit/>
          </a:bodyPr>
          <a:lstStyle/>
          <a:p>
            <a:r>
              <a:rPr lang="es-ES" sz="2000" dirty="0"/>
              <a:t>Las estrategias son las directrices que ayudan a elegir las acciones adecuadas para alcanzar las metas de la organización. Permiten la definición de los planes de acción y constituyen la base para el establecimiento de las prioridades en la asignación de recursos. </a:t>
            </a:r>
            <a:endParaRPr lang="es-MX" sz="2000" dirty="0"/>
          </a:p>
        </p:txBody>
      </p:sp>
      <p:sp>
        <p:nvSpPr>
          <p:cNvPr id="8" name="Marcador de texto 7">
            <a:extLst>
              <a:ext uri="{FF2B5EF4-FFF2-40B4-BE49-F238E27FC236}">
                <a16:creationId xmlns:a16="http://schemas.microsoft.com/office/drawing/2014/main" id="{E45A6951-1AD6-914A-E837-0A852CB07E56}"/>
              </a:ext>
            </a:extLst>
          </p:cNvPr>
          <p:cNvSpPr>
            <a:spLocks noGrp="1"/>
          </p:cNvSpPr>
          <p:nvPr>
            <p:ph type="body" sz="quarter" idx="47"/>
          </p:nvPr>
        </p:nvSpPr>
        <p:spPr/>
        <p:txBody>
          <a:bodyPr>
            <a:normAutofit/>
          </a:bodyPr>
          <a:lstStyle/>
          <a:p>
            <a:r>
              <a:rPr lang="es-ES" sz="2400" b="1" dirty="0"/>
              <a:t>¿Cómo llegaremos a alcanzar los objetivos o resultados esperados? </a:t>
            </a:r>
            <a:endParaRPr lang="es-MX" sz="2400" b="1" dirty="0"/>
          </a:p>
        </p:txBody>
      </p:sp>
      <p:sp>
        <p:nvSpPr>
          <p:cNvPr id="9" name="Marcador de texto 8">
            <a:extLst>
              <a:ext uri="{FF2B5EF4-FFF2-40B4-BE49-F238E27FC236}">
                <a16:creationId xmlns:a16="http://schemas.microsoft.com/office/drawing/2014/main" id="{830F1015-C979-5E4D-BBCF-0EDD1D6A6148}"/>
              </a:ext>
            </a:extLst>
          </p:cNvPr>
          <p:cNvSpPr>
            <a:spLocks noGrp="1"/>
          </p:cNvSpPr>
          <p:nvPr>
            <p:ph type="body" idx="48"/>
          </p:nvPr>
        </p:nvSpPr>
        <p:spPr/>
        <p:txBody>
          <a:bodyPr/>
          <a:lstStyle/>
          <a:p>
            <a:endParaRPr lang="es-MX"/>
          </a:p>
        </p:txBody>
      </p:sp>
      <p:sp>
        <p:nvSpPr>
          <p:cNvPr id="10" name="Marcador de texto 9">
            <a:extLst>
              <a:ext uri="{FF2B5EF4-FFF2-40B4-BE49-F238E27FC236}">
                <a16:creationId xmlns:a16="http://schemas.microsoft.com/office/drawing/2014/main" id="{C427C4AB-C79A-496E-AAAE-798F03B0528C}"/>
              </a:ext>
            </a:extLst>
          </p:cNvPr>
          <p:cNvSpPr>
            <a:spLocks noGrp="1"/>
          </p:cNvSpPr>
          <p:nvPr>
            <p:ph type="body" sz="quarter" idx="49"/>
          </p:nvPr>
        </p:nvSpPr>
        <p:spPr/>
        <p:txBody>
          <a:bodyPr>
            <a:normAutofit/>
          </a:bodyPr>
          <a:lstStyle/>
          <a:p>
            <a:r>
              <a:rPr lang="es-ES" sz="2000" dirty="0"/>
              <a:t>Las estrategias proporcionan una plataforma para la toma de decisiones respecto de los cursos de acción propuestos</a:t>
            </a:r>
            <a:endParaRPr lang="es-MX" sz="2000" dirty="0"/>
          </a:p>
        </p:txBody>
      </p:sp>
      <p:sp>
        <p:nvSpPr>
          <p:cNvPr id="11" name="Marcador de posición de imagen 10">
            <a:extLst>
              <a:ext uri="{FF2B5EF4-FFF2-40B4-BE49-F238E27FC236}">
                <a16:creationId xmlns:a16="http://schemas.microsoft.com/office/drawing/2014/main" id="{6F3F1802-C3EF-A029-ECB9-2F89AF421413}"/>
              </a:ext>
            </a:extLst>
          </p:cNvPr>
          <p:cNvSpPr>
            <a:spLocks noGrp="1"/>
          </p:cNvSpPr>
          <p:nvPr>
            <p:ph type="pic" sz="quarter" idx="50"/>
          </p:nvPr>
        </p:nvSpPr>
        <p:spPr/>
      </p:sp>
    </p:spTree>
    <p:extLst>
      <p:ext uri="{BB962C8B-B14F-4D97-AF65-F5344CB8AC3E}">
        <p14:creationId xmlns:p14="http://schemas.microsoft.com/office/powerpoint/2010/main" val="3963339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2104EDD-9933-AEF3-D674-A38B16F1DCCC}"/>
              </a:ext>
            </a:extLst>
          </p:cNvPr>
          <p:cNvSpPr>
            <a:spLocks noGrp="1"/>
          </p:cNvSpPr>
          <p:nvPr>
            <p:ph type="title"/>
          </p:nvPr>
        </p:nvSpPr>
        <p:spPr>
          <a:xfrm>
            <a:off x="841499" y="1514007"/>
            <a:ext cx="9587962" cy="1091078"/>
          </a:xfrm>
        </p:spPr>
        <p:txBody>
          <a:bodyPr>
            <a:normAutofit/>
          </a:bodyPr>
          <a:lstStyle/>
          <a:p>
            <a:r>
              <a:rPr lang="es-ES" dirty="0"/>
              <a:t>7. Establecimiento de estrategias y planes de acción </a:t>
            </a:r>
            <a:endParaRPr lang="en-US" dirty="0"/>
          </a:p>
        </p:txBody>
      </p:sp>
      <p:sp>
        <p:nvSpPr>
          <p:cNvPr id="18" name="Content Placeholder 2">
            <a:extLst>
              <a:ext uri="{FF2B5EF4-FFF2-40B4-BE49-F238E27FC236}">
                <a16:creationId xmlns:a16="http://schemas.microsoft.com/office/drawing/2014/main" id="{440D724E-6F2A-66B6-69FB-E6C5354ADA5B}"/>
              </a:ext>
            </a:extLst>
          </p:cNvPr>
          <p:cNvSpPr>
            <a:spLocks noGrp="1"/>
          </p:cNvSpPr>
          <p:nvPr>
            <p:ph sz="quarter" idx="4"/>
          </p:nvPr>
        </p:nvSpPr>
        <p:spPr>
          <a:xfrm>
            <a:off x="835254" y="2698954"/>
            <a:ext cx="7169059" cy="3659923"/>
          </a:xfrm>
        </p:spPr>
        <p:txBody>
          <a:bodyPr>
            <a:normAutofit/>
          </a:bodyPr>
          <a:lstStyle/>
          <a:p>
            <a:r>
              <a:rPr lang="es-ES" sz="2000" b="1" dirty="0">
                <a:effectLst>
                  <a:outerShdw blurRad="38100" dist="38100" dir="2700000" algn="tl">
                    <a:srgbClr val="000000">
                      <a:alpha val="43137"/>
                    </a:srgbClr>
                  </a:outerShdw>
                </a:effectLst>
              </a:rPr>
              <a:t>La definición de las estrategias (cómo se logrará lo propuesto como objetivo), requiere que previamente se hayan establecido los objetivos estratégicos, así como se conozca el nivel de desempeño esperado (indicadores y metas). Una vez que se han definido los indicadores para hacer el seguimiento y el monitoreo de los factores críticos o aspectos relevantes de la misión y objetivos estratégicos, es necesario establecer cuales serán los cursos de acción que permitirán alcanzar los resultados esperados. </a:t>
            </a:r>
          </a:p>
          <a:p>
            <a:r>
              <a:rPr lang="es-ES" sz="2000" b="1" dirty="0">
                <a:effectLst>
                  <a:outerShdw blurRad="38100" dist="38100" dir="2700000" algn="tl">
                    <a:srgbClr val="000000">
                      <a:alpha val="43137"/>
                    </a:srgbClr>
                  </a:outerShdw>
                </a:effectLst>
              </a:rPr>
              <a:t>Los planes de acción o el conjunto de tareas que la organización establecerá para alcanzar los resultados, tiene que facilitar el cierre de las brechas que existan entre la situación actual y la situación deseada.</a:t>
            </a:r>
            <a:endParaRPr lang="en-US" sz="2000" b="1" dirty="0">
              <a:effectLst>
                <a:outerShdw blurRad="38100" dist="38100" dir="2700000" algn="tl">
                  <a:srgbClr val="000000">
                    <a:alpha val="43137"/>
                  </a:srgbClr>
                </a:outerShdw>
              </a:effectLst>
            </a:endParaRPr>
          </a:p>
        </p:txBody>
      </p:sp>
      <p:sp>
        <p:nvSpPr>
          <p:cNvPr id="3" name="Marcador de fecha 2">
            <a:extLst>
              <a:ext uri="{FF2B5EF4-FFF2-40B4-BE49-F238E27FC236}">
                <a16:creationId xmlns:a16="http://schemas.microsoft.com/office/drawing/2014/main" id="{2EDE48B9-E28D-1AA3-6CBD-13E10912E8EC}"/>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B4BB8475-B8EA-46BE-93A6-9A7B25E51552}"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E2C7135E-6E2C-F2DA-7B63-ACA4AC210524}"/>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2F2FAE62-0019-581B-514F-D4494272F67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51</a:t>
            </a:fld>
            <a:endParaRPr lang="es-ES" noProof="0"/>
          </a:p>
        </p:txBody>
      </p:sp>
      <p:sp>
        <p:nvSpPr>
          <p:cNvPr id="20" name="Picture Placeholder 6">
            <a:extLst>
              <a:ext uri="{FF2B5EF4-FFF2-40B4-BE49-F238E27FC236}">
                <a16:creationId xmlns:a16="http://schemas.microsoft.com/office/drawing/2014/main" id="{3163FFA5-0A00-9901-24D5-95782F4B7FFC}"/>
              </a:ext>
            </a:extLst>
          </p:cNvPr>
          <p:cNvSpPr>
            <a:spLocks noGrp="1"/>
          </p:cNvSpPr>
          <p:nvPr>
            <p:ph type="pic" sz="quarter" idx="50"/>
          </p:nvPr>
        </p:nvSpPr>
        <p:spPr>
          <a:xfrm>
            <a:off x="831850" y="851603"/>
            <a:ext cx="1938528" cy="393192"/>
          </a:xfrm>
        </p:spPr>
      </p:sp>
    </p:spTree>
    <p:extLst>
      <p:ext uri="{BB962C8B-B14F-4D97-AF65-F5344CB8AC3E}">
        <p14:creationId xmlns:p14="http://schemas.microsoft.com/office/powerpoint/2010/main" val="1260252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C25CAC1-5FEF-A7D4-92CC-6ACAB63C2651}"/>
              </a:ext>
            </a:extLst>
          </p:cNvPr>
          <p:cNvSpPr>
            <a:spLocks noGrp="1"/>
          </p:cNvSpPr>
          <p:nvPr>
            <p:ph type="title"/>
          </p:nvPr>
        </p:nvSpPr>
        <p:spPr>
          <a:xfrm>
            <a:off x="838199" y="805472"/>
            <a:ext cx="6862011" cy="552848"/>
          </a:xfrm>
        </p:spPr>
        <p:txBody>
          <a:bodyPr/>
          <a:lstStyle/>
          <a:p>
            <a:r>
              <a:rPr lang="es-ES" dirty="0"/>
              <a:t>Una estrategia “curso de acción” </a:t>
            </a:r>
            <a:endParaRPr lang="en-US" dirty="0"/>
          </a:p>
        </p:txBody>
      </p:sp>
      <p:sp>
        <p:nvSpPr>
          <p:cNvPr id="4" name="Marcador de fecha 3">
            <a:extLst>
              <a:ext uri="{FF2B5EF4-FFF2-40B4-BE49-F238E27FC236}">
                <a16:creationId xmlns:a16="http://schemas.microsoft.com/office/drawing/2014/main" id="{032843AC-4CBD-B16B-A4FE-BA8537A390B5}"/>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6C636A7-7D71-4245-9288-616D8B521246}" type="datetime1">
              <a:rPr lang="es-ES" noProof="0" smtClean="0"/>
              <a:pPr rtl="0">
                <a:lnSpc>
                  <a:spcPct val="90000"/>
                </a:lnSpc>
                <a:spcAft>
                  <a:spcPts val="600"/>
                </a:spcAft>
              </a:pPr>
              <a:t>01/10/2022</a:t>
            </a:fld>
            <a:endParaRPr lang="es-ES" noProof="0"/>
          </a:p>
        </p:txBody>
      </p:sp>
      <p:sp>
        <p:nvSpPr>
          <p:cNvPr id="5" name="Marcador de pie de página 4">
            <a:extLst>
              <a:ext uri="{FF2B5EF4-FFF2-40B4-BE49-F238E27FC236}">
                <a16:creationId xmlns:a16="http://schemas.microsoft.com/office/drawing/2014/main" id="{2CF6349C-5DD6-19A2-57AF-66E7A82963C4}"/>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6" name="Marcador de número de diapositiva 5">
            <a:extLst>
              <a:ext uri="{FF2B5EF4-FFF2-40B4-BE49-F238E27FC236}">
                <a16:creationId xmlns:a16="http://schemas.microsoft.com/office/drawing/2014/main" id="{2A5EBC36-AD1E-57F6-B7D5-034B2AE2038D}"/>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52</a:t>
            </a:fld>
            <a:endParaRPr lang="es-ES" noProof="0"/>
          </a:p>
        </p:txBody>
      </p:sp>
      <p:sp>
        <p:nvSpPr>
          <p:cNvPr id="14" name="Content Placeholder 5">
            <a:extLst>
              <a:ext uri="{FF2B5EF4-FFF2-40B4-BE49-F238E27FC236}">
                <a16:creationId xmlns:a16="http://schemas.microsoft.com/office/drawing/2014/main" id="{2419553D-F7C9-C5B7-BA6F-3D86AE24E3F7}"/>
              </a:ext>
            </a:extLst>
          </p:cNvPr>
          <p:cNvSpPr>
            <a:spLocks noGrp="1"/>
          </p:cNvSpPr>
          <p:nvPr>
            <p:ph sz="quarter" idx="53"/>
          </p:nvPr>
        </p:nvSpPr>
        <p:spPr>
          <a:xfrm>
            <a:off x="839787" y="1943100"/>
            <a:ext cx="10512425" cy="3686334"/>
          </a:xfrm>
        </p:spPr>
        <p:txBody>
          <a:bodyPr>
            <a:normAutofit/>
          </a:bodyPr>
          <a:lstStyle/>
          <a:p>
            <a:pPr marL="0" indent="0">
              <a:buNone/>
            </a:pPr>
            <a:r>
              <a:rPr lang="es-ES" dirty="0"/>
              <a:t>Es una decisión que tiene que ser tomada con máxima precaución y con el acuerdo del equipo directivo. </a:t>
            </a:r>
          </a:p>
          <a:p>
            <a:pPr marL="0" indent="0">
              <a:buNone/>
            </a:pPr>
            <a:r>
              <a:rPr lang="es-ES" dirty="0"/>
              <a:t>Los aspectos que deben ser considerados en la definición de las estrategias son: </a:t>
            </a:r>
          </a:p>
          <a:p>
            <a:pPr marL="0" indent="0">
              <a:buNone/>
            </a:pPr>
            <a:r>
              <a:rPr lang="es-ES" dirty="0"/>
              <a:t>• Posición de la institución respecto de la competencia o de entidades similares (respecto de los costos, coberturas, satisfacción de los clientes, etc.) </a:t>
            </a:r>
          </a:p>
          <a:p>
            <a:pPr marL="0" indent="0">
              <a:buNone/>
            </a:pPr>
            <a:r>
              <a:rPr lang="es-ES" dirty="0"/>
              <a:t>• Análisis de los productos (bienes y servicios): costo, cobertura geográfica, tecnología </a:t>
            </a:r>
          </a:p>
          <a:p>
            <a:pPr marL="0" indent="0">
              <a:buNone/>
            </a:pPr>
            <a:r>
              <a:rPr lang="es-ES" dirty="0"/>
              <a:t>utilizada, etc. </a:t>
            </a:r>
          </a:p>
          <a:p>
            <a:pPr marL="0" indent="0">
              <a:buNone/>
            </a:pPr>
            <a:r>
              <a:rPr lang="es-ES" dirty="0"/>
              <a:t>• Análisis de los usuarios: nivel de satisfacción, capacidad de cubrir la demanda potencial, etc.</a:t>
            </a:r>
            <a:endParaRPr lang="en-US" dirty="0"/>
          </a:p>
        </p:txBody>
      </p:sp>
      <p:sp>
        <p:nvSpPr>
          <p:cNvPr id="16" name="Picture Placeholder 6">
            <a:extLst>
              <a:ext uri="{FF2B5EF4-FFF2-40B4-BE49-F238E27FC236}">
                <a16:creationId xmlns:a16="http://schemas.microsoft.com/office/drawing/2014/main" id="{19ABEDD2-437D-8143-C1EB-385A7D9650BC}"/>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2451162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A67062C-E8DF-B457-1335-09516F38B146}"/>
              </a:ext>
            </a:extLst>
          </p:cNvPr>
          <p:cNvSpPr>
            <a:spLocks noGrp="1"/>
          </p:cNvSpPr>
          <p:nvPr>
            <p:ph type="title"/>
          </p:nvPr>
        </p:nvSpPr>
        <p:spPr>
          <a:xfrm>
            <a:off x="838199" y="949850"/>
            <a:ext cx="8252792" cy="552848"/>
          </a:xfrm>
        </p:spPr>
        <p:txBody>
          <a:bodyPr>
            <a:normAutofit fontScale="90000"/>
          </a:bodyPr>
          <a:lstStyle/>
          <a:p>
            <a:r>
              <a:rPr lang="es-ES" dirty="0"/>
              <a:t>En la literatura de planificación estratégica en el ámbito privado hay diversos ejemplos sobre </a:t>
            </a:r>
            <a:endParaRPr lang="en-US" dirty="0"/>
          </a:p>
        </p:txBody>
      </p:sp>
      <p:sp>
        <p:nvSpPr>
          <p:cNvPr id="3" name="Marcador de fecha 2">
            <a:extLst>
              <a:ext uri="{FF2B5EF4-FFF2-40B4-BE49-F238E27FC236}">
                <a16:creationId xmlns:a16="http://schemas.microsoft.com/office/drawing/2014/main" id="{90A45D46-A154-07BE-AA07-B3E41369DA71}"/>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29BE8F02-681B-3BD3-D98A-DF444898E898}"/>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01FCD1EF-3DAD-ADD2-D0E8-1BFB9D75EDA9}"/>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53</a:t>
            </a:fld>
            <a:endParaRPr lang="es-ES" noProof="0"/>
          </a:p>
        </p:txBody>
      </p:sp>
      <p:sp>
        <p:nvSpPr>
          <p:cNvPr id="20" name="Text Placeholder 8">
            <a:extLst>
              <a:ext uri="{FF2B5EF4-FFF2-40B4-BE49-F238E27FC236}">
                <a16:creationId xmlns:a16="http://schemas.microsoft.com/office/drawing/2014/main" id="{BB0EFCC7-9305-E706-C218-7F414E32B74F}"/>
              </a:ext>
            </a:extLst>
          </p:cNvPr>
          <p:cNvSpPr>
            <a:spLocks noGrp="1"/>
          </p:cNvSpPr>
          <p:nvPr>
            <p:ph type="body" sz="quarter" idx="48"/>
          </p:nvPr>
        </p:nvSpPr>
        <p:spPr>
          <a:xfrm>
            <a:off x="1053452" y="2544417"/>
            <a:ext cx="2769902" cy="3093602"/>
          </a:xfrm>
        </p:spPr>
        <p:txBody>
          <a:bodyPr>
            <a:normAutofit/>
          </a:bodyPr>
          <a:lstStyle/>
          <a:p>
            <a:r>
              <a:rPr lang="es-ES" dirty="0"/>
              <a:t>Estrategias que también son aplicables a la acción gubernamental. Entre otras se mencionan: liderar, mantener el objetivo, concentrar la mayor fortaleza en el punto decisivo, adoptar una posición ofensiva y mantener la movilidad, seguir la línea de mejor resistencia, lograr seguridad, asegurarse de que todo el personal cumpla con su parte. </a:t>
            </a:r>
          </a:p>
        </p:txBody>
      </p:sp>
      <p:sp>
        <p:nvSpPr>
          <p:cNvPr id="26" name="Text Placeholder 11">
            <a:extLst>
              <a:ext uri="{FF2B5EF4-FFF2-40B4-BE49-F238E27FC236}">
                <a16:creationId xmlns:a16="http://schemas.microsoft.com/office/drawing/2014/main" id="{AB8318D9-9156-9A8C-C093-A2097C51B9C8}"/>
              </a:ext>
            </a:extLst>
          </p:cNvPr>
          <p:cNvSpPr>
            <a:spLocks noGrp="1"/>
          </p:cNvSpPr>
          <p:nvPr>
            <p:ph type="body" sz="quarter" idx="51"/>
          </p:nvPr>
        </p:nvSpPr>
        <p:spPr>
          <a:xfrm>
            <a:off x="8431250" y="2541114"/>
            <a:ext cx="2769902" cy="3096905"/>
          </a:xfrm>
        </p:spPr>
        <p:txBody>
          <a:bodyPr>
            <a:normAutofit/>
          </a:bodyPr>
          <a:lstStyle/>
          <a:p>
            <a:r>
              <a:rPr lang="es-ES" dirty="0"/>
              <a:t>El análisis de posibilidades para concretar dicha estrategia exige volver al estudio del entorno (analizar por ejemplo que capacidad tienen los campesinos de organizarse para lograr fuentes de cofinanciamiento), o bien, al análisis de fortalezas y debilidades, haciendo un escrutinio sobre las capacidades de la actual estructura organizacional y su capacidad de enfrentar esos desafíos. </a:t>
            </a:r>
            <a:endParaRPr lang="en-US" dirty="0"/>
          </a:p>
        </p:txBody>
      </p:sp>
      <p:sp>
        <p:nvSpPr>
          <p:cNvPr id="32" name="Text Placeholder 14">
            <a:extLst>
              <a:ext uri="{FF2B5EF4-FFF2-40B4-BE49-F238E27FC236}">
                <a16:creationId xmlns:a16="http://schemas.microsoft.com/office/drawing/2014/main" id="{7029ACBB-82C1-9E21-B6CE-D0B3698318A5}"/>
              </a:ext>
            </a:extLst>
          </p:cNvPr>
          <p:cNvSpPr>
            <a:spLocks noGrp="1"/>
          </p:cNvSpPr>
          <p:nvPr>
            <p:ph type="body" sz="quarter" idx="54"/>
          </p:nvPr>
        </p:nvSpPr>
        <p:spPr>
          <a:xfrm>
            <a:off x="4742351" y="2541114"/>
            <a:ext cx="2769902" cy="3093602"/>
          </a:xfrm>
        </p:spPr>
        <p:txBody>
          <a:bodyPr>
            <a:normAutofit lnSpcReduction="10000"/>
          </a:bodyPr>
          <a:lstStyle/>
          <a:p>
            <a:r>
              <a:rPr lang="es-ES" dirty="0"/>
              <a:t>Una vez que se han establecido las estrategias preliminares es importante definir en base a las metas de los indicadores estratégicos, cuán lejos o cerca está la organización de alcanzarlas ya sea con los recursos previstos, con las capacidades de recursos humanos, con la tecnología que puedo disponer, etc. Para realizar este proceso es necesario volver al análisis sobre las Debilidades, Oportunidades,  Fortalezas y Amenazas de la organización. </a:t>
            </a:r>
            <a:endParaRPr lang="en-US" dirty="0"/>
          </a:p>
          <a:p>
            <a:endParaRPr lang="en-US" dirty="0"/>
          </a:p>
        </p:txBody>
      </p:sp>
      <p:sp>
        <p:nvSpPr>
          <p:cNvPr id="34" name="Picture Placeholder 15">
            <a:extLst>
              <a:ext uri="{FF2B5EF4-FFF2-40B4-BE49-F238E27FC236}">
                <a16:creationId xmlns:a16="http://schemas.microsoft.com/office/drawing/2014/main" id="{B8F55D8B-6196-3B66-D9BB-64F150F6E74A}"/>
              </a:ext>
            </a:extLst>
          </p:cNvPr>
          <p:cNvSpPr>
            <a:spLocks noGrp="1"/>
          </p:cNvSpPr>
          <p:nvPr>
            <p:ph type="pic" sz="quarter" idx="55"/>
          </p:nvPr>
        </p:nvSpPr>
        <p:spPr>
          <a:xfrm>
            <a:off x="9409913" y="851603"/>
            <a:ext cx="1938528" cy="393192"/>
          </a:xfrm>
        </p:spPr>
      </p:sp>
    </p:spTree>
    <p:extLst>
      <p:ext uri="{BB962C8B-B14F-4D97-AF65-F5344CB8AC3E}">
        <p14:creationId xmlns:p14="http://schemas.microsoft.com/office/powerpoint/2010/main" val="584434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3418A74-9DB0-5C59-972F-EAC24A9D97CA}"/>
              </a:ext>
            </a:extLst>
          </p:cNvPr>
          <p:cNvSpPr>
            <a:spLocks noGrp="1"/>
          </p:cNvSpPr>
          <p:nvPr>
            <p:ph type="title"/>
          </p:nvPr>
        </p:nvSpPr>
        <p:spPr>
          <a:xfrm>
            <a:off x="838199" y="805472"/>
            <a:ext cx="6862011" cy="552848"/>
          </a:xfrm>
        </p:spPr>
        <p:txBody>
          <a:bodyPr/>
          <a:lstStyle/>
          <a:p>
            <a:r>
              <a:rPr lang="en-US" dirty="0"/>
              <a:t>8. Planes de </a:t>
            </a:r>
            <a:r>
              <a:rPr lang="en-US" dirty="0" err="1"/>
              <a:t>acción</a:t>
            </a:r>
            <a:r>
              <a:rPr lang="en-US" dirty="0"/>
              <a:t> </a:t>
            </a:r>
          </a:p>
        </p:txBody>
      </p:sp>
      <p:sp>
        <p:nvSpPr>
          <p:cNvPr id="3" name="Marcador de fecha 2">
            <a:extLst>
              <a:ext uri="{FF2B5EF4-FFF2-40B4-BE49-F238E27FC236}">
                <a16:creationId xmlns:a16="http://schemas.microsoft.com/office/drawing/2014/main" id="{055D5A2C-3D4A-6DF6-25EF-ADB016A940A1}"/>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D03B589C-9F38-470F-B786-2DBDB6AF715F}"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F80B73B5-D016-EB38-5761-8AC81132A713}"/>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4C3857FD-D737-E277-AF4A-0410B51F8067}"/>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54</a:t>
            </a:fld>
            <a:endParaRPr lang="es-ES" noProof="0"/>
          </a:p>
        </p:txBody>
      </p:sp>
      <p:sp>
        <p:nvSpPr>
          <p:cNvPr id="23" name="Content Placeholder 5">
            <a:extLst>
              <a:ext uri="{FF2B5EF4-FFF2-40B4-BE49-F238E27FC236}">
                <a16:creationId xmlns:a16="http://schemas.microsoft.com/office/drawing/2014/main" id="{7158BE89-A057-7760-F6ED-8C5F4F0D8B30}"/>
              </a:ext>
            </a:extLst>
          </p:cNvPr>
          <p:cNvSpPr>
            <a:spLocks noGrp="1"/>
          </p:cNvSpPr>
          <p:nvPr>
            <p:ph sz="quarter" idx="53"/>
          </p:nvPr>
        </p:nvSpPr>
        <p:spPr>
          <a:xfrm>
            <a:off x="839787" y="1943100"/>
            <a:ext cx="10512425" cy="3686334"/>
          </a:xfrm>
        </p:spPr>
        <p:txBody>
          <a:bodyPr>
            <a:normAutofit/>
          </a:bodyPr>
          <a:lstStyle/>
          <a:p>
            <a:r>
              <a:rPr lang="es-ES" dirty="0"/>
              <a:t>Los planes de acción se realizan una vez que ya se han definido las estrategias que permitirán “cerrar las brechas” entre lo que se espera alcanzar y las dificultades que enfrenta la organización con relación a su entorno. </a:t>
            </a:r>
          </a:p>
          <a:p>
            <a:r>
              <a:rPr lang="es-ES" dirty="0"/>
              <a:t>Los planes son carácter operativo y se desarrollan a nivel de cada una de las unidades o áreas de negocios, centros de responsabilidad que tienen a cargo la generación de un producto final, y establecen los respectivos requerimientos de recursos humanos y financieros que permiten posteriormente la formulación del presupuesto. </a:t>
            </a:r>
            <a:endParaRPr lang="en-US" dirty="0"/>
          </a:p>
        </p:txBody>
      </p:sp>
      <p:sp>
        <p:nvSpPr>
          <p:cNvPr id="25" name="Picture Placeholder 6">
            <a:extLst>
              <a:ext uri="{FF2B5EF4-FFF2-40B4-BE49-F238E27FC236}">
                <a16:creationId xmlns:a16="http://schemas.microsoft.com/office/drawing/2014/main" id="{B6A61C1B-3E84-5AC4-B514-46D440EC128C}"/>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3650274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44CB573-5B5F-B088-9E00-1E3F569B810F}"/>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8C9A494F-3F08-41B6-832D-2F34D801ABCA}" type="datetime1">
              <a:rPr lang="es-ES" noProof="0" smtClean="0"/>
              <a:pPr rtl="0">
                <a:lnSpc>
                  <a:spcPct val="90000"/>
                </a:lnSpc>
                <a:spcAft>
                  <a:spcPts val="600"/>
                </a:spcAft>
              </a:pPr>
              <a:t>01/10/2022</a:t>
            </a:fld>
            <a:endParaRPr lang="es-ES" noProof="0"/>
          </a:p>
        </p:txBody>
      </p:sp>
      <p:sp>
        <p:nvSpPr>
          <p:cNvPr id="4" name="Marcador de pie de página 3">
            <a:extLst>
              <a:ext uri="{FF2B5EF4-FFF2-40B4-BE49-F238E27FC236}">
                <a16:creationId xmlns:a16="http://schemas.microsoft.com/office/drawing/2014/main" id="{C74BB854-CA0F-D2A4-4386-B606E8ED7D86}"/>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5" name="Marcador de número de diapositiva 4">
            <a:extLst>
              <a:ext uri="{FF2B5EF4-FFF2-40B4-BE49-F238E27FC236}">
                <a16:creationId xmlns:a16="http://schemas.microsoft.com/office/drawing/2014/main" id="{7BD0E4C6-06F3-3DFF-7D4F-7F04474B4F16}"/>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55</a:t>
            </a:fld>
            <a:endParaRPr lang="es-ES" noProof="0"/>
          </a:p>
        </p:txBody>
      </p:sp>
      <p:sp>
        <p:nvSpPr>
          <p:cNvPr id="2" name="Título 1">
            <a:extLst>
              <a:ext uri="{FF2B5EF4-FFF2-40B4-BE49-F238E27FC236}">
                <a16:creationId xmlns:a16="http://schemas.microsoft.com/office/drawing/2014/main" id="{BD021E17-0C6D-85B0-02CC-BAE58BAB5F90}"/>
              </a:ext>
            </a:extLst>
          </p:cNvPr>
          <p:cNvSpPr>
            <a:spLocks noGrp="1"/>
          </p:cNvSpPr>
          <p:nvPr>
            <p:ph type="title"/>
          </p:nvPr>
        </p:nvSpPr>
        <p:spPr>
          <a:xfrm>
            <a:off x="836612" y="2171700"/>
            <a:ext cx="3932237" cy="1600200"/>
          </a:xfrm>
        </p:spPr>
        <p:txBody>
          <a:bodyPr anchor="b">
            <a:normAutofit/>
          </a:bodyPr>
          <a:lstStyle/>
          <a:p>
            <a:r>
              <a:rPr lang="es-ES" dirty="0"/>
              <a:t>Criterios para evaluar las estrategias</a:t>
            </a:r>
            <a:endParaRPr lang="es-MX" dirty="0"/>
          </a:p>
        </p:txBody>
      </p:sp>
      <p:graphicFrame>
        <p:nvGraphicFramePr>
          <p:cNvPr id="16" name="Marcador de contenido 5">
            <a:extLst>
              <a:ext uri="{FF2B5EF4-FFF2-40B4-BE49-F238E27FC236}">
                <a16:creationId xmlns:a16="http://schemas.microsoft.com/office/drawing/2014/main" id="{9E3CD65A-3EBF-14CC-0170-BFCCD123A009}"/>
              </a:ext>
            </a:extLst>
          </p:cNvPr>
          <p:cNvGraphicFramePr>
            <a:graphicFrameLocks noGrp="1"/>
          </p:cNvGraphicFramePr>
          <p:nvPr>
            <p:ph idx="1"/>
            <p:extLst>
              <p:ext uri="{D42A27DB-BD31-4B8C-83A1-F6EECF244321}">
                <p14:modId xmlns:p14="http://schemas.microsoft.com/office/powerpoint/2010/main" val="560449527"/>
              </p:ext>
            </p:extLst>
          </p:nvPr>
        </p:nvGraphicFramePr>
        <p:xfrm>
          <a:off x="4872038" y="499122"/>
          <a:ext cx="6483350" cy="6144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486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CEA18BF-B612-064C-2674-D197D6AE9730}"/>
              </a:ext>
            </a:extLst>
          </p:cNvPr>
          <p:cNvSpPr>
            <a:spLocks noGrp="1"/>
          </p:cNvSpPr>
          <p:nvPr>
            <p:ph type="title"/>
          </p:nvPr>
        </p:nvSpPr>
        <p:spPr>
          <a:xfrm>
            <a:off x="838199" y="805472"/>
            <a:ext cx="8676862" cy="552848"/>
          </a:xfrm>
        </p:spPr>
        <p:txBody>
          <a:bodyPr>
            <a:normAutofit fontScale="90000"/>
          </a:bodyPr>
          <a:lstStyle/>
          <a:p>
            <a:r>
              <a:rPr lang="es-ES" dirty="0"/>
              <a:t>Puntos a ser revisados para verificar los recursos necesarios para cada estrategia:</a:t>
            </a:r>
            <a:endParaRPr lang="en-US" dirty="0"/>
          </a:p>
        </p:txBody>
      </p:sp>
      <p:sp>
        <p:nvSpPr>
          <p:cNvPr id="2" name="Marcador de fecha 1">
            <a:extLst>
              <a:ext uri="{FF2B5EF4-FFF2-40B4-BE49-F238E27FC236}">
                <a16:creationId xmlns:a16="http://schemas.microsoft.com/office/drawing/2014/main" id="{BB5A8BD4-3059-0AA5-190A-6B90951425A7}"/>
              </a:ext>
            </a:extLst>
          </p:cNvPr>
          <p:cNvSpPr>
            <a:spLocks noGrp="1"/>
          </p:cNvSpPr>
          <p:nvPr>
            <p:ph type="dt" sz="half" idx="10"/>
          </p:nvPr>
        </p:nvSpPr>
        <p:spPr>
          <a:xfrm>
            <a:off x="8609013" y="5998474"/>
            <a:ext cx="2743200" cy="143149"/>
          </a:xfrm>
        </p:spPr>
        <p:txBody>
          <a:bodyPr anchor="t">
            <a:normAutofit/>
          </a:bodyPr>
          <a:lstStyle/>
          <a:p>
            <a:pPr rtl="0">
              <a:lnSpc>
                <a:spcPct val="90000"/>
              </a:lnSpc>
              <a:spcAft>
                <a:spcPts val="600"/>
              </a:spcAft>
            </a:pPr>
            <a:fld id="{E71B2CE8-B602-4FC0-91D8-CDE770596068}" type="datetime1">
              <a:rPr lang="es-ES" noProof="0" smtClean="0"/>
              <a:pPr rtl="0">
                <a:lnSpc>
                  <a:spcPct val="90000"/>
                </a:lnSpc>
                <a:spcAft>
                  <a:spcPts val="600"/>
                </a:spcAft>
              </a:pPr>
              <a:t>01/10/2022</a:t>
            </a:fld>
            <a:endParaRPr lang="es-ES" noProof="0"/>
          </a:p>
        </p:txBody>
      </p:sp>
      <p:sp>
        <p:nvSpPr>
          <p:cNvPr id="3" name="Marcador de pie de página 2">
            <a:extLst>
              <a:ext uri="{FF2B5EF4-FFF2-40B4-BE49-F238E27FC236}">
                <a16:creationId xmlns:a16="http://schemas.microsoft.com/office/drawing/2014/main" id="{A168C1C8-E5F8-A4CB-6057-AE3810CA1BDE}"/>
              </a:ext>
            </a:extLst>
          </p:cNvPr>
          <p:cNvSpPr>
            <a:spLocks noGrp="1"/>
          </p:cNvSpPr>
          <p:nvPr>
            <p:ph type="ftr" sz="quarter" idx="11"/>
          </p:nvPr>
        </p:nvSpPr>
        <p:spPr>
          <a:xfrm>
            <a:off x="7237413" y="6168551"/>
            <a:ext cx="4114800" cy="190327"/>
          </a:xfrm>
        </p:spPr>
        <p:txBody>
          <a:bodyPr anchor="t">
            <a:normAutofit/>
          </a:bodyPr>
          <a:lstStyle/>
          <a:p>
            <a:pPr rtl="0">
              <a:spcAft>
                <a:spcPts val="600"/>
              </a:spcAft>
            </a:pPr>
            <a:r>
              <a:rPr lang="es-ES" noProof="0"/>
              <a:t>AGREGAR UN PIE DE PÁGINA</a:t>
            </a:r>
          </a:p>
        </p:txBody>
      </p:sp>
      <p:sp>
        <p:nvSpPr>
          <p:cNvPr id="4" name="Marcador de número de diapositiva 3">
            <a:extLst>
              <a:ext uri="{FF2B5EF4-FFF2-40B4-BE49-F238E27FC236}">
                <a16:creationId xmlns:a16="http://schemas.microsoft.com/office/drawing/2014/main" id="{AA7A2A76-FC69-696F-C2B4-0300DDF44BFF}"/>
              </a:ext>
            </a:extLst>
          </p:cNvPr>
          <p:cNvSpPr>
            <a:spLocks noGrp="1"/>
          </p:cNvSpPr>
          <p:nvPr>
            <p:ph type="sldNum" sz="quarter" idx="12"/>
          </p:nvPr>
        </p:nvSpPr>
        <p:spPr>
          <a:xfrm>
            <a:off x="838200" y="6155851"/>
            <a:ext cx="457200" cy="184317"/>
          </a:xfrm>
        </p:spPr>
        <p:txBody>
          <a:bodyPr anchor="b">
            <a:normAutofit/>
          </a:bodyPr>
          <a:lstStyle/>
          <a:p>
            <a:pPr rtl="0">
              <a:spcAft>
                <a:spcPts val="600"/>
              </a:spcAft>
            </a:pPr>
            <a:fld id="{4950F5D8-22E1-4015-8661-E5B1FD28C2DE}" type="slidenum">
              <a:rPr lang="es-ES" noProof="0" smtClean="0"/>
              <a:pPr rtl="0">
                <a:spcAft>
                  <a:spcPts val="600"/>
                </a:spcAft>
              </a:pPr>
              <a:t>56</a:t>
            </a:fld>
            <a:endParaRPr lang="es-ES" noProof="0"/>
          </a:p>
        </p:txBody>
      </p:sp>
      <p:sp>
        <p:nvSpPr>
          <p:cNvPr id="14" name="Content Placeholder 5">
            <a:extLst>
              <a:ext uri="{FF2B5EF4-FFF2-40B4-BE49-F238E27FC236}">
                <a16:creationId xmlns:a16="http://schemas.microsoft.com/office/drawing/2014/main" id="{B29EC022-FF3B-BACD-FBFB-F425312D395A}"/>
              </a:ext>
            </a:extLst>
          </p:cNvPr>
          <p:cNvSpPr>
            <a:spLocks noGrp="1"/>
          </p:cNvSpPr>
          <p:nvPr>
            <p:ph sz="quarter" idx="53"/>
          </p:nvPr>
        </p:nvSpPr>
        <p:spPr>
          <a:xfrm>
            <a:off x="839787" y="1943100"/>
            <a:ext cx="10512425" cy="3686334"/>
          </a:xfrm>
        </p:spPr>
        <p:txBody>
          <a:bodyPr/>
          <a:lstStyle/>
          <a:p>
            <a:r>
              <a:rPr lang="es-ES" dirty="0"/>
              <a:t>¿Se cuenta con los recursos necesarios para implementar la estrategia: presupuesto, personal, capacitación, equipos tecnológicos, otros? </a:t>
            </a:r>
          </a:p>
          <a:p>
            <a:r>
              <a:rPr lang="es-ES" dirty="0"/>
              <a:t>¿La información que se requiere tiene un soporte tecnológico adecuado? </a:t>
            </a:r>
          </a:p>
          <a:p>
            <a:r>
              <a:rPr lang="es-ES" dirty="0"/>
              <a:t>¿Cuál es el impacto fiscal del curso de acción, se necesitan recursos adicionales?. La implementación de la estrategia requiere recursos adicionales en el próximo presupuesto? </a:t>
            </a:r>
            <a:endParaRPr lang="en-US" dirty="0"/>
          </a:p>
        </p:txBody>
      </p:sp>
      <p:sp>
        <p:nvSpPr>
          <p:cNvPr id="16" name="Picture Placeholder 6">
            <a:extLst>
              <a:ext uri="{FF2B5EF4-FFF2-40B4-BE49-F238E27FC236}">
                <a16:creationId xmlns:a16="http://schemas.microsoft.com/office/drawing/2014/main" id="{6BDAF814-FE79-5F5C-3CA8-489EA7CF8C2A}"/>
              </a:ext>
            </a:extLst>
          </p:cNvPr>
          <p:cNvSpPr>
            <a:spLocks noGrp="1"/>
          </p:cNvSpPr>
          <p:nvPr>
            <p:ph type="pic" sz="quarter" idx="50"/>
          </p:nvPr>
        </p:nvSpPr>
        <p:spPr>
          <a:xfrm>
            <a:off x="9409913" y="851603"/>
            <a:ext cx="1938528" cy="393192"/>
          </a:xfrm>
        </p:spPr>
      </p:sp>
    </p:spTree>
    <p:extLst>
      <p:ext uri="{BB962C8B-B14F-4D97-AF65-F5344CB8AC3E}">
        <p14:creationId xmlns:p14="http://schemas.microsoft.com/office/powerpoint/2010/main" val="97216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46706-ECB2-4642-A186-00F674618249}"/>
              </a:ext>
            </a:extLst>
          </p:cNvPr>
          <p:cNvSpPr>
            <a:spLocks noGrp="1"/>
          </p:cNvSpPr>
          <p:nvPr>
            <p:ph type="title"/>
          </p:nvPr>
        </p:nvSpPr>
        <p:spPr>
          <a:xfrm>
            <a:off x="838199" y="805472"/>
            <a:ext cx="9673207" cy="552848"/>
          </a:xfrm>
        </p:spPr>
        <p:txBody>
          <a:bodyPr rtlCol="0">
            <a:normAutofit/>
          </a:bodyPr>
          <a:lstStyle/>
          <a:p>
            <a:pPr rtl="0"/>
            <a:r>
              <a:rPr lang="es-ES" dirty="0"/>
              <a:t>Importancia de la evaluación en la PP</a:t>
            </a:r>
          </a:p>
        </p:txBody>
      </p:sp>
      <p:sp>
        <p:nvSpPr>
          <p:cNvPr id="7" name="Marcador de texto 6">
            <a:extLst>
              <a:ext uri="{FF2B5EF4-FFF2-40B4-BE49-F238E27FC236}">
                <a16:creationId xmlns:a16="http://schemas.microsoft.com/office/drawing/2014/main" id="{53FBA053-D834-4EC0-9AA6-39A52FE5C103}"/>
              </a:ext>
            </a:extLst>
          </p:cNvPr>
          <p:cNvSpPr>
            <a:spLocks noGrp="1"/>
          </p:cNvSpPr>
          <p:nvPr>
            <p:ph type="body" idx="41"/>
          </p:nvPr>
        </p:nvSpPr>
        <p:spPr>
          <a:xfrm>
            <a:off x="1053452" y="3171039"/>
            <a:ext cx="3666744" cy="504586"/>
          </a:xfrm>
        </p:spPr>
        <p:txBody>
          <a:bodyPr rtlCol="0">
            <a:normAutofit fontScale="92500" lnSpcReduction="10000"/>
          </a:bodyPr>
          <a:lstStyle/>
          <a:p>
            <a:pPr rtl="0"/>
            <a:r>
              <a:rPr lang="es-ES" dirty="0"/>
              <a:t>En el caso de la evaluación de políticas y programas </a:t>
            </a:r>
          </a:p>
        </p:txBody>
      </p:sp>
      <p:sp>
        <p:nvSpPr>
          <p:cNvPr id="8" name="Marcador de texto 7">
            <a:extLst>
              <a:ext uri="{FF2B5EF4-FFF2-40B4-BE49-F238E27FC236}">
                <a16:creationId xmlns:a16="http://schemas.microsoft.com/office/drawing/2014/main" id="{B36CA930-7AA4-4278-83D1-EE0BCD429697}"/>
              </a:ext>
            </a:extLst>
          </p:cNvPr>
          <p:cNvSpPr>
            <a:spLocks noGrp="1"/>
          </p:cNvSpPr>
          <p:nvPr>
            <p:ph type="body" sz="quarter" idx="42"/>
          </p:nvPr>
        </p:nvSpPr>
        <p:spPr/>
        <p:txBody>
          <a:bodyPr rtlCol="0">
            <a:normAutofit/>
          </a:bodyPr>
          <a:lstStyle/>
          <a:p>
            <a:pPr rtl="0"/>
            <a:r>
              <a:rPr lang="es-ES" sz="1600" dirty="0"/>
              <a:t>El principal objetivo de la evaluación es el mejoramiento en términos de maximización de eficacia (logro de objetivos buscados), y eficiencia desde el punto de vista de la economía de los medios utilizados, en un contexto de escasez de recursos.</a:t>
            </a:r>
          </a:p>
        </p:txBody>
      </p:sp>
      <p:sp>
        <p:nvSpPr>
          <p:cNvPr id="10" name="Marcador de texto 9">
            <a:extLst>
              <a:ext uri="{FF2B5EF4-FFF2-40B4-BE49-F238E27FC236}">
                <a16:creationId xmlns:a16="http://schemas.microsoft.com/office/drawing/2014/main" id="{E68BA80F-62F2-41B5-98C9-B527520119FE}"/>
              </a:ext>
            </a:extLst>
          </p:cNvPr>
          <p:cNvSpPr>
            <a:spLocks noGrp="1"/>
          </p:cNvSpPr>
          <p:nvPr>
            <p:ph type="body" idx="48"/>
          </p:nvPr>
        </p:nvSpPr>
        <p:spPr>
          <a:xfrm>
            <a:off x="6682935" y="3071276"/>
            <a:ext cx="4669277" cy="617150"/>
          </a:xfrm>
        </p:spPr>
        <p:txBody>
          <a:bodyPr rtlCol="0">
            <a:normAutofit fontScale="92500"/>
          </a:bodyPr>
          <a:lstStyle/>
          <a:p>
            <a:r>
              <a:rPr lang="es-ES" dirty="0"/>
              <a:t>En el caso de la evaluación del desempeño de las entidades públicas</a:t>
            </a:r>
          </a:p>
        </p:txBody>
      </p:sp>
      <p:sp>
        <p:nvSpPr>
          <p:cNvPr id="11" name="Marcador de texto 10">
            <a:extLst>
              <a:ext uri="{FF2B5EF4-FFF2-40B4-BE49-F238E27FC236}">
                <a16:creationId xmlns:a16="http://schemas.microsoft.com/office/drawing/2014/main" id="{C1396768-1CDA-42A9-834C-557409BC2394}"/>
              </a:ext>
            </a:extLst>
          </p:cNvPr>
          <p:cNvSpPr>
            <a:spLocks noGrp="1"/>
          </p:cNvSpPr>
          <p:nvPr>
            <p:ph type="body" sz="quarter" idx="49"/>
          </p:nvPr>
        </p:nvSpPr>
        <p:spPr/>
        <p:txBody>
          <a:bodyPr rtlCol="0">
            <a:normAutofit/>
          </a:bodyPr>
          <a:lstStyle/>
          <a:p>
            <a:pPr rtl="0"/>
            <a:r>
              <a:rPr lang="es-ES" sz="1600" dirty="0"/>
              <a:t>Se busca apoyar la toma de decisiones de las estrategias para lograr mejores resultados y gestionar más eficientemente y eficazmente sus procesos, así como facilitar la rendición de  cuentas a usuarios y diferentes grupos de interés, y como herramienta para el proceso presupuestario</a:t>
            </a:r>
          </a:p>
          <a:p>
            <a:pPr rtl="0"/>
            <a:endParaRPr lang="es-ES" sz="1600" dirty="0"/>
          </a:p>
        </p:txBody>
      </p:sp>
      <p:sp>
        <p:nvSpPr>
          <p:cNvPr id="5" name="Marcador de número de diapositiva 4">
            <a:extLst>
              <a:ext uri="{FF2B5EF4-FFF2-40B4-BE49-F238E27FC236}">
                <a16:creationId xmlns:a16="http://schemas.microsoft.com/office/drawing/2014/main" id="{9D4A3BB9-8087-4B74-9AD3-4D42C3C29552}"/>
              </a:ext>
            </a:extLst>
          </p:cNvPr>
          <p:cNvSpPr>
            <a:spLocks noGrp="1"/>
          </p:cNvSpPr>
          <p:nvPr>
            <p:ph type="sldNum" sz="quarter" idx="12"/>
          </p:nvPr>
        </p:nvSpPr>
        <p:spPr/>
        <p:txBody>
          <a:bodyPr rtlCol="0"/>
          <a:lstStyle/>
          <a:p>
            <a:pPr rtl="0"/>
            <a:fld id="{4950F5D8-22E1-4015-8661-E5B1FD28C2DE}" type="slidenum">
              <a:rPr lang="es-ES" smtClean="0"/>
              <a:pPr rtl="0"/>
              <a:t>6</a:t>
            </a:fld>
            <a:endParaRPr lang="es-ES" dirty="0"/>
          </a:p>
        </p:txBody>
      </p:sp>
      <p:sp>
        <p:nvSpPr>
          <p:cNvPr id="3" name="Marcador de fecha 2">
            <a:extLst>
              <a:ext uri="{FF2B5EF4-FFF2-40B4-BE49-F238E27FC236}">
                <a16:creationId xmlns:a16="http://schemas.microsoft.com/office/drawing/2014/main" id="{71DFAF7E-3E48-4E3A-A353-D53194536BD8}"/>
              </a:ext>
            </a:extLst>
          </p:cNvPr>
          <p:cNvSpPr>
            <a:spLocks noGrp="1"/>
          </p:cNvSpPr>
          <p:nvPr>
            <p:ph type="dt" sz="half" idx="10"/>
          </p:nvPr>
        </p:nvSpPr>
        <p:spPr/>
        <p:txBody>
          <a:bodyPr rtlCol="0"/>
          <a:lstStyle/>
          <a:p>
            <a:pPr rtl="0"/>
            <a:fld id="{A7E15B4F-E786-45CE-A899-FE589D7D6F37}" type="datetime1">
              <a:rPr lang="es-ES" smtClean="0"/>
              <a:t>01/10/2022</a:t>
            </a:fld>
            <a:endParaRPr lang="es-ES" dirty="0"/>
          </a:p>
        </p:txBody>
      </p:sp>
      <p:sp>
        <p:nvSpPr>
          <p:cNvPr id="4" name="Marcador de pie de página 3">
            <a:extLst>
              <a:ext uri="{FF2B5EF4-FFF2-40B4-BE49-F238E27FC236}">
                <a16:creationId xmlns:a16="http://schemas.microsoft.com/office/drawing/2014/main" id="{30162523-618F-46C4-A45E-4D33377EDE65}"/>
              </a:ext>
            </a:extLst>
          </p:cNvPr>
          <p:cNvSpPr>
            <a:spLocks noGrp="1"/>
          </p:cNvSpPr>
          <p:nvPr>
            <p:ph type="ftr" sz="quarter" idx="11"/>
          </p:nvPr>
        </p:nvSpPr>
        <p:spPr/>
        <p:txBody>
          <a:bodyPr rtlCol="0"/>
          <a:lstStyle/>
          <a:p>
            <a:pPr rtl="0"/>
            <a:r>
              <a:rPr lang="es-ES" dirty="0"/>
              <a:t>AGREGAR UN PIE DE PÁGINA</a:t>
            </a:r>
          </a:p>
        </p:txBody>
      </p:sp>
      <p:sp>
        <p:nvSpPr>
          <p:cNvPr id="15" name="Marcador de texto 14">
            <a:extLst>
              <a:ext uri="{FF2B5EF4-FFF2-40B4-BE49-F238E27FC236}">
                <a16:creationId xmlns:a16="http://schemas.microsoft.com/office/drawing/2014/main" id="{43045301-1842-266D-F4E4-3B899CDC0454}"/>
              </a:ext>
            </a:extLst>
          </p:cNvPr>
          <p:cNvSpPr>
            <a:spLocks noGrp="1"/>
          </p:cNvSpPr>
          <p:nvPr>
            <p:ph type="body" sz="quarter" idx="47"/>
          </p:nvPr>
        </p:nvSpPr>
        <p:spPr/>
        <p:txBody>
          <a:bodyPr/>
          <a:lstStyle/>
          <a:p>
            <a:endParaRPr lang="es-CL" dirty="0"/>
          </a:p>
        </p:txBody>
      </p:sp>
    </p:spTree>
    <p:extLst>
      <p:ext uri="{BB962C8B-B14F-4D97-AF65-F5344CB8AC3E}">
        <p14:creationId xmlns:p14="http://schemas.microsoft.com/office/powerpoint/2010/main" val="1414305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F2DAD-09BC-4E53-B3EE-80036ACC033F}"/>
              </a:ext>
            </a:extLst>
          </p:cNvPr>
          <p:cNvSpPr>
            <a:spLocks noGrp="1"/>
          </p:cNvSpPr>
          <p:nvPr>
            <p:ph type="title"/>
          </p:nvPr>
        </p:nvSpPr>
        <p:spPr/>
        <p:txBody>
          <a:bodyPr rtlCol="0"/>
          <a:lstStyle/>
          <a:p>
            <a:pPr rtl="0"/>
            <a:r>
              <a:rPr lang="es-ES" dirty="0"/>
              <a:t>Según la etapa de intervención</a:t>
            </a:r>
          </a:p>
        </p:txBody>
      </p:sp>
      <p:sp>
        <p:nvSpPr>
          <p:cNvPr id="11" name="Marcador de texto 10">
            <a:extLst>
              <a:ext uri="{FF2B5EF4-FFF2-40B4-BE49-F238E27FC236}">
                <a16:creationId xmlns:a16="http://schemas.microsoft.com/office/drawing/2014/main" id="{8DAD639D-C8B7-41FE-B495-175E8A71B81B}"/>
              </a:ext>
            </a:extLst>
          </p:cNvPr>
          <p:cNvSpPr>
            <a:spLocks noGrp="1"/>
          </p:cNvSpPr>
          <p:nvPr>
            <p:ph type="body" sz="quarter" idx="47"/>
          </p:nvPr>
        </p:nvSpPr>
        <p:spPr/>
        <p:txBody>
          <a:bodyPr rtlCol="0"/>
          <a:lstStyle/>
          <a:p>
            <a:pPr rtl="0"/>
            <a:r>
              <a:rPr lang="es-ES" dirty="0"/>
              <a:t>De la política publica, la evaluación puede ser:</a:t>
            </a:r>
          </a:p>
        </p:txBody>
      </p:sp>
      <p:sp>
        <p:nvSpPr>
          <p:cNvPr id="7" name="Marcador de texto 6">
            <a:extLst>
              <a:ext uri="{FF2B5EF4-FFF2-40B4-BE49-F238E27FC236}">
                <a16:creationId xmlns:a16="http://schemas.microsoft.com/office/drawing/2014/main" id="{8E389CF0-7E88-4714-8B32-F95FC4203E16}"/>
              </a:ext>
            </a:extLst>
          </p:cNvPr>
          <p:cNvSpPr>
            <a:spLocks noGrp="1"/>
          </p:cNvSpPr>
          <p:nvPr>
            <p:ph type="body" idx="41"/>
          </p:nvPr>
        </p:nvSpPr>
        <p:spPr/>
        <p:txBody>
          <a:bodyPr rtlCol="0"/>
          <a:lstStyle/>
          <a:p>
            <a:pPr rtl="0"/>
            <a:r>
              <a:rPr lang="es-ES" dirty="0"/>
              <a:t>Ex ante</a:t>
            </a:r>
          </a:p>
        </p:txBody>
      </p:sp>
      <p:sp>
        <p:nvSpPr>
          <p:cNvPr id="8" name="Marcador de texto 7">
            <a:extLst>
              <a:ext uri="{FF2B5EF4-FFF2-40B4-BE49-F238E27FC236}">
                <a16:creationId xmlns:a16="http://schemas.microsoft.com/office/drawing/2014/main" id="{5579A580-0A00-4BD6-881B-85BF4BA391C8}"/>
              </a:ext>
            </a:extLst>
          </p:cNvPr>
          <p:cNvSpPr>
            <a:spLocks noGrp="1"/>
          </p:cNvSpPr>
          <p:nvPr>
            <p:ph type="body" sz="quarter" idx="42"/>
          </p:nvPr>
        </p:nvSpPr>
        <p:spPr/>
        <p:txBody>
          <a:bodyPr rtlCol="0">
            <a:normAutofit/>
          </a:bodyPr>
          <a:lstStyle/>
          <a:p>
            <a:pPr rtl="0"/>
            <a:r>
              <a:rPr lang="es-ES" sz="1800" dirty="0"/>
              <a:t>se realiza previamente a la implantación de la acción gubernamental, en la cual se encuentran los estudios de diseño de programas, estudios de </a:t>
            </a:r>
            <a:r>
              <a:rPr lang="es-ES" sz="1800" dirty="0" err="1"/>
              <a:t>pre-inversión</a:t>
            </a:r>
            <a:r>
              <a:rPr lang="es-ES" sz="1800" dirty="0"/>
              <a:t> y similares</a:t>
            </a:r>
          </a:p>
        </p:txBody>
      </p:sp>
      <p:sp>
        <p:nvSpPr>
          <p:cNvPr id="9" name="Marcador de texto 8">
            <a:extLst>
              <a:ext uri="{FF2B5EF4-FFF2-40B4-BE49-F238E27FC236}">
                <a16:creationId xmlns:a16="http://schemas.microsoft.com/office/drawing/2014/main" id="{843CD799-F325-4B20-9924-56521475C4D8}"/>
              </a:ext>
            </a:extLst>
          </p:cNvPr>
          <p:cNvSpPr>
            <a:spLocks noGrp="1"/>
          </p:cNvSpPr>
          <p:nvPr>
            <p:ph type="body" idx="45"/>
          </p:nvPr>
        </p:nvSpPr>
        <p:spPr/>
        <p:txBody>
          <a:bodyPr rtlCol="0">
            <a:normAutofit/>
          </a:bodyPr>
          <a:lstStyle/>
          <a:p>
            <a:r>
              <a:rPr lang="es-ES" dirty="0"/>
              <a:t>Evaluación de procesos</a:t>
            </a:r>
          </a:p>
        </p:txBody>
      </p:sp>
      <p:sp>
        <p:nvSpPr>
          <p:cNvPr id="10" name="Marcador de texto 9">
            <a:extLst>
              <a:ext uri="{FF2B5EF4-FFF2-40B4-BE49-F238E27FC236}">
                <a16:creationId xmlns:a16="http://schemas.microsoft.com/office/drawing/2014/main" id="{AA444506-FF9E-4BC1-950D-192FB2579E56}"/>
              </a:ext>
            </a:extLst>
          </p:cNvPr>
          <p:cNvSpPr>
            <a:spLocks noGrp="1"/>
          </p:cNvSpPr>
          <p:nvPr>
            <p:ph type="body" sz="quarter" idx="46"/>
          </p:nvPr>
        </p:nvSpPr>
        <p:spPr/>
        <p:txBody>
          <a:bodyPr rtlCol="0">
            <a:noAutofit/>
          </a:bodyPr>
          <a:lstStyle/>
          <a:p>
            <a:pPr rtl="0"/>
            <a:r>
              <a:rPr lang="es-ES" sz="1800" dirty="0"/>
              <a:t>Se realiza durante el ejercicio de la acción gubernamental y tiene que ver con el uso de los recursos para el cumplimiento de los objetivos, el ajuste a la programación de la generación de los productos, entre otros aspectos.</a:t>
            </a:r>
          </a:p>
        </p:txBody>
      </p:sp>
      <p:sp>
        <p:nvSpPr>
          <p:cNvPr id="12" name="Marcador de texto 11">
            <a:extLst>
              <a:ext uri="{FF2B5EF4-FFF2-40B4-BE49-F238E27FC236}">
                <a16:creationId xmlns:a16="http://schemas.microsoft.com/office/drawing/2014/main" id="{A6099175-95D7-497F-9501-1F4F71B9DC61}"/>
              </a:ext>
            </a:extLst>
          </p:cNvPr>
          <p:cNvSpPr>
            <a:spLocks noGrp="1"/>
          </p:cNvSpPr>
          <p:nvPr>
            <p:ph type="body" idx="48"/>
          </p:nvPr>
        </p:nvSpPr>
        <p:spPr/>
        <p:txBody>
          <a:bodyPr rtlCol="0">
            <a:normAutofit/>
          </a:bodyPr>
          <a:lstStyle/>
          <a:p>
            <a:r>
              <a:rPr lang="es-ES" dirty="0"/>
              <a:t>Evaluación ex post</a:t>
            </a:r>
          </a:p>
        </p:txBody>
      </p:sp>
      <p:sp>
        <p:nvSpPr>
          <p:cNvPr id="13" name="Marcador de texto 12">
            <a:extLst>
              <a:ext uri="{FF2B5EF4-FFF2-40B4-BE49-F238E27FC236}">
                <a16:creationId xmlns:a16="http://schemas.microsoft.com/office/drawing/2014/main" id="{A9C90131-73E3-44AB-BFD1-389FA6084456}"/>
              </a:ext>
            </a:extLst>
          </p:cNvPr>
          <p:cNvSpPr>
            <a:spLocks noGrp="1"/>
          </p:cNvSpPr>
          <p:nvPr>
            <p:ph type="body" sz="quarter" idx="49"/>
          </p:nvPr>
        </p:nvSpPr>
        <p:spPr/>
        <p:txBody>
          <a:bodyPr rtlCol="0">
            <a:normAutofit fontScale="92500" lnSpcReduction="20000"/>
          </a:bodyPr>
          <a:lstStyle/>
          <a:p>
            <a:pPr rtl="0"/>
            <a:r>
              <a:rPr lang="es-ES" sz="1800" dirty="0"/>
              <a:t>Se realiza una vez finalizada la intervención o acción gubernamental, o la gestión de un determinado período, e involucra el análisis y pronunciamiento de los resultados inmediatos, intermedios e impactos o resultados finales.</a:t>
            </a:r>
          </a:p>
        </p:txBody>
      </p:sp>
      <p:sp>
        <p:nvSpPr>
          <p:cNvPr id="5" name="Marcador de número de diapositiva 4">
            <a:extLst>
              <a:ext uri="{FF2B5EF4-FFF2-40B4-BE49-F238E27FC236}">
                <a16:creationId xmlns:a16="http://schemas.microsoft.com/office/drawing/2014/main" id="{2262604E-F416-45C2-A64D-344936146270}"/>
              </a:ext>
            </a:extLst>
          </p:cNvPr>
          <p:cNvSpPr>
            <a:spLocks noGrp="1"/>
          </p:cNvSpPr>
          <p:nvPr>
            <p:ph type="sldNum" sz="quarter" idx="12"/>
          </p:nvPr>
        </p:nvSpPr>
        <p:spPr/>
        <p:txBody>
          <a:bodyPr rtlCol="0"/>
          <a:lstStyle/>
          <a:p>
            <a:pPr rtl="0"/>
            <a:fld id="{4950F5D8-22E1-4015-8661-E5B1FD28C2DE}" type="slidenum">
              <a:rPr lang="es-ES" smtClean="0"/>
              <a:pPr rtl="0"/>
              <a:t>7</a:t>
            </a:fld>
            <a:endParaRPr lang="es-ES" dirty="0"/>
          </a:p>
        </p:txBody>
      </p:sp>
      <p:sp>
        <p:nvSpPr>
          <p:cNvPr id="3" name="Marcador de fecha 2">
            <a:extLst>
              <a:ext uri="{FF2B5EF4-FFF2-40B4-BE49-F238E27FC236}">
                <a16:creationId xmlns:a16="http://schemas.microsoft.com/office/drawing/2014/main" id="{95FC586E-A765-41E8-AD6D-F6AA8EA2EC70}"/>
              </a:ext>
            </a:extLst>
          </p:cNvPr>
          <p:cNvSpPr>
            <a:spLocks noGrp="1"/>
          </p:cNvSpPr>
          <p:nvPr>
            <p:ph type="dt" sz="half" idx="10"/>
          </p:nvPr>
        </p:nvSpPr>
        <p:spPr/>
        <p:txBody>
          <a:bodyPr rtlCol="0"/>
          <a:lstStyle/>
          <a:p>
            <a:pPr rtl="0"/>
            <a:fld id="{281B51D4-9F14-446D-953F-41397FBC88C7}" type="datetime1">
              <a:rPr lang="es-ES" smtClean="0"/>
              <a:t>01/10/2022</a:t>
            </a:fld>
            <a:endParaRPr lang="es-ES" dirty="0"/>
          </a:p>
        </p:txBody>
      </p:sp>
      <p:sp>
        <p:nvSpPr>
          <p:cNvPr id="4" name="Marcador de pie de página 3">
            <a:extLst>
              <a:ext uri="{FF2B5EF4-FFF2-40B4-BE49-F238E27FC236}">
                <a16:creationId xmlns:a16="http://schemas.microsoft.com/office/drawing/2014/main" id="{B64A110E-05FA-4BC3-8BC9-C9871A189AEB}"/>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212253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E808190-C620-2123-FE8C-5AC610DACF72}"/>
              </a:ext>
            </a:extLst>
          </p:cNvPr>
          <p:cNvSpPr>
            <a:spLocks noGrp="1"/>
          </p:cNvSpPr>
          <p:nvPr>
            <p:ph type="dt" sz="half" idx="10"/>
          </p:nvPr>
        </p:nvSpPr>
        <p:spPr/>
        <p:txBody>
          <a:bodyPr/>
          <a:lstStyle/>
          <a:p>
            <a:pPr rtl="0"/>
            <a:fld id="{B4BB8475-B8EA-46BE-93A6-9A7B25E51552}" type="datetime1">
              <a:rPr lang="es-ES" noProof="0" smtClean="0"/>
              <a:t>01/10/2022</a:t>
            </a:fld>
            <a:endParaRPr lang="es-ES" noProof="0" dirty="0"/>
          </a:p>
        </p:txBody>
      </p:sp>
      <p:sp>
        <p:nvSpPr>
          <p:cNvPr id="4" name="Marcador de pie de página 3">
            <a:extLst>
              <a:ext uri="{FF2B5EF4-FFF2-40B4-BE49-F238E27FC236}">
                <a16:creationId xmlns:a16="http://schemas.microsoft.com/office/drawing/2014/main" id="{1D43E80C-ED88-0CF5-0DA8-DA0B78D08C49}"/>
              </a:ext>
            </a:extLst>
          </p:cNvPr>
          <p:cNvSpPr>
            <a:spLocks noGrp="1"/>
          </p:cNvSpPr>
          <p:nvPr>
            <p:ph type="ftr" sz="quarter" idx="11"/>
          </p:nvPr>
        </p:nvSpPr>
        <p:spPr/>
        <p:txBody>
          <a:bodyPr/>
          <a:lstStyle/>
          <a:p>
            <a:pPr rtl="0"/>
            <a:r>
              <a:rPr lang="es-ES" noProof="0"/>
              <a:t>AGREGAR UN PIE DE PÁGINA</a:t>
            </a:r>
            <a:endParaRPr lang="es-ES" noProof="0" dirty="0"/>
          </a:p>
        </p:txBody>
      </p:sp>
      <p:sp>
        <p:nvSpPr>
          <p:cNvPr id="5" name="Marcador de número de diapositiva 4">
            <a:extLst>
              <a:ext uri="{FF2B5EF4-FFF2-40B4-BE49-F238E27FC236}">
                <a16:creationId xmlns:a16="http://schemas.microsoft.com/office/drawing/2014/main" id="{2C0B634D-FA6C-2D1F-CA21-4720138669EC}"/>
              </a:ext>
            </a:extLst>
          </p:cNvPr>
          <p:cNvSpPr>
            <a:spLocks noGrp="1"/>
          </p:cNvSpPr>
          <p:nvPr>
            <p:ph type="sldNum" sz="quarter" idx="12"/>
          </p:nvPr>
        </p:nvSpPr>
        <p:spPr/>
        <p:txBody>
          <a:bodyPr/>
          <a:lstStyle/>
          <a:p>
            <a:pPr rtl="0"/>
            <a:fld id="{4950F5D8-22E1-4015-8661-E5B1FD28C2DE}" type="slidenum">
              <a:rPr lang="es-ES" noProof="0" smtClean="0"/>
              <a:t>8</a:t>
            </a:fld>
            <a:endParaRPr lang="es-ES" noProof="0" dirty="0"/>
          </a:p>
        </p:txBody>
      </p:sp>
      <p:sp>
        <p:nvSpPr>
          <p:cNvPr id="12" name="Título 11">
            <a:extLst>
              <a:ext uri="{FF2B5EF4-FFF2-40B4-BE49-F238E27FC236}">
                <a16:creationId xmlns:a16="http://schemas.microsoft.com/office/drawing/2014/main" id="{BB7D4E7C-7437-E33D-41A6-31FD8CE33F67}"/>
              </a:ext>
            </a:extLst>
          </p:cNvPr>
          <p:cNvSpPr>
            <a:spLocks noGrp="1"/>
          </p:cNvSpPr>
          <p:nvPr>
            <p:ph type="title"/>
          </p:nvPr>
        </p:nvSpPr>
        <p:spPr/>
        <p:txBody>
          <a:bodyPr/>
          <a:lstStyle/>
          <a:p>
            <a:endParaRPr lang="es-CL"/>
          </a:p>
        </p:txBody>
      </p:sp>
      <p:pic>
        <p:nvPicPr>
          <p:cNvPr id="14" name="Imagen 13">
            <a:extLst>
              <a:ext uri="{FF2B5EF4-FFF2-40B4-BE49-F238E27FC236}">
                <a16:creationId xmlns:a16="http://schemas.microsoft.com/office/drawing/2014/main" id="{96A48510-2BDB-F2C8-7B91-B9B47710570A}"/>
              </a:ext>
            </a:extLst>
          </p:cNvPr>
          <p:cNvPicPr>
            <a:picLocks noChangeAspect="1"/>
          </p:cNvPicPr>
          <p:nvPr/>
        </p:nvPicPr>
        <p:blipFill rotWithShape="1">
          <a:blip r:embed="rId2"/>
          <a:srcRect l="23724" t="31292" r="23315" b="21361"/>
          <a:stretch/>
        </p:blipFill>
        <p:spPr>
          <a:xfrm>
            <a:off x="662473" y="517832"/>
            <a:ext cx="10758196" cy="6038948"/>
          </a:xfrm>
          <a:prstGeom prst="rect">
            <a:avLst/>
          </a:prstGeom>
        </p:spPr>
      </p:pic>
    </p:spTree>
    <p:extLst>
      <p:ext uri="{BB962C8B-B14F-4D97-AF65-F5344CB8AC3E}">
        <p14:creationId xmlns:p14="http://schemas.microsoft.com/office/powerpoint/2010/main" val="108898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C665F-537D-4B74-92F8-96ED80122ADC}"/>
              </a:ext>
            </a:extLst>
          </p:cNvPr>
          <p:cNvSpPr>
            <a:spLocks noGrp="1"/>
          </p:cNvSpPr>
          <p:nvPr>
            <p:ph type="title"/>
          </p:nvPr>
        </p:nvSpPr>
        <p:spPr>
          <a:xfrm>
            <a:off x="934265" y="798389"/>
            <a:ext cx="4585780" cy="1091078"/>
          </a:xfrm>
        </p:spPr>
        <p:txBody>
          <a:bodyPr rtlCol="0"/>
          <a:lstStyle/>
          <a:p>
            <a:pPr rtl="0"/>
            <a:r>
              <a:rPr lang="es-ES" dirty="0"/>
              <a:t>Evaluación pública</a:t>
            </a:r>
          </a:p>
        </p:txBody>
      </p:sp>
      <p:sp>
        <p:nvSpPr>
          <p:cNvPr id="3" name="Marcador de contenido 2">
            <a:extLst>
              <a:ext uri="{FF2B5EF4-FFF2-40B4-BE49-F238E27FC236}">
                <a16:creationId xmlns:a16="http://schemas.microsoft.com/office/drawing/2014/main" id="{E0ACFCBA-E6B8-4ECB-B191-23EF3473943C}"/>
              </a:ext>
            </a:extLst>
          </p:cNvPr>
          <p:cNvSpPr>
            <a:spLocks noGrp="1"/>
          </p:cNvSpPr>
          <p:nvPr>
            <p:ph sz="quarter" idx="4"/>
          </p:nvPr>
        </p:nvSpPr>
        <p:spPr>
          <a:xfrm>
            <a:off x="835253" y="2698955"/>
            <a:ext cx="10376085" cy="3136910"/>
          </a:xfrm>
        </p:spPr>
        <p:txBody>
          <a:bodyPr rtlCol="0">
            <a:normAutofit/>
          </a:bodyPr>
          <a:lstStyle/>
          <a:p>
            <a:pPr rtl="0"/>
            <a:r>
              <a:rPr lang="es-ES" dirty="0">
                <a:solidFill>
                  <a:schemeClr val="bg1"/>
                </a:solidFill>
              </a:rPr>
              <a:t> La evaluación de las políticas públicas, en sí requiere de sofisticadas metodologías de evaluación que combinan aspectos cuantitativos y cualitativos</a:t>
            </a:r>
          </a:p>
          <a:p>
            <a:pPr rtl="0"/>
            <a:endParaRPr lang="es-ES" dirty="0">
              <a:solidFill>
                <a:schemeClr val="bg1"/>
              </a:solidFill>
            </a:endParaRPr>
          </a:p>
          <a:p>
            <a:pPr rtl="0"/>
            <a:r>
              <a:rPr lang="es-ES" dirty="0">
                <a:solidFill>
                  <a:schemeClr val="bg1"/>
                </a:solidFill>
              </a:rPr>
              <a:t>En el ámbito de los programas públicos, lo que más se observa es la aplicación de metodologías basadas en el marco lógico</a:t>
            </a:r>
          </a:p>
          <a:p>
            <a:pPr rtl="0"/>
            <a:endParaRPr lang="es-ES" dirty="0">
              <a:solidFill>
                <a:schemeClr val="bg1"/>
              </a:solidFill>
            </a:endParaRPr>
          </a:p>
          <a:p>
            <a:pPr rtl="0"/>
            <a:r>
              <a:rPr lang="es-ES" dirty="0">
                <a:solidFill>
                  <a:schemeClr val="bg1"/>
                </a:solidFill>
              </a:rPr>
              <a:t>En el marco de la implementación de iniciativas dirigidas a presupuestar considerando la información sobre el desempeño de la gestión pública (denominada por algunos autores como presupuestación por resultados, o presupuestación informada por desempeño, etc.), varios países de la región han implementado sistemas de monitoreo y evaluación de desempeño, que consideran un conjunto de información derivada de la construcción de indicadores8 , así como del desarrollo de diferentes tipos de evaluaciones</a:t>
            </a:r>
          </a:p>
        </p:txBody>
      </p:sp>
      <p:sp>
        <p:nvSpPr>
          <p:cNvPr id="6" name="Marcador de número de diapositiva 5">
            <a:extLst>
              <a:ext uri="{FF2B5EF4-FFF2-40B4-BE49-F238E27FC236}">
                <a16:creationId xmlns:a16="http://schemas.microsoft.com/office/drawing/2014/main" id="{4BE192BF-F3A7-4D6F-9228-FC825EC15ED3}"/>
              </a:ext>
            </a:extLst>
          </p:cNvPr>
          <p:cNvSpPr>
            <a:spLocks noGrp="1"/>
          </p:cNvSpPr>
          <p:nvPr>
            <p:ph type="sldNum" sz="quarter" idx="12"/>
          </p:nvPr>
        </p:nvSpPr>
        <p:spPr/>
        <p:txBody>
          <a:bodyPr rtlCol="0"/>
          <a:lstStyle/>
          <a:p>
            <a:pPr rtl="0"/>
            <a:fld id="{4950F5D8-22E1-4015-8661-E5B1FD28C2DE}" type="slidenum">
              <a:rPr lang="es-ES" smtClean="0"/>
              <a:pPr rtl="0"/>
              <a:t>9</a:t>
            </a:fld>
            <a:endParaRPr lang="es-ES" dirty="0"/>
          </a:p>
        </p:txBody>
      </p:sp>
      <p:sp>
        <p:nvSpPr>
          <p:cNvPr id="4" name="Marcador de fecha 3">
            <a:extLst>
              <a:ext uri="{FF2B5EF4-FFF2-40B4-BE49-F238E27FC236}">
                <a16:creationId xmlns:a16="http://schemas.microsoft.com/office/drawing/2014/main" id="{EBDE8417-3B40-4421-8C0C-E812952C4D17}"/>
              </a:ext>
            </a:extLst>
          </p:cNvPr>
          <p:cNvSpPr>
            <a:spLocks noGrp="1"/>
          </p:cNvSpPr>
          <p:nvPr>
            <p:ph type="dt" sz="half" idx="10"/>
          </p:nvPr>
        </p:nvSpPr>
        <p:spPr/>
        <p:txBody>
          <a:bodyPr rtlCol="0"/>
          <a:lstStyle/>
          <a:p>
            <a:pPr rtl="0"/>
            <a:fld id="{C1051477-817D-4B20-91A3-D942F6C5624B}" type="datetime1">
              <a:rPr lang="es-ES" smtClean="0"/>
              <a:t>01/10/2022</a:t>
            </a:fld>
            <a:endParaRPr lang="es-ES" dirty="0"/>
          </a:p>
        </p:txBody>
      </p:sp>
      <p:sp>
        <p:nvSpPr>
          <p:cNvPr id="5" name="Marcador de pie de página 4">
            <a:extLst>
              <a:ext uri="{FF2B5EF4-FFF2-40B4-BE49-F238E27FC236}">
                <a16:creationId xmlns:a16="http://schemas.microsoft.com/office/drawing/2014/main" id="{AD9AD198-93C9-4EAB-8485-34EDEDDBA8A0}"/>
              </a:ext>
            </a:extLst>
          </p:cNvPr>
          <p:cNvSpPr>
            <a:spLocks noGrp="1"/>
          </p:cNvSpPr>
          <p:nvPr>
            <p:ph type="ftr" sz="quarter" idx="11"/>
          </p:nvPr>
        </p:nvSpPr>
        <p:spPr/>
        <p:txBody>
          <a:bodyPr rtlCol="0"/>
          <a:lstStyle/>
          <a:p>
            <a:pPr rtl="0"/>
            <a:r>
              <a:rPr lang="es-ES" dirty="0"/>
              <a:t>AGREGAR UN PIE DE PÁGINA</a:t>
            </a:r>
          </a:p>
        </p:txBody>
      </p:sp>
    </p:spTree>
    <p:extLst>
      <p:ext uri="{BB962C8B-B14F-4D97-AF65-F5344CB8AC3E}">
        <p14:creationId xmlns:p14="http://schemas.microsoft.com/office/powerpoint/2010/main" val="2171260403"/>
      </p:ext>
    </p:extLst>
  </p:cSld>
  <p:clrMapOvr>
    <a:masterClrMapping/>
  </p:clrMapOvr>
</p:sld>
</file>

<file path=ppt/theme/theme1.xml><?xml version="1.0" encoding="utf-8"?>
<a:theme xmlns:a="http://schemas.openxmlformats.org/drawingml/2006/main" name="Tema de Offic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9244_TF33968143" id="{8AA76314-712F-4A8F-941B-878288CA0A86}" vid="{67A6B7F8-A6CF-4141-A305-382A608CD3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abstracta multicolor</Template>
  <TotalTime>282</TotalTime>
  <Words>5545</Words>
  <Application>Microsoft Office PowerPoint</Application>
  <PresentationFormat>Panorámica</PresentationFormat>
  <Paragraphs>437</Paragraphs>
  <Slides>56</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56</vt:i4>
      </vt:variant>
    </vt:vector>
  </HeadingPairs>
  <TitlesOfParts>
    <vt:vector size="62" baseType="lpstr">
      <vt:lpstr>Arial</vt:lpstr>
      <vt:lpstr>Book Antiqua</vt:lpstr>
      <vt:lpstr>Calibri</vt:lpstr>
      <vt:lpstr>Franklin Gothic Book</vt:lpstr>
      <vt:lpstr>Wingdings</vt:lpstr>
      <vt:lpstr>Tema de Office</vt:lpstr>
      <vt:lpstr>Planificación estratégica e indicadores de desempeño en el sector público </vt:lpstr>
      <vt:lpstr>I. Introducción</vt:lpstr>
      <vt:lpstr>II. Aspectos conceptuales de la evaluación del desempeño institucional</vt:lpstr>
      <vt:lpstr>A. Especificidad de la evaluación en el ámbito público</vt:lpstr>
      <vt:lpstr>Evaluación en política pública</vt:lpstr>
      <vt:lpstr>Importancia de la evaluación en la PP</vt:lpstr>
      <vt:lpstr>Según la etapa de intervención</vt:lpstr>
      <vt:lpstr>Presentación de PowerPoint</vt:lpstr>
      <vt:lpstr>Evaluación pública</vt:lpstr>
      <vt:lpstr>Presentación de PowerPoint</vt:lpstr>
      <vt:lpstr>El foco de evaluación</vt:lpstr>
      <vt:lpstr>III. La Planificación estratégica como instrumento de la gestión por resultados</vt:lpstr>
      <vt:lpstr>Planificación estratégica</vt:lpstr>
      <vt:lpstr>Planificación Estratégica y Control de Gestión</vt:lpstr>
      <vt:lpstr>Formas de planificación</vt:lpstr>
      <vt:lpstr>Componentes del proceso de planificación estratégica</vt:lpstr>
      <vt:lpstr>Línea divisoria</vt:lpstr>
      <vt:lpstr>IV. Requisitos de la planificación estratégica en el ámbito público </vt:lpstr>
      <vt:lpstr>Requisitos de la Planificación Estratégica</vt:lpstr>
      <vt:lpstr>Presentación de PowerPoint</vt:lpstr>
      <vt:lpstr>V. Planificación estratégica y planificación operativa anual</vt:lpstr>
      <vt:lpstr>PE y POA</vt:lpstr>
      <vt:lpstr>Algunos aspectos a tener en cuenta para la articulación entre la planificación estratégica y la programación anual</vt:lpstr>
      <vt:lpstr>Dificultades en la articulación entre la planificación estratégica y la programación operativa</vt:lpstr>
      <vt:lpstr>VI. Componentes del proceso de planificación estratégica (p.29 Armijo)</vt:lpstr>
      <vt:lpstr>A. Misión</vt:lpstr>
      <vt:lpstr>2. Aspectos prácticos para la formulación de la misión</vt:lpstr>
      <vt:lpstr>3. Vínculo entre la misión institucional y la misión de los programas o entidades dependientes</vt:lpstr>
      <vt:lpstr>4. Definiendo los productos y los usuarios</vt:lpstr>
      <vt:lpstr>Presentación de PowerPoint</vt:lpstr>
      <vt:lpstr>Productos intermedios  </vt:lpstr>
      <vt:lpstr>Presentación de PowerPoint</vt:lpstr>
      <vt:lpstr>Presentación de PowerPoint</vt:lpstr>
      <vt:lpstr>La correcta definición de los productos finales permite posteriormente responder a preguntas elementales relativas a la eficacia, eficiencia y calidad del programa, como por ejemplo:</vt:lpstr>
      <vt:lpstr>Definiendo a los usuarios de los productos </vt:lpstr>
      <vt:lpstr>Tipos de población</vt:lpstr>
      <vt:lpstr>B. Visión </vt:lpstr>
      <vt:lpstr>1. Redacción de la Visión</vt:lpstr>
      <vt:lpstr>La Visión en el proceso de planificación estratégica:</vt:lpstr>
      <vt:lpstr>C. Objetivos estratégicos </vt:lpstr>
      <vt:lpstr>Presentación de PowerPoint</vt:lpstr>
      <vt:lpstr>2. Análisis de los aspectos internos y externos a la entidad </vt:lpstr>
      <vt:lpstr>Presentación de PowerPoint</vt:lpstr>
      <vt:lpstr>3. Redacción de los objetivos estratégicos </vt:lpstr>
      <vt:lpstr>4. Los objetivos estratégicos en el proceso de planificación estratégica</vt:lpstr>
      <vt:lpstr>Presentación de PowerPoint</vt:lpstr>
      <vt:lpstr>Presentación de PowerPoint</vt:lpstr>
      <vt:lpstr>5. Niveles de toma de decisión y vínculos entre los objetivos estratégicos sectoriales, institucionales y de los programas o entidades</vt:lpstr>
      <vt:lpstr>Presentación de PowerPoint</vt:lpstr>
      <vt:lpstr>6. Estrategias y planes de acción </vt:lpstr>
      <vt:lpstr>7. Establecimiento de estrategias y planes de acción </vt:lpstr>
      <vt:lpstr>Una estrategia “curso de acción” </vt:lpstr>
      <vt:lpstr>En la literatura de planificación estratégica en el ámbito privado hay diversos ejemplos sobre </vt:lpstr>
      <vt:lpstr>8. Planes de acción </vt:lpstr>
      <vt:lpstr>Criterios para evaluar las estrategias</vt:lpstr>
      <vt:lpstr>Puntos a ser revisados para verificar los recursos necesarios para cada estrategia: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estratégica e indicadores de desempeño en el sector público</dc:title>
  <dc:creator>Claudia Campillo Toledano (claudia.campillo)</dc:creator>
  <cp:lastModifiedBy>Claudia Campillo</cp:lastModifiedBy>
  <cp:revision>15</cp:revision>
  <dcterms:created xsi:type="dcterms:W3CDTF">2022-09-27T19:07:55Z</dcterms:created>
  <dcterms:modified xsi:type="dcterms:W3CDTF">2022-10-02T00:13:18Z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