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8"/>
  </p:notesMasterIdLst>
  <p:handoutMasterIdLst>
    <p:handoutMasterId r:id="rId39"/>
  </p:handoutMasterIdLst>
  <p:sldIdLst>
    <p:sldId id="256" r:id="rId5"/>
    <p:sldId id="263" r:id="rId6"/>
    <p:sldId id="264" r:id="rId7"/>
    <p:sldId id="265" r:id="rId8"/>
    <p:sldId id="266" r:id="rId9"/>
    <p:sldId id="267" r:id="rId10"/>
    <p:sldId id="268" r:id="rId11"/>
    <p:sldId id="269" r:id="rId12"/>
    <p:sldId id="270" r:id="rId13"/>
    <p:sldId id="26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6" r:id="rId28"/>
    <p:sldId id="287" r:id="rId29"/>
    <p:sldId id="285" r:id="rId30"/>
    <p:sldId id="283" r:id="rId31"/>
    <p:sldId id="288" r:id="rId32"/>
    <p:sldId id="289" r:id="rId33"/>
    <p:sldId id="290" r:id="rId34"/>
    <p:sldId id="291" r:id="rId35"/>
    <p:sldId id="292" r:id="rId36"/>
    <p:sldId id="261" r:id="rId37"/>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2" autoAdjust="0"/>
  </p:normalViewPr>
  <p:slideViewPr>
    <p:cSldViewPr snapToGrid="0">
      <p:cViewPr varScale="1">
        <p:scale>
          <a:sx n="44" d="100"/>
          <a:sy n="44" d="100"/>
        </p:scale>
        <p:origin x="864" y="60"/>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80B62-74D7-495A-BF7E-38946459D100}" type="doc">
      <dgm:prSet loTypeId="urn:microsoft.com/office/officeart/2005/8/layout/bProcess4" loCatId="process" qsTypeId="urn:microsoft.com/office/officeart/2005/8/quickstyle/simple5" qsCatId="simple" csTypeId="urn:microsoft.com/office/officeart/2005/8/colors/accent1_2" csCatId="accent1" phldr="1"/>
      <dgm:spPr/>
      <dgm:t>
        <a:bodyPr/>
        <a:lstStyle/>
        <a:p>
          <a:endParaRPr lang="es-ES"/>
        </a:p>
      </dgm:t>
    </dgm:pt>
    <dgm:pt modelId="{06ED8E9B-A5D3-4C4C-A530-4549473C6B65}">
      <dgm:prSet phldrT="[Texto]"/>
      <dgm:spPr>
        <a:solidFill>
          <a:schemeClr val="tx1">
            <a:lumMod val="90000"/>
            <a:lumOff val="10000"/>
          </a:schemeClr>
        </a:solidFill>
        <a:ln>
          <a:noFill/>
        </a:ln>
      </dgm:spPr>
      <dgm:t>
        <a:bodyPr/>
        <a:lstStyle/>
        <a:p>
          <a:r>
            <a:rPr lang="es-ES" baseline="0" dirty="0">
              <a:solidFill>
                <a:schemeClr val="bg1"/>
              </a:solidFill>
            </a:rPr>
            <a:t>1. propuestas</a:t>
          </a:r>
        </a:p>
      </dgm:t>
    </dgm:pt>
    <dgm:pt modelId="{38C19E43-B178-4182-9154-791E8E329B44}" type="parTrans" cxnId="{5774D4B5-3EB9-46A3-A358-78F9D64AB8DD}">
      <dgm:prSet/>
      <dgm:spPr/>
      <dgm:t>
        <a:bodyPr/>
        <a:lstStyle/>
        <a:p>
          <a:endParaRPr lang="es-ES"/>
        </a:p>
      </dgm:t>
    </dgm:pt>
    <dgm:pt modelId="{8398E5A7-7BB1-4005-810D-235AE9353ACA}" type="sibTrans" cxnId="{5774D4B5-3EB9-46A3-A358-78F9D64AB8DD}">
      <dgm:prSet/>
      <dgm:spPr>
        <a:solidFill>
          <a:schemeClr val="tx1">
            <a:lumMod val="75000"/>
            <a:lumOff val="25000"/>
          </a:schemeClr>
        </a:solidFill>
        <a:ln>
          <a:noFill/>
        </a:ln>
      </dgm:spPr>
      <dgm:t>
        <a:bodyPr/>
        <a:lstStyle/>
        <a:p>
          <a:endParaRPr lang="es-ES" baseline="0">
            <a:solidFill>
              <a:schemeClr val="tx1"/>
            </a:solidFill>
          </a:endParaRPr>
        </a:p>
      </dgm:t>
    </dgm:pt>
    <dgm:pt modelId="{A7D35788-46FF-4124-8077-7F2DCB745B35}">
      <dgm:prSet phldrT="[Texto]"/>
      <dgm:spPr>
        <a:solidFill>
          <a:schemeClr val="tx1">
            <a:lumMod val="90000"/>
            <a:lumOff val="10000"/>
          </a:schemeClr>
        </a:solidFill>
        <a:ln>
          <a:noFill/>
        </a:ln>
      </dgm:spPr>
      <dgm:t>
        <a:bodyPr/>
        <a:lstStyle/>
        <a:p>
          <a:r>
            <a:rPr lang="es-ES" baseline="0" dirty="0">
              <a:solidFill>
                <a:schemeClr val="bg1"/>
              </a:solidFill>
            </a:rPr>
            <a:t>2.Evaluación</a:t>
          </a:r>
        </a:p>
      </dgm:t>
    </dgm:pt>
    <dgm:pt modelId="{A1AC521E-E6B8-4E13-8220-5CD79B0CBE95}" type="parTrans" cxnId="{0969BBB0-BEC4-40CD-B8DB-9AB6BEE0CC74}">
      <dgm:prSet/>
      <dgm:spPr/>
      <dgm:t>
        <a:bodyPr/>
        <a:lstStyle/>
        <a:p>
          <a:endParaRPr lang="es-ES"/>
        </a:p>
      </dgm:t>
    </dgm:pt>
    <dgm:pt modelId="{0DFB5367-C44C-4692-BA5E-B215124473E3}" type="sibTrans" cxnId="{0969BBB0-BEC4-40CD-B8DB-9AB6BEE0CC74}">
      <dgm:prSet/>
      <dgm:spPr>
        <a:solidFill>
          <a:schemeClr val="tx1">
            <a:lumMod val="75000"/>
            <a:lumOff val="25000"/>
          </a:schemeClr>
        </a:solidFill>
        <a:ln>
          <a:noFill/>
        </a:ln>
      </dgm:spPr>
      <dgm:t>
        <a:bodyPr/>
        <a:lstStyle/>
        <a:p>
          <a:endParaRPr lang="es-ES" baseline="0">
            <a:solidFill>
              <a:schemeClr val="tx1"/>
            </a:solidFill>
          </a:endParaRPr>
        </a:p>
      </dgm:t>
    </dgm:pt>
    <dgm:pt modelId="{46B62974-C825-4A21-873F-1DF0A7E23A82}">
      <dgm:prSet phldrT="[Texto]"/>
      <dgm:spPr>
        <a:solidFill>
          <a:schemeClr val="tx1">
            <a:lumMod val="90000"/>
            <a:lumOff val="10000"/>
          </a:schemeClr>
        </a:solidFill>
        <a:ln>
          <a:noFill/>
        </a:ln>
      </dgm:spPr>
      <dgm:t>
        <a:bodyPr/>
        <a:lstStyle/>
        <a:p>
          <a:r>
            <a:rPr lang="es-ES" baseline="0" dirty="0">
              <a:solidFill>
                <a:schemeClr val="bg1"/>
              </a:solidFill>
            </a:rPr>
            <a:t>3. Elaboración </a:t>
          </a:r>
        </a:p>
      </dgm:t>
    </dgm:pt>
    <dgm:pt modelId="{A346E1C4-A9EE-48B9-8A2F-7BDCDC6583F6}" type="parTrans" cxnId="{CF16D978-57D9-48B7-9C74-9383077F0456}">
      <dgm:prSet/>
      <dgm:spPr/>
      <dgm:t>
        <a:bodyPr/>
        <a:lstStyle/>
        <a:p>
          <a:endParaRPr lang="es-ES"/>
        </a:p>
      </dgm:t>
    </dgm:pt>
    <dgm:pt modelId="{23CD8A83-E5C2-4154-817A-2AF30D01818C}" type="sibTrans" cxnId="{CF16D978-57D9-48B7-9C74-9383077F0456}">
      <dgm:prSet/>
      <dgm:spPr>
        <a:solidFill>
          <a:schemeClr val="tx1">
            <a:lumMod val="75000"/>
            <a:lumOff val="25000"/>
          </a:schemeClr>
        </a:solidFill>
        <a:ln>
          <a:noFill/>
        </a:ln>
      </dgm:spPr>
      <dgm:t>
        <a:bodyPr/>
        <a:lstStyle/>
        <a:p>
          <a:endParaRPr lang="es-ES" baseline="0">
            <a:solidFill>
              <a:schemeClr val="tx1"/>
            </a:solidFill>
          </a:endParaRPr>
        </a:p>
      </dgm:t>
    </dgm:pt>
    <dgm:pt modelId="{EA2B96F4-FA26-4E4E-95FC-8F7A3507D8AD}">
      <dgm:prSet phldrT="[Texto]"/>
      <dgm:spPr>
        <a:solidFill>
          <a:schemeClr val="tx1">
            <a:lumMod val="90000"/>
            <a:lumOff val="10000"/>
          </a:schemeClr>
        </a:solidFill>
        <a:ln>
          <a:noFill/>
        </a:ln>
      </dgm:spPr>
      <dgm:t>
        <a:bodyPr/>
        <a:lstStyle/>
        <a:p>
          <a:r>
            <a:rPr lang="es-ES" baseline="0" dirty="0">
              <a:solidFill>
                <a:schemeClr val="bg1"/>
              </a:solidFill>
            </a:rPr>
            <a:t>4. Elaboración y Análisis</a:t>
          </a:r>
        </a:p>
      </dgm:t>
    </dgm:pt>
    <dgm:pt modelId="{3C44C9D7-0B0E-46AD-ADDC-D6CB3742A3A1}" type="parTrans" cxnId="{8396C4FB-64C0-4BBD-BFA2-15EA4B658A47}">
      <dgm:prSet/>
      <dgm:spPr/>
      <dgm:t>
        <a:bodyPr/>
        <a:lstStyle/>
        <a:p>
          <a:endParaRPr lang="es-ES"/>
        </a:p>
      </dgm:t>
    </dgm:pt>
    <dgm:pt modelId="{56988915-82DE-413C-8C3B-EF49248AB6C9}" type="sibTrans" cxnId="{8396C4FB-64C0-4BBD-BFA2-15EA4B658A47}">
      <dgm:prSet/>
      <dgm:spPr/>
      <dgm:t>
        <a:bodyPr/>
        <a:lstStyle/>
        <a:p>
          <a:endParaRPr lang="es-ES"/>
        </a:p>
      </dgm:t>
    </dgm:pt>
    <dgm:pt modelId="{10801E3F-B765-428D-AB45-A933D30140FA}" type="pres">
      <dgm:prSet presAssocID="{2C980B62-74D7-495A-BF7E-38946459D100}" presName="Name0" presStyleCnt="0">
        <dgm:presLayoutVars>
          <dgm:dir/>
          <dgm:resizeHandles/>
        </dgm:presLayoutVars>
      </dgm:prSet>
      <dgm:spPr/>
    </dgm:pt>
    <dgm:pt modelId="{40772A23-E954-401A-9F0F-0AC886F547FB}" type="pres">
      <dgm:prSet presAssocID="{06ED8E9B-A5D3-4C4C-A530-4549473C6B65}" presName="compNode" presStyleCnt="0"/>
      <dgm:spPr/>
    </dgm:pt>
    <dgm:pt modelId="{FFC6E6CB-A94C-4F9D-89A4-3345FC1F5AFF}" type="pres">
      <dgm:prSet presAssocID="{06ED8E9B-A5D3-4C4C-A530-4549473C6B65}" presName="dummyConnPt" presStyleCnt="0"/>
      <dgm:spPr/>
    </dgm:pt>
    <dgm:pt modelId="{FCF54886-5465-47A5-AD94-B09F7A762FEA}" type="pres">
      <dgm:prSet presAssocID="{06ED8E9B-A5D3-4C4C-A530-4549473C6B65}" presName="node" presStyleLbl="node1" presStyleIdx="0" presStyleCnt="4">
        <dgm:presLayoutVars>
          <dgm:bulletEnabled val="1"/>
        </dgm:presLayoutVars>
      </dgm:prSet>
      <dgm:spPr/>
    </dgm:pt>
    <dgm:pt modelId="{ECB9293B-85A1-4B1B-B52F-F7301FD619E1}" type="pres">
      <dgm:prSet presAssocID="{8398E5A7-7BB1-4005-810D-235AE9353ACA}" presName="sibTrans" presStyleLbl="bgSibTrans2D1" presStyleIdx="0" presStyleCnt="3"/>
      <dgm:spPr/>
    </dgm:pt>
    <dgm:pt modelId="{5EBA5EAB-D0C2-447C-B4A3-C7EE1F0132C2}" type="pres">
      <dgm:prSet presAssocID="{A7D35788-46FF-4124-8077-7F2DCB745B35}" presName="compNode" presStyleCnt="0"/>
      <dgm:spPr/>
    </dgm:pt>
    <dgm:pt modelId="{3E01E906-A48B-4BAB-92AD-E32C807912F9}" type="pres">
      <dgm:prSet presAssocID="{A7D35788-46FF-4124-8077-7F2DCB745B35}" presName="dummyConnPt" presStyleCnt="0"/>
      <dgm:spPr/>
    </dgm:pt>
    <dgm:pt modelId="{C07D4CCC-B709-41B3-A43E-42C02DFBCC5B}" type="pres">
      <dgm:prSet presAssocID="{A7D35788-46FF-4124-8077-7F2DCB745B35}" presName="node" presStyleLbl="node1" presStyleIdx="1" presStyleCnt="4">
        <dgm:presLayoutVars>
          <dgm:bulletEnabled val="1"/>
        </dgm:presLayoutVars>
      </dgm:prSet>
      <dgm:spPr/>
    </dgm:pt>
    <dgm:pt modelId="{A85B2418-147D-4537-BAAF-2F5788C86919}" type="pres">
      <dgm:prSet presAssocID="{0DFB5367-C44C-4692-BA5E-B215124473E3}" presName="sibTrans" presStyleLbl="bgSibTrans2D1" presStyleIdx="1" presStyleCnt="3"/>
      <dgm:spPr/>
    </dgm:pt>
    <dgm:pt modelId="{CEE978C8-7A1A-4588-BC5A-67774D946601}" type="pres">
      <dgm:prSet presAssocID="{46B62974-C825-4A21-873F-1DF0A7E23A82}" presName="compNode" presStyleCnt="0"/>
      <dgm:spPr/>
    </dgm:pt>
    <dgm:pt modelId="{56F15F3E-A8FE-4018-BC8A-3F697CB257DF}" type="pres">
      <dgm:prSet presAssocID="{46B62974-C825-4A21-873F-1DF0A7E23A82}" presName="dummyConnPt" presStyleCnt="0"/>
      <dgm:spPr/>
    </dgm:pt>
    <dgm:pt modelId="{ACA97ACA-02A4-4DFB-A887-C16EE4C67724}" type="pres">
      <dgm:prSet presAssocID="{46B62974-C825-4A21-873F-1DF0A7E23A82}" presName="node" presStyleLbl="node1" presStyleIdx="2" presStyleCnt="4">
        <dgm:presLayoutVars>
          <dgm:bulletEnabled val="1"/>
        </dgm:presLayoutVars>
      </dgm:prSet>
      <dgm:spPr/>
    </dgm:pt>
    <dgm:pt modelId="{0FE63944-966C-4784-B1C8-F9188018C32F}" type="pres">
      <dgm:prSet presAssocID="{23CD8A83-E5C2-4154-817A-2AF30D01818C}" presName="sibTrans" presStyleLbl="bgSibTrans2D1" presStyleIdx="2" presStyleCnt="3"/>
      <dgm:spPr/>
    </dgm:pt>
    <dgm:pt modelId="{91F61CCF-F855-4A00-860B-CC39A4A83F0A}" type="pres">
      <dgm:prSet presAssocID="{EA2B96F4-FA26-4E4E-95FC-8F7A3507D8AD}" presName="compNode" presStyleCnt="0"/>
      <dgm:spPr/>
    </dgm:pt>
    <dgm:pt modelId="{7073C71D-1DD0-4F8E-92F8-E471C0BFC8A2}" type="pres">
      <dgm:prSet presAssocID="{EA2B96F4-FA26-4E4E-95FC-8F7A3507D8AD}" presName="dummyConnPt" presStyleCnt="0"/>
      <dgm:spPr/>
    </dgm:pt>
    <dgm:pt modelId="{A8FBA9A5-AB04-405D-8EE6-8DB17876783E}" type="pres">
      <dgm:prSet presAssocID="{EA2B96F4-FA26-4E4E-95FC-8F7A3507D8AD}" presName="node" presStyleLbl="node1" presStyleIdx="3" presStyleCnt="4">
        <dgm:presLayoutVars>
          <dgm:bulletEnabled val="1"/>
        </dgm:presLayoutVars>
      </dgm:prSet>
      <dgm:spPr/>
    </dgm:pt>
  </dgm:ptLst>
  <dgm:cxnLst>
    <dgm:cxn modelId="{9CF0FD07-3307-4691-8668-AEA301F03345}" type="presOf" srcId="{06ED8E9B-A5D3-4C4C-A530-4549473C6B65}" destId="{FCF54886-5465-47A5-AD94-B09F7A762FEA}" srcOrd="0" destOrd="0" presId="urn:microsoft.com/office/officeart/2005/8/layout/bProcess4"/>
    <dgm:cxn modelId="{EE33AD2C-F9EB-4D57-8ABB-FDAD22FDA57D}" type="presOf" srcId="{8398E5A7-7BB1-4005-810D-235AE9353ACA}" destId="{ECB9293B-85A1-4B1B-B52F-F7301FD619E1}" srcOrd="0" destOrd="0" presId="urn:microsoft.com/office/officeart/2005/8/layout/bProcess4"/>
    <dgm:cxn modelId="{12A61A64-B969-44EE-9A66-19FE194FDEC6}" type="presOf" srcId="{A7D35788-46FF-4124-8077-7F2DCB745B35}" destId="{C07D4CCC-B709-41B3-A43E-42C02DFBCC5B}" srcOrd="0" destOrd="0" presId="urn:microsoft.com/office/officeart/2005/8/layout/bProcess4"/>
    <dgm:cxn modelId="{E86D4F50-35DC-4363-8FA8-3A73D870F9E5}" type="presOf" srcId="{0DFB5367-C44C-4692-BA5E-B215124473E3}" destId="{A85B2418-147D-4537-BAAF-2F5788C86919}" srcOrd="0" destOrd="0" presId="urn:microsoft.com/office/officeart/2005/8/layout/bProcess4"/>
    <dgm:cxn modelId="{CF16D978-57D9-48B7-9C74-9383077F0456}" srcId="{2C980B62-74D7-495A-BF7E-38946459D100}" destId="{46B62974-C825-4A21-873F-1DF0A7E23A82}" srcOrd="2" destOrd="0" parTransId="{A346E1C4-A9EE-48B9-8A2F-7BDCDC6583F6}" sibTransId="{23CD8A83-E5C2-4154-817A-2AF30D01818C}"/>
    <dgm:cxn modelId="{4E438894-DA44-4C0B-AC33-318907EA1F75}" type="presOf" srcId="{EA2B96F4-FA26-4E4E-95FC-8F7A3507D8AD}" destId="{A8FBA9A5-AB04-405D-8EE6-8DB17876783E}" srcOrd="0" destOrd="0" presId="urn:microsoft.com/office/officeart/2005/8/layout/bProcess4"/>
    <dgm:cxn modelId="{BD531D97-E866-48AF-8D32-3FF0DE732747}" type="presOf" srcId="{2C980B62-74D7-495A-BF7E-38946459D100}" destId="{10801E3F-B765-428D-AB45-A933D30140FA}" srcOrd="0" destOrd="0" presId="urn:microsoft.com/office/officeart/2005/8/layout/bProcess4"/>
    <dgm:cxn modelId="{FB60C5AC-EDB1-4D72-B699-294FE0F1869A}" type="presOf" srcId="{23CD8A83-E5C2-4154-817A-2AF30D01818C}" destId="{0FE63944-966C-4784-B1C8-F9188018C32F}" srcOrd="0" destOrd="0" presId="urn:microsoft.com/office/officeart/2005/8/layout/bProcess4"/>
    <dgm:cxn modelId="{0969BBB0-BEC4-40CD-B8DB-9AB6BEE0CC74}" srcId="{2C980B62-74D7-495A-BF7E-38946459D100}" destId="{A7D35788-46FF-4124-8077-7F2DCB745B35}" srcOrd="1" destOrd="0" parTransId="{A1AC521E-E6B8-4E13-8220-5CD79B0CBE95}" sibTransId="{0DFB5367-C44C-4692-BA5E-B215124473E3}"/>
    <dgm:cxn modelId="{5774D4B5-3EB9-46A3-A358-78F9D64AB8DD}" srcId="{2C980B62-74D7-495A-BF7E-38946459D100}" destId="{06ED8E9B-A5D3-4C4C-A530-4549473C6B65}" srcOrd="0" destOrd="0" parTransId="{38C19E43-B178-4182-9154-791E8E329B44}" sibTransId="{8398E5A7-7BB1-4005-810D-235AE9353ACA}"/>
    <dgm:cxn modelId="{38C672DA-AF03-4FFB-BC03-98411C30FA3E}" type="presOf" srcId="{46B62974-C825-4A21-873F-1DF0A7E23A82}" destId="{ACA97ACA-02A4-4DFB-A887-C16EE4C67724}" srcOrd="0" destOrd="0" presId="urn:microsoft.com/office/officeart/2005/8/layout/bProcess4"/>
    <dgm:cxn modelId="{8396C4FB-64C0-4BBD-BFA2-15EA4B658A47}" srcId="{2C980B62-74D7-495A-BF7E-38946459D100}" destId="{EA2B96F4-FA26-4E4E-95FC-8F7A3507D8AD}" srcOrd="3" destOrd="0" parTransId="{3C44C9D7-0B0E-46AD-ADDC-D6CB3742A3A1}" sibTransId="{56988915-82DE-413C-8C3B-EF49248AB6C9}"/>
    <dgm:cxn modelId="{B5BA72E7-C6CA-44E8-8C1A-FE19343E6B92}" type="presParOf" srcId="{10801E3F-B765-428D-AB45-A933D30140FA}" destId="{40772A23-E954-401A-9F0F-0AC886F547FB}" srcOrd="0" destOrd="0" presId="urn:microsoft.com/office/officeart/2005/8/layout/bProcess4"/>
    <dgm:cxn modelId="{912B4EBF-EC66-4864-8A3A-5E481E6CA7D5}" type="presParOf" srcId="{40772A23-E954-401A-9F0F-0AC886F547FB}" destId="{FFC6E6CB-A94C-4F9D-89A4-3345FC1F5AFF}" srcOrd="0" destOrd="0" presId="urn:microsoft.com/office/officeart/2005/8/layout/bProcess4"/>
    <dgm:cxn modelId="{5F609219-2140-47A7-9AD7-2285F0CD3198}" type="presParOf" srcId="{40772A23-E954-401A-9F0F-0AC886F547FB}" destId="{FCF54886-5465-47A5-AD94-B09F7A762FEA}" srcOrd="1" destOrd="0" presId="urn:microsoft.com/office/officeart/2005/8/layout/bProcess4"/>
    <dgm:cxn modelId="{3358694F-14BE-4EE2-BAC6-8AF0EAAF0684}" type="presParOf" srcId="{10801E3F-B765-428D-AB45-A933D30140FA}" destId="{ECB9293B-85A1-4B1B-B52F-F7301FD619E1}" srcOrd="1" destOrd="0" presId="urn:microsoft.com/office/officeart/2005/8/layout/bProcess4"/>
    <dgm:cxn modelId="{6B210730-7598-41C0-9DC6-695A70AFBA1F}" type="presParOf" srcId="{10801E3F-B765-428D-AB45-A933D30140FA}" destId="{5EBA5EAB-D0C2-447C-B4A3-C7EE1F0132C2}" srcOrd="2" destOrd="0" presId="urn:microsoft.com/office/officeart/2005/8/layout/bProcess4"/>
    <dgm:cxn modelId="{76AD0877-18E1-43E8-A566-A1AA659B7AFE}" type="presParOf" srcId="{5EBA5EAB-D0C2-447C-B4A3-C7EE1F0132C2}" destId="{3E01E906-A48B-4BAB-92AD-E32C807912F9}" srcOrd="0" destOrd="0" presId="urn:microsoft.com/office/officeart/2005/8/layout/bProcess4"/>
    <dgm:cxn modelId="{ED54B4B6-AB03-4651-95F8-23EA8B4C609A}" type="presParOf" srcId="{5EBA5EAB-D0C2-447C-B4A3-C7EE1F0132C2}" destId="{C07D4CCC-B709-41B3-A43E-42C02DFBCC5B}" srcOrd="1" destOrd="0" presId="urn:microsoft.com/office/officeart/2005/8/layout/bProcess4"/>
    <dgm:cxn modelId="{C8E2BF95-D692-4DC0-96CE-F4B97EC1CA24}" type="presParOf" srcId="{10801E3F-B765-428D-AB45-A933D30140FA}" destId="{A85B2418-147D-4537-BAAF-2F5788C86919}" srcOrd="3" destOrd="0" presId="urn:microsoft.com/office/officeart/2005/8/layout/bProcess4"/>
    <dgm:cxn modelId="{0AD7EBBC-19CD-44A5-A303-E663B0B6B9C3}" type="presParOf" srcId="{10801E3F-B765-428D-AB45-A933D30140FA}" destId="{CEE978C8-7A1A-4588-BC5A-67774D946601}" srcOrd="4" destOrd="0" presId="urn:microsoft.com/office/officeart/2005/8/layout/bProcess4"/>
    <dgm:cxn modelId="{812B0169-E069-4FD3-8337-BD257CAB739B}" type="presParOf" srcId="{CEE978C8-7A1A-4588-BC5A-67774D946601}" destId="{56F15F3E-A8FE-4018-BC8A-3F697CB257DF}" srcOrd="0" destOrd="0" presId="urn:microsoft.com/office/officeart/2005/8/layout/bProcess4"/>
    <dgm:cxn modelId="{FEA2737B-B681-428B-AE1F-306D936E56B0}" type="presParOf" srcId="{CEE978C8-7A1A-4588-BC5A-67774D946601}" destId="{ACA97ACA-02A4-4DFB-A887-C16EE4C67724}" srcOrd="1" destOrd="0" presId="urn:microsoft.com/office/officeart/2005/8/layout/bProcess4"/>
    <dgm:cxn modelId="{5EBEE9F0-0A3E-4A58-AACC-11B8637752F0}" type="presParOf" srcId="{10801E3F-B765-428D-AB45-A933D30140FA}" destId="{0FE63944-966C-4784-B1C8-F9188018C32F}" srcOrd="5" destOrd="0" presId="urn:microsoft.com/office/officeart/2005/8/layout/bProcess4"/>
    <dgm:cxn modelId="{5372B9F4-176B-4885-974E-CFEE563F337F}" type="presParOf" srcId="{10801E3F-B765-428D-AB45-A933D30140FA}" destId="{91F61CCF-F855-4A00-860B-CC39A4A83F0A}" srcOrd="6" destOrd="0" presId="urn:microsoft.com/office/officeart/2005/8/layout/bProcess4"/>
    <dgm:cxn modelId="{C0472D52-C922-49CF-8401-FEC6D3EB77F6}" type="presParOf" srcId="{91F61CCF-F855-4A00-860B-CC39A4A83F0A}" destId="{7073C71D-1DD0-4F8E-92F8-E471C0BFC8A2}" srcOrd="0" destOrd="0" presId="urn:microsoft.com/office/officeart/2005/8/layout/bProcess4"/>
    <dgm:cxn modelId="{84E521A0-0DE7-4A20-AB5D-DF71D22D18DA}" type="presParOf" srcId="{91F61CCF-F855-4A00-860B-CC39A4A83F0A}" destId="{A8FBA9A5-AB04-405D-8EE6-8DB17876783E}"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9293B-85A1-4B1B-B52F-F7301FD619E1}">
      <dsp:nvSpPr>
        <dsp:cNvPr id="0" name=""/>
        <dsp:cNvSpPr/>
      </dsp:nvSpPr>
      <dsp:spPr>
        <a:xfrm rot="5400000">
          <a:off x="-356959" y="1216971"/>
          <a:ext cx="1592361" cy="192935"/>
        </a:xfrm>
        <a:prstGeom prst="rect">
          <a:avLst/>
        </a:prstGeom>
        <a:solidFill>
          <a:schemeClr val="tx1">
            <a:lumMod val="75000"/>
            <a:lumOff val="2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FCF54886-5465-47A5-AD94-B09F7A762FEA}">
      <dsp:nvSpPr>
        <dsp:cNvPr id="0" name=""/>
        <dsp:cNvSpPr/>
      </dsp:nvSpPr>
      <dsp:spPr>
        <a:xfrm>
          <a:off x="2759" y="190984"/>
          <a:ext cx="2143726" cy="128623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baseline="0" dirty="0">
              <a:solidFill>
                <a:schemeClr val="bg1"/>
              </a:solidFill>
            </a:rPr>
            <a:t>1. propuestas</a:t>
          </a:r>
        </a:p>
      </dsp:txBody>
      <dsp:txXfrm>
        <a:off x="40432" y="228657"/>
        <a:ext cx="2068380" cy="1210889"/>
      </dsp:txXfrm>
    </dsp:sp>
    <dsp:sp modelId="{A85B2418-147D-4537-BAAF-2F5788C86919}">
      <dsp:nvSpPr>
        <dsp:cNvPr id="0" name=""/>
        <dsp:cNvSpPr/>
      </dsp:nvSpPr>
      <dsp:spPr>
        <a:xfrm>
          <a:off x="446937" y="2020868"/>
          <a:ext cx="2835722" cy="192935"/>
        </a:xfrm>
        <a:prstGeom prst="rect">
          <a:avLst/>
        </a:prstGeom>
        <a:solidFill>
          <a:schemeClr val="tx1">
            <a:lumMod val="75000"/>
            <a:lumOff val="2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C07D4CCC-B709-41B3-A43E-42C02DFBCC5B}">
      <dsp:nvSpPr>
        <dsp:cNvPr id="0" name=""/>
        <dsp:cNvSpPr/>
      </dsp:nvSpPr>
      <dsp:spPr>
        <a:xfrm>
          <a:off x="2759" y="1798779"/>
          <a:ext cx="2143726" cy="128623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baseline="0" dirty="0">
              <a:solidFill>
                <a:schemeClr val="bg1"/>
              </a:solidFill>
            </a:rPr>
            <a:t>2.Evaluación</a:t>
          </a:r>
        </a:p>
      </dsp:txBody>
      <dsp:txXfrm>
        <a:off x="40432" y="1836452"/>
        <a:ext cx="2068380" cy="1210889"/>
      </dsp:txXfrm>
    </dsp:sp>
    <dsp:sp modelId="{0FE63944-966C-4784-B1C8-F9188018C32F}">
      <dsp:nvSpPr>
        <dsp:cNvPr id="0" name=""/>
        <dsp:cNvSpPr/>
      </dsp:nvSpPr>
      <dsp:spPr>
        <a:xfrm rot="16200000">
          <a:off x="2494196" y="1216971"/>
          <a:ext cx="1592361" cy="192935"/>
        </a:xfrm>
        <a:prstGeom prst="rect">
          <a:avLst/>
        </a:prstGeom>
        <a:solidFill>
          <a:schemeClr val="tx1">
            <a:lumMod val="75000"/>
            <a:lumOff val="2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ACA97ACA-02A4-4DFB-A887-C16EE4C67724}">
      <dsp:nvSpPr>
        <dsp:cNvPr id="0" name=""/>
        <dsp:cNvSpPr/>
      </dsp:nvSpPr>
      <dsp:spPr>
        <a:xfrm>
          <a:off x="2853914" y="1798779"/>
          <a:ext cx="2143726" cy="128623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baseline="0" dirty="0">
              <a:solidFill>
                <a:schemeClr val="bg1"/>
              </a:solidFill>
            </a:rPr>
            <a:t>3. Elaboración </a:t>
          </a:r>
        </a:p>
      </dsp:txBody>
      <dsp:txXfrm>
        <a:off x="2891587" y="1836452"/>
        <a:ext cx="2068380" cy="1210889"/>
      </dsp:txXfrm>
    </dsp:sp>
    <dsp:sp modelId="{A8FBA9A5-AB04-405D-8EE6-8DB17876783E}">
      <dsp:nvSpPr>
        <dsp:cNvPr id="0" name=""/>
        <dsp:cNvSpPr/>
      </dsp:nvSpPr>
      <dsp:spPr>
        <a:xfrm>
          <a:off x="2853914" y="190984"/>
          <a:ext cx="2143726" cy="128623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baseline="0" dirty="0">
              <a:solidFill>
                <a:schemeClr val="bg1"/>
              </a:solidFill>
            </a:rPr>
            <a:t>4. Elaboración y Análisis</a:t>
          </a:r>
        </a:p>
      </dsp:txBody>
      <dsp:txXfrm>
        <a:off x="2891587" y="228657"/>
        <a:ext cx="2068380" cy="121088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3ECEABD-58F0-41C6-A1B5-F6BCA99201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824CFB2-AD5F-4363-9017-5DD74EA636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536900-A273-4192-A5F3-D1D52B781480}" type="datetimeFigureOut">
              <a:rPr lang="es-ES" smtClean="0"/>
              <a:t>08/11/2022</a:t>
            </a:fld>
            <a:endParaRPr lang="es-ES"/>
          </a:p>
        </p:txBody>
      </p:sp>
      <p:sp>
        <p:nvSpPr>
          <p:cNvPr id="4" name="Marcador de pie de página 3">
            <a:extLst>
              <a:ext uri="{FF2B5EF4-FFF2-40B4-BE49-F238E27FC236}">
                <a16:creationId xmlns:a16="http://schemas.microsoft.com/office/drawing/2014/main" id="{DF5FA4A3-C7C2-4A5D-BD7B-6E9B206E44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E1097B-EDEA-44B3-8B20-0934D4301D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5287E5-8F30-4233-B83B-DACBFA43529B}" type="slidenum">
              <a:rPr lang="es-ES" smtClean="0"/>
              <a:t>‹Nº›</a:t>
            </a:fld>
            <a:endParaRPr lang="es-ES"/>
          </a:p>
        </p:txBody>
      </p:sp>
    </p:spTree>
    <p:extLst>
      <p:ext uri="{BB962C8B-B14F-4D97-AF65-F5344CB8AC3E}">
        <p14:creationId xmlns:p14="http://schemas.microsoft.com/office/powerpoint/2010/main" val="3022899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8868E-82C9-4335-AB18-48A43B8F09ED}" type="datetimeFigureOut">
              <a:rPr lang="es-ES" noProof="0" smtClean="0"/>
              <a:t>08/11/2022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F3837-1EA1-4185-B041-082E69BD8CF5}" type="slidenum">
              <a:rPr lang="es-ES" noProof="0" smtClean="0"/>
              <a:t>‹Nº›</a:t>
            </a:fld>
            <a:endParaRPr lang="es-ES" noProof="0"/>
          </a:p>
        </p:txBody>
      </p:sp>
    </p:spTree>
    <p:extLst>
      <p:ext uri="{BB962C8B-B14F-4D97-AF65-F5344CB8AC3E}">
        <p14:creationId xmlns:p14="http://schemas.microsoft.com/office/powerpoint/2010/main" val="154822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3F3837-1EA1-4185-B041-082E69BD8CF5}" type="slidenum">
              <a:rPr lang="es-ES" smtClean="0"/>
              <a:t>1</a:t>
            </a:fld>
            <a:endParaRPr lang="es-ES"/>
          </a:p>
        </p:txBody>
      </p:sp>
    </p:spTree>
    <p:extLst>
      <p:ext uri="{BB962C8B-B14F-4D97-AF65-F5344CB8AC3E}">
        <p14:creationId xmlns:p14="http://schemas.microsoft.com/office/powerpoint/2010/main" val="124045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3F3837-1EA1-4185-B041-082E69BD8CF5}" type="slidenum">
              <a:rPr lang="es-ES" smtClean="0"/>
              <a:t>10</a:t>
            </a:fld>
            <a:endParaRPr lang="es-ES"/>
          </a:p>
        </p:txBody>
      </p:sp>
    </p:spTree>
    <p:extLst>
      <p:ext uri="{BB962C8B-B14F-4D97-AF65-F5344CB8AC3E}">
        <p14:creationId xmlns:p14="http://schemas.microsoft.com/office/powerpoint/2010/main" val="234701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23F3837-1EA1-4185-B041-082E69BD8CF5}" type="slidenum">
              <a:rPr lang="es-ES" smtClean="0"/>
              <a:t>33</a:t>
            </a:fld>
            <a:endParaRPr lang="es-ES"/>
          </a:p>
        </p:txBody>
      </p:sp>
    </p:spTree>
    <p:extLst>
      <p:ext uri="{BB962C8B-B14F-4D97-AF65-F5344CB8AC3E}">
        <p14:creationId xmlns:p14="http://schemas.microsoft.com/office/powerpoint/2010/main" val="348333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l título">
    <p:spTree>
      <p:nvGrpSpPr>
        <p:cNvPr id="1" name=""/>
        <p:cNvGrpSpPr/>
        <p:nvPr/>
      </p:nvGrpSpPr>
      <p:grpSpPr>
        <a:xfrm>
          <a:off x="0" y="0"/>
          <a:ext cx="0" cy="0"/>
          <a:chOff x="0" y="0"/>
          <a:chExt cx="0" cy="0"/>
        </a:xfrm>
      </p:grpSpPr>
      <p:sp>
        <p:nvSpPr>
          <p:cNvPr id="7" name="Rectángulo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p>
        </p:txBody>
      </p:sp>
      <p:sp>
        <p:nvSpPr>
          <p:cNvPr id="4" name="Marcador de posición de fecha 3"/>
          <p:cNvSpPr>
            <a:spLocks noGrp="1"/>
          </p:cNvSpPr>
          <p:nvPr>
            <p:ph type="dt" sz="half" idx="10"/>
          </p:nvPr>
        </p:nvSpPr>
        <p:spPr/>
        <p:txBody>
          <a:bodyPr rtlCol="0"/>
          <a:lstStyle/>
          <a:p>
            <a:pPr rtl="0"/>
            <a:fld id="{2BA5B8F1-8BA2-463E-A233-EBF9544C9EAD}" type="datetime1">
              <a:rPr lang="es-ES" noProof="0" smtClean="0"/>
              <a:t>08/11/2022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E4C2A1C6-30E4-4BB7-B0A5-81DD08B863BE}" type="datetime1">
              <a:rPr lang="es-ES" noProof="0" smtClean="0"/>
              <a:t>08/11/2022</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81000" y="990600"/>
            <a:ext cx="2819400" cy="4953000"/>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3867912" y="868680"/>
            <a:ext cx="7315200" cy="5120640"/>
          </a:xfrm>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D2CF2578-F7E1-4AE6-A9CE-31E003EE66BF}" type="datetime1">
              <a:rPr lang="es-ES" noProof="0" smtClean="0"/>
              <a:t>08/11/2022</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EA9532B-B965-4CFD-8C70-7B573D9714E9}" type="datetime1">
              <a:rPr lang="es-ES" noProof="0" smtClean="0"/>
              <a:t>08/11/2022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B2E1E6C-3F7B-4A58-8073-DE91827AE258}" type="datetime1">
              <a:rPr lang="es-ES" noProof="0" smtClean="0"/>
              <a:t>08/11/2022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fecha 7"/>
          <p:cNvSpPr>
            <a:spLocks noGrp="1"/>
          </p:cNvSpPr>
          <p:nvPr>
            <p:ph type="dt" sz="half" idx="10"/>
          </p:nvPr>
        </p:nvSpPr>
        <p:spPr/>
        <p:txBody>
          <a:bodyPr rtlCol="0"/>
          <a:lstStyle/>
          <a:p>
            <a:pPr rtl="0"/>
            <a:fld id="{E9E3625D-CCA1-46AC-98D2-F055DCE80F3A}" type="datetime1">
              <a:rPr lang="es-ES" noProof="0" smtClean="0"/>
              <a:t>08/11/2022</a:t>
            </a:fld>
            <a:endParaRPr lang="es-ES" noProof="0"/>
          </a:p>
        </p:txBody>
      </p:sp>
      <p:sp>
        <p:nvSpPr>
          <p:cNvPr id="9" name="Marcador de posición de pie de página 8"/>
          <p:cNvSpPr>
            <a:spLocks noGrp="1"/>
          </p:cNvSpPr>
          <p:nvPr>
            <p:ph type="ftr" sz="quarter" idx="11"/>
          </p:nvPr>
        </p:nvSpPr>
        <p:spPr/>
        <p:txBody>
          <a:bodyPr rtlCol="0"/>
          <a:lstStyle/>
          <a:p>
            <a:pPr rtl="0"/>
            <a:endParaRPr lang="es-ES" noProof="0"/>
          </a:p>
        </p:txBody>
      </p:sp>
      <p:sp>
        <p:nvSpPr>
          <p:cNvPr id="10" name="Marcador de posición de número de diapositiva 9"/>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Marcador de posición de fecha 1"/>
          <p:cNvSpPr>
            <a:spLocks noGrp="1"/>
          </p:cNvSpPr>
          <p:nvPr>
            <p:ph type="dt" sz="half" idx="10"/>
          </p:nvPr>
        </p:nvSpPr>
        <p:spPr/>
        <p:txBody>
          <a:bodyPr rtlCol="0"/>
          <a:lstStyle/>
          <a:p>
            <a:pPr rtl="0"/>
            <a:fld id="{0D63EFB8-5C08-4008-9B97-F8176CD39737}" type="datetime1">
              <a:rPr lang="es-ES" noProof="0" smtClean="0"/>
              <a:t>08/11/2022</a:t>
            </a:fld>
            <a:endParaRPr lang="es-ES" noProof="0"/>
          </a:p>
        </p:txBody>
      </p:sp>
      <p:sp>
        <p:nvSpPr>
          <p:cNvPr id="11" name="Marcador de posición de pie de página 10"/>
          <p:cNvSpPr>
            <a:spLocks noGrp="1"/>
          </p:cNvSpPr>
          <p:nvPr>
            <p:ph type="ftr" sz="quarter" idx="11"/>
          </p:nvPr>
        </p:nvSpPr>
        <p:spPr/>
        <p:txBody>
          <a:bodyPr rtlCol="0"/>
          <a:lstStyle/>
          <a:p>
            <a:pPr rtl="0"/>
            <a:endParaRPr lang="es-ES" noProof="0"/>
          </a:p>
        </p:txBody>
      </p:sp>
      <p:sp>
        <p:nvSpPr>
          <p:cNvPr id="12" name="Marcador de posición de número de diapositiva 11"/>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pPr rtl="0"/>
            <a:r>
              <a:rPr lang="es-ES" noProof="0"/>
              <a:t>Haga clic para modificar el estilo de título del patrón</a:t>
            </a:r>
          </a:p>
        </p:txBody>
      </p:sp>
      <p:sp>
        <p:nvSpPr>
          <p:cNvPr id="2" name="Marcador de posición de fecha 1"/>
          <p:cNvSpPr>
            <a:spLocks noGrp="1"/>
          </p:cNvSpPr>
          <p:nvPr>
            <p:ph type="dt" sz="half" idx="10"/>
          </p:nvPr>
        </p:nvSpPr>
        <p:spPr/>
        <p:txBody>
          <a:bodyPr rtlCol="0"/>
          <a:lstStyle/>
          <a:p>
            <a:pPr rtl="0"/>
            <a:fld id="{A241E37C-8E03-4609-A442-8667C3A8EBD8}" type="datetime1">
              <a:rPr lang="es-ES" noProof="0" smtClean="0"/>
              <a:t>08/11/2022</a:t>
            </a:fld>
            <a:endParaRPr lang="es-ES" noProof="0"/>
          </a:p>
        </p:txBody>
      </p:sp>
      <p:sp>
        <p:nvSpPr>
          <p:cNvPr id="7" name="Marcador de posición de pie de página 6"/>
          <p:cNvSpPr>
            <a:spLocks noGrp="1"/>
          </p:cNvSpPr>
          <p:nvPr>
            <p:ph type="ftr" sz="quarter" idx="11"/>
          </p:nvPr>
        </p:nvSpPr>
        <p:spPr/>
        <p:txBody>
          <a:bodyPr rtlCol="0"/>
          <a:lstStyle/>
          <a:p>
            <a:pPr rtl="0"/>
            <a:endParaRPr lang="es-ES" noProof="0"/>
          </a:p>
        </p:txBody>
      </p:sp>
      <p:sp>
        <p:nvSpPr>
          <p:cNvPr id="8" name="Marcador de número de diapositiva 7"/>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Marcador de posición de fecha 4"/>
          <p:cNvSpPr>
            <a:spLocks noGrp="1"/>
          </p:cNvSpPr>
          <p:nvPr>
            <p:ph type="dt" sz="half" idx="10"/>
          </p:nvPr>
        </p:nvSpPr>
        <p:spPr/>
        <p:txBody>
          <a:bodyPr rtlCol="0"/>
          <a:lstStyle/>
          <a:p>
            <a:pPr rtl="0"/>
            <a:fld id="{C3CD2C8A-0368-46E3-8AD5-64D54475A9B4}" type="datetime1">
              <a:rPr lang="es-ES" noProof="0" smtClean="0"/>
              <a:t>08/11/2022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256032" y="1143000"/>
            <a:ext cx="2834640" cy="2377440"/>
          </a:xfrm>
        </p:spPr>
        <p:txBody>
          <a:bodyPr rtlCol="0" anchor="b">
            <a:normAutofit/>
          </a:bodyPr>
          <a:lstStyle>
            <a:lvl1pPr>
              <a:defRPr sz="3200" b="0" baseline="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8" name="Marcador de fecha 7"/>
          <p:cNvSpPr>
            <a:spLocks noGrp="1"/>
          </p:cNvSpPr>
          <p:nvPr>
            <p:ph type="dt" sz="half" idx="10"/>
          </p:nvPr>
        </p:nvSpPr>
        <p:spPr/>
        <p:txBody>
          <a:bodyPr rtlCol="0"/>
          <a:lstStyle/>
          <a:p>
            <a:pPr rtl="0"/>
            <a:fld id="{D07F92E6-92B8-4BFC-AB1C-994666EF2AAA}" type="datetime1">
              <a:rPr lang="es-ES" noProof="0" smtClean="0"/>
              <a:t>08/11/2022</a:t>
            </a:fld>
            <a:endParaRPr lang="es-ES" noProof="0"/>
          </a:p>
        </p:txBody>
      </p:sp>
      <p:sp>
        <p:nvSpPr>
          <p:cNvPr id="9" name="Marcador de posición de pie de página 8"/>
          <p:cNvSpPr>
            <a:spLocks noGrp="1"/>
          </p:cNvSpPr>
          <p:nvPr>
            <p:ph type="ftr" sz="quarter" idx="11"/>
          </p:nvPr>
        </p:nvSpPr>
        <p:spPr/>
        <p:txBody>
          <a:bodyPr rtlCol="0"/>
          <a:lstStyle/>
          <a:p>
            <a:pPr rtl="0"/>
            <a:endParaRPr lang="es-ES" noProof="0"/>
          </a:p>
        </p:txBody>
      </p:sp>
      <p:sp>
        <p:nvSpPr>
          <p:cNvPr id="10" name="Marcador de posición de número de diapositiva 9"/>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
        <p:nvSpPr>
          <p:cNvPr id="11" name="Marcador de contenido 2">
            <a:extLst>
              <a:ext uri="{FF2B5EF4-FFF2-40B4-BE49-F238E27FC236}">
                <a16:creationId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5">
            <a:extLst>
              <a:ext uri="{FF2B5EF4-FFF2-40B4-BE49-F238E27FC236}">
                <a16:creationId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es-ES" noProof="0"/>
              <a:t>Editar Estilos de texto del patrón</a:t>
            </a:r>
          </a:p>
        </p:txBody>
      </p:sp>
      <p:sp>
        <p:nvSpPr>
          <p:cNvPr id="13" name="Marcador de texto 5">
            <a:extLst>
              <a:ext uri="{FF2B5EF4-FFF2-40B4-BE49-F238E27FC236}">
                <a16:creationId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es-ES" noProof="0"/>
              <a:t>Editar Estilos de texto del patrón</a:t>
            </a:r>
          </a:p>
        </p:txBody>
      </p:sp>
      <p:sp>
        <p:nvSpPr>
          <p:cNvPr id="14" name="Marcador de texto 5">
            <a:extLst>
              <a:ext uri="{FF2B5EF4-FFF2-40B4-BE49-F238E27FC236}">
                <a16:creationId xmlns:a16="http://schemas.microsoft.com/office/drawing/2014/main" id="{E9D30C54-E9E8-4300-8DA4-352DB3A71A4F}"/>
              </a:ext>
            </a:extLst>
          </p:cNvPr>
          <p:cNvSpPr>
            <a:spLocks noGrp="1"/>
          </p:cNvSpPr>
          <p:nvPr>
            <p:ph type="body" sz="quarter" idx="17" hasCustomPrompt="1"/>
          </p:nvPr>
        </p:nvSpPr>
        <p:spPr>
          <a:xfrm>
            <a:off x="9070239" y="3971924"/>
            <a:ext cx="2477419" cy="803275"/>
          </a:xfrm>
        </p:spPr>
        <p:txBody>
          <a:bodyPr rtlCol="0"/>
          <a:lstStyle>
            <a:lvl1pPr marL="0" indent="0">
              <a:buNone/>
              <a:defRPr/>
            </a:lvl1pPr>
          </a:lstStyle>
          <a:p>
            <a:pPr lvl="0" rtl="0"/>
            <a:r>
              <a:rPr lang="es-ES" noProof="0"/>
              <a:t>Editar Estilos de texto del patrón</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256032" y="1143000"/>
            <a:ext cx="2834640" cy="2377440"/>
          </a:xfrm>
        </p:spPr>
        <p:txBody>
          <a:bodyPr rtlCol="0" anchor="b">
            <a:normAutofit/>
          </a:bodyPr>
          <a:lstStyle>
            <a:lvl1pPr>
              <a:defRPr sz="32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8" name="Marcador de posición de fecha 7"/>
          <p:cNvSpPr>
            <a:spLocks noGrp="1"/>
          </p:cNvSpPr>
          <p:nvPr>
            <p:ph type="dt" sz="half" idx="10"/>
          </p:nvPr>
        </p:nvSpPr>
        <p:spPr/>
        <p:txBody>
          <a:bodyPr rtlCol="0"/>
          <a:lstStyle/>
          <a:p>
            <a:pPr rtl="0"/>
            <a:fld id="{683E37CA-EF91-46B6-A2E7-BD02FAF2079C}" type="datetime1">
              <a:rPr lang="es-ES" noProof="0" smtClean="0"/>
              <a:t>08/11/2022</a:t>
            </a:fld>
            <a:endParaRPr lang="es-ES" noProof="0"/>
          </a:p>
        </p:txBody>
      </p:sp>
      <p:sp>
        <p:nvSpPr>
          <p:cNvPr id="9" name="Marcador de posición de pie de página 8"/>
          <p:cNvSpPr>
            <a:spLocks noGrp="1"/>
          </p:cNvSpPr>
          <p:nvPr>
            <p:ph type="ftr" sz="quarter" idx="11"/>
          </p:nvPr>
        </p:nvSpPr>
        <p:spPr>
          <a:xfrm>
            <a:off x="3499101" y="6356350"/>
            <a:ext cx="5911517" cy="365125"/>
          </a:xfrm>
        </p:spPr>
        <p:txBody>
          <a:bodyPr rtlCol="0"/>
          <a:lstStyle/>
          <a:p>
            <a:pPr rtl="0"/>
            <a:endParaRPr lang="es-ES" noProof="0"/>
          </a:p>
        </p:txBody>
      </p:sp>
      <p:sp>
        <p:nvSpPr>
          <p:cNvPr id="10" name="Marcador de número de diapositiva 9"/>
          <p:cNvSpPr>
            <a:spLocks noGrp="1"/>
          </p:cNvSpPr>
          <p:nvPr>
            <p:ph type="sldNum" sz="quarter" idx="12"/>
          </p:nvPr>
        </p:nvSpPr>
        <p:spPr/>
        <p:txBody>
          <a:bodyPr rtlCol="0"/>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8" name="Rectángulo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texto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BEFF3C2B-FE6D-42D4-BBB0-67A75FA1ED9C}" type="datetime1">
              <a:rPr lang="es-ES" noProof="0" smtClean="0"/>
              <a:t>08/11/2022</a:t>
            </a:fld>
            <a:endParaRPr lang="es-ES" noProof="0"/>
          </a:p>
        </p:txBody>
      </p:sp>
      <p:sp>
        <p:nvSpPr>
          <p:cNvPr id="5" name="Marcador de posición de pie de página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lane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20" y="1241246"/>
            <a:ext cx="12188932" cy="6858000"/>
          </a:xfrm>
          <a:prstGeom prst="rect">
            <a:avLst/>
          </a:prstGeom>
        </p:spPr>
      </p:pic>
      <p:sp>
        <p:nvSpPr>
          <p:cNvPr id="12" name="Rectángulo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D6CA50C-1A88-4B3F-A34F-FE199F4205A2}"/>
              </a:ext>
            </a:extLst>
          </p:cNvPr>
          <p:cNvSpPr>
            <a:spLocks noGrp="1"/>
          </p:cNvSpPr>
          <p:nvPr>
            <p:ph type="ctrTitle"/>
          </p:nvPr>
        </p:nvSpPr>
        <p:spPr>
          <a:xfrm>
            <a:off x="643467" y="1298448"/>
            <a:ext cx="3685070" cy="3255264"/>
          </a:xfrm>
        </p:spPr>
        <p:txBody>
          <a:bodyPr rtlCol="0">
            <a:normAutofit fontScale="90000"/>
          </a:bodyPr>
          <a:lstStyle/>
          <a:p>
            <a:pPr rtl="0"/>
            <a:r>
              <a:rPr lang="es-ES" sz="3200" b="1" dirty="0"/>
              <a:t>LOS PRESUPUESTOS PARTICIPATIVOS EN ESPAÑA. UN ESTUDIO DE CASO: EL PRESUPUESTO CIUDADANO DE LOGROÑO</a:t>
            </a:r>
            <a:endParaRPr lang="es-ES" sz="8800" b="1" dirty="0"/>
          </a:p>
        </p:txBody>
      </p:sp>
      <p:sp>
        <p:nvSpPr>
          <p:cNvPr id="3" name="Subtítulo 2">
            <a:extLst>
              <a:ext uri="{FF2B5EF4-FFF2-40B4-BE49-F238E27FC236}">
                <a16:creationId xmlns:a16="http://schemas.microsoft.com/office/drawing/2014/main" id="{C9CC2D51-705E-403A-AC0E-9157DC5513A8}"/>
              </a:ext>
            </a:extLst>
          </p:cNvPr>
          <p:cNvSpPr>
            <a:spLocks noGrp="1"/>
          </p:cNvSpPr>
          <p:nvPr>
            <p:ph type="subTitle" idx="1"/>
          </p:nvPr>
        </p:nvSpPr>
        <p:spPr>
          <a:xfrm>
            <a:off x="643467" y="4670246"/>
            <a:ext cx="3685070" cy="914400"/>
          </a:xfrm>
        </p:spPr>
        <p:txBody>
          <a:bodyPr rtlCol="0">
            <a:normAutofit lnSpcReduction="10000"/>
          </a:bodyPr>
          <a:lstStyle/>
          <a:p>
            <a:pPr rtl="0"/>
            <a:r>
              <a:rPr lang="en-US" dirty="0"/>
              <a:t>Carmen PINEDA NEBOT* Carlos Jesús FERN˘NDEZ RODRIGUEZ</a:t>
            </a:r>
            <a:endParaRPr lang="es-ES" dirty="0"/>
          </a:p>
        </p:txBody>
      </p:sp>
      <p:sp>
        <p:nvSpPr>
          <p:cNvPr id="14" name="Rectángulo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ángulo 10">
            <a:extLst>
              <a:ext uri="{FF2B5EF4-FFF2-40B4-BE49-F238E27FC236}">
                <a16:creationId xmlns:a16="http://schemas.microsoft.com/office/drawing/2014/main" id="{72AC46CB-E41C-431E-B498-6295C0C5E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FE1F858-2A30-4F73-962A-B70A9326A7C2}"/>
              </a:ext>
            </a:extLst>
          </p:cNvPr>
          <p:cNvSpPr>
            <a:spLocks noGrp="1"/>
          </p:cNvSpPr>
          <p:nvPr>
            <p:ph type="title"/>
          </p:nvPr>
        </p:nvSpPr>
        <p:spPr>
          <a:xfrm>
            <a:off x="289248" y="1123837"/>
            <a:ext cx="4998963" cy="1255469"/>
          </a:xfrm>
        </p:spPr>
        <p:txBody>
          <a:bodyPr rtlCol="0">
            <a:normAutofit fontScale="90000"/>
          </a:bodyPr>
          <a:lstStyle/>
          <a:p>
            <a:pPr rtl="0"/>
            <a:r>
              <a:rPr lang="es-ES" dirty="0"/>
              <a:t>El funcionamiento del Presupuesto Ciudadano (2005-2007</a:t>
            </a:r>
          </a:p>
        </p:txBody>
      </p:sp>
      <p:pic>
        <p:nvPicPr>
          <p:cNvPr id="6" name="Imagen 5" descr="Mujer de pie en su oficina mirando planos técnicos">
            <a:extLst>
              <a:ext uri="{FF2B5EF4-FFF2-40B4-BE49-F238E27FC236}">
                <a16:creationId xmlns:a16="http://schemas.microsoft.com/office/drawing/2014/main" id="{6F523839-0F2B-44C9-82BE-A2C19B244510}"/>
              </a:ext>
            </a:extLst>
          </p:cNvPr>
          <p:cNvPicPr>
            <a:picLocks noChangeAspect="1"/>
          </p:cNvPicPr>
          <p:nvPr/>
        </p:nvPicPr>
        <p:blipFill rotWithShape="1">
          <a:blip r:embed="rId3"/>
          <a:srcRect l="31944" r="2462"/>
          <a:stretch/>
        </p:blipFill>
        <p:spPr>
          <a:xfrm>
            <a:off x="6083162" y="759254"/>
            <a:ext cx="5238340" cy="5330650"/>
          </a:xfrm>
          <a:prstGeom prst="rect">
            <a:avLst/>
          </a:prstGeom>
        </p:spPr>
      </p:pic>
      <p:graphicFrame>
        <p:nvGraphicFramePr>
          <p:cNvPr id="9" name="Marcador de posición de contenido 3">
            <a:extLst>
              <a:ext uri="{FF2B5EF4-FFF2-40B4-BE49-F238E27FC236}">
                <a16:creationId xmlns:a16="http://schemas.microsoft.com/office/drawing/2014/main" id="{CA1A36E6-5091-4A63-BCD5-7F73D30D6CC7}"/>
              </a:ext>
            </a:extLst>
          </p:cNvPr>
          <p:cNvGraphicFramePr>
            <a:graphicFrameLocks noGrp="1"/>
          </p:cNvGraphicFramePr>
          <p:nvPr>
            <p:ph idx="1"/>
            <p:extLst>
              <p:ext uri="{D42A27DB-BD31-4B8C-83A1-F6EECF244321}">
                <p14:modId xmlns:p14="http://schemas.microsoft.com/office/powerpoint/2010/main" val="3611823639"/>
              </p:ext>
            </p:extLst>
          </p:nvPr>
        </p:nvGraphicFramePr>
        <p:xfrm>
          <a:off x="289248" y="2596756"/>
          <a:ext cx="5000400" cy="32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689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22234-E3F9-9D6C-6F8E-238FF47790B5}"/>
              </a:ext>
            </a:extLst>
          </p:cNvPr>
          <p:cNvSpPr>
            <a:spLocks noGrp="1"/>
          </p:cNvSpPr>
          <p:nvPr>
            <p:ph type="title"/>
          </p:nvPr>
        </p:nvSpPr>
        <p:spPr/>
        <p:txBody>
          <a:bodyPr/>
          <a:lstStyle/>
          <a:p>
            <a:r>
              <a:rPr lang="es-MX" dirty="0"/>
              <a:t>Propuestas</a:t>
            </a:r>
          </a:p>
        </p:txBody>
      </p:sp>
      <p:sp>
        <p:nvSpPr>
          <p:cNvPr id="3" name="Marcador de contenido 2">
            <a:extLst>
              <a:ext uri="{FF2B5EF4-FFF2-40B4-BE49-F238E27FC236}">
                <a16:creationId xmlns:a16="http://schemas.microsoft.com/office/drawing/2014/main" id="{680507FD-BB96-1135-0B24-B97315E8000A}"/>
              </a:ext>
            </a:extLst>
          </p:cNvPr>
          <p:cNvSpPr>
            <a:spLocks noGrp="1"/>
          </p:cNvSpPr>
          <p:nvPr>
            <p:ph idx="1"/>
          </p:nvPr>
        </p:nvSpPr>
        <p:spPr/>
        <p:txBody>
          <a:bodyPr>
            <a:normAutofit/>
          </a:bodyPr>
          <a:lstStyle/>
          <a:p>
            <a:r>
              <a:rPr lang="es-ES" sz="2400" dirty="0"/>
              <a:t>El proceso comenzaba con una campaña publicitaria (basada en la elaboración de trípticos, distribución de folletos informativos, carteles y anuncios en las revistas Distritos y De buena fuente, entre otros) que informaba sobre la metodología del proyecto y los plazos existentes para presentar propuestas por los ciudadanos.</a:t>
            </a:r>
          </a:p>
          <a:p>
            <a:r>
              <a:rPr lang="es-ES" sz="2400" dirty="0"/>
              <a:t>Los ciudadanos podían entregar sus propuestas a través de los diferentes canales de participación municipal (Ofi cina de Participación Ciudadana, el servicio 010, la web municipal con dirección (AYUNTAMIENTO DE LOGROÑO, 2007) y los buzones de sugerencias instalados en las dependencias municipales).</a:t>
            </a:r>
            <a:endParaRPr lang="es-MX" sz="2400" dirty="0"/>
          </a:p>
        </p:txBody>
      </p:sp>
    </p:spTree>
    <p:extLst>
      <p:ext uri="{BB962C8B-B14F-4D97-AF65-F5344CB8AC3E}">
        <p14:creationId xmlns:p14="http://schemas.microsoft.com/office/powerpoint/2010/main" val="275174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B1C409B-0EF7-F062-A041-A33686786442}"/>
              </a:ext>
            </a:extLst>
          </p:cNvPr>
          <p:cNvSpPr>
            <a:spLocks noGrp="1"/>
          </p:cNvSpPr>
          <p:nvPr>
            <p:ph type="title"/>
          </p:nvPr>
        </p:nvSpPr>
        <p:spPr/>
        <p:txBody>
          <a:bodyPr/>
          <a:lstStyle/>
          <a:p>
            <a:endParaRPr lang="es-MX"/>
          </a:p>
        </p:txBody>
      </p:sp>
      <p:pic>
        <p:nvPicPr>
          <p:cNvPr id="7" name="Marcador de contenido 6">
            <a:extLst>
              <a:ext uri="{FF2B5EF4-FFF2-40B4-BE49-F238E27FC236}">
                <a16:creationId xmlns:a16="http://schemas.microsoft.com/office/drawing/2014/main" id="{A69F89D3-DA29-3D55-595B-10534ED7C04F}"/>
              </a:ext>
            </a:extLst>
          </p:cNvPr>
          <p:cNvPicPr>
            <a:picLocks noGrp="1" noChangeAspect="1"/>
          </p:cNvPicPr>
          <p:nvPr>
            <p:ph idx="1"/>
          </p:nvPr>
        </p:nvPicPr>
        <p:blipFill rotWithShape="1">
          <a:blip r:embed="rId2"/>
          <a:srcRect l="20626" t="25501" r="21339" b="26857"/>
          <a:stretch/>
        </p:blipFill>
        <p:spPr>
          <a:xfrm>
            <a:off x="435429" y="416023"/>
            <a:ext cx="10755085" cy="6016809"/>
          </a:xfrm>
        </p:spPr>
      </p:pic>
    </p:spTree>
    <p:extLst>
      <p:ext uri="{BB962C8B-B14F-4D97-AF65-F5344CB8AC3E}">
        <p14:creationId xmlns:p14="http://schemas.microsoft.com/office/powerpoint/2010/main" val="234147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7BAF4-B76C-6DBD-C3B9-C38E1617CC40}"/>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536F7134-72EA-8263-B266-2F93351D6C93}"/>
              </a:ext>
            </a:extLst>
          </p:cNvPr>
          <p:cNvPicPr>
            <a:picLocks noGrp="1" noChangeAspect="1"/>
          </p:cNvPicPr>
          <p:nvPr>
            <p:ph idx="1"/>
          </p:nvPr>
        </p:nvPicPr>
        <p:blipFill rotWithShape="1">
          <a:blip r:embed="rId2"/>
          <a:srcRect l="20328" t="19677" r="21041" b="38503"/>
          <a:stretch/>
        </p:blipFill>
        <p:spPr>
          <a:xfrm>
            <a:off x="774704" y="457200"/>
            <a:ext cx="10715928" cy="6161314"/>
          </a:xfrm>
        </p:spPr>
      </p:pic>
    </p:spTree>
    <p:extLst>
      <p:ext uri="{BB962C8B-B14F-4D97-AF65-F5344CB8AC3E}">
        <p14:creationId xmlns:p14="http://schemas.microsoft.com/office/powerpoint/2010/main" val="247115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824CA-3BEC-3E87-A87D-DE7961456C8C}"/>
              </a:ext>
            </a:extLst>
          </p:cNvPr>
          <p:cNvSpPr>
            <a:spLocks noGrp="1"/>
          </p:cNvSpPr>
          <p:nvPr>
            <p:ph type="title"/>
          </p:nvPr>
        </p:nvSpPr>
        <p:spPr/>
        <p:txBody>
          <a:bodyPr/>
          <a:lstStyle/>
          <a:p>
            <a:r>
              <a:rPr lang="es-MX" dirty="0"/>
              <a:t>Evaluación y elaboración</a:t>
            </a:r>
          </a:p>
        </p:txBody>
      </p:sp>
      <p:sp>
        <p:nvSpPr>
          <p:cNvPr id="3" name="Marcador de contenido 2">
            <a:extLst>
              <a:ext uri="{FF2B5EF4-FFF2-40B4-BE49-F238E27FC236}">
                <a16:creationId xmlns:a16="http://schemas.microsoft.com/office/drawing/2014/main" id="{9CC383A0-4E89-1B0A-12F2-1B122586EDF9}"/>
              </a:ext>
            </a:extLst>
          </p:cNvPr>
          <p:cNvSpPr>
            <a:spLocks noGrp="1"/>
          </p:cNvSpPr>
          <p:nvPr>
            <p:ph idx="1"/>
          </p:nvPr>
        </p:nvSpPr>
        <p:spPr/>
        <p:txBody>
          <a:bodyPr/>
          <a:lstStyle/>
          <a:p>
            <a:r>
              <a:rPr lang="es-ES" dirty="0"/>
              <a:t>la Oficina de Participación Ciudadana ordenaba y agrupaba las propuestas recibidas, tarea muy lenta y difícil, y las distribuía, para su estudio y análisis, a los llamados Órganos de Participación: las Juntas de Distrito, el Consejo Social de la Ciudad y la Comisión de Sugerencias y Reclamaciones.</a:t>
            </a:r>
          </a:p>
          <a:p>
            <a:endParaRPr lang="es-MX" dirty="0"/>
          </a:p>
        </p:txBody>
      </p:sp>
    </p:spTree>
    <p:extLst>
      <p:ext uri="{BB962C8B-B14F-4D97-AF65-F5344CB8AC3E}">
        <p14:creationId xmlns:p14="http://schemas.microsoft.com/office/powerpoint/2010/main" val="42796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B5BF0-457A-7320-6083-C9631C5FAE91}"/>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D45891F3-311C-CA7A-5BA6-1F1CC6A806CC}"/>
              </a:ext>
            </a:extLst>
          </p:cNvPr>
          <p:cNvPicPr>
            <a:picLocks noGrp="1" noChangeAspect="1"/>
          </p:cNvPicPr>
          <p:nvPr>
            <p:ph idx="1"/>
          </p:nvPr>
        </p:nvPicPr>
        <p:blipFill rotWithShape="1">
          <a:blip r:embed="rId2"/>
          <a:srcRect l="21221" t="23913" r="23124" b="27916"/>
          <a:stretch/>
        </p:blipFill>
        <p:spPr>
          <a:xfrm>
            <a:off x="736988" y="391887"/>
            <a:ext cx="10718023" cy="5947674"/>
          </a:xfrm>
        </p:spPr>
      </p:pic>
    </p:spTree>
    <p:extLst>
      <p:ext uri="{BB962C8B-B14F-4D97-AF65-F5344CB8AC3E}">
        <p14:creationId xmlns:p14="http://schemas.microsoft.com/office/powerpoint/2010/main" val="238439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EA3B9-F046-BB00-C86D-055E4849091B}"/>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FD770C7C-8D6E-7065-98AF-BB510A30993F}"/>
              </a:ext>
            </a:extLst>
          </p:cNvPr>
          <p:cNvPicPr>
            <a:picLocks noGrp="1" noChangeAspect="1"/>
          </p:cNvPicPr>
          <p:nvPr>
            <p:ph idx="1"/>
          </p:nvPr>
        </p:nvPicPr>
        <p:blipFill rotWithShape="1">
          <a:blip r:embed="rId2"/>
          <a:srcRect l="20626" t="13854" r="21934" b="28975"/>
          <a:stretch/>
        </p:blipFill>
        <p:spPr>
          <a:xfrm>
            <a:off x="731890" y="557629"/>
            <a:ext cx="10246156" cy="5733597"/>
          </a:xfrm>
        </p:spPr>
      </p:pic>
    </p:spTree>
    <p:extLst>
      <p:ext uri="{BB962C8B-B14F-4D97-AF65-F5344CB8AC3E}">
        <p14:creationId xmlns:p14="http://schemas.microsoft.com/office/powerpoint/2010/main" val="399537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B8F15-CD52-3D7A-D466-F50577AE05C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0181476-CEEE-3D06-67E8-0680ACF0FBD5}"/>
              </a:ext>
            </a:extLst>
          </p:cNvPr>
          <p:cNvSpPr>
            <a:spLocks noGrp="1"/>
          </p:cNvSpPr>
          <p:nvPr>
            <p:ph idx="1"/>
          </p:nvPr>
        </p:nvSpPr>
        <p:spPr/>
        <p:txBody>
          <a:bodyPr>
            <a:normAutofit/>
          </a:bodyPr>
          <a:lstStyle/>
          <a:p>
            <a:r>
              <a:rPr lang="es-ES" sz="2400" dirty="0"/>
              <a:t>El Consejo Social de la Ciudad aconsejó una priorización en torno a cuatro ejes: criterios estéticos y medioambientales; movilidad, accesibilidad y transporte público; temas sociales (vivienda, educación, etc.); y otros asuntos que excediesen de las competencias municipales.</a:t>
            </a:r>
          </a:p>
          <a:p>
            <a:r>
              <a:rPr lang="es-ES" sz="2400" dirty="0"/>
              <a:t>los técnicos municipales valoraban la viabilidad técnica, jurídica y económica de las propuestas, de cuyo resultado informaban a las Juntas de Distrito para que estas pudieran realizar una nueva priorización, si así lo estimaran oportuno</a:t>
            </a:r>
          </a:p>
          <a:p>
            <a:endParaRPr lang="es-MX" sz="2400" dirty="0"/>
          </a:p>
        </p:txBody>
      </p:sp>
    </p:spTree>
    <p:extLst>
      <p:ext uri="{BB962C8B-B14F-4D97-AF65-F5344CB8AC3E}">
        <p14:creationId xmlns:p14="http://schemas.microsoft.com/office/powerpoint/2010/main" val="182574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1096A-528B-BDBF-CCBC-9656389DFA9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97D18B7-487A-1F8C-56D2-0073E2BDEB19}"/>
              </a:ext>
            </a:extLst>
          </p:cNvPr>
          <p:cNvSpPr>
            <a:spLocks noGrp="1"/>
          </p:cNvSpPr>
          <p:nvPr>
            <p:ph idx="1"/>
          </p:nvPr>
        </p:nvSpPr>
        <p:spPr/>
        <p:txBody>
          <a:bodyPr>
            <a:normAutofit/>
          </a:bodyPr>
          <a:lstStyle/>
          <a:p>
            <a:r>
              <a:rPr lang="es-ES" sz="2400" dirty="0"/>
              <a:t>Al finalizar esta fase del proceso, el vecino recibía otra carta en la que se le comunicaba si su propuesta había sido agrupada con otras similares (además le indicaban en qué grupo y con qué cantidad) y si había sido incorporada al presupuesto o rechazada (estas últimas cartas las revisaba personalmente el Concejal de Participación Ciudadana para incluir una explicación que atenuase el impacto de la negativa)</a:t>
            </a:r>
            <a:endParaRPr lang="es-MX" sz="2400" dirty="0"/>
          </a:p>
        </p:txBody>
      </p:sp>
    </p:spTree>
    <p:extLst>
      <p:ext uri="{BB962C8B-B14F-4D97-AF65-F5344CB8AC3E}">
        <p14:creationId xmlns:p14="http://schemas.microsoft.com/office/powerpoint/2010/main" val="167921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0C694-4EAB-451C-75CE-FDEFB9AD0DB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CFC154A-3479-EBD4-CA12-1569FE45F3E4}"/>
              </a:ext>
            </a:extLst>
          </p:cNvPr>
          <p:cNvSpPr>
            <a:spLocks noGrp="1"/>
          </p:cNvSpPr>
          <p:nvPr>
            <p:ph idx="1"/>
          </p:nvPr>
        </p:nvSpPr>
        <p:spPr/>
        <p:txBody>
          <a:bodyPr>
            <a:normAutofit/>
          </a:bodyPr>
          <a:lstStyle/>
          <a:p>
            <a:r>
              <a:rPr lang="es-ES" sz="2400" dirty="0"/>
              <a:t>Una vez evaluadas todas las propuestas recibidas, la Junta de Gobierno Local las estimaba en función de criterios objetivos como el interés general, población a la que afecta, urgencia, equilibrio territorial, disponibilidad económica, prioridades marcadas por las Juntas de distrito y el Consejo Social, etc.). A continuación, se incorporaban las propuestas ciudadanas al presupuesto municipal, que era valorado por el Consejo Social de la Ciudad y finalmente, incorporado como anexo al presupuesto municipal.</a:t>
            </a:r>
            <a:endParaRPr lang="es-MX" sz="2400" dirty="0"/>
          </a:p>
        </p:txBody>
      </p:sp>
    </p:spTree>
    <p:extLst>
      <p:ext uri="{BB962C8B-B14F-4D97-AF65-F5344CB8AC3E}">
        <p14:creationId xmlns:p14="http://schemas.microsoft.com/office/powerpoint/2010/main" val="324411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27329-7148-7B11-64AC-449C933A49E1}"/>
              </a:ext>
            </a:extLst>
          </p:cNvPr>
          <p:cNvSpPr>
            <a:spLocks noGrp="1"/>
          </p:cNvSpPr>
          <p:nvPr>
            <p:ph type="title"/>
          </p:nvPr>
        </p:nvSpPr>
        <p:spPr/>
        <p:txBody>
          <a:bodyPr/>
          <a:lstStyle/>
          <a:p>
            <a:r>
              <a:rPr lang="es-ES" dirty="0"/>
              <a:t>objetivo es  </a:t>
            </a:r>
            <a:endParaRPr lang="es-MX" dirty="0"/>
          </a:p>
        </p:txBody>
      </p:sp>
      <p:sp>
        <p:nvSpPr>
          <p:cNvPr id="3" name="Marcador de contenido 2">
            <a:extLst>
              <a:ext uri="{FF2B5EF4-FFF2-40B4-BE49-F238E27FC236}">
                <a16:creationId xmlns:a16="http://schemas.microsoft.com/office/drawing/2014/main" id="{4D796245-C5BC-11E2-144E-FA47088B8E21}"/>
              </a:ext>
            </a:extLst>
          </p:cNvPr>
          <p:cNvSpPr>
            <a:spLocks noGrp="1"/>
          </p:cNvSpPr>
          <p:nvPr>
            <p:ph idx="1"/>
          </p:nvPr>
        </p:nvSpPr>
        <p:spPr/>
        <p:txBody>
          <a:bodyPr>
            <a:normAutofit/>
          </a:bodyPr>
          <a:lstStyle/>
          <a:p>
            <a:r>
              <a:rPr lang="es-ES" sz="3200" dirty="0"/>
              <a:t>Analizar y evaluar una de las experiencias de participación presupuestaria realizadas en España, concretamente la puesta en marcha en 2005 por el Ayuntamiento de la ciudad de Logroño, con el nombre de Presupuesto Ciudadano</a:t>
            </a:r>
            <a:endParaRPr lang="es-MX" sz="3200" dirty="0"/>
          </a:p>
        </p:txBody>
      </p:sp>
    </p:spTree>
    <p:extLst>
      <p:ext uri="{BB962C8B-B14F-4D97-AF65-F5344CB8AC3E}">
        <p14:creationId xmlns:p14="http://schemas.microsoft.com/office/powerpoint/2010/main" val="191214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8ADF0C11-C378-B659-8F2B-6A6396E9C9D8}"/>
              </a:ext>
            </a:extLst>
          </p:cNvPr>
          <p:cNvSpPr>
            <a:spLocks noGrp="1"/>
          </p:cNvSpPr>
          <p:nvPr>
            <p:ph type="title"/>
          </p:nvPr>
        </p:nvSpPr>
        <p:spPr>
          <a:xfrm>
            <a:off x="494260" y="1683144"/>
            <a:ext cx="2774922" cy="3491712"/>
          </a:xfrm>
        </p:spPr>
        <p:txBody>
          <a:bodyPr>
            <a:normAutofit/>
          </a:bodyPr>
          <a:lstStyle/>
          <a:p>
            <a:r>
              <a:rPr lang="es-ES" dirty="0"/>
              <a:t>3 Fase de Elaboración y Análisis</a:t>
            </a:r>
            <a:endParaRPr lang="es-MX" dirty="0"/>
          </a:p>
        </p:txBody>
      </p:sp>
      <p:sp>
        <p:nvSpPr>
          <p:cNvPr id="3" name="Marcador de contenido 2">
            <a:extLst>
              <a:ext uri="{FF2B5EF4-FFF2-40B4-BE49-F238E27FC236}">
                <a16:creationId xmlns:a16="http://schemas.microsoft.com/office/drawing/2014/main" id="{AF64913A-5D76-3232-6D90-B4ACD7CDDF8C}"/>
              </a:ext>
            </a:extLst>
          </p:cNvPr>
          <p:cNvSpPr>
            <a:spLocks noGrp="1"/>
          </p:cNvSpPr>
          <p:nvPr>
            <p:ph idx="1"/>
          </p:nvPr>
        </p:nvSpPr>
        <p:spPr>
          <a:xfrm>
            <a:off x="4361606" y="1683143"/>
            <a:ext cx="6627377" cy="3491713"/>
          </a:xfrm>
        </p:spPr>
        <p:txBody>
          <a:bodyPr>
            <a:normAutofit/>
          </a:bodyPr>
          <a:lstStyle/>
          <a:p>
            <a:r>
              <a:rPr lang="es-ES" dirty="0"/>
              <a:t>Para facilitar un mayor conocimiento del proyecto se realizó, el primer año, una exposición en la que se detallaba, de una forma visual, los presupuestos del ayuntamiento, teniendo una consideración especial al Presupuesto Ciudadano, para de esta manera dar a conocer a los ciudadanos lo que había ocurrido en el proceso y también en qué consistía el conjunto de las cuentas municipales</a:t>
            </a:r>
            <a:endParaRPr lang="es-MX"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010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7A2DB-435F-BB36-2A71-266373577685}"/>
              </a:ext>
            </a:extLst>
          </p:cNvPr>
          <p:cNvSpPr>
            <a:spLocks noGrp="1"/>
          </p:cNvSpPr>
          <p:nvPr>
            <p:ph type="title"/>
          </p:nvPr>
        </p:nvSpPr>
        <p:spPr>
          <a:xfrm>
            <a:off x="252919" y="1123837"/>
            <a:ext cx="2699738" cy="4601183"/>
          </a:xfrm>
        </p:spPr>
        <p:txBody>
          <a:bodyPr>
            <a:normAutofit fontScale="90000"/>
          </a:bodyPr>
          <a:lstStyle/>
          <a:p>
            <a:r>
              <a:rPr lang="es-ES" dirty="0"/>
              <a:t>Durante la puesta en práctica del Presupuesto Ciudadano hubo gran interés por </a:t>
            </a:r>
            <a:br>
              <a:rPr lang="es-ES" dirty="0"/>
            </a:br>
            <a:r>
              <a:rPr lang="es-ES" dirty="0"/>
              <a:t>la valoración de la implicación de los ciudadanos en la experiencia</a:t>
            </a:r>
            <a:endParaRPr lang="es-MX" dirty="0"/>
          </a:p>
        </p:txBody>
      </p:sp>
      <p:pic>
        <p:nvPicPr>
          <p:cNvPr id="5" name="Marcador de contenido 4">
            <a:extLst>
              <a:ext uri="{FF2B5EF4-FFF2-40B4-BE49-F238E27FC236}">
                <a16:creationId xmlns:a16="http://schemas.microsoft.com/office/drawing/2014/main" id="{4D48FE50-BE28-BBDF-DAFC-901242ABD88A}"/>
              </a:ext>
            </a:extLst>
          </p:cNvPr>
          <p:cNvPicPr>
            <a:picLocks noGrp="1" noChangeAspect="1"/>
          </p:cNvPicPr>
          <p:nvPr>
            <p:ph idx="1"/>
          </p:nvPr>
        </p:nvPicPr>
        <p:blipFill rotWithShape="1">
          <a:blip r:embed="rId2"/>
          <a:srcRect l="21519" t="23913" r="20743" b="14682"/>
          <a:stretch/>
        </p:blipFill>
        <p:spPr>
          <a:xfrm>
            <a:off x="2952657" y="805543"/>
            <a:ext cx="9248354" cy="6052457"/>
          </a:xfrm>
        </p:spPr>
      </p:pic>
    </p:spTree>
    <p:extLst>
      <p:ext uri="{BB962C8B-B14F-4D97-AF65-F5344CB8AC3E}">
        <p14:creationId xmlns:p14="http://schemas.microsoft.com/office/powerpoint/2010/main" val="97781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4499AA3-3BD2-31C1-B945-806E17377DA7}"/>
              </a:ext>
            </a:extLst>
          </p:cNvPr>
          <p:cNvSpPr>
            <a:spLocks noGrp="1"/>
          </p:cNvSpPr>
          <p:nvPr>
            <p:ph type="title"/>
          </p:nvPr>
        </p:nvSpPr>
        <p:spPr/>
        <p:txBody>
          <a:bodyPr/>
          <a:lstStyle/>
          <a:p>
            <a:r>
              <a:rPr lang="es-ES" dirty="0"/>
              <a:t>Críticas al proceso desde otros actores del proceso</a:t>
            </a:r>
            <a:endParaRPr lang="es-MX" dirty="0"/>
          </a:p>
        </p:txBody>
      </p:sp>
      <p:sp>
        <p:nvSpPr>
          <p:cNvPr id="5" name="Marcador de texto 4">
            <a:extLst>
              <a:ext uri="{FF2B5EF4-FFF2-40B4-BE49-F238E27FC236}">
                <a16:creationId xmlns:a16="http://schemas.microsoft.com/office/drawing/2014/main" id="{CA9602F4-0B5F-6700-9B20-80590BB32585}"/>
              </a:ext>
            </a:extLst>
          </p:cNvPr>
          <p:cNvSpPr>
            <a:spLocks noGrp="1"/>
          </p:cNvSpPr>
          <p:nvPr>
            <p:ph type="body" idx="1"/>
          </p:nvPr>
        </p:nvSpPr>
        <p:spPr>
          <a:xfrm>
            <a:off x="3867911" y="1023586"/>
            <a:ext cx="7148431" cy="807720"/>
          </a:xfrm>
        </p:spPr>
        <p:txBody>
          <a:bodyPr>
            <a:normAutofit fontScale="92500"/>
          </a:bodyPr>
          <a:lstStyle/>
          <a:p>
            <a:r>
              <a:rPr lang="es-ES" sz="3200" dirty="0"/>
              <a:t>Las críticas de los partidos de la oposición</a:t>
            </a:r>
            <a:endParaRPr lang="es-MX" sz="3200" dirty="0"/>
          </a:p>
        </p:txBody>
      </p:sp>
      <p:sp>
        <p:nvSpPr>
          <p:cNvPr id="6" name="Marcador de contenido 5">
            <a:extLst>
              <a:ext uri="{FF2B5EF4-FFF2-40B4-BE49-F238E27FC236}">
                <a16:creationId xmlns:a16="http://schemas.microsoft.com/office/drawing/2014/main" id="{E82420F3-EBDF-CE89-74A2-86B1A3EDD501}"/>
              </a:ext>
            </a:extLst>
          </p:cNvPr>
          <p:cNvSpPr>
            <a:spLocks noGrp="1"/>
          </p:cNvSpPr>
          <p:nvPr>
            <p:ph sz="half" idx="2"/>
          </p:nvPr>
        </p:nvSpPr>
        <p:spPr/>
        <p:txBody>
          <a:bodyPr/>
          <a:lstStyle/>
          <a:p>
            <a:r>
              <a:rPr lang="es-ES" dirty="0"/>
              <a:t>El Partido Socialista Obrero Español (PSOE) y el Partido Riojano (PR), fueron fundamentalmente de carácter procedimental, con un matiz ideológico (sobre todo en el caso del partido socialista, dado que el Presupuesto Participativo es considerado como una experiencia de izquierdas)</a:t>
            </a:r>
            <a:endParaRPr lang="es-MX" dirty="0"/>
          </a:p>
        </p:txBody>
      </p:sp>
      <p:sp>
        <p:nvSpPr>
          <p:cNvPr id="8" name="Marcador de contenido 7">
            <a:extLst>
              <a:ext uri="{FF2B5EF4-FFF2-40B4-BE49-F238E27FC236}">
                <a16:creationId xmlns:a16="http://schemas.microsoft.com/office/drawing/2014/main" id="{D5BEA4AE-2EA5-F64C-8629-E315D1A5ADC7}"/>
              </a:ext>
            </a:extLst>
          </p:cNvPr>
          <p:cNvSpPr>
            <a:spLocks noGrp="1"/>
          </p:cNvSpPr>
          <p:nvPr>
            <p:ph sz="quarter" idx="4"/>
          </p:nvPr>
        </p:nvSpPr>
        <p:spPr/>
        <p:txBody>
          <a:bodyPr>
            <a:normAutofit/>
          </a:bodyPr>
          <a:lstStyle/>
          <a:p>
            <a:r>
              <a:rPr lang="es-ES" sz="2400" dirty="0"/>
              <a:t>criticaron la priorización de las propuestas (pensaban que el dinero se destinaba sólo a infraestructuras), la ausencia de propuestas aceptadas relacionadas con cuestiones sociales, y el escaso papel de las asociaciones de vecinos</a:t>
            </a:r>
            <a:endParaRPr lang="es-MX" sz="2400" dirty="0"/>
          </a:p>
        </p:txBody>
      </p:sp>
    </p:spTree>
    <p:extLst>
      <p:ext uri="{BB962C8B-B14F-4D97-AF65-F5344CB8AC3E}">
        <p14:creationId xmlns:p14="http://schemas.microsoft.com/office/powerpoint/2010/main" val="413890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4499AA3-3BD2-31C1-B945-806E17377DA7}"/>
              </a:ext>
            </a:extLst>
          </p:cNvPr>
          <p:cNvSpPr>
            <a:spLocks noGrp="1"/>
          </p:cNvSpPr>
          <p:nvPr>
            <p:ph type="title"/>
          </p:nvPr>
        </p:nvSpPr>
        <p:spPr/>
        <p:txBody>
          <a:bodyPr/>
          <a:lstStyle/>
          <a:p>
            <a:r>
              <a:rPr lang="es-ES" dirty="0"/>
              <a:t>Críticas al proceso desde otros actores del proceso</a:t>
            </a:r>
            <a:endParaRPr lang="es-MX" dirty="0"/>
          </a:p>
        </p:txBody>
      </p:sp>
      <p:sp>
        <p:nvSpPr>
          <p:cNvPr id="5" name="Marcador de texto 4">
            <a:extLst>
              <a:ext uri="{FF2B5EF4-FFF2-40B4-BE49-F238E27FC236}">
                <a16:creationId xmlns:a16="http://schemas.microsoft.com/office/drawing/2014/main" id="{CA9602F4-0B5F-6700-9B20-80590BB32585}"/>
              </a:ext>
            </a:extLst>
          </p:cNvPr>
          <p:cNvSpPr>
            <a:spLocks noGrp="1"/>
          </p:cNvSpPr>
          <p:nvPr>
            <p:ph type="body" idx="1"/>
          </p:nvPr>
        </p:nvSpPr>
        <p:spPr>
          <a:xfrm>
            <a:off x="3867911" y="1023586"/>
            <a:ext cx="7148431" cy="807720"/>
          </a:xfrm>
        </p:spPr>
        <p:txBody>
          <a:bodyPr>
            <a:normAutofit fontScale="92500"/>
          </a:bodyPr>
          <a:lstStyle/>
          <a:p>
            <a:r>
              <a:rPr lang="es-ES" sz="3200" dirty="0"/>
              <a:t>Las críticas de los partidos de la oposición</a:t>
            </a:r>
            <a:endParaRPr lang="es-MX" sz="3200" dirty="0"/>
          </a:p>
        </p:txBody>
      </p:sp>
      <p:sp>
        <p:nvSpPr>
          <p:cNvPr id="6" name="Marcador de contenido 5">
            <a:extLst>
              <a:ext uri="{FF2B5EF4-FFF2-40B4-BE49-F238E27FC236}">
                <a16:creationId xmlns:a16="http://schemas.microsoft.com/office/drawing/2014/main" id="{E82420F3-EBDF-CE89-74A2-86B1A3EDD501}"/>
              </a:ext>
            </a:extLst>
          </p:cNvPr>
          <p:cNvSpPr>
            <a:spLocks noGrp="1"/>
          </p:cNvSpPr>
          <p:nvPr>
            <p:ph sz="half" idx="2"/>
          </p:nvPr>
        </p:nvSpPr>
        <p:spPr/>
        <p:txBody>
          <a:bodyPr>
            <a:normAutofit/>
          </a:bodyPr>
          <a:lstStyle/>
          <a:p>
            <a:r>
              <a:rPr lang="es-ES" sz="2400" dirty="0"/>
              <a:t>La postura del Partido Riojano (PR) era mucho más crítica y bastante menos entusiasta respecto al Presupuesto Ciudadano, que a su juicio no era una prioridad política</a:t>
            </a:r>
          </a:p>
          <a:p>
            <a:endParaRPr lang="es-MX" sz="2400" dirty="0"/>
          </a:p>
        </p:txBody>
      </p:sp>
      <p:sp>
        <p:nvSpPr>
          <p:cNvPr id="8" name="Marcador de contenido 7">
            <a:extLst>
              <a:ext uri="{FF2B5EF4-FFF2-40B4-BE49-F238E27FC236}">
                <a16:creationId xmlns:a16="http://schemas.microsoft.com/office/drawing/2014/main" id="{D5BEA4AE-2EA5-F64C-8629-E315D1A5ADC7}"/>
              </a:ext>
            </a:extLst>
          </p:cNvPr>
          <p:cNvSpPr>
            <a:spLocks noGrp="1"/>
          </p:cNvSpPr>
          <p:nvPr>
            <p:ph sz="quarter" idx="4"/>
          </p:nvPr>
        </p:nvSpPr>
        <p:spPr/>
        <p:txBody>
          <a:bodyPr>
            <a:normAutofit/>
          </a:bodyPr>
          <a:lstStyle/>
          <a:p>
            <a:r>
              <a:rPr lang="es-ES" sz="2400" dirty="0"/>
              <a:t>El PR se mostraba muy crítico también con la utilización que el equipo de gobierno municipal había hecho del Presupuesto Ciudadano, acusándole de favorecer las reivindicaciones individuales con el fi n de minusvalorar las colectivas</a:t>
            </a:r>
            <a:endParaRPr lang="es-MX" sz="2800" dirty="0"/>
          </a:p>
        </p:txBody>
      </p:sp>
    </p:spTree>
    <p:extLst>
      <p:ext uri="{BB962C8B-B14F-4D97-AF65-F5344CB8AC3E}">
        <p14:creationId xmlns:p14="http://schemas.microsoft.com/office/powerpoint/2010/main" val="344960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4499AA3-3BD2-31C1-B945-806E17377DA7}"/>
              </a:ext>
            </a:extLst>
          </p:cNvPr>
          <p:cNvSpPr>
            <a:spLocks noGrp="1"/>
          </p:cNvSpPr>
          <p:nvPr>
            <p:ph type="title"/>
          </p:nvPr>
        </p:nvSpPr>
        <p:spPr/>
        <p:txBody>
          <a:bodyPr/>
          <a:lstStyle/>
          <a:p>
            <a:r>
              <a:rPr lang="es-ES" dirty="0"/>
              <a:t>Críticas al proceso desde otros actores del proceso</a:t>
            </a:r>
            <a:endParaRPr lang="es-MX" dirty="0"/>
          </a:p>
        </p:txBody>
      </p:sp>
      <p:sp>
        <p:nvSpPr>
          <p:cNvPr id="5" name="Marcador de texto 4">
            <a:extLst>
              <a:ext uri="{FF2B5EF4-FFF2-40B4-BE49-F238E27FC236}">
                <a16:creationId xmlns:a16="http://schemas.microsoft.com/office/drawing/2014/main" id="{CA9602F4-0B5F-6700-9B20-80590BB32585}"/>
              </a:ext>
            </a:extLst>
          </p:cNvPr>
          <p:cNvSpPr>
            <a:spLocks noGrp="1"/>
          </p:cNvSpPr>
          <p:nvPr>
            <p:ph type="body" idx="1"/>
          </p:nvPr>
        </p:nvSpPr>
        <p:spPr>
          <a:xfrm>
            <a:off x="3867911" y="1023586"/>
            <a:ext cx="7148431" cy="807720"/>
          </a:xfrm>
        </p:spPr>
        <p:txBody>
          <a:bodyPr>
            <a:normAutofit fontScale="92500"/>
          </a:bodyPr>
          <a:lstStyle/>
          <a:p>
            <a:r>
              <a:rPr lang="es-ES" sz="3200" dirty="0"/>
              <a:t>Las críticas de las asociaciones de vecinos</a:t>
            </a:r>
            <a:endParaRPr lang="es-MX" sz="3200" dirty="0"/>
          </a:p>
        </p:txBody>
      </p:sp>
      <p:sp>
        <p:nvSpPr>
          <p:cNvPr id="6" name="Marcador de contenido 5">
            <a:extLst>
              <a:ext uri="{FF2B5EF4-FFF2-40B4-BE49-F238E27FC236}">
                <a16:creationId xmlns:a16="http://schemas.microsoft.com/office/drawing/2014/main" id="{E82420F3-EBDF-CE89-74A2-86B1A3EDD501}"/>
              </a:ext>
            </a:extLst>
          </p:cNvPr>
          <p:cNvSpPr>
            <a:spLocks noGrp="1"/>
          </p:cNvSpPr>
          <p:nvPr>
            <p:ph sz="half" idx="2"/>
          </p:nvPr>
        </p:nvSpPr>
        <p:spPr/>
        <p:txBody>
          <a:bodyPr>
            <a:normAutofit/>
          </a:bodyPr>
          <a:lstStyle/>
          <a:p>
            <a:r>
              <a:rPr lang="es-ES" sz="2000" dirty="0"/>
              <a:t>El Presupuesto Ciudadano generó además desde el principio un debate, muy interesante, entre vecinos (particularmente algunas asociaciones) y la concejalía, relacionado con la idea de representatividad. Las asociaciones de vecinos, en las que se agrupaban los sectores más activos de la ciudadanía, manifestaron muchas dudas con el proceso además de veladas críticas</a:t>
            </a:r>
            <a:endParaRPr lang="es-MX" sz="2400" dirty="0"/>
          </a:p>
        </p:txBody>
      </p:sp>
      <p:sp>
        <p:nvSpPr>
          <p:cNvPr id="8" name="Marcador de contenido 7">
            <a:extLst>
              <a:ext uri="{FF2B5EF4-FFF2-40B4-BE49-F238E27FC236}">
                <a16:creationId xmlns:a16="http://schemas.microsoft.com/office/drawing/2014/main" id="{D5BEA4AE-2EA5-F64C-8629-E315D1A5ADC7}"/>
              </a:ext>
            </a:extLst>
          </p:cNvPr>
          <p:cNvSpPr>
            <a:spLocks noGrp="1"/>
          </p:cNvSpPr>
          <p:nvPr>
            <p:ph sz="quarter" idx="4"/>
          </p:nvPr>
        </p:nvSpPr>
        <p:spPr/>
        <p:txBody>
          <a:bodyPr>
            <a:normAutofit/>
          </a:bodyPr>
          <a:lstStyle/>
          <a:p>
            <a:r>
              <a:rPr lang="es-ES" sz="2000" dirty="0"/>
              <a:t>Asimismo, las asociaciones perseguían convertirse en los representantes de los ciudadanos, cuando según la concejalía los representantes de los ciudadanos eran los políticos, elegidos en las urnas. Se trataba, para el equipo de gobierno, de abrir un canal nuevo para los que no participaban, ya que las asociaciones ya disponían de sus propios canales.</a:t>
            </a:r>
            <a:endParaRPr lang="es-MX" sz="2800" dirty="0"/>
          </a:p>
        </p:txBody>
      </p:sp>
    </p:spTree>
    <p:extLst>
      <p:ext uri="{BB962C8B-B14F-4D97-AF65-F5344CB8AC3E}">
        <p14:creationId xmlns:p14="http://schemas.microsoft.com/office/powerpoint/2010/main" val="3984135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4499AA3-3BD2-31C1-B945-806E17377DA7}"/>
              </a:ext>
            </a:extLst>
          </p:cNvPr>
          <p:cNvSpPr>
            <a:spLocks noGrp="1"/>
          </p:cNvSpPr>
          <p:nvPr>
            <p:ph type="title"/>
          </p:nvPr>
        </p:nvSpPr>
        <p:spPr/>
        <p:txBody>
          <a:bodyPr/>
          <a:lstStyle/>
          <a:p>
            <a:r>
              <a:rPr lang="es-ES" dirty="0"/>
              <a:t>Críticas al proceso desde otros actores del proceso</a:t>
            </a:r>
            <a:endParaRPr lang="es-MX" dirty="0"/>
          </a:p>
        </p:txBody>
      </p:sp>
      <p:sp>
        <p:nvSpPr>
          <p:cNvPr id="5" name="Marcador de texto 4">
            <a:extLst>
              <a:ext uri="{FF2B5EF4-FFF2-40B4-BE49-F238E27FC236}">
                <a16:creationId xmlns:a16="http://schemas.microsoft.com/office/drawing/2014/main" id="{CA9602F4-0B5F-6700-9B20-80590BB32585}"/>
              </a:ext>
            </a:extLst>
          </p:cNvPr>
          <p:cNvSpPr>
            <a:spLocks noGrp="1"/>
          </p:cNvSpPr>
          <p:nvPr>
            <p:ph type="body" idx="1"/>
          </p:nvPr>
        </p:nvSpPr>
        <p:spPr>
          <a:xfrm>
            <a:off x="3867911" y="1023586"/>
            <a:ext cx="7148431" cy="807720"/>
          </a:xfrm>
        </p:spPr>
        <p:txBody>
          <a:bodyPr>
            <a:normAutofit fontScale="92500" lnSpcReduction="20000"/>
          </a:bodyPr>
          <a:lstStyle/>
          <a:p>
            <a:r>
              <a:rPr lang="es-ES" sz="3200" dirty="0"/>
              <a:t>Las críticas de los ciudadanos no organizados</a:t>
            </a:r>
            <a:endParaRPr lang="es-MX" sz="3200" dirty="0"/>
          </a:p>
        </p:txBody>
      </p:sp>
      <p:sp>
        <p:nvSpPr>
          <p:cNvPr id="6" name="Marcador de contenido 5">
            <a:extLst>
              <a:ext uri="{FF2B5EF4-FFF2-40B4-BE49-F238E27FC236}">
                <a16:creationId xmlns:a16="http://schemas.microsoft.com/office/drawing/2014/main" id="{E82420F3-EBDF-CE89-74A2-86B1A3EDD501}"/>
              </a:ext>
            </a:extLst>
          </p:cNvPr>
          <p:cNvSpPr>
            <a:spLocks noGrp="1"/>
          </p:cNvSpPr>
          <p:nvPr>
            <p:ph sz="half" idx="2"/>
          </p:nvPr>
        </p:nvSpPr>
        <p:spPr/>
        <p:txBody>
          <a:bodyPr>
            <a:normAutofit lnSpcReduction="10000"/>
          </a:bodyPr>
          <a:lstStyle/>
          <a:p>
            <a:r>
              <a:rPr lang="es-ES" dirty="0"/>
              <a:t>Finalmente, los ciudadanos no organizados21 que habían participado en las Juntas de Distrito o presentado propuestas la opinión general planteaban, dentro de la divergencia en las visiones, que el Presupuesto Ciudadano debía mantenerse, pero con cambios importantes. </a:t>
            </a:r>
            <a:endParaRPr lang="es-MX" sz="2400" dirty="0"/>
          </a:p>
        </p:txBody>
      </p:sp>
      <p:sp>
        <p:nvSpPr>
          <p:cNvPr id="8" name="Marcador de contenido 7">
            <a:extLst>
              <a:ext uri="{FF2B5EF4-FFF2-40B4-BE49-F238E27FC236}">
                <a16:creationId xmlns:a16="http://schemas.microsoft.com/office/drawing/2014/main" id="{D5BEA4AE-2EA5-F64C-8629-E315D1A5ADC7}"/>
              </a:ext>
            </a:extLst>
          </p:cNvPr>
          <p:cNvSpPr>
            <a:spLocks noGrp="1"/>
          </p:cNvSpPr>
          <p:nvPr>
            <p:ph sz="quarter" idx="4"/>
          </p:nvPr>
        </p:nvSpPr>
        <p:spPr/>
        <p:txBody>
          <a:bodyPr>
            <a:normAutofit lnSpcReduction="10000"/>
          </a:bodyPr>
          <a:lstStyle/>
          <a:p>
            <a:r>
              <a:rPr lang="es-ES" dirty="0"/>
              <a:t>Creían que la cantidad que se había destinado era muy baja y que se había trabajado poco tanto en el proceso de puesta en marcha como en los reglamentos. Pensaban que los vecinos no tenían </a:t>
            </a:r>
            <a:r>
              <a:rPr lang="es-ES" dirty="0" err="1"/>
              <a:t>sufi</a:t>
            </a:r>
            <a:r>
              <a:rPr lang="es-ES" dirty="0"/>
              <a:t> </a:t>
            </a:r>
            <a:r>
              <a:rPr lang="es-ES" dirty="0" err="1"/>
              <a:t>ciente</a:t>
            </a:r>
            <a:r>
              <a:rPr lang="es-ES" dirty="0"/>
              <a:t> información y además faltaba cultura política para plantear las demandas, lo cual </a:t>
            </a:r>
            <a:r>
              <a:rPr lang="es-ES" dirty="0" err="1"/>
              <a:t>difi</a:t>
            </a:r>
            <a:r>
              <a:rPr lang="es-ES" dirty="0"/>
              <a:t> </a:t>
            </a:r>
            <a:r>
              <a:rPr lang="es-ES" dirty="0" err="1"/>
              <a:t>cultaba</a:t>
            </a:r>
            <a:r>
              <a:rPr lang="es-ES" dirty="0"/>
              <a:t> su participación, aunque también reconocían que si conseguían ver aprobada su propuesta se sentían contentos y motivados.</a:t>
            </a:r>
            <a:endParaRPr lang="es-MX" sz="2800" dirty="0"/>
          </a:p>
        </p:txBody>
      </p:sp>
    </p:spTree>
    <p:extLst>
      <p:ext uri="{BB962C8B-B14F-4D97-AF65-F5344CB8AC3E}">
        <p14:creationId xmlns:p14="http://schemas.microsoft.com/office/powerpoint/2010/main" val="81687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Shape 25">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1">
            <a:extLst>
              <a:ext uri="{FF2B5EF4-FFF2-40B4-BE49-F238E27FC236}">
                <a16:creationId xmlns:a16="http://schemas.microsoft.com/office/drawing/2014/main" id="{2B581A1D-BB97-AF58-DA6A-B3E984D7B413}"/>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s-ES" dirty="0">
                <a:solidFill>
                  <a:schemeClr val="tx2"/>
                </a:solidFill>
              </a:rPr>
              <a:t>Conclusiones: una valoración sobre el futuro de la experiencia</a:t>
            </a:r>
            <a:endParaRPr lang="en-US" dirty="0">
              <a:solidFill>
                <a:schemeClr val="tx2"/>
              </a:solidFill>
            </a:endParaRPr>
          </a:p>
        </p:txBody>
      </p:sp>
      <p:sp>
        <p:nvSpPr>
          <p:cNvPr id="13" name="Marcador de texto 12">
            <a:extLst>
              <a:ext uri="{FF2B5EF4-FFF2-40B4-BE49-F238E27FC236}">
                <a16:creationId xmlns:a16="http://schemas.microsoft.com/office/drawing/2014/main" id="{3CB64E27-688A-6E6C-E7BF-EDC5E9B9D0E9}"/>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a:solidFill>
                <a:schemeClr val="accent1"/>
              </a:solidFill>
            </a:endParaRPr>
          </a:p>
        </p:txBody>
      </p:sp>
    </p:spTree>
    <p:extLst>
      <p:ext uri="{BB962C8B-B14F-4D97-AF65-F5344CB8AC3E}">
        <p14:creationId xmlns:p14="http://schemas.microsoft.com/office/powerpoint/2010/main" val="117198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4E860BF-E93F-C60A-AE81-5CBBF527EC1B}"/>
              </a:ext>
            </a:extLst>
          </p:cNvPr>
          <p:cNvSpPr>
            <a:spLocks noGrp="1"/>
          </p:cNvSpPr>
          <p:nvPr>
            <p:ph type="title"/>
          </p:nvPr>
        </p:nvSpPr>
        <p:spPr/>
        <p:txBody>
          <a:bodyPr/>
          <a:lstStyle/>
          <a:p>
            <a:r>
              <a:rPr lang="es-MX" dirty="0"/>
              <a:t>Sobre el diseño</a:t>
            </a:r>
          </a:p>
        </p:txBody>
      </p:sp>
      <p:sp>
        <p:nvSpPr>
          <p:cNvPr id="8" name="Marcador de contenido 7">
            <a:extLst>
              <a:ext uri="{FF2B5EF4-FFF2-40B4-BE49-F238E27FC236}">
                <a16:creationId xmlns:a16="http://schemas.microsoft.com/office/drawing/2014/main" id="{CA279BF4-D049-9E55-2C36-9CD80128EE31}"/>
              </a:ext>
            </a:extLst>
          </p:cNvPr>
          <p:cNvSpPr>
            <a:spLocks noGrp="1"/>
          </p:cNvSpPr>
          <p:nvPr>
            <p:ph idx="1"/>
          </p:nvPr>
        </p:nvSpPr>
        <p:spPr/>
        <p:txBody>
          <a:bodyPr/>
          <a:lstStyle/>
          <a:p>
            <a:r>
              <a:rPr lang="es-ES" dirty="0"/>
              <a:t> En nuestra opinión, el diseño del Presupuesto Ciudadano guarda una notable coherencia con la orientación ideológica, pues ha primado los aspectos técnicos; al mismo tiempo, se ha descuidado algo la relación con los actores sociales que querían participar.</a:t>
            </a:r>
          </a:p>
          <a:p>
            <a:r>
              <a:rPr lang="es-ES" dirty="0"/>
              <a:t>Quizá por ello se puso una atención preferente en la dimensión de seguimiento y control, uno de los elementos claves para que la participación presupuestaria gane la aprobación de la ciudadanía (PIRES, 2001). </a:t>
            </a:r>
            <a:endParaRPr lang="es-MX" dirty="0"/>
          </a:p>
        </p:txBody>
      </p:sp>
    </p:spTree>
    <p:extLst>
      <p:ext uri="{BB962C8B-B14F-4D97-AF65-F5344CB8AC3E}">
        <p14:creationId xmlns:p14="http://schemas.microsoft.com/office/powerpoint/2010/main" val="72187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BDBAC7E-2156-018D-2D39-75EEC82079C9}"/>
              </a:ext>
            </a:extLst>
          </p:cNvPr>
          <p:cNvSpPr>
            <a:spLocks noGrp="1"/>
          </p:cNvSpPr>
          <p:nvPr>
            <p:ph type="title"/>
          </p:nvPr>
        </p:nvSpPr>
        <p:spPr/>
        <p:txBody>
          <a:bodyPr/>
          <a:lstStyle/>
          <a:p>
            <a:endParaRPr lang="es-MX"/>
          </a:p>
        </p:txBody>
      </p:sp>
      <p:sp>
        <p:nvSpPr>
          <p:cNvPr id="5" name="Marcador de texto 4">
            <a:extLst>
              <a:ext uri="{FF2B5EF4-FFF2-40B4-BE49-F238E27FC236}">
                <a16:creationId xmlns:a16="http://schemas.microsoft.com/office/drawing/2014/main" id="{1F9FFF16-29D1-CD59-D558-1B86768A50BF}"/>
              </a:ext>
            </a:extLst>
          </p:cNvPr>
          <p:cNvSpPr>
            <a:spLocks noGrp="1"/>
          </p:cNvSpPr>
          <p:nvPr>
            <p:ph type="body" idx="1"/>
          </p:nvPr>
        </p:nvSpPr>
        <p:spPr>
          <a:xfrm>
            <a:off x="3867911" y="1023586"/>
            <a:ext cx="3698623" cy="807720"/>
          </a:xfrm>
        </p:spPr>
        <p:txBody>
          <a:bodyPr>
            <a:normAutofit/>
          </a:bodyPr>
          <a:lstStyle/>
          <a:p>
            <a:r>
              <a:rPr lang="es-ES" sz="3200" dirty="0"/>
              <a:t>Aspectos positivos</a:t>
            </a:r>
            <a:endParaRPr lang="es-MX" sz="3200" dirty="0"/>
          </a:p>
        </p:txBody>
      </p:sp>
      <p:sp>
        <p:nvSpPr>
          <p:cNvPr id="6" name="Marcador de contenido 5">
            <a:extLst>
              <a:ext uri="{FF2B5EF4-FFF2-40B4-BE49-F238E27FC236}">
                <a16:creationId xmlns:a16="http://schemas.microsoft.com/office/drawing/2014/main" id="{F264F2B9-8A04-BE89-4E52-500B0816F49B}"/>
              </a:ext>
            </a:extLst>
          </p:cNvPr>
          <p:cNvSpPr>
            <a:spLocks noGrp="1"/>
          </p:cNvSpPr>
          <p:nvPr>
            <p:ph sz="half" idx="2"/>
          </p:nvPr>
        </p:nvSpPr>
        <p:spPr/>
        <p:txBody>
          <a:bodyPr>
            <a:normAutofit/>
          </a:bodyPr>
          <a:lstStyle/>
          <a:p>
            <a:pPr marL="0" indent="0">
              <a:buNone/>
            </a:pPr>
            <a:r>
              <a:rPr lang="es-ES" sz="2400" dirty="0"/>
              <a:t>Existía una rendición de cuentas pública, aunque  no muy bien definida, y datos y herramientas suficientes para que se desarrollase una liquidación separada del mismo</a:t>
            </a:r>
            <a:endParaRPr lang="es-MX" sz="2400" dirty="0"/>
          </a:p>
        </p:txBody>
      </p:sp>
      <p:sp>
        <p:nvSpPr>
          <p:cNvPr id="7" name="Marcador de texto 6">
            <a:extLst>
              <a:ext uri="{FF2B5EF4-FFF2-40B4-BE49-F238E27FC236}">
                <a16:creationId xmlns:a16="http://schemas.microsoft.com/office/drawing/2014/main" id="{363D05E3-A35F-9686-95D5-D70F16ADF681}"/>
              </a:ext>
            </a:extLst>
          </p:cNvPr>
          <p:cNvSpPr>
            <a:spLocks noGrp="1"/>
          </p:cNvSpPr>
          <p:nvPr>
            <p:ph type="body" sz="quarter" idx="3"/>
          </p:nvPr>
        </p:nvSpPr>
        <p:spPr>
          <a:xfrm>
            <a:off x="7818462" y="1023586"/>
            <a:ext cx="3698623" cy="813171"/>
          </a:xfrm>
        </p:spPr>
        <p:txBody>
          <a:bodyPr>
            <a:noAutofit/>
          </a:bodyPr>
          <a:lstStyle/>
          <a:p>
            <a:r>
              <a:rPr lang="es-ES" sz="3200" dirty="0"/>
              <a:t>Aspectos negativos </a:t>
            </a:r>
            <a:endParaRPr lang="es-MX" sz="3200" dirty="0"/>
          </a:p>
        </p:txBody>
      </p:sp>
      <p:sp>
        <p:nvSpPr>
          <p:cNvPr id="8" name="Marcador de contenido 7">
            <a:extLst>
              <a:ext uri="{FF2B5EF4-FFF2-40B4-BE49-F238E27FC236}">
                <a16:creationId xmlns:a16="http://schemas.microsoft.com/office/drawing/2014/main" id="{72F62330-8294-0735-10F9-BA73B3CF1756}"/>
              </a:ext>
            </a:extLst>
          </p:cNvPr>
          <p:cNvSpPr>
            <a:spLocks noGrp="1"/>
          </p:cNvSpPr>
          <p:nvPr>
            <p:ph sz="quarter" idx="4"/>
          </p:nvPr>
        </p:nvSpPr>
        <p:spPr/>
        <p:txBody>
          <a:bodyPr>
            <a:normAutofit/>
          </a:bodyPr>
          <a:lstStyle/>
          <a:p>
            <a:pPr marL="0" indent="0">
              <a:buNone/>
            </a:pPr>
            <a:r>
              <a:rPr lang="es-ES" sz="2400" dirty="0"/>
              <a:t>Existía una indefinición en la imputación de gastos a partidas concretas del Presupuesto Ciudadano; no se había realizado adecuadamente esa rendición pública de cuentas, y el sistema utilizado dificultaba el seguimiento de carácter técnico</a:t>
            </a:r>
            <a:endParaRPr lang="es-MX" sz="2400" dirty="0"/>
          </a:p>
        </p:txBody>
      </p:sp>
    </p:spTree>
    <p:extLst>
      <p:ext uri="{BB962C8B-B14F-4D97-AF65-F5344CB8AC3E}">
        <p14:creationId xmlns:p14="http://schemas.microsoft.com/office/powerpoint/2010/main" val="380191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C9067CD-FD29-0788-A0EE-EB03BA4B3762}"/>
              </a:ext>
            </a:extLst>
          </p:cNvPr>
          <p:cNvSpPr>
            <a:spLocks noGrp="1"/>
          </p:cNvSpPr>
          <p:nvPr>
            <p:ph type="title"/>
          </p:nvPr>
        </p:nvSpPr>
        <p:spPr/>
        <p:txBody>
          <a:bodyPr/>
          <a:lstStyle/>
          <a:p>
            <a:r>
              <a:rPr lang="es-ES" dirty="0"/>
              <a:t>La experiencia contó además con algunos aspectos innovadores</a:t>
            </a:r>
            <a:endParaRPr lang="es-MX" dirty="0"/>
          </a:p>
        </p:txBody>
      </p:sp>
      <p:sp>
        <p:nvSpPr>
          <p:cNvPr id="10" name="Marcador de contenido 9">
            <a:extLst>
              <a:ext uri="{FF2B5EF4-FFF2-40B4-BE49-F238E27FC236}">
                <a16:creationId xmlns:a16="http://schemas.microsoft.com/office/drawing/2014/main" id="{61331E97-B78C-3DD7-9090-8F398B80BF3E}"/>
              </a:ext>
            </a:extLst>
          </p:cNvPr>
          <p:cNvSpPr>
            <a:spLocks noGrp="1"/>
          </p:cNvSpPr>
          <p:nvPr>
            <p:ph idx="1"/>
          </p:nvPr>
        </p:nvSpPr>
        <p:spPr/>
        <p:txBody>
          <a:bodyPr>
            <a:normAutofit/>
          </a:bodyPr>
          <a:lstStyle/>
          <a:p>
            <a:r>
              <a:rPr lang="es-ES" sz="2400" dirty="0"/>
              <a:t>Aumentaba la participación ciudadana; </a:t>
            </a:r>
          </a:p>
          <a:p>
            <a:r>
              <a:rPr lang="es-ES" sz="2400" dirty="0"/>
              <a:t>Incorporaba nuevos actores a la política municipal; </a:t>
            </a:r>
          </a:p>
          <a:p>
            <a:r>
              <a:rPr lang="es-ES" sz="2400" dirty="0"/>
              <a:t>Facilitaba una mejor comprensión del funcionamiento de la política municipal a los vecinos; se realizaba anualmente; </a:t>
            </a:r>
          </a:p>
          <a:p>
            <a:r>
              <a:rPr lang="es-ES" sz="2400" dirty="0"/>
              <a:t>Era un cauce muy sencillo para expresar reivindicaciones, solicitar mejoras y corregir deficiencias; </a:t>
            </a:r>
          </a:p>
          <a:p>
            <a:r>
              <a:rPr lang="es-ES" sz="2400" dirty="0"/>
              <a:t>Servía para que el ciudadano supiera que el presupuesto no era la Carta de los Reyes Magos; y </a:t>
            </a:r>
          </a:p>
          <a:p>
            <a:r>
              <a:rPr lang="es-ES" sz="2400" dirty="0"/>
              <a:t>Suponía, en definitiva, un cambio de cultura, con los aspectos positivos y negativos que ello implica</a:t>
            </a:r>
            <a:endParaRPr lang="es-MX" sz="2400" dirty="0"/>
          </a:p>
        </p:txBody>
      </p:sp>
    </p:spTree>
    <p:extLst>
      <p:ext uri="{BB962C8B-B14F-4D97-AF65-F5344CB8AC3E}">
        <p14:creationId xmlns:p14="http://schemas.microsoft.com/office/powerpoint/2010/main" val="379819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218B1-289F-FD01-0D87-FE0933E71345}"/>
              </a:ext>
            </a:extLst>
          </p:cNvPr>
          <p:cNvSpPr>
            <a:spLocks noGrp="1"/>
          </p:cNvSpPr>
          <p:nvPr>
            <p:ph type="title"/>
          </p:nvPr>
        </p:nvSpPr>
        <p:spPr/>
        <p:txBody>
          <a:bodyPr/>
          <a:lstStyle/>
          <a:p>
            <a:r>
              <a:rPr lang="es-ES" dirty="0"/>
              <a:t>Origen y evolución del Presupuesto participativo</a:t>
            </a:r>
            <a:endParaRPr lang="es-MX" dirty="0"/>
          </a:p>
        </p:txBody>
      </p:sp>
      <p:sp>
        <p:nvSpPr>
          <p:cNvPr id="3" name="Marcador de contenido 2">
            <a:extLst>
              <a:ext uri="{FF2B5EF4-FFF2-40B4-BE49-F238E27FC236}">
                <a16:creationId xmlns:a16="http://schemas.microsoft.com/office/drawing/2014/main" id="{01B7B682-5C41-E0C4-6A55-9CDA048A4A49}"/>
              </a:ext>
            </a:extLst>
          </p:cNvPr>
          <p:cNvSpPr>
            <a:spLocks noGrp="1"/>
          </p:cNvSpPr>
          <p:nvPr>
            <p:ph idx="1"/>
          </p:nvPr>
        </p:nvSpPr>
        <p:spPr/>
        <p:txBody>
          <a:bodyPr>
            <a:normAutofit fontScale="92500" lnSpcReduction="10000"/>
          </a:bodyPr>
          <a:lstStyle/>
          <a:p>
            <a:r>
              <a:rPr lang="es-ES" sz="2800" dirty="0"/>
              <a:t>El Presupuesto Participativo  es una metodología de gestión pública presupuestaria que, en los últimos veinte años, se ha convertido en una práctica innovadora y renovadora de la democracia y la calidad del gasto público (PIRES; PINEDA NEBOT, 2008)</a:t>
            </a:r>
          </a:p>
          <a:p>
            <a:r>
              <a:rPr lang="es-ES" sz="2800" dirty="0"/>
              <a:t>Porto Alegre (Brasil) es la gran referencia internacional de esta metodología, al haber sido considerada una de las 42 mejores prácticas de gestión urbana en 1994 por la ONU y por la gran difusión internacional que ha tenido (Foro Social). Sin embargo, no hay que olvidar que el Presupuesto Participativo es una de las formas de democracia participativa más difundida en Brasil (MARQUETTI, 2008).</a:t>
            </a:r>
            <a:endParaRPr lang="es-MX" sz="2800" dirty="0"/>
          </a:p>
        </p:txBody>
      </p:sp>
    </p:spTree>
    <p:extLst>
      <p:ext uri="{BB962C8B-B14F-4D97-AF65-F5344CB8AC3E}">
        <p14:creationId xmlns:p14="http://schemas.microsoft.com/office/powerpoint/2010/main" val="1159546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5C0B9-DFF1-796D-DA11-FB127F48E949}"/>
              </a:ext>
            </a:extLst>
          </p:cNvPr>
          <p:cNvSpPr>
            <a:spLocks noGrp="1"/>
          </p:cNvSpPr>
          <p:nvPr>
            <p:ph type="title"/>
          </p:nvPr>
        </p:nvSpPr>
        <p:spPr/>
        <p:txBody>
          <a:bodyPr/>
          <a:lstStyle/>
          <a:p>
            <a:r>
              <a:rPr lang="es-MX" dirty="0"/>
              <a:t>Problemas</a:t>
            </a:r>
          </a:p>
        </p:txBody>
      </p:sp>
      <p:sp>
        <p:nvSpPr>
          <p:cNvPr id="3" name="Marcador de contenido 2">
            <a:extLst>
              <a:ext uri="{FF2B5EF4-FFF2-40B4-BE49-F238E27FC236}">
                <a16:creationId xmlns:a16="http://schemas.microsoft.com/office/drawing/2014/main" id="{14F4E590-21C5-2B13-C6DC-9EC3FA41B018}"/>
              </a:ext>
            </a:extLst>
          </p:cNvPr>
          <p:cNvSpPr>
            <a:spLocks noGrp="1"/>
          </p:cNvSpPr>
          <p:nvPr>
            <p:ph idx="1"/>
          </p:nvPr>
        </p:nvSpPr>
        <p:spPr/>
        <p:txBody>
          <a:bodyPr/>
          <a:lstStyle/>
          <a:p>
            <a:r>
              <a:rPr lang="es-ES" dirty="0"/>
              <a:t>. Fundamentalmente, existía un problema de actitud, por parte del equipo de gobierno municipal en relación a las asociaciones de vecinos. En nuestra opinión, el mismo carácter incluyente del proceso debe crear las condiciones que faciliten la incorporación del mayor número de ciudadanos en el mismo, buscando distintas soluciones según las características de cada comunidad</a:t>
            </a:r>
          </a:p>
          <a:p>
            <a:endParaRPr lang="es-MX" dirty="0"/>
          </a:p>
        </p:txBody>
      </p:sp>
    </p:spTree>
    <p:extLst>
      <p:ext uri="{BB962C8B-B14F-4D97-AF65-F5344CB8AC3E}">
        <p14:creationId xmlns:p14="http://schemas.microsoft.com/office/powerpoint/2010/main" val="26354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9FF9F-2E28-16D6-0448-CEB3B4278E60}"/>
              </a:ext>
            </a:extLst>
          </p:cNvPr>
          <p:cNvSpPr>
            <a:spLocks noGrp="1"/>
          </p:cNvSpPr>
          <p:nvPr>
            <p:ph type="title"/>
          </p:nvPr>
        </p:nvSpPr>
        <p:spPr/>
        <p:txBody>
          <a:bodyPr/>
          <a:lstStyle/>
          <a:p>
            <a:r>
              <a:rPr lang="es-MX" dirty="0"/>
              <a:t>Problemas</a:t>
            </a:r>
          </a:p>
        </p:txBody>
      </p:sp>
      <p:sp>
        <p:nvSpPr>
          <p:cNvPr id="3" name="Marcador de contenido 2">
            <a:extLst>
              <a:ext uri="{FF2B5EF4-FFF2-40B4-BE49-F238E27FC236}">
                <a16:creationId xmlns:a16="http://schemas.microsoft.com/office/drawing/2014/main" id="{E1B5FAF6-4646-75B6-AAAA-454EBBD922A0}"/>
              </a:ext>
            </a:extLst>
          </p:cNvPr>
          <p:cNvSpPr>
            <a:spLocks noGrp="1"/>
          </p:cNvSpPr>
          <p:nvPr>
            <p:ph idx="1"/>
          </p:nvPr>
        </p:nvSpPr>
        <p:spPr/>
        <p:txBody>
          <a:bodyPr/>
          <a:lstStyle/>
          <a:p>
            <a:r>
              <a:rPr lang="es-ES" dirty="0"/>
              <a:t>Otro problema importante que tendría que haberse subsanado a tiempo era la formación de los actores participantes. La existencia de actores con formación y preparación para participar en los espacios y momentos de discusión y deliberación es una condición crucial para la calidad del proceso presupuestario participativo, así como para su permanencia a lo largo del tiempo, siendo necesario que esta sea polifacética y multidisciplinar (PINEDA NEBOT; PIRES, 2008)</a:t>
            </a:r>
            <a:endParaRPr lang="es-MX" dirty="0"/>
          </a:p>
        </p:txBody>
      </p:sp>
    </p:spTree>
    <p:extLst>
      <p:ext uri="{BB962C8B-B14F-4D97-AF65-F5344CB8AC3E}">
        <p14:creationId xmlns:p14="http://schemas.microsoft.com/office/powerpoint/2010/main" val="7067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B3141-A85F-A367-74DB-1489E058B4A7}"/>
              </a:ext>
            </a:extLst>
          </p:cNvPr>
          <p:cNvSpPr>
            <a:spLocks noGrp="1"/>
          </p:cNvSpPr>
          <p:nvPr>
            <p:ph type="title"/>
          </p:nvPr>
        </p:nvSpPr>
        <p:spPr/>
        <p:txBody>
          <a:bodyPr/>
          <a:lstStyle/>
          <a:p>
            <a:r>
              <a:rPr lang="es-ES" dirty="0"/>
              <a:t>varios aspectos generales que debería tener en cuenta el </a:t>
            </a:r>
            <a:br>
              <a:rPr lang="es-ES" dirty="0"/>
            </a:br>
            <a:r>
              <a:rPr lang="es-ES" dirty="0"/>
              <a:t>nuevo gobierno municipal</a:t>
            </a:r>
            <a:endParaRPr lang="es-MX" dirty="0"/>
          </a:p>
        </p:txBody>
      </p:sp>
      <p:sp>
        <p:nvSpPr>
          <p:cNvPr id="3" name="Marcador de contenido 2">
            <a:extLst>
              <a:ext uri="{FF2B5EF4-FFF2-40B4-BE49-F238E27FC236}">
                <a16:creationId xmlns:a16="http://schemas.microsoft.com/office/drawing/2014/main" id="{A9DDF7AB-7AB8-B820-FC4B-76A1546D4185}"/>
              </a:ext>
            </a:extLst>
          </p:cNvPr>
          <p:cNvSpPr>
            <a:spLocks noGrp="1"/>
          </p:cNvSpPr>
          <p:nvPr>
            <p:ph idx="1"/>
          </p:nvPr>
        </p:nvSpPr>
        <p:spPr/>
        <p:txBody>
          <a:bodyPr>
            <a:normAutofit/>
          </a:bodyPr>
          <a:lstStyle/>
          <a:p>
            <a:r>
              <a:rPr lang="es-ES" dirty="0"/>
              <a:t>Uno es la necesidad de evaluar la experiencia de forma continuada, para detectar los problemas y corregirlos: en este sentido, el nuevo equipo de gobierno municipal debe afrontar esta necesidad, sin temor a afrontar cambios y mejoras, pero sobre todo no dejando que languidezca. Es importante comprometerse con esta experiencia.</a:t>
            </a:r>
          </a:p>
          <a:p>
            <a:r>
              <a:rPr lang="es-ES" dirty="0"/>
              <a:t> Además, en nuestras investigaciones hemos detectado algo que consideramos muy positivo: a pesar de las críticas planteadas existía un elemento común, y era que nadie quería que desapareciera. Es verdad que todos los actores querían que sufriera algún cambio, pues consideraban que no era un modelo perfecto: no obstante, sí era algo que se debía realizar y mantener. Este es un aspecto que consideramos fundamental</a:t>
            </a:r>
            <a:endParaRPr lang="es-MX" dirty="0"/>
          </a:p>
        </p:txBody>
      </p:sp>
    </p:spTree>
    <p:extLst>
      <p:ext uri="{BB962C8B-B14F-4D97-AF65-F5344CB8AC3E}">
        <p14:creationId xmlns:p14="http://schemas.microsoft.com/office/powerpoint/2010/main" val="25430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Trabajando">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ángulo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rtlCol="0">
            <a:normAutofit/>
          </a:bodyPr>
          <a:lstStyle/>
          <a:p>
            <a:pPr rtl="0"/>
            <a:r>
              <a:rPr lang="es-ES"/>
              <a:t>Gracias</a:t>
            </a:r>
          </a:p>
        </p:txBody>
      </p:sp>
      <p:sp>
        <p:nvSpPr>
          <p:cNvPr id="14" name="Rectángulo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ítulo 5">
            <a:extLst>
              <a:ext uri="{FF2B5EF4-FFF2-40B4-BE49-F238E27FC236}">
                <a16:creationId xmlns:a16="http://schemas.microsoft.com/office/drawing/2014/main" id="{6F9465D1-610B-566D-6D1B-2DF056ED140A}"/>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29581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AFA568-EBB5-D5DB-D91E-5A95E9C26D4C}"/>
              </a:ext>
            </a:extLst>
          </p:cNvPr>
          <p:cNvSpPr>
            <a:spLocks noGrp="1"/>
          </p:cNvSpPr>
          <p:nvPr>
            <p:ph type="title"/>
          </p:nvPr>
        </p:nvSpPr>
        <p:spPr/>
        <p:txBody>
          <a:bodyPr/>
          <a:lstStyle/>
          <a:p>
            <a:r>
              <a:rPr lang="es-MX" dirty="0"/>
              <a:t>Presupuesto participativo</a:t>
            </a:r>
          </a:p>
        </p:txBody>
      </p:sp>
      <p:sp>
        <p:nvSpPr>
          <p:cNvPr id="6" name="Marcador de contenido 5">
            <a:extLst>
              <a:ext uri="{FF2B5EF4-FFF2-40B4-BE49-F238E27FC236}">
                <a16:creationId xmlns:a16="http://schemas.microsoft.com/office/drawing/2014/main" id="{93CC946B-A732-F0E5-197F-19B752520998}"/>
              </a:ext>
            </a:extLst>
          </p:cNvPr>
          <p:cNvSpPr>
            <a:spLocks noGrp="1"/>
          </p:cNvSpPr>
          <p:nvPr>
            <p:ph sz="half" idx="1"/>
          </p:nvPr>
        </p:nvSpPr>
        <p:spPr/>
        <p:txBody>
          <a:bodyPr>
            <a:normAutofit/>
          </a:bodyPr>
          <a:lstStyle/>
          <a:p>
            <a:r>
              <a:rPr lang="es-ES" dirty="0"/>
              <a:t>A partir de 1989, año de inicio de la experiencia en Porto Alegre (SANTOS, 1998, 2002), el número de ciudades con Presupuesto Participativo aumenta en todo Brasil. </a:t>
            </a:r>
          </a:p>
          <a:p>
            <a:r>
              <a:rPr lang="es-ES" dirty="0"/>
              <a:t>En el período 1989-1992, diez municipios del Sudeste y Sur del país ponen en marcha el presupuesto participativo, más tarde, 1992-1996, se amplia el número a treinta y seis y se </a:t>
            </a:r>
            <a:r>
              <a:rPr lang="es-ES" dirty="0" err="1"/>
              <a:t>diversifi</a:t>
            </a:r>
            <a:r>
              <a:rPr lang="es-ES" dirty="0"/>
              <a:t> ca a otros municipios del Nordeste. </a:t>
            </a:r>
            <a:endParaRPr lang="es-MX" dirty="0"/>
          </a:p>
        </p:txBody>
      </p:sp>
      <p:sp>
        <p:nvSpPr>
          <p:cNvPr id="8" name="Marcador de contenido 7">
            <a:extLst>
              <a:ext uri="{FF2B5EF4-FFF2-40B4-BE49-F238E27FC236}">
                <a16:creationId xmlns:a16="http://schemas.microsoft.com/office/drawing/2014/main" id="{1CA1A7B6-366D-9C59-CD46-633659559D62}"/>
              </a:ext>
            </a:extLst>
          </p:cNvPr>
          <p:cNvSpPr>
            <a:spLocks noGrp="1"/>
          </p:cNvSpPr>
          <p:nvPr>
            <p:ph sz="half" idx="2"/>
          </p:nvPr>
        </p:nvSpPr>
        <p:spPr/>
        <p:txBody>
          <a:bodyPr>
            <a:normAutofit/>
          </a:bodyPr>
          <a:lstStyle/>
          <a:p>
            <a:r>
              <a:rPr lang="es-ES" dirty="0"/>
              <a:t>Pero es en el periodo 1997-2000 cuando se produce una “</a:t>
            </a:r>
            <a:r>
              <a:rPr lang="es-ES" dirty="0" err="1"/>
              <a:t>masifcación</a:t>
            </a:r>
            <a:r>
              <a:rPr lang="es-ES" dirty="0"/>
              <a:t>” de las experiencias en Brasil, llegando a las ciento tres o más (RIBEIRO; GRAZIA, 2003).</a:t>
            </a:r>
          </a:p>
          <a:p>
            <a:r>
              <a:rPr lang="es-ES" dirty="0"/>
              <a:t>Presupuesto Participativo en una práctica no restringida a un país (Brasil) o una zona (América Latina), pero también provoca muchos cambios en sus </a:t>
            </a:r>
            <a:r>
              <a:rPr lang="es-ES" dirty="0" err="1"/>
              <a:t>signifi</a:t>
            </a:r>
            <a:r>
              <a:rPr lang="es-ES" dirty="0"/>
              <a:t> cados, en sus objetivos y en su metodología, en relación a la experiencia original (PIRES; PINEDA NEBOT, 2008)</a:t>
            </a:r>
            <a:endParaRPr lang="es-MX" dirty="0"/>
          </a:p>
        </p:txBody>
      </p:sp>
    </p:spTree>
    <p:extLst>
      <p:ext uri="{BB962C8B-B14F-4D97-AF65-F5344CB8AC3E}">
        <p14:creationId xmlns:p14="http://schemas.microsoft.com/office/powerpoint/2010/main" val="324854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58073-63ED-1565-E71D-75BE8C17DEF6}"/>
              </a:ext>
            </a:extLst>
          </p:cNvPr>
          <p:cNvSpPr>
            <a:spLocks noGrp="1"/>
          </p:cNvSpPr>
          <p:nvPr>
            <p:ph type="title"/>
          </p:nvPr>
        </p:nvSpPr>
        <p:spPr/>
        <p:txBody>
          <a:bodyPr/>
          <a:lstStyle/>
          <a:p>
            <a:r>
              <a:rPr lang="es-ES" dirty="0"/>
              <a:t>Algunas cuestiones generales sobre las experiencias españolas de </a:t>
            </a:r>
            <a:br>
              <a:rPr lang="es-ES" dirty="0"/>
            </a:br>
            <a:r>
              <a:rPr lang="es-ES" dirty="0"/>
              <a:t>Presupuesto Participativo</a:t>
            </a:r>
            <a:endParaRPr lang="es-MX" dirty="0"/>
          </a:p>
        </p:txBody>
      </p:sp>
      <p:sp>
        <p:nvSpPr>
          <p:cNvPr id="3" name="Marcador de contenido 2">
            <a:extLst>
              <a:ext uri="{FF2B5EF4-FFF2-40B4-BE49-F238E27FC236}">
                <a16:creationId xmlns:a16="http://schemas.microsoft.com/office/drawing/2014/main" id="{57832D52-2FFD-D0AC-2538-E9A0DBE88430}"/>
              </a:ext>
            </a:extLst>
          </p:cNvPr>
          <p:cNvSpPr>
            <a:spLocks noGrp="1"/>
          </p:cNvSpPr>
          <p:nvPr>
            <p:ph sz="half" idx="1"/>
          </p:nvPr>
        </p:nvSpPr>
        <p:spPr/>
        <p:txBody>
          <a:bodyPr>
            <a:normAutofit/>
          </a:bodyPr>
          <a:lstStyle/>
          <a:p>
            <a:r>
              <a:rPr lang="es-ES" dirty="0"/>
              <a:t>Los Presupuestos Participativos empiezan a implementarse en España en el año 2001 en dos municipios (Rubí y Córdoba) gobernados por Izquierda Unida (PINEDA NEBOT, 2004a)</a:t>
            </a:r>
            <a:endParaRPr lang="es-MX" dirty="0"/>
          </a:p>
        </p:txBody>
      </p:sp>
      <p:sp>
        <p:nvSpPr>
          <p:cNvPr id="4" name="Marcador de contenido 3">
            <a:extLst>
              <a:ext uri="{FF2B5EF4-FFF2-40B4-BE49-F238E27FC236}">
                <a16:creationId xmlns:a16="http://schemas.microsoft.com/office/drawing/2014/main" id="{159F256E-2F34-4BD3-B2D3-276E1DBA48BC}"/>
              </a:ext>
            </a:extLst>
          </p:cNvPr>
          <p:cNvSpPr>
            <a:spLocks noGrp="1"/>
          </p:cNvSpPr>
          <p:nvPr>
            <p:ph sz="half" idx="2"/>
          </p:nvPr>
        </p:nvSpPr>
        <p:spPr/>
        <p:txBody>
          <a:bodyPr>
            <a:normAutofit/>
          </a:bodyPr>
          <a:lstStyle/>
          <a:p>
            <a:r>
              <a:rPr lang="es-ES" dirty="0"/>
              <a:t>Durante los primeros años los proyectos se realizaron sólo en municipios gobernados por partidos de izquierda (IU y PSOE), que, en general (la excepción es Albacete), mimetizaron la metodología de la experiencia de Porto Alegre sin tener en cuenta ni sus propias especificidades ni la complejidad de esta experiencia  (PINEDA NEBOT; FERNÁNDEZ RODRÍGUEZ, 2004).</a:t>
            </a:r>
            <a:endParaRPr lang="es-MX" dirty="0"/>
          </a:p>
        </p:txBody>
      </p:sp>
    </p:spTree>
    <p:extLst>
      <p:ext uri="{BB962C8B-B14F-4D97-AF65-F5344CB8AC3E}">
        <p14:creationId xmlns:p14="http://schemas.microsoft.com/office/powerpoint/2010/main" val="126916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ítulo 4">
            <a:extLst>
              <a:ext uri="{FF2B5EF4-FFF2-40B4-BE49-F238E27FC236}">
                <a16:creationId xmlns:a16="http://schemas.microsoft.com/office/drawing/2014/main" id="{17FD49D7-29A0-374E-356D-3451AF38A74C}"/>
              </a:ext>
            </a:extLst>
          </p:cNvPr>
          <p:cNvSpPr>
            <a:spLocks noGrp="1"/>
          </p:cNvSpPr>
          <p:nvPr>
            <p:ph type="title"/>
          </p:nvPr>
        </p:nvSpPr>
        <p:spPr>
          <a:xfrm>
            <a:off x="494260" y="1683144"/>
            <a:ext cx="2774922" cy="3491712"/>
          </a:xfrm>
        </p:spPr>
        <p:txBody>
          <a:bodyPr>
            <a:normAutofit/>
          </a:bodyPr>
          <a:lstStyle/>
          <a:p>
            <a:endParaRPr lang="es-MX"/>
          </a:p>
        </p:txBody>
      </p:sp>
      <p:sp>
        <p:nvSpPr>
          <p:cNvPr id="6" name="Marcador de contenido 5">
            <a:extLst>
              <a:ext uri="{FF2B5EF4-FFF2-40B4-BE49-F238E27FC236}">
                <a16:creationId xmlns:a16="http://schemas.microsoft.com/office/drawing/2014/main" id="{9C303F5E-1F46-F3C1-2FEF-DA0F5903DD39}"/>
              </a:ext>
            </a:extLst>
          </p:cNvPr>
          <p:cNvSpPr>
            <a:spLocks noGrp="1"/>
          </p:cNvSpPr>
          <p:nvPr>
            <p:ph idx="1"/>
          </p:nvPr>
        </p:nvSpPr>
        <p:spPr>
          <a:xfrm>
            <a:off x="4361606" y="1683143"/>
            <a:ext cx="6627377" cy="3491713"/>
          </a:xfrm>
        </p:spPr>
        <p:txBody>
          <a:bodyPr>
            <a:normAutofit lnSpcReduction="10000"/>
          </a:bodyPr>
          <a:lstStyle/>
          <a:p>
            <a:r>
              <a:rPr lang="es-ES" dirty="0"/>
              <a:t>No se puede tampoco olvidar la importancia que ha tenido para su expansión en España la aprobación de la </a:t>
            </a:r>
            <a:r>
              <a:rPr lang="es-ES" sz="2400" b="1" dirty="0"/>
              <a:t>Ley de Medidas para la Modernización del Gobierno Local</a:t>
            </a:r>
            <a:r>
              <a:rPr lang="es-ES" dirty="0"/>
              <a:t>, tanto por la importancia que concede a la participación ciudadana como por haber creado un marco legal adecuado a la participación territorial de los ciudadanos en el presupuesto (PINEDA NEBOT, 2004b).</a:t>
            </a:r>
          </a:p>
          <a:p>
            <a:r>
              <a:rPr lang="es-ES" dirty="0"/>
              <a:t>Una de estas nuevas experiencias, la primera puesta en marcha en España en un municipio gobernado por un partido conservador (Partido Popular), es de la que vamos a tratar en este artículo: el Presupuesto Ciudadano de Logroño</a:t>
            </a:r>
            <a:endParaRPr lang="es-MX" dirty="0"/>
          </a:p>
        </p:txBody>
      </p:sp>
      <p:sp>
        <p:nvSpPr>
          <p:cNvPr id="28" name="Freeform: Shape 27">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564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46FB5-6735-3588-2698-BD7EF04B24D7}"/>
              </a:ext>
            </a:extLst>
          </p:cNvPr>
          <p:cNvSpPr>
            <a:spLocks noGrp="1"/>
          </p:cNvSpPr>
          <p:nvPr>
            <p:ph type="title"/>
          </p:nvPr>
        </p:nvSpPr>
        <p:spPr/>
        <p:txBody>
          <a:bodyPr/>
          <a:lstStyle/>
          <a:p>
            <a:r>
              <a:rPr lang="es-ES" dirty="0"/>
              <a:t>Presupuesto Ciudadano: un programa de participación presupuestaria en </a:t>
            </a:r>
            <a:br>
              <a:rPr lang="es-ES" dirty="0"/>
            </a:br>
            <a:r>
              <a:rPr lang="es-ES" dirty="0"/>
              <a:t>Logroño</a:t>
            </a:r>
            <a:endParaRPr lang="es-MX" dirty="0"/>
          </a:p>
        </p:txBody>
      </p:sp>
      <p:sp>
        <p:nvSpPr>
          <p:cNvPr id="3" name="Marcador de contenido 2">
            <a:extLst>
              <a:ext uri="{FF2B5EF4-FFF2-40B4-BE49-F238E27FC236}">
                <a16:creationId xmlns:a16="http://schemas.microsoft.com/office/drawing/2014/main" id="{D9267C78-B0DD-D222-4288-48F41D75372D}"/>
              </a:ext>
            </a:extLst>
          </p:cNvPr>
          <p:cNvSpPr>
            <a:spLocks noGrp="1"/>
          </p:cNvSpPr>
          <p:nvPr>
            <p:ph idx="1"/>
          </p:nvPr>
        </p:nvSpPr>
        <p:spPr/>
        <p:txBody>
          <a:bodyPr>
            <a:normAutofit/>
          </a:bodyPr>
          <a:lstStyle/>
          <a:p>
            <a:r>
              <a:rPr lang="es-ES" dirty="0"/>
              <a:t>En este trabajo vamos a presentar </a:t>
            </a:r>
            <a:r>
              <a:rPr lang="es-ES" sz="2400" b="1" dirty="0"/>
              <a:t>un estudio de caso</a:t>
            </a:r>
            <a:r>
              <a:rPr lang="es-ES" dirty="0"/>
              <a:t>, cuya metodología utilizada ha sido </a:t>
            </a:r>
            <a:r>
              <a:rPr lang="es-ES" sz="2400" b="1" dirty="0"/>
              <a:t>una combinación entre análisis de la documentación recogida en el Ayuntamiento de Logroño y entrevistas</a:t>
            </a:r>
            <a:r>
              <a:rPr lang="es-ES" dirty="0"/>
              <a:t>. Las entrevistas se realizaron a personas implicadas en la experiencia Presupuesto Ciudadano: el alcalde del Ayuntamiento de Logroño; el Concejal de Participación Ciudadana (y Teniente de Alcalde) del Ayuntamiento de Logroño; la Concejala de Hacienda del Ayuntamiento de Logroño; los dos Técnicos del Ayuntamiento de Logroño responsables de Participación Ciudadana; el Interventor del Ayuntamiento; la presidenta de la Federación de Asociaciones de Vecinos de la Rioja; y, finalmente, los responsables de participación ciudadana de los grupos políticos en la oposición: Partido Socialista Obrero Español y Partido Riojano. </a:t>
            </a:r>
            <a:endParaRPr lang="es-MX" dirty="0"/>
          </a:p>
        </p:txBody>
      </p:sp>
    </p:spTree>
    <p:extLst>
      <p:ext uri="{BB962C8B-B14F-4D97-AF65-F5344CB8AC3E}">
        <p14:creationId xmlns:p14="http://schemas.microsoft.com/office/powerpoint/2010/main" val="13061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ítulo 3">
            <a:extLst>
              <a:ext uri="{FF2B5EF4-FFF2-40B4-BE49-F238E27FC236}">
                <a16:creationId xmlns:a16="http://schemas.microsoft.com/office/drawing/2014/main" id="{75005ED6-4954-B554-6FF5-DE73A19F7B13}"/>
              </a:ext>
            </a:extLst>
          </p:cNvPr>
          <p:cNvSpPr>
            <a:spLocks noGrp="1"/>
          </p:cNvSpPr>
          <p:nvPr>
            <p:ph type="title"/>
          </p:nvPr>
        </p:nvSpPr>
        <p:spPr>
          <a:xfrm>
            <a:off x="494260" y="1683144"/>
            <a:ext cx="2774922" cy="3491712"/>
          </a:xfrm>
        </p:spPr>
        <p:txBody>
          <a:bodyPr>
            <a:normAutofit/>
          </a:bodyPr>
          <a:lstStyle/>
          <a:p>
            <a:r>
              <a:rPr lang="es-ES" dirty="0"/>
              <a:t>Génesis y objetivos de la experiencia</a:t>
            </a:r>
            <a:endParaRPr lang="es-MX" dirty="0"/>
          </a:p>
        </p:txBody>
      </p:sp>
      <p:sp>
        <p:nvSpPr>
          <p:cNvPr id="5" name="Marcador de contenido 4">
            <a:extLst>
              <a:ext uri="{FF2B5EF4-FFF2-40B4-BE49-F238E27FC236}">
                <a16:creationId xmlns:a16="http://schemas.microsoft.com/office/drawing/2014/main" id="{CF0319C7-D8D0-CFEA-52FD-4BCD5167366D}"/>
              </a:ext>
            </a:extLst>
          </p:cNvPr>
          <p:cNvSpPr>
            <a:spLocks noGrp="1"/>
          </p:cNvSpPr>
          <p:nvPr>
            <p:ph idx="1"/>
          </p:nvPr>
        </p:nvSpPr>
        <p:spPr>
          <a:xfrm>
            <a:off x="4361606" y="1683143"/>
            <a:ext cx="6627377" cy="4412858"/>
          </a:xfrm>
        </p:spPr>
        <p:txBody>
          <a:bodyPr>
            <a:normAutofit/>
          </a:bodyPr>
          <a:lstStyle/>
          <a:p>
            <a:r>
              <a:rPr lang="es-ES" sz="2400" dirty="0"/>
              <a:t>La experiencia nació, según manifestó el Concejal de Participación Ciudadana en la primera reunión que mantuvo con las Juntas de Distrito (marzo de 2005), por varias razones: un compromiso personal del Alcalde de la localidad, D. Julio Revuelta; </a:t>
            </a:r>
            <a:r>
              <a:rPr lang="es-ES" sz="2400" b="1" dirty="0"/>
              <a:t>para dar respuesta a la necesidad de desarrollar ese 5% del presupuesto municipal, recogido en el Reglamento Orgánico de Participación Ciudadana</a:t>
            </a:r>
            <a:r>
              <a:rPr lang="es-ES" sz="2400" dirty="0"/>
              <a:t>, como gestión de las Juntas de Distrito y; por el compromiso, planteado en el programa electoral municipal del PP de dar una mayor relevancia a la democracia participativa</a:t>
            </a:r>
            <a:endParaRPr lang="es-MX" sz="2400" dirty="0"/>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103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9CB7C-7F1B-2D55-A974-0BDB7BC89AF3}"/>
              </a:ext>
            </a:extLst>
          </p:cNvPr>
          <p:cNvSpPr>
            <a:spLocks noGrp="1"/>
          </p:cNvSpPr>
          <p:nvPr>
            <p:ph type="title"/>
          </p:nvPr>
        </p:nvSpPr>
        <p:spPr/>
        <p:txBody>
          <a:bodyPr>
            <a:normAutofit fontScale="90000"/>
          </a:bodyPr>
          <a:lstStyle/>
          <a:p>
            <a:r>
              <a:rPr lang="es-ES" b="1" dirty="0"/>
              <a:t>El objetivo político ha sido el de la comunicación directa con los ciudadanos evitando el tamiz o filtro de las asociaciones vecinales</a:t>
            </a:r>
            <a:br>
              <a:rPr lang="es-ES" b="1" dirty="0"/>
            </a:br>
            <a:endParaRPr lang="es-MX" b="1" dirty="0"/>
          </a:p>
        </p:txBody>
      </p:sp>
      <p:sp>
        <p:nvSpPr>
          <p:cNvPr id="3" name="Marcador de contenido 2">
            <a:extLst>
              <a:ext uri="{FF2B5EF4-FFF2-40B4-BE49-F238E27FC236}">
                <a16:creationId xmlns:a16="http://schemas.microsoft.com/office/drawing/2014/main" id="{577710C2-1EFA-1431-8948-F2603F047F75}"/>
              </a:ext>
            </a:extLst>
          </p:cNvPr>
          <p:cNvSpPr>
            <a:spLocks noGrp="1"/>
          </p:cNvSpPr>
          <p:nvPr>
            <p:ph idx="1"/>
          </p:nvPr>
        </p:nvSpPr>
        <p:spPr/>
        <p:txBody>
          <a:bodyPr/>
          <a:lstStyle/>
          <a:p>
            <a:r>
              <a:rPr lang="es-ES" dirty="0"/>
              <a:t>Se proclama un nuevo reglamento y se divide la ciudad en cinco distritos que, según el artículo 58 del Reglamento Orgánico de Participación Ciudadana “[...] </a:t>
            </a:r>
            <a:r>
              <a:rPr lang="es-ES" sz="2800" dirty="0"/>
              <a:t>gestionaran un mínimo del 5% del presupuesto previsto para los gastos de inversión por el Presupuesto General del Ayuntamiento de Logroño. Este porcentaje será fijado en su cuantía para cada Distrito y podrá ser aumentada por la Junta de Gobierno Local</a:t>
            </a:r>
            <a:r>
              <a:rPr lang="es-ES" dirty="0"/>
              <a:t>.”</a:t>
            </a:r>
            <a:endParaRPr lang="es-MX" dirty="0"/>
          </a:p>
        </p:txBody>
      </p:sp>
    </p:spTree>
    <p:extLst>
      <p:ext uri="{BB962C8B-B14F-4D97-AF65-F5344CB8AC3E}">
        <p14:creationId xmlns:p14="http://schemas.microsoft.com/office/powerpoint/2010/main" val="3586924487"/>
      </p:ext>
    </p:extLst>
  </p:cSld>
  <p:clrMapOvr>
    <a:masterClrMapping/>
  </p:clrMapOvr>
</p:sld>
</file>

<file path=ppt/theme/theme1.xml><?xml version="1.0" encoding="utf-8"?>
<a:theme xmlns:a="http://schemas.openxmlformats.org/drawingml/2006/main" name="Marco">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B9BFA2-1FA5-44A1-B975-10D6BF58ECD0}">
  <ds:schemaRefs>
    <ds:schemaRef ds:uri="http://schemas.microsoft.com/sharepoint/v3/contenttype/forms"/>
  </ds:schemaRefs>
</ds:datastoreItem>
</file>

<file path=customXml/itemProps2.xml><?xml version="1.0" encoding="utf-8"?>
<ds:datastoreItem xmlns:ds="http://schemas.openxmlformats.org/officeDocument/2006/customXml" ds:itemID="{30541854-87B3-4953-A183-EF3BD285377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de arquitectura</Template>
  <TotalTime>52</TotalTime>
  <Words>2406</Words>
  <Application>Microsoft Office PowerPoint</Application>
  <PresentationFormat>Panorámica</PresentationFormat>
  <Paragraphs>82</Paragraphs>
  <Slides>33</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Calibri</vt:lpstr>
      <vt:lpstr>Corbel</vt:lpstr>
      <vt:lpstr>Wingdings 2</vt:lpstr>
      <vt:lpstr>Marco</vt:lpstr>
      <vt:lpstr>LOS PRESUPUESTOS PARTICIPATIVOS EN ESPAÑA. UN ESTUDIO DE CASO: EL PRESUPUESTO CIUDADANO DE LOGROÑO</vt:lpstr>
      <vt:lpstr>objetivo es  </vt:lpstr>
      <vt:lpstr>Origen y evolución del Presupuesto participativo</vt:lpstr>
      <vt:lpstr>Presupuesto participativo</vt:lpstr>
      <vt:lpstr>Algunas cuestiones generales sobre las experiencias españolas de  Presupuesto Participativo</vt:lpstr>
      <vt:lpstr>Presentación de PowerPoint</vt:lpstr>
      <vt:lpstr>Presupuesto Ciudadano: un programa de participación presupuestaria en  Logroño</vt:lpstr>
      <vt:lpstr>Génesis y objetivos de la experiencia</vt:lpstr>
      <vt:lpstr>El objetivo político ha sido el de la comunicación directa con los ciudadanos evitando el tamiz o filtro de las asociaciones vecinales </vt:lpstr>
      <vt:lpstr>El funcionamiento del Presupuesto Ciudadano (2005-2007</vt:lpstr>
      <vt:lpstr>Propuestas</vt:lpstr>
      <vt:lpstr>Presentación de PowerPoint</vt:lpstr>
      <vt:lpstr>Presentación de PowerPoint</vt:lpstr>
      <vt:lpstr>Evaluación y elaboración</vt:lpstr>
      <vt:lpstr>Presentación de PowerPoint</vt:lpstr>
      <vt:lpstr>Presentación de PowerPoint</vt:lpstr>
      <vt:lpstr>Presentación de PowerPoint</vt:lpstr>
      <vt:lpstr>Presentación de PowerPoint</vt:lpstr>
      <vt:lpstr>Presentación de PowerPoint</vt:lpstr>
      <vt:lpstr>3 Fase de Elaboración y Análisis</vt:lpstr>
      <vt:lpstr>Durante la puesta en práctica del Presupuesto Ciudadano hubo gran interés por  la valoración de la implicación de los ciudadanos en la experiencia</vt:lpstr>
      <vt:lpstr>Críticas al proceso desde otros actores del proceso</vt:lpstr>
      <vt:lpstr>Críticas al proceso desde otros actores del proceso</vt:lpstr>
      <vt:lpstr>Críticas al proceso desde otros actores del proceso</vt:lpstr>
      <vt:lpstr>Críticas al proceso desde otros actores del proceso</vt:lpstr>
      <vt:lpstr>Conclusiones: una valoración sobre el futuro de la experiencia</vt:lpstr>
      <vt:lpstr>Sobre el diseño</vt:lpstr>
      <vt:lpstr>Presentación de PowerPoint</vt:lpstr>
      <vt:lpstr>La experiencia contó además con algunos aspectos innovadores</vt:lpstr>
      <vt:lpstr>Problemas</vt:lpstr>
      <vt:lpstr>Problemas</vt:lpstr>
      <vt:lpstr>varios aspectos generales que debería tener en cuenta el  nuevo gobierno municipal</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PRESUPUESTOS PARTICIPATIVOS EN ESPAÑA. UN ESTUDIO DE CASO: EL PRESUPUESTO CIUDADANO DE LOGROÑO</dc:title>
  <dc:creator>Claudia Campillo</dc:creator>
  <cp:lastModifiedBy>Claudia Campillo</cp:lastModifiedBy>
  <cp:revision>3</cp:revision>
  <dcterms:created xsi:type="dcterms:W3CDTF">2022-11-09T00:07:18Z</dcterms:created>
  <dcterms:modified xsi:type="dcterms:W3CDTF">2022-11-09T00:59:43Z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