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31"/>
  </p:notesMasterIdLst>
  <p:handoutMasterIdLst>
    <p:handoutMasterId r:id="rId32"/>
  </p:handoutMasterIdLst>
  <p:sldIdLst>
    <p:sldId id="256" r:id="rId5"/>
    <p:sldId id="258"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74" r:id="rId3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snapToObjects="1">
      <p:cViewPr varScale="1">
        <p:scale>
          <a:sx n="72" d="100"/>
          <a:sy n="72" d="100"/>
        </p:scale>
        <p:origin x="660"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rtlCol="0"/>
        <a:lstStyle/>
        <a:p>
          <a:pPr rtl="0"/>
          <a:endParaRPr lang="en-US"/>
        </a:p>
      </dgm:t>
    </dgm:pt>
    <dgm:pt modelId="{66039115-797B-304C-9FC0-EFABB1F21232}">
      <dgm:prSet custT="1"/>
      <dgm:spPr/>
      <dgm:t>
        <a:bodyPr rtlCol="0"/>
        <a:lstStyle/>
        <a:p>
          <a:r>
            <a:rPr lang="es-MX" sz="1400" noProof="1"/>
            <a:t>la calidad del sector</a:t>
          </a:r>
        </a:p>
        <a:p>
          <a:r>
            <a:rPr lang="es-ES" sz="1400" noProof="1"/>
            <a:t>público sólo puede evaluarse en relación con el papel del Estado</a:t>
          </a:r>
        </a:p>
      </dgm:t>
    </dgm:pt>
    <dgm:pt modelId="{C8EABE8F-1E84-494E-AD8A-32BA419A36E9}" type="parTrans" cxnId="{31C3237C-2299-B649-8C93-587C97AC9999}">
      <dgm:prSet/>
      <dgm:spPr/>
      <dgm:t>
        <a:bodyPr rtlCol="0"/>
        <a:lstStyle/>
        <a:p>
          <a:pPr rtl="0"/>
          <a:endParaRPr lang="es-ES" noProof="1"/>
        </a:p>
      </dgm:t>
    </dgm:pt>
    <dgm:pt modelId="{D044F6BA-1D90-EC47-8A78-B9796198ECF5}" type="sibTrans" cxnId="{31C3237C-2299-B649-8C93-587C97AC9999}">
      <dgm:prSet/>
      <dgm:spPr/>
      <dgm:t>
        <a:bodyPr rtlCol="0"/>
        <a:lstStyle/>
        <a:p>
          <a:pPr rtl="0">
            <a:lnSpc>
              <a:spcPct val="100000"/>
            </a:lnSpc>
          </a:pPr>
          <a:endParaRPr lang="es-ES" noProof="1"/>
        </a:p>
      </dgm:t>
    </dgm:pt>
    <dgm:pt modelId="{E39563C5-C199-4F5B-A899-8CC0710341A0}">
      <dgm:prSet custT="1"/>
      <dgm:spPr/>
      <dgm:t>
        <a:bodyPr rtlCol="0"/>
        <a:lstStyle/>
        <a:p>
          <a:pPr rtl="0">
            <a:lnSpc>
              <a:spcPct val="100000"/>
            </a:lnSpc>
          </a:pPr>
          <a:r>
            <a:rPr lang="es-ES" sz="1600" noProof="1"/>
            <a:t>Y los recursos en manos</a:t>
          </a:r>
          <a:endParaRPr lang="es-MX" sz="1600" noProof="1"/>
        </a:p>
        <a:p>
          <a:r>
            <a:rPr lang="es-ES" sz="1600" noProof="1"/>
            <a:t>del sector público deberían dedicarse a usos que maximicen su </a:t>
          </a:r>
          <a:r>
            <a:rPr lang="es-MX" sz="1600" noProof="1"/>
            <a:t>rentabilidad social</a:t>
          </a:r>
          <a:endParaRPr lang="es-ES" sz="1600" noProof="1"/>
        </a:p>
      </dgm:t>
    </dgm:pt>
    <dgm:pt modelId="{6531EA77-44C5-4E3D-BA04-70C1E49BCD39}" type="parTrans" cxnId="{BBAD9FDB-1013-4B11-A9AE-2815527D1B78}">
      <dgm:prSet/>
      <dgm:spPr/>
      <dgm:t>
        <a:bodyPr rtlCol="0"/>
        <a:lstStyle/>
        <a:p>
          <a:pPr rtl="0"/>
          <a:endParaRPr lang="es-ES" noProof="1"/>
        </a:p>
      </dgm:t>
    </dgm:pt>
    <dgm:pt modelId="{BC971DAC-9BE2-44B2-ABE4-8099C777E9C4}" type="sibTrans" cxnId="{BBAD9FDB-1013-4B11-A9AE-2815527D1B78}">
      <dgm:prSet/>
      <dgm:spPr/>
      <dgm:t>
        <a:bodyPr rtlCol="0"/>
        <a:lstStyle/>
        <a:p>
          <a:pPr rtl="0">
            <a:lnSpc>
              <a:spcPct val="100000"/>
            </a:lnSpc>
          </a:pPr>
          <a:endParaRPr lang="es-ES" noProof="1"/>
        </a:p>
      </dgm:t>
    </dgm:pt>
    <dgm:pt modelId="{15B1A768-2666-4AB4-BDA7-F0E3C4160D59}">
      <dgm:prSet/>
      <dgm:spPr/>
      <dgm:t>
        <a:bodyPr rtlCol="0"/>
        <a:lstStyle/>
        <a:p>
          <a:r>
            <a:rPr lang="es-MX" noProof="1"/>
            <a:t>Los procesos y resultados</a:t>
          </a:r>
        </a:p>
        <a:p>
          <a:r>
            <a:rPr lang="es-ES" noProof="1"/>
            <a:t>del sector público deben ser transparentes</a:t>
          </a:r>
        </a:p>
      </dgm:t>
    </dgm:pt>
    <dgm:pt modelId="{D47033D3-4E41-485A-B515-A02A8C3B404A}" type="parTrans" cxnId="{08DEC938-538C-403B-80C3-828B96DAFF82}">
      <dgm:prSet/>
      <dgm:spPr/>
      <dgm:t>
        <a:bodyPr rtlCol="0"/>
        <a:lstStyle/>
        <a:p>
          <a:pPr rtl="0"/>
          <a:endParaRPr lang="es-ES" noProof="1"/>
        </a:p>
      </dgm:t>
    </dgm:pt>
    <dgm:pt modelId="{72FFCBD4-DD9D-4E06-81E4-54307F97A3F0}" type="sibTrans" cxnId="{08DEC938-538C-403B-80C3-828B96DAFF82}">
      <dgm:prSet/>
      <dgm:spPr/>
      <dgm:t>
        <a:bodyPr rtlCol="0"/>
        <a:lstStyle/>
        <a:p>
          <a:pPr rtl="0">
            <a:lnSpc>
              <a:spcPct val="100000"/>
            </a:lnSpc>
          </a:pPr>
          <a:endParaRPr lang="es-ES" noProof="1"/>
        </a:p>
      </dgm:t>
    </dgm:pt>
    <dgm:pt modelId="{3AA5586A-C40E-4DDA-98A5-6545F36F46AB}">
      <dgm:prSet custT="1"/>
      <dgm:spPr/>
      <dgm:t>
        <a:bodyPr rtlCol="0"/>
        <a:lstStyle/>
        <a:p>
          <a:pPr rtl="0">
            <a:lnSpc>
              <a:spcPct val="100000"/>
            </a:lnSpc>
          </a:pPr>
          <a:r>
            <a:rPr lang="es-ES" sz="1600" noProof="1"/>
            <a:t> La calidad del sector público es importante para lograr la equidad</a:t>
          </a:r>
        </a:p>
      </dgm:t>
    </dgm:pt>
    <dgm:pt modelId="{ABF44FB7-9255-4D99-BC69-3BE74FDF8E87}" type="parTrans" cxnId="{119FEAF1-383D-4740-9124-CC9EEA7E35F9}">
      <dgm:prSet/>
      <dgm:spPr/>
      <dgm:t>
        <a:bodyPr rtlCol="0"/>
        <a:lstStyle/>
        <a:p>
          <a:pPr rtl="0"/>
          <a:endParaRPr lang="es-ES" noProof="1"/>
        </a:p>
      </dgm:t>
    </dgm:pt>
    <dgm:pt modelId="{19FB306E-81B4-4F3F-99EE-765120CBB6B3}" type="sibTrans" cxnId="{119FEAF1-383D-4740-9124-CC9EEA7E35F9}">
      <dgm:prSet/>
      <dgm:spPr/>
      <dgm:t>
        <a:bodyPr rtlCol="0"/>
        <a:lstStyle/>
        <a:p>
          <a:pPr rtl="0"/>
          <a:endParaRPr lang="es-ES" noProof="1"/>
        </a:p>
      </dgm:t>
    </dgm:pt>
    <dgm:pt modelId="{B80C9CF3-C6BB-48D7-8AE1-5002D62D3761}" type="pres">
      <dgm:prSet presAssocID="{489A589A-46DE-0F49-B460-E7914F3E440D}" presName="root" presStyleCnt="0">
        <dgm:presLayoutVars>
          <dgm:dir/>
          <dgm:resizeHandles val="exact"/>
        </dgm:presLayoutVars>
      </dgm:prSet>
      <dgm:spPr/>
    </dgm:pt>
    <dgm:pt modelId="{326FDCF2-F375-4C3F-9814-C84BA9388F92}" type="pres">
      <dgm:prSet presAssocID="{489A589A-46DE-0F49-B460-E7914F3E440D}" presName="container" presStyleCnt="0">
        <dgm:presLayoutVars>
          <dgm:dir/>
          <dgm:resizeHandles val="exact"/>
        </dgm:presLayoutVars>
      </dgm:prSet>
      <dgm:spPr/>
    </dgm:pt>
    <dgm:pt modelId="{174069BD-8FE1-41A2-8250-6A5514FE224C}" type="pres">
      <dgm:prSet presAssocID="{66039115-797B-304C-9FC0-EFABB1F21232}" presName="compNode" presStyleCnt="0"/>
      <dgm:spPr/>
    </dgm:pt>
    <dgm:pt modelId="{5E340066-1B2E-4C4E-80A2-97E86ABFA479}" type="pres">
      <dgm:prSet presAssocID="{66039115-797B-304C-9FC0-EFABB1F21232}" presName="iconBgRect" presStyleLbl="bgShp" presStyleIdx="0" presStyleCnt="4"/>
      <dgm:spPr/>
    </dgm:pt>
    <dgm:pt modelId="{F55B2F71-E638-412C-8147-FC7081E08B04}" type="pres">
      <dgm:prSet presAssocID="{66039115-797B-304C-9FC0-EFABB1F212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5CDA7D5A-F452-463F-998B-177A76E8C08F}" type="pres">
      <dgm:prSet presAssocID="{66039115-797B-304C-9FC0-EFABB1F21232}" presName="spaceRect" presStyleCnt="0"/>
      <dgm:spPr/>
    </dgm:pt>
    <dgm:pt modelId="{E05AF25A-E676-44EA-BB66-F2100ACAD1CB}" type="pres">
      <dgm:prSet presAssocID="{66039115-797B-304C-9FC0-EFABB1F21232}" presName="textRect" presStyleLbl="revTx" presStyleIdx="0" presStyleCnt="4">
        <dgm:presLayoutVars>
          <dgm:chMax val="1"/>
          <dgm:chPref val="1"/>
        </dgm:presLayoutVars>
      </dgm:prSet>
      <dgm:spPr/>
    </dgm:pt>
    <dgm:pt modelId="{BB1D33AA-C75A-465A-93F0-2B3A7346088F}" type="pres">
      <dgm:prSet presAssocID="{D044F6BA-1D90-EC47-8A78-B9796198ECF5}" presName="sibTrans" presStyleLbl="sibTrans2D1" presStyleIdx="0" presStyleCnt="0"/>
      <dgm:spPr/>
    </dgm:pt>
    <dgm:pt modelId="{D641F504-B527-445D-81F6-4B59E813C4A0}" type="pres">
      <dgm:prSet presAssocID="{E39563C5-C199-4F5B-A899-8CC0710341A0}" presName="compNode" presStyleCnt="0"/>
      <dgm:spPr/>
    </dgm:pt>
    <dgm:pt modelId="{75512A68-FA50-4392-A441-C6EC352FE606}" type="pres">
      <dgm:prSet presAssocID="{E39563C5-C199-4F5B-A899-8CC0710341A0}" presName="iconBgRect" presStyleLbl="bgShp" presStyleIdx="1" presStyleCnt="4"/>
      <dgm:spPr/>
    </dgm:pt>
    <dgm:pt modelId="{C425A8E1-258A-4D4B-9D55-24376C0AB360}" type="pres">
      <dgm:prSet presAssocID="{E39563C5-C199-4F5B-A899-8CC0710341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9E9B2F2E-EF94-42A4-A2BE-0DEE20425DEE}" type="pres">
      <dgm:prSet presAssocID="{E39563C5-C199-4F5B-A899-8CC0710341A0}" presName="spaceRect" presStyleCnt="0"/>
      <dgm:spPr/>
    </dgm:pt>
    <dgm:pt modelId="{523C7F31-A7C1-43C9-AE27-AAE9100EE1FE}" type="pres">
      <dgm:prSet presAssocID="{E39563C5-C199-4F5B-A899-8CC0710341A0}" presName="textRect" presStyleLbl="revTx" presStyleIdx="1" presStyleCnt="4">
        <dgm:presLayoutVars>
          <dgm:chMax val="1"/>
          <dgm:chPref val="1"/>
        </dgm:presLayoutVars>
      </dgm:prSet>
      <dgm:spPr/>
    </dgm:pt>
    <dgm:pt modelId="{CEB8DC13-2561-455C-A0BE-EE905F81836F}" type="pres">
      <dgm:prSet presAssocID="{BC971DAC-9BE2-44B2-ABE4-8099C777E9C4}" presName="sibTrans" presStyleLbl="sibTrans2D1" presStyleIdx="0" presStyleCnt="0"/>
      <dgm:spPr/>
    </dgm:pt>
    <dgm:pt modelId="{495B68A9-1523-4F46-9B02-682098319643}" type="pres">
      <dgm:prSet presAssocID="{15B1A768-2666-4AB4-BDA7-F0E3C4160D59}" presName="compNode" presStyleCnt="0"/>
      <dgm:spPr/>
    </dgm:pt>
    <dgm:pt modelId="{2CA4BD4C-87EF-4944-9E57-97154B3B633C}" type="pres">
      <dgm:prSet presAssocID="{15B1A768-2666-4AB4-BDA7-F0E3C4160D59}" presName="iconBgRect" presStyleLbl="bgShp" presStyleIdx="2" presStyleCnt="4"/>
      <dgm:spPr/>
    </dgm:pt>
    <dgm:pt modelId="{D99F53AC-3AF2-437B-A5AB-1239ADEC0676}" type="pres">
      <dgm:prSet presAssocID="{15B1A768-2666-4AB4-BDA7-F0E3C4160D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EB4519A6-2EF6-4A3F-90AD-24C511B10908}" type="pres">
      <dgm:prSet presAssocID="{15B1A768-2666-4AB4-BDA7-F0E3C4160D59}" presName="spaceRect" presStyleCnt="0"/>
      <dgm:spPr/>
    </dgm:pt>
    <dgm:pt modelId="{D203E058-79E0-456E-A0FD-258E317D3D6A}" type="pres">
      <dgm:prSet presAssocID="{15B1A768-2666-4AB4-BDA7-F0E3C4160D59}" presName="textRect" presStyleLbl="revTx" presStyleIdx="2" presStyleCnt="4">
        <dgm:presLayoutVars>
          <dgm:chMax val="1"/>
          <dgm:chPref val="1"/>
        </dgm:presLayoutVars>
      </dgm:prSet>
      <dgm:spPr/>
    </dgm:pt>
    <dgm:pt modelId="{8F14F3AD-A362-45DF-80F5-2B8D1F566D80}" type="pres">
      <dgm:prSet presAssocID="{72FFCBD4-DD9D-4E06-81E4-54307F97A3F0}" presName="sibTrans" presStyleLbl="sibTrans2D1" presStyleIdx="0" presStyleCnt="0"/>
      <dgm:spPr/>
    </dgm:pt>
    <dgm:pt modelId="{BDD20EE1-5DFF-4E16-802C-2448893CCB5A}" type="pres">
      <dgm:prSet presAssocID="{3AA5586A-C40E-4DDA-98A5-6545F36F46AB}" presName="compNode" presStyleCnt="0"/>
      <dgm:spPr/>
    </dgm:pt>
    <dgm:pt modelId="{7089FE6B-57E5-4306-8097-E758E000C828}" type="pres">
      <dgm:prSet presAssocID="{3AA5586A-C40E-4DDA-98A5-6545F36F46AB}" presName="iconBgRect" presStyleLbl="bgShp" presStyleIdx="3" presStyleCnt="4"/>
      <dgm:spPr/>
    </dgm:pt>
    <dgm:pt modelId="{41C0BC0F-FFD5-42B5-B952-9316B9364F6F}" type="pres">
      <dgm:prSet presAssocID="{3AA5586A-C40E-4DDA-98A5-6545F36F46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rtual RealityHeadset"/>
        </a:ext>
      </dgm:extLst>
    </dgm:pt>
    <dgm:pt modelId="{392FDDC2-BC7A-49BF-88A1-7B4956AD8377}" type="pres">
      <dgm:prSet presAssocID="{3AA5586A-C40E-4DDA-98A5-6545F36F46AB}" presName="spaceRect" presStyleCnt="0"/>
      <dgm:spPr/>
    </dgm:pt>
    <dgm:pt modelId="{7703AFE5-FAA2-4D8A-AEFA-D3C5CB41E5BC}" type="pres">
      <dgm:prSet presAssocID="{3AA5586A-C40E-4DDA-98A5-6545F36F46AB}" presName="textRect" presStyleLbl="revTx" presStyleIdx="3" presStyleCnt="4">
        <dgm:presLayoutVars>
          <dgm:chMax val="1"/>
          <dgm:chPref val="1"/>
        </dgm:presLayoutVars>
      </dgm:prSet>
      <dgm:spPr/>
    </dgm:pt>
  </dgm:ptLst>
  <dgm:cxnLst>
    <dgm:cxn modelId="{F500F212-B1E8-4177-88EB-379FE553E567}" type="presOf" srcId="{BC971DAC-9BE2-44B2-ABE4-8099C777E9C4}" destId="{CEB8DC13-2561-455C-A0BE-EE905F81836F}" srcOrd="0" destOrd="0" presId="urn:microsoft.com/office/officeart/2018/2/layout/IconCircleList"/>
    <dgm:cxn modelId="{C2028414-4E44-4009-9619-A3329463EBE6}" type="presOf" srcId="{66039115-797B-304C-9FC0-EFABB1F21232}" destId="{E05AF25A-E676-44EA-BB66-F2100ACAD1CB}" srcOrd="0" destOrd="0" presId="urn:microsoft.com/office/officeart/2018/2/layout/IconCircleList"/>
    <dgm:cxn modelId="{3682502D-BD4B-4C8B-B999-4FE14243DA2F}" type="presOf" srcId="{E39563C5-C199-4F5B-A899-8CC0710341A0}" destId="{523C7F31-A7C1-43C9-AE27-AAE9100EE1FE}" srcOrd="0" destOrd="0" presId="urn:microsoft.com/office/officeart/2018/2/layout/IconCircleList"/>
    <dgm:cxn modelId="{08DEC938-538C-403B-80C3-828B96DAFF82}" srcId="{489A589A-46DE-0F49-B460-E7914F3E440D}" destId="{15B1A768-2666-4AB4-BDA7-F0E3C4160D59}" srcOrd="2" destOrd="0" parTransId="{D47033D3-4E41-485A-B515-A02A8C3B404A}" sibTransId="{72FFCBD4-DD9D-4E06-81E4-54307F97A3F0}"/>
    <dgm:cxn modelId="{6CA71B7B-0F0A-4F9A-A0EC-CFB6FFD8DA98}" type="presOf" srcId="{15B1A768-2666-4AB4-BDA7-F0E3C4160D59}" destId="{D203E058-79E0-456E-A0FD-258E317D3D6A}" srcOrd="0" destOrd="0" presId="urn:microsoft.com/office/officeart/2018/2/layout/IconCircleList"/>
    <dgm:cxn modelId="{31C3237C-2299-B649-8C93-587C97AC9999}" srcId="{489A589A-46DE-0F49-B460-E7914F3E440D}" destId="{66039115-797B-304C-9FC0-EFABB1F21232}" srcOrd="0" destOrd="0" parTransId="{C8EABE8F-1E84-494E-AD8A-32BA419A36E9}" sibTransId="{D044F6BA-1D90-EC47-8A78-B9796198ECF5}"/>
    <dgm:cxn modelId="{9AA16E9C-4C36-43A5-A786-66256F4B87CC}" type="presOf" srcId="{D044F6BA-1D90-EC47-8A78-B9796198ECF5}" destId="{BB1D33AA-C75A-465A-93F0-2B3A7346088F}" srcOrd="0" destOrd="0" presId="urn:microsoft.com/office/officeart/2018/2/layout/IconCircleList"/>
    <dgm:cxn modelId="{65F7D3A9-7360-41F2-9288-DC394F90F4EC}" type="presOf" srcId="{3AA5586A-C40E-4DDA-98A5-6545F36F46AB}" destId="{7703AFE5-FAA2-4D8A-AEFA-D3C5CB41E5BC}" srcOrd="0" destOrd="0" presId="urn:microsoft.com/office/officeart/2018/2/layout/IconCircleList"/>
    <dgm:cxn modelId="{0D34FCB2-3F4C-42A6-BB2D-60FA9564F405}" type="presOf" srcId="{489A589A-46DE-0F49-B460-E7914F3E440D}" destId="{B80C9CF3-C6BB-48D7-8AE1-5002D62D3761}" srcOrd="0" destOrd="0" presId="urn:microsoft.com/office/officeart/2018/2/layout/IconCircleList"/>
    <dgm:cxn modelId="{BBAD9FDB-1013-4B11-A9AE-2815527D1B78}" srcId="{489A589A-46DE-0F49-B460-E7914F3E440D}" destId="{E39563C5-C199-4F5B-A899-8CC0710341A0}" srcOrd="1" destOrd="0" parTransId="{6531EA77-44C5-4E3D-BA04-70C1E49BCD39}" sibTransId="{BC971DAC-9BE2-44B2-ABE4-8099C777E9C4}"/>
    <dgm:cxn modelId="{119FEAF1-383D-4740-9124-CC9EEA7E35F9}" srcId="{489A589A-46DE-0F49-B460-E7914F3E440D}" destId="{3AA5586A-C40E-4DDA-98A5-6545F36F46AB}" srcOrd="3" destOrd="0" parTransId="{ABF44FB7-9255-4D99-BC69-3BE74FDF8E87}" sibTransId="{19FB306E-81B4-4F3F-99EE-765120CBB6B3}"/>
    <dgm:cxn modelId="{72DB18FF-BDCF-4526-AB7E-380701B71043}" type="presOf" srcId="{72FFCBD4-DD9D-4E06-81E4-54307F97A3F0}" destId="{8F14F3AD-A362-45DF-80F5-2B8D1F566D80}" srcOrd="0" destOrd="0" presId="urn:microsoft.com/office/officeart/2018/2/layout/IconCircleList"/>
    <dgm:cxn modelId="{BF36CAD1-B688-447E-A701-12D1A5EB1C61}" type="presParOf" srcId="{B80C9CF3-C6BB-48D7-8AE1-5002D62D3761}" destId="{326FDCF2-F375-4C3F-9814-C84BA9388F92}" srcOrd="0" destOrd="0" presId="urn:microsoft.com/office/officeart/2018/2/layout/IconCircleList"/>
    <dgm:cxn modelId="{FBFDC197-07BE-4C6F-83B2-02194176B69E}" type="presParOf" srcId="{326FDCF2-F375-4C3F-9814-C84BA9388F92}" destId="{174069BD-8FE1-41A2-8250-6A5514FE224C}" srcOrd="0" destOrd="0" presId="urn:microsoft.com/office/officeart/2018/2/layout/IconCircleList"/>
    <dgm:cxn modelId="{C5F01509-F7BC-425F-B296-A98C860A07F3}" type="presParOf" srcId="{174069BD-8FE1-41A2-8250-6A5514FE224C}" destId="{5E340066-1B2E-4C4E-80A2-97E86ABFA479}" srcOrd="0" destOrd="0" presId="urn:microsoft.com/office/officeart/2018/2/layout/IconCircleList"/>
    <dgm:cxn modelId="{6798BD59-DB22-44F4-9499-B795ECC6FB92}" type="presParOf" srcId="{174069BD-8FE1-41A2-8250-6A5514FE224C}" destId="{F55B2F71-E638-412C-8147-FC7081E08B04}" srcOrd="1" destOrd="0" presId="urn:microsoft.com/office/officeart/2018/2/layout/IconCircleList"/>
    <dgm:cxn modelId="{8ED6BB7E-069D-4BD0-874A-A765097C6426}" type="presParOf" srcId="{174069BD-8FE1-41A2-8250-6A5514FE224C}" destId="{5CDA7D5A-F452-463F-998B-177A76E8C08F}" srcOrd="2" destOrd="0" presId="urn:microsoft.com/office/officeart/2018/2/layout/IconCircleList"/>
    <dgm:cxn modelId="{6FA12472-3D68-4E1C-81AF-02DC5B01E334}" type="presParOf" srcId="{174069BD-8FE1-41A2-8250-6A5514FE224C}" destId="{E05AF25A-E676-44EA-BB66-F2100ACAD1CB}" srcOrd="3" destOrd="0" presId="urn:microsoft.com/office/officeart/2018/2/layout/IconCircleList"/>
    <dgm:cxn modelId="{2E917479-9046-4584-8A6D-BEC73C11FC76}" type="presParOf" srcId="{326FDCF2-F375-4C3F-9814-C84BA9388F92}" destId="{BB1D33AA-C75A-465A-93F0-2B3A7346088F}" srcOrd="1" destOrd="0" presId="urn:microsoft.com/office/officeart/2018/2/layout/IconCircleList"/>
    <dgm:cxn modelId="{A0B340C2-CAB3-4AD7-B651-672DD667AAD7}" type="presParOf" srcId="{326FDCF2-F375-4C3F-9814-C84BA9388F92}" destId="{D641F504-B527-445D-81F6-4B59E813C4A0}" srcOrd="2" destOrd="0" presId="urn:microsoft.com/office/officeart/2018/2/layout/IconCircleList"/>
    <dgm:cxn modelId="{FBFE3BE7-5577-4A5D-85CC-215287D3D6AD}" type="presParOf" srcId="{D641F504-B527-445D-81F6-4B59E813C4A0}" destId="{75512A68-FA50-4392-A441-C6EC352FE606}" srcOrd="0" destOrd="0" presId="urn:microsoft.com/office/officeart/2018/2/layout/IconCircleList"/>
    <dgm:cxn modelId="{E2CE3B82-49EF-49C5-869E-0F82B174F9E9}" type="presParOf" srcId="{D641F504-B527-445D-81F6-4B59E813C4A0}" destId="{C425A8E1-258A-4D4B-9D55-24376C0AB360}" srcOrd="1" destOrd="0" presId="urn:microsoft.com/office/officeart/2018/2/layout/IconCircleList"/>
    <dgm:cxn modelId="{FE67C476-DCF9-4F8A-ACDB-300B11852414}" type="presParOf" srcId="{D641F504-B527-445D-81F6-4B59E813C4A0}" destId="{9E9B2F2E-EF94-42A4-A2BE-0DEE20425DEE}" srcOrd="2" destOrd="0" presId="urn:microsoft.com/office/officeart/2018/2/layout/IconCircleList"/>
    <dgm:cxn modelId="{4CA023EA-A382-4DD9-9FA1-18E0D66061BD}" type="presParOf" srcId="{D641F504-B527-445D-81F6-4B59E813C4A0}" destId="{523C7F31-A7C1-43C9-AE27-AAE9100EE1FE}" srcOrd="3" destOrd="0" presId="urn:microsoft.com/office/officeart/2018/2/layout/IconCircleList"/>
    <dgm:cxn modelId="{26A45859-BDA1-42A1-B72D-E642F4519323}" type="presParOf" srcId="{326FDCF2-F375-4C3F-9814-C84BA9388F92}" destId="{CEB8DC13-2561-455C-A0BE-EE905F81836F}" srcOrd="3" destOrd="0" presId="urn:microsoft.com/office/officeart/2018/2/layout/IconCircleList"/>
    <dgm:cxn modelId="{9A1A1CE7-53B9-4F66-85DD-738EBE878B5F}" type="presParOf" srcId="{326FDCF2-F375-4C3F-9814-C84BA9388F92}" destId="{495B68A9-1523-4F46-9B02-682098319643}" srcOrd="4" destOrd="0" presId="urn:microsoft.com/office/officeart/2018/2/layout/IconCircleList"/>
    <dgm:cxn modelId="{51E1DD61-7673-4090-B8AB-CF4901AEC858}" type="presParOf" srcId="{495B68A9-1523-4F46-9B02-682098319643}" destId="{2CA4BD4C-87EF-4944-9E57-97154B3B633C}" srcOrd="0" destOrd="0" presId="urn:microsoft.com/office/officeart/2018/2/layout/IconCircleList"/>
    <dgm:cxn modelId="{747A4180-A006-422E-B421-0130C380E284}" type="presParOf" srcId="{495B68A9-1523-4F46-9B02-682098319643}" destId="{D99F53AC-3AF2-437B-A5AB-1239ADEC0676}" srcOrd="1" destOrd="0" presId="urn:microsoft.com/office/officeart/2018/2/layout/IconCircleList"/>
    <dgm:cxn modelId="{2B3206DF-6911-4471-9CE4-6E444117F923}" type="presParOf" srcId="{495B68A9-1523-4F46-9B02-682098319643}" destId="{EB4519A6-2EF6-4A3F-90AD-24C511B10908}" srcOrd="2" destOrd="0" presId="urn:microsoft.com/office/officeart/2018/2/layout/IconCircleList"/>
    <dgm:cxn modelId="{BFF8DE16-9137-451C-BFC4-D4EE82781F8E}" type="presParOf" srcId="{495B68A9-1523-4F46-9B02-682098319643}" destId="{D203E058-79E0-456E-A0FD-258E317D3D6A}" srcOrd="3" destOrd="0" presId="urn:microsoft.com/office/officeart/2018/2/layout/IconCircleList"/>
    <dgm:cxn modelId="{F6DE935E-6528-4A29-9FE2-2236A11FA3B5}" type="presParOf" srcId="{326FDCF2-F375-4C3F-9814-C84BA9388F92}" destId="{8F14F3AD-A362-45DF-80F5-2B8D1F566D80}" srcOrd="5" destOrd="0" presId="urn:microsoft.com/office/officeart/2018/2/layout/IconCircleList"/>
    <dgm:cxn modelId="{1E564FA9-F723-4479-8013-22D1426128B6}" type="presParOf" srcId="{326FDCF2-F375-4C3F-9814-C84BA9388F92}" destId="{BDD20EE1-5DFF-4E16-802C-2448893CCB5A}" srcOrd="6" destOrd="0" presId="urn:microsoft.com/office/officeart/2018/2/layout/IconCircleList"/>
    <dgm:cxn modelId="{794FF77C-CF66-43A6-AFF0-913CEF2D0C2A}" type="presParOf" srcId="{BDD20EE1-5DFF-4E16-802C-2448893CCB5A}" destId="{7089FE6B-57E5-4306-8097-E758E000C828}" srcOrd="0" destOrd="0" presId="urn:microsoft.com/office/officeart/2018/2/layout/IconCircleList"/>
    <dgm:cxn modelId="{091EE8DB-F92B-4CB3-ABD6-FFEB56B07A8B}" type="presParOf" srcId="{BDD20EE1-5DFF-4E16-802C-2448893CCB5A}" destId="{41C0BC0F-FFD5-42B5-B952-9316B9364F6F}" srcOrd="1" destOrd="0" presId="urn:microsoft.com/office/officeart/2018/2/layout/IconCircleList"/>
    <dgm:cxn modelId="{DAE7DE5D-0787-4DCA-83CB-B15B42A3D0EC}" type="presParOf" srcId="{BDD20EE1-5DFF-4E16-802C-2448893CCB5A}" destId="{392FDDC2-BC7A-49BF-88A1-7B4956AD8377}" srcOrd="2" destOrd="0" presId="urn:microsoft.com/office/officeart/2018/2/layout/IconCircleList"/>
    <dgm:cxn modelId="{03A77C2B-16FB-486D-9C1B-3FF393F2E432}" type="presParOf" srcId="{BDD20EE1-5DFF-4E16-802C-2448893CCB5A}" destId="{7703AFE5-FAA2-4D8A-AEFA-D3C5CB41E5BC}"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66-1B2E-4C4E-80A2-97E86ABFA479}">
      <dsp:nvSpPr>
        <dsp:cNvPr id="0" name=""/>
        <dsp:cNvSpPr/>
      </dsp:nvSpPr>
      <dsp:spPr>
        <a:xfrm>
          <a:off x="57624" y="849837"/>
          <a:ext cx="892462" cy="892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B2F71-E638-412C-8147-FC7081E08B04}">
      <dsp:nvSpPr>
        <dsp:cNvPr id="0" name=""/>
        <dsp:cNvSpPr/>
      </dsp:nvSpPr>
      <dsp:spPr>
        <a:xfrm>
          <a:off x="245041" y="1037254"/>
          <a:ext cx="517628" cy="517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5AF25A-E676-44EA-BB66-F2100ACAD1CB}">
      <dsp:nvSpPr>
        <dsp:cNvPr id="0" name=""/>
        <dsp:cNvSpPr/>
      </dsp:nvSpPr>
      <dsp:spPr>
        <a:xfrm>
          <a:off x="1141328" y="849837"/>
          <a:ext cx="2103660" cy="89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622300">
            <a:spcBef>
              <a:spcPct val="0"/>
            </a:spcBef>
            <a:spcAft>
              <a:spcPct val="35000"/>
            </a:spcAft>
            <a:buNone/>
          </a:pPr>
          <a:r>
            <a:rPr lang="es-MX" sz="1400" kern="1200" noProof="1"/>
            <a:t>la calidad del sector</a:t>
          </a:r>
        </a:p>
        <a:p>
          <a:pPr marL="0" lvl="0" indent="0" algn="l" defTabSz="622300">
            <a:spcBef>
              <a:spcPct val="0"/>
            </a:spcBef>
            <a:spcAft>
              <a:spcPct val="35000"/>
            </a:spcAft>
            <a:buNone/>
          </a:pPr>
          <a:r>
            <a:rPr lang="es-ES" sz="1400" kern="1200" noProof="1"/>
            <a:t>público sólo puede evaluarse en relación con el papel del Estado</a:t>
          </a:r>
        </a:p>
      </dsp:txBody>
      <dsp:txXfrm>
        <a:off x="1141328" y="849837"/>
        <a:ext cx="2103660" cy="892462"/>
      </dsp:txXfrm>
    </dsp:sp>
    <dsp:sp modelId="{75512A68-FA50-4392-A441-C6EC352FE606}">
      <dsp:nvSpPr>
        <dsp:cNvPr id="0" name=""/>
        <dsp:cNvSpPr/>
      </dsp:nvSpPr>
      <dsp:spPr>
        <a:xfrm>
          <a:off x="3611535" y="849837"/>
          <a:ext cx="892462" cy="892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5A8E1-258A-4D4B-9D55-24376C0AB360}">
      <dsp:nvSpPr>
        <dsp:cNvPr id="0" name=""/>
        <dsp:cNvSpPr/>
      </dsp:nvSpPr>
      <dsp:spPr>
        <a:xfrm>
          <a:off x="3798953" y="1037254"/>
          <a:ext cx="517628" cy="517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3C7F31-A7C1-43C9-AE27-AAE9100EE1FE}">
      <dsp:nvSpPr>
        <dsp:cNvPr id="0" name=""/>
        <dsp:cNvSpPr/>
      </dsp:nvSpPr>
      <dsp:spPr>
        <a:xfrm>
          <a:off x="4695240" y="849837"/>
          <a:ext cx="2103660" cy="89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711200" rtl="0">
            <a:lnSpc>
              <a:spcPct val="100000"/>
            </a:lnSpc>
            <a:spcBef>
              <a:spcPct val="0"/>
            </a:spcBef>
            <a:spcAft>
              <a:spcPct val="35000"/>
            </a:spcAft>
            <a:buNone/>
          </a:pPr>
          <a:r>
            <a:rPr lang="es-ES" sz="1600" kern="1200" noProof="1"/>
            <a:t>Y los recursos en manos</a:t>
          </a:r>
          <a:endParaRPr lang="es-MX" sz="1600" kern="1200" noProof="1"/>
        </a:p>
        <a:p>
          <a:pPr marL="0" lvl="0" indent="0" algn="l" defTabSz="711200">
            <a:spcBef>
              <a:spcPct val="0"/>
            </a:spcBef>
            <a:spcAft>
              <a:spcPct val="35000"/>
            </a:spcAft>
            <a:buNone/>
          </a:pPr>
          <a:r>
            <a:rPr lang="es-ES" sz="1600" kern="1200" noProof="1"/>
            <a:t>del sector público deberían dedicarse a usos que maximicen su </a:t>
          </a:r>
          <a:r>
            <a:rPr lang="es-MX" sz="1600" kern="1200" noProof="1"/>
            <a:t>rentabilidad social</a:t>
          </a:r>
          <a:endParaRPr lang="es-ES" sz="1600" kern="1200" noProof="1"/>
        </a:p>
      </dsp:txBody>
      <dsp:txXfrm>
        <a:off x="4695240" y="849837"/>
        <a:ext cx="2103660" cy="892462"/>
      </dsp:txXfrm>
    </dsp:sp>
    <dsp:sp modelId="{2CA4BD4C-87EF-4944-9E57-97154B3B633C}">
      <dsp:nvSpPr>
        <dsp:cNvPr id="0" name=""/>
        <dsp:cNvSpPr/>
      </dsp:nvSpPr>
      <dsp:spPr>
        <a:xfrm>
          <a:off x="57624" y="2456012"/>
          <a:ext cx="892462" cy="892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F53AC-3AF2-437B-A5AB-1239ADEC0676}">
      <dsp:nvSpPr>
        <dsp:cNvPr id="0" name=""/>
        <dsp:cNvSpPr/>
      </dsp:nvSpPr>
      <dsp:spPr>
        <a:xfrm>
          <a:off x="245041" y="2643429"/>
          <a:ext cx="517628" cy="517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03E058-79E0-456E-A0FD-258E317D3D6A}">
      <dsp:nvSpPr>
        <dsp:cNvPr id="0" name=""/>
        <dsp:cNvSpPr/>
      </dsp:nvSpPr>
      <dsp:spPr>
        <a:xfrm>
          <a:off x="1141328" y="2456012"/>
          <a:ext cx="2103660" cy="89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711200">
            <a:spcBef>
              <a:spcPct val="0"/>
            </a:spcBef>
            <a:spcAft>
              <a:spcPct val="35000"/>
            </a:spcAft>
            <a:buNone/>
          </a:pPr>
          <a:r>
            <a:rPr lang="es-MX" sz="1600" kern="1200" noProof="1"/>
            <a:t>Los procesos y resultados</a:t>
          </a:r>
        </a:p>
        <a:p>
          <a:pPr marL="0" lvl="0" indent="0" algn="l" defTabSz="711200">
            <a:spcBef>
              <a:spcPct val="0"/>
            </a:spcBef>
            <a:spcAft>
              <a:spcPct val="35000"/>
            </a:spcAft>
            <a:buNone/>
          </a:pPr>
          <a:r>
            <a:rPr lang="es-ES" sz="1600" kern="1200" noProof="1"/>
            <a:t>del sector público deben ser transparentes</a:t>
          </a:r>
        </a:p>
      </dsp:txBody>
      <dsp:txXfrm>
        <a:off x="1141328" y="2456012"/>
        <a:ext cx="2103660" cy="892462"/>
      </dsp:txXfrm>
    </dsp:sp>
    <dsp:sp modelId="{7089FE6B-57E5-4306-8097-E758E000C828}">
      <dsp:nvSpPr>
        <dsp:cNvPr id="0" name=""/>
        <dsp:cNvSpPr/>
      </dsp:nvSpPr>
      <dsp:spPr>
        <a:xfrm>
          <a:off x="3611535" y="2456012"/>
          <a:ext cx="892462" cy="892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0BC0F-FFD5-42B5-B952-9316B9364F6F}">
      <dsp:nvSpPr>
        <dsp:cNvPr id="0" name=""/>
        <dsp:cNvSpPr/>
      </dsp:nvSpPr>
      <dsp:spPr>
        <a:xfrm>
          <a:off x="3798953" y="2643429"/>
          <a:ext cx="517628" cy="517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03AFE5-FAA2-4D8A-AEFA-D3C5CB41E5BC}">
      <dsp:nvSpPr>
        <dsp:cNvPr id="0" name=""/>
        <dsp:cNvSpPr/>
      </dsp:nvSpPr>
      <dsp:spPr>
        <a:xfrm>
          <a:off x="4695240" y="2456012"/>
          <a:ext cx="2103660" cy="89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711200" rtl="0">
            <a:lnSpc>
              <a:spcPct val="100000"/>
            </a:lnSpc>
            <a:spcBef>
              <a:spcPct val="0"/>
            </a:spcBef>
            <a:spcAft>
              <a:spcPct val="35000"/>
            </a:spcAft>
            <a:buNone/>
          </a:pPr>
          <a:r>
            <a:rPr lang="es-ES" sz="1600" kern="1200" noProof="1"/>
            <a:t> La calidad del sector público es importante para lograr la equidad</a:t>
          </a:r>
        </a:p>
      </dsp:txBody>
      <dsp:txXfrm>
        <a:off x="4695240" y="2456012"/>
        <a:ext cx="2103660" cy="8924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o Lista de círculos"/>
  <dgm:desc val="Se usa para mostrar fragmentos de información no secuenciales o agrupados acompañados de objetos visuales relacionados. Las formas circulares pueden contener un icono o una imagen pequeña y el cuadro de texto correspondiente muestra texto de nivel 1. Funciona mejor en iconos o imágenes pequeñas con descripciones de longitud media."/>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0E43EA8-C83F-40B4-821D-381469DAC3C5}" type="datetime1">
              <a:rPr lang="es-ES" smtClean="0"/>
              <a:t>20/09/2022</a:t>
            </a:fld>
            <a:endParaRPr lang="es-ES"/>
          </a:p>
        </p:txBody>
      </p:sp>
      <p:sp>
        <p:nvSpPr>
          <p:cNvPr id="4" name="Marcador de pie de página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C605DA-80A8-4B7B-B889-6C5700BB4CEA}" type="slidenum">
              <a:rPr lang="es-ES" smtClean="0"/>
              <a:t>‹Nº›</a:t>
            </a:fld>
            <a:endParaRPr lang="es-E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196330-F357-4FA5-8E24-14646E9FA556}" type="datetime1">
              <a:rPr lang="es-ES" noProof="0" smtClean="0"/>
              <a:t>20/09/2022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544625-0ADF-4414-89A2-9E135F0C849F}" type="slidenum">
              <a:rPr lang="es-ES" noProof="0" smtClean="0"/>
              <a:t>‹Nº›</a:t>
            </a:fld>
            <a:endParaRPr lang="es-ES" noProof="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1</a:t>
            </a:fld>
            <a:endParaRPr lang="es-E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2</a:t>
            </a:fld>
            <a:endParaRPr lang="es-ES"/>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F3544625-0ADF-4414-89A2-9E135F0C849F}" type="slidenum">
              <a:rPr lang="es-ES" smtClean="0"/>
              <a:t>26</a:t>
            </a:fld>
            <a:endParaRPr lang="es-ES"/>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Imagen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8932558" y="5870575"/>
            <a:ext cx="1600200" cy="377825"/>
          </a:xfrm>
        </p:spPr>
        <p:txBody>
          <a:bodyPr rtlCol="0"/>
          <a:lstStyle/>
          <a:p>
            <a:pPr rtl="0"/>
            <a:fld id="{DB2FE8E8-091D-478B-96D3-F0BCBE902769}" type="datetime1">
              <a:rPr lang="es-ES" noProof="0" smtClean="0"/>
              <a:t>20/09/2022</a:t>
            </a:fld>
            <a:endParaRPr lang="es-ES" noProof="0"/>
          </a:p>
        </p:txBody>
      </p:sp>
      <p:sp>
        <p:nvSpPr>
          <p:cNvPr id="5" name="Marcador de pie de página 4"/>
          <p:cNvSpPr>
            <a:spLocks noGrp="1"/>
          </p:cNvSpPr>
          <p:nvPr>
            <p:ph type="ftr" sz="quarter" idx="11"/>
          </p:nvPr>
        </p:nvSpPr>
        <p:spPr>
          <a:xfrm>
            <a:off x="3962399" y="5870575"/>
            <a:ext cx="4893958" cy="377825"/>
          </a:xfrm>
        </p:spPr>
        <p:txBody>
          <a:bodyPr rtlCol="0"/>
          <a:lstStyle/>
          <a:p>
            <a:pPr rtl="0"/>
            <a:endParaRPr lang="es-ES" noProof="0"/>
          </a:p>
        </p:txBody>
      </p:sp>
      <p:sp>
        <p:nvSpPr>
          <p:cNvPr id="6" name="Marcador de número de diapositiva 5"/>
          <p:cNvSpPr>
            <a:spLocks noGrp="1"/>
          </p:cNvSpPr>
          <p:nvPr>
            <p:ph type="sldNum" sz="quarter" idx="12"/>
          </p:nvPr>
        </p:nvSpPr>
        <p:spPr>
          <a:xfrm>
            <a:off x="10608958" y="5870575"/>
            <a:ext cx="551167" cy="377825"/>
          </a:xfrm>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77E0CED-BF29-4F0C-9AA9-0115D5713A3C}" type="datetime1">
              <a:rPr lang="es-ES" noProof="0" smtClean="0"/>
              <a:t>20/09/2022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34F880D4-439E-4610-9C3E-7002ADF72D68}"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3" name="Marcador de texto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2D098E11-C3BE-4AEC-91BE-C88C988E8BDB}"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EB4B7CB3-EDF5-450E-A384-7B041709A774}"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es-ES" noProof="0"/>
              <a:t>Haga clic para modificar los estilos de texto del patrón</a:t>
            </a:r>
          </a:p>
        </p:txBody>
      </p:sp>
      <p:sp>
        <p:nvSpPr>
          <p:cNvPr id="3" name="Marcador de texto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FFE3CB04-8628-4BE2-8D9F-839986C200F3}"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es-ES" noProof="0"/>
              <a:t>Haga clic para modificar el estilo de título del patrón</a:t>
            </a:r>
          </a:p>
        </p:txBody>
      </p:sp>
      <p:sp>
        <p:nvSpPr>
          <p:cNvPr id="10" name="Marcador de texto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es-ES" noProof="0"/>
              <a:t>Haga clic para modificar los estilos de texto del patrón</a:t>
            </a:r>
          </a:p>
        </p:txBody>
      </p:sp>
      <p:sp>
        <p:nvSpPr>
          <p:cNvPr id="3" name="Marcador de texto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49ADF9D5-615E-4B40-B3DA-C7C3E3D8952A}"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ítulo 1"/>
          <p:cNvSpPr>
            <a:spLocks noGrp="1"/>
          </p:cNvSpPr>
          <p:nvPr>
            <p:ph type="title"/>
          </p:nvPr>
        </p:nvSpPr>
        <p:spPr>
          <a:xfrm>
            <a:off x="685801" y="609600"/>
            <a:ext cx="10131425" cy="1456267"/>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B62485D5-0708-40FF-87DA-DFD6F1ED03E1}"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vertical 1"/>
          <p:cNvSpPr>
            <a:spLocks noGrp="1"/>
          </p:cNvSpPr>
          <p:nvPr>
            <p:ph type="title" orient="vert"/>
          </p:nvPr>
        </p:nvSpPr>
        <p:spPr>
          <a:xfrm>
            <a:off x="8658675" y="609599"/>
            <a:ext cx="2158552"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685800" y="609600"/>
            <a:ext cx="7832116" cy="5181600"/>
          </a:xfrm>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15F592F-6928-459D-9C66-BF9E123B0381}"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3D295882-27AA-4631-9331-D93597626FFA}"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3308581"/>
            <a:ext cx="10131427" cy="1468800"/>
          </a:xfrm>
        </p:spPr>
        <p:txBody>
          <a:bodyPr rtlCol="0" anchor="b"/>
          <a:lstStyle>
            <a:lvl1pPr algn="l">
              <a:defRPr sz="4000" b="0" cap="all"/>
            </a:lvl1pPr>
          </a:lstStyle>
          <a:p>
            <a:pPr rtl="0"/>
            <a:r>
              <a:rPr lang="es-ES" noProof="0"/>
              <a:t>Haga clic para modificar el estilo de título del patrón</a:t>
            </a:r>
          </a:p>
        </p:txBody>
      </p:sp>
      <p:sp>
        <p:nvSpPr>
          <p:cNvPr id="3" name="Marcador de texto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839AA68A-2C9F-4F93-9A12-B546EF9950E3}" type="datetime1">
              <a:rPr lang="es-ES" noProof="0" smtClean="0"/>
              <a:t>20/09/2022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685802" y="2142067"/>
            <a:ext cx="4995334" cy="3649134"/>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5821895" y="2142067"/>
            <a:ext cx="4995332" cy="3649133"/>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744D0B13-414C-489C-BD27-AC542C962F8C}" type="datetime1">
              <a:rPr lang="es-ES" noProof="0" smtClean="0"/>
              <a:t>20/09/2022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685801" y="2870201"/>
            <a:ext cx="4996923" cy="2920998"/>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5823483" y="2870201"/>
            <a:ext cx="4995334" cy="2920998"/>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4795B55D-B831-4E7C-9B5B-10572D70AAC1}" type="datetime1">
              <a:rPr lang="es-ES" noProof="0" smtClean="0"/>
              <a:t>20/09/2022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A81EFD60-9F29-4E84-B34D-5A4A32F8F177}" type="datetime1">
              <a:rPr lang="es-ES" noProof="0" smtClean="0"/>
              <a:t>20/09/2022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Marcador de fecha 1"/>
          <p:cNvSpPr>
            <a:spLocks noGrp="1"/>
          </p:cNvSpPr>
          <p:nvPr>
            <p:ph type="dt" sz="half" idx="10"/>
          </p:nvPr>
        </p:nvSpPr>
        <p:spPr/>
        <p:txBody>
          <a:bodyPr rtlCol="0"/>
          <a:lstStyle/>
          <a:p>
            <a:pPr rtl="0"/>
            <a:fld id="{EFC432DC-30D4-485D-908A-88BDD16BF582}" type="datetime1">
              <a:rPr lang="es-ES" noProof="0" smtClean="0"/>
              <a:t>20/09/2022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contenido 2"/>
          <p:cNvSpPr>
            <a:spLocks noGrp="1"/>
          </p:cNvSpPr>
          <p:nvPr>
            <p:ph idx="1"/>
          </p:nvPr>
        </p:nvSpPr>
        <p:spPr>
          <a:xfrm>
            <a:off x="4648201" y="609601"/>
            <a:ext cx="6169026" cy="5181600"/>
          </a:xfrm>
        </p:spPr>
        <p:txBody>
          <a:bodyPr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D08C6E3D-7AEB-4E32-A201-6C2FD4755C7B}" type="datetime1">
              <a:rPr lang="es-ES" noProof="0" smtClean="0"/>
              <a:t>20/09/2022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es-ES" noProof="0"/>
              <a:t>Haga clic para modificar el estilo de título del patrón</a:t>
            </a:r>
          </a:p>
        </p:txBody>
      </p:sp>
      <p:sp>
        <p:nvSpPr>
          <p:cNvPr id="14" name="Marcador de posición de imagen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63369E75-D520-456D-AA7B-A5719B0A1CFB}" type="datetime1">
              <a:rPr lang="es-ES" noProof="0" smtClean="0"/>
              <a:t>20/09/2022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4FAD132-1BC9-40CE-BE05-559C781AA0B0}" type="datetime1">
              <a:rPr lang="es-ES" noProof="0" smtClean="0"/>
              <a:t>20/09/2022</a:t>
            </a:fld>
            <a:endParaRPr lang="es-ES" noProof="0" dirty="0"/>
          </a:p>
        </p:txBody>
      </p:sp>
      <p:sp>
        <p:nvSpPr>
          <p:cNvPr id="5" name="Marcador de pie de página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a:p>
        </p:txBody>
      </p:sp>
      <p:sp>
        <p:nvSpPr>
          <p:cNvPr id="6" name="Marcador de número de diapositiva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jp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ielo nocturno con montañas a lo lejos en el horizonte">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rtlCol="0">
            <a:normAutofit/>
          </a:bodyPr>
          <a:lstStyle/>
          <a:p>
            <a:pPr rtl="0"/>
            <a:r>
              <a:rPr lang="es-ES" b="1" dirty="0"/>
              <a:t>El papel del Estado</a:t>
            </a:r>
            <a:br>
              <a:rPr lang="es-ES" b="1" dirty="0"/>
            </a:br>
            <a:r>
              <a:rPr lang="es-ES" b="1" dirty="0"/>
              <a:t>y la calidad</a:t>
            </a:r>
            <a:br>
              <a:rPr lang="es-ES" b="1" dirty="0"/>
            </a:br>
            <a:r>
              <a:rPr lang="es-ES" b="1" dirty="0"/>
              <a:t>del sector público</a:t>
            </a:r>
          </a:p>
        </p:txBody>
      </p:sp>
      <p:sp>
        <p:nvSpPr>
          <p:cNvPr id="3" name="Subtítulo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rtlCol="0">
            <a:normAutofit/>
          </a:bodyPr>
          <a:lstStyle/>
          <a:p>
            <a:pPr rtl="0"/>
            <a:r>
              <a:rPr lang="en-US" dirty="0"/>
              <a:t>Vito </a:t>
            </a:r>
            <a:r>
              <a:rPr lang="en-US" dirty="0" err="1"/>
              <a:t>Tanzi</a:t>
            </a:r>
            <a:endParaRPr lang="es-ES" dirty="0">
              <a:solidFill>
                <a:schemeClr val="accent1">
                  <a:lumMod val="40000"/>
                  <a:lumOff val="60000"/>
                </a:schemeClr>
              </a:solidFill>
            </a:endParaRP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78EAD-B11C-EAED-DED9-DD56693BF978}"/>
              </a:ext>
            </a:extLst>
          </p:cNvPr>
          <p:cNvSpPr>
            <a:spLocks noGrp="1"/>
          </p:cNvSpPr>
          <p:nvPr>
            <p:ph type="title"/>
          </p:nvPr>
        </p:nvSpPr>
        <p:spPr/>
        <p:txBody>
          <a:bodyPr/>
          <a:lstStyle/>
          <a:p>
            <a:r>
              <a:rPr lang="es-ES" dirty="0"/>
              <a:t>La importancia de las reglas</a:t>
            </a:r>
            <a:endParaRPr lang="es-MX" dirty="0"/>
          </a:p>
        </p:txBody>
      </p:sp>
      <p:sp>
        <p:nvSpPr>
          <p:cNvPr id="3" name="Marcador de contenido 2">
            <a:extLst>
              <a:ext uri="{FF2B5EF4-FFF2-40B4-BE49-F238E27FC236}">
                <a16:creationId xmlns:a16="http://schemas.microsoft.com/office/drawing/2014/main" id="{B086A214-613C-903D-0C7C-04829775B0D4}"/>
              </a:ext>
            </a:extLst>
          </p:cNvPr>
          <p:cNvSpPr>
            <a:spLocks noGrp="1"/>
          </p:cNvSpPr>
          <p:nvPr>
            <p:ph idx="1"/>
          </p:nvPr>
        </p:nvSpPr>
        <p:spPr/>
        <p:txBody>
          <a:bodyPr>
            <a:normAutofit/>
          </a:bodyPr>
          <a:lstStyle/>
          <a:p>
            <a:r>
              <a:rPr lang="es-ES" sz="2000" dirty="0"/>
              <a:t>En las democracias con economía de mercado, el mandato de intervención estatal en la economía suele estar detallado primero en la constitución y luego en muchas leyes y reglamentos que dan un contenido específico a los principios, normalmente generales, que se asientan en la constitución.</a:t>
            </a:r>
          </a:p>
          <a:p>
            <a:r>
              <a:rPr lang="es-ES" sz="2000" dirty="0"/>
              <a:t>La constitución, las leyes y los reglamentos definen las reglas del juego que orientan la conducta de los individuos y las empresas, por una parte, y las instituciones públicas, por la otra. Sin embargo, como han señalado North y </a:t>
            </a:r>
            <a:r>
              <a:rPr lang="es-ES" sz="2000" dirty="0" err="1"/>
              <a:t>Weingast</a:t>
            </a:r>
            <a:r>
              <a:rPr lang="es-ES" sz="2000" dirty="0"/>
              <a:t> (1994, p.312), un factor político crítico es el grado de compromiso que caracteriza al régimen o mandatario frente a esas reglas</a:t>
            </a:r>
          </a:p>
          <a:p>
            <a:endParaRPr lang="es-MX" sz="2000" dirty="0"/>
          </a:p>
        </p:txBody>
      </p:sp>
    </p:spTree>
    <p:extLst>
      <p:ext uri="{BB962C8B-B14F-4D97-AF65-F5344CB8AC3E}">
        <p14:creationId xmlns:p14="http://schemas.microsoft.com/office/powerpoint/2010/main" val="28224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D46BD-B6A2-9BCA-C488-979B2664F467}"/>
              </a:ext>
            </a:extLst>
          </p:cNvPr>
          <p:cNvSpPr>
            <a:spLocks noGrp="1"/>
          </p:cNvSpPr>
          <p:nvPr>
            <p:ph type="title"/>
          </p:nvPr>
        </p:nvSpPr>
        <p:spPr/>
        <p:txBody>
          <a:bodyPr/>
          <a:lstStyle/>
          <a:p>
            <a:r>
              <a:rPr lang="es-ES" dirty="0"/>
              <a:t>1. El papel de las constituciones</a:t>
            </a:r>
            <a:endParaRPr lang="es-MX" dirty="0"/>
          </a:p>
        </p:txBody>
      </p:sp>
      <p:sp>
        <p:nvSpPr>
          <p:cNvPr id="3" name="Marcador de contenido 2">
            <a:extLst>
              <a:ext uri="{FF2B5EF4-FFF2-40B4-BE49-F238E27FC236}">
                <a16:creationId xmlns:a16="http://schemas.microsoft.com/office/drawing/2014/main" id="{0B76E770-8562-A600-C063-46D4C572FAE4}"/>
              </a:ext>
            </a:extLst>
          </p:cNvPr>
          <p:cNvSpPr>
            <a:spLocks noGrp="1"/>
          </p:cNvSpPr>
          <p:nvPr>
            <p:ph idx="1"/>
          </p:nvPr>
        </p:nvSpPr>
        <p:spPr/>
        <p:txBody>
          <a:bodyPr>
            <a:normAutofit/>
          </a:bodyPr>
          <a:lstStyle/>
          <a:p>
            <a:r>
              <a:rPr lang="es-ES" sz="2000" dirty="0"/>
              <a:t>La constitución debe ser un documento vivo que orienta la acción, pero no puede tomar en cuenta situaciones concretas ni prever actividades o situaciones que no existían en el momento de redactarla</a:t>
            </a:r>
          </a:p>
          <a:p>
            <a:r>
              <a:rPr lang="es-ES" sz="2000" dirty="0"/>
              <a:t>Un problema que afecta a las constituciones es que tienden a reflejar las preocupaciones y fuerzas políticas predominantes en el momento en que fueron redactadas.</a:t>
            </a:r>
          </a:p>
          <a:p>
            <a:r>
              <a:rPr lang="es-ES" sz="2000" dirty="0"/>
              <a:t>El papel que cumplen las constituciones en la determinación de la calidad del sector público en las economías de mercado democráticas modernas no puede sobreestimarse.</a:t>
            </a:r>
          </a:p>
          <a:p>
            <a:r>
              <a:rPr lang="es-ES" sz="2000" dirty="0"/>
              <a:t>La constitución es la que estimula o permite ciertas actuaciones por parte del ente gobernante y de la ciudadanía. </a:t>
            </a:r>
            <a:endParaRPr lang="es-MX" sz="2000" dirty="0"/>
          </a:p>
        </p:txBody>
      </p:sp>
    </p:spTree>
    <p:extLst>
      <p:ext uri="{BB962C8B-B14F-4D97-AF65-F5344CB8AC3E}">
        <p14:creationId xmlns:p14="http://schemas.microsoft.com/office/powerpoint/2010/main" val="260472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099A4-23C4-3AF2-7BAB-037C02FB3AB2}"/>
              </a:ext>
            </a:extLst>
          </p:cNvPr>
          <p:cNvSpPr>
            <a:spLocks noGrp="1"/>
          </p:cNvSpPr>
          <p:nvPr>
            <p:ph type="title"/>
          </p:nvPr>
        </p:nvSpPr>
        <p:spPr/>
        <p:txBody>
          <a:bodyPr/>
          <a:lstStyle/>
          <a:p>
            <a:r>
              <a:rPr lang="es-MX" dirty="0"/>
              <a:t>2. La legislación</a:t>
            </a:r>
          </a:p>
        </p:txBody>
      </p:sp>
      <p:sp>
        <p:nvSpPr>
          <p:cNvPr id="3" name="Marcador de contenido 2">
            <a:extLst>
              <a:ext uri="{FF2B5EF4-FFF2-40B4-BE49-F238E27FC236}">
                <a16:creationId xmlns:a16="http://schemas.microsoft.com/office/drawing/2014/main" id="{EBA54F7A-5C9F-4576-5246-952321200119}"/>
              </a:ext>
            </a:extLst>
          </p:cNvPr>
          <p:cNvSpPr>
            <a:spLocks noGrp="1"/>
          </p:cNvSpPr>
          <p:nvPr>
            <p:ph idx="1"/>
          </p:nvPr>
        </p:nvSpPr>
        <p:spPr/>
        <p:txBody>
          <a:bodyPr>
            <a:normAutofit/>
          </a:bodyPr>
          <a:lstStyle/>
          <a:p>
            <a:r>
              <a:rPr lang="es-ES" sz="2400" dirty="0"/>
              <a:t>La calidad del sector público mejora cuando las leyes están bien redactadas y cubren todos los aspectos necesarios, cuando no se prestan para interpretaciones encontradas por parte del público o de los funcionarios gubernamentales, cuando no son más numerosas que lo estrictamente necesario y cuando no se contradicen unas con otras. </a:t>
            </a:r>
          </a:p>
        </p:txBody>
      </p:sp>
    </p:spTree>
    <p:extLst>
      <p:ext uri="{BB962C8B-B14F-4D97-AF65-F5344CB8AC3E}">
        <p14:creationId xmlns:p14="http://schemas.microsoft.com/office/powerpoint/2010/main" val="34498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6B8A0-4336-A452-9ECF-9C80C6DDFB2D}"/>
              </a:ext>
            </a:extLst>
          </p:cNvPr>
          <p:cNvSpPr>
            <a:spLocks noGrp="1"/>
          </p:cNvSpPr>
          <p:nvPr>
            <p:ph type="title"/>
          </p:nvPr>
        </p:nvSpPr>
        <p:spPr/>
        <p:txBody>
          <a:bodyPr/>
          <a:lstStyle/>
          <a:p>
            <a:r>
              <a:rPr lang="es-MX" dirty="0"/>
              <a:t>3. La reglamentación</a:t>
            </a:r>
          </a:p>
        </p:txBody>
      </p:sp>
      <p:sp>
        <p:nvSpPr>
          <p:cNvPr id="3" name="Marcador de contenido 2">
            <a:extLst>
              <a:ext uri="{FF2B5EF4-FFF2-40B4-BE49-F238E27FC236}">
                <a16:creationId xmlns:a16="http://schemas.microsoft.com/office/drawing/2014/main" id="{A5CF19B7-ED5D-180B-94B3-4D8808A7A442}"/>
              </a:ext>
            </a:extLst>
          </p:cNvPr>
          <p:cNvSpPr>
            <a:spLocks noGrp="1"/>
          </p:cNvSpPr>
          <p:nvPr>
            <p:ph idx="1"/>
          </p:nvPr>
        </p:nvSpPr>
        <p:spPr/>
        <p:txBody>
          <a:bodyPr>
            <a:normAutofit lnSpcReduction="10000"/>
          </a:bodyPr>
          <a:lstStyle/>
          <a:p>
            <a:r>
              <a:rPr lang="es-ES" sz="2000" dirty="0"/>
              <a:t>Las leyes se complementan muchas veces con reglamentos específicos. Estos pueden clasificarse en tres grupos: reglamentos económicos, reglamentos de seguridad y reglamentos </a:t>
            </a:r>
            <a:r>
              <a:rPr lang="en-US" sz="2000" dirty="0"/>
              <a:t>de </a:t>
            </a:r>
            <a:r>
              <a:rPr lang="en-US" sz="2000" dirty="0" err="1"/>
              <a:t>información</a:t>
            </a:r>
            <a:r>
              <a:rPr lang="en-US" sz="2000" dirty="0"/>
              <a:t>.</a:t>
            </a:r>
          </a:p>
          <a:p>
            <a:r>
              <a:rPr lang="es-ES" sz="2000" dirty="0"/>
              <a:t>Como señalaba un informe reciente de la Organización de Cooperación y Desarrollo Económicos (OCDE, 1999, p. 179), la reglamentación es quizá la forma más generalizada de intervención estatal en la actividad económica</a:t>
            </a:r>
          </a:p>
          <a:p>
            <a:r>
              <a:rPr lang="es-ES" sz="2000" dirty="0"/>
              <a:t>En resumen, un sector público de alta calidad debe tener suficientes reglas claras como para poder orientar la actividad económica (y otras), pero no tantas y tan vagas que otorguen un poder desmedido a los burócratas y creen confusión entre quienes toman las decisiones económicas. En general, las reglas deben especificar lo que no se permite más bien que autorizar lo que se permite</a:t>
            </a:r>
            <a:endParaRPr lang="es-MX" sz="2000" dirty="0"/>
          </a:p>
        </p:txBody>
      </p:sp>
    </p:spTree>
    <p:extLst>
      <p:ext uri="{BB962C8B-B14F-4D97-AF65-F5344CB8AC3E}">
        <p14:creationId xmlns:p14="http://schemas.microsoft.com/office/powerpoint/2010/main" val="405674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395B7-53E9-F525-5FC7-BEDC1F2FE252}"/>
              </a:ext>
            </a:extLst>
          </p:cNvPr>
          <p:cNvSpPr>
            <a:spLocks noGrp="1"/>
          </p:cNvSpPr>
          <p:nvPr>
            <p:ph type="title"/>
          </p:nvPr>
        </p:nvSpPr>
        <p:spPr/>
        <p:txBody>
          <a:bodyPr/>
          <a:lstStyle/>
          <a:p>
            <a:r>
              <a:rPr lang="es-ES" dirty="0"/>
              <a:t>Reglas políticas y de procedimiento</a:t>
            </a:r>
            <a:endParaRPr lang="es-MX" dirty="0"/>
          </a:p>
        </p:txBody>
      </p:sp>
      <p:sp>
        <p:nvSpPr>
          <p:cNvPr id="3" name="Marcador de contenido 2">
            <a:extLst>
              <a:ext uri="{FF2B5EF4-FFF2-40B4-BE49-F238E27FC236}">
                <a16:creationId xmlns:a16="http://schemas.microsoft.com/office/drawing/2014/main" id="{E7C244DC-F0CA-1F00-6637-23A94B6D620D}"/>
              </a:ext>
            </a:extLst>
          </p:cNvPr>
          <p:cNvSpPr>
            <a:spLocks noGrp="1"/>
          </p:cNvSpPr>
          <p:nvPr>
            <p:ph idx="1"/>
          </p:nvPr>
        </p:nvSpPr>
        <p:spPr/>
        <p:txBody>
          <a:bodyPr>
            <a:normAutofit/>
          </a:bodyPr>
          <a:lstStyle/>
          <a:p>
            <a:r>
              <a:rPr lang="es-ES" sz="2000" dirty="0"/>
              <a:t>La constitución, las leyes y los reglamentos deben definir en sus grandes lineamientos las atribuciones legales del sector público o, dicho de otra manera, deben establecer las reglas del juego que han de determinar la conducta del sector público y la regulación del mercado. No puede subestimarse la importancia de estas reglamentaciones</a:t>
            </a:r>
          </a:p>
          <a:p>
            <a:r>
              <a:rPr lang="es-ES" sz="2000" dirty="0"/>
              <a:t>Los reglamentos políticos y de procedimiento seguramente tendrán más influencia sobre las políticas que la calidad del sector público o de las instituciones públicas. Son estas instituciones las que hacen frente a la ciudadanía y que ponen en práctica las políticas. </a:t>
            </a:r>
            <a:endParaRPr lang="es-MX" sz="2000" dirty="0"/>
          </a:p>
        </p:txBody>
      </p:sp>
    </p:spTree>
    <p:extLst>
      <p:ext uri="{BB962C8B-B14F-4D97-AF65-F5344CB8AC3E}">
        <p14:creationId xmlns:p14="http://schemas.microsoft.com/office/powerpoint/2010/main" val="87186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7A57A-AEE1-EC8F-7466-22595FFF7B8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423ED15-EBF2-7BAA-E7AE-480E16BB19C5}"/>
              </a:ext>
            </a:extLst>
          </p:cNvPr>
          <p:cNvSpPr>
            <a:spLocks noGrp="1"/>
          </p:cNvSpPr>
          <p:nvPr>
            <p:ph idx="1"/>
          </p:nvPr>
        </p:nvSpPr>
        <p:spPr/>
        <p:txBody>
          <a:bodyPr>
            <a:normAutofit/>
          </a:bodyPr>
          <a:lstStyle/>
          <a:p>
            <a:r>
              <a:rPr lang="es-ES" sz="2000" dirty="0"/>
              <a:t>Los reglamentos no son más que una serie de instrucciones. No son en sí políticas. Hasta no entrar en el juego, no son más que pedazos de papel; y el juego está en manos de las instituciones encargadas de cumplir esas instrucciones</a:t>
            </a:r>
          </a:p>
          <a:p>
            <a:r>
              <a:rPr lang="es-ES" sz="2000" dirty="0"/>
              <a:t>El sector público está compuesto de muchas instituciones, algunas de las cuales tienen mayor importancia que las otras. La conducción y eficiencia de estas instituciones determinan en alto grado la calidad del sector público.</a:t>
            </a:r>
            <a:endParaRPr lang="es-MX" sz="2000" dirty="0"/>
          </a:p>
        </p:txBody>
      </p:sp>
    </p:spTree>
    <p:extLst>
      <p:ext uri="{BB962C8B-B14F-4D97-AF65-F5344CB8AC3E}">
        <p14:creationId xmlns:p14="http://schemas.microsoft.com/office/powerpoint/2010/main" val="422584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D1272-3215-E38E-AEF2-9885FBDED1BC}"/>
              </a:ext>
            </a:extLst>
          </p:cNvPr>
          <p:cNvSpPr>
            <a:spLocks noGrp="1"/>
          </p:cNvSpPr>
          <p:nvPr>
            <p:ph type="title"/>
          </p:nvPr>
        </p:nvSpPr>
        <p:spPr>
          <a:xfrm>
            <a:off x="685801" y="609600"/>
            <a:ext cx="10131425" cy="1456267"/>
          </a:xfrm>
        </p:spPr>
        <p:txBody>
          <a:bodyPr anchor="ctr">
            <a:normAutofit/>
          </a:bodyPr>
          <a:lstStyle/>
          <a:p>
            <a:r>
              <a:rPr lang="es-ES" dirty="0"/>
              <a:t>La calidad de las instituciones públicas</a:t>
            </a:r>
            <a:endParaRPr lang="es-MX" dirty="0"/>
          </a:p>
        </p:txBody>
      </p:sp>
      <p:sp>
        <p:nvSpPr>
          <p:cNvPr id="8" name="Content Placeholder 2">
            <a:extLst>
              <a:ext uri="{FF2B5EF4-FFF2-40B4-BE49-F238E27FC236}">
                <a16:creationId xmlns:a16="http://schemas.microsoft.com/office/drawing/2014/main" id="{43CDC4F3-0AB7-7DA5-BFEF-66E9005B6367}"/>
              </a:ext>
            </a:extLst>
          </p:cNvPr>
          <p:cNvSpPr>
            <a:spLocks noGrp="1"/>
          </p:cNvSpPr>
          <p:nvPr>
            <p:ph sz="half" idx="1"/>
          </p:nvPr>
        </p:nvSpPr>
        <p:spPr>
          <a:xfrm>
            <a:off x="685802" y="2142067"/>
            <a:ext cx="4995334" cy="3649134"/>
          </a:xfrm>
        </p:spPr>
        <p:txBody>
          <a:bodyPr>
            <a:normAutofit/>
          </a:bodyPr>
          <a:lstStyle/>
          <a:p>
            <a:r>
              <a:rPr lang="es-ES" sz="2400" dirty="0"/>
              <a:t>El desempeño de las instituciones públicas depende de muchos factores, entre otros</a:t>
            </a:r>
          </a:p>
          <a:p>
            <a:r>
              <a:rPr lang="es-ES" dirty="0"/>
              <a:t> i) la tradición y la buena reputación; </a:t>
            </a:r>
          </a:p>
          <a:p>
            <a:r>
              <a:rPr lang="es-ES" dirty="0" err="1"/>
              <a:t>ii</a:t>
            </a:r>
            <a:r>
              <a:rPr lang="es-ES" dirty="0"/>
              <a:t>) los recursos con que cuentan y la discreción que tienen para usarlos; </a:t>
            </a:r>
          </a:p>
          <a:p>
            <a:r>
              <a:rPr lang="es-ES" dirty="0" err="1"/>
              <a:t>iii</a:t>
            </a:r>
            <a:r>
              <a:rPr lang="es-ES" dirty="0"/>
              <a:t>) la clara definición de su mandato; </a:t>
            </a:r>
          </a:p>
        </p:txBody>
      </p:sp>
      <p:sp>
        <p:nvSpPr>
          <p:cNvPr id="10" name="Content Placeholder 3">
            <a:extLst>
              <a:ext uri="{FF2B5EF4-FFF2-40B4-BE49-F238E27FC236}">
                <a16:creationId xmlns:a16="http://schemas.microsoft.com/office/drawing/2014/main" id="{3455D3B9-D71C-384D-D874-0B0CE7187474}"/>
              </a:ext>
            </a:extLst>
          </p:cNvPr>
          <p:cNvSpPr>
            <a:spLocks noGrp="1"/>
          </p:cNvSpPr>
          <p:nvPr>
            <p:ph sz="half" idx="2"/>
          </p:nvPr>
        </p:nvSpPr>
        <p:spPr>
          <a:xfrm>
            <a:off x="5821895" y="2142067"/>
            <a:ext cx="4995332" cy="3649133"/>
          </a:xfrm>
        </p:spPr>
        <p:txBody>
          <a:bodyPr>
            <a:normAutofit/>
          </a:bodyPr>
          <a:lstStyle/>
          <a:p>
            <a:r>
              <a:rPr lang="es-ES" dirty="0" err="1"/>
              <a:t>iv</a:t>
            </a:r>
            <a:r>
              <a:rPr lang="es-ES" dirty="0"/>
              <a:t>) sus organizaciones;</a:t>
            </a:r>
          </a:p>
          <a:p>
            <a:r>
              <a:rPr lang="es-ES" dirty="0"/>
              <a:t>v) los incentivos que se les ofrecen; vi) la calidad de su liderazgo y de su personal, y</a:t>
            </a:r>
          </a:p>
          <a:p>
            <a:r>
              <a:rPr lang="es-ES" dirty="0" err="1"/>
              <a:t>vii</a:t>
            </a:r>
            <a:r>
              <a:rPr lang="es-ES" dirty="0"/>
              <a:t>) la libertad de acción que tienen en cuanto a reorganización.</a:t>
            </a:r>
            <a:endParaRPr lang="en-US" dirty="0"/>
          </a:p>
          <a:p>
            <a:endParaRPr lang="en-US" dirty="0"/>
          </a:p>
        </p:txBody>
      </p:sp>
    </p:spTree>
    <p:extLst>
      <p:ext uri="{BB962C8B-B14F-4D97-AF65-F5344CB8AC3E}">
        <p14:creationId xmlns:p14="http://schemas.microsoft.com/office/powerpoint/2010/main" val="341647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09917-6DDF-51E4-4D78-45A02D0E32C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F43F214-F556-AC51-F3F9-EE7FA6AB9995}"/>
              </a:ext>
            </a:extLst>
          </p:cNvPr>
          <p:cNvSpPr>
            <a:spLocks noGrp="1"/>
          </p:cNvSpPr>
          <p:nvPr>
            <p:ph idx="1"/>
          </p:nvPr>
        </p:nvSpPr>
        <p:spPr/>
        <p:txBody>
          <a:bodyPr/>
          <a:lstStyle/>
          <a:p>
            <a:r>
              <a:rPr lang="es-ES" dirty="0"/>
              <a:t>Conviene destacar otros dos aspectos relacionados de las instituciones públicas, a saber</a:t>
            </a:r>
          </a:p>
          <a:p>
            <a:r>
              <a:rPr lang="es-ES" dirty="0"/>
              <a:t> i) la sinergia entre las instituciones públicas y </a:t>
            </a:r>
          </a:p>
          <a:p>
            <a:r>
              <a:rPr lang="es-ES" dirty="0" err="1"/>
              <a:t>ii</a:t>
            </a:r>
            <a:r>
              <a:rPr lang="es-ES" dirty="0"/>
              <a:t>) los mecanismos de coacción. Estos se tratan aquí como dos aspectos separados, aunque son, en gran medida, las dos caras de una misma moneda</a:t>
            </a:r>
            <a:endParaRPr lang="es-MX" dirty="0"/>
          </a:p>
        </p:txBody>
      </p:sp>
    </p:spTree>
    <p:extLst>
      <p:ext uri="{BB962C8B-B14F-4D97-AF65-F5344CB8AC3E}">
        <p14:creationId xmlns:p14="http://schemas.microsoft.com/office/powerpoint/2010/main" val="65369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BFBDEEC-7BBD-330C-EF31-AD018A4FD08A}"/>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75C43B49-5EA6-8466-D6AD-EC4C169EE2A3}"/>
              </a:ext>
            </a:extLst>
          </p:cNvPr>
          <p:cNvSpPr>
            <a:spLocks noGrp="1"/>
          </p:cNvSpPr>
          <p:nvPr>
            <p:ph type="body" idx="1"/>
          </p:nvPr>
        </p:nvSpPr>
        <p:spPr/>
        <p:txBody>
          <a:bodyPr/>
          <a:lstStyle/>
          <a:p>
            <a:r>
              <a:rPr lang="es-MX" dirty="0"/>
              <a:t>1. La sinergia</a:t>
            </a:r>
          </a:p>
        </p:txBody>
      </p:sp>
      <p:sp>
        <p:nvSpPr>
          <p:cNvPr id="6" name="Marcador de contenido 5">
            <a:extLst>
              <a:ext uri="{FF2B5EF4-FFF2-40B4-BE49-F238E27FC236}">
                <a16:creationId xmlns:a16="http://schemas.microsoft.com/office/drawing/2014/main" id="{AF8DE9E8-4B10-9E9F-DA59-59AD684EA8F0}"/>
              </a:ext>
            </a:extLst>
          </p:cNvPr>
          <p:cNvSpPr>
            <a:spLocks noGrp="1"/>
          </p:cNvSpPr>
          <p:nvPr>
            <p:ph sz="half" idx="2"/>
          </p:nvPr>
        </p:nvSpPr>
        <p:spPr/>
        <p:txBody>
          <a:bodyPr>
            <a:normAutofit/>
          </a:bodyPr>
          <a:lstStyle/>
          <a:p>
            <a:r>
              <a:rPr lang="es-ES" dirty="0"/>
              <a:t>Como las distintas partes de un mismo sistema ecológico, las instituciones públicas operan juntas y se apoyan unas a otras de manera que es muy posible que no pueda existir, digamos, una administración tributaria de primera clase en un medio en que las demás instituciones, como la tesorería o importantes ministerios, o el poder judicial o incluso el correo, no funcionan</a:t>
            </a:r>
            <a:endParaRPr lang="es-MX" dirty="0"/>
          </a:p>
        </p:txBody>
      </p:sp>
      <p:sp>
        <p:nvSpPr>
          <p:cNvPr id="7" name="Marcador de texto 6">
            <a:extLst>
              <a:ext uri="{FF2B5EF4-FFF2-40B4-BE49-F238E27FC236}">
                <a16:creationId xmlns:a16="http://schemas.microsoft.com/office/drawing/2014/main" id="{D34B199E-7A6B-E427-D138-1C440F3CE3B6}"/>
              </a:ext>
            </a:extLst>
          </p:cNvPr>
          <p:cNvSpPr>
            <a:spLocks noGrp="1"/>
          </p:cNvSpPr>
          <p:nvPr>
            <p:ph type="body" sz="quarter" idx="3"/>
          </p:nvPr>
        </p:nvSpPr>
        <p:spPr/>
        <p:txBody>
          <a:bodyPr/>
          <a:lstStyle/>
          <a:p>
            <a:r>
              <a:rPr lang="es-MX" dirty="0"/>
              <a:t>2. Mecanismos de coacción</a:t>
            </a:r>
          </a:p>
        </p:txBody>
      </p:sp>
      <p:sp>
        <p:nvSpPr>
          <p:cNvPr id="8" name="Marcador de contenido 7">
            <a:extLst>
              <a:ext uri="{FF2B5EF4-FFF2-40B4-BE49-F238E27FC236}">
                <a16:creationId xmlns:a16="http://schemas.microsoft.com/office/drawing/2014/main" id="{88FC5301-01C6-F682-D11A-7632FEF38EFD}"/>
              </a:ext>
            </a:extLst>
          </p:cNvPr>
          <p:cNvSpPr>
            <a:spLocks noGrp="1"/>
          </p:cNvSpPr>
          <p:nvPr>
            <p:ph sz="quarter" idx="4"/>
          </p:nvPr>
        </p:nvSpPr>
        <p:spPr/>
        <p:txBody>
          <a:bodyPr>
            <a:normAutofit/>
          </a:bodyPr>
          <a:lstStyle/>
          <a:p>
            <a:r>
              <a:rPr lang="es-ES" dirty="0"/>
              <a:t>La calidad del sector público dependerá en alto grado de la existencia de controles y mecanismos de coacción. Algunos de estos mecanismos deben operar dentro de las propias instituciones</a:t>
            </a:r>
          </a:p>
          <a:p>
            <a:endParaRPr lang="es-MX" dirty="0"/>
          </a:p>
        </p:txBody>
      </p:sp>
    </p:spTree>
    <p:extLst>
      <p:ext uri="{BB962C8B-B14F-4D97-AF65-F5344CB8AC3E}">
        <p14:creationId xmlns:p14="http://schemas.microsoft.com/office/powerpoint/2010/main" val="6889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390E16E-BF54-3DD6-BD8E-17E13E187487}"/>
              </a:ext>
            </a:extLst>
          </p:cNvPr>
          <p:cNvSpPr>
            <a:spLocks noGrp="1"/>
          </p:cNvSpPr>
          <p:nvPr>
            <p:ph type="title"/>
          </p:nvPr>
        </p:nvSpPr>
        <p:spPr/>
        <p:txBody>
          <a:bodyPr/>
          <a:lstStyle/>
          <a:p>
            <a:endParaRPr lang="es-MX"/>
          </a:p>
        </p:txBody>
      </p:sp>
      <p:sp>
        <p:nvSpPr>
          <p:cNvPr id="8" name="Marcador de contenido 7">
            <a:extLst>
              <a:ext uri="{FF2B5EF4-FFF2-40B4-BE49-F238E27FC236}">
                <a16:creationId xmlns:a16="http://schemas.microsoft.com/office/drawing/2014/main" id="{6144D2EA-AC8B-0659-B01E-77E2EF46204A}"/>
              </a:ext>
            </a:extLst>
          </p:cNvPr>
          <p:cNvSpPr>
            <a:spLocks noGrp="1"/>
          </p:cNvSpPr>
          <p:nvPr>
            <p:ph idx="1"/>
          </p:nvPr>
        </p:nvSpPr>
        <p:spPr/>
        <p:txBody>
          <a:bodyPr/>
          <a:lstStyle/>
          <a:p>
            <a:r>
              <a:rPr lang="es-ES" dirty="0"/>
              <a:t>En años recientes se ha iniciado una campaña para prestar más atención a la eficiencia y la producción que a las formalidades y los insumos. Se trata de evaluar el gasto público en función de su economía, eficiencia y eficacia. Para esa evaluación se requieren indicadores de la eficiencia de la gestión y del costo de las actividades del sector público</a:t>
            </a:r>
            <a:endParaRPr lang="es-MX" dirty="0"/>
          </a:p>
        </p:txBody>
      </p:sp>
    </p:spTree>
    <p:extLst>
      <p:ext uri="{BB962C8B-B14F-4D97-AF65-F5344CB8AC3E}">
        <p14:creationId xmlns:p14="http://schemas.microsoft.com/office/powerpoint/2010/main" val="29839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rtlCol="0">
            <a:normAutofit/>
          </a:bodyPr>
          <a:lstStyle/>
          <a:p>
            <a:pPr rtl="0"/>
            <a:r>
              <a:rPr lang="es-ES" noProof="1"/>
              <a:t>Introducción</a:t>
            </a:r>
          </a:p>
        </p:txBody>
      </p:sp>
      <p:pic>
        <p:nvPicPr>
          <p:cNvPr id="4" name="Imagen 3" descr="satélite con el cielo nocturno de fondo">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upo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orma libre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grpSp>
          <p:nvGrpSpPr>
            <p:cNvPr id="181" name="Grupo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Conector recto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Conector recto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Conector recto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Conector recto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Conector recto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Conector recto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Conector recto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Conector recto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Conector recto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Conector recto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Conector recto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Conector recto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Conector recto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Conector recto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Conector recto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Conector recto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Conector recto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Conector recto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Conector recto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Conector recto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Conector recto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Conector recto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Conector recto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Conector recto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Conector recto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Conector recto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Conector recto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Conector recto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Conector recto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Conector recto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Conector recto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Conector recto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Conector recto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Conector recto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Conector recto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Conector recto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Conector recto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Conector recto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Conector recto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Conector recto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Conector recto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Conector recto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Conector recto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Conector recto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Conector recto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Conector recto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Conector recto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Conector recto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Conector recto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Conector recto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Conector recto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Conector recto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Conector recto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Conector recto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Conector recto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Conector recto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Conector recto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Conector recto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Conector recto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Conector recto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Conector recto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Conector recto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Conector recto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Conector recto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Conector recto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Conector recto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Conector recto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upo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orma libre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grpSp>
          <p:nvGrpSpPr>
            <p:cNvPr id="263" name="Grupo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Conector recto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Conector recto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Conector recto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Conector recto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Conector recto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Conector recto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Conector recto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Conector recto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Conector recto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Conector recto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Conector recto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Conector recto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Conector recto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Conector recto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Conector recto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Conector recto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Conector recto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Conector recto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Conector recto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Conector recto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Conector recto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Conector recto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Conector recto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Conector recto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Conector recto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Conector recto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Conector recto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Conector recto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Conector recto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Conector recto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Conector recto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Conector recto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Conector recto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Conector recto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Conector recto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Conector recto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Conector recto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Conector recto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Conector recto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Conector recto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Conector recto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Conector recto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Conector recto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Conector recto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Conector recto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Conector recto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Conector recto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Conector recto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Conector recto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Conector recto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Conector recto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Conector recto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Conector recto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Conector recto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Conector recto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Conector recto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Conector recto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Conector recto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Conector recto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Conector recto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Conector recto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Conector recto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Conector recto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Conector recto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Conector recto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Conector recto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Conector recto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Conector recto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Conector recto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Conector recto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Conector recto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Conector recto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Conector recto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Imagen 6" descr="imagen abstracta de puntos de luz">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5" name="Marcador de contenido 4" descr="Gráfico de SmartArt">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3345317512"/>
              </p:ext>
            </p:extLst>
          </p:nvPr>
        </p:nvGraphicFramePr>
        <p:xfrm>
          <a:off x="685801" y="1592889"/>
          <a:ext cx="6856525" cy="41983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38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D7186C0-1795-0824-414D-5B87E49B3788}"/>
              </a:ext>
            </a:extLst>
          </p:cNvPr>
          <p:cNvSpPr>
            <a:spLocks noGrp="1"/>
          </p:cNvSpPr>
          <p:nvPr>
            <p:ph type="title"/>
          </p:nvPr>
        </p:nvSpPr>
        <p:spPr/>
        <p:txBody>
          <a:bodyPr>
            <a:normAutofit fontScale="90000"/>
          </a:bodyPr>
          <a:lstStyle/>
          <a:p>
            <a:r>
              <a:rPr lang="es-ES" dirty="0"/>
              <a:t>No estaría completo el análisis de los mecanismos</a:t>
            </a:r>
            <a:br>
              <a:rPr lang="es-ES" dirty="0"/>
            </a:br>
            <a:r>
              <a:rPr lang="es-ES" dirty="0"/>
              <a:t>de coacción y los controles sin detenerse en dos puntos fundamentales</a:t>
            </a:r>
            <a:endParaRPr lang="es-MX" dirty="0"/>
          </a:p>
        </p:txBody>
      </p:sp>
      <p:sp>
        <p:nvSpPr>
          <p:cNvPr id="6" name="Marcador de contenido 5">
            <a:extLst>
              <a:ext uri="{FF2B5EF4-FFF2-40B4-BE49-F238E27FC236}">
                <a16:creationId xmlns:a16="http://schemas.microsoft.com/office/drawing/2014/main" id="{DC869FAB-F8B3-5CD2-1AB3-2CD2C29C6C3A}"/>
              </a:ext>
            </a:extLst>
          </p:cNvPr>
          <p:cNvSpPr>
            <a:spLocks noGrp="1"/>
          </p:cNvSpPr>
          <p:nvPr>
            <p:ph sz="half" idx="1"/>
          </p:nvPr>
        </p:nvSpPr>
        <p:spPr/>
        <p:txBody>
          <a:bodyPr>
            <a:normAutofit/>
          </a:bodyPr>
          <a:lstStyle/>
          <a:p>
            <a:r>
              <a:rPr lang="es-ES" dirty="0"/>
              <a:t>El primero se refiere a las deficiencias de la contabilidad financiera, que tradicionalmente ha caracterizado la medición de las operaciones del gobierno, como instrumento para lograr buenos controles de la eficiencia. </a:t>
            </a:r>
          </a:p>
          <a:p>
            <a:r>
              <a:rPr lang="es-ES" dirty="0"/>
              <a:t>La contabilidad de base devengada mide con mayor precisión los verdaderos costos de las actividades del sector público; por lo tanto, con ella sería posible una auditoría mucho más significativa para la comparación de los resultados con los costos verdaderos. P</a:t>
            </a:r>
            <a:endParaRPr lang="es-MX" dirty="0"/>
          </a:p>
        </p:txBody>
      </p:sp>
      <p:sp>
        <p:nvSpPr>
          <p:cNvPr id="8" name="Marcador de contenido 7">
            <a:extLst>
              <a:ext uri="{FF2B5EF4-FFF2-40B4-BE49-F238E27FC236}">
                <a16:creationId xmlns:a16="http://schemas.microsoft.com/office/drawing/2014/main" id="{019B151C-FE3C-EE1B-C3B3-7FC5954C8421}"/>
              </a:ext>
            </a:extLst>
          </p:cNvPr>
          <p:cNvSpPr>
            <a:spLocks noGrp="1"/>
          </p:cNvSpPr>
          <p:nvPr>
            <p:ph sz="half" idx="2"/>
          </p:nvPr>
        </p:nvSpPr>
        <p:spPr/>
        <p:txBody>
          <a:bodyPr>
            <a:normAutofit/>
          </a:bodyPr>
          <a:lstStyle/>
          <a:p>
            <a:r>
              <a:rPr lang="es-ES" dirty="0"/>
              <a:t>El segundo se relaciona con la medición de las reacciones y preferencias de los consumidores con respecto a los servicios que prestan los entes públicos, tema que recién comienza a estudiarse</a:t>
            </a:r>
          </a:p>
          <a:p>
            <a:r>
              <a:rPr lang="es-ES" dirty="0"/>
              <a:t>La mayoría de las reformas hasta la fecha, sobre todo las reformas de las instituciones en que se distingue entre el mandante principal (el gobierno) y el agente (el organismo público), representan contratos reales o implícitos entre dos intereses de </a:t>
            </a:r>
            <a:r>
              <a:rPr lang="es-ES" dirty="0" err="1"/>
              <a:t>producció</a:t>
            </a:r>
            <a:endParaRPr lang="es-MX" dirty="0"/>
          </a:p>
        </p:txBody>
      </p:sp>
    </p:spTree>
    <p:extLst>
      <p:ext uri="{BB962C8B-B14F-4D97-AF65-F5344CB8AC3E}">
        <p14:creationId xmlns:p14="http://schemas.microsoft.com/office/powerpoint/2010/main" val="65166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A65B8-D96F-9BCA-D9F1-3CC0C2D06CDA}"/>
              </a:ext>
            </a:extLst>
          </p:cNvPr>
          <p:cNvSpPr>
            <a:spLocks noGrp="1"/>
          </p:cNvSpPr>
          <p:nvPr>
            <p:ph type="title"/>
          </p:nvPr>
        </p:nvSpPr>
        <p:spPr/>
        <p:txBody>
          <a:bodyPr/>
          <a:lstStyle/>
          <a:p>
            <a:r>
              <a:rPr lang="es-MX" dirty="0"/>
              <a:t>El poder judicial</a:t>
            </a:r>
          </a:p>
        </p:txBody>
      </p:sp>
      <p:sp>
        <p:nvSpPr>
          <p:cNvPr id="3" name="Marcador de texto 2">
            <a:extLst>
              <a:ext uri="{FF2B5EF4-FFF2-40B4-BE49-F238E27FC236}">
                <a16:creationId xmlns:a16="http://schemas.microsoft.com/office/drawing/2014/main" id="{7D0FA41A-C1C5-2696-50FC-34CC24A8BE62}"/>
              </a:ext>
            </a:extLst>
          </p:cNvPr>
          <p:cNvSpPr>
            <a:spLocks noGrp="1"/>
          </p:cNvSpPr>
          <p:nvPr>
            <p:ph type="body" idx="1"/>
          </p:nvPr>
        </p:nvSpPr>
        <p:spPr/>
        <p:txBody>
          <a:bodyPr/>
          <a:lstStyle/>
          <a:p>
            <a:endParaRPr lang="es-MX"/>
          </a:p>
        </p:txBody>
      </p:sp>
      <p:sp>
        <p:nvSpPr>
          <p:cNvPr id="4" name="Marcador de contenido 3">
            <a:extLst>
              <a:ext uri="{FF2B5EF4-FFF2-40B4-BE49-F238E27FC236}">
                <a16:creationId xmlns:a16="http://schemas.microsoft.com/office/drawing/2014/main" id="{7DD25E7F-8116-2F54-BB3B-9D2E127A9C37}"/>
              </a:ext>
            </a:extLst>
          </p:cNvPr>
          <p:cNvSpPr>
            <a:spLocks noGrp="1"/>
          </p:cNvSpPr>
          <p:nvPr>
            <p:ph sz="half" idx="2"/>
          </p:nvPr>
        </p:nvSpPr>
        <p:spPr/>
        <p:txBody>
          <a:bodyPr>
            <a:normAutofit/>
          </a:bodyPr>
          <a:lstStyle/>
          <a:p>
            <a:r>
              <a:rPr lang="es-ES" dirty="0"/>
              <a:t>No es ninguna exageración asegurar que la calidad del sector público de un país y el funcionamiento de su mercado dependen en alto grado de la actuación del sistema judicial. </a:t>
            </a:r>
            <a:endParaRPr lang="es-MX" dirty="0"/>
          </a:p>
        </p:txBody>
      </p:sp>
      <p:sp>
        <p:nvSpPr>
          <p:cNvPr id="5" name="Marcador de texto 4">
            <a:extLst>
              <a:ext uri="{FF2B5EF4-FFF2-40B4-BE49-F238E27FC236}">
                <a16:creationId xmlns:a16="http://schemas.microsoft.com/office/drawing/2014/main" id="{2B15EB3F-53F3-6E8E-B54E-D8DB46BD4E99}"/>
              </a:ext>
            </a:extLst>
          </p:cNvPr>
          <p:cNvSpPr>
            <a:spLocks noGrp="1"/>
          </p:cNvSpPr>
          <p:nvPr>
            <p:ph type="body" sz="quarter" idx="3"/>
          </p:nvPr>
        </p:nvSpPr>
        <p:spPr/>
        <p:txBody>
          <a:bodyPr/>
          <a:lstStyle/>
          <a:p>
            <a:endParaRPr lang="es-MX"/>
          </a:p>
        </p:txBody>
      </p:sp>
      <p:sp>
        <p:nvSpPr>
          <p:cNvPr id="6" name="Marcador de contenido 5">
            <a:extLst>
              <a:ext uri="{FF2B5EF4-FFF2-40B4-BE49-F238E27FC236}">
                <a16:creationId xmlns:a16="http://schemas.microsoft.com/office/drawing/2014/main" id="{694404CE-DE77-BFAD-BF29-0F3CD39A5FB9}"/>
              </a:ext>
            </a:extLst>
          </p:cNvPr>
          <p:cNvSpPr>
            <a:spLocks noGrp="1"/>
          </p:cNvSpPr>
          <p:nvPr>
            <p:ph sz="quarter" idx="4"/>
          </p:nvPr>
        </p:nvSpPr>
        <p:spPr/>
        <p:txBody>
          <a:bodyPr>
            <a:normAutofit/>
          </a:bodyPr>
          <a:lstStyle/>
          <a:p>
            <a:r>
              <a:rPr lang="es-ES" dirty="0"/>
              <a:t>El igual acceso a la justicia, y a una justicia que se administra en forma oportuna, debe ser una de las metas fundamentales del Estado. Es también uno de los principales requisitos de un mercado eficiente. Si no se cumple esta meta, el sector público seguirá siendo de baja calidad</a:t>
            </a:r>
            <a:endParaRPr lang="es-MX" dirty="0"/>
          </a:p>
        </p:txBody>
      </p:sp>
    </p:spTree>
    <p:extLst>
      <p:ext uri="{BB962C8B-B14F-4D97-AF65-F5344CB8AC3E}">
        <p14:creationId xmlns:p14="http://schemas.microsoft.com/office/powerpoint/2010/main" val="170061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E6EF815-0225-1957-B94D-1B87B8974F27}"/>
              </a:ext>
            </a:extLst>
          </p:cNvPr>
          <p:cNvSpPr>
            <a:spLocks noGrp="1"/>
          </p:cNvSpPr>
          <p:nvPr>
            <p:ph type="title"/>
          </p:nvPr>
        </p:nvSpPr>
        <p:spPr/>
        <p:txBody>
          <a:bodyPr/>
          <a:lstStyle/>
          <a:p>
            <a:r>
              <a:rPr lang="es-ES" dirty="0"/>
              <a:t>Medición de la calidad general</a:t>
            </a:r>
            <a:br>
              <a:rPr lang="es-ES" dirty="0"/>
            </a:br>
            <a:r>
              <a:rPr lang="es-ES" dirty="0"/>
              <a:t>del sector público</a:t>
            </a:r>
            <a:endParaRPr lang="es-MX" dirty="0"/>
          </a:p>
        </p:txBody>
      </p:sp>
      <p:sp>
        <p:nvSpPr>
          <p:cNvPr id="8" name="Marcador de contenido 7">
            <a:extLst>
              <a:ext uri="{FF2B5EF4-FFF2-40B4-BE49-F238E27FC236}">
                <a16:creationId xmlns:a16="http://schemas.microsoft.com/office/drawing/2014/main" id="{831D9EC6-C3DA-2C17-F734-8A310F74B0A9}"/>
              </a:ext>
            </a:extLst>
          </p:cNvPr>
          <p:cNvSpPr>
            <a:spLocks noGrp="1"/>
          </p:cNvSpPr>
          <p:nvPr>
            <p:ph idx="1"/>
          </p:nvPr>
        </p:nvSpPr>
        <p:spPr/>
        <p:txBody>
          <a:bodyPr>
            <a:normAutofit/>
          </a:bodyPr>
          <a:lstStyle/>
          <a:p>
            <a:r>
              <a:rPr lang="es-ES" sz="2000" dirty="0"/>
              <a:t>En años recientes, algunas instituciones y algunos estudiosos han empezado a analizar características particulares que representan aspectos importantes de la calidad de los sectores públicos.</a:t>
            </a:r>
          </a:p>
          <a:p>
            <a:r>
              <a:rPr lang="es-ES" sz="2000" dirty="0"/>
              <a:t>La hipótesis es que los países que pueden generar buenas estadísticas sobre el sector público y están dispuestos a publicarlas oportunamente tienen un sector público de mejor calidad. El Fondo ha comenzado también a evaluar la transparencia de la política y de las instituciones fiscales. </a:t>
            </a:r>
          </a:p>
          <a:p>
            <a:r>
              <a:rPr lang="es-ES" sz="2000" dirty="0"/>
              <a:t>En años recientes se ha prestado mucha atención a los problemas del ejercicio del poder y la corrupción en las instituciones públicas. Estos problemas también inciden en la calidad del sector público</a:t>
            </a:r>
            <a:endParaRPr lang="es-MX" sz="2000" dirty="0"/>
          </a:p>
        </p:txBody>
      </p:sp>
    </p:spTree>
    <p:extLst>
      <p:ext uri="{BB962C8B-B14F-4D97-AF65-F5344CB8AC3E}">
        <p14:creationId xmlns:p14="http://schemas.microsoft.com/office/powerpoint/2010/main" val="35950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4B27F-B71A-9382-E335-440802C6B0B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78916EA-8C08-E8AC-1414-63301E133ACB}"/>
              </a:ext>
            </a:extLst>
          </p:cNvPr>
          <p:cNvSpPr>
            <a:spLocks noGrp="1"/>
          </p:cNvSpPr>
          <p:nvPr>
            <p:ph idx="1"/>
          </p:nvPr>
        </p:nvSpPr>
        <p:spPr/>
        <p:txBody>
          <a:bodyPr>
            <a:normAutofit/>
          </a:bodyPr>
          <a:lstStyle/>
          <a:p>
            <a:r>
              <a:rPr lang="es-ES" sz="2400" dirty="0"/>
              <a:t>Hay otras variables que pueden dar informaciones sobre la calidad del sector público. Algunas se relacionan con su eficiencia, otras con las políticas adoptadas. Por ejemplo, la relación entre el gasto en una categoría determinada –digamos salud y educación– y el resultado de ese gasto —como vidas salvadas, operaciones exitosas, reducción en la incidencia de ciertas enfermedades, logros educativos— serían una indicación de eficiencia</a:t>
            </a:r>
          </a:p>
          <a:p>
            <a:endParaRPr lang="es-MX" sz="2400" dirty="0"/>
          </a:p>
        </p:txBody>
      </p:sp>
    </p:spTree>
    <p:extLst>
      <p:ext uri="{BB962C8B-B14F-4D97-AF65-F5344CB8AC3E}">
        <p14:creationId xmlns:p14="http://schemas.microsoft.com/office/powerpoint/2010/main" val="337900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EBDE7-C77D-7913-94BF-50AF602479CB}"/>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ADE819AD-140D-636D-39B2-1673C217DB3E}"/>
              </a:ext>
            </a:extLst>
          </p:cNvPr>
          <p:cNvSpPr>
            <a:spLocks noGrp="1"/>
          </p:cNvSpPr>
          <p:nvPr>
            <p:ph idx="1"/>
          </p:nvPr>
        </p:nvSpPr>
        <p:spPr/>
        <p:txBody>
          <a:bodyPr>
            <a:normAutofit/>
          </a:bodyPr>
          <a:lstStyle/>
          <a:p>
            <a:r>
              <a:rPr lang="es-ES" sz="2400" dirty="0"/>
              <a:t>La calidad del sector público sólo puede apreciarse con el trasfondo del papel que desempeña el Estado. Si el sector público permite que el Estado cumpla sus metas en una forma eficiente y bien lograda, puede decirse que el sector público e</a:t>
            </a:r>
            <a:r>
              <a:rPr lang="en-US" sz="2400" dirty="0"/>
              <a:t>s de </a:t>
            </a:r>
            <a:r>
              <a:rPr lang="en-US" sz="2400" dirty="0" err="1"/>
              <a:t>alta</a:t>
            </a:r>
            <a:r>
              <a:rPr lang="en-US" sz="2400" dirty="0"/>
              <a:t> </a:t>
            </a:r>
            <a:r>
              <a:rPr lang="en-US" sz="2400" dirty="0" err="1"/>
              <a:t>calidad</a:t>
            </a:r>
            <a:r>
              <a:rPr lang="en-US" sz="2400" dirty="0"/>
              <a:t>.</a:t>
            </a:r>
          </a:p>
          <a:p>
            <a:r>
              <a:rPr lang="es-ES" sz="2400" dirty="0"/>
              <a:t>La calidad del sector público no puede medirse según la calidad de los resultados de la política aunque los dos están estrechamente unidos, sobre todo a largo plazo</a:t>
            </a:r>
            <a:endParaRPr lang="en-US" sz="2400" dirty="0"/>
          </a:p>
          <a:p>
            <a:endParaRPr lang="es-MX" sz="2400" dirty="0"/>
          </a:p>
        </p:txBody>
      </p:sp>
    </p:spTree>
    <p:extLst>
      <p:ext uri="{BB962C8B-B14F-4D97-AF65-F5344CB8AC3E}">
        <p14:creationId xmlns:p14="http://schemas.microsoft.com/office/powerpoint/2010/main" val="386256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B8B23-7A0C-1070-8F9C-BAA82044EEB0}"/>
              </a:ext>
            </a:extLst>
          </p:cNvPr>
          <p:cNvSpPr>
            <a:spLocks noGrp="1"/>
          </p:cNvSpPr>
          <p:nvPr>
            <p:ph type="title"/>
          </p:nvPr>
        </p:nvSpPr>
        <p:spPr/>
        <p:txBody>
          <a:bodyPr>
            <a:normAutofit fontScale="90000"/>
          </a:bodyPr>
          <a:lstStyle/>
          <a:p>
            <a:r>
              <a:rPr lang="es-ES" dirty="0"/>
              <a:t>En general, un sector público eficiente debe ser capaz de: </a:t>
            </a:r>
            <a:br>
              <a:rPr lang="es-MX" dirty="0"/>
            </a:br>
            <a:endParaRPr lang="es-MX" dirty="0"/>
          </a:p>
        </p:txBody>
      </p:sp>
      <p:sp>
        <p:nvSpPr>
          <p:cNvPr id="3" name="Marcador de contenido 2">
            <a:extLst>
              <a:ext uri="{FF2B5EF4-FFF2-40B4-BE49-F238E27FC236}">
                <a16:creationId xmlns:a16="http://schemas.microsoft.com/office/drawing/2014/main" id="{E3C15508-BC5D-FAD5-9571-6B389DC46433}"/>
              </a:ext>
            </a:extLst>
          </p:cNvPr>
          <p:cNvSpPr>
            <a:spLocks noGrp="1"/>
          </p:cNvSpPr>
          <p:nvPr>
            <p:ph idx="1"/>
          </p:nvPr>
        </p:nvSpPr>
        <p:spPr/>
        <p:txBody>
          <a:bodyPr>
            <a:normAutofit fontScale="92500"/>
          </a:bodyPr>
          <a:lstStyle/>
          <a:p>
            <a:r>
              <a:rPr lang="es-ES" sz="2400" dirty="0"/>
              <a:t> Lograr los objetivos del Estado con un grado mínimo de distorsión del mercado</a:t>
            </a:r>
          </a:p>
          <a:p>
            <a:r>
              <a:rPr lang="es-ES" sz="2400" dirty="0"/>
              <a:t>Ser transparente en sus procesos y en sus resultados. </a:t>
            </a:r>
          </a:p>
          <a:p>
            <a:r>
              <a:rPr lang="es-ES" sz="2400" dirty="0"/>
              <a:t>La corrupción no debe desempeñar papel alguno en las decisiones que tomen los burócratas y los dirigentes políticos</a:t>
            </a:r>
          </a:p>
          <a:p>
            <a:r>
              <a:rPr lang="es-ES" sz="2400" dirty="0"/>
              <a:t>Prestar especial atención a la protección de los derechos de propiedad y al cumplimiento de los contratos</a:t>
            </a:r>
          </a:p>
          <a:p>
            <a:r>
              <a:rPr lang="es-ES" sz="2400" dirty="0"/>
              <a:t>Permitir la consecución de la equidad a un menor costo en términos de eficiencia.</a:t>
            </a:r>
          </a:p>
          <a:p>
            <a:endParaRPr lang="es-MX" sz="2400" dirty="0"/>
          </a:p>
        </p:txBody>
      </p:sp>
    </p:spTree>
    <p:extLst>
      <p:ext uri="{BB962C8B-B14F-4D97-AF65-F5344CB8AC3E}">
        <p14:creationId xmlns:p14="http://schemas.microsoft.com/office/powerpoint/2010/main" val="326592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untos de luz">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rtlCol="0">
            <a:normAutofit/>
          </a:bodyPr>
          <a:lstStyle/>
          <a:p>
            <a:pPr rtl="0"/>
            <a:r>
              <a:rPr lang="es-ES"/>
              <a:t>Gracias</a:t>
            </a:r>
          </a:p>
        </p:txBody>
      </p:sp>
      <p:sp>
        <p:nvSpPr>
          <p:cNvPr id="3" name="Subtítulo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rtlCol="0">
            <a:normAutofit/>
          </a:bodyPr>
          <a:lstStyle/>
          <a:p>
            <a:pPr rtl="0"/>
            <a:endParaRPr lang="es-ES" dirty="0">
              <a:solidFill>
                <a:schemeClr val="accent1">
                  <a:lumMod val="40000"/>
                  <a:lumOff val="60000"/>
                </a:schemeClr>
              </a:solidFill>
            </a:endParaRPr>
          </a:p>
        </p:txBody>
      </p:sp>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C9592-CC39-63B4-DB39-D0661FCF4ED3}"/>
              </a:ext>
            </a:extLst>
          </p:cNvPr>
          <p:cNvSpPr>
            <a:spLocks noGrp="1"/>
          </p:cNvSpPr>
          <p:nvPr>
            <p:ph type="title"/>
          </p:nvPr>
        </p:nvSpPr>
        <p:spPr/>
        <p:txBody>
          <a:bodyPr/>
          <a:lstStyle/>
          <a:p>
            <a:r>
              <a:rPr lang="es-MX" dirty="0"/>
              <a:t>El papel del Estado</a:t>
            </a:r>
          </a:p>
        </p:txBody>
      </p:sp>
      <p:sp>
        <p:nvSpPr>
          <p:cNvPr id="3" name="Marcador de contenido 2">
            <a:extLst>
              <a:ext uri="{FF2B5EF4-FFF2-40B4-BE49-F238E27FC236}">
                <a16:creationId xmlns:a16="http://schemas.microsoft.com/office/drawing/2014/main" id="{BDBBAA02-94D2-5AB3-7FC9-146D2CBAE3F6}"/>
              </a:ext>
            </a:extLst>
          </p:cNvPr>
          <p:cNvSpPr>
            <a:spLocks noGrp="1"/>
          </p:cNvSpPr>
          <p:nvPr>
            <p:ph idx="1"/>
          </p:nvPr>
        </p:nvSpPr>
        <p:spPr/>
        <p:txBody>
          <a:bodyPr>
            <a:normAutofit/>
          </a:bodyPr>
          <a:lstStyle/>
          <a:p>
            <a:r>
              <a:rPr lang="es-ES" sz="2000" dirty="0"/>
              <a:t>Todo conglomerado de individuos exige la existencia de instituciones, por rudimentarias que sean, que cumplan estas funciones y que puedan considerarse como un Estado mínimo. Este es el papel esencial del Estado en una sociedad primitiva o su papel mínimo en cualquier sociedad</a:t>
            </a:r>
          </a:p>
          <a:p>
            <a:r>
              <a:rPr lang="es-ES" sz="2000" dirty="0"/>
              <a:t>A medida que las sociedades se vuelven más complejas, y los grupos que las integran se hacen más grandes y menos homogéneos, el Estado debe ir asumiendo nuevas responsabilidades si desea promover plenamente el bienestar de los individuos que las componen</a:t>
            </a:r>
          </a:p>
          <a:p>
            <a:endParaRPr lang="es-MX" sz="2000" dirty="0"/>
          </a:p>
        </p:txBody>
      </p:sp>
    </p:spTree>
    <p:extLst>
      <p:ext uri="{BB962C8B-B14F-4D97-AF65-F5344CB8AC3E}">
        <p14:creationId xmlns:p14="http://schemas.microsoft.com/office/powerpoint/2010/main" val="56571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69AA2-F88F-96AF-7249-C2ECEF0BFB9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BA59401-FB71-6678-F8AA-7A2857E8542E}"/>
              </a:ext>
            </a:extLst>
          </p:cNvPr>
          <p:cNvSpPr>
            <a:spLocks noGrp="1"/>
          </p:cNvSpPr>
          <p:nvPr>
            <p:ph idx="1"/>
          </p:nvPr>
        </p:nvSpPr>
        <p:spPr/>
        <p:txBody>
          <a:bodyPr>
            <a:normAutofit/>
          </a:bodyPr>
          <a:lstStyle/>
          <a:p>
            <a:r>
              <a:rPr lang="es-ES" sz="2000" dirty="0"/>
              <a:t>Aparte el papel esencial o fundamental del Estado en la asignación de recursos —función que ha sido expresamente reconocida y descrita por los economistas por lo menos desde que Adam Smith publicó La riqueza de las naciones— en este siglo se le han reconocido al Estado otras dos o quizá tres funciones económicas. Ellas son las de:</a:t>
            </a:r>
          </a:p>
          <a:p>
            <a:r>
              <a:rPr lang="es-ES" sz="2000" dirty="0"/>
              <a:t> i) redistribución del ingreso,</a:t>
            </a:r>
          </a:p>
          <a:p>
            <a:r>
              <a:rPr lang="es-ES" sz="2000" dirty="0" err="1"/>
              <a:t>ii</a:t>
            </a:r>
            <a:r>
              <a:rPr lang="es-ES" sz="2000" dirty="0"/>
              <a:t>) estabilización de la actividad económica, y</a:t>
            </a:r>
          </a:p>
          <a:p>
            <a:r>
              <a:rPr lang="es-ES" sz="2000" dirty="0" err="1"/>
              <a:t>iii</a:t>
            </a:r>
            <a:r>
              <a:rPr lang="es-ES" sz="2000" dirty="0"/>
              <a:t>) promoción del crecimiento económico y del empleo.</a:t>
            </a:r>
          </a:p>
          <a:p>
            <a:r>
              <a:rPr lang="es-ES" sz="2000" dirty="0"/>
              <a:t>Estas últimas tareas no están tan bien ancladas en la teoría económica como la asignación de recursos, pero fueron cobrando importancia en la aplicación práctica de la política económica en los últimos 50 años del siglo veinte</a:t>
            </a:r>
            <a:endParaRPr lang="es-MX" sz="2000" dirty="0"/>
          </a:p>
        </p:txBody>
      </p:sp>
    </p:spTree>
    <p:extLst>
      <p:ext uri="{BB962C8B-B14F-4D97-AF65-F5344CB8AC3E}">
        <p14:creationId xmlns:p14="http://schemas.microsoft.com/office/powerpoint/2010/main" val="183443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643DD-909F-A032-2B10-7FABE0BF1F2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3A6C13B-FF6D-367B-E51F-B24A319E085F}"/>
              </a:ext>
            </a:extLst>
          </p:cNvPr>
          <p:cNvSpPr>
            <a:spLocks noGrp="1"/>
          </p:cNvSpPr>
          <p:nvPr>
            <p:ph idx="1"/>
          </p:nvPr>
        </p:nvSpPr>
        <p:spPr/>
        <p:txBody>
          <a:bodyPr>
            <a:normAutofit/>
          </a:bodyPr>
          <a:lstStyle/>
          <a:p>
            <a:r>
              <a:rPr lang="es-ES" sz="2000" dirty="0"/>
              <a:t>La atribución de una función redistributiva al Estado ha alterado fundamentalmente la naturaleza de su intervención en la economía porque ha introducido elementos u objetivos puramente políticos en su gestión.</a:t>
            </a:r>
          </a:p>
          <a:p>
            <a:r>
              <a:rPr lang="es-ES" sz="2000" dirty="0"/>
              <a:t>En efecto, aunque en principio el papel del Estado en la asignación de recursos debiera desprenderse exclusivamente de un análisis técnico objetivo, en la práctica no es posible definirse objetivamente el papel redistributivo adecuado del Estado</a:t>
            </a:r>
            <a:endParaRPr lang="es-MX" sz="2000" dirty="0"/>
          </a:p>
        </p:txBody>
      </p:sp>
    </p:spTree>
    <p:extLst>
      <p:ext uri="{BB962C8B-B14F-4D97-AF65-F5344CB8AC3E}">
        <p14:creationId xmlns:p14="http://schemas.microsoft.com/office/powerpoint/2010/main" val="356444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5ABF5D-0540-DA7C-E550-345A39944A3B}"/>
              </a:ext>
            </a:extLst>
          </p:cNvPr>
          <p:cNvSpPr>
            <a:spLocks noGrp="1"/>
          </p:cNvSpPr>
          <p:nvPr>
            <p:ph type="title"/>
          </p:nvPr>
        </p:nvSpPr>
        <p:spPr>
          <a:xfrm>
            <a:off x="685801" y="609600"/>
            <a:ext cx="10131425" cy="1456267"/>
          </a:xfrm>
        </p:spPr>
        <p:txBody>
          <a:bodyPr/>
          <a:lstStyle/>
          <a:p>
            <a:endParaRPr lang="en-US"/>
          </a:p>
        </p:txBody>
      </p:sp>
      <p:sp>
        <p:nvSpPr>
          <p:cNvPr id="10" name="Content Placeholder 2">
            <a:extLst>
              <a:ext uri="{FF2B5EF4-FFF2-40B4-BE49-F238E27FC236}">
                <a16:creationId xmlns:a16="http://schemas.microsoft.com/office/drawing/2014/main" id="{3070F133-CC46-8A78-6953-116FD3431C09}"/>
              </a:ext>
            </a:extLst>
          </p:cNvPr>
          <p:cNvSpPr>
            <a:spLocks noGrp="1"/>
          </p:cNvSpPr>
          <p:nvPr>
            <p:ph sz="half" idx="1"/>
          </p:nvPr>
        </p:nvSpPr>
        <p:spPr>
          <a:xfrm>
            <a:off x="685802" y="2142067"/>
            <a:ext cx="4995334" cy="3649134"/>
          </a:xfrm>
        </p:spPr>
        <p:txBody>
          <a:bodyPr/>
          <a:lstStyle/>
          <a:p>
            <a:r>
              <a:rPr lang="es-ES" dirty="0"/>
              <a:t>En los últimos cincuenta años el objetivo de mantener el empleo —si no pleno por lo menos de alto nivel— y la estabilidad de la producción se ha convertido en otra justificación para la intervención del Estado</a:t>
            </a:r>
            <a:endParaRPr lang="en-US" dirty="0"/>
          </a:p>
        </p:txBody>
      </p:sp>
      <p:sp>
        <p:nvSpPr>
          <p:cNvPr id="12" name="Content Placeholder 3">
            <a:extLst>
              <a:ext uri="{FF2B5EF4-FFF2-40B4-BE49-F238E27FC236}">
                <a16:creationId xmlns:a16="http://schemas.microsoft.com/office/drawing/2014/main" id="{63E51AA4-CCEE-B21E-5D27-914DD5893E09}"/>
              </a:ext>
            </a:extLst>
          </p:cNvPr>
          <p:cNvSpPr>
            <a:spLocks noGrp="1"/>
          </p:cNvSpPr>
          <p:nvPr>
            <p:ph sz="half" idx="2"/>
          </p:nvPr>
        </p:nvSpPr>
        <p:spPr>
          <a:xfrm>
            <a:off x="5821895" y="2142067"/>
            <a:ext cx="4995332" cy="3649133"/>
          </a:xfrm>
        </p:spPr>
        <p:txBody>
          <a:bodyPr/>
          <a:lstStyle/>
          <a:p>
            <a:r>
              <a:rPr lang="es-ES" dirty="0"/>
              <a:t>Finalmente, en los últimos decenios los gobiernos han promovido también políticas encaminadas a elevar la tasa de crecimiento o a crear empleo</a:t>
            </a:r>
            <a:endParaRPr lang="en-US" dirty="0"/>
          </a:p>
        </p:txBody>
      </p:sp>
    </p:spTree>
    <p:extLst>
      <p:ext uri="{BB962C8B-B14F-4D97-AF65-F5344CB8AC3E}">
        <p14:creationId xmlns:p14="http://schemas.microsoft.com/office/powerpoint/2010/main" val="376946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C830C-E52C-B1AB-7CA1-2C7B66406F8A}"/>
              </a:ext>
            </a:extLst>
          </p:cNvPr>
          <p:cNvSpPr>
            <a:spLocks noGrp="1"/>
          </p:cNvSpPr>
          <p:nvPr>
            <p:ph type="title"/>
          </p:nvPr>
        </p:nvSpPr>
        <p:spPr/>
        <p:txBody>
          <a:bodyPr/>
          <a:lstStyle/>
          <a:p>
            <a:r>
              <a:rPr lang="es-MX" dirty="0"/>
              <a:t>Funciones del estado en </a:t>
            </a:r>
            <a:r>
              <a:rPr lang="es-MX" dirty="0" err="1"/>
              <a:t>economia</a:t>
            </a:r>
            <a:endParaRPr lang="es-MX" dirty="0"/>
          </a:p>
        </p:txBody>
      </p:sp>
      <p:sp>
        <p:nvSpPr>
          <p:cNvPr id="3" name="Marcador de contenido 2">
            <a:extLst>
              <a:ext uri="{FF2B5EF4-FFF2-40B4-BE49-F238E27FC236}">
                <a16:creationId xmlns:a16="http://schemas.microsoft.com/office/drawing/2014/main" id="{6342119A-3648-94A9-F56C-C4EAE8136C1E}"/>
              </a:ext>
            </a:extLst>
          </p:cNvPr>
          <p:cNvSpPr>
            <a:spLocks noGrp="1"/>
          </p:cNvSpPr>
          <p:nvPr>
            <p:ph sz="half" idx="1"/>
          </p:nvPr>
        </p:nvSpPr>
        <p:spPr/>
        <p:txBody>
          <a:bodyPr>
            <a:normAutofit fontScale="92500" lnSpcReduction="10000"/>
          </a:bodyPr>
          <a:lstStyle/>
          <a:p>
            <a:r>
              <a:rPr lang="es-ES" dirty="0"/>
              <a:t>i) debe establecer y hacer cumplir reglas formales en la economía, entre ellas las que se refieren a la obligatoriedad de los contratos y la protección de los derechos de propiedad, así como también las reglas que rigen la exacción y el uso de los ingresos fiscales;</a:t>
            </a:r>
          </a:p>
          <a:p>
            <a:r>
              <a:rPr lang="es-ES" dirty="0" err="1"/>
              <a:t>ii</a:t>
            </a:r>
            <a:r>
              <a:rPr lang="es-ES" dirty="0"/>
              <a:t>) debe erigir un marco jurídico y reglamentario que reduzca los costos de las transacciones —es decir, el costo de tratar con otros individuos en asuntos económicos— y debe promover la eficiencia del mercado (a través de una intervención estratégica cuando éste entre en falencia o mediante la producción de informaciones esenciales);</a:t>
            </a:r>
          </a:p>
        </p:txBody>
      </p:sp>
      <p:sp>
        <p:nvSpPr>
          <p:cNvPr id="4" name="Marcador de contenido 3">
            <a:extLst>
              <a:ext uri="{FF2B5EF4-FFF2-40B4-BE49-F238E27FC236}">
                <a16:creationId xmlns:a16="http://schemas.microsoft.com/office/drawing/2014/main" id="{36CCCB42-BDD7-2E9D-503A-4C9B64F1018F}"/>
              </a:ext>
            </a:extLst>
          </p:cNvPr>
          <p:cNvSpPr>
            <a:spLocks noGrp="1"/>
          </p:cNvSpPr>
          <p:nvPr>
            <p:ph sz="half" idx="2"/>
          </p:nvPr>
        </p:nvSpPr>
        <p:spPr/>
        <p:txBody>
          <a:bodyPr>
            <a:normAutofit fontScale="92500" lnSpcReduction="10000"/>
          </a:bodyPr>
          <a:lstStyle/>
          <a:p>
            <a:r>
              <a:rPr lang="es-ES" dirty="0" err="1"/>
              <a:t>iii</a:t>
            </a:r>
            <a:r>
              <a:rPr lang="es-ES" dirty="0"/>
              <a:t>) debe proveer bienes de uso público y remediar casos evidentes de externalidades que no pueden ser resueltas por la negociación entre los intereses privados;</a:t>
            </a:r>
          </a:p>
          <a:p>
            <a:r>
              <a:rPr lang="es-ES" dirty="0" err="1"/>
              <a:t>iv</a:t>
            </a:r>
            <a:r>
              <a:rPr lang="es-ES" dirty="0"/>
              <a:t>) debe promover la estabilización macroeconómica, y</a:t>
            </a:r>
          </a:p>
          <a:p>
            <a:r>
              <a:rPr lang="es-ES" dirty="0"/>
              <a:t>v) debe promover una distribución del ingreso concordante con la opinión vigente de la sociedad</a:t>
            </a:r>
            <a:endParaRPr lang="es-MX" dirty="0"/>
          </a:p>
          <a:p>
            <a:endParaRPr lang="es-MX" dirty="0"/>
          </a:p>
        </p:txBody>
      </p:sp>
    </p:spTree>
    <p:extLst>
      <p:ext uri="{BB962C8B-B14F-4D97-AF65-F5344CB8AC3E}">
        <p14:creationId xmlns:p14="http://schemas.microsoft.com/office/powerpoint/2010/main" val="134317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0BE-02BA-387D-2494-1385F84E8D2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A9D1A93-A9A7-6E4D-D6B5-135B6E6EC70E}"/>
              </a:ext>
            </a:extLst>
          </p:cNvPr>
          <p:cNvSpPr>
            <a:spLocks noGrp="1"/>
          </p:cNvSpPr>
          <p:nvPr>
            <p:ph idx="1"/>
          </p:nvPr>
        </p:nvSpPr>
        <p:spPr/>
        <p:txBody>
          <a:bodyPr>
            <a:normAutofit/>
          </a:bodyPr>
          <a:lstStyle/>
          <a:p>
            <a:r>
              <a:rPr lang="es-ES" sz="2000" dirty="0"/>
              <a:t>El Estado cumple su papel poniendo en juego una serie de reglamentos, leyes e instituciones que conforman el sector público. Cuanto más alta sea la calidad de este sector, tanto más fácil le será al Estado cumplir su cometido</a:t>
            </a:r>
          </a:p>
          <a:p>
            <a:endParaRPr lang="es-ES" sz="2000" dirty="0"/>
          </a:p>
          <a:p>
            <a:r>
              <a:rPr lang="es-ES" sz="2000" dirty="0"/>
              <a:t>La calidad del sector público se define aquí como la característica que le permite alcanzar sus objetivos en la forma más eficiente posible.</a:t>
            </a:r>
          </a:p>
          <a:p>
            <a:endParaRPr lang="es-ES" sz="2000" dirty="0"/>
          </a:p>
          <a:p>
            <a:r>
              <a:rPr lang="es-ES" sz="2000" dirty="0"/>
              <a:t>Hay que distinguir entre la calidad del sector público y la calidad de las políticas que un gobierno determinado pueda estar aplicando en determinada coyuntura</a:t>
            </a:r>
            <a:endParaRPr lang="es-MX" sz="2000" dirty="0"/>
          </a:p>
        </p:txBody>
      </p:sp>
    </p:spTree>
    <p:extLst>
      <p:ext uri="{BB962C8B-B14F-4D97-AF65-F5344CB8AC3E}">
        <p14:creationId xmlns:p14="http://schemas.microsoft.com/office/powerpoint/2010/main" val="425647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A4AFC4-84A7-8B79-D675-FA6B94DDD7A9}"/>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E6273BD6-E16C-35CA-2063-7EC63B962489}"/>
              </a:ext>
            </a:extLst>
          </p:cNvPr>
          <p:cNvSpPr>
            <a:spLocks noGrp="1"/>
          </p:cNvSpPr>
          <p:nvPr>
            <p:ph sz="half" idx="1"/>
          </p:nvPr>
        </p:nvSpPr>
        <p:spPr/>
        <p:txBody>
          <a:bodyPr/>
          <a:lstStyle/>
          <a:p>
            <a:r>
              <a:rPr lang="es-ES" dirty="0"/>
              <a:t>A la larga es probable que un sector público de alta calidad promueva buenas políticas y que un sector público deficiente promueva políticas erradas</a:t>
            </a:r>
            <a:endParaRPr lang="es-MX" dirty="0"/>
          </a:p>
        </p:txBody>
      </p:sp>
      <p:sp>
        <p:nvSpPr>
          <p:cNvPr id="6" name="Marcador de contenido 5">
            <a:extLst>
              <a:ext uri="{FF2B5EF4-FFF2-40B4-BE49-F238E27FC236}">
                <a16:creationId xmlns:a16="http://schemas.microsoft.com/office/drawing/2014/main" id="{84BC8930-1DF0-B83B-0702-7AC97CA2B832}"/>
              </a:ext>
            </a:extLst>
          </p:cNvPr>
          <p:cNvSpPr>
            <a:spLocks noGrp="1"/>
          </p:cNvSpPr>
          <p:nvPr>
            <p:ph sz="half" idx="2"/>
          </p:nvPr>
        </p:nvSpPr>
        <p:spPr/>
        <p:txBody>
          <a:bodyPr/>
          <a:lstStyle/>
          <a:p>
            <a:r>
              <a:rPr lang="es-ES" dirty="0"/>
              <a:t>La definición de un sector público de elevada calidad que se emplea en este estudio difiere del concepto de “buen gobierno” que emplean otros autores.</a:t>
            </a:r>
          </a:p>
          <a:p>
            <a:r>
              <a:rPr lang="es-ES" dirty="0"/>
              <a:t>Un sector público deficiente, evidentemente, hará más difícil la aplicación de una buena política porque no proporcionará al gobierno la información necesaria y no podrá garantizar que las decisiones de política no se e desvirtúen en su etapa de ejecución</a:t>
            </a:r>
            <a:endParaRPr lang="es-MX" dirty="0"/>
          </a:p>
        </p:txBody>
      </p:sp>
    </p:spTree>
    <p:extLst>
      <p:ext uri="{BB962C8B-B14F-4D97-AF65-F5344CB8AC3E}">
        <p14:creationId xmlns:p14="http://schemas.microsoft.com/office/powerpoint/2010/main" val="3925978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50521707_TF22566005_Win32" id="{2828BC40-604D-4F06-824E-CC6941480347}" vid="{C7F4D5F4-0C49-4F9C-8A37-1B026C50AF6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0D51BCB-0419-432E-B7F1-25548446A6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futurista</Template>
  <TotalTime>57</TotalTime>
  <Words>2334</Words>
  <Application>Microsoft Office PowerPoint</Application>
  <PresentationFormat>Panorámica</PresentationFormat>
  <Paragraphs>97</Paragraphs>
  <Slides>26</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Celestial</vt:lpstr>
      <vt:lpstr>El papel del Estado y la calidad del sector público</vt:lpstr>
      <vt:lpstr>Introducción</vt:lpstr>
      <vt:lpstr>El papel del Estado</vt:lpstr>
      <vt:lpstr>Presentación de PowerPoint</vt:lpstr>
      <vt:lpstr>Presentación de PowerPoint</vt:lpstr>
      <vt:lpstr>Presentación de PowerPoint</vt:lpstr>
      <vt:lpstr>Funciones del estado en economia</vt:lpstr>
      <vt:lpstr>Presentación de PowerPoint</vt:lpstr>
      <vt:lpstr>Presentación de PowerPoint</vt:lpstr>
      <vt:lpstr>La importancia de las reglas</vt:lpstr>
      <vt:lpstr>1. El papel de las constituciones</vt:lpstr>
      <vt:lpstr>2. La legislación</vt:lpstr>
      <vt:lpstr>3. La reglamentación</vt:lpstr>
      <vt:lpstr>Reglas políticas y de procedimiento</vt:lpstr>
      <vt:lpstr>Presentación de PowerPoint</vt:lpstr>
      <vt:lpstr>La calidad de las instituciones públicas</vt:lpstr>
      <vt:lpstr>Presentación de PowerPoint</vt:lpstr>
      <vt:lpstr>Presentación de PowerPoint</vt:lpstr>
      <vt:lpstr>Presentación de PowerPoint</vt:lpstr>
      <vt:lpstr>No estaría completo el análisis de los mecanismos de coacción y los controles sin detenerse en dos puntos fundamentales</vt:lpstr>
      <vt:lpstr>El poder judicial</vt:lpstr>
      <vt:lpstr>Medición de la calidad general del sector público</vt:lpstr>
      <vt:lpstr>Presentación de PowerPoint</vt:lpstr>
      <vt:lpstr>Conclusiones</vt:lpstr>
      <vt:lpstr>En general, un sector público eficiente debe ser capaz de: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y la calidad del sector público</dc:title>
  <dc:creator>Claudia Campillo</dc:creator>
  <cp:lastModifiedBy>Claudia Campillo</cp:lastModifiedBy>
  <cp:revision>2</cp:revision>
  <dcterms:created xsi:type="dcterms:W3CDTF">2022-09-21T02:13:28Z</dcterms:created>
  <dcterms:modified xsi:type="dcterms:W3CDTF">2022-09-21T03:11:18Z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