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57"/>
  </p:notesMasterIdLst>
  <p:handoutMasterIdLst>
    <p:handoutMasterId r:id="rId58"/>
  </p:handoutMasterIdLst>
  <p:sldIdLst>
    <p:sldId id="256" r:id="rId2"/>
    <p:sldId id="262" r:id="rId3"/>
    <p:sldId id="263" r:id="rId4"/>
    <p:sldId id="264" r:id="rId5"/>
    <p:sldId id="265" r:id="rId6"/>
    <p:sldId id="266" r:id="rId7"/>
    <p:sldId id="267" r:id="rId8"/>
    <p:sldId id="268" r:id="rId9"/>
    <p:sldId id="269" r:id="rId10"/>
    <p:sldId id="270" r:id="rId11"/>
    <p:sldId id="25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260" r:id="rId56"/>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8"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es-MX" noProof="0" dirty="0"/>
            <a:t>Indicadores de insumo (inputs)</a:t>
          </a:r>
          <a:r>
            <a:rPr lang="es-ES" noProof="0" dirty="0"/>
            <a:t>	</a:t>
          </a:r>
        </a:p>
      </dgm:t>
    </dgm:pt>
    <dgm:pt modelId="{720680DC-AAA4-4434-A582-60EBCC5BA355}" type="parTrans" cxnId="{0B5DAE5F-BCDC-4BF7-A6E7-CF856886A64D}">
      <dgm:prSet/>
      <dgm:spPr/>
      <dgm:t>
        <a:bodyPr rtlCol="0"/>
        <a:lstStyle/>
        <a:p>
          <a:pPr rtl="0"/>
          <a:endParaRPr lang="es-ES" noProof="0" dirty="0"/>
        </a:p>
      </dgm:t>
    </dgm:pt>
    <dgm:pt modelId="{CA077D98-8478-47EA-B6A9-99ACE60C64D4}" type="sibTrans" cxnId="{0B5DAE5F-BCDC-4BF7-A6E7-CF856886A64D}">
      <dgm:prSet/>
      <dgm:spPr/>
      <dgm:t>
        <a:bodyPr rtlCol="0"/>
        <a:lstStyle/>
        <a:p>
          <a:pPr rtl="0"/>
          <a:endParaRPr lang="es-ES" noProof="0" dirty="0"/>
        </a:p>
      </dgm:t>
    </dgm:pt>
    <dgm:pt modelId="{0BEF68B8-1228-47BB-83B5-7B9CD1E3F84E}">
      <dgm:prSet phldrT="[Text]"/>
      <dgm:spPr/>
      <dgm:t>
        <a:bodyPr rtlCol="0"/>
        <a:lstStyle/>
        <a:p>
          <a:pPr rtl="0">
            <a:lnSpc>
              <a:spcPct val="100000"/>
            </a:lnSpc>
          </a:pPr>
          <a:r>
            <a:rPr lang="es-MX" noProof="0" dirty="0"/>
            <a:t>Indicadores de proceso</a:t>
          </a:r>
          <a:endParaRPr lang="es-ES" noProof="0" dirty="0"/>
        </a:p>
      </dgm:t>
    </dgm:pt>
    <dgm:pt modelId="{ED3A4BC2-B75A-4952-A38B-A42B5995DF05}" type="parTrans" cxnId="{EDEF4F82-1237-4639-A0F7-385C1897CE66}">
      <dgm:prSet/>
      <dgm:spPr/>
      <dgm:t>
        <a:bodyPr rtlCol="0"/>
        <a:lstStyle/>
        <a:p>
          <a:pPr rtl="0"/>
          <a:endParaRPr lang="es-ES" noProof="0" dirty="0"/>
        </a:p>
      </dgm:t>
    </dgm:pt>
    <dgm:pt modelId="{FD949706-EDCC-4ADC-8EDF-8EDA49C92325}" type="sibTrans" cxnId="{EDEF4F82-1237-4639-A0F7-385C1897CE66}">
      <dgm:prSet/>
      <dgm:spPr/>
      <dgm:t>
        <a:bodyPr rtlCol="0"/>
        <a:lstStyle/>
        <a:p>
          <a:pPr rtl="0"/>
          <a:endParaRPr lang="es-ES" noProof="0" dirty="0"/>
        </a:p>
      </dgm:t>
    </dgm:pt>
    <dgm:pt modelId="{5605D28D-2CE6-4513-8566-952984E21E14}">
      <dgm:prSet phldrT="[Text]"/>
      <dgm:spPr/>
      <dgm:t>
        <a:bodyPr rtlCol="0"/>
        <a:lstStyle/>
        <a:p>
          <a:pPr rtl="0">
            <a:lnSpc>
              <a:spcPct val="100000"/>
            </a:lnSpc>
          </a:pPr>
          <a:r>
            <a:rPr lang="es-MX" noProof="0" dirty="0"/>
            <a:t>Indicadores de producto</a:t>
          </a:r>
          <a:endParaRPr lang="es-ES" noProof="0" dirty="0"/>
        </a:p>
      </dgm:t>
    </dgm:pt>
    <dgm:pt modelId="{EB15AB98-362B-4E70-A3DA-995FC3E8BA79}" type="parTrans" cxnId="{FAF3F884-F0CF-440F-8CB1-B7648AB1B138}">
      <dgm:prSet/>
      <dgm:spPr/>
      <dgm:t>
        <a:bodyPr rtlCol="0"/>
        <a:lstStyle/>
        <a:p>
          <a:pPr rtl="0"/>
          <a:endParaRPr lang="es-ES" noProof="0" dirty="0"/>
        </a:p>
      </dgm:t>
    </dgm:pt>
    <dgm:pt modelId="{823D1971-2C4D-4EC5-A874-2F463DE37109}" type="sibTrans" cxnId="{FAF3F884-F0CF-440F-8CB1-B7648AB1B138}">
      <dgm:prSet/>
      <dgm:spPr/>
      <dgm:t>
        <a:bodyPr rtlCol="0"/>
        <a:lstStyle/>
        <a:p>
          <a:pPr rtl="0"/>
          <a:endParaRPr lang="es-ES"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78740" rIns="78740" bIns="78740" numCol="1" spcCol="1270" rtlCol="0" anchor="ctr" anchorCtr="0">
          <a:noAutofit/>
        </a:bodyPr>
        <a:lstStyle/>
        <a:p>
          <a:pPr marL="0" lvl="0" indent="0" algn="l" defTabSz="1377950" rtl="0">
            <a:lnSpc>
              <a:spcPct val="100000"/>
            </a:lnSpc>
            <a:spcBef>
              <a:spcPct val="0"/>
            </a:spcBef>
            <a:spcAft>
              <a:spcPct val="35000"/>
            </a:spcAft>
            <a:buNone/>
          </a:pPr>
          <a:r>
            <a:rPr lang="es-MX" sz="3100" kern="1200" noProof="0" dirty="0"/>
            <a:t>Indicadores de insumo (inputs)</a:t>
          </a:r>
          <a:r>
            <a:rPr lang="es-ES" sz="3100" kern="1200" noProof="0" dirty="0"/>
            <a:t>	</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55666" y="1425575"/>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78740" rIns="78740" bIns="78740" numCol="1" spcCol="1270" rtlCol="0" anchor="ctr" anchorCtr="0">
          <a:noAutofit/>
        </a:bodyPr>
        <a:lstStyle/>
        <a:p>
          <a:pPr marL="0" lvl="0" indent="0" algn="l" defTabSz="1377950" rtl="0">
            <a:lnSpc>
              <a:spcPct val="100000"/>
            </a:lnSpc>
            <a:spcBef>
              <a:spcPct val="0"/>
            </a:spcBef>
            <a:spcAft>
              <a:spcPct val="35000"/>
            </a:spcAft>
            <a:buNone/>
          </a:pPr>
          <a:r>
            <a:rPr lang="es-MX" sz="3100" kern="1200" noProof="0" dirty="0"/>
            <a:t>Indicadores de proceso</a:t>
          </a:r>
          <a:endParaRPr lang="es-ES" sz="3100" kern="1200" noProof="0" dirty="0"/>
        </a:p>
      </dsp:txBody>
      <dsp:txXfrm>
        <a:off x="755666" y="1425575"/>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78740" rIns="78740" bIns="78740" numCol="1" spcCol="1270" rtlCol="0" anchor="ctr" anchorCtr="0">
          <a:noAutofit/>
        </a:bodyPr>
        <a:lstStyle/>
        <a:p>
          <a:pPr marL="0" lvl="0" indent="0" algn="l" defTabSz="1377950" rtl="0">
            <a:lnSpc>
              <a:spcPct val="100000"/>
            </a:lnSpc>
            <a:spcBef>
              <a:spcPct val="0"/>
            </a:spcBef>
            <a:spcAft>
              <a:spcPct val="35000"/>
            </a:spcAft>
            <a:buNone/>
          </a:pPr>
          <a:r>
            <a:rPr lang="es-MX" sz="3100" kern="1200" noProof="0" dirty="0"/>
            <a:t>Indicadores de producto</a:t>
          </a:r>
          <a:endParaRPr lang="es-ES" sz="3100" kern="1200" noProof="0" dirty="0"/>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62B80FE-187A-4085-BD71-F0873FF7BD68}" type="datetime1">
              <a:rPr lang="es-ES" smtClean="0"/>
              <a:t>02/10/2022</a:t>
            </a:fld>
            <a:endParaRPr lang="es-ES"/>
          </a:p>
        </p:txBody>
      </p:sp>
      <p:sp>
        <p:nvSpPr>
          <p:cNvPr id="4" name="Marcador de pie de página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es-ES" smtClean="0"/>
              <a:t>‹Nº›</a:t>
            </a:fld>
            <a:endParaRPr lang="es-ES"/>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D59A2BD-4571-4110-BB3E-5D004DE434FA}" type="datetime1">
              <a:rPr lang="es-ES" noProof="0" smtClean="0"/>
              <a:t>02/10/2022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es-ES" noProof="0" smtClean="0"/>
              <a:t>‹Nº›</a:t>
            </a:fld>
            <a:endParaRPr lang="es-ES"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1</a:t>
            </a:fld>
            <a:endParaRPr lang="es-ES"/>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11</a:t>
            </a:fld>
            <a:endParaRPr lang="es-ES"/>
          </a:p>
        </p:txBody>
      </p:sp>
    </p:spTree>
    <p:extLst>
      <p:ext uri="{BB962C8B-B14F-4D97-AF65-F5344CB8AC3E}">
        <p14:creationId xmlns:p14="http://schemas.microsoft.com/office/powerpoint/2010/main" val="350511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55</a:t>
            </a:fld>
            <a:endParaRPr lang="es-ES"/>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fecha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F409C0D2-15DE-4FAC-845B-C48979FFAEB9}" type="datetime1">
              <a:rPr lang="es-ES" noProof="0" smtClean="0"/>
              <a:t>02/10/2022</a:t>
            </a:fld>
            <a:endParaRPr lang="es-ES" noProof="0"/>
          </a:p>
        </p:txBody>
      </p:sp>
      <p:sp>
        <p:nvSpPr>
          <p:cNvPr id="5" name="Marcador de pie de página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s-ES" noProof="0"/>
          </a:p>
        </p:txBody>
      </p:sp>
      <p:sp>
        <p:nvSpPr>
          <p:cNvPr id="6" name="Marcador de número de diapositiva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ángulo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ítulo 1"/>
          <p:cNvSpPr>
            <a:spLocks noGrp="1"/>
          </p:cNvSpPr>
          <p:nvPr>
            <p:ph type="title"/>
          </p:nvPr>
        </p:nvSpPr>
        <p:spPr>
          <a:xfrm>
            <a:off x="581192" y="702156"/>
            <a:ext cx="11029616" cy="1013800"/>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8CF9F163-DD03-4353-882E-CE0F9A80F1C3}" type="datetime1">
              <a:rPr lang="es-ES" noProof="0" smtClean="0"/>
              <a:t>02/10/2022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ángulo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839201" y="675726"/>
            <a:ext cx="2004164" cy="5183073"/>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774923" y="675726"/>
            <a:ext cx="7896279" cy="5183073"/>
          </a:xfrm>
        </p:spPr>
        <p:txBody>
          <a:bodyPr vert="eaVert"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8D2FF54C-EA2F-453C-857C-5C9ADB86CB43}" type="datetime1">
              <a:rPr lang="es-ES" noProof="0" smtClean="0"/>
              <a:t>02/10/2022</a:t>
            </a:fld>
            <a:endParaRPr lang="es-ES" noProof="0"/>
          </a:p>
        </p:txBody>
      </p:sp>
      <p:sp>
        <p:nvSpPr>
          <p:cNvPr id="5" name="Marcador de pie de página 4"/>
          <p:cNvSpPr>
            <a:spLocks noGrp="1"/>
          </p:cNvSpPr>
          <p:nvPr>
            <p:ph type="ftr" sz="quarter" idx="11"/>
          </p:nvPr>
        </p:nvSpPr>
        <p:spPr>
          <a:xfrm>
            <a:off x="774923" y="5951811"/>
            <a:ext cx="7896279" cy="365125"/>
          </a:xfrm>
        </p:spPr>
        <p:txBody>
          <a:bodyPr rtlCol="0"/>
          <a:lstStyle/>
          <a:p>
            <a:pPr rtl="0"/>
            <a:endParaRPr lang="es-ES" noProof="0"/>
          </a:p>
        </p:txBody>
      </p:sp>
      <p:sp>
        <p:nvSpPr>
          <p:cNvPr id="6" name="Marcador de número de diapositiva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7" name="Rectángulo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702156"/>
            <a:ext cx="11029616" cy="1013800"/>
          </a:xfrm>
        </p:spPr>
        <p:txBody>
          <a:bodyPr rtlCol="0"/>
          <a:lstStyle/>
          <a:p>
            <a:pPr rtl="0"/>
            <a:r>
              <a:rPr lang="es-ES" noProof="0"/>
              <a:t>Haga clic para modificar el estilo de título del patrón</a:t>
            </a:r>
          </a:p>
        </p:txBody>
      </p:sp>
      <p:sp>
        <p:nvSpPr>
          <p:cNvPr id="3" name="Marcador de contenido 2"/>
          <p:cNvSpPr>
            <a:spLocks noGrp="1"/>
          </p:cNvSpPr>
          <p:nvPr>
            <p:ph idx="1" hasCustomPrompt="1"/>
          </p:nvPr>
        </p:nvSpPr>
        <p:spPr>
          <a:xfrm>
            <a:off x="581192" y="2180496"/>
            <a:ext cx="11029615" cy="367830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57670FF6-52DC-429F-9C56-6A1BF295232E}" type="datetime1">
              <a:rPr lang="es-ES" noProof="0" smtClean="0"/>
              <a:t>02/10/2022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a:xfrm>
            <a:off x="10558300" y="5956137"/>
            <a:ext cx="1052508"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ángulo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lvl1pPr>
              <a:defRPr>
                <a:solidFill>
                  <a:schemeClr val="accent1">
                    <a:lumMod val="75000"/>
                    <a:lumOff val="25000"/>
                  </a:schemeClr>
                </a:solidFill>
              </a:defRPr>
            </a:lvl1pPr>
          </a:lstStyle>
          <a:p>
            <a:pPr rtl="0"/>
            <a:fld id="{85E27922-51B6-4B96-9C28-2CD2060AE75A}" type="datetime1">
              <a:rPr lang="es-ES" noProof="0" smtClean="0"/>
              <a:t>02/10/2022</a:t>
            </a:fld>
            <a:endParaRPr lang="es-ES" noProof="0"/>
          </a:p>
        </p:txBody>
      </p:sp>
      <p:sp>
        <p:nvSpPr>
          <p:cNvPr id="5" name="Marcador de pie de página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a:p>
        </p:txBody>
      </p:sp>
      <p:sp>
        <p:nvSpPr>
          <p:cNvPr id="6" name="Marcador de número de diapositiva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8" name="Rectángulo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contenido 2"/>
          <p:cNvSpPr>
            <a:spLocks noGrp="1"/>
          </p:cNvSpPr>
          <p:nvPr>
            <p:ph sz="half" idx="1" hasCustomPrompt="1"/>
          </p:nvPr>
        </p:nvSpPr>
        <p:spPr>
          <a:xfrm>
            <a:off x="581193" y="2228003"/>
            <a:ext cx="5422390" cy="3633047"/>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6188417" y="2228003"/>
            <a:ext cx="5422392" cy="3633047"/>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F3ECF5D1-1C98-40FD-9D65-EED7644802B9}" type="datetime1">
              <a:rPr lang="es-ES" noProof="0" smtClean="0"/>
              <a:t>02/10/2022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ángulo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581194" y="2926052"/>
            <a:ext cx="5393100" cy="2934999"/>
          </a:xfrm>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p:cNvSpPr>
            <a:spLocks noGrp="1"/>
          </p:cNvSpPr>
          <p:nvPr>
            <p:ph sz="quarter" idx="4" hasCustomPrompt="1"/>
          </p:nvPr>
        </p:nvSpPr>
        <p:spPr>
          <a:xfrm>
            <a:off x="6217709" y="2926052"/>
            <a:ext cx="5393100" cy="2934999"/>
          </a:xfrm>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8556C746-EB55-4634-AD93-A9FF2473885C}" type="datetime1">
              <a:rPr lang="es-ES" noProof="0" smtClean="0"/>
              <a:t>02/10/2022</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rtlCol="0"/>
          <a:lstStyle/>
          <a:p>
            <a:pPr rtl="0"/>
            <a:fld id="{C9051F13-F75A-440F-BED7-E2004746A95F}" type="datetime1">
              <a:rPr lang="es-ES" noProof="0" smtClean="0"/>
              <a:t>02/10/2022</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
        <p:nvSpPr>
          <p:cNvPr id="7" name="Rectángulo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ítulo 1"/>
          <p:cNvSpPr>
            <a:spLocks noGrp="1"/>
          </p:cNvSpPr>
          <p:nvPr>
            <p:ph type="title"/>
          </p:nvPr>
        </p:nvSpPr>
        <p:spPr>
          <a:xfrm>
            <a:off x="575894" y="729658"/>
            <a:ext cx="11029616" cy="988332"/>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3D7A2E7D-666A-420B-9042-959E1D47E21D}" type="datetime1">
              <a:rPr lang="es-ES" noProof="0" smtClean="0"/>
              <a:t>02/10/2022</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lvl1pPr>
              <a:defRPr>
                <a:solidFill>
                  <a:schemeClr val="accent1">
                    <a:lumMod val="75000"/>
                    <a:lumOff val="25000"/>
                  </a:schemeClr>
                </a:solidFill>
              </a:defRPr>
            </a:lvl1pPr>
          </a:lstStyle>
          <a:p>
            <a:pPr rtl="0"/>
            <a:fld id="{0403F12F-0E67-4CAB-8DFD-26DCD4A99D59}" type="datetime1">
              <a:rPr lang="es-ES" noProof="0" smtClean="0"/>
              <a:t>02/10/2022</a:t>
            </a:fld>
            <a:endParaRPr lang="es-ES" noProof="0"/>
          </a:p>
        </p:txBody>
      </p:sp>
      <p:sp>
        <p:nvSpPr>
          <p:cNvPr id="6" name="Marcador de pie de página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a:p>
        </p:txBody>
      </p:sp>
      <p:sp>
        <p:nvSpPr>
          <p:cNvPr id="7" name="Marcador de número de diapositiva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9709DA8C-1A59-4B91-B9EA-509377CD0E23}" type="datetime1">
              <a:rPr lang="es-ES" noProof="0" smtClean="0"/>
              <a:t>02/10/2022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A3DF7BF2-42BB-439B-88AA-F60334FF1291}" type="datetime1">
              <a:rPr lang="es-ES" noProof="0" smtClean="0"/>
              <a:t>02/10/2022</a:t>
            </a:fld>
            <a:endParaRPr lang="es-ES" noProof="0"/>
          </a:p>
        </p:txBody>
      </p:sp>
      <p:sp>
        <p:nvSpPr>
          <p:cNvPr id="5" name="Marcador de pie de página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s-ES" noProof="0"/>
          </a:p>
        </p:txBody>
      </p:sp>
      <p:sp>
        <p:nvSpPr>
          <p:cNvPr id="6" name="Marcador de número de diapositiva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s-ES" noProof="0" smtClean="0"/>
              <a:pPr rtl="0"/>
              <a:t>‹Nº›</a:t>
            </a:fld>
            <a:endParaRPr lang="es-ES" noProof="0"/>
          </a:p>
        </p:txBody>
      </p:sp>
      <p:sp>
        <p:nvSpPr>
          <p:cNvPr id="9" name="Rectángulo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ángulo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Imagen 6" descr="Conexiones digitale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upo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ángulo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ángulo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ángulo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ángulo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es-ES" sz="6000" dirty="0">
                <a:solidFill>
                  <a:schemeClr val="bg1"/>
                </a:solidFill>
                <a:effectLst>
                  <a:outerShdw blurRad="38100" dist="38100" dir="2700000" algn="tl">
                    <a:srgbClr val="000000">
                      <a:alpha val="43137"/>
                    </a:srgbClr>
                  </a:outerShdw>
                </a:effectLst>
              </a:rPr>
              <a:t>Planificación estratégica </a:t>
            </a:r>
            <a:br>
              <a:rPr lang="es-ES" sz="6000" dirty="0">
                <a:solidFill>
                  <a:schemeClr val="bg1"/>
                </a:solidFill>
                <a:effectLst>
                  <a:outerShdw blurRad="38100" dist="38100" dir="2700000" algn="tl">
                    <a:srgbClr val="000000">
                      <a:alpha val="43137"/>
                    </a:srgbClr>
                  </a:outerShdw>
                </a:effectLst>
              </a:rPr>
            </a:br>
            <a:r>
              <a:rPr lang="es-ES" sz="6000" dirty="0">
                <a:solidFill>
                  <a:schemeClr val="bg1"/>
                </a:solidFill>
                <a:effectLst>
                  <a:outerShdw blurRad="38100" dist="38100" dir="2700000" algn="tl">
                    <a:srgbClr val="000000">
                      <a:alpha val="43137"/>
                    </a:srgbClr>
                  </a:outerShdw>
                </a:effectLst>
              </a:rPr>
              <a:t>e indicadores de desempeño </a:t>
            </a:r>
            <a:br>
              <a:rPr lang="es-ES" sz="6000" dirty="0">
                <a:solidFill>
                  <a:schemeClr val="bg1"/>
                </a:solidFill>
                <a:effectLst>
                  <a:outerShdw blurRad="38100" dist="38100" dir="2700000" algn="tl">
                    <a:srgbClr val="000000">
                      <a:alpha val="43137"/>
                    </a:srgbClr>
                  </a:outerShdw>
                </a:effectLst>
              </a:rPr>
            </a:br>
            <a:r>
              <a:rPr lang="es-ES" sz="6000" dirty="0">
                <a:solidFill>
                  <a:schemeClr val="bg1"/>
                </a:solidFill>
                <a:effectLst>
                  <a:outerShdw blurRad="38100" dist="38100" dir="2700000" algn="tl">
                    <a:srgbClr val="000000">
                      <a:alpha val="43137"/>
                    </a:srgbClr>
                  </a:outerShdw>
                </a:effectLst>
              </a:rPr>
              <a:t>en el sector público</a:t>
            </a:r>
          </a:p>
        </p:txBody>
      </p:sp>
      <p:sp>
        <p:nvSpPr>
          <p:cNvPr id="3" name="Subtítulo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es-ES" dirty="0">
                <a:solidFill>
                  <a:srgbClr val="7CEBFF"/>
                </a:solidFill>
              </a:rPr>
              <a:t>ARMIJO, MARIANELA</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6996E1B5-5E6F-B3F9-C8AB-770E89E02F0D}"/>
              </a:ext>
            </a:extLst>
          </p:cNvPr>
          <p:cNvSpPr>
            <a:spLocks noGrp="1"/>
          </p:cNvSpPr>
          <p:nvPr>
            <p:ph type="title"/>
          </p:nvPr>
        </p:nvSpPr>
        <p:spPr/>
        <p:txBody>
          <a:bodyPr/>
          <a:lstStyle/>
          <a:p>
            <a:endParaRPr lang="es-MX"/>
          </a:p>
        </p:txBody>
      </p:sp>
      <p:pic>
        <p:nvPicPr>
          <p:cNvPr id="11" name="Marcador de contenido 10">
            <a:extLst>
              <a:ext uri="{FF2B5EF4-FFF2-40B4-BE49-F238E27FC236}">
                <a16:creationId xmlns:a16="http://schemas.microsoft.com/office/drawing/2014/main" id="{AB21CE2F-7032-7145-3DF4-89BC59588A87}"/>
              </a:ext>
            </a:extLst>
          </p:cNvPr>
          <p:cNvPicPr>
            <a:picLocks noGrp="1" noChangeAspect="1"/>
          </p:cNvPicPr>
          <p:nvPr>
            <p:ph idx="1"/>
          </p:nvPr>
        </p:nvPicPr>
        <p:blipFill rotWithShape="1">
          <a:blip r:embed="rId2"/>
          <a:srcRect l="18649" t="28876" r="20734" b="18477"/>
          <a:stretch/>
        </p:blipFill>
        <p:spPr>
          <a:xfrm>
            <a:off x="159026" y="624867"/>
            <a:ext cx="11451782" cy="5326943"/>
          </a:xfrm>
        </p:spPr>
      </p:pic>
      <p:sp>
        <p:nvSpPr>
          <p:cNvPr id="9" name="Marcador de texto 8">
            <a:extLst>
              <a:ext uri="{FF2B5EF4-FFF2-40B4-BE49-F238E27FC236}">
                <a16:creationId xmlns:a16="http://schemas.microsoft.com/office/drawing/2014/main" id="{A7B34DD2-5C4F-5C3D-DB3A-6BE897C65021}"/>
              </a:ext>
            </a:extLst>
          </p:cNvPr>
          <p:cNvSpPr>
            <a:spLocks noGrp="1"/>
          </p:cNvSpPr>
          <p:nvPr>
            <p:ph type="body" sz="half" idx="2"/>
          </p:nvPr>
        </p:nvSpPr>
        <p:spPr/>
        <p:txBody>
          <a:bodyPr/>
          <a:lstStyle/>
          <a:p>
            <a:endParaRPr lang="es-MX"/>
          </a:p>
        </p:txBody>
      </p:sp>
    </p:spTree>
    <p:extLst>
      <p:ext uri="{BB962C8B-B14F-4D97-AF65-F5344CB8AC3E}">
        <p14:creationId xmlns:p14="http://schemas.microsoft.com/office/powerpoint/2010/main" val="353214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fontScale="90000"/>
          </a:bodyPr>
          <a:lstStyle/>
          <a:p>
            <a:pPr algn="ctr" rtl="0"/>
            <a:r>
              <a:rPr lang="es-ES" dirty="0"/>
              <a:t>D. Indicadores desde el punto de vista de la etapa del proceso </a:t>
            </a:r>
            <a:br>
              <a:rPr lang="es-ES" dirty="0"/>
            </a:br>
            <a:r>
              <a:rPr lang="es-ES" dirty="0"/>
              <a:t>productivo</a:t>
            </a:r>
          </a:p>
        </p:txBody>
      </p:sp>
      <p:graphicFrame>
        <p:nvGraphicFramePr>
          <p:cNvPr id="6" name="Marcador de contenido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659253338"/>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02329B3B-87E6-E3E0-5A47-9BF31949DE35}"/>
              </a:ext>
            </a:extLst>
          </p:cNvPr>
          <p:cNvSpPr>
            <a:spLocks noGrp="1"/>
          </p:cNvSpPr>
          <p:nvPr>
            <p:ph type="title"/>
          </p:nvPr>
        </p:nvSpPr>
        <p:spPr/>
        <p:txBody>
          <a:bodyPr/>
          <a:lstStyle/>
          <a:p>
            <a:endParaRPr lang="es-MX"/>
          </a:p>
        </p:txBody>
      </p:sp>
      <p:sp>
        <p:nvSpPr>
          <p:cNvPr id="11" name="Marcador de texto 10">
            <a:extLst>
              <a:ext uri="{FF2B5EF4-FFF2-40B4-BE49-F238E27FC236}">
                <a16:creationId xmlns:a16="http://schemas.microsoft.com/office/drawing/2014/main" id="{4697A8D4-08FB-073B-25F7-1DD2E6477E67}"/>
              </a:ext>
            </a:extLst>
          </p:cNvPr>
          <p:cNvSpPr>
            <a:spLocks noGrp="1"/>
          </p:cNvSpPr>
          <p:nvPr>
            <p:ph type="body" idx="1"/>
          </p:nvPr>
        </p:nvSpPr>
        <p:spPr>
          <a:xfrm>
            <a:off x="581193" y="1786015"/>
            <a:ext cx="3049903" cy="536005"/>
          </a:xfrm>
        </p:spPr>
        <p:txBody>
          <a:bodyPr/>
          <a:lstStyle/>
          <a:p>
            <a:r>
              <a:rPr lang="es-MX" dirty="0"/>
              <a:t>Indicadores de insumos</a:t>
            </a:r>
          </a:p>
        </p:txBody>
      </p:sp>
      <p:sp>
        <p:nvSpPr>
          <p:cNvPr id="12" name="Marcador de contenido 11">
            <a:extLst>
              <a:ext uri="{FF2B5EF4-FFF2-40B4-BE49-F238E27FC236}">
                <a16:creationId xmlns:a16="http://schemas.microsoft.com/office/drawing/2014/main" id="{603ACC4A-9093-FF13-519E-BDD645B5229A}"/>
              </a:ext>
            </a:extLst>
          </p:cNvPr>
          <p:cNvSpPr>
            <a:spLocks noGrp="1"/>
          </p:cNvSpPr>
          <p:nvPr>
            <p:ph sz="half" idx="2"/>
          </p:nvPr>
        </p:nvSpPr>
        <p:spPr>
          <a:xfrm>
            <a:off x="3825698" y="2322020"/>
            <a:ext cx="3555924" cy="2781519"/>
          </a:xfrm>
        </p:spPr>
        <p:txBody>
          <a:bodyPr>
            <a:normAutofit fontScale="77500" lnSpcReduction="20000"/>
          </a:bodyPr>
          <a:lstStyle/>
          <a:p>
            <a:r>
              <a:rPr lang="es-ES" b="1" dirty="0"/>
              <a:t>Miden el desempeño de las actividades vinculadas con la ejecución o forma en que el trabajo es realizado para producir los bienes y servicios</a:t>
            </a:r>
            <a:r>
              <a:rPr lang="es-ES" dirty="0"/>
              <a:t>, tales como procedimientos de compra (días de demora del proceso de compra) o procesos tecnológicos (número de horas de los sistemas sin línea atribuibles al equipo de soporte). </a:t>
            </a:r>
          </a:p>
          <a:p>
            <a:r>
              <a:rPr lang="es-ES" dirty="0"/>
              <a:t>Estos indicadores son útiles para la evaluación del desempeño en ámbitos donde los productos o resultados son más complejos de medir, como por ejemplo actividades de investigación, culturales, </a:t>
            </a:r>
            <a:r>
              <a:rPr lang="es-ES" dirty="0" err="1"/>
              <a:t>etc</a:t>
            </a:r>
            <a:endParaRPr lang="es-MX" dirty="0"/>
          </a:p>
        </p:txBody>
      </p:sp>
      <p:sp>
        <p:nvSpPr>
          <p:cNvPr id="13" name="Marcador de texto 12">
            <a:extLst>
              <a:ext uri="{FF2B5EF4-FFF2-40B4-BE49-F238E27FC236}">
                <a16:creationId xmlns:a16="http://schemas.microsoft.com/office/drawing/2014/main" id="{33418526-E5C6-11D5-0C15-06F4A636D567}"/>
              </a:ext>
            </a:extLst>
          </p:cNvPr>
          <p:cNvSpPr>
            <a:spLocks noGrp="1"/>
          </p:cNvSpPr>
          <p:nvPr>
            <p:ph type="body" sz="quarter" idx="3"/>
          </p:nvPr>
        </p:nvSpPr>
        <p:spPr>
          <a:xfrm>
            <a:off x="8335616" y="1784489"/>
            <a:ext cx="3133085" cy="553373"/>
          </a:xfrm>
        </p:spPr>
        <p:txBody>
          <a:bodyPr/>
          <a:lstStyle/>
          <a:p>
            <a:r>
              <a:rPr lang="es-ES" dirty="0"/>
              <a:t>Indicadores de producto:</a:t>
            </a:r>
            <a:endParaRPr lang="es-MX" dirty="0"/>
          </a:p>
        </p:txBody>
      </p:sp>
      <p:sp>
        <p:nvSpPr>
          <p:cNvPr id="14" name="Marcador de contenido 13">
            <a:extLst>
              <a:ext uri="{FF2B5EF4-FFF2-40B4-BE49-F238E27FC236}">
                <a16:creationId xmlns:a16="http://schemas.microsoft.com/office/drawing/2014/main" id="{3EAFE4DF-21E8-A15A-87AB-D9807B3725BD}"/>
              </a:ext>
            </a:extLst>
          </p:cNvPr>
          <p:cNvSpPr>
            <a:spLocks noGrp="1"/>
          </p:cNvSpPr>
          <p:nvPr>
            <p:ph sz="quarter" idx="4"/>
          </p:nvPr>
        </p:nvSpPr>
        <p:spPr>
          <a:xfrm>
            <a:off x="7898296" y="2404361"/>
            <a:ext cx="3712513" cy="2934999"/>
          </a:xfrm>
        </p:spPr>
        <p:txBody>
          <a:bodyPr>
            <a:normAutofit fontScale="77500" lnSpcReduction="20000"/>
          </a:bodyPr>
          <a:lstStyle/>
          <a:p>
            <a:r>
              <a:rPr lang="es-ES" b="1" dirty="0"/>
              <a:t>Muestra los bienes y servicios de manera cuantitativa producidos y provistos por un organismo público o una acción gubernamental. </a:t>
            </a:r>
          </a:p>
          <a:p>
            <a:r>
              <a:rPr lang="es-ES" dirty="0"/>
              <a:t>Es el resultado de una combinación específica de insumos por lo cual dichos productos están directamente relacionados con ellos. </a:t>
            </a:r>
          </a:p>
          <a:p>
            <a:r>
              <a:rPr lang="es-ES" dirty="0"/>
              <a:t>Por sí solo un indicador de producto, (por ejemplo número de vacunaciones realizadas, número de viviendas construidas, número de inspecciones, etc.) no da cuenta del logro de los objetivos o de los recursos  invertidos en la generación de dichos productos.</a:t>
            </a:r>
            <a:endParaRPr lang="es-MX" dirty="0"/>
          </a:p>
        </p:txBody>
      </p:sp>
      <p:sp>
        <p:nvSpPr>
          <p:cNvPr id="15" name="Marcador de texto 10">
            <a:extLst>
              <a:ext uri="{FF2B5EF4-FFF2-40B4-BE49-F238E27FC236}">
                <a16:creationId xmlns:a16="http://schemas.microsoft.com/office/drawing/2014/main" id="{511E7E7C-D3C2-94F2-B82C-3E334515469A}"/>
              </a:ext>
            </a:extLst>
          </p:cNvPr>
          <p:cNvSpPr txBox="1">
            <a:spLocks/>
          </p:cNvSpPr>
          <p:nvPr/>
        </p:nvSpPr>
        <p:spPr>
          <a:xfrm>
            <a:off x="4037118" y="1793174"/>
            <a:ext cx="3133085" cy="53600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s-ES" dirty="0"/>
              <a:t>Indicadores de proceso</a:t>
            </a:r>
            <a:endParaRPr lang="es-MX" dirty="0"/>
          </a:p>
        </p:txBody>
      </p:sp>
      <p:sp>
        <p:nvSpPr>
          <p:cNvPr id="16" name="Marcador de contenido 11">
            <a:extLst>
              <a:ext uri="{FF2B5EF4-FFF2-40B4-BE49-F238E27FC236}">
                <a16:creationId xmlns:a16="http://schemas.microsoft.com/office/drawing/2014/main" id="{6A45DCE3-1885-A11A-E2EA-51DA464DA78A}"/>
              </a:ext>
            </a:extLst>
          </p:cNvPr>
          <p:cNvSpPr txBox="1">
            <a:spLocks/>
          </p:cNvSpPr>
          <p:nvPr/>
        </p:nvSpPr>
        <p:spPr>
          <a:xfrm>
            <a:off x="266857" y="2249796"/>
            <a:ext cx="3364239" cy="2934999"/>
          </a:xfrm>
          <a:prstGeom prst="rect">
            <a:avLst/>
          </a:prstGeom>
        </p:spPr>
        <p:txBody>
          <a:bodyPr vert="horz" lIns="91440" tIns="45720" rIns="91440" bIns="45720" rtlCol="0" anchor="t">
            <a:normAutofit fontScale="70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b="1" dirty="0"/>
              <a:t>Cuantifica los recursos tanto físicos como humanos, y/o financieros utilizados en la producción de los bienes y servicios</a:t>
            </a:r>
            <a:r>
              <a:rPr lang="es-ES" dirty="0"/>
              <a:t>. </a:t>
            </a:r>
          </a:p>
          <a:p>
            <a:r>
              <a:rPr lang="es-ES" dirty="0"/>
              <a:t>Estos indicadores generalmente están dimensionados en términos de gastos asignados, número de profesionales, cantidad de horas de trabajo utilizadas o disponibles para desarrollar un trabajo, días de trabajo consumidos, etc.</a:t>
            </a:r>
          </a:p>
          <a:p>
            <a:r>
              <a:rPr lang="es-ES" dirty="0"/>
              <a:t> Estos indicadores son muy útiles para dar cuenta de cuantos recursos son necesarios para el logro final de un producto o servicio, pero por sí solos no dan cuenta de si se cumple o no el objetivo final. </a:t>
            </a:r>
            <a:endParaRPr lang="es-MX" dirty="0"/>
          </a:p>
        </p:txBody>
      </p:sp>
      <p:sp>
        <p:nvSpPr>
          <p:cNvPr id="17" name="CuadroTexto 16">
            <a:extLst>
              <a:ext uri="{FF2B5EF4-FFF2-40B4-BE49-F238E27FC236}">
                <a16:creationId xmlns:a16="http://schemas.microsoft.com/office/drawing/2014/main" id="{FB7D6E33-BF91-9838-E828-B6C0C42DBB50}"/>
              </a:ext>
            </a:extLst>
          </p:cNvPr>
          <p:cNvSpPr txBox="1"/>
          <p:nvPr/>
        </p:nvSpPr>
        <p:spPr>
          <a:xfrm>
            <a:off x="921399" y="5445959"/>
            <a:ext cx="10349202" cy="584775"/>
          </a:xfrm>
          <a:prstGeom prst="rect">
            <a:avLst/>
          </a:prstGeom>
          <a:noFill/>
        </p:spPr>
        <p:txBody>
          <a:bodyPr wrap="square" rtlCol="0">
            <a:spAutoFit/>
          </a:bodyPr>
          <a:lstStyle/>
          <a:p>
            <a:r>
              <a:rPr lang="es-ES" b="1" dirty="0">
                <a:solidFill>
                  <a:schemeClr val="accent2"/>
                </a:solidFill>
              </a:rPr>
              <a:t>Indicadores de resultado intermedio: </a:t>
            </a:r>
          </a:p>
          <a:p>
            <a:r>
              <a:rPr lang="es-ES" sz="1400" dirty="0"/>
              <a:t>Son cambios en el comportamiento o estado o certificación de los beneficiarios una vez recibidos los bienes o servicios.</a:t>
            </a:r>
            <a:endParaRPr lang="es-MX" sz="1400" dirty="0"/>
          </a:p>
        </p:txBody>
      </p:sp>
    </p:spTree>
    <p:extLst>
      <p:ext uri="{BB962C8B-B14F-4D97-AF65-F5344CB8AC3E}">
        <p14:creationId xmlns:p14="http://schemas.microsoft.com/office/powerpoint/2010/main" val="156245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E23EC9ED-92C5-E91F-2106-4C970C6B1562}"/>
              </a:ext>
            </a:extLst>
          </p:cNvPr>
          <p:cNvSpPr>
            <a:spLocks noGrp="1"/>
          </p:cNvSpPr>
          <p:nvPr>
            <p:ph type="title"/>
          </p:nvPr>
        </p:nvSpPr>
        <p:spPr/>
        <p:txBody>
          <a:bodyPr/>
          <a:lstStyle/>
          <a:p>
            <a:endParaRPr lang="es-MX"/>
          </a:p>
        </p:txBody>
      </p:sp>
      <p:pic>
        <p:nvPicPr>
          <p:cNvPr id="10" name="Marcador de contenido 9">
            <a:extLst>
              <a:ext uri="{FF2B5EF4-FFF2-40B4-BE49-F238E27FC236}">
                <a16:creationId xmlns:a16="http://schemas.microsoft.com/office/drawing/2014/main" id="{DD7E4A84-AC69-B23A-84FF-1B7F4426E374}"/>
              </a:ext>
            </a:extLst>
          </p:cNvPr>
          <p:cNvPicPr>
            <a:picLocks noGrp="1" noChangeAspect="1"/>
          </p:cNvPicPr>
          <p:nvPr>
            <p:ph idx="1"/>
          </p:nvPr>
        </p:nvPicPr>
        <p:blipFill rotWithShape="1">
          <a:blip r:embed="rId2"/>
          <a:srcRect l="20021" t="14918" r="25288" b="5819"/>
          <a:stretch/>
        </p:blipFill>
        <p:spPr>
          <a:xfrm>
            <a:off x="993913" y="702156"/>
            <a:ext cx="10204173" cy="6111707"/>
          </a:xfrm>
        </p:spPr>
      </p:pic>
    </p:spTree>
    <p:extLst>
      <p:ext uri="{BB962C8B-B14F-4D97-AF65-F5344CB8AC3E}">
        <p14:creationId xmlns:p14="http://schemas.microsoft.com/office/powerpoint/2010/main" val="311959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E402A70-EC55-9159-87EC-1DEC83BE31A6}"/>
              </a:ext>
            </a:extLst>
          </p:cNvPr>
          <p:cNvSpPr>
            <a:spLocks noGrp="1"/>
          </p:cNvSpPr>
          <p:nvPr>
            <p:ph type="title"/>
          </p:nvPr>
        </p:nvSpPr>
        <p:spPr/>
        <p:txBody>
          <a:bodyPr/>
          <a:lstStyle/>
          <a:p>
            <a:r>
              <a:rPr lang="es-ES" dirty="0"/>
              <a:t>Indicadores de resultado final o impacto </a:t>
            </a:r>
            <a:endParaRPr lang="es-MX" dirty="0"/>
          </a:p>
        </p:txBody>
      </p:sp>
      <p:sp>
        <p:nvSpPr>
          <p:cNvPr id="7" name="Marcador de texto 6">
            <a:extLst>
              <a:ext uri="{FF2B5EF4-FFF2-40B4-BE49-F238E27FC236}">
                <a16:creationId xmlns:a16="http://schemas.microsoft.com/office/drawing/2014/main" id="{212BAAE9-A8C1-2965-611A-5B2C360B4682}"/>
              </a:ext>
            </a:extLst>
          </p:cNvPr>
          <p:cNvSpPr>
            <a:spLocks noGrp="1"/>
          </p:cNvSpPr>
          <p:nvPr>
            <p:ph type="body" idx="1"/>
          </p:nvPr>
        </p:nvSpPr>
        <p:spPr/>
        <p:txBody>
          <a:bodyPr/>
          <a:lstStyle/>
          <a:p>
            <a:r>
              <a:rPr lang="es-MX" dirty="0"/>
              <a:t>Definición</a:t>
            </a:r>
          </a:p>
        </p:txBody>
      </p:sp>
      <p:sp>
        <p:nvSpPr>
          <p:cNvPr id="5" name="Marcador de contenido 4">
            <a:extLst>
              <a:ext uri="{FF2B5EF4-FFF2-40B4-BE49-F238E27FC236}">
                <a16:creationId xmlns:a16="http://schemas.microsoft.com/office/drawing/2014/main" id="{12414073-BEE5-D9CF-1217-496843BF0E85}"/>
              </a:ext>
            </a:extLst>
          </p:cNvPr>
          <p:cNvSpPr>
            <a:spLocks noGrp="1"/>
          </p:cNvSpPr>
          <p:nvPr>
            <p:ph sz="half" idx="2"/>
          </p:nvPr>
        </p:nvSpPr>
        <p:spPr>
          <a:xfrm>
            <a:off x="581194" y="2926052"/>
            <a:ext cx="2943884" cy="3202290"/>
          </a:xfrm>
        </p:spPr>
        <p:txBody>
          <a:bodyPr>
            <a:normAutofit lnSpcReduction="10000"/>
          </a:bodyPr>
          <a:lstStyle/>
          <a:p>
            <a:r>
              <a:rPr lang="es-ES" dirty="0"/>
              <a:t>Miden los resultados a nivel del fin último esperado con la entrega de los bienes y servicios. </a:t>
            </a:r>
          </a:p>
          <a:p>
            <a:r>
              <a:rPr lang="es-ES" dirty="0"/>
              <a:t>La información que entrega se refiere por ejemplo al mejoramiento en las condiciones de la población objetivo, y que son exclusivamente atribuibles a dichos bienes.</a:t>
            </a:r>
            <a:endParaRPr lang="es-MX" dirty="0"/>
          </a:p>
        </p:txBody>
      </p:sp>
      <p:sp>
        <p:nvSpPr>
          <p:cNvPr id="8" name="Marcador de texto 7">
            <a:extLst>
              <a:ext uri="{FF2B5EF4-FFF2-40B4-BE49-F238E27FC236}">
                <a16:creationId xmlns:a16="http://schemas.microsoft.com/office/drawing/2014/main" id="{188BA841-BBBD-636E-5C37-696BE074CEEE}"/>
              </a:ext>
            </a:extLst>
          </p:cNvPr>
          <p:cNvSpPr>
            <a:spLocks noGrp="1"/>
          </p:cNvSpPr>
          <p:nvPr>
            <p:ph type="body" sz="quarter" idx="3"/>
          </p:nvPr>
        </p:nvSpPr>
        <p:spPr>
          <a:xfrm>
            <a:off x="4651513" y="2250892"/>
            <a:ext cx="6959295" cy="553373"/>
          </a:xfrm>
        </p:spPr>
        <p:txBody>
          <a:bodyPr/>
          <a:lstStyle/>
          <a:p>
            <a:r>
              <a:rPr lang="es-MX" dirty="0"/>
              <a:t>Características de los indicadores de resultado final </a:t>
            </a:r>
          </a:p>
        </p:txBody>
      </p:sp>
      <p:sp>
        <p:nvSpPr>
          <p:cNvPr id="9" name="Marcador de contenido 8">
            <a:extLst>
              <a:ext uri="{FF2B5EF4-FFF2-40B4-BE49-F238E27FC236}">
                <a16:creationId xmlns:a16="http://schemas.microsoft.com/office/drawing/2014/main" id="{6826ADBA-E389-2545-C4A4-118F68A5EC84}"/>
              </a:ext>
            </a:extLst>
          </p:cNvPr>
          <p:cNvSpPr>
            <a:spLocks noGrp="1"/>
          </p:cNvSpPr>
          <p:nvPr>
            <p:ph sz="quarter" idx="4"/>
          </p:nvPr>
        </p:nvSpPr>
        <p:spPr>
          <a:xfrm>
            <a:off x="4465983" y="2926052"/>
            <a:ext cx="7144826" cy="3931948"/>
          </a:xfrm>
        </p:spPr>
        <p:txBody>
          <a:bodyPr>
            <a:normAutofit lnSpcReduction="10000"/>
          </a:bodyPr>
          <a:lstStyle/>
          <a:p>
            <a:r>
              <a:rPr lang="es-ES" dirty="0"/>
              <a:t>Su logro depende casi siempre del accionar de más de una institución. </a:t>
            </a:r>
          </a:p>
          <a:p>
            <a:r>
              <a:rPr lang="es-ES" dirty="0"/>
              <a:t>Sus logros pueden estar afectados por factores externos no controlables, por lo cual la atribución directa del programa no siempre es comprobable</a:t>
            </a:r>
          </a:p>
          <a:p>
            <a:r>
              <a:rPr lang="es-ES" dirty="0"/>
              <a:t>Los impactos de las políticas y los programas están determinados por muchos factores. </a:t>
            </a:r>
          </a:p>
          <a:p>
            <a:r>
              <a:rPr lang="es-ES" dirty="0"/>
              <a:t>Algunos están el control de la institución y otros no. Por esta razón los directivos de los Programas no son responsables por el logro de los impactos, sin embargo son responsables por “gestionar para los impactos”</a:t>
            </a:r>
          </a:p>
          <a:p>
            <a:r>
              <a:rPr lang="es-ES" dirty="0"/>
              <a:t>Los efectos a largo plazo de las políticas o programas que en general van más allá del plazo en que se solicita la evaluación, la que en general si la evaluación está asociada al presupuesto corresponde a un año fiscal</a:t>
            </a:r>
            <a:endParaRPr lang="es-MX" dirty="0"/>
          </a:p>
        </p:txBody>
      </p:sp>
    </p:spTree>
    <p:extLst>
      <p:ext uri="{BB962C8B-B14F-4D97-AF65-F5344CB8AC3E}">
        <p14:creationId xmlns:p14="http://schemas.microsoft.com/office/powerpoint/2010/main" val="156872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AF3291A2-4A19-46F6-9287-9575E965882D}"/>
              </a:ext>
            </a:extLst>
          </p:cNvPr>
          <p:cNvSpPr>
            <a:spLocks noGrp="1"/>
          </p:cNvSpPr>
          <p:nvPr>
            <p:ph type="title"/>
          </p:nvPr>
        </p:nvSpPr>
        <p:spPr/>
        <p:txBody>
          <a:bodyPr/>
          <a:lstStyle/>
          <a:p>
            <a:endParaRPr lang="es-MX"/>
          </a:p>
        </p:txBody>
      </p:sp>
      <p:pic>
        <p:nvPicPr>
          <p:cNvPr id="13" name="Marcador de contenido 12">
            <a:extLst>
              <a:ext uri="{FF2B5EF4-FFF2-40B4-BE49-F238E27FC236}">
                <a16:creationId xmlns:a16="http://schemas.microsoft.com/office/drawing/2014/main" id="{15F1354C-B173-0E37-8389-4AFC26DD0416}"/>
              </a:ext>
            </a:extLst>
          </p:cNvPr>
          <p:cNvPicPr>
            <a:picLocks noGrp="1" noChangeAspect="1"/>
          </p:cNvPicPr>
          <p:nvPr>
            <p:ph idx="1"/>
          </p:nvPr>
        </p:nvPicPr>
        <p:blipFill rotWithShape="1">
          <a:blip r:embed="rId2"/>
          <a:srcRect l="19890" t="19734" r="22506" b="21629"/>
          <a:stretch/>
        </p:blipFill>
        <p:spPr>
          <a:xfrm>
            <a:off x="927652" y="694823"/>
            <a:ext cx="10522225" cy="5546952"/>
          </a:xfrm>
        </p:spPr>
      </p:pic>
      <p:sp>
        <p:nvSpPr>
          <p:cNvPr id="11" name="Marcador de texto 10">
            <a:extLst>
              <a:ext uri="{FF2B5EF4-FFF2-40B4-BE49-F238E27FC236}">
                <a16:creationId xmlns:a16="http://schemas.microsoft.com/office/drawing/2014/main" id="{B2ED109A-CDC4-B6AE-7310-5F7E1AA58378}"/>
              </a:ext>
            </a:extLst>
          </p:cNvPr>
          <p:cNvSpPr>
            <a:spLocks noGrp="1"/>
          </p:cNvSpPr>
          <p:nvPr>
            <p:ph type="body" sz="half" idx="2"/>
          </p:nvPr>
        </p:nvSpPr>
        <p:spPr/>
        <p:txBody>
          <a:bodyPr/>
          <a:lstStyle/>
          <a:p>
            <a:endParaRPr lang="es-MX"/>
          </a:p>
        </p:txBody>
      </p:sp>
    </p:spTree>
    <p:extLst>
      <p:ext uri="{BB962C8B-B14F-4D97-AF65-F5344CB8AC3E}">
        <p14:creationId xmlns:p14="http://schemas.microsoft.com/office/powerpoint/2010/main" val="1677544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10DB9-D157-7900-7029-E629CD5E4B3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3BCB5FF-7DB3-8A5A-38F3-43E474ED635F}"/>
              </a:ext>
            </a:extLst>
          </p:cNvPr>
          <p:cNvSpPr>
            <a:spLocks noGrp="1"/>
          </p:cNvSpPr>
          <p:nvPr>
            <p:ph idx="1"/>
          </p:nvPr>
        </p:nvSpPr>
        <p:spPr/>
        <p:txBody>
          <a:bodyPr/>
          <a:lstStyle/>
          <a:p>
            <a:r>
              <a:rPr lang="es-ES" dirty="0"/>
              <a:t>Aun cuando los indicadores de producto entregan valiosa información, no son suficientes para un adecuado proceso de toma de decisiones, ya que no nos informan acerca de las consecuencias o los resultados del uso de los recursos. Desde el punto de vista de la rendición de cuentas, el énfasis debería estar puesto en la medición de resultados finales e intermedios</a:t>
            </a:r>
            <a:endParaRPr lang="es-MX" dirty="0"/>
          </a:p>
        </p:txBody>
      </p:sp>
      <p:sp>
        <p:nvSpPr>
          <p:cNvPr id="4" name="Marcador de texto 3">
            <a:extLst>
              <a:ext uri="{FF2B5EF4-FFF2-40B4-BE49-F238E27FC236}">
                <a16:creationId xmlns:a16="http://schemas.microsoft.com/office/drawing/2014/main" id="{71ED53F7-FB52-3C7E-3059-2C1FB5229A12}"/>
              </a:ext>
            </a:extLst>
          </p:cNvPr>
          <p:cNvSpPr>
            <a:spLocks noGrp="1"/>
          </p:cNvSpPr>
          <p:nvPr>
            <p:ph type="body" sz="half" idx="2"/>
          </p:nvPr>
        </p:nvSpPr>
        <p:spPr/>
        <p:txBody>
          <a:bodyPr/>
          <a:lstStyle/>
          <a:p>
            <a:endParaRPr lang="es-MX"/>
          </a:p>
        </p:txBody>
      </p:sp>
    </p:spTree>
    <p:extLst>
      <p:ext uri="{BB962C8B-B14F-4D97-AF65-F5344CB8AC3E}">
        <p14:creationId xmlns:p14="http://schemas.microsoft.com/office/powerpoint/2010/main" val="129333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0ECBD7D-5ABA-011B-DA06-54F00F03453D}"/>
              </a:ext>
            </a:extLst>
          </p:cNvPr>
          <p:cNvSpPr>
            <a:spLocks noGrp="1"/>
          </p:cNvSpPr>
          <p:nvPr>
            <p:ph type="title"/>
          </p:nvPr>
        </p:nvSpPr>
        <p:spPr/>
        <p:txBody>
          <a:bodyPr>
            <a:normAutofit fontScale="90000"/>
          </a:bodyPr>
          <a:lstStyle/>
          <a:p>
            <a:r>
              <a:rPr lang="es-ES" dirty="0"/>
              <a:t>E. Indicadores desde el punto de vista del desempeño: eficiencia, eficacia, economía y calidad</a:t>
            </a:r>
            <a:endParaRPr lang="es-MX" dirty="0"/>
          </a:p>
        </p:txBody>
      </p:sp>
      <p:sp>
        <p:nvSpPr>
          <p:cNvPr id="6" name="Marcador de texto 5">
            <a:extLst>
              <a:ext uri="{FF2B5EF4-FFF2-40B4-BE49-F238E27FC236}">
                <a16:creationId xmlns:a16="http://schemas.microsoft.com/office/drawing/2014/main" id="{A99E26DE-7056-0248-F170-67FF492981EC}"/>
              </a:ext>
            </a:extLst>
          </p:cNvPr>
          <p:cNvSpPr>
            <a:spLocks noGrp="1"/>
          </p:cNvSpPr>
          <p:nvPr>
            <p:ph type="body" idx="1"/>
          </p:nvPr>
        </p:nvSpPr>
        <p:spPr/>
        <p:txBody>
          <a:bodyPr>
            <a:normAutofit fontScale="85000" lnSpcReduction="20000"/>
          </a:bodyPr>
          <a:lstStyle/>
          <a:p>
            <a:r>
              <a:rPr lang="es-ES" dirty="0"/>
              <a:t>Esta clasificación de indicadores se ha utilizado en varios gobiernos de la región y en la mayor </a:t>
            </a:r>
          </a:p>
          <a:p>
            <a:r>
              <a:rPr lang="es-ES" dirty="0"/>
              <a:t>parte de los gobiernos de países de la OECD</a:t>
            </a:r>
            <a:endParaRPr lang="es-MX" dirty="0"/>
          </a:p>
        </p:txBody>
      </p:sp>
    </p:spTree>
    <p:extLst>
      <p:ext uri="{BB962C8B-B14F-4D97-AF65-F5344CB8AC3E}">
        <p14:creationId xmlns:p14="http://schemas.microsoft.com/office/powerpoint/2010/main" val="75223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6B6F015-0364-91AC-6F4A-D9261212CB32}"/>
              </a:ext>
            </a:extLst>
          </p:cNvPr>
          <p:cNvSpPr>
            <a:spLocks noGrp="1"/>
          </p:cNvSpPr>
          <p:nvPr>
            <p:ph type="title"/>
          </p:nvPr>
        </p:nvSpPr>
        <p:spPr/>
        <p:txBody>
          <a:bodyPr/>
          <a:lstStyle/>
          <a:p>
            <a:r>
              <a:rPr lang="es-MX" dirty="0"/>
              <a:t>1. Eficacia </a:t>
            </a:r>
          </a:p>
        </p:txBody>
      </p:sp>
      <p:sp>
        <p:nvSpPr>
          <p:cNvPr id="5" name="Marcador de contenido 4">
            <a:extLst>
              <a:ext uri="{FF2B5EF4-FFF2-40B4-BE49-F238E27FC236}">
                <a16:creationId xmlns:a16="http://schemas.microsoft.com/office/drawing/2014/main" id="{D378B1C5-8BEA-8BAA-AE2D-49AAD698E948}"/>
              </a:ext>
            </a:extLst>
          </p:cNvPr>
          <p:cNvSpPr>
            <a:spLocks noGrp="1"/>
          </p:cNvSpPr>
          <p:nvPr>
            <p:ph idx="1"/>
          </p:nvPr>
        </p:nvSpPr>
        <p:spPr/>
        <p:txBody>
          <a:bodyPr>
            <a:normAutofit lnSpcReduction="10000"/>
          </a:bodyPr>
          <a:lstStyle/>
          <a:p>
            <a:r>
              <a:rPr lang="es-ES" dirty="0"/>
              <a:t>Grado de cumplimiento de los objetivos planteados: en qué medida la institución como un todo, o un área específica de ésta está cumpliendo con sus objetivos estratégicos, sin considerar necesariamente los recursos asignados para ello. </a:t>
            </a:r>
          </a:p>
          <a:p>
            <a:r>
              <a:rPr lang="es-ES" dirty="0"/>
              <a:t>La eficacia es un concepto que da cuenta sólo del grado de cumplimiento de los objetivos establecidos. Las medidas clásicas de eficacia corresponden a las áreas que cubren los objetivos de una institución: </a:t>
            </a:r>
            <a:r>
              <a:rPr lang="es-ES" b="1" dirty="0"/>
              <a:t>cobertura, focalización, capacidad de cubrir la demanda y el resultado final.</a:t>
            </a:r>
          </a:p>
          <a:p>
            <a:r>
              <a:rPr lang="es-ES" dirty="0"/>
              <a:t>En general, lo que se busca medir con los indicadores de eficacia </a:t>
            </a:r>
            <a:r>
              <a:rPr lang="es-ES" b="1" dirty="0"/>
              <a:t>es brindar información sobre el grado en que se cumplen los objetivos de la gestión institucional, o de un determinado programa</a:t>
            </a:r>
            <a:r>
              <a:rPr lang="es-ES" dirty="0"/>
              <a:t>. Este cumplimiento se puede expresar ya sea en términos de los resultados intermedios (coberturas logradas, grado de focalización cumplida, etc.) o de resultados finales (efectos logrados a nivel de la política pública que interviene un ámbito específico: social, económico, medio ambiental, etc.), los que se relacionan directamente con el proceso de rendición de cuentas públicas, dado que son esas variables que interesa conocer finalmente para efectos de asignación de recursos</a:t>
            </a:r>
            <a:endParaRPr lang="es-MX" b="1" dirty="0"/>
          </a:p>
        </p:txBody>
      </p:sp>
    </p:spTree>
    <p:extLst>
      <p:ext uri="{BB962C8B-B14F-4D97-AF65-F5344CB8AC3E}">
        <p14:creationId xmlns:p14="http://schemas.microsoft.com/office/powerpoint/2010/main" val="2940469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F0F5263-92AE-93CF-5F6E-280EC3F1A015}"/>
              </a:ext>
            </a:extLst>
          </p:cNvPr>
          <p:cNvSpPr>
            <a:spLocks noGrp="1"/>
          </p:cNvSpPr>
          <p:nvPr>
            <p:ph type="title"/>
          </p:nvPr>
        </p:nvSpPr>
        <p:spPr/>
        <p:txBody>
          <a:bodyPr/>
          <a:lstStyle/>
          <a:p>
            <a:endParaRPr lang="es-MX"/>
          </a:p>
        </p:txBody>
      </p:sp>
      <p:sp>
        <p:nvSpPr>
          <p:cNvPr id="5" name="Marcador de texto 4">
            <a:extLst>
              <a:ext uri="{FF2B5EF4-FFF2-40B4-BE49-F238E27FC236}">
                <a16:creationId xmlns:a16="http://schemas.microsoft.com/office/drawing/2014/main" id="{B6F349BF-72DF-A310-DFD2-F9AEC0D6A41F}"/>
              </a:ext>
            </a:extLst>
          </p:cNvPr>
          <p:cNvSpPr>
            <a:spLocks noGrp="1"/>
          </p:cNvSpPr>
          <p:nvPr>
            <p:ph type="body" idx="1"/>
          </p:nvPr>
        </p:nvSpPr>
        <p:spPr/>
        <p:txBody>
          <a:bodyPr/>
          <a:lstStyle/>
          <a:p>
            <a:r>
              <a:rPr lang="es-ES" dirty="0"/>
              <a:t>Cobertura </a:t>
            </a:r>
            <a:endParaRPr lang="es-MX" dirty="0"/>
          </a:p>
        </p:txBody>
      </p:sp>
      <p:sp>
        <p:nvSpPr>
          <p:cNvPr id="6" name="Marcador de contenido 5">
            <a:extLst>
              <a:ext uri="{FF2B5EF4-FFF2-40B4-BE49-F238E27FC236}">
                <a16:creationId xmlns:a16="http://schemas.microsoft.com/office/drawing/2014/main" id="{E7D302A7-165B-1361-9CBB-B12FD8C728BB}"/>
              </a:ext>
            </a:extLst>
          </p:cNvPr>
          <p:cNvSpPr>
            <a:spLocks noGrp="1"/>
          </p:cNvSpPr>
          <p:nvPr>
            <p:ph sz="half" idx="2"/>
          </p:nvPr>
        </p:nvSpPr>
        <p:spPr/>
        <p:txBody>
          <a:bodyPr>
            <a:normAutofit fontScale="92500" lnSpcReduction="20000"/>
          </a:bodyPr>
          <a:lstStyle/>
          <a:p>
            <a:r>
              <a:rPr lang="es-ES" dirty="0"/>
              <a:t>Es la expresión numérica del grado en que las actividades que realiza, o los servicios que ofrece, una institución pública son capaces de cubrir o satisfacer la demanda total que por ellos existe. </a:t>
            </a:r>
          </a:p>
          <a:p>
            <a:r>
              <a:rPr lang="es-ES" dirty="0"/>
              <a:t>El porcentaje de cobertura de los servicios, actividades o prestaciones, es siempre una comparación de la situación actual respecto al máximo potencial que se puede entregar</a:t>
            </a:r>
            <a:endParaRPr lang="es-MX" dirty="0"/>
          </a:p>
        </p:txBody>
      </p:sp>
      <p:sp>
        <p:nvSpPr>
          <p:cNvPr id="7" name="Marcador de texto 6">
            <a:extLst>
              <a:ext uri="{FF2B5EF4-FFF2-40B4-BE49-F238E27FC236}">
                <a16:creationId xmlns:a16="http://schemas.microsoft.com/office/drawing/2014/main" id="{E9DE1D1A-083E-AE88-8ECF-B5F7329F71BD}"/>
              </a:ext>
            </a:extLst>
          </p:cNvPr>
          <p:cNvSpPr>
            <a:spLocks noGrp="1"/>
          </p:cNvSpPr>
          <p:nvPr>
            <p:ph type="body" sz="quarter" idx="3"/>
          </p:nvPr>
        </p:nvSpPr>
        <p:spPr/>
        <p:txBody>
          <a:bodyPr/>
          <a:lstStyle/>
          <a:p>
            <a:r>
              <a:rPr lang="en-US" dirty="0" err="1"/>
              <a:t>Focalización</a:t>
            </a:r>
            <a:endParaRPr lang="es-MX" dirty="0"/>
          </a:p>
        </p:txBody>
      </p:sp>
      <p:sp>
        <p:nvSpPr>
          <p:cNvPr id="8" name="Marcador de contenido 7">
            <a:extLst>
              <a:ext uri="{FF2B5EF4-FFF2-40B4-BE49-F238E27FC236}">
                <a16:creationId xmlns:a16="http://schemas.microsoft.com/office/drawing/2014/main" id="{A4DC6528-6B5B-57E8-E862-CC2C3C3CE053}"/>
              </a:ext>
            </a:extLst>
          </p:cNvPr>
          <p:cNvSpPr>
            <a:spLocks noGrp="1"/>
          </p:cNvSpPr>
          <p:nvPr>
            <p:ph sz="quarter" idx="4"/>
          </p:nvPr>
        </p:nvSpPr>
        <p:spPr>
          <a:xfrm>
            <a:off x="6217709" y="2926052"/>
            <a:ext cx="5393100" cy="3792800"/>
          </a:xfrm>
        </p:spPr>
        <p:txBody>
          <a:bodyPr>
            <a:normAutofit fontScale="92500" lnSpcReduction="20000"/>
          </a:bodyPr>
          <a:lstStyle/>
          <a:p>
            <a:r>
              <a:rPr lang="es-ES" dirty="0"/>
              <a:t>Este concepto se relaciona con el nivel de precisión con que las prestaciones y servicios están llegando a la población objetivo previamente establecido. </a:t>
            </a:r>
          </a:p>
          <a:p>
            <a:r>
              <a:rPr lang="es-ES" dirty="0"/>
              <a:t>Este indicador permite verificar si los usuarios reales a los que se está cubriendo coinciden con la población objetivo. Esto permite identificar las filtraciones en la demanda. Éstas pueden deberse a la fuga de beneficios del programa a los usuarios no elegibles (error de inclusión), o bien en la cantidad de usuarios elegibles que no acceden a los beneficios del programa (error de exclusión). </a:t>
            </a:r>
          </a:p>
          <a:p>
            <a:r>
              <a:rPr lang="es-ES" dirty="0"/>
              <a:t>Una segunda manera de construir indicadores de focalización es el análisis de cobertura, en que se mide qué porcentaje de esa población objetivo está recibiendo los bienes o servicios públicos.</a:t>
            </a:r>
            <a:endParaRPr lang="es-MX" dirty="0"/>
          </a:p>
        </p:txBody>
      </p:sp>
    </p:spTree>
    <p:extLst>
      <p:ext uri="{BB962C8B-B14F-4D97-AF65-F5344CB8AC3E}">
        <p14:creationId xmlns:p14="http://schemas.microsoft.com/office/powerpoint/2010/main" val="154042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5684C-374E-E431-85B1-069DE59A928F}"/>
              </a:ext>
            </a:extLst>
          </p:cNvPr>
          <p:cNvSpPr>
            <a:spLocks noGrp="1"/>
          </p:cNvSpPr>
          <p:nvPr>
            <p:ph type="title"/>
          </p:nvPr>
        </p:nvSpPr>
        <p:spPr/>
        <p:txBody>
          <a:bodyPr/>
          <a:lstStyle/>
          <a:p>
            <a:r>
              <a:rPr lang="es-MX" dirty="0"/>
              <a:t>VII. Indicadores de desempeño</a:t>
            </a:r>
          </a:p>
        </p:txBody>
      </p:sp>
      <p:sp>
        <p:nvSpPr>
          <p:cNvPr id="4" name="Marcador de contenido 3">
            <a:extLst>
              <a:ext uri="{FF2B5EF4-FFF2-40B4-BE49-F238E27FC236}">
                <a16:creationId xmlns:a16="http://schemas.microsoft.com/office/drawing/2014/main" id="{6BBB70AB-D56E-A7C0-F003-6D6B8D900A65}"/>
              </a:ext>
            </a:extLst>
          </p:cNvPr>
          <p:cNvSpPr>
            <a:spLocks noGrp="1"/>
          </p:cNvSpPr>
          <p:nvPr>
            <p:ph type="body" idx="1"/>
          </p:nvPr>
        </p:nvSpPr>
        <p:spPr/>
        <p:txBody>
          <a:bodyPr/>
          <a:lstStyle/>
          <a:p>
            <a:r>
              <a:rPr lang="es-MX" dirty="0"/>
              <a:t>A. Conceptos</a:t>
            </a:r>
          </a:p>
        </p:txBody>
      </p:sp>
    </p:spTree>
    <p:extLst>
      <p:ext uri="{BB962C8B-B14F-4D97-AF65-F5344CB8AC3E}">
        <p14:creationId xmlns:p14="http://schemas.microsoft.com/office/powerpoint/2010/main" val="2723146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5BE367-3A16-DC8C-D406-4AD5200BCE56}"/>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D19CD8FD-4731-EE66-11B1-1C1A19045647}"/>
              </a:ext>
            </a:extLst>
          </p:cNvPr>
          <p:cNvSpPr>
            <a:spLocks noGrp="1"/>
          </p:cNvSpPr>
          <p:nvPr>
            <p:ph type="body" idx="1"/>
          </p:nvPr>
        </p:nvSpPr>
        <p:spPr/>
        <p:txBody>
          <a:bodyPr/>
          <a:lstStyle/>
          <a:p>
            <a:r>
              <a:rPr lang="es-ES" dirty="0"/>
              <a:t>Capacidad para cubrir la demanda actual </a:t>
            </a:r>
            <a:endParaRPr lang="es-MX" dirty="0"/>
          </a:p>
        </p:txBody>
      </p:sp>
      <p:sp>
        <p:nvSpPr>
          <p:cNvPr id="4" name="Marcador de contenido 3">
            <a:extLst>
              <a:ext uri="{FF2B5EF4-FFF2-40B4-BE49-F238E27FC236}">
                <a16:creationId xmlns:a16="http://schemas.microsoft.com/office/drawing/2014/main" id="{0740E2AD-2308-F600-C2AA-98D7379CD1D8}"/>
              </a:ext>
            </a:extLst>
          </p:cNvPr>
          <p:cNvSpPr>
            <a:spLocks noGrp="1"/>
          </p:cNvSpPr>
          <p:nvPr>
            <p:ph sz="half" idx="2"/>
          </p:nvPr>
        </p:nvSpPr>
        <p:spPr/>
        <p:txBody>
          <a:bodyPr>
            <a:normAutofit lnSpcReduction="10000"/>
          </a:bodyPr>
          <a:lstStyle/>
          <a:p>
            <a:r>
              <a:rPr lang="es-ES" dirty="0"/>
              <a:t>Dice relación con la capacidad que tiene una institución pública para absorber de manera adecuada los niveles de demanda que tienen sus servicios. </a:t>
            </a:r>
          </a:p>
          <a:p>
            <a:r>
              <a:rPr lang="es-ES" dirty="0"/>
              <a:t>Este tipo de mediciones son más restringidas que las de cobertura y focalización, debido a que independientemente de cuál sea la "demanda potencial", sólo dice que parte de la demanda real que se enfrenta está siendo satisfecha en las condiciones de tiempo y calidad apropiadas.</a:t>
            </a:r>
            <a:endParaRPr lang="es-MX" dirty="0"/>
          </a:p>
        </p:txBody>
      </p:sp>
      <p:sp>
        <p:nvSpPr>
          <p:cNvPr id="5" name="Marcador de texto 4">
            <a:extLst>
              <a:ext uri="{FF2B5EF4-FFF2-40B4-BE49-F238E27FC236}">
                <a16:creationId xmlns:a16="http://schemas.microsoft.com/office/drawing/2014/main" id="{57F8E619-7763-8F5A-5444-AEDC57F7CB51}"/>
              </a:ext>
            </a:extLst>
          </p:cNvPr>
          <p:cNvSpPr>
            <a:spLocks noGrp="1"/>
          </p:cNvSpPr>
          <p:nvPr>
            <p:ph type="body" sz="quarter" idx="3"/>
          </p:nvPr>
        </p:nvSpPr>
        <p:spPr/>
        <p:txBody>
          <a:bodyPr/>
          <a:lstStyle/>
          <a:p>
            <a:r>
              <a:rPr lang="es-MX" dirty="0"/>
              <a:t>Resultado final </a:t>
            </a:r>
          </a:p>
        </p:txBody>
      </p:sp>
      <p:sp>
        <p:nvSpPr>
          <p:cNvPr id="6" name="Marcador de contenido 5">
            <a:extLst>
              <a:ext uri="{FF2B5EF4-FFF2-40B4-BE49-F238E27FC236}">
                <a16:creationId xmlns:a16="http://schemas.microsoft.com/office/drawing/2014/main" id="{89B6E3CA-1E8E-0528-E2EF-1AAAADC3078E}"/>
              </a:ext>
            </a:extLst>
          </p:cNvPr>
          <p:cNvSpPr>
            <a:spLocks noGrp="1"/>
          </p:cNvSpPr>
          <p:nvPr>
            <p:ph sz="quarter" idx="4"/>
          </p:nvPr>
        </p:nvSpPr>
        <p:spPr/>
        <p:txBody>
          <a:bodyPr>
            <a:normAutofit lnSpcReduction="10000"/>
          </a:bodyPr>
          <a:lstStyle/>
          <a:p>
            <a:r>
              <a:rPr lang="es-ES" dirty="0"/>
              <a:t>Se busca es medir la contribución del conjunto de la intervención de la entidad pública (no así de un “programa específico”).</a:t>
            </a:r>
          </a:p>
          <a:p>
            <a:r>
              <a:rPr lang="es-ES" dirty="0"/>
              <a:t>Como resultado final se entenderá el efecto “final” o impacto que las acciones de una entidad tienen sobre la realidad que se está interviniendo.</a:t>
            </a:r>
            <a:endParaRPr lang="es-MX" dirty="0"/>
          </a:p>
        </p:txBody>
      </p:sp>
    </p:spTree>
    <p:extLst>
      <p:ext uri="{BB962C8B-B14F-4D97-AF65-F5344CB8AC3E}">
        <p14:creationId xmlns:p14="http://schemas.microsoft.com/office/powerpoint/2010/main" val="306045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9B92389-D882-5CD0-E3D6-CDC73BA4B67E}"/>
              </a:ext>
            </a:extLst>
          </p:cNvPr>
          <p:cNvSpPr>
            <a:spLocks noGrp="1"/>
          </p:cNvSpPr>
          <p:nvPr>
            <p:ph type="title"/>
          </p:nvPr>
        </p:nvSpPr>
        <p:spPr/>
        <p:txBody>
          <a:bodyPr/>
          <a:lstStyle/>
          <a:p>
            <a:r>
              <a:rPr lang="es-MX" dirty="0"/>
              <a:t>Eficiencia</a:t>
            </a:r>
          </a:p>
        </p:txBody>
      </p:sp>
      <p:sp>
        <p:nvSpPr>
          <p:cNvPr id="8" name="Marcador de contenido 7">
            <a:extLst>
              <a:ext uri="{FF2B5EF4-FFF2-40B4-BE49-F238E27FC236}">
                <a16:creationId xmlns:a16="http://schemas.microsoft.com/office/drawing/2014/main" id="{B515905F-0089-95EB-EB2C-9A53860A2CC5}"/>
              </a:ext>
            </a:extLst>
          </p:cNvPr>
          <p:cNvSpPr>
            <a:spLocks noGrp="1"/>
          </p:cNvSpPr>
          <p:nvPr>
            <p:ph idx="1"/>
          </p:nvPr>
        </p:nvSpPr>
        <p:spPr/>
        <p:txBody>
          <a:bodyPr/>
          <a:lstStyle/>
          <a:p>
            <a:r>
              <a:rPr lang="es-ES" dirty="0"/>
              <a:t>Puede ser conceptualizada como “producir la mayor cantidad de servicios o prestaciones posibles dado el nivel de recursos de los que se dispone” o, bien “alcanzar un nivel determinado de servicios utilizando  la menor cantidad de recursos posible”. </a:t>
            </a:r>
          </a:p>
          <a:p>
            <a:r>
              <a:rPr lang="es-ES" dirty="0"/>
              <a:t>Un indicador clásico de eficiencia es el costo unitario de producción y el costo promedio, el cual relaciona la productividad física y el costo de los factores e insumos utilizados en la generación de un bien o servicio.</a:t>
            </a:r>
          </a:p>
          <a:p>
            <a:r>
              <a:rPr lang="es-ES" dirty="0"/>
              <a:t>Otro grupo importante de indicadores de eficiencia son los orientados a medir la productividad media de los factores: cuantas unidades de producto se obtienen en promedio por cada unidad de factor.</a:t>
            </a:r>
            <a:endParaRPr lang="es-MX" dirty="0"/>
          </a:p>
        </p:txBody>
      </p:sp>
    </p:spTree>
    <p:extLst>
      <p:ext uri="{BB962C8B-B14F-4D97-AF65-F5344CB8AC3E}">
        <p14:creationId xmlns:p14="http://schemas.microsoft.com/office/powerpoint/2010/main" val="1328521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9D359-C368-0DDC-2F25-25EBEBCA1456}"/>
              </a:ext>
            </a:extLst>
          </p:cNvPr>
          <p:cNvSpPr>
            <a:spLocks noGrp="1"/>
          </p:cNvSpPr>
          <p:nvPr>
            <p:ph type="title"/>
          </p:nvPr>
        </p:nvSpPr>
        <p:spPr/>
        <p:txBody>
          <a:bodyPr/>
          <a:lstStyle/>
          <a:p>
            <a:r>
              <a:rPr lang="es-ES" dirty="0"/>
              <a:t>Importancia del análisis de eficiencia para la gestión </a:t>
            </a:r>
            <a:endParaRPr lang="es-MX" dirty="0"/>
          </a:p>
        </p:txBody>
      </p:sp>
      <p:sp>
        <p:nvSpPr>
          <p:cNvPr id="3" name="Marcador de contenido 2">
            <a:extLst>
              <a:ext uri="{FF2B5EF4-FFF2-40B4-BE49-F238E27FC236}">
                <a16:creationId xmlns:a16="http://schemas.microsoft.com/office/drawing/2014/main" id="{230F6F17-37A9-94B6-8A54-E2EAFE0832AF}"/>
              </a:ext>
            </a:extLst>
          </p:cNvPr>
          <p:cNvSpPr>
            <a:spLocks noGrp="1"/>
          </p:cNvSpPr>
          <p:nvPr>
            <p:ph idx="1"/>
          </p:nvPr>
        </p:nvSpPr>
        <p:spPr/>
        <p:txBody>
          <a:bodyPr/>
          <a:lstStyle/>
          <a:p>
            <a:r>
              <a:rPr lang="es-ES" dirty="0"/>
              <a:t>Una vez determinado el valor del indicador de eficiencia, ya sea de producto medio o costo medio, es necesario aplicar un análisis respecto de los resultados logrados. La idea es detectar cuales son los factores ineficientes que pueden estar generando un valor de indicador que escape a la media de los estándares comparativos, o de las metas que estime razonables de ser obtenidas. Estos factores generadores de ineficiencias pueden ser el personal en la tarea no idóneo, o sin capacitación suficiente que retarda el tiempo de respuesta de un proceso, o la dotación excesiva de personal en la tarea que hace por ejemplo que el promedio de inspecciones por inspector sea más baja que los estándares aconsejados</a:t>
            </a:r>
            <a:endParaRPr lang="es-MX" dirty="0"/>
          </a:p>
        </p:txBody>
      </p:sp>
    </p:spTree>
    <p:extLst>
      <p:ext uri="{BB962C8B-B14F-4D97-AF65-F5344CB8AC3E}">
        <p14:creationId xmlns:p14="http://schemas.microsoft.com/office/powerpoint/2010/main" val="3364850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4A4B6-98F0-7ED5-94B7-27761F83429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02E79CE-A1D9-6256-3C3D-77E54EC08D2F}"/>
              </a:ext>
            </a:extLst>
          </p:cNvPr>
          <p:cNvSpPr>
            <a:spLocks noGrp="1"/>
          </p:cNvSpPr>
          <p:nvPr>
            <p:ph idx="1"/>
          </p:nvPr>
        </p:nvSpPr>
        <p:spPr/>
        <p:txBody>
          <a:bodyPr/>
          <a:lstStyle/>
          <a:p>
            <a:r>
              <a:rPr lang="es-ES" dirty="0"/>
              <a:t>El análisis de la eficiencia económica se refiere a la adquisición y el aprovechamiento de los insumos (inputs), que deben ser adquiridos en tiempo oportuno, al mejor costo posible o al costo aceptable, la cantidad adecuada y con una calidad aceptable. De esta manera el análisis de los insumos (inputs) debe ser realizada desde los medios humanos, materiales y financieros.</a:t>
            </a:r>
            <a:endParaRPr lang="es-MX" dirty="0"/>
          </a:p>
        </p:txBody>
      </p:sp>
    </p:spTree>
    <p:extLst>
      <p:ext uri="{BB962C8B-B14F-4D97-AF65-F5344CB8AC3E}">
        <p14:creationId xmlns:p14="http://schemas.microsoft.com/office/powerpoint/2010/main" val="235011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CCF50-638C-B5F5-9647-22994B8790C4}"/>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9F50C46C-D401-4DA4-791F-C73BBA728262}"/>
              </a:ext>
            </a:extLst>
          </p:cNvPr>
          <p:cNvPicPr>
            <a:picLocks noGrp="1" noChangeAspect="1"/>
          </p:cNvPicPr>
          <p:nvPr>
            <p:ph idx="1"/>
          </p:nvPr>
        </p:nvPicPr>
        <p:blipFill rotWithShape="1">
          <a:blip r:embed="rId2"/>
          <a:srcRect l="22654" t="36896" r="6449" b="19505"/>
          <a:stretch/>
        </p:blipFill>
        <p:spPr>
          <a:xfrm>
            <a:off x="581192" y="1179443"/>
            <a:ext cx="11296127" cy="5128591"/>
          </a:xfrm>
        </p:spPr>
      </p:pic>
    </p:spTree>
    <p:extLst>
      <p:ext uri="{BB962C8B-B14F-4D97-AF65-F5344CB8AC3E}">
        <p14:creationId xmlns:p14="http://schemas.microsoft.com/office/powerpoint/2010/main" val="3895100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991EF7B-33F9-4A94-626C-CC941608FC8D}"/>
              </a:ext>
            </a:extLst>
          </p:cNvPr>
          <p:cNvSpPr>
            <a:spLocks noGrp="1"/>
          </p:cNvSpPr>
          <p:nvPr>
            <p:ph type="title"/>
          </p:nvPr>
        </p:nvSpPr>
        <p:spPr/>
        <p:txBody>
          <a:bodyPr/>
          <a:lstStyle/>
          <a:p>
            <a:endParaRPr lang="es-MX"/>
          </a:p>
        </p:txBody>
      </p:sp>
      <p:sp>
        <p:nvSpPr>
          <p:cNvPr id="5" name="Marcador de contenido 4">
            <a:extLst>
              <a:ext uri="{FF2B5EF4-FFF2-40B4-BE49-F238E27FC236}">
                <a16:creationId xmlns:a16="http://schemas.microsoft.com/office/drawing/2014/main" id="{3FFCC4FA-FF1B-6A4D-5D86-8E4C077D3B97}"/>
              </a:ext>
            </a:extLst>
          </p:cNvPr>
          <p:cNvSpPr>
            <a:spLocks noGrp="1"/>
          </p:cNvSpPr>
          <p:nvPr>
            <p:ph sz="half" idx="1"/>
          </p:nvPr>
        </p:nvSpPr>
        <p:spPr/>
        <p:txBody>
          <a:bodyPr/>
          <a:lstStyle/>
          <a:p>
            <a:r>
              <a:rPr lang="es-ES" dirty="0"/>
              <a:t>Una de las principales dificultades en la construcción de los indicadores de eficiencia, está en que no siempre es posible desagregar los costos por cada una de las actuaciones que interesa medir. Una de estas situaciones es cuando el costo de un servicio público intervienen varios organismos de la administración pública. Por ejemplo en el caso deservicios que tienen externalizadas parte de sus funciones.</a:t>
            </a:r>
            <a:endParaRPr lang="es-MX" dirty="0"/>
          </a:p>
        </p:txBody>
      </p:sp>
      <p:sp>
        <p:nvSpPr>
          <p:cNvPr id="6" name="Marcador de contenido 5">
            <a:extLst>
              <a:ext uri="{FF2B5EF4-FFF2-40B4-BE49-F238E27FC236}">
                <a16:creationId xmlns:a16="http://schemas.microsoft.com/office/drawing/2014/main" id="{42D61888-A4CD-4A0B-DE10-7E8EED53072E}"/>
              </a:ext>
            </a:extLst>
          </p:cNvPr>
          <p:cNvSpPr>
            <a:spLocks noGrp="1"/>
          </p:cNvSpPr>
          <p:nvPr>
            <p:ph sz="half" idx="2"/>
          </p:nvPr>
        </p:nvSpPr>
        <p:spPr/>
        <p:txBody>
          <a:bodyPr/>
          <a:lstStyle/>
          <a:p>
            <a:r>
              <a:rPr lang="es-ES" dirty="0"/>
              <a:t>Otro problema referido al problema de la medición de los insumos (inputs) tiene que ver con la falta de homogeneidad de los indicadores y sus referentes, especialmente lo relativo a los costos. Esta situación implica que se tenga especial cuidado en la comparación de los indicadores que tengan que ver con productividad media de las inspecciones de control, prestaciones médicas, horas hombres en investigación, etc.</a:t>
            </a:r>
            <a:endParaRPr lang="es-MX" dirty="0"/>
          </a:p>
        </p:txBody>
      </p:sp>
    </p:spTree>
    <p:extLst>
      <p:ext uri="{BB962C8B-B14F-4D97-AF65-F5344CB8AC3E}">
        <p14:creationId xmlns:p14="http://schemas.microsoft.com/office/powerpoint/2010/main" val="2654506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E9BCC-3D82-1333-32B1-D7822D764BDD}"/>
              </a:ext>
            </a:extLst>
          </p:cNvPr>
          <p:cNvSpPr>
            <a:spLocks noGrp="1"/>
          </p:cNvSpPr>
          <p:nvPr>
            <p:ph type="title"/>
          </p:nvPr>
        </p:nvSpPr>
        <p:spPr/>
        <p:txBody>
          <a:bodyPr/>
          <a:lstStyle/>
          <a:p>
            <a:r>
              <a:rPr lang="es-MX" dirty="0"/>
              <a:t>Economía</a:t>
            </a:r>
          </a:p>
        </p:txBody>
      </p:sp>
      <p:sp>
        <p:nvSpPr>
          <p:cNvPr id="3" name="Marcador de contenido 2">
            <a:extLst>
              <a:ext uri="{FF2B5EF4-FFF2-40B4-BE49-F238E27FC236}">
                <a16:creationId xmlns:a16="http://schemas.microsoft.com/office/drawing/2014/main" id="{6372EFF1-F3EB-2E11-441C-977CE905DB45}"/>
              </a:ext>
            </a:extLst>
          </p:cNvPr>
          <p:cNvSpPr>
            <a:spLocks noGrp="1"/>
          </p:cNvSpPr>
          <p:nvPr>
            <p:ph sz="half" idx="1"/>
          </p:nvPr>
        </p:nvSpPr>
        <p:spPr/>
        <p:txBody>
          <a:bodyPr>
            <a:normAutofit/>
          </a:bodyPr>
          <a:lstStyle/>
          <a:p>
            <a:r>
              <a:rPr lang="es-ES" sz="2400" dirty="0"/>
              <a:t>La capacidad de una institución para generar y movilizar adecuadamente los recursos financieros en </a:t>
            </a:r>
            <a:r>
              <a:rPr lang="es-ES" sz="2400" dirty="0" err="1"/>
              <a:t>pos</a:t>
            </a:r>
            <a:r>
              <a:rPr lang="es-ES" sz="2400" dirty="0"/>
              <a:t> del cumplimiento de sus objetivos</a:t>
            </a:r>
            <a:endParaRPr lang="es-MX" sz="2400" dirty="0"/>
          </a:p>
        </p:txBody>
      </p:sp>
      <p:sp>
        <p:nvSpPr>
          <p:cNvPr id="4" name="Marcador de contenido 3">
            <a:extLst>
              <a:ext uri="{FF2B5EF4-FFF2-40B4-BE49-F238E27FC236}">
                <a16:creationId xmlns:a16="http://schemas.microsoft.com/office/drawing/2014/main" id="{225BEC1E-B3A2-72CD-EA6E-F785DB3B92F3}"/>
              </a:ext>
            </a:extLst>
          </p:cNvPr>
          <p:cNvSpPr>
            <a:spLocks noGrp="1"/>
          </p:cNvSpPr>
          <p:nvPr>
            <p:ph sz="half" idx="2"/>
          </p:nvPr>
        </p:nvSpPr>
        <p:spPr/>
        <p:txBody>
          <a:bodyPr>
            <a:normAutofit/>
          </a:bodyPr>
          <a:lstStyle/>
          <a:p>
            <a:r>
              <a:rPr lang="es-ES" dirty="0"/>
              <a:t>Indicadores típicos de economía son la capacidad de autofinanciamiento (cuando la institución tiene atribuciones legales para generar ingresos propios), la ejecución de su presupuesto de acuerdo a lo programado y su capacidad para recuperar préstamos y otros pasivos.</a:t>
            </a:r>
          </a:p>
          <a:p>
            <a:r>
              <a:rPr lang="es-ES" dirty="0"/>
              <a:t>Otro tipo importante de indicadores de economía son aquellos que relacionan el nivel de recursos financieros utilizados en la provisión de prestaciones y servicios con los gastos administrativos incurridos por la institución. </a:t>
            </a:r>
          </a:p>
        </p:txBody>
      </p:sp>
    </p:spTree>
    <p:extLst>
      <p:ext uri="{BB962C8B-B14F-4D97-AF65-F5344CB8AC3E}">
        <p14:creationId xmlns:p14="http://schemas.microsoft.com/office/powerpoint/2010/main" val="4184889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9997D3-7D9A-ECE5-5C65-FE1AF5CBDEB7}"/>
              </a:ext>
            </a:extLst>
          </p:cNvPr>
          <p:cNvSpPr>
            <a:spLocks noGrp="1"/>
          </p:cNvSpPr>
          <p:nvPr>
            <p:ph type="title"/>
          </p:nvPr>
        </p:nvSpPr>
        <p:spPr/>
        <p:txBody>
          <a:bodyPr/>
          <a:lstStyle/>
          <a:p>
            <a:r>
              <a:rPr lang="es-MX" dirty="0"/>
              <a:t>Calidad del servicio </a:t>
            </a:r>
          </a:p>
        </p:txBody>
      </p:sp>
      <p:sp>
        <p:nvSpPr>
          <p:cNvPr id="3" name="Marcador de contenido 2">
            <a:extLst>
              <a:ext uri="{FF2B5EF4-FFF2-40B4-BE49-F238E27FC236}">
                <a16:creationId xmlns:a16="http://schemas.microsoft.com/office/drawing/2014/main" id="{DBEA64E0-3722-C496-782B-5F9984A26846}"/>
              </a:ext>
            </a:extLst>
          </p:cNvPr>
          <p:cNvSpPr>
            <a:spLocks noGrp="1"/>
          </p:cNvSpPr>
          <p:nvPr>
            <p:ph sz="half" idx="1"/>
          </p:nvPr>
        </p:nvSpPr>
        <p:spPr/>
        <p:txBody>
          <a:bodyPr>
            <a:normAutofit/>
          </a:bodyPr>
          <a:lstStyle/>
          <a:p>
            <a:pPr marL="0" indent="0">
              <a:buNone/>
            </a:pPr>
            <a:r>
              <a:rPr lang="es-ES" dirty="0"/>
              <a:t>Dimensión específica del desempeño que </a:t>
            </a:r>
            <a:r>
              <a:rPr lang="es-ES" b="1" dirty="0"/>
              <a:t>se refiere a la capacidad de la institución para responder en forma rápida y directa a las necesidades de sus usuarios</a:t>
            </a:r>
            <a:r>
              <a:rPr lang="es-ES" dirty="0"/>
              <a:t>. Son extensiones de la calidad factores tales como: oportunidad, accesibilidad, precisión y continuidad en la entrega de los servicios, comodidad y cortesía en la atención. </a:t>
            </a:r>
          </a:p>
        </p:txBody>
      </p:sp>
      <p:sp>
        <p:nvSpPr>
          <p:cNvPr id="4" name="Marcador de contenido 3">
            <a:extLst>
              <a:ext uri="{FF2B5EF4-FFF2-40B4-BE49-F238E27FC236}">
                <a16:creationId xmlns:a16="http://schemas.microsoft.com/office/drawing/2014/main" id="{CA937DC3-8E15-7730-A738-F3AA0BF83946}"/>
              </a:ext>
            </a:extLst>
          </p:cNvPr>
          <p:cNvSpPr>
            <a:spLocks noGrp="1"/>
          </p:cNvSpPr>
          <p:nvPr>
            <p:ph sz="half" idx="2"/>
          </p:nvPr>
        </p:nvSpPr>
        <p:spPr/>
        <p:txBody>
          <a:bodyPr>
            <a:normAutofit/>
          </a:bodyPr>
          <a:lstStyle/>
          <a:p>
            <a:pPr marL="0" indent="0">
              <a:buNone/>
            </a:pPr>
            <a:r>
              <a:rPr lang="es-ES" dirty="0"/>
              <a:t>La calidad de servicio se puede mejorar por la vía de mejorar los atributos o características de los servicios que se entregan a los usuarios. </a:t>
            </a:r>
          </a:p>
          <a:p>
            <a:r>
              <a:rPr lang="es-ES" dirty="0"/>
              <a:t>Entre los medios disponibles para sistematizar la medición y evaluación de estos conceptos se cuentan la realización de sondeos de opinión y encuestas periódicas a los usuarios, la implementación de libros de reclamos o de buzones para recoger sugerencias o quejas.</a:t>
            </a:r>
            <a:endParaRPr lang="es-MX" dirty="0"/>
          </a:p>
          <a:p>
            <a:endParaRPr lang="es-MX" dirty="0"/>
          </a:p>
        </p:txBody>
      </p:sp>
    </p:spTree>
    <p:extLst>
      <p:ext uri="{BB962C8B-B14F-4D97-AF65-F5344CB8AC3E}">
        <p14:creationId xmlns:p14="http://schemas.microsoft.com/office/powerpoint/2010/main" val="2150510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1D7B0-6924-D702-8E11-4F2CF1919998}"/>
              </a:ext>
            </a:extLst>
          </p:cNvPr>
          <p:cNvSpPr>
            <a:spLocks noGrp="1"/>
          </p:cNvSpPr>
          <p:nvPr>
            <p:ph type="title"/>
          </p:nvPr>
        </p:nvSpPr>
        <p:spPr/>
        <p:txBody>
          <a:bodyPr/>
          <a:lstStyle/>
          <a:p>
            <a:r>
              <a:rPr lang="es-ES" dirty="0"/>
              <a:t>Integración de los indicadores de desempeño</a:t>
            </a:r>
            <a:endParaRPr lang="es-MX" dirty="0"/>
          </a:p>
        </p:txBody>
      </p:sp>
      <p:sp>
        <p:nvSpPr>
          <p:cNvPr id="3" name="Marcador de contenido 2">
            <a:extLst>
              <a:ext uri="{FF2B5EF4-FFF2-40B4-BE49-F238E27FC236}">
                <a16:creationId xmlns:a16="http://schemas.microsoft.com/office/drawing/2014/main" id="{D1013CC2-5714-C1CB-95CC-C84E4EB75A13}"/>
              </a:ext>
            </a:extLst>
          </p:cNvPr>
          <p:cNvSpPr>
            <a:spLocks noGrp="1"/>
          </p:cNvSpPr>
          <p:nvPr>
            <p:ph sz="half" idx="1"/>
          </p:nvPr>
        </p:nvSpPr>
        <p:spPr/>
        <p:txBody>
          <a:bodyPr/>
          <a:lstStyle/>
          <a:p>
            <a:r>
              <a:rPr lang="es-ES" dirty="0"/>
              <a:t>El conjunto de indicadores que una organización defina debe facilitar el monitoreo y la evaluación integrada de las dimensiones del desempeño: eficacia, eficiencia, economía y calidad y desde el punto de vista del proceso de producción de los bienes y servicios</a:t>
            </a:r>
            <a:endParaRPr lang="es-MX" dirty="0"/>
          </a:p>
        </p:txBody>
      </p:sp>
      <p:sp>
        <p:nvSpPr>
          <p:cNvPr id="4" name="Marcador de contenido 3">
            <a:extLst>
              <a:ext uri="{FF2B5EF4-FFF2-40B4-BE49-F238E27FC236}">
                <a16:creationId xmlns:a16="http://schemas.microsoft.com/office/drawing/2014/main" id="{8102F614-6419-EE5D-4FB2-3C6EF92B1418}"/>
              </a:ext>
            </a:extLst>
          </p:cNvPr>
          <p:cNvSpPr>
            <a:spLocks noGrp="1"/>
          </p:cNvSpPr>
          <p:nvPr>
            <p:ph sz="half" idx="2"/>
          </p:nvPr>
        </p:nvSpPr>
        <p:spPr/>
        <p:txBody>
          <a:bodyPr/>
          <a:lstStyle/>
          <a:p>
            <a:r>
              <a:rPr lang="es-ES" dirty="0"/>
              <a:t>Los indicadores de desempeño debieran evaluar los diferentes ámbitos de control o medición del proceso productivo: insumos (inputs), productos (outputs), resultado final (</a:t>
            </a:r>
            <a:r>
              <a:rPr lang="es-ES" dirty="0" err="1"/>
              <a:t>outcomes</a:t>
            </a:r>
            <a:r>
              <a:rPr lang="es-ES" dirty="0"/>
              <a:t>), sin embargo esto por sí solo no es suficiente.</a:t>
            </a:r>
          </a:p>
          <a:p>
            <a:r>
              <a:rPr lang="es-ES" dirty="0"/>
              <a:t>Lo importante es que el conjunto de indicadores den cuenta de las variables claves relacionadas con la misión, los objetivos estratégicos, los productos y aquellas actividades que para la entidad resulten significativas para la toma de decisiones</a:t>
            </a:r>
            <a:endParaRPr lang="es-MX" dirty="0"/>
          </a:p>
        </p:txBody>
      </p:sp>
    </p:spTree>
    <p:extLst>
      <p:ext uri="{BB962C8B-B14F-4D97-AF65-F5344CB8AC3E}">
        <p14:creationId xmlns:p14="http://schemas.microsoft.com/office/powerpoint/2010/main" val="759016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D58EB-AE7E-682E-36BF-011D173B90EE}"/>
              </a:ext>
            </a:extLst>
          </p:cNvPr>
          <p:cNvSpPr>
            <a:spLocks noGrp="1"/>
          </p:cNvSpPr>
          <p:nvPr>
            <p:ph type="title"/>
          </p:nvPr>
        </p:nvSpPr>
        <p:spPr/>
        <p:txBody>
          <a:bodyPr/>
          <a:lstStyle/>
          <a:p>
            <a:r>
              <a:rPr lang="es-ES" dirty="0"/>
              <a:t>Los criterios comúnmente usados para integrar los indicadores son:</a:t>
            </a:r>
            <a:endParaRPr lang="es-MX" dirty="0"/>
          </a:p>
        </p:txBody>
      </p:sp>
      <p:sp>
        <p:nvSpPr>
          <p:cNvPr id="3" name="Marcador de contenido 2">
            <a:extLst>
              <a:ext uri="{FF2B5EF4-FFF2-40B4-BE49-F238E27FC236}">
                <a16:creationId xmlns:a16="http://schemas.microsoft.com/office/drawing/2014/main" id="{8CF005B4-EBD0-90D6-B23A-F044C1288B80}"/>
              </a:ext>
            </a:extLst>
          </p:cNvPr>
          <p:cNvSpPr>
            <a:spLocks noGrp="1"/>
          </p:cNvSpPr>
          <p:nvPr>
            <p:ph idx="1"/>
          </p:nvPr>
        </p:nvSpPr>
        <p:spPr/>
        <p:txBody>
          <a:bodyPr>
            <a:normAutofit/>
          </a:bodyPr>
          <a:lstStyle/>
          <a:p>
            <a:r>
              <a:rPr lang="es-ES" dirty="0"/>
              <a:t>Desarrollar indicadores que cubran la totalidad de las dimensiones desempeño: eficiencia, eficacia, economía y calidad. </a:t>
            </a:r>
          </a:p>
          <a:p>
            <a:r>
              <a:rPr lang="es-ES" dirty="0"/>
              <a:t>En algunos casos se define una cuota mínima de indicadores de resultados intermedios o finales a ser desarrollados del conjunto de indicadores, y un porcentaje de indicadores de proceso. </a:t>
            </a:r>
          </a:p>
          <a:p>
            <a:r>
              <a:rPr lang="es-ES" dirty="0"/>
              <a:t>La Dirección de Presupuestos de Chile, establece que las instituciones presenten indicadores de proceso que no superen el 40% del total de indicadores. </a:t>
            </a:r>
          </a:p>
          <a:p>
            <a:r>
              <a:rPr lang="es-ES" dirty="0"/>
              <a:t>En la mayor parte de las buenas prácticas internacionales se señala la necesidad de mostrar la relación entre los indicadores de proceso y su contribución a los indicadores de resultado intermedio y final.</a:t>
            </a:r>
            <a:endParaRPr lang="es-MX" dirty="0"/>
          </a:p>
        </p:txBody>
      </p:sp>
    </p:spTree>
    <p:extLst>
      <p:ext uri="{BB962C8B-B14F-4D97-AF65-F5344CB8AC3E}">
        <p14:creationId xmlns:p14="http://schemas.microsoft.com/office/powerpoint/2010/main" val="251432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F9CF08A-C24E-3D13-D933-0F5D730EC922}"/>
              </a:ext>
            </a:extLst>
          </p:cNvPr>
          <p:cNvSpPr>
            <a:spLocks noGrp="1"/>
          </p:cNvSpPr>
          <p:nvPr>
            <p:ph type="title"/>
          </p:nvPr>
        </p:nvSpPr>
        <p:spPr/>
        <p:txBody>
          <a:bodyPr/>
          <a:lstStyle/>
          <a:p>
            <a:r>
              <a:rPr lang="es-ES" dirty="0"/>
              <a:t>Indicador de Desempeño puede ser definido como: </a:t>
            </a:r>
            <a:br>
              <a:rPr lang="es-ES" dirty="0"/>
            </a:br>
            <a:endParaRPr lang="es-MX" dirty="0"/>
          </a:p>
        </p:txBody>
      </p:sp>
      <p:sp>
        <p:nvSpPr>
          <p:cNvPr id="5" name="Marcador de contenido 4">
            <a:extLst>
              <a:ext uri="{FF2B5EF4-FFF2-40B4-BE49-F238E27FC236}">
                <a16:creationId xmlns:a16="http://schemas.microsoft.com/office/drawing/2014/main" id="{044D41EA-D9BA-D606-E6B8-C4FF07FF73D7}"/>
              </a:ext>
            </a:extLst>
          </p:cNvPr>
          <p:cNvSpPr>
            <a:spLocks noGrp="1"/>
          </p:cNvSpPr>
          <p:nvPr>
            <p:ph idx="1"/>
          </p:nvPr>
        </p:nvSpPr>
        <p:spPr/>
        <p:txBody>
          <a:bodyPr/>
          <a:lstStyle/>
          <a:p>
            <a:r>
              <a:rPr lang="es-ES" dirty="0"/>
              <a:t>“Es una herramienta que entrega información cuantitativa respecto al logro o resultado en la provisión de los productos (bienes y/o servicios) de la institución, pudiendo cubrir aspectos cuantitativos o cualitativos de este logro. Es una expresión que establece una relación entre dos o más variables, la que comparada con períodos Anteriores, productos similares o una meta o compromiso, permite evaluar desempeño”</a:t>
            </a:r>
          </a:p>
          <a:p>
            <a:r>
              <a:rPr lang="es-ES" dirty="0"/>
              <a:t>Un indicador establece lo que será medido a lo largo de varias escalas o dimensiones, sin especificar un nivel determinado de o particular nivel de desarrollo</a:t>
            </a:r>
            <a:endParaRPr lang="es-MX" dirty="0"/>
          </a:p>
        </p:txBody>
      </p:sp>
    </p:spTree>
    <p:extLst>
      <p:ext uri="{BB962C8B-B14F-4D97-AF65-F5344CB8AC3E}">
        <p14:creationId xmlns:p14="http://schemas.microsoft.com/office/powerpoint/2010/main" val="108311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3127791-5BA7-9AB7-C735-01184CFB615A}"/>
              </a:ext>
            </a:extLst>
          </p:cNvPr>
          <p:cNvSpPr>
            <a:spLocks noGrp="1"/>
          </p:cNvSpPr>
          <p:nvPr>
            <p:ph type="title"/>
          </p:nvPr>
        </p:nvSpPr>
        <p:spPr>
          <a:xfrm>
            <a:off x="581192" y="2680246"/>
            <a:ext cx="11029615" cy="1497507"/>
          </a:xfrm>
        </p:spPr>
        <p:txBody>
          <a:bodyPr/>
          <a:lstStyle/>
          <a:p>
            <a:r>
              <a:rPr lang="es-ES" dirty="0"/>
              <a:t>Construcción de Indicadores: 10 pasos básicos </a:t>
            </a:r>
            <a:endParaRPr lang="es-MX" dirty="0"/>
          </a:p>
        </p:txBody>
      </p:sp>
      <p:sp>
        <p:nvSpPr>
          <p:cNvPr id="5" name="Marcador de texto 4">
            <a:extLst>
              <a:ext uri="{FF2B5EF4-FFF2-40B4-BE49-F238E27FC236}">
                <a16:creationId xmlns:a16="http://schemas.microsoft.com/office/drawing/2014/main" id="{DEE4912E-4E93-DB48-61BF-06A45E9073F1}"/>
              </a:ext>
            </a:extLst>
          </p:cNvPr>
          <p:cNvSpPr>
            <a:spLocks noGrp="1"/>
          </p:cNvSpPr>
          <p:nvPr>
            <p:ph type="body" idx="1"/>
          </p:nvPr>
        </p:nvSpPr>
        <p:spPr>
          <a:xfrm>
            <a:off x="581192" y="4329381"/>
            <a:ext cx="11029615" cy="825713"/>
          </a:xfrm>
        </p:spPr>
        <p:txBody>
          <a:bodyPr>
            <a:normAutofit/>
          </a:bodyPr>
          <a:lstStyle/>
          <a:p>
            <a:r>
              <a:rPr lang="es-ES" sz="1400" b="1" dirty="0"/>
              <a:t> El desarrollo de indicadores de desempeño en una institución se justifica en la medida que éstos se insertan a lo largo de toda la organización y permiten informar sobre los aspectos claves de la gestión y sus resultados. </a:t>
            </a:r>
            <a:endParaRPr lang="es-MX" sz="1400" b="1" dirty="0"/>
          </a:p>
        </p:txBody>
      </p:sp>
    </p:spTree>
    <p:extLst>
      <p:ext uri="{BB962C8B-B14F-4D97-AF65-F5344CB8AC3E}">
        <p14:creationId xmlns:p14="http://schemas.microsoft.com/office/powerpoint/2010/main" val="2591127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E68AC3E-3AC3-9635-BF72-45F81EB78EAE}"/>
              </a:ext>
            </a:extLst>
          </p:cNvPr>
          <p:cNvSpPr>
            <a:spLocks noGrp="1"/>
          </p:cNvSpPr>
          <p:nvPr>
            <p:ph type="title"/>
          </p:nvPr>
        </p:nvSpPr>
        <p:spPr/>
        <p:txBody>
          <a:bodyPr/>
          <a:lstStyle/>
          <a:p>
            <a:endParaRPr lang="es-MX"/>
          </a:p>
        </p:txBody>
      </p:sp>
      <p:sp>
        <p:nvSpPr>
          <p:cNvPr id="5" name="Marcador de contenido 4">
            <a:extLst>
              <a:ext uri="{FF2B5EF4-FFF2-40B4-BE49-F238E27FC236}">
                <a16:creationId xmlns:a16="http://schemas.microsoft.com/office/drawing/2014/main" id="{B82B87FA-7FE7-2269-EFAD-3ED76DECC95F}"/>
              </a:ext>
            </a:extLst>
          </p:cNvPr>
          <p:cNvSpPr>
            <a:spLocks noGrp="1"/>
          </p:cNvSpPr>
          <p:nvPr>
            <p:ph sz="half" idx="1"/>
          </p:nvPr>
        </p:nvSpPr>
        <p:spPr/>
        <p:txBody>
          <a:bodyPr>
            <a:normAutofit/>
          </a:bodyPr>
          <a:lstStyle/>
          <a:p>
            <a:r>
              <a:rPr lang="es-ES" dirty="0"/>
              <a:t>1 Establecer las definiciones estratégicas como referente para la medición </a:t>
            </a:r>
          </a:p>
          <a:p>
            <a:r>
              <a:rPr lang="es-ES" dirty="0"/>
              <a:t>2 Establecer las áreas de desempeño relevantes a medir </a:t>
            </a:r>
          </a:p>
          <a:p>
            <a:r>
              <a:rPr lang="es-ES" dirty="0"/>
              <a:t>3 Formular el indicador y describir la fórmula de cálculo. </a:t>
            </a:r>
          </a:p>
          <a:p>
            <a:r>
              <a:rPr lang="es-ES" dirty="0"/>
              <a:t>4 Validar los indicadores aplicando criterios técnicos </a:t>
            </a:r>
          </a:p>
          <a:p>
            <a:r>
              <a:rPr lang="es-ES" dirty="0"/>
              <a:t>5 Recopilar los datos </a:t>
            </a:r>
          </a:p>
          <a:p>
            <a:endParaRPr lang="es-MX" dirty="0"/>
          </a:p>
        </p:txBody>
      </p:sp>
      <p:sp>
        <p:nvSpPr>
          <p:cNvPr id="6" name="Marcador de contenido 5">
            <a:extLst>
              <a:ext uri="{FF2B5EF4-FFF2-40B4-BE49-F238E27FC236}">
                <a16:creationId xmlns:a16="http://schemas.microsoft.com/office/drawing/2014/main" id="{3E0ECF05-82EB-AB84-ECFA-DADA6E2F56F1}"/>
              </a:ext>
            </a:extLst>
          </p:cNvPr>
          <p:cNvSpPr>
            <a:spLocks noGrp="1"/>
          </p:cNvSpPr>
          <p:nvPr>
            <p:ph sz="half" idx="2"/>
          </p:nvPr>
        </p:nvSpPr>
        <p:spPr/>
        <p:txBody>
          <a:bodyPr>
            <a:normAutofit/>
          </a:bodyPr>
          <a:lstStyle/>
          <a:p>
            <a:r>
              <a:rPr lang="es-ES" dirty="0"/>
              <a:t>6 Establecer las metas o el valor deseado del indicador y la periodicidad de la medición </a:t>
            </a:r>
          </a:p>
          <a:p>
            <a:r>
              <a:rPr lang="es-ES" dirty="0"/>
              <a:t>7 Señalar la fuente de los datos </a:t>
            </a:r>
          </a:p>
          <a:p>
            <a:r>
              <a:rPr lang="es-ES" dirty="0"/>
              <a:t>8 Establecer supuestos </a:t>
            </a:r>
          </a:p>
          <a:p>
            <a:r>
              <a:rPr lang="es-ES" dirty="0"/>
              <a:t>9 Evaluar: establecer referentes comparativos y establecer juicios </a:t>
            </a:r>
          </a:p>
          <a:p>
            <a:r>
              <a:rPr lang="es-ES" dirty="0"/>
              <a:t>10 Comunicar e Informar el desempeño logrado </a:t>
            </a:r>
          </a:p>
          <a:p>
            <a:endParaRPr lang="es-MX" dirty="0"/>
          </a:p>
        </p:txBody>
      </p:sp>
    </p:spTree>
    <p:extLst>
      <p:ext uri="{BB962C8B-B14F-4D97-AF65-F5344CB8AC3E}">
        <p14:creationId xmlns:p14="http://schemas.microsoft.com/office/powerpoint/2010/main" val="2685424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ADCD94D-2E77-030D-9974-6C15E1002C1D}"/>
              </a:ext>
            </a:extLst>
          </p:cNvPr>
          <p:cNvSpPr>
            <a:spLocks noGrp="1"/>
          </p:cNvSpPr>
          <p:nvPr>
            <p:ph type="title"/>
          </p:nvPr>
        </p:nvSpPr>
        <p:spPr/>
        <p:txBody>
          <a:bodyPr/>
          <a:lstStyle/>
          <a:p>
            <a:r>
              <a:rPr lang="es-ES" dirty="0"/>
              <a:t>PASO 1: Establecer las definiciones estratégicas como </a:t>
            </a:r>
            <a:br>
              <a:rPr lang="es-ES" dirty="0"/>
            </a:br>
            <a:r>
              <a:rPr lang="es-ES" dirty="0"/>
              <a:t>referente para la medición </a:t>
            </a:r>
            <a:endParaRPr lang="es-MX" dirty="0"/>
          </a:p>
        </p:txBody>
      </p:sp>
      <p:pic>
        <p:nvPicPr>
          <p:cNvPr id="7" name="Marcador de contenido 6">
            <a:extLst>
              <a:ext uri="{FF2B5EF4-FFF2-40B4-BE49-F238E27FC236}">
                <a16:creationId xmlns:a16="http://schemas.microsoft.com/office/drawing/2014/main" id="{05C63A9B-AC31-8F5C-ADEE-879F99E6F772}"/>
              </a:ext>
            </a:extLst>
          </p:cNvPr>
          <p:cNvPicPr>
            <a:picLocks noGrp="1" noChangeAspect="1"/>
          </p:cNvPicPr>
          <p:nvPr>
            <p:ph idx="1"/>
          </p:nvPr>
        </p:nvPicPr>
        <p:blipFill rotWithShape="1">
          <a:blip r:embed="rId2"/>
          <a:srcRect l="23870" t="22844" r="26908" b="12304"/>
          <a:stretch/>
        </p:blipFill>
        <p:spPr>
          <a:xfrm>
            <a:off x="1245704" y="1815549"/>
            <a:ext cx="9594575" cy="4890052"/>
          </a:xfrm>
        </p:spPr>
      </p:pic>
    </p:spTree>
    <p:extLst>
      <p:ext uri="{BB962C8B-B14F-4D97-AF65-F5344CB8AC3E}">
        <p14:creationId xmlns:p14="http://schemas.microsoft.com/office/powerpoint/2010/main" val="1567919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4E2195A-5700-3558-4AAA-627DF94A147F}"/>
              </a:ext>
            </a:extLst>
          </p:cNvPr>
          <p:cNvSpPr>
            <a:spLocks noGrp="1"/>
          </p:cNvSpPr>
          <p:nvPr>
            <p:ph type="title"/>
          </p:nvPr>
        </p:nvSpPr>
        <p:spPr/>
        <p:txBody>
          <a:bodyPr/>
          <a:lstStyle/>
          <a:p>
            <a:r>
              <a:rPr lang="es-MX" dirty="0"/>
              <a:t>PASO 2: Establecer las áreas de desempeño relevantes a </a:t>
            </a:r>
            <a:br>
              <a:rPr lang="es-MX" dirty="0"/>
            </a:br>
            <a:r>
              <a:rPr lang="es-MX" dirty="0"/>
              <a:t>medir</a:t>
            </a:r>
          </a:p>
        </p:txBody>
      </p:sp>
      <p:sp>
        <p:nvSpPr>
          <p:cNvPr id="6" name="Marcador de contenido 5">
            <a:extLst>
              <a:ext uri="{FF2B5EF4-FFF2-40B4-BE49-F238E27FC236}">
                <a16:creationId xmlns:a16="http://schemas.microsoft.com/office/drawing/2014/main" id="{C0EC2D75-BFB7-C12A-4F28-6F18BB0198A7}"/>
              </a:ext>
            </a:extLst>
          </p:cNvPr>
          <p:cNvSpPr>
            <a:spLocks noGrp="1"/>
          </p:cNvSpPr>
          <p:nvPr>
            <p:ph sz="half" idx="1"/>
          </p:nvPr>
        </p:nvSpPr>
        <p:spPr/>
        <p:txBody>
          <a:bodyPr>
            <a:normAutofit lnSpcReduction="10000"/>
          </a:bodyPr>
          <a:lstStyle/>
          <a:p>
            <a:r>
              <a:rPr lang="es-ES" dirty="0"/>
              <a:t>Las áreas de desempeño a medir (eficacia, eficiencia, economía, calidad) surgen del análisis de las variables críticas del proceso de producción (insumos, procesos, productos, resultados) y que inciden de manera central en la generación de los resultados esperados.</a:t>
            </a:r>
            <a:endParaRPr lang="es-MX" dirty="0"/>
          </a:p>
        </p:txBody>
      </p:sp>
      <p:sp>
        <p:nvSpPr>
          <p:cNvPr id="7" name="Marcador de contenido 6">
            <a:extLst>
              <a:ext uri="{FF2B5EF4-FFF2-40B4-BE49-F238E27FC236}">
                <a16:creationId xmlns:a16="http://schemas.microsoft.com/office/drawing/2014/main" id="{9EDC53AD-89DC-D08E-8975-8D26B8883735}"/>
              </a:ext>
            </a:extLst>
          </p:cNvPr>
          <p:cNvSpPr>
            <a:spLocks noGrp="1"/>
          </p:cNvSpPr>
          <p:nvPr>
            <p:ph sz="half" idx="2"/>
          </p:nvPr>
        </p:nvSpPr>
        <p:spPr/>
        <p:txBody>
          <a:bodyPr>
            <a:normAutofit lnSpcReduction="10000"/>
          </a:bodyPr>
          <a:lstStyle/>
          <a:p>
            <a:r>
              <a:rPr lang="es-MX" b="1" dirty="0"/>
              <a:t>¿ Cómo identificar las áreas relevantes o factores críticos?</a:t>
            </a:r>
          </a:p>
          <a:p>
            <a:r>
              <a:rPr lang="es-ES" dirty="0"/>
              <a:t>Los indicadores de desempeño en una organización están presentes en toda la extensión del sistema de control de gestión, y como tal aportan a los tres niveles de decisiones de la planificación: Estratégica, de control de gestión y operativa. </a:t>
            </a:r>
          </a:p>
          <a:p>
            <a:r>
              <a:rPr lang="es-ES" dirty="0"/>
              <a:t>Desde esta perspectiva los indicadores son los elementos fundamentales para la toma de decisiones directivas y para “conversar” sobre el comportamiento de las variables claves y estratégicas de la organización.</a:t>
            </a:r>
            <a:endParaRPr lang="es-MX" dirty="0"/>
          </a:p>
          <a:p>
            <a:endParaRPr lang="es-MX" dirty="0"/>
          </a:p>
          <a:p>
            <a:endParaRPr lang="es-MX" dirty="0"/>
          </a:p>
        </p:txBody>
      </p:sp>
    </p:spTree>
    <p:extLst>
      <p:ext uri="{BB962C8B-B14F-4D97-AF65-F5344CB8AC3E}">
        <p14:creationId xmlns:p14="http://schemas.microsoft.com/office/powerpoint/2010/main" val="383304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B032-8BA9-147A-C035-A2F7476343CC}"/>
              </a:ext>
            </a:extLst>
          </p:cNvPr>
          <p:cNvSpPr>
            <a:spLocks noGrp="1"/>
          </p:cNvSpPr>
          <p:nvPr>
            <p:ph type="title"/>
          </p:nvPr>
        </p:nvSpPr>
        <p:spPr/>
        <p:txBody>
          <a:bodyPr/>
          <a:lstStyle/>
          <a:p>
            <a:r>
              <a:rPr lang="es-ES" dirty="0"/>
              <a:t>¿ Cuántos indicadores construir y de que tipo? </a:t>
            </a:r>
            <a:br>
              <a:rPr lang="es-ES" dirty="0"/>
            </a:br>
            <a:endParaRPr lang="es-MX" dirty="0"/>
          </a:p>
        </p:txBody>
      </p:sp>
      <p:sp>
        <p:nvSpPr>
          <p:cNvPr id="3" name="Marcador de contenido 2">
            <a:extLst>
              <a:ext uri="{FF2B5EF4-FFF2-40B4-BE49-F238E27FC236}">
                <a16:creationId xmlns:a16="http://schemas.microsoft.com/office/drawing/2014/main" id="{E07EE773-6EFD-439A-83D1-F0678C068CFF}"/>
              </a:ext>
            </a:extLst>
          </p:cNvPr>
          <p:cNvSpPr>
            <a:spLocks noGrp="1"/>
          </p:cNvSpPr>
          <p:nvPr>
            <p:ph sz="half" idx="1"/>
          </p:nvPr>
        </p:nvSpPr>
        <p:spPr/>
        <p:txBody>
          <a:bodyPr>
            <a:normAutofit fontScale="92500" lnSpcReduction="20000"/>
          </a:bodyPr>
          <a:lstStyle/>
          <a:p>
            <a:r>
              <a:rPr lang="es-ES" dirty="0"/>
              <a:t>Los indicadores deben informar sobre las diferentes áreas de la organización: estratégica, gestión y operacional. De forma evidente lo más probable es que los indicadores de carácter estratégico y los más relevantes del control de gestión sean los que se reporten a los órganos rectores tales como Ministerio de Hacienda, Planificación para su uso en la toma de decisiones presupuestarias y/o de evaluación de metas nacionales, sectoriales entre otros. </a:t>
            </a:r>
          </a:p>
          <a:p>
            <a:r>
              <a:rPr lang="es-ES" dirty="0"/>
              <a:t>El número de indicadores debe limitarse a una cantidad que apunte a lo esencial y que ayude a captar el interés de los diferentes usuarios a los cuales va dirigido.</a:t>
            </a:r>
            <a:endParaRPr lang="es-MX" dirty="0"/>
          </a:p>
        </p:txBody>
      </p:sp>
      <p:sp>
        <p:nvSpPr>
          <p:cNvPr id="4" name="Marcador de contenido 3">
            <a:extLst>
              <a:ext uri="{FF2B5EF4-FFF2-40B4-BE49-F238E27FC236}">
                <a16:creationId xmlns:a16="http://schemas.microsoft.com/office/drawing/2014/main" id="{38785A3B-6852-AEDE-7A5F-8AC3E6065E0D}"/>
              </a:ext>
            </a:extLst>
          </p:cNvPr>
          <p:cNvSpPr>
            <a:spLocks noGrp="1"/>
          </p:cNvSpPr>
          <p:nvPr>
            <p:ph sz="half" idx="2"/>
          </p:nvPr>
        </p:nvSpPr>
        <p:spPr/>
        <p:txBody>
          <a:bodyPr>
            <a:normAutofit fontScale="92500" lnSpcReduction="20000"/>
          </a:bodyPr>
          <a:lstStyle/>
          <a:p>
            <a:r>
              <a:rPr lang="es-ES" dirty="0"/>
              <a:t>El conjunto de indicadores debe cubrir las dimensiones del desempeño de manera integrada: eficiencia, eficacia, calidad y economía. Tal como se señaló en el punto las medidas sobre los insumos (inputs) o productos (outputs) por sí solos no tienen valor informativo para la toma de decisiones, necesitamos saber el costo por unidad producida (eficiencia, costo medio), la oportunidad de esa producción (calidad), y si los recursos financieros están correctamente ejecutados (economía). </a:t>
            </a:r>
          </a:p>
          <a:p>
            <a:r>
              <a:rPr lang="es-ES" dirty="0"/>
              <a:t>Los indicadores deben facilitar el conocimiento del desempeño de los procesos (resultados intermedios) para identificar los cuellos de botella, las demoras y tiempo de espera y el ciclo de maduración del servicio (tiempo de resolución desde el inicio de un trámite hasta su resolución).</a:t>
            </a:r>
            <a:endParaRPr lang="es-MX" dirty="0"/>
          </a:p>
        </p:txBody>
      </p:sp>
    </p:spTree>
    <p:extLst>
      <p:ext uri="{BB962C8B-B14F-4D97-AF65-F5344CB8AC3E}">
        <p14:creationId xmlns:p14="http://schemas.microsoft.com/office/powerpoint/2010/main" val="2361421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77511-EE9B-B9A0-9AD7-722B9699690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D3D0F62-14FD-94DC-18E0-5F1086EABFED}"/>
              </a:ext>
            </a:extLst>
          </p:cNvPr>
          <p:cNvSpPr>
            <a:spLocks noGrp="1"/>
          </p:cNvSpPr>
          <p:nvPr>
            <p:ph sz="half" idx="1"/>
          </p:nvPr>
        </p:nvSpPr>
        <p:spPr/>
        <p:txBody>
          <a:bodyPr/>
          <a:lstStyle/>
          <a:p>
            <a:r>
              <a:rPr lang="es-ES" dirty="0"/>
              <a:t>La organización debe ser capaz de utilizar y controlar el número de indicadores construidos. Mucha cantidad de información puede volverse en contra de los propios usuarios de dicha información. </a:t>
            </a:r>
          </a:p>
          <a:p>
            <a:r>
              <a:rPr lang="es-ES" dirty="0"/>
              <a:t>Los indicadores deben informar sobre el nivel de avance y de progreso hacia el logro de los resultados finales. </a:t>
            </a:r>
            <a:endParaRPr lang="es-MX" dirty="0"/>
          </a:p>
        </p:txBody>
      </p:sp>
      <p:sp>
        <p:nvSpPr>
          <p:cNvPr id="4" name="Marcador de contenido 3">
            <a:extLst>
              <a:ext uri="{FF2B5EF4-FFF2-40B4-BE49-F238E27FC236}">
                <a16:creationId xmlns:a16="http://schemas.microsoft.com/office/drawing/2014/main" id="{E5612385-3F00-13A3-C025-96C595008AC3}"/>
              </a:ext>
            </a:extLst>
          </p:cNvPr>
          <p:cNvSpPr>
            <a:spLocks noGrp="1"/>
          </p:cNvSpPr>
          <p:nvPr>
            <p:ph sz="half" idx="2"/>
          </p:nvPr>
        </p:nvSpPr>
        <p:spPr/>
        <p:txBody>
          <a:bodyPr/>
          <a:lstStyle/>
          <a:p>
            <a:r>
              <a:rPr lang="es-ES" dirty="0"/>
              <a:t>Los indicadores de resultado final o impacto tienen una resolución a mediano y largo plazo.</a:t>
            </a:r>
          </a:p>
          <a:p>
            <a:r>
              <a:rPr lang="es-ES" dirty="0"/>
              <a:t>Para poder evaluar dicho desempeño se deberán aislar un conjunto de factores externos que pueden estar incidiendo en la variable estudiada que es el empleo de la población beneficiaria. De esta manera estos resultados intermedios constituyen indicadores </a:t>
            </a:r>
            <a:r>
              <a:rPr lang="es-ES" dirty="0" err="1"/>
              <a:t>proxies</a:t>
            </a:r>
            <a:r>
              <a:rPr lang="es-ES" dirty="0"/>
              <a:t>, que posibilitan tener antecedentes sobre la eficacia y la oportunidad del producto final, o el impacto de la producción</a:t>
            </a:r>
            <a:endParaRPr lang="es-MX" dirty="0"/>
          </a:p>
        </p:txBody>
      </p:sp>
    </p:spTree>
    <p:extLst>
      <p:ext uri="{BB962C8B-B14F-4D97-AF65-F5344CB8AC3E}">
        <p14:creationId xmlns:p14="http://schemas.microsoft.com/office/powerpoint/2010/main" val="2114472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F4463-BADF-014B-8647-55B8C1D16225}"/>
              </a:ext>
            </a:extLst>
          </p:cNvPr>
          <p:cNvSpPr>
            <a:spLocks noGrp="1"/>
          </p:cNvSpPr>
          <p:nvPr>
            <p:ph type="title"/>
          </p:nvPr>
        </p:nvSpPr>
        <p:spPr/>
        <p:txBody>
          <a:bodyPr/>
          <a:lstStyle/>
          <a:p>
            <a:r>
              <a:rPr lang="es-ES" dirty="0"/>
              <a:t>PASO 3: Formular el nombre del indicador y describir </a:t>
            </a:r>
            <a:br>
              <a:rPr lang="es-ES" dirty="0"/>
            </a:br>
            <a:r>
              <a:rPr lang="es-ES" dirty="0"/>
              <a:t>la fórmula de cálculo </a:t>
            </a:r>
            <a:endParaRPr lang="es-MX" dirty="0"/>
          </a:p>
        </p:txBody>
      </p:sp>
      <p:sp>
        <p:nvSpPr>
          <p:cNvPr id="3" name="Marcador de contenido 2">
            <a:extLst>
              <a:ext uri="{FF2B5EF4-FFF2-40B4-BE49-F238E27FC236}">
                <a16:creationId xmlns:a16="http://schemas.microsoft.com/office/drawing/2014/main" id="{77F1E337-E487-E233-EC42-337459D5AC8A}"/>
              </a:ext>
            </a:extLst>
          </p:cNvPr>
          <p:cNvSpPr>
            <a:spLocks noGrp="1"/>
          </p:cNvSpPr>
          <p:nvPr>
            <p:ph sz="half" idx="1"/>
          </p:nvPr>
        </p:nvSpPr>
        <p:spPr/>
        <p:txBody>
          <a:bodyPr>
            <a:normAutofit lnSpcReduction="10000"/>
          </a:bodyPr>
          <a:lstStyle/>
          <a:p>
            <a:pPr marL="0" indent="0">
              <a:buNone/>
            </a:pPr>
            <a:r>
              <a:rPr lang="es-ES" dirty="0"/>
              <a:t>El nombre del indicador debe ser lo más ilustrativo posible sobre lo que se quiere medir, y la fórmula debe permitir informar sobre los parámetros o variables que se están midiendo: </a:t>
            </a:r>
          </a:p>
          <a:p>
            <a:r>
              <a:rPr lang="es-ES" dirty="0"/>
              <a:t>Debe ser claro, preciso y </a:t>
            </a:r>
            <a:r>
              <a:rPr lang="es-ES" dirty="0" err="1"/>
              <a:t>autoexplicativo</a:t>
            </a:r>
            <a:r>
              <a:rPr lang="es-ES" dirty="0"/>
              <a:t> </a:t>
            </a:r>
          </a:p>
          <a:p>
            <a:r>
              <a:rPr lang="es-ES" dirty="0"/>
              <a:t>Que cualquier persona entienda qué se mide con ese indicador </a:t>
            </a:r>
          </a:p>
          <a:p>
            <a:r>
              <a:rPr lang="es-ES" dirty="0"/>
              <a:t>Si se usan siglas o aspectos técnicos, deben definirse en una nota explicativa </a:t>
            </a:r>
            <a:endParaRPr lang="es-MX" dirty="0"/>
          </a:p>
        </p:txBody>
      </p:sp>
      <p:sp>
        <p:nvSpPr>
          <p:cNvPr id="4" name="Marcador de contenido 3">
            <a:extLst>
              <a:ext uri="{FF2B5EF4-FFF2-40B4-BE49-F238E27FC236}">
                <a16:creationId xmlns:a16="http://schemas.microsoft.com/office/drawing/2014/main" id="{44A40C8F-8F46-43F6-E7EF-EFB7B1A50569}"/>
              </a:ext>
            </a:extLst>
          </p:cNvPr>
          <p:cNvSpPr>
            <a:spLocks noGrp="1"/>
          </p:cNvSpPr>
          <p:nvPr>
            <p:ph sz="half" idx="2"/>
          </p:nvPr>
        </p:nvSpPr>
        <p:spPr/>
        <p:txBody>
          <a:bodyPr>
            <a:normAutofit lnSpcReduction="10000"/>
          </a:bodyPr>
          <a:lstStyle/>
          <a:p>
            <a:r>
              <a:rPr lang="es-ES" dirty="0"/>
              <a:t>• Los indicadores de cobertura, focalización, accesibilidad, cumplimiento de programas de trabajo, etc. son ascendente. </a:t>
            </a:r>
          </a:p>
          <a:p>
            <a:r>
              <a:rPr lang="es-ES" dirty="0"/>
              <a:t>• Los indicadores de tiempos promedio de respuesta a los usuarios son descendentes. </a:t>
            </a:r>
          </a:p>
          <a:p>
            <a:r>
              <a:rPr lang="es-ES" dirty="0"/>
              <a:t>• Los indicadores que miden capacidad de utilización de recursos son ascendentes </a:t>
            </a:r>
          </a:p>
          <a:p>
            <a:r>
              <a:rPr lang="es-ES" dirty="0"/>
              <a:t>• Los indicadores que miden errores son descendentes</a:t>
            </a:r>
          </a:p>
          <a:p>
            <a:r>
              <a:rPr lang="es-ES" dirty="0"/>
              <a:t>• Los indicadores que miden satisfacción de usuarios son ascendentes</a:t>
            </a:r>
            <a:endParaRPr lang="es-MX" dirty="0"/>
          </a:p>
        </p:txBody>
      </p:sp>
    </p:spTree>
    <p:extLst>
      <p:ext uri="{BB962C8B-B14F-4D97-AF65-F5344CB8AC3E}">
        <p14:creationId xmlns:p14="http://schemas.microsoft.com/office/powerpoint/2010/main" val="314358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38B8180-6FAB-5911-AE84-E5CAA4BC475F}"/>
              </a:ext>
            </a:extLst>
          </p:cNvPr>
          <p:cNvSpPr>
            <a:spLocks noGrp="1"/>
          </p:cNvSpPr>
          <p:nvPr>
            <p:ph type="title"/>
          </p:nvPr>
        </p:nvSpPr>
        <p:spPr/>
        <p:txBody>
          <a:bodyPr/>
          <a:lstStyle/>
          <a:p>
            <a:endParaRPr lang="es-MX"/>
          </a:p>
        </p:txBody>
      </p:sp>
      <p:sp>
        <p:nvSpPr>
          <p:cNvPr id="6" name="Marcador de texto 5">
            <a:extLst>
              <a:ext uri="{FF2B5EF4-FFF2-40B4-BE49-F238E27FC236}">
                <a16:creationId xmlns:a16="http://schemas.microsoft.com/office/drawing/2014/main" id="{809A2039-D0A2-D946-233B-068E7CFAF608}"/>
              </a:ext>
            </a:extLst>
          </p:cNvPr>
          <p:cNvSpPr>
            <a:spLocks noGrp="1"/>
          </p:cNvSpPr>
          <p:nvPr>
            <p:ph type="body" idx="1"/>
          </p:nvPr>
        </p:nvSpPr>
        <p:spPr/>
        <p:txBody>
          <a:bodyPr/>
          <a:lstStyle/>
          <a:p>
            <a:r>
              <a:rPr lang="en-US" dirty="0" err="1"/>
              <a:t>Fórmula</a:t>
            </a:r>
            <a:r>
              <a:rPr lang="en-US" dirty="0"/>
              <a:t> de </a:t>
            </a:r>
            <a:r>
              <a:rPr lang="en-US" dirty="0" err="1"/>
              <a:t>cálculo</a:t>
            </a:r>
            <a:endParaRPr lang="es-MX" dirty="0"/>
          </a:p>
        </p:txBody>
      </p:sp>
      <p:sp>
        <p:nvSpPr>
          <p:cNvPr id="7" name="Marcador de contenido 6">
            <a:extLst>
              <a:ext uri="{FF2B5EF4-FFF2-40B4-BE49-F238E27FC236}">
                <a16:creationId xmlns:a16="http://schemas.microsoft.com/office/drawing/2014/main" id="{0AB5724F-4A6D-0FD1-C514-A7FEFCB53359}"/>
              </a:ext>
            </a:extLst>
          </p:cNvPr>
          <p:cNvSpPr>
            <a:spLocks noGrp="1"/>
          </p:cNvSpPr>
          <p:nvPr>
            <p:ph sz="half" idx="2"/>
          </p:nvPr>
        </p:nvSpPr>
        <p:spPr/>
        <p:txBody>
          <a:bodyPr>
            <a:normAutofit lnSpcReduction="10000"/>
          </a:bodyPr>
          <a:lstStyle/>
          <a:p>
            <a:r>
              <a:rPr lang="es-ES" dirty="0"/>
              <a:t>La fórmula de cálculo es una relación matemática de las variables que deben entregar como resultado lo que dice el nombre del indicador. Los tipos de fórmulas más utilizadas en la construcción de indicadores: </a:t>
            </a:r>
          </a:p>
          <a:p>
            <a:r>
              <a:rPr lang="es-ES" dirty="0"/>
              <a:t>• Porcentaje (proporciones) </a:t>
            </a:r>
          </a:p>
          <a:p>
            <a:r>
              <a:rPr lang="es-ES" dirty="0"/>
              <a:t>• Tasa de variación </a:t>
            </a:r>
          </a:p>
          <a:p>
            <a:r>
              <a:rPr lang="es-ES" dirty="0"/>
              <a:t>• Razón o promedio </a:t>
            </a:r>
          </a:p>
          <a:p>
            <a:r>
              <a:rPr lang="es-ES" dirty="0"/>
              <a:t>• Índices</a:t>
            </a:r>
            <a:endParaRPr lang="es-MX" dirty="0"/>
          </a:p>
        </p:txBody>
      </p:sp>
      <p:sp>
        <p:nvSpPr>
          <p:cNvPr id="8" name="Marcador de texto 7">
            <a:extLst>
              <a:ext uri="{FF2B5EF4-FFF2-40B4-BE49-F238E27FC236}">
                <a16:creationId xmlns:a16="http://schemas.microsoft.com/office/drawing/2014/main" id="{708279C5-7DD1-BEAF-1839-163DAE84BE7F}"/>
              </a:ext>
            </a:extLst>
          </p:cNvPr>
          <p:cNvSpPr>
            <a:spLocks noGrp="1"/>
          </p:cNvSpPr>
          <p:nvPr>
            <p:ph type="body" sz="quarter" idx="3"/>
          </p:nvPr>
        </p:nvSpPr>
        <p:spPr/>
        <p:txBody>
          <a:bodyPr/>
          <a:lstStyle/>
          <a:p>
            <a:endParaRPr lang="es-MX" dirty="0"/>
          </a:p>
        </p:txBody>
      </p:sp>
      <p:pic>
        <p:nvPicPr>
          <p:cNvPr id="11" name="Marcador de contenido 10">
            <a:extLst>
              <a:ext uri="{FF2B5EF4-FFF2-40B4-BE49-F238E27FC236}">
                <a16:creationId xmlns:a16="http://schemas.microsoft.com/office/drawing/2014/main" id="{E3EC3D59-EE4E-84E2-5DEA-268B6334A86E}"/>
              </a:ext>
            </a:extLst>
          </p:cNvPr>
          <p:cNvPicPr>
            <a:picLocks noGrp="1" noChangeAspect="1"/>
          </p:cNvPicPr>
          <p:nvPr>
            <p:ph sz="quarter" idx="4"/>
          </p:nvPr>
        </p:nvPicPr>
        <p:blipFill rotWithShape="1">
          <a:blip r:embed="rId2"/>
          <a:srcRect l="24187" t="25384" r="32661" b="8248"/>
          <a:stretch/>
        </p:blipFill>
        <p:spPr>
          <a:xfrm>
            <a:off x="5974294" y="318402"/>
            <a:ext cx="6087596" cy="6539597"/>
          </a:xfrm>
        </p:spPr>
      </p:pic>
    </p:spTree>
    <p:extLst>
      <p:ext uri="{BB962C8B-B14F-4D97-AF65-F5344CB8AC3E}">
        <p14:creationId xmlns:p14="http://schemas.microsoft.com/office/powerpoint/2010/main" val="688730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547665-76E5-EC7F-2A73-4BFF772AD9B6}"/>
              </a:ext>
            </a:extLst>
          </p:cNvPr>
          <p:cNvSpPr>
            <a:spLocks noGrp="1"/>
          </p:cNvSpPr>
          <p:nvPr>
            <p:ph type="title"/>
          </p:nvPr>
        </p:nvSpPr>
        <p:spPr/>
        <p:txBody>
          <a:bodyPr/>
          <a:lstStyle/>
          <a:p>
            <a:r>
              <a:rPr lang="es-ES" dirty="0"/>
              <a:t>PASO 4: Validar los indicadores aplicando criterios técnicos </a:t>
            </a:r>
            <a:endParaRPr lang="es-MX" dirty="0"/>
          </a:p>
        </p:txBody>
      </p:sp>
      <p:sp>
        <p:nvSpPr>
          <p:cNvPr id="4" name="Marcador de contenido 3">
            <a:extLst>
              <a:ext uri="{FF2B5EF4-FFF2-40B4-BE49-F238E27FC236}">
                <a16:creationId xmlns:a16="http://schemas.microsoft.com/office/drawing/2014/main" id="{76663751-385F-ED5C-17A2-45A62B1C23C0}"/>
              </a:ext>
            </a:extLst>
          </p:cNvPr>
          <p:cNvSpPr>
            <a:spLocks noGrp="1"/>
          </p:cNvSpPr>
          <p:nvPr>
            <p:ph idx="1"/>
          </p:nvPr>
        </p:nvSpPr>
        <p:spPr/>
        <p:txBody>
          <a:bodyPr>
            <a:normAutofit/>
          </a:bodyPr>
          <a:lstStyle/>
          <a:p>
            <a:r>
              <a:rPr lang="es-ES" dirty="0"/>
              <a:t>Estar vinculados a la misión </a:t>
            </a:r>
          </a:p>
          <a:p>
            <a:r>
              <a:rPr lang="es-ES" dirty="0"/>
              <a:t>Medir resultados intermedios y finales </a:t>
            </a:r>
          </a:p>
          <a:p>
            <a:r>
              <a:rPr lang="es-ES" dirty="0"/>
              <a:t>Ser mensurables </a:t>
            </a:r>
          </a:p>
          <a:p>
            <a:r>
              <a:rPr lang="es-ES" dirty="0"/>
              <a:t>Los datos deben ser válidos y confiables </a:t>
            </a:r>
          </a:p>
          <a:p>
            <a:r>
              <a:rPr lang="es-ES" dirty="0"/>
              <a:t>Tener identificados a los responsables por su cumplimiento </a:t>
            </a:r>
          </a:p>
          <a:p>
            <a:r>
              <a:rPr lang="es-ES" dirty="0"/>
              <a:t>Estar dirigidos a prioridades que reflejen una gestión integrada (ámbito de eficiencia, eficacia, calidad, economía) </a:t>
            </a:r>
          </a:p>
          <a:p>
            <a:r>
              <a:rPr lang="es-ES" dirty="0"/>
              <a:t>Útil para el personal, clientes internos y externos, interesados, y hacedores de políticas</a:t>
            </a:r>
            <a:endParaRPr lang="es-MX" dirty="0"/>
          </a:p>
        </p:txBody>
      </p:sp>
      <p:sp>
        <p:nvSpPr>
          <p:cNvPr id="3" name="Marcador de texto 2">
            <a:extLst>
              <a:ext uri="{FF2B5EF4-FFF2-40B4-BE49-F238E27FC236}">
                <a16:creationId xmlns:a16="http://schemas.microsoft.com/office/drawing/2014/main" id="{C5AD0185-C8E5-CDD8-6503-C987CE5BCC13}"/>
              </a:ext>
            </a:extLst>
          </p:cNvPr>
          <p:cNvSpPr>
            <a:spLocks noGrp="1"/>
          </p:cNvSpPr>
          <p:nvPr>
            <p:ph type="body" idx="4294967295"/>
          </p:nvPr>
        </p:nvSpPr>
        <p:spPr>
          <a:xfrm>
            <a:off x="581192" y="1715956"/>
            <a:ext cx="10722911" cy="928741"/>
          </a:xfrm>
        </p:spPr>
        <p:txBody>
          <a:bodyPr>
            <a:normAutofit/>
          </a:bodyPr>
          <a:lstStyle/>
          <a:p>
            <a:pPr marL="0" indent="0">
              <a:buNone/>
            </a:pPr>
            <a:r>
              <a:rPr lang="es-ES" dirty="0"/>
              <a:t>Un chequeo mínimo desde el punto de vista de su validez para la toma de decisiones y la rendición de cuentas debería cumplir al menos con los siguientes: </a:t>
            </a:r>
            <a:endParaRPr lang="es-MX" dirty="0"/>
          </a:p>
        </p:txBody>
      </p:sp>
    </p:spTree>
    <p:extLst>
      <p:ext uri="{BB962C8B-B14F-4D97-AF65-F5344CB8AC3E}">
        <p14:creationId xmlns:p14="http://schemas.microsoft.com/office/powerpoint/2010/main" val="3343438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EE0484-ACE6-352A-2F27-C4E05E83F23E}"/>
              </a:ext>
            </a:extLst>
          </p:cNvPr>
          <p:cNvSpPr txBox="1"/>
          <p:nvPr/>
        </p:nvSpPr>
        <p:spPr>
          <a:xfrm>
            <a:off x="702365" y="93630"/>
            <a:ext cx="6096000" cy="369332"/>
          </a:xfrm>
          <a:prstGeom prst="rect">
            <a:avLst/>
          </a:prstGeom>
          <a:noFill/>
        </p:spPr>
        <p:txBody>
          <a:bodyPr wrap="square">
            <a:spAutoFit/>
          </a:bodyPr>
          <a:lstStyle/>
          <a:p>
            <a:r>
              <a:rPr lang="es-ES" dirty="0"/>
              <a:t>Otros criterios que complementan la validación anterior</a:t>
            </a:r>
            <a:endParaRPr lang="es-MX" dirty="0"/>
          </a:p>
        </p:txBody>
      </p:sp>
      <p:pic>
        <p:nvPicPr>
          <p:cNvPr id="5" name="Imagen 4">
            <a:extLst>
              <a:ext uri="{FF2B5EF4-FFF2-40B4-BE49-F238E27FC236}">
                <a16:creationId xmlns:a16="http://schemas.microsoft.com/office/drawing/2014/main" id="{DCB84CCC-F73A-698C-8E47-FF5E5D599DA2}"/>
              </a:ext>
            </a:extLst>
          </p:cNvPr>
          <p:cNvPicPr>
            <a:picLocks noChangeAspect="1"/>
          </p:cNvPicPr>
          <p:nvPr/>
        </p:nvPicPr>
        <p:blipFill rotWithShape="1">
          <a:blip r:embed="rId2"/>
          <a:srcRect l="27717" t="17182" r="30038" b="9268"/>
          <a:stretch/>
        </p:blipFill>
        <p:spPr>
          <a:xfrm>
            <a:off x="189474" y="462963"/>
            <a:ext cx="11233900" cy="6395038"/>
          </a:xfrm>
          <a:prstGeom prst="rect">
            <a:avLst/>
          </a:prstGeom>
        </p:spPr>
      </p:pic>
    </p:spTree>
    <p:extLst>
      <p:ext uri="{BB962C8B-B14F-4D97-AF65-F5344CB8AC3E}">
        <p14:creationId xmlns:p14="http://schemas.microsoft.com/office/powerpoint/2010/main" val="134351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611185E-6560-F448-2E76-5089921746F0}"/>
              </a:ext>
            </a:extLst>
          </p:cNvPr>
          <p:cNvSpPr>
            <a:spLocks noGrp="1"/>
          </p:cNvSpPr>
          <p:nvPr>
            <p:ph type="title"/>
          </p:nvPr>
        </p:nvSpPr>
        <p:spPr/>
        <p:txBody>
          <a:bodyPr>
            <a:noAutofit/>
          </a:bodyPr>
          <a:lstStyle/>
          <a:p>
            <a:r>
              <a:rPr lang="es-ES" sz="2000" dirty="0"/>
              <a:t>“Un indicador es una unidad de medida que permite el seguimiento y evaluación periódica de las variables clave de una organización, mediante su comparación en el tiempo con los correspondientes referentes externos o internos”</a:t>
            </a:r>
            <a:endParaRPr lang="es-MX" sz="2000" dirty="0"/>
          </a:p>
        </p:txBody>
      </p:sp>
      <p:sp>
        <p:nvSpPr>
          <p:cNvPr id="7" name="Marcador de texto 6">
            <a:extLst>
              <a:ext uri="{FF2B5EF4-FFF2-40B4-BE49-F238E27FC236}">
                <a16:creationId xmlns:a16="http://schemas.microsoft.com/office/drawing/2014/main" id="{BBD241C6-4226-BBD0-E907-CA94D549F869}"/>
              </a:ext>
            </a:extLst>
          </p:cNvPr>
          <p:cNvSpPr>
            <a:spLocks noGrp="1"/>
          </p:cNvSpPr>
          <p:nvPr>
            <p:ph type="body" idx="1"/>
          </p:nvPr>
        </p:nvSpPr>
        <p:spPr/>
        <p:txBody>
          <a:bodyPr/>
          <a:lstStyle/>
          <a:p>
            <a:r>
              <a:rPr lang="es-ES" dirty="0"/>
              <a:t>Función descriptiva </a:t>
            </a:r>
            <a:endParaRPr lang="es-MX" dirty="0"/>
          </a:p>
        </p:txBody>
      </p:sp>
      <p:sp>
        <p:nvSpPr>
          <p:cNvPr id="5" name="Marcador de contenido 4">
            <a:extLst>
              <a:ext uri="{FF2B5EF4-FFF2-40B4-BE49-F238E27FC236}">
                <a16:creationId xmlns:a16="http://schemas.microsoft.com/office/drawing/2014/main" id="{C237EA00-4DD3-5CBB-DE80-320EA9A9B990}"/>
              </a:ext>
            </a:extLst>
          </p:cNvPr>
          <p:cNvSpPr>
            <a:spLocks noGrp="1"/>
          </p:cNvSpPr>
          <p:nvPr>
            <p:ph sz="half" idx="2"/>
          </p:nvPr>
        </p:nvSpPr>
        <p:spPr/>
        <p:txBody>
          <a:bodyPr>
            <a:normAutofit/>
          </a:bodyPr>
          <a:lstStyle/>
          <a:p>
            <a:r>
              <a:rPr lang="es-ES" dirty="0"/>
              <a:t>Consiste en aportar información sobre el estado real de una actuación pública o programa, por ejemplo el número de estudiantes que reciben beca</a:t>
            </a:r>
            <a:endParaRPr lang="es-MX" dirty="0"/>
          </a:p>
        </p:txBody>
      </p:sp>
      <p:sp>
        <p:nvSpPr>
          <p:cNvPr id="8" name="Marcador de texto 7">
            <a:extLst>
              <a:ext uri="{FF2B5EF4-FFF2-40B4-BE49-F238E27FC236}">
                <a16:creationId xmlns:a16="http://schemas.microsoft.com/office/drawing/2014/main" id="{F74C74E5-0594-EE5F-D4A3-75970574343A}"/>
              </a:ext>
            </a:extLst>
          </p:cNvPr>
          <p:cNvSpPr>
            <a:spLocks noGrp="1"/>
          </p:cNvSpPr>
          <p:nvPr>
            <p:ph type="body" sz="quarter" idx="3"/>
          </p:nvPr>
        </p:nvSpPr>
        <p:spPr/>
        <p:txBody>
          <a:bodyPr/>
          <a:lstStyle/>
          <a:p>
            <a:r>
              <a:rPr lang="es-ES" dirty="0"/>
              <a:t>Función valorativa </a:t>
            </a:r>
            <a:endParaRPr lang="es-MX" dirty="0"/>
          </a:p>
        </p:txBody>
      </p:sp>
      <p:sp>
        <p:nvSpPr>
          <p:cNvPr id="9" name="Marcador de contenido 8">
            <a:extLst>
              <a:ext uri="{FF2B5EF4-FFF2-40B4-BE49-F238E27FC236}">
                <a16:creationId xmlns:a16="http://schemas.microsoft.com/office/drawing/2014/main" id="{C82A8C46-3627-B77F-A01D-D6C66DFFCE52}"/>
              </a:ext>
            </a:extLst>
          </p:cNvPr>
          <p:cNvSpPr>
            <a:spLocks noGrp="1"/>
          </p:cNvSpPr>
          <p:nvPr>
            <p:ph sz="quarter" idx="4"/>
          </p:nvPr>
        </p:nvSpPr>
        <p:spPr/>
        <p:txBody>
          <a:bodyPr/>
          <a:lstStyle/>
          <a:p>
            <a:r>
              <a:rPr lang="es-ES" dirty="0"/>
              <a:t>Consiste en añadir a la información anterior un “juicio de valor” basado en antecedentes objetivos sobre si el desempeño en dicho programa o actuación pública es o no el adecuado, en este caso “número de becas entregadas con relación a los estudiantes carenciados”</a:t>
            </a:r>
            <a:endParaRPr lang="es-MX" dirty="0"/>
          </a:p>
        </p:txBody>
      </p:sp>
    </p:spTree>
    <p:extLst>
      <p:ext uri="{BB962C8B-B14F-4D97-AF65-F5344CB8AC3E}">
        <p14:creationId xmlns:p14="http://schemas.microsoft.com/office/powerpoint/2010/main" val="4238960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F707FF-693C-5BDD-4966-F51FC5AEE60B}"/>
              </a:ext>
            </a:extLst>
          </p:cNvPr>
          <p:cNvPicPr>
            <a:picLocks noChangeAspect="1"/>
          </p:cNvPicPr>
          <p:nvPr/>
        </p:nvPicPr>
        <p:blipFill rotWithShape="1">
          <a:blip r:embed="rId2"/>
          <a:srcRect l="27282" t="30909" r="28804" b="35452"/>
          <a:stretch/>
        </p:blipFill>
        <p:spPr>
          <a:xfrm>
            <a:off x="772433" y="1166191"/>
            <a:ext cx="10253376" cy="4359965"/>
          </a:xfrm>
          <a:prstGeom prst="rect">
            <a:avLst/>
          </a:prstGeom>
        </p:spPr>
      </p:pic>
    </p:spTree>
    <p:extLst>
      <p:ext uri="{BB962C8B-B14F-4D97-AF65-F5344CB8AC3E}">
        <p14:creationId xmlns:p14="http://schemas.microsoft.com/office/powerpoint/2010/main" val="982443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145FB91-38C5-4F9E-296A-03F4CBFDD04A}"/>
              </a:ext>
            </a:extLst>
          </p:cNvPr>
          <p:cNvSpPr>
            <a:spLocks noGrp="1"/>
          </p:cNvSpPr>
          <p:nvPr>
            <p:ph type="title"/>
          </p:nvPr>
        </p:nvSpPr>
        <p:spPr/>
        <p:txBody>
          <a:bodyPr/>
          <a:lstStyle/>
          <a:p>
            <a:endParaRPr lang="es-MX"/>
          </a:p>
        </p:txBody>
      </p:sp>
      <p:sp>
        <p:nvSpPr>
          <p:cNvPr id="5" name="Marcador de texto 4">
            <a:extLst>
              <a:ext uri="{FF2B5EF4-FFF2-40B4-BE49-F238E27FC236}">
                <a16:creationId xmlns:a16="http://schemas.microsoft.com/office/drawing/2014/main" id="{171EE9BD-BBC5-A82D-18EF-05349EE9B8C5}"/>
              </a:ext>
            </a:extLst>
          </p:cNvPr>
          <p:cNvSpPr>
            <a:spLocks noGrp="1"/>
          </p:cNvSpPr>
          <p:nvPr>
            <p:ph type="body" idx="1"/>
          </p:nvPr>
        </p:nvSpPr>
        <p:spPr/>
        <p:txBody>
          <a:bodyPr/>
          <a:lstStyle/>
          <a:p>
            <a:r>
              <a:rPr lang="es-ES" dirty="0"/>
              <a:t>PASO 5. Recopilar los datos </a:t>
            </a:r>
            <a:endParaRPr lang="es-MX" dirty="0"/>
          </a:p>
        </p:txBody>
      </p:sp>
      <p:sp>
        <p:nvSpPr>
          <p:cNvPr id="6" name="Marcador de contenido 5">
            <a:extLst>
              <a:ext uri="{FF2B5EF4-FFF2-40B4-BE49-F238E27FC236}">
                <a16:creationId xmlns:a16="http://schemas.microsoft.com/office/drawing/2014/main" id="{AC6D7EF1-2F6E-0474-9CF5-3B086295FDD5}"/>
              </a:ext>
            </a:extLst>
          </p:cNvPr>
          <p:cNvSpPr>
            <a:spLocks noGrp="1"/>
          </p:cNvSpPr>
          <p:nvPr>
            <p:ph sz="half" idx="2"/>
          </p:nvPr>
        </p:nvSpPr>
        <p:spPr/>
        <p:txBody>
          <a:bodyPr>
            <a:normAutofit lnSpcReduction="10000"/>
          </a:bodyPr>
          <a:lstStyle/>
          <a:p>
            <a:pPr marL="0" indent="0">
              <a:buNone/>
            </a:pPr>
            <a:r>
              <a:rPr lang="es-ES" dirty="0"/>
              <a:t>Los datos pueden provenir de distintas fuentes: </a:t>
            </a:r>
          </a:p>
          <a:p>
            <a:r>
              <a:rPr lang="es-ES" dirty="0"/>
              <a:t>Información contable-presupuestaria </a:t>
            </a:r>
          </a:p>
          <a:p>
            <a:r>
              <a:rPr lang="es-ES" dirty="0"/>
              <a:t>Estadísticas de producción física, cargas de trabajo del personal </a:t>
            </a:r>
          </a:p>
          <a:p>
            <a:r>
              <a:rPr lang="es-ES" dirty="0"/>
              <a:t>Encuestas, estudios especiales </a:t>
            </a:r>
          </a:p>
          <a:p>
            <a:r>
              <a:rPr lang="es-ES" dirty="0"/>
              <a:t>Benchmarking, etc.</a:t>
            </a:r>
            <a:endParaRPr lang="es-MX" dirty="0"/>
          </a:p>
        </p:txBody>
      </p:sp>
      <p:sp>
        <p:nvSpPr>
          <p:cNvPr id="7" name="Marcador de texto 6">
            <a:extLst>
              <a:ext uri="{FF2B5EF4-FFF2-40B4-BE49-F238E27FC236}">
                <a16:creationId xmlns:a16="http://schemas.microsoft.com/office/drawing/2014/main" id="{FB0D289C-4F07-B0DF-C7DF-BF3EFEB0A735}"/>
              </a:ext>
            </a:extLst>
          </p:cNvPr>
          <p:cNvSpPr>
            <a:spLocks noGrp="1"/>
          </p:cNvSpPr>
          <p:nvPr>
            <p:ph type="body" sz="quarter" idx="3"/>
          </p:nvPr>
        </p:nvSpPr>
        <p:spPr/>
        <p:txBody>
          <a:bodyPr/>
          <a:lstStyle/>
          <a:p>
            <a:r>
              <a:rPr lang="es-ES" dirty="0"/>
              <a:t>PASO 6. Establecer las metas</a:t>
            </a:r>
            <a:endParaRPr lang="es-MX" dirty="0"/>
          </a:p>
        </p:txBody>
      </p:sp>
      <p:sp>
        <p:nvSpPr>
          <p:cNvPr id="8" name="Marcador de contenido 7">
            <a:extLst>
              <a:ext uri="{FF2B5EF4-FFF2-40B4-BE49-F238E27FC236}">
                <a16:creationId xmlns:a16="http://schemas.microsoft.com/office/drawing/2014/main" id="{4022327A-0E4C-9178-5F16-D6C6A6C80363}"/>
              </a:ext>
            </a:extLst>
          </p:cNvPr>
          <p:cNvSpPr>
            <a:spLocks noGrp="1"/>
          </p:cNvSpPr>
          <p:nvPr>
            <p:ph sz="quarter" idx="4"/>
          </p:nvPr>
        </p:nvSpPr>
        <p:spPr/>
        <p:txBody>
          <a:bodyPr>
            <a:normAutofit lnSpcReduction="10000"/>
          </a:bodyPr>
          <a:lstStyle/>
          <a:p>
            <a:pPr marL="0" indent="0">
              <a:buNone/>
            </a:pPr>
            <a:r>
              <a:rPr lang="es-ES" dirty="0"/>
              <a:t>Las metas expresan el nivel de desempeño a alcanzar y se vinculan a los indicadores, proveyendo la base para la planificación operativa y el presupuesto. Las características principales de las metas son: </a:t>
            </a:r>
          </a:p>
          <a:p>
            <a:r>
              <a:rPr lang="es-ES" dirty="0"/>
              <a:t>Especifican un desempeño medible (se expresan en unidades de medidas, tales como porcentajes, kilómetros, días promedio, etc.) </a:t>
            </a:r>
          </a:p>
          <a:p>
            <a:r>
              <a:rPr lang="es-ES" dirty="0"/>
              <a:t>Especifica la fecha tope o el período de cumplimiento (trimestral, bimestral, anual, quinquenal, etc.)</a:t>
            </a:r>
            <a:endParaRPr lang="es-MX" dirty="0"/>
          </a:p>
        </p:txBody>
      </p:sp>
    </p:spTree>
    <p:extLst>
      <p:ext uri="{BB962C8B-B14F-4D97-AF65-F5344CB8AC3E}">
        <p14:creationId xmlns:p14="http://schemas.microsoft.com/office/powerpoint/2010/main" val="2242982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DD378-50E0-1FA6-860C-E5C64E3D0A9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EBE4B29-73E4-0F12-8777-E7AA76492B0B}"/>
              </a:ext>
            </a:extLst>
          </p:cNvPr>
          <p:cNvSpPr>
            <a:spLocks noGrp="1"/>
          </p:cNvSpPr>
          <p:nvPr>
            <p:ph idx="1"/>
          </p:nvPr>
        </p:nvSpPr>
        <p:spPr>
          <a:xfrm>
            <a:off x="581192" y="2180496"/>
            <a:ext cx="11029615" cy="4525104"/>
          </a:xfrm>
        </p:spPr>
        <p:txBody>
          <a:bodyPr>
            <a:normAutofit/>
          </a:bodyPr>
          <a:lstStyle/>
          <a:p>
            <a:pPr marL="0" indent="0">
              <a:buNone/>
            </a:pPr>
            <a:r>
              <a:rPr lang="es-ES" dirty="0"/>
              <a:t>Deben cumplir con ciertos requisitos: </a:t>
            </a:r>
          </a:p>
          <a:p>
            <a:r>
              <a:rPr lang="es-ES" dirty="0"/>
              <a:t>Su establecimiento debe considerar diferentes parámetros (desempeño histórico, comportamiento del indicador en el pasado, línea base, programas similares, estándares) </a:t>
            </a:r>
          </a:p>
          <a:p>
            <a:r>
              <a:rPr lang="es-ES" dirty="0"/>
              <a:t>Deben ser posibles de cumplir por la institución con los recursos financieros, humanos, físicos y tecnológicos disponibles </a:t>
            </a:r>
          </a:p>
          <a:p>
            <a:r>
              <a:rPr lang="es-ES" dirty="0"/>
              <a:t>Su logro debe depender de la institución (establecer supuestos) </a:t>
            </a:r>
          </a:p>
          <a:p>
            <a:r>
              <a:rPr lang="es-ES" dirty="0"/>
              <a:t>Debe ser realista y financiables, pero representar un desafío significativo. </a:t>
            </a:r>
          </a:p>
          <a:p>
            <a:r>
              <a:rPr lang="es-ES" dirty="0"/>
              <a:t>Deben establecerse para ser cumplidas en un plazo determinado</a:t>
            </a:r>
          </a:p>
          <a:p>
            <a:r>
              <a:rPr lang="es-ES" dirty="0"/>
              <a:t>Deben expresar claramente el ámbito geográfico que cubre </a:t>
            </a:r>
          </a:p>
          <a:p>
            <a:r>
              <a:rPr lang="es-ES" dirty="0"/>
              <a:t>Deben ser conocidas y acordadas con los ejecutores de las distintas áreas (establecer los responsables por el cumplimiento)</a:t>
            </a:r>
            <a:endParaRPr lang="es-MX" dirty="0"/>
          </a:p>
        </p:txBody>
      </p:sp>
    </p:spTree>
    <p:extLst>
      <p:ext uri="{BB962C8B-B14F-4D97-AF65-F5344CB8AC3E}">
        <p14:creationId xmlns:p14="http://schemas.microsoft.com/office/powerpoint/2010/main" val="3224748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7AC37-1A1C-79F1-E1E0-7E5C8FB8A7CB}"/>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A6FA65E9-92E3-2A51-0527-5838B879F1E2}"/>
              </a:ext>
            </a:extLst>
          </p:cNvPr>
          <p:cNvPicPr>
            <a:picLocks noGrp="1" noChangeAspect="1"/>
          </p:cNvPicPr>
          <p:nvPr>
            <p:ph idx="1"/>
          </p:nvPr>
        </p:nvPicPr>
        <p:blipFill rotWithShape="1">
          <a:blip r:embed="rId2"/>
          <a:srcRect l="22856" t="33923" r="25287" b="13386"/>
          <a:stretch/>
        </p:blipFill>
        <p:spPr>
          <a:xfrm>
            <a:off x="808383" y="1209056"/>
            <a:ext cx="9609296" cy="5088434"/>
          </a:xfrm>
        </p:spPr>
      </p:pic>
    </p:spTree>
    <p:extLst>
      <p:ext uri="{BB962C8B-B14F-4D97-AF65-F5344CB8AC3E}">
        <p14:creationId xmlns:p14="http://schemas.microsoft.com/office/powerpoint/2010/main" val="4233566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4A445BD-362A-4763-665B-E0303483DF96}"/>
              </a:ext>
            </a:extLst>
          </p:cNvPr>
          <p:cNvSpPr>
            <a:spLocks noGrp="1"/>
          </p:cNvSpPr>
          <p:nvPr>
            <p:ph type="title"/>
          </p:nvPr>
        </p:nvSpPr>
        <p:spPr/>
        <p:txBody>
          <a:bodyPr/>
          <a:lstStyle/>
          <a:p>
            <a:endParaRPr lang="es-MX"/>
          </a:p>
        </p:txBody>
      </p:sp>
      <p:sp>
        <p:nvSpPr>
          <p:cNvPr id="5" name="Marcador de texto 4">
            <a:extLst>
              <a:ext uri="{FF2B5EF4-FFF2-40B4-BE49-F238E27FC236}">
                <a16:creationId xmlns:a16="http://schemas.microsoft.com/office/drawing/2014/main" id="{EA5551A5-94C0-1971-8FD1-F17879599D28}"/>
              </a:ext>
            </a:extLst>
          </p:cNvPr>
          <p:cNvSpPr>
            <a:spLocks noGrp="1"/>
          </p:cNvSpPr>
          <p:nvPr>
            <p:ph type="body" idx="1"/>
          </p:nvPr>
        </p:nvSpPr>
        <p:spPr/>
        <p:txBody>
          <a:bodyPr/>
          <a:lstStyle/>
          <a:p>
            <a:r>
              <a:rPr lang="es-ES" dirty="0"/>
              <a:t>PASO 7: Establecer la fuente de los datos o medios de verificación</a:t>
            </a:r>
            <a:endParaRPr lang="es-MX" dirty="0"/>
          </a:p>
        </p:txBody>
      </p:sp>
      <p:sp>
        <p:nvSpPr>
          <p:cNvPr id="6" name="Marcador de contenido 5">
            <a:extLst>
              <a:ext uri="{FF2B5EF4-FFF2-40B4-BE49-F238E27FC236}">
                <a16:creationId xmlns:a16="http://schemas.microsoft.com/office/drawing/2014/main" id="{3B33CF7A-F6A7-72EA-A852-F7A9D52E1A50}"/>
              </a:ext>
            </a:extLst>
          </p:cNvPr>
          <p:cNvSpPr>
            <a:spLocks noGrp="1"/>
          </p:cNvSpPr>
          <p:nvPr>
            <p:ph sz="half" idx="2"/>
          </p:nvPr>
        </p:nvSpPr>
        <p:spPr/>
        <p:txBody>
          <a:bodyPr>
            <a:normAutofit fontScale="92500" lnSpcReduction="10000"/>
          </a:bodyPr>
          <a:lstStyle/>
          <a:p>
            <a:pPr marL="0" indent="0">
              <a:buNone/>
            </a:pPr>
            <a:r>
              <a:rPr lang="es-ES" dirty="0"/>
              <a:t>Las fuentes de los datos pueden provenir de: </a:t>
            </a:r>
          </a:p>
          <a:p>
            <a:pPr marL="0" indent="0">
              <a:buNone/>
            </a:pPr>
            <a:endParaRPr lang="es-ES" dirty="0"/>
          </a:p>
          <a:p>
            <a:r>
              <a:rPr lang="es-ES" dirty="0"/>
              <a:t>Registros de la institución (posibles de auditar) </a:t>
            </a:r>
          </a:p>
          <a:p>
            <a:r>
              <a:rPr lang="es-ES" dirty="0"/>
              <a:t>Estadísticas oficiales </a:t>
            </a:r>
          </a:p>
          <a:p>
            <a:r>
              <a:rPr lang="es-ES" dirty="0"/>
              <a:t>Encuestas (realizadas por entes externos)</a:t>
            </a:r>
            <a:endParaRPr lang="es-MX" dirty="0"/>
          </a:p>
        </p:txBody>
      </p:sp>
      <p:sp>
        <p:nvSpPr>
          <p:cNvPr id="7" name="Marcador de texto 6">
            <a:extLst>
              <a:ext uri="{FF2B5EF4-FFF2-40B4-BE49-F238E27FC236}">
                <a16:creationId xmlns:a16="http://schemas.microsoft.com/office/drawing/2014/main" id="{CD11F78D-CD2A-19B6-C395-93805ED705E6}"/>
              </a:ext>
            </a:extLst>
          </p:cNvPr>
          <p:cNvSpPr>
            <a:spLocks noGrp="1"/>
          </p:cNvSpPr>
          <p:nvPr>
            <p:ph type="body" sz="quarter" idx="3"/>
          </p:nvPr>
        </p:nvSpPr>
        <p:spPr/>
        <p:txBody>
          <a:bodyPr/>
          <a:lstStyle/>
          <a:p>
            <a:r>
              <a:rPr lang="es-MX" dirty="0"/>
              <a:t>PASO 8: Establecer supuestos</a:t>
            </a:r>
          </a:p>
        </p:txBody>
      </p:sp>
      <p:sp>
        <p:nvSpPr>
          <p:cNvPr id="8" name="Marcador de contenido 7">
            <a:extLst>
              <a:ext uri="{FF2B5EF4-FFF2-40B4-BE49-F238E27FC236}">
                <a16:creationId xmlns:a16="http://schemas.microsoft.com/office/drawing/2014/main" id="{4A1E70D3-2B8C-9468-22C8-63221F612EAC}"/>
              </a:ext>
            </a:extLst>
          </p:cNvPr>
          <p:cNvSpPr>
            <a:spLocks noGrp="1"/>
          </p:cNvSpPr>
          <p:nvPr>
            <p:ph sz="quarter" idx="4"/>
          </p:nvPr>
        </p:nvSpPr>
        <p:spPr/>
        <p:txBody>
          <a:bodyPr>
            <a:normAutofit fontScale="92500" lnSpcReduction="10000"/>
          </a:bodyPr>
          <a:lstStyle/>
          <a:p>
            <a:r>
              <a:rPr lang="es-ES" dirty="0"/>
              <a:t>Los supuestos son: </a:t>
            </a:r>
          </a:p>
          <a:p>
            <a:r>
              <a:rPr lang="es-ES" dirty="0"/>
              <a:t>Aspectos no controlables por la institución </a:t>
            </a:r>
          </a:p>
          <a:p>
            <a:r>
              <a:rPr lang="es-ES" dirty="0"/>
              <a:t>Variaciones del tipo de cambio, o de determinados precios pueden afectar niveles de ingresos esperados, tarifas, etc. </a:t>
            </a:r>
          </a:p>
          <a:p>
            <a:r>
              <a:rPr lang="es-ES" dirty="0"/>
              <a:t>Aprobaciones de procesos por entes externos en la que hay probada posibilidad (norma o procedimiento externa) que puede alterar la programación) </a:t>
            </a:r>
          </a:p>
          <a:p>
            <a:r>
              <a:rPr lang="es-ES" dirty="0"/>
              <a:t>Flujo de recursos internacionales, </a:t>
            </a:r>
            <a:r>
              <a:rPr lang="es-ES" dirty="0" err="1"/>
              <a:t>etc</a:t>
            </a:r>
            <a:endParaRPr lang="es-MX" dirty="0"/>
          </a:p>
        </p:txBody>
      </p:sp>
    </p:spTree>
    <p:extLst>
      <p:ext uri="{BB962C8B-B14F-4D97-AF65-F5344CB8AC3E}">
        <p14:creationId xmlns:p14="http://schemas.microsoft.com/office/powerpoint/2010/main" val="3076610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A1AAF-8DC3-E421-AC42-B1408AF61F5F}"/>
              </a:ext>
            </a:extLst>
          </p:cNvPr>
          <p:cNvSpPr>
            <a:spLocks noGrp="1"/>
          </p:cNvSpPr>
          <p:nvPr>
            <p:ph type="title"/>
          </p:nvPr>
        </p:nvSpPr>
        <p:spPr/>
        <p:txBody>
          <a:bodyPr/>
          <a:lstStyle/>
          <a:p>
            <a:r>
              <a:rPr lang="es-ES" dirty="0"/>
              <a:t>9. PASO 9: Monitorear y evaluar </a:t>
            </a:r>
            <a:endParaRPr lang="es-MX" dirty="0"/>
          </a:p>
        </p:txBody>
      </p:sp>
      <p:sp>
        <p:nvSpPr>
          <p:cNvPr id="3" name="Marcador de texto 2">
            <a:extLst>
              <a:ext uri="{FF2B5EF4-FFF2-40B4-BE49-F238E27FC236}">
                <a16:creationId xmlns:a16="http://schemas.microsoft.com/office/drawing/2014/main" id="{08235705-5D70-8B15-DC6E-AE8744841459}"/>
              </a:ext>
            </a:extLst>
          </p:cNvPr>
          <p:cNvSpPr>
            <a:spLocks noGrp="1"/>
          </p:cNvSpPr>
          <p:nvPr>
            <p:ph type="body" idx="1"/>
          </p:nvPr>
        </p:nvSpPr>
        <p:spPr/>
        <p:txBody>
          <a:bodyPr/>
          <a:lstStyle/>
          <a:p>
            <a:endParaRPr lang="es-MX"/>
          </a:p>
        </p:txBody>
      </p:sp>
      <p:sp>
        <p:nvSpPr>
          <p:cNvPr id="4" name="Marcador de contenido 3">
            <a:extLst>
              <a:ext uri="{FF2B5EF4-FFF2-40B4-BE49-F238E27FC236}">
                <a16:creationId xmlns:a16="http://schemas.microsoft.com/office/drawing/2014/main" id="{AC09E3D1-E7C4-D3AF-5605-7BCBFE641AD4}"/>
              </a:ext>
            </a:extLst>
          </p:cNvPr>
          <p:cNvSpPr>
            <a:spLocks noGrp="1"/>
          </p:cNvSpPr>
          <p:nvPr>
            <p:ph sz="half" idx="2"/>
          </p:nvPr>
        </p:nvSpPr>
        <p:spPr/>
        <p:txBody>
          <a:bodyPr>
            <a:normAutofit/>
          </a:bodyPr>
          <a:lstStyle/>
          <a:p>
            <a:r>
              <a:rPr lang="es-ES" dirty="0"/>
              <a:t>El monitoreo de los indicadores es el proceso que nos permite ir chequeando el comportamiento de éstos en alguna frecuencia determinada, la cual puede ser mensual, trimestral, semestral, anual, etc. </a:t>
            </a:r>
          </a:p>
          <a:p>
            <a:r>
              <a:rPr lang="es-ES" dirty="0"/>
              <a:t>El proceso de interpretación de los resultados logrados sobre la base del monitoreo realizado, es lo que nos permite evaluar, o sea decir si el desempeño se ajusta a lo programado, si es adecuado o no está dentro de los parámetros considerados.</a:t>
            </a:r>
            <a:endParaRPr lang="es-MX" dirty="0"/>
          </a:p>
        </p:txBody>
      </p:sp>
      <p:sp>
        <p:nvSpPr>
          <p:cNvPr id="5" name="Marcador de texto 4">
            <a:extLst>
              <a:ext uri="{FF2B5EF4-FFF2-40B4-BE49-F238E27FC236}">
                <a16:creationId xmlns:a16="http://schemas.microsoft.com/office/drawing/2014/main" id="{BB483096-298F-AD97-456E-BA066FBE7240}"/>
              </a:ext>
            </a:extLst>
          </p:cNvPr>
          <p:cNvSpPr>
            <a:spLocks noGrp="1"/>
          </p:cNvSpPr>
          <p:nvPr>
            <p:ph type="body" sz="quarter" idx="3"/>
          </p:nvPr>
        </p:nvSpPr>
        <p:spPr/>
        <p:txBody>
          <a:bodyPr/>
          <a:lstStyle/>
          <a:p>
            <a:endParaRPr lang="es-MX"/>
          </a:p>
        </p:txBody>
      </p:sp>
      <p:sp>
        <p:nvSpPr>
          <p:cNvPr id="6" name="Marcador de contenido 5">
            <a:extLst>
              <a:ext uri="{FF2B5EF4-FFF2-40B4-BE49-F238E27FC236}">
                <a16:creationId xmlns:a16="http://schemas.microsoft.com/office/drawing/2014/main" id="{3DD2C426-BDFB-F599-7501-44241EDE6C13}"/>
              </a:ext>
            </a:extLst>
          </p:cNvPr>
          <p:cNvSpPr>
            <a:spLocks noGrp="1"/>
          </p:cNvSpPr>
          <p:nvPr>
            <p:ph sz="quarter" idx="4"/>
          </p:nvPr>
        </p:nvSpPr>
        <p:spPr/>
        <p:txBody>
          <a:bodyPr>
            <a:normAutofit/>
          </a:bodyPr>
          <a:lstStyle/>
          <a:p>
            <a:r>
              <a:rPr lang="es-ES" dirty="0"/>
              <a:t>Este proceso de evaluación será el que finalmente me permitirá tomar decisiones, comunicar e informar. </a:t>
            </a:r>
            <a:endParaRPr lang="es-MX" dirty="0"/>
          </a:p>
        </p:txBody>
      </p:sp>
    </p:spTree>
    <p:extLst>
      <p:ext uri="{BB962C8B-B14F-4D97-AF65-F5344CB8AC3E}">
        <p14:creationId xmlns:p14="http://schemas.microsoft.com/office/powerpoint/2010/main" val="2194896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F96AE-7733-B1CB-6818-677023DBDAAB}"/>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D9657378-8EC5-54A7-E8AE-2000E7A991F8}"/>
              </a:ext>
            </a:extLst>
          </p:cNvPr>
          <p:cNvSpPr>
            <a:spLocks noGrp="1"/>
          </p:cNvSpPr>
          <p:nvPr>
            <p:ph type="body" idx="1"/>
          </p:nvPr>
        </p:nvSpPr>
        <p:spPr/>
        <p:txBody>
          <a:bodyPr/>
          <a:lstStyle/>
          <a:p>
            <a:r>
              <a:rPr lang="es-ES" dirty="0"/>
              <a:t>a) ¿Cómo interpretar los resultados? </a:t>
            </a:r>
            <a:endParaRPr lang="es-MX" dirty="0"/>
          </a:p>
        </p:txBody>
      </p:sp>
      <p:sp>
        <p:nvSpPr>
          <p:cNvPr id="4" name="Marcador de contenido 3">
            <a:extLst>
              <a:ext uri="{FF2B5EF4-FFF2-40B4-BE49-F238E27FC236}">
                <a16:creationId xmlns:a16="http://schemas.microsoft.com/office/drawing/2014/main" id="{AC5F33AA-43DE-4E88-8C61-578D90BF1B0C}"/>
              </a:ext>
            </a:extLst>
          </p:cNvPr>
          <p:cNvSpPr>
            <a:spLocks noGrp="1"/>
          </p:cNvSpPr>
          <p:nvPr>
            <p:ph sz="half" idx="2"/>
          </p:nvPr>
        </p:nvSpPr>
        <p:spPr/>
        <p:txBody>
          <a:bodyPr/>
          <a:lstStyle/>
          <a:p>
            <a:r>
              <a:rPr lang="es-ES" dirty="0"/>
              <a:t>No hay una medida única que demuestre por si sola el desempeño de la institución, por lo que es fundamental contar con una combinación de ellas. Esto, dado que ciertos indicadores pueden ser contradictorios entre ellos y es necesario asegurarse que el desempeño en su conjunto ha sido adecuado.</a:t>
            </a:r>
            <a:endParaRPr lang="es-MX" dirty="0"/>
          </a:p>
        </p:txBody>
      </p:sp>
      <p:sp>
        <p:nvSpPr>
          <p:cNvPr id="5" name="Marcador de texto 4">
            <a:extLst>
              <a:ext uri="{FF2B5EF4-FFF2-40B4-BE49-F238E27FC236}">
                <a16:creationId xmlns:a16="http://schemas.microsoft.com/office/drawing/2014/main" id="{5CDD9BF4-6636-4155-2AC9-7014F67368BC}"/>
              </a:ext>
            </a:extLst>
          </p:cNvPr>
          <p:cNvSpPr>
            <a:spLocks noGrp="1"/>
          </p:cNvSpPr>
          <p:nvPr>
            <p:ph type="body" sz="quarter" idx="3"/>
          </p:nvPr>
        </p:nvSpPr>
        <p:spPr/>
        <p:txBody>
          <a:bodyPr/>
          <a:lstStyle/>
          <a:p>
            <a:endParaRPr lang="es-MX"/>
          </a:p>
        </p:txBody>
      </p:sp>
      <p:pic>
        <p:nvPicPr>
          <p:cNvPr id="8" name="Marcador de contenido 7">
            <a:extLst>
              <a:ext uri="{FF2B5EF4-FFF2-40B4-BE49-F238E27FC236}">
                <a16:creationId xmlns:a16="http://schemas.microsoft.com/office/drawing/2014/main" id="{A0860FE8-C9A7-4C9B-3455-AC1A6FB51C44}"/>
              </a:ext>
            </a:extLst>
          </p:cNvPr>
          <p:cNvPicPr>
            <a:picLocks noGrp="1" noChangeAspect="1"/>
          </p:cNvPicPr>
          <p:nvPr>
            <p:ph sz="quarter" idx="4"/>
          </p:nvPr>
        </p:nvPicPr>
        <p:blipFill rotWithShape="1">
          <a:blip r:embed="rId2"/>
          <a:srcRect l="22918" t="38428" r="25553" b="10958"/>
          <a:stretch/>
        </p:blipFill>
        <p:spPr>
          <a:xfrm>
            <a:off x="5974294" y="185532"/>
            <a:ext cx="5773894" cy="6672468"/>
          </a:xfrm>
        </p:spPr>
      </p:pic>
    </p:spTree>
    <p:extLst>
      <p:ext uri="{BB962C8B-B14F-4D97-AF65-F5344CB8AC3E}">
        <p14:creationId xmlns:p14="http://schemas.microsoft.com/office/powerpoint/2010/main" val="1088087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627E4-727B-27B2-8790-3C45B71CD5C7}"/>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E702440-94B4-4704-55DF-B71C6D7BA8B4}"/>
              </a:ext>
            </a:extLst>
          </p:cNvPr>
          <p:cNvSpPr>
            <a:spLocks noGrp="1"/>
          </p:cNvSpPr>
          <p:nvPr>
            <p:ph type="body" idx="1"/>
          </p:nvPr>
        </p:nvSpPr>
        <p:spPr/>
        <p:txBody>
          <a:bodyPr/>
          <a:lstStyle/>
          <a:p>
            <a:r>
              <a:rPr lang="es-ES" dirty="0"/>
              <a:t>b) Sobre lo planeado o presupuestado</a:t>
            </a:r>
            <a:endParaRPr lang="es-MX" dirty="0"/>
          </a:p>
        </p:txBody>
      </p:sp>
      <p:sp>
        <p:nvSpPr>
          <p:cNvPr id="4" name="Marcador de contenido 3">
            <a:extLst>
              <a:ext uri="{FF2B5EF4-FFF2-40B4-BE49-F238E27FC236}">
                <a16:creationId xmlns:a16="http://schemas.microsoft.com/office/drawing/2014/main" id="{B2210F7E-B223-7334-10B6-FB6E54F8D312}"/>
              </a:ext>
            </a:extLst>
          </p:cNvPr>
          <p:cNvSpPr>
            <a:spLocks noGrp="1"/>
          </p:cNvSpPr>
          <p:nvPr>
            <p:ph sz="half" idx="2"/>
          </p:nvPr>
        </p:nvSpPr>
        <p:spPr/>
        <p:txBody>
          <a:bodyPr>
            <a:normAutofit fontScale="92500" lnSpcReduction="20000"/>
          </a:bodyPr>
          <a:lstStyle/>
          <a:p>
            <a:r>
              <a:rPr lang="es-ES" dirty="0"/>
              <a:t>Esta referencia implica tener como punto de comparación las metas que la organización establece.</a:t>
            </a:r>
          </a:p>
          <a:p>
            <a:r>
              <a:rPr lang="es-ES" dirty="0"/>
              <a:t>En este punto cabe recordar lo señalado respecto de la determinación de metas: realismo en cuanto a que éstas deben financiadas con los recursos presupuestarios sobre los cuales se está realizando la programación, debe contener una expresión de mejora concreta (ya sea en eficiencia, eficacia, calidad o economía), para lo cual debe haber habido un proceso previo de discusión sobre que implica para la organización un “buen desempeño”, debe tener incorporado un componente de innovación</a:t>
            </a:r>
            <a:endParaRPr lang="es-MX" dirty="0"/>
          </a:p>
        </p:txBody>
      </p:sp>
      <p:sp>
        <p:nvSpPr>
          <p:cNvPr id="5" name="Marcador de texto 4">
            <a:extLst>
              <a:ext uri="{FF2B5EF4-FFF2-40B4-BE49-F238E27FC236}">
                <a16:creationId xmlns:a16="http://schemas.microsoft.com/office/drawing/2014/main" id="{BEB2E60B-B6A6-6061-5B61-950CB0E1CCF5}"/>
              </a:ext>
            </a:extLst>
          </p:cNvPr>
          <p:cNvSpPr>
            <a:spLocks noGrp="1"/>
          </p:cNvSpPr>
          <p:nvPr>
            <p:ph type="body" sz="quarter" idx="3"/>
          </p:nvPr>
        </p:nvSpPr>
        <p:spPr/>
        <p:txBody>
          <a:bodyPr/>
          <a:lstStyle/>
          <a:p>
            <a:r>
              <a:rPr lang="es-ES" dirty="0"/>
              <a:t>c) Respecto de otras instituciones similares o comparables </a:t>
            </a:r>
            <a:endParaRPr lang="es-MX" dirty="0"/>
          </a:p>
        </p:txBody>
      </p:sp>
      <p:sp>
        <p:nvSpPr>
          <p:cNvPr id="6" name="Marcador de contenido 5">
            <a:extLst>
              <a:ext uri="{FF2B5EF4-FFF2-40B4-BE49-F238E27FC236}">
                <a16:creationId xmlns:a16="http://schemas.microsoft.com/office/drawing/2014/main" id="{CDBA0B5D-4102-716B-31BA-BBC47FC02803}"/>
              </a:ext>
            </a:extLst>
          </p:cNvPr>
          <p:cNvSpPr>
            <a:spLocks noGrp="1"/>
          </p:cNvSpPr>
          <p:nvPr>
            <p:ph sz="quarter" idx="4"/>
          </p:nvPr>
        </p:nvSpPr>
        <p:spPr/>
        <p:txBody>
          <a:bodyPr>
            <a:normAutofit fontScale="92500" lnSpcReduction="20000"/>
          </a:bodyPr>
          <a:lstStyle/>
          <a:p>
            <a:r>
              <a:rPr lang="es-ES" dirty="0"/>
              <a:t>Al comparar resultados con instituciones similares se debe tener especial cuidado en seleccionar una institución que sea estrictamente semejante, en términos de las variables que tienen mayor incidencia sobre el desempeño, tales como recursos, tecnología, capacidades instaladas, área a la cual se dirigen los productos, tipo de clientes, </a:t>
            </a:r>
            <a:r>
              <a:rPr lang="es-ES" dirty="0" err="1"/>
              <a:t>etc</a:t>
            </a:r>
            <a:endParaRPr lang="es-ES" dirty="0"/>
          </a:p>
          <a:p>
            <a:r>
              <a:rPr lang="es-ES" dirty="0"/>
              <a:t>En este punto quizás pueda ser conveniente someter la institución o algún área de ésta a un proceso de benchmarking</a:t>
            </a:r>
          </a:p>
          <a:p>
            <a:r>
              <a:rPr lang="es-ES" dirty="0"/>
              <a:t>Es importante considerar que el indicador por sí solo no monitorea, ni evalúa, solo permite demostrar el comportamiento de una variable sujeto de medición contra ciertos referentes comparativos.</a:t>
            </a:r>
            <a:endParaRPr lang="es-MX" dirty="0"/>
          </a:p>
        </p:txBody>
      </p:sp>
    </p:spTree>
    <p:extLst>
      <p:ext uri="{BB962C8B-B14F-4D97-AF65-F5344CB8AC3E}">
        <p14:creationId xmlns:p14="http://schemas.microsoft.com/office/powerpoint/2010/main" val="2720314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9786A909-91CF-AEA1-FFA2-8EB8D2CF2624}"/>
              </a:ext>
            </a:extLst>
          </p:cNvPr>
          <p:cNvSpPr>
            <a:spLocks noGrp="1"/>
          </p:cNvSpPr>
          <p:nvPr>
            <p:ph type="title"/>
          </p:nvPr>
        </p:nvSpPr>
        <p:spPr/>
        <p:txBody>
          <a:bodyPr/>
          <a:lstStyle/>
          <a:p>
            <a:r>
              <a:rPr lang="es-MX" dirty="0"/>
              <a:t>PASO 10: Comunicar e informar</a:t>
            </a:r>
          </a:p>
        </p:txBody>
      </p:sp>
      <p:sp>
        <p:nvSpPr>
          <p:cNvPr id="8" name="Marcador de contenido 7">
            <a:extLst>
              <a:ext uri="{FF2B5EF4-FFF2-40B4-BE49-F238E27FC236}">
                <a16:creationId xmlns:a16="http://schemas.microsoft.com/office/drawing/2014/main" id="{989E46C6-BA06-33B2-83B2-7874D7BEC044}"/>
              </a:ext>
            </a:extLst>
          </p:cNvPr>
          <p:cNvSpPr>
            <a:spLocks noGrp="1"/>
          </p:cNvSpPr>
          <p:nvPr>
            <p:ph idx="1"/>
          </p:nvPr>
        </p:nvSpPr>
        <p:spPr/>
        <p:txBody>
          <a:bodyPr/>
          <a:lstStyle/>
          <a:p>
            <a:pPr marL="0" indent="0">
              <a:buNone/>
            </a:pPr>
            <a:r>
              <a:rPr lang="es-ES" dirty="0"/>
              <a:t>Algunos elementos básicos a tener en cuenta en los reportes de información de desempeño son los siguientes: </a:t>
            </a:r>
          </a:p>
          <a:p>
            <a:r>
              <a:rPr lang="es-ES" dirty="0"/>
              <a:t>La comunicación de los resultados tiene que estar focalizada en los aspectos claves de la gestión con mensajes simples, directos y demostrables. </a:t>
            </a:r>
          </a:p>
          <a:p>
            <a:r>
              <a:rPr lang="es-ES" dirty="0"/>
              <a:t>El contenido de la comunicación en lo posible debe ser educativo considerando las necesidades de información de los diferentes tipos de usuarios. La información debe ser entregada en reportes que tengan alguna periodicidad útil para la toma de decisiones de los diferentes actores. </a:t>
            </a:r>
            <a:endParaRPr lang="es-MX" dirty="0"/>
          </a:p>
        </p:txBody>
      </p:sp>
    </p:spTree>
    <p:extLst>
      <p:ext uri="{BB962C8B-B14F-4D97-AF65-F5344CB8AC3E}">
        <p14:creationId xmlns:p14="http://schemas.microsoft.com/office/powerpoint/2010/main" val="1052991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5DD00-1B4F-6A35-04B0-8EA03007C490}"/>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15FBCB40-53CC-46DE-3861-FFA6226A9E74}"/>
              </a:ext>
            </a:extLst>
          </p:cNvPr>
          <p:cNvPicPr>
            <a:picLocks noGrp="1" noChangeAspect="1"/>
          </p:cNvPicPr>
          <p:nvPr>
            <p:ph idx="1"/>
          </p:nvPr>
        </p:nvPicPr>
        <p:blipFill rotWithShape="1">
          <a:blip r:embed="rId2"/>
          <a:srcRect l="20831" t="14197" r="17387" b="9782"/>
          <a:stretch/>
        </p:blipFill>
        <p:spPr>
          <a:xfrm>
            <a:off x="581192" y="132522"/>
            <a:ext cx="11029616" cy="6399811"/>
          </a:xfrm>
        </p:spPr>
      </p:pic>
    </p:spTree>
    <p:extLst>
      <p:ext uri="{BB962C8B-B14F-4D97-AF65-F5344CB8AC3E}">
        <p14:creationId xmlns:p14="http://schemas.microsoft.com/office/powerpoint/2010/main" val="137943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29F436-BCD4-755D-C44E-FAA4D0D6C23D}"/>
              </a:ext>
            </a:extLst>
          </p:cNvPr>
          <p:cNvSpPr>
            <a:spLocks noGrp="1"/>
          </p:cNvSpPr>
          <p:nvPr>
            <p:ph type="title"/>
          </p:nvPr>
        </p:nvSpPr>
        <p:spPr/>
        <p:txBody>
          <a:bodyPr>
            <a:normAutofit/>
          </a:bodyPr>
          <a:lstStyle/>
          <a:p>
            <a:r>
              <a:rPr lang="es-ES" dirty="0"/>
              <a:t>Un indicador es una medición ordinal que tiene siempre una dirección o rumbo esperado</a:t>
            </a:r>
            <a:endParaRPr lang="es-MX" dirty="0"/>
          </a:p>
        </p:txBody>
      </p:sp>
      <p:sp>
        <p:nvSpPr>
          <p:cNvPr id="3" name="Marcador de texto 2">
            <a:extLst>
              <a:ext uri="{FF2B5EF4-FFF2-40B4-BE49-F238E27FC236}">
                <a16:creationId xmlns:a16="http://schemas.microsoft.com/office/drawing/2014/main" id="{342DB8E2-A5C4-66C6-F254-A56A1A34C35E}"/>
              </a:ext>
            </a:extLst>
          </p:cNvPr>
          <p:cNvSpPr>
            <a:spLocks noGrp="1"/>
          </p:cNvSpPr>
          <p:nvPr>
            <p:ph type="body" idx="1"/>
          </p:nvPr>
        </p:nvSpPr>
        <p:spPr/>
        <p:txBody>
          <a:bodyPr/>
          <a:lstStyle/>
          <a:p>
            <a:endParaRPr lang="es-MX"/>
          </a:p>
        </p:txBody>
      </p:sp>
      <p:sp>
        <p:nvSpPr>
          <p:cNvPr id="4" name="Marcador de contenido 3">
            <a:extLst>
              <a:ext uri="{FF2B5EF4-FFF2-40B4-BE49-F238E27FC236}">
                <a16:creationId xmlns:a16="http://schemas.microsoft.com/office/drawing/2014/main" id="{8F43A1DF-748E-1324-4577-1AB64E9ABF4C}"/>
              </a:ext>
            </a:extLst>
          </p:cNvPr>
          <p:cNvSpPr>
            <a:spLocks noGrp="1"/>
          </p:cNvSpPr>
          <p:nvPr>
            <p:ph sz="half" idx="2"/>
          </p:nvPr>
        </p:nvSpPr>
        <p:spPr/>
        <p:txBody>
          <a:bodyPr>
            <a:normAutofit lnSpcReduction="10000"/>
          </a:bodyPr>
          <a:lstStyle/>
          <a:p>
            <a:r>
              <a:rPr lang="es-ES" dirty="0"/>
              <a:t>“En evaluación usualmente sabemos de forma adelantada hacia donde queremos que nuestro indicador se dirija. En efecto si nosotros no sabemos, ni nos interesa de que manera esperamos que el indicador se mueva, entonces es un indicador pobre”, (Weiss, 1998)</a:t>
            </a:r>
            <a:endParaRPr lang="es-MX" dirty="0"/>
          </a:p>
        </p:txBody>
      </p:sp>
      <p:sp>
        <p:nvSpPr>
          <p:cNvPr id="5" name="Marcador de texto 4">
            <a:extLst>
              <a:ext uri="{FF2B5EF4-FFF2-40B4-BE49-F238E27FC236}">
                <a16:creationId xmlns:a16="http://schemas.microsoft.com/office/drawing/2014/main" id="{7AF09A9B-C3BF-68D0-0BE9-227E5DC77C26}"/>
              </a:ext>
            </a:extLst>
          </p:cNvPr>
          <p:cNvSpPr>
            <a:spLocks noGrp="1"/>
          </p:cNvSpPr>
          <p:nvPr>
            <p:ph type="body" sz="quarter" idx="3"/>
          </p:nvPr>
        </p:nvSpPr>
        <p:spPr/>
        <p:txBody>
          <a:bodyPr/>
          <a:lstStyle/>
          <a:p>
            <a:endParaRPr lang="es-MX"/>
          </a:p>
        </p:txBody>
      </p:sp>
      <p:sp>
        <p:nvSpPr>
          <p:cNvPr id="6" name="Marcador de contenido 5">
            <a:extLst>
              <a:ext uri="{FF2B5EF4-FFF2-40B4-BE49-F238E27FC236}">
                <a16:creationId xmlns:a16="http://schemas.microsoft.com/office/drawing/2014/main" id="{1FDE1309-B2B1-D1D9-C644-4966281B3D32}"/>
              </a:ext>
            </a:extLst>
          </p:cNvPr>
          <p:cNvSpPr>
            <a:spLocks noGrp="1"/>
          </p:cNvSpPr>
          <p:nvPr>
            <p:ph sz="quarter" idx="4"/>
          </p:nvPr>
        </p:nvSpPr>
        <p:spPr/>
        <p:txBody>
          <a:bodyPr>
            <a:normAutofit lnSpcReduction="10000"/>
          </a:bodyPr>
          <a:lstStyle/>
          <a:p>
            <a:r>
              <a:rPr lang="es-ES" dirty="0"/>
              <a:t>En el ámbito de la medición del sector público los indicadores de desempeño se pueden aplicar a todo el proceso de producción.</a:t>
            </a:r>
          </a:p>
          <a:p>
            <a:r>
              <a:rPr lang="es-ES" dirty="0"/>
              <a:t>El indicador deberá estar focalizado y orientado a “medir aquellos aspectos claves” o factores críticos que interesa monitorear. Esto implica establecer muy bien los objetivos estratégicos de la institución, identificando las variables relevantes que se relacionan con los productos estratégicos y los efectos esperados.</a:t>
            </a:r>
            <a:endParaRPr lang="es-MX" dirty="0"/>
          </a:p>
        </p:txBody>
      </p:sp>
    </p:spTree>
    <p:extLst>
      <p:ext uri="{BB962C8B-B14F-4D97-AF65-F5344CB8AC3E}">
        <p14:creationId xmlns:p14="http://schemas.microsoft.com/office/powerpoint/2010/main" val="197729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4EE9AC-8E65-E843-BBE0-04641470F1E9}"/>
              </a:ext>
            </a:extLst>
          </p:cNvPr>
          <p:cNvSpPr>
            <a:spLocks noGrp="1"/>
          </p:cNvSpPr>
          <p:nvPr>
            <p:ph type="ctrTitle"/>
          </p:nvPr>
        </p:nvSpPr>
        <p:spPr/>
        <p:txBody>
          <a:bodyPr>
            <a:normAutofit fontScale="90000"/>
          </a:bodyPr>
          <a:lstStyle/>
          <a:p>
            <a:r>
              <a:rPr lang="es-ES" dirty="0"/>
              <a:t>8. Aplicación de la planificación </a:t>
            </a:r>
            <a:br>
              <a:rPr lang="es-ES" dirty="0"/>
            </a:br>
            <a:r>
              <a:rPr lang="es-ES" dirty="0"/>
              <a:t>estratégica y los indicadores </a:t>
            </a:r>
            <a:br>
              <a:rPr lang="es-ES" dirty="0"/>
            </a:br>
            <a:r>
              <a:rPr lang="es-ES" dirty="0"/>
              <a:t>de desempeño en el sector público</a:t>
            </a:r>
            <a:endParaRPr lang="es-MX" dirty="0"/>
          </a:p>
        </p:txBody>
      </p:sp>
      <p:sp>
        <p:nvSpPr>
          <p:cNvPr id="5" name="Subtítulo 4">
            <a:extLst>
              <a:ext uri="{FF2B5EF4-FFF2-40B4-BE49-F238E27FC236}">
                <a16:creationId xmlns:a16="http://schemas.microsoft.com/office/drawing/2014/main" id="{047D31D8-E03A-EFEB-BF80-3557F299E4EA}"/>
              </a:ext>
            </a:extLst>
          </p:cNvPr>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2034120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A83ED-6C25-B5CC-A41F-00908CC8659C}"/>
              </a:ext>
            </a:extLst>
          </p:cNvPr>
          <p:cNvSpPr>
            <a:spLocks noGrp="1"/>
          </p:cNvSpPr>
          <p:nvPr>
            <p:ph type="title"/>
          </p:nvPr>
        </p:nvSpPr>
        <p:spPr/>
        <p:txBody>
          <a:bodyPr/>
          <a:lstStyle/>
          <a:p>
            <a:r>
              <a:rPr lang="es-ES" dirty="0"/>
              <a:t>A. Ámbitos de aplicación de la planificación </a:t>
            </a:r>
            <a:br>
              <a:rPr lang="es-ES" dirty="0"/>
            </a:br>
            <a:r>
              <a:rPr lang="es-ES" dirty="0"/>
              <a:t>estratégica</a:t>
            </a:r>
            <a:endParaRPr lang="es-MX" dirty="0"/>
          </a:p>
        </p:txBody>
      </p:sp>
      <p:sp>
        <p:nvSpPr>
          <p:cNvPr id="3" name="Marcador de contenido 2">
            <a:extLst>
              <a:ext uri="{FF2B5EF4-FFF2-40B4-BE49-F238E27FC236}">
                <a16:creationId xmlns:a16="http://schemas.microsoft.com/office/drawing/2014/main" id="{C4DCAE0A-5738-0120-1044-E982BF9EAB54}"/>
              </a:ext>
            </a:extLst>
          </p:cNvPr>
          <p:cNvSpPr>
            <a:spLocks noGrp="1"/>
          </p:cNvSpPr>
          <p:nvPr>
            <p:ph idx="1"/>
          </p:nvPr>
        </p:nvSpPr>
        <p:spPr/>
        <p:txBody>
          <a:bodyPr/>
          <a:lstStyle/>
          <a:p>
            <a:r>
              <a:rPr lang="es-ES" dirty="0"/>
              <a:t>El análisis de escenarios complejos, relacionados con el entorno, así como la identificación de las principales debilidades en las capacidades institucionales u otros elementos del ámbito interno se utilizan como mecanismos de apoyo varios elementos de la metodología de planificación estratégica</a:t>
            </a:r>
          </a:p>
          <a:p>
            <a:r>
              <a:rPr lang="es-ES" dirty="0"/>
              <a:t>la PE es utilizada para establecer los objetivos que serán parte de los compromisos de los Ministerios y/o Departamentos</a:t>
            </a:r>
            <a:endParaRPr lang="es-MX" dirty="0"/>
          </a:p>
        </p:txBody>
      </p:sp>
    </p:spTree>
    <p:extLst>
      <p:ext uri="{BB962C8B-B14F-4D97-AF65-F5344CB8AC3E}">
        <p14:creationId xmlns:p14="http://schemas.microsoft.com/office/powerpoint/2010/main" val="206590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16A550-806D-4A47-0958-CE6F646FFBCF}"/>
              </a:ext>
            </a:extLst>
          </p:cNvPr>
          <p:cNvSpPr>
            <a:spLocks noGrp="1"/>
          </p:cNvSpPr>
          <p:nvPr>
            <p:ph type="title"/>
          </p:nvPr>
        </p:nvSpPr>
        <p:spPr/>
        <p:txBody>
          <a:bodyPr/>
          <a:lstStyle/>
          <a:p>
            <a:r>
              <a:rPr lang="es-ES" dirty="0"/>
              <a:t> características: </a:t>
            </a:r>
            <a:endParaRPr lang="es-MX" dirty="0"/>
          </a:p>
        </p:txBody>
      </p:sp>
      <p:sp>
        <p:nvSpPr>
          <p:cNvPr id="3" name="Marcador de contenido 2">
            <a:extLst>
              <a:ext uri="{FF2B5EF4-FFF2-40B4-BE49-F238E27FC236}">
                <a16:creationId xmlns:a16="http://schemas.microsoft.com/office/drawing/2014/main" id="{9603FD6B-1FE9-BFCE-09EF-97CFE2A19C86}"/>
              </a:ext>
            </a:extLst>
          </p:cNvPr>
          <p:cNvSpPr>
            <a:spLocks noGrp="1"/>
          </p:cNvSpPr>
          <p:nvPr>
            <p:ph idx="1"/>
          </p:nvPr>
        </p:nvSpPr>
        <p:spPr/>
        <p:txBody>
          <a:bodyPr>
            <a:normAutofit/>
          </a:bodyPr>
          <a:lstStyle/>
          <a:p>
            <a:r>
              <a:rPr lang="es-ES" dirty="0"/>
              <a:t>• Establecimiento de prioridades institucionales orientadas a comunicar a la ciudadanía y grupos de interés los compromisos sobre los impactos esperados. </a:t>
            </a:r>
          </a:p>
          <a:p>
            <a:r>
              <a:rPr lang="es-ES" dirty="0"/>
              <a:t>• Objetivos Estratégicos vinculados a las prioridades institucionales. Cada uno de los objetivos estratégicos establece indicadores de resultado final o impacto. </a:t>
            </a:r>
          </a:p>
          <a:p>
            <a:r>
              <a:rPr lang="es-ES" dirty="0"/>
              <a:t>• Se establece una jerarquía de indicadores de resultado, los cuales se enmarcan en una estructura lógica que vincula indicadores de resultado intermedio, con los resultados finales o impacto. Esto permite ir monitoreando la capacidad de la institución respecto de logros concretos en la población objetivo. </a:t>
            </a:r>
          </a:p>
          <a:p>
            <a:r>
              <a:rPr lang="es-ES" dirty="0"/>
              <a:t>En este nivel programático y de ejecución, la preocupación de la planificación y de los sistemas de evaluación se centra en cuánto, y que condiciones se proveen los bienes y servicios a los usuarios.. Se establecen las responsabilidades y los gestores deben garantizar que los procesos productivos sean eficientes y eficaces posibilitando la provisión de los bienes y servicios bajo estándares de calidad.</a:t>
            </a:r>
            <a:endParaRPr lang="es-MX" dirty="0"/>
          </a:p>
        </p:txBody>
      </p:sp>
    </p:spTree>
    <p:extLst>
      <p:ext uri="{BB962C8B-B14F-4D97-AF65-F5344CB8AC3E}">
        <p14:creationId xmlns:p14="http://schemas.microsoft.com/office/powerpoint/2010/main" val="2627232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D1D84-B670-22D9-4562-E90168857489}"/>
              </a:ext>
            </a:extLst>
          </p:cNvPr>
          <p:cNvSpPr>
            <a:spLocks noGrp="1"/>
          </p:cNvSpPr>
          <p:nvPr>
            <p:ph type="title"/>
          </p:nvPr>
        </p:nvSpPr>
        <p:spPr/>
        <p:txBody>
          <a:bodyPr/>
          <a:lstStyle/>
          <a:p>
            <a:r>
              <a:rPr lang="es-MX" dirty="0"/>
              <a:t>Conclusión </a:t>
            </a:r>
          </a:p>
        </p:txBody>
      </p:sp>
      <p:sp>
        <p:nvSpPr>
          <p:cNvPr id="4" name="Marcador de texto 3">
            <a:extLst>
              <a:ext uri="{FF2B5EF4-FFF2-40B4-BE49-F238E27FC236}">
                <a16:creationId xmlns:a16="http://schemas.microsoft.com/office/drawing/2014/main" id="{A4EEADB8-788B-4D50-2AC7-DCE42B114FEB}"/>
              </a:ext>
            </a:extLst>
          </p:cNvPr>
          <p:cNvSpPr>
            <a:spLocks noGrp="1"/>
          </p:cNvSpPr>
          <p:nvPr>
            <p:ph type="body" idx="1"/>
          </p:nvPr>
        </p:nvSpPr>
        <p:spPr>
          <a:xfrm>
            <a:off x="581192" y="5283538"/>
            <a:ext cx="11029615" cy="931731"/>
          </a:xfrm>
        </p:spPr>
        <p:txBody>
          <a:bodyPr>
            <a:normAutofit fontScale="85000" lnSpcReduction="10000"/>
          </a:bodyPr>
          <a:lstStyle/>
          <a:p>
            <a:r>
              <a:rPr lang="es-ES" dirty="0">
                <a:solidFill>
                  <a:schemeClr val="bg1"/>
                </a:solidFill>
              </a:rPr>
              <a:t>La orientación del proceso de planificación, monitoreo y evaluación  se centra principalmente en la definición de indicadores que dan cuenta de  los resultados finales o impactos, sin embargo la metodología establece  claramente la posibilidad de definir indicadores de resultado intermedio como valores de aproximación a la medición del resultado final o impacto</a:t>
            </a:r>
            <a:endParaRPr lang="es-MX" dirty="0">
              <a:solidFill>
                <a:schemeClr val="bg1"/>
              </a:solidFill>
            </a:endParaRPr>
          </a:p>
        </p:txBody>
      </p:sp>
    </p:spTree>
    <p:extLst>
      <p:ext uri="{BB962C8B-B14F-4D97-AF65-F5344CB8AC3E}">
        <p14:creationId xmlns:p14="http://schemas.microsoft.com/office/powerpoint/2010/main" val="1963109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3BC2F055-A5EE-2D93-B06A-E08968F26957}"/>
              </a:ext>
            </a:extLst>
          </p:cNvPr>
          <p:cNvSpPr>
            <a:spLocks noGrp="1"/>
          </p:cNvSpPr>
          <p:nvPr>
            <p:ph type="title"/>
          </p:nvPr>
        </p:nvSpPr>
        <p:spPr/>
        <p:txBody>
          <a:bodyPr/>
          <a:lstStyle/>
          <a:p>
            <a:endParaRPr lang="es-MX"/>
          </a:p>
        </p:txBody>
      </p:sp>
      <p:sp>
        <p:nvSpPr>
          <p:cNvPr id="9" name="Marcador de contenido 8">
            <a:extLst>
              <a:ext uri="{FF2B5EF4-FFF2-40B4-BE49-F238E27FC236}">
                <a16:creationId xmlns:a16="http://schemas.microsoft.com/office/drawing/2014/main" id="{8FD77377-D15B-B389-7E27-3D201179F9CC}"/>
              </a:ext>
            </a:extLst>
          </p:cNvPr>
          <p:cNvSpPr>
            <a:spLocks noGrp="1"/>
          </p:cNvSpPr>
          <p:nvPr>
            <p:ph idx="1"/>
          </p:nvPr>
        </p:nvSpPr>
        <p:spPr/>
        <p:txBody>
          <a:bodyPr>
            <a:normAutofit/>
          </a:bodyPr>
          <a:lstStyle/>
          <a:p>
            <a:r>
              <a:rPr lang="es-ES" dirty="0"/>
              <a:t>Se evalúan y se rinde cuenta pública del avance de las prioridades a través de indicadores de impacto o resultados compartidos (</a:t>
            </a:r>
            <a:r>
              <a:rPr lang="es-ES" dirty="0" err="1"/>
              <a:t>shared</a:t>
            </a:r>
            <a:r>
              <a:rPr lang="es-ES" dirty="0"/>
              <a:t> </a:t>
            </a:r>
            <a:r>
              <a:rPr lang="es-ES" dirty="0" err="1"/>
              <a:t>outcomes</a:t>
            </a:r>
            <a:r>
              <a:rPr lang="es-ES" dirty="0"/>
              <a:t>). </a:t>
            </a:r>
          </a:p>
          <a:p>
            <a:r>
              <a:rPr lang="es-ES" dirty="0"/>
              <a:t>En este sentido, los indicadores de impacto son desarrollados en el marco de compromisos de gestión pública, donde existen responsabilidades respecto de su monitoreo y evaluación. Existe la obligación de definir con rigurosidad cuál es el efecto en la población objetivo y como el logro de la meta contribuye a solucionar al problema público para el cual existe el programa. La idea es que el indicador sea justificable y entendible para los usuarios. </a:t>
            </a:r>
          </a:p>
          <a:p>
            <a:r>
              <a:rPr lang="es-ES" dirty="0"/>
              <a:t>Se enfatiza la calidad de la información y las fuentes de los datos de la medición, pueden ser las estadísticas nacionales, locales, encuestas específicas, estudios econométricos, los cuales son explicados con detalle, lo cual permite analizar la confiabilidad de los datos. </a:t>
            </a:r>
            <a:endParaRPr lang="es-MX" dirty="0"/>
          </a:p>
        </p:txBody>
      </p:sp>
    </p:spTree>
    <p:extLst>
      <p:ext uri="{BB962C8B-B14F-4D97-AF65-F5344CB8AC3E}">
        <p14:creationId xmlns:p14="http://schemas.microsoft.com/office/powerpoint/2010/main" val="2386418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ctángulo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o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ángulo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ángulo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es-ES">
                <a:solidFill>
                  <a:srgbClr val="FFFFFF"/>
                </a:solidFill>
              </a:rPr>
              <a:t>Gracias</a:t>
            </a:r>
          </a:p>
        </p:txBody>
      </p:sp>
      <p:pic>
        <p:nvPicPr>
          <p:cNvPr id="5" name="Imagen 4" descr="Números digitale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6" name="Subtítulo 5">
            <a:extLst>
              <a:ext uri="{FF2B5EF4-FFF2-40B4-BE49-F238E27FC236}">
                <a16:creationId xmlns:a16="http://schemas.microsoft.com/office/drawing/2014/main" id="{56A37148-AB23-313F-30CF-056D195E9F7F}"/>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350134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AFC41CA8-E48A-E37D-6B05-555AE151B8EE}"/>
              </a:ext>
            </a:extLst>
          </p:cNvPr>
          <p:cNvSpPr>
            <a:spLocks noGrp="1"/>
          </p:cNvSpPr>
          <p:nvPr>
            <p:ph type="title"/>
          </p:nvPr>
        </p:nvSpPr>
        <p:spPr/>
        <p:txBody>
          <a:bodyPr/>
          <a:lstStyle/>
          <a:p>
            <a:endParaRPr lang="es-MX"/>
          </a:p>
        </p:txBody>
      </p:sp>
      <p:pic>
        <p:nvPicPr>
          <p:cNvPr id="10" name="Marcador de contenido 9">
            <a:extLst>
              <a:ext uri="{FF2B5EF4-FFF2-40B4-BE49-F238E27FC236}">
                <a16:creationId xmlns:a16="http://schemas.microsoft.com/office/drawing/2014/main" id="{A75B78B3-09F0-072B-EC9E-8A20BABE18E4}"/>
              </a:ext>
            </a:extLst>
          </p:cNvPr>
          <p:cNvPicPr>
            <a:picLocks noGrp="1" noChangeAspect="1"/>
          </p:cNvPicPr>
          <p:nvPr>
            <p:ph idx="1"/>
          </p:nvPr>
        </p:nvPicPr>
        <p:blipFill rotWithShape="1">
          <a:blip r:embed="rId2"/>
          <a:srcRect l="18401" t="30770" r="21844" b="24554"/>
          <a:stretch/>
        </p:blipFill>
        <p:spPr>
          <a:xfrm>
            <a:off x="1073427" y="2160104"/>
            <a:ext cx="9607504" cy="4038410"/>
          </a:xfrm>
        </p:spPr>
      </p:pic>
    </p:spTree>
    <p:extLst>
      <p:ext uri="{BB962C8B-B14F-4D97-AF65-F5344CB8AC3E}">
        <p14:creationId xmlns:p14="http://schemas.microsoft.com/office/powerpoint/2010/main" val="292349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242B5-26E7-7D33-3000-65378B28F351}"/>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9D6AC9E2-1F02-49CF-6C3E-71480AE089A8}"/>
              </a:ext>
            </a:extLst>
          </p:cNvPr>
          <p:cNvPicPr>
            <a:picLocks noGrp="1" noChangeAspect="1"/>
          </p:cNvPicPr>
          <p:nvPr>
            <p:ph idx="1"/>
          </p:nvPr>
        </p:nvPicPr>
        <p:blipFill rotWithShape="1">
          <a:blip r:embed="rId2"/>
          <a:srcRect l="20021" t="13837" r="23059" b="31759"/>
          <a:stretch/>
        </p:blipFill>
        <p:spPr>
          <a:xfrm>
            <a:off x="808383" y="1500326"/>
            <a:ext cx="10508974" cy="5013377"/>
          </a:xfrm>
        </p:spPr>
      </p:pic>
    </p:spTree>
    <p:extLst>
      <p:ext uri="{BB962C8B-B14F-4D97-AF65-F5344CB8AC3E}">
        <p14:creationId xmlns:p14="http://schemas.microsoft.com/office/powerpoint/2010/main" val="355232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66E7E-35B9-0A34-36D7-34DCA2BC433E}"/>
              </a:ext>
            </a:extLst>
          </p:cNvPr>
          <p:cNvSpPr>
            <a:spLocks noGrp="1"/>
          </p:cNvSpPr>
          <p:nvPr>
            <p:ph type="title"/>
          </p:nvPr>
        </p:nvSpPr>
        <p:spPr/>
        <p:txBody>
          <a:bodyPr/>
          <a:lstStyle/>
          <a:p>
            <a:r>
              <a:rPr lang="es-ES" dirty="0"/>
              <a:t>B. ¿Para qué se utilizan los indicadores?</a:t>
            </a:r>
            <a:endParaRPr lang="es-MX" dirty="0"/>
          </a:p>
        </p:txBody>
      </p:sp>
      <p:sp>
        <p:nvSpPr>
          <p:cNvPr id="4" name="Marcador de texto 3">
            <a:extLst>
              <a:ext uri="{FF2B5EF4-FFF2-40B4-BE49-F238E27FC236}">
                <a16:creationId xmlns:a16="http://schemas.microsoft.com/office/drawing/2014/main" id="{C5DAFB6A-D4F8-A86D-0DF8-A49BB8C25C1D}"/>
              </a:ext>
            </a:extLst>
          </p:cNvPr>
          <p:cNvSpPr>
            <a:spLocks noGrp="1"/>
          </p:cNvSpPr>
          <p:nvPr>
            <p:ph type="body" idx="1"/>
          </p:nvPr>
        </p:nvSpPr>
        <p:spPr>
          <a:xfrm>
            <a:off x="887219" y="1786015"/>
            <a:ext cx="5087075" cy="536005"/>
          </a:xfrm>
        </p:spPr>
        <p:txBody>
          <a:bodyPr/>
          <a:lstStyle/>
          <a:p>
            <a:r>
              <a:rPr lang="en-US" dirty="0" err="1"/>
              <a:t>Dificultades</a:t>
            </a:r>
            <a:endParaRPr lang="es-MX" dirty="0"/>
          </a:p>
        </p:txBody>
      </p:sp>
      <p:sp>
        <p:nvSpPr>
          <p:cNvPr id="5" name="Marcador de contenido 4">
            <a:extLst>
              <a:ext uri="{FF2B5EF4-FFF2-40B4-BE49-F238E27FC236}">
                <a16:creationId xmlns:a16="http://schemas.microsoft.com/office/drawing/2014/main" id="{69780C4D-50C2-FA1B-3DF7-10857428C5D9}"/>
              </a:ext>
            </a:extLst>
          </p:cNvPr>
          <p:cNvSpPr>
            <a:spLocks noGrp="1"/>
          </p:cNvSpPr>
          <p:nvPr>
            <p:ph sz="half" idx="2"/>
          </p:nvPr>
        </p:nvSpPr>
        <p:spPr>
          <a:xfrm>
            <a:off x="581194" y="2390045"/>
            <a:ext cx="5393100" cy="4156529"/>
          </a:xfrm>
        </p:spPr>
        <p:txBody>
          <a:bodyPr>
            <a:normAutofit fontScale="85000" lnSpcReduction="10000"/>
          </a:bodyPr>
          <a:lstStyle/>
          <a:p>
            <a:r>
              <a:rPr lang="es-ES" dirty="0"/>
              <a:t>Ambigüedad de los objetivos que tienen que cumplir los organismos públicos. </a:t>
            </a:r>
          </a:p>
          <a:p>
            <a:r>
              <a:rPr lang="es-ES" dirty="0"/>
              <a:t>Escasa precisión de los productos relevantes o estratégicos (aquellos que son los necesarios para cumplir con la misión institucional), dándose el caso que varias instituciones producen los mismos bienes, o se producen bienes y servicios no relacionados con el quehacer relevante de la institución. </a:t>
            </a:r>
          </a:p>
          <a:p>
            <a:r>
              <a:rPr lang="es-ES" dirty="0"/>
              <a:t>No existe claridad de quiénes deben responder por los resultados. </a:t>
            </a:r>
          </a:p>
          <a:p>
            <a:r>
              <a:rPr lang="es-ES" dirty="0"/>
              <a:t>No se establecen las consecuencias del buen o mal desempeño, haciendo que la evaluación muchas veces sea un ejercicio de poca utilidad</a:t>
            </a:r>
            <a:endParaRPr lang="es-MX" dirty="0"/>
          </a:p>
        </p:txBody>
      </p:sp>
      <p:sp>
        <p:nvSpPr>
          <p:cNvPr id="6" name="Marcador de texto 5">
            <a:extLst>
              <a:ext uri="{FF2B5EF4-FFF2-40B4-BE49-F238E27FC236}">
                <a16:creationId xmlns:a16="http://schemas.microsoft.com/office/drawing/2014/main" id="{7C3BE246-A3EB-DF78-A4EF-8C3DB569C8A5}"/>
              </a:ext>
            </a:extLst>
          </p:cNvPr>
          <p:cNvSpPr>
            <a:spLocks noGrp="1"/>
          </p:cNvSpPr>
          <p:nvPr>
            <p:ph type="body" sz="quarter" idx="3"/>
          </p:nvPr>
        </p:nvSpPr>
        <p:spPr>
          <a:xfrm>
            <a:off x="6523736" y="1800393"/>
            <a:ext cx="5087073" cy="553373"/>
          </a:xfrm>
        </p:spPr>
        <p:txBody>
          <a:bodyPr/>
          <a:lstStyle/>
          <a:p>
            <a:r>
              <a:rPr lang="es-MX" dirty="0"/>
              <a:t>Beneficios</a:t>
            </a:r>
          </a:p>
        </p:txBody>
      </p:sp>
      <p:sp>
        <p:nvSpPr>
          <p:cNvPr id="7" name="Marcador de contenido 6">
            <a:extLst>
              <a:ext uri="{FF2B5EF4-FFF2-40B4-BE49-F238E27FC236}">
                <a16:creationId xmlns:a16="http://schemas.microsoft.com/office/drawing/2014/main" id="{245DBD5E-FCB5-420B-E046-14199C02F940}"/>
              </a:ext>
            </a:extLst>
          </p:cNvPr>
          <p:cNvSpPr>
            <a:spLocks noGrp="1"/>
          </p:cNvSpPr>
          <p:nvPr>
            <p:ph sz="quarter" idx="4"/>
          </p:nvPr>
        </p:nvSpPr>
        <p:spPr>
          <a:xfrm>
            <a:off x="6217709" y="2390046"/>
            <a:ext cx="5393100" cy="4275798"/>
          </a:xfrm>
        </p:spPr>
        <p:txBody>
          <a:bodyPr>
            <a:normAutofit fontScale="85000" lnSpcReduction="10000"/>
          </a:bodyPr>
          <a:lstStyle/>
          <a:p>
            <a:r>
              <a:rPr lang="es-ES" dirty="0"/>
              <a:t>Apoya el proceso de planificación (definición de objetivos y metas) y de formulación de políticas de mediano y largo plazo. </a:t>
            </a:r>
          </a:p>
          <a:p>
            <a:r>
              <a:rPr lang="es-ES" dirty="0"/>
              <a:t>Posibilita la detección de procesos o áreas de la institución en las cuales existen problemas de gestión </a:t>
            </a:r>
          </a:p>
          <a:p>
            <a:r>
              <a:rPr lang="es-ES" dirty="0"/>
              <a:t>Posibilita realizar ajustes en los procesos internos y readecuar cursos de acción eliminando inconsistencias entre el quehacer de la institución y sus objetivos prioritarios</a:t>
            </a:r>
          </a:p>
          <a:p>
            <a:r>
              <a:rPr lang="es-ES" dirty="0"/>
              <a:t>sienta las bases para una asignación más fundamentada de los recursos públicos.</a:t>
            </a:r>
          </a:p>
          <a:p>
            <a:r>
              <a:rPr lang="es-ES" dirty="0"/>
              <a:t>Establece mayores niveles de transparencia respecto del uso de los recursos públicos y sienta las bases para un mayor compromiso con los resultados por parte de los directivos y los niveles medios de la dirección</a:t>
            </a:r>
          </a:p>
          <a:p>
            <a:r>
              <a:rPr lang="es-ES" dirty="0"/>
              <a:t>Apoya la introducción de sistemas de reconocimientos al buen desempeño, tanto institucionales como grupales e individuales</a:t>
            </a:r>
            <a:endParaRPr lang="es-MX" dirty="0"/>
          </a:p>
        </p:txBody>
      </p:sp>
    </p:spTree>
    <p:extLst>
      <p:ext uri="{BB962C8B-B14F-4D97-AF65-F5344CB8AC3E}">
        <p14:creationId xmlns:p14="http://schemas.microsoft.com/office/powerpoint/2010/main" val="70916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8419B1E-AAA3-73B7-19CB-CB3DDBA2A560}"/>
              </a:ext>
            </a:extLst>
          </p:cNvPr>
          <p:cNvSpPr>
            <a:spLocks noGrp="1"/>
          </p:cNvSpPr>
          <p:nvPr>
            <p:ph type="title"/>
          </p:nvPr>
        </p:nvSpPr>
        <p:spPr/>
        <p:txBody>
          <a:bodyPr/>
          <a:lstStyle/>
          <a:p>
            <a:r>
              <a:rPr lang="es-MX" dirty="0"/>
              <a:t>C. Tipos de indicadores de desempeño</a:t>
            </a:r>
          </a:p>
        </p:txBody>
      </p:sp>
      <p:sp>
        <p:nvSpPr>
          <p:cNvPr id="10" name="Marcador de texto 9">
            <a:extLst>
              <a:ext uri="{FF2B5EF4-FFF2-40B4-BE49-F238E27FC236}">
                <a16:creationId xmlns:a16="http://schemas.microsoft.com/office/drawing/2014/main" id="{724734C6-E81B-63B5-45F1-731A22B38B25}"/>
              </a:ext>
            </a:extLst>
          </p:cNvPr>
          <p:cNvSpPr>
            <a:spLocks noGrp="1"/>
          </p:cNvSpPr>
          <p:nvPr>
            <p:ph type="body" idx="1"/>
          </p:nvPr>
        </p:nvSpPr>
        <p:spPr/>
        <p:txBody>
          <a:bodyPr/>
          <a:lstStyle/>
          <a:p>
            <a:r>
              <a:rPr lang="es-ES" sz="1800" dirty="0"/>
              <a:t>Indicadores que entregan información de los resultados desde punto de vista de la actuación pública en la generación de los productos</a:t>
            </a:r>
            <a:endParaRPr lang="es-MX" sz="1800" dirty="0"/>
          </a:p>
        </p:txBody>
      </p:sp>
      <p:sp>
        <p:nvSpPr>
          <p:cNvPr id="11" name="Marcador de contenido 10">
            <a:extLst>
              <a:ext uri="{FF2B5EF4-FFF2-40B4-BE49-F238E27FC236}">
                <a16:creationId xmlns:a16="http://schemas.microsoft.com/office/drawing/2014/main" id="{BD2C8FE2-EB96-7CBA-8D43-0B9FD6E5AB96}"/>
              </a:ext>
            </a:extLst>
          </p:cNvPr>
          <p:cNvSpPr>
            <a:spLocks noGrp="1"/>
          </p:cNvSpPr>
          <p:nvPr>
            <p:ph sz="half" idx="2"/>
          </p:nvPr>
        </p:nvSpPr>
        <p:spPr/>
        <p:txBody>
          <a:bodyPr>
            <a:normAutofit lnSpcReduction="10000"/>
          </a:bodyPr>
          <a:lstStyle/>
          <a:p>
            <a:r>
              <a:rPr lang="es-MX" dirty="0"/>
              <a:t>Insumos (Inputs) </a:t>
            </a:r>
          </a:p>
          <a:p>
            <a:r>
              <a:rPr lang="es-MX" dirty="0"/>
              <a:t>Procesos o actividades </a:t>
            </a:r>
          </a:p>
          <a:p>
            <a:r>
              <a:rPr lang="es-MX" dirty="0"/>
              <a:t>Productos (outputs) </a:t>
            </a:r>
          </a:p>
          <a:p>
            <a:r>
              <a:rPr lang="es-MX" dirty="0" err="1"/>
              <a:t>Result</a:t>
            </a:r>
            <a:endParaRPr lang="es-MX" dirty="0"/>
          </a:p>
          <a:p>
            <a:r>
              <a:rPr lang="es-ES" dirty="0"/>
              <a:t>permite referirse a la medición de las principales variables asociadas al cumplimiento de los objetivos: cuántos insumos se utilizaron, cuántos productos y servicios se entregaron y cuáles son los efectos finales logrados</a:t>
            </a:r>
            <a:r>
              <a:rPr lang="es-MX" dirty="0" err="1"/>
              <a:t>ados</a:t>
            </a:r>
            <a:r>
              <a:rPr lang="es-MX" dirty="0"/>
              <a:t> finales (</a:t>
            </a:r>
            <a:r>
              <a:rPr lang="es-MX" dirty="0" err="1"/>
              <a:t>outcomes</a:t>
            </a:r>
            <a:r>
              <a:rPr lang="es-MX" dirty="0"/>
              <a:t>)</a:t>
            </a:r>
          </a:p>
        </p:txBody>
      </p:sp>
      <p:sp>
        <p:nvSpPr>
          <p:cNvPr id="12" name="Marcador de texto 11">
            <a:extLst>
              <a:ext uri="{FF2B5EF4-FFF2-40B4-BE49-F238E27FC236}">
                <a16:creationId xmlns:a16="http://schemas.microsoft.com/office/drawing/2014/main" id="{7824CA70-6BD3-6EAD-C517-DC1A3D2D5F9B}"/>
              </a:ext>
            </a:extLst>
          </p:cNvPr>
          <p:cNvSpPr>
            <a:spLocks noGrp="1"/>
          </p:cNvSpPr>
          <p:nvPr>
            <p:ph type="body" sz="quarter" idx="3"/>
          </p:nvPr>
        </p:nvSpPr>
        <p:spPr/>
        <p:txBody>
          <a:bodyPr/>
          <a:lstStyle/>
          <a:p>
            <a:r>
              <a:rPr lang="es-ES" sz="1800" dirty="0"/>
              <a:t>Indicadores desde el punto de vista del desempeño de dichas actuaciones en las dimensiones de eficiencia, eficacia, calidad y economía.</a:t>
            </a:r>
            <a:endParaRPr lang="es-MX" sz="1800" dirty="0"/>
          </a:p>
        </p:txBody>
      </p:sp>
      <p:sp>
        <p:nvSpPr>
          <p:cNvPr id="13" name="Marcador de contenido 12">
            <a:extLst>
              <a:ext uri="{FF2B5EF4-FFF2-40B4-BE49-F238E27FC236}">
                <a16:creationId xmlns:a16="http://schemas.microsoft.com/office/drawing/2014/main" id="{FF147E5E-368E-CDFA-CAE5-C836338E8716}"/>
              </a:ext>
            </a:extLst>
          </p:cNvPr>
          <p:cNvSpPr>
            <a:spLocks noGrp="1"/>
          </p:cNvSpPr>
          <p:nvPr>
            <p:ph sz="quarter" idx="4"/>
          </p:nvPr>
        </p:nvSpPr>
        <p:spPr/>
        <p:txBody>
          <a:bodyPr>
            <a:normAutofit lnSpcReduction="10000"/>
          </a:bodyPr>
          <a:lstStyle/>
          <a:p>
            <a:r>
              <a:rPr lang="es-ES" dirty="0"/>
              <a:t>Se asocia al juicio que se realiza una vez finalizada la intervención, y las preguntas que se intenta responder son: en qué medida se cumplieron los objetivos, cuál es el nivel de satisfacción de la calidad percibida por los usuarios, cuán oportunamente llegó el servicio. </a:t>
            </a:r>
          </a:p>
          <a:p>
            <a:r>
              <a:rPr lang="es-ES" dirty="0"/>
              <a:t>Lo que se busca evaluar con las dimensiones de eficiencia, eficacia, economía y calidad, es cuán aceptable ha sido y es el desempeño del organismo público</a:t>
            </a:r>
            <a:endParaRPr lang="es-MX" dirty="0"/>
          </a:p>
        </p:txBody>
      </p:sp>
    </p:spTree>
    <p:extLst>
      <p:ext uri="{BB962C8B-B14F-4D97-AF65-F5344CB8AC3E}">
        <p14:creationId xmlns:p14="http://schemas.microsoft.com/office/powerpoint/2010/main" val="865469895"/>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209669_TF56390039_Win32" id="{730493DC-5911-4636-A693-50D9F311C5D4}" vid="{C48B9032-91E5-4062-92EA-18F233085F2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Diseño tecnológico</Template>
  <TotalTime>108</TotalTime>
  <Words>5153</Words>
  <Application>Microsoft Office PowerPoint</Application>
  <PresentationFormat>Panorámica</PresentationFormat>
  <Paragraphs>231</Paragraphs>
  <Slides>55</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55</vt:i4>
      </vt:variant>
    </vt:vector>
  </HeadingPairs>
  <TitlesOfParts>
    <vt:vector size="59" baseType="lpstr">
      <vt:lpstr>Calibri</vt:lpstr>
      <vt:lpstr>Gill Sans MT</vt:lpstr>
      <vt:lpstr>Wingdings 2</vt:lpstr>
      <vt:lpstr>Dividendo</vt:lpstr>
      <vt:lpstr>Planificación estratégica  e indicadores de desempeño  en el sector público</vt:lpstr>
      <vt:lpstr>VII. Indicadores de desempeño</vt:lpstr>
      <vt:lpstr>Indicador de Desempeño puede ser definido como:  </vt:lpstr>
      <vt:lpstr>“Un indicador es una unidad de medida que permite el seguimiento y evaluación periódica de las variables clave de una organización, mediante su comparación en el tiempo con los correspondientes referentes externos o internos”</vt:lpstr>
      <vt:lpstr>Un indicador es una medición ordinal que tiene siempre una dirección o rumbo esperado</vt:lpstr>
      <vt:lpstr>Presentación de PowerPoint</vt:lpstr>
      <vt:lpstr>Presentación de PowerPoint</vt:lpstr>
      <vt:lpstr>B. ¿Para qué se utilizan los indicadores?</vt:lpstr>
      <vt:lpstr>C. Tipos de indicadores de desempeño</vt:lpstr>
      <vt:lpstr>Presentación de PowerPoint</vt:lpstr>
      <vt:lpstr>D. Indicadores desde el punto de vista de la etapa del proceso  productivo</vt:lpstr>
      <vt:lpstr>Presentación de PowerPoint</vt:lpstr>
      <vt:lpstr>Presentación de PowerPoint</vt:lpstr>
      <vt:lpstr>Indicadores de resultado final o impacto </vt:lpstr>
      <vt:lpstr>Presentación de PowerPoint</vt:lpstr>
      <vt:lpstr>Presentación de PowerPoint</vt:lpstr>
      <vt:lpstr>E. Indicadores desde el punto de vista del desempeño: eficiencia, eficacia, economía y calidad</vt:lpstr>
      <vt:lpstr>1. Eficacia </vt:lpstr>
      <vt:lpstr>Presentación de PowerPoint</vt:lpstr>
      <vt:lpstr>Presentación de PowerPoint</vt:lpstr>
      <vt:lpstr>Eficiencia</vt:lpstr>
      <vt:lpstr>Importancia del análisis de eficiencia para la gestión </vt:lpstr>
      <vt:lpstr>Presentación de PowerPoint</vt:lpstr>
      <vt:lpstr>Presentación de PowerPoint</vt:lpstr>
      <vt:lpstr>Presentación de PowerPoint</vt:lpstr>
      <vt:lpstr>Economía</vt:lpstr>
      <vt:lpstr>Calidad del servicio </vt:lpstr>
      <vt:lpstr>Integración de los indicadores de desempeño</vt:lpstr>
      <vt:lpstr>Los criterios comúnmente usados para integrar los indicadores son:</vt:lpstr>
      <vt:lpstr>Construcción de Indicadores: 10 pasos básicos </vt:lpstr>
      <vt:lpstr>Presentación de PowerPoint</vt:lpstr>
      <vt:lpstr>PASO 1: Establecer las definiciones estratégicas como  referente para la medición </vt:lpstr>
      <vt:lpstr>PASO 2: Establecer las áreas de desempeño relevantes a  medir</vt:lpstr>
      <vt:lpstr>¿ Cuántos indicadores construir y de que tipo?  </vt:lpstr>
      <vt:lpstr>Presentación de PowerPoint</vt:lpstr>
      <vt:lpstr>PASO 3: Formular el nombre del indicador y describir  la fórmula de cálculo </vt:lpstr>
      <vt:lpstr>Presentación de PowerPoint</vt:lpstr>
      <vt:lpstr>PASO 4: Validar los indicadores aplicando criterios técnicos </vt:lpstr>
      <vt:lpstr>Presentación de PowerPoint</vt:lpstr>
      <vt:lpstr>Presentación de PowerPoint</vt:lpstr>
      <vt:lpstr>Presentación de PowerPoint</vt:lpstr>
      <vt:lpstr>Presentación de PowerPoint</vt:lpstr>
      <vt:lpstr>Presentación de PowerPoint</vt:lpstr>
      <vt:lpstr>Presentación de PowerPoint</vt:lpstr>
      <vt:lpstr>9. PASO 9: Monitorear y evaluar </vt:lpstr>
      <vt:lpstr>Presentación de PowerPoint</vt:lpstr>
      <vt:lpstr>Presentación de PowerPoint</vt:lpstr>
      <vt:lpstr>PASO 10: Comunicar e informar</vt:lpstr>
      <vt:lpstr>Presentación de PowerPoint</vt:lpstr>
      <vt:lpstr>8. Aplicación de la planificación  estratégica y los indicadores  de desempeño en el sector público</vt:lpstr>
      <vt:lpstr>A. Ámbitos de aplicación de la planificación  estratégica</vt:lpstr>
      <vt:lpstr> características: </vt:lpstr>
      <vt:lpstr>Conclusión </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estratégica  e indicadores de desempeño  en el sector público</dc:title>
  <dc:creator>Claudia Campillo</dc:creator>
  <cp:lastModifiedBy>Claudia Campillo</cp:lastModifiedBy>
  <cp:revision>3</cp:revision>
  <dcterms:created xsi:type="dcterms:W3CDTF">2022-10-02T22:27:24Z</dcterms:created>
  <dcterms:modified xsi:type="dcterms:W3CDTF">2022-10-03T00:16:22Z</dcterms:modified>
</cp:coreProperties>
</file>