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36"/>
  </p:notesMasterIdLst>
  <p:handoutMasterIdLst>
    <p:handoutMasterId r:id="rId37"/>
  </p:handoutMasterIdLst>
  <p:sldIdLst>
    <p:sldId id="305"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9" r:id="rId19"/>
    <p:sldId id="325" r:id="rId20"/>
    <p:sldId id="326" r:id="rId21"/>
    <p:sldId id="327" r:id="rId22"/>
    <p:sldId id="328"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19" autoAdjust="0"/>
  </p:normalViewPr>
  <p:slideViewPr>
    <p:cSldViewPr snapToGrid="0">
      <p:cViewPr varScale="1">
        <p:scale>
          <a:sx n="72" d="100"/>
          <a:sy n="72" d="100"/>
        </p:scale>
        <p:origin x="654"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ECE2A-0EDA-482F-9C3C-1A4189E17A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C243D6-5640-4518-A08F-830DC190944B}">
      <dgm:prSet/>
      <dgm:spPr/>
      <dgm:t>
        <a:bodyPr/>
        <a:lstStyle/>
        <a:p>
          <a:r>
            <a:rPr lang="es-ES" b="0" i="0"/>
            <a:t>La noción de policy process es propiamente un dispositivo analítico, intelectualmente construido, para fines de modelación, ordenamiento, explicación y prescripción de una política</a:t>
          </a:r>
          <a:endParaRPr lang="en-US"/>
        </a:p>
      </dgm:t>
    </dgm:pt>
    <dgm:pt modelId="{72896A4B-3B85-47DB-AE29-C6A67C980A28}" type="parTrans" cxnId="{C7CD247C-2F07-4248-B2BB-7DF8713456C5}">
      <dgm:prSet/>
      <dgm:spPr/>
      <dgm:t>
        <a:bodyPr/>
        <a:lstStyle/>
        <a:p>
          <a:endParaRPr lang="en-US"/>
        </a:p>
      </dgm:t>
    </dgm:pt>
    <dgm:pt modelId="{966C4936-6FA6-470E-B31C-7BD22EAE1250}" type="sibTrans" cxnId="{C7CD247C-2F07-4248-B2BB-7DF8713456C5}">
      <dgm:prSet/>
      <dgm:spPr/>
      <dgm:t>
        <a:bodyPr/>
        <a:lstStyle/>
        <a:p>
          <a:endParaRPr lang="en-US"/>
        </a:p>
      </dgm:t>
    </dgm:pt>
    <dgm:pt modelId="{24FE6852-272A-42FF-AA5B-AEDDC5B91C8D}">
      <dgm:prSet/>
      <dgm:spPr/>
      <dgm:t>
        <a:bodyPr/>
        <a:lstStyle/>
        <a:p>
          <a:r>
            <a:rPr lang="es-ES" b="0" i="0"/>
            <a:t>En la práctica las "etapas" pueden sohreponerse y suponerse unas a las otras, condensarse alrededor de una de ellas, anticiparse</a:t>
          </a:r>
          <a:endParaRPr lang="en-US"/>
        </a:p>
      </dgm:t>
    </dgm:pt>
    <dgm:pt modelId="{B8E10EFF-E4EE-4092-B2C0-126011278BE4}" type="parTrans" cxnId="{F08D0AB7-50D1-44BD-A988-DC67E7EF46E6}">
      <dgm:prSet/>
      <dgm:spPr/>
      <dgm:t>
        <a:bodyPr/>
        <a:lstStyle/>
        <a:p>
          <a:endParaRPr lang="en-US"/>
        </a:p>
      </dgm:t>
    </dgm:pt>
    <dgm:pt modelId="{B03978DF-1715-4E16-A4EB-D4FAE2BFCABE}" type="sibTrans" cxnId="{F08D0AB7-50D1-44BD-A988-DC67E7EF46E6}">
      <dgm:prSet/>
      <dgm:spPr/>
      <dgm:t>
        <a:bodyPr/>
        <a:lstStyle/>
        <a:p>
          <a:endParaRPr lang="en-US"/>
        </a:p>
      </dgm:t>
    </dgm:pt>
    <dgm:pt modelId="{1924CCE5-1178-4ACB-9691-987E99D6082D}">
      <dgm:prSet/>
      <dgm:spPr/>
      <dgm:t>
        <a:bodyPr/>
        <a:lstStyle/>
        <a:p>
          <a:r>
            <a:rPr lang="es-ES" b="0" i="0"/>
            <a:t>La policy evaluation, más que el diseño y la selección de opciones, se volvió el tema clave. Se pensó que sólo los resultados de la evaluación podían orientar a la política social y corregir los abstractos análisis e ideales cursos de acción</a:t>
          </a:r>
          <a:endParaRPr lang="en-US"/>
        </a:p>
      </dgm:t>
    </dgm:pt>
    <dgm:pt modelId="{E28FFFB8-92B3-4730-945B-3AC3AE0D6467}" type="parTrans" cxnId="{B57E6910-13E6-405A-BA75-E379A391F9BC}">
      <dgm:prSet/>
      <dgm:spPr/>
      <dgm:t>
        <a:bodyPr/>
        <a:lstStyle/>
        <a:p>
          <a:endParaRPr lang="en-US"/>
        </a:p>
      </dgm:t>
    </dgm:pt>
    <dgm:pt modelId="{ED1238B6-CBE9-4987-B388-B4D2B8F8838B}" type="sibTrans" cxnId="{B57E6910-13E6-405A-BA75-E379A391F9BC}">
      <dgm:prSet/>
      <dgm:spPr/>
      <dgm:t>
        <a:bodyPr/>
        <a:lstStyle/>
        <a:p>
          <a:endParaRPr lang="en-US"/>
        </a:p>
      </dgm:t>
    </dgm:pt>
    <dgm:pt modelId="{38B2263B-E4DD-43AF-8745-D49B0E3DA5BA}" type="pres">
      <dgm:prSet presAssocID="{2A5ECE2A-0EDA-482F-9C3C-1A4189E17A3E}" presName="root" presStyleCnt="0">
        <dgm:presLayoutVars>
          <dgm:dir/>
          <dgm:resizeHandles val="exact"/>
        </dgm:presLayoutVars>
      </dgm:prSet>
      <dgm:spPr/>
    </dgm:pt>
    <dgm:pt modelId="{D83FFB92-F1A9-44D3-89F4-01545057C5DA}" type="pres">
      <dgm:prSet presAssocID="{A0C243D6-5640-4518-A08F-830DC190944B}" presName="compNode" presStyleCnt="0"/>
      <dgm:spPr/>
    </dgm:pt>
    <dgm:pt modelId="{0B1ACA1A-0D77-4343-A48E-2576217F4218}" type="pres">
      <dgm:prSet presAssocID="{A0C243D6-5640-4518-A08F-830DC190944B}" presName="bgRect" presStyleLbl="bgShp" presStyleIdx="0" presStyleCnt="3"/>
      <dgm:spPr/>
    </dgm:pt>
    <dgm:pt modelId="{95BCD205-C830-41EC-9CBF-4EC9B992B4A2}" type="pres">
      <dgm:prSet presAssocID="{A0C243D6-5640-4518-A08F-830DC19094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6095F291-3230-4D06-B0FE-707DBC423F5C}" type="pres">
      <dgm:prSet presAssocID="{A0C243D6-5640-4518-A08F-830DC190944B}" presName="spaceRect" presStyleCnt="0"/>
      <dgm:spPr/>
    </dgm:pt>
    <dgm:pt modelId="{D777CA1F-AD14-48F5-A642-5A30852B6776}" type="pres">
      <dgm:prSet presAssocID="{A0C243D6-5640-4518-A08F-830DC190944B}" presName="parTx" presStyleLbl="revTx" presStyleIdx="0" presStyleCnt="3">
        <dgm:presLayoutVars>
          <dgm:chMax val="0"/>
          <dgm:chPref val="0"/>
        </dgm:presLayoutVars>
      </dgm:prSet>
      <dgm:spPr/>
    </dgm:pt>
    <dgm:pt modelId="{0D7C009A-E385-41B7-A594-35C4C2FB69E5}" type="pres">
      <dgm:prSet presAssocID="{966C4936-6FA6-470E-B31C-7BD22EAE1250}" presName="sibTrans" presStyleCnt="0"/>
      <dgm:spPr/>
    </dgm:pt>
    <dgm:pt modelId="{6C22004E-4E82-464B-9377-9253FBD44FE4}" type="pres">
      <dgm:prSet presAssocID="{24FE6852-272A-42FF-AA5B-AEDDC5B91C8D}" presName="compNode" presStyleCnt="0"/>
      <dgm:spPr/>
    </dgm:pt>
    <dgm:pt modelId="{9A031F2B-7C79-4EFD-918F-3B7F34279FAC}" type="pres">
      <dgm:prSet presAssocID="{24FE6852-272A-42FF-AA5B-AEDDC5B91C8D}" presName="bgRect" presStyleLbl="bgShp" presStyleIdx="1" presStyleCnt="3"/>
      <dgm:spPr/>
    </dgm:pt>
    <dgm:pt modelId="{CEDA8B92-97FD-49BF-9FBC-C60E1F9FB45D}" type="pres">
      <dgm:prSet presAssocID="{24FE6852-272A-42FF-AA5B-AEDDC5B91C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8E1F7810-BF7B-4181-AE68-2C2E900E3C0F}" type="pres">
      <dgm:prSet presAssocID="{24FE6852-272A-42FF-AA5B-AEDDC5B91C8D}" presName="spaceRect" presStyleCnt="0"/>
      <dgm:spPr/>
    </dgm:pt>
    <dgm:pt modelId="{C010BD8A-E3F3-4209-8C85-913CA92D2B10}" type="pres">
      <dgm:prSet presAssocID="{24FE6852-272A-42FF-AA5B-AEDDC5B91C8D}" presName="parTx" presStyleLbl="revTx" presStyleIdx="1" presStyleCnt="3">
        <dgm:presLayoutVars>
          <dgm:chMax val="0"/>
          <dgm:chPref val="0"/>
        </dgm:presLayoutVars>
      </dgm:prSet>
      <dgm:spPr/>
    </dgm:pt>
    <dgm:pt modelId="{396D91E1-4643-4F56-8978-6F9426455A12}" type="pres">
      <dgm:prSet presAssocID="{B03978DF-1715-4E16-A4EB-D4FAE2BFCABE}" presName="sibTrans" presStyleCnt="0"/>
      <dgm:spPr/>
    </dgm:pt>
    <dgm:pt modelId="{C9893AE2-B364-4E11-91D5-D1A8EC1EEAC9}" type="pres">
      <dgm:prSet presAssocID="{1924CCE5-1178-4ACB-9691-987E99D6082D}" presName="compNode" presStyleCnt="0"/>
      <dgm:spPr/>
    </dgm:pt>
    <dgm:pt modelId="{79315BEA-F931-4C3A-B0C7-6F322099B54A}" type="pres">
      <dgm:prSet presAssocID="{1924CCE5-1178-4ACB-9691-987E99D6082D}" presName="bgRect" presStyleLbl="bgShp" presStyleIdx="2" presStyleCnt="3"/>
      <dgm:spPr/>
    </dgm:pt>
    <dgm:pt modelId="{48A537EB-18AE-4281-9B59-5DB3F70C3210}" type="pres">
      <dgm:prSet presAssocID="{1924CCE5-1178-4ACB-9691-987E99D608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ve"/>
        </a:ext>
      </dgm:extLst>
    </dgm:pt>
    <dgm:pt modelId="{9E7CE8E5-5B26-4FA2-8AEB-4AEE98DDB3F5}" type="pres">
      <dgm:prSet presAssocID="{1924CCE5-1178-4ACB-9691-987E99D6082D}" presName="spaceRect" presStyleCnt="0"/>
      <dgm:spPr/>
    </dgm:pt>
    <dgm:pt modelId="{E4A571B0-737C-4888-A859-37367D002E11}" type="pres">
      <dgm:prSet presAssocID="{1924CCE5-1178-4ACB-9691-987E99D6082D}" presName="parTx" presStyleLbl="revTx" presStyleIdx="2" presStyleCnt="3">
        <dgm:presLayoutVars>
          <dgm:chMax val="0"/>
          <dgm:chPref val="0"/>
        </dgm:presLayoutVars>
      </dgm:prSet>
      <dgm:spPr/>
    </dgm:pt>
  </dgm:ptLst>
  <dgm:cxnLst>
    <dgm:cxn modelId="{B57E6910-13E6-405A-BA75-E379A391F9BC}" srcId="{2A5ECE2A-0EDA-482F-9C3C-1A4189E17A3E}" destId="{1924CCE5-1178-4ACB-9691-987E99D6082D}" srcOrd="2" destOrd="0" parTransId="{E28FFFB8-92B3-4730-945B-3AC3AE0D6467}" sibTransId="{ED1238B6-CBE9-4987-B388-B4D2B8F8838B}"/>
    <dgm:cxn modelId="{EBA17F4F-0870-4C4F-B6BC-F858E3D098DB}" type="presOf" srcId="{1924CCE5-1178-4ACB-9691-987E99D6082D}" destId="{E4A571B0-737C-4888-A859-37367D002E11}" srcOrd="0" destOrd="0" presId="urn:microsoft.com/office/officeart/2018/2/layout/IconVerticalSolidList"/>
    <dgm:cxn modelId="{C7CD247C-2F07-4248-B2BB-7DF8713456C5}" srcId="{2A5ECE2A-0EDA-482F-9C3C-1A4189E17A3E}" destId="{A0C243D6-5640-4518-A08F-830DC190944B}" srcOrd="0" destOrd="0" parTransId="{72896A4B-3B85-47DB-AE29-C6A67C980A28}" sibTransId="{966C4936-6FA6-470E-B31C-7BD22EAE1250}"/>
    <dgm:cxn modelId="{F08D0AB7-50D1-44BD-A988-DC67E7EF46E6}" srcId="{2A5ECE2A-0EDA-482F-9C3C-1A4189E17A3E}" destId="{24FE6852-272A-42FF-AA5B-AEDDC5B91C8D}" srcOrd="1" destOrd="0" parTransId="{B8E10EFF-E4EE-4092-B2C0-126011278BE4}" sibTransId="{B03978DF-1715-4E16-A4EB-D4FAE2BFCABE}"/>
    <dgm:cxn modelId="{E9AB12D1-54F0-4A22-9BB3-9B6D64160E0A}" type="presOf" srcId="{24FE6852-272A-42FF-AA5B-AEDDC5B91C8D}" destId="{C010BD8A-E3F3-4209-8C85-913CA92D2B10}" srcOrd="0" destOrd="0" presId="urn:microsoft.com/office/officeart/2018/2/layout/IconVerticalSolidList"/>
    <dgm:cxn modelId="{88687EE6-9BF5-4CB0-9596-46CF346A3889}" type="presOf" srcId="{2A5ECE2A-0EDA-482F-9C3C-1A4189E17A3E}" destId="{38B2263B-E4DD-43AF-8745-D49B0E3DA5BA}" srcOrd="0" destOrd="0" presId="urn:microsoft.com/office/officeart/2018/2/layout/IconVerticalSolidList"/>
    <dgm:cxn modelId="{5EA31BFF-1AA7-4A36-A238-050BAC5A9169}" type="presOf" srcId="{A0C243D6-5640-4518-A08F-830DC190944B}" destId="{D777CA1F-AD14-48F5-A642-5A30852B6776}" srcOrd="0" destOrd="0" presId="urn:microsoft.com/office/officeart/2018/2/layout/IconVerticalSolidList"/>
    <dgm:cxn modelId="{EC0ACCE4-B60F-4BE8-A7D7-7AD8F8F029DD}" type="presParOf" srcId="{38B2263B-E4DD-43AF-8745-D49B0E3DA5BA}" destId="{D83FFB92-F1A9-44D3-89F4-01545057C5DA}" srcOrd="0" destOrd="0" presId="urn:microsoft.com/office/officeart/2018/2/layout/IconVerticalSolidList"/>
    <dgm:cxn modelId="{4A5045F6-4E97-40FB-90B5-D253F0599A62}" type="presParOf" srcId="{D83FFB92-F1A9-44D3-89F4-01545057C5DA}" destId="{0B1ACA1A-0D77-4343-A48E-2576217F4218}" srcOrd="0" destOrd="0" presId="urn:microsoft.com/office/officeart/2018/2/layout/IconVerticalSolidList"/>
    <dgm:cxn modelId="{84238F38-9756-4F31-B7FE-5242337920C4}" type="presParOf" srcId="{D83FFB92-F1A9-44D3-89F4-01545057C5DA}" destId="{95BCD205-C830-41EC-9CBF-4EC9B992B4A2}" srcOrd="1" destOrd="0" presId="urn:microsoft.com/office/officeart/2018/2/layout/IconVerticalSolidList"/>
    <dgm:cxn modelId="{BEEF4CC4-1BF9-4751-96E0-162DD4B2DF9E}" type="presParOf" srcId="{D83FFB92-F1A9-44D3-89F4-01545057C5DA}" destId="{6095F291-3230-4D06-B0FE-707DBC423F5C}" srcOrd="2" destOrd="0" presId="urn:microsoft.com/office/officeart/2018/2/layout/IconVerticalSolidList"/>
    <dgm:cxn modelId="{1479AE8D-7306-43CC-9212-E2682414C000}" type="presParOf" srcId="{D83FFB92-F1A9-44D3-89F4-01545057C5DA}" destId="{D777CA1F-AD14-48F5-A642-5A30852B6776}" srcOrd="3" destOrd="0" presId="urn:microsoft.com/office/officeart/2018/2/layout/IconVerticalSolidList"/>
    <dgm:cxn modelId="{B7E8B425-023E-42BB-9F51-4BB030248F3D}" type="presParOf" srcId="{38B2263B-E4DD-43AF-8745-D49B0E3DA5BA}" destId="{0D7C009A-E385-41B7-A594-35C4C2FB69E5}" srcOrd="1" destOrd="0" presId="urn:microsoft.com/office/officeart/2018/2/layout/IconVerticalSolidList"/>
    <dgm:cxn modelId="{E5F8BD06-DB01-4692-94E2-84A9DE85A7A5}" type="presParOf" srcId="{38B2263B-E4DD-43AF-8745-D49B0E3DA5BA}" destId="{6C22004E-4E82-464B-9377-9253FBD44FE4}" srcOrd="2" destOrd="0" presId="urn:microsoft.com/office/officeart/2018/2/layout/IconVerticalSolidList"/>
    <dgm:cxn modelId="{8D7E1105-312E-4065-B7A3-6A456330E2B5}" type="presParOf" srcId="{6C22004E-4E82-464B-9377-9253FBD44FE4}" destId="{9A031F2B-7C79-4EFD-918F-3B7F34279FAC}" srcOrd="0" destOrd="0" presId="urn:microsoft.com/office/officeart/2018/2/layout/IconVerticalSolidList"/>
    <dgm:cxn modelId="{D16A7445-8719-4E58-9834-531B3C8888E5}" type="presParOf" srcId="{6C22004E-4E82-464B-9377-9253FBD44FE4}" destId="{CEDA8B92-97FD-49BF-9FBC-C60E1F9FB45D}" srcOrd="1" destOrd="0" presId="urn:microsoft.com/office/officeart/2018/2/layout/IconVerticalSolidList"/>
    <dgm:cxn modelId="{781F1F03-A15A-4FC2-8EF0-E0BC415A4914}" type="presParOf" srcId="{6C22004E-4E82-464B-9377-9253FBD44FE4}" destId="{8E1F7810-BF7B-4181-AE68-2C2E900E3C0F}" srcOrd="2" destOrd="0" presId="urn:microsoft.com/office/officeart/2018/2/layout/IconVerticalSolidList"/>
    <dgm:cxn modelId="{AB06698D-80EC-4031-BDCB-BCF947E4CAB6}" type="presParOf" srcId="{6C22004E-4E82-464B-9377-9253FBD44FE4}" destId="{C010BD8A-E3F3-4209-8C85-913CA92D2B10}" srcOrd="3" destOrd="0" presId="urn:microsoft.com/office/officeart/2018/2/layout/IconVerticalSolidList"/>
    <dgm:cxn modelId="{F29E861E-2AFD-479E-AEEA-564F1BB15C94}" type="presParOf" srcId="{38B2263B-E4DD-43AF-8745-D49B0E3DA5BA}" destId="{396D91E1-4643-4F56-8978-6F9426455A12}" srcOrd="3" destOrd="0" presId="urn:microsoft.com/office/officeart/2018/2/layout/IconVerticalSolidList"/>
    <dgm:cxn modelId="{E8D7F4EA-BC27-4A3A-981C-D6DED30F4C23}" type="presParOf" srcId="{38B2263B-E4DD-43AF-8745-D49B0E3DA5BA}" destId="{C9893AE2-B364-4E11-91D5-D1A8EC1EEAC9}" srcOrd="4" destOrd="0" presId="urn:microsoft.com/office/officeart/2018/2/layout/IconVerticalSolidList"/>
    <dgm:cxn modelId="{81750B61-FC8E-4C7F-A39C-8F47F3BEABC8}" type="presParOf" srcId="{C9893AE2-B364-4E11-91D5-D1A8EC1EEAC9}" destId="{79315BEA-F931-4C3A-B0C7-6F322099B54A}" srcOrd="0" destOrd="0" presId="urn:microsoft.com/office/officeart/2018/2/layout/IconVerticalSolidList"/>
    <dgm:cxn modelId="{ECDA94F2-E4F1-4111-8BBA-F60D93B04051}" type="presParOf" srcId="{C9893AE2-B364-4E11-91D5-D1A8EC1EEAC9}" destId="{48A537EB-18AE-4281-9B59-5DB3F70C3210}" srcOrd="1" destOrd="0" presId="urn:microsoft.com/office/officeart/2018/2/layout/IconVerticalSolidList"/>
    <dgm:cxn modelId="{5675DA44-CA2F-4AF0-89C4-0349C20B2B13}" type="presParOf" srcId="{C9893AE2-B364-4E11-91D5-D1A8EC1EEAC9}" destId="{9E7CE8E5-5B26-4FA2-8AEB-4AEE98DDB3F5}" srcOrd="2" destOrd="0" presId="urn:microsoft.com/office/officeart/2018/2/layout/IconVerticalSolidList"/>
    <dgm:cxn modelId="{FC949CF4-97AA-44A4-899B-632EFCE3A867}" type="presParOf" srcId="{C9893AE2-B364-4E11-91D5-D1A8EC1EEAC9}" destId="{E4A571B0-737C-4888-A859-37367D002E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42314-D4B3-405D-8A28-ED344F8E45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0C86AC-E483-46D3-8D8B-C4BF1B658773}">
      <dgm:prSet/>
      <dgm:spPr/>
      <dgm:t>
        <a:bodyPr/>
        <a:lstStyle/>
        <a:p>
          <a:r>
            <a:rPr lang="es-ES" b="0" i="0"/>
            <a:t>Surgió entonces explosiva en la segunda mitad de los años setenta la literatura de la policy implementation que rescató las cuestiones organizacionales y administrativas olvidadas, debido a la importancia que se otorgaba al análisis, diseño y elección de las opciones</a:t>
          </a:r>
          <a:endParaRPr lang="en-US"/>
        </a:p>
      </dgm:t>
    </dgm:pt>
    <dgm:pt modelId="{06F5C502-9914-4832-9803-5A4D51D5C7DA}" type="parTrans" cxnId="{4D856C39-2A21-4EDA-8BBC-DE97CFE2F626}">
      <dgm:prSet/>
      <dgm:spPr/>
      <dgm:t>
        <a:bodyPr/>
        <a:lstStyle/>
        <a:p>
          <a:endParaRPr lang="en-US"/>
        </a:p>
      </dgm:t>
    </dgm:pt>
    <dgm:pt modelId="{6A588C8B-5DC3-446C-9F88-DF3512DF5BD4}" type="sibTrans" cxnId="{4D856C39-2A21-4EDA-8BBC-DE97CFE2F626}">
      <dgm:prSet/>
      <dgm:spPr/>
      <dgm:t>
        <a:bodyPr/>
        <a:lstStyle/>
        <a:p>
          <a:endParaRPr lang="en-US"/>
        </a:p>
      </dgm:t>
    </dgm:pt>
    <dgm:pt modelId="{BF2A7986-7E6F-461B-89F4-86A612EC5547}">
      <dgm:prSet/>
      <dgm:spPr/>
      <dgm:t>
        <a:bodyPr/>
        <a:lstStyle/>
        <a:p>
          <a:r>
            <a:rPr lang="es-ES" b="0" i="0"/>
            <a:t>El redimensionamiento del estado y la reivindicación del policy management fueron en los años ochenta las dos caras de una misma respuesta. La atención se centró entonces en la averiguación de cómo el estado podría lograr que las políticas para el cumplimiento de sus funciones básicas fueran realmente eficaces y eficiente</a:t>
          </a:r>
          <a:endParaRPr lang="en-US"/>
        </a:p>
      </dgm:t>
    </dgm:pt>
    <dgm:pt modelId="{9581A065-9E0B-44E6-A955-4CC27A8D31A3}" type="parTrans" cxnId="{EAFFAE81-C000-4386-BF07-2EBE8E49B7F2}">
      <dgm:prSet/>
      <dgm:spPr/>
      <dgm:t>
        <a:bodyPr/>
        <a:lstStyle/>
        <a:p>
          <a:endParaRPr lang="en-US"/>
        </a:p>
      </dgm:t>
    </dgm:pt>
    <dgm:pt modelId="{4E17497C-765B-4201-AEAD-2219D35216A3}" type="sibTrans" cxnId="{EAFFAE81-C000-4386-BF07-2EBE8E49B7F2}">
      <dgm:prSet/>
      <dgm:spPr/>
      <dgm:t>
        <a:bodyPr/>
        <a:lstStyle/>
        <a:p>
          <a:endParaRPr lang="en-US"/>
        </a:p>
      </dgm:t>
    </dgm:pt>
    <dgm:pt modelId="{0D33EDBA-2237-4BEE-BED5-3C1B37989C40}" type="pres">
      <dgm:prSet presAssocID="{4DD42314-D4B3-405D-8A28-ED344F8E45DA}" presName="linear" presStyleCnt="0">
        <dgm:presLayoutVars>
          <dgm:animLvl val="lvl"/>
          <dgm:resizeHandles val="exact"/>
        </dgm:presLayoutVars>
      </dgm:prSet>
      <dgm:spPr/>
    </dgm:pt>
    <dgm:pt modelId="{2DB30EB4-C8FC-4EB3-850C-7734055004E1}" type="pres">
      <dgm:prSet presAssocID="{6B0C86AC-E483-46D3-8D8B-C4BF1B658773}" presName="parentText" presStyleLbl="node1" presStyleIdx="0" presStyleCnt="2">
        <dgm:presLayoutVars>
          <dgm:chMax val="0"/>
          <dgm:bulletEnabled val="1"/>
        </dgm:presLayoutVars>
      </dgm:prSet>
      <dgm:spPr/>
    </dgm:pt>
    <dgm:pt modelId="{7FAE4E68-5DC7-4C96-B251-FB1F23610E5F}" type="pres">
      <dgm:prSet presAssocID="{6A588C8B-5DC3-446C-9F88-DF3512DF5BD4}" presName="spacer" presStyleCnt="0"/>
      <dgm:spPr/>
    </dgm:pt>
    <dgm:pt modelId="{1CE7ECE1-8999-47A7-A148-BDF0A6F943BA}" type="pres">
      <dgm:prSet presAssocID="{BF2A7986-7E6F-461B-89F4-86A612EC5547}" presName="parentText" presStyleLbl="node1" presStyleIdx="1" presStyleCnt="2">
        <dgm:presLayoutVars>
          <dgm:chMax val="0"/>
          <dgm:bulletEnabled val="1"/>
        </dgm:presLayoutVars>
      </dgm:prSet>
      <dgm:spPr/>
    </dgm:pt>
  </dgm:ptLst>
  <dgm:cxnLst>
    <dgm:cxn modelId="{A7087427-D07E-4B61-9C6E-6CA1A30EAC27}" type="presOf" srcId="{4DD42314-D4B3-405D-8A28-ED344F8E45DA}" destId="{0D33EDBA-2237-4BEE-BED5-3C1B37989C40}" srcOrd="0" destOrd="0" presId="urn:microsoft.com/office/officeart/2005/8/layout/vList2"/>
    <dgm:cxn modelId="{4D856C39-2A21-4EDA-8BBC-DE97CFE2F626}" srcId="{4DD42314-D4B3-405D-8A28-ED344F8E45DA}" destId="{6B0C86AC-E483-46D3-8D8B-C4BF1B658773}" srcOrd="0" destOrd="0" parTransId="{06F5C502-9914-4832-9803-5A4D51D5C7DA}" sibTransId="{6A588C8B-5DC3-446C-9F88-DF3512DF5BD4}"/>
    <dgm:cxn modelId="{08227053-CD89-496A-BEC7-8F943F7CFD9B}" type="presOf" srcId="{6B0C86AC-E483-46D3-8D8B-C4BF1B658773}" destId="{2DB30EB4-C8FC-4EB3-850C-7734055004E1}" srcOrd="0" destOrd="0" presId="urn:microsoft.com/office/officeart/2005/8/layout/vList2"/>
    <dgm:cxn modelId="{EAFFAE81-C000-4386-BF07-2EBE8E49B7F2}" srcId="{4DD42314-D4B3-405D-8A28-ED344F8E45DA}" destId="{BF2A7986-7E6F-461B-89F4-86A612EC5547}" srcOrd="1" destOrd="0" parTransId="{9581A065-9E0B-44E6-A955-4CC27A8D31A3}" sibTransId="{4E17497C-765B-4201-AEAD-2219D35216A3}"/>
    <dgm:cxn modelId="{DF604EA1-CA11-4B29-B581-E83828F8E04A}" type="presOf" srcId="{BF2A7986-7E6F-461B-89F4-86A612EC5547}" destId="{1CE7ECE1-8999-47A7-A148-BDF0A6F943BA}" srcOrd="0" destOrd="0" presId="urn:microsoft.com/office/officeart/2005/8/layout/vList2"/>
    <dgm:cxn modelId="{D42F34BD-CB37-4CDC-A945-2698EEC701A7}" type="presParOf" srcId="{0D33EDBA-2237-4BEE-BED5-3C1B37989C40}" destId="{2DB30EB4-C8FC-4EB3-850C-7734055004E1}" srcOrd="0" destOrd="0" presId="urn:microsoft.com/office/officeart/2005/8/layout/vList2"/>
    <dgm:cxn modelId="{CD8258BF-EAC3-400A-A745-68FC3B3364F0}" type="presParOf" srcId="{0D33EDBA-2237-4BEE-BED5-3C1B37989C40}" destId="{7FAE4E68-5DC7-4C96-B251-FB1F23610E5F}" srcOrd="1" destOrd="0" presId="urn:microsoft.com/office/officeart/2005/8/layout/vList2"/>
    <dgm:cxn modelId="{C7BC669F-5F3E-4097-AF4D-CDF52D9DFFC6}" type="presParOf" srcId="{0D33EDBA-2237-4BEE-BED5-3C1B37989C40}" destId="{1CE7ECE1-8999-47A7-A148-BDF0A6F943B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6BF5A-61C6-42CA-B623-2B6BD4869FA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89834C-59D3-4788-9E4D-4AAE21559593}">
      <dgm:prSet/>
      <dgm:spPr/>
      <dgm:t>
        <a:bodyPr/>
        <a:lstStyle/>
        <a:p>
          <a:pPr>
            <a:lnSpc>
              <a:spcPct val="100000"/>
            </a:lnSpc>
            <a:defRPr cap="all"/>
          </a:pPr>
          <a:r>
            <a:rPr lang="es-ES" b="0" i="0"/>
            <a:t>Si el gobierno se encuentra o no en una oportunidad de elección </a:t>
          </a:r>
          <a:endParaRPr lang="en-US"/>
        </a:p>
      </dgm:t>
    </dgm:pt>
    <dgm:pt modelId="{6D458ED8-D18F-46FE-A816-F31823CE91D4}" type="parTrans" cxnId="{6F428730-23F8-4C90-8D13-6A375A46C376}">
      <dgm:prSet/>
      <dgm:spPr/>
      <dgm:t>
        <a:bodyPr/>
        <a:lstStyle/>
        <a:p>
          <a:endParaRPr lang="en-US"/>
        </a:p>
      </dgm:t>
    </dgm:pt>
    <dgm:pt modelId="{8C37D704-0265-41E4-8213-942CAD6C9069}" type="sibTrans" cxnId="{6F428730-23F8-4C90-8D13-6A375A46C376}">
      <dgm:prSet/>
      <dgm:spPr/>
      <dgm:t>
        <a:bodyPr/>
        <a:lstStyle/>
        <a:p>
          <a:endParaRPr lang="en-US"/>
        </a:p>
      </dgm:t>
    </dgm:pt>
    <dgm:pt modelId="{803BBDD8-090A-4CB3-B1C3-482926459E31}">
      <dgm:prSet/>
      <dgm:spPr/>
      <dgm:t>
        <a:bodyPr/>
        <a:lstStyle/>
        <a:p>
          <a:pPr>
            <a:lnSpc>
              <a:spcPct val="100000"/>
            </a:lnSpc>
            <a:defRPr cap="all"/>
          </a:pPr>
          <a:r>
            <a:rPr lang="es-ES" b="0" i="0" dirty="0"/>
            <a:t>Si las cuestiones y demandas son o no tratables (hay experiencia, analogías, información, teorías, tecnologías, recursos, personal competente), </a:t>
          </a:r>
          <a:endParaRPr lang="en-US" dirty="0"/>
        </a:p>
      </dgm:t>
    </dgm:pt>
    <dgm:pt modelId="{949E8C49-3F11-4846-883C-8C09154C3AE9}" type="parTrans" cxnId="{FDC70C86-5572-4126-A0EB-0DB31010C6FD}">
      <dgm:prSet/>
      <dgm:spPr/>
      <dgm:t>
        <a:bodyPr/>
        <a:lstStyle/>
        <a:p>
          <a:endParaRPr lang="en-US"/>
        </a:p>
      </dgm:t>
    </dgm:pt>
    <dgm:pt modelId="{91A0FC7C-4E80-4F7F-AD9E-66E4B1D96686}" type="sibTrans" cxnId="{FDC70C86-5572-4126-A0EB-0DB31010C6FD}">
      <dgm:prSet/>
      <dgm:spPr/>
      <dgm:t>
        <a:bodyPr/>
        <a:lstStyle/>
        <a:p>
          <a:endParaRPr lang="en-US"/>
        </a:p>
      </dgm:t>
    </dgm:pt>
    <dgm:pt modelId="{5E8CF7DA-6FFA-41AA-9D9A-EEBA62404796}">
      <dgm:prSet/>
      <dgm:spPr/>
      <dgm:t>
        <a:bodyPr/>
        <a:lstStyle/>
        <a:p>
          <a:pPr>
            <a:lnSpc>
              <a:spcPct val="100000"/>
            </a:lnSpc>
            <a:defRPr cap="all"/>
          </a:pPr>
          <a:r>
            <a:rPr lang="es-ES" b="0" i="0"/>
            <a:t>Si los participantes en la toma de decisiones están o no interesados en intervenir en la cuestión por muchas razones </a:t>
          </a:r>
          <a:endParaRPr lang="en-US"/>
        </a:p>
      </dgm:t>
    </dgm:pt>
    <dgm:pt modelId="{B50C6AEF-98A8-41D5-9FE6-B3D719547DD7}" type="parTrans" cxnId="{9F1934F9-38A8-4FB6-A42F-9EEB2334F13B}">
      <dgm:prSet/>
      <dgm:spPr/>
      <dgm:t>
        <a:bodyPr/>
        <a:lstStyle/>
        <a:p>
          <a:endParaRPr lang="en-US"/>
        </a:p>
      </dgm:t>
    </dgm:pt>
    <dgm:pt modelId="{3F89CBB0-FD35-41F3-A277-297BA8DE2C90}" type="sibTrans" cxnId="{9F1934F9-38A8-4FB6-A42F-9EEB2334F13B}">
      <dgm:prSet/>
      <dgm:spPr/>
      <dgm:t>
        <a:bodyPr/>
        <a:lstStyle/>
        <a:p>
          <a:endParaRPr lang="en-US"/>
        </a:p>
      </dgm:t>
    </dgm:pt>
    <dgm:pt modelId="{B0D5E189-DE28-4570-80BD-6E7B4A72E39E}" type="pres">
      <dgm:prSet presAssocID="{F7B6BF5A-61C6-42CA-B623-2B6BD4869FAC}" presName="root" presStyleCnt="0">
        <dgm:presLayoutVars>
          <dgm:dir/>
          <dgm:resizeHandles val="exact"/>
        </dgm:presLayoutVars>
      </dgm:prSet>
      <dgm:spPr/>
    </dgm:pt>
    <dgm:pt modelId="{B4EFC8EB-7653-40E1-9913-99466B5ED497}" type="pres">
      <dgm:prSet presAssocID="{DC89834C-59D3-4788-9E4D-4AAE21559593}" presName="compNode" presStyleCnt="0"/>
      <dgm:spPr/>
    </dgm:pt>
    <dgm:pt modelId="{130C31B3-7043-4CB4-BEF8-9C49AB1153B5}" type="pres">
      <dgm:prSet presAssocID="{DC89834C-59D3-4788-9E4D-4AAE21559593}" presName="iconBgRect" presStyleLbl="bgShp" presStyleIdx="0" presStyleCnt="3"/>
      <dgm:spPr/>
    </dgm:pt>
    <dgm:pt modelId="{57F42649-CEB0-4E23-96D8-AD9217E556FE}" type="pres">
      <dgm:prSet presAssocID="{DC89834C-59D3-4788-9E4D-4AAE215595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43B63AB8-0629-49B6-AA5F-121C5BC1CB1E}" type="pres">
      <dgm:prSet presAssocID="{DC89834C-59D3-4788-9E4D-4AAE21559593}" presName="spaceRect" presStyleCnt="0"/>
      <dgm:spPr/>
    </dgm:pt>
    <dgm:pt modelId="{0151F9CD-4864-4DF3-B0CC-496E3FB60F26}" type="pres">
      <dgm:prSet presAssocID="{DC89834C-59D3-4788-9E4D-4AAE21559593}" presName="textRect" presStyleLbl="revTx" presStyleIdx="0" presStyleCnt="3">
        <dgm:presLayoutVars>
          <dgm:chMax val="1"/>
          <dgm:chPref val="1"/>
        </dgm:presLayoutVars>
      </dgm:prSet>
      <dgm:spPr/>
    </dgm:pt>
    <dgm:pt modelId="{DAF5C234-F27E-4B80-B5C5-18A157243455}" type="pres">
      <dgm:prSet presAssocID="{8C37D704-0265-41E4-8213-942CAD6C9069}" presName="sibTrans" presStyleCnt="0"/>
      <dgm:spPr/>
    </dgm:pt>
    <dgm:pt modelId="{93FFAE17-33EA-43E9-86B0-0104E18C3915}" type="pres">
      <dgm:prSet presAssocID="{803BBDD8-090A-4CB3-B1C3-482926459E31}" presName="compNode" presStyleCnt="0"/>
      <dgm:spPr/>
    </dgm:pt>
    <dgm:pt modelId="{C00D2F69-F68E-4519-A848-9B2603F7A3C8}" type="pres">
      <dgm:prSet presAssocID="{803BBDD8-090A-4CB3-B1C3-482926459E31}" presName="iconBgRect" presStyleLbl="bgShp" presStyleIdx="1" presStyleCnt="3"/>
      <dgm:spPr/>
    </dgm:pt>
    <dgm:pt modelId="{59DE2B49-C1A3-4CFA-94D2-FB418489B0B0}" type="pres">
      <dgm:prSet presAssocID="{803BBDD8-090A-4CB3-B1C3-482926459E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guntas"/>
        </a:ext>
      </dgm:extLst>
    </dgm:pt>
    <dgm:pt modelId="{803FB0ED-9501-4E89-B894-8BF592052D9D}" type="pres">
      <dgm:prSet presAssocID="{803BBDD8-090A-4CB3-B1C3-482926459E31}" presName="spaceRect" presStyleCnt="0"/>
      <dgm:spPr/>
    </dgm:pt>
    <dgm:pt modelId="{9BB41B60-7B62-4887-BDD2-3D9D850FAB60}" type="pres">
      <dgm:prSet presAssocID="{803BBDD8-090A-4CB3-B1C3-482926459E31}" presName="textRect" presStyleLbl="revTx" presStyleIdx="1" presStyleCnt="3">
        <dgm:presLayoutVars>
          <dgm:chMax val="1"/>
          <dgm:chPref val="1"/>
        </dgm:presLayoutVars>
      </dgm:prSet>
      <dgm:spPr/>
    </dgm:pt>
    <dgm:pt modelId="{47DB4EDA-4962-4A17-915B-42067E1D7778}" type="pres">
      <dgm:prSet presAssocID="{91A0FC7C-4E80-4F7F-AD9E-66E4B1D96686}" presName="sibTrans" presStyleCnt="0"/>
      <dgm:spPr/>
    </dgm:pt>
    <dgm:pt modelId="{AB2B9F90-9AD2-4F70-B1DA-16632FEEF09E}" type="pres">
      <dgm:prSet presAssocID="{5E8CF7DA-6FFA-41AA-9D9A-EEBA62404796}" presName="compNode" presStyleCnt="0"/>
      <dgm:spPr/>
    </dgm:pt>
    <dgm:pt modelId="{6BA188EC-4BE0-4FF4-86BD-258A85A83B24}" type="pres">
      <dgm:prSet presAssocID="{5E8CF7DA-6FFA-41AA-9D9A-EEBA62404796}" presName="iconBgRect" presStyleLbl="bgShp" presStyleIdx="2" presStyleCnt="3"/>
      <dgm:spPr/>
    </dgm:pt>
    <dgm:pt modelId="{7B7CF171-52BF-4D38-BA32-A9F92D005F43}" type="pres">
      <dgm:prSet presAssocID="{5E8CF7DA-6FFA-41AA-9D9A-EEBA624047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e"/>
        </a:ext>
      </dgm:extLst>
    </dgm:pt>
    <dgm:pt modelId="{2CA61042-CE9F-4F51-A3C9-96CFBD852FFF}" type="pres">
      <dgm:prSet presAssocID="{5E8CF7DA-6FFA-41AA-9D9A-EEBA62404796}" presName="spaceRect" presStyleCnt="0"/>
      <dgm:spPr/>
    </dgm:pt>
    <dgm:pt modelId="{E90E70AB-B620-4125-9E5D-080B812E0884}" type="pres">
      <dgm:prSet presAssocID="{5E8CF7DA-6FFA-41AA-9D9A-EEBA62404796}" presName="textRect" presStyleLbl="revTx" presStyleIdx="2" presStyleCnt="3">
        <dgm:presLayoutVars>
          <dgm:chMax val="1"/>
          <dgm:chPref val="1"/>
        </dgm:presLayoutVars>
      </dgm:prSet>
      <dgm:spPr/>
    </dgm:pt>
  </dgm:ptLst>
  <dgm:cxnLst>
    <dgm:cxn modelId="{FDCE402D-826F-45AE-B43B-C1E84F0F3F63}" type="presOf" srcId="{F7B6BF5A-61C6-42CA-B623-2B6BD4869FAC}" destId="{B0D5E189-DE28-4570-80BD-6E7B4A72E39E}" srcOrd="0" destOrd="0" presId="urn:microsoft.com/office/officeart/2018/5/layout/IconCircleLabelList"/>
    <dgm:cxn modelId="{6F428730-23F8-4C90-8D13-6A375A46C376}" srcId="{F7B6BF5A-61C6-42CA-B623-2B6BD4869FAC}" destId="{DC89834C-59D3-4788-9E4D-4AAE21559593}" srcOrd="0" destOrd="0" parTransId="{6D458ED8-D18F-46FE-A816-F31823CE91D4}" sibTransId="{8C37D704-0265-41E4-8213-942CAD6C9069}"/>
    <dgm:cxn modelId="{FDC70C86-5572-4126-A0EB-0DB31010C6FD}" srcId="{F7B6BF5A-61C6-42CA-B623-2B6BD4869FAC}" destId="{803BBDD8-090A-4CB3-B1C3-482926459E31}" srcOrd="1" destOrd="0" parTransId="{949E8C49-3F11-4846-883C-8C09154C3AE9}" sibTransId="{91A0FC7C-4E80-4F7F-AD9E-66E4B1D96686}"/>
    <dgm:cxn modelId="{74B14AA5-0504-4609-AC6B-156A2DB9E249}" type="presOf" srcId="{803BBDD8-090A-4CB3-B1C3-482926459E31}" destId="{9BB41B60-7B62-4887-BDD2-3D9D850FAB60}" srcOrd="0" destOrd="0" presId="urn:microsoft.com/office/officeart/2018/5/layout/IconCircleLabelList"/>
    <dgm:cxn modelId="{E3A817B0-72A2-4D57-818C-71B891A1AFC1}" type="presOf" srcId="{DC89834C-59D3-4788-9E4D-4AAE21559593}" destId="{0151F9CD-4864-4DF3-B0CC-496E3FB60F26}" srcOrd="0" destOrd="0" presId="urn:microsoft.com/office/officeart/2018/5/layout/IconCircleLabelList"/>
    <dgm:cxn modelId="{68AC22B4-263A-4D26-960D-76C5CAC49AF8}" type="presOf" srcId="{5E8CF7DA-6FFA-41AA-9D9A-EEBA62404796}" destId="{E90E70AB-B620-4125-9E5D-080B812E0884}" srcOrd="0" destOrd="0" presId="urn:microsoft.com/office/officeart/2018/5/layout/IconCircleLabelList"/>
    <dgm:cxn modelId="{9F1934F9-38A8-4FB6-A42F-9EEB2334F13B}" srcId="{F7B6BF5A-61C6-42CA-B623-2B6BD4869FAC}" destId="{5E8CF7DA-6FFA-41AA-9D9A-EEBA62404796}" srcOrd="2" destOrd="0" parTransId="{B50C6AEF-98A8-41D5-9FE6-B3D719547DD7}" sibTransId="{3F89CBB0-FD35-41F3-A277-297BA8DE2C90}"/>
    <dgm:cxn modelId="{CD995374-13A9-4169-AD1A-B941B178251A}" type="presParOf" srcId="{B0D5E189-DE28-4570-80BD-6E7B4A72E39E}" destId="{B4EFC8EB-7653-40E1-9913-99466B5ED497}" srcOrd="0" destOrd="0" presId="urn:microsoft.com/office/officeart/2018/5/layout/IconCircleLabelList"/>
    <dgm:cxn modelId="{04817860-90C8-4B8E-94C6-48A59D594BF7}" type="presParOf" srcId="{B4EFC8EB-7653-40E1-9913-99466B5ED497}" destId="{130C31B3-7043-4CB4-BEF8-9C49AB1153B5}" srcOrd="0" destOrd="0" presId="urn:microsoft.com/office/officeart/2018/5/layout/IconCircleLabelList"/>
    <dgm:cxn modelId="{ED03F874-7D2D-4143-9717-5F5907322994}" type="presParOf" srcId="{B4EFC8EB-7653-40E1-9913-99466B5ED497}" destId="{57F42649-CEB0-4E23-96D8-AD9217E556FE}" srcOrd="1" destOrd="0" presId="urn:microsoft.com/office/officeart/2018/5/layout/IconCircleLabelList"/>
    <dgm:cxn modelId="{C1CF88C1-352A-4E66-B254-D0758C2ABDE0}" type="presParOf" srcId="{B4EFC8EB-7653-40E1-9913-99466B5ED497}" destId="{43B63AB8-0629-49B6-AA5F-121C5BC1CB1E}" srcOrd="2" destOrd="0" presId="urn:microsoft.com/office/officeart/2018/5/layout/IconCircleLabelList"/>
    <dgm:cxn modelId="{0EB3888A-FB9C-4472-A48C-95E85C73001A}" type="presParOf" srcId="{B4EFC8EB-7653-40E1-9913-99466B5ED497}" destId="{0151F9CD-4864-4DF3-B0CC-496E3FB60F26}" srcOrd="3" destOrd="0" presId="urn:microsoft.com/office/officeart/2018/5/layout/IconCircleLabelList"/>
    <dgm:cxn modelId="{A797FA38-141F-4BCD-9198-088A1D10BE30}" type="presParOf" srcId="{B0D5E189-DE28-4570-80BD-6E7B4A72E39E}" destId="{DAF5C234-F27E-4B80-B5C5-18A157243455}" srcOrd="1" destOrd="0" presId="urn:microsoft.com/office/officeart/2018/5/layout/IconCircleLabelList"/>
    <dgm:cxn modelId="{813D4986-14F0-43BD-A6F7-80D3A2704CC9}" type="presParOf" srcId="{B0D5E189-DE28-4570-80BD-6E7B4A72E39E}" destId="{93FFAE17-33EA-43E9-86B0-0104E18C3915}" srcOrd="2" destOrd="0" presId="urn:microsoft.com/office/officeart/2018/5/layout/IconCircleLabelList"/>
    <dgm:cxn modelId="{3F60F755-0212-4D6D-9C7F-3300640900F1}" type="presParOf" srcId="{93FFAE17-33EA-43E9-86B0-0104E18C3915}" destId="{C00D2F69-F68E-4519-A848-9B2603F7A3C8}" srcOrd="0" destOrd="0" presId="urn:microsoft.com/office/officeart/2018/5/layout/IconCircleLabelList"/>
    <dgm:cxn modelId="{884297FE-878C-4561-B4D2-30E92CEFFFF7}" type="presParOf" srcId="{93FFAE17-33EA-43E9-86B0-0104E18C3915}" destId="{59DE2B49-C1A3-4CFA-94D2-FB418489B0B0}" srcOrd="1" destOrd="0" presId="urn:microsoft.com/office/officeart/2018/5/layout/IconCircleLabelList"/>
    <dgm:cxn modelId="{4D7EC381-168F-4EF3-9BF3-56651832B2B6}" type="presParOf" srcId="{93FFAE17-33EA-43E9-86B0-0104E18C3915}" destId="{803FB0ED-9501-4E89-B894-8BF592052D9D}" srcOrd="2" destOrd="0" presId="urn:microsoft.com/office/officeart/2018/5/layout/IconCircleLabelList"/>
    <dgm:cxn modelId="{FC9030BF-FE9F-4299-BA21-59208C941E62}" type="presParOf" srcId="{93FFAE17-33EA-43E9-86B0-0104E18C3915}" destId="{9BB41B60-7B62-4887-BDD2-3D9D850FAB60}" srcOrd="3" destOrd="0" presId="urn:microsoft.com/office/officeart/2018/5/layout/IconCircleLabelList"/>
    <dgm:cxn modelId="{12A850F4-523F-42DC-B3C5-4A77180458CC}" type="presParOf" srcId="{B0D5E189-DE28-4570-80BD-6E7B4A72E39E}" destId="{47DB4EDA-4962-4A17-915B-42067E1D7778}" srcOrd="3" destOrd="0" presId="urn:microsoft.com/office/officeart/2018/5/layout/IconCircleLabelList"/>
    <dgm:cxn modelId="{A2E26667-DB21-412B-8217-3016E57FC205}" type="presParOf" srcId="{B0D5E189-DE28-4570-80BD-6E7B4A72E39E}" destId="{AB2B9F90-9AD2-4F70-B1DA-16632FEEF09E}" srcOrd="4" destOrd="0" presId="urn:microsoft.com/office/officeart/2018/5/layout/IconCircleLabelList"/>
    <dgm:cxn modelId="{0BF0E9EE-8028-475B-9B92-416861BC6D6B}" type="presParOf" srcId="{AB2B9F90-9AD2-4F70-B1DA-16632FEEF09E}" destId="{6BA188EC-4BE0-4FF4-86BD-258A85A83B24}" srcOrd="0" destOrd="0" presId="urn:microsoft.com/office/officeart/2018/5/layout/IconCircleLabelList"/>
    <dgm:cxn modelId="{751C4500-1FDD-4203-A069-006C29E00F37}" type="presParOf" srcId="{AB2B9F90-9AD2-4F70-B1DA-16632FEEF09E}" destId="{7B7CF171-52BF-4D38-BA32-A9F92D005F43}" srcOrd="1" destOrd="0" presId="urn:microsoft.com/office/officeart/2018/5/layout/IconCircleLabelList"/>
    <dgm:cxn modelId="{34AC27F4-EF79-499F-B80F-1FE9D6B3B402}" type="presParOf" srcId="{AB2B9F90-9AD2-4F70-B1DA-16632FEEF09E}" destId="{2CA61042-CE9F-4F51-A3C9-96CFBD852FFF}" srcOrd="2" destOrd="0" presId="urn:microsoft.com/office/officeart/2018/5/layout/IconCircleLabelList"/>
    <dgm:cxn modelId="{2C0ACA1B-2641-48ED-AA60-E12F43C040BD}" type="presParOf" srcId="{AB2B9F90-9AD2-4F70-B1DA-16632FEEF09E}" destId="{E90E70AB-B620-4125-9E5D-080B812E088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AA33C5-2981-49B3-B431-32E54ECCFD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4EEA5EF-E624-4463-A0A3-B04C48B8043B}">
      <dgm:prSet/>
      <dgm:spPr/>
      <dgm:t>
        <a:bodyPr/>
        <a:lstStyle/>
        <a:p>
          <a:r>
            <a:rPr lang="es-ES" b="0" i="0"/>
            <a:t>Ofrecen dos importantes aportes categoriales y explicativos concernientes a la relación sociedad-gobierno: la "red de cuestiones" y el "subsistema de políticas" que refinan y matizan los teoremas mayores del corporativismo, el pluralismo y el clasismo-elitismo acerca de la naturaleza y funcionamiento del gobierno.</a:t>
          </a:r>
          <a:endParaRPr lang="en-US"/>
        </a:p>
      </dgm:t>
    </dgm:pt>
    <dgm:pt modelId="{C8186FAF-9E11-40B6-A74F-411EE90B416A}" type="parTrans" cxnId="{890ECEF6-66E7-488F-9B26-576E01199687}">
      <dgm:prSet/>
      <dgm:spPr/>
      <dgm:t>
        <a:bodyPr/>
        <a:lstStyle/>
        <a:p>
          <a:endParaRPr lang="en-US"/>
        </a:p>
      </dgm:t>
    </dgm:pt>
    <dgm:pt modelId="{8A141DE7-A792-46AF-940A-35535F009D2B}" type="sibTrans" cxnId="{890ECEF6-66E7-488F-9B26-576E01199687}">
      <dgm:prSet/>
      <dgm:spPr/>
      <dgm:t>
        <a:bodyPr/>
        <a:lstStyle/>
        <a:p>
          <a:endParaRPr lang="en-US"/>
        </a:p>
      </dgm:t>
    </dgm:pt>
    <dgm:pt modelId="{1D3ED565-326D-4A50-B282-79A08EADDFB6}" type="pres">
      <dgm:prSet presAssocID="{20AA33C5-2981-49B3-B431-32E54ECCFD69}" presName="linear" presStyleCnt="0">
        <dgm:presLayoutVars>
          <dgm:animLvl val="lvl"/>
          <dgm:resizeHandles val="exact"/>
        </dgm:presLayoutVars>
      </dgm:prSet>
      <dgm:spPr/>
    </dgm:pt>
    <dgm:pt modelId="{7CF7ADD2-78B4-4F64-ADA1-640A8113DA3D}" type="pres">
      <dgm:prSet presAssocID="{94EEA5EF-E624-4463-A0A3-B04C48B8043B}" presName="parentText" presStyleLbl="node1" presStyleIdx="0" presStyleCnt="1">
        <dgm:presLayoutVars>
          <dgm:chMax val="0"/>
          <dgm:bulletEnabled val="1"/>
        </dgm:presLayoutVars>
      </dgm:prSet>
      <dgm:spPr/>
    </dgm:pt>
  </dgm:ptLst>
  <dgm:cxnLst>
    <dgm:cxn modelId="{4D650541-0897-44E3-8C7E-425B00F0C024}" type="presOf" srcId="{94EEA5EF-E624-4463-A0A3-B04C48B8043B}" destId="{7CF7ADD2-78B4-4F64-ADA1-640A8113DA3D}" srcOrd="0" destOrd="0" presId="urn:microsoft.com/office/officeart/2005/8/layout/vList2"/>
    <dgm:cxn modelId="{EEC157F0-4FDE-4711-A35F-F5FDD75260DD}" type="presOf" srcId="{20AA33C5-2981-49B3-B431-32E54ECCFD69}" destId="{1D3ED565-326D-4A50-B282-79A08EADDFB6}" srcOrd="0" destOrd="0" presId="urn:microsoft.com/office/officeart/2005/8/layout/vList2"/>
    <dgm:cxn modelId="{890ECEF6-66E7-488F-9B26-576E01199687}" srcId="{20AA33C5-2981-49B3-B431-32E54ECCFD69}" destId="{94EEA5EF-E624-4463-A0A3-B04C48B8043B}" srcOrd="0" destOrd="0" parTransId="{C8186FAF-9E11-40B6-A74F-411EE90B416A}" sibTransId="{8A141DE7-A792-46AF-940A-35535F009D2B}"/>
    <dgm:cxn modelId="{EF3C130D-757D-4DE9-9A75-C16C0D9E7E0A}" type="presParOf" srcId="{1D3ED565-326D-4A50-B282-79A08EADDFB6}" destId="{7CF7ADD2-78B4-4F64-ADA1-640A8113DA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6CA4AB-81FF-47C4-B82D-5CFB4BC0F5B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3357700-87A0-4E46-9829-3FF806DAD624}">
      <dgm:prSet/>
      <dgm:spPr/>
      <dgm:t>
        <a:bodyPr/>
        <a:lstStyle/>
        <a:p>
          <a:r>
            <a:rPr lang="es-ES" b="0" i="0"/>
            <a:t>Por un lado, enfrenta la dificultad de construir y estructurar una definición aceptable, que supere los escollos de la polémica y pueda alcanzar de alguna manera consenso; </a:t>
          </a:r>
          <a:endParaRPr lang="en-US"/>
        </a:p>
      </dgm:t>
    </dgm:pt>
    <dgm:pt modelId="{42734660-E866-4061-997A-396BD6DD71AC}" type="parTrans" cxnId="{AC371E85-317C-4AE3-9686-E36CE76237E5}">
      <dgm:prSet/>
      <dgm:spPr/>
      <dgm:t>
        <a:bodyPr/>
        <a:lstStyle/>
        <a:p>
          <a:endParaRPr lang="en-US"/>
        </a:p>
      </dgm:t>
    </dgm:pt>
    <dgm:pt modelId="{3C3C3E69-770E-4C4D-8FD4-38ED85D6506F}" type="sibTrans" cxnId="{AC371E85-317C-4AE3-9686-E36CE76237E5}">
      <dgm:prSet/>
      <dgm:spPr/>
      <dgm:t>
        <a:bodyPr/>
        <a:lstStyle/>
        <a:p>
          <a:endParaRPr lang="en-US"/>
        </a:p>
      </dgm:t>
    </dgm:pt>
    <dgm:pt modelId="{1B62E405-847E-48F1-B434-A471135E8F0B}">
      <dgm:prSet/>
      <dgm:spPr/>
      <dgm:t>
        <a:bodyPr/>
        <a:lstStyle/>
        <a:p>
          <a:r>
            <a:rPr lang="es-ES" b="0" i="0"/>
            <a:t>por el otro, debe conducir a una definición operativa que dé pie y espacio a una intervención pública viable con los instrumentos y recursos a disposición del gobierno</a:t>
          </a:r>
          <a:endParaRPr lang="en-US"/>
        </a:p>
      </dgm:t>
    </dgm:pt>
    <dgm:pt modelId="{812F4A8A-29C3-45E3-942D-D48BB2C7B729}" type="parTrans" cxnId="{FE57CE2F-3026-48B6-BE8B-DC807E60D2E5}">
      <dgm:prSet/>
      <dgm:spPr/>
      <dgm:t>
        <a:bodyPr/>
        <a:lstStyle/>
        <a:p>
          <a:endParaRPr lang="en-US"/>
        </a:p>
      </dgm:t>
    </dgm:pt>
    <dgm:pt modelId="{F6D02ADC-3163-475F-B504-A4A1C3ED551B}" type="sibTrans" cxnId="{FE57CE2F-3026-48B6-BE8B-DC807E60D2E5}">
      <dgm:prSet/>
      <dgm:spPr/>
      <dgm:t>
        <a:bodyPr/>
        <a:lstStyle/>
        <a:p>
          <a:endParaRPr lang="en-US"/>
        </a:p>
      </dgm:t>
    </dgm:pt>
    <dgm:pt modelId="{60DF29E7-4827-4EAD-9F58-79D8DD615E35}" type="pres">
      <dgm:prSet presAssocID="{A46CA4AB-81FF-47C4-B82D-5CFB4BC0F5B0}" presName="linear" presStyleCnt="0">
        <dgm:presLayoutVars>
          <dgm:animLvl val="lvl"/>
          <dgm:resizeHandles val="exact"/>
        </dgm:presLayoutVars>
      </dgm:prSet>
      <dgm:spPr/>
    </dgm:pt>
    <dgm:pt modelId="{B94D7A88-06C8-4FEB-8C96-C96323C09D72}" type="pres">
      <dgm:prSet presAssocID="{83357700-87A0-4E46-9829-3FF806DAD624}" presName="parentText" presStyleLbl="node1" presStyleIdx="0" presStyleCnt="2">
        <dgm:presLayoutVars>
          <dgm:chMax val="0"/>
          <dgm:bulletEnabled val="1"/>
        </dgm:presLayoutVars>
      </dgm:prSet>
      <dgm:spPr/>
    </dgm:pt>
    <dgm:pt modelId="{2BF76981-1DA9-454F-A18B-300DB2AEEABC}" type="pres">
      <dgm:prSet presAssocID="{3C3C3E69-770E-4C4D-8FD4-38ED85D6506F}" presName="spacer" presStyleCnt="0"/>
      <dgm:spPr/>
    </dgm:pt>
    <dgm:pt modelId="{AA659B26-B8DC-4BBF-8EB6-B62344BEBFF5}" type="pres">
      <dgm:prSet presAssocID="{1B62E405-847E-48F1-B434-A471135E8F0B}" presName="parentText" presStyleLbl="node1" presStyleIdx="1" presStyleCnt="2">
        <dgm:presLayoutVars>
          <dgm:chMax val="0"/>
          <dgm:bulletEnabled val="1"/>
        </dgm:presLayoutVars>
      </dgm:prSet>
      <dgm:spPr/>
    </dgm:pt>
  </dgm:ptLst>
  <dgm:cxnLst>
    <dgm:cxn modelId="{172F3615-DF7C-41FE-B92C-30ECAA731D58}" type="presOf" srcId="{A46CA4AB-81FF-47C4-B82D-5CFB4BC0F5B0}" destId="{60DF29E7-4827-4EAD-9F58-79D8DD615E35}" srcOrd="0" destOrd="0" presId="urn:microsoft.com/office/officeart/2005/8/layout/vList2"/>
    <dgm:cxn modelId="{FE57CE2F-3026-48B6-BE8B-DC807E60D2E5}" srcId="{A46CA4AB-81FF-47C4-B82D-5CFB4BC0F5B0}" destId="{1B62E405-847E-48F1-B434-A471135E8F0B}" srcOrd="1" destOrd="0" parTransId="{812F4A8A-29C3-45E3-942D-D48BB2C7B729}" sibTransId="{F6D02ADC-3163-475F-B504-A4A1C3ED551B}"/>
    <dgm:cxn modelId="{AC371E85-317C-4AE3-9686-E36CE76237E5}" srcId="{A46CA4AB-81FF-47C4-B82D-5CFB4BC0F5B0}" destId="{83357700-87A0-4E46-9829-3FF806DAD624}" srcOrd="0" destOrd="0" parTransId="{42734660-E866-4061-997A-396BD6DD71AC}" sibTransId="{3C3C3E69-770E-4C4D-8FD4-38ED85D6506F}"/>
    <dgm:cxn modelId="{7E56DE9C-FB5D-4128-B636-0F77DD53D09B}" type="presOf" srcId="{83357700-87A0-4E46-9829-3FF806DAD624}" destId="{B94D7A88-06C8-4FEB-8C96-C96323C09D72}" srcOrd="0" destOrd="0" presId="urn:microsoft.com/office/officeart/2005/8/layout/vList2"/>
    <dgm:cxn modelId="{9C38D7D1-77FA-4DB2-896F-AF4C048904FE}" type="presOf" srcId="{1B62E405-847E-48F1-B434-A471135E8F0B}" destId="{AA659B26-B8DC-4BBF-8EB6-B62344BEBFF5}" srcOrd="0" destOrd="0" presId="urn:microsoft.com/office/officeart/2005/8/layout/vList2"/>
    <dgm:cxn modelId="{6A16E569-81F0-47BD-A7C5-A78EB5AFF227}" type="presParOf" srcId="{60DF29E7-4827-4EAD-9F58-79D8DD615E35}" destId="{B94D7A88-06C8-4FEB-8C96-C96323C09D72}" srcOrd="0" destOrd="0" presId="urn:microsoft.com/office/officeart/2005/8/layout/vList2"/>
    <dgm:cxn modelId="{71EEC7C7-6979-43D0-B8DB-2E9EFAD11ED4}" type="presParOf" srcId="{60DF29E7-4827-4EAD-9F58-79D8DD615E35}" destId="{2BF76981-1DA9-454F-A18B-300DB2AEEABC}" srcOrd="1" destOrd="0" presId="urn:microsoft.com/office/officeart/2005/8/layout/vList2"/>
    <dgm:cxn modelId="{DFB542ED-153A-4C1C-A97D-B49104A17AA8}" type="presParOf" srcId="{60DF29E7-4827-4EAD-9F58-79D8DD615E35}" destId="{AA659B26-B8DC-4BBF-8EB6-B62344BEBFF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ACA1A-0D77-4343-A48E-2576217F4218}">
      <dsp:nvSpPr>
        <dsp:cNvPr id="0" name=""/>
        <dsp:cNvSpPr/>
      </dsp:nvSpPr>
      <dsp:spPr>
        <a:xfrm>
          <a:off x="0" y="4472"/>
          <a:ext cx="6116795" cy="1410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CD205-C830-41EC-9CBF-4EC9B992B4A2}">
      <dsp:nvSpPr>
        <dsp:cNvPr id="0" name=""/>
        <dsp:cNvSpPr/>
      </dsp:nvSpPr>
      <dsp:spPr>
        <a:xfrm>
          <a:off x="426641" y="321809"/>
          <a:ext cx="776470" cy="775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77CA1F-AD14-48F5-A642-5A30852B6776}">
      <dsp:nvSpPr>
        <dsp:cNvPr id="0" name=""/>
        <dsp:cNvSpPr/>
      </dsp:nvSpPr>
      <dsp:spPr>
        <a:xfrm>
          <a:off x="1629752" y="4472"/>
          <a:ext cx="4423189" cy="1411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12" tIns="149412" rIns="149412" bIns="149412" numCol="1" spcCol="1270" anchor="ctr" anchorCtr="0">
          <a:noAutofit/>
        </a:bodyPr>
        <a:lstStyle/>
        <a:p>
          <a:pPr marL="0" lvl="0" indent="0" algn="l" defTabSz="622300">
            <a:lnSpc>
              <a:spcPct val="90000"/>
            </a:lnSpc>
            <a:spcBef>
              <a:spcPct val="0"/>
            </a:spcBef>
            <a:spcAft>
              <a:spcPct val="35000"/>
            </a:spcAft>
            <a:buNone/>
          </a:pPr>
          <a:r>
            <a:rPr lang="es-ES" sz="1400" b="0" i="0" kern="1200"/>
            <a:t>La noción de policy process es propiamente un dispositivo analítico, intelectualmente construido, para fines de modelación, ordenamiento, explicación y prescripción de una política</a:t>
          </a:r>
          <a:endParaRPr lang="en-US" sz="1400" kern="1200"/>
        </a:p>
      </dsp:txBody>
      <dsp:txXfrm>
        <a:off x="1629752" y="4472"/>
        <a:ext cx="4423189" cy="1411763"/>
      </dsp:txXfrm>
    </dsp:sp>
    <dsp:sp modelId="{9A031F2B-7C79-4EFD-918F-3B7F34279FAC}">
      <dsp:nvSpPr>
        <dsp:cNvPr id="0" name=""/>
        <dsp:cNvSpPr/>
      </dsp:nvSpPr>
      <dsp:spPr>
        <a:xfrm>
          <a:off x="0" y="1758482"/>
          <a:ext cx="6116795" cy="1410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A8B92-97FD-49BF-9FBC-C60E1F9FB45D}">
      <dsp:nvSpPr>
        <dsp:cNvPr id="0" name=""/>
        <dsp:cNvSpPr/>
      </dsp:nvSpPr>
      <dsp:spPr>
        <a:xfrm>
          <a:off x="426641" y="2075818"/>
          <a:ext cx="776470" cy="775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10BD8A-E3F3-4209-8C85-913CA92D2B10}">
      <dsp:nvSpPr>
        <dsp:cNvPr id="0" name=""/>
        <dsp:cNvSpPr/>
      </dsp:nvSpPr>
      <dsp:spPr>
        <a:xfrm>
          <a:off x="1629752" y="1758482"/>
          <a:ext cx="4423189" cy="1411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12" tIns="149412" rIns="149412" bIns="149412" numCol="1" spcCol="1270" anchor="ctr" anchorCtr="0">
          <a:noAutofit/>
        </a:bodyPr>
        <a:lstStyle/>
        <a:p>
          <a:pPr marL="0" lvl="0" indent="0" algn="l" defTabSz="622300">
            <a:lnSpc>
              <a:spcPct val="90000"/>
            </a:lnSpc>
            <a:spcBef>
              <a:spcPct val="0"/>
            </a:spcBef>
            <a:spcAft>
              <a:spcPct val="35000"/>
            </a:spcAft>
            <a:buNone/>
          </a:pPr>
          <a:r>
            <a:rPr lang="es-ES" sz="1400" b="0" i="0" kern="1200"/>
            <a:t>En la práctica las "etapas" pueden sohreponerse y suponerse unas a las otras, condensarse alrededor de una de ellas, anticiparse</a:t>
          </a:r>
          <a:endParaRPr lang="en-US" sz="1400" kern="1200"/>
        </a:p>
      </dsp:txBody>
      <dsp:txXfrm>
        <a:off x="1629752" y="1758482"/>
        <a:ext cx="4423189" cy="1411763"/>
      </dsp:txXfrm>
    </dsp:sp>
    <dsp:sp modelId="{79315BEA-F931-4C3A-B0C7-6F322099B54A}">
      <dsp:nvSpPr>
        <dsp:cNvPr id="0" name=""/>
        <dsp:cNvSpPr/>
      </dsp:nvSpPr>
      <dsp:spPr>
        <a:xfrm>
          <a:off x="0" y="3512491"/>
          <a:ext cx="6116795" cy="1410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537EB-18AE-4281-9B59-5DB3F70C3210}">
      <dsp:nvSpPr>
        <dsp:cNvPr id="0" name=""/>
        <dsp:cNvSpPr/>
      </dsp:nvSpPr>
      <dsp:spPr>
        <a:xfrm>
          <a:off x="427058" y="3829828"/>
          <a:ext cx="776470" cy="775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A571B0-737C-4888-A859-37367D002E11}">
      <dsp:nvSpPr>
        <dsp:cNvPr id="0" name=""/>
        <dsp:cNvSpPr/>
      </dsp:nvSpPr>
      <dsp:spPr>
        <a:xfrm>
          <a:off x="1630587" y="3512491"/>
          <a:ext cx="4423189" cy="1411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12" tIns="149412" rIns="149412" bIns="149412" numCol="1" spcCol="1270" anchor="ctr" anchorCtr="0">
          <a:noAutofit/>
        </a:bodyPr>
        <a:lstStyle/>
        <a:p>
          <a:pPr marL="0" lvl="0" indent="0" algn="l" defTabSz="622300">
            <a:lnSpc>
              <a:spcPct val="90000"/>
            </a:lnSpc>
            <a:spcBef>
              <a:spcPct val="0"/>
            </a:spcBef>
            <a:spcAft>
              <a:spcPct val="35000"/>
            </a:spcAft>
            <a:buNone/>
          </a:pPr>
          <a:r>
            <a:rPr lang="es-ES" sz="1400" b="0" i="0" kern="1200"/>
            <a:t>La policy evaluation, más que el diseño y la selección de opciones, se volvió el tema clave. Se pensó que sólo los resultados de la evaluación podían orientar a la política social y corregir los abstractos análisis e ideales cursos de acción</a:t>
          </a:r>
          <a:endParaRPr lang="en-US" sz="1400" kern="1200"/>
        </a:p>
      </dsp:txBody>
      <dsp:txXfrm>
        <a:off x="1630587" y="3512491"/>
        <a:ext cx="4423189" cy="1411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0EB4-C8FC-4EB3-850C-7734055004E1}">
      <dsp:nvSpPr>
        <dsp:cNvPr id="0" name=""/>
        <dsp:cNvSpPr/>
      </dsp:nvSpPr>
      <dsp:spPr>
        <a:xfrm>
          <a:off x="0" y="334080"/>
          <a:ext cx="6391275" cy="226190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0" i="0" kern="1200"/>
            <a:t>Surgió entonces explosiva en la segunda mitad de los años setenta la literatura de la policy implementation que rescató las cuestiones organizacionales y administrativas olvidadas, debido a la importancia que se otorgaba al análisis, diseño y elección de las opciones</a:t>
          </a:r>
          <a:endParaRPr lang="en-US" sz="1900" kern="1200"/>
        </a:p>
      </dsp:txBody>
      <dsp:txXfrm>
        <a:off x="110417" y="444497"/>
        <a:ext cx="6170441" cy="2041068"/>
      </dsp:txXfrm>
    </dsp:sp>
    <dsp:sp modelId="{1CE7ECE1-8999-47A7-A148-BDF0A6F943BA}">
      <dsp:nvSpPr>
        <dsp:cNvPr id="0" name=""/>
        <dsp:cNvSpPr/>
      </dsp:nvSpPr>
      <dsp:spPr>
        <a:xfrm>
          <a:off x="0" y="2650703"/>
          <a:ext cx="6391275" cy="2261902"/>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0" i="0" kern="1200"/>
            <a:t>El redimensionamiento del estado y la reivindicación del policy management fueron en los años ochenta las dos caras de una misma respuesta. La atención se centró entonces en la averiguación de cómo el estado podría lograr que las políticas para el cumplimiento de sus funciones básicas fueran realmente eficaces y eficiente</a:t>
          </a:r>
          <a:endParaRPr lang="en-US" sz="1900" kern="1200"/>
        </a:p>
      </dsp:txBody>
      <dsp:txXfrm>
        <a:off x="110417" y="2761120"/>
        <a:ext cx="6170441" cy="2041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C31B3-7043-4CB4-BEF8-9C49AB1153B5}">
      <dsp:nvSpPr>
        <dsp:cNvPr id="0" name=""/>
        <dsp:cNvSpPr/>
      </dsp:nvSpPr>
      <dsp:spPr>
        <a:xfrm>
          <a:off x="566941" y="125091"/>
          <a:ext cx="1749937" cy="1749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42649-CEB0-4E23-96D8-AD9217E556FE}">
      <dsp:nvSpPr>
        <dsp:cNvPr id="0" name=""/>
        <dsp:cNvSpPr/>
      </dsp:nvSpPr>
      <dsp:spPr>
        <a:xfrm>
          <a:off x="939879" y="498029"/>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51F9CD-4864-4DF3-B0CC-496E3FB60F26}">
      <dsp:nvSpPr>
        <dsp:cNvPr id="0" name=""/>
        <dsp:cNvSpPr/>
      </dsp:nvSpPr>
      <dsp:spPr>
        <a:xfrm>
          <a:off x="7535" y="2420091"/>
          <a:ext cx="28687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0" i="0" kern="1200"/>
            <a:t>Si el gobierno se encuentra o no en una oportunidad de elección </a:t>
          </a:r>
          <a:endParaRPr lang="en-US" sz="1100" kern="1200"/>
        </a:p>
      </dsp:txBody>
      <dsp:txXfrm>
        <a:off x="7535" y="2420091"/>
        <a:ext cx="2868750" cy="877500"/>
      </dsp:txXfrm>
    </dsp:sp>
    <dsp:sp modelId="{C00D2F69-F68E-4519-A848-9B2603F7A3C8}">
      <dsp:nvSpPr>
        <dsp:cNvPr id="0" name=""/>
        <dsp:cNvSpPr/>
      </dsp:nvSpPr>
      <dsp:spPr>
        <a:xfrm>
          <a:off x="3937722" y="125091"/>
          <a:ext cx="1749937" cy="1749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E2B49-C1A3-4CFA-94D2-FB418489B0B0}">
      <dsp:nvSpPr>
        <dsp:cNvPr id="0" name=""/>
        <dsp:cNvSpPr/>
      </dsp:nvSpPr>
      <dsp:spPr>
        <a:xfrm>
          <a:off x="4310660" y="498029"/>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B41B60-7B62-4887-BDD2-3D9D850FAB60}">
      <dsp:nvSpPr>
        <dsp:cNvPr id="0" name=""/>
        <dsp:cNvSpPr/>
      </dsp:nvSpPr>
      <dsp:spPr>
        <a:xfrm>
          <a:off x="3378316" y="2420091"/>
          <a:ext cx="28687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0" i="0" kern="1200" dirty="0"/>
            <a:t>Si las cuestiones y demandas son o no tratables (hay experiencia, analogías, información, teorías, tecnologías, recursos, personal competente), </a:t>
          </a:r>
          <a:endParaRPr lang="en-US" sz="1100" kern="1200" dirty="0"/>
        </a:p>
      </dsp:txBody>
      <dsp:txXfrm>
        <a:off x="3378316" y="2420091"/>
        <a:ext cx="2868750" cy="877500"/>
      </dsp:txXfrm>
    </dsp:sp>
    <dsp:sp modelId="{6BA188EC-4BE0-4FF4-86BD-258A85A83B24}">
      <dsp:nvSpPr>
        <dsp:cNvPr id="0" name=""/>
        <dsp:cNvSpPr/>
      </dsp:nvSpPr>
      <dsp:spPr>
        <a:xfrm>
          <a:off x="7308504" y="125091"/>
          <a:ext cx="1749937" cy="1749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CF171-52BF-4D38-BA32-A9F92D005F43}">
      <dsp:nvSpPr>
        <dsp:cNvPr id="0" name=""/>
        <dsp:cNvSpPr/>
      </dsp:nvSpPr>
      <dsp:spPr>
        <a:xfrm>
          <a:off x="7681441" y="498029"/>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0E70AB-B620-4125-9E5D-080B812E0884}">
      <dsp:nvSpPr>
        <dsp:cNvPr id="0" name=""/>
        <dsp:cNvSpPr/>
      </dsp:nvSpPr>
      <dsp:spPr>
        <a:xfrm>
          <a:off x="6749097" y="2420091"/>
          <a:ext cx="28687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0" i="0" kern="1200"/>
            <a:t>Si los participantes en la toma de decisiones están o no interesados en intervenir en la cuestión por muchas razones </a:t>
          </a:r>
          <a:endParaRPr lang="en-US" sz="1100" kern="1200"/>
        </a:p>
      </dsp:txBody>
      <dsp:txXfrm>
        <a:off x="6749097" y="2420091"/>
        <a:ext cx="2868750" cy="87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7ADD2-78B4-4F64-ADA1-640A8113DA3D}">
      <dsp:nvSpPr>
        <dsp:cNvPr id="0" name=""/>
        <dsp:cNvSpPr/>
      </dsp:nvSpPr>
      <dsp:spPr>
        <a:xfrm>
          <a:off x="0" y="68063"/>
          <a:ext cx="6391275" cy="511055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0" i="0" kern="1200"/>
            <a:t>Ofrecen dos importantes aportes categoriales y explicativos concernientes a la relación sociedad-gobierno: la "red de cuestiones" y el "subsistema de políticas" que refinan y matizan los teoremas mayores del corporativismo, el pluralismo y el clasismo-elitismo acerca de la naturaleza y funcionamiento del gobierno.</a:t>
          </a:r>
          <a:endParaRPr lang="en-US" sz="2800" kern="1200"/>
        </a:p>
      </dsp:txBody>
      <dsp:txXfrm>
        <a:off x="249477" y="317540"/>
        <a:ext cx="5892321" cy="4611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7A88-06C8-4FEB-8C96-C96323C09D72}">
      <dsp:nvSpPr>
        <dsp:cNvPr id="0" name=""/>
        <dsp:cNvSpPr/>
      </dsp:nvSpPr>
      <dsp:spPr>
        <a:xfrm>
          <a:off x="0" y="334823"/>
          <a:ext cx="6391275" cy="22510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0" i="0" kern="1200"/>
            <a:t>Por un lado, enfrenta la dificultad de construir y estructurar una definición aceptable, que supere los escollos de la polémica y pueda alcanzar de alguna manera consenso; </a:t>
          </a:r>
          <a:endParaRPr lang="en-US" sz="2600" kern="1200"/>
        </a:p>
      </dsp:txBody>
      <dsp:txXfrm>
        <a:off x="109889" y="444712"/>
        <a:ext cx="6171497" cy="2031302"/>
      </dsp:txXfrm>
    </dsp:sp>
    <dsp:sp modelId="{AA659B26-B8DC-4BBF-8EB6-B62344BEBFF5}">
      <dsp:nvSpPr>
        <dsp:cNvPr id="0" name=""/>
        <dsp:cNvSpPr/>
      </dsp:nvSpPr>
      <dsp:spPr>
        <a:xfrm>
          <a:off x="0" y="2660783"/>
          <a:ext cx="6391275" cy="22510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0" i="0" kern="1200"/>
            <a:t>por el otro, debe conducir a una definición operativa que dé pie y espacio a una intervención pública viable con los instrumentos y recursos a disposición del gobierno</a:t>
          </a:r>
          <a:endParaRPr lang="en-US" sz="2600" kern="1200"/>
        </a:p>
      </dsp:txBody>
      <dsp:txXfrm>
        <a:off x="109889" y="2770672"/>
        <a:ext cx="6171497" cy="20313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8A1A00-0DB1-4509-8CB4-AB4B841F4B89}" type="datetime1">
              <a:rPr lang="es-ES" smtClean="0"/>
              <a:t>21/08/2022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EFEAC8-304B-462C-A233-CC7703D6F250}" type="slidenum">
              <a:rPr lang="es-ES" smtClean="0"/>
              <a:t>‹Nº›</a:t>
            </a:fld>
            <a:endParaRPr lang="es-ES" dirty="0"/>
          </a:p>
        </p:txBody>
      </p:sp>
    </p:spTree>
    <p:extLst>
      <p:ext uri="{BB962C8B-B14F-4D97-AF65-F5344CB8AC3E}">
        <p14:creationId xmlns:p14="http://schemas.microsoft.com/office/powerpoint/2010/main" val="2423430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4B582-7B57-420E-9118-CD1E9389AF7C}" type="datetime1">
              <a:rPr lang="es-ES" smtClean="0"/>
              <a:t>21/08/2022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34C28-DDE3-4862-81B8-C50E9E09DF80}" type="slidenum">
              <a:rPr lang="es-ES" smtClean="0"/>
              <a:t>‹Nº›</a:t>
            </a:fld>
            <a:endParaRPr lang="es-ES" dirty="0"/>
          </a:p>
        </p:txBody>
      </p:sp>
    </p:spTree>
    <p:extLst>
      <p:ext uri="{BB962C8B-B14F-4D97-AF65-F5344CB8AC3E}">
        <p14:creationId xmlns:p14="http://schemas.microsoft.com/office/powerpoint/2010/main" val="28097264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E334C28-DDE3-4862-81B8-C50E9E09DF80}" type="slidenum">
              <a:rPr lang="es-ES" smtClean="0"/>
              <a:t>1</a:t>
            </a:fld>
            <a:endParaRPr lang="es-ES" dirty="0"/>
          </a:p>
        </p:txBody>
      </p:sp>
    </p:spTree>
    <p:extLst>
      <p:ext uri="{BB962C8B-B14F-4D97-AF65-F5344CB8AC3E}">
        <p14:creationId xmlns:p14="http://schemas.microsoft.com/office/powerpoint/2010/main" val="2508189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rtl="0"/>
            <a:fld id="{2B8E88A6-A0F4-4F3F-8886-043CEEF92AA3}" type="datetime1">
              <a:rPr lang="es-ES" noProof="0" smtClean="0"/>
              <a:t>21/08/2022</a:t>
            </a:fld>
            <a:endParaRPr lang="es-ES" noProof="0"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rtl="0"/>
            <a:endParaRPr lang="es-ES" noProof="0"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219602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F53B7C01-13B8-49C7-B04C-32548464F873}" type="datetime1">
              <a:rPr lang="es-ES" noProof="0" smtClean="0"/>
              <a:t>21/08/2022</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1231802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F53B7C01-13B8-49C7-B04C-32548464F873}" type="datetime1">
              <a:rPr lang="es-ES" noProof="0" smtClean="0"/>
              <a:t>21/08/2022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9297753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F53B7C01-13B8-49C7-B04C-32548464F873}" type="datetime1">
              <a:rPr lang="es-ES" noProof="0" smtClean="0"/>
              <a:t>21/08/2022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8478657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F53B7C01-13B8-49C7-B04C-32548464F873}" type="datetime1">
              <a:rPr lang="es-ES" noProof="0" smtClean="0"/>
              <a:t>21/08/2022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914456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0"/>
            <a:fld id="{BA13D774-9BDA-4705-8043-6020C8F3BE9E}" type="datetime1">
              <a:rPr lang="es-ES" noProof="0" smtClean="0"/>
              <a:t>21/08/2022</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38395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0"/>
            <a:fld id="{2D1FE546-2C0A-4360-9661-C471E7FE73BD}" type="datetime1">
              <a:rPr lang="es-ES" noProof="0" smtClean="0"/>
              <a:t>21/08/2022</a:t>
            </a:fld>
            <a:endParaRPr lang="es-ES" noProof="0" dirty="0"/>
          </a:p>
        </p:txBody>
      </p:sp>
      <p:sp>
        <p:nvSpPr>
          <p:cNvPr id="8" name="Footer Placeholder 7"/>
          <p:cNvSpPr>
            <a:spLocks noGrp="1"/>
          </p:cNvSpPr>
          <p:nvPr>
            <p:ph type="ftr" sz="quarter" idx="11"/>
          </p:nvPr>
        </p:nvSpPr>
        <p:spPr>
          <a:xfrm>
            <a:off x="561111" y="6391838"/>
            <a:ext cx="3644282" cy="304801"/>
          </a:xfrm>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468038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rtl="0"/>
            <a:fld id="{39219250-FE8E-4C0D-A38C-4A0BB9336840}" type="datetime1">
              <a:rPr lang="es-ES" noProof="0" smtClean="0"/>
              <a:t>21/08/2022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852045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rtl="0"/>
            <a:fld id="{369C8A25-7E48-4820-A5CB-ADD2216177A3}" type="datetime1">
              <a:rPr lang="es-ES" noProof="0" smtClean="0"/>
              <a:t>21/08/2022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64294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F53B7C01-13B8-49C7-B04C-32548464F873}" type="datetime1">
              <a:rPr lang="es-ES" noProof="0" smtClean="0"/>
              <a:t>21/08/2022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4153238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4366A44A-7F50-4256-87C4-21485FD59CFC}" type="datetime1">
              <a:rPr lang="es-ES" noProof="0" smtClean="0"/>
              <a:t>21/08/2022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39840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fld id="{F53B7C01-13B8-49C7-B04C-32548464F873}" type="datetime1">
              <a:rPr lang="es-ES" noProof="0" smtClean="0"/>
              <a:t>21/08/2022</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6128597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fld id="{4B2B13F1-46AB-46D7-A0E1-0F126D48BD68}" type="datetime1">
              <a:rPr lang="es-ES" noProof="0" smtClean="0"/>
              <a:t>21/08/2022</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64540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A434B6BE-3C46-42B6-984C-12757AD9BF90}" type="datetime1">
              <a:rPr lang="es-ES" noProof="0" smtClean="0"/>
              <a:t>21/08/2022</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44162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BCD4B36-7091-4648-89BC-530D505FB2A5}" type="datetime1">
              <a:rPr lang="es-ES" noProof="0" smtClean="0"/>
              <a:t>21/08/2022</a:t>
            </a:fld>
            <a:endParaRPr lang="es-ES" noProof="0" dirty="0"/>
          </a:p>
        </p:txBody>
      </p:sp>
      <p:sp>
        <p:nvSpPr>
          <p:cNvPr id="3" name="Footer Placeholder 2"/>
          <p:cNvSpPr>
            <a:spLocks noGrp="1"/>
          </p:cNvSpPr>
          <p:nvPr>
            <p:ph type="ftr" sz="quarter" idx="11"/>
          </p:nvPr>
        </p:nvSpPr>
        <p:spPr/>
        <p:txBody>
          <a:bodyPr/>
          <a:lstStyle/>
          <a:p>
            <a:pPr rtl="0"/>
            <a:endParaRPr lang="es-E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33630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AA97BECC-210C-451A-95F6-6BDC3A2E1F4B}" type="datetime1">
              <a:rPr lang="es-ES" noProof="0" smtClean="0"/>
              <a:t>21/08/2022</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163286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F53B7C01-13B8-49C7-B04C-32548464F873}" type="datetime1">
              <a:rPr lang="es-ES" noProof="0" smtClean="0"/>
              <a:t>21/08/2022</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250673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rtl="0"/>
            <a:fld id="{F53B7C01-13B8-49C7-B04C-32548464F873}" type="datetime1">
              <a:rPr lang="es-ES" noProof="0" smtClean="0"/>
              <a:t>21/08/2022</a:t>
            </a:fld>
            <a:endParaRPr lang="es-ES" noProof="0"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rtl="0"/>
            <a:endParaRPr lang="es-ES" noProof="0"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3853418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3" name="Rectangle 1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8160773" y="1113062"/>
            <a:ext cx="3382297" cy="3281957"/>
          </a:xfrm>
        </p:spPr>
        <p:txBody>
          <a:bodyPr rtlCol="0">
            <a:normAutofit/>
          </a:bodyPr>
          <a:lstStyle/>
          <a:p>
            <a:pPr>
              <a:lnSpc>
                <a:spcPct val="90000"/>
              </a:lnSpc>
            </a:pPr>
            <a:r>
              <a:rPr lang="es-ES" sz="4200" dirty="0">
                <a:solidFill>
                  <a:srgbClr val="EBEBEB"/>
                </a:solidFill>
              </a:rPr>
              <a:t>PROBLEMAS PUBLICOS</a:t>
            </a:r>
            <a:br>
              <a:rPr lang="es-ES" sz="4200" dirty="0">
                <a:solidFill>
                  <a:srgbClr val="EBEBEB"/>
                </a:solidFill>
              </a:rPr>
            </a:br>
            <a:r>
              <a:rPr lang="es-ES" sz="4200" dirty="0">
                <a:solidFill>
                  <a:srgbClr val="EBEBEB"/>
                </a:solidFill>
              </a:rPr>
              <a:t>Y</a:t>
            </a:r>
            <a:br>
              <a:rPr lang="es-ES" sz="4200" dirty="0">
                <a:solidFill>
                  <a:srgbClr val="EBEBEB"/>
                </a:solidFill>
              </a:rPr>
            </a:br>
            <a:r>
              <a:rPr lang="es-ES" sz="4200" dirty="0">
                <a:solidFill>
                  <a:srgbClr val="EBEBEB"/>
                </a:solidFill>
              </a:rPr>
              <a:t>AGENDA DE GOBIERNO</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8160773" y="4591665"/>
            <a:ext cx="3382298" cy="1150156"/>
          </a:xfrm>
        </p:spPr>
        <p:txBody>
          <a:bodyPr rtlCol="0">
            <a:normAutofit/>
          </a:bodyPr>
          <a:lstStyle/>
          <a:p>
            <a:pPr rtl="0"/>
            <a:r>
              <a:rPr lang="es-ES" dirty="0">
                <a:solidFill>
                  <a:schemeClr val="tx1"/>
                </a:solidFill>
                <a:effectLst>
                  <a:outerShdw blurRad="38100" dist="38100" dir="2700000" algn="tl">
                    <a:srgbClr val="000000">
                      <a:alpha val="43137"/>
                    </a:srgbClr>
                  </a:outerShdw>
                </a:effectLst>
              </a:rPr>
              <a:t>Luis Aguilar</a:t>
            </a:r>
          </a:p>
        </p:txBody>
      </p:sp>
      <p:pic>
        <p:nvPicPr>
          <p:cNvPr id="6" name="Imagen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1109763" y="1607500"/>
            <a:ext cx="6470907" cy="363988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465765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6220B4-7621-6E39-FB58-91014B740E2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05A08AE-C87D-7A9A-2576-95DDB4D01CE0}"/>
              </a:ext>
            </a:extLst>
          </p:cNvPr>
          <p:cNvSpPr>
            <a:spLocks noGrp="1"/>
          </p:cNvSpPr>
          <p:nvPr>
            <p:ph idx="1"/>
          </p:nvPr>
        </p:nvSpPr>
        <p:spPr/>
        <p:txBody>
          <a:bodyPr>
            <a:normAutofit fontScale="92500" lnSpcReduction="10000"/>
          </a:bodyPr>
          <a:lstStyle/>
          <a:p>
            <a:r>
              <a:rPr lang="es-ES" dirty="0"/>
              <a:t>Toda comunidad política, local, estatal y nacional, tiene su propia agenda sistémica". El segundo tipo de agenda es la institucional, gubernamental o formal, la cual puede ser definida como "el conjunto de asuntos explícitamente aceptados para consideración seria y activa por parte de los encargados de tomar las decisiones.</a:t>
            </a:r>
          </a:p>
          <a:p>
            <a:r>
              <a:rPr lang="es-ES" dirty="0"/>
              <a:t> Por lo tanto, cualquier conjunto de asuntos aceptados por cualquier organismo gubernamental en el nivel local, estatal o nacional constituirá una agenda</a:t>
            </a:r>
          </a:p>
          <a:p>
            <a:endParaRPr lang="es-ES" dirty="0"/>
          </a:p>
          <a:p>
            <a:r>
              <a:rPr lang="es-ES" dirty="0"/>
              <a:t>Cobb y Elder (1972, 1983) han ofrecido un modelo integrado del proceso de formación de la agenda sistémica o pública desde la premisa de los conflictos de grupo</a:t>
            </a:r>
            <a:endParaRPr lang="es-MX" dirty="0"/>
          </a:p>
        </p:txBody>
      </p:sp>
    </p:spTree>
    <p:extLst>
      <p:ext uri="{BB962C8B-B14F-4D97-AF65-F5344CB8AC3E}">
        <p14:creationId xmlns:p14="http://schemas.microsoft.com/office/powerpoint/2010/main" val="201956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15331D4B-C550-D6BD-BA37-8C5222CAC5A2}"/>
              </a:ext>
            </a:extLst>
          </p:cNvPr>
          <p:cNvSpPr>
            <a:spLocks noGrp="1"/>
          </p:cNvSpPr>
          <p:nvPr>
            <p:ph type="title"/>
          </p:nvPr>
        </p:nvSpPr>
        <p:spPr>
          <a:xfrm>
            <a:off x="994087" y="1130603"/>
            <a:ext cx="3342442" cy="4596794"/>
          </a:xfrm>
        </p:spPr>
        <p:txBody>
          <a:bodyPr anchor="ctr">
            <a:normAutofit/>
          </a:bodyPr>
          <a:lstStyle/>
          <a:p>
            <a:r>
              <a:rPr lang="es-ES" sz="3200" dirty="0"/>
              <a:t>Para que un asunto tenga acceso a la agenda necesita cumplir tres requisitos: </a:t>
            </a:r>
            <a:br>
              <a:rPr lang="es-ES" sz="3200" dirty="0"/>
            </a:br>
            <a:endParaRPr lang="es-MX" sz="3200" dirty="0">
              <a:solidFill>
                <a:srgbClr val="EBEBEB"/>
              </a:solidFill>
            </a:endParaRPr>
          </a:p>
        </p:txBody>
      </p:sp>
      <p:sp>
        <p:nvSpPr>
          <p:cNvPr id="3" name="Marcador de contenido 2">
            <a:extLst>
              <a:ext uri="{FF2B5EF4-FFF2-40B4-BE49-F238E27FC236}">
                <a16:creationId xmlns:a16="http://schemas.microsoft.com/office/drawing/2014/main" id="{70611C4E-73AA-B619-3A08-87BBB9C6AF5F}"/>
              </a:ext>
            </a:extLst>
          </p:cNvPr>
          <p:cNvSpPr>
            <a:spLocks noGrp="1"/>
          </p:cNvSpPr>
          <p:nvPr>
            <p:ph idx="1"/>
          </p:nvPr>
        </p:nvSpPr>
        <p:spPr>
          <a:xfrm>
            <a:off x="5290077" y="437513"/>
            <a:ext cx="5502614" cy="5954325"/>
          </a:xfrm>
        </p:spPr>
        <p:txBody>
          <a:bodyPr anchor="ctr">
            <a:normAutofit/>
          </a:bodyPr>
          <a:lstStyle/>
          <a:p>
            <a:pPr>
              <a:buFont typeface="+mj-lt"/>
              <a:buAutoNum type="arabicPeriod"/>
            </a:pPr>
            <a:r>
              <a:rPr lang="es-ES" sz="2400" dirty="0"/>
              <a:t>que sea objeto de atención amplia o al menos de amplio conocimiento del público, </a:t>
            </a:r>
          </a:p>
          <a:p>
            <a:pPr>
              <a:buFont typeface="+mj-lt"/>
              <a:buAutoNum type="arabicPeriod"/>
            </a:pPr>
            <a:r>
              <a:rPr lang="es-ES" sz="2400" dirty="0"/>
              <a:t>que una buena parte del público considere que se requiere algún tipo de acción y </a:t>
            </a:r>
          </a:p>
          <a:p>
            <a:pPr>
              <a:buFont typeface="+mj-lt"/>
              <a:buAutoNum type="arabicPeriod"/>
            </a:pPr>
            <a:r>
              <a:rPr lang="es-ES" sz="2400" dirty="0"/>
              <a:t>que a los ojos de los miembros de la comunidad la acción sea competencia de </a:t>
            </a:r>
            <a:r>
              <a:rPr lang="en-US" sz="2400" dirty="0" err="1"/>
              <a:t>alguna</a:t>
            </a:r>
            <a:r>
              <a:rPr lang="en-US" sz="2400" dirty="0"/>
              <a:t> </a:t>
            </a:r>
            <a:r>
              <a:rPr lang="en-US" sz="2400" dirty="0" err="1"/>
              <a:t>entidad</a:t>
            </a:r>
            <a:r>
              <a:rPr lang="en-US" sz="2400" dirty="0"/>
              <a:t> </a:t>
            </a:r>
            <a:r>
              <a:rPr lang="en-US" sz="2400" dirty="0" err="1"/>
              <a:t>gubernamental</a:t>
            </a:r>
            <a:endParaRPr lang="en-US" sz="2400" dirty="0"/>
          </a:p>
          <a:p>
            <a:endParaRPr lang="es-MX" sz="2400" dirty="0"/>
          </a:p>
        </p:txBody>
      </p:sp>
    </p:spTree>
    <p:extLst>
      <p:ext uri="{BB962C8B-B14F-4D97-AF65-F5344CB8AC3E}">
        <p14:creationId xmlns:p14="http://schemas.microsoft.com/office/powerpoint/2010/main" val="132224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ítulo 1">
            <a:extLst>
              <a:ext uri="{FF2B5EF4-FFF2-40B4-BE49-F238E27FC236}">
                <a16:creationId xmlns:a16="http://schemas.microsoft.com/office/drawing/2014/main" id="{39E00157-024D-4D35-E904-F2AC91AA139B}"/>
              </a:ext>
            </a:extLst>
          </p:cNvPr>
          <p:cNvSpPr>
            <a:spLocks noGrp="1"/>
          </p:cNvSpPr>
          <p:nvPr>
            <p:ph type="title"/>
          </p:nvPr>
        </p:nvSpPr>
        <p:spPr>
          <a:xfrm>
            <a:off x="1154954" y="973668"/>
            <a:ext cx="8761413" cy="706964"/>
          </a:xfrm>
        </p:spPr>
        <p:txBody>
          <a:bodyPr>
            <a:normAutofit fontScale="90000"/>
          </a:bodyPr>
          <a:lstStyle/>
          <a:p>
            <a:r>
              <a:rPr lang="es-ES" dirty="0">
                <a:solidFill>
                  <a:schemeClr val="tx1"/>
                </a:solidFill>
              </a:rPr>
              <a:t>En suma, la decisión gubernamental de introducir en su agenda asuntos públicos específicos va a depender de: </a:t>
            </a:r>
            <a:endParaRPr lang="es-MX" dirty="0">
              <a:solidFill>
                <a:schemeClr val="tx1"/>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0CB0D79C-8E5C-C23F-B7EE-7EB8FD88E7A7}"/>
              </a:ext>
            </a:extLst>
          </p:cNvPr>
          <p:cNvGraphicFramePr>
            <a:graphicFrameLocks noGrp="1"/>
          </p:cNvGraphicFramePr>
          <p:nvPr>
            <p:ph idx="1"/>
            <p:extLst>
              <p:ext uri="{D42A27DB-BD31-4B8C-83A1-F6EECF244321}">
                <p14:modId xmlns:p14="http://schemas.microsoft.com/office/powerpoint/2010/main" val="26067069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90826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ítulo 1">
            <a:extLst>
              <a:ext uri="{FF2B5EF4-FFF2-40B4-BE49-F238E27FC236}">
                <a16:creationId xmlns:a16="http://schemas.microsoft.com/office/drawing/2014/main" id="{57A7D5AB-3FE5-8BAA-3DF2-EF43670F7771}"/>
              </a:ext>
            </a:extLst>
          </p:cNvPr>
          <p:cNvSpPr>
            <a:spLocks noGrp="1"/>
          </p:cNvSpPr>
          <p:nvPr>
            <p:ph type="title"/>
          </p:nvPr>
        </p:nvSpPr>
        <p:spPr>
          <a:xfrm>
            <a:off x="836247" y="1085549"/>
            <a:ext cx="3430947" cy="4686903"/>
          </a:xfrm>
        </p:spPr>
        <p:txBody>
          <a:bodyPr anchor="ctr">
            <a:normAutofit/>
          </a:bodyPr>
          <a:lstStyle/>
          <a:p>
            <a:pPr algn="r"/>
            <a:r>
              <a:rPr lang="es-ES" dirty="0">
                <a:solidFill>
                  <a:schemeClr val="tx1"/>
                </a:solidFill>
              </a:rPr>
              <a:t>los sistemas políticos </a:t>
            </a:r>
            <a:endParaRPr lang="es-MX"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FDC0648-8330-FA50-DB36-A78DB56979F4}"/>
              </a:ext>
            </a:extLst>
          </p:cNvPr>
          <p:cNvSpPr>
            <a:spLocks noGrp="1"/>
          </p:cNvSpPr>
          <p:nvPr>
            <p:ph idx="1"/>
          </p:nvPr>
        </p:nvSpPr>
        <p:spPr>
          <a:xfrm>
            <a:off x="5041399" y="1085549"/>
            <a:ext cx="5579707" cy="4686903"/>
          </a:xfrm>
        </p:spPr>
        <p:txBody>
          <a:bodyPr anchor="ctr">
            <a:normAutofit fontScale="92500"/>
          </a:bodyPr>
          <a:lstStyle/>
          <a:p>
            <a:r>
              <a:rPr lang="es-ES" sz="2400" dirty="0">
                <a:solidFill>
                  <a:schemeClr val="tx1"/>
                </a:solidFill>
              </a:rPr>
              <a:t>Tratan de estabilizar las organizaciones de interés, los canales de interlocución, el universo de los asuntos a debatir, delimitando el ámbito de lo política y fiscalmente posible. Es así que el flujo de los problemas públicos rumbo a la agenda formal es regulado por las preferencias propensiones y hasta proclividades y prejuicios del sistema político-administrativo en general y de las oficinas gubernamentales particulares</a:t>
            </a:r>
            <a:endParaRPr lang="es-MX" sz="2400" dirty="0">
              <a:solidFill>
                <a:schemeClr val="tx1"/>
              </a:solidFill>
            </a:endParaRPr>
          </a:p>
        </p:txBody>
      </p:sp>
    </p:spTree>
    <p:extLst>
      <p:ext uri="{BB962C8B-B14F-4D97-AF65-F5344CB8AC3E}">
        <p14:creationId xmlns:p14="http://schemas.microsoft.com/office/powerpoint/2010/main" val="23769994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a:extLst>
              <a:ext uri="{FF2B5EF4-FFF2-40B4-BE49-F238E27FC236}">
                <a16:creationId xmlns:a16="http://schemas.microsoft.com/office/drawing/2014/main" id="{F501EF02-6BCC-8F20-07E7-1D03E4489F39}"/>
              </a:ext>
            </a:extLst>
          </p:cNvPr>
          <p:cNvSpPr>
            <a:spLocks noGrp="1"/>
          </p:cNvSpPr>
          <p:nvPr>
            <p:ph type="title"/>
          </p:nvPr>
        </p:nvSpPr>
        <p:spPr>
          <a:xfrm>
            <a:off x="1154955" y="973667"/>
            <a:ext cx="2942210" cy="4833745"/>
          </a:xfrm>
        </p:spPr>
        <p:txBody>
          <a:bodyPr>
            <a:normAutofit/>
          </a:bodyPr>
          <a:lstStyle/>
          <a:p>
            <a:r>
              <a:rPr lang="es-ES">
                <a:solidFill>
                  <a:srgbClr val="EBEBEB"/>
                </a:solidFill>
              </a:rPr>
              <a:t>Los estudios de políticas </a:t>
            </a:r>
            <a:endParaRPr lang="es-MX">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6651410A-4C2C-60D7-25F9-4D0D336F6E5B}"/>
              </a:ext>
            </a:extLst>
          </p:cNvPr>
          <p:cNvGraphicFramePr>
            <a:graphicFrameLocks noGrp="1"/>
          </p:cNvGraphicFramePr>
          <p:nvPr>
            <p:ph idx="1"/>
            <p:extLst>
              <p:ext uri="{D42A27DB-BD31-4B8C-83A1-F6EECF244321}">
                <p14:modId xmlns:p14="http://schemas.microsoft.com/office/powerpoint/2010/main" val="204815703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38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3EAA60B7-BA15-A575-731F-0BC3105E469A}"/>
              </a:ext>
            </a:extLst>
          </p:cNvPr>
          <p:cNvSpPr>
            <a:spLocks noGrp="1"/>
          </p:cNvSpPr>
          <p:nvPr>
            <p:ph type="title"/>
          </p:nvPr>
        </p:nvSpPr>
        <p:spPr>
          <a:xfrm>
            <a:off x="994087" y="1130603"/>
            <a:ext cx="3342442" cy="4596794"/>
          </a:xfrm>
        </p:spPr>
        <p:txBody>
          <a:bodyPr anchor="ctr">
            <a:normAutofit/>
          </a:bodyPr>
          <a:lstStyle/>
          <a:p>
            <a:r>
              <a:rPr lang="es-ES" sz="3200">
                <a:solidFill>
                  <a:srgbClr val="EBEBEB"/>
                </a:solidFill>
              </a:rPr>
              <a:t>Las "redes de cuestiones" </a:t>
            </a:r>
            <a:endParaRPr lang="es-MX" sz="3200">
              <a:solidFill>
                <a:srgbClr val="EBEBEB"/>
              </a:solidFill>
            </a:endParaRPr>
          </a:p>
        </p:txBody>
      </p:sp>
      <p:sp>
        <p:nvSpPr>
          <p:cNvPr id="3" name="Marcador de contenido 2">
            <a:extLst>
              <a:ext uri="{FF2B5EF4-FFF2-40B4-BE49-F238E27FC236}">
                <a16:creationId xmlns:a16="http://schemas.microsoft.com/office/drawing/2014/main" id="{70418863-E7C5-C17C-154C-997D0320F68D}"/>
              </a:ext>
            </a:extLst>
          </p:cNvPr>
          <p:cNvSpPr>
            <a:spLocks noGrp="1"/>
          </p:cNvSpPr>
          <p:nvPr>
            <p:ph idx="1"/>
          </p:nvPr>
        </p:nvSpPr>
        <p:spPr>
          <a:xfrm>
            <a:off x="5290077" y="437513"/>
            <a:ext cx="5502614" cy="5954325"/>
          </a:xfrm>
        </p:spPr>
        <p:txBody>
          <a:bodyPr anchor="ctr">
            <a:normAutofit/>
          </a:bodyPr>
          <a:lstStyle/>
          <a:p>
            <a:r>
              <a:rPr lang="es-ES" sz="2000"/>
              <a:t>están integradas por todos estos expertos y profesionales en específicos asuntos (fiscales, agrícolas, comerciales, ecológicos, educativos, de energía y de salud pública...) que actúan tanto en la sociedad como en el gobierno, que comparten conocimientos, tecnologías y habilidades, se comunican sistemáticamente y se entienden rápidamente</a:t>
            </a:r>
          </a:p>
          <a:p>
            <a:endParaRPr lang="es-MX" sz="2000"/>
          </a:p>
        </p:txBody>
      </p:sp>
    </p:spTree>
    <p:extLst>
      <p:ext uri="{BB962C8B-B14F-4D97-AF65-F5344CB8AC3E}">
        <p14:creationId xmlns:p14="http://schemas.microsoft.com/office/powerpoint/2010/main" val="98684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5591D83F-392D-5645-11E9-08F3DE23E05A}"/>
              </a:ext>
            </a:extLst>
          </p:cNvPr>
          <p:cNvSpPr>
            <a:spLocks noGrp="1"/>
          </p:cNvSpPr>
          <p:nvPr>
            <p:ph type="title"/>
          </p:nvPr>
        </p:nvSpPr>
        <p:spPr>
          <a:xfrm>
            <a:off x="994087" y="1130603"/>
            <a:ext cx="3342442" cy="4596794"/>
          </a:xfrm>
        </p:spPr>
        <p:txBody>
          <a:bodyPr anchor="ctr">
            <a:normAutofit/>
          </a:bodyPr>
          <a:lstStyle/>
          <a:p>
            <a:endParaRPr lang="es-MX" sz="3200">
              <a:solidFill>
                <a:srgbClr val="EBEBEB"/>
              </a:solidFill>
            </a:endParaRPr>
          </a:p>
        </p:txBody>
      </p:sp>
      <p:sp>
        <p:nvSpPr>
          <p:cNvPr id="3" name="Marcador de contenido 2">
            <a:extLst>
              <a:ext uri="{FF2B5EF4-FFF2-40B4-BE49-F238E27FC236}">
                <a16:creationId xmlns:a16="http://schemas.microsoft.com/office/drawing/2014/main" id="{D6AB2F21-DBBC-114D-AB92-C8065A7C74E5}"/>
              </a:ext>
            </a:extLst>
          </p:cNvPr>
          <p:cNvSpPr>
            <a:spLocks noGrp="1"/>
          </p:cNvSpPr>
          <p:nvPr>
            <p:ph idx="1"/>
          </p:nvPr>
        </p:nvSpPr>
        <p:spPr>
          <a:xfrm>
            <a:off x="5290077" y="437513"/>
            <a:ext cx="5502614" cy="5954325"/>
          </a:xfrm>
        </p:spPr>
        <p:txBody>
          <a:bodyPr anchor="ctr">
            <a:normAutofit/>
          </a:bodyPr>
          <a:lstStyle/>
          <a:p>
            <a:r>
              <a:rPr lang="es-ES" sz="2000"/>
              <a:t>El patrón o el estilo de policy making de un gobierno tiene una de sus causas en las redes de expertos, particularmente en las sociedades informadas, educadas, exigentes, tan conocedoras de sus asuntos como el gobierno mismo</a:t>
            </a:r>
          </a:p>
          <a:p>
            <a:endParaRPr lang="es-MX" sz="2000"/>
          </a:p>
        </p:txBody>
      </p:sp>
    </p:spTree>
    <p:extLst>
      <p:ext uri="{BB962C8B-B14F-4D97-AF65-F5344CB8AC3E}">
        <p14:creationId xmlns:p14="http://schemas.microsoft.com/office/powerpoint/2010/main" val="321409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86D98A0E-C3E4-B247-79DE-F8212484215E}"/>
              </a:ext>
            </a:extLst>
          </p:cNvPr>
          <p:cNvSpPr>
            <a:spLocks noGrp="1"/>
          </p:cNvSpPr>
          <p:nvPr>
            <p:ph type="title"/>
          </p:nvPr>
        </p:nvSpPr>
        <p:spPr>
          <a:xfrm>
            <a:off x="994087" y="1130603"/>
            <a:ext cx="3342442" cy="4596794"/>
          </a:xfrm>
        </p:spPr>
        <p:txBody>
          <a:bodyPr anchor="ctr">
            <a:normAutofit/>
          </a:bodyPr>
          <a:lstStyle/>
          <a:p>
            <a:r>
              <a:rPr lang="es-ES" sz="3200">
                <a:solidFill>
                  <a:srgbClr val="EBEBEB"/>
                </a:solidFill>
              </a:rPr>
              <a:t>el concepto de "subsistema de políticas" </a:t>
            </a:r>
            <a:endParaRPr lang="es-MX" sz="3200">
              <a:solidFill>
                <a:srgbClr val="EBEBEB"/>
              </a:solidFill>
            </a:endParaRPr>
          </a:p>
        </p:txBody>
      </p:sp>
      <p:sp>
        <p:nvSpPr>
          <p:cNvPr id="3" name="Marcador de contenido 2">
            <a:extLst>
              <a:ext uri="{FF2B5EF4-FFF2-40B4-BE49-F238E27FC236}">
                <a16:creationId xmlns:a16="http://schemas.microsoft.com/office/drawing/2014/main" id="{A31F363E-922A-59C1-B0C9-8979B84F46C7}"/>
              </a:ext>
            </a:extLst>
          </p:cNvPr>
          <p:cNvSpPr>
            <a:spLocks noGrp="1"/>
          </p:cNvSpPr>
          <p:nvPr>
            <p:ph idx="1"/>
          </p:nvPr>
        </p:nvSpPr>
        <p:spPr>
          <a:xfrm>
            <a:off x="5290077" y="437513"/>
            <a:ext cx="5502614" cy="5954325"/>
          </a:xfrm>
        </p:spPr>
        <p:txBody>
          <a:bodyPr anchor="ctr">
            <a:normAutofit/>
          </a:bodyPr>
          <a:lstStyle/>
          <a:p>
            <a:r>
              <a:rPr lang="es-ES" sz="2000" dirty="0"/>
              <a:t>Busca localizar y caracterizar a los actores fundamentales de la elaboración de la agenda y de la formulación de la política, al igual que la red de expertos en asuntos públicos.</a:t>
            </a:r>
          </a:p>
          <a:p>
            <a:r>
              <a:rPr lang="es-ES" sz="2000" dirty="0"/>
              <a:t>Acentúa el hecho de que el sistema político se concretiza en una variedad de subsistemas de políticas; por otro lado, quiere mostrar que las organizaciones de interés concentran de manera permanente su poder o influencia en específicos campos de políticas, sin dispersarse o dilatarse inciertamente en otros asuntos.</a:t>
            </a:r>
          </a:p>
          <a:p>
            <a:endParaRPr lang="es-MX" sz="2000" dirty="0"/>
          </a:p>
        </p:txBody>
      </p:sp>
    </p:spTree>
    <p:extLst>
      <p:ext uri="{BB962C8B-B14F-4D97-AF65-F5344CB8AC3E}">
        <p14:creationId xmlns:p14="http://schemas.microsoft.com/office/powerpoint/2010/main" val="17140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030D1-F706-7DB6-AFC9-B71E89354D7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C7FD199-6649-AB1F-0797-740243A9635D}"/>
              </a:ext>
            </a:extLst>
          </p:cNvPr>
          <p:cNvSpPr>
            <a:spLocks noGrp="1"/>
          </p:cNvSpPr>
          <p:nvPr>
            <p:ph idx="1"/>
          </p:nvPr>
        </p:nvSpPr>
        <p:spPr/>
        <p:txBody>
          <a:bodyPr>
            <a:normAutofit/>
          </a:bodyPr>
          <a:lstStyle/>
          <a:p>
            <a:r>
              <a:rPr lang="es-ES" sz="2400" dirty="0"/>
              <a:t>Cada subsistema está integrado por un conjunto de actores que tratan de influir en la asignación de valores, premios o pérdidas en nombre de la sociedad, y que han logrado obtener alguna hegemonía sobre la política de referencia, notoria en el hecho de que consiguen premios o no padecen pérdidas</a:t>
            </a:r>
          </a:p>
          <a:p>
            <a:endParaRPr lang="es-ES" sz="2400" dirty="0"/>
          </a:p>
          <a:p>
            <a:endParaRPr lang="es-MX" sz="2400" dirty="0"/>
          </a:p>
        </p:txBody>
      </p:sp>
    </p:spTree>
    <p:extLst>
      <p:ext uri="{BB962C8B-B14F-4D97-AF65-F5344CB8AC3E}">
        <p14:creationId xmlns:p14="http://schemas.microsoft.com/office/powerpoint/2010/main" val="428195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C6F9A-8B35-F0D8-87CA-8FC6948D5B35}"/>
              </a:ext>
            </a:extLst>
          </p:cNvPr>
          <p:cNvSpPr>
            <a:spLocks noGrp="1"/>
          </p:cNvSpPr>
          <p:nvPr>
            <p:ph type="title"/>
          </p:nvPr>
        </p:nvSpPr>
        <p:spPr/>
        <p:txBody>
          <a:bodyPr/>
          <a:lstStyle/>
          <a:p>
            <a:r>
              <a:rPr lang="es-ES" dirty="0"/>
              <a:t>3. La definición de los problemas públicos</a:t>
            </a:r>
            <a:endParaRPr lang="es-MX" dirty="0"/>
          </a:p>
        </p:txBody>
      </p:sp>
      <p:sp>
        <p:nvSpPr>
          <p:cNvPr id="3" name="Marcador de contenido 2">
            <a:extLst>
              <a:ext uri="{FF2B5EF4-FFF2-40B4-BE49-F238E27FC236}">
                <a16:creationId xmlns:a16="http://schemas.microsoft.com/office/drawing/2014/main" id="{92740621-A2DC-DA99-C08F-D188C3747E9C}"/>
              </a:ext>
            </a:extLst>
          </p:cNvPr>
          <p:cNvSpPr>
            <a:spLocks noGrp="1"/>
          </p:cNvSpPr>
          <p:nvPr>
            <p:ph idx="1"/>
          </p:nvPr>
        </p:nvSpPr>
        <p:spPr/>
        <p:txBody>
          <a:bodyPr>
            <a:normAutofit lnSpcReduction="10000"/>
          </a:bodyPr>
          <a:lstStyle/>
          <a:p>
            <a:r>
              <a:rPr lang="es-ES" sz="2400" dirty="0"/>
              <a:t>Secuencialmente se pasa a la etapa de definición del problema una vez que el problema en cuestión ha sido calificado de público y ha sido aceptado en la agenda de gobierno.</a:t>
            </a:r>
          </a:p>
          <a:p>
            <a:r>
              <a:rPr lang="es-ES" sz="2400" dirty="0"/>
              <a:t>Pero, analíticamente, las dos etapas son interdependientes. Colocar una cuestión en la agenda significa implícita o explícitamente ir dando forma a una definición del problema aceptable para el público y, sobre todo, tratable para el gobierno</a:t>
            </a:r>
            <a:endParaRPr lang="es-MX" sz="2400" dirty="0"/>
          </a:p>
        </p:txBody>
      </p:sp>
    </p:spTree>
    <p:extLst>
      <p:ext uri="{BB962C8B-B14F-4D97-AF65-F5344CB8AC3E}">
        <p14:creationId xmlns:p14="http://schemas.microsoft.com/office/powerpoint/2010/main" val="45300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Oval 18">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5C408450-88B5-2322-23F4-E3A4ED45CC62}"/>
              </a:ext>
            </a:extLst>
          </p:cNvPr>
          <p:cNvSpPr>
            <a:spLocks noGrp="1"/>
          </p:cNvSpPr>
          <p:nvPr>
            <p:ph type="title"/>
          </p:nvPr>
        </p:nvSpPr>
        <p:spPr>
          <a:xfrm>
            <a:off x="8471239" y="973667"/>
            <a:ext cx="2942210" cy="4833745"/>
          </a:xfrm>
        </p:spPr>
        <p:txBody>
          <a:bodyPr>
            <a:normAutofit/>
          </a:bodyPr>
          <a:lstStyle/>
          <a:p>
            <a:r>
              <a:rPr lang="es-ES">
                <a:solidFill>
                  <a:srgbClr val="EBEBEB"/>
                </a:solidFill>
              </a:rPr>
              <a:t>l. El proceso de la política</a:t>
            </a:r>
            <a:endParaRPr lang="es-MX">
              <a:solidFill>
                <a:srgbClr val="EBEBEB"/>
              </a:solidFill>
            </a:endParaRPr>
          </a:p>
        </p:txBody>
      </p:sp>
      <p:sp>
        <p:nvSpPr>
          <p:cNvPr id="23" name="Rectangle 22">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549245F0-A228-D7F6-4135-3CD7838C536E}"/>
              </a:ext>
            </a:extLst>
          </p:cNvPr>
          <p:cNvGraphicFramePr>
            <a:graphicFrameLocks noGrp="1"/>
          </p:cNvGraphicFramePr>
          <p:nvPr>
            <p:ph idx="1"/>
            <p:extLst>
              <p:ext uri="{D42A27DB-BD31-4B8C-83A1-F6EECF244321}">
                <p14:modId xmlns:p14="http://schemas.microsoft.com/office/powerpoint/2010/main" val="4260897785"/>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37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5FA25025-8706-03BF-3FF8-EEEEDF6CD60C}"/>
              </a:ext>
            </a:extLst>
          </p:cNvPr>
          <p:cNvSpPr>
            <a:spLocks noGrp="1"/>
          </p:cNvSpPr>
          <p:nvPr>
            <p:ph type="title"/>
          </p:nvPr>
        </p:nvSpPr>
        <p:spPr>
          <a:xfrm>
            <a:off x="994087" y="1130603"/>
            <a:ext cx="3342442" cy="4596794"/>
          </a:xfrm>
        </p:spPr>
        <p:txBody>
          <a:bodyPr anchor="ctr">
            <a:normAutofit fontScale="90000"/>
          </a:bodyPr>
          <a:lstStyle/>
          <a:p>
            <a:r>
              <a:rPr lang="es-ES" sz="2700" dirty="0"/>
              <a:t>La búsqueda de definiciones teóricamente consistentes, culturalmente aprobables y gubernamentalmente tratables es tan difícil como exigida en el campo del análisis y la recomendación de políticas.</a:t>
            </a:r>
            <a:br>
              <a:rPr lang="es-ES" sz="2700" dirty="0"/>
            </a:br>
            <a:endParaRPr lang="es-MX" sz="3200" dirty="0">
              <a:solidFill>
                <a:srgbClr val="EBEBEB"/>
              </a:solidFill>
            </a:endParaRPr>
          </a:p>
        </p:txBody>
      </p:sp>
      <p:sp>
        <p:nvSpPr>
          <p:cNvPr id="3" name="Marcador de contenido 2">
            <a:extLst>
              <a:ext uri="{FF2B5EF4-FFF2-40B4-BE49-F238E27FC236}">
                <a16:creationId xmlns:a16="http://schemas.microsoft.com/office/drawing/2014/main" id="{848DFCD5-A554-A502-520D-413592C1E84E}"/>
              </a:ext>
            </a:extLst>
          </p:cNvPr>
          <p:cNvSpPr>
            <a:spLocks noGrp="1"/>
          </p:cNvSpPr>
          <p:nvPr>
            <p:ph idx="1"/>
          </p:nvPr>
        </p:nvSpPr>
        <p:spPr>
          <a:xfrm>
            <a:off x="5290077" y="437513"/>
            <a:ext cx="5502614" cy="5954325"/>
          </a:xfrm>
        </p:spPr>
        <p:txBody>
          <a:bodyPr anchor="ctr">
            <a:normAutofit/>
          </a:bodyPr>
          <a:lstStyle/>
          <a:p>
            <a:pPr>
              <a:lnSpc>
                <a:spcPct val="90000"/>
              </a:lnSpc>
            </a:pPr>
            <a:r>
              <a:rPr lang="es-ES" sz="2000" dirty="0"/>
              <a:t>Por definición del problema se entienden los procesos mediante los cuales una cuestión (problema, oportunidad, tendencia), ya aprobada y colocada en la agenda de la política pública, es estudiada, explorada, organizada y posiblemente cuantificada por los interesados, quienes no raramente actúan en el marco de una definición de autoridad, aceptable provisionalmente en términos de sus probables causas, componentes y consecuencias</a:t>
            </a:r>
            <a:endParaRPr lang="es-MX" sz="2000" dirty="0"/>
          </a:p>
        </p:txBody>
      </p:sp>
    </p:spTree>
    <p:extLst>
      <p:ext uri="{BB962C8B-B14F-4D97-AF65-F5344CB8AC3E}">
        <p14:creationId xmlns:p14="http://schemas.microsoft.com/office/powerpoint/2010/main" val="399137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0898E-A261-B91F-9D6B-82B4CAF6587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47CE273-30A3-EC27-DB9D-09441EFF8A2F}"/>
              </a:ext>
            </a:extLst>
          </p:cNvPr>
          <p:cNvSpPr>
            <a:spLocks noGrp="1"/>
          </p:cNvSpPr>
          <p:nvPr>
            <p:ph idx="1"/>
          </p:nvPr>
        </p:nvSpPr>
        <p:spPr/>
        <p:txBody>
          <a:bodyPr>
            <a:normAutofit/>
          </a:bodyPr>
          <a:lstStyle/>
          <a:p>
            <a:r>
              <a:rPr lang="es-ES" sz="2000" dirty="0"/>
              <a:t>“Quien define es quien decide" es una máxima que quiere subrayar el hecho de que los grupos sociales y/o gubernamentales que han tenido la capacidad de ofrecer el planteamiento y la definición aceptable de la cuestión son los que influyen efectivamente en la decisión</a:t>
            </a:r>
          </a:p>
          <a:p>
            <a:r>
              <a:rPr lang="es-ES" sz="2000" dirty="0"/>
              <a:t> La manera como se ha definido un asunto público condiciona la configuración de los instrumentos, modos y objetivos de la decisión pública, las opciones de acción</a:t>
            </a:r>
            <a:endParaRPr lang="es-MX" sz="2000" dirty="0"/>
          </a:p>
        </p:txBody>
      </p:sp>
    </p:spTree>
    <p:extLst>
      <p:ext uri="{BB962C8B-B14F-4D97-AF65-F5344CB8AC3E}">
        <p14:creationId xmlns:p14="http://schemas.microsoft.com/office/powerpoint/2010/main" val="135548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ítulo 1">
            <a:extLst>
              <a:ext uri="{FF2B5EF4-FFF2-40B4-BE49-F238E27FC236}">
                <a16:creationId xmlns:a16="http://schemas.microsoft.com/office/drawing/2014/main" id="{88967718-A94C-B145-7B7C-4B1DAE4960FE}"/>
              </a:ext>
            </a:extLst>
          </p:cNvPr>
          <p:cNvSpPr>
            <a:spLocks noGrp="1"/>
          </p:cNvSpPr>
          <p:nvPr>
            <p:ph type="title"/>
          </p:nvPr>
        </p:nvSpPr>
        <p:spPr>
          <a:xfrm>
            <a:off x="836247" y="1085549"/>
            <a:ext cx="3430947" cy="4686903"/>
          </a:xfrm>
        </p:spPr>
        <p:txBody>
          <a:bodyPr anchor="ctr">
            <a:normAutofit/>
          </a:bodyPr>
          <a:lstStyle/>
          <a:p>
            <a:pPr algn="r"/>
            <a:r>
              <a:rPr lang="es-ES" dirty="0">
                <a:solidFill>
                  <a:schemeClr val="tx1"/>
                </a:solidFill>
              </a:rPr>
              <a:t>Los gobiernos corren el riesgo de ser rehenes </a:t>
            </a:r>
            <a:endParaRPr lang="es-MX"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C46F349-E2DC-8C7A-AF80-7169981F056F}"/>
              </a:ext>
            </a:extLst>
          </p:cNvPr>
          <p:cNvSpPr>
            <a:spLocks noGrp="1"/>
          </p:cNvSpPr>
          <p:nvPr>
            <p:ph idx="1"/>
          </p:nvPr>
        </p:nvSpPr>
        <p:spPr>
          <a:xfrm>
            <a:off x="5041399" y="1085549"/>
            <a:ext cx="5579707" cy="4686903"/>
          </a:xfrm>
        </p:spPr>
        <p:txBody>
          <a:bodyPr anchor="ctr">
            <a:normAutofit/>
          </a:bodyPr>
          <a:lstStyle/>
          <a:p>
            <a:r>
              <a:rPr lang="es-ES" sz="2400" dirty="0">
                <a:solidFill>
                  <a:schemeClr val="tx1"/>
                </a:solidFill>
              </a:rPr>
              <a:t>no sólo de grupos de interés poderosísimos sino también de sus esquemas mentales. La fuerte cohesión de una élite política puede estrechar y estereotipar sus fuentes de información, sus análisis de los problemas y las opciones políticas, sus procedimientos de cálculo de las consecuencias y su percepción de las restricciones</a:t>
            </a:r>
          </a:p>
        </p:txBody>
      </p:sp>
    </p:spTree>
    <p:extLst>
      <p:ext uri="{BB962C8B-B14F-4D97-AF65-F5344CB8AC3E}">
        <p14:creationId xmlns:p14="http://schemas.microsoft.com/office/powerpoint/2010/main" val="245790138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C2657E3B-9073-1B5D-DE96-7B8F59CD1C7E}"/>
              </a:ext>
            </a:extLst>
          </p:cNvPr>
          <p:cNvSpPr>
            <a:spLocks noGrp="1"/>
          </p:cNvSpPr>
          <p:nvPr>
            <p:ph type="title"/>
          </p:nvPr>
        </p:nvSpPr>
        <p:spPr>
          <a:xfrm>
            <a:off x="639098" y="629265"/>
            <a:ext cx="6072776" cy="1622322"/>
          </a:xfrm>
        </p:spPr>
        <p:txBody>
          <a:bodyPr>
            <a:normAutofit fontScale="90000"/>
          </a:bodyPr>
          <a:lstStyle/>
          <a:p>
            <a:r>
              <a:rPr lang="es-ES" dirty="0">
                <a:solidFill>
                  <a:srgbClr val="FFFFFF"/>
                </a:solidFill>
              </a:rPr>
              <a:t>Los problemas públicos no son sencillos, fácilmente solubles</a:t>
            </a:r>
            <a:endParaRPr lang="es-MX" dirty="0">
              <a:solidFill>
                <a:srgbClr val="EBEBEB"/>
              </a:solidFill>
            </a:endParaRPr>
          </a:p>
        </p:txBody>
      </p:sp>
      <p:sp>
        <p:nvSpPr>
          <p:cNvPr id="16" name="Freeform: Shape 1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7" name="Graphic 6" descr="Desconectado">
            <a:extLst>
              <a:ext uri="{FF2B5EF4-FFF2-40B4-BE49-F238E27FC236}">
                <a16:creationId xmlns:a16="http://schemas.microsoft.com/office/drawing/2014/main" id="{9743116F-058B-E1E5-3ED1-A7EC1A54D9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8226" y="1375132"/>
            <a:ext cx="4125317" cy="4125317"/>
          </a:xfrm>
          <a:prstGeom prst="rect">
            <a:avLst/>
          </a:prstGeom>
        </p:spPr>
      </p:pic>
      <p:sp>
        <p:nvSpPr>
          <p:cNvPr id="18"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586F5281-E4CA-80DA-C621-A1D53D4B9DBF}"/>
              </a:ext>
            </a:extLst>
          </p:cNvPr>
          <p:cNvSpPr>
            <a:spLocks noGrp="1"/>
          </p:cNvSpPr>
          <p:nvPr>
            <p:ph idx="1"/>
          </p:nvPr>
        </p:nvSpPr>
        <p:spPr>
          <a:xfrm>
            <a:off x="639098" y="2418735"/>
            <a:ext cx="6072776" cy="3811740"/>
          </a:xfrm>
        </p:spPr>
        <p:txBody>
          <a:bodyPr anchor="ctr">
            <a:normAutofit/>
          </a:bodyPr>
          <a:lstStyle/>
          <a:p>
            <a:r>
              <a:rPr lang="es-ES" dirty="0">
                <a:solidFill>
                  <a:srgbClr val="FFFFFF"/>
                </a:solidFill>
              </a:rPr>
              <a:t>. En los estados contemporáneos, aun en el nivel de los gobiernos locales, los problemas públicos son de gran escala, complejos, interdependientes, su alto grado de dificultad se debe, en gran parte, a que los privados y sus organizaciones suelen convertir justamente en públicos los problemas que ocasionan y que son incapaces de resolver con sus intercambios competitivos y cooperativos</a:t>
            </a:r>
          </a:p>
          <a:p>
            <a:endParaRPr lang="es-MX" dirty="0">
              <a:solidFill>
                <a:srgbClr val="FFFFFF"/>
              </a:solidFill>
            </a:endParaRPr>
          </a:p>
        </p:txBody>
      </p:sp>
    </p:spTree>
    <p:extLst>
      <p:ext uri="{BB962C8B-B14F-4D97-AF65-F5344CB8AC3E}">
        <p14:creationId xmlns:p14="http://schemas.microsoft.com/office/powerpoint/2010/main" val="395800797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1D330-A69E-38E8-9FEE-B2C83736E8AE}"/>
              </a:ext>
            </a:extLst>
          </p:cNvPr>
          <p:cNvSpPr>
            <a:spLocks noGrp="1"/>
          </p:cNvSpPr>
          <p:nvPr>
            <p:ph type="title"/>
          </p:nvPr>
        </p:nvSpPr>
        <p:spPr/>
        <p:txBody>
          <a:bodyPr/>
          <a:lstStyle/>
          <a:p>
            <a:r>
              <a:rPr lang="es-ES" dirty="0"/>
              <a:t>Los problemas públicos han sido llamados </a:t>
            </a:r>
            <a:r>
              <a:rPr lang="es-ES" dirty="0" err="1"/>
              <a:t>wicked</a:t>
            </a:r>
            <a:r>
              <a:rPr lang="es-ES" dirty="0"/>
              <a:t> </a:t>
            </a:r>
            <a:r>
              <a:rPr lang="es-ES" dirty="0" err="1"/>
              <a:t>problems</a:t>
            </a:r>
            <a:endParaRPr lang="es-MX" dirty="0"/>
          </a:p>
        </p:txBody>
      </p:sp>
      <p:sp>
        <p:nvSpPr>
          <p:cNvPr id="3" name="Marcador de contenido 2">
            <a:extLst>
              <a:ext uri="{FF2B5EF4-FFF2-40B4-BE49-F238E27FC236}">
                <a16:creationId xmlns:a16="http://schemas.microsoft.com/office/drawing/2014/main" id="{FBFB42DF-6D5D-DEB3-521C-28EEA852AD43}"/>
              </a:ext>
            </a:extLst>
          </p:cNvPr>
          <p:cNvSpPr>
            <a:spLocks noGrp="1"/>
          </p:cNvSpPr>
          <p:nvPr>
            <p:ph idx="1"/>
          </p:nvPr>
        </p:nvSpPr>
        <p:spPr/>
        <p:txBody>
          <a:bodyPr/>
          <a:lstStyle/>
          <a:p>
            <a:r>
              <a:rPr lang="es-ES" dirty="0"/>
              <a:t>Por razones de seguridad, de equidad, de eficiencia en algunas ramas de bienes y servicios, el gobierno se hace cargo de problemas para cuya solución no siempre hay información y conocimiento y, sobre todo, tampoco consenso, colaboración o transacción entre los ciudadanos.</a:t>
            </a:r>
          </a:p>
          <a:p>
            <a:endParaRPr lang="es-ES" dirty="0"/>
          </a:p>
          <a:p>
            <a:r>
              <a:rPr lang="es-ES" dirty="0"/>
              <a:t>Problemas cuya complejidad e </a:t>
            </a:r>
            <a:r>
              <a:rPr lang="es-ES" dirty="0" err="1"/>
              <a:t>irresolubilidad</a:t>
            </a:r>
            <a:r>
              <a:rPr lang="es-ES" dirty="0"/>
              <a:t> aumenta en la medida que se profundiza la intervención estatal y la sociedad se acostumbra a considerar que la única manera de abordarlos es por la vía estatal</a:t>
            </a:r>
          </a:p>
          <a:p>
            <a:endParaRPr lang="es-MX" dirty="0"/>
          </a:p>
        </p:txBody>
      </p:sp>
    </p:spTree>
    <p:extLst>
      <p:ext uri="{BB962C8B-B14F-4D97-AF65-F5344CB8AC3E}">
        <p14:creationId xmlns:p14="http://schemas.microsoft.com/office/powerpoint/2010/main" val="48728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6F4E5F6D-CD3D-E34E-2275-D41A40B9B5C0}"/>
              </a:ext>
            </a:extLst>
          </p:cNvPr>
          <p:cNvSpPr>
            <a:spLocks noGrp="1"/>
          </p:cNvSpPr>
          <p:nvPr>
            <p:ph type="title"/>
          </p:nvPr>
        </p:nvSpPr>
        <p:spPr>
          <a:xfrm>
            <a:off x="639098" y="629265"/>
            <a:ext cx="6072776" cy="1622322"/>
          </a:xfrm>
        </p:spPr>
        <p:txBody>
          <a:bodyPr>
            <a:normAutofit/>
          </a:bodyPr>
          <a:lstStyle/>
          <a:p>
            <a:endParaRPr lang="es-MX">
              <a:solidFill>
                <a:srgbClr val="EBEBEB"/>
              </a:solidFill>
            </a:endParaRPr>
          </a:p>
        </p:txBody>
      </p:sp>
      <p:sp>
        <p:nvSpPr>
          <p:cNvPr id="16" name="Freeform: Shape 1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7" name="Graphic 6" descr="Advertencia">
            <a:extLst>
              <a:ext uri="{FF2B5EF4-FFF2-40B4-BE49-F238E27FC236}">
                <a16:creationId xmlns:a16="http://schemas.microsoft.com/office/drawing/2014/main" id="{04CE08B6-AE0C-898E-8673-BDA70EFD11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8226" y="1375132"/>
            <a:ext cx="4125317" cy="4125317"/>
          </a:xfrm>
          <a:prstGeom prst="rect">
            <a:avLst/>
          </a:prstGeom>
        </p:spPr>
      </p:pic>
      <p:sp>
        <p:nvSpPr>
          <p:cNvPr id="18"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ADFC263C-E882-600B-97E0-2A0BFAAEB805}"/>
              </a:ext>
            </a:extLst>
          </p:cNvPr>
          <p:cNvSpPr>
            <a:spLocks noGrp="1"/>
          </p:cNvSpPr>
          <p:nvPr>
            <p:ph idx="1"/>
          </p:nvPr>
        </p:nvSpPr>
        <p:spPr>
          <a:xfrm>
            <a:off x="639098" y="2418735"/>
            <a:ext cx="6072776" cy="3811740"/>
          </a:xfrm>
        </p:spPr>
        <p:txBody>
          <a:bodyPr anchor="ctr">
            <a:normAutofit/>
          </a:bodyPr>
          <a:lstStyle/>
          <a:p>
            <a:r>
              <a:rPr lang="es-ES" dirty="0">
                <a:solidFill>
                  <a:srgbClr val="FFFFFF"/>
                </a:solidFill>
              </a:rPr>
              <a:t>Frente a muchos problemas públicos "no hay solución sino </a:t>
            </a:r>
            <a:r>
              <a:rPr lang="es-ES" dirty="0" err="1">
                <a:solidFill>
                  <a:srgbClr val="FFFFFF"/>
                </a:solidFill>
              </a:rPr>
              <a:t>re-solución</a:t>
            </a:r>
            <a:r>
              <a:rPr lang="es-ES" dirty="0">
                <a:solidFill>
                  <a:srgbClr val="FFFFFF"/>
                </a:solidFill>
              </a:rPr>
              <a:t>". Hay que atacarlos una y otra vez, sin desmayo, para ir removiendo sus aspectos más nocivos y más extendidos e irlos transformando mediante la intervención sistemática.</a:t>
            </a:r>
            <a:endParaRPr lang="es-MX" dirty="0">
              <a:solidFill>
                <a:srgbClr val="FFFFFF"/>
              </a:solidFill>
            </a:endParaRPr>
          </a:p>
        </p:txBody>
      </p:sp>
    </p:spTree>
    <p:extLst>
      <p:ext uri="{BB962C8B-B14F-4D97-AF65-F5344CB8AC3E}">
        <p14:creationId xmlns:p14="http://schemas.microsoft.com/office/powerpoint/2010/main" val="345564335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a:extLst>
              <a:ext uri="{FF2B5EF4-FFF2-40B4-BE49-F238E27FC236}">
                <a16:creationId xmlns:a16="http://schemas.microsoft.com/office/drawing/2014/main" id="{457C123D-D119-B853-2FD3-9796831E1E66}"/>
              </a:ext>
            </a:extLst>
          </p:cNvPr>
          <p:cNvSpPr>
            <a:spLocks noGrp="1"/>
          </p:cNvSpPr>
          <p:nvPr>
            <p:ph type="title"/>
          </p:nvPr>
        </p:nvSpPr>
        <p:spPr>
          <a:xfrm>
            <a:off x="1154955" y="973667"/>
            <a:ext cx="2942210" cy="4833745"/>
          </a:xfrm>
        </p:spPr>
        <p:txBody>
          <a:bodyPr>
            <a:normAutofit/>
          </a:bodyPr>
          <a:lstStyle/>
          <a:p>
            <a:r>
              <a:rPr lang="es-ES">
                <a:solidFill>
                  <a:srgbClr val="EBEBEB"/>
                </a:solidFill>
              </a:rPr>
              <a:t>El problema de la definición de los problemas públicos es entonces doble</a:t>
            </a:r>
            <a:endParaRPr lang="es-MX">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A7FDC29F-D379-D4F2-EF21-CFB490BA1FA5}"/>
              </a:ext>
            </a:extLst>
          </p:cNvPr>
          <p:cNvGraphicFramePr>
            <a:graphicFrameLocks noGrp="1"/>
          </p:cNvGraphicFramePr>
          <p:nvPr>
            <p:ph idx="1"/>
            <p:extLst>
              <p:ext uri="{D42A27DB-BD31-4B8C-83A1-F6EECF244321}">
                <p14:modId xmlns:p14="http://schemas.microsoft.com/office/powerpoint/2010/main" val="153460808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24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2CB25859-6197-31BA-34E5-2EF2EA752E96}"/>
              </a:ext>
            </a:extLst>
          </p:cNvPr>
          <p:cNvSpPr>
            <a:spLocks noGrp="1"/>
          </p:cNvSpPr>
          <p:nvPr>
            <p:ph type="title"/>
          </p:nvPr>
        </p:nvSpPr>
        <p:spPr>
          <a:xfrm>
            <a:off x="994087" y="1130603"/>
            <a:ext cx="3342442" cy="4596794"/>
          </a:xfrm>
        </p:spPr>
        <p:txBody>
          <a:bodyPr anchor="ctr">
            <a:normAutofit fontScale="90000"/>
          </a:bodyPr>
          <a:lstStyle/>
          <a:p>
            <a:r>
              <a:rPr lang="es-ES" sz="2700" dirty="0"/>
              <a:t>Los gobiernos y sus analistas deben construir definiciones de problemas aceptables y solubles, legal y políticamente aceptables, fiscal y administrativamente viables. </a:t>
            </a:r>
            <a:endParaRPr lang="es-MX" sz="3200" dirty="0">
              <a:solidFill>
                <a:srgbClr val="EBEBEB"/>
              </a:solidFill>
            </a:endParaRPr>
          </a:p>
        </p:txBody>
      </p:sp>
      <p:sp>
        <p:nvSpPr>
          <p:cNvPr id="3" name="Marcador de contenido 2">
            <a:extLst>
              <a:ext uri="{FF2B5EF4-FFF2-40B4-BE49-F238E27FC236}">
                <a16:creationId xmlns:a16="http://schemas.microsoft.com/office/drawing/2014/main" id="{C19E66BB-3526-5DDB-EEB5-CD79923DC34D}"/>
              </a:ext>
            </a:extLst>
          </p:cNvPr>
          <p:cNvSpPr>
            <a:spLocks noGrp="1"/>
          </p:cNvSpPr>
          <p:nvPr>
            <p:ph idx="1"/>
          </p:nvPr>
        </p:nvSpPr>
        <p:spPr>
          <a:xfrm>
            <a:off x="5290077" y="437513"/>
            <a:ext cx="5502614" cy="5954325"/>
          </a:xfrm>
        </p:spPr>
        <p:txBody>
          <a:bodyPr anchor="ctr">
            <a:normAutofit/>
          </a:bodyPr>
          <a:lstStyle/>
          <a:p>
            <a:r>
              <a:rPr lang="es-ES" sz="2400" dirty="0"/>
              <a:t>Una de las mayores dificultades en la definición y solución de problemas públicos es que con frecuencia la definición del problema construida por el gobierno difiere significativamente de la definición que del problema tienen los afectados y los interesados.</a:t>
            </a:r>
            <a:endParaRPr lang="es-MX" sz="2400" dirty="0"/>
          </a:p>
        </p:txBody>
      </p:sp>
    </p:spTree>
    <p:extLst>
      <p:ext uri="{BB962C8B-B14F-4D97-AF65-F5344CB8AC3E}">
        <p14:creationId xmlns:p14="http://schemas.microsoft.com/office/powerpoint/2010/main" val="1200751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54E2D-CA08-4F2D-CF9C-8A663403D36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29D0379-AF94-72BC-2424-BC009BF662EA}"/>
              </a:ext>
            </a:extLst>
          </p:cNvPr>
          <p:cNvSpPr>
            <a:spLocks noGrp="1"/>
          </p:cNvSpPr>
          <p:nvPr>
            <p:ph idx="1"/>
          </p:nvPr>
        </p:nvSpPr>
        <p:spPr/>
        <p:txBody>
          <a:bodyPr>
            <a:normAutofit/>
          </a:bodyPr>
          <a:lstStyle/>
          <a:p>
            <a:r>
              <a:rPr lang="es-ES" sz="2000" dirty="0"/>
              <a:t>Hay una interdependencia conceptual entre el problema y la solución. Los problemas se plantean, se estructuran, de manera que tengan una respuesta, sean solubles.</a:t>
            </a:r>
          </a:p>
          <a:p>
            <a:r>
              <a:rPr lang="es-ES" sz="2000" dirty="0"/>
              <a:t>Deben ser planteados, estructurados, de manera que sean gubernamental-socialmente abordables con los recursos intelectuales, legales, fiscales, políticos y administrativos a disposición.</a:t>
            </a:r>
          </a:p>
          <a:p>
            <a:r>
              <a:rPr lang="es-ES" sz="2000" dirty="0"/>
              <a:t>Su planteamiento es determinante para la solución. La manera como se ha definido el problema, el tipo y número de preguntas que implica, lo constituye en soluble o irresoluble.</a:t>
            </a:r>
            <a:endParaRPr lang="es-MX" sz="2000" dirty="0"/>
          </a:p>
        </p:txBody>
      </p:sp>
    </p:spTree>
    <p:extLst>
      <p:ext uri="{BB962C8B-B14F-4D97-AF65-F5344CB8AC3E}">
        <p14:creationId xmlns:p14="http://schemas.microsoft.com/office/powerpoint/2010/main" val="1302691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BADFF-5B28-15AA-6BA6-557950FFE1A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39518B5-410B-35D3-663C-B0A018AF7C4B}"/>
              </a:ext>
            </a:extLst>
          </p:cNvPr>
          <p:cNvSpPr>
            <a:spLocks noGrp="1"/>
          </p:cNvSpPr>
          <p:nvPr>
            <p:ph idx="1"/>
          </p:nvPr>
        </p:nvSpPr>
        <p:spPr/>
        <p:txBody>
          <a:bodyPr>
            <a:normAutofit/>
          </a:bodyPr>
          <a:lstStyle/>
          <a:p>
            <a:r>
              <a:rPr lang="es-ES" sz="2000" dirty="0"/>
              <a:t>El síntoma de los problemas mal estructurados es justamente la indeterminación -frecuentemente por razones valorativas más que cognoscitivas- acerca de cuáles son los componentes de la situación que se consideran han de ser modificados o removidos, y/o acerca de cuáles pueden ser los factores que los originan y en los que, por ende, habría que intervenir e incidir.</a:t>
            </a:r>
          </a:p>
          <a:p>
            <a:r>
              <a:rPr lang="es-ES" sz="2000" dirty="0"/>
              <a:t>Estructurar bien un problema es entonces producir tal definición del hecho calificado como problema, que pueda volverse el sujeto u objeto de un enunciado causal.</a:t>
            </a:r>
          </a:p>
          <a:p>
            <a:endParaRPr lang="es-MX" sz="2000" dirty="0"/>
          </a:p>
        </p:txBody>
      </p:sp>
    </p:spTree>
    <p:extLst>
      <p:ext uri="{BB962C8B-B14F-4D97-AF65-F5344CB8AC3E}">
        <p14:creationId xmlns:p14="http://schemas.microsoft.com/office/powerpoint/2010/main" val="44489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a:extLst>
              <a:ext uri="{FF2B5EF4-FFF2-40B4-BE49-F238E27FC236}">
                <a16:creationId xmlns:a16="http://schemas.microsoft.com/office/drawing/2014/main" id="{B3DEC0A1-D476-B090-5653-211A0C288E24}"/>
              </a:ext>
            </a:extLst>
          </p:cNvPr>
          <p:cNvSpPr>
            <a:spLocks noGrp="1"/>
          </p:cNvSpPr>
          <p:nvPr>
            <p:ph type="title"/>
          </p:nvPr>
        </p:nvSpPr>
        <p:spPr>
          <a:xfrm>
            <a:off x="1154955" y="973667"/>
            <a:ext cx="2942210" cy="4833745"/>
          </a:xfrm>
        </p:spPr>
        <p:txBody>
          <a:bodyPr>
            <a:normAutofit/>
          </a:bodyPr>
          <a:lstStyle/>
          <a:p>
            <a:endParaRPr lang="es-MX">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78D0BBFE-2931-2971-DB9F-FE27B2E071FC}"/>
              </a:ext>
            </a:extLst>
          </p:cNvPr>
          <p:cNvGraphicFramePr>
            <a:graphicFrameLocks noGrp="1"/>
          </p:cNvGraphicFramePr>
          <p:nvPr>
            <p:ph idx="1"/>
            <p:extLst>
              <p:ext uri="{D42A27DB-BD31-4B8C-83A1-F6EECF244321}">
                <p14:modId xmlns:p14="http://schemas.microsoft.com/office/powerpoint/2010/main" val="134647718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1120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CDD9C-3A27-7CD9-4C17-92B9DC34C22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FB61516-7F87-527D-F0F0-0B065A9D273C}"/>
              </a:ext>
            </a:extLst>
          </p:cNvPr>
          <p:cNvSpPr>
            <a:spLocks noGrp="1"/>
          </p:cNvSpPr>
          <p:nvPr>
            <p:ph idx="1"/>
          </p:nvPr>
        </p:nvSpPr>
        <p:spPr/>
        <p:txBody>
          <a:bodyPr>
            <a:normAutofit/>
          </a:bodyPr>
          <a:lstStyle/>
          <a:p>
            <a:r>
              <a:rPr lang="es-ES" sz="2000" dirty="0"/>
              <a:t>Sociedad y gobierno deben reconocer la situación de incertidumbre o de riesgo que acompaña a muchas decisiones públicas.</a:t>
            </a:r>
          </a:p>
          <a:p>
            <a:r>
              <a:rPr lang="es-ES" sz="2000" dirty="0"/>
              <a:t>En muchos campos de acción es más probable el error que el acierto, el fracaso que el éxito. Esta probabilidad es explicable y justificable por la naturaleza rebelde de los problemas públicos.</a:t>
            </a:r>
          </a:p>
        </p:txBody>
      </p:sp>
    </p:spTree>
    <p:extLst>
      <p:ext uri="{BB962C8B-B14F-4D97-AF65-F5344CB8AC3E}">
        <p14:creationId xmlns:p14="http://schemas.microsoft.com/office/powerpoint/2010/main" val="392654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252D5-2846-0B66-8707-A6C5C6E45FD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CF329D8-0990-4EE3-04F0-7F74BEA7816E}"/>
              </a:ext>
            </a:extLst>
          </p:cNvPr>
          <p:cNvSpPr>
            <a:spLocks noGrp="1"/>
          </p:cNvSpPr>
          <p:nvPr>
            <p:ph idx="1"/>
          </p:nvPr>
        </p:nvSpPr>
        <p:spPr/>
        <p:txBody>
          <a:bodyPr>
            <a:normAutofit/>
          </a:bodyPr>
          <a:lstStyle/>
          <a:p>
            <a:r>
              <a:rPr lang="es-ES" sz="2000" dirty="0"/>
              <a:t>La política pública emerge, entonces, como una tarea colectiva que incorpora conjunta y corresponsablemente la iniciativa social y la gubernamental, pues ante ciertos problemas se adolece teórica y tecnológicamente de una línea segura de respuesta. Por ende, como una estrategia susceptible de error y frustración. Sobre todo, como una estrategia capaz de aprender de sus errores y de no repetirlos insensatamente</a:t>
            </a:r>
          </a:p>
          <a:p>
            <a:endParaRPr lang="es-MX" sz="2000" dirty="0"/>
          </a:p>
        </p:txBody>
      </p:sp>
    </p:spTree>
    <p:extLst>
      <p:ext uri="{BB962C8B-B14F-4D97-AF65-F5344CB8AC3E}">
        <p14:creationId xmlns:p14="http://schemas.microsoft.com/office/powerpoint/2010/main" val="174088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FD52C-4458-2669-E4BD-B43BE7FAA63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DAC4427-554D-C263-4C3E-25195D9CAA02}"/>
              </a:ext>
            </a:extLst>
          </p:cNvPr>
          <p:cNvSpPr>
            <a:spLocks noGrp="1"/>
          </p:cNvSpPr>
          <p:nvPr>
            <p:ph idx="1"/>
          </p:nvPr>
        </p:nvSpPr>
        <p:spPr/>
        <p:txBody>
          <a:bodyPr/>
          <a:lstStyle/>
          <a:p>
            <a:r>
              <a:rPr lang="es-ES" dirty="0"/>
              <a:t>Renació entonces, pero en función de la gestión pública, el interés por el </a:t>
            </a:r>
            <a:r>
              <a:rPr lang="es-ES" dirty="0" err="1"/>
              <a:t>policy</a:t>
            </a:r>
            <a:r>
              <a:rPr lang="es-ES" dirty="0"/>
              <a:t> </a:t>
            </a:r>
            <a:r>
              <a:rPr lang="es-ES" dirty="0" err="1"/>
              <a:t>design</a:t>
            </a:r>
            <a:endParaRPr lang="es-ES" dirty="0"/>
          </a:p>
          <a:p>
            <a:r>
              <a:rPr lang="es-ES" dirty="0"/>
              <a:t>La consideración de la política como proceso de varias y complejas etapas ha propiciado también que las diferentes ciencias participantes hayan terminado por concentrar su investigación en específicos tramos del recorrido de la política y por menospreciar la importancia teórica o práctica de los demás momentos.</a:t>
            </a:r>
          </a:p>
          <a:p>
            <a:endParaRPr lang="es-MX" dirty="0"/>
          </a:p>
        </p:txBody>
      </p:sp>
    </p:spTree>
    <p:extLst>
      <p:ext uri="{BB962C8B-B14F-4D97-AF65-F5344CB8AC3E}">
        <p14:creationId xmlns:p14="http://schemas.microsoft.com/office/powerpoint/2010/main" val="209220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CE184331-8B17-8AFE-2A46-75D490DDCE5A}"/>
              </a:ext>
            </a:extLst>
          </p:cNvPr>
          <p:cNvSpPr>
            <a:spLocks noGrp="1"/>
          </p:cNvSpPr>
          <p:nvPr>
            <p:ph type="title"/>
          </p:nvPr>
        </p:nvSpPr>
        <p:spPr>
          <a:xfrm>
            <a:off x="994087" y="1130603"/>
            <a:ext cx="3342442" cy="4596794"/>
          </a:xfrm>
        </p:spPr>
        <p:txBody>
          <a:bodyPr anchor="ctr">
            <a:normAutofit/>
          </a:bodyPr>
          <a:lstStyle/>
          <a:p>
            <a:r>
              <a:rPr lang="es-ES" sz="3200">
                <a:solidFill>
                  <a:srgbClr val="EBEBEB"/>
                </a:solidFill>
              </a:rPr>
              <a:t>2. La formación de la agenda</a:t>
            </a:r>
            <a:endParaRPr lang="es-MX" sz="3200">
              <a:solidFill>
                <a:srgbClr val="EBEBEB"/>
              </a:solidFill>
            </a:endParaRPr>
          </a:p>
        </p:txBody>
      </p:sp>
      <p:sp>
        <p:nvSpPr>
          <p:cNvPr id="3" name="Marcador de contenido 2">
            <a:extLst>
              <a:ext uri="{FF2B5EF4-FFF2-40B4-BE49-F238E27FC236}">
                <a16:creationId xmlns:a16="http://schemas.microsoft.com/office/drawing/2014/main" id="{812C2D7E-2BBF-1F98-D5E4-2F679C03DE5E}"/>
              </a:ext>
            </a:extLst>
          </p:cNvPr>
          <p:cNvSpPr>
            <a:spLocks noGrp="1"/>
          </p:cNvSpPr>
          <p:nvPr>
            <p:ph idx="1"/>
          </p:nvPr>
        </p:nvSpPr>
        <p:spPr>
          <a:xfrm>
            <a:off x="5290077" y="437513"/>
            <a:ext cx="5502614" cy="5954325"/>
          </a:xfrm>
        </p:spPr>
        <p:txBody>
          <a:bodyPr anchor="ctr">
            <a:normAutofit/>
          </a:bodyPr>
          <a:lstStyle/>
          <a:p>
            <a:r>
              <a:rPr lang="es-ES" sz="1900"/>
              <a:t>No todas las cuestiones se vuelven públicas ni todas las cuestiones públicas se vuelven cuestiones que deben ser objeto de la acción gubernamental, "agenda" de gobierno</a:t>
            </a:r>
          </a:p>
          <a:p>
            <a:r>
              <a:rPr lang="es-ES" sz="1900"/>
              <a:t>La manera como se elabora la agenda de gobierno, se le da forma y contenido, reviste fundamental importancia política y administrativa, tanto en el plano teórico como en el práctico. Políticamente, expresa la vitalidad o la flojedad de la vida pública en un sistema político dado.</a:t>
            </a:r>
          </a:p>
          <a:p>
            <a:r>
              <a:rPr lang="es-ES" sz="1900"/>
              <a:t> Suele llamarse ámbito público, esfera pública, vida pública, y cumple la función de'"mediar entre estado y sociedad, entre política y economía, entre la constitución política y la constitución real de una sociedad, entre la norma general y los intereses y necesidades particulares.</a:t>
            </a:r>
            <a:endParaRPr lang="es-MX" sz="1900"/>
          </a:p>
        </p:txBody>
      </p:sp>
    </p:spTree>
    <p:extLst>
      <p:ext uri="{BB962C8B-B14F-4D97-AF65-F5344CB8AC3E}">
        <p14:creationId xmlns:p14="http://schemas.microsoft.com/office/powerpoint/2010/main" val="332919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854F6-11FC-1FB9-667B-4AE19037298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386B537-9233-D77D-4083-C1FEC50E3F4E}"/>
              </a:ext>
            </a:extLst>
          </p:cNvPr>
          <p:cNvSpPr>
            <a:spLocks noGrp="1"/>
          </p:cNvSpPr>
          <p:nvPr>
            <p:ph idx="1"/>
          </p:nvPr>
        </p:nvSpPr>
        <p:spPr>
          <a:xfrm>
            <a:off x="1154954" y="2349305"/>
            <a:ext cx="10507163" cy="3670495"/>
          </a:xfrm>
        </p:spPr>
        <p:txBody>
          <a:bodyPr>
            <a:normAutofit/>
          </a:bodyPr>
          <a:lstStyle/>
          <a:p>
            <a:r>
              <a:rPr lang="es-ES" sz="2000" dirty="0"/>
              <a:t>La formación de la agenda de gobierno así como de hecho’ sucede, evidencia la salud o enfermedad de la vida pública. Deja ver quienes son los que efectivamente definen y justifican los problemas públicos, cuáles grupos y organizaciones tienen efectivamente la fuerza de transubstanciar cuestiones sociales en públicas y en prioridades de gobierno, cuáles organismos y decisores gubernamentales están siempre prontos a actuar frente a las demandas de determinados grupos, cuál es el firmamento ideológico que otorga valor y prioridad de asunto público a cuáles cuestiones</a:t>
            </a:r>
          </a:p>
          <a:p>
            <a:r>
              <a:rPr lang="es-ES" sz="2000" dirty="0"/>
              <a:t>Revela, en suma, cuál es la estructura de poder que domina efectivamente la hechura de una política</a:t>
            </a:r>
            <a:endParaRPr lang="es-MX" sz="2000" dirty="0"/>
          </a:p>
        </p:txBody>
      </p:sp>
    </p:spTree>
    <p:extLst>
      <p:ext uri="{BB962C8B-B14F-4D97-AF65-F5344CB8AC3E}">
        <p14:creationId xmlns:p14="http://schemas.microsoft.com/office/powerpoint/2010/main" val="359319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4694C034-3666-923B-02A9-0929906910D8}"/>
              </a:ext>
            </a:extLst>
          </p:cNvPr>
          <p:cNvSpPr>
            <a:spLocks noGrp="1"/>
          </p:cNvSpPr>
          <p:nvPr>
            <p:ph type="title"/>
          </p:nvPr>
        </p:nvSpPr>
        <p:spPr>
          <a:xfrm>
            <a:off x="994087" y="1130603"/>
            <a:ext cx="3342442" cy="4596794"/>
          </a:xfrm>
        </p:spPr>
        <p:txBody>
          <a:bodyPr anchor="ctr">
            <a:normAutofit/>
          </a:bodyPr>
          <a:lstStyle/>
          <a:p>
            <a:endParaRPr lang="es-MX" sz="3200">
              <a:solidFill>
                <a:srgbClr val="EBEBEB"/>
              </a:solidFill>
            </a:endParaRPr>
          </a:p>
        </p:txBody>
      </p:sp>
      <p:sp>
        <p:nvSpPr>
          <p:cNvPr id="3" name="Marcador de contenido 2">
            <a:extLst>
              <a:ext uri="{FF2B5EF4-FFF2-40B4-BE49-F238E27FC236}">
                <a16:creationId xmlns:a16="http://schemas.microsoft.com/office/drawing/2014/main" id="{EFAE0051-F7AD-7EC8-E5A8-1A9AA74ED4EC}"/>
              </a:ext>
            </a:extLst>
          </p:cNvPr>
          <p:cNvSpPr>
            <a:spLocks noGrp="1"/>
          </p:cNvSpPr>
          <p:nvPr>
            <p:ph idx="1"/>
          </p:nvPr>
        </p:nvSpPr>
        <p:spPr>
          <a:xfrm>
            <a:off x="5290077" y="437513"/>
            <a:ext cx="5502614" cy="5954325"/>
          </a:xfrm>
        </p:spPr>
        <p:txBody>
          <a:bodyPr anchor="ctr">
            <a:normAutofit/>
          </a:bodyPr>
          <a:lstStyle/>
          <a:p>
            <a:r>
              <a:rPr lang="es-ES" sz="2000"/>
              <a:t>La más importante de las decisiones de un gobierno, es la que concierne a la elección de sus asuntos y prioridades de acción: a su agenda</a:t>
            </a:r>
          </a:p>
          <a:p>
            <a:r>
              <a:rPr lang="es-ES" sz="2000"/>
              <a:t> El proceso de elaboración de la agenda es el momento en que el gobierno decide si decidirá o no sobre un determinado asunto, en el que delibera y decide intervenir bien decide no intervenir, aplazar su intervención.’ </a:t>
            </a:r>
          </a:p>
          <a:p>
            <a:endParaRPr lang="es-MX" sz="2000"/>
          </a:p>
        </p:txBody>
      </p:sp>
    </p:spTree>
    <p:extLst>
      <p:ext uri="{BB962C8B-B14F-4D97-AF65-F5344CB8AC3E}">
        <p14:creationId xmlns:p14="http://schemas.microsoft.com/office/powerpoint/2010/main" val="428857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a:extLst>
              <a:ext uri="{FF2B5EF4-FFF2-40B4-BE49-F238E27FC236}">
                <a16:creationId xmlns:a16="http://schemas.microsoft.com/office/drawing/2014/main" id="{481757CB-EB68-E35C-4A40-631C1F59FB3A}"/>
              </a:ext>
            </a:extLst>
          </p:cNvPr>
          <p:cNvSpPr>
            <a:spLocks noGrp="1"/>
          </p:cNvSpPr>
          <p:nvPr>
            <p:ph type="title"/>
          </p:nvPr>
        </p:nvSpPr>
        <p:spPr>
          <a:xfrm>
            <a:off x="994087" y="1130603"/>
            <a:ext cx="3342442" cy="4596794"/>
          </a:xfrm>
        </p:spPr>
        <p:txBody>
          <a:bodyPr anchor="ctr">
            <a:normAutofit/>
          </a:bodyPr>
          <a:lstStyle/>
          <a:p>
            <a:endParaRPr lang="es-MX" sz="3200">
              <a:solidFill>
                <a:srgbClr val="EBEBEB"/>
              </a:solidFill>
            </a:endParaRPr>
          </a:p>
        </p:txBody>
      </p:sp>
      <p:sp>
        <p:nvSpPr>
          <p:cNvPr id="3" name="Marcador de contenido 2">
            <a:extLst>
              <a:ext uri="{FF2B5EF4-FFF2-40B4-BE49-F238E27FC236}">
                <a16:creationId xmlns:a16="http://schemas.microsoft.com/office/drawing/2014/main" id="{1DFEEB37-A822-662F-87D8-198A59E62C8B}"/>
              </a:ext>
            </a:extLst>
          </p:cNvPr>
          <p:cNvSpPr>
            <a:spLocks noGrp="1"/>
          </p:cNvSpPr>
          <p:nvPr>
            <p:ph idx="1"/>
          </p:nvPr>
        </p:nvSpPr>
        <p:spPr>
          <a:xfrm>
            <a:off x="5290077" y="437513"/>
            <a:ext cx="5502614" cy="5954325"/>
          </a:xfrm>
        </p:spPr>
        <p:txBody>
          <a:bodyPr anchor="ctr">
            <a:normAutofit/>
          </a:bodyPr>
          <a:lstStyle/>
          <a:p>
            <a:r>
              <a:rPr lang="es-ES" sz="2000" dirty="0"/>
              <a:t>La atención, definición y tratabilidad del problema son componentes determinantes del proceso por el cual el problema (asunto, cuestión, demanda) alcanza su carácter de </a:t>
            </a:r>
            <a:r>
              <a:rPr lang="es-ES" sz="2000" dirty="0" err="1"/>
              <a:t>agendum</a:t>
            </a:r>
            <a:r>
              <a:rPr lang="es-ES" sz="2000" dirty="0"/>
              <a:t>: algo sobre la que se debe actuar. </a:t>
            </a:r>
          </a:p>
          <a:p>
            <a:endParaRPr lang="es-ES" sz="2000" dirty="0"/>
          </a:p>
          <a:p>
            <a:r>
              <a:rPr lang="es-ES" sz="2000" dirty="0"/>
              <a:t>Estructuración de la agenda, definición del problema, análisis de las opciones de acción son así actividades interdependientes</a:t>
            </a:r>
          </a:p>
          <a:p>
            <a:endParaRPr lang="es-ES" sz="2000" dirty="0"/>
          </a:p>
          <a:p>
            <a:endParaRPr lang="es-MX" sz="2000" dirty="0"/>
          </a:p>
        </p:txBody>
      </p:sp>
    </p:spTree>
    <p:extLst>
      <p:ext uri="{BB962C8B-B14F-4D97-AF65-F5344CB8AC3E}">
        <p14:creationId xmlns:p14="http://schemas.microsoft.com/office/powerpoint/2010/main" val="46160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12612-F92D-9AFB-6006-8A7CAFA496C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3D3C2B4-F208-9017-AFDF-E414A3F741C9}"/>
              </a:ext>
            </a:extLst>
          </p:cNvPr>
          <p:cNvSpPr>
            <a:spLocks noGrp="1"/>
          </p:cNvSpPr>
          <p:nvPr>
            <p:ph idx="1"/>
          </p:nvPr>
        </p:nvSpPr>
        <p:spPr/>
        <p:txBody>
          <a:bodyPr>
            <a:normAutofit lnSpcReduction="10000"/>
          </a:bodyPr>
          <a:lstStyle/>
          <a:p>
            <a:pPr marL="36900" indent="0">
              <a:buNone/>
            </a:pPr>
            <a:r>
              <a:rPr lang="es-ES" dirty="0"/>
              <a:t>Si bien la agenda es del gobierno, los problemas que la componen se originan y configuran en el sistema político. Son cuestiones, conflictos o necesidades que conciernen y preocupan a los ciudadanos y que ellos con independencia del gobierno o en comunicación con él consideran asuntos generales de estado y, en consecuencia, asuntos de gobierno. </a:t>
            </a:r>
          </a:p>
          <a:p>
            <a:pPr marL="36900" indent="0">
              <a:buNone/>
            </a:pPr>
            <a:r>
              <a:rPr lang="es-ES" dirty="0"/>
              <a:t>Hay entonces una agenda de los ciudadanos, del estado o del sistema político, que puede preceder y determinar la agenda del gobierno o ser inducida por las preocupaciones y prioridades gubernamentales, que puede empatar con la del gobierno o diferir de ella en mayor o menor grado.</a:t>
            </a:r>
          </a:p>
          <a:p>
            <a:r>
              <a:rPr lang="es-ES" dirty="0"/>
              <a:t>Los nexos, las inconexiones entre las dos agendas son propios de la dinámica de las relaciones entre sociedad y estado</a:t>
            </a:r>
            <a:endParaRPr lang="es-MX" dirty="0"/>
          </a:p>
        </p:txBody>
      </p:sp>
    </p:spTree>
    <p:extLst>
      <p:ext uri="{BB962C8B-B14F-4D97-AF65-F5344CB8AC3E}">
        <p14:creationId xmlns:p14="http://schemas.microsoft.com/office/powerpoint/2010/main" val="2524754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70</TotalTime>
  <Words>2371</Words>
  <Application>Microsoft Office PowerPoint</Application>
  <PresentationFormat>Panorámica</PresentationFormat>
  <Paragraphs>77</Paragraphs>
  <Slides>31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Century Gothic</vt:lpstr>
      <vt:lpstr>Wingdings 3</vt:lpstr>
      <vt:lpstr>Sala de reuniones Ion</vt:lpstr>
      <vt:lpstr>PROBLEMAS PUBLICOS Y AGENDA DE GOBIERNO</vt:lpstr>
      <vt:lpstr>l. El proceso de la política</vt:lpstr>
      <vt:lpstr>Presentación de PowerPoint</vt:lpstr>
      <vt:lpstr>Presentación de PowerPoint</vt:lpstr>
      <vt:lpstr>2. La formación de la agenda</vt:lpstr>
      <vt:lpstr>Presentación de PowerPoint</vt:lpstr>
      <vt:lpstr>Presentación de PowerPoint</vt:lpstr>
      <vt:lpstr>Presentación de PowerPoint</vt:lpstr>
      <vt:lpstr>Presentación de PowerPoint</vt:lpstr>
      <vt:lpstr>Presentación de PowerPoint</vt:lpstr>
      <vt:lpstr>Para que un asunto tenga acceso a la agenda necesita cumplir tres requisitos:  </vt:lpstr>
      <vt:lpstr>En suma, la decisión gubernamental de introducir en su agenda asuntos públicos específicos va a depender de: </vt:lpstr>
      <vt:lpstr>los sistemas políticos </vt:lpstr>
      <vt:lpstr>Los estudios de políticas </vt:lpstr>
      <vt:lpstr>Las "redes de cuestiones" </vt:lpstr>
      <vt:lpstr>Presentación de PowerPoint</vt:lpstr>
      <vt:lpstr>el concepto de "subsistema de políticas" </vt:lpstr>
      <vt:lpstr>Presentación de PowerPoint</vt:lpstr>
      <vt:lpstr>3. La definición de los problemas públicos</vt:lpstr>
      <vt:lpstr>La búsqueda de definiciones teóricamente consistentes, culturalmente aprobables y gubernamentalmente tratables es tan difícil como exigida en el campo del análisis y la recomendación de políticas. </vt:lpstr>
      <vt:lpstr>Presentación de PowerPoint</vt:lpstr>
      <vt:lpstr>Los gobiernos corren el riesgo de ser rehenes </vt:lpstr>
      <vt:lpstr>Los problemas públicos no son sencillos, fácilmente solubles</vt:lpstr>
      <vt:lpstr>Los problemas públicos han sido llamados wicked problems</vt:lpstr>
      <vt:lpstr>Presentación de PowerPoint</vt:lpstr>
      <vt:lpstr>El problema de la definición de los problemas públicos es entonces doble</vt:lpstr>
      <vt:lpstr>Los gobiernos y sus analistas deben construir definiciones de problemas aceptables y solubles, legal y políticamente aceptables, fiscal y administrativamente viables.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PROBLEMAS PUBLICOS Y AGENDA DE GOBIERNO</dc:title>
  <dc:creator>Claudia Campillo</dc:creator>
  <cp:lastModifiedBy>Claudia Campillo</cp:lastModifiedBy>
  <cp:revision>3</cp:revision>
  <dcterms:created xsi:type="dcterms:W3CDTF">2022-08-22T01:27:49Z</dcterms:created>
  <dcterms:modified xsi:type="dcterms:W3CDTF">2022-08-22T02:38:04Z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