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2"/>
  </p:notesMasterIdLst>
  <p:handoutMasterIdLst>
    <p:handoutMasterId r:id="rId33"/>
  </p:handoutMasterIdLst>
  <p:sldIdLst>
    <p:sldId id="266" r:id="rId6"/>
    <p:sldId id="309" r:id="rId7"/>
    <p:sldId id="310" r:id="rId8"/>
    <p:sldId id="311" r:id="rId9"/>
    <p:sldId id="312" r:id="rId10"/>
    <p:sldId id="313" r:id="rId11"/>
    <p:sldId id="314" r:id="rId12"/>
    <p:sldId id="315" r:id="rId13"/>
    <p:sldId id="316" r:id="rId14"/>
    <p:sldId id="317" r:id="rId15"/>
    <p:sldId id="318" r:id="rId16"/>
    <p:sldId id="321" r:id="rId17"/>
    <p:sldId id="322" r:id="rId18"/>
    <p:sldId id="319" r:id="rId19"/>
    <p:sldId id="320" r:id="rId20"/>
    <p:sldId id="323" r:id="rId21"/>
    <p:sldId id="324" r:id="rId22"/>
    <p:sldId id="325" r:id="rId23"/>
    <p:sldId id="326" r:id="rId24"/>
    <p:sldId id="327" r:id="rId25"/>
    <p:sldId id="328" r:id="rId26"/>
    <p:sldId id="329" r:id="rId27"/>
    <p:sldId id="333" r:id="rId28"/>
    <p:sldId id="330" r:id="rId29"/>
    <p:sldId id="331" r:id="rId30"/>
    <p:sldId id="332" r:id="rId3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75921-11BB-4D53-9DDF-FE55EA69D8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CD1DDB-3A29-4FF0-8B81-A28D107EB9E6}">
      <dgm:prSet/>
      <dgm:spPr/>
      <dgm:t>
        <a:bodyPr/>
        <a:lstStyle/>
        <a:p>
          <a:r>
            <a:rPr lang="es-ES" b="1"/>
            <a:t>EL CAMINO DE LOS OCHO PASOS</a:t>
          </a:r>
          <a:endParaRPr lang="en-US"/>
        </a:p>
      </dgm:t>
    </dgm:pt>
    <dgm:pt modelId="{59A7D2F0-D363-4FF2-9E37-9F28844C8069}" type="parTrans" cxnId="{305A71A5-9715-46A8-BF36-DEA4A1A02E33}">
      <dgm:prSet/>
      <dgm:spPr/>
      <dgm:t>
        <a:bodyPr/>
        <a:lstStyle/>
        <a:p>
          <a:endParaRPr lang="en-US"/>
        </a:p>
      </dgm:t>
    </dgm:pt>
    <dgm:pt modelId="{7993CA40-43DC-43C7-B946-2192F725CCC3}" type="sibTrans" cxnId="{305A71A5-9715-46A8-BF36-DEA4A1A02E33}">
      <dgm:prSet/>
      <dgm:spPr/>
      <dgm:t>
        <a:bodyPr/>
        <a:lstStyle/>
        <a:p>
          <a:endParaRPr lang="en-US"/>
        </a:p>
      </dgm:t>
    </dgm:pt>
    <dgm:pt modelId="{DFCE2147-992F-4D1F-8B3A-D5A8D912B657}">
      <dgm:prSet/>
      <dgm:spPr/>
      <dgm:t>
        <a:bodyPr/>
        <a:lstStyle/>
        <a:p>
          <a:r>
            <a:rPr lang="es-ES" b="1"/>
            <a:t>Definición del problema</a:t>
          </a:r>
          <a:endParaRPr lang="en-US"/>
        </a:p>
      </dgm:t>
    </dgm:pt>
    <dgm:pt modelId="{3F62AF57-A0A8-4901-8ED5-755B0C52846A}" type="parTrans" cxnId="{D8085096-5EA7-46F2-A94B-E23C49033B31}">
      <dgm:prSet/>
      <dgm:spPr/>
      <dgm:t>
        <a:bodyPr/>
        <a:lstStyle/>
        <a:p>
          <a:endParaRPr lang="en-US"/>
        </a:p>
      </dgm:t>
    </dgm:pt>
    <dgm:pt modelId="{1CBD7EA6-BA97-4FBB-ABA7-E51CAAA9BA3D}" type="sibTrans" cxnId="{D8085096-5EA7-46F2-A94B-E23C49033B31}">
      <dgm:prSet/>
      <dgm:spPr/>
      <dgm:t>
        <a:bodyPr/>
        <a:lstStyle/>
        <a:p>
          <a:endParaRPr lang="en-US"/>
        </a:p>
      </dgm:t>
    </dgm:pt>
    <dgm:pt modelId="{1E0FAF67-C4E9-4725-B637-F957C3B06386}">
      <dgm:prSet/>
      <dgm:spPr/>
      <dgm:t>
        <a:bodyPr/>
        <a:lstStyle/>
        <a:p>
          <a:r>
            <a:rPr lang="es-ES" b="1"/>
            <a:t>R   Obtención de información</a:t>
          </a:r>
          <a:endParaRPr lang="en-US"/>
        </a:p>
      </dgm:t>
    </dgm:pt>
    <dgm:pt modelId="{0727A445-5179-48FB-A7FE-61E73A383855}" type="parTrans" cxnId="{4CE4AB1F-97E9-487C-BC33-35B6D7DC0FB2}">
      <dgm:prSet/>
      <dgm:spPr/>
      <dgm:t>
        <a:bodyPr/>
        <a:lstStyle/>
        <a:p>
          <a:endParaRPr lang="en-US"/>
        </a:p>
      </dgm:t>
    </dgm:pt>
    <dgm:pt modelId="{3699491A-C01F-42A2-85FE-DBFC8D724158}" type="sibTrans" cxnId="{4CE4AB1F-97E9-487C-BC33-35B6D7DC0FB2}">
      <dgm:prSet/>
      <dgm:spPr/>
      <dgm:t>
        <a:bodyPr/>
        <a:lstStyle/>
        <a:p>
          <a:endParaRPr lang="en-US"/>
        </a:p>
      </dgm:t>
    </dgm:pt>
    <dgm:pt modelId="{E2215010-5452-4C9E-AE5F-DEACFF5E4DCF}">
      <dgm:prSet/>
      <dgm:spPr/>
      <dgm:t>
        <a:bodyPr/>
        <a:lstStyle/>
        <a:p>
          <a:r>
            <a:rPr lang="es-ES" b="1"/>
            <a:t>E    Construcción de alternativas</a:t>
          </a:r>
          <a:endParaRPr lang="en-US"/>
        </a:p>
      </dgm:t>
    </dgm:pt>
    <dgm:pt modelId="{FD93ED81-643A-44E5-8FE0-7E03A7E21A34}" type="parTrans" cxnId="{FDB1D260-20E8-4629-B345-83CBBBD22852}">
      <dgm:prSet/>
      <dgm:spPr/>
      <dgm:t>
        <a:bodyPr/>
        <a:lstStyle/>
        <a:p>
          <a:endParaRPr lang="en-US"/>
        </a:p>
      </dgm:t>
    </dgm:pt>
    <dgm:pt modelId="{6C87F689-9700-4122-8E3F-61A15194943F}" type="sibTrans" cxnId="{FDB1D260-20E8-4629-B345-83CBBBD22852}">
      <dgm:prSet/>
      <dgm:spPr/>
      <dgm:t>
        <a:bodyPr/>
        <a:lstStyle/>
        <a:p>
          <a:endParaRPr lang="en-US"/>
        </a:p>
      </dgm:t>
    </dgm:pt>
    <dgm:pt modelId="{DD2BFA36-C39F-4AD9-AF4A-4FE2D36D396B}">
      <dgm:prSet/>
      <dgm:spPr/>
      <dgm:t>
        <a:bodyPr/>
        <a:lstStyle/>
        <a:p>
          <a:r>
            <a:rPr lang="es-ES" b="1"/>
            <a:t>P    Selección de criterios</a:t>
          </a:r>
          <a:endParaRPr lang="en-US"/>
        </a:p>
      </dgm:t>
    </dgm:pt>
    <dgm:pt modelId="{89FB53ED-32D7-4CB7-8201-782326E4174C}" type="parTrans" cxnId="{AF083615-E190-4E8D-A3D9-464358B7AC90}">
      <dgm:prSet/>
      <dgm:spPr/>
      <dgm:t>
        <a:bodyPr/>
        <a:lstStyle/>
        <a:p>
          <a:endParaRPr lang="en-US"/>
        </a:p>
      </dgm:t>
    </dgm:pt>
    <dgm:pt modelId="{C796F321-DC57-43D4-ABEC-E664F349BA7B}" type="sibTrans" cxnId="{AF083615-E190-4E8D-A3D9-464358B7AC90}">
      <dgm:prSet/>
      <dgm:spPr/>
      <dgm:t>
        <a:bodyPr/>
        <a:lstStyle/>
        <a:p>
          <a:endParaRPr lang="en-US"/>
        </a:p>
      </dgm:t>
    </dgm:pt>
    <dgm:pt modelId="{548DC57C-4CA0-40D8-B6ED-4E45226CAE50}">
      <dgm:prSet/>
      <dgm:spPr/>
      <dgm:t>
        <a:bodyPr/>
        <a:lstStyle/>
        <a:p>
          <a:r>
            <a:rPr lang="es-ES" b="1"/>
            <a:t>I     Proyección de los resultados</a:t>
          </a:r>
          <a:endParaRPr lang="en-US"/>
        </a:p>
      </dgm:t>
    </dgm:pt>
    <dgm:pt modelId="{AF091C1F-1F3B-4C74-8757-7FE1059A3B57}" type="parTrans" cxnId="{0D074DEA-1F50-47BB-B297-9002B99C597E}">
      <dgm:prSet/>
      <dgm:spPr/>
      <dgm:t>
        <a:bodyPr/>
        <a:lstStyle/>
        <a:p>
          <a:endParaRPr lang="en-US"/>
        </a:p>
      </dgm:t>
    </dgm:pt>
    <dgm:pt modelId="{5F765DBD-EAAF-44D9-AAE7-BE11D6F4A118}" type="sibTrans" cxnId="{0D074DEA-1F50-47BB-B297-9002B99C597E}">
      <dgm:prSet/>
      <dgm:spPr/>
      <dgm:t>
        <a:bodyPr/>
        <a:lstStyle/>
        <a:p>
          <a:endParaRPr lang="en-US"/>
        </a:p>
      </dgm:t>
    </dgm:pt>
    <dgm:pt modelId="{6B595EE2-F811-402F-9289-BE8430EAFB87}">
      <dgm:prSet/>
      <dgm:spPr/>
      <dgm:t>
        <a:bodyPr/>
        <a:lstStyle/>
        <a:p>
          <a:r>
            <a:rPr lang="es-ES" b="1"/>
            <a:t>T    Confrontación de costos</a:t>
          </a:r>
          <a:endParaRPr lang="en-US"/>
        </a:p>
      </dgm:t>
    </dgm:pt>
    <dgm:pt modelId="{25E68809-7EEF-4F3E-9659-E765C1D32C72}" type="parTrans" cxnId="{1C645106-00B2-4E96-AB66-52F93665FA3E}">
      <dgm:prSet/>
      <dgm:spPr/>
      <dgm:t>
        <a:bodyPr/>
        <a:lstStyle/>
        <a:p>
          <a:endParaRPr lang="en-US"/>
        </a:p>
      </dgm:t>
    </dgm:pt>
    <dgm:pt modelId="{FB2A5600-DBFA-497E-876D-54954809D625}" type="sibTrans" cxnId="{1C645106-00B2-4E96-AB66-52F93665FA3E}">
      <dgm:prSet/>
      <dgm:spPr/>
      <dgm:t>
        <a:bodyPr/>
        <a:lstStyle/>
        <a:p>
          <a:endParaRPr lang="en-US"/>
        </a:p>
      </dgm:t>
    </dgm:pt>
    <dgm:pt modelId="{B0ABBBF4-111C-44EA-8F20-FB1D3BEC65E1}">
      <dgm:prSet/>
      <dgm:spPr/>
      <dgm:t>
        <a:bodyPr/>
        <a:lstStyle/>
        <a:p>
          <a:r>
            <a:rPr lang="es-ES" b="1"/>
            <a:t>A    [Decida!  Cuente su historia</a:t>
          </a:r>
          <a:endParaRPr lang="en-US"/>
        </a:p>
      </dgm:t>
    </dgm:pt>
    <dgm:pt modelId="{0BEA8C89-4423-40BA-88DA-055DE5CE113B}" type="parTrans" cxnId="{817CA204-715A-43EE-BC58-898CD12AD1AF}">
      <dgm:prSet/>
      <dgm:spPr/>
      <dgm:t>
        <a:bodyPr/>
        <a:lstStyle/>
        <a:p>
          <a:endParaRPr lang="en-US"/>
        </a:p>
      </dgm:t>
    </dgm:pt>
    <dgm:pt modelId="{B67AE00D-6947-4C5A-AF7B-3B268EDB6544}" type="sibTrans" cxnId="{817CA204-715A-43EE-BC58-898CD12AD1AF}">
      <dgm:prSet/>
      <dgm:spPr/>
      <dgm:t>
        <a:bodyPr/>
        <a:lstStyle/>
        <a:p>
          <a:endParaRPr lang="en-US"/>
        </a:p>
      </dgm:t>
    </dgm:pt>
    <dgm:pt modelId="{E8C04CD0-B979-44A4-9EDC-56AEC716A292}" type="pres">
      <dgm:prSet presAssocID="{A3875921-11BB-4D53-9DDF-FE55EA69D82A}" presName="linear" presStyleCnt="0">
        <dgm:presLayoutVars>
          <dgm:animLvl val="lvl"/>
          <dgm:resizeHandles val="exact"/>
        </dgm:presLayoutVars>
      </dgm:prSet>
      <dgm:spPr/>
    </dgm:pt>
    <dgm:pt modelId="{682DA263-C45C-441A-861F-2A42CC087F6F}" type="pres">
      <dgm:prSet presAssocID="{5CCD1DDB-3A29-4FF0-8B81-A28D107EB9E6}" presName="parentText" presStyleLbl="node1" presStyleIdx="0" presStyleCnt="8">
        <dgm:presLayoutVars>
          <dgm:chMax val="0"/>
          <dgm:bulletEnabled val="1"/>
        </dgm:presLayoutVars>
      </dgm:prSet>
      <dgm:spPr/>
    </dgm:pt>
    <dgm:pt modelId="{EAFD75AE-FE17-4F9F-A0B3-B2E5E23EB5B5}" type="pres">
      <dgm:prSet presAssocID="{7993CA40-43DC-43C7-B946-2192F725CCC3}" presName="spacer" presStyleCnt="0"/>
      <dgm:spPr/>
    </dgm:pt>
    <dgm:pt modelId="{F01E67FF-D9EB-4B9B-94DD-BF9CFAF042BA}" type="pres">
      <dgm:prSet presAssocID="{DFCE2147-992F-4D1F-8B3A-D5A8D912B657}" presName="parentText" presStyleLbl="node1" presStyleIdx="1" presStyleCnt="8">
        <dgm:presLayoutVars>
          <dgm:chMax val="0"/>
          <dgm:bulletEnabled val="1"/>
        </dgm:presLayoutVars>
      </dgm:prSet>
      <dgm:spPr/>
    </dgm:pt>
    <dgm:pt modelId="{88F68099-279C-4CF7-A67D-7E3920D29D60}" type="pres">
      <dgm:prSet presAssocID="{1CBD7EA6-BA97-4FBB-ABA7-E51CAAA9BA3D}" presName="spacer" presStyleCnt="0"/>
      <dgm:spPr/>
    </dgm:pt>
    <dgm:pt modelId="{39AB77D6-17C1-44C5-B5F0-9A5BF31DA263}" type="pres">
      <dgm:prSet presAssocID="{1E0FAF67-C4E9-4725-B637-F957C3B06386}" presName="parentText" presStyleLbl="node1" presStyleIdx="2" presStyleCnt="8">
        <dgm:presLayoutVars>
          <dgm:chMax val="0"/>
          <dgm:bulletEnabled val="1"/>
        </dgm:presLayoutVars>
      </dgm:prSet>
      <dgm:spPr/>
    </dgm:pt>
    <dgm:pt modelId="{C1EABB7F-8EE1-4692-979B-6B9765B0D5FA}" type="pres">
      <dgm:prSet presAssocID="{3699491A-C01F-42A2-85FE-DBFC8D724158}" presName="spacer" presStyleCnt="0"/>
      <dgm:spPr/>
    </dgm:pt>
    <dgm:pt modelId="{307BD0C2-D606-4F12-972C-90E176D130C7}" type="pres">
      <dgm:prSet presAssocID="{E2215010-5452-4C9E-AE5F-DEACFF5E4DCF}" presName="parentText" presStyleLbl="node1" presStyleIdx="3" presStyleCnt="8">
        <dgm:presLayoutVars>
          <dgm:chMax val="0"/>
          <dgm:bulletEnabled val="1"/>
        </dgm:presLayoutVars>
      </dgm:prSet>
      <dgm:spPr/>
    </dgm:pt>
    <dgm:pt modelId="{4654A0C6-05CC-4CC5-B678-B9283660D356}" type="pres">
      <dgm:prSet presAssocID="{6C87F689-9700-4122-8E3F-61A15194943F}" presName="spacer" presStyleCnt="0"/>
      <dgm:spPr/>
    </dgm:pt>
    <dgm:pt modelId="{3C56BD33-BC67-4774-8C4B-D8564A1ACDC6}" type="pres">
      <dgm:prSet presAssocID="{DD2BFA36-C39F-4AD9-AF4A-4FE2D36D396B}" presName="parentText" presStyleLbl="node1" presStyleIdx="4" presStyleCnt="8">
        <dgm:presLayoutVars>
          <dgm:chMax val="0"/>
          <dgm:bulletEnabled val="1"/>
        </dgm:presLayoutVars>
      </dgm:prSet>
      <dgm:spPr/>
    </dgm:pt>
    <dgm:pt modelId="{ACFDB358-411D-4595-B30B-B38B93099332}" type="pres">
      <dgm:prSet presAssocID="{C796F321-DC57-43D4-ABEC-E664F349BA7B}" presName="spacer" presStyleCnt="0"/>
      <dgm:spPr/>
    </dgm:pt>
    <dgm:pt modelId="{653FE49D-7031-4C91-A818-F5001F9C2F8D}" type="pres">
      <dgm:prSet presAssocID="{548DC57C-4CA0-40D8-B6ED-4E45226CAE50}" presName="parentText" presStyleLbl="node1" presStyleIdx="5" presStyleCnt="8">
        <dgm:presLayoutVars>
          <dgm:chMax val="0"/>
          <dgm:bulletEnabled val="1"/>
        </dgm:presLayoutVars>
      </dgm:prSet>
      <dgm:spPr/>
    </dgm:pt>
    <dgm:pt modelId="{29402CD7-C888-4424-9CD4-2109BC53EA2A}" type="pres">
      <dgm:prSet presAssocID="{5F765DBD-EAAF-44D9-AAE7-BE11D6F4A118}" presName="spacer" presStyleCnt="0"/>
      <dgm:spPr/>
    </dgm:pt>
    <dgm:pt modelId="{E1713F14-D6DC-480D-8159-C9C2194F0FBE}" type="pres">
      <dgm:prSet presAssocID="{6B595EE2-F811-402F-9289-BE8430EAFB87}" presName="parentText" presStyleLbl="node1" presStyleIdx="6" presStyleCnt="8">
        <dgm:presLayoutVars>
          <dgm:chMax val="0"/>
          <dgm:bulletEnabled val="1"/>
        </dgm:presLayoutVars>
      </dgm:prSet>
      <dgm:spPr/>
    </dgm:pt>
    <dgm:pt modelId="{8552F7D1-2E3B-4F97-A5FB-79EDA738D118}" type="pres">
      <dgm:prSet presAssocID="{FB2A5600-DBFA-497E-876D-54954809D625}" presName="spacer" presStyleCnt="0"/>
      <dgm:spPr/>
    </dgm:pt>
    <dgm:pt modelId="{5FA1C57F-EC63-4A8F-AD61-941A9FC1FDED}" type="pres">
      <dgm:prSet presAssocID="{B0ABBBF4-111C-44EA-8F20-FB1D3BEC65E1}" presName="parentText" presStyleLbl="node1" presStyleIdx="7" presStyleCnt="8">
        <dgm:presLayoutVars>
          <dgm:chMax val="0"/>
          <dgm:bulletEnabled val="1"/>
        </dgm:presLayoutVars>
      </dgm:prSet>
      <dgm:spPr/>
    </dgm:pt>
  </dgm:ptLst>
  <dgm:cxnLst>
    <dgm:cxn modelId="{817CA204-715A-43EE-BC58-898CD12AD1AF}" srcId="{A3875921-11BB-4D53-9DDF-FE55EA69D82A}" destId="{B0ABBBF4-111C-44EA-8F20-FB1D3BEC65E1}" srcOrd="7" destOrd="0" parTransId="{0BEA8C89-4423-40BA-88DA-055DE5CE113B}" sibTransId="{B67AE00D-6947-4C5A-AF7B-3B268EDB6544}"/>
    <dgm:cxn modelId="{1C645106-00B2-4E96-AB66-52F93665FA3E}" srcId="{A3875921-11BB-4D53-9DDF-FE55EA69D82A}" destId="{6B595EE2-F811-402F-9289-BE8430EAFB87}" srcOrd="6" destOrd="0" parTransId="{25E68809-7EEF-4F3E-9659-E765C1D32C72}" sibTransId="{FB2A5600-DBFA-497E-876D-54954809D625}"/>
    <dgm:cxn modelId="{AF083615-E190-4E8D-A3D9-464358B7AC90}" srcId="{A3875921-11BB-4D53-9DDF-FE55EA69D82A}" destId="{DD2BFA36-C39F-4AD9-AF4A-4FE2D36D396B}" srcOrd="4" destOrd="0" parTransId="{89FB53ED-32D7-4CB7-8201-782326E4174C}" sibTransId="{C796F321-DC57-43D4-ABEC-E664F349BA7B}"/>
    <dgm:cxn modelId="{1C7E691A-1B11-46B7-B26A-B651C701A0D9}" type="presOf" srcId="{E2215010-5452-4C9E-AE5F-DEACFF5E4DCF}" destId="{307BD0C2-D606-4F12-972C-90E176D130C7}" srcOrd="0" destOrd="0" presId="urn:microsoft.com/office/officeart/2005/8/layout/vList2"/>
    <dgm:cxn modelId="{4CE4AB1F-97E9-487C-BC33-35B6D7DC0FB2}" srcId="{A3875921-11BB-4D53-9DDF-FE55EA69D82A}" destId="{1E0FAF67-C4E9-4725-B637-F957C3B06386}" srcOrd="2" destOrd="0" parTransId="{0727A445-5179-48FB-A7FE-61E73A383855}" sibTransId="{3699491A-C01F-42A2-85FE-DBFC8D724158}"/>
    <dgm:cxn modelId="{405E4025-5032-44C6-9D05-BC8B39982E42}" type="presOf" srcId="{DD2BFA36-C39F-4AD9-AF4A-4FE2D36D396B}" destId="{3C56BD33-BC67-4774-8C4B-D8564A1ACDC6}" srcOrd="0" destOrd="0" presId="urn:microsoft.com/office/officeart/2005/8/layout/vList2"/>
    <dgm:cxn modelId="{C748F52C-85AD-48D4-AF0A-ED37828BFE5E}" type="presOf" srcId="{5CCD1DDB-3A29-4FF0-8B81-A28D107EB9E6}" destId="{682DA263-C45C-441A-861F-2A42CC087F6F}" srcOrd="0" destOrd="0" presId="urn:microsoft.com/office/officeart/2005/8/layout/vList2"/>
    <dgm:cxn modelId="{94C5503E-E3F8-430A-B830-B18FA741F319}" type="presOf" srcId="{A3875921-11BB-4D53-9DDF-FE55EA69D82A}" destId="{E8C04CD0-B979-44A4-9EDC-56AEC716A292}" srcOrd="0" destOrd="0" presId="urn:microsoft.com/office/officeart/2005/8/layout/vList2"/>
    <dgm:cxn modelId="{FDB1D260-20E8-4629-B345-83CBBBD22852}" srcId="{A3875921-11BB-4D53-9DDF-FE55EA69D82A}" destId="{E2215010-5452-4C9E-AE5F-DEACFF5E4DCF}" srcOrd="3" destOrd="0" parTransId="{FD93ED81-643A-44E5-8FE0-7E03A7E21A34}" sibTransId="{6C87F689-9700-4122-8E3F-61A15194943F}"/>
    <dgm:cxn modelId="{BB3FB37C-097A-4E0E-948C-5E3D4CCB7F55}" type="presOf" srcId="{548DC57C-4CA0-40D8-B6ED-4E45226CAE50}" destId="{653FE49D-7031-4C91-A818-F5001F9C2F8D}" srcOrd="0" destOrd="0" presId="urn:microsoft.com/office/officeart/2005/8/layout/vList2"/>
    <dgm:cxn modelId="{5C21538F-48EC-4566-83D2-E005B93FB27E}" type="presOf" srcId="{1E0FAF67-C4E9-4725-B637-F957C3B06386}" destId="{39AB77D6-17C1-44C5-B5F0-9A5BF31DA263}" srcOrd="0" destOrd="0" presId="urn:microsoft.com/office/officeart/2005/8/layout/vList2"/>
    <dgm:cxn modelId="{D8085096-5EA7-46F2-A94B-E23C49033B31}" srcId="{A3875921-11BB-4D53-9DDF-FE55EA69D82A}" destId="{DFCE2147-992F-4D1F-8B3A-D5A8D912B657}" srcOrd="1" destOrd="0" parTransId="{3F62AF57-A0A8-4901-8ED5-755B0C52846A}" sibTransId="{1CBD7EA6-BA97-4FBB-ABA7-E51CAAA9BA3D}"/>
    <dgm:cxn modelId="{1201ED9E-7E71-42FF-9ED5-AA49C30CA2FB}" type="presOf" srcId="{DFCE2147-992F-4D1F-8B3A-D5A8D912B657}" destId="{F01E67FF-D9EB-4B9B-94DD-BF9CFAF042BA}" srcOrd="0" destOrd="0" presId="urn:microsoft.com/office/officeart/2005/8/layout/vList2"/>
    <dgm:cxn modelId="{305A71A5-9715-46A8-BF36-DEA4A1A02E33}" srcId="{A3875921-11BB-4D53-9DDF-FE55EA69D82A}" destId="{5CCD1DDB-3A29-4FF0-8B81-A28D107EB9E6}" srcOrd="0" destOrd="0" parTransId="{59A7D2F0-D363-4FF2-9E37-9F28844C8069}" sibTransId="{7993CA40-43DC-43C7-B946-2192F725CCC3}"/>
    <dgm:cxn modelId="{49B9AFC6-8CB7-403C-AA08-A596C6BA6BBE}" type="presOf" srcId="{6B595EE2-F811-402F-9289-BE8430EAFB87}" destId="{E1713F14-D6DC-480D-8159-C9C2194F0FBE}" srcOrd="0" destOrd="0" presId="urn:microsoft.com/office/officeart/2005/8/layout/vList2"/>
    <dgm:cxn modelId="{786AC4E2-F802-4E55-89D6-FF8CDEDA25AE}" type="presOf" srcId="{B0ABBBF4-111C-44EA-8F20-FB1D3BEC65E1}" destId="{5FA1C57F-EC63-4A8F-AD61-941A9FC1FDED}" srcOrd="0" destOrd="0" presId="urn:microsoft.com/office/officeart/2005/8/layout/vList2"/>
    <dgm:cxn modelId="{0D074DEA-1F50-47BB-B297-9002B99C597E}" srcId="{A3875921-11BB-4D53-9DDF-FE55EA69D82A}" destId="{548DC57C-4CA0-40D8-B6ED-4E45226CAE50}" srcOrd="5" destOrd="0" parTransId="{AF091C1F-1F3B-4C74-8757-7FE1059A3B57}" sibTransId="{5F765DBD-EAAF-44D9-AAE7-BE11D6F4A118}"/>
    <dgm:cxn modelId="{BEC2F24B-FB17-4A77-A922-F06AFE386B95}" type="presParOf" srcId="{E8C04CD0-B979-44A4-9EDC-56AEC716A292}" destId="{682DA263-C45C-441A-861F-2A42CC087F6F}" srcOrd="0" destOrd="0" presId="urn:microsoft.com/office/officeart/2005/8/layout/vList2"/>
    <dgm:cxn modelId="{149B4292-EBCA-4C6B-8AB1-4C0FFD34F43D}" type="presParOf" srcId="{E8C04CD0-B979-44A4-9EDC-56AEC716A292}" destId="{EAFD75AE-FE17-4F9F-A0B3-B2E5E23EB5B5}" srcOrd="1" destOrd="0" presId="urn:microsoft.com/office/officeart/2005/8/layout/vList2"/>
    <dgm:cxn modelId="{C13BE526-D70E-4BA1-BD07-29F345036AF7}" type="presParOf" srcId="{E8C04CD0-B979-44A4-9EDC-56AEC716A292}" destId="{F01E67FF-D9EB-4B9B-94DD-BF9CFAF042BA}" srcOrd="2" destOrd="0" presId="urn:microsoft.com/office/officeart/2005/8/layout/vList2"/>
    <dgm:cxn modelId="{F6436B7E-6C71-4383-9E24-74B2E487E7B1}" type="presParOf" srcId="{E8C04CD0-B979-44A4-9EDC-56AEC716A292}" destId="{88F68099-279C-4CF7-A67D-7E3920D29D60}" srcOrd="3" destOrd="0" presId="urn:microsoft.com/office/officeart/2005/8/layout/vList2"/>
    <dgm:cxn modelId="{BBE83984-E47B-49C4-BF0B-3C258ABB8087}" type="presParOf" srcId="{E8C04CD0-B979-44A4-9EDC-56AEC716A292}" destId="{39AB77D6-17C1-44C5-B5F0-9A5BF31DA263}" srcOrd="4" destOrd="0" presId="urn:microsoft.com/office/officeart/2005/8/layout/vList2"/>
    <dgm:cxn modelId="{F30F8EDB-5E8B-49B2-9526-6AFD2A240E44}" type="presParOf" srcId="{E8C04CD0-B979-44A4-9EDC-56AEC716A292}" destId="{C1EABB7F-8EE1-4692-979B-6B9765B0D5FA}" srcOrd="5" destOrd="0" presId="urn:microsoft.com/office/officeart/2005/8/layout/vList2"/>
    <dgm:cxn modelId="{997E92A3-0851-44CE-AB3D-EAC6879AF712}" type="presParOf" srcId="{E8C04CD0-B979-44A4-9EDC-56AEC716A292}" destId="{307BD0C2-D606-4F12-972C-90E176D130C7}" srcOrd="6" destOrd="0" presId="urn:microsoft.com/office/officeart/2005/8/layout/vList2"/>
    <dgm:cxn modelId="{27CD28E5-B6DB-484A-8CEE-452D9D282A1C}" type="presParOf" srcId="{E8C04CD0-B979-44A4-9EDC-56AEC716A292}" destId="{4654A0C6-05CC-4CC5-B678-B9283660D356}" srcOrd="7" destOrd="0" presId="urn:microsoft.com/office/officeart/2005/8/layout/vList2"/>
    <dgm:cxn modelId="{F95F84D5-D41D-46B6-A820-24BB709AB65E}" type="presParOf" srcId="{E8C04CD0-B979-44A4-9EDC-56AEC716A292}" destId="{3C56BD33-BC67-4774-8C4B-D8564A1ACDC6}" srcOrd="8" destOrd="0" presId="urn:microsoft.com/office/officeart/2005/8/layout/vList2"/>
    <dgm:cxn modelId="{F869631B-1E68-4104-82D0-2A74902395CA}" type="presParOf" srcId="{E8C04CD0-B979-44A4-9EDC-56AEC716A292}" destId="{ACFDB358-411D-4595-B30B-B38B93099332}" srcOrd="9" destOrd="0" presId="urn:microsoft.com/office/officeart/2005/8/layout/vList2"/>
    <dgm:cxn modelId="{1CF2AABB-B5C9-42EB-AD8B-1A76C7C9ECD5}" type="presParOf" srcId="{E8C04CD0-B979-44A4-9EDC-56AEC716A292}" destId="{653FE49D-7031-4C91-A818-F5001F9C2F8D}" srcOrd="10" destOrd="0" presId="urn:microsoft.com/office/officeart/2005/8/layout/vList2"/>
    <dgm:cxn modelId="{2A3BDCC8-F409-44BA-9C00-428D6C4E8742}" type="presParOf" srcId="{E8C04CD0-B979-44A4-9EDC-56AEC716A292}" destId="{29402CD7-C888-4424-9CD4-2109BC53EA2A}" srcOrd="11" destOrd="0" presId="urn:microsoft.com/office/officeart/2005/8/layout/vList2"/>
    <dgm:cxn modelId="{FA92FE47-2524-49E0-A14A-71F7ADED83FF}" type="presParOf" srcId="{E8C04CD0-B979-44A4-9EDC-56AEC716A292}" destId="{E1713F14-D6DC-480D-8159-C9C2194F0FBE}" srcOrd="12" destOrd="0" presId="urn:microsoft.com/office/officeart/2005/8/layout/vList2"/>
    <dgm:cxn modelId="{5B11D8AD-D924-4978-AD41-4FD3740C237D}" type="presParOf" srcId="{E8C04CD0-B979-44A4-9EDC-56AEC716A292}" destId="{8552F7D1-2E3B-4F97-A5FB-79EDA738D118}" srcOrd="13" destOrd="0" presId="urn:microsoft.com/office/officeart/2005/8/layout/vList2"/>
    <dgm:cxn modelId="{088FBFCE-CFA2-4A04-8F8D-C8CF7B155765}" type="presParOf" srcId="{E8C04CD0-B979-44A4-9EDC-56AEC716A292}" destId="{5FA1C57F-EC63-4A8F-AD61-941A9FC1FDE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625B3-4C90-438D-A5B6-A8CD42197CF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CC4A69F-6435-43DC-9FF4-BA80A9D3FC82}">
      <dgm:prSet/>
      <dgm:spPr/>
      <dgm:t>
        <a:bodyPr/>
        <a:lstStyle/>
        <a:p>
          <a:r>
            <a:rPr lang="es-ES"/>
            <a:t>Se tienen dos líneas discursivas interconectadas pero separables, la analítica y la evaluativa.</a:t>
          </a:r>
          <a:endParaRPr lang="en-US"/>
        </a:p>
      </dgm:t>
    </dgm:pt>
    <dgm:pt modelId="{5440FE25-35AC-4DD0-A891-07B37641DEFB}" type="parTrans" cxnId="{2E6C4A05-9930-4F34-8DB9-7E3022C8F701}">
      <dgm:prSet/>
      <dgm:spPr/>
      <dgm:t>
        <a:bodyPr/>
        <a:lstStyle/>
        <a:p>
          <a:endParaRPr lang="en-US"/>
        </a:p>
      </dgm:t>
    </dgm:pt>
    <dgm:pt modelId="{514AA551-1F0A-4632-9EA9-4E403E72AB26}" type="sibTrans" cxnId="{2E6C4A05-9930-4F34-8DB9-7E3022C8F701}">
      <dgm:prSet/>
      <dgm:spPr/>
      <dgm:t>
        <a:bodyPr/>
        <a:lstStyle/>
        <a:p>
          <a:endParaRPr lang="en-US"/>
        </a:p>
      </dgm:t>
    </dgm:pt>
    <dgm:pt modelId="{B0291D8C-9A7F-4F1B-830B-563EB6D43E85}">
      <dgm:prSet/>
      <dgm:spPr/>
      <dgm:t>
        <a:bodyPr/>
        <a:lstStyle/>
        <a:p>
          <a:r>
            <a:rPr lang="es-ES"/>
            <a:t>La primera es todo lo referente a los hechos y proyecciones imparciales de las consecuencias, mientras que la segunda es todo lo relativo a los juicios de valor</a:t>
          </a:r>
          <a:endParaRPr lang="en-US"/>
        </a:p>
      </dgm:t>
    </dgm:pt>
    <dgm:pt modelId="{F21FC0C8-96BD-4CE3-BFEB-2D8897FA89CE}" type="parTrans" cxnId="{D2472A5B-9D05-4FEC-B3C9-F53FC785C848}">
      <dgm:prSet/>
      <dgm:spPr/>
      <dgm:t>
        <a:bodyPr/>
        <a:lstStyle/>
        <a:p>
          <a:endParaRPr lang="en-US"/>
        </a:p>
      </dgm:t>
    </dgm:pt>
    <dgm:pt modelId="{D35E8BCB-EF65-424C-AB1C-6E9D9B0010E5}" type="sibTrans" cxnId="{D2472A5B-9D05-4FEC-B3C9-F53FC785C848}">
      <dgm:prSet/>
      <dgm:spPr/>
      <dgm:t>
        <a:bodyPr/>
        <a:lstStyle/>
        <a:p>
          <a:endParaRPr lang="en-US"/>
        </a:p>
      </dgm:t>
    </dgm:pt>
    <dgm:pt modelId="{4F3CF09C-FF63-4D8D-B44F-851F7B22BD8B}">
      <dgm:prSet/>
      <dgm:spPr/>
      <dgm:t>
        <a:bodyPr/>
        <a:lstStyle/>
        <a:p>
          <a:r>
            <a:rPr lang="es-ES"/>
            <a:t>Aplique criterios para juzgar resultados y no alternativas</a:t>
          </a:r>
          <a:endParaRPr lang="en-US"/>
        </a:p>
      </dgm:t>
    </dgm:pt>
    <dgm:pt modelId="{DDBC921D-2E34-4EA9-A584-DFE61E717D8F}" type="parTrans" cxnId="{A29DE517-D3C7-40CE-838B-75B88B97090D}">
      <dgm:prSet/>
      <dgm:spPr/>
      <dgm:t>
        <a:bodyPr/>
        <a:lstStyle/>
        <a:p>
          <a:endParaRPr lang="en-US"/>
        </a:p>
      </dgm:t>
    </dgm:pt>
    <dgm:pt modelId="{B7D184A1-A118-4A72-A020-E7AE00CD51D1}" type="sibTrans" cxnId="{A29DE517-D3C7-40CE-838B-75B88B97090D}">
      <dgm:prSet/>
      <dgm:spPr/>
      <dgm:t>
        <a:bodyPr/>
        <a:lstStyle/>
        <a:p>
          <a:endParaRPr lang="en-US"/>
        </a:p>
      </dgm:t>
    </dgm:pt>
    <dgm:pt modelId="{772CBF3B-7A50-4170-88CA-876C42890CD6}">
      <dgm:prSet/>
      <dgm:spPr/>
      <dgm:t>
        <a:bodyPr/>
        <a:lstStyle/>
        <a:p>
          <a:r>
            <a:rPr lang="es-ES"/>
            <a:t>La selección de criterios se basa en la definición del problema y es un proceso continuo</a:t>
          </a:r>
          <a:endParaRPr lang="en-US"/>
        </a:p>
      </dgm:t>
    </dgm:pt>
    <dgm:pt modelId="{6B962846-2979-4559-A74D-5AC4B560A94A}" type="parTrans" cxnId="{38D68829-0916-4DBD-B633-544B3CA93DBB}">
      <dgm:prSet/>
      <dgm:spPr/>
      <dgm:t>
        <a:bodyPr/>
        <a:lstStyle/>
        <a:p>
          <a:endParaRPr lang="en-US"/>
        </a:p>
      </dgm:t>
    </dgm:pt>
    <dgm:pt modelId="{284467ED-C1FB-45A2-8C2F-9D8DF45F5FB6}" type="sibTrans" cxnId="{38D68829-0916-4DBD-B633-544B3CA93DBB}">
      <dgm:prSet/>
      <dgm:spPr/>
      <dgm:t>
        <a:bodyPr/>
        <a:lstStyle/>
        <a:p>
          <a:endParaRPr lang="en-US"/>
        </a:p>
      </dgm:t>
    </dgm:pt>
    <dgm:pt modelId="{6F525C53-D425-4EEA-901E-7B62529D59C8}" type="pres">
      <dgm:prSet presAssocID="{14C625B3-4C90-438D-A5B6-A8CD42197CFA}" presName="vert0" presStyleCnt="0">
        <dgm:presLayoutVars>
          <dgm:dir/>
          <dgm:animOne val="branch"/>
          <dgm:animLvl val="lvl"/>
        </dgm:presLayoutVars>
      </dgm:prSet>
      <dgm:spPr/>
    </dgm:pt>
    <dgm:pt modelId="{A180745A-F8C4-47CF-AB0C-63E11A237379}" type="pres">
      <dgm:prSet presAssocID="{BCC4A69F-6435-43DC-9FF4-BA80A9D3FC82}" presName="thickLine" presStyleLbl="alignNode1" presStyleIdx="0" presStyleCnt="4"/>
      <dgm:spPr/>
    </dgm:pt>
    <dgm:pt modelId="{9EB3C22F-3028-47D9-8AEE-08CEB2986C04}" type="pres">
      <dgm:prSet presAssocID="{BCC4A69F-6435-43DC-9FF4-BA80A9D3FC82}" presName="horz1" presStyleCnt="0"/>
      <dgm:spPr/>
    </dgm:pt>
    <dgm:pt modelId="{9EEA166C-EFCD-4B61-9FCD-5E39E544EFD2}" type="pres">
      <dgm:prSet presAssocID="{BCC4A69F-6435-43DC-9FF4-BA80A9D3FC82}" presName="tx1" presStyleLbl="revTx" presStyleIdx="0" presStyleCnt="4"/>
      <dgm:spPr/>
    </dgm:pt>
    <dgm:pt modelId="{154D58ED-1387-4B07-9DC6-2058D555BCE5}" type="pres">
      <dgm:prSet presAssocID="{BCC4A69F-6435-43DC-9FF4-BA80A9D3FC82}" presName="vert1" presStyleCnt="0"/>
      <dgm:spPr/>
    </dgm:pt>
    <dgm:pt modelId="{0BA0C157-BC7F-4700-89E4-255911D05F2F}" type="pres">
      <dgm:prSet presAssocID="{B0291D8C-9A7F-4F1B-830B-563EB6D43E85}" presName="thickLine" presStyleLbl="alignNode1" presStyleIdx="1" presStyleCnt="4"/>
      <dgm:spPr/>
    </dgm:pt>
    <dgm:pt modelId="{0C9190FF-F5B2-4E7C-ABDD-C2DBB0A3A443}" type="pres">
      <dgm:prSet presAssocID="{B0291D8C-9A7F-4F1B-830B-563EB6D43E85}" presName="horz1" presStyleCnt="0"/>
      <dgm:spPr/>
    </dgm:pt>
    <dgm:pt modelId="{49DCACFD-B68D-47F4-86D5-4CD99D795F5C}" type="pres">
      <dgm:prSet presAssocID="{B0291D8C-9A7F-4F1B-830B-563EB6D43E85}" presName="tx1" presStyleLbl="revTx" presStyleIdx="1" presStyleCnt="4"/>
      <dgm:spPr/>
    </dgm:pt>
    <dgm:pt modelId="{4D02A5AA-A954-46F8-AF3B-FE7FCD75B1C9}" type="pres">
      <dgm:prSet presAssocID="{B0291D8C-9A7F-4F1B-830B-563EB6D43E85}" presName="vert1" presStyleCnt="0"/>
      <dgm:spPr/>
    </dgm:pt>
    <dgm:pt modelId="{59CCD99F-CE9E-4114-8107-4C67064C9CFE}" type="pres">
      <dgm:prSet presAssocID="{4F3CF09C-FF63-4D8D-B44F-851F7B22BD8B}" presName="thickLine" presStyleLbl="alignNode1" presStyleIdx="2" presStyleCnt="4"/>
      <dgm:spPr/>
    </dgm:pt>
    <dgm:pt modelId="{45AB093A-941B-4980-A8A1-00A19BF9850E}" type="pres">
      <dgm:prSet presAssocID="{4F3CF09C-FF63-4D8D-B44F-851F7B22BD8B}" presName="horz1" presStyleCnt="0"/>
      <dgm:spPr/>
    </dgm:pt>
    <dgm:pt modelId="{78A440BC-90DA-4D57-8069-D01F812FC0CD}" type="pres">
      <dgm:prSet presAssocID="{4F3CF09C-FF63-4D8D-B44F-851F7B22BD8B}" presName="tx1" presStyleLbl="revTx" presStyleIdx="2" presStyleCnt="4"/>
      <dgm:spPr/>
    </dgm:pt>
    <dgm:pt modelId="{CD97EAE6-F7DA-4EEB-BCC4-B51F41CA1745}" type="pres">
      <dgm:prSet presAssocID="{4F3CF09C-FF63-4D8D-B44F-851F7B22BD8B}" presName="vert1" presStyleCnt="0"/>
      <dgm:spPr/>
    </dgm:pt>
    <dgm:pt modelId="{876F8795-1B6E-49A9-8FC1-6E1F6A98F695}" type="pres">
      <dgm:prSet presAssocID="{772CBF3B-7A50-4170-88CA-876C42890CD6}" presName="thickLine" presStyleLbl="alignNode1" presStyleIdx="3" presStyleCnt="4"/>
      <dgm:spPr/>
    </dgm:pt>
    <dgm:pt modelId="{558EF6B4-4F85-4351-8737-EBB999D852BB}" type="pres">
      <dgm:prSet presAssocID="{772CBF3B-7A50-4170-88CA-876C42890CD6}" presName="horz1" presStyleCnt="0"/>
      <dgm:spPr/>
    </dgm:pt>
    <dgm:pt modelId="{2D9C169D-9383-4618-A20F-1954915177DA}" type="pres">
      <dgm:prSet presAssocID="{772CBF3B-7A50-4170-88CA-876C42890CD6}" presName="tx1" presStyleLbl="revTx" presStyleIdx="3" presStyleCnt="4"/>
      <dgm:spPr/>
    </dgm:pt>
    <dgm:pt modelId="{7B46B254-EEEA-49EF-86C0-4E836DF723C1}" type="pres">
      <dgm:prSet presAssocID="{772CBF3B-7A50-4170-88CA-876C42890CD6}" presName="vert1" presStyleCnt="0"/>
      <dgm:spPr/>
    </dgm:pt>
  </dgm:ptLst>
  <dgm:cxnLst>
    <dgm:cxn modelId="{2E6C4A05-9930-4F34-8DB9-7E3022C8F701}" srcId="{14C625B3-4C90-438D-A5B6-A8CD42197CFA}" destId="{BCC4A69F-6435-43DC-9FF4-BA80A9D3FC82}" srcOrd="0" destOrd="0" parTransId="{5440FE25-35AC-4DD0-A891-07B37641DEFB}" sibTransId="{514AA551-1F0A-4632-9EA9-4E403E72AB26}"/>
    <dgm:cxn modelId="{A29DE517-D3C7-40CE-838B-75B88B97090D}" srcId="{14C625B3-4C90-438D-A5B6-A8CD42197CFA}" destId="{4F3CF09C-FF63-4D8D-B44F-851F7B22BD8B}" srcOrd="2" destOrd="0" parTransId="{DDBC921D-2E34-4EA9-A584-DFE61E717D8F}" sibTransId="{B7D184A1-A118-4A72-A020-E7AE00CD51D1}"/>
    <dgm:cxn modelId="{38D68829-0916-4DBD-B633-544B3CA93DBB}" srcId="{14C625B3-4C90-438D-A5B6-A8CD42197CFA}" destId="{772CBF3B-7A50-4170-88CA-876C42890CD6}" srcOrd="3" destOrd="0" parTransId="{6B962846-2979-4559-A74D-5AC4B560A94A}" sibTransId="{284467ED-C1FB-45A2-8C2F-9D8DF45F5FB6}"/>
    <dgm:cxn modelId="{D2472A5B-9D05-4FEC-B3C9-F53FC785C848}" srcId="{14C625B3-4C90-438D-A5B6-A8CD42197CFA}" destId="{B0291D8C-9A7F-4F1B-830B-563EB6D43E85}" srcOrd="1" destOrd="0" parTransId="{F21FC0C8-96BD-4CE3-BFEB-2D8897FA89CE}" sibTransId="{D35E8BCB-EF65-424C-AB1C-6E9D9B0010E5}"/>
    <dgm:cxn modelId="{1B137A45-F086-4AF8-B779-0D0B05804C70}" type="presOf" srcId="{14C625B3-4C90-438D-A5B6-A8CD42197CFA}" destId="{6F525C53-D425-4EEA-901E-7B62529D59C8}" srcOrd="0" destOrd="0" presId="urn:microsoft.com/office/officeart/2008/layout/LinedList"/>
    <dgm:cxn modelId="{76773F98-B21C-407E-98D3-DEE002BD4723}" type="presOf" srcId="{772CBF3B-7A50-4170-88CA-876C42890CD6}" destId="{2D9C169D-9383-4618-A20F-1954915177DA}" srcOrd="0" destOrd="0" presId="urn:microsoft.com/office/officeart/2008/layout/LinedList"/>
    <dgm:cxn modelId="{614540DC-77FD-4FED-9309-CD8CEE213D6B}" type="presOf" srcId="{4F3CF09C-FF63-4D8D-B44F-851F7B22BD8B}" destId="{78A440BC-90DA-4D57-8069-D01F812FC0CD}" srcOrd="0" destOrd="0" presId="urn:microsoft.com/office/officeart/2008/layout/LinedList"/>
    <dgm:cxn modelId="{76F6FEF8-0065-4FC7-9273-604305C513E3}" type="presOf" srcId="{B0291D8C-9A7F-4F1B-830B-563EB6D43E85}" destId="{49DCACFD-B68D-47F4-86D5-4CD99D795F5C}" srcOrd="0" destOrd="0" presId="urn:microsoft.com/office/officeart/2008/layout/LinedList"/>
    <dgm:cxn modelId="{60AC70FB-ACC1-4C0F-9B32-DFD1181F97BC}" type="presOf" srcId="{BCC4A69F-6435-43DC-9FF4-BA80A9D3FC82}" destId="{9EEA166C-EFCD-4B61-9FCD-5E39E544EFD2}" srcOrd="0" destOrd="0" presId="urn:microsoft.com/office/officeart/2008/layout/LinedList"/>
    <dgm:cxn modelId="{6A153A37-B2FB-4A23-BE23-08BAB56FDD42}" type="presParOf" srcId="{6F525C53-D425-4EEA-901E-7B62529D59C8}" destId="{A180745A-F8C4-47CF-AB0C-63E11A237379}" srcOrd="0" destOrd="0" presId="urn:microsoft.com/office/officeart/2008/layout/LinedList"/>
    <dgm:cxn modelId="{DDBED0A5-3E22-4C23-988A-840804C3E336}" type="presParOf" srcId="{6F525C53-D425-4EEA-901E-7B62529D59C8}" destId="{9EB3C22F-3028-47D9-8AEE-08CEB2986C04}" srcOrd="1" destOrd="0" presId="urn:microsoft.com/office/officeart/2008/layout/LinedList"/>
    <dgm:cxn modelId="{DAFB6603-89E8-4711-AA33-4F0184F6D34E}" type="presParOf" srcId="{9EB3C22F-3028-47D9-8AEE-08CEB2986C04}" destId="{9EEA166C-EFCD-4B61-9FCD-5E39E544EFD2}" srcOrd="0" destOrd="0" presId="urn:microsoft.com/office/officeart/2008/layout/LinedList"/>
    <dgm:cxn modelId="{F972B555-6070-47B7-AD51-330F45529565}" type="presParOf" srcId="{9EB3C22F-3028-47D9-8AEE-08CEB2986C04}" destId="{154D58ED-1387-4B07-9DC6-2058D555BCE5}" srcOrd="1" destOrd="0" presId="urn:microsoft.com/office/officeart/2008/layout/LinedList"/>
    <dgm:cxn modelId="{6FBF5342-8E71-4092-9187-0BD4E85F80F0}" type="presParOf" srcId="{6F525C53-D425-4EEA-901E-7B62529D59C8}" destId="{0BA0C157-BC7F-4700-89E4-255911D05F2F}" srcOrd="2" destOrd="0" presId="urn:microsoft.com/office/officeart/2008/layout/LinedList"/>
    <dgm:cxn modelId="{A0150202-34CD-4480-BE83-13607EB2E9A6}" type="presParOf" srcId="{6F525C53-D425-4EEA-901E-7B62529D59C8}" destId="{0C9190FF-F5B2-4E7C-ABDD-C2DBB0A3A443}" srcOrd="3" destOrd="0" presId="urn:microsoft.com/office/officeart/2008/layout/LinedList"/>
    <dgm:cxn modelId="{AC6206AB-4A80-49D7-9FAC-6D6718256B7E}" type="presParOf" srcId="{0C9190FF-F5B2-4E7C-ABDD-C2DBB0A3A443}" destId="{49DCACFD-B68D-47F4-86D5-4CD99D795F5C}" srcOrd="0" destOrd="0" presId="urn:microsoft.com/office/officeart/2008/layout/LinedList"/>
    <dgm:cxn modelId="{585110CE-2C1B-4360-B46B-9D0D41373D4E}" type="presParOf" srcId="{0C9190FF-F5B2-4E7C-ABDD-C2DBB0A3A443}" destId="{4D02A5AA-A954-46F8-AF3B-FE7FCD75B1C9}" srcOrd="1" destOrd="0" presId="urn:microsoft.com/office/officeart/2008/layout/LinedList"/>
    <dgm:cxn modelId="{19B1AF6B-C3E3-4EB3-90ED-6F4B73EDAC9F}" type="presParOf" srcId="{6F525C53-D425-4EEA-901E-7B62529D59C8}" destId="{59CCD99F-CE9E-4114-8107-4C67064C9CFE}" srcOrd="4" destOrd="0" presId="urn:microsoft.com/office/officeart/2008/layout/LinedList"/>
    <dgm:cxn modelId="{4CF59586-9705-437C-8C91-B74BC0F106F0}" type="presParOf" srcId="{6F525C53-D425-4EEA-901E-7B62529D59C8}" destId="{45AB093A-941B-4980-A8A1-00A19BF9850E}" srcOrd="5" destOrd="0" presId="urn:microsoft.com/office/officeart/2008/layout/LinedList"/>
    <dgm:cxn modelId="{580ADE50-0979-4CF6-8F8F-221A46E71F25}" type="presParOf" srcId="{45AB093A-941B-4980-A8A1-00A19BF9850E}" destId="{78A440BC-90DA-4D57-8069-D01F812FC0CD}" srcOrd="0" destOrd="0" presId="urn:microsoft.com/office/officeart/2008/layout/LinedList"/>
    <dgm:cxn modelId="{2282AB78-3697-40B9-9761-00D4A3096AE0}" type="presParOf" srcId="{45AB093A-941B-4980-A8A1-00A19BF9850E}" destId="{CD97EAE6-F7DA-4EEB-BCC4-B51F41CA1745}" srcOrd="1" destOrd="0" presId="urn:microsoft.com/office/officeart/2008/layout/LinedList"/>
    <dgm:cxn modelId="{DA288E15-FDE4-44A1-BFD3-F1D8BC9C64A6}" type="presParOf" srcId="{6F525C53-D425-4EEA-901E-7B62529D59C8}" destId="{876F8795-1B6E-49A9-8FC1-6E1F6A98F695}" srcOrd="6" destOrd="0" presId="urn:microsoft.com/office/officeart/2008/layout/LinedList"/>
    <dgm:cxn modelId="{11D88F34-C2FC-44E8-A943-944418F58199}" type="presParOf" srcId="{6F525C53-D425-4EEA-901E-7B62529D59C8}" destId="{558EF6B4-4F85-4351-8737-EBB999D852BB}" srcOrd="7" destOrd="0" presId="urn:microsoft.com/office/officeart/2008/layout/LinedList"/>
    <dgm:cxn modelId="{E035ACA1-AE02-4EAE-BBE3-E8F307B42FC1}" type="presParOf" srcId="{558EF6B4-4F85-4351-8737-EBB999D852BB}" destId="{2D9C169D-9383-4618-A20F-1954915177DA}" srcOrd="0" destOrd="0" presId="urn:microsoft.com/office/officeart/2008/layout/LinedList"/>
    <dgm:cxn modelId="{FC6B7779-D70F-440B-96FD-466B295AB75B}" type="presParOf" srcId="{558EF6B4-4F85-4351-8737-EBB999D852BB}" destId="{7B46B254-EEEA-49EF-86C0-4E836DF723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A9936-F734-46AA-9BCE-11885C7E1685}"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6BE8B136-A382-4F40-82F8-8CCEC697A03F}">
      <dgm:prSet/>
      <dgm:spPr/>
      <dgm:t>
        <a:bodyPr/>
        <a:lstStyle/>
        <a:p>
          <a:r>
            <a:rPr lang="es-ES"/>
            <a:t>LEGALIDAD: Una política viable no debe violar los derechos constitucionales, estatutarios o de la ley común.</a:t>
          </a:r>
          <a:endParaRPr lang="en-US"/>
        </a:p>
      </dgm:t>
    </dgm:pt>
    <dgm:pt modelId="{7CD81EF7-24A0-4916-84F8-BF99A7CCBD72}" type="parTrans" cxnId="{6D980C10-85D6-489E-A062-93618B12DBB5}">
      <dgm:prSet/>
      <dgm:spPr/>
      <dgm:t>
        <a:bodyPr/>
        <a:lstStyle/>
        <a:p>
          <a:endParaRPr lang="en-US"/>
        </a:p>
      </dgm:t>
    </dgm:pt>
    <dgm:pt modelId="{F3AD883D-FF22-4221-B81B-E63D55B5B7CD}" type="sibTrans" cxnId="{6D980C10-85D6-489E-A062-93618B12DBB5}">
      <dgm:prSet/>
      <dgm:spPr/>
      <dgm:t>
        <a:bodyPr/>
        <a:lstStyle/>
        <a:p>
          <a:endParaRPr lang="en-US"/>
        </a:p>
      </dgm:t>
    </dgm:pt>
    <dgm:pt modelId="{7A0637E8-AA54-436C-AED2-CDA426BC366B}">
      <dgm:prSet/>
      <dgm:spPr/>
      <dgm:t>
        <a:bodyPr/>
        <a:lstStyle/>
        <a:p>
          <a:r>
            <a:rPr lang="es-ES"/>
            <a:t>ACEPTABILIDAD POLÍTICA Una política viable debe ser políticamente aceptable, o al menos no inaceptable</a:t>
          </a:r>
          <a:endParaRPr lang="en-US"/>
        </a:p>
      </dgm:t>
    </dgm:pt>
    <dgm:pt modelId="{AA8A2C93-0B99-4048-A6C7-AD06724F77CD}" type="parTrans" cxnId="{1CB25B8E-0665-48AB-9D41-EB88B5FD31F6}">
      <dgm:prSet/>
      <dgm:spPr/>
      <dgm:t>
        <a:bodyPr/>
        <a:lstStyle/>
        <a:p>
          <a:endParaRPr lang="en-US"/>
        </a:p>
      </dgm:t>
    </dgm:pt>
    <dgm:pt modelId="{9052CE4B-E5C5-484B-84DE-F1CC2CFEB523}" type="sibTrans" cxnId="{1CB25B8E-0665-48AB-9D41-EB88B5FD31F6}">
      <dgm:prSet/>
      <dgm:spPr/>
      <dgm:t>
        <a:bodyPr/>
        <a:lstStyle/>
        <a:p>
          <a:endParaRPr lang="en-US"/>
        </a:p>
      </dgm:t>
    </dgm:pt>
    <dgm:pt modelId="{763CCA27-19C9-4D80-BA2E-D49AFEB74884}">
      <dgm:prSet/>
      <dgm:spPr/>
      <dgm:t>
        <a:bodyPr/>
        <a:lstStyle/>
        <a:p>
          <a:r>
            <a:rPr lang="es-MX"/>
            <a:t>SOLIDEZ </a:t>
          </a:r>
          <a:r>
            <a:rPr lang="es-ES"/>
            <a:t>Una opción de política, por lo tanto, debe ser lo suficientemente sólida para que, aunque el proceso de implementación no sea fácil, los resultados de la política sean satisfactorios</a:t>
          </a:r>
          <a:endParaRPr lang="en-US"/>
        </a:p>
      </dgm:t>
    </dgm:pt>
    <dgm:pt modelId="{B37AA5DE-CFBC-46AB-A45E-EED03C9CE9B1}" type="parTrans" cxnId="{FDB1AB5C-F445-4210-861D-990BFB36B8E6}">
      <dgm:prSet/>
      <dgm:spPr/>
      <dgm:t>
        <a:bodyPr/>
        <a:lstStyle/>
        <a:p>
          <a:endParaRPr lang="en-US"/>
        </a:p>
      </dgm:t>
    </dgm:pt>
    <dgm:pt modelId="{151FB0C7-C15F-493D-B0E9-3E8F477312F7}" type="sibTrans" cxnId="{FDB1AB5C-F445-4210-861D-990BFB36B8E6}">
      <dgm:prSet/>
      <dgm:spPr/>
      <dgm:t>
        <a:bodyPr/>
        <a:lstStyle/>
        <a:p>
          <a:endParaRPr lang="en-US"/>
        </a:p>
      </dgm:t>
    </dgm:pt>
    <dgm:pt modelId="{1462559A-23BD-43B2-94DB-3CCE2412E09B}">
      <dgm:prSet/>
      <dgm:spPr/>
      <dgm:t>
        <a:bodyPr/>
        <a:lstStyle/>
        <a:p>
          <a:r>
            <a:rPr lang="en-US"/>
            <a:t>PERFECTIBILIDAD </a:t>
          </a:r>
          <a:r>
            <a:rPr lang="es-ES"/>
            <a:t> deben permitir que los implementadores de políticas perfeccionen el diseño original</a:t>
          </a:r>
          <a:endParaRPr lang="en-US"/>
        </a:p>
      </dgm:t>
    </dgm:pt>
    <dgm:pt modelId="{FB8354B8-54D2-479A-B410-F453A3BCC4FD}" type="parTrans" cxnId="{E6209FA7-A0C7-4C53-AEA9-8AB0FB2D73DB}">
      <dgm:prSet/>
      <dgm:spPr/>
      <dgm:t>
        <a:bodyPr/>
        <a:lstStyle/>
        <a:p>
          <a:endParaRPr lang="en-US"/>
        </a:p>
      </dgm:t>
    </dgm:pt>
    <dgm:pt modelId="{F549A128-9E53-42B0-BF69-BA0A4D2AE0DA}" type="sibTrans" cxnId="{E6209FA7-A0C7-4C53-AEA9-8AB0FB2D73DB}">
      <dgm:prSet/>
      <dgm:spPr/>
      <dgm:t>
        <a:bodyPr/>
        <a:lstStyle/>
        <a:p>
          <a:endParaRPr lang="en-US"/>
        </a:p>
      </dgm:t>
    </dgm:pt>
    <dgm:pt modelId="{FA252DE7-221B-4F75-A9FB-DA0F640D38F6}" type="pres">
      <dgm:prSet presAssocID="{15BA9936-F734-46AA-9BCE-11885C7E1685}" presName="vert0" presStyleCnt="0">
        <dgm:presLayoutVars>
          <dgm:dir/>
          <dgm:animOne val="branch"/>
          <dgm:animLvl val="lvl"/>
        </dgm:presLayoutVars>
      </dgm:prSet>
      <dgm:spPr/>
    </dgm:pt>
    <dgm:pt modelId="{7468A518-4E19-44C9-B825-F9C8E4672EB2}" type="pres">
      <dgm:prSet presAssocID="{6BE8B136-A382-4F40-82F8-8CCEC697A03F}" presName="thickLine" presStyleLbl="alignNode1" presStyleIdx="0" presStyleCnt="4"/>
      <dgm:spPr/>
    </dgm:pt>
    <dgm:pt modelId="{F7E270AB-3777-49FC-AD89-B0230A696769}" type="pres">
      <dgm:prSet presAssocID="{6BE8B136-A382-4F40-82F8-8CCEC697A03F}" presName="horz1" presStyleCnt="0"/>
      <dgm:spPr/>
    </dgm:pt>
    <dgm:pt modelId="{BFD75BD6-A7FA-45E6-B981-5B3EAF8B6075}" type="pres">
      <dgm:prSet presAssocID="{6BE8B136-A382-4F40-82F8-8CCEC697A03F}" presName="tx1" presStyleLbl="revTx" presStyleIdx="0" presStyleCnt="4"/>
      <dgm:spPr/>
    </dgm:pt>
    <dgm:pt modelId="{2EDBC076-5467-4CF0-9334-E92EB1477398}" type="pres">
      <dgm:prSet presAssocID="{6BE8B136-A382-4F40-82F8-8CCEC697A03F}" presName="vert1" presStyleCnt="0"/>
      <dgm:spPr/>
    </dgm:pt>
    <dgm:pt modelId="{12730466-9CBB-4F0F-8C83-541ACFF9ACE3}" type="pres">
      <dgm:prSet presAssocID="{7A0637E8-AA54-436C-AED2-CDA426BC366B}" presName="thickLine" presStyleLbl="alignNode1" presStyleIdx="1" presStyleCnt="4"/>
      <dgm:spPr/>
    </dgm:pt>
    <dgm:pt modelId="{2C23DDA7-4348-48E3-9928-A7A5F8950ABB}" type="pres">
      <dgm:prSet presAssocID="{7A0637E8-AA54-436C-AED2-CDA426BC366B}" presName="horz1" presStyleCnt="0"/>
      <dgm:spPr/>
    </dgm:pt>
    <dgm:pt modelId="{635FD17C-244A-4508-AAA2-1435EB7FC9E0}" type="pres">
      <dgm:prSet presAssocID="{7A0637E8-AA54-436C-AED2-CDA426BC366B}" presName="tx1" presStyleLbl="revTx" presStyleIdx="1" presStyleCnt="4"/>
      <dgm:spPr/>
    </dgm:pt>
    <dgm:pt modelId="{E098848B-BEFE-4A8F-96D7-E992BFEACF23}" type="pres">
      <dgm:prSet presAssocID="{7A0637E8-AA54-436C-AED2-CDA426BC366B}" presName="vert1" presStyleCnt="0"/>
      <dgm:spPr/>
    </dgm:pt>
    <dgm:pt modelId="{633555CB-FAF2-41C7-B0E3-E839B641F989}" type="pres">
      <dgm:prSet presAssocID="{763CCA27-19C9-4D80-BA2E-D49AFEB74884}" presName="thickLine" presStyleLbl="alignNode1" presStyleIdx="2" presStyleCnt="4"/>
      <dgm:spPr/>
    </dgm:pt>
    <dgm:pt modelId="{8AFF5603-EB60-4C35-B160-7ADA13D6A93C}" type="pres">
      <dgm:prSet presAssocID="{763CCA27-19C9-4D80-BA2E-D49AFEB74884}" presName="horz1" presStyleCnt="0"/>
      <dgm:spPr/>
    </dgm:pt>
    <dgm:pt modelId="{651805CB-7F92-4C5E-A0DF-EA1B1E35A6EE}" type="pres">
      <dgm:prSet presAssocID="{763CCA27-19C9-4D80-BA2E-D49AFEB74884}" presName="tx1" presStyleLbl="revTx" presStyleIdx="2" presStyleCnt="4"/>
      <dgm:spPr/>
    </dgm:pt>
    <dgm:pt modelId="{375E34B3-D89F-4547-AC7B-DC19C5232FFA}" type="pres">
      <dgm:prSet presAssocID="{763CCA27-19C9-4D80-BA2E-D49AFEB74884}" presName="vert1" presStyleCnt="0"/>
      <dgm:spPr/>
    </dgm:pt>
    <dgm:pt modelId="{0C0427DB-DAB2-44DC-AC33-25B8E54DE634}" type="pres">
      <dgm:prSet presAssocID="{1462559A-23BD-43B2-94DB-3CCE2412E09B}" presName="thickLine" presStyleLbl="alignNode1" presStyleIdx="3" presStyleCnt="4"/>
      <dgm:spPr/>
    </dgm:pt>
    <dgm:pt modelId="{834F2AEF-DA6D-48AE-821C-A14998B5F062}" type="pres">
      <dgm:prSet presAssocID="{1462559A-23BD-43B2-94DB-3CCE2412E09B}" presName="horz1" presStyleCnt="0"/>
      <dgm:spPr/>
    </dgm:pt>
    <dgm:pt modelId="{2AC3E8A3-DFF6-48D5-9372-5B0B7CA347EF}" type="pres">
      <dgm:prSet presAssocID="{1462559A-23BD-43B2-94DB-3CCE2412E09B}" presName="tx1" presStyleLbl="revTx" presStyleIdx="3" presStyleCnt="4"/>
      <dgm:spPr/>
    </dgm:pt>
    <dgm:pt modelId="{8293533A-377A-4B0A-AFF2-E62979DE70FF}" type="pres">
      <dgm:prSet presAssocID="{1462559A-23BD-43B2-94DB-3CCE2412E09B}" presName="vert1" presStyleCnt="0"/>
      <dgm:spPr/>
    </dgm:pt>
  </dgm:ptLst>
  <dgm:cxnLst>
    <dgm:cxn modelId="{6D980C10-85D6-489E-A062-93618B12DBB5}" srcId="{15BA9936-F734-46AA-9BCE-11885C7E1685}" destId="{6BE8B136-A382-4F40-82F8-8CCEC697A03F}" srcOrd="0" destOrd="0" parTransId="{7CD81EF7-24A0-4916-84F8-BF99A7CCBD72}" sibTransId="{F3AD883D-FF22-4221-B81B-E63D55B5B7CD}"/>
    <dgm:cxn modelId="{81E7E632-8CEE-41E2-A9ED-D61B5AF55B6E}" type="presOf" srcId="{763CCA27-19C9-4D80-BA2E-D49AFEB74884}" destId="{651805CB-7F92-4C5E-A0DF-EA1B1E35A6EE}" srcOrd="0" destOrd="0" presId="urn:microsoft.com/office/officeart/2008/layout/LinedList"/>
    <dgm:cxn modelId="{FDB1AB5C-F445-4210-861D-990BFB36B8E6}" srcId="{15BA9936-F734-46AA-9BCE-11885C7E1685}" destId="{763CCA27-19C9-4D80-BA2E-D49AFEB74884}" srcOrd="2" destOrd="0" parTransId="{B37AA5DE-CFBC-46AB-A45E-EED03C9CE9B1}" sibTransId="{151FB0C7-C15F-493D-B0E9-3E8F477312F7}"/>
    <dgm:cxn modelId="{E3C7015E-4FC8-4F98-BE8A-8731F9CF2845}" type="presOf" srcId="{15BA9936-F734-46AA-9BCE-11885C7E1685}" destId="{FA252DE7-221B-4F75-A9FB-DA0F640D38F6}" srcOrd="0" destOrd="0" presId="urn:microsoft.com/office/officeart/2008/layout/LinedList"/>
    <dgm:cxn modelId="{8382E757-7BB2-487C-9BE5-1517DFB5053E}" type="presOf" srcId="{6BE8B136-A382-4F40-82F8-8CCEC697A03F}" destId="{BFD75BD6-A7FA-45E6-B981-5B3EAF8B6075}" srcOrd="0" destOrd="0" presId="urn:microsoft.com/office/officeart/2008/layout/LinedList"/>
    <dgm:cxn modelId="{31898A80-8AC9-4DA0-BAEC-A74B58D9844F}" type="presOf" srcId="{7A0637E8-AA54-436C-AED2-CDA426BC366B}" destId="{635FD17C-244A-4508-AAA2-1435EB7FC9E0}" srcOrd="0" destOrd="0" presId="urn:microsoft.com/office/officeart/2008/layout/LinedList"/>
    <dgm:cxn modelId="{1CB25B8E-0665-48AB-9D41-EB88B5FD31F6}" srcId="{15BA9936-F734-46AA-9BCE-11885C7E1685}" destId="{7A0637E8-AA54-436C-AED2-CDA426BC366B}" srcOrd="1" destOrd="0" parTransId="{AA8A2C93-0B99-4048-A6C7-AD06724F77CD}" sibTransId="{9052CE4B-E5C5-484B-84DE-F1CC2CFEB523}"/>
    <dgm:cxn modelId="{7ADF159E-78D3-4A05-B96D-9B23823AAF25}" type="presOf" srcId="{1462559A-23BD-43B2-94DB-3CCE2412E09B}" destId="{2AC3E8A3-DFF6-48D5-9372-5B0B7CA347EF}" srcOrd="0" destOrd="0" presId="urn:microsoft.com/office/officeart/2008/layout/LinedList"/>
    <dgm:cxn modelId="{E6209FA7-A0C7-4C53-AEA9-8AB0FB2D73DB}" srcId="{15BA9936-F734-46AA-9BCE-11885C7E1685}" destId="{1462559A-23BD-43B2-94DB-3CCE2412E09B}" srcOrd="3" destOrd="0" parTransId="{FB8354B8-54D2-479A-B410-F453A3BCC4FD}" sibTransId="{F549A128-9E53-42B0-BF69-BA0A4D2AE0DA}"/>
    <dgm:cxn modelId="{3ECF8807-811A-43E7-A916-7B523277A6EA}" type="presParOf" srcId="{FA252DE7-221B-4F75-A9FB-DA0F640D38F6}" destId="{7468A518-4E19-44C9-B825-F9C8E4672EB2}" srcOrd="0" destOrd="0" presId="urn:microsoft.com/office/officeart/2008/layout/LinedList"/>
    <dgm:cxn modelId="{D0C621B2-F545-4FBF-8502-9E0611EF1977}" type="presParOf" srcId="{FA252DE7-221B-4F75-A9FB-DA0F640D38F6}" destId="{F7E270AB-3777-49FC-AD89-B0230A696769}" srcOrd="1" destOrd="0" presId="urn:microsoft.com/office/officeart/2008/layout/LinedList"/>
    <dgm:cxn modelId="{D8BC5FE2-8AF7-47C9-B7A0-609D4A60163F}" type="presParOf" srcId="{F7E270AB-3777-49FC-AD89-B0230A696769}" destId="{BFD75BD6-A7FA-45E6-B981-5B3EAF8B6075}" srcOrd="0" destOrd="0" presId="urn:microsoft.com/office/officeart/2008/layout/LinedList"/>
    <dgm:cxn modelId="{512AAB25-C9D7-4AB6-84C1-CC25451F2F0B}" type="presParOf" srcId="{F7E270AB-3777-49FC-AD89-B0230A696769}" destId="{2EDBC076-5467-4CF0-9334-E92EB1477398}" srcOrd="1" destOrd="0" presId="urn:microsoft.com/office/officeart/2008/layout/LinedList"/>
    <dgm:cxn modelId="{26242DB8-848E-452C-9687-86FC1C580FC2}" type="presParOf" srcId="{FA252DE7-221B-4F75-A9FB-DA0F640D38F6}" destId="{12730466-9CBB-4F0F-8C83-541ACFF9ACE3}" srcOrd="2" destOrd="0" presId="urn:microsoft.com/office/officeart/2008/layout/LinedList"/>
    <dgm:cxn modelId="{9966988A-CDCA-48F9-A5FD-9DBD39FCDAAF}" type="presParOf" srcId="{FA252DE7-221B-4F75-A9FB-DA0F640D38F6}" destId="{2C23DDA7-4348-48E3-9928-A7A5F8950ABB}" srcOrd="3" destOrd="0" presId="urn:microsoft.com/office/officeart/2008/layout/LinedList"/>
    <dgm:cxn modelId="{A0DA16E5-852F-4656-8993-4803B73DEBED}" type="presParOf" srcId="{2C23DDA7-4348-48E3-9928-A7A5F8950ABB}" destId="{635FD17C-244A-4508-AAA2-1435EB7FC9E0}" srcOrd="0" destOrd="0" presId="urn:microsoft.com/office/officeart/2008/layout/LinedList"/>
    <dgm:cxn modelId="{7207D9F9-CC53-4255-8432-EA0EE6361BC6}" type="presParOf" srcId="{2C23DDA7-4348-48E3-9928-A7A5F8950ABB}" destId="{E098848B-BEFE-4A8F-96D7-E992BFEACF23}" srcOrd="1" destOrd="0" presId="urn:microsoft.com/office/officeart/2008/layout/LinedList"/>
    <dgm:cxn modelId="{ECBBA5F0-021E-4AA7-ACBD-147804F596A0}" type="presParOf" srcId="{FA252DE7-221B-4F75-A9FB-DA0F640D38F6}" destId="{633555CB-FAF2-41C7-B0E3-E839B641F989}" srcOrd="4" destOrd="0" presId="urn:microsoft.com/office/officeart/2008/layout/LinedList"/>
    <dgm:cxn modelId="{7A7DEAFC-DA79-4BFF-B906-A0952F56D526}" type="presParOf" srcId="{FA252DE7-221B-4F75-A9FB-DA0F640D38F6}" destId="{8AFF5603-EB60-4C35-B160-7ADA13D6A93C}" srcOrd="5" destOrd="0" presId="urn:microsoft.com/office/officeart/2008/layout/LinedList"/>
    <dgm:cxn modelId="{6107DEE8-C5CB-4B8E-9820-A2ED03964D1A}" type="presParOf" srcId="{8AFF5603-EB60-4C35-B160-7ADA13D6A93C}" destId="{651805CB-7F92-4C5E-A0DF-EA1B1E35A6EE}" srcOrd="0" destOrd="0" presId="urn:microsoft.com/office/officeart/2008/layout/LinedList"/>
    <dgm:cxn modelId="{D385CFB0-65C3-4768-82D2-4F76D5C5536F}" type="presParOf" srcId="{8AFF5603-EB60-4C35-B160-7ADA13D6A93C}" destId="{375E34B3-D89F-4547-AC7B-DC19C5232FFA}" srcOrd="1" destOrd="0" presId="urn:microsoft.com/office/officeart/2008/layout/LinedList"/>
    <dgm:cxn modelId="{33CD1534-A658-4CD4-9BB1-E814ACB7184D}" type="presParOf" srcId="{FA252DE7-221B-4F75-A9FB-DA0F640D38F6}" destId="{0C0427DB-DAB2-44DC-AC33-25B8E54DE634}" srcOrd="6" destOrd="0" presId="urn:microsoft.com/office/officeart/2008/layout/LinedList"/>
    <dgm:cxn modelId="{F79EB4CB-7FFB-42FB-BA5B-505FA4C109D3}" type="presParOf" srcId="{FA252DE7-221B-4F75-A9FB-DA0F640D38F6}" destId="{834F2AEF-DA6D-48AE-821C-A14998B5F062}" srcOrd="7" destOrd="0" presId="urn:microsoft.com/office/officeart/2008/layout/LinedList"/>
    <dgm:cxn modelId="{BDC95D03-E8F5-4DA8-BBF4-0B8ADC635989}" type="presParOf" srcId="{834F2AEF-DA6D-48AE-821C-A14998B5F062}" destId="{2AC3E8A3-DFF6-48D5-9372-5B0B7CA347EF}" srcOrd="0" destOrd="0" presId="urn:microsoft.com/office/officeart/2008/layout/LinedList"/>
    <dgm:cxn modelId="{22C78603-0C16-47DC-A3DB-1C9336E2C6E9}" type="presParOf" srcId="{834F2AEF-DA6D-48AE-821C-A14998B5F062}" destId="{8293533A-377A-4B0A-AFF2-E62979DE70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9AAD1-7DE4-4921-B4AC-CA94BAF37C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24A9E7D-C90C-442A-83B3-191026258AC0}">
      <dgm:prSet/>
      <dgm:spPr/>
      <dgm:t>
        <a:bodyPr/>
        <a:lstStyle/>
        <a:p>
          <a:r>
            <a:rPr lang="es-ES"/>
            <a:t>A menos que pueda usted convencerse a sí mismo de la viabilidad de cierto curso de acción, probablemente no podrá convencer .a su cliente de ello</a:t>
          </a:r>
          <a:endParaRPr lang="en-US"/>
        </a:p>
      </dgm:t>
    </dgm:pt>
    <dgm:pt modelId="{194FC90D-C15E-4D85-A468-AD5FA8DE1921}" type="parTrans" cxnId="{A6AFB0CF-BEC1-49CA-A865-16692A143BA8}">
      <dgm:prSet/>
      <dgm:spPr/>
      <dgm:t>
        <a:bodyPr/>
        <a:lstStyle/>
        <a:p>
          <a:endParaRPr lang="en-US"/>
        </a:p>
      </dgm:t>
    </dgm:pt>
    <dgm:pt modelId="{CD788B57-3D8F-46B4-A132-894B64AE76B2}" type="sibTrans" cxnId="{A6AFB0CF-BEC1-49CA-A865-16692A143BA8}">
      <dgm:prSet/>
      <dgm:spPr/>
      <dgm:t>
        <a:bodyPr/>
        <a:lstStyle/>
        <a:p>
          <a:endParaRPr lang="en-US"/>
        </a:p>
      </dgm:t>
    </dgm:pt>
    <dgm:pt modelId="{5854F1E6-5C77-4CDF-8966-D3A80F9E550E}">
      <dgm:prSet/>
      <dgm:spPr/>
      <dgm:t>
        <a:bodyPr/>
        <a:lstStyle/>
        <a:p>
          <a:r>
            <a:rPr lang="es-MX"/>
            <a:t>Puede plantear los escenarios y dejar al cliente que decida</a:t>
          </a:r>
          <a:endParaRPr lang="en-US"/>
        </a:p>
      </dgm:t>
    </dgm:pt>
    <dgm:pt modelId="{2363E174-6D70-4810-A57C-C795E24CDFC9}" type="parTrans" cxnId="{1CC268A6-13F2-4ADD-B4C6-CFB5F2A020E2}">
      <dgm:prSet/>
      <dgm:spPr/>
      <dgm:t>
        <a:bodyPr/>
        <a:lstStyle/>
        <a:p>
          <a:endParaRPr lang="en-US"/>
        </a:p>
      </dgm:t>
    </dgm:pt>
    <dgm:pt modelId="{D42BE38B-16DE-45BA-B7AA-D2F4FBF5B052}" type="sibTrans" cxnId="{1CC268A6-13F2-4ADD-B4C6-CFB5F2A020E2}">
      <dgm:prSet/>
      <dgm:spPr/>
      <dgm:t>
        <a:bodyPr/>
        <a:lstStyle/>
        <a:p>
          <a:endParaRPr lang="en-US"/>
        </a:p>
      </dgm:t>
    </dgm:pt>
    <dgm:pt modelId="{33A64669-0D91-4FD1-A39C-3572EA4D9615}" type="pres">
      <dgm:prSet presAssocID="{8D99AAD1-7DE4-4921-B4AC-CA94BAF37C92}" presName="root" presStyleCnt="0">
        <dgm:presLayoutVars>
          <dgm:dir/>
          <dgm:resizeHandles val="exact"/>
        </dgm:presLayoutVars>
      </dgm:prSet>
      <dgm:spPr/>
    </dgm:pt>
    <dgm:pt modelId="{60D63BDD-3E2B-44C8-B094-4AB42117A8EE}" type="pres">
      <dgm:prSet presAssocID="{B24A9E7D-C90C-442A-83B3-191026258AC0}" presName="compNode" presStyleCnt="0"/>
      <dgm:spPr/>
    </dgm:pt>
    <dgm:pt modelId="{3DBA8F5F-5EA3-4869-86FB-3EE120A75846}" type="pres">
      <dgm:prSet presAssocID="{B24A9E7D-C90C-442A-83B3-191026258AC0}" presName="bgRect" presStyleLbl="bgShp" presStyleIdx="0" presStyleCnt="2"/>
      <dgm:spPr/>
    </dgm:pt>
    <dgm:pt modelId="{A4C79F50-8A5B-4BB6-A29F-95EFAF46FCCE}" type="pres">
      <dgm:prSet presAssocID="{B24A9E7D-C90C-442A-83B3-191026258A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C6AEF90B-5D8E-4988-82A2-4BA6D5F1EB58}" type="pres">
      <dgm:prSet presAssocID="{B24A9E7D-C90C-442A-83B3-191026258AC0}" presName="spaceRect" presStyleCnt="0"/>
      <dgm:spPr/>
    </dgm:pt>
    <dgm:pt modelId="{0277F085-3EC1-4606-BECB-A19B8DE5B5A5}" type="pres">
      <dgm:prSet presAssocID="{B24A9E7D-C90C-442A-83B3-191026258AC0}" presName="parTx" presStyleLbl="revTx" presStyleIdx="0" presStyleCnt="2">
        <dgm:presLayoutVars>
          <dgm:chMax val="0"/>
          <dgm:chPref val="0"/>
        </dgm:presLayoutVars>
      </dgm:prSet>
      <dgm:spPr/>
    </dgm:pt>
    <dgm:pt modelId="{4A003F91-3DED-4AEF-8EB9-95F1E5454830}" type="pres">
      <dgm:prSet presAssocID="{CD788B57-3D8F-46B4-A132-894B64AE76B2}" presName="sibTrans" presStyleCnt="0"/>
      <dgm:spPr/>
    </dgm:pt>
    <dgm:pt modelId="{3F536896-2A9A-421F-A5AC-685CF36461CF}" type="pres">
      <dgm:prSet presAssocID="{5854F1E6-5C77-4CDF-8966-D3A80F9E550E}" presName="compNode" presStyleCnt="0"/>
      <dgm:spPr/>
    </dgm:pt>
    <dgm:pt modelId="{ECAE0358-0ACE-4F00-ADDC-E94F28D2511C}" type="pres">
      <dgm:prSet presAssocID="{5854F1E6-5C77-4CDF-8966-D3A80F9E550E}" presName="bgRect" presStyleLbl="bgShp" presStyleIdx="1" presStyleCnt="2"/>
      <dgm:spPr/>
    </dgm:pt>
    <dgm:pt modelId="{E935C4B4-19F8-4DFC-A507-071EF115AA90}" type="pres">
      <dgm:prSet presAssocID="{5854F1E6-5C77-4CDF-8966-D3A80F9E55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uario"/>
        </a:ext>
      </dgm:extLst>
    </dgm:pt>
    <dgm:pt modelId="{704D178C-0C71-46A9-BE2C-581E07271507}" type="pres">
      <dgm:prSet presAssocID="{5854F1E6-5C77-4CDF-8966-D3A80F9E550E}" presName="spaceRect" presStyleCnt="0"/>
      <dgm:spPr/>
    </dgm:pt>
    <dgm:pt modelId="{95EDAD11-1655-49D6-B7B1-03A5D0585A8C}" type="pres">
      <dgm:prSet presAssocID="{5854F1E6-5C77-4CDF-8966-D3A80F9E550E}" presName="parTx" presStyleLbl="revTx" presStyleIdx="1" presStyleCnt="2">
        <dgm:presLayoutVars>
          <dgm:chMax val="0"/>
          <dgm:chPref val="0"/>
        </dgm:presLayoutVars>
      </dgm:prSet>
      <dgm:spPr/>
    </dgm:pt>
  </dgm:ptLst>
  <dgm:cxnLst>
    <dgm:cxn modelId="{07AF0A06-A89D-4DB0-873D-D0F00CD829CC}" type="presOf" srcId="{8D99AAD1-7DE4-4921-B4AC-CA94BAF37C92}" destId="{33A64669-0D91-4FD1-A39C-3572EA4D9615}" srcOrd="0" destOrd="0" presId="urn:microsoft.com/office/officeart/2018/2/layout/IconVerticalSolidList"/>
    <dgm:cxn modelId="{82460175-0A6A-4835-9768-68203C84A218}" type="presOf" srcId="{B24A9E7D-C90C-442A-83B3-191026258AC0}" destId="{0277F085-3EC1-4606-BECB-A19B8DE5B5A5}" srcOrd="0" destOrd="0" presId="urn:microsoft.com/office/officeart/2018/2/layout/IconVerticalSolidList"/>
    <dgm:cxn modelId="{4176DC9D-F993-46F3-998B-536B72EBB66C}" type="presOf" srcId="{5854F1E6-5C77-4CDF-8966-D3A80F9E550E}" destId="{95EDAD11-1655-49D6-B7B1-03A5D0585A8C}" srcOrd="0" destOrd="0" presId="urn:microsoft.com/office/officeart/2018/2/layout/IconVerticalSolidList"/>
    <dgm:cxn modelId="{1CC268A6-13F2-4ADD-B4C6-CFB5F2A020E2}" srcId="{8D99AAD1-7DE4-4921-B4AC-CA94BAF37C92}" destId="{5854F1E6-5C77-4CDF-8966-D3A80F9E550E}" srcOrd="1" destOrd="0" parTransId="{2363E174-6D70-4810-A57C-C795E24CDFC9}" sibTransId="{D42BE38B-16DE-45BA-B7AA-D2F4FBF5B052}"/>
    <dgm:cxn modelId="{A6AFB0CF-BEC1-49CA-A865-16692A143BA8}" srcId="{8D99AAD1-7DE4-4921-B4AC-CA94BAF37C92}" destId="{B24A9E7D-C90C-442A-83B3-191026258AC0}" srcOrd="0" destOrd="0" parTransId="{194FC90D-C15E-4D85-A468-AD5FA8DE1921}" sibTransId="{CD788B57-3D8F-46B4-A132-894B64AE76B2}"/>
    <dgm:cxn modelId="{95D2D059-8EE4-4252-91B5-C1C8992D6381}" type="presParOf" srcId="{33A64669-0D91-4FD1-A39C-3572EA4D9615}" destId="{60D63BDD-3E2B-44C8-B094-4AB42117A8EE}" srcOrd="0" destOrd="0" presId="urn:microsoft.com/office/officeart/2018/2/layout/IconVerticalSolidList"/>
    <dgm:cxn modelId="{CBC0CB77-104A-4151-833E-E86922F7EFBA}" type="presParOf" srcId="{60D63BDD-3E2B-44C8-B094-4AB42117A8EE}" destId="{3DBA8F5F-5EA3-4869-86FB-3EE120A75846}" srcOrd="0" destOrd="0" presId="urn:microsoft.com/office/officeart/2018/2/layout/IconVerticalSolidList"/>
    <dgm:cxn modelId="{BEE6AB00-5A4D-4159-B488-927AE2E23774}" type="presParOf" srcId="{60D63BDD-3E2B-44C8-B094-4AB42117A8EE}" destId="{A4C79F50-8A5B-4BB6-A29F-95EFAF46FCCE}" srcOrd="1" destOrd="0" presId="urn:microsoft.com/office/officeart/2018/2/layout/IconVerticalSolidList"/>
    <dgm:cxn modelId="{5D784E8A-C9FC-408A-A4FA-B21AC496A0DE}" type="presParOf" srcId="{60D63BDD-3E2B-44C8-B094-4AB42117A8EE}" destId="{C6AEF90B-5D8E-4988-82A2-4BA6D5F1EB58}" srcOrd="2" destOrd="0" presId="urn:microsoft.com/office/officeart/2018/2/layout/IconVerticalSolidList"/>
    <dgm:cxn modelId="{E5C16926-F437-4942-89B0-CC13F871159C}" type="presParOf" srcId="{60D63BDD-3E2B-44C8-B094-4AB42117A8EE}" destId="{0277F085-3EC1-4606-BECB-A19B8DE5B5A5}" srcOrd="3" destOrd="0" presId="urn:microsoft.com/office/officeart/2018/2/layout/IconVerticalSolidList"/>
    <dgm:cxn modelId="{8682D80F-0C5A-4795-9F8E-17F28E465E32}" type="presParOf" srcId="{33A64669-0D91-4FD1-A39C-3572EA4D9615}" destId="{4A003F91-3DED-4AEF-8EB9-95F1E5454830}" srcOrd="1" destOrd="0" presId="urn:microsoft.com/office/officeart/2018/2/layout/IconVerticalSolidList"/>
    <dgm:cxn modelId="{CA4859D4-7CD7-46D3-AB6B-0AD49E84A7D2}" type="presParOf" srcId="{33A64669-0D91-4FD1-A39C-3572EA4D9615}" destId="{3F536896-2A9A-421F-A5AC-685CF36461CF}" srcOrd="2" destOrd="0" presId="urn:microsoft.com/office/officeart/2018/2/layout/IconVerticalSolidList"/>
    <dgm:cxn modelId="{AAEFBE32-8262-439D-964E-8E7C9641830B}" type="presParOf" srcId="{3F536896-2A9A-421F-A5AC-685CF36461CF}" destId="{ECAE0358-0ACE-4F00-ADDC-E94F28D2511C}" srcOrd="0" destOrd="0" presId="urn:microsoft.com/office/officeart/2018/2/layout/IconVerticalSolidList"/>
    <dgm:cxn modelId="{800DC1D6-8C89-416A-8BE2-1D37F69D4D58}" type="presParOf" srcId="{3F536896-2A9A-421F-A5AC-685CF36461CF}" destId="{E935C4B4-19F8-4DFC-A507-071EF115AA90}" srcOrd="1" destOrd="0" presId="urn:microsoft.com/office/officeart/2018/2/layout/IconVerticalSolidList"/>
    <dgm:cxn modelId="{3D37F047-F3B3-4E74-92F9-F68F30D25434}" type="presParOf" srcId="{3F536896-2A9A-421F-A5AC-685CF36461CF}" destId="{704D178C-0C71-46A9-BE2C-581E07271507}" srcOrd="2" destOrd="0" presId="urn:microsoft.com/office/officeart/2018/2/layout/IconVerticalSolidList"/>
    <dgm:cxn modelId="{07538BAD-091A-4CAE-96BE-514939B3EF5F}" type="presParOf" srcId="{3F536896-2A9A-421F-A5AC-685CF36461CF}" destId="{95EDAD11-1655-49D6-B7B1-03A5D0585A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DA263-C45C-441A-861F-2A42CC087F6F}">
      <dsp:nvSpPr>
        <dsp:cNvPr id="0" name=""/>
        <dsp:cNvSpPr/>
      </dsp:nvSpPr>
      <dsp:spPr>
        <a:xfrm>
          <a:off x="0" y="55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EL CAMINO DE LOS OCHO PASOS</a:t>
          </a:r>
          <a:endParaRPr lang="en-US" sz="2500" kern="1200"/>
        </a:p>
      </dsp:txBody>
      <dsp:txXfrm>
        <a:off x="28557" y="83935"/>
        <a:ext cx="5871230" cy="527886"/>
      </dsp:txXfrm>
    </dsp:sp>
    <dsp:sp modelId="{F01E67FF-D9EB-4B9B-94DD-BF9CFAF042BA}">
      <dsp:nvSpPr>
        <dsp:cNvPr id="0" name=""/>
        <dsp:cNvSpPr/>
      </dsp:nvSpPr>
      <dsp:spPr>
        <a:xfrm>
          <a:off x="0" y="712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Definición del problema</a:t>
          </a:r>
          <a:endParaRPr lang="en-US" sz="2500" kern="1200"/>
        </a:p>
      </dsp:txBody>
      <dsp:txXfrm>
        <a:off x="28557" y="740935"/>
        <a:ext cx="5871230" cy="527886"/>
      </dsp:txXfrm>
    </dsp:sp>
    <dsp:sp modelId="{39AB77D6-17C1-44C5-B5F0-9A5BF31DA263}">
      <dsp:nvSpPr>
        <dsp:cNvPr id="0" name=""/>
        <dsp:cNvSpPr/>
      </dsp:nvSpPr>
      <dsp:spPr>
        <a:xfrm>
          <a:off x="0" y="1369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R   Obtención de información</a:t>
          </a:r>
          <a:endParaRPr lang="en-US" sz="2500" kern="1200"/>
        </a:p>
      </dsp:txBody>
      <dsp:txXfrm>
        <a:off x="28557" y="1397935"/>
        <a:ext cx="5871230" cy="527886"/>
      </dsp:txXfrm>
    </dsp:sp>
    <dsp:sp modelId="{307BD0C2-D606-4F12-972C-90E176D130C7}">
      <dsp:nvSpPr>
        <dsp:cNvPr id="0" name=""/>
        <dsp:cNvSpPr/>
      </dsp:nvSpPr>
      <dsp:spPr>
        <a:xfrm>
          <a:off x="0" y="2026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E    Construcción de alternativas</a:t>
          </a:r>
          <a:endParaRPr lang="en-US" sz="2500" kern="1200"/>
        </a:p>
      </dsp:txBody>
      <dsp:txXfrm>
        <a:off x="28557" y="2054935"/>
        <a:ext cx="5871230" cy="527886"/>
      </dsp:txXfrm>
    </dsp:sp>
    <dsp:sp modelId="{3C56BD33-BC67-4774-8C4B-D8564A1ACDC6}">
      <dsp:nvSpPr>
        <dsp:cNvPr id="0" name=""/>
        <dsp:cNvSpPr/>
      </dsp:nvSpPr>
      <dsp:spPr>
        <a:xfrm>
          <a:off x="0" y="2683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P    Selección de criterios</a:t>
          </a:r>
          <a:endParaRPr lang="en-US" sz="2500" kern="1200"/>
        </a:p>
      </dsp:txBody>
      <dsp:txXfrm>
        <a:off x="28557" y="2711935"/>
        <a:ext cx="5871230" cy="527886"/>
      </dsp:txXfrm>
    </dsp:sp>
    <dsp:sp modelId="{653FE49D-7031-4C91-A818-F5001F9C2F8D}">
      <dsp:nvSpPr>
        <dsp:cNvPr id="0" name=""/>
        <dsp:cNvSpPr/>
      </dsp:nvSpPr>
      <dsp:spPr>
        <a:xfrm>
          <a:off x="0" y="3340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I     Proyección de los resultados</a:t>
          </a:r>
          <a:endParaRPr lang="en-US" sz="2500" kern="1200"/>
        </a:p>
      </dsp:txBody>
      <dsp:txXfrm>
        <a:off x="28557" y="3368935"/>
        <a:ext cx="5871230" cy="527886"/>
      </dsp:txXfrm>
    </dsp:sp>
    <dsp:sp modelId="{E1713F14-D6DC-480D-8159-C9C2194F0FBE}">
      <dsp:nvSpPr>
        <dsp:cNvPr id="0" name=""/>
        <dsp:cNvSpPr/>
      </dsp:nvSpPr>
      <dsp:spPr>
        <a:xfrm>
          <a:off x="0" y="3997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T    Confrontación de costos</a:t>
          </a:r>
          <a:endParaRPr lang="en-US" sz="2500" kern="1200"/>
        </a:p>
      </dsp:txBody>
      <dsp:txXfrm>
        <a:off x="28557" y="4025935"/>
        <a:ext cx="5871230" cy="527886"/>
      </dsp:txXfrm>
    </dsp:sp>
    <dsp:sp modelId="{5FA1C57F-EC63-4A8F-AD61-941A9FC1FDED}">
      <dsp:nvSpPr>
        <dsp:cNvPr id="0" name=""/>
        <dsp:cNvSpPr/>
      </dsp:nvSpPr>
      <dsp:spPr>
        <a:xfrm>
          <a:off x="0" y="4654378"/>
          <a:ext cx="5928344"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A    [Decida!  Cuente su historia</a:t>
          </a:r>
          <a:endParaRPr lang="en-US" sz="2500" kern="1200"/>
        </a:p>
      </dsp:txBody>
      <dsp:txXfrm>
        <a:off x="28557" y="4682935"/>
        <a:ext cx="5871230"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0745A-F8C4-47CF-AB0C-63E11A237379}">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A166C-EFCD-4B61-9FCD-5E39E544EFD2}">
      <dsp:nvSpPr>
        <dsp:cNvPr id="0" name=""/>
        <dsp:cNvSpPr/>
      </dsp:nvSpPr>
      <dsp:spPr>
        <a:xfrm>
          <a:off x="0" y="0"/>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Se tienen dos líneas discursivas interconectadas pero separables, la analítica y la evaluativa.</a:t>
          </a:r>
          <a:endParaRPr lang="en-US" sz="2100" kern="1200"/>
        </a:p>
      </dsp:txBody>
      <dsp:txXfrm>
        <a:off x="0" y="0"/>
        <a:ext cx="10058399" cy="940222"/>
      </dsp:txXfrm>
    </dsp:sp>
    <dsp:sp modelId="{0BA0C157-BC7F-4700-89E4-255911D05F2F}">
      <dsp:nvSpPr>
        <dsp:cNvPr id="0" name=""/>
        <dsp:cNvSpPr/>
      </dsp:nvSpPr>
      <dsp:spPr>
        <a:xfrm>
          <a:off x="0" y="940222"/>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CACFD-B68D-47F4-86D5-4CD99D795F5C}">
      <dsp:nvSpPr>
        <dsp:cNvPr id="0" name=""/>
        <dsp:cNvSpPr/>
      </dsp:nvSpPr>
      <dsp:spPr>
        <a:xfrm>
          <a:off x="0" y="940222"/>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La primera es todo lo referente a los hechos y proyecciones imparciales de las consecuencias, mientras que la segunda es todo lo relativo a los juicios de valor</a:t>
          </a:r>
          <a:endParaRPr lang="en-US" sz="2100" kern="1200"/>
        </a:p>
      </dsp:txBody>
      <dsp:txXfrm>
        <a:off x="0" y="940222"/>
        <a:ext cx="10058399" cy="940222"/>
      </dsp:txXfrm>
    </dsp:sp>
    <dsp:sp modelId="{59CCD99F-CE9E-4114-8107-4C67064C9CFE}">
      <dsp:nvSpPr>
        <dsp:cNvPr id="0" name=""/>
        <dsp:cNvSpPr/>
      </dsp:nvSpPr>
      <dsp:spPr>
        <a:xfrm>
          <a:off x="0" y="1880445"/>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440BC-90DA-4D57-8069-D01F812FC0CD}">
      <dsp:nvSpPr>
        <dsp:cNvPr id="0" name=""/>
        <dsp:cNvSpPr/>
      </dsp:nvSpPr>
      <dsp:spPr>
        <a:xfrm>
          <a:off x="0" y="1880445"/>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Aplique criterios para juzgar resultados y no alternativas</a:t>
          </a:r>
          <a:endParaRPr lang="en-US" sz="2100" kern="1200"/>
        </a:p>
      </dsp:txBody>
      <dsp:txXfrm>
        <a:off x="0" y="1880445"/>
        <a:ext cx="10058399" cy="940222"/>
      </dsp:txXfrm>
    </dsp:sp>
    <dsp:sp modelId="{876F8795-1B6E-49A9-8FC1-6E1F6A98F695}">
      <dsp:nvSpPr>
        <dsp:cNvPr id="0" name=""/>
        <dsp:cNvSpPr/>
      </dsp:nvSpPr>
      <dsp:spPr>
        <a:xfrm>
          <a:off x="0" y="2820668"/>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C169D-9383-4618-A20F-1954915177DA}">
      <dsp:nvSpPr>
        <dsp:cNvPr id="0" name=""/>
        <dsp:cNvSpPr/>
      </dsp:nvSpPr>
      <dsp:spPr>
        <a:xfrm>
          <a:off x="0" y="2820668"/>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La selección de criterios se basa en la definición del problema y es un proceso continuo</a:t>
          </a:r>
          <a:endParaRPr lang="en-US" sz="2100" kern="1200"/>
        </a:p>
      </dsp:txBody>
      <dsp:txXfrm>
        <a:off x="0" y="2820668"/>
        <a:ext cx="10058399" cy="940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8A518-4E19-44C9-B825-F9C8E4672EB2}">
      <dsp:nvSpPr>
        <dsp:cNvPr id="0" name=""/>
        <dsp:cNvSpPr/>
      </dsp:nvSpPr>
      <dsp:spPr>
        <a:xfrm>
          <a:off x="0" y="0"/>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FD75BD6-A7FA-45E6-B981-5B3EAF8B6075}">
      <dsp:nvSpPr>
        <dsp:cNvPr id="0" name=""/>
        <dsp:cNvSpPr/>
      </dsp:nvSpPr>
      <dsp:spPr>
        <a:xfrm>
          <a:off x="0" y="0"/>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LEGALIDAD: Una política viable no debe violar los derechos constitucionales, estatutarios o de la ley común.</a:t>
          </a:r>
          <a:endParaRPr lang="en-US" sz="1900" kern="1200"/>
        </a:p>
      </dsp:txBody>
      <dsp:txXfrm>
        <a:off x="0" y="0"/>
        <a:ext cx="10058399" cy="940222"/>
      </dsp:txXfrm>
    </dsp:sp>
    <dsp:sp modelId="{12730466-9CBB-4F0F-8C83-541ACFF9ACE3}">
      <dsp:nvSpPr>
        <dsp:cNvPr id="0" name=""/>
        <dsp:cNvSpPr/>
      </dsp:nvSpPr>
      <dsp:spPr>
        <a:xfrm>
          <a:off x="0" y="940222"/>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35FD17C-244A-4508-AAA2-1435EB7FC9E0}">
      <dsp:nvSpPr>
        <dsp:cNvPr id="0" name=""/>
        <dsp:cNvSpPr/>
      </dsp:nvSpPr>
      <dsp:spPr>
        <a:xfrm>
          <a:off x="0" y="940222"/>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ACEPTABILIDAD POLÍTICA Una política viable debe ser políticamente aceptable, o al menos no inaceptable</a:t>
          </a:r>
          <a:endParaRPr lang="en-US" sz="1900" kern="1200"/>
        </a:p>
      </dsp:txBody>
      <dsp:txXfrm>
        <a:off x="0" y="940222"/>
        <a:ext cx="10058399" cy="940222"/>
      </dsp:txXfrm>
    </dsp:sp>
    <dsp:sp modelId="{633555CB-FAF2-41C7-B0E3-E839B641F989}">
      <dsp:nvSpPr>
        <dsp:cNvPr id="0" name=""/>
        <dsp:cNvSpPr/>
      </dsp:nvSpPr>
      <dsp:spPr>
        <a:xfrm>
          <a:off x="0" y="1880445"/>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51805CB-7F92-4C5E-A0DF-EA1B1E35A6EE}">
      <dsp:nvSpPr>
        <dsp:cNvPr id="0" name=""/>
        <dsp:cNvSpPr/>
      </dsp:nvSpPr>
      <dsp:spPr>
        <a:xfrm>
          <a:off x="0" y="1880445"/>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a:t>SOLIDEZ </a:t>
          </a:r>
          <a:r>
            <a:rPr lang="es-ES" sz="1900" kern="1200"/>
            <a:t>Una opción de política, por lo tanto, debe ser lo suficientemente sólida para que, aunque el proceso de implementación no sea fácil, los resultados de la política sean satisfactorios</a:t>
          </a:r>
          <a:endParaRPr lang="en-US" sz="1900" kern="1200"/>
        </a:p>
      </dsp:txBody>
      <dsp:txXfrm>
        <a:off x="0" y="1880445"/>
        <a:ext cx="10058399" cy="940222"/>
      </dsp:txXfrm>
    </dsp:sp>
    <dsp:sp modelId="{0C0427DB-DAB2-44DC-AC33-25B8E54DE634}">
      <dsp:nvSpPr>
        <dsp:cNvPr id="0" name=""/>
        <dsp:cNvSpPr/>
      </dsp:nvSpPr>
      <dsp:spPr>
        <a:xfrm>
          <a:off x="0" y="2820668"/>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2AC3E8A3-DFF6-48D5-9372-5B0B7CA347EF}">
      <dsp:nvSpPr>
        <dsp:cNvPr id="0" name=""/>
        <dsp:cNvSpPr/>
      </dsp:nvSpPr>
      <dsp:spPr>
        <a:xfrm>
          <a:off x="0" y="2820668"/>
          <a:ext cx="10058399" cy="9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PERFECTIBILIDAD </a:t>
          </a:r>
          <a:r>
            <a:rPr lang="es-ES" sz="1900" kern="1200"/>
            <a:t> deben permitir que los implementadores de políticas perfeccionen el diseño original</a:t>
          </a:r>
          <a:endParaRPr lang="en-US" sz="1900" kern="1200"/>
        </a:p>
      </dsp:txBody>
      <dsp:txXfrm>
        <a:off x="0" y="2820668"/>
        <a:ext cx="10058399" cy="940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A8F5F-5EA3-4869-86FB-3EE120A75846}">
      <dsp:nvSpPr>
        <dsp:cNvPr id="0" name=""/>
        <dsp:cNvSpPr/>
      </dsp:nvSpPr>
      <dsp:spPr>
        <a:xfrm>
          <a:off x="0" y="860398"/>
          <a:ext cx="5928344" cy="1588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79F50-8A5B-4BB6-A29F-95EFAF46FCCE}">
      <dsp:nvSpPr>
        <dsp:cNvPr id="0" name=""/>
        <dsp:cNvSpPr/>
      </dsp:nvSpPr>
      <dsp:spPr>
        <a:xfrm>
          <a:off x="480499" y="1217794"/>
          <a:ext cx="873634" cy="873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77F085-3EC1-4606-BECB-A19B8DE5B5A5}">
      <dsp:nvSpPr>
        <dsp:cNvPr id="0" name=""/>
        <dsp:cNvSpPr/>
      </dsp:nvSpPr>
      <dsp:spPr>
        <a:xfrm>
          <a:off x="1834633" y="860398"/>
          <a:ext cx="4093710" cy="158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9" tIns="168109" rIns="168109" bIns="168109" numCol="1" spcCol="1270" anchor="ctr" anchorCtr="0">
          <a:noAutofit/>
        </a:bodyPr>
        <a:lstStyle/>
        <a:p>
          <a:pPr marL="0" lvl="0" indent="0" algn="l" defTabSz="800100">
            <a:lnSpc>
              <a:spcPct val="90000"/>
            </a:lnSpc>
            <a:spcBef>
              <a:spcPct val="0"/>
            </a:spcBef>
            <a:spcAft>
              <a:spcPct val="35000"/>
            </a:spcAft>
            <a:buNone/>
          </a:pPr>
          <a:r>
            <a:rPr lang="es-ES" sz="1800" kern="1200"/>
            <a:t>A menos que pueda usted convencerse a sí mismo de la viabilidad de cierto curso de acción, probablemente no podrá convencer .a su cliente de ello</a:t>
          </a:r>
          <a:endParaRPr lang="en-US" sz="1800" kern="1200"/>
        </a:p>
      </dsp:txBody>
      <dsp:txXfrm>
        <a:off x="1834633" y="860398"/>
        <a:ext cx="4093710" cy="1588427"/>
      </dsp:txXfrm>
    </dsp:sp>
    <dsp:sp modelId="{ECAE0358-0ACE-4F00-ADDC-E94F28D2511C}">
      <dsp:nvSpPr>
        <dsp:cNvPr id="0" name=""/>
        <dsp:cNvSpPr/>
      </dsp:nvSpPr>
      <dsp:spPr>
        <a:xfrm>
          <a:off x="0" y="2845931"/>
          <a:ext cx="5928344" cy="1588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5C4B4-19F8-4DFC-A507-071EF115AA90}">
      <dsp:nvSpPr>
        <dsp:cNvPr id="0" name=""/>
        <dsp:cNvSpPr/>
      </dsp:nvSpPr>
      <dsp:spPr>
        <a:xfrm>
          <a:off x="480499" y="3203327"/>
          <a:ext cx="873634" cy="873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DAD11-1655-49D6-B7B1-03A5D0585A8C}">
      <dsp:nvSpPr>
        <dsp:cNvPr id="0" name=""/>
        <dsp:cNvSpPr/>
      </dsp:nvSpPr>
      <dsp:spPr>
        <a:xfrm>
          <a:off x="1834633" y="2845931"/>
          <a:ext cx="4093710" cy="158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9" tIns="168109" rIns="168109" bIns="168109" numCol="1" spcCol="1270" anchor="ctr" anchorCtr="0">
          <a:noAutofit/>
        </a:bodyPr>
        <a:lstStyle/>
        <a:p>
          <a:pPr marL="0" lvl="0" indent="0" algn="l" defTabSz="800100">
            <a:lnSpc>
              <a:spcPct val="90000"/>
            </a:lnSpc>
            <a:spcBef>
              <a:spcPct val="0"/>
            </a:spcBef>
            <a:spcAft>
              <a:spcPct val="35000"/>
            </a:spcAft>
            <a:buNone/>
          </a:pPr>
          <a:r>
            <a:rPr lang="es-MX" sz="1800" kern="1200"/>
            <a:t>Puede plantear los escenarios y dejar al cliente que decida</a:t>
          </a:r>
          <a:endParaRPr lang="en-US" sz="1800" kern="1200"/>
        </a:p>
      </dsp:txBody>
      <dsp:txXfrm>
        <a:off x="1834633" y="2845931"/>
        <a:ext cx="4093710" cy="15884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00D87-A058-41BC-B628-951D113E4000}" type="datetimeFigureOut">
              <a:rPr lang="es-ES" smtClean="0"/>
              <a:t>20/08/2022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41D957-6418-4247-965A-E9AC6F85B696}" type="slidenum">
              <a:rPr lang="es-ES" smtClean="0"/>
              <a:t>‹Nº›</a:t>
            </a:fld>
            <a:endParaRPr lang="es-ES" dirty="0"/>
          </a:p>
        </p:txBody>
      </p:sp>
    </p:spTree>
    <p:extLst>
      <p:ext uri="{BB962C8B-B14F-4D97-AF65-F5344CB8AC3E}">
        <p14:creationId xmlns:p14="http://schemas.microsoft.com/office/powerpoint/2010/main" val="572255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848C3-5470-49F0-A6A8-81A4E098E8AA}" type="datetimeFigureOut">
              <a:rPr lang="es-ES" noProof="0" smtClean="0"/>
              <a:t>20/08/2022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3EDEC-BB94-4EA8-9F33-1F68F3F7AC5E}" type="slidenum">
              <a:rPr lang="es-ES" noProof="0" smtClean="0"/>
              <a:t>‹Nº›</a:t>
            </a:fld>
            <a:endParaRPr lang="es-ES" noProof="0" dirty="0"/>
          </a:p>
        </p:txBody>
      </p:sp>
    </p:spTree>
    <p:extLst>
      <p:ext uri="{BB962C8B-B14F-4D97-AF65-F5344CB8AC3E}">
        <p14:creationId xmlns:p14="http://schemas.microsoft.com/office/powerpoint/2010/main" val="3620466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1</a:t>
            </a:fld>
            <a:endParaRPr lang="es-ES" dirty="0"/>
          </a:p>
        </p:txBody>
      </p:sp>
    </p:spTree>
    <p:extLst>
      <p:ext uri="{BB962C8B-B14F-4D97-AF65-F5344CB8AC3E}">
        <p14:creationId xmlns:p14="http://schemas.microsoft.com/office/powerpoint/2010/main" val="375276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8233FA3-C322-486D-9525-F5C2A402577E}" type="datetime1">
              <a:rPr lang="es-ES" noProof="0" smtClean="0"/>
              <a:t>20/08/2022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6D827-B88F-F29A-EE94-EDBE243A44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61A8673-6FF6-FC50-A331-D31F33B05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9A7E2B9-8721-3D2E-A11E-F0E828732715}"/>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0B8BEB98-A012-E869-3B3C-F6B329755C0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79E03A-A421-6145-918A-78CDCE30D476}"/>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54707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9E6A1-321B-B658-206F-45CDD7D8E1E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9354F3B-28A4-C418-F081-FDE99AB4EA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C8A08CE-C0E9-E56B-BB75-BB7836335337}"/>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987BAFB4-2880-7A3D-7129-529A0DA0391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3A7473-871D-E052-2C7C-826DAD5BBDE3}"/>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97746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9750F-F84D-D9F8-C84C-2C3B378DEA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5D3F09-BD5A-B820-C593-8C751D989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FFEDE4-2F62-C889-D232-B0F415A71051}"/>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718FE7C7-8E73-CFBE-7FCA-E3E5CA8940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2A85868-285A-D8C7-6680-B4BD89971409}"/>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92920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6627E-3B0D-9B95-EEBD-A75D739FD6A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0199F20-BDC3-193C-73B3-986C7ED686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18C8EBB-8D64-DE0A-DA35-17CCAB0B467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BB1C7C7-09B7-E4BB-78B4-21FF9269DB7A}"/>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6" name="Marcador de pie de página 5">
            <a:extLst>
              <a:ext uri="{FF2B5EF4-FFF2-40B4-BE49-F238E27FC236}">
                <a16:creationId xmlns:a16="http://schemas.microsoft.com/office/drawing/2014/main" id="{BAEA8E5A-36F9-9BCD-1041-F7BDD9B451D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9581467-8871-C9AE-9374-74AB0A072B28}"/>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59124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1538E-41AF-4C7B-666B-7DCCEE1214F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9938123-25E0-DD5A-6399-7473E2AF5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8BC290-B1D0-5267-EDBA-5B90FD9B3DF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E5DD94F-4985-F419-0BB6-2E2104EA9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5DFCE8-8F0B-4DBB-027C-6827416C9E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8B9E940-313D-04AC-BF37-C8DACA2A841C}"/>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8" name="Marcador de pie de página 7">
            <a:extLst>
              <a:ext uri="{FF2B5EF4-FFF2-40B4-BE49-F238E27FC236}">
                <a16:creationId xmlns:a16="http://schemas.microsoft.com/office/drawing/2014/main" id="{0CC2ECF0-E643-F8B1-068F-B302663C119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493E0B1-2AC9-A291-D83F-DC765BC0BBE8}"/>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876808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A0BBA-64F3-1086-8BBF-2FDE748CADC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75089D3-673E-A5E3-537A-8F2B0ED2EDAB}"/>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4" name="Marcador de pie de página 3">
            <a:extLst>
              <a:ext uri="{FF2B5EF4-FFF2-40B4-BE49-F238E27FC236}">
                <a16:creationId xmlns:a16="http://schemas.microsoft.com/office/drawing/2014/main" id="{1B5B64F4-0E46-9EE6-0D14-F6289DBFFAF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677965B-10EB-37E2-D2EF-0A6CC7649523}"/>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86790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384818-8D8A-028C-4C96-D5D990849CCA}"/>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3" name="Marcador de pie de página 2">
            <a:extLst>
              <a:ext uri="{FF2B5EF4-FFF2-40B4-BE49-F238E27FC236}">
                <a16:creationId xmlns:a16="http://schemas.microsoft.com/office/drawing/2014/main" id="{A8B21465-DBC3-9700-8ADE-7CB4D4DEC93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EDE8A1A-2BFC-0501-DA27-06383EFC4F91}"/>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46460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7D6F0-AFE6-8479-7C37-C2708FF577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E19417F-7B18-1A6A-F2B9-D4CDA8607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99FCF89-A322-6EAD-CED1-8757D29F4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D9FB13-0661-603B-8DB4-331B139CCAAA}"/>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6" name="Marcador de pie de página 5">
            <a:extLst>
              <a:ext uri="{FF2B5EF4-FFF2-40B4-BE49-F238E27FC236}">
                <a16:creationId xmlns:a16="http://schemas.microsoft.com/office/drawing/2014/main" id="{7A18D3D4-F60B-E80E-A354-828A28A38F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2DA4912-A3A4-8643-A1DE-FA3FBDE0658F}"/>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0739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688AE-60F6-44AC-3974-12E0160F5F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B7AC4DF-D535-7A20-CC4A-5801DFC24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BD53E63-2A8A-57A6-F295-112C6B2BA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61D950-3C6F-9D8C-7078-33FAF650B9E8}"/>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6" name="Marcador de pie de página 5">
            <a:extLst>
              <a:ext uri="{FF2B5EF4-FFF2-40B4-BE49-F238E27FC236}">
                <a16:creationId xmlns:a16="http://schemas.microsoft.com/office/drawing/2014/main" id="{757B4DBB-303D-6F21-35E7-4977100032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96750CF-940A-A2E0-B79B-E9F7116A2360}"/>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233973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9EC2A-B059-DFCE-C896-3E2F934390B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A854F6-F75D-783D-37C0-A62B9EF012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6262134-AA8E-F1B4-5562-E91F7E189072}"/>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A913FCCD-04C5-DA8D-C911-031253629A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09F83F-02EC-A1EE-CBF7-601750093075}"/>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122777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9A6DD3D-1007-4431-9B0E-8A3D13A682CF}" type="datetime1">
              <a:rPr lang="es-ES" noProof="0" smtClean="0"/>
              <a:t>20/08/2022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30A02C-F526-154D-B33F-D28E9C69E8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7775FEB-385C-E5B8-3F88-421760FC2E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541B821-CB8C-C30F-DC05-071FCF73408B}"/>
              </a:ext>
            </a:extLst>
          </p:cNvPr>
          <p:cNvSpPr>
            <a:spLocks noGrp="1"/>
          </p:cNvSpPr>
          <p:nvPr>
            <p:ph type="dt" sz="half" idx="10"/>
          </p:nvPr>
        </p:nvSpPr>
        <p:spPr/>
        <p:txBody>
          <a:body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61140D67-B2CA-EFF1-B0DE-3FB2563A9F8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C9B173C-EDC1-4F46-6085-8D2000FB9E47}"/>
              </a:ext>
            </a:extLst>
          </p:cNvPr>
          <p:cNvSpPr>
            <a:spLocks noGrp="1"/>
          </p:cNvSpPr>
          <p:nvPr>
            <p:ph type="sldNum" sz="quarter" idx="12"/>
          </p:nvPr>
        </p:nvSpPr>
        <p:spPr/>
        <p:txBody>
          <a:bodyPr/>
          <a:lstStyle/>
          <a:p>
            <a:fld id="{D94C86C4-40CA-4F95-8641-35C959B72301}" type="slidenum">
              <a:rPr lang="es-MX" smtClean="0"/>
              <a:t>‹Nº›</a:t>
            </a:fld>
            <a:endParaRPr lang="es-MX"/>
          </a:p>
        </p:txBody>
      </p:sp>
    </p:spTree>
    <p:extLst>
      <p:ext uri="{BB962C8B-B14F-4D97-AF65-F5344CB8AC3E}">
        <p14:creationId xmlns:p14="http://schemas.microsoft.com/office/powerpoint/2010/main" val="401003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B18C3E3C-5F33-4F97-B210-E9727AA57220}" type="datetime1">
              <a:rPr lang="es-ES" noProof="0" smtClean="0"/>
              <a:t>20/08/2022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88E1951-676F-4919-8708-D1CBCB74B51D}" type="datetime1">
              <a:rPr lang="es-ES" noProof="0" smtClean="0"/>
              <a:t>20/08/2022</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18B6680-7098-44B7-83E1-5EBD657592DE}" type="datetime1">
              <a:rPr lang="es-ES" noProof="0" smtClean="0"/>
              <a:t>20/08/2022</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25541C9-2B34-4DE7-8BD0-64853908EC78}" type="datetime1">
              <a:rPr lang="es-ES" noProof="0" smtClean="0"/>
              <a:t>20/08/2022</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2A705853-737B-419B-88D6-378BF02A9277}" type="datetime1">
              <a:rPr lang="es-ES" noProof="0" smtClean="0"/>
              <a:t>20/08/2022</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18EB8EEA-5D2E-4A84-A0FE-A16B020ED21B}" type="datetime1">
              <a:rPr lang="es-ES" noProof="0" smtClean="0"/>
              <a:t>20/08/2022</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FF6C614E-8FE0-47DD-82B6-EBC4EC8CFF78}" type="datetime1">
              <a:rPr lang="es-ES" noProof="0" smtClean="0"/>
              <a:t>20/08/2022</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3A395992-2030-4B1D-B418-D498AFCFA3BC}" type="datetime1">
              <a:rPr lang="es-ES" noProof="0" smtClean="0"/>
              <a:t>20/08/2022</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186FF-4064-FFBC-0B80-8BEC245D8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13E9E7F-4E3D-9912-6A86-FE3E5C002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141ADB-D50E-D43E-D712-2FFD5ECE1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5C4B8-E227-45A1-838C-399C33EC8A77}" type="datetimeFigureOut">
              <a:rPr lang="es-MX" smtClean="0"/>
              <a:t>20/08/2022</a:t>
            </a:fld>
            <a:endParaRPr lang="es-MX"/>
          </a:p>
        </p:txBody>
      </p:sp>
      <p:sp>
        <p:nvSpPr>
          <p:cNvPr id="5" name="Marcador de pie de página 4">
            <a:extLst>
              <a:ext uri="{FF2B5EF4-FFF2-40B4-BE49-F238E27FC236}">
                <a16:creationId xmlns:a16="http://schemas.microsoft.com/office/drawing/2014/main" id="{CD3A96C5-3750-7919-77D9-A9E3B2D08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7A05743-A8FD-ED8E-E59B-E39D6B71D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C86C4-40CA-4F95-8641-35C959B72301}" type="slidenum">
              <a:rPr lang="es-MX" smtClean="0"/>
              <a:t>‹Nº›</a:t>
            </a:fld>
            <a:endParaRPr lang="es-MX"/>
          </a:p>
        </p:txBody>
      </p:sp>
    </p:spTree>
    <p:extLst>
      <p:ext uri="{BB962C8B-B14F-4D97-AF65-F5344CB8AC3E}">
        <p14:creationId xmlns:p14="http://schemas.microsoft.com/office/powerpoint/2010/main" val="359187875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ángulo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6729999" y="639097"/>
            <a:ext cx="4990147" cy="3494791"/>
          </a:xfrm>
        </p:spPr>
        <p:txBody>
          <a:bodyPr rtlCol="0">
            <a:noAutofit/>
          </a:bodyPr>
          <a:lstStyle/>
          <a:p>
            <a:r>
              <a:rPr lang="en-US" sz="6000" dirty="0"/>
              <a:t>Los </a:t>
            </a:r>
            <a:r>
              <a:rPr lang="en-US" sz="6000" dirty="0" err="1"/>
              <a:t>ocho</a:t>
            </a:r>
            <a:r>
              <a:rPr lang="en-US" sz="6000" dirty="0"/>
              <a:t> pasos de para </a:t>
            </a:r>
            <a:r>
              <a:rPr lang="en-US" sz="6000" dirty="0" err="1"/>
              <a:t>el</a:t>
            </a:r>
            <a:r>
              <a:rPr lang="en-US" sz="6000" dirty="0"/>
              <a:t> </a:t>
            </a:r>
            <a:r>
              <a:rPr lang="en-US" sz="6000" dirty="0" err="1"/>
              <a:t>análisis</a:t>
            </a:r>
            <a:r>
              <a:rPr lang="en-US" sz="6000" dirty="0"/>
              <a:t> </a:t>
            </a:r>
            <a:r>
              <a:rPr lang="en-US" sz="6000" dirty="0" err="1"/>
              <a:t>Políticas</a:t>
            </a:r>
            <a:r>
              <a:rPr lang="en-US" sz="6000" dirty="0"/>
              <a:t> </a:t>
            </a:r>
            <a:r>
              <a:rPr lang="en-US" sz="6000" dirty="0" err="1"/>
              <a:t>Públicas</a:t>
            </a:r>
            <a:endParaRPr lang="es-ES" sz="6000" dirty="0"/>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rtlCol="0">
            <a:normAutofit/>
          </a:bodyPr>
          <a:lstStyle/>
          <a:p>
            <a:pPr rtl="0"/>
            <a:r>
              <a:rPr lang="es-ES" sz="1800" dirty="0" err="1">
                <a:effectLst/>
                <a:latin typeface="Calibri" panose="020F0502020204030204" pitchFamily="34" charset="0"/>
                <a:ea typeface="Calibri" panose="020F0502020204030204" pitchFamily="34" charset="0"/>
              </a:rPr>
              <a:t>Bardach</a:t>
            </a:r>
            <a:r>
              <a:rPr lang="es-ES" sz="1800" dirty="0">
                <a:effectLst/>
                <a:latin typeface="Calibri" panose="020F0502020204030204" pitchFamily="34" charset="0"/>
                <a:ea typeface="Calibri" panose="020F0502020204030204" pitchFamily="34" charset="0"/>
              </a:rPr>
              <a:t>, EUGENE</a:t>
            </a:r>
            <a:endParaRPr lang="es-ES" dirty="0"/>
          </a:p>
        </p:txBody>
      </p:sp>
      <p:pic>
        <p:nvPicPr>
          <p:cNvPr id="6" name="Imagen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Conector recto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27ACE-4EBF-828D-9D8D-156C65B11196}"/>
              </a:ext>
            </a:extLst>
          </p:cNvPr>
          <p:cNvSpPr>
            <a:spLocks noGrp="1"/>
          </p:cNvSpPr>
          <p:nvPr>
            <p:ph type="title"/>
          </p:nvPr>
        </p:nvSpPr>
        <p:spPr/>
        <p:txBody>
          <a:bodyPr/>
          <a:lstStyle/>
          <a:p>
            <a:r>
              <a:rPr lang="es-MX" dirty="0"/>
              <a:t>3. Construcción de alternativas</a:t>
            </a:r>
          </a:p>
        </p:txBody>
      </p:sp>
      <p:sp>
        <p:nvSpPr>
          <p:cNvPr id="3" name="Marcador de contenido 2">
            <a:extLst>
              <a:ext uri="{FF2B5EF4-FFF2-40B4-BE49-F238E27FC236}">
                <a16:creationId xmlns:a16="http://schemas.microsoft.com/office/drawing/2014/main" id="{BB58F3D1-1BCD-D505-A479-0C806E8A41FF}"/>
              </a:ext>
            </a:extLst>
          </p:cNvPr>
          <p:cNvSpPr>
            <a:spLocks noGrp="1"/>
          </p:cNvSpPr>
          <p:nvPr>
            <p:ph idx="1"/>
          </p:nvPr>
        </p:nvSpPr>
        <p:spPr/>
        <p:txBody>
          <a:bodyPr>
            <a:normAutofit lnSpcReduction="10000"/>
          </a:bodyPr>
          <a:lstStyle/>
          <a:p>
            <a:r>
              <a:rPr lang="es-ES" dirty="0"/>
              <a:t>Comience en lo general y termine en lo particular</a:t>
            </a:r>
          </a:p>
          <a:p>
            <a:r>
              <a:rPr lang="es-ES" dirty="0"/>
              <a:t>-Anote las alternativas que están proponiendo o al parecer tienen en mente los actores políticos clave.</a:t>
            </a:r>
          </a:p>
          <a:p>
            <a:r>
              <a:rPr lang="es-ES" dirty="0"/>
              <a:t>Trate de proponer alternativas que puedan ser mejores que las que en ese momento están siendo discutidas por los actores políticos clave.</a:t>
            </a:r>
          </a:p>
          <a:p>
            <a:r>
              <a:rPr lang="es-ES" dirty="0"/>
              <a:t>En su primera aproximación al problema incluya siempre la alternativa "no emprender ninguna acción; dejar que las tendencias continúen su curso“</a:t>
            </a:r>
          </a:p>
          <a:p>
            <a:r>
              <a:rPr lang="es-ES" dirty="0"/>
              <a:t>Revise las fuentes más comunes del cambio "natural" en el ambiente de la política pública, para así evaluar la posibilidad de un cambio en la magnitud del problema</a:t>
            </a:r>
            <a:endParaRPr lang="es-MX" dirty="0"/>
          </a:p>
        </p:txBody>
      </p:sp>
    </p:spTree>
    <p:extLst>
      <p:ext uri="{BB962C8B-B14F-4D97-AF65-F5344CB8AC3E}">
        <p14:creationId xmlns:p14="http://schemas.microsoft.com/office/powerpoint/2010/main" val="292367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E10CB-3C76-C5FA-CA35-38B68398AC3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2930162-6819-BEFE-9C5A-8C6D8953D517}"/>
              </a:ext>
            </a:extLst>
          </p:cNvPr>
          <p:cNvSpPr>
            <a:spLocks noGrp="1"/>
          </p:cNvSpPr>
          <p:nvPr>
            <p:ph idx="1"/>
          </p:nvPr>
        </p:nvSpPr>
        <p:spPr/>
        <p:txBody>
          <a:bodyPr/>
          <a:lstStyle/>
          <a:p>
            <a:r>
              <a:rPr lang="es-ES" dirty="0"/>
              <a:t>Analice las causas del problema</a:t>
            </a:r>
          </a:p>
          <a:p>
            <a:r>
              <a:rPr lang="es-ES" dirty="0"/>
              <a:t>Reduzca y simplifique la lista de alternativas</a:t>
            </a:r>
          </a:p>
          <a:p>
            <a:r>
              <a:rPr lang="es-ES" dirty="0"/>
              <a:t>La clave para conceptualizar las alternativas es tratar de reunirlas en una frase sencilla. "Esto no es fácil, pero el esfuerzo vale la pena." Procure utilizar frases sencillas y cortas, desprovistas de jerga técnica</a:t>
            </a:r>
          </a:p>
          <a:p>
            <a:r>
              <a:rPr lang="es-ES" dirty="0"/>
              <a:t>La clave de la simplificación es distinguir entre una alternativa "básica" y sus "variantes". Por lo general, las "variantes" de la estrategia básica incluyen diferentes métodos de implementación y de financiamiento</a:t>
            </a:r>
            <a:endParaRPr lang="es-MX" dirty="0"/>
          </a:p>
        </p:txBody>
      </p:sp>
    </p:spTree>
    <p:extLst>
      <p:ext uri="{BB962C8B-B14F-4D97-AF65-F5344CB8AC3E}">
        <p14:creationId xmlns:p14="http://schemas.microsoft.com/office/powerpoint/2010/main" val="16233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FDA40-D86D-0544-8389-B0325A68AD4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1101FD5-A6F2-E811-E512-FD6545F50E79}"/>
              </a:ext>
            </a:extLst>
          </p:cNvPr>
          <p:cNvSpPr>
            <a:spLocks noGrp="1"/>
          </p:cNvSpPr>
          <p:nvPr>
            <p:ph idx="1"/>
          </p:nvPr>
        </p:nvSpPr>
        <p:spPr/>
        <p:txBody>
          <a:bodyPr/>
          <a:lstStyle/>
          <a:p>
            <a:r>
              <a:rPr lang="es-MX" dirty="0"/>
              <a:t>Una trampa lingüística:</a:t>
            </a:r>
          </a:p>
          <a:p>
            <a:endParaRPr lang="es-MX" dirty="0"/>
          </a:p>
          <a:p>
            <a:r>
              <a:rPr lang="es-ES" dirty="0"/>
              <a:t>"Alternativa" no significa necesariamente que las opciones de política se excluyen entre ellas. Entre los analistas de políticas el término "alternativas" se utiliza ambiguamente</a:t>
            </a:r>
            <a:endParaRPr lang="es-MX" dirty="0"/>
          </a:p>
        </p:txBody>
      </p:sp>
    </p:spTree>
    <p:extLst>
      <p:ext uri="{BB962C8B-B14F-4D97-AF65-F5344CB8AC3E}">
        <p14:creationId xmlns:p14="http://schemas.microsoft.com/office/powerpoint/2010/main" val="131348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57839-217C-B939-4BC3-2D63F95B521D}"/>
              </a:ext>
            </a:extLst>
          </p:cNvPr>
          <p:cNvSpPr>
            <a:spLocks noGrp="1"/>
          </p:cNvSpPr>
          <p:nvPr>
            <p:ph type="title"/>
          </p:nvPr>
        </p:nvSpPr>
        <p:spPr>
          <a:xfrm>
            <a:off x="1097280" y="286603"/>
            <a:ext cx="10058400" cy="1450757"/>
          </a:xfrm>
        </p:spPr>
        <p:txBody>
          <a:bodyPr anchor="b">
            <a:normAutofit/>
          </a:bodyPr>
          <a:lstStyle/>
          <a:p>
            <a:r>
              <a:rPr lang="es-MX" dirty="0"/>
              <a:t>4. Selección de criterios</a:t>
            </a:r>
          </a:p>
        </p:txBody>
      </p:sp>
      <p:graphicFrame>
        <p:nvGraphicFramePr>
          <p:cNvPr id="5" name="Marcador de contenido 2">
            <a:extLst>
              <a:ext uri="{FF2B5EF4-FFF2-40B4-BE49-F238E27FC236}">
                <a16:creationId xmlns:a16="http://schemas.microsoft.com/office/drawing/2014/main" id="{458A8F20-F33E-7DAB-C5C3-ADBB17E62901}"/>
              </a:ext>
            </a:extLst>
          </p:cNvPr>
          <p:cNvGraphicFramePr>
            <a:graphicFrameLocks noGrp="1"/>
          </p:cNvGraphicFramePr>
          <p:nvPr>
            <p:ph idx="1"/>
            <p:extLst>
              <p:ext uri="{D42A27DB-BD31-4B8C-83A1-F6EECF244321}">
                <p14:modId xmlns:p14="http://schemas.microsoft.com/office/powerpoint/2010/main" val="24502350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60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21E09-562A-6234-54FB-80183088D670}"/>
              </a:ext>
            </a:extLst>
          </p:cNvPr>
          <p:cNvSpPr>
            <a:spLocks noGrp="1"/>
          </p:cNvSpPr>
          <p:nvPr>
            <p:ph type="title"/>
          </p:nvPr>
        </p:nvSpPr>
        <p:spPr/>
        <p:txBody>
          <a:bodyPr/>
          <a:lstStyle/>
          <a:p>
            <a:r>
              <a:rPr lang="es-ES"/>
              <a:t>Criterios evaluativos comúnmente utilizados</a:t>
            </a:r>
            <a:br>
              <a:rPr lang="es-ES"/>
            </a:br>
            <a:r>
              <a:rPr lang="es-ES"/>
              <a:t>en el análisis de políticas</a:t>
            </a:r>
            <a:endParaRPr lang="es-MX"/>
          </a:p>
        </p:txBody>
      </p:sp>
      <p:sp>
        <p:nvSpPr>
          <p:cNvPr id="3" name="Marcador de contenido 2">
            <a:extLst>
              <a:ext uri="{FF2B5EF4-FFF2-40B4-BE49-F238E27FC236}">
                <a16:creationId xmlns:a16="http://schemas.microsoft.com/office/drawing/2014/main" id="{E62452AA-7A38-5C1E-4430-96A1F1DCF954}"/>
              </a:ext>
            </a:extLst>
          </p:cNvPr>
          <p:cNvSpPr>
            <a:spLocks noGrp="1"/>
          </p:cNvSpPr>
          <p:nvPr>
            <p:ph idx="1"/>
          </p:nvPr>
        </p:nvSpPr>
        <p:spPr/>
        <p:txBody>
          <a:bodyPr>
            <a:normAutofit lnSpcReduction="10000"/>
          </a:bodyPr>
          <a:lstStyle/>
          <a:p>
            <a:r>
              <a:rPr lang="es-ES" dirty="0"/>
              <a:t>EFICIENCIA</a:t>
            </a:r>
          </a:p>
          <a:p>
            <a:r>
              <a:rPr lang="es-ES" dirty="0"/>
              <a:t>Maximice el bienestar de las personas tal corno lo interpretan los propios ciudadanos. En términos económicos, "maximice la suma de las utilidades individuales" o "maximice los beneficios netos". Éste es el enfoque típico del análisis de "costo-efectividad" y de "costo-beneficio". </a:t>
            </a:r>
          </a:p>
          <a:p>
            <a:r>
              <a:rPr lang="es-ES" dirty="0"/>
              <a:t>el análisis CE considera a uno u otro de ellos (recursos o resultados) corno "fijo" o "propuesto"; el análisis intenta entonces encontrar las mejores formas para manipularlos (ya sea maximizar s</a:t>
            </a:r>
          </a:p>
          <a:p>
            <a:r>
              <a:rPr lang="es-ES" dirty="0"/>
              <a:t>El análisis CB, por otro lado, permite que ambos factores, recursos y resultados, se consideren corno variables </a:t>
            </a:r>
            <a:r>
              <a:rPr lang="es-ES" dirty="0" err="1"/>
              <a:t>proporcionadas.egún</a:t>
            </a:r>
            <a:r>
              <a:rPr lang="es-ES" dirty="0"/>
              <a:t> el resultado propuesto).</a:t>
            </a:r>
            <a:endParaRPr lang="es-MX" dirty="0"/>
          </a:p>
        </p:txBody>
      </p:sp>
    </p:spTree>
    <p:extLst>
      <p:ext uri="{BB962C8B-B14F-4D97-AF65-F5344CB8AC3E}">
        <p14:creationId xmlns:p14="http://schemas.microsoft.com/office/powerpoint/2010/main" val="407018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46B4C-86FC-95F2-9738-E38D6634C578}"/>
              </a:ext>
            </a:extLst>
          </p:cNvPr>
          <p:cNvSpPr>
            <a:spLocks noGrp="1"/>
          </p:cNvSpPr>
          <p:nvPr>
            <p:ph type="title"/>
          </p:nvPr>
        </p:nvSpPr>
        <p:spPr/>
        <p:txBody>
          <a:bodyPr/>
          <a:lstStyle/>
          <a:p>
            <a:r>
              <a:rPr lang="es-MX" dirty="0"/>
              <a:t>Incluya en el análisis</a:t>
            </a:r>
          </a:p>
        </p:txBody>
      </p:sp>
      <p:sp>
        <p:nvSpPr>
          <p:cNvPr id="3" name="Marcador de contenido 2">
            <a:extLst>
              <a:ext uri="{FF2B5EF4-FFF2-40B4-BE49-F238E27FC236}">
                <a16:creationId xmlns:a16="http://schemas.microsoft.com/office/drawing/2014/main" id="{FCD9D848-EAA2-DD2D-1216-C7575927E1EB}"/>
              </a:ext>
            </a:extLst>
          </p:cNvPr>
          <p:cNvSpPr>
            <a:spLocks noGrp="1"/>
          </p:cNvSpPr>
          <p:nvPr>
            <p:ph idx="1"/>
          </p:nvPr>
        </p:nvSpPr>
        <p:spPr/>
        <p:txBody>
          <a:bodyPr/>
          <a:lstStyle/>
          <a:p>
            <a:r>
              <a:rPr lang="es-MX" dirty="0"/>
              <a:t>Equidad, igualdad, "justicia“</a:t>
            </a:r>
          </a:p>
          <a:p>
            <a:r>
              <a:rPr lang="es-ES" dirty="0"/>
              <a:t>Libertad, comunidad y otras ideas.</a:t>
            </a:r>
            <a:endParaRPr lang="es-MX" dirty="0"/>
          </a:p>
          <a:p>
            <a:r>
              <a:rPr lang="es-ES" b="1" dirty="0"/>
              <a:t>Ponderación de los criterios de evaluación conflictivos:</a:t>
            </a:r>
          </a:p>
          <a:p>
            <a:r>
              <a:rPr lang="es-ES" b="1" dirty="0"/>
              <a:t> </a:t>
            </a:r>
            <a:r>
              <a:rPr lang="es-ES" dirty="0"/>
              <a:t>EL PROCESO POLÍTICO SE HACE CARGO DE ÉL</a:t>
            </a:r>
          </a:p>
          <a:p>
            <a:r>
              <a:rPr lang="es-ES" dirty="0"/>
              <a:t>EL ANALISTA IMPONE UNA SOLUCIÓN</a:t>
            </a:r>
          </a:p>
        </p:txBody>
      </p:sp>
    </p:spTree>
    <p:extLst>
      <p:ext uri="{BB962C8B-B14F-4D97-AF65-F5344CB8AC3E}">
        <p14:creationId xmlns:p14="http://schemas.microsoft.com/office/powerpoint/2010/main" val="83150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CE4A1-6E93-DE56-D96E-047267A76001}"/>
              </a:ext>
            </a:extLst>
          </p:cNvPr>
          <p:cNvSpPr>
            <a:spLocks noGrp="1"/>
          </p:cNvSpPr>
          <p:nvPr>
            <p:ph type="title"/>
          </p:nvPr>
        </p:nvSpPr>
        <p:spPr>
          <a:xfrm>
            <a:off x="1097280" y="286603"/>
            <a:ext cx="10058400" cy="1450757"/>
          </a:xfrm>
        </p:spPr>
        <p:txBody>
          <a:bodyPr anchor="b">
            <a:normAutofit/>
          </a:bodyPr>
          <a:lstStyle/>
          <a:p>
            <a:r>
              <a:rPr lang="es-ES" dirty="0"/>
              <a:t>Criterios prácticos:</a:t>
            </a:r>
            <a:endParaRPr lang="es-MX" dirty="0"/>
          </a:p>
        </p:txBody>
      </p:sp>
      <p:graphicFrame>
        <p:nvGraphicFramePr>
          <p:cNvPr id="5" name="Marcador de contenido 2">
            <a:extLst>
              <a:ext uri="{FF2B5EF4-FFF2-40B4-BE49-F238E27FC236}">
                <a16:creationId xmlns:a16="http://schemas.microsoft.com/office/drawing/2014/main" id="{80892425-1B52-1BAA-53E4-3576F6CB1F51}"/>
              </a:ext>
            </a:extLst>
          </p:cNvPr>
          <p:cNvGraphicFramePr>
            <a:graphicFrameLocks noGrp="1"/>
          </p:cNvGraphicFramePr>
          <p:nvPr>
            <p:ph idx="1"/>
            <p:extLst>
              <p:ext uri="{D42A27DB-BD31-4B8C-83A1-F6EECF244321}">
                <p14:modId xmlns:p14="http://schemas.microsoft.com/office/powerpoint/2010/main" val="269178167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69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AED7E-1A6C-BB18-849A-6BF8CB1C7CD8}"/>
              </a:ext>
            </a:extLst>
          </p:cNvPr>
          <p:cNvSpPr>
            <a:spLocks noGrp="1"/>
          </p:cNvSpPr>
          <p:nvPr>
            <p:ph type="title"/>
          </p:nvPr>
        </p:nvSpPr>
        <p:spPr/>
        <p:txBody>
          <a:bodyPr/>
          <a:lstStyle/>
          <a:p>
            <a:r>
              <a:rPr lang="es-ES" dirty="0"/>
              <a:t>Criterios en modelos de optimización</a:t>
            </a:r>
            <a:endParaRPr lang="es-MX" dirty="0"/>
          </a:p>
        </p:txBody>
      </p:sp>
      <p:sp>
        <p:nvSpPr>
          <p:cNvPr id="3" name="Marcador de contenido 2">
            <a:extLst>
              <a:ext uri="{FF2B5EF4-FFF2-40B4-BE49-F238E27FC236}">
                <a16:creationId xmlns:a16="http://schemas.microsoft.com/office/drawing/2014/main" id="{C0F48F68-7667-5DB3-0F23-7B99CBE76601}"/>
              </a:ext>
            </a:extLst>
          </p:cNvPr>
          <p:cNvSpPr>
            <a:spLocks noGrp="1"/>
          </p:cNvSpPr>
          <p:nvPr>
            <p:ph idx="1"/>
          </p:nvPr>
        </p:nvSpPr>
        <p:spPr/>
        <p:txBody>
          <a:bodyPr>
            <a:normAutofit/>
          </a:bodyPr>
          <a:lstStyle/>
          <a:p>
            <a:r>
              <a:rPr lang="es-ES" dirty="0"/>
              <a:t>Conforme vaya profundizando el análisis y se sienta más cómodo con la multiplicidad de objetivos importantes, deseará poner mayor énfasis en un criterio primario y trabajar con una "función objetivo" más compleja.</a:t>
            </a:r>
          </a:p>
          <a:p>
            <a:r>
              <a:rPr lang="en-US" dirty="0"/>
              <a:t>PROGRAMACIÓN LINEAL  </a:t>
            </a:r>
            <a:r>
              <a:rPr lang="es-ES" dirty="0"/>
              <a:t>La formulación convencional es parecida a la siguiente: maximice este objetivo (o función objetivo) sujeto a tales y cuales limitaciones de los recursos</a:t>
            </a:r>
            <a:endParaRPr lang="en-US" dirty="0"/>
          </a:p>
          <a:p>
            <a:r>
              <a:rPr lang="es-ES" dirty="0"/>
              <a:t>Un enfoque muy similar al de la programación lineal es suponer que los criterios caben en tres categorías: un objetivo (o función objetivo) que hay que maximizar; ciertas restricciones; y ciertos criterios para los que, por lo general, más es mejor</a:t>
            </a:r>
            <a:endParaRPr lang="es-MX" dirty="0"/>
          </a:p>
        </p:txBody>
      </p:sp>
    </p:spTree>
    <p:extLst>
      <p:ext uri="{BB962C8B-B14F-4D97-AF65-F5344CB8AC3E}">
        <p14:creationId xmlns:p14="http://schemas.microsoft.com/office/powerpoint/2010/main" val="271383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2A386-F8D3-92FE-A006-A65F9348A765}"/>
              </a:ext>
            </a:extLst>
          </p:cNvPr>
          <p:cNvSpPr>
            <a:spLocks noGrp="1"/>
          </p:cNvSpPr>
          <p:nvPr>
            <p:ph type="title"/>
          </p:nvPr>
        </p:nvSpPr>
        <p:spPr/>
        <p:txBody>
          <a:bodyPr/>
          <a:lstStyle/>
          <a:p>
            <a:r>
              <a:rPr lang="es-ES" dirty="0"/>
              <a:t>5. Proyección de los resultados</a:t>
            </a:r>
            <a:endParaRPr lang="es-MX" dirty="0"/>
          </a:p>
        </p:txBody>
      </p:sp>
      <p:sp>
        <p:nvSpPr>
          <p:cNvPr id="3" name="Marcador de contenido 2">
            <a:extLst>
              <a:ext uri="{FF2B5EF4-FFF2-40B4-BE49-F238E27FC236}">
                <a16:creationId xmlns:a16="http://schemas.microsoft.com/office/drawing/2014/main" id="{68491111-B367-E2DE-9747-F3B7A92898E3}"/>
              </a:ext>
            </a:extLst>
          </p:cNvPr>
          <p:cNvSpPr>
            <a:spLocks noGrp="1"/>
          </p:cNvSpPr>
          <p:nvPr>
            <p:ph idx="1"/>
          </p:nvPr>
        </p:nvSpPr>
        <p:spPr/>
        <p:txBody>
          <a:bodyPr/>
          <a:lstStyle/>
          <a:p>
            <a:r>
              <a:rPr lang="es-ES" dirty="0"/>
              <a:t>La primera dificultad, la de que nunca tenemos información totalmente convincente acerca del futuro, agrava la segunda y la tercera, ya que nuestro resultado deseado no puede corregirse fácilmente haciendo referencia a demostraciones empíricas y a pruebas. </a:t>
            </a:r>
          </a:p>
          <a:p>
            <a:r>
              <a:rPr lang="es-ES" dirty="0"/>
              <a:t>Por supuesto, para hacer proyecciones es importante contar con cierto tipo de información, pero ésta se obtiene únicamente de la experiencia con otras políticas similares o análogas</a:t>
            </a:r>
          </a:p>
          <a:p>
            <a:r>
              <a:rPr lang="es-ES" dirty="0"/>
              <a:t>Modelos causales</a:t>
            </a:r>
          </a:p>
          <a:p>
            <a:r>
              <a:rPr lang="es-ES" dirty="0"/>
              <a:t>La proyección depende de la comprensión de las relaciones causa-efecto</a:t>
            </a:r>
            <a:endParaRPr lang="es-MX" dirty="0"/>
          </a:p>
        </p:txBody>
      </p:sp>
    </p:spTree>
    <p:extLst>
      <p:ext uri="{BB962C8B-B14F-4D97-AF65-F5344CB8AC3E}">
        <p14:creationId xmlns:p14="http://schemas.microsoft.com/office/powerpoint/2010/main" val="167849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31E22-49B2-34FE-4D97-322C439146F0}"/>
              </a:ext>
            </a:extLst>
          </p:cNvPr>
          <p:cNvSpPr>
            <a:spLocks noGrp="1"/>
          </p:cNvSpPr>
          <p:nvPr>
            <p:ph type="title"/>
          </p:nvPr>
        </p:nvSpPr>
        <p:spPr>
          <a:xfrm>
            <a:off x="643466" y="786383"/>
            <a:ext cx="3517567" cy="2093975"/>
          </a:xfrm>
        </p:spPr>
        <p:txBody>
          <a:bodyPr anchor="b">
            <a:normAutofit/>
          </a:bodyPr>
          <a:lstStyle/>
          <a:p>
            <a:r>
              <a:rPr lang="es-MX" dirty="0"/>
              <a:t>Modelos causales</a:t>
            </a:r>
          </a:p>
        </p:txBody>
      </p:sp>
      <p:sp>
        <p:nvSpPr>
          <p:cNvPr id="3" name="Marcador de contenido 2">
            <a:extLst>
              <a:ext uri="{FF2B5EF4-FFF2-40B4-BE49-F238E27FC236}">
                <a16:creationId xmlns:a16="http://schemas.microsoft.com/office/drawing/2014/main" id="{28595C1D-DFAA-6DB8-99D9-A69324328F0A}"/>
              </a:ext>
            </a:extLst>
          </p:cNvPr>
          <p:cNvSpPr>
            <a:spLocks noGrp="1"/>
          </p:cNvSpPr>
          <p:nvPr>
            <p:ph idx="1"/>
          </p:nvPr>
        </p:nvSpPr>
        <p:spPr>
          <a:xfrm>
            <a:off x="5458984" y="812799"/>
            <a:ext cx="5928344" cy="5294757"/>
          </a:xfrm>
        </p:spPr>
        <p:txBody>
          <a:bodyPr>
            <a:normAutofit/>
          </a:bodyPr>
          <a:lstStyle/>
          <a:p>
            <a:pPr>
              <a:lnSpc>
                <a:spcPct val="100000"/>
              </a:lnSpc>
            </a:pPr>
            <a:r>
              <a:rPr lang="es-ES" sz="1700"/>
              <a:t>-Un "mercado" donde un grupo disperso de proveedores intercambian bienes o servicios con un grupo disperso de demandantes. Los modelos de mercado se pueden aplicar a los bienes o servicios, aun si no tienen precio. La idea principal detrás del modelo de mercado es en realidad "el equilibrio a través del intercambio“</a:t>
            </a:r>
          </a:p>
          <a:p>
            <a:pPr>
              <a:lnSpc>
                <a:spcPct val="100000"/>
              </a:lnSpc>
            </a:pPr>
            <a:endParaRPr lang="es-ES" sz="1700"/>
          </a:p>
          <a:p>
            <a:pPr>
              <a:lnSpc>
                <a:spcPct val="100000"/>
              </a:lnSpc>
            </a:pPr>
            <a:r>
              <a:rPr lang="en-US" sz="1700"/>
              <a:t>-</a:t>
            </a:r>
            <a:r>
              <a:rPr lang="en-US" sz="1700" err="1"/>
              <a:t>Modelos</a:t>
            </a:r>
            <a:r>
              <a:rPr lang="en-US" sz="1700"/>
              <a:t> de </a:t>
            </a:r>
            <a:r>
              <a:rPr lang="en-US" sz="1700" err="1"/>
              <a:t>producción</a:t>
            </a:r>
            <a:r>
              <a:rPr lang="en-US" sz="1700"/>
              <a:t>. </a:t>
            </a:r>
            <a:r>
              <a:rPr lang="es-ES" sz="1700"/>
              <a:t>entender los sistemas de producción es identificar los parámetros cuyos valores, cuando se salen de cierto rango, tienen mayor capacidad para provocar fallas, fraudes y abusos, problemas económicos extraordinarios y distorsionar el propósito original</a:t>
            </a:r>
          </a:p>
          <a:p>
            <a:pPr>
              <a:lnSpc>
                <a:spcPct val="100000"/>
              </a:lnSpc>
            </a:pPr>
            <a:r>
              <a:rPr lang="es-ES" sz="1700"/>
              <a:t>Otra manera de considerar los modelos de producción es desde una perspectiva de optimización</a:t>
            </a:r>
            <a:endParaRPr lang="es-MX" sz="1700"/>
          </a:p>
        </p:txBody>
      </p:sp>
      <p:sp>
        <p:nvSpPr>
          <p:cNvPr id="8" name="Text Placeholder 3">
            <a:extLst>
              <a:ext uri="{FF2B5EF4-FFF2-40B4-BE49-F238E27FC236}">
                <a16:creationId xmlns:a16="http://schemas.microsoft.com/office/drawing/2014/main" id="{B79CFD60-8F8E-9244-30F4-B136E1447EDC}"/>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70330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ritorio con elementos de productividad">
            <a:extLst>
              <a:ext uri="{FF2B5EF4-FFF2-40B4-BE49-F238E27FC236}">
                <a16:creationId xmlns:a16="http://schemas.microsoft.com/office/drawing/2014/main" id="{454E2EFD-B6A2-EBF2-815A-D1AA94C6D537}"/>
              </a:ext>
            </a:extLst>
          </p:cNvPr>
          <p:cNvPicPr>
            <a:picLocks noChangeAspect="1"/>
          </p:cNvPicPr>
          <p:nvPr/>
        </p:nvPicPr>
        <p:blipFill rotWithShape="1">
          <a:blip r:embed="rId2"/>
          <a:srcRect t="8999" b="34743"/>
          <a:stretch/>
        </p:blipFill>
        <p:spPr>
          <a:xfrm>
            <a:off x="15" y="10"/>
            <a:ext cx="12191985" cy="4578340"/>
          </a:xfrm>
          <a:prstGeom prst="rect">
            <a:avLst/>
          </a:prstGeom>
          <a:noFill/>
        </p:spPr>
      </p:pic>
      <p:sp>
        <p:nvSpPr>
          <p:cNvPr id="3" name="Marcador de contenido 2">
            <a:extLst>
              <a:ext uri="{FF2B5EF4-FFF2-40B4-BE49-F238E27FC236}">
                <a16:creationId xmlns:a16="http://schemas.microsoft.com/office/drawing/2014/main" id="{9EF8733B-084B-C092-1FCD-4244E7E4EA09}"/>
              </a:ext>
            </a:extLst>
          </p:cNvPr>
          <p:cNvSpPr>
            <a:spLocks noGrp="1"/>
          </p:cNvSpPr>
          <p:nvPr>
            <p:ph type="body" sz="half" idx="2"/>
          </p:nvPr>
        </p:nvSpPr>
        <p:spPr>
          <a:xfrm>
            <a:off x="1097279" y="4811151"/>
            <a:ext cx="10113264" cy="1513449"/>
          </a:xfrm>
        </p:spPr>
        <p:txBody>
          <a:bodyPr>
            <a:normAutofit fontScale="92500" lnSpcReduction="20000"/>
          </a:bodyPr>
          <a:lstStyle/>
          <a:p>
            <a:r>
              <a:rPr lang="es-ES" sz="2800" b="1" dirty="0"/>
              <a:t>El Análisis de políticas es una actividad política (</a:t>
            </a:r>
            <a:r>
              <a:rPr lang="es-ES" sz="2800" b="1" dirty="0" err="1"/>
              <a:t>politics</a:t>
            </a:r>
            <a:r>
              <a:rPr lang="es-ES" sz="2800" b="1" dirty="0"/>
              <a:t>) y social. Es verdad, se acepta la responsabilidad moral e intelectual por la calidad de nuestro trabajo analítico sobre el proceso de las políticas</a:t>
            </a:r>
            <a:endParaRPr lang="es-MX" sz="2800" b="1" dirty="0"/>
          </a:p>
        </p:txBody>
      </p:sp>
    </p:spTree>
    <p:extLst>
      <p:ext uri="{BB962C8B-B14F-4D97-AF65-F5344CB8AC3E}">
        <p14:creationId xmlns:p14="http://schemas.microsoft.com/office/powerpoint/2010/main" val="361836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72CBA2C-C2D2-C20B-0843-42AE13450238}"/>
              </a:ext>
            </a:extLst>
          </p:cNvPr>
          <p:cNvSpPr>
            <a:spLocks noGrp="1"/>
          </p:cNvSpPr>
          <p:nvPr>
            <p:ph type="title"/>
          </p:nvPr>
        </p:nvSpPr>
        <p:spPr>
          <a:xfrm>
            <a:off x="643466" y="786383"/>
            <a:ext cx="3517567" cy="2093975"/>
          </a:xfrm>
        </p:spPr>
        <p:txBody>
          <a:bodyPr/>
          <a:lstStyle/>
          <a:p>
            <a:r>
              <a:rPr lang="en-US" dirty="0" err="1"/>
              <a:t>Modelos</a:t>
            </a:r>
            <a:r>
              <a:rPr lang="en-US" dirty="0"/>
              <a:t> </a:t>
            </a:r>
            <a:r>
              <a:rPr lang="en-US" dirty="0" err="1"/>
              <a:t>causales</a:t>
            </a:r>
            <a:br>
              <a:rPr lang="en-US" dirty="0"/>
            </a:br>
            <a:endParaRPr lang="en-US" dirty="0"/>
          </a:p>
        </p:txBody>
      </p:sp>
      <p:sp>
        <p:nvSpPr>
          <p:cNvPr id="3" name="Marcador de contenido 2">
            <a:extLst>
              <a:ext uri="{FF2B5EF4-FFF2-40B4-BE49-F238E27FC236}">
                <a16:creationId xmlns:a16="http://schemas.microsoft.com/office/drawing/2014/main" id="{843346D4-9A68-3DD4-F2BE-F291D5B632CB}"/>
              </a:ext>
            </a:extLst>
          </p:cNvPr>
          <p:cNvSpPr>
            <a:spLocks noGrp="1"/>
          </p:cNvSpPr>
          <p:nvPr>
            <p:ph idx="1"/>
          </p:nvPr>
        </p:nvSpPr>
        <p:spPr>
          <a:xfrm>
            <a:off x="5458984" y="812799"/>
            <a:ext cx="5928344" cy="5294757"/>
          </a:xfrm>
        </p:spPr>
        <p:txBody>
          <a:bodyPr>
            <a:normAutofit/>
          </a:bodyPr>
          <a:lstStyle/>
          <a:p>
            <a:r>
              <a:rPr lang="es-ES" dirty="0"/>
              <a:t>-Modelos de Procesos evolutivos: variación, selección y retención aleatorias</a:t>
            </a:r>
          </a:p>
          <a:p>
            <a:r>
              <a:rPr lang="en-US" dirty="0"/>
              <a:t>-</a:t>
            </a:r>
            <a:r>
              <a:rPr lang="en-US" dirty="0" err="1"/>
              <a:t>Modelos</a:t>
            </a:r>
            <a:r>
              <a:rPr lang="en-US" dirty="0"/>
              <a:t> </a:t>
            </a:r>
            <a:r>
              <a:rPr lang="en-US" dirty="0" err="1"/>
              <a:t>organizacionales</a:t>
            </a:r>
            <a:r>
              <a:rPr lang="en-US" dirty="0"/>
              <a:t> y politicos</a:t>
            </a:r>
          </a:p>
          <a:p>
            <a:r>
              <a:rPr lang="es-ES" dirty="0"/>
              <a:t>Incluya estimaciones de magnitud Para la "Proyección de los resultados", muchas veces se requiere pensar tanto en la dirección general del resultado como en su magnitud</a:t>
            </a:r>
            <a:endParaRPr lang="es-MX" dirty="0"/>
          </a:p>
        </p:txBody>
      </p:sp>
      <p:sp>
        <p:nvSpPr>
          <p:cNvPr id="17" name="Text Placeholder 3">
            <a:extLst>
              <a:ext uri="{FF2B5EF4-FFF2-40B4-BE49-F238E27FC236}">
                <a16:creationId xmlns:a16="http://schemas.microsoft.com/office/drawing/2014/main" id="{5E020725-2F00-4F20-14B8-4607C1BB0554}"/>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372215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6456E-AD08-3D1E-427D-CD7D0C12FCB8}"/>
              </a:ext>
            </a:extLst>
          </p:cNvPr>
          <p:cNvSpPr>
            <a:spLocks noGrp="1"/>
          </p:cNvSpPr>
          <p:nvPr>
            <p:ph type="title"/>
          </p:nvPr>
        </p:nvSpPr>
        <p:spPr>
          <a:xfrm>
            <a:off x="643466" y="786383"/>
            <a:ext cx="3517567" cy="2093975"/>
          </a:xfrm>
        </p:spPr>
        <p:txBody>
          <a:bodyPr anchor="b">
            <a:normAutofit/>
          </a:bodyPr>
          <a:lstStyle/>
          <a:p>
            <a:r>
              <a:rPr lang="es-ES" dirty="0"/>
              <a:t>El problema del optimismo</a:t>
            </a:r>
            <a:endParaRPr lang="es-MX" dirty="0"/>
          </a:p>
        </p:txBody>
      </p:sp>
      <p:sp>
        <p:nvSpPr>
          <p:cNvPr id="3" name="Marcador de contenido 2">
            <a:extLst>
              <a:ext uri="{FF2B5EF4-FFF2-40B4-BE49-F238E27FC236}">
                <a16:creationId xmlns:a16="http://schemas.microsoft.com/office/drawing/2014/main" id="{0E856062-A09C-6500-ED0B-C677F70F8C97}"/>
              </a:ext>
            </a:extLst>
          </p:cNvPr>
          <p:cNvSpPr>
            <a:spLocks noGrp="1"/>
          </p:cNvSpPr>
          <p:nvPr>
            <p:ph idx="1"/>
          </p:nvPr>
        </p:nvSpPr>
        <p:spPr>
          <a:xfrm>
            <a:off x="5458984" y="812799"/>
            <a:ext cx="5928344" cy="5294757"/>
          </a:xfrm>
        </p:spPr>
        <p:txBody>
          <a:bodyPr>
            <a:normAutofit/>
          </a:bodyPr>
          <a:lstStyle/>
          <a:p>
            <a:pPr>
              <a:lnSpc>
                <a:spcPct val="100000"/>
              </a:lnSpc>
            </a:pPr>
            <a:r>
              <a:rPr lang="es-ES" dirty="0"/>
              <a:t>Formulación de escenarios. Para no caer en el optimismo natural, estudie sistemáticamente posibles escenarios adversos.</a:t>
            </a:r>
          </a:p>
          <a:p>
            <a:pPr>
              <a:lnSpc>
                <a:spcPct val="100000"/>
              </a:lnSpc>
            </a:pPr>
            <a:r>
              <a:rPr lang="es-ES" dirty="0"/>
              <a:t>Falta de conocimiento</a:t>
            </a:r>
          </a:p>
          <a:p>
            <a:pPr>
              <a:lnSpc>
                <a:spcPct val="100000"/>
              </a:lnSpc>
            </a:pPr>
            <a:r>
              <a:rPr lang="es-ES" dirty="0"/>
              <a:t>Disminución de apoyo político o presupuestario</a:t>
            </a:r>
          </a:p>
          <a:p>
            <a:pPr>
              <a:lnSpc>
                <a:spcPct val="100000"/>
              </a:lnSpc>
            </a:pPr>
            <a:r>
              <a:rPr lang="es-ES" dirty="0"/>
              <a:t>LA HEURÍSTICA DESDE LA PERSPECTIVA DEL OTRO</a:t>
            </a:r>
          </a:p>
          <a:p>
            <a:pPr>
              <a:lnSpc>
                <a:spcPct val="100000"/>
              </a:lnSpc>
            </a:pPr>
            <a:r>
              <a:rPr lang="en-US" dirty="0"/>
              <a:t>EFECTOS SECUNDARIOS NO DESEADOS</a:t>
            </a:r>
            <a:endParaRPr lang="es-ES" dirty="0"/>
          </a:p>
          <a:p>
            <a:pPr>
              <a:lnSpc>
                <a:spcPct val="100000"/>
              </a:lnSpc>
            </a:pPr>
            <a:r>
              <a:rPr lang="es-ES" dirty="0"/>
              <a:t>COSTOS ÉTICOS DEL OPTIMISMO</a:t>
            </a:r>
          </a:p>
          <a:p>
            <a:pPr>
              <a:lnSpc>
                <a:spcPct val="100000"/>
              </a:lnSpc>
            </a:pPr>
            <a:r>
              <a:rPr lang="en-US" dirty="0"/>
              <a:t>La </a:t>
            </a:r>
            <a:r>
              <a:rPr lang="en-US" dirty="0" err="1"/>
              <a:t>matriz</a:t>
            </a:r>
            <a:r>
              <a:rPr lang="en-US" dirty="0"/>
              <a:t> de </a:t>
            </a:r>
            <a:r>
              <a:rPr lang="en-US" dirty="0" err="1"/>
              <a:t>resultados</a:t>
            </a:r>
            <a:r>
              <a:rPr lang="en-US" dirty="0"/>
              <a:t> </a:t>
            </a:r>
            <a:r>
              <a:rPr lang="es-ES" dirty="0"/>
              <a:t>En el formato típico de este tipo de matrices, las alternativas de política se presentan en los renglones y los criterios evaluativos, en las columnas</a:t>
            </a:r>
          </a:p>
        </p:txBody>
      </p:sp>
      <p:sp>
        <p:nvSpPr>
          <p:cNvPr id="8" name="Text Placeholder 3">
            <a:extLst>
              <a:ext uri="{FF2B5EF4-FFF2-40B4-BE49-F238E27FC236}">
                <a16:creationId xmlns:a16="http://schemas.microsoft.com/office/drawing/2014/main" id="{59F303D4-3A92-C37D-4952-05FAF5AF1277}"/>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141552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F4371-004C-EE05-F973-648BD6CBFF91}"/>
              </a:ext>
            </a:extLst>
          </p:cNvPr>
          <p:cNvSpPr>
            <a:spLocks noGrp="1"/>
          </p:cNvSpPr>
          <p:nvPr>
            <p:ph type="title"/>
          </p:nvPr>
        </p:nvSpPr>
        <p:spPr/>
        <p:txBody>
          <a:bodyPr/>
          <a:lstStyle/>
          <a:p>
            <a:r>
              <a:rPr lang="es-ES" dirty="0"/>
              <a:t>6. Confrontación de costos y beneficios</a:t>
            </a:r>
            <a:endParaRPr lang="es-MX" dirty="0"/>
          </a:p>
        </p:txBody>
      </p:sp>
      <p:sp>
        <p:nvSpPr>
          <p:cNvPr id="3" name="Marcador de contenido 2">
            <a:extLst>
              <a:ext uri="{FF2B5EF4-FFF2-40B4-BE49-F238E27FC236}">
                <a16:creationId xmlns:a16="http://schemas.microsoft.com/office/drawing/2014/main" id="{7F9AAFF3-2130-F8D0-4E9D-32861E89BB6C}"/>
              </a:ext>
            </a:extLst>
          </p:cNvPr>
          <p:cNvSpPr>
            <a:spLocks noGrp="1"/>
          </p:cNvSpPr>
          <p:nvPr>
            <p:ph idx="1"/>
          </p:nvPr>
        </p:nvSpPr>
        <p:spPr/>
        <p:txBody>
          <a:bodyPr>
            <a:normAutofit/>
          </a:bodyPr>
          <a:lstStyle/>
          <a:p>
            <a:r>
              <a:rPr lang="es-ES" dirty="0"/>
              <a:t>PREDOMINIO una de las alternativas de política consideradas parece dar mejor resultado respecto a cada uno de los criterios evaluativos que las demás alternativas</a:t>
            </a:r>
          </a:p>
          <a:p>
            <a:r>
              <a:rPr lang="es-ES" dirty="0"/>
              <a:t>El problema de la atribución múltiple: la alternativa de no solución sea predominante, al mismo tiempo que los criterios evaluativos de las diferentes opciones no sean fácilmente medibles</a:t>
            </a:r>
          </a:p>
        </p:txBody>
      </p:sp>
    </p:spTree>
    <p:extLst>
      <p:ext uri="{BB962C8B-B14F-4D97-AF65-F5344CB8AC3E}">
        <p14:creationId xmlns:p14="http://schemas.microsoft.com/office/powerpoint/2010/main" val="231319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1BF5F-76AF-0714-52FA-09E36068976D}"/>
              </a:ext>
            </a:extLst>
          </p:cNvPr>
          <p:cNvSpPr>
            <a:spLocks noGrp="1"/>
          </p:cNvSpPr>
          <p:nvPr>
            <p:ph type="title"/>
          </p:nvPr>
        </p:nvSpPr>
        <p:spPr/>
        <p:txBody>
          <a:bodyPr/>
          <a:lstStyle/>
          <a:p>
            <a:r>
              <a:rPr lang="es-ES" dirty="0"/>
              <a:t>6. Confrontación de costos y beneficios</a:t>
            </a:r>
            <a:endParaRPr lang="es-MX" dirty="0"/>
          </a:p>
        </p:txBody>
      </p:sp>
      <p:sp>
        <p:nvSpPr>
          <p:cNvPr id="3" name="Marcador de contenido 2">
            <a:extLst>
              <a:ext uri="{FF2B5EF4-FFF2-40B4-BE49-F238E27FC236}">
                <a16:creationId xmlns:a16="http://schemas.microsoft.com/office/drawing/2014/main" id="{26CBD781-2D21-7055-7E3B-FB82387C8C32}"/>
              </a:ext>
            </a:extLst>
          </p:cNvPr>
          <p:cNvSpPr>
            <a:spLocks noGrp="1"/>
          </p:cNvSpPr>
          <p:nvPr>
            <p:ph idx="1"/>
          </p:nvPr>
        </p:nvSpPr>
        <p:spPr/>
        <p:txBody>
          <a:bodyPr/>
          <a:lstStyle/>
          <a:p>
            <a:r>
              <a:rPr lang="es-ES" dirty="0"/>
              <a:t>Análisis del "mínimo aceptable" o "punto de inflexión" cuando los costos y beneficios no son medibles. En estos casos, elaborar un análisis del "mínimo aceptable", puede resultar muy útil para estructurar indirectamente los costos y beneficios en alguna medida pertinente. La mayoría de los análisis de políticas requerirán de algún tipo de análisis del mínimo aceptable. La tarea se facilita, sin embargo, si se trabaja con estimados cuantitativos y se aplica el análisis del mínimo aceptable.</a:t>
            </a:r>
          </a:p>
          <a:p>
            <a:endParaRPr lang="es-MX" dirty="0"/>
          </a:p>
        </p:txBody>
      </p:sp>
    </p:spTree>
    <p:extLst>
      <p:ext uri="{BB962C8B-B14F-4D97-AF65-F5344CB8AC3E}">
        <p14:creationId xmlns:p14="http://schemas.microsoft.com/office/powerpoint/2010/main" val="373958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BEF734-4C18-61E3-0423-086BB05432F2}"/>
              </a:ext>
            </a:extLst>
          </p:cNvPr>
          <p:cNvSpPr>
            <a:spLocks noGrp="1"/>
          </p:cNvSpPr>
          <p:nvPr>
            <p:ph type="title"/>
          </p:nvPr>
        </p:nvSpPr>
        <p:spPr>
          <a:xfrm>
            <a:off x="643466" y="786383"/>
            <a:ext cx="3517567" cy="2093975"/>
          </a:xfrm>
        </p:spPr>
        <p:txBody>
          <a:bodyPr/>
          <a:lstStyle/>
          <a:p>
            <a:endParaRPr lang="en-US"/>
          </a:p>
        </p:txBody>
      </p:sp>
      <p:sp>
        <p:nvSpPr>
          <p:cNvPr id="3" name="Marcador de contenido 2">
            <a:extLst>
              <a:ext uri="{FF2B5EF4-FFF2-40B4-BE49-F238E27FC236}">
                <a16:creationId xmlns:a16="http://schemas.microsoft.com/office/drawing/2014/main" id="{4A673548-EF6E-DB4F-C851-52A86E9113DE}"/>
              </a:ext>
            </a:extLst>
          </p:cNvPr>
          <p:cNvSpPr>
            <a:spLocks noGrp="1"/>
          </p:cNvSpPr>
          <p:nvPr>
            <p:ph idx="1"/>
          </p:nvPr>
        </p:nvSpPr>
        <p:spPr>
          <a:xfrm>
            <a:off x="5458984" y="812799"/>
            <a:ext cx="5928344" cy="5294757"/>
          </a:xfrm>
        </p:spPr>
        <p:txBody>
          <a:bodyPr>
            <a:normAutofit/>
          </a:bodyPr>
          <a:lstStyle/>
          <a:p>
            <a:r>
              <a:rPr lang="es-ES" dirty="0"/>
              <a:t>INCERTIDUMBRE</a:t>
            </a:r>
          </a:p>
          <a:p>
            <a:r>
              <a:rPr lang="es-ES" dirty="0"/>
              <a:t>Otra aplicación útil del análisis del mínimo aceptable o "punto de inflexión", concierne a la incertidumbre acerca del futuro. A veces, el objetivo final de un análisis no es una  recomendación o un conjunto de intercambio de valores, sino una jugada bien estructurada para la cual el decisor debe hacer una elección</a:t>
            </a:r>
          </a:p>
          <a:p>
            <a:r>
              <a:rPr lang="es-ES" b="1"/>
              <a:t>Sin la proyección de los resultados no es posible confrontar ni ponderar</a:t>
            </a:r>
            <a:endParaRPr lang="es-MX" b="1"/>
          </a:p>
        </p:txBody>
      </p:sp>
      <p:pic>
        <p:nvPicPr>
          <p:cNvPr id="4" name="Imagen 3">
            <a:extLst>
              <a:ext uri="{FF2B5EF4-FFF2-40B4-BE49-F238E27FC236}">
                <a16:creationId xmlns:a16="http://schemas.microsoft.com/office/drawing/2014/main" id="{C67AE354-E982-C912-E8FB-03A8A3F1B614}"/>
              </a:ext>
            </a:extLst>
          </p:cNvPr>
          <p:cNvPicPr>
            <a:picLocks noChangeAspect="1"/>
          </p:cNvPicPr>
          <p:nvPr/>
        </p:nvPicPr>
        <p:blipFill>
          <a:blip r:embed="rId2"/>
          <a:stretch>
            <a:fillRect/>
          </a:stretch>
        </p:blipFill>
        <p:spPr>
          <a:xfrm>
            <a:off x="9564466" y="4621934"/>
            <a:ext cx="1822862" cy="1822862"/>
          </a:xfrm>
          <a:prstGeom prst="rect">
            <a:avLst/>
          </a:prstGeom>
        </p:spPr>
      </p:pic>
      <p:sp>
        <p:nvSpPr>
          <p:cNvPr id="10" name="Text Placeholder 3">
            <a:extLst>
              <a:ext uri="{FF2B5EF4-FFF2-40B4-BE49-F238E27FC236}">
                <a16:creationId xmlns:a16="http://schemas.microsoft.com/office/drawing/2014/main" id="{8D2B2B47-4321-7B08-3815-93BD79C60697}"/>
              </a:ext>
            </a:extLst>
          </p:cNvPr>
          <p:cNvSpPr>
            <a:spLocks noGrp="1"/>
          </p:cNvSpPr>
          <p:nvPr>
            <p:ph type="body" sz="half" idx="2"/>
          </p:nvPr>
        </p:nvSpPr>
        <p:spPr>
          <a:xfrm>
            <a:off x="643465" y="3043050"/>
            <a:ext cx="3517567" cy="3064505"/>
          </a:xfrm>
        </p:spPr>
        <p:txBody>
          <a:bodyPr/>
          <a:lstStyle/>
          <a:p>
            <a:endParaRPr lang="en-US" dirty="0"/>
          </a:p>
        </p:txBody>
      </p:sp>
    </p:spTree>
    <p:extLst>
      <p:ext uri="{BB962C8B-B14F-4D97-AF65-F5344CB8AC3E}">
        <p14:creationId xmlns:p14="http://schemas.microsoft.com/office/powerpoint/2010/main" val="36464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17354-0C04-ACB0-30C7-B986A3989AD6}"/>
              </a:ext>
            </a:extLst>
          </p:cNvPr>
          <p:cNvSpPr>
            <a:spLocks noGrp="1"/>
          </p:cNvSpPr>
          <p:nvPr>
            <p:ph type="title"/>
          </p:nvPr>
        </p:nvSpPr>
        <p:spPr>
          <a:xfrm>
            <a:off x="643466" y="786383"/>
            <a:ext cx="3517567" cy="2093975"/>
          </a:xfrm>
        </p:spPr>
        <p:txBody>
          <a:bodyPr anchor="b">
            <a:normAutofit/>
          </a:bodyPr>
          <a:lstStyle/>
          <a:p>
            <a:r>
              <a:rPr lang="es-MX" dirty="0"/>
              <a:t>7. Decida!</a:t>
            </a:r>
          </a:p>
        </p:txBody>
      </p:sp>
      <p:graphicFrame>
        <p:nvGraphicFramePr>
          <p:cNvPr id="5" name="Marcador de contenido 2">
            <a:extLst>
              <a:ext uri="{FF2B5EF4-FFF2-40B4-BE49-F238E27FC236}">
                <a16:creationId xmlns:a16="http://schemas.microsoft.com/office/drawing/2014/main" id="{C8823A56-3476-93AD-D9CE-451295801DF5}"/>
              </a:ext>
            </a:extLst>
          </p:cNvPr>
          <p:cNvGraphicFramePr>
            <a:graphicFrameLocks noGrp="1"/>
          </p:cNvGraphicFramePr>
          <p:nvPr>
            <p:ph idx="1"/>
            <p:extLst>
              <p:ext uri="{D42A27DB-BD31-4B8C-83A1-F6EECF244321}">
                <p14:modId xmlns:p14="http://schemas.microsoft.com/office/powerpoint/2010/main" val="3602396821"/>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36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0F533-6BD6-C2E4-F06D-F39BEBA20759}"/>
              </a:ext>
            </a:extLst>
          </p:cNvPr>
          <p:cNvSpPr>
            <a:spLocks noGrp="1"/>
          </p:cNvSpPr>
          <p:nvPr>
            <p:ph type="title"/>
          </p:nvPr>
        </p:nvSpPr>
        <p:spPr>
          <a:xfrm>
            <a:off x="1097280" y="286603"/>
            <a:ext cx="10058400" cy="1450757"/>
          </a:xfrm>
        </p:spPr>
        <p:txBody>
          <a:bodyPr anchor="b">
            <a:normAutofit/>
          </a:bodyPr>
          <a:lstStyle/>
          <a:p>
            <a:r>
              <a:rPr lang="es-MX" dirty="0"/>
              <a:t>8. Cuente su historia</a:t>
            </a:r>
          </a:p>
        </p:txBody>
      </p:sp>
      <p:sp>
        <p:nvSpPr>
          <p:cNvPr id="3" name="Marcador de contenido 2">
            <a:extLst>
              <a:ext uri="{FF2B5EF4-FFF2-40B4-BE49-F238E27FC236}">
                <a16:creationId xmlns:a16="http://schemas.microsoft.com/office/drawing/2014/main" id="{E1358552-DE14-96F4-0DD1-0F7AC7534688}"/>
              </a:ext>
            </a:extLst>
          </p:cNvPr>
          <p:cNvSpPr>
            <a:spLocks noGrp="1"/>
          </p:cNvSpPr>
          <p:nvPr>
            <p:ph sz="half" idx="1"/>
          </p:nvPr>
        </p:nvSpPr>
        <p:spPr>
          <a:xfrm>
            <a:off x="1097280" y="2120900"/>
            <a:ext cx="6302326" cy="3748193"/>
          </a:xfrm>
        </p:spPr>
        <p:txBody>
          <a:bodyPr>
            <a:normAutofit/>
          </a:bodyPr>
          <a:lstStyle/>
          <a:p>
            <a:pPr>
              <a:lnSpc>
                <a:spcPct val="100000"/>
              </a:lnSpc>
            </a:pPr>
            <a:r>
              <a:rPr lang="es-ES" sz="1800" dirty="0"/>
              <a:t>Usted debe ser capaz de explicar su historia básica a cualquiera en términos lo suficientemente sencillos y realistas como para que ese "cualquiera" sea capaz de seguir adelante con la tarea de la educación pública y democrática.</a:t>
            </a:r>
          </a:p>
          <a:p>
            <a:pPr>
              <a:lnSpc>
                <a:spcPct val="100000"/>
              </a:lnSpc>
            </a:pPr>
            <a:r>
              <a:rPr lang="es-ES" sz="1800" dirty="0"/>
              <a:t>Usted, su "cliente" y su público: Si pretende usted hacer una recomendación clara, debe estar seguro de que puede responder y rebatir cualquier posible objeción</a:t>
            </a:r>
          </a:p>
          <a:p>
            <a:pPr>
              <a:lnSpc>
                <a:spcPct val="100000"/>
              </a:lnSpc>
            </a:pPr>
            <a:r>
              <a:rPr lang="es-ES" sz="1800" dirty="0"/>
              <a:t>¿Qué medios de comunicación hay que utilizar? Su "historia" debe tener un estilo narrativo fluido y lógico</a:t>
            </a:r>
          </a:p>
          <a:p>
            <a:pPr>
              <a:lnSpc>
                <a:spcPct val="100000"/>
              </a:lnSpc>
            </a:pPr>
            <a:endParaRPr lang="es-MX" sz="1800" dirty="0"/>
          </a:p>
        </p:txBody>
      </p:sp>
      <p:pic>
        <p:nvPicPr>
          <p:cNvPr id="4" name="Marcador de contenido 3">
            <a:extLst>
              <a:ext uri="{FF2B5EF4-FFF2-40B4-BE49-F238E27FC236}">
                <a16:creationId xmlns:a16="http://schemas.microsoft.com/office/drawing/2014/main" id="{D30D2F3B-3DBA-0BE9-7BE1-0F7E72E39E38}"/>
              </a:ext>
            </a:extLst>
          </p:cNvPr>
          <p:cNvPicPr>
            <a:picLocks noGrp="1" noChangeAspect="1"/>
          </p:cNvPicPr>
          <p:nvPr>
            <p:ph sz="half" idx="2"/>
          </p:nvPr>
        </p:nvPicPr>
        <p:blipFill>
          <a:blip r:embed="rId2"/>
          <a:stretch>
            <a:fillRect/>
          </a:stretch>
        </p:blipFill>
        <p:spPr>
          <a:xfrm>
            <a:off x="7924594" y="3083513"/>
            <a:ext cx="1822862" cy="1822862"/>
          </a:xfrm>
          <a:prstGeom prst="rect">
            <a:avLst/>
          </a:prstGeom>
        </p:spPr>
      </p:pic>
      <p:pic>
        <p:nvPicPr>
          <p:cNvPr id="5" name="Imagen 4">
            <a:extLst>
              <a:ext uri="{FF2B5EF4-FFF2-40B4-BE49-F238E27FC236}">
                <a16:creationId xmlns:a16="http://schemas.microsoft.com/office/drawing/2014/main" id="{DA12A6B3-7223-69CC-5FC5-2FB32DB22F3F}"/>
              </a:ext>
            </a:extLst>
          </p:cNvPr>
          <p:cNvPicPr>
            <a:picLocks noChangeAspect="1"/>
          </p:cNvPicPr>
          <p:nvPr/>
        </p:nvPicPr>
        <p:blipFill>
          <a:blip r:embed="rId3"/>
          <a:stretch>
            <a:fillRect/>
          </a:stretch>
        </p:blipFill>
        <p:spPr>
          <a:xfrm>
            <a:off x="8311723" y="3470642"/>
            <a:ext cx="1048603" cy="1048603"/>
          </a:xfrm>
          <a:prstGeom prst="rect">
            <a:avLst/>
          </a:prstGeom>
        </p:spPr>
      </p:pic>
    </p:spTree>
    <p:extLst>
      <p:ext uri="{BB962C8B-B14F-4D97-AF65-F5344CB8AC3E}">
        <p14:creationId xmlns:p14="http://schemas.microsoft.com/office/powerpoint/2010/main" val="375305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F48A2-A184-9C2E-2E1C-0847F3069F5C}"/>
              </a:ext>
            </a:extLst>
          </p:cNvPr>
          <p:cNvSpPr>
            <a:spLocks noGrp="1"/>
          </p:cNvSpPr>
          <p:nvPr>
            <p:ph type="title"/>
          </p:nvPr>
        </p:nvSpPr>
        <p:spPr>
          <a:xfrm>
            <a:off x="643466" y="786383"/>
            <a:ext cx="3517567" cy="2093975"/>
          </a:xfrm>
        </p:spPr>
        <p:txBody>
          <a:bodyPr anchor="b">
            <a:normAutofit/>
          </a:bodyPr>
          <a:lstStyle/>
          <a:p>
            <a:r>
              <a:rPr lang="es-ES" dirty="0"/>
              <a:t>Análisis de políticas:</a:t>
            </a:r>
            <a:br>
              <a:rPr lang="es-ES" dirty="0"/>
            </a:br>
            <a:r>
              <a:rPr lang="es-ES" dirty="0"/>
              <a:t>más un arte que una ciencia</a:t>
            </a:r>
            <a:endParaRPr lang="es-MX" dirty="0"/>
          </a:p>
        </p:txBody>
      </p:sp>
      <p:sp>
        <p:nvSpPr>
          <p:cNvPr id="9" name="Text Placeholder 3">
            <a:extLst>
              <a:ext uri="{FF2B5EF4-FFF2-40B4-BE49-F238E27FC236}">
                <a16:creationId xmlns:a16="http://schemas.microsoft.com/office/drawing/2014/main" id="{B5320BAF-847B-E818-AD33-4F16626DCE10}"/>
              </a:ext>
            </a:extLst>
          </p:cNvPr>
          <p:cNvSpPr>
            <a:spLocks noGrp="1"/>
          </p:cNvSpPr>
          <p:nvPr>
            <p:ph type="body" sz="half" idx="2"/>
          </p:nvPr>
        </p:nvSpPr>
        <p:spPr>
          <a:xfrm>
            <a:off x="643465" y="3043050"/>
            <a:ext cx="3517567" cy="3064505"/>
          </a:xfrm>
        </p:spPr>
        <p:txBody>
          <a:bodyPr/>
          <a:lstStyle/>
          <a:p>
            <a:endParaRPr lang="en-US"/>
          </a:p>
        </p:txBody>
      </p:sp>
      <p:graphicFrame>
        <p:nvGraphicFramePr>
          <p:cNvPr id="5" name="Marcador de contenido 2">
            <a:extLst>
              <a:ext uri="{FF2B5EF4-FFF2-40B4-BE49-F238E27FC236}">
                <a16:creationId xmlns:a16="http://schemas.microsoft.com/office/drawing/2014/main" id="{3D7BAA9F-4341-B73F-BD82-4215C9B3EDDA}"/>
              </a:ext>
            </a:extLst>
          </p:cNvPr>
          <p:cNvGraphicFramePr>
            <a:graphicFrameLocks noGrp="1"/>
          </p:cNvGraphicFramePr>
          <p:nvPr>
            <p:ph idx="1"/>
            <p:extLst>
              <p:ext uri="{D42A27DB-BD31-4B8C-83A1-F6EECF244321}">
                <p14:modId xmlns:p14="http://schemas.microsoft.com/office/powerpoint/2010/main" val="1502060864"/>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55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17977-5232-559F-DB49-D0ACC9F8E005}"/>
              </a:ext>
            </a:extLst>
          </p:cNvPr>
          <p:cNvSpPr>
            <a:spLocks noGrp="1"/>
          </p:cNvSpPr>
          <p:nvPr>
            <p:ph type="title"/>
          </p:nvPr>
        </p:nvSpPr>
        <p:spPr>
          <a:xfrm>
            <a:off x="643466" y="786383"/>
            <a:ext cx="3517567" cy="2093975"/>
          </a:xfrm>
        </p:spPr>
        <p:txBody>
          <a:bodyPr anchor="b">
            <a:normAutofit/>
          </a:bodyPr>
          <a:lstStyle/>
          <a:p>
            <a:r>
              <a:rPr lang="es-MX" dirty="0"/>
              <a:t>l. Definición del problema</a:t>
            </a:r>
          </a:p>
        </p:txBody>
      </p:sp>
      <p:sp>
        <p:nvSpPr>
          <p:cNvPr id="3" name="Marcador de contenido 2">
            <a:extLst>
              <a:ext uri="{FF2B5EF4-FFF2-40B4-BE49-F238E27FC236}">
                <a16:creationId xmlns:a16="http://schemas.microsoft.com/office/drawing/2014/main" id="{95AB2767-B953-04D1-49F5-37453C2F79E8}"/>
              </a:ext>
            </a:extLst>
          </p:cNvPr>
          <p:cNvSpPr>
            <a:spLocks noGrp="1"/>
          </p:cNvSpPr>
          <p:nvPr>
            <p:ph idx="1"/>
          </p:nvPr>
        </p:nvSpPr>
        <p:spPr>
          <a:xfrm>
            <a:off x="5458984" y="812799"/>
            <a:ext cx="5928344" cy="5294757"/>
          </a:xfrm>
        </p:spPr>
        <p:txBody>
          <a:bodyPr>
            <a:normAutofit fontScale="92500" lnSpcReduction="10000"/>
          </a:bodyPr>
          <a:lstStyle/>
          <a:p>
            <a:r>
              <a:rPr lang="es-ES" sz="2400" b="1" dirty="0"/>
              <a:t>Piense en los "excesos" y "deficiencias</a:t>
            </a:r>
            <a:r>
              <a:rPr lang="es-ES" sz="2400" dirty="0"/>
              <a:t>“</a:t>
            </a:r>
          </a:p>
          <a:p>
            <a:r>
              <a:rPr lang="es-ES" sz="2400" b="1" dirty="0"/>
              <a:t>La definición debe ser evaluativa</a:t>
            </a:r>
            <a:r>
              <a:rPr lang="es-ES" sz="2400" dirty="0"/>
              <a:t>: </a:t>
            </a:r>
            <a:r>
              <a:rPr lang="en-US" sz="2400" dirty="0"/>
              <a:t>"¿</a:t>
            </a:r>
            <a:r>
              <a:rPr lang="en-US" sz="2400" dirty="0" err="1"/>
              <a:t>Qué</a:t>
            </a:r>
            <a:r>
              <a:rPr lang="en-US" sz="2400" dirty="0"/>
              <a:t> </a:t>
            </a:r>
            <a:r>
              <a:rPr lang="en-US" sz="2400" dirty="0" err="1"/>
              <a:t>tipo</a:t>
            </a:r>
            <a:r>
              <a:rPr lang="en-US" sz="2400" dirty="0"/>
              <a:t> de </a:t>
            </a:r>
            <a:r>
              <a:rPr lang="en-US" sz="2400" dirty="0" err="1"/>
              <a:t>problemas</a:t>
            </a:r>
            <a:r>
              <a:rPr lang="en-US" sz="2400" dirty="0"/>
              <a:t> privados </a:t>
            </a:r>
            <a:r>
              <a:rPr lang="en-US" sz="2400" dirty="0" err="1"/>
              <a:t>merecen</a:t>
            </a:r>
            <a:r>
              <a:rPr lang="en-US" sz="2400" dirty="0"/>
              <a:t> ser </a:t>
            </a:r>
            <a:r>
              <a:rPr lang="en-US" sz="2400" dirty="0" err="1"/>
              <a:t>tratados</a:t>
            </a:r>
            <a:r>
              <a:rPr lang="en-US" sz="2400" dirty="0"/>
              <a:t> </a:t>
            </a:r>
            <a:r>
              <a:rPr lang="en-US" sz="2400" dirty="0" err="1"/>
              <a:t>como</a:t>
            </a:r>
            <a:r>
              <a:rPr lang="en-US" sz="2400" dirty="0"/>
              <a:t> </a:t>
            </a:r>
            <a:r>
              <a:rPr lang="en-US" sz="2400" dirty="0" err="1"/>
              <a:t>asuntos</a:t>
            </a:r>
            <a:r>
              <a:rPr lang="en-US" sz="2400" dirty="0"/>
              <a:t> </a:t>
            </a:r>
            <a:r>
              <a:rPr lang="en-US" sz="2400" dirty="0" err="1"/>
              <a:t>públicos</a:t>
            </a:r>
            <a:r>
              <a:rPr lang="en-US" sz="2400" dirty="0"/>
              <a:t> y </a:t>
            </a:r>
            <a:r>
              <a:rPr lang="en-US" sz="2400" dirty="0" err="1"/>
              <a:t>por</a:t>
            </a:r>
            <a:r>
              <a:rPr lang="en-US" sz="2400" dirty="0"/>
              <a:t> lo tanto </a:t>
            </a:r>
            <a:r>
              <a:rPr lang="en-US" sz="2400" dirty="0" err="1"/>
              <a:t>tratar</a:t>
            </a:r>
            <a:r>
              <a:rPr lang="en-US" sz="2400" dirty="0"/>
              <a:t> de </a:t>
            </a:r>
            <a:r>
              <a:rPr lang="en-US" sz="2400" dirty="0" err="1"/>
              <a:t>resolverlos</a:t>
            </a:r>
            <a:r>
              <a:rPr lang="en-US" sz="2400" dirty="0"/>
              <a:t> a </a:t>
            </a:r>
            <a:r>
              <a:rPr lang="en-US" sz="2400" dirty="0" err="1"/>
              <a:t>través</a:t>
            </a:r>
            <a:r>
              <a:rPr lang="en-US" sz="2400" dirty="0"/>
              <a:t> de </a:t>
            </a:r>
            <a:r>
              <a:rPr lang="en-US" sz="2400" dirty="0" err="1"/>
              <a:t>fondos</a:t>
            </a:r>
            <a:r>
              <a:rPr lang="en-US" sz="2400" dirty="0"/>
              <a:t> </a:t>
            </a:r>
            <a:r>
              <a:rPr lang="en-US" sz="2400" dirty="0" err="1"/>
              <a:t>públicos</a:t>
            </a:r>
            <a:r>
              <a:rPr lang="en-US" sz="2400" dirty="0"/>
              <a:t>?“</a:t>
            </a:r>
            <a:r>
              <a:rPr lang="es-ES" sz="2400" dirty="0"/>
              <a:t> la visión de las "fallas de mercado“</a:t>
            </a:r>
          </a:p>
          <a:p>
            <a:r>
              <a:rPr lang="es-ES" sz="2400" b="1" dirty="0"/>
              <a:t>Cuantifique hasta donde sea posible: Importancia de conocer magnitud del problema</a:t>
            </a:r>
          </a:p>
          <a:p>
            <a:r>
              <a:rPr lang="es-ES" sz="2400" b="1" dirty="0"/>
              <a:t>Las condiciones que causan problemas son también un problema</a:t>
            </a:r>
            <a:r>
              <a:rPr lang="es-ES" sz="2400" dirty="0"/>
              <a:t>: Importancia de investigación</a:t>
            </a:r>
            <a:endParaRPr lang="es-ES" sz="2400" b="1" dirty="0"/>
          </a:p>
          <a:p>
            <a:endParaRPr lang="es-MX" sz="2400" dirty="0"/>
          </a:p>
        </p:txBody>
      </p:sp>
      <p:sp>
        <p:nvSpPr>
          <p:cNvPr id="8" name="Text Placeholder 3">
            <a:extLst>
              <a:ext uri="{FF2B5EF4-FFF2-40B4-BE49-F238E27FC236}">
                <a16:creationId xmlns:a16="http://schemas.microsoft.com/office/drawing/2014/main" id="{B4E3493F-5FDB-2395-5397-FB3EC5616849}"/>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87025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8FBDF-2F9A-2EFF-78A8-B5ACB6B2B763}"/>
              </a:ext>
            </a:extLst>
          </p:cNvPr>
          <p:cNvSpPr>
            <a:spLocks noGrp="1"/>
          </p:cNvSpPr>
          <p:nvPr>
            <p:ph type="title"/>
          </p:nvPr>
        </p:nvSpPr>
        <p:spPr>
          <a:xfrm>
            <a:off x="643466" y="786383"/>
            <a:ext cx="3517567" cy="2093975"/>
          </a:xfrm>
        </p:spPr>
        <p:txBody>
          <a:bodyPr anchor="b">
            <a:normAutofit/>
          </a:bodyPr>
          <a:lstStyle/>
          <a:p>
            <a:r>
              <a:rPr lang="es-MX" dirty="0"/>
              <a:t>l. Definición del problema</a:t>
            </a:r>
          </a:p>
        </p:txBody>
      </p:sp>
      <p:sp>
        <p:nvSpPr>
          <p:cNvPr id="3" name="Marcador de contenido 2">
            <a:extLst>
              <a:ext uri="{FF2B5EF4-FFF2-40B4-BE49-F238E27FC236}">
                <a16:creationId xmlns:a16="http://schemas.microsoft.com/office/drawing/2014/main" id="{852A6B92-E415-1844-D420-F2D387081168}"/>
              </a:ext>
            </a:extLst>
          </p:cNvPr>
          <p:cNvSpPr>
            <a:spLocks noGrp="1"/>
          </p:cNvSpPr>
          <p:nvPr>
            <p:ph idx="1"/>
          </p:nvPr>
        </p:nvSpPr>
        <p:spPr>
          <a:xfrm>
            <a:off x="5458984" y="812799"/>
            <a:ext cx="5928344" cy="5294757"/>
          </a:xfrm>
        </p:spPr>
        <p:txBody>
          <a:bodyPr>
            <a:normAutofit lnSpcReduction="10000"/>
          </a:bodyPr>
          <a:lstStyle/>
          <a:p>
            <a:r>
              <a:rPr lang="es-ES" sz="2400" b="1" dirty="0"/>
              <a:t>Perder una oportunidad es un problema: </a:t>
            </a:r>
            <a:r>
              <a:rPr lang="es-ES" sz="2400" dirty="0"/>
              <a:t>impedir que la "definición del problema" restrinja la búsqueda de oportunidades potenciales.</a:t>
            </a:r>
          </a:p>
          <a:p>
            <a:r>
              <a:rPr lang="es-ES" sz="2400" b="1" dirty="0"/>
              <a:t>Trampas comunes en la definición de problemas</a:t>
            </a:r>
            <a:r>
              <a:rPr lang="es-ES" sz="2400" dirty="0"/>
              <a:t>: Hay que limitar la definición del problema a una mera descripción y dejar abierta la búsqueda de soluciones. El analista debe evaluar la cadena causal que va de la situación en sí misma a las cosas malas que se supone que causa y convencerse de que la cadena causal es real</a:t>
            </a:r>
          </a:p>
          <a:p>
            <a:endParaRPr lang="es-ES" sz="2400" dirty="0"/>
          </a:p>
          <a:p>
            <a:endParaRPr lang="es-MX" sz="2400" dirty="0"/>
          </a:p>
        </p:txBody>
      </p:sp>
      <p:sp>
        <p:nvSpPr>
          <p:cNvPr id="8" name="Text Placeholder 3">
            <a:extLst>
              <a:ext uri="{FF2B5EF4-FFF2-40B4-BE49-F238E27FC236}">
                <a16:creationId xmlns:a16="http://schemas.microsoft.com/office/drawing/2014/main" id="{AB8BB630-C1C4-2AA6-C049-36CAAAACE611}"/>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11599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E4057-93F4-9F20-099D-053A9C2C8C45}"/>
              </a:ext>
            </a:extLst>
          </p:cNvPr>
          <p:cNvSpPr>
            <a:spLocks noGrp="1"/>
          </p:cNvSpPr>
          <p:nvPr>
            <p:ph type="title"/>
          </p:nvPr>
        </p:nvSpPr>
        <p:spPr/>
        <p:txBody>
          <a:bodyPr/>
          <a:lstStyle/>
          <a:p>
            <a:r>
              <a:rPr lang="es-MX" dirty="0"/>
              <a:t>2. Obtención de información</a:t>
            </a:r>
          </a:p>
        </p:txBody>
      </p:sp>
      <p:sp>
        <p:nvSpPr>
          <p:cNvPr id="3" name="Marcador de contenido 2">
            <a:extLst>
              <a:ext uri="{FF2B5EF4-FFF2-40B4-BE49-F238E27FC236}">
                <a16:creationId xmlns:a16="http://schemas.microsoft.com/office/drawing/2014/main" id="{67FDC6DB-CE58-50ED-6BFC-C08C0EA14944}"/>
              </a:ext>
            </a:extLst>
          </p:cNvPr>
          <p:cNvSpPr>
            <a:spLocks noGrp="1"/>
          </p:cNvSpPr>
          <p:nvPr>
            <p:ph idx="1"/>
          </p:nvPr>
        </p:nvSpPr>
        <p:spPr>
          <a:xfrm>
            <a:off x="1097280" y="2108201"/>
            <a:ext cx="10058400" cy="4107069"/>
          </a:xfrm>
        </p:spPr>
        <p:txBody>
          <a:bodyPr>
            <a:normAutofit/>
          </a:bodyPr>
          <a:lstStyle/>
          <a:p>
            <a:r>
              <a:rPr lang="es-ES" dirty="0"/>
              <a:t>En el análisis de políticas, el tiempo se emplea en dos actividades: </a:t>
            </a:r>
            <a:r>
              <a:rPr lang="es-ES" b="1" dirty="0"/>
              <a:t>pensar </a:t>
            </a:r>
            <a:r>
              <a:rPr lang="es-ES" dirty="0"/>
              <a:t>(algunas veces en voz alta y con otros) y </a:t>
            </a:r>
            <a:r>
              <a:rPr lang="es-ES" b="1" dirty="0"/>
              <a:t>obtener datos </a:t>
            </a:r>
            <a:r>
              <a:rPr lang="es-ES" dirty="0"/>
              <a:t>para convertirlos en "información“</a:t>
            </a:r>
          </a:p>
          <a:p>
            <a:r>
              <a:rPr lang="es-MX" b="1" dirty="0"/>
              <a:t>Diferencia entre conocimiento e información</a:t>
            </a:r>
            <a:r>
              <a:rPr lang="es-MX" dirty="0"/>
              <a:t>: La primera tiene significado mientras que </a:t>
            </a:r>
            <a:r>
              <a:rPr lang="es-ES" dirty="0"/>
              <a:t>la "información" es el conocimiento que afecta a las creencias existentes de gente importante (incluido usted mismo) sobre características significativas del problema que se está estudiando y sobre cómo puede ser resuelto o mitigado.</a:t>
            </a:r>
          </a:p>
          <a:p>
            <a:r>
              <a:rPr lang="es-ES" dirty="0"/>
              <a:t>.</a:t>
            </a:r>
            <a:endParaRPr lang="es-MX" dirty="0"/>
          </a:p>
        </p:txBody>
      </p:sp>
    </p:spTree>
    <p:extLst>
      <p:ext uri="{BB962C8B-B14F-4D97-AF65-F5344CB8AC3E}">
        <p14:creationId xmlns:p14="http://schemas.microsoft.com/office/powerpoint/2010/main" val="8173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E16B33-FC9E-5FCF-F443-06329D42299A}"/>
              </a:ext>
            </a:extLst>
          </p:cNvPr>
          <p:cNvSpPr>
            <a:spLocks noGrp="1"/>
          </p:cNvSpPr>
          <p:nvPr>
            <p:ph type="ctrTitle"/>
          </p:nvPr>
        </p:nvSpPr>
        <p:spPr>
          <a:xfrm>
            <a:off x="1097280" y="758952"/>
            <a:ext cx="10058400" cy="3566160"/>
          </a:xfrm>
        </p:spPr>
        <p:txBody>
          <a:bodyPr anchor="b">
            <a:normAutofit/>
          </a:bodyPr>
          <a:lstStyle/>
          <a:p>
            <a:pPr lvl="1" algn="l"/>
            <a:r>
              <a:rPr lang="es-ES" sz="2600" dirty="0">
                <a:solidFill>
                  <a:schemeClr val="tx1">
                    <a:lumMod val="85000"/>
                    <a:lumOff val="15000"/>
                  </a:schemeClr>
                </a:solidFill>
              </a:rPr>
              <a:t>Evaluar la naturaleza y la extensión de los problemas</a:t>
            </a:r>
          </a:p>
          <a:p>
            <a:pPr lvl="1" algn="l"/>
            <a:r>
              <a:rPr lang="es-ES" sz="2600" dirty="0">
                <a:solidFill>
                  <a:schemeClr val="tx1">
                    <a:lumMod val="85000"/>
                    <a:lumOff val="15000"/>
                  </a:schemeClr>
                </a:solidFill>
              </a:rPr>
              <a:t>Evaluar las características particulares de la situación concreta de la política que se pretende estudiar</a:t>
            </a:r>
          </a:p>
          <a:p>
            <a:pPr lvl="1" algn="l"/>
            <a:r>
              <a:rPr lang="es-ES" sz="2600" dirty="0">
                <a:solidFill>
                  <a:schemeClr val="tx1">
                    <a:lumMod val="85000"/>
                    <a:lumOff val="15000"/>
                  </a:schemeClr>
                </a:solidFill>
              </a:rPr>
              <a:t>Evaluar las políticas precedentes, ya sea en otras jurisdicciones o en otro momento</a:t>
            </a:r>
            <a:endParaRPr lang="es-MX" sz="2600" dirty="0">
              <a:solidFill>
                <a:schemeClr val="tx1">
                  <a:lumMod val="85000"/>
                  <a:lumOff val="15000"/>
                </a:schemeClr>
              </a:solidFill>
            </a:endParaRPr>
          </a:p>
        </p:txBody>
      </p:sp>
      <p:sp>
        <p:nvSpPr>
          <p:cNvPr id="8" name="Subtitle 2">
            <a:extLst>
              <a:ext uri="{FF2B5EF4-FFF2-40B4-BE49-F238E27FC236}">
                <a16:creationId xmlns:a16="http://schemas.microsoft.com/office/drawing/2014/main" id="{50427785-0E0C-0ACA-9A9B-6267247F6F18}"/>
              </a:ext>
            </a:extLst>
          </p:cNvPr>
          <p:cNvSpPr>
            <a:spLocks noGrp="1"/>
          </p:cNvSpPr>
          <p:nvPr>
            <p:ph type="subTitle" idx="1"/>
          </p:nvPr>
        </p:nvSpPr>
        <p:spPr>
          <a:xfrm>
            <a:off x="1100051" y="4645152"/>
            <a:ext cx="10058400" cy="1143000"/>
          </a:xfrm>
        </p:spPr>
        <p:txBody>
          <a:bodyPr/>
          <a:lstStyle/>
          <a:p>
            <a:r>
              <a:rPr lang="es-ES" dirty="0"/>
              <a:t>La información es necesaria para tres propósitos principales. </a:t>
            </a:r>
          </a:p>
          <a:p>
            <a:endParaRPr lang="en-US" dirty="0"/>
          </a:p>
        </p:txBody>
      </p:sp>
    </p:spTree>
    <p:extLst>
      <p:ext uri="{BB962C8B-B14F-4D97-AF65-F5344CB8AC3E}">
        <p14:creationId xmlns:p14="http://schemas.microsoft.com/office/powerpoint/2010/main" val="381202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B8263-12CA-E955-A73A-2127585BD023}"/>
              </a:ext>
            </a:extLst>
          </p:cNvPr>
          <p:cNvSpPr>
            <a:spLocks noGrp="1"/>
          </p:cNvSpPr>
          <p:nvPr>
            <p:ph type="title"/>
          </p:nvPr>
        </p:nvSpPr>
        <p:spPr/>
        <p:txBody>
          <a:bodyPr/>
          <a:lstStyle/>
          <a:p>
            <a:r>
              <a:rPr lang="es-ES" dirty="0"/>
              <a:t>Piense antes de recopilar los datos</a:t>
            </a:r>
            <a:br>
              <a:rPr lang="es-ES" dirty="0"/>
            </a:br>
            <a:endParaRPr lang="es-MX" dirty="0"/>
          </a:p>
        </p:txBody>
      </p:sp>
      <p:sp>
        <p:nvSpPr>
          <p:cNvPr id="3" name="Marcador de contenido 2">
            <a:extLst>
              <a:ext uri="{FF2B5EF4-FFF2-40B4-BE49-F238E27FC236}">
                <a16:creationId xmlns:a16="http://schemas.microsoft.com/office/drawing/2014/main" id="{DC19B497-1C3F-5437-65F1-9547265294F4}"/>
              </a:ext>
            </a:extLst>
          </p:cNvPr>
          <p:cNvSpPr>
            <a:spLocks noGrp="1"/>
          </p:cNvSpPr>
          <p:nvPr>
            <p:ph idx="1"/>
          </p:nvPr>
        </p:nvSpPr>
        <p:spPr/>
        <p:txBody>
          <a:bodyPr>
            <a:normAutofit lnSpcReduction="10000"/>
          </a:bodyPr>
          <a:lstStyle/>
          <a:p>
            <a:r>
              <a:rPr lang="es-ES" dirty="0"/>
              <a:t>EL VALOR DE LA INFORMACIÓN depende de:</a:t>
            </a:r>
          </a:p>
          <a:p>
            <a:r>
              <a:rPr lang="es-ES" dirty="0"/>
              <a:t>-La posibilidad de que dicha información le permita sustituir con una decisión mejor cualquier otra decisión que haya usted tomado sin ella</a:t>
            </a:r>
          </a:p>
          <a:p>
            <a:r>
              <a:rPr lang="es-ES" dirty="0"/>
              <a:t>-La posibilidad de que la "nueva" decisión produzca, directa o indirectamente, un mejor resultado de política, en comparación con el que se hubiera dado con la decisión original.</a:t>
            </a:r>
          </a:p>
          <a:p>
            <a:r>
              <a:rPr lang="es-ES" dirty="0"/>
              <a:t>-La magnitud de la diferencia entre el valor del resultado probablemente mejorado de la nueva decisión y el valor del resultado original</a:t>
            </a:r>
          </a:p>
          <a:p>
            <a:r>
              <a:rPr lang="en-US" dirty="0"/>
              <a:t>AUTOCONTROL</a:t>
            </a:r>
            <a:endParaRPr lang="es-MX" dirty="0"/>
          </a:p>
        </p:txBody>
      </p:sp>
    </p:spTree>
    <p:extLst>
      <p:ext uri="{BB962C8B-B14F-4D97-AF65-F5344CB8AC3E}">
        <p14:creationId xmlns:p14="http://schemas.microsoft.com/office/powerpoint/2010/main" val="38848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22D93-E55A-08A6-AA02-062C036C95F3}"/>
              </a:ext>
            </a:extLst>
          </p:cNvPr>
          <p:cNvSpPr>
            <a:spLocks noGrp="1"/>
          </p:cNvSpPr>
          <p:nvPr>
            <p:ph type="title"/>
          </p:nvPr>
        </p:nvSpPr>
        <p:spPr/>
        <p:txBody>
          <a:bodyPr/>
          <a:lstStyle/>
          <a:p>
            <a:r>
              <a:rPr lang="es-ES" dirty="0"/>
              <a:t>La "mejor práctica" es buscar</a:t>
            </a:r>
            <a:endParaRPr lang="es-MX" dirty="0"/>
          </a:p>
        </p:txBody>
      </p:sp>
      <p:sp>
        <p:nvSpPr>
          <p:cNvPr id="3" name="Marcador de contenido 2">
            <a:extLst>
              <a:ext uri="{FF2B5EF4-FFF2-40B4-BE49-F238E27FC236}">
                <a16:creationId xmlns:a16="http://schemas.microsoft.com/office/drawing/2014/main" id="{D95693A3-7373-F045-589F-C3B71CD5E901}"/>
              </a:ext>
            </a:extLst>
          </p:cNvPr>
          <p:cNvSpPr>
            <a:spLocks noGrp="1"/>
          </p:cNvSpPr>
          <p:nvPr>
            <p:ph idx="1"/>
          </p:nvPr>
        </p:nvSpPr>
        <p:spPr/>
        <p:txBody>
          <a:bodyPr/>
          <a:lstStyle/>
          <a:p>
            <a:r>
              <a:rPr lang="es-ES" dirty="0"/>
              <a:t>Vea si puede rastrear algunas de estas soluciones pasadas y si puede extrapolar algunas de ellas a la situación que está evaluando.</a:t>
            </a:r>
          </a:p>
          <a:p>
            <a:r>
              <a:rPr lang="es-ES" dirty="0"/>
              <a:t>Utilice analogías</a:t>
            </a:r>
          </a:p>
          <a:p>
            <a:r>
              <a:rPr lang="es-ES" dirty="0"/>
              <a:t>Algunas veces resulta útil tener información de cosas muy diferentes en apariencia al problema estudiado, pero que bien vistas tienen similitudes muy instructivas</a:t>
            </a:r>
          </a:p>
          <a:p>
            <a:r>
              <a:rPr lang="es-MX" dirty="0"/>
              <a:t>Comience lo antes posible</a:t>
            </a:r>
          </a:p>
          <a:p>
            <a:r>
              <a:rPr lang="es-ES" dirty="0"/>
              <a:t>Fundamente, obtenga credibilidad, cree consenso: Dimensión política</a:t>
            </a:r>
            <a:endParaRPr lang="es-MX" dirty="0"/>
          </a:p>
        </p:txBody>
      </p:sp>
    </p:spTree>
    <p:extLst>
      <p:ext uri="{BB962C8B-B14F-4D97-AF65-F5344CB8AC3E}">
        <p14:creationId xmlns:p14="http://schemas.microsoft.com/office/powerpoint/2010/main" val="3748452482"/>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997_TF11437505.potx" id="{A814AFD0-4982-44B2-B11C-36632E99DE22}" vid="{FCAA5BDB-2F44-4F34-9873-F8ED54E0AC9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{05FC17CD-5117-45A7-B7EB-1AF464D7F693}tf11437505_win32</Template>
  <TotalTime>108</TotalTime>
  <Words>1939</Words>
  <Application>Microsoft Office PowerPoint</Application>
  <PresentationFormat>Panorámica</PresentationFormat>
  <Paragraphs>116</Paragraphs>
  <Slides>26</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26</vt:i4>
      </vt:variant>
    </vt:vector>
  </HeadingPairs>
  <TitlesOfParts>
    <vt:vector size="34" baseType="lpstr">
      <vt:lpstr>Arial</vt:lpstr>
      <vt:lpstr>Calibri</vt:lpstr>
      <vt:lpstr>Calibri Light</vt:lpstr>
      <vt:lpstr>Rockwell</vt:lpstr>
      <vt:lpstr>Speak Pro</vt:lpstr>
      <vt:lpstr>Tw Cen MT</vt:lpstr>
      <vt:lpstr>RetrospectVTI</vt:lpstr>
      <vt:lpstr>Diseño personalizado</vt:lpstr>
      <vt:lpstr>Los ocho pasos de para el análisis Políticas Públicas</vt:lpstr>
      <vt:lpstr>Presentación de PowerPoint</vt:lpstr>
      <vt:lpstr>Análisis de políticas: más un arte que una ciencia</vt:lpstr>
      <vt:lpstr>l. Definición del problema</vt:lpstr>
      <vt:lpstr>l. Definición del problema</vt:lpstr>
      <vt:lpstr>2. Obtención de información</vt:lpstr>
      <vt:lpstr>Evaluar la naturaleza y la extensión de los problemas Evaluar las características particulares de la situación concreta de la política que se pretende estudiar Evaluar las políticas precedentes, ya sea en otras jurisdicciones o en otro momento</vt:lpstr>
      <vt:lpstr>Piense antes de recopilar los datos </vt:lpstr>
      <vt:lpstr>La "mejor práctica" es buscar</vt:lpstr>
      <vt:lpstr>3. Construcción de alternativas</vt:lpstr>
      <vt:lpstr>Presentación de PowerPoint</vt:lpstr>
      <vt:lpstr>Presentación de PowerPoint</vt:lpstr>
      <vt:lpstr>4. Selección de criterios</vt:lpstr>
      <vt:lpstr>Criterios evaluativos comúnmente utilizados en el análisis de políticas</vt:lpstr>
      <vt:lpstr>Incluya en el análisis</vt:lpstr>
      <vt:lpstr>Criterios prácticos:</vt:lpstr>
      <vt:lpstr>Criterios en modelos de optimización</vt:lpstr>
      <vt:lpstr>5. Proyección de los resultados</vt:lpstr>
      <vt:lpstr>Modelos causales</vt:lpstr>
      <vt:lpstr>Modelos causales </vt:lpstr>
      <vt:lpstr>El problema del optimismo</vt:lpstr>
      <vt:lpstr>6. Confrontación de costos y beneficios</vt:lpstr>
      <vt:lpstr>6. Confrontación de costos y beneficios</vt:lpstr>
      <vt:lpstr>Presentación de PowerPoint</vt:lpstr>
      <vt:lpstr>7. Decida!</vt:lpstr>
      <vt:lpstr>8. Cuente su historia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ocho pasos de para el análisis Políticas Públicas</dc:title>
  <dc:creator>Claudia Campillo</dc:creator>
  <cp:lastModifiedBy>Claudia Campillo</cp:lastModifiedBy>
  <cp:revision>4</cp:revision>
  <dcterms:created xsi:type="dcterms:W3CDTF">2022-08-21T01:44:25Z</dcterms:created>
  <dcterms:modified xsi:type="dcterms:W3CDTF">2022-08-21T03:32:52Z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