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6" r:id="rId5"/>
    <p:sldId id="274" r:id="rId6"/>
    <p:sldId id="275" r:id="rId7"/>
    <p:sldId id="276" r:id="rId8"/>
    <p:sldId id="277" r:id="rId9"/>
    <p:sldId id="278" r:id="rId10"/>
    <p:sldId id="279" r:id="rId11"/>
    <p:sldId id="280" r:id="rId12"/>
    <p:sldId id="281" r:id="rId13"/>
    <p:sldId id="283" r:id="rId14"/>
    <p:sldId id="282" r:id="rId15"/>
    <p:sldId id="284" r:id="rId16"/>
    <p:sldId id="285" r:id="rId17"/>
    <p:sldId id="286" r:id="rId18"/>
    <p:sldId id="287" r:id="rId19"/>
    <p:sldId id="288" r:id="rId20"/>
    <p:sldId id="289" r:id="rId21"/>
    <p:sldId id="258" r:id="rId22"/>
    <p:sldId id="290" r:id="rId23"/>
    <p:sldId id="291" r:id="rId24"/>
    <p:sldId id="292" r:id="rId25"/>
    <p:sldId id="293" r:id="rId26"/>
    <p:sldId id="294" r:id="rId27"/>
    <p:sldId id="295" r:id="rId28"/>
    <p:sldId id="296" r:id="rId29"/>
    <p:sldId id="262" r:id="rId30"/>
    <p:sldId id="263" r:id="rId31"/>
    <p:sldId id="298" r:id="rId32"/>
    <p:sldId id="261" r:id="rId33"/>
    <p:sldId id="299" r:id="rId34"/>
    <p:sldId id="300" r:id="rId35"/>
    <p:sldId id="301" r:id="rId36"/>
    <p:sldId id="302" r:id="rId37"/>
    <p:sldId id="303" r:id="rId38"/>
    <p:sldId id="304" r:id="rId39"/>
    <p:sldId id="297" r:id="rId40"/>
    <p:sldId id="306" r:id="rId41"/>
    <p:sldId id="307" r:id="rId42"/>
    <p:sldId id="308" r:id="rId43"/>
    <p:sldId id="309" r:id="rId44"/>
    <p:sldId id="310" r:id="rId45"/>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4" autoAdjust="0"/>
  </p:normalViewPr>
  <p:slideViewPr>
    <p:cSldViewPr snapToGrid="0">
      <p:cViewPr varScale="1">
        <p:scale>
          <a:sx n="72" d="100"/>
          <a:sy n="72" d="100"/>
        </p:scale>
        <p:origin x="618" y="66"/>
      </p:cViewPr>
      <p:guideLst/>
    </p:cSldViewPr>
  </p:slideViewPr>
  <p:notesTextViewPr>
    <p:cViewPr>
      <p:scale>
        <a:sx n="1" d="1"/>
        <a:sy n="1" d="1"/>
      </p:scale>
      <p:origin x="0" y="0"/>
    </p:cViewPr>
  </p:notesTextViewPr>
  <p:notesViewPr>
    <p:cSldViewPr snapToGrid="0">
      <p:cViewPr varScale="1">
        <p:scale>
          <a:sx n="88" d="100"/>
          <a:sy n="88" d="100"/>
        </p:scale>
        <p:origin x="379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C1820-0E7C-4CC8-AF32-90D056649DD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rtlCol="0"/>
        <a:lstStyle/>
        <a:p>
          <a:pPr rtl="0"/>
          <a:endParaRPr lang="en-US"/>
        </a:p>
      </dgm:t>
    </dgm:pt>
    <dgm:pt modelId="{FB4A9FD8-F785-44C2-9FDE-4644D2939FC9}">
      <dgm:prSet custT="1"/>
      <dgm:spPr/>
      <dgm:t>
        <a:bodyPr rtlCol="0"/>
        <a:lstStyle/>
        <a:p>
          <a:pPr>
            <a:lnSpc>
              <a:spcPct val="100000"/>
            </a:lnSpc>
          </a:pPr>
          <a:r>
            <a:rPr lang="es-ES" sz="1800" b="1" noProof="0" dirty="0">
              <a:solidFill>
                <a:schemeClr val="tx1"/>
              </a:solidFill>
            </a:rPr>
            <a:t>Efectividad macro</a:t>
          </a:r>
          <a:r>
            <a:rPr lang="es-ES" sz="1800" noProof="0" dirty="0">
              <a:solidFill>
                <a:schemeClr val="tx1"/>
              </a:solidFill>
            </a:rPr>
            <a:t>: lograr los objetivos de la política fiscal macroeconómica, expresados normalmente en función de los grandes agregados fiscales que inciden sobre la demanda y la actividad económica</a:t>
          </a:r>
        </a:p>
      </dgm:t>
    </dgm:pt>
    <dgm:pt modelId="{3811FAB2-DEC4-40CD-B436-1EA2FF424EC6}" type="parTrans" cxnId="{0BFF8536-7CDC-402B-BB87-1C975AE3F3C5}">
      <dgm:prSet/>
      <dgm:spPr/>
      <dgm:t>
        <a:bodyPr rtlCol="0"/>
        <a:lstStyle/>
        <a:p>
          <a:pPr rtl="0"/>
          <a:endParaRPr lang="es-ES" noProof="0" dirty="0">
            <a:solidFill>
              <a:schemeClr val="tx1"/>
            </a:solidFill>
          </a:endParaRPr>
        </a:p>
      </dgm:t>
    </dgm:pt>
    <dgm:pt modelId="{FEBF54AD-35F6-4AEC-B3E6-42CEA4068404}" type="sibTrans" cxnId="{0BFF8536-7CDC-402B-BB87-1C975AE3F3C5}">
      <dgm:prSet/>
      <dgm:spPr/>
      <dgm:t>
        <a:bodyPr rtlCol="0"/>
        <a:lstStyle/>
        <a:p>
          <a:pPr rtl="0"/>
          <a:endParaRPr lang="es-ES" noProof="0" dirty="0">
            <a:solidFill>
              <a:schemeClr val="tx1"/>
            </a:solidFill>
          </a:endParaRPr>
        </a:p>
      </dgm:t>
    </dgm:pt>
    <dgm:pt modelId="{658DB0DD-496D-48FB-8B5A-ACAA73AC9B72}">
      <dgm:prSet custT="1"/>
      <dgm:spPr/>
      <dgm:t>
        <a:bodyPr rtlCol="0"/>
        <a:lstStyle/>
        <a:p>
          <a:pPr>
            <a:lnSpc>
              <a:spcPct val="100000"/>
            </a:lnSpc>
          </a:pPr>
          <a:r>
            <a:rPr lang="es-ES" sz="1800" b="1" noProof="0" dirty="0">
              <a:solidFill>
                <a:schemeClr val="tx1"/>
              </a:solidFill>
            </a:rPr>
            <a:t>Eficiencia en la asignación de recursos:</a:t>
          </a:r>
          <a:r>
            <a:rPr lang="es-ES" sz="1800" noProof="0" dirty="0">
              <a:solidFill>
                <a:schemeClr val="tx1"/>
              </a:solidFill>
            </a:rPr>
            <a:t> distribuir los recursos públicos de modo que se reflejen las prioridades y preferencias de la ciudadanía, expresadas a través del sistema de representación política.</a:t>
          </a:r>
        </a:p>
      </dgm:t>
    </dgm:pt>
    <dgm:pt modelId="{9A45E2A2-9212-4296-A561-44FEB6723FA9}" type="parTrans" cxnId="{FA3688ED-5322-4AB2-8ECC-1874D8B53532}">
      <dgm:prSet/>
      <dgm:spPr/>
      <dgm:t>
        <a:bodyPr rtlCol="0"/>
        <a:lstStyle/>
        <a:p>
          <a:pPr rtl="0"/>
          <a:endParaRPr lang="es-ES" noProof="0" dirty="0">
            <a:solidFill>
              <a:schemeClr val="tx1"/>
            </a:solidFill>
          </a:endParaRPr>
        </a:p>
      </dgm:t>
    </dgm:pt>
    <dgm:pt modelId="{22C41B1D-4A52-4229-ADBC-7E4C5E5C3B73}" type="sibTrans" cxnId="{FA3688ED-5322-4AB2-8ECC-1874D8B53532}">
      <dgm:prSet/>
      <dgm:spPr/>
      <dgm:t>
        <a:bodyPr rtlCol="0"/>
        <a:lstStyle/>
        <a:p>
          <a:pPr rtl="0"/>
          <a:endParaRPr lang="es-ES" noProof="0" dirty="0">
            <a:solidFill>
              <a:schemeClr val="tx1"/>
            </a:solidFill>
          </a:endParaRPr>
        </a:p>
      </dgm:t>
    </dgm:pt>
    <dgm:pt modelId="{62B988CA-B890-45A0-A09D-F938A17DC46E}" type="pres">
      <dgm:prSet presAssocID="{FEBC1820-0E7C-4CC8-AF32-90D056649DDF}" presName="root" presStyleCnt="0">
        <dgm:presLayoutVars>
          <dgm:dir/>
          <dgm:resizeHandles val="exact"/>
        </dgm:presLayoutVars>
      </dgm:prSet>
      <dgm:spPr/>
    </dgm:pt>
    <dgm:pt modelId="{D13F0E0E-FE7F-47BA-904E-1B6FD1466123}" type="pres">
      <dgm:prSet presAssocID="{FB4A9FD8-F785-44C2-9FDE-4644D2939FC9}" presName="compNode" presStyleCnt="0"/>
      <dgm:spPr/>
    </dgm:pt>
    <dgm:pt modelId="{55211292-5724-4CF3-9B68-C9C37D007AE6}" type="pres">
      <dgm:prSet presAssocID="{FB4A9FD8-F785-44C2-9FDE-4644D2939FC9}" presName="bgRect" presStyleLbl="bgShp" presStyleIdx="0" presStyleCnt="2"/>
      <dgm:spPr>
        <a:xfrm>
          <a:off x="0" y="849991"/>
          <a:ext cx="5906181" cy="1569215"/>
        </a:xfrm>
        <a:prstGeom prst="rect">
          <a:avLst/>
        </a:prstGeom>
        <a:noFill/>
        <a:ln w="38100" cap="sq" cmpd="dbl">
          <a:solidFill>
            <a:prstClr val="white">
              <a:lumMod val="85000"/>
            </a:prstClr>
          </a:solidFill>
          <a:prstDash val="solid"/>
          <a:miter lim="800000"/>
        </a:ln>
        <a:effectLst/>
      </dgm:spPr>
    </dgm:pt>
    <dgm:pt modelId="{863410B7-CA0F-43F4-960E-9DA7059AF511}" type="pres">
      <dgm:prSet presAssocID="{FB4A9FD8-F785-44C2-9FDE-4644D2939FC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icroscope"/>
        </a:ext>
      </dgm:extLst>
    </dgm:pt>
    <dgm:pt modelId="{D9898D1A-E064-4261-B88A-4EB8AC0EA74E}" type="pres">
      <dgm:prSet presAssocID="{FB4A9FD8-F785-44C2-9FDE-4644D2939FC9}" presName="spaceRect" presStyleCnt="0"/>
      <dgm:spPr/>
    </dgm:pt>
    <dgm:pt modelId="{9B72B821-D3EB-46EE-BCA0-DA5A1D91AF84}" type="pres">
      <dgm:prSet presAssocID="{FB4A9FD8-F785-44C2-9FDE-4644D2939FC9}" presName="parTx" presStyleLbl="revTx" presStyleIdx="0" presStyleCnt="2" custScaleX="128732">
        <dgm:presLayoutVars>
          <dgm:chMax val="0"/>
          <dgm:chPref val="0"/>
        </dgm:presLayoutVars>
      </dgm:prSet>
      <dgm:spPr/>
    </dgm:pt>
    <dgm:pt modelId="{025FFD97-9CE9-4F1F-BFB2-1B08A76669C0}" type="pres">
      <dgm:prSet presAssocID="{FEBF54AD-35F6-4AEC-B3E6-42CEA4068404}" presName="sibTrans" presStyleCnt="0"/>
      <dgm:spPr/>
    </dgm:pt>
    <dgm:pt modelId="{E0BD8FEF-3692-47A7-9253-82960931F6B7}" type="pres">
      <dgm:prSet presAssocID="{658DB0DD-496D-48FB-8B5A-ACAA73AC9B72}" presName="compNode" presStyleCnt="0"/>
      <dgm:spPr/>
    </dgm:pt>
    <dgm:pt modelId="{5EDC32A8-8A30-43AA-B28C-4DE1051927E9}" type="pres">
      <dgm:prSet presAssocID="{658DB0DD-496D-48FB-8B5A-ACAA73AC9B72}" presName="bgRect" presStyleLbl="bgShp" presStyleIdx="1" presStyleCnt="2"/>
      <dgm:spPr>
        <a:xfrm>
          <a:off x="0" y="2811510"/>
          <a:ext cx="5906181" cy="1569215"/>
        </a:xfrm>
        <a:prstGeom prst="rect">
          <a:avLst/>
        </a:prstGeom>
        <a:noFill/>
        <a:ln w="38100" cap="sq" cmpd="dbl">
          <a:solidFill>
            <a:prstClr val="white">
              <a:lumMod val="85000"/>
            </a:prstClr>
          </a:solidFill>
          <a:prstDash val="solid"/>
          <a:miter lim="800000"/>
        </a:ln>
        <a:effectLst/>
      </dgm:spPr>
    </dgm:pt>
    <dgm:pt modelId="{6AC72B6A-45B7-4ABB-9EFD-F5AC17DE9608}" type="pres">
      <dgm:prSet presAssocID="{658DB0DD-496D-48FB-8B5A-ACAA73AC9B7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nfused person"/>
        </a:ext>
      </dgm:extLst>
    </dgm:pt>
    <dgm:pt modelId="{C3CD3599-88DE-4DEB-81BF-520379977D7B}" type="pres">
      <dgm:prSet presAssocID="{658DB0DD-496D-48FB-8B5A-ACAA73AC9B72}" presName="spaceRect" presStyleCnt="0"/>
      <dgm:spPr/>
    </dgm:pt>
    <dgm:pt modelId="{E7286CCF-EBB1-4A29-B240-4BC3DA177E84}" type="pres">
      <dgm:prSet presAssocID="{658DB0DD-496D-48FB-8B5A-ACAA73AC9B72}" presName="parTx" presStyleLbl="revTx" presStyleIdx="1" presStyleCnt="2" custScaleX="126976">
        <dgm:presLayoutVars>
          <dgm:chMax val="0"/>
          <dgm:chPref val="0"/>
        </dgm:presLayoutVars>
      </dgm:prSet>
      <dgm:spPr/>
    </dgm:pt>
  </dgm:ptLst>
  <dgm:cxnLst>
    <dgm:cxn modelId="{0BFF8536-7CDC-402B-BB87-1C975AE3F3C5}" srcId="{FEBC1820-0E7C-4CC8-AF32-90D056649DDF}" destId="{FB4A9FD8-F785-44C2-9FDE-4644D2939FC9}" srcOrd="0" destOrd="0" parTransId="{3811FAB2-DEC4-40CD-B436-1EA2FF424EC6}" sibTransId="{FEBF54AD-35F6-4AEC-B3E6-42CEA4068404}"/>
    <dgm:cxn modelId="{940E105F-883F-44D4-9F56-0B7FE14915E9}" type="presOf" srcId="{658DB0DD-496D-48FB-8B5A-ACAA73AC9B72}" destId="{E7286CCF-EBB1-4A29-B240-4BC3DA177E84}" srcOrd="0" destOrd="0" presId="urn:microsoft.com/office/officeart/2018/2/layout/IconVerticalSolidList"/>
    <dgm:cxn modelId="{61977E78-748F-4B5D-8121-664EFC829AE6}" type="presOf" srcId="{FB4A9FD8-F785-44C2-9FDE-4644D2939FC9}" destId="{9B72B821-D3EB-46EE-BCA0-DA5A1D91AF84}" srcOrd="0" destOrd="0" presId="urn:microsoft.com/office/officeart/2018/2/layout/IconVerticalSolidList"/>
    <dgm:cxn modelId="{FA3688ED-5322-4AB2-8ECC-1874D8B53532}" srcId="{FEBC1820-0E7C-4CC8-AF32-90D056649DDF}" destId="{658DB0DD-496D-48FB-8B5A-ACAA73AC9B72}" srcOrd="1" destOrd="0" parTransId="{9A45E2A2-9212-4296-A561-44FEB6723FA9}" sibTransId="{22C41B1D-4A52-4229-ADBC-7E4C5E5C3B73}"/>
    <dgm:cxn modelId="{1ABD34FB-5C70-4EF9-A5D8-322B9B4207E4}" type="presOf" srcId="{FEBC1820-0E7C-4CC8-AF32-90D056649DDF}" destId="{62B988CA-B890-45A0-A09D-F938A17DC46E}" srcOrd="0" destOrd="0" presId="urn:microsoft.com/office/officeart/2018/2/layout/IconVerticalSolidList"/>
    <dgm:cxn modelId="{0AB8BE59-62C3-4D52-852D-3357A42DC1CB}" type="presParOf" srcId="{62B988CA-B890-45A0-A09D-F938A17DC46E}" destId="{D13F0E0E-FE7F-47BA-904E-1B6FD1466123}" srcOrd="0" destOrd="0" presId="urn:microsoft.com/office/officeart/2018/2/layout/IconVerticalSolidList"/>
    <dgm:cxn modelId="{40248949-64A5-44F1-9329-14F317069236}" type="presParOf" srcId="{D13F0E0E-FE7F-47BA-904E-1B6FD1466123}" destId="{55211292-5724-4CF3-9B68-C9C37D007AE6}" srcOrd="0" destOrd="0" presId="urn:microsoft.com/office/officeart/2018/2/layout/IconVerticalSolidList"/>
    <dgm:cxn modelId="{C7EA334F-CBDA-4D2C-9DA9-FD467FB1B932}" type="presParOf" srcId="{D13F0E0E-FE7F-47BA-904E-1B6FD1466123}" destId="{863410B7-CA0F-43F4-960E-9DA7059AF511}" srcOrd="1" destOrd="0" presId="urn:microsoft.com/office/officeart/2018/2/layout/IconVerticalSolidList"/>
    <dgm:cxn modelId="{926CA147-421B-4FCE-94A0-03F7BC3DCFE1}" type="presParOf" srcId="{D13F0E0E-FE7F-47BA-904E-1B6FD1466123}" destId="{D9898D1A-E064-4261-B88A-4EB8AC0EA74E}" srcOrd="2" destOrd="0" presId="urn:microsoft.com/office/officeart/2018/2/layout/IconVerticalSolidList"/>
    <dgm:cxn modelId="{00D14914-C13B-4223-9651-F5BE3FB276F6}" type="presParOf" srcId="{D13F0E0E-FE7F-47BA-904E-1B6FD1466123}" destId="{9B72B821-D3EB-46EE-BCA0-DA5A1D91AF84}" srcOrd="3" destOrd="0" presId="urn:microsoft.com/office/officeart/2018/2/layout/IconVerticalSolidList"/>
    <dgm:cxn modelId="{920DD7CD-897E-4B37-BD43-A1B2E58CE2CB}" type="presParOf" srcId="{62B988CA-B890-45A0-A09D-F938A17DC46E}" destId="{025FFD97-9CE9-4F1F-BFB2-1B08A76669C0}" srcOrd="1" destOrd="0" presId="urn:microsoft.com/office/officeart/2018/2/layout/IconVerticalSolidList"/>
    <dgm:cxn modelId="{77849E9C-8FA9-46BD-AF4D-35721A917D7D}" type="presParOf" srcId="{62B988CA-B890-45A0-A09D-F938A17DC46E}" destId="{E0BD8FEF-3692-47A7-9253-82960931F6B7}" srcOrd="2" destOrd="0" presId="urn:microsoft.com/office/officeart/2018/2/layout/IconVerticalSolidList"/>
    <dgm:cxn modelId="{E81A4F51-8CB5-43FA-916F-E102953BCAC4}" type="presParOf" srcId="{E0BD8FEF-3692-47A7-9253-82960931F6B7}" destId="{5EDC32A8-8A30-43AA-B28C-4DE1051927E9}" srcOrd="0" destOrd="0" presId="urn:microsoft.com/office/officeart/2018/2/layout/IconVerticalSolidList"/>
    <dgm:cxn modelId="{AD227CB4-5B9B-4BE2-BA14-9989AF96D370}" type="presParOf" srcId="{E0BD8FEF-3692-47A7-9253-82960931F6B7}" destId="{6AC72B6A-45B7-4ABB-9EFD-F5AC17DE9608}" srcOrd="1" destOrd="0" presId="urn:microsoft.com/office/officeart/2018/2/layout/IconVerticalSolidList"/>
    <dgm:cxn modelId="{4E154464-E1AA-488E-BD2F-70AF214AC0E4}" type="presParOf" srcId="{E0BD8FEF-3692-47A7-9253-82960931F6B7}" destId="{C3CD3599-88DE-4DEB-81BF-520379977D7B}" srcOrd="2" destOrd="0" presId="urn:microsoft.com/office/officeart/2018/2/layout/IconVerticalSolidList"/>
    <dgm:cxn modelId="{A4329523-DF54-4571-9B6A-0350FE851B90}" type="presParOf" srcId="{E0BD8FEF-3692-47A7-9253-82960931F6B7}" destId="{E7286CCF-EBB1-4A29-B240-4BC3DA177E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BC1820-0E7C-4CC8-AF32-90D056649DD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rtlCol="0"/>
        <a:lstStyle/>
        <a:p>
          <a:pPr rtl="0"/>
          <a:endParaRPr lang="en-US"/>
        </a:p>
      </dgm:t>
    </dgm:pt>
    <dgm:pt modelId="{FB4A9FD8-F785-44C2-9FDE-4644D2939FC9}">
      <dgm:prSet custT="1"/>
      <dgm:spPr/>
      <dgm:t>
        <a:bodyPr rtlCol="0"/>
        <a:lstStyle/>
        <a:p>
          <a:pPr>
            <a:lnSpc>
              <a:spcPct val="100000"/>
            </a:lnSpc>
          </a:pPr>
          <a:r>
            <a:rPr lang="es-ES" sz="1600" b="1" noProof="0" dirty="0">
              <a:solidFill>
                <a:schemeClr val="tx1"/>
              </a:solidFill>
            </a:rPr>
            <a:t>Eficiencia en el uso de los recursos</a:t>
          </a:r>
          <a:r>
            <a:rPr lang="es-ES" sz="1600" noProof="0" dirty="0">
              <a:solidFill>
                <a:schemeClr val="tx1"/>
              </a:solidFill>
            </a:rPr>
            <a:t>: lograr que las instituciones públicas optimicen el uso de los fondos asignados y los recursos humanos y técnicos con que cuentan para alcanzar las metas comprometidas en el proceso de asignación de recursos.</a:t>
          </a:r>
        </a:p>
      </dgm:t>
    </dgm:pt>
    <dgm:pt modelId="{3811FAB2-DEC4-40CD-B436-1EA2FF424EC6}" type="parTrans" cxnId="{0BFF8536-7CDC-402B-BB87-1C975AE3F3C5}">
      <dgm:prSet/>
      <dgm:spPr/>
      <dgm:t>
        <a:bodyPr rtlCol="0"/>
        <a:lstStyle/>
        <a:p>
          <a:pPr rtl="0"/>
          <a:endParaRPr lang="es-ES" noProof="0" dirty="0">
            <a:solidFill>
              <a:schemeClr val="tx1"/>
            </a:solidFill>
          </a:endParaRPr>
        </a:p>
      </dgm:t>
    </dgm:pt>
    <dgm:pt modelId="{FEBF54AD-35F6-4AEC-B3E6-42CEA4068404}" type="sibTrans" cxnId="{0BFF8536-7CDC-402B-BB87-1C975AE3F3C5}">
      <dgm:prSet/>
      <dgm:spPr/>
      <dgm:t>
        <a:bodyPr rtlCol="0"/>
        <a:lstStyle/>
        <a:p>
          <a:pPr rtl="0"/>
          <a:endParaRPr lang="es-ES" noProof="0" dirty="0">
            <a:solidFill>
              <a:schemeClr val="tx1"/>
            </a:solidFill>
          </a:endParaRPr>
        </a:p>
      </dgm:t>
    </dgm:pt>
    <dgm:pt modelId="{658DB0DD-496D-48FB-8B5A-ACAA73AC9B72}">
      <dgm:prSet custT="1"/>
      <dgm:spPr/>
      <dgm:t>
        <a:bodyPr rtlCol="0"/>
        <a:lstStyle/>
        <a:p>
          <a:pPr>
            <a:lnSpc>
              <a:spcPct val="100000"/>
            </a:lnSpc>
          </a:pPr>
          <a:r>
            <a:rPr lang="es-ES" sz="2000" b="1" noProof="0" dirty="0">
              <a:solidFill>
                <a:schemeClr val="tx1"/>
              </a:solidFill>
            </a:rPr>
            <a:t>Transparencia en la generación y el uso de los recursos fiscales</a:t>
          </a:r>
          <a:r>
            <a:rPr lang="es-ES" sz="2000" noProof="0" dirty="0">
              <a:solidFill>
                <a:schemeClr val="tx1"/>
              </a:solidFill>
            </a:rPr>
            <a:t>: esto implica reconocer que dichos recursos se obtienen de la ciudadanía en el ejercicio de potestades públicas, las cuales son otorgadas a través de la legislación.</a:t>
          </a:r>
        </a:p>
      </dgm:t>
    </dgm:pt>
    <dgm:pt modelId="{9A45E2A2-9212-4296-A561-44FEB6723FA9}" type="parTrans" cxnId="{FA3688ED-5322-4AB2-8ECC-1874D8B53532}">
      <dgm:prSet/>
      <dgm:spPr/>
      <dgm:t>
        <a:bodyPr rtlCol="0"/>
        <a:lstStyle/>
        <a:p>
          <a:pPr rtl="0"/>
          <a:endParaRPr lang="es-ES" noProof="0" dirty="0">
            <a:solidFill>
              <a:schemeClr val="tx1"/>
            </a:solidFill>
          </a:endParaRPr>
        </a:p>
      </dgm:t>
    </dgm:pt>
    <dgm:pt modelId="{22C41B1D-4A52-4229-ADBC-7E4C5E5C3B73}" type="sibTrans" cxnId="{FA3688ED-5322-4AB2-8ECC-1874D8B53532}">
      <dgm:prSet/>
      <dgm:spPr/>
      <dgm:t>
        <a:bodyPr rtlCol="0"/>
        <a:lstStyle/>
        <a:p>
          <a:pPr rtl="0"/>
          <a:endParaRPr lang="es-ES" noProof="0" dirty="0">
            <a:solidFill>
              <a:schemeClr val="tx1"/>
            </a:solidFill>
          </a:endParaRPr>
        </a:p>
      </dgm:t>
    </dgm:pt>
    <dgm:pt modelId="{62B988CA-B890-45A0-A09D-F938A17DC46E}" type="pres">
      <dgm:prSet presAssocID="{FEBC1820-0E7C-4CC8-AF32-90D056649DDF}" presName="root" presStyleCnt="0">
        <dgm:presLayoutVars>
          <dgm:dir/>
          <dgm:resizeHandles val="exact"/>
        </dgm:presLayoutVars>
      </dgm:prSet>
      <dgm:spPr/>
    </dgm:pt>
    <dgm:pt modelId="{D13F0E0E-FE7F-47BA-904E-1B6FD1466123}" type="pres">
      <dgm:prSet presAssocID="{FB4A9FD8-F785-44C2-9FDE-4644D2939FC9}" presName="compNode" presStyleCnt="0"/>
      <dgm:spPr/>
    </dgm:pt>
    <dgm:pt modelId="{55211292-5724-4CF3-9B68-C9C37D007AE6}" type="pres">
      <dgm:prSet presAssocID="{FB4A9FD8-F785-44C2-9FDE-4644D2939FC9}" presName="bgRect" presStyleLbl="bgShp" presStyleIdx="0" presStyleCnt="2"/>
      <dgm:spPr>
        <a:xfrm>
          <a:off x="0" y="849991"/>
          <a:ext cx="5906181" cy="1569215"/>
        </a:xfrm>
        <a:prstGeom prst="rect">
          <a:avLst/>
        </a:prstGeom>
        <a:noFill/>
        <a:ln w="38100" cap="sq" cmpd="dbl">
          <a:solidFill>
            <a:prstClr val="white">
              <a:lumMod val="85000"/>
            </a:prstClr>
          </a:solidFill>
          <a:prstDash val="solid"/>
          <a:miter lim="800000"/>
        </a:ln>
        <a:effectLst/>
      </dgm:spPr>
    </dgm:pt>
    <dgm:pt modelId="{863410B7-CA0F-43F4-960E-9DA7059AF511}" type="pres">
      <dgm:prSet presAssocID="{FB4A9FD8-F785-44C2-9FDE-4644D2939FC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icroscope"/>
        </a:ext>
      </dgm:extLst>
    </dgm:pt>
    <dgm:pt modelId="{D9898D1A-E064-4261-B88A-4EB8AC0EA74E}" type="pres">
      <dgm:prSet presAssocID="{FB4A9FD8-F785-44C2-9FDE-4644D2939FC9}" presName="spaceRect" presStyleCnt="0"/>
      <dgm:spPr/>
    </dgm:pt>
    <dgm:pt modelId="{9B72B821-D3EB-46EE-BCA0-DA5A1D91AF84}" type="pres">
      <dgm:prSet presAssocID="{FB4A9FD8-F785-44C2-9FDE-4644D2939FC9}" presName="parTx" presStyleLbl="revTx" presStyleIdx="0" presStyleCnt="2">
        <dgm:presLayoutVars>
          <dgm:chMax val="0"/>
          <dgm:chPref val="0"/>
        </dgm:presLayoutVars>
      </dgm:prSet>
      <dgm:spPr/>
    </dgm:pt>
    <dgm:pt modelId="{025FFD97-9CE9-4F1F-BFB2-1B08A76669C0}" type="pres">
      <dgm:prSet presAssocID="{FEBF54AD-35F6-4AEC-B3E6-42CEA4068404}" presName="sibTrans" presStyleCnt="0"/>
      <dgm:spPr/>
    </dgm:pt>
    <dgm:pt modelId="{E0BD8FEF-3692-47A7-9253-82960931F6B7}" type="pres">
      <dgm:prSet presAssocID="{658DB0DD-496D-48FB-8B5A-ACAA73AC9B72}" presName="compNode" presStyleCnt="0"/>
      <dgm:spPr/>
    </dgm:pt>
    <dgm:pt modelId="{5EDC32A8-8A30-43AA-B28C-4DE1051927E9}" type="pres">
      <dgm:prSet presAssocID="{658DB0DD-496D-48FB-8B5A-ACAA73AC9B72}" presName="bgRect" presStyleLbl="bgShp" presStyleIdx="1" presStyleCnt="2"/>
      <dgm:spPr>
        <a:xfrm>
          <a:off x="0" y="2811510"/>
          <a:ext cx="5906181" cy="1569215"/>
        </a:xfrm>
        <a:prstGeom prst="rect">
          <a:avLst/>
        </a:prstGeom>
        <a:noFill/>
        <a:ln w="38100" cap="sq" cmpd="dbl">
          <a:solidFill>
            <a:prstClr val="white">
              <a:lumMod val="85000"/>
            </a:prstClr>
          </a:solidFill>
          <a:prstDash val="solid"/>
          <a:miter lim="800000"/>
        </a:ln>
        <a:effectLst/>
      </dgm:spPr>
    </dgm:pt>
    <dgm:pt modelId="{6AC72B6A-45B7-4ABB-9EFD-F5AC17DE9608}" type="pres">
      <dgm:prSet presAssocID="{658DB0DD-496D-48FB-8B5A-ACAA73AC9B7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nfused person"/>
        </a:ext>
      </dgm:extLst>
    </dgm:pt>
    <dgm:pt modelId="{C3CD3599-88DE-4DEB-81BF-520379977D7B}" type="pres">
      <dgm:prSet presAssocID="{658DB0DD-496D-48FB-8B5A-ACAA73AC9B72}" presName="spaceRect" presStyleCnt="0"/>
      <dgm:spPr/>
    </dgm:pt>
    <dgm:pt modelId="{E7286CCF-EBB1-4A29-B240-4BC3DA177E84}" type="pres">
      <dgm:prSet presAssocID="{658DB0DD-496D-48FB-8B5A-ACAA73AC9B72}" presName="parTx" presStyleLbl="revTx" presStyleIdx="1" presStyleCnt="2">
        <dgm:presLayoutVars>
          <dgm:chMax val="0"/>
          <dgm:chPref val="0"/>
        </dgm:presLayoutVars>
      </dgm:prSet>
      <dgm:spPr/>
    </dgm:pt>
  </dgm:ptLst>
  <dgm:cxnLst>
    <dgm:cxn modelId="{0BFF8536-7CDC-402B-BB87-1C975AE3F3C5}" srcId="{FEBC1820-0E7C-4CC8-AF32-90D056649DDF}" destId="{FB4A9FD8-F785-44C2-9FDE-4644D2939FC9}" srcOrd="0" destOrd="0" parTransId="{3811FAB2-DEC4-40CD-B436-1EA2FF424EC6}" sibTransId="{FEBF54AD-35F6-4AEC-B3E6-42CEA4068404}"/>
    <dgm:cxn modelId="{940E105F-883F-44D4-9F56-0B7FE14915E9}" type="presOf" srcId="{658DB0DD-496D-48FB-8B5A-ACAA73AC9B72}" destId="{E7286CCF-EBB1-4A29-B240-4BC3DA177E84}" srcOrd="0" destOrd="0" presId="urn:microsoft.com/office/officeart/2018/2/layout/IconVerticalSolidList"/>
    <dgm:cxn modelId="{61977E78-748F-4B5D-8121-664EFC829AE6}" type="presOf" srcId="{FB4A9FD8-F785-44C2-9FDE-4644D2939FC9}" destId="{9B72B821-D3EB-46EE-BCA0-DA5A1D91AF84}" srcOrd="0" destOrd="0" presId="urn:microsoft.com/office/officeart/2018/2/layout/IconVerticalSolidList"/>
    <dgm:cxn modelId="{FA3688ED-5322-4AB2-8ECC-1874D8B53532}" srcId="{FEBC1820-0E7C-4CC8-AF32-90D056649DDF}" destId="{658DB0DD-496D-48FB-8B5A-ACAA73AC9B72}" srcOrd="1" destOrd="0" parTransId="{9A45E2A2-9212-4296-A561-44FEB6723FA9}" sibTransId="{22C41B1D-4A52-4229-ADBC-7E4C5E5C3B73}"/>
    <dgm:cxn modelId="{1ABD34FB-5C70-4EF9-A5D8-322B9B4207E4}" type="presOf" srcId="{FEBC1820-0E7C-4CC8-AF32-90D056649DDF}" destId="{62B988CA-B890-45A0-A09D-F938A17DC46E}" srcOrd="0" destOrd="0" presId="urn:microsoft.com/office/officeart/2018/2/layout/IconVerticalSolidList"/>
    <dgm:cxn modelId="{0AB8BE59-62C3-4D52-852D-3357A42DC1CB}" type="presParOf" srcId="{62B988CA-B890-45A0-A09D-F938A17DC46E}" destId="{D13F0E0E-FE7F-47BA-904E-1B6FD1466123}" srcOrd="0" destOrd="0" presId="urn:microsoft.com/office/officeart/2018/2/layout/IconVerticalSolidList"/>
    <dgm:cxn modelId="{40248949-64A5-44F1-9329-14F317069236}" type="presParOf" srcId="{D13F0E0E-FE7F-47BA-904E-1B6FD1466123}" destId="{55211292-5724-4CF3-9B68-C9C37D007AE6}" srcOrd="0" destOrd="0" presId="urn:microsoft.com/office/officeart/2018/2/layout/IconVerticalSolidList"/>
    <dgm:cxn modelId="{C7EA334F-CBDA-4D2C-9DA9-FD467FB1B932}" type="presParOf" srcId="{D13F0E0E-FE7F-47BA-904E-1B6FD1466123}" destId="{863410B7-CA0F-43F4-960E-9DA7059AF511}" srcOrd="1" destOrd="0" presId="urn:microsoft.com/office/officeart/2018/2/layout/IconVerticalSolidList"/>
    <dgm:cxn modelId="{926CA147-421B-4FCE-94A0-03F7BC3DCFE1}" type="presParOf" srcId="{D13F0E0E-FE7F-47BA-904E-1B6FD1466123}" destId="{D9898D1A-E064-4261-B88A-4EB8AC0EA74E}" srcOrd="2" destOrd="0" presId="urn:microsoft.com/office/officeart/2018/2/layout/IconVerticalSolidList"/>
    <dgm:cxn modelId="{00D14914-C13B-4223-9651-F5BE3FB276F6}" type="presParOf" srcId="{D13F0E0E-FE7F-47BA-904E-1B6FD1466123}" destId="{9B72B821-D3EB-46EE-BCA0-DA5A1D91AF84}" srcOrd="3" destOrd="0" presId="urn:microsoft.com/office/officeart/2018/2/layout/IconVerticalSolidList"/>
    <dgm:cxn modelId="{920DD7CD-897E-4B37-BD43-A1B2E58CE2CB}" type="presParOf" srcId="{62B988CA-B890-45A0-A09D-F938A17DC46E}" destId="{025FFD97-9CE9-4F1F-BFB2-1B08A76669C0}" srcOrd="1" destOrd="0" presId="urn:microsoft.com/office/officeart/2018/2/layout/IconVerticalSolidList"/>
    <dgm:cxn modelId="{77849E9C-8FA9-46BD-AF4D-35721A917D7D}" type="presParOf" srcId="{62B988CA-B890-45A0-A09D-F938A17DC46E}" destId="{E0BD8FEF-3692-47A7-9253-82960931F6B7}" srcOrd="2" destOrd="0" presId="urn:microsoft.com/office/officeart/2018/2/layout/IconVerticalSolidList"/>
    <dgm:cxn modelId="{E81A4F51-8CB5-43FA-916F-E102953BCAC4}" type="presParOf" srcId="{E0BD8FEF-3692-47A7-9253-82960931F6B7}" destId="{5EDC32A8-8A30-43AA-B28C-4DE1051927E9}" srcOrd="0" destOrd="0" presId="urn:microsoft.com/office/officeart/2018/2/layout/IconVerticalSolidList"/>
    <dgm:cxn modelId="{AD227CB4-5B9B-4BE2-BA14-9989AF96D370}" type="presParOf" srcId="{E0BD8FEF-3692-47A7-9253-82960931F6B7}" destId="{6AC72B6A-45B7-4ABB-9EFD-F5AC17DE9608}" srcOrd="1" destOrd="0" presId="urn:microsoft.com/office/officeart/2018/2/layout/IconVerticalSolidList"/>
    <dgm:cxn modelId="{4E154464-E1AA-488E-BD2F-70AF214AC0E4}" type="presParOf" srcId="{E0BD8FEF-3692-47A7-9253-82960931F6B7}" destId="{C3CD3599-88DE-4DEB-81BF-520379977D7B}" srcOrd="2" destOrd="0" presId="urn:microsoft.com/office/officeart/2018/2/layout/IconVerticalSolidList"/>
    <dgm:cxn modelId="{A4329523-DF54-4571-9B6A-0350FE851B90}" type="presParOf" srcId="{E0BD8FEF-3692-47A7-9253-82960931F6B7}" destId="{E7286CCF-EBB1-4A29-B240-4BC3DA177E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976D7A-2809-48FB-8B30-D4327466DB42}" type="doc">
      <dgm:prSet loTypeId="urn:microsoft.com/office/officeart/2008/layout/LinedList" loCatId="list" qsTypeId="urn:microsoft.com/office/officeart/2005/8/quickstyle/simple1" qsCatId="simple" csTypeId="urn:microsoft.com/office/officeart/2005/8/colors/accent2_2" csCatId="accent2" phldr="1"/>
      <dgm:spPr/>
      <dgm:t>
        <a:bodyPr rtlCol="0"/>
        <a:lstStyle/>
        <a:p>
          <a:pPr rtl="0"/>
          <a:endParaRPr lang="en-US"/>
        </a:p>
      </dgm:t>
    </dgm:pt>
    <dgm:pt modelId="{B69A6FF2-2EC5-44F5-B40A-7DDD8EFE880F}">
      <dgm:prSet/>
      <dgm:spPr/>
      <dgm:t>
        <a:bodyPr rtlCol="0"/>
        <a:lstStyle/>
        <a:p>
          <a:pPr rtl="0">
            <a:defRPr cap="all"/>
          </a:pPr>
          <a:r>
            <a:rPr lang="es-ES" cap="none" noProof="0" dirty="0"/>
            <a:t> La distribución política de recursos públicos tiende a generar excesos de gastos y sesgos al déficit.</a:t>
          </a:r>
        </a:p>
      </dgm:t>
    </dgm:pt>
    <dgm:pt modelId="{BE6B6F1B-33A1-4839-8A68-BE65EC67356C}" type="parTrans" cxnId="{28A31605-05B7-4894-BFFB-4948D01F6A15}">
      <dgm:prSet/>
      <dgm:spPr/>
      <dgm:t>
        <a:bodyPr rtlCol="0"/>
        <a:lstStyle/>
        <a:p>
          <a:pPr rtl="0"/>
          <a:endParaRPr lang="es-ES" sz="1800" noProof="0" dirty="0"/>
        </a:p>
      </dgm:t>
    </dgm:pt>
    <dgm:pt modelId="{82683247-3086-4449-8468-0775FB46F868}" type="sibTrans" cxnId="{28A31605-05B7-4894-BFFB-4948D01F6A15}">
      <dgm:prSet/>
      <dgm:spPr/>
      <dgm:t>
        <a:bodyPr rtlCol="0"/>
        <a:lstStyle/>
        <a:p>
          <a:pPr rtl="0"/>
          <a:endParaRPr lang="es-ES" noProof="0"/>
        </a:p>
      </dgm:t>
    </dgm:pt>
    <dgm:pt modelId="{EBA08FD7-6D70-4ED2-9086-DF3F7395DBB2}">
      <dgm:prSet/>
      <dgm:spPr/>
      <dgm:t>
        <a:bodyPr rtlCol="0"/>
        <a:lstStyle/>
        <a:p>
          <a:pPr rtl="0">
            <a:defRPr cap="all"/>
          </a:pPr>
          <a:r>
            <a:rPr lang="es-ES" cap="none" noProof="0" dirty="0"/>
            <a:t> Los niveles de producción que se alcanzan son ineficientes, ya que se </a:t>
          </a:r>
          <a:r>
            <a:rPr lang="es-ES" cap="none" noProof="0" dirty="0" err="1"/>
            <a:t>subproducen</a:t>
          </a:r>
          <a:r>
            <a:rPr lang="es-ES" cap="none" noProof="0" dirty="0"/>
            <a:t> algunos servicios públicos necesarios  y se </a:t>
          </a:r>
          <a:r>
            <a:rPr lang="es-ES" cap="none" noProof="0" dirty="0" err="1"/>
            <a:t>sobreproducen</a:t>
          </a:r>
          <a:r>
            <a:rPr lang="es-ES" cap="none" noProof="0" dirty="0"/>
            <a:t> otros cuyos beneficios son más apropiables por segmentos específicos de la población</a:t>
          </a:r>
        </a:p>
      </dgm:t>
    </dgm:pt>
    <dgm:pt modelId="{CA1F5978-939D-4608-A50C-55B3BAAF24F2}" type="parTrans" cxnId="{3BCEAA92-FD9F-4AE1-931C-2961282FA4D8}">
      <dgm:prSet/>
      <dgm:spPr/>
      <dgm:t>
        <a:bodyPr rtlCol="0"/>
        <a:lstStyle/>
        <a:p>
          <a:pPr rtl="0"/>
          <a:endParaRPr lang="es-ES" sz="1800" noProof="0" dirty="0"/>
        </a:p>
      </dgm:t>
    </dgm:pt>
    <dgm:pt modelId="{058F8BC5-6BF3-4F23-B8DD-99494990AEA0}" type="sibTrans" cxnId="{3BCEAA92-FD9F-4AE1-931C-2961282FA4D8}">
      <dgm:prSet/>
      <dgm:spPr/>
      <dgm:t>
        <a:bodyPr rtlCol="0"/>
        <a:lstStyle/>
        <a:p>
          <a:pPr rtl="0"/>
          <a:endParaRPr lang="es-ES" noProof="0"/>
        </a:p>
      </dgm:t>
    </dgm:pt>
    <dgm:pt modelId="{519A2F5E-7A54-4A12-912E-622381766FB9}">
      <dgm:prSet/>
      <dgm:spPr/>
      <dgm:t>
        <a:bodyPr rtlCol="0"/>
        <a:lstStyle/>
        <a:p>
          <a:pPr rtl="0">
            <a:defRPr cap="all"/>
          </a:pPr>
          <a:r>
            <a:rPr lang="es-ES" cap="none" noProof="0" dirty="0"/>
            <a:t>Estos problemas aumentan la relación entre los costos y la efectividad en la implementación de numerosas acciones públicas.</a:t>
          </a:r>
        </a:p>
      </dgm:t>
    </dgm:pt>
    <dgm:pt modelId="{307374A4-4A17-43D5-8DB9-7C2D43E05F7C}" type="parTrans" cxnId="{B8FDB49E-6F8F-467D-B518-087ED1BE2F00}">
      <dgm:prSet/>
      <dgm:spPr/>
      <dgm:t>
        <a:bodyPr rtlCol="0"/>
        <a:lstStyle/>
        <a:p>
          <a:pPr rtl="0"/>
          <a:endParaRPr lang="es-ES" sz="1800" noProof="0" dirty="0"/>
        </a:p>
      </dgm:t>
    </dgm:pt>
    <dgm:pt modelId="{32665A1C-99BB-4A14-AF4D-61EF87EF615D}" type="sibTrans" cxnId="{B8FDB49E-6F8F-467D-B518-087ED1BE2F00}">
      <dgm:prSet/>
      <dgm:spPr/>
      <dgm:t>
        <a:bodyPr rtlCol="0"/>
        <a:lstStyle/>
        <a:p>
          <a:pPr rtl="0"/>
          <a:endParaRPr lang="es-ES" noProof="0"/>
        </a:p>
      </dgm:t>
    </dgm:pt>
    <dgm:pt modelId="{615F0D8B-EE23-47C5-BB4E-6FA0F48123E5}" type="pres">
      <dgm:prSet presAssocID="{F7976D7A-2809-48FB-8B30-D4327466DB42}" presName="vert0" presStyleCnt="0">
        <dgm:presLayoutVars>
          <dgm:dir/>
          <dgm:animOne val="branch"/>
          <dgm:animLvl val="lvl"/>
        </dgm:presLayoutVars>
      </dgm:prSet>
      <dgm:spPr/>
    </dgm:pt>
    <dgm:pt modelId="{69FA8420-2E40-4926-9700-801144E8F7A0}" type="pres">
      <dgm:prSet presAssocID="{B69A6FF2-2EC5-44F5-B40A-7DDD8EFE880F}" presName="thickLine" presStyleLbl="alignNode1" presStyleIdx="0" presStyleCnt="3"/>
      <dgm:spPr/>
    </dgm:pt>
    <dgm:pt modelId="{1B565A1D-54CB-449F-8EEF-A0EC44BE8E12}" type="pres">
      <dgm:prSet presAssocID="{B69A6FF2-2EC5-44F5-B40A-7DDD8EFE880F}" presName="horz1" presStyleCnt="0"/>
      <dgm:spPr/>
    </dgm:pt>
    <dgm:pt modelId="{B884FC7D-8BFD-4AB8-9833-29E0E357830A}" type="pres">
      <dgm:prSet presAssocID="{B69A6FF2-2EC5-44F5-B40A-7DDD8EFE880F}" presName="tx1" presStyleLbl="revTx" presStyleIdx="0" presStyleCnt="3"/>
      <dgm:spPr/>
    </dgm:pt>
    <dgm:pt modelId="{020D4392-4DA2-4A5B-B031-AB0DD74752BF}" type="pres">
      <dgm:prSet presAssocID="{B69A6FF2-2EC5-44F5-B40A-7DDD8EFE880F}" presName="vert1" presStyleCnt="0"/>
      <dgm:spPr/>
    </dgm:pt>
    <dgm:pt modelId="{1EFCBFCA-9370-4239-B284-EE3A68AB59DF}" type="pres">
      <dgm:prSet presAssocID="{EBA08FD7-6D70-4ED2-9086-DF3F7395DBB2}" presName="thickLine" presStyleLbl="alignNode1" presStyleIdx="1" presStyleCnt="3"/>
      <dgm:spPr/>
    </dgm:pt>
    <dgm:pt modelId="{D751E19E-CD3D-40E7-896E-97D910DBE758}" type="pres">
      <dgm:prSet presAssocID="{EBA08FD7-6D70-4ED2-9086-DF3F7395DBB2}" presName="horz1" presStyleCnt="0"/>
      <dgm:spPr/>
    </dgm:pt>
    <dgm:pt modelId="{990D4984-1D72-48A8-822C-7C721E79481C}" type="pres">
      <dgm:prSet presAssocID="{EBA08FD7-6D70-4ED2-9086-DF3F7395DBB2}" presName="tx1" presStyleLbl="revTx" presStyleIdx="1" presStyleCnt="3"/>
      <dgm:spPr/>
    </dgm:pt>
    <dgm:pt modelId="{10435B0C-6A39-479B-B5A9-82D0089CF81B}" type="pres">
      <dgm:prSet presAssocID="{EBA08FD7-6D70-4ED2-9086-DF3F7395DBB2}" presName="vert1" presStyleCnt="0"/>
      <dgm:spPr/>
    </dgm:pt>
    <dgm:pt modelId="{3FFCB2B3-4971-43A4-9BCC-5B9D3330901D}" type="pres">
      <dgm:prSet presAssocID="{519A2F5E-7A54-4A12-912E-622381766FB9}" presName="thickLine" presStyleLbl="alignNode1" presStyleIdx="2" presStyleCnt="3"/>
      <dgm:spPr/>
    </dgm:pt>
    <dgm:pt modelId="{AE080C9D-1032-4918-B38A-130F6EC49BE0}" type="pres">
      <dgm:prSet presAssocID="{519A2F5E-7A54-4A12-912E-622381766FB9}" presName="horz1" presStyleCnt="0"/>
      <dgm:spPr/>
    </dgm:pt>
    <dgm:pt modelId="{53621B3A-6F38-422C-AD4F-5762A8A78080}" type="pres">
      <dgm:prSet presAssocID="{519A2F5E-7A54-4A12-912E-622381766FB9}" presName="tx1" presStyleLbl="revTx" presStyleIdx="2" presStyleCnt="3"/>
      <dgm:spPr/>
    </dgm:pt>
    <dgm:pt modelId="{8DF67C88-19A9-446E-8AE0-4BEC1B860459}" type="pres">
      <dgm:prSet presAssocID="{519A2F5E-7A54-4A12-912E-622381766FB9}" presName="vert1" presStyleCnt="0"/>
      <dgm:spPr/>
    </dgm:pt>
  </dgm:ptLst>
  <dgm:cxnLst>
    <dgm:cxn modelId="{28A31605-05B7-4894-BFFB-4948D01F6A15}" srcId="{F7976D7A-2809-48FB-8B30-D4327466DB42}" destId="{B69A6FF2-2EC5-44F5-B40A-7DDD8EFE880F}" srcOrd="0" destOrd="0" parTransId="{BE6B6F1B-33A1-4839-8A68-BE65EC67356C}" sibTransId="{82683247-3086-4449-8468-0775FB46F868}"/>
    <dgm:cxn modelId="{0D0BCA27-382B-4020-9C73-E215629C7881}" type="presOf" srcId="{B69A6FF2-2EC5-44F5-B40A-7DDD8EFE880F}" destId="{B884FC7D-8BFD-4AB8-9833-29E0E357830A}" srcOrd="0" destOrd="0" presId="urn:microsoft.com/office/officeart/2008/layout/LinedList"/>
    <dgm:cxn modelId="{7D52726E-D17B-4DEE-8AF8-BC54438D3325}" type="presOf" srcId="{F7976D7A-2809-48FB-8B30-D4327466DB42}" destId="{615F0D8B-EE23-47C5-BB4E-6FA0F48123E5}" srcOrd="0" destOrd="0" presId="urn:microsoft.com/office/officeart/2008/layout/LinedList"/>
    <dgm:cxn modelId="{0CA7A783-C7B4-42AA-9F4A-3EAED258D432}" type="presOf" srcId="{EBA08FD7-6D70-4ED2-9086-DF3F7395DBB2}" destId="{990D4984-1D72-48A8-822C-7C721E79481C}" srcOrd="0" destOrd="0" presId="urn:microsoft.com/office/officeart/2008/layout/LinedList"/>
    <dgm:cxn modelId="{3BCEAA92-FD9F-4AE1-931C-2961282FA4D8}" srcId="{F7976D7A-2809-48FB-8B30-D4327466DB42}" destId="{EBA08FD7-6D70-4ED2-9086-DF3F7395DBB2}" srcOrd="1" destOrd="0" parTransId="{CA1F5978-939D-4608-A50C-55B3BAAF24F2}" sibTransId="{058F8BC5-6BF3-4F23-B8DD-99494990AEA0}"/>
    <dgm:cxn modelId="{B8FDB49E-6F8F-467D-B518-087ED1BE2F00}" srcId="{F7976D7A-2809-48FB-8B30-D4327466DB42}" destId="{519A2F5E-7A54-4A12-912E-622381766FB9}" srcOrd="2" destOrd="0" parTransId="{307374A4-4A17-43D5-8DB9-7C2D43E05F7C}" sibTransId="{32665A1C-99BB-4A14-AF4D-61EF87EF615D}"/>
    <dgm:cxn modelId="{DE4EC0D8-F08A-420C-8792-61738A069257}" type="presOf" srcId="{519A2F5E-7A54-4A12-912E-622381766FB9}" destId="{53621B3A-6F38-422C-AD4F-5762A8A78080}" srcOrd="0" destOrd="0" presId="urn:microsoft.com/office/officeart/2008/layout/LinedList"/>
    <dgm:cxn modelId="{8341A4B4-5546-43BE-B147-9B507FBCB6D2}" type="presParOf" srcId="{615F0D8B-EE23-47C5-BB4E-6FA0F48123E5}" destId="{69FA8420-2E40-4926-9700-801144E8F7A0}" srcOrd="0" destOrd="0" presId="urn:microsoft.com/office/officeart/2008/layout/LinedList"/>
    <dgm:cxn modelId="{26C1BFBD-BC99-482D-A7C5-11D1FE276E10}" type="presParOf" srcId="{615F0D8B-EE23-47C5-BB4E-6FA0F48123E5}" destId="{1B565A1D-54CB-449F-8EEF-A0EC44BE8E12}" srcOrd="1" destOrd="0" presId="urn:microsoft.com/office/officeart/2008/layout/LinedList"/>
    <dgm:cxn modelId="{650F02E0-0BA1-4A84-9A78-DB2DB0FBEB9F}" type="presParOf" srcId="{1B565A1D-54CB-449F-8EEF-A0EC44BE8E12}" destId="{B884FC7D-8BFD-4AB8-9833-29E0E357830A}" srcOrd="0" destOrd="0" presId="urn:microsoft.com/office/officeart/2008/layout/LinedList"/>
    <dgm:cxn modelId="{5F715BFD-187C-4572-9663-896A2B1C0B10}" type="presParOf" srcId="{1B565A1D-54CB-449F-8EEF-A0EC44BE8E12}" destId="{020D4392-4DA2-4A5B-B031-AB0DD74752BF}" srcOrd="1" destOrd="0" presId="urn:microsoft.com/office/officeart/2008/layout/LinedList"/>
    <dgm:cxn modelId="{99279619-6134-473E-9170-367AB31A90C1}" type="presParOf" srcId="{615F0D8B-EE23-47C5-BB4E-6FA0F48123E5}" destId="{1EFCBFCA-9370-4239-B284-EE3A68AB59DF}" srcOrd="2" destOrd="0" presId="urn:microsoft.com/office/officeart/2008/layout/LinedList"/>
    <dgm:cxn modelId="{3DD9D640-C261-4A65-B444-184017529BF6}" type="presParOf" srcId="{615F0D8B-EE23-47C5-BB4E-6FA0F48123E5}" destId="{D751E19E-CD3D-40E7-896E-97D910DBE758}" srcOrd="3" destOrd="0" presId="urn:microsoft.com/office/officeart/2008/layout/LinedList"/>
    <dgm:cxn modelId="{CA8640BA-FAD9-4BDE-8AAD-CBEB47963534}" type="presParOf" srcId="{D751E19E-CD3D-40E7-896E-97D910DBE758}" destId="{990D4984-1D72-48A8-822C-7C721E79481C}" srcOrd="0" destOrd="0" presId="urn:microsoft.com/office/officeart/2008/layout/LinedList"/>
    <dgm:cxn modelId="{CA7C3E87-D4BD-4774-9BA0-05BFF76B9E0B}" type="presParOf" srcId="{D751E19E-CD3D-40E7-896E-97D910DBE758}" destId="{10435B0C-6A39-479B-B5A9-82D0089CF81B}" srcOrd="1" destOrd="0" presId="urn:microsoft.com/office/officeart/2008/layout/LinedList"/>
    <dgm:cxn modelId="{7B7F865D-64FB-49F4-AA58-8D715492C762}" type="presParOf" srcId="{615F0D8B-EE23-47C5-BB4E-6FA0F48123E5}" destId="{3FFCB2B3-4971-43A4-9BCC-5B9D3330901D}" srcOrd="4" destOrd="0" presId="urn:microsoft.com/office/officeart/2008/layout/LinedList"/>
    <dgm:cxn modelId="{16A42490-A076-4356-B1E3-915251B9F2DC}" type="presParOf" srcId="{615F0D8B-EE23-47C5-BB4E-6FA0F48123E5}" destId="{AE080C9D-1032-4918-B38A-130F6EC49BE0}" srcOrd="5" destOrd="0" presId="urn:microsoft.com/office/officeart/2008/layout/LinedList"/>
    <dgm:cxn modelId="{CAF33897-7B9E-4A9F-BDA0-3E127CACB38A}" type="presParOf" srcId="{AE080C9D-1032-4918-B38A-130F6EC49BE0}" destId="{53621B3A-6F38-422C-AD4F-5762A8A78080}" srcOrd="0" destOrd="0" presId="urn:microsoft.com/office/officeart/2008/layout/LinedList"/>
    <dgm:cxn modelId="{5101E8CB-8A07-4276-8958-3A36C4B2F9DF}" type="presParOf" srcId="{AE080C9D-1032-4918-B38A-130F6EC49BE0}" destId="{8DF67C88-19A9-446E-8AE0-4BEC1B8604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11292-5724-4CF3-9B68-C9C37D007AE6}">
      <dsp:nvSpPr>
        <dsp:cNvPr id="0" name=""/>
        <dsp:cNvSpPr/>
      </dsp:nvSpPr>
      <dsp:spPr>
        <a:xfrm>
          <a:off x="-161859" y="229814"/>
          <a:ext cx="4944403" cy="2274580"/>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863410B7-CA0F-43F4-960E-9DA7059AF511}">
      <dsp:nvSpPr>
        <dsp:cNvPr id="0" name=""/>
        <dsp:cNvSpPr/>
      </dsp:nvSpPr>
      <dsp:spPr>
        <a:xfrm>
          <a:off x="526201" y="741594"/>
          <a:ext cx="1253466" cy="1251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2B821-D3EB-46EE-BCA0-DA5A1D91AF84}">
      <dsp:nvSpPr>
        <dsp:cNvPr id="0" name=""/>
        <dsp:cNvSpPr/>
      </dsp:nvSpPr>
      <dsp:spPr>
        <a:xfrm>
          <a:off x="2136290" y="229814"/>
          <a:ext cx="2969972" cy="22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962" tIns="240962" rIns="240962" bIns="240962" numCol="1" spcCol="1270" rtlCol="0" anchor="ctr" anchorCtr="0">
          <a:noAutofit/>
        </a:bodyPr>
        <a:lstStyle/>
        <a:p>
          <a:pPr marL="0" lvl="0" indent="0" algn="l" defTabSz="800100">
            <a:lnSpc>
              <a:spcPct val="100000"/>
            </a:lnSpc>
            <a:spcBef>
              <a:spcPct val="0"/>
            </a:spcBef>
            <a:spcAft>
              <a:spcPct val="35000"/>
            </a:spcAft>
            <a:buNone/>
          </a:pPr>
          <a:r>
            <a:rPr lang="es-ES" sz="1800" b="1" kern="1200" noProof="0" dirty="0">
              <a:solidFill>
                <a:schemeClr val="tx1"/>
              </a:solidFill>
            </a:rPr>
            <a:t>Efectividad macro</a:t>
          </a:r>
          <a:r>
            <a:rPr lang="es-ES" sz="1800" kern="1200" noProof="0" dirty="0">
              <a:solidFill>
                <a:schemeClr val="tx1"/>
              </a:solidFill>
            </a:rPr>
            <a:t>: lograr los objetivos de la política fiscal macroeconómica, expresados normalmente en función de los grandes agregados fiscales que inciden sobre la demanda y la actividad económica</a:t>
          </a:r>
        </a:p>
      </dsp:txBody>
      <dsp:txXfrm>
        <a:off x="2136290" y="229814"/>
        <a:ext cx="2969972" cy="2276803"/>
      </dsp:txXfrm>
    </dsp:sp>
    <dsp:sp modelId="{5EDC32A8-8A30-43AA-B28C-4DE1051927E9}">
      <dsp:nvSpPr>
        <dsp:cNvPr id="0" name=""/>
        <dsp:cNvSpPr/>
      </dsp:nvSpPr>
      <dsp:spPr>
        <a:xfrm>
          <a:off x="-161859" y="2911383"/>
          <a:ext cx="4944403" cy="2274580"/>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6AC72B6A-45B7-4ABB-9EFD-F5AC17DE9608}">
      <dsp:nvSpPr>
        <dsp:cNvPr id="0" name=""/>
        <dsp:cNvSpPr/>
      </dsp:nvSpPr>
      <dsp:spPr>
        <a:xfrm>
          <a:off x="526201" y="3423163"/>
          <a:ext cx="1253466" cy="1251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286CCF-EBB1-4A29-B240-4BC3DA177E84}">
      <dsp:nvSpPr>
        <dsp:cNvPr id="0" name=""/>
        <dsp:cNvSpPr/>
      </dsp:nvSpPr>
      <dsp:spPr>
        <a:xfrm>
          <a:off x="2156546" y="2911383"/>
          <a:ext cx="2929459" cy="227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962" tIns="240962" rIns="240962" bIns="240962" numCol="1" spcCol="1270" rtlCol="0" anchor="ctr" anchorCtr="0">
          <a:noAutofit/>
        </a:bodyPr>
        <a:lstStyle/>
        <a:p>
          <a:pPr marL="0" lvl="0" indent="0" algn="l" defTabSz="800100">
            <a:lnSpc>
              <a:spcPct val="100000"/>
            </a:lnSpc>
            <a:spcBef>
              <a:spcPct val="0"/>
            </a:spcBef>
            <a:spcAft>
              <a:spcPct val="35000"/>
            </a:spcAft>
            <a:buNone/>
          </a:pPr>
          <a:r>
            <a:rPr lang="es-ES" sz="1800" b="1" kern="1200" noProof="0" dirty="0">
              <a:solidFill>
                <a:schemeClr val="tx1"/>
              </a:solidFill>
            </a:rPr>
            <a:t>Eficiencia en la asignación de recursos:</a:t>
          </a:r>
          <a:r>
            <a:rPr lang="es-ES" sz="1800" kern="1200" noProof="0" dirty="0">
              <a:solidFill>
                <a:schemeClr val="tx1"/>
              </a:solidFill>
            </a:rPr>
            <a:t> distribuir los recursos públicos de modo que se reflejen las prioridades y preferencias de la ciudadanía, expresadas a través del sistema de representación política.</a:t>
          </a:r>
        </a:p>
      </dsp:txBody>
      <dsp:txXfrm>
        <a:off x="2156546" y="2911383"/>
        <a:ext cx="2929459" cy="2276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11292-5724-4CF3-9B68-C9C37D007AE6}">
      <dsp:nvSpPr>
        <dsp:cNvPr id="0" name=""/>
        <dsp:cNvSpPr/>
      </dsp:nvSpPr>
      <dsp:spPr>
        <a:xfrm>
          <a:off x="0" y="478438"/>
          <a:ext cx="5720954" cy="1753759"/>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863410B7-CA0F-43F4-960E-9DA7059AF511}">
      <dsp:nvSpPr>
        <dsp:cNvPr id="0" name=""/>
        <dsp:cNvSpPr/>
      </dsp:nvSpPr>
      <dsp:spPr>
        <a:xfrm>
          <a:off x="530512" y="873033"/>
          <a:ext cx="965510" cy="9645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2B821-D3EB-46EE-BCA0-DA5A1D91AF84}">
      <dsp:nvSpPr>
        <dsp:cNvPr id="0" name=""/>
        <dsp:cNvSpPr/>
      </dsp:nvSpPr>
      <dsp:spPr>
        <a:xfrm>
          <a:off x="2026534" y="478438"/>
          <a:ext cx="3541429" cy="202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07" tIns="214607" rIns="214607" bIns="214607" numCol="1" spcCol="1270" rtlCol="0" anchor="ctr" anchorCtr="0">
          <a:noAutofit/>
        </a:bodyPr>
        <a:lstStyle/>
        <a:p>
          <a:pPr marL="0" lvl="0" indent="0" algn="l" defTabSz="711200">
            <a:lnSpc>
              <a:spcPct val="100000"/>
            </a:lnSpc>
            <a:spcBef>
              <a:spcPct val="0"/>
            </a:spcBef>
            <a:spcAft>
              <a:spcPct val="35000"/>
            </a:spcAft>
            <a:buNone/>
          </a:pPr>
          <a:r>
            <a:rPr lang="es-ES" sz="1600" b="1" kern="1200" noProof="0" dirty="0">
              <a:solidFill>
                <a:schemeClr val="tx1"/>
              </a:solidFill>
            </a:rPr>
            <a:t>Eficiencia en el uso de los recursos</a:t>
          </a:r>
          <a:r>
            <a:rPr lang="es-ES" sz="1600" kern="1200" noProof="0" dirty="0">
              <a:solidFill>
                <a:schemeClr val="tx1"/>
              </a:solidFill>
            </a:rPr>
            <a:t>: lograr que las instituciones públicas optimicen el uso de los fondos asignados y los recursos humanos y técnicos con que cuentan para alcanzar las metas comprometidas en el proceso de asignación de recursos.</a:t>
          </a:r>
        </a:p>
      </dsp:txBody>
      <dsp:txXfrm>
        <a:off x="2026534" y="478438"/>
        <a:ext cx="3541429" cy="2027784"/>
      </dsp:txXfrm>
    </dsp:sp>
    <dsp:sp modelId="{5EDC32A8-8A30-43AA-B28C-4DE1051927E9}">
      <dsp:nvSpPr>
        <dsp:cNvPr id="0" name=""/>
        <dsp:cNvSpPr/>
      </dsp:nvSpPr>
      <dsp:spPr>
        <a:xfrm>
          <a:off x="0" y="2911778"/>
          <a:ext cx="5720954" cy="1753759"/>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6AC72B6A-45B7-4ABB-9EFD-F5AC17DE9608}">
      <dsp:nvSpPr>
        <dsp:cNvPr id="0" name=""/>
        <dsp:cNvSpPr/>
      </dsp:nvSpPr>
      <dsp:spPr>
        <a:xfrm>
          <a:off x="530512" y="3306374"/>
          <a:ext cx="965510" cy="964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286CCF-EBB1-4A29-B240-4BC3DA177E84}">
      <dsp:nvSpPr>
        <dsp:cNvPr id="0" name=""/>
        <dsp:cNvSpPr/>
      </dsp:nvSpPr>
      <dsp:spPr>
        <a:xfrm>
          <a:off x="2026534" y="2911778"/>
          <a:ext cx="3541429" cy="202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07" tIns="214607" rIns="214607" bIns="214607" numCol="1" spcCol="1270" rtlCol="0" anchor="ctr" anchorCtr="0">
          <a:noAutofit/>
        </a:bodyPr>
        <a:lstStyle/>
        <a:p>
          <a:pPr marL="0" lvl="0" indent="0" algn="l" defTabSz="889000">
            <a:lnSpc>
              <a:spcPct val="100000"/>
            </a:lnSpc>
            <a:spcBef>
              <a:spcPct val="0"/>
            </a:spcBef>
            <a:spcAft>
              <a:spcPct val="35000"/>
            </a:spcAft>
            <a:buNone/>
          </a:pPr>
          <a:r>
            <a:rPr lang="es-ES" sz="2000" b="1" kern="1200" noProof="0" dirty="0">
              <a:solidFill>
                <a:schemeClr val="tx1"/>
              </a:solidFill>
            </a:rPr>
            <a:t>Transparencia en la generación y el uso de los recursos fiscales</a:t>
          </a:r>
          <a:r>
            <a:rPr lang="es-ES" sz="2000" kern="1200" noProof="0" dirty="0">
              <a:solidFill>
                <a:schemeClr val="tx1"/>
              </a:solidFill>
            </a:rPr>
            <a:t>: esto implica reconocer que dichos recursos se obtienen de la ciudadanía en el ejercicio de potestades públicas, las cuales son otorgadas a través de la legislación.</a:t>
          </a:r>
        </a:p>
      </dsp:txBody>
      <dsp:txXfrm>
        <a:off x="2026534" y="2911778"/>
        <a:ext cx="3541429" cy="2027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A8420-2E40-4926-9700-801144E8F7A0}">
      <dsp:nvSpPr>
        <dsp:cNvPr id="0" name=""/>
        <dsp:cNvSpPr/>
      </dsp:nvSpPr>
      <dsp:spPr>
        <a:xfrm>
          <a:off x="0" y="237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4FC7D-8BFD-4AB8-9833-29E0E357830A}">
      <dsp:nvSpPr>
        <dsp:cNvPr id="0" name=""/>
        <dsp:cNvSpPr/>
      </dsp:nvSpPr>
      <dsp:spPr>
        <a:xfrm>
          <a:off x="0" y="2379"/>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rtlCol="0" anchor="t" anchorCtr="0">
          <a:noAutofit/>
        </a:bodyPr>
        <a:lstStyle/>
        <a:p>
          <a:pPr marL="0" lvl="0" indent="0" algn="l" defTabSz="977900" rtl="0">
            <a:lnSpc>
              <a:spcPct val="90000"/>
            </a:lnSpc>
            <a:spcBef>
              <a:spcPct val="0"/>
            </a:spcBef>
            <a:spcAft>
              <a:spcPct val="35000"/>
            </a:spcAft>
            <a:buNone/>
            <a:defRPr cap="all"/>
          </a:pPr>
          <a:r>
            <a:rPr lang="es-ES" sz="2200" kern="1200" cap="none" noProof="0" dirty="0"/>
            <a:t> La distribución política de recursos públicos tiende a generar excesos de gastos y sesgos al déficit.</a:t>
          </a:r>
        </a:p>
      </dsp:txBody>
      <dsp:txXfrm>
        <a:off x="0" y="2379"/>
        <a:ext cx="6172199" cy="1622955"/>
      </dsp:txXfrm>
    </dsp:sp>
    <dsp:sp modelId="{1EFCBFCA-9370-4239-B284-EE3A68AB59DF}">
      <dsp:nvSpPr>
        <dsp:cNvPr id="0" name=""/>
        <dsp:cNvSpPr/>
      </dsp:nvSpPr>
      <dsp:spPr>
        <a:xfrm>
          <a:off x="0" y="1625334"/>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D4984-1D72-48A8-822C-7C721E79481C}">
      <dsp:nvSpPr>
        <dsp:cNvPr id="0" name=""/>
        <dsp:cNvSpPr/>
      </dsp:nvSpPr>
      <dsp:spPr>
        <a:xfrm>
          <a:off x="0" y="1625334"/>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rtlCol="0" anchor="t" anchorCtr="0">
          <a:noAutofit/>
        </a:bodyPr>
        <a:lstStyle/>
        <a:p>
          <a:pPr marL="0" lvl="0" indent="0" algn="l" defTabSz="977900" rtl="0">
            <a:lnSpc>
              <a:spcPct val="90000"/>
            </a:lnSpc>
            <a:spcBef>
              <a:spcPct val="0"/>
            </a:spcBef>
            <a:spcAft>
              <a:spcPct val="35000"/>
            </a:spcAft>
            <a:buNone/>
            <a:defRPr cap="all"/>
          </a:pPr>
          <a:r>
            <a:rPr lang="es-ES" sz="2200" kern="1200" cap="none" noProof="0" dirty="0"/>
            <a:t> Los niveles de producción que se alcanzan son ineficientes, ya que se </a:t>
          </a:r>
          <a:r>
            <a:rPr lang="es-ES" sz="2200" kern="1200" cap="none" noProof="0" dirty="0" err="1"/>
            <a:t>subproducen</a:t>
          </a:r>
          <a:r>
            <a:rPr lang="es-ES" sz="2200" kern="1200" cap="none" noProof="0" dirty="0"/>
            <a:t> algunos servicios públicos necesarios  y se </a:t>
          </a:r>
          <a:r>
            <a:rPr lang="es-ES" sz="2200" kern="1200" cap="none" noProof="0" dirty="0" err="1"/>
            <a:t>sobreproducen</a:t>
          </a:r>
          <a:r>
            <a:rPr lang="es-ES" sz="2200" kern="1200" cap="none" noProof="0" dirty="0"/>
            <a:t> otros cuyos beneficios son más apropiables por segmentos específicos de la población</a:t>
          </a:r>
        </a:p>
      </dsp:txBody>
      <dsp:txXfrm>
        <a:off x="0" y="1625334"/>
        <a:ext cx="6172199" cy="1622955"/>
      </dsp:txXfrm>
    </dsp:sp>
    <dsp:sp modelId="{3FFCB2B3-4971-43A4-9BCC-5B9D3330901D}">
      <dsp:nvSpPr>
        <dsp:cNvPr id="0" name=""/>
        <dsp:cNvSpPr/>
      </dsp:nvSpPr>
      <dsp:spPr>
        <a:xfrm>
          <a:off x="0" y="3248290"/>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21B3A-6F38-422C-AD4F-5762A8A78080}">
      <dsp:nvSpPr>
        <dsp:cNvPr id="0" name=""/>
        <dsp:cNvSpPr/>
      </dsp:nvSpPr>
      <dsp:spPr>
        <a:xfrm>
          <a:off x="0" y="3248290"/>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rtlCol="0" anchor="t" anchorCtr="0">
          <a:noAutofit/>
        </a:bodyPr>
        <a:lstStyle/>
        <a:p>
          <a:pPr marL="0" lvl="0" indent="0" algn="l" defTabSz="977900" rtl="0">
            <a:lnSpc>
              <a:spcPct val="90000"/>
            </a:lnSpc>
            <a:spcBef>
              <a:spcPct val="0"/>
            </a:spcBef>
            <a:spcAft>
              <a:spcPct val="35000"/>
            </a:spcAft>
            <a:buNone/>
            <a:defRPr cap="all"/>
          </a:pPr>
          <a:r>
            <a:rPr lang="es-ES" sz="2200" kern="1200" cap="none" noProof="0" dirty="0"/>
            <a:t>Estos problemas aumentan la relación entre los costos y la efectividad en la implementación de numerosas acciones públicas.</a:t>
          </a:r>
        </a:p>
      </dsp:txBody>
      <dsp:txXfrm>
        <a:off x="0" y="3248290"/>
        <a:ext cx="6172199" cy="16229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Lista sólida vertical de iconos"/>
  <dgm:desc val="Se usa para mostrar una serie de elementos visuales de arriba a abajo con texto de nivel 1 o nivel 1 y nivel 2 agrupados en una forma. Funciona mejor con iconos o imágenes pequeñas con descripciones más larga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Lista sólida vertical de iconos"/>
  <dgm:desc val="Se usa para mostrar una serie de elementos visuales de arriba a abajo con texto de nivel 1 o nivel 1 y nivel 2 agrupados en una forma. Funciona mejor con iconos o imágenes pequeñas con descripciones más larga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770DF988-5CAB-432B-8D0B-D8C3E059DF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9BE356AA-AEFC-428A-8BD0-AA2D3C591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4C1C3CC-C15A-4179-A985-A9FE89C74AFB}" type="datetime1">
              <a:rPr lang="es-ES" smtClean="0"/>
              <a:t>25/10/2022</a:t>
            </a:fld>
            <a:endParaRPr lang="es-ES"/>
          </a:p>
        </p:txBody>
      </p:sp>
      <p:sp>
        <p:nvSpPr>
          <p:cNvPr id="4" name="Marcador de pie de página 3">
            <a:extLst>
              <a:ext uri="{FF2B5EF4-FFF2-40B4-BE49-F238E27FC236}">
                <a16:creationId xmlns:a16="http://schemas.microsoft.com/office/drawing/2014/main" id="{E4865BBC-F712-4550-A53A-E3704893E6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F4944CF1-DDB6-4D6E-8031-215AE90439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2908541-035C-4B65-9610-76D15F8AC213}" type="slidenum">
              <a:rPr lang="es-ES" smtClean="0"/>
              <a:t>‹Nº›</a:t>
            </a:fld>
            <a:endParaRPr lang="es-ES"/>
          </a:p>
        </p:txBody>
      </p:sp>
    </p:spTree>
    <p:extLst>
      <p:ext uri="{BB962C8B-B14F-4D97-AF65-F5344CB8AC3E}">
        <p14:creationId xmlns:p14="http://schemas.microsoft.com/office/powerpoint/2010/main" val="419551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197271F-3753-49E0-92A2-CA1C313A2A6A}" type="datetime1">
              <a:rPr lang="es-ES" noProof="0" smtClean="0"/>
              <a:t>25/10/2022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B9CF3A1-9863-43A3-B39B-8E6FEFD6E20B}" type="slidenum">
              <a:rPr lang="es-ES" noProof="0" smtClean="0"/>
              <a:t>‹Nº›</a:t>
            </a:fld>
            <a:endParaRPr lang="es-ES" noProof="0"/>
          </a:p>
        </p:txBody>
      </p:sp>
    </p:spTree>
    <p:extLst>
      <p:ext uri="{BB962C8B-B14F-4D97-AF65-F5344CB8AC3E}">
        <p14:creationId xmlns:p14="http://schemas.microsoft.com/office/powerpoint/2010/main" val="584560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1</a:t>
            </a:fld>
            <a:endParaRPr lang="es-ES"/>
          </a:p>
        </p:txBody>
      </p:sp>
    </p:spTree>
    <p:extLst>
      <p:ext uri="{BB962C8B-B14F-4D97-AF65-F5344CB8AC3E}">
        <p14:creationId xmlns:p14="http://schemas.microsoft.com/office/powerpoint/2010/main" val="197894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18</a:t>
            </a:fld>
            <a:endParaRPr lang="es-ES"/>
          </a:p>
        </p:txBody>
      </p:sp>
    </p:spTree>
    <p:extLst>
      <p:ext uri="{BB962C8B-B14F-4D97-AF65-F5344CB8AC3E}">
        <p14:creationId xmlns:p14="http://schemas.microsoft.com/office/powerpoint/2010/main" val="51525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0B9CF3A1-9863-43A3-B39B-8E6FEFD6E20B}" type="slidenum">
              <a:rPr lang="es-ES" smtClean="0"/>
              <a:t>26</a:t>
            </a:fld>
            <a:endParaRPr lang="es-ES"/>
          </a:p>
        </p:txBody>
      </p:sp>
    </p:spTree>
    <p:extLst>
      <p:ext uri="{BB962C8B-B14F-4D97-AF65-F5344CB8AC3E}">
        <p14:creationId xmlns:p14="http://schemas.microsoft.com/office/powerpoint/2010/main" val="57871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27</a:t>
            </a:fld>
            <a:endParaRPr lang="es-ES"/>
          </a:p>
        </p:txBody>
      </p:sp>
    </p:spTree>
    <p:extLst>
      <p:ext uri="{BB962C8B-B14F-4D97-AF65-F5344CB8AC3E}">
        <p14:creationId xmlns:p14="http://schemas.microsoft.com/office/powerpoint/2010/main" val="70233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28</a:t>
            </a:fld>
            <a:endParaRPr lang="es-ES"/>
          </a:p>
        </p:txBody>
      </p:sp>
    </p:spTree>
    <p:extLst>
      <p:ext uri="{BB962C8B-B14F-4D97-AF65-F5344CB8AC3E}">
        <p14:creationId xmlns:p14="http://schemas.microsoft.com/office/powerpoint/2010/main" val="258809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29</a:t>
            </a:fld>
            <a:endParaRPr lang="es-ES"/>
          </a:p>
        </p:txBody>
      </p:sp>
    </p:spTree>
    <p:extLst>
      <p:ext uri="{BB962C8B-B14F-4D97-AF65-F5344CB8AC3E}">
        <p14:creationId xmlns:p14="http://schemas.microsoft.com/office/powerpoint/2010/main" val="31009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B9CF3A1-9863-43A3-B39B-8E6FEFD6E20B}" type="slidenum">
              <a:rPr lang="es-ES" smtClean="0"/>
              <a:t>36</a:t>
            </a:fld>
            <a:endParaRPr lang="es-ES"/>
          </a:p>
        </p:txBody>
      </p:sp>
    </p:spTree>
    <p:extLst>
      <p:ext uri="{BB962C8B-B14F-4D97-AF65-F5344CB8AC3E}">
        <p14:creationId xmlns:p14="http://schemas.microsoft.com/office/powerpoint/2010/main" val="412671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rtlCol="0" anchor="b">
            <a:normAutofit/>
          </a:bodyPr>
          <a:lstStyle>
            <a:lvl1pPr algn="ctr">
              <a:lnSpc>
                <a:spcPct val="80000"/>
              </a:lnSpc>
              <a:defRPr sz="4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FA6BF959-E47C-478B-BD16-0D4D033531B8}"/>
              </a:ext>
            </a:extLst>
          </p:cNvPr>
          <p:cNvSpPr>
            <a:spLocks noGrp="1"/>
          </p:cNvSpPr>
          <p:nvPr userDrawn="1">
            <p:ph type="subTitle" idx="1" hasCustomPrompt="1"/>
          </p:nvPr>
        </p:nvSpPr>
        <p:spPr>
          <a:xfrm>
            <a:off x="7871790" y="5166704"/>
            <a:ext cx="3168000" cy="766957"/>
          </a:xfrm>
        </p:spPr>
        <p:txBody>
          <a:bodyPr lIns="0" tIns="0" rIns="0" bIns="0" rtlCol="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8" name="Marcador de pie de página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rtlCol="0"/>
          <a:lstStyle/>
          <a:p>
            <a:pPr rtl="0"/>
            <a:fld id="{BA282B3E-4E3B-4D3F-AC29-B6E963F9C7A1}" type="slidenum">
              <a:rPr lang="es-ES" noProof="0" smtClean="0"/>
              <a:t>‹Nº›</a:t>
            </a:fld>
            <a:endParaRPr lang="es-ES" noProof="0"/>
          </a:p>
        </p:txBody>
      </p:sp>
      <p:sp>
        <p:nvSpPr>
          <p:cNvPr id="18" name="Rectángulo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83086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bg>
      <p:bgPr>
        <a:solidFill>
          <a:schemeClr val="bg1"/>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3DEF3112-D486-4882-BC48-3F76333284FF}"/>
              </a:ext>
            </a:extLst>
          </p:cNvPr>
          <p:cNvSpPr>
            <a:spLocks noGrp="1"/>
          </p:cNvSpPr>
          <p:nvPr>
            <p:ph type="title" hasCustomPrompt="1"/>
          </p:nvPr>
        </p:nvSpPr>
        <p:spPr>
          <a:xfrm>
            <a:off x="4104860" y="360000"/>
            <a:ext cx="4015409" cy="1330688"/>
          </a:xfrm>
        </p:spPr>
        <p:txBody>
          <a:bodyPr rtlCol="0" anchor="b"/>
          <a:lstStyle>
            <a:lvl1pPr algn="ctr">
              <a:defRPr i="0">
                <a:solidFill>
                  <a:schemeClr val="bg1"/>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5C53C519-9032-4600-BB7F-55E3FE850758}"/>
              </a:ext>
            </a:extLst>
          </p:cNvPr>
          <p:cNvSpPr>
            <a:spLocks noGrp="1"/>
          </p:cNvSpPr>
          <p:nvPr>
            <p:ph type="ftr" sz="quarter" idx="10"/>
          </p:nvPr>
        </p:nvSpPr>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3" name="Forma libre: Forma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s-ES" noProof="0"/>
          </a:p>
        </p:txBody>
      </p:sp>
    </p:spTree>
    <p:extLst>
      <p:ext uri="{BB962C8B-B14F-4D97-AF65-F5344CB8AC3E}">
        <p14:creationId xmlns:p14="http://schemas.microsoft.com/office/powerpoint/2010/main" val="226004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arte superior claro">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3DEF3112-D486-4882-BC48-3F76333284FF}"/>
              </a:ext>
            </a:extLst>
          </p:cNvPr>
          <p:cNvSpPr>
            <a:spLocks noGrp="1"/>
          </p:cNvSpPr>
          <p:nvPr>
            <p:ph type="title" hasCustomPrompt="1"/>
          </p:nvPr>
        </p:nvSpPr>
        <p:spPr>
          <a:xfrm>
            <a:off x="4104860" y="360000"/>
            <a:ext cx="4015409" cy="1330688"/>
          </a:xfrm>
        </p:spPr>
        <p:txBody>
          <a:bodyPr rtlCol="0" anchor="b"/>
          <a:lstStyle>
            <a:lvl1pPr algn="ctr">
              <a:defRPr i="0">
                <a:solidFill>
                  <a:schemeClr val="bg1"/>
                </a:solidFill>
              </a:defRPr>
            </a:lvl1pPr>
          </a:lstStyle>
          <a:p>
            <a:pPr rtl="0"/>
            <a:r>
              <a:rPr lang="es-ES" noProof="0"/>
              <a:t>Haga clic para editar el estilo de título del patrón</a:t>
            </a:r>
          </a:p>
        </p:txBody>
      </p:sp>
      <p:sp>
        <p:nvSpPr>
          <p:cNvPr id="6" name="Marcador de pie de página 5">
            <a:extLst>
              <a:ext uri="{FF2B5EF4-FFF2-40B4-BE49-F238E27FC236}">
                <a16:creationId xmlns:a16="http://schemas.microsoft.com/office/drawing/2014/main" id="{5C53C519-9032-4600-BB7F-55E3FE850758}"/>
              </a:ext>
            </a:extLst>
          </p:cNvPr>
          <p:cNvSpPr>
            <a:spLocks noGrp="1"/>
          </p:cNvSpPr>
          <p:nvPr>
            <p:ph type="ftr" sz="quarter" idx="10"/>
          </p:nvPr>
        </p:nvSpPr>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3" name="Forma libre: Forma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s-ES" noProof="0"/>
          </a:p>
        </p:txBody>
      </p:sp>
    </p:spTree>
    <p:extLst>
      <p:ext uri="{BB962C8B-B14F-4D97-AF65-F5344CB8AC3E}">
        <p14:creationId xmlns:p14="http://schemas.microsoft.com/office/powerpoint/2010/main" val="2184904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Solo título: izquierda claro">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rtlCol="0" anchor="b"/>
          <a:lstStyle>
            <a:lvl1pPr algn="ctr">
              <a:defRPr i="0">
                <a:solidFill>
                  <a:schemeClr val="accent3">
                    <a:lumMod val="75000"/>
                  </a:schemeClr>
                </a:solidFill>
              </a:defRPr>
            </a:lvl1pPr>
          </a:lstStyle>
          <a:p>
            <a:pPr rtl="0"/>
            <a:r>
              <a:rPr lang="es-ES" noProof="0"/>
              <a:t>Haga clic para modificar el estilo de título del patrón</a:t>
            </a:r>
          </a:p>
        </p:txBody>
      </p:sp>
      <p:sp>
        <p:nvSpPr>
          <p:cNvPr id="6" name="Marcador de pie de página 5">
            <a:extLst>
              <a:ext uri="{FF2B5EF4-FFF2-40B4-BE49-F238E27FC236}">
                <a16:creationId xmlns:a16="http://schemas.microsoft.com/office/drawing/2014/main" id="{5C53C519-9032-4600-BB7F-55E3FE850758}"/>
              </a:ext>
            </a:extLst>
          </p:cNvPr>
          <p:cNvSpPr>
            <a:spLocks noGrp="1"/>
          </p:cNvSpPr>
          <p:nvPr>
            <p:ph type="ftr" sz="quarter" idx="10"/>
          </p:nvPr>
        </p:nvSpPr>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1" name="Rectángulo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Forma libre: Forma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19" name="Rectángulo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567685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Solo título: derecha claro">
    <p:bg>
      <p:bgPr>
        <a:solidFill>
          <a:schemeClr val="accent1"/>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rtlCol="0" anchor="b"/>
          <a:lstStyle>
            <a:lvl1pPr algn="ctr">
              <a:defRPr i="0">
                <a:solidFill>
                  <a:schemeClr val="accent3">
                    <a:lumMod val="75000"/>
                  </a:schemeClr>
                </a:solidFill>
              </a:defRPr>
            </a:lvl1pPr>
          </a:lstStyle>
          <a:p>
            <a:pPr rtl="0"/>
            <a:r>
              <a:rPr lang="es-ES" noProof="0"/>
              <a:t>Haga clic para modificar el estilo de título del patrón</a:t>
            </a:r>
          </a:p>
        </p:txBody>
      </p:sp>
      <p:sp>
        <p:nvSpPr>
          <p:cNvPr id="6" name="Marcador de pie de página 5">
            <a:extLst>
              <a:ext uri="{FF2B5EF4-FFF2-40B4-BE49-F238E27FC236}">
                <a16:creationId xmlns:a16="http://schemas.microsoft.com/office/drawing/2014/main" id="{5C53C519-9032-4600-BB7F-55E3FE850758}"/>
              </a:ext>
            </a:extLst>
          </p:cNvPr>
          <p:cNvSpPr>
            <a:spLocks noGrp="1"/>
          </p:cNvSpPr>
          <p:nvPr>
            <p:ph type="ftr" sz="quarter" idx="10"/>
          </p:nvPr>
        </p:nvSpPr>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1" name="Rectángulo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Forma libre: Forma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12" name="Rectángulo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400198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Solo título: izquierda oscuro">
    <p:bg>
      <p:bgPr>
        <a:solidFill>
          <a:schemeClr val="bg1"/>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rtlCol="0" anchor="b"/>
          <a:lstStyle>
            <a:lvl1pPr algn="ctr">
              <a:defRPr i="0">
                <a:solidFill>
                  <a:schemeClr val="bg1"/>
                </a:solidFill>
              </a:defRPr>
            </a:lvl1pPr>
          </a:lstStyle>
          <a:p>
            <a:pPr rtl="0"/>
            <a:r>
              <a:rPr lang="es-ES" noProof="0"/>
              <a:t>Haga clic para modificar el estilo de título del patrón</a:t>
            </a:r>
          </a:p>
        </p:txBody>
      </p:sp>
      <p:sp>
        <p:nvSpPr>
          <p:cNvPr id="6" name="Marcador de pie de página 5">
            <a:extLst>
              <a:ext uri="{FF2B5EF4-FFF2-40B4-BE49-F238E27FC236}">
                <a16:creationId xmlns:a16="http://schemas.microsoft.com/office/drawing/2014/main" id="{5C53C519-9032-4600-BB7F-55E3FE850758}"/>
              </a:ext>
            </a:extLst>
          </p:cNvPr>
          <p:cNvSpPr>
            <a:spLocks noGrp="1"/>
          </p:cNvSpPr>
          <p:nvPr>
            <p:ph type="ftr" sz="quarter" idx="10"/>
          </p:nvPr>
        </p:nvSpPr>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1" name="Rectángulo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Forma libre: Forma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19" name="Rectángulo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3574048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pie de página 4">
            <a:extLst>
              <a:ext uri="{FF2B5EF4-FFF2-40B4-BE49-F238E27FC236}">
                <a16:creationId xmlns:a16="http://schemas.microsoft.com/office/drawing/2014/main" id="{9E01CD27-564C-4C36-AFC8-1DAB684F65E9}"/>
              </a:ext>
            </a:extLst>
          </p:cNvPr>
          <p:cNvSpPr>
            <a:spLocks noGrp="1"/>
          </p:cNvSpPr>
          <p:nvPr>
            <p:ph type="ftr" sz="quarter" idx="10"/>
          </p:nvPr>
        </p:nvSpPr>
        <p:spPr/>
        <p:txBody>
          <a:bodyPr rtlCol="0"/>
          <a:lstStyle/>
          <a:p>
            <a:pPr rtl="0"/>
            <a:endParaRPr lang="es-ES" noProof="0"/>
          </a:p>
        </p:txBody>
      </p:sp>
      <p:sp>
        <p:nvSpPr>
          <p:cNvPr id="6" name="Marcador de posición de número de diapositiva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Tree>
    <p:extLst>
      <p:ext uri="{BB962C8B-B14F-4D97-AF65-F5344CB8AC3E}">
        <p14:creationId xmlns:p14="http://schemas.microsoft.com/office/powerpoint/2010/main" val="248941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En blanco con borde">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pie de página 4">
            <a:extLst>
              <a:ext uri="{FF2B5EF4-FFF2-40B4-BE49-F238E27FC236}">
                <a16:creationId xmlns:a16="http://schemas.microsoft.com/office/drawing/2014/main" id="{9E01CD27-564C-4C36-AFC8-1DAB684F65E9}"/>
              </a:ext>
            </a:extLst>
          </p:cNvPr>
          <p:cNvSpPr>
            <a:spLocks noGrp="1"/>
          </p:cNvSpPr>
          <p:nvPr>
            <p:ph type="ftr" sz="quarter" idx="10"/>
          </p:nvPr>
        </p:nvSpPr>
        <p:spPr/>
        <p:txBody>
          <a:bodyPr rtlCol="0"/>
          <a:lstStyle/>
          <a:p>
            <a:pPr rtl="0"/>
            <a:endParaRPr lang="es-ES" noProof="0"/>
          </a:p>
        </p:txBody>
      </p:sp>
      <p:sp>
        <p:nvSpPr>
          <p:cNvPr id="6" name="Marcador de posición de número de diapositiva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8" name="Rectángulo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s-ES" noProof="0"/>
          </a:p>
        </p:txBody>
      </p:sp>
    </p:spTree>
    <p:extLst>
      <p:ext uri="{BB962C8B-B14F-4D97-AF65-F5344CB8AC3E}">
        <p14:creationId xmlns:p14="http://schemas.microsoft.com/office/powerpoint/2010/main" val="257086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rtlCol="0" anchor="b"/>
          <a:lstStyle>
            <a:lvl1pPr algn="l">
              <a:defRPr sz="3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8" name="Marcador de pie de página 7">
            <a:extLst>
              <a:ext uri="{FF2B5EF4-FFF2-40B4-BE49-F238E27FC236}">
                <a16:creationId xmlns:a16="http://schemas.microsoft.com/office/drawing/2014/main" id="{508C719C-3F6B-4A74-BAD7-C48CE3BB03E9}"/>
              </a:ext>
            </a:extLst>
          </p:cNvPr>
          <p:cNvSpPr>
            <a:spLocks noGrp="1"/>
          </p:cNvSpPr>
          <p:nvPr>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Tree>
    <p:extLst>
      <p:ext uri="{BB962C8B-B14F-4D97-AF65-F5344CB8AC3E}">
        <p14:creationId xmlns:p14="http://schemas.microsoft.com/office/powerpoint/2010/main" val="300346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n con leyenda">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rtlCol="0" anchor="b">
            <a:normAutofit/>
          </a:bodyPr>
          <a:lstStyle>
            <a:lvl1pPr algn="ctr">
              <a:lnSpc>
                <a:spcPct val="80000"/>
              </a:lnSpc>
              <a:defRPr sz="4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FA6BF959-E47C-478B-BD16-0D4D033531B8}"/>
              </a:ext>
            </a:extLst>
          </p:cNvPr>
          <p:cNvSpPr>
            <a:spLocks noGrp="1"/>
          </p:cNvSpPr>
          <p:nvPr userDrawn="1">
            <p:ph type="subTitle" idx="1" hasCustomPrompt="1"/>
          </p:nvPr>
        </p:nvSpPr>
        <p:spPr>
          <a:xfrm>
            <a:off x="7871790" y="5166704"/>
            <a:ext cx="3168000" cy="766957"/>
          </a:xfrm>
        </p:spPr>
        <p:txBody>
          <a:bodyPr lIns="0" tIns="0" rIns="0" bIns="0" rtlCol="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8" name="Marcador de pie de página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rtlCol="0"/>
          <a:lstStyle/>
          <a:p>
            <a:pPr rtl="0"/>
            <a:fld id="{BA282B3E-4E3B-4D3F-AC29-B6E963F9C7A1}" type="slidenum">
              <a:rPr lang="es-ES" noProof="0" smtClean="0"/>
              <a:t>‹Nº›</a:t>
            </a:fld>
            <a:endParaRPr lang="es-ES" noProof="0"/>
          </a:p>
        </p:txBody>
      </p:sp>
      <p:sp>
        <p:nvSpPr>
          <p:cNvPr id="5" name="Marcador de posición de imagen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rtlCol="0" anchor="ctr">
            <a:normAutofit/>
          </a:bodyPr>
          <a:lstStyle>
            <a:lvl1pPr marL="0" indent="0" algn="ctr">
              <a:buNone/>
              <a:defRPr sz="1800" i="1"/>
            </a:lvl1pPr>
          </a:lstStyle>
          <a:p>
            <a:pPr rtl="0"/>
            <a:r>
              <a:rPr lang="es-ES" noProof="0"/>
              <a:t>Inserte su imagen aquí</a:t>
            </a:r>
          </a:p>
        </p:txBody>
      </p:sp>
    </p:spTree>
    <p:extLst>
      <p:ext uri="{BB962C8B-B14F-4D97-AF65-F5344CB8AC3E}">
        <p14:creationId xmlns:p14="http://schemas.microsoft.com/office/powerpoint/2010/main" val="387440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54312-8F47-47A2-B516-8177B86706CC}"/>
              </a:ext>
            </a:extLst>
          </p:cNvPr>
          <p:cNvSpPr>
            <a:spLocks noGrp="1"/>
          </p:cNvSpPr>
          <p:nvPr>
            <p:ph type="title"/>
          </p:nvPr>
        </p:nvSpPr>
        <p:spPr/>
        <p:txBody>
          <a:bodyPr rtlCol="0"/>
          <a:lstStyle>
            <a:lvl1pPr>
              <a:defRPr i="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27404CAD-77D6-446D-9A66-D58B8AE176BD}"/>
              </a:ext>
            </a:extLst>
          </p:cNvPr>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B8B61B44-10FA-428B-8BF8-C394F5615CF9}"/>
              </a:ext>
            </a:extLst>
          </p:cNvPr>
          <p:cNvSpPr>
            <a:spLocks noGrp="1"/>
          </p:cNvSpPr>
          <p:nvPr>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0" name="Rectángulo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11" name="Rectángulo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Tree>
    <p:extLst>
      <p:ext uri="{BB962C8B-B14F-4D97-AF65-F5344CB8AC3E}">
        <p14:creationId xmlns:p14="http://schemas.microsoft.com/office/powerpoint/2010/main" val="100516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estrecho y contenido con imagen">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rtlCol="0" anchor="b">
            <a:normAutofit/>
          </a:bodyPr>
          <a:lstStyle>
            <a:lvl1pPr algn="ctr">
              <a:defRPr sz="3200" i="0">
                <a:solidFill>
                  <a:schemeClr val="tx1">
                    <a:lumMod val="85000"/>
                    <a:lumOff val="15000"/>
                  </a:schemeClr>
                </a:solidFill>
              </a:defRPr>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osición de pie de página 7">
            <a:extLst>
              <a:ext uri="{FF2B5EF4-FFF2-40B4-BE49-F238E27FC236}">
                <a16:creationId xmlns:a16="http://schemas.microsoft.com/office/drawing/2014/main" id="{B8B61B44-10FA-428B-8BF8-C394F5615CF9}"/>
              </a:ext>
            </a:extLst>
          </p:cNvPr>
          <p:cNvSpPr>
            <a:spLocks noGrp="1"/>
          </p:cNvSpPr>
          <p:nvPr>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3" name="Forma libre: Forma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17" name="Rectángulo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posición de imagen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rtlCol="0" anchor="ctr"/>
          <a:lstStyle>
            <a:lvl1pPr marL="0" indent="0" algn="ctr">
              <a:buNone/>
              <a:defRPr i="1"/>
            </a:lvl1pPr>
          </a:lstStyle>
          <a:p>
            <a:pPr rtl="0"/>
            <a:r>
              <a:rPr lang="es-ES" noProof="0"/>
              <a:t>Inserte su imagen aquí</a:t>
            </a:r>
          </a:p>
        </p:txBody>
      </p:sp>
    </p:spTree>
    <p:extLst>
      <p:ext uri="{BB962C8B-B14F-4D97-AF65-F5344CB8AC3E}">
        <p14:creationId xmlns:p14="http://schemas.microsoft.com/office/powerpoint/2010/main" val="401441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con imagen">
    <p:bg>
      <p:bgPr>
        <a:solidFill>
          <a:schemeClr val="bg1"/>
        </a:solid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rtlCol="0" anchor="b">
            <a:normAutofit/>
          </a:bodyPr>
          <a:lstStyle>
            <a:lvl1pPr algn="ctr">
              <a:defRPr sz="3200" i="0">
                <a:solidFill>
                  <a:schemeClr val="bg1"/>
                </a:solidFill>
              </a:defRPr>
            </a:lvl1pPr>
          </a:lstStyle>
          <a:p>
            <a:pPr rtl="0"/>
            <a:r>
              <a:rPr lang="es-ES" noProof="0"/>
              <a:t>Haga clic para modificar el estilo de título del patrón</a:t>
            </a:r>
          </a:p>
        </p:txBody>
      </p:sp>
      <p:sp>
        <p:nvSpPr>
          <p:cNvPr id="8" name="Marcador de pie de página 7">
            <a:extLst>
              <a:ext uri="{FF2B5EF4-FFF2-40B4-BE49-F238E27FC236}">
                <a16:creationId xmlns:a16="http://schemas.microsoft.com/office/drawing/2014/main" id="{B8B61B44-10FA-428B-8BF8-C394F5615CF9}"/>
              </a:ext>
            </a:extLst>
          </p:cNvPr>
          <p:cNvSpPr>
            <a:spLocks noGrp="1"/>
          </p:cNvSpPr>
          <p:nvPr>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8" name="Marcador de posición de imagen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rtlCol="0" anchor="ctr"/>
          <a:lstStyle>
            <a:lvl1pPr marL="0" indent="0" algn="ctr">
              <a:buNone/>
              <a:defRPr i="1">
                <a:solidFill>
                  <a:schemeClr val="bg1"/>
                </a:solidFill>
              </a:defRPr>
            </a:lvl1pPr>
          </a:lstStyle>
          <a:p>
            <a:pPr rtl="0"/>
            <a:r>
              <a:rPr lang="es-ES" noProof="0"/>
              <a:t>Inserte su imagen aquí</a:t>
            </a:r>
          </a:p>
        </p:txBody>
      </p:sp>
      <p:sp>
        <p:nvSpPr>
          <p:cNvPr id="6" name="Marcador de texto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rtlCol="0"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s-ES" noProof="0"/>
              <a:t>Escriba algo memorable...</a:t>
            </a:r>
          </a:p>
        </p:txBody>
      </p:sp>
      <p:sp>
        <p:nvSpPr>
          <p:cNvPr id="16" name="Rectángulo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Forma libre: Forma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Tree>
    <p:extLst>
      <p:ext uri="{BB962C8B-B14F-4D97-AF65-F5344CB8AC3E}">
        <p14:creationId xmlns:p14="http://schemas.microsoft.com/office/powerpoint/2010/main" val="175211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ita con nombre e imagen de autor">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Marcador de posición de imagen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rtlCol="0" anchor="ctr">
            <a:noAutofit/>
          </a:bodyPr>
          <a:lstStyle>
            <a:lvl1pPr marL="0" indent="0" algn="l">
              <a:buNone/>
              <a:defRPr sz="1800" i="1"/>
            </a:lvl1pPr>
          </a:lstStyle>
          <a:p>
            <a:pPr rtl="0"/>
            <a:r>
              <a:rPr lang="es-ES" noProof="0"/>
              <a:t>Inserte su imagen aquí</a:t>
            </a:r>
          </a:p>
        </p:txBody>
      </p:sp>
      <p:sp>
        <p:nvSpPr>
          <p:cNvPr id="12" name="Rectángulo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rtlCol="0" anchor="b">
            <a:normAutofit/>
          </a:bodyPr>
          <a:lstStyle>
            <a:lvl1pPr algn="ctr">
              <a:lnSpc>
                <a:spcPct val="80000"/>
              </a:lnSpc>
              <a:defRPr sz="4000" i="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FA6BF959-E47C-478B-BD16-0D4D033531B8}"/>
              </a:ext>
            </a:extLst>
          </p:cNvPr>
          <p:cNvSpPr>
            <a:spLocks noGrp="1"/>
          </p:cNvSpPr>
          <p:nvPr userDrawn="1">
            <p:ph type="subTitle" idx="1" hasCustomPrompt="1"/>
          </p:nvPr>
        </p:nvSpPr>
        <p:spPr>
          <a:xfrm>
            <a:off x="4512000" y="5166704"/>
            <a:ext cx="3168000" cy="766957"/>
          </a:xfrm>
        </p:spPr>
        <p:txBody>
          <a:bodyPr lIns="0" tIns="0" rIns="0" bIns="0" rtlCol="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8" name="Marcador de pie de página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rtlCol="0"/>
          <a:lstStyle/>
          <a:p>
            <a:pPr rtl="0"/>
            <a:fld id="{BA282B3E-4E3B-4D3F-AC29-B6E963F9C7A1}" type="slidenum">
              <a:rPr lang="es-ES" noProof="0" smtClean="0"/>
              <a:t>‹Nº›</a:t>
            </a:fld>
            <a:endParaRPr lang="es-ES" noProof="0"/>
          </a:p>
        </p:txBody>
      </p:sp>
    </p:spTree>
    <p:extLst>
      <p:ext uri="{BB962C8B-B14F-4D97-AF65-F5344CB8AC3E}">
        <p14:creationId xmlns:p14="http://schemas.microsoft.com/office/powerpoint/2010/main" val="358713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rtlCol="0" anchor="b"/>
          <a:lstStyle>
            <a:lvl1pPr>
              <a:defRPr sz="6000"/>
            </a:lvl1p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rtlCol="0"/>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7" name="Marcador de pie de página 6">
            <a:extLst>
              <a:ext uri="{FF2B5EF4-FFF2-40B4-BE49-F238E27FC236}">
                <a16:creationId xmlns:a16="http://schemas.microsoft.com/office/drawing/2014/main" id="{29960140-2A2E-4503-8278-0345FDE3198B}"/>
              </a:ext>
            </a:extLst>
          </p:cNvPr>
          <p:cNvSpPr>
            <a:spLocks noGrp="1"/>
          </p:cNvSpPr>
          <p:nvPr>
            <p:ph type="ftr" sz="quarter" idx="10"/>
          </p:nvPr>
        </p:nvSpPr>
        <p:spPr/>
        <p:txBody>
          <a:bodyPr rtlCol="0"/>
          <a:lstStyle/>
          <a:p>
            <a:pPr rtl="0"/>
            <a:endParaRPr lang="es-ES" noProof="0"/>
          </a:p>
        </p:txBody>
      </p:sp>
      <p:sp>
        <p:nvSpPr>
          <p:cNvPr id="8" name="Marcador de número de diapositiva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9" name="Rectángulo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93828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87E81-20CC-4C8C-BB1D-A38B4DAD5AE1}"/>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osición de pie de página 7">
            <a:extLst>
              <a:ext uri="{FF2B5EF4-FFF2-40B4-BE49-F238E27FC236}">
                <a16:creationId xmlns:a16="http://schemas.microsoft.com/office/drawing/2014/main" id="{416B6B5F-82CD-40A1-8FD6-717BF4D105F2}"/>
              </a:ext>
            </a:extLst>
          </p:cNvPr>
          <p:cNvSpPr>
            <a:spLocks noGrp="1"/>
          </p:cNvSpPr>
          <p:nvPr>
            <p:ph type="ftr" sz="quarter" idx="10"/>
          </p:nvPr>
        </p:nvSpPr>
        <p:spPr/>
        <p:txBody>
          <a:bodyPr rtlCol="0"/>
          <a:lstStyle/>
          <a:p>
            <a:pPr rtl="0"/>
            <a:endParaRPr lang="es-ES" noProof="0"/>
          </a:p>
        </p:txBody>
      </p:sp>
      <p:sp>
        <p:nvSpPr>
          <p:cNvPr id="9" name="Marcador de número de diapositiva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Tree>
    <p:extLst>
      <p:ext uri="{BB962C8B-B14F-4D97-AF65-F5344CB8AC3E}">
        <p14:creationId xmlns:p14="http://schemas.microsoft.com/office/powerpoint/2010/main" val="304987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posición de texto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posición de pie de página 9">
            <a:extLst>
              <a:ext uri="{FF2B5EF4-FFF2-40B4-BE49-F238E27FC236}">
                <a16:creationId xmlns:a16="http://schemas.microsoft.com/office/drawing/2014/main" id="{90623264-E0F5-4AB3-B974-14E2E3B66D0F}"/>
              </a:ext>
            </a:extLst>
          </p:cNvPr>
          <p:cNvSpPr>
            <a:spLocks noGrp="1"/>
          </p:cNvSpPr>
          <p:nvPr>
            <p:ph type="ftr" sz="quarter" idx="10"/>
          </p:nvPr>
        </p:nvSpPr>
        <p:spPr/>
        <p:txBody>
          <a:bodyPr rtlCol="0"/>
          <a:lstStyle/>
          <a:p>
            <a:pPr rtl="0"/>
            <a:endParaRPr lang="es-ES" noProof="0"/>
          </a:p>
        </p:txBody>
      </p:sp>
      <p:sp>
        <p:nvSpPr>
          <p:cNvPr id="11" name="Marcador de posición de número de diapositiva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rtlCol="0"/>
          <a:lstStyle/>
          <a:p>
            <a:pPr rtl="0"/>
            <a:fld id="{BA282B3E-4E3B-4D3F-AC29-B6E963F9C7A1}" type="slidenum">
              <a:rPr lang="es-ES" noProof="0" smtClean="0"/>
              <a:t>‹Nº›</a:t>
            </a:fld>
            <a:endParaRPr lang="es-ES" noProof="0"/>
          </a:p>
        </p:txBody>
      </p:sp>
      <p:sp>
        <p:nvSpPr>
          <p:cNvPr id="12" name="Título 11">
            <a:extLst>
              <a:ext uri="{FF2B5EF4-FFF2-40B4-BE49-F238E27FC236}">
                <a16:creationId xmlns:a16="http://schemas.microsoft.com/office/drawing/2014/main" id="{71072358-6CE0-4D6C-9CE9-35BFA6D1C835}"/>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44263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pie de página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A282B3E-4E3B-4D3F-AC29-B6E963F9C7A1}" type="slidenum">
              <a:rPr lang="es-ES" noProof="0" smtClean="0"/>
              <a:t>‹Nº›</a:t>
            </a:fld>
            <a:endParaRPr lang="es-ES" noProof="0"/>
          </a:p>
        </p:txBody>
      </p:sp>
      <p:sp>
        <p:nvSpPr>
          <p:cNvPr id="13" name="Forma libre: Forma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s-ES" noProof="0"/>
          </a:p>
        </p:txBody>
      </p:sp>
    </p:spTree>
    <p:extLst>
      <p:ext uri="{BB962C8B-B14F-4D97-AF65-F5344CB8AC3E}">
        <p14:creationId xmlns:p14="http://schemas.microsoft.com/office/powerpoint/2010/main" val="10853438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3" r:id="rId5"/>
    <p:sldLayoutId id="2147483664" r:id="rId6"/>
    <p:sldLayoutId id="2147483651" r:id="rId7"/>
    <p:sldLayoutId id="2147483652" r:id="rId8"/>
    <p:sldLayoutId id="2147483653" r:id="rId9"/>
    <p:sldLayoutId id="2147483654" r:id="rId10"/>
    <p:sldLayoutId id="2147483661" r:id="rId11"/>
    <p:sldLayoutId id="2147483665" r:id="rId12"/>
    <p:sldLayoutId id="2147483666" r:id="rId13"/>
    <p:sldLayoutId id="2147483668" r:id="rId14"/>
    <p:sldLayoutId id="2147483655" r:id="rId15"/>
    <p:sldLayoutId id="2147483667" r:id="rId16"/>
    <p:sldLayoutId id="2147483656"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27D730A-05C3-4824-99A7-4911AE0DFCDD}"/>
              </a:ext>
            </a:extLst>
          </p:cNvPr>
          <p:cNvSpPr>
            <a:spLocks noGrp="1"/>
          </p:cNvSpPr>
          <p:nvPr>
            <p:ph type="ctrTitle"/>
          </p:nvPr>
        </p:nvSpPr>
        <p:spPr>
          <a:xfrm>
            <a:off x="7666218" y="2042319"/>
            <a:ext cx="3579144" cy="2387600"/>
          </a:xfrm>
        </p:spPr>
        <p:txBody>
          <a:bodyPr rtlCol="0"/>
          <a:lstStyle/>
          <a:p>
            <a:pPr rtl="0"/>
            <a:r>
              <a:rPr lang="es-CL" dirty="0"/>
              <a:t>Capítulo 2: Los presupuestos</a:t>
            </a:r>
            <a:endParaRPr lang="es-ES" dirty="0"/>
          </a:p>
        </p:txBody>
      </p:sp>
      <p:sp>
        <p:nvSpPr>
          <p:cNvPr id="5" name="Subtítulo 4">
            <a:extLst>
              <a:ext uri="{FF2B5EF4-FFF2-40B4-BE49-F238E27FC236}">
                <a16:creationId xmlns:a16="http://schemas.microsoft.com/office/drawing/2014/main" id="{D6AC3F12-360E-4CF2-98CE-B7BC1F2858CA}"/>
              </a:ext>
            </a:extLst>
          </p:cNvPr>
          <p:cNvSpPr>
            <a:spLocks noGrp="1"/>
          </p:cNvSpPr>
          <p:nvPr>
            <p:ph type="subTitle" idx="1"/>
          </p:nvPr>
        </p:nvSpPr>
        <p:spPr/>
        <p:txBody>
          <a:bodyPr rtlCol="0"/>
          <a:lstStyle/>
          <a:p>
            <a:pPr rtl="0"/>
            <a:r>
              <a:rPr lang="es-CL" dirty="0"/>
              <a:t>Mario Marcel, Marcela Guzmán, Mario </a:t>
            </a:r>
            <a:r>
              <a:rPr lang="es-CL" dirty="0" err="1"/>
              <a:t>Sanginés</a:t>
            </a:r>
            <a:endParaRPr lang="es-ES" dirty="0"/>
          </a:p>
        </p:txBody>
      </p:sp>
      <p:pic>
        <p:nvPicPr>
          <p:cNvPr id="12" name="Marcador de posición de imagen 11" descr="compañeros que colaboran en torno a un portátil">
            <a:extLst>
              <a:ext uri="{FF2B5EF4-FFF2-40B4-BE49-F238E27FC236}">
                <a16:creationId xmlns:a16="http://schemas.microsoft.com/office/drawing/2014/main" id="{4E1D3972-2DD0-4391-858D-59E2607DB480}"/>
              </a:ext>
            </a:extLst>
          </p:cNvPr>
          <p:cNvPicPr>
            <a:picLocks noGrp="1" noChangeAspect="1"/>
          </p:cNvPicPr>
          <p:nvPr>
            <p:ph type="pic" sz="quarter" idx="12"/>
          </p:nvPr>
        </p:nvPicPr>
        <p:blipFill rotWithShape="1">
          <a:blip r:embed="rId3"/>
          <a:srcRect l="9938" r="5506"/>
          <a:stretch/>
        </p:blipFill>
        <p:spPr>
          <a:xfrm>
            <a:off x="720000" y="720000"/>
            <a:ext cx="6818300" cy="5382000"/>
          </a:xfrm>
        </p:spPr>
      </p:pic>
    </p:spTree>
    <p:extLst>
      <p:ext uri="{BB962C8B-B14F-4D97-AF65-F5344CB8AC3E}">
        <p14:creationId xmlns:p14="http://schemas.microsoft.com/office/powerpoint/2010/main" val="253715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FF1059-E4DE-2EF3-544F-D33C8CE5F54C}"/>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2E238CDC-CE41-42AF-A44A-32C4DA4C3128}"/>
              </a:ext>
            </a:extLst>
          </p:cNvPr>
          <p:cNvSpPr>
            <a:spLocks noGrp="1"/>
          </p:cNvSpPr>
          <p:nvPr>
            <p:ph idx="1"/>
          </p:nvPr>
        </p:nvSpPr>
        <p:spPr/>
        <p:txBody>
          <a:bodyPr>
            <a:normAutofit/>
          </a:bodyPr>
          <a:lstStyle/>
          <a:p>
            <a:r>
              <a:rPr lang="es-ES" sz="2400" dirty="0"/>
              <a:t>Mientras que por el lado de los ingresos no contiene sino una estimación basada en supuestos respecto del comportamiento de las bases tributarias y otros parámetros, los gastos presupuestados representan compromisos que, aun en los casos en los que no están respaldados por obligaciones legales, son difíciles de revertir.</a:t>
            </a:r>
          </a:p>
          <a:p>
            <a:endParaRPr lang="es-MX" sz="2400" dirty="0"/>
          </a:p>
        </p:txBody>
      </p:sp>
    </p:spTree>
    <p:extLst>
      <p:ext uri="{BB962C8B-B14F-4D97-AF65-F5344CB8AC3E}">
        <p14:creationId xmlns:p14="http://schemas.microsoft.com/office/powerpoint/2010/main" val="2244359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5B10D4A-8FC5-8FA8-525A-8698EB81DD66}"/>
              </a:ext>
            </a:extLst>
          </p:cNvPr>
          <p:cNvSpPr>
            <a:spLocks noGrp="1"/>
          </p:cNvSpPr>
          <p:nvPr>
            <p:ph type="title"/>
          </p:nvPr>
        </p:nvSpPr>
        <p:spPr/>
        <p:txBody>
          <a:bodyPr/>
          <a:lstStyle/>
          <a:p>
            <a:r>
              <a:rPr lang="es-ES" dirty="0"/>
              <a:t>el presupuesto está formado por dos componentes: </a:t>
            </a:r>
            <a:endParaRPr lang="es-MX" dirty="0"/>
          </a:p>
        </p:txBody>
      </p:sp>
      <p:sp>
        <p:nvSpPr>
          <p:cNvPr id="5" name="Marcador de contenido 4">
            <a:extLst>
              <a:ext uri="{FF2B5EF4-FFF2-40B4-BE49-F238E27FC236}">
                <a16:creationId xmlns:a16="http://schemas.microsoft.com/office/drawing/2014/main" id="{DB67012B-84F3-5BDA-4661-73BB5275174B}"/>
              </a:ext>
            </a:extLst>
          </p:cNvPr>
          <p:cNvSpPr>
            <a:spLocks noGrp="1"/>
          </p:cNvSpPr>
          <p:nvPr>
            <p:ph sz="half" idx="1"/>
          </p:nvPr>
        </p:nvSpPr>
        <p:spPr/>
        <p:txBody>
          <a:bodyPr>
            <a:normAutofit/>
          </a:bodyPr>
          <a:lstStyle/>
          <a:p>
            <a:r>
              <a:rPr lang="es-ES" sz="2400" dirty="0"/>
              <a:t>i) un componente de política fiscal, expresado en la combinación de agregados fiscales programada a partir de las metas macroeconómicas que la autoridad espera alcanzar con ayuda de las finanzas públicas, y</a:t>
            </a:r>
          </a:p>
        </p:txBody>
      </p:sp>
      <p:sp>
        <p:nvSpPr>
          <p:cNvPr id="6" name="Marcador de contenido 5">
            <a:extLst>
              <a:ext uri="{FF2B5EF4-FFF2-40B4-BE49-F238E27FC236}">
                <a16:creationId xmlns:a16="http://schemas.microsoft.com/office/drawing/2014/main" id="{72B53A63-38AC-4C73-7E8B-D94A23BE60A7}"/>
              </a:ext>
            </a:extLst>
          </p:cNvPr>
          <p:cNvSpPr>
            <a:spLocks noGrp="1"/>
          </p:cNvSpPr>
          <p:nvPr>
            <p:ph sz="half" idx="2"/>
          </p:nvPr>
        </p:nvSpPr>
        <p:spPr/>
        <p:txBody>
          <a:bodyPr>
            <a:normAutofit/>
          </a:bodyPr>
          <a:lstStyle/>
          <a:p>
            <a:r>
              <a:rPr lang="es-ES" sz="2400" dirty="0"/>
              <a:t> </a:t>
            </a:r>
            <a:r>
              <a:rPr lang="es-ES" sz="2400" dirty="0" err="1"/>
              <a:t>ii</a:t>
            </a:r>
            <a:r>
              <a:rPr lang="es-ES" sz="2400" dirty="0"/>
              <a:t>) un componente coyuntural o transitorio, expuesto a influencias exógenas, pero que en la formulación del presupuesto se expresa en supuestos y estimaciones sobre lo que efectivamente ocurrirá.</a:t>
            </a:r>
            <a:endParaRPr lang="es-MX" sz="2400" dirty="0"/>
          </a:p>
          <a:p>
            <a:endParaRPr lang="es-MX" sz="2400" dirty="0"/>
          </a:p>
        </p:txBody>
      </p:sp>
      <p:sp>
        <p:nvSpPr>
          <p:cNvPr id="11" name="CuadroTexto 10">
            <a:extLst>
              <a:ext uri="{FF2B5EF4-FFF2-40B4-BE49-F238E27FC236}">
                <a16:creationId xmlns:a16="http://schemas.microsoft.com/office/drawing/2014/main" id="{CAF37302-4218-F012-9F75-30EF986728B4}"/>
              </a:ext>
            </a:extLst>
          </p:cNvPr>
          <p:cNvSpPr txBox="1"/>
          <p:nvPr/>
        </p:nvSpPr>
        <p:spPr>
          <a:xfrm>
            <a:off x="1656522" y="4001294"/>
            <a:ext cx="9011477" cy="1569660"/>
          </a:xfrm>
          <a:prstGeom prst="rect">
            <a:avLst/>
          </a:prstGeom>
          <a:noFill/>
        </p:spPr>
        <p:txBody>
          <a:bodyPr wrap="square">
            <a:spAutoFit/>
          </a:bodyPr>
          <a:lstStyle/>
          <a:p>
            <a:r>
              <a:rPr lang="es-ES" sz="2400" dirty="0">
                <a:solidFill>
                  <a:srgbClr val="FF0000"/>
                </a:solidFill>
              </a:rPr>
              <a:t>Una tarea fundamental de la preparación del presupuesto es combinar el componente de política fiscal y los factores exógenos que operan sobre las finanzas públicas de manera de hacer que las metas y los supuestos macroeconómicos básicos sean consistentes.</a:t>
            </a:r>
            <a:endParaRPr lang="es-MX" sz="2400" dirty="0">
              <a:solidFill>
                <a:srgbClr val="FF0000"/>
              </a:solidFill>
            </a:endParaRPr>
          </a:p>
        </p:txBody>
      </p:sp>
    </p:spTree>
    <p:extLst>
      <p:ext uri="{BB962C8B-B14F-4D97-AF65-F5344CB8AC3E}">
        <p14:creationId xmlns:p14="http://schemas.microsoft.com/office/powerpoint/2010/main" val="178648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2718D4-BC0D-B34B-7C88-BECE13FAD24C}"/>
              </a:ext>
            </a:extLst>
          </p:cNvPr>
          <p:cNvSpPr>
            <a:spLocks noGrp="1"/>
          </p:cNvSpPr>
          <p:nvPr>
            <p:ph type="ctrTitle"/>
          </p:nvPr>
        </p:nvSpPr>
        <p:spPr/>
        <p:txBody>
          <a:bodyPr/>
          <a:lstStyle/>
          <a:p>
            <a:r>
              <a:rPr lang="es-ES" dirty="0"/>
              <a:t>Articulación de las funciones del presupuesto</a:t>
            </a:r>
            <a:endParaRPr lang="es-MX" dirty="0"/>
          </a:p>
        </p:txBody>
      </p:sp>
      <p:sp>
        <p:nvSpPr>
          <p:cNvPr id="5" name="Subtítulo 4">
            <a:extLst>
              <a:ext uri="{FF2B5EF4-FFF2-40B4-BE49-F238E27FC236}">
                <a16:creationId xmlns:a16="http://schemas.microsoft.com/office/drawing/2014/main" id="{DE37C224-CE57-3091-319A-EECC0A45A7FC}"/>
              </a:ext>
            </a:extLst>
          </p:cNvPr>
          <p:cNvSpPr>
            <a:spLocks noGrp="1"/>
          </p:cNvSpPr>
          <p:nvPr>
            <p:ph type="subTitle" idx="1"/>
          </p:nvPr>
        </p:nvSpPr>
        <p:spPr/>
        <p:txBody>
          <a:bodyPr/>
          <a:lstStyle/>
          <a:p>
            <a:r>
              <a:rPr lang="es-ES" dirty="0"/>
              <a:t>Relación entre las funciones del presupuesto</a:t>
            </a:r>
            <a:endParaRPr lang="es-MX" dirty="0"/>
          </a:p>
        </p:txBody>
      </p:sp>
      <p:sp>
        <p:nvSpPr>
          <p:cNvPr id="6" name="Marcador de posición de imagen 5">
            <a:extLst>
              <a:ext uri="{FF2B5EF4-FFF2-40B4-BE49-F238E27FC236}">
                <a16:creationId xmlns:a16="http://schemas.microsoft.com/office/drawing/2014/main" id="{F449320D-FA14-35C7-3102-BF6BFB2D814C}"/>
              </a:ext>
            </a:extLst>
          </p:cNvPr>
          <p:cNvSpPr>
            <a:spLocks noGrp="1"/>
          </p:cNvSpPr>
          <p:nvPr>
            <p:ph type="pic" sz="quarter" idx="12"/>
          </p:nvPr>
        </p:nvSpPr>
        <p:spPr/>
      </p:sp>
      <p:pic>
        <p:nvPicPr>
          <p:cNvPr id="8" name="Imagen 7">
            <a:extLst>
              <a:ext uri="{FF2B5EF4-FFF2-40B4-BE49-F238E27FC236}">
                <a16:creationId xmlns:a16="http://schemas.microsoft.com/office/drawing/2014/main" id="{4FFC9585-CDCB-E552-E830-7CBAB923F2ED}"/>
              </a:ext>
            </a:extLst>
          </p:cNvPr>
          <p:cNvPicPr>
            <a:picLocks noChangeAspect="1"/>
          </p:cNvPicPr>
          <p:nvPr/>
        </p:nvPicPr>
        <p:blipFill rotWithShape="1">
          <a:blip r:embed="rId2"/>
          <a:srcRect l="28711" t="26030" r="26641" b="13460"/>
          <a:stretch/>
        </p:blipFill>
        <p:spPr>
          <a:xfrm>
            <a:off x="0" y="0"/>
            <a:ext cx="7538300" cy="6651843"/>
          </a:xfrm>
          <a:prstGeom prst="rect">
            <a:avLst/>
          </a:prstGeom>
        </p:spPr>
      </p:pic>
    </p:spTree>
    <p:extLst>
      <p:ext uri="{BB962C8B-B14F-4D97-AF65-F5344CB8AC3E}">
        <p14:creationId xmlns:p14="http://schemas.microsoft.com/office/powerpoint/2010/main" val="69622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B7F2126-B800-A53C-E4EF-0DA98EC58DB0}"/>
              </a:ext>
            </a:extLst>
          </p:cNvPr>
          <p:cNvSpPr>
            <a:spLocks noGrp="1"/>
          </p:cNvSpPr>
          <p:nvPr>
            <p:ph type="title"/>
          </p:nvPr>
        </p:nvSpPr>
        <p:spPr/>
        <p:txBody>
          <a:bodyPr/>
          <a:lstStyle/>
          <a:p>
            <a:endParaRPr lang="es-MX"/>
          </a:p>
        </p:txBody>
      </p:sp>
      <p:sp>
        <p:nvSpPr>
          <p:cNvPr id="6" name="Marcador de contenido 5">
            <a:extLst>
              <a:ext uri="{FF2B5EF4-FFF2-40B4-BE49-F238E27FC236}">
                <a16:creationId xmlns:a16="http://schemas.microsoft.com/office/drawing/2014/main" id="{46B6A670-E29B-D24B-18B8-15D70E27A387}"/>
              </a:ext>
            </a:extLst>
          </p:cNvPr>
          <p:cNvSpPr>
            <a:spLocks noGrp="1"/>
          </p:cNvSpPr>
          <p:nvPr>
            <p:ph sz="half" idx="1"/>
          </p:nvPr>
        </p:nvSpPr>
        <p:spPr/>
        <p:txBody>
          <a:bodyPr>
            <a:normAutofit/>
          </a:bodyPr>
          <a:lstStyle/>
          <a:p>
            <a:r>
              <a:rPr lang="en-US" sz="2400" dirty="0" err="1"/>
              <a:t>Mientras</a:t>
            </a:r>
            <a:r>
              <a:rPr lang="en-US" sz="2400" dirty="0"/>
              <a:t> que las </a:t>
            </a:r>
            <a:r>
              <a:rPr lang="en-US" sz="2400" dirty="0" err="1"/>
              <a:t>funciones</a:t>
            </a:r>
            <a:r>
              <a:rPr lang="en-US" sz="2400" dirty="0"/>
              <a:t> </a:t>
            </a:r>
            <a:r>
              <a:rPr lang="es-ES" sz="2400" dirty="0"/>
              <a:t>institucionales se orientan hacia la búsqueda de acuerdos políticos, las funciones económicas priorizan la lógica de la política fiscal en la búsqueda de estabilización macroeconómica y, por último, las funciones gerenciales lo hacen respecto de la flexibilidad. </a:t>
            </a:r>
            <a:endParaRPr lang="es-MX" sz="2400" dirty="0"/>
          </a:p>
        </p:txBody>
      </p:sp>
      <p:sp>
        <p:nvSpPr>
          <p:cNvPr id="7" name="Marcador de contenido 6">
            <a:extLst>
              <a:ext uri="{FF2B5EF4-FFF2-40B4-BE49-F238E27FC236}">
                <a16:creationId xmlns:a16="http://schemas.microsoft.com/office/drawing/2014/main" id="{23BB6FC1-A4B0-0976-572C-6086B51BA0F5}"/>
              </a:ext>
            </a:extLst>
          </p:cNvPr>
          <p:cNvSpPr>
            <a:spLocks noGrp="1"/>
          </p:cNvSpPr>
          <p:nvPr>
            <p:ph sz="half" idx="2"/>
          </p:nvPr>
        </p:nvSpPr>
        <p:spPr/>
        <p:txBody>
          <a:bodyPr>
            <a:normAutofit/>
          </a:bodyPr>
          <a:lstStyle/>
          <a:p>
            <a:r>
              <a:rPr lang="es-ES" sz="2400" dirty="0"/>
              <a:t>En tales condiciones, las contradicciones son inevitables, aunque existen también áreas de posible convergencia</a:t>
            </a:r>
            <a:endParaRPr lang="es-MX" sz="2400" dirty="0"/>
          </a:p>
        </p:txBody>
      </p:sp>
    </p:spTree>
    <p:extLst>
      <p:ext uri="{BB962C8B-B14F-4D97-AF65-F5344CB8AC3E}">
        <p14:creationId xmlns:p14="http://schemas.microsoft.com/office/powerpoint/2010/main" val="1866937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F541357A-8A1A-1713-959F-E6A2B28DF937}"/>
              </a:ext>
            </a:extLst>
          </p:cNvPr>
          <p:cNvSpPr>
            <a:spLocks noGrp="1"/>
          </p:cNvSpPr>
          <p:nvPr>
            <p:ph type="body" idx="1"/>
          </p:nvPr>
        </p:nvSpPr>
        <p:spPr/>
        <p:txBody>
          <a:bodyPr/>
          <a:lstStyle/>
          <a:p>
            <a:r>
              <a:rPr lang="es-ES" dirty="0"/>
              <a:t>privilegiar la función política del presupuesto </a:t>
            </a:r>
            <a:endParaRPr lang="es-MX" dirty="0"/>
          </a:p>
        </p:txBody>
      </p:sp>
      <p:sp>
        <p:nvSpPr>
          <p:cNvPr id="3" name="Marcador de contenido 2">
            <a:extLst>
              <a:ext uri="{FF2B5EF4-FFF2-40B4-BE49-F238E27FC236}">
                <a16:creationId xmlns:a16="http://schemas.microsoft.com/office/drawing/2014/main" id="{1A696C1B-CCD0-2071-220A-4EC88E4015C2}"/>
              </a:ext>
            </a:extLst>
          </p:cNvPr>
          <p:cNvSpPr>
            <a:spLocks noGrp="1"/>
          </p:cNvSpPr>
          <p:nvPr>
            <p:ph sz="half" idx="2"/>
          </p:nvPr>
        </p:nvSpPr>
        <p:spPr/>
        <p:txBody>
          <a:bodyPr/>
          <a:lstStyle/>
          <a:p>
            <a:r>
              <a:rPr lang="es-ES" sz="2000" dirty="0"/>
              <a:t>Puede acarrear dificultades para las funciones gerenciales y económicas</a:t>
            </a:r>
          </a:p>
          <a:p>
            <a:r>
              <a:rPr lang="es-ES" sz="2000" dirty="0"/>
              <a:t>La búsqueda de acuerdos políticos puede generar prácticas reñidas con la eficiencia en la asignación de recursos y la estabilidad macroeconómica.</a:t>
            </a:r>
            <a:endParaRPr lang="es-MX" sz="2000" dirty="0"/>
          </a:p>
        </p:txBody>
      </p:sp>
      <p:sp>
        <p:nvSpPr>
          <p:cNvPr id="7" name="Marcador de texto 6">
            <a:extLst>
              <a:ext uri="{FF2B5EF4-FFF2-40B4-BE49-F238E27FC236}">
                <a16:creationId xmlns:a16="http://schemas.microsoft.com/office/drawing/2014/main" id="{A7B994FC-48EF-4D7B-F193-DD6DFF36A2AC}"/>
              </a:ext>
            </a:extLst>
          </p:cNvPr>
          <p:cNvSpPr>
            <a:spLocks noGrp="1"/>
          </p:cNvSpPr>
          <p:nvPr>
            <p:ph type="body" sz="quarter" idx="3"/>
          </p:nvPr>
        </p:nvSpPr>
        <p:spPr/>
        <p:txBody>
          <a:bodyPr/>
          <a:lstStyle/>
          <a:p>
            <a:r>
              <a:rPr lang="es-ES" dirty="0"/>
              <a:t>Privilegiar la función económica del presupuesto </a:t>
            </a:r>
            <a:endParaRPr lang="es-MX" dirty="0"/>
          </a:p>
        </p:txBody>
      </p:sp>
      <p:sp>
        <p:nvSpPr>
          <p:cNvPr id="4" name="Marcador de contenido 3">
            <a:extLst>
              <a:ext uri="{FF2B5EF4-FFF2-40B4-BE49-F238E27FC236}">
                <a16:creationId xmlns:a16="http://schemas.microsoft.com/office/drawing/2014/main" id="{B37DDED3-EF0D-E643-3274-C2359E034517}"/>
              </a:ext>
            </a:extLst>
          </p:cNvPr>
          <p:cNvSpPr>
            <a:spLocks noGrp="1"/>
          </p:cNvSpPr>
          <p:nvPr>
            <p:ph sz="quarter" idx="4"/>
          </p:nvPr>
        </p:nvSpPr>
        <p:spPr/>
        <p:txBody>
          <a:bodyPr>
            <a:normAutofit/>
          </a:bodyPr>
          <a:lstStyle/>
          <a:p>
            <a:r>
              <a:rPr lang="es-ES" sz="2000" dirty="0"/>
              <a:t>tampoco es una solución a los problemas presupuestarios. </a:t>
            </a:r>
            <a:r>
              <a:rPr lang="es-ES" sz="2000" dirty="0" err="1"/>
              <a:t>Scartascini</a:t>
            </a:r>
            <a:r>
              <a:rPr lang="es-ES" sz="2000" dirty="0"/>
              <a:t>, Stein y Tommasi (2010) destacan que el presupuesto no puede ser visto como un ejercicio puramente técnico sin exponer su flanco institucional. En efecto, la imposición de ajustes fiscales drásticos puede derrumbar el soporte político del presupuesto, así como también interferir seriamente sobre la gestión de los organismos públicos</a:t>
            </a:r>
            <a:endParaRPr lang="es-MX" sz="2000" dirty="0"/>
          </a:p>
        </p:txBody>
      </p:sp>
      <p:sp>
        <p:nvSpPr>
          <p:cNvPr id="5" name="Título 4">
            <a:extLst>
              <a:ext uri="{FF2B5EF4-FFF2-40B4-BE49-F238E27FC236}">
                <a16:creationId xmlns:a16="http://schemas.microsoft.com/office/drawing/2014/main" id="{648FF59F-5D97-ACF7-67E1-CFA8715A2BC5}"/>
              </a:ext>
            </a:extLst>
          </p:cNvPr>
          <p:cNvSpPr>
            <a:spLocks noGrp="1"/>
          </p:cNvSpPr>
          <p:nvPr>
            <p:ph type="title"/>
          </p:nvPr>
        </p:nvSpPr>
        <p:spPr/>
        <p:txBody>
          <a:bodyPr/>
          <a:lstStyle/>
          <a:p>
            <a:r>
              <a:rPr lang="es-MX" dirty="0"/>
              <a:t>Búsqueda de acuerdos y equilibrios</a:t>
            </a:r>
          </a:p>
        </p:txBody>
      </p:sp>
    </p:spTree>
    <p:extLst>
      <p:ext uri="{BB962C8B-B14F-4D97-AF65-F5344CB8AC3E}">
        <p14:creationId xmlns:p14="http://schemas.microsoft.com/office/powerpoint/2010/main" val="1452895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E8D897E-079F-6DAF-9552-6B6F7E0F9994}"/>
              </a:ext>
            </a:extLst>
          </p:cNvPr>
          <p:cNvSpPr>
            <a:spLocks noGrp="1"/>
          </p:cNvSpPr>
          <p:nvPr>
            <p:ph type="title"/>
          </p:nvPr>
        </p:nvSpPr>
        <p:spPr/>
        <p:txBody>
          <a:bodyPr>
            <a:normAutofit fontScale="90000"/>
          </a:bodyPr>
          <a:lstStyle/>
          <a:p>
            <a:r>
              <a:rPr lang="es-ES" sz="4000" dirty="0"/>
              <a:t>el predominio de las funciones gerenciales del presupuesto </a:t>
            </a:r>
            <a:endParaRPr lang="es-MX" dirty="0"/>
          </a:p>
        </p:txBody>
      </p:sp>
      <p:sp>
        <p:nvSpPr>
          <p:cNvPr id="5" name="Marcador de contenido 4">
            <a:extLst>
              <a:ext uri="{FF2B5EF4-FFF2-40B4-BE49-F238E27FC236}">
                <a16:creationId xmlns:a16="http://schemas.microsoft.com/office/drawing/2014/main" id="{A7BEAFDC-87A7-BE27-6911-F1BFDE22F18F}"/>
              </a:ext>
            </a:extLst>
          </p:cNvPr>
          <p:cNvSpPr>
            <a:spLocks noGrp="1"/>
          </p:cNvSpPr>
          <p:nvPr>
            <p:ph idx="1"/>
          </p:nvPr>
        </p:nvSpPr>
        <p:spPr/>
        <p:txBody>
          <a:bodyPr>
            <a:normAutofit/>
          </a:bodyPr>
          <a:lstStyle/>
          <a:p>
            <a:r>
              <a:rPr lang="es-ES" sz="2400" dirty="0"/>
              <a:t>involucra en buena medida un desconocimiento del fundamento político de las asignaciones presupuestarias y de la necesidad de sostenibilidad macroeconómica.</a:t>
            </a:r>
          </a:p>
          <a:p>
            <a:r>
              <a:rPr lang="es-ES" sz="2400" dirty="0"/>
              <a:t>Esto ocurre, por ejemplo, cuando parte importante de los organismos públicos gozan de gran autonomía administrativa y presupuestaria, quedando fuera del escrutinio parlamentario o del propio centro del Ejecutivo, como en el caso de los fideicomisos mexicanos.</a:t>
            </a:r>
            <a:endParaRPr lang="es-MX" sz="2400" dirty="0"/>
          </a:p>
          <a:p>
            <a:endParaRPr lang="es-MX" sz="2400" dirty="0"/>
          </a:p>
        </p:txBody>
      </p:sp>
    </p:spTree>
    <p:extLst>
      <p:ext uri="{BB962C8B-B14F-4D97-AF65-F5344CB8AC3E}">
        <p14:creationId xmlns:p14="http://schemas.microsoft.com/office/powerpoint/2010/main" val="115303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00058-8C4B-1812-6270-0084C6430208}"/>
              </a:ext>
            </a:extLst>
          </p:cNvPr>
          <p:cNvSpPr>
            <a:spLocks noGrp="1"/>
          </p:cNvSpPr>
          <p:nvPr>
            <p:ph type="title"/>
          </p:nvPr>
        </p:nvSpPr>
        <p:spPr/>
        <p:txBody>
          <a:bodyPr/>
          <a:lstStyle/>
          <a:p>
            <a:r>
              <a:rPr lang="es-MX" dirty="0"/>
              <a:t>Gobernabilidad fiscal</a:t>
            </a:r>
          </a:p>
        </p:txBody>
      </p:sp>
      <p:sp>
        <p:nvSpPr>
          <p:cNvPr id="3" name="Marcador de contenido 2">
            <a:extLst>
              <a:ext uri="{FF2B5EF4-FFF2-40B4-BE49-F238E27FC236}">
                <a16:creationId xmlns:a16="http://schemas.microsoft.com/office/drawing/2014/main" id="{6ECAEAC2-805C-207A-6697-7A87190B42D4}"/>
              </a:ext>
            </a:extLst>
          </p:cNvPr>
          <p:cNvSpPr>
            <a:spLocks noGrp="1"/>
          </p:cNvSpPr>
          <p:nvPr>
            <p:ph idx="1"/>
          </p:nvPr>
        </p:nvSpPr>
        <p:spPr/>
        <p:txBody>
          <a:bodyPr>
            <a:normAutofit/>
          </a:bodyPr>
          <a:lstStyle/>
          <a:p>
            <a:r>
              <a:rPr lang="es-ES" sz="2000" dirty="0"/>
              <a:t>La gobernabilidad fiscal puede definirse como la capacidad de los gobiernos para llevar a cabo su política fiscal de modo sostenible y creíble, con el mínimo costo posible para las demás áreas de la política pública. La gobernabilidad fiscal demanda armonía entre las funciones institucionales, gerenciales y económicas del presupuesto.</a:t>
            </a:r>
          </a:p>
          <a:p>
            <a:r>
              <a:rPr lang="es-ES" sz="2000" dirty="0"/>
              <a:t>No existe gobernabilidad fiscal cuando los arreglos institucionales o los conflictos políticos impiden el logro de acuerdos duraderos en torno a las finanzas públicas. Aun si el Ejecutivo logra imponer medidas fiscales a costa de un conflicto institucional, la existencia de dicho conflicto creará dudas entre los agentes económicos con respecto a la sostenibilidad de los logros alcanzados, comprometiendo su efectividad.</a:t>
            </a:r>
          </a:p>
          <a:p>
            <a:endParaRPr lang="es-ES" sz="2000" dirty="0"/>
          </a:p>
          <a:p>
            <a:r>
              <a:rPr lang="es-ES" sz="2000" dirty="0"/>
              <a:t>No existe tampoco gobernabilidad fiscal si las metas financieras se logran a costa de paralizar al sector público</a:t>
            </a:r>
            <a:endParaRPr lang="es-MX" sz="2000" dirty="0"/>
          </a:p>
        </p:txBody>
      </p:sp>
    </p:spTree>
    <p:extLst>
      <p:ext uri="{BB962C8B-B14F-4D97-AF65-F5344CB8AC3E}">
        <p14:creationId xmlns:p14="http://schemas.microsoft.com/office/powerpoint/2010/main" val="300184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3768F-4537-E441-A70F-F05F27C3ACC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5A21231E-D2DC-9761-8481-3FF7A6E18347}"/>
              </a:ext>
            </a:extLst>
          </p:cNvPr>
          <p:cNvSpPr>
            <a:spLocks noGrp="1"/>
          </p:cNvSpPr>
          <p:nvPr>
            <p:ph idx="1"/>
          </p:nvPr>
        </p:nvSpPr>
        <p:spPr/>
        <p:txBody>
          <a:bodyPr>
            <a:normAutofit/>
          </a:bodyPr>
          <a:lstStyle/>
          <a:p>
            <a:r>
              <a:rPr lang="es-ES" sz="2400" dirty="0"/>
              <a:t>Lograr los objetivos prioritarios de la política fiscal requiere responder de alguna manera a las demandas que sobre el presupuesto formula el sistema político y gerencial del Estado. Para lograr un buen desempeño fiscal en democracia, es necesario que la política y la gestión administrativa también tengan un buen desempeño. </a:t>
            </a:r>
          </a:p>
          <a:p>
            <a:endParaRPr lang="es-ES" sz="2400" dirty="0"/>
          </a:p>
          <a:p>
            <a:r>
              <a:rPr lang="es-ES" sz="2400" dirty="0"/>
              <a:t>Dicho equilibrio no ocurre espontáneamente, sino que depende del marco institucional en que se desenvuelve el presupuesto y de la forma en que la disponibilidad de recursos públicos esté integrada a la gestión de los organismos gubernamentales</a:t>
            </a:r>
            <a:endParaRPr lang="es-MX" sz="2400" dirty="0"/>
          </a:p>
        </p:txBody>
      </p:sp>
    </p:spTree>
    <p:extLst>
      <p:ext uri="{BB962C8B-B14F-4D97-AF65-F5344CB8AC3E}">
        <p14:creationId xmlns:p14="http://schemas.microsoft.com/office/powerpoint/2010/main" val="90364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0E75E-855B-4072-A692-9E0F18415081}"/>
              </a:ext>
            </a:extLst>
          </p:cNvPr>
          <p:cNvSpPr>
            <a:spLocks noGrp="1"/>
          </p:cNvSpPr>
          <p:nvPr>
            <p:ph type="title"/>
          </p:nvPr>
        </p:nvSpPr>
        <p:spPr>
          <a:xfrm>
            <a:off x="8776251" y="1676400"/>
            <a:ext cx="2577549" cy="1858617"/>
          </a:xfrm>
        </p:spPr>
        <p:txBody>
          <a:bodyPr rtlCol="0">
            <a:normAutofit fontScale="90000"/>
          </a:bodyPr>
          <a:lstStyle/>
          <a:p>
            <a:pPr rtl="0"/>
            <a:r>
              <a:rPr lang="es-ES" dirty="0"/>
              <a:t>Instituciones presupuestarias para la gobernabilidad fiscal</a:t>
            </a:r>
          </a:p>
        </p:txBody>
      </p:sp>
      <p:sp>
        <p:nvSpPr>
          <p:cNvPr id="3" name="Marcador de contenido 2">
            <a:extLst>
              <a:ext uri="{FF2B5EF4-FFF2-40B4-BE49-F238E27FC236}">
                <a16:creationId xmlns:a16="http://schemas.microsoft.com/office/drawing/2014/main" id="{96DECB90-4661-43C5-878C-28211940D7E7}"/>
              </a:ext>
            </a:extLst>
          </p:cNvPr>
          <p:cNvSpPr>
            <a:spLocks noGrp="1"/>
          </p:cNvSpPr>
          <p:nvPr>
            <p:ph idx="1"/>
          </p:nvPr>
        </p:nvSpPr>
        <p:spPr/>
        <p:txBody>
          <a:bodyPr rtlCol="0">
            <a:normAutofit/>
          </a:bodyPr>
          <a:lstStyle/>
          <a:p>
            <a:pPr rtl="0"/>
            <a:r>
              <a:rPr lang="es-ES" sz="2000" dirty="0"/>
              <a:t>estudiaba cómo los procedimientos de aprobación legislativa afectan el resultado final del proceso presupuestario</a:t>
            </a:r>
          </a:p>
        </p:txBody>
      </p:sp>
      <p:pic>
        <p:nvPicPr>
          <p:cNvPr id="6" name="Marcador de posición de imagen 5" descr="Hombre al teléfono mirando por una ventana">
            <a:extLst>
              <a:ext uri="{FF2B5EF4-FFF2-40B4-BE49-F238E27FC236}">
                <a16:creationId xmlns:a16="http://schemas.microsoft.com/office/drawing/2014/main" id="{7AE68D43-B12F-411C-9252-7F873D0B911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720000" y="720000"/>
            <a:ext cx="7498800" cy="5382000"/>
          </a:xfrm>
        </p:spPr>
      </p:pic>
    </p:spTree>
    <p:extLst>
      <p:ext uri="{BB962C8B-B14F-4D97-AF65-F5344CB8AC3E}">
        <p14:creationId xmlns:p14="http://schemas.microsoft.com/office/powerpoint/2010/main" val="249302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37FBA48-CBB0-37C1-7F1B-D1BDC8F7BCDC}"/>
              </a:ext>
            </a:extLst>
          </p:cNvPr>
          <p:cNvSpPr>
            <a:spLocks noGrp="1"/>
          </p:cNvSpPr>
          <p:nvPr>
            <p:ph type="body" idx="1"/>
          </p:nvPr>
        </p:nvSpPr>
        <p:spPr/>
        <p:txBody>
          <a:bodyPr/>
          <a:lstStyle/>
          <a:p>
            <a:r>
              <a:rPr lang="es-ES" dirty="0"/>
              <a:t>El modelo </a:t>
            </a:r>
            <a:r>
              <a:rPr lang="es-ES" dirty="0" err="1"/>
              <a:t>incrementalista</a:t>
            </a:r>
            <a:endParaRPr lang="es-MX" dirty="0"/>
          </a:p>
        </p:txBody>
      </p:sp>
      <p:sp>
        <p:nvSpPr>
          <p:cNvPr id="6" name="Marcador de contenido 5">
            <a:extLst>
              <a:ext uri="{FF2B5EF4-FFF2-40B4-BE49-F238E27FC236}">
                <a16:creationId xmlns:a16="http://schemas.microsoft.com/office/drawing/2014/main" id="{274D65F5-1791-F6CF-D433-41AADF43A35E}"/>
              </a:ext>
            </a:extLst>
          </p:cNvPr>
          <p:cNvSpPr>
            <a:spLocks noGrp="1"/>
          </p:cNvSpPr>
          <p:nvPr>
            <p:ph sz="half" idx="2"/>
          </p:nvPr>
        </p:nvSpPr>
        <p:spPr/>
        <p:txBody>
          <a:bodyPr>
            <a:normAutofit/>
          </a:bodyPr>
          <a:lstStyle/>
          <a:p>
            <a:pPr marL="0" indent="0">
              <a:buNone/>
            </a:pPr>
            <a:r>
              <a:rPr lang="es-ES" sz="2000" dirty="0"/>
              <a:t>Surgió como una descripción del proceso de formulación y aprobación del presupuesto, pronto derivó en conclusiones normativas. Si, de acuerdo con esta visión, el alto grado de centralización del presupuesto federal hacía que este cambiara poco y no permitiera grandes opciones entre los usos alternativos de los recursos, entonces la búsqueda de un proceso más racional debía conducir a una descentralización del proceso presupuestario</a:t>
            </a:r>
            <a:endParaRPr lang="es-MX" sz="2000" dirty="0"/>
          </a:p>
        </p:txBody>
      </p:sp>
      <p:sp>
        <p:nvSpPr>
          <p:cNvPr id="7" name="Marcador de texto 6">
            <a:extLst>
              <a:ext uri="{FF2B5EF4-FFF2-40B4-BE49-F238E27FC236}">
                <a16:creationId xmlns:a16="http://schemas.microsoft.com/office/drawing/2014/main" id="{221FDF72-959B-3105-C608-8A6F1332007E}"/>
              </a:ext>
            </a:extLst>
          </p:cNvPr>
          <p:cNvSpPr>
            <a:spLocks noGrp="1"/>
          </p:cNvSpPr>
          <p:nvPr>
            <p:ph type="body" sz="quarter" idx="3"/>
          </p:nvPr>
        </p:nvSpPr>
        <p:spPr/>
        <p:txBody>
          <a:bodyPr>
            <a:normAutofit fontScale="85000" lnSpcReduction="20000"/>
          </a:bodyPr>
          <a:lstStyle/>
          <a:p>
            <a:r>
              <a:rPr lang="es-ES" dirty="0"/>
              <a:t>modelos basados en el conflicto entre los aspectos distributivos y macroeconómicos de los presupuestos.</a:t>
            </a:r>
            <a:endParaRPr lang="es-MX" dirty="0"/>
          </a:p>
        </p:txBody>
      </p:sp>
      <p:sp>
        <p:nvSpPr>
          <p:cNvPr id="8" name="Marcador de contenido 7">
            <a:extLst>
              <a:ext uri="{FF2B5EF4-FFF2-40B4-BE49-F238E27FC236}">
                <a16:creationId xmlns:a16="http://schemas.microsoft.com/office/drawing/2014/main" id="{A92356D4-2CBD-A390-0F59-0583A238376E}"/>
              </a:ext>
            </a:extLst>
          </p:cNvPr>
          <p:cNvSpPr>
            <a:spLocks noGrp="1"/>
          </p:cNvSpPr>
          <p:nvPr>
            <p:ph sz="quarter" idx="4"/>
          </p:nvPr>
        </p:nvSpPr>
        <p:spPr/>
        <p:txBody>
          <a:bodyPr>
            <a:normAutofit/>
          </a:bodyPr>
          <a:lstStyle/>
          <a:p>
            <a:r>
              <a:rPr lang="es-ES" dirty="0"/>
              <a:t>Cuando la atención se ha centrado en las políticas, programas y organismos sectoriales, el análisis se ha dirigido a los conflictos distributivos y en cómo estos pueden retrasar decisiones cruciales de política fiscal. </a:t>
            </a:r>
            <a:endParaRPr lang="es-MX" dirty="0"/>
          </a:p>
        </p:txBody>
      </p:sp>
      <p:sp>
        <p:nvSpPr>
          <p:cNvPr id="4" name="Título 3">
            <a:extLst>
              <a:ext uri="{FF2B5EF4-FFF2-40B4-BE49-F238E27FC236}">
                <a16:creationId xmlns:a16="http://schemas.microsoft.com/office/drawing/2014/main" id="{7F3D1C90-DFB5-E1E7-DA39-8A57778E6DED}"/>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1226743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DC6AAD8-BF28-0852-859F-32F8C1434F11}"/>
              </a:ext>
            </a:extLst>
          </p:cNvPr>
          <p:cNvSpPr>
            <a:spLocks noGrp="1"/>
          </p:cNvSpPr>
          <p:nvPr>
            <p:ph type="title"/>
          </p:nvPr>
        </p:nvSpPr>
        <p:spPr>
          <a:xfrm>
            <a:off x="838200" y="894522"/>
            <a:ext cx="10515600" cy="796166"/>
          </a:xfrm>
        </p:spPr>
        <p:txBody>
          <a:bodyPr/>
          <a:lstStyle/>
          <a:p>
            <a:r>
              <a:rPr lang="en-US" dirty="0" err="1"/>
              <a:t>Definición</a:t>
            </a:r>
            <a:r>
              <a:rPr lang="en-US" dirty="0"/>
              <a:t> </a:t>
            </a:r>
          </a:p>
        </p:txBody>
      </p:sp>
      <p:pic>
        <p:nvPicPr>
          <p:cNvPr id="9" name="Picture 8" descr="Patrón de fondo&#10;&#10;Descripción generada automáticamente">
            <a:extLst>
              <a:ext uri="{FF2B5EF4-FFF2-40B4-BE49-F238E27FC236}">
                <a16:creationId xmlns:a16="http://schemas.microsoft.com/office/drawing/2014/main" id="{005FEF7E-8D56-4C17-4E6F-CA723234D450}"/>
              </a:ext>
            </a:extLst>
          </p:cNvPr>
          <p:cNvPicPr>
            <a:picLocks noChangeAspect="1"/>
          </p:cNvPicPr>
          <p:nvPr/>
        </p:nvPicPr>
        <p:blipFill rotWithShape="1">
          <a:blip r:embed="rId2"/>
          <a:srcRect t="26031" b="15457"/>
          <a:stretch/>
        </p:blipFill>
        <p:spPr>
          <a:xfrm>
            <a:off x="838200" y="2981832"/>
            <a:ext cx="5181600" cy="2038924"/>
          </a:xfrm>
          <a:prstGeom prst="rect">
            <a:avLst/>
          </a:prstGeom>
          <a:noFill/>
        </p:spPr>
      </p:pic>
      <p:sp>
        <p:nvSpPr>
          <p:cNvPr id="10" name="CuadroTexto 9">
            <a:extLst>
              <a:ext uri="{FF2B5EF4-FFF2-40B4-BE49-F238E27FC236}">
                <a16:creationId xmlns:a16="http://schemas.microsoft.com/office/drawing/2014/main" id="{A3269A17-EE32-D294-11C5-EC72B30A60DB}"/>
              </a:ext>
            </a:extLst>
          </p:cNvPr>
          <p:cNvSpPr txBox="1"/>
          <p:nvPr/>
        </p:nvSpPr>
        <p:spPr>
          <a:xfrm>
            <a:off x="6172200" y="1825625"/>
            <a:ext cx="5181600" cy="4351338"/>
          </a:xfrm>
          <a:prstGeom prst="rect">
            <a:avLst/>
          </a:prstGeom>
        </p:spPr>
        <p:txBody>
          <a:bodyPr vert="horz" lIns="91440" tIns="45720" rIns="91440" bIns="45720" rtlCol="0">
            <a:normAutofit/>
          </a:bodyPr>
          <a:lstStyle/>
          <a:p>
            <a:pPr indent="-228600">
              <a:lnSpc>
                <a:spcPct val="90000"/>
              </a:lnSpc>
              <a:spcAft>
                <a:spcPts val="600"/>
              </a:spcAft>
            </a:pPr>
            <a:r>
              <a:rPr lang="es-ES" dirty="0"/>
              <a:t>En su definición más general, el presupuesto concierne a traducir recursos financieros en propósitos humanos. (...) Dado que los fondos son limitados y tienen que ser divididos de una manera u otra, el presupuesto se transforma en un mecanismo para tomar opciones entre gastos alternativos (...)</a:t>
            </a:r>
          </a:p>
          <a:p>
            <a:pPr indent="-228600">
              <a:lnSpc>
                <a:spcPct val="90000"/>
              </a:lnSpc>
              <a:spcAft>
                <a:spcPts val="600"/>
              </a:spcAft>
            </a:pPr>
            <a:endParaRPr lang="es-ES" dirty="0"/>
          </a:p>
          <a:p>
            <a:pPr indent="-228600">
              <a:lnSpc>
                <a:spcPct val="90000"/>
              </a:lnSpc>
              <a:spcAft>
                <a:spcPts val="600"/>
              </a:spcAft>
            </a:pPr>
            <a:r>
              <a:rPr lang="es-ES" dirty="0"/>
              <a:t>En un principio, el presupuesto se concibió como un plan financiero anual a través del cual se establecía la distribución de los recursos públicos y los mecanismos de pago, para su posterior fiscalización</a:t>
            </a:r>
          </a:p>
        </p:txBody>
      </p:sp>
    </p:spTree>
    <p:extLst>
      <p:ext uri="{BB962C8B-B14F-4D97-AF65-F5344CB8AC3E}">
        <p14:creationId xmlns:p14="http://schemas.microsoft.com/office/powerpoint/2010/main" val="1519147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5A13EF7-23AD-1E64-30F1-E3DE9DBD4D9C}"/>
              </a:ext>
            </a:extLst>
          </p:cNvPr>
          <p:cNvSpPr>
            <a:spLocks noGrp="1"/>
          </p:cNvSpPr>
          <p:nvPr>
            <p:ph type="body" idx="1"/>
          </p:nvPr>
        </p:nvSpPr>
        <p:spPr/>
        <p:txBody>
          <a:bodyPr/>
          <a:lstStyle/>
          <a:p>
            <a:endParaRPr lang="es-MX"/>
          </a:p>
        </p:txBody>
      </p:sp>
      <p:sp>
        <p:nvSpPr>
          <p:cNvPr id="3" name="Marcador de contenido 2">
            <a:extLst>
              <a:ext uri="{FF2B5EF4-FFF2-40B4-BE49-F238E27FC236}">
                <a16:creationId xmlns:a16="http://schemas.microsoft.com/office/drawing/2014/main" id="{DCE004C8-66D5-60CB-9669-E91683AF3E40}"/>
              </a:ext>
            </a:extLst>
          </p:cNvPr>
          <p:cNvSpPr>
            <a:spLocks noGrp="1"/>
          </p:cNvSpPr>
          <p:nvPr>
            <p:ph sz="half" idx="2"/>
          </p:nvPr>
        </p:nvSpPr>
        <p:spPr/>
        <p:txBody>
          <a:bodyPr/>
          <a:lstStyle/>
          <a:p>
            <a:r>
              <a:rPr lang="es-ES" dirty="0"/>
              <a:t>Cuando la atención se ha centrado en la distribución geográfica de los recursos, el análisis se ha dirigido a la forma en que el sistema político refleja los intereses de los electorados locales. </a:t>
            </a:r>
            <a:endParaRPr lang="es-MX" dirty="0"/>
          </a:p>
        </p:txBody>
      </p:sp>
      <p:sp>
        <p:nvSpPr>
          <p:cNvPr id="4" name="Marcador de texto 3">
            <a:extLst>
              <a:ext uri="{FF2B5EF4-FFF2-40B4-BE49-F238E27FC236}">
                <a16:creationId xmlns:a16="http://schemas.microsoft.com/office/drawing/2014/main" id="{D7CA2D5A-E234-A277-ED07-47D1FCD25B10}"/>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41BB2061-F755-DE7C-1F72-4FB3B73EB2CD}"/>
              </a:ext>
            </a:extLst>
          </p:cNvPr>
          <p:cNvSpPr>
            <a:spLocks noGrp="1"/>
          </p:cNvSpPr>
          <p:nvPr>
            <p:ph sz="quarter" idx="4"/>
          </p:nvPr>
        </p:nvSpPr>
        <p:spPr/>
        <p:txBody>
          <a:bodyPr/>
          <a:lstStyle/>
          <a:p>
            <a:r>
              <a:rPr lang="es-ES" dirty="0"/>
              <a:t>Cuando se ha considerado cómo los desequilibrios fiscales afectan la disponibilidad de recursos para futuros gobiernos o futuras generaciones, se han desarrollado modelos basados en el interés de un gobierno por alterar la agenda del gobierno siguiente o en la capacidad de una generación para maximizar su bienestar a costa de la siguiente</a:t>
            </a:r>
            <a:endParaRPr lang="es-MX" dirty="0"/>
          </a:p>
        </p:txBody>
      </p:sp>
      <p:sp>
        <p:nvSpPr>
          <p:cNvPr id="6" name="Título 5">
            <a:extLst>
              <a:ext uri="{FF2B5EF4-FFF2-40B4-BE49-F238E27FC236}">
                <a16:creationId xmlns:a16="http://schemas.microsoft.com/office/drawing/2014/main" id="{FE3620B4-80C9-C358-1AFB-5AE30B50D016}"/>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134814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3F5DA61-9D33-986E-1B80-8C59223D09D1}"/>
              </a:ext>
            </a:extLst>
          </p:cNvPr>
          <p:cNvSpPr>
            <a:spLocks noGrp="1"/>
          </p:cNvSpPr>
          <p:nvPr>
            <p:ph type="body" idx="1"/>
          </p:nvPr>
        </p:nvSpPr>
        <p:spPr/>
        <p:txBody>
          <a:bodyPr/>
          <a:lstStyle/>
          <a:p>
            <a:endParaRPr lang="es-MX"/>
          </a:p>
        </p:txBody>
      </p:sp>
      <p:sp>
        <p:nvSpPr>
          <p:cNvPr id="3" name="Marcador de contenido 2">
            <a:extLst>
              <a:ext uri="{FF2B5EF4-FFF2-40B4-BE49-F238E27FC236}">
                <a16:creationId xmlns:a16="http://schemas.microsoft.com/office/drawing/2014/main" id="{F366BB26-E19C-08B5-CF91-AD08C8B43DEE}"/>
              </a:ext>
            </a:extLst>
          </p:cNvPr>
          <p:cNvSpPr>
            <a:spLocks noGrp="1"/>
          </p:cNvSpPr>
          <p:nvPr>
            <p:ph sz="half" idx="2"/>
          </p:nvPr>
        </p:nvSpPr>
        <p:spPr/>
        <p:txBody>
          <a:bodyPr>
            <a:normAutofit fontScale="92500"/>
          </a:bodyPr>
          <a:lstStyle/>
          <a:p>
            <a:r>
              <a:rPr lang="es-ES" sz="2400" dirty="0"/>
              <a:t>El común denominador de estos modelos es </a:t>
            </a:r>
            <a:r>
              <a:rPr lang="es-ES" sz="2800" b="1" dirty="0"/>
              <a:t>la visión de un sistema de decisiones presupuestarias con dos tipos de actores que tienen motivaciones diferentes</a:t>
            </a:r>
            <a:r>
              <a:rPr lang="es-ES" sz="2400" dirty="0"/>
              <a:t>. Por un lado se encuentran aquellos cuyos intereses están directamente ligados a componentes específicos de las finanzas públicas: remuneraciones, empleos, subsidios, prestaciones sociales, inversiones, impuestos, tarifas</a:t>
            </a:r>
            <a:endParaRPr lang="es-MX" sz="2400" dirty="0"/>
          </a:p>
        </p:txBody>
      </p:sp>
      <p:sp>
        <p:nvSpPr>
          <p:cNvPr id="4" name="Marcador de texto 3">
            <a:extLst>
              <a:ext uri="{FF2B5EF4-FFF2-40B4-BE49-F238E27FC236}">
                <a16:creationId xmlns:a16="http://schemas.microsoft.com/office/drawing/2014/main" id="{E7128F4F-4DF1-3E68-1FAC-9A0794A49F01}"/>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DF96A28E-7B61-3651-D6E3-A6C94BD22B58}"/>
              </a:ext>
            </a:extLst>
          </p:cNvPr>
          <p:cNvSpPr>
            <a:spLocks noGrp="1"/>
          </p:cNvSpPr>
          <p:nvPr>
            <p:ph sz="quarter" idx="4"/>
          </p:nvPr>
        </p:nvSpPr>
        <p:spPr/>
        <p:txBody>
          <a:bodyPr>
            <a:normAutofit/>
          </a:bodyPr>
          <a:lstStyle/>
          <a:p>
            <a:r>
              <a:rPr lang="es-ES" sz="2400" dirty="0"/>
              <a:t>Tanto los enfoques keynesianos como los surgidos del principio de la equivalencia ricardiana, desarrollado por Barro (1974), </a:t>
            </a:r>
            <a:r>
              <a:rPr lang="es-ES" sz="2800" b="1" dirty="0"/>
              <a:t>sugieren una política fiscal óptima, centrada en balancear el presupuesto fiscal a lo largo del ciclo</a:t>
            </a:r>
            <a:r>
              <a:rPr lang="es-ES" sz="2400" dirty="0"/>
              <a:t>, y que genere superávits en períodos de auge para financiar los déficits de los períodos de recesión.</a:t>
            </a:r>
            <a:endParaRPr lang="es-MX" sz="2400" dirty="0"/>
          </a:p>
        </p:txBody>
      </p:sp>
      <p:sp>
        <p:nvSpPr>
          <p:cNvPr id="6" name="Título 5">
            <a:extLst>
              <a:ext uri="{FF2B5EF4-FFF2-40B4-BE49-F238E27FC236}">
                <a16:creationId xmlns:a16="http://schemas.microsoft.com/office/drawing/2014/main" id="{6A3A4446-CAB1-E0F2-82F6-EF89D75220C3}"/>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407039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9F72CF9-58FE-B7C9-6F51-925761576D39}"/>
              </a:ext>
            </a:extLst>
          </p:cNvPr>
          <p:cNvSpPr>
            <a:spLocks noGrp="1"/>
          </p:cNvSpPr>
          <p:nvPr>
            <p:ph type="title"/>
          </p:nvPr>
        </p:nvSpPr>
        <p:spPr/>
        <p:txBody>
          <a:bodyPr/>
          <a:lstStyle/>
          <a:p>
            <a:endParaRPr lang="es-MX"/>
          </a:p>
        </p:txBody>
      </p:sp>
      <p:sp>
        <p:nvSpPr>
          <p:cNvPr id="8" name="Marcador de contenido 7">
            <a:extLst>
              <a:ext uri="{FF2B5EF4-FFF2-40B4-BE49-F238E27FC236}">
                <a16:creationId xmlns:a16="http://schemas.microsoft.com/office/drawing/2014/main" id="{64711AF8-AB1F-A2FC-DC35-4D83D03599A5}"/>
              </a:ext>
            </a:extLst>
          </p:cNvPr>
          <p:cNvSpPr>
            <a:spLocks noGrp="1"/>
          </p:cNvSpPr>
          <p:nvPr>
            <p:ph idx="1"/>
          </p:nvPr>
        </p:nvSpPr>
        <p:spPr/>
        <p:txBody>
          <a:bodyPr>
            <a:normAutofit/>
          </a:bodyPr>
          <a:lstStyle/>
          <a:p>
            <a:r>
              <a:rPr lang="es-ES" sz="2400" dirty="0"/>
              <a:t>Para lograr un buen desempeño fiscal no basta con tener una autoridad económica con buena capacidad de análisis y definición de políticas; es necesario, además, contar con las instituciones adecuadas. Tales instituciones son aquellas capaces de darles preeminencia al Ministro de Finanzas y al Ejecutivo durante el proceso presupuestario o, en su defecto, capaces de imponer restricciones a priori sobre dicho proceso</a:t>
            </a:r>
            <a:endParaRPr lang="es-MX" sz="2400" dirty="0"/>
          </a:p>
        </p:txBody>
      </p:sp>
    </p:spTree>
    <p:extLst>
      <p:ext uri="{BB962C8B-B14F-4D97-AF65-F5344CB8AC3E}">
        <p14:creationId xmlns:p14="http://schemas.microsoft.com/office/powerpoint/2010/main" val="3851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ADE17-75FE-ED75-013A-4B5C2C1CF5CB}"/>
              </a:ext>
            </a:extLst>
          </p:cNvPr>
          <p:cNvSpPr>
            <a:spLocks noGrp="1"/>
          </p:cNvSpPr>
          <p:nvPr>
            <p:ph type="title"/>
          </p:nvPr>
        </p:nvSpPr>
        <p:spPr/>
        <p:txBody>
          <a:bodyPr/>
          <a:lstStyle/>
          <a:p>
            <a:r>
              <a:rPr lang="es-MX" dirty="0"/>
              <a:t>Estabilidad y sostenibilidad</a:t>
            </a:r>
          </a:p>
        </p:txBody>
      </p:sp>
      <p:sp>
        <p:nvSpPr>
          <p:cNvPr id="3" name="Marcador de posición de imagen 2">
            <a:extLst>
              <a:ext uri="{FF2B5EF4-FFF2-40B4-BE49-F238E27FC236}">
                <a16:creationId xmlns:a16="http://schemas.microsoft.com/office/drawing/2014/main" id="{73CD82A0-4D0F-5A5C-6859-50EEE41460F7}"/>
              </a:ext>
            </a:extLst>
          </p:cNvPr>
          <p:cNvSpPr>
            <a:spLocks noGrp="1"/>
          </p:cNvSpPr>
          <p:nvPr>
            <p:ph type="pic" sz="quarter" idx="12"/>
          </p:nvPr>
        </p:nvSpPr>
        <p:spPr/>
      </p:sp>
      <p:sp>
        <p:nvSpPr>
          <p:cNvPr id="4" name="Marcador de texto 3">
            <a:extLst>
              <a:ext uri="{FF2B5EF4-FFF2-40B4-BE49-F238E27FC236}">
                <a16:creationId xmlns:a16="http://schemas.microsoft.com/office/drawing/2014/main" id="{D07F9048-D8AB-6657-21CF-FC9927696215}"/>
              </a:ext>
            </a:extLst>
          </p:cNvPr>
          <p:cNvSpPr>
            <a:spLocks noGrp="1"/>
          </p:cNvSpPr>
          <p:nvPr>
            <p:ph type="body" sz="quarter" idx="13"/>
          </p:nvPr>
        </p:nvSpPr>
        <p:spPr/>
        <p:txBody>
          <a:bodyPr>
            <a:normAutofit fontScale="85000" lnSpcReduction="20000"/>
          </a:bodyPr>
          <a:lstStyle/>
          <a:p>
            <a:r>
              <a:rPr lang="es-ES" dirty="0"/>
              <a:t>¿Cómo se puede contribuir a la gobernabilidad presupuestaria desde las dimensiones económicas y gerenciales del presupuesto?</a:t>
            </a:r>
            <a:endParaRPr lang="es-MX" dirty="0"/>
          </a:p>
        </p:txBody>
      </p:sp>
    </p:spTree>
    <p:extLst>
      <p:ext uri="{BB962C8B-B14F-4D97-AF65-F5344CB8AC3E}">
        <p14:creationId xmlns:p14="http://schemas.microsoft.com/office/powerpoint/2010/main" val="114546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FD53CB1-528C-F39D-BE59-15A71BF6D64C}"/>
              </a:ext>
            </a:extLst>
          </p:cNvPr>
          <p:cNvSpPr>
            <a:spLocks noGrp="1"/>
          </p:cNvSpPr>
          <p:nvPr>
            <p:ph type="body" idx="1"/>
          </p:nvPr>
        </p:nvSpPr>
        <p:spPr/>
        <p:txBody>
          <a:bodyPr/>
          <a:lstStyle/>
          <a:p>
            <a:endParaRPr lang="es-MX"/>
          </a:p>
        </p:txBody>
      </p:sp>
      <p:sp>
        <p:nvSpPr>
          <p:cNvPr id="10" name="Marcador de contenido 9">
            <a:extLst>
              <a:ext uri="{FF2B5EF4-FFF2-40B4-BE49-F238E27FC236}">
                <a16:creationId xmlns:a16="http://schemas.microsoft.com/office/drawing/2014/main" id="{F3A8D80A-0856-675A-58D3-9048C6BD5D6F}"/>
              </a:ext>
            </a:extLst>
          </p:cNvPr>
          <p:cNvSpPr>
            <a:spLocks noGrp="1"/>
          </p:cNvSpPr>
          <p:nvPr>
            <p:ph sz="half" idx="2"/>
          </p:nvPr>
        </p:nvSpPr>
        <p:spPr/>
        <p:txBody>
          <a:bodyPr>
            <a:normAutofit/>
          </a:bodyPr>
          <a:lstStyle/>
          <a:p>
            <a:r>
              <a:rPr lang="es-ES" sz="2400" dirty="0"/>
              <a:t>La principal contribución que puede hacer la gestión económica para la gobernabilidad fiscal es producir estabilidad. La volatilidad presupuestaria tiene efectos devastadores sobre los acuerdos políticos que sostienen las políticas públicas y la asignación de recursos, sobre la gestión pública y sobre la efectividad de las políticas públicas</a:t>
            </a:r>
            <a:endParaRPr lang="es-MX" sz="2400" dirty="0"/>
          </a:p>
        </p:txBody>
      </p:sp>
      <p:sp>
        <p:nvSpPr>
          <p:cNvPr id="11" name="Marcador de texto 10">
            <a:extLst>
              <a:ext uri="{FF2B5EF4-FFF2-40B4-BE49-F238E27FC236}">
                <a16:creationId xmlns:a16="http://schemas.microsoft.com/office/drawing/2014/main" id="{FC6A5D40-3E3A-5810-3AD4-2A2CF526EEE4}"/>
              </a:ext>
            </a:extLst>
          </p:cNvPr>
          <p:cNvSpPr>
            <a:spLocks noGrp="1"/>
          </p:cNvSpPr>
          <p:nvPr>
            <p:ph type="body" sz="quarter" idx="3"/>
          </p:nvPr>
        </p:nvSpPr>
        <p:spPr/>
        <p:txBody>
          <a:bodyPr/>
          <a:lstStyle/>
          <a:p>
            <a:endParaRPr lang="es-MX"/>
          </a:p>
        </p:txBody>
      </p:sp>
      <p:sp>
        <p:nvSpPr>
          <p:cNvPr id="12" name="Marcador de contenido 11">
            <a:extLst>
              <a:ext uri="{FF2B5EF4-FFF2-40B4-BE49-F238E27FC236}">
                <a16:creationId xmlns:a16="http://schemas.microsoft.com/office/drawing/2014/main" id="{767ACE20-D930-03B1-B52A-21E3482E7C99}"/>
              </a:ext>
            </a:extLst>
          </p:cNvPr>
          <p:cNvSpPr>
            <a:spLocks noGrp="1"/>
          </p:cNvSpPr>
          <p:nvPr>
            <p:ph sz="quarter" idx="4"/>
          </p:nvPr>
        </p:nvSpPr>
        <p:spPr/>
        <p:txBody>
          <a:bodyPr>
            <a:normAutofit fontScale="92500" lnSpcReduction="20000"/>
          </a:bodyPr>
          <a:lstStyle/>
          <a:p>
            <a:r>
              <a:rPr lang="es-ES" sz="2400" b="1" dirty="0"/>
              <a:t>La función gerencial puede contribuir a la gobernabilidad presupuestaria, fortaleciendo la responsabilidad y la rendición de cuentas por el logro de resultados</a:t>
            </a:r>
            <a:r>
              <a:rPr lang="es-ES" sz="2000" dirty="0"/>
              <a:t>. Es precisamente en el plano de los resultados donde se define buena parte de los mandatos políticos sobre la gestión pública. El logro de resultados también ayuda a la gestión económica, al elevar el rendimiento de los recursos fiscales y reducir las presiones sobre un mayor gasto. </a:t>
            </a:r>
            <a:r>
              <a:rPr lang="es-ES" sz="2000" b="1" dirty="0"/>
              <a:t>Un Estado ineficiente en el logro de resultados está particularmente expuesto a presiones por aumentar el gasto para cubrir demandas que la aplicación de  recursos no ha logrado resolver</a:t>
            </a:r>
            <a:endParaRPr lang="es-MX" sz="2000" b="1" dirty="0"/>
          </a:p>
        </p:txBody>
      </p:sp>
      <p:sp>
        <p:nvSpPr>
          <p:cNvPr id="8" name="Título 7">
            <a:extLst>
              <a:ext uri="{FF2B5EF4-FFF2-40B4-BE49-F238E27FC236}">
                <a16:creationId xmlns:a16="http://schemas.microsoft.com/office/drawing/2014/main" id="{770D441E-AA28-D4F4-22E3-48921A7F5B3A}"/>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15931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s personas sujetando sus manos">
            <a:extLst>
              <a:ext uri="{FF2B5EF4-FFF2-40B4-BE49-F238E27FC236}">
                <a16:creationId xmlns:a16="http://schemas.microsoft.com/office/drawing/2014/main" id="{22EFD309-7204-E4B5-0288-A768F4256502}"/>
              </a:ext>
            </a:extLst>
          </p:cNvPr>
          <p:cNvPicPr>
            <a:picLocks noChangeAspect="1"/>
          </p:cNvPicPr>
          <p:nvPr/>
        </p:nvPicPr>
        <p:blipFill rotWithShape="1">
          <a:blip r:embed="rId2"/>
          <a:srcRect t="23103" b="1633"/>
          <a:stretch/>
        </p:blipFill>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a:noFill/>
        </p:spPr>
      </p:pic>
      <p:sp>
        <p:nvSpPr>
          <p:cNvPr id="3" name="Marcador de contenido 2">
            <a:extLst>
              <a:ext uri="{FF2B5EF4-FFF2-40B4-BE49-F238E27FC236}">
                <a16:creationId xmlns:a16="http://schemas.microsoft.com/office/drawing/2014/main" id="{33E53185-2CF2-E3A1-D0E5-B9A6B34CAAF1}"/>
              </a:ext>
            </a:extLst>
          </p:cNvPr>
          <p:cNvSpPr>
            <a:spLocks noGrp="1"/>
          </p:cNvSpPr>
          <p:nvPr>
            <p:ph type="ctrTitle"/>
          </p:nvPr>
        </p:nvSpPr>
        <p:spPr>
          <a:xfrm>
            <a:off x="4512000" y="924338"/>
            <a:ext cx="3168000" cy="4733511"/>
          </a:xfrm>
        </p:spPr>
        <p:txBody>
          <a:bodyPr anchor="b">
            <a:normAutofit fontScale="90000"/>
          </a:bodyPr>
          <a:lstStyle/>
          <a:p>
            <a:r>
              <a:rPr lang="es-ES" sz="2800" dirty="0"/>
              <a:t>el gran aporte de la NGP ha sido la preocupación por los resultados, en términos de medición, de compromiso y de rendición de cuentas, y el hecho de requerir mayores niveles de flexibilidad en la gestión de recursos. La gestión orientada a resultados y el presupuesto basado en desempeño (PBD) pueden considerarse, en este sentido, un aporte fundamental a la gobernabilidad fiscal.</a:t>
            </a:r>
            <a:endParaRPr lang="es-MX" sz="2800" dirty="0"/>
          </a:p>
        </p:txBody>
      </p:sp>
    </p:spTree>
    <p:extLst>
      <p:ext uri="{BB962C8B-B14F-4D97-AF65-F5344CB8AC3E}">
        <p14:creationId xmlns:p14="http://schemas.microsoft.com/office/powerpoint/2010/main" val="384820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E01FB13-2650-4060-8E7D-1FC00B2F6DF1}"/>
              </a:ext>
            </a:extLst>
          </p:cNvPr>
          <p:cNvSpPr>
            <a:spLocks noGrp="1"/>
          </p:cNvSpPr>
          <p:nvPr>
            <p:ph type="ctrTitle"/>
          </p:nvPr>
        </p:nvSpPr>
        <p:spPr/>
        <p:txBody>
          <a:bodyPr rtlCol="0">
            <a:normAutofit/>
          </a:bodyPr>
          <a:lstStyle/>
          <a:p>
            <a:pPr rtl="0"/>
            <a:r>
              <a:rPr lang="es-ES" dirty="0"/>
              <a:t>Hacia una buena gestión presupuestaria</a:t>
            </a:r>
          </a:p>
        </p:txBody>
      </p:sp>
      <p:sp>
        <p:nvSpPr>
          <p:cNvPr id="4" name="Subtítulo 3">
            <a:extLst>
              <a:ext uri="{FF2B5EF4-FFF2-40B4-BE49-F238E27FC236}">
                <a16:creationId xmlns:a16="http://schemas.microsoft.com/office/drawing/2014/main" id="{9B250915-F951-46A6-946A-64AF796FD6FC}"/>
              </a:ext>
            </a:extLst>
          </p:cNvPr>
          <p:cNvSpPr>
            <a:spLocks noGrp="1"/>
          </p:cNvSpPr>
          <p:nvPr>
            <p:ph type="subTitle" idx="1"/>
          </p:nvPr>
        </p:nvSpPr>
        <p:spPr/>
        <p:txBody>
          <a:bodyPr rtlCol="0"/>
          <a:lstStyle/>
          <a:p>
            <a:pPr rtl="0"/>
            <a:r>
              <a:rPr lang="es-ES" dirty="0"/>
              <a:t>Componentes de una buena gestión presupuestaria</a:t>
            </a:r>
          </a:p>
        </p:txBody>
      </p:sp>
      <p:pic>
        <p:nvPicPr>
          <p:cNvPr id="8" name="Marcador de posición de imagen 7" descr="Persona mirando el horizonte desde la cima de una montaña">
            <a:extLst>
              <a:ext uri="{FF2B5EF4-FFF2-40B4-BE49-F238E27FC236}">
                <a16:creationId xmlns:a16="http://schemas.microsoft.com/office/drawing/2014/main" id="{42F1E451-4432-414C-8016-DC76C94EF2F9}"/>
              </a:ext>
            </a:extLst>
          </p:cNvPr>
          <p:cNvPicPr>
            <a:picLocks noGrp="1" noChangeAspect="1"/>
          </p:cNvPicPr>
          <p:nvPr>
            <p:ph type="pic" sz="quarter" idx="12"/>
          </p:nvPr>
        </p:nvPicPr>
        <p:blipFill>
          <a:blip r:embed="rId3"/>
          <a:srcRect t="9324" b="9324"/>
          <a:stretch>
            <a:fillRect/>
          </a:stretch>
        </p:blipFill>
        <p:spPr/>
      </p:pic>
    </p:spTree>
    <p:extLst>
      <p:ext uri="{BB962C8B-B14F-4D97-AF65-F5344CB8AC3E}">
        <p14:creationId xmlns:p14="http://schemas.microsoft.com/office/powerpoint/2010/main" val="198227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16670-A1DF-408E-808E-859CB9310A64}"/>
              </a:ext>
            </a:extLst>
          </p:cNvPr>
          <p:cNvSpPr>
            <a:spLocks noGrp="1"/>
          </p:cNvSpPr>
          <p:nvPr>
            <p:ph type="title"/>
          </p:nvPr>
        </p:nvSpPr>
        <p:spPr/>
        <p:txBody>
          <a:bodyPr rtlCol="0">
            <a:normAutofit fontScale="90000"/>
          </a:bodyPr>
          <a:lstStyle/>
          <a:p>
            <a:pPr rtl="0"/>
            <a:r>
              <a:rPr lang="es-ES" dirty="0"/>
              <a:t>definición de la calidad de la gestión financiera pública compuesta por cuatro elementos</a:t>
            </a:r>
          </a:p>
        </p:txBody>
      </p:sp>
      <p:graphicFrame>
        <p:nvGraphicFramePr>
          <p:cNvPr id="3" name="Marcador de contenido 2" descr="Marcador de posición de SmartArt: 2 X iconos verticales">
            <a:extLst>
              <a:ext uri="{FF2B5EF4-FFF2-40B4-BE49-F238E27FC236}">
                <a16:creationId xmlns:a16="http://schemas.microsoft.com/office/drawing/2014/main" id="{129FD583-1749-4B4D-9F2A-15FCF7DDFDA8}"/>
              </a:ext>
            </a:extLst>
          </p:cNvPr>
          <p:cNvGraphicFramePr>
            <a:graphicFrameLocks/>
          </p:cNvGraphicFramePr>
          <p:nvPr>
            <p:extLst>
              <p:ext uri="{D42A27DB-BD31-4B8C-83A1-F6EECF244321}">
                <p14:modId xmlns:p14="http://schemas.microsoft.com/office/powerpoint/2010/main" val="3706922983"/>
              </p:ext>
            </p:extLst>
          </p:nvPr>
        </p:nvGraphicFramePr>
        <p:xfrm>
          <a:off x="5808437" y="719998"/>
          <a:ext cx="4944403" cy="541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3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16670-A1DF-408E-808E-859CB9310A64}"/>
              </a:ext>
            </a:extLst>
          </p:cNvPr>
          <p:cNvSpPr>
            <a:spLocks noGrp="1"/>
          </p:cNvSpPr>
          <p:nvPr>
            <p:ph type="title"/>
          </p:nvPr>
        </p:nvSpPr>
        <p:spPr/>
        <p:txBody>
          <a:bodyPr rtlCol="0">
            <a:normAutofit fontScale="90000"/>
          </a:bodyPr>
          <a:lstStyle/>
          <a:p>
            <a:pPr rtl="0"/>
            <a:r>
              <a:rPr lang="es-ES" dirty="0"/>
              <a:t>definición de la calidad de la gestión financiera pública compuesta por cuatro elementos</a:t>
            </a:r>
          </a:p>
        </p:txBody>
      </p:sp>
      <p:graphicFrame>
        <p:nvGraphicFramePr>
          <p:cNvPr id="3" name="Marcador de contenido 2" descr="Marcador de posición de SmartArt: 2 X iconos verticales">
            <a:extLst>
              <a:ext uri="{FF2B5EF4-FFF2-40B4-BE49-F238E27FC236}">
                <a16:creationId xmlns:a16="http://schemas.microsoft.com/office/drawing/2014/main" id="{129FD583-1749-4B4D-9F2A-15FCF7DDFDA8}"/>
              </a:ext>
            </a:extLst>
          </p:cNvPr>
          <p:cNvGraphicFramePr>
            <a:graphicFrameLocks/>
          </p:cNvGraphicFramePr>
          <p:nvPr>
            <p:extLst>
              <p:ext uri="{D42A27DB-BD31-4B8C-83A1-F6EECF244321}">
                <p14:modId xmlns:p14="http://schemas.microsoft.com/office/powerpoint/2010/main" val="3929070282"/>
              </p:ext>
            </p:extLst>
          </p:nvPr>
        </p:nvGraphicFramePr>
        <p:xfrm>
          <a:off x="5808437" y="719998"/>
          <a:ext cx="5720954" cy="541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8055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4D931D-3F9E-45A8-97A1-FA31562F828A}"/>
              </a:ext>
            </a:extLst>
          </p:cNvPr>
          <p:cNvSpPr>
            <a:spLocks noGrp="1"/>
          </p:cNvSpPr>
          <p:nvPr>
            <p:ph type="title"/>
          </p:nvPr>
        </p:nvSpPr>
        <p:spPr>
          <a:xfrm>
            <a:off x="839788" y="987424"/>
            <a:ext cx="3932237" cy="1069975"/>
          </a:xfrm>
        </p:spPr>
        <p:txBody>
          <a:bodyPr rtlCol="0" anchor="b">
            <a:normAutofit/>
          </a:bodyPr>
          <a:lstStyle/>
          <a:p>
            <a:pPr rtl="0"/>
            <a:r>
              <a:rPr lang="es-ES" sz="3600" dirty="0"/>
              <a:t>El ciclo presupuestario</a:t>
            </a:r>
          </a:p>
        </p:txBody>
      </p:sp>
      <p:sp>
        <p:nvSpPr>
          <p:cNvPr id="11" name="Text Placeholder 3">
            <a:extLst>
              <a:ext uri="{FF2B5EF4-FFF2-40B4-BE49-F238E27FC236}">
                <a16:creationId xmlns:a16="http://schemas.microsoft.com/office/drawing/2014/main" id="{CDD9FD55-B3C0-8B44-1A95-0B7F0C741614}"/>
              </a:ext>
            </a:extLst>
          </p:cNvPr>
          <p:cNvSpPr>
            <a:spLocks noGrp="1"/>
          </p:cNvSpPr>
          <p:nvPr>
            <p:ph type="body" sz="half" idx="2"/>
          </p:nvPr>
        </p:nvSpPr>
        <p:spPr>
          <a:xfrm>
            <a:off x="839788" y="2057400"/>
            <a:ext cx="3932237" cy="3811588"/>
          </a:xfrm>
        </p:spPr>
        <p:txBody>
          <a:bodyPr>
            <a:normAutofit/>
          </a:bodyPr>
          <a:lstStyle/>
          <a:p>
            <a:r>
              <a:rPr lang="es-ES" sz="2000" dirty="0"/>
              <a:t> Para garantizar una buena gestión financiera pública es necesario no solo actuar sobre todo el ciclo presupuestario sino también aprovechar su carácter secuencial y repetitivo. Esto significa que debe partirse por concebir el presupuesto como un proceso que se extiende a lo largo de todo el ejercicio fiscal, que está estructurado en etapas sucesivas y marcado por procesos, rutinas, plazos perentorios y productos concretos</a:t>
            </a:r>
            <a:endParaRPr lang="en-US" sz="2000" dirty="0"/>
          </a:p>
        </p:txBody>
      </p:sp>
      <p:pic>
        <p:nvPicPr>
          <p:cNvPr id="8" name="Marcador de contenido 7">
            <a:extLst>
              <a:ext uri="{FF2B5EF4-FFF2-40B4-BE49-F238E27FC236}">
                <a16:creationId xmlns:a16="http://schemas.microsoft.com/office/drawing/2014/main" id="{5EE4B859-561B-6895-3AFE-68C5AFA76138}"/>
              </a:ext>
            </a:extLst>
          </p:cNvPr>
          <p:cNvPicPr>
            <a:picLocks noGrp="1" noChangeAspect="1"/>
          </p:cNvPicPr>
          <p:nvPr>
            <p:ph idx="1"/>
          </p:nvPr>
        </p:nvPicPr>
        <p:blipFill rotWithShape="1">
          <a:blip r:embed="rId3"/>
          <a:srcRect l="26672" t="27490" r="27263" b="11905"/>
          <a:stretch/>
        </p:blipFill>
        <p:spPr>
          <a:xfrm>
            <a:off x="4772024" y="310952"/>
            <a:ext cx="6900863" cy="6309618"/>
          </a:xfrm>
        </p:spPr>
      </p:pic>
    </p:spTree>
    <p:extLst>
      <p:ext uri="{BB962C8B-B14F-4D97-AF65-F5344CB8AC3E}">
        <p14:creationId xmlns:p14="http://schemas.microsoft.com/office/powerpoint/2010/main" val="331595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B43C4FBC-C30C-DE5B-C7B2-201797B8A1D6}"/>
              </a:ext>
            </a:extLst>
          </p:cNvPr>
          <p:cNvSpPr>
            <a:spLocks noGrp="1"/>
          </p:cNvSpPr>
          <p:nvPr>
            <p:ph type="body" idx="1"/>
          </p:nvPr>
        </p:nvSpPr>
        <p:spPr/>
        <p:txBody>
          <a:bodyPr/>
          <a:lstStyle/>
          <a:p>
            <a:endParaRPr lang="es-CL"/>
          </a:p>
        </p:txBody>
      </p:sp>
      <p:sp>
        <p:nvSpPr>
          <p:cNvPr id="3" name="Marcador de contenido 2">
            <a:extLst>
              <a:ext uri="{FF2B5EF4-FFF2-40B4-BE49-F238E27FC236}">
                <a16:creationId xmlns:a16="http://schemas.microsoft.com/office/drawing/2014/main" id="{706719FE-8C0C-2F32-9F7F-B1460DA67C4F}"/>
              </a:ext>
            </a:extLst>
          </p:cNvPr>
          <p:cNvSpPr>
            <a:spLocks noGrp="1"/>
          </p:cNvSpPr>
          <p:nvPr>
            <p:ph sz="half" idx="2"/>
          </p:nvPr>
        </p:nvSpPr>
        <p:spPr/>
        <p:txBody>
          <a:bodyPr/>
          <a:lstStyle/>
          <a:p>
            <a:r>
              <a:rPr lang="es-ES" dirty="0"/>
              <a:t>Para los ministerios y organismos públicos la formulación del presupuesto es una instancia clave para el futuro de sus programas, y la ejecución del mismo es seguida con extremo cuidado ante la posibilidad de que se cometan errores o se incurra en demoras que puedan tener consecuencias sobre los presupuestos futuros.</a:t>
            </a:r>
          </a:p>
        </p:txBody>
      </p:sp>
      <p:sp>
        <p:nvSpPr>
          <p:cNvPr id="5" name="Marcador de texto 4">
            <a:extLst>
              <a:ext uri="{FF2B5EF4-FFF2-40B4-BE49-F238E27FC236}">
                <a16:creationId xmlns:a16="http://schemas.microsoft.com/office/drawing/2014/main" id="{90727CDD-4F63-7760-E1C3-2B2D9303D568}"/>
              </a:ext>
            </a:extLst>
          </p:cNvPr>
          <p:cNvSpPr>
            <a:spLocks noGrp="1"/>
          </p:cNvSpPr>
          <p:nvPr>
            <p:ph type="body" sz="quarter" idx="3"/>
          </p:nvPr>
        </p:nvSpPr>
        <p:spPr/>
        <p:txBody>
          <a:bodyPr/>
          <a:lstStyle/>
          <a:p>
            <a:r>
              <a:rPr lang="es-CL" dirty="0"/>
              <a:t>Funciones institucionales</a:t>
            </a:r>
          </a:p>
        </p:txBody>
      </p:sp>
      <p:sp>
        <p:nvSpPr>
          <p:cNvPr id="6" name="Marcador de contenido 5">
            <a:extLst>
              <a:ext uri="{FF2B5EF4-FFF2-40B4-BE49-F238E27FC236}">
                <a16:creationId xmlns:a16="http://schemas.microsoft.com/office/drawing/2014/main" id="{BEFF21EA-05EF-8F37-5169-F1879D10B45C}"/>
              </a:ext>
            </a:extLst>
          </p:cNvPr>
          <p:cNvSpPr>
            <a:spLocks noGrp="1"/>
          </p:cNvSpPr>
          <p:nvPr>
            <p:ph sz="quarter" idx="4"/>
          </p:nvPr>
        </p:nvSpPr>
        <p:spPr/>
        <p:txBody>
          <a:bodyPr>
            <a:normAutofit/>
          </a:bodyPr>
          <a:lstStyle/>
          <a:p>
            <a:r>
              <a:rPr lang="es-ES" dirty="0"/>
              <a:t>La base del presupuesto público es esencialmente institucional. Su propósito es dar cuenta del uso de los recursos públicos por parte del Ejecutivo y establecer un marco legal para su asignación y desembolso. </a:t>
            </a:r>
          </a:p>
          <a:p>
            <a:r>
              <a:rPr lang="es-ES" dirty="0"/>
              <a:t>En la medida en que el Estado obtiene sus recursos de un poder legal para recaudar impuestos, es necesario también un instrumento legal que autorice la distribución de dichos recursos y sirva para fiscalizar su utilización. Esto involucra un  proceso de decisión y negociación del presupuesto que cruza al conjunto del Poder Ejecutivo y la Legislatura, y que involucra a cientos de personas.</a:t>
            </a:r>
            <a:endParaRPr lang="es-CL" dirty="0"/>
          </a:p>
        </p:txBody>
      </p:sp>
      <p:sp>
        <p:nvSpPr>
          <p:cNvPr id="2" name="Título 1">
            <a:extLst>
              <a:ext uri="{FF2B5EF4-FFF2-40B4-BE49-F238E27FC236}">
                <a16:creationId xmlns:a16="http://schemas.microsoft.com/office/drawing/2014/main" id="{3F4DB959-14FE-8EB5-3BF2-D17A020725F2}"/>
              </a:ext>
            </a:extLst>
          </p:cNvPr>
          <p:cNvSpPr>
            <a:spLocks noGrp="1"/>
          </p:cNvSpPr>
          <p:nvPr>
            <p:ph type="title"/>
          </p:nvPr>
        </p:nvSpPr>
        <p:spPr/>
        <p:txBody>
          <a:bodyPr/>
          <a:lstStyle/>
          <a:p>
            <a:r>
              <a:rPr lang="es-CL" dirty="0"/>
              <a:t>Las funciones del presupuesto</a:t>
            </a:r>
          </a:p>
        </p:txBody>
      </p:sp>
    </p:spTree>
    <p:extLst>
      <p:ext uri="{BB962C8B-B14F-4D97-AF65-F5344CB8AC3E}">
        <p14:creationId xmlns:p14="http://schemas.microsoft.com/office/powerpoint/2010/main" val="1780899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CCA903E-E1DE-718E-E3B7-B92882A55D35}"/>
              </a:ext>
            </a:extLst>
          </p:cNvPr>
          <p:cNvSpPr>
            <a:spLocks noGrp="1"/>
          </p:cNvSpPr>
          <p:nvPr>
            <p:ph type="title"/>
          </p:nvPr>
        </p:nvSpPr>
        <p:spPr/>
        <p:txBody>
          <a:bodyPr/>
          <a:lstStyle/>
          <a:p>
            <a:endParaRPr lang="es-MX"/>
          </a:p>
        </p:txBody>
      </p:sp>
      <p:sp>
        <p:nvSpPr>
          <p:cNvPr id="6" name="Marcador de contenido 5">
            <a:extLst>
              <a:ext uri="{FF2B5EF4-FFF2-40B4-BE49-F238E27FC236}">
                <a16:creationId xmlns:a16="http://schemas.microsoft.com/office/drawing/2014/main" id="{A61CE6DB-3DEE-A81A-DD50-FB325F6CE633}"/>
              </a:ext>
            </a:extLst>
          </p:cNvPr>
          <p:cNvSpPr>
            <a:spLocks noGrp="1"/>
          </p:cNvSpPr>
          <p:nvPr>
            <p:ph idx="1"/>
          </p:nvPr>
        </p:nvSpPr>
        <p:spPr/>
        <p:txBody>
          <a:bodyPr>
            <a:normAutofit fontScale="92500" lnSpcReduction="10000"/>
          </a:bodyPr>
          <a:lstStyle/>
          <a:p>
            <a:pPr marL="0" indent="0">
              <a:buNone/>
            </a:pPr>
            <a:r>
              <a:rPr lang="es-ES" sz="2400" b="1" dirty="0"/>
              <a:t>1. Programación: </a:t>
            </a:r>
            <a:r>
              <a:rPr lang="es-ES" sz="2000" dirty="0"/>
              <a:t>fase en la que se establecen las prioridades y la estructura que adoptará el presupuesto, previo a su formulación.</a:t>
            </a:r>
          </a:p>
          <a:p>
            <a:pPr marL="0" indent="0">
              <a:buNone/>
            </a:pPr>
            <a:r>
              <a:rPr lang="es-ES" sz="2400" b="1" dirty="0"/>
              <a:t>2. Formulación</a:t>
            </a:r>
            <a:r>
              <a:rPr lang="es-ES" sz="2000" dirty="0"/>
              <a:t>: etapa que tiene lugar al interior del Ejecutivo, donde se producen las principales negociaciones entre los ministerios sectoriales y la autoridad central —sea esta el Ministerio de Finanzas, el Ministerio de Planificación, la Casa Presidencial o el Gabinete, o una combinación de ellos— hasta generar una propuesta de presupuesto.</a:t>
            </a:r>
          </a:p>
          <a:p>
            <a:pPr marL="0" indent="0">
              <a:buNone/>
            </a:pPr>
            <a:r>
              <a:rPr lang="es-ES" sz="2400" b="1" dirty="0"/>
              <a:t>3. Aprobación: </a:t>
            </a:r>
            <a:r>
              <a:rPr lang="es-ES" sz="2000" dirty="0"/>
              <a:t>fase que involucra el análisis y la discusión del proyecto de presupuesto en la Legislatura, organizada normalmente en comisiones especiales y con comparecencias del Ejecutivo.</a:t>
            </a:r>
          </a:p>
          <a:p>
            <a:pPr marL="0" indent="0">
              <a:buNone/>
            </a:pPr>
            <a:r>
              <a:rPr lang="es-ES" sz="2200" b="1" dirty="0"/>
              <a:t>4. Ejecución</a:t>
            </a:r>
            <a:r>
              <a:rPr lang="es-ES" sz="2000" dirty="0"/>
              <a:t>: puesta en marcha del presupuesto aprobado por la Legislatura por parte de los ministerios y organismos a lo largo del año fiscal, sobre la base de las asignaciones, las normas y los mandatos generados por la Legislatura</a:t>
            </a:r>
          </a:p>
          <a:p>
            <a:pPr marL="0" indent="0">
              <a:buNone/>
            </a:pPr>
            <a:r>
              <a:rPr lang="es-ES" sz="2200" b="1" dirty="0"/>
              <a:t>5. Control y evaluación del uso de los recursos públicos </a:t>
            </a:r>
            <a:r>
              <a:rPr lang="es-ES" sz="2000" dirty="0"/>
              <a:t>una vez que estos han sido ejecutados, los que, en principio, sirven de base para la rendición de cuentas sobre la ejecución presupuestaria y para formular el presupuesto siguiente.</a:t>
            </a:r>
            <a:endParaRPr lang="es-MX" sz="2000" dirty="0"/>
          </a:p>
        </p:txBody>
      </p:sp>
    </p:spTree>
    <p:extLst>
      <p:ext uri="{BB962C8B-B14F-4D97-AF65-F5344CB8AC3E}">
        <p14:creationId xmlns:p14="http://schemas.microsoft.com/office/powerpoint/2010/main" val="2086226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5E434-343E-E914-915C-B9144BB417A2}"/>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8C1FC179-6FDE-FC4C-6ED7-01907A29038F}"/>
              </a:ext>
            </a:extLst>
          </p:cNvPr>
          <p:cNvPicPr>
            <a:picLocks noGrp="1" noChangeAspect="1"/>
          </p:cNvPicPr>
          <p:nvPr>
            <p:ph idx="1"/>
          </p:nvPr>
        </p:nvPicPr>
        <p:blipFill rotWithShape="1">
          <a:blip r:embed="rId2"/>
          <a:srcRect l="34158" t="23132" r="31637" b="5462"/>
          <a:stretch/>
        </p:blipFill>
        <p:spPr>
          <a:xfrm>
            <a:off x="967409" y="185463"/>
            <a:ext cx="8719930" cy="6345975"/>
          </a:xfrm>
        </p:spPr>
      </p:pic>
    </p:spTree>
    <p:extLst>
      <p:ext uri="{BB962C8B-B14F-4D97-AF65-F5344CB8AC3E}">
        <p14:creationId xmlns:p14="http://schemas.microsoft.com/office/powerpoint/2010/main" val="1343774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DFE5B86F-CDBE-2EEC-4335-4F5A9E3D0240}"/>
              </a:ext>
            </a:extLst>
          </p:cNvPr>
          <p:cNvSpPr>
            <a:spLocks noGrp="1"/>
          </p:cNvSpPr>
          <p:nvPr>
            <p:ph type="body" idx="1"/>
          </p:nvPr>
        </p:nvSpPr>
        <p:spPr/>
        <p:txBody>
          <a:bodyPr/>
          <a:lstStyle/>
          <a:p>
            <a:r>
              <a:rPr lang="es-MX" dirty="0"/>
              <a:t>Problemas de agencia</a:t>
            </a:r>
          </a:p>
        </p:txBody>
      </p:sp>
      <p:sp>
        <p:nvSpPr>
          <p:cNvPr id="8" name="Marcador de contenido 7">
            <a:extLst>
              <a:ext uri="{FF2B5EF4-FFF2-40B4-BE49-F238E27FC236}">
                <a16:creationId xmlns:a16="http://schemas.microsoft.com/office/drawing/2014/main" id="{7A07398C-3CC9-2DAE-503F-9288D0AB2744}"/>
              </a:ext>
            </a:extLst>
          </p:cNvPr>
          <p:cNvSpPr>
            <a:spLocks noGrp="1"/>
          </p:cNvSpPr>
          <p:nvPr>
            <p:ph sz="half" idx="2"/>
          </p:nvPr>
        </p:nvSpPr>
        <p:spPr/>
        <p:txBody>
          <a:bodyPr>
            <a:normAutofit/>
          </a:bodyPr>
          <a:lstStyle/>
          <a:p>
            <a:r>
              <a:rPr lang="es-ES" sz="2000" dirty="0"/>
              <a:t> Consiste en la dificultad para alinear el comportamiento de los agentes que desempeñan las funciones ejecutivas del Estado con las necesidades y prioridades de la ciudadanía y sus intermediarios en la Legislatura y el Ejecutivo. </a:t>
            </a:r>
          </a:p>
          <a:p>
            <a:r>
              <a:rPr lang="es-ES" sz="2000" dirty="0"/>
              <a:t>El problema de agencia </a:t>
            </a:r>
            <a:r>
              <a:rPr lang="es-ES" sz="2000" b="1" dirty="0"/>
              <a:t>se produce porque los distintos actores </a:t>
            </a:r>
            <a:r>
              <a:rPr lang="es-ES" sz="2000" dirty="0"/>
              <a:t>que intervienen en la gestión pública </a:t>
            </a:r>
            <a:r>
              <a:rPr lang="es-ES" sz="2000" b="1" dirty="0"/>
              <a:t>difieren en sus funciones objetivo</a:t>
            </a:r>
            <a:r>
              <a:rPr lang="es-ES" sz="2000" dirty="0"/>
              <a:t>, dificultad que se acentúa por la existencia de asimetrías de información entre ellos</a:t>
            </a:r>
            <a:endParaRPr lang="es-MX" sz="2000" dirty="0"/>
          </a:p>
        </p:txBody>
      </p:sp>
      <p:sp>
        <p:nvSpPr>
          <p:cNvPr id="9" name="Marcador de texto 8">
            <a:extLst>
              <a:ext uri="{FF2B5EF4-FFF2-40B4-BE49-F238E27FC236}">
                <a16:creationId xmlns:a16="http://schemas.microsoft.com/office/drawing/2014/main" id="{40B4246C-9F1D-E13A-8B56-D4ED2F9A11EA}"/>
              </a:ext>
            </a:extLst>
          </p:cNvPr>
          <p:cNvSpPr>
            <a:spLocks noGrp="1"/>
          </p:cNvSpPr>
          <p:nvPr>
            <p:ph type="body" sz="quarter" idx="3"/>
          </p:nvPr>
        </p:nvSpPr>
        <p:spPr/>
        <p:txBody>
          <a:bodyPr/>
          <a:lstStyle/>
          <a:p>
            <a:r>
              <a:rPr lang="es-ES" dirty="0"/>
              <a:t>Las asimetrías de información </a:t>
            </a:r>
            <a:endParaRPr lang="es-MX" dirty="0"/>
          </a:p>
        </p:txBody>
      </p:sp>
      <p:sp>
        <p:nvSpPr>
          <p:cNvPr id="10" name="Marcador de contenido 9">
            <a:extLst>
              <a:ext uri="{FF2B5EF4-FFF2-40B4-BE49-F238E27FC236}">
                <a16:creationId xmlns:a16="http://schemas.microsoft.com/office/drawing/2014/main" id="{51EBCF63-B512-56E8-B8A5-B2B5A941C7E3}"/>
              </a:ext>
            </a:extLst>
          </p:cNvPr>
          <p:cNvSpPr>
            <a:spLocks noGrp="1"/>
          </p:cNvSpPr>
          <p:nvPr>
            <p:ph sz="quarter" idx="4"/>
          </p:nvPr>
        </p:nvSpPr>
        <p:spPr/>
        <p:txBody>
          <a:bodyPr>
            <a:normAutofit/>
          </a:bodyPr>
          <a:lstStyle/>
          <a:p>
            <a:r>
              <a:rPr lang="es-ES" sz="2400" dirty="0"/>
              <a:t>Hacen demasiado costoso que el principal pueda monitorear todas las acciones del agente, de modo que se requieren reglas e incentivos para aminorarlas y alinear los objetivos de unos y otros, asegurando que el agente responda de la mejor forma a los objetivos del principal</a:t>
            </a:r>
            <a:endParaRPr lang="es-MX" sz="2400" dirty="0"/>
          </a:p>
        </p:txBody>
      </p:sp>
      <p:sp>
        <p:nvSpPr>
          <p:cNvPr id="4" name="Título 3">
            <a:extLst>
              <a:ext uri="{FF2B5EF4-FFF2-40B4-BE49-F238E27FC236}">
                <a16:creationId xmlns:a16="http://schemas.microsoft.com/office/drawing/2014/main" id="{28A596CE-C32F-959E-5F8C-B4FB27882089}"/>
              </a:ext>
            </a:extLst>
          </p:cNvPr>
          <p:cNvSpPr>
            <a:spLocks noGrp="1"/>
          </p:cNvSpPr>
          <p:nvPr>
            <p:ph type="title"/>
          </p:nvPr>
        </p:nvSpPr>
        <p:spPr/>
        <p:txBody>
          <a:bodyPr/>
          <a:lstStyle/>
          <a:p>
            <a:r>
              <a:rPr lang="es-ES" dirty="0"/>
              <a:t>Fallas de Estado en la gestión presupuestaria</a:t>
            </a:r>
            <a:endParaRPr lang="es-MX" dirty="0"/>
          </a:p>
        </p:txBody>
      </p:sp>
    </p:spTree>
    <p:extLst>
      <p:ext uri="{BB962C8B-B14F-4D97-AF65-F5344CB8AC3E}">
        <p14:creationId xmlns:p14="http://schemas.microsoft.com/office/powerpoint/2010/main" val="193484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E5FDB3A-99E2-1FCB-356C-261023555794}"/>
              </a:ext>
            </a:extLst>
          </p:cNvPr>
          <p:cNvSpPr>
            <a:spLocks noGrp="1"/>
          </p:cNvSpPr>
          <p:nvPr>
            <p:ph type="body" idx="1"/>
          </p:nvPr>
        </p:nvSpPr>
        <p:spPr/>
        <p:txBody>
          <a:bodyPr/>
          <a:lstStyle/>
          <a:p>
            <a:endParaRPr lang="es-MX"/>
          </a:p>
        </p:txBody>
      </p:sp>
      <p:sp>
        <p:nvSpPr>
          <p:cNvPr id="3" name="Marcador de contenido 2">
            <a:extLst>
              <a:ext uri="{FF2B5EF4-FFF2-40B4-BE49-F238E27FC236}">
                <a16:creationId xmlns:a16="http://schemas.microsoft.com/office/drawing/2014/main" id="{EB1B05C3-E949-AE31-ACE0-04BCBC7D72D8}"/>
              </a:ext>
            </a:extLst>
          </p:cNvPr>
          <p:cNvSpPr>
            <a:spLocks noGrp="1"/>
          </p:cNvSpPr>
          <p:nvPr>
            <p:ph sz="half" idx="2"/>
          </p:nvPr>
        </p:nvSpPr>
        <p:spPr/>
        <p:txBody>
          <a:bodyPr>
            <a:normAutofit/>
          </a:bodyPr>
          <a:lstStyle/>
          <a:p>
            <a:pPr marL="0" indent="0">
              <a:buNone/>
            </a:pPr>
            <a:r>
              <a:rPr lang="es-ES" sz="2000" dirty="0"/>
              <a:t> i) casos en los que el principal no observa las acciones del agente, pero sí percibe sus efectos, usualmente denominados de riesgo moral;</a:t>
            </a:r>
          </a:p>
          <a:p>
            <a:pPr marL="0" indent="0">
              <a:buNone/>
            </a:pPr>
            <a:r>
              <a:rPr lang="es-ES" sz="2000" dirty="0"/>
              <a:t> </a:t>
            </a:r>
            <a:r>
              <a:rPr lang="es-ES" sz="2000" dirty="0" err="1"/>
              <a:t>ii</a:t>
            </a:r>
            <a:r>
              <a:rPr lang="es-ES" sz="2000" dirty="0"/>
              <a:t>) casos en los que el principal observa las acciones del agente, pero no conoce la función de producción del servicio, denominados de selección adversa, </a:t>
            </a:r>
          </a:p>
          <a:p>
            <a:pPr marL="0" indent="0">
              <a:buNone/>
            </a:pPr>
            <a:r>
              <a:rPr lang="es-ES" sz="2000" dirty="0"/>
              <a:t>y </a:t>
            </a:r>
            <a:r>
              <a:rPr lang="es-ES" sz="2000" dirty="0" err="1"/>
              <a:t>iii</a:t>
            </a:r>
            <a:r>
              <a:rPr lang="es-ES" sz="2000" dirty="0"/>
              <a:t>) casos en los que el principal no tiene capacidad para observar los resultados de las acciones del agente</a:t>
            </a:r>
            <a:endParaRPr lang="es-MX" sz="2000" dirty="0"/>
          </a:p>
        </p:txBody>
      </p:sp>
      <p:sp>
        <p:nvSpPr>
          <p:cNvPr id="4" name="Marcador de texto 3">
            <a:extLst>
              <a:ext uri="{FF2B5EF4-FFF2-40B4-BE49-F238E27FC236}">
                <a16:creationId xmlns:a16="http://schemas.microsoft.com/office/drawing/2014/main" id="{D7967C3F-A659-7986-D69A-19D4748EB933}"/>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6B4CC3DC-82E4-0BC0-EFC9-AF6A79D37D36}"/>
              </a:ext>
            </a:extLst>
          </p:cNvPr>
          <p:cNvSpPr>
            <a:spLocks noGrp="1"/>
          </p:cNvSpPr>
          <p:nvPr>
            <p:ph sz="quarter" idx="4"/>
          </p:nvPr>
        </p:nvSpPr>
        <p:spPr/>
        <p:txBody>
          <a:bodyPr>
            <a:normAutofit/>
          </a:bodyPr>
          <a:lstStyle/>
          <a:p>
            <a:r>
              <a:rPr lang="es-ES" sz="2000" dirty="0"/>
              <a:t>Cabe señalar que los problemas de agencia también se producen —e incluso exacerban— cuando la gestión es realizada por gobiernos subnacionales o subcontratada con instituciones privadas, debido a que mientras los primeros deben responder a las demandas de la comunidad local, los segundos buscan maximizar utilidades</a:t>
            </a:r>
            <a:endParaRPr lang="es-MX" sz="2000" dirty="0"/>
          </a:p>
        </p:txBody>
      </p:sp>
      <p:sp>
        <p:nvSpPr>
          <p:cNvPr id="6" name="Título 5">
            <a:extLst>
              <a:ext uri="{FF2B5EF4-FFF2-40B4-BE49-F238E27FC236}">
                <a16:creationId xmlns:a16="http://schemas.microsoft.com/office/drawing/2014/main" id="{2B0C3382-2042-DA47-D089-6D52741D9146}"/>
              </a:ext>
            </a:extLst>
          </p:cNvPr>
          <p:cNvSpPr>
            <a:spLocks noGrp="1"/>
          </p:cNvSpPr>
          <p:nvPr>
            <p:ph type="title"/>
          </p:nvPr>
        </p:nvSpPr>
        <p:spPr/>
        <p:txBody>
          <a:bodyPr>
            <a:normAutofit fontScale="90000"/>
          </a:bodyPr>
          <a:lstStyle/>
          <a:p>
            <a:r>
              <a:rPr lang="es-ES" dirty="0"/>
              <a:t>Las asimetrías de información se han clasificado en tres categorías</a:t>
            </a:r>
            <a:endParaRPr lang="es-MX" dirty="0"/>
          </a:p>
        </p:txBody>
      </p:sp>
    </p:spTree>
    <p:extLst>
      <p:ext uri="{BB962C8B-B14F-4D97-AF65-F5344CB8AC3E}">
        <p14:creationId xmlns:p14="http://schemas.microsoft.com/office/powerpoint/2010/main" val="170126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2FB2245-FDB6-D6DD-B07F-59537332E1E7}"/>
              </a:ext>
            </a:extLst>
          </p:cNvPr>
          <p:cNvSpPr>
            <a:spLocks noGrp="1"/>
          </p:cNvSpPr>
          <p:nvPr>
            <p:ph type="body" idx="1"/>
          </p:nvPr>
        </p:nvSpPr>
        <p:spPr/>
        <p:txBody>
          <a:bodyPr/>
          <a:lstStyle/>
          <a:p>
            <a:endParaRPr lang="es-MX"/>
          </a:p>
        </p:txBody>
      </p:sp>
      <p:sp>
        <p:nvSpPr>
          <p:cNvPr id="3" name="Marcador de contenido 2">
            <a:extLst>
              <a:ext uri="{FF2B5EF4-FFF2-40B4-BE49-F238E27FC236}">
                <a16:creationId xmlns:a16="http://schemas.microsoft.com/office/drawing/2014/main" id="{72DD55E8-05D5-47C5-A066-E12C7EA3CFD1}"/>
              </a:ext>
            </a:extLst>
          </p:cNvPr>
          <p:cNvSpPr>
            <a:spLocks noGrp="1"/>
          </p:cNvSpPr>
          <p:nvPr>
            <p:ph sz="half" idx="2"/>
          </p:nvPr>
        </p:nvSpPr>
        <p:spPr/>
        <p:txBody>
          <a:bodyPr>
            <a:normAutofit/>
          </a:bodyPr>
          <a:lstStyle/>
          <a:p>
            <a:r>
              <a:rPr lang="es-ES" sz="2000" dirty="0"/>
              <a:t> Esta se expresa en una suma de demandas por beneficios específicos en sistemas colegiados de decisión presupuestaria que supera largamente la disponibilidad de fondos públicos. Este problema se produce cuando los beneficios se apropian de manera más específica que aquella en la que se distribuyen los costos de su financiamiento.</a:t>
            </a:r>
            <a:endParaRPr lang="es-MX" sz="2000" dirty="0"/>
          </a:p>
        </p:txBody>
      </p:sp>
      <p:sp>
        <p:nvSpPr>
          <p:cNvPr id="4" name="Marcador de texto 3">
            <a:extLst>
              <a:ext uri="{FF2B5EF4-FFF2-40B4-BE49-F238E27FC236}">
                <a16:creationId xmlns:a16="http://schemas.microsoft.com/office/drawing/2014/main" id="{133B759F-EB8E-35B3-8A51-CCD1373CBCDB}"/>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4CF53402-37C6-4572-17A3-0CF6D63CA02D}"/>
              </a:ext>
            </a:extLst>
          </p:cNvPr>
          <p:cNvSpPr>
            <a:spLocks noGrp="1"/>
          </p:cNvSpPr>
          <p:nvPr>
            <p:ph sz="quarter" idx="4"/>
          </p:nvPr>
        </p:nvSpPr>
        <p:spPr/>
        <p:txBody>
          <a:bodyPr>
            <a:normAutofit/>
          </a:bodyPr>
          <a:lstStyle/>
          <a:p>
            <a:r>
              <a:rPr lang="es-ES" sz="2000" dirty="0"/>
              <a:t>El problema de fondo común exagera la demanda de servicios específicos, haciendo que la suma de las demandas expresadas individualmente por los actores del proceso presupuestario sea superior a la demanda que, por los mismos servicios, tiene la sociedad en su conjunto.</a:t>
            </a:r>
            <a:endParaRPr lang="es-MX" sz="2000" dirty="0"/>
          </a:p>
        </p:txBody>
      </p:sp>
      <p:sp>
        <p:nvSpPr>
          <p:cNvPr id="6" name="Título 5">
            <a:extLst>
              <a:ext uri="{FF2B5EF4-FFF2-40B4-BE49-F238E27FC236}">
                <a16:creationId xmlns:a16="http://schemas.microsoft.com/office/drawing/2014/main" id="{DEEF0A7E-5CBF-95D2-D629-0CC085F4C40D}"/>
              </a:ext>
            </a:extLst>
          </p:cNvPr>
          <p:cNvSpPr>
            <a:spLocks noGrp="1"/>
          </p:cNvSpPr>
          <p:nvPr>
            <p:ph type="title"/>
          </p:nvPr>
        </p:nvSpPr>
        <p:spPr/>
        <p:txBody>
          <a:bodyPr/>
          <a:lstStyle/>
          <a:p>
            <a:r>
              <a:rPr lang="es-MX" dirty="0"/>
              <a:t>Problemas de fondo común</a:t>
            </a:r>
          </a:p>
        </p:txBody>
      </p:sp>
    </p:spTree>
    <p:extLst>
      <p:ext uri="{BB962C8B-B14F-4D97-AF65-F5344CB8AC3E}">
        <p14:creationId xmlns:p14="http://schemas.microsoft.com/office/powerpoint/2010/main" val="4288922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128AC78-0F14-AA2A-E842-309EC3E080FF}"/>
              </a:ext>
            </a:extLst>
          </p:cNvPr>
          <p:cNvSpPr>
            <a:spLocks noGrp="1"/>
          </p:cNvSpPr>
          <p:nvPr>
            <p:ph type="body" idx="1"/>
          </p:nvPr>
        </p:nvSpPr>
        <p:spPr/>
        <p:txBody>
          <a:bodyPr/>
          <a:lstStyle/>
          <a:p>
            <a:endParaRPr lang="es-MX"/>
          </a:p>
        </p:txBody>
      </p:sp>
      <p:sp>
        <p:nvSpPr>
          <p:cNvPr id="3" name="Marcador de contenido 2">
            <a:extLst>
              <a:ext uri="{FF2B5EF4-FFF2-40B4-BE49-F238E27FC236}">
                <a16:creationId xmlns:a16="http://schemas.microsoft.com/office/drawing/2014/main" id="{92C1B132-7D2D-24BD-F650-BA0C7C7FB320}"/>
              </a:ext>
            </a:extLst>
          </p:cNvPr>
          <p:cNvSpPr>
            <a:spLocks noGrp="1"/>
          </p:cNvSpPr>
          <p:nvPr>
            <p:ph sz="half" idx="2"/>
          </p:nvPr>
        </p:nvSpPr>
        <p:spPr/>
        <p:txBody>
          <a:bodyPr>
            <a:normAutofit/>
          </a:bodyPr>
          <a:lstStyle/>
          <a:p>
            <a:r>
              <a:rPr lang="es-ES" sz="2400" dirty="0"/>
              <a:t>mientras los políticos puedan entregar servicios públicos cuyos beneficios se perciben en el corto plazo y sus costos se producen en el largo plazo, tenderán a favorecer estas prestaciones y trasladar sus costos a generaciones futuras. Este problema se exacerba por el hecho de que el mandato de las autoridades electas es limitado en el tiempo.</a:t>
            </a:r>
            <a:endParaRPr lang="es-MX" sz="2400" dirty="0"/>
          </a:p>
        </p:txBody>
      </p:sp>
      <p:sp>
        <p:nvSpPr>
          <p:cNvPr id="4" name="Marcador de texto 3">
            <a:extLst>
              <a:ext uri="{FF2B5EF4-FFF2-40B4-BE49-F238E27FC236}">
                <a16:creationId xmlns:a16="http://schemas.microsoft.com/office/drawing/2014/main" id="{7D1FFB88-48FB-5D15-4A46-ABC1BB67E64A}"/>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21738CD6-1FFE-2A1E-1BA9-4DA1788334C8}"/>
              </a:ext>
            </a:extLst>
          </p:cNvPr>
          <p:cNvSpPr>
            <a:spLocks noGrp="1"/>
          </p:cNvSpPr>
          <p:nvPr>
            <p:ph sz="quarter" idx="4"/>
          </p:nvPr>
        </p:nvSpPr>
        <p:spPr/>
        <p:txBody>
          <a:bodyPr>
            <a:normAutofit/>
          </a:bodyPr>
          <a:lstStyle/>
          <a:p>
            <a:r>
              <a:rPr lang="es-ES" sz="2400" dirty="0"/>
              <a:t>Los problemas más graves de inconsistencia </a:t>
            </a:r>
            <a:r>
              <a:rPr lang="es-ES" sz="2400" dirty="0" err="1"/>
              <a:t>intertemporal</a:t>
            </a:r>
            <a:r>
              <a:rPr lang="es-ES" sz="2400" dirty="0"/>
              <a:t> se producen más bien cuando los costos futuros son implícitos y difíciles de estimar, y cuando las decisiones correspondientes se adoptan en momentos y mediante procedimientos diferentes de los del presupuesto.</a:t>
            </a:r>
            <a:endParaRPr lang="es-MX" sz="2400" dirty="0"/>
          </a:p>
        </p:txBody>
      </p:sp>
      <p:sp>
        <p:nvSpPr>
          <p:cNvPr id="6" name="Título 5">
            <a:extLst>
              <a:ext uri="{FF2B5EF4-FFF2-40B4-BE49-F238E27FC236}">
                <a16:creationId xmlns:a16="http://schemas.microsoft.com/office/drawing/2014/main" id="{B4F4ABF0-CBDC-A18C-BF0B-84AD0CAB1B83}"/>
              </a:ext>
            </a:extLst>
          </p:cNvPr>
          <p:cNvSpPr>
            <a:spLocks noGrp="1"/>
          </p:cNvSpPr>
          <p:nvPr>
            <p:ph type="title"/>
          </p:nvPr>
        </p:nvSpPr>
        <p:spPr/>
        <p:txBody>
          <a:bodyPr>
            <a:normAutofit/>
          </a:bodyPr>
          <a:lstStyle/>
          <a:p>
            <a:r>
              <a:rPr lang="es-MX" dirty="0"/>
              <a:t>Inconsistencia </a:t>
            </a:r>
            <a:r>
              <a:rPr lang="es-MX" dirty="0" err="1"/>
              <a:t>intertemporal</a:t>
            </a:r>
            <a:endParaRPr lang="es-MX" dirty="0"/>
          </a:p>
        </p:txBody>
      </p:sp>
    </p:spTree>
    <p:extLst>
      <p:ext uri="{BB962C8B-B14F-4D97-AF65-F5344CB8AC3E}">
        <p14:creationId xmlns:p14="http://schemas.microsoft.com/office/powerpoint/2010/main" val="3002915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4D931D-3F9E-45A8-97A1-FA31562F828A}"/>
              </a:ext>
            </a:extLst>
          </p:cNvPr>
          <p:cNvSpPr>
            <a:spLocks noGrp="1"/>
          </p:cNvSpPr>
          <p:nvPr>
            <p:ph type="title"/>
          </p:nvPr>
        </p:nvSpPr>
        <p:spPr>
          <a:xfrm>
            <a:off x="839788" y="987424"/>
            <a:ext cx="3932237" cy="1069975"/>
          </a:xfrm>
        </p:spPr>
        <p:txBody>
          <a:bodyPr rtlCol="0" anchor="b">
            <a:normAutofit/>
          </a:bodyPr>
          <a:lstStyle/>
          <a:p>
            <a:pPr rtl="0"/>
            <a:r>
              <a:rPr lang="es-ES" dirty="0"/>
              <a:t>Consecuencias de las fallas de Estado</a:t>
            </a:r>
          </a:p>
        </p:txBody>
      </p:sp>
      <p:sp>
        <p:nvSpPr>
          <p:cNvPr id="13" name="Text Placeholder 3">
            <a:extLst>
              <a:ext uri="{FF2B5EF4-FFF2-40B4-BE49-F238E27FC236}">
                <a16:creationId xmlns:a16="http://schemas.microsoft.com/office/drawing/2014/main" id="{7A09FF63-9F95-FA12-BD1F-130CB4277448}"/>
              </a:ext>
            </a:extLst>
          </p:cNvPr>
          <p:cNvSpPr>
            <a:spLocks noGrp="1"/>
          </p:cNvSpPr>
          <p:nvPr>
            <p:ph type="body" sz="half" idx="2"/>
          </p:nvPr>
        </p:nvSpPr>
        <p:spPr>
          <a:xfrm>
            <a:off x="839788" y="2057400"/>
            <a:ext cx="3932237" cy="3811588"/>
          </a:xfrm>
        </p:spPr>
        <p:txBody>
          <a:bodyPr>
            <a:normAutofit/>
          </a:bodyPr>
          <a:lstStyle/>
          <a:p>
            <a:r>
              <a:rPr lang="es-ES" sz="2800" dirty="0"/>
              <a:t>Los problemas de agencia, de fondo común y de inconsistencia </a:t>
            </a:r>
            <a:r>
              <a:rPr lang="es-ES" sz="2800" dirty="0" err="1"/>
              <a:t>intertemporal</a:t>
            </a:r>
            <a:r>
              <a:rPr lang="es-ES" sz="2800" dirty="0"/>
              <a:t> que se han descrito tienen tres consecuencias importantes sobre la gestión presupuestaria</a:t>
            </a:r>
            <a:endParaRPr lang="en-US" sz="2800" dirty="0"/>
          </a:p>
        </p:txBody>
      </p:sp>
      <p:graphicFrame>
        <p:nvGraphicFramePr>
          <p:cNvPr id="6" name="Marcador de contenido 2" descr="Marcador de posición de SmartArt: 3 X iconos">
            <a:extLst>
              <a:ext uri="{FF2B5EF4-FFF2-40B4-BE49-F238E27FC236}">
                <a16:creationId xmlns:a16="http://schemas.microsoft.com/office/drawing/2014/main" id="{CBE3B36A-5EF5-4033-A999-B110E570F4D7}"/>
              </a:ext>
            </a:extLst>
          </p:cNvPr>
          <p:cNvGraphicFramePr>
            <a:graphicFrameLocks noGrp="1"/>
          </p:cNvGraphicFramePr>
          <p:nvPr>
            <p:ph idx="1"/>
            <p:extLst>
              <p:ext uri="{D42A27DB-BD31-4B8C-83A1-F6EECF244321}">
                <p14:modId xmlns:p14="http://schemas.microsoft.com/office/powerpoint/2010/main" val="308264196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69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DB4C8-014A-F39B-46C2-6E579D70DD1D}"/>
              </a:ext>
            </a:extLst>
          </p:cNvPr>
          <p:cNvSpPr>
            <a:spLocks noGrp="1"/>
          </p:cNvSpPr>
          <p:nvPr>
            <p:ph type="title"/>
          </p:nvPr>
        </p:nvSpPr>
        <p:spPr>
          <a:xfrm>
            <a:off x="831850" y="985838"/>
            <a:ext cx="10515600" cy="2852737"/>
          </a:xfrm>
        </p:spPr>
        <p:txBody>
          <a:bodyPr anchor="b">
            <a:normAutofit/>
          </a:bodyPr>
          <a:lstStyle/>
          <a:p>
            <a:r>
              <a:rPr lang="es-MX" dirty="0" err="1"/>
              <a:t>Incrementalismo</a:t>
            </a:r>
            <a:r>
              <a:rPr lang="es-MX" dirty="0"/>
              <a:t> y técnicas presupuestarias</a:t>
            </a:r>
          </a:p>
        </p:txBody>
      </p:sp>
      <p:sp>
        <p:nvSpPr>
          <p:cNvPr id="14" name="Text Placeholder 2">
            <a:extLst>
              <a:ext uri="{FF2B5EF4-FFF2-40B4-BE49-F238E27FC236}">
                <a16:creationId xmlns:a16="http://schemas.microsoft.com/office/drawing/2014/main" id="{0C9AD07C-99AA-FF21-ABC7-D627C40DA7F3}"/>
              </a:ext>
            </a:extLst>
          </p:cNvPr>
          <p:cNvSpPr>
            <a:spLocks noGrp="1"/>
          </p:cNvSpPr>
          <p:nvPr>
            <p:ph type="body" idx="1"/>
          </p:nvPr>
        </p:nvSpPr>
        <p:spPr>
          <a:xfrm>
            <a:off x="831850" y="4005263"/>
            <a:ext cx="10515600" cy="1500187"/>
          </a:xfrm>
        </p:spPr>
        <p:txBody>
          <a:bodyPr>
            <a:normAutofit fontScale="92500" lnSpcReduction="20000"/>
          </a:bodyPr>
          <a:lstStyle/>
          <a:p>
            <a:r>
              <a:rPr lang="es-ES" dirty="0"/>
              <a:t>La necesidad de lograr instituciones capaces de neutralizar las fallas de Estado en la</a:t>
            </a:r>
          </a:p>
          <a:p>
            <a:r>
              <a:rPr lang="es-ES" dirty="0"/>
              <a:t>asignación de recursos se ha traducido en el desarrollo de técnicas específicas de</a:t>
            </a:r>
          </a:p>
          <a:p>
            <a:r>
              <a:rPr lang="es-ES" dirty="0"/>
              <a:t>análisis y preparación del presupuesto, las que han buscado fortalecer la disciplina y</a:t>
            </a:r>
          </a:p>
          <a:p>
            <a:r>
              <a:rPr lang="es-ES" dirty="0"/>
              <a:t>rigurosidad del mismo.</a:t>
            </a:r>
            <a:endParaRPr lang="en-US" dirty="0"/>
          </a:p>
        </p:txBody>
      </p:sp>
    </p:spTree>
    <p:extLst>
      <p:ext uri="{BB962C8B-B14F-4D97-AF65-F5344CB8AC3E}">
        <p14:creationId xmlns:p14="http://schemas.microsoft.com/office/powerpoint/2010/main" val="3756813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2CF4DA58-2254-BDD4-DDB1-CAD9F6856C7C}"/>
              </a:ext>
            </a:extLst>
          </p:cNvPr>
          <p:cNvSpPr>
            <a:spLocks noGrp="1"/>
          </p:cNvSpPr>
          <p:nvPr>
            <p:ph type="body" idx="1"/>
          </p:nvPr>
        </p:nvSpPr>
        <p:spPr/>
        <p:txBody>
          <a:bodyPr/>
          <a:lstStyle/>
          <a:p>
            <a:r>
              <a:rPr lang="es-MX" dirty="0" err="1"/>
              <a:t>Incrementalismo</a:t>
            </a:r>
            <a:r>
              <a:rPr lang="es-MX" dirty="0"/>
              <a:t> presupuestario</a:t>
            </a:r>
          </a:p>
        </p:txBody>
      </p:sp>
      <p:sp>
        <p:nvSpPr>
          <p:cNvPr id="8" name="Marcador de contenido 7">
            <a:extLst>
              <a:ext uri="{FF2B5EF4-FFF2-40B4-BE49-F238E27FC236}">
                <a16:creationId xmlns:a16="http://schemas.microsoft.com/office/drawing/2014/main" id="{C6819CB3-CE0E-3B09-BDB5-C5884AD9D676}"/>
              </a:ext>
            </a:extLst>
          </p:cNvPr>
          <p:cNvSpPr>
            <a:spLocks noGrp="1"/>
          </p:cNvSpPr>
          <p:nvPr>
            <p:ph sz="half" idx="2"/>
          </p:nvPr>
        </p:nvSpPr>
        <p:spPr/>
        <p:txBody>
          <a:bodyPr>
            <a:normAutofit fontScale="92500" lnSpcReduction="20000"/>
          </a:bodyPr>
          <a:lstStyle/>
          <a:p>
            <a:r>
              <a:rPr lang="es-ES" dirty="0"/>
              <a:t> La tendencia a discutir los presupuestos en base a sus variaciones respecto del período anterior, en lugar de hacerlo en relación con la totalidad de los recursos asignados.</a:t>
            </a:r>
          </a:p>
          <a:p>
            <a:r>
              <a:rPr lang="es-ES" dirty="0"/>
              <a:t>El principal aporte de quienes estudiaron este fenómeno </a:t>
            </a:r>
            <a:r>
              <a:rPr lang="es-ES" sz="2600" b="1" dirty="0"/>
              <a:t>fue reconocerlo como un comportamiento racional </a:t>
            </a:r>
            <a:r>
              <a:rPr lang="es-ES" dirty="0"/>
              <a:t>y no como una anomalía institucional. En su visión, las funciones del gobierno eran suficientemente numerosas, y tan variados los actores e intereses involucrados a su alrededor, que las decisiones sobre recursos no podían resolverse en los plazos limitados de la formulación y aprobación de un presupuesto, sino de modo incremental, es decir: </a:t>
            </a:r>
            <a:r>
              <a:rPr lang="es-ES" b="1" dirty="0"/>
              <a:t>a través de decisiones anuales limitadas a las variaciones marginales de los gastos respecto del año anterior, más que respecto del nivel de dichos gastos o la justificación de los programas financiados por ellos</a:t>
            </a:r>
            <a:endParaRPr lang="es-MX" b="1" dirty="0"/>
          </a:p>
        </p:txBody>
      </p:sp>
      <p:sp>
        <p:nvSpPr>
          <p:cNvPr id="12" name="Marcador de texto 11">
            <a:extLst>
              <a:ext uri="{FF2B5EF4-FFF2-40B4-BE49-F238E27FC236}">
                <a16:creationId xmlns:a16="http://schemas.microsoft.com/office/drawing/2014/main" id="{F1BD624D-CB64-9E41-AEB5-1C00579E3ADF}"/>
              </a:ext>
            </a:extLst>
          </p:cNvPr>
          <p:cNvSpPr>
            <a:spLocks noGrp="1"/>
          </p:cNvSpPr>
          <p:nvPr>
            <p:ph type="body" sz="quarter" idx="3"/>
          </p:nvPr>
        </p:nvSpPr>
        <p:spPr/>
        <p:txBody>
          <a:bodyPr/>
          <a:lstStyle/>
          <a:p>
            <a:r>
              <a:rPr lang="es-ES" dirty="0"/>
              <a:t>El presupuesto por programas y el presupuesto de base cero</a:t>
            </a:r>
            <a:endParaRPr lang="es-MX" dirty="0"/>
          </a:p>
        </p:txBody>
      </p:sp>
      <p:sp>
        <p:nvSpPr>
          <p:cNvPr id="13" name="Marcador de contenido 12">
            <a:extLst>
              <a:ext uri="{FF2B5EF4-FFF2-40B4-BE49-F238E27FC236}">
                <a16:creationId xmlns:a16="http://schemas.microsoft.com/office/drawing/2014/main" id="{158C740D-BEFA-4430-1725-31B74139F356}"/>
              </a:ext>
            </a:extLst>
          </p:cNvPr>
          <p:cNvSpPr>
            <a:spLocks noGrp="1"/>
          </p:cNvSpPr>
          <p:nvPr>
            <p:ph sz="quarter" idx="4"/>
          </p:nvPr>
        </p:nvSpPr>
        <p:spPr/>
        <p:txBody>
          <a:bodyPr/>
          <a:lstStyle/>
          <a:p>
            <a:r>
              <a:rPr lang="es-ES" dirty="0"/>
              <a:t>El PPP surgió como un procedimiento estructurado de decisión y planificación gubernamental (Schick, 1966). Dicha técnica buscaba ordenar el gasto público en torno a programas gubernamentales, incorporando recursos de fuentes e instituciones diversas.</a:t>
            </a:r>
            <a:endParaRPr lang="es-MX" dirty="0"/>
          </a:p>
        </p:txBody>
      </p:sp>
      <p:sp>
        <p:nvSpPr>
          <p:cNvPr id="10" name="Título 9">
            <a:extLst>
              <a:ext uri="{FF2B5EF4-FFF2-40B4-BE49-F238E27FC236}">
                <a16:creationId xmlns:a16="http://schemas.microsoft.com/office/drawing/2014/main" id="{3CCD0E74-B944-9DD8-BF81-F0B36749C6E4}"/>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152021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9F4C535-F0B3-F41D-B0EE-5A4149F4C4C9}"/>
              </a:ext>
            </a:extLst>
          </p:cNvPr>
          <p:cNvSpPr>
            <a:spLocks noGrp="1"/>
          </p:cNvSpPr>
          <p:nvPr>
            <p:ph type="body" idx="1"/>
          </p:nvPr>
        </p:nvSpPr>
        <p:spPr/>
        <p:txBody>
          <a:bodyPr/>
          <a:lstStyle/>
          <a:p>
            <a:r>
              <a:rPr lang="es-ES" dirty="0"/>
              <a:t>el PPP se basa en tres componentes fundamentales</a:t>
            </a:r>
            <a:endParaRPr lang="es-MX" dirty="0"/>
          </a:p>
        </p:txBody>
      </p:sp>
      <p:sp>
        <p:nvSpPr>
          <p:cNvPr id="3" name="Marcador de contenido 2">
            <a:extLst>
              <a:ext uri="{FF2B5EF4-FFF2-40B4-BE49-F238E27FC236}">
                <a16:creationId xmlns:a16="http://schemas.microsoft.com/office/drawing/2014/main" id="{A4731672-BA14-A223-592F-B99E330BFA48}"/>
              </a:ext>
            </a:extLst>
          </p:cNvPr>
          <p:cNvSpPr>
            <a:spLocks noGrp="1"/>
          </p:cNvSpPr>
          <p:nvPr>
            <p:ph sz="half" idx="2"/>
          </p:nvPr>
        </p:nvSpPr>
        <p:spPr/>
        <p:txBody>
          <a:bodyPr>
            <a:normAutofit/>
          </a:bodyPr>
          <a:lstStyle/>
          <a:p>
            <a:r>
              <a:rPr lang="es-ES" dirty="0"/>
              <a:t>i) un componente conceptual, que consiste en caracterizar la acción del Estado en la forma de programas, con objetivos y mecanismos de ejecución específicos;</a:t>
            </a:r>
          </a:p>
          <a:p>
            <a:r>
              <a:rPr lang="es-ES" dirty="0"/>
              <a:t> </a:t>
            </a:r>
            <a:r>
              <a:rPr lang="es-ES" dirty="0" err="1"/>
              <a:t>ii</a:t>
            </a:r>
            <a:r>
              <a:rPr lang="es-ES" dirty="0"/>
              <a:t>) un componente contable, que consiste en ordenar los recursos presupuestarios en torno a dichos programas, </a:t>
            </a:r>
          </a:p>
          <a:p>
            <a:r>
              <a:rPr lang="es-ES" dirty="0"/>
              <a:t>y </a:t>
            </a:r>
            <a:r>
              <a:rPr lang="es-ES" dirty="0" err="1"/>
              <a:t>iii</a:t>
            </a:r>
            <a:r>
              <a:rPr lang="es-ES" dirty="0"/>
              <a:t>) un componente cuantitativo, que consiste en medir, de Los presupuestos la manera más estandarizada posible, los niveles de actividad o producción de bienes y servicios generados por los programas públicos. </a:t>
            </a:r>
            <a:endParaRPr lang="es-MX" dirty="0"/>
          </a:p>
        </p:txBody>
      </p:sp>
      <p:sp>
        <p:nvSpPr>
          <p:cNvPr id="4" name="Marcador de texto 3">
            <a:extLst>
              <a:ext uri="{FF2B5EF4-FFF2-40B4-BE49-F238E27FC236}">
                <a16:creationId xmlns:a16="http://schemas.microsoft.com/office/drawing/2014/main" id="{BDADDAA0-C8A0-597B-9585-8D5D4E20EBF4}"/>
              </a:ext>
            </a:extLst>
          </p:cNvPr>
          <p:cNvSpPr>
            <a:spLocks noGrp="1"/>
          </p:cNvSpPr>
          <p:nvPr>
            <p:ph type="body" sz="quarter" idx="3"/>
          </p:nvPr>
        </p:nvSpPr>
        <p:spPr/>
        <p:txBody>
          <a:bodyPr/>
          <a:lstStyle/>
          <a:p>
            <a:endParaRPr lang="es-MX"/>
          </a:p>
        </p:txBody>
      </p:sp>
      <p:sp>
        <p:nvSpPr>
          <p:cNvPr id="5" name="Marcador de contenido 4">
            <a:extLst>
              <a:ext uri="{FF2B5EF4-FFF2-40B4-BE49-F238E27FC236}">
                <a16:creationId xmlns:a16="http://schemas.microsoft.com/office/drawing/2014/main" id="{B7AF45A6-4061-4703-10AA-7932FEA964EA}"/>
              </a:ext>
            </a:extLst>
          </p:cNvPr>
          <p:cNvSpPr>
            <a:spLocks noGrp="1"/>
          </p:cNvSpPr>
          <p:nvPr>
            <p:ph sz="quarter" idx="4"/>
          </p:nvPr>
        </p:nvSpPr>
        <p:spPr/>
        <p:txBody>
          <a:bodyPr>
            <a:normAutofit/>
          </a:bodyPr>
          <a:lstStyle/>
          <a:p>
            <a:r>
              <a:rPr lang="es-ES" sz="2000" dirty="0"/>
              <a:t>Sobre la base de estos componentes sería posible fundamentar decisiones de asignación de recursos y evaluar el rendimiento de los fondos estatales mediante comparaciones de costos y productividad entre instituciones públicas, además de prestar servicios similares en el sector privado.</a:t>
            </a:r>
            <a:endParaRPr lang="es-MX" sz="2000" dirty="0"/>
          </a:p>
        </p:txBody>
      </p:sp>
      <p:sp>
        <p:nvSpPr>
          <p:cNvPr id="6" name="Título 5">
            <a:extLst>
              <a:ext uri="{FF2B5EF4-FFF2-40B4-BE49-F238E27FC236}">
                <a16:creationId xmlns:a16="http://schemas.microsoft.com/office/drawing/2014/main" id="{65DE874C-E94E-7B17-9D5A-852B3CD12033}"/>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728595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3E8EA7E-A8E7-09AB-A658-0953D83FC4F5}"/>
              </a:ext>
            </a:extLst>
          </p:cNvPr>
          <p:cNvSpPr>
            <a:spLocks noGrp="1"/>
          </p:cNvSpPr>
          <p:nvPr>
            <p:ph type="title"/>
          </p:nvPr>
        </p:nvSpPr>
        <p:spPr/>
        <p:txBody>
          <a:bodyPr/>
          <a:lstStyle/>
          <a:p>
            <a:endParaRPr lang="es-MX"/>
          </a:p>
        </p:txBody>
      </p:sp>
      <p:sp>
        <p:nvSpPr>
          <p:cNvPr id="8" name="Marcador de contenido 7">
            <a:extLst>
              <a:ext uri="{FF2B5EF4-FFF2-40B4-BE49-F238E27FC236}">
                <a16:creationId xmlns:a16="http://schemas.microsoft.com/office/drawing/2014/main" id="{136E646C-0F39-3CB0-CE74-F6DA303E71CD}"/>
              </a:ext>
            </a:extLst>
          </p:cNvPr>
          <p:cNvSpPr>
            <a:spLocks noGrp="1"/>
          </p:cNvSpPr>
          <p:nvPr>
            <p:ph idx="1"/>
          </p:nvPr>
        </p:nvSpPr>
        <p:spPr/>
        <p:txBody>
          <a:bodyPr>
            <a:normAutofit/>
          </a:bodyPr>
          <a:lstStyle/>
          <a:p>
            <a:r>
              <a:rPr lang="es-ES" sz="2000" dirty="0"/>
              <a:t>Los arreglos institucionales definen el poder relativo de cada uno de los actores que intervienen en el proceso presupuestario, cómo interactúan entre ellos y cómo se resuelven sus discrepancias en la asignación de recursos</a:t>
            </a:r>
          </a:p>
          <a:p>
            <a:endParaRPr lang="es-ES" sz="2000" dirty="0"/>
          </a:p>
          <a:p>
            <a:r>
              <a:rPr lang="es-ES" sz="2000" dirty="0"/>
              <a:t>Desde la década de 1990, varios estudios se han dedicado a analizar la institucionalidad presupuestaria y su efecto sobre los resultados de la política fiscal. En particular, </a:t>
            </a:r>
            <a:r>
              <a:rPr lang="es-ES" sz="2000" dirty="0" err="1"/>
              <a:t>Alesina</a:t>
            </a:r>
            <a:r>
              <a:rPr lang="es-ES" sz="2000" dirty="0"/>
              <a:t> y </a:t>
            </a:r>
            <a:r>
              <a:rPr lang="es-ES" sz="2000" dirty="0" err="1"/>
              <a:t>Perotti</a:t>
            </a:r>
            <a:r>
              <a:rPr lang="es-ES" sz="2000" dirty="0"/>
              <a:t> (1995) proponen dos sistemas estilizados definidos en base a qué tipo de actores institucionales concentra el mayor poder de decisión sobre el presupuesto</a:t>
            </a:r>
          </a:p>
          <a:p>
            <a:endParaRPr lang="es-MX" sz="2000" dirty="0"/>
          </a:p>
        </p:txBody>
      </p:sp>
    </p:spTree>
    <p:extLst>
      <p:ext uri="{BB962C8B-B14F-4D97-AF65-F5344CB8AC3E}">
        <p14:creationId xmlns:p14="http://schemas.microsoft.com/office/powerpoint/2010/main" val="3881706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6D02A9B-1776-4521-A4E2-25116E7A1D54}"/>
              </a:ext>
            </a:extLst>
          </p:cNvPr>
          <p:cNvSpPr>
            <a:spLocks noGrp="1"/>
          </p:cNvSpPr>
          <p:nvPr>
            <p:ph type="body" idx="1"/>
          </p:nvPr>
        </p:nvSpPr>
        <p:spPr/>
        <p:txBody>
          <a:bodyPr/>
          <a:lstStyle/>
          <a:p>
            <a:r>
              <a:rPr lang="es-ES" dirty="0"/>
              <a:t>el presupuesto de base cero (PBC). </a:t>
            </a:r>
            <a:endParaRPr lang="es-MX" dirty="0"/>
          </a:p>
        </p:txBody>
      </p:sp>
      <p:sp>
        <p:nvSpPr>
          <p:cNvPr id="3" name="Marcador de contenido 2">
            <a:extLst>
              <a:ext uri="{FF2B5EF4-FFF2-40B4-BE49-F238E27FC236}">
                <a16:creationId xmlns:a16="http://schemas.microsoft.com/office/drawing/2014/main" id="{6F84A9A8-F474-F3CF-1081-C43FD93E7325}"/>
              </a:ext>
            </a:extLst>
          </p:cNvPr>
          <p:cNvSpPr>
            <a:spLocks noGrp="1"/>
          </p:cNvSpPr>
          <p:nvPr>
            <p:ph sz="half" idx="2"/>
          </p:nvPr>
        </p:nvSpPr>
        <p:spPr/>
        <p:txBody>
          <a:bodyPr>
            <a:normAutofit/>
          </a:bodyPr>
          <a:lstStyle/>
          <a:p>
            <a:r>
              <a:rPr lang="es-ES" dirty="0"/>
              <a:t>Esta técnica pretendió reordenar el proceso  presupuestario con el objeto de que este se orientara a revisar los programas gubernamentales desde sus fundamentos, evaluando su justificación real (</a:t>
            </a:r>
            <a:r>
              <a:rPr lang="es-ES" dirty="0" err="1"/>
              <a:t>Sarant</a:t>
            </a:r>
            <a:r>
              <a:rPr lang="es-ES" dirty="0"/>
              <a:t>, 1978; Lynch, 1990).</a:t>
            </a:r>
          </a:p>
          <a:p>
            <a:r>
              <a:rPr lang="es-ES" dirty="0"/>
              <a:t>En particular, el PBC toma como referencia los objetivos de las políticas, programas e instituciones públicas e identifica la forma más eficiente de alcanzarlos, construyendo los presupuestos en base a un estricto costeo de las actividades necesarias para la provisión bajo estas configuraciones</a:t>
            </a:r>
            <a:endParaRPr lang="es-MX" dirty="0"/>
          </a:p>
        </p:txBody>
      </p:sp>
      <p:sp>
        <p:nvSpPr>
          <p:cNvPr id="5" name="Marcador de contenido 4">
            <a:extLst>
              <a:ext uri="{FF2B5EF4-FFF2-40B4-BE49-F238E27FC236}">
                <a16:creationId xmlns:a16="http://schemas.microsoft.com/office/drawing/2014/main" id="{3323893B-0536-2518-0A14-FA9B85A89014}"/>
              </a:ext>
            </a:extLst>
          </p:cNvPr>
          <p:cNvSpPr>
            <a:spLocks noGrp="1"/>
          </p:cNvSpPr>
          <p:nvPr>
            <p:ph sz="quarter" idx="4"/>
          </p:nvPr>
        </p:nvSpPr>
        <p:spPr>
          <a:xfrm>
            <a:off x="6169024" y="1690688"/>
            <a:ext cx="5183188" cy="4272790"/>
          </a:xfrm>
        </p:spPr>
        <p:txBody>
          <a:bodyPr>
            <a:normAutofit/>
          </a:bodyPr>
          <a:lstStyle/>
          <a:p>
            <a:pPr marL="0" indent="0">
              <a:buNone/>
            </a:pPr>
            <a:r>
              <a:rPr lang="es-ES" dirty="0"/>
              <a:t>el PBC busca generar presupuestos en los que: </a:t>
            </a:r>
          </a:p>
          <a:p>
            <a:pPr marL="0" indent="0">
              <a:buNone/>
            </a:pPr>
            <a:r>
              <a:rPr lang="es-ES" dirty="0"/>
              <a:t>i) se ha optimizado el uso de recursos, </a:t>
            </a:r>
          </a:p>
          <a:p>
            <a:pPr marL="0" indent="0">
              <a:buNone/>
            </a:pPr>
            <a:r>
              <a:rPr lang="es-ES" dirty="0"/>
              <a:t>y </a:t>
            </a:r>
            <a:r>
              <a:rPr lang="es-ES" dirty="0" err="1"/>
              <a:t>ii</a:t>
            </a:r>
            <a:r>
              <a:rPr lang="es-ES" dirty="0"/>
              <a:t>) el gasto se encuentra justificado en base al conjunto de actividades necesarias para la provisión de bienes y servicios bajo dicha configuración operacional óptima.</a:t>
            </a:r>
          </a:p>
          <a:p>
            <a:pPr marL="0" indent="0">
              <a:buNone/>
            </a:pPr>
            <a:endParaRPr lang="es-ES" dirty="0"/>
          </a:p>
          <a:p>
            <a:pPr marL="0" indent="0">
              <a:buNone/>
            </a:pPr>
            <a:r>
              <a:rPr lang="es-ES" dirty="0"/>
              <a:t>La principal </a:t>
            </a:r>
            <a:r>
              <a:rPr lang="es-ES" sz="2000" b="1" dirty="0"/>
              <a:t>crítica </a:t>
            </a:r>
            <a:r>
              <a:rPr lang="es-ES" dirty="0"/>
              <a:t>que se le ha hecho al PBC reside en su </a:t>
            </a:r>
            <a:r>
              <a:rPr lang="es-ES" sz="2000" b="1" dirty="0"/>
              <a:t>carácter ahistórico</a:t>
            </a:r>
            <a:r>
              <a:rPr lang="es-ES" dirty="0"/>
              <a:t>, que desconoce las causas por las cuales los programas e instituciones han llegado a sus actuales configuraciones a favor de una racionalidad técnica u objetiva, al margen de los procesos políticos y organizacionales propios de la gestión pública</a:t>
            </a:r>
            <a:endParaRPr lang="es-MX" dirty="0"/>
          </a:p>
        </p:txBody>
      </p:sp>
      <p:sp>
        <p:nvSpPr>
          <p:cNvPr id="6" name="Título 5">
            <a:extLst>
              <a:ext uri="{FF2B5EF4-FFF2-40B4-BE49-F238E27FC236}">
                <a16:creationId xmlns:a16="http://schemas.microsoft.com/office/drawing/2014/main" id="{F30C22DD-9E4C-CAAB-5AF5-05F76EB131BF}"/>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34610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A7E001A-E838-DCB8-BCA1-655646697904}"/>
              </a:ext>
            </a:extLst>
          </p:cNvPr>
          <p:cNvSpPr>
            <a:spLocks noGrp="1"/>
          </p:cNvSpPr>
          <p:nvPr>
            <p:ph type="title"/>
          </p:nvPr>
        </p:nvSpPr>
        <p:spPr/>
        <p:txBody>
          <a:bodyPr/>
          <a:lstStyle/>
          <a:p>
            <a:r>
              <a:rPr lang="es-MX" dirty="0"/>
              <a:t>Comparativo</a:t>
            </a:r>
          </a:p>
        </p:txBody>
      </p:sp>
      <p:sp>
        <p:nvSpPr>
          <p:cNvPr id="8" name="Marcador de contenido 7">
            <a:extLst>
              <a:ext uri="{FF2B5EF4-FFF2-40B4-BE49-F238E27FC236}">
                <a16:creationId xmlns:a16="http://schemas.microsoft.com/office/drawing/2014/main" id="{D7579639-0037-562B-B1FC-E676B03B6155}"/>
              </a:ext>
            </a:extLst>
          </p:cNvPr>
          <p:cNvSpPr>
            <a:spLocks noGrp="1"/>
          </p:cNvSpPr>
          <p:nvPr>
            <p:ph idx="1"/>
          </p:nvPr>
        </p:nvSpPr>
        <p:spPr/>
        <p:txBody>
          <a:bodyPr/>
          <a:lstStyle/>
          <a:p>
            <a:endParaRPr lang="es-MX" dirty="0"/>
          </a:p>
        </p:txBody>
      </p:sp>
      <p:pic>
        <p:nvPicPr>
          <p:cNvPr id="11" name="Marcador de posición de imagen 10">
            <a:extLst>
              <a:ext uri="{FF2B5EF4-FFF2-40B4-BE49-F238E27FC236}">
                <a16:creationId xmlns:a16="http://schemas.microsoft.com/office/drawing/2014/main" id="{8027F7B4-7065-0D9E-0FCD-7AEA9A02FACE}"/>
              </a:ext>
            </a:extLst>
          </p:cNvPr>
          <p:cNvPicPr>
            <a:picLocks noGrp="1" noChangeAspect="1"/>
          </p:cNvPicPr>
          <p:nvPr>
            <p:ph type="pic" sz="quarter" idx="12"/>
          </p:nvPr>
        </p:nvPicPr>
        <p:blipFill rotWithShape="1">
          <a:blip r:embed="rId2"/>
          <a:srcRect l="31819" t="28301" r="31168" b="9315"/>
          <a:stretch/>
        </p:blipFill>
        <p:spPr>
          <a:xfrm>
            <a:off x="557213" y="374817"/>
            <a:ext cx="8015287" cy="6146503"/>
          </a:xfrm>
        </p:spPr>
      </p:pic>
    </p:spTree>
    <p:extLst>
      <p:ext uri="{BB962C8B-B14F-4D97-AF65-F5344CB8AC3E}">
        <p14:creationId xmlns:p14="http://schemas.microsoft.com/office/powerpoint/2010/main" val="373669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6A09DA51-9597-4D46-23FF-D75AE7E4497C}"/>
              </a:ext>
            </a:extLst>
          </p:cNvPr>
          <p:cNvSpPr>
            <a:spLocks noGrp="1"/>
          </p:cNvSpPr>
          <p:nvPr>
            <p:ph type="body" idx="1"/>
          </p:nvPr>
        </p:nvSpPr>
        <p:spPr/>
        <p:txBody>
          <a:bodyPr/>
          <a:lstStyle/>
          <a:p>
            <a:r>
              <a:rPr lang="es-ES" dirty="0"/>
              <a:t>sistemas colegiados </a:t>
            </a:r>
            <a:endParaRPr lang="es-MX" dirty="0"/>
          </a:p>
        </p:txBody>
      </p:sp>
      <p:sp>
        <p:nvSpPr>
          <p:cNvPr id="6" name="Marcador de contenido 5">
            <a:extLst>
              <a:ext uri="{FF2B5EF4-FFF2-40B4-BE49-F238E27FC236}">
                <a16:creationId xmlns:a16="http://schemas.microsoft.com/office/drawing/2014/main" id="{DF3DDEA7-7ABE-D333-440E-2A7F17DECA63}"/>
              </a:ext>
            </a:extLst>
          </p:cNvPr>
          <p:cNvSpPr>
            <a:spLocks noGrp="1"/>
          </p:cNvSpPr>
          <p:nvPr>
            <p:ph sz="half" idx="2"/>
          </p:nvPr>
        </p:nvSpPr>
        <p:spPr/>
        <p:txBody>
          <a:bodyPr>
            <a:normAutofit/>
          </a:bodyPr>
          <a:lstStyle/>
          <a:p>
            <a:r>
              <a:rPr lang="es-ES" sz="2400" dirty="0"/>
              <a:t>es la Legislatura y, al interior del gobierno, es el gabinete, o un comité de ministros, el que toma las principales decisiones presupuestarias.</a:t>
            </a:r>
            <a:endParaRPr lang="es-MX" sz="2400" dirty="0"/>
          </a:p>
        </p:txBody>
      </p:sp>
      <p:sp>
        <p:nvSpPr>
          <p:cNvPr id="7" name="Marcador de texto 6">
            <a:extLst>
              <a:ext uri="{FF2B5EF4-FFF2-40B4-BE49-F238E27FC236}">
                <a16:creationId xmlns:a16="http://schemas.microsoft.com/office/drawing/2014/main" id="{E550AA8A-2A6C-099F-C588-CA39C9D40BDD}"/>
              </a:ext>
            </a:extLst>
          </p:cNvPr>
          <p:cNvSpPr>
            <a:spLocks noGrp="1"/>
          </p:cNvSpPr>
          <p:nvPr>
            <p:ph type="body" sz="quarter" idx="3"/>
          </p:nvPr>
        </p:nvSpPr>
        <p:spPr/>
        <p:txBody>
          <a:bodyPr/>
          <a:lstStyle/>
          <a:p>
            <a:r>
              <a:rPr lang="es-MX" dirty="0"/>
              <a:t>sistemas jerarquizados</a:t>
            </a:r>
          </a:p>
        </p:txBody>
      </p:sp>
      <p:sp>
        <p:nvSpPr>
          <p:cNvPr id="8" name="Marcador de contenido 7">
            <a:extLst>
              <a:ext uri="{FF2B5EF4-FFF2-40B4-BE49-F238E27FC236}">
                <a16:creationId xmlns:a16="http://schemas.microsoft.com/office/drawing/2014/main" id="{72F3DEE7-0455-4B94-51C7-9E5610BD153A}"/>
              </a:ext>
            </a:extLst>
          </p:cNvPr>
          <p:cNvSpPr>
            <a:spLocks noGrp="1"/>
          </p:cNvSpPr>
          <p:nvPr>
            <p:ph sz="quarter" idx="4"/>
          </p:nvPr>
        </p:nvSpPr>
        <p:spPr/>
        <p:txBody>
          <a:bodyPr>
            <a:normAutofit/>
          </a:bodyPr>
          <a:lstStyle/>
          <a:p>
            <a:r>
              <a:rPr lang="es-MX" sz="2400" dirty="0"/>
              <a:t>este poder </a:t>
            </a:r>
            <a:r>
              <a:rPr lang="es-ES" sz="2400" dirty="0"/>
              <a:t>tiende a concentrarse en autoridades centrales, particularmente el Ejecutivo y al interior de este, en el Ministerio de Finanzas</a:t>
            </a:r>
            <a:endParaRPr lang="es-MX" sz="2400" dirty="0"/>
          </a:p>
        </p:txBody>
      </p:sp>
      <p:sp>
        <p:nvSpPr>
          <p:cNvPr id="4" name="Título 3">
            <a:extLst>
              <a:ext uri="{FF2B5EF4-FFF2-40B4-BE49-F238E27FC236}">
                <a16:creationId xmlns:a16="http://schemas.microsoft.com/office/drawing/2014/main" id="{04FE13E6-6EA1-E9A6-9A30-5713071A9D82}"/>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66875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8667A75-D69E-8CF2-ACA6-BC1DFC696AB1}"/>
              </a:ext>
            </a:extLst>
          </p:cNvPr>
          <p:cNvSpPr>
            <a:spLocks noGrp="1"/>
          </p:cNvSpPr>
          <p:nvPr>
            <p:ph type="body" idx="1"/>
          </p:nvPr>
        </p:nvSpPr>
        <p:spPr/>
        <p:txBody>
          <a:bodyPr/>
          <a:lstStyle/>
          <a:p>
            <a:endParaRPr lang="es-MX" dirty="0"/>
          </a:p>
        </p:txBody>
      </p:sp>
      <p:sp>
        <p:nvSpPr>
          <p:cNvPr id="5" name="Marcador de contenido 4">
            <a:extLst>
              <a:ext uri="{FF2B5EF4-FFF2-40B4-BE49-F238E27FC236}">
                <a16:creationId xmlns:a16="http://schemas.microsoft.com/office/drawing/2014/main" id="{FD8387AC-A671-FD8B-69E1-E48C4B2F5D2B}"/>
              </a:ext>
            </a:extLst>
          </p:cNvPr>
          <p:cNvSpPr>
            <a:spLocks noGrp="1"/>
          </p:cNvSpPr>
          <p:nvPr>
            <p:ph sz="quarter" idx="4"/>
          </p:nvPr>
        </p:nvSpPr>
        <p:spPr/>
        <p:txBody>
          <a:bodyPr>
            <a:normAutofit/>
          </a:bodyPr>
          <a:lstStyle/>
          <a:p>
            <a:r>
              <a:rPr lang="es-ES" sz="2400" dirty="0"/>
              <a:t>Por lo tanto, esto significa que el presupuesto siempre constituye un instrumento que, tras su formulación al interior del Ejecutivo y su paso por la Legislatura, resume un amplio espectro de compromisos institucionales y políticos entre actores con intereses muy diversos</a:t>
            </a:r>
            <a:endParaRPr lang="es-MX" sz="2400" dirty="0"/>
          </a:p>
        </p:txBody>
      </p:sp>
      <p:sp>
        <p:nvSpPr>
          <p:cNvPr id="6" name="Título 5">
            <a:extLst>
              <a:ext uri="{FF2B5EF4-FFF2-40B4-BE49-F238E27FC236}">
                <a16:creationId xmlns:a16="http://schemas.microsoft.com/office/drawing/2014/main" id="{1821E4CE-EFA4-78F6-A0AD-9EC56D149C6E}"/>
              </a:ext>
            </a:extLst>
          </p:cNvPr>
          <p:cNvSpPr>
            <a:spLocks noGrp="1"/>
          </p:cNvSpPr>
          <p:nvPr>
            <p:ph type="title"/>
          </p:nvPr>
        </p:nvSpPr>
        <p:spPr/>
        <p:txBody>
          <a:bodyPr>
            <a:normAutofit fontScale="90000"/>
          </a:bodyPr>
          <a:lstStyle/>
          <a:p>
            <a:r>
              <a:rPr lang="es-ES" sz="4000" dirty="0"/>
              <a:t>en los distintos países los presupuestos presentan tres características comunes desde el punto de vista institucional: </a:t>
            </a:r>
            <a:endParaRPr lang="es-MX" dirty="0"/>
          </a:p>
        </p:txBody>
      </p:sp>
      <p:sp>
        <p:nvSpPr>
          <p:cNvPr id="3" name="Marcador de contenido 2">
            <a:extLst>
              <a:ext uri="{FF2B5EF4-FFF2-40B4-BE49-F238E27FC236}">
                <a16:creationId xmlns:a16="http://schemas.microsoft.com/office/drawing/2014/main" id="{D5022DBE-6FB9-F42C-D922-53B3ED114C4A}"/>
              </a:ext>
            </a:extLst>
          </p:cNvPr>
          <p:cNvSpPr>
            <a:spLocks noGrp="1"/>
          </p:cNvSpPr>
          <p:nvPr>
            <p:ph sz="half" idx="2"/>
          </p:nvPr>
        </p:nvSpPr>
        <p:spPr/>
        <p:txBody>
          <a:bodyPr>
            <a:normAutofit/>
          </a:bodyPr>
          <a:lstStyle/>
          <a:p>
            <a:r>
              <a:rPr lang="es-ES" sz="2400" dirty="0"/>
              <a:t>i) constituyen la base para la operación financiera del gobierno; </a:t>
            </a:r>
          </a:p>
          <a:p>
            <a:r>
              <a:rPr lang="es-ES" sz="2400" dirty="0" err="1"/>
              <a:t>ii</a:t>
            </a:r>
            <a:r>
              <a:rPr lang="es-ES" sz="2400" dirty="0"/>
              <a:t>) están sujetos a un ciclo regular de formulación, aprobación y ejecución, </a:t>
            </a:r>
          </a:p>
          <a:p>
            <a:r>
              <a:rPr lang="es-ES" sz="2400" dirty="0"/>
              <a:t>y </a:t>
            </a:r>
            <a:r>
              <a:rPr lang="es-ES" sz="2400" dirty="0" err="1"/>
              <a:t>iii</a:t>
            </a:r>
            <a:r>
              <a:rPr lang="es-ES" sz="2400" dirty="0"/>
              <a:t>) requieren aprobación parlamentaria. </a:t>
            </a:r>
            <a:endParaRPr lang="es-MX" sz="2400" dirty="0"/>
          </a:p>
        </p:txBody>
      </p:sp>
      <p:sp>
        <p:nvSpPr>
          <p:cNvPr id="4" name="Marcador de texto 3">
            <a:extLst>
              <a:ext uri="{FF2B5EF4-FFF2-40B4-BE49-F238E27FC236}">
                <a16:creationId xmlns:a16="http://schemas.microsoft.com/office/drawing/2014/main" id="{4888ECDA-F6D4-5979-F58B-0D17ACE7C26F}"/>
              </a:ext>
            </a:extLst>
          </p:cNvPr>
          <p:cNvSpPr>
            <a:spLocks noGrp="1"/>
          </p:cNvSpPr>
          <p:nvPr>
            <p:ph type="body" sz="quarter" idx="3"/>
          </p:nvPr>
        </p:nvSpPr>
        <p:spPr/>
        <p:txBody>
          <a:bodyPr/>
          <a:lstStyle/>
          <a:p>
            <a:endParaRPr lang="es-MX"/>
          </a:p>
        </p:txBody>
      </p:sp>
    </p:spTree>
    <p:extLst>
      <p:ext uri="{BB962C8B-B14F-4D97-AF65-F5344CB8AC3E}">
        <p14:creationId xmlns:p14="http://schemas.microsoft.com/office/powerpoint/2010/main" val="41584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346812D-3A1E-2418-4FF6-948550FA507F}"/>
              </a:ext>
            </a:extLst>
          </p:cNvPr>
          <p:cNvSpPr>
            <a:spLocks noGrp="1"/>
          </p:cNvSpPr>
          <p:nvPr>
            <p:ph type="title"/>
          </p:nvPr>
        </p:nvSpPr>
        <p:spPr/>
        <p:txBody>
          <a:bodyPr/>
          <a:lstStyle/>
          <a:p>
            <a:r>
              <a:rPr lang="es-MX" dirty="0"/>
              <a:t>Función gerencial</a:t>
            </a:r>
          </a:p>
        </p:txBody>
      </p:sp>
      <p:sp>
        <p:nvSpPr>
          <p:cNvPr id="8" name="Marcador de contenido 7">
            <a:extLst>
              <a:ext uri="{FF2B5EF4-FFF2-40B4-BE49-F238E27FC236}">
                <a16:creationId xmlns:a16="http://schemas.microsoft.com/office/drawing/2014/main" id="{A004B4F9-F671-3DC4-CF32-46FB1678D5EB}"/>
              </a:ext>
            </a:extLst>
          </p:cNvPr>
          <p:cNvSpPr>
            <a:spLocks noGrp="1"/>
          </p:cNvSpPr>
          <p:nvPr>
            <p:ph idx="1"/>
          </p:nvPr>
        </p:nvSpPr>
        <p:spPr/>
        <p:txBody>
          <a:bodyPr>
            <a:normAutofit lnSpcReduction="10000"/>
          </a:bodyPr>
          <a:lstStyle/>
          <a:p>
            <a:r>
              <a:rPr lang="es-ES" sz="2400" dirty="0"/>
              <a:t>El presupuesto constituye uno de los elementos definitorios del marco en que se desarrolla la gestión pública. Establece, por un lado, los recursos con que operarán los organismos gubernamentales durante el año y, por otro, los límites financieros a dicha gestión. Por estas razones, la preparación del presupuesto es un proceso que requiere una fuerte interacción entre los organismos públicos y la autoridad presupuestaria, en la que se establecen compromisos mutuos, responsabilidades y obligaciones</a:t>
            </a:r>
          </a:p>
          <a:p>
            <a:r>
              <a:rPr lang="es-ES" sz="2400" dirty="0"/>
              <a:t>Para los organismos públicos con funciones muy variadas y resultados poco medibles, que no venden sino que proveen gratuitamente servicios, que no compiten sino que ejercen poder monopolístico al amparo de la ley, lo que mejor establecido está dentro de su gestión es su presupuesto. Este último provee la única esfera a partir de la cual los ejecutivos públicos pueden generar con terceros obligaciones mutuas similares a las que el sector privado establece a través del mercado.</a:t>
            </a:r>
            <a:endParaRPr lang="es-MX" sz="2400" dirty="0"/>
          </a:p>
        </p:txBody>
      </p:sp>
    </p:spTree>
    <p:extLst>
      <p:ext uri="{BB962C8B-B14F-4D97-AF65-F5344CB8AC3E}">
        <p14:creationId xmlns:p14="http://schemas.microsoft.com/office/powerpoint/2010/main" val="2780897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2EFAA2-7F9E-0106-FD4E-5E01BB065422}"/>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1D03659B-DD7D-156B-B6DC-D848B52CAD23}"/>
              </a:ext>
            </a:extLst>
          </p:cNvPr>
          <p:cNvSpPr>
            <a:spLocks noGrp="1"/>
          </p:cNvSpPr>
          <p:nvPr>
            <p:ph idx="1"/>
          </p:nvPr>
        </p:nvSpPr>
        <p:spPr/>
        <p:txBody>
          <a:bodyPr>
            <a:normAutofit/>
          </a:bodyPr>
          <a:lstStyle/>
          <a:p>
            <a:r>
              <a:rPr lang="es-ES" sz="2400" dirty="0"/>
              <a:t> La estabilidad de los presupuestos es un elemento clave para la gestión pública. Un presupuesto muy inestable en el corto plazo dañará la capacidad para producir los bienes y servicios comprometidos con los usuarios, y en el mediano y largo plazo generará incertidumbre, alentando la búsqueda de mecanismos para reducirla, como las afectaciones de impuestos o los pisos legales de gastos.</a:t>
            </a:r>
          </a:p>
          <a:p>
            <a:r>
              <a:rPr lang="es-ES" sz="2400" dirty="0"/>
              <a:t>Dentro de las limitaciones naturales de la gestión gubernamental, los presupuestos proveen a los organismos públicos no solo de una base financiera de programación de su gestión y un sistema de obligaciones mutuas e incentivos para orientar sus decisiones, sino también de una pauta de funcionamiento que los funcionarios informados pueden utilizar para su propio beneficio o el de sus usuarios.</a:t>
            </a:r>
            <a:endParaRPr lang="es-MX" sz="2400" dirty="0"/>
          </a:p>
        </p:txBody>
      </p:sp>
    </p:spTree>
    <p:extLst>
      <p:ext uri="{BB962C8B-B14F-4D97-AF65-F5344CB8AC3E}">
        <p14:creationId xmlns:p14="http://schemas.microsoft.com/office/powerpoint/2010/main" val="16010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A4A74-5E9E-EC78-08C4-A90E14581498}"/>
              </a:ext>
            </a:extLst>
          </p:cNvPr>
          <p:cNvSpPr>
            <a:spLocks noGrp="1"/>
          </p:cNvSpPr>
          <p:nvPr>
            <p:ph type="title"/>
          </p:nvPr>
        </p:nvSpPr>
        <p:spPr/>
        <p:txBody>
          <a:bodyPr/>
          <a:lstStyle/>
          <a:p>
            <a:r>
              <a:rPr lang="es-MX" dirty="0"/>
              <a:t>Función económica</a:t>
            </a:r>
          </a:p>
        </p:txBody>
      </p:sp>
      <p:sp>
        <p:nvSpPr>
          <p:cNvPr id="3" name="Marcador de contenido 2">
            <a:extLst>
              <a:ext uri="{FF2B5EF4-FFF2-40B4-BE49-F238E27FC236}">
                <a16:creationId xmlns:a16="http://schemas.microsoft.com/office/drawing/2014/main" id="{2D8975FB-90A4-5A8B-9DB2-4BF8B2BF667C}"/>
              </a:ext>
            </a:extLst>
          </p:cNvPr>
          <p:cNvSpPr>
            <a:spLocks noGrp="1"/>
          </p:cNvSpPr>
          <p:nvPr>
            <p:ph idx="1"/>
          </p:nvPr>
        </p:nvSpPr>
        <p:spPr/>
        <p:txBody>
          <a:bodyPr>
            <a:normAutofit/>
          </a:bodyPr>
          <a:lstStyle/>
          <a:p>
            <a:r>
              <a:rPr lang="es-ES" sz="2400" dirty="0"/>
              <a:t>En su dimensión microeconómica, el presupuesto refleja la asignación de recursos públicos entre usos alternativos y competitivos, y guarda una relación directa con los aspectos de gestión analizados en el punto anterior. </a:t>
            </a:r>
          </a:p>
          <a:p>
            <a:r>
              <a:rPr lang="es-ES" sz="2400" dirty="0"/>
              <a:t>En el campo macroeconómico, el presupuesto constituye una instancia de definición de la política fiscal.</a:t>
            </a:r>
          </a:p>
          <a:p>
            <a:r>
              <a:rPr lang="es-ES" sz="2400" dirty="0"/>
              <a:t>De hecho, dadas las formalidades requeridas en su preparación, el presupuesto es la instancia más clara y organizada de formulación de dicha política.</a:t>
            </a:r>
            <a:endParaRPr lang="es-MX" sz="2400" dirty="0"/>
          </a:p>
        </p:txBody>
      </p:sp>
    </p:spTree>
    <p:extLst>
      <p:ext uri="{BB962C8B-B14F-4D97-AF65-F5344CB8AC3E}">
        <p14:creationId xmlns:p14="http://schemas.microsoft.com/office/powerpoint/2010/main" val="1231451968"/>
      </p:ext>
    </p:extLst>
  </p:cSld>
  <p:clrMapOvr>
    <a:masterClrMapping/>
  </p:clrMapOvr>
</p:sld>
</file>

<file path=ppt/theme/theme1.xml><?xml version="1.0" encoding="utf-8"?>
<a:theme xmlns:a="http://schemas.openxmlformats.org/drawingml/2006/main" name="Tema de Office">
  <a:themeElements>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786_TF89518162.potx" id="{8E11F187-09DF-4619-B0B3-78762F7C3A60}" vid="{B2078F3A-7686-4FF8-A91C-D38240D21F32}"/>
    </a:ext>
  </a:extLst>
</a:theme>
</file>

<file path=ppt/theme/theme2.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94B7CA-1290-47DA-A8FD-EC74EF42B4F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7FF9F3B-DE24-4577-9CF6-31E167D48E2E}">
  <ds:schemaRefs>
    <ds:schemaRef ds:uri="http://schemas.microsoft.com/sharepoint/v3/contenttype/forms"/>
  </ds:schemaRefs>
</ds:datastoreItem>
</file>

<file path=customXml/itemProps3.xml><?xml version="1.0" encoding="utf-8"?>
<ds:datastoreItem xmlns:ds="http://schemas.openxmlformats.org/officeDocument/2006/customXml" ds:itemID="{AF208899-44E9-47BE-97CD-9D5D01FB7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Presentación de conferencia clásica</Template>
  <TotalTime>282</TotalTime>
  <Words>3804</Words>
  <Application>Microsoft Office PowerPoint</Application>
  <PresentationFormat>Panorámica</PresentationFormat>
  <Paragraphs>142</Paragraphs>
  <Slides>41</Slides>
  <Notes>7</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41</vt:i4>
      </vt:variant>
    </vt:vector>
  </HeadingPairs>
  <TitlesOfParts>
    <vt:vector size="45" baseType="lpstr">
      <vt:lpstr>Arial</vt:lpstr>
      <vt:lpstr>Calibri</vt:lpstr>
      <vt:lpstr>Garamond</vt:lpstr>
      <vt:lpstr>Tema de Office</vt:lpstr>
      <vt:lpstr>Capítulo 2: Los presupuestos</vt:lpstr>
      <vt:lpstr>Definición </vt:lpstr>
      <vt:lpstr>Las funciones del presupuesto</vt:lpstr>
      <vt:lpstr>Presentación de PowerPoint</vt:lpstr>
      <vt:lpstr>Presentación de PowerPoint</vt:lpstr>
      <vt:lpstr>en los distintos países los presupuestos presentan tres características comunes desde el punto de vista institucional: </vt:lpstr>
      <vt:lpstr>Función gerencial</vt:lpstr>
      <vt:lpstr>Presentación de PowerPoint</vt:lpstr>
      <vt:lpstr>Función económica</vt:lpstr>
      <vt:lpstr>Presentación de PowerPoint</vt:lpstr>
      <vt:lpstr>el presupuesto está formado por dos componentes: </vt:lpstr>
      <vt:lpstr>Articulación de las funciones del presupuesto</vt:lpstr>
      <vt:lpstr>Presentación de PowerPoint</vt:lpstr>
      <vt:lpstr>Búsqueda de acuerdos y equilibrios</vt:lpstr>
      <vt:lpstr>el predominio de las funciones gerenciales del presupuesto </vt:lpstr>
      <vt:lpstr>Gobernabilidad fiscal</vt:lpstr>
      <vt:lpstr>Presentación de PowerPoint</vt:lpstr>
      <vt:lpstr>Instituciones presupuestarias para la gobernabilidad fiscal</vt:lpstr>
      <vt:lpstr>Presentación de PowerPoint</vt:lpstr>
      <vt:lpstr>Presentación de PowerPoint</vt:lpstr>
      <vt:lpstr>Presentación de PowerPoint</vt:lpstr>
      <vt:lpstr>Presentación de PowerPoint</vt:lpstr>
      <vt:lpstr>Estabilidad y sostenibilidad</vt:lpstr>
      <vt:lpstr>Presentación de PowerPoint</vt:lpstr>
      <vt:lpstr>el gran aporte de la NGP ha sido la preocupación por los resultados, en términos de medición, de compromiso y de rendición de cuentas, y el hecho de requerir mayores niveles de flexibilidad en la gestión de recursos. La gestión orientada a resultados y el presupuesto basado en desempeño (PBD) pueden considerarse, en este sentido, un aporte fundamental a la gobernabilidad fiscal.</vt:lpstr>
      <vt:lpstr>Hacia una buena gestión presupuestaria</vt:lpstr>
      <vt:lpstr>definición de la calidad de la gestión financiera pública compuesta por cuatro elementos</vt:lpstr>
      <vt:lpstr>definición de la calidad de la gestión financiera pública compuesta por cuatro elementos</vt:lpstr>
      <vt:lpstr>El ciclo presupuestario</vt:lpstr>
      <vt:lpstr>Presentación de PowerPoint</vt:lpstr>
      <vt:lpstr>Presentación de PowerPoint</vt:lpstr>
      <vt:lpstr>Fallas de Estado en la gestión presupuestaria</vt:lpstr>
      <vt:lpstr>Las asimetrías de información se han clasificado en tres categorías</vt:lpstr>
      <vt:lpstr>Problemas de fondo común</vt:lpstr>
      <vt:lpstr>Inconsistencia intertemporal</vt:lpstr>
      <vt:lpstr>Consecuencias de las fallas de Estado</vt:lpstr>
      <vt:lpstr>Incrementalismo y técnicas presupuestarias</vt:lpstr>
      <vt:lpstr>Presentación de PowerPoint</vt:lpstr>
      <vt:lpstr>Presentación de PowerPoint</vt:lpstr>
      <vt:lpstr>Presentación de PowerPoint</vt:lpstr>
      <vt:lpstr>Comparativo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Capítulo 2: Los presupuestos</dc:title>
  <dc:creator>Claudia Campillo Toledano (claudia.campillo)</dc:creator>
  <cp:lastModifiedBy>Claudia Campillo</cp:lastModifiedBy>
  <cp:revision>6</cp:revision>
  <dcterms:created xsi:type="dcterms:W3CDTF">2022-10-25T19:04:18Z</dcterms:created>
  <dcterms:modified xsi:type="dcterms:W3CDTF">2022-10-26T00:57:25Z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