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4"/>
  </p:sldMasterIdLst>
  <p:notesMasterIdLst>
    <p:notesMasterId r:id="rId25"/>
  </p:notesMasterIdLst>
  <p:handoutMasterIdLst>
    <p:handoutMasterId r:id="rId26"/>
  </p:handout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257" r:id="rId17"/>
    <p:sldId id="272" r:id="rId18"/>
    <p:sldId id="273" r:id="rId19"/>
    <p:sldId id="274" r:id="rId20"/>
    <p:sldId id="275" r:id="rId21"/>
    <p:sldId id="276" r:id="rId22"/>
    <p:sldId id="277" r:id="rId23"/>
    <p:sldId id="260" r:id="rId24"/>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899" autoAdjust="0"/>
  </p:normalViewPr>
  <p:slideViewPr>
    <p:cSldViewPr snapToGrid="0">
      <p:cViewPr varScale="1">
        <p:scale>
          <a:sx n="68" d="100"/>
          <a:sy n="68" d="100"/>
        </p:scale>
        <p:origin x="90" y="156"/>
      </p:cViewPr>
      <p:guideLst/>
    </p:cSldViewPr>
  </p:slideViewPr>
  <p:notesTextViewPr>
    <p:cViewPr>
      <p:scale>
        <a:sx n="1" d="1"/>
        <a:sy n="1" d="1"/>
      </p:scale>
      <p:origin x="0" y="0"/>
    </p:cViewPr>
  </p:notesTextViewPr>
  <p:notesViewPr>
    <p:cSldViewPr snapToGrid="0">
      <p:cViewPr varScale="1">
        <p:scale>
          <a:sx n="77" d="100"/>
          <a:sy n="77"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8297A-4DA6-4D11-B3CF-F8A668605866}"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54B6D2A3-D540-43C2-8A51-18C394078A9E}">
      <dgm:prSet/>
      <dgm:spPr/>
      <dgm:t>
        <a:bodyPr/>
        <a:lstStyle/>
        <a:p>
          <a:r>
            <a:rPr lang="es-ES"/>
            <a:t>La debilidad de la burocracia ha sido uno de los factores que ha tenido más peso en la debilidad del poder ejecutivo de los países de la región, tanto frente a otros actores políticos como frente a los intereses organizados. </a:t>
          </a:r>
          <a:endParaRPr lang="en-US"/>
        </a:p>
      </dgm:t>
    </dgm:pt>
    <dgm:pt modelId="{9EA0A80B-8B99-40A7-8BEF-192877658ED6}" type="parTrans" cxnId="{8B0F2088-1B65-4AF9-B616-614DF000D46E}">
      <dgm:prSet/>
      <dgm:spPr/>
      <dgm:t>
        <a:bodyPr/>
        <a:lstStyle/>
        <a:p>
          <a:endParaRPr lang="en-US"/>
        </a:p>
      </dgm:t>
    </dgm:pt>
    <dgm:pt modelId="{FA7AB6BE-B55B-493A-A778-3D3812224603}" type="sibTrans" cxnId="{8B0F2088-1B65-4AF9-B616-614DF000D46E}">
      <dgm:prSet/>
      <dgm:spPr/>
      <dgm:t>
        <a:bodyPr/>
        <a:lstStyle/>
        <a:p>
          <a:endParaRPr lang="en-US"/>
        </a:p>
      </dgm:t>
    </dgm:pt>
    <dgm:pt modelId="{242CD784-A903-467E-9250-87A74EA220BB}">
      <dgm:prSet/>
      <dgm:spPr/>
      <dgm:t>
        <a:bodyPr/>
        <a:lstStyle/>
        <a:p>
          <a:r>
            <a:rPr lang="es-ES"/>
            <a:t>Esto hace que esta debilidad burocrática se haya situado como una de las causas del fracaso en la región de las políticas desarrollistas que tienen al Estado como su actor principal.</a:t>
          </a:r>
          <a:endParaRPr lang="en-US"/>
        </a:p>
      </dgm:t>
    </dgm:pt>
    <dgm:pt modelId="{4BA3C6AD-82B6-43C9-82A2-6D1728F45309}" type="parTrans" cxnId="{232B4976-5A80-491E-AB9E-157D2B556902}">
      <dgm:prSet/>
      <dgm:spPr/>
      <dgm:t>
        <a:bodyPr/>
        <a:lstStyle/>
        <a:p>
          <a:endParaRPr lang="en-US"/>
        </a:p>
      </dgm:t>
    </dgm:pt>
    <dgm:pt modelId="{65E070D6-631B-4F87-9A23-7D744CC7B648}" type="sibTrans" cxnId="{232B4976-5A80-491E-AB9E-157D2B556902}">
      <dgm:prSet/>
      <dgm:spPr/>
      <dgm:t>
        <a:bodyPr/>
        <a:lstStyle/>
        <a:p>
          <a:endParaRPr lang="en-US"/>
        </a:p>
      </dgm:t>
    </dgm:pt>
    <dgm:pt modelId="{9DF95B28-58B3-4B69-9217-9B70DB923FFC}" type="pres">
      <dgm:prSet presAssocID="{4A08297A-4DA6-4D11-B3CF-F8A668605866}" presName="Name0" presStyleCnt="0">
        <dgm:presLayoutVars>
          <dgm:dir/>
          <dgm:animLvl val="lvl"/>
          <dgm:resizeHandles val="exact"/>
        </dgm:presLayoutVars>
      </dgm:prSet>
      <dgm:spPr/>
    </dgm:pt>
    <dgm:pt modelId="{D81C0A1F-268D-4D35-AFC2-0FB94510F88C}" type="pres">
      <dgm:prSet presAssocID="{242CD784-A903-467E-9250-87A74EA220BB}" presName="boxAndChildren" presStyleCnt="0"/>
      <dgm:spPr/>
    </dgm:pt>
    <dgm:pt modelId="{5012C1E4-9C6C-49BC-ADF4-6D2AC4A1E64A}" type="pres">
      <dgm:prSet presAssocID="{242CD784-A903-467E-9250-87A74EA220BB}" presName="parentTextBox" presStyleLbl="node1" presStyleIdx="0" presStyleCnt="2"/>
      <dgm:spPr/>
    </dgm:pt>
    <dgm:pt modelId="{BB5330B2-6091-4985-8443-B36D45B419FD}" type="pres">
      <dgm:prSet presAssocID="{FA7AB6BE-B55B-493A-A778-3D3812224603}" presName="sp" presStyleCnt="0"/>
      <dgm:spPr/>
    </dgm:pt>
    <dgm:pt modelId="{8975A243-5856-4B59-B191-1FBB04B2C1E6}" type="pres">
      <dgm:prSet presAssocID="{54B6D2A3-D540-43C2-8A51-18C394078A9E}" presName="arrowAndChildren" presStyleCnt="0"/>
      <dgm:spPr/>
    </dgm:pt>
    <dgm:pt modelId="{8D9ADF0E-2EFB-45FB-BBFB-B356A63BD32B}" type="pres">
      <dgm:prSet presAssocID="{54B6D2A3-D540-43C2-8A51-18C394078A9E}" presName="parentTextArrow" presStyleLbl="node1" presStyleIdx="1" presStyleCnt="2"/>
      <dgm:spPr/>
    </dgm:pt>
  </dgm:ptLst>
  <dgm:cxnLst>
    <dgm:cxn modelId="{FC73BE06-712D-475B-8E50-60CFF5E3036E}" type="presOf" srcId="{242CD784-A903-467E-9250-87A74EA220BB}" destId="{5012C1E4-9C6C-49BC-ADF4-6D2AC4A1E64A}" srcOrd="0" destOrd="0" presId="urn:microsoft.com/office/officeart/2005/8/layout/process4"/>
    <dgm:cxn modelId="{232B4976-5A80-491E-AB9E-157D2B556902}" srcId="{4A08297A-4DA6-4D11-B3CF-F8A668605866}" destId="{242CD784-A903-467E-9250-87A74EA220BB}" srcOrd="1" destOrd="0" parTransId="{4BA3C6AD-82B6-43C9-82A2-6D1728F45309}" sibTransId="{65E070D6-631B-4F87-9A23-7D744CC7B648}"/>
    <dgm:cxn modelId="{8B0F2088-1B65-4AF9-B616-614DF000D46E}" srcId="{4A08297A-4DA6-4D11-B3CF-F8A668605866}" destId="{54B6D2A3-D540-43C2-8A51-18C394078A9E}" srcOrd="0" destOrd="0" parTransId="{9EA0A80B-8B99-40A7-8BEF-192877658ED6}" sibTransId="{FA7AB6BE-B55B-493A-A778-3D3812224603}"/>
    <dgm:cxn modelId="{ED766CB7-F3B6-47AA-90FC-BFA3BB71E503}" type="presOf" srcId="{54B6D2A3-D540-43C2-8A51-18C394078A9E}" destId="{8D9ADF0E-2EFB-45FB-BBFB-B356A63BD32B}" srcOrd="0" destOrd="0" presId="urn:microsoft.com/office/officeart/2005/8/layout/process4"/>
    <dgm:cxn modelId="{D84C84C9-3A0A-4197-A2A5-CE502C6944CE}" type="presOf" srcId="{4A08297A-4DA6-4D11-B3CF-F8A668605866}" destId="{9DF95B28-58B3-4B69-9217-9B70DB923FFC}" srcOrd="0" destOrd="0" presId="urn:microsoft.com/office/officeart/2005/8/layout/process4"/>
    <dgm:cxn modelId="{E1105BBC-F81A-43B1-B574-1627F219E079}" type="presParOf" srcId="{9DF95B28-58B3-4B69-9217-9B70DB923FFC}" destId="{D81C0A1F-268D-4D35-AFC2-0FB94510F88C}" srcOrd="0" destOrd="0" presId="urn:microsoft.com/office/officeart/2005/8/layout/process4"/>
    <dgm:cxn modelId="{1CFB9FBE-C51B-4947-B158-AB798017EF84}" type="presParOf" srcId="{D81C0A1F-268D-4D35-AFC2-0FB94510F88C}" destId="{5012C1E4-9C6C-49BC-ADF4-6D2AC4A1E64A}" srcOrd="0" destOrd="0" presId="urn:microsoft.com/office/officeart/2005/8/layout/process4"/>
    <dgm:cxn modelId="{94236FE8-03EF-4FDE-A7CC-5ED09A2C4042}" type="presParOf" srcId="{9DF95B28-58B3-4B69-9217-9B70DB923FFC}" destId="{BB5330B2-6091-4985-8443-B36D45B419FD}" srcOrd="1" destOrd="0" presId="urn:microsoft.com/office/officeart/2005/8/layout/process4"/>
    <dgm:cxn modelId="{1326A37D-38BF-4AE5-8BCA-CE341BF4C618}" type="presParOf" srcId="{9DF95B28-58B3-4B69-9217-9B70DB923FFC}" destId="{8975A243-5856-4B59-B191-1FBB04B2C1E6}" srcOrd="2" destOrd="0" presId="urn:microsoft.com/office/officeart/2005/8/layout/process4"/>
    <dgm:cxn modelId="{63CAAED8-8862-4814-BA8F-BF445BA05184}" type="presParOf" srcId="{8975A243-5856-4B59-B191-1FBB04B2C1E6}" destId="{8D9ADF0E-2EFB-45FB-BBFB-B356A63BD3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432F4-5FDB-4518-9272-2F3934AC6AA2}" type="doc">
      <dgm:prSet loTypeId="urn:microsoft.com/office/officeart/2008/layout/LinedList" loCatId="list" qsTypeId="urn:microsoft.com/office/officeart/2005/8/quickstyle/simple5" qsCatId="simple" csTypeId="urn:microsoft.com/office/officeart/2005/8/colors/accent2_2" csCatId="accent2" phldr="1"/>
      <dgm:spPr/>
      <dgm:t>
        <a:bodyPr rtlCol="0"/>
        <a:lstStyle/>
        <a:p>
          <a:pPr rtl="0"/>
          <a:endParaRPr lang="en-US"/>
        </a:p>
      </dgm:t>
    </dgm:pt>
    <dgm:pt modelId="{B633A646-2062-4841-AF18-847B074C6716}">
      <dgm:prSet/>
      <dgm:spPr/>
      <dgm:t>
        <a:bodyPr rtlCol="0"/>
        <a:lstStyle/>
        <a:p>
          <a:pPr rtl="0"/>
          <a:r>
            <a:rPr lang="es-ES" noProof="0" dirty="0">
              <a:effectLst>
                <a:glow rad="152400">
                  <a:schemeClr val="bg1">
                    <a:alpha val="19000"/>
                  </a:schemeClr>
                </a:glow>
              </a:effectLst>
            </a:rPr>
            <a:t>Esta heterogeneidad puede proporcionar algunas claves para entender la dinámica interna del aparato estatal y el grado en el que diferentes partes de la burocracia pueden cumplir roles diferentes y hasta contradictorios en un mismo país</a:t>
          </a:r>
        </a:p>
      </dgm:t>
    </dgm:pt>
    <dgm:pt modelId="{DB4A5689-BD48-4D3D-8017-D1E3C49B0DDB}" type="parTrans" cxnId="{56ADA02B-9055-4F39-B74D-2D556F11DDB6}">
      <dgm:prSet/>
      <dgm:spPr/>
      <dgm:t>
        <a:bodyPr rtlCol="0"/>
        <a:lstStyle/>
        <a:p>
          <a:pPr rtl="0"/>
          <a:endParaRPr lang="es-ES" noProof="0">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a:effectLst>
              <a:glow rad="152400">
                <a:schemeClr val="bg1">
                  <a:alpha val="19000"/>
                </a:schemeClr>
              </a:glow>
            </a:effectLst>
          </a:endParaRPr>
        </a:p>
      </dgm:t>
    </dgm:pt>
    <dgm:pt modelId="{14BC708E-A0A1-4102-88E4-E75128B4E51E}">
      <dgm:prSet custT="1"/>
      <dgm:spPr/>
      <dgm:t>
        <a:bodyPr rtlCol="0"/>
        <a:lstStyle/>
        <a:p>
          <a:pPr rtl="0"/>
          <a:r>
            <a:rPr lang="es-ES" sz="1800" noProof="0" dirty="0">
              <a:effectLst>
                <a:glow rad="152400">
                  <a:schemeClr val="bg1">
                    <a:alpha val="19000"/>
                  </a:schemeClr>
                </a:glow>
              </a:effectLst>
            </a:rPr>
            <a:t>Todos en mayor o menor medida han desarrollado estas formas o “tipos”, que distan de ser ideales y que se proponen con fines exclusivamente descriptivos. Estos tipos pueden coexistir de forma simultánea en el aparato estatal, aunque su grado de presencia puede diferir de país en país, y cada uno de ellos se ha conformado de acuerdo a los contextos históricos y a las prácticas políticas predominantes</a:t>
          </a:r>
        </a:p>
      </dgm:t>
    </dgm:pt>
    <dgm:pt modelId="{CF221EFF-354A-47A9-A498-1F0BBF01ECB8}" type="parTrans" cxnId="{EB9839C5-F324-41C4-8950-5284E09FB71E}">
      <dgm:prSet/>
      <dgm:spPr/>
      <dgm:t>
        <a:bodyPr rtlCol="0"/>
        <a:lstStyle/>
        <a:p>
          <a:pPr rtl="0"/>
          <a:endParaRPr lang="es-ES" noProof="0">
            <a:effectLst>
              <a:glow rad="152400">
                <a:schemeClr val="bg1">
                  <a:alpha val="19000"/>
                </a:schemeClr>
              </a:glow>
            </a:effectLst>
          </a:endParaRPr>
        </a:p>
      </dgm:t>
    </dgm:pt>
    <dgm:pt modelId="{7519C821-85FB-4CA3-BEB5-E4BFBC529B83}" type="sibTrans" cxnId="{EB9839C5-F324-41C4-8950-5284E09FB71E}">
      <dgm:prSet/>
      <dgm:spPr/>
      <dgm:t>
        <a:bodyPr rtlCol="0"/>
        <a:lstStyle/>
        <a:p>
          <a:pPr rtl="0"/>
          <a:endParaRPr lang="es-ES" noProof="0">
            <a:effectLst>
              <a:glow rad="152400">
                <a:schemeClr val="bg1">
                  <a:alpha val="19000"/>
                </a:schemeClr>
              </a:glow>
            </a:effectLst>
          </a:endParaRPr>
        </a:p>
      </dgm:t>
    </dgm:pt>
    <dgm:pt modelId="{171E0E88-8518-41D9-B1ED-87C059130D18}" type="pres">
      <dgm:prSet presAssocID="{E1B432F4-5FDB-4518-9272-2F3934AC6AA2}" presName="vert0" presStyleCnt="0">
        <dgm:presLayoutVars>
          <dgm:dir/>
          <dgm:animOne val="branch"/>
          <dgm:animLvl val="lvl"/>
        </dgm:presLayoutVars>
      </dgm:prSet>
      <dgm:spPr/>
    </dgm:pt>
    <dgm:pt modelId="{8800812C-3831-441E-9C97-FF82E86B6FB5}" type="pres">
      <dgm:prSet presAssocID="{B633A646-2062-4841-AF18-847B074C6716}" presName="thickLine" presStyleLbl="alignNode1" presStyleIdx="0" presStyleCnt="2"/>
      <dgm:spPr/>
    </dgm:pt>
    <dgm:pt modelId="{DB954226-371F-4CF1-B8E0-75052C4A9D49}" type="pres">
      <dgm:prSet presAssocID="{B633A646-2062-4841-AF18-847B074C6716}" presName="horz1" presStyleCnt="0"/>
      <dgm:spPr/>
    </dgm:pt>
    <dgm:pt modelId="{E4FB1AB8-803B-4C3A-971A-ECEF0485F638}" type="pres">
      <dgm:prSet presAssocID="{B633A646-2062-4841-AF18-847B074C6716}" presName="tx1" presStyleLbl="revTx" presStyleIdx="0" presStyleCnt="2"/>
      <dgm:spPr/>
    </dgm:pt>
    <dgm:pt modelId="{248F46AA-B334-4DB6-8F05-762D51A0804F}" type="pres">
      <dgm:prSet presAssocID="{B633A646-2062-4841-AF18-847B074C6716}" presName="vert1" presStyleCnt="0"/>
      <dgm:spPr/>
    </dgm:pt>
    <dgm:pt modelId="{0024DBD7-966D-4671-9A3B-CA321C84E1D0}" type="pres">
      <dgm:prSet presAssocID="{14BC708E-A0A1-4102-88E4-E75128B4E51E}" presName="thickLine" presStyleLbl="alignNode1" presStyleIdx="1" presStyleCnt="2"/>
      <dgm:spPr/>
    </dgm:pt>
    <dgm:pt modelId="{E4823C7B-43DA-400D-B9E5-91199E29FA76}" type="pres">
      <dgm:prSet presAssocID="{14BC708E-A0A1-4102-88E4-E75128B4E51E}" presName="horz1" presStyleCnt="0"/>
      <dgm:spPr/>
    </dgm:pt>
    <dgm:pt modelId="{CADD3EAA-5F5B-496D-817F-F941181805B9}" type="pres">
      <dgm:prSet presAssocID="{14BC708E-A0A1-4102-88E4-E75128B4E51E}" presName="tx1" presStyleLbl="revTx" presStyleIdx="1" presStyleCnt="2"/>
      <dgm:spPr/>
    </dgm:pt>
    <dgm:pt modelId="{8976B755-C2D2-44B9-AAA1-421CFFF740DA}" type="pres">
      <dgm:prSet presAssocID="{14BC708E-A0A1-4102-88E4-E75128B4E51E}" presName="vert1" presStyleCnt="0"/>
      <dgm:spPr/>
    </dgm:pt>
  </dgm:ptLst>
  <dgm:cxnLst>
    <dgm:cxn modelId="{1C07BE15-19B2-4F78-83FA-B48F8F10CA25}" type="presOf" srcId="{B633A646-2062-4841-AF18-847B074C6716}" destId="{E4FB1AB8-803B-4C3A-971A-ECEF0485F638}" srcOrd="0" destOrd="0" presId="urn:microsoft.com/office/officeart/2008/layout/LinedList"/>
    <dgm:cxn modelId="{56ADA02B-9055-4F39-B74D-2D556F11DDB6}" srcId="{E1B432F4-5FDB-4518-9272-2F3934AC6AA2}" destId="{B633A646-2062-4841-AF18-847B074C6716}" srcOrd="0" destOrd="0" parTransId="{DB4A5689-BD48-4D3D-8017-D1E3C49B0DDB}" sibTransId="{1397C75F-5FD8-4120-9A24-A246D042942B}"/>
    <dgm:cxn modelId="{A4ECFA9A-81F2-4634-941E-DB915D3CFB67}" type="presOf" srcId="{14BC708E-A0A1-4102-88E4-E75128B4E51E}" destId="{CADD3EAA-5F5B-496D-817F-F941181805B9}" srcOrd="0" destOrd="0" presId="urn:microsoft.com/office/officeart/2008/layout/LinedList"/>
    <dgm:cxn modelId="{6114B2B9-CEE1-445B-BF2F-34D4EA702AE3}" type="presOf" srcId="{E1B432F4-5FDB-4518-9272-2F3934AC6AA2}" destId="{171E0E88-8518-41D9-B1ED-87C059130D18}" srcOrd="0" destOrd="0" presId="urn:microsoft.com/office/officeart/2008/layout/LinedList"/>
    <dgm:cxn modelId="{EB9839C5-F324-41C4-8950-5284E09FB71E}" srcId="{E1B432F4-5FDB-4518-9272-2F3934AC6AA2}" destId="{14BC708E-A0A1-4102-88E4-E75128B4E51E}" srcOrd="1" destOrd="0" parTransId="{CF221EFF-354A-47A9-A498-1F0BBF01ECB8}" sibTransId="{7519C821-85FB-4CA3-BEB5-E4BFBC529B83}"/>
    <dgm:cxn modelId="{C0DBC06D-7335-4F35-89B0-5A80C55520B2}" type="presParOf" srcId="{171E0E88-8518-41D9-B1ED-87C059130D18}" destId="{8800812C-3831-441E-9C97-FF82E86B6FB5}" srcOrd="0" destOrd="0" presId="urn:microsoft.com/office/officeart/2008/layout/LinedList"/>
    <dgm:cxn modelId="{087DC3B1-E3A4-43A4-AF54-099B95173A33}" type="presParOf" srcId="{171E0E88-8518-41D9-B1ED-87C059130D18}" destId="{DB954226-371F-4CF1-B8E0-75052C4A9D49}" srcOrd="1" destOrd="0" presId="urn:microsoft.com/office/officeart/2008/layout/LinedList"/>
    <dgm:cxn modelId="{6EC98F5E-F73D-48D0-89DD-CB78E298671F}" type="presParOf" srcId="{DB954226-371F-4CF1-B8E0-75052C4A9D49}" destId="{E4FB1AB8-803B-4C3A-971A-ECEF0485F638}" srcOrd="0" destOrd="0" presId="urn:microsoft.com/office/officeart/2008/layout/LinedList"/>
    <dgm:cxn modelId="{3AD39BC7-D173-4FA3-B932-A14660A8F9C3}" type="presParOf" srcId="{DB954226-371F-4CF1-B8E0-75052C4A9D49}" destId="{248F46AA-B334-4DB6-8F05-762D51A0804F}" srcOrd="1" destOrd="0" presId="urn:microsoft.com/office/officeart/2008/layout/LinedList"/>
    <dgm:cxn modelId="{575AAA1C-BDD6-4062-B7ED-2716075419E5}" type="presParOf" srcId="{171E0E88-8518-41D9-B1ED-87C059130D18}" destId="{0024DBD7-966D-4671-9A3B-CA321C84E1D0}" srcOrd="2" destOrd="0" presId="urn:microsoft.com/office/officeart/2008/layout/LinedList"/>
    <dgm:cxn modelId="{1FC81BE4-D230-46E8-82AE-8310A2053E6A}" type="presParOf" srcId="{171E0E88-8518-41D9-B1ED-87C059130D18}" destId="{E4823C7B-43DA-400D-B9E5-91199E29FA76}" srcOrd="3" destOrd="0" presId="urn:microsoft.com/office/officeart/2008/layout/LinedList"/>
    <dgm:cxn modelId="{4C4931AC-0486-4658-A194-B1AA731B2F48}" type="presParOf" srcId="{E4823C7B-43DA-400D-B9E5-91199E29FA76}" destId="{CADD3EAA-5F5B-496D-817F-F941181805B9}" srcOrd="0" destOrd="0" presId="urn:microsoft.com/office/officeart/2008/layout/LinedList"/>
    <dgm:cxn modelId="{3A5C9EA1-BF9D-41C8-B4F9-01DB7552AB11}" type="presParOf" srcId="{E4823C7B-43DA-400D-B9E5-91199E29FA76}" destId="{8976B755-C2D2-44B9-AAA1-421CFFF740D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2C1E4-9C6C-49BC-ADF4-6D2AC4A1E64A}">
      <dsp:nvSpPr>
        <dsp:cNvPr id="0" name=""/>
        <dsp:cNvSpPr/>
      </dsp:nvSpPr>
      <dsp:spPr>
        <a:xfrm>
          <a:off x="0" y="2998979"/>
          <a:ext cx="5651500" cy="1967655"/>
        </a:xfrm>
        <a:prstGeom prst="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kern="1200"/>
            <a:t>Esto hace que esta debilidad burocrática se haya situado como una de las causas del fracaso en la región de las políticas desarrollistas que tienen al Estado como su actor principal.</a:t>
          </a:r>
          <a:endParaRPr lang="en-US" sz="2200" kern="1200"/>
        </a:p>
      </dsp:txBody>
      <dsp:txXfrm>
        <a:off x="0" y="2998979"/>
        <a:ext cx="5651500" cy="1967655"/>
      </dsp:txXfrm>
    </dsp:sp>
    <dsp:sp modelId="{8D9ADF0E-2EFB-45FB-BBFB-B356A63BD32B}">
      <dsp:nvSpPr>
        <dsp:cNvPr id="0" name=""/>
        <dsp:cNvSpPr/>
      </dsp:nvSpPr>
      <dsp:spPr>
        <a:xfrm rot="10800000">
          <a:off x="0" y="2240"/>
          <a:ext cx="5651500" cy="3026253"/>
        </a:xfrm>
        <a:prstGeom prst="upArrowCallout">
          <a:avLst/>
        </a:prstGeom>
        <a:gradFill rotWithShape="0">
          <a:gsLst>
            <a:gs pos="0">
              <a:schemeClr val="accent5">
                <a:hueOff val="0"/>
                <a:satOff val="0"/>
                <a:lumOff val="-7061"/>
                <a:alphaOff val="0"/>
                <a:tint val="97000"/>
                <a:satMod val="100000"/>
                <a:lumMod val="102000"/>
              </a:schemeClr>
            </a:gs>
            <a:gs pos="50000">
              <a:schemeClr val="accent5">
                <a:hueOff val="0"/>
                <a:satOff val="0"/>
                <a:lumOff val="-7061"/>
                <a:alphaOff val="0"/>
                <a:shade val="100000"/>
                <a:satMod val="103000"/>
                <a:lumMod val="100000"/>
              </a:schemeClr>
            </a:gs>
            <a:gs pos="100000">
              <a:schemeClr val="accent5">
                <a:hueOff val="0"/>
                <a:satOff val="0"/>
                <a:lumOff val="-706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kern="1200"/>
            <a:t>La debilidad de la burocracia ha sido uno de los factores que ha tenido más peso en la debilidad del poder ejecutivo de los países de la región, tanto frente a otros actores políticos como frente a los intereses organizados. </a:t>
          </a:r>
          <a:endParaRPr lang="en-US" sz="2200" kern="1200"/>
        </a:p>
      </dsp:txBody>
      <dsp:txXfrm rot="10800000">
        <a:off x="0" y="2240"/>
        <a:ext cx="5651500" cy="1966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0812C-3831-441E-9C97-FF82E86B6FB5}">
      <dsp:nvSpPr>
        <dsp:cNvPr id="0" name=""/>
        <dsp:cNvSpPr/>
      </dsp:nvSpPr>
      <dsp:spPr>
        <a:xfrm>
          <a:off x="0" y="0"/>
          <a:ext cx="592531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sp>
    <dsp:sp modelId="{E4FB1AB8-803B-4C3A-971A-ECEF0485F638}">
      <dsp:nvSpPr>
        <dsp:cNvPr id="0" name=""/>
        <dsp:cNvSpPr/>
      </dsp:nvSpPr>
      <dsp:spPr>
        <a:xfrm>
          <a:off x="0" y="0"/>
          <a:ext cx="5925310" cy="192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rtlCol="0" anchor="t" anchorCtr="0">
          <a:noAutofit/>
        </a:bodyPr>
        <a:lstStyle/>
        <a:p>
          <a:pPr marL="0" lvl="0" indent="0" algn="l" defTabSz="977900" rtl="0">
            <a:lnSpc>
              <a:spcPct val="90000"/>
            </a:lnSpc>
            <a:spcBef>
              <a:spcPct val="0"/>
            </a:spcBef>
            <a:spcAft>
              <a:spcPct val="35000"/>
            </a:spcAft>
            <a:buNone/>
          </a:pPr>
          <a:r>
            <a:rPr lang="es-ES" sz="2200" kern="1200" noProof="0" dirty="0">
              <a:effectLst>
                <a:glow rad="152400">
                  <a:schemeClr val="bg1">
                    <a:alpha val="19000"/>
                  </a:schemeClr>
                </a:glow>
              </a:effectLst>
            </a:rPr>
            <a:t>Esta heterogeneidad puede proporcionar algunas claves para entender la dinámica interna del aparato estatal y el grado en el que diferentes partes de la burocracia pueden cumplir roles diferentes y hasta contradictorios en un mismo país</a:t>
          </a:r>
        </a:p>
      </dsp:txBody>
      <dsp:txXfrm>
        <a:off x="0" y="0"/>
        <a:ext cx="5925310" cy="1926436"/>
      </dsp:txXfrm>
    </dsp:sp>
    <dsp:sp modelId="{0024DBD7-966D-4671-9A3B-CA321C84E1D0}">
      <dsp:nvSpPr>
        <dsp:cNvPr id="0" name=""/>
        <dsp:cNvSpPr/>
      </dsp:nvSpPr>
      <dsp:spPr>
        <a:xfrm>
          <a:off x="0" y="1926436"/>
          <a:ext cx="592531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sp>
    <dsp:sp modelId="{CADD3EAA-5F5B-496D-817F-F941181805B9}">
      <dsp:nvSpPr>
        <dsp:cNvPr id="0" name=""/>
        <dsp:cNvSpPr/>
      </dsp:nvSpPr>
      <dsp:spPr>
        <a:xfrm>
          <a:off x="0" y="1926436"/>
          <a:ext cx="5925310" cy="192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rtl="0">
            <a:lnSpc>
              <a:spcPct val="90000"/>
            </a:lnSpc>
            <a:spcBef>
              <a:spcPct val="0"/>
            </a:spcBef>
            <a:spcAft>
              <a:spcPct val="35000"/>
            </a:spcAft>
            <a:buNone/>
          </a:pPr>
          <a:r>
            <a:rPr lang="es-ES" sz="1800" kern="1200" noProof="0" dirty="0">
              <a:effectLst>
                <a:glow rad="152400">
                  <a:schemeClr val="bg1">
                    <a:alpha val="19000"/>
                  </a:schemeClr>
                </a:glow>
              </a:effectLst>
            </a:rPr>
            <a:t>Todos en mayor o menor medida han desarrollado estas formas o “tipos”, que distan de ser ideales y que se proponen con fines exclusivamente descriptivos. Estos tipos pueden coexistir de forma simultánea en el aparato estatal, aunque su grado de presencia puede diferir de país en país, y cada uno de ellos se ha conformado de acuerdo a los contextos históricos y a las prácticas políticas predominantes</a:t>
          </a:r>
        </a:p>
      </dsp:txBody>
      <dsp:txXfrm>
        <a:off x="0" y="1926436"/>
        <a:ext cx="5925310" cy="19264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44EA90-306F-45C7-8AEA-F0890CB16039}" type="datetime1">
              <a:rPr lang="es-ES" smtClean="0"/>
              <a:t>05/11/2022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A7EAC-D564-4069-B91B-517386FC9FEB}" type="slidenum">
              <a:rPr lang="es-ES" smtClean="0"/>
              <a:t>‹Nº›</a:t>
            </a:fld>
            <a:endParaRPr lang="es-ES"/>
          </a:p>
        </p:txBody>
      </p:sp>
    </p:spTree>
    <p:extLst>
      <p:ext uri="{BB962C8B-B14F-4D97-AF65-F5344CB8AC3E}">
        <p14:creationId xmlns:p14="http://schemas.microsoft.com/office/powerpoint/2010/main" val="712625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2A226-B20B-4D06-8640-8814B3489581}" type="datetime1">
              <a:rPr lang="es-ES" smtClean="0"/>
              <a:pPr/>
              <a:t>05/11/2022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3E773-7C4B-4260-8A45-886C6E4C8EB6}" type="slidenum">
              <a:rPr lang="es-ES" noProof="0" smtClean="0"/>
              <a:t>‹Nº›</a:t>
            </a:fld>
            <a:endParaRPr lang="es-ES" noProof="0" dirty="0"/>
          </a:p>
        </p:txBody>
      </p:sp>
    </p:spTree>
    <p:extLst>
      <p:ext uri="{BB962C8B-B14F-4D97-AF65-F5344CB8AC3E}">
        <p14:creationId xmlns:p14="http://schemas.microsoft.com/office/powerpoint/2010/main" val="298683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1</a:t>
            </a:fld>
            <a:endParaRPr lang="es-ES" dirty="0"/>
          </a:p>
        </p:txBody>
      </p:sp>
    </p:spTree>
    <p:extLst>
      <p:ext uri="{BB962C8B-B14F-4D97-AF65-F5344CB8AC3E}">
        <p14:creationId xmlns:p14="http://schemas.microsoft.com/office/powerpoint/2010/main" val="212096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13</a:t>
            </a:fld>
            <a:endParaRPr lang="es-ES" dirty="0"/>
          </a:p>
        </p:txBody>
      </p:sp>
    </p:spTree>
    <p:extLst>
      <p:ext uri="{BB962C8B-B14F-4D97-AF65-F5344CB8AC3E}">
        <p14:creationId xmlns:p14="http://schemas.microsoft.com/office/powerpoint/2010/main" val="96321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20</a:t>
            </a:fld>
            <a:endParaRPr lang="es-ES" dirty="0"/>
          </a:p>
        </p:txBody>
      </p:sp>
    </p:spTree>
    <p:extLst>
      <p:ext uri="{BB962C8B-B14F-4D97-AF65-F5344CB8AC3E}">
        <p14:creationId xmlns:p14="http://schemas.microsoft.com/office/powerpoint/2010/main" val="243896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7" name="Marcador de fecha 6"/>
          <p:cNvSpPr>
            <a:spLocks noGrp="1"/>
          </p:cNvSpPr>
          <p:nvPr>
            <p:ph type="dt" sz="half" idx="10"/>
          </p:nvPr>
        </p:nvSpPr>
        <p:spPr/>
        <p:txBody>
          <a:bodyPr rtlCol="0"/>
          <a:lstStyle/>
          <a:p>
            <a:pPr rtl="0"/>
            <a:fld id="{57471103-BF6F-4523-9C54-5778E416DB58}" type="datetime1">
              <a:rPr lang="es-ES" noProof="0" smtClean="0"/>
              <a:t>05/11/2022</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61C921E0-F9B3-4702-8EC0-299925A79D98}" type="datetime1">
              <a:rPr lang="es-ES" noProof="0" smtClean="0"/>
              <a:t>05/11/2022</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53112" y="937260"/>
            <a:ext cx="1298608" cy="498348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2231136" y="937260"/>
            <a:ext cx="6198489" cy="498348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2178A963-0DBC-4F57-AC62-29DD17473BF1}" type="datetime1">
              <a:rPr lang="es-ES" noProof="0" smtClean="0"/>
              <a:t>05/11/2022</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p:cNvSpPr>
            <a:spLocks noGrp="1"/>
          </p:cNvSpPr>
          <p:nvPr>
            <p:ph type="dt" sz="half" idx="10"/>
          </p:nvPr>
        </p:nvSpPr>
        <p:spPr/>
        <p:txBody>
          <a:bodyPr rtlCol="0"/>
          <a:lstStyle/>
          <a:p>
            <a:pPr rtl="0"/>
            <a:fld id="{498DF8EB-855A-4C83-AF3D-50B349D4E538}" type="datetime1">
              <a:rPr lang="es-ES" noProof="0" smtClean="0"/>
              <a:t>05/11/2022</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7" name="Marcador de fecha 6"/>
          <p:cNvSpPr>
            <a:spLocks noGrp="1"/>
          </p:cNvSpPr>
          <p:nvPr>
            <p:ph type="dt" sz="half" idx="10"/>
          </p:nvPr>
        </p:nvSpPr>
        <p:spPr/>
        <p:txBody>
          <a:bodyPr rtlCol="0"/>
          <a:lstStyle/>
          <a:p>
            <a:pPr rtl="0"/>
            <a:fld id="{9E9B2C39-3850-493C-952C-ECB939438560}" type="datetime1">
              <a:rPr lang="es-ES" noProof="0" smtClean="0"/>
              <a:t>05/11/2022</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581912" y="2638044"/>
            <a:ext cx="4271771" cy="310198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338315" y="2638044"/>
            <a:ext cx="4270247" cy="310198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fecha 7"/>
          <p:cNvSpPr>
            <a:spLocks noGrp="1"/>
          </p:cNvSpPr>
          <p:nvPr>
            <p:ph type="dt" sz="half" idx="10"/>
          </p:nvPr>
        </p:nvSpPr>
        <p:spPr/>
        <p:txBody>
          <a:bodyPr rtlCol="0"/>
          <a:lstStyle/>
          <a:p>
            <a:pPr rtl="0"/>
            <a:fld id="{1D5FC420-51AA-4FAF-95BB-30176D68DEE8}" type="datetime1">
              <a:rPr lang="es-ES" noProof="0" smtClean="0"/>
              <a:t>05/11/2022</a:t>
            </a:fld>
            <a:endParaRPr lang="es-ES" noProof="0" dirty="0"/>
          </a:p>
        </p:txBody>
      </p:sp>
      <p:sp>
        <p:nvSpPr>
          <p:cNvPr id="9" name="Marcador de pie de página 8"/>
          <p:cNvSpPr>
            <a:spLocks noGrp="1"/>
          </p:cNvSpPr>
          <p:nvPr>
            <p:ph type="ftr" sz="quarter" idx="11"/>
          </p:nvPr>
        </p:nvSpPr>
        <p:spPr/>
        <p:txBody>
          <a:bodyPr rtlCol="0"/>
          <a:lstStyle/>
          <a:p>
            <a:pPr rtl="0"/>
            <a:r>
              <a:rPr lang="es-ES" noProof="0" dirty="0"/>
              <a:t>
              </a:t>
            </a:r>
          </a:p>
        </p:txBody>
      </p:sp>
      <p:sp>
        <p:nvSpPr>
          <p:cNvPr id="10" name="Marcador de posición de número de diapositiva 9"/>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583436" y="3143250"/>
            <a:ext cx="4270248" cy="259677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contenido 5"/>
          <p:cNvSpPr>
            <a:spLocks noGrp="1"/>
          </p:cNvSpPr>
          <p:nvPr>
            <p:ph sz="quarter" idx="4"/>
          </p:nvPr>
        </p:nvSpPr>
        <p:spPr>
          <a:xfrm>
            <a:off x="6338316" y="3143250"/>
            <a:ext cx="4253484" cy="2596776"/>
          </a:xfrm>
        </p:spPr>
        <p:txBody>
          <a:bodyPr rtlCol="0"/>
          <a:lstStyle>
            <a:lvl5pPr>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1" name="Marcador de posición de texto 4"/>
          <p:cNvSpPr>
            <a:spLocks noGrp="1"/>
          </p:cNvSpPr>
          <p:nvPr>
            <p:ph type="body" sz="quarter" idx="13"/>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7" name="Marcador de fecha 6"/>
          <p:cNvSpPr>
            <a:spLocks noGrp="1"/>
          </p:cNvSpPr>
          <p:nvPr>
            <p:ph type="dt" sz="half" idx="10"/>
          </p:nvPr>
        </p:nvSpPr>
        <p:spPr/>
        <p:txBody>
          <a:bodyPr rtlCol="0"/>
          <a:lstStyle/>
          <a:p>
            <a:pPr rtl="0"/>
            <a:fld id="{98F8B10C-B5AA-496A-AB83-56DD82CCA5A4}" type="datetime1">
              <a:rPr lang="es-ES" noProof="0" smtClean="0"/>
              <a:t>05/11/2022</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pPr rtl="0"/>
              <a:t>‹Nº›</a:t>
            </a:fld>
            <a:endParaRPr lang="es-ES" noProof="0" dirty="0"/>
          </a:p>
        </p:txBody>
      </p:sp>
      <p:sp>
        <p:nvSpPr>
          <p:cNvPr id="10" name="Título 9"/>
          <p:cNvSpPr>
            <a:spLocks noGrp="1"/>
          </p:cNvSpPr>
          <p:nvPr>
            <p:ph type="title"/>
          </p:nvPr>
        </p:nvSpPr>
        <p:spPr/>
        <p:txBody>
          <a:bodyPr rtlCol="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55889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A5E055F8-74A9-4173-B5CF-879C893039BB}" type="datetime1">
              <a:rPr lang="es-ES" noProof="0" smtClean="0"/>
              <a:t>05/11/2022</a:t>
            </a:fld>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
              </a:t>
            </a:r>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26141DB3-9D6D-4B67-A217-70651BDEF77B}" type="datetime1">
              <a:rPr lang="es-ES" noProof="0" smtClean="0"/>
              <a:t>05/11/2022</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
              </a:t>
            </a:r>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ángulo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9" name="Marcador de fecha 8"/>
          <p:cNvSpPr>
            <a:spLocks noGrp="1"/>
          </p:cNvSpPr>
          <p:nvPr>
            <p:ph type="dt" sz="half" idx="10"/>
          </p:nvPr>
        </p:nvSpPr>
        <p:spPr/>
        <p:txBody>
          <a:bodyPr rtlCol="0"/>
          <a:lstStyle/>
          <a:p>
            <a:pPr rtl="0"/>
            <a:fld id="{3B2F7798-4E4E-464F-96F9-7EFD6F0AD4BD}" type="datetime1">
              <a:rPr lang="es-ES" noProof="0" smtClean="0"/>
              <a:t>05/11/2022</a:t>
            </a:fld>
            <a:endParaRPr lang="es-ES" noProof="0" dirty="0"/>
          </a:p>
        </p:txBody>
      </p:sp>
      <p:sp>
        <p:nvSpPr>
          <p:cNvPr id="10" name="Marcador de pie de página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es-ES" noProof="0" dirty="0"/>
              <a:t>
              </a:t>
            </a:r>
          </a:p>
        </p:txBody>
      </p:sp>
      <p:sp>
        <p:nvSpPr>
          <p:cNvPr id="11" name="Marcador de número de diapositiva 10"/>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8" name="Rectángulo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es-ES" noProof="0"/>
              <a:t>Haga clic para modificar el estilo de título del patrón</a:t>
            </a:r>
            <a:endParaRPr lang="es-ES" noProof="0" dirty="0"/>
          </a:p>
        </p:txBody>
      </p:sp>
      <p:sp>
        <p:nvSpPr>
          <p:cNvPr id="3" name="Marcador de posición de imagen 2"/>
          <p:cNvSpPr>
            <a:spLocks noGrp="1" noChangeAspect="1"/>
          </p:cNvSpPr>
          <p:nvPr>
            <p:ph type="pic" idx="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8" name="Marcador de fecha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CB86E2E8-7102-4A1A-AF5B-45BB32A33A1B}" type="datetime1">
              <a:rPr lang="es-ES" noProof="0" smtClean="0"/>
              <a:t>05/11/2022</a:t>
            </a:fld>
            <a:endParaRPr lang="es-ES" noProof="0" dirty="0"/>
          </a:p>
        </p:txBody>
      </p:sp>
      <p:sp>
        <p:nvSpPr>
          <p:cNvPr id="9" name="Marcador de posición de pie de página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es-ES" noProof="0" dirty="0"/>
              <a:t>
              </a:t>
            </a:r>
          </a:p>
        </p:txBody>
      </p:sp>
      <p:sp>
        <p:nvSpPr>
          <p:cNvPr id="10" name="Marcador de número de diapositiva 9"/>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F9BA73C7-9371-4491-AB0C-39991AAC6058}" type="datetime1">
              <a:rPr lang="es-ES" noProof="0" smtClean="0"/>
              <a:t>05/11/2022</a:t>
            </a:fld>
            <a:endParaRPr lang="es-ES" noProof="0" dirty="0"/>
          </a:p>
        </p:txBody>
      </p:sp>
      <p:sp>
        <p:nvSpPr>
          <p:cNvPr id="5" name="Marcador de posición de pie de página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es-ES" noProof="0" dirty="0"/>
              <a:t>
              </a:t>
            </a:r>
          </a:p>
        </p:txBody>
      </p:sp>
      <p:sp>
        <p:nvSpPr>
          <p:cNvPr id="6" name="Marcador de posición de número de diapositiva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900" spc="0" baseline="0">
                <a:solidFill>
                  <a:srgbClr val="FFFFFF"/>
                </a:solidFill>
              </a:defRPr>
            </a:lvl1pPr>
          </a:lstStyle>
          <a:p>
            <a:fld id="{6D22F896-40B5-4ADD-8801-0D06FADFA095}" type="slidenum">
              <a:rPr lang="es-ES" noProof="0" smtClean="0"/>
              <a:pPr/>
              <a:t>‹Nº›</a:t>
            </a:fld>
            <a:endParaRPr lang="es-ES" noProof="0" dirty="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FFFFFF"/>
              </a:solidFill>
              <a:effectLst/>
              <a:uLnTx/>
              <a:uFillTx/>
              <a:latin typeface="Gill Sans MT" panose="020B0502020104020203"/>
              <a:ea typeface="+mn-ea"/>
              <a:cs typeface="+mn-cs"/>
            </a:endParaRPr>
          </a:p>
        </p:txBody>
      </p:sp>
      <p:sp>
        <p:nvSpPr>
          <p:cNvPr id="2" name="Título 1">
            <a:extLst>
              <a:ext uri="{FF2B5EF4-FFF2-40B4-BE49-F238E27FC236}">
                <a16:creationId xmlns:a16="http://schemas.microsoft.com/office/drawing/2014/main" id="{050E78D6-F072-48E7-8270-20EFBDD26F36}"/>
              </a:ext>
            </a:extLst>
          </p:cNvPr>
          <p:cNvSpPr>
            <a:spLocks noGrp="1"/>
          </p:cNvSpPr>
          <p:nvPr>
            <p:ph type="ctrTitle"/>
          </p:nvPr>
        </p:nvSpPr>
        <p:spPr>
          <a:xfrm>
            <a:off x="711907" y="424070"/>
            <a:ext cx="4486656" cy="3557745"/>
          </a:xfrm>
          <a:noFill/>
          <a:ln>
            <a:solidFill>
              <a:schemeClr val="tx1"/>
            </a:solidFill>
          </a:ln>
          <a:effectLst>
            <a:glow rad="152400">
              <a:schemeClr val="tx1">
                <a:alpha val="13000"/>
              </a:schemeClr>
            </a:glow>
          </a:effectLst>
        </p:spPr>
        <p:txBody>
          <a:bodyPr rtlCol="0">
            <a:normAutofit fontScale="90000"/>
          </a:bodyPr>
          <a:lstStyle/>
          <a:p>
            <a:pPr rtl="0"/>
            <a:r>
              <a:rPr lang="es-ES" sz="3000" dirty="0">
                <a:solidFill>
                  <a:schemeClr val="tx1"/>
                </a:solidFill>
              </a:rPr>
              <a:t>Caracterización empírica de las burocracias latinoamericanas: configuraciones y roles en el</a:t>
            </a:r>
            <a:br>
              <a:rPr lang="es-ES" sz="3000" dirty="0">
                <a:solidFill>
                  <a:schemeClr val="tx1"/>
                </a:solidFill>
              </a:rPr>
            </a:br>
            <a:r>
              <a:rPr lang="es-ES" sz="3000" dirty="0">
                <a:solidFill>
                  <a:schemeClr val="tx1"/>
                </a:solidFill>
              </a:rPr>
              <a:t>proceso de elaboración de políticas públicas</a:t>
            </a:r>
          </a:p>
        </p:txBody>
      </p:sp>
      <p:sp>
        <p:nvSpPr>
          <p:cNvPr id="3" name="Subtítulo 2">
            <a:extLst>
              <a:ext uri="{FF2B5EF4-FFF2-40B4-BE49-F238E27FC236}">
                <a16:creationId xmlns:a16="http://schemas.microsoft.com/office/drawing/2014/main" id="{3FC7BD98-5486-489C-BAA0-A69CEFF691B3}"/>
              </a:ext>
            </a:extLst>
          </p:cNvPr>
          <p:cNvSpPr>
            <a:spLocks noGrp="1"/>
          </p:cNvSpPr>
          <p:nvPr>
            <p:ph type="subTitle" idx="1"/>
          </p:nvPr>
        </p:nvSpPr>
        <p:spPr>
          <a:xfrm>
            <a:off x="804672" y="4717205"/>
            <a:ext cx="4486656" cy="702702"/>
          </a:xfrm>
        </p:spPr>
        <p:txBody>
          <a:bodyPr rtlCol="0">
            <a:normAutofit/>
          </a:bodyPr>
          <a:lstStyle/>
          <a:p>
            <a:pPr rtl="0"/>
            <a:r>
              <a:rPr lang="en-US" sz="2400" b="1" dirty="0" err="1"/>
              <a:t>Koldo</a:t>
            </a:r>
            <a:r>
              <a:rPr lang="en-US" sz="2400" b="1" dirty="0"/>
              <a:t> </a:t>
            </a:r>
            <a:r>
              <a:rPr lang="en-US" sz="2400" b="1" dirty="0" err="1"/>
              <a:t>Echebarría</a:t>
            </a:r>
            <a:r>
              <a:rPr lang="en-US" sz="2400" b="1" dirty="0"/>
              <a:t> </a:t>
            </a:r>
            <a:endParaRPr lang="es-ES" sz="2800" b="1" dirty="0">
              <a:solidFill>
                <a:schemeClr val="tx1"/>
              </a:solidFill>
            </a:endParaRPr>
          </a:p>
        </p:txBody>
      </p:sp>
      <p:pic>
        <p:nvPicPr>
          <p:cNvPr id="5" name="Imagen 4" descr="Números comerciales de finanzas">
            <a:extLst>
              <a:ext uri="{FF2B5EF4-FFF2-40B4-BE49-F238E27FC236}">
                <a16:creationId xmlns:a16="http://schemas.microsoft.com/office/drawing/2014/main" id="{112B9624-F8A1-4831-AE43-1D9E266CFF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6096000" y="10"/>
            <a:ext cx="6095999" cy="6857990"/>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A5A19-23F4-5168-6E96-BCC009B27945}"/>
              </a:ext>
            </a:extLst>
          </p:cNvPr>
          <p:cNvSpPr>
            <a:spLocks noGrp="1"/>
          </p:cNvSpPr>
          <p:nvPr>
            <p:ph type="title"/>
          </p:nvPr>
        </p:nvSpPr>
        <p:spPr/>
        <p:txBody>
          <a:bodyPr/>
          <a:lstStyle/>
          <a:p>
            <a:r>
              <a:rPr lang="es-ES" dirty="0"/>
              <a:t>Una aproximación cualitativa al análisis de la burocracia </a:t>
            </a:r>
            <a:endParaRPr lang="es-MX" dirty="0"/>
          </a:p>
        </p:txBody>
      </p:sp>
      <p:sp>
        <p:nvSpPr>
          <p:cNvPr id="3" name="Marcador de contenido 2">
            <a:extLst>
              <a:ext uri="{FF2B5EF4-FFF2-40B4-BE49-F238E27FC236}">
                <a16:creationId xmlns:a16="http://schemas.microsoft.com/office/drawing/2014/main" id="{140B3C0C-97B1-67C5-A9CB-E0769B957CC6}"/>
              </a:ext>
            </a:extLst>
          </p:cNvPr>
          <p:cNvSpPr>
            <a:spLocks noGrp="1"/>
          </p:cNvSpPr>
          <p:nvPr>
            <p:ph idx="1"/>
          </p:nvPr>
        </p:nvSpPr>
        <p:spPr>
          <a:xfrm>
            <a:off x="1091449" y="2598287"/>
            <a:ext cx="2645664" cy="3101983"/>
          </a:xfrm>
        </p:spPr>
        <p:txBody>
          <a:bodyPr>
            <a:normAutofit/>
          </a:bodyPr>
          <a:lstStyle/>
          <a:p>
            <a:r>
              <a:rPr lang="es-ES" dirty="0"/>
              <a:t>Nos lleva a examinar en qué medida éstas están dotadas de los atributos institucionales necesarios para el desempeño de los roles normativos que tienen atribuidos en una democracia representativa</a:t>
            </a:r>
            <a:endParaRPr lang="es-MX" dirty="0"/>
          </a:p>
        </p:txBody>
      </p:sp>
      <p:pic>
        <p:nvPicPr>
          <p:cNvPr id="5" name="Imagen 4">
            <a:extLst>
              <a:ext uri="{FF2B5EF4-FFF2-40B4-BE49-F238E27FC236}">
                <a16:creationId xmlns:a16="http://schemas.microsoft.com/office/drawing/2014/main" id="{F5632466-D7D4-3498-6EC0-D7A2199B2CF7}"/>
              </a:ext>
            </a:extLst>
          </p:cNvPr>
          <p:cNvPicPr>
            <a:picLocks noChangeAspect="1"/>
          </p:cNvPicPr>
          <p:nvPr/>
        </p:nvPicPr>
        <p:blipFill rotWithShape="1">
          <a:blip r:embed="rId2"/>
          <a:srcRect l="25039" t="25014" r="24077" b="16865"/>
          <a:stretch/>
        </p:blipFill>
        <p:spPr>
          <a:xfrm>
            <a:off x="3737113" y="2211361"/>
            <a:ext cx="8262629" cy="4646639"/>
          </a:xfrm>
          <a:prstGeom prst="rect">
            <a:avLst/>
          </a:prstGeom>
        </p:spPr>
      </p:pic>
    </p:spTree>
    <p:extLst>
      <p:ext uri="{BB962C8B-B14F-4D97-AF65-F5344CB8AC3E}">
        <p14:creationId xmlns:p14="http://schemas.microsoft.com/office/powerpoint/2010/main" val="339065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A5A19-23F4-5168-6E96-BCC009B27945}"/>
              </a:ext>
            </a:extLst>
          </p:cNvPr>
          <p:cNvSpPr>
            <a:spLocks noGrp="1"/>
          </p:cNvSpPr>
          <p:nvPr>
            <p:ph type="title"/>
          </p:nvPr>
        </p:nvSpPr>
        <p:spPr/>
        <p:txBody>
          <a:bodyPr/>
          <a:lstStyle/>
          <a:p>
            <a:r>
              <a:rPr lang="es-ES" dirty="0"/>
              <a:t>Una aproximación cualitativa al análisis de la burocracia </a:t>
            </a:r>
            <a:endParaRPr lang="es-MX" dirty="0"/>
          </a:p>
        </p:txBody>
      </p:sp>
      <p:sp>
        <p:nvSpPr>
          <p:cNvPr id="3" name="Marcador de contenido 2">
            <a:extLst>
              <a:ext uri="{FF2B5EF4-FFF2-40B4-BE49-F238E27FC236}">
                <a16:creationId xmlns:a16="http://schemas.microsoft.com/office/drawing/2014/main" id="{140B3C0C-97B1-67C5-A9CB-E0769B957CC6}"/>
              </a:ext>
            </a:extLst>
          </p:cNvPr>
          <p:cNvSpPr>
            <a:spLocks noGrp="1"/>
          </p:cNvSpPr>
          <p:nvPr>
            <p:ph idx="1"/>
          </p:nvPr>
        </p:nvSpPr>
        <p:spPr>
          <a:xfrm>
            <a:off x="1091449" y="2598287"/>
            <a:ext cx="2645664" cy="3101983"/>
          </a:xfrm>
        </p:spPr>
        <p:txBody>
          <a:bodyPr>
            <a:normAutofit/>
          </a:bodyPr>
          <a:lstStyle/>
          <a:p>
            <a:r>
              <a:rPr lang="es-ES" dirty="0"/>
              <a:t>El índice de capacidad funcional (Gráfico </a:t>
            </a:r>
            <a:r>
              <a:rPr lang="es-ES" dirty="0" err="1"/>
              <a:t>Nº</a:t>
            </a:r>
            <a:r>
              <a:rPr lang="es-ES" dirty="0"/>
              <a:t> 5) es una buena aproximación a esta capacidad, considerando variables relacionadas con la gestión de las remuneraciones y la gestión del rendimiento.</a:t>
            </a:r>
            <a:endParaRPr lang="es-MX" dirty="0"/>
          </a:p>
        </p:txBody>
      </p:sp>
      <p:pic>
        <p:nvPicPr>
          <p:cNvPr id="6" name="Imagen 5">
            <a:extLst>
              <a:ext uri="{FF2B5EF4-FFF2-40B4-BE49-F238E27FC236}">
                <a16:creationId xmlns:a16="http://schemas.microsoft.com/office/drawing/2014/main" id="{40A7EA74-883C-C889-9113-1DA4D2523588}"/>
              </a:ext>
            </a:extLst>
          </p:cNvPr>
          <p:cNvPicPr>
            <a:picLocks noChangeAspect="1"/>
          </p:cNvPicPr>
          <p:nvPr/>
        </p:nvPicPr>
        <p:blipFill rotWithShape="1">
          <a:blip r:embed="rId2"/>
          <a:srcRect l="25269" t="34248" r="27769" b="14050"/>
          <a:stretch/>
        </p:blipFill>
        <p:spPr>
          <a:xfrm>
            <a:off x="3889056" y="2364428"/>
            <a:ext cx="7998143" cy="4219253"/>
          </a:xfrm>
          <a:prstGeom prst="rect">
            <a:avLst/>
          </a:prstGeom>
        </p:spPr>
      </p:pic>
    </p:spTree>
    <p:extLst>
      <p:ext uri="{BB962C8B-B14F-4D97-AF65-F5344CB8AC3E}">
        <p14:creationId xmlns:p14="http://schemas.microsoft.com/office/powerpoint/2010/main" val="325200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68B26-47B8-AD46-78A1-048B5D5581B9}"/>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20D64274-2ED0-7402-9C41-75C901085882}"/>
              </a:ext>
            </a:extLst>
          </p:cNvPr>
          <p:cNvPicPr>
            <a:picLocks noGrp="1" noChangeAspect="1"/>
          </p:cNvPicPr>
          <p:nvPr>
            <p:ph idx="1"/>
          </p:nvPr>
        </p:nvPicPr>
        <p:blipFill rotWithShape="1">
          <a:blip r:embed="rId2"/>
          <a:srcRect l="28242" t="25486" r="27138" b="20433"/>
          <a:stretch/>
        </p:blipFill>
        <p:spPr>
          <a:xfrm>
            <a:off x="634417" y="351693"/>
            <a:ext cx="10923166" cy="6373544"/>
          </a:xfrm>
        </p:spPr>
      </p:pic>
    </p:spTree>
    <p:extLst>
      <p:ext uri="{BB962C8B-B14F-4D97-AF65-F5344CB8AC3E}">
        <p14:creationId xmlns:p14="http://schemas.microsoft.com/office/powerpoint/2010/main" val="309029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804672" y="978776"/>
            <a:ext cx="5925310" cy="1174991"/>
          </a:xfrm>
        </p:spPr>
        <p:txBody>
          <a:bodyPr rtlCol="0">
            <a:normAutofit fontScale="90000"/>
          </a:bodyPr>
          <a:lstStyle/>
          <a:p>
            <a:pPr rtl="0"/>
            <a:r>
              <a:rPr lang="es-ES" sz="2400" dirty="0"/>
              <a:t>4. Configuraciones burocráticas y roles prevalecientes</a:t>
            </a:r>
            <a:endParaRPr lang="es-ES" sz="3600" dirty="0"/>
          </a:p>
        </p:txBody>
      </p:sp>
      <p:pic>
        <p:nvPicPr>
          <p:cNvPr id="4" name="Imagen 3" descr="Números comerciales de finanzas">
            <a:extLst>
              <a:ext uri="{FF2B5EF4-FFF2-40B4-BE49-F238E27FC236}">
                <a16:creationId xmlns:a16="http://schemas.microsoft.com/office/drawing/2014/main" id="{32F354A1-38C7-4598-A0E1-7A286A3019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5353" r="12849" b="2"/>
          <a:stretch/>
        </p:blipFill>
        <p:spPr>
          <a:xfrm>
            <a:off x="7534654" y="10"/>
            <a:ext cx="4657345" cy="6857990"/>
          </a:xfrm>
          <a:prstGeom prst="rect">
            <a:avLst/>
          </a:prstGeom>
        </p:spPr>
      </p:pic>
      <p:graphicFrame>
        <p:nvGraphicFramePr>
          <p:cNvPr id="5"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829845495"/>
              </p:ext>
            </p:extLst>
          </p:nvPr>
        </p:nvGraphicFramePr>
        <p:xfrm>
          <a:off x="804672" y="2640691"/>
          <a:ext cx="5925310" cy="3852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431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E11F5-DD14-843D-1AE7-F7C2E6B11BA8}"/>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01C6FD9C-B70F-4F90-47CD-BDADE92C2E57}"/>
              </a:ext>
            </a:extLst>
          </p:cNvPr>
          <p:cNvPicPr>
            <a:picLocks noGrp="1" noChangeAspect="1"/>
          </p:cNvPicPr>
          <p:nvPr>
            <p:ph idx="1"/>
          </p:nvPr>
        </p:nvPicPr>
        <p:blipFill rotWithShape="1">
          <a:blip r:embed="rId2"/>
          <a:srcRect l="22888" t="25486" r="27902" b="23608"/>
          <a:stretch/>
        </p:blipFill>
        <p:spPr>
          <a:xfrm>
            <a:off x="731520" y="354193"/>
            <a:ext cx="10719582" cy="6234573"/>
          </a:xfrm>
        </p:spPr>
      </p:pic>
    </p:spTree>
    <p:extLst>
      <p:ext uri="{BB962C8B-B14F-4D97-AF65-F5344CB8AC3E}">
        <p14:creationId xmlns:p14="http://schemas.microsoft.com/office/powerpoint/2010/main" val="48018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77523A5A-0CD9-CC32-1B4E-AB21F6420BC1}"/>
              </a:ext>
            </a:extLst>
          </p:cNvPr>
          <p:cNvSpPr>
            <a:spLocks noGrp="1"/>
          </p:cNvSpPr>
          <p:nvPr>
            <p:ph type="body" idx="1"/>
          </p:nvPr>
        </p:nvSpPr>
        <p:spPr/>
        <p:txBody>
          <a:bodyPr/>
          <a:lstStyle/>
          <a:p>
            <a:r>
              <a:rPr lang="es-ES" b="1" dirty="0"/>
              <a:t>La burocracia administrativa clásica. </a:t>
            </a:r>
            <a:endParaRPr lang="es-MX" b="1" dirty="0"/>
          </a:p>
        </p:txBody>
      </p:sp>
      <p:sp>
        <p:nvSpPr>
          <p:cNvPr id="6" name="Marcador de contenido 5">
            <a:extLst>
              <a:ext uri="{FF2B5EF4-FFF2-40B4-BE49-F238E27FC236}">
                <a16:creationId xmlns:a16="http://schemas.microsoft.com/office/drawing/2014/main" id="{98EA1A37-52B2-D091-E389-38A0E42BA33C}"/>
              </a:ext>
            </a:extLst>
          </p:cNvPr>
          <p:cNvSpPr>
            <a:spLocks noGrp="1"/>
          </p:cNvSpPr>
          <p:nvPr>
            <p:ph sz="half" idx="2"/>
          </p:nvPr>
        </p:nvSpPr>
        <p:spPr>
          <a:xfrm>
            <a:off x="1007165" y="3143250"/>
            <a:ext cx="4846519" cy="3376820"/>
          </a:xfrm>
        </p:spPr>
        <p:txBody>
          <a:bodyPr>
            <a:normAutofit lnSpcReduction="10000"/>
          </a:bodyPr>
          <a:lstStyle/>
          <a:p>
            <a:r>
              <a:rPr lang="es-ES" dirty="0"/>
              <a:t>Se caracteriza por una baja capacidad y una autonomía relativamente alta. Está compuesta por el aparato que ejerce funciones administrativas en los diversos ministerios y sectores del Estado. </a:t>
            </a:r>
          </a:p>
          <a:p>
            <a:r>
              <a:rPr lang="es-ES" dirty="0"/>
              <a:t>Esta burocracia tiene una reducida capacidad de ejercer un papel activo en relación con el ciclo de las políticas públicas. Su escasa capacidad impide una influencia efectiva en la fase decisional, de la que está desconectada y que se sustancia en la superestructura política de los ministerios</a:t>
            </a:r>
            <a:endParaRPr lang="es-MX" dirty="0"/>
          </a:p>
        </p:txBody>
      </p:sp>
      <p:sp>
        <p:nvSpPr>
          <p:cNvPr id="7" name="Marcador de contenido 6">
            <a:extLst>
              <a:ext uri="{FF2B5EF4-FFF2-40B4-BE49-F238E27FC236}">
                <a16:creationId xmlns:a16="http://schemas.microsoft.com/office/drawing/2014/main" id="{CFDAE3D6-1D5B-55A4-4991-8DF37F82A1D3}"/>
              </a:ext>
            </a:extLst>
          </p:cNvPr>
          <p:cNvSpPr>
            <a:spLocks noGrp="1"/>
          </p:cNvSpPr>
          <p:nvPr>
            <p:ph sz="quarter" idx="4"/>
          </p:nvPr>
        </p:nvSpPr>
        <p:spPr>
          <a:xfrm>
            <a:off x="6338315" y="3143250"/>
            <a:ext cx="5005545" cy="3376820"/>
          </a:xfrm>
        </p:spPr>
        <p:txBody>
          <a:bodyPr>
            <a:noAutofit/>
          </a:bodyPr>
          <a:lstStyle/>
          <a:p>
            <a:r>
              <a:rPr lang="es-ES" dirty="0"/>
              <a:t>Se caracteriza por baja autonomía y baja capacidad. Este grupo está conformado por funcionarios que ingresan temporalmente al gobierno bajo criterios de confianza o afiliación partidaria. Las rotaciones ministeriales o los cambios de gobierno influyen en la conformación de las plantas y pueden implicar cambios masivos de funcionarios. </a:t>
            </a:r>
          </a:p>
          <a:p>
            <a:r>
              <a:rPr lang="es-ES" dirty="0"/>
              <a:t>Un subconjunto de estas burocracias se produce cuando el control del acceso y la permanencia no están en manos del sistema de partidos, sino de organizaciones sindicales o gremios</a:t>
            </a:r>
            <a:endParaRPr lang="es-MX" dirty="0"/>
          </a:p>
        </p:txBody>
      </p:sp>
      <p:sp>
        <p:nvSpPr>
          <p:cNvPr id="8" name="Marcador de texto 7">
            <a:extLst>
              <a:ext uri="{FF2B5EF4-FFF2-40B4-BE49-F238E27FC236}">
                <a16:creationId xmlns:a16="http://schemas.microsoft.com/office/drawing/2014/main" id="{CE12EE8B-D5A4-BAAF-38B1-1BDE8F4D36EC}"/>
              </a:ext>
            </a:extLst>
          </p:cNvPr>
          <p:cNvSpPr>
            <a:spLocks noGrp="1"/>
          </p:cNvSpPr>
          <p:nvPr>
            <p:ph type="body" sz="quarter" idx="13"/>
          </p:nvPr>
        </p:nvSpPr>
        <p:spPr/>
        <p:txBody>
          <a:bodyPr/>
          <a:lstStyle/>
          <a:p>
            <a:r>
              <a:rPr lang="es-ES" b="1" dirty="0"/>
              <a:t>La burocracia clientelar. </a:t>
            </a:r>
            <a:endParaRPr lang="es-MX" b="1" dirty="0"/>
          </a:p>
        </p:txBody>
      </p:sp>
      <p:sp>
        <p:nvSpPr>
          <p:cNvPr id="4" name="Título 3">
            <a:extLst>
              <a:ext uri="{FF2B5EF4-FFF2-40B4-BE49-F238E27FC236}">
                <a16:creationId xmlns:a16="http://schemas.microsoft.com/office/drawing/2014/main" id="{D0525E69-CD93-0676-A5DB-F4C3FB7790EB}"/>
              </a:ext>
            </a:extLst>
          </p:cNvPr>
          <p:cNvSpPr>
            <a:spLocks noGrp="1"/>
          </p:cNvSpPr>
          <p:nvPr>
            <p:ph type="title"/>
          </p:nvPr>
        </p:nvSpPr>
        <p:spPr/>
        <p:txBody>
          <a:bodyPr/>
          <a:lstStyle/>
          <a:p>
            <a:r>
              <a:rPr lang="es-MX" dirty="0"/>
              <a:t>Configuraciones burocráticas</a:t>
            </a:r>
          </a:p>
        </p:txBody>
      </p:sp>
    </p:spTree>
    <p:extLst>
      <p:ext uri="{BB962C8B-B14F-4D97-AF65-F5344CB8AC3E}">
        <p14:creationId xmlns:p14="http://schemas.microsoft.com/office/powerpoint/2010/main" val="370696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77523A5A-0CD9-CC32-1B4E-AB21F6420BC1}"/>
              </a:ext>
            </a:extLst>
          </p:cNvPr>
          <p:cNvSpPr>
            <a:spLocks noGrp="1"/>
          </p:cNvSpPr>
          <p:nvPr>
            <p:ph type="body" idx="1"/>
          </p:nvPr>
        </p:nvSpPr>
        <p:spPr>
          <a:xfrm>
            <a:off x="384313" y="2313433"/>
            <a:ext cx="4270248" cy="704087"/>
          </a:xfrm>
        </p:spPr>
        <p:txBody>
          <a:bodyPr>
            <a:normAutofit/>
          </a:bodyPr>
          <a:lstStyle/>
          <a:p>
            <a:r>
              <a:rPr lang="en-US" b="1" dirty="0"/>
              <a:t>La </a:t>
            </a:r>
            <a:r>
              <a:rPr lang="en-US" b="1" dirty="0" err="1"/>
              <a:t>burocracia</a:t>
            </a:r>
            <a:r>
              <a:rPr lang="en-US" b="1" dirty="0"/>
              <a:t> </a:t>
            </a:r>
            <a:r>
              <a:rPr lang="en-US" b="1" dirty="0" err="1"/>
              <a:t>paralela</a:t>
            </a:r>
            <a:r>
              <a:rPr lang="en-US" b="1" dirty="0"/>
              <a:t> </a:t>
            </a:r>
            <a:endParaRPr lang="es-MX" b="1" dirty="0"/>
          </a:p>
        </p:txBody>
      </p:sp>
      <p:sp>
        <p:nvSpPr>
          <p:cNvPr id="6" name="Marcador de contenido 5">
            <a:extLst>
              <a:ext uri="{FF2B5EF4-FFF2-40B4-BE49-F238E27FC236}">
                <a16:creationId xmlns:a16="http://schemas.microsoft.com/office/drawing/2014/main" id="{98EA1A37-52B2-D091-E389-38A0E42BA33C}"/>
              </a:ext>
            </a:extLst>
          </p:cNvPr>
          <p:cNvSpPr>
            <a:spLocks noGrp="1"/>
          </p:cNvSpPr>
          <p:nvPr>
            <p:ph sz="half" idx="2"/>
          </p:nvPr>
        </p:nvSpPr>
        <p:spPr>
          <a:xfrm>
            <a:off x="384313" y="3143250"/>
            <a:ext cx="4846519" cy="3376820"/>
          </a:xfrm>
        </p:spPr>
        <p:txBody>
          <a:bodyPr>
            <a:normAutofit lnSpcReduction="10000"/>
          </a:bodyPr>
          <a:lstStyle/>
          <a:p>
            <a:r>
              <a:rPr lang="es-ES" dirty="0"/>
              <a:t>Lo propio de esta modalidad es la baja autonomía y alta capacidad. Está conformada por cuadros que se han incorporado bajo formas contractuales flexibles, que se han expandido en la mayoría de los países de América Latina desde principios de los noventa, mostrando tendencias a consolidarse. Su régimen laboral suele estar regido por normas relativas a contratos de servicios u otras formas jurídicas. No forman parte de las estructuras permanentes aunque en varios países la renovación de estos cuerpos se realiza sucesivamente</a:t>
            </a:r>
            <a:endParaRPr lang="es-MX" dirty="0"/>
          </a:p>
        </p:txBody>
      </p:sp>
      <p:sp>
        <p:nvSpPr>
          <p:cNvPr id="7" name="Marcador de contenido 6">
            <a:extLst>
              <a:ext uri="{FF2B5EF4-FFF2-40B4-BE49-F238E27FC236}">
                <a16:creationId xmlns:a16="http://schemas.microsoft.com/office/drawing/2014/main" id="{CFDAE3D6-1D5B-55A4-4991-8DF37F82A1D3}"/>
              </a:ext>
            </a:extLst>
          </p:cNvPr>
          <p:cNvSpPr>
            <a:spLocks noGrp="1"/>
          </p:cNvSpPr>
          <p:nvPr>
            <p:ph sz="quarter" idx="4"/>
          </p:nvPr>
        </p:nvSpPr>
        <p:spPr>
          <a:xfrm>
            <a:off x="5380383" y="3143250"/>
            <a:ext cx="6718852" cy="3376820"/>
          </a:xfrm>
        </p:spPr>
        <p:txBody>
          <a:bodyPr>
            <a:noAutofit/>
          </a:bodyPr>
          <a:lstStyle/>
          <a:p>
            <a:r>
              <a:rPr lang="es-ES" dirty="0"/>
              <a:t>Se caracteriza por combinaciones diferentes de alta autonomía y capacidad. Está integrada por funcionarios con estabilidad reclutados por mérito e incorporados a carreras profesionales, con diversos incentivos a un desempeño profesional de su trabajo</a:t>
            </a:r>
          </a:p>
          <a:p>
            <a:r>
              <a:rPr lang="es-ES" dirty="0"/>
              <a:t>Estamos hablando de burocracias que opinan y actúan. La mayoría de estos cuerpos tienen una incumbencia específica: áreas temáticas de la política pública que requieren un grado de formación o conocimiento diferencial, lo que les atribuye opinión y capacidad de influencia sobre el área en la cual actúan. Ello les convierte en </a:t>
            </a:r>
            <a:r>
              <a:rPr lang="es-ES" b="1" dirty="0"/>
              <a:t>actor importante para sostener la estabilidad y orientación al interés público de las políticas</a:t>
            </a:r>
            <a:endParaRPr lang="es-MX" b="1" dirty="0"/>
          </a:p>
        </p:txBody>
      </p:sp>
      <p:sp>
        <p:nvSpPr>
          <p:cNvPr id="8" name="Marcador de texto 7">
            <a:extLst>
              <a:ext uri="{FF2B5EF4-FFF2-40B4-BE49-F238E27FC236}">
                <a16:creationId xmlns:a16="http://schemas.microsoft.com/office/drawing/2014/main" id="{CE12EE8B-D5A4-BAAF-38B1-1BDE8F4D36EC}"/>
              </a:ext>
            </a:extLst>
          </p:cNvPr>
          <p:cNvSpPr>
            <a:spLocks noGrp="1"/>
          </p:cNvSpPr>
          <p:nvPr>
            <p:ph type="body" sz="quarter" idx="13"/>
          </p:nvPr>
        </p:nvSpPr>
        <p:spPr/>
        <p:txBody>
          <a:bodyPr>
            <a:normAutofit/>
          </a:bodyPr>
          <a:lstStyle/>
          <a:p>
            <a:r>
              <a:rPr lang="es-ES" b="1" dirty="0"/>
              <a:t>La burocracia meritocrática </a:t>
            </a:r>
            <a:endParaRPr lang="es-MX" b="1" dirty="0"/>
          </a:p>
        </p:txBody>
      </p:sp>
      <p:sp>
        <p:nvSpPr>
          <p:cNvPr id="4" name="Título 3">
            <a:extLst>
              <a:ext uri="{FF2B5EF4-FFF2-40B4-BE49-F238E27FC236}">
                <a16:creationId xmlns:a16="http://schemas.microsoft.com/office/drawing/2014/main" id="{D0525E69-CD93-0676-A5DB-F4C3FB7790EB}"/>
              </a:ext>
            </a:extLst>
          </p:cNvPr>
          <p:cNvSpPr>
            <a:spLocks noGrp="1"/>
          </p:cNvSpPr>
          <p:nvPr>
            <p:ph type="title"/>
          </p:nvPr>
        </p:nvSpPr>
        <p:spPr/>
        <p:txBody>
          <a:bodyPr/>
          <a:lstStyle/>
          <a:p>
            <a:r>
              <a:rPr lang="es-MX" dirty="0"/>
              <a:t>Configuraciones burocráticas</a:t>
            </a:r>
          </a:p>
        </p:txBody>
      </p:sp>
    </p:spTree>
    <p:extLst>
      <p:ext uri="{BB962C8B-B14F-4D97-AF65-F5344CB8AC3E}">
        <p14:creationId xmlns:p14="http://schemas.microsoft.com/office/powerpoint/2010/main" val="294170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9B5FB08-EAF3-5328-03BF-90E2030DD6B9}"/>
              </a:ext>
            </a:extLst>
          </p:cNvPr>
          <p:cNvSpPr>
            <a:spLocks noGrp="1"/>
          </p:cNvSpPr>
          <p:nvPr>
            <p:ph type="body" idx="1"/>
          </p:nvPr>
        </p:nvSpPr>
        <p:spPr/>
        <p:txBody>
          <a:bodyPr/>
          <a:lstStyle/>
          <a:p>
            <a:endParaRPr lang="es-MX"/>
          </a:p>
        </p:txBody>
      </p:sp>
      <p:sp>
        <p:nvSpPr>
          <p:cNvPr id="3" name="Marcador de contenido 2">
            <a:extLst>
              <a:ext uri="{FF2B5EF4-FFF2-40B4-BE49-F238E27FC236}">
                <a16:creationId xmlns:a16="http://schemas.microsoft.com/office/drawing/2014/main" id="{4EB62202-89BE-9926-2FD3-0267F2CBE196}"/>
              </a:ext>
            </a:extLst>
          </p:cNvPr>
          <p:cNvSpPr>
            <a:spLocks noGrp="1"/>
          </p:cNvSpPr>
          <p:nvPr>
            <p:ph sz="half" idx="2"/>
          </p:nvPr>
        </p:nvSpPr>
        <p:spPr/>
        <p:txBody>
          <a:bodyPr>
            <a:normAutofit/>
          </a:bodyPr>
          <a:lstStyle/>
          <a:p>
            <a:r>
              <a:rPr lang="es-ES" dirty="0"/>
              <a:t>Las burocracias se han convertido en el objeto de transacción de cambios políticos y económicos que han producido consecuencias relevantes sobre sus configuraciones y roles en el proceso de elaboración e implantación de políticas públicas. </a:t>
            </a:r>
            <a:endParaRPr lang="es-MX" dirty="0"/>
          </a:p>
        </p:txBody>
      </p:sp>
      <p:sp>
        <p:nvSpPr>
          <p:cNvPr id="4" name="Marcador de contenido 3">
            <a:extLst>
              <a:ext uri="{FF2B5EF4-FFF2-40B4-BE49-F238E27FC236}">
                <a16:creationId xmlns:a16="http://schemas.microsoft.com/office/drawing/2014/main" id="{28E30138-1323-DBF7-E0A7-12E961D6ECF9}"/>
              </a:ext>
            </a:extLst>
          </p:cNvPr>
          <p:cNvSpPr>
            <a:spLocks noGrp="1"/>
          </p:cNvSpPr>
          <p:nvPr>
            <p:ph sz="quarter" idx="4"/>
          </p:nvPr>
        </p:nvSpPr>
        <p:spPr/>
        <p:txBody>
          <a:bodyPr>
            <a:normAutofit/>
          </a:bodyPr>
          <a:lstStyle/>
          <a:p>
            <a:r>
              <a:rPr lang="es-ES" dirty="0"/>
              <a:t>Las transformaciones de las burocracias se han producido mayormente, no por reformas administrativas específicamente dirigidas a su reforma, sino por el efecto que reformas de otra naturaleza (económicas y políticas) han tenido sobre la autonomía y capacidad de la burocracia</a:t>
            </a:r>
            <a:endParaRPr lang="es-MX" dirty="0"/>
          </a:p>
        </p:txBody>
      </p:sp>
      <p:sp>
        <p:nvSpPr>
          <p:cNvPr id="5" name="Marcador de texto 4">
            <a:extLst>
              <a:ext uri="{FF2B5EF4-FFF2-40B4-BE49-F238E27FC236}">
                <a16:creationId xmlns:a16="http://schemas.microsoft.com/office/drawing/2014/main" id="{4AB55368-8DB2-24CA-FB33-01D7BBF6C0CB}"/>
              </a:ext>
            </a:extLst>
          </p:cNvPr>
          <p:cNvSpPr>
            <a:spLocks noGrp="1"/>
          </p:cNvSpPr>
          <p:nvPr>
            <p:ph type="body" sz="quarter" idx="13"/>
          </p:nvPr>
        </p:nvSpPr>
        <p:spPr/>
        <p:txBody>
          <a:bodyPr/>
          <a:lstStyle/>
          <a:p>
            <a:endParaRPr lang="es-MX"/>
          </a:p>
        </p:txBody>
      </p:sp>
      <p:sp>
        <p:nvSpPr>
          <p:cNvPr id="6" name="Título 5">
            <a:extLst>
              <a:ext uri="{FF2B5EF4-FFF2-40B4-BE49-F238E27FC236}">
                <a16:creationId xmlns:a16="http://schemas.microsoft.com/office/drawing/2014/main" id="{9CD96458-9448-81ED-1490-5F6F2066728B}"/>
              </a:ext>
            </a:extLst>
          </p:cNvPr>
          <p:cNvSpPr>
            <a:spLocks noGrp="1"/>
          </p:cNvSpPr>
          <p:nvPr>
            <p:ph type="title"/>
          </p:nvPr>
        </p:nvSpPr>
        <p:spPr/>
        <p:txBody>
          <a:bodyPr/>
          <a:lstStyle/>
          <a:p>
            <a:r>
              <a:rPr lang="es-MX" dirty="0"/>
              <a:t>5. Balance y perspectivas </a:t>
            </a:r>
          </a:p>
        </p:txBody>
      </p:sp>
    </p:spTree>
    <p:extLst>
      <p:ext uri="{BB962C8B-B14F-4D97-AF65-F5344CB8AC3E}">
        <p14:creationId xmlns:p14="http://schemas.microsoft.com/office/powerpoint/2010/main" val="1541582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F536C82-9AC3-3214-1E3A-49AEC7E85EA6}"/>
              </a:ext>
            </a:extLst>
          </p:cNvPr>
          <p:cNvSpPr>
            <a:spLocks noGrp="1"/>
          </p:cNvSpPr>
          <p:nvPr>
            <p:ph type="body" idx="1"/>
          </p:nvPr>
        </p:nvSpPr>
        <p:spPr/>
        <p:txBody>
          <a:bodyPr>
            <a:normAutofit fontScale="77500" lnSpcReduction="20000"/>
          </a:bodyPr>
          <a:lstStyle/>
          <a:p>
            <a:r>
              <a:rPr lang="es-ES" b="1" dirty="0"/>
              <a:t>la carga que han impuesto las políticas fiscales sobre el peso y el coste del empleo público</a:t>
            </a:r>
            <a:endParaRPr lang="es-MX" b="1" dirty="0"/>
          </a:p>
        </p:txBody>
      </p:sp>
      <p:sp>
        <p:nvSpPr>
          <p:cNvPr id="3" name="Marcador de contenido 2">
            <a:extLst>
              <a:ext uri="{FF2B5EF4-FFF2-40B4-BE49-F238E27FC236}">
                <a16:creationId xmlns:a16="http://schemas.microsoft.com/office/drawing/2014/main" id="{DFC32F4C-F1E6-25DE-99C9-71012087291F}"/>
              </a:ext>
            </a:extLst>
          </p:cNvPr>
          <p:cNvSpPr>
            <a:spLocks noGrp="1"/>
          </p:cNvSpPr>
          <p:nvPr>
            <p:ph sz="half" idx="2"/>
          </p:nvPr>
        </p:nvSpPr>
        <p:spPr/>
        <p:txBody>
          <a:bodyPr>
            <a:normAutofit/>
          </a:bodyPr>
          <a:lstStyle/>
          <a:p>
            <a:r>
              <a:rPr lang="es-ES" dirty="0"/>
              <a:t> Con mayor o menor impacto, en función de las circunstancias de los países, el empleo público ha dejado de crecer y, en su conformación tradicional, ha quedado constreñido a las funciones administrativo-burocráticas tradicionales</a:t>
            </a:r>
            <a:endParaRPr lang="es-MX" dirty="0"/>
          </a:p>
        </p:txBody>
      </p:sp>
      <p:sp>
        <p:nvSpPr>
          <p:cNvPr id="4" name="Marcador de contenido 3">
            <a:extLst>
              <a:ext uri="{FF2B5EF4-FFF2-40B4-BE49-F238E27FC236}">
                <a16:creationId xmlns:a16="http://schemas.microsoft.com/office/drawing/2014/main" id="{DFE1DFC4-16DE-2DA7-FD7E-1433F7AD78B1}"/>
              </a:ext>
            </a:extLst>
          </p:cNvPr>
          <p:cNvSpPr>
            <a:spLocks noGrp="1"/>
          </p:cNvSpPr>
          <p:nvPr>
            <p:ph sz="quarter" idx="4"/>
          </p:nvPr>
        </p:nvSpPr>
        <p:spPr/>
        <p:txBody>
          <a:bodyPr>
            <a:normAutofit/>
          </a:bodyPr>
          <a:lstStyle/>
          <a:p>
            <a:r>
              <a:rPr lang="es-ES" dirty="0"/>
              <a:t>la extensión y profundización en la mayoría de los países de democracias electorales altamente competitivas, pero poco apegadas a la necesidad de una burocracia estable e imparcial, ha provocado que el fenómeno del clientelismo siga constituyendo una lacra en la mayoría de los países.</a:t>
            </a:r>
            <a:endParaRPr lang="es-MX" dirty="0"/>
          </a:p>
        </p:txBody>
      </p:sp>
      <p:sp>
        <p:nvSpPr>
          <p:cNvPr id="5" name="Marcador de texto 4">
            <a:extLst>
              <a:ext uri="{FF2B5EF4-FFF2-40B4-BE49-F238E27FC236}">
                <a16:creationId xmlns:a16="http://schemas.microsoft.com/office/drawing/2014/main" id="{8307BD31-BC97-DBFB-2205-CB51AC81ED7E}"/>
              </a:ext>
            </a:extLst>
          </p:cNvPr>
          <p:cNvSpPr>
            <a:spLocks noGrp="1"/>
          </p:cNvSpPr>
          <p:nvPr>
            <p:ph type="body" sz="quarter" idx="13"/>
          </p:nvPr>
        </p:nvSpPr>
        <p:spPr/>
        <p:txBody>
          <a:bodyPr/>
          <a:lstStyle/>
          <a:p>
            <a:r>
              <a:rPr lang="es-MX" b="1" dirty="0"/>
              <a:t>Clientelismo político</a:t>
            </a:r>
          </a:p>
        </p:txBody>
      </p:sp>
      <p:sp>
        <p:nvSpPr>
          <p:cNvPr id="6" name="Título 5">
            <a:extLst>
              <a:ext uri="{FF2B5EF4-FFF2-40B4-BE49-F238E27FC236}">
                <a16:creationId xmlns:a16="http://schemas.microsoft.com/office/drawing/2014/main" id="{5BF59D72-8CB8-6D27-E3CE-93A1A0875774}"/>
              </a:ext>
            </a:extLst>
          </p:cNvPr>
          <p:cNvSpPr>
            <a:spLocks noGrp="1"/>
          </p:cNvSpPr>
          <p:nvPr>
            <p:ph type="title"/>
          </p:nvPr>
        </p:nvSpPr>
        <p:spPr/>
        <p:txBody>
          <a:bodyPr/>
          <a:lstStyle/>
          <a:p>
            <a:r>
              <a:rPr lang="es-MX" dirty="0"/>
              <a:t>Lecciones del estudio</a:t>
            </a:r>
          </a:p>
        </p:txBody>
      </p:sp>
    </p:spTree>
    <p:extLst>
      <p:ext uri="{BB962C8B-B14F-4D97-AF65-F5344CB8AC3E}">
        <p14:creationId xmlns:p14="http://schemas.microsoft.com/office/powerpoint/2010/main" val="3569132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F536C82-9AC3-3214-1E3A-49AEC7E85EA6}"/>
              </a:ext>
            </a:extLst>
          </p:cNvPr>
          <p:cNvSpPr>
            <a:spLocks noGrp="1"/>
          </p:cNvSpPr>
          <p:nvPr>
            <p:ph type="body" idx="1"/>
          </p:nvPr>
        </p:nvSpPr>
        <p:spPr/>
        <p:txBody>
          <a:bodyPr>
            <a:normAutofit/>
          </a:bodyPr>
          <a:lstStyle/>
          <a:p>
            <a:r>
              <a:rPr lang="es-ES" b="1" dirty="0"/>
              <a:t>Fortalecimiento de ámbitos burocráticos</a:t>
            </a:r>
            <a:endParaRPr lang="es-MX" b="1" dirty="0"/>
          </a:p>
        </p:txBody>
      </p:sp>
      <p:sp>
        <p:nvSpPr>
          <p:cNvPr id="3" name="Marcador de contenido 2">
            <a:extLst>
              <a:ext uri="{FF2B5EF4-FFF2-40B4-BE49-F238E27FC236}">
                <a16:creationId xmlns:a16="http://schemas.microsoft.com/office/drawing/2014/main" id="{DFC32F4C-F1E6-25DE-99C9-71012087291F}"/>
              </a:ext>
            </a:extLst>
          </p:cNvPr>
          <p:cNvSpPr>
            <a:spLocks noGrp="1"/>
          </p:cNvSpPr>
          <p:nvPr>
            <p:ph sz="half" idx="2"/>
          </p:nvPr>
        </p:nvSpPr>
        <p:spPr/>
        <p:txBody>
          <a:bodyPr>
            <a:normAutofit lnSpcReduction="10000"/>
          </a:bodyPr>
          <a:lstStyle/>
          <a:p>
            <a:r>
              <a:rPr lang="es-ES" dirty="0"/>
              <a:t>En lo que podemos denominar ámbitos de consenso internacional sobre la irrenunciabilidad del poder estatal en la gestión económica.</a:t>
            </a:r>
          </a:p>
          <a:p>
            <a:r>
              <a:rPr lang="es-ES" dirty="0"/>
              <a:t>El rol decisional y ejecutivo de esta parte de la burocracia estatal se ha fortalecido en coherencia con la prioridad acordada a las políticas de disciplina fiscal y regulación de los mercados.</a:t>
            </a:r>
            <a:endParaRPr lang="es-MX" dirty="0"/>
          </a:p>
        </p:txBody>
      </p:sp>
      <p:sp>
        <p:nvSpPr>
          <p:cNvPr id="4" name="Marcador de contenido 3">
            <a:extLst>
              <a:ext uri="{FF2B5EF4-FFF2-40B4-BE49-F238E27FC236}">
                <a16:creationId xmlns:a16="http://schemas.microsoft.com/office/drawing/2014/main" id="{DFE1DFC4-16DE-2DA7-FD7E-1433F7AD78B1}"/>
              </a:ext>
            </a:extLst>
          </p:cNvPr>
          <p:cNvSpPr>
            <a:spLocks noGrp="1"/>
          </p:cNvSpPr>
          <p:nvPr>
            <p:ph sz="quarter" idx="4"/>
          </p:nvPr>
        </p:nvSpPr>
        <p:spPr>
          <a:xfrm>
            <a:off x="6338315" y="3143250"/>
            <a:ext cx="4886275" cy="3714750"/>
          </a:xfrm>
        </p:spPr>
        <p:txBody>
          <a:bodyPr>
            <a:normAutofit lnSpcReduction="10000"/>
          </a:bodyPr>
          <a:lstStyle/>
          <a:p>
            <a:r>
              <a:rPr lang="es-ES" dirty="0"/>
              <a:t>Se ha generalizado la elaboración de nuevas leyes de servicio civil, la realización de reestructuraciones formales de la planta ministerial, y la adopción sobre el papel de toda clase de fórmulas innovadoras de organización y gestión de servicios, pero su puesta en práctica ha sido poco efectiva más allá de las propias burocracias fiscales. </a:t>
            </a:r>
          </a:p>
          <a:p>
            <a:r>
              <a:rPr lang="es-ES" dirty="0"/>
              <a:t>El reto de construir burocracias estables y con alta capacidad profesional sigue estando presente en la mayoría de los países de la región</a:t>
            </a:r>
            <a:endParaRPr lang="es-MX" dirty="0"/>
          </a:p>
        </p:txBody>
      </p:sp>
      <p:sp>
        <p:nvSpPr>
          <p:cNvPr id="5" name="Marcador de texto 4">
            <a:extLst>
              <a:ext uri="{FF2B5EF4-FFF2-40B4-BE49-F238E27FC236}">
                <a16:creationId xmlns:a16="http://schemas.microsoft.com/office/drawing/2014/main" id="{8307BD31-BC97-DBFB-2205-CB51AC81ED7E}"/>
              </a:ext>
            </a:extLst>
          </p:cNvPr>
          <p:cNvSpPr>
            <a:spLocks noGrp="1"/>
          </p:cNvSpPr>
          <p:nvPr>
            <p:ph type="body" sz="quarter" idx="13"/>
          </p:nvPr>
        </p:nvSpPr>
        <p:spPr/>
        <p:txBody>
          <a:bodyPr>
            <a:normAutofit fontScale="85000" lnSpcReduction="20000"/>
          </a:bodyPr>
          <a:lstStyle/>
          <a:p>
            <a:r>
              <a:rPr lang="en-US" b="1" dirty="0" err="1"/>
              <a:t>escaso</a:t>
            </a:r>
            <a:r>
              <a:rPr lang="en-US" b="1" dirty="0"/>
              <a:t> </a:t>
            </a:r>
            <a:r>
              <a:rPr lang="en-US" b="1" dirty="0" err="1"/>
              <a:t>rendimiento</a:t>
            </a:r>
            <a:r>
              <a:rPr lang="en-US" b="1" dirty="0"/>
              <a:t> de las </a:t>
            </a:r>
            <a:r>
              <a:rPr lang="en-US" b="1" dirty="0" err="1"/>
              <a:t>políticas</a:t>
            </a:r>
            <a:r>
              <a:rPr lang="en-US" b="1" dirty="0"/>
              <a:t> de </a:t>
            </a:r>
            <a:r>
              <a:rPr lang="en-US" b="1" dirty="0" err="1"/>
              <a:t>reforma</a:t>
            </a:r>
            <a:r>
              <a:rPr lang="en-US" b="1" dirty="0"/>
              <a:t> </a:t>
            </a:r>
            <a:r>
              <a:rPr lang="en-US" b="1" dirty="0" err="1"/>
              <a:t>administrativa</a:t>
            </a:r>
            <a:r>
              <a:rPr lang="en-US" b="1" dirty="0"/>
              <a:t> </a:t>
            </a:r>
            <a:r>
              <a:rPr lang="en-US" b="1" dirty="0" err="1"/>
              <a:t>clásica</a:t>
            </a:r>
            <a:endParaRPr lang="es-MX" b="1" dirty="0"/>
          </a:p>
        </p:txBody>
      </p:sp>
      <p:sp>
        <p:nvSpPr>
          <p:cNvPr id="6" name="Título 5">
            <a:extLst>
              <a:ext uri="{FF2B5EF4-FFF2-40B4-BE49-F238E27FC236}">
                <a16:creationId xmlns:a16="http://schemas.microsoft.com/office/drawing/2014/main" id="{5BF59D72-8CB8-6D27-E3CE-93A1A0875774}"/>
              </a:ext>
            </a:extLst>
          </p:cNvPr>
          <p:cNvSpPr>
            <a:spLocks noGrp="1"/>
          </p:cNvSpPr>
          <p:nvPr>
            <p:ph type="title"/>
          </p:nvPr>
        </p:nvSpPr>
        <p:spPr/>
        <p:txBody>
          <a:bodyPr/>
          <a:lstStyle/>
          <a:p>
            <a:r>
              <a:rPr lang="es-MX" dirty="0"/>
              <a:t>Lecciones del estudio</a:t>
            </a:r>
          </a:p>
        </p:txBody>
      </p:sp>
    </p:spTree>
    <p:extLst>
      <p:ext uri="{BB962C8B-B14F-4D97-AF65-F5344CB8AC3E}">
        <p14:creationId xmlns:p14="http://schemas.microsoft.com/office/powerpoint/2010/main" val="8795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8C1C29-013E-4017-2C78-282184B2AB6E}"/>
              </a:ext>
            </a:extLst>
          </p:cNvPr>
          <p:cNvSpPr>
            <a:spLocks noGrp="1"/>
          </p:cNvSpPr>
          <p:nvPr>
            <p:ph type="title"/>
          </p:nvPr>
        </p:nvSpPr>
        <p:spPr>
          <a:xfrm>
            <a:off x="2231136" y="964692"/>
            <a:ext cx="7729728" cy="1188720"/>
          </a:xfrm>
          <a:solidFill>
            <a:schemeClr val="accent4">
              <a:lumMod val="40000"/>
              <a:lumOff val="60000"/>
              <a:alpha val="10000"/>
            </a:schemeClr>
          </a:solidFill>
          <a:ln>
            <a:solidFill>
              <a:schemeClr val="tx1"/>
            </a:solidFill>
          </a:ln>
        </p:spPr>
        <p:txBody>
          <a:bodyPr>
            <a:normAutofit/>
          </a:bodyPr>
          <a:lstStyle/>
          <a:p>
            <a:r>
              <a:rPr lang="es-MX">
                <a:solidFill>
                  <a:schemeClr val="tx1"/>
                </a:solidFill>
              </a:rPr>
              <a:t>1. Introducción </a:t>
            </a:r>
            <a:endParaRPr lang="es-MX" dirty="0">
              <a:solidFill>
                <a:schemeClr val="tx1"/>
              </a:solidFill>
            </a:endParaRPr>
          </a:p>
        </p:txBody>
      </p:sp>
      <p:sp>
        <p:nvSpPr>
          <p:cNvPr id="3" name="Marcador de contenido 2">
            <a:extLst>
              <a:ext uri="{FF2B5EF4-FFF2-40B4-BE49-F238E27FC236}">
                <a16:creationId xmlns:a16="http://schemas.microsoft.com/office/drawing/2014/main" id="{8CD3F719-31D5-1EAC-9EBA-677FE04F91E3}"/>
              </a:ext>
            </a:extLst>
          </p:cNvPr>
          <p:cNvSpPr>
            <a:spLocks noGrp="1"/>
          </p:cNvSpPr>
          <p:nvPr>
            <p:ph idx="1"/>
          </p:nvPr>
        </p:nvSpPr>
        <p:spPr>
          <a:xfrm>
            <a:off x="2231136" y="2638044"/>
            <a:ext cx="7729728" cy="3101983"/>
          </a:xfrm>
        </p:spPr>
        <p:txBody>
          <a:bodyPr>
            <a:normAutofit lnSpcReduction="10000"/>
          </a:bodyPr>
          <a:lstStyle/>
          <a:p>
            <a:r>
              <a:rPr lang="es-ES" sz="2000" dirty="0"/>
              <a:t>La burocracia es una de las anclas institucionales para la efectividad del sistema democrático y la vigencia del Estado de derecho. Es importante subrayar que la burocracia, vista desde esta perspectiva, es algo más que una planta de recursos humanos, un aparato organizativo o un sistema de empleo.</a:t>
            </a:r>
          </a:p>
          <a:p>
            <a:r>
              <a:rPr lang="es-ES" sz="2000" dirty="0"/>
              <a:t>Constituye un conjunto articulado de reglas y pautas de funcionamiento que se insertan en el poder ejecutivo con la finalidad de, por un lado, dar continuidad, coherencia y relevancia a las políticas públicas y, por otro lado, de asegurar un ejercicio neutral, objetivo y no arbitrario de los poderes públicos</a:t>
            </a:r>
            <a:endParaRPr lang="es-MX" sz="2000" dirty="0"/>
          </a:p>
        </p:txBody>
      </p:sp>
    </p:spTree>
    <p:extLst>
      <p:ext uri="{BB962C8B-B14F-4D97-AF65-F5344CB8AC3E}">
        <p14:creationId xmlns:p14="http://schemas.microsoft.com/office/powerpoint/2010/main" val="241903915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70220-677A-411B-B416-94321A555329}"/>
              </a:ext>
            </a:extLst>
          </p:cNvPr>
          <p:cNvSpPr>
            <a:spLocks noGrp="1"/>
          </p:cNvSpPr>
          <p:nvPr>
            <p:ph type="title"/>
          </p:nvPr>
        </p:nvSpPr>
        <p:spPr>
          <a:xfrm>
            <a:off x="6182265" y="978776"/>
            <a:ext cx="4451773"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dirty="0">
                <a:solidFill>
                  <a:schemeClr val="bg1"/>
                </a:solidFill>
              </a:rPr>
              <a:t>Gracias</a:t>
            </a:r>
          </a:p>
        </p:txBody>
      </p:sp>
      <p:pic>
        <p:nvPicPr>
          <p:cNvPr id="4" name="Imagen 3" descr="Mano con bolígrafo que apunta a números financieros">
            <a:extLst>
              <a:ext uri="{FF2B5EF4-FFF2-40B4-BE49-F238E27FC236}">
                <a16:creationId xmlns:a16="http://schemas.microsoft.com/office/drawing/2014/main" id="{AB2E0BE0-B684-4228-A4DF-58C8CAFFDF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20" y="10"/>
            <a:ext cx="4657325" cy="6857990"/>
          </a:xfrm>
          <a:prstGeom prst="rect">
            <a:avLst/>
          </a:prstGeom>
        </p:spPr>
      </p:pic>
      <p:sp>
        <p:nvSpPr>
          <p:cNvPr id="6" name="Marcador de contenido 5">
            <a:extLst>
              <a:ext uri="{FF2B5EF4-FFF2-40B4-BE49-F238E27FC236}">
                <a16:creationId xmlns:a16="http://schemas.microsoft.com/office/drawing/2014/main" id="{FC09F72A-1904-A869-3590-6D3151893D86}"/>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267384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46A4CE-B6C9-1588-84C3-079BE8D33BED}"/>
              </a:ext>
            </a:extLst>
          </p:cNvPr>
          <p:cNvSpPr>
            <a:spLocks noGrp="1"/>
          </p:cNvSpPr>
          <p:nvPr>
            <p:ph type="title"/>
          </p:nvPr>
        </p:nvSpPr>
        <p:spPr>
          <a:xfrm>
            <a:off x="2231136" y="467418"/>
            <a:ext cx="7729728" cy="1188720"/>
          </a:xfrm>
          <a:solidFill>
            <a:srgbClr val="FFFFFF"/>
          </a:solidFill>
        </p:spPr>
        <p:txBody>
          <a:bodyPr>
            <a:normAutofit/>
          </a:bodyPr>
          <a:lstStyle/>
          <a:p>
            <a:r>
              <a:rPr lang="es-ES" dirty="0">
                <a:solidFill>
                  <a:srgbClr val="404040"/>
                </a:solidFill>
              </a:rPr>
              <a:t>La burocracia </a:t>
            </a:r>
            <a:endParaRPr lang="es-MX" dirty="0"/>
          </a:p>
        </p:txBody>
      </p:sp>
      <p:sp>
        <p:nvSpPr>
          <p:cNvPr id="3" name="Marcador de contenido 2">
            <a:extLst>
              <a:ext uri="{FF2B5EF4-FFF2-40B4-BE49-F238E27FC236}">
                <a16:creationId xmlns:a16="http://schemas.microsoft.com/office/drawing/2014/main" id="{7B9F7767-458F-8460-0D24-B791A3D5EE68}"/>
              </a:ext>
            </a:extLst>
          </p:cNvPr>
          <p:cNvSpPr>
            <a:spLocks noGrp="1"/>
          </p:cNvSpPr>
          <p:nvPr>
            <p:ph idx="1"/>
          </p:nvPr>
        </p:nvSpPr>
        <p:spPr>
          <a:xfrm>
            <a:off x="1706062" y="2291262"/>
            <a:ext cx="8779512" cy="2879256"/>
          </a:xfrm>
        </p:spPr>
        <p:txBody>
          <a:bodyPr>
            <a:normAutofit/>
          </a:bodyPr>
          <a:lstStyle/>
          <a:p>
            <a:r>
              <a:rPr lang="es-ES" sz="2000" dirty="0">
                <a:solidFill>
                  <a:srgbClr val="404040"/>
                </a:solidFill>
              </a:rPr>
              <a:t>Sería un actor clave para reforzar el carácter </a:t>
            </a:r>
            <a:r>
              <a:rPr lang="es-ES" sz="2000" dirty="0" err="1">
                <a:solidFill>
                  <a:srgbClr val="404040"/>
                </a:solidFill>
              </a:rPr>
              <a:t>intertemporal</a:t>
            </a:r>
            <a:r>
              <a:rPr lang="es-ES" sz="2000" dirty="0">
                <a:solidFill>
                  <a:srgbClr val="404040"/>
                </a:solidFill>
              </a:rPr>
              <a:t> de los acuerdos políticos, especialmente en su papel de agente de implantación y cumplimiento efectivo de los mismos. </a:t>
            </a:r>
          </a:p>
          <a:p>
            <a:r>
              <a:rPr lang="es-ES" sz="2000" dirty="0">
                <a:solidFill>
                  <a:srgbClr val="404040"/>
                </a:solidFill>
              </a:rPr>
              <a:t>La burocracia ha sido percibida como un sistema de empleo, recurso en manos del poder político y de los intereses corporativos, muy alejado de los rasgos institucionales del modelo weberiano. Esta debilidad es coherente con las patologías de ineficiencia, desproporcionalidad de dotaciones y formalismo </a:t>
            </a:r>
            <a:r>
              <a:rPr lang="es-ES" sz="2000" dirty="0" err="1">
                <a:solidFill>
                  <a:srgbClr val="404040"/>
                </a:solidFill>
              </a:rPr>
              <a:t>ehiperregulación</a:t>
            </a:r>
            <a:r>
              <a:rPr lang="es-ES" sz="2000" dirty="0">
                <a:solidFill>
                  <a:srgbClr val="404040"/>
                </a:solidFill>
              </a:rPr>
              <a:t> de comportamientos</a:t>
            </a:r>
            <a:endParaRPr lang="es-MX" sz="2000" dirty="0">
              <a:solidFill>
                <a:srgbClr val="404040"/>
              </a:solidFill>
            </a:endParaRPr>
          </a:p>
        </p:txBody>
      </p:sp>
    </p:spTree>
    <p:extLst>
      <p:ext uri="{BB962C8B-B14F-4D97-AF65-F5344CB8AC3E}">
        <p14:creationId xmlns:p14="http://schemas.microsoft.com/office/powerpoint/2010/main" val="76493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C25918F-A0CF-3B91-E276-B971F4A54C79}"/>
              </a:ext>
            </a:extLst>
          </p:cNvPr>
          <p:cNvSpPr>
            <a:spLocks noGrp="1"/>
          </p:cNvSpPr>
          <p:nvPr>
            <p:ph type="title"/>
          </p:nvPr>
        </p:nvSpPr>
        <p:spPr>
          <a:xfrm>
            <a:off x="8181171" y="2681103"/>
            <a:ext cx="3735526" cy="1495794"/>
          </a:xfrm>
          <a:solidFill>
            <a:schemeClr val="accent6">
              <a:lumMod val="50000"/>
            </a:schemeClr>
          </a:solidFill>
          <a:ln>
            <a:solidFill>
              <a:srgbClr val="FFFFFF"/>
            </a:solidFill>
          </a:ln>
        </p:spPr>
        <p:txBody>
          <a:bodyPr wrap="square">
            <a:normAutofit fontScale="90000"/>
          </a:bodyPr>
          <a:lstStyle/>
          <a:p>
            <a:r>
              <a:rPr lang="es-MX" dirty="0">
                <a:solidFill>
                  <a:srgbClr val="FFFFFF"/>
                </a:solidFill>
              </a:rPr>
              <a:t>Burocracia latinoamericana</a:t>
            </a:r>
          </a:p>
        </p:txBody>
      </p:sp>
      <p:graphicFrame>
        <p:nvGraphicFramePr>
          <p:cNvPr id="5" name="Marcador de contenido 2">
            <a:extLst>
              <a:ext uri="{FF2B5EF4-FFF2-40B4-BE49-F238E27FC236}">
                <a16:creationId xmlns:a16="http://schemas.microsoft.com/office/drawing/2014/main" id="{DA1168E5-B1CF-7C80-AF79-4EC65D519AE9}"/>
              </a:ext>
            </a:extLst>
          </p:cNvPr>
          <p:cNvGraphicFramePr>
            <a:graphicFrameLocks noGrp="1"/>
          </p:cNvGraphicFramePr>
          <p:nvPr>
            <p:ph idx="1"/>
            <p:extLst>
              <p:ext uri="{D42A27DB-BD31-4B8C-83A1-F6EECF244321}">
                <p14:modId xmlns:p14="http://schemas.microsoft.com/office/powerpoint/2010/main" val="1966108781"/>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60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128FB1-439D-43A7-F44F-44D5C1E33E83}"/>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3C162CCA-7949-E652-220F-D25FE8723C00}"/>
              </a:ext>
            </a:extLst>
          </p:cNvPr>
          <p:cNvPicPr>
            <a:picLocks noGrp="1" noChangeAspect="1"/>
          </p:cNvPicPr>
          <p:nvPr>
            <p:ph idx="1"/>
          </p:nvPr>
        </p:nvPicPr>
        <p:blipFill rotWithShape="1">
          <a:blip r:embed="rId2"/>
          <a:srcRect l="24418" t="25486" r="25863" b="15445"/>
          <a:stretch/>
        </p:blipFill>
        <p:spPr>
          <a:xfrm>
            <a:off x="1338458" y="478302"/>
            <a:ext cx="9453787" cy="6314643"/>
          </a:xfrm>
        </p:spPr>
      </p:pic>
    </p:spTree>
    <p:extLst>
      <p:ext uri="{BB962C8B-B14F-4D97-AF65-F5344CB8AC3E}">
        <p14:creationId xmlns:p14="http://schemas.microsoft.com/office/powerpoint/2010/main" val="165305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9AAD9-A35D-CFCF-2C93-A3367C032944}"/>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E7F6CF1A-AB1E-CC0B-74E9-25C745F88D73}"/>
              </a:ext>
            </a:extLst>
          </p:cNvPr>
          <p:cNvPicPr>
            <a:picLocks noGrp="1" noChangeAspect="1"/>
          </p:cNvPicPr>
          <p:nvPr>
            <p:ph idx="1"/>
          </p:nvPr>
        </p:nvPicPr>
        <p:blipFill rotWithShape="1">
          <a:blip r:embed="rId2"/>
          <a:srcRect l="21358" t="20610" r="24078" b="17259"/>
          <a:stretch/>
        </p:blipFill>
        <p:spPr>
          <a:xfrm>
            <a:off x="1167618" y="562708"/>
            <a:ext cx="9791113" cy="6104905"/>
          </a:xfrm>
        </p:spPr>
      </p:pic>
    </p:spTree>
    <p:extLst>
      <p:ext uri="{BB962C8B-B14F-4D97-AF65-F5344CB8AC3E}">
        <p14:creationId xmlns:p14="http://schemas.microsoft.com/office/powerpoint/2010/main" val="46910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60C344-B70C-4892-A50B-18A14E39E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53CA6F-E2A3-48F3-AD20-D80C44380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7" y="0"/>
            <a:ext cx="6676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49FEE39-8D45-9A9A-D75B-10DAD7024091}"/>
              </a:ext>
            </a:extLst>
          </p:cNvPr>
          <p:cNvSpPr>
            <a:spLocks noGrp="1"/>
          </p:cNvSpPr>
          <p:nvPr>
            <p:ph type="title"/>
          </p:nvPr>
        </p:nvSpPr>
        <p:spPr>
          <a:xfrm>
            <a:off x="2072820" y="643466"/>
            <a:ext cx="7800050" cy="1152127"/>
          </a:xfrm>
          <a:solidFill>
            <a:schemeClr val="bg2">
              <a:tint val="95000"/>
              <a:satMod val="170000"/>
            </a:schemeClr>
          </a:solidFill>
          <a:ln>
            <a:solidFill>
              <a:srgbClr val="FFFFFF"/>
            </a:solidFill>
          </a:ln>
        </p:spPr>
        <p:txBody>
          <a:bodyPr>
            <a:normAutofit/>
          </a:bodyPr>
          <a:lstStyle/>
          <a:p>
            <a:r>
              <a:rPr lang="es-ES" dirty="0">
                <a:solidFill>
                  <a:srgbClr val="FFFFFF"/>
                </a:solidFill>
              </a:rPr>
              <a:t>2. La paradoja de la burocracia y sus roles</a:t>
            </a:r>
            <a:endParaRPr lang="es-MX" dirty="0">
              <a:solidFill>
                <a:srgbClr val="FFFFFF"/>
              </a:solidFill>
            </a:endParaRPr>
          </a:p>
        </p:txBody>
      </p:sp>
      <p:sp>
        <p:nvSpPr>
          <p:cNvPr id="3" name="Marcador de contenido 2">
            <a:extLst>
              <a:ext uri="{FF2B5EF4-FFF2-40B4-BE49-F238E27FC236}">
                <a16:creationId xmlns:a16="http://schemas.microsoft.com/office/drawing/2014/main" id="{1F2E3C6E-4327-5591-ED3B-6011CC7C691A}"/>
              </a:ext>
            </a:extLst>
          </p:cNvPr>
          <p:cNvSpPr>
            <a:spLocks noGrp="1"/>
          </p:cNvSpPr>
          <p:nvPr>
            <p:ph idx="1"/>
          </p:nvPr>
        </p:nvSpPr>
        <p:spPr>
          <a:xfrm>
            <a:off x="601829" y="2170772"/>
            <a:ext cx="8078345" cy="4043762"/>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s-ES" dirty="0">
                <a:solidFill>
                  <a:schemeClr val="bg1"/>
                </a:solidFill>
              </a:rPr>
              <a:t>La paradoja de la burocracia es que, siendo uno de los anclajes institucionales básicos del Estado democrático de Derecho, su posición organizativa en el sistema constitucional está subordinada al gobierno</a:t>
            </a:r>
          </a:p>
          <a:p>
            <a:r>
              <a:rPr lang="es-ES" dirty="0"/>
              <a:t>La burocracia </a:t>
            </a:r>
            <a:r>
              <a:rPr lang="es-ES" sz="2000" b="1" dirty="0"/>
              <a:t>puede cumplir roles diversos y contradictorios en el proceso de elaboración de políticas</a:t>
            </a:r>
            <a:r>
              <a:rPr lang="es-ES" dirty="0"/>
              <a:t>, según se contemple desde su dimensión ideal de actor neutral y profesional, que garantiza la estabilidad, adaptabilidad e interés público de las políticas, o desde su carácter de recurso privado, bien de los partidos políticos que lo intercambian por votos o de los mismos empleados públicos que defienden sus propios intereses a través de la inamovilidad en sus condiciones de trabajo</a:t>
            </a:r>
            <a:r>
              <a:rPr lang="es-ES" sz="2400" b="1" dirty="0"/>
              <a:t>. El grado en el que la burocracia satisface unos u otros roles podemos suponerlo relacionado con algunas de las características de calidad de las políticas públicas</a:t>
            </a:r>
            <a:endParaRPr lang="es-ES" sz="2400" b="1" dirty="0">
              <a:solidFill>
                <a:srgbClr val="FFFFFF"/>
              </a:solidFill>
            </a:endParaRPr>
          </a:p>
          <a:p>
            <a:endParaRPr lang="es-MX" dirty="0">
              <a:solidFill>
                <a:srgbClr val="FFFFFF"/>
              </a:solidFill>
            </a:endParaRPr>
          </a:p>
        </p:txBody>
      </p:sp>
      <p:sp>
        <p:nvSpPr>
          <p:cNvPr id="4" name="CuadroTexto 3">
            <a:extLst>
              <a:ext uri="{FF2B5EF4-FFF2-40B4-BE49-F238E27FC236}">
                <a16:creationId xmlns:a16="http://schemas.microsoft.com/office/drawing/2014/main" id="{63855620-7060-F2D2-A7EA-DCBBAA98ECE3}"/>
              </a:ext>
            </a:extLst>
          </p:cNvPr>
          <p:cNvSpPr txBox="1"/>
          <p:nvPr/>
        </p:nvSpPr>
        <p:spPr>
          <a:xfrm>
            <a:off x="9409043" y="2230330"/>
            <a:ext cx="2438400" cy="3785652"/>
          </a:xfrm>
          <a:prstGeom prst="rect">
            <a:avLst/>
          </a:prstGeom>
          <a:solidFill>
            <a:schemeClr val="bg2"/>
          </a:solidFill>
        </p:spPr>
        <p:txBody>
          <a:bodyPr wrap="square" rtlCol="0">
            <a:spAutoFit/>
          </a:bodyPr>
          <a:lstStyle/>
          <a:p>
            <a:r>
              <a:rPr lang="es-ES" sz="2400" dirty="0"/>
              <a:t>es importante señalar que el grado en el que la autonomía burocrática es necesaria para asegurar la calidad de una política no es igual en</a:t>
            </a:r>
          </a:p>
          <a:p>
            <a:r>
              <a:rPr lang="es-ES" sz="2400" dirty="0"/>
              <a:t>distintos sectores. </a:t>
            </a:r>
            <a:endParaRPr lang="es-MX" sz="2400" dirty="0"/>
          </a:p>
        </p:txBody>
      </p:sp>
    </p:spTree>
    <p:extLst>
      <p:ext uri="{BB962C8B-B14F-4D97-AF65-F5344CB8AC3E}">
        <p14:creationId xmlns:p14="http://schemas.microsoft.com/office/powerpoint/2010/main" val="24710125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402FED1-ED1E-BE6A-1572-07E991B25F57}"/>
              </a:ext>
            </a:extLst>
          </p:cNvPr>
          <p:cNvSpPr>
            <a:spLocks noGrp="1"/>
          </p:cNvSpPr>
          <p:nvPr>
            <p:ph type="ctrTitle"/>
          </p:nvPr>
        </p:nvSpPr>
        <p:spPr/>
        <p:txBody>
          <a:bodyPr>
            <a:normAutofit fontScale="90000"/>
          </a:bodyPr>
          <a:lstStyle/>
          <a:p>
            <a:r>
              <a:rPr lang="es-ES" dirty="0"/>
              <a:t>3. Las burocracias latinoamericanas: caracterización</a:t>
            </a:r>
            <a:endParaRPr lang="es-MX" dirty="0"/>
          </a:p>
        </p:txBody>
      </p:sp>
      <p:sp>
        <p:nvSpPr>
          <p:cNvPr id="5" name="Subtítulo 4">
            <a:extLst>
              <a:ext uri="{FF2B5EF4-FFF2-40B4-BE49-F238E27FC236}">
                <a16:creationId xmlns:a16="http://schemas.microsoft.com/office/drawing/2014/main" id="{2880FF1C-C352-6E75-12B7-E8BBC8B314BA}"/>
              </a:ext>
            </a:extLst>
          </p:cNvPr>
          <p:cNvSpPr>
            <a:spLocks noGrp="1"/>
          </p:cNvSpPr>
          <p:nvPr>
            <p:ph type="subTitle" idx="1"/>
          </p:nvPr>
        </p:nvSpPr>
        <p:spPr>
          <a:xfrm>
            <a:off x="1600200" y="4352544"/>
            <a:ext cx="8991600" cy="2048256"/>
          </a:xfrm>
          <a:solidFill>
            <a:schemeClr val="accent6">
              <a:lumMod val="75000"/>
            </a:schemeClr>
          </a:solidFill>
        </p:spPr>
        <p:txBody>
          <a:bodyPr>
            <a:normAutofit/>
          </a:bodyPr>
          <a:lstStyle/>
          <a:p>
            <a:pPr algn="just"/>
            <a:r>
              <a:rPr lang="es-ES" sz="1800" b="1" dirty="0"/>
              <a:t>El análisis de la burocracia está asociado empíricamente a la situación del empleo público, que es su materia constitutiva fundamental. El empleo público tiene, no obstante, una dimensión cuantitativa y una dimensión cualitativa. Es esta segunda la que resulta más relevante para reconocer los atributos institucionales de la burocracia, más allá del sistema de empleo</a:t>
            </a:r>
            <a:endParaRPr lang="es-MX" sz="1800" b="1" dirty="0"/>
          </a:p>
        </p:txBody>
      </p:sp>
    </p:spTree>
    <p:extLst>
      <p:ext uri="{BB962C8B-B14F-4D97-AF65-F5344CB8AC3E}">
        <p14:creationId xmlns:p14="http://schemas.microsoft.com/office/powerpoint/2010/main" val="146774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9A20F7C-3ABC-4606-99F8-E6E8296960AC}"/>
              </a:ext>
            </a:extLst>
          </p:cNvPr>
          <p:cNvPicPr>
            <a:picLocks noGrp="1" noChangeAspect="1"/>
          </p:cNvPicPr>
          <p:nvPr>
            <p:ph idx="1"/>
          </p:nvPr>
        </p:nvPicPr>
        <p:blipFill rotWithShape="1">
          <a:blip r:embed="rId2"/>
          <a:srcRect l="22888" t="37210" r="23823" b="11233"/>
          <a:stretch/>
        </p:blipFill>
        <p:spPr>
          <a:xfrm>
            <a:off x="0" y="178858"/>
            <a:ext cx="9078434" cy="6087585"/>
          </a:xfrm>
        </p:spPr>
      </p:pic>
      <p:sp>
        <p:nvSpPr>
          <p:cNvPr id="7" name="CuadroTexto 6">
            <a:extLst>
              <a:ext uri="{FF2B5EF4-FFF2-40B4-BE49-F238E27FC236}">
                <a16:creationId xmlns:a16="http://schemas.microsoft.com/office/drawing/2014/main" id="{3DFE1AF4-1955-D8E9-8F50-1BA6C4B041AC}"/>
              </a:ext>
            </a:extLst>
          </p:cNvPr>
          <p:cNvSpPr txBox="1"/>
          <p:nvPr/>
        </p:nvSpPr>
        <p:spPr>
          <a:xfrm>
            <a:off x="9184451" y="1332850"/>
            <a:ext cx="2662992" cy="4401205"/>
          </a:xfrm>
          <a:prstGeom prst="rect">
            <a:avLst/>
          </a:prstGeom>
          <a:noFill/>
        </p:spPr>
        <p:txBody>
          <a:bodyPr wrap="square">
            <a:spAutoFit/>
          </a:bodyPr>
          <a:lstStyle/>
          <a:p>
            <a:r>
              <a:rPr lang="es-ES" sz="2000" dirty="0"/>
              <a:t>Las tendencias recientes apuntan hacia una mayor disciplina en el manejo del empleo que establecería limitaciones en su valor como recurso de intercambio político. No obstante, el tamaño relativo del empleo público en relación con el empleo total sigue siendo alto en bastantes países de la región</a:t>
            </a:r>
            <a:endParaRPr lang="es-MX" sz="2000" dirty="0"/>
          </a:p>
        </p:txBody>
      </p:sp>
    </p:spTree>
    <p:extLst>
      <p:ext uri="{BB962C8B-B14F-4D97-AF65-F5344CB8AC3E}">
        <p14:creationId xmlns:p14="http://schemas.microsoft.com/office/powerpoint/2010/main" val="3836819323"/>
      </p:ext>
    </p:extLst>
  </p:cSld>
  <p:clrMapOvr>
    <a:masterClrMapping/>
  </p:clrMapOvr>
</p:sld>
</file>

<file path=ppt/theme/theme1.xml><?xml version="1.0" encoding="utf-8"?>
<a:theme xmlns:a="http://schemas.openxmlformats.org/drawingml/2006/main" name="Paquet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E17AD15-0DEB-4851-82A2-261C041346DD}">
  <ds:schemaRefs>
    <ds:schemaRef ds:uri="http://schemas.microsoft.com/sharepoint/v3/contenttype/forms"/>
  </ds:schemaRefs>
</ds:datastoreItem>
</file>

<file path=customXml/itemProps2.xml><?xml version="1.0" encoding="utf-8"?>
<ds:datastoreItem xmlns:ds="http://schemas.openxmlformats.org/officeDocument/2006/customXml" ds:itemID="{22736BCB-6CE4-414B-B2BE-1DA087E52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ED59B-F67D-4B99-A0A7-E5237FF5810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Diseño financiero</Template>
  <TotalTime>48</TotalTime>
  <Words>1497</Words>
  <Application>Microsoft Office PowerPoint</Application>
  <PresentationFormat>Panorámica</PresentationFormat>
  <Paragraphs>58</Paragraphs>
  <Slides>20</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Gill Sans MT</vt:lpstr>
      <vt:lpstr>Paquete</vt:lpstr>
      <vt:lpstr>Caracterización empírica de las burocracias latinoamericanas: configuraciones y roles en el proceso de elaboración de políticas públicas</vt:lpstr>
      <vt:lpstr>1. Introducción </vt:lpstr>
      <vt:lpstr>La burocracia </vt:lpstr>
      <vt:lpstr>Burocracia latinoamericana</vt:lpstr>
      <vt:lpstr>Presentación de PowerPoint</vt:lpstr>
      <vt:lpstr>Presentación de PowerPoint</vt:lpstr>
      <vt:lpstr>2. La paradoja de la burocracia y sus roles</vt:lpstr>
      <vt:lpstr>3. Las burocracias latinoamericanas: caracterización</vt:lpstr>
      <vt:lpstr>Presentación de PowerPoint</vt:lpstr>
      <vt:lpstr>Una aproximación cualitativa al análisis de la burocracia </vt:lpstr>
      <vt:lpstr>Una aproximación cualitativa al análisis de la burocracia </vt:lpstr>
      <vt:lpstr>Presentación de PowerPoint</vt:lpstr>
      <vt:lpstr>4. Configuraciones burocráticas y roles prevalecientes</vt:lpstr>
      <vt:lpstr>Presentación de PowerPoint</vt:lpstr>
      <vt:lpstr>Configuraciones burocráticas</vt:lpstr>
      <vt:lpstr>Configuraciones burocráticas</vt:lpstr>
      <vt:lpstr>5. Balance y perspectivas </vt:lpstr>
      <vt:lpstr>Lecciones del estudio</vt:lpstr>
      <vt:lpstr>Lecciones del estudio</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empírica de las burocracias latinoamericanas: configuraciones y roles en el proceso de elaboración de políticas públicas</dc:title>
  <dc:creator>Claudia Campillo</dc:creator>
  <cp:lastModifiedBy>Claudia Campillo</cp:lastModifiedBy>
  <cp:revision>4</cp:revision>
  <dcterms:created xsi:type="dcterms:W3CDTF">2022-11-05T20:09:53Z</dcterms:created>
  <dcterms:modified xsi:type="dcterms:W3CDTF">2022-11-05T20:58:46Z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