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35"/>
  </p:notesMasterIdLst>
  <p:handoutMasterIdLst>
    <p:handoutMasterId r:id="rId36"/>
  </p:handoutMasterIdLst>
  <p:sldIdLst>
    <p:sldId id="256" r:id="rId5"/>
    <p:sldId id="275" r:id="rId6"/>
    <p:sldId id="276" r:id="rId7"/>
    <p:sldId id="277" r:id="rId8"/>
    <p:sldId id="278" r:id="rId9"/>
    <p:sldId id="279" r:id="rId10"/>
    <p:sldId id="280" r:id="rId11"/>
    <p:sldId id="281" r:id="rId12"/>
    <p:sldId id="282" r:id="rId13"/>
    <p:sldId id="258"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274" r:id="rId34"/>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3" autoAdjust="0"/>
  </p:normalViewPr>
  <p:slideViewPr>
    <p:cSldViewPr snapToGrid="0" snapToObjects="1">
      <p:cViewPr varScale="1">
        <p:scale>
          <a:sx n="72" d="100"/>
          <a:sy n="72" d="100"/>
        </p:scale>
        <p:origin x="660" y="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8" d="100"/>
          <a:sy n="88" d="100"/>
        </p:scale>
        <p:origin x="381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A589A-46DE-0F49-B460-E7914F3E440D}"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rtlCol="0"/>
        <a:lstStyle/>
        <a:p>
          <a:pPr rtl="0"/>
          <a:endParaRPr lang="en-US"/>
        </a:p>
      </dgm:t>
    </dgm:pt>
    <dgm:pt modelId="{66039115-797B-304C-9FC0-EFABB1F21232}">
      <dgm:prSet/>
      <dgm:spPr/>
      <dgm:t>
        <a:bodyPr rtlCol="0"/>
        <a:lstStyle/>
        <a:p>
          <a:pPr rtl="0">
            <a:lnSpc>
              <a:spcPct val="100000"/>
            </a:lnSpc>
          </a:pPr>
          <a:endParaRPr lang="es-ES" noProof="1"/>
        </a:p>
      </dgm:t>
    </dgm:pt>
    <dgm:pt modelId="{C8EABE8F-1E84-494E-AD8A-32BA419A36E9}" type="parTrans" cxnId="{31C3237C-2299-B649-8C93-587C97AC9999}">
      <dgm:prSet/>
      <dgm:spPr/>
      <dgm:t>
        <a:bodyPr rtlCol="0"/>
        <a:lstStyle/>
        <a:p>
          <a:pPr rtl="0"/>
          <a:endParaRPr lang="es-ES" noProof="1"/>
        </a:p>
      </dgm:t>
    </dgm:pt>
    <dgm:pt modelId="{D044F6BA-1D90-EC47-8A78-B9796198ECF5}" type="sibTrans" cxnId="{31C3237C-2299-B649-8C93-587C97AC9999}">
      <dgm:prSet/>
      <dgm:spPr/>
      <dgm:t>
        <a:bodyPr rtlCol="0"/>
        <a:lstStyle/>
        <a:p>
          <a:pPr rtl="0">
            <a:lnSpc>
              <a:spcPct val="100000"/>
            </a:lnSpc>
          </a:pPr>
          <a:endParaRPr lang="es-ES" noProof="1"/>
        </a:p>
      </dgm:t>
    </dgm:pt>
    <dgm:pt modelId="{E39563C5-C199-4F5B-A899-8CC0710341A0}">
      <dgm:prSet/>
      <dgm:spPr/>
      <dgm:t>
        <a:bodyPr rtlCol="0"/>
        <a:lstStyle/>
        <a:p>
          <a:pPr rtl="0">
            <a:lnSpc>
              <a:spcPct val="100000"/>
            </a:lnSpc>
          </a:pPr>
          <a:r>
            <a:rPr lang="es-ES" noProof="1"/>
            <a:t>Reconocimiento de voz</a:t>
          </a:r>
        </a:p>
      </dgm:t>
    </dgm:pt>
    <dgm:pt modelId="{6531EA77-44C5-4E3D-BA04-70C1E49BCD39}" type="parTrans" cxnId="{BBAD9FDB-1013-4B11-A9AE-2815527D1B78}">
      <dgm:prSet/>
      <dgm:spPr/>
      <dgm:t>
        <a:bodyPr rtlCol="0"/>
        <a:lstStyle/>
        <a:p>
          <a:pPr rtl="0"/>
          <a:endParaRPr lang="es-ES" noProof="1"/>
        </a:p>
      </dgm:t>
    </dgm:pt>
    <dgm:pt modelId="{BC971DAC-9BE2-44B2-ABE4-8099C777E9C4}" type="sibTrans" cxnId="{BBAD9FDB-1013-4B11-A9AE-2815527D1B78}">
      <dgm:prSet/>
      <dgm:spPr/>
      <dgm:t>
        <a:bodyPr rtlCol="0"/>
        <a:lstStyle/>
        <a:p>
          <a:pPr rtl="0">
            <a:lnSpc>
              <a:spcPct val="100000"/>
            </a:lnSpc>
          </a:pPr>
          <a:endParaRPr lang="es-ES" noProof="1"/>
        </a:p>
      </dgm:t>
    </dgm:pt>
    <dgm:pt modelId="{15B1A768-2666-4AB4-BDA7-F0E3C4160D59}">
      <dgm:prSet/>
      <dgm:spPr/>
      <dgm:t>
        <a:bodyPr rtlCol="0"/>
        <a:lstStyle/>
        <a:p>
          <a:pPr rtl="0">
            <a:lnSpc>
              <a:spcPct val="100000"/>
            </a:lnSpc>
          </a:pPr>
          <a:r>
            <a:rPr lang="es-ES" noProof="1"/>
            <a:t>Inteligencia artificial</a:t>
          </a:r>
        </a:p>
      </dgm:t>
    </dgm:pt>
    <dgm:pt modelId="{D47033D3-4E41-485A-B515-A02A8C3B404A}" type="parTrans" cxnId="{08DEC938-538C-403B-80C3-828B96DAFF82}">
      <dgm:prSet/>
      <dgm:spPr/>
      <dgm:t>
        <a:bodyPr rtlCol="0"/>
        <a:lstStyle/>
        <a:p>
          <a:pPr rtl="0"/>
          <a:endParaRPr lang="es-ES" noProof="1"/>
        </a:p>
      </dgm:t>
    </dgm:pt>
    <dgm:pt modelId="{72FFCBD4-DD9D-4E06-81E4-54307F97A3F0}" type="sibTrans" cxnId="{08DEC938-538C-403B-80C3-828B96DAFF82}">
      <dgm:prSet/>
      <dgm:spPr/>
      <dgm:t>
        <a:bodyPr rtlCol="0"/>
        <a:lstStyle/>
        <a:p>
          <a:pPr rtl="0">
            <a:lnSpc>
              <a:spcPct val="100000"/>
            </a:lnSpc>
          </a:pPr>
          <a:endParaRPr lang="es-ES" noProof="1"/>
        </a:p>
      </dgm:t>
    </dgm:pt>
    <dgm:pt modelId="{3AA5586A-C40E-4DDA-98A5-6545F36F46AB}">
      <dgm:prSet/>
      <dgm:spPr/>
      <dgm:t>
        <a:bodyPr rtlCol="0"/>
        <a:lstStyle/>
        <a:p>
          <a:pPr rtl="0">
            <a:lnSpc>
              <a:spcPct val="100000"/>
            </a:lnSpc>
          </a:pPr>
          <a:r>
            <a:rPr lang="es-ES" noProof="1"/>
            <a:t>VR</a:t>
          </a:r>
        </a:p>
      </dgm:t>
    </dgm:pt>
    <dgm:pt modelId="{ABF44FB7-9255-4D99-BC69-3BE74FDF8E87}" type="parTrans" cxnId="{119FEAF1-383D-4740-9124-CC9EEA7E35F9}">
      <dgm:prSet/>
      <dgm:spPr/>
      <dgm:t>
        <a:bodyPr rtlCol="0"/>
        <a:lstStyle/>
        <a:p>
          <a:pPr rtl="0"/>
          <a:endParaRPr lang="es-ES" noProof="1"/>
        </a:p>
      </dgm:t>
    </dgm:pt>
    <dgm:pt modelId="{19FB306E-81B4-4F3F-99EE-765120CBB6B3}" type="sibTrans" cxnId="{119FEAF1-383D-4740-9124-CC9EEA7E35F9}">
      <dgm:prSet/>
      <dgm:spPr/>
      <dgm:t>
        <a:bodyPr rtlCol="0"/>
        <a:lstStyle/>
        <a:p>
          <a:pPr rtl="0"/>
          <a:endParaRPr lang="es-ES" noProof="1"/>
        </a:p>
      </dgm:t>
    </dgm:pt>
    <dgm:pt modelId="{B80C9CF3-C6BB-48D7-8AE1-5002D62D3761}" type="pres">
      <dgm:prSet presAssocID="{489A589A-46DE-0F49-B460-E7914F3E440D}" presName="root" presStyleCnt="0">
        <dgm:presLayoutVars>
          <dgm:dir/>
          <dgm:resizeHandles val="exact"/>
        </dgm:presLayoutVars>
      </dgm:prSet>
      <dgm:spPr/>
    </dgm:pt>
    <dgm:pt modelId="{326FDCF2-F375-4C3F-9814-C84BA9388F92}" type="pres">
      <dgm:prSet presAssocID="{489A589A-46DE-0F49-B460-E7914F3E440D}" presName="container" presStyleCnt="0">
        <dgm:presLayoutVars>
          <dgm:dir/>
          <dgm:resizeHandles val="exact"/>
        </dgm:presLayoutVars>
      </dgm:prSet>
      <dgm:spPr/>
    </dgm:pt>
    <dgm:pt modelId="{174069BD-8FE1-41A2-8250-6A5514FE224C}" type="pres">
      <dgm:prSet presAssocID="{66039115-797B-304C-9FC0-EFABB1F21232}" presName="compNode" presStyleCnt="0"/>
      <dgm:spPr/>
    </dgm:pt>
    <dgm:pt modelId="{5E340066-1B2E-4C4E-80A2-97E86ABFA479}" type="pres">
      <dgm:prSet presAssocID="{66039115-797B-304C-9FC0-EFABB1F21232}" presName="iconBgRect" presStyleLbl="bgShp" presStyleIdx="0" presStyleCnt="4"/>
      <dgm:spPr/>
    </dgm:pt>
    <dgm:pt modelId="{F55B2F71-E638-412C-8147-FC7081E08B04}" type="pres">
      <dgm:prSet presAssocID="{66039115-797B-304C-9FC0-EFABB1F212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5CDA7D5A-F452-463F-998B-177A76E8C08F}" type="pres">
      <dgm:prSet presAssocID="{66039115-797B-304C-9FC0-EFABB1F21232}" presName="spaceRect" presStyleCnt="0"/>
      <dgm:spPr/>
    </dgm:pt>
    <dgm:pt modelId="{E05AF25A-E676-44EA-BB66-F2100ACAD1CB}" type="pres">
      <dgm:prSet presAssocID="{66039115-797B-304C-9FC0-EFABB1F21232}" presName="textRect" presStyleLbl="revTx" presStyleIdx="0" presStyleCnt="4">
        <dgm:presLayoutVars>
          <dgm:chMax val="1"/>
          <dgm:chPref val="1"/>
        </dgm:presLayoutVars>
      </dgm:prSet>
      <dgm:spPr/>
    </dgm:pt>
    <dgm:pt modelId="{BB1D33AA-C75A-465A-93F0-2B3A7346088F}" type="pres">
      <dgm:prSet presAssocID="{D044F6BA-1D90-EC47-8A78-B9796198ECF5}" presName="sibTrans" presStyleLbl="sibTrans2D1" presStyleIdx="0" presStyleCnt="0"/>
      <dgm:spPr/>
    </dgm:pt>
    <dgm:pt modelId="{D641F504-B527-445D-81F6-4B59E813C4A0}" type="pres">
      <dgm:prSet presAssocID="{E39563C5-C199-4F5B-A899-8CC0710341A0}" presName="compNode" presStyleCnt="0"/>
      <dgm:spPr/>
    </dgm:pt>
    <dgm:pt modelId="{75512A68-FA50-4392-A441-C6EC352FE606}" type="pres">
      <dgm:prSet presAssocID="{E39563C5-C199-4F5B-A899-8CC0710341A0}" presName="iconBgRect" presStyleLbl="bgShp" presStyleIdx="1" presStyleCnt="4"/>
      <dgm:spPr/>
    </dgm:pt>
    <dgm:pt modelId="{C425A8E1-258A-4D4B-9D55-24376C0AB360}" type="pres">
      <dgm:prSet presAssocID="{E39563C5-C199-4F5B-A899-8CC0710341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9E9B2F2E-EF94-42A4-A2BE-0DEE20425DEE}" type="pres">
      <dgm:prSet presAssocID="{E39563C5-C199-4F5B-A899-8CC0710341A0}" presName="spaceRect" presStyleCnt="0"/>
      <dgm:spPr/>
    </dgm:pt>
    <dgm:pt modelId="{523C7F31-A7C1-43C9-AE27-AAE9100EE1FE}" type="pres">
      <dgm:prSet presAssocID="{E39563C5-C199-4F5B-A899-8CC0710341A0}" presName="textRect" presStyleLbl="revTx" presStyleIdx="1" presStyleCnt="4">
        <dgm:presLayoutVars>
          <dgm:chMax val="1"/>
          <dgm:chPref val="1"/>
        </dgm:presLayoutVars>
      </dgm:prSet>
      <dgm:spPr/>
    </dgm:pt>
    <dgm:pt modelId="{CEB8DC13-2561-455C-A0BE-EE905F81836F}" type="pres">
      <dgm:prSet presAssocID="{BC971DAC-9BE2-44B2-ABE4-8099C777E9C4}" presName="sibTrans" presStyleLbl="sibTrans2D1" presStyleIdx="0" presStyleCnt="0"/>
      <dgm:spPr/>
    </dgm:pt>
    <dgm:pt modelId="{495B68A9-1523-4F46-9B02-682098319643}" type="pres">
      <dgm:prSet presAssocID="{15B1A768-2666-4AB4-BDA7-F0E3C4160D59}" presName="compNode" presStyleCnt="0"/>
      <dgm:spPr/>
    </dgm:pt>
    <dgm:pt modelId="{2CA4BD4C-87EF-4944-9E57-97154B3B633C}" type="pres">
      <dgm:prSet presAssocID="{15B1A768-2666-4AB4-BDA7-F0E3C4160D59}" presName="iconBgRect" presStyleLbl="bgShp" presStyleIdx="2" presStyleCnt="4"/>
      <dgm:spPr/>
    </dgm:pt>
    <dgm:pt modelId="{D99F53AC-3AF2-437B-A5AB-1239ADEC0676}" type="pres">
      <dgm:prSet presAssocID="{15B1A768-2666-4AB4-BDA7-F0E3C4160D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EB4519A6-2EF6-4A3F-90AD-24C511B10908}" type="pres">
      <dgm:prSet presAssocID="{15B1A768-2666-4AB4-BDA7-F0E3C4160D59}" presName="spaceRect" presStyleCnt="0"/>
      <dgm:spPr/>
    </dgm:pt>
    <dgm:pt modelId="{D203E058-79E0-456E-A0FD-258E317D3D6A}" type="pres">
      <dgm:prSet presAssocID="{15B1A768-2666-4AB4-BDA7-F0E3C4160D59}" presName="textRect" presStyleLbl="revTx" presStyleIdx="2" presStyleCnt="4">
        <dgm:presLayoutVars>
          <dgm:chMax val="1"/>
          <dgm:chPref val="1"/>
        </dgm:presLayoutVars>
      </dgm:prSet>
      <dgm:spPr/>
    </dgm:pt>
    <dgm:pt modelId="{8F14F3AD-A362-45DF-80F5-2B8D1F566D80}" type="pres">
      <dgm:prSet presAssocID="{72FFCBD4-DD9D-4E06-81E4-54307F97A3F0}" presName="sibTrans" presStyleLbl="sibTrans2D1" presStyleIdx="0" presStyleCnt="0"/>
      <dgm:spPr/>
    </dgm:pt>
    <dgm:pt modelId="{BDD20EE1-5DFF-4E16-802C-2448893CCB5A}" type="pres">
      <dgm:prSet presAssocID="{3AA5586A-C40E-4DDA-98A5-6545F36F46AB}" presName="compNode" presStyleCnt="0"/>
      <dgm:spPr/>
    </dgm:pt>
    <dgm:pt modelId="{7089FE6B-57E5-4306-8097-E758E000C828}" type="pres">
      <dgm:prSet presAssocID="{3AA5586A-C40E-4DDA-98A5-6545F36F46AB}" presName="iconBgRect" presStyleLbl="bgShp" presStyleIdx="3" presStyleCnt="4"/>
      <dgm:spPr/>
    </dgm:pt>
    <dgm:pt modelId="{41C0BC0F-FFD5-42B5-B952-9316B9364F6F}" type="pres">
      <dgm:prSet presAssocID="{3AA5586A-C40E-4DDA-98A5-6545F36F46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irtual RealityHeadset"/>
        </a:ext>
      </dgm:extLst>
    </dgm:pt>
    <dgm:pt modelId="{392FDDC2-BC7A-49BF-88A1-7B4956AD8377}" type="pres">
      <dgm:prSet presAssocID="{3AA5586A-C40E-4DDA-98A5-6545F36F46AB}" presName="spaceRect" presStyleCnt="0"/>
      <dgm:spPr/>
    </dgm:pt>
    <dgm:pt modelId="{7703AFE5-FAA2-4D8A-AEFA-D3C5CB41E5BC}" type="pres">
      <dgm:prSet presAssocID="{3AA5586A-C40E-4DDA-98A5-6545F36F46AB}" presName="textRect" presStyleLbl="revTx" presStyleIdx="3" presStyleCnt="4">
        <dgm:presLayoutVars>
          <dgm:chMax val="1"/>
          <dgm:chPref val="1"/>
        </dgm:presLayoutVars>
      </dgm:prSet>
      <dgm:spPr/>
    </dgm:pt>
  </dgm:ptLst>
  <dgm:cxnLst>
    <dgm:cxn modelId="{F500F212-B1E8-4177-88EB-379FE553E567}" type="presOf" srcId="{BC971DAC-9BE2-44B2-ABE4-8099C777E9C4}" destId="{CEB8DC13-2561-455C-A0BE-EE905F81836F}" srcOrd="0" destOrd="0" presId="urn:microsoft.com/office/officeart/2018/2/layout/IconCircleList"/>
    <dgm:cxn modelId="{C2028414-4E44-4009-9619-A3329463EBE6}" type="presOf" srcId="{66039115-797B-304C-9FC0-EFABB1F21232}" destId="{E05AF25A-E676-44EA-BB66-F2100ACAD1CB}" srcOrd="0" destOrd="0" presId="urn:microsoft.com/office/officeart/2018/2/layout/IconCircleList"/>
    <dgm:cxn modelId="{3682502D-BD4B-4C8B-B999-4FE14243DA2F}" type="presOf" srcId="{E39563C5-C199-4F5B-A899-8CC0710341A0}" destId="{523C7F31-A7C1-43C9-AE27-AAE9100EE1FE}" srcOrd="0" destOrd="0" presId="urn:microsoft.com/office/officeart/2018/2/layout/IconCircleList"/>
    <dgm:cxn modelId="{08DEC938-538C-403B-80C3-828B96DAFF82}" srcId="{489A589A-46DE-0F49-B460-E7914F3E440D}" destId="{15B1A768-2666-4AB4-BDA7-F0E3C4160D59}" srcOrd="2" destOrd="0" parTransId="{D47033D3-4E41-485A-B515-A02A8C3B404A}" sibTransId="{72FFCBD4-DD9D-4E06-81E4-54307F97A3F0}"/>
    <dgm:cxn modelId="{6CA71B7B-0F0A-4F9A-A0EC-CFB6FFD8DA98}" type="presOf" srcId="{15B1A768-2666-4AB4-BDA7-F0E3C4160D59}" destId="{D203E058-79E0-456E-A0FD-258E317D3D6A}" srcOrd="0" destOrd="0" presId="urn:microsoft.com/office/officeart/2018/2/layout/IconCircleList"/>
    <dgm:cxn modelId="{31C3237C-2299-B649-8C93-587C97AC9999}" srcId="{489A589A-46DE-0F49-B460-E7914F3E440D}" destId="{66039115-797B-304C-9FC0-EFABB1F21232}" srcOrd="0" destOrd="0" parTransId="{C8EABE8F-1E84-494E-AD8A-32BA419A36E9}" sibTransId="{D044F6BA-1D90-EC47-8A78-B9796198ECF5}"/>
    <dgm:cxn modelId="{9AA16E9C-4C36-43A5-A786-66256F4B87CC}" type="presOf" srcId="{D044F6BA-1D90-EC47-8A78-B9796198ECF5}" destId="{BB1D33AA-C75A-465A-93F0-2B3A7346088F}" srcOrd="0" destOrd="0" presId="urn:microsoft.com/office/officeart/2018/2/layout/IconCircleList"/>
    <dgm:cxn modelId="{65F7D3A9-7360-41F2-9288-DC394F90F4EC}" type="presOf" srcId="{3AA5586A-C40E-4DDA-98A5-6545F36F46AB}" destId="{7703AFE5-FAA2-4D8A-AEFA-D3C5CB41E5BC}" srcOrd="0" destOrd="0" presId="urn:microsoft.com/office/officeart/2018/2/layout/IconCircleList"/>
    <dgm:cxn modelId="{0D34FCB2-3F4C-42A6-BB2D-60FA9564F405}" type="presOf" srcId="{489A589A-46DE-0F49-B460-E7914F3E440D}" destId="{B80C9CF3-C6BB-48D7-8AE1-5002D62D3761}" srcOrd="0" destOrd="0" presId="urn:microsoft.com/office/officeart/2018/2/layout/IconCircleList"/>
    <dgm:cxn modelId="{BBAD9FDB-1013-4B11-A9AE-2815527D1B78}" srcId="{489A589A-46DE-0F49-B460-E7914F3E440D}" destId="{E39563C5-C199-4F5B-A899-8CC0710341A0}" srcOrd="1" destOrd="0" parTransId="{6531EA77-44C5-4E3D-BA04-70C1E49BCD39}" sibTransId="{BC971DAC-9BE2-44B2-ABE4-8099C777E9C4}"/>
    <dgm:cxn modelId="{119FEAF1-383D-4740-9124-CC9EEA7E35F9}" srcId="{489A589A-46DE-0F49-B460-E7914F3E440D}" destId="{3AA5586A-C40E-4DDA-98A5-6545F36F46AB}" srcOrd="3" destOrd="0" parTransId="{ABF44FB7-9255-4D99-BC69-3BE74FDF8E87}" sibTransId="{19FB306E-81B4-4F3F-99EE-765120CBB6B3}"/>
    <dgm:cxn modelId="{72DB18FF-BDCF-4526-AB7E-380701B71043}" type="presOf" srcId="{72FFCBD4-DD9D-4E06-81E4-54307F97A3F0}" destId="{8F14F3AD-A362-45DF-80F5-2B8D1F566D80}" srcOrd="0" destOrd="0" presId="urn:microsoft.com/office/officeart/2018/2/layout/IconCircleList"/>
    <dgm:cxn modelId="{BF36CAD1-B688-447E-A701-12D1A5EB1C61}" type="presParOf" srcId="{B80C9CF3-C6BB-48D7-8AE1-5002D62D3761}" destId="{326FDCF2-F375-4C3F-9814-C84BA9388F92}" srcOrd="0" destOrd="0" presId="urn:microsoft.com/office/officeart/2018/2/layout/IconCircleList"/>
    <dgm:cxn modelId="{FBFDC197-07BE-4C6F-83B2-02194176B69E}" type="presParOf" srcId="{326FDCF2-F375-4C3F-9814-C84BA9388F92}" destId="{174069BD-8FE1-41A2-8250-6A5514FE224C}" srcOrd="0" destOrd="0" presId="urn:microsoft.com/office/officeart/2018/2/layout/IconCircleList"/>
    <dgm:cxn modelId="{C5F01509-F7BC-425F-B296-A98C860A07F3}" type="presParOf" srcId="{174069BD-8FE1-41A2-8250-6A5514FE224C}" destId="{5E340066-1B2E-4C4E-80A2-97E86ABFA479}" srcOrd="0" destOrd="0" presId="urn:microsoft.com/office/officeart/2018/2/layout/IconCircleList"/>
    <dgm:cxn modelId="{6798BD59-DB22-44F4-9499-B795ECC6FB92}" type="presParOf" srcId="{174069BD-8FE1-41A2-8250-6A5514FE224C}" destId="{F55B2F71-E638-412C-8147-FC7081E08B04}" srcOrd="1" destOrd="0" presId="urn:microsoft.com/office/officeart/2018/2/layout/IconCircleList"/>
    <dgm:cxn modelId="{8ED6BB7E-069D-4BD0-874A-A765097C6426}" type="presParOf" srcId="{174069BD-8FE1-41A2-8250-6A5514FE224C}" destId="{5CDA7D5A-F452-463F-998B-177A76E8C08F}" srcOrd="2" destOrd="0" presId="urn:microsoft.com/office/officeart/2018/2/layout/IconCircleList"/>
    <dgm:cxn modelId="{6FA12472-3D68-4E1C-81AF-02DC5B01E334}" type="presParOf" srcId="{174069BD-8FE1-41A2-8250-6A5514FE224C}" destId="{E05AF25A-E676-44EA-BB66-F2100ACAD1CB}" srcOrd="3" destOrd="0" presId="urn:microsoft.com/office/officeart/2018/2/layout/IconCircleList"/>
    <dgm:cxn modelId="{2E917479-9046-4584-8A6D-BEC73C11FC76}" type="presParOf" srcId="{326FDCF2-F375-4C3F-9814-C84BA9388F92}" destId="{BB1D33AA-C75A-465A-93F0-2B3A7346088F}" srcOrd="1" destOrd="0" presId="urn:microsoft.com/office/officeart/2018/2/layout/IconCircleList"/>
    <dgm:cxn modelId="{A0B340C2-CAB3-4AD7-B651-672DD667AAD7}" type="presParOf" srcId="{326FDCF2-F375-4C3F-9814-C84BA9388F92}" destId="{D641F504-B527-445D-81F6-4B59E813C4A0}" srcOrd="2" destOrd="0" presId="urn:microsoft.com/office/officeart/2018/2/layout/IconCircleList"/>
    <dgm:cxn modelId="{FBFE3BE7-5577-4A5D-85CC-215287D3D6AD}" type="presParOf" srcId="{D641F504-B527-445D-81F6-4B59E813C4A0}" destId="{75512A68-FA50-4392-A441-C6EC352FE606}" srcOrd="0" destOrd="0" presId="urn:microsoft.com/office/officeart/2018/2/layout/IconCircleList"/>
    <dgm:cxn modelId="{E2CE3B82-49EF-49C5-869E-0F82B174F9E9}" type="presParOf" srcId="{D641F504-B527-445D-81F6-4B59E813C4A0}" destId="{C425A8E1-258A-4D4B-9D55-24376C0AB360}" srcOrd="1" destOrd="0" presId="urn:microsoft.com/office/officeart/2018/2/layout/IconCircleList"/>
    <dgm:cxn modelId="{FE67C476-DCF9-4F8A-ACDB-300B11852414}" type="presParOf" srcId="{D641F504-B527-445D-81F6-4B59E813C4A0}" destId="{9E9B2F2E-EF94-42A4-A2BE-0DEE20425DEE}" srcOrd="2" destOrd="0" presId="urn:microsoft.com/office/officeart/2018/2/layout/IconCircleList"/>
    <dgm:cxn modelId="{4CA023EA-A382-4DD9-9FA1-18E0D66061BD}" type="presParOf" srcId="{D641F504-B527-445D-81F6-4B59E813C4A0}" destId="{523C7F31-A7C1-43C9-AE27-AAE9100EE1FE}" srcOrd="3" destOrd="0" presId="urn:microsoft.com/office/officeart/2018/2/layout/IconCircleList"/>
    <dgm:cxn modelId="{26A45859-BDA1-42A1-B72D-E642F4519323}" type="presParOf" srcId="{326FDCF2-F375-4C3F-9814-C84BA9388F92}" destId="{CEB8DC13-2561-455C-A0BE-EE905F81836F}" srcOrd="3" destOrd="0" presId="urn:microsoft.com/office/officeart/2018/2/layout/IconCircleList"/>
    <dgm:cxn modelId="{9A1A1CE7-53B9-4F66-85DD-738EBE878B5F}" type="presParOf" srcId="{326FDCF2-F375-4C3F-9814-C84BA9388F92}" destId="{495B68A9-1523-4F46-9B02-682098319643}" srcOrd="4" destOrd="0" presId="urn:microsoft.com/office/officeart/2018/2/layout/IconCircleList"/>
    <dgm:cxn modelId="{51E1DD61-7673-4090-B8AB-CF4901AEC858}" type="presParOf" srcId="{495B68A9-1523-4F46-9B02-682098319643}" destId="{2CA4BD4C-87EF-4944-9E57-97154B3B633C}" srcOrd="0" destOrd="0" presId="urn:microsoft.com/office/officeart/2018/2/layout/IconCircleList"/>
    <dgm:cxn modelId="{747A4180-A006-422E-B421-0130C380E284}" type="presParOf" srcId="{495B68A9-1523-4F46-9B02-682098319643}" destId="{D99F53AC-3AF2-437B-A5AB-1239ADEC0676}" srcOrd="1" destOrd="0" presId="urn:microsoft.com/office/officeart/2018/2/layout/IconCircleList"/>
    <dgm:cxn modelId="{2B3206DF-6911-4471-9CE4-6E444117F923}" type="presParOf" srcId="{495B68A9-1523-4F46-9B02-682098319643}" destId="{EB4519A6-2EF6-4A3F-90AD-24C511B10908}" srcOrd="2" destOrd="0" presId="urn:microsoft.com/office/officeart/2018/2/layout/IconCircleList"/>
    <dgm:cxn modelId="{BFF8DE16-9137-451C-BFC4-D4EE82781F8E}" type="presParOf" srcId="{495B68A9-1523-4F46-9B02-682098319643}" destId="{D203E058-79E0-456E-A0FD-258E317D3D6A}" srcOrd="3" destOrd="0" presId="urn:microsoft.com/office/officeart/2018/2/layout/IconCircleList"/>
    <dgm:cxn modelId="{F6DE935E-6528-4A29-9FE2-2236A11FA3B5}" type="presParOf" srcId="{326FDCF2-F375-4C3F-9814-C84BA9388F92}" destId="{8F14F3AD-A362-45DF-80F5-2B8D1F566D80}" srcOrd="5" destOrd="0" presId="urn:microsoft.com/office/officeart/2018/2/layout/IconCircleList"/>
    <dgm:cxn modelId="{1E564FA9-F723-4479-8013-22D1426128B6}" type="presParOf" srcId="{326FDCF2-F375-4C3F-9814-C84BA9388F92}" destId="{BDD20EE1-5DFF-4E16-802C-2448893CCB5A}" srcOrd="6" destOrd="0" presId="urn:microsoft.com/office/officeart/2018/2/layout/IconCircleList"/>
    <dgm:cxn modelId="{794FF77C-CF66-43A6-AFF0-913CEF2D0C2A}" type="presParOf" srcId="{BDD20EE1-5DFF-4E16-802C-2448893CCB5A}" destId="{7089FE6B-57E5-4306-8097-E758E000C828}" srcOrd="0" destOrd="0" presId="urn:microsoft.com/office/officeart/2018/2/layout/IconCircleList"/>
    <dgm:cxn modelId="{091EE8DB-F92B-4CB3-ABD6-FFEB56B07A8B}" type="presParOf" srcId="{BDD20EE1-5DFF-4E16-802C-2448893CCB5A}" destId="{41C0BC0F-FFD5-42B5-B952-9316B9364F6F}" srcOrd="1" destOrd="0" presId="urn:microsoft.com/office/officeart/2018/2/layout/IconCircleList"/>
    <dgm:cxn modelId="{DAE7DE5D-0787-4DCA-83CB-B15B42A3D0EC}" type="presParOf" srcId="{BDD20EE1-5DFF-4E16-802C-2448893CCB5A}" destId="{392FDDC2-BC7A-49BF-88A1-7B4956AD8377}" srcOrd="2" destOrd="0" presId="urn:microsoft.com/office/officeart/2018/2/layout/IconCircleList"/>
    <dgm:cxn modelId="{03A77C2B-16FB-486D-9C1B-3FF393F2E432}" type="presParOf" srcId="{BDD20EE1-5DFF-4E16-802C-2448893CCB5A}" destId="{7703AFE5-FAA2-4D8A-AEFA-D3C5CB41E5BC}"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0066-1B2E-4C4E-80A2-97E86ABFA479}">
      <dsp:nvSpPr>
        <dsp:cNvPr id="0" name=""/>
        <dsp:cNvSpPr/>
      </dsp:nvSpPr>
      <dsp:spPr>
        <a:xfrm>
          <a:off x="129313" y="735315"/>
          <a:ext cx="779074" cy="7790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B2F71-E638-412C-8147-FC7081E08B04}">
      <dsp:nvSpPr>
        <dsp:cNvPr id="0" name=""/>
        <dsp:cNvSpPr/>
      </dsp:nvSpPr>
      <dsp:spPr>
        <a:xfrm>
          <a:off x="292918" y="898921"/>
          <a:ext cx="451863" cy="451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5AF25A-E676-44EA-BB66-F2100ACAD1CB}">
      <dsp:nvSpPr>
        <dsp:cNvPr id="0" name=""/>
        <dsp:cNvSpPr/>
      </dsp:nvSpPr>
      <dsp:spPr>
        <a:xfrm>
          <a:off x="1075332" y="735315"/>
          <a:ext cx="1836390" cy="779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977900" rtl="0">
            <a:lnSpc>
              <a:spcPct val="100000"/>
            </a:lnSpc>
            <a:spcBef>
              <a:spcPct val="0"/>
            </a:spcBef>
            <a:spcAft>
              <a:spcPct val="35000"/>
            </a:spcAft>
            <a:buNone/>
          </a:pPr>
          <a:endParaRPr lang="es-ES" sz="2200" kern="1200" noProof="1"/>
        </a:p>
      </dsp:txBody>
      <dsp:txXfrm>
        <a:off x="1075332" y="735315"/>
        <a:ext cx="1836390" cy="779074"/>
      </dsp:txXfrm>
    </dsp:sp>
    <dsp:sp modelId="{75512A68-FA50-4392-A441-C6EC352FE606}">
      <dsp:nvSpPr>
        <dsp:cNvPr id="0" name=""/>
        <dsp:cNvSpPr/>
      </dsp:nvSpPr>
      <dsp:spPr>
        <a:xfrm>
          <a:off x="3231700" y="735315"/>
          <a:ext cx="779074" cy="7790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5A8E1-258A-4D4B-9D55-24376C0AB360}">
      <dsp:nvSpPr>
        <dsp:cNvPr id="0" name=""/>
        <dsp:cNvSpPr/>
      </dsp:nvSpPr>
      <dsp:spPr>
        <a:xfrm>
          <a:off x="3395305" y="898921"/>
          <a:ext cx="451863" cy="4518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3C7F31-A7C1-43C9-AE27-AAE9100EE1FE}">
      <dsp:nvSpPr>
        <dsp:cNvPr id="0" name=""/>
        <dsp:cNvSpPr/>
      </dsp:nvSpPr>
      <dsp:spPr>
        <a:xfrm>
          <a:off x="4177719" y="735315"/>
          <a:ext cx="1836390" cy="779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977900" rtl="0">
            <a:lnSpc>
              <a:spcPct val="100000"/>
            </a:lnSpc>
            <a:spcBef>
              <a:spcPct val="0"/>
            </a:spcBef>
            <a:spcAft>
              <a:spcPct val="35000"/>
            </a:spcAft>
            <a:buNone/>
          </a:pPr>
          <a:r>
            <a:rPr lang="es-ES" sz="2200" kern="1200" noProof="1"/>
            <a:t>Reconocimiento de voz</a:t>
          </a:r>
        </a:p>
      </dsp:txBody>
      <dsp:txXfrm>
        <a:off x="4177719" y="735315"/>
        <a:ext cx="1836390" cy="779074"/>
      </dsp:txXfrm>
    </dsp:sp>
    <dsp:sp modelId="{2CA4BD4C-87EF-4944-9E57-97154B3B633C}">
      <dsp:nvSpPr>
        <dsp:cNvPr id="0" name=""/>
        <dsp:cNvSpPr/>
      </dsp:nvSpPr>
      <dsp:spPr>
        <a:xfrm>
          <a:off x="129313" y="2134742"/>
          <a:ext cx="779074" cy="7790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F53AC-3AF2-437B-A5AB-1239ADEC0676}">
      <dsp:nvSpPr>
        <dsp:cNvPr id="0" name=""/>
        <dsp:cNvSpPr/>
      </dsp:nvSpPr>
      <dsp:spPr>
        <a:xfrm>
          <a:off x="292918" y="2298348"/>
          <a:ext cx="451863" cy="4518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03E058-79E0-456E-A0FD-258E317D3D6A}">
      <dsp:nvSpPr>
        <dsp:cNvPr id="0" name=""/>
        <dsp:cNvSpPr/>
      </dsp:nvSpPr>
      <dsp:spPr>
        <a:xfrm>
          <a:off x="1075332" y="2134742"/>
          <a:ext cx="1836390" cy="779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977900" rtl="0">
            <a:lnSpc>
              <a:spcPct val="100000"/>
            </a:lnSpc>
            <a:spcBef>
              <a:spcPct val="0"/>
            </a:spcBef>
            <a:spcAft>
              <a:spcPct val="35000"/>
            </a:spcAft>
            <a:buNone/>
          </a:pPr>
          <a:r>
            <a:rPr lang="es-ES" sz="2200" kern="1200" noProof="1"/>
            <a:t>Inteligencia artificial</a:t>
          </a:r>
        </a:p>
      </dsp:txBody>
      <dsp:txXfrm>
        <a:off x="1075332" y="2134742"/>
        <a:ext cx="1836390" cy="779074"/>
      </dsp:txXfrm>
    </dsp:sp>
    <dsp:sp modelId="{7089FE6B-57E5-4306-8097-E758E000C828}">
      <dsp:nvSpPr>
        <dsp:cNvPr id="0" name=""/>
        <dsp:cNvSpPr/>
      </dsp:nvSpPr>
      <dsp:spPr>
        <a:xfrm>
          <a:off x="3231700" y="2134742"/>
          <a:ext cx="779074" cy="7790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0BC0F-FFD5-42B5-B952-9316B9364F6F}">
      <dsp:nvSpPr>
        <dsp:cNvPr id="0" name=""/>
        <dsp:cNvSpPr/>
      </dsp:nvSpPr>
      <dsp:spPr>
        <a:xfrm>
          <a:off x="3395305" y="2298348"/>
          <a:ext cx="451863" cy="4518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03AFE5-FAA2-4D8A-AEFA-D3C5CB41E5BC}">
      <dsp:nvSpPr>
        <dsp:cNvPr id="0" name=""/>
        <dsp:cNvSpPr/>
      </dsp:nvSpPr>
      <dsp:spPr>
        <a:xfrm>
          <a:off x="4177719" y="2134742"/>
          <a:ext cx="1836390" cy="779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977900" rtl="0">
            <a:lnSpc>
              <a:spcPct val="100000"/>
            </a:lnSpc>
            <a:spcBef>
              <a:spcPct val="0"/>
            </a:spcBef>
            <a:spcAft>
              <a:spcPct val="35000"/>
            </a:spcAft>
            <a:buNone/>
          </a:pPr>
          <a:r>
            <a:rPr lang="es-ES" sz="2200" kern="1200" noProof="1"/>
            <a:t>VR</a:t>
          </a:r>
        </a:p>
      </dsp:txBody>
      <dsp:txXfrm>
        <a:off x="4177719" y="2134742"/>
        <a:ext cx="1836390" cy="77907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o Lista de círculos"/>
  <dgm:desc val="Se usa para mostrar fragmentos de información no secuenciales o agrupados acompañados de objetos visuales relacionados. Las formas circulares pueden contener un icono o una imagen pequeña y el cuadro de texto correspondiente muestra texto de nivel 1. Funciona mejor en iconos o imágenes pequeñas con descripciones de longitud media."/>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0E43EA8-C83F-40B4-821D-381469DAC3C5}" type="datetime1">
              <a:rPr lang="es-ES" smtClean="0"/>
              <a:t>05/11/2022</a:t>
            </a:fld>
            <a:endParaRPr lang="es-ES"/>
          </a:p>
        </p:txBody>
      </p:sp>
      <p:sp>
        <p:nvSpPr>
          <p:cNvPr id="4" name="Marcador de pie de página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EC605DA-80A8-4B7B-B889-6C5700BB4CEA}" type="slidenum">
              <a:rPr lang="es-ES" smtClean="0"/>
              <a:t>‹Nº›</a:t>
            </a:fld>
            <a:endParaRPr lang="es-ES"/>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B196330-F357-4FA5-8E24-14646E9FA556}" type="datetime1">
              <a:rPr lang="es-ES" noProof="0" smtClean="0"/>
              <a:t>05/11/2022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3544625-0ADF-4414-89A2-9E135F0C849F}" type="slidenum">
              <a:rPr lang="es-ES" noProof="0" smtClean="0"/>
              <a:t>‹Nº›</a:t>
            </a:fld>
            <a:endParaRPr lang="es-ES" noProof="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F3544625-0ADF-4414-89A2-9E135F0C849F}" type="slidenum">
              <a:rPr lang="es-ES" smtClean="0"/>
              <a:t>1</a:t>
            </a:fld>
            <a:endParaRPr lang="es-ES"/>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F3544625-0ADF-4414-89A2-9E135F0C849F}" type="slidenum">
              <a:rPr lang="es-ES" smtClean="0"/>
              <a:t>10</a:t>
            </a:fld>
            <a:endParaRPr lang="es-ES"/>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F3544625-0ADF-4414-89A2-9E135F0C849F}" type="slidenum">
              <a:rPr lang="es-ES" smtClean="0"/>
              <a:t>30</a:t>
            </a:fld>
            <a:endParaRPr lang="es-ES"/>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Imagen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fecha 3"/>
          <p:cNvSpPr>
            <a:spLocks noGrp="1"/>
          </p:cNvSpPr>
          <p:nvPr>
            <p:ph type="dt" sz="half" idx="10"/>
          </p:nvPr>
        </p:nvSpPr>
        <p:spPr>
          <a:xfrm>
            <a:off x="8932558" y="5870575"/>
            <a:ext cx="1600200" cy="377825"/>
          </a:xfrm>
        </p:spPr>
        <p:txBody>
          <a:bodyPr rtlCol="0"/>
          <a:lstStyle/>
          <a:p>
            <a:pPr rtl="0"/>
            <a:fld id="{DB2FE8E8-091D-478B-96D3-F0BCBE902769}" type="datetime1">
              <a:rPr lang="es-ES" noProof="0" smtClean="0"/>
              <a:t>05/11/2022</a:t>
            </a:fld>
            <a:endParaRPr lang="es-ES" noProof="0"/>
          </a:p>
        </p:txBody>
      </p:sp>
      <p:sp>
        <p:nvSpPr>
          <p:cNvPr id="5" name="Marcador de pie de página 4"/>
          <p:cNvSpPr>
            <a:spLocks noGrp="1"/>
          </p:cNvSpPr>
          <p:nvPr>
            <p:ph type="ftr" sz="quarter" idx="11"/>
          </p:nvPr>
        </p:nvSpPr>
        <p:spPr>
          <a:xfrm>
            <a:off x="3962399" y="5870575"/>
            <a:ext cx="4893958" cy="377825"/>
          </a:xfrm>
        </p:spPr>
        <p:txBody>
          <a:bodyPr rtlCol="0"/>
          <a:lstStyle/>
          <a:p>
            <a:pPr rtl="0"/>
            <a:endParaRPr lang="es-ES" noProof="0"/>
          </a:p>
        </p:txBody>
      </p:sp>
      <p:sp>
        <p:nvSpPr>
          <p:cNvPr id="6" name="Marcador de número de diapositiva 5"/>
          <p:cNvSpPr>
            <a:spLocks noGrp="1"/>
          </p:cNvSpPr>
          <p:nvPr>
            <p:ph type="sldNum" sz="quarter" idx="12"/>
          </p:nvPr>
        </p:nvSpPr>
        <p:spPr>
          <a:xfrm>
            <a:off x="10608958" y="5870575"/>
            <a:ext cx="551167" cy="377825"/>
          </a:xfrm>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077E0CED-BF29-4F0C-9AA9-0115D5713A3C}" type="datetime1">
              <a:rPr lang="es-ES" noProof="0" smtClean="0"/>
              <a:t>05/11/2022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es-ES" noProof="0"/>
              <a:t>Haga clic para modificar el estilo de título del patrón</a:t>
            </a:r>
          </a:p>
        </p:txBody>
      </p:sp>
      <p:sp>
        <p:nvSpPr>
          <p:cNvPr id="3" name="Marcador de texto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34F880D4-439E-4610-9C3E-7002ADF72D68}" type="datetime1">
              <a:rPr lang="es-ES" noProof="0" smtClean="0"/>
              <a:t>05/11/2022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pic>
        <p:nvPicPr>
          <p:cNvPr id="11" name="Imagen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Cuadro de texto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4" name="Cuadro de texto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6" name="Título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es-ES" noProof="0"/>
              <a:t>Haga clic para modificar el estilo de título del patrón</a:t>
            </a:r>
          </a:p>
        </p:txBody>
      </p:sp>
      <p:sp>
        <p:nvSpPr>
          <p:cNvPr id="10" name="Marcador de texto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Haga clic para modificar los estilos de texto del patrón</a:t>
            </a:r>
          </a:p>
        </p:txBody>
      </p:sp>
      <p:sp>
        <p:nvSpPr>
          <p:cNvPr id="3" name="Marcador de texto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2D098E11-C3BE-4AEC-91BE-C88C988E8BDB}" type="datetime1">
              <a:rPr lang="es-ES" noProof="0" smtClean="0"/>
              <a:t>05/11/2022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es-ES" noProof="0"/>
              <a:t>Haga clic para modificar el estilo de título del patrón</a:t>
            </a:r>
          </a:p>
        </p:txBody>
      </p:sp>
      <p:sp>
        <p:nvSpPr>
          <p:cNvPr id="3" name="Marcador de texto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EB4B7CB3-EDF5-450E-A384-7B041709A774}" type="datetime1">
              <a:rPr lang="es-ES" noProof="0" smtClean="0"/>
              <a:t>05/11/2022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pic>
        <p:nvPicPr>
          <p:cNvPr id="11" name="Imagen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Cuadro de texto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4" name="Cuadro de texto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6" name="Título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es-ES" noProof="0"/>
              <a:t>Haga clic para modificar el estilo de título del patrón</a:t>
            </a:r>
          </a:p>
        </p:txBody>
      </p:sp>
      <p:sp>
        <p:nvSpPr>
          <p:cNvPr id="10" name="Marcador de texto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es-ES" noProof="0"/>
              <a:t>Haga clic para modificar los estilos de texto del patrón</a:t>
            </a:r>
          </a:p>
        </p:txBody>
      </p:sp>
      <p:sp>
        <p:nvSpPr>
          <p:cNvPr id="3" name="Marcador de texto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FFE3CB04-8628-4BE2-8D9F-839986C200F3}" type="datetime1">
              <a:rPr lang="es-ES" noProof="0" smtClean="0"/>
              <a:t>05/11/2022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es-ES" noProof="0"/>
              <a:t>Haga clic para modificar el estilo de título del patrón</a:t>
            </a:r>
          </a:p>
        </p:txBody>
      </p:sp>
      <p:sp>
        <p:nvSpPr>
          <p:cNvPr id="10" name="Marcador de texto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es-ES" noProof="0"/>
              <a:t>Haga clic para modificar los estilos de texto del patrón</a:t>
            </a:r>
          </a:p>
        </p:txBody>
      </p:sp>
      <p:sp>
        <p:nvSpPr>
          <p:cNvPr id="3" name="Marcador de texto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49ADF9D5-615E-4B40-B3DA-C7C3E3D8952A}" type="datetime1">
              <a:rPr lang="es-ES" noProof="0" smtClean="0"/>
              <a:t>05/11/2022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ítulo 1"/>
          <p:cNvSpPr>
            <a:spLocks noGrp="1"/>
          </p:cNvSpPr>
          <p:nvPr>
            <p:ph type="title"/>
          </p:nvPr>
        </p:nvSpPr>
        <p:spPr>
          <a:xfrm>
            <a:off x="685801" y="609600"/>
            <a:ext cx="10131425" cy="1456267"/>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B62485D5-0708-40FF-87DA-DFD6F1ED03E1}" type="datetime1">
              <a:rPr lang="es-ES" noProof="0" smtClean="0"/>
              <a:t>05/11/2022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vertical 1"/>
          <p:cNvSpPr>
            <a:spLocks noGrp="1"/>
          </p:cNvSpPr>
          <p:nvPr>
            <p:ph type="title" orient="vert"/>
          </p:nvPr>
        </p:nvSpPr>
        <p:spPr>
          <a:xfrm>
            <a:off x="8658675" y="609599"/>
            <a:ext cx="2158552" cy="5181601"/>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685800" y="609600"/>
            <a:ext cx="7832116" cy="5181600"/>
          </a:xfrm>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F15F592F-6928-459D-9C66-BF9E123B0381}" type="datetime1">
              <a:rPr lang="es-ES" noProof="0" smtClean="0"/>
              <a:t>05/11/2022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3D295882-27AA-4631-9331-D93597626FFA}" type="datetime1">
              <a:rPr lang="es-ES" noProof="0" smtClean="0"/>
              <a:t>05/11/2022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3308581"/>
            <a:ext cx="10131427" cy="1468800"/>
          </a:xfrm>
        </p:spPr>
        <p:txBody>
          <a:bodyPr rtlCol="0" anchor="b"/>
          <a:lstStyle>
            <a:lvl1pPr algn="l">
              <a:defRPr sz="4000" b="0" cap="all"/>
            </a:lvl1pPr>
          </a:lstStyle>
          <a:p>
            <a:pPr rtl="0"/>
            <a:r>
              <a:rPr lang="es-ES" noProof="0"/>
              <a:t>Haga clic para modificar el estilo de título del patrón</a:t>
            </a:r>
          </a:p>
        </p:txBody>
      </p:sp>
      <p:sp>
        <p:nvSpPr>
          <p:cNvPr id="3" name="Marcador de texto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839AA68A-2C9F-4F93-9A12-B546EF9950E3}" type="datetime1">
              <a:rPr lang="es-ES" noProof="0" smtClean="0"/>
              <a:t>05/11/2022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685802" y="2142067"/>
            <a:ext cx="4995334" cy="3649134"/>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5821895" y="2142067"/>
            <a:ext cx="4995332" cy="3649133"/>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744D0B13-414C-489C-BD27-AC542C962F8C}" type="datetime1">
              <a:rPr lang="es-ES" noProof="0" smtClean="0"/>
              <a:t>05/11/2022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texto 2"/>
          <p:cNvSpPr>
            <a:spLocks noGrp="1"/>
          </p:cNvSpPr>
          <p:nvPr>
            <p:ph type="body" idx="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685801" y="2870201"/>
            <a:ext cx="4996923" cy="2920998"/>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5823483" y="2870201"/>
            <a:ext cx="4995334" cy="2920998"/>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4795B55D-B831-4E7C-9B5B-10572D70AAC1}" type="datetime1">
              <a:rPr lang="es-ES" noProof="0" smtClean="0"/>
              <a:t>05/11/2022</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A81EFD60-9F29-4E84-B34D-5A4A32F8F177}" type="datetime1">
              <a:rPr lang="es-ES" noProof="0" smtClean="0"/>
              <a:t>05/11/2022</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Marcador de fecha 1"/>
          <p:cNvSpPr>
            <a:spLocks noGrp="1"/>
          </p:cNvSpPr>
          <p:nvPr>
            <p:ph type="dt" sz="half" idx="10"/>
          </p:nvPr>
        </p:nvSpPr>
        <p:spPr/>
        <p:txBody>
          <a:bodyPr rtlCol="0"/>
          <a:lstStyle/>
          <a:p>
            <a:pPr rtl="0"/>
            <a:fld id="{EFC432DC-30D4-485D-908A-88BDD16BF582}" type="datetime1">
              <a:rPr lang="es-ES" noProof="0" smtClean="0"/>
              <a:t>05/11/2022</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es-ES" noProof="0"/>
              <a:t>Haga clic para modificar el estilo de título del patrón</a:t>
            </a:r>
          </a:p>
        </p:txBody>
      </p:sp>
      <p:sp>
        <p:nvSpPr>
          <p:cNvPr id="3" name="Marcador de contenido 2"/>
          <p:cNvSpPr>
            <a:spLocks noGrp="1"/>
          </p:cNvSpPr>
          <p:nvPr>
            <p:ph idx="1"/>
          </p:nvPr>
        </p:nvSpPr>
        <p:spPr>
          <a:xfrm>
            <a:off x="4648201" y="609601"/>
            <a:ext cx="6169026" cy="5181600"/>
          </a:xfrm>
        </p:spPr>
        <p:txBody>
          <a:bodyPr rtlCol="0" anchor="ctr">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D08C6E3D-7AEB-4E32-A201-6C2FD4755C7B}" type="datetime1">
              <a:rPr lang="es-ES" noProof="0" smtClean="0"/>
              <a:t>05/11/2022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es-ES" noProof="0"/>
              <a:t>Haga clic para modificar el estilo de título del patrón</a:t>
            </a:r>
          </a:p>
        </p:txBody>
      </p:sp>
      <p:sp>
        <p:nvSpPr>
          <p:cNvPr id="14" name="Marcador de posición de imagen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63369E75-D520-456D-AA7B-A5719B0A1CFB}" type="datetime1">
              <a:rPr lang="es-ES" noProof="0" smtClean="0"/>
              <a:t>05/11/2022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4FAD132-1BC9-40CE-BE05-559C781AA0B0}" type="datetime1">
              <a:rPr lang="es-ES" noProof="0" smtClean="0"/>
              <a:t>05/11/2022</a:t>
            </a:fld>
            <a:endParaRPr lang="es-ES" noProof="0" dirty="0"/>
          </a:p>
        </p:txBody>
      </p:sp>
      <p:sp>
        <p:nvSpPr>
          <p:cNvPr id="5" name="Marcador de pie de página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s-ES" noProof="0"/>
          </a:p>
        </p:txBody>
      </p:sp>
      <p:sp>
        <p:nvSpPr>
          <p:cNvPr id="6" name="Marcador de número de diapositiva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jpg"/><Relationship Id="rId10" Type="http://schemas.microsoft.com/office/2007/relationships/diagramDrawing" Target="../diagrams/drawing1.xml"/><Relationship Id="rId4" Type="http://schemas.openxmlformats.org/officeDocument/2006/relationships/image" Target="../media/image5.jp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ielo nocturno con montañas a lo lejos en el horizonte">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rtlCol="0">
            <a:normAutofit fontScale="90000"/>
          </a:bodyPr>
          <a:lstStyle/>
          <a:p>
            <a:pPr rtl="0"/>
            <a:r>
              <a:rPr lang="es-ES" b="1" dirty="0"/>
              <a:t>¿Cómo se juega en América</a:t>
            </a:r>
            <a:br>
              <a:rPr lang="es-ES" b="1" dirty="0"/>
            </a:br>
            <a:r>
              <a:rPr lang="es-ES" b="1" dirty="0"/>
              <a:t>Latina? Instituciones políticas, </a:t>
            </a:r>
            <a:br>
              <a:rPr lang="es-ES" b="1" dirty="0"/>
            </a:br>
            <a:r>
              <a:rPr lang="es-ES" b="1" dirty="0"/>
              <a:t>procesos de negociación</a:t>
            </a:r>
            <a:br>
              <a:rPr lang="es-ES" b="1" dirty="0"/>
            </a:br>
            <a:r>
              <a:rPr lang="es-ES" b="1" dirty="0"/>
              <a:t>y políticas públicas</a:t>
            </a:r>
          </a:p>
        </p:txBody>
      </p:sp>
      <p:sp>
        <p:nvSpPr>
          <p:cNvPr id="3" name="Subtítulo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rtlCol="0">
            <a:normAutofit/>
          </a:bodyPr>
          <a:lstStyle/>
          <a:p>
            <a:pPr rtl="0"/>
            <a:r>
              <a:rPr lang="es-ES" dirty="0" err="1">
                <a:solidFill>
                  <a:schemeClr val="accent1">
                    <a:lumMod val="40000"/>
                    <a:lumOff val="60000"/>
                  </a:schemeClr>
                </a:solidFill>
              </a:rPr>
              <a:t>carlos</a:t>
            </a:r>
            <a:r>
              <a:rPr lang="es-ES" dirty="0">
                <a:solidFill>
                  <a:schemeClr val="accent1">
                    <a:lumMod val="40000"/>
                    <a:lumOff val="60000"/>
                  </a:schemeClr>
                </a:solidFill>
              </a:rPr>
              <a:t> </a:t>
            </a:r>
            <a:r>
              <a:rPr lang="es-ES" dirty="0" err="1">
                <a:solidFill>
                  <a:schemeClr val="accent1">
                    <a:lumMod val="40000"/>
                    <a:lumOff val="60000"/>
                  </a:schemeClr>
                </a:solidFill>
              </a:rPr>
              <a:t>Scartascini</a:t>
            </a:r>
            <a:r>
              <a:rPr lang="es-ES" dirty="0">
                <a:solidFill>
                  <a:schemeClr val="accent1">
                    <a:lumMod val="40000"/>
                    <a:lumOff val="60000"/>
                  </a:schemeClr>
                </a:solidFill>
              </a:rPr>
              <a:t>, Pablo T. </a:t>
            </a:r>
            <a:r>
              <a:rPr lang="es-ES" dirty="0" err="1">
                <a:solidFill>
                  <a:schemeClr val="accent1">
                    <a:lumMod val="40000"/>
                    <a:lumOff val="60000"/>
                  </a:schemeClr>
                </a:solidFill>
              </a:rPr>
              <a:t>Spiller</a:t>
            </a:r>
            <a:r>
              <a:rPr lang="es-ES" dirty="0">
                <a:solidFill>
                  <a:schemeClr val="accent1">
                    <a:lumMod val="40000"/>
                    <a:lumOff val="60000"/>
                  </a:schemeClr>
                </a:solidFill>
              </a:rPr>
              <a:t>, Ernesto Stein</a:t>
            </a:r>
          </a:p>
          <a:p>
            <a:pPr rtl="0"/>
            <a:r>
              <a:rPr lang="es-ES" dirty="0">
                <a:solidFill>
                  <a:schemeClr val="accent1">
                    <a:lumMod val="40000"/>
                    <a:lumOff val="60000"/>
                  </a:schemeClr>
                </a:solidFill>
              </a:rPr>
              <a:t>y Mariano Tommasi</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9F444-FCBD-B140-9C05-E443FA0805C4}"/>
              </a:ext>
            </a:extLst>
          </p:cNvPr>
          <p:cNvSpPr>
            <a:spLocks noGrp="1"/>
          </p:cNvSpPr>
          <p:nvPr>
            <p:ph type="title"/>
          </p:nvPr>
        </p:nvSpPr>
        <p:spPr>
          <a:xfrm>
            <a:off x="685801" y="609600"/>
            <a:ext cx="6143423" cy="1456267"/>
          </a:xfrm>
        </p:spPr>
        <p:txBody>
          <a:bodyPr rtlCol="0">
            <a:normAutofit/>
          </a:bodyPr>
          <a:lstStyle/>
          <a:p>
            <a:pPr rtl="0"/>
            <a:r>
              <a:rPr lang="es-ES" noProof="1"/>
              <a:t>Tecnología global</a:t>
            </a:r>
          </a:p>
        </p:txBody>
      </p:sp>
      <p:pic>
        <p:nvPicPr>
          <p:cNvPr id="4" name="Imagen 3" descr="satélite con el cielo nocturno de fondo">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upo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orma libre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grpSp>
          <p:nvGrpSpPr>
            <p:cNvPr id="181" name="Grupo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Conector recto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Conector recto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Conector recto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Conector recto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Conector recto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Conector recto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Conector recto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Conector recto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Conector recto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Conector recto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Conector recto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Conector recto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Conector recto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Conector recto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Conector recto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Conector recto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Conector recto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Conector recto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Conector recto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Conector recto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Conector recto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Conector recto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Conector recto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Conector recto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Conector recto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Conector recto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Conector recto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Conector recto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Conector recto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Conector recto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Conector recto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Conector recto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Conector recto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Conector recto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Conector recto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Conector recto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Conector recto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Conector recto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Conector recto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Conector recto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Conector recto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Conector recto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Conector recto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Conector recto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Conector recto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Conector recto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Conector recto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Conector recto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Conector recto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Conector recto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Conector recto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Conector recto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Conector recto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Conector recto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Conector recto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Conector recto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Conector recto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Conector recto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Conector recto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Conector recto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Conector recto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Conector recto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Conector recto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Conector recto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Conector recto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Conector recto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Conector recto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Conector recto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Conector recto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Conector recto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Conector recto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Conector recto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Conector recto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Conector recto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Conector recto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Conector recto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upo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orma libre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grpSp>
          <p:nvGrpSpPr>
            <p:cNvPr id="263" name="Grupo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Conector recto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Conector recto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Conector recto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Conector recto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Conector recto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Conector recto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Conector recto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Conector recto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Conector recto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Conector recto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Conector recto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Conector recto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Conector recto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Conector recto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Conector recto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Conector recto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Conector recto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Conector recto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Conector recto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Conector recto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Conector recto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Conector recto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Conector recto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Conector recto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Conector recto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Conector recto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Conector recto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Conector recto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Conector recto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Conector recto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Conector recto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Conector recto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Conector recto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Conector recto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Conector recto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Conector recto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Conector recto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Conector recto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Conector recto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Conector recto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Conector recto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Conector recto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Conector recto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Conector recto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Conector recto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Conector recto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Conector recto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Conector recto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Conector recto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Conector recto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Conector recto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Conector recto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Conector recto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Conector recto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Conector recto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Conector recto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Conector recto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Conector recto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Conector recto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Conector recto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Conector recto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Conector recto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Conector recto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Conector recto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Conector recto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Conector recto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Conector recto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Conector recto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Conector recto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Conector recto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Conector recto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Conector recto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Conector recto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Conector recto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Conector recto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Conector recto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Conector recto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Conector recto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Imagen 6" descr="imagen abstracta de puntos de luz">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graphicFrame>
        <p:nvGraphicFramePr>
          <p:cNvPr id="5" name="Marcador de contenido 4" descr="Gráfico de SmartArt">
            <a:extLst>
              <a:ext uri="{FF2B5EF4-FFF2-40B4-BE49-F238E27FC236}">
                <a16:creationId xmlns:a16="http://schemas.microsoft.com/office/drawing/2014/main" id="{C983627E-F26C-354F-BF0A-ECCD7E968A2B}"/>
              </a:ext>
            </a:extLst>
          </p:cNvPr>
          <p:cNvGraphicFramePr>
            <a:graphicFrameLocks noGrp="1"/>
          </p:cNvGraphicFramePr>
          <p:nvPr>
            <p:ph idx="1"/>
            <p:extLst>
              <p:ext uri="{D42A27DB-BD31-4B8C-83A1-F6EECF244321}">
                <p14:modId xmlns:p14="http://schemas.microsoft.com/office/powerpoint/2010/main" val="1980017751"/>
              </p:ext>
            </p:extLst>
          </p:nvPr>
        </p:nvGraphicFramePr>
        <p:xfrm>
          <a:off x="685801" y="2142067"/>
          <a:ext cx="6143423" cy="36491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1382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49052-5FA5-CCB4-6D09-F4B008668AE9}"/>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5952440E-2D3B-A4A8-7D20-17585F1260EC}"/>
              </a:ext>
            </a:extLst>
          </p:cNvPr>
          <p:cNvPicPr>
            <a:picLocks noGrp="1" noChangeAspect="1"/>
          </p:cNvPicPr>
          <p:nvPr>
            <p:ph idx="1"/>
          </p:nvPr>
        </p:nvPicPr>
        <p:blipFill rotWithShape="1">
          <a:blip r:embed="rId2"/>
          <a:srcRect l="20561" t="20340" r="23311" b="27374"/>
          <a:stretch/>
        </p:blipFill>
        <p:spPr>
          <a:xfrm>
            <a:off x="303617" y="395306"/>
            <a:ext cx="11584766" cy="6067388"/>
          </a:xfrm>
        </p:spPr>
      </p:pic>
    </p:spTree>
    <p:extLst>
      <p:ext uri="{BB962C8B-B14F-4D97-AF65-F5344CB8AC3E}">
        <p14:creationId xmlns:p14="http://schemas.microsoft.com/office/powerpoint/2010/main" val="398326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24CF2-F41F-BF5B-1905-E46772BC9085}"/>
              </a:ext>
            </a:extLst>
          </p:cNvPr>
          <p:cNvSpPr>
            <a:spLocks noGrp="1"/>
          </p:cNvSpPr>
          <p:nvPr>
            <p:ph type="title"/>
          </p:nvPr>
        </p:nvSpPr>
        <p:spPr/>
        <p:txBody>
          <a:bodyPr>
            <a:normAutofit/>
          </a:bodyPr>
          <a:lstStyle/>
          <a:p>
            <a:r>
              <a:rPr lang="es-ES" dirty="0"/>
              <a:t>La variable dependiente: las características de las políticas públicas</a:t>
            </a:r>
            <a:endParaRPr lang="es-MX" dirty="0"/>
          </a:p>
        </p:txBody>
      </p:sp>
      <p:sp>
        <p:nvSpPr>
          <p:cNvPr id="3" name="Marcador de contenido 2">
            <a:extLst>
              <a:ext uri="{FF2B5EF4-FFF2-40B4-BE49-F238E27FC236}">
                <a16:creationId xmlns:a16="http://schemas.microsoft.com/office/drawing/2014/main" id="{8AC6EF86-8C09-14D6-7F52-A9757819013D}"/>
              </a:ext>
            </a:extLst>
          </p:cNvPr>
          <p:cNvSpPr>
            <a:spLocks noGrp="1"/>
          </p:cNvSpPr>
          <p:nvPr>
            <p:ph idx="1"/>
          </p:nvPr>
        </p:nvSpPr>
        <p:spPr/>
        <p:txBody>
          <a:bodyPr>
            <a:normAutofit/>
          </a:bodyPr>
          <a:lstStyle/>
          <a:p>
            <a:r>
              <a:rPr lang="es-ES" sz="2400" dirty="0"/>
              <a:t>Una característica importante de las políticas que ha sido ampliamente reconocida en estudios económicos recientes es la credibilidad de la política. Los efectos de las políticas sobre los resultados económicos y sociales de interés dependen de las acciones y reacciones de los agentes económicos y sociales, quienes tienen en cuenta sus expectativas sobre el futuro de las políticas en cuestión antes de decidir sus respuestas.</a:t>
            </a:r>
          </a:p>
          <a:p>
            <a:endParaRPr lang="es-MX" sz="2400" dirty="0"/>
          </a:p>
        </p:txBody>
      </p:sp>
    </p:spTree>
    <p:extLst>
      <p:ext uri="{BB962C8B-B14F-4D97-AF65-F5344CB8AC3E}">
        <p14:creationId xmlns:p14="http://schemas.microsoft.com/office/powerpoint/2010/main" val="351155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43E6821-5E3D-5DEF-7F14-05DBCE13E922}"/>
              </a:ext>
            </a:extLst>
          </p:cNvPr>
          <p:cNvSpPr>
            <a:spLocks noGrp="1"/>
          </p:cNvSpPr>
          <p:nvPr>
            <p:ph type="title"/>
          </p:nvPr>
        </p:nvSpPr>
        <p:spPr/>
        <p:txBody>
          <a:bodyPr/>
          <a:lstStyle/>
          <a:p>
            <a:endParaRPr lang="es-MX"/>
          </a:p>
        </p:txBody>
      </p:sp>
      <p:sp>
        <p:nvSpPr>
          <p:cNvPr id="5" name="Marcador de contenido 4">
            <a:extLst>
              <a:ext uri="{FF2B5EF4-FFF2-40B4-BE49-F238E27FC236}">
                <a16:creationId xmlns:a16="http://schemas.microsoft.com/office/drawing/2014/main" id="{C5BB454F-96F9-922D-EDF1-081252E1A544}"/>
              </a:ext>
            </a:extLst>
          </p:cNvPr>
          <p:cNvSpPr>
            <a:spLocks noGrp="1"/>
          </p:cNvSpPr>
          <p:nvPr>
            <p:ph sz="half" idx="1"/>
          </p:nvPr>
        </p:nvSpPr>
        <p:spPr/>
        <p:txBody>
          <a:bodyPr>
            <a:normAutofit fontScale="92500"/>
          </a:bodyPr>
          <a:lstStyle/>
          <a:p>
            <a:r>
              <a:rPr lang="es-ES" sz="2400" dirty="0"/>
              <a:t>Un conjunto de incentivos distorsionado pero estable puede perjudicar menos el desempeño económico que un conjunto de incentivos incierto e inestable generado por un proceso de reforma comercial sin credibilidad</a:t>
            </a:r>
            <a:endParaRPr lang="es-MX" sz="2400" dirty="0"/>
          </a:p>
        </p:txBody>
      </p:sp>
      <p:sp>
        <p:nvSpPr>
          <p:cNvPr id="6" name="Marcador de contenido 5">
            <a:extLst>
              <a:ext uri="{FF2B5EF4-FFF2-40B4-BE49-F238E27FC236}">
                <a16:creationId xmlns:a16="http://schemas.microsoft.com/office/drawing/2014/main" id="{2C8364E6-A1D8-C520-7B97-0A136EF96E60}"/>
              </a:ext>
            </a:extLst>
          </p:cNvPr>
          <p:cNvSpPr>
            <a:spLocks noGrp="1"/>
          </p:cNvSpPr>
          <p:nvPr>
            <p:ph sz="half" idx="2"/>
          </p:nvPr>
        </p:nvSpPr>
        <p:spPr/>
        <p:txBody>
          <a:bodyPr>
            <a:normAutofit fontScale="92500"/>
          </a:bodyPr>
          <a:lstStyle/>
          <a:p>
            <a:r>
              <a:rPr lang="es-ES" sz="2000" dirty="0"/>
              <a:t>Si el PFP no facilita la cooperación, a medida que los partidos se alternan en el poder, los contenidos de algunas políticas pueden ir cambiando todo el tiempo (por ejemplo, de apertura comercial a protección, nuevamente a apertura, y así sucesivamente). En contraste, </a:t>
            </a:r>
            <a:r>
              <a:rPr lang="es-ES" sz="2400" dirty="0"/>
              <a:t>características como la estabilidad de las políticas (o, en este caso, la falta de ella) serán una constante en la medida en que la configuración institucional no cambie</a:t>
            </a:r>
            <a:endParaRPr lang="es-MX" sz="2000" dirty="0"/>
          </a:p>
        </p:txBody>
      </p:sp>
    </p:spTree>
    <p:extLst>
      <p:ext uri="{BB962C8B-B14F-4D97-AF65-F5344CB8AC3E}">
        <p14:creationId xmlns:p14="http://schemas.microsoft.com/office/powerpoint/2010/main" val="322469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7BDEE-1263-AF3B-AA11-E7FFC8ED4130}"/>
              </a:ext>
            </a:extLst>
          </p:cNvPr>
          <p:cNvSpPr>
            <a:spLocks noGrp="1"/>
          </p:cNvSpPr>
          <p:nvPr>
            <p:ph type="title"/>
          </p:nvPr>
        </p:nvSpPr>
        <p:spPr/>
        <p:txBody>
          <a:bodyPr>
            <a:normAutofit/>
          </a:bodyPr>
          <a:lstStyle/>
          <a:p>
            <a:r>
              <a:rPr lang="es-MX" dirty="0"/>
              <a:t>Características de las políticas públicas (“características externas”)</a:t>
            </a:r>
          </a:p>
        </p:txBody>
      </p:sp>
      <p:sp>
        <p:nvSpPr>
          <p:cNvPr id="4" name="Marcador de texto 3">
            <a:extLst>
              <a:ext uri="{FF2B5EF4-FFF2-40B4-BE49-F238E27FC236}">
                <a16:creationId xmlns:a16="http://schemas.microsoft.com/office/drawing/2014/main" id="{F40FF520-82F4-3C3B-B85C-AA46B0D05021}"/>
              </a:ext>
            </a:extLst>
          </p:cNvPr>
          <p:cNvSpPr>
            <a:spLocks noGrp="1"/>
          </p:cNvSpPr>
          <p:nvPr>
            <p:ph type="body" idx="1"/>
          </p:nvPr>
        </p:nvSpPr>
        <p:spPr/>
        <p:txBody>
          <a:bodyPr/>
          <a:lstStyle/>
          <a:p>
            <a:r>
              <a:rPr lang="es-ES" dirty="0"/>
              <a:t>Estabilidad de las políticas. </a:t>
            </a:r>
            <a:endParaRPr lang="es-MX" dirty="0"/>
          </a:p>
        </p:txBody>
      </p:sp>
      <p:sp>
        <p:nvSpPr>
          <p:cNvPr id="5" name="Marcador de contenido 4">
            <a:extLst>
              <a:ext uri="{FF2B5EF4-FFF2-40B4-BE49-F238E27FC236}">
                <a16:creationId xmlns:a16="http://schemas.microsoft.com/office/drawing/2014/main" id="{A777C149-5B82-9C96-30D9-3E20C099BB5C}"/>
              </a:ext>
            </a:extLst>
          </p:cNvPr>
          <p:cNvSpPr>
            <a:spLocks noGrp="1"/>
          </p:cNvSpPr>
          <p:nvPr>
            <p:ph sz="half" idx="2"/>
          </p:nvPr>
        </p:nvSpPr>
        <p:spPr/>
        <p:txBody>
          <a:bodyPr/>
          <a:lstStyle/>
          <a:p>
            <a:r>
              <a:rPr lang="es-ES" dirty="0"/>
              <a:t>Algunos países parecen capaces de sostener políticas en el tiempo</a:t>
            </a:r>
          </a:p>
          <a:p>
            <a:r>
              <a:rPr lang="es-ES" dirty="0"/>
              <a:t>El concepto de estabilidad de las políticas está estrechamente vinculado al concepto de credibilidad de las políticas discutido más arriba</a:t>
            </a:r>
            <a:endParaRPr lang="es-MX" dirty="0"/>
          </a:p>
        </p:txBody>
      </p:sp>
      <p:sp>
        <p:nvSpPr>
          <p:cNvPr id="6" name="Marcador de texto 5">
            <a:extLst>
              <a:ext uri="{FF2B5EF4-FFF2-40B4-BE49-F238E27FC236}">
                <a16:creationId xmlns:a16="http://schemas.microsoft.com/office/drawing/2014/main" id="{D3010329-60DB-D7C2-E944-35CF88497FA6}"/>
              </a:ext>
            </a:extLst>
          </p:cNvPr>
          <p:cNvSpPr>
            <a:spLocks noGrp="1"/>
          </p:cNvSpPr>
          <p:nvPr>
            <p:ph type="body" sz="quarter" idx="3"/>
          </p:nvPr>
        </p:nvSpPr>
        <p:spPr/>
        <p:txBody>
          <a:bodyPr/>
          <a:lstStyle/>
          <a:p>
            <a:r>
              <a:rPr lang="es-ES" dirty="0"/>
              <a:t>Adaptabilidad de las políticas. </a:t>
            </a:r>
            <a:endParaRPr lang="es-MX" dirty="0"/>
          </a:p>
        </p:txBody>
      </p:sp>
      <p:sp>
        <p:nvSpPr>
          <p:cNvPr id="7" name="Marcador de contenido 6">
            <a:extLst>
              <a:ext uri="{FF2B5EF4-FFF2-40B4-BE49-F238E27FC236}">
                <a16:creationId xmlns:a16="http://schemas.microsoft.com/office/drawing/2014/main" id="{E251C4B1-5DEB-E7FF-8810-638B32F184C5}"/>
              </a:ext>
            </a:extLst>
          </p:cNvPr>
          <p:cNvSpPr>
            <a:spLocks noGrp="1"/>
          </p:cNvSpPr>
          <p:nvPr>
            <p:ph sz="quarter" idx="4"/>
          </p:nvPr>
        </p:nvSpPr>
        <p:spPr/>
        <p:txBody>
          <a:bodyPr>
            <a:normAutofit/>
          </a:bodyPr>
          <a:lstStyle/>
          <a:p>
            <a:r>
              <a:rPr lang="es-ES" sz="2000" dirty="0"/>
              <a:t>Es aconsejable que los países tengan la capacidad de adaptar sus políticas a las condiciones económicas cambiantes, y de cambiar las políticas cuando es claro que están fracasando.</a:t>
            </a:r>
            <a:endParaRPr lang="es-MX" sz="2000" dirty="0"/>
          </a:p>
        </p:txBody>
      </p:sp>
    </p:spTree>
    <p:extLst>
      <p:ext uri="{BB962C8B-B14F-4D97-AF65-F5344CB8AC3E}">
        <p14:creationId xmlns:p14="http://schemas.microsoft.com/office/powerpoint/2010/main" val="374741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7BDEE-1263-AF3B-AA11-E7FFC8ED4130}"/>
              </a:ext>
            </a:extLst>
          </p:cNvPr>
          <p:cNvSpPr>
            <a:spLocks noGrp="1"/>
          </p:cNvSpPr>
          <p:nvPr>
            <p:ph type="title"/>
          </p:nvPr>
        </p:nvSpPr>
        <p:spPr/>
        <p:txBody>
          <a:bodyPr>
            <a:normAutofit/>
          </a:bodyPr>
          <a:lstStyle/>
          <a:p>
            <a:r>
              <a:rPr lang="es-MX" dirty="0"/>
              <a:t>Características de las políticas públicas (“características externas”)</a:t>
            </a:r>
          </a:p>
        </p:txBody>
      </p:sp>
      <p:sp>
        <p:nvSpPr>
          <p:cNvPr id="4" name="Marcador de texto 3">
            <a:extLst>
              <a:ext uri="{FF2B5EF4-FFF2-40B4-BE49-F238E27FC236}">
                <a16:creationId xmlns:a16="http://schemas.microsoft.com/office/drawing/2014/main" id="{F40FF520-82F4-3C3B-B85C-AA46B0D05021}"/>
              </a:ext>
            </a:extLst>
          </p:cNvPr>
          <p:cNvSpPr>
            <a:spLocks noGrp="1"/>
          </p:cNvSpPr>
          <p:nvPr>
            <p:ph type="body" idx="1"/>
          </p:nvPr>
        </p:nvSpPr>
        <p:spPr/>
        <p:txBody>
          <a:bodyPr/>
          <a:lstStyle/>
          <a:p>
            <a:r>
              <a:rPr lang="es-ES" dirty="0"/>
              <a:t>Coordinación y coherencia. </a:t>
            </a:r>
            <a:endParaRPr lang="es-MX" dirty="0"/>
          </a:p>
        </p:txBody>
      </p:sp>
      <p:sp>
        <p:nvSpPr>
          <p:cNvPr id="5" name="Marcador de contenido 4">
            <a:extLst>
              <a:ext uri="{FF2B5EF4-FFF2-40B4-BE49-F238E27FC236}">
                <a16:creationId xmlns:a16="http://schemas.microsoft.com/office/drawing/2014/main" id="{A777C149-5B82-9C96-30D9-3E20C099BB5C}"/>
              </a:ext>
            </a:extLst>
          </p:cNvPr>
          <p:cNvSpPr>
            <a:spLocks noGrp="1"/>
          </p:cNvSpPr>
          <p:nvPr>
            <p:ph sz="half" idx="2"/>
          </p:nvPr>
        </p:nvSpPr>
        <p:spPr/>
        <p:txBody>
          <a:bodyPr>
            <a:normAutofit/>
          </a:bodyPr>
          <a:lstStyle/>
          <a:p>
            <a:r>
              <a:rPr lang="es-ES" sz="2000" dirty="0"/>
              <a:t>Las políticas públicas son el resultado de acciones tomadas por múltiples actores en el proceso de formulación de políticas. Idealmente, los diferentes agentes que actúan en el mismo ámbito político deberían coordinar sus acciones para producir políticas </a:t>
            </a:r>
            <a:r>
              <a:rPr lang="es-ES" sz="2000" dirty="0" err="1"/>
              <a:t>co</a:t>
            </a:r>
            <a:r>
              <a:rPr lang="en-US" sz="2000" dirty="0" err="1"/>
              <a:t>herentes</a:t>
            </a:r>
            <a:r>
              <a:rPr lang="en-US" sz="2000" dirty="0"/>
              <a:t>.</a:t>
            </a:r>
            <a:endParaRPr lang="es-MX" sz="2000" dirty="0"/>
          </a:p>
        </p:txBody>
      </p:sp>
      <p:sp>
        <p:nvSpPr>
          <p:cNvPr id="6" name="Marcador de texto 5">
            <a:extLst>
              <a:ext uri="{FF2B5EF4-FFF2-40B4-BE49-F238E27FC236}">
                <a16:creationId xmlns:a16="http://schemas.microsoft.com/office/drawing/2014/main" id="{D3010329-60DB-D7C2-E944-35CF88497FA6}"/>
              </a:ext>
            </a:extLst>
          </p:cNvPr>
          <p:cNvSpPr>
            <a:spLocks noGrp="1"/>
          </p:cNvSpPr>
          <p:nvPr>
            <p:ph type="body" sz="quarter" idx="3"/>
          </p:nvPr>
        </p:nvSpPr>
        <p:spPr>
          <a:xfrm>
            <a:off x="6094413" y="2794529"/>
            <a:ext cx="4722813" cy="576262"/>
          </a:xfrm>
        </p:spPr>
        <p:txBody>
          <a:bodyPr/>
          <a:lstStyle/>
          <a:p>
            <a:r>
              <a:rPr lang="es-ES" sz="2800" dirty="0"/>
              <a:t>Calidad de la implementación y del </a:t>
            </a:r>
            <a:r>
              <a:rPr lang="es-ES" sz="2800" dirty="0" err="1"/>
              <a:t>enforcement</a:t>
            </a:r>
            <a:r>
              <a:rPr lang="es-ES" sz="2800" dirty="0"/>
              <a:t> (o aplicación efectiva).</a:t>
            </a:r>
            <a:r>
              <a:rPr lang="es-ES" dirty="0"/>
              <a:t> </a:t>
            </a:r>
            <a:endParaRPr lang="es-MX" dirty="0"/>
          </a:p>
        </p:txBody>
      </p:sp>
      <p:sp>
        <p:nvSpPr>
          <p:cNvPr id="7" name="Marcador de contenido 6">
            <a:extLst>
              <a:ext uri="{FF2B5EF4-FFF2-40B4-BE49-F238E27FC236}">
                <a16:creationId xmlns:a16="http://schemas.microsoft.com/office/drawing/2014/main" id="{E251C4B1-5DEB-E7FF-8810-638B32F184C5}"/>
              </a:ext>
            </a:extLst>
          </p:cNvPr>
          <p:cNvSpPr>
            <a:spLocks noGrp="1"/>
          </p:cNvSpPr>
          <p:nvPr>
            <p:ph sz="quarter" idx="4"/>
          </p:nvPr>
        </p:nvSpPr>
        <p:spPr>
          <a:xfrm>
            <a:off x="5959742" y="3599070"/>
            <a:ext cx="4995334" cy="2920998"/>
          </a:xfrm>
        </p:spPr>
        <p:txBody>
          <a:bodyPr>
            <a:normAutofit/>
          </a:bodyPr>
          <a:lstStyle/>
          <a:p>
            <a:r>
              <a:rPr lang="es-ES" sz="2000" dirty="0"/>
              <a:t>Una política podría estar muy bien diseñada, atravesar el proceso de aprobación sin modificaciones, y aun así ser completamente ineficaz si no está bien implementada y ejecutada.</a:t>
            </a:r>
            <a:endParaRPr lang="es-MX" sz="2000" dirty="0"/>
          </a:p>
        </p:txBody>
      </p:sp>
    </p:spTree>
    <p:extLst>
      <p:ext uri="{BB962C8B-B14F-4D97-AF65-F5344CB8AC3E}">
        <p14:creationId xmlns:p14="http://schemas.microsoft.com/office/powerpoint/2010/main" val="4203914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7BDEE-1263-AF3B-AA11-E7FFC8ED4130}"/>
              </a:ext>
            </a:extLst>
          </p:cNvPr>
          <p:cNvSpPr>
            <a:spLocks noGrp="1"/>
          </p:cNvSpPr>
          <p:nvPr>
            <p:ph type="title"/>
          </p:nvPr>
        </p:nvSpPr>
        <p:spPr/>
        <p:txBody>
          <a:bodyPr>
            <a:normAutofit fontScale="90000"/>
          </a:bodyPr>
          <a:lstStyle/>
          <a:p>
            <a:r>
              <a:rPr lang="es-MX" dirty="0"/>
              <a:t>Características de las políticas públicas (“características externas”)</a:t>
            </a:r>
          </a:p>
        </p:txBody>
      </p:sp>
      <p:sp>
        <p:nvSpPr>
          <p:cNvPr id="5" name="Marcador de contenido 4">
            <a:extLst>
              <a:ext uri="{FF2B5EF4-FFF2-40B4-BE49-F238E27FC236}">
                <a16:creationId xmlns:a16="http://schemas.microsoft.com/office/drawing/2014/main" id="{A777C149-5B82-9C96-30D9-3E20C099BB5C}"/>
              </a:ext>
            </a:extLst>
          </p:cNvPr>
          <p:cNvSpPr>
            <a:spLocks noGrp="1"/>
          </p:cNvSpPr>
          <p:nvPr>
            <p:ph idx="1"/>
          </p:nvPr>
        </p:nvSpPr>
        <p:spPr/>
        <p:txBody>
          <a:bodyPr>
            <a:normAutofit/>
          </a:bodyPr>
          <a:lstStyle/>
          <a:p>
            <a:r>
              <a:rPr lang="es-ES" sz="2400" dirty="0"/>
              <a:t>Esta dimensión, sugerida por Cox y </a:t>
            </a:r>
            <a:r>
              <a:rPr lang="es-ES" sz="2400" dirty="0" err="1"/>
              <a:t>McCubbins</a:t>
            </a:r>
            <a:r>
              <a:rPr lang="es-ES" sz="2400" dirty="0"/>
              <a:t> (2001), hace referencia a la medida en la cual las políticas formuladas por un sistema dado promueven el bienestar general y se asemejan a bienes públicos (es decir, son de interés público) o tienden a canalizar beneficios privados para determinados individuos, facciones o regiones en la forma de proyectos con beneficios concentrados, subsidios o lagunas fiscales</a:t>
            </a:r>
            <a:endParaRPr lang="es-MX" sz="2400" dirty="0"/>
          </a:p>
        </p:txBody>
      </p:sp>
      <p:sp>
        <p:nvSpPr>
          <p:cNvPr id="4" name="Marcador de texto 3">
            <a:extLst>
              <a:ext uri="{FF2B5EF4-FFF2-40B4-BE49-F238E27FC236}">
                <a16:creationId xmlns:a16="http://schemas.microsoft.com/office/drawing/2014/main" id="{F40FF520-82F4-3C3B-B85C-AA46B0D05021}"/>
              </a:ext>
            </a:extLst>
          </p:cNvPr>
          <p:cNvSpPr>
            <a:spLocks noGrp="1"/>
          </p:cNvSpPr>
          <p:nvPr>
            <p:ph type="body" sz="half" idx="2"/>
          </p:nvPr>
        </p:nvSpPr>
        <p:spPr/>
        <p:txBody>
          <a:bodyPr>
            <a:normAutofit/>
          </a:bodyPr>
          <a:lstStyle/>
          <a:p>
            <a:r>
              <a:rPr lang="es-ES" sz="2800" dirty="0"/>
              <a:t>Orientación al interés público. </a:t>
            </a:r>
            <a:endParaRPr lang="es-MX" sz="2800" dirty="0"/>
          </a:p>
        </p:txBody>
      </p:sp>
    </p:spTree>
    <p:extLst>
      <p:ext uri="{BB962C8B-B14F-4D97-AF65-F5344CB8AC3E}">
        <p14:creationId xmlns:p14="http://schemas.microsoft.com/office/powerpoint/2010/main" val="67941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BD79A4A-EA31-A97C-9310-7C84D9426365}"/>
              </a:ext>
            </a:extLst>
          </p:cNvPr>
          <p:cNvSpPr>
            <a:spLocks noGrp="1"/>
          </p:cNvSpPr>
          <p:nvPr>
            <p:ph type="title"/>
          </p:nvPr>
        </p:nvSpPr>
        <p:spPr/>
        <p:txBody>
          <a:bodyPr/>
          <a:lstStyle/>
          <a:p>
            <a:r>
              <a:rPr lang="es-ES" dirty="0"/>
              <a:t>El proceso de formulación de políticas</a:t>
            </a:r>
            <a:endParaRPr lang="es-MX" dirty="0"/>
          </a:p>
        </p:txBody>
      </p:sp>
      <p:sp>
        <p:nvSpPr>
          <p:cNvPr id="6" name="Marcador de contenido 5">
            <a:extLst>
              <a:ext uri="{FF2B5EF4-FFF2-40B4-BE49-F238E27FC236}">
                <a16:creationId xmlns:a16="http://schemas.microsoft.com/office/drawing/2014/main" id="{52E35525-1C37-35E0-4292-69B3AEA89D75}"/>
              </a:ext>
            </a:extLst>
          </p:cNvPr>
          <p:cNvSpPr>
            <a:spLocks noGrp="1"/>
          </p:cNvSpPr>
          <p:nvPr>
            <p:ph idx="1"/>
          </p:nvPr>
        </p:nvSpPr>
        <p:spPr/>
        <p:txBody>
          <a:bodyPr>
            <a:normAutofit/>
          </a:bodyPr>
          <a:lstStyle/>
          <a:p>
            <a:r>
              <a:rPr lang="es-ES" sz="2400" dirty="0"/>
              <a:t>En los sistemas democráticos, como los de América Latina, el proceso de formulación de políticas se desarrolla en escenarios en los que participan una variedad de actores políticos (o jugadores, en el lenguaje de la teoría de juegos)</a:t>
            </a:r>
          </a:p>
          <a:p>
            <a:r>
              <a:rPr lang="es-ES" sz="2400" dirty="0"/>
              <a:t>El PFP puede entenderse como un proceso de negociaciones e intercambios (o transacciones) entre actores políticos. Algunos de estos intercambios son consumados de manera instantánea (transacciones de tipo “spot”).</a:t>
            </a:r>
            <a:endParaRPr lang="es-MX" sz="2400" dirty="0"/>
          </a:p>
        </p:txBody>
      </p:sp>
    </p:spTree>
    <p:extLst>
      <p:ext uri="{BB962C8B-B14F-4D97-AF65-F5344CB8AC3E}">
        <p14:creationId xmlns:p14="http://schemas.microsoft.com/office/powerpoint/2010/main" val="257986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9CD86-FEAD-0463-7845-95DCF64E252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621D3C1-457E-A0EA-7A1B-5759AE29FD86}"/>
              </a:ext>
            </a:extLst>
          </p:cNvPr>
          <p:cNvSpPr>
            <a:spLocks noGrp="1"/>
          </p:cNvSpPr>
          <p:nvPr>
            <p:ph idx="1"/>
          </p:nvPr>
        </p:nvSpPr>
        <p:spPr/>
        <p:txBody>
          <a:bodyPr>
            <a:normAutofit/>
          </a:bodyPr>
          <a:lstStyle/>
          <a:p>
            <a:r>
              <a:rPr lang="es-ES" sz="2400" dirty="0"/>
              <a:t>El tipo de transacción en la que los actores políticos pueden comprometerse dependerá de las posibilidades provistas por el entorno institucional. Los temas de credibilidad y capacidad de </a:t>
            </a:r>
            <a:r>
              <a:rPr lang="es-ES" sz="2400" dirty="0" err="1"/>
              <a:t>enforcement</a:t>
            </a:r>
            <a:r>
              <a:rPr lang="es-ES" sz="2400" dirty="0"/>
              <a:t> de acuerdos políticos y de política pública son cruciales para que los actores políticos puedan comprometerse y participar en transacciones </a:t>
            </a:r>
            <a:r>
              <a:rPr lang="es-ES" sz="2400" dirty="0" err="1"/>
              <a:t>intertemporales</a:t>
            </a:r>
            <a:r>
              <a:rPr lang="es-ES" sz="2400" dirty="0"/>
              <a:t> o, más generalmente, para que puedan cooperar.</a:t>
            </a:r>
          </a:p>
          <a:p>
            <a:endParaRPr lang="es-MX" sz="2400" dirty="0"/>
          </a:p>
        </p:txBody>
      </p:sp>
    </p:spTree>
    <p:extLst>
      <p:ext uri="{BB962C8B-B14F-4D97-AF65-F5344CB8AC3E}">
        <p14:creationId xmlns:p14="http://schemas.microsoft.com/office/powerpoint/2010/main" val="13527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6E27A-E99F-4309-CDF0-C02F9F42E33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78550BE-4E94-A8AF-CD0E-00F6704B095C}"/>
              </a:ext>
            </a:extLst>
          </p:cNvPr>
          <p:cNvSpPr>
            <a:spLocks noGrp="1"/>
          </p:cNvSpPr>
          <p:nvPr>
            <p:ph idx="1"/>
          </p:nvPr>
        </p:nvSpPr>
        <p:spPr/>
        <p:txBody>
          <a:bodyPr>
            <a:normAutofit/>
          </a:bodyPr>
          <a:lstStyle/>
          <a:p>
            <a:r>
              <a:rPr lang="es-ES" sz="2400" dirty="0"/>
              <a:t>También depende de las expectativas que diversos actores tengan respecto del comportamiento de otros jugadores. Estos patrones interactivos de comportamiento constituyen lo que en el lenguaje de la teoría de juegos se denomina equilibrio. Por ende, las características de las políticas públicas dependen del comportamiento de equilibrio de estos actores en el juego político</a:t>
            </a:r>
            <a:endParaRPr lang="es-MX" sz="2400" dirty="0"/>
          </a:p>
        </p:txBody>
      </p:sp>
    </p:spTree>
    <p:extLst>
      <p:ext uri="{BB962C8B-B14F-4D97-AF65-F5344CB8AC3E}">
        <p14:creationId xmlns:p14="http://schemas.microsoft.com/office/powerpoint/2010/main" val="179235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98EAF-3241-ACAB-E5A8-FEA42401531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6CE1409-440E-BC30-47DA-345FA4FD4E47}"/>
              </a:ext>
            </a:extLst>
          </p:cNvPr>
          <p:cNvSpPr>
            <a:spLocks noGrp="1"/>
          </p:cNvSpPr>
          <p:nvPr>
            <p:ph idx="1"/>
          </p:nvPr>
        </p:nvSpPr>
        <p:spPr/>
        <p:txBody>
          <a:bodyPr/>
          <a:lstStyle/>
          <a:p>
            <a:r>
              <a:rPr lang="es-ES" dirty="0"/>
              <a:t>América Latina ha sido influenciada continuamente por olas de asesoramiento de política que no siempre iban en la misma dirección. Por ejemplo, las recomendaciones han fluctuado desde las vertientes que favorecían el desarrollo estatal, la industrialización y las restricciones comerciales, hasta aquellas que favorecían la liberalización comercial, como aquellas atadas al Consenso de Washington en la década de 1990. En ambos casos, los resultados de estos esfuerzos han sido variados y algo decepcionantes</a:t>
            </a:r>
            <a:endParaRPr lang="es-MX" dirty="0"/>
          </a:p>
        </p:txBody>
      </p:sp>
    </p:spTree>
    <p:extLst>
      <p:ext uri="{BB962C8B-B14F-4D97-AF65-F5344CB8AC3E}">
        <p14:creationId xmlns:p14="http://schemas.microsoft.com/office/powerpoint/2010/main" val="1229514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534D9-26D2-C800-01DE-C1BCC9B49C4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F1C579F-1ADD-EFD7-E105-449CAC98747E}"/>
              </a:ext>
            </a:extLst>
          </p:cNvPr>
          <p:cNvSpPr>
            <a:spLocks noGrp="1"/>
          </p:cNvSpPr>
          <p:nvPr>
            <p:ph idx="1"/>
          </p:nvPr>
        </p:nvSpPr>
        <p:spPr/>
        <p:txBody>
          <a:bodyPr>
            <a:normAutofit/>
          </a:bodyPr>
          <a:lstStyle/>
          <a:p>
            <a:r>
              <a:rPr lang="es-ES" sz="2800" b="1" dirty="0"/>
              <a:t>El comportamiento de los actores políticos </a:t>
            </a:r>
            <a:r>
              <a:rPr lang="es-ES" sz="2400" dirty="0"/>
              <a:t>en el proceso de formulación de políticas –influido por el rol en el que se desempeñan, sus incentivos y las restricciones que enfrentan– </a:t>
            </a:r>
            <a:r>
              <a:rPr lang="es-ES" sz="2800" b="1" dirty="0"/>
              <a:t>dependerá</a:t>
            </a:r>
            <a:r>
              <a:rPr lang="es-ES" sz="2400" dirty="0"/>
              <a:t>, a la vez, </a:t>
            </a:r>
            <a:r>
              <a:rPr lang="es-ES" sz="2800" b="1" dirty="0"/>
              <a:t>del funcionamiento de las instituciones políticas</a:t>
            </a:r>
            <a:r>
              <a:rPr lang="es-ES" sz="2400" dirty="0"/>
              <a:t> (como el Congreso, el sistema de partidos o el Poder Judicial) </a:t>
            </a:r>
            <a:r>
              <a:rPr lang="es-ES" sz="2800" b="1" dirty="0"/>
              <a:t>y de las reglas institucionales básicas </a:t>
            </a:r>
            <a:r>
              <a:rPr lang="es-ES" sz="2400" dirty="0"/>
              <a:t>(como las reglas electorales y las reglas constitucionales) que determinan los roles de cada uno de los jugadores, así como las reglas de interacción entre ellos</a:t>
            </a:r>
            <a:endParaRPr lang="es-MX" sz="2400" dirty="0"/>
          </a:p>
        </p:txBody>
      </p:sp>
    </p:spTree>
    <p:extLst>
      <p:ext uri="{BB962C8B-B14F-4D97-AF65-F5344CB8AC3E}">
        <p14:creationId xmlns:p14="http://schemas.microsoft.com/office/powerpoint/2010/main" val="78687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B6ECB-8914-1BB8-59B3-14B770588450}"/>
              </a:ext>
            </a:extLst>
          </p:cNvPr>
          <p:cNvSpPr>
            <a:spLocks noGrp="1"/>
          </p:cNvSpPr>
          <p:nvPr>
            <p:ph type="title"/>
          </p:nvPr>
        </p:nvSpPr>
        <p:spPr/>
        <p:txBody>
          <a:bodyPr>
            <a:normAutofit/>
          </a:bodyPr>
          <a:lstStyle/>
          <a:p>
            <a:endParaRPr lang="es-MX" sz="4000"/>
          </a:p>
        </p:txBody>
      </p:sp>
      <p:sp>
        <p:nvSpPr>
          <p:cNvPr id="3" name="Marcador de contenido 2">
            <a:extLst>
              <a:ext uri="{FF2B5EF4-FFF2-40B4-BE49-F238E27FC236}">
                <a16:creationId xmlns:a16="http://schemas.microsoft.com/office/drawing/2014/main" id="{B875BC95-3BFC-3DEC-E385-F41F54CAAF46}"/>
              </a:ext>
            </a:extLst>
          </p:cNvPr>
          <p:cNvSpPr>
            <a:spLocks noGrp="1"/>
          </p:cNvSpPr>
          <p:nvPr>
            <p:ph idx="1"/>
          </p:nvPr>
        </p:nvSpPr>
        <p:spPr/>
        <p:txBody>
          <a:bodyPr>
            <a:normAutofit/>
          </a:bodyPr>
          <a:lstStyle/>
          <a:p>
            <a:r>
              <a:rPr lang="es-ES" sz="2400" dirty="0"/>
              <a:t>Quiénes son los actores clave que participan en el PFP?</a:t>
            </a:r>
          </a:p>
          <a:p>
            <a:r>
              <a:rPr lang="es-ES" sz="2400" dirty="0"/>
              <a:t> ¿Qué poderes tienen y qué papeles desempeñan?</a:t>
            </a:r>
          </a:p>
          <a:p>
            <a:r>
              <a:rPr lang="es-ES" sz="2400" dirty="0"/>
              <a:t> ¿Cuáles son sus preferencias, incentivos y capacidades?</a:t>
            </a:r>
          </a:p>
          <a:p>
            <a:r>
              <a:rPr lang="es-ES" sz="2400" dirty="0"/>
              <a:t> ¿Cuáles son sus horizontes temporales?</a:t>
            </a:r>
          </a:p>
          <a:p>
            <a:r>
              <a:rPr lang="es-ES" sz="2400" dirty="0"/>
              <a:t> ¿Cuáles son los principales escenarios en los que interactúan y  cuáles son las características de esos escenarios?</a:t>
            </a:r>
          </a:p>
          <a:p>
            <a:r>
              <a:rPr lang="es-ES" sz="2400" dirty="0"/>
              <a:t>] ¿Cuál es la naturaleza de los intercambios o transacciones que llevan a cabo?</a:t>
            </a:r>
            <a:endParaRPr lang="es-MX" sz="2400" dirty="0"/>
          </a:p>
        </p:txBody>
      </p:sp>
    </p:spTree>
    <p:extLst>
      <p:ext uri="{BB962C8B-B14F-4D97-AF65-F5344CB8AC3E}">
        <p14:creationId xmlns:p14="http://schemas.microsoft.com/office/powerpoint/2010/main" val="363844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2B0FB26-2FEA-7F85-B9DB-0A6B5E51E893}"/>
              </a:ext>
            </a:extLst>
          </p:cNvPr>
          <p:cNvSpPr>
            <a:spLocks noGrp="1"/>
          </p:cNvSpPr>
          <p:nvPr>
            <p:ph type="title"/>
          </p:nvPr>
        </p:nvSpPr>
        <p:spPr>
          <a:xfrm>
            <a:off x="685800" y="3677846"/>
            <a:ext cx="3680885" cy="1371600"/>
          </a:xfrm>
        </p:spPr>
        <p:txBody>
          <a:bodyPr>
            <a:noAutofit/>
          </a:bodyPr>
          <a:lstStyle/>
          <a:p>
            <a:r>
              <a:rPr lang="es-ES" sz="2800" b="1" dirty="0"/>
              <a:t>Los procesos de formulación de políticas y los resultados</a:t>
            </a:r>
            <a:br>
              <a:rPr lang="es-ES" sz="2800" b="1" dirty="0"/>
            </a:br>
            <a:r>
              <a:rPr lang="es-ES" sz="2800" b="1" dirty="0"/>
              <a:t>de las políticas: el papel de la cooperación </a:t>
            </a:r>
            <a:endParaRPr lang="es-MX" sz="2800" b="1" dirty="0"/>
          </a:p>
        </p:txBody>
      </p:sp>
      <p:sp>
        <p:nvSpPr>
          <p:cNvPr id="5" name="Marcador de contenido 4">
            <a:extLst>
              <a:ext uri="{FF2B5EF4-FFF2-40B4-BE49-F238E27FC236}">
                <a16:creationId xmlns:a16="http://schemas.microsoft.com/office/drawing/2014/main" id="{112816A8-CED2-DB36-42E7-8DF80C250A2C}"/>
              </a:ext>
            </a:extLst>
          </p:cNvPr>
          <p:cNvSpPr>
            <a:spLocks noGrp="1"/>
          </p:cNvSpPr>
          <p:nvPr>
            <p:ph idx="1"/>
          </p:nvPr>
        </p:nvSpPr>
        <p:spPr/>
        <p:txBody>
          <a:bodyPr>
            <a:normAutofit/>
          </a:bodyPr>
          <a:lstStyle/>
          <a:p>
            <a:r>
              <a:rPr lang="es-ES" sz="2400" dirty="0"/>
              <a:t>Para que la cooperación genere buenos resultados es necesario que se combine con dosis saludables de inclusión y competencia política. </a:t>
            </a:r>
          </a:p>
          <a:p>
            <a:r>
              <a:rPr lang="es-ES" sz="2400" dirty="0"/>
              <a:t>A pesar de esta importante advertencia, el tipo de cooperación analizada en este marco parece ser un ingrediente clave –quizás una condición necesaria– para diversas características deseables de un buen proceso de formulación de políticas.</a:t>
            </a:r>
            <a:endParaRPr lang="es-MX" sz="2400" dirty="0"/>
          </a:p>
        </p:txBody>
      </p:sp>
    </p:spTree>
    <p:extLst>
      <p:ext uri="{BB962C8B-B14F-4D97-AF65-F5344CB8AC3E}">
        <p14:creationId xmlns:p14="http://schemas.microsoft.com/office/powerpoint/2010/main" val="64933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1A7A3-B91A-2E36-D812-578C35D895EC}"/>
              </a:ext>
            </a:extLst>
          </p:cNvPr>
          <p:cNvSpPr>
            <a:spLocks noGrp="1"/>
          </p:cNvSpPr>
          <p:nvPr>
            <p:ph type="title"/>
          </p:nvPr>
        </p:nvSpPr>
        <p:spPr/>
        <p:txBody>
          <a:bodyPr/>
          <a:lstStyle/>
          <a:p>
            <a:r>
              <a:rPr lang="es-ES" dirty="0"/>
              <a:t>¿Bajo qué condiciones es más probable la cooperación?</a:t>
            </a:r>
            <a:endParaRPr lang="es-MX" dirty="0"/>
          </a:p>
        </p:txBody>
      </p:sp>
      <p:sp>
        <p:nvSpPr>
          <p:cNvPr id="5" name="Marcador de texto 4">
            <a:extLst>
              <a:ext uri="{FF2B5EF4-FFF2-40B4-BE49-F238E27FC236}">
                <a16:creationId xmlns:a16="http://schemas.microsoft.com/office/drawing/2014/main" id="{07280F92-8D66-154C-4F1A-C80F49A08975}"/>
              </a:ext>
            </a:extLst>
          </p:cNvPr>
          <p:cNvSpPr>
            <a:spLocks noGrp="1"/>
          </p:cNvSpPr>
          <p:nvPr>
            <p:ph type="body" idx="1"/>
          </p:nvPr>
        </p:nvSpPr>
        <p:spPr/>
        <p:txBody>
          <a:bodyPr/>
          <a:lstStyle/>
          <a:p>
            <a:endParaRPr lang="es-MX"/>
          </a:p>
        </p:txBody>
      </p:sp>
      <p:sp>
        <p:nvSpPr>
          <p:cNvPr id="6" name="Marcador de contenido 5">
            <a:extLst>
              <a:ext uri="{FF2B5EF4-FFF2-40B4-BE49-F238E27FC236}">
                <a16:creationId xmlns:a16="http://schemas.microsoft.com/office/drawing/2014/main" id="{FE33AF15-1954-9308-198B-9D22EF6D2EE3}"/>
              </a:ext>
            </a:extLst>
          </p:cNvPr>
          <p:cNvSpPr>
            <a:spLocks noGrp="1"/>
          </p:cNvSpPr>
          <p:nvPr>
            <p:ph sz="half" idx="2"/>
          </p:nvPr>
        </p:nvSpPr>
        <p:spPr/>
        <p:txBody>
          <a:bodyPr>
            <a:normAutofit/>
          </a:bodyPr>
          <a:lstStyle/>
          <a:p>
            <a:r>
              <a:rPr lang="es-ES" dirty="0"/>
              <a:t>Se puede argumentar que los resultados cooperativos son más probables si los beneficios inmediatos de desviarse de la conducta cooperativa son pequeños; si existe  buena capacidad de agregación de modo que el número de actores con impacto directo sobre la formulación de políticas sea pequeño; </a:t>
            </a:r>
            <a:endParaRPr lang="es-MX" dirty="0"/>
          </a:p>
        </p:txBody>
      </p:sp>
      <p:sp>
        <p:nvSpPr>
          <p:cNvPr id="7" name="Marcador de texto 6">
            <a:extLst>
              <a:ext uri="{FF2B5EF4-FFF2-40B4-BE49-F238E27FC236}">
                <a16:creationId xmlns:a16="http://schemas.microsoft.com/office/drawing/2014/main" id="{E1BEF1AE-0681-5FC7-4F77-7E2C9B8C4C2F}"/>
              </a:ext>
            </a:extLst>
          </p:cNvPr>
          <p:cNvSpPr>
            <a:spLocks noGrp="1"/>
          </p:cNvSpPr>
          <p:nvPr>
            <p:ph type="body" sz="quarter" idx="3"/>
          </p:nvPr>
        </p:nvSpPr>
        <p:spPr/>
        <p:txBody>
          <a:bodyPr/>
          <a:lstStyle/>
          <a:p>
            <a:endParaRPr lang="es-MX"/>
          </a:p>
        </p:txBody>
      </p:sp>
      <p:sp>
        <p:nvSpPr>
          <p:cNvPr id="8" name="Marcador de contenido 7">
            <a:extLst>
              <a:ext uri="{FF2B5EF4-FFF2-40B4-BE49-F238E27FC236}">
                <a16:creationId xmlns:a16="http://schemas.microsoft.com/office/drawing/2014/main" id="{957BB9F9-5BD6-DF17-4DBD-EEF2ABED8BB1}"/>
              </a:ext>
            </a:extLst>
          </p:cNvPr>
          <p:cNvSpPr>
            <a:spLocks noGrp="1"/>
          </p:cNvSpPr>
          <p:nvPr>
            <p:ph sz="quarter" idx="4"/>
          </p:nvPr>
        </p:nvSpPr>
        <p:spPr>
          <a:xfrm>
            <a:off x="5823482" y="2870201"/>
            <a:ext cx="5321595" cy="2920998"/>
          </a:xfrm>
        </p:spPr>
        <p:txBody>
          <a:bodyPr>
            <a:normAutofit/>
          </a:bodyPr>
          <a:lstStyle/>
          <a:p>
            <a:r>
              <a:rPr lang="es-ES" dirty="0"/>
              <a:t>si estos actores clave tienen horizontes temporales prolongados e interactúan en forma repetida; si hay escenarios bien institucionalizados para el intercambio político y si existen tecnologías de </a:t>
            </a:r>
            <a:r>
              <a:rPr lang="es-ES" dirty="0" err="1"/>
              <a:t>enforcement</a:t>
            </a:r>
            <a:r>
              <a:rPr lang="es-ES" dirty="0"/>
              <a:t> creíbles, como un poder judicial independiente o una fuerte burocracia a la cual puedan delegarse determinadas políticas públicas</a:t>
            </a:r>
            <a:endParaRPr lang="es-MX" dirty="0"/>
          </a:p>
        </p:txBody>
      </p:sp>
    </p:spTree>
    <p:extLst>
      <p:ext uri="{BB962C8B-B14F-4D97-AF65-F5344CB8AC3E}">
        <p14:creationId xmlns:p14="http://schemas.microsoft.com/office/powerpoint/2010/main" val="189488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E7B0A-5448-6C2E-55A8-626AA5929439}"/>
              </a:ext>
            </a:extLst>
          </p:cNvPr>
          <p:cNvSpPr>
            <a:spLocks noGrp="1"/>
          </p:cNvSpPr>
          <p:nvPr>
            <p:ph type="title"/>
          </p:nvPr>
        </p:nvSpPr>
        <p:spPr/>
        <p:txBody>
          <a:bodyPr/>
          <a:lstStyle/>
          <a:p>
            <a:pPr algn="ctr"/>
            <a:r>
              <a:rPr lang="es-ES" dirty="0"/>
              <a:t>Condiciones que fomentan o dificultan la cooperación</a:t>
            </a:r>
            <a:endParaRPr lang="es-MX" dirty="0"/>
          </a:p>
        </p:txBody>
      </p:sp>
      <p:sp>
        <p:nvSpPr>
          <p:cNvPr id="3" name="Marcador de texto 2">
            <a:extLst>
              <a:ext uri="{FF2B5EF4-FFF2-40B4-BE49-F238E27FC236}">
                <a16:creationId xmlns:a16="http://schemas.microsoft.com/office/drawing/2014/main" id="{EB870D1A-68F3-375B-A1A6-AD35B69B5101}"/>
              </a:ext>
            </a:extLst>
          </p:cNvPr>
          <p:cNvSpPr>
            <a:spLocks noGrp="1"/>
          </p:cNvSpPr>
          <p:nvPr>
            <p:ph type="body" idx="1"/>
          </p:nvPr>
        </p:nvSpPr>
        <p:spPr>
          <a:xfrm>
            <a:off x="973670" y="2852738"/>
            <a:ext cx="4709054" cy="576262"/>
          </a:xfrm>
        </p:spPr>
        <p:txBody>
          <a:bodyPr/>
          <a:lstStyle/>
          <a:p>
            <a:r>
              <a:rPr lang="es-ES" b="1" dirty="0"/>
              <a:t>Estructura de pagos/beneficios dentro del periodo. </a:t>
            </a:r>
            <a:endParaRPr lang="es-MX" b="1" dirty="0"/>
          </a:p>
        </p:txBody>
      </p:sp>
      <p:sp>
        <p:nvSpPr>
          <p:cNvPr id="4" name="Marcador de contenido 3">
            <a:extLst>
              <a:ext uri="{FF2B5EF4-FFF2-40B4-BE49-F238E27FC236}">
                <a16:creationId xmlns:a16="http://schemas.microsoft.com/office/drawing/2014/main" id="{875AC9DC-9013-34BE-9325-F59982E3FF52}"/>
              </a:ext>
            </a:extLst>
          </p:cNvPr>
          <p:cNvSpPr>
            <a:spLocks noGrp="1"/>
          </p:cNvSpPr>
          <p:nvPr>
            <p:ph sz="half" idx="2"/>
          </p:nvPr>
        </p:nvSpPr>
        <p:spPr>
          <a:xfrm>
            <a:off x="685801" y="3784601"/>
            <a:ext cx="4996923" cy="2920998"/>
          </a:xfrm>
        </p:spPr>
        <p:txBody>
          <a:bodyPr>
            <a:normAutofit/>
          </a:bodyPr>
          <a:lstStyle/>
          <a:p>
            <a:r>
              <a:rPr lang="es-ES" sz="2400" dirty="0"/>
              <a:t>Si existen grandes beneficios inmediatos asociados con desviarse de acuerdos cooperativos, la cooperación será difícil de sostener</a:t>
            </a:r>
          </a:p>
          <a:p>
            <a:endParaRPr lang="es-MX" sz="2400" dirty="0"/>
          </a:p>
        </p:txBody>
      </p:sp>
      <p:sp>
        <p:nvSpPr>
          <p:cNvPr id="5" name="Marcador de texto 4">
            <a:extLst>
              <a:ext uri="{FF2B5EF4-FFF2-40B4-BE49-F238E27FC236}">
                <a16:creationId xmlns:a16="http://schemas.microsoft.com/office/drawing/2014/main" id="{6FB37E06-9FDA-D8C0-4D65-F9C4E99ED45D}"/>
              </a:ext>
            </a:extLst>
          </p:cNvPr>
          <p:cNvSpPr>
            <a:spLocks noGrp="1"/>
          </p:cNvSpPr>
          <p:nvPr>
            <p:ph type="body" sz="quarter" idx="3"/>
          </p:nvPr>
        </p:nvSpPr>
        <p:spPr>
          <a:xfrm>
            <a:off x="6096003" y="2422124"/>
            <a:ext cx="4722813" cy="576262"/>
          </a:xfrm>
        </p:spPr>
        <p:txBody>
          <a:bodyPr/>
          <a:lstStyle/>
          <a:p>
            <a:r>
              <a:rPr lang="es-ES" b="1" dirty="0"/>
              <a:t>Número de jugadores políticos. </a:t>
            </a:r>
            <a:endParaRPr lang="es-MX" b="1" dirty="0"/>
          </a:p>
        </p:txBody>
      </p:sp>
      <p:sp>
        <p:nvSpPr>
          <p:cNvPr id="6" name="Marcador de contenido 5">
            <a:extLst>
              <a:ext uri="{FF2B5EF4-FFF2-40B4-BE49-F238E27FC236}">
                <a16:creationId xmlns:a16="http://schemas.microsoft.com/office/drawing/2014/main" id="{62E4BD43-DCDF-6D83-A719-73E6FBD3F293}"/>
              </a:ext>
            </a:extLst>
          </p:cNvPr>
          <p:cNvSpPr>
            <a:spLocks noGrp="1"/>
          </p:cNvSpPr>
          <p:nvPr>
            <p:ph sz="quarter" idx="4"/>
          </p:nvPr>
        </p:nvSpPr>
        <p:spPr>
          <a:xfrm>
            <a:off x="5959742" y="3327402"/>
            <a:ext cx="4995334" cy="2920998"/>
          </a:xfrm>
        </p:spPr>
        <p:txBody>
          <a:bodyPr>
            <a:normAutofit/>
          </a:bodyPr>
          <a:lstStyle/>
          <a:p>
            <a:r>
              <a:rPr lang="es-ES" sz="2400" dirty="0"/>
              <a:t>Cuanto más grande sea el número de jugadores, más difícil será cooperar</a:t>
            </a:r>
          </a:p>
          <a:p>
            <a:endParaRPr lang="es-MX" sz="2400" dirty="0"/>
          </a:p>
        </p:txBody>
      </p:sp>
    </p:spTree>
    <p:extLst>
      <p:ext uri="{BB962C8B-B14F-4D97-AF65-F5344CB8AC3E}">
        <p14:creationId xmlns:p14="http://schemas.microsoft.com/office/powerpoint/2010/main" val="387985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E7B0A-5448-6C2E-55A8-626AA5929439}"/>
              </a:ext>
            </a:extLst>
          </p:cNvPr>
          <p:cNvSpPr>
            <a:spLocks noGrp="1"/>
          </p:cNvSpPr>
          <p:nvPr>
            <p:ph type="title"/>
          </p:nvPr>
        </p:nvSpPr>
        <p:spPr/>
        <p:txBody>
          <a:bodyPr/>
          <a:lstStyle/>
          <a:p>
            <a:pPr algn="ctr"/>
            <a:r>
              <a:rPr lang="es-ES" dirty="0"/>
              <a:t>Condiciones que fomentan o dificultan la cooperación</a:t>
            </a:r>
            <a:endParaRPr lang="es-MX" dirty="0"/>
          </a:p>
        </p:txBody>
      </p:sp>
      <p:sp>
        <p:nvSpPr>
          <p:cNvPr id="3" name="Marcador de texto 2">
            <a:extLst>
              <a:ext uri="{FF2B5EF4-FFF2-40B4-BE49-F238E27FC236}">
                <a16:creationId xmlns:a16="http://schemas.microsoft.com/office/drawing/2014/main" id="{EB870D1A-68F3-375B-A1A6-AD35B69B5101}"/>
              </a:ext>
            </a:extLst>
          </p:cNvPr>
          <p:cNvSpPr>
            <a:spLocks noGrp="1"/>
          </p:cNvSpPr>
          <p:nvPr>
            <p:ph type="body" idx="1"/>
          </p:nvPr>
        </p:nvSpPr>
        <p:spPr>
          <a:xfrm>
            <a:off x="973670" y="2852738"/>
            <a:ext cx="4709054" cy="576262"/>
          </a:xfrm>
        </p:spPr>
        <p:txBody>
          <a:bodyPr/>
          <a:lstStyle/>
          <a:p>
            <a:r>
              <a:rPr lang="es-ES" b="1" dirty="0"/>
              <a:t>Horizontes de tiempo y vínculos temporales entre actores políticos clave</a:t>
            </a:r>
            <a:r>
              <a:rPr lang="es-ES" dirty="0"/>
              <a:t>. </a:t>
            </a:r>
            <a:endParaRPr lang="es-MX" b="1" dirty="0"/>
          </a:p>
        </p:txBody>
      </p:sp>
      <p:sp>
        <p:nvSpPr>
          <p:cNvPr id="4" name="Marcador de contenido 3">
            <a:extLst>
              <a:ext uri="{FF2B5EF4-FFF2-40B4-BE49-F238E27FC236}">
                <a16:creationId xmlns:a16="http://schemas.microsoft.com/office/drawing/2014/main" id="{875AC9DC-9013-34BE-9325-F59982E3FF52}"/>
              </a:ext>
            </a:extLst>
          </p:cNvPr>
          <p:cNvSpPr>
            <a:spLocks noGrp="1"/>
          </p:cNvSpPr>
          <p:nvPr>
            <p:ph sz="half" idx="2"/>
          </p:nvPr>
        </p:nvSpPr>
        <p:spPr>
          <a:xfrm>
            <a:off x="685801" y="3784601"/>
            <a:ext cx="4996923" cy="2920998"/>
          </a:xfrm>
        </p:spPr>
        <p:txBody>
          <a:bodyPr>
            <a:normAutofit fontScale="85000" lnSpcReduction="20000"/>
          </a:bodyPr>
          <a:lstStyle/>
          <a:p>
            <a:r>
              <a:rPr lang="es-ES" sz="2400" dirty="0"/>
              <a:t>El patrón </a:t>
            </a:r>
            <a:r>
              <a:rPr lang="es-ES" sz="2400" dirty="0" err="1"/>
              <a:t>intertemporal</a:t>
            </a:r>
            <a:r>
              <a:rPr lang="es-ES" sz="2400" dirty="0"/>
              <a:t> de interacción entre individuos específicos en posiciones políticas formales (como legisladores, gobernadores y burócratas) es importante para el logro de resultados cooperativos</a:t>
            </a:r>
            <a:endParaRPr lang="es-MX" sz="2400" dirty="0"/>
          </a:p>
        </p:txBody>
      </p:sp>
      <p:sp>
        <p:nvSpPr>
          <p:cNvPr id="6" name="Marcador de contenido 5">
            <a:extLst>
              <a:ext uri="{FF2B5EF4-FFF2-40B4-BE49-F238E27FC236}">
                <a16:creationId xmlns:a16="http://schemas.microsoft.com/office/drawing/2014/main" id="{62E4BD43-DCDF-6D83-A719-73E6FBD3F293}"/>
              </a:ext>
            </a:extLst>
          </p:cNvPr>
          <p:cNvSpPr>
            <a:spLocks noGrp="1"/>
          </p:cNvSpPr>
          <p:nvPr>
            <p:ph sz="quarter" idx="4"/>
          </p:nvPr>
        </p:nvSpPr>
        <p:spPr>
          <a:xfrm>
            <a:off x="5959742" y="2065867"/>
            <a:ext cx="4995334" cy="4182533"/>
          </a:xfrm>
        </p:spPr>
        <p:txBody>
          <a:bodyPr>
            <a:normAutofit fontScale="85000" lnSpcReduction="20000"/>
          </a:bodyPr>
          <a:lstStyle/>
          <a:p>
            <a:r>
              <a:rPr lang="es-ES" sz="2400" dirty="0"/>
              <a:t>Primero, horizontes de tiempo más prolongados tienden a conducir a tasas de descuento más bajas, de modo que los beneficios de desviarse de la cooperación hoy serán menores en relación con las ganancias futuras de mantenerla. </a:t>
            </a:r>
          </a:p>
          <a:p>
            <a:r>
              <a:rPr lang="es-ES" sz="2400" dirty="0"/>
              <a:t>Segundo, la interacción repetida hace que sea más fácil para otros actores políticos castigar a los que se desvían de la cooperación. </a:t>
            </a:r>
          </a:p>
          <a:p>
            <a:r>
              <a:rPr lang="es-ES" sz="2400" dirty="0"/>
              <a:t>Tercero, la interacción repetida puede también facilitar la confianza entre los diferentes actores políticos con roles clave en el proceso de formulación de políticas</a:t>
            </a:r>
            <a:endParaRPr lang="es-MX" sz="2400" dirty="0"/>
          </a:p>
        </p:txBody>
      </p:sp>
    </p:spTree>
    <p:extLst>
      <p:ext uri="{BB962C8B-B14F-4D97-AF65-F5344CB8AC3E}">
        <p14:creationId xmlns:p14="http://schemas.microsoft.com/office/powerpoint/2010/main" val="3701443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E7B0A-5448-6C2E-55A8-626AA5929439}"/>
              </a:ext>
            </a:extLst>
          </p:cNvPr>
          <p:cNvSpPr>
            <a:spLocks noGrp="1"/>
          </p:cNvSpPr>
          <p:nvPr>
            <p:ph type="title"/>
          </p:nvPr>
        </p:nvSpPr>
        <p:spPr/>
        <p:txBody>
          <a:bodyPr/>
          <a:lstStyle/>
          <a:p>
            <a:pPr algn="ctr"/>
            <a:r>
              <a:rPr lang="es-ES" dirty="0"/>
              <a:t>Condiciones que fomentan o dificultan la cooperación</a:t>
            </a:r>
            <a:endParaRPr lang="es-MX" dirty="0"/>
          </a:p>
        </p:txBody>
      </p:sp>
      <p:sp>
        <p:nvSpPr>
          <p:cNvPr id="3" name="Marcador de texto 2">
            <a:extLst>
              <a:ext uri="{FF2B5EF4-FFF2-40B4-BE49-F238E27FC236}">
                <a16:creationId xmlns:a16="http://schemas.microsoft.com/office/drawing/2014/main" id="{EB870D1A-68F3-375B-A1A6-AD35B69B5101}"/>
              </a:ext>
            </a:extLst>
          </p:cNvPr>
          <p:cNvSpPr>
            <a:spLocks noGrp="1"/>
          </p:cNvSpPr>
          <p:nvPr>
            <p:ph type="body" idx="1"/>
          </p:nvPr>
        </p:nvSpPr>
        <p:spPr>
          <a:xfrm>
            <a:off x="973670" y="2852738"/>
            <a:ext cx="4709054" cy="576262"/>
          </a:xfrm>
        </p:spPr>
        <p:txBody>
          <a:bodyPr/>
          <a:lstStyle/>
          <a:p>
            <a:r>
              <a:rPr lang="es-ES" b="1" dirty="0"/>
              <a:t>Institucionalización de los escenarios para la formulación de políticas. </a:t>
            </a:r>
            <a:endParaRPr lang="es-MX" b="1" dirty="0"/>
          </a:p>
        </p:txBody>
      </p:sp>
      <p:sp>
        <p:nvSpPr>
          <p:cNvPr id="4" name="Marcador de contenido 3">
            <a:extLst>
              <a:ext uri="{FF2B5EF4-FFF2-40B4-BE49-F238E27FC236}">
                <a16:creationId xmlns:a16="http://schemas.microsoft.com/office/drawing/2014/main" id="{875AC9DC-9013-34BE-9325-F59982E3FF52}"/>
              </a:ext>
            </a:extLst>
          </p:cNvPr>
          <p:cNvSpPr>
            <a:spLocks noGrp="1"/>
          </p:cNvSpPr>
          <p:nvPr>
            <p:ph sz="half" idx="2"/>
          </p:nvPr>
        </p:nvSpPr>
        <p:spPr>
          <a:xfrm>
            <a:off x="685801" y="3784601"/>
            <a:ext cx="4996923" cy="2920998"/>
          </a:xfrm>
        </p:spPr>
        <p:txBody>
          <a:bodyPr>
            <a:normAutofit fontScale="92500"/>
          </a:bodyPr>
          <a:lstStyle/>
          <a:p>
            <a:r>
              <a:rPr lang="es-ES" sz="2400" dirty="0"/>
              <a:t>Los escenarios institucionalizados que promueven la cooperación pueden facilitar los complejos intercambios requeridos para implementar políticas públicas efectiva</a:t>
            </a:r>
            <a:endParaRPr lang="es-MX" sz="2400" dirty="0"/>
          </a:p>
        </p:txBody>
      </p:sp>
      <p:sp>
        <p:nvSpPr>
          <p:cNvPr id="5" name="Marcador de texto 4">
            <a:extLst>
              <a:ext uri="{FF2B5EF4-FFF2-40B4-BE49-F238E27FC236}">
                <a16:creationId xmlns:a16="http://schemas.microsoft.com/office/drawing/2014/main" id="{6FB37E06-9FDA-D8C0-4D65-F9C4E99ED45D}"/>
              </a:ext>
            </a:extLst>
          </p:cNvPr>
          <p:cNvSpPr>
            <a:spLocks noGrp="1"/>
          </p:cNvSpPr>
          <p:nvPr>
            <p:ph type="body" sz="quarter" idx="3"/>
          </p:nvPr>
        </p:nvSpPr>
        <p:spPr>
          <a:xfrm>
            <a:off x="7354959" y="1777736"/>
            <a:ext cx="4722813" cy="576262"/>
          </a:xfrm>
        </p:spPr>
        <p:txBody>
          <a:bodyPr/>
          <a:lstStyle/>
          <a:p>
            <a:r>
              <a:rPr lang="es-ES" b="1" dirty="0"/>
              <a:t>Delegación.  </a:t>
            </a:r>
            <a:endParaRPr lang="es-MX" b="1" dirty="0"/>
          </a:p>
        </p:txBody>
      </p:sp>
      <p:sp>
        <p:nvSpPr>
          <p:cNvPr id="6" name="Marcador de contenido 5">
            <a:extLst>
              <a:ext uri="{FF2B5EF4-FFF2-40B4-BE49-F238E27FC236}">
                <a16:creationId xmlns:a16="http://schemas.microsoft.com/office/drawing/2014/main" id="{62E4BD43-DCDF-6D83-A719-73E6FBD3F293}"/>
              </a:ext>
            </a:extLst>
          </p:cNvPr>
          <p:cNvSpPr>
            <a:spLocks noGrp="1"/>
          </p:cNvSpPr>
          <p:nvPr>
            <p:ph sz="quarter" idx="4"/>
          </p:nvPr>
        </p:nvSpPr>
        <p:spPr>
          <a:xfrm>
            <a:off x="5959742" y="2544417"/>
            <a:ext cx="5258588" cy="3703983"/>
          </a:xfrm>
        </p:spPr>
        <p:txBody>
          <a:bodyPr>
            <a:normAutofit fontScale="92500"/>
          </a:bodyPr>
          <a:lstStyle/>
          <a:p>
            <a:r>
              <a:rPr lang="es-ES" dirty="0"/>
              <a:t>El juego repetido permite el </a:t>
            </a:r>
            <a:r>
              <a:rPr lang="es-ES" dirty="0" err="1"/>
              <a:t>self-enforcement</a:t>
            </a:r>
            <a:r>
              <a:rPr lang="es-ES" dirty="0"/>
              <a:t> de los acuerdos, aunque ciertas formas de cooperación pueden llevarse a cabo por medios institucionales alternativos. Una alternativa es delegar las políticas a las agencias técnicas independientes. </a:t>
            </a:r>
          </a:p>
          <a:p>
            <a:r>
              <a:rPr lang="es-ES" dirty="0"/>
              <a:t>Si bien la delegación tiene sus problemas, existen instancias en las cuales el costo de esos problemas es más pequeño que el costo de la formulación partidista de políticas. La viabilidad y los beneficios de tal delegación burocrática pueden variar sistemáticamente dependiendo de algunas características del entorno institucional de cada país, como el grado de profesionalismo del servicio civil </a:t>
            </a:r>
            <a:endParaRPr lang="es-MX" dirty="0"/>
          </a:p>
        </p:txBody>
      </p:sp>
    </p:spTree>
    <p:extLst>
      <p:ext uri="{BB962C8B-B14F-4D97-AF65-F5344CB8AC3E}">
        <p14:creationId xmlns:p14="http://schemas.microsoft.com/office/powerpoint/2010/main" val="8983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8C6EE-8B45-A17F-4BE3-8AACF75A4BC6}"/>
              </a:ext>
            </a:extLst>
          </p:cNvPr>
          <p:cNvSpPr>
            <a:spLocks noGrp="1"/>
          </p:cNvSpPr>
          <p:nvPr>
            <p:ph type="title"/>
          </p:nvPr>
        </p:nvSpPr>
        <p:spPr/>
        <p:txBody>
          <a:bodyPr/>
          <a:lstStyle/>
          <a:p>
            <a:pPr algn="ctr"/>
            <a:r>
              <a:rPr lang="es-ES" dirty="0"/>
              <a:t>Condiciones que fomentan o dificultan la cooperación</a:t>
            </a:r>
            <a:endParaRPr lang="es-MX" dirty="0"/>
          </a:p>
        </p:txBody>
      </p:sp>
      <p:sp>
        <p:nvSpPr>
          <p:cNvPr id="3" name="Marcador de texto 2">
            <a:extLst>
              <a:ext uri="{FF2B5EF4-FFF2-40B4-BE49-F238E27FC236}">
                <a16:creationId xmlns:a16="http://schemas.microsoft.com/office/drawing/2014/main" id="{A2CD92F8-4993-A9EE-161A-2E72BE112F29}"/>
              </a:ext>
            </a:extLst>
          </p:cNvPr>
          <p:cNvSpPr>
            <a:spLocks noGrp="1"/>
          </p:cNvSpPr>
          <p:nvPr>
            <p:ph type="body" idx="1"/>
          </p:nvPr>
        </p:nvSpPr>
        <p:spPr>
          <a:xfrm>
            <a:off x="973669" y="2218267"/>
            <a:ext cx="7772765" cy="576262"/>
          </a:xfrm>
        </p:spPr>
        <p:txBody>
          <a:bodyPr/>
          <a:lstStyle/>
          <a:p>
            <a:r>
              <a:rPr lang="es-ES" b="1" dirty="0"/>
              <a:t>Disponibilidad de tecnologías de </a:t>
            </a:r>
            <a:r>
              <a:rPr lang="es-ES" b="1" dirty="0" err="1"/>
              <a:t>enforcement</a:t>
            </a:r>
            <a:r>
              <a:rPr lang="es-ES" b="1" dirty="0"/>
              <a:t>.</a:t>
            </a:r>
            <a:endParaRPr lang="es-MX" b="1" dirty="0"/>
          </a:p>
        </p:txBody>
      </p:sp>
      <p:sp>
        <p:nvSpPr>
          <p:cNvPr id="4" name="Marcador de contenido 3">
            <a:extLst>
              <a:ext uri="{FF2B5EF4-FFF2-40B4-BE49-F238E27FC236}">
                <a16:creationId xmlns:a16="http://schemas.microsoft.com/office/drawing/2014/main" id="{290539E2-C861-7D82-6A5E-176F712CDC77}"/>
              </a:ext>
            </a:extLst>
          </p:cNvPr>
          <p:cNvSpPr>
            <a:spLocks noGrp="1"/>
          </p:cNvSpPr>
          <p:nvPr>
            <p:ph sz="half" idx="2"/>
          </p:nvPr>
        </p:nvSpPr>
        <p:spPr>
          <a:xfrm>
            <a:off x="685801" y="2870201"/>
            <a:ext cx="9359347" cy="2920998"/>
          </a:xfrm>
        </p:spPr>
        <p:txBody>
          <a:bodyPr>
            <a:normAutofit/>
          </a:bodyPr>
          <a:lstStyle/>
          <a:p>
            <a:r>
              <a:rPr lang="es-ES" sz="2400" dirty="0"/>
              <a:t>La cooperación es más fácil de lograr si existe un buen </a:t>
            </a:r>
            <a:r>
              <a:rPr lang="es-ES" sz="2400" dirty="0" err="1"/>
              <a:t>enforcement</a:t>
            </a:r>
            <a:r>
              <a:rPr lang="es-ES" sz="2400" dirty="0"/>
              <a:t> ejercido por una tercera parte. </a:t>
            </a:r>
          </a:p>
          <a:p>
            <a:r>
              <a:rPr lang="es-ES" sz="2400" dirty="0"/>
              <a:t>La presencia y las características de un juez imparcial y ejecutor de los acuerdos políticos</a:t>
            </a:r>
            <a:endParaRPr lang="es-MX" sz="2400" dirty="0"/>
          </a:p>
        </p:txBody>
      </p:sp>
    </p:spTree>
    <p:extLst>
      <p:ext uri="{BB962C8B-B14F-4D97-AF65-F5344CB8AC3E}">
        <p14:creationId xmlns:p14="http://schemas.microsoft.com/office/powerpoint/2010/main" val="21759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853CA-BE39-9D92-AFA4-13B2ED298058}"/>
              </a:ext>
            </a:extLst>
          </p:cNvPr>
          <p:cNvSpPr>
            <a:spLocks noGrp="1"/>
          </p:cNvSpPr>
          <p:nvPr>
            <p:ph type="title"/>
          </p:nvPr>
        </p:nvSpPr>
        <p:spPr/>
        <p:txBody>
          <a:bodyPr/>
          <a:lstStyle/>
          <a:p>
            <a:r>
              <a:rPr lang="es-ES" dirty="0"/>
              <a:t>Reflexiones finales: los desafíos de la reforma institucional</a:t>
            </a:r>
            <a:endParaRPr lang="es-MX" dirty="0"/>
          </a:p>
        </p:txBody>
      </p:sp>
      <p:sp>
        <p:nvSpPr>
          <p:cNvPr id="3" name="Marcador de texto 2">
            <a:extLst>
              <a:ext uri="{FF2B5EF4-FFF2-40B4-BE49-F238E27FC236}">
                <a16:creationId xmlns:a16="http://schemas.microsoft.com/office/drawing/2014/main" id="{9818A753-FFE3-8350-4F01-9D99F8BAE67E}"/>
              </a:ext>
            </a:extLst>
          </p:cNvPr>
          <p:cNvSpPr>
            <a:spLocks noGrp="1"/>
          </p:cNvSpPr>
          <p:nvPr>
            <p:ph type="body" idx="1"/>
          </p:nvPr>
        </p:nvSpPr>
        <p:spPr/>
        <p:txBody>
          <a:bodyPr/>
          <a:lstStyle/>
          <a:p>
            <a:endParaRPr lang="es-MX"/>
          </a:p>
        </p:txBody>
      </p:sp>
      <p:sp>
        <p:nvSpPr>
          <p:cNvPr id="4" name="Marcador de contenido 3">
            <a:extLst>
              <a:ext uri="{FF2B5EF4-FFF2-40B4-BE49-F238E27FC236}">
                <a16:creationId xmlns:a16="http://schemas.microsoft.com/office/drawing/2014/main" id="{B51D918C-125A-F5FD-6A98-A6F8AE3405C7}"/>
              </a:ext>
            </a:extLst>
          </p:cNvPr>
          <p:cNvSpPr>
            <a:spLocks noGrp="1"/>
          </p:cNvSpPr>
          <p:nvPr>
            <p:ph sz="half" idx="2"/>
          </p:nvPr>
        </p:nvSpPr>
        <p:spPr/>
        <p:txBody>
          <a:bodyPr>
            <a:normAutofit/>
          </a:bodyPr>
          <a:lstStyle/>
          <a:p>
            <a:r>
              <a:rPr lang="es-ES" sz="2000" dirty="0"/>
              <a:t>Existe una nueva ola de pensamiento sobre la política económica en los países en desarrollo que va en contra de las prescripciones de política de aplicación universal impulsadas en todos los países, independientemente de las circunstancias, el tiempo y el lugar donde se aplican.</a:t>
            </a:r>
            <a:endParaRPr lang="es-MX" sz="2000" dirty="0"/>
          </a:p>
        </p:txBody>
      </p:sp>
      <p:sp>
        <p:nvSpPr>
          <p:cNvPr id="5" name="Marcador de texto 4">
            <a:extLst>
              <a:ext uri="{FF2B5EF4-FFF2-40B4-BE49-F238E27FC236}">
                <a16:creationId xmlns:a16="http://schemas.microsoft.com/office/drawing/2014/main" id="{E3B323BE-8C62-94AC-E51C-1E9099430147}"/>
              </a:ext>
            </a:extLst>
          </p:cNvPr>
          <p:cNvSpPr>
            <a:spLocks noGrp="1"/>
          </p:cNvSpPr>
          <p:nvPr>
            <p:ph type="body" sz="quarter" idx="3"/>
          </p:nvPr>
        </p:nvSpPr>
        <p:spPr/>
        <p:txBody>
          <a:bodyPr/>
          <a:lstStyle/>
          <a:p>
            <a:endParaRPr lang="es-MX"/>
          </a:p>
        </p:txBody>
      </p:sp>
      <p:sp>
        <p:nvSpPr>
          <p:cNvPr id="6" name="Marcador de contenido 5">
            <a:extLst>
              <a:ext uri="{FF2B5EF4-FFF2-40B4-BE49-F238E27FC236}">
                <a16:creationId xmlns:a16="http://schemas.microsoft.com/office/drawing/2014/main" id="{5FCB7036-F59D-627A-431D-B184351D2CCA}"/>
              </a:ext>
            </a:extLst>
          </p:cNvPr>
          <p:cNvSpPr>
            <a:spLocks noGrp="1"/>
          </p:cNvSpPr>
          <p:nvPr>
            <p:ph sz="quarter" idx="4"/>
          </p:nvPr>
        </p:nvSpPr>
        <p:spPr/>
        <p:txBody>
          <a:bodyPr>
            <a:normAutofit/>
          </a:bodyPr>
          <a:lstStyle/>
          <a:p>
            <a:r>
              <a:rPr lang="es-ES" sz="2000" dirty="0"/>
              <a:t>Los méritos de los cambios potenciales en las reglas políticas e institucionales deben considerarse cuidadosamente, con un entendimiento de cómo estas reglas se ajustan dentro de la configuración institucional más amplia</a:t>
            </a:r>
            <a:endParaRPr lang="es-MX" sz="2000" dirty="0"/>
          </a:p>
        </p:txBody>
      </p:sp>
    </p:spTree>
    <p:extLst>
      <p:ext uri="{BB962C8B-B14F-4D97-AF65-F5344CB8AC3E}">
        <p14:creationId xmlns:p14="http://schemas.microsoft.com/office/powerpoint/2010/main" val="239808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D33FD20-145B-8D13-1053-172DC6BF2DD8}"/>
              </a:ext>
            </a:extLst>
          </p:cNvPr>
          <p:cNvSpPr>
            <a:spLocks noGrp="1"/>
          </p:cNvSpPr>
          <p:nvPr>
            <p:ph type="title"/>
          </p:nvPr>
        </p:nvSpPr>
        <p:spPr/>
        <p:txBody>
          <a:bodyPr>
            <a:normAutofit/>
          </a:bodyPr>
          <a:lstStyle/>
          <a:p>
            <a:endParaRPr lang="es-MX" sz="4000"/>
          </a:p>
        </p:txBody>
      </p:sp>
      <p:sp>
        <p:nvSpPr>
          <p:cNvPr id="4" name="Marcador de contenido 3">
            <a:extLst>
              <a:ext uri="{FF2B5EF4-FFF2-40B4-BE49-F238E27FC236}">
                <a16:creationId xmlns:a16="http://schemas.microsoft.com/office/drawing/2014/main" id="{A3E94092-F280-03EA-4A95-9A945833F6FB}"/>
              </a:ext>
            </a:extLst>
          </p:cNvPr>
          <p:cNvSpPr>
            <a:spLocks noGrp="1"/>
          </p:cNvSpPr>
          <p:nvPr>
            <p:ph idx="1"/>
          </p:nvPr>
        </p:nvSpPr>
        <p:spPr/>
        <p:txBody>
          <a:bodyPr>
            <a:normAutofit/>
          </a:bodyPr>
          <a:lstStyle/>
          <a:p>
            <a:r>
              <a:rPr lang="es-ES" sz="2400" dirty="0"/>
              <a:t>Entender el funcionamiento global del proceso político y del proceso de formulación de políticas en cada uno de los países, con sus trayectorias históricas específicas, es un requisito crucial para desarrollar propuestas de reforma de políticas apropiadas, así como propuestas de reformas institucionales</a:t>
            </a:r>
            <a:endParaRPr lang="es-MX" sz="2400" dirty="0"/>
          </a:p>
        </p:txBody>
      </p:sp>
    </p:spTree>
    <p:extLst>
      <p:ext uri="{BB962C8B-B14F-4D97-AF65-F5344CB8AC3E}">
        <p14:creationId xmlns:p14="http://schemas.microsoft.com/office/powerpoint/2010/main" val="218465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8FEA1B-633B-B839-94DE-9E2BBF7CC7B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3AEBC1E-90E6-A490-FD15-C694AF43D3D3}"/>
              </a:ext>
            </a:extLst>
          </p:cNvPr>
          <p:cNvSpPr>
            <a:spLocks noGrp="1"/>
          </p:cNvSpPr>
          <p:nvPr>
            <p:ph idx="1"/>
          </p:nvPr>
        </p:nvSpPr>
        <p:spPr/>
        <p:txBody>
          <a:bodyPr/>
          <a:lstStyle/>
          <a:p>
            <a:r>
              <a:rPr lang="es-ES" dirty="0"/>
              <a:t>El libro plantea desde su inicio que </a:t>
            </a:r>
            <a:r>
              <a:rPr lang="es-ES" sz="2400" b="1" dirty="0"/>
              <a:t>las políticas públicas no son simplemente objetos de elección para un planificador social que intenta maximizar el bienestar de la población</a:t>
            </a:r>
            <a:r>
              <a:rPr lang="es-ES" dirty="0"/>
              <a:t>. Más bien, las políticas </a:t>
            </a:r>
            <a:r>
              <a:rPr lang="es-ES" sz="2400" b="1" dirty="0"/>
              <a:t>públicas emergen de un proceso de toma de decisiones que involucra una multiplicidad de actores políticos que interactúan en una variedad de escenarios</a:t>
            </a:r>
            <a:r>
              <a:rPr lang="es-ES" dirty="0"/>
              <a:t>.</a:t>
            </a:r>
            <a:endParaRPr lang="es-MX" dirty="0"/>
          </a:p>
        </p:txBody>
      </p:sp>
    </p:spTree>
    <p:extLst>
      <p:ext uri="{BB962C8B-B14F-4D97-AF65-F5344CB8AC3E}">
        <p14:creationId xmlns:p14="http://schemas.microsoft.com/office/powerpoint/2010/main" val="418747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untos de luz">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rtlCol="0">
            <a:normAutofit/>
          </a:bodyPr>
          <a:lstStyle/>
          <a:p>
            <a:pPr rtl="0"/>
            <a:r>
              <a:rPr lang="es-ES"/>
              <a:t>Gracias</a:t>
            </a:r>
          </a:p>
        </p:txBody>
      </p:sp>
      <p:sp>
        <p:nvSpPr>
          <p:cNvPr id="8" name="Subtítulo 7">
            <a:extLst>
              <a:ext uri="{FF2B5EF4-FFF2-40B4-BE49-F238E27FC236}">
                <a16:creationId xmlns:a16="http://schemas.microsoft.com/office/drawing/2014/main" id="{9160191A-8DA0-7FF5-95BA-794797211E1A}"/>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293993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DDE03-D864-B687-968C-84124F46A8B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C8906DC-496D-3697-130D-38D1195AA050}"/>
              </a:ext>
            </a:extLst>
          </p:cNvPr>
          <p:cNvSpPr>
            <a:spLocks noGrp="1"/>
          </p:cNvSpPr>
          <p:nvPr>
            <p:ph idx="1"/>
          </p:nvPr>
        </p:nvSpPr>
        <p:spPr/>
        <p:txBody>
          <a:bodyPr>
            <a:normAutofit/>
          </a:bodyPr>
          <a:lstStyle/>
          <a:p>
            <a:r>
              <a:rPr lang="es-ES" dirty="0"/>
              <a:t>El juego político puede contribuir a la estabilidad de las políticas públicas o conducir a grandes vaivenes; puede facilitar su adaptabilidad o llevarlas a la rigidez excesiva; puede producir políticas que promuevan tanto el bienestar público como los intereses privados; puede influir en la calidad de la implementación y el </a:t>
            </a:r>
            <a:r>
              <a:rPr lang="es-ES" dirty="0" err="1"/>
              <a:t>enforcement</a:t>
            </a:r>
            <a:r>
              <a:rPr lang="es-ES" dirty="0"/>
              <a:t> (aplicación efectiva) de las políticas. </a:t>
            </a:r>
          </a:p>
          <a:p>
            <a:r>
              <a:rPr lang="es-ES" dirty="0"/>
              <a:t>En resumen, los procesos de formulación de políticas pueden afectar a la naturaleza y la calidad de las políticas públicas en diversas dimensiones.</a:t>
            </a:r>
            <a:endParaRPr lang="es-MX" dirty="0"/>
          </a:p>
        </p:txBody>
      </p:sp>
    </p:spTree>
    <p:extLst>
      <p:ext uri="{BB962C8B-B14F-4D97-AF65-F5344CB8AC3E}">
        <p14:creationId xmlns:p14="http://schemas.microsoft.com/office/powerpoint/2010/main" val="20680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25627C88-579B-1223-6818-E8E556AEF7A0}"/>
              </a:ext>
            </a:extLst>
          </p:cNvPr>
          <p:cNvSpPr>
            <a:spLocks noGrp="1"/>
          </p:cNvSpPr>
          <p:nvPr>
            <p:ph idx="1"/>
          </p:nvPr>
        </p:nvSpPr>
        <p:spPr>
          <a:xfrm>
            <a:off x="738810" y="384314"/>
            <a:ext cx="6169026" cy="5181600"/>
          </a:xfrm>
        </p:spPr>
        <p:txBody>
          <a:bodyPr>
            <a:normAutofit/>
          </a:bodyPr>
          <a:lstStyle/>
          <a:p>
            <a:r>
              <a:rPr lang="es-ES" dirty="0"/>
              <a:t>El </a:t>
            </a:r>
            <a:r>
              <a:rPr lang="es-ES" sz="2400" dirty="0"/>
              <a:t>proceso de adopción e implementación de las políticas públicas ocurre en sistemas políticos donde la variedad de actores </a:t>
            </a:r>
            <a:r>
              <a:rPr lang="es-ES" dirty="0"/>
              <a:t>abarca desde el presidente hasta los votantes en pequeñas comunidades rurales, e incluye a los miembros del Congreso, jueces, líderes de la opinión pública y grupos empresariales. </a:t>
            </a:r>
            <a:r>
              <a:rPr lang="es-ES" sz="2400" dirty="0"/>
              <a:t>La compleja interacción entre estos actores está influenciada por las instituciones y las prácticas políticas de cada país</a:t>
            </a:r>
            <a:r>
              <a:rPr lang="es-ES" dirty="0"/>
              <a:t>, ya que estas afectan a los roles e incentivos de cada uno, las características de las arenas en las cuales ellos interactúan y la naturaleza de las transacciones en las que se involucran</a:t>
            </a:r>
          </a:p>
          <a:p>
            <a:endParaRPr lang="es-MX" dirty="0"/>
          </a:p>
        </p:txBody>
      </p:sp>
      <p:sp>
        <p:nvSpPr>
          <p:cNvPr id="6" name="Marcador de texto 5">
            <a:extLst>
              <a:ext uri="{FF2B5EF4-FFF2-40B4-BE49-F238E27FC236}">
                <a16:creationId xmlns:a16="http://schemas.microsoft.com/office/drawing/2014/main" id="{03432FFB-EBC4-8E19-151C-DB987C95B58E}"/>
              </a:ext>
            </a:extLst>
          </p:cNvPr>
          <p:cNvSpPr>
            <a:spLocks noGrp="1"/>
          </p:cNvSpPr>
          <p:nvPr>
            <p:ph type="body" sz="half" idx="2"/>
          </p:nvPr>
        </p:nvSpPr>
        <p:spPr>
          <a:xfrm>
            <a:off x="7298635" y="838200"/>
            <a:ext cx="3680885" cy="5181600"/>
          </a:xfrm>
        </p:spPr>
        <p:txBody>
          <a:bodyPr>
            <a:normAutofit fontScale="85000" lnSpcReduction="10000"/>
          </a:bodyPr>
          <a:lstStyle/>
          <a:p>
            <a:r>
              <a:rPr lang="es-ES" sz="2800" dirty="0"/>
              <a:t>En este libro, el énfasis puesto sobre el rol de las instituciones políticas como variables explicativas de interés representa, en cierta forma, una desviación respecto del enfoque adoptado por la mayor parte de la literatura anterior sobre la economía política en América Latina, la cual se centra más en el impacto de las presiones de actores externos y de grupos de interés</a:t>
            </a:r>
          </a:p>
          <a:p>
            <a:endParaRPr lang="es-MX" sz="2800" dirty="0"/>
          </a:p>
        </p:txBody>
      </p:sp>
    </p:spTree>
    <p:extLst>
      <p:ext uri="{BB962C8B-B14F-4D97-AF65-F5344CB8AC3E}">
        <p14:creationId xmlns:p14="http://schemas.microsoft.com/office/powerpoint/2010/main" val="74426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2AD79CE-D42C-C5BA-75DF-7F2062556DD7}"/>
              </a:ext>
            </a:extLst>
          </p:cNvPr>
          <p:cNvSpPr>
            <a:spLocks noGrp="1"/>
          </p:cNvSpPr>
          <p:nvPr>
            <p:ph type="title"/>
          </p:nvPr>
        </p:nvSpPr>
        <p:spPr/>
        <p:txBody>
          <a:bodyPr/>
          <a:lstStyle/>
          <a:p>
            <a:endParaRPr lang="es-MX"/>
          </a:p>
        </p:txBody>
      </p:sp>
      <p:sp>
        <p:nvSpPr>
          <p:cNvPr id="6" name="Marcador de contenido 5">
            <a:extLst>
              <a:ext uri="{FF2B5EF4-FFF2-40B4-BE49-F238E27FC236}">
                <a16:creationId xmlns:a16="http://schemas.microsoft.com/office/drawing/2014/main" id="{D55C47DB-7BAC-6591-2A2D-C657C87CD68E}"/>
              </a:ext>
            </a:extLst>
          </p:cNvPr>
          <p:cNvSpPr>
            <a:spLocks noGrp="1"/>
          </p:cNvSpPr>
          <p:nvPr>
            <p:ph idx="1"/>
          </p:nvPr>
        </p:nvSpPr>
        <p:spPr/>
        <p:txBody>
          <a:bodyPr/>
          <a:lstStyle/>
          <a:p>
            <a:r>
              <a:rPr lang="es-ES" dirty="0"/>
              <a:t>Si bien en algunos países todavía los grupos de interés son importantes para explicar gran parte del contenido de las políticas públicas, también es verdad que resulta necesario complementar esos estudios con un análisis </a:t>
            </a:r>
            <a:r>
              <a:rPr lang="es-ES" dirty="0" err="1"/>
              <a:t>abarcativo</a:t>
            </a:r>
            <a:r>
              <a:rPr lang="es-ES" dirty="0"/>
              <a:t> del funcionamiento de sus economías políticas</a:t>
            </a:r>
            <a:endParaRPr lang="es-MX" dirty="0"/>
          </a:p>
          <a:p>
            <a:endParaRPr lang="es-MX" dirty="0"/>
          </a:p>
        </p:txBody>
      </p:sp>
    </p:spTree>
    <p:extLst>
      <p:ext uri="{BB962C8B-B14F-4D97-AF65-F5344CB8AC3E}">
        <p14:creationId xmlns:p14="http://schemas.microsoft.com/office/powerpoint/2010/main" val="323819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B315155-99A7-8884-F1FD-443ADFF37DE8}"/>
              </a:ext>
            </a:extLst>
          </p:cNvPr>
          <p:cNvSpPr>
            <a:spLocks noGrp="1"/>
          </p:cNvSpPr>
          <p:nvPr>
            <p:ph type="title"/>
          </p:nvPr>
        </p:nvSpPr>
        <p:spPr/>
        <p:txBody>
          <a:bodyPr/>
          <a:lstStyle/>
          <a:p>
            <a:r>
              <a:rPr lang="es-MX" dirty="0"/>
              <a:t>Un marco conceptual orientador</a:t>
            </a:r>
          </a:p>
        </p:txBody>
      </p:sp>
      <p:sp>
        <p:nvSpPr>
          <p:cNvPr id="5" name="Marcador de contenido 4">
            <a:extLst>
              <a:ext uri="{FF2B5EF4-FFF2-40B4-BE49-F238E27FC236}">
                <a16:creationId xmlns:a16="http://schemas.microsoft.com/office/drawing/2014/main" id="{0C833C27-A506-FFBF-B4D8-8D3822C9E77C}"/>
              </a:ext>
            </a:extLst>
          </p:cNvPr>
          <p:cNvSpPr>
            <a:spLocks noGrp="1"/>
          </p:cNvSpPr>
          <p:nvPr>
            <p:ph idx="1"/>
          </p:nvPr>
        </p:nvSpPr>
        <p:spPr/>
        <p:txBody>
          <a:bodyPr/>
          <a:lstStyle/>
          <a:p>
            <a:r>
              <a:rPr lang="es-ES" dirty="0"/>
              <a:t>El lente metodológico que sugerimos para estos estudios se basa en la idea de </a:t>
            </a:r>
            <a:r>
              <a:rPr lang="es-ES" sz="2400" dirty="0"/>
              <a:t>que diversas características importantes de las políticas públicas dependen fundamentalmente de la habilidad de los actores políticos para lograr resultados cooperativos</a:t>
            </a:r>
            <a:r>
              <a:rPr lang="es-ES" dirty="0"/>
              <a:t>, es decir, de su capacidad para lograr acuerdos políticos y hacerlos cumplir en el tiempo. En cierto sentido, todo el juego de la democracia se basa en acuerdo y cooperación a un nivel más profundo: el de respetar las reglas del juego y permitir a otros gobernar, si ese es el resultado del proceso electoral</a:t>
            </a:r>
            <a:endParaRPr lang="es-MX" dirty="0"/>
          </a:p>
        </p:txBody>
      </p:sp>
      <p:sp>
        <p:nvSpPr>
          <p:cNvPr id="6" name="Marcador de texto 5">
            <a:extLst>
              <a:ext uri="{FF2B5EF4-FFF2-40B4-BE49-F238E27FC236}">
                <a16:creationId xmlns:a16="http://schemas.microsoft.com/office/drawing/2014/main" id="{134DFB30-82F5-35C2-76E9-44AC17085BE4}"/>
              </a:ext>
            </a:extLst>
          </p:cNvPr>
          <p:cNvSpPr>
            <a:spLocks noGrp="1"/>
          </p:cNvSpPr>
          <p:nvPr>
            <p:ph type="body" sz="half" idx="2"/>
          </p:nvPr>
        </p:nvSpPr>
        <p:spPr/>
        <p:txBody>
          <a:bodyPr>
            <a:normAutofit fontScale="92500"/>
          </a:bodyPr>
          <a:lstStyle/>
          <a:p>
            <a:r>
              <a:rPr lang="es-ES" sz="2400" dirty="0"/>
              <a:t>El objetivo de este libro es contribuir a la comprensión de cuáles son los determinantes de las características de las políticas públicas</a:t>
            </a:r>
            <a:endParaRPr lang="es-MX" sz="2400" dirty="0"/>
          </a:p>
        </p:txBody>
      </p:sp>
    </p:spTree>
    <p:extLst>
      <p:ext uri="{BB962C8B-B14F-4D97-AF65-F5344CB8AC3E}">
        <p14:creationId xmlns:p14="http://schemas.microsoft.com/office/powerpoint/2010/main" val="349559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E6B8415-B21A-97A7-80A1-FAA614852B74}"/>
              </a:ext>
            </a:extLst>
          </p:cNvPr>
          <p:cNvSpPr>
            <a:spLocks noGrp="1"/>
          </p:cNvSpPr>
          <p:nvPr>
            <p:ph type="title"/>
          </p:nvPr>
        </p:nvSpPr>
        <p:spPr>
          <a:xfrm>
            <a:off x="685801" y="609600"/>
            <a:ext cx="10131425" cy="1456267"/>
          </a:xfrm>
        </p:spPr>
        <p:txBody>
          <a:bodyPr/>
          <a:lstStyle/>
          <a:p>
            <a:endParaRPr lang="en-US"/>
          </a:p>
        </p:txBody>
      </p:sp>
      <p:sp>
        <p:nvSpPr>
          <p:cNvPr id="11" name="Text Placeholder 2">
            <a:extLst>
              <a:ext uri="{FF2B5EF4-FFF2-40B4-BE49-F238E27FC236}">
                <a16:creationId xmlns:a16="http://schemas.microsoft.com/office/drawing/2014/main" id="{0EA92A8F-CF24-619D-4959-113AAF4F53DE}"/>
              </a:ext>
            </a:extLst>
          </p:cNvPr>
          <p:cNvSpPr>
            <a:spLocks noGrp="1"/>
          </p:cNvSpPr>
          <p:nvPr>
            <p:ph type="body" idx="1"/>
          </p:nvPr>
        </p:nvSpPr>
        <p:spPr>
          <a:xfrm>
            <a:off x="973670" y="2218267"/>
            <a:ext cx="4709054" cy="576262"/>
          </a:xfrm>
        </p:spPr>
        <p:txBody>
          <a:bodyPr/>
          <a:lstStyle/>
          <a:p>
            <a:r>
              <a:rPr lang="es-ES" dirty="0"/>
              <a:t>los acuerdos </a:t>
            </a:r>
            <a:r>
              <a:rPr lang="es-ES" dirty="0" err="1"/>
              <a:t>intertemporales</a:t>
            </a:r>
            <a:r>
              <a:rPr lang="es-ES" dirty="0"/>
              <a:t> </a:t>
            </a:r>
            <a:endParaRPr lang="en-US" dirty="0"/>
          </a:p>
        </p:txBody>
      </p:sp>
      <p:sp>
        <p:nvSpPr>
          <p:cNvPr id="13" name="Content Placeholder 3">
            <a:extLst>
              <a:ext uri="{FF2B5EF4-FFF2-40B4-BE49-F238E27FC236}">
                <a16:creationId xmlns:a16="http://schemas.microsoft.com/office/drawing/2014/main" id="{3DFB922E-C89B-5EE9-AD8D-5487F4458F2F}"/>
              </a:ext>
            </a:extLst>
          </p:cNvPr>
          <p:cNvSpPr>
            <a:spLocks noGrp="1"/>
          </p:cNvSpPr>
          <p:nvPr>
            <p:ph sz="half" idx="2"/>
          </p:nvPr>
        </p:nvSpPr>
        <p:spPr>
          <a:xfrm>
            <a:off x="685801" y="2870201"/>
            <a:ext cx="4996923" cy="2920998"/>
          </a:xfrm>
        </p:spPr>
        <p:txBody>
          <a:bodyPr>
            <a:normAutofit/>
          </a:bodyPr>
          <a:lstStyle/>
          <a:p>
            <a:r>
              <a:rPr lang="es-ES" sz="2400" dirty="0"/>
              <a:t>Son el mecanismo mediante el cual se evita el abuso del poder político por parte del líder de turno</a:t>
            </a:r>
          </a:p>
          <a:p>
            <a:endParaRPr lang="es-ES" sz="2400" dirty="0"/>
          </a:p>
          <a:p>
            <a:endParaRPr lang="en-US" sz="2400" dirty="0"/>
          </a:p>
        </p:txBody>
      </p:sp>
      <p:sp>
        <p:nvSpPr>
          <p:cNvPr id="15" name="Text Placeholder 4">
            <a:extLst>
              <a:ext uri="{FF2B5EF4-FFF2-40B4-BE49-F238E27FC236}">
                <a16:creationId xmlns:a16="http://schemas.microsoft.com/office/drawing/2014/main" id="{7FC906D6-23B1-032A-E289-71EC410700EA}"/>
              </a:ext>
            </a:extLst>
          </p:cNvPr>
          <p:cNvSpPr>
            <a:spLocks noGrp="1"/>
          </p:cNvSpPr>
          <p:nvPr>
            <p:ph type="body" sz="quarter" idx="3"/>
          </p:nvPr>
        </p:nvSpPr>
        <p:spPr>
          <a:xfrm>
            <a:off x="6096003" y="2226734"/>
            <a:ext cx="4722813" cy="576262"/>
          </a:xfrm>
        </p:spPr>
        <p:txBody>
          <a:bodyPr/>
          <a:lstStyle/>
          <a:p>
            <a:endParaRPr lang="en-US" dirty="0"/>
          </a:p>
        </p:txBody>
      </p:sp>
      <p:sp>
        <p:nvSpPr>
          <p:cNvPr id="17" name="Content Placeholder 5">
            <a:extLst>
              <a:ext uri="{FF2B5EF4-FFF2-40B4-BE49-F238E27FC236}">
                <a16:creationId xmlns:a16="http://schemas.microsoft.com/office/drawing/2014/main" id="{F8A11C9B-034A-550B-8F41-34D16BE15734}"/>
              </a:ext>
            </a:extLst>
          </p:cNvPr>
          <p:cNvSpPr>
            <a:spLocks noGrp="1"/>
          </p:cNvSpPr>
          <p:nvPr>
            <p:ph sz="quarter" idx="4"/>
          </p:nvPr>
        </p:nvSpPr>
        <p:spPr>
          <a:xfrm>
            <a:off x="5823483" y="2870201"/>
            <a:ext cx="4995334" cy="2920998"/>
          </a:xfrm>
        </p:spPr>
        <p:txBody>
          <a:bodyPr>
            <a:normAutofit/>
          </a:bodyPr>
          <a:lstStyle/>
          <a:p>
            <a:r>
              <a:rPr lang="es-ES" sz="2400" dirty="0"/>
              <a:t>En ambientes que facilitan los acuerdos políticos, el juego político (o PFP) será más cooperativo y conducirá a políticas públicas más efectivas, más sostenibles y más flexibles frente a cambios en las condiciones económicas o sociales</a:t>
            </a:r>
            <a:endParaRPr lang="en-US" sz="2400" dirty="0"/>
          </a:p>
        </p:txBody>
      </p:sp>
    </p:spTree>
    <p:extLst>
      <p:ext uri="{BB962C8B-B14F-4D97-AF65-F5344CB8AC3E}">
        <p14:creationId xmlns:p14="http://schemas.microsoft.com/office/powerpoint/2010/main" val="50700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D56D8-1C57-291A-B68D-E7AC3BB22739}"/>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A156DA5-939D-6D44-35D7-5ED4F6D8C025}"/>
              </a:ext>
            </a:extLst>
          </p:cNvPr>
          <p:cNvSpPr>
            <a:spLocks noGrp="1"/>
          </p:cNvSpPr>
          <p:nvPr>
            <p:ph type="body" idx="1"/>
          </p:nvPr>
        </p:nvSpPr>
        <p:spPr/>
        <p:txBody>
          <a:bodyPr/>
          <a:lstStyle/>
          <a:p>
            <a:r>
              <a:rPr lang="es-ES" dirty="0"/>
              <a:t>la teoría de los juegos </a:t>
            </a:r>
            <a:endParaRPr lang="es-MX" dirty="0"/>
          </a:p>
        </p:txBody>
      </p:sp>
      <p:sp>
        <p:nvSpPr>
          <p:cNvPr id="4" name="Marcador de contenido 3">
            <a:extLst>
              <a:ext uri="{FF2B5EF4-FFF2-40B4-BE49-F238E27FC236}">
                <a16:creationId xmlns:a16="http://schemas.microsoft.com/office/drawing/2014/main" id="{434A4365-5A09-8F80-8FD2-977DFE984F38}"/>
              </a:ext>
            </a:extLst>
          </p:cNvPr>
          <p:cNvSpPr>
            <a:spLocks noGrp="1"/>
          </p:cNvSpPr>
          <p:nvPr>
            <p:ph sz="half" idx="2"/>
          </p:nvPr>
        </p:nvSpPr>
        <p:spPr/>
        <p:txBody>
          <a:bodyPr>
            <a:normAutofit fontScale="92500" lnSpcReduction="20000"/>
          </a:bodyPr>
          <a:lstStyle/>
          <a:p>
            <a:r>
              <a:rPr lang="es-ES" sz="2000" dirty="0"/>
              <a:t>En particular, sobre cooperación en juegos repetidos– ofrece algunas lecciones útiles relacionadas con el tipo de características del PFP que pueden fomentar la cooperación. Estas incluyen el número de actores políticos clave, sus horizontes temporales, la frecuencia de su interacción, la naturaleza de los escenarios en los cuales interactúan y la disponibilidad de mecanismos de </a:t>
            </a:r>
            <a:r>
              <a:rPr lang="es-ES" sz="2000" dirty="0" err="1"/>
              <a:t>enforcement</a:t>
            </a:r>
            <a:r>
              <a:rPr lang="es-ES" sz="2000" dirty="0"/>
              <a:t> que los obliguen a cumplir con sus compromisos</a:t>
            </a:r>
            <a:endParaRPr lang="es-MX" sz="2000" dirty="0"/>
          </a:p>
        </p:txBody>
      </p:sp>
      <p:sp>
        <p:nvSpPr>
          <p:cNvPr id="5" name="Marcador de texto 4">
            <a:extLst>
              <a:ext uri="{FF2B5EF4-FFF2-40B4-BE49-F238E27FC236}">
                <a16:creationId xmlns:a16="http://schemas.microsoft.com/office/drawing/2014/main" id="{43791640-5F74-41F4-2044-2832ABCD0D93}"/>
              </a:ext>
            </a:extLst>
          </p:cNvPr>
          <p:cNvSpPr>
            <a:spLocks noGrp="1"/>
          </p:cNvSpPr>
          <p:nvPr>
            <p:ph type="body" sz="quarter" idx="3"/>
          </p:nvPr>
        </p:nvSpPr>
        <p:spPr/>
        <p:txBody>
          <a:bodyPr/>
          <a:lstStyle/>
          <a:p>
            <a:endParaRPr lang="es-MX"/>
          </a:p>
        </p:txBody>
      </p:sp>
      <p:sp>
        <p:nvSpPr>
          <p:cNvPr id="6" name="Marcador de contenido 5">
            <a:extLst>
              <a:ext uri="{FF2B5EF4-FFF2-40B4-BE49-F238E27FC236}">
                <a16:creationId xmlns:a16="http://schemas.microsoft.com/office/drawing/2014/main" id="{940E6B3E-33B8-458C-C339-F02A48167556}"/>
              </a:ext>
            </a:extLst>
          </p:cNvPr>
          <p:cNvSpPr>
            <a:spLocks noGrp="1"/>
          </p:cNvSpPr>
          <p:nvPr>
            <p:ph sz="quarter" idx="4"/>
          </p:nvPr>
        </p:nvSpPr>
        <p:spPr/>
        <p:txBody>
          <a:bodyPr>
            <a:normAutofit fontScale="92500" lnSpcReduction="20000"/>
          </a:bodyPr>
          <a:lstStyle/>
          <a:p>
            <a:r>
              <a:rPr lang="es-ES" sz="2000" dirty="0"/>
              <a:t>El funcionamiento del PFP, a la vez, está determinado (hasta cierto punto) por las instituciones políticas propias de cada país, como la naturaleza presidencial/parlamentaria del gobierno, las reglas electorales existentes, la estructura federal del país y la existencia de un poder judicial independiente</a:t>
            </a:r>
            <a:endParaRPr lang="es-MX" sz="2000" dirty="0"/>
          </a:p>
        </p:txBody>
      </p:sp>
    </p:spTree>
    <p:extLst>
      <p:ext uri="{BB962C8B-B14F-4D97-AF65-F5344CB8AC3E}">
        <p14:creationId xmlns:p14="http://schemas.microsoft.com/office/powerpoint/2010/main" val="2603330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ffice_50521707_TF22566005_Win32" id="{2828BC40-604D-4F06-824E-CC6941480347}" vid="{C7F4D5F4-0C49-4F9C-8A37-1B026C50AF6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0D51BCB-0419-432E-B7F1-25548446A6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futurista</Template>
  <TotalTime>64</TotalTime>
  <Words>2300</Words>
  <Application>Microsoft Office PowerPoint</Application>
  <PresentationFormat>Panorámica</PresentationFormat>
  <Paragraphs>88</Paragraphs>
  <Slides>30</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Calibri</vt:lpstr>
      <vt:lpstr>Calibri Light</vt:lpstr>
      <vt:lpstr>Celestial</vt:lpstr>
      <vt:lpstr>¿Cómo se juega en América Latina? Instituciones políticas,  procesos de negociación y políticas públicas</vt:lpstr>
      <vt:lpstr>Presentación de PowerPoint</vt:lpstr>
      <vt:lpstr>Presentación de PowerPoint</vt:lpstr>
      <vt:lpstr>Presentación de PowerPoint</vt:lpstr>
      <vt:lpstr>Presentación de PowerPoint</vt:lpstr>
      <vt:lpstr>Presentación de PowerPoint</vt:lpstr>
      <vt:lpstr>Un marco conceptual orientador</vt:lpstr>
      <vt:lpstr>Presentación de PowerPoint</vt:lpstr>
      <vt:lpstr>Presentación de PowerPoint</vt:lpstr>
      <vt:lpstr>Tecnología global</vt:lpstr>
      <vt:lpstr>Presentación de PowerPoint</vt:lpstr>
      <vt:lpstr>La variable dependiente: las características de las políticas públicas</vt:lpstr>
      <vt:lpstr>Presentación de PowerPoint</vt:lpstr>
      <vt:lpstr>Características de las políticas públicas (“características externas”)</vt:lpstr>
      <vt:lpstr>Características de las políticas públicas (“características externas”)</vt:lpstr>
      <vt:lpstr>Características de las políticas públicas (“características externas”)</vt:lpstr>
      <vt:lpstr>El proceso de formulación de políticas</vt:lpstr>
      <vt:lpstr>Presentación de PowerPoint</vt:lpstr>
      <vt:lpstr>Presentación de PowerPoint</vt:lpstr>
      <vt:lpstr>Presentación de PowerPoint</vt:lpstr>
      <vt:lpstr>Presentación de PowerPoint</vt:lpstr>
      <vt:lpstr>Los procesos de formulación de políticas y los resultados de las políticas: el papel de la cooperación </vt:lpstr>
      <vt:lpstr>¿Bajo qué condiciones es más probable la cooperación?</vt:lpstr>
      <vt:lpstr>Condiciones que fomentan o dificultan la cooperación</vt:lpstr>
      <vt:lpstr>Condiciones que fomentan o dificultan la cooperación</vt:lpstr>
      <vt:lpstr>Condiciones que fomentan o dificultan la cooperación</vt:lpstr>
      <vt:lpstr>Condiciones que fomentan o dificultan la cooperación</vt:lpstr>
      <vt:lpstr>Reflexiones finales: los desafíos de la reforma institucional</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se juega en América Latina? Instituciones políticas,  procesos de negociación y políticas públicas</dc:title>
  <dc:creator>Claudia Campillo</dc:creator>
  <cp:lastModifiedBy>Claudia Campillo</cp:lastModifiedBy>
  <cp:revision>1</cp:revision>
  <dcterms:created xsi:type="dcterms:W3CDTF">2022-11-05T18:58:02Z</dcterms:created>
  <dcterms:modified xsi:type="dcterms:W3CDTF">2022-11-05T20:03:02Z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