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2" r:id="rId2"/>
  </p:sldMasterIdLst>
  <p:sldIdLst>
    <p:sldId id="256" r:id="rId3"/>
    <p:sldId id="262" r:id="rId4"/>
    <p:sldId id="260" r:id="rId5"/>
    <p:sldId id="258" r:id="rId6"/>
    <p:sldId id="259" r:id="rId7"/>
    <p:sldId id="261" r:id="rId8"/>
    <p:sldId id="264" r:id="rId9"/>
    <p:sldId id="265" r:id="rId10"/>
    <p:sldId id="266" r:id="rId11"/>
    <p:sldId id="269" r:id="rId12"/>
    <p:sldId id="268" r:id="rId13"/>
    <p:sldId id="267" r:id="rId14"/>
    <p:sldId id="271" r:id="rId15"/>
    <p:sldId id="270" r:id="rId16"/>
    <p:sldId id="26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88" autoAdjust="0"/>
    <p:restoredTop sz="96122" autoAdjust="0"/>
  </p:normalViewPr>
  <p:slideViewPr>
    <p:cSldViewPr snapToGrid="0">
      <p:cViewPr>
        <p:scale>
          <a:sx n="100" d="100"/>
          <a:sy n="100" d="100"/>
        </p:scale>
        <p:origin x="48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1690DE-322C-48A3-93A4-56DB2B86F993}"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a:lstStyle/>
        <a:p>
          <a:endParaRPr lang="en-US"/>
        </a:p>
      </dgm:t>
    </dgm:pt>
    <dgm:pt modelId="{B3B146E2-AE2E-42C0-A14C-4BA79576B818}">
      <dgm:prSet/>
      <dgm:spPr/>
      <dgm:t>
        <a:bodyPr/>
        <a:lstStyle/>
        <a:p>
          <a:pPr>
            <a:lnSpc>
              <a:spcPct val="100000"/>
            </a:lnSpc>
          </a:pPr>
          <a:r>
            <a:rPr lang="es-419"/>
            <a:t>01 PROBLEMA DE INVESTIGACIÓN</a:t>
          </a:r>
          <a:endParaRPr lang="en-US"/>
        </a:p>
      </dgm:t>
    </dgm:pt>
    <dgm:pt modelId="{B93425E0-2E77-4A27-BF97-15BF9C84E0FC}" type="parTrans" cxnId="{F129632A-0F41-472D-8DA1-790758730378}">
      <dgm:prSet/>
      <dgm:spPr/>
      <dgm:t>
        <a:bodyPr/>
        <a:lstStyle/>
        <a:p>
          <a:endParaRPr lang="en-US"/>
        </a:p>
      </dgm:t>
    </dgm:pt>
    <dgm:pt modelId="{C54045E1-758C-4835-B3C2-CF9768C8A61F}" type="sibTrans" cxnId="{F129632A-0F41-472D-8DA1-790758730378}">
      <dgm:prSet/>
      <dgm:spPr/>
      <dgm:t>
        <a:bodyPr/>
        <a:lstStyle/>
        <a:p>
          <a:pPr>
            <a:lnSpc>
              <a:spcPct val="100000"/>
            </a:lnSpc>
          </a:pPr>
          <a:endParaRPr lang="en-US"/>
        </a:p>
      </dgm:t>
    </dgm:pt>
    <dgm:pt modelId="{F6707A77-47C6-40F5-B78E-3BC29E2DBB66}">
      <dgm:prSet/>
      <dgm:spPr/>
      <dgm:t>
        <a:bodyPr/>
        <a:lstStyle/>
        <a:p>
          <a:pPr>
            <a:lnSpc>
              <a:spcPct val="100000"/>
            </a:lnSpc>
          </a:pPr>
          <a:r>
            <a:rPr lang="es-419"/>
            <a:t>02 METODOLOGÍA DE LA INVESTIGACIÓN</a:t>
          </a:r>
          <a:endParaRPr lang="en-US"/>
        </a:p>
      </dgm:t>
    </dgm:pt>
    <dgm:pt modelId="{643D7F29-56F4-4CD3-9157-F6B2FDC10181}" type="parTrans" cxnId="{80395BA4-9B5E-4F7F-9167-B0DEA3B47561}">
      <dgm:prSet/>
      <dgm:spPr/>
      <dgm:t>
        <a:bodyPr/>
        <a:lstStyle/>
        <a:p>
          <a:endParaRPr lang="en-US"/>
        </a:p>
      </dgm:t>
    </dgm:pt>
    <dgm:pt modelId="{3A2F9D51-EC4B-4649-A0CC-4A295AE76439}" type="sibTrans" cxnId="{80395BA4-9B5E-4F7F-9167-B0DEA3B47561}">
      <dgm:prSet/>
      <dgm:spPr/>
      <dgm:t>
        <a:bodyPr/>
        <a:lstStyle/>
        <a:p>
          <a:pPr>
            <a:lnSpc>
              <a:spcPct val="100000"/>
            </a:lnSpc>
          </a:pPr>
          <a:endParaRPr lang="en-US"/>
        </a:p>
      </dgm:t>
    </dgm:pt>
    <dgm:pt modelId="{20908278-C6A3-4E01-8B6E-88646C5D9C92}">
      <dgm:prSet/>
      <dgm:spPr/>
      <dgm:t>
        <a:bodyPr/>
        <a:lstStyle/>
        <a:p>
          <a:pPr>
            <a:lnSpc>
              <a:spcPct val="100000"/>
            </a:lnSpc>
          </a:pPr>
          <a:r>
            <a:rPr lang="es-419"/>
            <a:t>03 OBJETIVOS</a:t>
          </a:r>
          <a:endParaRPr lang="en-US"/>
        </a:p>
      </dgm:t>
    </dgm:pt>
    <dgm:pt modelId="{C059496F-7892-483C-B33E-8F7F81DC0187}" type="parTrans" cxnId="{5BB534F3-D8B0-437B-8860-6AA2397F7277}">
      <dgm:prSet/>
      <dgm:spPr/>
      <dgm:t>
        <a:bodyPr/>
        <a:lstStyle/>
        <a:p>
          <a:endParaRPr lang="en-US"/>
        </a:p>
      </dgm:t>
    </dgm:pt>
    <dgm:pt modelId="{7279A34A-B1C1-40B3-896B-41D5E92C5CD8}" type="sibTrans" cxnId="{5BB534F3-D8B0-437B-8860-6AA2397F7277}">
      <dgm:prSet/>
      <dgm:spPr/>
      <dgm:t>
        <a:bodyPr/>
        <a:lstStyle/>
        <a:p>
          <a:pPr>
            <a:lnSpc>
              <a:spcPct val="100000"/>
            </a:lnSpc>
          </a:pPr>
          <a:endParaRPr lang="en-US"/>
        </a:p>
      </dgm:t>
    </dgm:pt>
    <dgm:pt modelId="{01BD2C0D-3EF7-475B-9776-4AA4035D7F4B}">
      <dgm:prSet/>
      <dgm:spPr/>
      <dgm:t>
        <a:bodyPr/>
        <a:lstStyle/>
        <a:p>
          <a:pPr>
            <a:lnSpc>
              <a:spcPct val="100000"/>
            </a:lnSpc>
          </a:pPr>
          <a:r>
            <a:rPr lang="es-419"/>
            <a:t>04 ANÁLISIS DE VARIABLES</a:t>
          </a:r>
          <a:endParaRPr lang="en-US"/>
        </a:p>
      </dgm:t>
    </dgm:pt>
    <dgm:pt modelId="{C68F8CC7-9140-477A-832A-7F6394D122D7}" type="parTrans" cxnId="{DD9CDF7C-048D-4225-878D-2592D1597D18}">
      <dgm:prSet/>
      <dgm:spPr/>
      <dgm:t>
        <a:bodyPr/>
        <a:lstStyle/>
        <a:p>
          <a:endParaRPr lang="en-US"/>
        </a:p>
      </dgm:t>
    </dgm:pt>
    <dgm:pt modelId="{C7C1F821-F06D-4969-9592-93BFFCBF5EEC}" type="sibTrans" cxnId="{DD9CDF7C-048D-4225-878D-2592D1597D18}">
      <dgm:prSet/>
      <dgm:spPr/>
      <dgm:t>
        <a:bodyPr/>
        <a:lstStyle/>
        <a:p>
          <a:pPr>
            <a:lnSpc>
              <a:spcPct val="100000"/>
            </a:lnSpc>
          </a:pPr>
          <a:endParaRPr lang="en-US"/>
        </a:p>
      </dgm:t>
    </dgm:pt>
    <dgm:pt modelId="{F5783274-8350-4D97-BAF1-49F8C691CDE8}">
      <dgm:prSet/>
      <dgm:spPr/>
      <dgm:t>
        <a:bodyPr/>
        <a:lstStyle/>
        <a:p>
          <a:pPr>
            <a:lnSpc>
              <a:spcPct val="100000"/>
            </a:lnSpc>
          </a:pPr>
          <a:r>
            <a:rPr lang="es-419"/>
            <a:t>05 CONCLUSIONES Y PROPUESTAS</a:t>
          </a:r>
          <a:endParaRPr lang="en-US"/>
        </a:p>
      </dgm:t>
    </dgm:pt>
    <dgm:pt modelId="{4DC6A1C8-8A9E-48CB-9B98-97C0BC3FEDA5}" type="parTrans" cxnId="{8202D567-9F3D-444B-ACBE-F3F485198C70}">
      <dgm:prSet/>
      <dgm:spPr/>
      <dgm:t>
        <a:bodyPr/>
        <a:lstStyle/>
        <a:p>
          <a:endParaRPr lang="en-US"/>
        </a:p>
      </dgm:t>
    </dgm:pt>
    <dgm:pt modelId="{AE9845D0-1198-4548-9A3F-9ACAE1E9AFD9}" type="sibTrans" cxnId="{8202D567-9F3D-444B-ACBE-F3F485198C70}">
      <dgm:prSet/>
      <dgm:spPr/>
      <dgm:t>
        <a:bodyPr/>
        <a:lstStyle/>
        <a:p>
          <a:endParaRPr lang="en-US"/>
        </a:p>
      </dgm:t>
    </dgm:pt>
    <dgm:pt modelId="{B8DFEF85-5DDE-4D28-B1FD-3E143BADCE23}" type="pres">
      <dgm:prSet presAssocID="{4D1690DE-322C-48A3-93A4-56DB2B86F993}" presName="root" presStyleCnt="0">
        <dgm:presLayoutVars>
          <dgm:dir/>
          <dgm:resizeHandles val="exact"/>
        </dgm:presLayoutVars>
      </dgm:prSet>
      <dgm:spPr/>
    </dgm:pt>
    <dgm:pt modelId="{8EAD1EF0-BC9E-498F-B318-14E7ED9FB602}" type="pres">
      <dgm:prSet presAssocID="{B3B146E2-AE2E-42C0-A14C-4BA79576B818}" presName="compNode" presStyleCnt="0"/>
      <dgm:spPr/>
    </dgm:pt>
    <dgm:pt modelId="{8512E122-81F7-47C3-A793-6EF6D47D0A91}" type="pres">
      <dgm:prSet presAssocID="{B3B146E2-AE2E-42C0-A14C-4BA79576B818}" presName="bgRect" presStyleLbl="bgShp" presStyleIdx="0" presStyleCnt="5"/>
      <dgm:spPr/>
    </dgm:pt>
    <dgm:pt modelId="{D27D8D7C-599B-4FBF-9BD8-47262CFDEE42}" type="pres">
      <dgm:prSet presAssocID="{B3B146E2-AE2E-42C0-A14C-4BA79576B81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A709AE89-8DCF-44F8-8C5E-C7B4DE90EE44}" type="pres">
      <dgm:prSet presAssocID="{B3B146E2-AE2E-42C0-A14C-4BA79576B818}" presName="spaceRect" presStyleCnt="0"/>
      <dgm:spPr/>
    </dgm:pt>
    <dgm:pt modelId="{9876D88F-63E6-485F-ACE3-F35A00D10649}" type="pres">
      <dgm:prSet presAssocID="{B3B146E2-AE2E-42C0-A14C-4BA79576B818}" presName="parTx" presStyleLbl="revTx" presStyleIdx="0" presStyleCnt="5">
        <dgm:presLayoutVars>
          <dgm:chMax val="0"/>
          <dgm:chPref val="0"/>
        </dgm:presLayoutVars>
      </dgm:prSet>
      <dgm:spPr/>
    </dgm:pt>
    <dgm:pt modelId="{7CE02BDE-608B-4A90-AD1E-D8519D313134}" type="pres">
      <dgm:prSet presAssocID="{C54045E1-758C-4835-B3C2-CF9768C8A61F}" presName="sibTrans" presStyleCnt="0"/>
      <dgm:spPr/>
    </dgm:pt>
    <dgm:pt modelId="{AADE5A4D-A7A1-454D-B2CD-E58037FEA4F1}" type="pres">
      <dgm:prSet presAssocID="{F6707A77-47C6-40F5-B78E-3BC29E2DBB66}" presName="compNode" presStyleCnt="0"/>
      <dgm:spPr/>
    </dgm:pt>
    <dgm:pt modelId="{744F188C-1AAD-4E8E-9EA5-EDB62839DF0B}" type="pres">
      <dgm:prSet presAssocID="{F6707A77-47C6-40F5-B78E-3BC29E2DBB66}" presName="bgRect" presStyleLbl="bgShp" presStyleIdx="1" presStyleCnt="5"/>
      <dgm:spPr/>
    </dgm:pt>
    <dgm:pt modelId="{110E4EFD-6D1B-4BA9-B6A0-C162171FCBC5}" type="pres">
      <dgm:prSet presAssocID="{F6707A77-47C6-40F5-B78E-3BC29E2DBB6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icroscope"/>
        </a:ext>
      </dgm:extLst>
    </dgm:pt>
    <dgm:pt modelId="{F2ECFBA4-B250-4733-8456-FC2BD3F96A5B}" type="pres">
      <dgm:prSet presAssocID="{F6707A77-47C6-40F5-B78E-3BC29E2DBB66}" presName="spaceRect" presStyleCnt="0"/>
      <dgm:spPr/>
    </dgm:pt>
    <dgm:pt modelId="{40F06ADC-4A95-438E-AB74-60A78AA1C939}" type="pres">
      <dgm:prSet presAssocID="{F6707A77-47C6-40F5-B78E-3BC29E2DBB66}" presName="parTx" presStyleLbl="revTx" presStyleIdx="1" presStyleCnt="5">
        <dgm:presLayoutVars>
          <dgm:chMax val="0"/>
          <dgm:chPref val="0"/>
        </dgm:presLayoutVars>
      </dgm:prSet>
      <dgm:spPr/>
    </dgm:pt>
    <dgm:pt modelId="{65EF47F1-9EC3-4133-9B38-BBF9F6D0C79E}" type="pres">
      <dgm:prSet presAssocID="{3A2F9D51-EC4B-4649-A0CC-4A295AE76439}" presName="sibTrans" presStyleCnt="0"/>
      <dgm:spPr/>
    </dgm:pt>
    <dgm:pt modelId="{97C8B23F-DA40-4565-AF0D-E511A8FD3D89}" type="pres">
      <dgm:prSet presAssocID="{20908278-C6A3-4E01-8B6E-88646C5D9C92}" presName="compNode" presStyleCnt="0"/>
      <dgm:spPr/>
    </dgm:pt>
    <dgm:pt modelId="{DB68AD9E-F2CA-4583-A532-F78605FFDA8B}" type="pres">
      <dgm:prSet presAssocID="{20908278-C6A3-4E01-8B6E-88646C5D9C92}" presName="bgRect" presStyleLbl="bgShp" presStyleIdx="2" presStyleCnt="5"/>
      <dgm:spPr/>
    </dgm:pt>
    <dgm:pt modelId="{0041C3CA-667F-47F0-95B4-0A78896EA1F2}" type="pres">
      <dgm:prSet presAssocID="{20908278-C6A3-4E01-8B6E-88646C5D9C9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arget"/>
        </a:ext>
      </dgm:extLst>
    </dgm:pt>
    <dgm:pt modelId="{6A48D36B-BB13-4D8D-912C-3EDD8205B85D}" type="pres">
      <dgm:prSet presAssocID="{20908278-C6A3-4E01-8B6E-88646C5D9C92}" presName="spaceRect" presStyleCnt="0"/>
      <dgm:spPr/>
    </dgm:pt>
    <dgm:pt modelId="{C47B20AB-A42C-4FA0-BE5A-039403232E8D}" type="pres">
      <dgm:prSet presAssocID="{20908278-C6A3-4E01-8B6E-88646C5D9C92}" presName="parTx" presStyleLbl="revTx" presStyleIdx="2" presStyleCnt="5">
        <dgm:presLayoutVars>
          <dgm:chMax val="0"/>
          <dgm:chPref val="0"/>
        </dgm:presLayoutVars>
      </dgm:prSet>
      <dgm:spPr/>
    </dgm:pt>
    <dgm:pt modelId="{530E61D4-0890-4068-AF56-4E718892B8A7}" type="pres">
      <dgm:prSet presAssocID="{7279A34A-B1C1-40B3-896B-41D5E92C5CD8}" presName="sibTrans" presStyleCnt="0"/>
      <dgm:spPr/>
    </dgm:pt>
    <dgm:pt modelId="{3656EBE4-3CE1-443F-9DC9-9CC06D18672E}" type="pres">
      <dgm:prSet presAssocID="{01BD2C0D-3EF7-475B-9776-4AA4035D7F4B}" presName="compNode" presStyleCnt="0"/>
      <dgm:spPr/>
    </dgm:pt>
    <dgm:pt modelId="{DEFB76B6-CAD8-4A9A-8E51-24B437F4B926}" type="pres">
      <dgm:prSet presAssocID="{01BD2C0D-3EF7-475B-9776-4AA4035D7F4B}" presName="bgRect" presStyleLbl="bgShp" presStyleIdx="3" presStyleCnt="5"/>
      <dgm:spPr/>
    </dgm:pt>
    <dgm:pt modelId="{AEC4F446-63F0-46D1-A250-F5DDC942A967}" type="pres">
      <dgm:prSet presAssocID="{01BD2C0D-3EF7-475B-9776-4AA4035D7F4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r chart"/>
        </a:ext>
      </dgm:extLst>
    </dgm:pt>
    <dgm:pt modelId="{9CC1F722-D70B-4573-8FF1-EC199036B02A}" type="pres">
      <dgm:prSet presAssocID="{01BD2C0D-3EF7-475B-9776-4AA4035D7F4B}" presName="spaceRect" presStyleCnt="0"/>
      <dgm:spPr/>
    </dgm:pt>
    <dgm:pt modelId="{9D77D7DC-E3DE-482F-861B-BC92F00E804F}" type="pres">
      <dgm:prSet presAssocID="{01BD2C0D-3EF7-475B-9776-4AA4035D7F4B}" presName="parTx" presStyleLbl="revTx" presStyleIdx="3" presStyleCnt="5">
        <dgm:presLayoutVars>
          <dgm:chMax val="0"/>
          <dgm:chPref val="0"/>
        </dgm:presLayoutVars>
      </dgm:prSet>
      <dgm:spPr/>
    </dgm:pt>
    <dgm:pt modelId="{D70631DA-3452-46A6-81B9-8353D34AC099}" type="pres">
      <dgm:prSet presAssocID="{C7C1F821-F06D-4969-9592-93BFFCBF5EEC}" presName="sibTrans" presStyleCnt="0"/>
      <dgm:spPr/>
    </dgm:pt>
    <dgm:pt modelId="{1E547EB8-D72B-408E-936D-D21C63B975E4}" type="pres">
      <dgm:prSet presAssocID="{F5783274-8350-4D97-BAF1-49F8C691CDE8}" presName="compNode" presStyleCnt="0"/>
      <dgm:spPr/>
    </dgm:pt>
    <dgm:pt modelId="{694A9723-14AE-41A2-8816-6248B63C48CE}" type="pres">
      <dgm:prSet presAssocID="{F5783274-8350-4D97-BAF1-49F8C691CDE8}" presName="bgRect" presStyleLbl="bgShp" presStyleIdx="4" presStyleCnt="5"/>
      <dgm:spPr/>
    </dgm:pt>
    <dgm:pt modelId="{A1707835-8BBE-460F-9D79-5C71C975A332}" type="pres">
      <dgm:prSet presAssocID="{F5783274-8350-4D97-BAF1-49F8C691CDE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uzzle"/>
        </a:ext>
      </dgm:extLst>
    </dgm:pt>
    <dgm:pt modelId="{40E5B5F7-EC27-4748-82D8-3BAA7459AA3E}" type="pres">
      <dgm:prSet presAssocID="{F5783274-8350-4D97-BAF1-49F8C691CDE8}" presName="spaceRect" presStyleCnt="0"/>
      <dgm:spPr/>
    </dgm:pt>
    <dgm:pt modelId="{37E91BDA-C0D4-446C-B5DD-CF6E433302B3}" type="pres">
      <dgm:prSet presAssocID="{F5783274-8350-4D97-BAF1-49F8C691CDE8}" presName="parTx" presStyleLbl="revTx" presStyleIdx="4" presStyleCnt="5">
        <dgm:presLayoutVars>
          <dgm:chMax val="0"/>
          <dgm:chPref val="0"/>
        </dgm:presLayoutVars>
      </dgm:prSet>
      <dgm:spPr/>
    </dgm:pt>
  </dgm:ptLst>
  <dgm:cxnLst>
    <dgm:cxn modelId="{49D95728-48EF-4793-867D-852ED7D31325}" type="presOf" srcId="{F5783274-8350-4D97-BAF1-49F8C691CDE8}" destId="{37E91BDA-C0D4-446C-B5DD-CF6E433302B3}" srcOrd="0" destOrd="0" presId="urn:microsoft.com/office/officeart/2018/2/layout/IconVerticalSolidList"/>
    <dgm:cxn modelId="{F129632A-0F41-472D-8DA1-790758730378}" srcId="{4D1690DE-322C-48A3-93A4-56DB2B86F993}" destId="{B3B146E2-AE2E-42C0-A14C-4BA79576B818}" srcOrd="0" destOrd="0" parTransId="{B93425E0-2E77-4A27-BF97-15BF9C84E0FC}" sibTransId="{C54045E1-758C-4835-B3C2-CF9768C8A61F}"/>
    <dgm:cxn modelId="{D1CD1439-CD46-43EB-AE89-30192DA7CEBF}" type="presOf" srcId="{F6707A77-47C6-40F5-B78E-3BC29E2DBB66}" destId="{40F06ADC-4A95-438E-AB74-60A78AA1C939}" srcOrd="0" destOrd="0" presId="urn:microsoft.com/office/officeart/2018/2/layout/IconVerticalSolidList"/>
    <dgm:cxn modelId="{E496B866-AB7B-43B6-B73E-44C4D82C5E57}" type="presOf" srcId="{20908278-C6A3-4E01-8B6E-88646C5D9C92}" destId="{C47B20AB-A42C-4FA0-BE5A-039403232E8D}" srcOrd="0" destOrd="0" presId="urn:microsoft.com/office/officeart/2018/2/layout/IconVerticalSolidList"/>
    <dgm:cxn modelId="{8202D567-9F3D-444B-ACBE-F3F485198C70}" srcId="{4D1690DE-322C-48A3-93A4-56DB2B86F993}" destId="{F5783274-8350-4D97-BAF1-49F8C691CDE8}" srcOrd="4" destOrd="0" parTransId="{4DC6A1C8-8A9E-48CB-9B98-97C0BC3FEDA5}" sibTransId="{AE9845D0-1198-4548-9A3F-9ACAE1E9AFD9}"/>
    <dgm:cxn modelId="{DD9CDF7C-048D-4225-878D-2592D1597D18}" srcId="{4D1690DE-322C-48A3-93A4-56DB2B86F993}" destId="{01BD2C0D-3EF7-475B-9776-4AA4035D7F4B}" srcOrd="3" destOrd="0" parTransId="{C68F8CC7-9140-477A-832A-7F6394D122D7}" sibTransId="{C7C1F821-F06D-4969-9592-93BFFCBF5EEC}"/>
    <dgm:cxn modelId="{0EF48D7F-BE35-4D95-80D5-B2DD9A2A1D11}" type="presOf" srcId="{01BD2C0D-3EF7-475B-9776-4AA4035D7F4B}" destId="{9D77D7DC-E3DE-482F-861B-BC92F00E804F}" srcOrd="0" destOrd="0" presId="urn:microsoft.com/office/officeart/2018/2/layout/IconVerticalSolidList"/>
    <dgm:cxn modelId="{A1350786-BD4B-4E21-9ABA-57ACB2582F4A}" type="presOf" srcId="{4D1690DE-322C-48A3-93A4-56DB2B86F993}" destId="{B8DFEF85-5DDE-4D28-B1FD-3E143BADCE23}" srcOrd="0" destOrd="0" presId="urn:microsoft.com/office/officeart/2018/2/layout/IconVerticalSolidList"/>
    <dgm:cxn modelId="{80395BA4-9B5E-4F7F-9167-B0DEA3B47561}" srcId="{4D1690DE-322C-48A3-93A4-56DB2B86F993}" destId="{F6707A77-47C6-40F5-B78E-3BC29E2DBB66}" srcOrd="1" destOrd="0" parTransId="{643D7F29-56F4-4CD3-9157-F6B2FDC10181}" sibTransId="{3A2F9D51-EC4B-4649-A0CC-4A295AE76439}"/>
    <dgm:cxn modelId="{5BB534F3-D8B0-437B-8860-6AA2397F7277}" srcId="{4D1690DE-322C-48A3-93A4-56DB2B86F993}" destId="{20908278-C6A3-4E01-8B6E-88646C5D9C92}" srcOrd="2" destOrd="0" parTransId="{C059496F-7892-483C-B33E-8F7F81DC0187}" sibTransId="{7279A34A-B1C1-40B3-896B-41D5E92C5CD8}"/>
    <dgm:cxn modelId="{72CFB0FA-E90E-41B6-B653-1AF6CD3352A2}" type="presOf" srcId="{B3B146E2-AE2E-42C0-A14C-4BA79576B818}" destId="{9876D88F-63E6-485F-ACE3-F35A00D10649}" srcOrd="0" destOrd="0" presId="urn:microsoft.com/office/officeart/2018/2/layout/IconVerticalSolidList"/>
    <dgm:cxn modelId="{82EAC268-CB0D-491C-AB6C-5A45FF768FD0}" type="presParOf" srcId="{B8DFEF85-5DDE-4D28-B1FD-3E143BADCE23}" destId="{8EAD1EF0-BC9E-498F-B318-14E7ED9FB602}" srcOrd="0" destOrd="0" presId="urn:microsoft.com/office/officeart/2018/2/layout/IconVerticalSolidList"/>
    <dgm:cxn modelId="{775977B7-4A7D-43E8-9508-337FE13239E5}" type="presParOf" srcId="{8EAD1EF0-BC9E-498F-B318-14E7ED9FB602}" destId="{8512E122-81F7-47C3-A793-6EF6D47D0A91}" srcOrd="0" destOrd="0" presId="urn:microsoft.com/office/officeart/2018/2/layout/IconVerticalSolidList"/>
    <dgm:cxn modelId="{3C6681DE-2A7C-48D3-BB4C-8DE65A085416}" type="presParOf" srcId="{8EAD1EF0-BC9E-498F-B318-14E7ED9FB602}" destId="{D27D8D7C-599B-4FBF-9BD8-47262CFDEE42}" srcOrd="1" destOrd="0" presId="urn:microsoft.com/office/officeart/2018/2/layout/IconVerticalSolidList"/>
    <dgm:cxn modelId="{9800C11C-2184-496E-ADB6-59AA91238A9A}" type="presParOf" srcId="{8EAD1EF0-BC9E-498F-B318-14E7ED9FB602}" destId="{A709AE89-8DCF-44F8-8C5E-C7B4DE90EE44}" srcOrd="2" destOrd="0" presId="urn:microsoft.com/office/officeart/2018/2/layout/IconVerticalSolidList"/>
    <dgm:cxn modelId="{8A621DE4-9B6F-455A-B673-22FC8C32ACF0}" type="presParOf" srcId="{8EAD1EF0-BC9E-498F-B318-14E7ED9FB602}" destId="{9876D88F-63E6-485F-ACE3-F35A00D10649}" srcOrd="3" destOrd="0" presId="urn:microsoft.com/office/officeart/2018/2/layout/IconVerticalSolidList"/>
    <dgm:cxn modelId="{8C6C0214-F64B-49CA-AE65-A813C0AF7B72}" type="presParOf" srcId="{B8DFEF85-5DDE-4D28-B1FD-3E143BADCE23}" destId="{7CE02BDE-608B-4A90-AD1E-D8519D313134}" srcOrd="1" destOrd="0" presId="urn:microsoft.com/office/officeart/2018/2/layout/IconVerticalSolidList"/>
    <dgm:cxn modelId="{49CAF982-2D66-43C3-8E44-88CD54EDB5AB}" type="presParOf" srcId="{B8DFEF85-5DDE-4D28-B1FD-3E143BADCE23}" destId="{AADE5A4D-A7A1-454D-B2CD-E58037FEA4F1}" srcOrd="2" destOrd="0" presId="urn:microsoft.com/office/officeart/2018/2/layout/IconVerticalSolidList"/>
    <dgm:cxn modelId="{D36AEF66-CABD-4F96-81BA-69EB43FDE795}" type="presParOf" srcId="{AADE5A4D-A7A1-454D-B2CD-E58037FEA4F1}" destId="{744F188C-1AAD-4E8E-9EA5-EDB62839DF0B}" srcOrd="0" destOrd="0" presId="urn:microsoft.com/office/officeart/2018/2/layout/IconVerticalSolidList"/>
    <dgm:cxn modelId="{B528C259-E850-4273-BD3F-8A0377BAFE03}" type="presParOf" srcId="{AADE5A4D-A7A1-454D-B2CD-E58037FEA4F1}" destId="{110E4EFD-6D1B-4BA9-B6A0-C162171FCBC5}" srcOrd="1" destOrd="0" presId="urn:microsoft.com/office/officeart/2018/2/layout/IconVerticalSolidList"/>
    <dgm:cxn modelId="{A63CE5A2-C822-4C3B-9278-4A9882B8B795}" type="presParOf" srcId="{AADE5A4D-A7A1-454D-B2CD-E58037FEA4F1}" destId="{F2ECFBA4-B250-4733-8456-FC2BD3F96A5B}" srcOrd="2" destOrd="0" presId="urn:microsoft.com/office/officeart/2018/2/layout/IconVerticalSolidList"/>
    <dgm:cxn modelId="{00380646-21B7-426D-AFBC-DCA505516C50}" type="presParOf" srcId="{AADE5A4D-A7A1-454D-B2CD-E58037FEA4F1}" destId="{40F06ADC-4A95-438E-AB74-60A78AA1C939}" srcOrd="3" destOrd="0" presId="urn:microsoft.com/office/officeart/2018/2/layout/IconVerticalSolidList"/>
    <dgm:cxn modelId="{BD2E8DC0-DDEE-4258-89D0-F0031B18E612}" type="presParOf" srcId="{B8DFEF85-5DDE-4D28-B1FD-3E143BADCE23}" destId="{65EF47F1-9EC3-4133-9B38-BBF9F6D0C79E}" srcOrd="3" destOrd="0" presId="urn:microsoft.com/office/officeart/2018/2/layout/IconVerticalSolidList"/>
    <dgm:cxn modelId="{5383935E-CA32-405D-ACC4-4337BA43368B}" type="presParOf" srcId="{B8DFEF85-5DDE-4D28-B1FD-3E143BADCE23}" destId="{97C8B23F-DA40-4565-AF0D-E511A8FD3D89}" srcOrd="4" destOrd="0" presId="urn:microsoft.com/office/officeart/2018/2/layout/IconVerticalSolidList"/>
    <dgm:cxn modelId="{AFD92D77-9B5F-4B91-A615-C03275FBFDEE}" type="presParOf" srcId="{97C8B23F-DA40-4565-AF0D-E511A8FD3D89}" destId="{DB68AD9E-F2CA-4583-A532-F78605FFDA8B}" srcOrd="0" destOrd="0" presId="urn:microsoft.com/office/officeart/2018/2/layout/IconVerticalSolidList"/>
    <dgm:cxn modelId="{00345908-FD99-4E50-948E-3A445D8DD5E1}" type="presParOf" srcId="{97C8B23F-DA40-4565-AF0D-E511A8FD3D89}" destId="{0041C3CA-667F-47F0-95B4-0A78896EA1F2}" srcOrd="1" destOrd="0" presId="urn:microsoft.com/office/officeart/2018/2/layout/IconVerticalSolidList"/>
    <dgm:cxn modelId="{B494FB9D-1BE4-4512-B963-4020FF8C1F57}" type="presParOf" srcId="{97C8B23F-DA40-4565-AF0D-E511A8FD3D89}" destId="{6A48D36B-BB13-4D8D-912C-3EDD8205B85D}" srcOrd="2" destOrd="0" presId="urn:microsoft.com/office/officeart/2018/2/layout/IconVerticalSolidList"/>
    <dgm:cxn modelId="{84A4ED00-0476-4769-9D68-C008EFA643A5}" type="presParOf" srcId="{97C8B23F-DA40-4565-AF0D-E511A8FD3D89}" destId="{C47B20AB-A42C-4FA0-BE5A-039403232E8D}" srcOrd="3" destOrd="0" presId="urn:microsoft.com/office/officeart/2018/2/layout/IconVerticalSolidList"/>
    <dgm:cxn modelId="{100BAD51-C3F5-4598-A1ED-7CB8AB4A6C56}" type="presParOf" srcId="{B8DFEF85-5DDE-4D28-B1FD-3E143BADCE23}" destId="{530E61D4-0890-4068-AF56-4E718892B8A7}" srcOrd="5" destOrd="0" presId="urn:microsoft.com/office/officeart/2018/2/layout/IconVerticalSolidList"/>
    <dgm:cxn modelId="{55D85443-BFD1-4254-8252-234A64DDD48E}" type="presParOf" srcId="{B8DFEF85-5DDE-4D28-B1FD-3E143BADCE23}" destId="{3656EBE4-3CE1-443F-9DC9-9CC06D18672E}" srcOrd="6" destOrd="0" presId="urn:microsoft.com/office/officeart/2018/2/layout/IconVerticalSolidList"/>
    <dgm:cxn modelId="{80CE6352-B20C-4FDA-B32F-7031B9B0D04F}" type="presParOf" srcId="{3656EBE4-3CE1-443F-9DC9-9CC06D18672E}" destId="{DEFB76B6-CAD8-4A9A-8E51-24B437F4B926}" srcOrd="0" destOrd="0" presId="urn:microsoft.com/office/officeart/2018/2/layout/IconVerticalSolidList"/>
    <dgm:cxn modelId="{ED01BB81-F3B4-49E9-831F-336BC54EC3F6}" type="presParOf" srcId="{3656EBE4-3CE1-443F-9DC9-9CC06D18672E}" destId="{AEC4F446-63F0-46D1-A250-F5DDC942A967}" srcOrd="1" destOrd="0" presId="urn:microsoft.com/office/officeart/2018/2/layout/IconVerticalSolidList"/>
    <dgm:cxn modelId="{6C350F2C-EBCB-42C3-AF5E-88426DC932B3}" type="presParOf" srcId="{3656EBE4-3CE1-443F-9DC9-9CC06D18672E}" destId="{9CC1F722-D70B-4573-8FF1-EC199036B02A}" srcOrd="2" destOrd="0" presId="urn:microsoft.com/office/officeart/2018/2/layout/IconVerticalSolidList"/>
    <dgm:cxn modelId="{2FF5EF88-93EB-4BA5-85C0-7584F68E9CCE}" type="presParOf" srcId="{3656EBE4-3CE1-443F-9DC9-9CC06D18672E}" destId="{9D77D7DC-E3DE-482F-861B-BC92F00E804F}" srcOrd="3" destOrd="0" presId="urn:microsoft.com/office/officeart/2018/2/layout/IconVerticalSolidList"/>
    <dgm:cxn modelId="{7F059599-9A23-41B1-BC7B-D1022DF75CE7}" type="presParOf" srcId="{B8DFEF85-5DDE-4D28-B1FD-3E143BADCE23}" destId="{D70631DA-3452-46A6-81B9-8353D34AC099}" srcOrd="7" destOrd="0" presId="urn:microsoft.com/office/officeart/2018/2/layout/IconVerticalSolidList"/>
    <dgm:cxn modelId="{C206BAFA-5C9D-4304-B1DE-F8CCBE6FF354}" type="presParOf" srcId="{B8DFEF85-5DDE-4D28-B1FD-3E143BADCE23}" destId="{1E547EB8-D72B-408E-936D-D21C63B975E4}" srcOrd="8" destOrd="0" presId="urn:microsoft.com/office/officeart/2018/2/layout/IconVerticalSolidList"/>
    <dgm:cxn modelId="{558C375F-A5E7-4F94-8149-E6156F6B9719}" type="presParOf" srcId="{1E547EB8-D72B-408E-936D-D21C63B975E4}" destId="{694A9723-14AE-41A2-8816-6248B63C48CE}" srcOrd="0" destOrd="0" presId="urn:microsoft.com/office/officeart/2018/2/layout/IconVerticalSolidList"/>
    <dgm:cxn modelId="{A03F9C2E-2951-4760-9EDA-5DBBF9EDB2A8}" type="presParOf" srcId="{1E547EB8-D72B-408E-936D-D21C63B975E4}" destId="{A1707835-8BBE-460F-9D79-5C71C975A332}" srcOrd="1" destOrd="0" presId="urn:microsoft.com/office/officeart/2018/2/layout/IconVerticalSolidList"/>
    <dgm:cxn modelId="{3BE185BA-8EC9-4C26-A576-C79E21A4F98C}" type="presParOf" srcId="{1E547EB8-D72B-408E-936D-D21C63B975E4}" destId="{40E5B5F7-EC27-4748-82D8-3BAA7459AA3E}" srcOrd="2" destOrd="0" presId="urn:microsoft.com/office/officeart/2018/2/layout/IconVerticalSolidList"/>
    <dgm:cxn modelId="{3F926AA4-A25D-4B3A-86C0-EB8ABB493C43}" type="presParOf" srcId="{1E547EB8-D72B-408E-936D-D21C63B975E4}" destId="{37E91BDA-C0D4-446C-B5DD-CF6E433302B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B92E46-3502-4A33-88CE-BAE260810A36}" type="doc">
      <dgm:prSet loTypeId="urn:microsoft.com/office/officeart/2005/8/layout/cycle8" loCatId="cycle" qsTypeId="urn:microsoft.com/office/officeart/2005/8/quickstyle/simple2" qsCatId="simple" csTypeId="urn:microsoft.com/office/officeart/2005/8/colors/colorful1" csCatId="colorful" phldr="1"/>
      <dgm:spPr/>
      <dgm:t>
        <a:bodyPr/>
        <a:lstStyle/>
        <a:p>
          <a:endParaRPr lang="en-US"/>
        </a:p>
      </dgm:t>
    </dgm:pt>
    <dgm:pt modelId="{9054E99D-62DA-45AE-964E-E66598FB6EF9}">
      <dgm:prSet/>
      <dgm:spPr/>
      <dgm:t>
        <a:bodyPr/>
        <a:lstStyle/>
        <a:p>
          <a:pPr algn="just"/>
          <a:r>
            <a:rPr lang="es-419" dirty="0"/>
            <a:t>La preocupación por la situación de las personas mayores forma parte de un amplio proceso de toma de conciencia mundial, la que no solo debe enfocarse en enfermedades crónicas como comúnmente se hace.</a:t>
          </a:r>
        </a:p>
      </dgm:t>
    </dgm:pt>
    <dgm:pt modelId="{C334FAF0-F1E1-4BBC-8266-A749C7F758EC}" type="parTrans" cxnId="{36B25D22-5565-40CD-9823-8825022D841C}">
      <dgm:prSet/>
      <dgm:spPr/>
      <dgm:t>
        <a:bodyPr/>
        <a:lstStyle/>
        <a:p>
          <a:endParaRPr lang="en-US"/>
        </a:p>
      </dgm:t>
    </dgm:pt>
    <dgm:pt modelId="{DF2AC984-C189-4DAA-8E4D-61D623AF36DE}" type="sibTrans" cxnId="{36B25D22-5565-40CD-9823-8825022D841C}">
      <dgm:prSet/>
      <dgm:spPr/>
      <dgm:t>
        <a:bodyPr/>
        <a:lstStyle/>
        <a:p>
          <a:endParaRPr lang="en-US"/>
        </a:p>
      </dgm:t>
    </dgm:pt>
    <dgm:pt modelId="{438FA159-E9A8-41C6-8BB1-B50A31B72501}">
      <dgm:prSet/>
      <dgm:spPr/>
      <dgm:t>
        <a:bodyPr/>
        <a:lstStyle/>
        <a:p>
          <a:pPr algn="just"/>
          <a:r>
            <a:rPr lang="es-419" dirty="0"/>
            <a:t>El envejecimiento es un proceso heterogéneo, en el cual la edad no es simple indicador de su situación de vulnerabilidad.</a:t>
          </a:r>
          <a:endParaRPr lang="en-US" dirty="0"/>
        </a:p>
      </dgm:t>
    </dgm:pt>
    <dgm:pt modelId="{0DA58D80-AB5D-42E9-BF99-DA0D5C26950E}" type="parTrans" cxnId="{51E9F98C-51B0-4A35-9D33-FFF0A26199ED}">
      <dgm:prSet/>
      <dgm:spPr/>
      <dgm:t>
        <a:bodyPr/>
        <a:lstStyle/>
        <a:p>
          <a:endParaRPr lang="en-US"/>
        </a:p>
      </dgm:t>
    </dgm:pt>
    <dgm:pt modelId="{BFB63FB1-2E9B-470E-91BD-D2B160392FA8}" type="sibTrans" cxnId="{51E9F98C-51B0-4A35-9D33-FFF0A26199ED}">
      <dgm:prSet/>
      <dgm:spPr/>
      <dgm:t>
        <a:bodyPr/>
        <a:lstStyle/>
        <a:p>
          <a:endParaRPr lang="en-US"/>
        </a:p>
      </dgm:t>
    </dgm:pt>
    <dgm:pt modelId="{03DF2295-A656-41E0-89AB-7DC97A6D4CA0}">
      <dgm:prSet/>
      <dgm:spPr/>
      <dgm:t>
        <a:bodyPr/>
        <a:lstStyle/>
        <a:p>
          <a:pPr algn="just"/>
          <a:r>
            <a:rPr lang="es-419" dirty="0"/>
            <a:t>Por tanto, las políticas públicas deben ser orientadas a las condiciones de vida y cómo éstas impactan en la salud a través de programas de promoción de un envejecimiento activo y saludable.</a:t>
          </a:r>
          <a:endParaRPr lang="en-US" dirty="0"/>
        </a:p>
      </dgm:t>
    </dgm:pt>
    <dgm:pt modelId="{514DAE59-EB3A-452F-9405-33D6F378F972}" type="parTrans" cxnId="{9B3ACDB7-7F21-42BB-A48A-2081A03462B4}">
      <dgm:prSet/>
      <dgm:spPr/>
      <dgm:t>
        <a:bodyPr/>
        <a:lstStyle/>
        <a:p>
          <a:endParaRPr lang="en-US"/>
        </a:p>
      </dgm:t>
    </dgm:pt>
    <dgm:pt modelId="{B78F602D-08F9-458E-BA56-0C4FFF7BE78E}" type="sibTrans" cxnId="{9B3ACDB7-7F21-42BB-A48A-2081A03462B4}">
      <dgm:prSet/>
      <dgm:spPr/>
      <dgm:t>
        <a:bodyPr/>
        <a:lstStyle/>
        <a:p>
          <a:endParaRPr lang="en-US"/>
        </a:p>
      </dgm:t>
    </dgm:pt>
    <dgm:pt modelId="{B6508376-F8F1-489C-9B19-550FAF18AAAA}" type="pres">
      <dgm:prSet presAssocID="{C2B92E46-3502-4A33-88CE-BAE260810A36}" presName="compositeShape" presStyleCnt="0">
        <dgm:presLayoutVars>
          <dgm:chMax val="7"/>
          <dgm:dir/>
          <dgm:resizeHandles val="exact"/>
        </dgm:presLayoutVars>
      </dgm:prSet>
      <dgm:spPr/>
    </dgm:pt>
    <dgm:pt modelId="{27F2E697-D438-4BDD-B305-A264C0C05076}" type="pres">
      <dgm:prSet presAssocID="{C2B92E46-3502-4A33-88CE-BAE260810A36}" presName="wedge1" presStyleLbl="node1" presStyleIdx="0" presStyleCnt="3"/>
      <dgm:spPr/>
    </dgm:pt>
    <dgm:pt modelId="{88AA3AB0-8F1A-4DAE-BE9B-C266D5A9CDB3}" type="pres">
      <dgm:prSet presAssocID="{C2B92E46-3502-4A33-88CE-BAE260810A36}" presName="dummy1a" presStyleCnt="0"/>
      <dgm:spPr/>
    </dgm:pt>
    <dgm:pt modelId="{D00F519E-56B5-41A8-8F11-19F7C293E362}" type="pres">
      <dgm:prSet presAssocID="{C2B92E46-3502-4A33-88CE-BAE260810A36}" presName="dummy1b" presStyleCnt="0"/>
      <dgm:spPr/>
    </dgm:pt>
    <dgm:pt modelId="{3C548C80-5ED1-4C4D-B182-1D4A64F2E96E}" type="pres">
      <dgm:prSet presAssocID="{C2B92E46-3502-4A33-88CE-BAE260810A36}" presName="wedge1Tx" presStyleLbl="node1" presStyleIdx="0" presStyleCnt="3">
        <dgm:presLayoutVars>
          <dgm:chMax val="0"/>
          <dgm:chPref val="0"/>
          <dgm:bulletEnabled val="1"/>
        </dgm:presLayoutVars>
      </dgm:prSet>
      <dgm:spPr/>
    </dgm:pt>
    <dgm:pt modelId="{83020634-41D8-4A14-9225-948E0EA1BDF4}" type="pres">
      <dgm:prSet presAssocID="{C2B92E46-3502-4A33-88CE-BAE260810A36}" presName="wedge2" presStyleLbl="node1" presStyleIdx="1" presStyleCnt="3"/>
      <dgm:spPr/>
    </dgm:pt>
    <dgm:pt modelId="{83F7554E-DCDB-4B5A-9183-646418DECBD6}" type="pres">
      <dgm:prSet presAssocID="{C2B92E46-3502-4A33-88CE-BAE260810A36}" presName="dummy2a" presStyleCnt="0"/>
      <dgm:spPr/>
    </dgm:pt>
    <dgm:pt modelId="{921C03A9-1933-47DD-9709-664BC8D7C4B6}" type="pres">
      <dgm:prSet presAssocID="{C2B92E46-3502-4A33-88CE-BAE260810A36}" presName="dummy2b" presStyleCnt="0"/>
      <dgm:spPr/>
    </dgm:pt>
    <dgm:pt modelId="{35873DA5-EE25-4C07-BAD2-DD9D14222F82}" type="pres">
      <dgm:prSet presAssocID="{C2B92E46-3502-4A33-88CE-BAE260810A36}" presName="wedge2Tx" presStyleLbl="node1" presStyleIdx="1" presStyleCnt="3">
        <dgm:presLayoutVars>
          <dgm:chMax val="0"/>
          <dgm:chPref val="0"/>
          <dgm:bulletEnabled val="1"/>
        </dgm:presLayoutVars>
      </dgm:prSet>
      <dgm:spPr/>
    </dgm:pt>
    <dgm:pt modelId="{D2ED9E56-989D-4C93-99BF-59E96BBDBA58}" type="pres">
      <dgm:prSet presAssocID="{C2B92E46-3502-4A33-88CE-BAE260810A36}" presName="wedge3" presStyleLbl="node1" presStyleIdx="2" presStyleCnt="3"/>
      <dgm:spPr/>
    </dgm:pt>
    <dgm:pt modelId="{7DE5688D-4B3A-4471-83A3-E172F8FFE50C}" type="pres">
      <dgm:prSet presAssocID="{C2B92E46-3502-4A33-88CE-BAE260810A36}" presName="dummy3a" presStyleCnt="0"/>
      <dgm:spPr/>
    </dgm:pt>
    <dgm:pt modelId="{EC05A97E-C4C4-448A-A3D0-FF07361AEBEB}" type="pres">
      <dgm:prSet presAssocID="{C2B92E46-3502-4A33-88CE-BAE260810A36}" presName="dummy3b" presStyleCnt="0"/>
      <dgm:spPr/>
    </dgm:pt>
    <dgm:pt modelId="{9B22DB52-77C8-4CBF-996D-CBB4103309E5}" type="pres">
      <dgm:prSet presAssocID="{C2B92E46-3502-4A33-88CE-BAE260810A36}" presName="wedge3Tx" presStyleLbl="node1" presStyleIdx="2" presStyleCnt="3">
        <dgm:presLayoutVars>
          <dgm:chMax val="0"/>
          <dgm:chPref val="0"/>
          <dgm:bulletEnabled val="1"/>
        </dgm:presLayoutVars>
      </dgm:prSet>
      <dgm:spPr/>
    </dgm:pt>
    <dgm:pt modelId="{9FFE5343-57BD-42AF-8A14-7D46ECFC42D3}" type="pres">
      <dgm:prSet presAssocID="{DF2AC984-C189-4DAA-8E4D-61D623AF36DE}" presName="arrowWedge1" presStyleLbl="fgSibTrans2D1" presStyleIdx="0" presStyleCnt="3"/>
      <dgm:spPr/>
    </dgm:pt>
    <dgm:pt modelId="{FBEE83CA-2464-45A4-A4B7-3BC59372D4CF}" type="pres">
      <dgm:prSet presAssocID="{BFB63FB1-2E9B-470E-91BD-D2B160392FA8}" presName="arrowWedge2" presStyleLbl="fgSibTrans2D1" presStyleIdx="1" presStyleCnt="3"/>
      <dgm:spPr/>
    </dgm:pt>
    <dgm:pt modelId="{43E487BE-7C0F-42A6-9673-C9D43FE7E61E}" type="pres">
      <dgm:prSet presAssocID="{B78F602D-08F9-458E-BA56-0C4FFF7BE78E}" presName="arrowWedge3" presStyleLbl="fgSibTrans2D1" presStyleIdx="2" presStyleCnt="3"/>
      <dgm:spPr/>
    </dgm:pt>
  </dgm:ptLst>
  <dgm:cxnLst>
    <dgm:cxn modelId="{0E9D4401-C1A4-46DB-A819-0B800DC55E6B}" type="presOf" srcId="{9054E99D-62DA-45AE-964E-E66598FB6EF9}" destId="{27F2E697-D438-4BDD-B305-A264C0C05076}" srcOrd="0" destOrd="0" presId="urn:microsoft.com/office/officeart/2005/8/layout/cycle8"/>
    <dgm:cxn modelId="{F19C1F0F-F9DA-44D9-B298-D9129981B95A}" type="presOf" srcId="{03DF2295-A656-41E0-89AB-7DC97A6D4CA0}" destId="{D2ED9E56-989D-4C93-99BF-59E96BBDBA58}" srcOrd="0" destOrd="0" presId="urn:microsoft.com/office/officeart/2005/8/layout/cycle8"/>
    <dgm:cxn modelId="{36B25D22-5565-40CD-9823-8825022D841C}" srcId="{C2B92E46-3502-4A33-88CE-BAE260810A36}" destId="{9054E99D-62DA-45AE-964E-E66598FB6EF9}" srcOrd="0" destOrd="0" parTransId="{C334FAF0-F1E1-4BBC-8266-A749C7F758EC}" sibTransId="{DF2AC984-C189-4DAA-8E4D-61D623AF36DE}"/>
    <dgm:cxn modelId="{AB50E225-EA71-4F49-9649-F22787F99294}" type="presOf" srcId="{438FA159-E9A8-41C6-8BB1-B50A31B72501}" destId="{35873DA5-EE25-4C07-BAD2-DD9D14222F82}" srcOrd="1" destOrd="0" presId="urn:microsoft.com/office/officeart/2005/8/layout/cycle8"/>
    <dgm:cxn modelId="{3BE0C02E-B62C-426D-B6A9-001B948BC93B}" type="presOf" srcId="{C2B92E46-3502-4A33-88CE-BAE260810A36}" destId="{B6508376-F8F1-489C-9B19-550FAF18AAAA}" srcOrd="0" destOrd="0" presId="urn:microsoft.com/office/officeart/2005/8/layout/cycle8"/>
    <dgm:cxn modelId="{CE5EBA4C-4ED6-403D-B0B4-0F6EE53DC16E}" type="presOf" srcId="{9054E99D-62DA-45AE-964E-E66598FB6EF9}" destId="{3C548C80-5ED1-4C4D-B182-1D4A64F2E96E}" srcOrd="1" destOrd="0" presId="urn:microsoft.com/office/officeart/2005/8/layout/cycle8"/>
    <dgm:cxn modelId="{51E9F98C-51B0-4A35-9D33-FFF0A26199ED}" srcId="{C2B92E46-3502-4A33-88CE-BAE260810A36}" destId="{438FA159-E9A8-41C6-8BB1-B50A31B72501}" srcOrd="1" destOrd="0" parTransId="{0DA58D80-AB5D-42E9-BF99-DA0D5C26950E}" sibTransId="{BFB63FB1-2E9B-470E-91BD-D2B160392FA8}"/>
    <dgm:cxn modelId="{9B3ACDB7-7F21-42BB-A48A-2081A03462B4}" srcId="{C2B92E46-3502-4A33-88CE-BAE260810A36}" destId="{03DF2295-A656-41E0-89AB-7DC97A6D4CA0}" srcOrd="2" destOrd="0" parTransId="{514DAE59-EB3A-452F-9405-33D6F378F972}" sibTransId="{B78F602D-08F9-458E-BA56-0C4FFF7BE78E}"/>
    <dgm:cxn modelId="{DDA35FC2-7851-4D05-8511-EFBF9D8FFFAE}" type="presOf" srcId="{438FA159-E9A8-41C6-8BB1-B50A31B72501}" destId="{83020634-41D8-4A14-9225-948E0EA1BDF4}" srcOrd="0" destOrd="0" presId="urn:microsoft.com/office/officeart/2005/8/layout/cycle8"/>
    <dgm:cxn modelId="{3F5037F2-2871-4253-A61D-4374F4F18E99}" type="presOf" srcId="{03DF2295-A656-41E0-89AB-7DC97A6D4CA0}" destId="{9B22DB52-77C8-4CBF-996D-CBB4103309E5}" srcOrd="1" destOrd="0" presId="urn:microsoft.com/office/officeart/2005/8/layout/cycle8"/>
    <dgm:cxn modelId="{F522F46A-B64E-415B-8CA6-40193853C6A2}" type="presParOf" srcId="{B6508376-F8F1-489C-9B19-550FAF18AAAA}" destId="{27F2E697-D438-4BDD-B305-A264C0C05076}" srcOrd="0" destOrd="0" presId="urn:microsoft.com/office/officeart/2005/8/layout/cycle8"/>
    <dgm:cxn modelId="{05E5D760-283B-460A-9F01-7457F725177E}" type="presParOf" srcId="{B6508376-F8F1-489C-9B19-550FAF18AAAA}" destId="{88AA3AB0-8F1A-4DAE-BE9B-C266D5A9CDB3}" srcOrd="1" destOrd="0" presId="urn:microsoft.com/office/officeart/2005/8/layout/cycle8"/>
    <dgm:cxn modelId="{C8DF29A1-9B6F-4025-9BD8-08BDCBBDD0D6}" type="presParOf" srcId="{B6508376-F8F1-489C-9B19-550FAF18AAAA}" destId="{D00F519E-56B5-41A8-8F11-19F7C293E362}" srcOrd="2" destOrd="0" presId="urn:microsoft.com/office/officeart/2005/8/layout/cycle8"/>
    <dgm:cxn modelId="{531A3F9E-B5F7-4B59-AC36-578CC4580DAB}" type="presParOf" srcId="{B6508376-F8F1-489C-9B19-550FAF18AAAA}" destId="{3C548C80-5ED1-4C4D-B182-1D4A64F2E96E}" srcOrd="3" destOrd="0" presId="urn:microsoft.com/office/officeart/2005/8/layout/cycle8"/>
    <dgm:cxn modelId="{9AED76D3-BA30-409C-8C4A-4FE371107A54}" type="presParOf" srcId="{B6508376-F8F1-489C-9B19-550FAF18AAAA}" destId="{83020634-41D8-4A14-9225-948E0EA1BDF4}" srcOrd="4" destOrd="0" presId="urn:microsoft.com/office/officeart/2005/8/layout/cycle8"/>
    <dgm:cxn modelId="{432DFB24-9729-4D7A-AD32-FF30272D79DD}" type="presParOf" srcId="{B6508376-F8F1-489C-9B19-550FAF18AAAA}" destId="{83F7554E-DCDB-4B5A-9183-646418DECBD6}" srcOrd="5" destOrd="0" presId="urn:microsoft.com/office/officeart/2005/8/layout/cycle8"/>
    <dgm:cxn modelId="{7838DE40-E11A-40E5-9CD4-1B30F78A84A0}" type="presParOf" srcId="{B6508376-F8F1-489C-9B19-550FAF18AAAA}" destId="{921C03A9-1933-47DD-9709-664BC8D7C4B6}" srcOrd="6" destOrd="0" presId="urn:microsoft.com/office/officeart/2005/8/layout/cycle8"/>
    <dgm:cxn modelId="{452BB14A-BCBA-4545-AF9D-022A8901D371}" type="presParOf" srcId="{B6508376-F8F1-489C-9B19-550FAF18AAAA}" destId="{35873DA5-EE25-4C07-BAD2-DD9D14222F82}" srcOrd="7" destOrd="0" presId="urn:microsoft.com/office/officeart/2005/8/layout/cycle8"/>
    <dgm:cxn modelId="{26DE8F31-C09D-45B5-AB68-2A6868A765DC}" type="presParOf" srcId="{B6508376-F8F1-489C-9B19-550FAF18AAAA}" destId="{D2ED9E56-989D-4C93-99BF-59E96BBDBA58}" srcOrd="8" destOrd="0" presId="urn:microsoft.com/office/officeart/2005/8/layout/cycle8"/>
    <dgm:cxn modelId="{135B0C37-04F3-49BD-8414-89D3AB804C37}" type="presParOf" srcId="{B6508376-F8F1-489C-9B19-550FAF18AAAA}" destId="{7DE5688D-4B3A-4471-83A3-E172F8FFE50C}" srcOrd="9" destOrd="0" presId="urn:microsoft.com/office/officeart/2005/8/layout/cycle8"/>
    <dgm:cxn modelId="{8115EACE-A72E-4734-95E8-67F48D164F00}" type="presParOf" srcId="{B6508376-F8F1-489C-9B19-550FAF18AAAA}" destId="{EC05A97E-C4C4-448A-A3D0-FF07361AEBEB}" srcOrd="10" destOrd="0" presId="urn:microsoft.com/office/officeart/2005/8/layout/cycle8"/>
    <dgm:cxn modelId="{9BF20FB5-40CC-4751-8EF2-D790E6504A36}" type="presParOf" srcId="{B6508376-F8F1-489C-9B19-550FAF18AAAA}" destId="{9B22DB52-77C8-4CBF-996D-CBB4103309E5}" srcOrd="11" destOrd="0" presId="urn:microsoft.com/office/officeart/2005/8/layout/cycle8"/>
    <dgm:cxn modelId="{A64514C9-2DC7-4A4A-B22C-20E8A25DC20D}" type="presParOf" srcId="{B6508376-F8F1-489C-9B19-550FAF18AAAA}" destId="{9FFE5343-57BD-42AF-8A14-7D46ECFC42D3}" srcOrd="12" destOrd="0" presId="urn:microsoft.com/office/officeart/2005/8/layout/cycle8"/>
    <dgm:cxn modelId="{7EC3523B-F1B3-451E-88D0-DFD6D8F3BCB9}" type="presParOf" srcId="{B6508376-F8F1-489C-9B19-550FAF18AAAA}" destId="{FBEE83CA-2464-45A4-A4B7-3BC59372D4CF}" srcOrd="13" destOrd="0" presId="urn:microsoft.com/office/officeart/2005/8/layout/cycle8"/>
    <dgm:cxn modelId="{BAE61FF8-CC82-4294-9F5C-5B69F193F45E}" type="presParOf" srcId="{B6508376-F8F1-489C-9B19-550FAF18AAAA}" destId="{43E487BE-7C0F-42A6-9673-C9D43FE7E61E}"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2E122-81F7-47C3-A793-6EF6D47D0A91}">
      <dsp:nvSpPr>
        <dsp:cNvPr id="0" name=""/>
        <dsp:cNvSpPr/>
      </dsp:nvSpPr>
      <dsp:spPr>
        <a:xfrm>
          <a:off x="0" y="3844"/>
          <a:ext cx="5641974" cy="818926"/>
        </a:xfrm>
        <a:prstGeom prst="roundRect">
          <a:avLst>
            <a:gd name="adj" fmla="val 10000"/>
          </a:avLst>
        </a:prstGeom>
        <a:solidFill>
          <a:schemeClr val="bg1">
            <a:lumMod val="95000"/>
            <a:hueOff val="0"/>
            <a:satOff val="0"/>
            <a:lumOff val="0"/>
            <a:alphaOff val="0"/>
          </a:schemeClr>
        </a:solidFill>
        <a:ln>
          <a:noFill/>
        </a:ln>
        <a:effectLst>
          <a:outerShdw blurRad="50800" dist="12700" dir="5400000" algn="ctr" rotWithShape="0">
            <a:srgbClr val="000000">
              <a:alpha val="50000"/>
            </a:srgbClr>
          </a:outerShdw>
        </a:effectLst>
      </dsp:spPr>
      <dsp:style>
        <a:lnRef idx="0">
          <a:scrgbClr r="0" g="0" b="0"/>
        </a:lnRef>
        <a:fillRef idx="1">
          <a:scrgbClr r="0" g="0" b="0"/>
        </a:fillRef>
        <a:effectRef idx="2">
          <a:scrgbClr r="0" g="0" b="0"/>
        </a:effectRef>
        <a:fontRef idx="minor"/>
      </dsp:style>
    </dsp:sp>
    <dsp:sp modelId="{D27D8D7C-599B-4FBF-9BD8-47262CFDEE42}">
      <dsp:nvSpPr>
        <dsp:cNvPr id="0" name=""/>
        <dsp:cNvSpPr/>
      </dsp:nvSpPr>
      <dsp:spPr>
        <a:xfrm>
          <a:off x="247725" y="188103"/>
          <a:ext cx="450409" cy="4504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9876D88F-63E6-485F-ACE3-F35A00D10649}">
      <dsp:nvSpPr>
        <dsp:cNvPr id="0" name=""/>
        <dsp:cNvSpPr/>
      </dsp:nvSpPr>
      <dsp:spPr>
        <a:xfrm>
          <a:off x="945860" y="3844"/>
          <a:ext cx="4696114"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100000"/>
            </a:lnSpc>
            <a:spcBef>
              <a:spcPct val="0"/>
            </a:spcBef>
            <a:spcAft>
              <a:spcPct val="35000"/>
            </a:spcAft>
            <a:buNone/>
          </a:pPr>
          <a:r>
            <a:rPr lang="es-419" sz="1900" kern="1200"/>
            <a:t>01 PROBLEMA DE INVESTIGACIÓN</a:t>
          </a:r>
          <a:endParaRPr lang="en-US" sz="1900" kern="1200"/>
        </a:p>
      </dsp:txBody>
      <dsp:txXfrm>
        <a:off x="945860" y="3844"/>
        <a:ext cx="4696114" cy="818926"/>
      </dsp:txXfrm>
    </dsp:sp>
    <dsp:sp modelId="{744F188C-1AAD-4E8E-9EA5-EDB62839DF0B}">
      <dsp:nvSpPr>
        <dsp:cNvPr id="0" name=""/>
        <dsp:cNvSpPr/>
      </dsp:nvSpPr>
      <dsp:spPr>
        <a:xfrm>
          <a:off x="0" y="1027503"/>
          <a:ext cx="5641974" cy="818926"/>
        </a:xfrm>
        <a:prstGeom prst="roundRect">
          <a:avLst>
            <a:gd name="adj" fmla="val 10000"/>
          </a:avLst>
        </a:prstGeom>
        <a:solidFill>
          <a:schemeClr val="bg1">
            <a:lumMod val="95000"/>
            <a:hueOff val="0"/>
            <a:satOff val="0"/>
            <a:lumOff val="0"/>
            <a:alphaOff val="0"/>
          </a:schemeClr>
        </a:solidFill>
        <a:ln>
          <a:noFill/>
        </a:ln>
        <a:effectLst>
          <a:outerShdw blurRad="50800" dist="12700" dir="5400000" algn="ctr" rotWithShape="0">
            <a:srgbClr val="000000">
              <a:alpha val="50000"/>
            </a:srgbClr>
          </a:outerShdw>
        </a:effectLst>
      </dsp:spPr>
      <dsp:style>
        <a:lnRef idx="0">
          <a:scrgbClr r="0" g="0" b="0"/>
        </a:lnRef>
        <a:fillRef idx="1">
          <a:scrgbClr r="0" g="0" b="0"/>
        </a:fillRef>
        <a:effectRef idx="2">
          <a:scrgbClr r="0" g="0" b="0"/>
        </a:effectRef>
        <a:fontRef idx="minor"/>
      </dsp:style>
    </dsp:sp>
    <dsp:sp modelId="{110E4EFD-6D1B-4BA9-B6A0-C162171FCBC5}">
      <dsp:nvSpPr>
        <dsp:cNvPr id="0" name=""/>
        <dsp:cNvSpPr/>
      </dsp:nvSpPr>
      <dsp:spPr>
        <a:xfrm>
          <a:off x="247725" y="1211761"/>
          <a:ext cx="450409" cy="4504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40F06ADC-4A95-438E-AB74-60A78AA1C939}">
      <dsp:nvSpPr>
        <dsp:cNvPr id="0" name=""/>
        <dsp:cNvSpPr/>
      </dsp:nvSpPr>
      <dsp:spPr>
        <a:xfrm>
          <a:off x="945860" y="1027503"/>
          <a:ext cx="4696114"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100000"/>
            </a:lnSpc>
            <a:spcBef>
              <a:spcPct val="0"/>
            </a:spcBef>
            <a:spcAft>
              <a:spcPct val="35000"/>
            </a:spcAft>
            <a:buNone/>
          </a:pPr>
          <a:r>
            <a:rPr lang="es-419" sz="1900" kern="1200"/>
            <a:t>02 METODOLOGÍA DE LA INVESTIGACIÓN</a:t>
          </a:r>
          <a:endParaRPr lang="en-US" sz="1900" kern="1200"/>
        </a:p>
      </dsp:txBody>
      <dsp:txXfrm>
        <a:off x="945860" y="1027503"/>
        <a:ext cx="4696114" cy="818926"/>
      </dsp:txXfrm>
    </dsp:sp>
    <dsp:sp modelId="{DB68AD9E-F2CA-4583-A532-F78605FFDA8B}">
      <dsp:nvSpPr>
        <dsp:cNvPr id="0" name=""/>
        <dsp:cNvSpPr/>
      </dsp:nvSpPr>
      <dsp:spPr>
        <a:xfrm>
          <a:off x="0" y="2051161"/>
          <a:ext cx="5641974" cy="818926"/>
        </a:xfrm>
        <a:prstGeom prst="roundRect">
          <a:avLst>
            <a:gd name="adj" fmla="val 10000"/>
          </a:avLst>
        </a:prstGeom>
        <a:solidFill>
          <a:schemeClr val="bg1">
            <a:lumMod val="95000"/>
            <a:hueOff val="0"/>
            <a:satOff val="0"/>
            <a:lumOff val="0"/>
            <a:alphaOff val="0"/>
          </a:schemeClr>
        </a:solidFill>
        <a:ln>
          <a:noFill/>
        </a:ln>
        <a:effectLst>
          <a:outerShdw blurRad="50800" dist="12700" dir="5400000" algn="ctr" rotWithShape="0">
            <a:srgbClr val="000000">
              <a:alpha val="50000"/>
            </a:srgbClr>
          </a:outerShdw>
        </a:effectLst>
      </dsp:spPr>
      <dsp:style>
        <a:lnRef idx="0">
          <a:scrgbClr r="0" g="0" b="0"/>
        </a:lnRef>
        <a:fillRef idx="1">
          <a:scrgbClr r="0" g="0" b="0"/>
        </a:fillRef>
        <a:effectRef idx="2">
          <a:scrgbClr r="0" g="0" b="0"/>
        </a:effectRef>
        <a:fontRef idx="minor"/>
      </dsp:style>
    </dsp:sp>
    <dsp:sp modelId="{0041C3CA-667F-47F0-95B4-0A78896EA1F2}">
      <dsp:nvSpPr>
        <dsp:cNvPr id="0" name=""/>
        <dsp:cNvSpPr/>
      </dsp:nvSpPr>
      <dsp:spPr>
        <a:xfrm>
          <a:off x="247725" y="2235420"/>
          <a:ext cx="450409" cy="4504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C47B20AB-A42C-4FA0-BE5A-039403232E8D}">
      <dsp:nvSpPr>
        <dsp:cNvPr id="0" name=""/>
        <dsp:cNvSpPr/>
      </dsp:nvSpPr>
      <dsp:spPr>
        <a:xfrm>
          <a:off x="945860" y="2051161"/>
          <a:ext cx="4696114"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100000"/>
            </a:lnSpc>
            <a:spcBef>
              <a:spcPct val="0"/>
            </a:spcBef>
            <a:spcAft>
              <a:spcPct val="35000"/>
            </a:spcAft>
            <a:buNone/>
          </a:pPr>
          <a:r>
            <a:rPr lang="es-419" sz="1900" kern="1200"/>
            <a:t>03 OBJETIVOS</a:t>
          </a:r>
          <a:endParaRPr lang="en-US" sz="1900" kern="1200"/>
        </a:p>
      </dsp:txBody>
      <dsp:txXfrm>
        <a:off x="945860" y="2051161"/>
        <a:ext cx="4696114" cy="818926"/>
      </dsp:txXfrm>
    </dsp:sp>
    <dsp:sp modelId="{DEFB76B6-CAD8-4A9A-8E51-24B437F4B926}">
      <dsp:nvSpPr>
        <dsp:cNvPr id="0" name=""/>
        <dsp:cNvSpPr/>
      </dsp:nvSpPr>
      <dsp:spPr>
        <a:xfrm>
          <a:off x="0" y="3074820"/>
          <a:ext cx="5641974" cy="818926"/>
        </a:xfrm>
        <a:prstGeom prst="roundRect">
          <a:avLst>
            <a:gd name="adj" fmla="val 10000"/>
          </a:avLst>
        </a:prstGeom>
        <a:solidFill>
          <a:schemeClr val="bg1">
            <a:lumMod val="95000"/>
            <a:hueOff val="0"/>
            <a:satOff val="0"/>
            <a:lumOff val="0"/>
            <a:alphaOff val="0"/>
          </a:schemeClr>
        </a:solidFill>
        <a:ln>
          <a:noFill/>
        </a:ln>
        <a:effectLst>
          <a:outerShdw blurRad="50800" dist="12700" dir="5400000" algn="ctr" rotWithShape="0">
            <a:srgbClr val="000000">
              <a:alpha val="50000"/>
            </a:srgbClr>
          </a:outerShdw>
        </a:effectLst>
      </dsp:spPr>
      <dsp:style>
        <a:lnRef idx="0">
          <a:scrgbClr r="0" g="0" b="0"/>
        </a:lnRef>
        <a:fillRef idx="1">
          <a:scrgbClr r="0" g="0" b="0"/>
        </a:fillRef>
        <a:effectRef idx="2">
          <a:scrgbClr r="0" g="0" b="0"/>
        </a:effectRef>
        <a:fontRef idx="minor"/>
      </dsp:style>
    </dsp:sp>
    <dsp:sp modelId="{AEC4F446-63F0-46D1-A250-F5DDC942A967}">
      <dsp:nvSpPr>
        <dsp:cNvPr id="0" name=""/>
        <dsp:cNvSpPr/>
      </dsp:nvSpPr>
      <dsp:spPr>
        <a:xfrm>
          <a:off x="247725" y="3259078"/>
          <a:ext cx="450409" cy="4504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9D77D7DC-E3DE-482F-861B-BC92F00E804F}">
      <dsp:nvSpPr>
        <dsp:cNvPr id="0" name=""/>
        <dsp:cNvSpPr/>
      </dsp:nvSpPr>
      <dsp:spPr>
        <a:xfrm>
          <a:off x="945860" y="3074820"/>
          <a:ext cx="4696114"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100000"/>
            </a:lnSpc>
            <a:spcBef>
              <a:spcPct val="0"/>
            </a:spcBef>
            <a:spcAft>
              <a:spcPct val="35000"/>
            </a:spcAft>
            <a:buNone/>
          </a:pPr>
          <a:r>
            <a:rPr lang="es-419" sz="1900" kern="1200"/>
            <a:t>04 ANÁLISIS DE VARIABLES</a:t>
          </a:r>
          <a:endParaRPr lang="en-US" sz="1900" kern="1200"/>
        </a:p>
      </dsp:txBody>
      <dsp:txXfrm>
        <a:off x="945860" y="3074820"/>
        <a:ext cx="4696114" cy="818926"/>
      </dsp:txXfrm>
    </dsp:sp>
    <dsp:sp modelId="{694A9723-14AE-41A2-8816-6248B63C48CE}">
      <dsp:nvSpPr>
        <dsp:cNvPr id="0" name=""/>
        <dsp:cNvSpPr/>
      </dsp:nvSpPr>
      <dsp:spPr>
        <a:xfrm>
          <a:off x="0" y="4098478"/>
          <a:ext cx="5641974" cy="818926"/>
        </a:xfrm>
        <a:prstGeom prst="roundRect">
          <a:avLst>
            <a:gd name="adj" fmla="val 10000"/>
          </a:avLst>
        </a:prstGeom>
        <a:solidFill>
          <a:schemeClr val="bg1">
            <a:lumMod val="95000"/>
            <a:hueOff val="0"/>
            <a:satOff val="0"/>
            <a:lumOff val="0"/>
            <a:alphaOff val="0"/>
          </a:schemeClr>
        </a:solidFill>
        <a:ln>
          <a:noFill/>
        </a:ln>
        <a:effectLst>
          <a:outerShdw blurRad="50800" dist="12700" dir="5400000" algn="ctr" rotWithShape="0">
            <a:srgbClr val="000000">
              <a:alpha val="50000"/>
            </a:srgbClr>
          </a:outerShdw>
        </a:effectLst>
      </dsp:spPr>
      <dsp:style>
        <a:lnRef idx="0">
          <a:scrgbClr r="0" g="0" b="0"/>
        </a:lnRef>
        <a:fillRef idx="1">
          <a:scrgbClr r="0" g="0" b="0"/>
        </a:fillRef>
        <a:effectRef idx="2">
          <a:scrgbClr r="0" g="0" b="0"/>
        </a:effectRef>
        <a:fontRef idx="minor"/>
      </dsp:style>
    </dsp:sp>
    <dsp:sp modelId="{A1707835-8BBE-460F-9D79-5C71C975A332}">
      <dsp:nvSpPr>
        <dsp:cNvPr id="0" name=""/>
        <dsp:cNvSpPr/>
      </dsp:nvSpPr>
      <dsp:spPr>
        <a:xfrm>
          <a:off x="247725" y="4282737"/>
          <a:ext cx="450409" cy="45040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37E91BDA-C0D4-446C-B5DD-CF6E433302B3}">
      <dsp:nvSpPr>
        <dsp:cNvPr id="0" name=""/>
        <dsp:cNvSpPr/>
      </dsp:nvSpPr>
      <dsp:spPr>
        <a:xfrm>
          <a:off x="945860" y="4098478"/>
          <a:ext cx="4696114"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100000"/>
            </a:lnSpc>
            <a:spcBef>
              <a:spcPct val="0"/>
            </a:spcBef>
            <a:spcAft>
              <a:spcPct val="35000"/>
            </a:spcAft>
            <a:buNone/>
          </a:pPr>
          <a:r>
            <a:rPr lang="es-419" sz="1900" kern="1200"/>
            <a:t>05 CONCLUSIONES Y PROPUESTAS</a:t>
          </a:r>
          <a:endParaRPr lang="en-US" sz="1900" kern="1200"/>
        </a:p>
      </dsp:txBody>
      <dsp:txXfrm>
        <a:off x="945860" y="4098478"/>
        <a:ext cx="4696114" cy="8189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2E697-D438-4BDD-B305-A264C0C05076}">
      <dsp:nvSpPr>
        <dsp:cNvPr id="0" name=""/>
        <dsp:cNvSpPr/>
      </dsp:nvSpPr>
      <dsp:spPr>
        <a:xfrm>
          <a:off x="1010184" y="445769"/>
          <a:ext cx="5760719" cy="5760719"/>
        </a:xfrm>
        <a:prstGeom prst="pie">
          <a:avLst>
            <a:gd name="adj1" fmla="val 16200000"/>
            <a:gd name="adj2" fmla="val 180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just" defTabSz="622300">
            <a:lnSpc>
              <a:spcPct val="90000"/>
            </a:lnSpc>
            <a:spcBef>
              <a:spcPct val="0"/>
            </a:spcBef>
            <a:spcAft>
              <a:spcPct val="35000"/>
            </a:spcAft>
            <a:buNone/>
          </a:pPr>
          <a:r>
            <a:rPr lang="es-419" sz="1400" kern="1200" dirty="0"/>
            <a:t>La preocupación por la situación de las personas mayores forma parte de un amplio proceso de toma de conciencia mundial, la que no solo debe enfocarse en enfermedades crónicas como comúnmente se hace.</a:t>
          </a:r>
        </a:p>
      </dsp:txBody>
      <dsp:txXfrm>
        <a:off x="4046220" y="1666493"/>
        <a:ext cx="2057399" cy="1714499"/>
      </dsp:txXfrm>
    </dsp:sp>
    <dsp:sp modelId="{83020634-41D8-4A14-9225-948E0EA1BDF4}">
      <dsp:nvSpPr>
        <dsp:cNvPr id="0" name=""/>
        <dsp:cNvSpPr/>
      </dsp:nvSpPr>
      <dsp:spPr>
        <a:xfrm>
          <a:off x="891540" y="651509"/>
          <a:ext cx="5760719" cy="5760719"/>
        </a:xfrm>
        <a:prstGeom prst="pie">
          <a:avLst>
            <a:gd name="adj1" fmla="val 1800000"/>
            <a:gd name="adj2" fmla="val 900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just" defTabSz="622300">
            <a:lnSpc>
              <a:spcPct val="90000"/>
            </a:lnSpc>
            <a:spcBef>
              <a:spcPct val="0"/>
            </a:spcBef>
            <a:spcAft>
              <a:spcPct val="35000"/>
            </a:spcAft>
            <a:buNone/>
          </a:pPr>
          <a:r>
            <a:rPr lang="es-419" sz="1400" kern="1200" dirty="0"/>
            <a:t>El envejecimiento es un proceso heterogéneo, en el cual la edad no es simple indicador de su situación de vulnerabilidad.</a:t>
          </a:r>
          <a:endParaRPr lang="en-US" sz="1400" kern="1200" dirty="0"/>
        </a:p>
      </dsp:txBody>
      <dsp:txXfrm>
        <a:off x="2263140" y="4389119"/>
        <a:ext cx="3086099" cy="1508759"/>
      </dsp:txXfrm>
    </dsp:sp>
    <dsp:sp modelId="{D2ED9E56-989D-4C93-99BF-59E96BBDBA58}">
      <dsp:nvSpPr>
        <dsp:cNvPr id="0" name=""/>
        <dsp:cNvSpPr/>
      </dsp:nvSpPr>
      <dsp:spPr>
        <a:xfrm>
          <a:off x="772897" y="445769"/>
          <a:ext cx="5760719" cy="5760719"/>
        </a:xfrm>
        <a:prstGeom prst="pie">
          <a:avLst>
            <a:gd name="adj1" fmla="val 9000000"/>
            <a:gd name="adj2" fmla="val 1620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just" defTabSz="622300">
            <a:lnSpc>
              <a:spcPct val="90000"/>
            </a:lnSpc>
            <a:spcBef>
              <a:spcPct val="0"/>
            </a:spcBef>
            <a:spcAft>
              <a:spcPct val="35000"/>
            </a:spcAft>
            <a:buNone/>
          </a:pPr>
          <a:r>
            <a:rPr lang="es-419" sz="1400" kern="1200" dirty="0"/>
            <a:t>Por tanto, las políticas públicas deben ser orientadas a las condiciones de vida y cómo éstas impactan en la salud a través de programas de promoción de un envejecimiento activo y saludable.</a:t>
          </a:r>
          <a:endParaRPr lang="en-US" sz="1400" kern="1200" dirty="0"/>
        </a:p>
      </dsp:txBody>
      <dsp:txXfrm>
        <a:off x="1440180" y="1666493"/>
        <a:ext cx="2057399" cy="1714499"/>
      </dsp:txXfrm>
    </dsp:sp>
    <dsp:sp modelId="{9FFE5343-57BD-42AF-8A14-7D46ECFC42D3}">
      <dsp:nvSpPr>
        <dsp:cNvPr id="0" name=""/>
        <dsp:cNvSpPr/>
      </dsp:nvSpPr>
      <dsp:spPr>
        <a:xfrm>
          <a:off x="654043" y="89153"/>
          <a:ext cx="6473951" cy="6473951"/>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FBEE83CA-2464-45A4-A4B7-3BC59372D4CF}">
      <dsp:nvSpPr>
        <dsp:cNvPr id="0" name=""/>
        <dsp:cNvSpPr/>
      </dsp:nvSpPr>
      <dsp:spPr>
        <a:xfrm>
          <a:off x="534924" y="294529"/>
          <a:ext cx="6473951" cy="6473951"/>
        </a:xfrm>
        <a:prstGeom prst="circularArrow">
          <a:avLst>
            <a:gd name="adj1" fmla="val 5085"/>
            <a:gd name="adj2" fmla="val 327528"/>
            <a:gd name="adj3" fmla="val 8671970"/>
            <a:gd name="adj4" fmla="val 1800502"/>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43E487BE-7C0F-42A6-9673-C9D43FE7E61E}">
      <dsp:nvSpPr>
        <dsp:cNvPr id="0" name=""/>
        <dsp:cNvSpPr/>
      </dsp:nvSpPr>
      <dsp:spPr>
        <a:xfrm>
          <a:off x="415806" y="89153"/>
          <a:ext cx="6473951" cy="6473951"/>
        </a:xfrm>
        <a:prstGeom prst="circularArrow">
          <a:avLst>
            <a:gd name="adj1" fmla="val 5085"/>
            <a:gd name="adj2" fmla="val 327528"/>
            <a:gd name="adj3" fmla="val 15873039"/>
            <a:gd name="adj4" fmla="val 90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smtClean="0"/>
              <a:pPr/>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58463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325930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96DFF08F-DC6B-4601-B491-B0F83F6DD2DA}" type="datetimeFigureOut">
              <a:rPr lang="en-US" smtClean="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76815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86806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a:t>Editar los estilos de texto del patrón</a:t>
            </a:r>
          </a:p>
        </p:txBody>
      </p:sp>
      <p:sp>
        <p:nvSpPr>
          <p:cNvPr id="6" name="Content Placeholder 5"/>
          <p:cNvSpPr>
            <a:spLocks noGrp="1"/>
          </p:cNvSpPr>
          <p:nvPr>
            <p:ph sz="quarter" idx="4"/>
          </p:nvPr>
        </p:nvSpPr>
        <p:spPr>
          <a:xfrm>
            <a:off x="5990888" y="2967788"/>
            <a:ext cx="4754880" cy="334157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930777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666779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1/18/2019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861720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96DFF08F-DC6B-4601-B491-B0F83F6DD2DA}" type="datetimeFigureOut">
              <a:rPr lang="en-US" smtClean="0"/>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15268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C7616CA0-919D-4A49-9C8A-62FDFB3A5183}" type="datetimeFigureOut">
              <a:rPr lang="en-US" smtClean="0"/>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4625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808083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0981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96DFF08F-DC6B-4601-B491-B0F83F6DD2DA}" type="datetimeFigureOut">
              <a:rPr lang="en-US" dirty="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a:t>Editar los estilos de texto del patrón</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96DFF08F-DC6B-4601-B491-B0F83F6DD2DA}" type="datetimeFigureOut">
              <a:rPr lang="en-US" dirty="0"/>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C7616CA0-919D-4A49-9C8A-62FDFB3A5183}" type="datetimeFigureOut">
              <a:rPr lang="en-US" dirty="0"/>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‹Nº›</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6DFF08F-DC6B-4601-B491-B0F83F6DD2DA}" type="datetimeFigureOut">
              <a:rPr lang="en-US" dirty="0"/>
              <a:pPr/>
              <a:t>1/18/2019</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dirty="0"/>
              <a:pPr/>
              <a:t>‹Nº›</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smtClean="0"/>
              <a:pPr/>
              <a:t>1/18/2019</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‹Nº›</a:t>
            </a:fld>
            <a:endParaRPr lang="en-US" dirty="0"/>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7768400"/>
      </p:ext>
    </p:extLst>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E35FFF-9CA0-4E71-8D7F-BA20314BE29E}"/>
              </a:ext>
            </a:extLst>
          </p:cNvPr>
          <p:cNvSpPr>
            <a:spLocks noGrp="1"/>
          </p:cNvSpPr>
          <p:nvPr>
            <p:ph type="ctrTitle"/>
          </p:nvPr>
        </p:nvSpPr>
        <p:spPr/>
        <p:txBody>
          <a:bodyPr>
            <a:noAutofit/>
          </a:bodyPr>
          <a:lstStyle/>
          <a:p>
            <a:pPr algn="l"/>
            <a:r>
              <a:rPr lang="es-CL" sz="3600" dirty="0">
                <a:solidFill>
                  <a:schemeClr val="tx1"/>
                </a:solidFill>
              </a:rPr>
              <a:t>Informe final</a:t>
            </a:r>
            <a:br>
              <a:rPr lang="es-CL" sz="3600" dirty="0">
                <a:solidFill>
                  <a:schemeClr val="tx1"/>
                </a:solidFill>
              </a:rPr>
            </a:br>
            <a:r>
              <a:rPr lang="es-CL" sz="3600" dirty="0">
                <a:solidFill>
                  <a:schemeClr val="tx1"/>
                </a:solidFill>
              </a:rPr>
              <a:t>herramientas DE análisis cuantitativo i</a:t>
            </a:r>
          </a:p>
        </p:txBody>
      </p:sp>
      <p:sp>
        <p:nvSpPr>
          <p:cNvPr id="3" name="Subtítulo 2">
            <a:extLst>
              <a:ext uri="{FF2B5EF4-FFF2-40B4-BE49-F238E27FC236}">
                <a16:creationId xmlns:a16="http://schemas.microsoft.com/office/drawing/2014/main" id="{32D5FFDA-24F8-4367-8375-6700B17E6460}"/>
              </a:ext>
            </a:extLst>
          </p:cNvPr>
          <p:cNvSpPr>
            <a:spLocks noGrp="1"/>
          </p:cNvSpPr>
          <p:nvPr>
            <p:ph type="subTitle" idx="1"/>
          </p:nvPr>
        </p:nvSpPr>
        <p:spPr/>
        <p:txBody>
          <a:bodyPr>
            <a:normAutofit/>
          </a:bodyPr>
          <a:lstStyle/>
          <a:p>
            <a:pPr algn="ctr"/>
            <a:r>
              <a:rPr lang="es-CL" sz="1400" b="1" dirty="0">
                <a:solidFill>
                  <a:schemeClr val="tx1"/>
                </a:solidFill>
              </a:rPr>
              <a:t>Javiera Paz Nielsen Maluenda</a:t>
            </a:r>
          </a:p>
          <a:p>
            <a:pPr algn="ctr"/>
            <a:r>
              <a:rPr lang="es-CL" sz="1400" dirty="0">
                <a:solidFill>
                  <a:schemeClr val="tx1"/>
                </a:solidFill>
              </a:rPr>
              <a:t>Magíster en Gobierno y Gerencia Pública</a:t>
            </a:r>
          </a:p>
          <a:p>
            <a:pPr algn="ctr"/>
            <a:r>
              <a:rPr lang="es-CL" sz="1400" dirty="0">
                <a:solidFill>
                  <a:schemeClr val="tx1"/>
                </a:solidFill>
              </a:rPr>
              <a:t>Enero 2019</a:t>
            </a:r>
          </a:p>
        </p:txBody>
      </p:sp>
      <p:sp>
        <p:nvSpPr>
          <p:cNvPr id="5" name="Título 1">
            <a:extLst>
              <a:ext uri="{FF2B5EF4-FFF2-40B4-BE49-F238E27FC236}">
                <a16:creationId xmlns:a16="http://schemas.microsoft.com/office/drawing/2014/main" id="{D5A1FFCE-CE65-4F4B-95CE-66C14BC5555C}"/>
              </a:ext>
            </a:extLst>
          </p:cNvPr>
          <p:cNvSpPr txBox="1">
            <a:spLocks/>
          </p:cNvSpPr>
          <p:nvPr/>
        </p:nvSpPr>
        <p:spPr>
          <a:xfrm>
            <a:off x="0" y="238528"/>
            <a:ext cx="12191999" cy="1463040"/>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0000"/>
                    <a:lumOff val="10000"/>
                  </a:schemeClr>
                </a:solidFill>
                <a:latin typeface="+mj-lt"/>
                <a:ea typeface="+mj-ea"/>
                <a:cs typeface="+mj-cs"/>
              </a:defRPr>
            </a:lvl1pPr>
          </a:lstStyle>
          <a:p>
            <a:pPr algn="ctr"/>
            <a:r>
              <a:rPr lang="es-CL" sz="3600" b="1" dirty="0">
                <a:solidFill>
                  <a:schemeClr val="tx1"/>
                </a:solidFill>
                <a:effectLst>
                  <a:outerShdw blurRad="38100" dist="38100" dir="2700000" algn="tl">
                    <a:srgbClr val="000000">
                      <a:alpha val="43137"/>
                    </a:srgbClr>
                  </a:outerShdw>
                </a:effectLst>
              </a:rPr>
              <a:t>Caracterización sociodemográfica DEL ADULTO MAYOR EN CHILE</a:t>
            </a:r>
          </a:p>
        </p:txBody>
      </p:sp>
      <p:pic>
        <p:nvPicPr>
          <p:cNvPr id="1026" name="Picture 2" descr="https://us.123rf.com/450wm/yupiramos/yupiramos1711/yupiramos171128871/90419333-personas-mayores-de-grupo-tomados-de-la-mano-personas-sonrientes-ilustraci%C3%B3n-de-vector-de-dibujos-anima.jpg?ver=6">
            <a:extLst>
              <a:ext uri="{FF2B5EF4-FFF2-40B4-BE49-F238E27FC236}">
                <a16:creationId xmlns:a16="http://schemas.microsoft.com/office/drawing/2014/main" id="{AAB9C6DF-CB6C-4C49-82DA-EAE43493C7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2834" y="1567543"/>
            <a:ext cx="4286250" cy="22860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335789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3" name="Rectangle 122">
            <a:extLst>
              <a:ext uri="{FF2B5EF4-FFF2-40B4-BE49-F238E27FC236}">
                <a16:creationId xmlns:a16="http://schemas.microsoft.com/office/drawing/2014/main" id="{B5068B1C-1A28-475A-A0E0-4C23200D8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25BEA10-9C4B-4F81-940B-405F1908D5BD}"/>
              </a:ext>
            </a:extLst>
          </p:cNvPr>
          <p:cNvSpPr>
            <a:spLocks noGrp="1"/>
          </p:cNvSpPr>
          <p:nvPr>
            <p:ph type="title"/>
          </p:nvPr>
        </p:nvSpPr>
        <p:spPr>
          <a:xfrm>
            <a:off x="-1" y="5368"/>
            <a:ext cx="6095999" cy="1815577"/>
          </a:xfrm>
        </p:spPr>
        <p:txBody>
          <a:bodyPr>
            <a:normAutofit/>
          </a:bodyPr>
          <a:lstStyle/>
          <a:p>
            <a:pPr algn="ctr"/>
            <a:r>
              <a:rPr lang="es-419" b="1">
                <a:solidFill>
                  <a:schemeClr val="bg1"/>
                </a:solidFill>
                <a:effectLst>
                  <a:outerShdw blurRad="38100" dist="38100" dir="2700000" algn="tl">
                    <a:srgbClr val="000000">
                      <a:alpha val="43137"/>
                    </a:srgbClr>
                  </a:outerShdw>
                </a:effectLst>
              </a:rPr>
              <a:t>Distribución por sexo</a:t>
            </a:r>
            <a:endParaRPr lang="es-419" b="1" dirty="0">
              <a:solidFill>
                <a:schemeClr val="bg1"/>
              </a:solidFill>
              <a:effectLst>
                <a:outerShdw blurRad="38100" dist="38100" dir="2700000" algn="tl">
                  <a:srgbClr val="000000">
                    <a:alpha val="43137"/>
                  </a:srgbClr>
                </a:outerShdw>
              </a:effectLst>
            </a:endParaRPr>
          </a:p>
        </p:txBody>
      </p:sp>
      <p:sp>
        <p:nvSpPr>
          <p:cNvPr id="125" name="Rectangle 124">
            <a:extLst>
              <a:ext uri="{FF2B5EF4-FFF2-40B4-BE49-F238E27FC236}">
                <a16:creationId xmlns:a16="http://schemas.microsoft.com/office/drawing/2014/main" id="{6D428773-F789-43B7-B5FD-AE49E5BD2E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1B7FC1D7-C986-4EDA-99C5-B5D6894D8F0A}"/>
              </a:ext>
            </a:extLst>
          </p:cNvPr>
          <p:cNvSpPr>
            <a:spLocks noGrp="1"/>
          </p:cNvSpPr>
          <p:nvPr>
            <p:ph idx="1"/>
          </p:nvPr>
        </p:nvSpPr>
        <p:spPr>
          <a:xfrm>
            <a:off x="333781" y="4088506"/>
            <a:ext cx="5409384" cy="2102744"/>
          </a:xfrm>
        </p:spPr>
        <p:txBody>
          <a:bodyPr anchor="ctr">
            <a:normAutofit fontScale="85000" lnSpcReduction="20000"/>
          </a:bodyPr>
          <a:lstStyle/>
          <a:p>
            <a:pPr algn="just">
              <a:buFont typeface="Wingdings" panose="05000000000000000000" pitchFamily="2" charset="2"/>
              <a:buChar char="v"/>
            </a:pPr>
            <a:r>
              <a:rPr lang="es-419" sz="1500" dirty="0">
                <a:solidFill>
                  <a:schemeClr val="bg1"/>
                </a:solidFill>
              </a:rPr>
              <a:t> La distribución porcentual según sexo es de 57% mujeres y 43% hombres.</a:t>
            </a:r>
          </a:p>
          <a:p>
            <a:pPr algn="just">
              <a:buFont typeface="Wingdings" panose="05000000000000000000" pitchFamily="2" charset="2"/>
              <a:buChar char="v"/>
            </a:pPr>
            <a:endParaRPr lang="es-419" sz="1500" dirty="0">
              <a:solidFill>
                <a:schemeClr val="bg1"/>
              </a:solidFill>
            </a:endParaRPr>
          </a:p>
          <a:p>
            <a:pPr algn="just">
              <a:buFont typeface="Wingdings" panose="05000000000000000000" pitchFamily="2" charset="2"/>
              <a:buChar char="v"/>
            </a:pPr>
            <a:r>
              <a:rPr lang="es-419" sz="1500" dirty="0">
                <a:solidFill>
                  <a:schemeClr val="bg1"/>
                </a:solidFill>
              </a:rPr>
              <a:t> El promedio de edad de las mujeres es de 71 años y en los hombres de 70 años.</a:t>
            </a:r>
          </a:p>
          <a:p>
            <a:pPr algn="just">
              <a:buFont typeface="Wingdings" panose="05000000000000000000" pitchFamily="2" charset="2"/>
              <a:buChar char="v"/>
            </a:pPr>
            <a:endParaRPr lang="es-419" sz="1500" dirty="0">
              <a:solidFill>
                <a:schemeClr val="bg1"/>
              </a:solidFill>
            </a:endParaRPr>
          </a:p>
          <a:p>
            <a:pPr algn="just">
              <a:buFont typeface="Wingdings" panose="05000000000000000000" pitchFamily="2" charset="2"/>
              <a:buChar char="v"/>
            </a:pPr>
            <a:r>
              <a:rPr lang="es-419" sz="1500" dirty="0">
                <a:solidFill>
                  <a:schemeClr val="bg1"/>
                </a:solidFill>
              </a:rPr>
              <a:t> Las estadísticas según sexo no difieren mucho de las que comúnmente se escuchan, es decir, hay más mujeres que hombres y éstas viven más que ellos. Aunque la diferencia en la esperanza de vida hace unos años era mucho mayor.</a:t>
            </a:r>
          </a:p>
        </p:txBody>
      </p:sp>
      <p:pic>
        <p:nvPicPr>
          <p:cNvPr id="4" name="Imagen 3">
            <a:extLst>
              <a:ext uri="{FF2B5EF4-FFF2-40B4-BE49-F238E27FC236}">
                <a16:creationId xmlns:a16="http://schemas.microsoft.com/office/drawing/2014/main" id="{DAD63A99-123D-4F04-9CC4-2CE96D1C62A1}"/>
              </a:ext>
            </a:extLst>
          </p:cNvPr>
          <p:cNvPicPr>
            <a:picLocks noChangeAspect="1"/>
          </p:cNvPicPr>
          <p:nvPr/>
        </p:nvPicPr>
        <p:blipFill>
          <a:blip r:embed="rId2"/>
          <a:stretch>
            <a:fillRect/>
          </a:stretch>
        </p:blipFill>
        <p:spPr>
          <a:xfrm>
            <a:off x="6215865" y="176270"/>
            <a:ext cx="5835722" cy="6467357"/>
          </a:xfrm>
          <a:prstGeom prst="rect">
            <a:avLst/>
          </a:prstGeom>
        </p:spPr>
      </p:pic>
      <p:pic>
        <p:nvPicPr>
          <p:cNvPr id="6" name="Imagen 5">
            <a:extLst>
              <a:ext uri="{FF2B5EF4-FFF2-40B4-BE49-F238E27FC236}">
                <a16:creationId xmlns:a16="http://schemas.microsoft.com/office/drawing/2014/main" id="{7E98BDC5-F9AE-4CF5-A051-1A7C81009A3D}"/>
              </a:ext>
            </a:extLst>
          </p:cNvPr>
          <p:cNvPicPr>
            <a:picLocks noChangeAspect="1"/>
          </p:cNvPicPr>
          <p:nvPr/>
        </p:nvPicPr>
        <p:blipFill>
          <a:blip r:embed="rId3"/>
          <a:stretch>
            <a:fillRect/>
          </a:stretch>
        </p:blipFill>
        <p:spPr>
          <a:xfrm>
            <a:off x="3038473" y="6113839"/>
            <a:ext cx="3057525" cy="733425"/>
          </a:xfrm>
          <a:prstGeom prst="rect">
            <a:avLst/>
          </a:prstGeom>
        </p:spPr>
      </p:pic>
      <p:pic>
        <p:nvPicPr>
          <p:cNvPr id="7" name="Imagen 6">
            <a:extLst>
              <a:ext uri="{FF2B5EF4-FFF2-40B4-BE49-F238E27FC236}">
                <a16:creationId xmlns:a16="http://schemas.microsoft.com/office/drawing/2014/main" id="{FD687AE7-22E5-4D34-9CD2-84CCB0ECDF32}"/>
              </a:ext>
            </a:extLst>
          </p:cNvPr>
          <p:cNvPicPr>
            <a:picLocks noChangeAspect="1"/>
          </p:cNvPicPr>
          <p:nvPr/>
        </p:nvPicPr>
        <p:blipFill>
          <a:blip r:embed="rId4"/>
          <a:stretch>
            <a:fillRect/>
          </a:stretch>
        </p:blipFill>
        <p:spPr>
          <a:xfrm>
            <a:off x="0" y="6119207"/>
            <a:ext cx="3057525" cy="733425"/>
          </a:xfrm>
          <a:prstGeom prst="rect">
            <a:avLst/>
          </a:prstGeom>
        </p:spPr>
      </p:pic>
      <p:pic>
        <p:nvPicPr>
          <p:cNvPr id="9" name="Imagen 8">
            <a:extLst>
              <a:ext uri="{FF2B5EF4-FFF2-40B4-BE49-F238E27FC236}">
                <a16:creationId xmlns:a16="http://schemas.microsoft.com/office/drawing/2014/main" id="{66864605-B002-4833-BF6C-0E0E5E9C4AF7}"/>
              </a:ext>
            </a:extLst>
          </p:cNvPr>
          <p:cNvPicPr>
            <a:picLocks noChangeAspect="1"/>
          </p:cNvPicPr>
          <p:nvPr/>
        </p:nvPicPr>
        <p:blipFill>
          <a:blip r:embed="rId5"/>
          <a:stretch>
            <a:fillRect/>
          </a:stretch>
        </p:blipFill>
        <p:spPr>
          <a:xfrm>
            <a:off x="1386134" y="1286232"/>
            <a:ext cx="3342781" cy="2678476"/>
          </a:xfrm>
          <a:prstGeom prst="rect">
            <a:avLst/>
          </a:prstGeom>
        </p:spPr>
      </p:pic>
    </p:spTree>
    <p:extLst>
      <p:ext uri="{BB962C8B-B14F-4D97-AF65-F5344CB8AC3E}">
        <p14:creationId xmlns:p14="http://schemas.microsoft.com/office/powerpoint/2010/main" val="185962621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3" name="Rectangle 122">
            <a:extLst>
              <a:ext uri="{FF2B5EF4-FFF2-40B4-BE49-F238E27FC236}">
                <a16:creationId xmlns:a16="http://schemas.microsoft.com/office/drawing/2014/main" id="{B5068B1C-1A28-475A-A0E0-4C23200D8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25BEA10-9C4B-4F81-940B-405F1908D5BD}"/>
              </a:ext>
            </a:extLst>
          </p:cNvPr>
          <p:cNvSpPr>
            <a:spLocks noGrp="1"/>
          </p:cNvSpPr>
          <p:nvPr>
            <p:ph type="title"/>
          </p:nvPr>
        </p:nvSpPr>
        <p:spPr>
          <a:xfrm>
            <a:off x="-1" y="5368"/>
            <a:ext cx="6095999" cy="1815577"/>
          </a:xfrm>
        </p:spPr>
        <p:txBody>
          <a:bodyPr>
            <a:normAutofit/>
          </a:bodyPr>
          <a:lstStyle/>
          <a:p>
            <a:pPr algn="ctr"/>
            <a:r>
              <a:rPr lang="es-419" b="1" dirty="0">
                <a:solidFill>
                  <a:schemeClr val="bg1"/>
                </a:solidFill>
                <a:effectLst>
                  <a:outerShdw blurRad="38100" dist="38100" dir="2700000" algn="tl">
                    <a:srgbClr val="000000">
                      <a:alpha val="43137"/>
                    </a:srgbClr>
                  </a:outerShdw>
                </a:effectLst>
              </a:rPr>
              <a:t>Distribución por estado civil</a:t>
            </a:r>
          </a:p>
        </p:txBody>
      </p:sp>
      <p:sp>
        <p:nvSpPr>
          <p:cNvPr id="125" name="Rectangle 124">
            <a:extLst>
              <a:ext uri="{FF2B5EF4-FFF2-40B4-BE49-F238E27FC236}">
                <a16:creationId xmlns:a16="http://schemas.microsoft.com/office/drawing/2014/main" id="{6D428773-F789-43B7-B5FD-AE49E5BD2E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1B7FC1D7-C986-4EDA-99C5-B5D6894D8F0A}"/>
              </a:ext>
            </a:extLst>
          </p:cNvPr>
          <p:cNvSpPr>
            <a:spLocks noGrp="1"/>
          </p:cNvSpPr>
          <p:nvPr>
            <p:ph idx="1"/>
          </p:nvPr>
        </p:nvSpPr>
        <p:spPr>
          <a:xfrm>
            <a:off x="294730" y="1637211"/>
            <a:ext cx="5409384" cy="5006416"/>
          </a:xfrm>
        </p:spPr>
        <p:txBody>
          <a:bodyPr anchor="ctr">
            <a:normAutofit/>
          </a:bodyPr>
          <a:lstStyle/>
          <a:p>
            <a:pPr algn="just">
              <a:buFont typeface="Wingdings" panose="05000000000000000000" pitchFamily="2" charset="2"/>
              <a:buChar char="v"/>
            </a:pPr>
            <a:r>
              <a:rPr lang="es-419" sz="1500" dirty="0">
                <a:solidFill>
                  <a:schemeClr val="bg1"/>
                </a:solidFill>
              </a:rPr>
              <a:t> La preponderancia en esta población la constituyen los adultos mayores que se encuentran actualmente casados y corresponden a un 51%. </a:t>
            </a:r>
          </a:p>
          <a:p>
            <a:pPr algn="just">
              <a:buFont typeface="Wingdings" panose="05000000000000000000" pitchFamily="2" charset="2"/>
              <a:buChar char="v"/>
            </a:pPr>
            <a:endParaRPr lang="es-419" sz="1500" dirty="0">
              <a:solidFill>
                <a:schemeClr val="bg1"/>
              </a:solidFill>
            </a:endParaRPr>
          </a:p>
          <a:p>
            <a:pPr algn="just">
              <a:buFont typeface="Wingdings" panose="05000000000000000000" pitchFamily="2" charset="2"/>
              <a:buChar char="v"/>
            </a:pPr>
            <a:r>
              <a:rPr lang="es-419" sz="1500" dirty="0">
                <a:solidFill>
                  <a:schemeClr val="bg1"/>
                </a:solidFill>
              </a:rPr>
              <a:t>En una menor medida pero dentro de la mayoría están los viudos, separados y divorciados, lo que indica que la tendencia dentro de las personas nacidas entre 1902 y 1959 era casarse.</a:t>
            </a:r>
          </a:p>
          <a:p>
            <a:pPr algn="just">
              <a:buFont typeface="Wingdings" panose="05000000000000000000" pitchFamily="2" charset="2"/>
              <a:buChar char="v"/>
            </a:pPr>
            <a:endParaRPr lang="es-419" sz="1500" dirty="0">
              <a:solidFill>
                <a:schemeClr val="bg1"/>
              </a:solidFill>
            </a:endParaRPr>
          </a:p>
          <a:p>
            <a:pPr algn="just">
              <a:buFont typeface="Wingdings" panose="05000000000000000000" pitchFamily="2" charset="2"/>
              <a:buChar char="v"/>
            </a:pPr>
            <a:r>
              <a:rPr lang="es-419" sz="1500" dirty="0">
                <a:solidFill>
                  <a:schemeClr val="bg1"/>
                </a:solidFill>
              </a:rPr>
              <a:t> En menor proporción, un 12% declaró ser soltero.</a:t>
            </a:r>
          </a:p>
        </p:txBody>
      </p:sp>
      <p:pic>
        <p:nvPicPr>
          <p:cNvPr id="4" name="Imagen 3">
            <a:extLst>
              <a:ext uri="{FF2B5EF4-FFF2-40B4-BE49-F238E27FC236}">
                <a16:creationId xmlns:a16="http://schemas.microsoft.com/office/drawing/2014/main" id="{8A8F5AED-D5F6-4C05-A6D6-2FA6796B677C}"/>
              </a:ext>
            </a:extLst>
          </p:cNvPr>
          <p:cNvPicPr>
            <a:picLocks noChangeAspect="1"/>
          </p:cNvPicPr>
          <p:nvPr/>
        </p:nvPicPr>
        <p:blipFill>
          <a:blip r:embed="rId2"/>
          <a:stretch>
            <a:fillRect/>
          </a:stretch>
        </p:blipFill>
        <p:spPr>
          <a:xfrm>
            <a:off x="6290631" y="253388"/>
            <a:ext cx="5739788" cy="6390239"/>
          </a:xfrm>
          <a:prstGeom prst="rect">
            <a:avLst/>
          </a:prstGeom>
        </p:spPr>
      </p:pic>
    </p:spTree>
    <p:extLst>
      <p:ext uri="{BB962C8B-B14F-4D97-AF65-F5344CB8AC3E}">
        <p14:creationId xmlns:p14="http://schemas.microsoft.com/office/powerpoint/2010/main" val="382842483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3" name="Rectangle 122">
            <a:extLst>
              <a:ext uri="{FF2B5EF4-FFF2-40B4-BE49-F238E27FC236}">
                <a16:creationId xmlns:a16="http://schemas.microsoft.com/office/drawing/2014/main" id="{B5068B1C-1A28-475A-A0E0-4C23200D8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25BEA10-9C4B-4F81-940B-405F1908D5BD}"/>
              </a:ext>
            </a:extLst>
          </p:cNvPr>
          <p:cNvSpPr>
            <a:spLocks noGrp="1"/>
          </p:cNvSpPr>
          <p:nvPr>
            <p:ph type="title"/>
          </p:nvPr>
        </p:nvSpPr>
        <p:spPr>
          <a:xfrm>
            <a:off x="-1" y="5368"/>
            <a:ext cx="6095999" cy="1815577"/>
          </a:xfrm>
        </p:spPr>
        <p:txBody>
          <a:bodyPr>
            <a:normAutofit/>
          </a:bodyPr>
          <a:lstStyle/>
          <a:p>
            <a:pPr algn="ctr"/>
            <a:r>
              <a:rPr lang="es-419" b="1" dirty="0">
                <a:solidFill>
                  <a:schemeClr val="bg1"/>
                </a:solidFill>
                <a:effectLst>
                  <a:outerShdw blurRad="38100" dist="38100" dir="2700000" algn="tl">
                    <a:srgbClr val="000000">
                      <a:alpha val="43137"/>
                    </a:srgbClr>
                  </a:outerShdw>
                </a:effectLst>
              </a:rPr>
              <a:t>Nivel educacional</a:t>
            </a:r>
          </a:p>
        </p:txBody>
      </p:sp>
      <p:sp>
        <p:nvSpPr>
          <p:cNvPr id="125" name="Rectangle 124">
            <a:extLst>
              <a:ext uri="{FF2B5EF4-FFF2-40B4-BE49-F238E27FC236}">
                <a16:creationId xmlns:a16="http://schemas.microsoft.com/office/drawing/2014/main" id="{6D428773-F789-43B7-B5FD-AE49E5BD2E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1B7FC1D7-C986-4EDA-99C5-B5D6894D8F0A}"/>
              </a:ext>
            </a:extLst>
          </p:cNvPr>
          <p:cNvSpPr>
            <a:spLocks noGrp="1"/>
          </p:cNvSpPr>
          <p:nvPr>
            <p:ph idx="1"/>
          </p:nvPr>
        </p:nvSpPr>
        <p:spPr>
          <a:xfrm>
            <a:off x="294730" y="1637211"/>
            <a:ext cx="5409384" cy="2340105"/>
          </a:xfrm>
        </p:spPr>
        <p:txBody>
          <a:bodyPr anchor="ctr">
            <a:normAutofit fontScale="92500" lnSpcReduction="20000"/>
          </a:bodyPr>
          <a:lstStyle/>
          <a:p>
            <a:pPr algn="just">
              <a:buFont typeface="Wingdings" panose="05000000000000000000" pitchFamily="2" charset="2"/>
              <a:buChar char="v"/>
            </a:pPr>
            <a:r>
              <a:rPr lang="es-419" sz="1500" dirty="0">
                <a:solidFill>
                  <a:schemeClr val="bg1"/>
                </a:solidFill>
              </a:rPr>
              <a:t> La mayor cantidad de adultos mayores en Chile solo posee preparación primaria y les siguen los que poseen educación básica y educación media, lo que denota una baja preparación.</a:t>
            </a:r>
          </a:p>
          <a:p>
            <a:pPr algn="just">
              <a:buFont typeface="Wingdings" panose="05000000000000000000" pitchFamily="2" charset="2"/>
              <a:buChar char="v"/>
            </a:pPr>
            <a:endParaRPr lang="es-419" sz="1500" dirty="0">
              <a:solidFill>
                <a:schemeClr val="bg1"/>
              </a:solidFill>
            </a:endParaRPr>
          </a:p>
          <a:p>
            <a:pPr algn="just">
              <a:buFont typeface="Wingdings" panose="05000000000000000000" pitchFamily="2" charset="2"/>
              <a:buChar char="v"/>
            </a:pPr>
            <a:r>
              <a:rPr lang="es-419" sz="1500" dirty="0">
                <a:solidFill>
                  <a:schemeClr val="bg1"/>
                </a:solidFill>
              </a:rPr>
              <a:t> Se visualiza que existe poca población con estudios superiores y un porcentaje no menos importante que nunca asistió a clases.</a:t>
            </a:r>
          </a:p>
          <a:p>
            <a:pPr algn="just">
              <a:buFont typeface="Wingdings" panose="05000000000000000000" pitchFamily="2" charset="2"/>
              <a:buChar char="v"/>
            </a:pPr>
            <a:endParaRPr lang="es-419" sz="1500" dirty="0">
              <a:solidFill>
                <a:schemeClr val="bg1"/>
              </a:solidFill>
            </a:endParaRPr>
          </a:p>
          <a:p>
            <a:pPr algn="just">
              <a:buFont typeface="Wingdings" panose="05000000000000000000" pitchFamily="2" charset="2"/>
              <a:buChar char="v"/>
            </a:pPr>
            <a:r>
              <a:rPr lang="es-419" sz="1500" dirty="0">
                <a:solidFill>
                  <a:schemeClr val="bg1"/>
                </a:solidFill>
              </a:rPr>
              <a:t>En cuanto a la capacidad para leer y escribir, la mayor parte de la población si lo hace, en contraste con los que no saben, solo saben leer, solo saben escribir o no saben/responden.</a:t>
            </a:r>
          </a:p>
        </p:txBody>
      </p:sp>
      <p:pic>
        <p:nvPicPr>
          <p:cNvPr id="4" name="Imagen 3">
            <a:extLst>
              <a:ext uri="{FF2B5EF4-FFF2-40B4-BE49-F238E27FC236}">
                <a16:creationId xmlns:a16="http://schemas.microsoft.com/office/drawing/2014/main" id="{63D0E9CF-A78D-4B71-BACB-833648A713A7}"/>
              </a:ext>
            </a:extLst>
          </p:cNvPr>
          <p:cNvPicPr>
            <a:picLocks noChangeAspect="1"/>
          </p:cNvPicPr>
          <p:nvPr/>
        </p:nvPicPr>
        <p:blipFill>
          <a:blip r:embed="rId2"/>
          <a:stretch>
            <a:fillRect/>
          </a:stretch>
        </p:blipFill>
        <p:spPr>
          <a:xfrm>
            <a:off x="6246688" y="165254"/>
            <a:ext cx="5825447" cy="6566136"/>
          </a:xfrm>
          <a:prstGeom prst="rect">
            <a:avLst/>
          </a:prstGeom>
        </p:spPr>
      </p:pic>
      <p:pic>
        <p:nvPicPr>
          <p:cNvPr id="6" name="Imagen 5">
            <a:extLst>
              <a:ext uri="{FF2B5EF4-FFF2-40B4-BE49-F238E27FC236}">
                <a16:creationId xmlns:a16="http://schemas.microsoft.com/office/drawing/2014/main" id="{8CF93405-20BC-4D22-8872-7EADC04ABE81}"/>
              </a:ext>
            </a:extLst>
          </p:cNvPr>
          <p:cNvPicPr>
            <a:picLocks noChangeAspect="1"/>
          </p:cNvPicPr>
          <p:nvPr/>
        </p:nvPicPr>
        <p:blipFill>
          <a:blip r:embed="rId3"/>
          <a:stretch>
            <a:fillRect/>
          </a:stretch>
        </p:blipFill>
        <p:spPr>
          <a:xfrm>
            <a:off x="762001" y="4069781"/>
            <a:ext cx="4422851" cy="2661609"/>
          </a:xfrm>
          <a:prstGeom prst="rect">
            <a:avLst/>
          </a:prstGeom>
        </p:spPr>
      </p:pic>
    </p:spTree>
    <p:extLst>
      <p:ext uri="{BB962C8B-B14F-4D97-AF65-F5344CB8AC3E}">
        <p14:creationId xmlns:p14="http://schemas.microsoft.com/office/powerpoint/2010/main" val="200579846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3" name="Rectangle 122">
            <a:extLst>
              <a:ext uri="{FF2B5EF4-FFF2-40B4-BE49-F238E27FC236}">
                <a16:creationId xmlns:a16="http://schemas.microsoft.com/office/drawing/2014/main" id="{B5068B1C-1A28-475A-A0E0-4C23200D8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25BEA10-9C4B-4F81-940B-405F1908D5BD}"/>
              </a:ext>
            </a:extLst>
          </p:cNvPr>
          <p:cNvSpPr>
            <a:spLocks noGrp="1"/>
          </p:cNvSpPr>
          <p:nvPr>
            <p:ph type="title"/>
          </p:nvPr>
        </p:nvSpPr>
        <p:spPr>
          <a:xfrm>
            <a:off x="-1" y="5368"/>
            <a:ext cx="6095999" cy="1815577"/>
          </a:xfrm>
        </p:spPr>
        <p:txBody>
          <a:bodyPr>
            <a:normAutofit/>
          </a:bodyPr>
          <a:lstStyle/>
          <a:p>
            <a:pPr algn="ctr"/>
            <a:r>
              <a:rPr lang="es-419" b="1" dirty="0">
                <a:solidFill>
                  <a:schemeClr val="bg1"/>
                </a:solidFill>
                <a:effectLst>
                  <a:outerShdw blurRad="38100" dist="38100" dir="2700000" algn="tl">
                    <a:srgbClr val="000000">
                      <a:alpha val="43137"/>
                    </a:srgbClr>
                  </a:outerShdw>
                </a:effectLst>
              </a:rPr>
              <a:t>empleabilidad</a:t>
            </a:r>
          </a:p>
        </p:txBody>
      </p:sp>
      <p:sp>
        <p:nvSpPr>
          <p:cNvPr id="125" name="Rectangle 124">
            <a:extLst>
              <a:ext uri="{FF2B5EF4-FFF2-40B4-BE49-F238E27FC236}">
                <a16:creationId xmlns:a16="http://schemas.microsoft.com/office/drawing/2014/main" id="{6D428773-F789-43B7-B5FD-AE49E5BD2E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1B7FC1D7-C986-4EDA-99C5-B5D6894D8F0A}"/>
              </a:ext>
            </a:extLst>
          </p:cNvPr>
          <p:cNvSpPr>
            <a:spLocks noGrp="1"/>
          </p:cNvSpPr>
          <p:nvPr>
            <p:ph idx="1"/>
          </p:nvPr>
        </p:nvSpPr>
        <p:spPr>
          <a:xfrm>
            <a:off x="294730" y="1637211"/>
            <a:ext cx="5409384" cy="2106114"/>
          </a:xfrm>
        </p:spPr>
        <p:txBody>
          <a:bodyPr anchor="ctr">
            <a:normAutofit fontScale="92500" lnSpcReduction="20000"/>
          </a:bodyPr>
          <a:lstStyle/>
          <a:p>
            <a:pPr algn="just">
              <a:buFont typeface="Wingdings" panose="05000000000000000000" pitchFamily="2" charset="2"/>
              <a:buChar char="v"/>
            </a:pPr>
            <a:r>
              <a:rPr lang="es-419" sz="1500" dirty="0">
                <a:solidFill>
                  <a:schemeClr val="bg1"/>
                </a:solidFill>
              </a:rPr>
              <a:t> Es posible apreciar que solo un 30% de los adultos mayores trabaja, y lo hacen alrededor de 41 horas semanalmente, valor muy similar al de la jornada laboral de muchos chilenos.</a:t>
            </a:r>
          </a:p>
          <a:p>
            <a:pPr algn="just">
              <a:buFont typeface="Wingdings" panose="05000000000000000000" pitchFamily="2" charset="2"/>
              <a:buChar char="v"/>
            </a:pPr>
            <a:r>
              <a:rPr lang="es-419" sz="1500" dirty="0">
                <a:solidFill>
                  <a:schemeClr val="bg1"/>
                </a:solidFill>
              </a:rPr>
              <a:t> En el gráfico de la derecha se visualiza además que la mayoría de los adultos mayores son trabajadores no calificados o que no poseen estudios superiores.</a:t>
            </a:r>
          </a:p>
          <a:p>
            <a:pPr algn="just">
              <a:buFont typeface="Wingdings" panose="05000000000000000000" pitchFamily="2" charset="2"/>
              <a:buChar char="v"/>
            </a:pPr>
            <a:endParaRPr lang="es-419" sz="1500" dirty="0">
              <a:solidFill>
                <a:schemeClr val="bg1"/>
              </a:solidFill>
            </a:endParaRPr>
          </a:p>
          <a:p>
            <a:pPr algn="just">
              <a:buFont typeface="Wingdings" panose="05000000000000000000" pitchFamily="2" charset="2"/>
              <a:buChar char="v"/>
            </a:pPr>
            <a:r>
              <a:rPr lang="es-419" sz="1500" dirty="0">
                <a:solidFill>
                  <a:schemeClr val="bg1"/>
                </a:solidFill>
              </a:rPr>
              <a:t>Esto nos muestra que llegados a la edad legal de jubilar, muchos lo siguen haciendo y en condiciones exigentes para su salud.</a:t>
            </a:r>
          </a:p>
        </p:txBody>
      </p:sp>
      <p:pic>
        <p:nvPicPr>
          <p:cNvPr id="4" name="Imagen 3">
            <a:extLst>
              <a:ext uri="{FF2B5EF4-FFF2-40B4-BE49-F238E27FC236}">
                <a16:creationId xmlns:a16="http://schemas.microsoft.com/office/drawing/2014/main" id="{EF5935AE-1B54-4F82-B7E5-03B317DAEFE1}"/>
              </a:ext>
            </a:extLst>
          </p:cNvPr>
          <p:cNvPicPr>
            <a:picLocks noChangeAspect="1"/>
          </p:cNvPicPr>
          <p:nvPr/>
        </p:nvPicPr>
        <p:blipFill>
          <a:blip r:embed="rId2"/>
          <a:stretch>
            <a:fillRect/>
          </a:stretch>
        </p:blipFill>
        <p:spPr>
          <a:xfrm>
            <a:off x="6256962" y="154112"/>
            <a:ext cx="5743254" cy="6575461"/>
          </a:xfrm>
          <a:prstGeom prst="rect">
            <a:avLst/>
          </a:prstGeom>
        </p:spPr>
      </p:pic>
      <p:pic>
        <p:nvPicPr>
          <p:cNvPr id="5" name="Imagen 4">
            <a:extLst>
              <a:ext uri="{FF2B5EF4-FFF2-40B4-BE49-F238E27FC236}">
                <a16:creationId xmlns:a16="http://schemas.microsoft.com/office/drawing/2014/main" id="{97C2A6ED-B975-496C-9667-A2BC9E216025}"/>
              </a:ext>
            </a:extLst>
          </p:cNvPr>
          <p:cNvPicPr>
            <a:picLocks noChangeAspect="1"/>
          </p:cNvPicPr>
          <p:nvPr/>
        </p:nvPicPr>
        <p:blipFill>
          <a:blip r:embed="rId3"/>
          <a:stretch>
            <a:fillRect/>
          </a:stretch>
        </p:blipFill>
        <p:spPr>
          <a:xfrm>
            <a:off x="1216097" y="3658653"/>
            <a:ext cx="3986136" cy="3193979"/>
          </a:xfrm>
          <a:prstGeom prst="rect">
            <a:avLst/>
          </a:prstGeom>
        </p:spPr>
      </p:pic>
    </p:spTree>
    <p:extLst>
      <p:ext uri="{BB962C8B-B14F-4D97-AF65-F5344CB8AC3E}">
        <p14:creationId xmlns:p14="http://schemas.microsoft.com/office/powerpoint/2010/main" val="124038824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3" name="Rectangle 122">
            <a:extLst>
              <a:ext uri="{FF2B5EF4-FFF2-40B4-BE49-F238E27FC236}">
                <a16:creationId xmlns:a16="http://schemas.microsoft.com/office/drawing/2014/main" id="{B5068B1C-1A28-475A-A0E0-4C23200D8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25BEA10-9C4B-4F81-940B-405F1908D5BD}"/>
              </a:ext>
            </a:extLst>
          </p:cNvPr>
          <p:cNvSpPr>
            <a:spLocks noGrp="1"/>
          </p:cNvSpPr>
          <p:nvPr>
            <p:ph type="title"/>
          </p:nvPr>
        </p:nvSpPr>
        <p:spPr>
          <a:xfrm>
            <a:off x="-1" y="5368"/>
            <a:ext cx="6095999" cy="1815577"/>
          </a:xfrm>
        </p:spPr>
        <p:txBody>
          <a:bodyPr>
            <a:normAutofit/>
          </a:bodyPr>
          <a:lstStyle/>
          <a:p>
            <a:pPr algn="ctr"/>
            <a:r>
              <a:rPr lang="es-419" b="1" dirty="0">
                <a:solidFill>
                  <a:schemeClr val="bg1"/>
                </a:solidFill>
                <a:effectLst>
                  <a:outerShdw blurRad="38100" dist="38100" dir="2700000" algn="tl">
                    <a:srgbClr val="000000">
                      <a:alpha val="43137"/>
                    </a:srgbClr>
                  </a:outerShdw>
                </a:effectLst>
              </a:rPr>
              <a:t>Ingresos y pobreza</a:t>
            </a:r>
          </a:p>
        </p:txBody>
      </p:sp>
      <p:sp>
        <p:nvSpPr>
          <p:cNvPr id="125" name="Rectangle 124">
            <a:extLst>
              <a:ext uri="{FF2B5EF4-FFF2-40B4-BE49-F238E27FC236}">
                <a16:creationId xmlns:a16="http://schemas.microsoft.com/office/drawing/2014/main" id="{6D428773-F789-43B7-B5FD-AE49E5BD2E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1B7FC1D7-C986-4EDA-99C5-B5D6894D8F0A}"/>
              </a:ext>
            </a:extLst>
          </p:cNvPr>
          <p:cNvSpPr>
            <a:spLocks noGrp="1"/>
          </p:cNvSpPr>
          <p:nvPr>
            <p:ph idx="1"/>
          </p:nvPr>
        </p:nvSpPr>
        <p:spPr>
          <a:xfrm>
            <a:off x="294730" y="1637211"/>
            <a:ext cx="5409384" cy="1791789"/>
          </a:xfrm>
        </p:spPr>
        <p:txBody>
          <a:bodyPr anchor="ctr">
            <a:normAutofit lnSpcReduction="10000"/>
          </a:bodyPr>
          <a:lstStyle/>
          <a:p>
            <a:pPr algn="just">
              <a:buFont typeface="Wingdings" panose="05000000000000000000" pitchFamily="2" charset="2"/>
              <a:buChar char="v"/>
            </a:pPr>
            <a:r>
              <a:rPr lang="es-419" sz="1500" dirty="0">
                <a:solidFill>
                  <a:schemeClr val="bg1"/>
                </a:solidFill>
              </a:rPr>
              <a:t> Aun cuando los gráficos nos indican que la mayor cantidad de población adulto mayor no es pobre, ya sea multidimensionalmente o por ingresos, la cantidad de ingresos que perciben es bastante baja para las necesidades que posee, sobre todo, altos costos en salud, los cuales podrían relacionarse directamente con el bajo nivel educacional.</a:t>
            </a:r>
          </a:p>
          <a:p>
            <a:pPr algn="just">
              <a:buFont typeface="Wingdings" panose="05000000000000000000" pitchFamily="2" charset="2"/>
              <a:buChar char="v"/>
            </a:pPr>
            <a:r>
              <a:rPr lang="es-419" sz="1500" dirty="0">
                <a:solidFill>
                  <a:schemeClr val="bg1"/>
                </a:solidFill>
              </a:rPr>
              <a:t> Claramente los índices de pobreza en esta población han bajado respecto de años anteriores.</a:t>
            </a:r>
          </a:p>
        </p:txBody>
      </p:sp>
      <p:pic>
        <p:nvPicPr>
          <p:cNvPr id="4" name="Imagen 3">
            <a:extLst>
              <a:ext uri="{FF2B5EF4-FFF2-40B4-BE49-F238E27FC236}">
                <a16:creationId xmlns:a16="http://schemas.microsoft.com/office/drawing/2014/main" id="{75571470-C351-4FCB-8471-1A10EDD60674}"/>
              </a:ext>
            </a:extLst>
          </p:cNvPr>
          <p:cNvPicPr>
            <a:picLocks noChangeAspect="1"/>
          </p:cNvPicPr>
          <p:nvPr/>
        </p:nvPicPr>
        <p:blipFill>
          <a:blip r:embed="rId2"/>
          <a:stretch>
            <a:fillRect/>
          </a:stretch>
        </p:blipFill>
        <p:spPr>
          <a:xfrm>
            <a:off x="6248400" y="133350"/>
            <a:ext cx="5743575" cy="3714750"/>
          </a:xfrm>
          <a:prstGeom prst="rect">
            <a:avLst/>
          </a:prstGeom>
        </p:spPr>
      </p:pic>
      <p:pic>
        <p:nvPicPr>
          <p:cNvPr id="5" name="Imagen 4">
            <a:extLst>
              <a:ext uri="{FF2B5EF4-FFF2-40B4-BE49-F238E27FC236}">
                <a16:creationId xmlns:a16="http://schemas.microsoft.com/office/drawing/2014/main" id="{C394A058-A8B9-4C4E-A7EF-63674A5293BD}"/>
              </a:ext>
            </a:extLst>
          </p:cNvPr>
          <p:cNvPicPr>
            <a:picLocks noChangeAspect="1"/>
          </p:cNvPicPr>
          <p:nvPr/>
        </p:nvPicPr>
        <p:blipFill>
          <a:blip r:embed="rId3"/>
          <a:stretch>
            <a:fillRect/>
          </a:stretch>
        </p:blipFill>
        <p:spPr>
          <a:xfrm>
            <a:off x="6915150" y="3925844"/>
            <a:ext cx="4305300" cy="2798805"/>
          </a:xfrm>
          <a:prstGeom prst="rect">
            <a:avLst/>
          </a:prstGeom>
        </p:spPr>
      </p:pic>
      <p:pic>
        <p:nvPicPr>
          <p:cNvPr id="6" name="Imagen 5">
            <a:extLst>
              <a:ext uri="{FF2B5EF4-FFF2-40B4-BE49-F238E27FC236}">
                <a16:creationId xmlns:a16="http://schemas.microsoft.com/office/drawing/2014/main" id="{68ED931F-E526-4467-A2A7-D3FA57CBB4B0}"/>
              </a:ext>
            </a:extLst>
          </p:cNvPr>
          <p:cNvPicPr>
            <a:picLocks noChangeAspect="1"/>
          </p:cNvPicPr>
          <p:nvPr/>
        </p:nvPicPr>
        <p:blipFill>
          <a:blip r:embed="rId4"/>
          <a:stretch>
            <a:fillRect/>
          </a:stretch>
        </p:blipFill>
        <p:spPr>
          <a:xfrm>
            <a:off x="1309688" y="3648075"/>
            <a:ext cx="3872268" cy="3102739"/>
          </a:xfrm>
          <a:prstGeom prst="rect">
            <a:avLst/>
          </a:prstGeom>
        </p:spPr>
      </p:pic>
    </p:spTree>
    <p:extLst>
      <p:ext uri="{BB962C8B-B14F-4D97-AF65-F5344CB8AC3E}">
        <p14:creationId xmlns:p14="http://schemas.microsoft.com/office/powerpoint/2010/main" val="69575615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3C4263D5-8098-4EB6-964C-83A0E23F5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8421D91-74B0-4049-948E-92CCA3A6F1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0"/>
            <a:ext cx="464819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6085D9E-BC7B-415C-BF4A-7892F5453B3A}"/>
              </a:ext>
            </a:extLst>
          </p:cNvPr>
          <p:cNvSpPr>
            <a:spLocks noGrp="1"/>
          </p:cNvSpPr>
          <p:nvPr>
            <p:ph type="title"/>
          </p:nvPr>
        </p:nvSpPr>
        <p:spPr>
          <a:xfrm>
            <a:off x="8187269" y="643467"/>
            <a:ext cx="3415612" cy="5571066"/>
          </a:xfrm>
        </p:spPr>
        <p:txBody>
          <a:bodyPr>
            <a:normAutofit/>
          </a:bodyPr>
          <a:lstStyle/>
          <a:p>
            <a:r>
              <a:rPr lang="es-CL" sz="4300" b="1">
                <a:solidFill>
                  <a:srgbClr val="FFFFFF"/>
                </a:solidFill>
                <a:effectLst>
                  <a:outerShdw blurRad="38100" dist="38100" dir="2700000" algn="tl">
                    <a:srgbClr val="000000">
                      <a:alpha val="43137"/>
                    </a:srgbClr>
                  </a:outerShdw>
                </a:effectLst>
              </a:rPr>
              <a:t>05 CONCLUSIONES Y PROPUESTAS</a:t>
            </a:r>
          </a:p>
        </p:txBody>
      </p:sp>
      <p:graphicFrame>
        <p:nvGraphicFramePr>
          <p:cNvPr id="14" name="Marcador de contenido 2">
            <a:extLst>
              <a:ext uri="{FF2B5EF4-FFF2-40B4-BE49-F238E27FC236}">
                <a16:creationId xmlns:a16="http://schemas.microsoft.com/office/drawing/2014/main" id="{7E6D941F-3416-45F5-AA25-5E583E83F54B}"/>
              </a:ext>
            </a:extLst>
          </p:cNvPr>
          <p:cNvGraphicFramePr>
            <a:graphicFrameLocks noGrp="1"/>
          </p:cNvGraphicFramePr>
          <p:nvPr>
            <p:ph idx="1"/>
            <p:extLst>
              <p:ext uri="{D42A27DB-BD31-4B8C-83A1-F6EECF244321}">
                <p14:modId xmlns:p14="http://schemas.microsoft.com/office/powerpoint/2010/main" val="2101714923"/>
              </p:ext>
            </p:extLst>
          </p:nvPr>
        </p:nvGraphicFramePr>
        <p:xfrm>
          <a:off x="0" y="0"/>
          <a:ext cx="7543801"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231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C8BE4-5EC4-4066-8445-9ADE8A35EEE3}"/>
              </a:ext>
            </a:extLst>
          </p:cNvPr>
          <p:cNvSpPr>
            <a:spLocks noGrp="1"/>
          </p:cNvSpPr>
          <p:nvPr>
            <p:ph type="title"/>
          </p:nvPr>
        </p:nvSpPr>
        <p:spPr>
          <a:xfrm>
            <a:off x="643468" y="643467"/>
            <a:ext cx="3415612" cy="5571066"/>
          </a:xfrm>
        </p:spPr>
        <p:txBody>
          <a:bodyPr>
            <a:normAutofit/>
          </a:bodyPr>
          <a:lstStyle/>
          <a:p>
            <a:pPr algn="ctr"/>
            <a:r>
              <a:rPr lang="es-419" b="1" dirty="0">
                <a:solidFill>
                  <a:srgbClr val="FFFFFF"/>
                </a:solidFill>
                <a:effectLst>
                  <a:outerShdw blurRad="38100" dist="38100" dir="2700000" algn="tl">
                    <a:srgbClr val="000000">
                      <a:alpha val="43137"/>
                    </a:srgbClr>
                  </a:outerShdw>
                </a:effectLst>
              </a:rPr>
              <a:t>ÍNDICE</a:t>
            </a:r>
          </a:p>
        </p:txBody>
      </p:sp>
      <p:graphicFrame>
        <p:nvGraphicFramePr>
          <p:cNvPr id="25" name="Marcador de contenido 2">
            <a:extLst>
              <a:ext uri="{FF2B5EF4-FFF2-40B4-BE49-F238E27FC236}">
                <a16:creationId xmlns:a16="http://schemas.microsoft.com/office/drawing/2014/main" id="{A2D04B7E-14EB-4283-B7B1-BE491BEEB5ED}"/>
              </a:ext>
            </a:extLst>
          </p:cNvPr>
          <p:cNvGraphicFramePr>
            <a:graphicFrameLocks noGrp="1"/>
          </p:cNvGraphicFramePr>
          <p:nvPr>
            <p:ph idx="1"/>
            <p:extLst>
              <p:ext uri="{D42A27DB-BD31-4B8C-83A1-F6EECF244321}">
                <p14:modId xmlns:p14="http://schemas.microsoft.com/office/powerpoint/2010/main" val="3684524685"/>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2897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 name="Rectangle 14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04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00B5ABA-B323-4A5E-A0D0-0885B3F45D39}"/>
              </a:ext>
            </a:extLst>
          </p:cNvPr>
          <p:cNvSpPr>
            <a:spLocks noGrp="1"/>
          </p:cNvSpPr>
          <p:nvPr>
            <p:ph type="title"/>
          </p:nvPr>
        </p:nvSpPr>
        <p:spPr>
          <a:xfrm>
            <a:off x="524256" y="4767072"/>
            <a:ext cx="6594189" cy="1625210"/>
          </a:xfrm>
        </p:spPr>
        <p:txBody>
          <a:bodyPr>
            <a:normAutofit/>
          </a:bodyPr>
          <a:lstStyle/>
          <a:p>
            <a:pPr algn="r"/>
            <a:r>
              <a:rPr lang="es-CL" b="1" dirty="0">
                <a:solidFill>
                  <a:srgbClr val="FFFFFF"/>
                </a:solidFill>
                <a:effectLst>
                  <a:outerShdw blurRad="38100" dist="38100" dir="2700000" algn="tl">
                    <a:srgbClr val="000000">
                      <a:alpha val="43137"/>
                    </a:srgbClr>
                  </a:outerShdw>
                </a:effectLst>
              </a:rPr>
              <a:t>01 PROBLEMA DE INVESTIGACIÓN</a:t>
            </a:r>
          </a:p>
        </p:txBody>
      </p:sp>
      <p:pic>
        <p:nvPicPr>
          <p:cNvPr id="1028" name="Picture 4" descr="https://blog.selfbank.es/wp-content/uploads/2017/07/oldy-720x320.png">
            <a:extLst>
              <a:ext uri="{FF2B5EF4-FFF2-40B4-BE49-F238E27FC236}">
                <a16:creationId xmlns:a16="http://schemas.microsoft.com/office/drawing/2014/main" id="{481AD00F-C8D8-47A4-AF66-BA9B1682DD2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l="18430" r="5099" b="-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44" name="Rectangle 14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arcador de contenido 2">
            <a:extLst>
              <a:ext uri="{FF2B5EF4-FFF2-40B4-BE49-F238E27FC236}">
                <a16:creationId xmlns:a16="http://schemas.microsoft.com/office/drawing/2014/main" id="{F77571A1-A02A-46DC-A92D-6A9A2BB086E6}"/>
              </a:ext>
            </a:extLst>
          </p:cNvPr>
          <p:cNvSpPr>
            <a:spLocks noGrp="1"/>
          </p:cNvSpPr>
          <p:nvPr>
            <p:ph idx="1"/>
          </p:nvPr>
        </p:nvSpPr>
        <p:spPr>
          <a:xfrm>
            <a:off x="7733211" y="470263"/>
            <a:ext cx="3934533" cy="5922018"/>
          </a:xfrm>
        </p:spPr>
        <p:txBody>
          <a:bodyPr anchor="ctr">
            <a:noAutofit/>
          </a:bodyPr>
          <a:lstStyle/>
          <a:p>
            <a:pPr algn="just">
              <a:buFont typeface="Wingdings" panose="05000000000000000000" pitchFamily="2" charset="2"/>
              <a:buChar char="v"/>
            </a:pPr>
            <a:r>
              <a:rPr lang="es-CL" sz="1500" dirty="0">
                <a:solidFill>
                  <a:srgbClr val="FFFFFF"/>
                </a:solidFill>
              </a:rPr>
              <a:t> El envejecimiento en Chile es un tema poco abordado pero que con el mejoramiento de las condiciones de vida y el aumento de la expectativa de ésta, ha ido adquiriendo gran relevancia para el país dado el incremento de la población de tercera edad y las condiciones deficitarias en que viven.</a:t>
            </a:r>
          </a:p>
          <a:p>
            <a:pPr algn="just">
              <a:buFont typeface="Wingdings" panose="05000000000000000000" pitchFamily="2" charset="2"/>
              <a:buChar char="v"/>
            </a:pPr>
            <a:endParaRPr lang="es-CL" sz="1500" dirty="0">
              <a:solidFill>
                <a:srgbClr val="FFFFFF"/>
              </a:solidFill>
            </a:endParaRPr>
          </a:p>
          <a:p>
            <a:pPr algn="just">
              <a:buFont typeface="Wingdings" panose="05000000000000000000" pitchFamily="2" charset="2"/>
              <a:buChar char="v"/>
            </a:pPr>
            <a:r>
              <a:rPr lang="es-CL" sz="1500" dirty="0">
                <a:solidFill>
                  <a:srgbClr val="FFFFFF"/>
                </a:solidFill>
              </a:rPr>
              <a:t> De acuerdo con los resultados del CENSO 2017 la población chilena asciende a 17.574.003 personas y según la Encuesta CASEN del año 2013, 2.885.157 corresponden a población Adulto Mayor, cuya mayor concentración se encontraba en la Región de Biobío. El INE proyecta al año 2020 que asciendas a 3,2 millones.</a:t>
            </a:r>
          </a:p>
          <a:p>
            <a:pPr algn="just">
              <a:buFont typeface="Wingdings" panose="05000000000000000000" pitchFamily="2" charset="2"/>
              <a:buChar char="v"/>
            </a:pPr>
            <a:endParaRPr lang="es-CL" sz="1500" dirty="0">
              <a:solidFill>
                <a:srgbClr val="FFFFFF"/>
              </a:solidFill>
            </a:endParaRPr>
          </a:p>
          <a:p>
            <a:pPr algn="just">
              <a:buFont typeface="Wingdings" panose="05000000000000000000" pitchFamily="2" charset="2"/>
              <a:buChar char="v"/>
            </a:pPr>
            <a:r>
              <a:rPr lang="es-CL" sz="1500" dirty="0">
                <a:solidFill>
                  <a:srgbClr val="FFFFFF"/>
                </a:solidFill>
              </a:rPr>
              <a:t> A través del presente ejercicio de aplicación de conceptos teóricos en una Base de Datos se pretende responder la interrogante: ¿Cuales son la composición y características de la población denominada Adulto Mayor en Chile actualmente? a objeto de contar con información que oriente  la toma de decisiones en materia de políticas públicas sobre este grupo etario. </a:t>
            </a:r>
          </a:p>
        </p:txBody>
      </p:sp>
    </p:spTree>
    <p:extLst>
      <p:ext uri="{BB962C8B-B14F-4D97-AF65-F5344CB8AC3E}">
        <p14:creationId xmlns:p14="http://schemas.microsoft.com/office/powerpoint/2010/main" val="3108096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A9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6085D9E-BC7B-415C-BF4A-7892F5453B3A}"/>
              </a:ext>
            </a:extLst>
          </p:cNvPr>
          <p:cNvSpPr>
            <a:spLocks noGrp="1"/>
          </p:cNvSpPr>
          <p:nvPr>
            <p:ph type="title"/>
          </p:nvPr>
        </p:nvSpPr>
        <p:spPr>
          <a:xfrm>
            <a:off x="524256" y="4767072"/>
            <a:ext cx="6594189" cy="1625210"/>
          </a:xfrm>
        </p:spPr>
        <p:txBody>
          <a:bodyPr>
            <a:normAutofit/>
          </a:bodyPr>
          <a:lstStyle/>
          <a:p>
            <a:pPr algn="r"/>
            <a:r>
              <a:rPr lang="es-CL" b="1">
                <a:solidFill>
                  <a:srgbClr val="FFFFFF"/>
                </a:solidFill>
                <a:effectLst>
                  <a:outerShdw blurRad="38100" dist="38100" dir="2700000" algn="tl">
                    <a:srgbClr val="000000">
                      <a:alpha val="43137"/>
                    </a:srgbClr>
                  </a:outerShdw>
                </a:effectLst>
              </a:rPr>
              <a:t>02 METODOLOGÍA DE LA Investigación </a:t>
            </a:r>
          </a:p>
        </p:txBody>
      </p:sp>
      <p:pic>
        <p:nvPicPr>
          <p:cNvPr id="4" name="Picture 4" descr="https://image.freepik.com/vector-gratis/diseno-fondo-investigacion_1300-249.jpg">
            <a:extLst>
              <a:ext uri="{FF2B5EF4-FFF2-40B4-BE49-F238E27FC236}">
                <a16:creationId xmlns:a16="http://schemas.microsoft.com/office/drawing/2014/main" id="{D564F7BD-1A97-4599-B6D5-DDDBA0CD856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t="20904" r="1" b="20905"/>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B78C4168-F2B6-45F2-BB13-FDF2C7CA8AB1}"/>
              </a:ext>
            </a:extLst>
          </p:cNvPr>
          <p:cNvSpPr>
            <a:spLocks noGrp="1"/>
          </p:cNvSpPr>
          <p:nvPr>
            <p:ph idx="1"/>
          </p:nvPr>
        </p:nvSpPr>
        <p:spPr>
          <a:xfrm>
            <a:off x="7707086" y="470264"/>
            <a:ext cx="3960657" cy="5922018"/>
          </a:xfrm>
        </p:spPr>
        <p:txBody>
          <a:bodyPr anchor="ctr">
            <a:normAutofit/>
          </a:bodyPr>
          <a:lstStyle/>
          <a:p>
            <a:pPr algn="just">
              <a:buFont typeface="Wingdings" panose="05000000000000000000" pitchFamily="2" charset="2"/>
              <a:buChar char="v"/>
            </a:pPr>
            <a:r>
              <a:rPr lang="es-CL" sz="1500" dirty="0">
                <a:solidFill>
                  <a:srgbClr val="FFFFFF"/>
                </a:solidFill>
              </a:rPr>
              <a:t> La presente investigación es de enfoque cuantitativo, donde a través de la recolección y análisis de datos de un momento determinado busca contestar la pregunta planteada inicialmente, utilizando la medición numérica y la estadística. </a:t>
            </a:r>
          </a:p>
          <a:p>
            <a:pPr algn="just">
              <a:buFont typeface="Wingdings" panose="05000000000000000000" pitchFamily="2" charset="2"/>
              <a:buChar char="v"/>
            </a:pPr>
            <a:endParaRPr lang="es-CL" sz="1500" dirty="0">
              <a:solidFill>
                <a:srgbClr val="FFFFFF"/>
              </a:solidFill>
            </a:endParaRPr>
          </a:p>
          <a:p>
            <a:pPr algn="just">
              <a:buFont typeface="Wingdings" panose="05000000000000000000" pitchFamily="2" charset="2"/>
              <a:buChar char="v"/>
            </a:pPr>
            <a:r>
              <a:rPr lang="es-CL" sz="1500" dirty="0">
                <a:solidFill>
                  <a:srgbClr val="FFFFFF"/>
                </a:solidFill>
              </a:rPr>
              <a:t> El procesamiento de datos se ha realizado mediante el software  “</a:t>
            </a:r>
            <a:r>
              <a:rPr lang="es-CL" sz="1500" dirty="0" err="1">
                <a:solidFill>
                  <a:srgbClr val="FFFFFF"/>
                </a:solidFill>
              </a:rPr>
              <a:t>Statistical</a:t>
            </a:r>
            <a:r>
              <a:rPr lang="es-CL" sz="1500" dirty="0">
                <a:solidFill>
                  <a:srgbClr val="FFFFFF"/>
                </a:solidFill>
              </a:rPr>
              <a:t> </a:t>
            </a:r>
            <a:r>
              <a:rPr lang="es-CL" sz="1500" dirty="0" err="1">
                <a:solidFill>
                  <a:srgbClr val="FFFFFF"/>
                </a:solidFill>
              </a:rPr>
              <a:t>Package</a:t>
            </a:r>
            <a:r>
              <a:rPr lang="es-CL" sz="1500" dirty="0">
                <a:solidFill>
                  <a:srgbClr val="FFFFFF"/>
                </a:solidFill>
              </a:rPr>
              <a:t> </a:t>
            </a:r>
            <a:r>
              <a:rPr lang="es-CL" sz="1500" dirty="0" err="1">
                <a:solidFill>
                  <a:srgbClr val="FFFFFF"/>
                </a:solidFill>
              </a:rPr>
              <a:t>for</a:t>
            </a:r>
            <a:r>
              <a:rPr lang="es-CL" sz="1500" dirty="0">
                <a:solidFill>
                  <a:srgbClr val="FFFFFF"/>
                </a:solidFill>
              </a:rPr>
              <a:t> </a:t>
            </a:r>
            <a:r>
              <a:rPr lang="es-CL" sz="1500" dirty="0" err="1">
                <a:solidFill>
                  <a:srgbClr val="FFFFFF"/>
                </a:solidFill>
              </a:rPr>
              <a:t>the</a:t>
            </a:r>
            <a:r>
              <a:rPr lang="es-CL" sz="1500" dirty="0">
                <a:solidFill>
                  <a:srgbClr val="FFFFFF"/>
                </a:solidFill>
              </a:rPr>
              <a:t> Social </a:t>
            </a:r>
            <a:r>
              <a:rPr lang="es-CL" sz="1500" dirty="0" err="1">
                <a:solidFill>
                  <a:srgbClr val="FFFFFF"/>
                </a:solidFill>
              </a:rPr>
              <a:t>Sciencies</a:t>
            </a:r>
            <a:r>
              <a:rPr lang="es-CL" sz="1500" dirty="0">
                <a:solidFill>
                  <a:srgbClr val="FFFFFF"/>
                </a:solidFill>
              </a:rPr>
              <a:t>”, más conocido como IBM SPSS.</a:t>
            </a:r>
          </a:p>
          <a:p>
            <a:pPr algn="just">
              <a:buFont typeface="Wingdings" panose="05000000000000000000" pitchFamily="2" charset="2"/>
              <a:buChar char="v"/>
            </a:pPr>
            <a:endParaRPr lang="es-CL" sz="1500" dirty="0">
              <a:solidFill>
                <a:srgbClr val="FFFFFF"/>
              </a:solidFill>
            </a:endParaRPr>
          </a:p>
          <a:p>
            <a:pPr algn="just">
              <a:buFont typeface="Wingdings" panose="05000000000000000000" pitchFamily="2" charset="2"/>
              <a:buChar char="v"/>
            </a:pPr>
            <a:r>
              <a:rPr lang="es-CL" sz="1500" dirty="0">
                <a:solidFill>
                  <a:srgbClr val="FFFFFF"/>
                </a:solidFill>
              </a:rPr>
              <a:t> El universo se encuentra constituido por la Base de Datos de la Encuesta CASEN 2017 y la muestra, de carácter aleatorio estratificado, es la población considerada Adulto Mayor en Chile, es decir, igual o mayor a 60 años de acuerdo a la clasificación de la OMS.</a:t>
            </a:r>
          </a:p>
        </p:txBody>
      </p:sp>
    </p:spTree>
    <p:extLst>
      <p:ext uri="{BB962C8B-B14F-4D97-AF65-F5344CB8AC3E}">
        <p14:creationId xmlns:p14="http://schemas.microsoft.com/office/powerpoint/2010/main" val="2841087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47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650E880-FFDE-4EC7-A672-0DF43443A4ED}"/>
              </a:ext>
            </a:extLst>
          </p:cNvPr>
          <p:cNvSpPr>
            <a:spLocks noGrp="1"/>
          </p:cNvSpPr>
          <p:nvPr>
            <p:ph type="title"/>
          </p:nvPr>
        </p:nvSpPr>
        <p:spPr>
          <a:xfrm>
            <a:off x="524256" y="4767072"/>
            <a:ext cx="6594189" cy="1625210"/>
          </a:xfrm>
        </p:spPr>
        <p:txBody>
          <a:bodyPr>
            <a:normAutofit/>
          </a:bodyPr>
          <a:lstStyle/>
          <a:p>
            <a:pPr algn="r"/>
            <a:r>
              <a:rPr lang="es-CL" b="1">
                <a:solidFill>
                  <a:srgbClr val="FFFFFF"/>
                </a:solidFill>
                <a:effectLst>
                  <a:outerShdw blurRad="38100" dist="38100" dir="2700000" algn="tl">
                    <a:srgbClr val="000000">
                      <a:alpha val="43137"/>
                    </a:srgbClr>
                  </a:outerShdw>
                </a:effectLst>
              </a:rPr>
              <a:t>03 Objetivos</a:t>
            </a:r>
          </a:p>
        </p:txBody>
      </p:sp>
      <p:pic>
        <p:nvPicPr>
          <p:cNvPr id="5" name="Imagen 4">
            <a:extLst>
              <a:ext uri="{FF2B5EF4-FFF2-40B4-BE49-F238E27FC236}">
                <a16:creationId xmlns:a16="http://schemas.microsoft.com/office/drawing/2014/main" id="{98BF9D83-FC38-45D3-B29B-5596B6BF18A9}"/>
              </a:ext>
            </a:extLst>
          </p:cNvPr>
          <p:cNvPicPr>
            <a:picLocks noChangeAspect="1"/>
          </p:cNvPicPr>
          <p:nvPr/>
        </p:nvPicPr>
        <p:blipFill rotWithShape="1">
          <a:blip r:embed="rId2"/>
          <a:srcRect l="2774" r="4859" b="-1"/>
          <a:stretch/>
        </p:blipFill>
        <p:spPr>
          <a:xfrm>
            <a:off x="327547" y="321733"/>
            <a:ext cx="7058306" cy="4107392"/>
          </a:xfrm>
          <a:prstGeom prst="rect">
            <a:avLst/>
          </a:prstGeom>
        </p:spPr>
      </p:pic>
      <p:sp>
        <p:nvSpPr>
          <p:cNvPr id="31" name="Rectangle 3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017791CE-00D8-4763-A996-0D0321AE0ED5}"/>
              </a:ext>
            </a:extLst>
          </p:cNvPr>
          <p:cNvSpPr>
            <a:spLocks noGrp="1"/>
          </p:cNvSpPr>
          <p:nvPr>
            <p:ph idx="1"/>
          </p:nvPr>
        </p:nvSpPr>
        <p:spPr>
          <a:xfrm>
            <a:off x="7726166" y="513708"/>
            <a:ext cx="3941577" cy="5794625"/>
          </a:xfrm>
        </p:spPr>
        <p:txBody>
          <a:bodyPr anchor="ctr">
            <a:normAutofit/>
          </a:bodyPr>
          <a:lstStyle/>
          <a:p>
            <a:pPr algn="just"/>
            <a:r>
              <a:rPr lang="es-CL" sz="1500" b="1" dirty="0">
                <a:solidFill>
                  <a:srgbClr val="FFFFFF"/>
                </a:solidFill>
              </a:rPr>
              <a:t>General</a:t>
            </a:r>
          </a:p>
          <a:p>
            <a:pPr algn="just"/>
            <a:r>
              <a:rPr lang="es-CL" sz="1500" dirty="0">
                <a:solidFill>
                  <a:srgbClr val="FFFFFF"/>
                </a:solidFill>
              </a:rPr>
              <a:t>Conocer la composición y las características de la población Adulto Mayor de Chile en el año 2017.</a:t>
            </a:r>
          </a:p>
          <a:p>
            <a:pPr algn="just"/>
            <a:endParaRPr lang="es-CL" sz="1500" dirty="0">
              <a:solidFill>
                <a:srgbClr val="FFFFFF"/>
              </a:solidFill>
            </a:endParaRPr>
          </a:p>
          <a:p>
            <a:pPr algn="just"/>
            <a:r>
              <a:rPr lang="es-CL" sz="1500" b="1" dirty="0">
                <a:solidFill>
                  <a:srgbClr val="FFFFFF"/>
                </a:solidFill>
              </a:rPr>
              <a:t>Específicos</a:t>
            </a:r>
          </a:p>
          <a:p>
            <a:pPr algn="just"/>
            <a:endParaRPr lang="es-CL" sz="1500" b="1" dirty="0">
              <a:solidFill>
                <a:srgbClr val="FFFFFF"/>
              </a:solidFill>
            </a:endParaRPr>
          </a:p>
          <a:p>
            <a:pPr marL="516636" lvl="1" indent="-342900" algn="just">
              <a:buFont typeface="+mj-lt"/>
              <a:buAutoNum type="arabicParenR"/>
            </a:pPr>
            <a:r>
              <a:rPr lang="es-CL" sz="1500" dirty="0">
                <a:solidFill>
                  <a:srgbClr val="FFFFFF"/>
                </a:solidFill>
              </a:rPr>
              <a:t>Determinar el total de individuos de la población Adulto Mayor de Chile.</a:t>
            </a:r>
          </a:p>
          <a:p>
            <a:pPr marL="516636" lvl="1" indent="-342900" algn="just">
              <a:buFont typeface="+mj-lt"/>
              <a:buAutoNum type="arabicParenR"/>
            </a:pPr>
            <a:endParaRPr lang="es-CL" sz="1500" dirty="0">
              <a:solidFill>
                <a:srgbClr val="FFFFFF"/>
              </a:solidFill>
            </a:endParaRPr>
          </a:p>
          <a:p>
            <a:pPr marL="516636" lvl="1" indent="-342900" algn="just">
              <a:buFont typeface="+mj-lt"/>
              <a:buAutoNum type="arabicParenR"/>
            </a:pPr>
            <a:r>
              <a:rPr lang="es-CL" sz="1500" dirty="0">
                <a:solidFill>
                  <a:srgbClr val="FFFFFF"/>
                </a:solidFill>
              </a:rPr>
              <a:t>Identificar la concentración demográfica de la población Adulto Mayor de Chile.</a:t>
            </a:r>
          </a:p>
          <a:p>
            <a:pPr marL="516636" lvl="1" indent="-342900" algn="just">
              <a:buFont typeface="+mj-lt"/>
              <a:buAutoNum type="arabicParenR"/>
            </a:pPr>
            <a:endParaRPr lang="es-CL" sz="1500" dirty="0">
              <a:solidFill>
                <a:srgbClr val="FFFFFF"/>
              </a:solidFill>
            </a:endParaRPr>
          </a:p>
          <a:p>
            <a:pPr marL="516636" lvl="1" indent="-342900" algn="just">
              <a:buFont typeface="+mj-lt"/>
              <a:buAutoNum type="arabicParenR"/>
            </a:pPr>
            <a:r>
              <a:rPr lang="es-CL" sz="1500" dirty="0">
                <a:solidFill>
                  <a:srgbClr val="FFFFFF"/>
                </a:solidFill>
              </a:rPr>
              <a:t>Describir la estructura demográfica de la población Adulto Mayor de Chile.</a:t>
            </a:r>
          </a:p>
        </p:txBody>
      </p:sp>
    </p:spTree>
    <p:extLst>
      <p:ext uri="{BB962C8B-B14F-4D97-AF65-F5344CB8AC3E}">
        <p14:creationId xmlns:p14="http://schemas.microsoft.com/office/powerpoint/2010/main" val="3991610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D6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6085D9E-BC7B-415C-BF4A-7892F5453B3A}"/>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b="1" dirty="0">
                <a:solidFill>
                  <a:srgbClr val="FFFFFF"/>
                </a:solidFill>
                <a:effectLst>
                  <a:outerShdw blurRad="38100" dist="38100" dir="2700000" algn="tl">
                    <a:srgbClr val="000000">
                      <a:alpha val="43137"/>
                    </a:srgbClr>
                  </a:outerShdw>
                </a:effectLst>
              </a:rPr>
              <a:t>04 </a:t>
            </a:r>
            <a:r>
              <a:rPr lang="en-US" b="1" dirty="0" err="1">
                <a:solidFill>
                  <a:srgbClr val="FFFFFF"/>
                </a:solidFill>
                <a:effectLst>
                  <a:outerShdw blurRad="38100" dist="38100" dir="2700000" algn="tl">
                    <a:srgbClr val="000000">
                      <a:alpha val="43137"/>
                    </a:srgbClr>
                  </a:outerShdw>
                </a:effectLst>
              </a:rPr>
              <a:t>análisis</a:t>
            </a:r>
            <a:r>
              <a:rPr lang="en-US" b="1" dirty="0">
                <a:solidFill>
                  <a:srgbClr val="FFFFFF"/>
                </a:solidFill>
                <a:effectLst>
                  <a:outerShdw blurRad="38100" dist="38100" dir="2700000" algn="tl">
                    <a:srgbClr val="000000">
                      <a:alpha val="43137"/>
                    </a:srgbClr>
                  </a:outerShdw>
                </a:effectLst>
              </a:rPr>
              <a:t> de VARIABLES</a:t>
            </a:r>
          </a:p>
        </p:txBody>
      </p:sp>
      <p:pic>
        <p:nvPicPr>
          <p:cNvPr id="1028" name="Picture 4" descr="https://png.pngtree.com/element_origin_min_pic/16/12/12/8958ac546a66a1658177d7c5c895c2e9.jpg">
            <a:extLst>
              <a:ext uri="{FF2B5EF4-FFF2-40B4-BE49-F238E27FC236}">
                <a16:creationId xmlns:a16="http://schemas.microsoft.com/office/drawing/2014/main" id="{D6F6E4DC-872B-4D29-98E0-F99E0E71D1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108" b="2628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arcador de contenido 2">
            <a:extLst>
              <a:ext uri="{FF2B5EF4-FFF2-40B4-BE49-F238E27FC236}">
                <a16:creationId xmlns:a16="http://schemas.microsoft.com/office/drawing/2014/main" id="{E0875C33-7A6D-40FA-B545-D1911954F653}"/>
              </a:ext>
            </a:extLst>
          </p:cNvPr>
          <p:cNvSpPr txBox="1">
            <a:spLocks/>
          </p:cNvSpPr>
          <p:nvPr/>
        </p:nvSpPr>
        <p:spPr>
          <a:xfrm>
            <a:off x="7680960" y="470262"/>
            <a:ext cx="3986783" cy="5922019"/>
          </a:xfrm>
          <a:prstGeom prst="rect">
            <a:avLst/>
          </a:prstGeom>
        </p:spPr>
        <p:txBody>
          <a:bodyPr vert="horz" lIns="45720" tIns="45720" rIns="45720" bIns="45720" rtlCol="0" anchor="ctr">
            <a:no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0" indent="0" algn="just">
              <a:buNone/>
            </a:pPr>
            <a:r>
              <a:rPr lang="es-CL" sz="1500" dirty="0">
                <a:solidFill>
                  <a:schemeClr val="bg1"/>
                </a:solidFill>
              </a:rPr>
              <a:t>Se analizará un conjunto de variables independientes, de carácter sociodemográfico y condiciones de vida de acuerdo con lo siguiente:</a:t>
            </a:r>
          </a:p>
          <a:p>
            <a:pPr marL="0" indent="0" algn="just">
              <a:buNone/>
            </a:pPr>
            <a:r>
              <a:rPr lang="es-CL" sz="1500" b="1" dirty="0">
                <a:solidFill>
                  <a:schemeClr val="bg1"/>
                </a:solidFill>
                <a:effectLst>
                  <a:outerShdw blurRad="38100" dist="38100" dir="2700000" algn="tl">
                    <a:srgbClr val="000000">
                      <a:alpha val="43137"/>
                    </a:srgbClr>
                  </a:outerShdw>
                </a:effectLst>
              </a:rPr>
              <a:t>Cualitativas</a:t>
            </a:r>
          </a:p>
          <a:p>
            <a:pPr algn="just">
              <a:buFont typeface="Wingdings" panose="05000000000000000000" pitchFamily="2" charset="2"/>
              <a:buChar char="v"/>
            </a:pPr>
            <a:r>
              <a:rPr lang="es-CL" sz="1500" b="1" dirty="0">
                <a:solidFill>
                  <a:schemeClr val="bg1"/>
                </a:solidFill>
                <a:effectLst>
                  <a:outerShdw blurRad="38100" dist="38100" dir="2700000" algn="tl">
                    <a:srgbClr val="000000">
                      <a:alpha val="43137"/>
                    </a:srgbClr>
                  </a:outerShdw>
                </a:effectLst>
              </a:rPr>
              <a:t> </a:t>
            </a:r>
            <a:r>
              <a:rPr lang="es-CL" sz="1500" dirty="0">
                <a:solidFill>
                  <a:schemeClr val="bg1"/>
                </a:solidFill>
              </a:rPr>
              <a:t>Región (Ordinal)</a:t>
            </a:r>
          </a:p>
          <a:p>
            <a:pPr lvl="0" algn="just">
              <a:buFont typeface="Wingdings" panose="05000000000000000000" pitchFamily="2" charset="2"/>
              <a:buChar char="v"/>
            </a:pPr>
            <a:r>
              <a:rPr lang="es-CL" sz="1500" dirty="0">
                <a:solidFill>
                  <a:schemeClr val="bg1"/>
                </a:solidFill>
              </a:rPr>
              <a:t> Zona (Nominal)</a:t>
            </a:r>
          </a:p>
          <a:p>
            <a:pPr algn="just">
              <a:buFont typeface="Wingdings" panose="05000000000000000000" pitchFamily="2" charset="2"/>
              <a:buChar char="v"/>
            </a:pPr>
            <a:r>
              <a:rPr lang="es-CL" sz="1500" dirty="0">
                <a:solidFill>
                  <a:schemeClr val="bg1"/>
                </a:solidFill>
              </a:rPr>
              <a:t> Sexo (Nominal)</a:t>
            </a:r>
          </a:p>
          <a:p>
            <a:pPr algn="just">
              <a:buFont typeface="Wingdings" panose="05000000000000000000" pitchFamily="2" charset="2"/>
              <a:buChar char="v"/>
            </a:pPr>
            <a:r>
              <a:rPr lang="es-CL" sz="1500" dirty="0">
                <a:solidFill>
                  <a:schemeClr val="bg1"/>
                </a:solidFill>
              </a:rPr>
              <a:t> Estado Civil(Nominal)</a:t>
            </a:r>
          </a:p>
          <a:p>
            <a:pPr algn="just">
              <a:buFont typeface="Wingdings" panose="05000000000000000000" pitchFamily="2" charset="2"/>
              <a:buChar char="v"/>
            </a:pPr>
            <a:r>
              <a:rPr lang="es-CL" sz="1500" dirty="0">
                <a:solidFill>
                  <a:schemeClr val="bg1"/>
                </a:solidFill>
              </a:rPr>
              <a:t> Alfabetización (Nominal)</a:t>
            </a:r>
          </a:p>
          <a:p>
            <a:pPr algn="just">
              <a:buFont typeface="Wingdings" panose="05000000000000000000" pitchFamily="2" charset="2"/>
              <a:buChar char="v"/>
            </a:pPr>
            <a:r>
              <a:rPr lang="es-CL" sz="1500" dirty="0">
                <a:solidFill>
                  <a:schemeClr val="bg1"/>
                </a:solidFill>
              </a:rPr>
              <a:t> Nivel Educacional (Nominal)</a:t>
            </a:r>
          </a:p>
          <a:p>
            <a:pPr algn="just">
              <a:buFont typeface="Wingdings" panose="05000000000000000000" pitchFamily="2" charset="2"/>
              <a:buChar char="v"/>
            </a:pPr>
            <a:r>
              <a:rPr lang="en-US" sz="1500" dirty="0" err="1">
                <a:solidFill>
                  <a:schemeClr val="bg1"/>
                </a:solidFill>
              </a:rPr>
              <a:t>Ocupación</a:t>
            </a:r>
            <a:r>
              <a:rPr lang="en-US" sz="1500" dirty="0">
                <a:solidFill>
                  <a:schemeClr val="bg1"/>
                </a:solidFill>
              </a:rPr>
              <a:t> u </a:t>
            </a:r>
            <a:r>
              <a:rPr lang="en-US" sz="1500" dirty="0" err="1">
                <a:solidFill>
                  <a:schemeClr val="bg1"/>
                </a:solidFill>
              </a:rPr>
              <a:t>oficio</a:t>
            </a:r>
            <a:r>
              <a:rPr lang="en-US" sz="1500" dirty="0">
                <a:solidFill>
                  <a:schemeClr val="bg1"/>
                </a:solidFill>
              </a:rPr>
              <a:t> </a:t>
            </a:r>
            <a:r>
              <a:rPr lang="es-CL" sz="1500" dirty="0">
                <a:solidFill>
                  <a:schemeClr val="bg1"/>
                </a:solidFill>
              </a:rPr>
              <a:t>(Nominal)</a:t>
            </a:r>
          </a:p>
          <a:p>
            <a:pPr algn="just">
              <a:buFont typeface="Wingdings" panose="05000000000000000000" pitchFamily="2" charset="2"/>
              <a:buChar char="v"/>
            </a:pPr>
            <a:r>
              <a:rPr lang="es-CL" sz="1500" dirty="0">
                <a:solidFill>
                  <a:schemeClr val="bg1"/>
                </a:solidFill>
              </a:rPr>
              <a:t> Situación de pobreza (Nominal)</a:t>
            </a:r>
          </a:p>
          <a:p>
            <a:pPr marL="0" indent="0" algn="just">
              <a:buNone/>
            </a:pPr>
            <a:r>
              <a:rPr lang="en-US" sz="1500" b="1" dirty="0" err="1">
                <a:solidFill>
                  <a:schemeClr val="bg1"/>
                </a:solidFill>
                <a:effectLst>
                  <a:outerShdw blurRad="38100" dist="38100" dir="2700000" algn="tl">
                    <a:srgbClr val="000000">
                      <a:alpha val="43137"/>
                    </a:srgbClr>
                  </a:outerShdw>
                </a:effectLst>
              </a:rPr>
              <a:t>Cuantitativas</a:t>
            </a:r>
            <a:endParaRPr lang="en-US" sz="1500" b="1" dirty="0">
              <a:solidFill>
                <a:schemeClr val="bg1"/>
              </a:solidFill>
              <a:effectLst>
                <a:outerShdw blurRad="38100" dist="38100" dir="2700000" algn="tl">
                  <a:srgbClr val="000000">
                    <a:alpha val="43137"/>
                  </a:srgbClr>
                </a:outerShdw>
              </a:effectLst>
            </a:endParaRPr>
          </a:p>
          <a:p>
            <a:pPr lvl="0" algn="just">
              <a:buFont typeface="Wingdings" panose="05000000000000000000" pitchFamily="2" charset="2"/>
              <a:buChar char="v"/>
            </a:pPr>
            <a:r>
              <a:rPr lang="en-US" sz="1500" dirty="0">
                <a:solidFill>
                  <a:schemeClr val="bg1"/>
                </a:solidFill>
              </a:rPr>
              <a:t> </a:t>
            </a:r>
            <a:r>
              <a:rPr lang="en-US" sz="1500" dirty="0" err="1">
                <a:solidFill>
                  <a:schemeClr val="bg1"/>
                </a:solidFill>
              </a:rPr>
              <a:t>Edad</a:t>
            </a:r>
            <a:r>
              <a:rPr lang="en-US" sz="1500" dirty="0">
                <a:solidFill>
                  <a:schemeClr val="bg1"/>
                </a:solidFill>
              </a:rPr>
              <a:t> (Continua)</a:t>
            </a:r>
          </a:p>
          <a:p>
            <a:pPr lvl="0" algn="just">
              <a:buFont typeface="Wingdings" panose="05000000000000000000" pitchFamily="2" charset="2"/>
              <a:buChar char="v"/>
            </a:pPr>
            <a:r>
              <a:rPr lang="en-US" sz="1500" dirty="0">
                <a:solidFill>
                  <a:schemeClr val="bg1"/>
                </a:solidFill>
              </a:rPr>
              <a:t>Horas de </a:t>
            </a:r>
            <a:r>
              <a:rPr lang="en-US" sz="1500" dirty="0" err="1">
                <a:solidFill>
                  <a:schemeClr val="bg1"/>
                </a:solidFill>
              </a:rPr>
              <a:t>trabajo</a:t>
            </a:r>
            <a:r>
              <a:rPr lang="en-US" sz="1500" dirty="0">
                <a:solidFill>
                  <a:schemeClr val="bg1"/>
                </a:solidFill>
              </a:rPr>
              <a:t> (</a:t>
            </a:r>
            <a:r>
              <a:rPr lang="en-US" sz="1500" dirty="0" err="1">
                <a:solidFill>
                  <a:schemeClr val="bg1"/>
                </a:solidFill>
              </a:rPr>
              <a:t>Discreta</a:t>
            </a:r>
            <a:r>
              <a:rPr lang="en-US" sz="1500" dirty="0">
                <a:solidFill>
                  <a:schemeClr val="bg1"/>
                </a:solidFill>
              </a:rPr>
              <a:t>)</a:t>
            </a:r>
          </a:p>
          <a:p>
            <a:pPr lvl="0" algn="just">
              <a:buFont typeface="Wingdings" panose="05000000000000000000" pitchFamily="2" charset="2"/>
              <a:buChar char="v"/>
            </a:pPr>
            <a:r>
              <a:rPr lang="en-US" sz="1500" dirty="0">
                <a:solidFill>
                  <a:schemeClr val="bg1"/>
                </a:solidFill>
              </a:rPr>
              <a:t> </a:t>
            </a:r>
            <a:r>
              <a:rPr lang="en-US" sz="1500" dirty="0" err="1">
                <a:solidFill>
                  <a:schemeClr val="bg1"/>
                </a:solidFill>
              </a:rPr>
              <a:t>Ingreso</a:t>
            </a:r>
            <a:r>
              <a:rPr lang="en-US" sz="1500" dirty="0">
                <a:solidFill>
                  <a:schemeClr val="bg1"/>
                </a:solidFill>
              </a:rPr>
              <a:t> total (Continua)</a:t>
            </a:r>
          </a:p>
        </p:txBody>
      </p:sp>
    </p:spTree>
    <p:extLst>
      <p:ext uri="{BB962C8B-B14F-4D97-AF65-F5344CB8AC3E}">
        <p14:creationId xmlns:p14="http://schemas.microsoft.com/office/powerpoint/2010/main" val="1005308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3" name="Rectangle 122">
            <a:extLst>
              <a:ext uri="{FF2B5EF4-FFF2-40B4-BE49-F238E27FC236}">
                <a16:creationId xmlns:a16="http://schemas.microsoft.com/office/drawing/2014/main" id="{B5068B1C-1A28-475A-A0E0-4C23200D8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25BEA10-9C4B-4F81-940B-405F1908D5BD}"/>
              </a:ext>
            </a:extLst>
          </p:cNvPr>
          <p:cNvSpPr>
            <a:spLocks noGrp="1"/>
          </p:cNvSpPr>
          <p:nvPr>
            <p:ph type="title"/>
          </p:nvPr>
        </p:nvSpPr>
        <p:spPr>
          <a:xfrm>
            <a:off x="-1" y="5368"/>
            <a:ext cx="6095999" cy="1815577"/>
          </a:xfrm>
        </p:spPr>
        <p:txBody>
          <a:bodyPr>
            <a:normAutofit/>
          </a:bodyPr>
          <a:lstStyle/>
          <a:p>
            <a:pPr algn="ctr"/>
            <a:r>
              <a:rPr lang="es-419" b="1" dirty="0">
                <a:solidFill>
                  <a:schemeClr val="bg1"/>
                </a:solidFill>
                <a:effectLst>
                  <a:outerShdw blurRad="38100" dist="38100" dir="2700000" algn="tl">
                    <a:srgbClr val="000000">
                      <a:alpha val="43137"/>
                    </a:srgbClr>
                  </a:outerShdw>
                </a:effectLst>
              </a:rPr>
              <a:t>Distribución de la población chilena</a:t>
            </a:r>
          </a:p>
        </p:txBody>
      </p:sp>
      <p:sp>
        <p:nvSpPr>
          <p:cNvPr id="125" name="Rectangle 124">
            <a:extLst>
              <a:ext uri="{FF2B5EF4-FFF2-40B4-BE49-F238E27FC236}">
                <a16:creationId xmlns:a16="http://schemas.microsoft.com/office/drawing/2014/main" id="{6D428773-F789-43B7-B5FD-AE49E5BD2E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1B7FC1D7-C986-4EDA-99C5-B5D6894D8F0A}"/>
              </a:ext>
            </a:extLst>
          </p:cNvPr>
          <p:cNvSpPr>
            <a:spLocks noGrp="1"/>
          </p:cNvSpPr>
          <p:nvPr>
            <p:ph idx="1"/>
          </p:nvPr>
        </p:nvSpPr>
        <p:spPr>
          <a:xfrm>
            <a:off x="294730" y="1637211"/>
            <a:ext cx="5409384" cy="5006416"/>
          </a:xfrm>
        </p:spPr>
        <p:txBody>
          <a:bodyPr anchor="ctr">
            <a:normAutofit/>
          </a:bodyPr>
          <a:lstStyle/>
          <a:p>
            <a:pPr algn="just">
              <a:buFont typeface="Wingdings" panose="05000000000000000000" pitchFamily="2" charset="2"/>
              <a:buChar char="v"/>
            </a:pPr>
            <a:r>
              <a:rPr lang="es-419" sz="1500" dirty="0">
                <a:solidFill>
                  <a:schemeClr val="bg1"/>
                </a:solidFill>
              </a:rPr>
              <a:t> La población chilena asciende a 17.807.414 personas donde:</a:t>
            </a:r>
          </a:p>
          <a:p>
            <a:pPr lvl="2" algn="just">
              <a:buFont typeface="Wingdings" panose="05000000000000000000" pitchFamily="2" charset="2"/>
              <a:buChar char="ü"/>
            </a:pPr>
            <a:r>
              <a:rPr lang="es-419" sz="1500" dirty="0">
                <a:solidFill>
                  <a:schemeClr val="bg1"/>
                </a:solidFill>
              </a:rPr>
              <a:t> Media: El promedio de edad es de 37 años.</a:t>
            </a:r>
          </a:p>
          <a:p>
            <a:pPr lvl="2" algn="just">
              <a:buFont typeface="Wingdings" panose="05000000000000000000" pitchFamily="2" charset="2"/>
              <a:buChar char="ü"/>
            </a:pPr>
            <a:r>
              <a:rPr lang="es-419" sz="1500" dirty="0">
                <a:solidFill>
                  <a:schemeClr val="bg1"/>
                </a:solidFill>
              </a:rPr>
              <a:t> Mediana: El número de la mitad del conjunto de datos es 35.</a:t>
            </a:r>
          </a:p>
          <a:p>
            <a:pPr lvl="2" algn="just">
              <a:buFont typeface="Wingdings" panose="05000000000000000000" pitchFamily="2" charset="2"/>
              <a:buChar char="ü"/>
            </a:pPr>
            <a:r>
              <a:rPr lang="es-419" sz="1500" dirty="0">
                <a:solidFill>
                  <a:schemeClr val="bg1"/>
                </a:solidFill>
              </a:rPr>
              <a:t> Moda: La edad de mayor frecuencia son los 24 años.</a:t>
            </a:r>
          </a:p>
          <a:p>
            <a:pPr lvl="2" algn="just">
              <a:buFont typeface="Wingdings" panose="05000000000000000000" pitchFamily="2" charset="2"/>
              <a:buChar char="ü"/>
            </a:pPr>
            <a:endParaRPr lang="es-419" sz="1500" dirty="0">
              <a:solidFill>
                <a:schemeClr val="bg1"/>
              </a:solidFill>
            </a:endParaRPr>
          </a:p>
          <a:p>
            <a:pPr algn="just">
              <a:buFont typeface="Wingdings" panose="05000000000000000000" pitchFamily="2" charset="2"/>
              <a:buChar char="v"/>
            </a:pPr>
            <a:r>
              <a:rPr lang="es-419" sz="1500" dirty="0">
                <a:solidFill>
                  <a:schemeClr val="bg1"/>
                </a:solidFill>
              </a:rPr>
              <a:t> La diferencia entre la persona más joven y la persona con más edad (rango) corresponde a 117 e indica que los datos son diversos, es decir, están bastante distribuidos.</a:t>
            </a:r>
          </a:p>
          <a:p>
            <a:pPr marL="0" indent="0" algn="just">
              <a:buNone/>
            </a:pPr>
            <a:endParaRPr lang="es-419" sz="1500" dirty="0">
              <a:solidFill>
                <a:schemeClr val="bg1"/>
              </a:solidFill>
            </a:endParaRPr>
          </a:p>
          <a:p>
            <a:pPr algn="just">
              <a:buFont typeface="Wingdings" panose="05000000000000000000" pitchFamily="2" charset="2"/>
              <a:buChar char="v"/>
            </a:pPr>
            <a:r>
              <a:rPr lang="es-419" sz="1500" dirty="0">
                <a:solidFill>
                  <a:schemeClr val="bg1"/>
                </a:solidFill>
              </a:rPr>
              <a:t> La concentración de población no es normal ya que tiende más bien a la izquierda que es la población de menor edad y menor a la media.</a:t>
            </a:r>
          </a:p>
        </p:txBody>
      </p:sp>
      <p:pic>
        <p:nvPicPr>
          <p:cNvPr id="14" name="Imagen 13">
            <a:extLst>
              <a:ext uri="{FF2B5EF4-FFF2-40B4-BE49-F238E27FC236}">
                <a16:creationId xmlns:a16="http://schemas.microsoft.com/office/drawing/2014/main" id="{6F8BA2AB-29FB-4244-AA13-2140E69B7D7A}"/>
              </a:ext>
            </a:extLst>
          </p:cNvPr>
          <p:cNvPicPr>
            <a:picLocks noChangeAspect="1"/>
          </p:cNvPicPr>
          <p:nvPr/>
        </p:nvPicPr>
        <p:blipFill>
          <a:blip r:embed="rId2"/>
          <a:stretch>
            <a:fillRect/>
          </a:stretch>
        </p:blipFill>
        <p:spPr>
          <a:xfrm>
            <a:off x="6220007" y="801387"/>
            <a:ext cx="5847985" cy="5322012"/>
          </a:xfrm>
          <a:prstGeom prst="rect">
            <a:avLst/>
          </a:prstGeom>
        </p:spPr>
      </p:pic>
      <p:pic>
        <p:nvPicPr>
          <p:cNvPr id="12" name="Imagen 11">
            <a:extLst>
              <a:ext uri="{FF2B5EF4-FFF2-40B4-BE49-F238E27FC236}">
                <a16:creationId xmlns:a16="http://schemas.microsoft.com/office/drawing/2014/main" id="{3602E36B-35A8-41A8-8BA3-A05F3A13FA01}"/>
              </a:ext>
            </a:extLst>
          </p:cNvPr>
          <p:cNvPicPr>
            <a:picLocks noChangeAspect="1"/>
          </p:cNvPicPr>
          <p:nvPr/>
        </p:nvPicPr>
        <p:blipFill>
          <a:blip r:embed="rId3"/>
          <a:stretch>
            <a:fillRect/>
          </a:stretch>
        </p:blipFill>
        <p:spPr>
          <a:xfrm>
            <a:off x="10007029" y="913156"/>
            <a:ext cx="1890241" cy="2074014"/>
          </a:xfrm>
          <a:prstGeom prst="rect">
            <a:avLst/>
          </a:prstGeom>
        </p:spPr>
      </p:pic>
    </p:spTree>
    <p:extLst>
      <p:ext uri="{BB962C8B-B14F-4D97-AF65-F5344CB8AC3E}">
        <p14:creationId xmlns:p14="http://schemas.microsoft.com/office/powerpoint/2010/main" val="418628046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3" name="Rectangle 122">
            <a:extLst>
              <a:ext uri="{FF2B5EF4-FFF2-40B4-BE49-F238E27FC236}">
                <a16:creationId xmlns:a16="http://schemas.microsoft.com/office/drawing/2014/main" id="{B5068B1C-1A28-475A-A0E0-4C23200D8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25BEA10-9C4B-4F81-940B-405F1908D5BD}"/>
              </a:ext>
            </a:extLst>
          </p:cNvPr>
          <p:cNvSpPr>
            <a:spLocks noGrp="1"/>
          </p:cNvSpPr>
          <p:nvPr>
            <p:ph type="title"/>
          </p:nvPr>
        </p:nvSpPr>
        <p:spPr>
          <a:xfrm>
            <a:off x="-1" y="5368"/>
            <a:ext cx="6095999" cy="1815577"/>
          </a:xfrm>
        </p:spPr>
        <p:txBody>
          <a:bodyPr>
            <a:normAutofit fontScale="90000"/>
          </a:bodyPr>
          <a:lstStyle/>
          <a:p>
            <a:pPr algn="ctr"/>
            <a:r>
              <a:rPr lang="es-419" b="1" dirty="0">
                <a:solidFill>
                  <a:schemeClr val="bg1"/>
                </a:solidFill>
                <a:effectLst>
                  <a:outerShdw blurRad="38100" dist="38100" dir="2700000" algn="tl">
                    <a:srgbClr val="000000">
                      <a:alpha val="43137"/>
                    </a:srgbClr>
                  </a:outerShdw>
                </a:effectLst>
              </a:rPr>
              <a:t>Distribución población ADULTO MAYOR</a:t>
            </a:r>
          </a:p>
        </p:txBody>
      </p:sp>
      <p:sp>
        <p:nvSpPr>
          <p:cNvPr id="125" name="Rectangle 124">
            <a:extLst>
              <a:ext uri="{FF2B5EF4-FFF2-40B4-BE49-F238E27FC236}">
                <a16:creationId xmlns:a16="http://schemas.microsoft.com/office/drawing/2014/main" id="{6D428773-F789-43B7-B5FD-AE49E5BD2E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1B7FC1D7-C986-4EDA-99C5-B5D6894D8F0A}"/>
              </a:ext>
            </a:extLst>
          </p:cNvPr>
          <p:cNvSpPr>
            <a:spLocks noGrp="1"/>
          </p:cNvSpPr>
          <p:nvPr>
            <p:ph idx="1"/>
          </p:nvPr>
        </p:nvSpPr>
        <p:spPr>
          <a:xfrm>
            <a:off x="294730" y="1637211"/>
            <a:ext cx="5409384" cy="5006416"/>
          </a:xfrm>
        </p:spPr>
        <p:txBody>
          <a:bodyPr anchor="ctr">
            <a:normAutofit/>
          </a:bodyPr>
          <a:lstStyle/>
          <a:p>
            <a:pPr algn="just">
              <a:buFont typeface="Wingdings" panose="05000000000000000000" pitchFamily="2" charset="2"/>
              <a:buChar char="v"/>
            </a:pPr>
            <a:r>
              <a:rPr lang="es-419" sz="1500" dirty="0">
                <a:solidFill>
                  <a:schemeClr val="bg1"/>
                </a:solidFill>
              </a:rPr>
              <a:t> La población adulto mayor asciende a 3.439.599 personas, es decir un 19% del total de chilenos, donde:</a:t>
            </a:r>
          </a:p>
          <a:p>
            <a:pPr lvl="2" algn="just">
              <a:buFont typeface="Wingdings" panose="05000000000000000000" pitchFamily="2" charset="2"/>
              <a:buChar char="ü"/>
            </a:pPr>
            <a:r>
              <a:rPr lang="es-419" sz="1500" dirty="0">
                <a:solidFill>
                  <a:schemeClr val="bg1"/>
                </a:solidFill>
              </a:rPr>
              <a:t> Media: El promedio de edad es de 71 años.</a:t>
            </a:r>
          </a:p>
          <a:p>
            <a:pPr lvl="2" algn="just">
              <a:buFont typeface="Wingdings" panose="05000000000000000000" pitchFamily="2" charset="2"/>
              <a:buChar char="ü"/>
            </a:pPr>
            <a:r>
              <a:rPr lang="es-419" sz="1500" dirty="0">
                <a:solidFill>
                  <a:schemeClr val="bg1"/>
                </a:solidFill>
              </a:rPr>
              <a:t> Mediana: El número de la mitad del conjunto de datos es 69.</a:t>
            </a:r>
          </a:p>
          <a:p>
            <a:pPr lvl="2" algn="just">
              <a:buFont typeface="Wingdings" panose="05000000000000000000" pitchFamily="2" charset="2"/>
              <a:buChar char="ü"/>
            </a:pPr>
            <a:r>
              <a:rPr lang="es-419" sz="1500" dirty="0">
                <a:solidFill>
                  <a:schemeClr val="bg1"/>
                </a:solidFill>
              </a:rPr>
              <a:t> Moda: La edad de mayor frecuencia son los 60 años.</a:t>
            </a:r>
          </a:p>
          <a:p>
            <a:pPr lvl="2" algn="just">
              <a:buFont typeface="Wingdings" panose="05000000000000000000" pitchFamily="2" charset="2"/>
              <a:buChar char="ü"/>
            </a:pPr>
            <a:endParaRPr lang="es-419" sz="1500" dirty="0">
              <a:solidFill>
                <a:schemeClr val="bg1"/>
              </a:solidFill>
            </a:endParaRPr>
          </a:p>
          <a:p>
            <a:pPr algn="just">
              <a:buFont typeface="Wingdings" panose="05000000000000000000" pitchFamily="2" charset="2"/>
              <a:buChar char="v"/>
            </a:pPr>
            <a:r>
              <a:rPr lang="es-419" sz="1500" dirty="0">
                <a:solidFill>
                  <a:schemeClr val="bg1"/>
                </a:solidFill>
              </a:rPr>
              <a:t> En el segundo gráfico (caja y bigotes), que sirve para ver ampliamente el conjunto de datos podemos apreciar:</a:t>
            </a:r>
          </a:p>
          <a:p>
            <a:pPr lvl="2" algn="just">
              <a:buFont typeface="Wingdings" panose="05000000000000000000" pitchFamily="2" charset="2"/>
              <a:buChar char="ü"/>
            </a:pPr>
            <a:r>
              <a:rPr lang="es-419" sz="1500" dirty="0">
                <a:solidFill>
                  <a:schemeClr val="bg1"/>
                </a:solidFill>
              </a:rPr>
              <a:t> Los bigotes indican que todos los datos están entre 60 (mínimo) y 117 (máximo), y la diferencia entre éstos es 57.</a:t>
            </a:r>
          </a:p>
          <a:p>
            <a:pPr lvl="2" algn="just">
              <a:buFont typeface="Wingdings" panose="05000000000000000000" pitchFamily="2" charset="2"/>
              <a:buChar char="ü"/>
            </a:pPr>
            <a:r>
              <a:rPr lang="es-419" sz="1500" dirty="0">
                <a:solidFill>
                  <a:schemeClr val="bg1"/>
                </a:solidFill>
              </a:rPr>
              <a:t> La distribución de las edades no es simétrica respecto a la mediana puesto que existe una gran dispersión de valores en el tercer y cuarto cuartil.</a:t>
            </a:r>
          </a:p>
          <a:p>
            <a:pPr lvl="2" algn="just">
              <a:buFont typeface="Wingdings" panose="05000000000000000000" pitchFamily="2" charset="2"/>
              <a:buChar char="ü"/>
            </a:pPr>
            <a:r>
              <a:rPr lang="es-419" sz="1500" dirty="0">
                <a:solidFill>
                  <a:schemeClr val="bg1"/>
                </a:solidFill>
              </a:rPr>
              <a:t> Sumado a lo anterior, se observa la presencia de valores extremos para las edades más altas.</a:t>
            </a:r>
          </a:p>
          <a:p>
            <a:pPr lvl="2" algn="just">
              <a:buFont typeface="Wingdings" panose="05000000000000000000" pitchFamily="2" charset="2"/>
              <a:buChar char="ü"/>
            </a:pPr>
            <a:r>
              <a:rPr lang="es-419" sz="1500" dirty="0">
                <a:solidFill>
                  <a:schemeClr val="bg1"/>
                </a:solidFill>
              </a:rPr>
              <a:t> Se concluye que la distribución de los datos no es normal.</a:t>
            </a:r>
          </a:p>
        </p:txBody>
      </p:sp>
      <p:pic>
        <p:nvPicPr>
          <p:cNvPr id="5" name="Imagen 4">
            <a:extLst>
              <a:ext uri="{FF2B5EF4-FFF2-40B4-BE49-F238E27FC236}">
                <a16:creationId xmlns:a16="http://schemas.microsoft.com/office/drawing/2014/main" id="{E2B3F97D-7C3A-4B37-A566-BC8D76AACB86}"/>
              </a:ext>
            </a:extLst>
          </p:cNvPr>
          <p:cNvPicPr>
            <a:picLocks noChangeAspect="1"/>
          </p:cNvPicPr>
          <p:nvPr/>
        </p:nvPicPr>
        <p:blipFill>
          <a:blip r:embed="rId2"/>
          <a:stretch>
            <a:fillRect/>
          </a:stretch>
        </p:blipFill>
        <p:spPr>
          <a:xfrm>
            <a:off x="6256961" y="69351"/>
            <a:ext cx="5763803" cy="3750565"/>
          </a:xfrm>
          <a:prstGeom prst="rect">
            <a:avLst/>
          </a:prstGeom>
        </p:spPr>
      </p:pic>
      <p:pic>
        <p:nvPicPr>
          <p:cNvPr id="6" name="Imagen 5">
            <a:extLst>
              <a:ext uri="{FF2B5EF4-FFF2-40B4-BE49-F238E27FC236}">
                <a16:creationId xmlns:a16="http://schemas.microsoft.com/office/drawing/2014/main" id="{0DE8A091-740A-401D-B008-8F42197C5284}"/>
              </a:ext>
            </a:extLst>
          </p:cNvPr>
          <p:cNvPicPr>
            <a:picLocks noChangeAspect="1"/>
          </p:cNvPicPr>
          <p:nvPr/>
        </p:nvPicPr>
        <p:blipFill>
          <a:blip r:embed="rId3"/>
          <a:stretch>
            <a:fillRect/>
          </a:stretch>
        </p:blipFill>
        <p:spPr>
          <a:xfrm>
            <a:off x="9970224" y="309678"/>
            <a:ext cx="1885950" cy="1685925"/>
          </a:xfrm>
          <a:prstGeom prst="rect">
            <a:avLst/>
          </a:prstGeom>
        </p:spPr>
      </p:pic>
      <p:pic>
        <p:nvPicPr>
          <p:cNvPr id="7" name="Imagen 6">
            <a:extLst>
              <a:ext uri="{FF2B5EF4-FFF2-40B4-BE49-F238E27FC236}">
                <a16:creationId xmlns:a16="http://schemas.microsoft.com/office/drawing/2014/main" id="{77A47EAE-C8A4-45EB-B54A-65014994034C}"/>
              </a:ext>
            </a:extLst>
          </p:cNvPr>
          <p:cNvPicPr>
            <a:picLocks noChangeAspect="1"/>
          </p:cNvPicPr>
          <p:nvPr/>
        </p:nvPicPr>
        <p:blipFill>
          <a:blip r:embed="rId4"/>
          <a:stretch>
            <a:fillRect/>
          </a:stretch>
        </p:blipFill>
        <p:spPr>
          <a:xfrm>
            <a:off x="6256960" y="3989635"/>
            <a:ext cx="5763803" cy="2799014"/>
          </a:xfrm>
          <a:prstGeom prst="rect">
            <a:avLst/>
          </a:prstGeom>
        </p:spPr>
      </p:pic>
    </p:spTree>
    <p:extLst>
      <p:ext uri="{BB962C8B-B14F-4D97-AF65-F5344CB8AC3E}">
        <p14:creationId xmlns:p14="http://schemas.microsoft.com/office/powerpoint/2010/main" val="60434403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3" name="Rectangle 122">
            <a:extLst>
              <a:ext uri="{FF2B5EF4-FFF2-40B4-BE49-F238E27FC236}">
                <a16:creationId xmlns:a16="http://schemas.microsoft.com/office/drawing/2014/main" id="{B5068B1C-1A28-475A-A0E0-4C23200D8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25BEA10-9C4B-4F81-940B-405F1908D5BD}"/>
              </a:ext>
            </a:extLst>
          </p:cNvPr>
          <p:cNvSpPr>
            <a:spLocks noGrp="1"/>
          </p:cNvSpPr>
          <p:nvPr>
            <p:ph type="title"/>
          </p:nvPr>
        </p:nvSpPr>
        <p:spPr>
          <a:xfrm>
            <a:off x="-1" y="5368"/>
            <a:ext cx="6095999" cy="1815577"/>
          </a:xfrm>
        </p:spPr>
        <p:txBody>
          <a:bodyPr>
            <a:normAutofit/>
          </a:bodyPr>
          <a:lstStyle/>
          <a:p>
            <a:pPr algn="ctr"/>
            <a:r>
              <a:rPr lang="es-419" b="1" dirty="0">
                <a:solidFill>
                  <a:schemeClr val="bg1"/>
                </a:solidFill>
                <a:effectLst>
                  <a:outerShdw blurRad="38100" dist="38100" dir="2700000" algn="tl">
                    <a:srgbClr val="000000">
                      <a:alpha val="43137"/>
                    </a:srgbClr>
                  </a:outerShdw>
                </a:effectLst>
              </a:rPr>
              <a:t>CONCENTRACIÓN DEMOGRÁFICA</a:t>
            </a:r>
          </a:p>
        </p:txBody>
      </p:sp>
      <p:sp>
        <p:nvSpPr>
          <p:cNvPr id="125" name="Rectangle 124">
            <a:extLst>
              <a:ext uri="{FF2B5EF4-FFF2-40B4-BE49-F238E27FC236}">
                <a16:creationId xmlns:a16="http://schemas.microsoft.com/office/drawing/2014/main" id="{6D428773-F789-43B7-B5FD-AE49E5BD2E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050471B7-E1F2-4AC0-A9A8-877CFB35796E}"/>
              </a:ext>
            </a:extLst>
          </p:cNvPr>
          <p:cNvPicPr>
            <a:picLocks noChangeAspect="1"/>
          </p:cNvPicPr>
          <p:nvPr/>
        </p:nvPicPr>
        <p:blipFill>
          <a:blip r:embed="rId2"/>
          <a:stretch>
            <a:fillRect/>
          </a:stretch>
        </p:blipFill>
        <p:spPr>
          <a:xfrm>
            <a:off x="6257581" y="139630"/>
            <a:ext cx="5783855" cy="6591676"/>
          </a:xfrm>
          <a:prstGeom prst="rect">
            <a:avLst/>
          </a:prstGeom>
        </p:spPr>
      </p:pic>
      <p:pic>
        <p:nvPicPr>
          <p:cNvPr id="5" name="Imagen 4">
            <a:extLst>
              <a:ext uri="{FF2B5EF4-FFF2-40B4-BE49-F238E27FC236}">
                <a16:creationId xmlns:a16="http://schemas.microsoft.com/office/drawing/2014/main" id="{3A8E0163-602D-452D-A741-54C6A260D2F9}"/>
              </a:ext>
            </a:extLst>
          </p:cNvPr>
          <p:cNvPicPr>
            <a:picLocks noChangeAspect="1"/>
          </p:cNvPicPr>
          <p:nvPr/>
        </p:nvPicPr>
        <p:blipFill>
          <a:blip r:embed="rId3"/>
          <a:stretch>
            <a:fillRect/>
          </a:stretch>
        </p:blipFill>
        <p:spPr>
          <a:xfrm>
            <a:off x="1663546" y="1637211"/>
            <a:ext cx="3639237" cy="2615300"/>
          </a:xfrm>
          <a:prstGeom prst="rect">
            <a:avLst/>
          </a:prstGeom>
        </p:spPr>
      </p:pic>
      <p:sp>
        <p:nvSpPr>
          <p:cNvPr id="8" name="Marcador de contenido 2">
            <a:extLst>
              <a:ext uri="{FF2B5EF4-FFF2-40B4-BE49-F238E27FC236}">
                <a16:creationId xmlns:a16="http://schemas.microsoft.com/office/drawing/2014/main" id="{E4F300CE-E9A8-4FC3-AC20-12E9F1687D60}"/>
              </a:ext>
            </a:extLst>
          </p:cNvPr>
          <p:cNvSpPr>
            <a:spLocks noGrp="1"/>
          </p:cNvSpPr>
          <p:nvPr>
            <p:ph idx="1"/>
          </p:nvPr>
        </p:nvSpPr>
        <p:spPr>
          <a:xfrm>
            <a:off x="333781" y="4727485"/>
            <a:ext cx="5409384" cy="1897099"/>
          </a:xfrm>
        </p:spPr>
        <p:txBody>
          <a:bodyPr anchor="ctr">
            <a:normAutofit fontScale="92500"/>
          </a:bodyPr>
          <a:lstStyle/>
          <a:p>
            <a:pPr algn="just">
              <a:buFont typeface="Wingdings" panose="05000000000000000000" pitchFamily="2" charset="2"/>
              <a:buChar char="v"/>
            </a:pPr>
            <a:r>
              <a:rPr lang="es-419" sz="1500" dirty="0">
                <a:solidFill>
                  <a:schemeClr val="bg1"/>
                </a:solidFill>
              </a:rPr>
              <a:t> La distribución porcentual según zona es de 85% urbano y 15% rural.</a:t>
            </a:r>
          </a:p>
          <a:p>
            <a:pPr algn="just">
              <a:buFont typeface="Wingdings" panose="05000000000000000000" pitchFamily="2" charset="2"/>
              <a:buChar char="v"/>
            </a:pPr>
            <a:endParaRPr lang="es-419" sz="1500" dirty="0">
              <a:solidFill>
                <a:schemeClr val="bg1"/>
              </a:solidFill>
            </a:endParaRPr>
          </a:p>
          <a:p>
            <a:pPr algn="just">
              <a:buFont typeface="Wingdings" panose="05000000000000000000" pitchFamily="2" charset="2"/>
              <a:buChar char="v"/>
            </a:pPr>
            <a:r>
              <a:rPr lang="es-419" sz="1500" dirty="0">
                <a:solidFill>
                  <a:schemeClr val="bg1"/>
                </a:solidFill>
              </a:rPr>
              <a:t> La mayor concentración de adultos mayores se encuentra en la zona central, con predominancia de la Región Metropolitana, lo que obedece a que es la más grande del país. Sin embargo, destacan las concentraciones de las Regiones de Valparaíso y Biobío (Región con mayor concentración en el año 2013).</a:t>
            </a:r>
          </a:p>
        </p:txBody>
      </p:sp>
    </p:spTree>
    <p:extLst>
      <p:ext uri="{BB962C8B-B14F-4D97-AF65-F5344CB8AC3E}">
        <p14:creationId xmlns:p14="http://schemas.microsoft.com/office/powerpoint/2010/main" val="3196826029"/>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1_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4825F1AF-8DBC-4E3D-9F3D-688338DA83FC}"/>
    </a:ext>
  </a:extLst>
</a:theme>
</file>

<file path=docProps/app.xml><?xml version="1.0" encoding="utf-8"?>
<Properties xmlns="http://schemas.openxmlformats.org/officeDocument/2006/extended-properties" xmlns:vt="http://schemas.openxmlformats.org/officeDocument/2006/docPropsVTypes">
  <TotalTime>218</TotalTime>
  <Words>1368</Words>
  <Application>Microsoft Office PowerPoint</Application>
  <PresentationFormat>Panorámica</PresentationFormat>
  <Paragraphs>103</Paragraphs>
  <Slides>15</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15</vt:i4>
      </vt:variant>
    </vt:vector>
  </HeadingPairs>
  <TitlesOfParts>
    <vt:vector size="21" baseType="lpstr">
      <vt:lpstr>Tw Cen MT</vt:lpstr>
      <vt:lpstr>Tw Cen MT Condensed</vt:lpstr>
      <vt:lpstr>Wingdings</vt:lpstr>
      <vt:lpstr>Wingdings 3</vt:lpstr>
      <vt:lpstr>Integral</vt:lpstr>
      <vt:lpstr>1_Integral</vt:lpstr>
      <vt:lpstr>Informe final herramientas DE análisis cuantitativo i</vt:lpstr>
      <vt:lpstr>ÍNDICE</vt:lpstr>
      <vt:lpstr>01 PROBLEMA DE INVESTIGACIÓN</vt:lpstr>
      <vt:lpstr>02 METODOLOGÍA DE LA Investigación </vt:lpstr>
      <vt:lpstr>03 Objetivos</vt:lpstr>
      <vt:lpstr>04 análisis de VARIABLES</vt:lpstr>
      <vt:lpstr>Distribución de la población chilena</vt:lpstr>
      <vt:lpstr>Distribución población ADULTO MAYOR</vt:lpstr>
      <vt:lpstr>CONCENTRACIÓN DEMOGRÁFICA</vt:lpstr>
      <vt:lpstr>Distribución por sexo</vt:lpstr>
      <vt:lpstr>Distribución por estado civil</vt:lpstr>
      <vt:lpstr>Nivel educacional</vt:lpstr>
      <vt:lpstr>empleabilidad</vt:lpstr>
      <vt:lpstr>Ingresos y pobreza</vt:lpstr>
      <vt:lpstr>05 CONCLUSIONES Y PROPUESTAS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final herramientas DE análisis cuantitativo i</dc:title>
  <dc:creator>Javiera Nielsen</dc:creator>
  <cp:lastModifiedBy>Javiera Nielsen</cp:lastModifiedBy>
  <cp:revision>29</cp:revision>
  <dcterms:created xsi:type="dcterms:W3CDTF">2019-01-17T01:05:48Z</dcterms:created>
  <dcterms:modified xsi:type="dcterms:W3CDTF">2019-01-18T23:15:49Z</dcterms:modified>
</cp:coreProperties>
</file>