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5" r:id="rId2"/>
    <p:sldMasterId id="2147483713" r:id="rId3"/>
    <p:sldMasterId id="2147483749" r:id="rId4"/>
    <p:sldMasterId id="2147483767" r:id="rId5"/>
    <p:sldMasterId id="2147483785" r:id="rId6"/>
    <p:sldMasterId id="2147483803" r:id="rId7"/>
  </p:sldMasterIdLst>
  <p:notesMasterIdLst>
    <p:notesMasterId r:id="rId41"/>
  </p:notesMasterIdLst>
  <p:sldIdLst>
    <p:sldId id="256" r:id="rId8"/>
    <p:sldId id="309" r:id="rId9"/>
    <p:sldId id="310" r:id="rId10"/>
    <p:sldId id="257" r:id="rId11"/>
    <p:sldId id="268" r:id="rId12"/>
    <p:sldId id="298" r:id="rId13"/>
    <p:sldId id="311" r:id="rId14"/>
    <p:sldId id="306" r:id="rId15"/>
    <p:sldId id="269" r:id="rId16"/>
    <p:sldId id="296" r:id="rId17"/>
    <p:sldId id="297" r:id="rId18"/>
    <p:sldId id="279" r:id="rId19"/>
    <p:sldId id="264" r:id="rId20"/>
    <p:sldId id="301" r:id="rId21"/>
    <p:sldId id="302" r:id="rId22"/>
    <p:sldId id="303" r:id="rId23"/>
    <p:sldId id="305" r:id="rId24"/>
    <p:sldId id="304" r:id="rId25"/>
    <p:sldId id="307" r:id="rId26"/>
    <p:sldId id="308" r:id="rId27"/>
    <p:sldId id="260" r:id="rId28"/>
    <p:sldId id="286" r:id="rId29"/>
    <p:sldId id="312" r:id="rId30"/>
    <p:sldId id="314" r:id="rId31"/>
    <p:sldId id="261" r:id="rId32"/>
    <p:sldId id="315" r:id="rId33"/>
    <p:sldId id="317" r:id="rId34"/>
    <p:sldId id="319" r:id="rId35"/>
    <p:sldId id="276" r:id="rId36"/>
    <p:sldId id="313" r:id="rId37"/>
    <p:sldId id="289" r:id="rId38"/>
    <p:sldId id="290"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79" d="100"/>
          <a:sy n="79" d="100"/>
        </p:scale>
        <p:origin x="152"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07A05-0580-491E-A8B8-7D7C5CE4231C}" type="doc">
      <dgm:prSet loTypeId="urn:microsoft.com/office/officeart/2005/8/layout/arrow2" loCatId="process" qsTypeId="urn:microsoft.com/office/officeart/2005/8/quickstyle/simple1" qsCatId="simple" csTypeId="urn:microsoft.com/office/officeart/2005/8/colors/accent1_2" csCatId="accent1" phldr="1"/>
      <dgm:spPr/>
    </dgm:pt>
    <dgm:pt modelId="{E37B3794-C872-4693-AEE9-9D771094C552}">
      <dgm:prSet phldrT="[Texto]" custT="1"/>
      <dgm:spPr/>
      <dgm:t>
        <a:bodyPr/>
        <a:lstStyle/>
        <a:p>
          <a:r>
            <a:rPr lang="es-ES" sz="1800" dirty="0">
              <a:latin typeface="Calibri" pitchFamily="34" charset="0"/>
              <a:cs typeface="Times New Roman" pitchFamily="18" charset="0"/>
            </a:rPr>
            <a:t>Definir el problema</a:t>
          </a:r>
        </a:p>
      </dgm:t>
    </dgm:pt>
    <dgm:pt modelId="{CAC59F1C-6D59-4898-B1EE-B7D1A42BCEEF}" type="parTrans" cxnId="{ECB6E2E4-8867-4278-A6C4-6986DB55659A}">
      <dgm:prSet/>
      <dgm:spPr/>
      <dgm:t>
        <a:bodyPr/>
        <a:lstStyle/>
        <a:p>
          <a:endParaRPr lang="es-ES" sz="1800"/>
        </a:p>
      </dgm:t>
    </dgm:pt>
    <dgm:pt modelId="{A92A662F-C740-4E98-B498-1202F81107A1}" type="sibTrans" cxnId="{ECB6E2E4-8867-4278-A6C4-6986DB55659A}">
      <dgm:prSet/>
      <dgm:spPr/>
      <dgm:t>
        <a:bodyPr/>
        <a:lstStyle/>
        <a:p>
          <a:endParaRPr lang="es-ES" sz="1800"/>
        </a:p>
      </dgm:t>
    </dgm:pt>
    <dgm:pt modelId="{2CBDD17E-A400-4AF7-BA6F-2F12945CE093}">
      <dgm:prSet phldrT="[Texto]" custT="1"/>
      <dgm:spPr/>
      <dgm:t>
        <a:bodyPr/>
        <a:lstStyle/>
        <a:p>
          <a:r>
            <a:rPr lang="es-ES" sz="1800" dirty="0">
              <a:latin typeface="Calibri" pitchFamily="34" charset="0"/>
              <a:cs typeface="Times New Roman" pitchFamily="18" charset="0"/>
            </a:rPr>
            <a:t>Identificar factores riesgo y protectores</a:t>
          </a:r>
        </a:p>
      </dgm:t>
    </dgm:pt>
    <dgm:pt modelId="{FEF90D33-0727-4564-AA81-05509BE9B09F}" type="parTrans" cxnId="{4ECF9D32-E5B0-42F8-8BF0-13767FBACA0D}">
      <dgm:prSet/>
      <dgm:spPr/>
      <dgm:t>
        <a:bodyPr/>
        <a:lstStyle/>
        <a:p>
          <a:endParaRPr lang="es-ES" sz="1800"/>
        </a:p>
      </dgm:t>
    </dgm:pt>
    <dgm:pt modelId="{464EBD1F-5258-47CE-B5B1-29EF98D39052}" type="sibTrans" cxnId="{4ECF9D32-E5B0-42F8-8BF0-13767FBACA0D}">
      <dgm:prSet/>
      <dgm:spPr/>
      <dgm:t>
        <a:bodyPr/>
        <a:lstStyle/>
        <a:p>
          <a:endParaRPr lang="es-ES" sz="1800"/>
        </a:p>
      </dgm:t>
    </dgm:pt>
    <dgm:pt modelId="{C23A1BD6-42D3-45BE-B0A7-00777D64A05C}">
      <dgm:prSet phldrT="[Texto]" custT="1"/>
      <dgm:spPr/>
      <dgm:t>
        <a:bodyPr/>
        <a:lstStyle/>
        <a:p>
          <a:r>
            <a:rPr lang="es-ES" sz="1800" dirty="0">
              <a:latin typeface="Calibri" pitchFamily="34" charset="0"/>
              <a:cs typeface="Times New Roman" pitchFamily="18" charset="0"/>
            </a:rPr>
            <a:t>Desarrollar y evaluar intervenciones</a:t>
          </a:r>
        </a:p>
      </dgm:t>
    </dgm:pt>
    <dgm:pt modelId="{73E88EF2-A019-4A93-B7D9-D45D2F095995}" type="parTrans" cxnId="{942BDCE7-FB02-4C5E-9F38-F2403F8A48B8}">
      <dgm:prSet/>
      <dgm:spPr/>
      <dgm:t>
        <a:bodyPr/>
        <a:lstStyle/>
        <a:p>
          <a:endParaRPr lang="es-ES" sz="1800"/>
        </a:p>
      </dgm:t>
    </dgm:pt>
    <dgm:pt modelId="{67BDF2A4-74AE-436F-A7B9-03654BA926E8}" type="sibTrans" cxnId="{942BDCE7-FB02-4C5E-9F38-F2403F8A48B8}">
      <dgm:prSet/>
      <dgm:spPr/>
      <dgm:t>
        <a:bodyPr/>
        <a:lstStyle/>
        <a:p>
          <a:endParaRPr lang="es-ES" sz="1800"/>
        </a:p>
      </dgm:t>
    </dgm:pt>
    <dgm:pt modelId="{DCBFBCC8-C2D3-445E-811D-689EB9D29F87}">
      <dgm:prSet phldrT="[Texto]" custT="1"/>
      <dgm:spPr/>
      <dgm:t>
        <a:bodyPr/>
        <a:lstStyle/>
        <a:p>
          <a:r>
            <a:rPr lang="es-ES" sz="1800" dirty="0">
              <a:latin typeface="Calibri" pitchFamily="34" charset="0"/>
              <a:cs typeface="Times New Roman" pitchFamily="18" charset="0"/>
            </a:rPr>
            <a:t>Determinar las intervenciones efectivas</a:t>
          </a:r>
        </a:p>
      </dgm:t>
    </dgm:pt>
    <dgm:pt modelId="{1EECF9F5-6DE9-4A57-B110-66280F3819A3}" type="parTrans" cxnId="{11E07511-40F8-4128-BDD9-A7172A5856DC}">
      <dgm:prSet/>
      <dgm:spPr/>
      <dgm:t>
        <a:bodyPr/>
        <a:lstStyle/>
        <a:p>
          <a:endParaRPr lang="es-ES" sz="1800"/>
        </a:p>
      </dgm:t>
    </dgm:pt>
    <dgm:pt modelId="{F1A35045-2366-454E-9D02-EBEF811EDADA}" type="sibTrans" cxnId="{11E07511-40F8-4128-BDD9-A7172A5856DC}">
      <dgm:prSet/>
      <dgm:spPr/>
      <dgm:t>
        <a:bodyPr/>
        <a:lstStyle/>
        <a:p>
          <a:endParaRPr lang="es-ES" sz="1800"/>
        </a:p>
      </dgm:t>
    </dgm:pt>
    <dgm:pt modelId="{6FC81C25-A49C-491A-9FB0-6A9CE618FB0C}" type="pres">
      <dgm:prSet presAssocID="{6E807A05-0580-491E-A8B8-7D7C5CE4231C}" presName="arrowDiagram" presStyleCnt="0">
        <dgm:presLayoutVars>
          <dgm:chMax val="5"/>
          <dgm:dir/>
          <dgm:resizeHandles val="exact"/>
        </dgm:presLayoutVars>
      </dgm:prSet>
      <dgm:spPr/>
    </dgm:pt>
    <dgm:pt modelId="{34AE59D2-4957-47E7-B784-7229DFEC0BA7}" type="pres">
      <dgm:prSet presAssocID="{6E807A05-0580-491E-A8B8-7D7C5CE4231C}" presName="arrow" presStyleLbl="bgShp" presStyleIdx="0" presStyleCnt="1" custScaleX="128772"/>
      <dgm:spPr/>
    </dgm:pt>
    <dgm:pt modelId="{5472A4D1-7E53-4069-8388-96F5C4074FBB}" type="pres">
      <dgm:prSet presAssocID="{6E807A05-0580-491E-A8B8-7D7C5CE4231C}" presName="arrowDiagram4" presStyleCnt="0"/>
      <dgm:spPr/>
    </dgm:pt>
    <dgm:pt modelId="{F07B7A2C-3C81-4456-8490-3AEE5D863FE2}" type="pres">
      <dgm:prSet presAssocID="{E37B3794-C872-4693-AEE9-9D771094C552}" presName="bullet4a" presStyleLbl="node1" presStyleIdx="0" presStyleCnt="4" custLinFactX="-147589" custLinFactY="-10294" custLinFactNeighborX="-200000" custLinFactNeighborY="-100000"/>
      <dgm:spPr/>
    </dgm:pt>
    <dgm:pt modelId="{3669C619-6628-44E1-A74A-79B8DB0D7582}" type="pres">
      <dgm:prSet presAssocID="{E37B3794-C872-4693-AEE9-9D771094C552}" presName="textBox4a" presStyleLbl="revTx" presStyleIdx="0" presStyleCnt="4" custLinFactNeighborX="-39908" custLinFactNeighborY="-9187">
        <dgm:presLayoutVars>
          <dgm:bulletEnabled val="1"/>
        </dgm:presLayoutVars>
      </dgm:prSet>
      <dgm:spPr/>
      <dgm:t>
        <a:bodyPr/>
        <a:lstStyle/>
        <a:p>
          <a:endParaRPr lang="es-ES"/>
        </a:p>
      </dgm:t>
    </dgm:pt>
    <dgm:pt modelId="{0582E461-70DF-42B0-8B75-B005888D53AD}" type="pres">
      <dgm:prSet presAssocID="{2CBDD17E-A400-4AF7-BA6F-2F12945CE093}" presName="bullet4b" presStyleLbl="node1" presStyleIdx="1" presStyleCnt="4" custLinFactX="18955" custLinFactY="-6019" custLinFactNeighborX="100000" custLinFactNeighborY="-100000"/>
      <dgm:spPr/>
    </dgm:pt>
    <dgm:pt modelId="{EF1E8799-DC62-4095-9A3A-9BB70814DCAA}" type="pres">
      <dgm:prSet presAssocID="{2CBDD17E-A400-4AF7-BA6F-2F12945CE093}" presName="textBox4b" presStyleLbl="revTx" presStyleIdx="1" presStyleCnt="4" custScaleX="140023">
        <dgm:presLayoutVars>
          <dgm:bulletEnabled val="1"/>
        </dgm:presLayoutVars>
      </dgm:prSet>
      <dgm:spPr/>
      <dgm:t>
        <a:bodyPr/>
        <a:lstStyle/>
        <a:p>
          <a:endParaRPr lang="es-ES"/>
        </a:p>
      </dgm:t>
    </dgm:pt>
    <dgm:pt modelId="{084193A3-41D1-4559-95B3-05840895C0ED}" type="pres">
      <dgm:prSet presAssocID="{C23A1BD6-42D3-45BE-B0A7-00777D64A05C}" presName="bullet4c" presStyleLbl="node1" presStyleIdx="2" presStyleCnt="4" custLinFactX="100000" custLinFactNeighborX="167378" custLinFactNeighborY="-53003"/>
      <dgm:spPr/>
    </dgm:pt>
    <dgm:pt modelId="{E42DE43A-DCF8-444C-B3B0-8797DD821819}" type="pres">
      <dgm:prSet presAssocID="{C23A1BD6-42D3-45BE-B0A7-00777D64A05C}" presName="textBox4c" presStyleLbl="revTx" presStyleIdx="2" presStyleCnt="4" custScaleX="142308" custLinFactNeighborX="42870" custLinFactNeighborY="884">
        <dgm:presLayoutVars>
          <dgm:bulletEnabled val="1"/>
        </dgm:presLayoutVars>
      </dgm:prSet>
      <dgm:spPr/>
      <dgm:t>
        <a:bodyPr/>
        <a:lstStyle/>
        <a:p>
          <a:endParaRPr lang="es-ES"/>
        </a:p>
      </dgm:t>
    </dgm:pt>
    <dgm:pt modelId="{F9F6EFBF-ADDB-431E-80C7-1E98DA4611DA}" type="pres">
      <dgm:prSet presAssocID="{DCBFBCC8-C2D3-445E-811D-689EB9D29F87}" presName="bullet4d" presStyleLbl="node1" presStyleIdx="3" presStyleCnt="4" custLinFactX="138790" custLinFactNeighborX="200000" custLinFactNeighborY="-37779"/>
      <dgm:spPr/>
    </dgm:pt>
    <dgm:pt modelId="{4C641E6C-2A0F-4C31-82B3-3463932F79C8}" type="pres">
      <dgm:prSet presAssocID="{DCBFBCC8-C2D3-445E-811D-689EB9D29F87}" presName="textBox4d" presStyleLbl="revTx" presStyleIdx="3" presStyleCnt="4" custScaleX="125695" custLinFactNeighborX="69015" custLinFactNeighborY="4214">
        <dgm:presLayoutVars>
          <dgm:bulletEnabled val="1"/>
        </dgm:presLayoutVars>
      </dgm:prSet>
      <dgm:spPr/>
      <dgm:t>
        <a:bodyPr/>
        <a:lstStyle/>
        <a:p>
          <a:endParaRPr lang="es-ES"/>
        </a:p>
      </dgm:t>
    </dgm:pt>
  </dgm:ptLst>
  <dgm:cxnLst>
    <dgm:cxn modelId="{8EEABFCC-FB9B-42A0-A7D4-9EBC8F6D9670}" type="presOf" srcId="{6E807A05-0580-491E-A8B8-7D7C5CE4231C}" destId="{6FC81C25-A49C-491A-9FB0-6A9CE618FB0C}" srcOrd="0" destOrd="0" presId="urn:microsoft.com/office/officeart/2005/8/layout/arrow2"/>
    <dgm:cxn modelId="{B55BE459-209B-40F7-B322-1461051BFED2}" type="presOf" srcId="{DCBFBCC8-C2D3-445E-811D-689EB9D29F87}" destId="{4C641E6C-2A0F-4C31-82B3-3463932F79C8}" srcOrd="0" destOrd="0" presId="urn:microsoft.com/office/officeart/2005/8/layout/arrow2"/>
    <dgm:cxn modelId="{CE932CB4-826C-43D3-90AB-18F25198541A}" type="presOf" srcId="{C23A1BD6-42D3-45BE-B0A7-00777D64A05C}" destId="{E42DE43A-DCF8-444C-B3B0-8797DD821819}" srcOrd="0" destOrd="0" presId="urn:microsoft.com/office/officeart/2005/8/layout/arrow2"/>
    <dgm:cxn modelId="{942BDCE7-FB02-4C5E-9F38-F2403F8A48B8}" srcId="{6E807A05-0580-491E-A8B8-7D7C5CE4231C}" destId="{C23A1BD6-42D3-45BE-B0A7-00777D64A05C}" srcOrd="2" destOrd="0" parTransId="{73E88EF2-A019-4A93-B7D9-D45D2F095995}" sibTransId="{67BDF2A4-74AE-436F-A7B9-03654BA926E8}"/>
    <dgm:cxn modelId="{4ECF9D32-E5B0-42F8-8BF0-13767FBACA0D}" srcId="{6E807A05-0580-491E-A8B8-7D7C5CE4231C}" destId="{2CBDD17E-A400-4AF7-BA6F-2F12945CE093}" srcOrd="1" destOrd="0" parTransId="{FEF90D33-0727-4564-AA81-05509BE9B09F}" sibTransId="{464EBD1F-5258-47CE-B5B1-29EF98D39052}"/>
    <dgm:cxn modelId="{11E07511-40F8-4128-BDD9-A7172A5856DC}" srcId="{6E807A05-0580-491E-A8B8-7D7C5CE4231C}" destId="{DCBFBCC8-C2D3-445E-811D-689EB9D29F87}" srcOrd="3" destOrd="0" parTransId="{1EECF9F5-6DE9-4A57-B110-66280F3819A3}" sibTransId="{F1A35045-2366-454E-9D02-EBEF811EDADA}"/>
    <dgm:cxn modelId="{CE54B444-D415-4BCE-A8C2-870E97A7053D}" type="presOf" srcId="{E37B3794-C872-4693-AEE9-9D771094C552}" destId="{3669C619-6628-44E1-A74A-79B8DB0D7582}" srcOrd="0" destOrd="0" presId="urn:microsoft.com/office/officeart/2005/8/layout/arrow2"/>
    <dgm:cxn modelId="{ECB6E2E4-8867-4278-A6C4-6986DB55659A}" srcId="{6E807A05-0580-491E-A8B8-7D7C5CE4231C}" destId="{E37B3794-C872-4693-AEE9-9D771094C552}" srcOrd="0" destOrd="0" parTransId="{CAC59F1C-6D59-4898-B1EE-B7D1A42BCEEF}" sibTransId="{A92A662F-C740-4E98-B498-1202F81107A1}"/>
    <dgm:cxn modelId="{C9E4152E-A6EC-4BDF-A3A8-203CE94BFE26}" type="presOf" srcId="{2CBDD17E-A400-4AF7-BA6F-2F12945CE093}" destId="{EF1E8799-DC62-4095-9A3A-9BB70814DCAA}" srcOrd="0" destOrd="0" presId="urn:microsoft.com/office/officeart/2005/8/layout/arrow2"/>
    <dgm:cxn modelId="{45717F55-AAC4-4F57-8591-A5FB41277420}" type="presParOf" srcId="{6FC81C25-A49C-491A-9FB0-6A9CE618FB0C}" destId="{34AE59D2-4957-47E7-B784-7229DFEC0BA7}" srcOrd="0" destOrd="0" presId="urn:microsoft.com/office/officeart/2005/8/layout/arrow2"/>
    <dgm:cxn modelId="{C369FD4D-1DAF-43F1-A34B-8E3BF86EA81E}" type="presParOf" srcId="{6FC81C25-A49C-491A-9FB0-6A9CE618FB0C}" destId="{5472A4D1-7E53-4069-8388-96F5C4074FBB}" srcOrd="1" destOrd="0" presId="urn:microsoft.com/office/officeart/2005/8/layout/arrow2"/>
    <dgm:cxn modelId="{81731593-AE07-4D4E-9827-F26B966D450B}" type="presParOf" srcId="{5472A4D1-7E53-4069-8388-96F5C4074FBB}" destId="{F07B7A2C-3C81-4456-8490-3AEE5D863FE2}" srcOrd="0" destOrd="0" presId="urn:microsoft.com/office/officeart/2005/8/layout/arrow2"/>
    <dgm:cxn modelId="{ABABDA26-64F8-46E5-81FD-4434E37ADC64}" type="presParOf" srcId="{5472A4D1-7E53-4069-8388-96F5C4074FBB}" destId="{3669C619-6628-44E1-A74A-79B8DB0D7582}" srcOrd="1" destOrd="0" presId="urn:microsoft.com/office/officeart/2005/8/layout/arrow2"/>
    <dgm:cxn modelId="{EEC77E3F-812D-49A6-9199-FCBA82566257}" type="presParOf" srcId="{5472A4D1-7E53-4069-8388-96F5C4074FBB}" destId="{0582E461-70DF-42B0-8B75-B005888D53AD}" srcOrd="2" destOrd="0" presId="urn:microsoft.com/office/officeart/2005/8/layout/arrow2"/>
    <dgm:cxn modelId="{C13BCA0D-E421-4C68-A7F5-593E20B6D7FA}" type="presParOf" srcId="{5472A4D1-7E53-4069-8388-96F5C4074FBB}" destId="{EF1E8799-DC62-4095-9A3A-9BB70814DCAA}" srcOrd="3" destOrd="0" presId="urn:microsoft.com/office/officeart/2005/8/layout/arrow2"/>
    <dgm:cxn modelId="{4BF04FB4-17EE-40BA-A883-8FB3F293FEDA}" type="presParOf" srcId="{5472A4D1-7E53-4069-8388-96F5C4074FBB}" destId="{084193A3-41D1-4559-95B3-05840895C0ED}" srcOrd="4" destOrd="0" presId="urn:microsoft.com/office/officeart/2005/8/layout/arrow2"/>
    <dgm:cxn modelId="{9059EF51-BA9D-4595-AFAF-910007D2F627}" type="presParOf" srcId="{5472A4D1-7E53-4069-8388-96F5C4074FBB}" destId="{E42DE43A-DCF8-444C-B3B0-8797DD821819}" srcOrd="5" destOrd="0" presId="urn:microsoft.com/office/officeart/2005/8/layout/arrow2"/>
    <dgm:cxn modelId="{01DBBDC3-6EFE-4205-B062-A0E023A712E7}" type="presParOf" srcId="{5472A4D1-7E53-4069-8388-96F5C4074FBB}" destId="{F9F6EFBF-ADDB-431E-80C7-1E98DA4611DA}" srcOrd="6" destOrd="0" presId="urn:microsoft.com/office/officeart/2005/8/layout/arrow2"/>
    <dgm:cxn modelId="{A33DE83A-F960-4EE4-86E5-380374F7DE66}" type="presParOf" srcId="{5472A4D1-7E53-4069-8388-96F5C4074FBB}" destId="{4C641E6C-2A0F-4C31-82B3-3463932F79C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59D2-4957-47E7-B784-7229DFEC0BA7}">
      <dsp:nvSpPr>
        <dsp:cNvPr id="0" name=""/>
        <dsp:cNvSpPr/>
      </dsp:nvSpPr>
      <dsp:spPr>
        <a:xfrm>
          <a:off x="144022" y="0"/>
          <a:ext cx="7992875" cy="387937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B7A2C-3C81-4456-8490-3AEE5D863FE2}">
      <dsp:nvSpPr>
        <dsp:cNvPr id="0" name=""/>
        <dsp:cNvSpPr/>
      </dsp:nvSpPr>
      <dsp:spPr>
        <a:xfrm>
          <a:off x="1152128" y="2727245"/>
          <a:ext cx="142760" cy="1427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9C619-6628-44E1-A74A-79B8DB0D7582}">
      <dsp:nvSpPr>
        <dsp:cNvPr id="0" name=""/>
        <dsp:cNvSpPr/>
      </dsp:nvSpPr>
      <dsp:spPr>
        <a:xfrm>
          <a:off x="1296148" y="2871260"/>
          <a:ext cx="1061396" cy="923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46" tIns="0" rIns="0" bIns="0" numCol="1" spcCol="1270" anchor="t" anchorCtr="0">
          <a:noAutofit/>
        </a:bodyPr>
        <a:lstStyle/>
        <a:p>
          <a:pPr lvl="0" algn="l" defTabSz="800100">
            <a:lnSpc>
              <a:spcPct val="90000"/>
            </a:lnSpc>
            <a:spcBef>
              <a:spcPct val="0"/>
            </a:spcBef>
            <a:spcAft>
              <a:spcPct val="35000"/>
            </a:spcAft>
          </a:pPr>
          <a:r>
            <a:rPr lang="es-ES" sz="1800" kern="1200" dirty="0">
              <a:latin typeface="Calibri" pitchFamily="34" charset="0"/>
              <a:cs typeface="Times New Roman" pitchFamily="18" charset="0"/>
            </a:rPr>
            <a:t>Definir el problema</a:t>
          </a:r>
        </a:p>
      </dsp:txBody>
      <dsp:txXfrm>
        <a:off x="1296148" y="2871260"/>
        <a:ext cx="1061396" cy="923291"/>
      </dsp:txXfrm>
    </dsp:sp>
    <dsp:sp modelId="{0582E461-70DF-42B0-8B75-B005888D53AD}">
      <dsp:nvSpPr>
        <dsp:cNvPr id="0" name=""/>
        <dsp:cNvSpPr/>
      </dsp:nvSpPr>
      <dsp:spPr>
        <a:xfrm>
          <a:off x="2952328" y="1719136"/>
          <a:ext cx="248279" cy="2482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E8799-DC62-4095-9A3A-9BB70814DCAA}">
      <dsp:nvSpPr>
        <dsp:cNvPr id="0" name=""/>
        <dsp:cNvSpPr/>
      </dsp:nvSpPr>
      <dsp:spPr>
        <a:xfrm>
          <a:off x="2520283" y="2106500"/>
          <a:ext cx="1825157" cy="1772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58" tIns="0" rIns="0" bIns="0" numCol="1" spcCol="1270" anchor="t" anchorCtr="0">
          <a:noAutofit/>
        </a:bodyPr>
        <a:lstStyle/>
        <a:p>
          <a:pPr lvl="0" algn="l" defTabSz="800100">
            <a:lnSpc>
              <a:spcPct val="90000"/>
            </a:lnSpc>
            <a:spcBef>
              <a:spcPct val="0"/>
            </a:spcBef>
            <a:spcAft>
              <a:spcPct val="35000"/>
            </a:spcAft>
          </a:pPr>
          <a:r>
            <a:rPr lang="es-ES" sz="1800" kern="1200" dirty="0">
              <a:latin typeface="Calibri" pitchFamily="34" charset="0"/>
              <a:cs typeface="Times New Roman" pitchFamily="18" charset="0"/>
            </a:rPr>
            <a:t>Identificar factores riesgo y protectores</a:t>
          </a:r>
        </a:p>
      </dsp:txBody>
      <dsp:txXfrm>
        <a:off x="2520283" y="2106500"/>
        <a:ext cx="1825157" cy="1772873"/>
      </dsp:txXfrm>
    </dsp:sp>
    <dsp:sp modelId="{084193A3-41D1-4559-95B3-05840895C0ED}">
      <dsp:nvSpPr>
        <dsp:cNvPr id="0" name=""/>
        <dsp:cNvSpPr/>
      </dsp:nvSpPr>
      <dsp:spPr>
        <a:xfrm>
          <a:off x="4824535" y="1143070"/>
          <a:ext cx="328970" cy="3289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DE43A-DCF8-444C-B3B0-8797DD821819}">
      <dsp:nvSpPr>
        <dsp:cNvPr id="0" name=""/>
        <dsp:cNvSpPr/>
      </dsp:nvSpPr>
      <dsp:spPr>
        <a:xfrm>
          <a:off x="4392486" y="1481920"/>
          <a:ext cx="1854941" cy="239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315" tIns="0" rIns="0" bIns="0" numCol="1" spcCol="1270" anchor="t" anchorCtr="0">
          <a:noAutofit/>
        </a:bodyPr>
        <a:lstStyle/>
        <a:p>
          <a:pPr lvl="0" algn="l" defTabSz="800100">
            <a:lnSpc>
              <a:spcPct val="90000"/>
            </a:lnSpc>
            <a:spcBef>
              <a:spcPct val="0"/>
            </a:spcBef>
            <a:spcAft>
              <a:spcPct val="35000"/>
            </a:spcAft>
          </a:pPr>
          <a:r>
            <a:rPr lang="es-ES" sz="1800" kern="1200" dirty="0">
              <a:latin typeface="Calibri" pitchFamily="34" charset="0"/>
              <a:cs typeface="Times New Roman" pitchFamily="18" charset="0"/>
            </a:rPr>
            <a:t>Desarrollar y evaluar intervenciones</a:t>
          </a:r>
        </a:p>
      </dsp:txBody>
      <dsp:txXfrm>
        <a:off x="4392486" y="1481920"/>
        <a:ext cx="1854941" cy="2397453"/>
      </dsp:txXfrm>
    </dsp:sp>
    <dsp:sp modelId="{F9F6EFBF-ADDB-431E-80C7-1E98DA4611DA}">
      <dsp:nvSpPr>
        <dsp:cNvPr id="0" name=""/>
        <dsp:cNvSpPr/>
      </dsp:nvSpPr>
      <dsp:spPr>
        <a:xfrm>
          <a:off x="6840758" y="711023"/>
          <a:ext cx="440696" cy="4406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41E6C-2A0F-4C31-82B3-3463932F79C8}">
      <dsp:nvSpPr>
        <dsp:cNvPr id="0" name=""/>
        <dsp:cNvSpPr/>
      </dsp:nvSpPr>
      <dsp:spPr>
        <a:xfrm>
          <a:off x="6300195" y="1097862"/>
          <a:ext cx="1638396" cy="2781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516" tIns="0" rIns="0" bIns="0" numCol="1" spcCol="1270" anchor="t" anchorCtr="0">
          <a:noAutofit/>
        </a:bodyPr>
        <a:lstStyle/>
        <a:p>
          <a:pPr lvl="0" algn="l" defTabSz="800100">
            <a:lnSpc>
              <a:spcPct val="90000"/>
            </a:lnSpc>
            <a:spcBef>
              <a:spcPct val="0"/>
            </a:spcBef>
            <a:spcAft>
              <a:spcPct val="35000"/>
            </a:spcAft>
          </a:pPr>
          <a:r>
            <a:rPr lang="es-ES" sz="1800" kern="1200" dirty="0">
              <a:latin typeface="Calibri" pitchFamily="34" charset="0"/>
              <a:cs typeface="Times New Roman" pitchFamily="18" charset="0"/>
            </a:rPr>
            <a:t>Determinar las intervenciones efectivas</a:t>
          </a:r>
        </a:p>
      </dsp:txBody>
      <dsp:txXfrm>
        <a:off x="6300195" y="1097862"/>
        <a:ext cx="1638396" cy="278151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DFA9F-8C55-4120-A731-F635B9DF2389}" type="datetimeFigureOut">
              <a:rPr lang="es-CL" smtClean="0"/>
              <a:t>24-08-2022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F512-6D67-4B53-83CD-7C8276A82297}" type="slidenum">
              <a:rPr lang="es-CL" smtClean="0"/>
              <a:t>‹Nº›</a:t>
            </a:fld>
            <a:endParaRPr lang="es-CL"/>
          </a:p>
        </p:txBody>
      </p:sp>
    </p:spTree>
    <p:extLst>
      <p:ext uri="{BB962C8B-B14F-4D97-AF65-F5344CB8AC3E}">
        <p14:creationId xmlns:p14="http://schemas.microsoft.com/office/powerpoint/2010/main" val="283946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6EDCE-DC92-5646-AD29-19BF1D5D751F}"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7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6EDCE-DC92-5646-AD29-19BF1D5D751F}"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43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9373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6488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033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164207" y="461594"/>
            <a:ext cx="7863585" cy="69723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8/24/2022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52620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23406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8/24/2022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73834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818503" y="1743201"/>
            <a:ext cx="3552190" cy="4719955"/>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8/24/2022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8279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8/24/2022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04695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8/24/2022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723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67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0241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32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5572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699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944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56876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819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27963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3976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816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10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75721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643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24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5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462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480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32301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28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9648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81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97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095003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937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50874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72676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235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454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88776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174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57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135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737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7469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4815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685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8931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85181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5676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77431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4324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1913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3542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4421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4093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322432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26294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0861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15470-8B25-4EBA-B51A-FBF85C434F74}" type="datetimeFigureOut">
              <a:rPr kumimoji="0" lang="es-CL"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24-08-2022</a:t>
            </a:fld>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5C0D2-3FA4-4898-9F11-CA8F6FAA16E1}" type="slidenum">
              <a:rPr kumimoji="0" lang="es-CL"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41537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número de diapositiva"/>
          <p:cNvSpPr>
            <a:spLocks noGrp="1"/>
          </p:cNvSpPr>
          <p:nvPr>
            <p:ph type="sldNum" sz="quarter" idx="10"/>
          </p:nvPr>
        </p:nvSpPr>
        <p:spPr>
          <a:xfrm>
            <a:off x="5384800" y="6172200"/>
            <a:ext cx="1422400" cy="476250"/>
          </a:xfrm>
        </p:spPr>
        <p:txBody>
          <a:bodyPr/>
          <a:lstStyle>
            <a:lvl1pPr>
              <a:defRPr smtClean="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E0F8E9-7A19-4D0A-9B9F-054CAD762A32}" type="slidenum">
              <a:rPr kumimoji="0" lang="en-US" altLang="es-CL" sz="900" b="0" i="0" u="none" strike="noStrike" kern="1200" cap="none" spc="0" normalizeH="0" baseline="0" noProof="0">
                <a:ln>
                  <a:noFill/>
                </a:ln>
                <a:solidFill>
                  <a:srgbClr val="FFFFF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altLang="es-CL" sz="9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5 Marcador de fecha"/>
          <p:cNvSpPr>
            <a:spLocks noGrp="1"/>
          </p:cNvSpPr>
          <p:nvPr>
            <p:ph type="dt" sz="half" idx="11"/>
          </p:nvPr>
        </p:nvSpPr>
        <p:spPr>
          <a:xfrm>
            <a:off x="609600" y="6172200"/>
            <a:ext cx="4572000" cy="476250"/>
          </a:xfrm>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rPr>
              <a:t>Program in Criminal Justice</a:t>
            </a:r>
            <a:br>
              <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rPr>
            </a:br>
            <a:r>
              <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rPr>
              <a:t>Policy and Management </a:t>
            </a:r>
          </a:p>
        </p:txBody>
      </p:sp>
    </p:spTree>
    <p:extLst>
      <p:ext uri="{BB962C8B-B14F-4D97-AF65-F5344CB8AC3E}">
        <p14:creationId xmlns:p14="http://schemas.microsoft.com/office/powerpoint/2010/main" val="303497372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62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36774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927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74934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29518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8358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468232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01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6941407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8519929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67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0618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303787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161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221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337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9922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5281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8872262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850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7993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679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055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5655591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0021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927598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928651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3486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045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216299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86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5.xml"/><Relationship Id="rId7" Type="http://schemas.openxmlformats.org/officeDocument/2006/relationships/image" Target="../media/image7.jp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7.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352896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79CD9C-F955-4336-9A6A-3CD95CE59553}"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7CAA2-43C2-4A7E-A772-BDCFD5D617A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362647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ES" sz="900" b="0" i="0" u="none" strike="noStrike" kern="1200" cap="none" spc="0" normalizeH="0" baseline="0" noProof="0">
              <a:ln>
                <a:noFill/>
              </a:ln>
              <a:solidFill>
                <a:srgbClr val="009DD9"/>
              </a:solidFill>
              <a:effectLst/>
              <a:uLnTx/>
              <a:uFillTx/>
              <a:latin typeface="Trebuchet MS" panose="020B0603020202020204"/>
              <a:ea typeface="ＭＳ Ｐゴシック" panose="020B0600070205080204" pitchFamily="34" charset="-128"/>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900" b="0" i="0" u="none" strike="noStrike" kern="1200" cap="none" spc="0" normalizeH="0" baseline="0" noProof="0">
              <a:ln>
                <a:noFill/>
              </a:ln>
              <a:solidFill>
                <a:srgbClr val="009DD9"/>
              </a:solidFill>
              <a:effectLst/>
              <a:uLnTx/>
              <a:uFillTx/>
              <a:latin typeface="Trebuchet MS" panose="020B0603020202020204"/>
              <a:ea typeface="ＭＳ Ｐゴシック" panose="020B0600070205080204" pitchFamily="34" charset="-128"/>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742D46-9267-4D1C-927F-48584FB8BE62}" type="slidenum">
              <a:rPr kumimoji="0" lang="es-ES" altLang="es-CL" sz="900" b="0" i="0" u="none" strike="noStrike" kern="1200" cap="none" spc="0" normalizeH="0" baseline="0" noProof="0" smtClean="0">
                <a:ln>
                  <a:noFill/>
                </a:ln>
                <a:solidFill>
                  <a:srgbClr val="009DD9"/>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CL" sz="900" b="0" i="0" u="none" strike="noStrike" kern="1200" cap="none" spc="0" normalizeH="0" baseline="0" noProof="0">
              <a:ln>
                <a:noFill/>
              </a:ln>
              <a:solidFill>
                <a:srgbClr val="009DD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3843751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5871903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651F63-3281-4CFD-A889-87AFEB77FA4F}"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8/24/2022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D211B7-2CEC-457F-AF3D-AEE58C2C24A6}"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8831438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539611"/>
            <a:ext cx="12192000" cy="331838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817370" y="169926"/>
            <a:ext cx="8081009" cy="80010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a:xfrm>
            <a:off x="2029840" y="2259025"/>
            <a:ext cx="8132318" cy="2759710"/>
          </a:xfrm>
          <a:prstGeom prst="rect">
            <a:avLst/>
          </a:prstGeom>
        </p:spPr>
        <p:txBody>
          <a:bodyPr wrap="square" lIns="0" tIns="0" rIns="0" bIns="0">
            <a:spAutoFit/>
          </a:bodyPr>
          <a:lstStyle>
            <a:lvl1pPr>
              <a:defRPr sz="1800" b="1" i="0">
                <a:solidFill>
                  <a:srgbClr val="234060"/>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8/24/2022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022862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200" dirty="0" smtClean="0"/>
              <a:t>PERSPECTIVA HISTÓRICA DE LAS POLÍTICAS PÚBLICAS DE </a:t>
            </a:r>
            <a:r>
              <a:rPr lang="es-ES" sz="3200" dirty="0" smtClean="0"/>
              <a:t>SEGURIDAD en AMERICA LATINA</a:t>
            </a:r>
            <a:endParaRPr lang="es-CL" sz="3200" dirty="0"/>
          </a:p>
        </p:txBody>
      </p:sp>
      <p:sp>
        <p:nvSpPr>
          <p:cNvPr id="3" name="Subtítulo 2"/>
          <p:cNvSpPr>
            <a:spLocks noGrp="1"/>
          </p:cNvSpPr>
          <p:nvPr>
            <p:ph type="subTitle" idx="1"/>
          </p:nvPr>
        </p:nvSpPr>
        <p:spPr/>
        <p:txBody>
          <a:bodyPr/>
          <a:lstStyle/>
          <a:p>
            <a:endParaRPr lang="es-CL"/>
          </a:p>
        </p:txBody>
      </p:sp>
    </p:spTree>
    <p:extLst>
      <p:ext uri="{BB962C8B-B14F-4D97-AF65-F5344CB8AC3E}">
        <p14:creationId xmlns:p14="http://schemas.microsoft.com/office/powerpoint/2010/main" val="59403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1.bp.blogspot.com/-fjrUZL2P0N8/T24G8HoVz7I/AAAAAAAAArM/QIDG-CDVMVQ/s640/Mapa_Politico_Mudo_America.gif"/>
          <p:cNvPicPr/>
          <p:nvPr/>
        </p:nvPicPr>
        <p:blipFill>
          <a:blip r:embed="rId3" cstate="print">
            <a:duotone>
              <a:schemeClr val="accent1">
                <a:shade val="45000"/>
                <a:satMod val="135000"/>
              </a:schemeClr>
              <a:prstClr val="white"/>
            </a:duotone>
          </a:blip>
          <a:srcRect/>
          <a:stretch>
            <a:fillRect/>
          </a:stretch>
        </p:blipFill>
        <p:spPr bwMode="auto">
          <a:xfrm>
            <a:off x="9977076" y="0"/>
            <a:ext cx="690924" cy="928694"/>
          </a:xfrm>
          <a:prstGeom prst="rect">
            <a:avLst/>
          </a:prstGeom>
          <a:noFill/>
          <a:ln w="9525">
            <a:noFill/>
            <a:miter lim="800000"/>
            <a:headEnd/>
            <a:tailEnd/>
          </a:ln>
        </p:spPr>
      </p:pic>
      <p:graphicFrame>
        <p:nvGraphicFramePr>
          <p:cNvPr id="3" name="2 Tabla"/>
          <p:cNvGraphicFramePr>
            <a:graphicFrameLocks noGrp="1"/>
          </p:cNvGraphicFramePr>
          <p:nvPr>
            <p:extLst/>
          </p:nvPr>
        </p:nvGraphicFramePr>
        <p:xfrm>
          <a:off x="-1" y="799068"/>
          <a:ext cx="12305212" cy="7675803"/>
        </p:xfrm>
        <a:graphic>
          <a:graphicData uri="http://schemas.openxmlformats.org/drawingml/2006/table">
            <a:tbl>
              <a:tblPr/>
              <a:tblGrid>
                <a:gridCol w="1512935">
                  <a:extLst>
                    <a:ext uri="{9D8B030D-6E8A-4147-A177-3AD203B41FA5}">
                      <a16:colId xmlns:a16="http://schemas.microsoft.com/office/drawing/2014/main" val="20000"/>
                    </a:ext>
                  </a:extLst>
                </a:gridCol>
                <a:gridCol w="1512935">
                  <a:extLst>
                    <a:ext uri="{9D8B030D-6E8A-4147-A177-3AD203B41FA5}">
                      <a16:colId xmlns:a16="http://schemas.microsoft.com/office/drawing/2014/main" val="20001"/>
                    </a:ext>
                  </a:extLst>
                </a:gridCol>
                <a:gridCol w="3631048">
                  <a:extLst>
                    <a:ext uri="{9D8B030D-6E8A-4147-A177-3AD203B41FA5}">
                      <a16:colId xmlns:a16="http://schemas.microsoft.com/office/drawing/2014/main" val="20002"/>
                    </a:ext>
                  </a:extLst>
                </a:gridCol>
                <a:gridCol w="5648294">
                  <a:extLst>
                    <a:ext uri="{9D8B030D-6E8A-4147-A177-3AD203B41FA5}">
                      <a16:colId xmlns:a16="http://schemas.microsoft.com/office/drawing/2014/main" val="20003"/>
                    </a:ext>
                  </a:extLst>
                </a:gridCol>
              </a:tblGrid>
              <a:tr h="671328">
                <a:tc gridSpan="4">
                  <a:txBody>
                    <a:bodyPr/>
                    <a:lstStyle/>
                    <a:p>
                      <a:pPr>
                        <a:lnSpc>
                          <a:spcPct val="115000"/>
                        </a:lnSpc>
                        <a:spcAft>
                          <a:spcPts val="1000"/>
                        </a:spcAft>
                      </a:pPr>
                      <a:r>
                        <a:rPr lang="es-CL" sz="1600" b="1" kern="700" baseline="0" dirty="0">
                          <a:solidFill>
                            <a:srgbClr val="000000"/>
                          </a:solidFill>
                          <a:latin typeface="Arial" panose="020B0604020202020204" pitchFamily="34" charset="0"/>
                          <a:ea typeface="Calibri"/>
                          <a:cs typeface="Arial" panose="020B0604020202020204" pitchFamily="34" charset="0"/>
                        </a:rPr>
                        <a:t>Ejemplos internacionales de Intervenciones preventivas con evidencia  experimental de  impacto</a:t>
                      </a:r>
                      <a:r>
                        <a:rPr lang="es-CL" sz="1600" b="1" kern="700" baseline="0" dirty="0">
                          <a:solidFill>
                            <a:schemeClr val="accent1">
                              <a:lumMod val="75000"/>
                            </a:schemeClr>
                          </a:solidFill>
                          <a:latin typeface="Arial" panose="020B0604020202020204" pitchFamily="34" charset="0"/>
                          <a:ea typeface="Calibri"/>
                          <a:cs typeface="Arial" panose="020B0604020202020204" pitchFamily="34" charset="0"/>
                        </a:rPr>
                        <a:t>: Organizadas desde el objeto de la intervención</a:t>
                      </a:r>
                      <a:endParaRPr lang="es-CL" sz="1600" kern="700" baseline="0" dirty="0">
                        <a:solidFill>
                          <a:schemeClr val="accent1">
                            <a:lumMod val="75000"/>
                          </a:schemeClr>
                        </a:solidFill>
                        <a:latin typeface="Arial" panose="020B0604020202020204" pitchFamily="34" charset="0"/>
                        <a:ea typeface="Calibri"/>
                        <a:cs typeface="Arial" panose="020B0604020202020204" pitchFamily="34" charset="0"/>
                      </a:endParaRPr>
                    </a:p>
                  </a:txBody>
                  <a:tcPr marL="39879" marR="39879"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503016">
                <a:tc>
                  <a:txBody>
                    <a:bodyPr/>
                    <a:lstStyle/>
                    <a:p>
                      <a:pPr algn="ctr">
                        <a:lnSpc>
                          <a:spcPct val="115000"/>
                        </a:lnSpc>
                        <a:spcAft>
                          <a:spcPts val="1000"/>
                        </a:spcAft>
                      </a:pPr>
                      <a:r>
                        <a:rPr lang="es-CL" sz="1400" b="1" kern="700" baseline="0" dirty="0" smtClean="0">
                          <a:solidFill>
                            <a:srgbClr val="FFFFFF"/>
                          </a:solidFill>
                          <a:latin typeface="Arial" panose="020B0604020202020204" pitchFamily="34" charset="0"/>
                          <a:ea typeface="Calibri"/>
                          <a:cs typeface="Arial" panose="020B0604020202020204" pitchFamily="34" charset="0"/>
                        </a:rPr>
                        <a:t>objeto </a:t>
                      </a:r>
                      <a:r>
                        <a:rPr lang="es-CL" sz="1400" b="1" kern="700" baseline="0" dirty="0">
                          <a:solidFill>
                            <a:srgbClr val="FFFFFF"/>
                          </a:solidFill>
                          <a:latin typeface="Arial" panose="020B0604020202020204" pitchFamily="34" charset="0"/>
                          <a:ea typeface="Calibri"/>
                          <a:cs typeface="Arial" panose="020B0604020202020204" pitchFamily="34" charset="0"/>
                        </a:rPr>
                        <a:t>de la intervención</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lnSpc>
                          <a:spcPct val="115000"/>
                        </a:lnSpc>
                        <a:spcAft>
                          <a:spcPts val="1000"/>
                        </a:spcAft>
                      </a:pPr>
                      <a:r>
                        <a:rPr lang="es-CL" sz="1400" b="1" kern="700" baseline="0" dirty="0">
                          <a:solidFill>
                            <a:schemeClr val="tx1"/>
                          </a:solidFill>
                          <a:latin typeface="Arial" panose="020B0604020202020204" pitchFamily="34" charset="0"/>
                          <a:ea typeface="Calibri"/>
                          <a:cs typeface="Arial" panose="020B0604020202020204" pitchFamily="34" charset="0"/>
                        </a:rPr>
                        <a:t>Nivel de intervención</a:t>
                      </a:r>
                      <a:endParaRPr lang="es-CL" sz="1400" kern="700" baseline="0" dirty="0">
                        <a:solidFill>
                          <a:schemeClr val="tx1"/>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1000"/>
                        </a:spcAft>
                      </a:pPr>
                      <a:r>
                        <a:rPr lang="es-CL" sz="1600" b="1" kern="700" baseline="0" dirty="0">
                          <a:solidFill>
                            <a:srgbClr val="000000"/>
                          </a:solidFill>
                          <a:latin typeface="Arial" panose="020B0604020202020204" pitchFamily="34" charset="0"/>
                          <a:ea typeface="Calibri"/>
                          <a:cs typeface="Arial" panose="020B0604020202020204" pitchFamily="34" charset="0"/>
                        </a:rPr>
                        <a:t>Objetivos de las intervenciones</a:t>
                      </a:r>
                      <a:endParaRPr lang="es-CL" sz="16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1000"/>
                        </a:spcAft>
                      </a:pPr>
                      <a:r>
                        <a:rPr lang="es-ES" sz="1200" kern="700" baseline="0" dirty="0" smtClean="0">
                          <a:solidFill>
                            <a:srgbClr val="000000"/>
                          </a:solidFill>
                          <a:latin typeface="Arial" panose="020B0604020202020204" pitchFamily="34" charset="0"/>
                          <a:ea typeface="Calibri"/>
                          <a:cs typeface="Arial" panose="020B0604020202020204" pitchFamily="34" charset="0"/>
                        </a:rPr>
                        <a:t>Ejemplo </a:t>
                      </a:r>
                      <a:endParaRPr lang="es-CL" sz="12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1"/>
                  </a:ext>
                </a:extLst>
              </a:tr>
              <a:tr h="574876">
                <a:tc rowSpan="3">
                  <a:txBody>
                    <a:bodyPr/>
                    <a:lstStyle/>
                    <a:p>
                      <a:pPr>
                        <a:lnSpc>
                          <a:spcPct val="115000"/>
                        </a:lnSpc>
                        <a:spcAft>
                          <a:spcPts val="1000"/>
                        </a:spcAft>
                      </a:pPr>
                      <a:r>
                        <a:rPr lang="es-CL" sz="1400" kern="700" baseline="0" dirty="0">
                          <a:solidFill>
                            <a:srgbClr val="FFFFFF"/>
                          </a:solidFill>
                          <a:latin typeface="Arial" panose="020B0604020202020204" pitchFamily="34" charset="0"/>
                          <a:ea typeface="Calibri"/>
                          <a:cs typeface="Arial" panose="020B0604020202020204" pitchFamily="34" charset="0"/>
                        </a:rPr>
                        <a:t>Jóvenes</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lnSpc>
                          <a:spcPct val="115000"/>
                        </a:lnSpc>
                        <a:spcAft>
                          <a:spcPts val="1000"/>
                        </a:spcAft>
                      </a:pPr>
                      <a:r>
                        <a:rPr lang="es-CL" sz="1600" kern="700" baseline="0" dirty="0">
                          <a:solidFill>
                            <a:schemeClr val="tx1"/>
                          </a:solidFill>
                          <a:latin typeface="Arial" panose="020B0604020202020204" pitchFamily="34" charset="0"/>
                          <a:ea typeface="Calibri"/>
                          <a:cs typeface="Arial" panose="020B0604020202020204" pitchFamily="34" charset="0"/>
                        </a:rPr>
                        <a:t>Primaria</a:t>
                      </a: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1000"/>
                        </a:spcAft>
                      </a:pPr>
                      <a:r>
                        <a:rPr lang="es-CL" sz="1600" kern="700" baseline="0" dirty="0">
                          <a:solidFill>
                            <a:srgbClr val="000000"/>
                          </a:solidFill>
                          <a:latin typeface="Arial" panose="020B0604020202020204" pitchFamily="34" charset="0"/>
                          <a:ea typeface="Calibri"/>
                          <a:cs typeface="Arial" panose="020B0604020202020204" pitchFamily="34" charset="0"/>
                        </a:rPr>
                        <a:t>Reducir la exposición a las oportunidades de conducta de riesgo</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1000"/>
                        </a:spcAft>
                      </a:pPr>
                      <a:r>
                        <a:rPr kumimoji="0" lang="es-ES" sz="1600" kern="1200" dirty="0" smtClean="0">
                          <a:solidFill>
                            <a:schemeClr val="tx1"/>
                          </a:solidFill>
                          <a:latin typeface="Arial" panose="020B0604020202020204" pitchFamily="34" charset="0"/>
                          <a:ea typeface="+mn-ea"/>
                          <a:cs typeface="Arial" panose="020B0604020202020204" pitchFamily="34" charset="0"/>
                        </a:rPr>
                        <a:t>Extensión de la jornada escolar en Chile, </a:t>
                      </a:r>
                      <a:r>
                        <a:rPr kumimoji="0" lang="es-ES" sz="1600" kern="1200" dirty="0" err="1" smtClean="0">
                          <a:solidFill>
                            <a:schemeClr val="tx1"/>
                          </a:solidFill>
                          <a:latin typeface="Arial" panose="020B0604020202020204" pitchFamily="34" charset="0"/>
                          <a:ea typeface="+mn-ea"/>
                          <a:cs typeface="Arial" panose="020B0604020202020204" pitchFamily="34" charset="0"/>
                        </a:rPr>
                        <a:t>eval</a:t>
                      </a:r>
                      <a:r>
                        <a:rPr kumimoji="0" lang="es-ES" sz="1600" kern="1200" dirty="0" smtClean="0">
                          <a:solidFill>
                            <a:schemeClr val="tx1"/>
                          </a:solidFill>
                          <a:latin typeface="Arial" panose="020B0604020202020204" pitchFamily="34" charset="0"/>
                          <a:ea typeface="+mn-ea"/>
                          <a:cs typeface="Arial" panose="020B0604020202020204" pitchFamily="34" charset="0"/>
                        </a:rPr>
                        <a:t>. cuasi experimental: delitos violentos y contra la propiedad disminuyeron. </a:t>
                      </a:r>
                      <a:r>
                        <a:rPr kumimoji="0" lang="es-ES" sz="1600" kern="1200" dirty="0" err="1" smtClean="0">
                          <a:solidFill>
                            <a:schemeClr val="tx1"/>
                          </a:solidFill>
                          <a:latin typeface="Arial" panose="020B0604020202020204" pitchFamily="34" charset="0"/>
                          <a:ea typeface="+mn-ea"/>
                          <a:cs typeface="Arial" panose="020B0604020202020204" pitchFamily="34" charset="0"/>
                        </a:rPr>
                        <a:t>Krueger</a:t>
                      </a:r>
                      <a:r>
                        <a:rPr kumimoji="0" lang="es-ES" sz="1600" kern="1200" dirty="0" smtClean="0">
                          <a:solidFill>
                            <a:schemeClr val="tx1"/>
                          </a:solidFill>
                          <a:latin typeface="Arial" panose="020B0604020202020204" pitchFamily="34" charset="0"/>
                          <a:ea typeface="+mn-ea"/>
                          <a:cs typeface="Arial" panose="020B0604020202020204" pitchFamily="34" charset="0"/>
                        </a:rPr>
                        <a:t> y </a:t>
                      </a:r>
                      <a:r>
                        <a:rPr kumimoji="0" lang="es-ES" sz="1600" kern="1200" dirty="0" err="1" smtClean="0">
                          <a:solidFill>
                            <a:schemeClr val="tx1"/>
                          </a:solidFill>
                          <a:latin typeface="Arial" panose="020B0604020202020204" pitchFamily="34" charset="0"/>
                          <a:ea typeface="+mn-ea"/>
                          <a:cs typeface="Arial" panose="020B0604020202020204" pitchFamily="34" charset="0"/>
                        </a:rPr>
                        <a:t>Berthelon</a:t>
                      </a:r>
                      <a:r>
                        <a:rPr kumimoji="0" lang="es-ES" sz="1600" kern="1200" dirty="0" smtClean="0">
                          <a:solidFill>
                            <a:schemeClr val="tx1"/>
                          </a:solidFill>
                          <a:latin typeface="Arial" panose="020B0604020202020204" pitchFamily="34" charset="0"/>
                          <a:ea typeface="+mn-ea"/>
                          <a:cs typeface="Arial" panose="020B0604020202020204" pitchFamily="34" charset="0"/>
                        </a:rPr>
                        <a:t> (2011)</a:t>
                      </a:r>
                      <a:endParaRPr lang="es-CL" sz="16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74876">
                <a:tc vMerge="1">
                  <a:txBody>
                    <a:bodyPr/>
                    <a:lstStyle/>
                    <a:p>
                      <a:endParaRPr lang="es-CL"/>
                    </a:p>
                  </a:txBody>
                  <a:tcPr/>
                </a:tc>
                <a:tc rowSpan="2">
                  <a:txBody>
                    <a:bodyPr/>
                    <a:lstStyle/>
                    <a:p>
                      <a:pPr algn="ctr">
                        <a:lnSpc>
                          <a:spcPct val="115000"/>
                        </a:lnSpc>
                        <a:spcAft>
                          <a:spcPts val="1000"/>
                        </a:spcAft>
                      </a:pPr>
                      <a:r>
                        <a:rPr lang="es-CL" sz="1600" kern="700" baseline="0" dirty="0">
                          <a:solidFill>
                            <a:schemeClr val="tx1"/>
                          </a:solidFill>
                          <a:latin typeface="Arial" panose="020B0604020202020204" pitchFamily="34" charset="0"/>
                          <a:ea typeface="Calibri"/>
                          <a:cs typeface="Arial" panose="020B0604020202020204" pitchFamily="34" charset="0"/>
                        </a:rPr>
                        <a:t>Secundaria</a:t>
                      </a: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1000"/>
                        </a:spcAft>
                      </a:pPr>
                      <a:r>
                        <a:rPr lang="es-CL" sz="1600" kern="700" baseline="0" dirty="0">
                          <a:solidFill>
                            <a:srgbClr val="000000"/>
                          </a:solidFill>
                          <a:latin typeface="Arial" panose="020B0604020202020204" pitchFamily="34" charset="0"/>
                          <a:ea typeface="Calibri"/>
                          <a:cs typeface="Arial" panose="020B0604020202020204" pitchFamily="34" charset="0"/>
                        </a:rPr>
                        <a:t>Aumentar los costos de las conductas desviadas,  mejorando el futuro</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r>
                        <a:rPr kumimoji="0" lang="es-ES" sz="1400" kern="1200" dirty="0" err="1" smtClean="0">
                          <a:solidFill>
                            <a:schemeClr val="tx1"/>
                          </a:solidFill>
                          <a:latin typeface="Arial" panose="020B0604020202020204" pitchFamily="34" charset="0"/>
                          <a:ea typeface="+mn-ea"/>
                          <a:cs typeface="Arial" panose="020B0604020202020204" pitchFamily="34" charset="0"/>
                        </a:rPr>
                        <a:t>Jobs</a:t>
                      </a:r>
                      <a:r>
                        <a:rPr kumimoji="0" lang="es-ES" sz="1400" kern="1200" dirty="0" smtClean="0">
                          <a:solidFill>
                            <a:schemeClr val="tx1"/>
                          </a:solidFill>
                          <a:latin typeface="Arial" panose="020B0604020202020204" pitchFamily="34" charset="0"/>
                          <a:ea typeface="+mn-ea"/>
                          <a:cs typeface="Arial" panose="020B0604020202020204" pitchFamily="34" charset="0"/>
                        </a:rPr>
                        <a:t> Corps en Estados Unidos, </a:t>
                      </a:r>
                      <a:r>
                        <a:rPr kumimoji="0" lang="es-ES" sz="1400" kern="1200" dirty="0" err="1" smtClean="0">
                          <a:solidFill>
                            <a:schemeClr val="tx1"/>
                          </a:solidFill>
                          <a:latin typeface="Arial" panose="020B0604020202020204" pitchFamily="34" charset="0"/>
                          <a:ea typeface="+mn-ea"/>
                          <a:cs typeface="Arial" panose="020B0604020202020204" pitchFamily="34" charset="0"/>
                        </a:rPr>
                        <a:t>eval</a:t>
                      </a:r>
                      <a:r>
                        <a:rPr kumimoji="0" lang="es-ES" sz="1400" kern="1200" dirty="0" smtClean="0">
                          <a:solidFill>
                            <a:schemeClr val="tx1"/>
                          </a:solidFill>
                          <a:latin typeface="Arial" panose="020B0604020202020204" pitchFamily="34" charset="0"/>
                          <a:ea typeface="+mn-ea"/>
                          <a:cs typeface="Arial" panose="020B0604020202020204" pitchFamily="34" charset="0"/>
                        </a:rPr>
                        <a:t>. experimental .El programa disminuía la actividad delictiva y aumentaba los ingresos durante varios años. (</a:t>
                      </a:r>
                      <a:r>
                        <a:rPr kumimoji="0" lang="es-ES" sz="1400" kern="1200" dirty="0" err="1" smtClean="0">
                          <a:solidFill>
                            <a:schemeClr val="tx1"/>
                          </a:solidFill>
                          <a:latin typeface="Arial" panose="020B0604020202020204" pitchFamily="34" charset="0"/>
                          <a:ea typeface="+mn-ea"/>
                          <a:cs typeface="Arial" panose="020B0604020202020204" pitchFamily="34" charset="0"/>
                        </a:rPr>
                        <a:t>Schochet</a:t>
                      </a:r>
                      <a:r>
                        <a:rPr kumimoji="0" lang="es-ES" sz="1400" kern="1200" dirty="0" smtClean="0">
                          <a:solidFill>
                            <a:schemeClr val="tx1"/>
                          </a:solidFill>
                          <a:latin typeface="Arial" panose="020B0604020202020204" pitchFamily="34" charset="0"/>
                          <a:ea typeface="+mn-ea"/>
                          <a:cs typeface="Arial" panose="020B0604020202020204" pitchFamily="34" charset="0"/>
                        </a:rPr>
                        <a:t>, </a:t>
                      </a:r>
                      <a:r>
                        <a:rPr kumimoji="0" lang="es-ES" sz="1400" kern="1200" dirty="0" err="1" smtClean="0">
                          <a:solidFill>
                            <a:schemeClr val="tx1"/>
                          </a:solidFill>
                          <a:latin typeface="Arial" panose="020B0604020202020204" pitchFamily="34" charset="0"/>
                          <a:ea typeface="+mn-ea"/>
                          <a:cs typeface="Arial" panose="020B0604020202020204" pitchFamily="34" charset="0"/>
                        </a:rPr>
                        <a:t>Burghardt</a:t>
                      </a:r>
                      <a:r>
                        <a:rPr kumimoji="0" lang="es-ES" sz="1400" kern="1200" dirty="0" smtClean="0">
                          <a:solidFill>
                            <a:schemeClr val="tx1"/>
                          </a:solidFill>
                          <a:latin typeface="Arial" panose="020B0604020202020204" pitchFamily="34" charset="0"/>
                          <a:ea typeface="+mn-ea"/>
                          <a:cs typeface="Arial" panose="020B0604020202020204" pitchFamily="34" charset="0"/>
                        </a:rPr>
                        <a:t>, y </a:t>
                      </a:r>
                      <a:r>
                        <a:rPr kumimoji="0" lang="es-ES" sz="1400" kern="1200" dirty="0" err="1" smtClean="0">
                          <a:solidFill>
                            <a:schemeClr val="tx1"/>
                          </a:solidFill>
                          <a:latin typeface="Arial" panose="020B0604020202020204" pitchFamily="34" charset="0"/>
                          <a:ea typeface="+mn-ea"/>
                          <a:cs typeface="Arial" panose="020B0604020202020204" pitchFamily="34" charset="0"/>
                        </a:rPr>
                        <a:t>McConnell</a:t>
                      </a:r>
                      <a:r>
                        <a:rPr kumimoji="0" lang="es-ES" sz="1400" kern="1200" dirty="0" smtClean="0">
                          <a:solidFill>
                            <a:schemeClr val="tx1"/>
                          </a:solidFill>
                          <a:latin typeface="Arial" panose="020B0604020202020204" pitchFamily="34" charset="0"/>
                          <a:ea typeface="+mn-ea"/>
                          <a:cs typeface="Arial" panose="020B0604020202020204" pitchFamily="34" charset="0"/>
                        </a:rPr>
                        <a:t>, 2008).</a:t>
                      </a:r>
                      <a:endParaRPr kumimoji="0" lang="es-CL" sz="1400" kern="1200" dirty="0" smtClean="0">
                        <a:solidFill>
                          <a:schemeClr val="tx1"/>
                        </a:solidFill>
                        <a:latin typeface="Arial" panose="020B0604020202020204" pitchFamily="34" charset="0"/>
                        <a:ea typeface="+mn-ea"/>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3"/>
                  </a:ext>
                </a:extLst>
              </a:tr>
              <a:tr h="862314">
                <a:tc vMerge="1">
                  <a:txBody>
                    <a:bodyPr/>
                    <a:lstStyle/>
                    <a:p>
                      <a:endParaRPr lang="es-CL"/>
                    </a:p>
                  </a:txBody>
                  <a:tcPr/>
                </a:tc>
                <a:tc vMerge="1">
                  <a:txBody>
                    <a:bodyPr/>
                    <a:lstStyle/>
                    <a:p>
                      <a:endParaRPr lang="es-CL"/>
                    </a:p>
                  </a:txBody>
                  <a:tcPr/>
                </a:tc>
                <a:tc>
                  <a:txBody>
                    <a:bodyPr/>
                    <a:lstStyle/>
                    <a:p>
                      <a:pPr>
                        <a:lnSpc>
                          <a:spcPct val="115000"/>
                        </a:lnSpc>
                        <a:spcAft>
                          <a:spcPts val="1000"/>
                        </a:spcAft>
                      </a:pPr>
                      <a:r>
                        <a:rPr lang="es-CL" sz="1600" kern="700" baseline="0" dirty="0">
                          <a:solidFill>
                            <a:srgbClr val="000000"/>
                          </a:solidFill>
                          <a:latin typeface="Arial" panose="020B0604020202020204" pitchFamily="34" charset="0"/>
                          <a:ea typeface="Calibri"/>
                          <a:cs typeface="Arial" panose="020B0604020202020204" pitchFamily="34" charset="0"/>
                        </a:rPr>
                        <a:t>Fortalecimiento de la capacidad socioemocional para responder a situaciones difíciles</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1000"/>
                        </a:spcAft>
                      </a:pPr>
                      <a:r>
                        <a:rPr kumimoji="0" lang="es-ES" sz="1400" kern="1200" dirty="0" smtClean="0">
                          <a:solidFill>
                            <a:schemeClr val="tx1"/>
                          </a:solidFill>
                          <a:latin typeface="Arial" panose="020B0604020202020204" pitchFamily="34" charset="0"/>
                          <a:ea typeface="+mn-ea"/>
                          <a:cs typeface="Arial" panose="020B0604020202020204" pitchFamily="34" charset="0"/>
                        </a:rPr>
                        <a:t>YMCA en Kingston, Jamaica, </a:t>
                      </a:r>
                      <a:r>
                        <a:rPr kumimoji="0" lang="es-ES" sz="1400" kern="1200" dirty="0" err="1" smtClean="0">
                          <a:solidFill>
                            <a:schemeClr val="tx1"/>
                          </a:solidFill>
                          <a:latin typeface="Arial" panose="020B0604020202020204" pitchFamily="34" charset="0"/>
                          <a:ea typeface="+mn-ea"/>
                          <a:cs typeface="Arial" panose="020B0604020202020204" pitchFamily="34" charset="0"/>
                        </a:rPr>
                        <a:t>eval</a:t>
                      </a:r>
                      <a:r>
                        <a:rPr kumimoji="0" lang="es-ES" sz="1400" kern="1200" dirty="0" smtClean="0">
                          <a:solidFill>
                            <a:schemeClr val="tx1"/>
                          </a:solidFill>
                          <a:latin typeface="Arial" panose="020B0604020202020204" pitchFamily="34" charset="0"/>
                          <a:ea typeface="+mn-ea"/>
                          <a:cs typeface="Arial" panose="020B0604020202020204" pitchFamily="34" charset="0"/>
                        </a:rPr>
                        <a:t>. experimental.</a:t>
                      </a:r>
                      <a:r>
                        <a:rPr kumimoji="0" lang="es-ES" sz="1400" kern="1200" baseline="0" dirty="0" smtClean="0">
                          <a:solidFill>
                            <a:schemeClr val="tx1"/>
                          </a:solidFill>
                          <a:latin typeface="Arial" panose="020B0604020202020204" pitchFamily="34" charset="0"/>
                          <a:ea typeface="+mn-ea"/>
                          <a:cs typeface="Arial" panose="020B0604020202020204" pitchFamily="34" charset="0"/>
                        </a:rPr>
                        <a:t> R</a:t>
                      </a:r>
                      <a:r>
                        <a:rPr kumimoji="0" lang="es-ES" sz="1400" kern="1200" dirty="0" smtClean="0">
                          <a:solidFill>
                            <a:schemeClr val="tx1"/>
                          </a:solidFill>
                          <a:latin typeface="Arial" panose="020B0604020202020204" pitchFamily="34" charset="0"/>
                          <a:ea typeface="+mn-ea"/>
                          <a:cs typeface="Arial" panose="020B0604020202020204" pitchFamily="34" charset="0"/>
                        </a:rPr>
                        <a:t>educía las conductas agresivas entre los jóvenes que habían abandonado la escuela y recibían ayuda y formación en diversas habilidades (Guerra </a:t>
                      </a:r>
                      <a:r>
                        <a:rPr kumimoji="0" lang="es-ES" sz="1400" i="1" kern="1200" dirty="0" smtClean="0">
                          <a:solidFill>
                            <a:schemeClr val="tx1"/>
                          </a:solidFill>
                          <a:latin typeface="Arial" panose="020B0604020202020204" pitchFamily="34" charset="0"/>
                          <a:ea typeface="+mn-ea"/>
                          <a:cs typeface="Arial" panose="020B0604020202020204" pitchFamily="34" charset="0"/>
                        </a:rPr>
                        <a:t>et al</a:t>
                      </a:r>
                      <a:r>
                        <a:rPr kumimoji="0" lang="es-ES" sz="1400" kern="1200" dirty="0" smtClean="0">
                          <a:solidFill>
                            <a:schemeClr val="tx1"/>
                          </a:solidFill>
                          <a:latin typeface="Arial" panose="020B0604020202020204" pitchFamily="34" charset="0"/>
                          <a:ea typeface="+mn-ea"/>
                          <a:cs typeface="Arial" panose="020B0604020202020204" pitchFamily="34" charset="0"/>
                        </a:rPr>
                        <a:t>., 2010)</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18533">
                <a:tc rowSpan="2">
                  <a:txBody>
                    <a:bodyPr/>
                    <a:lstStyle/>
                    <a:p>
                      <a:pPr>
                        <a:lnSpc>
                          <a:spcPct val="115000"/>
                        </a:lnSpc>
                        <a:spcAft>
                          <a:spcPts val="1000"/>
                        </a:spcAft>
                      </a:pPr>
                      <a:r>
                        <a:rPr lang="es-CL" sz="1400" kern="700" baseline="0" dirty="0">
                          <a:solidFill>
                            <a:srgbClr val="FFFFFF"/>
                          </a:solidFill>
                          <a:latin typeface="Arial" panose="020B0604020202020204" pitchFamily="34" charset="0"/>
                          <a:ea typeface="Calibri"/>
                          <a:cs typeface="Arial" panose="020B0604020202020204" pitchFamily="34" charset="0"/>
                        </a:rPr>
                        <a:t>Violencia Doméstica</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lnSpc>
                          <a:spcPct val="115000"/>
                        </a:lnSpc>
                        <a:spcAft>
                          <a:spcPts val="1000"/>
                        </a:spcAft>
                      </a:pPr>
                      <a:r>
                        <a:rPr lang="es-CL" sz="1600" kern="700" baseline="0" dirty="0">
                          <a:solidFill>
                            <a:schemeClr val="tx1"/>
                          </a:solidFill>
                          <a:latin typeface="Arial" panose="020B0604020202020204" pitchFamily="34" charset="0"/>
                          <a:ea typeface="Calibri"/>
                          <a:cs typeface="Arial" panose="020B0604020202020204" pitchFamily="34" charset="0"/>
                        </a:rPr>
                        <a:t>Primaria</a:t>
                      </a: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1000"/>
                        </a:spcAft>
                      </a:pPr>
                      <a:r>
                        <a:rPr lang="es-CL" sz="1600" kern="700" baseline="0" dirty="0">
                          <a:solidFill>
                            <a:srgbClr val="000000"/>
                          </a:solidFill>
                          <a:latin typeface="Arial" panose="020B0604020202020204" pitchFamily="34" charset="0"/>
                          <a:ea typeface="Calibri"/>
                          <a:cs typeface="Arial" panose="020B0604020202020204" pitchFamily="34" charset="0"/>
                        </a:rPr>
                        <a:t>Cambiar las normas comunitarias a través del material transmitido mediante MCM</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nSpc>
                          <a:spcPct val="115000"/>
                        </a:lnSpc>
                        <a:spcAft>
                          <a:spcPts val="1000"/>
                        </a:spcAft>
                      </a:pPr>
                      <a:r>
                        <a:rPr kumimoji="0" lang="es-ES" sz="1400" kern="1200" dirty="0" smtClean="0">
                          <a:solidFill>
                            <a:schemeClr val="tx1"/>
                          </a:solidFill>
                          <a:latin typeface="Arial" panose="020B0604020202020204" pitchFamily="34" charset="0"/>
                          <a:ea typeface="+mn-ea"/>
                          <a:cs typeface="Arial" panose="020B0604020202020204" pitchFamily="34" charset="0"/>
                        </a:rPr>
                        <a:t>En Nicaragua, el programa Sexto Sentido,</a:t>
                      </a:r>
                      <a:r>
                        <a:rPr kumimoji="0" lang="es-ES" sz="1400" kern="1200" baseline="0" dirty="0" smtClean="0">
                          <a:solidFill>
                            <a:schemeClr val="tx1"/>
                          </a:solidFill>
                          <a:latin typeface="Arial" panose="020B0604020202020204" pitchFamily="34" charset="0"/>
                          <a:ea typeface="+mn-ea"/>
                          <a:cs typeface="Arial" panose="020B0604020202020204" pitchFamily="34" charset="0"/>
                        </a:rPr>
                        <a:t> utilizando </a:t>
                      </a:r>
                      <a:r>
                        <a:rPr kumimoji="0" lang="es-ES" sz="1400" kern="1200" dirty="0" smtClean="0">
                          <a:solidFill>
                            <a:schemeClr val="tx1"/>
                          </a:solidFill>
                          <a:latin typeface="Arial" panose="020B0604020202020204" pitchFamily="34" charset="0"/>
                          <a:ea typeface="+mn-ea"/>
                          <a:cs typeface="Arial" panose="020B0604020202020204" pitchFamily="34" charset="0"/>
                        </a:rPr>
                        <a:t> telenovelas ha demostrado ser promisorio para alterar las actitudes hacia la violencia doméstica (</a:t>
                      </a:r>
                      <a:r>
                        <a:rPr kumimoji="0" lang="es-ES" sz="1400" kern="1200" dirty="0" err="1" smtClean="0">
                          <a:solidFill>
                            <a:schemeClr val="tx1"/>
                          </a:solidFill>
                          <a:latin typeface="Arial" panose="020B0604020202020204" pitchFamily="34" charset="0"/>
                          <a:ea typeface="+mn-ea"/>
                          <a:cs typeface="Arial" panose="020B0604020202020204" pitchFamily="34" charset="0"/>
                        </a:rPr>
                        <a:t>Solorazno</a:t>
                      </a:r>
                      <a:r>
                        <a:rPr kumimoji="0" lang="es-ES" sz="1400" i="1" kern="1200" dirty="0" err="1" smtClean="0">
                          <a:solidFill>
                            <a:schemeClr val="tx1"/>
                          </a:solidFill>
                          <a:latin typeface="Arial" panose="020B0604020202020204" pitchFamily="34" charset="0"/>
                          <a:ea typeface="+mn-ea"/>
                          <a:cs typeface="Arial" panose="020B0604020202020204" pitchFamily="34" charset="0"/>
                        </a:rPr>
                        <a:t>et</a:t>
                      </a:r>
                      <a:r>
                        <a:rPr kumimoji="0" lang="es-ES" sz="1400" i="1" kern="1200" dirty="0" smtClean="0">
                          <a:solidFill>
                            <a:schemeClr val="tx1"/>
                          </a:solidFill>
                          <a:latin typeface="Arial" panose="020B0604020202020204" pitchFamily="34" charset="0"/>
                          <a:ea typeface="+mn-ea"/>
                          <a:cs typeface="Arial" panose="020B0604020202020204" pitchFamily="34" charset="0"/>
                        </a:rPr>
                        <a:t> al</a:t>
                      </a:r>
                      <a:r>
                        <a:rPr kumimoji="0" lang="es-ES" sz="1400" kern="1200" dirty="0" smtClean="0">
                          <a:solidFill>
                            <a:schemeClr val="tx1"/>
                          </a:solidFill>
                          <a:latin typeface="Arial" panose="020B0604020202020204" pitchFamily="34" charset="0"/>
                          <a:ea typeface="+mn-ea"/>
                          <a:cs typeface="Arial" panose="020B0604020202020204" pitchFamily="34" charset="0"/>
                        </a:rPr>
                        <a:t>., 2008). </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5"/>
                  </a:ext>
                </a:extLst>
              </a:tr>
              <a:tr h="646735">
                <a:tc vMerge="1">
                  <a:txBody>
                    <a:bodyPr/>
                    <a:lstStyle/>
                    <a:p>
                      <a:endParaRPr lang="es-CL"/>
                    </a:p>
                  </a:txBody>
                  <a:tcPr/>
                </a:tc>
                <a:tc>
                  <a:txBody>
                    <a:bodyPr/>
                    <a:lstStyle/>
                    <a:p>
                      <a:pPr algn="ctr">
                        <a:lnSpc>
                          <a:spcPct val="115000"/>
                        </a:lnSpc>
                        <a:spcAft>
                          <a:spcPts val="1000"/>
                        </a:spcAft>
                      </a:pPr>
                      <a:r>
                        <a:rPr lang="es-CL" sz="1600" kern="700" baseline="0" dirty="0">
                          <a:solidFill>
                            <a:schemeClr val="tx1"/>
                          </a:solidFill>
                          <a:latin typeface="Arial" panose="020B0604020202020204" pitchFamily="34" charset="0"/>
                          <a:ea typeface="Calibri"/>
                          <a:cs typeface="Arial" panose="020B0604020202020204" pitchFamily="34" charset="0"/>
                        </a:rPr>
                        <a:t>Secundaria</a:t>
                      </a: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1000"/>
                        </a:spcAft>
                      </a:pPr>
                      <a:r>
                        <a:rPr lang="es-CL" sz="1600" kern="700" baseline="0" dirty="0">
                          <a:solidFill>
                            <a:srgbClr val="000000"/>
                          </a:solidFill>
                          <a:latin typeface="Arial" panose="020B0604020202020204" pitchFamily="34" charset="0"/>
                          <a:ea typeface="Calibri"/>
                          <a:cs typeface="Arial" panose="020B0604020202020204" pitchFamily="34" charset="0"/>
                        </a:rPr>
                        <a:t>Tratar los traumas a través de Intervención conductual cognitiva</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1000"/>
                        </a:spcAft>
                      </a:pPr>
                      <a:r>
                        <a:rPr kumimoji="0" lang="es-ES" sz="1400" kern="1200" dirty="0" smtClean="0">
                          <a:solidFill>
                            <a:schemeClr val="tx1"/>
                          </a:solidFill>
                          <a:latin typeface="Arial" panose="020B0604020202020204" pitchFamily="34" charset="0"/>
                          <a:ea typeface="+mn-ea"/>
                          <a:cs typeface="Arial" panose="020B0604020202020204" pitchFamily="34" charset="0"/>
                        </a:rPr>
                        <a:t>Intervención conductual cognitiva para tratar los traumas en la escuela, en Estados Unidos.</a:t>
                      </a:r>
                      <a:r>
                        <a:rPr kumimoji="0" lang="es-ES" sz="1400" kern="1200" baseline="0" dirty="0" smtClean="0">
                          <a:solidFill>
                            <a:schemeClr val="tx1"/>
                          </a:solidFill>
                          <a:latin typeface="Arial" panose="020B0604020202020204" pitchFamily="34" charset="0"/>
                          <a:ea typeface="+mn-ea"/>
                          <a:cs typeface="Arial" panose="020B0604020202020204" pitchFamily="34" charset="0"/>
                        </a:rPr>
                        <a:t> Experimental </a:t>
                      </a:r>
                      <a:r>
                        <a:rPr kumimoji="0" lang="es-ES" sz="1400" kern="1200" dirty="0" smtClean="0">
                          <a:solidFill>
                            <a:schemeClr val="tx1"/>
                          </a:solidFill>
                          <a:latin typeface="Arial" panose="020B0604020202020204" pitchFamily="34" charset="0"/>
                          <a:ea typeface="+mn-ea"/>
                          <a:cs typeface="Arial" panose="020B0604020202020204" pitchFamily="34" charset="0"/>
                        </a:rPr>
                        <a:t>(También Australia, China, Guyana y Japón) ,ha demostrado que disminuyen los síntomas de disfunción psicosocial.</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035783">
                <a:tc rowSpan="2">
                  <a:txBody>
                    <a:bodyPr/>
                    <a:lstStyle/>
                    <a:p>
                      <a:pPr>
                        <a:lnSpc>
                          <a:spcPct val="115000"/>
                        </a:lnSpc>
                        <a:spcAft>
                          <a:spcPts val="1000"/>
                        </a:spcAft>
                      </a:pPr>
                      <a:r>
                        <a:rPr lang="es-CL" sz="1400" kern="700" baseline="0" dirty="0">
                          <a:solidFill>
                            <a:srgbClr val="FFFFFF"/>
                          </a:solidFill>
                          <a:latin typeface="Arial" panose="020B0604020202020204" pitchFamily="34" charset="0"/>
                          <a:ea typeface="Calibri"/>
                          <a:cs typeface="Arial" panose="020B0604020202020204" pitchFamily="34" charset="0"/>
                        </a:rPr>
                        <a:t>Espacio público</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rowSpan="2">
                  <a:txBody>
                    <a:bodyPr/>
                    <a:lstStyle/>
                    <a:p>
                      <a:pPr algn="ctr">
                        <a:lnSpc>
                          <a:spcPct val="115000"/>
                        </a:lnSpc>
                        <a:spcAft>
                          <a:spcPts val="1000"/>
                        </a:spcAft>
                      </a:pPr>
                      <a:r>
                        <a:rPr lang="es-CL" sz="1600" kern="700" baseline="0" dirty="0">
                          <a:solidFill>
                            <a:schemeClr val="tx1"/>
                          </a:solidFill>
                          <a:latin typeface="Arial" panose="020B0604020202020204" pitchFamily="34" charset="0"/>
                          <a:ea typeface="Calibri"/>
                          <a:cs typeface="Arial" panose="020B0604020202020204" pitchFamily="34" charset="0"/>
                        </a:rPr>
                        <a:t>Primaria</a:t>
                      </a:r>
                    </a:p>
                  </a:txBody>
                  <a:tcPr marL="39879" marR="39879"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1000"/>
                        </a:spcAft>
                      </a:pPr>
                      <a:r>
                        <a:rPr lang="es-CL" sz="1600" kern="700" baseline="0" dirty="0">
                          <a:solidFill>
                            <a:srgbClr val="000000"/>
                          </a:solidFill>
                          <a:latin typeface="Arial" panose="020B0604020202020204" pitchFamily="34" charset="0"/>
                          <a:ea typeface="Calibri"/>
                          <a:cs typeface="Arial" panose="020B0604020202020204" pitchFamily="34" charset="0"/>
                        </a:rPr>
                        <a:t>Disminuir los delitos de robo de vehículos en estacionamientos a través de instalación de CTVC </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nSpc>
                          <a:spcPct val="100000"/>
                        </a:lnSpc>
                        <a:spcAft>
                          <a:spcPts val="0"/>
                        </a:spcAft>
                      </a:pPr>
                      <a:r>
                        <a:rPr kumimoji="0" lang="es-ES" sz="1400" kern="900" baseline="0" dirty="0" smtClean="0">
                          <a:solidFill>
                            <a:schemeClr val="tx1"/>
                          </a:solidFill>
                          <a:latin typeface="Arial" panose="020B0604020202020204" pitchFamily="34" charset="0"/>
                          <a:ea typeface="+mn-ea"/>
                          <a:cs typeface="Arial" panose="020B0604020202020204" pitchFamily="34" charset="0"/>
                        </a:rPr>
                        <a:t>Un estudio sistemático y un meta-análisis de 44 evaluaciones de CTVC en diversos lugares (centro de la ciudad, viviendas públicas, transporte público y parques de estacionamiento en Canadá, Noruega, Suecia, Reino Unido y Estados Unidos), demostró que la CTVC disminuía sobretodo los delitos de robo de vehículos en los parques de estacionamiento. (</a:t>
                      </a:r>
                      <a:r>
                        <a:rPr kumimoji="0" lang="es-ES" sz="1400" kern="900" baseline="0" dirty="0" err="1" smtClean="0">
                          <a:solidFill>
                            <a:schemeClr val="tx1"/>
                          </a:solidFill>
                          <a:latin typeface="Arial" panose="020B0604020202020204" pitchFamily="34" charset="0"/>
                          <a:ea typeface="+mn-ea"/>
                          <a:cs typeface="Arial" panose="020B0604020202020204" pitchFamily="34" charset="0"/>
                        </a:rPr>
                        <a:t>Welsh</a:t>
                      </a:r>
                      <a:r>
                        <a:rPr kumimoji="0" lang="es-ES" sz="1400" kern="900" baseline="0" dirty="0" smtClean="0">
                          <a:solidFill>
                            <a:schemeClr val="tx1"/>
                          </a:solidFill>
                          <a:latin typeface="Arial" panose="020B0604020202020204" pitchFamily="34" charset="0"/>
                          <a:ea typeface="+mn-ea"/>
                          <a:cs typeface="Arial" panose="020B0604020202020204" pitchFamily="34" charset="0"/>
                        </a:rPr>
                        <a:t> y Farrington,2002).</a:t>
                      </a:r>
                      <a:endParaRPr lang="es-CL" sz="1400" kern="9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7"/>
                  </a:ext>
                </a:extLst>
              </a:tr>
              <a:tr h="564981">
                <a:tc vMerge="1">
                  <a:txBody>
                    <a:bodyPr/>
                    <a:lstStyle/>
                    <a:p>
                      <a:endParaRPr lang="es-CL"/>
                    </a:p>
                  </a:txBody>
                  <a:tcPr/>
                </a:tc>
                <a:tc vMerge="1">
                  <a:txBody>
                    <a:bodyPr/>
                    <a:lstStyle/>
                    <a:p>
                      <a:endParaRPr lang="es-CL"/>
                    </a:p>
                  </a:txBody>
                  <a:tcPr/>
                </a:tc>
                <a:tc>
                  <a:txBody>
                    <a:bodyPr/>
                    <a:lstStyle/>
                    <a:p>
                      <a:pPr>
                        <a:lnSpc>
                          <a:spcPct val="115000"/>
                        </a:lnSpc>
                        <a:spcAft>
                          <a:spcPts val="1000"/>
                        </a:spcAft>
                      </a:pPr>
                      <a:r>
                        <a:rPr lang="es-CL" sz="1400" kern="700" baseline="0" dirty="0">
                          <a:solidFill>
                            <a:srgbClr val="000000"/>
                          </a:solidFill>
                          <a:latin typeface="Arial" panose="020B0604020202020204" pitchFamily="34" charset="0"/>
                          <a:ea typeface="Calibri"/>
                          <a:cs typeface="Arial" panose="020B0604020202020204" pitchFamily="34" charset="0"/>
                        </a:rPr>
                        <a:t>Disminuir delitos de robos en viviendas a  través de mejorar alumbrado público</a:t>
                      </a: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1000"/>
                        </a:spcAft>
                      </a:pPr>
                      <a:r>
                        <a:rPr kumimoji="0" lang="es-ES" sz="1400" kern="1200" dirty="0" smtClean="0">
                          <a:solidFill>
                            <a:schemeClr val="tx1"/>
                          </a:solidFill>
                          <a:latin typeface="Arial" panose="020B0604020202020204" pitchFamily="34" charset="0"/>
                          <a:ea typeface="+mn-ea"/>
                          <a:cs typeface="Arial" panose="020B0604020202020204" pitchFamily="34" charset="0"/>
                        </a:rPr>
                        <a:t>Un estudio sistemático y un meta-análisis (basado en 13 evaluaciones de alta calidad del Reino Unido y Estados Unidos) </a:t>
                      </a:r>
                      <a:r>
                        <a:rPr kumimoji="0" lang="es-ES" sz="1400" kern="1200" dirty="0" err="1" smtClean="0">
                          <a:solidFill>
                            <a:schemeClr val="tx1"/>
                          </a:solidFill>
                          <a:latin typeface="Arial" panose="020B0604020202020204" pitchFamily="34" charset="0"/>
                          <a:ea typeface="+mn-ea"/>
                          <a:cs typeface="Arial" panose="020B0604020202020204" pitchFamily="34" charset="0"/>
                        </a:rPr>
                        <a:t>deWelsh</a:t>
                      </a:r>
                      <a:r>
                        <a:rPr kumimoji="0" lang="es-ES" sz="1400" kern="1200" dirty="0" smtClean="0">
                          <a:solidFill>
                            <a:schemeClr val="tx1"/>
                          </a:solidFill>
                          <a:latin typeface="Arial" panose="020B0604020202020204" pitchFamily="34" charset="0"/>
                          <a:ea typeface="+mn-ea"/>
                          <a:cs typeface="Arial" panose="020B0604020202020204" pitchFamily="34" charset="0"/>
                        </a:rPr>
                        <a:t> y </a:t>
                      </a:r>
                      <a:r>
                        <a:rPr kumimoji="0" lang="es-ES" sz="1400" kern="1200" dirty="0" err="1" smtClean="0">
                          <a:solidFill>
                            <a:schemeClr val="tx1"/>
                          </a:solidFill>
                          <a:latin typeface="Arial" panose="020B0604020202020204" pitchFamily="34" charset="0"/>
                          <a:ea typeface="+mn-ea"/>
                          <a:cs typeface="Arial" panose="020B0604020202020204" pitchFamily="34" charset="0"/>
                        </a:rPr>
                        <a:t>Farrington</a:t>
                      </a:r>
                      <a:r>
                        <a:rPr kumimoji="0" lang="es-ES" sz="1400" kern="1200" dirty="0" smtClean="0">
                          <a:solidFill>
                            <a:schemeClr val="tx1"/>
                          </a:solidFill>
                          <a:latin typeface="Arial" panose="020B0604020202020204" pitchFamily="34" charset="0"/>
                          <a:ea typeface="+mn-ea"/>
                          <a:cs typeface="Arial" panose="020B0604020202020204" pitchFamily="34" charset="0"/>
                        </a:rPr>
                        <a:t> (2007; 2009a) </a:t>
                      </a:r>
                      <a:endParaRPr lang="es-CL" sz="1400" kern="700" baseline="0" dirty="0">
                        <a:solidFill>
                          <a:srgbClr val="000000"/>
                        </a:solidFill>
                        <a:latin typeface="Arial" panose="020B0604020202020204" pitchFamily="34" charset="0"/>
                        <a:ea typeface="Calibri"/>
                        <a:cs typeface="Arial" panose="020B0604020202020204" pitchFamily="34" charset="0"/>
                      </a:endParaRPr>
                    </a:p>
                  </a:txBody>
                  <a:tcPr marL="39879" marR="3987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199719">
                <a:tc gridSpan="4">
                  <a:txBody>
                    <a:bodyPr/>
                    <a:lstStyle/>
                    <a:p>
                      <a:pPr>
                        <a:lnSpc>
                          <a:spcPct val="115000"/>
                        </a:lnSpc>
                        <a:spcAft>
                          <a:spcPts val="1000"/>
                        </a:spcAft>
                      </a:pPr>
                      <a:r>
                        <a:rPr lang="es-CL" sz="1100" kern="700" baseline="0" dirty="0">
                          <a:solidFill>
                            <a:srgbClr val="000000"/>
                          </a:solidFill>
                          <a:latin typeface="Arial" panose="020B0604020202020204" pitchFamily="34" charset="0"/>
                          <a:ea typeface="Calibri"/>
                          <a:cs typeface="Arial" panose="020B0604020202020204" pitchFamily="34" charset="0"/>
                        </a:rPr>
                        <a:t>Fuente: Elaboración propia en base a Banco Interamericano de Desarrollo (2012)</a:t>
                      </a:r>
                    </a:p>
                  </a:txBody>
                  <a:tcPr marL="39879" marR="39879" marT="0" marB="0">
                    <a:lnL>
                      <a:noFill/>
                    </a:lnL>
                    <a:lnR>
                      <a:noFill/>
                    </a:lnR>
                    <a:lnT w="12700" cap="flat" cmpd="sng" algn="ctr">
                      <a:solidFill>
                        <a:srgbClr val="FFFFFF"/>
                      </a:solidFill>
                      <a:prstDash val="solid"/>
                      <a:round/>
                      <a:headEnd type="none" w="med" len="med"/>
                      <a:tailEnd type="none" w="med" len="med"/>
                    </a:lnT>
                    <a:lnB>
                      <a:noFill/>
                    </a:lnB>
                    <a:solidFill>
                      <a:srgbClr val="DBE5F1"/>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9"/>
                  </a:ext>
                </a:extLst>
              </a:tr>
            </a:tbl>
          </a:graphicData>
        </a:graphic>
      </p:graphicFrame>
      <p:sp>
        <p:nvSpPr>
          <p:cNvPr id="6" name="5 Rectángulo"/>
          <p:cNvSpPr/>
          <p:nvPr/>
        </p:nvSpPr>
        <p:spPr>
          <a:xfrm>
            <a:off x="117566" y="214291"/>
            <a:ext cx="112863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CC6600"/>
                </a:solidFill>
                <a:effectLst/>
                <a:uLnTx/>
                <a:uFillTx/>
                <a:latin typeface="Franklin Gothic Book"/>
                <a:ea typeface="+mn-ea"/>
                <a:cs typeface="+mn-cs"/>
              </a:rPr>
              <a:t>1. Dónde estamos en materia de medición de la efectividad: El estado del conocimiento internacional en materia de programas eficaces y </a:t>
            </a:r>
            <a:r>
              <a:rPr kumimoji="0" lang="es-ES" sz="1800" b="1" i="0" u="none" strike="noStrike" kern="1200" cap="none" spc="0" normalizeH="0" baseline="0" noProof="0" dirty="0">
                <a:ln>
                  <a:noFill/>
                </a:ln>
                <a:solidFill>
                  <a:srgbClr val="CC6600"/>
                </a:solidFill>
                <a:effectLst/>
                <a:uLnTx/>
                <a:uFillTx/>
                <a:latin typeface="Franklin Gothic Book"/>
                <a:ea typeface="+mn-ea"/>
                <a:cs typeface="+mn-cs"/>
              </a:rPr>
              <a:t>su uso </a:t>
            </a:r>
            <a:r>
              <a:rPr kumimoji="0" lang="es-ES" sz="1800" b="1" i="0" u="none" strike="noStrike" kern="1200" cap="none" spc="0" normalizeH="0" baseline="0" noProof="0" dirty="0" smtClean="0">
                <a:ln>
                  <a:noFill/>
                </a:ln>
                <a:solidFill>
                  <a:srgbClr val="CC6600"/>
                </a:solidFill>
                <a:effectLst/>
                <a:uLnTx/>
                <a:uFillTx/>
                <a:latin typeface="Franklin Gothic Book"/>
                <a:ea typeface="+mn-ea"/>
                <a:cs typeface="+mn-cs"/>
              </a:rPr>
              <a:t>práctico</a:t>
            </a:r>
            <a:endParaRPr kumimoji="0" lang="es-ES" sz="1800" b="1" i="0" u="none" strike="noStrike" kern="1200" cap="none" spc="0" normalizeH="0" baseline="0" noProof="0" dirty="0">
              <a:ln>
                <a:noFill/>
              </a:ln>
              <a:solidFill>
                <a:srgbClr val="CC6600"/>
              </a:solidFill>
              <a:effectLst/>
              <a:uLnTx/>
              <a:uFillTx/>
              <a:latin typeface="Franklin Gothic Book"/>
              <a:ea typeface="+mn-ea"/>
              <a:cs typeface="+mn-cs"/>
            </a:endParaRPr>
          </a:p>
        </p:txBody>
      </p:sp>
    </p:spTree>
    <p:extLst>
      <p:ext uri="{BB962C8B-B14F-4D97-AF65-F5344CB8AC3E}">
        <p14:creationId xmlns:p14="http://schemas.microsoft.com/office/powerpoint/2010/main" val="383970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1.bp.blogspot.com/-fjrUZL2P0N8/T24G8HoVz7I/AAAAAAAAArM/QIDG-CDVMVQ/s640/Mapa_Politico_Mudo_America.gif"/>
          <p:cNvPicPr/>
          <p:nvPr/>
        </p:nvPicPr>
        <p:blipFill>
          <a:blip r:embed="rId3" cstate="print">
            <a:duotone>
              <a:schemeClr val="accent1">
                <a:shade val="45000"/>
                <a:satMod val="135000"/>
              </a:schemeClr>
              <a:prstClr val="white"/>
            </a:duotone>
          </a:blip>
          <a:srcRect/>
          <a:stretch>
            <a:fillRect/>
          </a:stretch>
        </p:blipFill>
        <p:spPr bwMode="auto">
          <a:xfrm>
            <a:off x="9977076" y="0"/>
            <a:ext cx="690924" cy="928694"/>
          </a:xfrm>
          <a:prstGeom prst="rect">
            <a:avLst/>
          </a:prstGeom>
          <a:noFill/>
          <a:ln w="9525">
            <a:noFill/>
            <a:miter lim="800000"/>
            <a:headEnd/>
            <a:tailEnd/>
          </a:ln>
        </p:spPr>
      </p:pic>
      <p:graphicFrame>
        <p:nvGraphicFramePr>
          <p:cNvPr id="9" name="8 Tabla"/>
          <p:cNvGraphicFramePr>
            <a:graphicFrameLocks noGrp="1"/>
          </p:cNvGraphicFramePr>
          <p:nvPr>
            <p:extLst/>
          </p:nvPr>
        </p:nvGraphicFramePr>
        <p:xfrm>
          <a:off x="320040" y="928670"/>
          <a:ext cx="11719560" cy="5755781"/>
        </p:xfrm>
        <a:graphic>
          <a:graphicData uri="http://schemas.openxmlformats.org/drawingml/2006/table">
            <a:tbl>
              <a:tblPr/>
              <a:tblGrid>
                <a:gridCol w="1627717">
                  <a:extLst>
                    <a:ext uri="{9D8B030D-6E8A-4147-A177-3AD203B41FA5}">
                      <a16:colId xmlns:a16="http://schemas.microsoft.com/office/drawing/2014/main" val="20000"/>
                    </a:ext>
                  </a:extLst>
                </a:gridCol>
                <a:gridCol w="1302173">
                  <a:extLst>
                    <a:ext uri="{9D8B030D-6E8A-4147-A177-3AD203B41FA5}">
                      <a16:colId xmlns:a16="http://schemas.microsoft.com/office/drawing/2014/main" val="20001"/>
                    </a:ext>
                  </a:extLst>
                </a:gridCol>
                <a:gridCol w="3255433">
                  <a:extLst>
                    <a:ext uri="{9D8B030D-6E8A-4147-A177-3AD203B41FA5}">
                      <a16:colId xmlns:a16="http://schemas.microsoft.com/office/drawing/2014/main" val="20002"/>
                    </a:ext>
                  </a:extLst>
                </a:gridCol>
                <a:gridCol w="5534237">
                  <a:extLst>
                    <a:ext uri="{9D8B030D-6E8A-4147-A177-3AD203B41FA5}">
                      <a16:colId xmlns:a16="http://schemas.microsoft.com/office/drawing/2014/main" val="20003"/>
                    </a:ext>
                  </a:extLst>
                </a:gridCol>
              </a:tblGrid>
              <a:tr h="737518">
                <a:tc gridSpan="4">
                  <a:txBody>
                    <a:bodyPr/>
                    <a:lstStyle/>
                    <a:p>
                      <a:pPr algn="ctr">
                        <a:lnSpc>
                          <a:spcPct val="115000"/>
                        </a:lnSpc>
                        <a:spcAft>
                          <a:spcPts val="0"/>
                        </a:spcAft>
                      </a:pPr>
                      <a:r>
                        <a:rPr lang="es-CL" sz="1200" b="1" dirty="0">
                          <a:solidFill>
                            <a:srgbClr val="FFFFFF"/>
                          </a:solidFill>
                          <a:latin typeface="Arial" panose="020B0604020202020204" pitchFamily="34" charset="0"/>
                          <a:ea typeface="Calibri"/>
                          <a:cs typeface="Arial" panose="020B0604020202020204" pitchFamily="34" charset="0"/>
                        </a:rPr>
                        <a:t/>
                      </a:r>
                      <a:br>
                        <a:rPr lang="es-CL" sz="1200" b="1" dirty="0">
                          <a:solidFill>
                            <a:srgbClr val="FFFFFF"/>
                          </a:solidFill>
                          <a:latin typeface="Arial" panose="020B0604020202020204" pitchFamily="34" charset="0"/>
                          <a:ea typeface="Calibri"/>
                          <a:cs typeface="Arial" panose="020B0604020202020204" pitchFamily="34" charset="0"/>
                        </a:rPr>
                      </a:br>
                      <a:r>
                        <a:rPr lang="es-CL" sz="1600" b="1" dirty="0">
                          <a:solidFill>
                            <a:srgbClr val="336600"/>
                          </a:solidFill>
                          <a:latin typeface="Arial" panose="020B0604020202020204" pitchFamily="34" charset="0"/>
                          <a:ea typeface="Calibri"/>
                          <a:cs typeface="Arial" panose="020B0604020202020204" pitchFamily="34" charset="0"/>
                        </a:rPr>
                        <a:t>Ejemplos internacionales de Intervenciones preventivas con evidencia  experimental de  impacto: Organizadas desde la perspectiva de la institución que interviene </a:t>
                      </a:r>
                      <a:endParaRPr lang="es-CL" sz="1600" dirty="0">
                        <a:solidFill>
                          <a:srgbClr val="336600"/>
                        </a:solidFill>
                        <a:latin typeface="Arial" panose="020B0604020202020204" pitchFamily="34" charset="0"/>
                        <a:ea typeface="Calibri"/>
                        <a:cs typeface="Arial" panose="020B0604020202020204" pitchFamily="34" charset="0"/>
                      </a:endParaRPr>
                    </a:p>
                  </a:txBody>
                  <a:tcPr marL="66772" marR="66772" marT="0" marB="0">
                    <a:lnL>
                      <a:noFill/>
                    </a:lnL>
                    <a:lnR>
                      <a:noFill/>
                    </a:lnR>
                    <a:lnT>
                      <a:noFill/>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670471">
                <a:tc>
                  <a:txBody>
                    <a:bodyPr/>
                    <a:lstStyle/>
                    <a:p>
                      <a:pPr algn="ctr">
                        <a:lnSpc>
                          <a:spcPct val="115000"/>
                        </a:lnSpc>
                        <a:spcAft>
                          <a:spcPts val="0"/>
                        </a:spcAft>
                      </a:pPr>
                      <a:r>
                        <a:rPr lang="es-CL" sz="1200" b="1" dirty="0" smtClean="0">
                          <a:solidFill>
                            <a:srgbClr val="FFFFFF"/>
                          </a:solidFill>
                          <a:latin typeface="Arial" panose="020B0604020202020204" pitchFamily="34" charset="0"/>
                          <a:ea typeface="Calibri"/>
                          <a:cs typeface="Arial" panose="020B0604020202020204" pitchFamily="34" charset="0"/>
                        </a:rPr>
                        <a:t>Responsable de las acciones</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lnSpc>
                          <a:spcPct val="115000"/>
                        </a:lnSpc>
                        <a:spcAft>
                          <a:spcPts val="0"/>
                        </a:spcAft>
                      </a:pPr>
                      <a:r>
                        <a:rPr lang="es-CL" sz="1200" b="1">
                          <a:solidFill>
                            <a:srgbClr val="000000"/>
                          </a:solidFill>
                          <a:latin typeface="Arial" panose="020B0604020202020204" pitchFamily="34" charset="0"/>
                          <a:ea typeface="Calibri"/>
                          <a:cs typeface="Arial" panose="020B0604020202020204" pitchFamily="34" charset="0"/>
                        </a:rPr>
                        <a:t>Nivel de intervención</a:t>
                      </a:r>
                      <a:endParaRPr lang="es-CL" sz="120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CL" sz="1200" b="1" dirty="0">
                          <a:solidFill>
                            <a:srgbClr val="000000"/>
                          </a:solidFill>
                          <a:latin typeface="Arial" panose="020B0604020202020204" pitchFamily="34" charset="0"/>
                          <a:ea typeface="Calibri"/>
                          <a:cs typeface="Arial" panose="020B0604020202020204" pitchFamily="34" charset="0"/>
                        </a:rPr>
                        <a:t>Objetivos de las intervenciones</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s-CL" sz="1200" b="1" dirty="0" smtClean="0">
                          <a:solidFill>
                            <a:srgbClr val="000000"/>
                          </a:solidFill>
                          <a:latin typeface="Arial" panose="020B0604020202020204" pitchFamily="34" charset="0"/>
                          <a:ea typeface="Calibri"/>
                          <a:cs typeface="Arial" panose="020B0604020202020204" pitchFamily="34" charset="0"/>
                        </a:rPr>
                        <a:t>Evidencia</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1"/>
                  </a:ext>
                </a:extLst>
              </a:tr>
              <a:tr h="692591">
                <a:tc rowSpan="2">
                  <a:txBody>
                    <a:bodyPr/>
                    <a:lstStyle/>
                    <a:p>
                      <a:pPr algn="ctr">
                        <a:lnSpc>
                          <a:spcPct val="115000"/>
                        </a:lnSpc>
                        <a:spcAft>
                          <a:spcPts val="0"/>
                        </a:spcAft>
                      </a:pPr>
                      <a:r>
                        <a:rPr lang="es-CL" sz="1200" dirty="0">
                          <a:solidFill>
                            <a:srgbClr val="FFFFFF"/>
                          </a:solidFill>
                          <a:latin typeface="Arial" panose="020B0604020202020204" pitchFamily="34" charset="0"/>
                          <a:ea typeface="Calibri"/>
                          <a:cs typeface="Arial" panose="020B0604020202020204" pitchFamily="34" charset="0"/>
                        </a:rPr>
                        <a:t>Policía</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a:txBody>
                    <a:bodyPr/>
                    <a:lstStyle/>
                    <a:p>
                      <a:pPr algn="ctr">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Secundaria</a:t>
                      </a:r>
                    </a:p>
                  </a:txBody>
                  <a:tcPr marL="66772" marR="6677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Orientar la vigilancia policial a la solución problemas  (POP-</a:t>
                      </a:r>
                      <a:r>
                        <a:rPr lang="es-CL" sz="1200" dirty="0" err="1">
                          <a:solidFill>
                            <a:srgbClr val="000000"/>
                          </a:solidFill>
                          <a:latin typeface="Arial" panose="020B0604020202020204" pitchFamily="34" charset="0"/>
                          <a:ea typeface="Calibri"/>
                          <a:cs typeface="Arial" panose="020B0604020202020204" pitchFamily="34" charset="0"/>
                        </a:rPr>
                        <a:t>Problem</a:t>
                      </a:r>
                      <a:r>
                        <a:rPr lang="es-CL" sz="1200" dirty="0">
                          <a:solidFill>
                            <a:srgbClr val="000000"/>
                          </a:solidFill>
                          <a:latin typeface="Arial" panose="020B0604020202020204" pitchFamily="34" charset="0"/>
                          <a:ea typeface="Calibri"/>
                          <a:cs typeface="Arial" panose="020B0604020202020204" pitchFamily="34" charset="0"/>
                        </a:rPr>
                        <a:t>-</a:t>
                      </a:r>
                      <a:r>
                        <a:rPr lang="es-CL" sz="1200" dirty="0" err="1">
                          <a:solidFill>
                            <a:srgbClr val="000000"/>
                          </a:solidFill>
                          <a:latin typeface="Arial" panose="020B0604020202020204" pitchFamily="34" charset="0"/>
                          <a:ea typeface="Calibri"/>
                          <a:cs typeface="Arial" panose="020B0604020202020204" pitchFamily="34" charset="0"/>
                        </a:rPr>
                        <a:t>Oriented</a:t>
                      </a:r>
                      <a:r>
                        <a:rPr lang="es-CL" sz="1200" dirty="0">
                          <a:solidFill>
                            <a:srgbClr val="000000"/>
                          </a:solidFill>
                          <a:latin typeface="Arial" panose="020B0604020202020204" pitchFamily="34" charset="0"/>
                          <a:ea typeface="Calibri"/>
                          <a:cs typeface="Arial" panose="020B0604020202020204" pitchFamily="34" charset="0"/>
                        </a:rPr>
                        <a:t> </a:t>
                      </a:r>
                      <a:r>
                        <a:rPr lang="es-CL" sz="1200" dirty="0" err="1">
                          <a:solidFill>
                            <a:srgbClr val="000000"/>
                          </a:solidFill>
                          <a:latin typeface="Arial" panose="020B0604020202020204" pitchFamily="34" charset="0"/>
                          <a:ea typeface="Calibri"/>
                          <a:cs typeface="Arial" panose="020B0604020202020204" pitchFamily="34" charset="0"/>
                        </a:rPr>
                        <a:t>Policing</a:t>
                      </a:r>
                      <a:r>
                        <a:rPr lang="es-CL" sz="1200" dirty="0">
                          <a:solidFill>
                            <a:srgbClr val="000000"/>
                          </a:solidFill>
                          <a:latin typeface="Arial" panose="020B0604020202020204" pitchFamily="34" charset="0"/>
                          <a:ea typeface="Calibri"/>
                          <a:cs typeface="Arial" panose="020B0604020202020204" pitchFamily="34" charset="0"/>
                        </a:rPr>
                        <a:t>) </a:t>
                      </a: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just">
                        <a:lnSpc>
                          <a:spcPct val="115000"/>
                        </a:lnSpc>
                        <a:spcAft>
                          <a:spcPts val="0"/>
                        </a:spcAft>
                      </a:pPr>
                      <a:r>
                        <a:rPr kumimoji="0" lang="es-ES" sz="1200" kern="1200" dirty="0" smtClean="0">
                          <a:solidFill>
                            <a:schemeClr val="tx1"/>
                          </a:solidFill>
                          <a:latin typeface="Arial" panose="020B0604020202020204" pitchFamily="34" charset="0"/>
                          <a:ea typeface="+mn-ea"/>
                          <a:cs typeface="Arial" panose="020B0604020202020204" pitchFamily="34" charset="0"/>
                        </a:rPr>
                        <a:t>Las metodologías POP están respaldadas por evidencias y son más eficaces en lugares donde los delincuentes potenciales tienen acceso a alcohol, armas de fuego o prostitución (Sherman </a:t>
                      </a:r>
                      <a:r>
                        <a:rPr kumimoji="0" lang="es-ES" sz="1200" i="1" kern="1200" dirty="0" smtClean="0">
                          <a:solidFill>
                            <a:schemeClr val="tx1"/>
                          </a:solidFill>
                          <a:latin typeface="Arial" panose="020B0604020202020204" pitchFamily="34" charset="0"/>
                          <a:ea typeface="+mn-ea"/>
                          <a:cs typeface="Arial" panose="020B0604020202020204" pitchFamily="34" charset="0"/>
                        </a:rPr>
                        <a:t>et al</a:t>
                      </a:r>
                      <a:r>
                        <a:rPr kumimoji="0" lang="es-ES" sz="1200" kern="1200" dirty="0" smtClean="0">
                          <a:solidFill>
                            <a:schemeClr val="tx1"/>
                          </a:solidFill>
                          <a:latin typeface="Arial" panose="020B0604020202020204" pitchFamily="34" charset="0"/>
                          <a:ea typeface="+mn-ea"/>
                          <a:cs typeface="Arial" panose="020B0604020202020204" pitchFamily="34" charset="0"/>
                        </a:rPr>
                        <a:t>., 2002)</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692591">
                <a:tc vMerge="1">
                  <a:txBody>
                    <a:bodyPr/>
                    <a:lstStyle/>
                    <a:p>
                      <a:endParaRPr lang="es-CL"/>
                    </a:p>
                  </a:txBody>
                  <a:tcPr/>
                </a:tc>
                <a:tc>
                  <a:txBody>
                    <a:bodyPr/>
                    <a:lstStyle/>
                    <a:p>
                      <a:pPr algn="ctr">
                        <a:lnSpc>
                          <a:spcPct val="115000"/>
                        </a:lnSpc>
                        <a:spcAft>
                          <a:spcPts val="0"/>
                        </a:spcAft>
                      </a:pPr>
                      <a:r>
                        <a:rPr lang="es-CL" sz="1200">
                          <a:solidFill>
                            <a:srgbClr val="000000"/>
                          </a:solidFill>
                          <a:latin typeface="Arial" panose="020B0604020202020204" pitchFamily="34" charset="0"/>
                          <a:ea typeface="Calibri"/>
                          <a:cs typeface="Arial" panose="020B0604020202020204" pitchFamily="34" charset="0"/>
                        </a:rPr>
                        <a:t>Secundaria</a:t>
                      </a:r>
                    </a:p>
                  </a:txBody>
                  <a:tcPr marL="66772" marR="6677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Focalizar  la vigilancia policial en puntos calientes</a:t>
                      </a: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lnSpc>
                          <a:spcPct val="115000"/>
                        </a:lnSpc>
                        <a:spcAft>
                          <a:spcPts val="0"/>
                        </a:spcAft>
                      </a:pPr>
                      <a:r>
                        <a:rPr kumimoji="0" lang="es-ES" sz="1200" kern="1200" dirty="0" smtClean="0">
                          <a:solidFill>
                            <a:schemeClr val="tx1"/>
                          </a:solidFill>
                          <a:latin typeface="Arial" panose="020B0604020202020204" pitchFamily="34" charset="0"/>
                          <a:ea typeface="+mn-ea"/>
                          <a:cs typeface="Arial" panose="020B0604020202020204" pitchFamily="34" charset="0"/>
                        </a:rPr>
                        <a:t>La consistente evidencia en Estados Unidos y Europa subraya que con cuanta mayor precisión se concentre la presencia de las patrullas en los puntos calientes, menos delitos habrá en aquellos lugares y momentos.</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3"/>
                  </a:ext>
                </a:extLst>
              </a:tr>
              <a:tr h="670471">
                <a:tc rowSpan="3">
                  <a:txBody>
                    <a:bodyPr/>
                    <a:lstStyle/>
                    <a:p>
                      <a:pPr algn="ctr">
                        <a:lnSpc>
                          <a:spcPct val="115000"/>
                        </a:lnSpc>
                        <a:spcAft>
                          <a:spcPts val="0"/>
                        </a:spcAft>
                      </a:pPr>
                      <a:r>
                        <a:rPr lang="es-CL" sz="1200" dirty="0" smtClean="0">
                          <a:solidFill>
                            <a:srgbClr val="FFFFFF"/>
                          </a:solidFill>
                          <a:latin typeface="Arial" panose="020B0604020202020204" pitchFamily="34" charset="0"/>
                          <a:ea typeface="Calibri"/>
                          <a:cs typeface="Arial" panose="020B0604020202020204" pitchFamily="34" charset="0"/>
                        </a:rPr>
                        <a:t>Sistema de justicia </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5F91"/>
                    </a:solidFill>
                  </a:tcPr>
                </a:tc>
                <a:tc rowSpan="3">
                  <a:txBody>
                    <a:bodyPr/>
                    <a:lstStyle/>
                    <a:p>
                      <a:pPr algn="ctr">
                        <a:lnSpc>
                          <a:spcPct val="115000"/>
                        </a:lnSpc>
                        <a:spcAft>
                          <a:spcPts val="0"/>
                        </a:spcAft>
                      </a:pPr>
                      <a:r>
                        <a:rPr lang="es-CL" sz="1200">
                          <a:solidFill>
                            <a:srgbClr val="000000"/>
                          </a:solidFill>
                          <a:latin typeface="Arial" panose="020B0604020202020204" pitchFamily="34" charset="0"/>
                          <a:ea typeface="Calibri"/>
                          <a:cs typeface="Arial" panose="020B0604020202020204" pitchFamily="34" charset="0"/>
                        </a:rPr>
                        <a:t>Terciaria</a:t>
                      </a:r>
                    </a:p>
                  </a:txBody>
                  <a:tcPr marL="66772" marR="6677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Uso de mecanismos alternativos al juicio para imputados </a:t>
                      </a: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just">
                        <a:lnSpc>
                          <a:spcPct val="115000"/>
                        </a:lnSpc>
                        <a:spcAft>
                          <a:spcPts val="0"/>
                        </a:spcAft>
                      </a:pPr>
                      <a:r>
                        <a:rPr kumimoji="0" lang="es-ES" sz="1200" kern="1200" dirty="0" smtClean="0">
                          <a:solidFill>
                            <a:schemeClr val="tx1"/>
                          </a:solidFill>
                          <a:latin typeface="Arial" panose="020B0604020202020204" pitchFamily="34" charset="0"/>
                          <a:ea typeface="+mn-ea"/>
                          <a:cs typeface="Arial" panose="020B0604020202020204" pitchFamily="34" charset="0"/>
                        </a:rPr>
                        <a:t>Las intervenciones que proporcionaron servicios sustanciales y supervisión a los delincuentes son las que arrojaron la mayor evidencia de mejoría (Sherman, 2011</a:t>
                      </a:r>
                      <a:r>
                        <a:rPr kumimoji="0" lang="es-ES" sz="1200" i="1" kern="1200" dirty="0" smtClean="0">
                          <a:solidFill>
                            <a:schemeClr val="tx1"/>
                          </a:solidFill>
                          <a:latin typeface="Arial" panose="020B0604020202020204" pitchFamily="34" charset="0"/>
                          <a:ea typeface="+mn-ea"/>
                          <a:cs typeface="Arial" panose="020B0604020202020204" pitchFamily="34" charset="0"/>
                        </a:rPr>
                        <a:t>a</a:t>
                      </a:r>
                      <a:r>
                        <a:rPr kumimoji="0" lang="es-ES" sz="1200" kern="1200" dirty="0" smtClean="0">
                          <a:solidFill>
                            <a:schemeClr val="tx1"/>
                          </a:solidFill>
                          <a:latin typeface="Arial" panose="020B0604020202020204" pitchFamily="34" charset="0"/>
                          <a:ea typeface="+mn-ea"/>
                          <a:cs typeface="Arial" panose="020B0604020202020204" pitchFamily="34" charset="0"/>
                        </a:rPr>
                        <a:t>)</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893961">
                <a:tc vMerge="1">
                  <a:txBody>
                    <a:bodyPr/>
                    <a:lstStyle/>
                    <a:p>
                      <a:endParaRPr lang="es-CL"/>
                    </a:p>
                  </a:txBody>
                  <a:tcPr/>
                </a:tc>
                <a:tc vMerge="1">
                  <a:txBody>
                    <a:bodyPr/>
                    <a:lstStyle/>
                    <a:p>
                      <a:endParaRPr lang="es-CL"/>
                    </a:p>
                  </a:txBody>
                  <a:tcPr/>
                </a:tc>
                <a:tc>
                  <a:txBody>
                    <a:bodyPr/>
                    <a:lstStyle/>
                    <a:p>
                      <a:pPr algn="l">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Uso de condenas de servicio comunitario sin privación de libertad </a:t>
                      </a: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lnSpc>
                          <a:spcPct val="115000"/>
                        </a:lnSpc>
                        <a:spcAft>
                          <a:spcPts val="0"/>
                        </a:spcAft>
                      </a:pPr>
                      <a:r>
                        <a:rPr kumimoji="0" lang="es-ES" sz="1200" kern="1200" dirty="0" smtClean="0">
                          <a:solidFill>
                            <a:schemeClr val="tx1"/>
                          </a:solidFill>
                          <a:latin typeface="Arial" panose="020B0604020202020204" pitchFamily="34" charset="0"/>
                          <a:ea typeface="+mn-ea"/>
                          <a:cs typeface="Arial" panose="020B0604020202020204" pitchFamily="34" charset="0"/>
                        </a:rPr>
                        <a:t>Debido a los costos mucho más altos del encarcelamiento en comparación con las condenas basadas en la comunidad, los ahorros potenciales de estas últimas son sustanciales.</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val="10005"/>
                  </a:ext>
                </a:extLst>
              </a:tr>
              <a:tr h="923455">
                <a:tc vMerge="1">
                  <a:txBody>
                    <a:bodyPr/>
                    <a:lstStyle/>
                    <a:p>
                      <a:endParaRPr lang="es-CL"/>
                    </a:p>
                  </a:txBody>
                  <a:tcPr/>
                </a:tc>
                <a:tc vMerge="1">
                  <a:txBody>
                    <a:bodyPr/>
                    <a:lstStyle/>
                    <a:p>
                      <a:endParaRPr lang="es-CL"/>
                    </a:p>
                  </a:txBody>
                  <a:tcPr/>
                </a:tc>
                <a:tc>
                  <a:txBody>
                    <a:bodyPr/>
                    <a:lstStyle/>
                    <a:p>
                      <a:pPr algn="l">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Remisión a tribunales especializados en materia de drogas </a:t>
                      </a: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just">
                        <a:lnSpc>
                          <a:spcPct val="115000"/>
                        </a:lnSpc>
                        <a:spcAft>
                          <a:spcPts val="0"/>
                        </a:spcAft>
                      </a:pPr>
                      <a:r>
                        <a:rPr kumimoji="0" lang="es-ES" sz="1200" kern="1200" dirty="0" smtClean="0">
                          <a:solidFill>
                            <a:schemeClr val="tx1"/>
                          </a:solidFill>
                          <a:latin typeface="Arial" panose="020B0604020202020204" pitchFamily="34" charset="0"/>
                          <a:ea typeface="+mn-ea"/>
                          <a:cs typeface="Arial" panose="020B0604020202020204" pitchFamily="34" charset="0"/>
                        </a:rPr>
                        <a:t>Un estudio sistemático de 55 pruebas de tribunales especializados en casos de drogas descubrió que, en comparación con el enjuiciamiento en tribunales convencionales, el desvío o remisión a tribunales especializados en casos de drogas reducían la reincidencia en casi una tercera parte (Wilson y Davis, 2006).</a:t>
                      </a:r>
                      <a:endParaRPr lang="es-CL" sz="1200" dirty="0">
                        <a:solidFill>
                          <a:srgbClr val="000000"/>
                        </a:solidFill>
                        <a:latin typeface="Arial" panose="020B0604020202020204" pitchFamily="34" charset="0"/>
                        <a:ea typeface="Calibri"/>
                        <a:cs typeface="Arial" panose="020B0604020202020204" pitchFamily="34" charset="0"/>
                      </a:endParaRPr>
                    </a:p>
                  </a:txBody>
                  <a:tcPr marL="66772" marR="66772"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312992">
                <a:tc gridSpan="4">
                  <a:txBody>
                    <a:bodyPr/>
                    <a:lstStyle/>
                    <a:p>
                      <a:pPr algn="ctr">
                        <a:lnSpc>
                          <a:spcPct val="115000"/>
                        </a:lnSpc>
                        <a:spcAft>
                          <a:spcPts val="0"/>
                        </a:spcAft>
                      </a:pPr>
                      <a:r>
                        <a:rPr lang="es-CL" sz="1200" dirty="0">
                          <a:solidFill>
                            <a:srgbClr val="000000"/>
                          </a:solidFill>
                          <a:latin typeface="Arial" panose="020B0604020202020204" pitchFamily="34" charset="0"/>
                          <a:ea typeface="Calibri"/>
                          <a:cs typeface="Arial" panose="020B0604020202020204" pitchFamily="34" charset="0"/>
                        </a:rPr>
                        <a:t>Fuente: Elaboración propia en base a Banco Interamericano de Desarrollo (2012)</a:t>
                      </a:r>
                    </a:p>
                  </a:txBody>
                  <a:tcPr marL="66772" marR="66772" marT="0" marB="0">
                    <a:lnL>
                      <a:noFill/>
                    </a:lnL>
                    <a:lnR>
                      <a:noFill/>
                    </a:lnR>
                    <a:lnT w="12700" cap="flat" cmpd="sng" algn="ctr">
                      <a:solidFill>
                        <a:srgbClr val="FFFFFF"/>
                      </a:solidFill>
                      <a:prstDash val="solid"/>
                      <a:round/>
                      <a:headEnd type="none" w="med" len="med"/>
                      <a:tailEnd type="none" w="med" len="med"/>
                    </a:lnT>
                    <a:lnB>
                      <a:noFill/>
                    </a:lnB>
                    <a:solidFill>
                      <a:srgbClr val="DBE5F1"/>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7"/>
                  </a:ext>
                </a:extLst>
              </a:tr>
            </a:tbl>
          </a:graphicData>
        </a:graphic>
      </p:graphicFrame>
      <p:sp>
        <p:nvSpPr>
          <p:cNvPr id="5" name="4 Rectángulo"/>
          <p:cNvSpPr/>
          <p:nvPr/>
        </p:nvSpPr>
        <p:spPr>
          <a:xfrm>
            <a:off x="762000" y="214291"/>
            <a:ext cx="9906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CC6600"/>
                </a:solidFill>
                <a:effectLst/>
                <a:uLnTx/>
                <a:uFillTx/>
                <a:latin typeface="Franklin Gothic Book"/>
                <a:ea typeface="+mn-ea"/>
                <a:cs typeface="+mn-cs"/>
              </a:rPr>
              <a:t>1. Dónde estamos en materia de medición de la efectividad: El estado del conocimiento internacional en materia de programas eficaces y su uso práctico</a:t>
            </a:r>
          </a:p>
        </p:txBody>
      </p:sp>
    </p:spTree>
    <p:extLst>
      <p:ext uri="{BB962C8B-B14F-4D97-AF65-F5344CB8AC3E}">
        <p14:creationId xmlns:p14="http://schemas.microsoft.com/office/powerpoint/2010/main" val="4354319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50D56C-E824-4444-8220-DE47FF5D961C}"/>
              </a:ext>
            </a:extLst>
          </p:cNvPr>
          <p:cNvSpPr>
            <a:spLocks noGrp="1"/>
          </p:cNvSpPr>
          <p:nvPr>
            <p:ph type="title"/>
          </p:nvPr>
        </p:nvSpPr>
        <p:spPr>
          <a:xfrm>
            <a:off x="666206" y="91440"/>
            <a:ext cx="9013371" cy="1464779"/>
          </a:xfrm>
        </p:spPr>
        <p:txBody>
          <a:bodyPr>
            <a:noAutofit/>
          </a:bodyPr>
          <a:lstStyle/>
          <a:p>
            <a:pPr algn="ctr"/>
            <a:r>
              <a:rPr lang="es-AR" sz="2400" b="1" dirty="0">
                <a:solidFill>
                  <a:srgbClr val="CC6600"/>
                </a:solidFill>
                <a:latin typeface="Corbel"/>
                <a:ea typeface="+mn-ea"/>
                <a:cs typeface="+mn-cs"/>
              </a:rPr>
              <a:t>Dónde estamos en materia de intervenciones en América Latina y El Caribe.</a:t>
            </a:r>
            <a:br>
              <a:rPr lang="es-AR" sz="2400" b="1" dirty="0">
                <a:solidFill>
                  <a:srgbClr val="CC6600"/>
                </a:solidFill>
                <a:latin typeface="Corbel"/>
                <a:ea typeface="+mn-ea"/>
                <a:cs typeface="+mn-cs"/>
              </a:rPr>
            </a:br>
            <a:endParaRPr lang="es-AR" sz="2400" b="1" dirty="0">
              <a:solidFill>
                <a:srgbClr val="CC6600"/>
              </a:solidFill>
              <a:latin typeface="Corbel"/>
              <a:ea typeface="+mn-ea"/>
              <a:cs typeface="+mn-cs"/>
            </a:endParaRPr>
          </a:p>
        </p:txBody>
      </p:sp>
      <p:sp>
        <p:nvSpPr>
          <p:cNvPr id="7" name="Rectangle 2"/>
          <p:cNvSpPr>
            <a:spLocks noChangeArrowheads="1"/>
          </p:cNvSpPr>
          <p:nvPr/>
        </p:nvSpPr>
        <p:spPr bwMode="auto">
          <a:xfrm>
            <a:off x="1035780" y="1246172"/>
            <a:ext cx="9382501" cy="544764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rgbClr val="CC6600"/>
                </a:solidFill>
                <a:effectLst/>
                <a:uLnTx/>
                <a:uFillTx/>
                <a:latin typeface="Trebuchet MS" panose="020B0603020202020204"/>
                <a:ea typeface="+mn-ea"/>
                <a:cs typeface="+mn-cs"/>
              </a:rPr>
              <a:t>Una visión general de la realidad de la región</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smtClean="0">
              <a:ln>
                <a:noFill/>
              </a:ln>
              <a:solidFill>
                <a:srgbClr val="CC6600"/>
              </a:solidFill>
              <a:effectLst/>
              <a:uLnTx/>
              <a:uFillTx/>
              <a:latin typeface="Trebuchet MS" panose="020B060302020202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CC6600"/>
                </a:solidFill>
                <a:effectLst/>
                <a:uLnTx/>
                <a:uFillTx/>
                <a:latin typeface="Trebuchet MS" panose="020B0603020202020204"/>
                <a:ea typeface="+mn-ea"/>
                <a:cs typeface="+mn-cs"/>
              </a:rPr>
              <a:t>Antecedentes </a:t>
            </a:r>
            <a:r>
              <a:rPr kumimoji="0" lang="es-ES" sz="2000" b="1" i="0" u="none" strike="noStrike" kern="1200" cap="none" spc="0" normalizeH="0" baseline="0" noProof="0" dirty="0">
                <a:ln>
                  <a:noFill/>
                </a:ln>
                <a:solidFill>
                  <a:srgbClr val="CC6600"/>
                </a:solidFill>
                <a:effectLst/>
                <a:uLnTx/>
                <a:uFillTx/>
                <a:latin typeface="Trebuchet MS" panose="020B0603020202020204"/>
                <a:ea typeface="+mn-ea"/>
                <a:cs typeface="+mn-cs"/>
              </a:rPr>
              <a:t>sobre  intervenciones en seguridad ciudadana </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s-ES" sz="1800" b="1" i="0" u="none" strike="noStrike" kern="1200" cap="none" spc="0" normalizeH="0" baseline="0" noProof="0" dirty="0" smtClean="0">
                <a:ln>
                  <a:noFill/>
                </a:ln>
                <a:solidFill>
                  <a:srgbClr val="CC6600"/>
                </a:solidFill>
                <a:effectLst/>
                <a:uLnTx/>
                <a:uFillTx/>
                <a:latin typeface="Trebuchet MS" panose="020B0603020202020204"/>
                <a:ea typeface="+mn-ea"/>
                <a:cs typeface="+mn-cs"/>
              </a:rPr>
              <a:t>Un </a:t>
            </a:r>
            <a:r>
              <a:rPr kumimoji="0" lang="es-ES" sz="1800" b="1" i="0" u="none" strike="noStrike" kern="1200" cap="none" spc="0" normalizeH="0" baseline="0" noProof="0" dirty="0">
                <a:ln>
                  <a:noFill/>
                </a:ln>
                <a:solidFill>
                  <a:srgbClr val="CC6600"/>
                </a:solidFill>
                <a:effectLst/>
                <a:uLnTx/>
                <a:uFillTx/>
                <a:latin typeface="Trebuchet MS" panose="020B0603020202020204"/>
                <a:ea typeface="+mn-ea"/>
                <a:cs typeface="+mn-cs"/>
              </a:rPr>
              <a:t>número importante de países ha definido políticas de seguridad ciudadana integrales (Chile, Brasil, Panamá, Costa Rica, Perú, </a:t>
            </a:r>
            <a:r>
              <a:rPr kumimoji="0" lang="es-ES" sz="1800" b="1" i="0" u="none" strike="noStrike" kern="1200" cap="none" spc="0" normalizeH="0" baseline="0" noProof="0" dirty="0" smtClean="0">
                <a:ln>
                  <a:noFill/>
                </a:ln>
                <a:solidFill>
                  <a:srgbClr val="CC6600"/>
                </a:solidFill>
                <a:effectLst/>
                <a:uLnTx/>
                <a:uFillTx/>
                <a:latin typeface="Trebuchet MS" panose="020B0603020202020204"/>
                <a:ea typeface="+mn-ea"/>
                <a:cs typeface="+mn-cs"/>
              </a:rPr>
              <a:t>Ecuador, Panamá, entre </a:t>
            </a:r>
            <a:r>
              <a:rPr kumimoji="0" lang="es-ES" sz="1800" b="1" i="0" u="none" strike="noStrike" kern="1200" cap="none" spc="0" normalizeH="0" baseline="0" noProof="0" dirty="0">
                <a:ln>
                  <a:noFill/>
                </a:ln>
                <a:solidFill>
                  <a:srgbClr val="CC6600"/>
                </a:solidFill>
                <a:effectLst/>
                <a:uLnTx/>
                <a:uFillTx/>
                <a:latin typeface="Trebuchet MS" panose="020B0603020202020204"/>
                <a:ea typeface="+mn-ea"/>
                <a:cs typeface="+mn-cs"/>
              </a:rPr>
              <a:t>otros)</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s-ES" sz="1800" b="1" i="0" u="none" strike="noStrike" kern="1200" cap="none" spc="0" normalizeH="0" baseline="0" noProof="0" dirty="0">
              <a:ln>
                <a:noFill/>
              </a:ln>
              <a:solidFill>
                <a:srgbClr val="CC6600"/>
              </a:solidFill>
              <a:effectLst/>
              <a:uLnTx/>
              <a:uFillTx/>
              <a:latin typeface="Trebuchet MS" panose="020B060302020202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s-ES" sz="1800" b="1" i="0" u="none" strike="noStrike" kern="1200" cap="none" spc="0" normalizeH="0" baseline="0" noProof="0" dirty="0">
                <a:ln>
                  <a:noFill/>
                </a:ln>
                <a:solidFill>
                  <a:srgbClr val="CC6600"/>
                </a:solidFill>
                <a:effectLst/>
                <a:uLnTx/>
                <a:uFillTx/>
                <a:latin typeface="Trebuchet MS" panose="020B0603020202020204"/>
                <a:ea typeface="+mn-ea"/>
                <a:cs typeface="+mn-cs"/>
              </a:rPr>
              <a:t>Predominio de las intervenciones basadas en el sistema de justicia penal, con énfasis en detenciones policiales y el fortalecimiento de policías y justicia </a:t>
            </a:r>
            <a:r>
              <a:rPr kumimoji="0" lang="es-ES" sz="1800" b="1" i="0" u="none" strike="noStrike" kern="1200" cap="none" spc="0" normalizeH="0" baseline="0" noProof="0" dirty="0" smtClean="0">
                <a:ln>
                  <a:noFill/>
                </a:ln>
                <a:solidFill>
                  <a:srgbClr val="CC6600"/>
                </a:solidFill>
                <a:effectLst/>
                <a:uLnTx/>
                <a:uFillTx/>
                <a:latin typeface="Trebuchet MS" panose="020B0603020202020204"/>
                <a:ea typeface="+mn-ea"/>
                <a:cs typeface="+mn-cs"/>
              </a:rPr>
              <a:t>penal.</a:t>
            </a:r>
            <a:endPar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rPr>
              <a:t>En años más recientes se han diversificado las estrategias de prevención utilizadas, las que comprenden programas de cultura cívica, en combinación con intervenciones urbanas y accionar policial.</a:t>
            </a: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rPr>
              <a:t>Los actores que intervienen en programas de seguridad se han diversificado: el gobierno central, gobiernos regionales,  municipios,  organizaciones no gubernamentales</a:t>
            </a:r>
            <a:r>
              <a:rPr kumimoji="0" lang="es-ES_tradnl" sz="1800" b="1" i="0" u="none" strike="noStrike" kern="1200" cap="none" spc="0" normalizeH="0" baseline="0" noProof="0" dirty="0" smtClean="0">
                <a:ln>
                  <a:noFill/>
                </a:ln>
                <a:solidFill>
                  <a:srgbClr val="CC6600"/>
                </a:solidFill>
                <a:effectLst/>
                <a:uLnTx/>
                <a:uFillTx/>
                <a:latin typeface="Trebuchet MS" panose="020B0603020202020204"/>
                <a:ea typeface="+mn-ea"/>
                <a:cs typeface="+mn-cs"/>
              </a:rPr>
              <a:t>.</a:t>
            </a: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ES_tradnl" sz="1800" b="1" i="0" u="none" strike="noStrike" kern="1200" cap="none" spc="0" normalizeH="0" baseline="0" noProof="0" dirty="0">
              <a:ln>
                <a:noFill/>
              </a:ln>
              <a:solidFill>
                <a:srgbClr val="CC66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94287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¿Y LOS RESULTADOS’</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408513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INFORMACIÓN PARA LA PREVENCION DEL DELITO Y LA VIOLENCIA (Javier </a:t>
            </a:r>
            <a:r>
              <a:rPr lang="es-ES" dirty="0" err="1" smtClean="0"/>
              <a:t>Vilalta</a:t>
            </a:r>
            <a:r>
              <a:rPr lang="es-ES" dirty="0" smtClean="0"/>
              <a:t>, BID, 2017</a:t>
            </a:r>
            <a:endParaRPr lang="es-CL" dirty="0"/>
          </a:p>
        </p:txBody>
      </p:sp>
      <p:sp>
        <p:nvSpPr>
          <p:cNvPr id="3" name="Marcador de contenido 2"/>
          <p:cNvSpPr>
            <a:spLocks noGrp="1"/>
          </p:cNvSpPr>
          <p:nvPr>
            <p:ph idx="1"/>
          </p:nvPr>
        </p:nvSpPr>
        <p:spPr/>
        <p:txBody>
          <a:bodyPr>
            <a:normAutofit fontScale="85000" lnSpcReduction="20000"/>
          </a:bodyPr>
          <a:lstStyle/>
          <a:p>
            <a:r>
              <a:rPr lang="es-ES" dirty="0"/>
              <a:t>Por todos es conocido que la región latinoamericana es la región con más homicidios del mundo (UNODC, 2014). No obstante, lo más preocupante es la tendencia de estos delitos. Entre 2000 y 2013, los homicidios se redujeron en todas las regiones del mundo, con la excepción del continente americano, en especial debido a las altas tasas de América Latina y el Caribe </a:t>
            </a:r>
            <a:endParaRPr lang="es-ES" dirty="0" smtClean="0"/>
          </a:p>
          <a:p>
            <a:r>
              <a:rPr lang="es-ES" dirty="0"/>
              <a:t>Implicaciones en política pública: Estudios históricos basados en evidencias empíricas muestran que la violencia homicida y las posibles confrontaciones entre individuos se pueden reducir si se logran los siguientes avances: un estado de derecho, gobiernos y arreglos sociales que reduzcan la proclividad a la venganza y justicia por mano propia; un mayor nivel de protección contra riesgos naturales y sociales que facilite la cohesión entre conocidos y desconocidos; y un mayor autocontrol y un mejor trato entre civiles (</a:t>
            </a:r>
            <a:r>
              <a:rPr lang="es-ES" dirty="0" err="1"/>
              <a:t>Eisner</a:t>
            </a:r>
            <a:r>
              <a:rPr lang="es-ES" dirty="0"/>
              <a:t>, 2013).2</a:t>
            </a:r>
            <a:endParaRPr lang="es-CL" dirty="0"/>
          </a:p>
        </p:txBody>
      </p:sp>
    </p:spTree>
    <p:extLst>
      <p:ext uri="{BB962C8B-B14F-4D97-AF65-F5344CB8AC3E}">
        <p14:creationId xmlns:p14="http://schemas.microsoft.com/office/powerpoint/2010/main" val="257847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ES" dirty="0"/>
              <a:t>Independientemente de la violencia homicida, la proporción de adultos víctimas del delito está aumentando en la región </a:t>
            </a:r>
            <a:r>
              <a:rPr lang="es-ES" dirty="0" smtClean="0"/>
              <a:t>, </a:t>
            </a:r>
            <a:r>
              <a:rPr lang="es-ES" dirty="0"/>
              <a:t>aunque el riesgo de victimización no se distribuye de manera uniforme entre la población. La población masculina tiende a sufrir mayores niveles de victimización; no obstante, nótese que la victimización de las mujeres crece más y más rápidamente</a:t>
            </a:r>
            <a:r>
              <a:rPr lang="es-ES" dirty="0" smtClean="0"/>
              <a:t>.</a:t>
            </a:r>
            <a:endParaRPr lang="es-CL" dirty="0"/>
          </a:p>
        </p:txBody>
      </p:sp>
    </p:spTree>
    <p:extLst>
      <p:ext uri="{BB962C8B-B14F-4D97-AF65-F5344CB8AC3E}">
        <p14:creationId xmlns:p14="http://schemas.microsoft.com/office/powerpoint/2010/main" val="322818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ES" dirty="0"/>
              <a:t>La victimización es un problema eminentemente urbano, donde el tamaño de la ciudad importa. Los mayores incrementos en las tasas de victimización en nuestra región se encuentran en las ciudades grandes, pequeñas y en las áreas rurales, mientras que en las ciudades capitales y en las ciudades medianas, la victimización se mantiene relativamente estable o crece </a:t>
            </a:r>
            <a:r>
              <a:rPr lang="es-ES" dirty="0" smtClean="0"/>
              <a:t>menos</a:t>
            </a:r>
            <a:endParaRPr lang="es-CL" dirty="0"/>
          </a:p>
        </p:txBody>
      </p:sp>
    </p:spTree>
    <p:extLst>
      <p:ext uri="{BB962C8B-B14F-4D97-AF65-F5344CB8AC3E}">
        <p14:creationId xmlns:p14="http://schemas.microsoft.com/office/powerpoint/2010/main" val="73621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ES" dirty="0"/>
              <a:t>El miedo al crimen o la percepción individual de que es posible ser víctima de un delito reducen significativamente la calidad de vida. El miedo al crimen modifica hábitos, restringe la movilidad y modifica los espacios públicos y privados (</a:t>
            </a:r>
            <a:r>
              <a:rPr lang="es-ES" dirty="0" err="1"/>
              <a:t>Vilalta</a:t>
            </a:r>
            <a:r>
              <a:rPr lang="es-ES" dirty="0"/>
              <a:t>, 2015). Este es un problema persistente en Latinoamérica </a:t>
            </a:r>
            <a:r>
              <a:rPr lang="es-ES" dirty="0" smtClean="0"/>
              <a:t>. </a:t>
            </a:r>
            <a:r>
              <a:rPr lang="es-ES" dirty="0"/>
              <a:t>La tasa de miedo al crimen es superior a la del crimen per se: el miedo es un problema más generalizado que el delito</a:t>
            </a:r>
            <a:endParaRPr lang="es-CL" dirty="0"/>
          </a:p>
        </p:txBody>
      </p:sp>
    </p:spTree>
    <p:extLst>
      <p:ext uri="{BB962C8B-B14F-4D97-AF65-F5344CB8AC3E}">
        <p14:creationId xmlns:p14="http://schemas.microsoft.com/office/powerpoint/2010/main" val="270793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ES" dirty="0"/>
              <a:t>Nuestra población carcelaria crece exponencialmente </a:t>
            </a:r>
            <a:r>
              <a:rPr lang="es-ES" dirty="0" smtClean="0"/>
              <a:t>, </a:t>
            </a:r>
            <a:r>
              <a:rPr lang="es-ES" dirty="0"/>
              <a:t>y es urgente una política de prevención terciaria efectiva para esta población de alto riesgo criminológico; un riesgo que consiste principalmente en su elevada proclividad a la reincidencia delictiva.</a:t>
            </a:r>
            <a:endParaRPr lang="es-CL" dirty="0"/>
          </a:p>
        </p:txBody>
      </p:sp>
    </p:spTree>
    <p:extLst>
      <p:ext uri="{BB962C8B-B14F-4D97-AF65-F5344CB8AC3E}">
        <p14:creationId xmlns:p14="http://schemas.microsoft.com/office/powerpoint/2010/main" val="338107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investigación criminal en Colombia</a:t>
            </a:r>
            <a:endParaRPr lang="es-CL" dirty="0"/>
          </a:p>
        </p:txBody>
      </p:sp>
      <p:sp>
        <p:nvSpPr>
          <p:cNvPr id="3" name="Marcador de contenido 2"/>
          <p:cNvSpPr>
            <a:spLocks noGrp="1"/>
          </p:cNvSpPr>
          <p:nvPr>
            <p:ph idx="1"/>
          </p:nvPr>
        </p:nvSpPr>
        <p:spPr/>
        <p:txBody>
          <a:bodyPr>
            <a:normAutofit fontScale="85000" lnSpcReduction="10000"/>
          </a:bodyPr>
          <a:lstStyle/>
          <a:p>
            <a:r>
              <a:rPr lang="es-CL" dirty="0" smtClean="0"/>
              <a:t>Mildred </a:t>
            </a:r>
            <a:r>
              <a:rPr lang="es-CL" dirty="0"/>
              <a:t>Hartmann </a:t>
            </a:r>
            <a:r>
              <a:rPr lang="es-CL" dirty="0" smtClean="0"/>
              <a:t>Arboleda</a:t>
            </a:r>
          </a:p>
          <a:p>
            <a:r>
              <a:rPr lang="es-ES" dirty="0"/>
              <a:t>En primer lugar, debemos afirmar que la </a:t>
            </a:r>
            <a:r>
              <a:rPr lang="es-ES" dirty="0" smtClean="0"/>
              <a:t>información </a:t>
            </a:r>
            <a:r>
              <a:rPr lang="es-ES" dirty="0"/>
              <a:t>cuantitativa indica dos temas preocupantes, de cara al objeto de estudio. El primero de ellos, está referido a la bajísima cantidad de resultados arrojados en el sistema acusatorio colombiano, que permitan descubrir al culpable de los delitos de </a:t>
            </a:r>
            <a:r>
              <a:rPr lang="es-ES" dirty="0" smtClean="0"/>
              <a:t>mayor </a:t>
            </a:r>
            <a:r>
              <a:rPr lang="es-ES" dirty="0"/>
              <a:t>connotación social. La segunda, es que ya las cifras revelan la total ausencia de alguna exigencia en este sentido por parte de la Fiscalía General. Si bien la utilización sistemática de preacuerdos y negociaciones constituye un logro sumamente importante que vale la pena rescatar, cuando los delitos sí requieren algún nivel de investigación, el trabajo de la Fiscalía se caracteriza por ser </a:t>
            </a:r>
            <a:r>
              <a:rPr lang="es-ES" dirty="0" smtClean="0"/>
              <a:t>sumamente </a:t>
            </a:r>
            <a:r>
              <a:rPr lang="es-ES" dirty="0"/>
              <a:t>lento y rodeado de trabas burocráticas, a la usanza del sistema tradicional</a:t>
            </a:r>
            <a:r>
              <a:rPr lang="es-ES" dirty="0" smtClean="0"/>
              <a:t>. </a:t>
            </a:r>
            <a:r>
              <a:rPr lang="es-ES" dirty="0"/>
              <a:t>No se ha </a:t>
            </a:r>
            <a:r>
              <a:rPr lang="es-ES" dirty="0" err="1" smtClean="0"/>
              <a:t>desformalizado</a:t>
            </a:r>
            <a:r>
              <a:rPr lang="es-ES" dirty="0" smtClean="0"/>
              <a:t> </a:t>
            </a:r>
            <a:r>
              <a:rPr lang="es-ES" dirty="0"/>
              <a:t>la etapa de investigación, y al parecer la dotación de policías dedicada a esta tarea no es </a:t>
            </a:r>
            <a:endParaRPr lang="es-CL" dirty="0"/>
          </a:p>
        </p:txBody>
      </p:sp>
    </p:spTree>
    <p:extLst>
      <p:ext uri="{BB962C8B-B14F-4D97-AF65-F5344CB8AC3E}">
        <p14:creationId xmlns:p14="http://schemas.microsoft.com/office/powerpoint/2010/main" val="247436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INDICE</a:t>
            </a:r>
            <a:endParaRPr lang="es-CL" dirty="0"/>
          </a:p>
        </p:txBody>
      </p:sp>
      <p:sp>
        <p:nvSpPr>
          <p:cNvPr id="3" name="Marcador de contenido 2"/>
          <p:cNvSpPr>
            <a:spLocks noGrp="1"/>
          </p:cNvSpPr>
          <p:nvPr>
            <p:ph idx="1"/>
          </p:nvPr>
        </p:nvSpPr>
        <p:spPr/>
        <p:txBody>
          <a:bodyPr/>
          <a:lstStyle/>
          <a:p>
            <a:r>
              <a:rPr lang="es-ES" dirty="0" smtClean="0"/>
              <a:t>La </a:t>
            </a:r>
            <a:r>
              <a:rPr lang="es-ES" dirty="0" smtClean="0"/>
              <a:t>emergencia de un área de políticas públicas: la seguridad </a:t>
            </a:r>
            <a:r>
              <a:rPr lang="es-ES" dirty="0" smtClean="0"/>
              <a:t>ciudadana y su contexto</a:t>
            </a:r>
          </a:p>
          <a:p>
            <a:r>
              <a:rPr lang="es-ES" dirty="0" smtClean="0"/>
              <a:t>Conceptos fundamentales </a:t>
            </a:r>
            <a:endParaRPr lang="es-ES" dirty="0" smtClean="0"/>
          </a:p>
          <a:p>
            <a:r>
              <a:rPr lang="es-ES" dirty="0" smtClean="0"/>
              <a:t>Desarrollo </a:t>
            </a:r>
            <a:r>
              <a:rPr lang="es-ES" dirty="0" smtClean="0"/>
              <a:t>de las Políticas de seguridad</a:t>
            </a:r>
          </a:p>
          <a:p>
            <a:r>
              <a:rPr lang="es-ES" dirty="0" smtClean="0"/>
              <a:t>Sus resultados</a:t>
            </a:r>
          </a:p>
          <a:p>
            <a:r>
              <a:rPr lang="es-ES" dirty="0" smtClean="0"/>
              <a:t>Obstáculos políticos para el desarrollo de políticas innovadoras</a:t>
            </a:r>
            <a:endParaRPr lang="es-CL" dirty="0"/>
          </a:p>
        </p:txBody>
      </p:sp>
    </p:spTree>
    <p:extLst>
      <p:ext uri="{BB962C8B-B14F-4D97-AF65-F5344CB8AC3E}">
        <p14:creationId xmlns:p14="http://schemas.microsoft.com/office/powerpoint/2010/main" val="3935123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Persecución Penal Efectiva Blanco, </a:t>
            </a:r>
            <a:r>
              <a:rPr lang="es-ES" dirty="0" err="1" smtClean="0"/>
              <a:t>et.al</a:t>
            </a:r>
            <a:endParaRPr lang="es-CL" dirty="0"/>
          </a:p>
        </p:txBody>
      </p:sp>
      <p:sp>
        <p:nvSpPr>
          <p:cNvPr id="3" name="Marcador de contenido 2"/>
          <p:cNvSpPr>
            <a:spLocks noGrp="1"/>
          </p:cNvSpPr>
          <p:nvPr>
            <p:ph idx="1"/>
          </p:nvPr>
        </p:nvSpPr>
        <p:spPr/>
        <p:txBody>
          <a:bodyPr>
            <a:normAutofit lnSpcReduction="10000"/>
          </a:bodyPr>
          <a:lstStyle/>
          <a:p>
            <a:r>
              <a:rPr lang="es-ES" dirty="0"/>
              <a:t>Las “pérdidas” del sistema de justicia penal se expresan en una tasa a nivel mundial de 53 personas condenadas por homicidio por cada 100 víctimas de homicidio registradas. En los 14 países de las Américas para los que se disponía de datos recientes, solo 35 personas fueron condenadas por homicidio por cada 100 víctimas de homicidio registradas. Esta tasa es marcadamente más baja que lo que se detecta en 10 países de Asia y Oceanía, en que 61 personas fueron condenadas por homicidio por cada 100 homicidios registrados, y en 21 países de Europa, en que 66 personas fueron condenadas por homicidio por cada 100 víctimas de homicidio </a:t>
            </a:r>
            <a:endParaRPr lang="es-CL" dirty="0"/>
          </a:p>
        </p:txBody>
      </p:sp>
    </p:spTree>
    <p:extLst>
      <p:ext uri="{BB962C8B-B14F-4D97-AF65-F5344CB8AC3E}">
        <p14:creationId xmlns:p14="http://schemas.microsoft.com/office/powerpoint/2010/main" val="13543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Algunas Razones para la Relativa Frustración de Expectativas</a:t>
            </a:r>
            <a:endParaRPr lang="en-US" dirty="0"/>
          </a:p>
        </p:txBody>
      </p:sp>
      <p:sp>
        <p:nvSpPr>
          <p:cNvPr id="3" name="Marcador de contenido 2"/>
          <p:cNvSpPr>
            <a:spLocks noGrp="1"/>
          </p:cNvSpPr>
          <p:nvPr>
            <p:ph idx="1"/>
          </p:nvPr>
        </p:nvSpPr>
        <p:spPr/>
        <p:txBody>
          <a:bodyPr>
            <a:normAutofit/>
          </a:bodyPr>
          <a:lstStyle/>
          <a:p>
            <a:r>
              <a:rPr lang="en-US" dirty="0" smtClean="0"/>
              <a:t>La </a:t>
            </a:r>
            <a:r>
              <a:rPr lang="en-US" dirty="0" err="1" smtClean="0"/>
              <a:t>presencia</a:t>
            </a:r>
            <a:r>
              <a:rPr lang="en-US" dirty="0" smtClean="0"/>
              <a:t> de un Estado </a:t>
            </a:r>
            <a:r>
              <a:rPr lang="en-US" dirty="0" err="1" smtClean="0"/>
              <a:t>violento</a:t>
            </a:r>
            <a:r>
              <a:rPr lang="en-US" dirty="0" smtClean="0"/>
              <a:t> </a:t>
            </a:r>
            <a:r>
              <a:rPr lang="en-US" dirty="0" err="1" smtClean="0"/>
              <a:t>en</a:t>
            </a:r>
            <a:r>
              <a:rPr lang="en-US" dirty="0" smtClean="0"/>
              <a:t> </a:t>
            </a:r>
            <a:r>
              <a:rPr lang="en-US" dirty="0" err="1" smtClean="0"/>
              <a:t>América</a:t>
            </a:r>
            <a:r>
              <a:rPr lang="en-US" dirty="0" smtClean="0"/>
              <a:t> Central que </a:t>
            </a:r>
            <a:r>
              <a:rPr lang="en-US" dirty="0" err="1" smtClean="0"/>
              <a:t>mantuvo</a:t>
            </a:r>
            <a:r>
              <a:rPr lang="en-US" dirty="0" smtClean="0"/>
              <a:t> </a:t>
            </a:r>
            <a:r>
              <a:rPr lang="en-US" dirty="0" err="1" smtClean="0"/>
              <a:t>ligazón</a:t>
            </a:r>
            <a:r>
              <a:rPr lang="en-US" dirty="0" smtClean="0"/>
              <a:t> con </a:t>
            </a:r>
            <a:r>
              <a:rPr lang="en-US" dirty="0" err="1" smtClean="0"/>
              <a:t>los</a:t>
            </a:r>
            <a:r>
              <a:rPr lang="en-US" dirty="0" smtClean="0"/>
              <a:t> actors </a:t>
            </a:r>
            <a:r>
              <a:rPr lang="en-US" dirty="0" err="1" smtClean="0"/>
              <a:t>previos</a:t>
            </a:r>
            <a:r>
              <a:rPr lang="en-US" dirty="0" smtClean="0"/>
              <a:t> a la </a:t>
            </a:r>
            <a:r>
              <a:rPr lang="en-US" dirty="0" err="1" smtClean="0"/>
              <a:t>transición</a:t>
            </a:r>
            <a:endParaRPr lang="en-US" dirty="0" smtClean="0"/>
          </a:p>
          <a:p>
            <a:r>
              <a:rPr lang="en-US" dirty="0" smtClean="0"/>
              <a:t>La </a:t>
            </a:r>
            <a:r>
              <a:rPr lang="en-US" dirty="0" err="1" smtClean="0"/>
              <a:t>inefectividad</a:t>
            </a:r>
            <a:r>
              <a:rPr lang="en-US" dirty="0" smtClean="0"/>
              <a:t> de las </a:t>
            </a:r>
            <a:r>
              <a:rPr lang="en-US" dirty="0" err="1" smtClean="0"/>
              <a:t>instituciones</a:t>
            </a:r>
            <a:r>
              <a:rPr lang="en-US" dirty="0" smtClean="0"/>
              <a:t> que no </a:t>
            </a:r>
            <a:r>
              <a:rPr lang="en-US" dirty="0" err="1" smtClean="0"/>
              <a:t>lograron</a:t>
            </a:r>
            <a:r>
              <a:rPr lang="en-US" dirty="0" smtClean="0"/>
              <a:t> responder a </a:t>
            </a:r>
            <a:r>
              <a:rPr lang="en-US" dirty="0" err="1" smtClean="0"/>
              <a:t>los</a:t>
            </a:r>
            <a:r>
              <a:rPr lang="en-US" dirty="0" smtClean="0"/>
              <a:t> </a:t>
            </a:r>
            <a:r>
              <a:rPr lang="en-US" dirty="0" err="1" smtClean="0"/>
              <a:t>desafíos</a:t>
            </a:r>
            <a:endParaRPr lang="en-US" dirty="0" smtClean="0"/>
          </a:p>
          <a:p>
            <a:r>
              <a:rPr lang="en-US" dirty="0" err="1" smtClean="0"/>
              <a:t>Factores</a:t>
            </a:r>
            <a:r>
              <a:rPr lang="en-US" dirty="0" smtClean="0"/>
              <a:t> politicos que </a:t>
            </a:r>
            <a:r>
              <a:rPr lang="en-US" dirty="0" err="1" smtClean="0"/>
              <a:t>dificultan</a:t>
            </a:r>
            <a:r>
              <a:rPr lang="en-US" dirty="0" smtClean="0"/>
              <a:t> </a:t>
            </a:r>
            <a:r>
              <a:rPr lang="en-US" dirty="0" err="1" smtClean="0"/>
              <a:t>modificar</a:t>
            </a:r>
            <a:r>
              <a:rPr lang="en-US" dirty="0" smtClean="0"/>
              <a:t> o </a:t>
            </a:r>
            <a:r>
              <a:rPr lang="en-US" dirty="0" err="1" smtClean="0"/>
              <a:t>dar</a:t>
            </a:r>
            <a:r>
              <a:rPr lang="en-US" dirty="0" smtClean="0"/>
              <a:t> </a:t>
            </a:r>
            <a:r>
              <a:rPr lang="en-US" dirty="0" err="1" smtClean="0"/>
              <a:t>continuidad</a:t>
            </a:r>
            <a:r>
              <a:rPr lang="en-US" dirty="0" smtClean="0"/>
              <a:t> a las </a:t>
            </a:r>
            <a:r>
              <a:rPr lang="en-US" dirty="0" err="1" smtClean="0"/>
              <a:t>políticas</a:t>
            </a:r>
            <a:r>
              <a:rPr lang="en-US" dirty="0" smtClean="0"/>
              <a:t> </a:t>
            </a:r>
            <a:r>
              <a:rPr lang="en-US" dirty="0" err="1" smtClean="0"/>
              <a:t>públicas</a:t>
            </a:r>
            <a:r>
              <a:rPr lang="en-US" dirty="0" smtClean="0"/>
              <a:t> </a:t>
            </a:r>
          </a:p>
          <a:p>
            <a:endParaRPr lang="en-US" dirty="0"/>
          </a:p>
        </p:txBody>
      </p:sp>
    </p:spTree>
    <p:extLst>
      <p:ext uri="{BB962C8B-B14F-4D97-AF65-F5344CB8AC3E}">
        <p14:creationId xmlns:p14="http://schemas.microsoft.com/office/powerpoint/2010/main" val="284670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7647" y="1763486"/>
            <a:ext cx="9143999" cy="5183155"/>
          </a:xfrm>
        </p:spPr>
        <p:txBody>
          <a:bodyPr>
            <a:normAutofit/>
          </a:bodyPr>
          <a:lstStyle/>
          <a:p>
            <a:pPr marL="342900" indent="-342900" algn="just">
              <a:buFont typeface="Arial" panose="020B0604020202020204" pitchFamily="34" charset="0"/>
              <a:buChar char="•"/>
            </a:pPr>
            <a:r>
              <a:rPr lang="es-ES_tradnl" sz="2800" dirty="0" smtClean="0">
                <a:solidFill>
                  <a:srgbClr val="CC6600"/>
                </a:solidFill>
              </a:rPr>
              <a:t>La </a:t>
            </a:r>
            <a:r>
              <a:rPr lang="es-ES_tradnl" sz="2800" dirty="0">
                <a:solidFill>
                  <a:srgbClr val="CC6600"/>
                </a:solidFill>
              </a:rPr>
              <a:t>gobernanza busca comprender los procesos de decisión, gestión y desarrollo de lo público y colectivo, considerando la arquitectura de las relaciones entre los múltiples actores involucrados, sean estos públicos o privados, con distintos niveles de jerarquía o poder. </a:t>
            </a:r>
            <a:endParaRPr lang="es-ES_tradnl" sz="2800" dirty="0" smtClean="0">
              <a:solidFill>
                <a:srgbClr val="CC6600"/>
              </a:solidFill>
            </a:endParaRPr>
          </a:p>
          <a:p>
            <a:pPr marL="342900" indent="-342900" algn="just">
              <a:buFont typeface="Arial" panose="020B0604020202020204" pitchFamily="34" charset="0"/>
              <a:buChar char="•"/>
            </a:pPr>
            <a:r>
              <a:rPr lang="es-ES_tradnl" sz="2800" dirty="0">
                <a:solidFill>
                  <a:srgbClr val="CC6600"/>
                </a:solidFill>
              </a:rPr>
              <a:t>P</a:t>
            </a:r>
            <a:r>
              <a:rPr lang="es-ES_tradnl" sz="2800" dirty="0" smtClean="0">
                <a:solidFill>
                  <a:srgbClr val="CC6600"/>
                </a:solidFill>
              </a:rPr>
              <a:t>ara </a:t>
            </a:r>
            <a:r>
              <a:rPr lang="es-ES_tradnl" sz="2800" dirty="0">
                <a:solidFill>
                  <a:srgbClr val="CC6600"/>
                </a:solidFill>
              </a:rPr>
              <a:t>comprender la gobernanza institucional </a:t>
            </a:r>
            <a:r>
              <a:rPr lang="es-ES_tradnl" sz="2800" dirty="0" smtClean="0">
                <a:solidFill>
                  <a:srgbClr val="CC6600"/>
                </a:solidFill>
              </a:rPr>
              <a:t>es </a:t>
            </a:r>
            <a:r>
              <a:rPr lang="es-ES_tradnl" sz="2800" dirty="0">
                <a:solidFill>
                  <a:srgbClr val="CC6600"/>
                </a:solidFill>
              </a:rPr>
              <a:t>necesario considerar que ella se da en un contexto </a:t>
            </a:r>
            <a:r>
              <a:rPr lang="es-ES_tradnl" sz="2800" i="1" dirty="0">
                <a:solidFill>
                  <a:srgbClr val="CC6600"/>
                </a:solidFill>
              </a:rPr>
              <a:t>diverso, dinámico y </a:t>
            </a:r>
            <a:r>
              <a:rPr lang="es-ES_tradnl" sz="2800" i="1" dirty="0" smtClean="0">
                <a:solidFill>
                  <a:srgbClr val="CC6600"/>
                </a:solidFill>
              </a:rPr>
              <a:t>complejo. </a:t>
            </a:r>
            <a:r>
              <a:rPr lang="es-ES_tradnl" sz="2800" dirty="0" smtClean="0">
                <a:solidFill>
                  <a:srgbClr val="002060"/>
                </a:solidFill>
              </a:rPr>
              <a:t> </a:t>
            </a:r>
            <a:endParaRPr lang="es-ES_tradnl" sz="2800" dirty="0" smtClean="0">
              <a:solidFill>
                <a:srgbClr val="002060"/>
              </a:solidFill>
            </a:endParaRPr>
          </a:p>
          <a:p>
            <a:pPr algn="l"/>
            <a:r>
              <a:rPr lang="es-ES_tradnl" sz="2800" dirty="0" smtClean="0">
                <a:solidFill>
                  <a:srgbClr val="325A76"/>
                </a:solidFill>
              </a:rPr>
              <a:t> </a:t>
            </a:r>
            <a:endParaRPr lang="es-CL" sz="2800" dirty="0">
              <a:solidFill>
                <a:srgbClr val="325A76"/>
              </a:solidFill>
            </a:endParaRPr>
          </a:p>
          <a:p>
            <a:endParaRPr lang="es-CL" dirty="0"/>
          </a:p>
        </p:txBody>
      </p:sp>
      <p:sp>
        <p:nvSpPr>
          <p:cNvPr id="6" name="Title 1">
            <a:extLst>
              <a:ext uri="{FF2B5EF4-FFF2-40B4-BE49-F238E27FC236}">
                <a16:creationId xmlns:a16="http://schemas.microsoft.com/office/drawing/2014/main" id="{FB50D56C-E824-4444-8220-DE47FF5D961C}"/>
              </a:ext>
            </a:extLst>
          </p:cNvPr>
          <p:cNvSpPr txBox="1">
            <a:spLocks/>
          </p:cNvSpPr>
          <p:nvPr/>
        </p:nvSpPr>
        <p:spPr>
          <a:xfrm>
            <a:off x="1306820" y="264978"/>
            <a:ext cx="9746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rgbClr val="CC6600"/>
                </a:solidFill>
                <a:effectLst/>
                <a:uLnTx/>
                <a:uFillTx/>
                <a:latin typeface="Corbel"/>
                <a:ea typeface="+mj-ea"/>
                <a:cs typeface="+mj-cs"/>
              </a:rPr>
              <a:t>Los tropiezos en crear una gobernanza adecuada</a:t>
            </a:r>
            <a:endParaRPr kumimoji="0" lang="es-AR" sz="2800" b="1" i="0" u="none" strike="noStrike" kern="1200" cap="none" spc="0" normalizeH="0" baseline="0" noProof="0" dirty="0">
              <a:ln>
                <a:noFill/>
              </a:ln>
              <a:solidFill>
                <a:srgbClr val="CC6600"/>
              </a:solidFill>
              <a:effectLst/>
              <a:uLnTx/>
              <a:uFillTx/>
              <a:latin typeface="Corbel"/>
              <a:ea typeface="+mj-ea"/>
              <a:cs typeface="+mj-cs"/>
            </a:endParaRPr>
          </a:p>
        </p:txBody>
      </p:sp>
    </p:spTree>
    <p:extLst>
      <p:ext uri="{BB962C8B-B14F-4D97-AF65-F5344CB8AC3E}">
        <p14:creationId xmlns:p14="http://schemas.microsoft.com/office/powerpoint/2010/main" val="1171083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Renuencia a correr riesgos</a:t>
            </a:r>
            <a:endParaRPr lang="es-CL" dirty="0"/>
          </a:p>
        </p:txBody>
      </p:sp>
      <p:sp>
        <p:nvSpPr>
          <p:cNvPr id="3" name="Marcador de contenido 2"/>
          <p:cNvSpPr>
            <a:spLocks noGrp="1"/>
          </p:cNvSpPr>
          <p:nvPr>
            <p:ph idx="1"/>
          </p:nvPr>
        </p:nvSpPr>
        <p:spPr/>
        <p:txBody>
          <a:bodyPr>
            <a:normAutofit lnSpcReduction="10000"/>
          </a:bodyPr>
          <a:lstStyle/>
          <a:p>
            <a:r>
              <a:rPr lang="en-US" dirty="0"/>
              <a:t>we propose that policy entrenchment in developing democracies with weak institutions can also stem from politicians’ and other government officials’ incentives to avoid blame. In certain policy areas, politicians and governmental officials are mainly concerned with avoiding isolated, politically damaging events and thus prioritize minimizing the risk of their occurrence. We argue that such incentives to avoid blame for rare but salient crimes discourage political incumbents from repealing punitive criminal justice policies and pressure judges to enforce them to minimize risks to their reputation and chances of promotion</a:t>
            </a:r>
            <a:r>
              <a:rPr lang="en-US" dirty="0" smtClean="0"/>
              <a:t>. </a:t>
            </a:r>
            <a:r>
              <a:rPr lang="en-US" dirty="0" err="1" smtClean="0"/>
              <a:t>Hernán</a:t>
            </a:r>
            <a:r>
              <a:rPr lang="en-US" dirty="0" smtClean="0"/>
              <a:t> </a:t>
            </a:r>
            <a:r>
              <a:rPr lang="en-US" dirty="0" err="1" smtClean="0"/>
              <a:t>Flom</a:t>
            </a:r>
            <a:endParaRPr lang="es-CL" dirty="0"/>
          </a:p>
        </p:txBody>
      </p:sp>
    </p:spTree>
    <p:extLst>
      <p:ext uri="{BB962C8B-B14F-4D97-AF65-F5344CB8AC3E}">
        <p14:creationId xmlns:p14="http://schemas.microsoft.com/office/powerpoint/2010/main" val="410787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Yanina González</a:t>
            </a:r>
            <a:endParaRPr lang="es-CL" dirty="0"/>
          </a:p>
        </p:txBody>
      </p:sp>
      <p:sp>
        <p:nvSpPr>
          <p:cNvPr id="3" name="Marcador de contenido 2"/>
          <p:cNvSpPr>
            <a:spLocks noGrp="1"/>
          </p:cNvSpPr>
          <p:nvPr>
            <p:ph idx="1"/>
          </p:nvPr>
        </p:nvSpPr>
        <p:spPr/>
        <p:txBody>
          <a:bodyPr/>
          <a:lstStyle/>
          <a:p>
            <a:r>
              <a:rPr lang="es-ES" dirty="0" smtClean="0"/>
              <a:t>La ventana de oportunidad que se abre para reformas policiales se abre con algún escándalo y usualmente depende de que éste escándalo cause conmoción y que pueda tener repercusiones negativas para el gobierno en una próxima elección   </a:t>
            </a:r>
            <a:endParaRPr lang="es-CL" dirty="0"/>
          </a:p>
        </p:txBody>
      </p:sp>
    </p:spTree>
    <p:extLst>
      <p:ext uri="{BB962C8B-B14F-4D97-AF65-F5344CB8AC3E}">
        <p14:creationId xmlns:p14="http://schemas.microsoft.com/office/powerpoint/2010/main" val="2372710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CARACTERISTICAS DEL PROCESO DE FORMULACIÓN DE POLÍTICAS EN SC</a:t>
            </a:r>
            <a:endParaRPr lang="en-US" dirty="0"/>
          </a:p>
        </p:txBody>
      </p:sp>
      <p:graphicFrame>
        <p:nvGraphicFramePr>
          <p:cNvPr id="4" name="Marcador de contenido 3"/>
          <p:cNvGraphicFramePr>
            <a:graphicFrameLocks noGrp="1"/>
          </p:cNvGraphicFramePr>
          <p:nvPr>
            <p:ph idx="1"/>
            <p:extLst/>
          </p:nvPr>
        </p:nvGraphicFramePr>
        <p:xfrm>
          <a:off x="1295400" y="2557463"/>
          <a:ext cx="9601200" cy="367792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58159379"/>
                    </a:ext>
                  </a:extLst>
                </a:gridCol>
                <a:gridCol w="4800600">
                  <a:extLst>
                    <a:ext uri="{9D8B030D-6E8A-4147-A177-3AD203B41FA5}">
                      <a16:colId xmlns:a16="http://schemas.microsoft.com/office/drawing/2014/main" val="1043501605"/>
                    </a:ext>
                  </a:extLst>
                </a:gridCol>
              </a:tblGrid>
              <a:tr h="370840">
                <a:tc>
                  <a:txBody>
                    <a:bodyPr/>
                    <a:lstStyle/>
                    <a:p>
                      <a:r>
                        <a:rPr lang="es-ES" dirty="0" smtClean="0"/>
                        <a:t>Características</a:t>
                      </a:r>
                      <a:endParaRPr lang="en-US" dirty="0"/>
                    </a:p>
                  </a:txBody>
                  <a:tcPr/>
                </a:tc>
                <a:tc>
                  <a:txBody>
                    <a:bodyPr/>
                    <a:lstStyle/>
                    <a:p>
                      <a:r>
                        <a:rPr lang="es-ES" dirty="0" smtClean="0"/>
                        <a:t>Consecuencias</a:t>
                      </a:r>
                      <a:endParaRPr lang="en-US" dirty="0"/>
                    </a:p>
                  </a:txBody>
                  <a:tcPr/>
                </a:tc>
                <a:extLst>
                  <a:ext uri="{0D108BD9-81ED-4DB2-BD59-A6C34878D82A}">
                    <a16:rowId xmlns:a16="http://schemas.microsoft.com/office/drawing/2014/main" val="750811010"/>
                  </a:ext>
                </a:extLst>
              </a:tr>
              <a:tr h="370840">
                <a:tc>
                  <a:txBody>
                    <a:bodyPr/>
                    <a:lstStyle/>
                    <a:p>
                      <a:r>
                        <a:rPr lang="es-ES" dirty="0" smtClean="0"/>
                        <a:t>Inestabilidad</a:t>
                      </a:r>
                      <a:endParaRPr lang="en-US" dirty="0"/>
                    </a:p>
                  </a:txBody>
                  <a:tcPr/>
                </a:tc>
                <a:tc>
                  <a:txBody>
                    <a:bodyPr/>
                    <a:lstStyle/>
                    <a:p>
                      <a:r>
                        <a:rPr lang="es-ES" dirty="0" smtClean="0"/>
                        <a:t>Reduce incentivos para invertir en reformas</a:t>
                      </a:r>
                      <a:endParaRPr lang="en-US" dirty="0"/>
                    </a:p>
                  </a:txBody>
                  <a:tcPr/>
                </a:tc>
                <a:extLst>
                  <a:ext uri="{0D108BD9-81ED-4DB2-BD59-A6C34878D82A}">
                    <a16:rowId xmlns:a16="http://schemas.microsoft.com/office/drawing/2014/main" val="2022423447"/>
                  </a:ext>
                </a:extLst>
              </a:tr>
              <a:tr h="370840">
                <a:tc>
                  <a:txBody>
                    <a:bodyPr/>
                    <a:lstStyle/>
                    <a:p>
                      <a:r>
                        <a:rPr lang="es-ES" dirty="0" smtClean="0"/>
                        <a:t>Rigidez</a:t>
                      </a:r>
                      <a:endParaRPr lang="en-US" dirty="0"/>
                    </a:p>
                  </a:txBody>
                  <a:tcPr/>
                </a:tc>
                <a:tc>
                  <a:txBody>
                    <a:bodyPr/>
                    <a:lstStyle/>
                    <a:p>
                      <a:r>
                        <a:rPr lang="es-ES" dirty="0" smtClean="0"/>
                        <a:t>Disminuye capacidad para responder a cambios en el contexto</a:t>
                      </a:r>
                      <a:endParaRPr lang="en-US" dirty="0"/>
                    </a:p>
                  </a:txBody>
                  <a:tcPr/>
                </a:tc>
                <a:extLst>
                  <a:ext uri="{0D108BD9-81ED-4DB2-BD59-A6C34878D82A}">
                    <a16:rowId xmlns:a16="http://schemas.microsoft.com/office/drawing/2014/main" val="2886328348"/>
                  </a:ext>
                </a:extLst>
              </a:tr>
              <a:tr h="370840">
                <a:tc>
                  <a:txBody>
                    <a:bodyPr/>
                    <a:lstStyle/>
                    <a:p>
                      <a:r>
                        <a:rPr lang="es-ES" dirty="0" smtClean="0"/>
                        <a:t>Falta de coordinación</a:t>
                      </a:r>
                      <a:endParaRPr lang="en-US" dirty="0"/>
                    </a:p>
                  </a:txBody>
                  <a:tcPr/>
                </a:tc>
                <a:tc>
                  <a:txBody>
                    <a:bodyPr/>
                    <a:lstStyle/>
                    <a:p>
                      <a:r>
                        <a:rPr lang="es-ES" dirty="0" smtClean="0"/>
                        <a:t>Dificultad para atender a territorios </a:t>
                      </a:r>
                      <a:r>
                        <a:rPr lang="es-ES" dirty="0" err="1" smtClean="0"/>
                        <a:t>subnacionales</a:t>
                      </a:r>
                      <a:endParaRPr lang="en-US" dirty="0"/>
                    </a:p>
                  </a:txBody>
                  <a:tcPr/>
                </a:tc>
                <a:extLst>
                  <a:ext uri="{0D108BD9-81ED-4DB2-BD59-A6C34878D82A}">
                    <a16:rowId xmlns:a16="http://schemas.microsoft.com/office/drawing/2014/main" val="500867986"/>
                  </a:ext>
                </a:extLst>
              </a:tr>
              <a:tr h="370840">
                <a:tc>
                  <a:txBody>
                    <a:bodyPr/>
                    <a:lstStyle/>
                    <a:p>
                      <a:r>
                        <a:rPr lang="es-ES" dirty="0" smtClean="0"/>
                        <a:t>Aplicación selectiva de la ley </a:t>
                      </a:r>
                      <a:endParaRPr lang="en-US" dirty="0"/>
                    </a:p>
                  </a:txBody>
                  <a:tcPr/>
                </a:tc>
                <a:tc>
                  <a:txBody>
                    <a:bodyPr/>
                    <a:lstStyle/>
                    <a:p>
                      <a:r>
                        <a:rPr lang="es-ES" dirty="0" smtClean="0"/>
                        <a:t>Tolerancia o represión de acuerdo con la conveniencia de las autoridades</a:t>
                      </a:r>
                      <a:endParaRPr lang="en-US" dirty="0"/>
                    </a:p>
                  </a:txBody>
                  <a:tcPr/>
                </a:tc>
                <a:extLst>
                  <a:ext uri="{0D108BD9-81ED-4DB2-BD59-A6C34878D82A}">
                    <a16:rowId xmlns:a16="http://schemas.microsoft.com/office/drawing/2014/main" val="2657643028"/>
                  </a:ext>
                </a:extLst>
              </a:tr>
              <a:tr h="370840">
                <a:tc>
                  <a:txBody>
                    <a:bodyPr/>
                    <a:lstStyle/>
                    <a:p>
                      <a:r>
                        <a:rPr lang="es-ES" dirty="0" smtClean="0"/>
                        <a:t>Eficiencia </a:t>
                      </a:r>
                      <a:endParaRPr lang="en-US" dirty="0"/>
                    </a:p>
                  </a:txBody>
                  <a:tcPr/>
                </a:tc>
                <a:tc>
                  <a:txBody>
                    <a:bodyPr/>
                    <a:lstStyle/>
                    <a:p>
                      <a:r>
                        <a:rPr lang="es-ES" dirty="0" smtClean="0"/>
                        <a:t>El gasto produce disminución del delito</a:t>
                      </a:r>
                      <a:endParaRPr lang="en-US" dirty="0"/>
                    </a:p>
                  </a:txBody>
                  <a:tcPr/>
                </a:tc>
                <a:extLst>
                  <a:ext uri="{0D108BD9-81ED-4DB2-BD59-A6C34878D82A}">
                    <a16:rowId xmlns:a16="http://schemas.microsoft.com/office/drawing/2014/main" val="2070083075"/>
                  </a:ext>
                </a:extLst>
              </a:tr>
              <a:tr h="370840">
                <a:tc>
                  <a:txBody>
                    <a:bodyPr/>
                    <a:lstStyle/>
                    <a:p>
                      <a:r>
                        <a:rPr lang="es-ES" dirty="0" smtClean="0"/>
                        <a:t>Generalidad de la política</a:t>
                      </a:r>
                      <a:endParaRPr lang="en-US" dirty="0"/>
                    </a:p>
                  </a:txBody>
                  <a:tcPr/>
                </a:tc>
                <a:tc>
                  <a:txBody>
                    <a:bodyPr/>
                    <a:lstStyle/>
                    <a:p>
                      <a:r>
                        <a:rPr lang="es-ES" dirty="0" smtClean="0"/>
                        <a:t>Protección o represión abarca a todos los ciudadanos o no (HERNÁN FLOM, </a:t>
                      </a:r>
                      <a:r>
                        <a:rPr lang="en-US" dirty="0" smtClean="0"/>
                        <a:t>The Political Economy of Citizen Security</a:t>
                      </a:r>
                      <a:r>
                        <a:rPr lang="es-ES" dirty="0" smtClean="0"/>
                        <a:t>,  2018)</a:t>
                      </a:r>
                      <a:endParaRPr lang="en-US" dirty="0"/>
                    </a:p>
                  </a:txBody>
                  <a:tcPr/>
                </a:tc>
                <a:extLst>
                  <a:ext uri="{0D108BD9-81ED-4DB2-BD59-A6C34878D82A}">
                    <a16:rowId xmlns:a16="http://schemas.microsoft.com/office/drawing/2014/main" val="712003282"/>
                  </a:ext>
                </a:extLst>
              </a:tr>
            </a:tbl>
          </a:graphicData>
        </a:graphic>
      </p:graphicFrame>
    </p:spTree>
    <p:extLst>
      <p:ext uri="{BB962C8B-B14F-4D97-AF65-F5344CB8AC3E}">
        <p14:creationId xmlns:p14="http://schemas.microsoft.com/office/powerpoint/2010/main" val="124343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UNA MIRADA ESTRATÉGICA PARA EL FUTURO</a:t>
            </a:r>
            <a:endParaRPr lang="es-CL" dirty="0"/>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1092327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919536" y="1853882"/>
          <a:ext cx="8280920" cy="387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4" name="AutoShape 2"/>
          <p:cNvSpPr>
            <a:spLocks noChangeArrowheads="1"/>
          </p:cNvSpPr>
          <p:nvPr/>
        </p:nvSpPr>
        <p:spPr bwMode="auto">
          <a:xfrm>
            <a:off x="3663950" y="5187157"/>
            <a:ext cx="5976938" cy="576262"/>
          </a:xfrm>
          <a:prstGeom prst="rightArrow">
            <a:avLst>
              <a:gd name="adj1" fmla="val 50000"/>
              <a:gd name="adj2" fmla="val 234854"/>
            </a:avLst>
          </a:prstGeom>
          <a:solidFill>
            <a:schemeClr val="accent5"/>
          </a:solidFill>
          <a:ln w="12700">
            <a:solidFill>
              <a:srgbClr val="95B3D7"/>
            </a:solidFill>
            <a:miter lim="800000"/>
            <a:headEnd/>
            <a:tailEnd/>
          </a:ln>
          <a:effectLst>
            <a:outerShdw dist="28398" dir="3806097" algn="ctr" rotWithShape="0">
              <a:srgbClr val="243F60">
                <a:alpha val="50000"/>
              </a:srgbClr>
            </a:outerShdw>
          </a:effectLst>
        </p:spPr>
        <p: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itchFamily="34" charset="0"/>
                <a:ea typeface="ＭＳ Ｐゴシック" pitchFamily="-76" charset="-128"/>
                <a:cs typeface="+mn-cs"/>
              </a:rPr>
              <a:t>Solución de un “problema”</a:t>
            </a:r>
          </a:p>
        </p:txBody>
      </p:sp>
      <p:sp>
        <p:nvSpPr>
          <p:cNvPr id="7173" name="Rectangle 3"/>
          <p:cNvSpPr>
            <a:spLocks noChangeArrowheads="1"/>
          </p:cNvSpPr>
          <p:nvPr/>
        </p:nvSpPr>
        <p:spPr bwMode="auto">
          <a:xfrm>
            <a:off x="3287689" y="1404066"/>
            <a:ext cx="5419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Modelo de intervención basado en el enfoque de Salud Pública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SAMHSA  EE. UU.</a:t>
            </a:r>
            <a:endParaRPr kumimoji="0" lang="es-E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 name="Marcador de contenido 12"/>
          <p:cNvSpPr>
            <a:spLocks noGrp="1"/>
          </p:cNvSpPr>
          <p:nvPr>
            <p:ph idx="1"/>
          </p:nvPr>
        </p:nvSpPr>
        <p:spPr>
          <a:xfrm>
            <a:off x="1882828" y="5941333"/>
            <a:ext cx="8229600" cy="788963"/>
          </a:xfrm>
        </p:spPr>
        <p:txBody>
          <a:bodyPr>
            <a:normAutofit/>
          </a:bodyPr>
          <a:lstStyle/>
          <a:p>
            <a:pPr marL="0" indent="0" algn="ctr">
              <a:buNone/>
            </a:pPr>
            <a:r>
              <a:rPr lang="es-ES" sz="2000" dirty="0"/>
              <a:t>Desplegar sostenidamente políticas y programas </a:t>
            </a:r>
            <a:r>
              <a:rPr lang="es-ES" sz="2000" b="1" dirty="0"/>
              <a:t>basados en evidencia</a:t>
            </a:r>
            <a:r>
              <a:rPr lang="es-ES" sz="2000" dirty="0"/>
              <a:t>, </a:t>
            </a:r>
            <a:r>
              <a:rPr lang="es-ES" sz="2000" b="1" dirty="0"/>
              <a:t>ejecutados con  calidad</a:t>
            </a:r>
            <a:r>
              <a:rPr lang="es-ES" sz="2000" dirty="0"/>
              <a:t>, y con las </a:t>
            </a:r>
            <a:r>
              <a:rPr lang="es-ES" sz="2000" b="1" dirty="0"/>
              <a:t>coberturas necesarias</a:t>
            </a:r>
            <a:r>
              <a:rPr lang="es-ES" sz="2000" dirty="0"/>
              <a:t>.</a:t>
            </a:r>
          </a:p>
          <a:p>
            <a:pPr marL="0" indent="0">
              <a:buNone/>
            </a:pPr>
            <a:endParaRPr lang="es-ES" sz="2000" dirty="0"/>
          </a:p>
          <a:p>
            <a:pPr marL="0" indent="0">
              <a:buNone/>
            </a:pPr>
            <a:endParaRPr lang="es-ES" sz="2000" dirty="0"/>
          </a:p>
          <a:p>
            <a:pPr marL="0" indent="0">
              <a:buNone/>
            </a:pPr>
            <a:endParaRPr lang="es-ES" sz="2000" dirty="0"/>
          </a:p>
          <a:p>
            <a:pPr marL="0" indent="0">
              <a:buNone/>
            </a:pPr>
            <a:endParaRPr lang="es-ES" sz="2000" dirty="0"/>
          </a:p>
          <a:p>
            <a:pPr marL="0" indent="0">
              <a:buNone/>
            </a:pPr>
            <a:endParaRPr lang="es-ES" sz="2000" dirty="0"/>
          </a:p>
        </p:txBody>
      </p:sp>
      <p:sp>
        <p:nvSpPr>
          <p:cNvPr id="3" name="2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281BAA-D1C5-0B45-823E-703E2C0C3AE4}" type="slidenum">
              <a:rPr kumimoji="0" lang="es-E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Título 1"/>
          <p:cNvSpPr txBox="1">
            <a:spLocks/>
          </p:cNvSpPr>
          <p:nvPr/>
        </p:nvSpPr>
        <p:spPr>
          <a:xfrm>
            <a:off x="1981200" y="274638"/>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a:ln>
                  <a:noFill/>
                </a:ln>
                <a:solidFill>
                  <a:srgbClr val="595959"/>
                </a:solidFill>
                <a:effectLst/>
                <a:uLnTx/>
                <a:uFillTx/>
                <a:latin typeface="Garamond" panose="02020404030301010803"/>
                <a:ea typeface="+mj-ea"/>
                <a:cs typeface="+mj-cs"/>
              </a:rPr>
              <a:t>¿Cómo tenemos que </a:t>
            </a:r>
            <a:r>
              <a:rPr kumimoji="0" lang="es-ES" sz="4800" b="1" i="0" u="none" strike="noStrike" kern="1200" cap="none" spc="0" normalizeH="0" baseline="0" noProof="0" dirty="0" smtClean="0">
                <a:ln>
                  <a:noFill/>
                </a:ln>
                <a:solidFill>
                  <a:srgbClr val="595959"/>
                </a:solidFill>
                <a:effectLst/>
                <a:uLnTx/>
                <a:uFillTx/>
                <a:latin typeface="Garamond" panose="02020404030301010803"/>
                <a:ea typeface="+mj-ea"/>
                <a:cs typeface="+mj-cs"/>
              </a:rPr>
              <a:t>realizar las políticas y programas?</a:t>
            </a:r>
            <a:endParaRPr kumimoji="0" lang="es-ES" sz="4800" b="0" i="0" u="none" strike="noStrike" kern="1200" cap="none" spc="0" normalizeH="0" baseline="0" noProof="0" dirty="0">
              <a:ln>
                <a:noFill/>
              </a:ln>
              <a:solidFill>
                <a:srgbClr val="595959"/>
              </a:solidFill>
              <a:effectLst/>
              <a:uLnTx/>
              <a:uFillTx/>
              <a:latin typeface="Garamond" panose="02020404030301010803"/>
              <a:ea typeface="+mj-ea"/>
              <a:cs typeface="+mj-cs"/>
            </a:endParaRPr>
          </a:p>
        </p:txBody>
      </p:sp>
    </p:spTree>
    <p:extLst>
      <p:ext uri="{BB962C8B-B14F-4D97-AF65-F5344CB8AC3E}">
        <p14:creationId xmlns:p14="http://schemas.microsoft.com/office/powerpoint/2010/main" val="46266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85112" y="749934"/>
            <a:ext cx="803275" cy="199390"/>
          </a:xfrm>
          <a:prstGeom prst="rect">
            <a:avLst/>
          </a:prstGeom>
        </p:spPr>
        <p:txBody>
          <a:bodyPr vert="horz" wrap="square" lIns="0" tIns="0" rIns="0" bIns="0" rtlCol="0">
            <a:spAutoFit/>
          </a:bodyPr>
          <a:lstStyle/>
          <a:p>
            <a:pPr marL="0" marR="0" lvl="0" indent="0" algn="l" defTabSz="914400" rtl="0" eaLnBrk="1" fontAlgn="auto" latinLnBrk="0" hangingPunct="1">
              <a:lnSpc>
                <a:spcPts val="1550"/>
              </a:lnSpc>
              <a:spcBef>
                <a:spcPts val="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m</a:t>
            </a:r>
            <a:r>
              <a:rPr kumimoji="0" sz="1400" b="0" i="0" u="none" strike="noStrike" kern="1200" cap="none" spc="0" normalizeH="0" baseline="0" noProof="0" dirty="0">
                <a:ln>
                  <a:noFill/>
                </a:ln>
                <a:solidFill>
                  <a:prstClr val="black"/>
                </a:solidFill>
                <a:effectLst/>
                <a:uLnTx/>
                <a:uFillTx/>
                <a:latin typeface="Arial"/>
                <a:ea typeface="+mn-ea"/>
                <a:cs typeface="Arial"/>
              </a:rPr>
              <a:t>plificado</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10676381" y="720344"/>
            <a:ext cx="85090" cy="23939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1738376" y="1214500"/>
            <a:ext cx="2041525" cy="1619250"/>
          </a:xfrm>
          <a:custGeom>
            <a:avLst/>
            <a:gdLst/>
            <a:ahLst/>
            <a:cxnLst/>
            <a:rect l="l" t="t" r="r" b="b"/>
            <a:pathLst>
              <a:path w="2041525" h="1619250">
                <a:moveTo>
                  <a:pt x="1020699" y="0"/>
                </a:moveTo>
                <a:lnTo>
                  <a:pt x="966487" y="1122"/>
                </a:lnTo>
                <a:lnTo>
                  <a:pt x="913013" y="4451"/>
                </a:lnTo>
                <a:lnTo>
                  <a:pt x="860346" y="9931"/>
                </a:lnTo>
                <a:lnTo>
                  <a:pt x="808559" y="17507"/>
                </a:lnTo>
                <a:lnTo>
                  <a:pt x="757720" y="27122"/>
                </a:lnTo>
                <a:lnTo>
                  <a:pt x="707900" y="38720"/>
                </a:lnTo>
                <a:lnTo>
                  <a:pt x="659170" y="52245"/>
                </a:lnTo>
                <a:lnTo>
                  <a:pt x="611601" y="67642"/>
                </a:lnTo>
                <a:lnTo>
                  <a:pt x="565263" y="84855"/>
                </a:lnTo>
                <a:lnTo>
                  <a:pt x="520227" y="103827"/>
                </a:lnTo>
                <a:lnTo>
                  <a:pt x="476562" y="124502"/>
                </a:lnTo>
                <a:lnTo>
                  <a:pt x="434340" y="146825"/>
                </a:lnTo>
                <a:lnTo>
                  <a:pt x="393631" y="170740"/>
                </a:lnTo>
                <a:lnTo>
                  <a:pt x="354506" y="196191"/>
                </a:lnTo>
                <a:lnTo>
                  <a:pt x="317035" y="223122"/>
                </a:lnTo>
                <a:lnTo>
                  <a:pt x="281288" y="251476"/>
                </a:lnTo>
                <a:lnTo>
                  <a:pt x="247337" y="281199"/>
                </a:lnTo>
                <a:lnTo>
                  <a:pt x="215251" y="312233"/>
                </a:lnTo>
                <a:lnTo>
                  <a:pt x="185102" y="344524"/>
                </a:lnTo>
                <a:lnTo>
                  <a:pt x="156959" y="378015"/>
                </a:lnTo>
                <a:lnTo>
                  <a:pt x="130893" y="412650"/>
                </a:lnTo>
                <a:lnTo>
                  <a:pt x="106976" y="448373"/>
                </a:lnTo>
                <a:lnTo>
                  <a:pt x="85276" y="485128"/>
                </a:lnTo>
                <a:lnTo>
                  <a:pt x="65865" y="522860"/>
                </a:lnTo>
                <a:lnTo>
                  <a:pt x="48814" y="561513"/>
                </a:lnTo>
                <a:lnTo>
                  <a:pt x="34192" y="601030"/>
                </a:lnTo>
                <a:lnTo>
                  <a:pt x="22071" y="641355"/>
                </a:lnTo>
                <a:lnTo>
                  <a:pt x="12520" y="682434"/>
                </a:lnTo>
                <a:lnTo>
                  <a:pt x="5611" y="724208"/>
                </a:lnTo>
                <a:lnTo>
                  <a:pt x="1414" y="766624"/>
                </a:lnTo>
                <a:lnTo>
                  <a:pt x="0" y="809625"/>
                </a:lnTo>
                <a:lnTo>
                  <a:pt x="1414" y="852613"/>
                </a:lnTo>
                <a:lnTo>
                  <a:pt x="5611" y="895019"/>
                </a:lnTo>
                <a:lnTo>
                  <a:pt x="12520" y="936785"/>
                </a:lnTo>
                <a:lnTo>
                  <a:pt x="22071" y="977856"/>
                </a:lnTo>
                <a:lnTo>
                  <a:pt x="34192" y="1018176"/>
                </a:lnTo>
                <a:lnTo>
                  <a:pt x="48814" y="1057688"/>
                </a:lnTo>
                <a:lnTo>
                  <a:pt x="65865" y="1096337"/>
                </a:lnTo>
                <a:lnTo>
                  <a:pt x="85276" y="1134067"/>
                </a:lnTo>
                <a:lnTo>
                  <a:pt x="106976" y="1170821"/>
                </a:lnTo>
                <a:lnTo>
                  <a:pt x="130893" y="1206543"/>
                </a:lnTo>
                <a:lnTo>
                  <a:pt x="156959" y="1241178"/>
                </a:lnTo>
                <a:lnTo>
                  <a:pt x="185102" y="1274670"/>
                </a:lnTo>
                <a:lnTo>
                  <a:pt x="215251" y="1306962"/>
                </a:lnTo>
                <a:lnTo>
                  <a:pt x="247337" y="1337999"/>
                </a:lnTo>
                <a:lnTo>
                  <a:pt x="281288" y="1367724"/>
                </a:lnTo>
                <a:lnTo>
                  <a:pt x="317035" y="1396081"/>
                </a:lnTo>
                <a:lnTo>
                  <a:pt x="354506" y="1423015"/>
                </a:lnTo>
                <a:lnTo>
                  <a:pt x="393631" y="1448470"/>
                </a:lnTo>
                <a:lnTo>
                  <a:pt x="434340" y="1472389"/>
                </a:lnTo>
                <a:lnTo>
                  <a:pt x="476562" y="1494716"/>
                </a:lnTo>
                <a:lnTo>
                  <a:pt x="520227" y="1515396"/>
                </a:lnTo>
                <a:lnTo>
                  <a:pt x="565263" y="1534372"/>
                </a:lnTo>
                <a:lnTo>
                  <a:pt x="611601" y="1551588"/>
                </a:lnTo>
                <a:lnTo>
                  <a:pt x="659170" y="1566989"/>
                </a:lnTo>
                <a:lnTo>
                  <a:pt x="707900" y="1580518"/>
                </a:lnTo>
                <a:lnTo>
                  <a:pt x="757720" y="1592119"/>
                </a:lnTo>
                <a:lnTo>
                  <a:pt x="808559" y="1601737"/>
                </a:lnTo>
                <a:lnTo>
                  <a:pt x="860346" y="1609314"/>
                </a:lnTo>
                <a:lnTo>
                  <a:pt x="913013" y="1614797"/>
                </a:lnTo>
                <a:lnTo>
                  <a:pt x="966487" y="1618127"/>
                </a:lnTo>
                <a:lnTo>
                  <a:pt x="1020699" y="1619250"/>
                </a:lnTo>
                <a:lnTo>
                  <a:pt x="1074910" y="1618127"/>
                </a:lnTo>
                <a:lnTo>
                  <a:pt x="1128386" y="1614797"/>
                </a:lnTo>
                <a:lnTo>
                  <a:pt x="1181054" y="1609314"/>
                </a:lnTo>
                <a:lnTo>
                  <a:pt x="1232844" y="1601737"/>
                </a:lnTo>
                <a:lnTo>
                  <a:pt x="1283686" y="1592119"/>
                </a:lnTo>
                <a:lnTo>
                  <a:pt x="1333509" y="1580518"/>
                </a:lnTo>
                <a:lnTo>
                  <a:pt x="1382243" y="1566989"/>
                </a:lnTo>
                <a:lnTo>
                  <a:pt x="1429817" y="1551588"/>
                </a:lnTo>
                <a:lnTo>
                  <a:pt x="1476160" y="1534372"/>
                </a:lnTo>
                <a:lnTo>
                  <a:pt x="1521201" y="1515396"/>
                </a:lnTo>
                <a:lnTo>
                  <a:pt x="1564871" y="1494716"/>
                </a:lnTo>
                <a:lnTo>
                  <a:pt x="1607099" y="1472389"/>
                </a:lnTo>
                <a:lnTo>
                  <a:pt x="1647814" y="1448470"/>
                </a:lnTo>
                <a:lnTo>
                  <a:pt x="1686945" y="1423015"/>
                </a:lnTo>
                <a:lnTo>
                  <a:pt x="1724423" y="1396081"/>
                </a:lnTo>
                <a:lnTo>
                  <a:pt x="1760175" y="1367724"/>
                </a:lnTo>
                <a:lnTo>
                  <a:pt x="1794133" y="1337999"/>
                </a:lnTo>
                <a:lnTo>
                  <a:pt x="1826224" y="1306962"/>
                </a:lnTo>
                <a:lnTo>
                  <a:pt x="1856380" y="1274670"/>
                </a:lnTo>
                <a:lnTo>
                  <a:pt x="1884528" y="1241178"/>
                </a:lnTo>
                <a:lnTo>
                  <a:pt x="1910600" y="1206543"/>
                </a:lnTo>
                <a:lnTo>
                  <a:pt x="1934523" y="1170821"/>
                </a:lnTo>
                <a:lnTo>
                  <a:pt x="1956227" y="1134067"/>
                </a:lnTo>
                <a:lnTo>
                  <a:pt x="1975642" y="1096337"/>
                </a:lnTo>
                <a:lnTo>
                  <a:pt x="1992698" y="1057688"/>
                </a:lnTo>
                <a:lnTo>
                  <a:pt x="2007323" y="1018176"/>
                </a:lnTo>
                <a:lnTo>
                  <a:pt x="2019447" y="977856"/>
                </a:lnTo>
                <a:lnTo>
                  <a:pt x="2029000" y="936785"/>
                </a:lnTo>
                <a:lnTo>
                  <a:pt x="2035911" y="895019"/>
                </a:lnTo>
                <a:lnTo>
                  <a:pt x="2040109" y="852613"/>
                </a:lnTo>
                <a:lnTo>
                  <a:pt x="2041525" y="809625"/>
                </a:lnTo>
                <a:lnTo>
                  <a:pt x="2040109" y="766624"/>
                </a:lnTo>
                <a:lnTo>
                  <a:pt x="2035911" y="724208"/>
                </a:lnTo>
                <a:lnTo>
                  <a:pt x="2029000" y="682434"/>
                </a:lnTo>
                <a:lnTo>
                  <a:pt x="2019447" y="641355"/>
                </a:lnTo>
                <a:lnTo>
                  <a:pt x="2007323" y="601030"/>
                </a:lnTo>
                <a:lnTo>
                  <a:pt x="1992698" y="561513"/>
                </a:lnTo>
                <a:lnTo>
                  <a:pt x="1975642" y="522860"/>
                </a:lnTo>
                <a:lnTo>
                  <a:pt x="1956227" y="485128"/>
                </a:lnTo>
                <a:lnTo>
                  <a:pt x="1934523" y="448373"/>
                </a:lnTo>
                <a:lnTo>
                  <a:pt x="1910600" y="412650"/>
                </a:lnTo>
                <a:lnTo>
                  <a:pt x="1884528" y="378015"/>
                </a:lnTo>
                <a:lnTo>
                  <a:pt x="1856380" y="344524"/>
                </a:lnTo>
                <a:lnTo>
                  <a:pt x="1826224" y="312233"/>
                </a:lnTo>
                <a:lnTo>
                  <a:pt x="1794133" y="281199"/>
                </a:lnTo>
                <a:lnTo>
                  <a:pt x="1760175" y="251476"/>
                </a:lnTo>
                <a:lnTo>
                  <a:pt x="1724423" y="223122"/>
                </a:lnTo>
                <a:lnTo>
                  <a:pt x="1686945" y="196191"/>
                </a:lnTo>
                <a:lnTo>
                  <a:pt x="1647814" y="170740"/>
                </a:lnTo>
                <a:lnTo>
                  <a:pt x="1607099" y="146825"/>
                </a:lnTo>
                <a:lnTo>
                  <a:pt x="1564871" y="124502"/>
                </a:lnTo>
                <a:lnTo>
                  <a:pt x="1521201" y="103827"/>
                </a:lnTo>
                <a:lnTo>
                  <a:pt x="1476160" y="84855"/>
                </a:lnTo>
                <a:lnTo>
                  <a:pt x="1429817" y="67642"/>
                </a:lnTo>
                <a:lnTo>
                  <a:pt x="1382243" y="52245"/>
                </a:lnTo>
                <a:lnTo>
                  <a:pt x="1333509" y="38720"/>
                </a:lnTo>
                <a:lnTo>
                  <a:pt x="1283686" y="27122"/>
                </a:lnTo>
                <a:lnTo>
                  <a:pt x="1232844" y="17507"/>
                </a:lnTo>
                <a:lnTo>
                  <a:pt x="1181054" y="9931"/>
                </a:lnTo>
                <a:lnTo>
                  <a:pt x="1128386" y="4451"/>
                </a:lnTo>
                <a:lnTo>
                  <a:pt x="1074910" y="1122"/>
                </a:lnTo>
                <a:lnTo>
                  <a:pt x="1020699"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1738376" y="1214500"/>
            <a:ext cx="2041525" cy="1619250"/>
          </a:xfrm>
          <a:custGeom>
            <a:avLst/>
            <a:gdLst/>
            <a:ahLst/>
            <a:cxnLst/>
            <a:rect l="l" t="t" r="r" b="b"/>
            <a:pathLst>
              <a:path w="2041525" h="1619250">
                <a:moveTo>
                  <a:pt x="0" y="809625"/>
                </a:moveTo>
                <a:lnTo>
                  <a:pt x="1414" y="766624"/>
                </a:lnTo>
                <a:lnTo>
                  <a:pt x="5611" y="724208"/>
                </a:lnTo>
                <a:lnTo>
                  <a:pt x="12520" y="682434"/>
                </a:lnTo>
                <a:lnTo>
                  <a:pt x="22071" y="641355"/>
                </a:lnTo>
                <a:lnTo>
                  <a:pt x="34192" y="601030"/>
                </a:lnTo>
                <a:lnTo>
                  <a:pt x="48814" y="561513"/>
                </a:lnTo>
                <a:lnTo>
                  <a:pt x="65865" y="522860"/>
                </a:lnTo>
                <a:lnTo>
                  <a:pt x="85276" y="485128"/>
                </a:lnTo>
                <a:lnTo>
                  <a:pt x="106976" y="448373"/>
                </a:lnTo>
                <a:lnTo>
                  <a:pt x="130893" y="412650"/>
                </a:lnTo>
                <a:lnTo>
                  <a:pt x="156959" y="378015"/>
                </a:lnTo>
                <a:lnTo>
                  <a:pt x="185102" y="344524"/>
                </a:lnTo>
                <a:lnTo>
                  <a:pt x="215251" y="312233"/>
                </a:lnTo>
                <a:lnTo>
                  <a:pt x="247337" y="281199"/>
                </a:lnTo>
                <a:lnTo>
                  <a:pt x="281288" y="251476"/>
                </a:lnTo>
                <a:lnTo>
                  <a:pt x="317035" y="223122"/>
                </a:lnTo>
                <a:lnTo>
                  <a:pt x="354506" y="196191"/>
                </a:lnTo>
                <a:lnTo>
                  <a:pt x="393631" y="170740"/>
                </a:lnTo>
                <a:lnTo>
                  <a:pt x="434340" y="146825"/>
                </a:lnTo>
                <a:lnTo>
                  <a:pt x="476562" y="124502"/>
                </a:lnTo>
                <a:lnTo>
                  <a:pt x="520227" y="103827"/>
                </a:lnTo>
                <a:lnTo>
                  <a:pt x="565263" y="84855"/>
                </a:lnTo>
                <a:lnTo>
                  <a:pt x="611601" y="67642"/>
                </a:lnTo>
                <a:lnTo>
                  <a:pt x="659170" y="52245"/>
                </a:lnTo>
                <a:lnTo>
                  <a:pt x="707900" y="38720"/>
                </a:lnTo>
                <a:lnTo>
                  <a:pt x="757720" y="27122"/>
                </a:lnTo>
                <a:lnTo>
                  <a:pt x="808559" y="17507"/>
                </a:lnTo>
                <a:lnTo>
                  <a:pt x="860346" y="9931"/>
                </a:lnTo>
                <a:lnTo>
                  <a:pt x="913013" y="4451"/>
                </a:lnTo>
                <a:lnTo>
                  <a:pt x="966487" y="1122"/>
                </a:lnTo>
                <a:lnTo>
                  <a:pt x="1020699" y="0"/>
                </a:lnTo>
                <a:lnTo>
                  <a:pt x="1074910" y="1122"/>
                </a:lnTo>
                <a:lnTo>
                  <a:pt x="1128386" y="4451"/>
                </a:lnTo>
                <a:lnTo>
                  <a:pt x="1181054" y="9931"/>
                </a:lnTo>
                <a:lnTo>
                  <a:pt x="1232844" y="17507"/>
                </a:lnTo>
                <a:lnTo>
                  <a:pt x="1283686" y="27122"/>
                </a:lnTo>
                <a:lnTo>
                  <a:pt x="1333509" y="38720"/>
                </a:lnTo>
                <a:lnTo>
                  <a:pt x="1382243" y="52245"/>
                </a:lnTo>
                <a:lnTo>
                  <a:pt x="1429817" y="67642"/>
                </a:lnTo>
                <a:lnTo>
                  <a:pt x="1476160" y="84855"/>
                </a:lnTo>
                <a:lnTo>
                  <a:pt x="1521201" y="103827"/>
                </a:lnTo>
                <a:lnTo>
                  <a:pt x="1564871" y="124502"/>
                </a:lnTo>
                <a:lnTo>
                  <a:pt x="1607099" y="146825"/>
                </a:lnTo>
                <a:lnTo>
                  <a:pt x="1647814" y="170740"/>
                </a:lnTo>
                <a:lnTo>
                  <a:pt x="1686945" y="196191"/>
                </a:lnTo>
                <a:lnTo>
                  <a:pt x="1724423" y="223122"/>
                </a:lnTo>
                <a:lnTo>
                  <a:pt x="1760175" y="251476"/>
                </a:lnTo>
                <a:lnTo>
                  <a:pt x="1794133" y="281199"/>
                </a:lnTo>
                <a:lnTo>
                  <a:pt x="1826224" y="312233"/>
                </a:lnTo>
                <a:lnTo>
                  <a:pt x="1856380" y="344524"/>
                </a:lnTo>
                <a:lnTo>
                  <a:pt x="1884528" y="378015"/>
                </a:lnTo>
                <a:lnTo>
                  <a:pt x="1910600" y="412650"/>
                </a:lnTo>
                <a:lnTo>
                  <a:pt x="1934523" y="448373"/>
                </a:lnTo>
                <a:lnTo>
                  <a:pt x="1956227" y="485128"/>
                </a:lnTo>
                <a:lnTo>
                  <a:pt x="1975642" y="522860"/>
                </a:lnTo>
                <a:lnTo>
                  <a:pt x="1992698" y="561513"/>
                </a:lnTo>
                <a:lnTo>
                  <a:pt x="2007323" y="601030"/>
                </a:lnTo>
                <a:lnTo>
                  <a:pt x="2019447" y="641355"/>
                </a:lnTo>
                <a:lnTo>
                  <a:pt x="2029000" y="682434"/>
                </a:lnTo>
                <a:lnTo>
                  <a:pt x="2035911" y="724208"/>
                </a:lnTo>
                <a:lnTo>
                  <a:pt x="2040109" y="766624"/>
                </a:lnTo>
                <a:lnTo>
                  <a:pt x="2041525" y="809625"/>
                </a:lnTo>
                <a:lnTo>
                  <a:pt x="2040109" y="852613"/>
                </a:lnTo>
                <a:lnTo>
                  <a:pt x="2035911" y="895019"/>
                </a:lnTo>
                <a:lnTo>
                  <a:pt x="2029000" y="936785"/>
                </a:lnTo>
                <a:lnTo>
                  <a:pt x="2019447" y="977856"/>
                </a:lnTo>
                <a:lnTo>
                  <a:pt x="2007323" y="1018176"/>
                </a:lnTo>
                <a:lnTo>
                  <a:pt x="1992698" y="1057688"/>
                </a:lnTo>
                <a:lnTo>
                  <a:pt x="1975642" y="1096337"/>
                </a:lnTo>
                <a:lnTo>
                  <a:pt x="1956227" y="1134067"/>
                </a:lnTo>
                <a:lnTo>
                  <a:pt x="1934523" y="1170821"/>
                </a:lnTo>
                <a:lnTo>
                  <a:pt x="1910600" y="1206543"/>
                </a:lnTo>
                <a:lnTo>
                  <a:pt x="1884528" y="1241178"/>
                </a:lnTo>
                <a:lnTo>
                  <a:pt x="1856380" y="1274670"/>
                </a:lnTo>
                <a:lnTo>
                  <a:pt x="1826224" y="1306962"/>
                </a:lnTo>
                <a:lnTo>
                  <a:pt x="1794133" y="1337999"/>
                </a:lnTo>
                <a:lnTo>
                  <a:pt x="1760175" y="1367724"/>
                </a:lnTo>
                <a:lnTo>
                  <a:pt x="1724423" y="1396081"/>
                </a:lnTo>
                <a:lnTo>
                  <a:pt x="1686945" y="1423015"/>
                </a:lnTo>
                <a:lnTo>
                  <a:pt x="1647814" y="1448470"/>
                </a:lnTo>
                <a:lnTo>
                  <a:pt x="1607099" y="1472389"/>
                </a:lnTo>
                <a:lnTo>
                  <a:pt x="1564871" y="1494716"/>
                </a:lnTo>
                <a:lnTo>
                  <a:pt x="1521201" y="1515396"/>
                </a:lnTo>
                <a:lnTo>
                  <a:pt x="1476160" y="1534372"/>
                </a:lnTo>
                <a:lnTo>
                  <a:pt x="1429817" y="1551588"/>
                </a:lnTo>
                <a:lnTo>
                  <a:pt x="1382243" y="1566989"/>
                </a:lnTo>
                <a:lnTo>
                  <a:pt x="1333509" y="1580518"/>
                </a:lnTo>
                <a:lnTo>
                  <a:pt x="1283686" y="1592119"/>
                </a:lnTo>
                <a:lnTo>
                  <a:pt x="1232844" y="1601737"/>
                </a:lnTo>
                <a:lnTo>
                  <a:pt x="1181054" y="1609314"/>
                </a:lnTo>
                <a:lnTo>
                  <a:pt x="1128386" y="1614797"/>
                </a:lnTo>
                <a:lnTo>
                  <a:pt x="1074910" y="1618127"/>
                </a:lnTo>
                <a:lnTo>
                  <a:pt x="1020699" y="1619250"/>
                </a:lnTo>
                <a:lnTo>
                  <a:pt x="966487" y="1618127"/>
                </a:lnTo>
                <a:lnTo>
                  <a:pt x="913013" y="1614797"/>
                </a:lnTo>
                <a:lnTo>
                  <a:pt x="860346" y="1609314"/>
                </a:lnTo>
                <a:lnTo>
                  <a:pt x="808559" y="1601737"/>
                </a:lnTo>
                <a:lnTo>
                  <a:pt x="757720" y="1592119"/>
                </a:lnTo>
                <a:lnTo>
                  <a:pt x="707900" y="1580518"/>
                </a:lnTo>
                <a:lnTo>
                  <a:pt x="659170" y="1566989"/>
                </a:lnTo>
                <a:lnTo>
                  <a:pt x="611601" y="1551588"/>
                </a:lnTo>
                <a:lnTo>
                  <a:pt x="565263" y="1534372"/>
                </a:lnTo>
                <a:lnTo>
                  <a:pt x="520227" y="1515396"/>
                </a:lnTo>
                <a:lnTo>
                  <a:pt x="476562" y="1494716"/>
                </a:lnTo>
                <a:lnTo>
                  <a:pt x="434340" y="1472389"/>
                </a:lnTo>
                <a:lnTo>
                  <a:pt x="393631" y="1448470"/>
                </a:lnTo>
                <a:lnTo>
                  <a:pt x="354506" y="1423015"/>
                </a:lnTo>
                <a:lnTo>
                  <a:pt x="317035" y="1396081"/>
                </a:lnTo>
                <a:lnTo>
                  <a:pt x="281288" y="1367724"/>
                </a:lnTo>
                <a:lnTo>
                  <a:pt x="247337" y="1337999"/>
                </a:lnTo>
                <a:lnTo>
                  <a:pt x="215251" y="1306962"/>
                </a:lnTo>
                <a:lnTo>
                  <a:pt x="185102" y="1274670"/>
                </a:lnTo>
                <a:lnTo>
                  <a:pt x="156959" y="1241178"/>
                </a:lnTo>
                <a:lnTo>
                  <a:pt x="130893" y="1206543"/>
                </a:lnTo>
                <a:lnTo>
                  <a:pt x="106976" y="1170821"/>
                </a:lnTo>
                <a:lnTo>
                  <a:pt x="85276" y="1134067"/>
                </a:lnTo>
                <a:lnTo>
                  <a:pt x="65865" y="1096337"/>
                </a:lnTo>
                <a:lnTo>
                  <a:pt x="48814" y="1057688"/>
                </a:lnTo>
                <a:lnTo>
                  <a:pt x="34192" y="1018176"/>
                </a:lnTo>
                <a:lnTo>
                  <a:pt x="22071" y="977856"/>
                </a:lnTo>
                <a:lnTo>
                  <a:pt x="12520" y="936785"/>
                </a:lnTo>
                <a:lnTo>
                  <a:pt x="5611" y="895019"/>
                </a:lnTo>
                <a:lnTo>
                  <a:pt x="1414" y="852613"/>
                </a:lnTo>
                <a:lnTo>
                  <a:pt x="0" y="809625"/>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txBox="1"/>
          <p:nvPr/>
        </p:nvSpPr>
        <p:spPr>
          <a:xfrm>
            <a:off x="2148332" y="1610995"/>
            <a:ext cx="1221740" cy="819150"/>
          </a:xfrm>
          <a:prstGeom prst="rect">
            <a:avLst/>
          </a:prstGeom>
        </p:spPr>
        <p:txBody>
          <a:bodyPr vert="horz" wrap="square" lIns="0" tIns="12700" rIns="0" bIns="0" rtlCol="0">
            <a:spAutoFit/>
          </a:bodyPr>
          <a:lstStyle/>
          <a:p>
            <a:pPr marL="12065" marR="5080" lvl="0" indent="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Diagnóstico  </a:t>
            </a:r>
            <a:r>
              <a:rPr kumimoji="0" sz="1000" b="0" i="0" u="none" strike="noStrike" kern="1200" cap="none" spc="-5" normalizeH="0" baseline="0" noProof="0" dirty="0">
                <a:ln>
                  <a:noFill/>
                </a:ln>
                <a:solidFill>
                  <a:srgbClr val="FFFFFF"/>
                </a:solidFill>
                <a:effectLst/>
                <a:uLnTx/>
                <a:uFillTx/>
                <a:latin typeface="Arial"/>
                <a:ea typeface="+mn-ea"/>
                <a:cs typeface="Arial"/>
              </a:rPr>
              <a:t>Caracterizar en  contexto, el objeto</a:t>
            </a:r>
            <a:r>
              <a:rPr kumimoji="0" sz="1000" b="0" i="0" u="none" strike="noStrike" kern="1200" cap="none" spc="-100" normalizeH="0" baseline="0" noProof="0" dirty="0">
                <a:ln>
                  <a:noFill/>
                </a:ln>
                <a:solidFill>
                  <a:srgbClr val="FFFFFF"/>
                </a:solidFill>
                <a:effectLst/>
                <a:uLnTx/>
                <a:uFillTx/>
                <a:latin typeface="Arial"/>
                <a:ea typeface="+mn-ea"/>
                <a:cs typeface="Arial"/>
              </a:rPr>
              <a:t> </a:t>
            </a:r>
            <a:r>
              <a:rPr kumimoji="0" sz="1000" b="0" i="0" u="none" strike="noStrike" kern="1200" cap="none" spc="-5" normalizeH="0" baseline="0" noProof="0" dirty="0">
                <a:ln>
                  <a:noFill/>
                </a:ln>
                <a:solidFill>
                  <a:srgbClr val="FFFFFF"/>
                </a:solidFill>
                <a:effectLst/>
                <a:uLnTx/>
                <a:uFillTx/>
                <a:latin typeface="Arial"/>
                <a:ea typeface="+mn-ea"/>
                <a:cs typeface="Arial"/>
              </a:rPr>
              <a:t>de  intervención y los  actores</a:t>
            </a:r>
            <a:r>
              <a:rPr kumimoji="0" sz="1000" b="0" i="0" u="none" strike="noStrike" kern="1200" cap="none" spc="-50" normalizeH="0" baseline="0" noProof="0" dirty="0">
                <a:ln>
                  <a:noFill/>
                </a:ln>
                <a:solidFill>
                  <a:srgbClr val="FFFFFF"/>
                </a:solidFill>
                <a:effectLst/>
                <a:uLnTx/>
                <a:uFillTx/>
                <a:latin typeface="Arial"/>
                <a:ea typeface="+mn-ea"/>
                <a:cs typeface="Arial"/>
              </a:rPr>
              <a:t> </a:t>
            </a:r>
            <a:r>
              <a:rPr kumimoji="0" sz="1000" b="0" i="0" u="none" strike="noStrike" kern="1200" cap="none" spc="-5" normalizeH="0" baseline="0" noProof="0" dirty="0">
                <a:ln>
                  <a:noFill/>
                </a:ln>
                <a:solidFill>
                  <a:srgbClr val="FFFFFF"/>
                </a:solidFill>
                <a:effectLst/>
                <a:uLnTx/>
                <a:uFillTx/>
                <a:latin typeface="Arial"/>
                <a:ea typeface="+mn-ea"/>
                <a:cs typeface="Arial"/>
              </a:rPr>
              <a:t>relevantes.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3860800" y="2024126"/>
            <a:ext cx="327025" cy="101600"/>
          </a:xfrm>
          <a:custGeom>
            <a:avLst/>
            <a:gdLst/>
            <a:ahLst/>
            <a:cxnLst/>
            <a:rect l="l" t="t" r="r" b="b"/>
            <a:pathLst>
              <a:path w="327025" h="101600">
                <a:moveTo>
                  <a:pt x="276225" y="0"/>
                </a:moveTo>
                <a:lnTo>
                  <a:pt x="276225" y="25400"/>
                </a:lnTo>
                <a:lnTo>
                  <a:pt x="0" y="25400"/>
                </a:lnTo>
                <a:lnTo>
                  <a:pt x="0" y="76200"/>
                </a:lnTo>
                <a:lnTo>
                  <a:pt x="276225" y="76200"/>
                </a:lnTo>
                <a:lnTo>
                  <a:pt x="276225" y="101600"/>
                </a:lnTo>
                <a:lnTo>
                  <a:pt x="327025" y="50800"/>
                </a:lnTo>
                <a:lnTo>
                  <a:pt x="276225"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3860800" y="2024126"/>
            <a:ext cx="327025" cy="101600"/>
          </a:xfrm>
          <a:custGeom>
            <a:avLst/>
            <a:gdLst/>
            <a:ahLst/>
            <a:cxnLst/>
            <a:rect l="l" t="t" r="r" b="b"/>
            <a:pathLst>
              <a:path w="327025" h="101600">
                <a:moveTo>
                  <a:pt x="0" y="25400"/>
                </a:moveTo>
                <a:lnTo>
                  <a:pt x="276225" y="25400"/>
                </a:lnTo>
                <a:lnTo>
                  <a:pt x="276225" y="0"/>
                </a:lnTo>
                <a:lnTo>
                  <a:pt x="327025" y="50800"/>
                </a:lnTo>
                <a:lnTo>
                  <a:pt x="276225" y="101600"/>
                </a:lnTo>
                <a:lnTo>
                  <a:pt x="276225" y="76200"/>
                </a:lnTo>
                <a:lnTo>
                  <a:pt x="0" y="76200"/>
                </a:lnTo>
                <a:lnTo>
                  <a:pt x="0" y="2540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txBox="1"/>
          <p:nvPr/>
        </p:nvSpPr>
        <p:spPr>
          <a:xfrm>
            <a:off x="4268851" y="1417637"/>
            <a:ext cx="1470025" cy="1214755"/>
          </a:xfrm>
          <a:prstGeom prst="rect">
            <a:avLst/>
          </a:prstGeom>
          <a:solidFill>
            <a:srgbClr val="BADFE2"/>
          </a:solidFill>
          <a:ln w="25400">
            <a:solidFill>
              <a:srgbClr val="88A3A7"/>
            </a:solidFill>
          </a:ln>
        </p:spPr>
        <p:txBody>
          <a:bodyPr vert="horz" wrap="square" lIns="0" tIns="100330" rIns="0" bIns="0" rtlCol="0">
            <a:spAutoFit/>
          </a:bodyPr>
          <a:lstStyle/>
          <a:p>
            <a:pPr marL="177800" marR="170180" lvl="0" indent="0" algn="ctr" defTabSz="914400" rtl="0" eaLnBrk="1" fontAlgn="auto" latinLnBrk="0" hangingPunct="1">
              <a:lnSpc>
                <a:spcPct val="100000"/>
              </a:lnSpc>
              <a:spcBef>
                <a:spcPts val="790"/>
              </a:spcBef>
              <a:spcAft>
                <a:spcPts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Arial"/>
                <a:ea typeface="+mn-ea"/>
                <a:cs typeface="Arial"/>
              </a:rPr>
              <a:t>Marco teórico</a:t>
            </a:r>
            <a:r>
              <a:rPr kumimoji="0" sz="1100" b="1" i="0" u="none" strike="noStrike" kern="1200" cap="none" spc="-140" normalizeH="0" baseline="0" noProof="0" dirty="0">
                <a:ln>
                  <a:noFill/>
                </a:ln>
                <a:solidFill>
                  <a:srgbClr val="FFFFFF"/>
                </a:solidFill>
                <a:effectLst/>
                <a:uLnTx/>
                <a:uFillTx/>
                <a:latin typeface="Arial"/>
                <a:ea typeface="+mn-ea"/>
                <a:cs typeface="Arial"/>
              </a:rPr>
              <a:t> </a:t>
            </a:r>
            <a:r>
              <a:rPr kumimoji="0" sz="1100" b="1" i="0" u="none" strike="noStrike" kern="1200" cap="none" spc="0" normalizeH="0" baseline="0" noProof="0" dirty="0">
                <a:ln>
                  <a:noFill/>
                </a:ln>
                <a:solidFill>
                  <a:srgbClr val="FFFFFF"/>
                </a:solidFill>
                <a:effectLst/>
                <a:uLnTx/>
                <a:uFillTx/>
                <a:latin typeface="Arial"/>
                <a:ea typeface="+mn-ea"/>
                <a:cs typeface="Arial"/>
              </a:rPr>
              <a:t>de  referencia  </a:t>
            </a:r>
            <a:r>
              <a:rPr kumimoji="0" sz="1100" b="0" i="0" u="none" strike="noStrike" kern="1200" cap="none" spc="-5" normalizeH="0" baseline="0" noProof="0" dirty="0">
                <a:ln>
                  <a:noFill/>
                </a:ln>
                <a:solidFill>
                  <a:srgbClr val="FFFFFF"/>
                </a:solidFill>
                <a:effectLst/>
                <a:uLnTx/>
                <a:uFillTx/>
                <a:latin typeface="Arial"/>
                <a:ea typeface="+mn-ea"/>
                <a:cs typeface="Arial"/>
              </a:rPr>
              <a:t>Revisión </a:t>
            </a:r>
            <a:r>
              <a:rPr kumimoji="0" sz="1100" b="0" i="0" u="none" strike="noStrike" kern="1200" cap="none" spc="0" normalizeH="0" baseline="0" noProof="0" dirty="0">
                <a:ln>
                  <a:noFill/>
                </a:ln>
                <a:solidFill>
                  <a:srgbClr val="FFFFFF"/>
                </a:solidFill>
                <a:effectLst/>
                <a:uLnTx/>
                <a:uFillTx/>
                <a:latin typeface="Arial"/>
                <a:ea typeface="+mn-ea"/>
                <a:cs typeface="Arial"/>
              </a:rPr>
              <a:t>de  </a:t>
            </a:r>
            <a:r>
              <a:rPr kumimoji="0" sz="1100" b="0" i="0" u="none" strike="noStrike" kern="1200" cap="none" spc="-5" normalizeH="0" baseline="0" noProof="0" dirty="0">
                <a:ln>
                  <a:noFill/>
                </a:ln>
                <a:solidFill>
                  <a:srgbClr val="FFFFFF"/>
                </a:solidFill>
                <a:effectLst/>
                <a:uLnTx/>
                <a:uFillTx/>
                <a:latin typeface="Arial"/>
                <a:ea typeface="+mn-ea"/>
                <a:cs typeface="Arial"/>
              </a:rPr>
              <a:t>experiencias </a:t>
            </a:r>
            <a:r>
              <a:rPr kumimoji="0" sz="1100" b="0" i="0" u="none" strike="noStrike" kern="1200" cap="none" spc="0" normalizeH="0" baseline="0" noProof="0" dirty="0">
                <a:ln>
                  <a:noFill/>
                </a:ln>
                <a:solidFill>
                  <a:srgbClr val="FFFFFF"/>
                </a:solidFill>
                <a:effectLst/>
                <a:uLnTx/>
                <a:uFillTx/>
                <a:latin typeface="Arial"/>
                <a:ea typeface="+mn-ea"/>
                <a:cs typeface="Arial"/>
              </a:rPr>
              <a:t>con  </a:t>
            </a:r>
            <a:r>
              <a:rPr kumimoji="0" sz="1100" b="0" i="0" u="none" strike="noStrike" kern="1200" cap="none" spc="-5" normalizeH="0" baseline="0" noProof="0" dirty="0">
                <a:ln>
                  <a:noFill/>
                </a:ln>
                <a:solidFill>
                  <a:srgbClr val="FFFFFF"/>
                </a:solidFill>
                <a:effectLst/>
                <a:uLnTx/>
                <a:uFillTx/>
                <a:latin typeface="Arial"/>
                <a:ea typeface="+mn-ea"/>
                <a:cs typeface="Arial"/>
              </a:rPr>
              <a:t>evidencia </a:t>
            </a:r>
            <a:r>
              <a:rPr kumimoji="0" sz="1100" b="0" i="0" u="none" strike="noStrike" kern="1200" cap="none" spc="0" normalizeH="0" baseline="0" noProof="0" dirty="0">
                <a:ln>
                  <a:noFill/>
                </a:ln>
                <a:solidFill>
                  <a:srgbClr val="FFFFFF"/>
                </a:solidFill>
                <a:effectLst/>
                <a:uLnTx/>
                <a:uFillTx/>
                <a:latin typeface="Arial"/>
                <a:ea typeface="+mn-ea"/>
                <a:cs typeface="Arial"/>
              </a:rPr>
              <a:t>de  </a:t>
            </a:r>
            <a:r>
              <a:rPr kumimoji="0" sz="1100" b="0" i="0" u="none" strike="noStrike" kern="1200" cap="none" spc="-5" normalizeH="0" baseline="0" noProof="0" dirty="0">
                <a:ln>
                  <a:noFill/>
                </a:ln>
                <a:solidFill>
                  <a:srgbClr val="FFFFFF"/>
                </a:solidFill>
                <a:effectLst/>
                <a:uLnTx/>
                <a:uFillTx/>
                <a:latin typeface="Arial"/>
                <a:ea typeface="+mn-ea"/>
                <a:cs typeface="Arial"/>
              </a:rPr>
              <a:t>impacto</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p:nvPr/>
        </p:nvSpPr>
        <p:spPr>
          <a:xfrm>
            <a:off x="4922901" y="2833623"/>
            <a:ext cx="163830" cy="303530"/>
          </a:xfrm>
          <a:custGeom>
            <a:avLst/>
            <a:gdLst/>
            <a:ahLst/>
            <a:cxnLst/>
            <a:rect l="l" t="t" r="r" b="b"/>
            <a:pathLst>
              <a:path w="163829" h="303530">
                <a:moveTo>
                  <a:pt x="163449" y="221487"/>
                </a:moveTo>
                <a:lnTo>
                  <a:pt x="0" y="221487"/>
                </a:lnTo>
                <a:lnTo>
                  <a:pt x="81661" y="303275"/>
                </a:lnTo>
                <a:lnTo>
                  <a:pt x="163449" y="221487"/>
                </a:lnTo>
                <a:close/>
              </a:path>
              <a:path w="163829" h="303530">
                <a:moveTo>
                  <a:pt x="122554" y="0"/>
                </a:moveTo>
                <a:lnTo>
                  <a:pt x="40766" y="0"/>
                </a:lnTo>
                <a:lnTo>
                  <a:pt x="40766" y="221487"/>
                </a:lnTo>
                <a:lnTo>
                  <a:pt x="122554" y="221487"/>
                </a:lnTo>
                <a:lnTo>
                  <a:pt x="122554"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4922901" y="2833623"/>
            <a:ext cx="163830" cy="303530"/>
          </a:xfrm>
          <a:custGeom>
            <a:avLst/>
            <a:gdLst/>
            <a:ahLst/>
            <a:cxnLst/>
            <a:rect l="l" t="t" r="r" b="b"/>
            <a:pathLst>
              <a:path w="163829" h="303530">
                <a:moveTo>
                  <a:pt x="0" y="221487"/>
                </a:moveTo>
                <a:lnTo>
                  <a:pt x="40766" y="221487"/>
                </a:lnTo>
                <a:lnTo>
                  <a:pt x="40766" y="0"/>
                </a:lnTo>
                <a:lnTo>
                  <a:pt x="122554" y="0"/>
                </a:lnTo>
                <a:lnTo>
                  <a:pt x="122554" y="221487"/>
                </a:lnTo>
                <a:lnTo>
                  <a:pt x="163449" y="221487"/>
                </a:lnTo>
                <a:lnTo>
                  <a:pt x="81661" y="303275"/>
                </a:lnTo>
                <a:lnTo>
                  <a:pt x="0" y="221487"/>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txBox="1"/>
          <p:nvPr/>
        </p:nvSpPr>
        <p:spPr>
          <a:xfrm>
            <a:off x="4268851" y="3238563"/>
            <a:ext cx="1470025" cy="1214755"/>
          </a:xfrm>
          <a:prstGeom prst="rect">
            <a:avLst/>
          </a:prstGeom>
          <a:solidFill>
            <a:srgbClr val="BADFE2"/>
          </a:solidFill>
          <a:ln w="25400">
            <a:solidFill>
              <a:srgbClr val="88A3A7"/>
            </a:solidFill>
          </a:ln>
        </p:spPr>
        <p:txBody>
          <a:bodyPr vert="horz" wrap="square" lIns="0" tIns="5715" rIns="0" bIns="0" rtlCol="0">
            <a:spAutoFit/>
          </a:bodyPr>
          <a:lstStyle/>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331470" marR="323850" lvl="0" indent="-635" algn="ctr" defTabSz="914400" rtl="0" eaLnBrk="1" fontAlgn="auto" latinLnBrk="0" hangingPunct="1">
              <a:lnSpc>
                <a:spcPct val="100000"/>
              </a:lnSpc>
              <a:spcBef>
                <a:spcPts val="5"/>
              </a:spcBef>
              <a:spcAft>
                <a:spcPts val="0"/>
              </a:spcAft>
              <a:buClrTx/>
              <a:buSzTx/>
              <a:buFontTx/>
              <a:buNone/>
              <a:tabLst/>
              <a:defRPr/>
            </a:pPr>
            <a:r>
              <a:rPr kumimoji="0" sz="1100" b="0" i="0" u="none" strike="noStrike" kern="1200" cap="none" spc="-5" normalizeH="0" baseline="0" noProof="0" dirty="0">
                <a:ln>
                  <a:noFill/>
                </a:ln>
                <a:solidFill>
                  <a:srgbClr val="FFFFFF"/>
                </a:solidFill>
                <a:effectLst/>
                <a:uLnTx/>
                <a:uFillTx/>
                <a:latin typeface="Arial"/>
                <a:ea typeface="+mn-ea"/>
                <a:cs typeface="Arial"/>
              </a:rPr>
              <a:t>Definir los  </a:t>
            </a:r>
            <a:r>
              <a:rPr kumimoji="0" sz="1100" b="1" i="0" u="none" strike="noStrike" kern="1200" cap="none" spc="-5" normalizeH="0" baseline="0" noProof="0" dirty="0">
                <a:ln>
                  <a:noFill/>
                </a:ln>
                <a:solidFill>
                  <a:srgbClr val="FFFFFF"/>
                </a:solidFill>
                <a:effectLst/>
                <a:uLnTx/>
                <a:uFillTx/>
                <a:latin typeface="Arial"/>
                <a:ea typeface="+mn-ea"/>
                <a:cs typeface="Arial"/>
              </a:rPr>
              <a:t>objetivos</a:t>
            </a:r>
            <a:r>
              <a:rPr kumimoji="0" sz="1100" b="0" i="0" u="none" strike="noStrike" kern="1200" cap="none" spc="-5" normalizeH="0" baseline="0" noProof="0" dirty="0">
                <a:ln>
                  <a:noFill/>
                </a:ln>
                <a:solidFill>
                  <a:srgbClr val="FFFFFF"/>
                </a:solidFill>
                <a:effectLst/>
                <a:uLnTx/>
                <a:uFillTx/>
                <a:latin typeface="Arial"/>
                <a:ea typeface="+mn-ea"/>
                <a:cs typeface="Arial"/>
              </a:rPr>
              <a:t>.  </a:t>
            </a:r>
            <a:r>
              <a:rPr kumimoji="0" sz="1050" b="0" i="0" u="none" strike="noStrike" kern="1200" cap="none" spc="0" normalizeH="0" baseline="0" noProof="0" dirty="0">
                <a:ln>
                  <a:noFill/>
                </a:ln>
                <a:solidFill>
                  <a:srgbClr val="FFFFFF"/>
                </a:solidFill>
                <a:effectLst/>
                <a:uLnTx/>
                <a:uFillTx/>
                <a:latin typeface="Arial"/>
                <a:ea typeface="+mn-ea"/>
                <a:cs typeface="Arial"/>
              </a:rPr>
              <a:t>Alcanzables,  acotados y  </a:t>
            </a:r>
            <a:r>
              <a:rPr kumimoji="0" sz="1050" b="0" i="0" u="none" strike="noStrike" kern="1200" cap="none" spc="10" normalizeH="0" baseline="0" noProof="0" dirty="0">
                <a:ln>
                  <a:noFill/>
                </a:ln>
                <a:solidFill>
                  <a:srgbClr val="FFFFFF"/>
                </a:solidFill>
                <a:effectLst/>
                <a:uLnTx/>
                <a:uFillTx/>
                <a:latin typeface="Arial"/>
                <a:ea typeface="+mn-ea"/>
                <a:cs typeface="Arial"/>
              </a:rPr>
              <a:t>m</a:t>
            </a:r>
            <a:r>
              <a:rPr kumimoji="0" sz="1050" b="0" i="0" u="none" strike="noStrike" kern="1200" cap="none" spc="0" normalizeH="0" baseline="0" noProof="0" dirty="0">
                <a:ln>
                  <a:noFill/>
                </a:ln>
                <a:solidFill>
                  <a:srgbClr val="FFFFFF"/>
                </a:solidFill>
                <a:effectLst/>
                <a:uLnTx/>
                <a:uFillTx/>
                <a:latin typeface="Arial"/>
                <a:ea typeface="+mn-ea"/>
                <a:cs typeface="Arial"/>
              </a:rPr>
              <a:t>ensurab</a:t>
            </a:r>
            <a:r>
              <a:rPr kumimoji="0" sz="1050" b="0" i="0" u="none" strike="noStrike" kern="1200" cap="none" spc="5" normalizeH="0" baseline="0" noProof="0" dirty="0">
                <a:ln>
                  <a:noFill/>
                </a:ln>
                <a:solidFill>
                  <a:srgbClr val="FFFFFF"/>
                </a:solidFill>
                <a:effectLst/>
                <a:uLnTx/>
                <a:uFillTx/>
                <a:latin typeface="Arial"/>
                <a:ea typeface="+mn-ea"/>
                <a:cs typeface="Arial"/>
              </a:rPr>
              <a:t>l</a:t>
            </a:r>
            <a:r>
              <a:rPr kumimoji="0" sz="1050" b="0" i="0" u="none" strike="noStrike" kern="1200" cap="none" spc="0" normalizeH="0" baseline="0" noProof="0" dirty="0">
                <a:ln>
                  <a:noFill/>
                </a:ln>
                <a:solidFill>
                  <a:srgbClr val="FFFFFF"/>
                </a:solidFill>
                <a:effectLst/>
                <a:uLnTx/>
                <a:uFillTx/>
                <a:latin typeface="Arial"/>
                <a:ea typeface="+mn-ea"/>
                <a:cs typeface="Arial"/>
              </a:rPr>
              <a:t>es.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p:nvPr/>
        </p:nvSpPr>
        <p:spPr>
          <a:xfrm>
            <a:off x="3086100" y="3036951"/>
            <a:ext cx="694055" cy="909955"/>
          </a:xfrm>
          <a:custGeom>
            <a:avLst/>
            <a:gdLst/>
            <a:ahLst/>
            <a:cxnLst/>
            <a:rect l="l" t="t" r="r" b="b"/>
            <a:pathLst>
              <a:path w="694054" h="909954">
                <a:moveTo>
                  <a:pt x="98806" y="0"/>
                </a:moveTo>
                <a:lnTo>
                  <a:pt x="0" y="0"/>
                </a:lnTo>
                <a:lnTo>
                  <a:pt x="0" y="822832"/>
                </a:lnTo>
                <a:lnTo>
                  <a:pt x="520319" y="822832"/>
                </a:lnTo>
                <a:lnTo>
                  <a:pt x="520319" y="909574"/>
                </a:lnTo>
                <a:lnTo>
                  <a:pt x="693674" y="773430"/>
                </a:lnTo>
                <a:lnTo>
                  <a:pt x="630768" y="724026"/>
                </a:lnTo>
                <a:lnTo>
                  <a:pt x="98806" y="724026"/>
                </a:lnTo>
                <a:lnTo>
                  <a:pt x="98806" y="0"/>
                </a:lnTo>
                <a:close/>
              </a:path>
              <a:path w="694054" h="909954">
                <a:moveTo>
                  <a:pt x="520319" y="637286"/>
                </a:moveTo>
                <a:lnTo>
                  <a:pt x="520319" y="724026"/>
                </a:lnTo>
                <a:lnTo>
                  <a:pt x="630768" y="724026"/>
                </a:lnTo>
                <a:lnTo>
                  <a:pt x="520319" y="637286"/>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3086100" y="3036951"/>
            <a:ext cx="694055" cy="909955"/>
          </a:xfrm>
          <a:custGeom>
            <a:avLst/>
            <a:gdLst/>
            <a:ahLst/>
            <a:cxnLst/>
            <a:rect l="l" t="t" r="r" b="b"/>
            <a:pathLst>
              <a:path w="694054" h="909954">
                <a:moveTo>
                  <a:pt x="98806" y="0"/>
                </a:moveTo>
                <a:lnTo>
                  <a:pt x="98806" y="724026"/>
                </a:lnTo>
                <a:lnTo>
                  <a:pt x="520319" y="724026"/>
                </a:lnTo>
                <a:lnTo>
                  <a:pt x="520319" y="637286"/>
                </a:lnTo>
                <a:lnTo>
                  <a:pt x="693674" y="773430"/>
                </a:lnTo>
                <a:lnTo>
                  <a:pt x="520319" y="909574"/>
                </a:lnTo>
                <a:lnTo>
                  <a:pt x="520319" y="822832"/>
                </a:lnTo>
                <a:lnTo>
                  <a:pt x="0" y="822832"/>
                </a:lnTo>
                <a:lnTo>
                  <a:pt x="0" y="0"/>
                </a:lnTo>
                <a:lnTo>
                  <a:pt x="98806" y="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5902325" y="3744976"/>
            <a:ext cx="327025" cy="101600"/>
          </a:xfrm>
          <a:custGeom>
            <a:avLst/>
            <a:gdLst/>
            <a:ahLst/>
            <a:cxnLst/>
            <a:rect l="l" t="t" r="r" b="b"/>
            <a:pathLst>
              <a:path w="327025" h="101600">
                <a:moveTo>
                  <a:pt x="276225" y="0"/>
                </a:moveTo>
                <a:lnTo>
                  <a:pt x="276225" y="25400"/>
                </a:lnTo>
                <a:lnTo>
                  <a:pt x="0" y="25400"/>
                </a:lnTo>
                <a:lnTo>
                  <a:pt x="0" y="76200"/>
                </a:lnTo>
                <a:lnTo>
                  <a:pt x="276225" y="76200"/>
                </a:lnTo>
                <a:lnTo>
                  <a:pt x="276225" y="101600"/>
                </a:lnTo>
                <a:lnTo>
                  <a:pt x="327025" y="50800"/>
                </a:lnTo>
                <a:lnTo>
                  <a:pt x="276225"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5902325" y="3744976"/>
            <a:ext cx="327025" cy="101600"/>
          </a:xfrm>
          <a:custGeom>
            <a:avLst/>
            <a:gdLst/>
            <a:ahLst/>
            <a:cxnLst/>
            <a:rect l="l" t="t" r="r" b="b"/>
            <a:pathLst>
              <a:path w="327025" h="101600">
                <a:moveTo>
                  <a:pt x="0" y="25400"/>
                </a:moveTo>
                <a:lnTo>
                  <a:pt x="276225" y="25400"/>
                </a:lnTo>
                <a:lnTo>
                  <a:pt x="276225" y="0"/>
                </a:lnTo>
                <a:lnTo>
                  <a:pt x="327025" y="50800"/>
                </a:lnTo>
                <a:lnTo>
                  <a:pt x="276225" y="101600"/>
                </a:lnTo>
                <a:lnTo>
                  <a:pt x="276225" y="76200"/>
                </a:lnTo>
                <a:lnTo>
                  <a:pt x="0" y="76200"/>
                </a:lnTo>
                <a:lnTo>
                  <a:pt x="0" y="2540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6310376" y="3136900"/>
            <a:ext cx="1714500" cy="1214755"/>
          </a:xfrm>
          <a:custGeom>
            <a:avLst/>
            <a:gdLst/>
            <a:ahLst/>
            <a:cxnLst/>
            <a:rect l="l" t="t" r="r" b="b"/>
            <a:pathLst>
              <a:path w="1714500" h="1214754">
                <a:moveTo>
                  <a:pt x="857250" y="0"/>
                </a:moveTo>
                <a:lnTo>
                  <a:pt x="800884" y="1291"/>
                </a:lnTo>
                <a:lnTo>
                  <a:pt x="745492" y="5113"/>
                </a:lnTo>
                <a:lnTo>
                  <a:pt x="691187" y="11386"/>
                </a:lnTo>
                <a:lnTo>
                  <a:pt x="638081" y="20028"/>
                </a:lnTo>
                <a:lnTo>
                  <a:pt x="586288" y="30960"/>
                </a:lnTo>
                <a:lnTo>
                  <a:pt x="535921" y="44102"/>
                </a:lnTo>
                <a:lnTo>
                  <a:pt x="487092" y="59374"/>
                </a:lnTo>
                <a:lnTo>
                  <a:pt x="439914" y="76696"/>
                </a:lnTo>
                <a:lnTo>
                  <a:pt x="394501" y="95988"/>
                </a:lnTo>
                <a:lnTo>
                  <a:pt x="350965" y="117169"/>
                </a:lnTo>
                <a:lnTo>
                  <a:pt x="309419" y="140159"/>
                </a:lnTo>
                <a:lnTo>
                  <a:pt x="269976" y="164879"/>
                </a:lnTo>
                <a:lnTo>
                  <a:pt x="232749" y="191249"/>
                </a:lnTo>
                <a:lnTo>
                  <a:pt x="197852" y="219188"/>
                </a:lnTo>
                <a:lnTo>
                  <a:pt x="165396" y="248616"/>
                </a:lnTo>
                <a:lnTo>
                  <a:pt x="135496" y="279453"/>
                </a:lnTo>
                <a:lnTo>
                  <a:pt x="108263" y="311619"/>
                </a:lnTo>
                <a:lnTo>
                  <a:pt x="83811" y="345034"/>
                </a:lnTo>
                <a:lnTo>
                  <a:pt x="62253" y="379619"/>
                </a:lnTo>
                <a:lnTo>
                  <a:pt x="43702" y="415292"/>
                </a:lnTo>
                <a:lnTo>
                  <a:pt x="28270" y="451973"/>
                </a:lnTo>
                <a:lnTo>
                  <a:pt x="16071" y="489584"/>
                </a:lnTo>
                <a:lnTo>
                  <a:pt x="7218" y="528043"/>
                </a:lnTo>
                <a:lnTo>
                  <a:pt x="1823" y="567270"/>
                </a:lnTo>
                <a:lnTo>
                  <a:pt x="0" y="607187"/>
                </a:lnTo>
                <a:lnTo>
                  <a:pt x="1823" y="647117"/>
                </a:lnTo>
                <a:lnTo>
                  <a:pt x="7218" y="686358"/>
                </a:lnTo>
                <a:lnTo>
                  <a:pt x="16071" y="724830"/>
                </a:lnTo>
                <a:lnTo>
                  <a:pt x="28270" y="762451"/>
                </a:lnTo>
                <a:lnTo>
                  <a:pt x="43702" y="799143"/>
                </a:lnTo>
                <a:lnTo>
                  <a:pt x="62253" y="834826"/>
                </a:lnTo>
                <a:lnTo>
                  <a:pt x="83811" y="869418"/>
                </a:lnTo>
                <a:lnTo>
                  <a:pt x="108263" y="902841"/>
                </a:lnTo>
                <a:lnTo>
                  <a:pt x="135496" y="935014"/>
                </a:lnTo>
                <a:lnTo>
                  <a:pt x="165396" y="965857"/>
                </a:lnTo>
                <a:lnTo>
                  <a:pt x="197852" y="995290"/>
                </a:lnTo>
                <a:lnTo>
                  <a:pt x="232749" y="1023233"/>
                </a:lnTo>
                <a:lnTo>
                  <a:pt x="269976" y="1049607"/>
                </a:lnTo>
                <a:lnTo>
                  <a:pt x="309419" y="1074330"/>
                </a:lnTo>
                <a:lnTo>
                  <a:pt x="350965" y="1097323"/>
                </a:lnTo>
                <a:lnTo>
                  <a:pt x="394501" y="1118506"/>
                </a:lnTo>
                <a:lnTo>
                  <a:pt x="439914" y="1137800"/>
                </a:lnTo>
                <a:lnTo>
                  <a:pt x="487092" y="1155123"/>
                </a:lnTo>
                <a:lnTo>
                  <a:pt x="535921" y="1170396"/>
                </a:lnTo>
                <a:lnTo>
                  <a:pt x="586288" y="1183539"/>
                </a:lnTo>
                <a:lnTo>
                  <a:pt x="638081" y="1194472"/>
                </a:lnTo>
                <a:lnTo>
                  <a:pt x="691187" y="1203114"/>
                </a:lnTo>
                <a:lnTo>
                  <a:pt x="745492" y="1209387"/>
                </a:lnTo>
                <a:lnTo>
                  <a:pt x="800884" y="1213209"/>
                </a:lnTo>
                <a:lnTo>
                  <a:pt x="857250" y="1214501"/>
                </a:lnTo>
                <a:lnTo>
                  <a:pt x="913601" y="1213209"/>
                </a:lnTo>
                <a:lnTo>
                  <a:pt x="968981" y="1209387"/>
                </a:lnTo>
                <a:lnTo>
                  <a:pt x="1023277" y="1203114"/>
                </a:lnTo>
                <a:lnTo>
                  <a:pt x="1076375" y="1194472"/>
                </a:lnTo>
                <a:lnTo>
                  <a:pt x="1128162" y="1183539"/>
                </a:lnTo>
                <a:lnTo>
                  <a:pt x="1178525" y="1170396"/>
                </a:lnTo>
                <a:lnTo>
                  <a:pt x="1227352" y="1155123"/>
                </a:lnTo>
                <a:lnTo>
                  <a:pt x="1274529" y="1137800"/>
                </a:lnTo>
                <a:lnTo>
                  <a:pt x="1319942" y="1118506"/>
                </a:lnTo>
                <a:lnTo>
                  <a:pt x="1363480" y="1097323"/>
                </a:lnTo>
                <a:lnTo>
                  <a:pt x="1405028" y="1074330"/>
                </a:lnTo>
                <a:lnTo>
                  <a:pt x="1444474" y="1049607"/>
                </a:lnTo>
                <a:lnTo>
                  <a:pt x="1481704" y="1023233"/>
                </a:lnTo>
                <a:lnTo>
                  <a:pt x="1516606" y="995290"/>
                </a:lnTo>
                <a:lnTo>
                  <a:pt x="1549066" y="965857"/>
                </a:lnTo>
                <a:lnTo>
                  <a:pt x="1578972" y="935014"/>
                </a:lnTo>
                <a:lnTo>
                  <a:pt x="1606210" y="902841"/>
                </a:lnTo>
                <a:lnTo>
                  <a:pt x="1630666" y="869418"/>
                </a:lnTo>
                <a:lnTo>
                  <a:pt x="1652229" y="834826"/>
                </a:lnTo>
                <a:lnTo>
                  <a:pt x="1670785" y="799143"/>
                </a:lnTo>
                <a:lnTo>
                  <a:pt x="1686221" y="762451"/>
                </a:lnTo>
                <a:lnTo>
                  <a:pt x="1698423" y="724830"/>
                </a:lnTo>
                <a:lnTo>
                  <a:pt x="1707279" y="686358"/>
                </a:lnTo>
                <a:lnTo>
                  <a:pt x="1712676" y="647117"/>
                </a:lnTo>
                <a:lnTo>
                  <a:pt x="1714500" y="607187"/>
                </a:lnTo>
                <a:lnTo>
                  <a:pt x="1712676" y="567270"/>
                </a:lnTo>
                <a:lnTo>
                  <a:pt x="1707279" y="528043"/>
                </a:lnTo>
                <a:lnTo>
                  <a:pt x="1698423" y="489584"/>
                </a:lnTo>
                <a:lnTo>
                  <a:pt x="1686221" y="451973"/>
                </a:lnTo>
                <a:lnTo>
                  <a:pt x="1670785" y="415292"/>
                </a:lnTo>
                <a:lnTo>
                  <a:pt x="1652229" y="379619"/>
                </a:lnTo>
                <a:lnTo>
                  <a:pt x="1630666" y="345034"/>
                </a:lnTo>
                <a:lnTo>
                  <a:pt x="1606210" y="311619"/>
                </a:lnTo>
                <a:lnTo>
                  <a:pt x="1578972" y="279453"/>
                </a:lnTo>
                <a:lnTo>
                  <a:pt x="1549066" y="248616"/>
                </a:lnTo>
                <a:lnTo>
                  <a:pt x="1516606" y="219188"/>
                </a:lnTo>
                <a:lnTo>
                  <a:pt x="1481704" y="191249"/>
                </a:lnTo>
                <a:lnTo>
                  <a:pt x="1444474" y="164879"/>
                </a:lnTo>
                <a:lnTo>
                  <a:pt x="1405028" y="140159"/>
                </a:lnTo>
                <a:lnTo>
                  <a:pt x="1363480" y="117169"/>
                </a:lnTo>
                <a:lnTo>
                  <a:pt x="1319942" y="95988"/>
                </a:lnTo>
                <a:lnTo>
                  <a:pt x="1274529" y="76696"/>
                </a:lnTo>
                <a:lnTo>
                  <a:pt x="1227352" y="59374"/>
                </a:lnTo>
                <a:lnTo>
                  <a:pt x="1178525" y="44102"/>
                </a:lnTo>
                <a:lnTo>
                  <a:pt x="1128162" y="30960"/>
                </a:lnTo>
                <a:lnTo>
                  <a:pt x="1076375" y="20028"/>
                </a:lnTo>
                <a:lnTo>
                  <a:pt x="1023277" y="11386"/>
                </a:lnTo>
                <a:lnTo>
                  <a:pt x="968981" y="5113"/>
                </a:lnTo>
                <a:lnTo>
                  <a:pt x="913601" y="1291"/>
                </a:lnTo>
                <a:lnTo>
                  <a:pt x="857250"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6310376" y="3136900"/>
            <a:ext cx="1714500" cy="1214755"/>
          </a:xfrm>
          <a:custGeom>
            <a:avLst/>
            <a:gdLst/>
            <a:ahLst/>
            <a:cxnLst/>
            <a:rect l="l" t="t" r="r" b="b"/>
            <a:pathLst>
              <a:path w="1714500" h="1214754">
                <a:moveTo>
                  <a:pt x="0" y="607187"/>
                </a:moveTo>
                <a:lnTo>
                  <a:pt x="1823" y="567270"/>
                </a:lnTo>
                <a:lnTo>
                  <a:pt x="7218" y="528043"/>
                </a:lnTo>
                <a:lnTo>
                  <a:pt x="16071" y="489584"/>
                </a:lnTo>
                <a:lnTo>
                  <a:pt x="28270" y="451973"/>
                </a:lnTo>
                <a:lnTo>
                  <a:pt x="43702" y="415292"/>
                </a:lnTo>
                <a:lnTo>
                  <a:pt x="62253" y="379619"/>
                </a:lnTo>
                <a:lnTo>
                  <a:pt x="83811" y="345034"/>
                </a:lnTo>
                <a:lnTo>
                  <a:pt x="108263" y="311619"/>
                </a:lnTo>
                <a:lnTo>
                  <a:pt x="135496" y="279453"/>
                </a:lnTo>
                <a:lnTo>
                  <a:pt x="165396" y="248616"/>
                </a:lnTo>
                <a:lnTo>
                  <a:pt x="197852" y="219188"/>
                </a:lnTo>
                <a:lnTo>
                  <a:pt x="232749" y="191249"/>
                </a:lnTo>
                <a:lnTo>
                  <a:pt x="269976" y="164879"/>
                </a:lnTo>
                <a:lnTo>
                  <a:pt x="309419" y="140159"/>
                </a:lnTo>
                <a:lnTo>
                  <a:pt x="350965" y="117169"/>
                </a:lnTo>
                <a:lnTo>
                  <a:pt x="394501" y="95988"/>
                </a:lnTo>
                <a:lnTo>
                  <a:pt x="439914" y="76696"/>
                </a:lnTo>
                <a:lnTo>
                  <a:pt x="487092" y="59374"/>
                </a:lnTo>
                <a:lnTo>
                  <a:pt x="535921" y="44102"/>
                </a:lnTo>
                <a:lnTo>
                  <a:pt x="586288" y="30960"/>
                </a:lnTo>
                <a:lnTo>
                  <a:pt x="638081" y="20028"/>
                </a:lnTo>
                <a:lnTo>
                  <a:pt x="691187" y="11386"/>
                </a:lnTo>
                <a:lnTo>
                  <a:pt x="745492" y="5113"/>
                </a:lnTo>
                <a:lnTo>
                  <a:pt x="800884" y="1291"/>
                </a:lnTo>
                <a:lnTo>
                  <a:pt x="857250" y="0"/>
                </a:lnTo>
                <a:lnTo>
                  <a:pt x="913601" y="1291"/>
                </a:lnTo>
                <a:lnTo>
                  <a:pt x="968981" y="5113"/>
                </a:lnTo>
                <a:lnTo>
                  <a:pt x="1023277" y="11386"/>
                </a:lnTo>
                <a:lnTo>
                  <a:pt x="1076375" y="20028"/>
                </a:lnTo>
                <a:lnTo>
                  <a:pt x="1128162" y="30960"/>
                </a:lnTo>
                <a:lnTo>
                  <a:pt x="1178525" y="44102"/>
                </a:lnTo>
                <a:lnTo>
                  <a:pt x="1227352" y="59374"/>
                </a:lnTo>
                <a:lnTo>
                  <a:pt x="1274529" y="76696"/>
                </a:lnTo>
                <a:lnTo>
                  <a:pt x="1319942" y="95988"/>
                </a:lnTo>
                <a:lnTo>
                  <a:pt x="1363480" y="117169"/>
                </a:lnTo>
                <a:lnTo>
                  <a:pt x="1405028" y="140159"/>
                </a:lnTo>
                <a:lnTo>
                  <a:pt x="1444474" y="164879"/>
                </a:lnTo>
                <a:lnTo>
                  <a:pt x="1481704" y="191249"/>
                </a:lnTo>
                <a:lnTo>
                  <a:pt x="1516606" y="219188"/>
                </a:lnTo>
                <a:lnTo>
                  <a:pt x="1549066" y="248616"/>
                </a:lnTo>
                <a:lnTo>
                  <a:pt x="1578972" y="279453"/>
                </a:lnTo>
                <a:lnTo>
                  <a:pt x="1606210" y="311619"/>
                </a:lnTo>
                <a:lnTo>
                  <a:pt x="1630666" y="345034"/>
                </a:lnTo>
                <a:lnTo>
                  <a:pt x="1652229" y="379619"/>
                </a:lnTo>
                <a:lnTo>
                  <a:pt x="1670785" y="415292"/>
                </a:lnTo>
                <a:lnTo>
                  <a:pt x="1686221" y="451973"/>
                </a:lnTo>
                <a:lnTo>
                  <a:pt x="1698423" y="489584"/>
                </a:lnTo>
                <a:lnTo>
                  <a:pt x="1707279" y="528043"/>
                </a:lnTo>
                <a:lnTo>
                  <a:pt x="1712676" y="567270"/>
                </a:lnTo>
                <a:lnTo>
                  <a:pt x="1714500" y="607187"/>
                </a:lnTo>
                <a:lnTo>
                  <a:pt x="1712676" y="647117"/>
                </a:lnTo>
                <a:lnTo>
                  <a:pt x="1707279" y="686358"/>
                </a:lnTo>
                <a:lnTo>
                  <a:pt x="1698423" y="724830"/>
                </a:lnTo>
                <a:lnTo>
                  <a:pt x="1686221" y="762451"/>
                </a:lnTo>
                <a:lnTo>
                  <a:pt x="1670785" y="799143"/>
                </a:lnTo>
                <a:lnTo>
                  <a:pt x="1652229" y="834826"/>
                </a:lnTo>
                <a:lnTo>
                  <a:pt x="1630666" y="869418"/>
                </a:lnTo>
                <a:lnTo>
                  <a:pt x="1606210" y="902841"/>
                </a:lnTo>
                <a:lnTo>
                  <a:pt x="1578972" y="935014"/>
                </a:lnTo>
                <a:lnTo>
                  <a:pt x="1549066" y="965857"/>
                </a:lnTo>
                <a:lnTo>
                  <a:pt x="1516606" y="995290"/>
                </a:lnTo>
                <a:lnTo>
                  <a:pt x="1481704" y="1023233"/>
                </a:lnTo>
                <a:lnTo>
                  <a:pt x="1444474" y="1049607"/>
                </a:lnTo>
                <a:lnTo>
                  <a:pt x="1405028" y="1074330"/>
                </a:lnTo>
                <a:lnTo>
                  <a:pt x="1363480" y="1097323"/>
                </a:lnTo>
                <a:lnTo>
                  <a:pt x="1319942" y="1118506"/>
                </a:lnTo>
                <a:lnTo>
                  <a:pt x="1274529" y="1137800"/>
                </a:lnTo>
                <a:lnTo>
                  <a:pt x="1227352" y="1155123"/>
                </a:lnTo>
                <a:lnTo>
                  <a:pt x="1178525" y="1170396"/>
                </a:lnTo>
                <a:lnTo>
                  <a:pt x="1128162" y="1183539"/>
                </a:lnTo>
                <a:lnTo>
                  <a:pt x="1076375" y="1194472"/>
                </a:lnTo>
                <a:lnTo>
                  <a:pt x="1023277" y="1203114"/>
                </a:lnTo>
                <a:lnTo>
                  <a:pt x="968981" y="1209387"/>
                </a:lnTo>
                <a:lnTo>
                  <a:pt x="913601" y="1213209"/>
                </a:lnTo>
                <a:lnTo>
                  <a:pt x="857250" y="1214501"/>
                </a:lnTo>
                <a:lnTo>
                  <a:pt x="800884" y="1213209"/>
                </a:lnTo>
                <a:lnTo>
                  <a:pt x="745492" y="1209387"/>
                </a:lnTo>
                <a:lnTo>
                  <a:pt x="691187" y="1203114"/>
                </a:lnTo>
                <a:lnTo>
                  <a:pt x="638081" y="1194472"/>
                </a:lnTo>
                <a:lnTo>
                  <a:pt x="586288" y="1183539"/>
                </a:lnTo>
                <a:lnTo>
                  <a:pt x="535921" y="1170396"/>
                </a:lnTo>
                <a:lnTo>
                  <a:pt x="487092" y="1155123"/>
                </a:lnTo>
                <a:lnTo>
                  <a:pt x="439914" y="1137800"/>
                </a:lnTo>
                <a:lnTo>
                  <a:pt x="394501" y="1118506"/>
                </a:lnTo>
                <a:lnTo>
                  <a:pt x="350965" y="1097323"/>
                </a:lnTo>
                <a:lnTo>
                  <a:pt x="309419" y="1074330"/>
                </a:lnTo>
                <a:lnTo>
                  <a:pt x="269976" y="1049607"/>
                </a:lnTo>
                <a:lnTo>
                  <a:pt x="232749" y="1023233"/>
                </a:lnTo>
                <a:lnTo>
                  <a:pt x="197852" y="995290"/>
                </a:lnTo>
                <a:lnTo>
                  <a:pt x="165396" y="965857"/>
                </a:lnTo>
                <a:lnTo>
                  <a:pt x="135496" y="935014"/>
                </a:lnTo>
                <a:lnTo>
                  <a:pt x="108263" y="902841"/>
                </a:lnTo>
                <a:lnTo>
                  <a:pt x="83811" y="869418"/>
                </a:lnTo>
                <a:lnTo>
                  <a:pt x="62253" y="834826"/>
                </a:lnTo>
                <a:lnTo>
                  <a:pt x="43702" y="799143"/>
                </a:lnTo>
                <a:lnTo>
                  <a:pt x="28270" y="762451"/>
                </a:lnTo>
                <a:lnTo>
                  <a:pt x="16071" y="724830"/>
                </a:lnTo>
                <a:lnTo>
                  <a:pt x="7218" y="686358"/>
                </a:lnTo>
                <a:lnTo>
                  <a:pt x="1823" y="647117"/>
                </a:lnTo>
                <a:lnTo>
                  <a:pt x="0" y="607187"/>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txBox="1"/>
          <p:nvPr/>
        </p:nvSpPr>
        <p:spPr>
          <a:xfrm>
            <a:off x="6668769" y="3396234"/>
            <a:ext cx="999490" cy="689610"/>
          </a:xfrm>
          <a:prstGeom prst="rect">
            <a:avLst/>
          </a:prstGeom>
        </p:spPr>
        <p:txBody>
          <a:bodyPr vert="horz" wrap="square" lIns="0" tIns="12700" rIns="0" bIns="0" rtlCol="0">
            <a:spAutoFit/>
          </a:bodyPr>
          <a:lstStyle/>
          <a:p>
            <a:pPr marL="12700" marR="5080" lvl="0" indent="-3175"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Arial"/>
                <a:ea typeface="+mn-ea"/>
                <a:cs typeface="Arial"/>
              </a:rPr>
              <a:t>Actividades  </a:t>
            </a:r>
            <a:r>
              <a:rPr kumimoji="0" sz="1050" b="0" i="0" u="none" strike="noStrike" kern="1200" cap="none" spc="0" normalizeH="0" baseline="0" noProof="0" dirty="0">
                <a:ln>
                  <a:noFill/>
                </a:ln>
                <a:solidFill>
                  <a:srgbClr val="FFFFFF"/>
                </a:solidFill>
                <a:effectLst/>
                <a:uLnTx/>
                <a:uFillTx/>
                <a:latin typeface="Arial"/>
                <a:ea typeface="+mn-ea"/>
                <a:cs typeface="Arial"/>
              </a:rPr>
              <a:t>Necesarias</a:t>
            </a:r>
            <a:r>
              <a:rPr kumimoji="0" sz="1050" b="0" i="0" u="none" strike="noStrike" kern="1200" cap="none" spc="-90" normalizeH="0" baseline="0" noProof="0" dirty="0">
                <a:ln>
                  <a:noFill/>
                </a:ln>
                <a:solidFill>
                  <a:srgbClr val="FFFFFF"/>
                </a:solidFill>
                <a:effectLst/>
                <a:uLnTx/>
                <a:uFillTx/>
                <a:latin typeface="Arial"/>
                <a:ea typeface="+mn-ea"/>
                <a:cs typeface="Arial"/>
              </a:rPr>
              <a:t> </a:t>
            </a:r>
            <a:r>
              <a:rPr kumimoji="0" sz="1050" b="0" i="0" u="none" strike="noStrike" kern="1200" cap="none" spc="0" normalizeH="0" baseline="0" noProof="0" dirty="0">
                <a:ln>
                  <a:noFill/>
                </a:ln>
                <a:solidFill>
                  <a:srgbClr val="FFFFFF"/>
                </a:solidFill>
                <a:effectLst/>
                <a:uLnTx/>
                <a:uFillTx/>
                <a:latin typeface="Arial"/>
                <a:ea typeface="+mn-ea"/>
                <a:cs typeface="Arial"/>
              </a:rPr>
              <a:t>para  alcanzar los  objetivos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txBox="1"/>
          <p:nvPr/>
        </p:nvSpPr>
        <p:spPr>
          <a:xfrm>
            <a:off x="8171723" y="2489073"/>
            <a:ext cx="14224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heavy" strike="noStrike" kern="1200" cap="none" spc="-5" normalizeH="0" baseline="0" noProof="0" dirty="0">
                <a:ln>
                  <a:noFill/>
                </a:ln>
                <a:solidFill>
                  <a:srgbClr val="FFFFFF"/>
                </a:solidFill>
                <a:effectLst/>
                <a:uLnTx/>
                <a:uFill>
                  <a:solidFill>
                    <a:srgbClr val="B6DCDF"/>
                  </a:solidFill>
                </a:uFill>
                <a:latin typeface="Arial"/>
                <a:ea typeface="+mn-ea"/>
                <a:cs typeface="Arial"/>
              </a:rPr>
              <a:t> </a:t>
            </a:r>
            <a:r>
              <a:rPr kumimoji="0" sz="1000" b="0" i="0" u="heavy" strike="noStrike" kern="1200" cap="none" spc="85" normalizeH="0" baseline="0" noProof="0" dirty="0">
                <a:ln>
                  <a:noFill/>
                </a:ln>
                <a:solidFill>
                  <a:srgbClr val="FFFFFF"/>
                </a:solidFill>
                <a:effectLst/>
                <a:uLnTx/>
                <a:uFill>
                  <a:solidFill>
                    <a:srgbClr val="B6DCDF"/>
                  </a:solidFill>
                </a:uFill>
                <a:latin typeface="Arial"/>
                <a:ea typeface="+mn-ea"/>
                <a:cs typeface="Arial"/>
              </a:rPr>
              <a:t> </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8432800" y="2530538"/>
            <a:ext cx="979805" cy="405130"/>
          </a:xfrm>
          <a:prstGeom prst="rect">
            <a:avLst/>
          </a:prstGeom>
          <a:solidFill>
            <a:srgbClr val="BADFE2"/>
          </a:solidFill>
          <a:ln w="25400">
            <a:solidFill>
              <a:srgbClr val="88A3A7"/>
            </a:solidFill>
          </a:ln>
        </p:spPr>
        <p:txBody>
          <a:bodyPr vert="horz" wrap="square" lIns="0" tIns="0" rIns="0" bIns="0" rtlCol="0">
            <a:spAutoFit/>
          </a:bodyPr>
          <a:lstStyle/>
          <a:p>
            <a:pPr marL="635" marR="0" lvl="0" indent="0" algn="ctr" defTabSz="914400" rtl="0" eaLnBrk="1" fontAlgn="auto" latinLnBrk="0" hangingPunct="1">
              <a:lnSpc>
                <a:spcPts val="969"/>
              </a:lnSpc>
              <a:spcBef>
                <a:spcPts val="0"/>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Determinar</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264795" marR="255904" lvl="0" indent="635"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equipo  ejecut</a:t>
            </a:r>
            <a:r>
              <a:rPr kumimoji="0" sz="1000" b="0" i="0" u="none" strike="noStrike" kern="1200" cap="none" spc="-10" normalizeH="0" baseline="0" noProof="0" dirty="0">
                <a:ln>
                  <a:noFill/>
                </a:ln>
                <a:solidFill>
                  <a:srgbClr val="FFFFFF"/>
                </a:solidFill>
                <a:effectLst/>
                <a:uLnTx/>
                <a:uFillTx/>
                <a:latin typeface="Arial"/>
                <a:ea typeface="+mn-ea"/>
                <a:cs typeface="Arial"/>
              </a:rPr>
              <a:t>o</a:t>
            </a:r>
            <a:r>
              <a:rPr kumimoji="0" sz="1000" b="0" i="0" u="none" strike="noStrike" kern="1200" cap="none" spc="-5" normalizeH="0" baseline="0" noProof="0" dirty="0">
                <a:ln>
                  <a:noFill/>
                </a:ln>
                <a:solidFill>
                  <a:srgbClr val="FFFFFF"/>
                </a:solidFill>
                <a:effectLst/>
                <a:uLnTx/>
                <a:uFillTx/>
                <a:latin typeface="Arial"/>
                <a:ea typeface="+mn-ea"/>
                <a:cs typeface="Arial"/>
              </a:rPr>
              <a:t>r</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8432800" y="3136836"/>
            <a:ext cx="979805" cy="405130"/>
          </a:xfrm>
          <a:prstGeom prst="rect">
            <a:avLst/>
          </a:prstGeom>
          <a:solidFill>
            <a:srgbClr val="BADFE2"/>
          </a:solidFill>
          <a:ln w="25400">
            <a:solidFill>
              <a:srgbClr val="88A3A7"/>
            </a:solidFill>
          </a:ln>
        </p:spPr>
        <p:txBody>
          <a:bodyPr vert="horz" wrap="square" lIns="0" tIns="46990" rIns="0" bIns="0" rtlCol="0">
            <a:spAutoFit/>
          </a:bodyPr>
          <a:lstStyle/>
          <a:p>
            <a:pPr marL="135255" marR="126364" lvl="0" indent="40640" algn="l" defTabSz="914400" rtl="0" eaLnBrk="1" fontAlgn="auto" latinLnBrk="0" hangingPunct="1">
              <a:lnSpc>
                <a:spcPct val="100000"/>
              </a:lnSpc>
              <a:spcBef>
                <a:spcPts val="370"/>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Determinar  b</a:t>
            </a:r>
            <a:r>
              <a:rPr kumimoji="0" sz="1000" b="0" i="0" u="none" strike="noStrike" kern="1200" cap="none" spc="-10" normalizeH="0" baseline="0" noProof="0" dirty="0">
                <a:ln>
                  <a:noFill/>
                </a:ln>
                <a:solidFill>
                  <a:srgbClr val="FFFFFF"/>
                </a:solidFill>
                <a:effectLst/>
                <a:uLnTx/>
                <a:uFillTx/>
                <a:latin typeface="Arial"/>
                <a:ea typeface="+mn-ea"/>
                <a:cs typeface="Arial"/>
              </a:rPr>
              <a:t>e</a:t>
            </a:r>
            <a:r>
              <a:rPr kumimoji="0" sz="1000" b="0" i="0" u="none" strike="noStrike" kern="1200" cap="none" spc="-5" normalizeH="0" baseline="0" noProof="0" dirty="0">
                <a:ln>
                  <a:noFill/>
                </a:ln>
                <a:solidFill>
                  <a:srgbClr val="FFFFFF"/>
                </a:solidFill>
                <a:effectLst/>
                <a:uLnTx/>
                <a:uFillTx/>
                <a:latin typeface="Arial"/>
                <a:ea typeface="+mn-ea"/>
                <a:cs typeface="Arial"/>
              </a:rPr>
              <a:t>n</a:t>
            </a:r>
            <a:r>
              <a:rPr kumimoji="0" sz="1000" b="0" i="0" u="none" strike="noStrike" kern="1200" cap="none" spc="-10" normalizeH="0" baseline="0" noProof="0" dirty="0">
                <a:ln>
                  <a:noFill/>
                </a:ln>
                <a:solidFill>
                  <a:srgbClr val="FFFFFF"/>
                </a:solidFill>
                <a:effectLst/>
                <a:uLnTx/>
                <a:uFillTx/>
                <a:latin typeface="Arial"/>
                <a:ea typeface="+mn-ea"/>
                <a:cs typeface="Arial"/>
              </a:rPr>
              <a:t>e</a:t>
            </a:r>
            <a:r>
              <a:rPr kumimoji="0" sz="1000" b="0" i="0" u="none" strike="noStrike" kern="1200" cap="none" spc="5" normalizeH="0" baseline="0" noProof="0" dirty="0">
                <a:ln>
                  <a:noFill/>
                </a:ln>
                <a:solidFill>
                  <a:srgbClr val="FFFFFF"/>
                </a:solidFill>
                <a:effectLst/>
                <a:uLnTx/>
                <a:uFillTx/>
                <a:latin typeface="Arial"/>
                <a:ea typeface="+mn-ea"/>
                <a:cs typeface="Arial"/>
              </a:rPr>
              <a:t>f</a:t>
            </a:r>
            <a:r>
              <a:rPr kumimoji="0" sz="1000" b="0" i="0" u="none" strike="noStrike" kern="1200" cap="none" spc="-10" normalizeH="0" baseline="0" noProof="0" dirty="0">
                <a:ln>
                  <a:noFill/>
                </a:ln>
                <a:solidFill>
                  <a:srgbClr val="FFFFFF"/>
                </a:solidFill>
                <a:effectLst/>
                <a:uLnTx/>
                <a:uFillTx/>
                <a:latin typeface="Arial"/>
                <a:ea typeface="+mn-ea"/>
                <a:cs typeface="Arial"/>
              </a:rPr>
              <a:t>i</a:t>
            </a:r>
            <a:r>
              <a:rPr kumimoji="0" sz="1000" b="0" i="0" u="none" strike="noStrike" kern="1200" cap="none" spc="0" normalizeH="0" baseline="0" noProof="0" dirty="0">
                <a:ln>
                  <a:noFill/>
                </a:ln>
                <a:solidFill>
                  <a:srgbClr val="FFFFFF"/>
                </a:solidFill>
                <a:effectLst/>
                <a:uLnTx/>
                <a:uFillTx/>
                <a:latin typeface="Arial"/>
                <a:ea typeface="+mn-ea"/>
                <a:cs typeface="Arial"/>
              </a:rPr>
              <a:t>c</a:t>
            </a:r>
            <a:r>
              <a:rPr kumimoji="0" sz="1000" b="0" i="0" u="none" strike="noStrike" kern="1200" cap="none" spc="-10" normalizeH="0" baseline="0" noProof="0" dirty="0">
                <a:ln>
                  <a:noFill/>
                </a:ln>
                <a:solidFill>
                  <a:srgbClr val="FFFFFF"/>
                </a:solidFill>
                <a:effectLst/>
                <a:uLnTx/>
                <a:uFillTx/>
                <a:latin typeface="Arial"/>
                <a:ea typeface="+mn-ea"/>
                <a:cs typeface="Arial"/>
              </a:rPr>
              <a:t>i</a:t>
            </a:r>
            <a:r>
              <a:rPr kumimoji="0" sz="1000" b="0" i="0" u="none" strike="noStrike" kern="1200" cap="none" spc="-5" normalizeH="0" baseline="0" noProof="0" dirty="0">
                <a:ln>
                  <a:noFill/>
                </a:ln>
                <a:solidFill>
                  <a:srgbClr val="FFFFFF"/>
                </a:solidFill>
                <a:effectLst/>
                <a:uLnTx/>
                <a:uFillTx/>
                <a:latin typeface="Arial"/>
                <a:ea typeface="+mn-ea"/>
                <a:cs typeface="Arial"/>
              </a:rPr>
              <a:t>ari</a:t>
            </a:r>
            <a:r>
              <a:rPr kumimoji="0" sz="1000" b="0" i="0" u="none" strike="noStrike" kern="1200" cap="none" spc="-10" normalizeH="0" baseline="0" noProof="0" dirty="0">
                <a:ln>
                  <a:noFill/>
                </a:ln>
                <a:solidFill>
                  <a:srgbClr val="FFFFFF"/>
                </a:solidFill>
                <a:effectLst/>
                <a:uLnTx/>
                <a:uFillTx/>
                <a:latin typeface="Arial"/>
                <a:ea typeface="+mn-ea"/>
                <a:cs typeface="Arial"/>
              </a:rPr>
              <a:t>o</a:t>
            </a:r>
            <a:r>
              <a:rPr kumimoji="0" sz="1000" b="0" i="0" u="none" strike="noStrike" kern="1200" cap="none" spc="-5" normalizeH="0" baseline="0" noProof="0" dirty="0">
                <a:ln>
                  <a:noFill/>
                </a:ln>
                <a:solidFill>
                  <a:srgbClr val="FFFFFF"/>
                </a:solidFill>
                <a:effectLst/>
                <a:uLnTx/>
                <a:uFillTx/>
                <a:latin typeface="Arial"/>
                <a:ea typeface="+mn-ea"/>
                <a:cs typeface="Arial"/>
              </a:rPr>
              <a:t>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8432800" y="3744912"/>
            <a:ext cx="979805" cy="405130"/>
          </a:xfrm>
          <a:prstGeom prst="rect">
            <a:avLst/>
          </a:prstGeom>
          <a:solidFill>
            <a:srgbClr val="BADFE2"/>
          </a:solidFill>
          <a:ln w="25400">
            <a:solidFill>
              <a:srgbClr val="88A3A7"/>
            </a:solidFill>
          </a:ln>
        </p:spPr>
        <p:txBody>
          <a:bodyPr vert="horz" wrap="square" lIns="0" tIns="46990" rIns="0" bIns="0" rtlCol="0">
            <a:spAutoFit/>
          </a:bodyPr>
          <a:lstStyle/>
          <a:p>
            <a:pPr marL="141605" marR="133350" lvl="0" indent="165735" algn="l" defTabSz="914400" rtl="0" eaLnBrk="1" fontAlgn="auto" latinLnBrk="0" hangingPunct="1">
              <a:lnSpc>
                <a:spcPct val="100000"/>
              </a:lnSpc>
              <a:spcBef>
                <a:spcPts val="370"/>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Definir  pre</a:t>
            </a:r>
            <a:r>
              <a:rPr kumimoji="0" sz="1000" b="0" i="0" u="none" strike="noStrike" kern="1200" cap="none" spc="0" normalizeH="0" baseline="0" noProof="0" dirty="0">
                <a:ln>
                  <a:noFill/>
                </a:ln>
                <a:solidFill>
                  <a:srgbClr val="FFFFFF"/>
                </a:solidFill>
                <a:effectLst/>
                <a:uLnTx/>
                <a:uFillTx/>
                <a:latin typeface="Arial"/>
                <a:ea typeface="+mn-ea"/>
                <a:cs typeface="Arial"/>
              </a:rPr>
              <a:t>s</a:t>
            </a:r>
            <a:r>
              <a:rPr kumimoji="0" sz="1000" b="0" i="0" u="none" strike="noStrike" kern="1200" cap="none" spc="-5" normalizeH="0" baseline="0" noProof="0" dirty="0">
                <a:ln>
                  <a:noFill/>
                </a:ln>
                <a:solidFill>
                  <a:srgbClr val="FFFFFF"/>
                </a:solidFill>
                <a:effectLst/>
                <a:uLnTx/>
                <a:uFillTx/>
                <a:latin typeface="Arial"/>
                <a:ea typeface="+mn-ea"/>
                <a:cs typeface="Arial"/>
              </a:rPr>
              <a:t>u</a:t>
            </a:r>
            <a:r>
              <a:rPr kumimoji="0" sz="1000" b="0" i="0" u="none" strike="noStrike" kern="1200" cap="none" spc="-10" normalizeH="0" baseline="0" noProof="0" dirty="0">
                <a:ln>
                  <a:noFill/>
                </a:ln>
                <a:solidFill>
                  <a:srgbClr val="FFFFFF"/>
                </a:solidFill>
                <a:effectLst/>
                <a:uLnTx/>
                <a:uFillTx/>
                <a:latin typeface="Arial"/>
                <a:ea typeface="+mn-ea"/>
                <a:cs typeface="Arial"/>
              </a:rPr>
              <a:t>p</a:t>
            </a:r>
            <a:r>
              <a:rPr kumimoji="0" sz="1000" b="0" i="0" u="none" strike="noStrike" kern="1200" cap="none" spc="-5" normalizeH="0" baseline="0" noProof="0" dirty="0">
                <a:ln>
                  <a:noFill/>
                </a:ln>
                <a:solidFill>
                  <a:srgbClr val="FFFFFF"/>
                </a:solidFill>
                <a:effectLst/>
                <a:uLnTx/>
                <a:uFillTx/>
                <a:latin typeface="Arial"/>
                <a:ea typeface="+mn-ea"/>
                <a:cs typeface="Arial"/>
              </a:rPr>
              <a:t>u</a:t>
            </a:r>
            <a:r>
              <a:rPr kumimoji="0" sz="1000" b="0" i="0" u="none" strike="noStrike" kern="1200" cap="none" spc="-10" normalizeH="0" baseline="0" noProof="0" dirty="0">
                <a:ln>
                  <a:noFill/>
                </a:ln>
                <a:solidFill>
                  <a:srgbClr val="FFFFFF"/>
                </a:solidFill>
                <a:effectLst/>
                <a:uLnTx/>
                <a:uFillTx/>
                <a:latin typeface="Arial"/>
                <a:ea typeface="+mn-ea"/>
                <a:cs typeface="Arial"/>
              </a:rPr>
              <a:t>e</a:t>
            </a:r>
            <a:r>
              <a:rPr kumimoji="0" sz="1000" b="0" i="0" u="none" strike="noStrike" kern="1200" cap="none" spc="0" normalizeH="0" baseline="0" noProof="0" dirty="0">
                <a:ln>
                  <a:noFill/>
                </a:ln>
                <a:solidFill>
                  <a:srgbClr val="FFFFFF"/>
                </a:solidFill>
                <a:effectLst/>
                <a:uLnTx/>
                <a:uFillTx/>
                <a:latin typeface="Arial"/>
                <a:ea typeface="+mn-ea"/>
                <a:cs typeface="Arial"/>
              </a:rPr>
              <a:t>s</a:t>
            </a:r>
            <a:r>
              <a:rPr kumimoji="0" sz="1000" b="0" i="0" u="none" strike="noStrike" kern="1200" cap="none" spc="-5" normalizeH="0" baseline="0" noProof="0" dirty="0">
                <a:ln>
                  <a:noFill/>
                </a:ln>
                <a:solidFill>
                  <a:srgbClr val="FFFFFF"/>
                </a:solidFill>
                <a:effectLst/>
                <a:uLnTx/>
                <a:uFillTx/>
                <a:latin typeface="Arial"/>
                <a:ea typeface="+mn-ea"/>
                <a:cs typeface="Arial"/>
              </a:rPr>
              <a:t>to</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8432800" y="4351337"/>
            <a:ext cx="979805" cy="405130"/>
          </a:xfrm>
          <a:prstGeom prst="rect">
            <a:avLst/>
          </a:prstGeom>
          <a:solidFill>
            <a:srgbClr val="BADFE2"/>
          </a:solidFill>
          <a:ln w="25400">
            <a:solidFill>
              <a:srgbClr val="88A3A7"/>
            </a:solidFill>
          </a:ln>
        </p:spPr>
        <p:txBody>
          <a:bodyPr vert="horz" wrap="square" lIns="0" tIns="46990" rIns="0" bIns="0" rtlCol="0">
            <a:spAutoFit/>
          </a:bodyPr>
          <a:lstStyle/>
          <a:p>
            <a:pPr marL="217804" marR="86995" lvl="0" indent="-121920" algn="l" defTabSz="914400" rtl="0" eaLnBrk="1" fontAlgn="auto" latinLnBrk="0" hangingPunct="1">
              <a:lnSpc>
                <a:spcPct val="100000"/>
              </a:lnSpc>
              <a:spcBef>
                <a:spcPts val="370"/>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Co</a:t>
            </a:r>
            <a:r>
              <a:rPr kumimoji="0" sz="1000" b="0" i="0" u="none" strike="noStrike" kern="1200" cap="none" spc="15" normalizeH="0" baseline="0" noProof="0" dirty="0">
                <a:ln>
                  <a:noFill/>
                </a:ln>
                <a:solidFill>
                  <a:srgbClr val="FFFFFF"/>
                </a:solidFill>
                <a:effectLst/>
                <a:uLnTx/>
                <a:uFillTx/>
                <a:latin typeface="Arial"/>
                <a:ea typeface="+mn-ea"/>
                <a:cs typeface="Arial"/>
              </a:rPr>
              <a:t>m</a:t>
            </a:r>
            <a:r>
              <a:rPr kumimoji="0" sz="1000" b="0" i="0" u="none" strike="noStrike" kern="1200" cap="none" spc="-5" normalizeH="0" baseline="0" noProof="0" dirty="0">
                <a:ln>
                  <a:noFill/>
                </a:ln>
                <a:solidFill>
                  <a:srgbClr val="FFFFFF"/>
                </a:solidFill>
                <a:effectLst/>
                <a:uLnTx/>
                <a:uFillTx/>
                <a:latin typeface="Arial"/>
                <a:ea typeface="+mn-ea"/>
                <a:cs typeface="Arial"/>
              </a:rPr>
              <a:t>p</a:t>
            </a:r>
            <a:r>
              <a:rPr kumimoji="0" sz="1000" b="0" i="0" u="none" strike="noStrike" kern="1200" cap="none" spc="-10" normalizeH="0" baseline="0" noProof="0" dirty="0">
                <a:ln>
                  <a:noFill/>
                </a:ln>
                <a:solidFill>
                  <a:srgbClr val="FFFFFF"/>
                </a:solidFill>
                <a:effectLst/>
                <a:uLnTx/>
                <a:uFillTx/>
                <a:latin typeface="Arial"/>
                <a:ea typeface="+mn-ea"/>
                <a:cs typeface="Arial"/>
              </a:rPr>
              <a:t>o</a:t>
            </a:r>
            <a:r>
              <a:rPr kumimoji="0" sz="1000" b="0" i="0" u="none" strike="noStrike" kern="1200" cap="none" spc="-5" normalizeH="0" baseline="0" noProof="0" dirty="0">
                <a:ln>
                  <a:noFill/>
                </a:ln>
                <a:solidFill>
                  <a:srgbClr val="FFFFFF"/>
                </a:solidFill>
                <a:effectLst/>
                <a:uLnTx/>
                <a:uFillTx/>
                <a:latin typeface="Arial"/>
                <a:ea typeface="+mn-ea"/>
                <a:cs typeface="Arial"/>
              </a:rPr>
              <a:t>n</a:t>
            </a:r>
            <a:r>
              <a:rPr kumimoji="0" sz="1000" b="0" i="0" u="none" strike="noStrike" kern="1200" cap="none" spc="-10" normalizeH="0" baseline="0" noProof="0" dirty="0">
                <a:ln>
                  <a:noFill/>
                </a:ln>
                <a:solidFill>
                  <a:srgbClr val="FFFFFF"/>
                </a:solidFill>
                <a:effectLst/>
                <a:uLnTx/>
                <a:uFillTx/>
                <a:latin typeface="Arial"/>
                <a:ea typeface="+mn-ea"/>
                <a:cs typeface="Arial"/>
              </a:rPr>
              <a:t>e</a:t>
            </a:r>
            <a:r>
              <a:rPr kumimoji="0" sz="1000" b="0" i="0" u="none" strike="noStrike" kern="1200" cap="none" spc="-5" normalizeH="0" baseline="0" noProof="0" dirty="0">
                <a:ln>
                  <a:noFill/>
                </a:ln>
                <a:solidFill>
                  <a:srgbClr val="FFFFFF"/>
                </a:solidFill>
                <a:effectLst/>
                <a:uLnTx/>
                <a:uFillTx/>
                <a:latin typeface="Arial"/>
                <a:ea typeface="+mn-ea"/>
                <a:cs typeface="Arial"/>
              </a:rPr>
              <a:t>nt</a:t>
            </a:r>
            <a:r>
              <a:rPr kumimoji="0" sz="1000" b="0" i="0" u="none" strike="noStrike" kern="1200" cap="none" spc="-10" normalizeH="0" baseline="0" noProof="0" dirty="0">
                <a:ln>
                  <a:noFill/>
                </a:ln>
                <a:solidFill>
                  <a:srgbClr val="FFFFFF"/>
                </a:solidFill>
                <a:effectLst/>
                <a:uLnTx/>
                <a:uFillTx/>
                <a:latin typeface="Arial"/>
                <a:ea typeface="+mn-ea"/>
                <a:cs typeface="Arial"/>
              </a:rPr>
              <a:t>e</a:t>
            </a:r>
            <a:r>
              <a:rPr kumimoji="0" sz="1000" b="0" i="0" u="none" strike="noStrike" kern="1200" cap="none" spc="-5" normalizeH="0" baseline="0" noProof="0" dirty="0">
                <a:ln>
                  <a:noFill/>
                </a:ln>
                <a:solidFill>
                  <a:srgbClr val="FFFFFF"/>
                </a:solidFill>
                <a:effectLst/>
                <a:uLnTx/>
                <a:uFillTx/>
                <a:latin typeface="Arial"/>
                <a:ea typeface="+mn-ea"/>
                <a:cs typeface="Arial"/>
              </a:rPr>
              <a:t>s  temáticos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p:nvPr/>
        </p:nvSpPr>
        <p:spPr>
          <a:xfrm>
            <a:off x="2390775" y="5262626"/>
            <a:ext cx="1143000" cy="809625"/>
          </a:xfrm>
          <a:custGeom>
            <a:avLst/>
            <a:gdLst/>
            <a:ahLst/>
            <a:cxnLst/>
            <a:rect l="l" t="t" r="r" b="b"/>
            <a:pathLst>
              <a:path w="1143000" h="809625">
                <a:moveTo>
                  <a:pt x="1007999" y="0"/>
                </a:moveTo>
                <a:lnTo>
                  <a:pt x="0" y="0"/>
                </a:lnTo>
                <a:lnTo>
                  <a:pt x="0" y="809561"/>
                </a:lnTo>
                <a:lnTo>
                  <a:pt x="1143000" y="809561"/>
                </a:lnTo>
                <a:lnTo>
                  <a:pt x="1143000" y="134874"/>
                </a:lnTo>
                <a:lnTo>
                  <a:pt x="1007999" y="0"/>
                </a:lnTo>
                <a:close/>
              </a:path>
            </a:pathLst>
          </a:custGeom>
          <a:solidFill>
            <a:srgbClr val="99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p:nvPr/>
        </p:nvSpPr>
        <p:spPr>
          <a:xfrm>
            <a:off x="2390775" y="5262626"/>
            <a:ext cx="1143000" cy="809625"/>
          </a:xfrm>
          <a:custGeom>
            <a:avLst/>
            <a:gdLst/>
            <a:ahLst/>
            <a:cxnLst/>
            <a:rect l="l" t="t" r="r" b="b"/>
            <a:pathLst>
              <a:path w="1143000" h="809625">
                <a:moveTo>
                  <a:pt x="0" y="0"/>
                </a:moveTo>
                <a:lnTo>
                  <a:pt x="1007999" y="0"/>
                </a:lnTo>
                <a:lnTo>
                  <a:pt x="1143000" y="134874"/>
                </a:lnTo>
                <a:lnTo>
                  <a:pt x="1143000" y="809561"/>
                </a:lnTo>
                <a:lnTo>
                  <a:pt x="0" y="809561"/>
                </a:lnTo>
                <a:lnTo>
                  <a:pt x="0" y="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7" name="object 27"/>
          <p:cNvSpPr txBox="1"/>
          <p:nvPr/>
        </p:nvSpPr>
        <p:spPr>
          <a:xfrm>
            <a:off x="2494533" y="5502046"/>
            <a:ext cx="867410" cy="391160"/>
          </a:xfrm>
          <a:prstGeom prst="rect">
            <a:avLst/>
          </a:prstGeom>
        </p:spPr>
        <p:txBody>
          <a:bodyPr vert="horz" wrap="square" lIns="0" tIns="12700" rIns="0" bIns="0" rtlCol="0">
            <a:spAutoFit/>
          </a:bodyPr>
          <a:lstStyle/>
          <a:p>
            <a:pPr marL="68580" marR="5080" lvl="0" indent="-56515"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Arial"/>
                <a:ea typeface="+mn-ea"/>
                <a:cs typeface="Arial"/>
              </a:rPr>
              <a:t>Diseño de</a:t>
            </a:r>
            <a:r>
              <a:rPr kumimoji="0" sz="1200" b="0" i="0" u="none" strike="noStrike" kern="1200" cap="none" spc="-105" normalizeH="0" baseline="0" noProof="0" dirty="0">
                <a:ln>
                  <a:noFill/>
                </a:ln>
                <a:solidFill>
                  <a:srgbClr val="FFFFFF"/>
                </a:solidFill>
                <a:effectLst/>
                <a:uLnTx/>
                <a:uFillTx/>
                <a:latin typeface="Arial"/>
                <a:ea typeface="+mn-ea"/>
                <a:cs typeface="Arial"/>
              </a:rPr>
              <a:t> </a:t>
            </a:r>
            <a:r>
              <a:rPr kumimoji="0" sz="1200" b="0" i="0" u="none" strike="noStrike" kern="1200" cap="none" spc="-5" normalizeH="0" baseline="0" noProof="0" dirty="0">
                <a:ln>
                  <a:noFill/>
                </a:ln>
                <a:solidFill>
                  <a:srgbClr val="FFFFFF"/>
                </a:solidFill>
                <a:effectLst/>
                <a:uLnTx/>
                <a:uFillTx/>
                <a:latin typeface="Arial"/>
                <a:ea typeface="+mn-ea"/>
                <a:cs typeface="Arial"/>
              </a:rPr>
              <a:t>la  evaluación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p:nvPr/>
        </p:nvSpPr>
        <p:spPr>
          <a:xfrm>
            <a:off x="4432300" y="5262626"/>
            <a:ext cx="1143000" cy="809625"/>
          </a:xfrm>
          <a:custGeom>
            <a:avLst/>
            <a:gdLst/>
            <a:ahLst/>
            <a:cxnLst/>
            <a:rect l="l" t="t" r="r" b="b"/>
            <a:pathLst>
              <a:path w="1143000" h="809625">
                <a:moveTo>
                  <a:pt x="1007999" y="0"/>
                </a:moveTo>
                <a:lnTo>
                  <a:pt x="0" y="0"/>
                </a:lnTo>
                <a:lnTo>
                  <a:pt x="0" y="809561"/>
                </a:lnTo>
                <a:lnTo>
                  <a:pt x="1143000" y="809561"/>
                </a:lnTo>
                <a:lnTo>
                  <a:pt x="1143000" y="134874"/>
                </a:lnTo>
                <a:lnTo>
                  <a:pt x="1007999" y="0"/>
                </a:lnTo>
                <a:close/>
              </a:path>
            </a:pathLst>
          </a:custGeom>
          <a:solidFill>
            <a:srgbClr val="99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9" name="object 29"/>
          <p:cNvSpPr/>
          <p:nvPr/>
        </p:nvSpPr>
        <p:spPr>
          <a:xfrm>
            <a:off x="4432300" y="5262626"/>
            <a:ext cx="1143000" cy="809625"/>
          </a:xfrm>
          <a:custGeom>
            <a:avLst/>
            <a:gdLst/>
            <a:ahLst/>
            <a:cxnLst/>
            <a:rect l="l" t="t" r="r" b="b"/>
            <a:pathLst>
              <a:path w="1143000" h="809625">
                <a:moveTo>
                  <a:pt x="0" y="0"/>
                </a:moveTo>
                <a:lnTo>
                  <a:pt x="1007999" y="0"/>
                </a:lnTo>
                <a:lnTo>
                  <a:pt x="1143000" y="134874"/>
                </a:lnTo>
                <a:lnTo>
                  <a:pt x="1143000" y="809561"/>
                </a:lnTo>
                <a:lnTo>
                  <a:pt x="0" y="809561"/>
                </a:lnTo>
                <a:lnTo>
                  <a:pt x="0" y="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txBox="1"/>
          <p:nvPr/>
        </p:nvSpPr>
        <p:spPr>
          <a:xfrm>
            <a:off x="4511802" y="5410580"/>
            <a:ext cx="916305" cy="574675"/>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Arial"/>
                <a:ea typeface="+mn-ea"/>
                <a:cs typeface="Arial"/>
              </a:rPr>
              <a:t>Co</a:t>
            </a:r>
            <a:r>
              <a:rPr kumimoji="0" sz="1200" b="0" i="0" u="none" strike="noStrike" kern="1200" cap="none" spc="0" normalizeH="0" baseline="0" noProof="0" dirty="0">
                <a:ln>
                  <a:noFill/>
                </a:ln>
                <a:solidFill>
                  <a:srgbClr val="FFFFFF"/>
                </a:solidFill>
                <a:effectLst/>
                <a:uLnTx/>
                <a:uFillTx/>
                <a:latin typeface="Arial"/>
                <a:ea typeface="+mn-ea"/>
                <a:cs typeface="Arial"/>
              </a:rPr>
              <a:t>nstruc</a:t>
            </a:r>
            <a:r>
              <a:rPr kumimoji="0" sz="1200" b="0" i="0" u="none" strike="noStrike" kern="1200" cap="none" spc="-5" normalizeH="0" baseline="0" noProof="0" dirty="0">
                <a:ln>
                  <a:noFill/>
                </a:ln>
                <a:solidFill>
                  <a:srgbClr val="FFFFFF"/>
                </a:solidFill>
                <a:effectLst/>
                <a:uLnTx/>
                <a:uFillTx/>
                <a:latin typeface="Arial"/>
                <a:ea typeface="+mn-ea"/>
                <a:cs typeface="Arial"/>
              </a:rPr>
              <a:t>ción  de      indicadores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1" name="object 31"/>
          <p:cNvSpPr/>
          <p:nvPr/>
        </p:nvSpPr>
        <p:spPr>
          <a:xfrm>
            <a:off x="6637401" y="5262626"/>
            <a:ext cx="1143000" cy="809625"/>
          </a:xfrm>
          <a:custGeom>
            <a:avLst/>
            <a:gdLst/>
            <a:ahLst/>
            <a:cxnLst/>
            <a:rect l="l" t="t" r="r" b="b"/>
            <a:pathLst>
              <a:path w="1143000" h="809625">
                <a:moveTo>
                  <a:pt x="1007999" y="0"/>
                </a:moveTo>
                <a:lnTo>
                  <a:pt x="0" y="0"/>
                </a:lnTo>
                <a:lnTo>
                  <a:pt x="0" y="809561"/>
                </a:lnTo>
                <a:lnTo>
                  <a:pt x="1143000" y="809561"/>
                </a:lnTo>
                <a:lnTo>
                  <a:pt x="1143000" y="134874"/>
                </a:lnTo>
                <a:lnTo>
                  <a:pt x="1007999" y="0"/>
                </a:lnTo>
                <a:close/>
              </a:path>
            </a:pathLst>
          </a:custGeom>
          <a:solidFill>
            <a:srgbClr val="99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2" name="object 32"/>
          <p:cNvSpPr/>
          <p:nvPr/>
        </p:nvSpPr>
        <p:spPr>
          <a:xfrm>
            <a:off x="6637401" y="5262626"/>
            <a:ext cx="1143000" cy="809625"/>
          </a:xfrm>
          <a:custGeom>
            <a:avLst/>
            <a:gdLst/>
            <a:ahLst/>
            <a:cxnLst/>
            <a:rect l="l" t="t" r="r" b="b"/>
            <a:pathLst>
              <a:path w="1143000" h="809625">
                <a:moveTo>
                  <a:pt x="0" y="0"/>
                </a:moveTo>
                <a:lnTo>
                  <a:pt x="1007999" y="0"/>
                </a:lnTo>
                <a:lnTo>
                  <a:pt x="1143000" y="134874"/>
                </a:lnTo>
                <a:lnTo>
                  <a:pt x="1143000" y="809561"/>
                </a:lnTo>
                <a:lnTo>
                  <a:pt x="0" y="809561"/>
                </a:lnTo>
                <a:lnTo>
                  <a:pt x="0" y="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txBox="1"/>
          <p:nvPr/>
        </p:nvSpPr>
        <p:spPr>
          <a:xfrm>
            <a:off x="6718554" y="5410580"/>
            <a:ext cx="911225" cy="574675"/>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Arial"/>
                <a:ea typeface="+mn-ea"/>
                <a:cs typeface="Arial"/>
              </a:rPr>
              <a:t>Monitoreo</a:t>
            </a:r>
            <a:r>
              <a:rPr kumimoji="0" sz="1200" b="0" i="0" u="none" strike="noStrike" kern="1200" cap="none" spc="-95" normalizeH="0" baseline="0" noProof="0" dirty="0">
                <a:ln>
                  <a:noFill/>
                </a:ln>
                <a:solidFill>
                  <a:srgbClr val="FFFFFF"/>
                </a:solidFill>
                <a:effectLst/>
                <a:uLnTx/>
                <a:uFillTx/>
                <a:latin typeface="Arial"/>
                <a:ea typeface="+mn-ea"/>
                <a:cs typeface="Arial"/>
              </a:rPr>
              <a:t> </a:t>
            </a:r>
            <a:r>
              <a:rPr kumimoji="0" sz="1200" b="0" i="0" u="none" strike="noStrike" kern="1200" cap="none" spc="-5" normalizeH="0" baseline="0" noProof="0" dirty="0">
                <a:ln>
                  <a:noFill/>
                </a:ln>
                <a:solidFill>
                  <a:srgbClr val="FFFFFF"/>
                </a:solidFill>
                <a:effectLst/>
                <a:uLnTx/>
                <a:uFillTx/>
                <a:latin typeface="Arial"/>
                <a:ea typeface="+mn-ea"/>
                <a:cs typeface="Arial"/>
              </a:rPr>
              <a:t>de  las     actividades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4" name="object 34"/>
          <p:cNvSpPr/>
          <p:nvPr/>
        </p:nvSpPr>
        <p:spPr>
          <a:xfrm>
            <a:off x="5003800" y="4756150"/>
            <a:ext cx="52705" cy="405130"/>
          </a:xfrm>
          <a:custGeom>
            <a:avLst/>
            <a:gdLst/>
            <a:ahLst/>
            <a:cxnLst/>
            <a:rect l="l" t="t" r="r" b="b"/>
            <a:pathLst>
              <a:path w="52704" h="405129">
                <a:moveTo>
                  <a:pt x="52450" y="378587"/>
                </a:moveTo>
                <a:lnTo>
                  <a:pt x="0" y="378587"/>
                </a:lnTo>
                <a:lnTo>
                  <a:pt x="26162" y="404749"/>
                </a:lnTo>
                <a:lnTo>
                  <a:pt x="52450" y="378587"/>
                </a:lnTo>
                <a:close/>
              </a:path>
              <a:path w="52704" h="405129">
                <a:moveTo>
                  <a:pt x="39242" y="0"/>
                </a:moveTo>
                <a:lnTo>
                  <a:pt x="13080" y="0"/>
                </a:lnTo>
                <a:lnTo>
                  <a:pt x="13080" y="378587"/>
                </a:lnTo>
                <a:lnTo>
                  <a:pt x="39242" y="378587"/>
                </a:lnTo>
                <a:lnTo>
                  <a:pt x="39242"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5" name="object 35"/>
          <p:cNvSpPr/>
          <p:nvPr/>
        </p:nvSpPr>
        <p:spPr>
          <a:xfrm>
            <a:off x="5003800" y="4756150"/>
            <a:ext cx="52705" cy="405130"/>
          </a:xfrm>
          <a:custGeom>
            <a:avLst/>
            <a:gdLst/>
            <a:ahLst/>
            <a:cxnLst/>
            <a:rect l="l" t="t" r="r" b="b"/>
            <a:pathLst>
              <a:path w="52704" h="405129">
                <a:moveTo>
                  <a:pt x="0" y="378587"/>
                </a:moveTo>
                <a:lnTo>
                  <a:pt x="13080" y="378587"/>
                </a:lnTo>
                <a:lnTo>
                  <a:pt x="13080" y="0"/>
                </a:lnTo>
                <a:lnTo>
                  <a:pt x="39242" y="0"/>
                </a:lnTo>
                <a:lnTo>
                  <a:pt x="39242" y="378587"/>
                </a:lnTo>
                <a:lnTo>
                  <a:pt x="52450" y="378587"/>
                </a:lnTo>
                <a:lnTo>
                  <a:pt x="26162" y="404749"/>
                </a:lnTo>
                <a:lnTo>
                  <a:pt x="0" y="378587"/>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7208901" y="4756150"/>
            <a:ext cx="52705" cy="304800"/>
          </a:xfrm>
          <a:custGeom>
            <a:avLst/>
            <a:gdLst/>
            <a:ahLst/>
            <a:cxnLst/>
            <a:rect l="l" t="t" r="r" b="b"/>
            <a:pathLst>
              <a:path w="52704" h="304800">
                <a:moveTo>
                  <a:pt x="39243" y="26162"/>
                </a:moveTo>
                <a:lnTo>
                  <a:pt x="13080" y="26162"/>
                </a:lnTo>
                <a:lnTo>
                  <a:pt x="13080" y="304800"/>
                </a:lnTo>
                <a:lnTo>
                  <a:pt x="39243" y="304800"/>
                </a:lnTo>
                <a:lnTo>
                  <a:pt x="39243" y="26162"/>
                </a:lnTo>
                <a:close/>
              </a:path>
              <a:path w="52704" h="304800">
                <a:moveTo>
                  <a:pt x="26162" y="0"/>
                </a:moveTo>
                <a:lnTo>
                  <a:pt x="0" y="26162"/>
                </a:lnTo>
                <a:lnTo>
                  <a:pt x="52324" y="26162"/>
                </a:lnTo>
                <a:lnTo>
                  <a:pt x="26162"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p:nvPr/>
        </p:nvSpPr>
        <p:spPr>
          <a:xfrm>
            <a:off x="7208901" y="4756150"/>
            <a:ext cx="52705" cy="304800"/>
          </a:xfrm>
          <a:custGeom>
            <a:avLst/>
            <a:gdLst/>
            <a:ahLst/>
            <a:cxnLst/>
            <a:rect l="l" t="t" r="r" b="b"/>
            <a:pathLst>
              <a:path w="52704" h="304800">
                <a:moveTo>
                  <a:pt x="0" y="26162"/>
                </a:moveTo>
                <a:lnTo>
                  <a:pt x="26162" y="0"/>
                </a:lnTo>
                <a:lnTo>
                  <a:pt x="52324" y="26162"/>
                </a:lnTo>
                <a:lnTo>
                  <a:pt x="39243" y="26162"/>
                </a:lnTo>
                <a:lnTo>
                  <a:pt x="39243" y="304800"/>
                </a:lnTo>
                <a:lnTo>
                  <a:pt x="13080" y="304800"/>
                </a:lnTo>
                <a:lnTo>
                  <a:pt x="13080" y="26162"/>
                </a:lnTo>
                <a:lnTo>
                  <a:pt x="0" y="26162"/>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8" name="object 38"/>
          <p:cNvSpPr/>
          <p:nvPr/>
        </p:nvSpPr>
        <p:spPr>
          <a:xfrm>
            <a:off x="3697223" y="5516753"/>
            <a:ext cx="572135" cy="103505"/>
          </a:xfrm>
          <a:custGeom>
            <a:avLst/>
            <a:gdLst/>
            <a:ahLst/>
            <a:cxnLst/>
            <a:rect l="l" t="t" r="r" b="b"/>
            <a:pathLst>
              <a:path w="572135" h="103504">
                <a:moveTo>
                  <a:pt x="535590" y="58292"/>
                </a:moveTo>
                <a:lnTo>
                  <a:pt x="476376" y="92392"/>
                </a:lnTo>
                <a:lnTo>
                  <a:pt x="475234" y="96278"/>
                </a:lnTo>
                <a:lnTo>
                  <a:pt x="478789" y="102362"/>
                </a:lnTo>
                <a:lnTo>
                  <a:pt x="482726" y="103403"/>
                </a:lnTo>
                <a:lnTo>
                  <a:pt x="560823" y="58420"/>
                </a:lnTo>
                <a:lnTo>
                  <a:pt x="535590" y="58292"/>
                </a:lnTo>
                <a:close/>
              </a:path>
              <a:path w="572135" h="103504">
                <a:moveTo>
                  <a:pt x="546449" y="52039"/>
                </a:moveTo>
                <a:lnTo>
                  <a:pt x="535590" y="58292"/>
                </a:lnTo>
                <a:lnTo>
                  <a:pt x="558926" y="58420"/>
                </a:lnTo>
                <a:lnTo>
                  <a:pt x="558935" y="57531"/>
                </a:lnTo>
                <a:lnTo>
                  <a:pt x="555751" y="57531"/>
                </a:lnTo>
                <a:lnTo>
                  <a:pt x="546449" y="52039"/>
                </a:lnTo>
                <a:close/>
              </a:path>
              <a:path w="572135" h="103504">
                <a:moveTo>
                  <a:pt x="483235" y="0"/>
                </a:moveTo>
                <a:lnTo>
                  <a:pt x="479298" y="1016"/>
                </a:lnTo>
                <a:lnTo>
                  <a:pt x="477520" y="4064"/>
                </a:lnTo>
                <a:lnTo>
                  <a:pt x="475741" y="6985"/>
                </a:lnTo>
                <a:lnTo>
                  <a:pt x="476758" y="10922"/>
                </a:lnTo>
                <a:lnTo>
                  <a:pt x="535526" y="45591"/>
                </a:lnTo>
                <a:lnTo>
                  <a:pt x="559053" y="45720"/>
                </a:lnTo>
                <a:lnTo>
                  <a:pt x="558926" y="58420"/>
                </a:lnTo>
                <a:lnTo>
                  <a:pt x="560823" y="58420"/>
                </a:lnTo>
                <a:lnTo>
                  <a:pt x="571626" y="52197"/>
                </a:lnTo>
                <a:lnTo>
                  <a:pt x="483235" y="0"/>
                </a:lnTo>
                <a:close/>
              </a:path>
              <a:path w="572135" h="103504">
                <a:moveTo>
                  <a:pt x="126" y="42672"/>
                </a:moveTo>
                <a:lnTo>
                  <a:pt x="0" y="55372"/>
                </a:lnTo>
                <a:lnTo>
                  <a:pt x="535590" y="58292"/>
                </a:lnTo>
                <a:lnTo>
                  <a:pt x="546449" y="52039"/>
                </a:lnTo>
                <a:lnTo>
                  <a:pt x="535526" y="45591"/>
                </a:lnTo>
                <a:lnTo>
                  <a:pt x="126" y="42672"/>
                </a:lnTo>
                <a:close/>
              </a:path>
              <a:path w="572135" h="103504">
                <a:moveTo>
                  <a:pt x="555878" y="46609"/>
                </a:moveTo>
                <a:lnTo>
                  <a:pt x="546449" y="52039"/>
                </a:lnTo>
                <a:lnTo>
                  <a:pt x="555751" y="57531"/>
                </a:lnTo>
                <a:lnTo>
                  <a:pt x="555878" y="46609"/>
                </a:lnTo>
                <a:close/>
              </a:path>
              <a:path w="572135" h="103504">
                <a:moveTo>
                  <a:pt x="559045" y="46609"/>
                </a:moveTo>
                <a:lnTo>
                  <a:pt x="555878" y="46609"/>
                </a:lnTo>
                <a:lnTo>
                  <a:pt x="555751" y="57531"/>
                </a:lnTo>
                <a:lnTo>
                  <a:pt x="558935" y="57531"/>
                </a:lnTo>
                <a:lnTo>
                  <a:pt x="559045" y="46609"/>
                </a:lnTo>
                <a:close/>
              </a:path>
              <a:path w="572135" h="103504">
                <a:moveTo>
                  <a:pt x="535526" y="45591"/>
                </a:moveTo>
                <a:lnTo>
                  <a:pt x="546449" y="52039"/>
                </a:lnTo>
                <a:lnTo>
                  <a:pt x="555878" y="46609"/>
                </a:lnTo>
                <a:lnTo>
                  <a:pt x="559045" y="46609"/>
                </a:lnTo>
                <a:lnTo>
                  <a:pt x="559053" y="45720"/>
                </a:lnTo>
                <a:lnTo>
                  <a:pt x="535526" y="45591"/>
                </a:lnTo>
                <a:close/>
              </a:path>
            </a:pathLst>
          </a:custGeom>
          <a:solidFill>
            <a:srgbClr val="B6DC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9" name="object 39"/>
          <p:cNvSpPr/>
          <p:nvPr/>
        </p:nvSpPr>
        <p:spPr>
          <a:xfrm>
            <a:off x="5819775" y="5516753"/>
            <a:ext cx="571500" cy="103505"/>
          </a:xfrm>
          <a:custGeom>
            <a:avLst/>
            <a:gdLst/>
            <a:ahLst/>
            <a:cxnLst/>
            <a:rect l="l" t="t" r="r" b="b"/>
            <a:pathLst>
              <a:path w="571500" h="103504">
                <a:moveTo>
                  <a:pt x="535464" y="58292"/>
                </a:moveTo>
                <a:lnTo>
                  <a:pt x="476250" y="92392"/>
                </a:lnTo>
                <a:lnTo>
                  <a:pt x="475234" y="96278"/>
                </a:lnTo>
                <a:lnTo>
                  <a:pt x="477012" y="99314"/>
                </a:lnTo>
                <a:lnTo>
                  <a:pt x="478663" y="102362"/>
                </a:lnTo>
                <a:lnTo>
                  <a:pt x="482600" y="103403"/>
                </a:lnTo>
                <a:lnTo>
                  <a:pt x="560696" y="58420"/>
                </a:lnTo>
                <a:lnTo>
                  <a:pt x="535464" y="58292"/>
                </a:lnTo>
                <a:close/>
              </a:path>
              <a:path w="571500" h="103504">
                <a:moveTo>
                  <a:pt x="546378" y="52007"/>
                </a:moveTo>
                <a:lnTo>
                  <a:pt x="535464" y="58292"/>
                </a:lnTo>
                <a:lnTo>
                  <a:pt x="558926" y="58420"/>
                </a:lnTo>
                <a:lnTo>
                  <a:pt x="558926" y="57531"/>
                </a:lnTo>
                <a:lnTo>
                  <a:pt x="555751" y="57531"/>
                </a:lnTo>
                <a:lnTo>
                  <a:pt x="546378" y="52007"/>
                </a:lnTo>
                <a:close/>
              </a:path>
              <a:path w="571500" h="103504">
                <a:moveTo>
                  <a:pt x="483235" y="0"/>
                </a:moveTo>
                <a:lnTo>
                  <a:pt x="479298" y="1016"/>
                </a:lnTo>
                <a:lnTo>
                  <a:pt x="477520" y="4064"/>
                </a:lnTo>
                <a:lnTo>
                  <a:pt x="475741" y="6985"/>
                </a:lnTo>
                <a:lnTo>
                  <a:pt x="476758" y="10922"/>
                </a:lnTo>
                <a:lnTo>
                  <a:pt x="479678" y="12700"/>
                </a:lnTo>
                <a:lnTo>
                  <a:pt x="535493" y="45592"/>
                </a:lnTo>
                <a:lnTo>
                  <a:pt x="558926" y="45720"/>
                </a:lnTo>
                <a:lnTo>
                  <a:pt x="558926" y="58420"/>
                </a:lnTo>
                <a:lnTo>
                  <a:pt x="560696" y="58420"/>
                </a:lnTo>
                <a:lnTo>
                  <a:pt x="571500" y="52197"/>
                </a:lnTo>
                <a:lnTo>
                  <a:pt x="486155" y="1778"/>
                </a:lnTo>
                <a:lnTo>
                  <a:pt x="483235" y="0"/>
                </a:lnTo>
                <a:close/>
              </a:path>
              <a:path w="571500" h="103504">
                <a:moveTo>
                  <a:pt x="0" y="42672"/>
                </a:moveTo>
                <a:lnTo>
                  <a:pt x="0" y="55372"/>
                </a:lnTo>
                <a:lnTo>
                  <a:pt x="535464" y="58292"/>
                </a:lnTo>
                <a:lnTo>
                  <a:pt x="546378" y="52007"/>
                </a:lnTo>
                <a:lnTo>
                  <a:pt x="535493" y="45592"/>
                </a:lnTo>
                <a:lnTo>
                  <a:pt x="0" y="42672"/>
                </a:lnTo>
                <a:close/>
              </a:path>
              <a:path w="571500" h="103504">
                <a:moveTo>
                  <a:pt x="555751" y="46609"/>
                </a:moveTo>
                <a:lnTo>
                  <a:pt x="546378" y="52007"/>
                </a:lnTo>
                <a:lnTo>
                  <a:pt x="555751" y="57531"/>
                </a:lnTo>
                <a:lnTo>
                  <a:pt x="555751" y="46609"/>
                </a:lnTo>
                <a:close/>
              </a:path>
              <a:path w="571500" h="103504">
                <a:moveTo>
                  <a:pt x="558926" y="46609"/>
                </a:moveTo>
                <a:lnTo>
                  <a:pt x="555751" y="46609"/>
                </a:lnTo>
                <a:lnTo>
                  <a:pt x="555751" y="57531"/>
                </a:lnTo>
                <a:lnTo>
                  <a:pt x="558926" y="57531"/>
                </a:lnTo>
                <a:lnTo>
                  <a:pt x="558926" y="46609"/>
                </a:lnTo>
                <a:close/>
              </a:path>
              <a:path w="571500" h="103504">
                <a:moveTo>
                  <a:pt x="535493" y="45592"/>
                </a:moveTo>
                <a:lnTo>
                  <a:pt x="546378" y="52007"/>
                </a:lnTo>
                <a:lnTo>
                  <a:pt x="555751" y="46609"/>
                </a:lnTo>
                <a:lnTo>
                  <a:pt x="558926" y="46609"/>
                </a:lnTo>
                <a:lnTo>
                  <a:pt x="558926" y="45720"/>
                </a:lnTo>
                <a:lnTo>
                  <a:pt x="535493" y="45592"/>
                </a:lnTo>
                <a:close/>
              </a:path>
            </a:pathLst>
          </a:custGeom>
          <a:solidFill>
            <a:srgbClr val="B6DC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0" name="object 40"/>
          <p:cNvSpPr txBox="1"/>
          <p:nvPr/>
        </p:nvSpPr>
        <p:spPr>
          <a:xfrm>
            <a:off x="9576054" y="2226436"/>
            <a:ext cx="653415" cy="2530475"/>
          </a:xfrm>
          <a:prstGeom prst="rect">
            <a:avLst/>
          </a:prstGeom>
          <a:solidFill>
            <a:srgbClr val="BADFE2"/>
          </a:solidFill>
          <a:ln w="25400">
            <a:solidFill>
              <a:srgbClr val="88A3A7"/>
            </a:solidFill>
          </a:ln>
        </p:spPr>
        <p:txBody>
          <a:bodyPr vert="vert270" wrap="square" lIns="0" tIns="200660" rIns="0" bIns="0" rtlCol="0">
            <a:spAutoFit/>
          </a:bodyPr>
          <a:lstStyle/>
          <a:p>
            <a:pPr marL="546100" marR="0" lvl="0" indent="0" algn="l" defTabSz="914400" rtl="0" eaLnBrk="1" fontAlgn="auto" latinLnBrk="0" hangingPunct="1">
              <a:lnSpc>
                <a:spcPct val="100000"/>
              </a:lnSpc>
              <a:spcBef>
                <a:spcPts val="158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Arial"/>
                <a:ea typeface="+mn-ea"/>
                <a:cs typeface="Arial"/>
              </a:rPr>
              <a:t>Implementación</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41" name="object 41"/>
          <p:cNvSpPr/>
          <p:nvPr/>
        </p:nvSpPr>
        <p:spPr>
          <a:xfrm>
            <a:off x="9167876" y="5262626"/>
            <a:ext cx="1143000" cy="809625"/>
          </a:xfrm>
          <a:custGeom>
            <a:avLst/>
            <a:gdLst/>
            <a:ahLst/>
            <a:cxnLst/>
            <a:rect l="l" t="t" r="r" b="b"/>
            <a:pathLst>
              <a:path w="1143000" h="809625">
                <a:moveTo>
                  <a:pt x="1007999" y="0"/>
                </a:moveTo>
                <a:lnTo>
                  <a:pt x="0" y="0"/>
                </a:lnTo>
                <a:lnTo>
                  <a:pt x="0" y="809561"/>
                </a:lnTo>
                <a:lnTo>
                  <a:pt x="1143000" y="809561"/>
                </a:lnTo>
                <a:lnTo>
                  <a:pt x="1143000" y="134874"/>
                </a:lnTo>
                <a:lnTo>
                  <a:pt x="1007999" y="0"/>
                </a:lnTo>
                <a:close/>
              </a:path>
            </a:pathLst>
          </a:custGeom>
          <a:solidFill>
            <a:srgbClr val="99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2" name="object 42"/>
          <p:cNvSpPr/>
          <p:nvPr/>
        </p:nvSpPr>
        <p:spPr>
          <a:xfrm>
            <a:off x="9167876" y="5262626"/>
            <a:ext cx="1143000" cy="809625"/>
          </a:xfrm>
          <a:custGeom>
            <a:avLst/>
            <a:gdLst/>
            <a:ahLst/>
            <a:cxnLst/>
            <a:rect l="l" t="t" r="r" b="b"/>
            <a:pathLst>
              <a:path w="1143000" h="809625">
                <a:moveTo>
                  <a:pt x="0" y="0"/>
                </a:moveTo>
                <a:lnTo>
                  <a:pt x="1007999" y="0"/>
                </a:lnTo>
                <a:lnTo>
                  <a:pt x="1143000" y="134874"/>
                </a:lnTo>
                <a:lnTo>
                  <a:pt x="1143000" y="809561"/>
                </a:lnTo>
                <a:lnTo>
                  <a:pt x="0" y="809561"/>
                </a:lnTo>
                <a:lnTo>
                  <a:pt x="0" y="0"/>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3" name="object 43"/>
          <p:cNvSpPr txBox="1"/>
          <p:nvPr/>
        </p:nvSpPr>
        <p:spPr>
          <a:xfrm>
            <a:off x="9290684" y="5593486"/>
            <a:ext cx="829944"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Evaluación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4" name="object 44"/>
          <p:cNvSpPr/>
          <p:nvPr/>
        </p:nvSpPr>
        <p:spPr>
          <a:xfrm>
            <a:off x="8269223" y="5513832"/>
            <a:ext cx="572135" cy="103505"/>
          </a:xfrm>
          <a:custGeom>
            <a:avLst/>
            <a:gdLst/>
            <a:ahLst/>
            <a:cxnLst/>
            <a:rect l="l" t="t" r="r" b="b"/>
            <a:pathLst>
              <a:path w="572134" h="103504">
                <a:moveTo>
                  <a:pt x="483107" y="0"/>
                </a:moveTo>
                <a:lnTo>
                  <a:pt x="479171" y="1016"/>
                </a:lnTo>
                <a:lnTo>
                  <a:pt x="475615" y="7112"/>
                </a:lnTo>
                <a:lnTo>
                  <a:pt x="476630" y="10922"/>
                </a:lnTo>
                <a:lnTo>
                  <a:pt x="535529" y="45523"/>
                </a:lnTo>
                <a:lnTo>
                  <a:pt x="559053" y="45593"/>
                </a:lnTo>
                <a:lnTo>
                  <a:pt x="558926" y="58293"/>
                </a:lnTo>
                <a:lnTo>
                  <a:pt x="535182" y="58293"/>
                </a:lnTo>
                <a:lnTo>
                  <a:pt x="479425" y="90652"/>
                </a:lnTo>
                <a:lnTo>
                  <a:pt x="476503" y="92405"/>
                </a:lnTo>
                <a:lnTo>
                  <a:pt x="475360" y="96291"/>
                </a:lnTo>
                <a:lnTo>
                  <a:pt x="478917" y="102362"/>
                </a:lnTo>
                <a:lnTo>
                  <a:pt x="482853" y="103390"/>
                </a:lnTo>
                <a:lnTo>
                  <a:pt x="560670" y="58293"/>
                </a:lnTo>
                <a:lnTo>
                  <a:pt x="558926" y="58293"/>
                </a:lnTo>
                <a:lnTo>
                  <a:pt x="560790" y="58223"/>
                </a:lnTo>
                <a:lnTo>
                  <a:pt x="571626" y="51943"/>
                </a:lnTo>
                <a:lnTo>
                  <a:pt x="483107" y="0"/>
                </a:lnTo>
                <a:close/>
              </a:path>
              <a:path w="572134" h="103504">
                <a:moveTo>
                  <a:pt x="546290" y="51845"/>
                </a:moveTo>
                <a:lnTo>
                  <a:pt x="535302" y="58223"/>
                </a:lnTo>
                <a:lnTo>
                  <a:pt x="558926" y="58293"/>
                </a:lnTo>
                <a:lnTo>
                  <a:pt x="558935" y="57404"/>
                </a:lnTo>
                <a:lnTo>
                  <a:pt x="555751" y="57404"/>
                </a:lnTo>
                <a:lnTo>
                  <a:pt x="546290" y="51845"/>
                </a:lnTo>
                <a:close/>
              </a:path>
              <a:path w="572134" h="103504">
                <a:moveTo>
                  <a:pt x="126" y="43942"/>
                </a:moveTo>
                <a:lnTo>
                  <a:pt x="0" y="56642"/>
                </a:lnTo>
                <a:lnTo>
                  <a:pt x="535302" y="58223"/>
                </a:lnTo>
                <a:lnTo>
                  <a:pt x="546290" y="51845"/>
                </a:lnTo>
                <a:lnTo>
                  <a:pt x="535529" y="45523"/>
                </a:lnTo>
                <a:lnTo>
                  <a:pt x="126" y="43942"/>
                </a:lnTo>
                <a:close/>
              </a:path>
              <a:path w="572134" h="103504">
                <a:moveTo>
                  <a:pt x="555751" y="46355"/>
                </a:moveTo>
                <a:lnTo>
                  <a:pt x="546290" y="51845"/>
                </a:lnTo>
                <a:lnTo>
                  <a:pt x="555751" y="57404"/>
                </a:lnTo>
                <a:lnTo>
                  <a:pt x="555751" y="46355"/>
                </a:lnTo>
                <a:close/>
              </a:path>
              <a:path w="572134" h="103504">
                <a:moveTo>
                  <a:pt x="559046" y="46355"/>
                </a:moveTo>
                <a:lnTo>
                  <a:pt x="555751" y="46355"/>
                </a:lnTo>
                <a:lnTo>
                  <a:pt x="555751" y="57404"/>
                </a:lnTo>
                <a:lnTo>
                  <a:pt x="558935" y="57404"/>
                </a:lnTo>
                <a:lnTo>
                  <a:pt x="559046" y="46355"/>
                </a:lnTo>
                <a:close/>
              </a:path>
              <a:path w="572134" h="103504">
                <a:moveTo>
                  <a:pt x="535529" y="45523"/>
                </a:moveTo>
                <a:lnTo>
                  <a:pt x="546290" y="51845"/>
                </a:lnTo>
                <a:lnTo>
                  <a:pt x="555751" y="46355"/>
                </a:lnTo>
                <a:lnTo>
                  <a:pt x="559046" y="46355"/>
                </a:lnTo>
                <a:lnTo>
                  <a:pt x="559053" y="45593"/>
                </a:lnTo>
                <a:lnTo>
                  <a:pt x="535529" y="45523"/>
                </a:lnTo>
                <a:close/>
              </a:path>
            </a:pathLst>
          </a:custGeom>
          <a:solidFill>
            <a:srgbClr val="B6DC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5" name="object 45"/>
          <p:cNvSpPr/>
          <p:nvPr/>
        </p:nvSpPr>
        <p:spPr>
          <a:xfrm>
            <a:off x="9820275" y="4857750"/>
            <a:ext cx="82550" cy="303530"/>
          </a:xfrm>
          <a:custGeom>
            <a:avLst/>
            <a:gdLst/>
            <a:ahLst/>
            <a:cxnLst/>
            <a:rect l="l" t="t" r="r" b="b"/>
            <a:pathLst>
              <a:path w="82550" h="303529">
                <a:moveTo>
                  <a:pt x="82550" y="262000"/>
                </a:moveTo>
                <a:lnTo>
                  <a:pt x="0" y="262000"/>
                </a:lnTo>
                <a:lnTo>
                  <a:pt x="41275" y="303275"/>
                </a:lnTo>
                <a:lnTo>
                  <a:pt x="82550" y="262000"/>
                </a:lnTo>
                <a:close/>
              </a:path>
              <a:path w="82550" h="303529">
                <a:moveTo>
                  <a:pt x="61975" y="41275"/>
                </a:moveTo>
                <a:lnTo>
                  <a:pt x="20700" y="41275"/>
                </a:lnTo>
                <a:lnTo>
                  <a:pt x="20700" y="262000"/>
                </a:lnTo>
                <a:lnTo>
                  <a:pt x="61975" y="262000"/>
                </a:lnTo>
                <a:lnTo>
                  <a:pt x="61975" y="41275"/>
                </a:lnTo>
                <a:close/>
              </a:path>
              <a:path w="82550" h="303529">
                <a:moveTo>
                  <a:pt x="41275" y="0"/>
                </a:moveTo>
                <a:lnTo>
                  <a:pt x="0" y="41275"/>
                </a:lnTo>
                <a:lnTo>
                  <a:pt x="82550" y="41275"/>
                </a:lnTo>
                <a:lnTo>
                  <a:pt x="41275" y="0"/>
                </a:lnTo>
                <a:close/>
              </a:path>
            </a:pathLst>
          </a:custGeom>
          <a:solidFill>
            <a:srgbClr val="BADF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6" name="object 46"/>
          <p:cNvSpPr/>
          <p:nvPr/>
        </p:nvSpPr>
        <p:spPr>
          <a:xfrm>
            <a:off x="9820275" y="4857750"/>
            <a:ext cx="82550" cy="303530"/>
          </a:xfrm>
          <a:custGeom>
            <a:avLst/>
            <a:gdLst/>
            <a:ahLst/>
            <a:cxnLst/>
            <a:rect l="l" t="t" r="r" b="b"/>
            <a:pathLst>
              <a:path w="82550" h="303529">
                <a:moveTo>
                  <a:pt x="0" y="41275"/>
                </a:moveTo>
                <a:lnTo>
                  <a:pt x="41275" y="0"/>
                </a:lnTo>
                <a:lnTo>
                  <a:pt x="82550" y="41275"/>
                </a:lnTo>
                <a:lnTo>
                  <a:pt x="61975" y="41275"/>
                </a:lnTo>
                <a:lnTo>
                  <a:pt x="61975" y="262000"/>
                </a:lnTo>
                <a:lnTo>
                  <a:pt x="82550" y="262000"/>
                </a:lnTo>
                <a:lnTo>
                  <a:pt x="41275" y="303275"/>
                </a:lnTo>
                <a:lnTo>
                  <a:pt x="0" y="262000"/>
                </a:lnTo>
                <a:lnTo>
                  <a:pt x="20700" y="262000"/>
                </a:lnTo>
                <a:lnTo>
                  <a:pt x="20700" y="41275"/>
                </a:lnTo>
                <a:lnTo>
                  <a:pt x="0" y="41275"/>
                </a:lnTo>
                <a:close/>
              </a:path>
            </a:pathLst>
          </a:custGeom>
          <a:ln w="25400">
            <a:solidFill>
              <a:srgbClr val="88A3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7" name="object 47"/>
          <p:cNvSpPr txBox="1">
            <a:spLocks noGrp="1"/>
          </p:cNvSpPr>
          <p:nvPr>
            <p:ph type="title"/>
          </p:nvPr>
        </p:nvSpPr>
        <p:spPr>
          <a:prstGeom prst="rect">
            <a:avLst/>
          </a:prstGeom>
        </p:spPr>
        <p:txBody>
          <a:bodyPr vert="horz" wrap="square" lIns="0" tIns="12700" rIns="0" bIns="0" rtlCol="0">
            <a:spAutoFit/>
          </a:bodyPr>
          <a:lstStyle/>
          <a:p>
            <a:pPr marL="12700" marR="799465">
              <a:lnSpc>
                <a:spcPct val="100000"/>
              </a:lnSpc>
              <a:spcBef>
                <a:spcPts val="100"/>
              </a:spcBef>
            </a:pPr>
            <a:r>
              <a:rPr dirty="0"/>
              <a:t>4. </a:t>
            </a:r>
            <a:r>
              <a:rPr spc="-5" dirty="0"/>
              <a:t>Pasos necesarios para llevar a cabo </a:t>
            </a:r>
            <a:r>
              <a:rPr spc="-10" dirty="0"/>
              <a:t>proyectos </a:t>
            </a:r>
            <a:r>
              <a:rPr spc="-5" dirty="0"/>
              <a:t>basados en evidencia  científica.</a:t>
            </a:r>
          </a:p>
          <a:p>
            <a:pPr marL="369570">
              <a:lnSpc>
                <a:spcPts val="1780"/>
              </a:lnSpc>
            </a:pPr>
            <a:r>
              <a:rPr spc="-5" dirty="0"/>
              <a:t>Etapas para el diseño de un proyecto o programa de </a:t>
            </a:r>
            <a:r>
              <a:rPr spc="-5" dirty="0" err="1"/>
              <a:t>intervención</a:t>
            </a:r>
            <a:r>
              <a:rPr spc="-5" dirty="0"/>
              <a:t> </a:t>
            </a:r>
            <a:endParaRPr sz="1400" dirty="0"/>
          </a:p>
        </p:txBody>
      </p:sp>
      <p:sp>
        <p:nvSpPr>
          <p:cNvPr id="48" name="object 48"/>
          <p:cNvSpPr/>
          <p:nvPr/>
        </p:nvSpPr>
        <p:spPr>
          <a:xfrm>
            <a:off x="9977119" y="63"/>
            <a:ext cx="690918" cy="919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70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Estrategia e Innovación en Políticas de Seguridad</a:t>
            </a:r>
          </a:p>
        </p:txBody>
      </p:sp>
      <p:sp>
        <p:nvSpPr>
          <p:cNvPr id="3" name="Marcador de contenido 2"/>
          <p:cNvSpPr>
            <a:spLocks noGrp="1"/>
          </p:cNvSpPr>
          <p:nvPr>
            <p:ph idx="1"/>
          </p:nvPr>
        </p:nvSpPr>
        <p:spPr/>
        <p:txBody>
          <a:bodyPr>
            <a:normAutofit lnSpcReduction="10000"/>
          </a:bodyPr>
          <a:lstStyle/>
          <a:p>
            <a:r>
              <a:rPr lang="en-US" dirty="0" err="1"/>
              <a:t>Una</a:t>
            </a:r>
            <a:r>
              <a:rPr lang="en-US" dirty="0"/>
              <a:t> vision </a:t>
            </a:r>
            <a:r>
              <a:rPr lang="en-US" dirty="0" err="1"/>
              <a:t>estratégica</a:t>
            </a:r>
            <a:r>
              <a:rPr lang="en-US" dirty="0"/>
              <a:t> </a:t>
            </a:r>
            <a:r>
              <a:rPr lang="en-US" dirty="0" err="1"/>
              <a:t>requiere</a:t>
            </a:r>
            <a:r>
              <a:rPr lang="en-US" dirty="0"/>
              <a:t> </a:t>
            </a:r>
            <a:r>
              <a:rPr lang="en-US" dirty="0" err="1"/>
              <a:t>pensar</a:t>
            </a:r>
            <a:r>
              <a:rPr lang="en-US" dirty="0"/>
              <a:t> </a:t>
            </a:r>
            <a:r>
              <a:rPr lang="en-US" dirty="0" err="1"/>
              <a:t>en</a:t>
            </a:r>
            <a:r>
              <a:rPr lang="en-US" dirty="0"/>
              <a:t> </a:t>
            </a:r>
            <a:r>
              <a:rPr lang="en-US" dirty="0" err="1"/>
              <a:t>escenarios</a:t>
            </a:r>
            <a:r>
              <a:rPr lang="en-US" dirty="0"/>
              <a:t> </a:t>
            </a:r>
            <a:r>
              <a:rPr lang="en-US" dirty="0" err="1"/>
              <a:t>futuros</a:t>
            </a:r>
            <a:r>
              <a:rPr lang="en-US" dirty="0"/>
              <a:t> </a:t>
            </a:r>
            <a:r>
              <a:rPr lang="en-US" dirty="0" err="1"/>
              <a:t>integrando</a:t>
            </a:r>
            <a:r>
              <a:rPr lang="en-US" dirty="0"/>
              <a:t> </a:t>
            </a:r>
            <a:r>
              <a:rPr lang="en-US" dirty="0" smtClean="0"/>
              <a:t> </a:t>
            </a:r>
            <a:r>
              <a:rPr lang="en-US" dirty="0" err="1"/>
              <a:t>conocimientos</a:t>
            </a:r>
            <a:r>
              <a:rPr lang="en-US" dirty="0"/>
              <a:t> y </a:t>
            </a:r>
            <a:r>
              <a:rPr lang="en-US" dirty="0" err="1"/>
              <a:t>perspectivas</a:t>
            </a:r>
            <a:r>
              <a:rPr lang="en-US" dirty="0"/>
              <a:t> de </a:t>
            </a:r>
            <a:r>
              <a:rPr lang="en-US" dirty="0" err="1"/>
              <a:t>acción</a:t>
            </a:r>
            <a:r>
              <a:rPr lang="en-US" dirty="0"/>
              <a:t> </a:t>
            </a:r>
            <a:r>
              <a:rPr lang="en-US" dirty="0" err="1"/>
              <a:t>diversas</a:t>
            </a:r>
            <a:r>
              <a:rPr lang="en-US" dirty="0"/>
              <a:t>. </a:t>
            </a:r>
          </a:p>
          <a:p>
            <a:r>
              <a:rPr lang="en-US" dirty="0"/>
              <a:t>Para </a:t>
            </a:r>
            <a:r>
              <a:rPr lang="en-US" dirty="0" err="1"/>
              <a:t>ello</a:t>
            </a:r>
            <a:r>
              <a:rPr lang="en-US" dirty="0"/>
              <a:t> </a:t>
            </a:r>
            <a:r>
              <a:rPr lang="en-US" dirty="0" err="1"/>
              <a:t>es</a:t>
            </a:r>
            <a:r>
              <a:rPr lang="en-US" dirty="0"/>
              <a:t> </a:t>
            </a:r>
            <a:r>
              <a:rPr lang="en-US" dirty="0" err="1"/>
              <a:t>necesario</a:t>
            </a:r>
            <a:r>
              <a:rPr lang="en-US" dirty="0"/>
              <a:t> </a:t>
            </a:r>
            <a:r>
              <a:rPr lang="en-US" dirty="0" err="1"/>
              <a:t>incorporar</a:t>
            </a:r>
            <a:r>
              <a:rPr lang="en-US" dirty="0"/>
              <a:t> a </a:t>
            </a:r>
            <a:r>
              <a:rPr lang="en-US" dirty="0" err="1"/>
              <a:t>diversos</a:t>
            </a:r>
            <a:r>
              <a:rPr lang="en-US" dirty="0"/>
              <a:t> </a:t>
            </a:r>
            <a:r>
              <a:rPr lang="en-US" dirty="0" err="1"/>
              <a:t>actores</a:t>
            </a:r>
            <a:r>
              <a:rPr lang="en-US" dirty="0"/>
              <a:t> al </a:t>
            </a:r>
            <a:r>
              <a:rPr lang="en-US" dirty="0" err="1"/>
              <a:t>proceso</a:t>
            </a:r>
            <a:r>
              <a:rPr lang="en-US" dirty="0"/>
              <a:t> de </a:t>
            </a:r>
            <a:r>
              <a:rPr lang="en-US" dirty="0" err="1"/>
              <a:t>pensar</a:t>
            </a:r>
            <a:r>
              <a:rPr lang="en-US" dirty="0"/>
              <a:t> e </a:t>
            </a:r>
            <a:r>
              <a:rPr lang="en-US" dirty="0" err="1"/>
              <a:t>imaginar</a:t>
            </a:r>
            <a:r>
              <a:rPr lang="en-US" dirty="0"/>
              <a:t> </a:t>
            </a:r>
            <a:r>
              <a:rPr lang="en-US" dirty="0" err="1"/>
              <a:t>distintas</a:t>
            </a:r>
            <a:r>
              <a:rPr lang="en-US" dirty="0"/>
              <a:t> </a:t>
            </a:r>
            <a:r>
              <a:rPr lang="en-US" dirty="0" err="1"/>
              <a:t>alternativas</a:t>
            </a:r>
            <a:r>
              <a:rPr lang="en-US" dirty="0"/>
              <a:t>  </a:t>
            </a:r>
          </a:p>
          <a:p>
            <a:r>
              <a:rPr lang="en-US" dirty="0"/>
              <a:t>La </a:t>
            </a:r>
            <a:r>
              <a:rPr lang="en-US" dirty="0" err="1"/>
              <a:t>mirada</a:t>
            </a:r>
            <a:r>
              <a:rPr lang="en-US" dirty="0"/>
              <a:t> </a:t>
            </a:r>
            <a:r>
              <a:rPr lang="en-US" dirty="0" err="1"/>
              <a:t>estratégica</a:t>
            </a:r>
            <a:r>
              <a:rPr lang="en-US" dirty="0"/>
              <a:t> </a:t>
            </a:r>
            <a:r>
              <a:rPr lang="en-US" dirty="0" err="1"/>
              <a:t>implica</a:t>
            </a:r>
            <a:r>
              <a:rPr lang="en-US" dirty="0"/>
              <a:t> el </a:t>
            </a:r>
            <a:r>
              <a:rPr lang="en-US" dirty="0" err="1"/>
              <a:t>desarrollo</a:t>
            </a:r>
            <a:r>
              <a:rPr lang="en-US" dirty="0"/>
              <a:t> de </a:t>
            </a:r>
            <a:r>
              <a:rPr lang="en-US" dirty="0" err="1"/>
              <a:t>diversos</a:t>
            </a:r>
            <a:r>
              <a:rPr lang="en-US" dirty="0"/>
              <a:t> </a:t>
            </a:r>
            <a:r>
              <a:rPr lang="en-US" dirty="0" err="1"/>
              <a:t>productos</a:t>
            </a:r>
            <a:r>
              <a:rPr lang="en-US" dirty="0"/>
              <a:t>, </a:t>
            </a:r>
            <a:r>
              <a:rPr lang="en-US" dirty="0" err="1"/>
              <a:t>pero</a:t>
            </a:r>
            <a:r>
              <a:rPr lang="en-US" dirty="0"/>
              <a:t> a la </a:t>
            </a:r>
            <a:r>
              <a:rPr lang="en-US" dirty="0" err="1"/>
              <a:t>vez</a:t>
            </a:r>
            <a:r>
              <a:rPr lang="en-US" dirty="0"/>
              <a:t> el </a:t>
            </a:r>
            <a:r>
              <a:rPr lang="en-US" dirty="0" err="1"/>
              <a:t>establecimiento</a:t>
            </a:r>
            <a:r>
              <a:rPr lang="en-US" dirty="0"/>
              <a:t> de </a:t>
            </a:r>
            <a:r>
              <a:rPr lang="en-US" dirty="0" err="1"/>
              <a:t>formas</a:t>
            </a:r>
            <a:r>
              <a:rPr lang="en-US" dirty="0"/>
              <a:t> de </a:t>
            </a:r>
            <a:r>
              <a:rPr lang="en-US" dirty="0" err="1"/>
              <a:t>relación</a:t>
            </a:r>
            <a:r>
              <a:rPr lang="en-US" dirty="0"/>
              <a:t> </a:t>
            </a:r>
            <a:r>
              <a:rPr lang="en-US" dirty="0" smtClean="0"/>
              <a:t>entre </a:t>
            </a:r>
            <a:r>
              <a:rPr lang="en-US" dirty="0" err="1" smtClean="0"/>
              <a:t>actores</a:t>
            </a:r>
            <a:r>
              <a:rPr lang="en-US" dirty="0" smtClean="0"/>
              <a:t> que </a:t>
            </a:r>
            <a:r>
              <a:rPr lang="en-US" dirty="0" err="1"/>
              <a:t>efectivamente</a:t>
            </a:r>
            <a:r>
              <a:rPr lang="en-US" dirty="0"/>
              <a:t> </a:t>
            </a:r>
            <a:r>
              <a:rPr lang="en-US" dirty="0" err="1"/>
              <a:t>contribuyan</a:t>
            </a:r>
            <a:r>
              <a:rPr lang="en-US" dirty="0"/>
              <a:t> a </a:t>
            </a:r>
            <a:r>
              <a:rPr lang="en-US" dirty="0" err="1"/>
              <a:t>cambiar</a:t>
            </a:r>
            <a:r>
              <a:rPr lang="en-US" dirty="0"/>
              <a:t> el </a:t>
            </a:r>
            <a:r>
              <a:rPr lang="en-US" dirty="0" err="1"/>
              <a:t>presente</a:t>
            </a:r>
            <a:r>
              <a:rPr lang="en-US" dirty="0"/>
              <a:t>. </a:t>
            </a:r>
          </a:p>
          <a:p>
            <a:r>
              <a:rPr lang="en-US" dirty="0"/>
              <a:t>(</a:t>
            </a:r>
            <a:r>
              <a:rPr lang="en-US" dirty="0" err="1"/>
              <a:t>Sørensen</a:t>
            </a:r>
            <a:r>
              <a:rPr lang="en-US" dirty="0"/>
              <a:t> and </a:t>
            </a:r>
            <a:r>
              <a:rPr lang="en-US" dirty="0" err="1"/>
              <a:t>Torfing</a:t>
            </a:r>
            <a:r>
              <a:rPr lang="en-US" dirty="0"/>
              <a:t>, 2011)</a:t>
            </a:r>
            <a:endParaRPr lang="es-CL" dirty="0"/>
          </a:p>
        </p:txBody>
      </p:sp>
    </p:spTree>
    <p:extLst>
      <p:ext uri="{BB962C8B-B14F-4D97-AF65-F5344CB8AC3E}">
        <p14:creationId xmlns:p14="http://schemas.microsoft.com/office/powerpoint/2010/main" val="163530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La Difusión de Programas de Seguridad Ciudadana  en América Latina</a:t>
            </a:r>
            <a:endParaRPr lang="es-CL" dirty="0"/>
          </a:p>
        </p:txBody>
      </p:sp>
      <p:sp>
        <p:nvSpPr>
          <p:cNvPr id="3" name="Marcador de contenido 2"/>
          <p:cNvSpPr>
            <a:spLocks noGrp="1"/>
          </p:cNvSpPr>
          <p:nvPr>
            <p:ph idx="1"/>
          </p:nvPr>
        </p:nvSpPr>
        <p:spPr/>
        <p:txBody>
          <a:bodyPr>
            <a:normAutofit fontScale="92500"/>
          </a:bodyPr>
          <a:lstStyle/>
          <a:p>
            <a:r>
              <a:rPr lang="es-ES" dirty="0" smtClean="0"/>
              <a:t>La pacificación en América Central y las transiciones a la democracia en Suramérica abren espacio al crecimiento del delito común</a:t>
            </a:r>
          </a:p>
          <a:p>
            <a:r>
              <a:rPr lang="es-ES" dirty="0" smtClean="0"/>
              <a:t>Crean la necesidad de modificar el sistema de justicia penal</a:t>
            </a:r>
          </a:p>
          <a:p>
            <a:r>
              <a:rPr lang="es-ES" dirty="0" smtClean="0"/>
              <a:t>Se crean nuevas policías civiles</a:t>
            </a:r>
          </a:p>
          <a:p>
            <a:r>
              <a:rPr lang="es-ES" dirty="0" smtClean="0"/>
              <a:t>Se inician los primeros esfuerzos por ejecutar programas preventivos</a:t>
            </a:r>
          </a:p>
          <a:p>
            <a:r>
              <a:rPr lang="es-ES" dirty="0" smtClean="0"/>
              <a:t>Aparecen los primeros esbozos de investigación académica en la región</a:t>
            </a:r>
          </a:p>
          <a:p>
            <a:r>
              <a:rPr lang="es-ES" dirty="0" smtClean="0"/>
              <a:t>Todo esto ocurre en el contexto </a:t>
            </a:r>
            <a:r>
              <a:rPr lang="es-ES" dirty="0" smtClean="0"/>
              <a:t>del </a:t>
            </a:r>
            <a:r>
              <a:rPr lang="es-ES" dirty="0" smtClean="0"/>
              <a:t>predominio de </a:t>
            </a:r>
            <a:r>
              <a:rPr lang="es-ES" dirty="0" smtClean="0"/>
              <a:t>la </a:t>
            </a:r>
            <a:r>
              <a:rPr lang="es-ES" dirty="0" smtClean="0"/>
              <a:t>Nueva Gerencia Pública </a:t>
            </a:r>
          </a:p>
          <a:p>
            <a:endParaRPr lang="es-CL" dirty="0"/>
          </a:p>
        </p:txBody>
      </p:sp>
    </p:spTree>
    <p:extLst>
      <p:ext uri="{BB962C8B-B14F-4D97-AF65-F5344CB8AC3E}">
        <p14:creationId xmlns:p14="http://schemas.microsoft.com/office/powerpoint/2010/main" val="3162148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pPr lvl="0">
              <a:buClr>
                <a:srgbClr val="83992A"/>
              </a:buClr>
            </a:pPr>
            <a:r>
              <a:rPr lang="es-ES" dirty="0">
                <a:solidFill>
                  <a:prstClr val="black">
                    <a:lumMod val="85000"/>
                    <a:lumOff val="15000"/>
                  </a:prstClr>
                </a:solidFill>
              </a:rPr>
              <a:t>Atención al estudio del proceso de hacer políticas en seguridad ciudadana</a:t>
            </a:r>
          </a:p>
          <a:p>
            <a:pPr lvl="0">
              <a:buClr>
                <a:srgbClr val="83992A"/>
              </a:buClr>
            </a:pPr>
            <a:r>
              <a:rPr lang="es-ES" dirty="0">
                <a:solidFill>
                  <a:prstClr val="black">
                    <a:lumMod val="85000"/>
                    <a:lumOff val="15000"/>
                  </a:prstClr>
                </a:solidFill>
              </a:rPr>
              <a:t>Uso del conocimiento científico en la formulación de políticas </a:t>
            </a:r>
          </a:p>
          <a:p>
            <a:pPr lvl="0">
              <a:buClr>
                <a:srgbClr val="83992A"/>
              </a:buClr>
            </a:pPr>
            <a:r>
              <a:rPr lang="es-ES" dirty="0" smtClean="0">
                <a:solidFill>
                  <a:prstClr val="black">
                    <a:lumMod val="85000"/>
                    <a:lumOff val="15000"/>
                  </a:prstClr>
                </a:solidFill>
              </a:rPr>
              <a:t>La construcción de instituciones es esencial   </a:t>
            </a:r>
            <a:endParaRPr lang="es-ES" dirty="0">
              <a:solidFill>
                <a:prstClr val="black">
                  <a:lumMod val="85000"/>
                  <a:lumOff val="15000"/>
                </a:prstClr>
              </a:solidFill>
            </a:endParaRPr>
          </a:p>
          <a:p>
            <a:endParaRPr lang="es-CL" dirty="0"/>
          </a:p>
        </p:txBody>
      </p:sp>
    </p:spTree>
    <p:extLst>
      <p:ext uri="{BB962C8B-B14F-4D97-AF65-F5344CB8AC3E}">
        <p14:creationId xmlns:p14="http://schemas.microsoft.com/office/powerpoint/2010/main" val="107761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2080" y="1825625"/>
            <a:ext cx="8225246" cy="4351338"/>
          </a:xfrm>
        </p:spPr>
        <p:txBody>
          <a:bodyPr/>
          <a:lstStyle/>
          <a:p>
            <a:r>
              <a:rPr lang="es-CL" dirty="0" smtClean="0">
                <a:solidFill>
                  <a:srgbClr val="CC6600"/>
                </a:solidFill>
              </a:rPr>
              <a:t>El mundo de las políticas públicas está lleno de incertidumbres , los problemas parecen más complejos y el resultado de las soluciones es incierto. En este escenario, la evidencia científica puede ser un actor más relevante que en el pasado, de política muy ideológica. (Stoker,1999,1)</a:t>
            </a:r>
            <a:endParaRPr lang="es-CL" dirty="0">
              <a:solidFill>
                <a:srgbClr val="CC6600"/>
              </a:solidFill>
            </a:endParaRPr>
          </a:p>
        </p:txBody>
      </p:sp>
      <p:sp>
        <p:nvSpPr>
          <p:cNvPr id="5" name="Title 1">
            <a:extLst>
              <a:ext uri="{FF2B5EF4-FFF2-40B4-BE49-F238E27FC236}">
                <a16:creationId xmlns:a16="http://schemas.microsoft.com/office/drawing/2014/main" id="{FB50D56C-E824-4444-8220-DE47FF5D961C}"/>
              </a:ext>
            </a:extLst>
          </p:cNvPr>
          <p:cNvSpPr txBox="1">
            <a:spLocks/>
          </p:cNvSpPr>
          <p:nvPr/>
        </p:nvSpPr>
        <p:spPr>
          <a:xfrm>
            <a:off x="1169519" y="264979"/>
            <a:ext cx="9746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2800" b="1" i="0" u="none" strike="noStrike" kern="1200" cap="none" spc="0" normalizeH="0" baseline="0" noProof="0" dirty="0">
                <a:ln>
                  <a:noFill/>
                </a:ln>
                <a:solidFill>
                  <a:srgbClr val="CC6600"/>
                </a:solidFill>
                <a:effectLst/>
                <a:uLnTx/>
                <a:uFillTx/>
                <a:latin typeface="Corbel"/>
                <a:ea typeface="+mj-ea"/>
                <a:cs typeface="+mj-cs"/>
              </a:rPr>
              <a:t>Evidencia científica y su aporte al proceso político</a:t>
            </a:r>
            <a:br>
              <a:rPr kumimoji="0" lang="es-AR" sz="2800" b="1" i="0" u="none" strike="noStrike" kern="1200" cap="none" spc="0" normalizeH="0" baseline="0" noProof="0" dirty="0">
                <a:ln>
                  <a:noFill/>
                </a:ln>
                <a:solidFill>
                  <a:srgbClr val="CC6600"/>
                </a:solidFill>
                <a:effectLst/>
                <a:uLnTx/>
                <a:uFillTx/>
                <a:latin typeface="Corbel"/>
                <a:ea typeface="+mj-ea"/>
                <a:cs typeface="+mj-cs"/>
              </a:rPr>
            </a:br>
            <a:endParaRPr kumimoji="0" lang="es-AR" sz="2800" b="1" i="0" u="none" strike="noStrike" kern="1200" cap="none" spc="0" normalizeH="0" baseline="0" noProof="0" dirty="0">
              <a:ln>
                <a:noFill/>
              </a:ln>
              <a:solidFill>
                <a:srgbClr val="CC6600"/>
              </a:solidFill>
              <a:effectLst/>
              <a:uLnTx/>
              <a:uFillTx/>
              <a:latin typeface="Corbel"/>
              <a:ea typeface="+mj-ea"/>
              <a:cs typeface="+mj-cs"/>
            </a:endParaRPr>
          </a:p>
        </p:txBody>
      </p:sp>
    </p:spTree>
    <p:extLst>
      <p:ext uri="{BB962C8B-B14F-4D97-AF65-F5344CB8AC3E}">
        <p14:creationId xmlns:p14="http://schemas.microsoft.com/office/powerpoint/2010/main" val="610382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1414272" y="1825625"/>
            <a:ext cx="9049077" cy="4351338"/>
          </a:xfrm>
        </p:spPr>
        <p:txBody>
          <a:bodyPr>
            <a:normAutofit/>
          </a:bodyPr>
          <a:lstStyle/>
          <a:p>
            <a:r>
              <a:rPr lang="es-CL" sz="2400" dirty="0" smtClean="0">
                <a:solidFill>
                  <a:srgbClr val="CC6600"/>
                </a:solidFill>
              </a:rPr>
              <a:t>Modelo </a:t>
            </a:r>
            <a:r>
              <a:rPr lang="es-CL" sz="2400" dirty="0" smtClean="0">
                <a:solidFill>
                  <a:srgbClr val="CC6600"/>
                </a:solidFill>
              </a:rPr>
              <a:t>interactivo en que investigadores son unos entre varios participantes y las decisiones se adoptan como consecuencia de la experiencia, peso político y conocimiento de los participantes. </a:t>
            </a:r>
          </a:p>
          <a:p>
            <a:r>
              <a:rPr lang="es-CL" sz="2400" dirty="0" smtClean="0">
                <a:solidFill>
                  <a:srgbClr val="CC6600"/>
                </a:solidFill>
              </a:rPr>
              <a:t>Modelo político, en que el conocimiento apoya decisiones previamente adoptadas </a:t>
            </a:r>
          </a:p>
          <a:p>
            <a:r>
              <a:rPr lang="es-CL" sz="2400" dirty="0" smtClean="0">
                <a:solidFill>
                  <a:srgbClr val="CC6600"/>
                </a:solidFill>
              </a:rPr>
              <a:t>Modelo ilustrado en que el uso de la investigación a través de conceptos y perspectivas, pero no soluciones específicas  influyendo en el proceso político. (</a:t>
            </a:r>
            <a:r>
              <a:rPr lang="es-CL" sz="2400" dirty="0" err="1" smtClean="0">
                <a:solidFill>
                  <a:srgbClr val="CC6600"/>
                </a:solidFill>
              </a:rPr>
              <a:t>Weiss</a:t>
            </a:r>
            <a:r>
              <a:rPr lang="es-CL" sz="2400" dirty="0" smtClean="0">
                <a:solidFill>
                  <a:srgbClr val="CC6600"/>
                </a:solidFill>
              </a:rPr>
              <a:t>, 1979).</a:t>
            </a:r>
            <a:endParaRPr lang="es-CL" sz="2400" dirty="0">
              <a:solidFill>
                <a:srgbClr val="CC6600"/>
              </a:solidFill>
            </a:endParaRPr>
          </a:p>
        </p:txBody>
      </p:sp>
      <p:sp>
        <p:nvSpPr>
          <p:cNvPr id="5" name="Title 1">
            <a:extLst>
              <a:ext uri="{FF2B5EF4-FFF2-40B4-BE49-F238E27FC236}">
                <a16:creationId xmlns:a16="http://schemas.microsoft.com/office/drawing/2014/main" id="{FB50D56C-E824-4444-8220-DE47FF5D961C}"/>
              </a:ext>
            </a:extLst>
          </p:cNvPr>
          <p:cNvSpPr txBox="1">
            <a:spLocks/>
          </p:cNvSpPr>
          <p:nvPr/>
        </p:nvSpPr>
        <p:spPr>
          <a:xfrm>
            <a:off x="1341147" y="316462"/>
            <a:ext cx="9746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rgbClr val="CC6600"/>
                </a:solidFill>
                <a:effectLst/>
                <a:uLnTx/>
                <a:uFillTx/>
                <a:latin typeface="Corbel"/>
                <a:ea typeface="+mj-ea"/>
                <a:cs typeface="+mj-cs"/>
              </a:rPr>
              <a:t>La </a:t>
            </a:r>
            <a:r>
              <a:rPr kumimoji="0" lang="es-AR" sz="2800" b="1" i="0" u="none" strike="noStrike" kern="1200" cap="none" spc="0" normalizeH="0" baseline="0" noProof="0" dirty="0">
                <a:ln>
                  <a:noFill/>
                </a:ln>
                <a:solidFill>
                  <a:srgbClr val="CC6600"/>
                </a:solidFill>
                <a:effectLst/>
                <a:uLnTx/>
                <a:uFillTx/>
                <a:latin typeface="Corbel"/>
                <a:ea typeface="+mj-ea"/>
                <a:cs typeface="+mj-cs"/>
              </a:rPr>
              <a:t>utilización del conocimiento académico en el proceso </a:t>
            </a:r>
            <a:r>
              <a:rPr kumimoji="0" lang="es-AR" sz="2800" b="1" i="0" u="none" strike="noStrike" kern="1200" cap="none" spc="0" normalizeH="0" baseline="0" noProof="0" dirty="0" smtClean="0">
                <a:ln>
                  <a:noFill/>
                </a:ln>
                <a:solidFill>
                  <a:srgbClr val="CC6600"/>
                </a:solidFill>
                <a:effectLst/>
                <a:uLnTx/>
                <a:uFillTx/>
                <a:latin typeface="Corbel"/>
                <a:ea typeface="+mj-ea"/>
                <a:cs typeface="+mj-cs"/>
              </a:rPr>
              <a:t>de ejecución de políticas de seguridad </a:t>
            </a:r>
            <a:endParaRPr kumimoji="0" lang="es-AR" sz="2800" b="1" i="0" u="none" strike="noStrike" kern="1200" cap="none" spc="0" normalizeH="0" baseline="0" noProof="0" dirty="0">
              <a:ln>
                <a:noFill/>
              </a:ln>
              <a:solidFill>
                <a:srgbClr val="CC6600"/>
              </a:solidFill>
              <a:effectLst/>
              <a:uLnTx/>
              <a:uFillTx/>
              <a:latin typeface="Corbel"/>
              <a:ea typeface="+mj-ea"/>
              <a:cs typeface="+mj-cs"/>
            </a:endParaRPr>
          </a:p>
        </p:txBody>
      </p:sp>
    </p:spTree>
    <p:extLst>
      <p:ext uri="{BB962C8B-B14F-4D97-AF65-F5344CB8AC3E}">
        <p14:creationId xmlns:p14="http://schemas.microsoft.com/office/powerpoint/2010/main" val="2649028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694688" y="2267712"/>
            <a:ext cx="7971826" cy="3858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L" sz="2800" b="0" i="0" u="none" strike="noStrike" kern="1200" cap="none" spc="0" normalizeH="0" baseline="0" noProof="0" dirty="0" smtClean="0">
                <a:ln>
                  <a:noFill/>
                </a:ln>
                <a:solidFill>
                  <a:srgbClr val="CC6600"/>
                </a:solidFill>
                <a:effectLst/>
                <a:uLnTx/>
                <a:uFillTx/>
                <a:latin typeface="Trebuchet MS" panose="020B0603020202020204"/>
                <a:ea typeface="+mn-ea"/>
                <a:cs typeface="+mn-cs"/>
              </a:rPr>
              <a:t>“</a:t>
            </a:r>
            <a:r>
              <a:rPr kumimoji="0" lang="es-CL" sz="2800" b="0" i="0" u="none" strike="noStrike" kern="1200" cap="none" spc="0" normalizeH="0" baseline="0" noProof="0" dirty="0" err="1" smtClean="0">
                <a:ln>
                  <a:noFill/>
                </a:ln>
                <a:solidFill>
                  <a:srgbClr val="CC6600"/>
                </a:solidFill>
                <a:effectLst/>
                <a:uLnTx/>
                <a:uFillTx/>
                <a:latin typeface="Trebuchet MS" panose="020B0603020202020204"/>
                <a:ea typeface="+mn-ea"/>
                <a:cs typeface="+mn-cs"/>
              </a:rPr>
              <a:t>Policy</a:t>
            </a:r>
            <a:r>
              <a:rPr kumimoji="0" lang="es-CL" sz="2800" b="0" i="0" u="none" strike="noStrike" kern="1200" cap="none" spc="0" normalizeH="0" baseline="0" noProof="0" dirty="0" smtClean="0">
                <a:ln>
                  <a:noFill/>
                </a:ln>
                <a:solidFill>
                  <a:srgbClr val="CC6600"/>
                </a:solidFill>
                <a:effectLst/>
                <a:uLnTx/>
                <a:uFillTx/>
                <a:latin typeface="Trebuchet MS" panose="020B0603020202020204"/>
                <a:ea typeface="+mn-ea"/>
                <a:cs typeface="+mn-cs"/>
              </a:rPr>
              <a:t> </a:t>
            </a:r>
            <a:r>
              <a:rPr kumimoji="0" lang="es-CL" sz="2800" b="0" i="0" u="none" strike="noStrike" kern="1200" cap="none" spc="0" normalizeH="0" baseline="0" noProof="0" dirty="0" err="1" smtClean="0">
                <a:ln>
                  <a:noFill/>
                </a:ln>
                <a:solidFill>
                  <a:srgbClr val="CC6600"/>
                </a:solidFill>
                <a:effectLst/>
                <a:uLnTx/>
                <a:uFillTx/>
                <a:latin typeface="Trebuchet MS" panose="020B0603020202020204"/>
                <a:ea typeface="+mn-ea"/>
                <a:cs typeface="+mn-cs"/>
              </a:rPr>
              <a:t>communities</a:t>
            </a:r>
            <a:r>
              <a:rPr kumimoji="0" lang="es-CL" sz="2800" b="0" i="0" u="none" strike="noStrike" kern="1200" cap="none" spc="0" normalizeH="0" baseline="0" noProof="0" dirty="0" smtClean="0">
                <a:ln>
                  <a:noFill/>
                </a:ln>
                <a:solidFill>
                  <a:srgbClr val="CC6600"/>
                </a:solidFill>
                <a:effectLst/>
                <a:uLnTx/>
                <a:uFillTx/>
                <a:latin typeface="Trebuchet MS" panose="020B0603020202020204"/>
                <a:ea typeface="+mn-ea"/>
                <a:cs typeface="+mn-cs"/>
              </a:rPr>
              <a:t>” se desarrollan allí donde el Estado requiere apoyo para la implementación de políticas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L" sz="2800" b="0" i="0" u="none" strike="noStrike" kern="1200" cap="none" spc="0" normalizeH="0" baseline="0" noProof="0" dirty="0" smtClean="0">
              <a:ln>
                <a:noFill/>
              </a:ln>
              <a:solidFill>
                <a:srgbClr val="CC6600"/>
              </a:solidFill>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L" sz="2800" b="0" i="0" u="none" strike="noStrike" kern="1200" cap="none" spc="0" normalizeH="0" baseline="0" noProof="0" dirty="0" err="1" smtClean="0">
                <a:ln>
                  <a:noFill/>
                </a:ln>
                <a:solidFill>
                  <a:srgbClr val="CC6600"/>
                </a:solidFill>
                <a:effectLst/>
                <a:uLnTx/>
                <a:uFillTx/>
                <a:latin typeface="Trebuchet MS" panose="020B0603020202020204"/>
                <a:ea typeface="+mn-ea"/>
                <a:cs typeface="+mn-cs"/>
              </a:rPr>
              <a:t>Policy</a:t>
            </a:r>
            <a:r>
              <a:rPr kumimoji="0" lang="es-CL" sz="2800" b="0" i="0" u="none" strike="noStrike" kern="1200" cap="none" spc="0" normalizeH="0" baseline="0" noProof="0" dirty="0" smtClean="0">
                <a:ln>
                  <a:noFill/>
                </a:ln>
                <a:solidFill>
                  <a:srgbClr val="CC6600"/>
                </a:solidFill>
                <a:effectLst/>
                <a:uLnTx/>
                <a:uFillTx/>
                <a:latin typeface="Trebuchet MS" panose="020B0603020202020204"/>
                <a:ea typeface="+mn-ea"/>
                <a:cs typeface="+mn-cs"/>
              </a:rPr>
              <a:t> </a:t>
            </a:r>
            <a:r>
              <a:rPr kumimoji="0" lang="es-CL" sz="2800" b="0" i="0" u="none" strike="noStrike" kern="1200" cap="none" spc="0" normalizeH="0" baseline="0" noProof="0" dirty="0" err="1" smtClean="0">
                <a:ln>
                  <a:noFill/>
                </a:ln>
                <a:solidFill>
                  <a:srgbClr val="CC6600"/>
                </a:solidFill>
                <a:effectLst/>
                <a:uLnTx/>
                <a:uFillTx/>
                <a:latin typeface="Trebuchet MS" panose="020B0603020202020204"/>
                <a:ea typeface="+mn-ea"/>
                <a:cs typeface="+mn-cs"/>
              </a:rPr>
              <a:t>communities</a:t>
            </a:r>
            <a:r>
              <a:rPr kumimoji="0" lang="es-CL" sz="2800" b="0" i="0" u="none" strike="noStrike" kern="1200" cap="none" spc="0" normalizeH="0" baseline="0" noProof="0" dirty="0" smtClean="0">
                <a:ln>
                  <a:noFill/>
                </a:ln>
                <a:solidFill>
                  <a:srgbClr val="CC6600"/>
                </a:solidFill>
                <a:effectLst/>
                <a:uLnTx/>
                <a:uFillTx/>
                <a:latin typeface="Trebuchet MS" panose="020B0603020202020204"/>
                <a:ea typeface="+mn-ea"/>
                <a:cs typeface="+mn-cs"/>
              </a:rPr>
              <a:t> crecen allí donde no existen aún intereses institucionalizados, o donde no existen controversias fuertes.  </a:t>
            </a:r>
            <a:endParaRPr kumimoji="0" lang="es-CL" sz="2800" b="0" i="0" u="none" strike="noStrike" kern="1200" cap="none" spc="0" normalizeH="0" baseline="0" noProof="0" dirty="0">
              <a:ln>
                <a:noFill/>
              </a:ln>
              <a:solidFill>
                <a:srgbClr val="CC6600"/>
              </a:solidFill>
              <a:effectLst/>
              <a:uLnTx/>
              <a:uFillTx/>
              <a:latin typeface="Trebuchet MS" panose="020B0603020202020204"/>
              <a:ea typeface="+mn-ea"/>
              <a:cs typeface="+mn-cs"/>
            </a:endParaRPr>
          </a:p>
        </p:txBody>
      </p:sp>
      <p:sp>
        <p:nvSpPr>
          <p:cNvPr id="5" name="Title 1">
            <a:extLst>
              <a:ext uri="{FF2B5EF4-FFF2-40B4-BE49-F238E27FC236}">
                <a16:creationId xmlns:a16="http://schemas.microsoft.com/office/drawing/2014/main" id="{FB50D56C-E824-4444-8220-DE47FF5D961C}"/>
              </a:ext>
            </a:extLst>
          </p:cNvPr>
          <p:cNvSpPr txBox="1">
            <a:spLocks/>
          </p:cNvSpPr>
          <p:nvPr/>
        </p:nvSpPr>
        <p:spPr>
          <a:xfrm>
            <a:off x="653143" y="436590"/>
            <a:ext cx="104168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2800" b="1" i="0" u="none" strike="noStrike" kern="1200" cap="none" spc="0" normalizeH="0" baseline="0" noProof="0" dirty="0">
                <a:ln>
                  <a:noFill/>
                </a:ln>
                <a:solidFill>
                  <a:srgbClr val="CC6600"/>
                </a:solidFill>
                <a:effectLst/>
                <a:uLnTx/>
                <a:uFillTx/>
                <a:latin typeface="Corbel"/>
                <a:ea typeface="+mj-ea"/>
                <a:cs typeface="+mj-cs"/>
              </a:rPr>
              <a:t>Redes entre investigadores, políticos y grupos de interés</a:t>
            </a:r>
          </a:p>
        </p:txBody>
      </p:sp>
    </p:spTree>
    <p:extLst>
      <p:ext uri="{BB962C8B-B14F-4D97-AF65-F5344CB8AC3E}">
        <p14:creationId xmlns:p14="http://schemas.microsoft.com/office/powerpoint/2010/main" val="167506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QUÉ ES SEGURIDAD CIUDADANA</a:t>
            </a:r>
            <a:endParaRPr lang="en-US" dirty="0"/>
          </a:p>
        </p:txBody>
      </p:sp>
      <p:sp>
        <p:nvSpPr>
          <p:cNvPr id="3" name="Subtítulo 2"/>
          <p:cNvSpPr>
            <a:spLocks noGrp="1"/>
          </p:cNvSpPr>
          <p:nvPr>
            <p:ph type="subTitle" idx="1"/>
          </p:nvPr>
        </p:nvSpPr>
        <p:spPr/>
        <p:txBody>
          <a:bodyPr>
            <a:normAutofit fontScale="85000" lnSpcReduction="20000"/>
          </a:bodyPr>
          <a:lstStyle/>
          <a:p>
            <a:r>
              <a:rPr lang="es-ES" dirty="0"/>
              <a:t>la seguridad ciudadana </a:t>
            </a:r>
            <a:r>
              <a:rPr lang="es-ES" dirty="0" smtClean="0"/>
              <a:t>es la </a:t>
            </a:r>
            <a:r>
              <a:rPr lang="es-ES" dirty="0"/>
              <a:t>situación social en la que todas las personas pueden gozar libremente de sus derechos fundamentales, a la vez que las instituciones públicas tienen la suficiente capacidad, en el marco de un Estado de Derecho, para garantizar su ejercicio y para responder con eficacia cuando éstos son </a:t>
            </a:r>
            <a:r>
              <a:rPr lang="es-ES" dirty="0" smtClean="0"/>
              <a:t>vulnerados (CIDH)</a:t>
            </a:r>
            <a:endParaRPr lang="es-ES" dirty="0"/>
          </a:p>
          <a:p>
            <a:endParaRPr lang="en-US" dirty="0"/>
          </a:p>
        </p:txBody>
      </p:sp>
    </p:spTree>
    <p:extLst>
      <p:ext uri="{BB962C8B-B14F-4D97-AF65-F5344CB8AC3E}">
        <p14:creationId xmlns:p14="http://schemas.microsoft.com/office/powerpoint/2010/main" val="90508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Grandes Nociones e Ideas fuerza </a:t>
            </a:r>
            <a:r>
              <a:rPr lang="es-ES" dirty="0" smtClean="0"/>
              <a:t>de la nueva área de políticas </a:t>
            </a:r>
            <a:endParaRPr lang="es-ES" dirty="0"/>
          </a:p>
        </p:txBody>
      </p:sp>
      <p:sp>
        <p:nvSpPr>
          <p:cNvPr id="3" name="Marcador de contenido 2"/>
          <p:cNvSpPr>
            <a:spLocks noGrp="1"/>
          </p:cNvSpPr>
          <p:nvPr>
            <p:ph idx="1"/>
          </p:nvPr>
        </p:nvSpPr>
        <p:spPr/>
        <p:txBody>
          <a:bodyPr/>
          <a:lstStyle/>
          <a:p>
            <a:r>
              <a:rPr lang="es-ES" dirty="0" err="1" smtClean="0"/>
              <a:t>Enfasis</a:t>
            </a:r>
            <a:r>
              <a:rPr lang="es-ES" dirty="0" smtClean="0"/>
              <a:t> en </a:t>
            </a:r>
            <a:r>
              <a:rPr lang="es-ES" dirty="0" smtClean="0"/>
              <a:t>la profesionalización </a:t>
            </a:r>
            <a:r>
              <a:rPr lang="es-ES" dirty="0" smtClean="0"/>
              <a:t>de </a:t>
            </a:r>
            <a:r>
              <a:rPr lang="es-ES" dirty="0" smtClean="0"/>
              <a:t>los procesos </a:t>
            </a:r>
            <a:r>
              <a:rPr lang="es-ES" dirty="0" smtClean="0"/>
              <a:t>de implementación de proyectos</a:t>
            </a:r>
          </a:p>
          <a:p>
            <a:r>
              <a:rPr lang="es-ES" dirty="0" smtClean="0"/>
              <a:t>Reforma procesal penal</a:t>
            </a:r>
          </a:p>
          <a:p>
            <a:r>
              <a:rPr lang="es-ES" dirty="0" smtClean="0"/>
              <a:t>Enfoque preventivo de control de factores de riesgos</a:t>
            </a:r>
          </a:p>
          <a:p>
            <a:r>
              <a:rPr lang="es-ES" dirty="0" smtClean="0"/>
              <a:t>Implementación de experiencias exitosas en otros países</a:t>
            </a:r>
          </a:p>
          <a:p>
            <a:endParaRPr lang="es-ES" dirty="0" smtClean="0"/>
          </a:p>
          <a:p>
            <a:endParaRPr lang="es-ES" dirty="0" smtClean="0"/>
          </a:p>
          <a:p>
            <a:endParaRPr lang="es-ES" dirty="0"/>
          </a:p>
        </p:txBody>
      </p:sp>
    </p:spTree>
    <p:extLst>
      <p:ext uri="{BB962C8B-B14F-4D97-AF65-F5344CB8AC3E}">
        <p14:creationId xmlns:p14="http://schemas.microsoft.com/office/powerpoint/2010/main" val="310087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1606" y="14240"/>
            <a:ext cx="4158806" cy="4678013"/>
          </a:xfrm>
          <a:prstGeom prst="rect">
            <a:avLst/>
          </a:prstGeom>
          <a:blipFill>
            <a:blip r:embed="rId2"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2969057" y="1395946"/>
            <a:ext cx="1977390" cy="2851902"/>
          </a:xfrm>
          <a:prstGeom prst="rect">
            <a:avLst/>
          </a:prstGeom>
        </p:spPr>
        <p:txBody>
          <a:bodyPr vert="horz" wrap="square" lIns="0" tIns="10001" rIns="0" bIns="0" rtlCol="0">
            <a:spAutoFit/>
          </a:bodyPr>
          <a:lstStyle/>
          <a:p>
            <a:pPr marL="9525" marR="3810" lvl="0" indent="0" algn="l" defTabSz="685800" rtl="0" eaLnBrk="1" fontAlgn="auto" latinLnBrk="0" hangingPunct="1">
              <a:lnSpc>
                <a:spcPct val="100000"/>
              </a:lnSpc>
              <a:spcBef>
                <a:spcPts val="79"/>
              </a:spcBef>
              <a:spcAft>
                <a:spcPts val="0"/>
              </a:spcAft>
              <a:buClrTx/>
              <a:buSzTx/>
              <a:buFontTx/>
              <a:buNone/>
              <a:tabLst/>
              <a:defRPr/>
            </a:pPr>
            <a:r>
              <a:rPr kumimoji="0" sz="1500" b="0" i="0" u="none" strike="noStrike" kern="1200" cap="none" spc="-11" normalizeH="0" baseline="0" noProof="0" dirty="0">
                <a:ln>
                  <a:noFill/>
                </a:ln>
                <a:solidFill>
                  <a:prstClr val="black"/>
                </a:solidFill>
                <a:effectLst/>
                <a:uLnTx/>
                <a:uFillTx/>
                <a:latin typeface="Calibri"/>
                <a:ea typeface="+mn-ea"/>
                <a:cs typeface="Calibri"/>
              </a:rPr>
              <a:t>“Tras </a:t>
            </a:r>
            <a:r>
              <a:rPr kumimoji="0" sz="1500" b="0" i="0" u="none" strike="noStrike" kern="1200" cap="none" spc="-4" normalizeH="0" baseline="0" noProof="0" dirty="0">
                <a:ln>
                  <a:noFill/>
                </a:ln>
                <a:solidFill>
                  <a:prstClr val="black"/>
                </a:solidFill>
                <a:effectLst/>
                <a:uLnTx/>
                <a:uFillTx/>
                <a:latin typeface="Calibri"/>
                <a:ea typeface="+mn-ea"/>
                <a:cs typeface="Calibri"/>
              </a:rPr>
              <a:t>la definición </a:t>
            </a:r>
            <a:r>
              <a:rPr kumimoji="0" sz="1500" b="0" i="0" u="none" strike="noStrike" kern="1200" cap="none" spc="0" normalizeH="0" baseline="0" noProof="0" dirty="0">
                <a:ln>
                  <a:noFill/>
                </a:ln>
                <a:solidFill>
                  <a:prstClr val="black"/>
                </a:solidFill>
                <a:effectLst/>
                <a:uLnTx/>
                <a:uFillTx/>
                <a:latin typeface="Calibri"/>
                <a:ea typeface="+mn-ea"/>
                <a:cs typeface="Calibri"/>
              </a:rPr>
              <a:t>de </a:t>
            </a:r>
            <a:r>
              <a:rPr kumimoji="0" sz="1500" b="0" i="0" u="none" strike="noStrike" kern="1200" cap="none" spc="-4" normalizeH="0" baseline="0" noProof="0" dirty="0">
                <a:ln>
                  <a:noFill/>
                </a:ln>
                <a:solidFill>
                  <a:prstClr val="black"/>
                </a:solidFill>
                <a:effectLst/>
                <a:uLnTx/>
                <a:uFillTx/>
                <a:latin typeface="Calibri"/>
                <a:ea typeface="+mn-ea"/>
                <a:cs typeface="Calibri"/>
              </a:rPr>
              <a:t>una  política pública </a:t>
            </a:r>
            <a:r>
              <a:rPr kumimoji="0" sz="1500" b="0" i="0" u="none" strike="noStrike" kern="1200" cap="none" spc="-11" normalizeH="0" baseline="0" noProof="0" dirty="0">
                <a:ln>
                  <a:noFill/>
                </a:ln>
                <a:solidFill>
                  <a:prstClr val="black"/>
                </a:solidFill>
                <a:effectLst/>
                <a:uLnTx/>
                <a:uFillTx/>
                <a:latin typeface="Calibri"/>
                <a:ea typeface="+mn-ea"/>
                <a:cs typeface="Calibri"/>
              </a:rPr>
              <a:t>hay </a:t>
            </a:r>
            <a:r>
              <a:rPr kumimoji="0" sz="1500" b="0" i="0" u="none" strike="noStrike" kern="1200" cap="none" spc="-4" normalizeH="0" baseline="0" noProof="0" dirty="0">
                <a:ln>
                  <a:noFill/>
                </a:ln>
                <a:solidFill>
                  <a:prstClr val="black"/>
                </a:solidFill>
                <a:effectLst/>
                <a:uLnTx/>
                <a:uFillTx/>
                <a:latin typeface="Calibri"/>
                <a:ea typeface="+mn-ea"/>
                <a:cs typeface="Calibri"/>
              </a:rPr>
              <a:t>un  </a:t>
            </a:r>
            <a:r>
              <a:rPr kumimoji="0" sz="1500" b="0" i="0" u="none" strike="noStrike" kern="1200" cap="none" spc="-8" normalizeH="0" baseline="0" noProof="0" dirty="0">
                <a:ln>
                  <a:noFill/>
                </a:ln>
                <a:solidFill>
                  <a:prstClr val="black"/>
                </a:solidFill>
                <a:effectLst/>
                <a:uLnTx/>
                <a:uFillTx/>
                <a:latin typeface="Calibri"/>
                <a:ea typeface="+mn-ea"/>
                <a:cs typeface="Calibri"/>
              </a:rPr>
              <a:t>proceso </a:t>
            </a:r>
            <a:r>
              <a:rPr kumimoji="0" sz="1500" b="0" i="0" u="none" strike="noStrike" kern="1200" cap="none" spc="-4" normalizeH="0" baseline="0" noProof="0" dirty="0">
                <a:ln>
                  <a:noFill/>
                </a:ln>
                <a:solidFill>
                  <a:prstClr val="black"/>
                </a:solidFill>
                <a:effectLst/>
                <a:uLnTx/>
                <a:uFillTx/>
                <a:latin typeface="Calibri"/>
                <a:ea typeface="+mn-ea"/>
                <a:cs typeface="Calibri"/>
              </a:rPr>
              <a:t>político </a:t>
            </a:r>
            <a:r>
              <a:rPr kumimoji="0" sz="1500" b="0" i="0" u="none" strike="noStrike" kern="1200" cap="none" spc="0" normalizeH="0" baseline="0" noProof="0" dirty="0">
                <a:ln>
                  <a:noFill/>
                </a:ln>
                <a:solidFill>
                  <a:prstClr val="black"/>
                </a:solidFill>
                <a:effectLst/>
                <a:uLnTx/>
                <a:uFillTx/>
                <a:latin typeface="Calibri"/>
                <a:ea typeface="+mn-ea"/>
                <a:cs typeface="Calibri"/>
              </a:rPr>
              <a:t>en </a:t>
            </a:r>
            <a:r>
              <a:rPr kumimoji="0" sz="1500" b="0" i="0" u="none" strike="noStrike" kern="1200" cap="none" spc="-4" normalizeH="0" baseline="0" noProof="0" dirty="0">
                <a:ln>
                  <a:noFill/>
                </a:ln>
                <a:solidFill>
                  <a:prstClr val="black"/>
                </a:solidFill>
                <a:effectLst/>
                <a:uLnTx/>
                <a:uFillTx/>
                <a:latin typeface="Calibri"/>
                <a:ea typeface="+mn-ea"/>
                <a:cs typeface="Calibri"/>
              </a:rPr>
              <a:t>que  </a:t>
            </a:r>
            <a:r>
              <a:rPr kumimoji="0" sz="1500" b="0" i="0" u="none" strike="noStrike" kern="1200" cap="none" spc="-11" normalizeH="0" baseline="0" noProof="0" dirty="0">
                <a:ln>
                  <a:noFill/>
                </a:ln>
                <a:solidFill>
                  <a:prstClr val="black"/>
                </a:solidFill>
                <a:effectLst/>
                <a:uLnTx/>
                <a:uFillTx/>
                <a:latin typeface="Calibri"/>
                <a:ea typeface="+mn-ea"/>
                <a:cs typeface="Calibri"/>
              </a:rPr>
              <a:t>diversos </a:t>
            </a:r>
            <a:r>
              <a:rPr kumimoji="0" sz="1500" b="0" i="0" u="none" strike="noStrike" kern="1200" cap="none" spc="-8" normalizeH="0" baseline="0" noProof="0" dirty="0">
                <a:ln>
                  <a:noFill/>
                </a:ln>
                <a:solidFill>
                  <a:prstClr val="black"/>
                </a:solidFill>
                <a:effectLst/>
                <a:uLnTx/>
                <a:uFillTx/>
                <a:latin typeface="Calibri"/>
                <a:ea typeface="+mn-ea"/>
                <a:cs typeface="Calibri"/>
              </a:rPr>
              <a:t>actores  explicitan </a:t>
            </a:r>
            <a:r>
              <a:rPr kumimoji="0" sz="1500" b="0" i="0" u="none" strike="noStrike" kern="1200" cap="none" spc="-4" normalizeH="0" baseline="0" noProof="0" dirty="0">
                <a:ln>
                  <a:noFill/>
                </a:ln>
                <a:solidFill>
                  <a:prstClr val="black"/>
                </a:solidFill>
                <a:effectLst/>
                <a:uLnTx/>
                <a:uFillTx/>
                <a:latin typeface="Calibri"/>
                <a:ea typeface="+mn-ea"/>
                <a:cs typeface="Calibri"/>
              </a:rPr>
              <a:t>sus </a:t>
            </a:r>
            <a:r>
              <a:rPr kumimoji="0" sz="1500" b="0" i="0" u="none" strike="noStrike" kern="1200" cap="none" spc="-8" normalizeH="0" baseline="0" noProof="0" dirty="0">
                <a:ln>
                  <a:noFill/>
                </a:ln>
                <a:solidFill>
                  <a:prstClr val="black"/>
                </a:solidFill>
                <a:effectLst/>
                <a:uLnTx/>
                <a:uFillTx/>
                <a:latin typeface="Calibri"/>
                <a:ea typeface="+mn-ea"/>
                <a:cs typeface="Calibri"/>
              </a:rPr>
              <a:t>intereses </a:t>
            </a:r>
            <a:r>
              <a:rPr kumimoji="0" sz="1500" b="0" i="0" u="none" strike="noStrike" kern="1200" cap="none" spc="0" normalizeH="0" baseline="0" noProof="0" dirty="0">
                <a:ln>
                  <a:noFill/>
                </a:ln>
                <a:solidFill>
                  <a:prstClr val="black"/>
                </a:solidFill>
                <a:effectLst/>
                <a:uLnTx/>
                <a:uFillTx/>
                <a:latin typeface="Calibri"/>
                <a:ea typeface="+mn-ea"/>
                <a:cs typeface="Calibri"/>
              </a:rPr>
              <a:t>y  pugnan </a:t>
            </a:r>
            <a:r>
              <a:rPr kumimoji="0" sz="1500" b="0" i="0" u="none" strike="noStrike" kern="1200" cap="none" spc="-8" normalizeH="0" baseline="0" noProof="0" dirty="0">
                <a:ln>
                  <a:noFill/>
                </a:ln>
                <a:solidFill>
                  <a:prstClr val="black"/>
                </a:solidFill>
                <a:effectLst/>
                <a:uLnTx/>
                <a:uFillTx/>
                <a:latin typeface="Calibri"/>
                <a:ea typeface="+mn-ea"/>
                <a:cs typeface="Calibri"/>
              </a:rPr>
              <a:t>porque </a:t>
            </a:r>
            <a:r>
              <a:rPr kumimoji="0" sz="1500" b="0" i="0" u="none" strike="noStrike" kern="1200" cap="none" spc="0" normalizeH="0" baseline="0" noProof="0" dirty="0">
                <a:ln>
                  <a:noFill/>
                </a:ln>
                <a:solidFill>
                  <a:prstClr val="black"/>
                </a:solidFill>
                <a:effectLst/>
                <a:uLnTx/>
                <a:uFillTx/>
                <a:latin typeface="Calibri"/>
                <a:ea typeface="+mn-ea"/>
                <a:cs typeface="Calibri"/>
              </a:rPr>
              <a:t>los  </a:t>
            </a:r>
            <a:r>
              <a:rPr kumimoji="0" sz="1500" b="0" i="0" u="none" strike="noStrike" kern="1200" cap="none" spc="-4" normalizeH="0" baseline="0" noProof="0" dirty="0">
                <a:ln>
                  <a:noFill/>
                </a:ln>
                <a:solidFill>
                  <a:prstClr val="black"/>
                </a:solidFill>
                <a:effectLst/>
                <a:uLnTx/>
                <a:uFillTx/>
                <a:latin typeface="Calibri"/>
                <a:ea typeface="+mn-ea"/>
                <a:cs typeface="Calibri"/>
              </a:rPr>
              <a:t>contenidos </a:t>
            </a:r>
            <a:r>
              <a:rPr kumimoji="0" sz="1500" b="0" i="0" u="none" strike="noStrike" kern="1200" cap="none" spc="-8" normalizeH="0" baseline="0" noProof="0" dirty="0">
                <a:ln>
                  <a:noFill/>
                </a:ln>
                <a:solidFill>
                  <a:prstClr val="black"/>
                </a:solidFill>
                <a:effectLst/>
                <a:uLnTx/>
                <a:uFillTx/>
                <a:latin typeface="Calibri"/>
                <a:ea typeface="+mn-ea"/>
                <a:cs typeface="Calibri"/>
              </a:rPr>
              <a:t>concretos </a:t>
            </a:r>
            <a:r>
              <a:rPr kumimoji="0" sz="1500" b="0" i="0" u="none" strike="noStrike" kern="1200" cap="none" spc="-4" normalizeH="0" baseline="0" noProof="0" dirty="0">
                <a:ln>
                  <a:noFill/>
                </a:ln>
                <a:solidFill>
                  <a:prstClr val="black"/>
                </a:solidFill>
                <a:effectLst/>
                <a:uLnTx/>
                <a:uFillTx/>
                <a:latin typeface="Calibri"/>
                <a:ea typeface="+mn-ea"/>
                <a:cs typeface="Calibri"/>
              </a:rPr>
              <a:t>de  </a:t>
            </a:r>
            <a:r>
              <a:rPr kumimoji="0" sz="1500" b="0" i="0" u="none" strike="noStrike" kern="1200" cap="none" spc="0" normalizeH="0" baseline="0" noProof="0" dirty="0">
                <a:ln>
                  <a:noFill/>
                </a:ln>
                <a:solidFill>
                  <a:prstClr val="black"/>
                </a:solidFill>
                <a:effectLst/>
                <a:uLnTx/>
                <a:uFillTx/>
                <a:latin typeface="Calibri"/>
                <a:ea typeface="+mn-ea"/>
                <a:cs typeface="Calibri"/>
              </a:rPr>
              <a:t>la </a:t>
            </a:r>
            <a:r>
              <a:rPr kumimoji="0" sz="1500" b="0" i="0" u="none" strike="noStrike" kern="1200" cap="none" spc="-4" normalizeH="0" baseline="0" noProof="0" dirty="0">
                <a:ln>
                  <a:noFill/>
                </a:ln>
                <a:solidFill>
                  <a:prstClr val="black"/>
                </a:solidFill>
                <a:effectLst/>
                <a:uLnTx/>
                <a:uFillTx/>
                <a:latin typeface="Calibri"/>
                <a:ea typeface="+mn-ea"/>
                <a:cs typeface="Calibri"/>
              </a:rPr>
              <a:t>política pública  incorpore </a:t>
            </a:r>
            <a:r>
              <a:rPr kumimoji="0" sz="1500" b="0" i="0" u="none" strike="noStrike" kern="1200" cap="none" spc="0" normalizeH="0" baseline="0" noProof="0" dirty="0">
                <a:ln>
                  <a:noFill/>
                </a:ln>
                <a:solidFill>
                  <a:prstClr val="black"/>
                </a:solidFill>
                <a:effectLst/>
                <a:uLnTx/>
                <a:uFillTx/>
                <a:latin typeface="Calibri"/>
                <a:ea typeface="+mn-ea"/>
                <a:cs typeface="Calibri"/>
              </a:rPr>
              <a:t>y</a:t>
            </a:r>
            <a:r>
              <a:rPr kumimoji="0" sz="1500" b="0" i="0" u="none" strike="noStrike" kern="1200" cap="none" spc="-26" normalizeH="0" baseline="0" noProof="0" dirty="0">
                <a:ln>
                  <a:noFill/>
                </a:ln>
                <a:solidFill>
                  <a:prstClr val="black"/>
                </a:solidFill>
                <a:effectLst/>
                <a:uLnTx/>
                <a:uFillTx/>
                <a:latin typeface="Calibri"/>
                <a:ea typeface="+mn-ea"/>
                <a:cs typeface="Calibri"/>
              </a:rPr>
              <a:t> </a:t>
            </a:r>
            <a:r>
              <a:rPr kumimoji="0" sz="1500" b="0" i="0" u="none" strike="noStrike" kern="1200" cap="none" spc="-11" normalizeH="0" baseline="0" noProof="0" dirty="0">
                <a:ln>
                  <a:noFill/>
                </a:ln>
                <a:solidFill>
                  <a:prstClr val="black"/>
                </a:solidFill>
                <a:effectLst/>
                <a:uLnTx/>
                <a:uFillTx/>
                <a:latin typeface="Calibri"/>
                <a:ea typeface="+mn-ea"/>
                <a:cs typeface="Calibri"/>
              </a:rPr>
              <a:t>satisfaga</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esos </a:t>
            </a:r>
            <a:r>
              <a:rPr kumimoji="0" sz="1500" b="0" i="0" u="none" strike="noStrike" kern="1200" cap="none" spc="-8" normalizeH="0" baseline="0" noProof="0" dirty="0">
                <a:ln>
                  <a:noFill/>
                </a:ln>
                <a:solidFill>
                  <a:prstClr val="black"/>
                </a:solidFill>
                <a:effectLst/>
                <a:uLnTx/>
                <a:uFillTx/>
                <a:latin typeface="Calibri"/>
                <a:ea typeface="+mn-ea"/>
                <a:cs typeface="Calibri"/>
              </a:rPr>
              <a:t>intereses”</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Times New Roman"/>
              <a:ea typeface="+mn-ea"/>
              <a:cs typeface="Times New Roman"/>
            </a:endParaRPr>
          </a:p>
          <a:p>
            <a:pPr marL="46196" marR="0" lvl="0" indent="0" algn="l" defTabSz="685800" rtl="0" eaLnBrk="1" fontAlgn="auto" latinLnBrk="0" hangingPunct="1">
              <a:lnSpc>
                <a:spcPct val="100000"/>
              </a:lnSpc>
              <a:spcBef>
                <a:spcPts val="1091"/>
              </a:spcBef>
              <a:spcAft>
                <a:spcPts val="0"/>
              </a:spcAft>
              <a:buClrTx/>
              <a:buSzTx/>
              <a:buFontTx/>
              <a:buNone/>
              <a:tabLst/>
              <a:defRPr/>
            </a:pPr>
            <a:r>
              <a:rPr kumimoji="0" sz="1050" b="0" i="0" u="none" strike="noStrike" kern="1200" cap="none" spc="-4" normalizeH="0" baseline="0" noProof="0" dirty="0">
                <a:ln>
                  <a:noFill/>
                </a:ln>
                <a:solidFill>
                  <a:prstClr val="black"/>
                </a:solidFill>
                <a:effectLst/>
                <a:uLnTx/>
                <a:uFillTx/>
                <a:latin typeface="Calibri"/>
                <a:ea typeface="+mn-ea"/>
                <a:cs typeface="Calibri"/>
              </a:rPr>
              <a:t>Olavarría</a:t>
            </a:r>
            <a:r>
              <a:rPr kumimoji="0" sz="1050" b="0" i="0" u="none" strike="noStrike" kern="1200" cap="none" spc="0" normalizeH="0" baseline="0" noProof="0" dirty="0">
                <a:ln>
                  <a:noFill/>
                </a:ln>
                <a:solidFill>
                  <a:prstClr val="black"/>
                </a:solidFill>
                <a:effectLst/>
                <a:uLnTx/>
                <a:uFillTx/>
                <a:latin typeface="Calibri"/>
                <a:ea typeface="+mn-ea"/>
                <a:cs typeface="Calibri"/>
              </a:rPr>
              <a:t> </a:t>
            </a:r>
            <a:r>
              <a:rPr kumimoji="0" sz="1050" b="0" i="0" u="none" strike="noStrike" kern="1200" cap="none" spc="-4" normalizeH="0" baseline="0" noProof="0" dirty="0">
                <a:ln>
                  <a:noFill/>
                </a:ln>
                <a:solidFill>
                  <a:prstClr val="black"/>
                </a:solidFill>
                <a:effectLst/>
                <a:uLnTx/>
                <a:uFillTx/>
                <a:latin typeface="Calibri"/>
                <a:ea typeface="+mn-ea"/>
                <a:cs typeface="Calibri"/>
              </a:rPr>
              <a:t>(2007)</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2969056" y="107727"/>
            <a:ext cx="2012633" cy="624690"/>
          </a:xfrm>
          <a:prstGeom prst="rect">
            <a:avLst/>
          </a:prstGeom>
        </p:spPr>
        <p:txBody>
          <a:bodyPr vert="horz" wrap="square" lIns="0" tIns="9049" rIns="0" bIns="0" rtlCol="0">
            <a:spAutoFit/>
          </a:bodyPr>
          <a:lstStyle/>
          <a:p>
            <a:pPr marL="9525">
              <a:lnSpc>
                <a:spcPts val="2396"/>
              </a:lnSpc>
              <a:spcBef>
                <a:spcPts val="71"/>
              </a:spcBef>
            </a:pPr>
            <a:r>
              <a:rPr sz="2100" b="0" spc="-4" dirty="0">
                <a:latin typeface="Calibri Light"/>
                <a:cs typeface="Calibri Light"/>
              </a:rPr>
              <a:t>… </a:t>
            </a:r>
            <a:r>
              <a:rPr sz="2100" b="0" spc="-15" dirty="0">
                <a:latin typeface="Calibri Light"/>
                <a:cs typeface="Calibri Light"/>
              </a:rPr>
              <a:t>para </a:t>
            </a:r>
            <a:r>
              <a:rPr sz="2100" b="0" spc="-4" dirty="0">
                <a:latin typeface="Calibri Light"/>
                <a:cs typeface="Calibri Light"/>
              </a:rPr>
              <a:t>hablar</a:t>
            </a:r>
            <a:r>
              <a:rPr sz="2100" b="0" spc="-15" dirty="0">
                <a:latin typeface="Calibri Light"/>
                <a:cs typeface="Calibri Light"/>
              </a:rPr>
              <a:t> </a:t>
            </a:r>
            <a:r>
              <a:rPr sz="2100" b="0" spc="-4" dirty="0">
                <a:latin typeface="Calibri Light"/>
                <a:cs typeface="Calibri Light"/>
              </a:rPr>
              <a:t>de</a:t>
            </a:r>
            <a:endParaRPr sz="2100">
              <a:latin typeface="Calibri Light"/>
              <a:cs typeface="Calibri Light"/>
            </a:endParaRPr>
          </a:p>
          <a:p>
            <a:pPr marL="9525">
              <a:lnSpc>
                <a:spcPts val="2396"/>
              </a:lnSpc>
            </a:pPr>
            <a:r>
              <a:rPr sz="2100" b="0" spc="-8" dirty="0">
                <a:latin typeface="Calibri Light"/>
                <a:cs typeface="Calibri Light"/>
              </a:rPr>
              <a:t>políticas</a:t>
            </a:r>
            <a:r>
              <a:rPr sz="2100" b="0" spc="-19" dirty="0">
                <a:latin typeface="Calibri Light"/>
                <a:cs typeface="Calibri Light"/>
              </a:rPr>
              <a:t> </a:t>
            </a:r>
            <a:r>
              <a:rPr sz="2100" b="0" spc="-8" dirty="0">
                <a:latin typeface="Calibri Light"/>
                <a:cs typeface="Calibri Light"/>
              </a:rPr>
              <a:t>públicas…</a:t>
            </a:r>
            <a:endParaRPr sz="2100">
              <a:latin typeface="Calibri Light"/>
              <a:cs typeface="Calibri Light"/>
            </a:endParaRPr>
          </a:p>
        </p:txBody>
      </p:sp>
      <p:sp>
        <p:nvSpPr>
          <p:cNvPr id="5" name="object 5"/>
          <p:cNvSpPr txBox="1">
            <a:spLocks noGrp="1"/>
          </p:cNvSpPr>
          <p:nvPr>
            <p:ph type="ftr" sz="quarter" idx="11"/>
          </p:nvPr>
        </p:nvSpPr>
        <p:spPr>
          <a:xfrm>
            <a:off x="6266815" y="3637630"/>
            <a:ext cx="1945004" cy="105318"/>
          </a:xfrm>
          <a:prstGeom prst="rect">
            <a:avLst/>
          </a:prstGeom>
        </p:spPr>
        <p:txBody>
          <a:bodyPr vert="horz" wrap="square" lIns="0" tIns="1429" rIns="0" bIns="0" rtlCol="0">
            <a:spAutoFit/>
          </a:bodyPr>
          <a:lstStyle/>
          <a:p>
            <a:pPr marL="9525" marR="0" lvl="0" indent="0" algn="l" defTabSz="685800" rtl="0" eaLnBrk="1" fontAlgn="auto" latinLnBrk="0" hangingPunct="1">
              <a:lnSpc>
                <a:spcPct val="100000"/>
              </a:lnSpc>
              <a:spcBef>
                <a:spcPts val="11"/>
              </a:spcBef>
              <a:spcAft>
                <a:spcPts val="0"/>
              </a:spcAft>
              <a:buClrTx/>
              <a:buSzTx/>
              <a:buFontTx/>
              <a:buNone/>
              <a:tabLst/>
              <a:defRPr/>
            </a:pPr>
            <a:r>
              <a:rPr kumimoji="0" sz="1000" b="0" i="0" u="none" strike="noStrike" kern="1200" cap="none" spc="-4" normalizeH="0" baseline="0" noProof="0" dirty="0">
                <a:ln>
                  <a:noFill/>
                </a:ln>
                <a:solidFill>
                  <a:prstClr val="black"/>
                </a:solidFill>
                <a:effectLst/>
                <a:uLnTx/>
                <a:uFillTx/>
                <a:latin typeface="Garamond" panose="02020404030301010803"/>
                <a:ea typeface="+mn-ea"/>
                <a:cs typeface="+mn-cs"/>
              </a:rPr>
              <a:t>Material </a:t>
            </a:r>
            <a:r>
              <a:rPr kumimoji="0" sz="1000" b="0" i="0" u="none" strike="noStrike" kern="1200" cap="none" spc="0" normalizeH="0" baseline="0" noProof="0" dirty="0">
                <a:ln>
                  <a:noFill/>
                </a:ln>
                <a:solidFill>
                  <a:prstClr val="black"/>
                </a:solidFill>
                <a:effectLst/>
                <a:uLnTx/>
                <a:uFillTx/>
                <a:latin typeface="Garamond" panose="02020404030301010803"/>
                <a:ea typeface="+mn-ea"/>
                <a:cs typeface="+mn-cs"/>
              </a:rPr>
              <a:t>docente </a:t>
            </a:r>
            <a:r>
              <a:rPr kumimoji="0" sz="1000" b="0" i="0" u="none" strike="noStrike" kern="1200" cap="none" spc="-4" normalizeH="0" baseline="0" noProof="0" dirty="0">
                <a:ln>
                  <a:noFill/>
                </a:ln>
                <a:solidFill>
                  <a:prstClr val="black"/>
                </a:solidFill>
                <a:effectLst/>
                <a:uLnTx/>
                <a:uFillTx/>
                <a:latin typeface="Garamond" panose="02020404030301010803"/>
                <a:ea typeface="+mn-ea"/>
                <a:cs typeface="+mn-cs"/>
              </a:rPr>
              <a:t>AMohor-CESC</a:t>
            </a:r>
            <a:r>
              <a:rPr kumimoji="0" sz="1000" b="0" i="0" u="none" strike="noStrike" kern="1200" cap="none" spc="-23" normalizeH="0" baseline="0" noProof="0" dirty="0">
                <a:ln>
                  <a:noFill/>
                </a:ln>
                <a:solidFill>
                  <a:prstClr val="black"/>
                </a:solidFill>
                <a:effectLst/>
                <a:uLnTx/>
                <a:uFillTx/>
                <a:latin typeface="Garamond" panose="02020404030301010803"/>
                <a:ea typeface="+mn-ea"/>
                <a:cs typeface="+mn-cs"/>
              </a:rPr>
              <a:t> </a:t>
            </a:r>
            <a:r>
              <a:rPr kumimoji="0" sz="1000" b="0" i="0" u="none" strike="noStrike" kern="1200" cap="none" spc="-4" normalizeH="0" baseline="0" noProof="0" dirty="0">
                <a:ln>
                  <a:noFill/>
                </a:ln>
                <a:solidFill>
                  <a:prstClr val="black"/>
                </a:solidFill>
                <a:effectLst/>
                <a:uLnTx/>
                <a:uFillTx/>
                <a:latin typeface="Garamond" panose="02020404030301010803"/>
                <a:ea typeface="+mn-ea"/>
                <a:cs typeface="+mn-cs"/>
              </a:rPr>
              <a:t>2018</a:t>
            </a:r>
          </a:p>
        </p:txBody>
      </p:sp>
    </p:spTree>
    <p:extLst>
      <p:ext uri="{BB962C8B-B14F-4D97-AF65-F5344CB8AC3E}">
        <p14:creationId xmlns:p14="http://schemas.microsoft.com/office/powerpoint/2010/main" val="305102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Algunos Desarrollos Significativos</a:t>
            </a:r>
            <a:endParaRPr lang="es-CL" dirty="0"/>
          </a:p>
        </p:txBody>
      </p:sp>
      <p:sp>
        <p:nvSpPr>
          <p:cNvPr id="3" name="Marcador de contenido 2"/>
          <p:cNvSpPr>
            <a:spLocks noGrp="1"/>
          </p:cNvSpPr>
          <p:nvPr>
            <p:ph idx="1"/>
          </p:nvPr>
        </p:nvSpPr>
        <p:spPr/>
        <p:txBody>
          <a:bodyPr>
            <a:normAutofit fontScale="92500" lnSpcReduction="20000"/>
          </a:bodyPr>
          <a:lstStyle/>
          <a:p>
            <a:pPr marL="342900" lvl="0" indent="-342900">
              <a:spcAft>
                <a:spcPts val="0"/>
              </a:spcAft>
              <a:buClrTx/>
              <a:buSzTx/>
            </a:pPr>
            <a:r>
              <a:rPr lang="es-ES" sz="2800" dirty="0">
                <a:solidFill>
                  <a:prstClr val="black"/>
                </a:solidFill>
                <a:latin typeface="Calibri"/>
              </a:rPr>
              <a:t>Desde la segunda mitad de los 90 se fortalece la cooperación internacional en materia de seguridad ciudadana:</a:t>
            </a:r>
          </a:p>
          <a:p>
            <a:pPr marL="342900" lvl="0" indent="-342900">
              <a:spcAft>
                <a:spcPts val="0"/>
              </a:spcAft>
              <a:buClrTx/>
              <a:buSzTx/>
            </a:pPr>
            <a:r>
              <a:rPr lang="es-ES" sz="2800" dirty="0">
                <a:solidFill>
                  <a:prstClr val="black"/>
                </a:solidFill>
                <a:latin typeface="Calibri"/>
              </a:rPr>
              <a:t>Se basa en el concepto de seguridad ciudadana</a:t>
            </a:r>
          </a:p>
          <a:p>
            <a:pPr marL="342900" lvl="0" indent="-342900">
              <a:spcAft>
                <a:spcPts val="0"/>
              </a:spcAft>
              <a:buClrTx/>
              <a:buSzTx/>
            </a:pPr>
            <a:r>
              <a:rPr lang="es-ES" sz="2800" dirty="0">
                <a:solidFill>
                  <a:prstClr val="black"/>
                </a:solidFill>
                <a:latin typeface="Calibri"/>
              </a:rPr>
              <a:t>Enfatiza fortalecimiento institucional</a:t>
            </a:r>
          </a:p>
          <a:p>
            <a:pPr marL="342900" lvl="0" indent="-342900">
              <a:spcAft>
                <a:spcPts val="0"/>
              </a:spcAft>
              <a:buClrTx/>
              <a:buSzTx/>
            </a:pPr>
            <a:r>
              <a:rPr lang="es-ES" sz="2800" dirty="0">
                <a:solidFill>
                  <a:prstClr val="black"/>
                </a:solidFill>
                <a:latin typeface="Calibri"/>
              </a:rPr>
              <a:t>Difusión de buenas prácticas</a:t>
            </a:r>
          </a:p>
          <a:p>
            <a:pPr marL="342900" lvl="0" indent="-342900">
              <a:spcAft>
                <a:spcPts val="0"/>
              </a:spcAft>
              <a:buClrTx/>
              <a:buSzTx/>
            </a:pPr>
            <a:r>
              <a:rPr lang="es-ES" sz="3200" dirty="0">
                <a:solidFill>
                  <a:prstClr val="black"/>
                </a:solidFill>
                <a:latin typeface="Calibri"/>
              </a:rPr>
              <a:t>Descentralización en la ejecución de políticas</a:t>
            </a:r>
          </a:p>
          <a:p>
            <a:pPr marL="342900" lvl="0" indent="-342900">
              <a:spcAft>
                <a:spcPts val="0"/>
              </a:spcAft>
              <a:buClrTx/>
              <a:buSzTx/>
            </a:pPr>
            <a:r>
              <a:rPr lang="es-ES" sz="3200" dirty="0">
                <a:solidFill>
                  <a:prstClr val="black"/>
                </a:solidFill>
                <a:latin typeface="Calibri"/>
              </a:rPr>
              <a:t>Coordinación intersectorial</a:t>
            </a:r>
          </a:p>
          <a:p>
            <a:pPr marL="342900" lvl="0" indent="-342900">
              <a:spcAft>
                <a:spcPts val="0"/>
              </a:spcAft>
              <a:buClrTx/>
              <a:buSzTx/>
            </a:pPr>
            <a:r>
              <a:rPr lang="es-ES" sz="3200" dirty="0" smtClean="0">
                <a:solidFill>
                  <a:prstClr val="black"/>
                </a:solidFill>
                <a:latin typeface="Calibri"/>
              </a:rPr>
              <a:t>Esfuerzos Iniciales de Evaluación de Resultados</a:t>
            </a:r>
            <a:endParaRPr lang="en-US" sz="3200" dirty="0">
              <a:solidFill>
                <a:prstClr val="black"/>
              </a:solidFill>
              <a:latin typeface="Calibri"/>
            </a:endParaRPr>
          </a:p>
          <a:p>
            <a:endParaRPr lang="es-CL" dirty="0"/>
          </a:p>
        </p:txBody>
      </p:sp>
    </p:spTree>
    <p:extLst>
      <p:ext uri="{BB962C8B-B14F-4D97-AF65-F5344CB8AC3E}">
        <p14:creationId xmlns:p14="http://schemas.microsoft.com/office/powerpoint/2010/main" val="184863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CLASIFICACIÓN DE PROGRAMAS PREVENTIVOS (</a:t>
            </a:r>
            <a:r>
              <a:rPr lang="es-ES" dirty="0" err="1" smtClean="0"/>
              <a:t>Welsh</a:t>
            </a:r>
            <a:r>
              <a:rPr lang="es-ES" dirty="0" smtClean="0"/>
              <a:t> and </a:t>
            </a:r>
            <a:r>
              <a:rPr lang="es-ES" dirty="0" err="1" smtClean="0"/>
              <a:t>Farrington</a:t>
            </a:r>
            <a:r>
              <a:rPr lang="es-ES" dirty="0" smtClean="0"/>
              <a:t>)</a:t>
            </a:r>
            <a:endParaRPr lang="es-CL" dirty="0"/>
          </a:p>
        </p:txBody>
      </p:sp>
      <p:sp>
        <p:nvSpPr>
          <p:cNvPr id="3" name="Marcador de contenido 2"/>
          <p:cNvSpPr>
            <a:spLocks noGrp="1"/>
          </p:cNvSpPr>
          <p:nvPr>
            <p:ph idx="1"/>
          </p:nvPr>
        </p:nvSpPr>
        <p:spPr/>
        <p:txBody>
          <a:bodyPr>
            <a:normAutofit fontScale="77500" lnSpcReduction="20000"/>
          </a:bodyPr>
          <a:lstStyle/>
          <a:p>
            <a:r>
              <a:rPr lang="en-US" dirty="0" smtClean="0"/>
              <a:t>There </a:t>
            </a:r>
            <a:r>
              <a:rPr lang="en-US" dirty="0"/>
              <a:t>are many possible ways of classifying crime prevention programs</a:t>
            </a:r>
            <a:r>
              <a:rPr lang="en-US" dirty="0" smtClean="0"/>
              <a:t>. </a:t>
            </a:r>
          </a:p>
          <a:p>
            <a:r>
              <a:rPr lang="en-US" dirty="0" smtClean="0"/>
              <a:t> Developmental </a:t>
            </a:r>
            <a:r>
              <a:rPr lang="en-US" dirty="0"/>
              <a:t>prevention refers to interventions designed to prevent the development of </a:t>
            </a:r>
            <a:r>
              <a:rPr lang="en-US" dirty="0" smtClean="0"/>
              <a:t>criminal </a:t>
            </a:r>
            <a:r>
              <a:rPr lang="en-US" dirty="0"/>
              <a:t>potential in individuals, especially those targeting risk and protective factors </a:t>
            </a:r>
            <a:r>
              <a:rPr lang="en-US" dirty="0" smtClean="0"/>
              <a:t>discovered </a:t>
            </a:r>
            <a:r>
              <a:rPr lang="en-US" dirty="0"/>
              <a:t>in studies of human development </a:t>
            </a:r>
            <a:r>
              <a:rPr lang="en-US" dirty="0" smtClean="0"/>
              <a:t>. </a:t>
            </a:r>
          </a:p>
          <a:p>
            <a:r>
              <a:rPr lang="en-US" dirty="0" smtClean="0"/>
              <a:t>Community </a:t>
            </a:r>
            <a:r>
              <a:rPr lang="en-US" dirty="0"/>
              <a:t>prevention refers to interventions designed to change the social </a:t>
            </a:r>
            <a:r>
              <a:rPr lang="en-US" dirty="0" smtClean="0"/>
              <a:t>conditions </a:t>
            </a:r>
            <a:r>
              <a:rPr lang="en-US" dirty="0"/>
              <a:t>and institutions (e.g., families, peers, social norms, clubs, organizations) that </a:t>
            </a:r>
            <a:r>
              <a:rPr lang="en-US" dirty="0" smtClean="0"/>
              <a:t>influence </a:t>
            </a:r>
            <a:r>
              <a:rPr lang="en-US" dirty="0"/>
              <a:t>offending in residential communities </a:t>
            </a:r>
            <a:r>
              <a:rPr lang="en-US" dirty="0" smtClean="0"/>
              <a:t>. </a:t>
            </a:r>
          </a:p>
          <a:p>
            <a:r>
              <a:rPr lang="en-US" dirty="0" smtClean="0"/>
              <a:t>Situational </a:t>
            </a:r>
            <a:r>
              <a:rPr lang="en-US" dirty="0"/>
              <a:t>prevention refers to interventions designed to prevent the occurrence of crimes by reducing opportunities and increasing the risk and difficulty of offending </a:t>
            </a:r>
            <a:r>
              <a:rPr lang="en-US" dirty="0" smtClean="0"/>
              <a:t>. </a:t>
            </a:r>
          </a:p>
          <a:p>
            <a:r>
              <a:rPr lang="en-US" dirty="0" smtClean="0"/>
              <a:t>Criminal </a:t>
            </a:r>
            <a:r>
              <a:rPr lang="en-US" dirty="0"/>
              <a:t>justice prevention refers to traditional deterrent, </a:t>
            </a:r>
            <a:r>
              <a:rPr lang="en-US" dirty="0" err="1"/>
              <a:t>incapacitative</a:t>
            </a:r>
            <a:r>
              <a:rPr lang="en-US" dirty="0"/>
              <a:t>, and </a:t>
            </a:r>
            <a:r>
              <a:rPr lang="en-US" dirty="0" err="1"/>
              <a:t>rehabilitative</a:t>
            </a:r>
            <a:r>
              <a:rPr lang="en-US" dirty="0"/>
              <a:t> strategies operated by law enforcement and agencies of the criminal justice system </a:t>
            </a:r>
            <a:endParaRPr lang="es-CL" dirty="0"/>
          </a:p>
        </p:txBody>
      </p:sp>
    </p:spTree>
    <p:extLst>
      <p:ext uri="{BB962C8B-B14F-4D97-AF65-F5344CB8AC3E}">
        <p14:creationId xmlns:p14="http://schemas.microsoft.com/office/powerpoint/2010/main" val="407985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l_fi" descr="http://1.bp.blogspot.com/-fjrUZL2P0N8/T24G8HoVz7I/AAAAAAAAArM/QIDG-CDVMVQ/s640/Mapa_Politico_Mudo_America.gif"/>
          <p:cNvPicPr/>
          <p:nvPr/>
        </p:nvPicPr>
        <p:blipFill>
          <a:blip r:embed="rId2" cstate="print">
            <a:duotone>
              <a:schemeClr val="accent1">
                <a:shade val="45000"/>
                <a:satMod val="135000"/>
              </a:schemeClr>
              <a:prstClr val="white"/>
            </a:duotone>
          </a:blip>
          <a:srcRect/>
          <a:stretch>
            <a:fillRect/>
          </a:stretch>
        </p:blipFill>
        <p:spPr bwMode="auto">
          <a:xfrm>
            <a:off x="9977076" y="0"/>
            <a:ext cx="690924" cy="928694"/>
          </a:xfrm>
          <a:prstGeom prst="rect">
            <a:avLst/>
          </a:prstGeom>
          <a:noFill/>
          <a:ln w="9525">
            <a:noFill/>
            <a:miter lim="800000"/>
            <a:headEnd/>
            <a:tailEnd/>
          </a:ln>
        </p:spPr>
      </p:pic>
      <p:sp>
        <p:nvSpPr>
          <p:cNvPr id="12" name="12 Rectángulo"/>
          <p:cNvSpPr>
            <a:spLocks noChangeArrowheads="1"/>
          </p:cNvSpPr>
          <p:nvPr/>
        </p:nvSpPr>
        <p:spPr bwMode="auto">
          <a:xfrm>
            <a:off x="2238375" y="1714500"/>
            <a:ext cx="4464050" cy="2123658"/>
          </a:xfrm>
          <a:prstGeom prst="rect">
            <a:avLst/>
          </a:prstGeom>
          <a:gradFill rotWithShape="1">
            <a:gsLst>
              <a:gs pos="0">
                <a:srgbClr val="002B72"/>
              </a:gs>
              <a:gs pos="50000">
                <a:srgbClr val="004EB8"/>
              </a:gs>
              <a:gs pos="70000">
                <a:srgbClr val="005CCA"/>
              </a:gs>
              <a:gs pos="100000">
                <a:srgbClr val="1975EF"/>
              </a:gs>
            </a:gsLst>
            <a:lin ang="16200000"/>
          </a:gradFill>
          <a:ln w="9525">
            <a:solidFill>
              <a:schemeClr val="accent1"/>
            </a:solidFill>
            <a:miter lim="800000"/>
            <a:headEnd/>
            <a:tailEnd/>
          </a:ln>
          <a:effectLst>
            <a:outerShdw blurRad="63500" dist="38100" dir="5400000" rotWithShape="0">
              <a:srgbClr val="000000">
                <a:alpha val="34999"/>
              </a:srgbClr>
            </a:outerShdw>
          </a:effectLst>
        </p:spPr>
        <p:txBody>
          <a:bodyPr>
            <a:spAutoFit/>
          </a:bodyPr>
          <a:lstStyle/>
          <a:p>
            <a:pPr defTabSz="914400" fontAlgn="base">
              <a:spcBef>
                <a:spcPct val="0"/>
              </a:spcBef>
              <a:spcAft>
                <a:spcPct val="0"/>
              </a:spcAft>
              <a:defRPr/>
            </a:pPr>
            <a:r>
              <a:rPr lang="es-MX" altLang="es-ES" b="1">
                <a:solidFill>
                  <a:prstClr val="white"/>
                </a:solidFill>
                <a:latin typeface="Constantia" pitchFamily="18" charset="0"/>
                <a:ea typeface="ＭＳ Ｐゴシック" pitchFamily="1" charset="-128"/>
              </a:rPr>
              <a:t>“</a:t>
            </a:r>
            <a:r>
              <a:rPr lang="es-MX" b="1">
                <a:solidFill>
                  <a:prstClr val="white"/>
                </a:solidFill>
                <a:latin typeface="Constantia" pitchFamily="18" charset="0"/>
                <a:ea typeface="ＭＳ Ｐゴシック" pitchFamily="1" charset="-128"/>
              </a:rPr>
              <a:t>La aplicación sistemática de </a:t>
            </a:r>
            <a:r>
              <a:rPr lang="es-MX" sz="2000" b="1">
                <a:solidFill>
                  <a:prstClr val="white"/>
                </a:solidFill>
                <a:latin typeface="Constantia" pitchFamily="18" charset="0"/>
                <a:ea typeface="ＭＳ Ｐゴシック" pitchFamily="1" charset="-128"/>
              </a:rPr>
              <a:t>procedimientos y métodos </a:t>
            </a:r>
            <a:r>
              <a:rPr lang="es-MX" b="1">
                <a:solidFill>
                  <a:prstClr val="white"/>
                </a:solidFill>
                <a:latin typeface="Constantia" pitchFamily="18" charset="0"/>
                <a:ea typeface="ＭＳ Ｐゴシック" pitchFamily="1" charset="-128"/>
              </a:rPr>
              <a:t>de investigación social para evaluar  y sopesar  la conceptualización, diseño, implementación y utilidad de programas de intervención social</a:t>
            </a:r>
            <a:r>
              <a:rPr lang="es-MX" altLang="es-ES" b="1">
                <a:solidFill>
                  <a:prstClr val="white"/>
                </a:solidFill>
                <a:latin typeface="Constantia" pitchFamily="18" charset="0"/>
                <a:ea typeface="ＭＳ Ｐゴシック" pitchFamily="1" charset="-128"/>
              </a:rPr>
              <a:t>”</a:t>
            </a:r>
            <a:r>
              <a:rPr lang="es-MX" b="1">
                <a:solidFill>
                  <a:prstClr val="white"/>
                </a:solidFill>
                <a:latin typeface="Constantia" pitchFamily="18" charset="0"/>
                <a:ea typeface="ＭＳ Ｐゴシック" pitchFamily="1" charset="-128"/>
              </a:rPr>
              <a:t>  </a:t>
            </a:r>
          </a:p>
          <a:p>
            <a:pPr defTabSz="914400" fontAlgn="base">
              <a:spcBef>
                <a:spcPct val="0"/>
              </a:spcBef>
              <a:spcAft>
                <a:spcPct val="0"/>
              </a:spcAft>
              <a:defRPr/>
            </a:pPr>
            <a:endParaRPr lang="es-MX" sz="1100" b="1">
              <a:solidFill>
                <a:prstClr val="white"/>
              </a:solidFill>
              <a:latin typeface="Constantia" pitchFamily="18" charset="0"/>
              <a:ea typeface="ＭＳ Ｐゴシック" pitchFamily="1" charset="-128"/>
            </a:endParaRPr>
          </a:p>
          <a:p>
            <a:pPr defTabSz="914400" fontAlgn="base">
              <a:spcBef>
                <a:spcPct val="0"/>
              </a:spcBef>
              <a:spcAft>
                <a:spcPct val="0"/>
              </a:spcAft>
              <a:defRPr/>
            </a:pPr>
            <a:r>
              <a:rPr lang="es-MX" sz="1100" b="1">
                <a:solidFill>
                  <a:prstClr val="white"/>
                </a:solidFill>
                <a:latin typeface="Constantia" pitchFamily="18" charset="0"/>
                <a:ea typeface="ＭＳ Ｐゴシック" pitchFamily="1" charset="-128"/>
              </a:rPr>
              <a:t>(Rossi y Freeman, 1993)</a:t>
            </a:r>
            <a:endParaRPr lang="es-ES" b="1">
              <a:solidFill>
                <a:prstClr val="white"/>
              </a:solidFill>
              <a:latin typeface="Constantia" pitchFamily="18" charset="0"/>
              <a:ea typeface="ＭＳ Ｐゴシック" pitchFamily="1" charset="-128"/>
            </a:endParaRPr>
          </a:p>
        </p:txBody>
      </p:sp>
      <p:sp>
        <p:nvSpPr>
          <p:cNvPr id="18435" name="12 CuadroTexto"/>
          <p:cNvSpPr txBox="1">
            <a:spLocks noChangeArrowheads="1"/>
          </p:cNvSpPr>
          <p:nvPr/>
        </p:nvSpPr>
        <p:spPr bwMode="auto">
          <a:xfrm>
            <a:off x="3432175" y="260351"/>
            <a:ext cx="4535488" cy="954107"/>
          </a:xfrm>
          <a:prstGeom prst="rect">
            <a:avLst/>
          </a:prstGeom>
          <a:noFill/>
          <a:ln w="9525">
            <a:noFill/>
            <a:miter lim="800000"/>
            <a:headEnd/>
            <a:tailEnd/>
          </a:ln>
        </p:spPr>
        <p:txBody>
          <a:bodyPr>
            <a:spAutoFit/>
          </a:bodyPr>
          <a:lstStyle/>
          <a:p>
            <a:pPr algn="ctr" defTabSz="914400" fontAlgn="base">
              <a:spcBef>
                <a:spcPct val="0"/>
              </a:spcBef>
              <a:spcAft>
                <a:spcPct val="0"/>
              </a:spcAft>
              <a:defRPr/>
            </a:pPr>
            <a:r>
              <a:rPr lang="es-ES" sz="2800" dirty="0" smtClean="0">
                <a:solidFill>
                  <a:srgbClr val="DBF5F9">
                    <a:lumMod val="25000"/>
                  </a:srgbClr>
                </a:solidFill>
                <a:latin typeface="Arial" panose="020B0604020202020204" pitchFamily="34" charset="0"/>
                <a:ea typeface="ＭＳ Ｐゴシック" pitchFamily="1" charset="-128"/>
              </a:rPr>
              <a:t>Difusión de instrumentos de evaluación</a:t>
            </a:r>
            <a:endParaRPr lang="es-CL" sz="2800" dirty="0">
              <a:solidFill>
                <a:srgbClr val="DBF5F9">
                  <a:lumMod val="25000"/>
                </a:srgbClr>
              </a:solidFill>
              <a:latin typeface="Arial" panose="020B0604020202020204" pitchFamily="34" charset="0"/>
              <a:ea typeface="ＭＳ Ｐゴシック" pitchFamily="1" charset="-128"/>
            </a:endParaRPr>
          </a:p>
        </p:txBody>
      </p:sp>
      <p:sp>
        <p:nvSpPr>
          <p:cNvPr id="18436" name="4 Marcador de contenido"/>
          <p:cNvSpPr txBox="1">
            <a:spLocks/>
          </p:cNvSpPr>
          <p:nvPr/>
        </p:nvSpPr>
        <p:spPr bwMode="auto">
          <a:xfrm>
            <a:off x="6738939" y="1714501"/>
            <a:ext cx="3711575" cy="5000625"/>
          </a:xfrm>
          <a:prstGeom prst="rect">
            <a:avLst/>
          </a:prstGeom>
          <a:noFill/>
          <a:ln w="9525">
            <a:solidFill>
              <a:schemeClr val="bg2">
                <a:lumMod val="10000"/>
              </a:schemeClr>
            </a:solidFill>
            <a:miter lim="800000"/>
            <a:headEnd/>
            <a:tailEnd/>
          </a:ln>
        </p:spPr>
        <p:txBody>
          <a:bodyPr/>
          <a:lstStyle/>
          <a:p>
            <a:pPr marL="273050" indent="-273050" algn="just" defTabSz="914400" fontAlgn="base">
              <a:spcBef>
                <a:spcPts val="575"/>
              </a:spcBef>
              <a:spcAft>
                <a:spcPct val="0"/>
              </a:spcAft>
              <a:buClr>
                <a:srgbClr val="0F6FC6"/>
              </a:buClr>
              <a:buSzPct val="85000"/>
              <a:defRPr/>
            </a:pPr>
            <a:r>
              <a:rPr lang="es-ES" sz="1600" dirty="0">
                <a:solidFill>
                  <a:srgbClr val="DBF5F9">
                    <a:lumMod val="25000"/>
                  </a:srgbClr>
                </a:solidFill>
                <a:latin typeface="Arial" panose="020B0604020202020204" pitchFamily="34" charset="0"/>
                <a:ea typeface="ＭＳ Ｐゴシック" pitchFamily="1" charset="-128"/>
                <a:cs typeface="Arial" pitchFamily="34" charset="0"/>
              </a:rPr>
              <a:t>Utilidad de las evaluaciones de proyectos:</a:t>
            </a:r>
          </a:p>
          <a:p>
            <a:pPr marL="273050" indent="-273050" algn="just" defTabSz="914400" fontAlgn="base">
              <a:spcBef>
                <a:spcPts val="575"/>
              </a:spcBef>
              <a:spcAft>
                <a:spcPct val="0"/>
              </a:spcAft>
              <a:buClr>
                <a:srgbClr val="0F6FC6"/>
              </a:buClr>
              <a:buSzPct val="85000"/>
              <a:buFont typeface="Wingdings" pitchFamily="2" charset="2"/>
              <a:buChar char="ü"/>
              <a:defRPr/>
            </a:pPr>
            <a:endParaRPr lang="es-ES" sz="1600" dirty="0">
              <a:solidFill>
                <a:srgbClr val="DBF5F9">
                  <a:lumMod val="25000"/>
                </a:srgbClr>
              </a:solidFill>
              <a:latin typeface="Arial" panose="020B0604020202020204" pitchFamily="34" charset="0"/>
              <a:ea typeface="ＭＳ Ｐゴシック" pitchFamily="1" charset="-128"/>
              <a:cs typeface="Arial" pitchFamily="34" charset="0"/>
            </a:endParaRPr>
          </a:p>
          <a:p>
            <a:pPr marL="273050" indent="-273050" defTabSz="914400" fontAlgn="base">
              <a:spcBef>
                <a:spcPct val="0"/>
              </a:spcBef>
              <a:spcAft>
                <a:spcPts val="600"/>
              </a:spcAft>
              <a:buClr>
                <a:srgbClr val="C00000"/>
              </a:buClr>
              <a:buFont typeface="Wingdings" pitchFamily="2" charset="2"/>
              <a:buChar char="ü"/>
              <a:defRPr/>
            </a:pPr>
            <a:r>
              <a:rPr lang="es-MX" sz="1600" dirty="0">
                <a:solidFill>
                  <a:srgbClr val="DBF5F9">
                    <a:lumMod val="25000"/>
                  </a:srgbClr>
                </a:solidFill>
                <a:latin typeface="Arial" panose="020B0604020202020204" pitchFamily="34" charset="0"/>
                <a:ea typeface="ＭＳ Ｐゴシック" pitchFamily="1" charset="-128"/>
                <a:cs typeface="Arial" pitchFamily="34" charset="0"/>
              </a:rPr>
              <a:t>Mejorar la calidad de los diseños de intervención, a partir de la información de lo que funciona. </a:t>
            </a:r>
          </a:p>
          <a:p>
            <a:pPr marL="273050" indent="-273050" defTabSz="914400" fontAlgn="base">
              <a:spcBef>
                <a:spcPct val="0"/>
              </a:spcBef>
              <a:spcAft>
                <a:spcPts val="600"/>
              </a:spcAft>
              <a:buClr>
                <a:srgbClr val="C00000"/>
              </a:buClr>
              <a:buFont typeface="Wingdings" pitchFamily="2" charset="2"/>
              <a:buChar char="ü"/>
              <a:defRPr/>
            </a:pPr>
            <a:r>
              <a:rPr lang="es-MX" sz="1600" dirty="0">
                <a:solidFill>
                  <a:srgbClr val="DBF5F9">
                    <a:lumMod val="25000"/>
                  </a:srgbClr>
                </a:solidFill>
                <a:latin typeface="Arial" panose="020B0604020202020204" pitchFamily="34" charset="0"/>
                <a:ea typeface="ＭＳ Ｐゴシック" pitchFamily="1" charset="-128"/>
                <a:cs typeface="Arial" pitchFamily="34" charset="0"/>
              </a:rPr>
              <a:t>Juzgar la efectividad de la estrategia de intervención y las razones del éxito o fracaso del programa, además de conocer si los objetivos planteados han sido alcanzados.</a:t>
            </a:r>
          </a:p>
          <a:p>
            <a:pPr marL="273050" indent="-273050" defTabSz="914400" fontAlgn="base">
              <a:spcBef>
                <a:spcPct val="0"/>
              </a:spcBef>
              <a:spcAft>
                <a:spcPts val="600"/>
              </a:spcAft>
              <a:buClr>
                <a:srgbClr val="C00000"/>
              </a:buClr>
              <a:buFont typeface="Wingdings" pitchFamily="2" charset="2"/>
              <a:buChar char="ü"/>
              <a:defRPr/>
            </a:pPr>
            <a:r>
              <a:rPr lang="es-MX" sz="1600" dirty="0">
                <a:solidFill>
                  <a:srgbClr val="DBF5F9">
                    <a:lumMod val="25000"/>
                  </a:srgbClr>
                </a:solidFill>
                <a:latin typeface="Arial" panose="020B0604020202020204" pitchFamily="34" charset="0"/>
                <a:ea typeface="ＭＳ Ｐゴシック" pitchFamily="1" charset="-128"/>
                <a:cs typeface="Arial" pitchFamily="34" charset="0"/>
              </a:rPr>
              <a:t>Comprender los resultados negativos que podría haber tenido la estrategia.</a:t>
            </a:r>
          </a:p>
          <a:p>
            <a:pPr marL="273050" indent="-273050" defTabSz="914400" fontAlgn="base">
              <a:spcBef>
                <a:spcPct val="0"/>
              </a:spcBef>
              <a:spcAft>
                <a:spcPts val="600"/>
              </a:spcAft>
              <a:buClr>
                <a:srgbClr val="C00000"/>
              </a:buClr>
              <a:buFont typeface="Wingdings" pitchFamily="2" charset="2"/>
              <a:buChar char="ü"/>
              <a:defRPr/>
            </a:pPr>
            <a:r>
              <a:rPr lang="es-MX" sz="1600" dirty="0">
                <a:solidFill>
                  <a:srgbClr val="DBF5F9">
                    <a:lumMod val="25000"/>
                  </a:srgbClr>
                </a:solidFill>
                <a:latin typeface="Arial" panose="020B0604020202020204" pitchFamily="34" charset="0"/>
                <a:ea typeface="ＭＳ Ｐゴシック" pitchFamily="1" charset="-128"/>
                <a:cs typeface="Arial" pitchFamily="34" charset="0"/>
              </a:rPr>
              <a:t>Rendir cuentas ante los patrocinadores del programa y la comunidad en general</a:t>
            </a:r>
            <a:r>
              <a:rPr lang="es-MX" sz="1600" dirty="0">
                <a:solidFill>
                  <a:prstClr val="black"/>
                </a:solidFill>
                <a:latin typeface="Arial" panose="020B0604020202020204" pitchFamily="34" charset="0"/>
                <a:ea typeface="ＭＳ Ｐゴシック" pitchFamily="1" charset="-128"/>
                <a:cs typeface="Arial" pitchFamily="34" charset="0"/>
              </a:rPr>
              <a:t>.</a:t>
            </a:r>
          </a:p>
        </p:txBody>
      </p:sp>
      <p:sp>
        <p:nvSpPr>
          <p:cNvPr id="8198" name="AutoShape 2" descr="data:image/jpeg;base64,/9j/4AAQSkZJRgABAQAAAQABAAD/2wCEAAkGBhMSEBQUEBQQEBQUFRQQEBUVFBUUFBAQFBAVFBQQFRUXHCYeFxojGRQUHy8gIycpLCwsFR4xNTAqNSYrLCkBCQoKDgwOGg8PGS0kHR81Ni01MDU1LzUyNCkpKSwqKSssKjQsKSwsLDYsLCwsKSwsLCwsNCwsLCwsLSwsLCwpLP/AABEIAMMBAgMBIgACEQEDEQH/xAAcAAABBQEBAQAAAAAAAAAAAAAAAQIDBAUGBwj/xAA9EAACAQIDBQYDBgQGAwEAAAABAgADEQQSIQUxQVFhBhMicYGRMqGxByNCUnLBFGKC0RVTkrLh8DOiwkP/xAAbAQEAAgMBAQAAAAAAAAAAAAAABAYBAwUCB//EACsRAQACAQIEAwgDAAAAAAAAAAABAgMEEQUSITEGQWETQlFxkaGx0SKBwf/aAAwDAQACEQMRAD8A9xhCEAhCEAhCEAhCEAhCEAhCEAhCEAhCEAhCEAhCEAhCEAhCEAhCEAhCEAhCEAhCEAhCEAhCEAhCJAWEQxM8B0IwVBHwCEIQCMNQSPF1siM3IXmKNo9YG73wkk55tozT2Ris6HobfIH94F6EIQCF4kjxFTKrNyUn2BMBWrARO+E52ntK++Sf4jA6IGLM7Y+Lzq3Qj5i80YBCESAsIhaGaAsIgMWAQhCAQhCAQhCARIQgEIRLwKuPxOWw53lNsd1je0iHuw6/h+L9J4+h+s5g7UgdG+P6zWwWIzoG53v5g2/acC+053OyMOUooG0a126Fje3zgXIQhAjxFEOjKdzAg+s88xtdqNQ06lww57mHBhzBnoGKxQRbn0E5LbFsSRnsQL5R+W/XfAx02kWIC3YnQAC5J6Tvdi4I0qKq3xHxP+o8PQWE4/A7NFJsyXVhxvrbznR7L7QBjkc67gf7wNyES8C1t+kBYjLcEHcdD5GBMwtr9plpiyEdT/aBzO2KT4ZyrA5Cfu24MOV+Y5SrQxzOwWmC7HcBqTNXEKKwu12vrqb+sZhMGKLZk8B5jQ24iB1mxMAaVIBtWPif9R0t6ATQmZsza4cAMRfnzmneAQMIjDSBkNtK5Jv5eUemO6zlquLNN2RtCpKn0P8A33Ecu0+sDr8NjLta++XpzHZ6qalW/BASfMiwH1nTXgF4sbeLAWESEBYRIQCBMJFiAcrW35TbztAj/iIxsTMYY+Rvj4GscbY66jcRzE5Dbmxh3pNAlU5bxfjl6S7X2hKmO2sA6rxsLwE2Hgu5fOwWow+G4+E8x16ztsHtJKigqR1F9QeRE5JK4Il3Z3ZPwBu/qAMMwCqotfhre8DYrbZKVCppuRwZfEpHmNx6SSrtmmFJ1uOB0M5/FCrhzlqZnU/BUCk/0uBukuy6L12vUVDTB+INfPb8IFvf2gMV6uLay3RPxORoByW+8zLrJ3WJq01JKqRlubncCRfzJneLYWAsBuHC088x9b7125ux/wDYwL7VtJdbsuKiU6tBhScqpe9yrnKLmw3HynMHaYva87zs5XzYan0uvs2nytAqUMRiKAy1QCNyuPEvlfQg+cp1ttoNajAtc2BP7TqKgBBBsQd4OoMyqnZuixuM68bAi3zBIgQGtWr+CmwQFQzk65Q24W5nXlJ8B2WpIcz3rONQXAsp/lXcPM3l/DYZaYIUbzdidSx5kyV6tgTyBPsLwOOr1gKtQDQZ3t5ZzKe0MQcpCzOr7SsdeJufMmPp4kPA6jEdnmTLUwhLKQCaZNzYi91Y7/ImauztpkraorIRoQwsRJtlVL0KZ/kA9hb9pi7Vp1xVLU1ZwpJbQ2IJBW3MgXGkDZG1R3mU7iBY9eIMtYjFqgu5A/fyE5WnVeo3hp1LjQeEjXlc6AecTEdm8VV+KpSS/VmIHppAh7R5cR46ahGGge+rDkw4zEwuy6hYB2stxmIFyBfUgTbpUu7XJfNl8ObdmtpfpeQHaSq4BtroIHZ7NwVOlTC0h4d995Yn8RPOQPj7todAbDr1ibMxF1IHEHL5znKGOgdWmIj/AOImBSx/WTHHwOgBvFkOE/8AGt+Q+kmvAIQhAaxiXgTGkwOX29sx6ZL0wWQ3JA3pz05dZzdXaXWekV3spPIH6TlK2wlOtl9oFDZWznrDO2ibxfe54C3AdTCh2fetWNvDb42YaD+56TTw9QoLDXp1m5g3AUe58zvgQ4bszSUAEu54m9vkJo06QRQq3sosL6/OM76RvXgWBUjM1t1h5C0p0sR4iOl49qsCarXspPIE+wJnnlVC7heLMq+5AvOzx1f7t/0sPcTmsBhrV0Y8CW9QpI+doEXarZCUqtM0gFVky2G7Mml/UEe06DsjifuWX8rfUD+xlHtIwemnMP4fIggj6STYLZAf5rH1F4HTd5DvJT7+R/xqg2LKD1IEMxEz2hod5KW2MTloVD/KVH9Xh/eIa8o7UrZkK332J8gb/sIYcvsfBCpiqYYAgHOwPJQWA9wJc7RUAmKJAsHVX/q+FvmL+sl2LlSs5O/LYerXP0En24neNTO8gMD5aEQNvs9Wvh1F9xYfO/7zSzzn9htkQqdLNf5Cay1YFzPBqtv+8ZArypisV4wOQv6mBYwmzaaj4Qx3ktrc+sditiUKnx0qZ5EAAg9CNZHSrywleBTTB9yRY3W4sTvGuoJmB2i2ZkZqtEh0PidQfEhO9gOKnf0nTYuuMpJ4An2F5zj4ta6hrW3gHiR/aBh0drdZ0ew9nvVIdwVp7xfQv0A5dZHh9jLvsPadVQbwjyH0gTAxRGQBgSwgIQIXOsYxiVN5kbNAbiW8DfpI+RmbgamZNd40PmJYx1Ww14m0ycHjMtS2mUn2POBSxRy1nU6g2I8iLn95qUcaOEyNrC9UspzA2tbXdwgKbgkLrbhA3f42Q1cbMJtpcDoeI5SI4wubLqf+6wN3A4nNUPIA+5Ogl1qkzdn0ciW3k6seZlwQK+PDMpC2v149JmGvW3GkQeDArbzvNus6qMzsqDQXYhRroNTpM3tPtgYTDmrlDtcIinQF2BIv0sCZ5taKxvLbiw3y3ilI6z0Q19nNUFmJB3+RhQ2bUFs1TwrqdLaDmSZo7GxPfYelVKhTURXIG4Ei9hMrt9ijRwFQqbFytIEcA7eL/wBQR6zFrxFeZ7xae2TNGHzmdvvs5HtH21qVmNLDM1OmNMymzVSN5vwXkOPGcrbU5tSeJ1JPO5kCVJJmnCyXted5fV9HpcOmxxTHG0fefm2Nj9pa+FYZWLJ+KmxJUjp+U9RPRMOFxVNK1F3UMOFiQR8SMOYM8jFWdz9lWNJqV6W9SoqgcmDZSfUMP9IkrR5bRbkntLgeIeH4rYZ1FI2tXv6w6ehsfKb3LE7yd/8AxG1MNWB8GU3/ADEi3ynQd1OTbtM67VOFcJ3bBFSwswdqQe5PG5JFvKdO14r3UfBp75+aKe7G/wBGxgaDrq5BJ5bh7zTp1Zi7U7UYbD1VpVXszWvYXFMHcXP4b/8AO6a5X24HnPUWiZmI8ni+HJSItaNot29VgVZl7YqFWV+B8J6HeJZapaYe1NqXBVle3Dwkg9dJlqaNDaEtpjZyWHq1OCvbhcWPtL2HqVGNgpHU6AQOgSvnax1Gpb9I3zntoYuwOUAcQBoByAnQYWhkWx1LCxPMkbhKGH7PX1qsAOIHLqYGpsxr01PMA/Ka1BvCPITn621VFkpDdpfgBy6zU2dWuvlpA0c0W8iDR2aBZEIghAqVTqfORNHVm1PnImaBBjKGdSu7keRG4zmsRS0IbqCOu606dnmDtQWc9dfeAdm6ioWWx3ZgemgMv1MWlyBbra2syNnhfHmOW9gLb+J0+Us0NlU1uwzMx3MzEkeQ0AgSVcCjm5AMSjssKbpZefXpHqxG+V8TtHu9dTztA00o85IEkGB2itQaH9pZqNYHygcB9qW0h3FNLXvVBT+WykknzGk4zGdoa1TDrQd89NCHS4uyEKQFzcR4p2va3Ad9SNMEZsyut+JW/h9iZ59icC9FgtVHpk7g6ldPzC+8eU5uqi0W3jsu3AMmG2H2dtuaJ3j9w9n7CgnZ2GLf5en6czZflaM7e7MatgKoQZmTLWUDee7YMw/05pz/AGF7c0kpphsQRSyDJSqE+Bl4Kx/CRuvuM7+hiUcXR0cfykMPlJeO1clNo+CvanFm0mqm9q9YnePh3fO5sR9D0kdzO17fdhWw5fEYbKaBJapTJAaixOpS+9em8dRPPzjJzL4ZrO0rvpeI0zUi9ZWe8no/2QbNa9euQcpC0EPMg5n9vAPWcT2T7LVcfVy0yERSO9qHcgPADezch7z3PZ+GoYWilJClNKYsMzAX4liTa5JJJPOSNNi2nmlyON8Ri2OcFOsz3+S4VnkHb13obVaopKsVo1abWvlsgS+v8yGeh7W7b4SgpJqrVYbkpEOx9RovmTPJe0vaBsXXNaooTQIiDXKgJsL8TqZs1WSvLyxPVD8P6PNGactq7U2mJ3UsTVJzF2Ls2rMTcsTvJPGerdkNps1CmKt8xVfpv9rTkuy/2dVa9qmKBoU96KR95U5XU/CvnqZ6BR7PZNVqG43XQW8rAxpMdq72t5niDXYc81xYvd8/8aLYcnhGHZoPxSIVq6bwrjmpsfYyDaG2mS3hNyLi9hJyrLP8Cg4RpsJl4fH1ah1sB0mgtAmBD/i/jKFX03eEnMOnP0kW1cW/hFigYXtx04GaHfhRrpMva+LVigGtrk+vD5QGUEvu/wCnhOnweHyIF9zzPEzn9mpd15X+k6FXgTrHqZCGj1aBfXdCIu4QgZuIbxHzldqknxI8R85WdIENWtMbG1GJNxbdbrNaopmbjMQwFu7d+qgH94GXUp1P/wA1BvvubWmrsim40qkc7CUlxNX8FFx5lR+8kRaygu9gdLKDfTjrA3XpAzL2hREjw+3AdNxhUrZoCbIwoLMDcaAgjeDffL3+Dsx+8qsRyUZb+Z/tIdj/APkb9P8A9TZBgRYXApT+BVXr+I+u+Qbd2KmKoPRqbmHhbjTcfC46g/vLt468xMbxtL1S80tFqz1h4RtfYeIwrFa9NgAbB8pNNhzV90zcy/lt5aT6KIFrHUHeDuI5EcZy23Ps7wle5Qfwzn8VO2W/NqZ8J9LGQL6PzrK4abxJE/x1Ff7j9PG3IP8AySfrIHpDlLu1NmtQr1KL2LU3KEjcbcRy3ypaQ5i0T1WKlseSsWrHSQqDiAZLnHAAekr1HtPW+zP2YYdaaVMVmr1GVXKElaSEgHLlGrWvbU26TZjxWy9IRtXxDDo43vHWXmFAPUbLSV6jflRWc+yz0bsF2CZWGIxiZWGtGk29T/muOfIepnfYXCU6S5aSJSXcAihR7CTXkzFpa0neeqra3j+XUUnHSOWJ+pCY0mDGNkxXQZh7ZW9QfpH+4zaYzI2qPvF/T+8Buz1AmtnAEw2a2spnajOcq+RMC5tdXdr0iPI8eczqeGq3PeBQBusb3M0a+DqZVNNgCBx43HORGpX3NSDeTj94E+AZgZs06syMJUqHQ0yg5kg/SadNDAtrUkqvK6CTKIGtT3DyH0iRae4eQ+kIGfXHiPnIGWWaw8R85ERAhNOMySwZGYFZqUq49Puz6S8wlPGi6kDfp9YHJYqge8W28sAPUibaJluDwJHtMnEEiqD+UgzRoVw19dRoYFzZjWqN+n9xNUNMXCVAKnofqJprVgWg0dmlZXkoqQJQ0cJCGkG0Mb3VGpUOmRHf/ShP7R2jdmsc0xEebw7tLjO8xuJYbmrVLdQrZR/tlDuYhXS53nU+Z1Ma1Y8xOFfeZ3fU8HJjxxT4dCPT3z6D2DixUwtBxuajSPr3Yv8AO8+ejW6z2X7Msbn2cg403qUvTNnHyce0l6OdrTEq/wCIqVvirePKfy67NGFomaJmnSUsrPGl40mRu8BxeZm0dag/SPqZbepM2vXu/oB9TAWqLi17XB15aGY+yqY4y3tPGBQOF768BpItkUATvFoHT0l8I8h9JKtOR0agP0lhTAAketOOUR1oCBI8LHAR1oF+nuHkPpCCbh5QgU6u8+cjMlq7z5yJoEbSNpKRImECCo0zsUzg3QA9CbX9ZpsshalA5nEYCrUa7ZUHQ3PvbSWcDsvKCF9eZPWbLUNJUq4J73RsvPS4MCo2HytcyTDY4O9l1A0J4XvuvFbYrOfvXLD8oGUHz1vNGhgQgsoA8oAklBgEi2gKGmD26xeTZ9fm4WkP63APyvNpjOL+1HEgYakl/iq5rcSFRtfdhNeW21JlN0FPaamlfX8PLsUdDvnfdkvs5oVsCKlcOatYM1JszL3SnSmQoNjuzG9988+dC5CrqWOVRzZjYfMz3zBqKdNKa7kRaY/pUL+0h6akTvMrDxvUWxRWtJ2mev0fP/8ADFSQ28Eg9CCQR7gz1D7IcXeniKfJ0qD+pSp+aicb2wwfd42uvBnNVfKp4/qxHpNv7Jq9sVVX81H6VF/vPOP+OXZv1m2Xh829Il6xAxqmPAnSUowiRVFlnLDu4GDjDUpvmUZ13MBvHUc5HhK1N2368QdCPTfOhajK1fZFN/iVT6awM/EUUJsLHmJFT2IgNxmX9LEfSalLZqr8KgeUlFCBBhqGUWEtpFWlJFSA5BJFEaqyRRAUCPAiWjhAupuHlCC7hCBVqjU+cjIk1QanzjCIEJEayyciNKwK5WNNOWCsTLAr93Du5PlhlgV+7jskmKRMsCArGMssZY1kgUqmk8p+0usTi0BvpRFhwBNR7n5D2nrzpOU7T9jExdmLNTdRYMADpe9rHfNOak3ptDo8N1GPT54vk7PKtgm2Mw5YXtVX34fO09dXEEiYexvs3WjVFRqjVCvw6AAHdfznVjAaTGCk0rtZt4rqsepzRbHvtEPJu3dQnGa/5aAf6nkHYmsaeOokcWNM9Q6MPbcfSejbc7F08TbMWUjcRv8AKR7B+z+jh6gqXeo4+EtaynmAOM02wW9pzR2TsXFMFdH7G0TzbTDqaMsqIykksKsmq2QLHZY4JFyQG5YZZJlihYEJSHdyfLDLAhCRwWSZYuWBGFjyscFi2gIBHWihYsCyo0EIq7oQK9QaxtpI2+NgNtG5Y+FoDCI20fli2gRFYWkmWJaAwrEKySFoEVo0iSkRCkCBkkZpyyVjckCoaUTupbKRMkCsKUetKTZI8JAiFOSBY/JFCwGgR1ooEW0BAItooELQEtC0dli2gNtC0fC0BAIWi2jgIDYCOtC0Cdd0ICECFt8SEIBEMIQEhCEAiRIQCBiQgEQwhASIYQgNMSEICgxYQgOhCEB0UQhAIsSEB0IQgEdCEAhCEBRFhCBMIQhA/9k="/>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defTabSz="914400" fontAlgn="base">
              <a:spcBef>
                <a:spcPct val="0"/>
              </a:spcBef>
              <a:spcAft>
                <a:spcPct val="0"/>
              </a:spcAft>
              <a:buClrTx/>
              <a:buSzTx/>
              <a:buNone/>
            </a:pPr>
            <a:endParaRPr lang="es-CL" altLang="en-US" sz="1800">
              <a:solidFill>
                <a:prstClr val="black"/>
              </a:solidFill>
              <a:latin typeface="Arial" panose="020B0604020202020204" pitchFamily="34" charset="0"/>
            </a:endParaRPr>
          </a:p>
        </p:txBody>
      </p:sp>
      <p:pic>
        <p:nvPicPr>
          <p:cNvPr id="8199" name="Picture 6" descr="http://www.tengoutero.com/wp-content/uploads/actividad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4365626"/>
            <a:ext cx="2571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74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3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4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702</TotalTime>
  <Words>2921</Words>
  <Application>Microsoft Office PowerPoint</Application>
  <PresentationFormat>Panorámica</PresentationFormat>
  <Paragraphs>209</Paragraphs>
  <Slides>33</Slides>
  <Notes>2</Notes>
  <HiddenSlides>0</HiddenSlides>
  <MMClips>0</MMClips>
  <ScaleCrop>false</ScaleCrop>
  <HeadingPairs>
    <vt:vector size="6" baseType="variant">
      <vt:variant>
        <vt:lpstr>Fuentes usadas</vt:lpstr>
      </vt:variant>
      <vt:variant>
        <vt:i4>14</vt:i4>
      </vt:variant>
      <vt:variant>
        <vt:lpstr>Tema</vt:lpstr>
      </vt:variant>
      <vt:variant>
        <vt:i4>7</vt:i4>
      </vt:variant>
      <vt:variant>
        <vt:lpstr>Títulos de diapositiva</vt:lpstr>
      </vt:variant>
      <vt:variant>
        <vt:i4>33</vt:i4>
      </vt:variant>
    </vt:vector>
  </HeadingPairs>
  <TitlesOfParts>
    <vt:vector size="54" baseType="lpstr">
      <vt:lpstr>ＭＳ Ｐゴシック</vt:lpstr>
      <vt:lpstr>ＭＳ Ｐゴシック</vt:lpstr>
      <vt:lpstr>Arial</vt:lpstr>
      <vt:lpstr>Calibri</vt:lpstr>
      <vt:lpstr>Calibri Light</vt:lpstr>
      <vt:lpstr>Constantia</vt:lpstr>
      <vt:lpstr>Corbel</vt:lpstr>
      <vt:lpstr>Franklin Gothic Book</vt:lpstr>
      <vt:lpstr>Garamond</vt:lpstr>
      <vt:lpstr>Times New Roman</vt:lpstr>
      <vt:lpstr>Trebuchet MS</vt:lpstr>
      <vt:lpstr>Wingdings</vt:lpstr>
      <vt:lpstr>Wingdings 2</vt:lpstr>
      <vt:lpstr>Wingdings 3</vt:lpstr>
      <vt:lpstr>Orgánico</vt:lpstr>
      <vt:lpstr>1_Orgánico</vt:lpstr>
      <vt:lpstr>2_Orgánico</vt:lpstr>
      <vt:lpstr>1_Faceta</vt:lpstr>
      <vt:lpstr>3_Orgánico</vt:lpstr>
      <vt:lpstr>4_Orgánico</vt:lpstr>
      <vt:lpstr>3_Office Theme</vt:lpstr>
      <vt:lpstr>PERSPECTIVA HISTÓRICA DE LAS POLÍTICAS PÚBLICAS DE SEGURIDAD en AMERICA LATINA</vt:lpstr>
      <vt:lpstr>INDICE</vt:lpstr>
      <vt:lpstr>La Difusión de Programas de Seguridad Ciudadana  en América Latina</vt:lpstr>
      <vt:lpstr>QUÉ ES SEGURIDAD CIUDADANA</vt:lpstr>
      <vt:lpstr>Grandes Nociones e Ideas fuerza de la nueva área de políticas </vt:lpstr>
      <vt:lpstr>… para hablar de políticas públicas…</vt:lpstr>
      <vt:lpstr>Algunos Desarrollos Significativos</vt:lpstr>
      <vt:lpstr>CLASIFICACIÓN DE PROGRAMAS PREVENTIVOS (Welsh and Farrington)</vt:lpstr>
      <vt:lpstr>Presentación de PowerPoint</vt:lpstr>
      <vt:lpstr>Presentación de PowerPoint</vt:lpstr>
      <vt:lpstr>Presentación de PowerPoint</vt:lpstr>
      <vt:lpstr>Dónde estamos en materia de intervenciones en América Latina y El Caribe. </vt:lpstr>
      <vt:lpstr>¿Y LOS RESULTADOS’</vt:lpstr>
      <vt:lpstr>INFORMACIÓN PARA LA PREVENCION DEL DELITO Y LA VIOLENCIA (Javier Vilalta, BID, 2017</vt:lpstr>
      <vt:lpstr>Presentación de PowerPoint</vt:lpstr>
      <vt:lpstr>Presentación de PowerPoint</vt:lpstr>
      <vt:lpstr>Presentación de PowerPoint</vt:lpstr>
      <vt:lpstr>Presentación de PowerPoint</vt:lpstr>
      <vt:lpstr>La investigación criminal en Colombia</vt:lpstr>
      <vt:lpstr>Persecución Penal Efectiva Blanco, et.al</vt:lpstr>
      <vt:lpstr>Algunas Razones para la Relativa Frustración de Expectativas</vt:lpstr>
      <vt:lpstr>Presentación de PowerPoint</vt:lpstr>
      <vt:lpstr>Renuencia a correr riesgos</vt:lpstr>
      <vt:lpstr>Yanina González</vt:lpstr>
      <vt:lpstr>CARACTERISTICAS DEL PROCESO DE FORMULACIÓN DE POLÍTICAS EN SC</vt:lpstr>
      <vt:lpstr>UNA MIRADA ESTRATÉGICA PARA EL FUTURO</vt:lpstr>
      <vt:lpstr>Presentación de PowerPoint</vt:lpstr>
      <vt:lpstr>4. Pasos necesarios para llevar a cabo proyectos basados en evidencia  científica. Etapas para el diseño de un proyecto o programa de intervención </vt:lpstr>
      <vt:lpstr>Estrategia e Innovación en Políticas de Seguridad</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 HISTÓRICA DE LAS POLÍTICAS PÚBLICAS DE SEGURIDAD</dc:title>
  <dc:creator>Admin1</dc:creator>
  <cp:lastModifiedBy>Admin1</cp:lastModifiedBy>
  <cp:revision>65</cp:revision>
  <dcterms:created xsi:type="dcterms:W3CDTF">2022-08-23T12:23:31Z</dcterms:created>
  <dcterms:modified xsi:type="dcterms:W3CDTF">2022-08-24T19:58:20Z</dcterms:modified>
</cp:coreProperties>
</file>