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0" r:id="rId2"/>
    <p:sldId id="256" r:id="rId3"/>
    <p:sldId id="335" r:id="rId4"/>
    <p:sldId id="321" r:id="rId5"/>
    <p:sldId id="332" r:id="rId6"/>
    <p:sldId id="343" r:id="rId7"/>
    <p:sldId id="344" r:id="rId8"/>
    <p:sldId id="334" r:id="rId9"/>
    <p:sldId id="336" r:id="rId10"/>
    <p:sldId id="333" r:id="rId11"/>
    <p:sldId id="337" r:id="rId12"/>
    <p:sldId id="338" r:id="rId13"/>
    <p:sldId id="339" r:id="rId14"/>
    <p:sldId id="340" r:id="rId15"/>
    <p:sldId id="341" r:id="rId16"/>
    <p:sldId id="342" r:id="rId1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90" autoAdjust="0"/>
    <p:restoredTop sz="94660"/>
  </p:normalViewPr>
  <p:slideViewPr>
    <p:cSldViewPr snapToGrid="0">
      <p:cViewPr>
        <p:scale>
          <a:sx n="70" d="100"/>
          <a:sy n="70" d="100"/>
        </p:scale>
        <p:origin x="1746" y="9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C65BA-290F-4008-AD0A-207A337BBF21}" type="datetimeFigureOut">
              <a:rPr lang="es-CL" smtClean="0"/>
              <a:t>16-05-2023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37CC3-4B90-4B9B-A646-B3728B3F193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64841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F26F8C-6123-4FD1-8BD2-8A82B38A3698}" type="slidenum">
              <a:rPr lang="es-ES" smtClean="0"/>
              <a:pPr/>
              <a:t>13</a:t>
            </a:fld>
            <a:endParaRPr lang="es-E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  <p:extLst>
      <p:ext uri="{BB962C8B-B14F-4D97-AF65-F5344CB8AC3E}">
        <p14:creationId xmlns:p14="http://schemas.microsoft.com/office/powerpoint/2010/main" val="10326184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95E8CA-B996-4E93-9F0D-168C26BF2BC3}" type="slidenum">
              <a:rPr lang="es-ES" smtClean="0"/>
              <a:pPr/>
              <a:t>14</a:t>
            </a:fld>
            <a:endParaRPr lang="es-E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  <p:extLst>
      <p:ext uri="{BB962C8B-B14F-4D97-AF65-F5344CB8AC3E}">
        <p14:creationId xmlns:p14="http://schemas.microsoft.com/office/powerpoint/2010/main" val="3176282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AC971-791A-4281-8638-09BFD1979B38}" type="slidenum">
              <a:rPr lang="es-ES" smtClean="0"/>
              <a:pPr/>
              <a:t>15</a:t>
            </a:fld>
            <a:endParaRPr lang="es-E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L" smtClean="0"/>
          </a:p>
        </p:txBody>
      </p:sp>
    </p:spTree>
    <p:extLst>
      <p:ext uri="{BB962C8B-B14F-4D97-AF65-F5344CB8AC3E}">
        <p14:creationId xmlns:p14="http://schemas.microsoft.com/office/powerpoint/2010/main" val="1644424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79AC-DA73-46DE-9593-B205EF053E09}" type="datetimeFigureOut">
              <a:rPr lang="es-CL" smtClean="0"/>
              <a:pPr/>
              <a:t>16-05-2023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DFE-9337-49A2-8F71-C3B59A533C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67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79AC-DA73-46DE-9593-B205EF053E09}" type="datetimeFigureOut">
              <a:rPr lang="es-CL" smtClean="0"/>
              <a:pPr/>
              <a:t>16-05-2023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DFE-9337-49A2-8F71-C3B59A533C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2889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79AC-DA73-46DE-9593-B205EF053E09}" type="datetimeFigureOut">
              <a:rPr lang="es-CL" smtClean="0"/>
              <a:pPr/>
              <a:t>16-05-2023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DFE-9337-49A2-8F71-C3B59A533C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328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79AC-DA73-46DE-9593-B205EF053E09}" type="datetimeFigureOut">
              <a:rPr lang="es-CL" smtClean="0"/>
              <a:pPr/>
              <a:t>16-05-2023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DFE-9337-49A2-8F71-C3B59A533C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141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79AC-DA73-46DE-9593-B205EF053E09}" type="datetimeFigureOut">
              <a:rPr lang="es-CL" smtClean="0"/>
              <a:pPr/>
              <a:t>16-05-2023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DFE-9337-49A2-8F71-C3B59A533C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311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79AC-DA73-46DE-9593-B205EF053E09}" type="datetimeFigureOut">
              <a:rPr lang="es-CL" smtClean="0"/>
              <a:pPr/>
              <a:t>16-05-2023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DFE-9337-49A2-8F71-C3B59A533C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9617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79AC-DA73-46DE-9593-B205EF053E09}" type="datetimeFigureOut">
              <a:rPr lang="es-CL" smtClean="0"/>
              <a:pPr/>
              <a:t>16-05-2023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DFE-9337-49A2-8F71-C3B59A533C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77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79AC-DA73-46DE-9593-B205EF053E09}" type="datetimeFigureOut">
              <a:rPr lang="es-CL" smtClean="0"/>
              <a:pPr/>
              <a:t>16-05-2023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DFE-9337-49A2-8F71-C3B59A533C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3994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79AC-DA73-46DE-9593-B205EF053E09}" type="datetimeFigureOut">
              <a:rPr lang="es-CL" smtClean="0"/>
              <a:pPr/>
              <a:t>16-05-2023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DFE-9337-49A2-8F71-C3B59A533C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00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79AC-DA73-46DE-9593-B205EF053E09}" type="datetimeFigureOut">
              <a:rPr lang="es-CL" smtClean="0"/>
              <a:pPr/>
              <a:t>16-05-2023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DFE-9337-49A2-8F71-C3B59A533C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6786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179AC-DA73-46DE-9593-B205EF053E09}" type="datetimeFigureOut">
              <a:rPr lang="es-CL" smtClean="0"/>
              <a:pPr/>
              <a:t>16-05-2023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0DFE-9337-49A2-8F71-C3B59A533C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061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179AC-DA73-46DE-9593-B205EF053E09}" type="datetimeFigureOut">
              <a:rPr lang="es-CL" smtClean="0"/>
              <a:pPr/>
              <a:t>16-05-2023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A0DFE-9337-49A2-8F71-C3B59A533CB0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474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673516" y="1632468"/>
            <a:ext cx="3814010" cy="551485"/>
          </a:xfrm>
        </p:spPr>
        <p:txBody>
          <a:bodyPr>
            <a:normAutofit/>
          </a:bodyPr>
          <a:lstStyle/>
          <a:p>
            <a:r>
              <a:rPr lang="es-ES" sz="2400" b="1" dirty="0">
                <a:latin typeface="+mn-lt"/>
              </a:rPr>
              <a:t>Economía del Sector Público</a:t>
            </a:r>
            <a:endParaRPr lang="en-US" sz="2400" b="1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793831" y="3429000"/>
            <a:ext cx="3489158" cy="1241822"/>
          </a:xfrm>
        </p:spPr>
        <p:txBody>
          <a:bodyPr>
            <a:noAutofit/>
          </a:bodyPr>
          <a:lstStyle/>
          <a:p>
            <a:r>
              <a:rPr lang="es-ES" sz="1500" dirty="0"/>
              <a:t>Escuela de Gobierno y Gerencia Pública</a:t>
            </a:r>
          </a:p>
          <a:p>
            <a:r>
              <a:rPr lang="es-ES" sz="1500" dirty="0" smtClean="0"/>
              <a:t>Facultad de Gobierno</a:t>
            </a:r>
          </a:p>
          <a:p>
            <a:r>
              <a:rPr lang="es-ES" sz="1500" dirty="0" smtClean="0"/>
              <a:t>Universidad </a:t>
            </a:r>
            <a:r>
              <a:rPr lang="es-ES" sz="1500" dirty="0"/>
              <a:t>de Chile</a:t>
            </a:r>
          </a:p>
          <a:p>
            <a:endParaRPr lang="es-ES" sz="1500" dirty="0"/>
          </a:p>
          <a:p>
            <a:r>
              <a:rPr lang="es-ES" sz="1500" dirty="0" err="1"/>
              <a:t>Prof</a:t>
            </a:r>
            <a:r>
              <a:rPr lang="es-ES" sz="1500" dirty="0"/>
              <a:t>: Leonardo Letelier S.</a:t>
            </a:r>
            <a:endParaRPr lang="en-US" sz="15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73027" cy="70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03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923192" y="822368"/>
            <a:ext cx="101287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indent="-285750" algn="just">
              <a:buFont typeface="Arial" panose="020B0604020202020204" pitchFamily="34" charset="0"/>
              <a:buChar char="•"/>
            </a:pPr>
            <a:r>
              <a:rPr lang="es-ES" b="1" i="1" dirty="0" smtClean="0"/>
              <a:t>Tribunal Constitucional 2010.</a:t>
            </a:r>
            <a:r>
              <a:rPr lang="es-ES" dirty="0" smtClean="0"/>
              <a:t> Las tablas de factores vigentes eran inconstitucionales.</a:t>
            </a:r>
            <a:endParaRPr lang="es-CL" dirty="0" smtClean="0"/>
          </a:p>
          <a:p>
            <a:pPr marL="447675" indent="-285750" algn="just">
              <a:buFont typeface="Arial" panose="020B0604020202020204" pitchFamily="34" charset="0"/>
              <a:buChar char="•"/>
            </a:pPr>
            <a:r>
              <a:rPr lang="es-CL" dirty="0" smtClean="0"/>
              <a:t>Circular IF/N. 343. </a:t>
            </a:r>
            <a:r>
              <a:rPr lang="es-ES" dirty="0" smtClean="0"/>
              <a:t>Superintendencia </a:t>
            </a:r>
            <a:r>
              <a:rPr lang="es-ES" dirty="0"/>
              <a:t>de Salud, del </a:t>
            </a:r>
            <a:r>
              <a:rPr lang="es-ES" b="1" i="1" u="sng" dirty="0"/>
              <a:t>11 de diciembre de </a:t>
            </a:r>
            <a:r>
              <a:rPr lang="es-ES" b="1" i="1" u="sng" dirty="0" smtClean="0"/>
              <a:t>2019</a:t>
            </a:r>
            <a:r>
              <a:rPr lang="es-ES" dirty="0" smtClean="0"/>
              <a:t>. Introdujo mayor solidaridad en la tabla de factores, </a:t>
            </a:r>
            <a:r>
              <a:rPr lang="es-ES" dirty="0"/>
              <a:t>que elimina la discriminación de </a:t>
            </a:r>
            <a:r>
              <a:rPr lang="es-ES" dirty="0" smtClean="0"/>
              <a:t>precio basada </a:t>
            </a:r>
            <a:r>
              <a:rPr lang="es-ES" dirty="0"/>
              <a:t>en el sexo y restringe aquella basada en la edad</a:t>
            </a:r>
            <a:r>
              <a:rPr lang="es-CL" dirty="0" smtClean="0"/>
              <a:t> (menos tramos). Importante: </a:t>
            </a:r>
            <a:r>
              <a:rPr lang="es-CL" b="1" i="1" dirty="0" smtClean="0"/>
              <a:t>Solo para nuevos afiliados !!.</a:t>
            </a:r>
          </a:p>
          <a:p>
            <a:pPr marL="447675" indent="-285750" algn="just">
              <a:buFont typeface="Arial" panose="020B0604020202020204" pitchFamily="34" charset="0"/>
              <a:buChar char="•"/>
            </a:pPr>
            <a:r>
              <a:rPr lang="es-ES" dirty="0" smtClean="0"/>
              <a:t>Dado que la Circular </a:t>
            </a:r>
            <a:r>
              <a:rPr lang="es-CL" dirty="0"/>
              <a:t>IF/N. </a:t>
            </a:r>
            <a:r>
              <a:rPr lang="es-CL" dirty="0" smtClean="0"/>
              <a:t>343 no se aplicó, la Corte Suprema dictaminó en el 2022 que:</a:t>
            </a:r>
          </a:p>
          <a:p>
            <a:pPr marL="161925" algn="just"/>
            <a:endParaRPr lang="es-ES" sz="1600" dirty="0"/>
          </a:p>
          <a:p>
            <a:pPr marL="161925" algn="just"/>
            <a:r>
              <a:rPr lang="es-ES" sz="1600" dirty="0" smtClean="0"/>
              <a:t>	1) Dicha </a:t>
            </a:r>
            <a:r>
              <a:rPr lang="es-ES" sz="1600" dirty="0"/>
              <a:t>tabla de factores única debía ser aplicada a todos los </a:t>
            </a:r>
            <a:r>
              <a:rPr lang="es-ES" sz="1600" dirty="0" smtClean="0"/>
              <a:t>planes.</a:t>
            </a:r>
          </a:p>
          <a:p>
            <a:pPr marL="161925" algn="just"/>
            <a:r>
              <a:rPr lang="es-ES" sz="1600" dirty="0"/>
              <a:t>	</a:t>
            </a:r>
            <a:r>
              <a:rPr lang="es-ES" sz="1600" dirty="0" smtClean="0"/>
              <a:t>2) Los cobros en exceso desde entonces a la fecha deben ser devueltos.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898378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2000" b="1" dirty="0" err="1" smtClean="0">
                <a:latin typeface="+mn-lt"/>
              </a:rPr>
              <a:t>Podrian</a:t>
            </a:r>
            <a:r>
              <a:rPr lang="es-ES" sz="2000" b="1" dirty="0" smtClean="0">
                <a:latin typeface="+mn-lt"/>
              </a:rPr>
              <a:t> existir las ISAPRES como seguro complementario ?</a:t>
            </a:r>
            <a:endParaRPr lang="es-CL" sz="20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12834" y="1603017"/>
            <a:ext cx="8229600" cy="1972816"/>
          </a:xfrm>
        </p:spPr>
        <p:txBody>
          <a:bodyPr>
            <a:normAutofit/>
          </a:bodyPr>
          <a:lstStyle/>
          <a:p>
            <a:r>
              <a:rPr lang="es-CL" sz="1400" dirty="0"/>
              <a:t>Teoría de los seguros</a:t>
            </a:r>
          </a:p>
          <a:p>
            <a:r>
              <a:rPr lang="es-CL" sz="1400" dirty="0"/>
              <a:t>Selección adversa: Se puede abordar obligando a todos participar.</a:t>
            </a:r>
          </a:p>
          <a:p>
            <a:r>
              <a:rPr lang="es-CL" sz="1400" dirty="0"/>
              <a:t>No puede haber seguros privados que cubran riesgos cuya ocurrencia se correlacione con el ciclo económico.</a:t>
            </a:r>
          </a:p>
          <a:p>
            <a:r>
              <a:rPr lang="es-CL" sz="1400" dirty="0"/>
              <a:t>El problema del riesgo moral.</a:t>
            </a:r>
            <a:endParaRPr lang="es-CL" sz="1400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912834" y="4045689"/>
            <a:ext cx="8229600" cy="440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400" b="1" i="1" dirty="0" smtClean="0"/>
              <a:t>Única solución</a:t>
            </a:r>
            <a:r>
              <a:rPr lang="es-CL" sz="1400" dirty="0" smtClean="0"/>
              <a:t>; es que sean obligatorias y/o mejor que el servicio público.</a:t>
            </a:r>
            <a:endParaRPr lang="es-CL" sz="1400" dirty="0"/>
          </a:p>
        </p:txBody>
      </p:sp>
    </p:spTree>
    <p:extLst>
      <p:ext uri="{BB962C8B-B14F-4D97-AF65-F5344CB8AC3E}">
        <p14:creationId xmlns:p14="http://schemas.microsoft.com/office/powerpoint/2010/main" val="37210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40749" y="233920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ES" sz="2400" b="1" dirty="0" smtClean="0">
                <a:latin typeface="+mn-lt"/>
              </a:rPr>
              <a:t>Casos de Estudio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92715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48945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" sz="1600" b="1" dirty="0">
                <a:latin typeface="+mn-lt"/>
              </a:rPr>
              <a:t>Estados Unidos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2277046"/>
            <a:ext cx="8229600" cy="2189163"/>
          </a:xfrm>
        </p:spPr>
        <p:txBody>
          <a:bodyPr>
            <a:normAutofit fontScale="25000" lnSpcReduction="2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s-ES" sz="4000" dirty="0"/>
              <a:t>Muchas familias financian su gasto en salud a través de una combinación de seguros privados (</a:t>
            </a:r>
            <a:r>
              <a:rPr lang="es-ES" sz="4000" dirty="0" err="1"/>
              <a:t>employer</a:t>
            </a:r>
            <a:r>
              <a:rPr lang="es-ES" sz="4000" dirty="0"/>
              <a:t> </a:t>
            </a:r>
            <a:r>
              <a:rPr lang="es-ES" sz="4000" dirty="0" err="1"/>
              <a:t>based</a:t>
            </a:r>
            <a:r>
              <a:rPr lang="es-ES" sz="4000" dirty="0"/>
              <a:t>) de salud y aporte propio.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sz="4000" dirty="0"/>
          </a:p>
          <a:p>
            <a:pPr algn="just" eaLnBrk="1" hangingPunct="1">
              <a:lnSpc>
                <a:spcPct val="80000"/>
              </a:lnSpc>
            </a:pPr>
            <a:r>
              <a:rPr lang="es-ES" sz="4000" dirty="0"/>
              <a:t>En 1965 se iniciaron dos programas paralelos: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sz="4000" dirty="0"/>
              <a:t>		Medicare: Para personas mayores de 65.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s-ES" sz="4000" dirty="0"/>
              <a:t>		</a:t>
            </a:r>
            <a:r>
              <a:rPr lang="es-ES" sz="4000" dirty="0" err="1"/>
              <a:t>Medicade</a:t>
            </a:r>
            <a:r>
              <a:rPr lang="es-ES" sz="4000" dirty="0"/>
              <a:t>. Para personas pobre no ancianas.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sz="4000" dirty="0"/>
          </a:p>
          <a:p>
            <a:pPr algn="just" eaLnBrk="1" hangingPunct="1">
              <a:lnSpc>
                <a:spcPct val="80000"/>
              </a:lnSpc>
            </a:pPr>
            <a:r>
              <a:rPr lang="es-ES" sz="4000" dirty="0"/>
              <a:t>En 1972 los individuos incapacitados fueron añadidos al </a:t>
            </a:r>
            <a:r>
              <a:rPr lang="es-ES" sz="4000" dirty="0" err="1"/>
              <a:t>Medicade</a:t>
            </a:r>
            <a:r>
              <a:rPr lang="es-ES" sz="4000" dirty="0"/>
              <a:t>.</a:t>
            </a:r>
          </a:p>
          <a:p>
            <a:pPr algn="just" eaLnBrk="1" hangingPunct="1">
              <a:lnSpc>
                <a:spcPct val="80000"/>
              </a:lnSpc>
            </a:pPr>
            <a:endParaRPr lang="es-ES" sz="4000" dirty="0"/>
          </a:p>
          <a:p>
            <a:pPr algn="just" eaLnBrk="1" hangingPunct="1">
              <a:lnSpc>
                <a:spcPct val="120000"/>
              </a:lnSpc>
              <a:spcBef>
                <a:spcPts val="0"/>
              </a:spcBef>
            </a:pPr>
            <a:r>
              <a:rPr lang="es-ES" sz="4000" dirty="0"/>
              <a:t>50% de la población tiene seguros de salud privados (basados en el empleador), 27% tiene seguro público de salud, 9% tiene seguro privado pactado directamente y el resto no tiene ningún tipo de apoyo (47 millones).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sz="4000" dirty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es-ES" sz="4000" dirty="0"/>
              <a:t>Muy importante; junto con </a:t>
            </a:r>
            <a:r>
              <a:rPr lang="es-ES" sz="4000" dirty="0" err="1"/>
              <a:t>Turkìa</a:t>
            </a:r>
            <a:r>
              <a:rPr lang="es-ES" sz="4000" dirty="0"/>
              <a:t> y </a:t>
            </a:r>
            <a:r>
              <a:rPr lang="es-ES" sz="4000" dirty="0" err="1"/>
              <a:t>Mèxico</a:t>
            </a:r>
            <a:r>
              <a:rPr lang="es-ES" sz="4000" dirty="0"/>
              <a:t>, USA es el único país de la OECD que no tiene un sistema de alud universal.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s-ES" sz="1800" dirty="0">
                <a:latin typeface="Times New Roman" pitchFamily="18" charset="0"/>
              </a:rPr>
              <a:t>		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555334" y="5327547"/>
            <a:ext cx="83065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es-CL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s-CL" sz="800" dirty="0" smtClean="0">
                <a:cs typeface="Times New Roman" pitchFamily="18" charset="0"/>
              </a:rPr>
              <a:t>SEGURO </a:t>
            </a:r>
            <a:r>
              <a:rPr lang="es-CL" sz="800" dirty="0">
                <a:cs typeface="Times New Roman" pitchFamily="18" charset="0"/>
              </a:rPr>
              <a:t>OBLIGATORIO: Todo asalariado debía estar asegurado. Habría subsidio a la demanda. Hay una exención para las personas pobres.</a:t>
            </a:r>
          </a:p>
          <a:p>
            <a:pPr marL="457200" indent="-457200" algn="just"/>
            <a:r>
              <a:rPr lang="es-CL" sz="800" dirty="0" smtClean="0">
                <a:cs typeface="Times New Roman" pitchFamily="18" charset="0"/>
              </a:rPr>
              <a:t>	REFORMAS </a:t>
            </a:r>
            <a:r>
              <a:rPr lang="es-CL" sz="800" dirty="0">
                <a:cs typeface="Times New Roman" pitchFamily="18" charset="0"/>
              </a:rPr>
              <a:t>EN MERCADO DE SEGUROS: Diversas restricciones a las aseguradoras.  </a:t>
            </a:r>
            <a:r>
              <a:rPr lang="es-CL" sz="800" dirty="0" smtClean="0">
                <a:cs typeface="Times New Roman" pitchFamily="18" charset="0"/>
              </a:rPr>
              <a:t>Preexistencias</a:t>
            </a:r>
            <a:r>
              <a:rPr lang="es-CL" sz="800" dirty="0">
                <a:cs typeface="Times New Roman" pitchFamily="18" charset="0"/>
              </a:rPr>
              <a:t>, reajustes de precios excesivos y otros.</a:t>
            </a:r>
          </a:p>
          <a:p>
            <a:pPr marL="457200" indent="-457200" algn="just"/>
            <a:r>
              <a:rPr lang="es-CL" sz="800" dirty="0" smtClean="0">
                <a:cs typeface="Times New Roman" pitchFamily="18" charset="0"/>
              </a:rPr>
              <a:t>	EMPRESAS</a:t>
            </a:r>
            <a:r>
              <a:rPr lang="es-CL" sz="800" dirty="0">
                <a:cs typeface="Times New Roman" pitchFamily="18" charset="0"/>
              </a:rPr>
              <a:t>: Con mas de 50 trabajadores deben tener un seguro colectivo.</a:t>
            </a:r>
          </a:p>
          <a:p>
            <a:pPr marL="457200" indent="-457200" algn="just"/>
            <a:r>
              <a:rPr lang="es-CL" sz="800" dirty="0" smtClean="0">
                <a:cs typeface="Times New Roman" pitchFamily="18" charset="0"/>
              </a:rPr>
              <a:t>	MEDICAID</a:t>
            </a:r>
            <a:r>
              <a:rPr lang="es-CL" sz="800" dirty="0">
                <a:cs typeface="Times New Roman" pitchFamily="18" charset="0"/>
              </a:rPr>
              <a:t>: Mejoramiento de </a:t>
            </a:r>
            <a:r>
              <a:rPr lang="es-CL" sz="800" dirty="0" err="1">
                <a:cs typeface="Times New Roman" pitchFamily="18" charset="0"/>
              </a:rPr>
              <a:t>Medicaid</a:t>
            </a:r>
            <a:r>
              <a:rPr lang="es-CL" sz="800" dirty="0" smtClean="0">
                <a:cs typeface="Times New Roman" pitchFamily="18" charset="0"/>
              </a:rPr>
              <a:t>.</a:t>
            </a:r>
            <a:endParaRPr lang="es-ES" sz="800" dirty="0"/>
          </a:p>
        </p:txBody>
      </p:sp>
      <p:sp>
        <p:nvSpPr>
          <p:cNvPr id="3" name="CuadroTexto 2"/>
          <p:cNvSpPr txBox="1"/>
          <p:nvPr/>
        </p:nvSpPr>
        <p:spPr>
          <a:xfrm>
            <a:off x="1981200" y="4982182"/>
            <a:ext cx="982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i="1" dirty="0" smtClean="0"/>
              <a:t>Obama </a:t>
            </a:r>
            <a:r>
              <a:rPr lang="es-ES" sz="1200" b="1" i="1" dirty="0" err="1" smtClean="0"/>
              <a:t>Care</a:t>
            </a:r>
            <a:endParaRPr lang="es-CL" sz="1200" b="1" i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1981200" y="1747243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200" b="1" i="1" dirty="0" smtClean="0"/>
              <a:t>Modelo General</a:t>
            </a:r>
            <a:endParaRPr lang="es-CL" sz="1200" b="1" i="1" dirty="0"/>
          </a:p>
        </p:txBody>
      </p:sp>
    </p:spTree>
    <p:extLst>
      <p:ext uri="{BB962C8B-B14F-4D97-AF65-F5344CB8AC3E}">
        <p14:creationId xmlns:p14="http://schemas.microsoft.com/office/powerpoint/2010/main" val="69325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58345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" sz="1600" b="1" dirty="0">
                <a:latin typeface="+mn-lt"/>
              </a:rPr>
              <a:t>Canadá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2869249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es-ES" sz="1100" dirty="0"/>
              <a:t>El sistema canadiense es entre un 65-75% financiado por el estado. Aspecto de interés; </a:t>
            </a:r>
            <a:r>
              <a:rPr lang="es-ES" sz="1100" i="1" u="sng" dirty="0"/>
              <a:t>muchos de los prestadores son privados</a:t>
            </a:r>
            <a:r>
              <a:rPr lang="es-ES" sz="1100" dirty="0"/>
              <a:t>. El Estado actúa como un monopsonio.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sz="1100" dirty="0"/>
          </a:p>
          <a:p>
            <a:pPr algn="just" eaLnBrk="1" hangingPunct="1">
              <a:lnSpc>
                <a:spcPct val="80000"/>
              </a:lnSpc>
            </a:pPr>
            <a:r>
              <a:rPr lang="es-ES" sz="1100" dirty="0"/>
              <a:t>Algunos servicios no están cubiertos, cosméticos, servicios dentales (en algunas provincias este último servicio es otorgado a niños de hasta 14 años, medicamentos (algunas provincias tienen cobertura por este concepto).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sz="1100" dirty="0"/>
          </a:p>
          <a:p>
            <a:pPr algn="just" eaLnBrk="1" hangingPunct="1">
              <a:lnSpc>
                <a:spcPct val="80000"/>
              </a:lnSpc>
            </a:pPr>
            <a:r>
              <a:rPr lang="es-ES" sz="1100" dirty="0"/>
              <a:t>La visita a ciertos especialistas puede requerir una tarifa complementaria y algunos procedimientos se financian solo bajo ciertas circunstancias.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es-ES" sz="1100" dirty="0"/>
          </a:p>
          <a:p>
            <a:pPr algn="just" eaLnBrk="1" hangingPunct="1">
              <a:lnSpc>
                <a:spcPct val="80000"/>
              </a:lnSpc>
            </a:pPr>
            <a:r>
              <a:rPr lang="es-ES" sz="1100" dirty="0"/>
              <a:t>Los costos médicos están fuertemente regulados.</a:t>
            </a:r>
          </a:p>
          <a:p>
            <a:pPr algn="just" eaLnBrk="1" hangingPunct="1">
              <a:lnSpc>
                <a:spcPct val="80000"/>
              </a:lnSpc>
            </a:pPr>
            <a:endParaRPr lang="es-ES" sz="1100" dirty="0"/>
          </a:p>
          <a:p>
            <a:pPr algn="just" eaLnBrk="1" hangingPunct="1">
              <a:lnSpc>
                <a:spcPct val="80000"/>
              </a:lnSpc>
            </a:pPr>
            <a:r>
              <a:rPr lang="es-ES" sz="1100" dirty="0"/>
              <a:t>Importante problema en Canadá; hay costos de espera por los tratamientos.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s-ES" sz="18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57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s-ES" sz="1600" b="1" dirty="0">
                <a:latin typeface="+mn-lt"/>
              </a:rPr>
              <a:t>Inglaterra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0515600" cy="2173807"/>
          </a:xfrm>
        </p:spPr>
        <p:txBody>
          <a:bodyPr>
            <a:normAutofit/>
          </a:bodyPr>
          <a:lstStyle/>
          <a:p>
            <a:pPr algn="just" eaLnBrk="1" hangingPunct="1"/>
            <a:r>
              <a:rPr lang="es-ES" sz="1100" dirty="0"/>
              <a:t>Es completamente igualitario para todos. Se financia (70%) con los aportes a la seguridad social y se provee por el Estado.</a:t>
            </a:r>
          </a:p>
          <a:p>
            <a:pPr algn="just" eaLnBrk="1" hangingPunct="1">
              <a:buFontTx/>
              <a:buNone/>
            </a:pPr>
            <a:endParaRPr lang="es-ES" sz="1100" dirty="0"/>
          </a:p>
          <a:p>
            <a:pPr algn="just" eaLnBrk="1" hangingPunct="1"/>
            <a:r>
              <a:rPr lang="es-ES" sz="1100" dirty="0"/>
              <a:t>Una pieza clave del sistema es el médico llamado GP, quien atiende a los residentes de un área geográfica limitada. Hay muy poca opción de elegir y la derivación hacia un especialista es resorte del GP local.</a:t>
            </a:r>
          </a:p>
          <a:p>
            <a:pPr algn="just" eaLnBrk="1" hangingPunct="1">
              <a:buFontTx/>
              <a:buNone/>
            </a:pPr>
            <a:endParaRPr lang="es-ES" sz="1100" dirty="0"/>
          </a:p>
          <a:p>
            <a:pPr algn="just" eaLnBrk="1" hangingPunct="1"/>
            <a:r>
              <a:rPr lang="es-ES" sz="1100" dirty="0"/>
              <a:t>El seguro privado es usualmente complementario (15% de la población), si bien existen también seguros totales.</a:t>
            </a:r>
          </a:p>
          <a:p>
            <a:pPr algn="just" eaLnBrk="1" hangingPunct="1"/>
            <a:endParaRPr lang="es-ES" sz="1100" dirty="0"/>
          </a:p>
          <a:p>
            <a:pPr algn="just" eaLnBrk="1" hangingPunct="1"/>
            <a:r>
              <a:rPr lang="es-ES" sz="1100" dirty="0"/>
              <a:t>También hay colas.</a:t>
            </a:r>
          </a:p>
        </p:txBody>
      </p:sp>
    </p:spTree>
    <p:extLst>
      <p:ext uri="{BB962C8B-B14F-4D97-AF65-F5344CB8AC3E}">
        <p14:creationId xmlns:p14="http://schemas.microsoft.com/office/powerpoint/2010/main" val="1708314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CL" sz="1100" b="1" dirty="0">
                <a:latin typeface="+mn-lt"/>
                <a:cs typeface="Times New Roman" panose="02020603050405020304" pitchFamily="18" charset="0"/>
              </a:rPr>
              <a:t>Argentina</a:t>
            </a:r>
            <a:endParaRPr lang="es-CL" sz="11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81200" y="1600201"/>
            <a:ext cx="8229600" cy="604664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CL" sz="4400" b="1" i="1" dirty="0"/>
              <a:t>Sistema Publico (Programa de Asistencia Médica Integral): </a:t>
            </a:r>
            <a:r>
              <a:rPr lang="es-ES" sz="4400" dirty="0"/>
              <a:t>El sector público está integrado por las estructuras administrativas provinciales y nacionales de nivel ministerial, y la red de hospitales y centros de salud públicos que prestan atención gratuita a toda persona que lo demande, en general personas sin seguridad social y sin capacidad de </a:t>
            </a:r>
            <a:r>
              <a:rPr lang="es-ES" sz="4400" dirty="0"/>
              <a:t>pago.</a:t>
            </a:r>
          </a:p>
          <a:p>
            <a:pPr algn="just"/>
            <a:endParaRPr lang="es-ES" sz="4400" i="1" dirty="0"/>
          </a:p>
          <a:p>
            <a:pPr algn="just"/>
            <a:r>
              <a:rPr lang="es-ES" sz="4400" b="1" i="1" dirty="0">
                <a:latin typeface="+mj-lt"/>
              </a:rPr>
              <a:t>Obras Sociales: </a:t>
            </a:r>
            <a:r>
              <a:rPr lang="es-ES" sz="4400" dirty="0">
                <a:latin typeface="+mj-lt"/>
              </a:rPr>
              <a:t>cubren a los trabajadores asalariados y sus familias según ramas de actividad. Además, cada provincia cuenta con una OS que cubre a los empleados públicos de su jurisdicción</a:t>
            </a:r>
            <a:r>
              <a:rPr lang="es-ES" sz="4400" dirty="0">
                <a:latin typeface="+mj-lt"/>
              </a:rPr>
              <a:t>.</a:t>
            </a:r>
          </a:p>
          <a:p>
            <a:pPr algn="just"/>
            <a:endParaRPr lang="es-ES" sz="4400" dirty="0">
              <a:latin typeface="+mj-lt"/>
            </a:endParaRPr>
          </a:p>
          <a:p>
            <a:pPr algn="just"/>
            <a:r>
              <a:rPr lang="es-ES" sz="4400" b="1" i="1" dirty="0">
                <a:latin typeface="+mj-lt"/>
              </a:rPr>
              <a:t>Privados: </a:t>
            </a:r>
            <a:r>
              <a:rPr lang="es-ES" sz="4400" i="1" dirty="0">
                <a:latin typeface="+mj-lt"/>
              </a:rPr>
              <a:t>Seguros Privados.</a:t>
            </a:r>
          </a:p>
          <a:p>
            <a:pPr algn="just"/>
            <a:endParaRPr lang="es-ES" sz="4400" i="1" dirty="0">
              <a:latin typeface="+mj-lt"/>
            </a:endParaRPr>
          </a:p>
          <a:p>
            <a:pPr algn="just"/>
            <a:endParaRPr lang="es-CL" sz="1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311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004047"/>
            <a:ext cx="9144000" cy="788028"/>
          </a:xfrm>
        </p:spPr>
        <p:txBody>
          <a:bodyPr>
            <a:normAutofit/>
          </a:bodyPr>
          <a:lstStyle/>
          <a:p>
            <a:r>
              <a:rPr lang="es-ES" sz="2400" b="1" dirty="0" smtClean="0">
                <a:latin typeface="+mn-lt"/>
              </a:rPr>
              <a:t>Salud</a:t>
            </a:r>
            <a:endParaRPr lang="es-CL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0669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sz="2400" b="1" dirty="0">
                <a:latin typeface="Calibri" panose="020F0502020204030204" pitchFamily="34" charset="0"/>
                <a:cs typeface="Calibri" panose="020F0502020204030204" pitchFamily="34" charset="0"/>
              </a:rPr>
              <a:t>Por qué el mercado falla 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00201"/>
            <a:ext cx="8229600" cy="2404864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Hay un componente “público” de la salud; </a:t>
            </a:r>
            <a:r>
              <a:rPr lang="es-E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Ej</a:t>
            </a: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: Vacunas.</a:t>
            </a:r>
          </a:p>
          <a:p>
            <a:pPr marL="0" indent="0">
              <a:buNone/>
            </a:pPr>
            <a:endParaRPr lang="es-E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600" indent="-609600" algn="just">
              <a:buNone/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2	Por que hay problemas de “agencia” en la administración de la salud pública. Información asimétrica, riesgo moral, selección adversa.</a:t>
            </a:r>
          </a:p>
          <a:p>
            <a:pPr marL="609600" indent="-609600">
              <a:buNone/>
            </a:pPr>
            <a:endParaRPr lang="es-ES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600" indent="-609600">
              <a:buNone/>
            </a:pPr>
            <a:r>
              <a:rPr lang="es-ES" sz="1600" dirty="0">
                <a:latin typeface="Calibri" panose="020F0502020204030204" pitchFamily="34" charset="0"/>
                <a:cs typeface="Calibri" panose="020F0502020204030204" pitchFamily="34" charset="0"/>
              </a:rPr>
              <a:t>3.	Bien “meritorio”.</a:t>
            </a:r>
          </a:p>
          <a:p>
            <a:pPr marL="0" indent="0">
              <a:buNone/>
            </a:pP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41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779" y="2771441"/>
            <a:ext cx="10515600" cy="581359"/>
          </a:xfrm>
        </p:spPr>
        <p:txBody>
          <a:bodyPr>
            <a:normAutofit/>
          </a:bodyPr>
          <a:lstStyle/>
          <a:p>
            <a:pPr algn="ctr"/>
            <a:r>
              <a:rPr lang="es-ES" sz="2400" b="1" dirty="0" smtClean="0">
                <a:latin typeface="+mn-lt"/>
              </a:rPr>
              <a:t>Gasto </a:t>
            </a:r>
            <a:r>
              <a:rPr lang="es-ES" sz="2400" b="1" dirty="0" smtClean="0">
                <a:latin typeface="+mn-lt"/>
              </a:rPr>
              <a:t>en Salud</a:t>
            </a:r>
            <a:endParaRPr 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4450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714462"/>
              </p:ext>
            </p:extLst>
          </p:nvPr>
        </p:nvGraphicFramePr>
        <p:xfrm>
          <a:off x="2135907" y="1545328"/>
          <a:ext cx="7979344" cy="400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4539">
                  <a:extLst>
                    <a:ext uri="{9D8B030D-6E8A-4147-A177-3AD203B41FA5}">
                      <a16:colId xmlns:a16="http://schemas.microsoft.com/office/drawing/2014/main" val="2619067195"/>
                    </a:ext>
                  </a:extLst>
                </a:gridCol>
                <a:gridCol w="1054539">
                  <a:extLst>
                    <a:ext uri="{9D8B030D-6E8A-4147-A177-3AD203B41FA5}">
                      <a16:colId xmlns:a16="http://schemas.microsoft.com/office/drawing/2014/main" val="189083613"/>
                    </a:ext>
                  </a:extLst>
                </a:gridCol>
                <a:gridCol w="1599384">
                  <a:extLst>
                    <a:ext uri="{9D8B030D-6E8A-4147-A177-3AD203B41FA5}">
                      <a16:colId xmlns:a16="http://schemas.microsoft.com/office/drawing/2014/main" val="2054970909"/>
                    </a:ext>
                  </a:extLst>
                </a:gridCol>
                <a:gridCol w="1704838">
                  <a:extLst>
                    <a:ext uri="{9D8B030D-6E8A-4147-A177-3AD203B41FA5}">
                      <a16:colId xmlns:a16="http://schemas.microsoft.com/office/drawing/2014/main" val="903886818"/>
                    </a:ext>
                  </a:extLst>
                </a:gridCol>
                <a:gridCol w="1511505">
                  <a:extLst>
                    <a:ext uri="{9D8B030D-6E8A-4147-A177-3AD203B41FA5}">
                      <a16:colId xmlns:a16="http://schemas.microsoft.com/office/drawing/2014/main" val="1521628151"/>
                    </a:ext>
                  </a:extLst>
                </a:gridCol>
                <a:gridCol w="1054539">
                  <a:extLst>
                    <a:ext uri="{9D8B030D-6E8A-4147-A177-3AD203B41FA5}">
                      <a16:colId xmlns:a16="http://schemas.microsoft.com/office/drawing/2014/main" val="443988465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 dirty="0" err="1">
                          <a:effectLst/>
                          <a:latin typeface="+mn-lt"/>
                        </a:rPr>
                        <a:t>Millones</a:t>
                      </a:r>
                      <a:r>
                        <a:rPr lang="en-US" sz="1600" b="1" i="1" u="none" strike="noStrike" dirty="0">
                          <a:effectLst/>
                          <a:latin typeface="+mn-lt"/>
                        </a:rPr>
                        <a:t> de Pesos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 dirty="0" err="1">
                          <a:effectLst/>
                          <a:latin typeface="+mn-lt"/>
                        </a:rPr>
                        <a:t>Millones</a:t>
                      </a:r>
                      <a:r>
                        <a:rPr lang="en-US" sz="1600" b="1" i="1" u="none" strike="noStrike" dirty="0">
                          <a:effectLst/>
                          <a:latin typeface="+mn-lt"/>
                        </a:rPr>
                        <a:t> de US$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1" u="none" strike="noStrike" dirty="0">
                          <a:effectLst/>
                          <a:latin typeface="+mn-lt"/>
                        </a:rPr>
                        <a:t>%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5869842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2070082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6887964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872254611"/>
                  </a:ext>
                </a:extLst>
              </a:tr>
              <a:tr h="1841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Servicio Publicos Generales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4,323,919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5,695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88984923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Defensa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1,328,147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1,749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1.7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618439746"/>
                  </a:ext>
                </a:extLst>
              </a:tr>
              <a:tr h="1841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Orden Público y Seguridad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3,381,190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4,453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4.4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172212645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Asuntos Econòmicos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7,530,621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9,918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9.9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50397893"/>
                  </a:ext>
                </a:extLst>
              </a:tr>
              <a:tr h="1841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Protección del Medio Ambiente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210,062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277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0.3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374066095"/>
                  </a:ext>
                </a:extLst>
              </a:tr>
              <a:tr h="1841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Vivienda y Servicios Comunitarios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774,638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1,020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1.0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7695426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i="1" u="none" strike="noStrike" dirty="0" err="1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Salud</a:t>
                      </a:r>
                      <a:endParaRPr lang="en-US" sz="1600" b="0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i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13,819,350</a:t>
                      </a:r>
                      <a:endParaRPr lang="en-US" sz="1600" b="0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i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18,201</a:t>
                      </a:r>
                      <a:endParaRPr lang="en-US" sz="1600" b="0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i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18.1</a:t>
                      </a:r>
                      <a:endParaRPr lang="en-US" sz="1600" b="0" i="1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766169024"/>
                  </a:ext>
                </a:extLst>
              </a:tr>
              <a:tr h="1841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>
                          <a:effectLst/>
                          <a:latin typeface="+mn-lt"/>
                        </a:rPr>
                        <a:t>Actividades Recreativas, Cultura y Religión</a:t>
                      </a:r>
                      <a:endParaRPr lang="es-E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410,675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541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0.5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93733631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Educación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11,515,335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15,166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15.1</a:t>
                      </a: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257299347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Protección Social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33,085,872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43,576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43.3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916281622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26856821"/>
                  </a:ext>
                </a:extLst>
              </a:tr>
              <a:tr h="1841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GASTOS TOTALES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76,379,809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>
                          <a:effectLst/>
                          <a:latin typeface="+mn-lt"/>
                        </a:rPr>
                        <a:t>100,596</a:t>
                      </a:r>
                      <a:endParaRPr lang="en-US" sz="1600" b="1" i="1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u="none" strike="noStrike" dirty="0">
                          <a:effectLst/>
                          <a:latin typeface="+mn-lt"/>
                        </a:rPr>
                        <a:t>100</a:t>
                      </a:r>
                      <a:endParaRPr lang="en-US" sz="1600" b="1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708309905"/>
                  </a:ext>
                </a:extLst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170206" y="640936"/>
            <a:ext cx="2255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L" b="1" dirty="0" smtClean="0"/>
              <a:t>Gasto Ejecutado 2021</a:t>
            </a: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2574961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747263"/>
            <a:ext cx="10515600" cy="668916"/>
          </a:xfrm>
        </p:spPr>
        <p:txBody>
          <a:bodyPr>
            <a:normAutofit/>
          </a:bodyPr>
          <a:lstStyle/>
          <a:p>
            <a:pPr algn="ctr"/>
            <a:r>
              <a:rPr lang="es-CL" sz="2400" b="1" dirty="0" smtClean="0">
                <a:latin typeface="+mn-lt"/>
              </a:rPr>
              <a:t>Indicadores por país</a:t>
            </a:r>
            <a:endParaRPr lang="es-CL" sz="24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65663"/>
            <a:ext cx="10515600" cy="310824"/>
          </a:xfrm>
        </p:spPr>
        <p:txBody>
          <a:bodyPr>
            <a:normAutofit lnSpcReduction="10000"/>
          </a:bodyPr>
          <a:lstStyle/>
          <a:p>
            <a:r>
              <a:rPr lang="es-CL" sz="1600" b="1" dirty="0" smtClean="0"/>
              <a:t>Gasto Total </a:t>
            </a:r>
            <a:r>
              <a:rPr lang="es-CL" sz="1600" b="1" dirty="0"/>
              <a:t>Per Cápita: https://www.oecd.org/espanol/estadisticas/gastoensalud.htm</a:t>
            </a:r>
          </a:p>
        </p:txBody>
      </p:sp>
    </p:spTree>
    <p:extLst>
      <p:ext uri="{BB962C8B-B14F-4D97-AF65-F5344CB8AC3E}">
        <p14:creationId xmlns:p14="http://schemas.microsoft.com/office/powerpoint/2010/main" val="178551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6890" t="34179" r="24975" b="26152"/>
          <a:stretch/>
        </p:blipFill>
        <p:spPr>
          <a:xfrm>
            <a:off x="1869743" y="1296537"/>
            <a:ext cx="8161361" cy="4544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710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5828"/>
          </a:xfrm>
        </p:spPr>
        <p:txBody>
          <a:bodyPr>
            <a:normAutofit/>
          </a:bodyPr>
          <a:lstStyle/>
          <a:p>
            <a:pPr algn="ctr"/>
            <a:r>
              <a:rPr lang="es-ES" sz="2400" b="1" dirty="0" smtClean="0">
                <a:latin typeface="+mn-lt"/>
              </a:rPr>
              <a:t>Sistema de Salud en Chile</a:t>
            </a:r>
            <a:endParaRPr lang="es-CL" sz="2400" b="1" dirty="0"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1800" b="1" dirty="0" smtClean="0"/>
              <a:t>FONASA (80% de la población): 7% Ingreso base.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sz="1600" dirty="0" smtClean="0"/>
              <a:t>1) 4 grupos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dirty="0"/>
              <a:t>	</a:t>
            </a:r>
            <a:r>
              <a:rPr lang="es-ES" dirty="0" smtClean="0"/>
              <a:t>	</a:t>
            </a:r>
            <a:r>
              <a:rPr lang="es-ES" sz="1600" dirty="0" smtClean="0"/>
              <a:t>A: personas sin trabajo; atención gratuita.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/>
              <a:t>	</a:t>
            </a:r>
            <a:r>
              <a:rPr lang="es-ES" sz="1600" dirty="0" smtClean="0"/>
              <a:t>	B: ingresos menores a $ 276.000; atención gratuita.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/>
              <a:t>	</a:t>
            </a:r>
            <a:r>
              <a:rPr lang="es-ES" sz="1600" dirty="0" smtClean="0"/>
              <a:t>	C: Ingresos entre $276.001 </a:t>
            </a:r>
            <a:r>
              <a:rPr lang="es-ES" sz="1600" dirty="0"/>
              <a:t>y </a:t>
            </a:r>
            <a:r>
              <a:rPr lang="es-ES" sz="1600" dirty="0" smtClean="0"/>
              <a:t>menor </a:t>
            </a:r>
            <a:r>
              <a:rPr lang="es-ES" sz="1600" dirty="0"/>
              <a:t>a $402.960, </a:t>
            </a:r>
            <a:r>
              <a:rPr lang="es-ES" sz="1600" dirty="0" smtClean="0"/>
              <a:t>pagan </a:t>
            </a:r>
            <a:r>
              <a:rPr lang="es-ES" sz="1600" dirty="0"/>
              <a:t>un 10% </a:t>
            </a:r>
            <a:r>
              <a:rPr lang="es-ES" sz="1600" dirty="0" smtClean="0"/>
              <a:t>del </a:t>
            </a:r>
            <a:r>
              <a:rPr lang="es-ES" sz="1600" dirty="0"/>
              <a:t>arancel en Hospitales públicos</a:t>
            </a:r>
            <a:r>
              <a:rPr lang="es-ES" sz="16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/>
              <a:t>	</a:t>
            </a:r>
            <a:r>
              <a:rPr lang="es-ES" sz="1600" dirty="0" smtClean="0"/>
              <a:t>	D: Ingresos mayores a </a:t>
            </a:r>
            <a:r>
              <a:rPr lang="es-ES" sz="1600" dirty="0"/>
              <a:t>$</a:t>
            </a:r>
            <a:r>
              <a:rPr lang="es-ES" sz="1600" dirty="0" smtClean="0"/>
              <a:t>402.960. Pagan 20% del arancel en Hospitales Públicos.</a:t>
            </a:r>
          </a:p>
          <a:p>
            <a:pPr marL="0" indent="0">
              <a:spcBef>
                <a:spcPts val="0"/>
              </a:spcBef>
              <a:buNone/>
            </a:pPr>
            <a:endParaRPr lang="es-ES" sz="1600" dirty="0"/>
          </a:p>
          <a:p>
            <a:pPr marL="0" indent="0">
              <a:spcBef>
                <a:spcPts val="0"/>
              </a:spcBef>
              <a:buNone/>
            </a:pPr>
            <a:r>
              <a:rPr lang="es-ES" sz="1600" dirty="0" smtClean="0"/>
              <a:t>	2) Dos modalidades de intención: Atención Institucional, libre elección).</a:t>
            </a:r>
          </a:p>
          <a:p>
            <a:pPr marL="0" indent="0">
              <a:spcBef>
                <a:spcPts val="0"/>
              </a:spcBef>
              <a:buNone/>
            </a:pPr>
            <a:endParaRPr lang="es-ES" sz="1600" dirty="0" smtClean="0"/>
          </a:p>
          <a:p>
            <a:pPr marL="0" indent="0">
              <a:spcBef>
                <a:spcPts val="0"/>
              </a:spcBef>
              <a:buNone/>
            </a:pPr>
            <a:endParaRPr lang="es-ES" sz="1600" dirty="0"/>
          </a:p>
          <a:p>
            <a:pPr>
              <a:spcBef>
                <a:spcPts val="0"/>
              </a:spcBef>
            </a:pPr>
            <a:r>
              <a:rPr lang="es-ES" sz="1600" b="1" dirty="0" smtClean="0"/>
              <a:t>ISAPRES (20% de la oblación): </a:t>
            </a:r>
            <a:r>
              <a:rPr lang="es-ES" sz="1600" b="1" dirty="0"/>
              <a:t>7% Ingreso </a:t>
            </a:r>
            <a:r>
              <a:rPr lang="es-ES" sz="1600" b="1" dirty="0" smtClean="0"/>
              <a:t>base + GES</a:t>
            </a:r>
          </a:p>
          <a:p>
            <a:pPr marL="0" indent="0">
              <a:spcBef>
                <a:spcPts val="0"/>
              </a:spcBef>
              <a:buNone/>
            </a:pPr>
            <a:endParaRPr lang="es-ES" sz="1600" dirty="0" smtClean="0"/>
          </a:p>
          <a:p>
            <a:pPr marL="0" indent="0">
              <a:spcBef>
                <a:spcPts val="0"/>
              </a:spcBef>
              <a:buNone/>
            </a:pPr>
            <a:endParaRPr lang="es-ES" sz="1800" dirty="0"/>
          </a:p>
          <a:p>
            <a:pPr marL="0" indent="0">
              <a:spcBef>
                <a:spcPts val="0"/>
              </a:spcBef>
              <a:buNone/>
            </a:pPr>
            <a:r>
              <a:rPr lang="es-ES" sz="1800" dirty="0" smtClean="0"/>
              <a:t>		</a:t>
            </a:r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3668046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19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Sistema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Chileno</a:t>
            </a:r>
            <a:endParaRPr lang="en-US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/>
          </p:nvPr>
        </p:nvGraphicFramePr>
        <p:xfrm>
          <a:off x="1981200" y="1600200"/>
          <a:ext cx="8229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Sistema</a:t>
                      </a:r>
                      <a:endParaRPr lang="en-US" sz="12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Administracion</a:t>
                      </a:r>
                      <a:endParaRPr lang="en-US" sz="12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Financiamianto</a:t>
                      </a:r>
                      <a:endParaRPr lang="en-US" sz="12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Prestadores</a:t>
                      </a:r>
                      <a:endParaRPr lang="en-US" sz="12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Caracteristicas</a:t>
                      </a:r>
                      <a:r>
                        <a:rPr lang="en-US" sz="1200" dirty="0" smtClean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Generales</a:t>
                      </a:r>
                      <a:endParaRPr lang="en-US" sz="12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solidFill>
                            <a:schemeClr val="accent4"/>
                          </a:solidFill>
                        </a:rPr>
                        <a:t>Cobertura</a:t>
                      </a:r>
                      <a:endParaRPr lang="en-US" sz="12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SNSS_FONASA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Estatal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Individuos</a:t>
                      </a:r>
                      <a:r>
                        <a:rPr lang="en-US" sz="1200" baseline="0" dirty="0" smtClean="0"/>
                        <a:t> y Estado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Estado y </a:t>
                      </a:r>
                      <a:r>
                        <a:rPr lang="en-US" sz="1200" dirty="0" err="1" smtClean="0"/>
                        <a:t>Privados</a:t>
                      </a:r>
                      <a:r>
                        <a:rPr lang="en-US" sz="1200" dirty="0" smtClean="0"/>
                        <a:t> con Fines de </a:t>
                      </a:r>
                      <a:r>
                        <a:rPr lang="en-US" sz="1200" dirty="0" err="1" smtClean="0"/>
                        <a:t>lucro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Solidario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77%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ISAPRE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Privadas</a:t>
                      </a:r>
                      <a:r>
                        <a:rPr lang="en-US" sz="1200" dirty="0" smtClean="0"/>
                        <a:t> con fines</a:t>
                      </a:r>
                      <a:r>
                        <a:rPr lang="en-US" sz="1200" baseline="0" dirty="0" smtClean="0"/>
                        <a:t> de </a:t>
                      </a:r>
                      <a:r>
                        <a:rPr lang="en-US" sz="1200" baseline="0" dirty="0" err="1" smtClean="0"/>
                        <a:t>lucro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baseline="0" dirty="0" err="1" smtClean="0"/>
                        <a:t>abiertas</a:t>
                      </a:r>
                      <a:r>
                        <a:rPr lang="en-US" sz="1200" baseline="0" dirty="0" smtClean="0"/>
                        <a:t> y </a:t>
                      </a:r>
                      <a:r>
                        <a:rPr lang="en-US" sz="1200" baseline="0" dirty="0" err="1" smtClean="0"/>
                        <a:t>cerradas</a:t>
                      </a:r>
                      <a:r>
                        <a:rPr lang="en-US" sz="1200" baseline="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Individuos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Privados</a:t>
                      </a:r>
                      <a:r>
                        <a:rPr lang="en-US" sz="1200" dirty="0" smtClean="0"/>
                        <a:t> con fines de </a:t>
                      </a:r>
                      <a:r>
                        <a:rPr lang="en-US" sz="1200" dirty="0" err="1" smtClean="0"/>
                        <a:t>lucro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No </a:t>
                      </a:r>
                      <a:r>
                        <a:rPr lang="en-US" sz="1200" dirty="0" err="1" smtClean="0"/>
                        <a:t>solidario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17%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Fuerzas</a:t>
                      </a:r>
                      <a:r>
                        <a:rPr lang="en-US" sz="1200" dirty="0" smtClean="0"/>
                        <a:t> Armadas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Estatal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Actores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Sociales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Estado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Estatal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Solidario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3%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Organismos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Administradores</a:t>
                      </a:r>
                      <a:r>
                        <a:rPr lang="en-US" sz="1200" dirty="0" smtClean="0"/>
                        <a:t> de la </a:t>
                      </a:r>
                      <a:r>
                        <a:rPr lang="en-US" sz="1200" dirty="0" err="1" smtClean="0"/>
                        <a:t>Ley</a:t>
                      </a:r>
                      <a:r>
                        <a:rPr lang="en-US" sz="1200" dirty="0" smtClean="0"/>
                        <a:t> de </a:t>
                      </a:r>
                      <a:r>
                        <a:rPr lang="en-US" sz="1200" dirty="0" err="1" smtClean="0"/>
                        <a:t>Accidentes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Laborales</a:t>
                      </a:r>
                      <a:r>
                        <a:rPr lang="en-US" sz="1200" dirty="0" smtClean="0"/>
                        <a:t> y </a:t>
                      </a:r>
                      <a:r>
                        <a:rPr lang="en-US" sz="1200" dirty="0" err="1" smtClean="0"/>
                        <a:t>Enf</a:t>
                      </a:r>
                      <a:r>
                        <a:rPr lang="en-US" sz="1200" dirty="0" smtClean="0"/>
                        <a:t>. </a:t>
                      </a:r>
                      <a:r>
                        <a:rPr lang="en-US" sz="1200" dirty="0" err="1" smtClean="0"/>
                        <a:t>Profesionales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Mutuales</a:t>
                      </a:r>
                      <a:r>
                        <a:rPr lang="en-US" sz="1200" dirty="0" smtClean="0"/>
                        <a:t> </a:t>
                      </a:r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err="1" smtClean="0"/>
                        <a:t>Privados</a:t>
                      </a:r>
                      <a:endParaRPr lang="en-US" sz="1200" dirty="0" smtClean="0"/>
                    </a:p>
                    <a:p>
                      <a:endParaRPr lang="en-US" sz="1200" dirty="0" smtClean="0"/>
                    </a:p>
                    <a:p>
                      <a:r>
                        <a:rPr lang="en-US" sz="1200" dirty="0" smtClean="0"/>
                        <a:t>Sin Fines de </a:t>
                      </a:r>
                      <a:r>
                        <a:rPr lang="en-US" sz="1200" dirty="0" err="1" smtClean="0"/>
                        <a:t>Lucro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Empleadores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Privados</a:t>
                      </a:r>
                      <a:r>
                        <a:rPr lang="en-US" sz="1200" dirty="0" smtClean="0"/>
                        <a:t> y </a:t>
                      </a:r>
                      <a:r>
                        <a:rPr lang="en-US" sz="1200" dirty="0" err="1" smtClean="0"/>
                        <a:t>Publicos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Solidario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dentro</a:t>
                      </a:r>
                      <a:r>
                        <a:rPr lang="en-US" sz="1200" dirty="0" smtClean="0"/>
                        <a:t> de </a:t>
                      </a:r>
                      <a:r>
                        <a:rPr lang="en-US" sz="1200" dirty="0" err="1" smtClean="0"/>
                        <a:t>cada</a:t>
                      </a:r>
                      <a:r>
                        <a:rPr lang="en-US" sz="1200" dirty="0" smtClean="0"/>
                        <a:t> mutual. No </a:t>
                      </a:r>
                      <a:r>
                        <a:rPr lang="en-US" sz="1200" dirty="0" err="1" smtClean="0"/>
                        <a:t>existe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redistribuciòn</a:t>
                      </a:r>
                      <a:r>
                        <a:rPr lang="en-US" sz="1200" dirty="0" smtClean="0"/>
                        <a:t> entre </a:t>
                      </a:r>
                      <a:r>
                        <a:rPr lang="en-US" sz="1200" dirty="0" err="1" smtClean="0"/>
                        <a:t>mutuales</a:t>
                      </a:r>
                      <a:r>
                        <a:rPr lang="en-US" sz="1200" dirty="0" smtClean="0"/>
                        <a:t>.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70% </a:t>
                      </a:r>
                      <a:r>
                        <a:rPr lang="en-US" sz="1200" dirty="0" err="1" smtClean="0"/>
                        <a:t>trabajadores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asalariados</a:t>
                      </a:r>
                      <a:r>
                        <a:rPr lang="en-US" sz="1200" dirty="0" smtClean="0"/>
                        <a:t>.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Otros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Administraciòn</a:t>
                      </a:r>
                      <a:r>
                        <a:rPr lang="en-US" sz="1200" dirty="0" smtClean="0"/>
                        <a:t> </a:t>
                      </a:r>
                      <a:r>
                        <a:rPr lang="en-US" sz="1200" dirty="0" err="1" smtClean="0"/>
                        <a:t>delegada</a:t>
                      </a:r>
                      <a:r>
                        <a:rPr lang="en-US" sz="1200" dirty="0" smtClean="0"/>
                        <a:t> CODELCO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74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4280</TotalTime>
  <Words>734</Words>
  <Application>Microsoft Office PowerPoint</Application>
  <PresentationFormat>Panorámica</PresentationFormat>
  <Paragraphs>176</Paragraphs>
  <Slides>16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Tema de Office</vt:lpstr>
      <vt:lpstr>Economía del Sector Público</vt:lpstr>
      <vt:lpstr>Salud</vt:lpstr>
      <vt:lpstr>Por qué el mercado falla ?</vt:lpstr>
      <vt:lpstr>Gasto en Salud</vt:lpstr>
      <vt:lpstr>Presentación de PowerPoint</vt:lpstr>
      <vt:lpstr>Indicadores por país</vt:lpstr>
      <vt:lpstr>Presentación de PowerPoint</vt:lpstr>
      <vt:lpstr>Sistema de Salud en Chile</vt:lpstr>
      <vt:lpstr>Sistema Chileno</vt:lpstr>
      <vt:lpstr>Presentación de PowerPoint</vt:lpstr>
      <vt:lpstr>Podrian existir las ISAPRES como seguro complementario ?</vt:lpstr>
      <vt:lpstr>Casos de Estudio</vt:lpstr>
      <vt:lpstr>Estados Unidos</vt:lpstr>
      <vt:lpstr>Canadá</vt:lpstr>
      <vt:lpstr>Inglaterra</vt:lpstr>
      <vt:lpstr>Argentina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Leonardo</dc:creator>
  <cp:lastModifiedBy>funcionarios03FG</cp:lastModifiedBy>
  <cp:revision>226</cp:revision>
  <dcterms:created xsi:type="dcterms:W3CDTF">2018-07-08T21:16:58Z</dcterms:created>
  <dcterms:modified xsi:type="dcterms:W3CDTF">2023-05-16T22:01:43Z</dcterms:modified>
</cp:coreProperties>
</file>