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ldx" ContentType="application/vnd.openxmlformats-officedocument.presentationml.slide"/>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ink/ink1.xml" ContentType="application/inkml+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notesSlides/notesSlide1.xml" ContentType="application/vnd.openxmlformats-officedocument.presentationml.notesSlide+xml"/>
  <Override PartName="/ppt/theme/themeOverride41.xml" ContentType="application/vnd.openxmlformats-officedocument.themeOverride+xml"/>
  <Override PartName="/ppt/notesSlides/notesSlide2.xml" ContentType="application/vnd.openxmlformats-officedocument.presentationml.notesSl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48.xml" ContentType="application/vnd.openxmlformats-officedocument.themeOverr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9"/>
  </p:notesMasterIdLst>
  <p:sldIdLst>
    <p:sldId id="988" r:id="rId5"/>
    <p:sldId id="577" r:id="rId6"/>
    <p:sldId id="545" r:id="rId7"/>
    <p:sldId id="1760" r:id="rId8"/>
    <p:sldId id="1815" r:id="rId9"/>
    <p:sldId id="1757" r:id="rId10"/>
    <p:sldId id="1742" r:id="rId11"/>
    <p:sldId id="1743" r:id="rId12"/>
    <p:sldId id="1745" r:id="rId13"/>
    <p:sldId id="1756" r:id="rId14"/>
    <p:sldId id="1054" r:id="rId15"/>
    <p:sldId id="572" r:id="rId16"/>
    <p:sldId id="858" r:id="rId17"/>
    <p:sldId id="573" r:id="rId18"/>
    <p:sldId id="934" r:id="rId19"/>
    <p:sldId id="552" r:id="rId20"/>
    <p:sldId id="574" r:id="rId21"/>
    <p:sldId id="873" r:id="rId22"/>
    <p:sldId id="946" r:id="rId23"/>
    <p:sldId id="947" r:id="rId24"/>
    <p:sldId id="962" r:id="rId25"/>
    <p:sldId id="948" r:id="rId26"/>
    <p:sldId id="911" r:id="rId27"/>
    <p:sldId id="949" r:id="rId28"/>
    <p:sldId id="919" r:id="rId29"/>
    <p:sldId id="957" r:id="rId30"/>
    <p:sldId id="1608" r:id="rId31"/>
    <p:sldId id="940" r:id="rId32"/>
    <p:sldId id="941" r:id="rId33"/>
    <p:sldId id="942" r:id="rId34"/>
    <p:sldId id="1600" r:id="rId35"/>
    <p:sldId id="874" r:id="rId36"/>
    <p:sldId id="875" r:id="rId37"/>
    <p:sldId id="878" r:id="rId38"/>
    <p:sldId id="879" r:id="rId39"/>
    <p:sldId id="950" r:id="rId40"/>
    <p:sldId id="866" r:id="rId41"/>
    <p:sldId id="951" r:id="rId42"/>
    <p:sldId id="986" r:id="rId43"/>
    <p:sldId id="952" r:id="rId44"/>
    <p:sldId id="953" r:id="rId45"/>
    <p:sldId id="956" r:id="rId46"/>
    <p:sldId id="967" r:id="rId47"/>
    <p:sldId id="881" r:id="rId48"/>
    <p:sldId id="520" r:id="rId49"/>
    <p:sldId id="882" r:id="rId50"/>
    <p:sldId id="518" r:id="rId51"/>
    <p:sldId id="883" r:id="rId52"/>
    <p:sldId id="954" r:id="rId53"/>
    <p:sldId id="933" r:id="rId54"/>
    <p:sldId id="731" r:id="rId55"/>
    <p:sldId id="955" r:id="rId56"/>
    <p:sldId id="931" r:id="rId57"/>
    <p:sldId id="938" r:id="rId58"/>
    <p:sldId id="932" r:id="rId59"/>
    <p:sldId id="1619" r:id="rId60"/>
    <p:sldId id="1039" r:id="rId61"/>
    <p:sldId id="1028" r:id="rId62"/>
    <p:sldId id="1029" r:id="rId63"/>
    <p:sldId id="1030" r:id="rId64"/>
    <p:sldId id="959" r:id="rId65"/>
    <p:sldId id="960" r:id="rId66"/>
    <p:sldId id="961" r:id="rId67"/>
    <p:sldId id="1587" r:id="rId68"/>
    <p:sldId id="1617" r:id="rId69"/>
    <p:sldId id="1803" r:id="rId70"/>
    <p:sldId id="1763" r:id="rId71"/>
    <p:sldId id="1764" r:id="rId72"/>
    <p:sldId id="1765" r:id="rId73"/>
    <p:sldId id="1766" r:id="rId74"/>
    <p:sldId id="1767" r:id="rId75"/>
    <p:sldId id="978" r:id="rId76"/>
    <p:sldId id="1770" r:id="rId77"/>
    <p:sldId id="1771" r:id="rId78"/>
    <p:sldId id="1773" r:id="rId79"/>
    <p:sldId id="982" r:id="rId80"/>
    <p:sldId id="983" r:id="rId81"/>
    <p:sldId id="984" r:id="rId82"/>
    <p:sldId id="985" r:id="rId83"/>
    <p:sldId id="1774" r:id="rId84"/>
    <p:sldId id="1775" r:id="rId85"/>
    <p:sldId id="1776" r:id="rId86"/>
    <p:sldId id="1777" r:id="rId87"/>
    <p:sldId id="372" r:id="rId88"/>
    <p:sldId id="373" r:id="rId89"/>
    <p:sldId id="371" r:id="rId90"/>
    <p:sldId id="374" r:id="rId91"/>
    <p:sldId id="386" r:id="rId92"/>
    <p:sldId id="387" r:id="rId93"/>
    <p:sldId id="269" r:id="rId94"/>
    <p:sldId id="1812" r:id="rId95"/>
    <p:sldId id="1813" r:id="rId96"/>
    <p:sldId id="1027" r:id="rId97"/>
    <p:sldId id="1808" r:id="rId98"/>
    <p:sldId id="1809" r:id="rId99"/>
    <p:sldId id="995" r:id="rId100"/>
    <p:sldId id="1716" r:id="rId101"/>
    <p:sldId id="1717" r:id="rId102"/>
    <p:sldId id="1736" r:id="rId103"/>
    <p:sldId id="1718" r:id="rId104"/>
    <p:sldId id="1728" r:id="rId105"/>
    <p:sldId id="1729" r:id="rId106"/>
    <p:sldId id="1730" r:id="rId107"/>
    <p:sldId id="1737" r:id="rId108"/>
    <p:sldId id="1739" r:id="rId109"/>
    <p:sldId id="1731" r:id="rId110"/>
    <p:sldId id="1732" r:id="rId111"/>
    <p:sldId id="1721" r:id="rId112"/>
    <p:sldId id="1733" r:id="rId113"/>
    <p:sldId id="1740" r:id="rId114"/>
    <p:sldId id="1806" r:id="rId115"/>
    <p:sldId id="1807" r:id="rId116"/>
    <p:sldId id="1811" r:id="rId117"/>
    <p:sldId id="1810" r:id="rId118"/>
  </p:sldIdLst>
  <p:sldSz cx="9144000" cy="6858000" type="screen4x3"/>
  <p:notesSz cx="6797675" cy="9928225"/>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89"/>
    <a:srgbClr val="007A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88" autoAdjust="0"/>
    <p:restoredTop sz="94660"/>
  </p:normalViewPr>
  <p:slideViewPr>
    <p:cSldViewPr snapToGrid="0">
      <p:cViewPr varScale="1">
        <p:scale>
          <a:sx n="110" d="100"/>
          <a:sy n="110" d="100"/>
        </p:scale>
        <p:origin x="1854"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notesMaster" Target="notesMasters/notesMaster1.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48.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Taurus\jppa\FORMULACION\FORMULACION%202019%20Consolidados%20GORE%20Inversi&#243;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CL" b="1"/>
              <a:t>FINANCIAMIENTO</a:t>
            </a:r>
            <a:r>
              <a:rPr lang="es-CL" b="1" baseline="0"/>
              <a:t> TOTAL</a:t>
            </a:r>
            <a:r>
              <a:rPr lang="es-CL" b="1"/>
              <a:t> 2020</a:t>
            </a:r>
          </a:p>
          <a:p>
            <a:pPr>
              <a:defRPr b="1"/>
            </a:pPr>
            <a:r>
              <a:rPr lang="es-CL" b="1"/>
              <a:t>GORES -</a:t>
            </a:r>
            <a:r>
              <a:rPr lang="es-CL" b="1" baseline="0"/>
              <a:t> </a:t>
            </a:r>
            <a:r>
              <a:rPr lang="es-CL" b="1"/>
              <a:t>Inversión (en MM$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CL"/>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139319784897103"/>
          <c:y val="0.13788424396225005"/>
          <c:w val="0.84592837689144162"/>
          <c:h val="0.66954654206027386"/>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EFFF-4AEE-A476-B35F1696591B}"/>
              </c:ext>
            </c:extLst>
          </c:dPt>
          <c:dPt>
            <c:idx val="1"/>
            <c:bubble3D val="0"/>
            <c:explosion val="6"/>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EFFF-4AEE-A476-B35F1696591B}"/>
              </c:ext>
            </c:extLst>
          </c:dPt>
          <c:dPt>
            <c:idx val="2"/>
            <c:bubble3D val="0"/>
            <c:explosion val="14"/>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EFFF-4AEE-A476-B35F1696591B}"/>
              </c:ext>
            </c:extLst>
          </c:dPt>
          <c:dPt>
            <c:idx val="3"/>
            <c:bubble3D val="0"/>
            <c:explosion val="14"/>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EFFF-4AEE-A476-B35F1696591B}"/>
              </c:ext>
            </c:extLst>
          </c:dPt>
          <c:dPt>
            <c:idx val="4"/>
            <c:bubble3D val="0"/>
            <c:explosion val="13"/>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EFFF-4AEE-A476-B35F1696591B}"/>
              </c:ext>
            </c:extLst>
          </c:dPt>
          <c:dPt>
            <c:idx val="5"/>
            <c:bubble3D val="0"/>
            <c:explosion val="12"/>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EFFF-4AEE-A476-B35F1696591B}"/>
              </c:ext>
            </c:extLst>
          </c:dPt>
          <c:dPt>
            <c:idx val="6"/>
            <c:bubble3D val="0"/>
            <c:explosion val="11"/>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EFFF-4AEE-A476-B35F1696591B}"/>
              </c:ext>
            </c:extLst>
          </c:dPt>
          <c:dPt>
            <c:idx val="7"/>
            <c:bubble3D val="0"/>
            <c:explosion val="13"/>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EFFF-4AEE-A476-B35F1696591B}"/>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EFFF-4AEE-A476-B35F1696591B}"/>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EFFF-4AEE-A476-B35F1696591B}"/>
              </c:ext>
            </c:extLst>
          </c:dPt>
          <c:dPt>
            <c:idx val="10"/>
            <c:bubble3D val="0"/>
            <c:spPr>
              <a:solidFill>
                <a:schemeClr val="accent5">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5-EFFF-4AEE-A476-B35F1696591B}"/>
              </c:ext>
            </c:extLst>
          </c:dPt>
          <c:dPt>
            <c:idx val="11"/>
            <c:bubble3D val="0"/>
            <c:spPr>
              <a:solidFill>
                <a:schemeClr val="accent6">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7-EFFF-4AEE-A476-B35F1696591B}"/>
              </c:ext>
            </c:extLst>
          </c:dPt>
          <c:dPt>
            <c:idx val="12"/>
            <c:bubble3D val="0"/>
            <c:spPr>
              <a:solidFill>
                <a:schemeClr val="accent1">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9-EFFF-4AEE-A476-B35F1696591B}"/>
              </c:ext>
            </c:extLst>
          </c:dPt>
          <c:dPt>
            <c:idx val="13"/>
            <c:bubble3D val="0"/>
            <c:spPr>
              <a:solidFill>
                <a:schemeClr val="accent2">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B-EFFF-4AEE-A476-B35F1696591B}"/>
              </c:ext>
            </c:extLst>
          </c:dPt>
          <c:dPt>
            <c:idx val="14"/>
            <c:bubble3D val="0"/>
            <c:spPr>
              <a:solidFill>
                <a:schemeClr val="accent3">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D-EFFF-4AEE-A476-B35F1696591B}"/>
              </c:ext>
            </c:extLst>
          </c:dPt>
          <c:dLbls>
            <c:dLbl>
              <c:idx val="0"/>
              <c:layout>
                <c:manualLayout>
                  <c:x val="-9.6904507684433642E-17"/>
                  <c:y val="-1.711840228245363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FFF-4AEE-A476-B35F1696591B}"/>
                </c:ext>
              </c:extLst>
            </c:dLbl>
            <c:dLbl>
              <c:idx val="1"/>
              <c:layout>
                <c:manualLayout>
                  <c:x val="-2.9882604055496264E-2"/>
                  <c:y val="-0.1483594864479315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FFF-4AEE-A476-B35F1696591B}"/>
                </c:ext>
              </c:extLst>
            </c:dLbl>
            <c:dLbl>
              <c:idx val="2"/>
              <c:layout>
                <c:manualLayout>
                  <c:x val="4.9299822923594201E-2"/>
                  <c:y val="-3.8040893961008085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FFF-4AEE-A476-B35F1696591B}"/>
                </c:ext>
              </c:extLst>
            </c:dLbl>
            <c:dLbl>
              <c:idx val="4"/>
              <c:layout>
                <c:manualLayout>
                  <c:x val="0"/>
                  <c:y val="0.1388492629576794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FFF-4AEE-A476-B35F1696591B}"/>
                </c:ext>
              </c:extLst>
            </c:dLbl>
            <c:dLbl>
              <c:idx val="5"/>
              <c:layout>
                <c:manualLayout>
                  <c:x val="-3.5898724338289834E-2"/>
                  <c:y val="-0.1027104136947218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EFFF-4AEE-A476-B35F1696591B}"/>
                </c:ext>
              </c:extLst>
            </c:dLbl>
            <c:dLbl>
              <c:idx val="6"/>
              <c:layout>
                <c:manualLayout>
                  <c:x val="-5.7311449207535321E-3"/>
                  <c:y val="-7.037565382786499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EFFF-4AEE-A476-B35F1696591B}"/>
                </c:ext>
              </c:extLst>
            </c:dLbl>
            <c:dLbl>
              <c:idx val="7"/>
              <c:layout>
                <c:manualLayout>
                  <c:x val="-3.8609772318606184E-2"/>
                  <c:y val="-9.5102234902520386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EFFF-4AEE-A476-B35F1696591B}"/>
                </c:ext>
              </c:extLst>
            </c:dLbl>
            <c:dLbl>
              <c:idx val="8"/>
              <c:layout>
                <c:manualLayout>
                  <c:x val="-3.5678889990089196E-2"/>
                  <c:y val="-5.896338563956252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EFFF-4AEE-A476-B35F1696591B}"/>
                </c:ext>
              </c:extLst>
            </c:dLbl>
            <c:dLbl>
              <c:idx val="9"/>
              <c:layout>
                <c:manualLayout>
                  <c:x val="-4.4928972580112331E-2"/>
                  <c:y val="-0.1236329053732763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EFFF-4AEE-A476-B35F1696591B}"/>
                </c:ext>
              </c:extLst>
            </c:dLbl>
            <c:dLbl>
              <c:idx val="10"/>
              <c:layout>
                <c:manualLayout>
                  <c:x val="-6.0786257020151981E-2"/>
                  <c:y val="-0.1445553970518307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EFFF-4AEE-A476-B35F1696591B}"/>
                </c:ext>
              </c:extLst>
            </c:dLbl>
            <c:dLbl>
              <c:idx val="11"/>
              <c:layout>
                <c:manualLayout>
                  <c:x val="-1.057152296002643E-2"/>
                  <c:y val="-0.2149310508796957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7-EFFF-4AEE-A476-B35F1696591B}"/>
                </c:ext>
              </c:extLst>
            </c:dLbl>
            <c:dLbl>
              <c:idx val="13"/>
              <c:layout>
                <c:manualLayout>
                  <c:x val="-0.11892963330029732"/>
                  <c:y val="-1.33143128863528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B-EFFF-4AEE-A476-B35F1696591B}"/>
                </c:ext>
              </c:extLst>
            </c:dLbl>
            <c:dLbl>
              <c:idx val="14"/>
              <c:layout>
                <c:manualLayout>
                  <c:x val="0.13478691774033696"/>
                  <c:y val="-5.7061340941512127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D-EFFF-4AEE-A476-B35F1696591B}"/>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s-CL"/>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'[1]Graficos BRUTOS'!$M$235:$M$242</c:f>
              <c:strCache>
                <c:ptCount val="8"/>
                <c:pt idx="0">
                  <c:v>Otros Ingresos</c:v>
                </c:pt>
                <c:pt idx="1">
                  <c:v>FNDR 90%</c:v>
                </c:pt>
                <c:pt idx="2">
                  <c:v>FIC</c:v>
                </c:pt>
                <c:pt idx="3">
                  <c:v>Fondo de Apoyo Regional (FAR)</c:v>
                </c:pt>
                <c:pt idx="4">
                  <c:v>Patentes y Derechos</c:v>
                </c:pt>
                <c:pt idx="5">
                  <c:v>SUBDERE 05</c:v>
                </c:pt>
                <c:pt idx="6">
                  <c:v>SUBDERE 06</c:v>
                </c:pt>
                <c:pt idx="7">
                  <c:v>SUBDERE Provisiones</c:v>
                </c:pt>
              </c:strCache>
            </c:strRef>
          </c:cat>
          <c:val>
            <c:numRef>
              <c:f>'[1]Graficos BRUTOS'!$N$235:$N$242</c:f>
              <c:numCache>
                <c:formatCode>#,##0</c:formatCode>
                <c:ptCount val="8"/>
                <c:pt idx="0">
                  <c:v>7916.5569999999998</c:v>
                </c:pt>
                <c:pt idx="1">
                  <c:v>482309.049</c:v>
                </c:pt>
                <c:pt idx="2">
                  <c:v>36927.805999999997</c:v>
                </c:pt>
                <c:pt idx="3">
                  <c:v>321337.07900000003</c:v>
                </c:pt>
                <c:pt idx="4">
                  <c:v>135921.71299999999</c:v>
                </c:pt>
                <c:pt idx="5">
                  <c:v>58385.769</c:v>
                </c:pt>
                <c:pt idx="6">
                  <c:v>109448.473</c:v>
                </c:pt>
                <c:pt idx="7">
                  <c:v>229632</c:v>
                </c:pt>
              </c:numCache>
            </c:numRef>
          </c:val>
          <c:extLst>
            <c:ext xmlns:c16="http://schemas.microsoft.com/office/drawing/2014/chart" uri="{C3380CC4-5D6E-409C-BE32-E72D297353CC}">
              <c16:uniqueId val="{0000001E-EFFF-4AEE-A476-B35F1696591B}"/>
            </c:ext>
          </c:extLst>
        </c:ser>
        <c:dLbls>
          <c:showLegendKey val="0"/>
          <c:showVal val="0"/>
          <c:showCatName val="0"/>
          <c:showSerName val="0"/>
          <c:showPercent val="0"/>
          <c:showBubbleSize val="0"/>
          <c:showLeaderLines val="0"/>
        </c:dLbls>
      </c:pie3DChart>
      <c:spPr>
        <a:noFill/>
        <a:ln>
          <a:noFill/>
        </a:ln>
        <a:effectLst/>
      </c:spPr>
    </c:plotArea>
    <c:legend>
      <c:legendPos val="b"/>
      <c:layout>
        <c:manualLayout>
          <c:xMode val="edge"/>
          <c:yMode val="edge"/>
          <c:x val="5.2218002275997164E-3"/>
          <c:y val="0.86305188313657655"/>
          <c:w val="0.99477819977240034"/>
          <c:h val="0.13586145042734504"/>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3-30T20:20:00.461"/>
    </inkml:context>
    <inkml:brush xml:id="br0">
      <inkml:brushProperty name="width" value="0.05" units="cm"/>
      <inkml:brushProperty name="height" value="0.05" units="cm"/>
      <inkml:brushProperty name="color" value="#E71224"/>
      <inkml:brushProperty name="ignorePressure" value="1"/>
    </inkml:brush>
  </inkml:definitions>
  <inkml:trace contextRef="#ctx0" brushRef="#br0">34 175,'3'-1,"1"0,-1 1,0-2,0 1,0 0,0-1,0 1,0-1,0 0,1-1,11-6,286-127,-297 133,1 1,-1 1,1-1,-1 1,2-1,-2 1,1 1,0-1,0 1,0 0,0 0,-1 0,5 1,-7 0,1 0,-1 0,0 0,1 1,0-1,-1 1,0-1,0 1,0 0,0-1,0 2,0-1,-1-1,1 2,-1-1,1 1,-1-1,1 0,-1 1,0 0,0-1,0 1,-1-1,0 1,1 1,4 13,4 19,0 0,-3 1,-1 0,-1 14,-4 448,-2-215,3-275,-1 1,-1 0,0 0,0 0,-1 0,0 0,-1-1,0 0,-1 1,1-1,-2 0,1 0,-1-1,-1 1,1-1,-1-1,-1 2,0-3,0 2,0-2,-1 1,0-1,0-1,0 1,-1-2,0 1,0-1,0 0,-2 0,-2 0,0 2,1 0,1 0,-1 0,1 1,-10 8,17-11,-1-1,-1 0,1 0,0-1,0 0,-1 1,0-2,0 1,0-1,0 0,0 0,1-1,-1 0,0 0,0 0,0 0,0-1,0 0,0 0,1-1,-1 1,0-2,-2 0,-1-1,0 0,1 0,0-2,0 1,1 0,-1-1,2 0,-1-1,0 0,1 1,0-2,-3-5,2 4,1-2,1 1,0-2,0 1,2 0,-1 0,1-1,0-5,-1-8,3 1,-1-2,3-11,1-590,-2 428,0 198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135"/>
          </a:xfrm>
          <a:prstGeom prst="rect">
            <a:avLst/>
          </a:prstGeom>
        </p:spPr>
        <p:txBody>
          <a:bodyPr vert="horz" lIns="91577" tIns="45789" rIns="91577" bIns="45789" rtlCol="0"/>
          <a:lstStyle>
            <a:lvl1pPr algn="l">
              <a:defRPr sz="1200"/>
            </a:lvl1pPr>
          </a:lstStyle>
          <a:p>
            <a:endParaRPr lang="es-CL"/>
          </a:p>
        </p:txBody>
      </p:sp>
      <p:sp>
        <p:nvSpPr>
          <p:cNvPr id="3" name="Marcador de fecha 2"/>
          <p:cNvSpPr>
            <a:spLocks noGrp="1"/>
          </p:cNvSpPr>
          <p:nvPr>
            <p:ph type="dt" idx="1"/>
          </p:nvPr>
        </p:nvSpPr>
        <p:spPr>
          <a:xfrm>
            <a:off x="3850444" y="0"/>
            <a:ext cx="2945659" cy="498135"/>
          </a:xfrm>
          <a:prstGeom prst="rect">
            <a:avLst/>
          </a:prstGeom>
        </p:spPr>
        <p:txBody>
          <a:bodyPr vert="horz" lIns="91577" tIns="45789" rIns="91577" bIns="45789" rtlCol="0"/>
          <a:lstStyle>
            <a:lvl1pPr algn="r">
              <a:defRPr sz="1200"/>
            </a:lvl1pPr>
          </a:lstStyle>
          <a:p>
            <a:fld id="{24BF8982-459F-4268-8F9E-A436FE6686BA}" type="datetimeFigureOut">
              <a:rPr lang="es-CL" smtClean="0"/>
              <a:t>14-10-2022</a:t>
            </a:fld>
            <a:endParaRPr lang="es-CL"/>
          </a:p>
        </p:txBody>
      </p:sp>
      <p:sp>
        <p:nvSpPr>
          <p:cNvPr id="4" name="Marcador de imagen de diapositiva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577" tIns="45789" rIns="91577" bIns="45789" rtlCol="0" anchor="ctr"/>
          <a:lstStyle/>
          <a:p>
            <a:endParaRPr lang="es-CL"/>
          </a:p>
        </p:txBody>
      </p:sp>
      <p:sp>
        <p:nvSpPr>
          <p:cNvPr id="5" name="Marcador de notas 4"/>
          <p:cNvSpPr>
            <a:spLocks noGrp="1"/>
          </p:cNvSpPr>
          <p:nvPr>
            <p:ph type="body" sz="quarter" idx="3"/>
          </p:nvPr>
        </p:nvSpPr>
        <p:spPr>
          <a:xfrm>
            <a:off x="679768" y="4777958"/>
            <a:ext cx="5438140" cy="3909239"/>
          </a:xfrm>
          <a:prstGeom prst="rect">
            <a:avLst/>
          </a:prstGeom>
        </p:spPr>
        <p:txBody>
          <a:bodyPr vert="horz" lIns="91577" tIns="45789" rIns="91577" bIns="45789"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9430091"/>
            <a:ext cx="2945659" cy="498134"/>
          </a:xfrm>
          <a:prstGeom prst="rect">
            <a:avLst/>
          </a:prstGeom>
        </p:spPr>
        <p:txBody>
          <a:bodyPr vert="horz" lIns="91577" tIns="45789" rIns="91577" bIns="45789"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50444" y="9430091"/>
            <a:ext cx="2945659" cy="498134"/>
          </a:xfrm>
          <a:prstGeom prst="rect">
            <a:avLst/>
          </a:prstGeom>
        </p:spPr>
        <p:txBody>
          <a:bodyPr vert="horz" lIns="91577" tIns="45789" rIns="91577" bIns="45789" rtlCol="0" anchor="b"/>
          <a:lstStyle>
            <a:lvl1pPr algn="r">
              <a:defRPr sz="1200"/>
            </a:lvl1pPr>
          </a:lstStyle>
          <a:p>
            <a:fld id="{2D14FF5D-CB5E-45E5-8A84-0429BC130AF2}" type="slidenum">
              <a:rPr lang="es-CL" smtClean="0"/>
              <a:t>‹Nº›</a:t>
            </a:fld>
            <a:endParaRPr lang="es-CL"/>
          </a:p>
        </p:txBody>
      </p:sp>
    </p:spTree>
    <p:extLst>
      <p:ext uri="{BB962C8B-B14F-4D97-AF65-F5344CB8AC3E}">
        <p14:creationId xmlns:p14="http://schemas.microsoft.com/office/powerpoint/2010/main" val="3949830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B481D0B5-8D2A-484E-B955-7674EB63E73A}" type="slidenum">
              <a:rPr lang="en-US" smtClean="0"/>
              <a:pPr/>
              <a:t>51</a:t>
            </a:fld>
            <a:endParaRPr lang="en-US" dirty="0"/>
          </a:p>
        </p:txBody>
      </p:sp>
    </p:spTree>
    <p:extLst>
      <p:ext uri="{BB962C8B-B14F-4D97-AF65-F5344CB8AC3E}">
        <p14:creationId xmlns:p14="http://schemas.microsoft.com/office/powerpoint/2010/main" val="1910791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B481D0B5-8D2A-484E-B955-7674EB63E73A}" type="slidenum">
              <a:rPr lang="en-US" smtClean="0"/>
              <a:pPr/>
              <a:t>52</a:t>
            </a:fld>
            <a:endParaRPr lang="en-US" dirty="0"/>
          </a:p>
        </p:txBody>
      </p:sp>
    </p:spTree>
    <p:extLst>
      <p:ext uri="{BB962C8B-B14F-4D97-AF65-F5344CB8AC3E}">
        <p14:creationId xmlns:p14="http://schemas.microsoft.com/office/powerpoint/2010/main" val="3544383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kern="1200" dirty="0">
                <a:solidFill>
                  <a:schemeClr val="tx1"/>
                </a:solidFill>
                <a:effectLst/>
                <a:latin typeface="+mn-lt"/>
                <a:ea typeface="ヒラギノ角ゴ Pro W3" charset="-128"/>
                <a:cs typeface="ヒラギノ角ゴ Pro W3" charset="-128"/>
              </a:rPr>
              <a:t>Una parte se transfiere directamente en la Ley de Presupuestos como transferencia consolidable y el resto queda en la SUBDERE y se va distribuyendo durante el año a los Gobiernos Regionales</a:t>
            </a:r>
            <a:endParaRPr lang="es-CL" dirty="0"/>
          </a:p>
        </p:txBody>
      </p:sp>
      <p:sp>
        <p:nvSpPr>
          <p:cNvPr id="4" name="Marcador de número de diapositiva 3"/>
          <p:cNvSpPr>
            <a:spLocks noGrp="1"/>
          </p:cNvSpPr>
          <p:nvPr>
            <p:ph type="sldNum" sz="quarter" idx="10"/>
          </p:nvPr>
        </p:nvSpPr>
        <p:spPr/>
        <p:txBody>
          <a:bodyPr/>
          <a:lstStyle/>
          <a:p>
            <a:pPr>
              <a:defRPr/>
            </a:pPr>
            <a:fld id="{6667AB7D-C53A-4291-9BD1-1E6BA2E354AF}" type="slidenum">
              <a:rPr lang="en-US" smtClean="0"/>
              <a:pPr>
                <a:defRPr/>
              </a:pPr>
              <a:t>81</a:t>
            </a:fld>
            <a:endParaRPr lang="en-US"/>
          </a:p>
        </p:txBody>
      </p:sp>
    </p:spTree>
    <p:extLst>
      <p:ext uri="{BB962C8B-B14F-4D97-AF65-F5344CB8AC3E}">
        <p14:creationId xmlns:p14="http://schemas.microsoft.com/office/powerpoint/2010/main" val="2686207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s-CL" altLang="es-CL" dirty="0">
                <a:ea typeface="ヒラギノ角ゴ Pro W3"/>
                <a:cs typeface="ヒラギノ角ゴ Pro W3"/>
              </a:rPr>
              <a:t>El pago de patentes</a:t>
            </a:r>
            <a:r>
              <a:rPr lang="es-CL" altLang="es-CL" baseline="0" dirty="0">
                <a:ea typeface="ヒラギノ角ゴ Pro W3"/>
                <a:cs typeface="ヒラギノ角ゴ Pro W3"/>
              </a:rPr>
              <a:t> diferenciado para </a:t>
            </a:r>
            <a:r>
              <a:rPr lang="es-CL" altLang="es-CL" dirty="0">
                <a:ea typeface="ヒラギノ角ゴ Pro W3"/>
                <a:cs typeface="ヒラギノ角ゴ Pro W3"/>
              </a:rPr>
              <a:t>Santiago, Providencia</a:t>
            </a:r>
            <a:r>
              <a:rPr lang="es-CL" altLang="es-CL" baseline="0" dirty="0">
                <a:ea typeface="ヒラギノ角ゴ Pro W3"/>
                <a:cs typeface="ヒラギノ角ゴ Pro W3"/>
              </a:rPr>
              <a:t> y Las Condes por </a:t>
            </a:r>
            <a:r>
              <a:rPr lang="es-CL" sz="1200" b="1" i="0" kern="1200" dirty="0">
                <a:solidFill>
                  <a:schemeClr val="tx1"/>
                </a:solidFill>
                <a:effectLst/>
                <a:latin typeface="+mn-lt"/>
                <a:ea typeface="+mn-ea"/>
                <a:cs typeface="+mn-cs"/>
              </a:rPr>
              <a:t>Ley 19.130 de 1992 </a:t>
            </a:r>
            <a:r>
              <a:rPr lang="es-CL" sz="1200" b="0" i="0" kern="1200" dirty="0">
                <a:solidFill>
                  <a:schemeClr val="tx1"/>
                </a:solidFill>
                <a:effectLst/>
                <a:latin typeface="+mn-lt"/>
                <a:ea typeface="+mn-ea"/>
                <a:cs typeface="+mn-cs"/>
              </a:rPr>
              <a:t>con</a:t>
            </a:r>
            <a:r>
              <a:rPr lang="es-CL" sz="1200" b="0" i="0" kern="1200" baseline="0" dirty="0">
                <a:solidFill>
                  <a:schemeClr val="tx1"/>
                </a:solidFill>
                <a:effectLst/>
                <a:latin typeface="+mn-lt"/>
                <a:ea typeface="+mn-ea"/>
                <a:cs typeface="+mn-cs"/>
              </a:rPr>
              <a:t> cargo % distinto</a:t>
            </a:r>
            <a:r>
              <a:rPr lang="es-CL" sz="1200" b="0" i="0" kern="1200" dirty="0">
                <a:solidFill>
                  <a:schemeClr val="tx1"/>
                </a:solidFill>
                <a:effectLst/>
                <a:latin typeface="+mn-lt"/>
                <a:ea typeface="+mn-ea"/>
                <a:cs typeface="+mn-cs"/>
              </a:rPr>
              <a:t>, luego se</a:t>
            </a:r>
            <a:r>
              <a:rPr lang="es-CL" sz="1200" b="0" i="0" kern="1200" baseline="0" dirty="0">
                <a:solidFill>
                  <a:schemeClr val="tx1"/>
                </a:solidFill>
                <a:effectLst/>
                <a:latin typeface="+mn-lt"/>
                <a:ea typeface="+mn-ea"/>
                <a:cs typeface="+mn-cs"/>
              </a:rPr>
              <a:t> incluye a Vitacura en </a:t>
            </a:r>
            <a:r>
              <a:rPr lang="es-CL" sz="1200" b="0" i="0" kern="1200" dirty="0">
                <a:solidFill>
                  <a:schemeClr val="tx1"/>
                </a:solidFill>
                <a:effectLst/>
                <a:latin typeface="+mn-lt"/>
                <a:ea typeface="+mn-ea"/>
                <a:cs typeface="+mn-cs"/>
              </a:rPr>
              <a:t>Ley </a:t>
            </a:r>
            <a:r>
              <a:rPr lang="es-CL" sz="1200" b="1" i="0" kern="1200" dirty="0">
                <a:solidFill>
                  <a:schemeClr val="tx1"/>
                </a:solidFill>
                <a:effectLst/>
                <a:latin typeface="+mn-lt"/>
                <a:ea typeface="+mn-ea"/>
                <a:cs typeface="+mn-cs"/>
              </a:rPr>
              <a:t>19.388 de 1995 </a:t>
            </a:r>
            <a:r>
              <a:rPr lang="es-CL" sz="1200" b="0" i="0" kern="1200" dirty="0">
                <a:solidFill>
                  <a:schemeClr val="tx1"/>
                </a:solidFill>
                <a:effectLst/>
                <a:latin typeface="+mn-lt"/>
                <a:ea typeface="+mn-ea"/>
                <a:cs typeface="+mn-cs"/>
              </a:rPr>
              <a:t>con</a:t>
            </a:r>
            <a:r>
              <a:rPr lang="es-CL" sz="1200" b="0" i="0" kern="1200" baseline="0" dirty="0">
                <a:solidFill>
                  <a:schemeClr val="tx1"/>
                </a:solidFill>
                <a:effectLst/>
                <a:latin typeface="+mn-lt"/>
                <a:ea typeface="+mn-ea"/>
                <a:cs typeface="+mn-cs"/>
              </a:rPr>
              <a:t> los % actuales.</a:t>
            </a:r>
            <a:endParaRPr lang="es-CL" sz="1200" b="0" i="0" kern="1200" dirty="0">
              <a:solidFill>
                <a:schemeClr val="tx1"/>
              </a:solidFill>
              <a:effectLst/>
              <a:latin typeface="+mn-lt"/>
              <a:ea typeface="+mn-ea"/>
              <a:cs typeface="+mn-cs"/>
            </a:endParaRPr>
          </a:p>
          <a:p>
            <a:pPr marL="171450" indent="-171450">
              <a:buFontTx/>
              <a:buChar char="-"/>
            </a:pPr>
            <a:r>
              <a:rPr lang="es-CL" altLang="es-CL" dirty="0">
                <a:ea typeface="ヒラギノ角ゴ Pro W3"/>
                <a:cs typeface="ヒラギノ角ゴ Pro W3"/>
              </a:rPr>
              <a:t>El pago de Impuesto Territorial para las 4 comunas se especificó en</a:t>
            </a:r>
            <a:r>
              <a:rPr lang="es-CL" altLang="es-CL" baseline="0" dirty="0">
                <a:ea typeface="ヒラギノ角ゴ Pro W3"/>
                <a:cs typeface="ヒラギノ角ゴ Pro W3"/>
              </a:rPr>
              <a:t> </a:t>
            </a:r>
            <a:r>
              <a:rPr lang="es-CL" sz="1200" b="1" i="0" kern="1200" dirty="0">
                <a:solidFill>
                  <a:schemeClr val="tx1"/>
                </a:solidFill>
                <a:effectLst/>
                <a:latin typeface="+mn-lt"/>
                <a:ea typeface="+mn-ea"/>
                <a:cs typeface="+mn-cs"/>
              </a:rPr>
              <a:t>Ley 19.704 del</a:t>
            </a:r>
            <a:r>
              <a:rPr lang="es-CL" sz="1200" b="1" i="0" kern="1200" baseline="0" dirty="0">
                <a:solidFill>
                  <a:schemeClr val="tx1"/>
                </a:solidFill>
                <a:effectLst/>
                <a:latin typeface="+mn-lt"/>
                <a:ea typeface="+mn-ea"/>
                <a:cs typeface="+mn-cs"/>
              </a:rPr>
              <a:t> 2000</a:t>
            </a:r>
            <a:r>
              <a:rPr lang="es-CL" sz="1200" b="0" i="0" kern="1200" baseline="0" dirty="0">
                <a:solidFill>
                  <a:schemeClr val="tx1"/>
                </a:solidFill>
                <a:effectLst/>
                <a:latin typeface="+mn-lt"/>
                <a:ea typeface="+mn-ea"/>
                <a:cs typeface="+mn-cs"/>
              </a:rPr>
              <a:t>.</a:t>
            </a:r>
            <a:endParaRPr lang="es-CL" altLang="es-CL" dirty="0">
              <a:ea typeface="ヒラギノ角ゴ Pro W3"/>
              <a:cs typeface="ヒラギノ角ゴ Pro W3"/>
            </a:endParaRPr>
          </a:p>
          <a:p>
            <a:pPr marL="171450" indent="-171450">
              <a:buFontTx/>
              <a:buChar char="-"/>
            </a:pPr>
            <a:r>
              <a:rPr lang="es-CL" altLang="es-CL" dirty="0">
                <a:ea typeface="ヒラギノ角ゴ Pro W3"/>
                <a:cs typeface="ヒラギノ角ゴ Pro W3"/>
              </a:rPr>
              <a:t>Los</a:t>
            </a:r>
            <a:r>
              <a:rPr lang="es-CL" altLang="es-CL" baseline="0" dirty="0">
                <a:ea typeface="ヒラギノ角ゴ Pro W3"/>
                <a:cs typeface="ヒラギノ角ゴ Pro W3"/>
              </a:rPr>
              <a:t> </a:t>
            </a:r>
            <a:r>
              <a:rPr lang="es-CL" altLang="es-CL" baseline="0" dirty="0" err="1">
                <a:ea typeface="ヒラギノ角ゴ Pro W3"/>
                <a:cs typeface="ヒラギノ角ゴ Pro W3"/>
              </a:rPr>
              <a:t>Fotorradares</a:t>
            </a:r>
            <a:r>
              <a:rPr lang="es-CL" altLang="es-CL" baseline="0" dirty="0">
                <a:ea typeface="ヒラギノ角ゴ Pro W3"/>
                <a:cs typeface="ヒラギノ角ゴ Pro W3"/>
              </a:rPr>
              <a:t> se refiere a sistemas automáticos, sin intervención humana, de registro de infracciones. Se está ocupando para las vías exclusivas. Al comienzo el 100% de la recaudación iba al municipio, esto produjo una “cacería” de infractores, por parte de los municipios, para disminuir este problema se optó por asignar un 100% al FCM. Ahora el problema es que los municipios no cursan las infracciones ya que sólo les genera gastos. En las recomendaciones se propone que pase a un 50% de beneficio municipal y 50% al FCM.</a:t>
            </a:r>
          </a:p>
          <a:p>
            <a:endParaRPr lang="es-CL" dirty="0"/>
          </a:p>
        </p:txBody>
      </p:sp>
      <p:sp>
        <p:nvSpPr>
          <p:cNvPr id="4" name="Marcador de número de diapositiva 3"/>
          <p:cNvSpPr>
            <a:spLocks noGrp="1"/>
          </p:cNvSpPr>
          <p:nvPr>
            <p:ph type="sldNum" sz="quarter" idx="10"/>
          </p:nvPr>
        </p:nvSpPr>
        <p:spPr/>
        <p:txBody>
          <a:bodyPr/>
          <a:lstStyle/>
          <a:p>
            <a:fld id="{6E947520-7E81-D74F-98BC-90BAD165B97A}" type="slidenum">
              <a:rPr lang="es-ES" smtClean="0"/>
              <a:t>103</a:t>
            </a:fld>
            <a:endParaRPr lang="es-ES"/>
          </a:p>
        </p:txBody>
      </p:sp>
    </p:spTree>
    <p:extLst>
      <p:ext uri="{BB962C8B-B14F-4D97-AF65-F5344CB8AC3E}">
        <p14:creationId xmlns:p14="http://schemas.microsoft.com/office/powerpoint/2010/main" val="1087997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635376" y="3789363"/>
            <a:ext cx="5508625" cy="1223962"/>
          </a:xfrm>
        </p:spPr>
        <p:txBody>
          <a:bodyPr/>
          <a:lstStyle>
            <a:lvl1pPr>
              <a:defRPr sz="3000" b="1"/>
            </a:lvl1pPr>
          </a:lstStyle>
          <a:p>
            <a:r>
              <a:rPr lang="es-ES"/>
              <a:t>Haga clic para cambiar el estilo de título	</a:t>
            </a:r>
          </a:p>
        </p:txBody>
      </p:sp>
      <p:sp>
        <p:nvSpPr>
          <p:cNvPr id="6147" name="Rectangle 3"/>
          <p:cNvSpPr>
            <a:spLocks noGrp="1" noChangeArrowheads="1"/>
          </p:cNvSpPr>
          <p:nvPr>
            <p:ph type="subTitle" idx="1"/>
          </p:nvPr>
        </p:nvSpPr>
        <p:spPr>
          <a:xfrm>
            <a:off x="3563938" y="5300663"/>
            <a:ext cx="5580062" cy="863600"/>
          </a:xfrm>
        </p:spPr>
        <p:txBody>
          <a:bodyPr/>
          <a:lstStyle>
            <a:lvl1pPr marL="0" indent="0" algn="ctr">
              <a:buFontTx/>
              <a:buNone/>
              <a:defRPr sz="2025"/>
            </a:lvl1pPr>
          </a:lstStyle>
          <a:p>
            <a:r>
              <a:rPr lang="es-ES"/>
              <a:t>Haga clic para modificar el estilo de subtítulo del patrón</a:t>
            </a:r>
          </a:p>
        </p:txBody>
      </p:sp>
    </p:spTree>
    <p:extLst>
      <p:ext uri="{BB962C8B-B14F-4D97-AF65-F5344CB8AC3E}">
        <p14:creationId xmlns:p14="http://schemas.microsoft.com/office/powerpoint/2010/main" val="3301829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901771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054600"/>
          </a:xfrm>
        </p:spPr>
        <p:txBody>
          <a:bodyPr vert="eaVert"/>
          <a:lstStyle/>
          <a:p>
            <a:r>
              <a:rPr lang="es-ES"/>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0546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1186988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414484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2"/>
            <a:ext cx="7772400" cy="1362075"/>
          </a:xfrm>
        </p:spPr>
        <p:txBody>
          <a:bodyPr anchor="t"/>
          <a:lstStyle>
            <a:lvl1pPr algn="l">
              <a:defRPr sz="3000" b="1" cap="all"/>
            </a:lvl1pPr>
          </a:lstStyle>
          <a:p>
            <a:r>
              <a:rPr lang="es-ES"/>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s-ES"/>
              <a:t>Haga clic para modificar el estilo de texto del patrón</a:t>
            </a:r>
          </a:p>
        </p:txBody>
      </p:sp>
    </p:spTree>
    <p:extLst>
      <p:ext uri="{BB962C8B-B14F-4D97-AF65-F5344CB8AC3E}">
        <p14:creationId xmlns:p14="http://schemas.microsoft.com/office/powerpoint/2010/main" val="1301484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sz="half" idx="1"/>
          </p:nvPr>
        </p:nvSpPr>
        <p:spPr>
          <a:xfrm>
            <a:off x="1042988" y="1700215"/>
            <a:ext cx="3744912" cy="36290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contenido"/>
          <p:cNvSpPr>
            <a:spLocks noGrp="1"/>
          </p:cNvSpPr>
          <p:nvPr>
            <p:ph sz="half" idx="2"/>
          </p:nvPr>
        </p:nvSpPr>
        <p:spPr>
          <a:xfrm>
            <a:off x="4940301" y="1700215"/>
            <a:ext cx="3746500" cy="36290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3906193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texto"/>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3756796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Tree>
    <p:extLst>
      <p:ext uri="{BB962C8B-B14F-4D97-AF65-F5344CB8AC3E}">
        <p14:creationId xmlns:p14="http://schemas.microsoft.com/office/powerpoint/2010/main" val="2075499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347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1500" b="1"/>
            </a:lvl1pPr>
          </a:lstStyle>
          <a:p>
            <a:r>
              <a:rPr lang="es-ES"/>
              <a:t>Haga clic para modificar el estilo de título del patrón</a:t>
            </a:r>
            <a:endParaRPr lang="es-CL"/>
          </a:p>
        </p:txBody>
      </p:sp>
      <p:sp>
        <p:nvSpPr>
          <p:cNvPr id="3" name="2 Marcador de contenido"/>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texto"/>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Tree>
    <p:extLst>
      <p:ext uri="{BB962C8B-B14F-4D97-AF65-F5344CB8AC3E}">
        <p14:creationId xmlns:p14="http://schemas.microsoft.com/office/powerpoint/2010/main" val="1928432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1500" b="1"/>
            </a:lvl1pPr>
          </a:lstStyle>
          <a:p>
            <a:r>
              <a:rPr lang="es-ES"/>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C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Tree>
    <p:extLst>
      <p:ext uri="{BB962C8B-B14F-4D97-AF65-F5344CB8AC3E}">
        <p14:creationId xmlns:p14="http://schemas.microsoft.com/office/powerpoint/2010/main" val="3642205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1042989" y="1700215"/>
            <a:ext cx="7643812" cy="3629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5433756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defRPr sz="3300">
          <a:solidFill>
            <a:schemeClr val="tx2"/>
          </a:solidFill>
          <a:latin typeface="+mj-lt"/>
          <a:ea typeface="+mj-ea"/>
          <a:cs typeface="+mj-cs"/>
        </a:defRPr>
      </a:lvl1pPr>
      <a:lvl2pPr algn="l" rtl="0" fontAlgn="base">
        <a:spcBef>
          <a:spcPct val="0"/>
        </a:spcBef>
        <a:spcAft>
          <a:spcPct val="0"/>
        </a:spcAft>
        <a:defRPr sz="3300">
          <a:solidFill>
            <a:schemeClr val="tx2"/>
          </a:solidFill>
          <a:latin typeface="Arial" charset="0"/>
        </a:defRPr>
      </a:lvl2pPr>
      <a:lvl3pPr algn="l" rtl="0" fontAlgn="base">
        <a:spcBef>
          <a:spcPct val="0"/>
        </a:spcBef>
        <a:spcAft>
          <a:spcPct val="0"/>
        </a:spcAft>
        <a:defRPr sz="3300">
          <a:solidFill>
            <a:schemeClr val="tx2"/>
          </a:solidFill>
          <a:latin typeface="Arial" charset="0"/>
        </a:defRPr>
      </a:lvl3pPr>
      <a:lvl4pPr algn="l" rtl="0" fontAlgn="base">
        <a:spcBef>
          <a:spcPct val="0"/>
        </a:spcBef>
        <a:spcAft>
          <a:spcPct val="0"/>
        </a:spcAft>
        <a:defRPr sz="3300">
          <a:solidFill>
            <a:schemeClr val="tx2"/>
          </a:solidFill>
          <a:latin typeface="Arial" charset="0"/>
        </a:defRPr>
      </a:lvl4pPr>
      <a:lvl5pPr algn="l" rtl="0" fontAlgn="base">
        <a:spcBef>
          <a:spcPct val="0"/>
        </a:spcBef>
        <a:spcAft>
          <a:spcPct val="0"/>
        </a:spcAft>
        <a:defRPr sz="3300">
          <a:solidFill>
            <a:schemeClr val="tx2"/>
          </a:solidFill>
          <a:latin typeface="Arial" charset="0"/>
        </a:defRPr>
      </a:lvl5pPr>
      <a:lvl6pPr marL="342900" algn="l" rtl="0" fontAlgn="base">
        <a:spcBef>
          <a:spcPct val="0"/>
        </a:spcBef>
        <a:spcAft>
          <a:spcPct val="0"/>
        </a:spcAft>
        <a:defRPr sz="3300">
          <a:solidFill>
            <a:schemeClr val="tx2"/>
          </a:solidFill>
          <a:latin typeface="Arial" charset="0"/>
        </a:defRPr>
      </a:lvl6pPr>
      <a:lvl7pPr marL="685800" algn="l" rtl="0" fontAlgn="base">
        <a:spcBef>
          <a:spcPct val="0"/>
        </a:spcBef>
        <a:spcAft>
          <a:spcPct val="0"/>
        </a:spcAft>
        <a:defRPr sz="3300">
          <a:solidFill>
            <a:schemeClr val="tx2"/>
          </a:solidFill>
          <a:latin typeface="Arial" charset="0"/>
        </a:defRPr>
      </a:lvl7pPr>
      <a:lvl8pPr marL="1028700" algn="l" rtl="0" fontAlgn="base">
        <a:spcBef>
          <a:spcPct val="0"/>
        </a:spcBef>
        <a:spcAft>
          <a:spcPct val="0"/>
        </a:spcAft>
        <a:defRPr sz="3300">
          <a:solidFill>
            <a:schemeClr val="tx2"/>
          </a:solidFill>
          <a:latin typeface="Arial" charset="0"/>
        </a:defRPr>
      </a:lvl8pPr>
      <a:lvl9pPr marL="1371600" algn="l" rtl="0" fontAlgn="base">
        <a:spcBef>
          <a:spcPct val="0"/>
        </a:spcBef>
        <a:spcAft>
          <a:spcPct val="0"/>
        </a:spcAft>
        <a:defRPr sz="3300">
          <a:solidFill>
            <a:schemeClr val="tx2"/>
          </a:solidFill>
          <a:latin typeface="Arial" charset="0"/>
        </a:defRPr>
      </a:lvl9pPr>
    </p:titleStyle>
    <p:bodyStyle>
      <a:lvl1pPr marL="257175" indent="-257175" algn="l" rtl="0" fontAlgn="base">
        <a:spcBef>
          <a:spcPct val="20000"/>
        </a:spcBef>
        <a:spcAft>
          <a:spcPct val="0"/>
        </a:spcAft>
        <a:buChar char="•"/>
        <a:defRPr sz="2400">
          <a:solidFill>
            <a:schemeClr val="tx1"/>
          </a:solidFill>
          <a:latin typeface="+mn-lt"/>
          <a:ea typeface="+mn-ea"/>
          <a:cs typeface="+mn-cs"/>
        </a:defRPr>
      </a:lvl1pPr>
      <a:lvl2pPr marL="557213" indent="-214313" algn="l" rtl="0" fontAlgn="base">
        <a:spcBef>
          <a:spcPct val="20000"/>
        </a:spcBef>
        <a:spcAft>
          <a:spcPct val="0"/>
        </a:spcAft>
        <a:buChar char="–"/>
        <a:defRPr sz="2100">
          <a:solidFill>
            <a:schemeClr val="tx1"/>
          </a:solidFill>
          <a:latin typeface="+mn-lt"/>
        </a:defRPr>
      </a:lvl2pPr>
      <a:lvl3pPr marL="857250" indent="-171450" algn="l" rtl="0" fontAlgn="base">
        <a:spcBef>
          <a:spcPct val="20000"/>
        </a:spcBef>
        <a:spcAft>
          <a:spcPct val="0"/>
        </a:spcAft>
        <a:buChar char="•"/>
        <a:defRPr sz="1800">
          <a:solidFill>
            <a:schemeClr val="tx1"/>
          </a:solidFill>
          <a:latin typeface="+mn-lt"/>
        </a:defRPr>
      </a:lvl3pPr>
      <a:lvl4pPr marL="1200150" indent="-171450" algn="l" rtl="0" fontAlgn="base">
        <a:spcBef>
          <a:spcPct val="20000"/>
        </a:spcBef>
        <a:spcAft>
          <a:spcPct val="0"/>
        </a:spcAft>
        <a:buChar char="–"/>
        <a:defRPr sz="1500">
          <a:solidFill>
            <a:schemeClr val="tx1"/>
          </a:solidFill>
          <a:latin typeface="+mn-lt"/>
        </a:defRPr>
      </a:lvl4pPr>
      <a:lvl5pPr marL="1543050" indent="-171450" algn="l" rtl="0" fontAlgn="base">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s-C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mlDrawing" Target="../drawings/vmlDrawing1.vml"/><Relationship Id="rId1" Type="http://schemas.openxmlformats.org/officeDocument/2006/relationships/themeOverride" Target="../theme/themeOverride4.xml"/><Relationship Id="rId6" Type="http://schemas.openxmlformats.org/officeDocument/2006/relationships/image" Target="../media/image11.emf"/><Relationship Id="rId5" Type="http://schemas.openxmlformats.org/officeDocument/2006/relationships/package" Target="../embeddings/Microsoft_PowerPoint_Slide.sldx"/><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13.emf"/></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hyperlink" Target="http://apuntes.rincondelvago.com/trabajos_global/contabilida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4.xml"/><Relationship Id="rId1" Type="http://schemas.openxmlformats.org/officeDocument/2006/relationships/themeOverride" Target="../theme/themeOverride15.xml"/><Relationship Id="rId4" Type="http://schemas.openxmlformats.org/officeDocument/2006/relationships/image" Target="../media/image15.sv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5.emf"/><Relationship Id="rId4" Type="http://schemas.openxmlformats.org/officeDocument/2006/relationships/customXml" Target="../ink/ink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2.xml"/><Relationship Id="rId4" Type="http://schemas.openxmlformats.org/officeDocument/2006/relationships/image" Target="../media/image21.jpe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3.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4.xml"/><Relationship Id="rId4" Type="http://schemas.openxmlformats.org/officeDocument/2006/relationships/image" Target="../media/image23.jpe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5.xml"/><Relationship Id="rId4" Type="http://schemas.openxmlformats.org/officeDocument/2006/relationships/image" Target="../media/image23.jpe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4.xml"/><Relationship Id="rId1" Type="http://schemas.openxmlformats.org/officeDocument/2006/relationships/themeOverride" Target="../theme/themeOverride26.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8.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9.xml"/><Relationship Id="rId4" Type="http://schemas.openxmlformats.org/officeDocument/2006/relationships/image" Target="../media/image26.jpg"/></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2.xml"/><Relationship Id="rId1" Type="http://schemas.openxmlformats.org/officeDocument/2006/relationships/themeOverride" Target="../theme/themeOverride30.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hemeOverride" Target="../theme/themeOverride31.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2.xml"/><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3.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4.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5.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6.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9.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40.xml"/><Relationship Id="rId6" Type="http://schemas.openxmlformats.org/officeDocument/2006/relationships/image" Target="../media/image30.PNG"/><Relationship Id="rId5" Type="http://schemas.openxmlformats.org/officeDocument/2006/relationships/image" Target="../media/image23.jpe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41.xml"/><Relationship Id="rId5" Type="http://schemas.openxmlformats.org/officeDocument/2006/relationships/image" Target="../media/image23.jpe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4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43.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44.xml"/><Relationship Id="rId5" Type="http://schemas.openxmlformats.org/officeDocument/2006/relationships/image" Target="../media/image32.svg"/><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45.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46.xml"/></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4.xml"/><Relationship Id="rId1" Type="http://schemas.openxmlformats.org/officeDocument/2006/relationships/themeOverride" Target="../theme/themeOverride47.xml"/><Relationship Id="rId4" Type="http://schemas.openxmlformats.org/officeDocument/2006/relationships/image" Target="../media/image34.svg"/></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hyperlink" Target="https://www.ecured.cu/Autonom%C3%ADa"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9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a:extLst>
              <a:ext uri="{FF2B5EF4-FFF2-40B4-BE49-F238E27FC236}">
                <a16:creationId xmlns:a16="http://schemas.microsoft.com/office/drawing/2014/main" id="{D4E41EED-9D17-40D4-BA89-84E797D93D51}"/>
              </a:ext>
            </a:extLst>
          </p:cNvPr>
          <p:cNvSpPr>
            <a:spLocks noGrp="1"/>
          </p:cNvSpPr>
          <p:nvPr>
            <p:ph type="ctrTitle"/>
          </p:nvPr>
        </p:nvSpPr>
        <p:spPr>
          <a:xfrm>
            <a:off x="3947312" y="3581348"/>
            <a:ext cx="4873131" cy="1577009"/>
          </a:xfrm>
        </p:spPr>
        <p:txBody>
          <a:bodyPr/>
          <a:lstStyle/>
          <a:p>
            <a:pPr algn="ctr"/>
            <a:br>
              <a:rPr lang="es-MX" sz="1350" dirty="0"/>
            </a:br>
            <a:br>
              <a:rPr lang="es-MX" sz="1350" dirty="0"/>
            </a:br>
            <a:br>
              <a:rPr lang="es-MX" sz="1350" dirty="0"/>
            </a:br>
            <a:br>
              <a:rPr lang="es-MX" sz="1350" dirty="0"/>
            </a:br>
            <a:br>
              <a:rPr lang="es-MX" sz="1350" dirty="0"/>
            </a:br>
            <a:br>
              <a:rPr lang="es-MX" sz="1350" dirty="0"/>
            </a:br>
            <a:r>
              <a:rPr lang="es-ES" sz="2000" i="1" dirty="0">
                <a:latin typeface="Arial Narrow" pitchFamily="34" charset="0"/>
              </a:rPr>
              <a:t>Diploma de Postítulo</a:t>
            </a:r>
            <a:br>
              <a:rPr lang="es-ES" sz="900" i="1" dirty="0">
                <a:latin typeface="Arial Narrow" pitchFamily="34" charset="0"/>
              </a:rPr>
            </a:br>
            <a:br>
              <a:rPr lang="es-ES" sz="900" i="1" dirty="0">
                <a:latin typeface="Arial Narrow" pitchFamily="34" charset="0"/>
              </a:rPr>
            </a:br>
            <a:r>
              <a:rPr lang="es-CL" sz="2100" dirty="0">
                <a:effectLst>
                  <a:outerShdw blurRad="38100" dist="38100" dir="2700000" algn="tl">
                    <a:srgbClr val="000000">
                      <a:alpha val="43137"/>
                    </a:srgbClr>
                  </a:outerShdw>
                </a:effectLst>
                <a:latin typeface="Arial Narrow" pitchFamily="34" charset="0"/>
              </a:rPr>
              <a:t>Elementos para la Gerencia Pública Estratégica</a:t>
            </a:r>
            <a:br>
              <a:rPr lang="es-CL" sz="900" dirty="0">
                <a:effectLst>
                  <a:outerShdw blurRad="38100" dist="38100" dir="2700000" algn="tl">
                    <a:srgbClr val="000000">
                      <a:alpha val="43137"/>
                    </a:srgbClr>
                  </a:outerShdw>
                </a:effectLst>
                <a:latin typeface="Arial Narrow" pitchFamily="34" charset="0"/>
              </a:rPr>
            </a:br>
            <a:br>
              <a:rPr lang="es-CL" sz="900" dirty="0">
                <a:effectLst>
                  <a:outerShdw blurRad="38100" dist="38100" dir="2700000" algn="tl">
                    <a:srgbClr val="000000">
                      <a:alpha val="43137"/>
                    </a:srgbClr>
                  </a:outerShdw>
                </a:effectLst>
                <a:latin typeface="Arial Narrow" pitchFamily="34" charset="0"/>
              </a:rPr>
            </a:br>
            <a:r>
              <a:rPr lang="es-CL" sz="1350" dirty="0">
                <a:effectLst>
                  <a:outerShdw blurRad="38100" dist="38100" dir="2700000" algn="tl">
                    <a:srgbClr val="000000">
                      <a:alpha val="43137"/>
                    </a:srgbClr>
                  </a:outerShdw>
                </a:effectLst>
                <a:latin typeface="Arial Narrow" pitchFamily="34" charset="0"/>
              </a:rPr>
              <a:t>Módulo </a:t>
            </a:r>
            <a:br>
              <a:rPr lang="es-CL" sz="1350" dirty="0">
                <a:effectLst>
                  <a:outerShdw blurRad="38100" dist="38100" dir="2700000" algn="tl">
                    <a:srgbClr val="000000">
                      <a:alpha val="43137"/>
                    </a:srgbClr>
                  </a:outerShdw>
                </a:effectLst>
                <a:latin typeface="Arial Narrow" pitchFamily="34" charset="0"/>
              </a:rPr>
            </a:br>
            <a:r>
              <a:rPr lang="es-CL" sz="1350" dirty="0">
                <a:effectLst>
                  <a:outerShdw blurRad="38100" dist="38100" dir="2700000" algn="tl">
                    <a:srgbClr val="000000">
                      <a:alpha val="43137"/>
                    </a:srgbClr>
                  </a:outerShdw>
                </a:effectLst>
                <a:latin typeface="Arial Narrow" pitchFamily="34" charset="0"/>
              </a:rPr>
              <a:t>Administración Financiera del Estado e Instrumentos de Control de Gestión</a:t>
            </a:r>
            <a:br>
              <a:rPr lang="es-MX" sz="1350" dirty="0">
                <a:latin typeface="Calibri" panose="020F0502020204030204" pitchFamily="34" charset="0"/>
                <a:cs typeface="Calibri" panose="020F0502020204030204" pitchFamily="34" charset="0"/>
              </a:rPr>
            </a:br>
            <a:br>
              <a:rPr lang="es-ES" sz="1200" b="1" dirty="0"/>
            </a:br>
            <a:r>
              <a:rPr lang="es-ES" sz="1200" b="1" dirty="0"/>
              <a:t>Luis Riquelme C.</a:t>
            </a:r>
            <a:br>
              <a:rPr lang="es-ES" sz="2000" b="1" dirty="0"/>
            </a:br>
            <a:br>
              <a:rPr lang="es-CL" sz="13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endParaRPr lang="es-CL" sz="12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050" name="Picture 2" descr="Facultad de Gobierno U.Chile (@gobierno_uchile) / Twitter">
            <a:extLst>
              <a:ext uri="{FF2B5EF4-FFF2-40B4-BE49-F238E27FC236}">
                <a16:creationId xmlns:a16="http://schemas.microsoft.com/office/drawing/2014/main" id="{BCD2CCA4-93B8-FA47-CEE1-BDCE8C8EF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47300"/>
            <a:ext cx="3163078"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384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A7B6D4-9B91-411F-BDB6-346DA34996F1}"/>
              </a:ext>
            </a:extLst>
          </p:cNvPr>
          <p:cNvSpPr>
            <a:spLocks noGrp="1"/>
          </p:cNvSpPr>
          <p:nvPr>
            <p:ph type="title"/>
          </p:nvPr>
        </p:nvSpPr>
        <p:spPr>
          <a:xfrm>
            <a:off x="457200" y="274638"/>
            <a:ext cx="8229600" cy="761060"/>
          </a:xfrm>
        </p:spPr>
        <p:txBody>
          <a:bodyPr/>
          <a:lstStyle/>
          <a:p>
            <a:r>
              <a:rPr lang="es-US" sz="2800" b="1" dirty="0"/>
              <a:t>2.- ESTADO Y MACROECONOMIA</a:t>
            </a:r>
            <a:endParaRPr lang="es-CL" sz="2800" dirty="0"/>
          </a:p>
        </p:txBody>
      </p:sp>
      <p:pic>
        <p:nvPicPr>
          <p:cNvPr id="8" name="Marcador de contenido 7">
            <a:extLst>
              <a:ext uri="{FF2B5EF4-FFF2-40B4-BE49-F238E27FC236}">
                <a16:creationId xmlns:a16="http://schemas.microsoft.com/office/drawing/2014/main" id="{04FAE209-F15B-5776-96FA-E3A5BEBAFCA9}"/>
              </a:ext>
            </a:extLst>
          </p:cNvPr>
          <p:cNvPicPr>
            <a:picLocks noGrp="1" noChangeAspect="1"/>
          </p:cNvPicPr>
          <p:nvPr>
            <p:ph idx="1"/>
          </p:nvPr>
        </p:nvPicPr>
        <p:blipFill rotWithShape="1">
          <a:blip r:embed="rId2"/>
          <a:srcRect l="34293" t="23936" r="16592" b="47331"/>
          <a:stretch/>
        </p:blipFill>
        <p:spPr>
          <a:xfrm>
            <a:off x="457199" y="1436913"/>
            <a:ext cx="8061649" cy="4002833"/>
          </a:xfrm>
          <a:ln>
            <a:solidFill>
              <a:schemeClr val="tx1">
                <a:alpha val="93000"/>
              </a:schemeClr>
            </a:solidFill>
          </a:ln>
        </p:spPr>
      </p:pic>
      <p:sp>
        <p:nvSpPr>
          <p:cNvPr id="9" name="Rectángulo: esquinas redondeadas 8">
            <a:extLst>
              <a:ext uri="{FF2B5EF4-FFF2-40B4-BE49-F238E27FC236}">
                <a16:creationId xmlns:a16="http://schemas.microsoft.com/office/drawing/2014/main" id="{864B34E2-2BE2-1CC7-BE4F-6C3A1024C8E8}"/>
              </a:ext>
            </a:extLst>
          </p:cNvPr>
          <p:cNvSpPr/>
          <p:nvPr/>
        </p:nvSpPr>
        <p:spPr>
          <a:xfrm>
            <a:off x="1380931" y="2052735"/>
            <a:ext cx="7081934" cy="28924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7077863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A4D9BC-E9BD-4364-87EE-E1E6282819CE}"/>
              </a:ext>
            </a:extLst>
          </p:cNvPr>
          <p:cNvSpPr>
            <a:spLocks noGrp="1"/>
          </p:cNvSpPr>
          <p:nvPr>
            <p:ph type="title"/>
          </p:nvPr>
        </p:nvSpPr>
        <p:spPr/>
        <p:txBody>
          <a:bodyPr>
            <a:normAutofit/>
          </a:bodyPr>
          <a:lstStyle/>
          <a:p>
            <a:pPr algn="l"/>
            <a:r>
              <a:rPr lang="es-US" sz="2400" b="1" dirty="0">
                <a:solidFill>
                  <a:srgbClr val="0070C0"/>
                </a:solidFill>
              </a:rPr>
              <a:t>10.1.-Financiamiento de las Municipalidades</a:t>
            </a:r>
            <a:endParaRPr lang="es-CL" sz="2400" b="1" dirty="0">
              <a:solidFill>
                <a:srgbClr val="0070C0"/>
              </a:solidFill>
            </a:endParaRPr>
          </a:p>
        </p:txBody>
      </p:sp>
      <p:sp>
        <p:nvSpPr>
          <p:cNvPr id="3" name="Marcador de contenido 2">
            <a:extLst>
              <a:ext uri="{FF2B5EF4-FFF2-40B4-BE49-F238E27FC236}">
                <a16:creationId xmlns:a16="http://schemas.microsoft.com/office/drawing/2014/main" id="{76D2DCCB-A005-407C-93AF-000D099F4AC3}"/>
              </a:ext>
            </a:extLst>
          </p:cNvPr>
          <p:cNvSpPr>
            <a:spLocks noGrp="1"/>
          </p:cNvSpPr>
          <p:nvPr>
            <p:ph idx="1"/>
          </p:nvPr>
        </p:nvSpPr>
        <p:spPr>
          <a:xfrm>
            <a:off x="628650" y="1231641"/>
            <a:ext cx="7886700" cy="4258331"/>
          </a:xfrm>
        </p:spPr>
        <p:txBody>
          <a:bodyPr>
            <a:normAutofit fontScale="55000" lnSpcReduction="20000"/>
          </a:bodyPr>
          <a:lstStyle/>
          <a:p>
            <a:pPr marL="0" indent="0" algn="just">
              <a:buNone/>
            </a:pPr>
            <a:r>
              <a:rPr lang="es-CL" b="1" dirty="0"/>
              <a:t>1) Los ingresos propios municipales. </a:t>
            </a:r>
          </a:p>
          <a:p>
            <a:pPr marL="0" indent="0" algn="just">
              <a:buNone/>
            </a:pPr>
            <a:r>
              <a:rPr lang="es-CL" dirty="0"/>
              <a:t>Se componen de impuestos, patentes, derechos y permisos para actividades empresariales, uso de bienes públicos y entrega de servicios municipales.</a:t>
            </a:r>
          </a:p>
          <a:p>
            <a:pPr marL="0" indent="0" algn="just">
              <a:buNone/>
            </a:pPr>
            <a:r>
              <a:rPr lang="es-CL" dirty="0"/>
              <a:t>Se encuentra el impuesto territorial, conocido también como contribuciones, que es administrado por el gobierno central, ya que el cobro y fiscalización es gestión del Servicio de Impuestos Internos (SII) y cuya recaudación se encuentra a cargo la Tesorería General de la República (TGR), también las exenciones a este tributo son definidas por ley. En el caso de las patentes comerciales, los municipios pueden fijar una tasa dentro de un rango fijado por ley, dependiendo del capital propio de las personas y/o empresas declarado, pero su recaudación depende exclusivamente de los municipios y no de la TGR. En cuanto a permisos de circulación es SII define el avalúo fiscal de los vehículos y las tasas están fijadas también por ley, pero dicho permiso se puede obtener en cualquier municipalidad del país, asimismo, la recaudación también depende exclusivamente de cada municipio.  Parte de estas fuentes constituyen los recursos del Fondo Común Municipal (FCM), que luego son redistribuidos a los municipios. El FCM está definido por la Constitución Política de la República (Artículo 122) como un “mecanismo de redistribución solidaria de los ingresos propios entre las municipalidades del país”. </a:t>
            </a:r>
          </a:p>
          <a:p>
            <a:pPr marL="0" indent="0" algn="just">
              <a:buNone/>
            </a:pPr>
            <a:endParaRPr lang="es-CL" dirty="0"/>
          </a:p>
          <a:p>
            <a:pPr marL="0" indent="0" algn="just">
              <a:buNone/>
            </a:pPr>
            <a:r>
              <a:rPr lang="es-CL" b="1" dirty="0"/>
              <a:t>2) Las transferencias recibidas desde el resto del sector público</a:t>
            </a:r>
          </a:p>
          <a:p>
            <a:pPr marL="0" indent="0" algn="just">
              <a:buNone/>
            </a:pPr>
            <a:r>
              <a:rPr lang="es-CL" dirty="0"/>
              <a:t>Son recursos provenientes del gobierno central para financiar programas sectoriales y políticas públicas, tales como educación pública y salud primaria, además de vivienda, protección social, seguridad, urbanismo y otros proyectos de inversión (obtenidos a través del Fondo Nacional de Desarrollo Regional).</a:t>
            </a:r>
          </a:p>
          <a:p>
            <a:pPr marL="0" indent="0" algn="just">
              <a:buNone/>
            </a:pPr>
            <a:endParaRPr lang="es-CL" dirty="0"/>
          </a:p>
        </p:txBody>
      </p:sp>
    </p:spTree>
    <p:extLst>
      <p:ext uri="{BB962C8B-B14F-4D97-AF65-F5344CB8AC3E}">
        <p14:creationId xmlns:p14="http://schemas.microsoft.com/office/powerpoint/2010/main" val="28990512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93D3C1-ACEB-4AA9-BD80-14BA0F6E4E19}"/>
              </a:ext>
            </a:extLst>
          </p:cNvPr>
          <p:cNvSpPr>
            <a:spLocks noGrp="1"/>
          </p:cNvSpPr>
          <p:nvPr>
            <p:ph type="title"/>
          </p:nvPr>
        </p:nvSpPr>
        <p:spPr/>
        <p:txBody>
          <a:bodyPr>
            <a:normAutofit/>
          </a:bodyPr>
          <a:lstStyle/>
          <a:p>
            <a:r>
              <a:rPr lang="es-US" sz="2800" b="1" dirty="0">
                <a:solidFill>
                  <a:srgbClr val="0070C0"/>
                </a:solidFill>
              </a:rPr>
              <a:t>10.1.-Financiamiento de las Municipalidades</a:t>
            </a:r>
            <a:r>
              <a:rPr lang="es-US" sz="2700" dirty="0"/>
              <a:t>  </a:t>
            </a:r>
            <a:endParaRPr lang="es-CL" sz="2700" dirty="0"/>
          </a:p>
        </p:txBody>
      </p:sp>
      <p:pic>
        <p:nvPicPr>
          <p:cNvPr id="8" name="Imagen 7">
            <a:extLst>
              <a:ext uri="{FF2B5EF4-FFF2-40B4-BE49-F238E27FC236}">
                <a16:creationId xmlns:a16="http://schemas.microsoft.com/office/drawing/2014/main" id="{BA9F7C5E-5852-4CA0-B8DA-7361152ED0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3204" y="2121183"/>
            <a:ext cx="5490584" cy="3207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04177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50CE91-76CE-4308-8C74-09813640ED39}"/>
              </a:ext>
            </a:extLst>
          </p:cNvPr>
          <p:cNvSpPr>
            <a:spLocks noGrp="1"/>
          </p:cNvSpPr>
          <p:nvPr>
            <p:ph type="title"/>
          </p:nvPr>
        </p:nvSpPr>
        <p:spPr>
          <a:xfrm>
            <a:off x="145794" y="366682"/>
            <a:ext cx="8136290" cy="450944"/>
          </a:xfrm>
        </p:spPr>
        <p:txBody>
          <a:bodyPr>
            <a:normAutofit fontScale="90000"/>
          </a:bodyPr>
          <a:lstStyle/>
          <a:p>
            <a:r>
              <a:rPr lang="es-US" sz="3600" b="1" dirty="0">
                <a:solidFill>
                  <a:srgbClr val="0070C0"/>
                </a:solidFill>
              </a:rPr>
              <a:t>10.2.-Fondo Común Municipal</a:t>
            </a:r>
            <a:endParaRPr lang="es-CL" dirty="0"/>
          </a:p>
        </p:txBody>
      </p:sp>
      <p:sp>
        <p:nvSpPr>
          <p:cNvPr id="5" name="Content Placeholder 4"/>
          <p:cNvSpPr>
            <a:spLocks noGrp="1"/>
          </p:cNvSpPr>
          <p:nvPr>
            <p:ph idx="1"/>
          </p:nvPr>
        </p:nvSpPr>
        <p:spPr/>
        <p:txBody>
          <a:bodyPr>
            <a:noAutofit/>
          </a:bodyPr>
          <a:lstStyle/>
          <a:p>
            <a:pPr marL="0" indent="0">
              <a:buNone/>
            </a:pPr>
            <a:endParaRPr lang="es-CL" altLang="es-CL" dirty="0">
              <a:solidFill>
                <a:srgbClr val="005FA1"/>
              </a:solidFill>
              <a:latin typeface="Verdana" pitchFamily="34" charset="0"/>
              <a:ea typeface="ヒラギノ角ゴ Pro W3"/>
              <a:cs typeface="ヒラギノ角ゴ Pro W3"/>
              <a:sym typeface="Verdana Bold" charset="0"/>
            </a:endParaRPr>
          </a:p>
          <a:p>
            <a:br>
              <a:rPr lang="es-CL" altLang="es-CL" b="0" dirty="0">
                <a:solidFill>
                  <a:srgbClr val="005FA1"/>
                </a:solidFill>
                <a:latin typeface="Verdana" pitchFamily="34" charset="0"/>
                <a:ea typeface="ヒラギノ角ゴ Pro W3"/>
                <a:cs typeface="ヒラギノ角ゴ Pro W3"/>
                <a:sym typeface="Verdana Bold" charset="0"/>
              </a:rPr>
            </a:br>
            <a:endParaRPr lang="en-US" b="0" dirty="0">
              <a:solidFill>
                <a:schemeClr val="tx1">
                  <a:lumMod val="75000"/>
                  <a:lumOff val="25000"/>
                </a:schemeClr>
              </a:solidFill>
            </a:endParaRPr>
          </a:p>
        </p:txBody>
      </p:sp>
      <p:sp>
        <p:nvSpPr>
          <p:cNvPr id="10" name="Marcador de número de diapositiva 2"/>
          <p:cNvSpPr txBox="1">
            <a:spLocks/>
          </p:cNvSpPr>
          <p:nvPr/>
        </p:nvSpPr>
        <p:spPr>
          <a:xfrm>
            <a:off x="6552687" y="5624514"/>
            <a:ext cx="2133044" cy="273844"/>
          </a:xfrm>
          <a:prstGeom prst="rect">
            <a:avLst/>
          </a:prstGeom>
        </p:spPr>
        <p:txBody>
          <a:bodyPr vert="horz" lIns="92213" tIns="46106" rIns="92213" bIns="46106" rtlCol="0" anchor="ctr"/>
          <a:lstStyle>
            <a:defPPr>
              <a:defRPr lang="es-ES"/>
            </a:defPPr>
            <a:lvl1pPr algn="r">
              <a:defRPr sz="1600">
                <a:solidFill>
                  <a:schemeClr val="tx1">
                    <a:tint val="75000"/>
                  </a:schemeClr>
                </a:solidFill>
              </a:defRPr>
            </a:lvl1pPr>
          </a:lstStyle>
          <a:p>
            <a:fld id="{B1106D83-54DE-434A-9279-3E5E1C8DD2E4}" type="slidenum">
              <a:rPr lang="es-ES" sz="1200"/>
              <a:t>102</a:t>
            </a:fld>
            <a:endParaRPr lang="es-ES" sz="1200" dirty="0"/>
          </a:p>
        </p:txBody>
      </p:sp>
      <p:sp>
        <p:nvSpPr>
          <p:cNvPr id="9" name="Content Placeholder 8"/>
          <p:cNvSpPr txBox="1">
            <a:spLocks/>
          </p:cNvSpPr>
          <p:nvPr/>
        </p:nvSpPr>
        <p:spPr>
          <a:xfrm>
            <a:off x="379060" y="2226469"/>
            <a:ext cx="3959359" cy="113510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006CB7"/>
              </a:buClr>
            </a:pPr>
            <a:r>
              <a:rPr lang="es-ES_tradnl" altLang="es-CL" sz="1050" dirty="0">
                <a:solidFill>
                  <a:srgbClr val="0063AF"/>
                </a:solidFill>
                <a:latin typeface="Verdana"/>
                <a:cs typeface="Verdana"/>
              </a:rPr>
              <a:t>Artículo 122 Constitución Política de Chile:</a:t>
            </a:r>
          </a:p>
          <a:p>
            <a:pPr marL="271463" lvl="1" algn="l"/>
            <a:r>
              <a:rPr lang="es-CL" sz="1050" i="1" dirty="0">
                <a:solidFill>
                  <a:schemeClr val="tx1">
                    <a:lumMod val="75000"/>
                    <a:lumOff val="25000"/>
                  </a:schemeClr>
                </a:solidFill>
                <a:latin typeface="Verdana"/>
                <a:cs typeface="Verdana"/>
              </a:rPr>
              <a:t>“…</a:t>
            </a:r>
            <a:r>
              <a:rPr lang="es-CL" sz="1050" b="1" i="1" dirty="0">
                <a:solidFill>
                  <a:schemeClr val="tx1">
                    <a:lumMod val="75000"/>
                    <a:lumOff val="25000"/>
                  </a:schemeClr>
                </a:solidFill>
                <a:latin typeface="Verdana"/>
                <a:cs typeface="Verdana"/>
              </a:rPr>
              <a:t>mecanismo de redistribución solidaria de los ingresos propios entre las municipalidades del país con la denominación de fondo común municipal</a:t>
            </a:r>
            <a:r>
              <a:rPr lang="es-CL" sz="1050" i="1" dirty="0">
                <a:solidFill>
                  <a:schemeClr val="tx1">
                    <a:lumMod val="75000"/>
                    <a:lumOff val="25000"/>
                  </a:schemeClr>
                </a:solidFill>
                <a:latin typeface="Verdana"/>
                <a:cs typeface="Verdana"/>
              </a:rPr>
              <a:t>. Las normas de distribución de este fondo serán materia de ley”</a:t>
            </a:r>
          </a:p>
          <a:p>
            <a:pPr marL="257175" indent="-257175" algn="l">
              <a:buClr>
                <a:srgbClr val="006CB7"/>
              </a:buClr>
              <a:buFont typeface="Arial" panose="020B0604020202020204" pitchFamily="34" charset="0"/>
              <a:buChar char="•"/>
            </a:pPr>
            <a:endParaRPr lang="es-CL" altLang="es-CL" sz="1350" dirty="0">
              <a:solidFill>
                <a:srgbClr val="0063AF"/>
              </a:solidFill>
              <a:latin typeface="Verdana" panose="020B0604030504040204" pitchFamily="34" charset="0"/>
            </a:endParaRPr>
          </a:p>
        </p:txBody>
      </p:sp>
      <p:sp>
        <p:nvSpPr>
          <p:cNvPr id="7" name="Rectángulo redondeado 6"/>
          <p:cNvSpPr/>
          <p:nvPr/>
        </p:nvSpPr>
        <p:spPr>
          <a:xfrm>
            <a:off x="420182" y="1753957"/>
            <a:ext cx="3918255" cy="38641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541" algn="ctr"/>
            <a:r>
              <a:rPr lang="es-CL" sz="1350" dirty="0">
                <a:solidFill>
                  <a:schemeClr val="bg1"/>
                </a:solidFill>
                <a:latin typeface="Verdana" panose="020B0604030504040204" pitchFamily="34" charset="0"/>
                <a:ea typeface="Verdana" panose="020B0604030504040204" pitchFamily="34" charset="0"/>
                <a:cs typeface="Verdana" panose="020B0604030504040204" pitchFamily="34" charset="0"/>
              </a:rPr>
              <a:t>Fundamento Legal</a:t>
            </a:r>
            <a:endParaRPr lang="es-CL"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redondeado 7"/>
          <p:cNvSpPr/>
          <p:nvPr/>
        </p:nvSpPr>
        <p:spPr>
          <a:xfrm>
            <a:off x="420182" y="3361576"/>
            <a:ext cx="3918255" cy="358956"/>
          </a:xfrm>
          <a:prstGeom prst="roundRect">
            <a:avLst/>
          </a:prstGeom>
          <a:solidFill>
            <a:srgbClr val="0F69B5"/>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541" algn="ctr"/>
            <a:r>
              <a:rPr lang="es-CL" sz="1350" dirty="0">
                <a:solidFill>
                  <a:schemeClr val="bg1"/>
                </a:solidFill>
                <a:latin typeface="Verdana" panose="020B0604030504040204" pitchFamily="34" charset="0"/>
                <a:ea typeface="Verdana" panose="020B0604030504040204" pitchFamily="34" charset="0"/>
                <a:cs typeface="Verdana" panose="020B0604030504040204" pitchFamily="34" charset="0"/>
              </a:rPr>
              <a:t>Administración y flujo</a:t>
            </a:r>
            <a:endParaRPr lang="es-CL" sz="105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Content Placeholder 8"/>
          <p:cNvSpPr txBox="1">
            <a:spLocks/>
          </p:cNvSpPr>
          <p:nvPr/>
        </p:nvSpPr>
        <p:spPr>
          <a:xfrm>
            <a:off x="4742335" y="2184498"/>
            <a:ext cx="4139657" cy="2997103"/>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006CB7"/>
              </a:buClr>
            </a:pPr>
            <a:r>
              <a:rPr lang="es-ES_tradnl" altLang="es-CL" sz="1050" dirty="0">
                <a:solidFill>
                  <a:srgbClr val="0063AF"/>
                </a:solidFill>
                <a:latin typeface="Verdana"/>
                <a:cs typeface="Verdana"/>
              </a:rPr>
              <a:t>Artículo 38 DL 3.063 Rentas Municipales</a:t>
            </a:r>
          </a:p>
          <a:p>
            <a:pPr marL="257175" indent="-257175" algn="l">
              <a:buClr>
                <a:srgbClr val="006CB7"/>
              </a:buClr>
              <a:buFont typeface="Arial" panose="020B0604020202020204" pitchFamily="34" charset="0"/>
              <a:buChar char="•"/>
            </a:pPr>
            <a:r>
              <a:rPr lang="es-CL" altLang="es-CL" sz="1050" dirty="0">
                <a:solidFill>
                  <a:schemeClr val="tx1">
                    <a:lumMod val="75000"/>
                    <a:lumOff val="25000"/>
                  </a:schemeClr>
                </a:solidFill>
                <a:latin typeface="Verdana" panose="020B0604030504040204" pitchFamily="34" charset="0"/>
              </a:rPr>
              <a:t>Indicadores:</a:t>
            </a:r>
          </a:p>
          <a:p>
            <a:pPr marL="257175" indent="-257175" algn="l">
              <a:buClr>
                <a:srgbClr val="006CB7"/>
              </a:buClr>
              <a:buFont typeface="Arial" panose="020B0604020202020204" pitchFamily="34" charset="0"/>
              <a:buChar char="•"/>
            </a:pPr>
            <a:endParaRPr lang="es-CL" altLang="es-CL" sz="450" dirty="0">
              <a:solidFill>
                <a:schemeClr val="tx1">
                  <a:lumMod val="75000"/>
                  <a:lumOff val="25000"/>
                </a:schemeClr>
              </a:solidFill>
              <a:latin typeface="Verdana" panose="020B0604030504040204" pitchFamily="34" charset="0"/>
            </a:endParaRPr>
          </a:p>
          <a:p>
            <a:pPr marL="257175" indent="-257175" algn="l">
              <a:buClr>
                <a:srgbClr val="006CB7"/>
              </a:buClr>
              <a:buFont typeface="Arial" panose="020B0604020202020204" pitchFamily="34" charset="0"/>
              <a:buChar char="•"/>
            </a:pPr>
            <a:endParaRPr lang="es-CL" altLang="es-CL" sz="450" dirty="0">
              <a:solidFill>
                <a:schemeClr val="tx1">
                  <a:lumMod val="75000"/>
                  <a:lumOff val="25000"/>
                </a:schemeClr>
              </a:solidFill>
              <a:latin typeface="Verdana" panose="020B0604030504040204" pitchFamily="34" charset="0"/>
            </a:endParaRPr>
          </a:p>
          <a:p>
            <a:pPr marL="257175" indent="-257175" algn="l">
              <a:buClr>
                <a:srgbClr val="006CB7"/>
              </a:buClr>
              <a:buFont typeface="Arial" panose="020B0604020202020204" pitchFamily="34" charset="0"/>
              <a:buChar char="•"/>
            </a:pPr>
            <a:endParaRPr lang="es-CL" altLang="es-CL" sz="1050" dirty="0">
              <a:solidFill>
                <a:schemeClr val="tx1">
                  <a:lumMod val="75000"/>
                  <a:lumOff val="25000"/>
                </a:schemeClr>
              </a:solidFill>
              <a:latin typeface="Verdana" panose="020B0604030504040204" pitchFamily="34" charset="0"/>
            </a:endParaRPr>
          </a:p>
          <a:p>
            <a:pPr marL="257175" indent="-257175" algn="l">
              <a:buClr>
                <a:srgbClr val="006CB7"/>
              </a:buClr>
              <a:buFont typeface="Arial" panose="020B0604020202020204" pitchFamily="34" charset="0"/>
              <a:buChar char="•"/>
            </a:pPr>
            <a:endParaRPr lang="es-CL" altLang="es-CL" sz="1050" dirty="0">
              <a:solidFill>
                <a:schemeClr val="tx1">
                  <a:lumMod val="75000"/>
                  <a:lumOff val="25000"/>
                </a:schemeClr>
              </a:solidFill>
              <a:latin typeface="Verdana" panose="020B0604030504040204" pitchFamily="34" charset="0"/>
            </a:endParaRPr>
          </a:p>
          <a:p>
            <a:pPr marL="257175" indent="-257175" algn="l">
              <a:buClr>
                <a:srgbClr val="006CB7"/>
              </a:buClr>
              <a:buFont typeface="Arial" panose="020B0604020202020204" pitchFamily="34" charset="0"/>
              <a:buChar char="•"/>
            </a:pPr>
            <a:endParaRPr lang="es-CL" altLang="es-CL" sz="1050" dirty="0">
              <a:solidFill>
                <a:schemeClr val="tx1">
                  <a:lumMod val="75000"/>
                  <a:lumOff val="25000"/>
                </a:schemeClr>
              </a:solidFill>
              <a:latin typeface="Verdana" panose="020B0604030504040204" pitchFamily="34" charset="0"/>
            </a:endParaRPr>
          </a:p>
        </p:txBody>
      </p:sp>
      <p:sp>
        <p:nvSpPr>
          <p:cNvPr id="14" name="Rectángulo redondeado 13"/>
          <p:cNvSpPr/>
          <p:nvPr/>
        </p:nvSpPr>
        <p:spPr>
          <a:xfrm>
            <a:off x="4767475" y="1707532"/>
            <a:ext cx="3918255" cy="386415"/>
          </a:xfrm>
          <a:prstGeom prst="roundRect">
            <a:avLst/>
          </a:prstGeom>
          <a:solidFill>
            <a:srgbClr val="E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541" algn="ctr"/>
            <a:r>
              <a:rPr lang="es-CL" sz="1350" dirty="0">
                <a:solidFill>
                  <a:schemeClr val="bg1"/>
                </a:solidFill>
                <a:latin typeface="Verdana" panose="020B0604030504040204" pitchFamily="34" charset="0"/>
                <a:ea typeface="Verdana" panose="020B0604030504040204" pitchFamily="34" charset="0"/>
                <a:cs typeface="Verdana" panose="020B0604030504040204" pitchFamily="34" charset="0"/>
              </a:rPr>
              <a:t>Distribución FCM</a:t>
            </a:r>
            <a:endParaRPr lang="es-CL"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4" name="Conector recto 3"/>
          <p:cNvCxnSpPr/>
          <p:nvPr/>
        </p:nvCxnSpPr>
        <p:spPr>
          <a:xfrm>
            <a:off x="4560947" y="1707533"/>
            <a:ext cx="0" cy="3634388"/>
          </a:xfrm>
          <a:prstGeom prst="line">
            <a:avLst/>
          </a:prstGeom>
        </p:spPr>
        <p:style>
          <a:lnRef idx="2">
            <a:schemeClr val="accent1"/>
          </a:lnRef>
          <a:fillRef idx="0">
            <a:schemeClr val="accent1"/>
          </a:fillRef>
          <a:effectRef idx="1">
            <a:schemeClr val="accent1"/>
          </a:effectRef>
          <a:fontRef idx="minor">
            <a:schemeClr val="tx1"/>
          </a:fontRef>
        </p:style>
      </p:cxnSp>
      <p:sp>
        <p:nvSpPr>
          <p:cNvPr id="15" name="Content Placeholder 8"/>
          <p:cNvSpPr txBox="1">
            <a:spLocks/>
          </p:cNvSpPr>
          <p:nvPr/>
        </p:nvSpPr>
        <p:spPr>
          <a:xfrm>
            <a:off x="379062" y="3920185"/>
            <a:ext cx="4083035" cy="1536035"/>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006CB7"/>
              </a:buClr>
            </a:pPr>
            <a:r>
              <a:rPr lang="es-ES_tradnl" altLang="es-CL" sz="1050" dirty="0">
                <a:solidFill>
                  <a:srgbClr val="0063AF"/>
                </a:solidFill>
                <a:latin typeface="Verdana"/>
                <a:cs typeface="Verdana"/>
              </a:rPr>
              <a:t>Artículo 60 DL 3.063 Rentas Municipales</a:t>
            </a:r>
          </a:p>
          <a:p>
            <a:pPr marL="485775" lvl="1" indent="-214313" algn="l">
              <a:buFont typeface="Arial" panose="020B0604020202020204" pitchFamily="34" charset="0"/>
              <a:buChar char="•"/>
            </a:pPr>
            <a:r>
              <a:rPr lang="es-CL" sz="1050" i="1" dirty="0">
                <a:solidFill>
                  <a:schemeClr val="tx1">
                    <a:lumMod val="75000"/>
                    <a:lumOff val="25000"/>
                  </a:schemeClr>
                </a:solidFill>
                <a:latin typeface="Verdana"/>
                <a:cs typeface="Verdana"/>
              </a:rPr>
              <a:t>Recaudado por TGR</a:t>
            </a:r>
          </a:p>
          <a:p>
            <a:pPr marL="485775" lvl="1" indent="-214313" algn="l">
              <a:buFont typeface="Arial" panose="020B0604020202020204" pitchFamily="34" charset="0"/>
              <a:buChar char="•"/>
            </a:pPr>
            <a:r>
              <a:rPr lang="es-CL" sz="1050" i="1" dirty="0">
                <a:solidFill>
                  <a:schemeClr val="tx1">
                    <a:lumMod val="75000"/>
                    <a:lumOff val="25000"/>
                  </a:schemeClr>
                </a:solidFill>
                <a:latin typeface="Verdana"/>
                <a:cs typeface="Verdana"/>
              </a:rPr>
              <a:t>Se entrega en dos remesas mensuales </a:t>
            </a:r>
          </a:p>
          <a:p>
            <a:pPr marL="871538" lvl="2" indent="-257175" algn="l">
              <a:buFont typeface="+mj-lt"/>
              <a:buAutoNum type="arabicPeriod"/>
            </a:pPr>
            <a:r>
              <a:rPr lang="es-CL" sz="788" i="1" dirty="0">
                <a:solidFill>
                  <a:schemeClr val="tx1">
                    <a:lumMod val="75000"/>
                    <a:lumOff val="25000"/>
                  </a:schemeClr>
                </a:solidFill>
                <a:latin typeface="Verdana"/>
                <a:cs typeface="Verdana"/>
              </a:rPr>
              <a:t>A principio cada mes anticipo de 80% del equivalente a lo recaudado igual mes del año anterior </a:t>
            </a:r>
          </a:p>
          <a:p>
            <a:pPr marL="871538" lvl="2" indent="-257175" algn="l">
              <a:buFont typeface="+mj-lt"/>
              <a:buAutoNum type="arabicPeriod"/>
            </a:pPr>
            <a:r>
              <a:rPr lang="es-CL" sz="788" i="1" dirty="0">
                <a:solidFill>
                  <a:schemeClr val="tx1">
                    <a:lumMod val="75000"/>
                    <a:lumOff val="25000"/>
                  </a:schemeClr>
                </a:solidFill>
                <a:latin typeface="Verdana"/>
                <a:cs typeface="Verdana"/>
              </a:rPr>
              <a:t>Saldo a fin de mes con la diferencia por recaudación efectiva</a:t>
            </a:r>
          </a:p>
          <a:p>
            <a:pPr marL="528638" lvl="1" indent="-257175" algn="l">
              <a:lnSpc>
                <a:spcPct val="120000"/>
              </a:lnSpc>
              <a:buFont typeface="Arial" panose="020B0604020202020204" pitchFamily="34" charset="0"/>
              <a:buChar char="•"/>
            </a:pPr>
            <a:r>
              <a:rPr lang="es-CL" sz="1050" i="1" dirty="0">
                <a:solidFill>
                  <a:schemeClr val="tx1">
                    <a:lumMod val="75000"/>
                    <a:lumOff val="25000"/>
                  </a:schemeClr>
                </a:solidFill>
                <a:latin typeface="Verdana"/>
                <a:cs typeface="Verdana"/>
              </a:rPr>
              <a:t>En diciembre del año anterior, SUBDERE y TGR determinarán los montos y fechas de los anticipos.</a:t>
            </a:r>
          </a:p>
          <a:p>
            <a:pPr marL="257175" indent="-257175" algn="l">
              <a:buClr>
                <a:srgbClr val="006CB7"/>
              </a:buClr>
              <a:buFont typeface="Arial" panose="020B0604020202020204" pitchFamily="34" charset="0"/>
              <a:buChar char="•"/>
            </a:pPr>
            <a:endParaRPr lang="es-CL" altLang="es-CL" sz="1350" dirty="0">
              <a:solidFill>
                <a:srgbClr val="0063AF"/>
              </a:solidFill>
              <a:latin typeface="Verdana" panose="020B0604030504040204" pitchFamily="34" charset="0"/>
            </a:endParaRPr>
          </a:p>
        </p:txBody>
      </p:sp>
      <p:graphicFrame>
        <p:nvGraphicFramePr>
          <p:cNvPr id="21" name="Tabla 20"/>
          <p:cNvGraphicFramePr>
            <a:graphicFrameLocks noGrp="1"/>
          </p:cNvGraphicFramePr>
          <p:nvPr/>
        </p:nvGraphicFramePr>
        <p:xfrm>
          <a:off x="5044438" y="2591342"/>
          <a:ext cx="3742304" cy="1112520"/>
        </p:xfrm>
        <a:graphic>
          <a:graphicData uri="http://schemas.openxmlformats.org/drawingml/2006/table">
            <a:tbl>
              <a:tblPr firstRow="1" bandRow="1">
                <a:tableStyleId>{5C22544A-7EE6-4342-B048-85BDC9FD1C3A}</a:tableStyleId>
              </a:tblPr>
              <a:tblGrid>
                <a:gridCol w="510949">
                  <a:extLst>
                    <a:ext uri="{9D8B030D-6E8A-4147-A177-3AD203B41FA5}">
                      <a16:colId xmlns:a16="http://schemas.microsoft.com/office/drawing/2014/main" val="1400679827"/>
                    </a:ext>
                  </a:extLst>
                </a:gridCol>
                <a:gridCol w="338138">
                  <a:extLst>
                    <a:ext uri="{9D8B030D-6E8A-4147-A177-3AD203B41FA5}">
                      <a16:colId xmlns:a16="http://schemas.microsoft.com/office/drawing/2014/main" val="953211841"/>
                    </a:ext>
                  </a:extLst>
                </a:gridCol>
                <a:gridCol w="2893217">
                  <a:extLst>
                    <a:ext uri="{9D8B030D-6E8A-4147-A177-3AD203B41FA5}">
                      <a16:colId xmlns:a16="http://schemas.microsoft.com/office/drawing/2014/main" val="3829214290"/>
                    </a:ext>
                  </a:extLst>
                </a:gridCol>
              </a:tblGrid>
              <a:tr h="228600">
                <a:tc>
                  <a:txBody>
                    <a:bodyPr/>
                    <a:lstStyle/>
                    <a:p>
                      <a:r>
                        <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25%</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CL" sz="1100" b="0" i="1" dirty="0">
                          <a:solidFill>
                            <a:schemeClr val="tx1">
                              <a:lumMod val="75000"/>
                              <a:lumOff val="25000"/>
                            </a:schemeClr>
                          </a:solidFill>
                          <a:latin typeface="Verdana"/>
                          <a:cs typeface="Verdana"/>
                        </a:rPr>
                        <a:t>partes iguales</a:t>
                      </a:r>
                      <a:endPar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3980910"/>
                  </a:ext>
                </a:extLst>
              </a:tr>
              <a:tr h="228600">
                <a:tc>
                  <a:txBody>
                    <a:bodyPr/>
                    <a:lstStyle/>
                    <a:p>
                      <a:r>
                        <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10%</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CL" sz="1100" b="0" i="1" dirty="0">
                          <a:solidFill>
                            <a:schemeClr val="tx1">
                              <a:lumMod val="75000"/>
                              <a:lumOff val="25000"/>
                            </a:schemeClr>
                          </a:solidFill>
                          <a:latin typeface="Verdana"/>
                          <a:cs typeface="Verdana"/>
                        </a:rPr>
                        <a:t>número de pobres de la comuna</a:t>
                      </a:r>
                      <a:endPar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3498829"/>
                  </a:ext>
                </a:extLst>
              </a:tr>
              <a:tr h="228600">
                <a:tc>
                  <a:txBody>
                    <a:bodyPr/>
                    <a:lstStyle/>
                    <a:p>
                      <a:r>
                        <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30%</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CL" sz="1100" b="0" i="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CL" sz="1100" b="0" i="1" dirty="0">
                          <a:solidFill>
                            <a:schemeClr val="tx1">
                              <a:lumMod val="75000"/>
                              <a:lumOff val="25000"/>
                            </a:schemeClr>
                          </a:solidFill>
                          <a:latin typeface="Verdana"/>
                          <a:cs typeface="Verdana"/>
                        </a:rPr>
                        <a:t>predios exentos</a:t>
                      </a:r>
                      <a:endPar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17242"/>
                  </a:ext>
                </a:extLst>
              </a:tr>
              <a:tr h="388620">
                <a:tc>
                  <a:txBody>
                    <a:bodyPr/>
                    <a:lstStyle/>
                    <a:p>
                      <a:r>
                        <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35%</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614751" rtl="0" eaLnBrk="1" fontAlgn="auto" latinLnBrk="0" hangingPunct="1">
                        <a:lnSpc>
                          <a:spcPct val="100000"/>
                        </a:lnSpc>
                        <a:spcBef>
                          <a:spcPts val="0"/>
                        </a:spcBef>
                        <a:spcAft>
                          <a:spcPts val="0"/>
                        </a:spcAft>
                        <a:buClrTx/>
                        <a:buSzTx/>
                        <a:buFontTx/>
                        <a:buNone/>
                        <a:tabLst/>
                        <a:defRPr/>
                      </a:pPr>
                      <a:r>
                        <a:rPr lang="es-CL" sz="1100" b="0" i="1" dirty="0">
                          <a:solidFill>
                            <a:schemeClr val="tx1">
                              <a:lumMod val="75000"/>
                              <a:lumOff val="25000"/>
                            </a:schemeClr>
                          </a:solidFill>
                          <a:latin typeface="Verdana"/>
                          <a:cs typeface="Verdana"/>
                        </a:rPr>
                        <a:t>menores IPP per cápita (considerando          población flotante)</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1173517"/>
                  </a:ext>
                </a:extLst>
              </a:tr>
            </a:tbl>
          </a:graphicData>
        </a:graphic>
      </p:graphicFrame>
      <p:grpSp>
        <p:nvGrpSpPr>
          <p:cNvPr id="26" name="Grupo 25"/>
          <p:cNvGrpSpPr/>
          <p:nvPr/>
        </p:nvGrpSpPr>
        <p:grpSpPr>
          <a:xfrm>
            <a:off x="5594746" y="2716510"/>
            <a:ext cx="220267" cy="681038"/>
            <a:chOff x="7432672" y="2288514"/>
            <a:chExt cx="293689" cy="908050"/>
          </a:xfrm>
        </p:grpSpPr>
        <p:cxnSp>
          <p:nvCxnSpPr>
            <p:cNvPr id="17" name="Conector recto de flecha 16"/>
            <p:cNvCxnSpPr/>
            <p:nvPr/>
          </p:nvCxnSpPr>
          <p:spPr>
            <a:xfrm>
              <a:off x="7434261" y="2288514"/>
              <a:ext cx="2794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Conector recto de flecha 21"/>
            <p:cNvCxnSpPr/>
            <p:nvPr/>
          </p:nvCxnSpPr>
          <p:spPr>
            <a:xfrm>
              <a:off x="7446961" y="2574264"/>
              <a:ext cx="2794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Conector recto de flecha 22"/>
            <p:cNvCxnSpPr/>
            <p:nvPr/>
          </p:nvCxnSpPr>
          <p:spPr>
            <a:xfrm>
              <a:off x="7432672" y="2879803"/>
              <a:ext cx="2794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Conector recto de flecha 23"/>
            <p:cNvCxnSpPr/>
            <p:nvPr/>
          </p:nvCxnSpPr>
          <p:spPr>
            <a:xfrm>
              <a:off x="7434261" y="3196564"/>
              <a:ext cx="2794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8" name="Rectángulo redondeado 6">
            <a:extLst>
              <a:ext uri="{FF2B5EF4-FFF2-40B4-BE49-F238E27FC236}">
                <a16:creationId xmlns:a16="http://schemas.microsoft.com/office/drawing/2014/main" id="{E86953DA-494E-4736-B2DE-23FDEC67D320}"/>
              </a:ext>
            </a:extLst>
          </p:cNvPr>
          <p:cNvSpPr/>
          <p:nvPr/>
        </p:nvSpPr>
        <p:spPr>
          <a:xfrm>
            <a:off x="4643484" y="4001309"/>
            <a:ext cx="3918255" cy="669190"/>
          </a:xfrm>
          <a:prstGeom prst="roundRect">
            <a:avLst/>
          </a:prstGeom>
          <a:solidFill>
            <a:srgbClr val="E73339"/>
          </a:solidFill>
          <a:ln>
            <a:solidFill>
              <a:srgbClr val="E73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541"/>
            <a:r>
              <a:rPr lang="es-CL" sz="1200" dirty="0">
                <a:solidFill>
                  <a:schemeClr val="bg1"/>
                </a:solidFill>
                <a:latin typeface="Verdana" panose="020B0604030504040204" pitchFamily="34" charset="0"/>
                <a:ea typeface="Verdana" panose="020B0604030504040204" pitchFamily="34" charset="0"/>
                <a:cs typeface="Verdana" panose="020B0604030504040204" pitchFamily="34" charset="0"/>
              </a:rPr>
              <a:t>El Fondo Común Municipal </a:t>
            </a:r>
            <a:r>
              <a:rPr lang="es-CL" sz="1200" b="1" dirty="0">
                <a:solidFill>
                  <a:schemeClr val="bg1"/>
                </a:solidFill>
                <a:latin typeface="Verdana" panose="020B0604030504040204" pitchFamily="34" charset="0"/>
                <a:ea typeface="Verdana" panose="020B0604030504040204" pitchFamily="34" charset="0"/>
                <a:cs typeface="Verdana" panose="020B0604030504040204" pitchFamily="34" charset="0"/>
              </a:rPr>
              <a:t>NO</a:t>
            </a:r>
            <a:r>
              <a:rPr lang="es-CL" sz="1200" dirty="0">
                <a:solidFill>
                  <a:schemeClr val="bg1"/>
                </a:solidFill>
                <a:latin typeface="Verdana" panose="020B0604030504040204" pitchFamily="34" charset="0"/>
                <a:ea typeface="Verdana" panose="020B0604030504040204" pitchFamily="34" charset="0"/>
                <a:cs typeface="Verdana" panose="020B0604030504040204" pitchFamily="34" charset="0"/>
              </a:rPr>
              <a:t> forma parte del Presupuesto General de la Nación</a:t>
            </a:r>
          </a:p>
        </p:txBody>
      </p:sp>
      <p:sp>
        <p:nvSpPr>
          <p:cNvPr id="19" name="Rectángulo redondeado 7">
            <a:extLst>
              <a:ext uri="{FF2B5EF4-FFF2-40B4-BE49-F238E27FC236}">
                <a16:creationId xmlns:a16="http://schemas.microsoft.com/office/drawing/2014/main" id="{4FE7053A-D355-4A7C-9C80-C9907E1B4127}"/>
              </a:ext>
            </a:extLst>
          </p:cNvPr>
          <p:cNvSpPr/>
          <p:nvPr/>
        </p:nvSpPr>
        <p:spPr>
          <a:xfrm>
            <a:off x="4742335" y="4771062"/>
            <a:ext cx="3918255" cy="92348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541"/>
            <a:r>
              <a:rPr lang="es-CL" sz="1200" dirty="0">
                <a:solidFill>
                  <a:schemeClr val="bg1"/>
                </a:solidFill>
                <a:latin typeface="Verdana" panose="020B0604030504040204" pitchFamily="34" charset="0"/>
                <a:ea typeface="Verdana" panose="020B0604030504040204" pitchFamily="34" charset="0"/>
                <a:cs typeface="Verdana" panose="020B0604030504040204" pitchFamily="34" charset="0"/>
              </a:rPr>
              <a:t>El Fondo Común Municipal forma parte del patrimonio municipal </a:t>
            </a:r>
            <a:r>
              <a:rPr lang="es-CL" sz="1050" dirty="0">
                <a:solidFill>
                  <a:schemeClr val="bg1"/>
                </a:solidFill>
                <a:latin typeface="Verdana" panose="020B0604030504040204" pitchFamily="34" charset="0"/>
                <a:ea typeface="Verdana" panose="020B0604030504040204" pitchFamily="34" charset="0"/>
                <a:cs typeface="Verdana" panose="020B0604030504040204" pitchFamily="34" charset="0"/>
              </a:rPr>
              <a:t>(Ley Orgánica Constitucional de Municipalidades, Art 13.c)</a:t>
            </a:r>
          </a:p>
        </p:txBody>
      </p:sp>
    </p:spTree>
    <p:extLst>
      <p:ext uri="{BB962C8B-B14F-4D97-AF65-F5344CB8AC3E}">
        <p14:creationId xmlns:p14="http://schemas.microsoft.com/office/powerpoint/2010/main" val="4969624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4E9690-E829-4E1F-B7E3-6ADF1F2E4A70}"/>
              </a:ext>
            </a:extLst>
          </p:cNvPr>
          <p:cNvSpPr>
            <a:spLocks noGrp="1"/>
          </p:cNvSpPr>
          <p:nvPr>
            <p:ph type="title"/>
          </p:nvPr>
        </p:nvSpPr>
        <p:spPr>
          <a:xfrm>
            <a:off x="96135" y="326572"/>
            <a:ext cx="8279255" cy="500280"/>
          </a:xfrm>
        </p:spPr>
        <p:txBody>
          <a:bodyPr>
            <a:normAutofit fontScale="90000"/>
          </a:bodyPr>
          <a:lstStyle/>
          <a:p>
            <a:r>
              <a:rPr lang="es-US" sz="3200" b="1" dirty="0">
                <a:solidFill>
                  <a:srgbClr val="0070C0"/>
                </a:solidFill>
              </a:rPr>
              <a:t>10.2.-Fondo Común Municipal</a:t>
            </a:r>
            <a:r>
              <a:rPr lang="es-US" b="1" dirty="0">
                <a:solidFill>
                  <a:schemeClr val="accent1"/>
                </a:solidFill>
              </a:rPr>
              <a:t> </a:t>
            </a:r>
            <a:r>
              <a:rPr lang="es-US" b="1" dirty="0">
                <a:solidFill>
                  <a:srgbClr val="0070C0"/>
                </a:solidFill>
              </a:rPr>
              <a:t>- Como se Construye</a:t>
            </a:r>
            <a:endParaRPr lang="es-CL" dirty="0">
              <a:solidFill>
                <a:srgbClr val="0070C0"/>
              </a:solidFill>
            </a:endParaRPr>
          </a:p>
        </p:txBody>
      </p:sp>
      <p:sp>
        <p:nvSpPr>
          <p:cNvPr id="5" name="Content Placeholder 4"/>
          <p:cNvSpPr>
            <a:spLocks noGrp="1"/>
          </p:cNvSpPr>
          <p:nvPr>
            <p:ph idx="1"/>
          </p:nvPr>
        </p:nvSpPr>
        <p:spPr/>
        <p:txBody>
          <a:bodyPr>
            <a:normAutofit/>
          </a:bodyPr>
          <a:lstStyle/>
          <a:p>
            <a:r>
              <a:rPr lang="es-US" dirty="0"/>
              <a:t>11.- FONDO COMÚN MUNICIPAL</a:t>
            </a:r>
            <a:endParaRPr lang="en-US" dirty="0">
              <a:solidFill>
                <a:schemeClr val="tx1">
                  <a:lumMod val="75000"/>
                  <a:lumOff val="25000"/>
                </a:schemeClr>
              </a:solidFill>
            </a:endParaRPr>
          </a:p>
        </p:txBody>
      </p:sp>
      <p:graphicFrame>
        <p:nvGraphicFramePr>
          <p:cNvPr id="15" name="Tabla 14"/>
          <p:cNvGraphicFramePr>
            <a:graphicFrameLocks noGrp="1"/>
          </p:cNvGraphicFramePr>
          <p:nvPr>
            <p:extLst>
              <p:ext uri="{D42A27DB-BD31-4B8C-83A1-F6EECF244321}">
                <p14:modId xmlns:p14="http://schemas.microsoft.com/office/powerpoint/2010/main" val="1563553389"/>
              </p:ext>
            </p:extLst>
          </p:nvPr>
        </p:nvGraphicFramePr>
        <p:xfrm>
          <a:off x="717163" y="1122126"/>
          <a:ext cx="6902046" cy="4743316"/>
        </p:xfrm>
        <a:graphic>
          <a:graphicData uri="http://schemas.openxmlformats.org/drawingml/2006/table">
            <a:tbl>
              <a:tblPr>
                <a:tableStyleId>{5C22544A-7EE6-4342-B048-85BDC9FD1C3A}</a:tableStyleId>
              </a:tblPr>
              <a:tblGrid>
                <a:gridCol w="2692719">
                  <a:extLst>
                    <a:ext uri="{9D8B030D-6E8A-4147-A177-3AD203B41FA5}">
                      <a16:colId xmlns:a16="http://schemas.microsoft.com/office/drawing/2014/main" val="2344286556"/>
                    </a:ext>
                  </a:extLst>
                </a:gridCol>
                <a:gridCol w="1665632">
                  <a:extLst>
                    <a:ext uri="{9D8B030D-6E8A-4147-A177-3AD203B41FA5}">
                      <a16:colId xmlns:a16="http://schemas.microsoft.com/office/drawing/2014/main" val="3840665245"/>
                    </a:ext>
                  </a:extLst>
                </a:gridCol>
                <a:gridCol w="1059872">
                  <a:extLst>
                    <a:ext uri="{9D8B030D-6E8A-4147-A177-3AD203B41FA5}">
                      <a16:colId xmlns:a16="http://schemas.microsoft.com/office/drawing/2014/main" val="3143519379"/>
                    </a:ext>
                  </a:extLst>
                </a:gridCol>
                <a:gridCol w="1483823">
                  <a:extLst>
                    <a:ext uri="{9D8B030D-6E8A-4147-A177-3AD203B41FA5}">
                      <a16:colId xmlns:a16="http://schemas.microsoft.com/office/drawing/2014/main" val="55715417"/>
                    </a:ext>
                  </a:extLst>
                </a:gridCol>
              </a:tblGrid>
              <a:tr h="801262">
                <a:tc>
                  <a:txBody>
                    <a:bodyPr/>
                    <a:lstStyle/>
                    <a:p>
                      <a:pPr marL="85725" indent="0" algn="l" fontAlgn="ctr"/>
                      <a:r>
                        <a:rPr lang="es-CL"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COMPONENTES</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a:txBody>
                    <a:bodyPr/>
                    <a:lstStyle/>
                    <a:p>
                      <a:pPr marL="85725" indent="0" algn="ctr" fontAlgn="ct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Santiago,</a:t>
                      </a:r>
                      <a:r>
                        <a:rPr lang="es-ES" sz="1200" b="0" u="none" strike="noStrike" baseline="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Vitacura, Las Condes y Providencia</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a:txBody>
                    <a:bodyPr/>
                    <a:lstStyle/>
                    <a:p>
                      <a:pPr marL="85725" indent="0" algn="ctr" fontAlgn="ctr"/>
                      <a:r>
                        <a:rPr lang="es-CL"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COMUNAS RESTANTES</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a:txBody>
                    <a:bodyPr/>
                    <a:lstStyle/>
                    <a:p>
                      <a:pPr marL="85725" indent="0" algn="ctr" fontAlgn="ctr"/>
                      <a:r>
                        <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Incidencia</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2946900389"/>
                  </a:ext>
                </a:extLst>
              </a:tr>
              <a:tr h="206128">
                <a:tc>
                  <a:txBody>
                    <a:bodyPr/>
                    <a:lstStyle/>
                    <a:p>
                      <a:pPr algn="l" fontAlgn="ctr"/>
                      <a:r>
                        <a:rPr lang="es-CL"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Impuesto Territorial</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a:txBody>
                    <a:bodyPr/>
                    <a:lstStyle/>
                    <a:p>
                      <a:pPr marL="85725" indent="0" algn="ctr" fontAlgn="ctr"/>
                      <a:r>
                        <a:rPr lang="es-CL" sz="12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65%</a:t>
                      </a:r>
                      <a:endParaRPr lang="es-CL" sz="1200" b="1"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marL="85725" indent="0" algn="ctr" fontAlgn="ctr"/>
                      <a:r>
                        <a:rPr lang="es-CL" sz="12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60%</a:t>
                      </a:r>
                      <a:endParaRPr lang="es-CL" sz="1200" b="1"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marL="85725" indent="0" algn="ctr" fontAlgn="ctr"/>
                      <a:r>
                        <a:rPr lang="es-CL" sz="12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57,51%</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617974643"/>
                  </a:ext>
                </a:extLst>
              </a:tr>
              <a:tr h="293756">
                <a:tc>
                  <a:txBody>
                    <a:bodyPr/>
                    <a:lstStyle/>
                    <a:p>
                      <a:pPr algn="l" fontAlgn="ctr"/>
                      <a:r>
                        <a:rPr lang="es-CL"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Permisos de Circulación</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gridSpan="2">
                  <a:txBody>
                    <a:bodyPr/>
                    <a:lstStyle/>
                    <a:p>
                      <a:pPr marL="85725" indent="0" algn="ctr" fontAlgn="ctr"/>
                      <a:r>
                        <a:rPr lang="es-CL" sz="12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62,50%</a:t>
                      </a:r>
                      <a:endParaRPr lang="es-CL" sz="1200" b="1"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hMerge="1">
                  <a:txBody>
                    <a:bodyPr/>
                    <a:lstStyle/>
                    <a:p>
                      <a:endParaRPr lang="es-CL"/>
                    </a:p>
                  </a:txBody>
                  <a:tcPr/>
                </a:tc>
                <a:tc>
                  <a:txBody>
                    <a:bodyPr/>
                    <a:lstStyle/>
                    <a:p>
                      <a:pPr marL="85725" indent="0" algn="ctr" fontAlgn="ctr"/>
                      <a:r>
                        <a:rPr lang="es-CL" sz="12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23,14%</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711902189"/>
                  </a:ext>
                </a:extLst>
              </a:tr>
              <a:tr h="206128">
                <a:tc rowSpan="2">
                  <a:txBody>
                    <a:bodyPr/>
                    <a:lstStyle/>
                    <a:p>
                      <a:pPr algn="l" fontAlgn="ctr"/>
                      <a:r>
                        <a:rPr lang="es-CL"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Patentes Comerciales</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a:txBody>
                    <a:bodyPr/>
                    <a:lstStyle/>
                    <a:p>
                      <a:pPr marL="85725" indent="0" algn="ctr" fontAlgn="ctr"/>
                      <a:r>
                        <a:rPr lang="es-CL" sz="12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55% Santiago</a:t>
                      </a:r>
                      <a:endParaRPr lang="es-CL" sz="1200" b="1"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rowSpan="2">
                  <a:txBody>
                    <a:bodyPr/>
                    <a:lstStyle/>
                    <a:p>
                      <a:pPr marL="85725" indent="0" algn="ctr" fontAlgn="ctr"/>
                      <a:r>
                        <a:rPr lang="es-CL" sz="12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0%</a:t>
                      </a:r>
                      <a:endParaRPr lang="es-CL" sz="1200" b="1"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rowSpan="2">
                  <a:txBody>
                    <a:bodyPr/>
                    <a:lstStyle/>
                    <a:p>
                      <a:pPr marL="85725" indent="0" algn="ctr" fontAlgn="ctr"/>
                      <a:r>
                        <a:rPr lang="es-CL" sz="12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11,71%</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466347732"/>
                  </a:ext>
                </a:extLst>
              </a:tr>
              <a:tr h="602883">
                <a:tc vMerge="1">
                  <a:txBody>
                    <a:bodyPr/>
                    <a:lstStyle/>
                    <a:p>
                      <a:endParaRPr lang="es-CL"/>
                    </a:p>
                  </a:txBody>
                  <a:tcPr/>
                </a:tc>
                <a:tc>
                  <a:txBody>
                    <a:bodyPr/>
                    <a:lstStyle/>
                    <a:p>
                      <a:pPr marL="85725" indent="0" algn="ctr" fontAlgn="ctr"/>
                      <a:r>
                        <a:rPr lang="es-CL" sz="12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65% Providencia, Vitacura y Las Condes </a:t>
                      </a:r>
                      <a:endParaRPr lang="es-CL" sz="1200" b="1"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vMerge="1">
                  <a:txBody>
                    <a:bodyPr/>
                    <a:lstStyle/>
                    <a:p>
                      <a:endParaRPr lang="es-CL"/>
                    </a:p>
                  </a:txBody>
                  <a:tcPr/>
                </a:tc>
                <a:tc vMerge="1">
                  <a:txBody>
                    <a:bodyPr/>
                    <a:lstStyle/>
                    <a:p>
                      <a:endParaRPr lang="es-CL"/>
                    </a:p>
                  </a:txBody>
                  <a:tcPr/>
                </a:tc>
                <a:extLst>
                  <a:ext uri="{0D108BD9-81ED-4DB2-BD59-A6C34878D82A}">
                    <a16:rowId xmlns:a16="http://schemas.microsoft.com/office/drawing/2014/main" val="1991926206"/>
                  </a:ext>
                </a:extLst>
              </a:tr>
              <a:tr h="404505">
                <a:tc>
                  <a:txBody>
                    <a:bodyPr/>
                    <a:lstStyle/>
                    <a:p>
                      <a:pPr marL="85725" indent="0" algn="l" fontAlgn="ct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Transferencias de Vehículos  (1,5% impuesto) </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4E81BD"/>
                    </a:solidFill>
                  </a:tcPr>
                </a:tc>
                <a:tc gridSpan="2">
                  <a:txBody>
                    <a:bodyPr/>
                    <a:lstStyle/>
                    <a:p>
                      <a:pPr marL="85725" indent="0" algn="ctr" fontAlgn="ctr"/>
                      <a:r>
                        <a:rPr lang="es-CL" sz="12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50%</a:t>
                      </a:r>
                      <a:endParaRPr lang="es-CL" sz="1200" b="1"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hMerge="1">
                  <a:txBody>
                    <a:bodyPr/>
                    <a:lstStyle/>
                    <a:p>
                      <a:endParaRPr lang="es-CL"/>
                    </a:p>
                  </a:txBody>
                  <a:tcPr/>
                </a:tc>
                <a:tc>
                  <a:txBody>
                    <a:bodyPr/>
                    <a:lstStyle/>
                    <a:p>
                      <a:pPr marL="85725" indent="0" algn="ctr" fontAlgn="ctr"/>
                      <a:r>
                        <a:rPr lang="es-CL" sz="12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3,10%</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358086934"/>
                  </a:ext>
                </a:extLst>
              </a:tr>
              <a:tr h="206128">
                <a:tc>
                  <a:txBody>
                    <a:bodyPr/>
                    <a:lstStyle/>
                    <a:p>
                      <a:pPr marL="85725" indent="0" algn="l" fontAlgn="ct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Recaudación multas de tránsito :</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4E81BD"/>
                    </a:solidFill>
                  </a:tcPr>
                </a:tc>
                <a:tc gridSpan="2">
                  <a:txBody>
                    <a:bodyPr/>
                    <a:lstStyle/>
                    <a:p>
                      <a:pPr algn="ctr" fontAlgn="ctr"/>
                      <a:r>
                        <a:rPr lang="es-CL" sz="12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 </a:t>
                      </a:r>
                      <a:endParaRPr lang="es-CL" sz="1200" b="1"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hMerge="1">
                  <a:txBody>
                    <a:bodyPr/>
                    <a:lstStyle/>
                    <a:p>
                      <a:endParaRPr lang="es-CL"/>
                    </a:p>
                  </a:txBody>
                  <a:tcPr/>
                </a:tc>
                <a:tc>
                  <a:txBody>
                    <a:bodyPr/>
                    <a:lstStyle/>
                    <a:p>
                      <a:pPr algn="ctr" fontAlgn="ctr"/>
                      <a:r>
                        <a:rPr lang="es-CL" sz="12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0,97%</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1335663883"/>
                  </a:ext>
                </a:extLst>
              </a:tr>
              <a:tr h="404505">
                <a:tc>
                  <a:txBody>
                    <a:bodyPr/>
                    <a:lstStyle/>
                    <a:p>
                      <a:pPr marL="85725" indent="0" algn="l" fontAlgn="ct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es-ES" sz="1200" b="0" u="none" strike="noStrike" baseline="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Detectadas por equipos de registros de infracciones </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4E81BD"/>
                    </a:solidFill>
                  </a:tcPr>
                </a:tc>
                <a:tc gridSpan="2">
                  <a:txBody>
                    <a:bodyPr/>
                    <a:lstStyle/>
                    <a:p>
                      <a:pPr marL="85725" indent="0" algn="ctr" fontAlgn="ctr"/>
                      <a:r>
                        <a:rPr lang="es-CL" sz="1200" u="none" strike="noStrike" dirty="0" err="1">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Fotorradares</a:t>
                      </a:r>
                      <a:r>
                        <a:rPr lang="es-CL" sz="12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 : 100%</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hMerge="1">
                  <a:txBody>
                    <a:bodyPr/>
                    <a:lstStyle/>
                    <a:p>
                      <a:endParaRPr lang="es-CL"/>
                    </a:p>
                  </a:txBody>
                  <a:tcPr/>
                </a:tc>
                <a:tc>
                  <a:txBody>
                    <a:bodyPr/>
                    <a:lstStyle/>
                    <a:p>
                      <a:pPr marL="85725" indent="0" algn="ctr" fontAlgn="ctr"/>
                      <a:endParaRPr lang="es-CL" sz="1200" b="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1128320231"/>
                  </a:ext>
                </a:extLst>
              </a:tr>
              <a:tr h="404505">
                <a:tc>
                  <a:txBody>
                    <a:bodyPr/>
                    <a:lstStyle/>
                    <a:p>
                      <a:pPr marL="85725" indent="0" algn="l" fontAlgn="ct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es-ES" sz="1200" b="0" u="none" strike="noStrike" baseline="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Infracciones en carreteras concesionadas</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4E81BD"/>
                    </a:solidFill>
                  </a:tcPr>
                </a:tc>
                <a:tc gridSpan="2">
                  <a:txBody>
                    <a:bodyPr/>
                    <a:lstStyle/>
                    <a:p>
                      <a:pPr marL="85725" indent="0" algn="ctr" fontAlgn="t"/>
                      <a:r>
                        <a:rPr lang="es-CL" sz="12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TAG: 50%</a:t>
                      </a:r>
                      <a:endParaRPr lang="es-CL" sz="1200" b="1"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hMerge="1">
                  <a:txBody>
                    <a:bodyPr/>
                    <a:lstStyle/>
                    <a:p>
                      <a:endParaRPr lang="es-CL"/>
                    </a:p>
                  </a:txBody>
                  <a:tcPr/>
                </a:tc>
                <a:tc>
                  <a:txBody>
                    <a:bodyPr/>
                    <a:lstStyle/>
                    <a:p>
                      <a:pPr marL="85725" indent="0" algn="ctr" fontAlgn="t"/>
                      <a:endParaRPr lang="es-CL" sz="12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361003509"/>
                  </a:ext>
                </a:extLst>
              </a:tr>
              <a:tr h="602883">
                <a:tc>
                  <a:txBody>
                    <a:bodyPr/>
                    <a:lstStyle/>
                    <a:p>
                      <a:pPr marL="85725" indent="0" algn="l" fontAlgn="ct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Impuesto Territorial de inmuebles fiscales identificadas en Decreto 1187/2005</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gridSpan="2">
                  <a:txBody>
                    <a:bodyPr/>
                    <a:lstStyle/>
                    <a:p>
                      <a:pPr algn="ctr" fontAlgn="b"/>
                      <a:r>
                        <a:rPr lang="es-CL" sz="12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  100%</a:t>
                      </a:r>
                      <a:endParaRPr lang="es-CL" sz="12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a:txBody>
                    <a:bodyPr/>
                    <a:lstStyle/>
                    <a:p>
                      <a:endParaRPr lang="es-CL"/>
                    </a:p>
                  </a:txBody>
                  <a:tcPr/>
                </a:tc>
                <a:tc>
                  <a:txBody>
                    <a:bodyPr/>
                    <a:lstStyle/>
                    <a:p>
                      <a:pPr algn="ctr" fontAlgn="b"/>
                      <a:r>
                        <a:rPr lang="es-CL" sz="12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0,11%</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915003010"/>
                  </a:ext>
                </a:extLst>
              </a:tr>
              <a:tr h="404505">
                <a:tc>
                  <a:txBody>
                    <a:bodyPr/>
                    <a:lstStyle/>
                    <a:p>
                      <a:pPr marL="85725" indent="0" algn="l" fontAlgn="ctr"/>
                      <a:r>
                        <a:rPr lang="es-CL"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Aporte Fiscal Permanente </a:t>
                      </a:r>
                    </a:p>
                    <a:p>
                      <a:pPr marL="85725" indent="0" algn="l" fontAlgn="ctr"/>
                      <a:r>
                        <a:rPr lang="es-CL"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1.052.000 UTM</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gridSpan="2">
                  <a:txBody>
                    <a:bodyPr/>
                    <a:lstStyle/>
                    <a:p>
                      <a:pPr algn="ctr" fontAlgn="b"/>
                      <a:r>
                        <a:rPr lang="es-CL" sz="12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 </a:t>
                      </a:r>
                      <a:endParaRPr lang="es-CL" sz="12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p>
                      <a:pPr algn="ctr" fontAlgn="b"/>
                      <a:r>
                        <a:rPr lang="es-CL" sz="12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 </a:t>
                      </a:r>
                      <a:endParaRPr lang="es-CL" sz="12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a:txBody>
                    <a:bodyPr/>
                    <a:lstStyle/>
                    <a:p>
                      <a:endParaRPr lang="es-CL"/>
                    </a:p>
                  </a:txBody>
                  <a:tcPr/>
                </a:tc>
                <a:tc>
                  <a:txBody>
                    <a:bodyPr/>
                    <a:lstStyle/>
                    <a:p>
                      <a:pPr algn="ctr" fontAlgn="b"/>
                      <a:r>
                        <a:rPr lang="es-CL" sz="12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3,47%</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291665421"/>
                  </a:ext>
                </a:extLst>
              </a:tr>
              <a:tr h="206128">
                <a:tc gridSpan="3">
                  <a:txBody>
                    <a:bodyPr/>
                    <a:lstStyle/>
                    <a:p>
                      <a:pPr marL="85725" indent="0" algn="l" fontAlgn="ctr"/>
                      <a:endParaRPr lang="es-CL" sz="12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T w="12700" cap="flat" cmpd="sng" algn="ctr">
                      <a:solidFill>
                        <a:schemeClr val="bg1">
                          <a:lumMod val="75000"/>
                        </a:schemeClr>
                      </a:solidFill>
                      <a:prstDash val="solid"/>
                      <a:round/>
                      <a:headEnd type="none" w="med" len="med"/>
                      <a:tailEnd type="none" w="med" len="med"/>
                    </a:lnT>
                    <a:solidFill>
                      <a:srgbClr val="FFFFFF"/>
                    </a:solidFill>
                  </a:tcPr>
                </a:tc>
                <a:tc hMerge="1">
                  <a:txBody>
                    <a:bodyPr/>
                    <a:lstStyle/>
                    <a:p>
                      <a:endParaRPr lang="es-CL"/>
                    </a:p>
                  </a:txBody>
                  <a:tcPr/>
                </a:tc>
                <a:tc hMerge="1">
                  <a:txBody>
                    <a:bodyPr/>
                    <a:lstStyle/>
                    <a:p>
                      <a:endParaRPr lang="es-CL"/>
                    </a:p>
                  </a:txBody>
                  <a:tcPr/>
                </a:tc>
                <a:tc>
                  <a:txBody>
                    <a:bodyPr/>
                    <a:lstStyle/>
                    <a:p>
                      <a:pPr marL="85725" indent="0" algn="l" fontAlgn="ctr"/>
                      <a:endParaRPr lang="es-CL" sz="12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T w="12700" cap="flat" cmpd="sng" algn="ctr">
                      <a:solidFill>
                        <a:schemeClr val="bg1">
                          <a:lumMod val="75000"/>
                        </a:schemeClr>
                      </a:solidFill>
                      <a:prstDash val="solid"/>
                      <a:round/>
                      <a:headEnd type="none" w="med" len="med"/>
                      <a:tailEnd type="none" w="med" len="med"/>
                    </a:lnT>
                    <a:solidFill>
                      <a:srgbClr val="FFFFFF"/>
                    </a:solidFill>
                  </a:tcPr>
                </a:tc>
                <a:extLst>
                  <a:ext uri="{0D108BD9-81ED-4DB2-BD59-A6C34878D82A}">
                    <a16:rowId xmlns:a16="http://schemas.microsoft.com/office/drawing/2014/main" val="233401543"/>
                  </a:ext>
                </a:extLst>
              </a:tr>
            </a:tbl>
          </a:graphicData>
        </a:graphic>
      </p:graphicFrame>
      <p:sp>
        <p:nvSpPr>
          <p:cNvPr id="8" name="Marcador de número de diapositiva 2"/>
          <p:cNvSpPr txBox="1">
            <a:spLocks/>
          </p:cNvSpPr>
          <p:nvPr/>
        </p:nvSpPr>
        <p:spPr>
          <a:xfrm>
            <a:off x="6552687" y="5624514"/>
            <a:ext cx="2133044" cy="273844"/>
          </a:xfrm>
          <a:prstGeom prst="rect">
            <a:avLst/>
          </a:prstGeom>
        </p:spPr>
        <p:txBody>
          <a:bodyPr vert="horz" lIns="92213" tIns="46106" rIns="92213" bIns="46106" rtlCol="0" anchor="ctr"/>
          <a:lstStyle>
            <a:defPPr>
              <a:defRPr lang="es-ES"/>
            </a:defPPr>
            <a:lvl1pPr algn="r">
              <a:defRPr sz="1600">
                <a:solidFill>
                  <a:schemeClr val="tx1">
                    <a:tint val="75000"/>
                  </a:schemeClr>
                </a:solidFill>
              </a:defRPr>
            </a:lvl1pPr>
          </a:lstStyle>
          <a:p>
            <a:fld id="{B1106D83-54DE-434A-9279-3E5E1C8DD2E4}" type="slidenum">
              <a:rPr lang="es-ES" sz="1200"/>
              <a:t>103</a:t>
            </a:fld>
            <a:endParaRPr lang="es-ES" sz="1200" dirty="0"/>
          </a:p>
        </p:txBody>
      </p:sp>
    </p:spTree>
    <p:extLst>
      <p:ext uri="{BB962C8B-B14F-4D97-AF65-F5344CB8AC3E}">
        <p14:creationId xmlns:p14="http://schemas.microsoft.com/office/powerpoint/2010/main" val="27770338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FF622A-6F9E-41B5-87A5-15B6B2AB3012}"/>
              </a:ext>
            </a:extLst>
          </p:cNvPr>
          <p:cNvSpPr>
            <a:spLocks noGrp="1"/>
          </p:cNvSpPr>
          <p:nvPr>
            <p:ph type="title"/>
          </p:nvPr>
        </p:nvSpPr>
        <p:spPr/>
        <p:txBody>
          <a:bodyPr/>
          <a:lstStyle/>
          <a:p>
            <a:r>
              <a:rPr lang="es-ES" sz="3000" b="1" dirty="0">
                <a:solidFill>
                  <a:srgbClr val="0070C0"/>
                </a:solidFill>
              </a:rPr>
              <a:t>10.3.- FCM Dependencia</a:t>
            </a:r>
            <a:endParaRPr lang="es-CL" sz="3000" b="1" dirty="0">
              <a:solidFill>
                <a:srgbClr val="0070C0"/>
              </a:solidFill>
            </a:endParaRPr>
          </a:p>
        </p:txBody>
      </p:sp>
      <p:pic>
        <p:nvPicPr>
          <p:cNvPr id="4" name="Marcador de contenido 3">
            <a:extLst>
              <a:ext uri="{FF2B5EF4-FFF2-40B4-BE49-F238E27FC236}">
                <a16:creationId xmlns:a16="http://schemas.microsoft.com/office/drawing/2014/main" id="{9798F1C5-82B0-44C1-87FA-BDBF96FFF1EE}"/>
              </a:ext>
            </a:extLst>
          </p:cNvPr>
          <p:cNvPicPr>
            <a:picLocks noGrp="1" noChangeAspect="1"/>
          </p:cNvPicPr>
          <p:nvPr>
            <p:ph idx="1"/>
          </p:nvPr>
        </p:nvPicPr>
        <p:blipFill>
          <a:blip r:embed="rId2"/>
          <a:stretch>
            <a:fillRect/>
          </a:stretch>
        </p:blipFill>
        <p:spPr>
          <a:xfrm>
            <a:off x="703162" y="1278294"/>
            <a:ext cx="7387542" cy="4157404"/>
          </a:xfrm>
          <a:prstGeom prst="rect">
            <a:avLst/>
          </a:prstGeom>
        </p:spPr>
      </p:pic>
    </p:spTree>
    <p:extLst>
      <p:ext uri="{BB962C8B-B14F-4D97-AF65-F5344CB8AC3E}">
        <p14:creationId xmlns:p14="http://schemas.microsoft.com/office/powerpoint/2010/main" val="26451383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FF622A-6F9E-41B5-87A5-15B6B2AB3012}"/>
              </a:ext>
            </a:extLst>
          </p:cNvPr>
          <p:cNvSpPr>
            <a:spLocks noGrp="1"/>
          </p:cNvSpPr>
          <p:nvPr>
            <p:ph type="title"/>
          </p:nvPr>
        </p:nvSpPr>
        <p:spPr>
          <a:xfrm>
            <a:off x="457200" y="274638"/>
            <a:ext cx="8229600" cy="583778"/>
          </a:xfrm>
        </p:spPr>
        <p:txBody>
          <a:bodyPr/>
          <a:lstStyle/>
          <a:p>
            <a:r>
              <a:rPr lang="es-ES" sz="3000" b="1" dirty="0">
                <a:solidFill>
                  <a:srgbClr val="0070C0"/>
                </a:solidFill>
              </a:rPr>
              <a:t>10.3.- FCM Dependencia</a:t>
            </a:r>
            <a:endParaRPr lang="es-CL" sz="3000" b="1" dirty="0">
              <a:solidFill>
                <a:schemeClr val="accent1"/>
              </a:solidFill>
            </a:endParaRPr>
          </a:p>
        </p:txBody>
      </p:sp>
      <p:pic>
        <p:nvPicPr>
          <p:cNvPr id="6" name="Marcador de contenido 3">
            <a:extLst>
              <a:ext uri="{FF2B5EF4-FFF2-40B4-BE49-F238E27FC236}">
                <a16:creationId xmlns:a16="http://schemas.microsoft.com/office/drawing/2014/main" id="{7FD4799D-8FF7-461A-9787-E629AF721A0E}"/>
              </a:ext>
            </a:extLst>
          </p:cNvPr>
          <p:cNvPicPr>
            <a:picLocks noGrp="1" noChangeAspect="1"/>
          </p:cNvPicPr>
          <p:nvPr>
            <p:ph idx="1"/>
          </p:nvPr>
        </p:nvPicPr>
        <p:blipFill>
          <a:blip r:embed="rId2"/>
          <a:stretch>
            <a:fillRect/>
          </a:stretch>
        </p:blipFill>
        <p:spPr>
          <a:xfrm>
            <a:off x="628650" y="1222310"/>
            <a:ext cx="7626993" cy="4267663"/>
          </a:xfrm>
          <a:prstGeom prst="rect">
            <a:avLst/>
          </a:prstGeom>
        </p:spPr>
      </p:pic>
    </p:spTree>
    <p:extLst>
      <p:ext uri="{BB962C8B-B14F-4D97-AF65-F5344CB8AC3E}">
        <p14:creationId xmlns:p14="http://schemas.microsoft.com/office/powerpoint/2010/main" val="29187750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6226" y="291109"/>
            <a:ext cx="8320574" cy="994172"/>
          </a:xfrm>
        </p:spPr>
        <p:txBody>
          <a:bodyPr>
            <a:normAutofit/>
          </a:bodyPr>
          <a:lstStyle/>
          <a:p>
            <a:r>
              <a:rPr lang="es-CL" sz="2000" b="1" dirty="0">
                <a:solidFill>
                  <a:srgbClr val="0070C0"/>
                </a:solidFill>
              </a:rPr>
              <a:t>10.4.-Relación DIPRES-Ministerio de Hacienda/Municipalidades</a:t>
            </a:r>
          </a:p>
        </p:txBody>
      </p:sp>
      <p:sp>
        <p:nvSpPr>
          <p:cNvPr id="3" name="Marcador de contenido 2"/>
          <p:cNvSpPr>
            <a:spLocks noGrp="1"/>
          </p:cNvSpPr>
          <p:nvPr>
            <p:ph idx="1"/>
          </p:nvPr>
        </p:nvSpPr>
        <p:spPr>
          <a:xfrm>
            <a:off x="628650" y="1983406"/>
            <a:ext cx="7886700" cy="3506567"/>
          </a:xfrm>
        </p:spPr>
        <p:txBody>
          <a:bodyPr>
            <a:noAutofit/>
          </a:bodyPr>
          <a:lstStyle/>
          <a:p>
            <a:pPr marL="0" indent="0" algn="just">
              <a:buNone/>
            </a:pPr>
            <a:r>
              <a:rPr lang="es-CL" sz="1800" b="1" dirty="0"/>
              <a:t>OTORGAMIENTO DE AUTORIZACIONES EN EL ÁMBITO DE LA RESPONSABILIDAD FISCAL 	(Art. 	14 Ley 20.128, Ley de Responsabilidad Fiscal):</a:t>
            </a:r>
          </a:p>
          <a:p>
            <a:pPr algn="just"/>
            <a:r>
              <a:rPr lang="es-CL" sz="1800" b="1" dirty="0"/>
              <a:t>Los municipios al igual que los órganos y servicios públicos regidos presupuestariamente por el decreto ley </a:t>
            </a:r>
            <a:r>
              <a:rPr lang="es-CL" sz="1800" b="1" dirty="0" err="1"/>
              <a:t>N°</a:t>
            </a:r>
            <a:r>
              <a:rPr lang="es-CL" sz="1800" b="1" dirty="0"/>
              <a:t> 1.263, de 1975, requieren, según lo establecido en dicho artículo contar con  </a:t>
            </a:r>
            <a:r>
              <a:rPr lang="es-CL" sz="1800" i="1" dirty="0"/>
              <a:t>“la autorización previa del Ministerio de Hacienda para comprometerse mediante contratos de arrendamiento de bienes con opción de compra o adquisición a otro título del bien arrendado y para celebrar cualquier tipo de contratos o convenios que originen obligaciones de pago a futuro por la obtención de la propiedad o el uso y goce de ciertos bienes, y de determinados servicios. Un reglamento emanado de dicho Ministerio, establecerá las operaciones que quedarán sujetas a la referida autorización previa, los procedimientos y exigencias para acceder a ésta y las demás normas necesarias para la aplicación de este artículo.”</a:t>
            </a:r>
          </a:p>
        </p:txBody>
      </p:sp>
    </p:spTree>
    <p:extLst>
      <p:ext uri="{BB962C8B-B14F-4D97-AF65-F5344CB8AC3E}">
        <p14:creationId xmlns:p14="http://schemas.microsoft.com/office/powerpoint/2010/main" val="6159907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6154F9-0D0A-4538-9967-1651B2D8EB4C}"/>
              </a:ext>
            </a:extLst>
          </p:cNvPr>
          <p:cNvSpPr>
            <a:spLocks noGrp="1"/>
          </p:cNvSpPr>
          <p:nvPr>
            <p:ph type="title"/>
          </p:nvPr>
        </p:nvSpPr>
        <p:spPr/>
        <p:txBody>
          <a:bodyPr>
            <a:normAutofit/>
          </a:bodyPr>
          <a:lstStyle/>
          <a:p>
            <a:r>
              <a:rPr lang="es-CL" sz="2000" b="1" dirty="0">
                <a:solidFill>
                  <a:srgbClr val="0070C0"/>
                </a:solidFill>
              </a:rPr>
              <a:t>10.4.-Relación DIPRES-Ministerio de Hacienda/Municipalidades</a:t>
            </a:r>
            <a:endParaRPr lang="es-CL" sz="2000" dirty="0"/>
          </a:p>
        </p:txBody>
      </p:sp>
      <p:sp>
        <p:nvSpPr>
          <p:cNvPr id="3" name="Marcador de contenido 2">
            <a:extLst>
              <a:ext uri="{FF2B5EF4-FFF2-40B4-BE49-F238E27FC236}">
                <a16:creationId xmlns:a16="http://schemas.microsoft.com/office/drawing/2014/main" id="{5B200B4A-7115-42FF-A5E8-63398AFB58F6}"/>
              </a:ext>
            </a:extLst>
          </p:cNvPr>
          <p:cNvSpPr>
            <a:spLocks noGrp="1"/>
          </p:cNvSpPr>
          <p:nvPr>
            <p:ph idx="1"/>
          </p:nvPr>
        </p:nvSpPr>
        <p:spPr>
          <a:xfrm>
            <a:off x="628650" y="1259633"/>
            <a:ext cx="7886700" cy="4230340"/>
          </a:xfrm>
          <a:ln>
            <a:solidFill>
              <a:schemeClr val="tx1">
                <a:alpha val="93000"/>
              </a:schemeClr>
            </a:solidFill>
          </a:ln>
        </p:spPr>
        <p:txBody>
          <a:bodyPr/>
          <a:lstStyle/>
          <a:p>
            <a:pPr marL="0" indent="0" algn="just">
              <a:buNone/>
            </a:pPr>
            <a:r>
              <a:rPr lang="es-ES" dirty="0"/>
              <a:t>Evaluar presupuestaria y financieramente las solicitudes que presenten los municipios que impliquen el pago de compromisos a futuro, destacándose las relativas a la contratación de operaciones de leasing y </a:t>
            </a:r>
            <a:r>
              <a:rPr lang="es-ES" dirty="0" err="1"/>
              <a:t>leaseback</a:t>
            </a:r>
            <a:r>
              <a:rPr lang="es-ES" dirty="0"/>
              <a:t>. </a:t>
            </a:r>
          </a:p>
          <a:p>
            <a:pPr marL="0" indent="0" algn="just">
              <a:buNone/>
            </a:pPr>
            <a:endParaRPr lang="es-ES" dirty="0"/>
          </a:p>
          <a:p>
            <a:pPr marL="0" indent="0" algn="just">
              <a:buNone/>
            </a:pPr>
            <a:r>
              <a:rPr lang="es-ES" b="1" dirty="0"/>
              <a:t>La autorización es para que el municipio pueda acceder al mercado de capitales, es decir no garantiza que un banco otorgue el financiamiento. </a:t>
            </a:r>
          </a:p>
        </p:txBody>
      </p:sp>
    </p:spTree>
    <p:extLst>
      <p:ext uri="{BB962C8B-B14F-4D97-AF65-F5344CB8AC3E}">
        <p14:creationId xmlns:p14="http://schemas.microsoft.com/office/powerpoint/2010/main" val="117652739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AA1DD9-90F7-4FB9-B94D-0EB2FB55316B}"/>
              </a:ext>
            </a:extLst>
          </p:cNvPr>
          <p:cNvSpPr>
            <a:spLocks noGrp="1"/>
          </p:cNvSpPr>
          <p:nvPr>
            <p:ph type="title"/>
          </p:nvPr>
        </p:nvSpPr>
        <p:spPr>
          <a:xfrm>
            <a:off x="302078" y="337992"/>
            <a:ext cx="7886700" cy="503396"/>
          </a:xfrm>
        </p:spPr>
        <p:txBody>
          <a:bodyPr>
            <a:normAutofit/>
          </a:bodyPr>
          <a:lstStyle/>
          <a:p>
            <a:r>
              <a:rPr lang="es-CL" sz="2400" b="1" dirty="0">
                <a:solidFill>
                  <a:srgbClr val="0070C0"/>
                </a:solidFill>
              </a:rPr>
              <a:t>10.5.-Política de Leasing/</a:t>
            </a:r>
            <a:r>
              <a:rPr lang="es-CL" sz="2400" b="1" dirty="0" err="1">
                <a:solidFill>
                  <a:srgbClr val="0070C0"/>
                </a:solidFill>
              </a:rPr>
              <a:t>Leaseback</a:t>
            </a:r>
            <a:endParaRPr lang="es-CL" sz="2400" dirty="0">
              <a:solidFill>
                <a:srgbClr val="0070C0"/>
              </a:solidFill>
            </a:endParaRPr>
          </a:p>
        </p:txBody>
      </p:sp>
      <p:sp>
        <p:nvSpPr>
          <p:cNvPr id="3" name="Marcador de contenido 2">
            <a:extLst>
              <a:ext uri="{FF2B5EF4-FFF2-40B4-BE49-F238E27FC236}">
                <a16:creationId xmlns:a16="http://schemas.microsoft.com/office/drawing/2014/main" id="{528540D8-8780-4341-B23B-F8D3B0BB7E75}"/>
              </a:ext>
            </a:extLst>
          </p:cNvPr>
          <p:cNvSpPr>
            <a:spLocks noGrp="1"/>
          </p:cNvSpPr>
          <p:nvPr>
            <p:ph idx="1"/>
          </p:nvPr>
        </p:nvSpPr>
        <p:spPr>
          <a:xfrm>
            <a:off x="628650" y="1035698"/>
            <a:ext cx="7886700" cy="4454275"/>
          </a:xfrm>
        </p:spPr>
        <p:txBody>
          <a:bodyPr>
            <a:normAutofit fontScale="92500"/>
          </a:bodyPr>
          <a:lstStyle/>
          <a:p>
            <a:pPr marL="0" indent="0">
              <a:buNone/>
            </a:pPr>
            <a:r>
              <a:rPr lang="es-ES" dirty="0"/>
              <a:t>Las autorizaciones para la contratación de leasing/</a:t>
            </a:r>
            <a:r>
              <a:rPr lang="es-ES" dirty="0" err="1"/>
              <a:t>leaseback</a:t>
            </a:r>
            <a:r>
              <a:rPr lang="es-ES" dirty="0"/>
              <a:t> se rigen por la política establecida al respecto (oficio 2527, de 19.12.2018).</a:t>
            </a:r>
          </a:p>
          <a:p>
            <a:pPr marL="0" indent="0">
              <a:buNone/>
            </a:pPr>
            <a:r>
              <a:rPr lang="es-ES" dirty="0"/>
              <a:t>Particularmente en la evaluación de la autorización de dichas operaciones se considera:</a:t>
            </a:r>
          </a:p>
          <a:p>
            <a:pPr marL="385763" indent="-385763">
              <a:buAutoNum type="alphaLcParenR"/>
            </a:pPr>
            <a:r>
              <a:rPr lang="es-ES" dirty="0"/>
              <a:t>El objetivo al cual está destinada la operación.</a:t>
            </a:r>
          </a:p>
          <a:p>
            <a:pPr marL="385763" indent="-385763">
              <a:buAutoNum type="alphaLcParenR"/>
            </a:pPr>
            <a:r>
              <a:rPr lang="es-ES" dirty="0"/>
              <a:t>La capacidad financiera/presupuestaria para sostener la operación a partir del análisis de datos históricos y proyecciones. Complementariamente, se considera la presentación de programas de ajuste que viabilicen la operación.</a:t>
            </a:r>
          </a:p>
          <a:p>
            <a:pPr marL="385763" indent="-385763">
              <a:buAutoNum type="alphaLcParenR"/>
            </a:pPr>
            <a:r>
              <a:rPr lang="es-ES" dirty="0"/>
              <a:t>Valorización de los activos que respaldan la operación.</a:t>
            </a:r>
          </a:p>
          <a:p>
            <a:pPr marL="0" indent="0">
              <a:buNone/>
            </a:pPr>
            <a:endParaRPr lang="es-ES" dirty="0"/>
          </a:p>
          <a:p>
            <a:pPr marL="0" indent="0">
              <a:buNone/>
            </a:pPr>
            <a:endParaRPr lang="es-ES" dirty="0">
              <a:highlight>
                <a:srgbClr val="FFFF00"/>
              </a:highlight>
            </a:endParaRPr>
          </a:p>
          <a:p>
            <a:pPr marL="0" indent="0">
              <a:buNone/>
            </a:pPr>
            <a:endParaRPr lang="es-ES" dirty="0">
              <a:highlight>
                <a:srgbClr val="FFFF00"/>
              </a:highlight>
            </a:endParaRPr>
          </a:p>
          <a:p>
            <a:pPr marL="0" indent="0">
              <a:buNone/>
            </a:pPr>
            <a:endParaRPr lang="es-ES" dirty="0">
              <a:highlight>
                <a:srgbClr val="FFFF00"/>
              </a:highlight>
            </a:endParaRPr>
          </a:p>
          <a:p>
            <a:pPr>
              <a:buFont typeface="Wingdings" panose="05000000000000000000" pitchFamily="2" charset="2"/>
              <a:buChar char="§"/>
            </a:pPr>
            <a:endParaRPr lang="es-ES" dirty="0"/>
          </a:p>
          <a:p>
            <a:pPr marL="0" indent="0">
              <a:buNone/>
            </a:pPr>
            <a:endParaRPr lang="es-CL" dirty="0"/>
          </a:p>
        </p:txBody>
      </p:sp>
    </p:spTree>
    <p:extLst>
      <p:ext uri="{BB962C8B-B14F-4D97-AF65-F5344CB8AC3E}">
        <p14:creationId xmlns:p14="http://schemas.microsoft.com/office/powerpoint/2010/main" val="42477787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9BE6F2-5169-4658-889F-E84CC4E7B297}"/>
              </a:ext>
            </a:extLst>
          </p:cNvPr>
          <p:cNvSpPr>
            <a:spLocks noGrp="1"/>
          </p:cNvSpPr>
          <p:nvPr>
            <p:ph type="title"/>
          </p:nvPr>
        </p:nvSpPr>
        <p:spPr>
          <a:xfrm>
            <a:off x="101178" y="329099"/>
            <a:ext cx="8414171" cy="676275"/>
          </a:xfrm>
        </p:spPr>
        <p:txBody>
          <a:bodyPr>
            <a:normAutofit/>
          </a:bodyPr>
          <a:lstStyle/>
          <a:p>
            <a:pPr algn="just"/>
            <a:r>
              <a:rPr lang="es-CL" sz="1800" b="1" dirty="0">
                <a:solidFill>
                  <a:srgbClr val="0070C0"/>
                </a:solidFill>
              </a:rPr>
              <a:t>10.6.- Otorgamiento de autorizaciones para la enajenación directa de activos municipales</a:t>
            </a:r>
            <a:endParaRPr lang="es-CL" sz="1800" dirty="0">
              <a:solidFill>
                <a:srgbClr val="0070C0"/>
              </a:solidFill>
            </a:endParaRPr>
          </a:p>
        </p:txBody>
      </p:sp>
      <p:sp>
        <p:nvSpPr>
          <p:cNvPr id="3" name="Marcador de contenido 2">
            <a:extLst>
              <a:ext uri="{FF2B5EF4-FFF2-40B4-BE49-F238E27FC236}">
                <a16:creationId xmlns:a16="http://schemas.microsoft.com/office/drawing/2014/main" id="{8BEE3CE2-B9E5-4800-9F5D-52432D30377F}"/>
              </a:ext>
            </a:extLst>
          </p:cNvPr>
          <p:cNvSpPr>
            <a:spLocks noGrp="1"/>
          </p:cNvSpPr>
          <p:nvPr>
            <p:ph idx="1"/>
          </p:nvPr>
        </p:nvSpPr>
        <p:spPr>
          <a:xfrm>
            <a:off x="628650" y="1334278"/>
            <a:ext cx="7886700" cy="4155695"/>
          </a:xfrm>
        </p:spPr>
        <p:txBody>
          <a:bodyPr>
            <a:normAutofit/>
          </a:bodyPr>
          <a:lstStyle/>
          <a:p>
            <a:pPr marL="0" indent="0" algn="just">
              <a:buNone/>
            </a:pPr>
            <a:r>
              <a:rPr lang="es-ES" dirty="0"/>
              <a:t>Evaluar las solicitudes que presenten los municipios en el ámbito de la enajenación directa (sin subasta) de activos municipales, según lo establecido por el artículo 14 del decreto ley 1056 de 1975, el cual indica que por decreto supremo fundado del Ministerio de Hacienda, el que deberá llevar además la firma del Ministro del ramo respectivo, </a:t>
            </a:r>
            <a:r>
              <a:rPr lang="es-ES" i="1" dirty="0"/>
              <a:t>“podrá eliminarse el </a:t>
            </a:r>
            <a:r>
              <a:rPr lang="es-CL" i="1" dirty="0"/>
              <a:t>requisito de subasta o propuesta pública para la </a:t>
            </a:r>
            <a:r>
              <a:rPr lang="es-ES" i="1" dirty="0"/>
              <a:t>enajenación de determinados bienes. En tal caso, en el mismo decreto se fijará el procedimiento y modalidades a que deberá ajustarse la enajenación pertinente.”</a:t>
            </a:r>
            <a:endParaRPr lang="es-CL" i="1" dirty="0"/>
          </a:p>
          <a:p>
            <a:pPr marL="0" indent="0">
              <a:buNone/>
            </a:pPr>
            <a:endParaRPr lang="es-CL" i="1" dirty="0"/>
          </a:p>
          <a:p>
            <a:endParaRPr lang="es-CL" dirty="0"/>
          </a:p>
        </p:txBody>
      </p:sp>
    </p:spTree>
    <p:extLst>
      <p:ext uri="{BB962C8B-B14F-4D97-AF65-F5344CB8AC3E}">
        <p14:creationId xmlns:p14="http://schemas.microsoft.com/office/powerpoint/2010/main" val="3582386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EF16FF-F36A-4C74-80DA-11C64A4CD83F}"/>
              </a:ext>
            </a:extLst>
          </p:cNvPr>
          <p:cNvSpPr>
            <a:spLocks noGrp="1"/>
          </p:cNvSpPr>
          <p:nvPr>
            <p:ph type="title"/>
          </p:nvPr>
        </p:nvSpPr>
        <p:spPr>
          <a:xfrm>
            <a:off x="490579" y="351207"/>
            <a:ext cx="7646797" cy="1062055"/>
          </a:xfrm>
        </p:spPr>
        <p:txBody>
          <a:bodyPr/>
          <a:lstStyle/>
          <a:p>
            <a:pPr>
              <a:defRPr/>
            </a:pPr>
            <a:r>
              <a:rPr lang="es-US" sz="2400" b="1" dirty="0">
                <a:solidFill>
                  <a:schemeClr val="tx1"/>
                </a:solidFill>
              </a:rPr>
              <a:t>2.1.- MACROECONOMIA Y PRESUPUESTO - DATOS DEL GASTO PÚBLICO (PPT0 2022)</a:t>
            </a:r>
            <a:endParaRPr lang="es-CL" sz="2400" b="1" dirty="0">
              <a:solidFill>
                <a:schemeClr val="tx1"/>
              </a:solidFill>
            </a:endParaRPr>
          </a:p>
        </p:txBody>
      </p:sp>
      <p:sp>
        <p:nvSpPr>
          <p:cNvPr id="3" name="Marcador de contenido 2">
            <a:extLst>
              <a:ext uri="{FF2B5EF4-FFF2-40B4-BE49-F238E27FC236}">
                <a16:creationId xmlns:a16="http://schemas.microsoft.com/office/drawing/2014/main" id="{461E8BD5-131C-4DCB-9592-6AFD9E8B1532}"/>
              </a:ext>
            </a:extLst>
          </p:cNvPr>
          <p:cNvSpPr>
            <a:spLocks noGrp="1"/>
          </p:cNvSpPr>
          <p:nvPr>
            <p:ph idx="1"/>
          </p:nvPr>
        </p:nvSpPr>
        <p:spPr>
          <a:xfrm>
            <a:off x="892030" y="1756287"/>
            <a:ext cx="7761391" cy="3773480"/>
          </a:xfrm>
        </p:spPr>
        <p:txBody>
          <a:bodyPr/>
          <a:lstStyle/>
          <a:p>
            <a:r>
              <a:rPr lang="es-US" sz="2602" dirty="0"/>
              <a:t>Gasto Público:  $60,7 billones-USD82 mil millones</a:t>
            </a:r>
          </a:p>
          <a:p>
            <a:r>
              <a:rPr lang="es-US" sz="2602" dirty="0"/>
              <a:t>Gasto Publico/PIB: 24% aprox.</a:t>
            </a:r>
          </a:p>
          <a:p>
            <a:r>
              <a:rPr lang="es-US" sz="2602" dirty="0"/>
              <a:t>Crec. Respecto de 2021:  3,7%</a:t>
            </a:r>
          </a:p>
          <a:p>
            <a:r>
              <a:rPr lang="es-US" sz="2602" dirty="0"/>
              <a:t>Gasto Corriente: 83% </a:t>
            </a:r>
          </a:p>
          <a:p>
            <a:r>
              <a:rPr lang="es-US" sz="2602" dirty="0"/>
              <a:t>% Gasto de Capital: 17% aprox.</a:t>
            </a:r>
          </a:p>
          <a:p>
            <a:r>
              <a:rPr lang="es-US" sz="2602" dirty="0"/>
              <a:t>Deuda Pública: 37,5% PIB </a:t>
            </a:r>
            <a:endParaRPr lang="es-CL" sz="2602" dirty="0"/>
          </a:p>
        </p:txBody>
      </p:sp>
    </p:spTree>
    <p:extLst>
      <p:ext uri="{BB962C8B-B14F-4D97-AF65-F5344CB8AC3E}">
        <p14:creationId xmlns:p14="http://schemas.microsoft.com/office/powerpoint/2010/main" val="3170186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F1EC2-7ACA-96C0-6150-C7CE62A8E9A7}"/>
              </a:ext>
            </a:extLst>
          </p:cNvPr>
          <p:cNvSpPr>
            <a:spLocks noGrp="1"/>
          </p:cNvSpPr>
          <p:nvPr>
            <p:ph type="title"/>
          </p:nvPr>
        </p:nvSpPr>
        <p:spPr>
          <a:xfrm>
            <a:off x="106845" y="254016"/>
            <a:ext cx="8135178" cy="671100"/>
          </a:xfrm>
        </p:spPr>
        <p:txBody>
          <a:bodyPr>
            <a:normAutofit/>
          </a:bodyPr>
          <a:lstStyle/>
          <a:p>
            <a:r>
              <a:rPr lang="es-CL" sz="1800" b="1" dirty="0">
                <a:solidFill>
                  <a:srgbClr val="0070C0"/>
                </a:solidFill>
              </a:rPr>
              <a:t>10.7.-Algunos Proyectos del Gobierno Central que se Ejecutan a Través de Municipios </a:t>
            </a:r>
            <a:endParaRPr lang="es-CL" sz="1800" dirty="0">
              <a:solidFill>
                <a:srgbClr val="0070C0"/>
              </a:solidFill>
            </a:endParaRPr>
          </a:p>
        </p:txBody>
      </p:sp>
      <p:sp>
        <p:nvSpPr>
          <p:cNvPr id="3" name="Marcador de contenido 2">
            <a:extLst>
              <a:ext uri="{FF2B5EF4-FFF2-40B4-BE49-F238E27FC236}">
                <a16:creationId xmlns:a16="http://schemas.microsoft.com/office/drawing/2014/main" id="{80CBD71E-E116-21A4-FACA-142C32445168}"/>
              </a:ext>
            </a:extLst>
          </p:cNvPr>
          <p:cNvSpPr>
            <a:spLocks noGrp="1"/>
          </p:cNvSpPr>
          <p:nvPr>
            <p:ph idx="1"/>
          </p:nvPr>
        </p:nvSpPr>
        <p:spPr>
          <a:xfrm>
            <a:off x="566530" y="1007706"/>
            <a:ext cx="7886700" cy="3798848"/>
          </a:xfrm>
        </p:spPr>
        <p:txBody>
          <a:bodyPr/>
          <a:lstStyle/>
          <a:p>
            <a:pPr algn="just"/>
            <a:r>
              <a:rPr lang="es-CL" sz="1350" b="1" dirty="0"/>
              <a:t>Fondo de Iniciativa Local (FRIL)</a:t>
            </a:r>
          </a:p>
          <a:p>
            <a:pPr marL="0" indent="0" algn="just">
              <a:buNone/>
            </a:pPr>
            <a:r>
              <a:rPr lang="es-CL" sz="1050" dirty="0">
                <a:latin typeface="Arial" panose="020B0604020202020204" pitchFamily="34" charset="0"/>
                <a:ea typeface="Times New Roman" panose="02020603050405020304" pitchFamily="18" charset="0"/>
                <a:cs typeface="Arial" panose="020B0604020202020204" pitchFamily="34" charset="0"/>
              </a:rPr>
              <a:t>El objetivo es financiar proyectos de infraestructura pública, que mejoren la calidad de vida de las personas, dotando a la comunidad de un entorno amigable, creando conectividad y fortaleciendo la sociabilidad entre los habitantes de la comuna. Para acceder a este financiamiento los municipios deben presentar sus proyectos, los cuales son evaluados de acuerdo con los procedimientos, reglamentos y manual establecidos por cada Gobierno Regional.</a:t>
            </a:r>
          </a:p>
          <a:p>
            <a:pPr marL="0" indent="0" algn="just">
              <a:buNone/>
            </a:pPr>
            <a:r>
              <a:rPr lang="es-CL" sz="1050" dirty="0">
                <a:latin typeface="Arial" panose="020B0604020202020204" pitchFamily="34" charset="0"/>
                <a:cs typeface="Arial" panose="020B0604020202020204" pitchFamily="34" charset="0"/>
              </a:rPr>
              <a:t>Los proyectos con un costo total inferior a  2500 UTM no requieren de calificación RS del Ministerio de Desarrollo Social y Familia para su ejecución. Igualmente para proyectos que no superen dicho límite el Gobierno Regional podrá autorizar a los municipios o a la Corporación Municipal su ejecución mediante administración directa.</a:t>
            </a:r>
          </a:p>
          <a:p>
            <a:pPr marL="0" indent="0" algn="just">
              <a:buNone/>
            </a:pPr>
            <a:endParaRPr lang="es-CL" sz="1050" dirty="0">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s-CL" dirty="0"/>
          </a:p>
        </p:txBody>
      </p:sp>
      <p:pic>
        <p:nvPicPr>
          <p:cNvPr id="4" name="Imagen 3">
            <a:extLst>
              <a:ext uri="{FF2B5EF4-FFF2-40B4-BE49-F238E27FC236}">
                <a16:creationId xmlns:a16="http://schemas.microsoft.com/office/drawing/2014/main" id="{28708FA2-341D-88A6-D5DB-9D12416E2525}"/>
              </a:ext>
            </a:extLst>
          </p:cNvPr>
          <p:cNvPicPr>
            <a:picLocks noChangeAspect="1"/>
          </p:cNvPicPr>
          <p:nvPr/>
        </p:nvPicPr>
        <p:blipFill>
          <a:blip r:embed="rId2"/>
          <a:stretch>
            <a:fillRect/>
          </a:stretch>
        </p:blipFill>
        <p:spPr>
          <a:xfrm>
            <a:off x="1317290" y="2641885"/>
            <a:ext cx="5993296" cy="2521856"/>
          </a:xfrm>
          <a:prstGeom prst="rect">
            <a:avLst/>
          </a:prstGeom>
        </p:spPr>
      </p:pic>
      <p:sp>
        <p:nvSpPr>
          <p:cNvPr id="5" name="Rectángulo 4">
            <a:extLst>
              <a:ext uri="{FF2B5EF4-FFF2-40B4-BE49-F238E27FC236}">
                <a16:creationId xmlns:a16="http://schemas.microsoft.com/office/drawing/2014/main" id="{78F8772F-86C2-3ADD-CAEC-0E3CE59561FF}"/>
              </a:ext>
            </a:extLst>
          </p:cNvPr>
          <p:cNvSpPr/>
          <p:nvPr/>
        </p:nvSpPr>
        <p:spPr>
          <a:xfrm>
            <a:off x="842341" y="5520928"/>
            <a:ext cx="6664187" cy="4119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350" dirty="0">
                <a:solidFill>
                  <a:srgbClr val="0070C0"/>
                </a:solidFill>
              </a:rPr>
              <a:t>Presupuesto anual de $57.000 millones aproximadamente</a:t>
            </a:r>
            <a:r>
              <a:rPr lang="es-CL" sz="1350" dirty="0"/>
              <a:t>.</a:t>
            </a:r>
          </a:p>
        </p:txBody>
      </p:sp>
    </p:spTree>
    <p:extLst>
      <p:ext uri="{BB962C8B-B14F-4D97-AF65-F5344CB8AC3E}">
        <p14:creationId xmlns:p14="http://schemas.microsoft.com/office/powerpoint/2010/main" val="254364325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F1EC2-7ACA-96C0-6150-C7CE62A8E9A7}"/>
              </a:ext>
            </a:extLst>
          </p:cNvPr>
          <p:cNvSpPr>
            <a:spLocks noGrp="1"/>
          </p:cNvSpPr>
          <p:nvPr>
            <p:ph type="title"/>
          </p:nvPr>
        </p:nvSpPr>
        <p:spPr>
          <a:xfrm>
            <a:off x="268357" y="386055"/>
            <a:ext cx="8135178" cy="411956"/>
          </a:xfrm>
        </p:spPr>
        <p:txBody>
          <a:bodyPr>
            <a:normAutofit fontScale="90000"/>
          </a:bodyPr>
          <a:lstStyle/>
          <a:p>
            <a:r>
              <a:rPr lang="es-CL" sz="1800" b="1" dirty="0">
                <a:solidFill>
                  <a:srgbClr val="0070C0"/>
                </a:solidFill>
              </a:rPr>
              <a:t>10.7.-Algunos Proyectos del Gobierno Central que se Ejecutan a Través de Municipios </a:t>
            </a:r>
            <a:r>
              <a:rPr lang="es-CL" sz="1800" b="1" dirty="0">
                <a:solidFill>
                  <a:schemeClr val="accent1"/>
                </a:solidFill>
              </a:rPr>
              <a:t> </a:t>
            </a:r>
            <a:endParaRPr lang="es-CL" sz="1800" dirty="0"/>
          </a:p>
        </p:txBody>
      </p:sp>
      <p:sp>
        <p:nvSpPr>
          <p:cNvPr id="3" name="Marcador de contenido 2">
            <a:extLst>
              <a:ext uri="{FF2B5EF4-FFF2-40B4-BE49-F238E27FC236}">
                <a16:creationId xmlns:a16="http://schemas.microsoft.com/office/drawing/2014/main" id="{80CBD71E-E116-21A4-FACA-142C32445168}"/>
              </a:ext>
            </a:extLst>
          </p:cNvPr>
          <p:cNvSpPr>
            <a:spLocks noGrp="1"/>
          </p:cNvSpPr>
          <p:nvPr>
            <p:ph idx="1"/>
          </p:nvPr>
        </p:nvSpPr>
        <p:spPr>
          <a:xfrm>
            <a:off x="516835" y="1008303"/>
            <a:ext cx="7886700" cy="4813543"/>
          </a:xfrm>
        </p:spPr>
        <p:txBody>
          <a:bodyPr>
            <a:normAutofit fontScale="77500" lnSpcReduction="20000"/>
          </a:bodyPr>
          <a:lstStyle/>
          <a:p>
            <a:pPr algn="just"/>
            <a:r>
              <a:rPr lang="es-CL" sz="2550" b="1" dirty="0">
                <a:latin typeface="Arial" panose="020B0604020202020204" pitchFamily="34" charset="0"/>
                <a:cs typeface="Arial" panose="020B0604020202020204" pitchFamily="34" charset="0"/>
              </a:rPr>
              <a:t>Programa de Mejoramiento Urbano (PMU)</a:t>
            </a:r>
          </a:p>
          <a:p>
            <a:pPr marL="0" indent="0" algn="just">
              <a:buNone/>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Es una fuente de financiamiento y apoyo a la comunidad que facilita el Ministerio del Interior, a través del equipo de la división de municipalidades de la</a:t>
            </a:r>
          </a:p>
          <a:p>
            <a:pPr marL="0" indent="0" algn="just">
              <a:buNone/>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SUBDERE, para proyectos de inversión en infraestructura menor urbana y equipamiento comunal. Sus principales fines son:</a:t>
            </a:r>
            <a:endParaRPr lang="es-CL" sz="1650" dirty="0">
              <a:latin typeface="Arial" panose="020B0604020202020204" pitchFamily="34" charset="0"/>
              <a:ea typeface="Times New Roman" panose="02020603050405020304" pitchFamily="18" charset="0"/>
              <a:cs typeface="Arial" panose="020B0604020202020204" pitchFamily="34" charset="0"/>
            </a:endParaRPr>
          </a:p>
          <a:p>
            <a:pPr marL="0" indent="0" algn="just">
              <a:buNone/>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 </a:t>
            </a:r>
            <a:endParaRPr lang="es-CL" sz="1650" dirty="0">
              <a:latin typeface="Arial" panose="020B0604020202020204" pitchFamily="34" charset="0"/>
              <a:ea typeface="Times New Roman" panose="02020603050405020304" pitchFamily="18" charset="0"/>
              <a:cs typeface="Arial" panose="020B0604020202020204" pitchFamily="34" charset="0"/>
            </a:endParaRPr>
          </a:p>
          <a:p>
            <a:pPr marL="0" indent="0" algn="just">
              <a:buNone/>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	a) Colaborar en la generación de empleo;</a:t>
            </a:r>
            <a:endParaRPr lang="es-CL" sz="1650" dirty="0">
              <a:latin typeface="Arial" panose="020B0604020202020204" pitchFamily="34" charset="0"/>
              <a:ea typeface="Times New Roman" panose="02020603050405020304" pitchFamily="18" charset="0"/>
              <a:cs typeface="Arial" panose="020B0604020202020204" pitchFamily="34" charset="0"/>
            </a:endParaRPr>
          </a:p>
          <a:p>
            <a:pPr marL="0" indent="0" algn="just">
              <a:buNone/>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	b) Mejoramiento de la calidad de vida de la población más pobre del país.</a:t>
            </a:r>
            <a:endParaRPr lang="es-CL" sz="1650" dirty="0">
              <a:latin typeface="Arial" panose="020B0604020202020204" pitchFamily="34" charset="0"/>
              <a:ea typeface="Times New Roman" panose="02020603050405020304" pitchFamily="18" charset="0"/>
              <a:cs typeface="Arial" panose="020B0604020202020204" pitchFamily="34" charset="0"/>
            </a:endParaRPr>
          </a:p>
          <a:p>
            <a:pPr marL="0" indent="0" algn="just">
              <a:buNone/>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 </a:t>
            </a:r>
            <a:endParaRPr lang="es-CL" sz="1650" dirty="0">
              <a:latin typeface="Arial" panose="020B0604020202020204" pitchFamily="34" charset="0"/>
              <a:ea typeface="Times New Roman" panose="02020603050405020304" pitchFamily="18" charset="0"/>
              <a:cs typeface="Arial" panose="020B0604020202020204" pitchFamily="34" charset="0"/>
            </a:endParaRPr>
          </a:p>
          <a:p>
            <a:pPr marL="0" indent="0" algn="just">
              <a:buNone/>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Los recursos del programa se destinan principalmente a obras del tipo construcción, reparación, mejoramiento, conservación, ampliación o reposición de:</a:t>
            </a:r>
            <a:endParaRPr lang="es-CL" sz="1650" dirty="0">
              <a:latin typeface="Arial" panose="020B0604020202020204" pitchFamily="34" charset="0"/>
              <a:ea typeface="Times New Roman" panose="02020603050405020304" pitchFamily="18" charset="0"/>
              <a:cs typeface="Arial" panose="020B0604020202020204" pitchFamily="34" charset="0"/>
            </a:endParaRPr>
          </a:p>
          <a:p>
            <a:pPr marL="0" indent="0" algn="just">
              <a:buNone/>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 Servicios higiénicos.</a:t>
            </a:r>
            <a:endParaRPr lang="es-CL" sz="1650" dirty="0">
              <a:latin typeface="Arial" panose="020B0604020202020204" pitchFamily="34" charset="0"/>
              <a:ea typeface="Times New Roman" panose="02020603050405020304" pitchFamily="18" charset="0"/>
              <a:cs typeface="Arial" panose="020B0604020202020204" pitchFamily="34" charset="0"/>
            </a:endParaRPr>
          </a:p>
          <a:p>
            <a:pPr algn="just">
              <a:buFont typeface="Courier New" panose="02070309020205020404" pitchFamily="49" charset="0"/>
              <a:buChar char="o"/>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Sedes sociales.</a:t>
            </a:r>
            <a:endParaRPr lang="es-CL" sz="1650" dirty="0">
              <a:latin typeface="Arial" panose="020B0604020202020204" pitchFamily="34" charset="0"/>
              <a:ea typeface="Times New Roman" panose="02020603050405020304" pitchFamily="18" charset="0"/>
              <a:cs typeface="Arial" panose="020B0604020202020204" pitchFamily="34" charset="0"/>
            </a:endParaRPr>
          </a:p>
          <a:p>
            <a:pPr algn="just">
              <a:buFont typeface="Courier New" panose="02070309020205020404" pitchFamily="49" charset="0"/>
              <a:buChar char="o"/>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Canchas deportivas y gimnasios municipales.</a:t>
            </a:r>
            <a:endParaRPr lang="es-CL" sz="1650" dirty="0">
              <a:latin typeface="Arial" panose="020B0604020202020204" pitchFamily="34" charset="0"/>
              <a:ea typeface="Times New Roman" panose="02020603050405020304" pitchFamily="18" charset="0"/>
              <a:cs typeface="Arial" panose="020B0604020202020204" pitchFamily="34" charset="0"/>
            </a:endParaRPr>
          </a:p>
          <a:p>
            <a:pPr algn="just">
              <a:buFont typeface="Courier New" panose="02070309020205020404" pitchFamily="49" charset="0"/>
              <a:buChar char="o"/>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Pavimentación de calles, pasaje y aceras.</a:t>
            </a:r>
            <a:endParaRPr lang="es-CL" sz="1650" dirty="0">
              <a:latin typeface="Arial" panose="020B0604020202020204" pitchFamily="34" charset="0"/>
              <a:ea typeface="Times New Roman" panose="02020603050405020304" pitchFamily="18" charset="0"/>
              <a:cs typeface="Arial" panose="020B0604020202020204" pitchFamily="34" charset="0"/>
            </a:endParaRPr>
          </a:p>
          <a:p>
            <a:pPr algn="just">
              <a:buFont typeface="Courier New" panose="02070309020205020404" pitchFamily="49" charset="0"/>
              <a:buChar char="o"/>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Electrificación y alumbrado público.</a:t>
            </a:r>
            <a:endParaRPr lang="es-CL" sz="1650" dirty="0">
              <a:latin typeface="Arial" panose="020B0604020202020204" pitchFamily="34" charset="0"/>
              <a:ea typeface="Times New Roman" panose="02020603050405020304" pitchFamily="18" charset="0"/>
              <a:cs typeface="Arial" panose="020B0604020202020204" pitchFamily="34" charset="0"/>
            </a:endParaRPr>
          </a:p>
          <a:p>
            <a:pPr algn="just">
              <a:buFont typeface="Courier New" panose="02070309020205020404" pitchFamily="49" charset="0"/>
              <a:buChar char="o"/>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Muros de contención.</a:t>
            </a:r>
            <a:endParaRPr lang="es-CL" sz="1650" dirty="0">
              <a:latin typeface="Arial" panose="020B0604020202020204" pitchFamily="34" charset="0"/>
              <a:ea typeface="Times New Roman" panose="02020603050405020304" pitchFamily="18" charset="0"/>
              <a:cs typeface="Arial" panose="020B0604020202020204" pitchFamily="34" charset="0"/>
            </a:endParaRPr>
          </a:p>
          <a:p>
            <a:pPr algn="just">
              <a:buFont typeface="Courier New" panose="02070309020205020404" pitchFamily="49" charset="0"/>
              <a:buChar char="o"/>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Áreas verdes, plazas y juegos infantiles.</a:t>
            </a:r>
            <a:endParaRPr lang="es-CL" sz="1650" dirty="0">
              <a:latin typeface="Arial" panose="020B0604020202020204" pitchFamily="34" charset="0"/>
              <a:ea typeface="Times New Roman" panose="02020603050405020304" pitchFamily="18" charset="0"/>
              <a:cs typeface="Arial" panose="020B0604020202020204" pitchFamily="34" charset="0"/>
            </a:endParaRPr>
          </a:p>
          <a:p>
            <a:pPr algn="just">
              <a:buFont typeface="Courier New" panose="02070309020205020404" pitchFamily="49" charset="0"/>
              <a:buChar char="o"/>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Edificios municipales.</a:t>
            </a:r>
            <a:endParaRPr lang="es-CL" sz="1650" dirty="0">
              <a:latin typeface="Arial" panose="020B0604020202020204" pitchFamily="34" charset="0"/>
              <a:ea typeface="Times New Roman" panose="02020603050405020304" pitchFamily="18" charset="0"/>
              <a:cs typeface="Arial" panose="020B0604020202020204" pitchFamily="34" charset="0"/>
            </a:endParaRPr>
          </a:p>
          <a:p>
            <a:pPr algn="just">
              <a:buFont typeface="Courier New" panose="02070309020205020404" pitchFamily="49" charset="0"/>
              <a:buChar char="o"/>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Adquisición y reposición de equipos electrógenos, garitas camineras, etc.</a:t>
            </a:r>
            <a:endParaRPr lang="es-CL" sz="1650" dirty="0">
              <a:latin typeface="Arial" panose="020B0604020202020204" pitchFamily="34" charset="0"/>
              <a:ea typeface="Times New Roman" panose="02020603050405020304" pitchFamily="18" charset="0"/>
              <a:cs typeface="Arial" panose="020B0604020202020204" pitchFamily="34" charset="0"/>
            </a:endParaRPr>
          </a:p>
          <a:p>
            <a:pPr algn="just">
              <a:buFont typeface="Courier New" panose="02070309020205020404" pitchFamily="49" charset="0"/>
              <a:buChar char="o"/>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Sistemas particulares de captación de agua.</a:t>
            </a:r>
          </a:p>
          <a:p>
            <a:pPr algn="just">
              <a:buFont typeface="Courier New" panose="02070309020205020404" pitchFamily="49" charset="0"/>
              <a:buChar char="o"/>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endParaRPr lang="es-ES_tradnl" sz="1650" dirty="0">
              <a:latin typeface="Arial" panose="020B0604020202020204" pitchFamily="34" charset="0"/>
              <a:ea typeface="Times New Roman" panose="02020603050405020304" pitchFamily="18" charset="0"/>
              <a:cs typeface="Arial" panose="020B0604020202020204" pitchFamily="34" charset="0"/>
            </a:endParaRPr>
          </a:p>
          <a:p>
            <a:pPr marL="0" indent="0" algn="just">
              <a:buNone/>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	</a:t>
            </a:r>
          </a:p>
          <a:p>
            <a:pPr algn="just">
              <a:buFont typeface="Courier New" panose="02070309020205020404" pitchFamily="49" charset="0"/>
              <a:buChar char="o"/>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endParaRPr lang="es-ES_tradnl" sz="2175" dirty="0">
              <a:latin typeface="Arial" panose="020B0604020202020204" pitchFamily="34" charset="0"/>
              <a:ea typeface="Times New Roman" panose="02020603050405020304" pitchFamily="18" charset="0"/>
              <a:cs typeface="Arial" panose="020B0604020202020204" pitchFamily="34" charset="0"/>
            </a:endParaRPr>
          </a:p>
          <a:p>
            <a:pPr algn="just">
              <a:buFont typeface="Courier New" panose="02070309020205020404" pitchFamily="49" charset="0"/>
              <a:buChar char="o"/>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endParaRPr lang="es-CL" sz="2175" dirty="0">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es-CL" dirty="0"/>
          </a:p>
        </p:txBody>
      </p:sp>
      <p:sp>
        <p:nvSpPr>
          <p:cNvPr id="5" name="Rectángulo 4">
            <a:extLst>
              <a:ext uri="{FF2B5EF4-FFF2-40B4-BE49-F238E27FC236}">
                <a16:creationId xmlns:a16="http://schemas.microsoft.com/office/drawing/2014/main" id="{242B4F23-68FD-835D-D145-DA7AD6A8B3EB}"/>
              </a:ext>
            </a:extLst>
          </p:cNvPr>
          <p:cNvSpPr/>
          <p:nvPr/>
        </p:nvSpPr>
        <p:spPr>
          <a:xfrm>
            <a:off x="827433" y="5437741"/>
            <a:ext cx="6664187" cy="4119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350" dirty="0">
                <a:solidFill>
                  <a:srgbClr val="0070C0"/>
                </a:solidFill>
              </a:rPr>
              <a:t>Presupuesto anual de $48.000 millones aproximadamente.</a:t>
            </a:r>
          </a:p>
        </p:txBody>
      </p:sp>
    </p:spTree>
    <p:extLst>
      <p:ext uri="{BB962C8B-B14F-4D97-AF65-F5344CB8AC3E}">
        <p14:creationId xmlns:p14="http://schemas.microsoft.com/office/powerpoint/2010/main" val="19111695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F1EC2-7ACA-96C0-6150-C7CE62A8E9A7}"/>
              </a:ext>
            </a:extLst>
          </p:cNvPr>
          <p:cNvSpPr>
            <a:spLocks noGrp="1"/>
          </p:cNvSpPr>
          <p:nvPr>
            <p:ph type="title"/>
          </p:nvPr>
        </p:nvSpPr>
        <p:spPr>
          <a:xfrm>
            <a:off x="227230" y="223935"/>
            <a:ext cx="8135178" cy="462109"/>
          </a:xfrm>
        </p:spPr>
        <p:txBody>
          <a:bodyPr>
            <a:normAutofit fontScale="90000"/>
          </a:bodyPr>
          <a:lstStyle/>
          <a:p>
            <a:r>
              <a:rPr lang="es-CL" sz="1800" b="1" dirty="0">
                <a:solidFill>
                  <a:srgbClr val="0070C0"/>
                </a:solidFill>
              </a:rPr>
              <a:t>10.7.-Algunos Proyectos del Gobierno Central que se Ejecutan a Través de Municipios </a:t>
            </a:r>
            <a:r>
              <a:rPr lang="es-CL" sz="1800" b="1" dirty="0">
                <a:solidFill>
                  <a:schemeClr val="accent1"/>
                </a:solidFill>
              </a:rPr>
              <a:t> </a:t>
            </a:r>
            <a:endParaRPr lang="es-CL" sz="1800" dirty="0"/>
          </a:p>
        </p:txBody>
      </p:sp>
      <p:sp>
        <p:nvSpPr>
          <p:cNvPr id="3" name="Marcador de contenido 2">
            <a:extLst>
              <a:ext uri="{FF2B5EF4-FFF2-40B4-BE49-F238E27FC236}">
                <a16:creationId xmlns:a16="http://schemas.microsoft.com/office/drawing/2014/main" id="{80CBD71E-E116-21A4-FACA-142C32445168}"/>
              </a:ext>
            </a:extLst>
          </p:cNvPr>
          <p:cNvSpPr>
            <a:spLocks noGrp="1"/>
          </p:cNvSpPr>
          <p:nvPr>
            <p:ph idx="1"/>
          </p:nvPr>
        </p:nvSpPr>
        <p:spPr>
          <a:xfrm>
            <a:off x="569015" y="970384"/>
            <a:ext cx="7886700" cy="4195480"/>
          </a:xfrm>
        </p:spPr>
        <p:txBody>
          <a:bodyPr>
            <a:normAutofit lnSpcReduction="10000"/>
          </a:bodyPr>
          <a:lstStyle/>
          <a:p>
            <a:pPr algn="just"/>
            <a:r>
              <a:rPr lang="es-CL" sz="1500" b="1" dirty="0">
                <a:latin typeface="Arial" panose="020B0604020202020204" pitchFamily="34" charset="0"/>
                <a:cs typeface="Arial" panose="020B0604020202020204" pitchFamily="34" charset="0"/>
              </a:rPr>
              <a:t>Programa de Mejoramiento de Barrios (PMB)</a:t>
            </a:r>
          </a:p>
          <a:p>
            <a:pPr indent="0" algn="just">
              <a:buNone/>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CL" sz="1350" dirty="0">
                <a:latin typeface="Arial" panose="020B0604020202020204" pitchFamily="34" charset="0"/>
                <a:ea typeface="Times New Roman" panose="02020603050405020304" pitchFamily="18" charset="0"/>
                <a:cs typeface="Arial" panose="020B0604020202020204" pitchFamily="34" charset="0"/>
              </a:rPr>
              <a:t>El Programa Mejoramiento de Barrios fue creado bajo el alero de la Ley N°18.138 de 1982 “Programa de Construcción de Viviendas y de Infraestructuras Sanitarias”, y que se reglamenta a través del Decreto del Ministerio del Interior N°829 de 1998 y sus modificaciones. Éste otorga, año a año, soluciones sanitarias a decenas de familias que habitan en condiciones de marginalidad sanitaria, constituyéndose como una herramienta para reducir el déficit en cobertura del suministro de agua potable y disposición segura de aguas servidas en las áreas rurales a lo largo y ancho del territorio, de forma eficiente y sostenible. El programa busca dotar de agua potable, seguridad sanitaria y condiciones básicas de desarrollo a todas las personas que viven en localidades rurales.</a:t>
            </a:r>
            <a:endParaRPr lang="es-CL" sz="1350" dirty="0">
              <a:latin typeface="Arial" panose="020B0604020202020204" pitchFamily="34" charset="0"/>
              <a:ea typeface="Times New Roman" panose="02020603050405020304" pitchFamily="18" charset="0"/>
              <a:cs typeface="Times New Roman" panose="02020603050405020304" pitchFamily="18" charset="0"/>
            </a:endParaRPr>
          </a:p>
          <a:p>
            <a:pPr marL="0" indent="0" algn="just">
              <a:buNone/>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CL" sz="1350" dirty="0">
                <a:latin typeface="Arial" panose="020B0604020202020204" pitchFamily="34" charset="0"/>
                <a:ea typeface="Times New Roman" panose="02020603050405020304" pitchFamily="18" charset="0"/>
                <a:cs typeface="Arial" panose="020B0604020202020204" pitchFamily="34" charset="0"/>
              </a:rPr>
              <a:t> </a:t>
            </a:r>
            <a:endParaRPr lang="es-CL" sz="1350" dirty="0">
              <a:latin typeface="Arial" panose="020B0604020202020204" pitchFamily="34" charset="0"/>
              <a:ea typeface="Times New Roman" panose="02020603050405020304" pitchFamily="18" charset="0"/>
              <a:cs typeface="Times New Roman" panose="02020603050405020304" pitchFamily="18" charset="0"/>
            </a:endParaRPr>
          </a:p>
          <a:p>
            <a:pPr marL="67628" indent="0" algn="just">
              <a:buNone/>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CL" sz="1350" dirty="0">
                <a:latin typeface="Arial" panose="020B0604020202020204" pitchFamily="34" charset="0"/>
                <a:ea typeface="Times New Roman" panose="02020603050405020304" pitchFamily="18" charset="0"/>
                <a:cs typeface="Arial" panose="020B0604020202020204" pitchFamily="34" charset="0"/>
              </a:rPr>
              <a:t>  El PMB, tiene el objetivo de:</a:t>
            </a:r>
            <a:endParaRPr lang="es-CL" sz="1350" dirty="0">
              <a:latin typeface="Arial" panose="020B0604020202020204" pitchFamily="34" charset="0"/>
              <a:ea typeface="Times New Roman" panose="02020603050405020304" pitchFamily="18" charset="0"/>
              <a:cs typeface="Times New Roman" panose="02020603050405020304" pitchFamily="18" charset="0"/>
            </a:endParaRPr>
          </a:p>
          <a:p>
            <a:pPr algn="just">
              <a:buFont typeface="Courier New" panose="02070309020205020404" pitchFamily="49" charset="0"/>
              <a:buChar char="o"/>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CL" sz="1350" dirty="0">
                <a:latin typeface="Arial" panose="020B0604020202020204" pitchFamily="34" charset="0"/>
                <a:ea typeface="Times New Roman" panose="02020603050405020304" pitchFamily="18" charset="0"/>
                <a:cs typeface="Arial" panose="020B0604020202020204" pitchFamily="34" charset="0"/>
              </a:rPr>
              <a:t>Mejorar la calidad de vida de la población de escasos recursos que habita en condiciones de marginalidad sanitaria;</a:t>
            </a:r>
            <a:endParaRPr lang="es-CL" sz="1350" dirty="0">
              <a:latin typeface="Arial" panose="020B0604020202020204" pitchFamily="34" charset="0"/>
              <a:ea typeface="Times New Roman" panose="02020603050405020304" pitchFamily="18" charset="0"/>
              <a:cs typeface="Times New Roman" panose="02020603050405020304" pitchFamily="18" charset="0"/>
            </a:endParaRPr>
          </a:p>
          <a:p>
            <a:pPr algn="just">
              <a:buFont typeface="Courier New" panose="02070309020205020404" pitchFamily="49" charset="0"/>
              <a:buChar char="o"/>
              <a:tabLst>
                <a:tab pos="342900" algn="l"/>
                <a:tab pos="685800" algn="l"/>
                <a:tab pos="1028700" algn="l"/>
                <a:tab pos="1371600" algn="l"/>
                <a:tab pos="4457700" algn="dec"/>
                <a:tab pos="-330518" algn="l"/>
                <a:tab pos="342900" algn="l"/>
                <a:tab pos="685800" algn="l"/>
                <a:tab pos="1028700" algn="l"/>
                <a:tab pos="1371600" algn="l"/>
                <a:tab pos="2694623" algn="l"/>
                <a:tab pos="3180398" algn="l"/>
                <a:tab pos="3450431" algn="l"/>
                <a:tab pos="4457700" algn="dec"/>
              </a:tabLst>
            </a:pPr>
            <a:r>
              <a:rPr lang="es-CL" sz="1350" dirty="0">
                <a:latin typeface="Arial" panose="020B0604020202020204" pitchFamily="34" charset="0"/>
                <a:ea typeface="Times New Roman" panose="02020603050405020304" pitchFamily="18" charset="0"/>
                <a:cs typeface="Arial" panose="020B0604020202020204" pitchFamily="34" charset="0"/>
              </a:rPr>
              <a:t>Brindar atención preferencial para el progreso de barrios y campamentos irregulares con déficit de servicios básicos (agua potable, alcantarillado sanitario, electricidad y pavimentación).</a:t>
            </a:r>
            <a:endParaRPr lang="es-CL" sz="1350" dirty="0">
              <a:latin typeface="Arial" panose="020B0604020202020204" pitchFamily="34" charset="0"/>
              <a:ea typeface="Times New Roman" panose="02020603050405020304" pitchFamily="18" charset="0"/>
              <a:cs typeface="Times New Roman" panose="02020603050405020304" pitchFamily="18" charset="0"/>
            </a:endParaRPr>
          </a:p>
          <a:p>
            <a:pPr algn="just">
              <a:buFont typeface="Courier New" panose="02070309020205020404" pitchFamily="49" charset="0"/>
              <a:buChar char="o"/>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CL" sz="1350" dirty="0">
                <a:latin typeface="Arial" panose="020B0604020202020204" pitchFamily="34" charset="0"/>
                <a:ea typeface="Times New Roman" panose="02020603050405020304" pitchFamily="18" charset="0"/>
                <a:cs typeface="Arial" panose="020B0604020202020204" pitchFamily="34" charset="0"/>
              </a:rPr>
              <a:t>A través del programa se financian diversas tipologías de proyectos que son postulados por los municipios del país, principalmente en el ámbito del saneamiento sanitario, reparaciones/ampliaciones de sistemas de agua potable y alcantarillado, plantas de agua potable y aguas servidas, entre otros.</a:t>
            </a:r>
            <a:endParaRPr lang="es-CL" sz="1350" dirty="0">
              <a:latin typeface="Arial" panose="020B0604020202020204" pitchFamily="34" charset="0"/>
              <a:ea typeface="Times New Roman" panose="02020603050405020304" pitchFamily="18" charset="0"/>
              <a:cs typeface="Times New Roman" panose="02020603050405020304" pitchFamily="18" charset="0"/>
            </a:endParaRPr>
          </a:p>
          <a:p>
            <a:pPr marL="0" indent="0" algn="just">
              <a:buNone/>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endParaRPr lang="es-CL" sz="2175" dirty="0">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es-CL" dirty="0"/>
          </a:p>
        </p:txBody>
      </p:sp>
      <p:sp>
        <p:nvSpPr>
          <p:cNvPr id="5" name="Rectángulo 4">
            <a:extLst>
              <a:ext uri="{FF2B5EF4-FFF2-40B4-BE49-F238E27FC236}">
                <a16:creationId xmlns:a16="http://schemas.microsoft.com/office/drawing/2014/main" id="{242B4F23-68FD-835D-D145-DA7AD6A8B3EB}"/>
              </a:ext>
            </a:extLst>
          </p:cNvPr>
          <p:cNvSpPr/>
          <p:nvPr/>
        </p:nvSpPr>
        <p:spPr>
          <a:xfrm>
            <a:off x="827433" y="5314951"/>
            <a:ext cx="6664187" cy="4119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350" dirty="0">
                <a:solidFill>
                  <a:srgbClr val="0070C0"/>
                </a:solidFill>
              </a:rPr>
              <a:t>Presupuesto anual de $32.000 millones aproximadamente.</a:t>
            </a:r>
          </a:p>
        </p:txBody>
      </p:sp>
    </p:spTree>
    <p:extLst>
      <p:ext uri="{BB962C8B-B14F-4D97-AF65-F5344CB8AC3E}">
        <p14:creationId xmlns:p14="http://schemas.microsoft.com/office/powerpoint/2010/main" val="2813611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76981AB3-E7B6-4332-830E-AF26A4200630}"/>
              </a:ext>
            </a:extLst>
          </p:cNvPr>
          <p:cNvPicPr>
            <a:picLocks noGrp="1" noChangeAspect="1"/>
          </p:cNvPicPr>
          <p:nvPr>
            <p:ph idx="1"/>
          </p:nvPr>
        </p:nvPicPr>
        <p:blipFill rotWithShape="1">
          <a:blip r:embed="rId2"/>
          <a:srcRect l="40466" t="16262" r="26058" b="6468"/>
          <a:stretch/>
        </p:blipFill>
        <p:spPr>
          <a:xfrm>
            <a:off x="1062446" y="696687"/>
            <a:ext cx="7080068" cy="4929050"/>
          </a:xfrm>
          <a:ln>
            <a:solidFill>
              <a:schemeClr val="accent1">
                <a:alpha val="93000"/>
              </a:schemeClr>
            </a:solidFill>
          </a:ln>
        </p:spPr>
      </p:pic>
    </p:spTree>
    <p:extLst>
      <p:ext uri="{BB962C8B-B14F-4D97-AF65-F5344CB8AC3E}">
        <p14:creationId xmlns:p14="http://schemas.microsoft.com/office/powerpoint/2010/main" val="27151405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4191B7D-79E8-21C7-BAF8-C7B9F57EA0A9}"/>
              </a:ext>
            </a:extLst>
          </p:cNvPr>
          <p:cNvSpPr>
            <a:spLocks noGrp="1"/>
          </p:cNvSpPr>
          <p:nvPr>
            <p:ph idx="1"/>
          </p:nvPr>
        </p:nvSpPr>
        <p:spPr/>
        <p:txBody>
          <a:bodyPr/>
          <a:lstStyle/>
          <a:p>
            <a:pPr marL="0" indent="0">
              <a:buNone/>
            </a:pPr>
            <a:endParaRPr lang="es-CL" dirty="0"/>
          </a:p>
          <a:p>
            <a:pPr marL="0" indent="0">
              <a:buNone/>
            </a:pPr>
            <a:endParaRPr lang="es-CL" dirty="0"/>
          </a:p>
          <a:p>
            <a:pPr marL="0" indent="0">
              <a:buNone/>
            </a:pPr>
            <a:r>
              <a:rPr lang="es-CL" dirty="0"/>
              <a:t>			GRACIAS¡¡¡¡</a:t>
            </a:r>
          </a:p>
        </p:txBody>
      </p:sp>
    </p:spTree>
    <p:extLst>
      <p:ext uri="{BB962C8B-B14F-4D97-AF65-F5344CB8AC3E}">
        <p14:creationId xmlns:p14="http://schemas.microsoft.com/office/powerpoint/2010/main" val="1596911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624114" y="1819088"/>
            <a:ext cx="3657600" cy="2035595"/>
          </a:xfrm>
        </p:spPr>
        <p:txBody>
          <a:bodyPr>
            <a:normAutofit/>
          </a:bodyPr>
          <a:lstStyle/>
          <a:p>
            <a:pPr algn="ctr"/>
            <a:r>
              <a:rPr lang="es-CL" sz="2600" b="1" dirty="0">
                <a:solidFill>
                  <a:schemeClr val="tx2">
                    <a:lumMod val="75000"/>
                  </a:schemeClr>
                </a:solidFill>
              </a:rPr>
              <a:t>2.2 ¿Da lo mismo cualquier gasto?</a:t>
            </a:r>
            <a:br>
              <a:rPr lang="es-CL" sz="2600" b="1" dirty="0">
                <a:solidFill>
                  <a:schemeClr val="tx2">
                    <a:lumMod val="75000"/>
                  </a:schemeClr>
                </a:solidFill>
              </a:rPr>
            </a:br>
            <a:r>
              <a:rPr lang="es-CL" sz="2600" b="1" dirty="0">
                <a:solidFill>
                  <a:schemeClr val="tx2">
                    <a:lumMod val="75000"/>
                  </a:schemeClr>
                </a:solidFill>
              </a:rPr>
              <a:t>Sobre todo en Pandemia/Guerra</a:t>
            </a:r>
          </a:p>
        </p:txBody>
      </p:sp>
      <p:sp>
        <p:nvSpPr>
          <p:cNvPr id="3" name="2 Marcador de contenido"/>
          <p:cNvSpPr>
            <a:spLocks noGrp="1"/>
          </p:cNvSpPr>
          <p:nvPr>
            <p:ph idx="1"/>
          </p:nvPr>
        </p:nvSpPr>
        <p:spPr>
          <a:xfrm>
            <a:off x="4572000" y="782458"/>
            <a:ext cx="4325257" cy="3624007"/>
          </a:xfrm>
        </p:spPr>
        <p:txBody>
          <a:bodyPr>
            <a:noAutofit/>
          </a:bodyPr>
          <a:lstStyle/>
          <a:p>
            <a:pPr marL="0" indent="0" algn="just">
              <a:lnSpc>
                <a:spcPct val="120000"/>
              </a:lnSpc>
              <a:buNone/>
            </a:pPr>
            <a:r>
              <a:rPr lang="es-ES" sz="1400" dirty="0"/>
              <a:t>De acuerdo con la revisión de la literatura, se puede concluir que si bien existe una relación entre gasto público y crecimiento económico, esta relación no está asociada con cualquier tipo de gasto, este debe ser llevado a cabo con calidad y eficiencia. En esta línea, la política fiscal no se puede limitar a un control cuantitativo de las cuentas públicas, a través de reglas numéricas sobre la deuda pública, el déficit o el gasto, no garantiza un adecuado manejo del Estado en la economía, ya que no permite acciones contracíclicas, y además no toma en cuenta el impacto de las finanzas públicas sobre variables claves para el desarrollo: crecimiento de largo plazo, y la distribución del ingreso. Una gran cantidad de factores influyen sobre estas variables, pero la transformación productiva con igualdad solo se logra con finanzas públicas de calidad.</a:t>
            </a:r>
          </a:p>
          <a:p>
            <a:endParaRPr lang="es-ES" sz="1500" dirty="0"/>
          </a:p>
          <a:p>
            <a:endParaRPr lang="es-CL" sz="1500" dirty="0"/>
          </a:p>
        </p:txBody>
      </p:sp>
      <p:cxnSp>
        <p:nvCxnSpPr>
          <p:cNvPr id="5" name="Conector recto 4">
            <a:extLst>
              <a:ext uri="{FF2B5EF4-FFF2-40B4-BE49-F238E27FC236}">
                <a16:creationId xmlns:a16="http://schemas.microsoft.com/office/drawing/2014/main" id="{E6906C9D-353F-4EA8-96EE-DA8C8A41A38D}"/>
              </a:ext>
            </a:extLst>
          </p:cNvPr>
          <p:cNvCxnSpPr/>
          <p:nvPr/>
        </p:nvCxnSpPr>
        <p:spPr>
          <a:xfrm>
            <a:off x="4165599" y="1326085"/>
            <a:ext cx="0" cy="3312000"/>
          </a:xfrm>
          <a:prstGeom prst="line">
            <a:avLst/>
          </a:prstGeom>
          <a:ln>
            <a:solidFill>
              <a:srgbClr val="007AC3"/>
            </a:solidFill>
          </a:ln>
        </p:spPr>
        <p:style>
          <a:lnRef idx="1">
            <a:schemeClr val="accent1"/>
          </a:lnRef>
          <a:fillRef idx="0">
            <a:schemeClr val="accent1"/>
          </a:fillRef>
          <a:effectRef idx="0">
            <a:schemeClr val="accent1"/>
          </a:effectRef>
          <a:fontRef idx="minor">
            <a:schemeClr val="tx1"/>
          </a:fontRef>
        </p:style>
      </p:cxnSp>
      <p:sp>
        <p:nvSpPr>
          <p:cNvPr id="4" name="Elipse 3">
            <a:extLst>
              <a:ext uri="{FF2B5EF4-FFF2-40B4-BE49-F238E27FC236}">
                <a16:creationId xmlns:a16="http://schemas.microsoft.com/office/drawing/2014/main" id="{DA3D426F-0001-4811-BC92-A983EDD77FE4}"/>
              </a:ext>
            </a:extLst>
          </p:cNvPr>
          <p:cNvSpPr/>
          <p:nvPr/>
        </p:nvSpPr>
        <p:spPr>
          <a:xfrm>
            <a:off x="855677" y="2793534"/>
            <a:ext cx="3028422" cy="93117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3EAC04-CCD3-4DD8-9952-11C49A12E881}"/>
              </a:ext>
            </a:extLst>
          </p:cNvPr>
          <p:cNvSpPr>
            <a:spLocks noGrp="1"/>
          </p:cNvSpPr>
          <p:nvPr>
            <p:ph type="title"/>
          </p:nvPr>
        </p:nvSpPr>
        <p:spPr/>
        <p:txBody>
          <a:bodyPr>
            <a:normAutofit/>
          </a:bodyPr>
          <a:lstStyle/>
          <a:p>
            <a:pPr algn="l"/>
            <a:r>
              <a:rPr lang="es-US" b="1" dirty="0"/>
              <a:t>2.3 Política Económica</a:t>
            </a:r>
            <a:endParaRPr lang="es-CL" b="1" dirty="0"/>
          </a:p>
        </p:txBody>
      </p:sp>
      <p:graphicFrame>
        <p:nvGraphicFramePr>
          <p:cNvPr id="4" name="Object 1">
            <a:extLst>
              <a:ext uri="{FF2B5EF4-FFF2-40B4-BE49-F238E27FC236}">
                <a16:creationId xmlns:a16="http://schemas.microsoft.com/office/drawing/2014/main" id="{A16F5269-8F81-4002-B1CF-377A72305244}"/>
              </a:ext>
            </a:extLst>
          </p:cNvPr>
          <p:cNvGraphicFramePr>
            <a:graphicFrameLocks noGrp="1" noChangeAspect="1"/>
          </p:cNvGraphicFramePr>
          <p:nvPr>
            <p:ph idx="1"/>
            <p:extLst>
              <p:ext uri="{D42A27DB-BD31-4B8C-83A1-F6EECF244321}">
                <p14:modId xmlns:p14="http://schemas.microsoft.com/office/powerpoint/2010/main" val="3679722462"/>
              </p:ext>
            </p:extLst>
          </p:nvPr>
        </p:nvGraphicFramePr>
        <p:xfrm>
          <a:off x="2419350" y="1814512"/>
          <a:ext cx="4305300" cy="3228975"/>
        </p:xfrm>
        <a:graphic>
          <a:graphicData uri="http://schemas.openxmlformats.org/presentationml/2006/ole">
            <mc:AlternateContent xmlns:mc="http://schemas.openxmlformats.org/markup-compatibility/2006">
              <mc:Choice xmlns:v="urn:schemas-microsoft-com:vml" Requires="v">
                <p:oleObj spid="_x0000_s1026" name="Slide" r:id="rId5" imgW="4572139" imgH="3429175" progId="PowerPoint.Slide.12">
                  <p:embed/>
                </p:oleObj>
              </mc:Choice>
              <mc:Fallback>
                <p:oleObj name="Slide" r:id="rId5" imgW="4572139" imgH="3429175" progId="PowerPoint.Slide.12">
                  <p:embed/>
                  <p:pic>
                    <p:nvPicPr>
                      <p:cNvPr id="4" name="Object 1">
                        <a:extLst>
                          <a:ext uri="{FF2B5EF4-FFF2-40B4-BE49-F238E27FC236}">
                            <a16:creationId xmlns:a16="http://schemas.microsoft.com/office/drawing/2014/main" id="{A16F5269-8F81-4002-B1CF-377A72305244}"/>
                          </a:ext>
                        </a:extLst>
                      </p:cNvPr>
                      <p:cNvPicPr>
                        <a:picLocks noChangeAspect="1" noChangeArrowheads="1"/>
                      </p:cNvPicPr>
                      <p:nvPr/>
                    </p:nvPicPr>
                    <p:blipFill>
                      <a:blip r:embed="rId6"/>
                      <a:srcRect/>
                      <a:stretch>
                        <a:fillRect/>
                      </a:stretch>
                    </p:blipFill>
                    <p:spPr bwMode="auto">
                      <a:xfrm>
                        <a:off x="2419350" y="1814512"/>
                        <a:ext cx="4305300" cy="3228975"/>
                      </a:xfrm>
                      <a:prstGeom prst="rect">
                        <a:avLst/>
                      </a:prstGeom>
                      <a:noFill/>
                    </p:spPr>
                  </p:pic>
                </p:oleObj>
              </mc:Fallback>
            </mc:AlternateContent>
          </a:graphicData>
        </a:graphic>
      </p:graphicFrame>
    </p:spTree>
    <p:extLst>
      <p:ext uri="{BB962C8B-B14F-4D97-AF65-F5344CB8AC3E}">
        <p14:creationId xmlns:p14="http://schemas.microsoft.com/office/powerpoint/2010/main" val="3172252060"/>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948610" y="685856"/>
            <a:ext cx="6819595" cy="637580"/>
          </a:xfrm>
        </p:spPr>
        <p:txBody>
          <a:bodyPr>
            <a:noAutofit/>
          </a:bodyPr>
          <a:lstStyle/>
          <a:p>
            <a:pPr algn="l"/>
            <a:r>
              <a:rPr lang="es-CL" sz="2400" b="1" dirty="0"/>
              <a:t>3.- </a:t>
            </a:r>
            <a:r>
              <a:rPr lang="es-CL" sz="1800" b="1" dirty="0"/>
              <a:t>PRESUPUESTO - OFICINA DE PRESUPUESTOS: DIPRES</a:t>
            </a:r>
          </a:p>
        </p:txBody>
      </p:sp>
      <p:sp>
        <p:nvSpPr>
          <p:cNvPr id="3" name="2 Marcador de contenido"/>
          <p:cNvSpPr>
            <a:spLocks noGrp="1"/>
          </p:cNvSpPr>
          <p:nvPr>
            <p:ph idx="1"/>
          </p:nvPr>
        </p:nvSpPr>
        <p:spPr>
          <a:xfrm>
            <a:off x="668856" y="1731764"/>
            <a:ext cx="6979313" cy="3394472"/>
          </a:xfrm>
        </p:spPr>
        <p:txBody>
          <a:bodyPr>
            <a:normAutofit fontScale="77500" lnSpcReduction="20000"/>
          </a:bodyPr>
          <a:lstStyle/>
          <a:p>
            <a:pPr algn="just"/>
            <a:r>
              <a:rPr lang="es-CL" sz="2325" dirty="0"/>
              <a:t>En general son las encargadas de velar por la eficiente asignación y uso de los recursos públicos en el marco de la política fiscal, mediante la aplicación de sistemas e instrumentos de gestión financiera, programación y control de gestión.</a:t>
            </a:r>
          </a:p>
          <a:p>
            <a:pPr algn="just"/>
            <a:r>
              <a:rPr lang="es-CL" sz="2325" dirty="0"/>
              <a:t>Lo anterior implica formular la Ley de Presupuestos, realizar modificaciones al presupuesto vigente por medio de decretos, elaborar los programas de caja mensuales y registrar el gasto mensual, efectivo y devengado por Institución.</a:t>
            </a:r>
          </a:p>
          <a:p>
            <a:pPr algn="just"/>
            <a:r>
              <a:rPr lang="es-ES" sz="2325" b="1" dirty="0"/>
              <a:t>La Dipres </a:t>
            </a:r>
            <a:r>
              <a:rPr lang="es-ES" sz="2325" dirty="0"/>
              <a:t>es el organismo técnico encargado de velar por una asignación y uso eficiente de los recursos públicos en el marco de la política fiscal, mediante la aplicación de sistemas e instrumentos de gestión financiera, programación y control de gestión.</a:t>
            </a:r>
            <a:endParaRPr lang="es-CL" sz="2325" dirty="0"/>
          </a:p>
          <a:p>
            <a:endParaRPr lang="es-CL" dirty="0"/>
          </a:p>
        </p:txBody>
      </p:sp>
    </p:spTree>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CBC9B99-CE21-412F-8E37-24B23223C48A}"/>
              </a:ext>
            </a:extLst>
          </p:cNvPr>
          <p:cNvSpPr>
            <a:spLocks noGrp="1"/>
          </p:cNvSpPr>
          <p:nvPr>
            <p:ph idx="1"/>
          </p:nvPr>
        </p:nvSpPr>
        <p:spPr>
          <a:xfrm>
            <a:off x="963386" y="978213"/>
            <a:ext cx="6172200" cy="4183112"/>
          </a:xfrm>
        </p:spPr>
        <p:txBody>
          <a:bodyPr>
            <a:normAutofit fontScale="92500"/>
          </a:bodyPr>
          <a:lstStyle/>
          <a:p>
            <a:pPr algn="just">
              <a:lnSpc>
                <a:spcPct val="90000"/>
              </a:lnSpc>
              <a:spcBef>
                <a:spcPct val="50000"/>
              </a:spcBef>
              <a:buFontTx/>
              <a:buBlip>
                <a:blip r:embed="rId4"/>
              </a:buBlip>
              <a:defRPr/>
            </a:pPr>
            <a:r>
              <a:rPr lang="es-CL" dirty="0">
                <a:solidFill>
                  <a:schemeClr val="bg1">
                    <a:lumMod val="10000"/>
                  </a:schemeClr>
                </a:solidFill>
              </a:rPr>
              <a:t>Instrumento altamente institucionalizado que resume disponibilidad de recursos para todas las áreas de gestión del gobierno</a:t>
            </a:r>
          </a:p>
          <a:p>
            <a:pPr algn="just">
              <a:lnSpc>
                <a:spcPct val="90000"/>
              </a:lnSpc>
              <a:spcBef>
                <a:spcPct val="50000"/>
              </a:spcBef>
              <a:buFontTx/>
              <a:buBlip>
                <a:blip r:embed="rId4"/>
              </a:buBlip>
              <a:defRPr/>
            </a:pPr>
            <a:r>
              <a:rPr lang="es-CL" dirty="0">
                <a:solidFill>
                  <a:schemeClr val="bg1">
                    <a:lumMod val="10000"/>
                  </a:schemeClr>
                </a:solidFill>
              </a:rPr>
              <a:t>Art. 11 Ley de Administración Financiera del Estado: “El Presupuesto del sector público consiste en una estimación financiera de los ingresos y egresos de este sector para un año dado, compatibilizando los recursos disponibles con el logro de metas y objetivos previamente establecidos”.</a:t>
            </a:r>
            <a:endParaRPr lang="es-ES" dirty="0">
              <a:solidFill>
                <a:schemeClr val="bg1">
                  <a:lumMod val="10000"/>
                </a:schemeClr>
              </a:solidFill>
            </a:endParaRPr>
          </a:p>
          <a:p>
            <a:pPr algn="just">
              <a:lnSpc>
                <a:spcPct val="90000"/>
              </a:lnSpc>
              <a:spcBef>
                <a:spcPct val="50000"/>
              </a:spcBef>
              <a:buFontTx/>
              <a:buBlip>
                <a:blip r:embed="rId4"/>
              </a:buBlip>
              <a:defRPr/>
            </a:pPr>
            <a:r>
              <a:rPr lang="es-ES" dirty="0">
                <a:solidFill>
                  <a:schemeClr val="bg1">
                    <a:lumMod val="10000"/>
                  </a:schemeClr>
                </a:solidFill>
              </a:rPr>
              <a:t>Presupuesto es para el Estado lo que el mercado es para el sector privado</a:t>
            </a:r>
          </a:p>
          <a:p>
            <a:endParaRPr lang="es-CL" dirty="0"/>
          </a:p>
        </p:txBody>
      </p:sp>
      <p:sp>
        <p:nvSpPr>
          <p:cNvPr id="6" name="Triángulo rectángulo 5">
            <a:extLst>
              <a:ext uri="{FF2B5EF4-FFF2-40B4-BE49-F238E27FC236}">
                <a16:creationId xmlns:a16="http://schemas.microsoft.com/office/drawing/2014/main" id="{7EB42C06-CF0F-4126-8A96-61E5B4F42AAD}"/>
              </a:ext>
            </a:extLst>
          </p:cNvPr>
          <p:cNvSpPr/>
          <p:nvPr/>
        </p:nvSpPr>
        <p:spPr>
          <a:xfrm flipH="1">
            <a:off x="7610928" y="595084"/>
            <a:ext cx="1533072" cy="5544457"/>
          </a:xfrm>
          <a:prstGeom prst="rtTriangle">
            <a:avLst/>
          </a:prstGeom>
          <a:solidFill>
            <a:srgbClr val="007AC3"/>
          </a:solidFill>
          <a:ln>
            <a:solidFill>
              <a:srgbClr val="007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8" name="Triángulo rectángulo 7">
            <a:extLst>
              <a:ext uri="{FF2B5EF4-FFF2-40B4-BE49-F238E27FC236}">
                <a16:creationId xmlns:a16="http://schemas.microsoft.com/office/drawing/2014/main" id="{8A121517-0558-4F58-AFC8-2EC6CBFC9812}"/>
              </a:ext>
            </a:extLst>
          </p:cNvPr>
          <p:cNvSpPr/>
          <p:nvPr/>
        </p:nvSpPr>
        <p:spPr>
          <a:xfrm rot="10800000">
            <a:off x="7445829" y="-3"/>
            <a:ext cx="1698171" cy="6139543"/>
          </a:xfrm>
          <a:prstGeom prst="rtTriangle">
            <a:avLst/>
          </a:prstGeom>
          <a:solidFill>
            <a:srgbClr val="007AC3"/>
          </a:solidFill>
          <a:ln>
            <a:solidFill>
              <a:srgbClr val="007AC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943281995"/>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711459" y="531384"/>
            <a:ext cx="6172200" cy="583574"/>
          </a:xfrm>
        </p:spPr>
        <p:txBody>
          <a:bodyPr/>
          <a:lstStyle/>
          <a:p>
            <a:pPr algn="l" eaLnBrk="1" hangingPunct="1"/>
            <a:r>
              <a:rPr lang="es-CL" altLang="en-US" sz="2400" b="1" dirty="0"/>
              <a:t>3.1 Funciones del Presupuesto</a:t>
            </a:r>
            <a:endParaRPr lang="es-ES" altLang="en-US" sz="2400" b="1" dirty="0"/>
          </a:p>
        </p:txBody>
      </p:sp>
      <p:sp>
        <p:nvSpPr>
          <p:cNvPr id="217091" name="Rectangle 3"/>
          <p:cNvSpPr>
            <a:spLocks noGrp="1" noChangeArrowheads="1"/>
          </p:cNvSpPr>
          <p:nvPr>
            <p:ph idx="1"/>
          </p:nvPr>
        </p:nvSpPr>
        <p:spPr>
          <a:xfrm>
            <a:off x="711459" y="1343608"/>
            <a:ext cx="6946641" cy="4075709"/>
          </a:xfrm>
        </p:spPr>
        <p:txBody>
          <a:bodyPr>
            <a:normAutofit/>
          </a:bodyPr>
          <a:lstStyle/>
          <a:p>
            <a:pPr algn="just"/>
            <a:r>
              <a:rPr lang="es-CL" altLang="en-US" sz="1500" b="1" dirty="0"/>
              <a:t>Función político-institucional: </a:t>
            </a:r>
            <a:r>
              <a:rPr lang="es-ES" altLang="en-US" sz="1500" dirty="0"/>
              <a:t>El presupuesto da cuenta del uso de los recursos públicos por parte del Ejecutivo y establece un marco legal para su asignación y desembolso.</a:t>
            </a:r>
          </a:p>
          <a:p>
            <a:pPr algn="just">
              <a:buNone/>
            </a:pPr>
            <a:r>
              <a:rPr lang="es-ES" altLang="en-US" sz="1500" dirty="0"/>
              <a:t>	 Constituye la base legal para la operación financiera del gobierno, esta sujeto a un ciclo regular de formulación, aprobación y ejecución, y requiere de la aprobación parlamentaria.</a:t>
            </a:r>
          </a:p>
          <a:p>
            <a:pPr algn="just"/>
            <a:r>
              <a:rPr lang="es-CL" altLang="en-US" sz="1500" b="1" dirty="0"/>
              <a:t>Función económica: </a:t>
            </a:r>
            <a:r>
              <a:rPr lang="es-CL" altLang="en-US" sz="1500" dirty="0"/>
              <a:t>Instancia fundamental de definición de política fiscal macroeconómica y refleja la asignación de recursos públicos entre usos alternativos y competitivos.</a:t>
            </a:r>
          </a:p>
          <a:p>
            <a:pPr algn="just"/>
            <a:r>
              <a:rPr lang="es-CL" altLang="en-US" sz="1500" b="1" dirty="0"/>
              <a:t>Función gerencial: </a:t>
            </a:r>
            <a:r>
              <a:rPr lang="es-CL" altLang="en-US" sz="1500" dirty="0"/>
              <a:t>El presupuesto establece los recursos sobre la base de los cuales operarán las instituciones públicas en el año.</a:t>
            </a:r>
          </a:p>
          <a:p>
            <a:pPr eaLnBrk="1" hangingPunct="1"/>
            <a:endParaRPr lang="es-ES" altLang="en-US" sz="1950" dirty="0"/>
          </a:p>
        </p:txBody>
      </p:sp>
    </p:spTree>
  </p:cSld>
  <p:clrMapOvr>
    <a:overrideClrMapping bg1="lt1" tx1="dk1" bg2="lt2" tx2="dk2" accent1="accent1" accent2="accent2" accent3="accent3" accent4="accent4" accent5="accent5" accent6="accent6" hlink="hlink" folHlink="folHlink"/>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1385646" y="809709"/>
            <a:ext cx="6172200" cy="432048"/>
          </a:xfrm>
        </p:spPr>
        <p:txBody>
          <a:bodyPr>
            <a:normAutofit fontScale="90000"/>
          </a:bodyPr>
          <a:lstStyle/>
          <a:p>
            <a:pPr algn="l"/>
            <a:br>
              <a:rPr lang="es-ES" sz="1200" dirty="0"/>
            </a:br>
            <a:r>
              <a:rPr lang="es-ES" sz="1600" dirty="0"/>
              <a:t>Al respecto, el trabajo de Tanzi (2008), que analizó la relación entre el tamaño del Estado  (gasto público como % del PIB) y el Índice de Desarrollo Humano (ONU) para países desarrollados, entregó los siguientes resultados:</a:t>
            </a:r>
            <a:br>
              <a:rPr lang="es-CL" sz="1600" dirty="0"/>
            </a:br>
            <a:endParaRPr lang="es-CL" sz="1600" dirty="0"/>
          </a:p>
        </p:txBody>
      </p:sp>
      <p:pic>
        <p:nvPicPr>
          <p:cNvPr id="148482" name="Picture 2"/>
          <p:cNvPicPr>
            <a:picLocks noGrp="1" noChangeAspect="1" noChangeArrowheads="1"/>
          </p:cNvPicPr>
          <p:nvPr>
            <p:ph idx="1"/>
          </p:nvPr>
        </p:nvPicPr>
        <p:blipFill>
          <a:blip r:embed="rId4" cstate="print"/>
          <a:srcRect/>
          <a:stretch>
            <a:fillRect/>
          </a:stretch>
        </p:blipFill>
        <p:spPr bwMode="auto">
          <a:xfrm>
            <a:off x="2349146" y="1754814"/>
            <a:ext cx="4245200" cy="3402378"/>
          </a:xfrm>
          <a:prstGeom prst="rect">
            <a:avLst/>
          </a:prstGeom>
          <a:noFill/>
          <a:ln w="9525">
            <a:noFill/>
            <a:miter lim="800000"/>
            <a:headEnd/>
            <a:tailEnd/>
          </a:ln>
          <a:effectLst/>
        </p:spPr>
      </p:pic>
      <p:sp>
        <p:nvSpPr>
          <p:cNvPr id="5" name="1 Título"/>
          <p:cNvSpPr txBox="1">
            <a:spLocks/>
          </p:cNvSpPr>
          <p:nvPr/>
        </p:nvSpPr>
        <p:spPr>
          <a:xfrm>
            <a:off x="1385646" y="1592796"/>
            <a:ext cx="6172200" cy="486054"/>
          </a:xfrm>
          <a:prstGeom prst="rect">
            <a:avLst/>
          </a:prstGeom>
        </p:spPr>
        <p:txBody>
          <a:bodyPr vert="horz" lIns="68580" tIns="34290" rIns="68580" bIns="34290" rtlCol="0" anchor="ctr">
            <a:normAutofit fontScale="37500" lnSpcReduction="20000"/>
          </a:bodyPr>
          <a:lstStyle/>
          <a:p>
            <a:pPr algn="ctr"/>
            <a:r>
              <a:rPr lang="es-ES" sz="1650" b="1" dirty="0"/>
              <a:t>Gasto Público e índice de Desarrollo Humano para Países desarrollados (2005)</a:t>
            </a:r>
            <a:endParaRPr lang="es-CL" sz="1650" dirty="0"/>
          </a:p>
          <a:p>
            <a:pPr>
              <a:spcBef>
                <a:spcPct val="0"/>
              </a:spcBef>
              <a:defRPr/>
            </a:pPr>
            <a:br>
              <a:rPr lang="es-CL" sz="3300" dirty="0">
                <a:latin typeface="+mj-lt"/>
                <a:ea typeface="+mj-ea"/>
                <a:cs typeface="+mj-cs"/>
              </a:rPr>
            </a:br>
            <a:endParaRPr lang="es-CL" sz="3300" dirty="0">
              <a:latin typeface="+mj-lt"/>
              <a:ea typeface="+mj-ea"/>
              <a:cs typeface="+mj-cs"/>
            </a:endParaRPr>
          </a:p>
        </p:txBody>
      </p:sp>
      <p:sp>
        <p:nvSpPr>
          <p:cNvPr id="6" name="1 Título"/>
          <p:cNvSpPr txBox="1">
            <a:spLocks/>
          </p:cNvSpPr>
          <p:nvPr/>
        </p:nvSpPr>
        <p:spPr>
          <a:xfrm>
            <a:off x="1385646" y="5493382"/>
            <a:ext cx="6172200" cy="432048"/>
          </a:xfrm>
          <a:prstGeom prst="rect">
            <a:avLst/>
          </a:prstGeom>
        </p:spPr>
        <p:txBody>
          <a:bodyPr vert="horz" lIns="68580" tIns="34290" rIns="68580" bIns="34290" rtlCol="0" anchor="ctr">
            <a:normAutofit fontScale="52500" lnSpcReduction="20000"/>
          </a:bodyPr>
          <a:lstStyle/>
          <a:p>
            <a:pPr>
              <a:spcBef>
                <a:spcPct val="0"/>
              </a:spcBef>
              <a:defRPr/>
            </a:pPr>
            <a:r>
              <a:rPr lang="es-ES" sz="2100" b="1" dirty="0">
                <a:latin typeface="+mj-lt"/>
                <a:ea typeface="+mj-ea"/>
                <a:cs typeface="+mj-cs"/>
              </a:rPr>
              <a:t>…..No necesariamente mayor gasto = mejor resultado en el Índice de Desarrollo Humano</a:t>
            </a:r>
            <a:r>
              <a:rPr lang="es-ES" sz="1200" b="1" dirty="0">
                <a:latin typeface="+mj-lt"/>
                <a:ea typeface="+mj-ea"/>
                <a:cs typeface="+mj-cs"/>
              </a:rPr>
              <a:t>.</a:t>
            </a:r>
            <a:br>
              <a:rPr lang="es-CL" sz="3300" b="1" dirty="0">
                <a:latin typeface="+mj-lt"/>
                <a:ea typeface="+mj-ea"/>
                <a:cs typeface="+mj-cs"/>
              </a:rPr>
            </a:br>
            <a:endParaRPr lang="es-CL" sz="3300" b="1" dirty="0">
              <a:latin typeface="+mj-lt"/>
              <a:ea typeface="+mj-ea"/>
              <a:cs typeface="+mj-cs"/>
            </a:endParaRPr>
          </a:p>
        </p:txBody>
      </p:sp>
      <p:sp>
        <p:nvSpPr>
          <p:cNvPr id="7" name="1 Título"/>
          <p:cNvSpPr txBox="1">
            <a:spLocks/>
          </p:cNvSpPr>
          <p:nvPr/>
        </p:nvSpPr>
        <p:spPr>
          <a:xfrm>
            <a:off x="2667275" y="5021742"/>
            <a:ext cx="3294366" cy="432048"/>
          </a:xfrm>
          <a:prstGeom prst="rect">
            <a:avLst/>
          </a:prstGeom>
        </p:spPr>
        <p:txBody>
          <a:bodyPr vert="horz" lIns="68580" tIns="34290" rIns="68580" bIns="34290" rtlCol="0" anchor="ctr">
            <a:normAutofit fontScale="62500" lnSpcReduction="20000"/>
          </a:bodyPr>
          <a:lstStyle/>
          <a:p>
            <a:pPr>
              <a:spcBef>
                <a:spcPct val="0"/>
              </a:spcBef>
              <a:defRPr/>
            </a:pPr>
            <a:r>
              <a:rPr lang="es-ES" sz="1275" b="1" dirty="0">
                <a:latin typeface="+mj-lt"/>
                <a:ea typeface="+mj-ea"/>
                <a:cs typeface="+mj-cs"/>
              </a:rPr>
              <a:t>Fuente: PNUD</a:t>
            </a:r>
            <a:br>
              <a:rPr lang="es-CL" sz="3300" dirty="0">
                <a:latin typeface="+mj-lt"/>
                <a:ea typeface="+mj-ea"/>
                <a:cs typeface="+mj-cs"/>
              </a:rPr>
            </a:br>
            <a:endParaRPr lang="es-CL" sz="3300" dirty="0">
              <a:latin typeface="+mj-lt"/>
              <a:ea typeface="+mj-ea"/>
              <a:cs typeface="+mj-cs"/>
            </a:endParaRPr>
          </a:p>
        </p:txBody>
      </p:sp>
    </p:spTree>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52033B-2585-42F1-8236-165B2B56BE0E}"/>
              </a:ext>
            </a:extLst>
          </p:cNvPr>
          <p:cNvSpPr>
            <a:spLocks noGrp="1"/>
          </p:cNvSpPr>
          <p:nvPr>
            <p:ph type="title"/>
          </p:nvPr>
        </p:nvSpPr>
        <p:spPr/>
        <p:txBody>
          <a:bodyPr>
            <a:noAutofit/>
          </a:bodyPr>
          <a:lstStyle/>
          <a:p>
            <a:pPr algn="l"/>
            <a:r>
              <a:rPr lang="es-US" sz="2700" b="1" dirty="0"/>
              <a:t>3.2 ¿Quiénes Participan en el Ciclo Presupuestario?</a:t>
            </a:r>
            <a:endParaRPr lang="es-CL" sz="2700" b="1" dirty="0"/>
          </a:p>
        </p:txBody>
      </p:sp>
      <p:sp>
        <p:nvSpPr>
          <p:cNvPr id="3" name="Marcador de contenido 2">
            <a:extLst>
              <a:ext uri="{FF2B5EF4-FFF2-40B4-BE49-F238E27FC236}">
                <a16:creationId xmlns:a16="http://schemas.microsoft.com/office/drawing/2014/main" id="{EA273DCB-E88D-4CB6-BB93-D332A9130F6A}"/>
              </a:ext>
            </a:extLst>
          </p:cNvPr>
          <p:cNvSpPr>
            <a:spLocks noGrp="1"/>
          </p:cNvSpPr>
          <p:nvPr>
            <p:ph idx="1"/>
          </p:nvPr>
        </p:nvSpPr>
        <p:spPr>
          <a:xfrm>
            <a:off x="1042988" y="1614487"/>
            <a:ext cx="7643812" cy="3629025"/>
          </a:xfrm>
        </p:spPr>
        <p:txBody>
          <a:bodyPr>
            <a:normAutofit/>
          </a:bodyPr>
          <a:lstStyle/>
          <a:p>
            <a:pPr>
              <a:buFont typeface="Wingdings" panose="05000000000000000000" pitchFamily="2" charset="2"/>
              <a:buChar char="Ø"/>
            </a:pPr>
            <a:r>
              <a:rPr lang="es-US"/>
              <a:t>Dirección de Presupuestos</a:t>
            </a:r>
          </a:p>
          <a:p>
            <a:pPr>
              <a:buFont typeface="Wingdings" panose="05000000000000000000" pitchFamily="2" charset="2"/>
              <a:buChar char="Ø"/>
            </a:pPr>
            <a:r>
              <a:rPr lang="es-US"/>
              <a:t>Ministerio de Hacienda</a:t>
            </a:r>
          </a:p>
          <a:p>
            <a:pPr>
              <a:buFont typeface="Wingdings" panose="05000000000000000000" pitchFamily="2" charset="2"/>
              <a:buChar char="Ø"/>
            </a:pPr>
            <a:r>
              <a:rPr lang="es-US"/>
              <a:t>Presidente de la República</a:t>
            </a:r>
          </a:p>
          <a:p>
            <a:pPr>
              <a:buFont typeface="Wingdings" panose="05000000000000000000" pitchFamily="2" charset="2"/>
              <a:buChar char="Ø"/>
            </a:pPr>
            <a:r>
              <a:rPr lang="es-US"/>
              <a:t>Parlamento</a:t>
            </a:r>
          </a:p>
          <a:p>
            <a:pPr>
              <a:buFont typeface="Wingdings" panose="05000000000000000000" pitchFamily="2" charset="2"/>
              <a:buChar char="Ø"/>
            </a:pPr>
            <a:r>
              <a:rPr lang="es-US"/>
              <a:t>Ministerios/Servicios Públicos</a:t>
            </a:r>
          </a:p>
          <a:p>
            <a:pPr>
              <a:buFont typeface="Wingdings" panose="05000000000000000000" pitchFamily="2" charset="2"/>
              <a:buChar char="Ø"/>
            </a:pPr>
            <a:r>
              <a:rPr lang="es-US"/>
              <a:t>Contraloría General de la República</a:t>
            </a:r>
          </a:p>
          <a:p>
            <a:pPr>
              <a:buFont typeface="Wingdings" panose="05000000000000000000" pitchFamily="2" charset="2"/>
              <a:buChar char="Ø"/>
            </a:pPr>
            <a:r>
              <a:rPr lang="es-US"/>
              <a:t>Organismos Internacionales, por ej. El BID</a:t>
            </a:r>
          </a:p>
          <a:p>
            <a:pPr>
              <a:buFont typeface="Wingdings" panose="05000000000000000000" pitchFamily="2" charset="2"/>
              <a:buChar char="Ø"/>
            </a:pPr>
            <a:r>
              <a:rPr lang="es-US"/>
              <a:t>Sector Privado: empresarios, proveedores, etc.</a:t>
            </a:r>
          </a:p>
          <a:p>
            <a:endParaRPr lang="es-CL" dirty="0"/>
          </a:p>
        </p:txBody>
      </p:sp>
    </p:spTree>
    <p:extLst>
      <p:ext uri="{BB962C8B-B14F-4D97-AF65-F5344CB8AC3E}">
        <p14:creationId xmlns:p14="http://schemas.microsoft.com/office/powerpoint/2010/main" val="644392368"/>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3719125-114D-41A1-8D60-4566E8DA63EB}"/>
              </a:ext>
            </a:extLst>
          </p:cNvPr>
          <p:cNvSpPr>
            <a:spLocks noGrp="1"/>
          </p:cNvSpPr>
          <p:nvPr>
            <p:ph type="title"/>
          </p:nvPr>
        </p:nvSpPr>
        <p:spPr>
          <a:xfrm>
            <a:off x="628650" y="419894"/>
            <a:ext cx="7886700" cy="844538"/>
          </a:xfrm>
        </p:spPr>
        <p:txBody>
          <a:bodyPr/>
          <a:lstStyle/>
          <a:p>
            <a:pPr algn="l"/>
            <a:r>
              <a:rPr lang="es-US" b="1" dirty="0"/>
              <a:t>3.3 Normas Legales Relevantes</a:t>
            </a:r>
            <a:endParaRPr lang="es-CL" b="1" dirty="0"/>
          </a:p>
        </p:txBody>
      </p:sp>
      <p:sp>
        <p:nvSpPr>
          <p:cNvPr id="3" name="Marcador de contenido 2">
            <a:extLst>
              <a:ext uri="{FF2B5EF4-FFF2-40B4-BE49-F238E27FC236}">
                <a16:creationId xmlns:a16="http://schemas.microsoft.com/office/drawing/2014/main" id="{CDBAA2A0-E094-4851-ABD5-5E2934312222}"/>
              </a:ext>
            </a:extLst>
          </p:cNvPr>
          <p:cNvSpPr>
            <a:spLocks noGrp="1"/>
          </p:cNvSpPr>
          <p:nvPr>
            <p:ph idx="1"/>
          </p:nvPr>
        </p:nvSpPr>
        <p:spPr>
          <a:xfrm>
            <a:off x="628650" y="1491258"/>
            <a:ext cx="7307943" cy="3875484"/>
          </a:xfrm>
        </p:spPr>
        <p:txBody>
          <a:bodyPr>
            <a:noAutofit/>
          </a:bodyPr>
          <a:lstStyle/>
          <a:p>
            <a:pPr marL="2057400" lvl="6" indent="-1844279" algn="just">
              <a:buNone/>
            </a:pPr>
            <a:r>
              <a:rPr lang="es-EC" sz="1800" b="1" dirty="0"/>
              <a:t>a) Constitución Política de la República</a:t>
            </a:r>
          </a:p>
          <a:p>
            <a:pPr marL="2057400" lvl="6" indent="-1844279" algn="just">
              <a:buNone/>
            </a:pPr>
            <a:endParaRPr lang="es-CL" sz="1200" b="1" dirty="0"/>
          </a:p>
          <a:p>
            <a:pPr marL="0" indent="0" algn="just">
              <a:buNone/>
            </a:pPr>
            <a:r>
              <a:rPr lang="es-EC" sz="1200" dirty="0"/>
              <a:t>La Constitución Política de Chile hace referencia en varios artículos al Presupuesto de la Nación. </a:t>
            </a:r>
          </a:p>
          <a:p>
            <a:pPr algn="just"/>
            <a:r>
              <a:rPr lang="es-EC" sz="1200" b="1" dirty="0"/>
              <a:t>“Artículo 3°.- </a:t>
            </a:r>
            <a:r>
              <a:rPr lang="es-EC" sz="1200" dirty="0"/>
              <a:t>El Estado Chileno es unitario. La administración del Estado será funcional y territorialmente descentralizada……”.</a:t>
            </a:r>
          </a:p>
          <a:p>
            <a:pPr algn="just"/>
            <a:r>
              <a:rPr lang="es-CL" sz="1200" b="1" dirty="0"/>
              <a:t>“Artículo 63.- </a:t>
            </a:r>
            <a:r>
              <a:rPr lang="es-CL" sz="1200" dirty="0"/>
              <a:t>Solo son materias de ley:…..18)Las que fijen las bases de la administración pública;…”</a:t>
            </a:r>
          </a:p>
          <a:p>
            <a:pPr lvl="0" algn="just"/>
            <a:r>
              <a:rPr lang="es-EC" sz="1200" dirty="0"/>
              <a:t>“</a:t>
            </a:r>
            <a:r>
              <a:rPr lang="es-EC" sz="1200" b="1" dirty="0"/>
              <a:t>Artículo 65.-</a:t>
            </a:r>
            <a:r>
              <a:rPr lang="es-EC" sz="1200" dirty="0"/>
              <a:t> Las leyes pueden tener origen en la Cámara de Diputados o en el Senado, por mensaje que dirija el Presidente de la República o por moción de cualquiera de sus miembros. Las mociones no pueden ser firmadas por más de diez diputados ni por más de cinco senadores.</a:t>
            </a:r>
            <a:endParaRPr lang="es-CL" sz="1200" dirty="0"/>
          </a:p>
          <a:p>
            <a:pPr algn="just"/>
            <a:r>
              <a:rPr lang="es-EC" sz="1200" b="1" dirty="0"/>
              <a:t>Las leyes sobre tributos de cualquiera naturaleza que sean, sobre los presupuestos de la Administración Pública</a:t>
            </a:r>
            <a:r>
              <a:rPr lang="es-EC" sz="1200" dirty="0"/>
              <a:t> y sobre reclutamiento, sólo pueden tener origen en la Cámara de Diputados. Las leyes sobre amnistía y sobre indultos generales sólo pueden tener origen en el Senado.</a:t>
            </a:r>
          </a:p>
          <a:p>
            <a:pPr algn="just"/>
            <a:r>
              <a:rPr lang="es-EC" sz="1200" b="1" dirty="0"/>
              <a:t>Corresponderá al Presidente de la República la iniciativa exclusiva de los proyectos de ley que tengan relación con la alteración de la división política o administrativa del país, o con la administración financiera o presupuestaria del Estado, incluyendo las modificaciones de la Ley de Presupuestos</a:t>
            </a:r>
            <a:r>
              <a:rPr lang="es-EC" sz="1200" dirty="0"/>
              <a:t>, y con las materias señaladas en los números 10 y 13 del artículo 63….”.</a:t>
            </a:r>
            <a:endParaRPr lang="es-CL" sz="1200" dirty="0"/>
          </a:p>
          <a:p>
            <a:pPr marL="0" indent="0">
              <a:buNone/>
            </a:pPr>
            <a:endParaRPr lang="es-CL" dirty="0"/>
          </a:p>
        </p:txBody>
      </p:sp>
    </p:spTree>
    <p:extLst>
      <p:ext uri="{BB962C8B-B14F-4D97-AF65-F5344CB8AC3E}">
        <p14:creationId xmlns:p14="http://schemas.microsoft.com/office/powerpoint/2010/main" val="3569521907"/>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672949-8AC3-4E52-8C7B-CBFD05F7570B}"/>
              </a:ext>
            </a:extLst>
          </p:cNvPr>
          <p:cNvSpPr>
            <a:spLocks noGrp="1"/>
          </p:cNvSpPr>
          <p:nvPr>
            <p:ph type="title"/>
          </p:nvPr>
        </p:nvSpPr>
        <p:spPr/>
        <p:txBody>
          <a:bodyPr>
            <a:normAutofit/>
          </a:bodyPr>
          <a:lstStyle/>
          <a:p>
            <a:pPr algn="l"/>
            <a:r>
              <a:rPr lang="es-US" b="1" dirty="0"/>
              <a:t>1.- ANTECEDENTES</a:t>
            </a:r>
            <a:endParaRPr lang="es-CL" b="1" dirty="0"/>
          </a:p>
        </p:txBody>
      </p:sp>
      <p:sp>
        <p:nvSpPr>
          <p:cNvPr id="3" name="Marcador de contenido 2">
            <a:extLst>
              <a:ext uri="{FF2B5EF4-FFF2-40B4-BE49-F238E27FC236}">
                <a16:creationId xmlns:a16="http://schemas.microsoft.com/office/drawing/2014/main" id="{9D4EDA70-0B28-41E0-A2D7-E7EEF0B53BC0}"/>
              </a:ext>
            </a:extLst>
          </p:cNvPr>
          <p:cNvSpPr>
            <a:spLocks noGrp="1"/>
          </p:cNvSpPr>
          <p:nvPr>
            <p:ph idx="1"/>
          </p:nvPr>
        </p:nvSpPr>
        <p:spPr>
          <a:xfrm>
            <a:off x="750094" y="2068116"/>
            <a:ext cx="7643812" cy="2721769"/>
          </a:xfrm>
        </p:spPr>
        <p:txBody>
          <a:bodyPr>
            <a:normAutofit lnSpcReduction="10000"/>
          </a:bodyPr>
          <a:lstStyle/>
          <a:p>
            <a:pPr algn="just"/>
            <a:r>
              <a:rPr lang="es-US" sz="1800" b="1" dirty="0"/>
              <a:t>Sistema Presidencialista: </a:t>
            </a:r>
            <a:r>
              <a:rPr lang="es-US" sz="1800" dirty="0"/>
              <a:t>El Gobierno y la Administración del Estado corresponden al Presidente de la República, quien es el Jefe de Estado. En términos presupuestarios las atribuciones del Parlamento son limitadas. Además según el art. 3° El Estado de Chile es Unitario.</a:t>
            </a:r>
          </a:p>
          <a:p>
            <a:pPr algn="just"/>
            <a:r>
              <a:rPr lang="es-US" sz="1800" b="1" dirty="0"/>
              <a:t>Banco Central Autónomo: </a:t>
            </a:r>
            <a:r>
              <a:rPr lang="es-US" sz="1800" dirty="0"/>
              <a:t>El Banco Central es autónomo desde el año 1989. Su principal función es velar por la estabilidad de la moneda, es decir, mantener la inflación baja y estable en el tiempo. También debe promover la estabilidad y eficacia del sistema financiero, velando por el normal funcionamiento de los pagos internos y externos.</a:t>
            </a:r>
          </a:p>
        </p:txBody>
      </p:sp>
      <p:sp>
        <p:nvSpPr>
          <p:cNvPr id="4" name="Flecha: hacia abajo 3">
            <a:extLst>
              <a:ext uri="{FF2B5EF4-FFF2-40B4-BE49-F238E27FC236}">
                <a16:creationId xmlns:a16="http://schemas.microsoft.com/office/drawing/2014/main" id="{D1E89A59-7BFC-4375-85FE-3DBB0A86A5D4}"/>
              </a:ext>
            </a:extLst>
          </p:cNvPr>
          <p:cNvSpPr/>
          <p:nvPr/>
        </p:nvSpPr>
        <p:spPr>
          <a:xfrm>
            <a:off x="4026408" y="4464646"/>
            <a:ext cx="484632" cy="6504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Título 1">
            <a:extLst>
              <a:ext uri="{FF2B5EF4-FFF2-40B4-BE49-F238E27FC236}">
                <a16:creationId xmlns:a16="http://schemas.microsoft.com/office/drawing/2014/main" id="{B71ABCB5-F9E3-487F-BC75-C17897B386D8}"/>
              </a:ext>
            </a:extLst>
          </p:cNvPr>
          <p:cNvSpPr txBox="1">
            <a:spLocks/>
          </p:cNvSpPr>
          <p:nvPr/>
        </p:nvSpPr>
        <p:spPr bwMode="auto">
          <a:xfrm>
            <a:off x="1447800" y="5227003"/>
            <a:ext cx="6126480" cy="6504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a:bodyPr>
          <a:lstStyle>
            <a:lvl1pPr algn="l" rtl="0" fontAlgn="base">
              <a:spcBef>
                <a:spcPct val="0"/>
              </a:spcBef>
              <a:spcAft>
                <a:spcPct val="0"/>
              </a:spcAft>
              <a:defRPr sz="3300">
                <a:solidFill>
                  <a:schemeClr val="tx2"/>
                </a:solidFill>
                <a:latin typeface="+mj-lt"/>
                <a:ea typeface="+mj-ea"/>
                <a:cs typeface="+mj-cs"/>
              </a:defRPr>
            </a:lvl1pPr>
            <a:lvl2pPr algn="l" rtl="0" fontAlgn="base">
              <a:spcBef>
                <a:spcPct val="0"/>
              </a:spcBef>
              <a:spcAft>
                <a:spcPct val="0"/>
              </a:spcAft>
              <a:defRPr sz="3300">
                <a:solidFill>
                  <a:schemeClr val="tx2"/>
                </a:solidFill>
                <a:latin typeface="Arial" charset="0"/>
              </a:defRPr>
            </a:lvl2pPr>
            <a:lvl3pPr algn="l" rtl="0" fontAlgn="base">
              <a:spcBef>
                <a:spcPct val="0"/>
              </a:spcBef>
              <a:spcAft>
                <a:spcPct val="0"/>
              </a:spcAft>
              <a:defRPr sz="3300">
                <a:solidFill>
                  <a:schemeClr val="tx2"/>
                </a:solidFill>
                <a:latin typeface="Arial" charset="0"/>
              </a:defRPr>
            </a:lvl3pPr>
            <a:lvl4pPr algn="l" rtl="0" fontAlgn="base">
              <a:spcBef>
                <a:spcPct val="0"/>
              </a:spcBef>
              <a:spcAft>
                <a:spcPct val="0"/>
              </a:spcAft>
              <a:defRPr sz="3300">
                <a:solidFill>
                  <a:schemeClr val="tx2"/>
                </a:solidFill>
                <a:latin typeface="Arial" charset="0"/>
              </a:defRPr>
            </a:lvl4pPr>
            <a:lvl5pPr algn="l" rtl="0" fontAlgn="base">
              <a:spcBef>
                <a:spcPct val="0"/>
              </a:spcBef>
              <a:spcAft>
                <a:spcPct val="0"/>
              </a:spcAft>
              <a:defRPr sz="3300">
                <a:solidFill>
                  <a:schemeClr val="tx2"/>
                </a:solidFill>
                <a:latin typeface="Arial" charset="0"/>
              </a:defRPr>
            </a:lvl5pPr>
            <a:lvl6pPr marL="342900" algn="l" rtl="0" fontAlgn="base">
              <a:spcBef>
                <a:spcPct val="0"/>
              </a:spcBef>
              <a:spcAft>
                <a:spcPct val="0"/>
              </a:spcAft>
              <a:defRPr sz="3300">
                <a:solidFill>
                  <a:schemeClr val="tx2"/>
                </a:solidFill>
                <a:latin typeface="Arial" charset="0"/>
              </a:defRPr>
            </a:lvl6pPr>
            <a:lvl7pPr marL="685800" algn="l" rtl="0" fontAlgn="base">
              <a:spcBef>
                <a:spcPct val="0"/>
              </a:spcBef>
              <a:spcAft>
                <a:spcPct val="0"/>
              </a:spcAft>
              <a:defRPr sz="3300">
                <a:solidFill>
                  <a:schemeClr val="tx2"/>
                </a:solidFill>
                <a:latin typeface="Arial" charset="0"/>
              </a:defRPr>
            </a:lvl7pPr>
            <a:lvl8pPr marL="1028700" algn="l" rtl="0" fontAlgn="base">
              <a:spcBef>
                <a:spcPct val="0"/>
              </a:spcBef>
              <a:spcAft>
                <a:spcPct val="0"/>
              </a:spcAft>
              <a:defRPr sz="3300">
                <a:solidFill>
                  <a:schemeClr val="tx2"/>
                </a:solidFill>
                <a:latin typeface="Arial" charset="0"/>
              </a:defRPr>
            </a:lvl8pPr>
            <a:lvl9pPr marL="1371600" algn="l" rtl="0" fontAlgn="base">
              <a:spcBef>
                <a:spcPct val="0"/>
              </a:spcBef>
              <a:spcAft>
                <a:spcPct val="0"/>
              </a:spcAft>
              <a:defRPr sz="3300">
                <a:solidFill>
                  <a:schemeClr val="tx2"/>
                </a:solidFill>
                <a:latin typeface="Arial" charset="0"/>
              </a:defRPr>
            </a:lvl9pPr>
          </a:lstStyle>
          <a:p>
            <a:pPr algn="ctr"/>
            <a:r>
              <a:rPr lang="es-US" b="1" kern="0" dirty="0"/>
              <a:t>NUEVA CONSTITUCION??</a:t>
            </a:r>
            <a:endParaRPr lang="es-CL" b="1" kern="0" dirty="0"/>
          </a:p>
        </p:txBody>
      </p:sp>
    </p:spTree>
    <p:extLst>
      <p:ext uri="{BB962C8B-B14F-4D97-AF65-F5344CB8AC3E}">
        <p14:creationId xmlns:p14="http://schemas.microsoft.com/office/powerpoint/2010/main" val="1944961878"/>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758425C-2E68-4560-8AEE-BECDDD4554D8}"/>
              </a:ext>
            </a:extLst>
          </p:cNvPr>
          <p:cNvSpPr>
            <a:spLocks noGrp="1"/>
          </p:cNvSpPr>
          <p:nvPr>
            <p:ph idx="1"/>
          </p:nvPr>
        </p:nvSpPr>
        <p:spPr>
          <a:xfrm>
            <a:off x="951723" y="534273"/>
            <a:ext cx="7296538" cy="5120077"/>
          </a:xfrm>
        </p:spPr>
        <p:txBody>
          <a:bodyPr>
            <a:noAutofit/>
          </a:bodyPr>
          <a:lstStyle/>
          <a:p>
            <a:pPr lvl="0" algn="just"/>
            <a:r>
              <a:rPr lang="es-EC" sz="1400" b="1" dirty="0"/>
              <a:t>“Artículo 67.-</a:t>
            </a:r>
            <a:r>
              <a:rPr lang="es-EC" sz="1400" dirty="0"/>
              <a:t> </a:t>
            </a:r>
            <a:r>
              <a:rPr lang="es-EC" sz="1400" b="1" dirty="0"/>
              <a:t>El proyecto de Ley de Presupuestos deberá ser presentado por el Presidente de la República al Congreso Nacional, a lo menos con tres meses de anterioridad a la fecha en que debe empezar a regir; y si el Congreso no lo despachare dentro de los sesenta días contados desde su presentación, regirá el proyecto presentado por el Presidente de la República.</a:t>
            </a:r>
            <a:br>
              <a:rPr lang="es-EC" sz="1400" dirty="0"/>
            </a:br>
            <a:r>
              <a:rPr lang="es-EC" sz="1400" dirty="0"/>
              <a:t>El Congreso Nacional no podrá aumentar ni disminuir la estimación de los ingresos; sólo podrá reducir los gastos contenidos en el proyecto de Ley de Presupuestos, salvo los que estén establecidos por ley permanente.</a:t>
            </a:r>
            <a:br>
              <a:rPr lang="es-EC" sz="1400" dirty="0"/>
            </a:br>
            <a:r>
              <a:rPr lang="es-EC" sz="1400" dirty="0"/>
              <a:t>La estimación del rendimiento de los recursos que consulta la Ley de Presupuestos y de los nuevos que establezca cualquiera otra iniciativa de ley, corresponderá exclusivamente al Presidente, previo informe de los organismos técnicos respectivos.</a:t>
            </a:r>
            <a:endParaRPr lang="es-CL" sz="1400" dirty="0"/>
          </a:p>
          <a:p>
            <a:pPr algn="just"/>
            <a:r>
              <a:rPr lang="es-EC" sz="1400" dirty="0"/>
              <a:t>No podrá el Congreso aprobar ningún nuevo gasto con cargo a los fondos de la Nación sin que se indiquen, al mismo tiempo, las fuentes de recursos necesarios para atender dicho gasto.</a:t>
            </a:r>
            <a:endParaRPr lang="es-CL" sz="1400" dirty="0"/>
          </a:p>
          <a:p>
            <a:pPr algn="just"/>
            <a:r>
              <a:rPr lang="es-EC" sz="1400" dirty="0"/>
              <a:t>Si la fuente de recursos otorgada por el Congreso fuere insuficiente para financiar cualquier nuevo gasto que se apruebe, el Presidente de la República, al promulgar la ley, previo informe favorable del servicio o institución a través del cual se recaude el nuevo ingreso, refrendado por la Contraloría General de la República, deberá reducir proporcionalmente todos los gastos, cualquiera que sea su naturaleza.”.</a:t>
            </a:r>
            <a:endParaRPr lang="es-CL" sz="1400" dirty="0"/>
          </a:p>
          <a:p>
            <a:pPr algn="just"/>
            <a:endParaRPr lang="es-CL" dirty="0"/>
          </a:p>
          <a:p>
            <a:endParaRPr lang="es-CL" dirty="0"/>
          </a:p>
        </p:txBody>
      </p:sp>
    </p:spTree>
    <p:extLst>
      <p:ext uri="{BB962C8B-B14F-4D97-AF65-F5344CB8AC3E}">
        <p14:creationId xmlns:p14="http://schemas.microsoft.com/office/powerpoint/2010/main" val="1108404406"/>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36F6571-CB4C-4668-A7C2-0840B5B29D44}"/>
              </a:ext>
            </a:extLst>
          </p:cNvPr>
          <p:cNvSpPr>
            <a:spLocks noGrp="1"/>
          </p:cNvSpPr>
          <p:nvPr>
            <p:ph idx="1"/>
          </p:nvPr>
        </p:nvSpPr>
        <p:spPr>
          <a:xfrm>
            <a:off x="628650" y="1268731"/>
            <a:ext cx="7886700" cy="4221242"/>
          </a:xfrm>
        </p:spPr>
        <p:txBody>
          <a:bodyPr>
            <a:normAutofit/>
          </a:bodyPr>
          <a:lstStyle/>
          <a:p>
            <a:pPr lvl="0"/>
            <a:r>
              <a:rPr lang="es-EC" b="1" dirty="0"/>
              <a:t>“Artículo 69.-</a:t>
            </a:r>
            <a:r>
              <a:rPr lang="es-EC" dirty="0"/>
              <a:t> Todo proyecto puede ser objeto de adiciones o correcciones en los trámites que corresponda, tanto en la Cámara de Diputados como en el Senado; pero en ningún caso se admitirán las que no tengan relación directa con las ideas matrices o fundamentales del proyecto….”</a:t>
            </a:r>
            <a:br>
              <a:rPr lang="es-EC" dirty="0"/>
            </a:br>
            <a:endParaRPr lang="es-CL" dirty="0"/>
          </a:p>
        </p:txBody>
      </p:sp>
    </p:spTree>
    <p:extLst>
      <p:ext uri="{BB962C8B-B14F-4D97-AF65-F5344CB8AC3E}">
        <p14:creationId xmlns:p14="http://schemas.microsoft.com/office/powerpoint/2010/main" val="1793051101"/>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96D1E0-DE39-4E7E-BB27-425046A7B121}"/>
              </a:ext>
            </a:extLst>
          </p:cNvPr>
          <p:cNvSpPr>
            <a:spLocks noGrp="1"/>
          </p:cNvSpPr>
          <p:nvPr>
            <p:ph type="title"/>
          </p:nvPr>
        </p:nvSpPr>
        <p:spPr/>
        <p:txBody>
          <a:bodyPr>
            <a:normAutofit/>
          </a:bodyPr>
          <a:lstStyle/>
          <a:p>
            <a:r>
              <a:rPr lang="es-US" sz="1800" b="1" dirty="0"/>
              <a:t>b) FONDO MONETARIO INTERNACIONAL-MEF</a:t>
            </a:r>
            <a:endParaRPr lang="es-CL" sz="1800" b="1" dirty="0"/>
          </a:p>
        </p:txBody>
      </p:sp>
      <p:sp>
        <p:nvSpPr>
          <p:cNvPr id="3" name="Marcador de contenido 2">
            <a:extLst>
              <a:ext uri="{FF2B5EF4-FFF2-40B4-BE49-F238E27FC236}">
                <a16:creationId xmlns:a16="http://schemas.microsoft.com/office/drawing/2014/main" id="{16B5F0B0-1100-444A-91BC-86D0EEDBC4E4}"/>
              </a:ext>
            </a:extLst>
          </p:cNvPr>
          <p:cNvSpPr>
            <a:spLocks noGrp="1"/>
          </p:cNvSpPr>
          <p:nvPr>
            <p:ph idx="1"/>
          </p:nvPr>
        </p:nvSpPr>
        <p:spPr>
          <a:xfrm>
            <a:off x="750094" y="1787300"/>
            <a:ext cx="7643812" cy="3629025"/>
          </a:xfrm>
        </p:spPr>
        <p:txBody>
          <a:bodyPr>
            <a:normAutofit fontScale="92500" lnSpcReduction="10000"/>
          </a:bodyPr>
          <a:lstStyle/>
          <a:p>
            <a:pPr algn="just"/>
            <a:r>
              <a:rPr lang="es-EC" dirty="0"/>
              <a:t>El Manual de Estadísticas de Finanzas Públicas describe un sistema estadístico macroeconómico especializado, el marco de las estadísticas de finanzas públicas (EFP), formulado para respaldar el análisis fiscal. El Manual i) proporciona los principios económicos y de presentación de información que deben usarse para compilar las estadísticas; ii) describe las directrices para la presentación de estadísticas fiscales dentro de un marco analítico que incluye partidas de resultado adecuadas; y iii) se encuentra armonizado con las directrices de otros sistemas estadísticos macroeconómicos. </a:t>
            </a:r>
            <a:endParaRPr lang="es-CL" dirty="0"/>
          </a:p>
        </p:txBody>
      </p:sp>
    </p:spTree>
    <p:extLst>
      <p:ext uri="{BB962C8B-B14F-4D97-AF65-F5344CB8AC3E}">
        <p14:creationId xmlns:p14="http://schemas.microsoft.com/office/powerpoint/2010/main" val="1878515490"/>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2D5488-6C0D-4D7A-968F-B988A8D2634E}"/>
              </a:ext>
            </a:extLst>
          </p:cNvPr>
          <p:cNvSpPr>
            <a:spLocks noGrp="1"/>
          </p:cNvSpPr>
          <p:nvPr>
            <p:ph type="title"/>
          </p:nvPr>
        </p:nvSpPr>
        <p:spPr/>
        <p:txBody>
          <a:bodyPr/>
          <a:lstStyle/>
          <a:p>
            <a:pPr algn="l"/>
            <a:r>
              <a:rPr lang="es-US" b="1" dirty="0"/>
              <a:t>c)  Decreto N° 1.263 de 1.975</a:t>
            </a:r>
            <a:endParaRPr lang="es-CL" b="1" dirty="0"/>
          </a:p>
        </p:txBody>
      </p:sp>
      <p:sp>
        <p:nvSpPr>
          <p:cNvPr id="3" name="Marcador de contenido 2">
            <a:extLst>
              <a:ext uri="{FF2B5EF4-FFF2-40B4-BE49-F238E27FC236}">
                <a16:creationId xmlns:a16="http://schemas.microsoft.com/office/drawing/2014/main" id="{49EB1030-9C0A-471F-93AA-10EF0E9B18A4}"/>
              </a:ext>
            </a:extLst>
          </p:cNvPr>
          <p:cNvSpPr>
            <a:spLocks noGrp="1"/>
          </p:cNvSpPr>
          <p:nvPr>
            <p:ph idx="1"/>
          </p:nvPr>
        </p:nvSpPr>
        <p:spPr>
          <a:xfrm>
            <a:off x="1111017" y="1560314"/>
            <a:ext cx="6921966" cy="3737372"/>
          </a:xfrm>
        </p:spPr>
        <p:txBody>
          <a:bodyPr>
            <a:normAutofit fontScale="62500" lnSpcReduction="20000"/>
          </a:bodyPr>
          <a:lstStyle/>
          <a:p>
            <a:pPr algn="just"/>
            <a:r>
              <a:rPr lang="es-EC" dirty="0"/>
              <a:t>La administración financiera del Estado, está regulada por el Decreto Ley N°1.263 del año 1975. En este cuerpo legal se define la Administración Financiera del Estado como el conjunto de procesos administrativos que permiten la obtención de recursos y su aplicación a la concreción de los logros de los objetivos del Estado. La administración financiera incluye, fundamentalmente, los procesos presupuestarios, de </a:t>
            </a:r>
            <a:r>
              <a:rPr lang="es-EC" dirty="0">
                <a:hlinkClick r:id="rId4"/>
              </a:rPr>
              <a:t>contabilidad</a:t>
            </a:r>
            <a:r>
              <a:rPr lang="es-EC" dirty="0"/>
              <a:t> y de administración de fondos.</a:t>
            </a:r>
            <a:endParaRPr lang="es-CL" dirty="0"/>
          </a:p>
          <a:p>
            <a:pPr algn="just"/>
            <a:r>
              <a:rPr lang="es-EC" dirty="0"/>
              <a:t>El Sistema de Administración Financiera del Estado es el conjunto de procesos administrativos que permiten la obtención de recursos y su aplicación al logro de los objetivos del Estado (art 1°). Este sistema, genera interacciones que son reguladas por normas,  principios y procedimientos, en función de los objetivos determinados por cada Institución, en armonía con el Gobierno Central.</a:t>
            </a:r>
            <a:endParaRPr lang="es-CL" dirty="0"/>
          </a:p>
          <a:p>
            <a:pPr algn="just"/>
            <a:r>
              <a:rPr lang="es-CL" dirty="0"/>
              <a:t>El Sistema  de Administración Financiera, está conformado por Servicios o Instituciones que para estos efectos, en la Ley son mencionados en su conjunto como  “Sector Público”, y que van desde la Presidencia de la República, hasta Congreso Nacional, Poder Judicial, Contraloría General de la República, Gobiernos Regionales, Municipalidades y Ministerios.</a:t>
            </a:r>
          </a:p>
          <a:p>
            <a:endParaRPr lang="es-CL" dirty="0"/>
          </a:p>
        </p:txBody>
      </p:sp>
    </p:spTree>
    <p:extLst>
      <p:ext uri="{BB962C8B-B14F-4D97-AF65-F5344CB8AC3E}">
        <p14:creationId xmlns:p14="http://schemas.microsoft.com/office/powerpoint/2010/main" val="386756111"/>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descr="Pergamino"/>
          <p:cNvSpPr>
            <a:spLocks noGrp="1" noChangeArrowheads="1"/>
          </p:cNvSpPr>
          <p:nvPr>
            <p:ph type="title"/>
          </p:nvPr>
        </p:nvSpPr>
        <p:spPr>
          <a:xfrm>
            <a:off x="457200" y="274638"/>
            <a:ext cx="8229600" cy="1143000"/>
          </a:xfrm>
        </p:spPr>
        <p:txBody>
          <a:bodyPr vert="horz" wrap="square" lIns="91440" tIns="45720" rIns="91440" bIns="45720" numCol="1" rtlCol="0" anchor="ctr" anchorCtr="0" compatLnSpc="1">
            <a:prstTxWarp prst="textNoShape">
              <a:avLst/>
            </a:prstTxWarp>
            <a:normAutofit/>
          </a:bodyPr>
          <a:lstStyle/>
          <a:p>
            <a:pPr>
              <a:defRPr/>
            </a:pPr>
            <a:r>
              <a:rPr lang="es-ES_tradnl" b="1"/>
              <a:t>Decreto Ley N° 1.263</a:t>
            </a:r>
          </a:p>
        </p:txBody>
      </p:sp>
      <p:sp>
        <p:nvSpPr>
          <p:cNvPr id="4" name="Rectangle 3" descr="Pergamino"/>
          <p:cNvSpPr>
            <a:spLocks noChangeArrowheads="1"/>
          </p:cNvSpPr>
          <p:nvPr/>
        </p:nvSpPr>
        <p:spPr bwMode="auto">
          <a:xfrm>
            <a:off x="767216" y="1417638"/>
            <a:ext cx="4993821" cy="3629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lnSpcReduction="10000"/>
          </a:bodyPr>
          <a:lstStyle/>
          <a:p>
            <a:pPr marL="342900" indent="-342900" eaLnBrk="0" fontAlgn="base" hangingPunct="0">
              <a:lnSpc>
                <a:spcPct val="90000"/>
              </a:lnSpc>
              <a:spcBef>
                <a:spcPct val="20000"/>
              </a:spcBef>
              <a:spcAft>
                <a:spcPct val="0"/>
              </a:spcAft>
              <a:buFontTx/>
              <a:buAutoNum type="alphaUcParenR"/>
              <a:defRPr/>
            </a:pPr>
            <a:endParaRPr lang="es-ES_tradnl" sz="1200" u="sng" dirty="0"/>
          </a:p>
          <a:p>
            <a:pPr eaLnBrk="0" fontAlgn="base" hangingPunct="0">
              <a:lnSpc>
                <a:spcPct val="90000"/>
              </a:lnSpc>
              <a:spcBef>
                <a:spcPct val="20000"/>
              </a:spcBef>
              <a:spcAft>
                <a:spcPct val="0"/>
              </a:spcAft>
              <a:buFontTx/>
              <a:buAutoNum type="alphaUcParenR"/>
              <a:defRPr/>
            </a:pPr>
            <a:r>
              <a:rPr lang="es-ES_tradnl" sz="1400" b="1" dirty="0"/>
              <a:t>  </a:t>
            </a:r>
            <a:r>
              <a:rPr lang="es-ES_tradnl" sz="1400" b="1" u="sng" dirty="0"/>
              <a:t>Características</a:t>
            </a:r>
            <a:r>
              <a:rPr lang="es-ES_tradnl" sz="1400" b="1" dirty="0"/>
              <a:t>: Ley marco, genérica.</a:t>
            </a:r>
          </a:p>
          <a:p>
            <a:pPr marL="342900" indent="-342900" eaLnBrk="0" fontAlgn="base" hangingPunct="0">
              <a:lnSpc>
                <a:spcPct val="90000"/>
              </a:lnSpc>
              <a:spcBef>
                <a:spcPct val="20000"/>
              </a:spcBef>
              <a:spcAft>
                <a:spcPct val="0"/>
              </a:spcAft>
              <a:defRPr/>
            </a:pPr>
            <a:endParaRPr lang="es-ES_tradnl" sz="1400" dirty="0"/>
          </a:p>
          <a:p>
            <a:pPr marL="261938" indent="-261938" eaLnBrk="0" fontAlgn="base" hangingPunct="0">
              <a:lnSpc>
                <a:spcPct val="90000"/>
              </a:lnSpc>
              <a:spcBef>
                <a:spcPct val="20000"/>
              </a:spcBef>
              <a:spcAft>
                <a:spcPct val="0"/>
              </a:spcAft>
              <a:buFontTx/>
              <a:buAutoNum type="alphaUcParenR" startAt="2"/>
              <a:defRPr/>
            </a:pPr>
            <a:r>
              <a:rPr lang="es-ES_tradnl" sz="1400" b="1" u="sng" dirty="0"/>
              <a:t>Sistemas</a:t>
            </a:r>
            <a:r>
              <a:rPr lang="es-ES_tradnl" sz="1400" b="1" dirty="0"/>
              <a:t>:</a:t>
            </a:r>
          </a:p>
          <a:p>
            <a:pPr marL="385763" indent="-22225" eaLnBrk="0" fontAlgn="base" hangingPunct="0">
              <a:lnSpc>
                <a:spcPct val="90000"/>
              </a:lnSpc>
              <a:spcBef>
                <a:spcPct val="20000"/>
              </a:spcBef>
              <a:spcAft>
                <a:spcPct val="0"/>
              </a:spcAft>
              <a:buFont typeface="Wingdings" pitchFamily="2" charset="2"/>
              <a:buChar char="Ø"/>
              <a:defRPr/>
            </a:pPr>
            <a:r>
              <a:rPr lang="es-ES_tradnl" sz="1400" b="1" dirty="0"/>
              <a:t>Presupuestario,</a:t>
            </a:r>
          </a:p>
          <a:p>
            <a:pPr marL="385763" indent="-22225" eaLnBrk="0" fontAlgn="base" hangingPunct="0">
              <a:lnSpc>
                <a:spcPct val="90000"/>
              </a:lnSpc>
              <a:spcBef>
                <a:spcPct val="20000"/>
              </a:spcBef>
              <a:spcAft>
                <a:spcPct val="0"/>
              </a:spcAft>
              <a:buFont typeface="Wingdings" pitchFamily="2" charset="2"/>
              <a:buChar char="Ø"/>
              <a:defRPr/>
            </a:pPr>
            <a:r>
              <a:rPr lang="es-ES_tradnl" sz="1400" b="1" dirty="0"/>
              <a:t>Contabilidad y</a:t>
            </a:r>
          </a:p>
          <a:p>
            <a:pPr marL="385763" indent="-22225" eaLnBrk="0" fontAlgn="base" hangingPunct="0">
              <a:lnSpc>
                <a:spcPct val="90000"/>
              </a:lnSpc>
              <a:spcBef>
                <a:spcPct val="20000"/>
              </a:spcBef>
              <a:spcAft>
                <a:spcPct val="0"/>
              </a:spcAft>
              <a:buFont typeface="Wingdings" pitchFamily="2" charset="2"/>
              <a:buChar char="Ø"/>
              <a:defRPr/>
            </a:pPr>
            <a:r>
              <a:rPr lang="es-ES_tradnl" sz="1400" b="1" dirty="0"/>
              <a:t> </a:t>
            </a:r>
            <a:r>
              <a:rPr lang="es-ES_tradnl" sz="1400" b="1" dirty="0" err="1"/>
              <a:t>Adm</a:t>
            </a:r>
            <a:r>
              <a:rPr lang="es-ES_tradnl" sz="1400" b="1" dirty="0"/>
              <a:t>. Fondos</a:t>
            </a:r>
            <a:r>
              <a:rPr lang="es-ES_tradnl" sz="1400" dirty="0"/>
              <a:t>.</a:t>
            </a:r>
          </a:p>
          <a:p>
            <a:pPr marL="342900" indent="-342900" eaLnBrk="0" fontAlgn="base" hangingPunct="0">
              <a:lnSpc>
                <a:spcPct val="90000"/>
              </a:lnSpc>
              <a:spcBef>
                <a:spcPct val="20000"/>
              </a:spcBef>
              <a:spcAft>
                <a:spcPct val="0"/>
              </a:spcAft>
              <a:defRPr/>
            </a:pPr>
            <a:endParaRPr lang="es-ES_tradnl" sz="1400" dirty="0"/>
          </a:p>
          <a:p>
            <a:pPr marL="342900" indent="-342900" eaLnBrk="0" fontAlgn="base" hangingPunct="0">
              <a:lnSpc>
                <a:spcPct val="90000"/>
              </a:lnSpc>
              <a:spcBef>
                <a:spcPct val="20000"/>
              </a:spcBef>
              <a:spcAft>
                <a:spcPct val="0"/>
              </a:spcAft>
              <a:defRPr/>
            </a:pPr>
            <a:r>
              <a:rPr lang="es-ES_tradnl" sz="1400" b="1" dirty="0"/>
              <a:t>C) </a:t>
            </a:r>
            <a:r>
              <a:rPr lang="es-ES_tradnl" sz="1400" b="1" u="sng" dirty="0"/>
              <a:t>Sistema Presupuestario</a:t>
            </a:r>
            <a:r>
              <a:rPr lang="es-ES_tradnl" sz="1400" b="1" dirty="0"/>
              <a:t>: </a:t>
            </a:r>
          </a:p>
          <a:p>
            <a:pPr marL="342900" indent="20638" eaLnBrk="0" fontAlgn="base" hangingPunct="0">
              <a:lnSpc>
                <a:spcPct val="90000"/>
              </a:lnSpc>
              <a:spcBef>
                <a:spcPct val="20000"/>
              </a:spcBef>
              <a:spcAft>
                <a:spcPct val="0"/>
              </a:spcAft>
              <a:buFont typeface="Wingdings" pitchFamily="2" charset="2"/>
              <a:buChar char="Ø"/>
              <a:defRPr/>
            </a:pPr>
            <a:r>
              <a:rPr lang="es-ES_tradnl" sz="1400" dirty="0"/>
              <a:t>Programa Financiero de  Mediano Plazo y </a:t>
            </a:r>
          </a:p>
          <a:p>
            <a:pPr marL="342900" indent="20638" eaLnBrk="0" fontAlgn="base" hangingPunct="0">
              <a:lnSpc>
                <a:spcPct val="90000"/>
              </a:lnSpc>
              <a:spcBef>
                <a:spcPct val="20000"/>
              </a:spcBef>
              <a:spcAft>
                <a:spcPct val="0"/>
              </a:spcAft>
              <a:buFont typeface="Wingdings" pitchFamily="2" charset="2"/>
              <a:buChar char="Ø"/>
              <a:defRPr/>
            </a:pPr>
            <a:r>
              <a:rPr lang="es-ES_tradnl" sz="1400" dirty="0"/>
              <a:t>Presupuestos Anuales.</a:t>
            </a:r>
          </a:p>
          <a:p>
            <a:pPr marL="342900" indent="-342900" eaLnBrk="0" fontAlgn="base" hangingPunct="0">
              <a:lnSpc>
                <a:spcPct val="90000"/>
              </a:lnSpc>
              <a:spcBef>
                <a:spcPct val="20000"/>
              </a:spcBef>
              <a:spcAft>
                <a:spcPct val="0"/>
              </a:spcAft>
              <a:defRPr/>
            </a:pPr>
            <a:endParaRPr lang="es-ES_tradnl" sz="1400" dirty="0"/>
          </a:p>
          <a:p>
            <a:pPr marL="342900" indent="-342900" eaLnBrk="0" fontAlgn="base" hangingPunct="0">
              <a:lnSpc>
                <a:spcPct val="90000"/>
              </a:lnSpc>
              <a:spcBef>
                <a:spcPct val="20000"/>
              </a:spcBef>
              <a:spcAft>
                <a:spcPct val="0"/>
              </a:spcAft>
              <a:defRPr/>
            </a:pPr>
            <a:r>
              <a:rPr lang="es-ES_tradnl" sz="1400" b="1" dirty="0"/>
              <a:t>D) </a:t>
            </a:r>
            <a:r>
              <a:rPr lang="es-ES_tradnl" sz="1400" b="1" u="sng" dirty="0"/>
              <a:t>Cobertura</a:t>
            </a:r>
            <a:r>
              <a:rPr lang="es-ES_tradnl" sz="1400" b="1" dirty="0"/>
              <a:t>: </a:t>
            </a:r>
          </a:p>
          <a:p>
            <a:pPr marL="342900" indent="20638" eaLnBrk="0" fontAlgn="base" hangingPunct="0">
              <a:lnSpc>
                <a:spcPct val="90000"/>
              </a:lnSpc>
              <a:spcBef>
                <a:spcPct val="20000"/>
              </a:spcBef>
              <a:spcAft>
                <a:spcPct val="0"/>
              </a:spcAft>
              <a:buFont typeface="Wingdings" pitchFamily="2" charset="2"/>
              <a:buChar char="Ø"/>
              <a:defRPr/>
            </a:pPr>
            <a:r>
              <a:rPr lang="es-ES_tradnl" sz="1400" b="1" dirty="0"/>
              <a:t>Servicios Centralizados y Descentralizados,</a:t>
            </a:r>
          </a:p>
          <a:p>
            <a:pPr marL="342900" indent="20638" eaLnBrk="0" fontAlgn="base" hangingPunct="0">
              <a:lnSpc>
                <a:spcPct val="90000"/>
              </a:lnSpc>
              <a:spcBef>
                <a:spcPct val="20000"/>
              </a:spcBef>
              <a:spcAft>
                <a:spcPct val="0"/>
              </a:spcAft>
              <a:buFont typeface="Wingdings" pitchFamily="2" charset="2"/>
              <a:buChar char="Ø"/>
              <a:defRPr/>
            </a:pPr>
            <a:r>
              <a:rPr lang="es-ES_tradnl" sz="1400" b="1" dirty="0"/>
              <a:t>Congreso y Poder Judicial</a:t>
            </a:r>
          </a:p>
          <a:p>
            <a:pPr marL="342900" indent="20638" eaLnBrk="0" fontAlgn="base" hangingPunct="0">
              <a:lnSpc>
                <a:spcPct val="90000"/>
              </a:lnSpc>
              <a:spcBef>
                <a:spcPct val="20000"/>
              </a:spcBef>
              <a:spcAft>
                <a:spcPct val="0"/>
              </a:spcAft>
              <a:buFont typeface="Wingdings" pitchFamily="2" charset="2"/>
              <a:buChar char="Ø"/>
              <a:defRPr/>
            </a:pPr>
            <a:r>
              <a:rPr lang="es-ES_tradnl" sz="1400" b="1" dirty="0"/>
              <a:t>(excluye: Municipios, empresas y </a:t>
            </a:r>
            <a:r>
              <a:rPr lang="es-ES_tradnl" sz="1400" b="1" dirty="0" err="1"/>
              <a:t>Ues</a:t>
            </a:r>
            <a:r>
              <a:rPr lang="es-ES_tradnl" sz="1400" b="1" dirty="0"/>
              <a:t>).</a:t>
            </a:r>
          </a:p>
        </p:txBody>
      </p:sp>
      <p:pic>
        <p:nvPicPr>
          <p:cNvPr id="3" name="Gráfico 2" descr="Contrato">
            <a:extLst>
              <a:ext uri="{FF2B5EF4-FFF2-40B4-BE49-F238E27FC236}">
                <a16:creationId xmlns:a16="http://schemas.microsoft.com/office/drawing/2014/main" id="{9364260E-210D-4F86-9027-6776A2F94A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36809" y="1887316"/>
            <a:ext cx="2234741" cy="223474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B0F992-FDD0-4439-B5C2-155DFA67FFF4}"/>
              </a:ext>
            </a:extLst>
          </p:cNvPr>
          <p:cNvSpPr>
            <a:spLocks noGrp="1"/>
          </p:cNvSpPr>
          <p:nvPr>
            <p:ph type="title"/>
          </p:nvPr>
        </p:nvSpPr>
        <p:spPr/>
        <p:txBody>
          <a:bodyPr/>
          <a:lstStyle/>
          <a:p>
            <a:pPr algn="l"/>
            <a:r>
              <a:rPr lang="es-US" b="1" dirty="0"/>
              <a:t>d) Decreto N° 854 de 2004</a:t>
            </a:r>
            <a:endParaRPr lang="es-CL" b="1" dirty="0"/>
          </a:p>
        </p:txBody>
      </p:sp>
      <p:sp>
        <p:nvSpPr>
          <p:cNvPr id="3" name="Marcador de contenido 2">
            <a:extLst>
              <a:ext uri="{FF2B5EF4-FFF2-40B4-BE49-F238E27FC236}">
                <a16:creationId xmlns:a16="http://schemas.microsoft.com/office/drawing/2014/main" id="{62A43676-17D6-429F-96DD-71EB15AAC841}"/>
              </a:ext>
            </a:extLst>
          </p:cNvPr>
          <p:cNvSpPr>
            <a:spLocks noGrp="1"/>
          </p:cNvSpPr>
          <p:nvPr>
            <p:ph idx="1"/>
          </p:nvPr>
        </p:nvSpPr>
        <p:spPr>
          <a:xfrm>
            <a:off x="1277634" y="1619543"/>
            <a:ext cx="6588732" cy="3618914"/>
          </a:xfrm>
        </p:spPr>
        <p:txBody>
          <a:bodyPr>
            <a:normAutofit/>
          </a:bodyPr>
          <a:lstStyle/>
          <a:p>
            <a:pPr algn="just"/>
            <a:r>
              <a:rPr lang="es-EC" dirty="0"/>
              <a:t>El Decreto N° 854 del año 2004 del Ministerio de Hacienda determina las clasificaciones presupuestarias de ingresos y gastos en el país. Incluye en primer lugar la clasificación Institucional, que corresponde a la agrupación presupuestaria de los organismos que se incluyen en la Ley de Presupuestos del Sector.</a:t>
            </a:r>
            <a:endParaRPr lang="es-CL" dirty="0"/>
          </a:p>
          <a:p>
            <a:endParaRPr lang="es-CL" dirty="0"/>
          </a:p>
        </p:txBody>
      </p:sp>
    </p:spTree>
    <p:extLst>
      <p:ext uri="{BB962C8B-B14F-4D97-AF65-F5344CB8AC3E}">
        <p14:creationId xmlns:p14="http://schemas.microsoft.com/office/powerpoint/2010/main" val="1110656963"/>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424B80-CD85-4D37-8E35-96C1BD4E9A14}"/>
              </a:ext>
            </a:extLst>
          </p:cNvPr>
          <p:cNvSpPr>
            <a:spLocks noGrp="1"/>
          </p:cNvSpPr>
          <p:nvPr>
            <p:ph type="title"/>
          </p:nvPr>
        </p:nvSpPr>
        <p:spPr/>
        <p:txBody>
          <a:bodyPr/>
          <a:lstStyle/>
          <a:p>
            <a:r>
              <a:rPr lang="es-US" b="1" dirty="0"/>
              <a:t>e) Ley de Responsabilidad Fiscal-Ley </a:t>
            </a:r>
            <a:r>
              <a:rPr lang="es-US" b="1" dirty="0" err="1"/>
              <a:t>N°</a:t>
            </a:r>
            <a:r>
              <a:rPr lang="es-US" b="1" dirty="0"/>
              <a:t> 20.128 de 2006</a:t>
            </a:r>
            <a:endParaRPr lang="es-CL" b="1" dirty="0"/>
          </a:p>
        </p:txBody>
      </p:sp>
      <p:sp>
        <p:nvSpPr>
          <p:cNvPr id="3" name="Marcador de contenido 2">
            <a:extLst>
              <a:ext uri="{FF2B5EF4-FFF2-40B4-BE49-F238E27FC236}">
                <a16:creationId xmlns:a16="http://schemas.microsoft.com/office/drawing/2014/main" id="{89722A0E-9846-46C1-ADC4-ED43423BF610}"/>
              </a:ext>
            </a:extLst>
          </p:cNvPr>
          <p:cNvSpPr>
            <a:spLocks noGrp="1"/>
          </p:cNvSpPr>
          <p:nvPr>
            <p:ph idx="1"/>
          </p:nvPr>
        </p:nvSpPr>
        <p:spPr/>
        <p:txBody>
          <a:bodyPr>
            <a:normAutofit fontScale="85000" lnSpcReduction="20000"/>
          </a:bodyPr>
          <a:lstStyle/>
          <a:p>
            <a:pPr marL="0" indent="0" algn="just">
              <a:buNone/>
            </a:pPr>
            <a:r>
              <a:rPr lang="es-CL" dirty="0"/>
              <a:t>Art. 1°: El Presidente de la República, dentro de los 90 días siguientes a la fecha en que asuma sus funciones, mediante decreto supremo expedido por intermedio del Ministerio de Hacienda, establecerá las bases de la política fiscal que se aplicará durante su administración, que deberá incluir un pronunciamiento  explícito acerca de las implicancias y efectos que tendrá su política sobre el Balance Estructural correspondiente al período de su administración. Copia de este decreto, así como de las modificaciones que se le introduzcan durante su vigencia, deberán ser remitidas a las Comisiones de Hacienda del Senado y de la Cámara de Diputados, y a la Comisión Especial de Presupuestos a que se refiere el artículo 19 de la ley </a:t>
            </a:r>
            <a:r>
              <a:rPr lang="es-CL" dirty="0" err="1"/>
              <a:t>N°</a:t>
            </a:r>
            <a:r>
              <a:rPr lang="es-CL" dirty="0"/>
              <a:t> 18.918, Orgánica Constitucional del Congreso Nacional.</a:t>
            </a:r>
          </a:p>
        </p:txBody>
      </p:sp>
    </p:spTree>
    <p:extLst>
      <p:ext uri="{BB962C8B-B14F-4D97-AF65-F5344CB8AC3E}">
        <p14:creationId xmlns:p14="http://schemas.microsoft.com/office/powerpoint/2010/main" val="648889448"/>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esquinas redondeadas 5">
            <a:extLst>
              <a:ext uri="{FF2B5EF4-FFF2-40B4-BE49-F238E27FC236}">
                <a16:creationId xmlns:a16="http://schemas.microsoft.com/office/drawing/2014/main" id="{55E9064C-14ED-49BA-93B9-D60D43B775E9}"/>
              </a:ext>
            </a:extLst>
          </p:cNvPr>
          <p:cNvSpPr/>
          <p:nvPr/>
        </p:nvSpPr>
        <p:spPr>
          <a:xfrm>
            <a:off x="964785" y="112670"/>
            <a:ext cx="4083076" cy="131499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dirty="0"/>
              <a:t>Decreto N</a:t>
            </a:r>
            <a:r>
              <a:rPr lang="es-ES"/>
              <a:t>°755</a:t>
            </a:r>
            <a:endParaRPr lang="es-ES" dirty="0"/>
          </a:p>
          <a:p>
            <a:pPr algn="ctr"/>
            <a:r>
              <a:rPr lang="es-ES" dirty="0"/>
              <a:t>29 de junio de 2022</a:t>
            </a:r>
            <a:endParaRPr lang="es-CL" dirty="0"/>
          </a:p>
        </p:txBody>
      </p:sp>
      <p:pic>
        <p:nvPicPr>
          <p:cNvPr id="10" name="Imagen 9">
            <a:extLst>
              <a:ext uri="{FF2B5EF4-FFF2-40B4-BE49-F238E27FC236}">
                <a16:creationId xmlns:a16="http://schemas.microsoft.com/office/drawing/2014/main" id="{486C254A-F414-539D-0AA2-F0712C688A42}"/>
              </a:ext>
            </a:extLst>
          </p:cNvPr>
          <p:cNvPicPr>
            <a:picLocks noChangeAspect="1"/>
          </p:cNvPicPr>
          <p:nvPr/>
        </p:nvPicPr>
        <p:blipFill rotWithShape="1">
          <a:blip r:embed="rId2"/>
          <a:srcRect t="42762" b="31672"/>
          <a:stretch/>
        </p:blipFill>
        <p:spPr>
          <a:xfrm>
            <a:off x="0" y="3056709"/>
            <a:ext cx="9144000" cy="1314996"/>
          </a:xfrm>
          <a:prstGeom prst="rect">
            <a:avLst/>
          </a:prstGeom>
        </p:spPr>
      </p:pic>
      <p:pic>
        <p:nvPicPr>
          <p:cNvPr id="12" name="Imagen 11">
            <a:extLst>
              <a:ext uri="{FF2B5EF4-FFF2-40B4-BE49-F238E27FC236}">
                <a16:creationId xmlns:a16="http://schemas.microsoft.com/office/drawing/2014/main" id="{F691E7F6-2587-C0A1-FFE0-9B41EF07E58E}"/>
              </a:ext>
            </a:extLst>
          </p:cNvPr>
          <p:cNvPicPr>
            <a:picLocks noChangeAspect="1"/>
          </p:cNvPicPr>
          <p:nvPr/>
        </p:nvPicPr>
        <p:blipFill rotWithShape="1">
          <a:blip r:embed="rId2"/>
          <a:srcRect t="26326"/>
          <a:stretch/>
        </p:blipFill>
        <p:spPr>
          <a:xfrm>
            <a:off x="0" y="2211354"/>
            <a:ext cx="9144000" cy="3789395"/>
          </a:xfrm>
          <a:prstGeom prst="rect">
            <a:avLst/>
          </a:prstGeom>
        </p:spPr>
      </p:pic>
      <p:cxnSp>
        <p:nvCxnSpPr>
          <p:cNvPr id="14" name="Conector recto de flecha 13">
            <a:extLst>
              <a:ext uri="{FF2B5EF4-FFF2-40B4-BE49-F238E27FC236}">
                <a16:creationId xmlns:a16="http://schemas.microsoft.com/office/drawing/2014/main" id="{075E3F87-7C5E-4779-0138-B4C604C0DADD}"/>
              </a:ext>
            </a:extLst>
          </p:cNvPr>
          <p:cNvCxnSpPr>
            <a:cxnSpLocks/>
          </p:cNvCxnSpPr>
          <p:nvPr/>
        </p:nvCxnSpPr>
        <p:spPr>
          <a:xfrm>
            <a:off x="2799184" y="1495073"/>
            <a:ext cx="681134" cy="7162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Elipse 15">
            <a:extLst>
              <a:ext uri="{FF2B5EF4-FFF2-40B4-BE49-F238E27FC236}">
                <a16:creationId xmlns:a16="http://schemas.microsoft.com/office/drawing/2014/main" id="{C8C4C5E0-12E7-046F-3287-DBBD17842D0C}"/>
              </a:ext>
            </a:extLst>
          </p:cNvPr>
          <p:cNvSpPr/>
          <p:nvPr/>
        </p:nvSpPr>
        <p:spPr>
          <a:xfrm>
            <a:off x="-195943" y="2715208"/>
            <a:ext cx="9498563" cy="193143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386715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93F77B-8631-4341-951A-8322AEC051ED}"/>
              </a:ext>
            </a:extLst>
          </p:cNvPr>
          <p:cNvSpPr>
            <a:spLocks noGrp="1"/>
          </p:cNvSpPr>
          <p:nvPr>
            <p:ph type="title"/>
          </p:nvPr>
        </p:nvSpPr>
        <p:spPr/>
        <p:txBody>
          <a:bodyPr/>
          <a:lstStyle/>
          <a:p>
            <a:pPr algn="l"/>
            <a:r>
              <a:rPr lang="es-US" b="1" dirty="0">
                <a:solidFill>
                  <a:schemeClr val="tx2">
                    <a:lumMod val="75000"/>
                  </a:schemeClr>
                </a:solidFill>
              </a:rPr>
              <a:t>4.- COBERTURA</a:t>
            </a:r>
            <a:endParaRPr lang="es-CL" b="1" dirty="0">
              <a:solidFill>
                <a:schemeClr val="tx2">
                  <a:lumMod val="75000"/>
                </a:schemeClr>
              </a:solidFill>
            </a:endParaRPr>
          </a:p>
        </p:txBody>
      </p:sp>
      <p:sp>
        <p:nvSpPr>
          <p:cNvPr id="4" name="2 Marcador de contenido">
            <a:extLst>
              <a:ext uri="{FF2B5EF4-FFF2-40B4-BE49-F238E27FC236}">
                <a16:creationId xmlns:a16="http://schemas.microsoft.com/office/drawing/2014/main" id="{60A1B5A1-DBA5-4CFA-BE94-8A2FE50A12A0}"/>
              </a:ext>
            </a:extLst>
          </p:cNvPr>
          <p:cNvSpPr>
            <a:spLocks noGrp="1"/>
          </p:cNvSpPr>
          <p:nvPr>
            <p:ph idx="1"/>
          </p:nvPr>
        </p:nvSpPr>
        <p:spPr>
          <a:xfrm>
            <a:off x="1381767" y="1409021"/>
            <a:ext cx="6380466" cy="4039958"/>
          </a:xfrm>
        </p:spPr>
        <p:txBody>
          <a:bodyPr rtlCol="0">
            <a:noAutofit/>
          </a:bodyPr>
          <a:lstStyle/>
          <a:p>
            <a:pPr>
              <a:defRPr/>
            </a:pPr>
            <a:r>
              <a:rPr lang="es-CL" sz="1500" b="1" dirty="0">
                <a:solidFill>
                  <a:schemeClr val="bg1">
                    <a:lumMod val="10000"/>
                  </a:schemeClr>
                </a:solidFill>
                <a:latin typeface="Times New Roman" pitchFamily="18" charset="0"/>
                <a:cs typeface="Times New Roman" pitchFamily="18" charset="0"/>
              </a:rPr>
              <a:t>Desagregación</a:t>
            </a:r>
          </a:p>
          <a:p>
            <a:pPr algn="just">
              <a:defRPr/>
            </a:pPr>
            <a:r>
              <a:rPr lang="es-CL" sz="1500" dirty="0">
                <a:solidFill>
                  <a:schemeClr val="bg1">
                    <a:lumMod val="10000"/>
                  </a:schemeClr>
                </a:solidFill>
                <a:latin typeface="Times New Roman" pitchFamily="18" charset="0"/>
                <a:cs typeface="Times New Roman" pitchFamily="18" charset="0"/>
              </a:rPr>
              <a:t>El Gobierno General se encuentra estructurado en diferentes niveles dependiendo de la cobertura territorial que tienen las unidades que cumplen funciones de gobierno en un determinado país. Asimismo, la naturaleza de las instituciones que componen el Sector Público depende de 3 factores fundamentales: su dependencia administrativa, las relaciones de propiedad y la sujeción a normas comunes de administración y control financiero.</a:t>
            </a:r>
          </a:p>
          <a:p>
            <a:pPr>
              <a:defRPr/>
            </a:pPr>
            <a:endParaRPr lang="es-CL" sz="1500" dirty="0">
              <a:solidFill>
                <a:schemeClr val="bg1">
                  <a:lumMod val="10000"/>
                </a:schemeClr>
              </a:solidFill>
              <a:latin typeface="Times New Roman" pitchFamily="18" charset="0"/>
              <a:cs typeface="Times New Roman" pitchFamily="18" charset="0"/>
            </a:endParaRPr>
          </a:p>
          <a:p>
            <a:pPr>
              <a:defRPr/>
            </a:pPr>
            <a:r>
              <a:rPr lang="es-CL" sz="1500" b="1" dirty="0">
                <a:solidFill>
                  <a:schemeClr val="bg1">
                    <a:lumMod val="10000"/>
                  </a:schemeClr>
                </a:solidFill>
                <a:latin typeface="Times New Roman" pitchFamily="18" charset="0"/>
                <a:cs typeface="Times New Roman" pitchFamily="18" charset="0"/>
              </a:rPr>
              <a:t>En el caso chileno, las normas institucionales permiten distinguir 7 categorías:</a:t>
            </a:r>
          </a:p>
          <a:p>
            <a:pPr>
              <a:buFont typeface="+mj-lt"/>
              <a:buAutoNum type="arabicPeriod"/>
              <a:defRPr/>
            </a:pPr>
            <a:r>
              <a:rPr lang="es-CL" sz="1500" dirty="0">
                <a:solidFill>
                  <a:schemeClr val="bg1">
                    <a:lumMod val="10000"/>
                  </a:schemeClr>
                </a:solidFill>
                <a:latin typeface="Times New Roman" pitchFamily="18" charset="0"/>
                <a:cs typeface="Times New Roman" pitchFamily="18" charset="0"/>
              </a:rPr>
              <a:t>Instituciones Centralizadas</a:t>
            </a:r>
          </a:p>
          <a:p>
            <a:pPr>
              <a:buFont typeface="+mj-lt"/>
              <a:buAutoNum type="arabicPeriod"/>
              <a:defRPr/>
            </a:pPr>
            <a:r>
              <a:rPr lang="es-CL" sz="1500" dirty="0">
                <a:solidFill>
                  <a:schemeClr val="bg1">
                    <a:lumMod val="10000"/>
                  </a:schemeClr>
                </a:solidFill>
                <a:latin typeface="Times New Roman" pitchFamily="18" charset="0"/>
                <a:cs typeface="Times New Roman" pitchFamily="18" charset="0"/>
              </a:rPr>
              <a:t>Entidades Autónomas o regidas por normas especiales</a:t>
            </a:r>
          </a:p>
          <a:p>
            <a:pPr>
              <a:buFont typeface="+mj-lt"/>
              <a:buAutoNum type="arabicPeriod"/>
              <a:defRPr/>
            </a:pPr>
            <a:r>
              <a:rPr lang="es-CL" sz="1500" dirty="0">
                <a:solidFill>
                  <a:schemeClr val="bg1">
                    <a:lumMod val="10000"/>
                  </a:schemeClr>
                </a:solidFill>
                <a:latin typeface="Times New Roman" pitchFamily="18" charset="0"/>
                <a:cs typeface="Times New Roman" pitchFamily="18" charset="0"/>
              </a:rPr>
              <a:t>Instituciones Descentralizadas</a:t>
            </a:r>
          </a:p>
          <a:p>
            <a:pPr>
              <a:buFont typeface="+mj-lt"/>
              <a:buAutoNum type="arabicPeriod"/>
              <a:defRPr/>
            </a:pPr>
            <a:r>
              <a:rPr lang="es-CL" sz="1500" dirty="0">
                <a:solidFill>
                  <a:schemeClr val="bg1">
                    <a:lumMod val="10000"/>
                  </a:schemeClr>
                </a:solidFill>
                <a:latin typeface="Times New Roman" pitchFamily="18" charset="0"/>
                <a:cs typeface="Times New Roman" pitchFamily="18" charset="0"/>
              </a:rPr>
              <a:t>Instituciones Públicas sin fines de lucro</a:t>
            </a:r>
          </a:p>
          <a:p>
            <a:pPr>
              <a:buFont typeface="+mj-lt"/>
              <a:buAutoNum type="arabicPeriod"/>
              <a:defRPr/>
            </a:pPr>
            <a:r>
              <a:rPr lang="es-CL" sz="1500" dirty="0">
                <a:solidFill>
                  <a:schemeClr val="bg1">
                    <a:lumMod val="10000"/>
                  </a:schemeClr>
                </a:solidFill>
                <a:latin typeface="Times New Roman" pitchFamily="18" charset="0"/>
                <a:cs typeface="Times New Roman" pitchFamily="18" charset="0"/>
              </a:rPr>
              <a:t>Municipalidades</a:t>
            </a:r>
          </a:p>
          <a:p>
            <a:pPr>
              <a:buFont typeface="+mj-lt"/>
              <a:buAutoNum type="arabicPeriod"/>
              <a:defRPr/>
            </a:pPr>
            <a:r>
              <a:rPr lang="es-CL" sz="1500" dirty="0">
                <a:solidFill>
                  <a:schemeClr val="bg1">
                    <a:lumMod val="10000"/>
                  </a:schemeClr>
                </a:solidFill>
                <a:latin typeface="Times New Roman" pitchFamily="18" charset="0"/>
                <a:cs typeface="Times New Roman" pitchFamily="18" charset="0"/>
              </a:rPr>
              <a:t>Empresas Públicas</a:t>
            </a:r>
          </a:p>
          <a:p>
            <a:pPr>
              <a:buFont typeface="+mj-lt"/>
              <a:buAutoNum type="arabicPeriod"/>
              <a:defRPr/>
            </a:pPr>
            <a:r>
              <a:rPr lang="es-CL" sz="1500" dirty="0">
                <a:solidFill>
                  <a:schemeClr val="bg1">
                    <a:lumMod val="10000"/>
                  </a:schemeClr>
                </a:solidFill>
                <a:latin typeface="Times New Roman" pitchFamily="18" charset="0"/>
                <a:cs typeface="Times New Roman" pitchFamily="18" charset="0"/>
              </a:rPr>
              <a:t>Banco Central</a:t>
            </a:r>
            <a:endParaRPr lang="es-ES" sz="1500" dirty="0">
              <a:solidFill>
                <a:schemeClr val="bg1">
                  <a:lumMod val="10000"/>
                </a:schemeClr>
              </a:solidFill>
              <a:latin typeface="Times New Roman" pitchFamily="18" charset="0"/>
              <a:cs typeface="Times New Roman" pitchFamily="18" charset="0"/>
            </a:endParaRPr>
          </a:p>
        </p:txBody>
      </p:sp>
      <p:sp>
        <p:nvSpPr>
          <p:cNvPr id="3" name="Flecha: pentágono 2">
            <a:extLst>
              <a:ext uri="{FF2B5EF4-FFF2-40B4-BE49-F238E27FC236}">
                <a16:creationId xmlns:a16="http://schemas.microsoft.com/office/drawing/2014/main" id="{63FE742C-28E6-4863-940B-415420753E86}"/>
              </a:ext>
            </a:extLst>
          </p:cNvPr>
          <p:cNvSpPr/>
          <p:nvPr/>
        </p:nvSpPr>
        <p:spPr>
          <a:xfrm rot="5400000">
            <a:off x="7910287" y="174172"/>
            <a:ext cx="1219200" cy="870857"/>
          </a:xfrm>
          <a:prstGeom prst="homePlate">
            <a:avLst/>
          </a:prstGeom>
          <a:solidFill>
            <a:srgbClr val="002060"/>
          </a:solidFill>
          <a:ln>
            <a:solidFill>
              <a:srgbClr val="00206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286499042"/>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2 Marcador de contenido">
            <a:extLst>
              <a:ext uri="{FF2B5EF4-FFF2-40B4-BE49-F238E27FC236}">
                <a16:creationId xmlns:a16="http://schemas.microsoft.com/office/drawing/2014/main" id="{69A7A7F1-771F-490C-B4C6-8270BD0D8D41}"/>
              </a:ext>
            </a:extLst>
          </p:cNvPr>
          <p:cNvSpPr txBox="1">
            <a:spLocks/>
          </p:cNvSpPr>
          <p:nvPr/>
        </p:nvSpPr>
        <p:spPr>
          <a:xfrm>
            <a:off x="1311728" y="843366"/>
            <a:ext cx="6172200" cy="4644516"/>
          </a:xfrm>
          <a:prstGeom prst="rect">
            <a:avLst/>
          </a:prstGeom>
        </p:spPr>
        <p:txBody>
          <a:bodyPr vert="horz" lIns="68580" tIns="34290" rIns="68580" bIns="3429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buFont typeface="Wingdings" pitchFamily="2" charset="2"/>
              <a:buNone/>
              <a:defRPr/>
            </a:pPr>
            <a:r>
              <a:rPr lang="es-ES_tradnl" sz="1300" b="1" i="1" dirty="0">
                <a:solidFill>
                  <a:schemeClr val="bg1">
                    <a:lumMod val="10000"/>
                  </a:schemeClr>
                </a:solidFill>
                <a:effectLst>
                  <a:outerShdw blurRad="38100" dist="38100" dir="2700000" algn="tl">
                    <a:srgbClr val="C0C0C0"/>
                  </a:outerShdw>
                </a:effectLst>
              </a:rPr>
              <a:t>1.- Instituciones Centralizadas</a:t>
            </a:r>
          </a:p>
          <a:p>
            <a:pPr algn="just">
              <a:buFont typeface="Wingdings" pitchFamily="2" charset="2"/>
              <a:buNone/>
              <a:defRPr/>
            </a:pPr>
            <a:r>
              <a:rPr lang="es-ES_tradnl" sz="1300" i="1" dirty="0">
                <a:solidFill>
                  <a:schemeClr val="bg1">
                    <a:lumMod val="10000"/>
                  </a:schemeClr>
                </a:solidFill>
                <a:effectLst>
                  <a:outerShdw blurRad="38100" dist="38100" dir="2700000" algn="tl">
                    <a:srgbClr val="C0C0C0"/>
                  </a:outerShdw>
                </a:effectLst>
              </a:rPr>
              <a:t>	Corresponden a los organismos que colaboran directamente con el Presidente de la República en la administración del Estado y aquellos que actúan con personalidad jurídica y los bienes y recursos del Estado. Incluyen a los Ministerios, Intendencias y Gobernaciones y los servicios centralizados sometidos a la supervigilancia del Presidente a través del Ministerio respectivo.</a:t>
            </a:r>
          </a:p>
          <a:p>
            <a:pPr algn="just">
              <a:buFont typeface="Wingdings" pitchFamily="2" charset="2"/>
              <a:buNone/>
              <a:defRPr/>
            </a:pPr>
            <a:endParaRPr lang="es-ES_tradnl" sz="1300" i="1" dirty="0">
              <a:solidFill>
                <a:schemeClr val="bg1">
                  <a:lumMod val="10000"/>
                </a:schemeClr>
              </a:solidFill>
              <a:effectLst>
                <a:outerShdw blurRad="38100" dist="38100" dir="2700000" algn="tl">
                  <a:srgbClr val="C0C0C0"/>
                </a:outerShdw>
              </a:effectLst>
            </a:endParaRPr>
          </a:p>
          <a:p>
            <a:pPr algn="just">
              <a:buFont typeface="Wingdings" pitchFamily="2" charset="2"/>
              <a:buNone/>
              <a:defRPr/>
            </a:pPr>
            <a:r>
              <a:rPr lang="es-ES_tradnl" sz="1300" b="1" i="1" dirty="0">
                <a:solidFill>
                  <a:schemeClr val="bg1">
                    <a:lumMod val="10000"/>
                  </a:schemeClr>
                </a:solidFill>
                <a:effectLst>
                  <a:outerShdw blurRad="38100" dist="38100" dir="2700000" algn="tl">
                    <a:srgbClr val="C0C0C0"/>
                  </a:outerShdw>
                </a:effectLst>
              </a:rPr>
              <a:t>2.- Entidades Autónomas</a:t>
            </a:r>
          </a:p>
          <a:p>
            <a:pPr algn="just">
              <a:buFont typeface="Wingdings" pitchFamily="2" charset="2"/>
              <a:buNone/>
              <a:defRPr/>
            </a:pPr>
            <a:r>
              <a:rPr lang="es-ES_tradnl" sz="1300" i="1" dirty="0">
                <a:solidFill>
                  <a:schemeClr val="bg1">
                    <a:lumMod val="10000"/>
                  </a:schemeClr>
                </a:solidFill>
                <a:effectLst>
                  <a:outerShdw blurRad="38100" dist="38100" dir="2700000" algn="tl">
                    <a:srgbClr val="C0C0C0"/>
                  </a:outerShdw>
                </a:effectLst>
              </a:rPr>
              <a:t>	Corresponden a aquellos poderes del Estado y de la administración que cuentan con normas constitucionales especiales, incluyendo al Congreso Nacional,  Poder Judicial, Contraloría General de la República, Tribunal Constitucional, Tribunal Calificador de Elecciones, Tribunales Regionales Electorales y las Fuerzas Armadas y de Orden.</a:t>
            </a:r>
          </a:p>
          <a:p>
            <a:pPr algn="just">
              <a:buFont typeface="Wingdings" pitchFamily="2" charset="2"/>
              <a:buNone/>
              <a:defRPr/>
            </a:pPr>
            <a:endParaRPr lang="es-ES_tradnl" sz="1300" i="1" dirty="0">
              <a:solidFill>
                <a:schemeClr val="bg1">
                  <a:lumMod val="10000"/>
                </a:schemeClr>
              </a:solidFill>
              <a:effectLst>
                <a:outerShdw blurRad="38100" dist="38100" dir="2700000" algn="tl">
                  <a:srgbClr val="C0C0C0"/>
                </a:outerShdw>
              </a:effectLst>
            </a:endParaRPr>
          </a:p>
          <a:p>
            <a:pPr algn="just">
              <a:buFont typeface="Wingdings" pitchFamily="2" charset="2"/>
              <a:buNone/>
              <a:defRPr/>
            </a:pPr>
            <a:r>
              <a:rPr lang="es-ES_tradnl" sz="1300" b="1" i="1" dirty="0">
                <a:solidFill>
                  <a:schemeClr val="bg1">
                    <a:lumMod val="10000"/>
                  </a:schemeClr>
                </a:solidFill>
                <a:effectLst>
                  <a:outerShdw blurRad="38100" dist="38100" dir="2700000" algn="tl">
                    <a:srgbClr val="C0C0C0"/>
                  </a:outerShdw>
                </a:effectLst>
              </a:rPr>
              <a:t>3.- Instituciones Descentralizadas</a:t>
            </a:r>
          </a:p>
          <a:p>
            <a:pPr algn="just">
              <a:defRPr/>
            </a:pPr>
            <a:r>
              <a:rPr lang="es-CL" sz="1300" dirty="0">
                <a:solidFill>
                  <a:schemeClr val="bg1">
                    <a:lumMod val="10000"/>
                  </a:schemeClr>
                </a:solidFill>
              </a:rPr>
              <a:t>Incluye a los servicios de derecho público con personalidad jurídica y patrimonio propios, que se relacionan con el Presidente de la República a través de un Ministerio.</a:t>
            </a:r>
          </a:p>
          <a:p>
            <a:pPr algn="just">
              <a:defRPr/>
            </a:pPr>
            <a:endParaRPr lang="es-CL" sz="1300" dirty="0">
              <a:solidFill>
                <a:schemeClr val="bg1">
                  <a:lumMod val="10000"/>
                </a:schemeClr>
              </a:solidFill>
            </a:endParaRPr>
          </a:p>
          <a:p>
            <a:pPr algn="just">
              <a:buFont typeface="Arial" panose="020B0604020202020204" pitchFamily="34" charset="0"/>
              <a:buNone/>
              <a:defRPr/>
            </a:pPr>
            <a:r>
              <a:rPr lang="es-CL" sz="1300" b="1" i="1" dirty="0">
                <a:solidFill>
                  <a:schemeClr val="bg1">
                    <a:lumMod val="10000"/>
                  </a:schemeClr>
                </a:solidFill>
              </a:rPr>
              <a:t>4.- Instituciones Públicas Autónomas sin Fines de Lucro</a:t>
            </a:r>
          </a:p>
          <a:p>
            <a:pPr algn="just">
              <a:defRPr/>
            </a:pPr>
            <a:r>
              <a:rPr lang="es-CL" sz="1300" i="1" dirty="0">
                <a:solidFill>
                  <a:schemeClr val="bg1">
                    <a:lumMod val="10000"/>
                  </a:schemeClr>
                </a:solidFill>
              </a:rPr>
              <a:t>Corresponden a corporaciones de derecho público cuya administración es ejercida autónomamente en virtud de leyes especiales. Abarcan fundamentalmente a  entidades de educación superior.</a:t>
            </a:r>
          </a:p>
          <a:p>
            <a:pPr algn="just">
              <a:defRPr/>
            </a:pPr>
            <a:endParaRPr lang="es-CL" sz="1300" i="1" dirty="0">
              <a:solidFill>
                <a:schemeClr val="bg1">
                  <a:lumMod val="10000"/>
                </a:schemeClr>
              </a:solidFill>
            </a:endParaRPr>
          </a:p>
          <a:p>
            <a:pPr algn="just">
              <a:buFont typeface="Arial" panose="020B0604020202020204" pitchFamily="34" charset="0"/>
              <a:buNone/>
              <a:defRPr/>
            </a:pPr>
            <a:r>
              <a:rPr lang="es-CL" sz="1300" b="1" i="1" dirty="0">
                <a:solidFill>
                  <a:schemeClr val="bg1">
                    <a:lumMod val="10000"/>
                  </a:schemeClr>
                </a:solidFill>
              </a:rPr>
              <a:t>5.- Municipalidades</a:t>
            </a:r>
          </a:p>
          <a:p>
            <a:pPr algn="just">
              <a:defRPr/>
            </a:pPr>
            <a:r>
              <a:rPr lang="es-CL" sz="1300" i="1" dirty="0">
                <a:solidFill>
                  <a:schemeClr val="bg1">
                    <a:lumMod val="10000"/>
                  </a:schemeClr>
                </a:solidFill>
              </a:rPr>
              <a:t>Son corporaciones de derecho público, con personalidad jurídica y patrimonio propios, encargadas de la administración local de cada comuna.</a:t>
            </a:r>
          </a:p>
          <a:p>
            <a:pPr algn="just">
              <a:buFont typeface="Wingdings" pitchFamily="2" charset="2"/>
              <a:buNone/>
              <a:defRPr/>
            </a:pPr>
            <a:endParaRPr lang="es-ES_tradnl" sz="1050" i="1" dirty="0">
              <a:solidFill>
                <a:schemeClr val="bg1">
                  <a:lumMod val="10000"/>
                </a:schemeClr>
              </a:solidFill>
              <a:effectLst>
                <a:outerShdw blurRad="38100" dist="38100" dir="2700000" algn="tl">
                  <a:srgbClr val="C0C0C0"/>
                </a:outerShdw>
              </a:effectLst>
            </a:endParaRPr>
          </a:p>
          <a:p>
            <a:pPr>
              <a:defRPr/>
            </a:pPr>
            <a:endParaRPr lang="es-ES" sz="2400" dirty="0"/>
          </a:p>
        </p:txBody>
      </p:sp>
      <p:sp>
        <p:nvSpPr>
          <p:cNvPr id="2" name="Flecha: pentágono 1">
            <a:extLst>
              <a:ext uri="{FF2B5EF4-FFF2-40B4-BE49-F238E27FC236}">
                <a16:creationId xmlns:a16="http://schemas.microsoft.com/office/drawing/2014/main" id="{A3A738B4-E4FE-480A-B15E-019D1F36F223}"/>
              </a:ext>
            </a:extLst>
          </p:cNvPr>
          <p:cNvSpPr/>
          <p:nvPr/>
        </p:nvSpPr>
        <p:spPr>
          <a:xfrm rot="5400000">
            <a:off x="7924801" y="174171"/>
            <a:ext cx="1219200" cy="870857"/>
          </a:xfrm>
          <a:prstGeom prst="homePlate">
            <a:avLst/>
          </a:prstGeom>
          <a:solidFill>
            <a:srgbClr val="002060"/>
          </a:solidFill>
          <a:ln>
            <a:solidFill>
              <a:srgbClr val="00206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Tree>
    <p:extLst>
      <p:ext uri="{BB962C8B-B14F-4D97-AF65-F5344CB8AC3E}">
        <p14:creationId xmlns:p14="http://schemas.microsoft.com/office/powerpoint/2010/main" val="155620333"/>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338" name="1 Título"/>
          <p:cNvSpPr>
            <a:spLocks noGrp="1"/>
          </p:cNvSpPr>
          <p:nvPr>
            <p:ph type="title"/>
          </p:nvPr>
        </p:nvSpPr>
        <p:spPr/>
        <p:txBody>
          <a:bodyPr>
            <a:normAutofit/>
          </a:bodyPr>
          <a:lstStyle/>
          <a:p>
            <a:r>
              <a:rPr lang="es-US" sz="2400" b="1" dirty="0"/>
              <a:t>2.- ESTADO Y MACROECONOMIA</a:t>
            </a:r>
            <a:endParaRPr lang="es-ES" altLang="en-US" sz="2400" b="1" dirty="0"/>
          </a:p>
        </p:txBody>
      </p:sp>
      <p:sp>
        <p:nvSpPr>
          <p:cNvPr id="3" name="2 Marcador de contenido"/>
          <p:cNvSpPr>
            <a:spLocks noGrp="1"/>
          </p:cNvSpPr>
          <p:nvPr>
            <p:ph idx="1"/>
          </p:nvPr>
        </p:nvSpPr>
        <p:spPr/>
        <p:txBody>
          <a:bodyPr rtlCol="0">
            <a:normAutofit/>
          </a:bodyPr>
          <a:lstStyle/>
          <a:p>
            <a:pPr>
              <a:defRPr/>
            </a:pPr>
            <a:endParaRPr lang="es-CL" sz="1200" dirty="0">
              <a:solidFill>
                <a:schemeClr val="bg1">
                  <a:lumMod val="10000"/>
                </a:schemeClr>
              </a:solidFill>
            </a:endParaRPr>
          </a:p>
          <a:p>
            <a:pPr algn="ctr">
              <a:buNone/>
              <a:defRPr/>
            </a:pPr>
            <a:endParaRPr lang="es-ES" sz="1200" b="1" kern="1500" spc="143" dirty="0">
              <a:solidFill>
                <a:schemeClr val="tx2">
                  <a:lumMod val="75000"/>
                </a:schemeClr>
              </a:solidFill>
              <a:effectLst>
                <a:outerShdw blurRad="38100" dist="38100" dir="2700000" algn="tl">
                  <a:srgbClr val="000000"/>
                </a:outerShdw>
              </a:effectLst>
              <a:latin typeface="Garamond" pitchFamily="18" charset="0"/>
            </a:endParaRPr>
          </a:p>
          <a:p>
            <a:pPr marL="332185" indent="75010">
              <a:buNone/>
              <a:defRPr/>
            </a:pPr>
            <a:endParaRPr lang="es-CL" sz="1200" i="1" dirty="0">
              <a:solidFill>
                <a:schemeClr val="bg1">
                  <a:lumMod val="10000"/>
                </a:schemeClr>
              </a:solidFill>
            </a:endParaRPr>
          </a:p>
          <a:p>
            <a:pPr marL="332185" indent="75010">
              <a:buNone/>
              <a:defRPr/>
            </a:pPr>
            <a:r>
              <a:rPr lang="es-CL" sz="1600" i="1" dirty="0">
                <a:solidFill>
                  <a:schemeClr val="bg1">
                    <a:lumMod val="10000"/>
                  </a:schemeClr>
                </a:solidFill>
              </a:rPr>
              <a:t>Donde:</a:t>
            </a:r>
          </a:p>
          <a:p>
            <a:pPr marL="332185" indent="75010">
              <a:buNone/>
              <a:defRPr/>
            </a:pPr>
            <a:r>
              <a:rPr lang="es-CL" sz="1600" i="1" dirty="0">
                <a:solidFill>
                  <a:schemeClr val="bg1">
                    <a:lumMod val="10000"/>
                  </a:schemeClr>
                </a:solidFill>
              </a:rPr>
              <a:t>a) consumo</a:t>
            </a:r>
          </a:p>
          <a:p>
            <a:pPr marL="332185" indent="75010">
              <a:buNone/>
              <a:defRPr/>
            </a:pPr>
            <a:r>
              <a:rPr lang="es-CL" sz="1600" i="1" dirty="0">
                <a:solidFill>
                  <a:schemeClr val="bg1">
                    <a:lumMod val="10000"/>
                  </a:schemeClr>
                </a:solidFill>
              </a:rPr>
              <a:t>b) inversión</a:t>
            </a:r>
          </a:p>
          <a:p>
            <a:pPr marL="332185" indent="75010">
              <a:buNone/>
              <a:defRPr/>
            </a:pPr>
            <a:r>
              <a:rPr lang="es-CL" sz="1600" i="1" dirty="0">
                <a:solidFill>
                  <a:schemeClr val="bg1">
                    <a:lumMod val="10000"/>
                  </a:schemeClr>
                </a:solidFill>
              </a:rPr>
              <a:t>c) Gasto del Gobierno</a:t>
            </a:r>
          </a:p>
          <a:p>
            <a:pPr marL="332185" indent="75010">
              <a:buNone/>
              <a:defRPr/>
            </a:pPr>
            <a:r>
              <a:rPr lang="es-CL" sz="1600" i="1" dirty="0">
                <a:solidFill>
                  <a:schemeClr val="bg1">
                    <a:lumMod val="10000"/>
                  </a:schemeClr>
                </a:solidFill>
              </a:rPr>
              <a:t>d) Balanza Comercial </a:t>
            </a:r>
          </a:p>
          <a:p>
            <a:pPr indent="150019">
              <a:buNone/>
              <a:defRPr/>
            </a:pPr>
            <a:endParaRPr lang="es-CL" sz="1600" i="1" dirty="0">
              <a:solidFill>
                <a:schemeClr val="bg1">
                  <a:lumMod val="10000"/>
                </a:schemeClr>
              </a:solidFill>
            </a:endParaRPr>
          </a:p>
          <a:p>
            <a:pPr indent="150019">
              <a:buNone/>
              <a:defRPr/>
            </a:pPr>
            <a:r>
              <a:rPr lang="es-CL" sz="1600" i="1" dirty="0">
                <a:solidFill>
                  <a:schemeClr val="bg1">
                    <a:lumMod val="10000"/>
                  </a:schemeClr>
                </a:solidFill>
              </a:rPr>
              <a:t>Asimismo influencia sobre la macroeconomía se materializa a través de:</a:t>
            </a:r>
          </a:p>
          <a:p>
            <a:pPr indent="150019">
              <a:buNone/>
              <a:defRPr/>
            </a:pPr>
            <a:r>
              <a:rPr lang="es-CL" sz="1600" i="1" dirty="0">
                <a:solidFill>
                  <a:schemeClr val="bg1">
                    <a:lumMod val="10000"/>
                  </a:schemeClr>
                </a:solidFill>
              </a:rPr>
              <a:t>a)Política Monetaria</a:t>
            </a:r>
          </a:p>
          <a:p>
            <a:pPr indent="150019">
              <a:buNone/>
              <a:defRPr/>
            </a:pPr>
            <a:r>
              <a:rPr lang="es-CL" sz="1600" i="1" dirty="0">
                <a:solidFill>
                  <a:schemeClr val="bg1">
                    <a:lumMod val="10000"/>
                  </a:schemeClr>
                </a:solidFill>
              </a:rPr>
              <a:t>b)Política Fiscal</a:t>
            </a:r>
          </a:p>
          <a:p>
            <a:pPr>
              <a:buNone/>
              <a:defRPr/>
            </a:pPr>
            <a:endParaRPr lang="es-CL" sz="1200" i="1" dirty="0">
              <a:solidFill>
                <a:schemeClr val="bg1">
                  <a:lumMod val="10000"/>
                </a:schemeClr>
              </a:solidFill>
            </a:endParaRPr>
          </a:p>
          <a:p>
            <a:pPr marL="0" indent="0">
              <a:buNone/>
              <a:defRPr/>
            </a:pPr>
            <a:endParaRPr lang="es-CL" sz="3600" i="1" dirty="0">
              <a:effectLst>
                <a:outerShdw blurRad="38100" dist="38100" dir="2700000" algn="tl">
                  <a:srgbClr val="C0C0C0"/>
                </a:outerShdw>
              </a:effectLst>
            </a:endParaRPr>
          </a:p>
          <a:p>
            <a:pPr>
              <a:defRPr/>
            </a:pPr>
            <a:endParaRPr lang="es-ES" dirty="0"/>
          </a:p>
        </p:txBody>
      </p:sp>
      <p:graphicFrame>
        <p:nvGraphicFramePr>
          <p:cNvPr id="2" name="Tabla 1"/>
          <p:cNvGraphicFramePr>
            <a:graphicFrameLocks noGrp="1"/>
          </p:cNvGraphicFramePr>
          <p:nvPr/>
        </p:nvGraphicFramePr>
        <p:xfrm>
          <a:off x="2951820" y="1714500"/>
          <a:ext cx="2916324" cy="647700"/>
        </p:xfrm>
        <a:graphic>
          <a:graphicData uri="http://schemas.openxmlformats.org/drawingml/2006/table">
            <a:tbl>
              <a:tblPr firstRow="1" bandRow="1">
                <a:tableStyleId>{5C22544A-7EE6-4342-B048-85BDC9FD1C3A}</a:tableStyleId>
              </a:tblPr>
              <a:tblGrid>
                <a:gridCol w="2916324">
                  <a:extLst>
                    <a:ext uri="{9D8B030D-6E8A-4147-A177-3AD203B41FA5}">
                      <a16:colId xmlns:a16="http://schemas.microsoft.com/office/drawing/2014/main" val="20000"/>
                    </a:ext>
                  </a:extLst>
                </a:gridCol>
              </a:tblGrid>
              <a:tr h="6343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1400" b="1" kern="1500" spc="190" dirty="0">
                        <a:ln>
                          <a:solidFill>
                            <a:sysClr val="windowText" lastClr="000000"/>
                          </a:solidFill>
                        </a:ln>
                        <a:solidFill>
                          <a:sysClr val="windowText" lastClr="000000"/>
                        </a:solidFill>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s-ES" sz="1400" b="1" kern="1500" spc="190" dirty="0">
                          <a:ln>
                            <a:solidFill>
                              <a:sysClr val="windowText" lastClr="000000"/>
                            </a:solidFill>
                          </a:ln>
                          <a:solidFill>
                            <a:sysClr val="windowText" lastClr="000000"/>
                          </a:solidFill>
                          <a:latin typeface="+mn-lt"/>
                          <a:ea typeface="+mn-ea"/>
                          <a:cs typeface="+mn-cs"/>
                        </a:rPr>
                        <a:t>PIB= C + I + G + X-M</a:t>
                      </a:r>
                      <a:endParaRPr lang="es-CL" sz="1400" b="1" i="1" kern="1200" dirty="0">
                        <a:ln>
                          <a:solidFill>
                            <a:sysClr val="windowText" lastClr="000000"/>
                          </a:solidFill>
                        </a:ln>
                        <a:solidFill>
                          <a:sysClr val="windowText" lastClr="000000"/>
                        </a:solidFill>
                        <a:latin typeface="+mn-lt"/>
                        <a:ea typeface="+mn-ea"/>
                        <a:cs typeface="+mn-cs"/>
                      </a:endParaRPr>
                    </a:p>
                    <a:p>
                      <a:endParaRPr lang="en-GB" sz="1000" dirty="0"/>
                    </a:p>
                  </a:txBody>
                  <a:tcPr marL="68580" marR="68580" marT="34290" marB="34290">
                    <a:solidFill>
                      <a:schemeClr val="bg1">
                        <a:lumMod val="85000"/>
                      </a:schemeClr>
                    </a:solidFill>
                  </a:tcPr>
                </a:tc>
                <a:extLst>
                  <a:ext uri="{0D108BD9-81ED-4DB2-BD59-A6C34878D82A}">
                    <a16:rowId xmlns:a16="http://schemas.microsoft.com/office/drawing/2014/main" val="10000"/>
                  </a:ext>
                </a:extLst>
              </a:tr>
            </a:tbl>
          </a:graphicData>
        </a:graphic>
      </p:graphicFrame>
      <mc:AlternateContent xmlns:mc="http://schemas.openxmlformats.org/markup-compatibility/2006" xmlns:p14="http://schemas.microsoft.com/office/powerpoint/2010/main">
        <mc:Choice Requires="p14">
          <p:contentPart p14:bwMode="auto" r:id="rId4">
            <p14:nvContentPartPr>
              <p14:cNvPr id="5" name="Entrada de lápiz 4">
                <a:extLst>
                  <a:ext uri="{FF2B5EF4-FFF2-40B4-BE49-F238E27FC236}">
                    <a16:creationId xmlns:a16="http://schemas.microsoft.com/office/drawing/2014/main" id="{FE08B486-910F-4731-BB5A-6DAC66E5A1BC}"/>
                  </a:ext>
                </a:extLst>
              </p14:cNvPr>
              <p14:cNvContentPartPr/>
              <p14:nvPr/>
            </p14:nvContentPartPr>
            <p14:xfrm>
              <a:off x="4653880" y="1793730"/>
              <a:ext cx="193050" cy="489240"/>
            </p14:xfrm>
          </p:contentPart>
        </mc:Choice>
        <mc:Fallback xmlns="">
          <p:pic>
            <p:nvPicPr>
              <p:cNvPr id="5" name="Entrada de lápiz 4">
                <a:extLst>
                  <a:ext uri="{FF2B5EF4-FFF2-40B4-BE49-F238E27FC236}">
                    <a16:creationId xmlns:a16="http://schemas.microsoft.com/office/drawing/2014/main" id="{FE08B486-910F-4731-BB5A-6DAC66E5A1BC}"/>
                  </a:ext>
                </a:extLst>
              </p:cNvPr>
              <p:cNvPicPr/>
              <p:nvPr/>
            </p:nvPicPr>
            <p:blipFill>
              <a:blip r:embed="rId5"/>
              <a:stretch>
                <a:fillRect/>
              </a:stretch>
            </p:blipFill>
            <p:spPr>
              <a:xfrm>
                <a:off x="4644893" y="1784723"/>
                <a:ext cx="210665" cy="506893"/>
              </a:xfrm>
              <a:prstGeom prst="rect">
                <a:avLst/>
              </a:prstGeom>
            </p:spPr>
          </p:pic>
        </mc:Fallback>
      </mc:AlternateContent>
    </p:spTree>
  </p:cSld>
  <p:clrMapOvr>
    <a:overrideClrMapping bg1="lt1" tx1="dk1" bg2="lt2" tx2="dk2" accent1="accent1" accent2="accent2" accent3="accent3" accent4="accent4" accent5="accent5" accent6="accent6" hlink="hlink" folHlink="folHlink"/>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2 Marcador de contenido">
            <a:extLst>
              <a:ext uri="{FF2B5EF4-FFF2-40B4-BE49-F238E27FC236}">
                <a16:creationId xmlns:a16="http://schemas.microsoft.com/office/drawing/2014/main" id="{1368C1AC-4C37-4895-93CA-63D3259DF560}"/>
              </a:ext>
            </a:extLst>
          </p:cNvPr>
          <p:cNvSpPr txBox="1">
            <a:spLocks/>
          </p:cNvSpPr>
          <p:nvPr/>
        </p:nvSpPr>
        <p:spPr>
          <a:xfrm>
            <a:off x="1600200" y="1106743"/>
            <a:ext cx="6172200" cy="4459430"/>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buFont typeface="Wingdings" pitchFamily="2" charset="2"/>
              <a:buNone/>
            </a:pPr>
            <a:r>
              <a:rPr lang="es-CL" sz="1200" b="1" dirty="0">
                <a:cs typeface="Times New Roman" pitchFamily="18" charset="0"/>
              </a:rPr>
              <a:t>6.- Empresas Públicas</a:t>
            </a:r>
          </a:p>
          <a:p>
            <a:pPr algn="just">
              <a:buFont typeface="Wingdings" pitchFamily="2" charset="2"/>
              <a:buNone/>
            </a:pPr>
            <a:r>
              <a:rPr lang="es-CL" sz="1200" dirty="0">
                <a:cs typeface="Times New Roman" pitchFamily="18" charset="0"/>
              </a:rPr>
              <a:t>Corresponden a las empresas de propiedad estatal o mixta regidas por las normas aplicables al sector privado. Esta categoría incluye a CODELCO, Banco del Estado y otras empresas creadas por ley, de propiedad del FISCO y las sociedades anónimas con participación estatal.</a:t>
            </a:r>
          </a:p>
          <a:p>
            <a:pPr algn="just">
              <a:buFont typeface="Wingdings" pitchFamily="2" charset="2"/>
              <a:buNone/>
            </a:pPr>
            <a:endParaRPr lang="es-CL" sz="1200" dirty="0">
              <a:cs typeface="Times New Roman" pitchFamily="18" charset="0"/>
            </a:endParaRPr>
          </a:p>
          <a:p>
            <a:pPr algn="just">
              <a:buFont typeface="Wingdings" pitchFamily="2" charset="2"/>
              <a:buNone/>
            </a:pPr>
            <a:r>
              <a:rPr lang="es-CL" sz="1200" b="1" dirty="0">
                <a:cs typeface="Times New Roman" pitchFamily="18" charset="0"/>
              </a:rPr>
              <a:t>7.- Banco Centra</a:t>
            </a:r>
            <a:r>
              <a:rPr lang="es-CL" sz="1200" dirty="0">
                <a:cs typeface="Times New Roman" pitchFamily="18" charset="0"/>
              </a:rPr>
              <a:t>l</a:t>
            </a:r>
          </a:p>
          <a:p>
            <a:pPr algn="just">
              <a:buFont typeface="Wingdings" pitchFamily="2" charset="2"/>
              <a:buNone/>
            </a:pPr>
            <a:r>
              <a:rPr lang="es-CL" sz="1200" dirty="0">
                <a:cs typeface="Times New Roman" pitchFamily="18" charset="0"/>
              </a:rPr>
              <a:t>Organismo autónomo de rango constitucional con personalidad jurídica y patrimonio propios.</a:t>
            </a:r>
          </a:p>
          <a:p>
            <a:pPr algn="just">
              <a:buFont typeface="Wingdings" pitchFamily="2" charset="2"/>
              <a:buNone/>
            </a:pPr>
            <a:endParaRPr lang="es-CL" sz="2400" i="1" dirty="0">
              <a:cs typeface="Times New Roman" pitchFamily="18" charset="0"/>
            </a:endParaRPr>
          </a:p>
          <a:p>
            <a:pPr>
              <a:buFont typeface="Wingdings" pitchFamily="2" charset="2"/>
              <a:buNone/>
            </a:pPr>
            <a:endParaRPr lang="es-CL" sz="2400" i="1" dirty="0">
              <a:cs typeface="Times New Roman" pitchFamily="18" charset="0"/>
            </a:endParaRPr>
          </a:p>
          <a:p>
            <a:pPr>
              <a:buFont typeface="Wingdings" pitchFamily="2" charset="2"/>
              <a:buNone/>
            </a:pPr>
            <a:endParaRPr lang="es-CL" sz="2400" i="1" dirty="0">
              <a:cs typeface="Times New Roman" pitchFamily="18" charset="0"/>
            </a:endParaRPr>
          </a:p>
          <a:p>
            <a:pPr>
              <a:buFont typeface="Wingdings" pitchFamily="2" charset="2"/>
              <a:buNone/>
            </a:pPr>
            <a:endParaRPr lang="es-CL" sz="2400" i="1" dirty="0">
              <a:cs typeface="Times New Roman" pitchFamily="18" charset="0"/>
            </a:endParaRPr>
          </a:p>
          <a:p>
            <a:endParaRPr lang="es-ES" sz="2400" dirty="0"/>
          </a:p>
        </p:txBody>
      </p:sp>
      <p:sp>
        <p:nvSpPr>
          <p:cNvPr id="5" name="3 Rectángulo">
            <a:extLst>
              <a:ext uri="{FF2B5EF4-FFF2-40B4-BE49-F238E27FC236}">
                <a16:creationId xmlns:a16="http://schemas.microsoft.com/office/drawing/2014/main" id="{A8A28650-BD56-4A94-B4C1-B1683ECC6976}"/>
              </a:ext>
            </a:extLst>
          </p:cNvPr>
          <p:cNvSpPr/>
          <p:nvPr/>
        </p:nvSpPr>
        <p:spPr>
          <a:xfrm>
            <a:off x="1818086" y="4023123"/>
            <a:ext cx="5507831" cy="1026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1050" b="1" dirty="0">
                <a:solidFill>
                  <a:schemeClr val="tx2">
                    <a:lumMod val="50000"/>
                  </a:schemeClr>
                </a:solidFill>
                <a:effectLst>
                  <a:outerShdw blurRad="38100" dist="38100" dir="2700000" algn="tl">
                    <a:srgbClr val="000000">
                      <a:alpha val="43137"/>
                    </a:srgbClr>
                  </a:outerShdw>
                </a:effectLst>
              </a:rPr>
              <a:t>Las categorías 1 a 4 corresponden al concepto de Gobierno Central en la nomenclatura del FMI y sumadas a las Municipalidades conforman el Gobierno General. </a:t>
            </a:r>
          </a:p>
        </p:txBody>
      </p:sp>
      <p:sp>
        <p:nvSpPr>
          <p:cNvPr id="2" name="Flecha: pentágono 1">
            <a:extLst>
              <a:ext uri="{FF2B5EF4-FFF2-40B4-BE49-F238E27FC236}">
                <a16:creationId xmlns:a16="http://schemas.microsoft.com/office/drawing/2014/main" id="{40AD09C0-56C4-4176-A5E7-3CD7EF5C0889}"/>
              </a:ext>
            </a:extLst>
          </p:cNvPr>
          <p:cNvSpPr/>
          <p:nvPr/>
        </p:nvSpPr>
        <p:spPr>
          <a:xfrm rot="5400000">
            <a:off x="7910287" y="174172"/>
            <a:ext cx="1219200" cy="870857"/>
          </a:xfrm>
          <a:prstGeom prst="homePlate">
            <a:avLst/>
          </a:prstGeom>
          <a:solidFill>
            <a:srgbClr val="002060"/>
          </a:solidFill>
          <a:ln>
            <a:solidFill>
              <a:srgbClr val="00206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229154268"/>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5">
            <a:extLst>
              <a:ext uri="{FF2B5EF4-FFF2-40B4-BE49-F238E27FC236}">
                <a16:creationId xmlns:a16="http://schemas.microsoft.com/office/drawing/2014/main" id="{1500266B-66FB-4E15-9C8C-307A2E26445B}"/>
              </a:ext>
            </a:extLst>
          </p:cNvPr>
          <p:cNvPicPr>
            <a:picLocks/>
          </p:cNvPicPr>
          <p:nvPr/>
        </p:nvPicPr>
        <p:blipFill rotWithShape="1">
          <a:blip r:embed="rId2"/>
          <a:srcRect l="5118" t="19581" r="3577" b="10909"/>
          <a:stretch/>
        </p:blipFill>
        <p:spPr bwMode="auto">
          <a:xfrm>
            <a:off x="1045028" y="959643"/>
            <a:ext cx="7053943" cy="422195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3" name="Rectangle 4">
            <a:extLst>
              <a:ext uri="{FF2B5EF4-FFF2-40B4-BE49-F238E27FC236}">
                <a16:creationId xmlns:a16="http://schemas.microsoft.com/office/drawing/2014/main" id="{472F3B88-A098-4D5E-A8DC-46ED11992D2B}"/>
              </a:ext>
            </a:extLst>
          </p:cNvPr>
          <p:cNvSpPr>
            <a:spLocks noChangeArrowheads="1"/>
          </p:cNvSpPr>
          <p:nvPr/>
        </p:nvSpPr>
        <p:spPr bwMode="auto">
          <a:xfrm>
            <a:off x="675136" y="267749"/>
            <a:ext cx="5130570" cy="461665"/>
          </a:xfrm>
          <a:prstGeom prst="rect">
            <a:avLst/>
          </a:prstGeom>
          <a:noFill/>
          <a:ln w="9525">
            <a:noFill/>
            <a:miter lim="800000"/>
            <a:headEnd/>
            <a:tailEnd/>
          </a:ln>
        </p:spPr>
        <p:txBody>
          <a:bodyPr wrap="square">
            <a:spAutoFit/>
          </a:bodyPr>
          <a:lstStyle/>
          <a:p>
            <a:r>
              <a:rPr lang="es-CL" sz="2400" b="1" dirty="0">
                <a:solidFill>
                  <a:srgbClr val="005489"/>
                </a:solidFill>
              </a:rPr>
              <a:t>5.-EL CICLO PRESUPUESTARIO</a:t>
            </a:r>
            <a:endParaRPr lang="es-ES" sz="2400" b="1" dirty="0">
              <a:solidFill>
                <a:srgbClr val="005489"/>
              </a:solidFill>
            </a:endParaRPr>
          </a:p>
        </p:txBody>
      </p:sp>
    </p:spTree>
    <p:extLst>
      <p:ext uri="{BB962C8B-B14F-4D97-AF65-F5344CB8AC3E}">
        <p14:creationId xmlns:p14="http://schemas.microsoft.com/office/powerpoint/2010/main" val="26550580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5CD914-F188-4611-9AC2-314AA5F2D38A}"/>
              </a:ext>
            </a:extLst>
          </p:cNvPr>
          <p:cNvSpPr>
            <a:spLocks noGrp="1"/>
          </p:cNvSpPr>
          <p:nvPr>
            <p:ph type="title"/>
          </p:nvPr>
        </p:nvSpPr>
        <p:spPr>
          <a:xfrm>
            <a:off x="1213758" y="810698"/>
            <a:ext cx="4502831" cy="324036"/>
          </a:xfrm>
        </p:spPr>
        <p:txBody>
          <a:bodyPr>
            <a:normAutofit fontScale="90000"/>
          </a:bodyPr>
          <a:lstStyle/>
          <a:p>
            <a:r>
              <a:rPr lang="es-US" b="1" dirty="0"/>
              <a:t>5.1 Etapa de Formulación</a:t>
            </a:r>
            <a:endParaRPr lang="es-CL" b="1" dirty="0"/>
          </a:p>
        </p:txBody>
      </p:sp>
      <p:sp>
        <p:nvSpPr>
          <p:cNvPr id="4" name="Marcador de contenido 3">
            <a:extLst>
              <a:ext uri="{FF2B5EF4-FFF2-40B4-BE49-F238E27FC236}">
                <a16:creationId xmlns:a16="http://schemas.microsoft.com/office/drawing/2014/main" id="{FED424D4-907A-49A5-8677-872E18C961F7}"/>
              </a:ext>
            </a:extLst>
          </p:cNvPr>
          <p:cNvSpPr>
            <a:spLocks noGrp="1"/>
          </p:cNvSpPr>
          <p:nvPr>
            <p:ph idx="1"/>
          </p:nvPr>
        </p:nvSpPr>
        <p:spPr>
          <a:xfrm>
            <a:off x="1137414" y="1661486"/>
            <a:ext cx="6132910" cy="4385816"/>
          </a:xfrm>
          <a:prstGeom prst="rect">
            <a:avLst/>
          </a:prstGeom>
        </p:spPr>
        <p:txBody>
          <a:bodyPr wrap="square">
            <a:spAutoFit/>
          </a:bodyPr>
          <a:lstStyle/>
          <a:p>
            <a:pPr algn="just"/>
            <a:r>
              <a:rPr lang="es-ES_tradnl" sz="1500" dirty="0"/>
              <a:t>Esta etapa que tiene lugar al interior del Ejecutivo, donde se producen las principales negociaciones </a:t>
            </a:r>
            <a:r>
              <a:rPr lang="es-ES_tradnl" sz="1500" b="1" dirty="0">
                <a:solidFill>
                  <a:srgbClr val="006CB7"/>
                </a:solidFill>
              </a:rPr>
              <a:t>entre los ministerios sectoriales y la autoridad central</a:t>
            </a:r>
            <a:r>
              <a:rPr lang="es-ES_tradnl" sz="1500" dirty="0"/>
              <a:t>, Ministerio de Hacienda, con participación de diferentes actores, hasta generar una propuesta de presupuesto. </a:t>
            </a:r>
          </a:p>
          <a:p>
            <a:pPr algn="just"/>
            <a:r>
              <a:rPr lang="es-CL" sz="1500" dirty="0"/>
              <a:t>En la etapa de formulación (año t-1), las instituciones presentan (generalmente en el mes de julio) sus </a:t>
            </a:r>
            <a:r>
              <a:rPr lang="es-CL" sz="1500" b="1" dirty="0">
                <a:solidFill>
                  <a:srgbClr val="006CB7"/>
                </a:solidFill>
              </a:rPr>
              <a:t>requerimientos de recursos </a:t>
            </a:r>
            <a:r>
              <a:rPr lang="es-CL" sz="1500" dirty="0"/>
              <a:t>para el año siguiente, ello de acuerdo con los lineamientos macroeconómicos y de política fiscal definidos por la autoridad económica, cuya principal restricción para presupuestar consiste en la definición ex-ante de un marco financiero anual (marco comunicado y límite de gasto). </a:t>
            </a:r>
          </a:p>
          <a:p>
            <a:pPr marL="0" indent="0" algn="just">
              <a:buNone/>
            </a:pPr>
            <a:endParaRPr lang="es-CL" sz="1500" dirty="0"/>
          </a:p>
          <a:p>
            <a:pPr algn="just"/>
            <a:r>
              <a:rPr lang="es-US" sz="1500" dirty="0"/>
              <a:t>L</a:t>
            </a:r>
            <a:r>
              <a:rPr lang="es-CL" sz="1500" dirty="0"/>
              <a:t>o anterior se materializa mediante un oficio que se remite desde el Ministerio de Hacienda a los Ministerios, con los lineamientos generales y específicos para la formulación del presupuesto, lo cual incluye el </a:t>
            </a:r>
            <a:r>
              <a:rPr lang="es-CL" sz="1500" b="1" dirty="0">
                <a:solidFill>
                  <a:srgbClr val="006CB7"/>
                </a:solidFill>
              </a:rPr>
              <a:t>límite de gasto y de aporte fiscal</a:t>
            </a:r>
            <a:r>
              <a:rPr lang="es-CL" sz="1500" dirty="0"/>
              <a:t> para cada Servicio Público. </a:t>
            </a:r>
          </a:p>
        </p:txBody>
      </p:sp>
      <p:pic>
        <p:nvPicPr>
          <p:cNvPr id="5" name="Imagen 4"/>
          <p:cNvPicPr>
            <a:picLocks noChangeAspect="1"/>
          </p:cNvPicPr>
          <p:nvPr/>
        </p:nvPicPr>
        <p:blipFill>
          <a:blip r:embed="rId4" cstate="hqprint">
            <a:lum bright="70000" contrast="-70000"/>
            <a:extLst>
              <a:ext uri="{28A0092B-C50C-407E-A947-70E740481C1C}">
                <a14:useLocalDpi xmlns:a14="http://schemas.microsoft.com/office/drawing/2010/main" val="0"/>
              </a:ext>
            </a:extLst>
          </a:blip>
          <a:stretch>
            <a:fillRect/>
          </a:stretch>
        </p:blipFill>
        <p:spPr>
          <a:xfrm>
            <a:off x="6892282" y="810698"/>
            <a:ext cx="378042" cy="378042"/>
          </a:xfrm>
          <a:prstGeom prst="rect">
            <a:avLst/>
          </a:prstGeom>
          <a:ln>
            <a:solidFill>
              <a:schemeClr val="bg1"/>
            </a:solidFill>
          </a:ln>
        </p:spPr>
      </p:pic>
      <p:pic>
        <p:nvPicPr>
          <p:cNvPr id="6" name="Gráfico 5" descr="Lista de comprobación">
            <a:extLst>
              <a:ext uri="{FF2B5EF4-FFF2-40B4-BE49-F238E27FC236}">
                <a16:creationId xmlns:a16="http://schemas.microsoft.com/office/drawing/2014/main" id="{0906547B-6FC4-4811-B21F-D645D3D3A5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03869" y="664606"/>
            <a:ext cx="669697" cy="616219"/>
          </a:xfrm>
          <a:prstGeom prst="rect">
            <a:avLst/>
          </a:prstGeom>
        </p:spPr>
      </p:pic>
    </p:spTree>
    <p:extLst>
      <p:ext uri="{BB962C8B-B14F-4D97-AF65-F5344CB8AC3E}">
        <p14:creationId xmlns:p14="http://schemas.microsoft.com/office/powerpoint/2010/main" val="34103932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7E5CD914-F188-4611-9AC2-314AA5F2D38A}"/>
              </a:ext>
            </a:extLst>
          </p:cNvPr>
          <p:cNvSpPr>
            <a:spLocks noGrp="1"/>
          </p:cNvSpPr>
          <p:nvPr>
            <p:ph type="title"/>
          </p:nvPr>
        </p:nvSpPr>
        <p:spPr>
          <a:xfrm>
            <a:off x="278583" y="576291"/>
            <a:ext cx="4718855" cy="324036"/>
          </a:xfrm>
        </p:spPr>
        <p:txBody>
          <a:bodyPr>
            <a:normAutofit fontScale="90000"/>
          </a:bodyPr>
          <a:lstStyle/>
          <a:p>
            <a:r>
              <a:rPr lang="es-US" b="1" dirty="0"/>
              <a:t>Durante la Etapa de Formulación</a:t>
            </a:r>
            <a:endParaRPr lang="es-CL" b="1" dirty="0"/>
          </a:p>
        </p:txBody>
      </p:sp>
      <p:sp>
        <p:nvSpPr>
          <p:cNvPr id="4" name="Marcador de contenido 3">
            <a:extLst>
              <a:ext uri="{FF2B5EF4-FFF2-40B4-BE49-F238E27FC236}">
                <a16:creationId xmlns:a16="http://schemas.microsoft.com/office/drawing/2014/main" id="{FED424D4-907A-49A5-8677-872E18C961F7}"/>
              </a:ext>
            </a:extLst>
          </p:cNvPr>
          <p:cNvSpPr>
            <a:spLocks noGrp="1"/>
          </p:cNvSpPr>
          <p:nvPr>
            <p:ph idx="1"/>
          </p:nvPr>
        </p:nvSpPr>
        <p:spPr>
          <a:xfrm>
            <a:off x="157200" y="1429611"/>
            <a:ext cx="4414800" cy="4852098"/>
          </a:xfrm>
          <a:prstGeom prst="rect">
            <a:avLst/>
          </a:prstGeom>
        </p:spPr>
        <p:txBody>
          <a:bodyPr wrap="square">
            <a:spAutoFit/>
          </a:bodyPr>
          <a:lstStyle/>
          <a:p>
            <a:pPr algn="just"/>
            <a:r>
              <a:rPr lang="es-ES" sz="1650" dirty="0"/>
              <a:t>En términos macroeconómicos (regla fiscal), para la definición de ese límite de gasto, se recurre a las </a:t>
            </a:r>
            <a:r>
              <a:rPr lang="es-ES" sz="1650" b="1" dirty="0">
                <a:solidFill>
                  <a:srgbClr val="006CB7"/>
                </a:solidFill>
              </a:rPr>
              <a:t>proyecciones de expertos en materia de Producto Interno Bruto y de precio futuro del cobre, así como a la opinión técnica del Consejo Fiscal Asesor</a:t>
            </a:r>
            <a:r>
              <a:rPr lang="es-ES" sz="1650" dirty="0"/>
              <a:t>. Cabe aquí también precisar que el presupuesto público se caracteriza por estar condicionado por un porcentaje de gastos fijos y de arrastre, es decir, por compromisos previos asumidos por causa de leyes permanentes (como el gasto en personal de planta), por la continuidad de proyectos o programas de larga ejecución o por el pago de deudas asumidas con anterioridad. </a:t>
            </a:r>
            <a:endParaRPr lang="es-CL" dirty="0"/>
          </a:p>
          <a:p>
            <a:pPr algn="just"/>
            <a:endParaRPr lang="es-CL" dirty="0"/>
          </a:p>
        </p:txBody>
      </p:sp>
      <p:pic>
        <p:nvPicPr>
          <p:cNvPr id="5" name="Imagen 4"/>
          <p:cNvPicPr>
            <a:picLocks noChangeAspect="1"/>
          </p:cNvPicPr>
          <p:nvPr/>
        </p:nvPicPr>
        <p:blipFill rotWithShape="1">
          <a:blip r:embed="rId4" cstate="print">
            <a:extLst>
              <a:ext uri="{28A0092B-C50C-407E-A947-70E740481C1C}">
                <a14:useLocalDpi xmlns:a14="http://schemas.microsoft.com/office/drawing/2010/main" val="0"/>
              </a:ext>
            </a:extLst>
          </a:blip>
          <a:srcRect l="14902" r="13816"/>
          <a:stretch/>
        </p:blipFill>
        <p:spPr>
          <a:xfrm>
            <a:off x="4847771" y="1179285"/>
            <a:ext cx="4306813" cy="4499429"/>
          </a:xfrm>
          <a:prstGeom prst="rect">
            <a:avLst/>
          </a:prstGeom>
        </p:spPr>
      </p:pic>
    </p:spTree>
    <p:extLst>
      <p:ext uri="{BB962C8B-B14F-4D97-AF65-F5344CB8AC3E}">
        <p14:creationId xmlns:p14="http://schemas.microsoft.com/office/powerpoint/2010/main" val="18810645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4C9B19-38B2-4986-98E5-A1DF25E18534}"/>
              </a:ext>
            </a:extLst>
          </p:cNvPr>
          <p:cNvSpPr>
            <a:spLocks noGrp="1"/>
          </p:cNvSpPr>
          <p:nvPr>
            <p:ph type="title"/>
          </p:nvPr>
        </p:nvSpPr>
        <p:spPr>
          <a:xfrm>
            <a:off x="504750" y="584682"/>
            <a:ext cx="6400800" cy="857250"/>
          </a:xfrm>
        </p:spPr>
        <p:txBody>
          <a:bodyPr>
            <a:normAutofit fontScale="90000"/>
          </a:bodyPr>
          <a:lstStyle/>
          <a:p>
            <a:r>
              <a:rPr lang="es-US" sz="2700" b="1" dirty="0"/>
              <a:t>Posteriormente entre Agosto-Septiembre </a:t>
            </a:r>
            <a:br>
              <a:rPr lang="es-US" sz="2700" b="1" dirty="0"/>
            </a:br>
            <a:r>
              <a:rPr lang="es-US" sz="2700" b="1" dirty="0"/>
              <a:t>   se analiza dentro del Ejecutivo </a:t>
            </a:r>
            <a:br>
              <a:rPr lang="es-US" dirty="0"/>
            </a:br>
            <a:endParaRPr lang="es-CL" dirty="0"/>
          </a:p>
        </p:txBody>
      </p:sp>
      <p:sp>
        <p:nvSpPr>
          <p:cNvPr id="3" name="Marcador de contenido 2">
            <a:extLst>
              <a:ext uri="{FF2B5EF4-FFF2-40B4-BE49-F238E27FC236}">
                <a16:creationId xmlns:a16="http://schemas.microsoft.com/office/drawing/2014/main" id="{FCC83781-F458-42F2-8CEC-09BBEB06758F}"/>
              </a:ext>
            </a:extLst>
          </p:cNvPr>
          <p:cNvSpPr>
            <a:spLocks noGrp="1"/>
          </p:cNvSpPr>
          <p:nvPr>
            <p:ph idx="1"/>
          </p:nvPr>
        </p:nvSpPr>
        <p:spPr>
          <a:xfrm>
            <a:off x="1257301" y="1820635"/>
            <a:ext cx="6132910" cy="3787379"/>
          </a:xfrm>
        </p:spPr>
        <p:txBody>
          <a:bodyPr>
            <a:normAutofit fontScale="62500" lnSpcReduction="20000"/>
          </a:bodyPr>
          <a:lstStyle/>
          <a:p>
            <a:r>
              <a:rPr lang="es-US" dirty="0"/>
              <a:t>Análisis y Propuesta DIPRES</a:t>
            </a:r>
          </a:p>
          <a:p>
            <a:r>
              <a:rPr lang="es-US" dirty="0"/>
              <a:t>Análisis y Propuesta Hacienda</a:t>
            </a:r>
          </a:p>
          <a:p>
            <a:r>
              <a:rPr lang="es-US" dirty="0"/>
              <a:t>Presentación al Presidente de la República</a:t>
            </a:r>
          </a:p>
          <a:p>
            <a:r>
              <a:rPr lang="es-US" dirty="0"/>
              <a:t>Informe a los Ministros</a:t>
            </a:r>
          </a:p>
          <a:p>
            <a:endParaRPr lang="es-US" dirty="0"/>
          </a:p>
          <a:p>
            <a:pPr marL="0" indent="0">
              <a:buNone/>
            </a:pPr>
            <a:r>
              <a:rPr lang="es-US" dirty="0"/>
              <a:t>Una vez resuelto el Proyecto de Presupuesto, se debe </a:t>
            </a:r>
            <a:r>
              <a:rPr lang="es-US" b="1" dirty="0">
                <a:solidFill>
                  <a:srgbClr val="006CB7"/>
                </a:solidFill>
              </a:rPr>
              <a:t>actualizar de acuerdo con los supuestos económicos vigentes</a:t>
            </a:r>
            <a:r>
              <a:rPr lang="es-US" dirty="0"/>
              <a:t>: inflación proyectada y precio del cobre.</a:t>
            </a:r>
          </a:p>
          <a:p>
            <a:pPr marL="0" indent="0">
              <a:buNone/>
            </a:pPr>
            <a:r>
              <a:rPr lang="es-US" dirty="0"/>
              <a:t>Se elaboran información anexa para entregar al Parlamento:</a:t>
            </a:r>
          </a:p>
          <a:p>
            <a:pPr>
              <a:buFont typeface="Courier New" panose="02070309020205020404" pitchFamily="49" charset="0"/>
              <a:buChar char="o"/>
            </a:pPr>
            <a:r>
              <a:rPr lang="es-US" dirty="0"/>
              <a:t>Informe Líneas Programáticas</a:t>
            </a:r>
          </a:p>
          <a:p>
            <a:pPr>
              <a:buFont typeface="Courier New" panose="02070309020205020404" pitchFamily="49" charset="0"/>
              <a:buChar char="o"/>
            </a:pPr>
            <a:r>
              <a:rPr lang="es-US" dirty="0"/>
              <a:t>Variación </a:t>
            </a:r>
            <a:r>
              <a:rPr lang="es-US" dirty="0" err="1"/>
              <a:t>añot</a:t>
            </a:r>
            <a:r>
              <a:rPr lang="es-US" dirty="0"/>
              <a:t>/t-1</a:t>
            </a:r>
          </a:p>
          <a:p>
            <a:pPr>
              <a:buFont typeface="Courier New" panose="02070309020205020404" pitchFamily="49" charset="0"/>
              <a:buChar char="o"/>
            </a:pPr>
            <a:r>
              <a:rPr lang="es-US" dirty="0"/>
              <a:t>Gastos Permanentes</a:t>
            </a:r>
          </a:p>
          <a:p>
            <a:pPr>
              <a:buFont typeface="Courier New" panose="02070309020205020404" pitchFamily="49" charset="0"/>
              <a:buChar char="o"/>
            </a:pPr>
            <a:r>
              <a:rPr lang="es-US" dirty="0"/>
              <a:t>Informe Ejecución Histórica</a:t>
            </a:r>
          </a:p>
          <a:p>
            <a:pPr marL="0" indent="0">
              <a:buNone/>
            </a:pPr>
            <a:endParaRPr lang="es-US" dirty="0"/>
          </a:p>
          <a:p>
            <a:pPr>
              <a:buFont typeface="Wingdings" panose="05000000000000000000" pitchFamily="2" charset="2"/>
              <a:buChar char="ü"/>
            </a:pPr>
            <a:r>
              <a:rPr lang="es-US" dirty="0"/>
              <a:t>F</a:t>
            </a:r>
            <a:r>
              <a:rPr lang="es-CL" dirty="0" err="1"/>
              <a:t>inalmente</a:t>
            </a:r>
            <a:r>
              <a:rPr lang="es-CL" dirty="0"/>
              <a:t> se envía anteproyecto al Parlamento</a:t>
            </a:r>
          </a:p>
        </p:txBody>
      </p:sp>
      <p:pic>
        <p:nvPicPr>
          <p:cNvPr id="7" name="Imagen 6">
            <a:extLst>
              <a:ext uri="{FF2B5EF4-FFF2-40B4-BE49-F238E27FC236}">
                <a16:creationId xmlns:a16="http://schemas.microsoft.com/office/drawing/2014/main" id="{257DC3F7-12ED-4B38-8766-58CCFCB54A2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905550" y="475118"/>
            <a:ext cx="816059" cy="816059"/>
          </a:xfrm>
          <a:prstGeom prst="rect">
            <a:avLst/>
          </a:prstGeom>
          <a:noFill/>
        </p:spPr>
      </p:pic>
    </p:spTree>
    <p:extLst>
      <p:ext uri="{BB962C8B-B14F-4D97-AF65-F5344CB8AC3E}">
        <p14:creationId xmlns:p14="http://schemas.microsoft.com/office/powerpoint/2010/main" val="39839073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FB5454-2445-42D0-BF91-91F692543926}"/>
              </a:ext>
            </a:extLst>
          </p:cNvPr>
          <p:cNvSpPr>
            <a:spLocks noGrp="1"/>
          </p:cNvSpPr>
          <p:nvPr>
            <p:ph type="title"/>
          </p:nvPr>
        </p:nvSpPr>
        <p:spPr>
          <a:xfrm>
            <a:off x="513962" y="461240"/>
            <a:ext cx="5162567" cy="738650"/>
          </a:xfrm>
        </p:spPr>
        <p:txBody>
          <a:bodyPr>
            <a:normAutofit/>
          </a:bodyPr>
          <a:lstStyle/>
          <a:p>
            <a:pPr algn="l"/>
            <a:r>
              <a:rPr lang="es-US" sz="2000" b="1" dirty="0"/>
              <a:t>5.2 Etapa de Discusión y Aprobación</a:t>
            </a:r>
            <a:endParaRPr lang="es-CL" sz="2000" b="1" dirty="0"/>
          </a:p>
        </p:txBody>
      </p:sp>
      <p:sp>
        <p:nvSpPr>
          <p:cNvPr id="3" name="Marcador de contenido 2">
            <a:extLst>
              <a:ext uri="{FF2B5EF4-FFF2-40B4-BE49-F238E27FC236}">
                <a16:creationId xmlns:a16="http://schemas.microsoft.com/office/drawing/2014/main" id="{0F4A2666-8F07-46F1-ACC1-988C65E84E2B}"/>
              </a:ext>
            </a:extLst>
          </p:cNvPr>
          <p:cNvSpPr>
            <a:spLocks noGrp="1"/>
          </p:cNvSpPr>
          <p:nvPr>
            <p:ph idx="1"/>
          </p:nvPr>
        </p:nvSpPr>
        <p:spPr>
          <a:xfrm>
            <a:off x="726413" y="1994037"/>
            <a:ext cx="6996419" cy="3767398"/>
          </a:xfrm>
        </p:spPr>
        <p:txBody>
          <a:bodyPr>
            <a:normAutofit fontScale="77500" lnSpcReduction="20000"/>
          </a:bodyPr>
          <a:lstStyle/>
          <a:p>
            <a:pPr algn="just"/>
            <a:r>
              <a:rPr lang="es-US" dirty="0"/>
              <a:t>El Proyecto de Presupuestos ingresa al Parlamento por la Cámara de Diputados, durante el mes de </a:t>
            </a:r>
            <a:r>
              <a:rPr lang="es-US" b="1" dirty="0">
                <a:solidFill>
                  <a:srgbClr val="006CB7"/>
                </a:solidFill>
              </a:rPr>
              <a:t>septiembre</a:t>
            </a:r>
            <a:r>
              <a:rPr lang="es-US" dirty="0"/>
              <a:t> de cada año.</a:t>
            </a:r>
          </a:p>
          <a:p>
            <a:pPr marL="0" indent="0" algn="just">
              <a:buNone/>
            </a:pPr>
            <a:endParaRPr lang="es-US" dirty="0"/>
          </a:p>
          <a:p>
            <a:pPr lvl="1" algn="just">
              <a:buFont typeface="Arial" panose="020B0604020202020204" pitchFamily="34" charset="0"/>
              <a:buChar char="•"/>
            </a:pPr>
            <a:r>
              <a:rPr lang="es-CL" dirty="0"/>
              <a:t>Su tramitación está expresamente definida en la Constitución Política del Estado, en la Ley Orgánica del Congreso Nacional y en los Reglamentos del Senado y de la Cámara de Diputados. </a:t>
            </a:r>
          </a:p>
          <a:p>
            <a:pPr lvl="1" algn="just">
              <a:buFont typeface="Arial" panose="020B0604020202020204" pitchFamily="34" charset="0"/>
              <a:buChar char="•"/>
            </a:pPr>
            <a:endParaRPr lang="es-CL" dirty="0"/>
          </a:p>
          <a:p>
            <a:pPr lvl="1" algn="just">
              <a:buFont typeface="Arial" panose="020B0604020202020204" pitchFamily="34" charset="0"/>
              <a:buChar char="•"/>
            </a:pPr>
            <a:r>
              <a:rPr lang="es-CL" dirty="0"/>
              <a:t>Es una ley periódica, pues su vigencia es anual y debe tramitarse antes del comienzo de un nuevo ejercicio. </a:t>
            </a:r>
          </a:p>
          <a:p>
            <a:pPr algn="just"/>
            <a:endParaRPr lang="es-CL" dirty="0"/>
          </a:p>
          <a:p>
            <a:pPr lvl="1" algn="just">
              <a:tabLst>
                <a:tab pos="167879" algn="l"/>
              </a:tabLst>
            </a:pPr>
            <a:r>
              <a:rPr lang="es-CL" dirty="0"/>
              <a:t>Para su tratamiento se constituye una comisión bicameral (comisión mixta), cuya principal función es discutir el proyecto de presupuesto. </a:t>
            </a:r>
            <a:endParaRPr lang="es-US" dirty="0"/>
          </a:p>
          <a:p>
            <a:pPr marL="0" indent="0" algn="just">
              <a:buNone/>
            </a:pPr>
            <a:endParaRPr lang="es-CL" dirty="0"/>
          </a:p>
        </p:txBody>
      </p:sp>
      <p:pic>
        <p:nvPicPr>
          <p:cNvPr id="9" name="Imagen 8">
            <a:extLst>
              <a:ext uri="{FF2B5EF4-FFF2-40B4-BE49-F238E27FC236}">
                <a16:creationId xmlns:a16="http://schemas.microsoft.com/office/drawing/2014/main" id="{2F686AC5-CFB2-4C60-B0B7-BBB4E4006A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216" y="937042"/>
            <a:ext cx="821399" cy="525696"/>
          </a:xfrm>
          <a:prstGeom prst="rect">
            <a:avLst/>
          </a:prstGeom>
          <a:noFill/>
        </p:spPr>
      </p:pic>
    </p:spTree>
    <p:extLst>
      <p:ext uri="{BB962C8B-B14F-4D97-AF65-F5344CB8AC3E}">
        <p14:creationId xmlns:p14="http://schemas.microsoft.com/office/powerpoint/2010/main" val="3052756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FB5454-2445-42D0-BF91-91F692543926}"/>
              </a:ext>
            </a:extLst>
          </p:cNvPr>
          <p:cNvSpPr>
            <a:spLocks noGrp="1"/>
          </p:cNvSpPr>
          <p:nvPr>
            <p:ph type="title"/>
          </p:nvPr>
        </p:nvSpPr>
        <p:spPr>
          <a:xfrm>
            <a:off x="352230" y="374391"/>
            <a:ext cx="4988886" cy="696966"/>
          </a:xfrm>
        </p:spPr>
        <p:txBody>
          <a:bodyPr>
            <a:normAutofit fontScale="90000"/>
          </a:bodyPr>
          <a:lstStyle/>
          <a:p>
            <a:r>
              <a:rPr lang="es-US" b="1" dirty="0"/>
              <a:t>En Etapa de Discusión y Aprobación</a:t>
            </a:r>
            <a:endParaRPr lang="es-CL" b="1" dirty="0"/>
          </a:p>
        </p:txBody>
      </p:sp>
      <p:sp>
        <p:nvSpPr>
          <p:cNvPr id="3" name="Marcador de contenido 2">
            <a:extLst>
              <a:ext uri="{FF2B5EF4-FFF2-40B4-BE49-F238E27FC236}">
                <a16:creationId xmlns:a16="http://schemas.microsoft.com/office/drawing/2014/main" id="{0F4A2666-8F07-46F1-ACC1-988C65E84E2B}"/>
              </a:ext>
            </a:extLst>
          </p:cNvPr>
          <p:cNvSpPr>
            <a:spLocks noGrp="1"/>
          </p:cNvSpPr>
          <p:nvPr>
            <p:ph idx="1"/>
          </p:nvPr>
        </p:nvSpPr>
        <p:spPr>
          <a:xfrm>
            <a:off x="792760" y="1899738"/>
            <a:ext cx="6430161" cy="3767398"/>
          </a:xfrm>
        </p:spPr>
        <p:txBody>
          <a:bodyPr>
            <a:normAutofit fontScale="77500" lnSpcReduction="20000"/>
          </a:bodyPr>
          <a:lstStyle/>
          <a:p>
            <a:pPr marL="0" indent="0" algn="just" defTabSz="167879">
              <a:buNone/>
            </a:pPr>
            <a:r>
              <a:rPr lang="es-CL" dirty="0"/>
              <a:t>• Experimenta modificaciones durante su aplicación, tanto por causa de la aprobación de nuevas leyes, como por las atribuciones de gestión 	financiera propias del Ministerio de Hacienda. </a:t>
            </a:r>
          </a:p>
          <a:p>
            <a:pPr marL="0" indent="0" algn="just" defTabSz="167879">
              <a:buNone/>
            </a:pPr>
            <a:endParaRPr lang="es-CL" dirty="0"/>
          </a:p>
          <a:p>
            <a:pPr lvl="1" algn="just" defTabSz="167879"/>
            <a:r>
              <a:rPr lang="es-ES" dirty="0"/>
              <a:t>De acuerdo con el artículo 65 de la Constitución Política “Corresponderá al Presidente de la República la iniciativa exclusiva de los proyectos de ley que tengan relación (…) con la administración financiera o presupuestaria del Estado, incluyendo las modificaciones de la Ley de Presupuestos.” Debe observarse que en el cálculo del gasto público es de especial relevancia la aplicación de la regla del Balance Estructural, pues </a:t>
            </a:r>
            <a:r>
              <a:rPr lang="es-ES" b="1" dirty="0">
                <a:solidFill>
                  <a:srgbClr val="006CB7"/>
                </a:solidFill>
              </a:rPr>
              <a:t>la estimación de los ingresos fiscales estructurales o de tendencia orienta sobre el límite del gasto sustentable proyectado para el año siguiente</a:t>
            </a:r>
            <a:r>
              <a:rPr lang="es-ES" dirty="0"/>
              <a:t>. </a:t>
            </a:r>
          </a:p>
          <a:p>
            <a:pPr marL="0" indent="0" algn="just" defTabSz="167879">
              <a:buNone/>
            </a:pPr>
            <a:endParaRPr lang="es-CL" dirty="0"/>
          </a:p>
          <a:p>
            <a:endParaRPr lang="es-US" dirty="0"/>
          </a:p>
          <a:p>
            <a:pPr marL="0" indent="0">
              <a:buNone/>
            </a:pPr>
            <a:endParaRPr lang="es-CL" dirty="0"/>
          </a:p>
        </p:txBody>
      </p:sp>
      <p:pic>
        <p:nvPicPr>
          <p:cNvPr id="5" name="Imagen 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6516216" y="937043"/>
            <a:ext cx="821399" cy="525695"/>
          </a:xfrm>
          <a:prstGeom prst="rect">
            <a:avLst/>
          </a:prstGeom>
        </p:spPr>
      </p:pic>
      <p:pic>
        <p:nvPicPr>
          <p:cNvPr id="7" name="Imagen 6">
            <a:extLst>
              <a:ext uri="{FF2B5EF4-FFF2-40B4-BE49-F238E27FC236}">
                <a16:creationId xmlns:a16="http://schemas.microsoft.com/office/drawing/2014/main" id="{3448B8F9-59D0-4041-A4E6-DCD5EBBFCE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216" y="937042"/>
            <a:ext cx="821399" cy="525696"/>
          </a:xfrm>
          <a:prstGeom prst="rect">
            <a:avLst/>
          </a:prstGeom>
          <a:noFill/>
        </p:spPr>
      </p:pic>
    </p:spTree>
    <p:extLst>
      <p:ext uri="{BB962C8B-B14F-4D97-AF65-F5344CB8AC3E}">
        <p14:creationId xmlns:p14="http://schemas.microsoft.com/office/powerpoint/2010/main" val="40016095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FED424D4-907A-49A5-8677-872E18C961F7}"/>
              </a:ext>
            </a:extLst>
          </p:cNvPr>
          <p:cNvSpPr>
            <a:spLocks noGrp="1"/>
          </p:cNvSpPr>
          <p:nvPr>
            <p:ph sz="half" idx="1"/>
          </p:nvPr>
        </p:nvSpPr>
        <p:spPr>
          <a:xfrm>
            <a:off x="709160" y="1100367"/>
            <a:ext cx="3744912" cy="3629025"/>
          </a:xfrm>
        </p:spPr>
        <p:txBody>
          <a:bodyPr wrap="square" anchor="t">
            <a:normAutofit lnSpcReduction="10000"/>
          </a:bodyPr>
          <a:lstStyle/>
          <a:p>
            <a:pPr>
              <a:lnSpc>
                <a:spcPct val="90000"/>
              </a:lnSpc>
            </a:pPr>
            <a:r>
              <a:rPr lang="es-ES" sz="1800" dirty="0"/>
              <a:t>En término sintéticos, la regla permite gastar como si el producto evolucionara de acuerdo a su tendencia y el precio del cobre fuera el de mediano plazo. Se busca con ello </a:t>
            </a:r>
            <a:r>
              <a:rPr lang="es-ES" sz="1800" b="1" dirty="0"/>
              <a:t>mantener el equilibrio fiscal</a:t>
            </a:r>
            <a:r>
              <a:rPr lang="es-ES" sz="1800" dirty="0"/>
              <a:t>, ahorrando cuando la economía produce más ingresos que los estructurales, para usarlos solo cuando la economía esté en periodos de recesión, manteniendo así una continuidad del gasto público sin dependencia de los ciclos económicos. </a:t>
            </a:r>
            <a:endParaRPr lang="es-CL" sz="1800" dirty="0"/>
          </a:p>
          <a:p>
            <a:pPr>
              <a:lnSpc>
                <a:spcPct val="90000"/>
              </a:lnSpc>
            </a:pPr>
            <a:endParaRPr lang="es-CL" sz="1600" dirty="0"/>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7775" y="1100366"/>
            <a:ext cx="3629025" cy="3629025"/>
          </a:xfrm>
          <a:prstGeom prst="rect">
            <a:avLst/>
          </a:prstGeom>
          <a:noFill/>
        </p:spPr>
      </p:pic>
    </p:spTree>
    <p:extLst>
      <p:ext uri="{BB962C8B-B14F-4D97-AF65-F5344CB8AC3E}">
        <p14:creationId xmlns:p14="http://schemas.microsoft.com/office/powerpoint/2010/main" val="221071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id="{BAFB5454-2445-42D0-BF91-91F692543926}"/>
              </a:ext>
            </a:extLst>
          </p:cNvPr>
          <p:cNvSpPr>
            <a:spLocks noGrp="1"/>
          </p:cNvSpPr>
          <p:nvPr>
            <p:ph type="title"/>
          </p:nvPr>
        </p:nvSpPr>
        <p:spPr>
          <a:xfrm>
            <a:off x="1257301" y="651645"/>
            <a:ext cx="4809670" cy="405222"/>
          </a:xfrm>
        </p:spPr>
        <p:txBody>
          <a:bodyPr>
            <a:normAutofit fontScale="90000"/>
          </a:bodyPr>
          <a:lstStyle/>
          <a:p>
            <a:r>
              <a:rPr lang="es-US" b="1" dirty="0"/>
              <a:t>Debate del Presupuesto</a:t>
            </a:r>
            <a:endParaRPr lang="es-CL" b="1" dirty="0"/>
          </a:p>
        </p:txBody>
      </p:sp>
      <p:sp>
        <p:nvSpPr>
          <p:cNvPr id="3" name="Marcador de contenido 2">
            <a:extLst>
              <a:ext uri="{FF2B5EF4-FFF2-40B4-BE49-F238E27FC236}">
                <a16:creationId xmlns:a16="http://schemas.microsoft.com/office/drawing/2014/main" id="{0F4A2666-8F07-46F1-ACC1-988C65E84E2B}"/>
              </a:ext>
            </a:extLst>
          </p:cNvPr>
          <p:cNvSpPr>
            <a:spLocks noGrp="1"/>
          </p:cNvSpPr>
          <p:nvPr>
            <p:ph idx="1"/>
          </p:nvPr>
        </p:nvSpPr>
        <p:spPr>
          <a:xfrm>
            <a:off x="1257301" y="1411126"/>
            <a:ext cx="6132910" cy="4031717"/>
          </a:xfrm>
        </p:spPr>
        <p:txBody>
          <a:bodyPr/>
          <a:lstStyle/>
          <a:p>
            <a:r>
              <a:rPr lang="es-US" sz="1800" dirty="0"/>
              <a:t>El Anteproyecto de Presupuestos ingresa al Parlamento por la Cámara de Diputados, siguiendo la siguiente secuencia:</a:t>
            </a:r>
          </a:p>
          <a:p>
            <a:pPr marL="0" indent="0">
              <a:buNone/>
            </a:pPr>
            <a:endParaRPr lang="es-CL" dirty="0"/>
          </a:p>
        </p:txBody>
      </p:sp>
      <p:sp>
        <p:nvSpPr>
          <p:cNvPr id="5" name="Rectángulo 4">
            <a:extLst>
              <a:ext uri="{FF2B5EF4-FFF2-40B4-BE49-F238E27FC236}">
                <a16:creationId xmlns:a16="http://schemas.microsoft.com/office/drawing/2014/main" id="{34FF8FDA-02F9-459E-AEEF-B552D3CBECFC}"/>
              </a:ext>
            </a:extLst>
          </p:cNvPr>
          <p:cNvSpPr/>
          <p:nvPr/>
        </p:nvSpPr>
        <p:spPr>
          <a:xfrm>
            <a:off x="3384898" y="2259432"/>
            <a:ext cx="1966702" cy="594066"/>
          </a:xfrm>
          <a:prstGeom prst="rect">
            <a:avLst/>
          </a:prstGeom>
          <a:solidFill>
            <a:srgbClr val="007AC3"/>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s-US" sz="1350" dirty="0"/>
              <a:t>Discusión/Aprobación del Ppto.</a:t>
            </a:r>
            <a:endParaRPr lang="es-CL" sz="1350" dirty="0"/>
          </a:p>
        </p:txBody>
      </p:sp>
      <p:cxnSp>
        <p:nvCxnSpPr>
          <p:cNvPr id="7" name="Conector recto de flecha 6">
            <a:extLst>
              <a:ext uri="{FF2B5EF4-FFF2-40B4-BE49-F238E27FC236}">
                <a16:creationId xmlns:a16="http://schemas.microsoft.com/office/drawing/2014/main" id="{D04ABA3F-F698-40A6-BD4B-2CA6E37EF130}"/>
              </a:ext>
            </a:extLst>
          </p:cNvPr>
          <p:cNvCxnSpPr/>
          <p:nvPr/>
        </p:nvCxnSpPr>
        <p:spPr>
          <a:xfrm>
            <a:off x="4305566" y="2895786"/>
            <a:ext cx="0" cy="27003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Rectángulo 7">
            <a:extLst>
              <a:ext uri="{FF2B5EF4-FFF2-40B4-BE49-F238E27FC236}">
                <a16:creationId xmlns:a16="http://schemas.microsoft.com/office/drawing/2014/main" id="{BCCFDA29-3144-44BB-8EFC-933DD1AC09F5}"/>
              </a:ext>
            </a:extLst>
          </p:cNvPr>
          <p:cNvSpPr/>
          <p:nvPr/>
        </p:nvSpPr>
        <p:spPr>
          <a:xfrm>
            <a:off x="2997852" y="3178180"/>
            <a:ext cx="2615425" cy="510964"/>
          </a:xfrm>
          <a:prstGeom prst="rect">
            <a:avLst/>
          </a:prstGeom>
          <a:solidFill>
            <a:srgbClr val="006CB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US" sz="1350" dirty="0"/>
              <a:t>Subcomisiones: SUBDERE-DIPRES</a:t>
            </a:r>
            <a:endParaRPr lang="es-CL" sz="1350" dirty="0"/>
          </a:p>
        </p:txBody>
      </p:sp>
      <p:cxnSp>
        <p:nvCxnSpPr>
          <p:cNvPr id="9" name="Conector recto de flecha 8">
            <a:extLst>
              <a:ext uri="{FF2B5EF4-FFF2-40B4-BE49-F238E27FC236}">
                <a16:creationId xmlns:a16="http://schemas.microsoft.com/office/drawing/2014/main" id="{A0D23C50-61B3-4383-ADE2-621DAB7C33E2}"/>
              </a:ext>
            </a:extLst>
          </p:cNvPr>
          <p:cNvCxnSpPr>
            <a:cxnSpLocks/>
          </p:cNvCxnSpPr>
          <p:nvPr/>
        </p:nvCxnSpPr>
        <p:spPr>
          <a:xfrm>
            <a:off x="4305565" y="3743797"/>
            <a:ext cx="0" cy="27003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Rectángulo 9">
            <a:extLst>
              <a:ext uri="{FF2B5EF4-FFF2-40B4-BE49-F238E27FC236}">
                <a16:creationId xmlns:a16="http://schemas.microsoft.com/office/drawing/2014/main" id="{E2AC9AED-B599-4B9E-9D86-AFC929497265}"/>
              </a:ext>
            </a:extLst>
          </p:cNvPr>
          <p:cNvSpPr/>
          <p:nvPr/>
        </p:nvSpPr>
        <p:spPr>
          <a:xfrm>
            <a:off x="3603488" y="4013827"/>
            <a:ext cx="1404155" cy="270030"/>
          </a:xfrm>
          <a:prstGeom prst="rect">
            <a:avLst/>
          </a:prstGeom>
          <a:solidFill>
            <a:srgbClr val="006CB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US" sz="1350" dirty="0"/>
              <a:t>Comisión Mixta</a:t>
            </a:r>
            <a:endParaRPr lang="es-CL" sz="1350" dirty="0"/>
          </a:p>
        </p:txBody>
      </p:sp>
      <p:cxnSp>
        <p:nvCxnSpPr>
          <p:cNvPr id="15" name="Conector recto de flecha 14">
            <a:extLst>
              <a:ext uri="{FF2B5EF4-FFF2-40B4-BE49-F238E27FC236}">
                <a16:creationId xmlns:a16="http://schemas.microsoft.com/office/drawing/2014/main" id="{A62AD378-1A99-4FD1-9EE6-C5CECDC5C7FA}"/>
              </a:ext>
            </a:extLst>
          </p:cNvPr>
          <p:cNvCxnSpPr>
            <a:cxnSpLocks/>
          </p:cNvCxnSpPr>
          <p:nvPr/>
        </p:nvCxnSpPr>
        <p:spPr>
          <a:xfrm>
            <a:off x="4323756" y="4355473"/>
            <a:ext cx="0" cy="27003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Rectángulo 15">
            <a:extLst>
              <a:ext uri="{FF2B5EF4-FFF2-40B4-BE49-F238E27FC236}">
                <a16:creationId xmlns:a16="http://schemas.microsoft.com/office/drawing/2014/main" id="{B43A7AFC-1070-4CA1-8CE3-59D5A3853812}"/>
              </a:ext>
            </a:extLst>
          </p:cNvPr>
          <p:cNvSpPr/>
          <p:nvPr/>
        </p:nvSpPr>
        <p:spPr>
          <a:xfrm>
            <a:off x="3603488" y="4625503"/>
            <a:ext cx="1404155" cy="425392"/>
          </a:xfrm>
          <a:prstGeom prst="rect">
            <a:avLst/>
          </a:prstGeom>
          <a:solidFill>
            <a:srgbClr val="006CB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US" sz="1350" dirty="0"/>
              <a:t>Cámara de Diputados</a:t>
            </a:r>
            <a:endParaRPr lang="es-CL" sz="1350" dirty="0"/>
          </a:p>
        </p:txBody>
      </p:sp>
      <p:cxnSp>
        <p:nvCxnSpPr>
          <p:cNvPr id="17" name="Conector recto de flecha 16">
            <a:extLst>
              <a:ext uri="{FF2B5EF4-FFF2-40B4-BE49-F238E27FC236}">
                <a16:creationId xmlns:a16="http://schemas.microsoft.com/office/drawing/2014/main" id="{BD1EF628-CE03-4643-99BC-FDCA2DFC1613}"/>
              </a:ext>
            </a:extLst>
          </p:cNvPr>
          <p:cNvCxnSpPr>
            <a:cxnSpLocks/>
          </p:cNvCxnSpPr>
          <p:nvPr/>
        </p:nvCxnSpPr>
        <p:spPr>
          <a:xfrm>
            <a:off x="4305566" y="5146150"/>
            <a:ext cx="0" cy="27003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Rectángulo 17">
            <a:extLst>
              <a:ext uri="{FF2B5EF4-FFF2-40B4-BE49-F238E27FC236}">
                <a16:creationId xmlns:a16="http://schemas.microsoft.com/office/drawing/2014/main" id="{61796891-A40B-40FE-9E30-2CCC3F494733}"/>
              </a:ext>
            </a:extLst>
          </p:cNvPr>
          <p:cNvSpPr/>
          <p:nvPr/>
        </p:nvSpPr>
        <p:spPr>
          <a:xfrm>
            <a:off x="3715791" y="5416180"/>
            <a:ext cx="1304918" cy="287578"/>
          </a:xfrm>
          <a:prstGeom prst="rect">
            <a:avLst/>
          </a:prstGeom>
          <a:solidFill>
            <a:srgbClr val="006CB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US" sz="1350" dirty="0"/>
              <a:t>Senado</a:t>
            </a:r>
            <a:endParaRPr lang="es-CL" sz="1350" dirty="0"/>
          </a:p>
        </p:txBody>
      </p:sp>
    </p:spTree>
    <p:extLst>
      <p:ext uri="{BB962C8B-B14F-4D97-AF65-F5344CB8AC3E}">
        <p14:creationId xmlns:p14="http://schemas.microsoft.com/office/powerpoint/2010/main" val="197902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7A0817B8-1DF7-4452-BB38-D297968E7580}"/>
              </a:ext>
            </a:extLst>
          </p:cNvPr>
          <p:cNvPicPr>
            <a:picLocks noGrp="1" noChangeAspect="1"/>
          </p:cNvPicPr>
          <p:nvPr>
            <p:ph idx="1"/>
          </p:nvPr>
        </p:nvPicPr>
        <p:blipFill rotWithShape="1">
          <a:blip r:embed="rId4"/>
          <a:srcRect l="1401" t="11860" r="33497" b="10048"/>
          <a:stretch/>
        </p:blipFill>
        <p:spPr>
          <a:xfrm>
            <a:off x="259080" y="457200"/>
            <a:ext cx="8488679" cy="52730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7277170"/>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EC3123-9935-9F19-1878-8F64A6091CEE}"/>
              </a:ext>
            </a:extLst>
          </p:cNvPr>
          <p:cNvSpPr>
            <a:spLocks noGrp="1"/>
          </p:cNvSpPr>
          <p:nvPr>
            <p:ph type="title"/>
          </p:nvPr>
        </p:nvSpPr>
        <p:spPr/>
        <p:txBody>
          <a:bodyPr/>
          <a:lstStyle/>
          <a:p>
            <a:r>
              <a:rPr lang="es-US" sz="2800" b="1" dirty="0"/>
              <a:t>2.- ESTADO Y MACROECONOMIA</a:t>
            </a:r>
            <a:endParaRPr lang="es-CL" sz="2800" dirty="0"/>
          </a:p>
        </p:txBody>
      </p:sp>
      <p:pic>
        <p:nvPicPr>
          <p:cNvPr id="7" name="Marcador de contenido 6">
            <a:extLst>
              <a:ext uri="{FF2B5EF4-FFF2-40B4-BE49-F238E27FC236}">
                <a16:creationId xmlns:a16="http://schemas.microsoft.com/office/drawing/2014/main" id="{C295916A-3EAE-D8EF-0130-94243C690571}"/>
              </a:ext>
            </a:extLst>
          </p:cNvPr>
          <p:cNvPicPr>
            <a:picLocks noGrp="1" noChangeAspect="1"/>
          </p:cNvPicPr>
          <p:nvPr>
            <p:ph idx="1"/>
          </p:nvPr>
        </p:nvPicPr>
        <p:blipFill rotWithShape="1">
          <a:blip r:embed="rId2"/>
          <a:srcRect l="34155" t="38285" r="16667" b="25313"/>
          <a:stretch/>
        </p:blipFill>
        <p:spPr>
          <a:xfrm>
            <a:off x="867747" y="1511559"/>
            <a:ext cx="7333861" cy="4245429"/>
          </a:xfrm>
          <a:ln>
            <a:solidFill>
              <a:srgbClr val="2F528F">
                <a:alpha val="93000"/>
              </a:srgbClr>
            </a:solidFill>
          </a:ln>
        </p:spPr>
      </p:pic>
    </p:spTree>
    <p:extLst>
      <p:ext uri="{BB962C8B-B14F-4D97-AF65-F5344CB8AC3E}">
        <p14:creationId xmlns:p14="http://schemas.microsoft.com/office/powerpoint/2010/main" val="37139961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BAFB5454-2445-42D0-BF91-91F692543926}"/>
              </a:ext>
            </a:extLst>
          </p:cNvPr>
          <p:cNvSpPr>
            <a:spLocks noGrp="1"/>
          </p:cNvSpPr>
          <p:nvPr>
            <p:ph type="title"/>
          </p:nvPr>
        </p:nvSpPr>
        <p:spPr>
          <a:xfrm>
            <a:off x="2406239" y="500318"/>
            <a:ext cx="4546104" cy="405222"/>
          </a:xfrm>
        </p:spPr>
        <p:txBody>
          <a:bodyPr>
            <a:normAutofit fontScale="90000"/>
          </a:bodyPr>
          <a:lstStyle/>
          <a:p>
            <a:r>
              <a:rPr lang="es-US" b="1" dirty="0"/>
              <a:t>Debate del Presupuesto</a:t>
            </a:r>
            <a:endParaRPr lang="es-CL" b="1" dirty="0"/>
          </a:p>
        </p:txBody>
      </p:sp>
      <p:sp>
        <p:nvSpPr>
          <p:cNvPr id="3" name="Marcador de contenido 2">
            <a:extLst>
              <a:ext uri="{FF2B5EF4-FFF2-40B4-BE49-F238E27FC236}">
                <a16:creationId xmlns:a16="http://schemas.microsoft.com/office/drawing/2014/main" id="{C88924FE-5C43-4D5F-8FDC-6DA6C9957CB4}"/>
              </a:ext>
            </a:extLst>
          </p:cNvPr>
          <p:cNvSpPr>
            <a:spLocks noGrp="1"/>
          </p:cNvSpPr>
          <p:nvPr>
            <p:ph idx="1"/>
          </p:nvPr>
        </p:nvSpPr>
        <p:spPr>
          <a:xfrm>
            <a:off x="1012158" y="1803311"/>
            <a:ext cx="3186354" cy="3000925"/>
          </a:xfrm>
        </p:spPr>
        <p:txBody>
          <a:bodyPr>
            <a:normAutofit fontScale="70000" lnSpcReduction="20000"/>
          </a:bodyPr>
          <a:lstStyle/>
          <a:p>
            <a:pPr algn="just"/>
            <a:r>
              <a:rPr lang="es-US" dirty="0"/>
              <a:t>Los primeros días de octubre asisten al Parlamento el Sr. Ministro de Hacienda quien presenta el </a:t>
            </a:r>
            <a:r>
              <a:rPr lang="es-US" b="1" dirty="0">
                <a:solidFill>
                  <a:srgbClr val="006CB7"/>
                </a:solidFill>
              </a:rPr>
              <a:t>Estado de Hacienda Pública </a:t>
            </a:r>
            <a:r>
              <a:rPr lang="es-US" dirty="0"/>
              <a:t>y el Sr. Director de  Presupuestos que expone el </a:t>
            </a:r>
            <a:r>
              <a:rPr lang="es-US" b="1" dirty="0">
                <a:solidFill>
                  <a:srgbClr val="006CB7"/>
                </a:solidFill>
              </a:rPr>
              <a:t>Informe de las Finanzas Públicas.</a:t>
            </a:r>
            <a:r>
              <a:rPr lang="es-US" dirty="0">
                <a:solidFill>
                  <a:srgbClr val="006CB7"/>
                </a:solidFill>
              </a:rPr>
              <a:t> </a:t>
            </a:r>
            <a:r>
              <a:rPr lang="es-US" dirty="0"/>
              <a:t>Se presenta junto con el presupuesto del año siguiente, una proyección financiera de mediano plazo.</a:t>
            </a:r>
            <a:endParaRPr lang="es-CL" dirty="0"/>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5489" y="1803311"/>
            <a:ext cx="3748568" cy="3000925"/>
          </a:xfrm>
          <a:prstGeom prst="rect">
            <a:avLst/>
          </a:prstGeom>
        </p:spPr>
      </p:pic>
    </p:spTree>
    <p:extLst>
      <p:ext uri="{BB962C8B-B14F-4D97-AF65-F5344CB8AC3E}">
        <p14:creationId xmlns:p14="http://schemas.microsoft.com/office/powerpoint/2010/main" val="36778225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BAFB5454-2445-42D0-BF91-91F692543926}"/>
              </a:ext>
            </a:extLst>
          </p:cNvPr>
          <p:cNvSpPr>
            <a:spLocks noGrp="1"/>
          </p:cNvSpPr>
          <p:nvPr>
            <p:ph type="title"/>
          </p:nvPr>
        </p:nvSpPr>
        <p:spPr>
          <a:xfrm>
            <a:off x="457200" y="274638"/>
            <a:ext cx="8229600" cy="1143000"/>
          </a:xfrm>
        </p:spPr>
        <p:txBody>
          <a:bodyPr wrap="square" anchor="ctr">
            <a:normAutofit/>
          </a:bodyPr>
          <a:lstStyle/>
          <a:p>
            <a:r>
              <a:rPr lang="es-US" b="1" dirty="0"/>
              <a:t>Debate del Presupuesto</a:t>
            </a:r>
            <a:endParaRPr lang="es-CL" b="1" dirty="0"/>
          </a:p>
        </p:txBody>
      </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t="13838" r="2" b="15038"/>
          <a:stretch/>
        </p:blipFill>
        <p:spPr>
          <a:xfrm>
            <a:off x="636589" y="1479324"/>
            <a:ext cx="7643812" cy="36290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63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73B4824-EC27-43C1-983A-65605BCCD6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8608"/>
          <a:stretch/>
        </p:blipFill>
        <p:spPr bwMode="auto">
          <a:xfrm>
            <a:off x="750094" y="1417638"/>
            <a:ext cx="7643812" cy="3629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ítulo 1">
            <a:extLst>
              <a:ext uri="{FF2B5EF4-FFF2-40B4-BE49-F238E27FC236}">
                <a16:creationId xmlns:a16="http://schemas.microsoft.com/office/drawing/2014/main" id="{A808E801-CC95-4D24-A3CC-873E8BD3077C}"/>
              </a:ext>
            </a:extLst>
          </p:cNvPr>
          <p:cNvSpPr>
            <a:spLocks noGrp="1"/>
          </p:cNvSpPr>
          <p:nvPr>
            <p:ph type="title"/>
          </p:nvPr>
        </p:nvSpPr>
        <p:spPr>
          <a:xfrm>
            <a:off x="457200" y="274638"/>
            <a:ext cx="8229600" cy="723652"/>
          </a:xfrm>
        </p:spPr>
        <p:txBody>
          <a:bodyPr wrap="square" anchor="ctr">
            <a:normAutofit/>
          </a:bodyPr>
          <a:lstStyle/>
          <a:p>
            <a:r>
              <a:rPr lang="es-US" b="1" dirty="0"/>
              <a:t>Debate del Presupuesto</a:t>
            </a:r>
            <a:endParaRPr lang="es-CL" b="1" dirty="0"/>
          </a:p>
        </p:txBody>
      </p:sp>
    </p:spTree>
    <p:extLst>
      <p:ext uri="{BB962C8B-B14F-4D97-AF65-F5344CB8AC3E}">
        <p14:creationId xmlns:p14="http://schemas.microsoft.com/office/powerpoint/2010/main" val="3298875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8325F4DD-5483-4788-8647-FAE602C5C6F1}"/>
              </a:ext>
            </a:extLst>
          </p:cNvPr>
          <p:cNvPicPr>
            <a:picLocks noGrp="1"/>
          </p:cNvPicPr>
          <p:nvPr>
            <p:ph idx="1"/>
          </p:nvPr>
        </p:nvPicPr>
        <p:blipFill rotWithShape="1">
          <a:blip r:embed="rId4"/>
          <a:srcRect l="18330" t="23546" r="19891" b="18495"/>
          <a:stretch/>
        </p:blipFill>
        <p:spPr bwMode="auto">
          <a:xfrm>
            <a:off x="573343" y="793048"/>
            <a:ext cx="7997313" cy="441345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3" name="Título 1">
            <a:extLst>
              <a:ext uri="{FF2B5EF4-FFF2-40B4-BE49-F238E27FC236}">
                <a16:creationId xmlns:a16="http://schemas.microsoft.com/office/drawing/2014/main" id="{F4403BAA-CB46-4B41-95CB-6133113C0ECD}"/>
              </a:ext>
            </a:extLst>
          </p:cNvPr>
          <p:cNvSpPr>
            <a:spLocks noGrp="1"/>
          </p:cNvSpPr>
          <p:nvPr>
            <p:ph type="title"/>
          </p:nvPr>
        </p:nvSpPr>
        <p:spPr>
          <a:xfrm>
            <a:off x="457200" y="274638"/>
            <a:ext cx="8229600" cy="379703"/>
          </a:xfrm>
        </p:spPr>
        <p:txBody>
          <a:bodyPr wrap="square" anchor="ctr">
            <a:normAutofit fontScale="90000"/>
          </a:bodyPr>
          <a:lstStyle/>
          <a:p>
            <a:r>
              <a:rPr lang="es-US" b="1" dirty="0"/>
              <a:t>Debate del Presupuesto</a:t>
            </a:r>
            <a:endParaRPr lang="es-CL" b="1" dirty="0"/>
          </a:p>
        </p:txBody>
      </p:sp>
    </p:spTree>
    <p:extLst>
      <p:ext uri="{BB962C8B-B14F-4D97-AF65-F5344CB8AC3E}">
        <p14:creationId xmlns:p14="http://schemas.microsoft.com/office/powerpoint/2010/main" val="3624370421"/>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20D76-F4DA-4BE4-876C-7020430DFE9F}"/>
              </a:ext>
            </a:extLst>
          </p:cNvPr>
          <p:cNvSpPr>
            <a:spLocks noGrp="1"/>
          </p:cNvSpPr>
          <p:nvPr>
            <p:ph type="title"/>
          </p:nvPr>
        </p:nvSpPr>
        <p:spPr/>
        <p:txBody>
          <a:bodyPr>
            <a:normAutofit/>
          </a:bodyPr>
          <a:lstStyle/>
          <a:p>
            <a:pPr algn="l"/>
            <a:r>
              <a:rPr lang="es-US" b="1" dirty="0"/>
              <a:t>5.3 Etapa de Ejecución del Presupuesto</a:t>
            </a:r>
            <a:endParaRPr lang="es-CL" b="1" dirty="0"/>
          </a:p>
        </p:txBody>
      </p:sp>
      <p:sp>
        <p:nvSpPr>
          <p:cNvPr id="3" name="Marcador de contenido 2">
            <a:extLst>
              <a:ext uri="{FF2B5EF4-FFF2-40B4-BE49-F238E27FC236}">
                <a16:creationId xmlns:a16="http://schemas.microsoft.com/office/drawing/2014/main" id="{76F9F15A-1DC4-4913-8F4B-AA8523F6F0F2}"/>
              </a:ext>
            </a:extLst>
          </p:cNvPr>
          <p:cNvSpPr>
            <a:spLocks noGrp="1"/>
          </p:cNvSpPr>
          <p:nvPr>
            <p:ph idx="1"/>
          </p:nvPr>
        </p:nvSpPr>
        <p:spPr>
          <a:xfrm>
            <a:off x="750094" y="1614487"/>
            <a:ext cx="7643812" cy="3629025"/>
          </a:xfrm>
        </p:spPr>
        <p:txBody>
          <a:bodyPr>
            <a:normAutofit fontScale="70000" lnSpcReduction="20000"/>
          </a:bodyPr>
          <a:lstStyle/>
          <a:p>
            <a:pPr algn="just"/>
            <a:r>
              <a:rPr lang="es-US" dirty="0"/>
              <a:t>Generalmente, durante el mes de diciembre de cada año se publica en el Diario Oficial la Ley de Presupuestos del año siguiente.</a:t>
            </a:r>
          </a:p>
          <a:p>
            <a:pPr marL="0" indent="0" algn="just">
              <a:buNone/>
            </a:pPr>
            <a:endParaRPr lang="es-US" dirty="0"/>
          </a:p>
          <a:p>
            <a:pPr algn="just"/>
            <a:r>
              <a:rPr lang="es-US" dirty="0"/>
              <a:t>En dicho mes se remite a Dipres una </a:t>
            </a:r>
            <a:r>
              <a:rPr lang="es-US" b="1" dirty="0">
                <a:solidFill>
                  <a:srgbClr val="006CB7"/>
                </a:solidFill>
              </a:rPr>
              <a:t>calendarización mensual del presupuesto aprobado </a:t>
            </a:r>
            <a:r>
              <a:rPr lang="es-US" dirty="0"/>
              <a:t>para el año siguiente, la cual es analizada por los Sectores respectivos en Dipres.</a:t>
            </a:r>
          </a:p>
          <a:p>
            <a:pPr algn="just"/>
            <a:endParaRPr lang="es-US" dirty="0"/>
          </a:p>
          <a:p>
            <a:pPr algn="just"/>
            <a:r>
              <a:rPr lang="es-US" dirty="0"/>
              <a:t>Lo anterior corresponde a una calendarización de todos los ingresos y gastos de los organismos públicos.</a:t>
            </a:r>
          </a:p>
          <a:p>
            <a:pPr algn="just"/>
            <a:endParaRPr lang="es-US" dirty="0"/>
          </a:p>
          <a:p>
            <a:pPr algn="just"/>
            <a:r>
              <a:rPr lang="es-US" dirty="0"/>
              <a:t>De lo anterior, se generarán los programas de caja mensuales.</a:t>
            </a:r>
          </a:p>
          <a:p>
            <a:pPr algn="just"/>
            <a:endParaRPr lang="es-US" dirty="0"/>
          </a:p>
          <a:p>
            <a:pPr algn="just"/>
            <a:r>
              <a:rPr lang="es-US" dirty="0"/>
              <a:t>A partir de </a:t>
            </a:r>
            <a:r>
              <a:rPr lang="es-US" b="1" dirty="0">
                <a:solidFill>
                  <a:srgbClr val="006CB7"/>
                </a:solidFill>
              </a:rPr>
              <a:t>enero</a:t>
            </a:r>
            <a:r>
              <a:rPr lang="es-US" dirty="0"/>
              <a:t> comienza la ejecución del presupuesto.</a:t>
            </a:r>
          </a:p>
          <a:p>
            <a:endParaRPr lang="es-CL" dirty="0"/>
          </a:p>
        </p:txBody>
      </p:sp>
    </p:spTree>
    <p:extLst>
      <p:ext uri="{BB962C8B-B14F-4D97-AF65-F5344CB8AC3E}">
        <p14:creationId xmlns:p14="http://schemas.microsoft.com/office/powerpoint/2010/main" val="19138994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 name="Título 1">
            <a:extLst>
              <a:ext uri="{FF2B5EF4-FFF2-40B4-BE49-F238E27FC236}">
                <a16:creationId xmlns:a16="http://schemas.microsoft.com/office/drawing/2014/main" id="{BC520D76-F4DA-4BE4-876C-7020430DFE9F}"/>
              </a:ext>
            </a:extLst>
          </p:cNvPr>
          <p:cNvSpPr>
            <a:spLocks noGrp="1"/>
          </p:cNvSpPr>
          <p:nvPr>
            <p:ph type="title"/>
          </p:nvPr>
        </p:nvSpPr>
        <p:spPr>
          <a:xfrm>
            <a:off x="1263215" y="842283"/>
            <a:ext cx="6123385" cy="857250"/>
          </a:xfrm>
        </p:spPr>
        <p:txBody>
          <a:bodyPr>
            <a:normAutofit fontScale="90000"/>
          </a:bodyPr>
          <a:lstStyle/>
          <a:p>
            <a:pPr algn="l"/>
            <a:r>
              <a:rPr lang="es-US" b="1" dirty="0"/>
              <a:t>5.3.1 Programación anual </a:t>
            </a:r>
            <a:r>
              <a:rPr lang="es-US" b="1"/>
              <a:t>del Presupuesto</a:t>
            </a:r>
            <a:endParaRPr lang="es-CL" b="1" dirty="0"/>
          </a:p>
        </p:txBody>
      </p:sp>
      <p:sp>
        <p:nvSpPr>
          <p:cNvPr id="3" name="Marcador de contenido 2"/>
          <p:cNvSpPr>
            <a:spLocks noGrp="1"/>
          </p:cNvSpPr>
          <p:nvPr>
            <p:ph idx="1"/>
          </p:nvPr>
        </p:nvSpPr>
        <p:spPr>
          <a:xfrm>
            <a:off x="1169449" y="2200425"/>
            <a:ext cx="7643812" cy="953012"/>
          </a:xfrm>
        </p:spPr>
        <p:txBody>
          <a:bodyPr/>
          <a:lstStyle/>
          <a:p>
            <a:pPr marL="0" indent="0">
              <a:buNone/>
            </a:pPr>
            <a:r>
              <a:rPr lang="es-CL" dirty="0"/>
              <a:t>                                                                               </a:t>
            </a:r>
          </a:p>
          <a:p>
            <a:pPr marL="0" indent="0">
              <a:buNone/>
            </a:pPr>
            <a:r>
              <a:rPr lang="es-CL" sz="900" dirty="0"/>
              <a:t>            enero     febrero        marzo         abril     mayo      junio     julio  agosto  septiembre   octubre        noviembre       diciembre</a:t>
            </a:r>
            <a:endParaRPr lang="en-GB" sz="900" dirty="0"/>
          </a:p>
        </p:txBody>
      </p:sp>
      <p:cxnSp>
        <p:nvCxnSpPr>
          <p:cNvPr id="6" name="Conector recto de flecha 5"/>
          <p:cNvCxnSpPr/>
          <p:nvPr/>
        </p:nvCxnSpPr>
        <p:spPr>
          <a:xfrm>
            <a:off x="1931994" y="3915054"/>
            <a:ext cx="5454606"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Cerrar llave 6"/>
          <p:cNvSpPr/>
          <p:nvPr/>
        </p:nvSpPr>
        <p:spPr>
          <a:xfrm rot="16200000">
            <a:off x="4382979" y="306574"/>
            <a:ext cx="378042" cy="3701748"/>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dirty="0"/>
          </a:p>
        </p:txBody>
      </p:sp>
      <p:sp>
        <p:nvSpPr>
          <p:cNvPr id="8" name="Título 1"/>
          <p:cNvSpPr txBox="1">
            <a:spLocks/>
          </p:cNvSpPr>
          <p:nvPr/>
        </p:nvSpPr>
        <p:spPr>
          <a:xfrm>
            <a:off x="1503840" y="2897386"/>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L" sz="1500" b="1" dirty="0"/>
              <a:t>Programación Mensual del Presupuesto</a:t>
            </a:r>
          </a:p>
          <a:p>
            <a:endParaRPr lang="en-GB" sz="1500" dirty="0"/>
          </a:p>
        </p:txBody>
      </p:sp>
      <p:sp>
        <p:nvSpPr>
          <p:cNvPr id="9" name="Cerrar llave 8"/>
          <p:cNvSpPr/>
          <p:nvPr/>
        </p:nvSpPr>
        <p:spPr>
          <a:xfrm rot="16200000">
            <a:off x="4449693" y="1759228"/>
            <a:ext cx="289068" cy="3701748"/>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dirty="0"/>
          </a:p>
        </p:txBody>
      </p:sp>
      <p:sp>
        <p:nvSpPr>
          <p:cNvPr id="10" name="Título 1"/>
          <p:cNvSpPr txBox="1">
            <a:spLocks/>
          </p:cNvSpPr>
          <p:nvPr/>
        </p:nvSpPr>
        <p:spPr>
          <a:xfrm>
            <a:off x="1539425" y="3610102"/>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1500" dirty="0"/>
          </a:p>
        </p:txBody>
      </p:sp>
      <p:cxnSp>
        <p:nvCxnSpPr>
          <p:cNvPr id="11" name="Conector recto de flecha 10"/>
          <p:cNvCxnSpPr/>
          <p:nvPr/>
        </p:nvCxnSpPr>
        <p:spPr>
          <a:xfrm>
            <a:off x="1931994" y="2463180"/>
            <a:ext cx="5454606"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ítulo 1"/>
          <p:cNvSpPr txBox="1">
            <a:spLocks/>
          </p:cNvSpPr>
          <p:nvPr/>
        </p:nvSpPr>
        <p:spPr>
          <a:xfrm>
            <a:off x="1500188" y="4096365"/>
            <a:ext cx="7643812" cy="363008"/>
          </a:xfrm>
          <a:prstGeom prst="rect">
            <a:avLst/>
          </a:prstGeom>
        </p:spPr>
        <p:txBody>
          <a:bodyPr vert="horz" lIns="68580" tIns="34290" rIns="68580" bIns="3429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CL" sz="1500" dirty="0"/>
              <a:t>       1  2  3  4  5  6…………………………..19  21………………………………….29 30 31</a:t>
            </a:r>
          </a:p>
          <a:p>
            <a:pPr algn="l"/>
            <a:r>
              <a:rPr lang="es-CL" sz="1500" dirty="0"/>
              <a:t>       </a:t>
            </a:r>
            <a:r>
              <a:rPr lang="es-CL" sz="1050" dirty="0"/>
              <a:t>Pagos</a:t>
            </a:r>
            <a:r>
              <a:rPr lang="es-CL" sz="1500" dirty="0"/>
              <a:t> </a:t>
            </a:r>
            <a:r>
              <a:rPr lang="es-CL" sz="1050" dirty="0"/>
              <a:t>Previsionales                                              Pago de remuneraciones</a:t>
            </a:r>
            <a:endParaRPr lang="en-GB" sz="1050" dirty="0"/>
          </a:p>
        </p:txBody>
      </p:sp>
    </p:spTree>
    <p:extLst>
      <p:ext uri="{BB962C8B-B14F-4D97-AF65-F5344CB8AC3E}">
        <p14:creationId xmlns:p14="http://schemas.microsoft.com/office/powerpoint/2010/main" val="2871749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D9F88B8-0A58-43E5-A0DF-64B67A5694D3}"/>
              </a:ext>
            </a:extLst>
          </p:cNvPr>
          <p:cNvSpPr>
            <a:spLocks noGrp="1"/>
          </p:cNvSpPr>
          <p:nvPr>
            <p:ph idx="1"/>
          </p:nvPr>
        </p:nvSpPr>
        <p:spPr>
          <a:xfrm>
            <a:off x="578498" y="662473"/>
            <a:ext cx="7660433" cy="4494721"/>
          </a:xfrm>
        </p:spPr>
        <p:txBody>
          <a:bodyPr>
            <a:normAutofit/>
          </a:bodyPr>
          <a:lstStyle/>
          <a:p>
            <a:pPr algn="just"/>
            <a:r>
              <a:rPr lang="es-US" dirty="0"/>
              <a:t>Una adecuada proyección de la ejecución tiene gran relevancia en el gasto público, ya que si el servicio no ejecuta los recursos asignados a través de los programas de caja, se genera ineficiencia en la asignación de recursos, que se asocia con saldos de caja de recursos públicos que tienen un alto costo alternativo.</a:t>
            </a:r>
          </a:p>
          <a:p>
            <a:pPr marL="0" indent="0" algn="just">
              <a:buNone/>
            </a:pPr>
            <a:endParaRPr lang="es-US" dirty="0"/>
          </a:p>
        </p:txBody>
      </p:sp>
    </p:spTree>
    <p:extLst>
      <p:ext uri="{BB962C8B-B14F-4D97-AF65-F5344CB8AC3E}">
        <p14:creationId xmlns:p14="http://schemas.microsoft.com/office/powerpoint/2010/main" val="19195713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BC520D76-F4DA-4BE4-876C-7020430DFE9F}"/>
              </a:ext>
            </a:extLst>
          </p:cNvPr>
          <p:cNvSpPr>
            <a:spLocks noGrp="1"/>
          </p:cNvSpPr>
          <p:nvPr>
            <p:ph type="title"/>
          </p:nvPr>
        </p:nvSpPr>
        <p:spPr>
          <a:xfrm>
            <a:off x="594828" y="421044"/>
            <a:ext cx="7989335" cy="857250"/>
          </a:xfrm>
        </p:spPr>
        <p:txBody>
          <a:bodyPr>
            <a:noAutofit/>
          </a:bodyPr>
          <a:lstStyle/>
          <a:p>
            <a:pPr algn="l"/>
            <a:r>
              <a:rPr lang="es-US" sz="2700" b="1" dirty="0"/>
              <a:t>5.3.2 ¿Cómo se programa la ejecución del Presupuesto?</a:t>
            </a:r>
            <a:endParaRPr lang="es-CL" sz="2700" b="1" dirty="0"/>
          </a:p>
        </p:txBody>
      </p:sp>
      <p:sp>
        <p:nvSpPr>
          <p:cNvPr id="3" name="Marcador de contenido 2"/>
          <p:cNvSpPr>
            <a:spLocks noGrp="1"/>
          </p:cNvSpPr>
          <p:nvPr>
            <p:ph idx="1"/>
          </p:nvPr>
        </p:nvSpPr>
        <p:spPr>
          <a:xfrm>
            <a:off x="1257300" y="1970839"/>
            <a:ext cx="6172200" cy="3394472"/>
          </a:xfrm>
        </p:spPr>
        <p:txBody>
          <a:bodyPr>
            <a:normAutofit lnSpcReduction="10000"/>
          </a:bodyPr>
          <a:lstStyle/>
          <a:p>
            <a:pPr algn="just"/>
            <a:r>
              <a:rPr lang="es-CL" altLang="en-US" sz="1500" dirty="0"/>
              <a:t>Todos los servicios tienen características propias que hacen que la ejecución no sea homogénea durante todos los meses de año.</a:t>
            </a:r>
          </a:p>
          <a:p>
            <a:pPr marL="0" indent="0" algn="just">
              <a:buNone/>
            </a:pPr>
            <a:endParaRPr lang="es-ES" altLang="en-US" sz="1500" dirty="0"/>
          </a:p>
          <a:p>
            <a:pPr algn="just"/>
            <a:r>
              <a:rPr lang="es-CL" altLang="en-US" sz="1500" dirty="0"/>
              <a:t>Por ejemplo las instituciones que importan combustible, lo compran de una o 2 veces en el año. Si, por ejemplo, lo compran en marzo, la ejecución acumulada al primer trimestre será alta.</a:t>
            </a:r>
          </a:p>
          <a:p>
            <a:pPr marL="0" indent="0" algn="just">
              <a:buNone/>
            </a:pPr>
            <a:endParaRPr lang="es-CL" altLang="en-US" sz="1500" dirty="0"/>
          </a:p>
          <a:p>
            <a:pPr algn="just"/>
            <a:r>
              <a:rPr lang="es-CL" altLang="en-US" sz="1500" dirty="0"/>
              <a:t>También existe estacionalidad durante el mes.</a:t>
            </a:r>
          </a:p>
          <a:p>
            <a:pPr algn="just"/>
            <a:endParaRPr lang="es-CL" altLang="en-US" sz="1500" dirty="0"/>
          </a:p>
          <a:p>
            <a:pPr algn="just"/>
            <a:r>
              <a:rPr lang="es-CL" altLang="en-US" sz="1500" dirty="0"/>
              <a:t>Las remuneraciones se distribuyen mas o menos homogéneamente durante el año.</a:t>
            </a:r>
          </a:p>
          <a:p>
            <a:pPr marL="0" indent="0" algn="just">
              <a:buNone/>
            </a:pPr>
            <a:endParaRPr lang="es-CL" altLang="en-US" sz="1500" dirty="0"/>
          </a:p>
          <a:p>
            <a:pPr algn="just"/>
            <a:r>
              <a:rPr lang="es-CL" altLang="en-US" sz="1500" dirty="0"/>
              <a:t>Debe existir un calendario de adquisiciones de las inversiones.</a:t>
            </a:r>
          </a:p>
          <a:p>
            <a:endParaRPr lang="es-ES" altLang="en-US" sz="1500" dirty="0"/>
          </a:p>
          <a:p>
            <a:endParaRPr lang="en-GB" dirty="0"/>
          </a:p>
        </p:txBody>
      </p:sp>
    </p:spTree>
    <p:extLst>
      <p:ext uri="{BB962C8B-B14F-4D97-AF65-F5344CB8AC3E}">
        <p14:creationId xmlns:p14="http://schemas.microsoft.com/office/powerpoint/2010/main" val="40175566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76C1582-42F6-44CE-B50B-259D54BBAAFD}"/>
              </a:ext>
            </a:extLst>
          </p:cNvPr>
          <p:cNvSpPr>
            <a:spLocks noGrp="1"/>
          </p:cNvSpPr>
          <p:nvPr>
            <p:ph type="title"/>
          </p:nvPr>
        </p:nvSpPr>
        <p:spPr>
          <a:xfrm>
            <a:off x="457200" y="527857"/>
            <a:ext cx="8229600" cy="1143000"/>
          </a:xfrm>
        </p:spPr>
        <p:txBody>
          <a:bodyPr>
            <a:normAutofit fontScale="90000"/>
          </a:bodyPr>
          <a:lstStyle/>
          <a:p>
            <a:pPr algn="just"/>
            <a:r>
              <a:rPr lang="es-US" dirty="0">
                <a:effectLst>
                  <a:outerShdw blurRad="38100" dist="38100" dir="2700000" algn="tl">
                    <a:srgbClr val="000000">
                      <a:alpha val="43137"/>
                    </a:srgbClr>
                  </a:outerShdw>
                </a:effectLst>
              </a:rPr>
              <a:t>Durante el año se pueden modificar los presupuestos, de acuerdo con las normas de flexibilidad presupuestaria</a:t>
            </a:r>
            <a:endParaRPr lang="es-CL" dirty="0">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44EA3193-9CA0-49B4-9123-AE1FCBC5CFAE}"/>
              </a:ext>
            </a:extLst>
          </p:cNvPr>
          <p:cNvSpPr>
            <a:spLocks noGrp="1"/>
          </p:cNvSpPr>
          <p:nvPr>
            <p:ph idx="1"/>
          </p:nvPr>
        </p:nvSpPr>
        <p:spPr>
          <a:xfrm>
            <a:off x="1262625" y="2240868"/>
            <a:ext cx="6132910" cy="3394472"/>
          </a:xfrm>
        </p:spPr>
        <p:txBody>
          <a:bodyPr>
            <a:normAutofit/>
          </a:bodyPr>
          <a:lstStyle/>
          <a:p>
            <a:r>
              <a:rPr lang="es-US" dirty="0"/>
              <a:t>Decretos</a:t>
            </a:r>
          </a:p>
          <a:p>
            <a:r>
              <a:rPr lang="es-US" dirty="0"/>
              <a:t>Resoluciones</a:t>
            </a:r>
          </a:p>
          <a:p>
            <a:r>
              <a:rPr lang="es-US" dirty="0"/>
              <a:t>Oficios</a:t>
            </a:r>
          </a:p>
          <a:p>
            <a:endParaRPr lang="es-US" dirty="0"/>
          </a:p>
          <a:p>
            <a:pPr marL="0" indent="0">
              <a:buNone/>
            </a:pPr>
            <a:endParaRPr lang="es-US" dirty="0"/>
          </a:p>
          <a:p>
            <a:pPr marL="0" indent="0" algn="ctr">
              <a:buNone/>
            </a:pPr>
            <a:r>
              <a:rPr lang="es-US" b="1" u="sng" dirty="0">
                <a:solidFill>
                  <a:srgbClr val="002060"/>
                </a:solidFill>
              </a:rPr>
              <a:t>Todas las modificaciones están sujetas a las metas fiscales que debe cumplir el Ministerio de Hacienda.</a:t>
            </a:r>
            <a:endParaRPr lang="es-CL" b="1" u="sng" dirty="0">
              <a:solidFill>
                <a:srgbClr val="002060"/>
              </a:solidFill>
            </a:endParaRPr>
          </a:p>
        </p:txBody>
      </p:sp>
    </p:spTree>
    <p:extLst>
      <p:ext uri="{BB962C8B-B14F-4D97-AF65-F5344CB8AC3E}">
        <p14:creationId xmlns:p14="http://schemas.microsoft.com/office/powerpoint/2010/main" val="35240683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18DBDB-16BA-4FE9-9535-838EA98C8E3F}"/>
              </a:ext>
            </a:extLst>
          </p:cNvPr>
          <p:cNvSpPr>
            <a:spLocks noGrp="1"/>
          </p:cNvSpPr>
          <p:nvPr>
            <p:ph type="title"/>
          </p:nvPr>
        </p:nvSpPr>
        <p:spPr>
          <a:xfrm>
            <a:off x="724486" y="295862"/>
            <a:ext cx="7695027" cy="857250"/>
          </a:xfrm>
        </p:spPr>
        <p:txBody>
          <a:bodyPr>
            <a:normAutofit fontScale="90000"/>
          </a:bodyPr>
          <a:lstStyle/>
          <a:p>
            <a:pPr algn="l"/>
            <a:r>
              <a:rPr lang="es-US" sz="2700" b="1" dirty="0"/>
              <a:t>5.4.-ETAPA DE EVALUACIÓN (PRESUPUESTARIA)</a:t>
            </a:r>
            <a:endParaRPr lang="es-CL" sz="2700" b="1" dirty="0"/>
          </a:p>
        </p:txBody>
      </p:sp>
      <p:sp>
        <p:nvSpPr>
          <p:cNvPr id="3" name="Marcador de contenido 2">
            <a:extLst>
              <a:ext uri="{FF2B5EF4-FFF2-40B4-BE49-F238E27FC236}">
                <a16:creationId xmlns:a16="http://schemas.microsoft.com/office/drawing/2014/main" id="{06E7E909-F2D0-429B-9DA5-A83E68FC9D8E}"/>
              </a:ext>
            </a:extLst>
          </p:cNvPr>
          <p:cNvSpPr>
            <a:spLocks noGrp="1"/>
          </p:cNvSpPr>
          <p:nvPr>
            <p:ph idx="1"/>
          </p:nvPr>
        </p:nvSpPr>
        <p:spPr>
          <a:xfrm>
            <a:off x="1698171" y="1731764"/>
            <a:ext cx="6132910" cy="3394472"/>
          </a:xfrm>
        </p:spPr>
        <p:txBody>
          <a:bodyPr/>
          <a:lstStyle/>
          <a:p>
            <a:pPr algn="just"/>
            <a:r>
              <a:rPr lang="es-US" sz="1800" dirty="0"/>
              <a:t>Esta etapa se desarrolla normalmente durante los meses de </a:t>
            </a:r>
            <a:r>
              <a:rPr lang="es-US" sz="1800" b="1" dirty="0">
                <a:solidFill>
                  <a:srgbClr val="006CB7"/>
                </a:solidFill>
              </a:rPr>
              <a:t>marzo y abril de cada año</a:t>
            </a:r>
            <a:r>
              <a:rPr lang="es-US" sz="1800" dirty="0"/>
              <a:t>. Principalmente corresponde a una evaluación presupuestaria, revisando además si se llevaron a cabo las actividades planificadas para el año anterior.</a:t>
            </a:r>
            <a:endParaRPr lang="es-CL" sz="1800" dirty="0"/>
          </a:p>
        </p:txBody>
      </p:sp>
      <p:sp>
        <p:nvSpPr>
          <p:cNvPr id="6" name="Triángulo rectángulo 5">
            <a:extLst>
              <a:ext uri="{FF2B5EF4-FFF2-40B4-BE49-F238E27FC236}">
                <a16:creationId xmlns:a16="http://schemas.microsoft.com/office/drawing/2014/main" id="{0876E6EC-400E-4247-8918-81CE6217372C}"/>
              </a:ext>
            </a:extLst>
          </p:cNvPr>
          <p:cNvSpPr/>
          <p:nvPr/>
        </p:nvSpPr>
        <p:spPr>
          <a:xfrm>
            <a:off x="0" y="-112542"/>
            <a:ext cx="1698171" cy="6246055"/>
          </a:xfrm>
          <a:prstGeom prst="rtTriangle">
            <a:avLst/>
          </a:prstGeom>
          <a:solidFill>
            <a:srgbClr val="005489"/>
          </a:solidFill>
          <a:ln>
            <a:solidFill>
              <a:srgbClr val="007AC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Triángulo rectángulo 7">
            <a:extLst>
              <a:ext uri="{FF2B5EF4-FFF2-40B4-BE49-F238E27FC236}">
                <a16:creationId xmlns:a16="http://schemas.microsoft.com/office/drawing/2014/main" id="{F0CA585D-4F09-4951-8FC0-5B17F38AA766}"/>
              </a:ext>
            </a:extLst>
          </p:cNvPr>
          <p:cNvSpPr/>
          <p:nvPr/>
        </p:nvSpPr>
        <p:spPr>
          <a:xfrm flipH="1">
            <a:off x="7445827" y="0"/>
            <a:ext cx="1698171" cy="6006905"/>
          </a:xfrm>
          <a:prstGeom prst="rtTriangle">
            <a:avLst/>
          </a:prstGeom>
          <a:solidFill>
            <a:srgbClr val="005489"/>
          </a:solidFill>
          <a:ln>
            <a:solidFill>
              <a:srgbClr val="007AC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5135127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EC3123-9935-9F19-1878-8F64A6091CEE}"/>
              </a:ext>
            </a:extLst>
          </p:cNvPr>
          <p:cNvSpPr>
            <a:spLocks noGrp="1"/>
          </p:cNvSpPr>
          <p:nvPr>
            <p:ph type="title"/>
          </p:nvPr>
        </p:nvSpPr>
        <p:spPr/>
        <p:txBody>
          <a:bodyPr/>
          <a:lstStyle/>
          <a:p>
            <a:r>
              <a:rPr lang="es-US" sz="2800" b="1" dirty="0"/>
              <a:t>2.- ESTADO Y MACROECONOMIA</a:t>
            </a:r>
            <a:endParaRPr lang="es-CL" sz="2800" dirty="0"/>
          </a:p>
        </p:txBody>
      </p:sp>
      <p:pic>
        <p:nvPicPr>
          <p:cNvPr id="8" name="Marcador de contenido 7">
            <a:extLst>
              <a:ext uri="{FF2B5EF4-FFF2-40B4-BE49-F238E27FC236}">
                <a16:creationId xmlns:a16="http://schemas.microsoft.com/office/drawing/2014/main" id="{F4EEF5AC-4EE3-0289-2C00-665C8B19B5A4}"/>
              </a:ext>
            </a:extLst>
          </p:cNvPr>
          <p:cNvPicPr>
            <a:picLocks noGrp="1" noChangeAspect="1"/>
          </p:cNvPicPr>
          <p:nvPr>
            <p:ph idx="1"/>
          </p:nvPr>
        </p:nvPicPr>
        <p:blipFill rotWithShape="1">
          <a:blip r:embed="rId2"/>
          <a:srcRect l="59923" t="35682" r="15346" b="24980"/>
          <a:stretch/>
        </p:blipFill>
        <p:spPr>
          <a:xfrm>
            <a:off x="457200" y="1502229"/>
            <a:ext cx="8332237" cy="4413379"/>
          </a:xfrm>
        </p:spPr>
      </p:pic>
    </p:spTree>
    <p:extLst>
      <p:ext uri="{BB962C8B-B14F-4D97-AF65-F5344CB8AC3E}">
        <p14:creationId xmlns:p14="http://schemas.microsoft.com/office/powerpoint/2010/main" val="32797369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999990BF-4A1B-4B4A-A4D9-05C088622123}"/>
              </a:ext>
            </a:extLst>
          </p:cNvPr>
          <p:cNvGraphicFramePr>
            <a:graphicFrameLocks noGrp="1"/>
          </p:cNvGraphicFramePr>
          <p:nvPr>
            <p:ph idx="1"/>
            <p:extLst>
              <p:ext uri="{D42A27DB-BD31-4B8C-83A1-F6EECF244321}">
                <p14:modId xmlns:p14="http://schemas.microsoft.com/office/powerpoint/2010/main" val="3789090752"/>
              </p:ext>
            </p:extLst>
          </p:nvPr>
        </p:nvGraphicFramePr>
        <p:xfrm>
          <a:off x="1466655" y="644773"/>
          <a:ext cx="6210689" cy="4700536"/>
        </p:xfrm>
        <a:graphic>
          <a:graphicData uri="http://schemas.openxmlformats.org/drawingml/2006/table">
            <a:tbl>
              <a:tblPr/>
              <a:tblGrid>
                <a:gridCol w="374403">
                  <a:extLst>
                    <a:ext uri="{9D8B030D-6E8A-4147-A177-3AD203B41FA5}">
                      <a16:colId xmlns:a16="http://schemas.microsoft.com/office/drawing/2014/main" val="1586265364"/>
                    </a:ext>
                  </a:extLst>
                </a:gridCol>
                <a:gridCol w="374403">
                  <a:extLst>
                    <a:ext uri="{9D8B030D-6E8A-4147-A177-3AD203B41FA5}">
                      <a16:colId xmlns:a16="http://schemas.microsoft.com/office/drawing/2014/main" val="556630039"/>
                    </a:ext>
                  </a:extLst>
                </a:gridCol>
                <a:gridCol w="374403">
                  <a:extLst>
                    <a:ext uri="{9D8B030D-6E8A-4147-A177-3AD203B41FA5}">
                      <a16:colId xmlns:a16="http://schemas.microsoft.com/office/drawing/2014/main" val="1998070995"/>
                    </a:ext>
                  </a:extLst>
                </a:gridCol>
                <a:gridCol w="3120029">
                  <a:extLst>
                    <a:ext uri="{9D8B030D-6E8A-4147-A177-3AD203B41FA5}">
                      <a16:colId xmlns:a16="http://schemas.microsoft.com/office/drawing/2014/main" val="4045657701"/>
                    </a:ext>
                  </a:extLst>
                </a:gridCol>
                <a:gridCol w="655817">
                  <a:extLst>
                    <a:ext uri="{9D8B030D-6E8A-4147-A177-3AD203B41FA5}">
                      <a16:colId xmlns:a16="http://schemas.microsoft.com/office/drawing/2014/main" val="3637605363"/>
                    </a:ext>
                  </a:extLst>
                </a:gridCol>
                <a:gridCol w="655817">
                  <a:extLst>
                    <a:ext uri="{9D8B030D-6E8A-4147-A177-3AD203B41FA5}">
                      <a16:colId xmlns:a16="http://schemas.microsoft.com/office/drawing/2014/main" val="4222875523"/>
                    </a:ext>
                  </a:extLst>
                </a:gridCol>
                <a:gridCol w="655817">
                  <a:extLst>
                    <a:ext uri="{9D8B030D-6E8A-4147-A177-3AD203B41FA5}">
                      <a16:colId xmlns:a16="http://schemas.microsoft.com/office/drawing/2014/main" val="2098196229"/>
                    </a:ext>
                  </a:extLst>
                </a:gridCol>
              </a:tblGrid>
              <a:tr h="225452">
                <a:tc gridSpan="3">
                  <a:txBody>
                    <a:bodyPr/>
                    <a:lstStyle/>
                    <a:p>
                      <a:pPr algn="ctr" fontAlgn="b"/>
                      <a:r>
                        <a:rPr lang="es-CL" sz="700" b="0" i="0" u="none" strike="noStrike" dirty="0">
                          <a:solidFill>
                            <a:srgbClr val="000000"/>
                          </a:solidFill>
                          <a:effectLst/>
                          <a:latin typeface="Calibri" panose="020F0502020204030204" pitchFamily="34" charset="0"/>
                        </a:rPr>
                        <a:t>MINISTERIO DE HACIENDA</a:t>
                      </a:r>
                    </a:p>
                  </a:txBody>
                  <a:tcPr marL="6441" marR="6441" marT="6441"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hMerge="1">
                  <a:txBody>
                    <a:bodyPr/>
                    <a:lstStyle/>
                    <a:p>
                      <a:endParaRPr lang="es-CL"/>
                    </a:p>
                  </a:txBody>
                  <a:tcPr/>
                </a:tc>
                <a:tc hMerge="1">
                  <a:txBody>
                    <a:bodyPr/>
                    <a:lstStyle/>
                    <a:p>
                      <a:endParaRPr lang="es-CL"/>
                    </a:p>
                  </a:txBody>
                  <a:tcPr/>
                </a:tc>
                <a:tc gridSpan="4">
                  <a:txBody>
                    <a:bodyPr/>
                    <a:lstStyle/>
                    <a:p>
                      <a:pPr algn="ctr" fontAlgn="b"/>
                      <a:r>
                        <a:rPr lang="es-CL" sz="1000" b="1" i="0" u="sng" strike="noStrike" dirty="0">
                          <a:solidFill>
                            <a:srgbClr val="000000"/>
                          </a:solidFill>
                          <a:effectLst/>
                          <a:latin typeface="Calibri" panose="020F0502020204030204" pitchFamily="34" charset="0"/>
                        </a:rPr>
                        <a:t>INFORME DE EJECUCION TRIMESTRAL PERIODO 2018</a:t>
                      </a:r>
                    </a:p>
                  </a:txBody>
                  <a:tcPr marL="6441" marR="6441" marT="644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3134105323"/>
                  </a:ext>
                </a:extLst>
              </a:tr>
              <a:tr h="0">
                <a:tc gridSpan="3">
                  <a:txBody>
                    <a:bodyPr/>
                    <a:lstStyle/>
                    <a:p>
                      <a:pPr algn="ctr" fontAlgn="b"/>
                      <a:r>
                        <a:rPr lang="es-CL" sz="700" b="0" i="0" u="none" strike="noStrike" dirty="0">
                          <a:solidFill>
                            <a:srgbClr val="000000"/>
                          </a:solidFill>
                          <a:effectLst/>
                          <a:latin typeface="Calibri" panose="020F0502020204030204" pitchFamily="34" charset="0"/>
                        </a:rPr>
                        <a:t>Dirección de Presupuestos</a:t>
                      </a:r>
                    </a:p>
                  </a:txBody>
                  <a:tcPr marL="6441" marR="6441" marT="6441"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s-CL"/>
                    </a:p>
                  </a:txBody>
                  <a:tcPr/>
                </a:tc>
                <a:tc hMerge="1">
                  <a:txBody>
                    <a:bodyPr/>
                    <a:lstStyle/>
                    <a:p>
                      <a:endParaRPr lang="es-CL"/>
                    </a:p>
                  </a:txBody>
                  <a:tcPr/>
                </a:tc>
                <a:tc gridSpan="4">
                  <a:txBody>
                    <a:bodyPr/>
                    <a:lstStyle/>
                    <a:p>
                      <a:pPr algn="ctr" fontAlgn="b"/>
                      <a:r>
                        <a:rPr lang="es-CL" sz="800" b="0" i="0" u="none" strike="noStrike" dirty="0">
                          <a:solidFill>
                            <a:srgbClr val="000000"/>
                          </a:solidFill>
                          <a:effectLst/>
                          <a:latin typeface="Calibri" panose="020F0502020204030204" pitchFamily="34" charset="0"/>
                        </a:rPr>
                        <a:t>Versión : Ejecución DIPRES                        </a:t>
                      </a:r>
                    </a:p>
                  </a:txBody>
                  <a:tcPr marL="6441" marR="6441" marT="6441"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553552549"/>
                  </a:ext>
                </a:extLst>
              </a:tr>
              <a:tr h="180362">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s-CL" sz="800" b="0" i="0" u="none" strike="noStrike" dirty="0">
                        <a:solidFill>
                          <a:srgbClr val="000000"/>
                        </a:solidFill>
                        <a:effectLst/>
                        <a:latin typeface="Calibri" panose="020F0502020204030204" pitchFamily="34" charset="0"/>
                      </a:endParaRPr>
                    </a:p>
                  </a:txBody>
                  <a:tcPr marL="6441" marR="6441" marT="6441" marB="0" anchor="b">
                    <a:lnL>
                      <a:noFill/>
                    </a:lnL>
                    <a:lnR>
                      <a:noFill/>
                    </a:lnR>
                    <a:lnT>
                      <a:noFill/>
                    </a:lnT>
                    <a:lnB>
                      <a:noFill/>
                    </a:lnB>
                  </a:tcPr>
                </a:tc>
                <a:tc>
                  <a:txBody>
                    <a:bodyPr/>
                    <a:lstStyle/>
                    <a:p>
                      <a:pPr algn="ctr" fontAlgn="b"/>
                      <a:endParaRPr lang="es-CL" sz="800" b="0" i="0" u="none" strike="noStrike" dirty="0">
                        <a:solidFill>
                          <a:srgbClr val="000000"/>
                        </a:solidFill>
                        <a:effectLst/>
                        <a:latin typeface="Calibri" panose="020F0502020204030204" pitchFamily="34" charset="0"/>
                      </a:endParaRPr>
                    </a:p>
                  </a:txBody>
                  <a:tcPr marL="6441" marR="6441" marT="6441" marB="0" anchor="b">
                    <a:lnL>
                      <a:noFill/>
                    </a:lnL>
                    <a:lnR>
                      <a:noFill/>
                    </a:lnR>
                    <a:lnT>
                      <a:noFill/>
                    </a:lnT>
                    <a:lnB>
                      <a:noFill/>
                    </a:lnB>
                  </a:tcPr>
                </a:tc>
                <a:tc gridSpan="4">
                  <a:txBody>
                    <a:bodyPr/>
                    <a:lstStyle/>
                    <a:p>
                      <a:pPr algn="ctr" fontAlgn="b"/>
                      <a:r>
                        <a:rPr lang="es-CL" sz="800" b="1" i="0" u="none" strike="noStrike" dirty="0">
                          <a:solidFill>
                            <a:srgbClr val="000000"/>
                          </a:solidFill>
                          <a:effectLst/>
                          <a:latin typeface="Calibri" panose="020F0502020204030204" pitchFamily="34" charset="0"/>
                        </a:rPr>
                        <a:t>Moneda Nacional - Miles de Pesos - Monto Devengado</a:t>
                      </a:r>
                    </a:p>
                  </a:txBody>
                  <a:tcPr marL="6441" marR="6441" marT="6441"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4285603748"/>
                  </a:ext>
                </a:extLst>
              </a:tr>
              <a:tr h="180362">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s-CL" sz="800" b="0" i="0" u="none" strike="noStrike" dirty="0">
                        <a:solidFill>
                          <a:srgbClr val="000000"/>
                        </a:solidFill>
                        <a:effectLst/>
                        <a:latin typeface="Calibri" panose="020F0502020204030204" pitchFamily="34" charset="0"/>
                      </a:endParaRPr>
                    </a:p>
                  </a:txBody>
                  <a:tcPr marL="6441" marR="6441" marT="644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s-CL" sz="800" b="0" i="0" u="none" strike="noStrike" dirty="0">
                        <a:solidFill>
                          <a:srgbClr val="000000"/>
                        </a:solidFill>
                        <a:effectLst/>
                        <a:latin typeface="Calibri" panose="020F0502020204030204" pitchFamily="34" charset="0"/>
                      </a:endParaRPr>
                    </a:p>
                  </a:txBody>
                  <a:tcPr marL="6441" marR="6441" marT="6441" marB="0" anchor="b">
                    <a:lnL>
                      <a:noFill/>
                    </a:lnL>
                    <a:lnR>
                      <a:noFill/>
                    </a:lnR>
                    <a:lnT>
                      <a:noFill/>
                    </a:lnT>
                    <a:lnB w="6350" cap="flat" cmpd="sng" algn="ctr">
                      <a:solidFill>
                        <a:srgbClr val="000000"/>
                      </a:solidFill>
                      <a:prstDash val="solid"/>
                      <a:round/>
                      <a:headEnd type="none" w="med" len="med"/>
                      <a:tailEnd type="none" w="med" len="med"/>
                    </a:lnB>
                  </a:tcPr>
                </a:tc>
                <a:tc gridSpan="4">
                  <a:txBody>
                    <a:bodyPr/>
                    <a:lstStyle/>
                    <a:p>
                      <a:pPr algn="ctr" fontAlgn="b"/>
                      <a:r>
                        <a:rPr lang="es-CL" sz="800" b="1" i="0" u="none" strike="noStrike" dirty="0">
                          <a:solidFill>
                            <a:srgbClr val="000000"/>
                          </a:solidFill>
                          <a:effectLst/>
                          <a:latin typeface="Calibri" panose="020F0502020204030204" pitchFamily="34" charset="0"/>
                        </a:rPr>
                        <a:t>050201  PROGRAMA : SERVICIO DE GOBIERNO INTERIOR                                                   </a:t>
                      </a:r>
                    </a:p>
                  </a:txBody>
                  <a:tcPr marL="6441" marR="6441" marT="6441"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3003687588"/>
                  </a:ext>
                </a:extLst>
              </a:tr>
              <a:tr h="721447">
                <a:tc>
                  <a:txBody>
                    <a:bodyPr/>
                    <a:lstStyle/>
                    <a:p>
                      <a:pPr algn="ctr" fontAlgn="b"/>
                      <a:r>
                        <a:rPr lang="es-CL" sz="800" b="0" i="0" u="none" strike="noStrike" dirty="0">
                          <a:solidFill>
                            <a:srgbClr val="000000"/>
                          </a:solidFill>
                          <a:effectLst/>
                          <a:latin typeface="Calibri" panose="020F0502020204030204" pitchFamily="34" charset="0"/>
                        </a:rPr>
                        <a:t>Subt.</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Ítem</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Asig.</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L" sz="800" b="0" i="0" u="none" strike="noStrike" dirty="0">
                          <a:solidFill>
                            <a:srgbClr val="000000"/>
                          </a:solidFill>
                          <a:effectLst/>
                          <a:latin typeface="Calibri" panose="020F0502020204030204" pitchFamily="34" charset="0"/>
                        </a:rPr>
                        <a:t>Clasificación Económica</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Presupuesto Inicial</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Presupuesto Vigente</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Ejecución acumulada al Cuarto Trimestre</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1956458"/>
                  </a:ext>
                </a:extLst>
              </a:tr>
              <a:tr h="180362">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L" sz="800" b="0" i="0" u="none" strike="noStrike" dirty="0">
                          <a:solidFill>
                            <a:srgbClr val="000000"/>
                          </a:solidFill>
                          <a:effectLst/>
                          <a:latin typeface="Calibri" panose="020F0502020204030204" pitchFamily="34" charset="0"/>
                        </a:rPr>
                        <a:t>INGRESOS</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69,599,700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77,374,837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75,055,426</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4268567"/>
                  </a:ext>
                </a:extLst>
              </a:tr>
              <a:tr h="180362">
                <a:tc>
                  <a:txBody>
                    <a:bodyPr/>
                    <a:lstStyle/>
                    <a:p>
                      <a:pPr algn="ctr" fontAlgn="b"/>
                      <a:r>
                        <a:rPr lang="es-CL" sz="800" b="0" i="0" u="none" strike="noStrike" dirty="0">
                          <a:solidFill>
                            <a:srgbClr val="000000"/>
                          </a:solidFill>
                          <a:effectLst/>
                          <a:latin typeface="Calibri" panose="020F0502020204030204" pitchFamily="34" charset="0"/>
                        </a:rPr>
                        <a:t>05</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L" sz="800" b="0" i="0" u="none" strike="noStrike" dirty="0">
                          <a:solidFill>
                            <a:srgbClr val="000000"/>
                          </a:solidFill>
                          <a:effectLst/>
                          <a:latin typeface="Calibri" panose="020F0502020204030204" pitchFamily="34" charset="0"/>
                        </a:rPr>
                        <a:t>TRANSFERENCIAS CORRIENTES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s-CL" sz="800" b="0" i="0" u="none" strike="noStrike" dirty="0">
                          <a:solidFill>
                            <a:srgbClr val="000000"/>
                          </a:solidFill>
                          <a:effectLst/>
                          <a:latin typeface="Calibri" panose="020F0502020204030204" pitchFamily="34" charset="0"/>
                        </a:rPr>
                        <a:t>10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s-CL" sz="800" b="0" i="0" u="none" strike="noStrike" dirty="0">
                          <a:solidFill>
                            <a:srgbClr val="000000"/>
                          </a:solidFill>
                          <a:effectLst/>
                          <a:latin typeface="Calibri" panose="020F0502020204030204" pitchFamily="34" charset="0"/>
                        </a:rPr>
                        <a:t>224,772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s-CL" sz="800" b="0" i="0" u="none" strike="noStrike" dirty="0">
                          <a:solidFill>
                            <a:srgbClr val="000000"/>
                          </a:solidFill>
                          <a:effectLst/>
                          <a:latin typeface="Calibri" panose="020F0502020204030204" pitchFamily="34" charset="0"/>
                        </a:rPr>
                        <a:t>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18112664"/>
                  </a:ext>
                </a:extLst>
              </a:tr>
              <a:tr h="180362">
                <a:tc>
                  <a:txBody>
                    <a:bodyPr/>
                    <a:lstStyle/>
                    <a:p>
                      <a:pPr algn="ctr" fontAlgn="b"/>
                      <a:r>
                        <a:rPr lang="es-CL" sz="800" b="0" i="0" u="none" strike="noStrike" dirty="0">
                          <a:solidFill>
                            <a:srgbClr val="000000"/>
                          </a:solidFill>
                          <a:effectLst/>
                          <a:latin typeface="Calibri" panose="020F0502020204030204" pitchFamily="34" charset="0"/>
                        </a:rPr>
                        <a:t>08</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OTROS INGRESOS CORRIENTES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187,477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187,477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1,719,737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95124653"/>
                  </a:ext>
                </a:extLst>
              </a:tr>
              <a:tr h="180362">
                <a:tc>
                  <a:txBody>
                    <a:bodyPr/>
                    <a:lstStyle/>
                    <a:p>
                      <a:pPr algn="ctr" fontAlgn="b"/>
                      <a:r>
                        <a:rPr lang="es-CL" sz="800" b="0" i="0" u="none" strike="noStrike" dirty="0">
                          <a:solidFill>
                            <a:srgbClr val="000000"/>
                          </a:solidFill>
                          <a:effectLst/>
                          <a:latin typeface="Calibri" panose="020F0502020204030204" pitchFamily="34" charset="0"/>
                        </a:rPr>
                        <a:t>09</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APORTE FISCAL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69,350,961</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73,076,236</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72,655,376</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37993178"/>
                  </a:ext>
                </a:extLst>
              </a:tr>
              <a:tr h="180362">
                <a:tc>
                  <a:txBody>
                    <a:bodyPr/>
                    <a:lstStyle/>
                    <a:p>
                      <a:pPr algn="ctr" fontAlgn="b"/>
                      <a:r>
                        <a:rPr lang="es-CL" sz="800" b="0" i="0" u="none" strike="noStrike" dirty="0">
                          <a:solidFill>
                            <a:srgbClr val="000000"/>
                          </a:solidFill>
                          <a:effectLst/>
                          <a:latin typeface="Calibri" panose="020F0502020204030204" pitchFamily="34" charset="0"/>
                        </a:rPr>
                        <a:t>10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VENTA DE ACTIVOS NO FINANCIEROS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61,252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61,252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52,480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85571988"/>
                  </a:ext>
                </a:extLst>
              </a:tr>
              <a:tr h="180362">
                <a:tc>
                  <a:txBody>
                    <a:bodyPr/>
                    <a:lstStyle/>
                    <a:p>
                      <a:pPr algn="ctr" fontAlgn="b"/>
                      <a:r>
                        <a:rPr lang="es-CL" sz="800" b="0" i="0" u="none" strike="noStrike" dirty="0">
                          <a:solidFill>
                            <a:srgbClr val="000000"/>
                          </a:solidFill>
                          <a:effectLst/>
                          <a:latin typeface="Calibri" panose="020F0502020204030204" pitchFamily="34" charset="0"/>
                        </a:rPr>
                        <a:t>12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RECUPERACIÓN DE PRÉSTAMOS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627,833</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41378206"/>
                  </a:ext>
                </a:extLst>
              </a:tr>
              <a:tr h="180362">
                <a:tc>
                  <a:txBody>
                    <a:bodyPr/>
                    <a:lstStyle/>
                    <a:p>
                      <a:pPr algn="ctr" fontAlgn="b"/>
                      <a:r>
                        <a:rPr lang="es-CL" sz="800" b="0" i="0" u="none" strike="noStrike" dirty="0">
                          <a:solidFill>
                            <a:srgbClr val="000000"/>
                          </a:solidFill>
                          <a:effectLst/>
                          <a:latin typeface="Calibri" panose="020F0502020204030204" pitchFamily="34" charset="0"/>
                        </a:rPr>
                        <a:t>15</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s-CL" sz="800" b="0" i="0" u="none" strike="noStrike" dirty="0">
                          <a:solidFill>
                            <a:srgbClr val="000000"/>
                          </a:solidFill>
                          <a:effectLst/>
                          <a:latin typeface="Calibri" panose="020F0502020204030204" pitchFamily="34" charset="0"/>
                        </a:rPr>
                        <a:t>SALDO INICIAL DE CAJA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3,825,100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2396397"/>
                  </a:ext>
                </a:extLst>
              </a:tr>
              <a:tr h="180362">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L" sz="800" b="0" i="0" u="none" strike="noStrike" dirty="0">
                          <a:solidFill>
                            <a:srgbClr val="000000"/>
                          </a:solidFill>
                          <a:effectLst/>
                          <a:latin typeface="Calibri" panose="020F0502020204030204" pitchFamily="34" charset="0"/>
                        </a:rPr>
                        <a:t>GASTOS</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69,599,700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77,374,837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76,003,797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4377458"/>
                  </a:ext>
                </a:extLst>
              </a:tr>
              <a:tr h="180362">
                <a:tc>
                  <a:txBody>
                    <a:bodyPr/>
                    <a:lstStyle/>
                    <a:p>
                      <a:pPr algn="ctr" fontAlgn="b"/>
                      <a:r>
                        <a:rPr lang="es-CL" sz="800" b="0" i="0" u="none" strike="noStrike" dirty="0">
                          <a:solidFill>
                            <a:srgbClr val="000000"/>
                          </a:solidFill>
                          <a:effectLst/>
                          <a:latin typeface="Calibri" panose="020F0502020204030204" pitchFamily="34" charset="0"/>
                        </a:rPr>
                        <a:t>21</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L" sz="800" b="0" i="0" u="none" strike="noStrike" dirty="0">
                          <a:solidFill>
                            <a:srgbClr val="000000"/>
                          </a:solidFill>
                          <a:effectLst/>
                          <a:latin typeface="Calibri" panose="020F0502020204030204" pitchFamily="34" charset="0"/>
                        </a:rPr>
                        <a:t>GASTOS EN PERSONAL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s-CL" sz="800" b="0" i="0" u="none" strike="noStrike" dirty="0">
                          <a:solidFill>
                            <a:srgbClr val="000000"/>
                          </a:solidFill>
                          <a:effectLst/>
                          <a:latin typeface="Calibri" panose="020F0502020204030204" pitchFamily="34" charset="0"/>
                        </a:rPr>
                        <a:t>32,806,012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s-CL" sz="800" b="0" i="0" u="none" strike="noStrike" dirty="0">
                          <a:solidFill>
                            <a:srgbClr val="000000"/>
                          </a:solidFill>
                          <a:effectLst/>
                          <a:latin typeface="Calibri" panose="020F0502020204030204" pitchFamily="34" charset="0"/>
                        </a:rPr>
                        <a:t>35,045,346</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s-CL" sz="800" b="0" i="0" u="none" strike="noStrike" dirty="0">
                          <a:solidFill>
                            <a:srgbClr val="000000"/>
                          </a:solidFill>
                          <a:effectLst/>
                          <a:latin typeface="Calibri" panose="020F0502020204030204" pitchFamily="34" charset="0"/>
                        </a:rPr>
                        <a:t>34,526,024</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074622594"/>
                  </a:ext>
                </a:extLst>
              </a:tr>
              <a:tr h="180362">
                <a:tc>
                  <a:txBody>
                    <a:bodyPr/>
                    <a:lstStyle/>
                    <a:p>
                      <a:pPr algn="ctr" fontAlgn="b"/>
                      <a:r>
                        <a:rPr lang="es-CL" sz="800" b="0" i="0" u="none" strike="noStrike" dirty="0">
                          <a:solidFill>
                            <a:srgbClr val="000000"/>
                          </a:solidFill>
                          <a:effectLst/>
                          <a:latin typeface="Calibri" panose="020F0502020204030204" pitchFamily="34" charset="0"/>
                        </a:rPr>
                        <a:t>22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BIENES Y SERVICIOS DE CONSUMO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6,576,256</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6,489,557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6,382,178</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09953193"/>
                  </a:ext>
                </a:extLst>
              </a:tr>
              <a:tr h="198398">
                <a:tc>
                  <a:txBody>
                    <a:bodyPr/>
                    <a:lstStyle/>
                    <a:p>
                      <a:pPr algn="ctr" fontAlgn="b"/>
                      <a:r>
                        <a:rPr lang="es-CL" sz="800" b="0" i="0" u="none" strike="noStrike" dirty="0">
                          <a:solidFill>
                            <a:srgbClr val="000000"/>
                          </a:solidFill>
                          <a:effectLst/>
                          <a:latin typeface="Calibri" panose="020F0502020204030204" pitchFamily="34" charset="0"/>
                        </a:rPr>
                        <a:t>23</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PRESTACIONES DE SEGURIDAD SOCIAL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1,107,789</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1,106,822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60155471"/>
                  </a:ext>
                </a:extLst>
              </a:tr>
              <a:tr h="180362">
                <a:tc>
                  <a:txBody>
                    <a:bodyPr/>
                    <a:lstStyle/>
                    <a:p>
                      <a:pPr algn="ctr" fontAlgn="b"/>
                      <a:r>
                        <a:rPr lang="es-CL" sz="800" b="0" i="0" u="none" strike="noStrike" dirty="0">
                          <a:solidFill>
                            <a:srgbClr val="000000"/>
                          </a:solidFill>
                          <a:effectLst/>
                          <a:latin typeface="Calibri" panose="020F0502020204030204" pitchFamily="34" charset="0"/>
                        </a:rPr>
                        <a:t>24</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TRANSFERENCIAS CORRIENTES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10,881,383</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10,519,267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10,364,367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90395013"/>
                  </a:ext>
                </a:extLst>
              </a:tr>
              <a:tr h="180362">
                <a:tc>
                  <a:txBody>
                    <a:bodyPr/>
                    <a:lstStyle/>
                    <a:p>
                      <a:pPr algn="ctr" fontAlgn="b"/>
                      <a:r>
                        <a:rPr lang="es-CL" sz="800" b="0" i="0" u="none" strike="noStrike" dirty="0">
                          <a:solidFill>
                            <a:srgbClr val="000000"/>
                          </a:solidFill>
                          <a:effectLst/>
                          <a:latin typeface="Calibri" panose="020F0502020204030204" pitchFamily="34" charset="0"/>
                        </a:rPr>
                        <a:t>29</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ADQUISICIÓN DE ACTIVOS NO FINANCIEROS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383,110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944,958</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813,852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14422151"/>
                  </a:ext>
                </a:extLst>
              </a:tr>
              <a:tr h="180362">
                <a:tc>
                  <a:txBody>
                    <a:bodyPr/>
                    <a:lstStyle/>
                    <a:p>
                      <a:pPr algn="ctr" fontAlgn="b"/>
                      <a:r>
                        <a:rPr lang="es-CL" sz="800" b="0" i="0" u="none" strike="noStrike" dirty="0">
                          <a:solidFill>
                            <a:srgbClr val="000000"/>
                          </a:solidFill>
                          <a:effectLst/>
                          <a:latin typeface="Calibri" panose="020F0502020204030204" pitchFamily="34" charset="0"/>
                        </a:rPr>
                        <a:t>31</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INICIATIVAS DE INVERSIÓN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4,479,032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1,331,177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699,826</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32819021"/>
                  </a:ext>
                </a:extLst>
              </a:tr>
              <a:tr h="180362">
                <a:tc>
                  <a:txBody>
                    <a:bodyPr/>
                    <a:lstStyle/>
                    <a:p>
                      <a:pPr algn="ctr" fontAlgn="b"/>
                      <a:r>
                        <a:rPr lang="es-CL" sz="800" b="0" i="0" u="none" strike="noStrike" dirty="0">
                          <a:solidFill>
                            <a:srgbClr val="000000"/>
                          </a:solidFill>
                          <a:effectLst/>
                          <a:latin typeface="Calibri" panose="020F0502020204030204" pitchFamily="34" charset="0"/>
                        </a:rPr>
                        <a:t>32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PRÉSTAMOS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06759332"/>
                  </a:ext>
                </a:extLst>
              </a:tr>
              <a:tr h="180362">
                <a:tc>
                  <a:txBody>
                    <a:bodyPr/>
                    <a:lstStyle/>
                    <a:p>
                      <a:pPr algn="ctr" fontAlgn="b"/>
                      <a:r>
                        <a:rPr lang="es-CL" sz="800" b="0" i="0" u="none" strike="noStrike" dirty="0">
                          <a:solidFill>
                            <a:srgbClr val="000000"/>
                          </a:solidFill>
                          <a:effectLst/>
                          <a:latin typeface="Calibri" panose="020F0502020204030204" pitchFamily="34" charset="0"/>
                        </a:rPr>
                        <a:t>33</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TRANSFERENCIAS DE CAPITAL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14,473,887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19,664,611</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19,563,799</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01601413"/>
                  </a:ext>
                </a:extLst>
              </a:tr>
              <a:tr h="180362">
                <a:tc>
                  <a:txBody>
                    <a:bodyPr/>
                    <a:lstStyle/>
                    <a:p>
                      <a:pPr algn="ctr" fontAlgn="b"/>
                      <a:r>
                        <a:rPr lang="es-CL" sz="800" b="0" i="0" u="none" strike="noStrike" dirty="0">
                          <a:solidFill>
                            <a:srgbClr val="000000"/>
                          </a:solidFill>
                          <a:effectLst/>
                          <a:latin typeface="Calibri" panose="020F0502020204030204" pitchFamily="34" charset="0"/>
                        </a:rPr>
                        <a:t>34</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SERVICIO DE LA DEUDA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2,172,122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2,546,929</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40792813"/>
                  </a:ext>
                </a:extLst>
              </a:tr>
              <a:tr h="180362">
                <a:tc>
                  <a:txBody>
                    <a:bodyPr/>
                    <a:lstStyle/>
                    <a:p>
                      <a:pPr algn="ctr" fontAlgn="b"/>
                      <a:r>
                        <a:rPr lang="es-CL" sz="800" b="0" i="0" u="none" strike="noStrike" dirty="0">
                          <a:solidFill>
                            <a:srgbClr val="000000"/>
                          </a:solidFill>
                          <a:effectLst/>
                          <a:latin typeface="Calibri" panose="020F0502020204030204" pitchFamily="34" charset="0"/>
                        </a:rPr>
                        <a:t>35</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SALDO FINAL DE CAJA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100,000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98443126"/>
                  </a:ext>
                </a:extLst>
              </a:tr>
            </a:tbl>
          </a:graphicData>
        </a:graphic>
      </p:graphicFrame>
    </p:spTree>
    <p:extLst>
      <p:ext uri="{BB962C8B-B14F-4D97-AF65-F5344CB8AC3E}">
        <p14:creationId xmlns:p14="http://schemas.microsoft.com/office/powerpoint/2010/main" val="4247613586"/>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BAFB5454-2445-42D0-BF91-91F692543926}"/>
              </a:ext>
            </a:extLst>
          </p:cNvPr>
          <p:cNvSpPr>
            <a:spLocks noGrp="1"/>
          </p:cNvSpPr>
          <p:nvPr>
            <p:ph type="title"/>
          </p:nvPr>
        </p:nvSpPr>
        <p:spPr>
          <a:xfrm>
            <a:off x="1170247" y="757032"/>
            <a:ext cx="5824787" cy="405222"/>
          </a:xfrm>
        </p:spPr>
        <p:txBody>
          <a:bodyPr>
            <a:noAutofit/>
          </a:bodyPr>
          <a:lstStyle/>
          <a:p>
            <a:pPr algn="l"/>
            <a:r>
              <a:rPr lang="es-US" sz="2400" b="1" dirty="0">
                <a:solidFill>
                  <a:srgbClr val="005489"/>
                </a:solidFill>
              </a:rPr>
              <a:t>6.- ESTRUCTURA DEL PRESUPUESTO</a:t>
            </a:r>
            <a:endParaRPr lang="es-CL" sz="2400" b="1" dirty="0">
              <a:solidFill>
                <a:srgbClr val="005489"/>
              </a:solidFill>
            </a:endParaRPr>
          </a:p>
        </p:txBody>
      </p:sp>
      <p:sp>
        <p:nvSpPr>
          <p:cNvPr id="5" name="Marcador de contenido 3">
            <a:extLst>
              <a:ext uri="{FF2B5EF4-FFF2-40B4-BE49-F238E27FC236}">
                <a16:creationId xmlns:a16="http://schemas.microsoft.com/office/drawing/2014/main" id="{8F8D7506-7FF8-4EAC-BE33-7937C7A15A48}"/>
              </a:ext>
            </a:extLst>
          </p:cNvPr>
          <p:cNvSpPr>
            <a:spLocks noGrp="1"/>
          </p:cNvSpPr>
          <p:nvPr>
            <p:ph idx="1"/>
          </p:nvPr>
        </p:nvSpPr>
        <p:spPr>
          <a:xfrm>
            <a:off x="1328335" y="2254539"/>
            <a:ext cx="2754305" cy="1890209"/>
          </a:xfrm>
        </p:spPr>
        <p:txBody>
          <a:bodyPr>
            <a:noAutofit/>
          </a:bodyPr>
          <a:lstStyle/>
          <a:p>
            <a:pPr algn="just"/>
            <a:r>
              <a:rPr lang="es-CL" sz="1400" dirty="0">
                <a:latin typeface="Calibri" panose="020F0502020204030204" pitchFamily="34" charset="0"/>
              </a:rPr>
              <a:t>El proyecto de ley de Presupuesto se estructura básicamente en un </a:t>
            </a:r>
            <a:r>
              <a:rPr lang="es-CL" sz="1400" b="1" dirty="0">
                <a:latin typeface="Calibri" panose="020F0502020204030204" pitchFamily="34" charset="0"/>
              </a:rPr>
              <a:t>Articulado y en Partidas</a:t>
            </a:r>
            <a:r>
              <a:rPr lang="es-CL" sz="1400" dirty="0">
                <a:latin typeface="Calibri" panose="020F0502020204030204" pitchFamily="34" charset="0"/>
              </a:rPr>
              <a:t>. El Articulado contiene en sus numerales disposiciones presupuestarias de carácter general, mientras que las Partidas detallan contablemente la asignación particular de los recursos a cada sector del Estado. </a:t>
            </a:r>
          </a:p>
          <a:p>
            <a:pPr marL="0" indent="0" algn="just">
              <a:buNone/>
            </a:pPr>
            <a:endParaRPr lang="es-CL" dirty="0">
              <a:solidFill>
                <a:schemeClr val="tx1">
                  <a:lumMod val="65000"/>
                  <a:lumOff val="35000"/>
                </a:schemeClr>
              </a:solidFill>
              <a:latin typeface="Calibri" panose="020F0502020204030204" pitchFamily="34" charset="0"/>
            </a:endParaRPr>
          </a:p>
          <a:p>
            <a:endParaRPr lang="en-US" dirty="0"/>
          </a:p>
        </p:txBody>
      </p:sp>
      <p:pic>
        <p:nvPicPr>
          <p:cNvPr id="7" name="Imagen 6"/>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7276280" y="636559"/>
            <a:ext cx="821399" cy="525695"/>
          </a:xfrm>
          <a:prstGeom prst="rect">
            <a:avLst/>
          </a:prstGeom>
        </p:spPr>
      </p:pic>
      <p:pic>
        <p:nvPicPr>
          <p:cNvPr id="2" name="Imagen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2885" y="1521809"/>
            <a:ext cx="3303607" cy="3355670"/>
          </a:xfrm>
          <a:prstGeom prst="rect">
            <a:avLst/>
          </a:prstGeom>
        </p:spPr>
      </p:pic>
      <p:cxnSp>
        <p:nvCxnSpPr>
          <p:cNvPr id="8" name="Conector recto 7">
            <a:extLst>
              <a:ext uri="{FF2B5EF4-FFF2-40B4-BE49-F238E27FC236}">
                <a16:creationId xmlns:a16="http://schemas.microsoft.com/office/drawing/2014/main" id="{29AB12DF-1F8A-47D5-863C-2A4E80DBFEEC}"/>
              </a:ext>
            </a:extLst>
          </p:cNvPr>
          <p:cNvCxnSpPr>
            <a:cxnSpLocks/>
          </p:cNvCxnSpPr>
          <p:nvPr/>
        </p:nvCxnSpPr>
        <p:spPr>
          <a:xfrm>
            <a:off x="4452421" y="2619386"/>
            <a:ext cx="0" cy="1619228"/>
          </a:xfrm>
          <a:prstGeom prst="line">
            <a:avLst/>
          </a:prstGeom>
          <a:ln>
            <a:solidFill>
              <a:srgbClr val="005489"/>
            </a:soli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 name="Marcador de contenido 3">
            <a:extLst>
              <a:ext uri="{FF2B5EF4-FFF2-40B4-BE49-F238E27FC236}">
                <a16:creationId xmlns:a16="http://schemas.microsoft.com/office/drawing/2014/main" id="{8F8D7506-7FF8-4EAC-BE33-7937C7A15A48}"/>
              </a:ext>
            </a:extLst>
          </p:cNvPr>
          <p:cNvSpPr>
            <a:spLocks noGrp="1"/>
          </p:cNvSpPr>
          <p:nvPr>
            <p:ph idx="1"/>
          </p:nvPr>
        </p:nvSpPr>
        <p:spPr>
          <a:xfrm>
            <a:off x="1353428" y="1511787"/>
            <a:ext cx="6319075" cy="3834425"/>
          </a:xfrm>
        </p:spPr>
        <p:txBody>
          <a:bodyPr>
            <a:normAutofit fontScale="85000" lnSpcReduction="10000"/>
          </a:bodyPr>
          <a:lstStyle/>
          <a:p>
            <a:pPr algn="just"/>
            <a:r>
              <a:rPr lang="es-CL" dirty="0">
                <a:latin typeface="Calibri" panose="020F0502020204030204" pitchFamily="34" charset="0"/>
              </a:rPr>
              <a:t>De acuerdo con lo dispuesto en el Decreto N°854 (Hacienda) de 2004, el presupuesto del sector público se dispone </a:t>
            </a:r>
            <a:r>
              <a:rPr lang="es-CL" b="1" dirty="0">
                <a:latin typeface="Calibri" panose="020F0502020204030204" pitchFamily="34" charset="0"/>
              </a:rPr>
              <a:t>según niveles de clasificación</a:t>
            </a:r>
            <a:r>
              <a:rPr lang="es-CL" dirty="0">
                <a:latin typeface="Calibri" panose="020F0502020204030204" pitchFamily="34" charset="0"/>
              </a:rPr>
              <a:t>, precisándose cinco distintos criterios para identificar los ingresos y gastos fiscales. Las clasificaciones de mayor utilización en el proyecto de ley de Presupuesto es la de carácter institucional y la por objeto o naturaleza. </a:t>
            </a:r>
          </a:p>
          <a:p>
            <a:pPr marL="0" indent="0" algn="just">
              <a:buNone/>
            </a:pPr>
            <a:endParaRPr lang="es-CL" dirty="0">
              <a:latin typeface="Calibri" panose="020F0502020204030204" pitchFamily="34" charset="0"/>
            </a:endParaRPr>
          </a:p>
          <a:p>
            <a:pPr algn="just"/>
            <a:r>
              <a:rPr lang="es-CL" dirty="0">
                <a:latin typeface="Calibri" panose="020F0502020204030204" pitchFamily="34" charset="0"/>
              </a:rPr>
              <a:t>Según la clasificación Institucional, que corresponde a la agrupación presupuestaria de los organismos que se incluyen en la ley de presupuesto, se dispone de tres niveles de agregación.</a:t>
            </a:r>
          </a:p>
          <a:p>
            <a:endParaRPr lang="en-US" dirty="0"/>
          </a:p>
        </p:txBody>
      </p:sp>
      <p:pic>
        <p:nvPicPr>
          <p:cNvPr id="7" name="Imagen 6"/>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7261804" y="543147"/>
            <a:ext cx="821399" cy="525695"/>
          </a:xfrm>
          <a:prstGeom prst="rect">
            <a:avLst/>
          </a:prstGeom>
        </p:spPr>
      </p:pic>
    </p:spTree>
    <p:extLst>
      <p:ext uri="{BB962C8B-B14F-4D97-AF65-F5344CB8AC3E}">
        <p14:creationId xmlns:p14="http://schemas.microsoft.com/office/powerpoint/2010/main" val="34925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750817C-6203-44DB-9567-5D37C3C5C47C}"/>
              </a:ext>
            </a:extLst>
          </p:cNvPr>
          <p:cNvSpPr>
            <a:spLocks noGrp="1"/>
          </p:cNvSpPr>
          <p:nvPr>
            <p:ph idx="1"/>
          </p:nvPr>
        </p:nvSpPr>
        <p:spPr>
          <a:xfrm>
            <a:off x="1485900" y="1214754"/>
            <a:ext cx="6172200" cy="4590510"/>
          </a:xfrm>
        </p:spPr>
        <p:txBody>
          <a:bodyPr>
            <a:normAutofit fontScale="70000" lnSpcReduction="20000"/>
          </a:bodyPr>
          <a:lstStyle/>
          <a:p>
            <a:pPr lvl="0" algn="just"/>
            <a:r>
              <a:rPr lang="es-EC" b="1" dirty="0"/>
              <a:t>Partida:</a:t>
            </a:r>
            <a:r>
              <a:rPr lang="es-EC" dirty="0"/>
              <a:t> Nivel superior de agrupación asignada a la Presidencia de la República, al Congreso Nacional, al Poder Judicial, a la Contraloría General de la República, Ministerio Público, a cada uno de los diversos Ministerios y a la Partida “Tesoro Público” que contiene la estimación de ingresos del Fisco y de los gastos y aportes de cargo fiscal. </a:t>
            </a:r>
            <a:endParaRPr lang="es-CL" dirty="0"/>
          </a:p>
          <a:p>
            <a:pPr lvl="0" algn="just"/>
            <a:r>
              <a:rPr lang="es-EC" b="1" dirty="0"/>
              <a:t>Capítulo:</a:t>
            </a:r>
            <a:r>
              <a:rPr lang="es-EC" dirty="0"/>
              <a:t> Subdivisión de la Partida, que corresponde a cada uno de los organismos que se identifican con presupuestos aprobados en forma directa en la Ley de Presupuestos. </a:t>
            </a:r>
            <a:endParaRPr lang="es-CL" dirty="0"/>
          </a:p>
          <a:p>
            <a:pPr lvl="0" algn="just"/>
            <a:r>
              <a:rPr lang="es-EC" b="1" dirty="0"/>
              <a:t>Programa:</a:t>
            </a:r>
            <a:r>
              <a:rPr lang="es-EC" dirty="0"/>
              <a:t> División presupuestaria de los Capítulos, en relación a funciones u objetivos específicos identificados dentro de los presupuestos de los organismos públicos.</a:t>
            </a:r>
            <a:endParaRPr lang="es-CL" dirty="0"/>
          </a:p>
          <a:p>
            <a:pPr algn="just"/>
            <a:r>
              <a:rPr lang="es-EC" dirty="0"/>
              <a:t>Posteriormente se detalla la clasificación por objeto o naturaleza, que corresponde al ordenamiento de las transacciones presupuestarias de acuerdo con su origen, en lo referente a los ingresos, y a los motivos a que se destinen los recursos, en lo que respecta a los gastos. Contiene las siguientes divisiones:</a:t>
            </a:r>
            <a:endParaRPr lang="es-CL" dirty="0"/>
          </a:p>
          <a:p>
            <a:endParaRPr lang="es-CL" dirty="0"/>
          </a:p>
        </p:txBody>
      </p:sp>
    </p:spTree>
    <p:extLst>
      <p:ext uri="{BB962C8B-B14F-4D97-AF65-F5344CB8AC3E}">
        <p14:creationId xmlns:p14="http://schemas.microsoft.com/office/powerpoint/2010/main" val="1636806941"/>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F394B92-3121-4178-9350-164E66495BD5}"/>
              </a:ext>
            </a:extLst>
          </p:cNvPr>
          <p:cNvSpPr>
            <a:spLocks noGrp="1"/>
          </p:cNvSpPr>
          <p:nvPr>
            <p:ph idx="1"/>
          </p:nvPr>
        </p:nvSpPr>
        <p:spPr>
          <a:xfrm>
            <a:off x="1485900" y="1322767"/>
            <a:ext cx="6172200" cy="4129106"/>
          </a:xfrm>
        </p:spPr>
        <p:txBody>
          <a:bodyPr>
            <a:normAutofit lnSpcReduction="10000"/>
          </a:bodyPr>
          <a:lstStyle/>
          <a:p>
            <a:pPr lvl="0" algn="just"/>
            <a:r>
              <a:rPr lang="es-EC" b="1" dirty="0"/>
              <a:t>Subtítulo:</a:t>
            </a:r>
            <a:r>
              <a:rPr lang="es-EC" dirty="0"/>
              <a:t> Agrupación de operaciones presupuestarias de características o naturaleza homogénea, que comprende un conjunto de ítem. </a:t>
            </a:r>
            <a:endParaRPr lang="es-CL" dirty="0"/>
          </a:p>
          <a:p>
            <a:pPr lvl="0" algn="just"/>
            <a:r>
              <a:rPr lang="es-EC" b="1" dirty="0"/>
              <a:t>Ítem:</a:t>
            </a:r>
            <a:r>
              <a:rPr lang="es-EC" dirty="0"/>
              <a:t> Representa un “motivo significativo” de ingreso o gasto. </a:t>
            </a:r>
          </a:p>
          <a:p>
            <a:pPr lvl="0" algn="just"/>
            <a:r>
              <a:rPr lang="es-EC" b="1" dirty="0"/>
              <a:t>Asignación:</a:t>
            </a:r>
            <a:r>
              <a:rPr lang="es-EC" dirty="0"/>
              <a:t> Corresponde a un “motivo específico” del ingreso o gasto. </a:t>
            </a:r>
            <a:endParaRPr lang="es-CL" dirty="0"/>
          </a:p>
          <a:p>
            <a:pPr lvl="0" algn="just"/>
            <a:r>
              <a:rPr lang="es-EC" b="1" dirty="0"/>
              <a:t>Sub-Asignación:</a:t>
            </a:r>
            <a:r>
              <a:rPr lang="es-EC" dirty="0"/>
              <a:t> Subdivisión de la asignación en conceptos de “naturaleza más particularizada”. </a:t>
            </a:r>
            <a:endParaRPr lang="es-CL" dirty="0"/>
          </a:p>
          <a:p>
            <a:endParaRPr lang="es-CL" dirty="0"/>
          </a:p>
        </p:txBody>
      </p:sp>
    </p:spTree>
    <p:extLst>
      <p:ext uri="{BB962C8B-B14F-4D97-AF65-F5344CB8AC3E}">
        <p14:creationId xmlns:p14="http://schemas.microsoft.com/office/powerpoint/2010/main" val="987003510"/>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F928DDF3-8AAF-4417-959D-5A9ECDE84AEE}"/>
              </a:ext>
            </a:extLst>
          </p:cNvPr>
          <p:cNvGraphicFramePr>
            <a:graphicFrameLocks noGrp="1"/>
          </p:cNvGraphicFramePr>
          <p:nvPr>
            <p:ph idx="1"/>
            <p:extLst>
              <p:ext uri="{D42A27DB-BD31-4B8C-83A1-F6EECF244321}">
                <p14:modId xmlns:p14="http://schemas.microsoft.com/office/powerpoint/2010/main" val="4191690899"/>
              </p:ext>
            </p:extLst>
          </p:nvPr>
        </p:nvGraphicFramePr>
        <p:xfrm>
          <a:off x="1814733" y="238271"/>
          <a:ext cx="5230090" cy="5374745"/>
        </p:xfrm>
        <a:graphic>
          <a:graphicData uri="http://schemas.openxmlformats.org/drawingml/2006/table">
            <a:tbl>
              <a:tblPr/>
              <a:tblGrid>
                <a:gridCol w="257709">
                  <a:extLst>
                    <a:ext uri="{9D8B030D-6E8A-4147-A177-3AD203B41FA5}">
                      <a16:colId xmlns:a16="http://schemas.microsoft.com/office/drawing/2014/main" val="3136886521"/>
                    </a:ext>
                  </a:extLst>
                </a:gridCol>
                <a:gridCol w="257709">
                  <a:extLst>
                    <a:ext uri="{9D8B030D-6E8A-4147-A177-3AD203B41FA5}">
                      <a16:colId xmlns:a16="http://schemas.microsoft.com/office/drawing/2014/main" val="932670465"/>
                    </a:ext>
                  </a:extLst>
                </a:gridCol>
                <a:gridCol w="257709">
                  <a:extLst>
                    <a:ext uri="{9D8B030D-6E8A-4147-A177-3AD203B41FA5}">
                      <a16:colId xmlns:a16="http://schemas.microsoft.com/office/drawing/2014/main" val="4067535107"/>
                    </a:ext>
                  </a:extLst>
                </a:gridCol>
                <a:gridCol w="3175328">
                  <a:extLst>
                    <a:ext uri="{9D8B030D-6E8A-4147-A177-3AD203B41FA5}">
                      <a16:colId xmlns:a16="http://schemas.microsoft.com/office/drawing/2014/main" val="227850142"/>
                    </a:ext>
                  </a:extLst>
                </a:gridCol>
                <a:gridCol w="517716">
                  <a:extLst>
                    <a:ext uri="{9D8B030D-6E8A-4147-A177-3AD203B41FA5}">
                      <a16:colId xmlns:a16="http://schemas.microsoft.com/office/drawing/2014/main" val="1056084356"/>
                    </a:ext>
                  </a:extLst>
                </a:gridCol>
                <a:gridCol w="763919">
                  <a:extLst>
                    <a:ext uri="{9D8B030D-6E8A-4147-A177-3AD203B41FA5}">
                      <a16:colId xmlns:a16="http://schemas.microsoft.com/office/drawing/2014/main" val="1249962176"/>
                    </a:ext>
                  </a:extLst>
                </a:gridCol>
              </a:tblGrid>
              <a:tr h="173196">
                <a:tc gridSpan="5">
                  <a:txBody>
                    <a:bodyPr/>
                    <a:lstStyle/>
                    <a:p>
                      <a:pPr algn="ctr" fontAlgn="b"/>
                      <a:r>
                        <a:rPr lang="es-CL" sz="700" b="1" i="0" u="none" strike="noStrike" dirty="0">
                          <a:solidFill>
                            <a:srgbClr val="000000"/>
                          </a:solidFill>
                          <a:effectLst/>
                          <a:latin typeface="Calibri" panose="020F0502020204030204" pitchFamily="34" charset="0"/>
                        </a:rPr>
                        <a:t> LEY DE PRESUPUESTOS AÑO 2019</a:t>
                      </a:r>
                    </a:p>
                  </a:txBody>
                  <a:tcPr marL="3911" marR="3911" marT="3911" marB="0" anchor="b">
                    <a:lnL>
                      <a:noFill/>
                    </a:lnL>
                    <a:lnR>
                      <a:noFill/>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a:txBody>
                    <a:bodyPr/>
                    <a:lstStyle/>
                    <a:p>
                      <a:pPr algn="l" fontAlgn="b"/>
                      <a:endParaRPr lang="es-CL" sz="500" b="0" i="0" u="none" strike="noStrike" dirty="0">
                        <a:solidFill>
                          <a:srgbClr val="000000"/>
                        </a:solidFill>
                        <a:effectLst/>
                        <a:latin typeface="Calibri" panose="020F0502020204030204" pitchFamily="34" charset="0"/>
                      </a:endParaRPr>
                    </a:p>
                  </a:txBody>
                  <a:tcPr marL="3911" marR="3911" marT="3911"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9308115"/>
                  </a:ext>
                </a:extLst>
              </a:tr>
              <a:tr h="154640">
                <a:tc gridSpan="5">
                  <a:txBody>
                    <a:bodyPr/>
                    <a:lstStyle/>
                    <a:p>
                      <a:pPr algn="ctr" fontAlgn="b"/>
                      <a:r>
                        <a:rPr lang="es-CL" sz="600" b="1" i="0" u="none" strike="noStrike" dirty="0">
                          <a:solidFill>
                            <a:srgbClr val="000000"/>
                          </a:solidFill>
                          <a:effectLst/>
                          <a:latin typeface="Calibri" panose="020F0502020204030204" pitchFamily="34" charset="0"/>
                        </a:rPr>
                        <a:t>MINISTERIO DEL INTERIOR Y SEGURIDAD PÚBLICA                                     </a:t>
                      </a:r>
                    </a:p>
                  </a:txBody>
                  <a:tcPr marL="3911" marR="3911" marT="3911"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a:txBody>
                    <a:bodyPr/>
                    <a:lstStyle/>
                    <a:p>
                      <a:pPr algn="l" fontAlgn="b"/>
                      <a:r>
                        <a:rPr lang="es-CL" sz="500" b="0" i="0" u="none" strike="noStrike" dirty="0">
                          <a:solidFill>
                            <a:srgbClr val="000000"/>
                          </a:solidFill>
                          <a:effectLst/>
                          <a:latin typeface="Calibri" panose="020F0502020204030204" pitchFamily="34" charset="0"/>
                        </a:rPr>
                        <a:t>Partida       : 05</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14919928"/>
                  </a:ext>
                </a:extLst>
              </a:tr>
              <a:tr h="132738">
                <a:tc gridSpan="5">
                  <a:txBody>
                    <a:bodyPr/>
                    <a:lstStyle/>
                    <a:p>
                      <a:pPr algn="ctr" fontAlgn="b"/>
                      <a:r>
                        <a:rPr lang="es-CL" sz="500" b="0" i="0" u="none" strike="noStrike" dirty="0">
                          <a:solidFill>
                            <a:srgbClr val="000000"/>
                          </a:solidFill>
                          <a:effectLst/>
                          <a:latin typeface="Calibri" panose="020F0502020204030204" pitchFamily="34" charset="0"/>
                        </a:rPr>
                        <a:t>OFICINA NACIONAL DE EMERGENCIA                                                  </a:t>
                      </a:r>
                    </a:p>
                  </a:txBody>
                  <a:tcPr marL="3911" marR="3911" marT="3911"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a:txBody>
                    <a:bodyPr/>
                    <a:lstStyle/>
                    <a:p>
                      <a:pPr algn="l" fontAlgn="b"/>
                      <a:r>
                        <a:rPr lang="es-CL" sz="500" b="0" i="0" u="none" strike="noStrike" dirty="0">
                          <a:solidFill>
                            <a:srgbClr val="000000"/>
                          </a:solidFill>
                          <a:effectLst/>
                          <a:latin typeface="Calibri" panose="020F0502020204030204" pitchFamily="34" charset="0"/>
                        </a:rPr>
                        <a:t>Capítulo     : 04</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53430772"/>
                  </a:ext>
                </a:extLst>
              </a:tr>
              <a:tr h="132738">
                <a:tc gridSpan="5">
                  <a:txBody>
                    <a:bodyPr/>
                    <a:lstStyle/>
                    <a:p>
                      <a:pPr algn="ctr" fontAlgn="b"/>
                      <a:r>
                        <a:rPr lang="es-CL" sz="500" b="0" i="0" u="none" strike="noStrike" dirty="0">
                          <a:solidFill>
                            <a:srgbClr val="000000"/>
                          </a:solidFill>
                          <a:effectLst/>
                          <a:latin typeface="Calibri" panose="020F0502020204030204" pitchFamily="34" charset="0"/>
                        </a:rPr>
                        <a:t>OFICINA NACIONAL DE EMERGENCIA  (01)</a:t>
                      </a:r>
                    </a:p>
                  </a:txBody>
                  <a:tcPr marL="3911" marR="3911" marT="3911"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a:txBody>
                    <a:bodyPr/>
                    <a:lstStyle/>
                    <a:p>
                      <a:pPr algn="l" fontAlgn="b"/>
                      <a:r>
                        <a:rPr lang="es-CL" sz="500" b="0" i="0" u="none" strike="noStrike" dirty="0">
                          <a:solidFill>
                            <a:srgbClr val="000000"/>
                          </a:solidFill>
                          <a:effectLst/>
                          <a:latin typeface="Calibri" panose="020F0502020204030204" pitchFamily="34" charset="0"/>
                        </a:rPr>
                        <a:t>Programa  : 01</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7710749"/>
                  </a:ext>
                </a:extLst>
              </a:tr>
              <a:tr h="123711">
                <a:tc>
                  <a:txBody>
                    <a:bodyPr/>
                    <a:lstStyle/>
                    <a:p>
                      <a:pPr algn="l" fontAlgn="b"/>
                      <a:endParaRPr lang="es-CL" sz="500" b="0" i="0" u="none" strike="noStrike" dirty="0">
                        <a:solidFill>
                          <a:srgbClr val="000000"/>
                        </a:solidFill>
                        <a:effectLst/>
                        <a:latin typeface="Calibri" panose="020F0502020204030204" pitchFamily="34" charset="0"/>
                      </a:endParaRPr>
                    </a:p>
                  </a:txBody>
                  <a:tcPr marL="3911" marR="3911" marT="391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L" sz="500" b="0" i="0" u="none" strike="noStrike" dirty="0">
                        <a:solidFill>
                          <a:srgbClr val="000000"/>
                        </a:solidFill>
                        <a:effectLst/>
                        <a:latin typeface="Calibri" panose="020F0502020204030204" pitchFamily="34" charset="0"/>
                      </a:endParaRPr>
                    </a:p>
                  </a:txBody>
                  <a:tcPr marL="3911" marR="3911" marT="391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L" sz="500" b="0" i="0" u="none" strike="noStrike" dirty="0">
                        <a:solidFill>
                          <a:srgbClr val="000000"/>
                        </a:solidFill>
                        <a:effectLst/>
                        <a:latin typeface="Calibri" panose="020F0502020204030204" pitchFamily="34" charset="0"/>
                      </a:endParaRPr>
                    </a:p>
                  </a:txBody>
                  <a:tcPr marL="3911" marR="3911" marT="391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L" sz="500" b="0" i="0" u="none" strike="noStrike" dirty="0">
                        <a:solidFill>
                          <a:srgbClr val="000000"/>
                        </a:solidFill>
                        <a:effectLst/>
                        <a:latin typeface="Calibri" panose="020F0502020204030204" pitchFamily="34" charset="0"/>
                      </a:endParaRPr>
                    </a:p>
                  </a:txBody>
                  <a:tcPr marL="3911" marR="3911" marT="391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L" sz="500" b="0" i="0" u="none" strike="noStrike" dirty="0">
                        <a:solidFill>
                          <a:srgbClr val="000000"/>
                        </a:solidFill>
                        <a:effectLst/>
                        <a:latin typeface="Calibri" panose="020F0502020204030204" pitchFamily="34" charset="0"/>
                      </a:endParaRPr>
                    </a:p>
                  </a:txBody>
                  <a:tcPr marL="3911" marR="3911" marT="391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L" sz="500" b="0" i="0" u="none" strike="noStrike" dirty="0">
                        <a:solidFill>
                          <a:srgbClr val="000000"/>
                        </a:solidFill>
                        <a:effectLst/>
                        <a:latin typeface="Calibri" panose="020F0502020204030204" pitchFamily="34" charset="0"/>
                      </a:endParaRPr>
                    </a:p>
                  </a:txBody>
                  <a:tcPr marL="3911" marR="3911" marT="391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517051"/>
                  </a:ext>
                </a:extLst>
              </a:tr>
              <a:tr h="371135">
                <a:tc>
                  <a:txBody>
                    <a:bodyPr/>
                    <a:lstStyle/>
                    <a:p>
                      <a:pPr algn="ctr" fontAlgn="b"/>
                      <a:r>
                        <a:rPr lang="es-CL" sz="500" b="0" i="0" u="none" strike="noStrike" dirty="0">
                          <a:solidFill>
                            <a:srgbClr val="000000"/>
                          </a:solidFill>
                          <a:effectLst/>
                          <a:latin typeface="Calibri" panose="020F0502020204030204" pitchFamily="34" charset="0"/>
                        </a:rPr>
                        <a:t>Subt.</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500" b="0" i="0" u="none" strike="noStrike" dirty="0">
                          <a:solidFill>
                            <a:srgbClr val="000000"/>
                          </a:solidFill>
                          <a:effectLst/>
                          <a:latin typeface="Calibri" panose="020F0502020204030204" pitchFamily="34" charset="0"/>
                        </a:rPr>
                        <a:t>Item</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500" b="0" i="0" u="none" strike="noStrike" dirty="0">
                          <a:solidFill>
                            <a:srgbClr val="000000"/>
                          </a:solidFill>
                          <a:effectLst/>
                          <a:latin typeface="Calibri" panose="020F0502020204030204" pitchFamily="34" charset="0"/>
                        </a:rPr>
                        <a:t>Asig.</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500" b="0" i="0" u="none" strike="noStrike" dirty="0">
                          <a:solidFill>
                            <a:srgbClr val="000000"/>
                          </a:solidFill>
                          <a:effectLst/>
                          <a:latin typeface="Calibri" panose="020F0502020204030204" pitchFamily="34" charset="0"/>
                        </a:rPr>
                        <a:t>Descripción</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500" b="0" i="0" u="none" strike="noStrike" dirty="0">
                          <a:solidFill>
                            <a:srgbClr val="000000"/>
                          </a:solidFill>
                          <a:effectLst/>
                          <a:latin typeface="Calibri" panose="020F0502020204030204" pitchFamily="34" charset="0"/>
                        </a:rPr>
                        <a:t>Glosa</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500" b="0" i="0" u="none" strike="noStrike" dirty="0">
                          <a:solidFill>
                            <a:srgbClr val="000000"/>
                          </a:solidFill>
                          <a:effectLst/>
                          <a:latin typeface="Calibri" panose="020F0502020204030204" pitchFamily="34" charset="0"/>
                        </a:rPr>
                        <a:t>Moneda Nacional Miles de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8269788"/>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INGRESOS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15,872,229</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41091513"/>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08</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OTROS INGRESOS CORRIENTES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23,586</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69293571"/>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01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Recuperaciones y Reembolsos por Licencias Médicas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13,014</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84880286"/>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99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Otros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10,572</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15665311"/>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09</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APORTE FISCAL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15,848,643</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78690537"/>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01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Libre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15,848,643</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80597686"/>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GASTOS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15,872,229</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77948609"/>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21</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GASTOS EN PERSONAL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02,08</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7,270,007</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6909685"/>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22</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BIENES Y SERVICIOS DE CONSUMO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03</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4,277,882</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64022028"/>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24</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TRANSFERENCIAS CORRIENTES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3,898,747</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65654419"/>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01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Al Sector Privado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309,271</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81926321"/>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041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Al Sector Privado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04</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309,271</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87738730"/>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02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Al Gobierno Central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272,161</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02757118"/>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001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Red de Respaldo de Telecomunicaciones - Ejército de Chile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272,161</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175357"/>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03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A Otras Entidades Públicas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3,317,315</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2364296"/>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017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Capacitación en Protección Civil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05</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412,511</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45703231"/>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018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Universidad de Chile - Red Sismológica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06</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2,799,126</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04125297"/>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019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Observatorio de Riesgos Socionaturales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07</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105,678</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88389131"/>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29</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ADQUISICIÓN DE ACTIVOS NO FINANCIEROS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425,593</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11514235"/>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03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Vehículos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51,500</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98989978"/>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04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Mobiliario y Otros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10,300</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82699999"/>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05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Máquinas y Equipos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198,169</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78639797"/>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06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Equipos Informáticos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84,460</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0622091"/>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s-CL" sz="400" b="0" i="0" u="none" strike="noStrike" dirty="0">
                          <a:solidFill>
                            <a:srgbClr val="000000"/>
                          </a:solidFill>
                          <a:effectLst/>
                          <a:latin typeface="Times New Roman" panose="02020603050405020304" pitchFamily="18" charset="0"/>
                        </a:rPr>
                        <a:t>07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s-CL" sz="400" b="1" i="0" u="none" strike="noStrike" dirty="0">
                          <a:solidFill>
                            <a:srgbClr val="000000"/>
                          </a:solidFill>
                          <a:effectLst/>
                          <a:latin typeface="Times New Roman" panose="02020603050405020304" pitchFamily="18" charset="0"/>
                        </a:rPr>
                        <a:t>Programas Informáticos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s-CL" sz="400" b="0" i="0" u="none" strike="noStrike" dirty="0">
                          <a:solidFill>
                            <a:srgbClr val="000000"/>
                          </a:solidFill>
                          <a:effectLst/>
                          <a:latin typeface="Times New Roman" panose="02020603050405020304" pitchFamily="18" charset="0"/>
                        </a:rPr>
                        <a:t>81,164</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7754011"/>
                  </a:ext>
                </a:extLst>
              </a:tr>
              <a:tr h="123711">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CL" sz="400" b="0" i="0" u="none" strike="noStrike" dirty="0">
                        <a:solidFill>
                          <a:srgbClr val="000000"/>
                        </a:solidFill>
                        <a:effectLst/>
                        <a:latin typeface="Courier New" panose="02070309020205020404" pitchFamily="49" charset="0"/>
                      </a:endParaRPr>
                    </a:p>
                  </a:txBody>
                  <a:tcPr marL="3911" marR="3911" marT="391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CL" sz="400" b="1" i="0" u="none" strike="noStrike" dirty="0">
                        <a:solidFill>
                          <a:srgbClr val="000000"/>
                        </a:solidFill>
                        <a:effectLst/>
                        <a:latin typeface="Times New Roman" panose="02020603050405020304" pitchFamily="18" charset="0"/>
                      </a:endParaRPr>
                    </a:p>
                  </a:txBody>
                  <a:tcPr marL="3911" marR="3911" marT="391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295633297"/>
                  </a:ext>
                </a:extLst>
              </a:tr>
              <a:tr h="204124">
                <a:tc>
                  <a:txBody>
                    <a:bodyPr/>
                    <a:lstStyle/>
                    <a:p>
                      <a:pPr algn="ctr" fontAlgn="b"/>
                      <a:r>
                        <a:rPr lang="es-CL" sz="400" b="0" i="0" u="none" strike="noStrike" dirty="0">
                          <a:solidFill>
                            <a:srgbClr val="000000"/>
                          </a:solidFill>
                          <a:effectLst/>
                          <a:latin typeface="Times New Roman" panose="02020603050405020304" pitchFamily="18" charset="0"/>
                        </a:rPr>
                        <a:t>Glosas</a:t>
                      </a: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Courier New" panose="02070309020205020404" pitchFamily="49"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1"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extLst>
                  <a:ext uri="{0D108BD9-81ED-4DB2-BD59-A6C34878D82A}">
                    <a16:rowId xmlns:a16="http://schemas.microsoft.com/office/drawing/2014/main" val="2619961325"/>
                  </a:ext>
                </a:extLst>
              </a:tr>
              <a:tr h="123711">
                <a:tc>
                  <a:txBody>
                    <a:bodyPr/>
                    <a:lstStyle/>
                    <a:p>
                      <a:pPr algn="r" fontAlgn="b"/>
                      <a:r>
                        <a:rPr lang="es-CL" sz="400" b="0" i="0" u="none" strike="noStrike" dirty="0">
                          <a:solidFill>
                            <a:srgbClr val="000000"/>
                          </a:solidFill>
                          <a:effectLst/>
                          <a:latin typeface="Times New Roman" panose="02020603050405020304" pitchFamily="18" charset="0"/>
                        </a:rPr>
                        <a:t>1</a:t>
                      </a:r>
                    </a:p>
                  </a:txBody>
                  <a:tcPr marL="3911" marR="3911" marT="3911" marB="0" anchor="b">
                    <a:lnL>
                      <a:noFill/>
                    </a:lnL>
                    <a:lnR>
                      <a:noFill/>
                    </a:lnR>
                    <a:lnT>
                      <a:noFill/>
                    </a:lnT>
                    <a:lnB>
                      <a:noFill/>
                    </a:lnB>
                  </a:tcPr>
                </a:tc>
                <a:tc gridSpan="5">
                  <a:txBody>
                    <a:bodyPr/>
                    <a:lstStyle/>
                    <a:p>
                      <a:pPr algn="l" fontAlgn="b"/>
                      <a:r>
                        <a:rPr lang="es-CL" sz="400" b="1" i="0" u="none" strike="noStrike" dirty="0">
                          <a:solidFill>
                            <a:srgbClr val="000000"/>
                          </a:solidFill>
                          <a:effectLst/>
                          <a:latin typeface="Courier New" panose="02070309020205020404" pitchFamily="49" charset="0"/>
                        </a:rPr>
                        <a:t>Dotación máxima de vehículos                                                        56</a:t>
                      </a:r>
                    </a:p>
                  </a:txBody>
                  <a:tcPr marL="3911" marR="3911" marT="3911" marB="0" anchor="b">
                    <a:lnL>
                      <a:noFill/>
                    </a:lnL>
                    <a:lnR>
                      <a:noFill/>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34414158"/>
                  </a:ext>
                </a:extLst>
              </a:tr>
              <a:tr h="123711">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Courier New" panose="02070309020205020404" pitchFamily="49"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1"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extLst>
                  <a:ext uri="{0D108BD9-81ED-4DB2-BD59-A6C34878D82A}">
                    <a16:rowId xmlns:a16="http://schemas.microsoft.com/office/drawing/2014/main" val="3544775766"/>
                  </a:ext>
                </a:extLst>
              </a:tr>
              <a:tr h="123711">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Courier New" panose="02070309020205020404" pitchFamily="49"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1"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extLst>
                  <a:ext uri="{0D108BD9-81ED-4DB2-BD59-A6C34878D82A}">
                    <a16:rowId xmlns:a16="http://schemas.microsoft.com/office/drawing/2014/main" val="4193523477"/>
                  </a:ext>
                </a:extLst>
              </a:tr>
              <a:tr h="123711">
                <a:tc>
                  <a:txBody>
                    <a:bodyPr/>
                    <a:lstStyle/>
                    <a:p>
                      <a:pPr algn="ctr" fontAlgn="b"/>
                      <a:r>
                        <a:rPr lang="es-CL" sz="400" b="0" i="0" u="none" strike="noStrike" dirty="0">
                          <a:solidFill>
                            <a:srgbClr val="000000"/>
                          </a:solidFill>
                          <a:effectLst/>
                          <a:latin typeface="Times New Roman" panose="02020603050405020304" pitchFamily="18" charset="0"/>
                        </a:rPr>
                        <a:t>02 </a:t>
                      </a:r>
                    </a:p>
                  </a:txBody>
                  <a:tcPr marL="3911" marR="3911" marT="3911" marB="0" anchor="b">
                    <a:lnL>
                      <a:noFill/>
                    </a:lnL>
                    <a:lnR>
                      <a:noFill/>
                    </a:lnR>
                    <a:lnT>
                      <a:noFill/>
                    </a:lnT>
                    <a:lnB>
                      <a:noFill/>
                    </a:lnB>
                  </a:tcPr>
                </a:tc>
                <a:tc gridSpan="5">
                  <a:txBody>
                    <a:bodyPr/>
                    <a:lstStyle/>
                    <a:p>
                      <a:pPr algn="l" fontAlgn="b"/>
                      <a:r>
                        <a:rPr lang="es-CL" sz="400" b="1" i="0" u="none" strike="noStrike" dirty="0">
                          <a:solidFill>
                            <a:srgbClr val="000000"/>
                          </a:solidFill>
                          <a:effectLst/>
                          <a:latin typeface="Courier New" panose="02070309020205020404" pitchFamily="49" charset="0"/>
                        </a:rPr>
                        <a:t>Incluye:                                                                              </a:t>
                      </a:r>
                    </a:p>
                  </a:txBody>
                  <a:tcPr marL="3911" marR="3911" marT="3911" marB="0" anchor="b">
                    <a:lnL>
                      <a:noFill/>
                    </a:lnL>
                    <a:lnR>
                      <a:noFill/>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825944038"/>
                  </a:ext>
                </a:extLst>
              </a:tr>
              <a:tr h="123711">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gridSpan="5">
                  <a:txBody>
                    <a:bodyPr/>
                    <a:lstStyle/>
                    <a:p>
                      <a:pPr algn="l" fontAlgn="b"/>
                      <a:r>
                        <a:rPr lang="es-CL" sz="400" b="1" i="0" u="none" strike="noStrike" dirty="0">
                          <a:solidFill>
                            <a:srgbClr val="000000"/>
                          </a:solidFill>
                          <a:effectLst/>
                          <a:latin typeface="Courier New" panose="02070309020205020404" pitchFamily="49" charset="0"/>
                        </a:rPr>
                        <a:t>a) Dotación máxima de personal                                                     388</a:t>
                      </a:r>
                    </a:p>
                  </a:txBody>
                  <a:tcPr marL="3911" marR="3911" marT="3911" marB="0" anchor="b">
                    <a:lnL>
                      <a:noFill/>
                    </a:lnL>
                    <a:lnR>
                      <a:noFill/>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2881590439"/>
                  </a:ext>
                </a:extLst>
              </a:tr>
              <a:tr h="123711">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gridSpan="5">
                  <a:txBody>
                    <a:bodyPr/>
                    <a:lstStyle/>
                    <a:p>
                      <a:pPr algn="l" fontAlgn="b"/>
                      <a:r>
                        <a:rPr lang="es-CL" sz="400" b="1" i="0" u="none" strike="noStrike" dirty="0">
                          <a:solidFill>
                            <a:srgbClr val="000000"/>
                          </a:solidFill>
                          <a:effectLst/>
                          <a:latin typeface="Courier New" panose="02070309020205020404" pitchFamily="49" charset="0"/>
                        </a:rPr>
                        <a:t>   No regirá la  limitación establecida en el inciso segundo del artículo 10 del D.F.L</a:t>
                      </a:r>
                    </a:p>
                  </a:txBody>
                  <a:tcPr marL="3911" marR="3911" marT="3911" marB="0" anchor="b">
                    <a:lnL>
                      <a:noFill/>
                    </a:lnL>
                    <a:lnR>
                      <a:noFill/>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46018486"/>
                  </a:ext>
                </a:extLst>
              </a:tr>
              <a:tr h="123711">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gridSpan="5">
                  <a:txBody>
                    <a:bodyPr/>
                    <a:lstStyle/>
                    <a:p>
                      <a:pPr algn="l" fontAlgn="b"/>
                      <a:r>
                        <a:rPr lang="es-CL" sz="400" b="1" i="0" u="none" strike="noStrike" dirty="0">
                          <a:solidFill>
                            <a:srgbClr val="000000"/>
                          </a:solidFill>
                          <a:effectLst/>
                          <a:latin typeface="Courier New" panose="02070309020205020404" pitchFamily="49" charset="0"/>
                        </a:rPr>
                        <a:t>   N°29, de 2005, Ministerio de Hacienda, respecto de los empleos a contrata incluidos</a:t>
                      </a:r>
                    </a:p>
                  </a:txBody>
                  <a:tcPr marL="3911" marR="3911" marT="3911" marB="0" anchor="b">
                    <a:lnL>
                      <a:noFill/>
                    </a:lnL>
                    <a:lnR>
                      <a:noFill/>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2308123984"/>
                  </a:ext>
                </a:extLst>
              </a:tr>
              <a:tr h="123711">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gridSpan="5">
                  <a:txBody>
                    <a:bodyPr/>
                    <a:lstStyle/>
                    <a:p>
                      <a:pPr algn="l" fontAlgn="b"/>
                      <a:r>
                        <a:rPr lang="es-CL" sz="400" b="1" i="0" u="none" strike="noStrike" dirty="0">
                          <a:solidFill>
                            <a:srgbClr val="000000"/>
                          </a:solidFill>
                          <a:effectLst/>
                          <a:latin typeface="Courier New" panose="02070309020205020404" pitchFamily="49" charset="0"/>
                        </a:rPr>
                        <a:t>   en la dotación.                                                                    </a:t>
                      </a:r>
                    </a:p>
                  </a:txBody>
                  <a:tcPr marL="3911" marR="3911" marT="3911" marB="0" anchor="b">
                    <a:lnL>
                      <a:noFill/>
                    </a:lnL>
                    <a:lnR>
                      <a:noFill/>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831522455"/>
                  </a:ext>
                </a:extLst>
              </a:tr>
            </a:tbl>
          </a:graphicData>
        </a:graphic>
      </p:graphicFrame>
      <p:pic>
        <p:nvPicPr>
          <p:cNvPr id="6" name="Gráfico 5" descr="Lupa">
            <a:extLst>
              <a:ext uri="{FF2B5EF4-FFF2-40B4-BE49-F238E27FC236}">
                <a16:creationId xmlns:a16="http://schemas.microsoft.com/office/drawing/2014/main" id="{F68F6234-D9B0-474A-9244-D0DC5D315C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94989" y="463355"/>
            <a:ext cx="1296143" cy="1167594"/>
          </a:xfrm>
          <a:prstGeom prst="rect">
            <a:avLst/>
          </a:prstGeom>
        </p:spPr>
      </p:pic>
    </p:spTree>
    <p:extLst>
      <p:ext uri="{BB962C8B-B14F-4D97-AF65-F5344CB8AC3E}">
        <p14:creationId xmlns:p14="http://schemas.microsoft.com/office/powerpoint/2010/main" val="3773581149"/>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773BF9-C3CF-4FB0-A88A-ADC3492A1B79}"/>
              </a:ext>
            </a:extLst>
          </p:cNvPr>
          <p:cNvSpPr>
            <a:spLocks noGrp="1"/>
          </p:cNvSpPr>
          <p:nvPr>
            <p:ph type="title"/>
          </p:nvPr>
        </p:nvSpPr>
        <p:spPr>
          <a:xfrm>
            <a:off x="285517" y="279399"/>
            <a:ext cx="7213963" cy="857250"/>
          </a:xfrm>
        </p:spPr>
        <p:txBody>
          <a:bodyPr>
            <a:normAutofit/>
          </a:bodyPr>
          <a:lstStyle/>
          <a:p>
            <a:r>
              <a:rPr lang="es-US" sz="2025" b="1" dirty="0">
                <a:solidFill>
                  <a:srgbClr val="005489"/>
                </a:solidFill>
              </a:rPr>
              <a:t>7.- PARTICIPACIÓN CIUDADANA EN EL PRESUPUESTO </a:t>
            </a:r>
            <a:endParaRPr lang="es-CL" sz="2025" dirty="0">
              <a:solidFill>
                <a:srgbClr val="005489"/>
              </a:solidFill>
            </a:endParaRPr>
          </a:p>
        </p:txBody>
      </p:sp>
      <p:sp>
        <p:nvSpPr>
          <p:cNvPr id="3" name="Marcador de contenido 2">
            <a:extLst>
              <a:ext uri="{FF2B5EF4-FFF2-40B4-BE49-F238E27FC236}">
                <a16:creationId xmlns:a16="http://schemas.microsoft.com/office/drawing/2014/main" id="{B170B9A0-8D04-4B77-BE46-AD3CAAB48544}"/>
              </a:ext>
            </a:extLst>
          </p:cNvPr>
          <p:cNvSpPr>
            <a:spLocks noGrp="1"/>
          </p:cNvSpPr>
          <p:nvPr>
            <p:ph idx="1"/>
          </p:nvPr>
        </p:nvSpPr>
        <p:spPr>
          <a:xfrm>
            <a:off x="561703" y="895739"/>
            <a:ext cx="7576457" cy="4825612"/>
          </a:xfrm>
        </p:spPr>
        <p:txBody>
          <a:bodyPr>
            <a:noAutofit/>
          </a:bodyPr>
          <a:lstStyle/>
          <a:p>
            <a:pPr algn="just">
              <a:spcBef>
                <a:spcPts val="450"/>
              </a:spcBef>
              <a:spcAft>
                <a:spcPts val="450"/>
              </a:spcAft>
            </a:pPr>
            <a:r>
              <a:rPr lang="es-CL" sz="1100" dirty="0">
                <a:latin typeface="Times New Roman" panose="02020603050405020304" pitchFamily="18" charset="0"/>
                <a:ea typeface="Calibri" panose="020F0502020204030204" pitchFamily="34" charset="0"/>
                <a:cs typeface="Times New Roman" panose="02020603050405020304" pitchFamily="18" charset="0"/>
              </a:rPr>
              <a:t>Se puede señalar que la participación ciudadana se refiere a la intervención de particulares en actividades públicas, en tanto portadores de determinados intereses sociales» </a:t>
            </a:r>
            <a:r>
              <a:rPr lang="es-ES" sz="1100" dirty="0">
                <a:latin typeface="Times New Roman" panose="02020603050405020304" pitchFamily="18" charset="0"/>
                <a:ea typeface="Calibri" panose="020F0502020204030204" pitchFamily="34" charset="0"/>
                <a:cs typeface="Times New Roman" panose="02020603050405020304" pitchFamily="18" charset="0"/>
              </a:rPr>
              <a:t>(Cunill Grau, 1991)</a:t>
            </a:r>
            <a:r>
              <a:rPr lang="es-CL" sz="1100" dirty="0">
                <a:latin typeface="Times New Roman" panose="02020603050405020304" pitchFamily="18" charset="0"/>
                <a:ea typeface="Calibri" panose="020F0502020204030204" pitchFamily="34" charset="0"/>
                <a:cs typeface="Times New Roman" panose="02020603050405020304" pitchFamily="18" charset="0"/>
              </a:rPr>
              <a:t>. Por otra parte, Lahera Parada </a:t>
            </a:r>
            <a:r>
              <a:rPr lang="es-ES" sz="1100" dirty="0">
                <a:latin typeface="Times New Roman" panose="02020603050405020304" pitchFamily="18" charset="0"/>
                <a:ea typeface="Calibri" panose="020F0502020204030204" pitchFamily="34" charset="0"/>
                <a:cs typeface="Times New Roman" panose="02020603050405020304" pitchFamily="18" charset="0"/>
              </a:rPr>
              <a:t>(2002)</a:t>
            </a:r>
            <a:r>
              <a:rPr lang="es-CL" sz="1100" dirty="0">
                <a:latin typeface="Times New Roman" panose="02020603050405020304" pitchFamily="18" charset="0"/>
                <a:ea typeface="Calibri" panose="020F0502020204030204" pitchFamily="34" charset="0"/>
                <a:cs typeface="Times New Roman" panose="02020603050405020304" pitchFamily="18" charset="0"/>
              </a:rPr>
              <a:t>, plantea que «la participación se refiere a la posibilidad que personas o grupos tienen para influir, hacerse presentes, en la determinación de la agenda pública y también en la formulación, ejecución y evaluación de las políticas públicas». </a:t>
            </a:r>
          </a:p>
          <a:p>
            <a:pPr algn="just">
              <a:spcBef>
                <a:spcPts val="450"/>
              </a:spcBef>
              <a:spcAft>
                <a:spcPts val="450"/>
              </a:spcAft>
            </a:pPr>
            <a:r>
              <a:rPr lang="es-CL" sz="11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Los presupuestos participativos se han utilizado para describir en general, al proceso de involucrar a los ciudadanos en la toma de decisiones con respecto a la distribución de fondos públicos</a:t>
            </a:r>
            <a:r>
              <a:rPr lang="es-ES" sz="11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s-ES" sz="11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Harkins</a:t>
            </a:r>
            <a:r>
              <a:rPr lang="es-ES" sz="11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Moore, &amp; Escobar, 2016)</a:t>
            </a:r>
            <a:r>
              <a:rPr lang="es-CL" sz="11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Entendiéndose como un proceso que involucra directamente a la gente en la toma de decisiones sobre las prioridades de gasto para un presupuesto público definido. </a:t>
            </a:r>
            <a:endParaRPr lang="es-CL" sz="1100" dirty="0">
              <a:latin typeface="Arial" panose="020B0604020202020204" pitchFamily="34" charset="0"/>
              <a:ea typeface="Calibri" panose="020F0502020204030204" pitchFamily="34" charset="0"/>
              <a:cs typeface="Times New Roman" panose="02020603050405020304" pitchFamily="18" charset="0"/>
            </a:endParaRPr>
          </a:p>
          <a:p>
            <a:pPr algn="just">
              <a:spcBef>
                <a:spcPts val="450"/>
              </a:spcBef>
              <a:spcAft>
                <a:spcPts val="450"/>
              </a:spcAft>
            </a:pPr>
            <a:r>
              <a:rPr lang="es-CL" sz="11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Esto significa involucrar a los ciudadanos, residentes y grupos comunitarios representativos de todas las partes de una comunidad para discutir las prioridades de gasto, hacer propuestas de gasto y votar sobre ellas, así como otorgar a las personas locales un papel en el escrutinio y monitoreo del proceso.</a:t>
            </a:r>
            <a:endParaRPr lang="es-CL" sz="1100" dirty="0">
              <a:latin typeface="Arial" panose="020B0604020202020204" pitchFamily="34" charset="0"/>
              <a:ea typeface="Calibri" panose="020F0502020204030204" pitchFamily="34" charset="0"/>
              <a:cs typeface="Times New Roman" panose="02020603050405020304" pitchFamily="18" charset="0"/>
            </a:endParaRPr>
          </a:p>
          <a:p>
            <a:pPr algn="just">
              <a:spcBef>
                <a:spcPts val="450"/>
              </a:spcBef>
              <a:spcAft>
                <a:spcPts val="450"/>
              </a:spcAft>
            </a:pPr>
            <a:r>
              <a:rPr lang="es-CL" sz="11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Actualmente no hay evidencia de la efectividad del presupuesto participativo a nivel de gobierno nacional. Portugal acaba de comenzar un proceso nacional del presupuesto participativo, pero no hay una evaluación de su éxito.</a:t>
            </a:r>
            <a:endParaRPr lang="es-CL" sz="1100" dirty="0">
              <a:latin typeface="Arial" panose="020B0604020202020204" pitchFamily="34" charset="0"/>
              <a:ea typeface="Calibri" panose="020F0502020204030204" pitchFamily="34" charset="0"/>
              <a:cs typeface="Times New Roman" panose="02020603050405020304" pitchFamily="18" charset="0"/>
            </a:endParaRPr>
          </a:p>
          <a:p>
            <a:pPr algn="just">
              <a:spcBef>
                <a:spcPts val="450"/>
              </a:spcBef>
              <a:spcAft>
                <a:spcPts val="450"/>
              </a:spcAft>
            </a:pPr>
            <a:r>
              <a:rPr lang="es-CL" sz="11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Se debe entender que los presupuestos participativos son una forma de participación pública. En términos generales, la participación pública se refiere a cualquier forma de </a:t>
            </a:r>
            <a:r>
              <a:rPr lang="es-CL" sz="1100" dirty="0">
                <a:latin typeface="Times New Roman" panose="02020603050405020304" pitchFamily="18" charset="0"/>
                <a:ea typeface="Calibri" panose="020F0502020204030204" pitchFamily="34" charset="0"/>
                <a:cs typeface="Times New Roman" panose="02020603050405020304" pitchFamily="18" charset="0"/>
              </a:rPr>
              <a:t>«</a:t>
            </a:r>
            <a:r>
              <a:rPr lang="es-CL" sz="11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participación del público en los asuntos y decisiones de los organismos de formulación de políticas» y se considera que tiene lugar en un espectro o continuidad. </a:t>
            </a:r>
            <a:endParaRPr lang="es-CL" sz="1100" dirty="0">
              <a:latin typeface="Arial" panose="020B0604020202020204" pitchFamily="34" charset="0"/>
              <a:ea typeface="Calibri" panose="020F0502020204030204" pitchFamily="34" charset="0"/>
              <a:cs typeface="Times New Roman" panose="02020603050405020304" pitchFamily="18" charset="0"/>
            </a:endParaRPr>
          </a:p>
          <a:p>
            <a:pPr algn="just">
              <a:spcBef>
                <a:spcPts val="450"/>
              </a:spcBef>
              <a:spcAft>
                <a:spcPts val="450"/>
              </a:spcAft>
            </a:pPr>
            <a:r>
              <a:rPr lang="es-CL" sz="11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En un extremo se puede presentar una participación pasiva basada en el intercambio puntual de información. Aquí, las organizaciones simplemente buscan sensibilizar al público sobre un tema. El intercambio de información es de arriba hacia abajo y es transaccional, donde las organizaciones informan y el público la recibe pasivamente. Por el contrario, en el otro extremo el compromiso público es continuo, está dirigido por la comunidad e implica cierto grado de propiedad o control de la comunidad sobre el proceso y los resultados. Este tipo de compromiso suele ser </a:t>
            </a:r>
            <a:r>
              <a:rPr lang="es-CL" sz="11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empoderador</a:t>
            </a:r>
            <a:r>
              <a:rPr lang="es-CL" sz="11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y, por lo tanto, se caracteriza como «transformacional» dentro de la literatura. En estos casos, la información no se intercambia simplemente entre las partes interesadas y los representantes de las organizaciones, pero la opinión y los puntos de vista pueden transformarse como resultado del diálogo y la negociación </a:t>
            </a:r>
            <a:r>
              <a:rPr lang="es-ES" sz="11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(Williams, St. </a:t>
            </a:r>
            <a:r>
              <a:rPr lang="es-ES" sz="11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Denny</a:t>
            </a:r>
            <a:r>
              <a:rPr lang="es-ES" sz="11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&amp; Bristow, 2017)</a:t>
            </a:r>
            <a:r>
              <a:rPr lang="es-CL" sz="11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a:t>
            </a:r>
            <a:endParaRPr lang="es-CL" sz="1100" dirty="0">
              <a:latin typeface="Arial" panose="020B0604020202020204" pitchFamily="34" charset="0"/>
              <a:ea typeface="Calibri" panose="020F0502020204030204" pitchFamily="34" charset="0"/>
              <a:cs typeface="Times New Roman" panose="02020603050405020304" pitchFamily="18" charset="0"/>
            </a:endParaRPr>
          </a:p>
          <a:p>
            <a:pPr algn="just">
              <a:spcBef>
                <a:spcPts val="450"/>
              </a:spcBef>
              <a:spcAft>
                <a:spcPts val="450"/>
              </a:spcAft>
            </a:pPr>
            <a:endParaRPr lang="es-CL" sz="1100" dirty="0">
              <a:latin typeface="Arial" panose="020B0604020202020204" pitchFamily="34" charset="0"/>
              <a:ea typeface="Calibri" panose="020F0502020204030204" pitchFamily="34" charset="0"/>
              <a:cs typeface="Times New Roman" panose="02020603050405020304" pitchFamily="18" charset="0"/>
            </a:endParaRPr>
          </a:p>
          <a:p>
            <a:endParaRPr lang="es-CL" dirty="0"/>
          </a:p>
        </p:txBody>
      </p:sp>
    </p:spTree>
    <p:extLst>
      <p:ext uri="{BB962C8B-B14F-4D97-AF65-F5344CB8AC3E}">
        <p14:creationId xmlns:p14="http://schemas.microsoft.com/office/powerpoint/2010/main" val="8633968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D2D3E4-D6A7-45A1-818E-AB417B2A585F}"/>
              </a:ext>
            </a:extLst>
          </p:cNvPr>
          <p:cNvSpPr>
            <a:spLocks noGrp="1"/>
          </p:cNvSpPr>
          <p:nvPr>
            <p:ph type="title"/>
          </p:nvPr>
        </p:nvSpPr>
        <p:spPr/>
        <p:txBody>
          <a:bodyPr>
            <a:normAutofit/>
          </a:bodyPr>
          <a:lstStyle/>
          <a:p>
            <a:r>
              <a:rPr lang="es-US" sz="2100" b="1" dirty="0">
                <a:solidFill>
                  <a:srgbClr val="005489"/>
                </a:solidFill>
              </a:rPr>
              <a:t>7.- PARTICIPACIÓN CIUDADANA EN EL PRESUPUESTO</a:t>
            </a:r>
            <a:endParaRPr lang="es-CL" sz="2100" dirty="0"/>
          </a:p>
        </p:txBody>
      </p:sp>
      <p:sp>
        <p:nvSpPr>
          <p:cNvPr id="3" name="Marcador de contenido 2">
            <a:extLst>
              <a:ext uri="{FF2B5EF4-FFF2-40B4-BE49-F238E27FC236}">
                <a16:creationId xmlns:a16="http://schemas.microsoft.com/office/drawing/2014/main" id="{A8E6B232-17CA-4B01-8539-CD7F69B5E413}"/>
              </a:ext>
            </a:extLst>
          </p:cNvPr>
          <p:cNvSpPr>
            <a:spLocks noGrp="1"/>
          </p:cNvSpPr>
          <p:nvPr>
            <p:ph idx="1"/>
          </p:nvPr>
        </p:nvSpPr>
        <p:spPr>
          <a:xfrm>
            <a:off x="628650" y="1231641"/>
            <a:ext cx="7886700" cy="4258331"/>
          </a:xfrm>
        </p:spPr>
        <p:txBody>
          <a:bodyPr>
            <a:normAutofit lnSpcReduction="10000"/>
          </a:bodyPr>
          <a:lstStyle/>
          <a:p>
            <a:pPr marL="0" indent="0" algn="just">
              <a:buNone/>
            </a:pPr>
            <a:endParaRPr lang="es-ES" sz="975" dirty="0">
              <a:solidFill>
                <a:srgbClr val="2C2825"/>
              </a:solidFill>
              <a:latin typeface="MuseoSans-300"/>
            </a:endParaRPr>
          </a:p>
          <a:p>
            <a:pPr algn="just"/>
            <a:r>
              <a:rPr lang="es-ES" sz="1400" dirty="0">
                <a:solidFill>
                  <a:srgbClr val="2C2825"/>
                </a:solidFill>
                <a:latin typeface="MuseoSans-300"/>
              </a:rPr>
              <a:t>La transparencia fiscal constituye un elemento crítico de la gestión y la rendición de cuentas. Garantiza que los gobiernos cuenten con un panorama exacto de su situación y sus perspectivas fiscales, de los costos y beneficios a largo plazo de cualquier modificación de las políticas y de los potenciales riesgos fiscales que pueden desviarlos de sus metas. También brinda a las legislaturas, los mercados y los ciudadanos la información necesaria para exigirles a los gobiernos la rendición de cuentas. </a:t>
            </a:r>
            <a:r>
              <a:rPr lang="es-ES" sz="1400" b="1" dirty="0">
                <a:solidFill>
                  <a:srgbClr val="2C2825"/>
                </a:solidFill>
                <a:latin typeface="MuseoSans-300"/>
              </a:rPr>
              <a:t>El Código de Transparencia Fiscal y las evaluaciones del FMI forman parte de los esfuerzos por afianzar la supervisión fiscal, respaldar la formulación de políticas y mejorar la rendición de cuentas.</a:t>
            </a:r>
          </a:p>
          <a:p>
            <a:pPr marL="0" indent="0" algn="just">
              <a:buNone/>
            </a:pPr>
            <a:endParaRPr lang="es-ES" sz="1400" dirty="0">
              <a:solidFill>
                <a:srgbClr val="2C2825"/>
              </a:solidFill>
              <a:latin typeface="MuseoSans-300"/>
            </a:endParaRPr>
          </a:p>
          <a:p>
            <a:pPr algn="just"/>
            <a:r>
              <a:rPr lang="es-ES" sz="1400" b="1" dirty="0">
                <a:solidFill>
                  <a:srgbClr val="2C2825"/>
                </a:solidFill>
                <a:latin typeface="MuseoSans-300"/>
              </a:rPr>
              <a:t>La transparencia fiscal hace posible un debate más documentado entre las autoridades y el público acerca de la formulación y los resultados de la política fiscal, y ayuda a establecer las responsabilidades en cuanto a su aplicación. Ayuda a detectar los riesgos que pueden afectar las perspectivas fiscales, para responder a las nuevas condiciones económicas con medidas de política fiscal más oportunas y moderadas que permiten reducir la frecuencia e intensidad de las crisis. El grado de transparencia fiscal también puede ayudar a dar una idea de la credibilidad fiscal de un país e influye en la visión de los mercados financieros respecto de la trayectoria fiscal nacional. Tras la reciente crisis económica mundial, la pérdida de confianza del mercado en los países que subestimaron u ocultaron déficits destaca la importancia que reviste la transparencia fiscal para la estabilidad financiera y económica a escala mundial.</a:t>
            </a:r>
          </a:p>
          <a:p>
            <a:pPr algn="just"/>
            <a:r>
              <a:rPr lang="es-ES" sz="1400" b="1" dirty="0">
                <a:solidFill>
                  <a:srgbClr val="2C2825"/>
                </a:solidFill>
                <a:latin typeface="MuseoSans-300"/>
              </a:rPr>
              <a:t>En Chile se ha avanzado principalmente en los últimos años en el ámbito de la transparencia fiscal (leyes).</a:t>
            </a:r>
            <a:endParaRPr lang="es-CL" sz="1400" b="1" dirty="0"/>
          </a:p>
        </p:txBody>
      </p:sp>
    </p:spTree>
    <p:extLst>
      <p:ext uri="{BB962C8B-B14F-4D97-AF65-F5344CB8AC3E}">
        <p14:creationId xmlns:p14="http://schemas.microsoft.com/office/powerpoint/2010/main" val="1647137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4AADFF-3752-4648-B49C-0FC3EEDC6A4A}"/>
              </a:ext>
            </a:extLst>
          </p:cNvPr>
          <p:cNvSpPr>
            <a:spLocks noGrp="1"/>
          </p:cNvSpPr>
          <p:nvPr>
            <p:ph type="title"/>
          </p:nvPr>
        </p:nvSpPr>
        <p:spPr>
          <a:xfrm>
            <a:off x="457201" y="190663"/>
            <a:ext cx="8229600" cy="1143000"/>
          </a:xfrm>
        </p:spPr>
        <p:txBody>
          <a:bodyPr/>
          <a:lstStyle/>
          <a:p>
            <a:r>
              <a:rPr lang="es-ES" sz="2000" b="1" dirty="0">
                <a:solidFill>
                  <a:srgbClr val="005489"/>
                </a:solidFill>
              </a:rPr>
              <a:t>7.1.-</a:t>
            </a:r>
            <a:r>
              <a:rPr lang="es-US" sz="2000" b="1" dirty="0">
                <a:solidFill>
                  <a:srgbClr val="005489"/>
                </a:solidFill>
              </a:rPr>
              <a:t> PARTICIPACIÓN CIUDADANA EN EL PRESUPUESTO - </a:t>
            </a:r>
            <a:r>
              <a:rPr lang="es-ES" sz="2000" b="1" dirty="0">
                <a:solidFill>
                  <a:srgbClr val="005489"/>
                </a:solidFill>
              </a:rPr>
              <a:t>EXPERIENCIA INTERNACIONAL</a:t>
            </a:r>
            <a:endParaRPr lang="es-CL" sz="2000" b="1" dirty="0">
              <a:solidFill>
                <a:srgbClr val="005489"/>
              </a:solidFill>
            </a:endParaRPr>
          </a:p>
        </p:txBody>
      </p:sp>
      <p:sp>
        <p:nvSpPr>
          <p:cNvPr id="3" name="Marcador de contenido 2">
            <a:extLst>
              <a:ext uri="{FF2B5EF4-FFF2-40B4-BE49-F238E27FC236}">
                <a16:creationId xmlns:a16="http://schemas.microsoft.com/office/drawing/2014/main" id="{353279B2-8051-41D4-B7E4-D6C166B85DDB}"/>
              </a:ext>
            </a:extLst>
          </p:cNvPr>
          <p:cNvSpPr>
            <a:spLocks noGrp="1"/>
          </p:cNvSpPr>
          <p:nvPr>
            <p:ph idx="1"/>
          </p:nvPr>
        </p:nvSpPr>
        <p:spPr>
          <a:xfrm>
            <a:off x="1042989" y="1700215"/>
            <a:ext cx="7643812" cy="4271377"/>
          </a:xfrm>
        </p:spPr>
        <p:txBody>
          <a:bodyPr>
            <a:normAutofit fontScale="77500" lnSpcReduction="20000"/>
          </a:bodyPr>
          <a:lstStyle/>
          <a:p>
            <a:pPr algn="just">
              <a:spcBef>
                <a:spcPts val="450"/>
              </a:spcBef>
              <a:spcAft>
                <a:spcPts val="450"/>
              </a:spcAft>
            </a:pPr>
            <a:r>
              <a:rPr lang="es-CL" sz="1400" dirty="0">
                <a:solidFill>
                  <a:srgbClr val="2C2825"/>
                </a:solidFill>
                <a:latin typeface="MuseoSans-300"/>
              </a:rPr>
              <a:t>Desde hace algunos años, el presupuesto participativo se ha convertido en unos de los principales temas en el amplio campo de la innovación para todos los implicados en democracia y desarrollo a nivel nacional, regional y especialmente a escala local.</a:t>
            </a:r>
          </a:p>
          <a:p>
            <a:pPr algn="just">
              <a:spcBef>
                <a:spcPts val="450"/>
              </a:spcBef>
              <a:spcAft>
                <a:spcPts val="450"/>
              </a:spcAft>
            </a:pPr>
            <a:r>
              <a:rPr lang="es-CL" sz="1400" dirty="0">
                <a:solidFill>
                  <a:srgbClr val="2C2825"/>
                </a:solidFill>
                <a:latin typeface="MuseoSans-300"/>
              </a:rPr>
              <a:t>A nivel federal en Canadá se tiene el ejemplo de la creación del Programa de Pensiones para Personas con Discapacidad (2002), donde comités del Parlamento efectuaron consultas online, en base a ellas se materializó este programa.</a:t>
            </a:r>
          </a:p>
          <a:p>
            <a:pPr algn="just">
              <a:spcBef>
                <a:spcPts val="450"/>
              </a:spcBef>
              <a:spcAft>
                <a:spcPts val="450"/>
              </a:spcAft>
            </a:pPr>
            <a:r>
              <a:rPr lang="es-CL" sz="1400" dirty="0">
                <a:solidFill>
                  <a:srgbClr val="2C2825"/>
                </a:solidFill>
                <a:latin typeface="MuseoSans-300"/>
              </a:rPr>
              <a:t>En Nueva Zelanda se tiene la reciente aprobación (2019) del “Presupuesto de Bienestar”, que prioriza la calidad de vida sobre indicadores económicos. Se privilegian la indigencia, pobreza infantil, violencia doméstica, salud mental y los grupos indígenas. Los Ministros sectoriales son los encargados de determinar estas prioridades, de acuerdo con las necesidades identificadas por la población.  El presupuesto del bienestar corresponde a una fracción del presupuesto total del país. </a:t>
            </a:r>
          </a:p>
          <a:p>
            <a:pPr marL="0" indent="0" algn="just">
              <a:spcBef>
                <a:spcPts val="450"/>
              </a:spcBef>
              <a:spcAft>
                <a:spcPts val="450"/>
              </a:spcAft>
              <a:buNone/>
            </a:pPr>
            <a:r>
              <a:rPr lang="es-CL" sz="1400" dirty="0">
                <a:solidFill>
                  <a:srgbClr val="2C2825"/>
                </a:solidFill>
                <a:latin typeface="MuseoSans-300"/>
              </a:rPr>
              <a:t>	En estos dos casos, si bien no hay una participación directa de los ciudadanos en el presupuesto, si hay un cambio 	de enfoque en la asignación de recursos de acuerdo con las prioridades de la ciudadanía.</a:t>
            </a:r>
          </a:p>
          <a:p>
            <a:pPr algn="just">
              <a:spcBef>
                <a:spcPts val="600"/>
              </a:spcBef>
              <a:spcAft>
                <a:spcPts val="600"/>
              </a:spcAft>
            </a:pPr>
            <a:endParaRPr lang="es-CL" sz="1400" dirty="0">
              <a:solidFill>
                <a:srgbClr val="2C2825"/>
              </a:solidFill>
              <a:latin typeface="MuseoSans-300"/>
            </a:endParaRPr>
          </a:p>
          <a:p>
            <a:pPr algn="just">
              <a:spcBef>
                <a:spcPts val="450"/>
              </a:spcBef>
              <a:spcAft>
                <a:spcPts val="450"/>
              </a:spcAft>
            </a:pPr>
            <a:r>
              <a:rPr lang="es-CL" sz="1400" dirty="0">
                <a:solidFill>
                  <a:srgbClr val="2C2825"/>
                </a:solidFill>
                <a:latin typeface="MuseoSans-300"/>
              </a:rPr>
              <a:t>En Portugal a partir del año 2017 el gobierno desarrollo dos iniciativas de ámbito nacional, basadas en la presentación de propuestas de los ciudadanos a través de encuentros presenciales realizados en todas las regiones del país y de la página de Internet; las que luego tienen un análisis técnico de las propuestas recibidas a cargo de los distintos agentes involucrados y que tienen votación pública de los proyectos finalistas para su posterior ejecución.</a:t>
            </a:r>
          </a:p>
          <a:p>
            <a:pPr algn="just">
              <a:spcBef>
                <a:spcPts val="450"/>
              </a:spcBef>
              <a:spcAft>
                <a:spcPts val="450"/>
              </a:spcAft>
            </a:pPr>
            <a:r>
              <a:rPr lang="es-CL" sz="1400" dirty="0">
                <a:solidFill>
                  <a:srgbClr val="2C2825"/>
                </a:solidFill>
                <a:latin typeface="MuseoSans-300"/>
              </a:rPr>
              <a:t>La institucionalización de los presupuestos participativos, con la aprobación de leyes nacionales, que hacen obligatoria la adopción de estos procesos por parte de los gobiernos locales (y regionales) están presente en cinco países: Perú, Indonesia, República Dominicana, Corea del Sur y Portugal. Estos cinco países reúnen alrededor del 65% del número de presupuestos participativos en todo el mundo. Si a ellos se agrega la experiencia de Polonia, donde se creó una ley de incentivo a la adopción de los presupuestos participativos, se puede contabilizar entre el 80% y el 85% del total de los procesos a nivel mundial. </a:t>
            </a:r>
          </a:p>
          <a:p>
            <a:pPr marL="0" indent="0">
              <a:buNone/>
            </a:pPr>
            <a:endParaRPr lang="es-CL" dirty="0"/>
          </a:p>
        </p:txBody>
      </p:sp>
      <p:sp>
        <p:nvSpPr>
          <p:cNvPr id="4" name="Rectángulo 3">
            <a:extLst>
              <a:ext uri="{FF2B5EF4-FFF2-40B4-BE49-F238E27FC236}">
                <a16:creationId xmlns:a16="http://schemas.microsoft.com/office/drawing/2014/main" id="{3550E13A-E569-0248-95C5-53BF6BC54935}"/>
              </a:ext>
            </a:extLst>
          </p:cNvPr>
          <p:cNvSpPr/>
          <p:nvPr/>
        </p:nvSpPr>
        <p:spPr>
          <a:xfrm>
            <a:off x="1075885" y="3121167"/>
            <a:ext cx="7709604" cy="4011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p>
        </p:txBody>
      </p:sp>
    </p:spTree>
    <p:extLst>
      <p:ext uri="{BB962C8B-B14F-4D97-AF65-F5344CB8AC3E}">
        <p14:creationId xmlns:p14="http://schemas.microsoft.com/office/powerpoint/2010/main" val="42672677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A695C4-3EF2-4D2C-A735-4FBC9576568C}"/>
              </a:ext>
            </a:extLst>
          </p:cNvPr>
          <p:cNvSpPr>
            <a:spLocks noGrp="1"/>
          </p:cNvSpPr>
          <p:nvPr>
            <p:ph type="title"/>
          </p:nvPr>
        </p:nvSpPr>
        <p:spPr>
          <a:xfrm>
            <a:off x="351142" y="152796"/>
            <a:ext cx="7886700" cy="723107"/>
          </a:xfrm>
        </p:spPr>
        <p:txBody>
          <a:bodyPr>
            <a:normAutofit fontScale="90000"/>
          </a:bodyPr>
          <a:lstStyle/>
          <a:p>
            <a:r>
              <a:rPr lang="es-ES" sz="2400" b="1" dirty="0">
                <a:solidFill>
                  <a:srgbClr val="005489"/>
                </a:solidFill>
              </a:rPr>
              <a:t>7.1.-</a:t>
            </a:r>
            <a:r>
              <a:rPr lang="es-US" sz="2400" b="1" dirty="0">
                <a:solidFill>
                  <a:srgbClr val="005489"/>
                </a:solidFill>
              </a:rPr>
              <a:t> PARTICIPACIÓN CIUDADANA EN EL PRESUPUESTO - </a:t>
            </a:r>
            <a:r>
              <a:rPr lang="es-ES" sz="2400" b="1" dirty="0">
                <a:solidFill>
                  <a:srgbClr val="005489"/>
                </a:solidFill>
              </a:rPr>
              <a:t>EXPERIENCIA INTERNACIONAL</a:t>
            </a:r>
            <a:endParaRPr lang="es-CL" sz="2100" dirty="0"/>
          </a:p>
        </p:txBody>
      </p:sp>
      <p:sp>
        <p:nvSpPr>
          <p:cNvPr id="3" name="Marcador de contenido 2">
            <a:extLst>
              <a:ext uri="{FF2B5EF4-FFF2-40B4-BE49-F238E27FC236}">
                <a16:creationId xmlns:a16="http://schemas.microsoft.com/office/drawing/2014/main" id="{92E5922B-0BD5-4915-A9E0-4FE97C9988F0}"/>
              </a:ext>
            </a:extLst>
          </p:cNvPr>
          <p:cNvSpPr>
            <a:spLocks noGrp="1"/>
          </p:cNvSpPr>
          <p:nvPr>
            <p:ph idx="1"/>
          </p:nvPr>
        </p:nvSpPr>
        <p:spPr>
          <a:xfrm>
            <a:off x="481771" y="1035698"/>
            <a:ext cx="7886700" cy="5028034"/>
          </a:xfrm>
        </p:spPr>
        <p:txBody>
          <a:bodyPr>
            <a:normAutofit fontScale="25000" lnSpcReduction="20000"/>
          </a:bodyPr>
          <a:lstStyle/>
          <a:p>
            <a:pPr marL="0" indent="0" algn="just">
              <a:spcBef>
                <a:spcPts val="450"/>
              </a:spcBef>
              <a:spcAft>
                <a:spcPts val="450"/>
              </a:spcAft>
              <a:buNone/>
            </a:pPr>
            <a:r>
              <a:rPr lang="es-CL" sz="4400" b="1" dirty="0">
                <a:solidFill>
                  <a:srgbClr val="2C2825"/>
                </a:solidFill>
                <a:latin typeface="MuseoSans-300"/>
              </a:rPr>
              <a:t>Los presupuestos participativos a escala local y regional</a:t>
            </a:r>
          </a:p>
          <a:p>
            <a:pPr algn="just">
              <a:spcBef>
                <a:spcPts val="450"/>
              </a:spcBef>
              <a:spcAft>
                <a:spcPts val="450"/>
              </a:spcAft>
            </a:pPr>
            <a:r>
              <a:rPr lang="es-CL" sz="4400" dirty="0">
                <a:solidFill>
                  <a:srgbClr val="2C2825"/>
                </a:solidFill>
                <a:latin typeface="MuseoSans-300"/>
              </a:rPr>
              <a:t>Los presupuestos participativos sido adoptado por una gama mayor de ciudades de América Latina, principalmente en Brasil, donde se inició a finales de 1980 y se ha expandido, de ser solo algunas ciudades, a más de 2.500 lugares tan solo en Latinoamérica</a:t>
            </a:r>
            <a:r>
              <a:rPr lang="es-ES" sz="4400" dirty="0">
                <a:solidFill>
                  <a:srgbClr val="2C2825"/>
                </a:solidFill>
                <a:latin typeface="MuseoSans-300"/>
              </a:rPr>
              <a:t> (Montecinos, 2014)</a:t>
            </a:r>
            <a:r>
              <a:rPr lang="es-CL" sz="4400" dirty="0">
                <a:solidFill>
                  <a:srgbClr val="2C2825"/>
                </a:solidFill>
                <a:latin typeface="MuseoSans-300"/>
              </a:rPr>
              <a:t>. </a:t>
            </a:r>
          </a:p>
          <a:p>
            <a:pPr algn="just">
              <a:spcBef>
                <a:spcPts val="450"/>
              </a:spcBef>
              <a:spcAft>
                <a:spcPts val="450"/>
              </a:spcAft>
            </a:pPr>
            <a:r>
              <a:rPr lang="es-CL" sz="4400" dirty="0">
                <a:solidFill>
                  <a:srgbClr val="2C2825"/>
                </a:solidFill>
                <a:latin typeface="MuseoSans-300"/>
              </a:rPr>
              <a:t>Uno de los grandes desafíos que las administraciones públicas subnacionales tienen que enfrentar cada año que implementan presupuestos participativos, es adherir a la mayor cantidad de personas en este proceso, en el sentido de que la participación ciudadana contribuya a la inclusión y a una profundización e intensificación de la democracia, mejorando la calidad de esta. </a:t>
            </a:r>
          </a:p>
          <a:p>
            <a:pPr algn="just">
              <a:spcBef>
                <a:spcPts val="450"/>
              </a:spcBef>
              <a:spcAft>
                <a:spcPts val="450"/>
              </a:spcAft>
            </a:pPr>
            <a:r>
              <a:rPr lang="es-CL" sz="4400" dirty="0">
                <a:solidFill>
                  <a:srgbClr val="2C2825"/>
                </a:solidFill>
                <a:latin typeface="MuseoSans-300"/>
              </a:rPr>
              <a:t>Por otro lado, el presupuesto participativo fortalece a las redes sociales. Es la construcción de ciudades inclusivas, en donde los grupos que tradicionalmente han estado viviendo en la marginación rompen de una forma ordenada el ciclo de su exclusión.</a:t>
            </a:r>
          </a:p>
          <a:p>
            <a:pPr algn="just">
              <a:spcBef>
                <a:spcPts val="450"/>
              </a:spcBef>
              <a:spcAft>
                <a:spcPts val="450"/>
              </a:spcAft>
            </a:pPr>
            <a:r>
              <a:rPr lang="es-CL" sz="4400" dirty="0">
                <a:solidFill>
                  <a:srgbClr val="2C2825"/>
                </a:solidFill>
                <a:latin typeface="MuseoSans-300"/>
              </a:rPr>
              <a:t>a) Presupuesto Participativo en Porto Alegre - Brasil</a:t>
            </a:r>
          </a:p>
          <a:p>
            <a:pPr marL="0" indent="0" algn="just">
              <a:spcBef>
                <a:spcPts val="450"/>
              </a:spcBef>
              <a:spcAft>
                <a:spcPts val="450"/>
              </a:spcAft>
              <a:buNone/>
            </a:pPr>
            <a:r>
              <a:rPr lang="es-CL" sz="4400" dirty="0">
                <a:solidFill>
                  <a:srgbClr val="2C2825"/>
                </a:solidFill>
                <a:latin typeface="MuseoSans-300"/>
              </a:rPr>
              <a:t>Porto Alegre es la capital del Estado de Rio Grande do Sur, tiene 1,4 millones de habitantes y está situada en el centro de una región metropolitana de tres millones de habitantes. Hasta los primeros años de la década de los ochenta, Porto Alegre experimentó un acelerado proceso de crecimiento de su población, que, junto con una fuerte concentración de los ingresos, generó una gran inestabilidad y que dejó a una tercera parte de la población en zonas periféricas de la ciudad sin infraestructuras urbanas. </a:t>
            </a:r>
          </a:p>
          <a:p>
            <a:pPr marL="0" indent="0" algn="just">
              <a:spcBef>
                <a:spcPts val="450"/>
              </a:spcBef>
              <a:spcAft>
                <a:spcPts val="450"/>
              </a:spcAft>
              <a:buNone/>
            </a:pPr>
            <a:r>
              <a:rPr lang="es-CL" sz="4400" dirty="0">
                <a:solidFill>
                  <a:srgbClr val="2C2825"/>
                </a:solidFill>
                <a:latin typeface="MuseoSans-300"/>
              </a:rPr>
              <a:t>A partir de 1991, el Presupuesto Participativo se convirtió en un proceso masivo que empezó a movilizar a las comunidades de todos los barrios. En 1994 más de 11.000 personas, y en 1995, más de 14.000 acudieron a los encuentros y asambleas regionales. </a:t>
            </a:r>
          </a:p>
          <a:p>
            <a:pPr marL="0" indent="0" algn="just">
              <a:spcBef>
                <a:spcPts val="450"/>
              </a:spcBef>
              <a:spcAft>
                <a:spcPts val="450"/>
              </a:spcAft>
              <a:buNone/>
            </a:pPr>
            <a:r>
              <a:rPr lang="es-CL" sz="4400" dirty="0">
                <a:solidFill>
                  <a:srgbClr val="2C2825"/>
                </a:solidFill>
                <a:latin typeface="MuseoSans-300"/>
              </a:rPr>
              <a:t>Desde que el Presupuesto Participativo se ha consolidado, el municipio ha dedicado un porcentaje que varía entre el 15% y el 25% de los ingresos e inversiones y de esta manera, las obras decididas mediante el presupuesto participativo representan inversiones superiores a los 700 millones de dólares.</a:t>
            </a:r>
          </a:p>
          <a:p>
            <a:pPr algn="just">
              <a:spcBef>
                <a:spcPts val="450"/>
              </a:spcBef>
              <a:spcAft>
                <a:spcPts val="450"/>
              </a:spcAft>
            </a:pPr>
            <a:r>
              <a:rPr lang="es-CL" sz="4400" dirty="0">
                <a:solidFill>
                  <a:srgbClr val="2C2825"/>
                </a:solidFill>
                <a:latin typeface="MuseoSans-300"/>
              </a:rPr>
              <a:t>b) Local </a:t>
            </a:r>
            <a:r>
              <a:rPr lang="es-CL" sz="4400" dirty="0" err="1">
                <a:solidFill>
                  <a:srgbClr val="2C2825"/>
                </a:solidFill>
                <a:latin typeface="MuseoSans-300"/>
              </a:rPr>
              <a:t>Initiatives</a:t>
            </a:r>
            <a:r>
              <a:rPr lang="es-CL" sz="4400" dirty="0">
                <a:solidFill>
                  <a:srgbClr val="2C2825"/>
                </a:solidFill>
                <a:latin typeface="MuseoSans-300"/>
              </a:rPr>
              <a:t> </a:t>
            </a:r>
            <a:r>
              <a:rPr lang="es-CL" sz="4400" dirty="0" err="1">
                <a:solidFill>
                  <a:srgbClr val="2C2825"/>
                </a:solidFill>
                <a:latin typeface="MuseoSans-300"/>
              </a:rPr>
              <a:t>Support</a:t>
            </a:r>
            <a:r>
              <a:rPr lang="es-CL" sz="4400" dirty="0">
                <a:solidFill>
                  <a:srgbClr val="2C2825"/>
                </a:solidFill>
                <a:latin typeface="MuseoSans-300"/>
              </a:rPr>
              <a:t> </a:t>
            </a:r>
            <a:r>
              <a:rPr lang="es-CL" sz="4400" dirty="0" err="1">
                <a:solidFill>
                  <a:srgbClr val="2C2825"/>
                </a:solidFill>
                <a:latin typeface="MuseoSans-300"/>
              </a:rPr>
              <a:t>Program</a:t>
            </a:r>
            <a:r>
              <a:rPr lang="es-CL" sz="4400" dirty="0">
                <a:solidFill>
                  <a:srgbClr val="2C2825"/>
                </a:solidFill>
                <a:latin typeface="MuseoSans-300"/>
              </a:rPr>
              <a:t> en la Federación Rusa</a:t>
            </a:r>
          </a:p>
          <a:p>
            <a:pPr marL="0" indent="0" algn="just">
              <a:spcBef>
                <a:spcPts val="450"/>
              </a:spcBef>
              <a:spcAft>
                <a:spcPts val="450"/>
              </a:spcAft>
              <a:buNone/>
            </a:pPr>
            <a:r>
              <a:rPr lang="es-CL" sz="4400" dirty="0">
                <a:solidFill>
                  <a:srgbClr val="2C2825"/>
                </a:solidFill>
                <a:latin typeface="MuseoSans-300"/>
              </a:rPr>
              <a:t>Los presupuestos participativos en la Federación Rusa lanzados en el 2005 y basados en un modelo diseñado por especialistas del Banco Mundial, orientados específicamente a las regiones rusas, buscaron combinar los principios tradicionales de estos procesos con las lógicas de desarrollo comunitario, habiendo asumido la designación de Local </a:t>
            </a:r>
            <a:r>
              <a:rPr lang="es-CL" sz="4400" dirty="0" err="1">
                <a:solidFill>
                  <a:srgbClr val="2C2825"/>
                </a:solidFill>
                <a:latin typeface="MuseoSans-300"/>
              </a:rPr>
              <a:t>Initiatives</a:t>
            </a:r>
            <a:r>
              <a:rPr lang="es-CL" sz="4400" dirty="0">
                <a:solidFill>
                  <a:srgbClr val="2C2825"/>
                </a:solidFill>
                <a:latin typeface="MuseoSans-300"/>
              </a:rPr>
              <a:t> </a:t>
            </a:r>
            <a:r>
              <a:rPr lang="es-CL" sz="4400" dirty="0" err="1">
                <a:solidFill>
                  <a:srgbClr val="2C2825"/>
                </a:solidFill>
                <a:latin typeface="MuseoSans-300"/>
              </a:rPr>
              <a:t>Support</a:t>
            </a:r>
            <a:r>
              <a:rPr lang="es-CL" sz="4400" dirty="0">
                <a:solidFill>
                  <a:srgbClr val="2C2825"/>
                </a:solidFill>
                <a:latin typeface="MuseoSans-300"/>
              </a:rPr>
              <a:t> </a:t>
            </a:r>
            <a:r>
              <a:rPr lang="es-CL" sz="4400" dirty="0" err="1">
                <a:solidFill>
                  <a:srgbClr val="2C2825"/>
                </a:solidFill>
                <a:latin typeface="MuseoSans-300"/>
              </a:rPr>
              <a:t>Program</a:t>
            </a:r>
            <a:r>
              <a:rPr lang="es-CL" sz="4400" dirty="0">
                <a:solidFill>
                  <a:srgbClr val="2C2825"/>
                </a:solidFill>
                <a:latin typeface="MuseoSans-300"/>
              </a:rPr>
              <a:t> (LISP). Las iniciativas forman parte de un ciclo anual que prevé: i) el diseño de la metodología y la preparación del programa regional; </a:t>
            </a:r>
            <a:r>
              <a:rPr lang="es-CL" sz="4400" dirty="0" err="1">
                <a:solidFill>
                  <a:srgbClr val="2C2825"/>
                </a:solidFill>
                <a:latin typeface="MuseoSans-300"/>
              </a:rPr>
              <a:t>ii</a:t>
            </a:r>
            <a:r>
              <a:rPr lang="es-CL" sz="4400" dirty="0">
                <a:solidFill>
                  <a:srgbClr val="2C2825"/>
                </a:solidFill>
                <a:latin typeface="MuseoSans-300"/>
              </a:rPr>
              <a:t>) la capacitación de los funcionarios municipales para el desarrollo de las diferentes etapas; </a:t>
            </a:r>
            <a:r>
              <a:rPr lang="es-CL" sz="4400" dirty="0" err="1">
                <a:solidFill>
                  <a:srgbClr val="2C2825"/>
                </a:solidFill>
                <a:latin typeface="MuseoSans-300"/>
              </a:rPr>
              <a:t>iii</a:t>
            </a:r>
            <a:r>
              <a:rPr lang="es-CL" sz="4400" dirty="0">
                <a:solidFill>
                  <a:srgbClr val="2C2825"/>
                </a:solidFill>
                <a:latin typeface="MuseoSans-300"/>
              </a:rPr>
              <a:t>) la organización de encuentros para presentación, debate y votación de proyectos prioritarios a nivel de cada municipio/conglomerado de habitantes; </a:t>
            </a:r>
            <a:r>
              <a:rPr lang="es-CL" sz="4400" dirty="0" err="1">
                <a:solidFill>
                  <a:srgbClr val="2C2825"/>
                </a:solidFill>
                <a:latin typeface="MuseoSans-300"/>
              </a:rPr>
              <a:t>iv</a:t>
            </a:r>
            <a:r>
              <a:rPr lang="es-CL" sz="4400" dirty="0">
                <a:solidFill>
                  <a:srgbClr val="2C2825"/>
                </a:solidFill>
                <a:latin typeface="MuseoSans-300"/>
              </a:rPr>
              <a:t>) la preparación y especificación de los proyectos ganadores en cada territorio; v) el análisis preliminar de los proyectos priorizados en cada lugar; vi) la competencia regional para la jerarquización de los proyectos y selección de los ganadores; </a:t>
            </a:r>
            <a:r>
              <a:rPr lang="es-CL" sz="4400" dirty="0" err="1">
                <a:solidFill>
                  <a:srgbClr val="2C2825"/>
                </a:solidFill>
                <a:latin typeface="MuseoSans-300"/>
              </a:rPr>
              <a:t>vii</a:t>
            </a:r>
            <a:r>
              <a:rPr lang="es-CL" sz="4400" dirty="0">
                <a:solidFill>
                  <a:srgbClr val="2C2825"/>
                </a:solidFill>
                <a:latin typeface="MuseoSans-300"/>
              </a:rPr>
              <a:t>) la ejecución de las inversiones; </a:t>
            </a:r>
            <a:r>
              <a:rPr lang="es-CL" sz="4400" dirty="0" err="1">
                <a:solidFill>
                  <a:srgbClr val="2C2825"/>
                </a:solidFill>
                <a:latin typeface="MuseoSans-300"/>
              </a:rPr>
              <a:t>viii</a:t>
            </a:r>
            <a:r>
              <a:rPr lang="es-CL" sz="4400" dirty="0">
                <a:solidFill>
                  <a:srgbClr val="2C2825"/>
                </a:solidFill>
                <a:latin typeface="MuseoSans-300"/>
              </a:rPr>
              <a:t>) la ceremonia de entrega a la población.</a:t>
            </a:r>
          </a:p>
          <a:p>
            <a:pPr marL="0" indent="0" algn="just">
              <a:spcBef>
                <a:spcPts val="450"/>
              </a:spcBef>
              <a:spcAft>
                <a:spcPts val="450"/>
              </a:spcAft>
              <a:buNone/>
            </a:pPr>
            <a:r>
              <a:rPr lang="es-CL" sz="4400" dirty="0">
                <a:solidFill>
                  <a:srgbClr val="222222"/>
                </a:solidFill>
                <a:latin typeface="Times New Roman" panose="02020603050405020304" pitchFamily="18" charset="0"/>
                <a:cs typeface="Times New Roman" panose="02020603050405020304" pitchFamily="18" charset="0"/>
              </a:rPr>
              <a:t> </a:t>
            </a:r>
          </a:p>
          <a:p>
            <a:pPr marL="0" indent="0">
              <a:buNone/>
            </a:pPr>
            <a:endParaRPr lang="es-CL" dirty="0"/>
          </a:p>
        </p:txBody>
      </p:sp>
    </p:spTree>
    <p:extLst>
      <p:ext uri="{BB962C8B-B14F-4D97-AF65-F5344CB8AC3E}">
        <p14:creationId xmlns:p14="http://schemas.microsoft.com/office/powerpoint/2010/main" val="2395468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4A9D68-CAA6-754A-2354-FE459BF9AA8E}"/>
              </a:ext>
            </a:extLst>
          </p:cNvPr>
          <p:cNvSpPr>
            <a:spLocks noGrp="1"/>
          </p:cNvSpPr>
          <p:nvPr>
            <p:ph type="title"/>
          </p:nvPr>
        </p:nvSpPr>
        <p:spPr/>
        <p:txBody>
          <a:bodyPr/>
          <a:lstStyle/>
          <a:p>
            <a:r>
              <a:rPr lang="es-US" sz="2800" b="1" dirty="0"/>
              <a:t>2.- ESTADO Y MACROECONOMIA</a:t>
            </a:r>
            <a:endParaRPr lang="es-CL" sz="2800" dirty="0"/>
          </a:p>
        </p:txBody>
      </p:sp>
      <p:pic>
        <p:nvPicPr>
          <p:cNvPr id="7" name="Marcador de contenido 6">
            <a:extLst>
              <a:ext uri="{FF2B5EF4-FFF2-40B4-BE49-F238E27FC236}">
                <a16:creationId xmlns:a16="http://schemas.microsoft.com/office/drawing/2014/main" id="{DD849828-3514-B4C5-5653-FF3B4007661C}"/>
              </a:ext>
            </a:extLst>
          </p:cNvPr>
          <p:cNvPicPr>
            <a:picLocks noGrp="1" noChangeAspect="1"/>
          </p:cNvPicPr>
          <p:nvPr>
            <p:ph idx="1"/>
          </p:nvPr>
        </p:nvPicPr>
        <p:blipFill rotWithShape="1">
          <a:blip r:embed="rId2"/>
          <a:srcRect l="22031" t="24369" r="5078" b="12125"/>
          <a:stretch/>
        </p:blipFill>
        <p:spPr>
          <a:xfrm>
            <a:off x="457200" y="1203649"/>
            <a:ext cx="8098971" cy="4693298"/>
          </a:xfrm>
        </p:spPr>
      </p:pic>
    </p:spTree>
    <p:extLst>
      <p:ext uri="{BB962C8B-B14F-4D97-AF65-F5344CB8AC3E}">
        <p14:creationId xmlns:p14="http://schemas.microsoft.com/office/powerpoint/2010/main" val="39878649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EC69FE-D60B-4CC4-A50B-88E499A6BEEC}"/>
              </a:ext>
            </a:extLst>
          </p:cNvPr>
          <p:cNvSpPr>
            <a:spLocks noGrp="1"/>
          </p:cNvSpPr>
          <p:nvPr>
            <p:ph type="title"/>
          </p:nvPr>
        </p:nvSpPr>
        <p:spPr>
          <a:xfrm>
            <a:off x="302078" y="393975"/>
            <a:ext cx="7886700" cy="564356"/>
          </a:xfrm>
        </p:spPr>
        <p:txBody>
          <a:bodyPr>
            <a:normAutofit fontScale="90000"/>
          </a:bodyPr>
          <a:lstStyle/>
          <a:p>
            <a:r>
              <a:rPr lang="es-ES" sz="1800" b="1" dirty="0">
                <a:solidFill>
                  <a:srgbClr val="005489"/>
                </a:solidFill>
              </a:rPr>
              <a:t>7.1.-</a:t>
            </a:r>
            <a:r>
              <a:rPr lang="es-US" sz="1800" b="1" dirty="0">
                <a:solidFill>
                  <a:srgbClr val="005489"/>
                </a:solidFill>
              </a:rPr>
              <a:t> PARTICIPACIÓN CIUDADANA EN EL PRESUPUESTO - </a:t>
            </a:r>
            <a:r>
              <a:rPr lang="es-ES" sz="1800" b="1" dirty="0">
                <a:solidFill>
                  <a:srgbClr val="005489"/>
                </a:solidFill>
              </a:rPr>
              <a:t>EXPERIENCIA INTERNACIONAL A NIVEL LOCAL</a:t>
            </a:r>
            <a:endParaRPr lang="es-CL" sz="1800" dirty="0"/>
          </a:p>
        </p:txBody>
      </p:sp>
      <p:sp>
        <p:nvSpPr>
          <p:cNvPr id="3" name="Marcador de contenido 2">
            <a:extLst>
              <a:ext uri="{FF2B5EF4-FFF2-40B4-BE49-F238E27FC236}">
                <a16:creationId xmlns:a16="http://schemas.microsoft.com/office/drawing/2014/main" id="{3BD749C8-E171-4587-9F66-2FBAD8597C54}"/>
              </a:ext>
            </a:extLst>
          </p:cNvPr>
          <p:cNvSpPr>
            <a:spLocks noGrp="1"/>
          </p:cNvSpPr>
          <p:nvPr>
            <p:ph idx="1"/>
          </p:nvPr>
        </p:nvSpPr>
        <p:spPr>
          <a:xfrm>
            <a:off x="558800" y="1082352"/>
            <a:ext cx="7886700" cy="4184520"/>
          </a:xfrm>
        </p:spPr>
        <p:txBody>
          <a:bodyPr>
            <a:normAutofit fontScale="25000" lnSpcReduction="20000"/>
          </a:bodyPr>
          <a:lstStyle/>
          <a:p>
            <a:pPr algn="just">
              <a:spcBef>
                <a:spcPts val="450"/>
              </a:spcBef>
              <a:spcAft>
                <a:spcPts val="450"/>
              </a:spcAft>
            </a:pPr>
            <a:r>
              <a:rPr lang="es-CL" sz="4200" dirty="0">
                <a:solidFill>
                  <a:srgbClr val="222222"/>
                </a:solidFill>
                <a:latin typeface="Times New Roman" panose="02020603050405020304" pitchFamily="18" charset="0"/>
                <a:cs typeface="Times New Roman" panose="02020603050405020304" pitchFamily="18" charset="0"/>
              </a:rPr>
              <a:t>c</a:t>
            </a:r>
            <a:r>
              <a:rPr lang="es-CL" sz="5600" dirty="0">
                <a:solidFill>
                  <a:srgbClr val="222222"/>
                </a:solidFill>
                <a:latin typeface="Times New Roman" panose="02020603050405020304" pitchFamily="18" charset="0"/>
                <a:cs typeface="Times New Roman" panose="02020603050405020304" pitchFamily="18" charset="0"/>
              </a:rPr>
              <a:t>) Presupuesto Participativo de Sajalín - Rusia</a:t>
            </a:r>
          </a:p>
          <a:p>
            <a:pPr algn="just">
              <a:spcBef>
                <a:spcPts val="450"/>
              </a:spcBef>
              <a:spcAft>
                <a:spcPts val="450"/>
              </a:spcAft>
            </a:pPr>
            <a:r>
              <a:rPr lang="es-CL" sz="5600" dirty="0">
                <a:solidFill>
                  <a:srgbClr val="222222"/>
                </a:solidFill>
                <a:latin typeface="Times New Roman" panose="02020603050405020304" pitchFamily="18" charset="0"/>
                <a:cs typeface="Times New Roman" panose="02020603050405020304" pitchFamily="18" charset="0"/>
              </a:rPr>
              <a:t>Este proceso fue iniciado por el Gobierno de Sajalín en el 2018 y prevé las siguientes etapas:</a:t>
            </a:r>
          </a:p>
          <a:p>
            <a:pPr algn="just">
              <a:spcBef>
                <a:spcPts val="450"/>
              </a:spcBef>
              <a:spcAft>
                <a:spcPts val="450"/>
              </a:spcAft>
            </a:pPr>
            <a:r>
              <a:rPr lang="es-CL" sz="5600" dirty="0">
                <a:solidFill>
                  <a:srgbClr val="222222"/>
                </a:solidFill>
                <a:latin typeface="Times New Roman" panose="02020603050405020304" pitchFamily="18" charset="0"/>
                <a:cs typeface="Times New Roman" panose="02020603050405020304" pitchFamily="18" charset="0"/>
              </a:rPr>
              <a:t>i) la presentación de propuestas en asambleas públicas que se realizan a nivel de cada asentamiento urbano con una población mínima de 100 personas. En cada uno de los encuentros se elige una propuesta ganadora y tres delegados que serán sus representantes en la etapa siguiente; </a:t>
            </a:r>
            <a:r>
              <a:rPr lang="es-CL" sz="5600" dirty="0" err="1">
                <a:solidFill>
                  <a:srgbClr val="222222"/>
                </a:solidFill>
                <a:latin typeface="Times New Roman" panose="02020603050405020304" pitchFamily="18" charset="0"/>
                <a:cs typeface="Times New Roman" panose="02020603050405020304" pitchFamily="18" charset="0"/>
              </a:rPr>
              <a:t>ii</a:t>
            </a:r>
            <a:r>
              <a:rPr lang="es-CL" sz="5600" dirty="0">
                <a:solidFill>
                  <a:srgbClr val="222222"/>
                </a:solidFill>
                <a:latin typeface="Times New Roman" panose="02020603050405020304" pitchFamily="18" charset="0"/>
                <a:cs typeface="Times New Roman" panose="02020603050405020304" pitchFamily="18" charset="0"/>
              </a:rPr>
              <a:t>) reunión de delegados a nivel municipal para la presentación de las propuestas de los asentamientos y selección de las dos más votadas; </a:t>
            </a:r>
            <a:r>
              <a:rPr lang="es-CL" sz="5600" dirty="0" err="1">
                <a:solidFill>
                  <a:srgbClr val="222222"/>
                </a:solidFill>
                <a:latin typeface="Times New Roman" panose="02020603050405020304" pitchFamily="18" charset="0"/>
                <a:cs typeface="Times New Roman" panose="02020603050405020304" pitchFamily="18" charset="0"/>
              </a:rPr>
              <a:t>iii</a:t>
            </a:r>
            <a:r>
              <a:rPr lang="es-CL" sz="5600" dirty="0">
                <a:solidFill>
                  <a:srgbClr val="222222"/>
                </a:solidFill>
                <a:latin typeface="Times New Roman" panose="02020603050405020304" pitchFamily="18" charset="0"/>
                <a:cs typeface="Times New Roman" panose="02020603050405020304" pitchFamily="18" charset="0"/>
              </a:rPr>
              <a:t>) examen de viabilidad de las propuestas consideradas prioritarias en cada municipio; </a:t>
            </a:r>
            <a:r>
              <a:rPr lang="es-CL" sz="5600" dirty="0" err="1">
                <a:solidFill>
                  <a:srgbClr val="222222"/>
                </a:solidFill>
                <a:latin typeface="Times New Roman" panose="02020603050405020304" pitchFamily="18" charset="0"/>
                <a:cs typeface="Times New Roman" panose="02020603050405020304" pitchFamily="18" charset="0"/>
              </a:rPr>
              <a:t>iv</a:t>
            </a:r>
            <a:r>
              <a:rPr lang="es-CL" sz="5600" dirty="0">
                <a:solidFill>
                  <a:srgbClr val="222222"/>
                </a:solidFill>
                <a:latin typeface="Times New Roman" panose="02020603050405020304" pitchFamily="18" charset="0"/>
                <a:cs typeface="Times New Roman" panose="02020603050405020304" pitchFamily="18" charset="0"/>
              </a:rPr>
              <a:t>) votación pública de los proyectos finalistas abierta a la población de la región; v) puesta en práctica de los proyectos ganadores.</a:t>
            </a:r>
          </a:p>
          <a:p>
            <a:pPr marL="0" indent="0" algn="just">
              <a:spcBef>
                <a:spcPts val="450"/>
              </a:spcBef>
              <a:spcAft>
                <a:spcPts val="450"/>
              </a:spcAft>
              <a:buNone/>
            </a:pPr>
            <a:r>
              <a:rPr lang="es-CL" sz="5600" dirty="0">
                <a:solidFill>
                  <a:srgbClr val="222222"/>
                </a:solidFill>
                <a:latin typeface="Times New Roman" panose="02020603050405020304" pitchFamily="18" charset="0"/>
                <a:cs typeface="Times New Roman" panose="02020603050405020304" pitchFamily="18" charset="0"/>
              </a:rPr>
              <a:t>Presupuestos a nivel municipal en Chile</a:t>
            </a:r>
          </a:p>
          <a:p>
            <a:pPr algn="just">
              <a:spcBef>
                <a:spcPts val="450"/>
              </a:spcBef>
              <a:spcAft>
                <a:spcPts val="450"/>
              </a:spcAft>
            </a:pPr>
            <a:r>
              <a:rPr lang="es-ES" sz="5600" dirty="0">
                <a:solidFill>
                  <a:srgbClr val="222222"/>
                </a:solidFill>
                <a:latin typeface="Times New Roman" panose="02020603050405020304" pitchFamily="18" charset="0"/>
                <a:cs typeface="Times New Roman" panose="02020603050405020304" pitchFamily="18" charset="0"/>
              </a:rPr>
              <a:t>Desde año 2001 existen municipios que han implementado Presupuestos Participativos, destacando Buin, La Pintana, San Joaquín, Negrete, Cerro Navia, Rancagua, Talca, Illapel entre otras comunas.</a:t>
            </a:r>
            <a:endParaRPr lang="es-CL" sz="5600" dirty="0">
              <a:solidFill>
                <a:srgbClr val="222222"/>
              </a:solidFill>
              <a:latin typeface="Times New Roman" panose="02020603050405020304" pitchFamily="18" charset="0"/>
              <a:cs typeface="Times New Roman" panose="02020603050405020304" pitchFamily="18" charset="0"/>
            </a:endParaRPr>
          </a:p>
          <a:p>
            <a:pPr algn="just">
              <a:spcBef>
                <a:spcPts val="450"/>
              </a:spcBef>
              <a:spcAft>
                <a:spcPts val="450"/>
              </a:spcAft>
            </a:pPr>
            <a:r>
              <a:rPr lang="es-ES" sz="5600" dirty="0">
                <a:solidFill>
                  <a:srgbClr val="222222"/>
                </a:solidFill>
                <a:latin typeface="Times New Roman" panose="02020603050405020304" pitchFamily="18" charset="0"/>
                <a:cs typeface="Times New Roman" panose="02020603050405020304" pitchFamily="18" charset="0"/>
              </a:rPr>
              <a:t>Sin embargo, el proceso de instauración de la metodología de presupuestos participativos en las comunas de nuestro país ha sido relativamente frágil, apoyada en gran medida sobre la voluntad política del alcalde de turno. En consonancia con cierta característica recurrente de la administración municipal en Chile, se constata una fuerte “</a:t>
            </a:r>
            <a:r>
              <a:rPr lang="es-ES" sz="5600" dirty="0" err="1">
                <a:solidFill>
                  <a:srgbClr val="222222"/>
                </a:solidFill>
                <a:latin typeface="Times New Roman" panose="02020603050405020304" pitchFamily="18" charset="0"/>
                <a:cs typeface="Times New Roman" panose="02020603050405020304" pitchFamily="18" charset="0"/>
              </a:rPr>
              <a:t>alcaldización</a:t>
            </a:r>
            <a:r>
              <a:rPr lang="es-ES" sz="5600" dirty="0">
                <a:solidFill>
                  <a:srgbClr val="222222"/>
                </a:solidFill>
                <a:latin typeface="Times New Roman" panose="02020603050405020304" pitchFamily="18" charset="0"/>
                <a:cs typeface="Times New Roman" panose="02020603050405020304" pitchFamily="18" charset="0"/>
              </a:rPr>
              <a:t>” de los presupuestos participativos en tanto la figura edilicia se convierte en “un actor fundamental sin contrapeso para el éxito o el fracaso del presupuesto participativo” (Montecinos, 2011). Esta tendencia dificulta el empoderamiento efectivo de la comunidad, lo que torna muy volátil al proceso, el cual queda, en los hechos, sometido a la suerte electoral del alcalde o a la continuidad de su apoyo al mecanismo (BCN, 2014).</a:t>
            </a:r>
          </a:p>
          <a:p>
            <a:pPr marL="0" indent="0" algn="just">
              <a:spcBef>
                <a:spcPts val="450"/>
              </a:spcBef>
              <a:spcAft>
                <a:spcPts val="450"/>
              </a:spcAft>
              <a:buNone/>
            </a:pPr>
            <a:r>
              <a:rPr lang="es-ES" sz="5600" dirty="0">
                <a:solidFill>
                  <a:srgbClr val="222222"/>
                </a:solidFill>
                <a:latin typeface="Times New Roman" panose="02020603050405020304" pitchFamily="18" charset="0"/>
                <a:cs typeface="Times New Roman" panose="02020603050405020304" pitchFamily="18" charset="0"/>
              </a:rPr>
              <a:t>Presupuestos Gobiernos Regionales</a:t>
            </a:r>
          </a:p>
          <a:p>
            <a:pPr algn="just">
              <a:spcBef>
                <a:spcPts val="450"/>
              </a:spcBef>
              <a:spcAft>
                <a:spcPts val="450"/>
              </a:spcAft>
            </a:pPr>
            <a:r>
              <a:rPr lang="es-ES" sz="5600" dirty="0">
                <a:solidFill>
                  <a:srgbClr val="222222"/>
                </a:solidFill>
                <a:latin typeface="Times New Roman" panose="02020603050405020304" pitchFamily="18" charset="0"/>
                <a:cs typeface="Times New Roman" panose="02020603050405020304" pitchFamily="18" charset="0"/>
              </a:rPr>
              <a:t>Participación con los COSOC, Convención Constituyente.</a:t>
            </a:r>
          </a:p>
          <a:p>
            <a:pPr algn="just">
              <a:spcBef>
                <a:spcPts val="450"/>
              </a:spcBef>
              <a:spcAft>
                <a:spcPts val="450"/>
              </a:spcAft>
            </a:pPr>
            <a:r>
              <a:rPr lang="es-ES" sz="5600" dirty="0">
                <a:solidFill>
                  <a:srgbClr val="222222"/>
                </a:solidFill>
                <a:latin typeface="Times New Roman" panose="02020603050405020304" pitchFamily="18" charset="0"/>
                <a:cs typeface="Times New Roman" panose="02020603050405020304" pitchFamily="18" charset="0"/>
              </a:rPr>
              <a:t>Consultas Ciudadanas: Por ejemplo Araucanía</a:t>
            </a:r>
          </a:p>
          <a:p>
            <a:pPr algn="just">
              <a:spcBef>
                <a:spcPts val="450"/>
              </a:spcBef>
              <a:spcAft>
                <a:spcPts val="450"/>
              </a:spcAft>
            </a:pPr>
            <a:endParaRPr lang="es-CL" sz="2100" dirty="0">
              <a:solidFill>
                <a:srgbClr val="222222"/>
              </a:solidFill>
              <a:latin typeface="Times New Roman" panose="02020603050405020304" pitchFamily="18" charset="0"/>
              <a:cs typeface="Times New Roman" panose="02020603050405020304" pitchFamily="18" charset="0"/>
            </a:endParaRPr>
          </a:p>
          <a:p>
            <a:endParaRPr lang="es-CL" dirty="0"/>
          </a:p>
        </p:txBody>
      </p:sp>
    </p:spTree>
    <p:extLst>
      <p:ext uri="{BB962C8B-B14F-4D97-AF65-F5344CB8AC3E}">
        <p14:creationId xmlns:p14="http://schemas.microsoft.com/office/powerpoint/2010/main" val="22475705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773BF9-C3CF-4FB0-A88A-ADC3492A1B79}"/>
              </a:ext>
            </a:extLst>
          </p:cNvPr>
          <p:cNvSpPr>
            <a:spLocks noGrp="1"/>
          </p:cNvSpPr>
          <p:nvPr>
            <p:ph type="title"/>
          </p:nvPr>
        </p:nvSpPr>
        <p:spPr>
          <a:xfrm>
            <a:off x="139959" y="185109"/>
            <a:ext cx="8229600" cy="794605"/>
          </a:xfrm>
        </p:spPr>
        <p:txBody>
          <a:bodyPr>
            <a:normAutofit/>
          </a:bodyPr>
          <a:lstStyle/>
          <a:p>
            <a:r>
              <a:rPr lang="es-US" sz="1800" b="1" dirty="0">
                <a:solidFill>
                  <a:srgbClr val="005489"/>
                </a:solidFill>
              </a:rPr>
              <a:t>7.2.- PARTICIPACIÓN CIUDADANA EN EL PRESUPUESTO DE LA NACIÓN</a:t>
            </a:r>
            <a:endParaRPr lang="es-CL" sz="1800" dirty="0">
              <a:solidFill>
                <a:srgbClr val="005489"/>
              </a:solidFill>
            </a:endParaRPr>
          </a:p>
        </p:txBody>
      </p:sp>
      <p:sp>
        <p:nvSpPr>
          <p:cNvPr id="3" name="Marcador de contenido 2">
            <a:extLst>
              <a:ext uri="{FF2B5EF4-FFF2-40B4-BE49-F238E27FC236}">
                <a16:creationId xmlns:a16="http://schemas.microsoft.com/office/drawing/2014/main" id="{B170B9A0-8D04-4B77-BE46-AD3CAAB48544}"/>
              </a:ext>
            </a:extLst>
          </p:cNvPr>
          <p:cNvSpPr>
            <a:spLocks noGrp="1"/>
          </p:cNvSpPr>
          <p:nvPr>
            <p:ph idx="1"/>
          </p:nvPr>
        </p:nvSpPr>
        <p:spPr>
          <a:xfrm>
            <a:off x="457200" y="1150253"/>
            <a:ext cx="7643812" cy="3629025"/>
          </a:xfrm>
        </p:spPr>
        <p:txBody>
          <a:bodyPr>
            <a:noAutofit/>
          </a:bodyPr>
          <a:lstStyle/>
          <a:p>
            <a:pPr marL="0" indent="0">
              <a:buNone/>
            </a:pPr>
            <a:r>
              <a:rPr lang="es-CL" sz="1400" b="1" dirty="0"/>
              <a:t>Formulación del Presupuesto</a:t>
            </a:r>
          </a:p>
          <a:p>
            <a:pPr algn="just"/>
            <a:r>
              <a:rPr lang="es-CL" sz="1400" dirty="0"/>
              <a:t>La etapa de formulación del presupuesto del año siguiente comienza con el envío del Marco Comunicado a los Ministerios. Con esta información se elaboran las solicitudes de recursos para el año siguiente. En términos generales, esta actividad la desarrollan las áreas de finanzas y presupuestos de las instituciones públicas, quienes deben presentar y convencer a los respectivos Jefes de Servicios, Subsecretarios y Ministros, los que liderarán la justificación de las solicitudes ante la Dirección de Presupuestos en las denominadas reuniones de Comisiones Técnicas. Una excepción corresponde a los Gobiernos Regionales, en donde los Intendentes deben presentar para la aprobación del Consejo Regional la propuesta de presupuesto, cuyos integrantes representan a la comunidad. </a:t>
            </a:r>
          </a:p>
          <a:p>
            <a:pPr algn="just"/>
            <a:r>
              <a:rPr lang="es-CL" sz="1400" dirty="0"/>
              <a:t>Posteriormente, en las denominadas reuniones de Comisiones Técnicas, participan representantes de los Ministerios y de la Dirección de Presupuestos, pero nuevamente la excepción corresponde a los Gobiernos Regionales, en que, además de los Intendentes, participan los representantes de los Consejos Regionales, a lo que se agrega una importante cobertura de los medios de prensa regional.</a:t>
            </a:r>
          </a:p>
          <a:p>
            <a:pPr algn="just"/>
            <a:r>
              <a:rPr lang="es-CL" sz="1400" dirty="0"/>
              <a:t>En las restantes actividades de la etapa de formulación del presupuesto, internas dentro del Poder Ejecutivo, participan la Dirección de Presupuestos, Ministerio de Hacienda, Ministerios Sectoriales y Presidencia, que corresponde al período de decisiones técnicas y políticas de la asignación de recursos compatibles con las metas fiscales y los programas de gobierno. Por lo anterior, no participan de estas actividades ninguna organización ni representantes de la ciudadanía.</a:t>
            </a:r>
          </a:p>
          <a:p>
            <a:endParaRPr lang="es-CL" dirty="0"/>
          </a:p>
        </p:txBody>
      </p:sp>
    </p:spTree>
    <p:extLst>
      <p:ext uri="{BB962C8B-B14F-4D97-AF65-F5344CB8AC3E}">
        <p14:creationId xmlns:p14="http://schemas.microsoft.com/office/powerpoint/2010/main" val="1284665652"/>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07E8933-E1B1-4412-A3DF-DD5D65305DDE}"/>
              </a:ext>
            </a:extLst>
          </p:cNvPr>
          <p:cNvSpPr>
            <a:spLocks noGrp="1"/>
          </p:cNvSpPr>
          <p:nvPr>
            <p:ph idx="1"/>
          </p:nvPr>
        </p:nvSpPr>
        <p:spPr>
          <a:xfrm>
            <a:off x="628650" y="802433"/>
            <a:ext cx="7886700" cy="4687539"/>
          </a:xfrm>
        </p:spPr>
        <p:txBody>
          <a:bodyPr>
            <a:normAutofit fontScale="70000" lnSpcReduction="20000"/>
          </a:bodyPr>
          <a:lstStyle/>
          <a:p>
            <a:pPr marL="0" indent="0">
              <a:buNone/>
            </a:pPr>
            <a:r>
              <a:rPr lang="es-US" b="1" dirty="0"/>
              <a:t>Discusión/Aprobación del Presupuesto</a:t>
            </a:r>
          </a:p>
          <a:p>
            <a:pPr algn="just"/>
            <a:r>
              <a:rPr lang="es-CL" dirty="0"/>
              <a:t>En la etapa de Discusión/Aprobación del Presupuesto, que se lleva a cabo en el Parlamento, pueden participar representantes de la ciudadanía. Es así como en las reuniones de las Subcomisiones de Presupuesto en que participan Parlamentarios y representantes del Poder Ejecutivo, las organizaciones pueden solicitar participar de la reunión y plantear sus inquietudes. Más aún, en las discusiones en la Cámara de Diputados y en el Senado, cualquier ciudadano puede ingresar y ser espectador de las sesiones del presupuesto.</a:t>
            </a:r>
          </a:p>
          <a:p>
            <a:pPr algn="just"/>
            <a:r>
              <a:rPr lang="es-CL" dirty="0"/>
              <a:t>Durante la etapa de Discusión/Aprobación del Presupuesto de la Nación, en general las sesiones son públicas, pudiendo acceder cualquier ciudadano. En las discusiones en la Cámara de Diputados y en el Senado participan en las gradas grupos interesados en la discusión de algunas partidas. Por ejemplo, cuando se discute el presupuesto de Educación, es común que participen gremios de profesores o en la discusión del presupuesto de los Gobiernos Regionales, que participen los Consejeros Regionales, representantes de gremios de las regiones, entre otros.</a:t>
            </a:r>
          </a:p>
          <a:p>
            <a:pPr algn="just"/>
            <a:r>
              <a:rPr lang="es-CL" dirty="0"/>
              <a:t>Además, es importante destacar la existencia de canales de televisión del Senado y de la Cámara de Diputados, donde se transmiten no solamente estas sesiones, sino que otras de interés, como por ejemplo las de las Comisiones de Hacienda, durante todo el año.</a:t>
            </a:r>
          </a:p>
          <a:p>
            <a:endParaRPr lang="es-CL" dirty="0"/>
          </a:p>
        </p:txBody>
      </p:sp>
    </p:spTree>
    <p:extLst>
      <p:ext uri="{BB962C8B-B14F-4D97-AF65-F5344CB8AC3E}">
        <p14:creationId xmlns:p14="http://schemas.microsoft.com/office/powerpoint/2010/main" val="3261887554"/>
      </p:ext>
    </p:extLst>
  </p:cSld>
  <p:clrMapOvr>
    <a:overrideClrMapping bg1="lt1" tx1="dk1" bg2="lt2" tx2="dk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0409CB-8F75-4D22-BA05-AE009019E0C1}"/>
              </a:ext>
            </a:extLst>
          </p:cNvPr>
          <p:cNvSpPr>
            <a:spLocks noGrp="1"/>
          </p:cNvSpPr>
          <p:nvPr>
            <p:ph type="title"/>
          </p:nvPr>
        </p:nvSpPr>
        <p:spPr>
          <a:xfrm>
            <a:off x="167951" y="385760"/>
            <a:ext cx="8229600" cy="1143000"/>
          </a:xfrm>
        </p:spPr>
        <p:txBody>
          <a:bodyPr/>
          <a:lstStyle/>
          <a:p>
            <a:r>
              <a:rPr lang="es-US" sz="3600" b="1" dirty="0">
                <a:solidFill>
                  <a:srgbClr val="0070C0"/>
                </a:solidFill>
                <a:effectLst>
                  <a:outerShdw blurRad="38100" dist="38100" dir="2700000" algn="tl">
                    <a:srgbClr val="000000">
                      <a:alpha val="43137"/>
                    </a:srgbClr>
                  </a:outerShdw>
                </a:effectLst>
              </a:rPr>
              <a:t>Ejecución/Evaluación</a:t>
            </a:r>
            <a:br>
              <a:rPr lang="es-US" sz="3600" b="1" dirty="0">
                <a:effectLst>
                  <a:outerShdw blurRad="38100" dist="38100" dir="2700000" algn="tl">
                    <a:srgbClr val="000000">
                      <a:alpha val="43137"/>
                    </a:srgbClr>
                  </a:outerShdw>
                </a:effectLst>
              </a:rPr>
            </a:br>
            <a:endParaRPr lang="en-US" dirty="0"/>
          </a:p>
        </p:txBody>
      </p:sp>
      <p:sp>
        <p:nvSpPr>
          <p:cNvPr id="3" name="Marcador de contenido 2">
            <a:extLst>
              <a:ext uri="{FF2B5EF4-FFF2-40B4-BE49-F238E27FC236}">
                <a16:creationId xmlns:a16="http://schemas.microsoft.com/office/drawing/2014/main" id="{E9905B78-B3AB-4A78-BA76-8831F0298617}"/>
              </a:ext>
            </a:extLst>
          </p:cNvPr>
          <p:cNvSpPr>
            <a:spLocks noGrp="1"/>
          </p:cNvSpPr>
          <p:nvPr>
            <p:ph sz="half" idx="1"/>
          </p:nvPr>
        </p:nvSpPr>
        <p:spPr>
          <a:xfrm>
            <a:off x="1042988" y="1700215"/>
            <a:ext cx="3744912" cy="3629025"/>
          </a:xfrm>
        </p:spPr>
        <p:txBody>
          <a:bodyPr wrap="square" anchor="t">
            <a:normAutofit/>
          </a:bodyPr>
          <a:lstStyle/>
          <a:p>
            <a:pPr marL="0" indent="0">
              <a:lnSpc>
                <a:spcPct val="90000"/>
              </a:lnSpc>
              <a:buNone/>
            </a:pPr>
            <a:endParaRPr lang="es-US" sz="1900" b="1" dirty="0">
              <a:effectLst>
                <a:outerShdw blurRad="38100" dist="38100" dir="2700000" algn="tl">
                  <a:srgbClr val="000000">
                    <a:alpha val="43137"/>
                  </a:srgbClr>
                </a:outerShdw>
              </a:effectLst>
            </a:endParaRPr>
          </a:p>
          <a:p>
            <a:pPr>
              <a:lnSpc>
                <a:spcPct val="90000"/>
              </a:lnSpc>
            </a:pPr>
            <a:r>
              <a:rPr lang="es-CL" sz="1900" dirty="0"/>
              <a:t>Ley </a:t>
            </a:r>
            <a:r>
              <a:rPr lang="es-CL" sz="1900" dirty="0" err="1"/>
              <a:t>N°</a:t>
            </a:r>
            <a:r>
              <a:rPr lang="es-CL" sz="1900" dirty="0"/>
              <a:t> 20285, Ley de Transparencia: solicitud de información, publicación periódica de información.</a:t>
            </a:r>
          </a:p>
          <a:p>
            <a:pPr>
              <a:lnSpc>
                <a:spcPct val="90000"/>
              </a:lnSpc>
            </a:pPr>
            <a:r>
              <a:rPr lang="es-CL" sz="1900" dirty="0"/>
              <a:t>Ley </a:t>
            </a:r>
            <a:r>
              <a:rPr lang="es-CL" sz="1900" dirty="0" err="1"/>
              <a:t>N°</a:t>
            </a:r>
            <a:r>
              <a:rPr lang="es-CL" sz="1900" dirty="0"/>
              <a:t> 20.500 sobre participación ciudadana en la gestión pública: Cuentas Públicas Participativas, COSOC.</a:t>
            </a:r>
          </a:p>
          <a:p>
            <a:pPr>
              <a:lnSpc>
                <a:spcPct val="90000"/>
              </a:lnSpc>
            </a:pPr>
            <a:r>
              <a:rPr lang="es-CL" sz="1900" dirty="0"/>
              <a:t>A nivel comunal plebiscitos.</a:t>
            </a:r>
          </a:p>
        </p:txBody>
      </p:sp>
      <p:pic>
        <p:nvPicPr>
          <p:cNvPr id="6" name="Gráfico 5" descr="Marca de insignia1">
            <a:extLst>
              <a:ext uri="{FF2B5EF4-FFF2-40B4-BE49-F238E27FC236}">
                <a16:creationId xmlns:a16="http://schemas.microsoft.com/office/drawing/2014/main" id="{176D75E0-EDEE-46D7-96DE-20D61F8A64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99038" y="1700215"/>
            <a:ext cx="3629025" cy="3629025"/>
          </a:xfrm>
          <a:prstGeom prst="rect">
            <a:avLst/>
          </a:prstGeom>
        </p:spPr>
      </p:pic>
    </p:spTree>
    <p:extLst>
      <p:ext uri="{BB962C8B-B14F-4D97-AF65-F5344CB8AC3E}">
        <p14:creationId xmlns:p14="http://schemas.microsoft.com/office/powerpoint/2010/main" val="1079125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654930A-64B2-46C9-923E-72AE75CB7066}"/>
              </a:ext>
            </a:extLst>
          </p:cNvPr>
          <p:cNvPicPr>
            <a:picLocks noChangeAspect="1"/>
          </p:cNvPicPr>
          <p:nvPr/>
        </p:nvPicPr>
        <p:blipFill rotWithShape="1">
          <a:blip r:embed="rId2"/>
          <a:srcRect l="33303" t="13055" r="34862" b="9022"/>
          <a:stretch/>
        </p:blipFill>
        <p:spPr>
          <a:xfrm>
            <a:off x="1543574" y="327171"/>
            <a:ext cx="5989740" cy="5343787"/>
          </a:xfrm>
          <a:prstGeom prst="rect">
            <a:avLst/>
          </a:prstGeom>
        </p:spPr>
      </p:pic>
      <p:sp>
        <p:nvSpPr>
          <p:cNvPr id="6" name="Elipse 5">
            <a:extLst>
              <a:ext uri="{FF2B5EF4-FFF2-40B4-BE49-F238E27FC236}">
                <a16:creationId xmlns:a16="http://schemas.microsoft.com/office/drawing/2014/main" id="{AC75B6C3-C67E-45A1-A291-49D7E12B8506}"/>
              </a:ext>
            </a:extLst>
          </p:cNvPr>
          <p:cNvSpPr/>
          <p:nvPr/>
        </p:nvSpPr>
        <p:spPr>
          <a:xfrm>
            <a:off x="1367406" y="2231472"/>
            <a:ext cx="5729680" cy="4613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Elipse 6">
            <a:extLst>
              <a:ext uri="{FF2B5EF4-FFF2-40B4-BE49-F238E27FC236}">
                <a16:creationId xmlns:a16="http://schemas.microsoft.com/office/drawing/2014/main" id="{BF274F6D-75A5-4761-808F-699A3DC74CE8}"/>
              </a:ext>
            </a:extLst>
          </p:cNvPr>
          <p:cNvSpPr/>
          <p:nvPr/>
        </p:nvSpPr>
        <p:spPr>
          <a:xfrm>
            <a:off x="260059" y="159391"/>
            <a:ext cx="8531603" cy="14680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8501400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E5FFF9-7FE3-4B44-BF06-53B31DB0D025}"/>
              </a:ext>
            </a:extLst>
          </p:cNvPr>
          <p:cNvSpPr>
            <a:spLocks noGrp="1"/>
          </p:cNvSpPr>
          <p:nvPr>
            <p:ph type="title"/>
          </p:nvPr>
        </p:nvSpPr>
        <p:spPr>
          <a:xfrm>
            <a:off x="186612" y="51319"/>
            <a:ext cx="8229600" cy="1143000"/>
          </a:xfrm>
        </p:spPr>
        <p:txBody>
          <a:bodyPr/>
          <a:lstStyle/>
          <a:p>
            <a:r>
              <a:rPr lang="es-ES" b="1" dirty="0">
                <a:solidFill>
                  <a:srgbClr val="0070C0"/>
                </a:solidFill>
              </a:rPr>
              <a:t>8.- GOBIERNOS SUBNACIONALES</a:t>
            </a:r>
            <a:endParaRPr lang="es-CL" b="1" dirty="0">
              <a:solidFill>
                <a:srgbClr val="0070C0"/>
              </a:solidFill>
            </a:endParaRPr>
          </a:p>
        </p:txBody>
      </p:sp>
      <p:pic>
        <p:nvPicPr>
          <p:cNvPr id="8" name="Imagen 7">
            <a:extLst>
              <a:ext uri="{FF2B5EF4-FFF2-40B4-BE49-F238E27FC236}">
                <a16:creationId xmlns:a16="http://schemas.microsoft.com/office/drawing/2014/main" id="{C7BD3D3D-0477-3151-5AAD-3FB02FDCE913}"/>
              </a:ext>
            </a:extLst>
          </p:cNvPr>
          <p:cNvPicPr>
            <a:picLocks noChangeAspect="1"/>
          </p:cNvPicPr>
          <p:nvPr/>
        </p:nvPicPr>
        <p:blipFill rotWithShape="1">
          <a:blip r:embed="rId2"/>
          <a:srcRect l="34694" t="29410" r="19898" b="14172"/>
          <a:stretch/>
        </p:blipFill>
        <p:spPr>
          <a:xfrm>
            <a:off x="830424" y="1670179"/>
            <a:ext cx="7483151" cy="3993502"/>
          </a:xfrm>
          <a:prstGeom prst="rect">
            <a:avLst/>
          </a:prstGeom>
        </p:spPr>
      </p:pic>
    </p:spTree>
    <p:extLst>
      <p:ext uri="{BB962C8B-B14F-4D97-AF65-F5344CB8AC3E}">
        <p14:creationId xmlns:p14="http://schemas.microsoft.com/office/powerpoint/2010/main" val="40788731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480131-0A17-4CA6-94DE-CBD07C36D31B}"/>
              </a:ext>
            </a:extLst>
          </p:cNvPr>
          <p:cNvSpPr>
            <a:spLocks noGrp="1"/>
          </p:cNvSpPr>
          <p:nvPr>
            <p:ph type="title"/>
          </p:nvPr>
        </p:nvSpPr>
        <p:spPr>
          <a:xfrm>
            <a:off x="358062" y="431298"/>
            <a:ext cx="7886700" cy="782848"/>
          </a:xfrm>
        </p:spPr>
        <p:txBody>
          <a:bodyPr>
            <a:normAutofit/>
          </a:bodyPr>
          <a:lstStyle/>
          <a:p>
            <a:r>
              <a:rPr lang="es-CL" b="1" dirty="0">
                <a:solidFill>
                  <a:srgbClr val="0070C0"/>
                </a:solidFill>
              </a:rPr>
              <a:t>8.1.-Antecedentes</a:t>
            </a:r>
          </a:p>
        </p:txBody>
      </p:sp>
      <p:sp>
        <p:nvSpPr>
          <p:cNvPr id="3" name="Marcador de contenido 2">
            <a:extLst>
              <a:ext uri="{FF2B5EF4-FFF2-40B4-BE49-F238E27FC236}">
                <a16:creationId xmlns:a16="http://schemas.microsoft.com/office/drawing/2014/main" id="{5EF76491-3C74-4EF7-8F57-81A1012081AB}"/>
              </a:ext>
            </a:extLst>
          </p:cNvPr>
          <p:cNvSpPr>
            <a:spLocks noGrp="1"/>
          </p:cNvSpPr>
          <p:nvPr>
            <p:ph idx="1"/>
          </p:nvPr>
        </p:nvSpPr>
        <p:spPr>
          <a:xfrm>
            <a:off x="628650" y="2039905"/>
            <a:ext cx="7886700" cy="3450068"/>
          </a:xfrm>
        </p:spPr>
        <p:txBody>
          <a:bodyPr/>
          <a:lstStyle/>
          <a:p>
            <a:pPr marL="0" indent="0" algn="just">
              <a:buNone/>
            </a:pPr>
            <a:r>
              <a:rPr lang="es-ES" sz="1800" dirty="0">
                <a:solidFill>
                  <a:srgbClr val="001133"/>
                </a:solidFill>
                <a:latin typeface="Helvetica Neue"/>
              </a:rPr>
              <a:t>Una entidad subnacional normalmente supone un gobierno o una administración local que incluye diversas localidades con un cierto grado de </a:t>
            </a:r>
            <a:r>
              <a:rPr lang="es-ES" sz="1800" b="1" dirty="0">
                <a:latin typeface="Helvetica Neue"/>
                <a:hlinkClick r:id="rId2" tooltip="Autonomía">
                  <a:extLst>
                    <a:ext uri="{A12FA001-AC4F-418D-AE19-62706E023703}">
                      <ahyp:hlinkClr xmlns:ahyp="http://schemas.microsoft.com/office/drawing/2018/hyperlinkcolor" val="tx"/>
                    </a:ext>
                  </a:extLst>
                </a:hlinkClick>
              </a:rPr>
              <a:t>autonomía</a:t>
            </a:r>
            <a:r>
              <a:rPr lang="es-ES" sz="1800" b="1" dirty="0">
                <a:latin typeface="Helvetica Neue"/>
              </a:rPr>
              <a:t>,</a:t>
            </a:r>
            <a:r>
              <a:rPr lang="es-ES" sz="1800" dirty="0">
                <a:solidFill>
                  <a:srgbClr val="001133"/>
                </a:solidFill>
                <a:latin typeface="Helvetica Neue"/>
              </a:rPr>
              <a:t> en un número variable de materias.</a:t>
            </a:r>
          </a:p>
          <a:p>
            <a:endParaRPr lang="es-ES" dirty="0">
              <a:solidFill>
                <a:srgbClr val="001133"/>
              </a:solidFill>
              <a:latin typeface="Helvetica Neue"/>
            </a:endParaRPr>
          </a:p>
          <a:p>
            <a:pPr marL="0" indent="0">
              <a:buNone/>
            </a:pPr>
            <a:endParaRPr lang="es-CL" dirty="0"/>
          </a:p>
        </p:txBody>
      </p:sp>
      <p:graphicFrame>
        <p:nvGraphicFramePr>
          <p:cNvPr id="5" name="Tabla 4">
            <a:extLst>
              <a:ext uri="{FF2B5EF4-FFF2-40B4-BE49-F238E27FC236}">
                <a16:creationId xmlns:a16="http://schemas.microsoft.com/office/drawing/2014/main" id="{E770261E-4A0A-49BE-B426-D4156EF968D5}"/>
              </a:ext>
            </a:extLst>
          </p:cNvPr>
          <p:cNvGraphicFramePr>
            <a:graphicFrameLocks noGrp="1"/>
          </p:cNvGraphicFramePr>
          <p:nvPr/>
        </p:nvGraphicFramePr>
        <p:xfrm>
          <a:off x="1455575" y="3194568"/>
          <a:ext cx="6424127" cy="2295410"/>
        </p:xfrm>
        <a:graphic>
          <a:graphicData uri="http://schemas.openxmlformats.org/drawingml/2006/table">
            <a:tbl>
              <a:tblPr/>
              <a:tblGrid>
                <a:gridCol w="1334348">
                  <a:extLst>
                    <a:ext uri="{9D8B030D-6E8A-4147-A177-3AD203B41FA5}">
                      <a16:colId xmlns:a16="http://schemas.microsoft.com/office/drawing/2014/main" val="2248274460"/>
                    </a:ext>
                  </a:extLst>
                </a:gridCol>
                <a:gridCol w="1815813">
                  <a:extLst>
                    <a:ext uri="{9D8B030D-6E8A-4147-A177-3AD203B41FA5}">
                      <a16:colId xmlns:a16="http://schemas.microsoft.com/office/drawing/2014/main" val="713983554"/>
                    </a:ext>
                  </a:extLst>
                </a:gridCol>
                <a:gridCol w="1595714">
                  <a:extLst>
                    <a:ext uri="{9D8B030D-6E8A-4147-A177-3AD203B41FA5}">
                      <a16:colId xmlns:a16="http://schemas.microsoft.com/office/drawing/2014/main" val="3176091478"/>
                    </a:ext>
                  </a:extLst>
                </a:gridCol>
                <a:gridCol w="1678252">
                  <a:extLst>
                    <a:ext uri="{9D8B030D-6E8A-4147-A177-3AD203B41FA5}">
                      <a16:colId xmlns:a16="http://schemas.microsoft.com/office/drawing/2014/main" val="1768081814"/>
                    </a:ext>
                  </a:extLst>
                </a:gridCol>
              </a:tblGrid>
              <a:tr h="197880">
                <a:tc>
                  <a:txBody>
                    <a:bodyPr/>
                    <a:lstStyle/>
                    <a:p>
                      <a:pPr algn="ctr" fontAlgn="b"/>
                      <a:r>
                        <a:rPr lang="es-CL" sz="800" b="1" i="0" u="none" strike="noStrike">
                          <a:solidFill>
                            <a:srgbClr val="000000"/>
                          </a:solidFill>
                          <a:effectLst/>
                          <a:latin typeface="Calibri" panose="020F0502020204030204" pitchFamily="34" charset="0"/>
                        </a:rPr>
                        <a:t>País</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800" b="1" i="0" u="none" strike="noStrike">
                          <a:solidFill>
                            <a:srgbClr val="000000"/>
                          </a:solidFill>
                          <a:effectLst/>
                          <a:latin typeface="Calibri" panose="020F0502020204030204" pitchFamily="34" charset="0"/>
                        </a:rPr>
                        <a:t>N° Gobiernos Intemedios</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800" b="1" i="0" u="none" strike="noStrike">
                          <a:solidFill>
                            <a:srgbClr val="000000"/>
                          </a:solidFill>
                          <a:effectLst/>
                          <a:latin typeface="Calibri" panose="020F0502020204030204" pitchFamily="34" charset="0"/>
                        </a:rPr>
                        <a:t>N° Gobiernos Locales</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800" b="1" i="0" u="none" strike="noStrike">
                          <a:solidFill>
                            <a:srgbClr val="000000"/>
                          </a:solidFill>
                          <a:effectLst/>
                          <a:latin typeface="Calibri" panose="020F0502020204030204" pitchFamily="34" charset="0"/>
                        </a:rPr>
                        <a:t>Total Gob. SubNacionales</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6728850"/>
                  </a:ext>
                </a:extLst>
              </a:tr>
              <a:tr h="189965">
                <a:tc>
                  <a:txBody>
                    <a:bodyPr/>
                    <a:lstStyle/>
                    <a:p>
                      <a:pPr algn="l" fontAlgn="b"/>
                      <a:r>
                        <a:rPr lang="es-CL" sz="800" b="0" i="0" u="none" strike="noStrike" dirty="0">
                          <a:solidFill>
                            <a:srgbClr val="000000"/>
                          </a:solidFill>
                          <a:effectLst/>
                          <a:latin typeface="Calibri" panose="020F0502020204030204" pitchFamily="34" charset="0"/>
                        </a:rPr>
                        <a:t>Argentina</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s-CL" sz="800" b="0" i="0" u="none" strike="noStrike">
                          <a:solidFill>
                            <a:srgbClr val="000000"/>
                          </a:solidFill>
                          <a:effectLst/>
                          <a:latin typeface="Calibri" panose="020F0502020204030204" pitchFamily="34" charset="0"/>
                        </a:rPr>
                        <a:t>24</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s-CL" sz="800" b="0" i="0" u="none" strike="noStrike">
                          <a:solidFill>
                            <a:srgbClr val="000000"/>
                          </a:solidFill>
                          <a:effectLst/>
                          <a:latin typeface="Calibri" panose="020F0502020204030204" pitchFamily="34" charset="0"/>
                        </a:rPr>
                        <a:t>2.218</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s-CL" sz="800" b="0" i="0" u="none" strike="noStrike">
                          <a:solidFill>
                            <a:srgbClr val="000000"/>
                          </a:solidFill>
                          <a:effectLst/>
                          <a:latin typeface="Calibri" panose="020F0502020204030204" pitchFamily="34" charset="0"/>
                        </a:rPr>
                        <a:t>2.242</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31138695"/>
                  </a:ext>
                </a:extLst>
              </a:tr>
              <a:tr h="189965">
                <a:tc>
                  <a:txBody>
                    <a:bodyPr/>
                    <a:lstStyle/>
                    <a:p>
                      <a:pPr algn="l" fontAlgn="b"/>
                      <a:r>
                        <a:rPr lang="es-CL" sz="800" b="0" i="0" u="none" strike="noStrike">
                          <a:solidFill>
                            <a:srgbClr val="000000"/>
                          </a:solidFill>
                          <a:effectLst/>
                          <a:latin typeface="Calibri" panose="020F0502020204030204" pitchFamily="34" charset="0"/>
                        </a:rPr>
                        <a:t>Bolivia</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9</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339</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348</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77261443"/>
                  </a:ext>
                </a:extLst>
              </a:tr>
              <a:tr h="189965">
                <a:tc>
                  <a:txBody>
                    <a:bodyPr/>
                    <a:lstStyle/>
                    <a:p>
                      <a:pPr algn="l" fontAlgn="b"/>
                      <a:r>
                        <a:rPr lang="es-CL" sz="800" b="0" i="0" u="none" strike="noStrike">
                          <a:solidFill>
                            <a:srgbClr val="000000"/>
                          </a:solidFill>
                          <a:effectLst/>
                          <a:latin typeface="Calibri" panose="020F0502020204030204" pitchFamily="34" charset="0"/>
                        </a:rPr>
                        <a:t>Brasil</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27</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5.570</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5.597</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31357462"/>
                  </a:ext>
                </a:extLst>
              </a:tr>
              <a:tr h="189965">
                <a:tc>
                  <a:txBody>
                    <a:bodyPr/>
                    <a:lstStyle/>
                    <a:p>
                      <a:pPr algn="l" fontAlgn="b"/>
                      <a:r>
                        <a:rPr lang="es-CL" sz="800" b="1" i="0" u="none" strike="noStrike">
                          <a:solidFill>
                            <a:srgbClr val="000000"/>
                          </a:solidFill>
                          <a:effectLst/>
                          <a:latin typeface="Calibri" panose="020F0502020204030204" pitchFamily="34" charset="0"/>
                        </a:rPr>
                        <a:t>Chile</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1" i="0" u="none" strike="noStrike">
                          <a:solidFill>
                            <a:srgbClr val="000000"/>
                          </a:solidFill>
                          <a:effectLst/>
                          <a:latin typeface="Calibri" panose="020F0502020204030204" pitchFamily="34" charset="0"/>
                        </a:rPr>
                        <a:t>16</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1" i="0" u="none" strike="noStrike">
                          <a:solidFill>
                            <a:srgbClr val="000000"/>
                          </a:solidFill>
                          <a:effectLst/>
                          <a:latin typeface="Calibri" panose="020F0502020204030204" pitchFamily="34" charset="0"/>
                        </a:rPr>
                        <a:t>345</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1" i="0" u="none" strike="noStrike">
                          <a:solidFill>
                            <a:srgbClr val="000000"/>
                          </a:solidFill>
                          <a:effectLst/>
                          <a:latin typeface="Calibri" panose="020F0502020204030204" pitchFamily="34" charset="0"/>
                        </a:rPr>
                        <a:t>361</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31346571"/>
                  </a:ext>
                </a:extLst>
              </a:tr>
              <a:tr h="189965">
                <a:tc>
                  <a:txBody>
                    <a:bodyPr/>
                    <a:lstStyle/>
                    <a:p>
                      <a:pPr algn="l" fontAlgn="b"/>
                      <a:r>
                        <a:rPr lang="es-CL" sz="800" b="0" i="0" u="none" strike="noStrike">
                          <a:solidFill>
                            <a:srgbClr val="000000"/>
                          </a:solidFill>
                          <a:effectLst/>
                          <a:latin typeface="Calibri" panose="020F0502020204030204" pitchFamily="34" charset="0"/>
                        </a:rPr>
                        <a:t>Colombia</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33</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1.101</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1.134</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30402287"/>
                  </a:ext>
                </a:extLst>
              </a:tr>
              <a:tr h="189965">
                <a:tc>
                  <a:txBody>
                    <a:bodyPr/>
                    <a:lstStyle/>
                    <a:p>
                      <a:pPr algn="l" fontAlgn="b"/>
                      <a:r>
                        <a:rPr lang="es-CL" sz="800" b="0" i="0" u="none" strike="noStrike">
                          <a:solidFill>
                            <a:srgbClr val="000000"/>
                          </a:solidFill>
                          <a:effectLst/>
                          <a:latin typeface="Calibri" panose="020F0502020204030204" pitchFamily="34" charset="0"/>
                        </a:rPr>
                        <a:t>México</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32</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2.464</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2.496</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89669969"/>
                  </a:ext>
                </a:extLst>
              </a:tr>
              <a:tr h="189965">
                <a:tc>
                  <a:txBody>
                    <a:bodyPr/>
                    <a:lstStyle/>
                    <a:p>
                      <a:pPr algn="l" fontAlgn="b"/>
                      <a:r>
                        <a:rPr lang="es-CL" sz="800" b="0" i="0" u="none" strike="noStrike">
                          <a:solidFill>
                            <a:srgbClr val="000000"/>
                          </a:solidFill>
                          <a:effectLst/>
                          <a:latin typeface="Calibri" panose="020F0502020204030204" pitchFamily="34" charset="0"/>
                        </a:rPr>
                        <a:t>Paraguay</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18</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254</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272</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49193261"/>
                  </a:ext>
                </a:extLst>
              </a:tr>
              <a:tr h="189965">
                <a:tc>
                  <a:txBody>
                    <a:bodyPr/>
                    <a:lstStyle/>
                    <a:p>
                      <a:pPr algn="l" fontAlgn="b"/>
                      <a:r>
                        <a:rPr lang="es-CL" sz="800" b="0" i="0" u="none" strike="noStrike">
                          <a:solidFill>
                            <a:srgbClr val="000000"/>
                          </a:solidFill>
                          <a:effectLst/>
                          <a:latin typeface="Calibri" panose="020F0502020204030204" pitchFamily="34" charset="0"/>
                        </a:rPr>
                        <a:t>Perú</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26</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1.871</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1.897</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63867120"/>
                  </a:ext>
                </a:extLst>
              </a:tr>
              <a:tr h="189965">
                <a:tc>
                  <a:txBody>
                    <a:bodyPr/>
                    <a:lstStyle/>
                    <a:p>
                      <a:pPr algn="l" fontAlgn="b"/>
                      <a:r>
                        <a:rPr lang="es-CL" sz="800" b="0" i="0" u="none" strike="noStrike">
                          <a:solidFill>
                            <a:srgbClr val="000000"/>
                          </a:solidFill>
                          <a:effectLst/>
                          <a:latin typeface="Calibri" panose="020F0502020204030204" pitchFamily="34" charset="0"/>
                        </a:rPr>
                        <a:t>Rep. Dominicana</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32</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392</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424</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49369688"/>
                  </a:ext>
                </a:extLst>
              </a:tr>
              <a:tr h="189965">
                <a:tc>
                  <a:txBody>
                    <a:bodyPr/>
                    <a:lstStyle/>
                    <a:p>
                      <a:pPr algn="l" fontAlgn="b"/>
                      <a:r>
                        <a:rPr lang="es-CL" sz="800" b="0" i="0" u="none" strike="noStrike">
                          <a:solidFill>
                            <a:srgbClr val="000000"/>
                          </a:solidFill>
                          <a:effectLst/>
                          <a:latin typeface="Calibri" panose="020F0502020204030204" pitchFamily="34" charset="0"/>
                        </a:rPr>
                        <a:t>Uruguay</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19</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112</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131</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10514639"/>
                  </a:ext>
                </a:extLst>
              </a:tr>
              <a:tr h="197880">
                <a:tc>
                  <a:txBody>
                    <a:bodyPr/>
                    <a:lstStyle/>
                    <a:p>
                      <a:pPr algn="l" fontAlgn="b"/>
                      <a:r>
                        <a:rPr lang="es-CL" sz="800" b="0" i="0" u="none" strike="noStrike">
                          <a:solidFill>
                            <a:srgbClr val="000000"/>
                          </a:solidFill>
                          <a:effectLst/>
                          <a:latin typeface="Calibri" panose="020F0502020204030204" pitchFamily="34" charset="0"/>
                        </a:rPr>
                        <a:t>Venezuela</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s-CL" sz="800" b="0" i="0" u="none" strike="noStrike">
                          <a:solidFill>
                            <a:srgbClr val="000000"/>
                          </a:solidFill>
                          <a:effectLst/>
                          <a:latin typeface="Calibri" panose="020F0502020204030204" pitchFamily="34" charset="0"/>
                        </a:rPr>
                        <a:t>23</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s-CL" sz="800" b="0" i="0" u="none" strike="noStrike">
                          <a:solidFill>
                            <a:srgbClr val="000000"/>
                          </a:solidFill>
                          <a:effectLst/>
                          <a:latin typeface="Calibri" panose="020F0502020204030204" pitchFamily="34" charset="0"/>
                        </a:rPr>
                        <a:t>337</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360</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9155452"/>
                  </a:ext>
                </a:extLst>
              </a:tr>
            </a:tbl>
          </a:graphicData>
        </a:graphic>
      </p:graphicFrame>
    </p:spTree>
    <p:extLst>
      <p:ext uri="{BB962C8B-B14F-4D97-AF65-F5344CB8AC3E}">
        <p14:creationId xmlns:p14="http://schemas.microsoft.com/office/powerpoint/2010/main" val="18488601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1DEFE6-3408-06A6-4F28-DB4570083684}"/>
              </a:ext>
            </a:extLst>
          </p:cNvPr>
          <p:cNvSpPr>
            <a:spLocks noGrp="1"/>
          </p:cNvSpPr>
          <p:nvPr>
            <p:ph type="title"/>
          </p:nvPr>
        </p:nvSpPr>
        <p:spPr>
          <a:xfrm>
            <a:off x="220436" y="330994"/>
            <a:ext cx="7886700" cy="726865"/>
          </a:xfrm>
        </p:spPr>
        <p:txBody>
          <a:bodyPr>
            <a:normAutofit/>
          </a:bodyPr>
          <a:lstStyle/>
          <a:p>
            <a:r>
              <a:rPr lang="es-CL" dirty="0">
                <a:solidFill>
                  <a:srgbClr val="0070C0"/>
                </a:solidFill>
              </a:rPr>
              <a:t>8.1.-Antecedentes</a:t>
            </a:r>
          </a:p>
        </p:txBody>
      </p:sp>
      <p:sp>
        <p:nvSpPr>
          <p:cNvPr id="3" name="Marcador de contenido 2">
            <a:extLst>
              <a:ext uri="{FF2B5EF4-FFF2-40B4-BE49-F238E27FC236}">
                <a16:creationId xmlns:a16="http://schemas.microsoft.com/office/drawing/2014/main" id="{733934FC-6064-7E0B-9F16-9BA83D245A4A}"/>
              </a:ext>
            </a:extLst>
          </p:cNvPr>
          <p:cNvSpPr>
            <a:spLocks noGrp="1"/>
          </p:cNvSpPr>
          <p:nvPr>
            <p:ph idx="1"/>
          </p:nvPr>
        </p:nvSpPr>
        <p:spPr>
          <a:xfrm>
            <a:off x="628650" y="1057859"/>
            <a:ext cx="7886700" cy="4634981"/>
          </a:xfrm>
        </p:spPr>
        <p:txBody>
          <a:bodyPr>
            <a:normAutofit fontScale="85000" lnSpcReduction="10000"/>
          </a:bodyPr>
          <a:lstStyle/>
          <a:p>
            <a:pPr algn="just">
              <a:lnSpc>
                <a:spcPct val="107000"/>
              </a:lnSpc>
              <a:spcAft>
                <a:spcPts val="600"/>
              </a:spcAft>
            </a:pPr>
            <a:r>
              <a:rPr lang="es-CL" sz="1575" dirty="0">
                <a:latin typeface="Times New Roman" panose="02020603050405020304" pitchFamily="18" charset="0"/>
                <a:ea typeface="Calibri" panose="020F0502020204030204" pitchFamily="34" charset="0"/>
                <a:cs typeface="Arial" panose="020B0604020202020204" pitchFamily="34" charset="0"/>
              </a:rPr>
              <a:t>La descentralización como política de desarrollo territorial tiene diferentes ámbitos de aplicación: administrativa, fiscal y política.</a:t>
            </a:r>
            <a:endParaRPr lang="es-CL" sz="1575"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600"/>
              </a:spcAft>
            </a:pPr>
            <a:r>
              <a:rPr lang="es-CL" sz="1575" dirty="0">
                <a:latin typeface="Times New Roman" panose="02020603050405020304" pitchFamily="18" charset="0"/>
                <a:ea typeface="Calibri" panose="020F0502020204030204" pitchFamily="34" charset="0"/>
                <a:cs typeface="Arial" panose="020B0604020202020204" pitchFamily="34" charset="0"/>
              </a:rPr>
              <a:t>La OCDE define descentralización como la “transferencia de poderes y responsabilidades desde el nivel del gobierno central a las autoridades electas al nivel subnacional (gobiernos regionales, municipalidades, etc.) de manera que tengan cierto grado de autonomía”</a:t>
            </a:r>
            <a:r>
              <a:rPr lang="es-ES" sz="1575" dirty="0">
                <a:latin typeface="Times New Roman" panose="02020603050405020304" pitchFamily="18" charset="0"/>
                <a:ea typeface="Calibri" panose="020F0502020204030204" pitchFamily="34" charset="0"/>
                <a:cs typeface="Arial" panose="020B0604020202020204" pitchFamily="34" charset="0"/>
              </a:rPr>
              <a:t> (OECD, 2019)</a:t>
            </a:r>
            <a:r>
              <a:rPr lang="es-CL" sz="1575" dirty="0">
                <a:latin typeface="Times New Roman" panose="02020603050405020304" pitchFamily="18" charset="0"/>
                <a:ea typeface="Calibri" panose="020F0502020204030204" pitchFamily="34" charset="0"/>
                <a:cs typeface="Arial" panose="020B0604020202020204" pitchFamily="34" charset="0"/>
              </a:rPr>
              <a:t> Lo anterior cubre tres dimensiones que se encuentran relacionadas entre sí: administrativa, fiscal y política. </a:t>
            </a:r>
            <a:endParaRPr lang="es-CL" sz="1575"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600"/>
              </a:spcAft>
            </a:pPr>
            <a:r>
              <a:rPr lang="es-CL" sz="1575" b="1" dirty="0">
                <a:latin typeface="Times New Roman" panose="02020603050405020304" pitchFamily="18" charset="0"/>
                <a:ea typeface="Calibri" panose="020F0502020204030204" pitchFamily="34" charset="0"/>
                <a:cs typeface="Arial" panose="020B0604020202020204" pitchFamily="34" charset="0"/>
              </a:rPr>
              <a:t>La descentralización administrativa</a:t>
            </a:r>
            <a:r>
              <a:rPr lang="es-CL" sz="1575" dirty="0">
                <a:latin typeface="Times New Roman" panose="02020603050405020304" pitchFamily="18" charset="0"/>
                <a:ea typeface="Calibri" panose="020F0502020204030204" pitchFamily="34" charset="0"/>
                <a:cs typeface="Arial" panose="020B0604020202020204" pitchFamily="34" charset="0"/>
              </a:rPr>
              <a:t> dice relación con la redistribución de los mencionados poderes y responsabilidades para la provisión de los diferentes servicios públicos a través de los diferentes niveles de gobierno</a:t>
            </a:r>
            <a:r>
              <a:rPr lang="es-ES" sz="1575" dirty="0">
                <a:latin typeface="Times New Roman" panose="02020603050405020304" pitchFamily="18" charset="0"/>
                <a:ea typeface="Calibri" panose="020F0502020204030204" pitchFamily="34" charset="0"/>
                <a:cs typeface="Arial" panose="020B0604020202020204" pitchFamily="34" charset="0"/>
              </a:rPr>
              <a:t> (</a:t>
            </a:r>
            <a:r>
              <a:rPr lang="es-ES" sz="1575" dirty="0" err="1">
                <a:latin typeface="Times New Roman" panose="02020603050405020304" pitchFamily="18" charset="0"/>
                <a:ea typeface="Calibri" panose="020F0502020204030204" pitchFamily="34" charset="0"/>
                <a:cs typeface="Arial" panose="020B0604020202020204" pitchFamily="34" charset="0"/>
              </a:rPr>
              <a:t>World</a:t>
            </a:r>
            <a:r>
              <a:rPr lang="es-ES" sz="1575" dirty="0">
                <a:latin typeface="Times New Roman" panose="02020603050405020304" pitchFamily="18" charset="0"/>
                <a:ea typeface="Calibri" panose="020F0502020204030204" pitchFamily="34" charset="0"/>
                <a:cs typeface="Arial" panose="020B0604020202020204" pitchFamily="34" charset="0"/>
              </a:rPr>
              <a:t> Bank, 2021)</a:t>
            </a:r>
            <a:r>
              <a:rPr lang="es-CL" sz="1575" dirty="0">
                <a:latin typeface="Times New Roman" panose="02020603050405020304" pitchFamily="18" charset="0"/>
                <a:ea typeface="Calibri" panose="020F0502020204030204" pitchFamily="34" charset="0"/>
                <a:cs typeface="Arial" panose="020B0604020202020204" pitchFamily="34" charset="0"/>
              </a:rPr>
              <a:t>. O dicho de forma, se asocia con transferencia de responsabilidades como planeación, financiamiento y gestión de ciertas funciones (Letelier y Ormeño, 2018).</a:t>
            </a:r>
            <a:endParaRPr lang="es-CL" sz="1575"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600"/>
              </a:spcAft>
            </a:pPr>
            <a:r>
              <a:rPr lang="es-CL" sz="1575" dirty="0">
                <a:latin typeface="Times New Roman" panose="02020603050405020304" pitchFamily="18" charset="0"/>
                <a:ea typeface="Calibri" panose="020F0502020204030204" pitchFamily="34" charset="0"/>
                <a:cs typeface="Arial" panose="020B0604020202020204" pitchFamily="34" charset="0"/>
              </a:rPr>
              <a:t>Por su parte</a:t>
            </a:r>
            <a:r>
              <a:rPr lang="es-CL" sz="1575" b="1" dirty="0">
                <a:latin typeface="Times New Roman" panose="02020603050405020304" pitchFamily="18" charset="0"/>
                <a:ea typeface="Calibri" panose="020F0502020204030204" pitchFamily="34" charset="0"/>
                <a:cs typeface="Arial" panose="020B0604020202020204" pitchFamily="34" charset="0"/>
              </a:rPr>
              <a:t>, la descentralización fiscal (financiera)</a:t>
            </a:r>
            <a:r>
              <a:rPr lang="es-CL" sz="1575" dirty="0">
                <a:latin typeface="Times New Roman" panose="02020603050405020304" pitchFamily="18" charset="0"/>
                <a:ea typeface="Calibri" panose="020F0502020204030204" pitchFamily="34" charset="0"/>
                <a:cs typeface="Arial" panose="020B0604020202020204" pitchFamily="34" charset="0"/>
              </a:rPr>
              <a:t> tiene relación con una mayor autonomía en el gasto y la capacidad de generar recursos propios por parte de los gobiernos subnacionales (Letelier y Ormeño, 2018). Se </a:t>
            </a:r>
            <a:r>
              <a:rPr lang="es-CL" sz="1575" dirty="0">
                <a:latin typeface="Times New Roman" panose="02020603050405020304" pitchFamily="18" charset="0"/>
                <a:cs typeface="Arial" panose="020B0604020202020204" pitchFamily="34" charset="0"/>
              </a:rPr>
              <a:t>refiere a la transferencia de responsabilidades del gasto público y provisión de servicios a los niveles subnacionales de gobierno, junto a sus fuentes de financiamiento a través de ingresos propios, transferencias y endeudamiento financiamiento (BID, 2018).</a:t>
            </a:r>
          </a:p>
          <a:p>
            <a:pPr algn="just">
              <a:lnSpc>
                <a:spcPct val="107000"/>
              </a:lnSpc>
              <a:spcAft>
                <a:spcPts val="600"/>
              </a:spcAft>
            </a:pPr>
            <a:r>
              <a:rPr lang="es-CL" sz="1575" dirty="0">
                <a:latin typeface="Times New Roman" panose="02020603050405020304" pitchFamily="18" charset="0"/>
                <a:ea typeface="Calibri" panose="020F0502020204030204" pitchFamily="34" charset="0"/>
                <a:cs typeface="Arial" panose="020B0604020202020204" pitchFamily="34" charset="0"/>
              </a:rPr>
              <a:t>Finalmente, </a:t>
            </a:r>
            <a:r>
              <a:rPr lang="es-CL" sz="1575" b="1" dirty="0">
                <a:latin typeface="Times New Roman" panose="02020603050405020304" pitchFamily="18" charset="0"/>
                <a:ea typeface="Calibri" panose="020F0502020204030204" pitchFamily="34" charset="0"/>
                <a:cs typeface="Arial" panose="020B0604020202020204" pitchFamily="34" charset="0"/>
              </a:rPr>
              <a:t>la descentralización política</a:t>
            </a:r>
            <a:r>
              <a:rPr lang="es-CL" sz="1575" dirty="0">
                <a:latin typeface="Times New Roman" panose="02020603050405020304" pitchFamily="18" charset="0"/>
                <a:ea typeface="Calibri" panose="020F0502020204030204" pitchFamily="34" charset="0"/>
                <a:cs typeface="Arial" panose="020B0604020202020204" pitchFamily="34" charset="0"/>
              </a:rPr>
              <a:t> tiene que ver con una relación de poder que sea más bien equitativa y horizontal entre los incumbentes</a:t>
            </a:r>
            <a:r>
              <a:rPr lang="es-ES" sz="1575" dirty="0">
                <a:latin typeface="Times New Roman" panose="02020603050405020304" pitchFamily="18" charset="0"/>
                <a:ea typeface="Calibri" panose="020F0502020204030204" pitchFamily="34" charset="0"/>
                <a:cs typeface="Arial" panose="020B0604020202020204" pitchFamily="34" charset="0"/>
              </a:rPr>
              <a:t> (Ezcurra &amp; Rodríguez-Pose, 2013)</a:t>
            </a:r>
            <a:r>
              <a:rPr lang="es-CL" sz="1575" dirty="0">
                <a:latin typeface="Times New Roman" panose="02020603050405020304" pitchFamily="18" charset="0"/>
                <a:ea typeface="Calibri" panose="020F0502020204030204" pitchFamily="34" charset="0"/>
                <a:cs typeface="Arial" panose="020B0604020202020204" pitchFamily="34" charset="0"/>
              </a:rPr>
              <a:t>. Se resume en responder la pregunta ¿quién lo decide? La respuesta, si se basa en el nivel central o los gobiernos subnacionales, indicará si es más o menos descentralizado</a:t>
            </a:r>
            <a:r>
              <a:rPr lang="es-ES" sz="1575" dirty="0">
                <a:latin typeface="Times New Roman" panose="02020603050405020304" pitchFamily="18" charset="0"/>
                <a:ea typeface="Calibri" panose="020F0502020204030204" pitchFamily="34" charset="0"/>
                <a:cs typeface="Arial" panose="020B0604020202020204" pitchFamily="34" charset="0"/>
              </a:rPr>
              <a:t> (</a:t>
            </a:r>
            <a:r>
              <a:rPr lang="es-ES" sz="1575" dirty="0" err="1">
                <a:latin typeface="Times New Roman" panose="02020603050405020304" pitchFamily="18" charset="0"/>
                <a:ea typeface="Calibri" panose="020F0502020204030204" pitchFamily="34" charset="0"/>
                <a:cs typeface="Arial" panose="020B0604020202020204" pitchFamily="34" charset="0"/>
              </a:rPr>
              <a:t>Treisman</a:t>
            </a:r>
            <a:r>
              <a:rPr lang="es-ES" sz="1575" dirty="0">
                <a:latin typeface="Times New Roman" panose="02020603050405020304" pitchFamily="18" charset="0"/>
                <a:ea typeface="Calibri" panose="020F0502020204030204" pitchFamily="34" charset="0"/>
                <a:cs typeface="Arial" panose="020B0604020202020204" pitchFamily="34" charset="0"/>
              </a:rPr>
              <a:t>, 2002)</a:t>
            </a:r>
            <a:r>
              <a:rPr lang="es-CL" sz="1575" dirty="0">
                <a:latin typeface="Times New Roman" panose="02020603050405020304" pitchFamily="18" charset="0"/>
                <a:ea typeface="Calibri" panose="020F0502020204030204" pitchFamily="34" charset="0"/>
                <a:cs typeface="Arial" panose="020B0604020202020204" pitchFamily="34" charset="0"/>
              </a:rPr>
              <a:t>. Asimismo, se puede entender como el grado de autonomía de los Gobiernos Subnacionales para elegir autoridades (Letelier y Ormeño, 2018).</a:t>
            </a:r>
            <a:endParaRPr lang="es-CL" sz="1575" dirty="0">
              <a:latin typeface="Calibri" panose="020F0502020204030204" pitchFamily="34" charset="0"/>
              <a:ea typeface="Calibri" panose="020F0502020204030204" pitchFamily="34" charset="0"/>
              <a:cs typeface="Arial" panose="020B0604020202020204" pitchFamily="34" charset="0"/>
            </a:endParaRPr>
          </a:p>
          <a:p>
            <a:pPr marL="0" indent="0">
              <a:buNone/>
            </a:pPr>
            <a:endParaRPr lang="es-CL" dirty="0"/>
          </a:p>
        </p:txBody>
      </p:sp>
    </p:spTree>
    <p:extLst>
      <p:ext uri="{BB962C8B-B14F-4D97-AF65-F5344CB8AC3E}">
        <p14:creationId xmlns:p14="http://schemas.microsoft.com/office/powerpoint/2010/main" val="19230981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672949-8AC3-4E52-8C7B-CBFD05F7570B}"/>
              </a:ext>
            </a:extLst>
          </p:cNvPr>
          <p:cNvSpPr>
            <a:spLocks noGrp="1"/>
          </p:cNvSpPr>
          <p:nvPr>
            <p:ph type="title"/>
          </p:nvPr>
        </p:nvSpPr>
        <p:spPr/>
        <p:txBody>
          <a:bodyPr>
            <a:normAutofit/>
          </a:bodyPr>
          <a:lstStyle/>
          <a:p>
            <a:pPr algn="l"/>
            <a:r>
              <a:rPr lang="es-US" b="1" dirty="0">
                <a:solidFill>
                  <a:srgbClr val="0070C0"/>
                </a:solidFill>
              </a:rPr>
              <a:t>8.1.- Antecedentes</a:t>
            </a:r>
            <a:endParaRPr lang="es-CL" b="1" dirty="0">
              <a:solidFill>
                <a:srgbClr val="0070C0"/>
              </a:solidFill>
            </a:endParaRPr>
          </a:p>
        </p:txBody>
      </p:sp>
      <p:sp>
        <p:nvSpPr>
          <p:cNvPr id="3" name="Marcador de contenido 2">
            <a:extLst>
              <a:ext uri="{FF2B5EF4-FFF2-40B4-BE49-F238E27FC236}">
                <a16:creationId xmlns:a16="http://schemas.microsoft.com/office/drawing/2014/main" id="{9D4EDA70-0B28-41E0-A2D7-E7EEF0B53BC0}"/>
              </a:ext>
            </a:extLst>
          </p:cNvPr>
          <p:cNvSpPr>
            <a:spLocks noGrp="1"/>
          </p:cNvSpPr>
          <p:nvPr>
            <p:ph idx="1"/>
          </p:nvPr>
        </p:nvSpPr>
        <p:spPr/>
        <p:txBody>
          <a:bodyPr>
            <a:normAutofit/>
          </a:bodyPr>
          <a:lstStyle/>
          <a:p>
            <a:pPr algn="just"/>
            <a:r>
              <a:rPr lang="es-US" sz="1800" b="1" dirty="0"/>
              <a:t>Sistema Presidencialista: </a:t>
            </a:r>
            <a:r>
              <a:rPr lang="es-US" sz="1800" dirty="0"/>
              <a:t>El Gobierno y la Administración del Estado corresponden al Presidente de la República, quien es el Jefe de Estado. En términos presupuestarios las atribuciones del Parlamento son limitadas. Además según el art. 3° El Estado de Chile es Unitario.</a:t>
            </a:r>
          </a:p>
          <a:p>
            <a:pPr algn="just"/>
            <a:r>
              <a:rPr lang="es-US" sz="1800" b="1" dirty="0"/>
              <a:t>Art. 3° Constitución: “El Estado de Chile es unitario. La administración del Estado será funcional y territorialmente descentralizada, o desconcentrada en su caso, de conformidad a la ley….”</a:t>
            </a:r>
          </a:p>
          <a:p>
            <a:pPr marL="0" indent="0" algn="just">
              <a:buNone/>
            </a:pPr>
            <a:endParaRPr lang="es-US" sz="1800" b="1" dirty="0"/>
          </a:p>
          <a:p>
            <a:pPr marL="0" indent="0" algn="just">
              <a:buNone/>
            </a:pPr>
            <a:endParaRPr lang="es-US" sz="1800" dirty="0"/>
          </a:p>
        </p:txBody>
      </p:sp>
      <p:sp>
        <p:nvSpPr>
          <p:cNvPr id="4" name="Rectángulo: esquinas redondeadas 3">
            <a:extLst>
              <a:ext uri="{FF2B5EF4-FFF2-40B4-BE49-F238E27FC236}">
                <a16:creationId xmlns:a16="http://schemas.microsoft.com/office/drawing/2014/main" id="{78510064-3991-4AC6-BEFD-5E8062C7BE94}"/>
              </a:ext>
            </a:extLst>
          </p:cNvPr>
          <p:cNvSpPr/>
          <p:nvPr/>
        </p:nvSpPr>
        <p:spPr>
          <a:xfrm>
            <a:off x="1505779" y="4532244"/>
            <a:ext cx="5672759" cy="76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350" dirty="0">
                <a:solidFill>
                  <a:srgbClr val="0070C0"/>
                </a:solidFill>
              </a:rPr>
              <a:t>PROCESO CONSTITUYENTE/NUEVA CONSTITUCIÓN</a:t>
            </a:r>
          </a:p>
        </p:txBody>
      </p:sp>
    </p:spTree>
    <p:extLst>
      <p:ext uri="{BB962C8B-B14F-4D97-AF65-F5344CB8AC3E}">
        <p14:creationId xmlns:p14="http://schemas.microsoft.com/office/powerpoint/2010/main" val="2408503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7 Título"/>
          <p:cNvSpPr>
            <a:spLocks noGrp="1"/>
          </p:cNvSpPr>
          <p:nvPr>
            <p:ph type="title"/>
          </p:nvPr>
        </p:nvSpPr>
        <p:spPr>
          <a:xfrm>
            <a:off x="404715" y="530742"/>
            <a:ext cx="7029450" cy="857250"/>
          </a:xfrm>
        </p:spPr>
        <p:txBody>
          <a:bodyPr>
            <a:normAutofit/>
          </a:bodyPr>
          <a:lstStyle/>
          <a:p>
            <a:r>
              <a:rPr lang="es-US" sz="2700" b="1" dirty="0">
                <a:solidFill>
                  <a:srgbClr val="0070C0"/>
                </a:solidFill>
              </a:rPr>
              <a:t>8.1.- Antecedentes</a:t>
            </a:r>
            <a:endParaRPr lang="es-ES" altLang="en-US" sz="2700" b="1" dirty="0">
              <a:solidFill>
                <a:srgbClr val="0070C0"/>
              </a:solidFill>
            </a:endParaRPr>
          </a:p>
        </p:txBody>
      </p:sp>
      <p:sp>
        <p:nvSpPr>
          <p:cNvPr id="25603" name="2 Marcador de contenido"/>
          <p:cNvSpPr>
            <a:spLocks noGrp="1"/>
          </p:cNvSpPr>
          <p:nvPr>
            <p:ph idx="1"/>
          </p:nvPr>
        </p:nvSpPr>
        <p:spPr>
          <a:xfrm>
            <a:off x="628650" y="1387992"/>
            <a:ext cx="7886700" cy="3795990"/>
          </a:xfrm>
        </p:spPr>
        <p:txBody>
          <a:bodyPr rtlCol="0">
            <a:normAutofit/>
          </a:bodyPr>
          <a:lstStyle/>
          <a:p>
            <a:pPr marL="0" indent="0">
              <a:buNone/>
              <a:defRPr/>
            </a:pPr>
            <a:r>
              <a:rPr lang="es-ES" sz="1200" dirty="0">
                <a:solidFill>
                  <a:schemeClr val="bg1">
                    <a:lumMod val="10000"/>
                  </a:schemeClr>
                </a:solidFill>
              </a:rPr>
              <a:t>Un sistema federal corresponde a un sistema de poder descentralizado, donde los diferentes territorios que componen un país tienen atribuciones políticas y financieras.</a:t>
            </a:r>
          </a:p>
          <a:p>
            <a:pPr marL="0" indent="0">
              <a:buNone/>
              <a:defRPr/>
            </a:pPr>
            <a:endParaRPr lang="es-ES" sz="1200" dirty="0">
              <a:solidFill>
                <a:schemeClr val="bg1">
                  <a:lumMod val="10000"/>
                </a:schemeClr>
              </a:solidFill>
            </a:endParaRPr>
          </a:p>
          <a:p>
            <a:pPr marL="0" indent="0">
              <a:buNone/>
              <a:defRPr/>
            </a:pPr>
            <a:endParaRPr lang="es-ES" sz="1200" dirty="0">
              <a:solidFill>
                <a:schemeClr val="bg1">
                  <a:lumMod val="10000"/>
                </a:schemeClr>
              </a:solidFill>
            </a:endParaRPr>
          </a:p>
          <a:p>
            <a:pPr marL="0" indent="0">
              <a:buNone/>
              <a:defRPr/>
            </a:pPr>
            <a:endParaRPr lang="es-ES" sz="1200" dirty="0">
              <a:solidFill>
                <a:schemeClr val="bg1">
                  <a:lumMod val="10000"/>
                </a:schemeClr>
              </a:solidFill>
            </a:endParaRPr>
          </a:p>
          <a:p>
            <a:pPr marL="0" indent="0">
              <a:buNone/>
              <a:defRPr/>
            </a:pPr>
            <a:endParaRPr lang="es-ES" sz="1200" dirty="0">
              <a:solidFill>
                <a:schemeClr val="bg1">
                  <a:lumMod val="10000"/>
                </a:schemeClr>
              </a:solidFill>
            </a:endParaRPr>
          </a:p>
        </p:txBody>
      </p:sp>
      <p:pic>
        <p:nvPicPr>
          <p:cNvPr id="12" name="Imagen 11">
            <a:extLst>
              <a:ext uri="{FF2B5EF4-FFF2-40B4-BE49-F238E27FC236}">
                <a16:creationId xmlns:a16="http://schemas.microsoft.com/office/drawing/2014/main" id="{AEAC9B78-6ADD-A041-86CD-B9E58590B71E}"/>
              </a:ext>
            </a:extLst>
          </p:cNvPr>
          <p:cNvPicPr>
            <a:picLocks noChangeAspect="1"/>
          </p:cNvPicPr>
          <p:nvPr/>
        </p:nvPicPr>
        <p:blipFill>
          <a:blip r:embed="rId2"/>
          <a:stretch>
            <a:fillRect/>
          </a:stretch>
        </p:blipFill>
        <p:spPr>
          <a:xfrm>
            <a:off x="1091682" y="1908660"/>
            <a:ext cx="6727371" cy="3561348"/>
          </a:xfrm>
          <a:prstGeom prst="rect">
            <a:avLst/>
          </a:prstGeom>
        </p:spPr>
      </p:pic>
    </p:spTree>
    <p:extLst>
      <p:ext uri="{BB962C8B-B14F-4D97-AF65-F5344CB8AC3E}">
        <p14:creationId xmlns:p14="http://schemas.microsoft.com/office/powerpoint/2010/main" val="164579024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99719F-0D85-46F1-920E-A863F86EB15E}"/>
              </a:ext>
            </a:extLst>
          </p:cNvPr>
          <p:cNvSpPr>
            <a:spLocks noGrp="1"/>
          </p:cNvSpPr>
          <p:nvPr>
            <p:ph type="title"/>
          </p:nvPr>
        </p:nvSpPr>
        <p:spPr/>
        <p:txBody>
          <a:bodyPr/>
          <a:lstStyle/>
          <a:p>
            <a:r>
              <a:rPr lang="es-US" sz="3600" b="1" dirty="0"/>
              <a:t>2.- ESTADO Y MACROECONOMIA</a:t>
            </a:r>
            <a:endParaRPr lang="es-CL" dirty="0"/>
          </a:p>
        </p:txBody>
      </p:sp>
      <p:pic>
        <p:nvPicPr>
          <p:cNvPr id="12" name="Marcador de contenido 11">
            <a:extLst>
              <a:ext uri="{FF2B5EF4-FFF2-40B4-BE49-F238E27FC236}">
                <a16:creationId xmlns:a16="http://schemas.microsoft.com/office/drawing/2014/main" id="{A89A6C8F-E09F-7C3A-FA0E-EEBEEF86D0A0}"/>
              </a:ext>
            </a:extLst>
          </p:cNvPr>
          <p:cNvPicPr>
            <a:picLocks noGrp="1" noChangeAspect="1"/>
          </p:cNvPicPr>
          <p:nvPr>
            <p:ph idx="1"/>
          </p:nvPr>
        </p:nvPicPr>
        <p:blipFill rotWithShape="1">
          <a:blip r:embed="rId2"/>
          <a:srcRect l="34613" t="33367" r="19975" b="9297"/>
          <a:stretch/>
        </p:blipFill>
        <p:spPr>
          <a:xfrm>
            <a:off x="1474237" y="1726163"/>
            <a:ext cx="6652726" cy="3265715"/>
          </a:xfrm>
          <a:ln>
            <a:solidFill>
              <a:schemeClr val="accent1">
                <a:alpha val="94000"/>
              </a:schemeClr>
            </a:solidFill>
          </a:ln>
        </p:spPr>
      </p:pic>
    </p:spTree>
    <p:extLst>
      <p:ext uri="{BB962C8B-B14F-4D97-AF65-F5344CB8AC3E}">
        <p14:creationId xmlns:p14="http://schemas.microsoft.com/office/powerpoint/2010/main" val="19871129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31271F-8179-C8C8-1260-0973FFBCE310}"/>
              </a:ext>
            </a:extLst>
          </p:cNvPr>
          <p:cNvSpPr>
            <a:spLocks noGrp="1"/>
          </p:cNvSpPr>
          <p:nvPr>
            <p:ph type="title"/>
          </p:nvPr>
        </p:nvSpPr>
        <p:spPr>
          <a:xfrm>
            <a:off x="190112" y="375314"/>
            <a:ext cx="7886700" cy="635891"/>
          </a:xfrm>
        </p:spPr>
        <p:txBody>
          <a:bodyPr>
            <a:normAutofit/>
          </a:bodyPr>
          <a:lstStyle/>
          <a:p>
            <a:r>
              <a:rPr lang="es-US" sz="2400" b="1" dirty="0">
                <a:solidFill>
                  <a:srgbClr val="0070C0"/>
                </a:solidFill>
              </a:rPr>
              <a:t>8.1.- Antecedentes</a:t>
            </a:r>
            <a:endParaRPr lang="es-CL" sz="2100" dirty="0">
              <a:solidFill>
                <a:srgbClr val="0070C0"/>
              </a:solidFill>
            </a:endParaRPr>
          </a:p>
        </p:txBody>
      </p:sp>
      <p:pic>
        <p:nvPicPr>
          <p:cNvPr id="5" name="Marcador de contenido 4">
            <a:extLst>
              <a:ext uri="{FF2B5EF4-FFF2-40B4-BE49-F238E27FC236}">
                <a16:creationId xmlns:a16="http://schemas.microsoft.com/office/drawing/2014/main" id="{88B14EF1-FBCD-C920-2AA7-39E6AFFDEDC4}"/>
              </a:ext>
            </a:extLst>
          </p:cNvPr>
          <p:cNvPicPr>
            <a:picLocks noGrp="1" noChangeAspect="1"/>
          </p:cNvPicPr>
          <p:nvPr>
            <p:ph idx="1"/>
          </p:nvPr>
        </p:nvPicPr>
        <p:blipFill rotWithShape="1">
          <a:blip r:embed="rId2"/>
          <a:srcRect l="38862" t="39099" r="15303" b="14370"/>
          <a:stretch/>
        </p:blipFill>
        <p:spPr>
          <a:xfrm>
            <a:off x="628651" y="1131093"/>
            <a:ext cx="7992835" cy="4183857"/>
          </a:xfrm>
        </p:spPr>
      </p:pic>
      <p:sp>
        <p:nvSpPr>
          <p:cNvPr id="6" name="Título 1">
            <a:extLst>
              <a:ext uri="{FF2B5EF4-FFF2-40B4-BE49-F238E27FC236}">
                <a16:creationId xmlns:a16="http://schemas.microsoft.com/office/drawing/2014/main" id="{C02533F4-E9A0-5AC7-0F10-4F40C9D8CDBD}"/>
              </a:ext>
            </a:extLst>
          </p:cNvPr>
          <p:cNvSpPr txBox="1">
            <a:spLocks/>
          </p:cNvSpPr>
          <p:nvPr/>
        </p:nvSpPr>
        <p:spPr>
          <a:xfrm>
            <a:off x="1884783" y="5304211"/>
            <a:ext cx="6436957" cy="422696"/>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US" sz="1200" b="1" dirty="0">
                <a:solidFill>
                  <a:srgbClr val="00B0F0"/>
                </a:solidFill>
              </a:rPr>
              <a:t>Fuente: BID (2019).</a:t>
            </a:r>
            <a:endParaRPr lang="es-CL" sz="1200" dirty="0">
              <a:solidFill>
                <a:srgbClr val="00B0F0"/>
              </a:solidFill>
            </a:endParaRPr>
          </a:p>
        </p:txBody>
      </p:sp>
    </p:spTree>
    <p:extLst>
      <p:ext uri="{BB962C8B-B14F-4D97-AF65-F5344CB8AC3E}">
        <p14:creationId xmlns:p14="http://schemas.microsoft.com/office/powerpoint/2010/main" val="13119056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7 Título"/>
          <p:cNvSpPr>
            <a:spLocks noGrp="1"/>
          </p:cNvSpPr>
          <p:nvPr>
            <p:ph type="title"/>
          </p:nvPr>
        </p:nvSpPr>
        <p:spPr>
          <a:xfrm>
            <a:off x="218103" y="311161"/>
            <a:ext cx="7029450" cy="857250"/>
          </a:xfrm>
        </p:spPr>
        <p:txBody>
          <a:bodyPr>
            <a:normAutofit/>
          </a:bodyPr>
          <a:lstStyle/>
          <a:p>
            <a:r>
              <a:rPr lang="es-US" sz="2800" b="1" dirty="0">
                <a:solidFill>
                  <a:srgbClr val="0070C0"/>
                </a:solidFill>
              </a:rPr>
              <a:t>8.1.- Antecedentes</a:t>
            </a:r>
            <a:endParaRPr lang="es-ES" altLang="en-US" sz="2700" b="1" dirty="0">
              <a:solidFill>
                <a:srgbClr val="0070C0"/>
              </a:solidFill>
            </a:endParaRPr>
          </a:p>
        </p:txBody>
      </p:sp>
      <p:sp>
        <p:nvSpPr>
          <p:cNvPr id="25603" name="2 Marcador de contenido"/>
          <p:cNvSpPr>
            <a:spLocks noGrp="1"/>
          </p:cNvSpPr>
          <p:nvPr>
            <p:ph idx="1"/>
          </p:nvPr>
        </p:nvSpPr>
        <p:spPr/>
        <p:txBody>
          <a:bodyPr rtlCol="0">
            <a:normAutofit/>
          </a:bodyPr>
          <a:lstStyle/>
          <a:p>
            <a:pPr marL="0" indent="0">
              <a:buNone/>
              <a:defRPr/>
            </a:pPr>
            <a:r>
              <a:rPr lang="es-ES" sz="1200" dirty="0">
                <a:solidFill>
                  <a:schemeClr val="bg1">
                    <a:lumMod val="10000"/>
                  </a:schemeClr>
                </a:solidFill>
              </a:rPr>
              <a:t>                                              </a:t>
            </a:r>
          </a:p>
          <a:p>
            <a:pPr marL="0" indent="0">
              <a:buNone/>
              <a:defRPr/>
            </a:pPr>
            <a:endParaRPr lang="es-ES" sz="1200" dirty="0">
              <a:solidFill>
                <a:schemeClr val="bg1">
                  <a:lumMod val="10000"/>
                </a:schemeClr>
              </a:solidFill>
            </a:endParaRPr>
          </a:p>
          <a:p>
            <a:pPr marL="0" indent="0">
              <a:buNone/>
              <a:defRPr/>
            </a:pPr>
            <a:endParaRPr lang="es-ES" sz="1200" dirty="0">
              <a:solidFill>
                <a:schemeClr val="bg1">
                  <a:lumMod val="10000"/>
                </a:schemeClr>
              </a:solidFill>
            </a:endParaRPr>
          </a:p>
        </p:txBody>
      </p:sp>
      <p:sp>
        <p:nvSpPr>
          <p:cNvPr id="2" name="Elipse 1">
            <a:extLst>
              <a:ext uri="{FF2B5EF4-FFF2-40B4-BE49-F238E27FC236}">
                <a16:creationId xmlns:a16="http://schemas.microsoft.com/office/drawing/2014/main" id="{29926D77-3D92-49E9-8D60-7994F8995AFC}"/>
              </a:ext>
            </a:extLst>
          </p:cNvPr>
          <p:cNvSpPr/>
          <p:nvPr/>
        </p:nvSpPr>
        <p:spPr>
          <a:xfrm>
            <a:off x="2440461" y="1553664"/>
            <a:ext cx="3839041" cy="10122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350" dirty="0">
                <a:solidFill>
                  <a:srgbClr val="00B0F0"/>
                </a:solidFill>
              </a:rPr>
              <a:t>Descentralización fiscal</a:t>
            </a:r>
            <a:endParaRPr lang="es-CL" sz="1350" dirty="0">
              <a:solidFill>
                <a:srgbClr val="00B0F0"/>
              </a:solidFill>
            </a:endParaRPr>
          </a:p>
        </p:txBody>
      </p:sp>
      <p:cxnSp>
        <p:nvCxnSpPr>
          <p:cNvPr id="4" name="Conector recto de flecha 3">
            <a:extLst>
              <a:ext uri="{FF2B5EF4-FFF2-40B4-BE49-F238E27FC236}">
                <a16:creationId xmlns:a16="http://schemas.microsoft.com/office/drawing/2014/main" id="{C7FB8408-D3C6-4E78-907C-1DDBAF0314BC}"/>
              </a:ext>
            </a:extLst>
          </p:cNvPr>
          <p:cNvCxnSpPr>
            <a:cxnSpLocks/>
          </p:cNvCxnSpPr>
          <p:nvPr/>
        </p:nvCxnSpPr>
        <p:spPr>
          <a:xfrm flipH="1">
            <a:off x="3013023" y="2835952"/>
            <a:ext cx="652072" cy="8431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Elipse 5">
            <a:extLst>
              <a:ext uri="{FF2B5EF4-FFF2-40B4-BE49-F238E27FC236}">
                <a16:creationId xmlns:a16="http://schemas.microsoft.com/office/drawing/2014/main" id="{551977E6-47D3-404F-9A35-0EB7DCC28AEE}"/>
              </a:ext>
            </a:extLst>
          </p:cNvPr>
          <p:cNvSpPr/>
          <p:nvPr/>
        </p:nvSpPr>
        <p:spPr>
          <a:xfrm>
            <a:off x="662473" y="3836545"/>
            <a:ext cx="3002622" cy="1155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350" dirty="0">
                <a:solidFill>
                  <a:srgbClr val="00B0F0"/>
                </a:solidFill>
              </a:rPr>
              <a:t>Estabilidad Macroeconómica</a:t>
            </a:r>
            <a:endParaRPr lang="es-CL" sz="1350" dirty="0">
              <a:solidFill>
                <a:srgbClr val="00B0F0"/>
              </a:solidFill>
            </a:endParaRPr>
          </a:p>
        </p:txBody>
      </p:sp>
      <p:sp>
        <p:nvSpPr>
          <p:cNvPr id="9" name="Elipse 8">
            <a:extLst>
              <a:ext uri="{FF2B5EF4-FFF2-40B4-BE49-F238E27FC236}">
                <a16:creationId xmlns:a16="http://schemas.microsoft.com/office/drawing/2014/main" id="{4653CB8D-8571-4711-8872-5997E8DEED63}"/>
              </a:ext>
            </a:extLst>
          </p:cNvPr>
          <p:cNvSpPr/>
          <p:nvPr/>
        </p:nvSpPr>
        <p:spPr>
          <a:xfrm>
            <a:off x="4045611" y="3812811"/>
            <a:ext cx="3320083" cy="1155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350" dirty="0">
                <a:solidFill>
                  <a:srgbClr val="00B0F0"/>
                </a:solidFill>
              </a:rPr>
              <a:t>Preferencias Territoriales</a:t>
            </a:r>
            <a:endParaRPr lang="es-CL" sz="1350" dirty="0">
              <a:solidFill>
                <a:srgbClr val="00B0F0"/>
              </a:solidFill>
            </a:endParaRPr>
          </a:p>
        </p:txBody>
      </p:sp>
      <p:cxnSp>
        <p:nvCxnSpPr>
          <p:cNvPr id="10" name="Conector recto de flecha 9">
            <a:extLst>
              <a:ext uri="{FF2B5EF4-FFF2-40B4-BE49-F238E27FC236}">
                <a16:creationId xmlns:a16="http://schemas.microsoft.com/office/drawing/2014/main" id="{A33C6EBC-27BD-417F-A9F8-C37621C68AE4}"/>
              </a:ext>
            </a:extLst>
          </p:cNvPr>
          <p:cNvCxnSpPr>
            <a:cxnSpLocks/>
          </p:cNvCxnSpPr>
          <p:nvPr/>
        </p:nvCxnSpPr>
        <p:spPr>
          <a:xfrm>
            <a:off x="4864895" y="2835952"/>
            <a:ext cx="438463" cy="7777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D39599-B6DF-41B5-88E9-D026DBEB1598}"/>
              </a:ext>
            </a:extLst>
          </p:cNvPr>
          <p:cNvSpPr>
            <a:spLocks noGrp="1"/>
          </p:cNvSpPr>
          <p:nvPr>
            <p:ph type="title"/>
          </p:nvPr>
        </p:nvSpPr>
        <p:spPr>
          <a:xfrm>
            <a:off x="289249" y="172001"/>
            <a:ext cx="8229600" cy="1143000"/>
          </a:xfrm>
        </p:spPr>
        <p:txBody>
          <a:bodyPr/>
          <a:lstStyle/>
          <a:p>
            <a:r>
              <a:rPr lang="es-US" sz="3600" b="1" dirty="0">
                <a:solidFill>
                  <a:srgbClr val="0070C0"/>
                </a:solidFill>
              </a:rPr>
              <a:t>8.1.- Antecedentes</a:t>
            </a:r>
            <a:r>
              <a:rPr lang="es-US" b="1" dirty="0">
                <a:solidFill>
                  <a:srgbClr val="0070C0"/>
                </a:solidFill>
              </a:rPr>
              <a:t> </a:t>
            </a:r>
            <a:endParaRPr lang="es-CL" dirty="0">
              <a:solidFill>
                <a:srgbClr val="0070C0"/>
              </a:solidFill>
            </a:endParaRPr>
          </a:p>
        </p:txBody>
      </p:sp>
      <p:sp>
        <p:nvSpPr>
          <p:cNvPr id="3" name="Marcador de contenido 2">
            <a:extLst>
              <a:ext uri="{FF2B5EF4-FFF2-40B4-BE49-F238E27FC236}">
                <a16:creationId xmlns:a16="http://schemas.microsoft.com/office/drawing/2014/main" id="{81B50BB2-4E36-4E07-933F-3373FEE28B4E}"/>
              </a:ext>
            </a:extLst>
          </p:cNvPr>
          <p:cNvSpPr>
            <a:spLocks noGrp="1"/>
          </p:cNvSpPr>
          <p:nvPr>
            <p:ph idx="1"/>
          </p:nvPr>
        </p:nvSpPr>
        <p:spPr/>
        <p:txBody>
          <a:bodyPr>
            <a:normAutofit fontScale="85000" lnSpcReduction="10000"/>
          </a:bodyPr>
          <a:lstStyle/>
          <a:p>
            <a:r>
              <a:rPr lang="es-US" dirty="0"/>
              <a:t>El peso de la historia es gravitante.</a:t>
            </a:r>
          </a:p>
          <a:p>
            <a:r>
              <a:rPr lang="es-US" dirty="0"/>
              <a:t>Chile tuvo una experiencia de federalismo</a:t>
            </a:r>
          </a:p>
          <a:p>
            <a:r>
              <a:rPr lang="es-CL" dirty="0"/>
              <a:t>Luego de la caída de Bernardo O’Higgins (1823)</a:t>
            </a:r>
          </a:p>
          <a:p>
            <a:r>
              <a:rPr lang="es-CL" dirty="0"/>
              <a:t>Movimiento liderado por José Miguel Infante (1826)</a:t>
            </a:r>
          </a:p>
          <a:p>
            <a:pPr algn="just"/>
            <a:r>
              <a:rPr lang="es-CL" dirty="0"/>
              <a:t>La propuesta que este grupo levantaba sostenía “que la República debía constituirse en provincias </a:t>
            </a:r>
            <a:r>
              <a:rPr lang="es-CL" dirty="0" err="1"/>
              <a:t>semi-autónomas</a:t>
            </a:r>
            <a:r>
              <a:rPr lang="es-CL" dirty="0"/>
              <a:t> con sus propios gobiernos, sus propios recursos y que sólo dependieran del poder central en determinados aspectos”, ya que “se atribuía el desconcierto del país y la miseria general a la centralización de los poderes políticos, que impedían vigilar de cerca a sus gobernantes y participar de inmediato en los negocios de intereses comunes”.</a:t>
            </a:r>
          </a:p>
        </p:txBody>
      </p:sp>
    </p:spTree>
    <p:extLst>
      <p:ext uri="{BB962C8B-B14F-4D97-AF65-F5344CB8AC3E}">
        <p14:creationId xmlns:p14="http://schemas.microsoft.com/office/powerpoint/2010/main" val="31065279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E77048-0764-4710-A718-B49ED8EFCA4D}"/>
              </a:ext>
            </a:extLst>
          </p:cNvPr>
          <p:cNvSpPr>
            <a:spLocks noGrp="1"/>
          </p:cNvSpPr>
          <p:nvPr>
            <p:ph type="title"/>
          </p:nvPr>
        </p:nvSpPr>
        <p:spPr/>
        <p:txBody>
          <a:bodyPr/>
          <a:lstStyle/>
          <a:p>
            <a:r>
              <a:rPr lang="es-US" sz="3200" b="1" dirty="0">
                <a:solidFill>
                  <a:srgbClr val="0070C0"/>
                </a:solidFill>
              </a:rPr>
              <a:t>8.1.- Antecedentes</a:t>
            </a:r>
            <a:r>
              <a:rPr lang="es-US" b="1" dirty="0">
                <a:solidFill>
                  <a:srgbClr val="0070C0"/>
                </a:solidFill>
              </a:rPr>
              <a:t> </a:t>
            </a:r>
            <a:endParaRPr lang="es-CL" dirty="0">
              <a:solidFill>
                <a:srgbClr val="0070C0"/>
              </a:solidFill>
            </a:endParaRPr>
          </a:p>
        </p:txBody>
      </p:sp>
      <p:sp>
        <p:nvSpPr>
          <p:cNvPr id="3" name="Marcador de contenido 2">
            <a:extLst>
              <a:ext uri="{FF2B5EF4-FFF2-40B4-BE49-F238E27FC236}">
                <a16:creationId xmlns:a16="http://schemas.microsoft.com/office/drawing/2014/main" id="{548C8C14-4314-42C9-AD7F-6F32507EAA02}"/>
              </a:ext>
            </a:extLst>
          </p:cNvPr>
          <p:cNvSpPr>
            <a:spLocks noGrp="1"/>
          </p:cNvSpPr>
          <p:nvPr>
            <p:ph idx="1"/>
          </p:nvPr>
        </p:nvSpPr>
        <p:spPr>
          <a:xfrm>
            <a:off x="628650" y="1891069"/>
            <a:ext cx="7886700" cy="3835838"/>
          </a:xfrm>
        </p:spPr>
        <p:txBody>
          <a:bodyPr>
            <a:normAutofit fontScale="70000" lnSpcReduction="20000"/>
          </a:bodyPr>
          <a:lstStyle/>
          <a:p>
            <a:pPr algn="just"/>
            <a:r>
              <a:rPr lang="es-CL" dirty="0"/>
              <a:t>En las elecciones del año 1826 la tendencia federal obtuvo una gran victoria, lo que le permitió contar con 56 diputados.</a:t>
            </a:r>
          </a:p>
          <a:p>
            <a:pPr algn="just"/>
            <a:r>
              <a:rPr lang="es-CL" dirty="0"/>
              <a:t>Así, el 6 de julio de 1826 Francisco Fernández, diputado de tendencia federalista, presentó el proyecto para que la República de Chile se constituyese como un sistema federal, generando una gran discusión al interior del parlamento, aprobando finalmente el proyecto con 35 votos a favor y 2 en contra, promulgándose como ley el 14 de julio de 1826. La aprobación de este proyecto de ley, significó que el país quedó dividido en ocho provincias, en cada una de las cuales se debía establecer una Asamblea Provincial y un Intendente, previamente electos por voto popular.</a:t>
            </a:r>
          </a:p>
          <a:p>
            <a:pPr algn="just"/>
            <a:r>
              <a:rPr lang="es-CL" dirty="0"/>
              <a:t>Finalmente fue esta situación la que llevó a la posterior extinción de las ideas federales en nuestro país, ya que se produjeron disturbios alrededor de las elecciones provinciales, lo que fomentó el descrédito de esta corriente, pues no era capaz de consolidar en la práctica su ideario, que tantos adeptos logró a lo largo de todo Chile.</a:t>
            </a:r>
          </a:p>
          <a:p>
            <a:endParaRPr lang="es-CL" dirty="0"/>
          </a:p>
        </p:txBody>
      </p:sp>
    </p:spTree>
    <p:extLst>
      <p:ext uri="{BB962C8B-B14F-4D97-AF65-F5344CB8AC3E}">
        <p14:creationId xmlns:p14="http://schemas.microsoft.com/office/powerpoint/2010/main" val="23941507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5DA25B-175F-4C5B-860E-B8CEFE471C78}"/>
              </a:ext>
            </a:extLst>
          </p:cNvPr>
          <p:cNvSpPr>
            <a:spLocks noGrp="1"/>
          </p:cNvSpPr>
          <p:nvPr>
            <p:ph type="title"/>
          </p:nvPr>
        </p:nvSpPr>
        <p:spPr>
          <a:xfrm>
            <a:off x="228353" y="309595"/>
            <a:ext cx="7886700" cy="633935"/>
          </a:xfrm>
        </p:spPr>
        <p:txBody>
          <a:bodyPr>
            <a:normAutofit/>
          </a:bodyPr>
          <a:lstStyle/>
          <a:p>
            <a:r>
              <a:rPr lang="es-US" sz="2700" b="1" dirty="0">
                <a:solidFill>
                  <a:srgbClr val="0070C0"/>
                </a:solidFill>
              </a:rPr>
              <a:t>8.2.- Cronología de la Regionalización</a:t>
            </a:r>
            <a:endParaRPr lang="es-CL" sz="2700" dirty="0">
              <a:solidFill>
                <a:srgbClr val="0070C0"/>
              </a:solidFill>
            </a:endParaRPr>
          </a:p>
        </p:txBody>
      </p:sp>
      <p:sp>
        <p:nvSpPr>
          <p:cNvPr id="4" name="Rectángulo 1">
            <a:extLst>
              <a:ext uri="{FF2B5EF4-FFF2-40B4-BE49-F238E27FC236}">
                <a16:creationId xmlns:a16="http://schemas.microsoft.com/office/drawing/2014/main" id="{1573D326-22D3-4A8C-AADC-3A62BDCCBDF4}"/>
              </a:ext>
            </a:extLst>
          </p:cNvPr>
          <p:cNvSpPr>
            <a:spLocks noChangeArrowheads="1"/>
          </p:cNvSpPr>
          <p:nvPr/>
        </p:nvSpPr>
        <p:spPr bwMode="auto">
          <a:xfrm>
            <a:off x="1647349" y="1844060"/>
            <a:ext cx="1102519" cy="348853"/>
          </a:xfrm>
          <a:prstGeom prst="rect">
            <a:avLst/>
          </a:prstGeom>
          <a:solidFill>
            <a:srgbClr val="4472C4"/>
          </a:solidFill>
          <a:ln w="12700">
            <a:solidFill>
              <a:srgbClr val="1F3763"/>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s-CL" altLang="es-CL" sz="825" b="1">
                <a:solidFill>
                  <a:srgbClr val="000000"/>
                </a:solidFill>
                <a:latin typeface="Calibri" panose="020F0502020204030204" pitchFamily="34" charset="0"/>
                <a:ea typeface="Calibri" panose="020F0502020204030204" pitchFamily="34" charset="0"/>
                <a:cs typeface="Arial" panose="020B0604020202020204" pitchFamily="34" charset="0"/>
              </a:rPr>
              <a:t>1974</a:t>
            </a:r>
            <a:endParaRPr lang="es-CL" altLang="es-CL" sz="1350">
              <a:latin typeface="Arial" panose="020B0604020202020204" pitchFamily="34" charset="0"/>
            </a:endParaRPr>
          </a:p>
        </p:txBody>
      </p:sp>
      <p:sp>
        <p:nvSpPr>
          <p:cNvPr id="6" name="Rectángulo 5">
            <a:extLst>
              <a:ext uri="{FF2B5EF4-FFF2-40B4-BE49-F238E27FC236}">
                <a16:creationId xmlns:a16="http://schemas.microsoft.com/office/drawing/2014/main" id="{02B80468-8A99-47C6-B71B-E7EF4261E7C2}"/>
              </a:ext>
            </a:extLst>
          </p:cNvPr>
          <p:cNvSpPr>
            <a:spLocks noChangeArrowheads="1"/>
          </p:cNvSpPr>
          <p:nvPr/>
        </p:nvSpPr>
        <p:spPr bwMode="auto">
          <a:xfrm>
            <a:off x="5166972" y="1853383"/>
            <a:ext cx="1428750" cy="348853"/>
          </a:xfrm>
          <a:prstGeom prst="rect">
            <a:avLst/>
          </a:prstGeom>
          <a:solidFill>
            <a:srgbClr val="4472C4"/>
          </a:solidFill>
          <a:ln w="12700">
            <a:solidFill>
              <a:srgbClr val="2F528F"/>
            </a:solidFill>
            <a:miter lim="800000"/>
            <a:headEnd/>
            <a:tailEnd/>
          </a:ln>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pPr>
            <a:endParaRPr lang="es-CL" altLang="es-CL" sz="825" b="1"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pPr>
            <a:r>
              <a:rPr lang="es-CL" altLang="es-CL" sz="825" b="1" dirty="0">
                <a:solidFill>
                  <a:srgbClr val="000000"/>
                </a:solidFill>
                <a:latin typeface="Calibri" panose="020F0502020204030204" pitchFamily="34" charset="0"/>
                <a:ea typeface="Calibri" panose="020F0502020204030204" pitchFamily="34" charset="0"/>
                <a:cs typeface="Arial" panose="020B0604020202020204" pitchFamily="34" charset="0"/>
              </a:rPr>
              <a:t>Fondo Nacional de Desarrollo Regional,  FNDR</a:t>
            </a:r>
            <a:endParaRPr lang="es-CL" altLang="es-CL" sz="1350" dirty="0">
              <a:latin typeface="Arial" panose="020B0604020202020204" pitchFamily="34" charset="0"/>
            </a:endParaRPr>
          </a:p>
        </p:txBody>
      </p:sp>
      <p:sp>
        <p:nvSpPr>
          <p:cNvPr id="7" name="Rectángulo 7">
            <a:extLst>
              <a:ext uri="{FF2B5EF4-FFF2-40B4-BE49-F238E27FC236}">
                <a16:creationId xmlns:a16="http://schemas.microsoft.com/office/drawing/2014/main" id="{5AF67882-F296-40C6-B4D2-32C145079931}"/>
              </a:ext>
            </a:extLst>
          </p:cNvPr>
          <p:cNvSpPr>
            <a:spLocks noChangeArrowheads="1"/>
          </p:cNvSpPr>
          <p:nvPr/>
        </p:nvSpPr>
        <p:spPr bwMode="auto">
          <a:xfrm>
            <a:off x="1647349" y="2881822"/>
            <a:ext cx="1102519" cy="348854"/>
          </a:xfrm>
          <a:prstGeom prst="rect">
            <a:avLst/>
          </a:prstGeom>
          <a:solidFill>
            <a:srgbClr val="4472C4"/>
          </a:solidFill>
          <a:ln w="12700">
            <a:solidFill>
              <a:srgbClr val="2F528F"/>
            </a:solidFill>
            <a:miter lim="800000"/>
            <a:headEnd/>
            <a:tailEnd/>
          </a:ln>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pPr>
            <a:endParaRPr lang="es-CL" altLang="es-CL" sz="825" b="1">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pPr>
            <a:r>
              <a:rPr lang="es-CL" altLang="es-CL" sz="825" b="1">
                <a:solidFill>
                  <a:srgbClr val="000000"/>
                </a:solidFill>
                <a:latin typeface="Calibri" panose="020F0502020204030204" pitchFamily="34" charset="0"/>
                <a:ea typeface="Calibri" panose="020F0502020204030204" pitchFamily="34" charset="0"/>
                <a:cs typeface="Arial" panose="020B0604020202020204" pitchFamily="34" charset="0"/>
              </a:rPr>
              <a:t>1992</a:t>
            </a:r>
            <a:endParaRPr lang="es-CL" altLang="es-CL" sz="1350">
              <a:latin typeface="Arial" panose="020B0604020202020204" pitchFamily="34" charset="0"/>
            </a:endParaRPr>
          </a:p>
        </p:txBody>
      </p:sp>
      <p:sp>
        <p:nvSpPr>
          <p:cNvPr id="8" name="Flecha: a la derecha 7">
            <a:extLst>
              <a:ext uri="{FF2B5EF4-FFF2-40B4-BE49-F238E27FC236}">
                <a16:creationId xmlns:a16="http://schemas.microsoft.com/office/drawing/2014/main" id="{DCD4BF5D-3DEB-4492-A75A-A82304786AD0}"/>
              </a:ext>
            </a:extLst>
          </p:cNvPr>
          <p:cNvSpPr/>
          <p:nvPr/>
        </p:nvSpPr>
        <p:spPr>
          <a:xfrm>
            <a:off x="3565927" y="2936441"/>
            <a:ext cx="634365" cy="305753"/>
          </a:xfrm>
          <a:prstGeom prst="right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es-CL" sz="1350"/>
          </a:p>
        </p:txBody>
      </p:sp>
      <p:sp>
        <p:nvSpPr>
          <p:cNvPr id="9" name="Rectángulo 9">
            <a:extLst>
              <a:ext uri="{FF2B5EF4-FFF2-40B4-BE49-F238E27FC236}">
                <a16:creationId xmlns:a16="http://schemas.microsoft.com/office/drawing/2014/main" id="{86911764-A965-43B3-A7F1-F99322923909}"/>
              </a:ext>
            </a:extLst>
          </p:cNvPr>
          <p:cNvSpPr>
            <a:spLocks noChangeArrowheads="1"/>
          </p:cNvSpPr>
          <p:nvPr/>
        </p:nvSpPr>
        <p:spPr bwMode="auto">
          <a:xfrm>
            <a:off x="5166973" y="2886163"/>
            <a:ext cx="1428750" cy="348854"/>
          </a:xfrm>
          <a:prstGeom prst="rect">
            <a:avLst/>
          </a:prstGeom>
          <a:solidFill>
            <a:srgbClr val="4472C4"/>
          </a:solidFill>
          <a:ln w="12700">
            <a:solidFill>
              <a:srgbClr val="2F528F"/>
            </a:solidFill>
            <a:miter lim="800000"/>
            <a:headEnd/>
            <a:tailEnd/>
          </a:ln>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pPr>
            <a:endParaRPr lang="es-CL" altLang="es-CL" sz="825" b="1"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pPr>
            <a:r>
              <a:rPr lang="es-CL" altLang="es-CL" sz="825" b="1" dirty="0">
                <a:solidFill>
                  <a:srgbClr val="000000"/>
                </a:solidFill>
                <a:latin typeface="Calibri" panose="020F0502020204030204" pitchFamily="34" charset="0"/>
                <a:ea typeface="Calibri" panose="020F0502020204030204" pitchFamily="34" charset="0"/>
                <a:cs typeface="Arial" panose="020B0604020202020204" pitchFamily="34" charset="0"/>
              </a:rPr>
              <a:t>Ley  Orgánica de los Gobiernos Regionales</a:t>
            </a:r>
            <a:endParaRPr lang="es-CL" altLang="es-CL" sz="1350" dirty="0">
              <a:latin typeface="Arial" panose="020B0604020202020204" pitchFamily="34" charset="0"/>
            </a:endParaRPr>
          </a:p>
        </p:txBody>
      </p:sp>
      <p:sp>
        <p:nvSpPr>
          <p:cNvPr id="10" name="Rectángulo 10">
            <a:extLst>
              <a:ext uri="{FF2B5EF4-FFF2-40B4-BE49-F238E27FC236}">
                <a16:creationId xmlns:a16="http://schemas.microsoft.com/office/drawing/2014/main" id="{F1402D18-7638-414D-BFF5-08795A591A4A}"/>
              </a:ext>
            </a:extLst>
          </p:cNvPr>
          <p:cNvSpPr>
            <a:spLocks noChangeArrowheads="1"/>
          </p:cNvSpPr>
          <p:nvPr/>
        </p:nvSpPr>
        <p:spPr bwMode="auto">
          <a:xfrm>
            <a:off x="1647349" y="3383440"/>
            <a:ext cx="1102519" cy="348854"/>
          </a:xfrm>
          <a:prstGeom prst="rect">
            <a:avLst/>
          </a:prstGeom>
          <a:solidFill>
            <a:srgbClr val="4472C4"/>
          </a:solidFill>
          <a:ln w="12700">
            <a:solidFill>
              <a:srgbClr val="2F528F"/>
            </a:solidFill>
            <a:miter lim="800000"/>
            <a:headEnd/>
            <a:tailEnd/>
          </a:ln>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pPr>
            <a:endParaRPr lang="es-CL" altLang="es-CL" sz="825" b="1">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pPr>
            <a:r>
              <a:rPr lang="es-CL" altLang="es-CL" sz="825" b="1">
                <a:solidFill>
                  <a:srgbClr val="000000"/>
                </a:solidFill>
                <a:latin typeface="Calibri" panose="020F0502020204030204" pitchFamily="34" charset="0"/>
                <a:ea typeface="Calibri" panose="020F0502020204030204" pitchFamily="34" charset="0"/>
                <a:cs typeface="Arial" panose="020B0604020202020204" pitchFamily="34" charset="0"/>
              </a:rPr>
              <a:t>2013</a:t>
            </a:r>
            <a:endParaRPr lang="es-CL" altLang="es-CL" sz="1350">
              <a:latin typeface="Arial" panose="020B0604020202020204" pitchFamily="34" charset="0"/>
            </a:endParaRPr>
          </a:p>
        </p:txBody>
      </p:sp>
      <p:sp>
        <p:nvSpPr>
          <p:cNvPr id="11" name="Flecha: a la derecha 10">
            <a:extLst>
              <a:ext uri="{FF2B5EF4-FFF2-40B4-BE49-F238E27FC236}">
                <a16:creationId xmlns:a16="http://schemas.microsoft.com/office/drawing/2014/main" id="{2B001336-453A-4EAB-A06E-148095627CA1}"/>
              </a:ext>
            </a:extLst>
          </p:cNvPr>
          <p:cNvSpPr/>
          <p:nvPr/>
        </p:nvSpPr>
        <p:spPr>
          <a:xfrm>
            <a:off x="3626236" y="3455931"/>
            <a:ext cx="634365" cy="305753"/>
          </a:xfrm>
          <a:prstGeom prst="right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es-CL" sz="1350"/>
          </a:p>
        </p:txBody>
      </p:sp>
      <p:sp>
        <p:nvSpPr>
          <p:cNvPr id="12" name="Rectángulo 17">
            <a:extLst>
              <a:ext uri="{FF2B5EF4-FFF2-40B4-BE49-F238E27FC236}">
                <a16:creationId xmlns:a16="http://schemas.microsoft.com/office/drawing/2014/main" id="{9D265B94-FD45-4C4D-B185-454BCB47760D}"/>
              </a:ext>
            </a:extLst>
          </p:cNvPr>
          <p:cNvSpPr>
            <a:spLocks noChangeArrowheads="1"/>
          </p:cNvSpPr>
          <p:nvPr/>
        </p:nvSpPr>
        <p:spPr bwMode="auto">
          <a:xfrm>
            <a:off x="5166973" y="3366118"/>
            <a:ext cx="1428750" cy="348853"/>
          </a:xfrm>
          <a:prstGeom prst="rect">
            <a:avLst/>
          </a:prstGeom>
          <a:solidFill>
            <a:srgbClr val="4472C4"/>
          </a:solidFill>
          <a:ln w="12700">
            <a:solidFill>
              <a:srgbClr val="2F528F"/>
            </a:solidFill>
            <a:miter lim="800000"/>
            <a:headEnd/>
            <a:tailEnd/>
          </a:ln>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pPr>
            <a:endParaRPr lang="es-CL" altLang="es-CL" sz="825" b="1"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pPr>
            <a:r>
              <a:rPr lang="es-CL" altLang="es-CL" sz="825" b="1" dirty="0">
                <a:solidFill>
                  <a:srgbClr val="000000"/>
                </a:solidFill>
                <a:latin typeface="Calibri" panose="020F0502020204030204" pitchFamily="34" charset="0"/>
                <a:ea typeface="Calibri" panose="020F0502020204030204" pitchFamily="34" charset="0"/>
                <a:cs typeface="Arial" panose="020B0604020202020204" pitchFamily="34" charset="0"/>
              </a:rPr>
              <a:t>Elección de los Consejeros Regionales</a:t>
            </a:r>
            <a:endParaRPr lang="es-CL" altLang="es-CL" sz="1350" dirty="0">
              <a:latin typeface="Arial" panose="020B0604020202020204" pitchFamily="34" charset="0"/>
            </a:endParaRPr>
          </a:p>
        </p:txBody>
      </p:sp>
      <p:sp>
        <p:nvSpPr>
          <p:cNvPr id="13" name="Rectángulo 18">
            <a:extLst>
              <a:ext uri="{FF2B5EF4-FFF2-40B4-BE49-F238E27FC236}">
                <a16:creationId xmlns:a16="http://schemas.microsoft.com/office/drawing/2014/main" id="{3D42EC76-FBE7-49F6-95A6-74BBC359DC17}"/>
              </a:ext>
            </a:extLst>
          </p:cNvPr>
          <p:cNvSpPr>
            <a:spLocks noChangeArrowheads="1"/>
          </p:cNvSpPr>
          <p:nvPr/>
        </p:nvSpPr>
        <p:spPr bwMode="auto">
          <a:xfrm>
            <a:off x="1647349" y="3893563"/>
            <a:ext cx="1102519" cy="348854"/>
          </a:xfrm>
          <a:prstGeom prst="rect">
            <a:avLst/>
          </a:prstGeom>
          <a:solidFill>
            <a:srgbClr val="4472C4"/>
          </a:solidFill>
          <a:ln w="12700">
            <a:solidFill>
              <a:srgbClr val="2F528F"/>
            </a:solidFill>
            <a:miter lim="800000"/>
            <a:headEnd/>
            <a:tailEnd/>
          </a:ln>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pPr>
            <a:endParaRPr lang="es-CL" altLang="es-CL" sz="825" b="1">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pPr>
            <a:r>
              <a:rPr lang="es-CL" altLang="es-CL" sz="825" b="1">
                <a:solidFill>
                  <a:srgbClr val="000000"/>
                </a:solidFill>
                <a:latin typeface="Calibri" panose="020F0502020204030204" pitchFamily="34" charset="0"/>
                <a:ea typeface="Calibri" panose="020F0502020204030204" pitchFamily="34" charset="0"/>
                <a:cs typeface="Arial" panose="020B0604020202020204" pitchFamily="34" charset="0"/>
              </a:rPr>
              <a:t>2017-2018</a:t>
            </a:r>
            <a:endParaRPr lang="es-CL" altLang="es-CL" sz="1350">
              <a:latin typeface="Arial" panose="020B0604020202020204" pitchFamily="34" charset="0"/>
            </a:endParaRPr>
          </a:p>
        </p:txBody>
      </p:sp>
      <p:sp>
        <p:nvSpPr>
          <p:cNvPr id="14" name="Flecha: a la derecha 13">
            <a:extLst>
              <a:ext uri="{FF2B5EF4-FFF2-40B4-BE49-F238E27FC236}">
                <a16:creationId xmlns:a16="http://schemas.microsoft.com/office/drawing/2014/main" id="{CE68195C-C59E-495F-A5AA-BDDFB43CD50A}"/>
              </a:ext>
            </a:extLst>
          </p:cNvPr>
          <p:cNvSpPr/>
          <p:nvPr/>
        </p:nvSpPr>
        <p:spPr>
          <a:xfrm>
            <a:off x="3626236" y="3970376"/>
            <a:ext cx="634365" cy="305753"/>
          </a:xfrm>
          <a:prstGeom prst="right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es-CL" sz="1350"/>
          </a:p>
        </p:txBody>
      </p:sp>
      <p:sp>
        <p:nvSpPr>
          <p:cNvPr id="15" name="Rectángulo 20">
            <a:extLst>
              <a:ext uri="{FF2B5EF4-FFF2-40B4-BE49-F238E27FC236}">
                <a16:creationId xmlns:a16="http://schemas.microsoft.com/office/drawing/2014/main" id="{33D91BE3-9BDE-408C-874F-CCC4D86B650E}"/>
              </a:ext>
            </a:extLst>
          </p:cNvPr>
          <p:cNvSpPr>
            <a:spLocks noChangeArrowheads="1"/>
          </p:cNvSpPr>
          <p:nvPr/>
        </p:nvSpPr>
        <p:spPr bwMode="auto">
          <a:xfrm>
            <a:off x="5166973" y="3893565"/>
            <a:ext cx="1428750" cy="348853"/>
          </a:xfrm>
          <a:prstGeom prst="rect">
            <a:avLst/>
          </a:prstGeom>
          <a:solidFill>
            <a:srgbClr val="4472C4"/>
          </a:solidFill>
          <a:ln w="12700">
            <a:solidFill>
              <a:srgbClr val="2F528F"/>
            </a:solidFill>
            <a:miter lim="800000"/>
            <a:headEnd/>
            <a:tailEnd/>
          </a:ln>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pPr>
            <a:endParaRPr lang="es-CL" altLang="es-CL" sz="825" b="1"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pPr>
            <a:r>
              <a:rPr lang="es-CL" altLang="es-CL" sz="825" b="1" dirty="0">
                <a:solidFill>
                  <a:srgbClr val="000000"/>
                </a:solidFill>
                <a:latin typeface="Calibri" panose="020F0502020204030204" pitchFamily="34" charset="0"/>
                <a:ea typeface="Calibri" panose="020F0502020204030204" pitchFamily="34" charset="0"/>
                <a:cs typeface="Arial" panose="020B0604020202020204" pitchFamily="34" charset="0"/>
              </a:rPr>
              <a:t>Elección de Gobernadores Regionales</a:t>
            </a:r>
            <a:endParaRPr lang="es-CL" altLang="es-CL" sz="1350" dirty="0">
              <a:latin typeface="Arial" panose="020B0604020202020204" pitchFamily="34" charset="0"/>
            </a:endParaRPr>
          </a:p>
        </p:txBody>
      </p:sp>
      <p:sp>
        <p:nvSpPr>
          <p:cNvPr id="16" name="Rectángulo 21">
            <a:extLst>
              <a:ext uri="{FF2B5EF4-FFF2-40B4-BE49-F238E27FC236}">
                <a16:creationId xmlns:a16="http://schemas.microsoft.com/office/drawing/2014/main" id="{ED45AC11-B7EB-46B5-B562-FB728751B938}"/>
              </a:ext>
            </a:extLst>
          </p:cNvPr>
          <p:cNvSpPr>
            <a:spLocks noChangeArrowheads="1"/>
          </p:cNvSpPr>
          <p:nvPr/>
        </p:nvSpPr>
        <p:spPr bwMode="auto">
          <a:xfrm>
            <a:off x="1634490" y="4448174"/>
            <a:ext cx="1102519" cy="348854"/>
          </a:xfrm>
          <a:prstGeom prst="rect">
            <a:avLst/>
          </a:prstGeom>
          <a:solidFill>
            <a:srgbClr val="4472C4"/>
          </a:solidFill>
          <a:ln w="12700">
            <a:solidFill>
              <a:srgbClr val="2F528F"/>
            </a:solidFill>
            <a:miter lim="800000"/>
            <a:headEnd/>
            <a:tailEnd/>
          </a:ln>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pPr>
            <a:endParaRPr lang="es-CL" altLang="es-CL" sz="825" b="1">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pPr>
            <a:r>
              <a:rPr lang="es-CL" altLang="es-CL" sz="825" b="1">
                <a:solidFill>
                  <a:srgbClr val="000000"/>
                </a:solidFill>
                <a:latin typeface="Calibri" panose="020F0502020204030204" pitchFamily="34" charset="0"/>
                <a:ea typeface="Calibri" panose="020F0502020204030204" pitchFamily="34" charset="0"/>
                <a:cs typeface="Arial" panose="020B0604020202020204" pitchFamily="34" charset="0"/>
              </a:rPr>
              <a:t>2018</a:t>
            </a:r>
            <a:endParaRPr lang="es-CL" altLang="es-CL" sz="1350">
              <a:latin typeface="Arial" panose="020B0604020202020204" pitchFamily="34" charset="0"/>
            </a:endParaRPr>
          </a:p>
        </p:txBody>
      </p:sp>
      <p:sp>
        <p:nvSpPr>
          <p:cNvPr id="17" name="Flecha: a la derecha 16">
            <a:extLst>
              <a:ext uri="{FF2B5EF4-FFF2-40B4-BE49-F238E27FC236}">
                <a16:creationId xmlns:a16="http://schemas.microsoft.com/office/drawing/2014/main" id="{0CF1E76C-7E9B-4C64-8D8F-CB40AF4FC505}"/>
              </a:ext>
            </a:extLst>
          </p:cNvPr>
          <p:cNvSpPr/>
          <p:nvPr/>
        </p:nvSpPr>
        <p:spPr>
          <a:xfrm>
            <a:off x="3626236" y="4491275"/>
            <a:ext cx="634365" cy="305753"/>
          </a:xfrm>
          <a:prstGeom prst="right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es-CL" sz="1350"/>
          </a:p>
        </p:txBody>
      </p:sp>
      <p:sp>
        <p:nvSpPr>
          <p:cNvPr id="18" name="Rectángulo 24">
            <a:extLst>
              <a:ext uri="{FF2B5EF4-FFF2-40B4-BE49-F238E27FC236}">
                <a16:creationId xmlns:a16="http://schemas.microsoft.com/office/drawing/2014/main" id="{92220A87-F35A-4397-88F3-838D4855EDE5}"/>
              </a:ext>
            </a:extLst>
          </p:cNvPr>
          <p:cNvSpPr>
            <a:spLocks noChangeArrowheads="1"/>
          </p:cNvSpPr>
          <p:nvPr/>
        </p:nvSpPr>
        <p:spPr bwMode="auto">
          <a:xfrm>
            <a:off x="5166973" y="4395181"/>
            <a:ext cx="1428750" cy="365522"/>
          </a:xfrm>
          <a:prstGeom prst="rect">
            <a:avLst/>
          </a:prstGeom>
          <a:solidFill>
            <a:srgbClr val="4472C4"/>
          </a:solidFill>
          <a:ln w="12700">
            <a:solidFill>
              <a:srgbClr val="2F528F"/>
            </a:solidFill>
            <a:miter lim="800000"/>
            <a:headEnd/>
            <a:tailEnd/>
          </a:ln>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pPr>
            <a:endParaRPr lang="es-CL" altLang="es-CL" sz="825" b="1">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pPr>
            <a:r>
              <a:rPr lang="es-CL" altLang="es-CL" sz="825" b="1">
                <a:solidFill>
                  <a:srgbClr val="000000"/>
                </a:solidFill>
                <a:latin typeface="Calibri" panose="020F0502020204030204" pitchFamily="34" charset="0"/>
                <a:ea typeface="Calibri" panose="020F0502020204030204" pitchFamily="34" charset="0"/>
                <a:cs typeface="Arial" panose="020B0604020202020204" pitchFamily="34" charset="0"/>
              </a:rPr>
              <a:t>Fortalecimiento Regional</a:t>
            </a:r>
            <a:endParaRPr lang="es-CL" altLang="es-CL" sz="1350">
              <a:latin typeface="Arial" panose="020B0604020202020204" pitchFamily="34" charset="0"/>
            </a:endParaRPr>
          </a:p>
        </p:txBody>
      </p:sp>
      <p:sp>
        <p:nvSpPr>
          <p:cNvPr id="19" name="Rectángulo 25">
            <a:extLst>
              <a:ext uri="{FF2B5EF4-FFF2-40B4-BE49-F238E27FC236}">
                <a16:creationId xmlns:a16="http://schemas.microsoft.com/office/drawing/2014/main" id="{85C05FAE-E902-47E4-A63E-72065BBFF2BE}"/>
              </a:ext>
            </a:extLst>
          </p:cNvPr>
          <p:cNvSpPr>
            <a:spLocks noChangeArrowheads="1"/>
          </p:cNvSpPr>
          <p:nvPr/>
        </p:nvSpPr>
        <p:spPr bwMode="auto">
          <a:xfrm>
            <a:off x="1617345" y="4969073"/>
            <a:ext cx="1102519" cy="348854"/>
          </a:xfrm>
          <a:prstGeom prst="rect">
            <a:avLst/>
          </a:prstGeom>
          <a:solidFill>
            <a:srgbClr val="4472C4"/>
          </a:solidFill>
          <a:ln w="12700">
            <a:solidFill>
              <a:srgbClr val="2F528F"/>
            </a:solidFill>
            <a:miter lim="800000"/>
            <a:headEnd/>
            <a:tailEnd/>
          </a:ln>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pPr>
            <a:endParaRPr lang="es-CL" altLang="es-CL" sz="825" b="1"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pPr>
            <a:r>
              <a:rPr lang="es-CL" altLang="es-CL" sz="825" b="1" dirty="0">
                <a:solidFill>
                  <a:srgbClr val="000000"/>
                </a:solidFill>
                <a:latin typeface="Calibri" panose="020F0502020204030204" pitchFamily="34" charset="0"/>
                <a:ea typeface="Calibri" panose="020F0502020204030204" pitchFamily="34" charset="0"/>
                <a:cs typeface="Arial" panose="020B0604020202020204" pitchFamily="34" charset="0"/>
              </a:rPr>
              <a:t>2022-2023</a:t>
            </a:r>
            <a:endParaRPr lang="es-CL" altLang="es-CL" sz="1350" dirty="0">
              <a:latin typeface="Arial" panose="020B0604020202020204" pitchFamily="34" charset="0"/>
            </a:endParaRPr>
          </a:p>
        </p:txBody>
      </p:sp>
      <p:sp>
        <p:nvSpPr>
          <p:cNvPr id="20" name="Flecha: a la derecha 19">
            <a:extLst>
              <a:ext uri="{FF2B5EF4-FFF2-40B4-BE49-F238E27FC236}">
                <a16:creationId xmlns:a16="http://schemas.microsoft.com/office/drawing/2014/main" id="{CC3E163A-A017-444F-975A-D3F5CA3DAD91}"/>
              </a:ext>
            </a:extLst>
          </p:cNvPr>
          <p:cNvSpPr/>
          <p:nvPr/>
        </p:nvSpPr>
        <p:spPr>
          <a:xfrm>
            <a:off x="3626236" y="5012174"/>
            <a:ext cx="634365" cy="305753"/>
          </a:xfrm>
          <a:prstGeom prst="right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es-CL" sz="1350"/>
          </a:p>
        </p:txBody>
      </p:sp>
      <p:sp>
        <p:nvSpPr>
          <p:cNvPr id="21" name="Rectángulo 27">
            <a:extLst>
              <a:ext uri="{FF2B5EF4-FFF2-40B4-BE49-F238E27FC236}">
                <a16:creationId xmlns:a16="http://schemas.microsoft.com/office/drawing/2014/main" id="{93D740C9-BB6F-4E14-BA55-48902EEB9F04}"/>
              </a:ext>
            </a:extLst>
          </p:cNvPr>
          <p:cNvSpPr>
            <a:spLocks noChangeArrowheads="1"/>
          </p:cNvSpPr>
          <p:nvPr/>
        </p:nvSpPr>
        <p:spPr bwMode="auto">
          <a:xfrm>
            <a:off x="5166973" y="4962526"/>
            <a:ext cx="1428750" cy="348853"/>
          </a:xfrm>
          <a:prstGeom prst="rect">
            <a:avLst/>
          </a:prstGeom>
          <a:solidFill>
            <a:srgbClr val="4472C4"/>
          </a:solidFill>
          <a:ln w="12700">
            <a:solidFill>
              <a:srgbClr val="2F528F"/>
            </a:solidFill>
            <a:miter lim="800000"/>
            <a:headEnd/>
            <a:tailEnd/>
          </a:ln>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pPr>
            <a:endParaRPr lang="es-CL" altLang="es-CL" sz="825" b="1"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pPr>
            <a:r>
              <a:rPr lang="es-CL" altLang="es-CL" sz="825" b="1" dirty="0">
                <a:solidFill>
                  <a:srgbClr val="000000"/>
                </a:solidFill>
                <a:latin typeface="Calibri" panose="020F0502020204030204" pitchFamily="34" charset="0"/>
                <a:ea typeface="Calibri" panose="020F0502020204030204" pitchFamily="34" charset="0"/>
                <a:cs typeface="Arial" panose="020B0604020202020204" pitchFamily="34" charset="0"/>
              </a:rPr>
              <a:t>Nueva estructura Presupuestaria</a:t>
            </a:r>
            <a:endParaRPr lang="es-CL" altLang="es-CL" sz="1350" dirty="0">
              <a:latin typeface="Arial" panose="020B0604020202020204" pitchFamily="34" charset="0"/>
            </a:endParaRPr>
          </a:p>
        </p:txBody>
      </p:sp>
      <p:sp>
        <p:nvSpPr>
          <p:cNvPr id="22" name="Rectangle 19">
            <a:extLst>
              <a:ext uri="{FF2B5EF4-FFF2-40B4-BE49-F238E27FC236}">
                <a16:creationId xmlns:a16="http://schemas.microsoft.com/office/drawing/2014/main" id="{D386D388-6D7A-4E2C-8A1C-F6F2DB115559}"/>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s-CL" sz="1350"/>
          </a:p>
        </p:txBody>
      </p:sp>
      <p:sp>
        <p:nvSpPr>
          <p:cNvPr id="23" name="Rectangle 21">
            <a:extLst>
              <a:ext uri="{FF2B5EF4-FFF2-40B4-BE49-F238E27FC236}">
                <a16:creationId xmlns:a16="http://schemas.microsoft.com/office/drawing/2014/main" id="{D016826F-4DD3-47FF-B4E1-004BB7DCB409}"/>
              </a:ext>
            </a:extLst>
          </p:cNvPr>
          <p:cNvSpPr>
            <a:spLocks noChangeArrowheads="1"/>
          </p:cNvSpPr>
          <p:nvPr/>
        </p:nvSpPr>
        <p:spPr bwMode="auto">
          <a:xfrm>
            <a:off x="1" y="12331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s-CL" sz="1350"/>
          </a:p>
        </p:txBody>
      </p:sp>
      <p:sp>
        <p:nvSpPr>
          <p:cNvPr id="25" name="Rectángulo 1">
            <a:extLst>
              <a:ext uri="{FF2B5EF4-FFF2-40B4-BE49-F238E27FC236}">
                <a16:creationId xmlns:a16="http://schemas.microsoft.com/office/drawing/2014/main" id="{391C5E3D-E04C-4D27-945F-79B042C196B6}"/>
              </a:ext>
            </a:extLst>
          </p:cNvPr>
          <p:cNvSpPr>
            <a:spLocks noGrp="1" noChangeArrowheads="1"/>
          </p:cNvSpPr>
          <p:nvPr>
            <p:ph idx="1"/>
          </p:nvPr>
        </p:nvSpPr>
        <p:spPr bwMode="auto">
          <a:xfrm>
            <a:off x="1647349" y="2381884"/>
            <a:ext cx="1102520" cy="294182"/>
          </a:xfrm>
          <a:prstGeom prst="rect">
            <a:avLst/>
          </a:prstGeom>
          <a:solidFill>
            <a:srgbClr val="4472C4"/>
          </a:solidFill>
          <a:ln w="12700">
            <a:solidFill>
              <a:srgbClr val="1F3763"/>
            </a:solidFill>
            <a:miter lim="800000"/>
            <a:headEnd/>
            <a:tailEnd/>
          </a:ln>
        </p:spPr>
        <p:txBody>
          <a:bodyPr vert="horz" wrap="square" lIns="68580" tIns="34290" rIns="68580" bIns="34290" numCol="1" anchor="ctr" anchorCtr="0" compatLnSpc="1">
            <a:prstTxWarp prst="textNoShape">
              <a:avLst/>
            </a:prstTxWarp>
          </a:bodyPr>
          <a:lstStyle/>
          <a:p>
            <a:pPr marL="0" indent="0" algn="ctr" defTabSz="685800" eaLnBrk="0" hangingPunct="0">
              <a:spcBef>
                <a:spcPct val="0"/>
              </a:spcBef>
              <a:buNone/>
            </a:pPr>
            <a:r>
              <a:rPr lang="es-CL" altLang="es-CL" sz="825" b="1" dirty="0">
                <a:solidFill>
                  <a:srgbClr val="000000"/>
                </a:solidFill>
                <a:latin typeface="Calibri" panose="020F0502020204030204" pitchFamily="34" charset="0"/>
                <a:ea typeface="Calibri" panose="020F0502020204030204" pitchFamily="34" charset="0"/>
                <a:cs typeface="Arial" panose="020B0604020202020204" pitchFamily="34" charset="0"/>
              </a:rPr>
              <a:t>1988</a:t>
            </a:r>
            <a:endParaRPr lang="es-CL" altLang="es-CL" sz="1350" dirty="0">
              <a:latin typeface="Arial" panose="020B0604020202020204" pitchFamily="34" charset="0"/>
            </a:endParaRPr>
          </a:p>
        </p:txBody>
      </p:sp>
      <p:sp>
        <p:nvSpPr>
          <p:cNvPr id="28" name="Rectángulo 27">
            <a:extLst>
              <a:ext uri="{FF2B5EF4-FFF2-40B4-BE49-F238E27FC236}">
                <a16:creationId xmlns:a16="http://schemas.microsoft.com/office/drawing/2014/main" id="{517F4C01-8CF6-4E06-A2E9-7053D76E7144}"/>
              </a:ext>
            </a:extLst>
          </p:cNvPr>
          <p:cNvSpPr>
            <a:spLocks noChangeArrowheads="1"/>
          </p:cNvSpPr>
          <p:nvPr/>
        </p:nvSpPr>
        <p:spPr bwMode="auto">
          <a:xfrm>
            <a:off x="5166973" y="2330123"/>
            <a:ext cx="1428750" cy="348853"/>
          </a:xfrm>
          <a:prstGeom prst="rect">
            <a:avLst/>
          </a:prstGeom>
          <a:solidFill>
            <a:srgbClr val="4472C4"/>
          </a:solidFill>
          <a:ln w="12700">
            <a:solidFill>
              <a:srgbClr val="2F528F"/>
            </a:solidFill>
            <a:miter lim="800000"/>
            <a:headEnd/>
            <a:tailEnd/>
          </a:ln>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pPr>
            <a:endParaRPr lang="es-CL" altLang="es-CL" sz="825" b="1"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pPr>
            <a:r>
              <a:rPr lang="es-CL" altLang="es-CL" sz="825" b="1" dirty="0">
                <a:solidFill>
                  <a:srgbClr val="000000"/>
                </a:solidFill>
                <a:latin typeface="Calibri" panose="020F0502020204030204" pitchFamily="34" charset="0"/>
                <a:ea typeface="Calibri" panose="020F0502020204030204" pitchFamily="34" charset="0"/>
                <a:cs typeface="Arial" panose="020B0604020202020204" pitchFamily="34" charset="0"/>
              </a:rPr>
              <a:t>Ley </a:t>
            </a:r>
            <a:r>
              <a:rPr lang="es-CL" altLang="es-CL" sz="825" b="1" dirty="0" err="1">
                <a:solidFill>
                  <a:srgbClr val="000000"/>
                </a:solidFill>
                <a:latin typeface="Calibri" panose="020F0502020204030204" pitchFamily="34" charset="0"/>
                <a:ea typeface="Calibri" panose="020F0502020204030204" pitchFamily="34" charset="0"/>
                <a:cs typeface="Arial" panose="020B0604020202020204" pitchFamily="34" charset="0"/>
              </a:rPr>
              <a:t>N°</a:t>
            </a:r>
            <a:r>
              <a:rPr lang="es-CL" altLang="es-CL" sz="825" b="1" dirty="0">
                <a:solidFill>
                  <a:srgbClr val="000000"/>
                </a:solidFill>
                <a:latin typeface="Calibri" panose="020F0502020204030204" pitchFamily="34" charset="0"/>
                <a:ea typeface="Calibri" panose="020F0502020204030204" pitchFamily="34" charset="0"/>
                <a:cs typeface="Arial" panose="020B0604020202020204" pitchFamily="34" charset="0"/>
              </a:rPr>
              <a:t> 18.695, Orgánica de Municipalidades</a:t>
            </a:r>
            <a:endParaRPr lang="es-CL" altLang="es-CL" sz="1350" dirty="0">
              <a:latin typeface="Arial" panose="020B0604020202020204" pitchFamily="34" charset="0"/>
            </a:endParaRPr>
          </a:p>
        </p:txBody>
      </p:sp>
      <p:sp>
        <p:nvSpPr>
          <p:cNvPr id="29" name="Rectángulo 28">
            <a:extLst>
              <a:ext uri="{FF2B5EF4-FFF2-40B4-BE49-F238E27FC236}">
                <a16:creationId xmlns:a16="http://schemas.microsoft.com/office/drawing/2014/main" id="{ADF47B5A-128C-4899-915C-B13CBC811749}"/>
              </a:ext>
            </a:extLst>
          </p:cNvPr>
          <p:cNvSpPr/>
          <p:nvPr/>
        </p:nvSpPr>
        <p:spPr>
          <a:xfrm>
            <a:off x="846754" y="1540073"/>
            <a:ext cx="6649898" cy="42157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p>
        </p:txBody>
      </p:sp>
      <p:sp>
        <p:nvSpPr>
          <p:cNvPr id="30" name="Flecha: a la derecha 29">
            <a:extLst>
              <a:ext uri="{FF2B5EF4-FFF2-40B4-BE49-F238E27FC236}">
                <a16:creationId xmlns:a16="http://schemas.microsoft.com/office/drawing/2014/main" id="{ABFC7C1C-A19D-2BD8-5888-E1C0F653C6C4}"/>
              </a:ext>
            </a:extLst>
          </p:cNvPr>
          <p:cNvSpPr/>
          <p:nvPr/>
        </p:nvSpPr>
        <p:spPr>
          <a:xfrm>
            <a:off x="3571312" y="2395985"/>
            <a:ext cx="634365" cy="305753"/>
          </a:xfrm>
          <a:prstGeom prst="right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es-CL" sz="1350"/>
          </a:p>
        </p:txBody>
      </p:sp>
      <p:sp>
        <p:nvSpPr>
          <p:cNvPr id="31" name="Flecha: a la derecha 30">
            <a:extLst>
              <a:ext uri="{FF2B5EF4-FFF2-40B4-BE49-F238E27FC236}">
                <a16:creationId xmlns:a16="http://schemas.microsoft.com/office/drawing/2014/main" id="{9940A87A-CFB1-3773-D5CA-7D87FAB333DF}"/>
              </a:ext>
            </a:extLst>
          </p:cNvPr>
          <p:cNvSpPr/>
          <p:nvPr/>
        </p:nvSpPr>
        <p:spPr>
          <a:xfrm>
            <a:off x="3550463" y="1855426"/>
            <a:ext cx="634365" cy="260228"/>
          </a:xfrm>
          <a:prstGeom prst="right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es-CL" sz="1350"/>
          </a:p>
        </p:txBody>
      </p:sp>
    </p:spTree>
    <p:extLst>
      <p:ext uri="{BB962C8B-B14F-4D97-AF65-F5344CB8AC3E}">
        <p14:creationId xmlns:p14="http://schemas.microsoft.com/office/powerpoint/2010/main" val="2821167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5380" y="339615"/>
            <a:ext cx="6172200" cy="637580"/>
          </a:xfrm>
        </p:spPr>
        <p:txBody>
          <a:bodyPr>
            <a:normAutofit fontScale="90000"/>
          </a:bodyPr>
          <a:lstStyle/>
          <a:p>
            <a:r>
              <a:rPr lang="es-CL" b="1" dirty="0">
                <a:solidFill>
                  <a:srgbClr val="0070C0"/>
                </a:solidFill>
              </a:rPr>
              <a:t>9.- GOBIERNOS REGIONALES</a:t>
            </a:r>
          </a:p>
        </p:txBody>
      </p:sp>
      <p:sp>
        <p:nvSpPr>
          <p:cNvPr id="3" name="2 Marcador de contenido"/>
          <p:cNvSpPr>
            <a:spLocks noGrp="1"/>
          </p:cNvSpPr>
          <p:nvPr>
            <p:ph idx="1"/>
          </p:nvPr>
        </p:nvSpPr>
        <p:spPr>
          <a:xfrm>
            <a:off x="654342" y="1194318"/>
            <a:ext cx="7752540" cy="4129571"/>
          </a:xfrm>
        </p:spPr>
        <p:txBody>
          <a:bodyPr>
            <a:normAutofit fontScale="92500" lnSpcReduction="20000"/>
          </a:bodyPr>
          <a:lstStyle/>
          <a:p>
            <a:pPr algn="just"/>
            <a:r>
              <a:rPr lang="es-US" dirty="0"/>
              <a:t>Ley </a:t>
            </a:r>
            <a:r>
              <a:rPr lang="es-US" dirty="0" err="1"/>
              <a:t>N°</a:t>
            </a:r>
            <a:r>
              <a:rPr lang="es-US" dirty="0"/>
              <a:t> 19.175, Orgánica de los Gobiernos Regionales (1975). última modificación en 2018.</a:t>
            </a:r>
          </a:p>
          <a:p>
            <a:pPr algn="just"/>
            <a:r>
              <a:rPr lang="es-US" dirty="0"/>
              <a:t>Art. 13°: “</a:t>
            </a:r>
            <a:r>
              <a:rPr lang="es-CL" dirty="0"/>
              <a:t>La administración superior de cada región del país estará radicada en un gobierno regional, que tendrá por objeto el desarrollo social, cultural y económico de ella”.</a:t>
            </a:r>
          </a:p>
          <a:p>
            <a:pPr algn="just"/>
            <a:r>
              <a:rPr lang="es-CL" dirty="0"/>
              <a:t>La autoridad regional corresponde al Intendente (Gobernador Regional).</a:t>
            </a:r>
          </a:p>
          <a:p>
            <a:pPr algn="just"/>
            <a:r>
              <a:rPr lang="es-CL" dirty="0"/>
              <a:t>Funciones: lo relativo a políticas, planes, programas y proyectos de desarrollo de la región en el ámbito de sus competencias; materias de desarrollo regional y de orden territorial; elaborar y aprobar el proyecto de presupuestos; resolver temas de inversión regional (FNDR).</a:t>
            </a:r>
            <a:endParaRPr lang="es-US" dirty="0"/>
          </a:p>
          <a:p>
            <a:endParaRPr lang="es-CL"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2B44A8-5F7A-4B5A-9674-8D0E8DE23DB3}"/>
              </a:ext>
            </a:extLst>
          </p:cNvPr>
          <p:cNvSpPr>
            <a:spLocks noGrp="1"/>
          </p:cNvSpPr>
          <p:nvPr>
            <p:ph type="title"/>
          </p:nvPr>
        </p:nvSpPr>
        <p:spPr/>
        <p:txBody>
          <a:bodyPr/>
          <a:lstStyle/>
          <a:p>
            <a:r>
              <a:rPr lang="es-CL" b="1" dirty="0">
                <a:solidFill>
                  <a:srgbClr val="0070C0"/>
                </a:solidFill>
              </a:rPr>
              <a:t>9.- GOBIERNOS REGIONALES</a:t>
            </a:r>
            <a:r>
              <a:rPr lang="es-US" dirty="0"/>
              <a:t> </a:t>
            </a:r>
            <a:endParaRPr lang="es-CL" dirty="0"/>
          </a:p>
        </p:txBody>
      </p:sp>
      <p:sp>
        <p:nvSpPr>
          <p:cNvPr id="3" name="Marcador de contenido 2">
            <a:extLst>
              <a:ext uri="{FF2B5EF4-FFF2-40B4-BE49-F238E27FC236}">
                <a16:creationId xmlns:a16="http://schemas.microsoft.com/office/drawing/2014/main" id="{8FAB9D37-C19E-4C2B-94AC-454B0407E66F}"/>
              </a:ext>
            </a:extLst>
          </p:cNvPr>
          <p:cNvSpPr>
            <a:spLocks noGrp="1"/>
          </p:cNvSpPr>
          <p:nvPr>
            <p:ph idx="1"/>
          </p:nvPr>
        </p:nvSpPr>
        <p:spPr/>
        <p:txBody>
          <a:bodyPr/>
          <a:lstStyle/>
          <a:p>
            <a:r>
              <a:rPr lang="es-US"/>
              <a:t>Constitución: </a:t>
            </a:r>
            <a:r>
              <a:rPr lang="es-US" dirty="0"/>
              <a:t>se menciona un Fondo Nacional de Desarrollo Regional (FNDR).</a:t>
            </a:r>
          </a:p>
          <a:p>
            <a:r>
              <a:rPr lang="es-US" dirty="0"/>
              <a:t>Ley </a:t>
            </a:r>
            <a:r>
              <a:rPr lang="es-US" dirty="0" err="1"/>
              <a:t>N°</a:t>
            </a:r>
            <a:r>
              <a:rPr lang="es-US" dirty="0"/>
              <a:t> 19.175: se menciona el FNDR y su distribución. Un 90% se distribuye directamente a los Gobiernos Regionales y un 10% se destina a gastos de emergencias del país (5%) y a eficiencia (5%).</a:t>
            </a:r>
          </a:p>
          <a:p>
            <a:r>
              <a:rPr lang="es-US" dirty="0"/>
              <a:t>Ley </a:t>
            </a:r>
            <a:r>
              <a:rPr lang="es-US" dirty="0" err="1"/>
              <a:t>N°</a:t>
            </a:r>
            <a:r>
              <a:rPr lang="es-US" dirty="0"/>
              <a:t> 21.210, Reforma Tributaria: un porcentaje de la inversión privada en las regiones se destinará a los Gobiernos Regionales. </a:t>
            </a:r>
            <a:endParaRPr lang="es-CL" dirty="0"/>
          </a:p>
        </p:txBody>
      </p:sp>
    </p:spTree>
    <p:extLst>
      <p:ext uri="{BB962C8B-B14F-4D97-AF65-F5344CB8AC3E}">
        <p14:creationId xmlns:p14="http://schemas.microsoft.com/office/powerpoint/2010/main" val="5997296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913E6B-836A-4180-8D23-D101D5963ED1}"/>
              </a:ext>
            </a:extLst>
          </p:cNvPr>
          <p:cNvSpPr>
            <a:spLocks noGrp="1"/>
          </p:cNvSpPr>
          <p:nvPr>
            <p:ph type="title"/>
          </p:nvPr>
        </p:nvSpPr>
        <p:spPr/>
        <p:txBody>
          <a:bodyPr/>
          <a:lstStyle/>
          <a:p>
            <a:r>
              <a:rPr lang="es-CL" b="1" dirty="0">
                <a:solidFill>
                  <a:srgbClr val="0070C0"/>
                </a:solidFill>
              </a:rPr>
              <a:t>9.- GOBIERNOS REGIONALES</a:t>
            </a:r>
            <a:r>
              <a:rPr lang="es-US" dirty="0"/>
              <a:t> </a:t>
            </a:r>
            <a:endParaRPr lang="es-CL" dirty="0"/>
          </a:p>
        </p:txBody>
      </p:sp>
      <p:sp>
        <p:nvSpPr>
          <p:cNvPr id="3" name="Marcador de contenido 2">
            <a:extLst>
              <a:ext uri="{FF2B5EF4-FFF2-40B4-BE49-F238E27FC236}">
                <a16:creationId xmlns:a16="http://schemas.microsoft.com/office/drawing/2014/main" id="{BF4852EF-0084-4BD1-AA19-2FD6B07D0A32}"/>
              </a:ext>
            </a:extLst>
          </p:cNvPr>
          <p:cNvSpPr>
            <a:spLocks noGrp="1"/>
          </p:cNvSpPr>
          <p:nvPr>
            <p:ph idx="1"/>
          </p:nvPr>
        </p:nvSpPr>
        <p:spPr>
          <a:xfrm>
            <a:off x="559837" y="1700215"/>
            <a:ext cx="8126964" cy="3991458"/>
          </a:xfrm>
        </p:spPr>
        <p:txBody>
          <a:bodyPr>
            <a:normAutofit fontScale="70000" lnSpcReduction="20000"/>
          </a:bodyPr>
          <a:lstStyle/>
          <a:p>
            <a:pPr algn="just"/>
            <a:r>
              <a:rPr lang="es-US" dirty="0"/>
              <a:t>La Ley de Presupuestos incorpora a los Gobiernos Regionales. </a:t>
            </a:r>
          </a:p>
          <a:p>
            <a:pPr algn="just"/>
            <a:r>
              <a:rPr lang="es-US" dirty="0"/>
              <a:t>Cada Gobierno Regional tiene 2 programas presupuestarios en la Ley de Presupuestos: Programa de Funcionamiento y el Programa de Inversión.</a:t>
            </a:r>
          </a:p>
          <a:p>
            <a:pPr algn="just"/>
            <a:r>
              <a:rPr lang="es-US" dirty="0"/>
              <a:t>El Gobierno Regional de Magallanes incorpora un 3er programa presupuestario denominado Fondo de Desarrollo de Magallanes (FONDEMA).</a:t>
            </a:r>
          </a:p>
          <a:p>
            <a:pPr algn="just"/>
            <a:r>
              <a:rPr lang="es-US" dirty="0"/>
              <a:t>Asimismo en el presupuesto de la SUBDERE se consideran recursos para los Gobiernos Regionales, una parte se distribuye hacia estos organismos en la Ley de Presupuestos y otra parte se va distribuyendo durante el año fiscal según carteras de proyectos, principalmente.</a:t>
            </a:r>
          </a:p>
          <a:p>
            <a:pPr algn="just"/>
            <a:r>
              <a:rPr lang="es-CL" dirty="0"/>
              <a:t>La función de la SUBDERE es </a:t>
            </a:r>
            <a:r>
              <a:rPr lang="es-US" dirty="0"/>
              <a:t>i</a:t>
            </a:r>
            <a:r>
              <a:rPr lang="es-CL" dirty="0" err="1"/>
              <a:t>mpulsar</a:t>
            </a:r>
            <a:r>
              <a:rPr lang="es-CL" dirty="0"/>
              <a:t> y conducir las reformas institucionales en materia de descentralización, que contribuyan a una efectiva transferencia de atribuciones y responsabilidades en el ámbito político, económico y administrativo a los gobiernos regionales y a los municipios.</a:t>
            </a:r>
          </a:p>
        </p:txBody>
      </p:sp>
    </p:spTree>
    <p:extLst>
      <p:ext uri="{BB962C8B-B14F-4D97-AF65-F5344CB8AC3E}">
        <p14:creationId xmlns:p14="http://schemas.microsoft.com/office/powerpoint/2010/main" val="38382080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1CF5DF-FB7B-4AB2-B932-7F639B8E092D}"/>
              </a:ext>
            </a:extLst>
          </p:cNvPr>
          <p:cNvSpPr>
            <a:spLocks noGrp="1"/>
          </p:cNvSpPr>
          <p:nvPr>
            <p:ph type="title"/>
          </p:nvPr>
        </p:nvSpPr>
        <p:spPr/>
        <p:txBody>
          <a:bodyPr>
            <a:normAutofit/>
          </a:bodyPr>
          <a:lstStyle/>
          <a:p>
            <a:r>
              <a:rPr lang="es-CL" sz="2000" b="1" dirty="0">
                <a:solidFill>
                  <a:srgbClr val="0070C0"/>
                </a:solidFill>
              </a:rPr>
              <a:t>9.1.- Programas de Funcionamiento de los Gobiernos Regionales</a:t>
            </a:r>
            <a:r>
              <a:rPr lang="es-US" sz="2000" dirty="0">
                <a:solidFill>
                  <a:srgbClr val="0070C0"/>
                </a:solidFill>
              </a:rPr>
              <a:t> </a:t>
            </a:r>
            <a:endParaRPr lang="es-CL" sz="2000" dirty="0">
              <a:solidFill>
                <a:srgbClr val="0070C0"/>
              </a:solidFill>
            </a:endParaRPr>
          </a:p>
        </p:txBody>
      </p:sp>
      <p:sp>
        <p:nvSpPr>
          <p:cNvPr id="3" name="Marcador de contenido 2">
            <a:extLst>
              <a:ext uri="{FF2B5EF4-FFF2-40B4-BE49-F238E27FC236}">
                <a16:creationId xmlns:a16="http://schemas.microsoft.com/office/drawing/2014/main" id="{A3B336D7-05EB-4470-AD2B-1AF2F8462175}"/>
              </a:ext>
            </a:extLst>
          </p:cNvPr>
          <p:cNvSpPr>
            <a:spLocks noGrp="1"/>
          </p:cNvSpPr>
          <p:nvPr>
            <p:ph idx="1"/>
          </p:nvPr>
        </p:nvSpPr>
        <p:spPr>
          <a:xfrm>
            <a:off x="1042988" y="1298999"/>
            <a:ext cx="7643812" cy="4644601"/>
          </a:xfrm>
        </p:spPr>
        <p:txBody>
          <a:bodyPr/>
          <a:lstStyle/>
          <a:p>
            <a:r>
              <a:rPr lang="es-US" dirty="0"/>
              <a:t>En estos presupuestos se consideran los recursos para el funcionamiento de los Gobiernos Regionales: gastos en personal, funcionamiento y adquisiciones no financieras para sus dependencias. </a:t>
            </a:r>
          </a:p>
          <a:p>
            <a:r>
              <a:rPr lang="es-US" dirty="0"/>
              <a:t>Asimismo se incluyen los gastos asociados a los Consejeros Regionales: dietas, capacitación, viáticos.</a:t>
            </a:r>
          </a:p>
          <a:p>
            <a:endParaRPr lang="es-US" dirty="0"/>
          </a:p>
          <a:p>
            <a:r>
              <a:rPr lang="es-US" dirty="0"/>
              <a:t>Laboran en total, según las glosas de la Ley de Presupuestos 2020, 2.343 funcionarios, lo que representa aproximadamente un 0,7% de la dotación total del Gobierno Central.</a:t>
            </a:r>
            <a:endParaRPr lang="es-CL" dirty="0"/>
          </a:p>
        </p:txBody>
      </p:sp>
    </p:spTree>
    <p:extLst>
      <p:ext uri="{BB962C8B-B14F-4D97-AF65-F5344CB8AC3E}">
        <p14:creationId xmlns:p14="http://schemas.microsoft.com/office/powerpoint/2010/main" val="14755546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4E3BCC-60CC-4B3F-96D3-F78D92B54DAF}"/>
              </a:ext>
            </a:extLst>
          </p:cNvPr>
          <p:cNvSpPr>
            <a:spLocks noGrp="1"/>
          </p:cNvSpPr>
          <p:nvPr>
            <p:ph type="title"/>
          </p:nvPr>
        </p:nvSpPr>
        <p:spPr/>
        <p:txBody>
          <a:bodyPr/>
          <a:lstStyle/>
          <a:p>
            <a:r>
              <a:rPr lang="es-CL" sz="2000" b="1" dirty="0">
                <a:solidFill>
                  <a:srgbClr val="0070C0"/>
                </a:solidFill>
              </a:rPr>
              <a:t>9.1.- Programas de Funcionamiento de los Gobiernos Regionales</a:t>
            </a:r>
            <a:r>
              <a:rPr lang="es-US" sz="2000" dirty="0">
                <a:solidFill>
                  <a:srgbClr val="0070C0"/>
                </a:solidFill>
              </a:rPr>
              <a:t> </a:t>
            </a:r>
            <a:r>
              <a:rPr lang="es-US" sz="2000" dirty="0"/>
              <a:t> </a:t>
            </a:r>
            <a:endParaRPr lang="es-CL" sz="2000" dirty="0"/>
          </a:p>
        </p:txBody>
      </p:sp>
      <p:graphicFrame>
        <p:nvGraphicFramePr>
          <p:cNvPr id="5" name="Marcador de contenido 4">
            <a:extLst>
              <a:ext uri="{FF2B5EF4-FFF2-40B4-BE49-F238E27FC236}">
                <a16:creationId xmlns:a16="http://schemas.microsoft.com/office/drawing/2014/main" id="{210427EF-DEDF-40FC-B474-AEFF834AA71B}"/>
              </a:ext>
            </a:extLst>
          </p:cNvPr>
          <p:cNvGraphicFramePr>
            <a:graphicFrameLocks noGrp="1"/>
          </p:cNvGraphicFramePr>
          <p:nvPr>
            <p:ph idx="1"/>
            <p:extLst>
              <p:ext uri="{D42A27DB-BD31-4B8C-83A1-F6EECF244321}">
                <p14:modId xmlns:p14="http://schemas.microsoft.com/office/powerpoint/2010/main" val="3505862522"/>
              </p:ext>
            </p:extLst>
          </p:nvPr>
        </p:nvGraphicFramePr>
        <p:xfrm>
          <a:off x="1464906" y="1324947"/>
          <a:ext cx="6130211" cy="4501352"/>
        </p:xfrm>
        <a:graphic>
          <a:graphicData uri="http://schemas.openxmlformats.org/drawingml/2006/table">
            <a:tbl>
              <a:tblPr/>
              <a:tblGrid>
                <a:gridCol w="3995409">
                  <a:extLst>
                    <a:ext uri="{9D8B030D-6E8A-4147-A177-3AD203B41FA5}">
                      <a16:colId xmlns:a16="http://schemas.microsoft.com/office/drawing/2014/main" val="4023929886"/>
                    </a:ext>
                  </a:extLst>
                </a:gridCol>
                <a:gridCol w="2134802">
                  <a:extLst>
                    <a:ext uri="{9D8B030D-6E8A-4147-A177-3AD203B41FA5}">
                      <a16:colId xmlns:a16="http://schemas.microsoft.com/office/drawing/2014/main" val="3682309832"/>
                    </a:ext>
                  </a:extLst>
                </a:gridCol>
              </a:tblGrid>
              <a:tr h="239433">
                <a:tc gridSpan="2">
                  <a:txBody>
                    <a:bodyPr/>
                    <a:lstStyle/>
                    <a:p>
                      <a:pPr algn="l" fontAlgn="b"/>
                      <a:r>
                        <a:rPr lang="es-CL" sz="1100" b="1" i="0" u="none" strike="noStrike">
                          <a:solidFill>
                            <a:srgbClr val="000000"/>
                          </a:solidFill>
                          <a:effectLst/>
                          <a:latin typeface="Calibri" panose="020F0502020204030204" pitchFamily="34" charset="0"/>
                        </a:rPr>
                        <a:t>Presupuestos de Funcionamiento 2020</a:t>
                      </a:r>
                    </a:p>
                  </a:txBody>
                  <a:tcPr marL="6944" marR="6944" marT="6944" marB="0" anchor="b">
                    <a:lnL>
                      <a:noFill/>
                    </a:lnL>
                    <a:lnR>
                      <a:noFill/>
                    </a:lnR>
                    <a:lnT>
                      <a:noFill/>
                    </a:lnT>
                    <a:lnB>
                      <a:noFill/>
                    </a:lnB>
                  </a:tcPr>
                </a:tc>
                <a:tc hMerge="1">
                  <a:txBody>
                    <a:bodyPr/>
                    <a:lstStyle/>
                    <a:p>
                      <a:endParaRPr lang="es-CL"/>
                    </a:p>
                  </a:txBody>
                  <a:tcPr/>
                </a:tc>
                <a:extLst>
                  <a:ext uri="{0D108BD9-81ED-4DB2-BD59-A6C34878D82A}">
                    <a16:rowId xmlns:a16="http://schemas.microsoft.com/office/drawing/2014/main" val="2842606840"/>
                  </a:ext>
                </a:extLst>
              </a:tr>
              <a:tr h="239433">
                <a:tc>
                  <a:txBody>
                    <a:bodyPr/>
                    <a:lstStyle/>
                    <a:p>
                      <a:pPr algn="l" fontAlgn="b"/>
                      <a:endParaRPr lang="es-CL" sz="1100" b="1" i="0" u="none" strike="noStrike">
                        <a:solidFill>
                          <a:srgbClr val="000000"/>
                        </a:solidFill>
                        <a:effectLst/>
                        <a:latin typeface="Calibri" panose="020F0502020204030204" pitchFamily="34" charset="0"/>
                      </a:endParaRPr>
                    </a:p>
                  </a:txBody>
                  <a:tcPr marL="6944" marR="6944" marT="6944" marB="0" anchor="b">
                    <a:lnL>
                      <a:noFill/>
                    </a:lnL>
                    <a:lnR>
                      <a:noFill/>
                    </a:lnR>
                    <a:lnT>
                      <a:noFill/>
                    </a:lnT>
                    <a:lnB>
                      <a:noFill/>
                    </a:lnB>
                  </a:tcPr>
                </a:tc>
                <a:tc>
                  <a:txBody>
                    <a:bodyPr/>
                    <a:lstStyle/>
                    <a:p>
                      <a:pPr algn="ctr" fontAlgn="b"/>
                      <a:endParaRPr lang="es-CL" sz="800" b="1" i="0" u="none" strike="noStrike">
                        <a:solidFill>
                          <a:srgbClr val="000000"/>
                        </a:solidFill>
                        <a:effectLst/>
                        <a:latin typeface="Calibri" panose="020F0502020204030204" pitchFamily="34" charset="0"/>
                      </a:endParaRPr>
                    </a:p>
                  </a:txBody>
                  <a:tcPr marL="6944" marR="6944" marT="6944" marB="0" anchor="b">
                    <a:lnL>
                      <a:noFill/>
                    </a:lnL>
                    <a:lnR>
                      <a:noFill/>
                    </a:lnR>
                    <a:lnT>
                      <a:noFill/>
                    </a:lnT>
                    <a:lnB>
                      <a:noFill/>
                    </a:lnB>
                  </a:tcPr>
                </a:tc>
                <a:extLst>
                  <a:ext uri="{0D108BD9-81ED-4DB2-BD59-A6C34878D82A}">
                    <a16:rowId xmlns:a16="http://schemas.microsoft.com/office/drawing/2014/main" val="1589450265"/>
                  </a:ext>
                </a:extLst>
              </a:tr>
              <a:tr h="191547">
                <a:tc>
                  <a:txBody>
                    <a:bodyPr/>
                    <a:lstStyle/>
                    <a:p>
                      <a:pPr algn="l" fontAlgn="b"/>
                      <a:endParaRPr lang="es-CL" sz="800" b="0" i="0" u="none" strike="noStrike" dirty="0">
                        <a:solidFill>
                          <a:srgbClr val="000000"/>
                        </a:solidFill>
                        <a:effectLst/>
                        <a:latin typeface="Calibri" panose="020F0502020204030204" pitchFamily="34" charset="0"/>
                      </a:endParaRPr>
                    </a:p>
                  </a:txBody>
                  <a:tcPr marL="6944" marR="6944" marT="694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a:solidFill>
                            <a:srgbClr val="000000"/>
                          </a:solidFill>
                          <a:effectLst/>
                          <a:latin typeface="Calibri" panose="020F0502020204030204" pitchFamily="34" charset="0"/>
                        </a:rPr>
                        <a:t>Miles de $</a:t>
                      </a:r>
                    </a:p>
                  </a:txBody>
                  <a:tcPr marL="6944" marR="6944" marT="6944"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91516"/>
                  </a:ext>
                </a:extLst>
              </a:tr>
              <a:tr h="383093">
                <a:tc rowSpan="2">
                  <a:txBody>
                    <a:bodyPr/>
                    <a:lstStyle/>
                    <a:p>
                      <a:pPr algn="ctr" fontAlgn="ctr"/>
                      <a:r>
                        <a:rPr lang="es-CL" sz="800" b="1" i="0" u="none" strike="noStrike">
                          <a:solidFill>
                            <a:srgbClr val="000000"/>
                          </a:solidFill>
                          <a:effectLst/>
                          <a:latin typeface="Calibri" panose="020F0502020204030204" pitchFamily="34" charset="0"/>
                        </a:rPr>
                        <a:t>GOBIERNO REGIONAL</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800" b="1" i="0" u="none" strike="noStrike">
                          <a:solidFill>
                            <a:srgbClr val="000000"/>
                          </a:solidFill>
                          <a:effectLst/>
                          <a:latin typeface="Calibri" panose="020F0502020204030204" pitchFamily="34" charset="0"/>
                        </a:rPr>
                        <a:t>Ppto. 2020</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046003150"/>
                  </a:ext>
                </a:extLst>
              </a:tr>
              <a:tr h="191547">
                <a:tc vMerge="1">
                  <a:txBody>
                    <a:bodyPr/>
                    <a:lstStyle/>
                    <a:p>
                      <a:endParaRPr lang="es-CL"/>
                    </a:p>
                  </a:txBody>
                  <a:tcPr/>
                </a:tc>
                <a:tc>
                  <a:txBody>
                    <a:bodyPr/>
                    <a:lstStyle/>
                    <a:p>
                      <a:pPr algn="ctr" fontAlgn="ctr"/>
                      <a:r>
                        <a:rPr lang="es-CL" sz="800" b="1" i="0" u="none" strike="noStrike">
                          <a:solidFill>
                            <a:srgbClr val="000000"/>
                          </a:solidFill>
                          <a:effectLst/>
                          <a:latin typeface="Calibri" panose="020F0502020204030204" pitchFamily="34" charset="0"/>
                        </a:rPr>
                        <a:t> </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0067229"/>
                  </a:ext>
                </a:extLst>
              </a:tr>
              <a:tr h="191547">
                <a:tc>
                  <a:txBody>
                    <a:bodyPr/>
                    <a:lstStyle/>
                    <a:p>
                      <a:pPr algn="l" fontAlgn="ctr"/>
                      <a:r>
                        <a:rPr lang="es-CL" sz="800" b="0" i="0" u="none" strike="noStrike">
                          <a:solidFill>
                            <a:srgbClr val="000000"/>
                          </a:solidFill>
                          <a:effectLst/>
                          <a:latin typeface="Calibri" panose="020F0502020204030204" pitchFamily="34" charset="0"/>
                        </a:rPr>
                        <a:t>TARAPACA</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4.311.386</a:t>
                      </a:r>
                    </a:p>
                  </a:txBody>
                  <a:tcPr marL="6944" marR="6944" marT="69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188124"/>
                  </a:ext>
                </a:extLst>
              </a:tr>
              <a:tr h="191547">
                <a:tc>
                  <a:txBody>
                    <a:bodyPr/>
                    <a:lstStyle/>
                    <a:p>
                      <a:pPr algn="l" fontAlgn="ctr"/>
                      <a:r>
                        <a:rPr lang="es-CL" sz="800" b="0" i="0" u="none" strike="noStrike">
                          <a:solidFill>
                            <a:srgbClr val="000000"/>
                          </a:solidFill>
                          <a:effectLst/>
                          <a:latin typeface="Calibri" panose="020F0502020204030204" pitchFamily="34" charset="0"/>
                        </a:rPr>
                        <a:t>ANTOFAGASTA</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4.677.958</a:t>
                      </a:r>
                    </a:p>
                  </a:txBody>
                  <a:tcPr marL="6944" marR="6944" marT="69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8731675"/>
                  </a:ext>
                </a:extLst>
              </a:tr>
              <a:tr h="191547">
                <a:tc>
                  <a:txBody>
                    <a:bodyPr/>
                    <a:lstStyle/>
                    <a:p>
                      <a:pPr algn="l" fontAlgn="ctr"/>
                      <a:r>
                        <a:rPr lang="es-CL" sz="800" b="0" i="0" u="none" strike="noStrike">
                          <a:solidFill>
                            <a:srgbClr val="000000"/>
                          </a:solidFill>
                          <a:effectLst/>
                          <a:latin typeface="Calibri" panose="020F0502020204030204" pitchFamily="34" charset="0"/>
                        </a:rPr>
                        <a:t>ATACAMA</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800" b="0" i="0" u="none" strike="noStrike" dirty="0">
                          <a:solidFill>
                            <a:srgbClr val="000000"/>
                          </a:solidFill>
                          <a:effectLst/>
                          <a:latin typeface="Calibri" panose="020F0502020204030204" pitchFamily="34" charset="0"/>
                        </a:rPr>
                        <a:t>4.460.719</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0072755"/>
                  </a:ext>
                </a:extLst>
              </a:tr>
              <a:tr h="191547">
                <a:tc>
                  <a:txBody>
                    <a:bodyPr/>
                    <a:lstStyle/>
                    <a:p>
                      <a:pPr algn="l" fontAlgn="ctr"/>
                      <a:r>
                        <a:rPr lang="es-CL" sz="800" b="0" i="0" u="none" strike="noStrike">
                          <a:solidFill>
                            <a:srgbClr val="000000"/>
                          </a:solidFill>
                          <a:effectLst/>
                          <a:latin typeface="Calibri" panose="020F0502020204030204" pitchFamily="34" charset="0"/>
                        </a:rPr>
                        <a:t>COQUIMBO</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800" b="0" i="0" u="none" strike="noStrike" dirty="0">
                          <a:solidFill>
                            <a:srgbClr val="000000"/>
                          </a:solidFill>
                          <a:effectLst/>
                          <a:latin typeface="Calibri" panose="020F0502020204030204" pitchFamily="34" charset="0"/>
                        </a:rPr>
                        <a:t>5.188.043</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0867362"/>
                  </a:ext>
                </a:extLst>
              </a:tr>
              <a:tr h="191547">
                <a:tc>
                  <a:txBody>
                    <a:bodyPr/>
                    <a:lstStyle/>
                    <a:p>
                      <a:pPr algn="l" fontAlgn="ctr"/>
                      <a:r>
                        <a:rPr lang="es-CL" sz="800" b="0" i="0" u="none" strike="noStrike">
                          <a:solidFill>
                            <a:srgbClr val="000000"/>
                          </a:solidFill>
                          <a:effectLst/>
                          <a:latin typeface="Calibri" panose="020F0502020204030204" pitchFamily="34" charset="0"/>
                        </a:rPr>
                        <a:t>VALPARAISO</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800" b="0" i="0" u="none" strike="noStrike" dirty="0">
                          <a:solidFill>
                            <a:srgbClr val="000000"/>
                          </a:solidFill>
                          <a:effectLst/>
                          <a:latin typeface="Calibri" panose="020F0502020204030204" pitchFamily="34" charset="0"/>
                        </a:rPr>
                        <a:t>5.490.951</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8967252"/>
                  </a:ext>
                </a:extLst>
              </a:tr>
              <a:tr h="191547">
                <a:tc>
                  <a:txBody>
                    <a:bodyPr/>
                    <a:lstStyle/>
                    <a:p>
                      <a:pPr algn="l" fontAlgn="ctr"/>
                      <a:r>
                        <a:rPr lang="es-CL" sz="800" b="0" i="0" u="none" strike="noStrike">
                          <a:solidFill>
                            <a:srgbClr val="000000"/>
                          </a:solidFill>
                          <a:effectLst/>
                          <a:latin typeface="Calibri" panose="020F0502020204030204" pitchFamily="34" charset="0"/>
                        </a:rPr>
                        <a:t>O´HIGGINS</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800" b="0" i="0" u="none" strike="noStrike" dirty="0">
                          <a:solidFill>
                            <a:srgbClr val="000000"/>
                          </a:solidFill>
                          <a:effectLst/>
                          <a:latin typeface="Calibri" panose="020F0502020204030204" pitchFamily="34" charset="0"/>
                        </a:rPr>
                        <a:t>4.145.851</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5282514"/>
                  </a:ext>
                </a:extLst>
              </a:tr>
              <a:tr h="191547">
                <a:tc>
                  <a:txBody>
                    <a:bodyPr/>
                    <a:lstStyle/>
                    <a:p>
                      <a:pPr algn="l" fontAlgn="ctr"/>
                      <a:r>
                        <a:rPr lang="es-CL" sz="800" b="0" i="0" u="none" strike="noStrike">
                          <a:solidFill>
                            <a:srgbClr val="000000"/>
                          </a:solidFill>
                          <a:effectLst/>
                          <a:latin typeface="Calibri" panose="020F0502020204030204" pitchFamily="34" charset="0"/>
                        </a:rPr>
                        <a:t>MAULE</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800" b="0" i="0" u="none" strike="noStrike" dirty="0">
                          <a:solidFill>
                            <a:srgbClr val="000000"/>
                          </a:solidFill>
                          <a:effectLst/>
                          <a:latin typeface="Calibri" panose="020F0502020204030204" pitchFamily="34" charset="0"/>
                        </a:rPr>
                        <a:t>4.666.525</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7192200"/>
                  </a:ext>
                </a:extLst>
              </a:tr>
              <a:tr h="191547">
                <a:tc>
                  <a:txBody>
                    <a:bodyPr/>
                    <a:lstStyle/>
                    <a:p>
                      <a:pPr algn="l" fontAlgn="ctr"/>
                      <a:r>
                        <a:rPr lang="es-CL" sz="800" b="0" i="0" u="none" strike="noStrike">
                          <a:solidFill>
                            <a:srgbClr val="000000"/>
                          </a:solidFill>
                          <a:effectLst/>
                          <a:latin typeface="Calibri" panose="020F0502020204030204" pitchFamily="34" charset="0"/>
                        </a:rPr>
                        <a:t>BIO BIO</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800" b="0" i="0" u="none" strike="noStrike" dirty="0">
                          <a:solidFill>
                            <a:srgbClr val="000000"/>
                          </a:solidFill>
                          <a:effectLst/>
                          <a:latin typeface="Calibri" panose="020F0502020204030204" pitchFamily="34" charset="0"/>
                        </a:rPr>
                        <a:t>5.792.929</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8441183"/>
                  </a:ext>
                </a:extLst>
              </a:tr>
              <a:tr h="191547">
                <a:tc>
                  <a:txBody>
                    <a:bodyPr/>
                    <a:lstStyle/>
                    <a:p>
                      <a:pPr algn="l" fontAlgn="ctr"/>
                      <a:r>
                        <a:rPr lang="es-CL" sz="800" b="0" i="0" u="none" strike="noStrike">
                          <a:solidFill>
                            <a:srgbClr val="000000"/>
                          </a:solidFill>
                          <a:effectLst/>
                          <a:latin typeface="Calibri" panose="020F0502020204030204" pitchFamily="34" charset="0"/>
                        </a:rPr>
                        <a:t>ARAUCANIA</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800" b="0" i="0" u="none" strike="noStrike" dirty="0">
                          <a:solidFill>
                            <a:srgbClr val="000000"/>
                          </a:solidFill>
                          <a:effectLst/>
                          <a:latin typeface="Calibri" panose="020F0502020204030204" pitchFamily="34" charset="0"/>
                        </a:rPr>
                        <a:t>5.336.971</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7887087"/>
                  </a:ext>
                </a:extLst>
              </a:tr>
              <a:tr h="191547">
                <a:tc>
                  <a:txBody>
                    <a:bodyPr/>
                    <a:lstStyle/>
                    <a:p>
                      <a:pPr algn="l" fontAlgn="ctr"/>
                      <a:r>
                        <a:rPr lang="es-CL" sz="800" b="0" i="0" u="none" strike="noStrike">
                          <a:solidFill>
                            <a:srgbClr val="000000"/>
                          </a:solidFill>
                          <a:effectLst/>
                          <a:latin typeface="Calibri" panose="020F0502020204030204" pitchFamily="34" charset="0"/>
                        </a:rPr>
                        <a:t>LOS LAGOS</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800" b="0" i="0" u="none" strike="noStrike" dirty="0">
                          <a:solidFill>
                            <a:srgbClr val="000000"/>
                          </a:solidFill>
                          <a:effectLst/>
                          <a:latin typeface="Calibri" panose="020F0502020204030204" pitchFamily="34" charset="0"/>
                        </a:rPr>
                        <a:t>5.046.641</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736624"/>
                  </a:ext>
                </a:extLst>
              </a:tr>
              <a:tr h="191547">
                <a:tc>
                  <a:txBody>
                    <a:bodyPr/>
                    <a:lstStyle/>
                    <a:p>
                      <a:pPr algn="l" fontAlgn="ctr"/>
                      <a:r>
                        <a:rPr lang="es-CL" sz="800" b="0" i="0" u="none" strike="noStrike">
                          <a:solidFill>
                            <a:srgbClr val="000000"/>
                          </a:solidFill>
                          <a:effectLst/>
                          <a:latin typeface="Calibri" panose="020F0502020204030204" pitchFamily="34" charset="0"/>
                        </a:rPr>
                        <a:t>AYSEN</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800" b="0" i="0" u="none" strike="noStrike" dirty="0">
                          <a:solidFill>
                            <a:srgbClr val="000000"/>
                          </a:solidFill>
                          <a:effectLst/>
                          <a:latin typeface="Calibri" panose="020F0502020204030204" pitchFamily="34" charset="0"/>
                        </a:rPr>
                        <a:t>5.486.061</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2915656"/>
                  </a:ext>
                </a:extLst>
              </a:tr>
              <a:tr h="191547">
                <a:tc>
                  <a:txBody>
                    <a:bodyPr/>
                    <a:lstStyle/>
                    <a:p>
                      <a:pPr algn="l" fontAlgn="ctr"/>
                      <a:r>
                        <a:rPr lang="es-CL" sz="800" b="0" i="0" u="none" strike="noStrike">
                          <a:solidFill>
                            <a:srgbClr val="000000"/>
                          </a:solidFill>
                          <a:effectLst/>
                          <a:latin typeface="Calibri" panose="020F0502020204030204" pitchFamily="34" charset="0"/>
                        </a:rPr>
                        <a:t>MAGALLANES</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800" b="0" i="0" u="none" strike="noStrike" dirty="0">
                          <a:solidFill>
                            <a:srgbClr val="000000"/>
                          </a:solidFill>
                          <a:effectLst/>
                          <a:latin typeface="Calibri" panose="020F0502020204030204" pitchFamily="34" charset="0"/>
                        </a:rPr>
                        <a:t>4.752.083</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7095151"/>
                  </a:ext>
                </a:extLst>
              </a:tr>
              <a:tr h="191547">
                <a:tc>
                  <a:txBody>
                    <a:bodyPr/>
                    <a:lstStyle/>
                    <a:p>
                      <a:pPr algn="l" fontAlgn="ctr"/>
                      <a:r>
                        <a:rPr lang="es-CL" sz="800" b="0" i="0" u="none" strike="noStrike">
                          <a:solidFill>
                            <a:srgbClr val="000000"/>
                          </a:solidFill>
                          <a:effectLst/>
                          <a:latin typeface="Calibri" panose="020F0502020204030204" pitchFamily="34" charset="0"/>
                        </a:rPr>
                        <a:t>METROPOLITANA</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800" b="0" i="0" u="none" strike="noStrike" dirty="0">
                          <a:solidFill>
                            <a:srgbClr val="000000"/>
                          </a:solidFill>
                          <a:effectLst/>
                          <a:latin typeface="Calibri" panose="020F0502020204030204" pitchFamily="34" charset="0"/>
                        </a:rPr>
                        <a:t>7.615.739</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1390412"/>
                  </a:ext>
                </a:extLst>
              </a:tr>
              <a:tr h="191547">
                <a:tc>
                  <a:txBody>
                    <a:bodyPr/>
                    <a:lstStyle/>
                    <a:p>
                      <a:pPr algn="l" fontAlgn="ctr"/>
                      <a:r>
                        <a:rPr lang="es-CL" sz="800" b="0" i="0" u="none" strike="noStrike">
                          <a:solidFill>
                            <a:srgbClr val="000000"/>
                          </a:solidFill>
                          <a:effectLst/>
                          <a:latin typeface="Calibri" panose="020F0502020204030204" pitchFamily="34" charset="0"/>
                        </a:rPr>
                        <a:t>LOS RIOS</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800" b="0" i="0" u="none" strike="noStrike" dirty="0">
                          <a:solidFill>
                            <a:srgbClr val="000000"/>
                          </a:solidFill>
                          <a:effectLst/>
                          <a:latin typeface="Calibri" panose="020F0502020204030204" pitchFamily="34" charset="0"/>
                        </a:rPr>
                        <a:t>4.744.795</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9575119"/>
                  </a:ext>
                </a:extLst>
              </a:tr>
              <a:tr h="191547">
                <a:tc>
                  <a:txBody>
                    <a:bodyPr/>
                    <a:lstStyle/>
                    <a:p>
                      <a:pPr algn="l" fontAlgn="ctr"/>
                      <a:r>
                        <a:rPr lang="es-CL" sz="800" b="0" i="0" u="none" strike="noStrike">
                          <a:solidFill>
                            <a:srgbClr val="000000"/>
                          </a:solidFill>
                          <a:effectLst/>
                          <a:latin typeface="Calibri" panose="020F0502020204030204" pitchFamily="34" charset="0"/>
                        </a:rPr>
                        <a:t>ARICA</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800" b="0" i="0" u="none" strike="noStrike" dirty="0">
                          <a:solidFill>
                            <a:srgbClr val="000000"/>
                          </a:solidFill>
                          <a:effectLst/>
                          <a:latin typeface="Calibri" panose="020F0502020204030204" pitchFamily="34" charset="0"/>
                        </a:rPr>
                        <a:t>4.451.901</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145355"/>
                  </a:ext>
                </a:extLst>
              </a:tr>
              <a:tr h="191547">
                <a:tc>
                  <a:txBody>
                    <a:bodyPr/>
                    <a:lstStyle/>
                    <a:p>
                      <a:pPr algn="l" fontAlgn="ctr"/>
                      <a:r>
                        <a:rPr lang="es-CL" sz="800" b="0" i="0" u="none" strike="noStrike">
                          <a:solidFill>
                            <a:srgbClr val="000000"/>
                          </a:solidFill>
                          <a:effectLst/>
                          <a:latin typeface="Calibri" panose="020F0502020204030204" pitchFamily="34" charset="0"/>
                        </a:rPr>
                        <a:t>ÑUBLE</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800" b="0" i="0" u="none" strike="noStrike" dirty="0">
                          <a:solidFill>
                            <a:srgbClr val="000000"/>
                          </a:solidFill>
                          <a:effectLst/>
                          <a:latin typeface="Calibri" panose="020F0502020204030204" pitchFamily="34" charset="0"/>
                        </a:rPr>
                        <a:t>2.637.041</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2082877"/>
                  </a:ext>
                </a:extLst>
              </a:tr>
              <a:tr h="191547">
                <a:tc>
                  <a:txBody>
                    <a:bodyPr/>
                    <a:lstStyle/>
                    <a:p>
                      <a:pPr algn="l" fontAlgn="ctr"/>
                      <a:r>
                        <a:rPr lang="es-CL" sz="800" b="1" i="0" u="none" strike="noStrike">
                          <a:solidFill>
                            <a:srgbClr val="000000"/>
                          </a:solidFill>
                          <a:effectLst/>
                          <a:latin typeface="Calibri" panose="020F0502020204030204" pitchFamily="34" charset="0"/>
                        </a:rPr>
                        <a:t>TOTAL FUNCIONAMIENTO</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800" b="1" i="0" u="none" strike="noStrike" dirty="0">
                          <a:solidFill>
                            <a:srgbClr val="000000"/>
                          </a:solidFill>
                          <a:effectLst/>
                          <a:latin typeface="Calibri" panose="020F0502020204030204" pitchFamily="34" charset="0"/>
                        </a:rPr>
                        <a:t>78.805.594</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9808739"/>
                  </a:ext>
                </a:extLst>
              </a:tr>
            </a:tbl>
          </a:graphicData>
        </a:graphic>
      </p:graphicFrame>
    </p:spTree>
    <p:extLst>
      <p:ext uri="{BB962C8B-B14F-4D97-AF65-F5344CB8AC3E}">
        <p14:creationId xmlns:p14="http://schemas.microsoft.com/office/powerpoint/2010/main" val="1458231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FC28D2-05C1-4AA1-B523-D2CD92D52844}"/>
              </a:ext>
            </a:extLst>
          </p:cNvPr>
          <p:cNvSpPr>
            <a:spLocks noGrp="1"/>
          </p:cNvSpPr>
          <p:nvPr>
            <p:ph type="title"/>
          </p:nvPr>
        </p:nvSpPr>
        <p:spPr>
          <a:xfrm>
            <a:off x="457200" y="274638"/>
            <a:ext cx="8229600" cy="714407"/>
          </a:xfrm>
        </p:spPr>
        <p:txBody>
          <a:bodyPr/>
          <a:lstStyle/>
          <a:p>
            <a:r>
              <a:rPr lang="es-US" sz="2800" b="1" dirty="0"/>
              <a:t>2.- ESTADO Y MACROECONOMIA</a:t>
            </a:r>
            <a:endParaRPr lang="es-CL" sz="2800" dirty="0"/>
          </a:p>
        </p:txBody>
      </p:sp>
      <p:pic>
        <p:nvPicPr>
          <p:cNvPr id="10" name="Marcador de contenido 9">
            <a:extLst>
              <a:ext uri="{FF2B5EF4-FFF2-40B4-BE49-F238E27FC236}">
                <a16:creationId xmlns:a16="http://schemas.microsoft.com/office/drawing/2014/main" id="{1BC8CE40-2B8D-5EF0-B0A4-8B40614204D0}"/>
              </a:ext>
            </a:extLst>
          </p:cNvPr>
          <p:cNvPicPr>
            <a:picLocks noGrp="1" noChangeAspect="1"/>
          </p:cNvPicPr>
          <p:nvPr>
            <p:ph idx="1"/>
          </p:nvPr>
        </p:nvPicPr>
        <p:blipFill rotWithShape="1">
          <a:blip r:embed="rId2"/>
          <a:srcRect l="34757" t="34145" r="15781" b="4753"/>
          <a:stretch/>
        </p:blipFill>
        <p:spPr>
          <a:xfrm>
            <a:off x="923732" y="989045"/>
            <a:ext cx="7763068" cy="4693297"/>
          </a:xfrm>
          <a:solidFill>
            <a:schemeClr val="accent1"/>
          </a:solidFill>
          <a:ln>
            <a:solidFill>
              <a:schemeClr val="tx1">
                <a:alpha val="94000"/>
              </a:schemeClr>
            </a:solidFill>
          </a:ln>
        </p:spPr>
      </p:pic>
    </p:spTree>
    <p:extLst>
      <p:ext uri="{BB962C8B-B14F-4D97-AF65-F5344CB8AC3E}">
        <p14:creationId xmlns:p14="http://schemas.microsoft.com/office/powerpoint/2010/main" val="32265988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A2E509-26E7-40E8-AC7B-57EF60C7EED4}"/>
              </a:ext>
            </a:extLst>
          </p:cNvPr>
          <p:cNvSpPr>
            <a:spLocks noGrp="1"/>
          </p:cNvSpPr>
          <p:nvPr>
            <p:ph type="title"/>
          </p:nvPr>
        </p:nvSpPr>
        <p:spPr>
          <a:xfrm>
            <a:off x="375642" y="501651"/>
            <a:ext cx="7886700" cy="669958"/>
          </a:xfrm>
        </p:spPr>
        <p:txBody>
          <a:bodyPr>
            <a:normAutofit/>
          </a:bodyPr>
          <a:lstStyle/>
          <a:p>
            <a:r>
              <a:rPr lang="es-CL" sz="2100" b="1" dirty="0">
                <a:solidFill>
                  <a:srgbClr val="0070C0"/>
                </a:solidFill>
              </a:rPr>
              <a:t>9.2.-</a:t>
            </a:r>
            <a:r>
              <a:rPr lang="es-CL" sz="2200" b="1" dirty="0">
                <a:solidFill>
                  <a:srgbClr val="0070C0"/>
                </a:solidFill>
              </a:rPr>
              <a:t>Fuentes de Financiamiento – Inversión Regional</a:t>
            </a:r>
            <a:endParaRPr lang="es-CL" sz="2100" dirty="0">
              <a:solidFill>
                <a:srgbClr val="0070C0"/>
              </a:solidFill>
            </a:endParaRPr>
          </a:p>
        </p:txBody>
      </p:sp>
      <p:sp>
        <p:nvSpPr>
          <p:cNvPr id="4" name="Marcador de número de diapositiva 3">
            <a:extLst>
              <a:ext uri="{FF2B5EF4-FFF2-40B4-BE49-F238E27FC236}">
                <a16:creationId xmlns:a16="http://schemas.microsoft.com/office/drawing/2014/main" id="{284A01C3-A850-4DFF-AC10-C33B6E51646E}"/>
              </a:ext>
            </a:extLst>
          </p:cNvPr>
          <p:cNvSpPr>
            <a:spLocks noGrp="1"/>
          </p:cNvSpPr>
          <p:nvPr>
            <p:ph type="sldNum" sz="quarter" idx="11"/>
          </p:nvPr>
        </p:nvSpPr>
        <p:spPr>
          <a:xfrm>
            <a:off x="4038600" y="6356350"/>
            <a:ext cx="4114800" cy="365125"/>
          </a:xfrm>
          <a:prstGeom prst="rect">
            <a:avLst/>
          </a:prstGeom>
        </p:spPr>
        <p:txBody>
          <a:bodyPr vert="horz" lIns="91440" tIns="45720" rIns="91440" bIns="45720" rtlCol="0" anchor="ctr"/>
          <a:lstStyle>
            <a:defPPr>
              <a:defRPr lang="es-C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5" name="Rectángulo: esquinas redondeadas 4">
            <a:extLst>
              <a:ext uri="{FF2B5EF4-FFF2-40B4-BE49-F238E27FC236}">
                <a16:creationId xmlns:a16="http://schemas.microsoft.com/office/drawing/2014/main" id="{277F7590-DE31-4136-9DC3-BA245AB86787}"/>
              </a:ext>
            </a:extLst>
          </p:cNvPr>
          <p:cNvSpPr/>
          <p:nvPr/>
        </p:nvSpPr>
        <p:spPr>
          <a:xfrm>
            <a:off x="3022848" y="2116295"/>
            <a:ext cx="2592288" cy="85725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1350" dirty="0"/>
              <a:t>Inversión Regional</a:t>
            </a:r>
          </a:p>
        </p:txBody>
      </p:sp>
      <p:sp>
        <p:nvSpPr>
          <p:cNvPr id="6" name="Rectángulo: esquinas redondeadas 5">
            <a:extLst>
              <a:ext uri="{FF2B5EF4-FFF2-40B4-BE49-F238E27FC236}">
                <a16:creationId xmlns:a16="http://schemas.microsoft.com/office/drawing/2014/main" id="{BC2C2741-90D9-45DB-BA4A-D895FD11C45F}"/>
              </a:ext>
            </a:extLst>
          </p:cNvPr>
          <p:cNvSpPr/>
          <p:nvPr/>
        </p:nvSpPr>
        <p:spPr>
          <a:xfrm>
            <a:off x="1493658" y="3915054"/>
            <a:ext cx="1728192" cy="85725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1350" dirty="0"/>
              <a:t>Recursos Distribuidos en los Gobiernos Regionales</a:t>
            </a:r>
          </a:p>
        </p:txBody>
      </p:sp>
      <p:sp>
        <p:nvSpPr>
          <p:cNvPr id="7" name="Marcador de contenido 6">
            <a:extLst>
              <a:ext uri="{FF2B5EF4-FFF2-40B4-BE49-F238E27FC236}">
                <a16:creationId xmlns:a16="http://schemas.microsoft.com/office/drawing/2014/main" id="{FEFD06DB-894D-456E-9459-26160BD34637}"/>
              </a:ext>
            </a:extLst>
          </p:cNvPr>
          <p:cNvSpPr>
            <a:spLocks noGrp="1"/>
          </p:cNvSpPr>
          <p:nvPr>
            <p:ph idx="1"/>
          </p:nvPr>
        </p:nvSpPr>
        <p:spPr>
          <a:xfrm>
            <a:off x="3599892" y="3910795"/>
            <a:ext cx="1890210" cy="85725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normAutofit fontScale="62500" lnSpcReduction="20000"/>
          </a:bodyPr>
          <a:lstStyle/>
          <a:p>
            <a:pPr marL="0" indent="0" algn="ctr">
              <a:buNone/>
            </a:pPr>
            <a:r>
              <a:rPr lang="es-CL" dirty="0"/>
              <a:t>Recursos Incluidos en el Presupuesto de SUBDERE</a:t>
            </a:r>
          </a:p>
        </p:txBody>
      </p:sp>
      <p:sp>
        <p:nvSpPr>
          <p:cNvPr id="8" name="Marcador de contenido 6">
            <a:extLst>
              <a:ext uri="{FF2B5EF4-FFF2-40B4-BE49-F238E27FC236}">
                <a16:creationId xmlns:a16="http://schemas.microsoft.com/office/drawing/2014/main" id="{DB52CEDB-D324-457A-8599-681C4F915B6B}"/>
              </a:ext>
            </a:extLst>
          </p:cNvPr>
          <p:cNvSpPr txBox="1">
            <a:spLocks/>
          </p:cNvSpPr>
          <p:nvPr/>
        </p:nvSpPr>
        <p:spPr bwMode="auto">
          <a:xfrm>
            <a:off x="5706126" y="3915055"/>
            <a:ext cx="1890210" cy="857251"/>
          </a:xfrm>
          <a:prstGeom prst="roundRect">
            <a:avLst/>
          </a:prstGeom>
          <a:ln w="9525" cap="flat" cmpd="sng" algn="ctr">
            <a:solidFill>
              <a:schemeClr val="accent1">
                <a:shade val="95000"/>
                <a:satMod val="105000"/>
              </a:schemeClr>
            </a:solidFill>
            <a:prstDash val="solid"/>
            <a:miter lim="800000"/>
            <a:headEnd/>
            <a:tailEnd/>
          </a:ln>
        </p:spPr>
        <p:style>
          <a:lnRef idx="1">
            <a:schemeClr val="accent1"/>
          </a:lnRef>
          <a:fillRef idx="3">
            <a:schemeClr val="accent1"/>
          </a:fillRef>
          <a:effectRef idx="2">
            <a:schemeClr val="accent1"/>
          </a:effectRef>
          <a:fontRef idx="minor">
            <a:schemeClr val="lt1"/>
          </a:fontRef>
        </p:style>
        <p:txBody>
          <a:bodyPr vert="horz" wrap="square" lIns="68580" tIns="34290" rIns="68580" bIns="34290" numCol="1" rtlCol="0" anchor="ctr"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000" kern="1200">
                <a:solidFill>
                  <a:schemeClr val="lt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kern="1200">
                <a:solidFill>
                  <a:schemeClr val="lt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1600" kern="1200">
                <a:solidFill>
                  <a:schemeClr val="lt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400" kern="1200">
                <a:solidFill>
                  <a:schemeClr val="lt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4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lgn="ctr">
              <a:buNone/>
            </a:pPr>
            <a:r>
              <a:rPr lang="es-CL" sz="1500" dirty="0"/>
              <a:t>Inversión Sectorial</a:t>
            </a:r>
          </a:p>
        </p:txBody>
      </p:sp>
      <p:cxnSp>
        <p:nvCxnSpPr>
          <p:cNvPr id="10" name="Conector recto de flecha 9">
            <a:extLst>
              <a:ext uri="{FF2B5EF4-FFF2-40B4-BE49-F238E27FC236}">
                <a16:creationId xmlns:a16="http://schemas.microsoft.com/office/drawing/2014/main" id="{1E7CD3A1-CCF5-43A0-A6C0-ADD8F71746F8}"/>
              </a:ext>
            </a:extLst>
          </p:cNvPr>
          <p:cNvCxnSpPr/>
          <p:nvPr/>
        </p:nvCxnSpPr>
        <p:spPr>
          <a:xfrm flipH="1">
            <a:off x="2897814" y="3212976"/>
            <a:ext cx="1134126" cy="4320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Conector recto de flecha 10">
            <a:extLst>
              <a:ext uri="{FF2B5EF4-FFF2-40B4-BE49-F238E27FC236}">
                <a16:creationId xmlns:a16="http://schemas.microsoft.com/office/drawing/2014/main" id="{910A9DA9-8E61-40D2-B4DF-E175293C355F}"/>
              </a:ext>
            </a:extLst>
          </p:cNvPr>
          <p:cNvCxnSpPr>
            <a:cxnSpLocks/>
          </p:cNvCxnSpPr>
          <p:nvPr/>
        </p:nvCxnSpPr>
        <p:spPr>
          <a:xfrm>
            <a:off x="4318992" y="3288788"/>
            <a:ext cx="0" cy="4326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Conector recto de flecha 12">
            <a:extLst>
              <a:ext uri="{FF2B5EF4-FFF2-40B4-BE49-F238E27FC236}">
                <a16:creationId xmlns:a16="http://schemas.microsoft.com/office/drawing/2014/main" id="{05D392DA-66E9-443A-89B4-9C17AC40013F}"/>
              </a:ext>
            </a:extLst>
          </p:cNvPr>
          <p:cNvCxnSpPr>
            <a:cxnSpLocks/>
          </p:cNvCxnSpPr>
          <p:nvPr/>
        </p:nvCxnSpPr>
        <p:spPr>
          <a:xfrm>
            <a:off x="4606045" y="3254957"/>
            <a:ext cx="1188132" cy="3900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62502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7"/>
          <p:cNvSpPr>
            <a:spLocks noGrp="1"/>
          </p:cNvSpPr>
          <p:nvPr>
            <p:ph type="title"/>
          </p:nvPr>
        </p:nvSpPr>
        <p:spPr/>
        <p:txBody>
          <a:bodyPr>
            <a:normAutofit fontScale="90000"/>
          </a:bodyPr>
          <a:lstStyle/>
          <a:p>
            <a:pPr algn="ctr">
              <a:lnSpc>
                <a:spcPct val="107000"/>
              </a:lnSpc>
            </a:pPr>
            <a:br>
              <a:rPr lang="es-CL" dirty="0">
                <a:latin typeface="Calibri" panose="020F0502020204030204" pitchFamily="34" charset="0"/>
                <a:ea typeface="Calibri" panose="020F0502020204030204" pitchFamily="34" charset="0"/>
                <a:cs typeface="Times New Roman" panose="02020603050405020304" pitchFamily="18" charset="0"/>
              </a:rPr>
            </a:br>
            <a:r>
              <a:rPr lang="es-CL" b="1" dirty="0"/>
              <a:t> </a:t>
            </a:r>
            <a:br>
              <a:rPr lang="es-CL" b="1" dirty="0"/>
            </a:br>
            <a:br>
              <a:rPr lang="es-ES_tradnl" sz="3000" dirty="0"/>
            </a:br>
            <a:br>
              <a:rPr lang="es-CL" dirty="0"/>
            </a:br>
            <a:endParaRPr lang="es-ES_tradnl" dirty="0"/>
          </a:p>
        </p:txBody>
      </p:sp>
      <p:sp>
        <p:nvSpPr>
          <p:cNvPr id="7" name="6 Marcador de contenido"/>
          <p:cNvSpPr>
            <a:spLocks noGrp="1"/>
          </p:cNvSpPr>
          <p:nvPr>
            <p:ph idx="1"/>
          </p:nvPr>
        </p:nvSpPr>
        <p:spPr>
          <a:xfrm>
            <a:off x="1042989" y="1007707"/>
            <a:ext cx="7643812" cy="4321534"/>
          </a:xfrm>
        </p:spPr>
        <p:txBody>
          <a:bodyPr/>
          <a:lstStyle/>
          <a:p>
            <a:pPr algn="just">
              <a:spcBef>
                <a:spcPts val="0"/>
              </a:spcBef>
              <a:spcAft>
                <a:spcPts val="450"/>
              </a:spcAft>
            </a:pPr>
            <a:r>
              <a:rPr lang="es-CL" sz="1350" dirty="0">
                <a:latin typeface="Calibri" panose="020F0502020204030204" pitchFamily="34" charset="0"/>
                <a:ea typeface="Calibri" panose="020F0502020204030204" pitchFamily="34" charset="0"/>
                <a:cs typeface="Times New Roman" panose="02020603050405020304" pitchFamily="18" charset="0"/>
              </a:rPr>
              <a:t>Fondo Nacional de Desarrollo Regional (FNDR; 90%).</a:t>
            </a:r>
          </a:p>
          <a:p>
            <a:pPr algn="just">
              <a:spcBef>
                <a:spcPts val="0"/>
              </a:spcBef>
              <a:spcAft>
                <a:spcPts val="450"/>
              </a:spcAft>
            </a:pPr>
            <a:endParaRPr lang="es-CL" sz="1350"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0"/>
              </a:spcBef>
              <a:spcAft>
                <a:spcPts val="450"/>
              </a:spcAft>
            </a:pPr>
            <a:r>
              <a:rPr lang="es-CL" sz="1350" dirty="0">
                <a:latin typeface="Calibri" panose="020F0502020204030204" pitchFamily="34" charset="0"/>
                <a:ea typeface="Calibri" panose="020F0502020204030204" pitchFamily="34" charset="0"/>
                <a:cs typeface="Times New Roman" panose="02020603050405020304" pitchFamily="18" charset="0"/>
              </a:rPr>
              <a:t>Fondo de Innovación para la Competitividad (FIC). </a:t>
            </a:r>
          </a:p>
          <a:p>
            <a:pPr marL="342900" lvl="1" indent="0" algn="just">
              <a:spcBef>
                <a:spcPts val="0"/>
              </a:spcBef>
              <a:spcAft>
                <a:spcPts val="450"/>
              </a:spcAft>
              <a:buNone/>
            </a:pPr>
            <a:endParaRPr lang="es-CL" sz="1200"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0"/>
              </a:spcBef>
              <a:spcAft>
                <a:spcPts val="450"/>
              </a:spcAft>
            </a:pPr>
            <a:r>
              <a:rPr lang="es-CL" sz="1350" dirty="0">
                <a:latin typeface="Calibri" panose="020F0502020204030204" pitchFamily="34" charset="0"/>
                <a:ea typeface="Calibri" panose="020F0502020204030204" pitchFamily="34" charset="0"/>
                <a:cs typeface="Times New Roman" panose="02020603050405020304" pitchFamily="18" charset="0"/>
              </a:rPr>
              <a:t>Fondo de Apoyo Regional (FAR).</a:t>
            </a:r>
          </a:p>
          <a:p>
            <a:pPr algn="just">
              <a:spcBef>
                <a:spcPts val="0"/>
              </a:spcBef>
              <a:spcAft>
                <a:spcPts val="450"/>
              </a:spcAft>
            </a:pPr>
            <a:endParaRPr lang="es-CL" sz="1350"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0"/>
              </a:spcBef>
              <a:spcAft>
                <a:spcPts val="450"/>
              </a:spcAft>
            </a:pPr>
            <a:r>
              <a:rPr lang="es-CL" sz="1350" dirty="0">
                <a:latin typeface="Calibri" panose="020F0502020204030204" pitchFamily="34" charset="0"/>
                <a:ea typeface="Calibri" panose="020F0502020204030204" pitchFamily="34" charset="0"/>
                <a:cs typeface="Times New Roman" panose="02020603050405020304" pitchFamily="18" charset="0"/>
              </a:rPr>
              <a:t>Derechos y patentes asociadas a leyes especiales (patentes mineras, casinos de juegos, etc.).</a:t>
            </a:r>
          </a:p>
          <a:p>
            <a:pPr algn="just">
              <a:spcBef>
                <a:spcPts val="0"/>
              </a:spcBef>
              <a:spcAft>
                <a:spcPts val="450"/>
              </a:spcAft>
            </a:pPr>
            <a:endParaRPr lang="es-CL" sz="1350"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0"/>
              </a:spcBef>
              <a:spcAft>
                <a:spcPts val="450"/>
              </a:spcAft>
            </a:pPr>
            <a:r>
              <a:rPr lang="es-CL" sz="1350" dirty="0">
                <a:latin typeface="Calibri" panose="020F0502020204030204" pitchFamily="34" charset="0"/>
                <a:ea typeface="Calibri" panose="020F0502020204030204" pitchFamily="34" charset="0"/>
                <a:cs typeface="Times New Roman" panose="02020603050405020304" pitchFamily="18" charset="0"/>
              </a:rPr>
              <a:t>Otros ingresos (saldo inicial de caja, rentas de la propiedad, etc.).</a:t>
            </a:r>
          </a:p>
          <a:p>
            <a:pPr algn="just">
              <a:spcBef>
                <a:spcPts val="0"/>
              </a:spcBef>
              <a:spcAft>
                <a:spcPts val="450"/>
              </a:spcAft>
            </a:pPr>
            <a:endParaRPr lang="es-CL" sz="1350"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0"/>
              </a:spcBef>
              <a:spcAft>
                <a:spcPts val="450"/>
              </a:spcAft>
            </a:pPr>
            <a:r>
              <a:rPr lang="es-CL" sz="1350" dirty="0">
                <a:latin typeface="Calibri" panose="020F0502020204030204" pitchFamily="34" charset="0"/>
                <a:ea typeface="Calibri" panose="020F0502020204030204" pitchFamily="34" charset="0"/>
                <a:cs typeface="Times New Roman" panose="02020603050405020304" pitchFamily="18" charset="0"/>
              </a:rPr>
              <a:t>Provisiones (transferencias desde SUBDERE a GORE).</a:t>
            </a:r>
          </a:p>
          <a:p>
            <a:pPr algn="just">
              <a:spcBef>
                <a:spcPts val="0"/>
              </a:spcBef>
              <a:spcAft>
                <a:spcPts val="450"/>
              </a:spcAft>
            </a:pPr>
            <a:endParaRPr lang="es-CL" sz="1350"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0"/>
              </a:spcBef>
              <a:spcAft>
                <a:spcPts val="450"/>
              </a:spcAft>
            </a:pPr>
            <a:endParaRPr lang="es-CL" sz="1350"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0"/>
              </a:spcBef>
              <a:spcAft>
                <a:spcPts val="450"/>
              </a:spcAft>
            </a:pPr>
            <a:endParaRPr lang="es-CL" sz="1350" dirty="0">
              <a:latin typeface="Calibri" panose="020F0502020204030204" pitchFamily="34" charset="0"/>
              <a:ea typeface="Calibri" panose="020F0502020204030204" pitchFamily="34" charset="0"/>
              <a:cs typeface="Times New Roman" panose="02020603050405020304" pitchFamily="18" charset="0"/>
            </a:endParaRPr>
          </a:p>
          <a:p>
            <a:pPr lvl="1">
              <a:buFont typeface="Arial" panose="020B0604020202020204" pitchFamily="34" charset="0"/>
              <a:buChar char="•"/>
            </a:pPr>
            <a:endParaRPr lang="es-CL" sz="1200" dirty="0">
              <a:latin typeface="Calibri" panose="020F0502020204030204" pitchFamily="34" charset="0"/>
              <a:ea typeface="Calibri" panose="020F0502020204030204" pitchFamily="34" charset="0"/>
              <a:cs typeface="Times New Roman" panose="02020603050405020304" pitchFamily="18" charset="0"/>
            </a:endParaRPr>
          </a:p>
          <a:p>
            <a:endParaRPr lang="es-CL" sz="13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endParaRPr lang="es-CL" sz="13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endParaRPr lang="es-CL" sz="1350" dirty="0">
              <a:latin typeface="Calibri" panose="020F0502020204030204" pitchFamily="34" charset="0"/>
              <a:ea typeface="Calibri" panose="020F0502020204030204" pitchFamily="34" charset="0"/>
              <a:cs typeface="Times New Roman" panose="02020603050405020304" pitchFamily="18" charset="0"/>
            </a:endParaRPr>
          </a:p>
          <a:p>
            <a:pPr marL="0" indent="0" algn="just">
              <a:spcBef>
                <a:spcPts val="0"/>
              </a:spcBef>
              <a:spcAft>
                <a:spcPts val="450"/>
              </a:spcAft>
              <a:buNone/>
            </a:pPr>
            <a:endParaRPr lang="es-CL" sz="1650" dirty="0">
              <a:solidFill>
                <a:schemeClr val="tx1">
                  <a:lumMod val="65000"/>
                  <a:lumOff val="35000"/>
                </a:schemeClr>
              </a:solidFill>
            </a:endParaRPr>
          </a:p>
          <a:p>
            <a:pPr algn="just">
              <a:spcBef>
                <a:spcPts val="0"/>
              </a:spcBef>
              <a:spcAft>
                <a:spcPts val="450"/>
              </a:spcAft>
            </a:pPr>
            <a:endParaRPr lang="es-CL" sz="1650" dirty="0">
              <a:solidFill>
                <a:srgbClr val="C00000"/>
              </a:solidFill>
            </a:endParaRPr>
          </a:p>
          <a:p>
            <a:pPr marL="300038" lvl="1" indent="0" algn="just">
              <a:buNone/>
            </a:pPr>
            <a:endParaRPr lang="es-CL" strike="sngStrike" dirty="0"/>
          </a:p>
          <a:p>
            <a:pPr lvl="1">
              <a:buNone/>
            </a:pPr>
            <a:endParaRPr lang="es-CL" dirty="0"/>
          </a:p>
        </p:txBody>
      </p:sp>
      <p:sp>
        <p:nvSpPr>
          <p:cNvPr id="2" name="1 Marcador de número de diapositiva"/>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es-C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5B36F77-A7CA-4F2A-9EB2-640A4F46E8FA}" type="slidenum">
              <a:rPr lang="es-CL" smtClean="0"/>
              <a:pPr>
                <a:defRPr/>
              </a:pPr>
              <a:t>81</a:t>
            </a:fld>
            <a:endParaRPr lang="en-US"/>
          </a:p>
        </p:txBody>
      </p:sp>
      <p:sp>
        <p:nvSpPr>
          <p:cNvPr id="3" name="Rectángulo 2">
            <a:extLst>
              <a:ext uri="{FF2B5EF4-FFF2-40B4-BE49-F238E27FC236}">
                <a16:creationId xmlns:a16="http://schemas.microsoft.com/office/drawing/2014/main" id="{ADCA22A6-B40B-4829-A406-7D70C8D7C805}"/>
              </a:ext>
            </a:extLst>
          </p:cNvPr>
          <p:cNvSpPr/>
          <p:nvPr/>
        </p:nvSpPr>
        <p:spPr>
          <a:xfrm>
            <a:off x="335902" y="435591"/>
            <a:ext cx="7172325" cy="307777"/>
          </a:xfrm>
          <a:prstGeom prst="rect">
            <a:avLst/>
          </a:prstGeom>
        </p:spPr>
        <p:txBody>
          <a:bodyPr wrap="square">
            <a:spAutoFit/>
          </a:bodyPr>
          <a:lstStyle/>
          <a:p>
            <a:r>
              <a:rPr lang="es-CL" sz="1400" b="1" dirty="0">
                <a:solidFill>
                  <a:srgbClr val="0070C0"/>
                </a:solidFill>
              </a:rPr>
              <a:t>9.2.-Fuentes de Financiamiento – Inversión Regional</a:t>
            </a:r>
            <a:r>
              <a:rPr lang="es-US" sz="1350" dirty="0"/>
              <a:t> </a:t>
            </a:r>
            <a:endParaRPr lang="es-CL" sz="1350" dirty="0"/>
          </a:p>
        </p:txBody>
      </p:sp>
    </p:spTree>
    <p:extLst>
      <p:ext uri="{BB962C8B-B14F-4D97-AF65-F5344CB8AC3E}">
        <p14:creationId xmlns:p14="http://schemas.microsoft.com/office/powerpoint/2010/main" val="1924526291"/>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116" y="263755"/>
            <a:ext cx="7067603" cy="621246"/>
          </a:xfrm>
        </p:spPr>
        <p:txBody>
          <a:bodyPr/>
          <a:lstStyle/>
          <a:p>
            <a:r>
              <a:rPr lang="es-CL" sz="1600" b="1" dirty="0">
                <a:solidFill>
                  <a:srgbClr val="0070C0"/>
                </a:solidFill>
              </a:rPr>
              <a:t>9.2.-Fuentes de Financiamiento – Inversión Regional</a:t>
            </a:r>
            <a:r>
              <a:rPr lang="es-US" sz="1500" dirty="0"/>
              <a:t> </a:t>
            </a:r>
            <a:br>
              <a:rPr lang="es-CL" sz="1500" dirty="0"/>
            </a:br>
            <a:endParaRPr lang="es-CL" sz="1500" dirty="0"/>
          </a:p>
        </p:txBody>
      </p:sp>
      <p:sp>
        <p:nvSpPr>
          <p:cNvPr id="4" name="Marcador de número de diapositiva 3"/>
          <p:cNvSpPr>
            <a:spLocks noGrp="1"/>
          </p:cNvSpPr>
          <p:nvPr>
            <p:ph type="sldNum" sz="quarter" idx="11"/>
          </p:nvPr>
        </p:nvSpPr>
        <p:spPr>
          <a:xfrm>
            <a:off x="4038600" y="6356350"/>
            <a:ext cx="4114800" cy="365125"/>
          </a:xfrm>
          <a:prstGeom prst="rect">
            <a:avLst/>
          </a:prstGeom>
        </p:spPr>
        <p:txBody>
          <a:bodyPr vert="horz" lIns="91440" tIns="45720" rIns="91440" bIns="45720" rtlCol="0" anchor="ctr"/>
          <a:lstStyle>
            <a:defPPr>
              <a:defRPr lang="es-C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6" name="6 Marcador de contenido"/>
          <p:cNvSpPr txBox="1">
            <a:spLocks/>
          </p:cNvSpPr>
          <p:nvPr/>
        </p:nvSpPr>
        <p:spPr bwMode="auto">
          <a:xfrm>
            <a:off x="597158" y="709127"/>
            <a:ext cx="7688425" cy="533711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000" kern="1200">
                <a:solidFill>
                  <a:srgbClr val="595959"/>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pitchFamily="34" charset="0"/>
              <a:buChar char="–"/>
              <a:defRPr kern="1200">
                <a:solidFill>
                  <a:srgbClr val="595959"/>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34" charset="0"/>
              <a:buChar char="•"/>
              <a:defRPr sz="1600" kern="1200">
                <a:solidFill>
                  <a:srgbClr val="595959"/>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34" charset="0"/>
              <a:buChar char="–"/>
              <a:defRPr sz="1400" kern="1200">
                <a:solidFill>
                  <a:srgbClr val="595959"/>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34" charset="0"/>
              <a:buChar char="»"/>
              <a:defRPr sz="1400" kern="1200">
                <a:solidFill>
                  <a:srgbClr val="595959"/>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s-US" sz="1500" dirty="0"/>
              <a:t>FNDR (90%):</a:t>
            </a:r>
          </a:p>
          <a:p>
            <a:pPr lvl="1" algn="just"/>
            <a:r>
              <a:rPr lang="es-CL" sz="1350" dirty="0"/>
              <a:t>Establecido en art. 74 de la Ley 19.175 Orgánica de Gobiernos Regionales.</a:t>
            </a:r>
          </a:p>
          <a:p>
            <a:pPr lvl="1" algn="just"/>
            <a:r>
              <a:rPr lang="es-CL" sz="1350" dirty="0"/>
              <a:t>Considera como variables para la distribución del Fondo la población en condiciones de pobreza, y características territoriales de cada región.</a:t>
            </a:r>
            <a:endParaRPr lang="es-US" sz="1350" dirty="0"/>
          </a:p>
          <a:p>
            <a:pPr algn="just"/>
            <a:endParaRPr lang="es-US" sz="825" dirty="0"/>
          </a:p>
          <a:p>
            <a:pPr algn="just">
              <a:spcBef>
                <a:spcPts val="0"/>
              </a:spcBef>
              <a:spcAft>
                <a:spcPts val="450"/>
              </a:spcAft>
            </a:pPr>
            <a:endParaRPr lang="es-CL" sz="1350" dirty="0">
              <a:solidFill>
                <a:srgbClr val="C00000"/>
              </a:solidFill>
            </a:endParaRPr>
          </a:p>
          <a:p>
            <a:pPr marL="300038" lvl="1" indent="0" algn="just">
              <a:buNone/>
            </a:pPr>
            <a:endParaRPr lang="es-CL" sz="1350" strike="sngStrike" dirty="0"/>
          </a:p>
          <a:p>
            <a:pPr lvl="1" algn="just">
              <a:buFont typeface="Arial" pitchFamily="34" charset="0"/>
              <a:buNone/>
            </a:pPr>
            <a:endParaRPr lang="es-CL" sz="1350" dirty="0"/>
          </a:p>
        </p:txBody>
      </p:sp>
      <p:pic>
        <p:nvPicPr>
          <p:cNvPr id="12" name="Imagen 11"/>
          <p:cNvPicPr>
            <a:picLocks noChangeAspect="1"/>
          </p:cNvPicPr>
          <p:nvPr/>
        </p:nvPicPr>
        <p:blipFill>
          <a:blip r:embed="rId2"/>
          <a:stretch>
            <a:fillRect/>
          </a:stretch>
        </p:blipFill>
        <p:spPr>
          <a:xfrm>
            <a:off x="2768575" y="2684353"/>
            <a:ext cx="3600762" cy="3127520"/>
          </a:xfrm>
          <a:prstGeom prst="rect">
            <a:avLst/>
          </a:prstGeom>
        </p:spPr>
      </p:pic>
    </p:spTree>
    <p:extLst>
      <p:ext uri="{BB962C8B-B14F-4D97-AF65-F5344CB8AC3E}">
        <p14:creationId xmlns:p14="http://schemas.microsoft.com/office/powerpoint/2010/main" val="106559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00A558-EA68-4368-B895-6C9EFE93695E}"/>
              </a:ext>
            </a:extLst>
          </p:cNvPr>
          <p:cNvSpPr>
            <a:spLocks noGrp="1"/>
          </p:cNvSpPr>
          <p:nvPr>
            <p:ph type="title"/>
          </p:nvPr>
        </p:nvSpPr>
        <p:spPr>
          <a:xfrm>
            <a:off x="199442" y="254017"/>
            <a:ext cx="7886700" cy="513140"/>
          </a:xfrm>
        </p:spPr>
        <p:txBody>
          <a:bodyPr>
            <a:normAutofit/>
          </a:bodyPr>
          <a:lstStyle/>
          <a:p>
            <a:r>
              <a:rPr lang="es-CL" sz="2400" b="1" dirty="0">
                <a:solidFill>
                  <a:srgbClr val="0070C0"/>
                </a:solidFill>
              </a:rPr>
              <a:t>9.2.-Fuentes de Financiamiento – Inversión Regional</a:t>
            </a:r>
            <a:endParaRPr lang="es-CL" sz="2400" dirty="0"/>
          </a:p>
        </p:txBody>
      </p:sp>
      <p:graphicFrame>
        <p:nvGraphicFramePr>
          <p:cNvPr id="5" name="Marcador de contenido 4">
            <a:extLst>
              <a:ext uri="{FF2B5EF4-FFF2-40B4-BE49-F238E27FC236}">
                <a16:creationId xmlns:a16="http://schemas.microsoft.com/office/drawing/2014/main" id="{F825869B-58B4-48B4-BC10-7736181DD3B9}"/>
              </a:ext>
            </a:extLst>
          </p:cNvPr>
          <p:cNvGraphicFramePr>
            <a:graphicFrameLocks noGrp="1"/>
          </p:cNvGraphicFramePr>
          <p:nvPr>
            <p:ph idx="1"/>
            <p:extLst>
              <p:ext uri="{D42A27DB-BD31-4B8C-83A1-F6EECF244321}">
                <p14:modId xmlns:p14="http://schemas.microsoft.com/office/powerpoint/2010/main" val="12545210"/>
              </p:ext>
            </p:extLst>
          </p:nvPr>
        </p:nvGraphicFramePr>
        <p:xfrm>
          <a:off x="1642187" y="998376"/>
          <a:ext cx="5663681" cy="4728551"/>
        </p:xfrm>
        <a:graphic>
          <a:graphicData uri="http://schemas.openxmlformats.org/drawingml/2006/table">
            <a:tbl>
              <a:tblPr/>
              <a:tblGrid>
                <a:gridCol w="2003010">
                  <a:extLst>
                    <a:ext uri="{9D8B030D-6E8A-4147-A177-3AD203B41FA5}">
                      <a16:colId xmlns:a16="http://schemas.microsoft.com/office/drawing/2014/main" val="2393135472"/>
                    </a:ext>
                  </a:extLst>
                </a:gridCol>
                <a:gridCol w="1882137">
                  <a:extLst>
                    <a:ext uri="{9D8B030D-6E8A-4147-A177-3AD203B41FA5}">
                      <a16:colId xmlns:a16="http://schemas.microsoft.com/office/drawing/2014/main" val="1249366398"/>
                    </a:ext>
                  </a:extLst>
                </a:gridCol>
                <a:gridCol w="1778534">
                  <a:extLst>
                    <a:ext uri="{9D8B030D-6E8A-4147-A177-3AD203B41FA5}">
                      <a16:colId xmlns:a16="http://schemas.microsoft.com/office/drawing/2014/main" val="967989833"/>
                    </a:ext>
                  </a:extLst>
                </a:gridCol>
              </a:tblGrid>
              <a:tr h="204256">
                <a:tc gridSpan="3">
                  <a:txBody>
                    <a:bodyPr/>
                    <a:lstStyle/>
                    <a:p>
                      <a:pPr algn="ctr" fontAlgn="b"/>
                      <a:r>
                        <a:rPr lang="es-CL" sz="800" b="1" i="0" u="none" strike="noStrike">
                          <a:solidFill>
                            <a:srgbClr val="000000"/>
                          </a:solidFill>
                          <a:effectLst/>
                          <a:latin typeface="Calibri" panose="020F0502020204030204" pitchFamily="34" charset="0"/>
                        </a:rPr>
                        <a:t>Calculo del FNDR 2020 (90%)</a:t>
                      </a:r>
                    </a:p>
                  </a:txBody>
                  <a:tcPr marL="7049" marR="7049" marT="7049" marB="0" anchor="b">
                    <a:lnL>
                      <a:noFill/>
                    </a:lnL>
                    <a:lnR>
                      <a:noFill/>
                    </a:lnR>
                    <a:lnT>
                      <a:noFill/>
                    </a:lnT>
                    <a:lnB>
                      <a:noFill/>
                    </a:lnB>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352553432"/>
                  </a:ext>
                </a:extLst>
              </a:tr>
              <a:tr h="204256">
                <a:tc>
                  <a:txBody>
                    <a:bodyPr/>
                    <a:lstStyle/>
                    <a:p>
                      <a:pPr algn="ctr" fontAlgn="b"/>
                      <a:endParaRPr lang="es-CL" sz="800" b="1" i="0" u="none" strike="noStrike">
                        <a:solidFill>
                          <a:srgbClr val="000000"/>
                        </a:solidFill>
                        <a:effectLst/>
                        <a:latin typeface="Calibri" panose="020F0502020204030204" pitchFamily="34" charset="0"/>
                      </a:endParaRPr>
                    </a:p>
                  </a:txBody>
                  <a:tcPr marL="7049" marR="7049" marT="7049" marB="0" anchor="b">
                    <a:lnL>
                      <a:noFill/>
                    </a:lnL>
                    <a:lnR>
                      <a:noFill/>
                    </a:lnR>
                    <a:lnT>
                      <a:noFill/>
                    </a:lnT>
                    <a:lnB>
                      <a:noFill/>
                    </a:lnB>
                  </a:tcPr>
                </a:tc>
                <a:tc>
                  <a:txBody>
                    <a:bodyPr/>
                    <a:lstStyle/>
                    <a:p>
                      <a:pPr algn="ctr" fontAlgn="b"/>
                      <a:endParaRPr lang="es-CL" sz="800" b="1" i="0" u="none" strike="noStrike">
                        <a:solidFill>
                          <a:srgbClr val="000000"/>
                        </a:solidFill>
                        <a:effectLst/>
                        <a:latin typeface="Calibri" panose="020F0502020204030204" pitchFamily="34" charset="0"/>
                      </a:endParaRPr>
                    </a:p>
                  </a:txBody>
                  <a:tcPr marL="7049" marR="7049" marT="7049" marB="0" anchor="b">
                    <a:lnL>
                      <a:noFill/>
                    </a:lnL>
                    <a:lnR>
                      <a:noFill/>
                    </a:lnR>
                    <a:lnT>
                      <a:noFill/>
                    </a:lnT>
                    <a:lnB>
                      <a:noFill/>
                    </a:lnB>
                  </a:tcPr>
                </a:tc>
                <a:tc>
                  <a:txBody>
                    <a:bodyPr/>
                    <a:lstStyle/>
                    <a:p>
                      <a:pPr algn="ctr" fontAlgn="b"/>
                      <a:endParaRPr lang="es-CL" sz="800" b="1" i="0" u="none" strike="noStrike">
                        <a:solidFill>
                          <a:srgbClr val="000000"/>
                        </a:solidFill>
                        <a:effectLst/>
                        <a:latin typeface="Calibri" panose="020F0502020204030204" pitchFamily="34" charset="0"/>
                      </a:endParaRPr>
                    </a:p>
                  </a:txBody>
                  <a:tcPr marL="7049" marR="7049" marT="7049" marB="0" anchor="b">
                    <a:lnL>
                      <a:noFill/>
                    </a:lnL>
                    <a:lnR>
                      <a:noFill/>
                    </a:lnR>
                    <a:lnT>
                      <a:noFill/>
                    </a:lnT>
                    <a:lnB>
                      <a:noFill/>
                    </a:lnB>
                  </a:tcPr>
                </a:tc>
                <a:extLst>
                  <a:ext uri="{0D108BD9-81ED-4DB2-BD59-A6C34878D82A}">
                    <a16:rowId xmlns:a16="http://schemas.microsoft.com/office/drawing/2014/main" val="3054204414"/>
                  </a:ext>
                </a:extLst>
              </a:tr>
              <a:tr h="214470">
                <a:tc>
                  <a:txBody>
                    <a:bodyPr/>
                    <a:lstStyle/>
                    <a:p>
                      <a:pPr algn="l" fontAlgn="b"/>
                      <a:endParaRPr lang="es-CL" sz="800" b="0" i="0" u="none" strike="noStrike">
                        <a:solidFill>
                          <a:srgbClr val="000000"/>
                        </a:solidFill>
                        <a:effectLst/>
                        <a:latin typeface="Calibri" panose="020F0502020204030204" pitchFamily="34" charset="0"/>
                      </a:endParaRPr>
                    </a:p>
                  </a:txBody>
                  <a:tcPr marL="7049" marR="7049" marT="704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CL" sz="800" b="0" i="0" u="none" strike="noStrike">
                        <a:solidFill>
                          <a:srgbClr val="000000"/>
                        </a:solidFill>
                        <a:effectLst/>
                        <a:latin typeface="Calibri" panose="020F0502020204030204" pitchFamily="34" charset="0"/>
                      </a:endParaRPr>
                    </a:p>
                  </a:txBody>
                  <a:tcPr marL="7049" marR="7049" marT="704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s-CL" sz="800" b="1" i="0" u="none" strike="noStrike">
                          <a:solidFill>
                            <a:srgbClr val="000000"/>
                          </a:solidFill>
                          <a:effectLst/>
                          <a:latin typeface="Calibri" panose="020F0502020204030204" pitchFamily="34" charset="0"/>
                        </a:rPr>
                        <a:t>M$</a:t>
                      </a:r>
                    </a:p>
                  </a:txBody>
                  <a:tcPr marL="7049" marR="7049" marT="7049"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5456992"/>
                  </a:ext>
                </a:extLst>
              </a:tr>
              <a:tr h="224683">
                <a:tc rowSpan="2">
                  <a:txBody>
                    <a:bodyPr/>
                    <a:lstStyle/>
                    <a:p>
                      <a:pPr algn="ctr" fontAlgn="ctr"/>
                      <a:r>
                        <a:rPr lang="es-CL" sz="900" b="1" i="0" u="none" strike="noStrike">
                          <a:solidFill>
                            <a:srgbClr val="FFFFFF"/>
                          </a:solidFill>
                          <a:effectLst/>
                          <a:latin typeface="Calibri" panose="020F0502020204030204" pitchFamily="34" charset="0"/>
                        </a:rPr>
                        <a:t>GORES/Reg.</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gridSpan="2">
                  <a:txBody>
                    <a:bodyPr/>
                    <a:lstStyle/>
                    <a:p>
                      <a:pPr algn="ctr" fontAlgn="ctr"/>
                      <a:r>
                        <a:rPr lang="es-CL" sz="900" b="1" i="0" u="none" strike="noStrike">
                          <a:solidFill>
                            <a:srgbClr val="FFFFFF"/>
                          </a:solidFill>
                          <a:effectLst/>
                          <a:latin typeface="Calibri" panose="020F0502020204030204" pitchFamily="34" charset="0"/>
                        </a:rPr>
                        <a:t>FNDR 2020</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s-CL"/>
                    </a:p>
                  </a:txBody>
                  <a:tcPr/>
                </a:tc>
                <a:extLst>
                  <a:ext uri="{0D108BD9-81ED-4DB2-BD59-A6C34878D82A}">
                    <a16:rowId xmlns:a16="http://schemas.microsoft.com/office/drawing/2014/main" val="747964194"/>
                  </a:ext>
                </a:extLst>
              </a:tr>
              <a:tr h="224683">
                <a:tc vMerge="1">
                  <a:txBody>
                    <a:bodyPr/>
                    <a:lstStyle/>
                    <a:p>
                      <a:endParaRPr lang="es-CL"/>
                    </a:p>
                  </a:txBody>
                  <a:tcPr/>
                </a:tc>
                <a:tc>
                  <a:txBody>
                    <a:bodyPr/>
                    <a:lstStyle/>
                    <a:p>
                      <a:pPr algn="ctr" fontAlgn="ctr"/>
                      <a:r>
                        <a:rPr lang="es-CL" sz="900" b="1" i="0" u="none" strike="noStrike">
                          <a:solidFill>
                            <a:srgbClr val="FFFFFF"/>
                          </a:solidFill>
                          <a:effectLst/>
                          <a:latin typeface="Calibri" panose="020F0502020204030204" pitchFamily="34" charset="0"/>
                        </a:rPr>
                        <a:t>% 2020-2021</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s-CL" sz="900" b="1" i="0" u="none" strike="noStrike">
                          <a:solidFill>
                            <a:srgbClr val="FFFFFF"/>
                          </a:solidFill>
                          <a:effectLst/>
                          <a:latin typeface="Calibri" panose="020F0502020204030204" pitchFamily="34" charset="0"/>
                        </a:rPr>
                        <a:t>Montos</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96336417"/>
                  </a:ext>
                </a:extLst>
              </a:tr>
              <a:tr h="214470">
                <a:tc>
                  <a:txBody>
                    <a:bodyPr/>
                    <a:lstStyle/>
                    <a:p>
                      <a:pPr algn="l" fontAlgn="ctr"/>
                      <a:r>
                        <a:rPr lang="es-CL" sz="800" b="0" i="0" u="none" strike="noStrike">
                          <a:solidFill>
                            <a:srgbClr val="000000"/>
                          </a:solidFill>
                          <a:effectLst/>
                          <a:latin typeface="Calibri" panose="020F0502020204030204" pitchFamily="34" charset="0"/>
                        </a:rPr>
                        <a:t>Arica y P.</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800" b="0" i="0" u="none" strike="noStrike">
                          <a:solidFill>
                            <a:srgbClr val="000000"/>
                          </a:solidFill>
                          <a:effectLst/>
                          <a:latin typeface="Calibri" panose="020F0502020204030204" pitchFamily="34" charset="0"/>
                        </a:rPr>
                        <a:t>2,84%</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800" b="0" i="0" u="none" strike="noStrike">
                          <a:solidFill>
                            <a:srgbClr val="000000"/>
                          </a:solidFill>
                          <a:effectLst/>
                          <a:latin typeface="Calibri" panose="020F0502020204030204" pitchFamily="34" charset="0"/>
                        </a:rPr>
                        <a:t>13.716.869</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5081371"/>
                  </a:ext>
                </a:extLst>
              </a:tr>
              <a:tr h="214470">
                <a:tc>
                  <a:txBody>
                    <a:bodyPr/>
                    <a:lstStyle/>
                    <a:p>
                      <a:pPr algn="l" fontAlgn="ctr"/>
                      <a:r>
                        <a:rPr lang="es-CL" sz="800" b="0" i="0" u="none" strike="noStrike">
                          <a:solidFill>
                            <a:srgbClr val="000000"/>
                          </a:solidFill>
                          <a:effectLst/>
                          <a:latin typeface="Calibri" panose="020F0502020204030204" pitchFamily="34" charset="0"/>
                        </a:rPr>
                        <a:t>Tarapacá</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800" b="0" i="0" u="none" strike="noStrike">
                          <a:solidFill>
                            <a:srgbClr val="000000"/>
                          </a:solidFill>
                          <a:effectLst/>
                          <a:latin typeface="Calibri" panose="020F0502020204030204" pitchFamily="34" charset="0"/>
                        </a:rPr>
                        <a:t>3,53%</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800" b="0" i="0" u="none" strike="noStrike">
                          <a:solidFill>
                            <a:srgbClr val="000000"/>
                          </a:solidFill>
                          <a:effectLst/>
                          <a:latin typeface="Calibri" panose="020F0502020204030204" pitchFamily="34" charset="0"/>
                        </a:rPr>
                        <a:t>17.020.687</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0501135"/>
                  </a:ext>
                </a:extLst>
              </a:tr>
              <a:tr h="214470">
                <a:tc>
                  <a:txBody>
                    <a:bodyPr/>
                    <a:lstStyle/>
                    <a:p>
                      <a:pPr algn="l" fontAlgn="ctr"/>
                      <a:r>
                        <a:rPr lang="es-CL" sz="800" b="0" i="0" u="none" strike="noStrike">
                          <a:solidFill>
                            <a:srgbClr val="000000"/>
                          </a:solidFill>
                          <a:effectLst/>
                          <a:latin typeface="Calibri" panose="020F0502020204030204" pitchFamily="34" charset="0"/>
                        </a:rPr>
                        <a:t>Antofagasta</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800" b="0" i="0" u="none" strike="noStrike">
                          <a:solidFill>
                            <a:srgbClr val="000000"/>
                          </a:solidFill>
                          <a:effectLst/>
                          <a:latin typeface="Calibri" panose="020F0502020204030204" pitchFamily="34" charset="0"/>
                        </a:rPr>
                        <a:t>4,96%</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800" b="0" i="0" u="none" strike="noStrike">
                          <a:solidFill>
                            <a:srgbClr val="000000"/>
                          </a:solidFill>
                          <a:effectLst/>
                          <a:latin typeface="Calibri" panose="020F0502020204030204" pitchFamily="34" charset="0"/>
                        </a:rPr>
                        <a:t>23.912.882</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388293"/>
                  </a:ext>
                </a:extLst>
              </a:tr>
              <a:tr h="214470">
                <a:tc>
                  <a:txBody>
                    <a:bodyPr/>
                    <a:lstStyle/>
                    <a:p>
                      <a:pPr algn="l" fontAlgn="ctr"/>
                      <a:r>
                        <a:rPr lang="es-CL" sz="800" b="0" i="0" u="none" strike="noStrike">
                          <a:solidFill>
                            <a:srgbClr val="000000"/>
                          </a:solidFill>
                          <a:effectLst/>
                          <a:latin typeface="Calibri" panose="020F0502020204030204" pitchFamily="34" charset="0"/>
                        </a:rPr>
                        <a:t>Atacama</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800" b="0" i="0" u="none" strike="noStrike">
                          <a:solidFill>
                            <a:srgbClr val="000000"/>
                          </a:solidFill>
                          <a:effectLst/>
                          <a:latin typeface="Calibri" panose="020F0502020204030204" pitchFamily="34" charset="0"/>
                        </a:rPr>
                        <a:t>4,38%</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800" b="0" i="0" u="none" strike="noStrike">
                          <a:solidFill>
                            <a:srgbClr val="000000"/>
                          </a:solidFill>
                          <a:effectLst/>
                          <a:latin typeface="Calibri" panose="020F0502020204030204" pitchFamily="34" charset="0"/>
                        </a:rPr>
                        <a:t>21.134.782</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0999946"/>
                  </a:ext>
                </a:extLst>
              </a:tr>
              <a:tr h="214470">
                <a:tc>
                  <a:txBody>
                    <a:bodyPr/>
                    <a:lstStyle/>
                    <a:p>
                      <a:pPr algn="l" fontAlgn="ctr"/>
                      <a:r>
                        <a:rPr lang="es-CL" sz="800" b="0" i="0" u="none" strike="noStrike">
                          <a:solidFill>
                            <a:srgbClr val="000000"/>
                          </a:solidFill>
                          <a:effectLst/>
                          <a:latin typeface="Calibri" panose="020F0502020204030204" pitchFamily="34" charset="0"/>
                        </a:rPr>
                        <a:t>Coquimbo</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800" b="0" i="0" u="none" strike="noStrike">
                          <a:solidFill>
                            <a:srgbClr val="000000"/>
                          </a:solidFill>
                          <a:effectLst/>
                          <a:latin typeface="Calibri" panose="020F0502020204030204" pitchFamily="34" charset="0"/>
                        </a:rPr>
                        <a:t>6,25%</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800" b="0" i="0" u="none" strike="noStrike">
                          <a:solidFill>
                            <a:srgbClr val="000000"/>
                          </a:solidFill>
                          <a:effectLst/>
                          <a:latin typeface="Calibri" panose="020F0502020204030204" pitchFamily="34" charset="0"/>
                        </a:rPr>
                        <a:t>30.158.785</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1876658"/>
                  </a:ext>
                </a:extLst>
              </a:tr>
              <a:tr h="214470">
                <a:tc>
                  <a:txBody>
                    <a:bodyPr/>
                    <a:lstStyle/>
                    <a:p>
                      <a:pPr algn="l" fontAlgn="ctr"/>
                      <a:r>
                        <a:rPr lang="es-CL" sz="800" b="0" i="0" u="none" strike="noStrike">
                          <a:solidFill>
                            <a:srgbClr val="000000"/>
                          </a:solidFill>
                          <a:effectLst/>
                          <a:latin typeface="Calibri" panose="020F0502020204030204" pitchFamily="34" charset="0"/>
                        </a:rPr>
                        <a:t>Valparaíso</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800" b="0" i="0" u="none" strike="noStrike">
                          <a:solidFill>
                            <a:srgbClr val="000000"/>
                          </a:solidFill>
                          <a:effectLst/>
                          <a:latin typeface="Calibri" panose="020F0502020204030204" pitchFamily="34" charset="0"/>
                        </a:rPr>
                        <a:t>6,09%</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800" b="0" i="0" u="none" strike="noStrike">
                          <a:solidFill>
                            <a:srgbClr val="000000"/>
                          </a:solidFill>
                          <a:effectLst/>
                          <a:latin typeface="Calibri" panose="020F0502020204030204" pitchFamily="34" charset="0"/>
                        </a:rPr>
                        <a:t>29.372.621</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9972649"/>
                  </a:ext>
                </a:extLst>
              </a:tr>
              <a:tr h="214470">
                <a:tc>
                  <a:txBody>
                    <a:bodyPr/>
                    <a:lstStyle/>
                    <a:p>
                      <a:pPr algn="l" fontAlgn="ctr"/>
                      <a:r>
                        <a:rPr lang="es-CL" sz="800" b="0" i="0" u="none" strike="noStrike">
                          <a:solidFill>
                            <a:srgbClr val="000000"/>
                          </a:solidFill>
                          <a:effectLst/>
                          <a:latin typeface="Calibri" panose="020F0502020204030204" pitchFamily="34" charset="0"/>
                        </a:rPr>
                        <a:t>Metropolitana</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800" b="0" i="0" u="none" strike="noStrike">
                          <a:solidFill>
                            <a:srgbClr val="000000"/>
                          </a:solidFill>
                          <a:effectLst/>
                          <a:latin typeface="Calibri" panose="020F0502020204030204" pitchFamily="34" charset="0"/>
                        </a:rPr>
                        <a:t>12,05%</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800" b="0" i="0" u="none" strike="noStrike">
                          <a:solidFill>
                            <a:srgbClr val="000000"/>
                          </a:solidFill>
                          <a:effectLst/>
                          <a:latin typeface="Calibri" panose="020F0502020204030204" pitchFamily="34" charset="0"/>
                        </a:rPr>
                        <a:t>58.132.709</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8179004"/>
                  </a:ext>
                </a:extLst>
              </a:tr>
              <a:tr h="214470">
                <a:tc>
                  <a:txBody>
                    <a:bodyPr/>
                    <a:lstStyle/>
                    <a:p>
                      <a:pPr algn="l" fontAlgn="ctr"/>
                      <a:r>
                        <a:rPr lang="es-CL" sz="800" b="0" i="0" u="none" strike="noStrike">
                          <a:solidFill>
                            <a:srgbClr val="000000"/>
                          </a:solidFill>
                          <a:effectLst/>
                          <a:latin typeface="Calibri" panose="020F0502020204030204" pitchFamily="34" charset="0"/>
                        </a:rPr>
                        <a:t>O'Higgins</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800" b="0" i="0" u="none" strike="noStrike">
                          <a:solidFill>
                            <a:srgbClr val="000000"/>
                          </a:solidFill>
                          <a:effectLst/>
                          <a:latin typeface="Calibri" panose="020F0502020204030204" pitchFamily="34" charset="0"/>
                        </a:rPr>
                        <a:t>6,08%</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800" b="0" i="0" u="none" strike="noStrike">
                          <a:solidFill>
                            <a:srgbClr val="000000"/>
                          </a:solidFill>
                          <a:effectLst/>
                          <a:latin typeface="Calibri" panose="020F0502020204030204" pitchFamily="34" charset="0"/>
                        </a:rPr>
                        <a:t>29.343.683</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8941631"/>
                  </a:ext>
                </a:extLst>
              </a:tr>
              <a:tr h="214470">
                <a:tc>
                  <a:txBody>
                    <a:bodyPr/>
                    <a:lstStyle/>
                    <a:p>
                      <a:pPr algn="l" fontAlgn="ctr"/>
                      <a:r>
                        <a:rPr lang="es-CL" sz="800" b="0" i="0" u="none" strike="noStrike">
                          <a:solidFill>
                            <a:srgbClr val="000000"/>
                          </a:solidFill>
                          <a:effectLst/>
                          <a:latin typeface="Calibri" panose="020F0502020204030204" pitchFamily="34" charset="0"/>
                        </a:rPr>
                        <a:t>Maule</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800" b="0" i="0" u="none" strike="noStrike">
                          <a:solidFill>
                            <a:srgbClr val="000000"/>
                          </a:solidFill>
                          <a:effectLst/>
                          <a:latin typeface="Calibri" panose="020F0502020204030204" pitchFamily="34" charset="0"/>
                        </a:rPr>
                        <a:t>8,40%</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800" b="0" i="0" u="none" strike="noStrike">
                          <a:solidFill>
                            <a:srgbClr val="000000"/>
                          </a:solidFill>
                          <a:effectLst/>
                          <a:latin typeface="Calibri" panose="020F0502020204030204" pitchFamily="34" charset="0"/>
                        </a:rPr>
                        <a:t>40.518.782</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7445443"/>
                  </a:ext>
                </a:extLst>
              </a:tr>
              <a:tr h="214470">
                <a:tc>
                  <a:txBody>
                    <a:bodyPr/>
                    <a:lstStyle/>
                    <a:p>
                      <a:pPr algn="l" fontAlgn="ctr"/>
                      <a:r>
                        <a:rPr lang="es-CL" sz="800" b="0" i="0" u="none" strike="noStrike">
                          <a:solidFill>
                            <a:srgbClr val="000000"/>
                          </a:solidFill>
                          <a:effectLst/>
                          <a:latin typeface="Calibri" panose="020F0502020204030204" pitchFamily="34" charset="0"/>
                        </a:rPr>
                        <a:t>Ñuble</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800" b="0" i="0" u="none" strike="noStrike">
                          <a:solidFill>
                            <a:srgbClr val="000000"/>
                          </a:solidFill>
                          <a:effectLst/>
                          <a:latin typeface="Calibri" panose="020F0502020204030204" pitchFamily="34" charset="0"/>
                        </a:rPr>
                        <a:t>5,65%</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800" b="0" i="0" u="none" strike="noStrike">
                          <a:solidFill>
                            <a:srgbClr val="000000"/>
                          </a:solidFill>
                          <a:effectLst/>
                          <a:latin typeface="Calibri" panose="020F0502020204030204" pitchFamily="34" charset="0"/>
                        </a:rPr>
                        <a:t>27.255.285</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6469684"/>
                  </a:ext>
                </a:extLst>
              </a:tr>
              <a:tr h="214470">
                <a:tc>
                  <a:txBody>
                    <a:bodyPr/>
                    <a:lstStyle/>
                    <a:p>
                      <a:pPr algn="l" fontAlgn="ctr"/>
                      <a:r>
                        <a:rPr lang="es-CL" sz="800" b="0" i="0" u="none" strike="noStrike">
                          <a:solidFill>
                            <a:srgbClr val="000000"/>
                          </a:solidFill>
                          <a:effectLst/>
                          <a:latin typeface="Calibri" panose="020F0502020204030204" pitchFamily="34" charset="0"/>
                        </a:rPr>
                        <a:t>Bio Bio</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800" b="0" i="0" u="none" strike="noStrike">
                          <a:solidFill>
                            <a:srgbClr val="000000"/>
                          </a:solidFill>
                          <a:effectLst/>
                          <a:latin typeface="Calibri" panose="020F0502020204030204" pitchFamily="34" charset="0"/>
                        </a:rPr>
                        <a:t>8,96%</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800" b="0" i="0" u="none" strike="noStrike">
                          <a:solidFill>
                            <a:srgbClr val="000000"/>
                          </a:solidFill>
                          <a:effectLst/>
                          <a:latin typeface="Calibri" panose="020F0502020204030204" pitchFamily="34" charset="0"/>
                        </a:rPr>
                        <a:t>43.214.891</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9045069"/>
                  </a:ext>
                </a:extLst>
              </a:tr>
              <a:tr h="214470">
                <a:tc>
                  <a:txBody>
                    <a:bodyPr/>
                    <a:lstStyle/>
                    <a:p>
                      <a:pPr algn="l" fontAlgn="ctr"/>
                      <a:r>
                        <a:rPr lang="es-CL" sz="800" b="0" i="0" u="none" strike="noStrike">
                          <a:solidFill>
                            <a:srgbClr val="000000"/>
                          </a:solidFill>
                          <a:effectLst/>
                          <a:latin typeface="Calibri" panose="020F0502020204030204" pitchFamily="34" charset="0"/>
                        </a:rPr>
                        <a:t>Araucanía</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800" b="0" i="0" u="none" strike="noStrike">
                          <a:solidFill>
                            <a:srgbClr val="000000"/>
                          </a:solidFill>
                          <a:effectLst/>
                          <a:latin typeface="Calibri" panose="020F0502020204030204" pitchFamily="34" charset="0"/>
                        </a:rPr>
                        <a:t>10,40%</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800" b="0" i="0" u="none" strike="noStrike">
                          <a:solidFill>
                            <a:srgbClr val="000000"/>
                          </a:solidFill>
                          <a:effectLst/>
                          <a:latin typeface="Calibri" panose="020F0502020204030204" pitchFamily="34" charset="0"/>
                        </a:rPr>
                        <a:t>50.140.849</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6385985"/>
                  </a:ext>
                </a:extLst>
              </a:tr>
              <a:tr h="214470">
                <a:tc>
                  <a:txBody>
                    <a:bodyPr/>
                    <a:lstStyle/>
                    <a:p>
                      <a:pPr algn="l" fontAlgn="ctr"/>
                      <a:r>
                        <a:rPr lang="es-CL" sz="800" b="0" i="0" u="none" strike="noStrike">
                          <a:solidFill>
                            <a:srgbClr val="000000"/>
                          </a:solidFill>
                          <a:effectLst/>
                          <a:latin typeface="Calibri" panose="020F0502020204030204" pitchFamily="34" charset="0"/>
                        </a:rPr>
                        <a:t>Los Ríos</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800" b="0" i="0" u="none" strike="noStrike">
                          <a:solidFill>
                            <a:srgbClr val="000000"/>
                          </a:solidFill>
                          <a:effectLst/>
                          <a:latin typeface="Calibri" panose="020F0502020204030204" pitchFamily="34" charset="0"/>
                        </a:rPr>
                        <a:t>4,43%</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800" b="0" i="0" u="none" strike="noStrike">
                          <a:solidFill>
                            <a:srgbClr val="000000"/>
                          </a:solidFill>
                          <a:effectLst/>
                          <a:latin typeface="Calibri" panose="020F0502020204030204" pitchFamily="34" charset="0"/>
                        </a:rPr>
                        <a:t>21.385.583</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3160617"/>
                  </a:ext>
                </a:extLst>
              </a:tr>
              <a:tr h="214470">
                <a:tc>
                  <a:txBody>
                    <a:bodyPr/>
                    <a:lstStyle/>
                    <a:p>
                      <a:pPr algn="l" fontAlgn="ctr"/>
                      <a:r>
                        <a:rPr lang="es-CL" sz="800" b="0" i="0" u="none" strike="noStrike">
                          <a:solidFill>
                            <a:srgbClr val="000000"/>
                          </a:solidFill>
                          <a:effectLst/>
                          <a:latin typeface="Calibri" panose="020F0502020204030204" pitchFamily="34" charset="0"/>
                        </a:rPr>
                        <a:t>Los Lagos</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800" b="0" i="0" u="none" strike="noStrike">
                          <a:solidFill>
                            <a:srgbClr val="000000"/>
                          </a:solidFill>
                          <a:effectLst/>
                          <a:latin typeface="Calibri" panose="020F0502020204030204" pitchFamily="34" charset="0"/>
                        </a:rPr>
                        <a:t>7,48%</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800" b="0" i="0" u="none" strike="noStrike">
                          <a:solidFill>
                            <a:srgbClr val="000000"/>
                          </a:solidFill>
                          <a:effectLst/>
                          <a:latin typeface="Calibri" panose="020F0502020204030204" pitchFamily="34" charset="0"/>
                        </a:rPr>
                        <a:t>36.081.540</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9935445"/>
                  </a:ext>
                </a:extLst>
              </a:tr>
              <a:tr h="214470">
                <a:tc>
                  <a:txBody>
                    <a:bodyPr/>
                    <a:lstStyle/>
                    <a:p>
                      <a:pPr algn="l" fontAlgn="ctr"/>
                      <a:r>
                        <a:rPr lang="es-CL" sz="800" b="0" i="0" u="none" strike="noStrike">
                          <a:solidFill>
                            <a:srgbClr val="000000"/>
                          </a:solidFill>
                          <a:effectLst/>
                          <a:latin typeface="Calibri" panose="020F0502020204030204" pitchFamily="34" charset="0"/>
                        </a:rPr>
                        <a:t>Aysén</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800" b="0" i="0" u="none" strike="noStrike">
                          <a:solidFill>
                            <a:srgbClr val="000000"/>
                          </a:solidFill>
                          <a:effectLst/>
                          <a:latin typeface="Calibri" panose="020F0502020204030204" pitchFamily="34" charset="0"/>
                        </a:rPr>
                        <a:t>4,17%</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800" b="0" i="0" u="none" strike="noStrike">
                          <a:solidFill>
                            <a:srgbClr val="000000"/>
                          </a:solidFill>
                          <a:effectLst/>
                          <a:latin typeface="Calibri" panose="020F0502020204030204" pitchFamily="34" charset="0"/>
                        </a:rPr>
                        <a:t>20.092.996</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169978"/>
                  </a:ext>
                </a:extLst>
              </a:tr>
              <a:tr h="214470">
                <a:tc>
                  <a:txBody>
                    <a:bodyPr/>
                    <a:lstStyle/>
                    <a:p>
                      <a:pPr algn="l" fontAlgn="ctr"/>
                      <a:r>
                        <a:rPr lang="es-CL" sz="800" b="0" i="0" u="none" strike="noStrike">
                          <a:solidFill>
                            <a:srgbClr val="000000"/>
                          </a:solidFill>
                          <a:effectLst/>
                          <a:latin typeface="Calibri" panose="020F0502020204030204" pitchFamily="34" charset="0"/>
                        </a:rPr>
                        <a:t>Magallanes</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800" b="0" i="0" u="none" strike="noStrike">
                          <a:solidFill>
                            <a:srgbClr val="000000"/>
                          </a:solidFill>
                          <a:effectLst/>
                          <a:latin typeface="Calibri" panose="020F0502020204030204" pitchFamily="34" charset="0"/>
                        </a:rPr>
                        <a:t>4,32%</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800" b="0" i="0" u="none" strike="noStrike">
                          <a:solidFill>
                            <a:srgbClr val="000000"/>
                          </a:solidFill>
                          <a:effectLst/>
                          <a:latin typeface="Calibri" panose="020F0502020204030204" pitchFamily="34" charset="0"/>
                        </a:rPr>
                        <a:t>20.826.105</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7290665"/>
                  </a:ext>
                </a:extLst>
              </a:tr>
              <a:tr h="224683">
                <a:tc>
                  <a:txBody>
                    <a:bodyPr/>
                    <a:lstStyle/>
                    <a:p>
                      <a:pPr algn="ctr" fontAlgn="ctr"/>
                      <a:r>
                        <a:rPr lang="es-CL" sz="900" b="1" i="0" u="none" strike="noStrike">
                          <a:solidFill>
                            <a:srgbClr val="FFFFFF"/>
                          </a:solidFill>
                          <a:effectLst/>
                          <a:latin typeface="Calibri" panose="020F0502020204030204" pitchFamily="34" charset="0"/>
                        </a:rPr>
                        <a:t>Total</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s-CL" sz="900" b="1" i="0" u="none" strike="noStrike">
                          <a:solidFill>
                            <a:srgbClr val="FFFFFF"/>
                          </a:solidFill>
                          <a:effectLst/>
                          <a:latin typeface="Calibri" panose="020F0502020204030204" pitchFamily="34" charset="0"/>
                        </a:rPr>
                        <a:t>100,00%</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r" fontAlgn="ctr"/>
                      <a:r>
                        <a:rPr lang="es-CL" sz="900" b="1" i="0" u="none" strike="noStrike" dirty="0">
                          <a:solidFill>
                            <a:srgbClr val="FFFFFF"/>
                          </a:solidFill>
                          <a:effectLst/>
                          <a:latin typeface="Calibri" panose="020F0502020204030204" pitchFamily="34" charset="0"/>
                        </a:rPr>
                        <a:t>482.309.049</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2927333575"/>
                  </a:ext>
                </a:extLst>
              </a:tr>
            </a:tbl>
          </a:graphicData>
        </a:graphic>
      </p:graphicFrame>
    </p:spTree>
    <p:extLst>
      <p:ext uri="{BB962C8B-B14F-4D97-AF65-F5344CB8AC3E}">
        <p14:creationId xmlns:p14="http://schemas.microsoft.com/office/powerpoint/2010/main" val="11771008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3429" y="383721"/>
            <a:ext cx="7007968" cy="621246"/>
          </a:xfrm>
        </p:spPr>
        <p:txBody>
          <a:bodyPr/>
          <a:lstStyle/>
          <a:p>
            <a:r>
              <a:rPr lang="es-CL" sz="1600" b="1" dirty="0">
                <a:solidFill>
                  <a:srgbClr val="0070C0"/>
                </a:solidFill>
              </a:rPr>
              <a:t>9.2.-Fuentes de Financiamiento – Inversión Regional</a:t>
            </a:r>
            <a:r>
              <a:rPr lang="es-US" sz="1500" dirty="0"/>
              <a:t> </a:t>
            </a:r>
            <a:br>
              <a:rPr lang="es-CL" sz="1500" dirty="0"/>
            </a:br>
            <a:endParaRPr lang="es-CL" sz="1500" dirty="0"/>
          </a:p>
        </p:txBody>
      </p:sp>
      <p:sp>
        <p:nvSpPr>
          <p:cNvPr id="4" name="Marcador de número de diapositiva 3"/>
          <p:cNvSpPr>
            <a:spLocks noGrp="1"/>
          </p:cNvSpPr>
          <p:nvPr>
            <p:ph type="sldNum" sz="quarter" idx="11"/>
          </p:nvPr>
        </p:nvSpPr>
        <p:spPr>
          <a:xfrm>
            <a:off x="4038600" y="6356350"/>
            <a:ext cx="4114800" cy="365125"/>
          </a:xfrm>
          <a:prstGeom prst="rect">
            <a:avLst/>
          </a:prstGeom>
        </p:spPr>
        <p:txBody>
          <a:bodyPr vert="horz" lIns="91440" tIns="45720" rIns="91440" bIns="45720" rtlCol="0" anchor="ctr"/>
          <a:lstStyle>
            <a:defPPr>
              <a:defRPr lang="es-C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6" name="6 Marcador de contenido"/>
          <p:cNvSpPr txBox="1">
            <a:spLocks/>
          </p:cNvSpPr>
          <p:nvPr/>
        </p:nvSpPr>
        <p:spPr bwMode="auto">
          <a:xfrm>
            <a:off x="569166" y="1484784"/>
            <a:ext cx="7361853" cy="4178897"/>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000" kern="1200">
                <a:solidFill>
                  <a:srgbClr val="595959"/>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pitchFamily="34" charset="0"/>
              <a:buChar char="–"/>
              <a:defRPr kern="1200">
                <a:solidFill>
                  <a:srgbClr val="595959"/>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34" charset="0"/>
              <a:buChar char="•"/>
              <a:defRPr sz="1600" kern="1200">
                <a:solidFill>
                  <a:srgbClr val="595959"/>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34" charset="0"/>
              <a:buChar char="–"/>
              <a:defRPr sz="1400" kern="1200">
                <a:solidFill>
                  <a:srgbClr val="595959"/>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34" charset="0"/>
              <a:buChar char="»"/>
              <a:defRPr sz="1400" kern="1200">
                <a:solidFill>
                  <a:srgbClr val="595959"/>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s-US" sz="1500" dirty="0"/>
              <a:t>Fondo de Innovación para la Competitividad (FIC):</a:t>
            </a:r>
          </a:p>
          <a:p>
            <a:pPr lvl="1" algn="just"/>
            <a:r>
              <a:rPr lang="es-CL" sz="1350" dirty="0"/>
              <a:t>Creado el año 2006, constituye el principal instrumento para dotar de nuevos y mayores recursos los distintos esfuerzos que el Estado realiza en torno a la innovación.</a:t>
            </a:r>
          </a:p>
          <a:p>
            <a:pPr lvl="1" algn="just"/>
            <a:r>
              <a:rPr lang="es-CL" sz="1350" dirty="0"/>
              <a:t>Se destina a proyectos de investigación científica, innovación empresarial, transferencia tecnológica y emprendimiento, entre otros, a través de agencias públicas especializadas.</a:t>
            </a:r>
          </a:p>
          <a:p>
            <a:pPr lvl="1" algn="just"/>
            <a:r>
              <a:rPr lang="es-CL" sz="1350" dirty="0"/>
              <a:t>Se gestiona a través de la firma de convenios de desempeño que siguen procesos de análisis y discusión, revisión, ejecución y seguimiento, considerando productos y actores o instituciones ejecutoras.</a:t>
            </a:r>
          </a:p>
          <a:p>
            <a:pPr algn="just"/>
            <a:endParaRPr lang="es-US" sz="825" dirty="0"/>
          </a:p>
          <a:p>
            <a:pPr algn="just">
              <a:spcBef>
                <a:spcPts val="0"/>
              </a:spcBef>
              <a:spcAft>
                <a:spcPts val="450"/>
              </a:spcAft>
            </a:pPr>
            <a:endParaRPr lang="es-CL" sz="1350" dirty="0">
              <a:solidFill>
                <a:srgbClr val="C00000"/>
              </a:solidFill>
            </a:endParaRPr>
          </a:p>
          <a:p>
            <a:pPr marL="300038" lvl="1" indent="0" algn="just">
              <a:buNone/>
            </a:pPr>
            <a:endParaRPr lang="es-CL" sz="1350" strike="sngStrike" dirty="0"/>
          </a:p>
          <a:p>
            <a:pPr lvl="1" algn="just">
              <a:buFont typeface="Arial" pitchFamily="34" charset="0"/>
              <a:buNone/>
            </a:pPr>
            <a:endParaRPr lang="es-CL" sz="1350" dirty="0"/>
          </a:p>
        </p:txBody>
      </p:sp>
    </p:spTree>
    <p:extLst>
      <p:ext uri="{BB962C8B-B14F-4D97-AF65-F5344CB8AC3E}">
        <p14:creationId xmlns:p14="http://schemas.microsoft.com/office/powerpoint/2010/main" val="30011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641" y="260289"/>
            <a:ext cx="6955788" cy="621246"/>
          </a:xfrm>
        </p:spPr>
        <p:txBody>
          <a:bodyPr/>
          <a:lstStyle/>
          <a:p>
            <a:r>
              <a:rPr lang="es-CL" sz="1600" b="1" dirty="0">
                <a:solidFill>
                  <a:srgbClr val="0070C0"/>
                </a:solidFill>
              </a:rPr>
              <a:t>9.2.-Fuentes de Financiamiento – Inversión Regional</a:t>
            </a:r>
            <a:r>
              <a:rPr lang="es-US" sz="1500" dirty="0"/>
              <a:t> </a:t>
            </a:r>
            <a:br>
              <a:rPr lang="es-CL" sz="1500" dirty="0"/>
            </a:br>
            <a:endParaRPr lang="es-CL" sz="1500" dirty="0"/>
          </a:p>
        </p:txBody>
      </p:sp>
      <p:sp>
        <p:nvSpPr>
          <p:cNvPr id="4" name="Marcador de número de diapositiva 3"/>
          <p:cNvSpPr>
            <a:spLocks noGrp="1"/>
          </p:cNvSpPr>
          <p:nvPr>
            <p:ph type="sldNum" sz="quarter" idx="11"/>
          </p:nvPr>
        </p:nvSpPr>
        <p:spPr>
          <a:xfrm>
            <a:off x="4038600" y="6356350"/>
            <a:ext cx="4114800" cy="365125"/>
          </a:xfrm>
          <a:prstGeom prst="rect">
            <a:avLst/>
          </a:prstGeom>
        </p:spPr>
        <p:txBody>
          <a:bodyPr vert="horz" lIns="91440" tIns="45720" rIns="91440" bIns="45720" rtlCol="0" anchor="ctr"/>
          <a:lstStyle>
            <a:defPPr>
              <a:defRPr lang="es-C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6" name="6 Marcador de contenido"/>
          <p:cNvSpPr txBox="1">
            <a:spLocks/>
          </p:cNvSpPr>
          <p:nvPr/>
        </p:nvSpPr>
        <p:spPr bwMode="auto">
          <a:xfrm>
            <a:off x="606490" y="881534"/>
            <a:ext cx="7546910" cy="5034073"/>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000" kern="1200">
                <a:solidFill>
                  <a:srgbClr val="595959"/>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pitchFamily="34" charset="0"/>
              <a:buChar char="–"/>
              <a:defRPr kern="1200">
                <a:solidFill>
                  <a:srgbClr val="595959"/>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34" charset="0"/>
              <a:buChar char="•"/>
              <a:defRPr sz="1600" kern="1200">
                <a:solidFill>
                  <a:srgbClr val="595959"/>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34" charset="0"/>
              <a:buChar char="–"/>
              <a:defRPr sz="1400" kern="1200">
                <a:solidFill>
                  <a:srgbClr val="595959"/>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34" charset="0"/>
              <a:buChar char="»"/>
              <a:defRPr sz="1400" kern="1200">
                <a:solidFill>
                  <a:srgbClr val="595959"/>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s-US" sz="1500" dirty="0"/>
              <a:t>Fondo de Innovación para la Competitividad (FIC):</a:t>
            </a:r>
          </a:p>
          <a:p>
            <a:pPr algn="just"/>
            <a:endParaRPr lang="es-US" sz="825" dirty="0"/>
          </a:p>
          <a:p>
            <a:pPr algn="just">
              <a:spcBef>
                <a:spcPts val="0"/>
              </a:spcBef>
              <a:spcAft>
                <a:spcPts val="450"/>
              </a:spcAft>
            </a:pPr>
            <a:endParaRPr lang="es-CL" sz="1350" dirty="0">
              <a:solidFill>
                <a:srgbClr val="C00000"/>
              </a:solidFill>
            </a:endParaRPr>
          </a:p>
          <a:p>
            <a:pPr marL="300038" lvl="1" indent="0" algn="just">
              <a:buNone/>
            </a:pPr>
            <a:endParaRPr lang="es-CL" sz="1350" strike="sngStrike" dirty="0"/>
          </a:p>
          <a:p>
            <a:pPr lvl="1" algn="just">
              <a:buFont typeface="Arial" pitchFamily="34" charset="0"/>
              <a:buNone/>
            </a:pPr>
            <a:endParaRPr lang="es-CL" sz="1350" dirty="0"/>
          </a:p>
        </p:txBody>
      </p:sp>
      <p:pic>
        <p:nvPicPr>
          <p:cNvPr id="3" name="Imagen 2">
            <a:extLst>
              <a:ext uri="{FF2B5EF4-FFF2-40B4-BE49-F238E27FC236}">
                <a16:creationId xmlns:a16="http://schemas.microsoft.com/office/drawing/2014/main" id="{08ABDE58-B526-4900-A2DA-E813164EE362}"/>
              </a:ext>
            </a:extLst>
          </p:cNvPr>
          <p:cNvPicPr>
            <a:picLocks noChangeAspect="1"/>
          </p:cNvPicPr>
          <p:nvPr/>
        </p:nvPicPr>
        <p:blipFill>
          <a:blip r:embed="rId2"/>
          <a:stretch>
            <a:fillRect/>
          </a:stretch>
        </p:blipFill>
        <p:spPr>
          <a:xfrm>
            <a:off x="2453951" y="1511559"/>
            <a:ext cx="3909527" cy="4241541"/>
          </a:xfrm>
          <a:prstGeom prst="rect">
            <a:avLst/>
          </a:prstGeom>
        </p:spPr>
      </p:pic>
    </p:spTree>
    <p:extLst>
      <p:ext uri="{BB962C8B-B14F-4D97-AF65-F5344CB8AC3E}">
        <p14:creationId xmlns:p14="http://schemas.microsoft.com/office/powerpoint/2010/main" val="400474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5598" y="176441"/>
            <a:ext cx="6918516" cy="621246"/>
          </a:xfrm>
        </p:spPr>
        <p:txBody>
          <a:bodyPr/>
          <a:lstStyle/>
          <a:p>
            <a:r>
              <a:rPr lang="es-CL" sz="1600" b="1" dirty="0">
                <a:solidFill>
                  <a:srgbClr val="0070C0"/>
                </a:solidFill>
              </a:rPr>
              <a:t>9.2.-Fuentes de Financiamiento – Inversión Regional</a:t>
            </a:r>
            <a:r>
              <a:rPr lang="es-US" sz="1500" dirty="0"/>
              <a:t> </a:t>
            </a:r>
            <a:br>
              <a:rPr lang="es-CL" sz="1500" dirty="0"/>
            </a:br>
            <a:endParaRPr lang="es-CL" sz="1500" dirty="0"/>
          </a:p>
        </p:txBody>
      </p:sp>
      <p:sp>
        <p:nvSpPr>
          <p:cNvPr id="4" name="Marcador de número de diapositiva 3"/>
          <p:cNvSpPr>
            <a:spLocks noGrp="1"/>
          </p:cNvSpPr>
          <p:nvPr>
            <p:ph type="sldNum" sz="quarter" idx="11"/>
          </p:nvPr>
        </p:nvSpPr>
        <p:spPr>
          <a:xfrm>
            <a:off x="4038600" y="6356350"/>
            <a:ext cx="4114800" cy="365125"/>
          </a:xfrm>
          <a:prstGeom prst="rect">
            <a:avLst/>
          </a:prstGeom>
        </p:spPr>
        <p:txBody>
          <a:bodyPr vert="horz" lIns="91440" tIns="45720" rIns="91440" bIns="45720" rtlCol="0" anchor="ctr"/>
          <a:lstStyle>
            <a:defPPr>
              <a:defRPr lang="es-C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6" name="6 Marcador de contenido"/>
          <p:cNvSpPr txBox="1">
            <a:spLocks/>
          </p:cNvSpPr>
          <p:nvPr/>
        </p:nvSpPr>
        <p:spPr bwMode="auto">
          <a:xfrm>
            <a:off x="810547" y="1325556"/>
            <a:ext cx="6918516" cy="420688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000" kern="1200">
                <a:solidFill>
                  <a:srgbClr val="595959"/>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pitchFamily="34" charset="0"/>
              <a:buChar char="–"/>
              <a:defRPr kern="1200">
                <a:solidFill>
                  <a:srgbClr val="595959"/>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34" charset="0"/>
              <a:buChar char="•"/>
              <a:defRPr sz="1600" kern="1200">
                <a:solidFill>
                  <a:srgbClr val="595959"/>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34" charset="0"/>
              <a:buChar char="–"/>
              <a:defRPr sz="1400" kern="1200">
                <a:solidFill>
                  <a:srgbClr val="595959"/>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34" charset="0"/>
              <a:buChar char="»"/>
              <a:defRPr sz="1400" kern="1200">
                <a:solidFill>
                  <a:srgbClr val="595959"/>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spcBef>
                <a:spcPts val="0"/>
              </a:spcBef>
              <a:spcAft>
                <a:spcPts val="450"/>
              </a:spcAft>
              <a:buNone/>
            </a:pPr>
            <a:r>
              <a:rPr lang="es-CL" sz="1800" dirty="0">
                <a:solidFill>
                  <a:schemeClr val="tx1">
                    <a:lumMod val="65000"/>
                    <a:lumOff val="35000"/>
                  </a:schemeClr>
                </a:solidFill>
              </a:rPr>
              <a:t>Fondo de Apoyo Regional (FAR):</a:t>
            </a:r>
            <a:endParaRPr lang="es-US" sz="1500" dirty="0"/>
          </a:p>
          <a:p>
            <a:pPr algn="just"/>
            <a:r>
              <a:rPr lang="es-CL" sz="1500" dirty="0"/>
              <a:t>Corresponde a los recursos que se entregan a las regiones por concepto de la Ley N°20.378, en el marco del subsidio al transporte público remunerado de pasajeros (“fondo espejo”). Su distribución entre los GORE se realiza con la misma fórmula establecida para la distribución del 90% del FNDR.</a:t>
            </a:r>
            <a:endParaRPr lang="es-US" sz="825" dirty="0"/>
          </a:p>
          <a:p>
            <a:pPr algn="just">
              <a:spcBef>
                <a:spcPts val="0"/>
              </a:spcBef>
              <a:spcAft>
                <a:spcPts val="450"/>
              </a:spcAft>
            </a:pPr>
            <a:endParaRPr lang="es-CL" sz="1350" dirty="0">
              <a:solidFill>
                <a:srgbClr val="C00000"/>
              </a:solidFill>
            </a:endParaRPr>
          </a:p>
          <a:p>
            <a:pPr marL="300038" lvl="1" indent="0" algn="just">
              <a:buNone/>
            </a:pPr>
            <a:endParaRPr lang="es-CL" sz="1350" strike="sngStrike" dirty="0"/>
          </a:p>
          <a:p>
            <a:pPr lvl="1" algn="just">
              <a:buFont typeface="Arial" pitchFamily="34" charset="0"/>
              <a:buNone/>
            </a:pPr>
            <a:endParaRPr lang="es-CL" sz="1350" dirty="0"/>
          </a:p>
        </p:txBody>
      </p:sp>
    </p:spTree>
    <p:extLst>
      <p:ext uri="{BB962C8B-B14F-4D97-AF65-F5344CB8AC3E}">
        <p14:creationId xmlns:p14="http://schemas.microsoft.com/office/powerpoint/2010/main" val="16815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955" y="226043"/>
            <a:ext cx="6955788" cy="621246"/>
          </a:xfrm>
        </p:spPr>
        <p:txBody>
          <a:bodyPr/>
          <a:lstStyle/>
          <a:p>
            <a:r>
              <a:rPr lang="es-CL" sz="1600" b="1" dirty="0">
                <a:solidFill>
                  <a:srgbClr val="0070C0"/>
                </a:solidFill>
              </a:rPr>
              <a:t>9.2.-Fuentes de Financiamiento – Inversión Regional</a:t>
            </a:r>
            <a:r>
              <a:rPr lang="es-US" sz="1500" dirty="0"/>
              <a:t> </a:t>
            </a:r>
            <a:br>
              <a:rPr lang="es-CL" sz="1500" dirty="0"/>
            </a:br>
            <a:endParaRPr lang="es-CL" sz="1500" dirty="0"/>
          </a:p>
        </p:txBody>
      </p:sp>
      <p:sp>
        <p:nvSpPr>
          <p:cNvPr id="4" name="Marcador de número de diapositiva 3"/>
          <p:cNvSpPr>
            <a:spLocks noGrp="1"/>
          </p:cNvSpPr>
          <p:nvPr>
            <p:ph type="sldNum" sz="quarter" idx="11"/>
          </p:nvPr>
        </p:nvSpPr>
        <p:spPr>
          <a:xfrm>
            <a:off x="4038600" y="6356350"/>
            <a:ext cx="4114800" cy="365125"/>
          </a:xfrm>
          <a:prstGeom prst="rect">
            <a:avLst/>
          </a:prstGeom>
        </p:spPr>
        <p:txBody>
          <a:bodyPr vert="horz" lIns="91440" tIns="45720" rIns="91440" bIns="45720" rtlCol="0" anchor="ctr"/>
          <a:lstStyle>
            <a:defPPr>
              <a:defRPr lang="es-C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6" name="6 Marcador de contenido"/>
          <p:cNvSpPr txBox="1">
            <a:spLocks/>
          </p:cNvSpPr>
          <p:nvPr/>
        </p:nvSpPr>
        <p:spPr bwMode="auto">
          <a:xfrm>
            <a:off x="1547665" y="727788"/>
            <a:ext cx="5842546" cy="5253134"/>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000" kern="1200">
                <a:solidFill>
                  <a:srgbClr val="595959"/>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pitchFamily="34" charset="0"/>
              <a:buChar char="–"/>
              <a:defRPr kern="1200">
                <a:solidFill>
                  <a:srgbClr val="595959"/>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34" charset="0"/>
              <a:buChar char="•"/>
              <a:defRPr sz="1600" kern="1200">
                <a:solidFill>
                  <a:srgbClr val="595959"/>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34" charset="0"/>
              <a:buChar char="–"/>
              <a:defRPr sz="1400" kern="1200">
                <a:solidFill>
                  <a:srgbClr val="595959"/>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34" charset="0"/>
              <a:buChar char="»"/>
              <a:defRPr sz="1400" kern="1200">
                <a:solidFill>
                  <a:srgbClr val="595959"/>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spcBef>
                <a:spcPts val="0"/>
              </a:spcBef>
              <a:spcAft>
                <a:spcPts val="450"/>
              </a:spcAft>
              <a:buNone/>
            </a:pPr>
            <a:r>
              <a:rPr lang="es-CL" sz="1800" dirty="0">
                <a:solidFill>
                  <a:schemeClr val="tx1">
                    <a:lumMod val="65000"/>
                    <a:lumOff val="35000"/>
                  </a:schemeClr>
                </a:solidFill>
              </a:rPr>
              <a:t>Fondo de Apoyo Regional (FAR)</a:t>
            </a:r>
            <a:endParaRPr lang="es-US" sz="1500" dirty="0"/>
          </a:p>
          <a:p>
            <a:pPr algn="just">
              <a:spcBef>
                <a:spcPts val="0"/>
              </a:spcBef>
              <a:spcAft>
                <a:spcPts val="450"/>
              </a:spcAft>
            </a:pPr>
            <a:endParaRPr lang="es-CL" sz="1350" dirty="0">
              <a:solidFill>
                <a:srgbClr val="C00000"/>
              </a:solidFill>
            </a:endParaRPr>
          </a:p>
          <a:p>
            <a:pPr marL="300038" lvl="1" indent="0" algn="just">
              <a:buNone/>
            </a:pPr>
            <a:endParaRPr lang="es-CL" sz="1350" strike="sngStrike" dirty="0"/>
          </a:p>
          <a:p>
            <a:pPr lvl="1" algn="just">
              <a:buFont typeface="Arial" pitchFamily="34" charset="0"/>
              <a:buNone/>
            </a:pPr>
            <a:endParaRPr lang="es-CL" sz="1350" dirty="0"/>
          </a:p>
        </p:txBody>
      </p:sp>
      <p:pic>
        <p:nvPicPr>
          <p:cNvPr id="3" name="Imagen 2">
            <a:extLst>
              <a:ext uri="{FF2B5EF4-FFF2-40B4-BE49-F238E27FC236}">
                <a16:creationId xmlns:a16="http://schemas.microsoft.com/office/drawing/2014/main" id="{1F6BA748-55E4-433D-94A4-5CF25515D947}"/>
              </a:ext>
            </a:extLst>
          </p:cNvPr>
          <p:cNvPicPr>
            <a:picLocks noChangeAspect="1"/>
          </p:cNvPicPr>
          <p:nvPr/>
        </p:nvPicPr>
        <p:blipFill>
          <a:blip r:embed="rId2"/>
          <a:stretch>
            <a:fillRect/>
          </a:stretch>
        </p:blipFill>
        <p:spPr>
          <a:xfrm>
            <a:off x="2341984" y="1997838"/>
            <a:ext cx="4198775" cy="3721016"/>
          </a:xfrm>
          <a:prstGeom prst="rect">
            <a:avLst/>
          </a:prstGeom>
        </p:spPr>
      </p:pic>
    </p:spTree>
    <p:extLst>
      <p:ext uri="{BB962C8B-B14F-4D97-AF65-F5344CB8AC3E}">
        <p14:creationId xmlns:p14="http://schemas.microsoft.com/office/powerpoint/2010/main" val="228866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1158" y="284452"/>
            <a:ext cx="7239053" cy="621246"/>
          </a:xfrm>
        </p:spPr>
        <p:txBody>
          <a:bodyPr/>
          <a:lstStyle/>
          <a:p>
            <a:r>
              <a:rPr lang="es-CL" sz="1600" b="1" dirty="0">
                <a:solidFill>
                  <a:srgbClr val="0070C0"/>
                </a:solidFill>
              </a:rPr>
              <a:t>9.2.-Fuentes de Financiamiento – Inversión Regional</a:t>
            </a:r>
            <a:r>
              <a:rPr lang="es-US" sz="1500" dirty="0"/>
              <a:t> </a:t>
            </a:r>
            <a:br>
              <a:rPr lang="es-CL" sz="1500" dirty="0"/>
            </a:br>
            <a:endParaRPr lang="es-CL" sz="1500" dirty="0"/>
          </a:p>
        </p:txBody>
      </p:sp>
      <p:sp>
        <p:nvSpPr>
          <p:cNvPr id="4" name="Marcador de número de diapositiva 3"/>
          <p:cNvSpPr>
            <a:spLocks noGrp="1"/>
          </p:cNvSpPr>
          <p:nvPr>
            <p:ph type="sldNum" sz="quarter" idx="11"/>
          </p:nvPr>
        </p:nvSpPr>
        <p:spPr>
          <a:xfrm>
            <a:off x="4038600" y="6356350"/>
            <a:ext cx="4114800" cy="365125"/>
          </a:xfrm>
          <a:prstGeom prst="rect">
            <a:avLst/>
          </a:prstGeom>
        </p:spPr>
        <p:txBody>
          <a:bodyPr vert="horz" lIns="91440" tIns="45720" rIns="91440" bIns="45720" rtlCol="0" anchor="ctr"/>
          <a:lstStyle>
            <a:defPPr>
              <a:defRPr lang="es-C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6" name="6 Marcador de contenido"/>
          <p:cNvSpPr txBox="1">
            <a:spLocks/>
          </p:cNvSpPr>
          <p:nvPr/>
        </p:nvSpPr>
        <p:spPr bwMode="auto">
          <a:xfrm>
            <a:off x="1547665" y="1484785"/>
            <a:ext cx="5842546" cy="349736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000" kern="1200">
                <a:solidFill>
                  <a:srgbClr val="595959"/>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pitchFamily="34" charset="0"/>
              <a:buChar char="–"/>
              <a:defRPr kern="1200">
                <a:solidFill>
                  <a:srgbClr val="595959"/>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34" charset="0"/>
              <a:buChar char="•"/>
              <a:defRPr sz="1600" kern="1200">
                <a:solidFill>
                  <a:srgbClr val="595959"/>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34" charset="0"/>
              <a:buChar char="–"/>
              <a:defRPr sz="1400" kern="1200">
                <a:solidFill>
                  <a:srgbClr val="595959"/>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34" charset="0"/>
              <a:buChar char="»"/>
              <a:defRPr sz="1400" kern="1200">
                <a:solidFill>
                  <a:srgbClr val="595959"/>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s-CL" sz="1500" dirty="0"/>
          </a:p>
        </p:txBody>
      </p:sp>
      <p:graphicFrame>
        <p:nvGraphicFramePr>
          <p:cNvPr id="5" name="Tabla 4"/>
          <p:cNvGraphicFramePr>
            <a:graphicFrameLocks noGrp="1"/>
          </p:cNvGraphicFramePr>
          <p:nvPr>
            <p:extLst>
              <p:ext uri="{D42A27DB-BD31-4B8C-83A1-F6EECF244321}">
                <p14:modId xmlns:p14="http://schemas.microsoft.com/office/powerpoint/2010/main" val="1637301239"/>
              </p:ext>
            </p:extLst>
          </p:nvPr>
        </p:nvGraphicFramePr>
        <p:xfrm>
          <a:off x="1071155" y="905697"/>
          <a:ext cx="7184572" cy="4692675"/>
        </p:xfrm>
        <a:graphic>
          <a:graphicData uri="http://schemas.openxmlformats.org/drawingml/2006/table">
            <a:tbl>
              <a:tblPr firstRow="1" firstCol="1" bandRow="1"/>
              <a:tblGrid>
                <a:gridCol w="3866445">
                  <a:extLst>
                    <a:ext uri="{9D8B030D-6E8A-4147-A177-3AD203B41FA5}">
                      <a16:colId xmlns:a16="http://schemas.microsoft.com/office/drawing/2014/main" val="2751799165"/>
                    </a:ext>
                  </a:extLst>
                </a:gridCol>
                <a:gridCol w="1588508">
                  <a:extLst>
                    <a:ext uri="{9D8B030D-6E8A-4147-A177-3AD203B41FA5}">
                      <a16:colId xmlns:a16="http://schemas.microsoft.com/office/drawing/2014/main" val="1627969538"/>
                    </a:ext>
                  </a:extLst>
                </a:gridCol>
                <a:gridCol w="1729619">
                  <a:extLst>
                    <a:ext uri="{9D8B030D-6E8A-4147-A177-3AD203B41FA5}">
                      <a16:colId xmlns:a16="http://schemas.microsoft.com/office/drawing/2014/main" val="671020816"/>
                    </a:ext>
                  </a:extLst>
                </a:gridCol>
              </a:tblGrid>
              <a:tr h="360975">
                <a:tc>
                  <a:txBody>
                    <a:bodyPr/>
                    <a:lstStyle/>
                    <a:p>
                      <a:pPr>
                        <a:spcAft>
                          <a:spcPts val="0"/>
                        </a:spcAft>
                      </a:pPr>
                      <a:r>
                        <a:rPr lang="es-CL" sz="800" b="1">
                          <a:solidFill>
                            <a:srgbClr val="000000"/>
                          </a:solidFill>
                          <a:effectLst/>
                          <a:latin typeface="Calibri" panose="020F0502020204030204" pitchFamily="34" charset="0"/>
                          <a:ea typeface="Times New Roman" panose="02020603050405020304" pitchFamily="18" charset="0"/>
                        </a:rPr>
                        <a:t>PROGRAMAS DE INVERSIÓN - GORES</a:t>
                      </a:r>
                      <a:endParaRPr lang="es-CL" sz="800">
                        <a:effectLst/>
                        <a:latin typeface="Times New Roman" panose="02020603050405020304" pitchFamily="18" charset="0"/>
                        <a:ea typeface="Times New Roman" panose="02020603050405020304" pitchFamily="18" charset="0"/>
                      </a:endParaRPr>
                    </a:p>
                  </a:txBody>
                  <a:tcPr marL="33338" marR="33338" marT="0" marB="0" anchor="b">
                    <a:lnL>
                      <a:noFill/>
                    </a:lnL>
                    <a:lnR>
                      <a:noFill/>
                    </a:lnR>
                    <a:lnT>
                      <a:noFill/>
                    </a:lnT>
                    <a:lnB>
                      <a:noFill/>
                    </a:lnB>
                  </a:tcPr>
                </a:tc>
                <a:tc>
                  <a:txBody>
                    <a:bodyPr/>
                    <a:lstStyle/>
                    <a:p>
                      <a:endParaRPr lang="es-CL" sz="800">
                        <a:effectLst/>
                        <a:latin typeface="Times New Roman" panose="02020603050405020304" pitchFamily="18" charset="0"/>
                      </a:endParaRPr>
                    </a:p>
                  </a:txBody>
                  <a:tcPr marL="33338" marR="33338" marT="0" marB="0" anchor="b">
                    <a:lnL>
                      <a:noFill/>
                    </a:lnL>
                    <a:lnR>
                      <a:noFill/>
                    </a:lnR>
                    <a:lnT>
                      <a:noFill/>
                    </a:lnT>
                    <a:lnB>
                      <a:noFill/>
                    </a:lnB>
                  </a:tcPr>
                </a:tc>
                <a:tc>
                  <a:txBody>
                    <a:bodyPr/>
                    <a:lstStyle/>
                    <a:p>
                      <a:endParaRPr lang="es-CL" sz="800">
                        <a:effectLst/>
                        <a:latin typeface="Times New Roman" panose="02020603050405020304" pitchFamily="18" charset="0"/>
                      </a:endParaRPr>
                    </a:p>
                  </a:txBody>
                  <a:tcPr marL="33338" marR="33338" marT="0" marB="0" anchor="b">
                    <a:lnL>
                      <a:noFill/>
                    </a:lnL>
                    <a:lnR>
                      <a:noFill/>
                    </a:lnR>
                    <a:lnT>
                      <a:noFill/>
                    </a:lnT>
                    <a:lnB>
                      <a:noFill/>
                    </a:lnB>
                  </a:tcPr>
                </a:tc>
                <a:extLst>
                  <a:ext uri="{0D108BD9-81ED-4DB2-BD59-A6C34878D82A}">
                    <a16:rowId xmlns:a16="http://schemas.microsoft.com/office/drawing/2014/main" val="1168891597"/>
                  </a:ext>
                </a:extLst>
              </a:tr>
              <a:tr h="360975">
                <a:tc>
                  <a:txBody>
                    <a:bodyPr/>
                    <a:lstStyle/>
                    <a:p>
                      <a:pPr>
                        <a:spcAft>
                          <a:spcPts val="0"/>
                        </a:spcAft>
                      </a:pPr>
                      <a:r>
                        <a:rPr lang="es-CL" sz="800" b="1">
                          <a:solidFill>
                            <a:srgbClr val="000000"/>
                          </a:solidFill>
                          <a:effectLst/>
                          <a:latin typeface="Calibri" panose="020F0502020204030204" pitchFamily="34" charset="0"/>
                          <a:ea typeface="Times New Roman" panose="02020603050405020304" pitchFamily="18" charset="0"/>
                        </a:rPr>
                        <a:t>TOTAL INGRESOS - PRESUPUESTO 2020</a:t>
                      </a:r>
                      <a:endParaRPr lang="es-CL" sz="800">
                        <a:effectLst/>
                        <a:latin typeface="Times New Roman" panose="02020603050405020304" pitchFamily="18" charset="0"/>
                        <a:ea typeface="Times New Roman" panose="02020603050405020304" pitchFamily="18" charset="0"/>
                      </a:endParaRPr>
                    </a:p>
                  </a:txBody>
                  <a:tcPr marL="33338" marR="3333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CL" sz="800">
                        <a:effectLst/>
                        <a:latin typeface="Times New Roman" panose="02020603050405020304" pitchFamily="18" charset="0"/>
                      </a:endParaRPr>
                    </a:p>
                  </a:txBody>
                  <a:tcPr marL="33338" marR="3333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CL" sz="800">
                        <a:effectLst/>
                        <a:latin typeface="Times New Roman" panose="02020603050405020304" pitchFamily="18" charset="0"/>
                      </a:endParaRPr>
                    </a:p>
                  </a:txBody>
                  <a:tcPr marL="33338" marR="33338"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0153542"/>
                  </a:ext>
                </a:extLst>
              </a:tr>
              <a:tr h="360975">
                <a:tc>
                  <a:txBody>
                    <a:bodyPr/>
                    <a:lstStyle/>
                    <a:p>
                      <a:pPr algn="ctr">
                        <a:spcAft>
                          <a:spcPts val="0"/>
                        </a:spcAft>
                      </a:pPr>
                      <a:r>
                        <a:rPr lang="es-CL" sz="800" b="1">
                          <a:solidFill>
                            <a:srgbClr val="000000"/>
                          </a:solidFill>
                          <a:effectLst/>
                          <a:latin typeface="Calibri" panose="020F0502020204030204" pitchFamily="34" charset="0"/>
                          <a:ea typeface="Times New Roman" panose="02020603050405020304" pitchFamily="18" charset="0"/>
                        </a:rPr>
                        <a:t>Ingresos</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s-CL" sz="800" b="1">
                          <a:solidFill>
                            <a:srgbClr val="000000"/>
                          </a:solidFill>
                          <a:effectLst/>
                          <a:latin typeface="Calibri" panose="020F0502020204030204" pitchFamily="34" charset="0"/>
                          <a:ea typeface="Times New Roman" panose="02020603050405020304" pitchFamily="18" charset="0"/>
                        </a:rPr>
                        <a:t>Montos</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s-CL" sz="800" b="1">
                          <a:solidFill>
                            <a:srgbClr val="000000"/>
                          </a:solidFill>
                          <a:effectLst/>
                          <a:latin typeface="Calibri" panose="020F0502020204030204" pitchFamily="34" charset="0"/>
                          <a:ea typeface="Times New Roman" panose="02020603050405020304" pitchFamily="18" charset="0"/>
                        </a:rPr>
                        <a:t>%</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92625433"/>
                  </a:ext>
                </a:extLst>
              </a:tr>
              <a:tr h="360975">
                <a:tc>
                  <a:txBody>
                    <a:bodyPr/>
                    <a:lstStyle/>
                    <a:p>
                      <a:pPr>
                        <a:spcAft>
                          <a:spcPts val="0"/>
                        </a:spcAft>
                      </a:pPr>
                      <a:r>
                        <a:rPr lang="es-CL" sz="800" b="1">
                          <a:solidFill>
                            <a:srgbClr val="000000"/>
                          </a:solidFill>
                          <a:effectLst/>
                          <a:latin typeface="Calibri" panose="020F0502020204030204" pitchFamily="34" charset="0"/>
                          <a:ea typeface="Times New Roman" panose="02020603050405020304" pitchFamily="18" charset="0"/>
                        </a:rPr>
                        <a:t> </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CL" sz="800" b="1" dirty="0">
                          <a:solidFill>
                            <a:srgbClr val="000000"/>
                          </a:solidFill>
                          <a:effectLst/>
                          <a:latin typeface="Calibri" panose="020F0502020204030204" pitchFamily="34" charset="0"/>
                          <a:ea typeface="Times New Roman" panose="02020603050405020304" pitchFamily="18" charset="0"/>
                        </a:rPr>
                        <a:t>(en $ miles)</a:t>
                      </a:r>
                      <a:endParaRPr lang="es-CL" sz="800" dirty="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s-CL" sz="800" b="1">
                          <a:solidFill>
                            <a:srgbClr val="000000"/>
                          </a:solidFill>
                          <a:effectLst/>
                          <a:latin typeface="Calibri" panose="020F0502020204030204" pitchFamily="34" charset="0"/>
                          <a:ea typeface="Times New Roman" panose="02020603050405020304" pitchFamily="18" charset="0"/>
                        </a:rPr>
                        <a:t> </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2680232"/>
                  </a:ext>
                </a:extLst>
              </a:tr>
              <a:tr h="360975">
                <a:tc>
                  <a:txBody>
                    <a:bodyPr/>
                    <a:lstStyle/>
                    <a:p>
                      <a:pPr>
                        <a:spcAft>
                          <a:spcPts val="0"/>
                        </a:spcAft>
                      </a:pPr>
                      <a:r>
                        <a:rPr lang="es-CL" sz="800">
                          <a:solidFill>
                            <a:srgbClr val="000000"/>
                          </a:solidFill>
                          <a:effectLst/>
                          <a:latin typeface="Calibri" panose="020F0502020204030204" pitchFamily="34" charset="0"/>
                          <a:ea typeface="Times New Roman" panose="02020603050405020304" pitchFamily="18" charset="0"/>
                        </a:rPr>
                        <a:t>Otros Ingresos</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CL" sz="800" dirty="0">
                          <a:solidFill>
                            <a:srgbClr val="000000"/>
                          </a:solidFill>
                          <a:effectLst/>
                          <a:latin typeface="Calibri" panose="020F0502020204030204" pitchFamily="34" charset="0"/>
                          <a:ea typeface="Times New Roman" panose="02020603050405020304" pitchFamily="18" charset="0"/>
                        </a:rPr>
                        <a:t>7.917</a:t>
                      </a:r>
                      <a:endParaRPr lang="es-CL" sz="800" dirty="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L" sz="800">
                          <a:solidFill>
                            <a:srgbClr val="000000"/>
                          </a:solidFill>
                          <a:effectLst/>
                          <a:latin typeface="Calibri" panose="020F0502020204030204" pitchFamily="34" charset="0"/>
                          <a:ea typeface="Times New Roman" panose="02020603050405020304" pitchFamily="18" charset="0"/>
                        </a:rPr>
                        <a:t>0,6%</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5333356"/>
                  </a:ext>
                </a:extLst>
              </a:tr>
              <a:tr h="360975">
                <a:tc>
                  <a:txBody>
                    <a:bodyPr/>
                    <a:lstStyle/>
                    <a:p>
                      <a:pPr>
                        <a:spcAft>
                          <a:spcPts val="0"/>
                        </a:spcAft>
                      </a:pPr>
                      <a:r>
                        <a:rPr lang="es-CL" sz="800">
                          <a:solidFill>
                            <a:srgbClr val="000000"/>
                          </a:solidFill>
                          <a:effectLst/>
                          <a:latin typeface="Calibri" panose="020F0502020204030204" pitchFamily="34" charset="0"/>
                          <a:ea typeface="Times New Roman" panose="02020603050405020304" pitchFamily="18" charset="0"/>
                        </a:rPr>
                        <a:t>FNDR 90%</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CL" sz="800">
                          <a:solidFill>
                            <a:srgbClr val="000000"/>
                          </a:solidFill>
                          <a:effectLst/>
                          <a:latin typeface="Calibri" panose="020F0502020204030204" pitchFamily="34" charset="0"/>
                          <a:ea typeface="Times New Roman" panose="02020603050405020304" pitchFamily="18" charset="0"/>
                        </a:rPr>
                        <a:t>482.309</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L" sz="800">
                          <a:solidFill>
                            <a:srgbClr val="000000"/>
                          </a:solidFill>
                          <a:effectLst/>
                          <a:latin typeface="Calibri" panose="020F0502020204030204" pitchFamily="34" charset="0"/>
                          <a:ea typeface="Times New Roman" panose="02020603050405020304" pitchFamily="18" charset="0"/>
                        </a:rPr>
                        <a:t>34,9%</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8762043"/>
                  </a:ext>
                </a:extLst>
              </a:tr>
              <a:tr h="360975">
                <a:tc>
                  <a:txBody>
                    <a:bodyPr/>
                    <a:lstStyle/>
                    <a:p>
                      <a:pPr>
                        <a:spcAft>
                          <a:spcPts val="0"/>
                        </a:spcAft>
                      </a:pPr>
                      <a:r>
                        <a:rPr lang="es-CL" sz="800">
                          <a:solidFill>
                            <a:srgbClr val="000000"/>
                          </a:solidFill>
                          <a:effectLst/>
                          <a:latin typeface="Calibri" panose="020F0502020204030204" pitchFamily="34" charset="0"/>
                          <a:ea typeface="Times New Roman" panose="02020603050405020304" pitchFamily="18" charset="0"/>
                        </a:rPr>
                        <a:t>FIC</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CL" sz="800">
                          <a:solidFill>
                            <a:srgbClr val="000000"/>
                          </a:solidFill>
                          <a:effectLst/>
                          <a:latin typeface="Calibri" panose="020F0502020204030204" pitchFamily="34" charset="0"/>
                          <a:ea typeface="Times New Roman" panose="02020603050405020304" pitchFamily="18" charset="0"/>
                        </a:rPr>
                        <a:t>36.928</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L" sz="800">
                          <a:solidFill>
                            <a:srgbClr val="000000"/>
                          </a:solidFill>
                          <a:effectLst/>
                          <a:latin typeface="Calibri" panose="020F0502020204030204" pitchFamily="34" charset="0"/>
                          <a:ea typeface="Times New Roman" panose="02020603050405020304" pitchFamily="18" charset="0"/>
                        </a:rPr>
                        <a:t>2,7%</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9881669"/>
                  </a:ext>
                </a:extLst>
              </a:tr>
              <a:tr h="360975">
                <a:tc>
                  <a:txBody>
                    <a:bodyPr/>
                    <a:lstStyle/>
                    <a:p>
                      <a:pPr>
                        <a:spcAft>
                          <a:spcPts val="0"/>
                        </a:spcAft>
                      </a:pPr>
                      <a:r>
                        <a:rPr lang="es-CL" sz="800">
                          <a:effectLst/>
                          <a:latin typeface="Arial" panose="020B0604020202020204" pitchFamily="34" charset="0"/>
                          <a:ea typeface="Times New Roman" panose="02020603050405020304" pitchFamily="18" charset="0"/>
                        </a:rPr>
                        <a:t>Fondo de Apoyo Regional (FAR)</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CL" sz="800">
                          <a:solidFill>
                            <a:srgbClr val="000000"/>
                          </a:solidFill>
                          <a:effectLst/>
                          <a:latin typeface="Calibri" panose="020F0502020204030204" pitchFamily="34" charset="0"/>
                          <a:ea typeface="Times New Roman" panose="02020603050405020304" pitchFamily="18" charset="0"/>
                        </a:rPr>
                        <a:t>321.337</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L" sz="800">
                          <a:solidFill>
                            <a:srgbClr val="000000"/>
                          </a:solidFill>
                          <a:effectLst/>
                          <a:latin typeface="Calibri" panose="020F0502020204030204" pitchFamily="34" charset="0"/>
                          <a:ea typeface="Times New Roman" panose="02020603050405020304" pitchFamily="18" charset="0"/>
                        </a:rPr>
                        <a:t>23,3%</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9809792"/>
                  </a:ext>
                </a:extLst>
              </a:tr>
              <a:tr h="360975">
                <a:tc>
                  <a:txBody>
                    <a:bodyPr/>
                    <a:lstStyle/>
                    <a:p>
                      <a:pPr>
                        <a:spcAft>
                          <a:spcPts val="0"/>
                        </a:spcAft>
                      </a:pPr>
                      <a:r>
                        <a:rPr lang="es-CL" sz="800" dirty="0">
                          <a:effectLst/>
                          <a:latin typeface="Arial" panose="020B0604020202020204" pitchFamily="34" charset="0"/>
                          <a:ea typeface="Times New Roman" panose="02020603050405020304" pitchFamily="18" charset="0"/>
                        </a:rPr>
                        <a:t>Patentes y Derechos</a:t>
                      </a:r>
                      <a:endParaRPr lang="es-CL" sz="800" dirty="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CL" sz="800">
                          <a:solidFill>
                            <a:srgbClr val="000000"/>
                          </a:solidFill>
                          <a:effectLst/>
                          <a:latin typeface="Calibri" panose="020F0502020204030204" pitchFamily="34" charset="0"/>
                          <a:ea typeface="Times New Roman" panose="02020603050405020304" pitchFamily="18" charset="0"/>
                        </a:rPr>
                        <a:t>135.922</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L" sz="800">
                          <a:solidFill>
                            <a:srgbClr val="000000"/>
                          </a:solidFill>
                          <a:effectLst/>
                          <a:latin typeface="Calibri" panose="020F0502020204030204" pitchFamily="34" charset="0"/>
                          <a:ea typeface="Times New Roman" panose="02020603050405020304" pitchFamily="18" charset="0"/>
                        </a:rPr>
                        <a:t>9,8%</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669796"/>
                  </a:ext>
                </a:extLst>
              </a:tr>
              <a:tr h="360975">
                <a:tc>
                  <a:txBody>
                    <a:bodyPr/>
                    <a:lstStyle/>
                    <a:p>
                      <a:pPr>
                        <a:spcAft>
                          <a:spcPts val="0"/>
                        </a:spcAft>
                      </a:pPr>
                      <a:r>
                        <a:rPr lang="es-CL" sz="800">
                          <a:effectLst/>
                          <a:latin typeface="Arial" panose="020B0604020202020204" pitchFamily="34" charset="0"/>
                          <a:ea typeface="Times New Roman" panose="02020603050405020304" pitchFamily="18" charset="0"/>
                        </a:rPr>
                        <a:t>SUBDERE 05</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CL" sz="800">
                          <a:solidFill>
                            <a:srgbClr val="000000"/>
                          </a:solidFill>
                          <a:effectLst/>
                          <a:latin typeface="Calibri" panose="020F0502020204030204" pitchFamily="34" charset="0"/>
                          <a:ea typeface="Times New Roman" panose="02020603050405020304" pitchFamily="18" charset="0"/>
                        </a:rPr>
                        <a:t>58.386</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L" sz="800">
                          <a:solidFill>
                            <a:srgbClr val="000000"/>
                          </a:solidFill>
                          <a:effectLst/>
                          <a:latin typeface="Calibri" panose="020F0502020204030204" pitchFamily="34" charset="0"/>
                          <a:ea typeface="Times New Roman" panose="02020603050405020304" pitchFamily="18" charset="0"/>
                        </a:rPr>
                        <a:t>4,2%</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6410184"/>
                  </a:ext>
                </a:extLst>
              </a:tr>
              <a:tr h="360975">
                <a:tc>
                  <a:txBody>
                    <a:bodyPr/>
                    <a:lstStyle/>
                    <a:p>
                      <a:pPr>
                        <a:spcAft>
                          <a:spcPts val="0"/>
                        </a:spcAft>
                      </a:pPr>
                      <a:r>
                        <a:rPr lang="es-CL" sz="800">
                          <a:effectLst/>
                          <a:latin typeface="Arial" panose="020B0604020202020204" pitchFamily="34" charset="0"/>
                          <a:ea typeface="Times New Roman" panose="02020603050405020304" pitchFamily="18" charset="0"/>
                        </a:rPr>
                        <a:t>SUBDERE 06</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CL" sz="800">
                          <a:solidFill>
                            <a:srgbClr val="000000"/>
                          </a:solidFill>
                          <a:effectLst/>
                          <a:latin typeface="Calibri" panose="020F0502020204030204" pitchFamily="34" charset="0"/>
                          <a:ea typeface="Times New Roman" panose="02020603050405020304" pitchFamily="18" charset="0"/>
                        </a:rPr>
                        <a:t>109.448</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L" sz="800">
                          <a:solidFill>
                            <a:srgbClr val="000000"/>
                          </a:solidFill>
                          <a:effectLst/>
                          <a:latin typeface="Calibri" panose="020F0502020204030204" pitchFamily="34" charset="0"/>
                          <a:ea typeface="Times New Roman" panose="02020603050405020304" pitchFamily="18" charset="0"/>
                        </a:rPr>
                        <a:t>7,9%</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5480472"/>
                  </a:ext>
                </a:extLst>
              </a:tr>
              <a:tr h="360975">
                <a:tc>
                  <a:txBody>
                    <a:bodyPr/>
                    <a:lstStyle/>
                    <a:p>
                      <a:pPr>
                        <a:spcAft>
                          <a:spcPts val="0"/>
                        </a:spcAft>
                      </a:pPr>
                      <a:r>
                        <a:rPr lang="es-CL" sz="800">
                          <a:effectLst/>
                          <a:latin typeface="Arial" panose="020B0604020202020204" pitchFamily="34" charset="0"/>
                          <a:ea typeface="Times New Roman" panose="02020603050405020304" pitchFamily="18" charset="0"/>
                        </a:rPr>
                        <a:t>SUBDERE Provisiones</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CL" sz="800">
                          <a:solidFill>
                            <a:srgbClr val="000000"/>
                          </a:solidFill>
                          <a:effectLst/>
                          <a:latin typeface="Calibri" panose="020F0502020204030204" pitchFamily="34" charset="0"/>
                          <a:ea typeface="Times New Roman" panose="02020603050405020304" pitchFamily="18" charset="0"/>
                        </a:rPr>
                        <a:t>229.632</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L" sz="800">
                          <a:solidFill>
                            <a:srgbClr val="000000"/>
                          </a:solidFill>
                          <a:effectLst/>
                          <a:latin typeface="Calibri" panose="020F0502020204030204" pitchFamily="34" charset="0"/>
                          <a:ea typeface="Times New Roman" panose="02020603050405020304" pitchFamily="18" charset="0"/>
                        </a:rPr>
                        <a:t>16,6%</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3153537"/>
                  </a:ext>
                </a:extLst>
              </a:tr>
              <a:tr h="360975">
                <a:tc>
                  <a:txBody>
                    <a:bodyPr/>
                    <a:lstStyle/>
                    <a:p>
                      <a:pPr>
                        <a:spcAft>
                          <a:spcPts val="0"/>
                        </a:spcAft>
                      </a:pPr>
                      <a:r>
                        <a:rPr lang="es-CL" sz="800" b="1">
                          <a:solidFill>
                            <a:srgbClr val="000000"/>
                          </a:solidFill>
                          <a:effectLst/>
                          <a:latin typeface="Calibri" panose="020F0502020204030204" pitchFamily="34" charset="0"/>
                          <a:ea typeface="Times New Roman" panose="02020603050405020304" pitchFamily="18" charset="0"/>
                        </a:rPr>
                        <a:t>Total</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CL" sz="800" b="1">
                          <a:solidFill>
                            <a:srgbClr val="000000"/>
                          </a:solidFill>
                          <a:effectLst/>
                          <a:latin typeface="Calibri" panose="020F0502020204030204" pitchFamily="34" charset="0"/>
                          <a:ea typeface="Times New Roman" panose="02020603050405020304" pitchFamily="18" charset="0"/>
                        </a:rPr>
                        <a:t>1.381.878</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L" sz="800" b="1" dirty="0">
                          <a:solidFill>
                            <a:srgbClr val="000000"/>
                          </a:solidFill>
                          <a:effectLst/>
                          <a:latin typeface="Calibri" panose="020F0502020204030204" pitchFamily="34" charset="0"/>
                          <a:ea typeface="Times New Roman" panose="02020603050405020304" pitchFamily="18" charset="0"/>
                        </a:rPr>
                        <a:t>100,0%</a:t>
                      </a:r>
                      <a:endParaRPr lang="es-CL" sz="800" dirty="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850125"/>
                  </a:ext>
                </a:extLst>
              </a:tr>
            </a:tbl>
          </a:graphicData>
        </a:graphic>
      </p:graphicFrame>
    </p:spTree>
    <p:extLst>
      <p:ext uri="{BB962C8B-B14F-4D97-AF65-F5344CB8AC3E}">
        <p14:creationId xmlns:p14="http://schemas.microsoft.com/office/powerpoint/2010/main" val="385795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9593" y="301927"/>
            <a:ext cx="6911062" cy="621246"/>
          </a:xfrm>
        </p:spPr>
        <p:txBody>
          <a:bodyPr>
            <a:normAutofit/>
          </a:bodyPr>
          <a:lstStyle/>
          <a:p>
            <a:r>
              <a:rPr lang="es-CL" sz="1600" b="1" dirty="0">
                <a:solidFill>
                  <a:srgbClr val="0070C0"/>
                </a:solidFill>
              </a:rPr>
              <a:t>9.2.-Fuentes de Financiamiento – Inversión Regional</a:t>
            </a:r>
            <a:r>
              <a:rPr lang="es-US" sz="1500" dirty="0"/>
              <a:t> </a:t>
            </a:r>
            <a:br>
              <a:rPr lang="es-CL" sz="1500" dirty="0"/>
            </a:br>
            <a:endParaRPr lang="es-CL" sz="1500" dirty="0"/>
          </a:p>
        </p:txBody>
      </p:sp>
      <p:sp>
        <p:nvSpPr>
          <p:cNvPr id="4" name="Marcador de número de diapositiva 3"/>
          <p:cNvSpPr>
            <a:spLocks noGrp="1"/>
          </p:cNvSpPr>
          <p:nvPr>
            <p:ph type="sldNum" sz="quarter" idx="11"/>
          </p:nvPr>
        </p:nvSpPr>
        <p:spPr>
          <a:xfrm>
            <a:off x="4038600" y="6356350"/>
            <a:ext cx="4114800" cy="365125"/>
          </a:xfrm>
          <a:prstGeom prst="rect">
            <a:avLst/>
          </a:prstGeom>
        </p:spPr>
        <p:txBody>
          <a:bodyPr vert="horz" lIns="91440" tIns="45720" rIns="91440" bIns="45720" rtlCol="0" anchor="ctr"/>
          <a:lstStyle>
            <a:defPPr>
              <a:defRPr lang="es-C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6" name="6 Marcador de contenido"/>
          <p:cNvSpPr txBox="1">
            <a:spLocks/>
          </p:cNvSpPr>
          <p:nvPr/>
        </p:nvSpPr>
        <p:spPr bwMode="auto">
          <a:xfrm>
            <a:off x="1547665" y="1484785"/>
            <a:ext cx="5842546" cy="349736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000" kern="1200">
                <a:solidFill>
                  <a:srgbClr val="595959"/>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pitchFamily="34" charset="0"/>
              <a:buChar char="–"/>
              <a:defRPr kern="1200">
                <a:solidFill>
                  <a:srgbClr val="595959"/>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34" charset="0"/>
              <a:buChar char="•"/>
              <a:defRPr sz="1600" kern="1200">
                <a:solidFill>
                  <a:srgbClr val="595959"/>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34" charset="0"/>
              <a:buChar char="–"/>
              <a:defRPr sz="1400" kern="1200">
                <a:solidFill>
                  <a:srgbClr val="595959"/>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34" charset="0"/>
              <a:buChar char="»"/>
              <a:defRPr sz="1400" kern="1200">
                <a:solidFill>
                  <a:srgbClr val="595959"/>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s-CL" sz="1500" dirty="0"/>
          </a:p>
        </p:txBody>
      </p:sp>
      <p:graphicFrame>
        <p:nvGraphicFramePr>
          <p:cNvPr id="7" name="Gráfico 6">
            <a:extLst>
              <a:ext uri="{FF2B5EF4-FFF2-40B4-BE49-F238E27FC236}">
                <a16:creationId xmlns:a16="http://schemas.microsoft.com/office/drawing/2014/main" id="{00000000-0008-0000-0400-000007000000}"/>
              </a:ext>
            </a:extLst>
          </p:cNvPr>
          <p:cNvGraphicFramePr/>
          <p:nvPr>
            <p:extLst>
              <p:ext uri="{D42A27DB-BD31-4B8C-83A1-F6EECF244321}">
                <p14:modId xmlns:p14="http://schemas.microsoft.com/office/powerpoint/2010/main" val="3786280213"/>
              </p:ext>
            </p:extLst>
          </p:nvPr>
        </p:nvGraphicFramePr>
        <p:xfrm>
          <a:off x="1138335" y="765110"/>
          <a:ext cx="6680717" cy="47481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4345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A7B6D4-9B91-411F-BDB6-346DA34996F1}"/>
              </a:ext>
            </a:extLst>
          </p:cNvPr>
          <p:cNvSpPr>
            <a:spLocks noGrp="1"/>
          </p:cNvSpPr>
          <p:nvPr>
            <p:ph type="title"/>
          </p:nvPr>
        </p:nvSpPr>
        <p:spPr>
          <a:xfrm>
            <a:off x="233265" y="0"/>
            <a:ext cx="8453535" cy="877078"/>
          </a:xfrm>
        </p:spPr>
        <p:txBody>
          <a:bodyPr/>
          <a:lstStyle/>
          <a:p>
            <a:r>
              <a:rPr lang="es-US" sz="2400" b="1" dirty="0"/>
              <a:t>2.- ESTADO Y MACROECONOMIA</a:t>
            </a:r>
            <a:endParaRPr lang="es-CL" sz="2400" dirty="0"/>
          </a:p>
        </p:txBody>
      </p:sp>
      <p:pic>
        <p:nvPicPr>
          <p:cNvPr id="8" name="Marcador de contenido 7">
            <a:extLst>
              <a:ext uri="{FF2B5EF4-FFF2-40B4-BE49-F238E27FC236}">
                <a16:creationId xmlns:a16="http://schemas.microsoft.com/office/drawing/2014/main" id="{04EC73C4-33DB-D64A-F1FC-0B01E9E8D7EB}"/>
              </a:ext>
            </a:extLst>
          </p:cNvPr>
          <p:cNvPicPr>
            <a:picLocks noGrp="1" noChangeAspect="1"/>
          </p:cNvPicPr>
          <p:nvPr>
            <p:ph idx="1"/>
          </p:nvPr>
        </p:nvPicPr>
        <p:blipFill rotWithShape="1">
          <a:blip r:embed="rId2"/>
          <a:srcRect l="33311" t="45897" r="15492" b="16799"/>
          <a:stretch/>
        </p:blipFill>
        <p:spPr>
          <a:xfrm>
            <a:off x="802434" y="1334277"/>
            <a:ext cx="7389844" cy="4683967"/>
          </a:xfrm>
          <a:solidFill>
            <a:schemeClr val="accent1"/>
          </a:solidFill>
          <a:ln>
            <a:solidFill>
              <a:schemeClr val="tx1">
                <a:alpha val="93000"/>
              </a:schemeClr>
            </a:solidFill>
          </a:ln>
        </p:spPr>
      </p:pic>
    </p:spTree>
    <p:extLst>
      <p:ext uri="{BB962C8B-B14F-4D97-AF65-F5344CB8AC3E}">
        <p14:creationId xmlns:p14="http://schemas.microsoft.com/office/powerpoint/2010/main" val="22767978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echa: a la derecha 3">
            <a:extLst>
              <a:ext uri="{FF2B5EF4-FFF2-40B4-BE49-F238E27FC236}">
                <a16:creationId xmlns:a16="http://schemas.microsoft.com/office/drawing/2014/main" id="{6C836994-A092-4D76-9663-F9CC63A520C3}"/>
              </a:ext>
            </a:extLst>
          </p:cNvPr>
          <p:cNvSpPr/>
          <p:nvPr/>
        </p:nvSpPr>
        <p:spPr>
          <a:xfrm>
            <a:off x="284870" y="3293159"/>
            <a:ext cx="8736037" cy="27168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CL" sz="1350" dirty="0"/>
          </a:p>
        </p:txBody>
      </p:sp>
      <p:sp>
        <p:nvSpPr>
          <p:cNvPr id="5" name="CuadroTexto 4">
            <a:extLst>
              <a:ext uri="{FF2B5EF4-FFF2-40B4-BE49-F238E27FC236}">
                <a16:creationId xmlns:a16="http://schemas.microsoft.com/office/drawing/2014/main" id="{2CF41EE4-7620-42EF-99C9-46BBD1F97B15}"/>
              </a:ext>
            </a:extLst>
          </p:cNvPr>
          <p:cNvSpPr txBox="1"/>
          <p:nvPr/>
        </p:nvSpPr>
        <p:spPr>
          <a:xfrm>
            <a:off x="28642" y="976809"/>
            <a:ext cx="2015696" cy="553998"/>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1500" b="1" dirty="0">
                <a:solidFill>
                  <a:srgbClr val="0070C0"/>
                </a:solidFill>
                <a:latin typeface="+mj-lt"/>
                <a:ea typeface="+mj-ea"/>
                <a:cs typeface="+mj-cs"/>
              </a:rPr>
              <a:t>FLUJO CICLO PRESUPUESTARIO</a:t>
            </a:r>
            <a:endParaRPr lang="es-CL" sz="1500" b="1" dirty="0">
              <a:solidFill>
                <a:srgbClr val="0070C0"/>
              </a:solidFill>
              <a:latin typeface="+mj-lt"/>
              <a:ea typeface="+mj-ea"/>
              <a:cs typeface="+mj-cs"/>
            </a:endParaRPr>
          </a:p>
        </p:txBody>
      </p:sp>
      <p:sp>
        <p:nvSpPr>
          <p:cNvPr id="6" name="Diagrama de flujo: proceso alternativo 5">
            <a:extLst>
              <a:ext uri="{FF2B5EF4-FFF2-40B4-BE49-F238E27FC236}">
                <a16:creationId xmlns:a16="http://schemas.microsoft.com/office/drawing/2014/main" id="{6CA9EF72-10A7-4C72-B1FC-8A2D24A02375}"/>
              </a:ext>
            </a:extLst>
          </p:cNvPr>
          <p:cNvSpPr/>
          <p:nvPr/>
        </p:nvSpPr>
        <p:spPr>
          <a:xfrm>
            <a:off x="186658" y="4187716"/>
            <a:ext cx="2214370" cy="1547247"/>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00025"/>
            <a:r>
              <a:rPr lang="es-ES" sz="900" b="1" dirty="0"/>
              <a:t>Participantes: </a:t>
            </a:r>
          </a:p>
          <a:p>
            <a:r>
              <a:rPr lang="es-ES" sz="900" b="1" dirty="0"/>
              <a:t>-Consejo Regional</a:t>
            </a:r>
          </a:p>
          <a:p>
            <a:r>
              <a:rPr lang="es-ES" sz="900" b="1" dirty="0"/>
              <a:t>-Seremis</a:t>
            </a:r>
          </a:p>
          <a:p>
            <a:r>
              <a:rPr lang="es-ES" sz="900" b="1" dirty="0"/>
              <a:t>-Directores Regionales</a:t>
            </a:r>
          </a:p>
          <a:p>
            <a:r>
              <a:rPr lang="es-ES" sz="900" b="1" dirty="0"/>
              <a:t>-Gobernadores Regionales</a:t>
            </a:r>
          </a:p>
          <a:p>
            <a:r>
              <a:rPr lang="es-ES" sz="900" b="1" dirty="0"/>
              <a:t>-SUBDERE</a:t>
            </a:r>
          </a:p>
          <a:p>
            <a:endParaRPr lang="es-ES" sz="900" b="1" dirty="0"/>
          </a:p>
          <a:p>
            <a:endParaRPr lang="es-ES" sz="900" b="1" dirty="0"/>
          </a:p>
          <a:p>
            <a:pPr algn="ctr"/>
            <a:endParaRPr lang="es-CL" sz="1350" b="1" dirty="0"/>
          </a:p>
        </p:txBody>
      </p:sp>
      <p:sp>
        <p:nvSpPr>
          <p:cNvPr id="7" name="CuadroTexto 6">
            <a:extLst>
              <a:ext uri="{FF2B5EF4-FFF2-40B4-BE49-F238E27FC236}">
                <a16:creationId xmlns:a16="http://schemas.microsoft.com/office/drawing/2014/main" id="{2E9256B8-C5AE-4B44-85C0-B6AB9A9FA1EA}"/>
              </a:ext>
            </a:extLst>
          </p:cNvPr>
          <p:cNvSpPr txBox="1"/>
          <p:nvPr/>
        </p:nvSpPr>
        <p:spPr>
          <a:xfrm rot="18900000">
            <a:off x="-67394" y="3545366"/>
            <a:ext cx="1128932" cy="300082"/>
          </a:xfrm>
          <a:prstGeom prst="rect">
            <a:avLst/>
          </a:prstGeom>
          <a:noFill/>
        </p:spPr>
        <p:txBody>
          <a:bodyPr wrap="square" rtlCol="0">
            <a:spAutoFit/>
          </a:bodyPr>
          <a:lstStyle/>
          <a:p>
            <a:r>
              <a:rPr lang="es-ES" sz="1350" dirty="0"/>
              <a:t>Enero</a:t>
            </a:r>
            <a:endParaRPr lang="es-CL" sz="1350" dirty="0"/>
          </a:p>
        </p:txBody>
      </p:sp>
      <p:sp>
        <p:nvSpPr>
          <p:cNvPr id="8" name="CuadroTexto 7">
            <a:extLst>
              <a:ext uri="{FF2B5EF4-FFF2-40B4-BE49-F238E27FC236}">
                <a16:creationId xmlns:a16="http://schemas.microsoft.com/office/drawing/2014/main" id="{0312C538-AF06-418F-97EE-B3138281B9AB}"/>
              </a:ext>
            </a:extLst>
          </p:cNvPr>
          <p:cNvSpPr txBox="1"/>
          <p:nvPr/>
        </p:nvSpPr>
        <p:spPr>
          <a:xfrm rot="18900000">
            <a:off x="3480665" y="3419863"/>
            <a:ext cx="1128932" cy="300082"/>
          </a:xfrm>
          <a:prstGeom prst="rect">
            <a:avLst/>
          </a:prstGeom>
          <a:noFill/>
        </p:spPr>
        <p:txBody>
          <a:bodyPr wrap="square" rtlCol="0">
            <a:spAutoFit/>
          </a:bodyPr>
          <a:lstStyle/>
          <a:p>
            <a:r>
              <a:rPr lang="es-ES" sz="1350" dirty="0"/>
              <a:t>Agosto</a:t>
            </a:r>
            <a:endParaRPr lang="es-CL" sz="1350" dirty="0"/>
          </a:p>
        </p:txBody>
      </p:sp>
      <p:sp>
        <p:nvSpPr>
          <p:cNvPr id="9" name="CuadroTexto 8">
            <a:extLst>
              <a:ext uri="{FF2B5EF4-FFF2-40B4-BE49-F238E27FC236}">
                <a16:creationId xmlns:a16="http://schemas.microsoft.com/office/drawing/2014/main" id="{9902FA64-ED45-4A56-8DE8-D620ED640C13}"/>
              </a:ext>
            </a:extLst>
          </p:cNvPr>
          <p:cNvSpPr txBox="1"/>
          <p:nvPr/>
        </p:nvSpPr>
        <p:spPr>
          <a:xfrm rot="18900000">
            <a:off x="2744973" y="3385650"/>
            <a:ext cx="1128932" cy="300082"/>
          </a:xfrm>
          <a:prstGeom prst="rect">
            <a:avLst/>
          </a:prstGeom>
          <a:noFill/>
        </p:spPr>
        <p:txBody>
          <a:bodyPr wrap="square" rtlCol="0">
            <a:spAutoFit/>
          </a:bodyPr>
          <a:lstStyle/>
          <a:p>
            <a:r>
              <a:rPr lang="es-ES" sz="1350" dirty="0"/>
              <a:t>Julio</a:t>
            </a:r>
            <a:endParaRPr lang="es-CL" sz="1350" dirty="0"/>
          </a:p>
        </p:txBody>
      </p:sp>
      <p:sp>
        <p:nvSpPr>
          <p:cNvPr id="10" name="CuadroTexto 9">
            <a:extLst>
              <a:ext uri="{FF2B5EF4-FFF2-40B4-BE49-F238E27FC236}">
                <a16:creationId xmlns:a16="http://schemas.microsoft.com/office/drawing/2014/main" id="{B853CACE-1D53-4B43-A4EE-F5F51ED48D12}"/>
              </a:ext>
            </a:extLst>
          </p:cNvPr>
          <p:cNvSpPr txBox="1"/>
          <p:nvPr/>
        </p:nvSpPr>
        <p:spPr>
          <a:xfrm rot="18900000">
            <a:off x="2152034" y="3326174"/>
            <a:ext cx="1128932" cy="300082"/>
          </a:xfrm>
          <a:prstGeom prst="rect">
            <a:avLst/>
          </a:prstGeom>
          <a:noFill/>
        </p:spPr>
        <p:txBody>
          <a:bodyPr wrap="square" rtlCol="0">
            <a:spAutoFit/>
          </a:bodyPr>
          <a:lstStyle/>
          <a:p>
            <a:r>
              <a:rPr lang="es-ES" sz="1350" dirty="0"/>
              <a:t>Junio</a:t>
            </a:r>
            <a:endParaRPr lang="es-CL" sz="1350" dirty="0"/>
          </a:p>
        </p:txBody>
      </p:sp>
      <p:sp>
        <p:nvSpPr>
          <p:cNvPr id="11" name="CuadroTexto 10">
            <a:extLst>
              <a:ext uri="{FF2B5EF4-FFF2-40B4-BE49-F238E27FC236}">
                <a16:creationId xmlns:a16="http://schemas.microsoft.com/office/drawing/2014/main" id="{584B17DD-2E5D-4C71-98ED-EA8D498947CA}"/>
              </a:ext>
            </a:extLst>
          </p:cNvPr>
          <p:cNvSpPr txBox="1"/>
          <p:nvPr/>
        </p:nvSpPr>
        <p:spPr>
          <a:xfrm rot="18900000">
            <a:off x="277153" y="3568041"/>
            <a:ext cx="1128932" cy="300082"/>
          </a:xfrm>
          <a:prstGeom prst="rect">
            <a:avLst/>
          </a:prstGeom>
          <a:noFill/>
        </p:spPr>
        <p:txBody>
          <a:bodyPr wrap="square" rtlCol="0">
            <a:spAutoFit/>
          </a:bodyPr>
          <a:lstStyle/>
          <a:p>
            <a:r>
              <a:rPr lang="es-ES" sz="1350" dirty="0"/>
              <a:t>Febrero</a:t>
            </a:r>
            <a:endParaRPr lang="es-CL" sz="1350" dirty="0"/>
          </a:p>
        </p:txBody>
      </p:sp>
      <p:sp>
        <p:nvSpPr>
          <p:cNvPr id="12" name="CuadroTexto 11">
            <a:extLst>
              <a:ext uri="{FF2B5EF4-FFF2-40B4-BE49-F238E27FC236}">
                <a16:creationId xmlns:a16="http://schemas.microsoft.com/office/drawing/2014/main" id="{DD3D78CB-19A3-41F4-8BF8-6CB9D2BBFADF}"/>
              </a:ext>
            </a:extLst>
          </p:cNvPr>
          <p:cNvSpPr txBox="1"/>
          <p:nvPr/>
        </p:nvSpPr>
        <p:spPr>
          <a:xfrm rot="18900000">
            <a:off x="666310" y="3506943"/>
            <a:ext cx="1128932" cy="300082"/>
          </a:xfrm>
          <a:prstGeom prst="rect">
            <a:avLst/>
          </a:prstGeom>
          <a:noFill/>
        </p:spPr>
        <p:txBody>
          <a:bodyPr wrap="square" rtlCol="0">
            <a:spAutoFit/>
          </a:bodyPr>
          <a:lstStyle/>
          <a:p>
            <a:r>
              <a:rPr lang="es-ES" sz="1350" dirty="0"/>
              <a:t>Marzo</a:t>
            </a:r>
            <a:endParaRPr lang="es-CL" sz="1350" dirty="0"/>
          </a:p>
        </p:txBody>
      </p:sp>
      <p:sp>
        <p:nvSpPr>
          <p:cNvPr id="13" name="CuadroTexto 12">
            <a:extLst>
              <a:ext uri="{FF2B5EF4-FFF2-40B4-BE49-F238E27FC236}">
                <a16:creationId xmlns:a16="http://schemas.microsoft.com/office/drawing/2014/main" id="{C4A6215B-F657-4438-B864-96D7A70364E7}"/>
              </a:ext>
            </a:extLst>
          </p:cNvPr>
          <p:cNvSpPr txBox="1"/>
          <p:nvPr/>
        </p:nvSpPr>
        <p:spPr>
          <a:xfrm rot="18900000">
            <a:off x="1092500" y="3459294"/>
            <a:ext cx="1128932" cy="300082"/>
          </a:xfrm>
          <a:prstGeom prst="rect">
            <a:avLst/>
          </a:prstGeom>
          <a:noFill/>
        </p:spPr>
        <p:txBody>
          <a:bodyPr wrap="square" rtlCol="0">
            <a:spAutoFit/>
          </a:bodyPr>
          <a:lstStyle/>
          <a:p>
            <a:r>
              <a:rPr lang="es-ES" sz="1350" dirty="0"/>
              <a:t>Abril</a:t>
            </a:r>
            <a:endParaRPr lang="es-CL" sz="1350" dirty="0"/>
          </a:p>
        </p:txBody>
      </p:sp>
      <p:sp>
        <p:nvSpPr>
          <p:cNvPr id="14" name="CuadroTexto 13">
            <a:extLst>
              <a:ext uri="{FF2B5EF4-FFF2-40B4-BE49-F238E27FC236}">
                <a16:creationId xmlns:a16="http://schemas.microsoft.com/office/drawing/2014/main" id="{8FA6BDC3-D361-436E-BB37-B1F799C2F183}"/>
              </a:ext>
            </a:extLst>
          </p:cNvPr>
          <p:cNvSpPr txBox="1"/>
          <p:nvPr/>
        </p:nvSpPr>
        <p:spPr>
          <a:xfrm rot="18900000">
            <a:off x="1628424" y="3414800"/>
            <a:ext cx="1128932" cy="300082"/>
          </a:xfrm>
          <a:prstGeom prst="rect">
            <a:avLst/>
          </a:prstGeom>
          <a:noFill/>
        </p:spPr>
        <p:txBody>
          <a:bodyPr wrap="square" rtlCol="0">
            <a:spAutoFit/>
          </a:bodyPr>
          <a:lstStyle/>
          <a:p>
            <a:r>
              <a:rPr lang="es-ES" sz="1350" dirty="0"/>
              <a:t>Mayo</a:t>
            </a:r>
            <a:endParaRPr lang="es-CL" sz="1350" dirty="0"/>
          </a:p>
        </p:txBody>
      </p:sp>
      <p:sp>
        <p:nvSpPr>
          <p:cNvPr id="16" name="Diagrama de flujo: proceso alternativo 15">
            <a:extLst>
              <a:ext uri="{FF2B5EF4-FFF2-40B4-BE49-F238E27FC236}">
                <a16:creationId xmlns:a16="http://schemas.microsoft.com/office/drawing/2014/main" id="{228DA90A-3DCF-469A-8D81-B38626756E94}"/>
              </a:ext>
            </a:extLst>
          </p:cNvPr>
          <p:cNvSpPr/>
          <p:nvPr/>
        </p:nvSpPr>
        <p:spPr>
          <a:xfrm>
            <a:off x="7951291" y="4541477"/>
            <a:ext cx="1141046" cy="639233"/>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b="1" dirty="0"/>
              <a:t>PROPIR</a:t>
            </a:r>
            <a:endParaRPr lang="es-CL" sz="1350" b="1" dirty="0"/>
          </a:p>
        </p:txBody>
      </p:sp>
      <p:sp>
        <p:nvSpPr>
          <p:cNvPr id="18" name="Diagrama de flujo: proceso alternativo 17">
            <a:extLst>
              <a:ext uri="{FF2B5EF4-FFF2-40B4-BE49-F238E27FC236}">
                <a16:creationId xmlns:a16="http://schemas.microsoft.com/office/drawing/2014/main" id="{8EA4AAD0-4A72-4B51-BE1C-985FCD67F17B}"/>
              </a:ext>
            </a:extLst>
          </p:cNvPr>
          <p:cNvSpPr/>
          <p:nvPr/>
        </p:nvSpPr>
        <p:spPr>
          <a:xfrm>
            <a:off x="2437575" y="1011812"/>
            <a:ext cx="2825194" cy="368475"/>
          </a:xfrm>
          <a:prstGeom prst="flowChartAlternateProces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b="1" dirty="0"/>
              <a:t>Formulación Presupuestaria año siguiente</a:t>
            </a:r>
          </a:p>
        </p:txBody>
      </p:sp>
      <p:sp>
        <p:nvSpPr>
          <p:cNvPr id="40" name="Diagrama de flujo: proceso alternativo 39">
            <a:extLst>
              <a:ext uri="{FF2B5EF4-FFF2-40B4-BE49-F238E27FC236}">
                <a16:creationId xmlns:a16="http://schemas.microsoft.com/office/drawing/2014/main" id="{D0401121-3EE8-4AD2-80C0-33900FF3A93D}"/>
              </a:ext>
            </a:extLst>
          </p:cNvPr>
          <p:cNvSpPr/>
          <p:nvPr/>
        </p:nvSpPr>
        <p:spPr>
          <a:xfrm>
            <a:off x="278661" y="2340511"/>
            <a:ext cx="1765677" cy="472052"/>
          </a:xfrm>
          <a:prstGeom prst="flowChartAlternateProces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b="1" dirty="0"/>
              <a:t>Elaboración del ARI año siguiente</a:t>
            </a:r>
            <a:endParaRPr lang="es-CL" sz="1350" b="1" dirty="0"/>
          </a:p>
        </p:txBody>
      </p:sp>
      <p:sp>
        <p:nvSpPr>
          <p:cNvPr id="22" name="CuadroTexto 21">
            <a:extLst>
              <a:ext uri="{FF2B5EF4-FFF2-40B4-BE49-F238E27FC236}">
                <a16:creationId xmlns:a16="http://schemas.microsoft.com/office/drawing/2014/main" id="{3A802F31-5375-4F9E-84E0-D6D44AB2245F}"/>
              </a:ext>
            </a:extLst>
          </p:cNvPr>
          <p:cNvSpPr txBox="1"/>
          <p:nvPr/>
        </p:nvSpPr>
        <p:spPr>
          <a:xfrm rot="18900000">
            <a:off x="4643080" y="3640189"/>
            <a:ext cx="1128932" cy="300082"/>
          </a:xfrm>
          <a:prstGeom prst="rect">
            <a:avLst/>
          </a:prstGeom>
          <a:noFill/>
        </p:spPr>
        <p:txBody>
          <a:bodyPr wrap="square" rtlCol="0">
            <a:spAutoFit/>
          </a:bodyPr>
          <a:lstStyle/>
          <a:p>
            <a:r>
              <a:rPr lang="es-ES" sz="1350" dirty="0"/>
              <a:t>Septiembre</a:t>
            </a:r>
            <a:endParaRPr lang="es-CL" sz="1350" dirty="0"/>
          </a:p>
        </p:txBody>
      </p:sp>
      <p:sp>
        <p:nvSpPr>
          <p:cNvPr id="2" name="Cerrar llave 1">
            <a:extLst>
              <a:ext uri="{FF2B5EF4-FFF2-40B4-BE49-F238E27FC236}">
                <a16:creationId xmlns:a16="http://schemas.microsoft.com/office/drawing/2014/main" id="{46FFFEAF-2A4B-4656-8F9C-7684EF50AD83}"/>
              </a:ext>
            </a:extLst>
          </p:cNvPr>
          <p:cNvSpPr/>
          <p:nvPr/>
        </p:nvSpPr>
        <p:spPr>
          <a:xfrm rot="16200000">
            <a:off x="1287420" y="2070755"/>
            <a:ext cx="352159" cy="228788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sz="1350" dirty="0"/>
          </a:p>
        </p:txBody>
      </p:sp>
      <p:sp>
        <p:nvSpPr>
          <p:cNvPr id="25" name="Cerrar llave 24">
            <a:extLst>
              <a:ext uri="{FF2B5EF4-FFF2-40B4-BE49-F238E27FC236}">
                <a16:creationId xmlns:a16="http://schemas.microsoft.com/office/drawing/2014/main" id="{01847428-E93B-4840-9DD1-48E0DAA5994E}"/>
              </a:ext>
            </a:extLst>
          </p:cNvPr>
          <p:cNvSpPr/>
          <p:nvPr/>
        </p:nvSpPr>
        <p:spPr>
          <a:xfrm rot="16200000">
            <a:off x="6821977" y="2305096"/>
            <a:ext cx="327038" cy="160889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sz="1350" dirty="0"/>
          </a:p>
        </p:txBody>
      </p:sp>
      <p:sp>
        <p:nvSpPr>
          <p:cNvPr id="26" name="Diagrama de flujo: proceso alternativo 25">
            <a:extLst>
              <a:ext uri="{FF2B5EF4-FFF2-40B4-BE49-F238E27FC236}">
                <a16:creationId xmlns:a16="http://schemas.microsoft.com/office/drawing/2014/main" id="{3B435A70-E708-4E24-8121-DA2CC8219DF4}"/>
              </a:ext>
            </a:extLst>
          </p:cNvPr>
          <p:cNvSpPr/>
          <p:nvPr/>
        </p:nvSpPr>
        <p:spPr>
          <a:xfrm>
            <a:off x="2630051" y="1539691"/>
            <a:ext cx="1931003" cy="1391714"/>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825" b="1" dirty="0"/>
          </a:p>
          <a:p>
            <a:pPr algn="ctr"/>
            <a:r>
              <a:rPr lang="es-ES" sz="825" b="1" dirty="0"/>
              <a:t>Reuniones Comisiones Técnicas en DIPRES (Julio)</a:t>
            </a:r>
          </a:p>
          <a:p>
            <a:r>
              <a:rPr lang="es-ES" sz="825" b="1" dirty="0"/>
              <a:t>-Gobernadores Regionales</a:t>
            </a:r>
          </a:p>
          <a:p>
            <a:r>
              <a:rPr lang="es-ES" sz="825" b="1" dirty="0"/>
              <a:t>-Consejeros Regionales</a:t>
            </a:r>
          </a:p>
          <a:p>
            <a:r>
              <a:rPr lang="es-ES" sz="825" b="1" dirty="0"/>
              <a:t>-Equipo Técnico Gobierno Regional</a:t>
            </a:r>
          </a:p>
          <a:p>
            <a:r>
              <a:rPr lang="es-ES" sz="825" b="1" dirty="0"/>
              <a:t>-Equipo Técnico DIPRES</a:t>
            </a:r>
          </a:p>
          <a:p>
            <a:r>
              <a:rPr lang="es-ES" sz="825" b="1" dirty="0"/>
              <a:t>-Equipo Técnico de SUBDERE</a:t>
            </a:r>
          </a:p>
          <a:p>
            <a:r>
              <a:rPr lang="es-ES" sz="825" b="1" dirty="0"/>
              <a:t>-Representantes de otros organismos (SEGPRES, MIDESO)</a:t>
            </a:r>
          </a:p>
          <a:p>
            <a:endParaRPr lang="es-ES" sz="900" b="1" dirty="0"/>
          </a:p>
          <a:p>
            <a:pPr algn="ctr"/>
            <a:endParaRPr lang="es-CL" sz="1350" b="1" dirty="0"/>
          </a:p>
        </p:txBody>
      </p:sp>
      <p:sp>
        <p:nvSpPr>
          <p:cNvPr id="27" name="Diagrama de flujo: proceso alternativo 26">
            <a:extLst>
              <a:ext uri="{FF2B5EF4-FFF2-40B4-BE49-F238E27FC236}">
                <a16:creationId xmlns:a16="http://schemas.microsoft.com/office/drawing/2014/main" id="{3878DF97-C543-4642-BFF4-D936AF1A3AC0}"/>
              </a:ext>
            </a:extLst>
          </p:cNvPr>
          <p:cNvSpPr/>
          <p:nvPr/>
        </p:nvSpPr>
        <p:spPr>
          <a:xfrm>
            <a:off x="2516116" y="4187717"/>
            <a:ext cx="1931003" cy="1547246"/>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900" b="1" dirty="0"/>
              <a:t>Reuniones Discrepancias del ARI en SUBDERE (Julio)</a:t>
            </a:r>
          </a:p>
          <a:p>
            <a:r>
              <a:rPr lang="es-ES" sz="900" b="1" dirty="0"/>
              <a:t>-Gobernadores Regionales</a:t>
            </a:r>
          </a:p>
          <a:p>
            <a:r>
              <a:rPr lang="es-ES" sz="900" b="1" dirty="0"/>
              <a:t>-Consejeros Regionales</a:t>
            </a:r>
          </a:p>
          <a:p>
            <a:r>
              <a:rPr lang="es-ES" sz="900" b="1" dirty="0"/>
              <a:t>-Equipo Técnico de SUBDERE</a:t>
            </a:r>
          </a:p>
          <a:p>
            <a:r>
              <a:rPr lang="es-ES" sz="900" b="1" dirty="0"/>
              <a:t>-Representantes de DIPRES</a:t>
            </a:r>
          </a:p>
          <a:p>
            <a:r>
              <a:rPr lang="es-ES" sz="900" b="1" dirty="0"/>
              <a:t>-Representantes de Ministerios Sectoriales (Ej.: Director de Planeamiento del MOP)</a:t>
            </a:r>
          </a:p>
          <a:p>
            <a:endParaRPr lang="es-ES" sz="900" b="1" dirty="0"/>
          </a:p>
          <a:p>
            <a:pPr algn="ctr"/>
            <a:endParaRPr lang="es-CL" sz="1350" b="1" dirty="0"/>
          </a:p>
        </p:txBody>
      </p:sp>
      <p:sp>
        <p:nvSpPr>
          <p:cNvPr id="28" name="Diagrama de flujo: proceso alternativo 27">
            <a:extLst>
              <a:ext uri="{FF2B5EF4-FFF2-40B4-BE49-F238E27FC236}">
                <a16:creationId xmlns:a16="http://schemas.microsoft.com/office/drawing/2014/main" id="{4C8B1AB1-3674-44FB-B203-7A081CE3079C}"/>
              </a:ext>
            </a:extLst>
          </p:cNvPr>
          <p:cNvSpPr/>
          <p:nvPr/>
        </p:nvSpPr>
        <p:spPr>
          <a:xfrm>
            <a:off x="4840941" y="1858222"/>
            <a:ext cx="1592517" cy="636972"/>
          </a:xfrm>
          <a:prstGeom prst="flowChartAlternateProces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t>Envió PDL de Presupuestos al Congreso (Septiembre)</a:t>
            </a:r>
            <a:endParaRPr lang="es-CL" sz="1050" b="1" dirty="0"/>
          </a:p>
        </p:txBody>
      </p:sp>
      <p:sp>
        <p:nvSpPr>
          <p:cNvPr id="30" name="CuadroTexto 29">
            <a:extLst>
              <a:ext uri="{FF2B5EF4-FFF2-40B4-BE49-F238E27FC236}">
                <a16:creationId xmlns:a16="http://schemas.microsoft.com/office/drawing/2014/main" id="{C9134BB6-146E-46F1-B767-FA17EB7641C5}"/>
              </a:ext>
            </a:extLst>
          </p:cNvPr>
          <p:cNvSpPr txBox="1"/>
          <p:nvPr/>
        </p:nvSpPr>
        <p:spPr>
          <a:xfrm rot="18900000">
            <a:off x="8244239" y="3464166"/>
            <a:ext cx="1128932" cy="507831"/>
          </a:xfrm>
          <a:prstGeom prst="rect">
            <a:avLst/>
          </a:prstGeom>
          <a:noFill/>
        </p:spPr>
        <p:txBody>
          <a:bodyPr wrap="square" rtlCol="0">
            <a:spAutoFit/>
          </a:bodyPr>
          <a:lstStyle/>
          <a:p>
            <a:r>
              <a:rPr lang="es-ES" sz="1350" dirty="0"/>
              <a:t>Enero año siguiente</a:t>
            </a:r>
            <a:endParaRPr lang="es-CL" sz="1350" dirty="0"/>
          </a:p>
        </p:txBody>
      </p:sp>
      <p:sp>
        <p:nvSpPr>
          <p:cNvPr id="31" name="CuadroTexto 30">
            <a:extLst>
              <a:ext uri="{FF2B5EF4-FFF2-40B4-BE49-F238E27FC236}">
                <a16:creationId xmlns:a16="http://schemas.microsoft.com/office/drawing/2014/main" id="{CF873CC0-600E-47A4-9D47-C899BB24738E}"/>
              </a:ext>
            </a:extLst>
          </p:cNvPr>
          <p:cNvSpPr txBox="1"/>
          <p:nvPr/>
        </p:nvSpPr>
        <p:spPr>
          <a:xfrm rot="18900000">
            <a:off x="6689171" y="3660287"/>
            <a:ext cx="1128932" cy="300082"/>
          </a:xfrm>
          <a:prstGeom prst="rect">
            <a:avLst/>
          </a:prstGeom>
          <a:noFill/>
        </p:spPr>
        <p:txBody>
          <a:bodyPr wrap="square" rtlCol="0">
            <a:spAutoFit/>
          </a:bodyPr>
          <a:lstStyle/>
          <a:p>
            <a:r>
              <a:rPr lang="es-ES" sz="1350" dirty="0"/>
              <a:t>Noviembre</a:t>
            </a:r>
            <a:endParaRPr lang="es-CL" sz="1350" dirty="0"/>
          </a:p>
        </p:txBody>
      </p:sp>
      <p:sp>
        <p:nvSpPr>
          <p:cNvPr id="32" name="CuadroTexto 31">
            <a:extLst>
              <a:ext uri="{FF2B5EF4-FFF2-40B4-BE49-F238E27FC236}">
                <a16:creationId xmlns:a16="http://schemas.microsoft.com/office/drawing/2014/main" id="{4E47B1E5-0651-4A24-8AB9-01AA0FCEA8DF}"/>
              </a:ext>
            </a:extLst>
          </p:cNvPr>
          <p:cNvSpPr txBox="1"/>
          <p:nvPr/>
        </p:nvSpPr>
        <p:spPr>
          <a:xfrm rot="18900000">
            <a:off x="7317889" y="3650238"/>
            <a:ext cx="1128932" cy="300082"/>
          </a:xfrm>
          <a:prstGeom prst="rect">
            <a:avLst/>
          </a:prstGeom>
          <a:noFill/>
        </p:spPr>
        <p:txBody>
          <a:bodyPr wrap="square" rtlCol="0">
            <a:spAutoFit/>
          </a:bodyPr>
          <a:lstStyle/>
          <a:p>
            <a:r>
              <a:rPr lang="es-ES" sz="1350" dirty="0"/>
              <a:t>Diciembre</a:t>
            </a:r>
            <a:endParaRPr lang="es-CL" sz="1350" dirty="0"/>
          </a:p>
        </p:txBody>
      </p:sp>
      <p:sp>
        <p:nvSpPr>
          <p:cNvPr id="33" name="CuadroTexto 32">
            <a:extLst>
              <a:ext uri="{FF2B5EF4-FFF2-40B4-BE49-F238E27FC236}">
                <a16:creationId xmlns:a16="http://schemas.microsoft.com/office/drawing/2014/main" id="{4FCD8E6E-6387-4677-A51F-403F2D6158F1}"/>
              </a:ext>
            </a:extLst>
          </p:cNvPr>
          <p:cNvSpPr txBox="1"/>
          <p:nvPr/>
        </p:nvSpPr>
        <p:spPr>
          <a:xfrm rot="18900000">
            <a:off x="5810147" y="3680385"/>
            <a:ext cx="1128932" cy="300082"/>
          </a:xfrm>
          <a:prstGeom prst="rect">
            <a:avLst/>
          </a:prstGeom>
          <a:noFill/>
        </p:spPr>
        <p:txBody>
          <a:bodyPr wrap="square" rtlCol="0">
            <a:spAutoFit/>
          </a:bodyPr>
          <a:lstStyle/>
          <a:p>
            <a:r>
              <a:rPr lang="es-ES" sz="1350" dirty="0"/>
              <a:t>Octubre</a:t>
            </a:r>
            <a:endParaRPr lang="es-CL" sz="1350" dirty="0"/>
          </a:p>
        </p:txBody>
      </p:sp>
      <p:sp>
        <p:nvSpPr>
          <p:cNvPr id="34" name="Cerrar llave 33">
            <a:extLst>
              <a:ext uri="{FF2B5EF4-FFF2-40B4-BE49-F238E27FC236}">
                <a16:creationId xmlns:a16="http://schemas.microsoft.com/office/drawing/2014/main" id="{B7D71F06-7095-4F6A-858B-3D2D09C9C1B1}"/>
              </a:ext>
            </a:extLst>
          </p:cNvPr>
          <p:cNvSpPr/>
          <p:nvPr/>
        </p:nvSpPr>
        <p:spPr>
          <a:xfrm rot="16200000">
            <a:off x="3860247" y="1913535"/>
            <a:ext cx="350494" cy="260399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sz="1350" dirty="0"/>
          </a:p>
        </p:txBody>
      </p:sp>
      <p:sp>
        <p:nvSpPr>
          <p:cNvPr id="35" name="Diagrama de flujo: proceso alternativo 34">
            <a:extLst>
              <a:ext uri="{FF2B5EF4-FFF2-40B4-BE49-F238E27FC236}">
                <a16:creationId xmlns:a16="http://schemas.microsoft.com/office/drawing/2014/main" id="{35375E7D-408C-4546-9BD8-501C82B8A532}"/>
              </a:ext>
            </a:extLst>
          </p:cNvPr>
          <p:cNvSpPr/>
          <p:nvPr/>
        </p:nvSpPr>
        <p:spPr>
          <a:xfrm>
            <a:off x="5819706" y="1137862"/>
            <a:ext cx="1931003" cy="481313"/>
          </a:xfrm>
          <a:prstGeom prst="flowChartAlternateProces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t>Etapa de Discusión/Aprobación (Congreso)</a:t>
            </a:r>
            <a:endParaRPr lang="es-CL" sz="1050" b="1" dirty="0"/>
          </a:p>
        </p:txBody>
      </p:sp>
      <p:cxnSp>
        <p:nvCxnSpPr>
          <p:cNvPr id="21" name="Conector recto de flecha 20">
            <a:extLst>
              <a:ext uri="{FF2B5EF4-FFF2-40B4-BE49-F238E27FC236}">
                <a16:creationId xmlns:a16="http://schemas.microsoft.com/office/drawing/2014/main" id="{D402EB72-1551-4486-A355-41FC8BEA403F}"/>
              </a:ext>
            </a:extLst>
          </p:cNvPr>
          <p:cNvCxnSpPr/>
          <p:nvPr/>
        </p:nvCxnSpPr>
        <p:spPr>
          <a:xfrm flipV="1">
            <a:off x="5401492" y="2695480"/>
            <a:ext cx="0" cy="695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Conector recto de flecha 36">
            <a:extLst>
              <a:ext uri="{FF2B5EF4-FFF2-40B4-BE49-F238E27FC236}">
                <a16:creationId xmlns:a16="http://schemas.microsoft.com/office/drawing/2014/main" id="{0711DE97-7E29-4E97-A3EC-F99F8C8605EE}"/>
              </a:ext>
            </a:extLst>
          </p:cNvPr>
          <p:cNvCxnSpPr>
            <a:cxnSpLocks/>
          </p:cNvCxnSpPr>
          <p:nvPr/>
        </p:nvCxnSpPr>
        <p:spPr>
          <a:xfrm flipV="1">
            <a:off x="8014063" y="2888525"/>
            <a:ext cx="0" cy="444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Diagrama de flujo: proceso alternativo 38">
            <a:extLst>
              <a:ext uri="{FF2B5EF4-FFF2-40B4-BE49-F238E27FC236}">
                <a16:creationId xmlns:a16="http://schemas.microsoft.com/office/drawing/2014/main" id="{99C5D39F-170A-4216-90D4-56932B885E9E}"/>
              </a:ext>
            </a:extLst>
          </p:cNvPr>
          <p:cNvSpPr/>
          <p:nvPr/>
        </p:nvSpPr>
        <p:spPr>
          <a:xfrm>
            <a:off x="7093879" y="1664161"/>
            <a:ext cx="1714826" cy="481313"/>
          </a:xfrm>
          <a:prstGeom prst="flowChartAlternateProces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t>Publicación Ley de Presupuestos</a:t>
            </a:r>
            <a:endParaRPr lang="es-CL" sz="1050" b="1" dirty="0"/>
          </a:p>
        </p:txBody>
      </p:sp>
      <p:sp>
        <p:nvSpPr>
          <p:cNvPr id="41" name="Diagrama de flujo: proceso alternativo 40">
            <a:extLst>
              <a:ext uri="{FF2B5EF4-FFF2-40B4-BE49-F238E27FC236}">
                <a16:creationId xmlns:a16="http://schemas.microsoft.com/office/drawing/2014/main" id="{34501F3B-9D1B-4EA3-A603-A929EDC5C572}"/>
              </a:ext>
            </a:extLst>
          </p:cNvPr>
          <p:cNvSpPr/>
          <p:nvPr/>
        </p:nvSpPr>
        <p:spPr>
          <a:xfrm>
            <a:off x="7150513" y="2254537"/>
            <a:ext cx="1714826" cy="630176"/>
          </a:xfrm>
          <a:prstGeom prst="flowChartAlternateProces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t>Oficio conjunto de SUBDERE/DIPRES con Instrucciones del ARI año siguiente</a:t>
            </a:r>
            <a:endParaRPr lang="es-CL" sz="1050" b="1" dirty="0"/>
          </a:p>
        </p:txBody>
      </p:sp>
      <p:sp>
        <p:nvSpPr>
          <p:cNvPr id="17" name="Rectángulo 16">
            <a:extLst>
              <a:ext uri="{FF2B5EF4-FFF2-40B4-BE49-F238E27FC236}">
                <a16:creationId xmlns:a16="http://schemas.microsoft.com/office/drawing/2014/main" id="{4403A2AD-A9E0-4E07-9EA0-CBAFA6E91529}"/>
              </a:ext>
            </a:extLst>
          </p:cNvPr>
          <p:cNvSpPr/>
          <p:nvPr/>
        </p:nvSpPr>
        <p:spPr>
          <a:xfrm>
            <a:off x="5221474" y="4554607"/>
            <a:ext cx="2240329" cy="63923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350" dirty="0"/>
              <a:t>GORES ingresan proyectos a plataforma SUBDERE</a:t>
            </a:r>
          </a:p>
        </p:txBody>
      </p:sp>
    </p:spTree>
    <p:extLst>
      <p:ext uri="{BB962C8B-B14F-4D97-AF65-F5344CB8AC3E}">
        <p14:creationId xmlns:p14="http://schemas.microsoft.com/office/powerpoint/2010/main" val="2408598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B2DE19F0-DD5B-7493-85EB-DA4B6B636438}"/>
              </a:ext>
            </a:extLst>
          </p:cNvPr>
          <p:cNvPicPr>
            <a:picLocks noGrp="1" noChangeAspect="1"/>
          </p:cNvPicPr>
          <p:nvPr>
            <p:ph idx="1"/>
          </p:nvPr>
        </p:nvPicPr>
        <p:blipFill rotWithShape="1">
          <a:blip r:embed="rId2"/>
          <a:srcRect l="39096" t="20255" r="21421" b="10325"/>
          <a:stretch/>
        </p:blipFill>
        <p:spPr>
          <a:xfrm>
            <a:off x="121298" y="298581"/>
            <a:ext cx="4049485" cy="5477068"/>
          </a:xfrm>
        </p:spPr>
      </p:pic>
      <p:pic>
        <p:nvPicPr>
          <p:cNvPr id="7" name="Imagen 6">
            <a:extLst>
              <a:ext uri="{FF2B5EF4-FFF2-40B4-BE49-F238E27FC236}">
                <a16:creationId xmlns:a16="http://schemas.microsoft.com/office/drawing/2014/main" id="{A6E22B2A-B42A-9216-A794-53BD9CEA5F55}"/>
              </a:ext>
            </a:extLst>
          </p:cNvPr>
          <p:cNvPicPr>
            <a:picLocks noChangeAspect="1"/>
          </p:cNvPicPr>
          <p:nvPr/>
        </p:nvPicPr>
        <p:blipFill rotWithShape="1">
          <a:blip r:embed="rId3"/>
          <a:srcRect l="46837" t="20885" r="28674" b="24150"/>
          <a:stretch/>
        </p:blipFill>
        <p:spPr>
          <a:xfrm>
            <a:off x="4282751" y="83976"/>
            <a:ext cx="4264090" cy="5225142"/>
          </a:xfrm>
          <a:prstGeom prst="rect">
            <a:avLst/>
          </a:prstGeom>
        </p:spPr>
      </p:pic>
      <p:pic>
        <p:nvPicPr>
          <p:cNvPr id="11" name="Imagen 10">
            <a:extLst>
              <a:ext uri="{FF2B5EF4-FFF2-40B4-BE49-F238E27FC236}">
                <a16:creationId xmlns:a16="http://schemas.microsoft.com/office/drawing/2014/main" id="{161B8AB3-A1DE-6CC8-4840-71EBE288E10F}"/>
              </a:ext>
            </a:extLst>
          </p:cNvPr>
          <p:cNvPicPr>
            <a:picLocks noChangeAspect="1"/>
          </p:cNvPicPr>
          <p:nvPr/>
        </p:nvPicPr>
        <p:blipFill rotWithShape="1">
          <a:blip r:embed="rId4"/>
          <a:srcRect l="46837" t="29336" r="29082" b="67869"/>
          <a:stretch/>
        </p:blipFill>
        <p:spPr>
          <a:xfrm>
            <a:off x="4282751" y="5281126"/>
            <a:ext cx="4198776" cy="363894"/>
          </a:xfrm>
          <a:prstGeom prst="rect">
            <a:avLst/>
          </a:prstGeom>
        </p:spPr>
      </p:pic>
    </p:spTree>
    <p:extLst>
      <p:ext uri="{BB962C8B-B14F-4D97-AF65-F5344CB8AC3E}">
        <p14:creationId xmlns:p14="http://schemas.microsoft.com/office/powerpoint/2010/main" val="27588570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21E50C7A-B39D-6757-D8F8-D3DDF71CE7FA}"/>
              </a:ext>
            </a:extLst>
          </p:cNvPr>
          <p:cNvPicPr>
            <a:picLocks noGrp="1" noChangeAspect="1"/>
          </p:cNvPicPr>
          <p:nvPr>
            <p:ph idx="1"/>
          </p:nvPr>
        </p:nvPicPr>
        <p:blipFill rotWithShape="1">
          <a:blip r:embed="rId2"/>
          <a:srcRect l="39241" t="25398" r="18528" b="17267"/>
          <a:stretch/>
        </p:blipFill>
        <p:spPr>
          <a:xfrm>
            <a:off x="-74645" y="205273"/>
            <a:ext cx="9302621" cy="5728996"/>
          </a:xfrm>
        </p:spPr>
      </p:pic>
    </p:spTree>
    <p:extLst>
      <p:ext uri="{BB962C8B-B14F-4D97-AF65-F5344CB8AC3E}">
        <p14:creationId xmlns:p14="http://schemas.microsoft.com/office/powerpoint/2010/main" val="33627387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D5956F25-86B1-4B89-8AE3-3247AB5BBBAB}"/>
              </a:ext>
            </a:extLst>
          </p:cNvPr>
          <p:cNvPicPr>
            <a:picLocks noGrp="1" noChangeAspect="1"/>
          </p:cNvPicPr>
          <p:nvPr>
            <p:ph idx="1"/>
          </p:nvPr>
        </p:nvPicPr>
        <p:blipFill rotWithShape="1">
          <a:blip r:embed="rId2"/>
          <a:srcRect l="18817" t="11281" r="18703" b="7664"/>
          <a:stretch/>
        </p:blipFill>
        <p:spPr>
          <a:xfrm>
            <a:off x="672737" y="1151164"/>
            <a:ext cx="7870371" cy="4689566"/>
          </a:xfrm>
        </p:spPr>
      </p:pic>
    </p:spTree>
    <p:extLst>
      <p:ext uri="{BB962C8B-B14F-4D97-AF65-F5344CB8AC3E}">
        <p14:creationId xmlns:p14="http://schemas.microsoft.com/office/powerpoint/2010/main" val="16643442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18CFBCC3-3436-4F2B-9124-D72A77105C2D}"/>
              </a:ext>
            </a:extLst>
          </p:cNvPr>
          <p:cNvPicPr>
            <a:picLocks noGrp="1" noChangeAspect="1"/>
          </p:cNvPicPr>
          <p:nvPr>
            <p:ph idx="1"/>
          </p:nvPr>
        </p:nvPicPr>
        <p:blipFill rotWithShape="1">
          <a:blip r:embed="rId2"/>
          <a:srcRect l="17803" t="8079" r="18366" b="7464"/>
          <a:stretch/>
        </p:blipFill>
        <p:spPr>
          <a:xfrm>
            <a:off x="796835" y="1268731"/>
            <a:ext cx="7680960" cy="4421777"/>
          </a:xfrm>
        </p:spPr>
      </p:pic>
    </p:spTree>
    <p:extLst>
      <p:ext uri="{BB962C8B-B14F-4D97-AF65-F5344CB8AC3E}">
        <p14:creationId xmlns:p14="http://schemas.microsoft.com/office/powerpoint/2010/main" val="6940152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2E3177B0-3059-4B22-A2AC-854CBCAAD3F3}"/>
              </a:ext>
            </a:extLst>
          </p:cNvPr>
          <p:cNvPicPr>
            <a:picLocks noGrp="1" noChangeAspect="1"/>
          </p:cNvPicPr>
          <p:nvPr>
            <p:ph idx="1"/>
          </p:nvPr>
        </p:nvPicPr>
        <p:blipFill rotWithShape="1">
          <a:blip r:embed="rId2"/>
          <a:srcRect l="17915" t="8279" r="19267" b="11467"/>
          <a:stretch/>
        </p:blipFill>
        <p:spPr>
          <a:xfrm>
            <a:off x="489858" y="1170758"/>
            <a:ext cx="7680959" cy="4506686"/>
          </a:xfrm>
        </p:spPr>
      </p:pic>
    </p:spTree>
    <p:extLst>
      <p:ext uri="{BB962C8B-B14F-4D97-AF65-F5344CB8AC3E}">
        <p14:creationId xmlns:p14="http://schemas.microsoft.com/office/powerpoint/2010/main" val="29252288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6A0075-02FD-442D-A7BE-DBFE7AD6882E}"/>
              </a:ext>
            </a:extLst>
          </p:cNvPr>
          <p:cNvSpPr>
            <a:spLocks noGrp="1"/>
          </p:cNvSpPr>
          <p:nvPr>
            <p:ph type="title"/>
          </p:nvPr>
        </p:nvSpPr>
        <p:spPr/>
        <p:txBody>
          <a:bodyPr/>
          <a:lstStyle/>
          <a:p>
            <a:r>
              <a:rPr lang="es-US" b="1" dirty="0">
                <a:solidFill>
                  <a:srgbClr val="0070C0"/>
                </a:solidFill>
              </a:rPr>
              <a:t>9.3.- Desafíos</a:t>
            </a:r>
            <a:endParaRPr lang="es-CL" dirty="0">
              <a:solidFill>
                <a:srgbClr val="0070C0"/>
              </a:solidFill>
            </a:endParaRPr>
          </a:p>
        </p:txBody>
      </p:sp>
      <p:sp>
        <p:nvSpPr>
          <p:cNvPr id="3" name="Marcador de contenido 2">
            <a:extLst>
              <a:ext uri="{FF2B5EF4-FFF2-40B4-BE49-F238E27FC236}">
                <a16:creationId xmlns:a16="http://schemas.microsoft.com/office/drawing/2014/main" id="{763264EC-077D-46F4-90A2-D32AEFCDDBE3}"/>
              </a:ext>
            </a:extLst>
          </p:cNvPr>
          <p:cNvSpPr>
            <a:spLocks noGrp="1"/>
          </p:cNvSpPr>
          <p:nvPr>
            <p:ph idx="1"/>
          </p:nvPr>
        </p:nvSpPr>
        <p:spPr/>
        <p:txBody>
          <a:bodyPr/>
          <a:lstStyle/>
          <a:p>
            <a:r>
              <a:rPr lang="es-US" dirty="0"/>
              <a:t>Gobernadores Regionales-Delegados Presidenciales</a:t>
            </a:r>
          </a:p>
          <a:p>
            <a:r>
              <a:rPr lang="es-US" dirty="0"/>
              <a:t>Implementación de la Ley </a:t>
            </a:r>
            <a:r>
              <a:rPr lang="es-US" dirty="0" err="1"/>
              <a:t>N°</a:t>
            </a:r>
            <a:r>
              <a:rPr lang="es-US" dirty="0"/>
              <a:t> 21.074-Areas Metropolitanas</a:t>
            </a:r>
          </a:p>
          <a:p>
            <a:r>
              <a:rPr lang="es-US" dirty="0"/>
              <a:t>Rentas Regionales</a:t>
            </a:r>
          </a:p>
          <a:p>
            <a:r>
              <a:rPr lang="es-US" dirty="0"/>
              <a:t>Transferencias de Competencias</a:t>
            </a:r>
          </a:p>
          <a:p>
            <a:r>
              <a:rPr lang="es-US" dirty="0"/>
              <a:t>Nueva Constitución</a:t>
            </a:r>
          </a:p>
          <a:p>
            <a:pPr marL="0" indent="0">
              <a:buNone/>
            </a:pPr>
            <a:endParaRPr lang="es-CL" dirty="0"/>
          </a:p>
        </p:txBody>
      </p:sp>
    </p:spTree>
    <p:extLst>
      <p:ext uri="{BB962C8B-B14F-4D97-AF65-F5344CB8AC3E}">
        <p14:creationId xmlns:p14="http://schemas.microsoft.com/office/powerpoint/2010/main" val="40477633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591184-B3CE-47C0-A4B5-AC9E1635DA20}"/>
              </a:ext>
            </a:extLst>
          </p:cNvPr>
          <p:cNvSpPr>
            <a:spLocks noGrp="1"/>
          </p:cNvSpPr>
          <p:nvPr>
            <p:ph type="title"/>
          </p:nvPr>
        </p:nvSpPr>
        <p:spPr/>
        <p:txBody>
          <a:bodyPr>
            <a:normAutofit/>
          </a:bodyPr>
          <a:lstStyle/>
          <a:p>
            <a:r>
              <a:rPr lang="es-CL" sz="2700" b="1" dirty="0">
                <a:solidFill>
                  <a:srgbClr val="0070C0"/>
                </a:solidFill>
              </a:rPr>
              <a:t>10.- MUNICIPALIDADES</a:t>
            </a:r>
            <a:r>
              <a:rPr lang="es-US" sz="2700" dirty="0">
                <a:solidFill>
                  <a:srgbClr val="0070C0"/>
                </a:solidFill>
              </a:rPr>
              <a:t> </a:t>
            </a:r>
            <a:endParaRPr lang="es-CL" sz="2700" dirty="0">
              <a:solidFill>
                <a:srgbClr val="0070C0"/>
              </a:solidFill>
            </a:endParaRPr>
          </a:p>
        </p:txBody>
      </p:sp>
      <p:sp>
        <p:nvSpPr>
          <p:cNvPr id="3" name="Marcador de contenido 2">
            <a:extLst>
              <a:ext uri="{FF2B5EF4-FFF2-40B4-BE49-F238E27FC236}">
                <a16:creationId xmlns:a16="http://schemas.microsoft.com/office/drawing/2014/main" id="{74E865B9-D360-4215-878F-E192A7D85D90}"/>
              </a:ext>
            </a:extLst>
          </p:cNvPr>
          <p:cNvSpPr>
            <a:spLocks noGrp="1"/>
          </p:cNvSpPr>
          <p:nvPr>
            <p:ph idx="1"/>
          </p:nvPr>
        </p:nvSpPr>
        <p:spPr>
          <a:xfrm>
            <a:off x="285750" y="1194318"/>
            <a:ext cx="8229600" cy="4295655"/>
          </a:xfrm>
        </p:spPr>
        <p:txBody>
          <a:bodyPr>
            <a:normAutofit/>
          </a:bodyPr>
          <a:lstStyle/>
          <a:p>
            <a:r>
              <a:rPr lang="es-US" sz="1800" dirty="0"/>
              <a:t>En el país hay 345 municipalidades y 346 comunas (Cabo de Hornos y la Antártica se constituyen como una municipalidad).</a:t>
            </a:r>
          </a:p>
          <a:p>
            <a:r>
              <a:rPr lang="es-US" sz="1800" dirty="0"/>
              <a:t>Ley </a:t>
            </a:r>
            <a:r>
              <a:rPr lang="es-US" sz="1800" dirty="0" err="1"/>
              <a:t>N°</a:t>
            </a:r>
            <a:r>
              <a:rPr lang="es-US" sz="1800" dirty="0"/>
              <a:t> 18.695, Orgánica de Municipalidades.</a:t>
            </a:r>
          </a:p>
          <a:p>
            <a:pPr marL="0" indent="0" algn="just">
              <a:buNone/>
            </a:pPr>
            <a:r>
              <a:rPr lang="es-US" sz="1800" dirty="0"/>
              <a:t>  -Artículo 1°: </a:t>
            </a:r>
            <a:r>
              <a:rPr lang="es-CL" sz="1800" dirty="0"/>
              <a:t>La administración local de cada comuna o agrupación de      comunas que determine la ley</a:t>
            </a:r>
            <a:r>
              <a:rPr lang="es-US" sz="1800" dirty="0"/>
              <a:t> </a:t>
            </a:r>
            <a:r>
              <a:rPr lang="es-CL" sz="1800" dirty="0"/>
              <a:t>reside en una municipalidad.</a:t>
            </a:r>
          </a:p>
          <a:p>
            <a:pPr marL="0" indent="0" algn="just">
              <a:buNone/>
            </a:pPr>
            <a:r>
              <a:rPr lang="es-CL" sz="1800" dirty="0"/>
              <a:t>-Las municipalidades son corporaciones autónomas de derecho público, con personalidad jurídica y patrimonio propio, cuya finalidad es satisfacer las necesidades de la comunidad local y asegurar su participación en el progreso económico, social y cultural de las respectivas comunas.</a:t>
            </a:r>
          </a:p>
          <a:p>
            <a:pPr marL="0" indent="0" algn="just">
              <a:buNone/>
            </a:pPr>
            <a:r>
              <a:rPr lang="es-US" sz="1800" dirty="0"/>
              <a:t>-Artículo 2°: </a:t>
            </a:r>
            <a:r>
              <a:rPr lang="es-CL" sz="1800" dirty="0"/>
              <a:t>Las municipalidades estarán constituidas por el alcalde, que será su máxima autoridad, y por el concejo.</a:t>
            </a:r>
          </a:p>
          <a:p>
            <a:pPr marL="0" indent="0" algn="just"/>
            <a:endParaRPr lang="es-CL" sz="1800" dirty="0"/>
          </a:p>
          <a:p>
            <a:pPr marL="0" indent="0" algn="just"/>
            <a:endParaRPr lang="es-CL" sz="1800" dirty="0">
              <a:highlight>
                <a:srgbClr val="FFFF00"/>
              </a:highlight>
            </a:endParaRPr>
          </a:p>
          <a:p>
            <a:pPr marL="0" indent="0" algn="just"/>
            <a:endParaRPr lang="es-CL" dirty="0">
              <a:highlight>
                <a:srgbClr val="FFFF00"/>
              </a:highlight>
            </a:endParaRPr>
          </a:p>
        </p:txBody>
      </p:sp>
    </p:spTree>
    <p:extLst>
      <p:ext uri="{BB962C8B-B14F-4D97-AF65-F5344CB8AC3E}">
        <p14:creationId xmlns:p14="http://schemas.microsoft.com/office/powerpoint/2010/main" val="8218837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93D3C1-ACEB-4AA9-BD80-14BA0F6E4E19}"/>
              </a:ext>
            </a:extLst>
          </p:cNvPr>
          <p:cNvSpPr>
            <a:spLocks noGrp="1"/>
          </p:cNvSpPr>
          <p:nvPr>
            <p:ph type="title"/>
          </p:nvPr>
        </p:nvSpPr>
        <p:spPr/>
        <p:txBody>
          <a:bodyPr>
            <a:normAutofit/>
          </a:bodyPr>
          <a:lstStyle/>
          <a:p>
            <a:r>
              <a:rPr lang="es-CL" sz="2700" b="1" dirty="0">
                <a:solidFill>
                  <a:srgbClr val="0070C0"/>
                </a:solidFill>
              </a:rPr>
              <a:t>10.- MUNICIPALIDADES</a:t>
            </a:r>
            <a:r>
              <a:rPr lang="es-US" sz="2700" dirty="0">
                <a:solidFill>
                  <a:srgbClr val="0070C0"/>
                </a:solidFill>
              </a:rPr>
              <a:t> </a:t>
            </a:r>
            <a:r>
              <a:rPr lang="es-US" sz="2700" dirty="0"/>
              <a:t>  </a:t>
            </a:r>
            <a:endParaRPr lang="es-CL" sz="2700" dirty="0"/>
          </a:p>
        </p:txBody>
      </p:sp>
      <p:sp>
        <p:nvSpPr>
          <p:cNvPr id="3" name="Marcador de contenido 2">
            <a:extLst>
              <a:ext uri="{FF2B5EF4-FFF2-40B4-BE49-F238E27FC236}">
                <a16:creationId xmlns:a16="http://schemas.microsoft.com/office/drawing/2014/main" id="{0A595D39-CC5B-42F6-B2F5-9468BB83164D}"/>
              </a:ext>
            </a:extLst>
          </p:cNvPr>
          <p:cNvSpPr>
            <a:spLocks noGrp="1"/>
          </p:cNvSpPr>
          <p:nvPr>
            <p:ph idx="1"/>
          </p:nvPr>
        </p:nvSpPr>
        <p:spPr>
          <a:xfrm>
            <a:off x="457200" y="1700215"/>
            <a:ext cx="8229601" cy="3629025"/>
          </a:xfrm>
          <a:solidFill>
            <a:schemeClr val="bg1"/>
          </a:solidFill>
          <a:ln>
            <a:solidFill>
              <a:schemeClr val="tx1">
                <a:alpha val="93000"/>
              </a:schemeClr>
            </a:solidFill>
          </a:ln>
        </p:spPr>
        <p:txBody>
          <a:bodyPr>
            <a:normAutofit fontScale="92500" lnSpcReduction="10000"/>
          </a:bodyPr>
          <a:lstStyle/>
          <a:p>
            <a:pPr algn="just"/>
            <a:r>
              <a:rPr lang="es-CL" dirty="0"/>
              <a:t>Principales Funciones: Todo lo relativo al plan comunal de desarrollo, plan regulador comunal, aplicar las disposiciones sobre transporte y tránsito público, aseo y ornato de la comuna.</a:t>
            </a:r>
          </a:p>
          <a:p>
            <a:pPr algn="just"/>
            <a:r>
              <a:rPr lang="es-CL" dirty="0"/>
              <a:t>Pueden desarrollar directamente o con otros órganos del Estado funciones relacionadas, entre otros, con educación, cultura, salud, protección del medio ambiente.</a:t>
            </a:r>
          </a:p>
          <a:p>
            <a:pPr marL="0" indent="0" algn="just">
              <a:buNone/>
            </a:pPr>
            <a:r>
              <a:rPr lang="es-CL" sz="2100" dirty="0"/>
              <a:t>La dotación de personal del sector municipal, a 2018, alcanzaba a 106.423 personas, seg</a:t>
            </a:r>
            <a:r>
              <a:rPr lang="es-CL" dirty="0"/>
              <a:t>ún </a:t>
            </a:r>
            <a:r>
              <a:rPr lang="es-CL" sz="2100" dirty="0"/>
              <a:t>últimos datos de la plataforma web del Sistema Nacional de Información Municipal (SINIM). En el Gobierno Central para ese año habían 367.582 funcionarios. </a:t>
            </a:r>
          </a:p>
        </p:txBody>
      </p:sp>
    </p:spTree>
    <p:extLst>
      <p:ext uri="{BB962C8B-B14F-4D97-AF65-F5344CB8AC3E}">
        <p14:creationId xmlns:p14="http://schemas.microsoft.com/office/powerpoint/2010/main" val="41697833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0427C7-8CBB-4D9A-AFD0-07439F4A1E6C}"/>
              </a:ext>
            </a:extLst>
          </p:cNvPr>
          <p:cNvSpPr>
            <a:spLocks noGrp="1"/>
          </p:cNvSpPr>
          <p:nvPr>
            <p:ph type="title"/>
          </p:nvPr>
        </p:nvSpPr>
        <p:spPr>
          <a:xfrm>
            <a:off x="457200" y="274638"/>
            <a:ext cx="8229600" cy="611770"/>
          </a:xfrm>
        </p:spPr>
        <p:txBody>
          <a:bodyPr>
            <a:normAutofit/>
          </a:bodyPr>
          <a:lstStyle/>
          <a:p>
            <a:r>
              <a:rPr lang="es-CL" sz="2700" b="1" dirty="0">
                <a:solidFill>
                  <a:srgbClr val="0070C0"/>
                </a:solidFill>
              </a:rPr>
              <a:t>10.- MUNICIPALIDADES</a:t>
            </a:r>
            <a:r>
              <a:rPr lang="es-US" sz="2700" dirty="0">
                <a:solidFill>
                  <a:srgbClr val="0070C0"/>
                </a:solidFill>
              </a:rPr>
              <a:t> </a:t>
            </a:r>
            <a:r>
              <a:rPr lang="es-US" sz="2700" dirty="0"/>
              <a:t> </a:t>
            </a:r>
            <a:endParaRPr lang="es-CL" sz="2700" dirty="0"/>
          </a:p>
        </p:txBody>
      </p:sp>
      <p:pic>
        <p:nvPicPr>
          <p:cNvPr id="5" name="Marcador de contenido 4">
            <a:extLst>
              <a:ext uri="{FF2B5EF4-FFF2-40B4-BE49-F238E27FC236}">
                <a16:creationId xmlns:a16="http://schemas.microsoft.com/office/drawing/2014/main" id="{F7C1F8BA-A60C-47A2-ACAA-3D163135906C}"/>
              </a:ext>
            </a:extLst>
          </p:cNvPr>
          <p:cNvPicPr>
            <a:picLocks noGrp="1" noChangeAspect="1"/>
          </p:cNvPicPr>
          <p:nvPr>
            <p:ph idx="1"/>
          </p:nvPr>
        </p:nvPicPr>
        <p:blipFill rotWithShape="1">
          <a:blip r:embed="rId2"/>
          <a:srcRect l="39981" t="36848" r="29511" b="32689"/>
          <a:stretch/>
        </p:blipFill>
        <p:spPr>
          <a:xfrm>
            <a:off x="755780" y="1278294"/>
            <a:ext cx="7380514" cy="4105237"/>
          </a:xfrm>
          <a:ln>
            <a:solidFill>
              <a:schemeClr val="tx1">
                <a:alpha val="91000"/>
              </a:schemeClr>
            </a:solidFill>
          </a:ln>
        </p:spPr>
      </p:pic>
    </p:spTree>
    <p:extLst>
      <p:ext uri="{BB962C8B-B14F-4D97-AF65-F5344CB8AC3E}">
        <p14:creationId xmlns:p14="http://schemas.microsoft.com/office/powerpoint/2010/main" val="651736699"/>
      </p:ext>
    </p:extLst>
  </p:cSld>
  <p:clrMapOvr>
    <a:masterClrMapping/>
  </p:clrMapOvr>
</p:sld>
</file>

<file path=ppt/theme/theme1.xml><?xml version="1.0" encoding="utf-8"?>
<a:theme xmlns:a="http://schemas.openxmlformats.org/drawingml/2006/main" name="plantilla-INAP">
  <a:themeElements>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fontScheme name="plantilla-INA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lantilla-INA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INA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INA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INA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INA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INA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INA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INA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INA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INA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INA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INA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lantilla-INAP 13">
        <a:dk1>
          <a:srgbClr val="000000"/>
        </a:dk1>
        <a:lt1>
          <a:srgbClr val="E8E3B2"/>
        </a:lt1>
        <a:dk2>
          <a:srgbClr val="000000"/>
        </a:dk2>
        <a:lt2>
          <a:srgbClr val="808080"/>
        </a:lt2>
        <a:accent1>
          <a:srgbClr val="BBE0E3"/>
        </a:accent1>
        <a:accent2>
          <a:srgbClr val="333399"/>
        </a:accent2>
        <a:accent3>
          <a:srgbClr val="F2EFD5"/>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INAP 14">
        <a:dk1>
          <a:srgbClr val="000000"/>
        </a:dk1>
        <a:lt1>
          <a:srgbClr val="FFFFFF"/>
        </a:lt1>
        <a:dk2>
          <a:srgbClr val="1A669C"/>
        </a:dk2>
        <a:lt2>
          <a:srgbClr val="808080"/>
        </a:lt2>
        <a:accent1>
          <a:srgbClr val="E3DDA4"/>
        </a:accent1>
        <a:accent2>
          <a:srgbClr val="BF835C"/>
        </a:accent2>
        <a:accent3>
          <a:srgbClr val="FFFFFF"/>
        </a:accent3>
        <a:accent4>
          <a:srgbClr val="000000"/>
        </a:accent4>
        <a:accent5>
          <a:srgbClr val="EFEBCF"/>
        </a:accent5>
        <a:accent6>
          <a:srgbClr val="AD7653"/>
        </a:accent6>
        <a:hlink>
          <a:srgbClr val="9EAC80"/>
        </a:hlink>
        <a:folHlink>
          <a:srgbClr val="A5D3A6"/>
        </a:folHlink>
      </a:clrScheme>
      <a:clrMap bg1="lt1" tx1="dk1" bg2="lt2" tx2="dk2" accent1="accent1" accent2="accent2" accent3="accent3" accent4="accent4" accent5="accent5" accent6="accent6" hlink="hlink" folHlink="folHlink"/>
    </a:extraClrScheme>
    <a:extraClrScheme>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10.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11.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12.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13.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14.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15.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16.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17.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18.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19.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0.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1.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2.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3.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4.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5.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6.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7.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8.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9.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0.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1.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2.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3.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4.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5.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6.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7.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8.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9.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4.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40.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41.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42.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43.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44.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45.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46.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47.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4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6.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7.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8.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9.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61D8654CF0244E9DBABA260B19F506" ma:contentTypeVersion="7" ma:contentTypeDescription="Create a new document." ma:contentTypeScope="" ma:versionID="590758c837eb4d8164cbb88927ed45a0">
  <xsd:schema xmlns:xsd="http://www.w3.org/2001/XMLSchema" xmlns:xs="http://www.w3.org/2001/XMLSchema" xmlns:p="http://schemas.microsoft.com/office/2006/metadata/properties" xmlns:ns3="e1fea98f-ff5e-461f-9a02-c18c6dc2e36e" xmlns:ns4="e7cbdc2c-c133-4423-b6fd-3d7d8748cd63" targetNamespace="http://schemas.microsoft.com/office/2006/metadata/properties" ma:root="true" ma:fieldsID="aca01ed661d7d6e4f0eed9b04df05e44" ns3:_="" ns4:_="">
    <xsd:import namespace="e1fea98f-ff5e-461f-9a02-c18c6dc2e36e"/>
    <xsd:import namespace="e7cbdc2c-c133-4423-b6fd-3d7d8748cd6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fea98f-ff5e-461f-9a02-c18c6dc2e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7cbdc2c-c133-4423-b6fd-3d7d8748cd6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45EF0A-CB9B-47C9-BBD5-D806FEDE02C7}">
  <ds:schemaRefs>
    <ds:schemaRef ds:uri="http://schemas.microsoft.com/sharepoint/v3/contenttype/forms"/>
  </ds:schemaRefs>
</ds:datastoreItem>
</file>

<file path=customXml/itemProps2.xml><?xml version="1.0" encoding="utf-8"?>
<ds:datastoreItem xmlns:ds="http://schemas.openxmlformats.org/officeDocument/2006/customXml" ds:itemID="{2804DDA8-C389-4EAC-9470-C7ED36ED2126}">
  <ds:schemaRefs>
    <ds:schemaRef ds:uri="http://schemas.openxmlformats.org/package/2006/metadata/core-properties"/>
    <ds:schemaRef ds:uri="http://purl.org/dc/dcmitype/"/>
    <ds:schemaRef ds:uri="e7cbdc2c-c133-4423-b6fd-3d7d8748cd63"/>
    <ds:schemaRef ds:uri="http://schemas.microsoft.com/office/2006/documentManagement/types"/>
    <ds:schemaRef ds:uri="http://www.w3.org/XML/1998/namespace"/>
    <ds:schemaRef ds:uri="http://purl.org/dc/terms/"/>
    <ds:schemaRef ds:uri="http://purl.org/dc/elements/1.1/"/>
    <ds:schemaRef ds:uri="http://schemas.microsoft.com/office/infopath/2007/PartnerControls"/>
    <ds:schemaRef ds:uri="e1fea98f-ff5e-461f-9a02-c18c6dc2e36e"/>
    <ds:schemaRef ds:uri="http://schemas.microsoft.com/office/2006/metadata/properties"/>
  </ds:schemaRefs>
</ds:datastoreItem>
</file>

<file path=customXml/itemProps3.xml><?xml version="1.0" encoding="utf-8"?>
<ds:datastoreItem xmlns:ds="http://schemas.openxmlformats.org/officeDocument/2006/customXml" ds:itemID="{40562FBD-B387-49BA-90B8-4D5B3129ED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fea98f-ff5e-461f-9a02-c18c6dc2e36e"/>
    <ds:schemaRef ds:uri="e7cbdc2c-c133-4423-b6fd-3d7d8748cd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2897</TotalTime>
  <Words>11419</Words>
  <Application>Microsoft Office PowerPoint</Application>
  <PresentationFormat>Presentación en pantalla (4:3)</PresentationFormat>
  <Paragraphs>1125</Paragraphs>
  <Slides>114</Slides>
  <Notes>4</Notes>
  <HiddenSlides>0</HiddenSlides>
  <MMClips>0</MMClips>
  <ScaleCrop>false</ScaleCrop>
  <HeadingPairs>
    <vt:vector size="8" baseType="variant">
      <vt:variant>
        <vt:lpstr>Fuentes usadas</vt:lpstr>
      </vt:variant>
      <vt:variant>
        <vt:i4>10</vt:i4>
      </vt:variant>
      <vt:variant>
        <vt:lpstr>Tema</vt:lpstr>
      </vt:variant>
      <vt:variant>
        <vt:i4>1</vt:i4>
      </vt:variant>
      <vt:variant>
        <vt:lpstr>Servidores OLE incrustados</vt:lpstr>
      </vt:variant>
      <vt:variant>
        <vt:i4>1</vt:i4>
      </vt:variant>
      <vt:variant>
        <vt:lpstr>Títulos de diapositiva</vt:lpstr>
      </vt:variant>
      <vt:variant>
        <vt:i4>114</vt:i4>
      </vt:variant>
    </vt:vector>
  </HeadingPairs>
  <TitlesOfParts>
    <vt:vector size="126" baseType="lpstr">
      <vt:lpstr>Arial</vt:lpstr>
      <vt:lpstr>Arial Narrow</vt:lpstr>
      <vt:lpstr>Calibri</vt:lpstr>
      <vt:lpstr>Courier New</vt:lpstr>
      <vt:lpstr>Garamond</vt:lpstr>
      <vt:lpstr>Helvetica Neue</vt:lpstr>
      <vt:lpstr>MuseoSans-300</vt:lpstr>
      <vt:lpstr>Times New Roman</vt:lpstr>
      <vt:lpstr>Verdana</vt:lpstr>
      <vt:lpstr>Wingdings</vt:lpstr>
      <vt:lpstr>plantilla-INAP</vt:lpstr>
      <vt:lpstr>Slide</vt:lpstr>
      <vt:lpstr>      Diploma de Postítulo  Elementos para la Gerencia Pública Estratégica  Módulo  Administración Financiera del Estado e Instrumentos de Control de Gestión  Luis Riquelme C.  </vt:lpstr>
      <vt:lpstr>1.- ANTECEDENTES</vt:lpstr>
      <vt:lpstr>2.- ESTADO Y MACROECONOMIA</vt:lpstr>
      <vt:lpstr>2.- ESTADO Y MACROECONOMIA</vt:lpstr>
      <vt:lpstr>2.- ESTADO Y MACROECONOMIA</vt:lpstr>
      <vt:lpstr>2.- ESTADO Y MACROECONOMIA</vt:lpstr>
      <vt:lpstr>2.- ESTADO Y MACROECONOMIA</vt:lpstr>
      <vt:lpstr>2.- ESTADO Y MACROECONOMIA</vt:lpstr>
      <vt:lpstr>2.- ESTADO Y MACROECONOMIA</vt:lpstr>
      <vt:lpstr>2.- ESTADO Y MACROECONOMIA</vt:lpstr>
      <vt:lpstr>2.1.- MACROECONOMIA Y PRESUPUESTO - DATOS DEL GASTO PÚBLICO (PPT0 2022)</vt:lpstr>
      <vt:lpstr>2.2 ¿Da lo mismo cualquier gasto? Sobre todo en Pandemia/Guerra</vt:lpstr>
      <vt:lpstr>2.3 Política Económica</vt:lpstr>
      <vt:lpstr>3.- PRESUPUESTO - OFICINA DE PRESUPUESTOS: DIPRES</vt:lpstr>
      <vt:lpstr>Presentación de PowerPoint</vt:lpstr>
      <vt:lpstr>3.1 Funciones del Presupuesto</vt:lpstr>
      <vt:lpstr> Al respecto, el trabajo de Tanzi (2008), que analizó la relación entre el tamaño del Estado  (gasto público como % del PIB) y el Índice de Desarrollo Humano (ONU) para países desarrollados, entregó los siguientes resultados: </vt:lpstr>
      <vt:lpstr>3.2 ¿Quiénes Participan en el Ciclo Presupuestario?</vt:lpstr>
      <vt:lpstr>3.3 Normas Legales Relevantes</vt:lpstr>
      <vt:lpstr>Presentación de PowerPoint</vt:lpstr>
      <vt:lpstr>Presentación de PowerPoint</vt:lpstr>
      <vt:lpstr>b) FONDO MONETARIO INTERNACIONAL-MEF</vt:lpstr>
      <vt:lpstr>c)  Decreto N° 1.263 de 1.975</vt:lpstr>
      <vt:lpstr>Decreto Ley N° 1.263</vt:lpstr>
      <vt:lpstr>d) Decreto N° 854 de 2004</vt:lpstr>
      <vt:lpstr>e) Ley de Responsabilidad Fiscal-Ley N° 20.128 de 2006</vt:lpstr>
      <vt:lpstr>Presentación de PowerPoint</vt:lpstr>
      <vt:lpstr>4.- COBERTURA</vt:lpstr>
      <vt:lpstr>Presentación de PowerPoint</vt:lpstr>
      <vt:lpstr>Presentación de PowerPoint</vt:lpstr>
      <vt:lpstr>Presentación de PowerPoint</vt:lpstr>
      <vt:lpstr>5.1 Etapa de Formulación</vt:lpstr>
      <vt:lpstr>Durante la Etapa de Formulación</vt:lpstr>
      <vt:lpstr>Posteriormente entre Agosto-Septiembre     se analiza dentro del Ejecutivo  </vt:lpstr>
      <vt:lpstr>5.2 Etapa de Discusión y Aprobación</vt:lpstr>
      <vt:lpstr>En Etapa de Discusión y Aprobación</vt:lpstr>
      <vt:lpstr>Presentación de PowerPoint</vt:lpstr>
      <vt:lpstr>Debate del Presupuesto</vt:lpstr>
      <vt:lpstr>Presentación de PowerPoint</vt:lpstr>
      <vt:lpstr>Debate del Presupuesto</vt:lpstr>
      <vt:lpstr>Debate del Presupuesto</vt:lpstr>
      <vt:lpstr>Debate del Presupuesto</vt:lpstr>
      <vt:lpstr>Debate del Presupuesto</vt:lpstr>
      <vt:lpstr>5.3 Etapa de Ejecución del Presupuesto</vt:lpstr>
      <vt:lpstr>5.3.1 Programación anual del Presupuesto</vt:lpstr>
      <vt:lpstr>Presentación de PowerPoint</vt:lpstr>
      <vt:lpstr>5.3.2 ¿Cómo se programa la ejecución del Presupuesto?</vt:lpstr>
      <vt:lpstr>Durante el año se pueden modificar los presupuestos, de acuerdo con las normas de flexibilidad presupuestaria</vt:lpstr>
      <vt:lpstr>5.4.-ETAPA DE EVALUACIÓN (PRESUPUESTARIA)</vt:lpstr>
      <vt:lpstr>Presentación de PowerPoint</vt:lpstr>
      <vt:lpstr>6.- ESTRUCTURA DEL PRESUPUESTO</vt:lpstr>
      <vt:lpstr>Presentación de PowerPoint</vt:lpstr>
      <vt:lpstr>Presentación de PowerPoint</vt:lpstr>
      <vt:lpstr>Presentación de PowerPoint</vt:lpstr>
      <vt:lpstr>Presentación de PowerPoint</vt:lpstr>
      <vt:lpstr>7.- PARTICIPACIÓN CIUDADANA EN EL PRESUPUESTO </vt:lpstr>
      <vt:lpstr>7.- PARTICIPACIÓN CIUDADANA EN EL PRESUPUESTO</vt:lpstr>
      <vt:lpstr>7.1.- PARTICIPACIÓN CIUDADANA EN EL PRESUPUESTO - EXPERIENCIA INTERNACIONAL</vt:lpstr>
      <vt:lpstr>7.1.- PARTICIPACIÓN CIUDADANA EN EL PRESUPUESTO - EXPERIENCIA INTERNACIONAL</vt:lpstr>
      <vt:lpstr>7.1.- PARTICIPACIÓN CIUDADANA EN EL PRESUPUESTO - EXPERIENCIA INTERNACIONAL A NIVEL LOCAL</vt:lpstr>
      <vt:lpstr>7.2.- PARTICIPACIÓN CIUDADANA EN EL PRESUPUESTO DE LA NACIÓN</vt:lpstr>
      <vt:lpstr>Presentación de PowerPoint</vt:lpstr>
      <vt:lpstr>Ejecución/Evaluación </vt:lpstr>
      <vt:lpstr>Presentación de PowerPoint</vt:lpstr>
      <vt:lpstr>8.- GOBIERNOS SUBNACIONALES</vt:lpstr>
      <vt:lpstr>8.1.-Antecedentes</vt:lpstr>
      <vt:lpstr>8.1.-Antecedentes</vt:lpstr>
      <vt:lpstr>8.1.- Antecedentes</vt:lpstr>
      <vt:lpstr>8.1.- Antecedentes</vt:lpstr>
      <vt:lpstr>8.1.- Antecedentes</vt:lpstr>
      <vt:lpstr>8.1.- Antecedentes</vt:lpstr>
      <vt:lpstr>8.1.- Antecedentes </vt:lpstr>
      <vt:lpstr>8.1.- Antecedentes </vt:lpstr>
      <vt:lpstr>8.2.- Cronología de la Regionalización</vt:lpstr>
      <vt:lpstr>9.- GOBIERNOS REGIONALES</vt:lpstr>
      <vt:lpstr>9.- GOBIERNOS REGIONALES </vt:lpstr>
      <vt:lpstr>9.- GOBIERNOS REGIONALES </vt:lpstr>
      <vt:lpstr>9.1.- Programas de Funcionamiento de los Gobiernos Regionales </vt:lpstr>
      <vt:lpstr>9.1.- Programas de Funcionamiento de los Gobiernos Regionales  </vt:lpstr>
      <vt:lpstr>9.2.-Fuentes de Financiamiento – Inversión Regional</vt:lpstr>
      <vt:lpstr>     </vt:lpstr>
      <vt:lpstr>9.2.-Fuentes de Financiamiento – Inversión Regional  </vt:lpstr>
      <vt:lpstr>9.2.-Fuentes de Financiamiento – Inversión Regional</vt:lpstr>
      <vt:lpstr>9.2.-Fuentes de Financiamiento – Inversión Regional  </vt:lpstr>
      <vt:lpstr>9.2.-Fuentes de Financiamiento – Inversión Regional  </vt:lpstr>
      <vt:lpstr>9.2.-Fuentes de Financiamiento – Inversión Regional  </vt:lpstr>
      <vt:lpstr>9.2.-Fuentes de Financiamiento – Inversión Regional  </vt:lpstr>
      <vt:lpstr>9.2.-Fuentes de Financiamiento – Inversión Regional  </vt:lpstr>
      <vt:lpstr>9.2.-Fuentes de Financiamiento – Inversión Regional  </vt:lpstr>
      <vt:lpstr>Presentación de PowerPoint</vt:lpstr>
      <vt:lpstr>Presentación de PowerPoint</vt:lpstr>
      <vt:lpstr>Presentación de PowerPoint</vt:lpstr>
      <vt:lpstr>Presentación de PowerPoint</vt:lpstr>
      <vt:lpstr>Presentación de PowerPoint</vt:lpstr>
      <vt:lpstr>Presentación de PowerPoint</vt:lpstr>
      <vt:lpstr>9.3.- Desafíos</vt:lpstr>
      <vt:lpstr>10.- MUNICIPALIDADES </vt:lpstr>
      <vt:lpstr>10.- MUNICIPALIDADES   </vt:lpstr>
      <vt:lpstr>10.- MUNICIPALIDADES  </vt:lpstr>
      <vt:lpstr>10.1.-Financiamiento de las Municipalidades</vt:lpstr>
      <vt:lpstr>10.1.-Financiamiento de las Municipalidades  </vt:lpstr>
      <vt:lpstr>10.2.-Fondo Común Municipal</vt:lpstr>
      <vt:lpstr>10.2.-Fondo Común Municipal - Como se Construye</vt:lpstr>
      <vt:lpstr>10.3.- FCM Dependencia</vt:lpstr>
      <vt:lpstr>10.3.- FCM Dependencia</vt:lpstr>
      <vt:lpstr>10.4.-Relación DIPRES-Ministerio de Hacienda/Municipalidades</vt:lpstr>
      <vt:lpstr>10.4.-Relación DIPRES-Ministerio de Hacienda/Municipalidades</vt:lpstr>
      <vt:lpstr>10.5.-Política de Leasing/Leaseback</vt:lpstr>
      <vt:lpstr>10.6.- Otorgamiento de autorizaciones para la enajenación directa de activos municipales</vt:lpstr>
      <vt:lpstr>10.7.-Algunos Proyectos del Gobierno Central que se Ejecutan a Través de Municipios </vt:lpstr>
      <vt:lpstr>10.7.-Algunos Proyectos del Gobierno Central que se Ejecutan a Través de Municipios  </vt:lpstr>
      <vt:lpstr>10.7.-Algunos Proyectos del Gobierno Central que se Ejecutan a Través de Municipios  </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Diploma de Postítulo  Elementos para la Gerencia Pública Estratégica  Módulo  Administración Financiera del Estado e Instrumentos de Control de Gestión  Profesores Marco A. Márquez y Luis Riquelme C.</dc:title>
  <dc:creator>Josefa Riquelme</dc:creator>
  <cp:lastModifiedBy>Luis Riquelme C</cp:lastModifiedBy>
  <cp:revision>58</cp:revision>
  <cp:lastPrinted>2021-11-05T20:51:02Z</cp:lastPrinted>
  <dcterms:created xsi:type="dcterms:W3CDTF">2020-10-19T19:14:42Z</dcterms:created>
  <dcterms:modified xsi:type="dcterms:W3CDTF">2022-10-14T23:59:17Z</dcterms:modified>
</cp:coreProperties>
</file>