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59" r:id="rId7"/>
    <p:sldId id="261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BB300-3F99-416F-B768-201BEA71B7A7}" v="27" dt="2022-08-10T01:31:11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7AB2E-F327-4419-85FB-DCEB62F2D57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DDD33A-0088-464E-B4CB-5143E3AAAA16}">
      <dgm:prSet/>
      <dgm:spPr/>
      <dgm:t>
        <a:bodyPr/>
        <a:lstStyle/>
        <a:p>
          <a:pPr>
            <a:defRPr cap="all"/>
          </a:pPr>
          <a:r>
            <a:rPr lang="es-CL" dirty="0"/>
            <a:t>¿Existe una dicotomía tajante entre hechos y valores?</a:t>
          </a:r>
          <a:endParaRPr lang="en-US" dirty="0"/>
        </a:p>
      </dgm:t>
    </dgm:pt>
    <dgm:pt modelId="{52CA5705-FCC8-46F6-BABF-600002E91396}" type="parTrans" cxnId="{5304B341-0178-47CB-A20C-DBFB87E05D7A}">
      <dgm:prSet/>
      <dgm:spPr/>
      <dgm:t>
        <a:bodyPr/>
        <a:lstStyle/>
        <a:p>
          <a:endParaRPr lang="en-US"/>
        </a:p>
      </dgm:t>
    </dgm:pt>
    <dgm:pt modelId="{C1028080-21D4-46C5-BBBF-ACF7DB9201CF}" type="sibTrans" cxnId="{5304B341-0178-47CB-A20C-DBFB87E05D7A}">
      <dgm:prSet/>
      <dgm:spPr/>
      <dgm:t>
        <a:bodyPr/>
        <a:lstStyle/>
        <a:p>
          <a:endParaRPr lang="en-US"/>
        </a:p>
      </dgm:t>
    </dgm:pt>
    <dgm:pt modelId="{2FAE10E3-6494-4015-B648-9E547DB0AF3B}">
      <dgm:prSet/>
      <dgm:spPr/>
      <dgm:t>
        <a:bodyPr/>
        <a:lstStyle/>
        <a:p>
          <a:pPr>
            <a:defRPr cap="all"/>
          </a:pPr>
          <a:r>
            <a:rPr lang="es-CL"/>
            <a:t>Implicancias para la teoría política</a:t>
          </a:r>
          <a:endParaRPr lang="en-US"/>
        </a:p>
      </dgm:t>
    </dgm:pt>
    <dgm:pt modelId="{6613FC84-957C-478E-B4F3-7CD357DE3E96}" type="parTrans" cxnId="{5BBEEF6A-A5D2-45CF-BBF7-74D24CA8911C}">
      <dgm:prSet/>
      <dgm:spPr/>
      <dgm:t>
        <a:bodyPr/>
        <a:lstStyle/>
        <a:p>
          <a:endParaRPr lang="en-US"/>
        </a:p>
      </dgm:t>
    </dgm:pt>
    <dgm:pt modelId="{A9697BD7-D18E-418D-ABBA-AAE83F46424B}" type="sibTrans" cxnId="{5BBEEF6A-A5D2-45CF-BBF7-74D24CA8911C}">
      <dgm:prSet/>
      <dgm:spPr/>
      <dgm:t>
        <a:bodyPr/>
        <a:lstStyle/>
        <a:p>
          <a:endParaRPr lang="en-US"/>
        </a:p>
      </dgm:t>
    </dgm:pt>
    <dgm:pt modelId="{CDB424E5-AA6F-45C4-A560-D7AC16270A95}" type="pres">
      <dgm:prSet presAssocID="{57C7AB2E-F327-4419-85FB-DCEB62F2D57B}" presName="root" presStyleCnt="0">
        <dgm:presLayoutVars>
          <dgm:dir/>
          <dgm:resizeHandles val="exact"/>
        </dgm:presLayoutVars>
      </dgm:prSet>
      <dgm:spPr/>
    </dgm:pt>
    <dgm:pt modelId="{2A9BEC5E-2839-4E42-BEFE-5DDBD8D41727}" type="pres">
      <dgm:prSet presAssocID="{41DDD33A-0088-464E-B4CB-5143E3AAAA16}" presName="compNode" presStyleCnt="0"/>
      <dgm:spPr/>
    </dgm:pt>
    <dgm:pt modelId="{82918F86-7DE0-4A24-83A3-B0B74C0AC699}" type="pres">
      <dgm:prSet presAssocID="{41DDD33A-0088-464E-B4CB-5143E3AAAA16}" presName="iconBgRect" presStyleLbl="bgShp" presStyleIdx="0" presStyleCnt="2"/>
      <dgm:spPr/>
    </dgm:pt>
    <dgm:pt modelId="{5E9C4074-F918-4852-8924-AF5212DE5963}" type="pres">
      <dgm:prSet presAssocID="{41DDD33A-0088-464E-B4CB-5143E3AAAA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0F614460-DB80-438A-8CFC-3024B88454CE}" type="pres">
      <dgm:prSet presAssocID="{41DDD33A-0088-464E-B4CB-5143E3AAAA16}" presName="spaceRect" presStyleCnt="0"/>
      <dgm:spPr/>
    </dgm:pt>
    <dgm:pt modelId="{29C9F690-5699-417F-89D4-6C02D3829C6D}" type="pres">
      <dgm:prSet presAssocID="{41DDD33A-0088-464E-B4CB-5143E3AAAA16}" presName="textRect" presStyleLbl="revTx" presStyleIdx="0" presStyleCnt="2">
        <dgm:presLayoutVars>
          <dgm:chMax val="1"/>
          <dgm:chPref val="1"/>
        </dgm:presLayoutVars>
      </dgm:prSet>
      <dgm:spPr/>
    </dgm:pt>
    <dgm:pt modelId="{B0128A00-901A-4A52-AAE0-60F6FBF96535}" type="pres">
      <dgm:prSet presAssocID="{C1028080-21D4-46C5-BBBF-ACF7DB9201CF}" presName="sibTrans" presStyleCnt="0"/>
      <dgm:spPr/>
    </dgm:pt>
    <dgm:pt modelId="{F9A41297-D074-4A24-982A-2FAD69EBF8A0}" type="pres">
      <dgm:prSet presAssocID="{2FAE10E3-6494-4015-B648-9E547DB0AF3B}" presName="compNode" presStyleCnt="0"/>
      <dgm:spPr/>
    </dgm:pt>
    <dgm:pt modelId="{78EA23F2-8801-4F4E-89D0-DB16DF9F4ADA}" type="pres">
      <dgm:prSet presAssocID="{2FAE10E3-6494-4015-B648-9E547DB0AF3B}" presName="iconBgRect" presStyleLbl="bgShp" presStyleIdx="1" presStyleCnt="2"/>
      <dgm:spPr/>
    </dgm:pt>
    <dgm:pt modelId="{A5422AA2-7D01-4E98-9C97-4B74C58C258A}" type="pres">
      <dgm:prSet presAssocID="{2FAE10E3-6494-4015-B648-9E547DB0AF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or"/>
        </a:ext>
      </dgm:extLst>
    </dgm:pt>
    <dgm:pt modelId="{0A77B3F1-E928-4BC4-AD58-95095A76DD5B}" type="pres">
      <dgm:prSet presAssocID="{2FAE10E3-6494-4015-B648-9E547DB0AF3B}" presName="spaceRect" presStyleCnt="0"/>
      <dgm:spPr/>
    </dgm:pt>
    <dgm:pt modelId="{11173608-49B8-45EC-8BB5-C680A67324ED}" type="pres">
      <dgm:prSet presAssocID="{2FAE10E3-6494-4015-B648-9E547DB0AF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2424908-6D01-4171-832E-1B3A9BC4B31C}" type="presOf" srcId="{2FAE10E3-6494-4015-B648-9E547DB0AF3B}" destId="{11173608-49B8-45EC-8BB5-C680A67324ED}" srcOrd="0" destOrd="0" presId="urn:microsoft.com/office/officeart/2018/5/layout/IconCircleLabelList"/>
    <dgm:cxn modelId="{5304B341-0178-47CB-A20C-DBFB87E05D7A}" srcId="{57C7AB2E-F327-4419-85FB-DCEB62F2D57B}" destId="{41DDD33A-0088-464E-B4CB-5143E3AAAA16}" srcOrd="0" destOrd="0" parTransId="{52CA5705-FCC8-46F6-BABF-600002E91396}" sibTransId="{C1028080-21D4-46C5-BBBF-ACF7DB9201CF}"/>
    <dgm:cxn modelId="{5BBEEF6A-A5D2-45CF-BBF7-74D24CA8911C}" srcId="{57C7AB2E-F327-4419-85FB-DCEB62F2D57B}" destId="{2FAE10E3-6494-4015-B648-9E547DB0AF3B}" srcOrd="1" destOrd="0" parTransId="{6613FC84-957C-478E-B4F3-7CD357DE3E96}" sibTransId="{A9697BD7-D18E-418D-ABBA-AAE83F46424B}"/>
    <dgm:cxn modelId="{4AC1D5C7-7313-4069-8C16-831757D0CE40}" type="presOf" srcId="{41DDD33A-0088-464E-B4CB-5143E3AAAA16}" destId="{29C9F690-5699-417F-89D4-6C02D3829C6D}" srcOrd="0" destOrd="0" presId="urn:microsoft.com/office/officeart/2018/5/layout/IconCircleLabelList"/>
    <dgm:cxn modelId="{051ACECB-2EC9-4191-A41B-3965DF4B84F0}" type="presOf" srcId="{57C7AB2E-F327-4419-85FB-DCEB62F2D57B}" destId="{CDB424E5-AA6F-45C4-A560-D7AC16270A95}" srcOrd="0" destOrd="0" presId="urn:microsoft.com/office/officeart/2018/5/layout/IconCircleLabelList"/>
    <dgm:cxn modelId="{DB56CD65-1680-497D-8D17-863ED2628EF4}" type="presParOf" srcId="{CDB424E5-AA6F-45C4-A560-D7AC16270A95}" destId="{2A9BEC5E-2839-4E42-BEFE-5DDBD8D41727}" srcOrd="0" destOrd="0" presId="urn:microsoft.com/office/officeart/2018/5/layout/IconCircleLabelList"/>
    <dgm:cxn modelId="{AD2ED3D3-C0D1-4318-BA74-08E573F238D1}" type="presParOf" srcId="{2A9BEC5E-2839-4E42-BEFE-5DDBD8D41727}" destId="{82918F86-7DE0-4A24-83A3-B0B74C0AC699}" srcOrd="0" destOrd="0" presId="urn:microsoft.com/office/officeart/2018/5/layout/IconCircleLabelList"/>
    <dgm:cxn modelId="{1506D1D9-B827-458B-9FB4-CF418E5A7EC2}" type="presParOf" srcId="{2A9BEC5E-2839-4E42-BEFE-5DDBD8D41727}" destId="{5E9C4074-F918-4852-8924-AF5212DE5963}" srcOrd="1" destOrd="0" presId="urn:microsoft.com/office/officeart/2018/5/layout/IconCircleLabelList"/>
    <dgm:cxn modelId="{8FBEB98A-4E20-486A-9A4F-594A2FEFCE15}" type="presParOf" srcId="{2A9BEC5E-2839-4E42-BEFE-5DDBD8D41727}" destId="{0F614460-DB80-438A-8CFC-3024B88454CE}" srcOrd="2" destOrd="0" presId="urn:microsoft.com/office/officeart/2018/5/layout/IconCircleLabelList"/>
    <dgm:cxn modelId="{1184721D-A585-48E7-A7FD-00256C30E486}" type="presParOf" srcId="{2A9BEC5E-2839-4E42-BEFE-5DDBD8D41727}" destId="{29C9F690-5699-417F-89D4-6C02D3829C6D}" srcOrd="3" destOrd="0" presId="urn:microsoft.com/office/officeart/2018/5/layout/IconCircleLabelList"/>
    <dgm:cxn modelId="{CDB9C50E-7B97-47A3-A2AE-A297DF18BC63}" type="presParOf" srcId="{CDB424E5-AA6F-45C4-A560-D7AC16270A95}" destId="{B0128A00-901A-4A52-AAE0-60F6FBF96535}" srcOrd="1" destOrd="0" presId="urn:microsoft.com/office/officeart/2018/5/layout/IconCircleLabelList"/>
    <dgm:cxn modelId="{2138CF8E-98B6-474F-B394-6B430370E897}" type="presParOf" srcId="{CDB424E5-AA6F-45C4-A560-D7AC16270A95}" destId="{F9A41297-D074-4A24-982A-2FAD69EBF8A0}" srcOrd="2" destOrd="0" presId="urn:microsoft.com/office/officeart/2018/5/layout/IconCircleLabelList"/>
    <dgm:cxn modelId="{68E362BF-773A-48F3-BF93-D0709E79E0F4}" type="presParOf" srcId="{F9A41297-D074-4A24-982A-2FAD69EBF8A0}" destId="{78EA23F2-8801-4F4E-89D0-DB16DF9F4ADA}" srcOrd="0" destOrd="0" presId="urn:microsoft.com/office/officeart/2018/5/layout/IconCircleLabelList"/>
    <dgm:cxn modelId="{B353A579-05EF-40CE-97D7-E34BCFF227C8}" type="presParOf" srcId="{F9A41297-D074-4A24-982A-2FAD69EBF8A0}" destId="{A5422AA2-7D01-4E98-9C97-4B74C58C258A}" srcOrd="1" destOrd="0" presId="urn:microsoft.com/office/officeart/2018/5/layout/IconCircleLabelList"/>
    <dgm:cxn modelId="{E7E299CE-18B5-4A42-B771-B1BA1B3268A1}" type="presParOf" srcId="{F9A41297-D074-4A24-982A-2FAD69EBF8A0}" destId="{0A77B3F1-E928-4BC4-AD58-95095A76DD5B}" srcOrd="2" destOrd="0" presId="urn:microsoft.com/office/officeart/2018/5/layout/IconCircleLabelList"/>
    <dgm:cxn modelId="{58E0D1DF-09FA-47F7-9677-4FCBC14AD7CF}" type="presParOf" srcId="{F9A41297-D074-4A24-982A-2FAD69EBF8A0}" destId="{11173608-49B8-45EC-8BB5-C680A67324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18F86-7DE0-4A24-83A3-B0B74C0AC699}">
      <dsp:nvSpPr>
        <dsp:cNvPr id="0" name=""/>
        <dsp:cNvSpPr/>
      </dsp:nvSpPr>
      <dsp:spPr>
        <a:xfrm>
          <a:off x="1800504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C4074-F918-4852-8924-AF5212DE5963}">
      <dsp:nvSpPr>
        <dsp:cNvPr id="0" name=""/>
        <dsp:cNvSpPr/>
      </dsp:nvSpPr>
      <dsp:spPr>
        <a:xfrm>
          <a:off x="2239254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F690-5699-417F-89D4-6C02D3829C6D}">
      <dsp:nvSpPr>
        <dsp:cNvPr id="0" name=""/>
        <dsp:cNvSpPr/>
      </dsp:nvSpPr>
      <dsp:spPr>
        <a:xfrm>
          <a:off x="1142379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700" kern="1200" dirty="0"/>
            <a:t>¿Existe una dicotomía tajante entre hechos y valores?</a:t>
          </a:r>
          <a:endParaRPr lang="en-US" sz="1700" kern="1200" dirty="0"/>
        </a:p>
      </dsp:txBody>
      <dsp:txXfrm>
        <a:off x="1142379" y="2701341"/>
        <a:ext cx="3375000" cy="720000"/>
      </dsp:txXfrm>
    </dsp:sp>
    <dsp:sp modelId="{78EA23F2-8801-4F4E-89D0-DB16DF9F4ADA}">
      <dsp:nvSpPr>
        <dsp:cNvPr id="0" name=""/>
        <dsp:cNvSpPr/>
      </dsp:nvSpPr>
      <dsp:spPr>
        <a:xfrm>
          <a:off x="5766129" y="1341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22AA2-7D01-4E98-9C97-4B74C58C258A}">
      <dsp:nvSpPr>
        <dsp:cNvPr id="0" name=""/>
        <dsp:cNvSpPr/>
      </dsp:nvSpPr>
      <dsp:spPr>
        <a:xfrm>
          <a:off x="6204879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73608-49B8-45EC-8BB5-C680A67324ED}">
      <dsp:nvSpPr>
        <dsp:cNvPr id="0" name=""/>
        <dsp:cNvSpPr/>
      </dsp:nvSpPr>
      <dsp:spPr>
        <a:xfrm>
          <a:off x="5108004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700" kern="1200"/>
            <a:t>Implicancias para la teoría política</a:t>
          </a:r>
          <a:endParaRPr lang="en-US" sz="1700" kern="1200"/>
        </a:p>
      </dsp:txBody>
      <dsp:txXfrm>
        <a:off x="5108004" y="2701341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D3FBF-B31B-4EE9-ABC1-7A162C299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2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D05207-FD0F-4BCE-BEE1-2B4260E4E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SOBRE LA NATURALEZA DE LA TEORÍA POLÍTICA Y LA IMPORTANCIA DEL ESTUDIO DE SU HISTORIA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081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CAD3A5-A561-434A-8510-8395AD63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300" b="1" dirty="0">
                <a:solidFill>
                  <a:srgbClr val="EBEBEB"/>
                </a:solidFill>
              </a:rPr>
              <a:t>ONTOLOGÍA SOCIAL</a:t>
            </a:r>
            <a:endParaRPr lang="es-CL" sz="3300" b="1" dirty="0">
              <a:solidFill>
                <a:srgbClr val="EBEBEB"/>
              </a:solidFill>
            </a:endParaRPr>
          </a:p>
        </p:txBody>
      </p:sp>
      <p:pic>
        <p:nvPicPr>
          <p:cNvPr id="8196" name="Picture 4" descr="La Lista del Pueblo - Wikipedia, la enciclopedia libre">
            <a:extLst>
              <a:ext uri="{FF2B5EF4-FFF2-40B4-BE49-F238E27FC236}">
                <a16:creationId xmlns:a16="http://schemas.microsoft.com/office/drawing/2014/main" id="{1F529839-595C-4D7D-8EF5-91AF8FFD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290" y="803751"/>
            <a:ext cx="4384167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24783-35D1-45B7-B335-14DC4A6C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ontología, en general, es la disciplina que se ocupa de los componentes básicos de la realidad y de la forma en que estos se relacionan entre sí. La ontología social, en particular, es la disciplina que estudia los componentes básicos de la realidad social y la forma en que estos se relacionan entre sí. </a:t>
            </a:r>
          </a:p>
          <a:p>
            <a:endParaRPr lang="es-CL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AutoShape 2" descr="Federica.EU - Teoría Política - 1. El Mundo griego: Platón y Aristóteles">
            <a:extLst>
              <a:ext uri="{FF2B5EF4-FFF2-40B4-BE49-F238E27FC236}">
                <a16:creationId xmlns:a16="http://schemas.microsoft.com/office/drawing/2014/main" id="{9C71DD26-2CB8-4DBD-8C9D-FABF098A1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7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74DE62C-1444-4E9B-BC48-CA6880E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532B7868-881B-4B4F-96E9-6E714768B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756AC0C9-AEF1-443B-A64F-B05A01B68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628932" y="402165"/>
            <a:ext cx="7139732" cy="6053670"/>
          </a:xfrm>
          <a:custGeom>
            <a:avLst/>
            <a:gdLst>
              <a:gd name="connsiteX0" fmla="*/ 1097 w 7139732"/>
              <a:gd name="connsiteY0" fmla="*/ 0 h 6053670"/>
              <a:gd name="connsiteX1" fmla="*/ 1084479 w 7139732"/>
              <a:gd name="connsiteY1" fmla="*/ 0 h 6053670"/>
              <a:gd name="connsiteX2" fmla="*/ 1254558 w 7139732"/>
              <a:gd name="connsiteY2" fmla="*/ 0 h 6053670"/>
              <a:gd name="connsiteX3" fmla="*/ 7139732 w 7139732"/>
              <a:gd name="connsiteY3" fmla="*/ 0 h 6053670"/>
              <a:gd name="connsiteX4" fmla="*/ 7139732 w 7139732"/>
              <a:gd name="connsiteY4" fmla="*/ 6053670 h 6053670"/>
              <a:gd name="connsiteX5" fmla="*/ 1249854 w 7139732"/>
              <a:gd name="connsiteY5" fmla="*/ 6053670 h 6053670"/>
              <a:gd name="connsiteX6" fmla="*/ 1084479 w 7139732"/>
              <a:gd name="connsiteY6" fmla="*/ 6053670 h 6053670"/>
              <a:gd name="connsiteX7" fmla="*/ 0 w 7139732"/>
              <a:gd name="connsiteY7" fmla="*/ 6053670 h 6053670"/>
              <a:gd name="connsiteX8" fmla="*/ 5488 w 7139732"/>
              <a:gd name="connsiteY8" fmla="*/ 6017954 h 6053670"/>
              <a:gd name="connsiteX9" fmla="*/ 21641 w 7139732"/>
              <a:gd name="connsiteY9" fmla="*/ 5913225 h 6053670"/>
              <a:gd name="connsiteX10" fmla="*/ 32932 w 7139732"/>
              <a:gd name="connsiteY10" fmla="*/ 5836949 h 6053670"/>
              <a:gd name="connsiteX11" fmla="*/ 44850 w 7139732"/>
              <a:gd name="connsiteY11" fmla="*/ 5746144 h 6053670"/>
              <a:gd name="connsiteX12" fmla="*/ 59121 w 7139732"/>
              <a:gd name="connsiteY12" fmla="*/ 5638388 h 6053670"/>
              <a:gd name="connsiteX13" fmla="*/ 74175 w 7139732"/>
              <a:gd name="connsiteY13" fmla="*/ 5519131 h 6053670"/>
              <a:gd name="connsiteX14" fmla="*/ 90014 w 7139732"/>
              <a:gd name="connsiteY14" fmla="*/ 5384740 h 6053670"/>
              <a:gd name="connsiteX15" fmla="*/ 106794 w 7139732"/>
              <a:gd name="connsiteY15" fmla="*/ 5238241 h 6053670"/>
              <a:gd name="connsiteX16" fmla="*/ 123574 w 7139732"/>
              <a:gd name="connsiteY16" fmla="*/ 5079029 h 6053670"/>
              <a:gd name="connsiteX17" fmla="*/ 140667 w 7139732"/>
              <a:gd name="connsiteY17" fmla="*/ 4909527 h 6053670"/>
              <a:gd name="connsiteX18" fmla="*/ 156506 w 7139732"/>
              <a:gd name="connsiteY18" fmla="*/ 4726706 h 6053670"/>
              <a:gd name="connsiteX19" fmla="*/ 171717 w 7139732"/>
              <a:gd name="connsiteY19" fmla="*/ 4535410 h 6053670"/>
              <a:gd name="connsiteX20" fmla="*/ 185518 w 7139732"/>
              <a:gd name="connsiteY20" fmla="*/ 4333217 h 6053670"/>
              <a:gd name="connsiteX21" fmla="*/ 198690 w 7139732"/>
              <a:gd name="connsiteY21" fmla="*/ 4122549 h 6053670"/>
              <a:gd name="connsiteX22" fmla="*/ 211079 w 7139732"/>
              <a:gd name="connsiteY22" fmla="*/ 3902801 h 6053670"/>
              <a:gd name="connsiteX23" fmla="*/ 215470 w 7139732"/>
              <a:gd name="connsiteY23" fmla="*/ 3790203 h 6053670"/>
              <a:gd name="connsiteX24" fmla="*/ 220332 w 7139732"/>
              <a:gd name="connsiteY24" fmla="*/ 3675183 h 6053670"/>
              <a:gd name="connsiteX25" fmla="*/ 224879 w 7139732"/>
              <a:gd name="connsiteY25" fmla="*/ 3558347 h 6053670"/>
              <a:gd name="connsiteX26" fmla="*/ 227859 w 7139732"/>
              <a:gd name="connsiteY26" fmla="*/ 3440906 h 6053670"/>
              <a:gd name="connsiteX27" fmla="*/ 230525 w 7139732"/>
              <a:gd name="connsiteY27" fmla="*/ 3321043 h 6053670"/>
              <a:gd name="connsiteX28" fmla="*/ 233348 w 7139732"/>
              <a:gd name="connsiteY28" fmla="*/ 3199970 h 6053670"/>
              <a:gd name="connsiteX29" fmla="*/ 235229 w 7139732"/>
              <a:gd name="connsiteY29" fmla="*/ 3076475 h 6053670"/>
              <a:gd name="connsiteX30" fmla="*/ 235229 w 7139732"/>
              <a:gd name="connsiteY30" fmla="*/ 2951770 h 6053670"/>
              <a:gd name="connsiteX31" fmla="*/ 236170 w 7139732"/>
              <a:gd name="connsiteY31" fmla="*/ 2825853 h 6053670"/>
              <a:gd name="connsiteX32" fmla="*/ 235229 w 7139732"/>
              <a:gd name="connsiteY32" fmla="*/ 2698726 h 6053670"/>
              <a:gd name="connsiteX33" fmla="*/ 233348 w 7139732"/>
              <a:gd name="connsiteY33" fmla="*/ 2569783 h 6053670"/>
              <a:gd name="connsiteX34" fmla="*/ 231623 w 7139732"/>
              <a:gd name="connsiteY34" fmla="*/ 2440840 h 6053670"/>
              <a:gd name="connsiteX35" fmla="*/ 227859 w 7139732"/>
              <a:gd name="connsiteY35" fmla="*/ 2310081 h 6053670"/>
              <a:gd name="connsiteX36" fmla="*/ 223938 w 7139732"/>
              <a:gd name="connsiteY36" fmla="*/ 2178111 h 6053670"/>
              <a:gd name="connsiteX37" fmla="*/ 219391 w 7139732"/>
              <a:gd name="connsiteY37" fmla="*/ 2046141 h 6053670"/>
              <a:gd name="connsiteX38" fmla="*/ 212961 w 7139732"/>
              <a:gd name="connsiteY38" fmla="*/ 1912960 h 6053670"/>
              <a:gd name="connsiteX39" fmla="*/ 205277 w 7139732"/>
              <a:gd name="connsiteY39" fmla="*/ 1778568 h 6053670"/>
              <a:gd name="connsiteX40" fmla="*/ 197906 w 7139732"/>
              <a:gd name="connsiteY40" fmla="*/ 1643572 h 6053670"/>
              <a:gd name="connsiteX41" fmla="*/ 188497 w 7139732"/>
              <a:gd name="connsiteY41" fmla="*/ 1508575 h 6053670"/>
              <a:gd name="connsiteX42" fmla="*/ 177206 w 7139732"/>
              <a:gd name="connsiteY42" fmla="*/ 1371762 h 6053670"/>
              <a:gd name="connsiteX43" fmla="*/ 165915 w 7139732"/>
              <a:gd name="connsiteY43" fmla="*/ 1236765 h 6053670"/>
              <a:gd name="connsiteX44" fmla="*/ 152899 w 7139732"/>
              <a:gd name="connsiteY44" fmla="*/ 1099347 h 6053670"/>
              <a:gd name="connsiteX45" fmla="*/ 138628 w 7139732"/>
              <a:gd name="connsiteY45" fmla="*/ 961323 h 6053670"/>
              <a:gd name="connsiteX46" fmla="*/ 123574 w 7139732"/>
              <a:gd name="connsiteY46" fmla="*/ 825115 h 6053670"/>
              <a:gd name="connsiteX47" fmla="*/ 106010 w 7139732"/>
              <a:gd name="connsiteY47" fmla="*/ 687092 h 6053670"/>
              <a:gd name="connsiteX48" fmla="*/ 87192 w 7139732"/>
              <a:gd name="connsiteY48" fmla="*/ 549673 h 6053670"/>
              <a:gd name="connsiteX49" fmla="*/ 68530 w 7139732"/>
              <a:gd name="connsiteY49" fmla="*/ 411650 h 6053670"/>
              <a:gd name="connsiteX50" fmla="*/ 46732 w 7139732"/>
              <a:gd name="connsiteY50" fmla="*/ 274232 h 6053670"/>
              <a:gd name="connsiteX51" fmla="*/ 24464 w 7139732"/>
              <a:gd name="connsiteY51" fmla="*/ 137419 h 60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39732" h="6053670">
                <a:moveTo>
                  <a:pt x="1097" y="0"/>
                </a:moveTo>
                <a:lnTo>
                  <a:pt x="1084479" y="0"/>
                </a:lnTo>
                <a:lnTo>
                  <a:pt x="1254558" y="0"/>
                </a:lnTo>
                <a:lnTo>
                  <a:pt x="7139732" y="0"/>
                </a:lnTo>
                <a:lnTo>
                  <a:pt x="7139732" y="6053670"/>
                </a:lnTo>
                <a:lnTo>
                  <a:pt x="1249854" y="6053670"/>
                </a:lnTo>
                <a:lnTo>
                  <a:pt x="1084479" y="6053670"/>
                </a:lnTo>
                <a:lnTo>
                  <a:pt x="0" y="6053670"/>
                </a:lnTo>
                <a:lnTo>
                  <a:pt x="5488" y="6017954"/>
                </a:lnTo>
                <a:lnTo>
                  <a:pt x="21641" y="5913225"/>
                </a:lnTo>
                <a:lnTo>
                  <a:pt x="32932" y="5836949"/>
                </a:lnTo>
                <a:lnTo>
                  <a:pt x="44850" y="5746144"/>
                </a:lnTo>
                <a:lnTo>
                  <a:pt x="59121" y="5638388"/>
                </a:lnTo>
                <a:lnTo>
                  <a:pt x="74175" y="5519131"/>
                </a:lnTo>
                <a:lnTo>
                  <a:pt x="90014" y="5384740"/>
                </a:lnTo>
                <a:lnTo>
                  <a:pt x="106794" y="5238241"/>
                </a:lnTo>
                <a:lnTo>
                  <a:pt x="123574" y="5079029"/>
                </a:lnTo>
                <a:lnTo>
                  <a:pt x="140667" y="4909527"/>
                </a:lnTo>
                <a:lnTo>
                  <a:pt x="156506" y="4726706"/>
                </a:lnTo>
                <a:lnTo>
                  <a:pt x="171717" y="4535410"/>
                </a:lnTo>
                <a:lnTo>
                  <a:pt x="185518" y="4333217"/>
                </a:lnTo>
                <a:lnTo>
                  <a:pt x="198690" y="4122549"/>
                </a:lnTo>
                <a:lnTo>
                  <a:pt x="211079" y="3902801"/>
                </a:lnTo>
                <a:lnTo>
                  <a:pt x="215470" y="3790203"/>
                </a:lnTo>
                <a:lnTo>
                  <a:pt x="220332" y="3675183"/>
                </a:lnTo>
                <a:lnTo>
                  <a:pt x="224879" y="3558347"/>
                </a:lnTo>
                <a:lnTo>
                  <a:pt x="227859" y="3440906"/>
                </a:lnTo>
                <a:lnTo>
                  <a:pt x="230525" y="3321043"/>
                </a:lnTo>
                <a:lnTo>
                  <a:pt x="233348" y="3199970"/>
                </a:lnTo>
                <a:lnTo>
                  <a:pt x="235229" y="3076475"/>
                </a:lnTo>
                <a:lnTo>
                  <a:pt x="235229" y="2951770"/>
                </a:lnTo>
                <a:lnTo>
                  <a:pt x="236170" y="2825853"/>
                </a:lnTo>
                <a:lnTo>
                  <a:pt x="235229" y="2698726"/>
                </a:lnTo>
                <a:lnTo>
                  <a:pt x="233348" y="2569783"/>
                </a:lnTo>
                <a:lnTo>
                  <a:pt x="231623" y="2440840"/>
                </a:lnTo>
                <a:lnTo>
                  <a:pt x="227859" y="2310081"/>
                </a:lnTo>
                <a:lnTo>
                  <a:pt x="223938" y="2178111"/>
                </a:lnTo>
                <a:lnTo>
                  <a:pt x="219391" y="2046141"/>
                </a:lnTo>
                <a:lnTo>
                  <a:pt x="212961" y="1912960"/>
                </a:lnTo>
                <a:lnTo>
                  <a:pt x="205277" y="1778568"/>
                </a:lnTo>
                <a:lnTo>
                  <a:pt x="197906" y="1643572"/>
                </a:lnTo>
                <a:lnTo>
                  <a:pt x="188497" y="1508575"/>
                </a:lnTo>
                <a:lnTo>
                  <a:pt x="177206" y="1371762"/>
                </a:lnTo>
                <a:lnTo>
                  <a:pt x="165915" y="1236765"/>
                </a:lnTo>
                <a:lnTo>
                  <a:pt x="152899" y="1099347"/>
                </a:lnTo>
                <a:lnTo>
                  <a:pt x="138628" y="961323"/>
                </a:lnTo>
                <a:lnTo>
                  <a:pt x="123574" y="825115"/>
                </a:lnTo>
                <a:lnTo>
                  <a:pt x="106010" y="687092"/>
                </a:lnTo>
                <a:lnTo>
                  <a:pt x="87192" y="549673"/>
                </a:lnTo>
                <a:lnTo>
                  <a:pt x="68530" y="411650"/>
                </a:lnTo>
                <a:lnTo>
                  <a:pt x="46732" y="274232"/>
                </a:lnTo>
                <a:lnTo>
                  <a:pt x="24464" y="137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C625AAF6-BC58-4225-A7B9-294C3062D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079197-CE17-4FCA-A6E3-A7938CE1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000" b="1" dirty="0">
                <a:solidFill>
                  <a:srgbClr val="FFFFFF"/>
                </a:solidFill>
              </a:rPr>
              <a:t>TEORÍA POLÍTICA Y EL ESTUDIO DEL PASADO</a:t>
            </a:r>
            <a:endParaRPr lang="es-CL" sz="2000" b="1" dirty="0">
              <a:solidFill>
                <a:srgbClr val="FFFFFF"/>
              </a:solidFill>
            </a:endParaRPr>
          </a:p>
        </p:txBody>
      </p:sp>
      <p:pic>
        <p:nvPicPr>
          <p:cNvPr id="9222" name="Picture 6" descr="Aristóteles: Biografía, Pensamiento y Obras">
            <a:extLst>
              <a:ext uri="{FF2B5EF4-FFF2-40B4-BE49-F238E27FC236}">
                <a16:creationId xmlns:a16="http://schemas.microsoft.com/office/drawing/2014/main" id="{C6F57F3C-BEF9-4285-B097-BC1844133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r="22851" b="1"/>
          <a:stretch/>
        </p:blipFill>
        <p:spPr bwMode="auto">
          <a:xfrm>
            <a:off x="5194608" y="803750"/>
            <a:ext cx="311390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latón: quién fue, pensamiento, filosofía y frases destacadas">
            <a:extLst>
              <a:ext uri="{FF2B5EF4-FFF2-40B4-BE49-F238E27FC236}">
                <a16:creationId xmlns:a16="http://schemas.microsoft.com/office/drawing/2014/main" id="{AF78D78B-4BBE-49BE-B17C-B8DC99A3D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4" r="6488" b="-1"/>
          <a:stretch/>
        </p:blipFill>
        <p:spPr bwMode="auto">
          <a:xfrm>
            <a:off x="8472236" y="803752"/>
            <a:ext cx="3113904" cy="25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6704688B-CB80-4241-9F1D-D462116CB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4CF9D9-C837-4B0B-99AF-BAC3D93B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una sociedad justa?</a:t>
            </a:r>
            <a:endParaRPr lang="es-CL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¿Es la democracia la mejor forma de gobierno?</a:t>
            </a:r>
            <a:endParaRPr lang="es-CL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¿Debe haber una amplia división del trabajo entre hombres y mujeres? </a:t>
            </a:r>
            <a:endParaRPr lang="es-CL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¿La comunidad política debe entender como una suma de individuos o como algo que va más allá de elles? </a:t>
            </a:r>
            <a:endParaRPr lang="es-CL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¿Hay razones para obedecer la ley de los Estados más allá del temor al castigo? </a:t>
            </a:r>
            <a:endParaRPr lang="es-CL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CL" sz="1400" dirty="0">
              <a:solidFill>
                <a:srgbClr val="FFFFFF"/>
              </a:solidFill>
            </a:endParaRPr>
          </a:p>
        </p:txBody>
      </p:sp>
      <p:pic>
        <p:nvPicPr>
          <p:cNvPr id="9224" name="Picture 8" descr="Marsilio de Padua - EcuRed">
            <a:extLst>
              <a:ext uri="{FF2B5EF4-FFF2-40B4-BE49-F238E27FC236}">
                <a16:creationId xmlns:a16="http://schemas.microsoft.com/office/drawing/2014/main" id="{2EADB0DE-0BDC-4828-BE60-9335848E9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r="-1" b="12394"/>
          <a:stretch/>
        </p:blipFill>
        <p:spPr bwMode="auto">
          <a:xfrm>
            <a:off x="8472235" y="3511960"/>
            <a:ext cx="3113904" cy="25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4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55C774-7E59-42CC-B71C-FE80C053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1" dirty="0">
                <a:solidFill>
                  <a:srgbClr val="EBEBEB"/>
                </a:solidFill>
              </a:rPr>
              <a:t>OBJETIVOS</a:t>
            </a:r>
            <a:endParaRPr lang="es-CL" sz="3200" b="1" dirty="0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B1ECA-7A7D-4249-B664-0703CF3A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s-ES" sz="2000" dirty="0"/>
              <a:t>Analizar la naturaleza de la teoría política. </a:t>
            </a:r>
          </a:p>
          <a:p>
            <a:endParaRPr lang="es-ES" sz="2000" dirty="0"/>
          </a:p>
          <a:p>
            <a:r>
              <a:rPr lang="es-ES" sz="2000" dirty="0"/>
              <a:t>Entender la diferencia entre teorías positivas y normativas. </a:t>
            </a:r>
          </a:p>
          <a:p>
            <a:endParaRPr lang="es-ES" sz="2000" dirty="0"/>
          </a:p>
          <a:p>
            <a:r>
              <a:rPr lang="es-ES" sz="2000" dirty="0"/>
              <a:t>Comprender por qué el estudio de les autores del pasado puede ser relevante.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20693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ED8641-4A73-4C1A-A43C-3CBE3342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tx2"/>
                </a:solidFill>
              </a:rPr>
              <a:t>¿QUÉ ES TEORÍA?</a:t>
            </a:r>
            <a:endParaRPr lang="es-CL" b="1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2FEA3-6BF0-4B7C-AA6A-410BBAB8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365360"/>
            <a:ext cx="4072673" cy="3654440"/>
          </a:xfrm>
        </p:spPr>
        <p:txBody>
          <a:bodyPr>
            <a:normAutofit/>
          </a:bodyPr>
          <a:lstStyle/>
          <a:p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“teoría”, en un sentido muy general, se puede entender todo conjunto de proposiciones que juega algún rol explicativo respecto a un conjunto de fenómenos. </a:t>
            </a:r>
          </a:p>
          <a:p>
            <a:endParaRPr lang="es-CL" dirty="0">
              <a:latin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2056" name="Picture 8" descr="Teoría Económica Contemporánea - Home | Facebook">
            <a:extLst>
              <a:ext uri="{FF2B5EF4-FFF2-40B4-BE49-F238E27FC236}">
                <a16:creationId xmlns:a16="http://schemas.microsoft.com/office/drawing/2014/main" id="{9614E2FA-4C85-4AB8-9880-F54C97D93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r="17177" b="2"/>
          <a:stretch/>
        </p:blipFill>
        <p:spPr bwMode="auto">
          <a:xfrm>
            <a:off x="5183114" y="433642"/>
            <a:ext cx="3292774" cy="2967319"/>
          </a:xfrm>
          <a:custGeom>
            <a:avLst/>
            <a:gdLst/>
            <a:ahLst/>
            <a:cxnLst/>
            <a:rect l="l" t="t" r="r" b="b"/>
            <a:pathLst>
              <a:path w="3292774" h="2967319">
                <a:moveTo>
                  <a:pt x="225406" y="0"/>
                </a:moveTo>
                <a:lnTo>
                  <a:pt x="3292774" y="0"/>
                </a:lnTo>
                <a:lnTo>
                  <a:pt x="3292774" y="2967319"/>
                </a:lnTo>
                <a:lnTo>
                  <a:pt x="941" y="2967319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istoria de la física cuántica - VIX">
            <a:extLst>
              <a:ext uri="{FF2B5EF4-FFF2-40B4-BE49-F238E27FC236}">
                <a16:creationId xmlns:a16="http://schemas.microsoft.com/office/drawing/2014/main" id="{989478A5-D061-4978-B281-386C69C9C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r="19590" b="-1"/>
          <a:stretch/>
        </p:blipFill>
        <p:spPr bwMode="auto">
          <a:xfrm>
            <a:off x="8520812" y="433641"/>
            <a:ext cx="3247855" cy="29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Fotos de Relaciones internacionales de stock, Relaciones internacionales  imágenes libres de derechos | Depositphotos®">
            <a:extLst>
              <a:ext uri="{FF2B5EF4-FFF2-40B4-BE49-F238E27FC236}">
                <a16:creationId xmlns:a16="http://schemas.microsoft.com/office/drawing/2014/main" id="{B469F1E2-F80F-426B-97E8-486B9DCEE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5662" b="-2"/>
          <a:stretch/>
        </p:blipFill>
        <p:spPr bwMode="auto">
          <a:xfrm>
            <a:off x="5184055" y="3434824"/>
            <a:ext cx="3291832" cy="3011751"/>
          </a:xfrm>
          <a:custGeom>
            <a:avLst/>
            <a:gdLst/>
            <a:ahLst/>
            <a:cxnLst/>
            <a:rect l="l" t="t" r="r" b="b"/>
            <a:pathLst>
              <a:path w="3291832" h="3011751">
                <a:moveTo>
                  <a:pt x="0" y="0"/>
                </a:moveTo>
                <a:lnTo>
                  <a:pt x="3291832" y="0"/>
                </a:lnTo>
                <a:lnTo>
                  <a:pt x="3291832" y="3011751"/>
                </a:lnTo>
                <a:lnTo>
                  <a:pt x="225659" y="3011751"/>
                </a:lnTo>
                <a:lnTo>
                  <a:pt x="213588" y="2933486"/>
                </a:lnTo>
                <a:lnTo>
                  <a:pt x="202297" y="2857210"/>
                </a:lnTo>
                <a:lnTo>
                  <a:pt x="190379" y="2766405"/>
                </a:lnTo>
                <a:lnTo>
                  <a:pt x="176108" y="2658649"/>
                </a:lnTo>
                <a:lnTo>
                  <a:pt x="161054" y="2539392"/>
                </a:lnTo>
                <a:lnTo>
                  <a:pt x="145215" y="2405001"/>
                </a:lnTo>
                <a:lnTo>
                  <a:pt x="128435" y="2258502"/>
                </a:lnTo>
                <a:lnTo>
                  <a:pt x="111655" y="2099290"/>
                </a:lnTo>
                <a:lnTo>
                  <a:pt x="94562" y="1929788"/>
                </a:lnTo>
                <a:lnTo>
                  <a:pt x="78723" y="1746967"/>
                </a:lnTo>
                <a:lnTo>
                  <a:pt x="63512" y="1555671"/>
                </a:lnTo>
                <a:lnTo>
                  <a:pt x="49711" y="1353478"/>
                </a:lnTo>
                <a:lnTo>
                  <a:pt x="36539" y="1142810"/>
                </a:lnTo>
                <a:lnTo>
                  <a:pt x="24150" y="923062"/>
                </a:lnTo>
                <a:lnTo>
                  <a:pt x="19759" y="810464"/>
                </a:lnTo>
                <a:lnTo>
                  <a:pt x="14897" y="695444"/>
                </a:lnTo>
                <a:lnTo>
                  <a:pt x="10350" y="578608"/>
                </a:lnTo>
                <a:lnTo>
                  <a:pt x="7370" y="461167"/>
                </a:lnTo>
                <a:lnTo>
                  <a:pt x="4704" y="341304"/>
                </a:lnTo>
                <a:lnTo>
                  <a:pt x="1881" y="220231"/>
                </a:lnTo>
                <a:lnTo>
                  <a:pt x="0" y="967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623800" y="184530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2052" name="Picture 4" descr="La teoría de la evolución” de Charles Darwin cumple 157 años">
            <a:extLst>
              <a:ext uri="{FF2B5EF4-FFF2-40B4-BE49-F238E27FC236}">
                <a16:creationId xmlns:a16="http://schemas.microsoft.com/office/drawing/2014/main" id="{E163E1CC-756D-4A6C-B64A-BFE8091DA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4" b="1"/>
          <a:stretch/>
        </p:blipFill>
        <p:spPr bwMode="auto">
          <a:xfrm>
            <a:off x="8520812" y="3444452"/>
            <a:ext cx="3231478" cy="30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7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2094B5A5-3C15-429B-B654-BF45CCA0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F7CB6650-0CD5-440C-806C-AD6D484D9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A25B54F5-95D0-406D-8C09-236BC11C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ED8709F-C7C0-4C34-A7CB-1CAC887E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2D4FE-70BE-4F64-8AA1-E7936A50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rgbClr val="FFFFFE"/>
                </a:solidFill>
              </a:rPr>
              <a:t>¿QUÉ ES TEORÍA POLÍTICA?</a:t>
            </a:r>
            <a:endParaRPr lang="es-CL" sz="2800" b="1" dirty="0">
              <a:solidFill>
                <a:srgbClr val="FFFFFE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62A8032-6560-4E26-B146-0212F84E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574E4-5F1F-409F-A892-6DBD74F3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un sentido lato, “teoría política” es todo conjunto de proposiciones que juega un rol explicativo sobre algún aspecto del ámbito de lo político. </a:t>
            </a:r>
          </a:p>
          <a:p>
            <a:endParaRPr lang="es-CL" dirty="0">
              <a:solidFill>
                <a:srgbClr val="FFFFFE"/>
              </a:solidFill>
              <a:latin typeface="Times New Roman" panose="02020603050405020304" pitchFamily="18" charset="0"/>
            </a:endParaRPr>
          </a:p>
          <a:p>
            <a:r>
              <a:rPr lang="es-CL" dirty="0">
                <a:solidFill>
                  <a:srgbClr val="FFFFFE"/>
                </a:solidFill>
                <a:latin typeface="Times New Roman" panose="02020603050405020304" pitchFamily="18" charset="0"/>
              </a:rPr>
              <a:t>Hay teorías positivas y normativas. </a:t>
            </a:r>
          </a:p>
          <a:p>
            <a:endParaRPr lang="es-CL" dirty="0">
              <a:solidFill>
                <a:srgbClr val="FFFFFE"/>
              </a:solidFill>
              <a:latin typeface="Times New Roman" panose="02020603050405020304" pitchFamily="18" charset="0"/>
            </a:endParaRPr>
          </a:p>
          <a:p>
            <a:r>
              <a:rPr lang="es-CL" dirty="0">
                <a:solidFill>
                  <a:srgbClr val="FFFFFE"/>
                </a:solidFill>
                <a:latin typeface="Times New Roman" panose="02020603050405020304" pitchFamily="18" charset="0"/>
              </a:rPr>
              <a:t>También hay teorías ontológicas. </a:t>
            </a:r>
            <a:endParaRPr lang="es-CL" dirty="0">
              <a:solidFill>
                <a:srgbClr val="FFFFFE"/>
              </a:solidFill>
            </a:endParaRPr>
          </a:p>
        </p:txBody>
      </p:sp>
      <p:pic>
        <p:nvPicPr>
          <p:cNvPr id="4104" name="Picture 8" descr="Partidos y sistemas de partidos | Linio Chile - GE018BK19I0FYLACL">
            <a:extLst>
              <a:ext uri="{FF2B5EF4-FFF2-40B4-BE49-F238E27FC236}">
                <a16:creationId xmlns:a16="http://schemas.microsoft.com/office/drawing/2014/main" id="{1BC0CC98-2210-4F27-8479-F7CA32EC8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-3" b="28315"/>
          <a:stretch/>
        </p:blipFill>
        <p:spPr bwMode="auto">
          <a:xfrm>
            <a:off x="5187639" y="689964"/>
            <a:ext cx="3113903" cy="24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ntology Revisited: Metaphysics in Social and Political Philosophy - 1">
            <a:extLst>
              <a:ext uri="{FF2B5EF4-FFF2-40B4-BE49-F238E27FC236}">
                <a16:creationId xmlns:a16="http://schemas.microsoft.com/office/drawing/2014/main" id="{C2445AB2-AA84-438B-9D77-79BF8C41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2722" y="803750"/>
            <a:ext cx="1692931" cy="25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 contrato sexual&amp;quot;, de Carole Pateman - Editorial Ménades">
            <a:extLst>
              <a:ext uri="{FF2B5EF4-FFF2-40B4-BE49-F238E27FC236}">
                <a16:creationId xmlns:a16="http://schemas.microsoft.com/office/drawing/2014/main" id="{B2E620C5-C7F0-42FE-93E5-6EE52BE4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27310" b="4"/>
          <a:stretch/>
        </p:blipFill>
        <p:spPr bwMode="auto">
          <a:xfrm>
            <a:off x="5740249" y="3508485"/>
            <a:ext cx="2022619" cy="25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mazon.com: Teoría de la política internacional (9789506940263): Kenneth N.  Waltz: Books">
            <a:extLst>
              <a:ext uri="{FF2B5EF4-FFF2-40B4-BE49-F238E27FC236}">
                <a16:creationId xmlns:a16="http://schemas.microsoft.com/office/drawing/2014/main" id="{52E4D6BE-FB88-49DA-B479-DE86FF20F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-4" b="6912"/>
          <a:stretch/>
        </p:blipFill>
        <p:spPr bwMode="auto">
          <a:xfrm>
            <a:off x="8986205" y="3508487"/>
            <a:ext cx="2085966" cy="25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9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0B370-D4EF-4B16-9E66-BDC31EAF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42" name="Picture 18" descr="Cambiar o morir: la crisis terminal de los partidos políticos chilenos –  CIPER Chile">
            <a:extLst>
              <a:ext uri="{FF2B5EF4-FFF2-40B4-BE49-F238E27FC236}">
                <a16:creationId xmlns:a16="http://schemas.microsoft.com/office/drawing/2014/main" id="{B92D4AD4-347A-4DC1-96A8-3589CE6CB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9" y="2800350"/>
            <a:ext cx="4113237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lecciones en Chile: y después de la primera vuelta, ¿qué? | Destacados |  DW | 17.11.2017">
            <a:extLst>
              <a:ext uri="{FF2B5EF4-FFF2-40B4-BE49-F238E27FC236}">
                <a16:creationId xmlns:a16="http://schemas.microsoft.com/office/drawing/2014/main" id="{3982DF55-7E81-45E9-A1B9-370415AF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16" y="2911475"/>
            <a:ext cx="395988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3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A0D33-8FAE-4E9A-AFBA-76DCE08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 descr="31 días de movilizaciones en Chile: las cifras">
            <a:extLst>
              <a:ext uri="{FF2B5EF4-FFF2-40B4-BE49-F238E27FC236}">
                <a16:creationId xmlns:a16="http://schemas.microsoft.com/office/drawing/2014/main" id="{71BE3D63-24CF-4AFD-B55E-00B2CFF0A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1" y="2887869"/>
            <a:ext cx="4336080" cy="24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piedad privada - Qué es, definición y concepto | 2021 | Economipedia">
            <a:extLst>
              <a:ext uri="{FF2B5EF4-FFF2-40B4-BE49-F238E27FC236}">
                <a16:creationId xmlns:a16="http://schemas.microsoft.com/office/drawing/2014/main" id="{E3C36F31-5206-4A2D-8075-58463337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1" y="2458507"/>
            <a:ext cx="2952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 Libertario: Anarquismo y movimientos sociales autónomos: El anarquismo  ante la democracia del Capital y del Estado">
            <a:extLst>
              <a:ext uri="{FF2B5EF4-FFF2-40B4-BE49-F238E27FC236}">
                <a16:creationId xmlns:a16="http://schemas.microsoft.com/office/drawing/2014/main" id="{6979CF35-F665-41DC-8593-90B642B3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7" y="3764169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6B8FC1-CD31-41B4-AE55-2ACD5559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500" b="1" dirty="0">
                <a:solidFill>
                  <a:srgbClr val="EBEBEB"/>
                </a:solidFill>
              </a:rPr>
              <a:t>TEORÍA POLÍTICA POSITIVA</a:t>
            </a:r>
            <a:endParaRPr lang="es-CL" sz="2500" b="1" dirty="0">
              <a:solidFill>
                <a:srgbClr val="EBEBEB"/>
              </a:solidFill>
            </a:endParaRPr>
          </a:p>
        </p:txBody>
      </p:sp>
      <p:pic>
        <p:nvPicPr>
          <p:cNvPr id="6146" name="Picture 2" descr="Sistema parlamentario y presidencial, parte 1. - YouTube">
            <a:extLst>
              <a:ext uri="{FF2B5EF4-FFF2-40B4-BE49-F238E27FC236}">
                <a16:creationId xmlns:a16="http://schemas.microsoft.com/office/drawing/2014/main" id="{BE60ED69-38B7-4FD4-8344-A7E04F8B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607" y="1631381"/>
            <a:ext cx="6391533" cy="35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81969-AF55-445D-A815-3693E7CF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Toda teoría que no tiene contenido normativo.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FFFFFF"/>
                </a:solidFill>
              </a:rPr>
              <a:t>Normalmente busca la “inferencia causal”. 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FFFFFF"/>
                </a:solidFill>
              </a:rPr>
              <a:t>Métodos referidos a lo empírico: métodos cuantitativos, cualitativos, mixtos, etc. 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0297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6">
            <a:extLst>
              <a:ext uri="{FF2B5EF4-FFF2-40B4-BE49-F238E27FC236}">
                <a16:creationId xmlns:a16="http://schemas.microsoft.com/office/drawing/2014/main" id="{2094B5A5-3C15-429B-B654-BF45CCA0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9" name="Freeform 5">
            <a:extLst>
              <a:ext uri="{FF2B5EF4-FFF2-40B4-BE49-F238E27FC236}">
                <a16:creationId xmlns:a16="http://schemas.microsoft.com/office/drawing/2014/main" id="{F7CB6650-0CD5-440C-806C-AD6D484D9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7180" name="Freeform: Shape 80">
            <a:extLst>
              <a:ext uri="{FF2B5EF4-FFF2-40B4-BE49-F238E27FC236}">
                <a16:creationId xmlns:a16="http://schemas.microsoft.com/office/drawing/2014/main" id="{A25B54F5-95D0-406D-8C09-236BC11C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181" name="Freeform 5">
            <a:extLst>
              <a:ext uri="{FF2B5EF4-FFF2-40B4-BE49-F238E27FC236}">
                <a16:creationId xmlns:a16="http://schemas.microsoft.com/office/drawing/2014/main" id="{8ED8709F-C7C0-4C34-A7CB-1CAC887E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B25538-0512-4E87-B654-0F43C9E9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500" b="1" dirty="0">
                <a:solidFill>
                  <a:srgbClr val="FFFFFE"/>
                </a:solidFill>
              </a:rPr>
              <a:t>TEORÍA POLÍTICA NORMATIVA</a:t>
            </a:r>
            <a:endParaRPr lang="es-CL" sz="2500" b="1" dirty="0">
              <a:solidFill>
                <a:srgbClr val="FFFFF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2A8032-6560-4E26-B146-0212F84E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3E1C3-3A1E-4279-BAC1-85DA8978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algn="just"/>
            <a:endParaRPr lang="es-CL" dirty="0">
              <a:solidFill>
                <a:srgbClr val="FFFFF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teorías políticas normativas son todas aquellas que tratan con juicios normativos y evaluativos. Teorías de este tipo son, por ejemplo, el utilitarismo, el igualitarismo, el </a:t>
            </a:r>
            <a:r>
              <a:rPr lang="es-CL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libertarianismo</a:t>
            </a:r>
            <a:r>
              <a:rPr lang="es-CL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el comunitarismo.</a:t>
            </a:r>
          </a:p>
          <a:p>
            <a:endParaRPr lang="es-CL" dirty="0">
              <a:solidFill>
                <a:srgbClr val="FFFFFE"/>
              </a:solidFill>
              <a:latin typeface="Times New Roman" panose="02020603050405020304" pitchFamily="18" charset="0"/>
            </a:endParaRPr>
          </a:p>
          <a:p>
            <a:endParaRPr lang="es-CL" dirty="0">
              <a:solidFill>
                <a:srgbClr val="FFFFFE"/>
              </a:solidFill>
            </a:endParaRPr>
          </a:p>
        </p:txBody>
      </p:sp>
      <p:pic>
        <p:nvPicPr>
          <p:cNvPr id="7172" name="Picture 4" descr="Libro Teoria de la Justicia, John Rawls, ISBN 9789681646226. Comprar en  Buscalibre">
            <a:extLst>
              <a:ext uri="{FF2B5EF4-FFF2-40B4-BE49-F238E27FC236}">
                <a16:creationId xmlns:a16="http://schemas.microsoft.com/office/drawing/2014/main" id="{E80EFD32-8951-45AE-98CE-E019E0E2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435" y="803750"/>
            <a:ext cx="1704246" cy="25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cia una teoría feminista del Estado (Feminismos) : MacKinnon, Catharine  A.: Amazon.es: Libros">
            <a:extLst>
              <a:ext uri="{FF2B5EF4-FFF2-40B4-BE49-F238E27FC236}">
                <a16:creationId xmlns:a16="http://schemas.microsoft.com/office/drawing/2014/main" id="{BDEE9777-D08C-4D7C-886A-C5392477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1010" y="803750"/>
            <a:ext cx="1616356" cy="25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oopolis, Una Revolución Animalista 9788416544639">
            <a:extLst>
              <a:ext uri="{FF2B5EF4-FFF2-40B4-BE49-F238E27FC236}">
                <a16:creationId xmlns:a16="http://schemas.microsoft.com/office/drawing/2014/main" id="{8F786D9B-C5E3-42AA-9287-F211DBB6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677" y="3508485"/>
            <a:ext cx="2545763" cy="25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ibro El Igualitarismo Como Rebelión Contra la Naturaleza, Murray N  Rothbard, ISBN 9780463398814. Comprar en Buscalibre">
            <a:extLst>
              <a:ext uri="{FF2B5EF4-FFF2-40B4-BE49-F238E27FC236}">
                <a16:creationId xmlns:a16="http://schemas.microsoft.com/office/drawing/2014/main" id="{10CFEB1D-5677-4541-A930-05198D07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7672" y="3508487"/>
            <a:ext cx="1683031" cy="25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1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DAC4559-5A2B-8492-FAC1-3681BD40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FFFFFF"/>
                </a:solidFill>
              </a:rPr>
              <a:t>¿Dicotomía hecho/valor?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3E0876A-9B77-609D-7F0C-CAEE976B8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9074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67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{873BD3A9-8C0C-400C-A5DB-0FE6CDBC5888}tf02900722</Template>
  <TotalTime>221</TotalTime>
  <Words>359</Words>
  <Application>Microsoft Office PowerPoint</Application>
  <PresentationFormat>Panorámica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Sala de reuniones Ion</vt:lpstr>
      <vt:lpstr>CLASE 2</vt:lpstr>
      <vt:lpstr>OBJETIVOS</vt:lpstr>
      <vt:lpstr>¿QUÉ ES TEORÍA?</vt:lpstr>
      <vt:lpstr>¿QUÉ ES TEORÍA POLÍTICA?</vt:lpstr>
      <vt:lpstr>Presentación de PowerPoint</vt:lpstr>
      <vt:lpstr>Presentación de PowerPoint</vt:lpstr>
      <vt:lpstr>TEORÍA POLÍTICA POSITIVA</vt:lpstr>
      <vt:lpstr>TEORÍA POLÍTICA NORMATIVA</vt:lpstr>
      <vt:lpstr>¿Dicotomía hecho/valor?</vt:lpstr>
      <vt:lpstr>ONTOLOGÍA SOCIAL</vt:lpstr>
      <vt:lpstr>TEORÍA POLÍTICA Y EL ESTUDIO DEL PASADO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</dc:title>
  <dc:creator>Pedro Riquelme Peña</dc:creator>
  <cp:lastModifiedBy>Pedro Riquelme</cp:lastModifiedBy>
  <cp:revision>2</cp:revision>
  <dcterms:created xsi:type="dcterms:W3CDTF">2021-08-05T13:53:27Z</dcterms:created>
  <dcterms:modified xsi:type="dcterms:W3CDTF">2022-08-10T01:32:40Z</dcterms:modified>
</cp:coreProperties>
</file>