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6" r:id="rId3"/>
    <p:sldId id="299" r:id="rId4"/>
    <p:sldId id="278" r:id="rId5"/>
    <p:sldId id="295" r:id="rId6"/>
    <p:sldId id="296" r:id="rId7"/>
    <p:sldId id="297" r:id="rId8"/>
    <p:sldId id="298" r:id="rId9"/>
    <p:sldId id="294" r:id="rId10"/>
    <p:sldId id="293" r:id="rId11"/>
    <p:sldId id="279" r:id="rId12"/>
    <p:sldId id="280" r:id="rId13"/>
    <p:sldId id="281" r:id="rId14"/>
    <p:sldId id="282" r:id="rId15"/>
    <p:sldId id="283" r:id="rId16"/>
    <p:sldId id="284" r:id="rId17"/>
    <p:sldId id="285" r:id="rId18"/>
    <p:sldId id="286" r:id="rId19"/>
    <p:sldId id="287" r:id="rId20"/>
    <p:sldId id="288" r:id="rId21"/>
    <p:sldId id="289" r:id="rId22"/>
    <p:sldId id="291" r:id="rId23"/>
    <p:sldId id="292" r:id="rId24"/>
    <p:sldId id="290"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83CD553-ED67-4B62-925D-584E0E336194}">
          <p14:sldIdLst>
            <p14:sldId id="256"/>
            <p14:sldId id="266"/>
            <p14:sldId id="299"/>
            <p14:sldId id="278"/>
            <p14:sldId id="295"/>
            <p14:sldId id="296"/>
            <p14:sldId id="297"/>
            <p14:sldId id="298"/>
            <p14:sldId id="294"/>
            <p14:sldId id="293"/>
            <p14:sldId id="279"/>
            <p14:sldId id="280"/>
            <p14:sldId id="281"/>
            <p14:sldId id="282"/>
            <p14:sldId id="283"/>
            <p14:sldId id="284"/>
            <p14:sldId id="285"/>
            <p14:sldId id="286"/>
            <p14:sldId id="287"/>
            <p14:sldId id="288"/>
            <p14:sldId id="289"/>
            <p14:sldId id="291"/>
            <p14:sldId id="292"/>
            <p14:sldId id="290"/>
          </p14:sldIdLst>
        </p14:section>
        <p14:section name="Sección sin título" id="{2A29FDE6-7177-4BB3-93EA-4A57DA86C647}">
          <p14:sldIdLst>
            <p14:sldId id="2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5" autoAdjust="0"/>
    <p:restoredTop sz="94064"/>
  </p:normalViewPr>
  <p:slideViewPr>
    <p:cSldViewPr snapToGrid="0" snapToObjects="1">
      <p:cViewPr varScale="1">
        <p:scale>
          <a:sx n="68" d="100"/>
          <a:sy n="68" d="100"/>
        </p:scale>
        <p:origin x="894"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45FBC-5D69-E14F-B2DD-7F3E046E2CCF}" type="datetimeFigureOut">
              <a:rPr lang="en-US" smtClean="0"/>
              <a:t>9/10/2022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D965D-80D5-794C-BCB9-4D6085A86E31}" type="slidenum">
              <a:rPr lang="en-US" smtClean="0"/>
              <a:t>‹Nº›</a:t>
            </a:fld>
            <a:endParaRPr lang="en-US"/>
          </a:p>
        </p:txBody>
      </p:sp>
    </p:spTree>
    <p:extLst>
      <p:ext uri="{BB962C8B-B14F-4D97-AF65-F5344CB8AC3E}">
        <p14:creationId xmlns:p14="http://schemas.microsoft.com/office/powerpoint/2010/main" val="2972317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2</a:t>
            </a:fld>
            <a:endParaRPr lang="en-US"/>
          </a:p>
        </p:txBody>
      </p:sp>
    </p:spTree>
    <p:extLst>
      <p:ext uri="{BB962C8B-B14F-4D97-AF65-F5344CB8AC3E}">
        <p14:creationId xmlns:p14="http://schemas.microsoft.com/office/powerpoint/2010/main" val="146348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11</a:t>
            </a:fld>
            <a:endParaRPr lang="en-US"/>
          </a:p>
        </p:txBody>
      </p:sp>
    </p:spTree>
    <p:extLst>
      <p:ext uri="{BB962C8B-B14F-4D97-AF65-F5344CB8AC3E}">
        <p14:creationId xmlns:p14="http://schemas.microsoft.com/office/powerpoint/2010/main" val="14088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12</a:t>
            </a:fld>
            <a:endParaRPr lang="en-US"/>
          </a:p>
        </p:txBody>
      </p:sp>
    </p:spTree>
    <p:extLst>
      <p:ext uri="{BB962C8B-B14F-4D97-AF65-F5344CB8AC3E}">
        <p14:creationId xmlns:p14="http://schemas.microsoft.com/office/powerpoint/2010/main" val="108734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13</a:t>
            </a:fld>
            <a:endParaRPr lang="en-US"/>
          </a:p>
        </p:txBody>
      </p:sp>
    </p:spTree>
    <p:extLst>
      <p:ext uri="{BB962C8B-B14F-4D97-AF65-F5344CB8AC3E}">
        <p14:creationId xmlns:p14="http://schemas.microsoft.com/office/powerpoint/2010/main" val="196395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14</a:t>
            </a:fld>
            <a:endParaRPr lang="en-US"/>
          </a:p>
        </p:txBody>
      </p:sp>
    </p:spTree>
    <p:extLst>
      <p:ext uri="{BB962C8B-B14F-4D97-AF65-F5344CB8AC3E}">
        <p14:creationId xmlns:p14="http://schemas.microsoft.com/office/powerpoint/2010/main" val="280516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15</a:t>
            </a:fld>
            <a:endParaRPr lang="en-US"/>
          </a:p>
        </p:txBody>
      </p:sp>
    </p:spTree>
    <p:extLst>
      <p:ext uri="{BB962C8B-B14F-4D97-AF65-F5344CB8AC3E}">
        <p14:creationId xmlns:p14="http://schemas.microsoft.com/office/powerpoint/2010/main" val="233784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16</a:t>
            </a:fld>
            <a:endParaRPr lang="en-US"/>
          </a:p>
        </p:txBody>
      </p:sp>
    </p:spTree>
    <p:extLst>
      <p:ext uri="{BB962C8B-B14F-4D97-AF65-F5344CB8AC3E}">
        <p14:creationId xmlns:p14="http://schemas.microsoft.com/office/powerpoint/2010/main" val="300144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17</a:t>
            </a:fld>
            <a:endParaRPr lang="en-US"/>
          </a:p>
        </p:txBody>
      </p:sp>
    </p:spTree>
    <p:extLst>
      <p:ext uri="{BB962C8B-B14F-4D97-AF65-F5344CB8AC3E}">
        <p14:creationId xmlns:p14="http://schemas.microsoft.com/office/powerpoint/2010/main" val="375862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18</a:t>
            </a:fld>
            <a:endParaRPr lang="en-US"/>
          </a:p>
        </p:txBody>
      </p:sp>
    </p:spTree>
    <p:extLst>
      <p:ext uri="{BB962C8B-B14F-4D97-AF65-F5344CB8AC3E}">
        <p14:creationId xmlns:p14="http://schemas.microsoft.com/office/powerpoint/2010/main" val="220400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19</a:t>
            </a:fld>
            <a:endParaRPr lang="en-US"/>
          </a:p>
        </p:txBody>
      </p:sp>
    </p:spTree>
    <p:extLst>
      <p:ext uri="{BB962C8B-B14F-4D97-AF65-F5344CB8AC3E}">
        <p14:creationId xmlns:p14="http://schemas.microsoft.com/office/powerpoint/2010/main" val="1452151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20</a:t>
            </a:fld>
            <a:endParaRPr lang="en-US"/>
          </a:p>
        </p:txBody>
      </p:sp>
    </p:spTree>
    <p:extLst>
      <p:ext uri="{BB962C8B-B14F-4D97-AF65-F5344CB8AC3E}">
        <p14:creationId xmlns:p14="http://schemas.microsoft.com/office/powerpoint/2010/main" val="386089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3</a:t>
            </a:fld>
            <a:endParaRPr lang="en-US"/>
          </a:p>
        </p:txBody>
      </p:sp>
    </p:spTree>
    <p:extLst>
      <p:ext uri="{BB962C8B-B14F-4D97-AF65-F5344CB8AC3E}">
        <p14:creationId xmlns:p14="http://schemas.microsoft.com/office/powerpoint/2010/main" val="158355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21</a:t>
            </a:fld>
            <a:endParaRPr lang="en-US"/>
          </a:p>
        </p:txBody>
      </p:sp>
    </p:spTree>
    <p:extLst>
      <p:ext uri="{BB962C8B-B14F-4D97-AF65-F5344CB8AC3E}">
        <p14:creationId xmlns:p14="http://schemas.microsoft.com/office/powerpoint/2010/main" val="1461330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22</a:t>
            </a:fld>
            <a:endParaRPr lang="en-US"/>
          </a:p>
        </p:txBody>
      </p:sp>
    </p:spTree>
    <p:extLst>
      <p:ext uri="{BB962C8B-B14F-4D97-AF65-F5344CB8AC3E}">
        <p14:creationId xmlns:p14="http://schemas.microsoft.com/office/powerpoint/2010/main" val="355025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23</a:t>
            </a:fld>
            <a:endParaRPr lang="en-US"/>
          </a:p>
        </p:txBody>
      </p:sp>
    </p:spTree>
    <p:extLst>
      <p:ext uri="{BB962C8B-B14F-4D97-AF65-F5344CB8AC3E}">
        <p14:creationId xmlns:p14="http://schemas.microsoft.com/office/powerpoint/2010/main" val="394700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24</a:t>
            </a:fld>
            <a:endParaRPr lang="en-US"/>
          </a:p>
        </p:txBody>
      </p:sp>
    </p:spTree>
    <p:extLst>
      <p:ext uri="{BB962C8B-B14F-4D97-AF65-F5344CB8AC3E}">
        <p14:creationId xmlns:p14="http://schemas.microsoft.com/office/powerpoint/2010/main" val="392309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4</a:t>
            </a:fld>
            <a:endParaRPr lang="en-US"/>
          </a:p>
        </p:txBody>
      </p:sp>
    </p:spTree>
    <p:extLst>
      <p:ext uri="{BB962C8B-B14F-4D97-AF65-F5344CB8AC3E}">
        <p14:creationId xmlns:p14="http://schemas.microsoft.com/office/powerpoint/2010/main" val="137060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5</a:t>
            </a:fld>
            <a:endParaRPr lang="en-US"/>
          </a:p>
        </p:txBody>
      </p:sp>
    </p:spTree>
    <p:extLst>
      <p:ext uri="{BB962C8B-B14F-4D97-AF65-F5344CB8AC3E}">
        <p14:creationId xmlns:p14="http://schemas.microsoft.com/office/powerpoint/2010/main" val="92500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6</a:t>
            </a:fld>
            <a:endParaRPr lang="en-US"/>
          </a:p>
        </p:txBody>
      </p:sp>
    </p:spTree>
    <p:extLst>
      <p:ext uri="{BB962C8B-B14F-4D97-AF65-F5344CB8AC3E}">
        <p14:creationId xmlns:p14="http://schemas.microsoft.com/office/powerpoint/2010/main" val="371629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7</a:t>
            </a:fld>
            <a:endParaRPr lang="en-US"/>
          </a:p>
        </p:txBody>
      </p:sp>
    </p:spTree>
    <p:extLst>
      <p:ext uri="{BB962C8B-B14F-4D97-AF65-F5344CB8AC3E}">
        <p14:creationId xmlns:p14="http://schemas.microsoft.com/office/powerpoint/2010/main" val="342234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8</a:t>
            </a:fld>
            <a:endParaRPr lang="en-US"/>
          </a:p>
        </p:txBody>
      </p:sp>
    </p:spTree>
    <p:extLst>
      <p:ext uri="{BB962C8B-B14F-4D97-AF65-F5344CB8AC3E}">
        <p14:creationId xmlns:p14="http://schemas.microsoft.com/office/powerpoint/2010/main" val="380749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9</a:t>
            </a:fld>
            <a:endParaRPr lang="en-US"/>
          </a:p>
        </p:txBody>
      </p:sp>
    </p:spTree>
    <p:extLst>
      <p:ext uri="{BB962C8B-B14F-4D97-AF65-F5344CB8AC3E}">
        <p14:creationId xmlns:p14="http://schemas.microsoft.com/office/powerpoint/2010/main" val="213194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3AD965D-80D5-794C-BCB9-4D6085A86E31}" type="slidenum">
              <a:rPr lang="en-US" smtClean="0"/>
              <a:t>10</a:t>
            </a:fld>
            <a:endParaRPr lang="en-US"/>
          </a:p>
        </p:txBody>
      </p:sp>
    </p:spTree>
    <p:extLst>
      <p:ext uri="{BB962C8B-B14F-4D97-AF65-F5344CB8AC3E}">
        <p14:creationId xmlns:p14="http://schemas.microsoft.com/office/powerpoint/2010/main" val="1908735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bg_PPT_celes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85" y="1278015"/>
            <a:ext cx="11269425" cy="4283484"/>
          </a:xfrm>
          <a:prstGeom prst="rect">
            <a:avLst/>
          </a:prstGeom>
        </p:spPr>
      </p:pic>
      <p:sp>
        <p:nvSpPr>
          <p:cNvPr id="15" name="Rectangle 14"/>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Text Placeholder 2"/>
          <p:cNvSpPr>
            <a:spLocks noGrp="1"/>
          </p:cNvSpPr>
          <p:nvPr>
            <p:ph type="body" sz="quarter" idx="10" hasCustomPrompt="1"/>
          </p:nvPr>
        </p:nvSpPr>
        <p:spPr>
          <a:xfrm>
            <a:off x="956735" y="1782216"/>
            <a:ext cx="7171267" cy="1344612"/>
          </a:xfrm>
          <a:prstGeom prst="rect">
            <a:avLst/>
          </a:prstGeom>
        </p:spPr>
        <p:txBody>
          <a:bodyPr vert="horz"/>
          <a:lstStyle>
            <a:lvl1pPr marL="0" indent="0">
              <a:buNone/>
              <a:defRPr lang="en-US" sz="3600" b="1" kern="1200" baseline="0" dirty="0">
                <a:solidFill>
                  <a:schemeClr val="tx2"/>
                </a:solidFill>
                <a:latin typeface="+mn-lt"/>
                <a:ea typeface="+mn-ea"/>
                <a:cs typeface="+mn-cs"/>
              </a:defRPr>
            </a:lvl1pPr>
          </a:lstStyle>
          <a:p>
            <a:pPr lvl="0"/>
            <a:r>
              <a:rPr lang="es-419" dirty="0"/>
              <a:t>PROGRAMAS CESC 2021</a:t>
            </a:r>
            <a:endParaRPr lang="en-US" dirty="0"/>
          </a:p>
        </p:txBody>
      </p:sp>
      <p:sp>
        <p:nvSpPr>
          <p:cNvPr id="16" name="Text Placeholder 4"/>
          <p:cNvSpPr>
            <a:spLocks noGrp="1"/>
          </p:cNvSpPr>
          <p:nvPr>
            <p:ph type="body" sz="quarter" idx="11" hasCustomPrompt="1"/>
          </p:nvPr>
        </p:nvSpPr>
        <p:spPr>
          <a:xfrm>
            <a:off x="1099062" y="3300775"/>
            <a:ext cx="1578381" cy="307777"/>
          </a:xfrm>
          <a:prstGeom prst="rect">
            <a:avLst/>
          </a:prstGeom>
          <a:solidFill>
            <a:schemeClr val="tx2"/>
          </a:solidFill>
        </p:spPr>
        <p:txBody>
          <a:bodyPr vert="horz" wrap="none" anchor="ctr" anchorCtr="0">
            <a:spAutoFit/>
          </a:bodyPr>
          <a:lstStyle>
            <a:lvl1pPr marL="0" indent="0" algn="l" defTabSz="457200" rtl="0" eaLnBrk="1" latinLnBrk="0" hangingPunct="1">
              <a:spcBef>
                <a:spcPct val="20000"/>
              </a:spcBef>
              <a:buFont typeface="Arial"/>
              <a:buNone/>
              <a:defRPr lang="es-ES_tradnl" sz="1400" b="1" kern="1200" cap="all" dirty="0" smtClean="0">
                <a:solidFill>
                  <a:schemeClr val="bg1"/>
                </a:solidFill>
                <a:latin typeface="+mn-lt"/>
                <a:ea typeface="+mn-ea"/>
                <a:cs typeface="+mn-cs"/>
              </a:defRPr>
            </a:lvl1pPr>
            <a:lvl2pPr marL="0" indent="0" algn="l" defTabSz="457200" rtl="0" eaLnBrk="1" latinLnBrk="0" hangingPunct="1">
              <a:spcBef>
                <a:spcPct val="20000"/>
              </a:spcBef>
              <a:buFont typeface="Arial"/>
              <a:buNone/>
              <a:defRPr lang="es-ES_tradnl" sz="1400" b="1" kern="1200" dirty="0" smtClean="0">
                <a:solidFill>
                  <a:schemeClr val="bg1"/>
                </a:solidFill>
                <a:latin typeface="+mn-lt"/>
                <a:ea typeface="+mn-ea"/>
                <a:cs typeface="+mn-cs"/>
              </a:defRPr>
            </a:lvl2pPr>
            <a:lvl3pPr marL="0" indent="0" algn="l" defTabSz="457200" rtl="0" eaLnBrk="1" latinLnBrk="0" hangingPunct="1">
              <a:spcBef>
                <a:spcPct val="20000"/>
              </a:spcBef>
              <a:buFont typeface="Arial"/>
              <a:buNone/>
              <a:defRPr lang="es-ES_tradnl" sz="1400" b="1" kern="1200" dirty="0" smtClean="0">
                <a:solidFill>
                  <a:schemeClr val="bg1"/>
                </a:solidFill>
                <a:latin typeface="+mn-lt"/>
                <a:ea typeface="+mn-ea"/>
                <a:cs typeface="+mn-cs"/>
              </a:defRPr>
            </a:lvl3pPr>
            <a:lvl4pPr marL="0" indent="0" algn="l" defTabSz="457200" rtl="0" eaLnBrk="1" latinLnBrk="0" hangingPunct="1">
              <a:spcBef>
                <a:spcPct val="20000"/>
              </a:spcBef>
              <a:buFont typeface="Arial"/>
              <a:buNone/>
              <a:defRPr lang="es-ES_tradnl" sz="1400" b="1" kern="1200" dirty="0" smtClean="0">
                <a:solidFill>
                  <a:schemeClr val="bg1"/>
                </a:solidFill>
                <a:latin typeface="+mn-lt"/>
                <a:ea typeface="+mn-ea"/>
                <a:cs typeface="+mn-cs"/>
              </a:defRPr>
            </a:lvl4pPr>
            <a:lvl5pPr marL="0" indent="0" algn="l" defTabSz="457200" rtl="0" eaLnBrk="1" latinLnBrk="0" hangingPunct="1">
              <a:spcBef>
                <a:spcPct val="20000"/>
              </a:spcBef>
              <a:buFont typeface="Arial"/>
              <a:buNone/>
              <a:defRPr lang="en-US" sz="1400" b="1" kern="1200" dirty="0">
                <a:solidFill>
                  <a:schemeClr val="bg1"/>
                </a:solidFill>
                <a:latin typeface="+mn-lt"/>
                <a:ea typeface="+mn-ea"/>
                <a:cs typeface="+mn-cs"/>
              </a:defRPr>
            </a:lvl5pPr>
          </a:lstStyle>
          <a:p>
            <a:pPr lvl="0"/>
            <a:r>
              <a:rPr lang="es-ES_tradnl" dirty="0"/>
              <a:t>Andrea cabezón</a:t>
            </a:r>
            <a:endParaRPr lang="en-US" dirty="0"/>
          </a:p>
        </p:txBody>
      </p:sp>
      <p:sp>
        <p:nvSpPr>
          <p:cNvPr id="17" name="Text Placeholder 6"/>
          <p:cNvSpPr>
            <a:spLocks noGrp="1"/>
          </p:cNvSpPr>
          <p:nvPr>
            <p:ph type="body" sz="quarter" idx="12" hasCustomPrompt="1"/>
          </p:nvPr>
        </p:nvSpPr>
        <p:spPr>
          <a:xfrm>
            <a:off x="992639" y="4596482"/>
            <a:ext cx="1265090" cy="246221"/>
          </a:xfrm>
          <a:prstGeom prst="rect">
            <a:avLst/>
          </a:prstGeom>
        </p:spPr>
        <p:txBody>
          <a:bodyPr vert="horz" wrap="none">
            <a:spAutoFit/>
          </a:bodyPr>
          <a:lstStyle>
            <a:lvl1pPr marL="0" indent="0" algn="l" defTabSz="457200" rtl="0" eaLnBrk="1" latinLnBrk="0" hangingPunct="1">
              <a:buNone/>
              <a:defRPr lang="es-ES_tradnl" sz="1000" kern="1200" dirty="0" smtClean="0">
                <a:solidFill>
                  <a:schemeClr val="tx1"/>
                </a:solidFill>
                <a:latin typeface="+mn-lt"/>
                <a:ea typeface="+mn-ea"/>
                <a:cs typeface="+mn-cs"/>
              </a:defRPr>
            </a:lvl1pPr>
            <a:lvl2pPr marL="0" indent="0" algn="l" defTabSz="457200" rtl="0" eaLnBrk="1" latinLnBrk="0" hangingPunct="1">
              <a:buNone/>
              <a:defRPr lang="es-ES_tradnl" sz="1000" kern="1200" dirty="0" smtClean="0">
                <a:solidFill>
                  <a:schemeClr val="tx1"/>
                </a:solidFill>
                <a:latin typeface="+mn-lt"/>
                <a:ea typeface="+mn-ea"/>
                <a:cs typeface="+mn-cs"/>
              </a:defRPr>
            </a:lvl2pPr>
            <a:lvl3pPr marL="0" indent="0" algn="l" defTabSz="457200" rtl="0" eaLnBrk="1" latinLnBrk="0" hangingPunct="1">
              <a:buNone/>
              <a:defRPr lang="es-ES_tradnl" sz="1000" kern="1200" dirty="0" smtClean="0">
                <a:solidFill>
                  <a:schemeClr val="tx1"/>
                </a:solidFill>
                <a:latin typeface="+mn-lt"/>
                <a:ea typeface="+mn-ea"/>
                <a:cs typeface="+mn-cs"/>
              </a:defRPr>
            </a:lvl3pPr>
            <a:lvl4pPr marL="0" indent="0" algn="l" defTabSz="457200" rtl="0" eaLnBrk="1" latinLnBrk="0" hangingPunct="1">
              <a:buNone/>
              <a:defRPr lang="es-ES_tradnl" sz="1000" kern="1200" dirty="0" smtClean="0">
                <a:solidFill>
                  <a:schemeClr val="tx1"/>
                </a:solidFill>
                <a:latin typeface="+mn-lt"/>
                <a:ea typeface="+mn-ea"/>
                <a:cs typeface="+mn-cs"/>
              </a:defRPr>
            </a:lvl4pPr>
            <a:lvl5pPr marL="0" indent="0" algn="l" defTabSz="457200" rtl="0" eaLnBrk="1" latinLnBrk="0" hangingPunct="1">
              <a:buNone/>
              <a:defRPr lang="en-US" sz="1000" kern="1200" dirty="0">
                <a:solidFill>
                  <a:schemeClr val="tx1"/>
                </a:solidFill>
                <a:latin typeface="+mn-lt"/>
                <a:ea typeface="+mn-ea"/>
                <a:cs typeface="+mn-cs"/>
              </a:defRPr>
            </a:lvl5pPr>
          </a:lstStyle>
          <a:p>
            <a:pPr lvl="0"/>
            <a:r>
              <a:rPr lang="es-ES_tradnl" dirty="0"/>
              <a:t>14 de enero de 2021</a:t>
            </a:r>
            <a:endParaRPr lang="en-US" dirty="0"/>
          </a:p>
        </p:txBody>
      </p:sp>
      <p:sp>
        <p:nvSpPr>
          <p:cNvPr id="19"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pic>
        <p:nvPicPr>
          <p:cNvPr id="3" name="Imagen 2" descr="Imagen que contiene alimentos&#10;&#10;Descripción generada automáticamente">
            <a:extLst>
              <a:ext uri="{FF2B5EF4-FFF2-40B4-BE49-F238E27FC236}">
                <a16:creationId xmlns:a16="http://schemas.microsoft.com/office/drawing/2014/main" xmlns="" id="{75FDB094-82D3-45DC-83B5-06DBF8706217}"/>
              </a:ext>
            </a:extLst>
          </p:cNvPr>
          <p:cNvPicPr>
            <a:picLocks noChangeAspect="1"/>
          </p:cNvPicPr>
          <p:nvPr userDrawn="1"/>
        </p:nvPicPr>
        <p:blipFill>
          <a:blip r:embed="rId3"/>
          <a:stretch>
            <a:fillRect/>
          </a:stretch>
        </p:blipFill>
        <p:spPr>
          <a:xfrm>
            <a:off x="8548598" y="1"/>
            <a:ext cx="3222989" cy="1192909"/>
          </a:xfrm>
          <a:prstGeom prst="rect">
            <a:avLst/>
          </a:prstGeom>
        </p:spPr>
      </p:pic>
    </p:spTree>
    <p:extLst>
      <p:ext uri="{BB962C8B-B14F-4D97-AF65-F5344CB8AC3E}">
        <p14:creationId xmlns:p14="http://schemas.microsoft.com/office/powerpoint/2010/main" val="366737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p:cNvSpPr/>
          <p:nvPr userDrawn="1"/>
        </p:nvSpPr>
        <p:spPr>
          <a:xfrm>
            <a:off x="1" y="0"/>
            <a:ext cx="12250392" cy="63563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Text Placeholder 2"/>
          <p:cNvSpPr>
            <a:spLocks noGrp="1"/>
          </p:cNvSpPr>
          <p:nvPr>
            <p:ph type="body" sz="quarter" idx="10" hasCustomPrompt="1"/>
          </p:nvPr>
        </p:nvSpPr>
        <p:spPr>
          <a:xfrm>
            <a:off x="956735" y="1782216"/>
            <a:ext cx="7171267" cy="1344612"/>
          </a:xfrm>
          <a:prstGeom prst="rect">
            <a:avLst/>
          </a:prstGeom>
        </p:spPr>
        <p:txBody>
          <a:bodyPr vert="horz"/>
          <a:lstStyle>
            <a:lvl1pPr marL="0" indent="0">
              <a:buNone/>
              <a:defRPr lang="en-US" sz="3600" b="1" kern="1200" baseline="0" dirty="0">
                <a:solidFill>
                  <a:srgbClr val="FFFFFF"/>
                </a:solidFill>
                <a:latin typeface="+mn-lt"/>
                <a:ea typeface="+mn-ea"/>
                <a:cs typeface="+mn-cs"/>
              </a:defRPr>
            </a:lvl1pPr>
          </a:lstStyle>
          <a:p>
            <a:pPr lvl="0"/>
            <a:r>
              <a:rPr lang="es-419" dirty="0"/>
              <a:t>SOBRE PROCESO DE INSCRIPCIÓN Y RESULTADOS GENERALES</a:t>
            </a:r>
            <a:endParaRPr lang="en-US" dirty="0"/>
          </a:p>
        </p:txBody>
      </p:sp>
      <p:sp>
        <p:nvSpPr>
          <p:cNvPr id="7"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sp>
        <p:nvSpPr>
          <p:cNvPr id="8" name="Text Placeholder 6"/>
          <p:cNvSpPr>
            <a:spLocks noGrp="1"/>
          </p:cNvSpPr>
          <p:nvPr>
            <p:ph type="body" sz="quarter" idx="13" hasCustomPrompt="1"/>
          </p:nvPr>
        </p:nvSpPr>
        <p:spPr>
          <a:xfrm>
            <a:off x="10425217" y="6389117"/>
            <a:ext cx="1470274" cy="246221"/>
          </a:xfrm>
          <a:prstGeom prst="rect">
            <a:avLst/>
          </a:prstGeom>
        </p:spPr>
        <p:txBody>
          <a:bodyPr vert="horz" wrap="none">
            <a:spAutoFit/>
          </a:bodyPr>
          <a:lstStyle>
            <a:lvl1pPr marL="0" indent="0" algn="r" defTabSz="457200" rtl="0" eaLnBrk="1" latinLnBrk="0" hangingPunct="1">
              <a:buNone/>
              <a:defRPr lang="en-US" sz="1000" kern="1200" baseline="0" dirty="0">
                <a:solidFill>
                  <a:schemeClr val="bg1">
                    <a:lumMod val="50000"/>
                  </a:schemeClr>
                </a:solidFill>
                <a:latin typeface="+mn-lt"/>
                <a:ea typeface="+mn-ea"/>
                <a:cs typeface="+mn-cs"/>
              </a:defRPr>
            </a:lvl1pPr>
            <a:lvl2pPr marL="0" indent="0" algn="l" defTabSz="457200" rtl="0" eaLnBrk="1" latinLnBrk="0" hangingPunct="1">
              <a:buNone/>
              <a:defRPr lang="es-ES_tradnl" sz="1000" kern="1200" dirty="0" smtClean="0">
                <a:solidFill>
                  <a:schemeClr val="tx1"/>
                </a:solidFill>
                <a:latin typeface="+mn-lt"/>
                <a:ea typeface="+mn-ea"/>
                <a:cs typeface="+mn-cs"/>
              </a:defRPr>
            </a:lvl2pPr>
            <a:lvl3pPr marL="0" indent="0" algn="l" defTabSz="457200" rtl="0" eaLnBrk="1" latinLnBrk="0" hangingPunct="1">
              <a:buNone/>
              <a:defRPr lang="es-ES_tradnl" sz="1000" kern="1200" dirty="0" smtClean="0">
                <a:solidFill>
                  <a:schemeClr val="tx1"/>
                </a:solidFill>
                <a:latin typeface="+mn-lt"/>
                <a:ea typeface="+mn-ea"/>
                <a:cs typeface="+mn-cs"/>
              </a:defRPr>
            </a:lvl3pPr>
            <a:lvl4pPr marL="0" indent="0" algn="l" defTabSz="457200" rtl="0" eaLnBrk="1" latinLnBrk="0" hangingPunct="1">
              <a:buNone/>
              <a:defRPr lang="es-ES_tradnl" sz="1000" kern="1200" dirty="0" smtClean="0">
                <a:solidFill>
                  <a:schemeClr val="tx1"/>
                </a:solidFill>
                <a:latin typeface="+mn-lt"/>
                <a:ea typeface="+mn-ea"/>
                <a:cs typeface="+mn-cs"/>
              </a:defRPr>
            </a:lvl4pPr>
            <a:lvl5pPr marL="0" indent="0" algn="l" defTabSz="457200" rtl="0" eaLnBrk="1" latinLnBrk="0" hangingPunct="1">
              <a:buNone/>
              <a:defRPr lang="en-US" sz="1000" kern="1200" dirty="0">
                <a:solidFill>
                  <a:schemeClr val="tx1"/>
                </a:solidFill>
                <a:latin typeface="+mn-lt"/>
                <a:ea typeface="+mn-ea"/>
                <a:cs typeface="+mn-cs"/>
              </a:defRPr>
            </a:lvl5pPr>
          </a:lstStyle>
          <a:p>
            <a:pPr lvl="0"/>
            <a:r>
              <a:rPr lang="es-ES_tradnl" dirty="0"/>
              <a:t>T</a:t>
            </a:r>
            <a:r>
              <a:rPr lang="en-US" dirty="0" err="1"/>
              <a:t>í</a:t>
            </a:r>
            <a:r>
              <a:rPr lang="es-ES_tradnl" dirty="0" err="1"/>
              <a:t>tulo</a:t>
            </a:r>
            <a:r>
              <a:rPr lang="es-ES_tradnl" dirty="0"/>
              <a:t> de la presentación</a:t>
            </a:r>
            <a:endParaRPr lang="en-US" dirty="0"/>
          </a:p>
        </p:txBody>
      </p:sp>
    </p:spTree>
    <p:extLst>
      <p:ext uri="{BB962C8B-B14F-4D97-AF65-F5344CB8AC3E}">
        <p14:creationId xmlns:p14="http://schemas.microsoft.com/office/powerpoint/2010/main" val="413634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Content Placeholder 2"/>
          <p:cNvSpPr txBox="1">
            <a:spLocks/>
          </p:cNvSpPr>
          <p:nvPr userDrawn="1"/>
        </p:nvSpPr>
        <p:spPr>
          <a:xfrm>
            <a:off x="633635" y="950684"/>
            <a:ext cx="10981616" cy="6193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419" sz="3200" dirty="0">
                <a:solidFill>
                  <a:schemeClr val="tx2"/>
                </a:solidFill>
              </a:rPr>
              <a:t>Interesados e inscritos</a:t>
            </a:r>
            <a:endParaRPr lang="es-ES_tradnl" sz="3200" dirty="0">
              <a:solidFill>
                <a:schemeClr val="tx2"/>
              </a:solidFill>
            </a:endParaRPr>
          </a:p>
        </p:txBody>
      </p:sp>
      <p:sp>
        <p:nvSpPr>
          <p:cNvPr id="11" name="Rectangle 10"/>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6"/>
          <p:cNvSpPr>
            <a:spLocks noGrp="1"/>
          </p:cNvSpPr>
          <p:nvPr>
            <p:ph type="body" sz="quarter" idx="12" hasCustomPrompt="1"/>
          </p:nvPr>
        </p:nvSpPr>
        <p:spPr>
          <a:xfrm>
            <a:off x="378973" y="327684"/>
            <a:ext cx="1954125" cy="307777"/>
          </a:xfrm>
          <a:prstGeom prst="rect">
            <a:avLst/>
          </a:prstGeom>
        </p:spPr>
        <p:txBody>
          <a:bodyPr vert="horz" wrap="none">
            <a:spAutoFit/>
          </a:bodyPr>
          <a:lstStyle>
            <a:lvl1pPr marL="0" indent="0" algn="l" defTabSz="457200" rtl="0" eaLnBrk="1" latinLnBrk="0" hangingPunct="1">
              <a:buNone/>
              <a:defRPr lang="en-US" sz="1400" kern="1200" baseline="0" dirty="0">
                <a:solidFill>
                  <a:schemeClr val="bg1">
                    <a:lumMod val="50000"/>
                  </a:schemeClr>
                </a:solidFill>
                <a:latin typeface="+mn-lt"/>
                <a:ea typeface="+mn-ea"/>
                <a:cs typeface="+mn-cs"/>
              </a:defRPr>
            </a:lvl1pPr>
            <a:lvl2pPr marL="0" indent="0" algn="l" defTabSz="457200" rtl="0" eaLnBrk="1" latinLnBrk="0" hangingPunct="1">
              <a:buNone/>
              <a:defRPr lang="es-ES_tradnl" sz="1000" kern="1200" dirty="0" smtClean="0">
                <a:solidFill>
                  <a:schemeClr val="tx1"/>
                </a:solidFill>
                <a:latin typeface="+mn-lt"/>
                <a:ea typeface="+mn-ea"/>
                <a:cs typeface="+mn-cs"/>
              </a:defRPr>
            </a:lvl2pPr>
            <a:lvl3pPr marL="0" indent="0" algn="l" defTabSz="457200" rtl="0" eaLnBrk="1" latinLnBrk="0" hangingPunct="1">
              <a:buNone/>
              <a:defRPr lang="es-ES_tradnl" sz="1000" kern="1200" dirty="0" smtClean="0">
                <a:solidFill>
                  <a:schemeClr val="tx1"/>
                </a:solidFill>
                <a:latin typeface="+mn-lt"/>
                <a:ea typeface="+mn-ea"/>
                <a:cs typeface="+mn-cs"/>
              </a:defRPr>
            </a:lvl3pPr>
            <a:lvl4pPr marL="0" indent="0" algn="l" defTabSz="457200" rtl="0" eaLnBrk="1" latinLnBrk="0" hangingPunct="1">
              <a:buNone/>
              <a:defRPr lang="es-ES_tradnl" sz="1000" kern="1200" dirty="0" smtClean="0">
                <a:solidFill>
                  <a:schemeClr val="tx1"/>
                </a:solidFill>
                <a:latin typeface="+mn-lt"/>
                <a:ea typeface="+mn-ea"/>
                <a:cs typeface="+mn-cs"/>
              </a:defRPr>
            </a:lvl4pPr>
            <a:lvl5pPr marL="0" indent="0" algn="l" defTabSz="457200" rtl="0" eaLnBrk="1" latinLnBrk="0" hangingPunct="1">
              <a:buNone/>
              <a:defRPr lang="en-US" sz="1000" kern="1200" dirty="0">
                <a:solidFill>
                  <a:schemeClr val="tx1"/>
                </a:solidFill>
                <a:latin typeface="+mn-lt"/>
                <a:ea typeface="+mn-ea"/>
                <a:cs typeface="+mn-cs"/>
              </a:defRPr>
            </a:lvl5pPr>
          </a:lstStyle>
          <a:p>
            <a:pPr lvl="0"/>
            <a:r>
              <a:rPr lang="es-419" dirty="0"/>
              <a:t>PROGRAMAS CESC 2021</a:t>
            </a:r>
            <a:endParaRPr lang="en-US" dirty="0"/>
          </a:p>
        </p:txBody>
      </p:sp>
      <p:sp>
        <p:nvSpPr>
          <p:cNvPr id="8"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pic>
        <p:nvPicPr>
          <p:cNvPr id="9" name="Imagen 8" descr="Imagen que contiene alimentos&#10;&#10;Descripción generada automáticamente">
            <a:extLst>
              <a:ext uri="{FF2B5EF4-FFF2-40B4-BE49-F238E27FC236}">
                <a16:creationId xmlns:a16="http://schemas.microsoft.com/office/drawing/2014/main" xmlns="" id="{33F66400-3117-4C88-8E4D-7640CC39732B}"/>
              </a:ext>
            </a:extLst>
          </p:cNvPr>
          <p:cNvPicPr>
            <a:picLocks noChangeAspect="1"/>
          </p:cNvPicPr>
          <p:nvPr userDrawn="1"/>
        </p:nvPicPr>
        <p:blipFill>
          <a:blip r:embed="rId2"/>
          <a:stretch>
            <a:fillRect/>
          </a:stretch>
        </p:blipFill>
        <p:spPr>
          <a:xfrm>
            <a:off x="9119974" y="1"/>
            <a:ext cx="2651612" cy="981428"/>
          </a:xfrm>
          <a:prstGeom prst="rect">
            <a:avLst/>
          </a:prstGeom>
        </p:spPr>
      </p:pic>
      <p:sp>
        <p:nvSpPr>
          <p:cNvPr id="2" name="Rectángulo 1">
            <a:extLst>
              <a:ext uri="{FF2B5EF4-FFF2-40B4-BE49-F238E27FC236}">
                <a16:creationId xmlns:a16="http://schemas.microsoft.com/office/drawing/2014/main" xmlns="" id="{4068856C-A8B3-4424-A27B-8CC79830EAD6}"/>
              </a:ext>
            </a:extLst>
          </p:cNvPr>
          <p:cNvSpPr/>
          <p:nvPr userDrawn="1"/>
        </p:nvSpPr>
        <p:spPr>
          <a:xfrm>
            <a:off x="455448" y="1820487"/>
            <a:ext cx="3513512" cy="8229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419" sz="1800" dirty="0"/>
              <a:t>Diploma Postítulo Gestión Integral de las P.P. de </a:t>
            </a:r>
            <a:r>
              <a:rPr lang="es-419" sz="1800" dirty="0" err="1"/>
              <a:t>Seg</a:t>
            </a:r>
            <a:r>
              <a:rPr lang="es-419" sz="1800" dirty="0"/>
              <a:t>. Ciudadana a Nivel Local</a:t>
            </a:r>
          </a:p>
        </p:txBody>
      </p:sp>
      <p:sp>
        <p:nvSpPr>
          <p:cNvPr id="10" name="Rectángulo 9">
            <a:extLst>
              <a:ext uri="{FF2B5EF4-FFF2-40B4-BE49-F238E27FC236}">
                <a16:creationId xmlns:a16="http://schemas.microsoft.com/office/drawing/2014/main" xmlns="" id="{AF922E0F-191C-43B6-99B7-C605B34F6176}"/>
              </a:ext>
            </a:extLst>
          </p:cNvPr>
          <p:cNvSpPr/>
          <p:nvPr userDrawn="1"/>
        </p:nvSpPr>
        <p:spPr>
          <a:xfrm>
            <a:off x="455448" y="3803074"/>
            <a:ext cx="3513512" cy="82296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419" sz="1800" dirty="0"/>
              <a:t>Diploma Extensión Prevención del Delito y la Violencia en Jóvenes</a:t>
            </a:r>
          </a:p>
        </p:txBody>
      </p:sp>
      <p:sp>
        <p:nvSpPr>
          <p:cNvPr id="3" name="CuadroTexto 2">
            <a:extLst>
              <a:ext uri="{FF2B5EF4-FFF2-40B4-BE49-F238E27FC236}">
                <a16:creationId xmlns:a16="http://schemas.microsoft.com/office/drawing/2014/main" xmlns="" id="{A2E9823A-A5F4-4B34-982F-86415F04A8DD}"/>
              </a:ext>
            </a:extLst>
          </p:cNvPr>
          <p:cNvSpPr txBox="1"/>
          <p:nvPr userDrawn="1"/>
        </p:nvSpPr>
        <p:spPr>
          <a:xfrm>
            <a:off x="621702" y="2818014"/>
            <a:ext cx="3513513" cy="830997"/>
          </a:xfrm>
          <a:prstGeom prst="rect">
            <a:avLst/>
          </a:prstGeom>
        </p:spPr>
        <p:txBody>
          <a:bodyPr wrap="square" rtlCol="0">
            <a:spAutoFit/>
          </a:bodyPr>
          <a:lstStyle/>
          <a:p>
            <a:pPr marL="0" indent="0">
              <a:buNone/>
            </a:pPr>
            <a:r>
              <a:rPr lang="es-419" sz="2400" b="1" dirty="0">
                <a:solidFill>
                  <a:schemeClr val="tx2"/>
                </a:solidFill>
              </a:rPr>
              <a:t>31 interesados/as</a:t>
            </a:r>
          </a:p>
          <a:p>
            <a:pPr marL="0" indent="0">
              <a:buNone/>
            </a:pPr>
            <a:r>
              <a:rPr lang="es-419" sz="2400" b="1" dirty="0">
                <a:solidFill>
                  <a:schemeClr val="tx2"/>
                </a:solidFill>
              </a:rPr>
              <a:t>15 matriculados/as</a:t>
            </a:r>
          </a:p>
        </p:txBody>
      </p:sp>
      <p:sp>
        <p:nvSpPr>
          <p:cNvPr id="12" name="CuadroTexto 11">
            <a:extLst>
              <a:ext uri="{FF2B5EF4-FFF2-40B4-BE49-F238E27FC236}">
                <a16:creationId xmlns:a16="http://schemas.microsoft.com/office/drawing/2014/main" xmlns="" id="{9BCD7C20-91C9-429A-A773-A93A178DF395}"/>
              </a:ext>
            </a:extLst>
          </p:cNvPr>
          <p:cNvSpPr txBox="1"/>
          <p:nvPr userDrawn="1"/>
        </p:nvSpPr>
        <p:spPr>
          <a:xfrm>
            <a:off x="621702" y="4808638"/>
            <a:ext cx="3513513" cy="830997"/>
          </a:xfrm>
          <a:prstGeom prst="rect">
            <a:avLst/>
          </a:prstGeom>
        </p:spPr>
        <p:txBody>
          <a:bodyPr wrap="square" rtlCol="0">
            <a:spAutoFit/>
          </a:bodyPr>
          <a:lstStyle/>
          <a:p>
            <a:pPr marL="0" indent="0">
              <a:buNone/>
            </a:pPr>
            <a:r>
              <a:rPr lang="es-419" sz="2400" b="1" dirty="0">
                <a:solidFill>
                  <a:schemeClr val="accent4">
                    <a:lumMod val="75000"/>
                  </a:schemeClr>
                </a:solidFill>
              </a:rPr>
              <a:t>40 interesados/as</a:t>
            </a:r>
          </a:p>
          <a:p>
            <a:pPr marL="0" indent="0">
              <a:buNone/>
            </a:pPr>
            <a:r>
              <a:rPr lang="es-419" sz="2400" b="1" dirty="0">
                <a:solidFill>
                  <a:schemeClr val="accent4">
                    <a:lumMod val="75000"/>
                  </a:schemeClr>
                </a:solidFill>
              </a:rPr>
              <a:t>15 matriculados/as</a:t>
            </a:r>
          </a:p>
        </p:txBody>
      </p:sp>
      <p:graphicFrame>
        <p:nvGraphicFramePr>
          <p:cNvPr id="4" name="Tabla 4">
            <a:extLst>
              <a:ext uri="{FF2B5EF4-FFF2-40B4-BE49-F238E27FC236}">
                <a16:creationId xmlns:a16="http://schemas.microsoft.com/office/drawing/2014/main" xmlns="" id="{6DE94E7A-A4F6-4619-8A08-CDB11D446E02}"/>
              </a:ext>
            </a:extLst>
          </p:cNvPr>
          <p:cNvGraphicFramePr>
            <a:graphicFrameLocks noGrp="1"/>
          </p:cNvGraphicFramePr>
          <p:nvPr userDrawn="1">
            <p:extLst>
              <p:ext uri="{D42A27DB-BD31-4B8C-83A1-F6EECF244321}">
                <p14:modId xmlns:p14="http://schemas.microsoft.com/office/powerpoint/2010/main" val="898432631"/>
              </p:ext>
            </p:extLst>
          </p:nvPr>
        </p:nvGraphicFramePr>
        <p:xfrm>
          <a:off x="4704323" y="2818013"/>
          <a:ext cx="7067265" cy="2268576"/>
        </p:xfrm>
        <a:graphic>
          <a:graphicData uri="http://schemas.openxmlformats.org/drawingml/2006/table">
            <a:tbl>
              <a:tblPr firstRow="1" bandRow="1">
                <a:tableStyleId>{5C22544A-7EE6-4342-B048-85BDC9FD1C3A}</a:tableStyleId>
              </a:tblPr>
              <a:tblGrid>
                <a:gridCol w="2355755">
                  <a:extLst>
                    <a:ext uri="{9D8B030D-6E8A-4147-A177-3AD203B41FA5}">
                      <a16:colId xmlns:a16="http://schemas.microsoft.com/office/drawing/2014/main" xmlns="" val="894143468"/>
                    </a:ext>
                  </a:extLst>
                </a:gridCol>
                <a:gridCol w="2355755">
                  <a:extLst>
                    <a:ext uri="{9D8B030D-6E8A-4147-A177-3AD203B41FA5}">
                      <a16:colId xmlns:a16="http://schemas.microsoft.com/office/drawing/2014/main" xmlns="" val="1303631069"/>
                    </a:ext>
                  </a:extLst>
                </a:gridCol>
                <a:gridCol w="2355755">
                  <a:extLst>
                    <a:ext uri="{9D8B030D-6E8A-4147-A177-3AD203B41FA5}">
                      <a16:colId xmlns:a16="http://schemas.microsoft.com/office/drawing/2014/main" xmlns="" val="2890904388"/>
                    </a:ext>
                  </a:extLst>
                </a:gridCol>
              </a:tblGrid>
              <a:tr h="567144">
                <a:tc>
                  <a:txBody>
                    <a:bodyPr/>
                    <a:lstStyle/>
                    <a:p>
                      <a:endParaRPr lang="es-419" dirty="0"/>
                    </a:p>
                  </a:txBody>
                  <a:tcPr marL="121920" marR="121920"/>
                </a:tc>
                <a:tc>
                  <a:txBody>
                    <a:bodyPr/>
                    <a:lstStyle/>
                    <a:p>
                      <a:r>
                        <a:rPr lang="es-419" dirty="0"/>
                        <a:t>Gestión</a:t>
                      </a:r>
                    </a:p>
                  </a:txBody>
                  <a:tcPr marL="121920" marR="121920"/>
                </a:tc>
                <a:tc>
                  <a:txBody>
                    <a:bodyPr/>
                    <a:lstStyle/>
                    <a:p>
                      <a:r>
                        <a:rPr lang="es-419" dirty="0"/>
                        <a:t>Jóvenes</a:t>
                      </a:r>
                    </a:p>
                  </a:txBody>
                  <a:tcPr marL="121920" marR="121920">
                    <a:solidFill>
                      <a:schemeClr val="accent4">
                        <a:lumMod val="75000"/>
                      </a:schemeClr>
                    </a:solidFill>
                  </a:tcPr>
                </a:tc>
                <a:extLst>
                  <a:ext uri="{0D108BD9-81ED-4DB2-BD59-A6C34878D82A}">
                    <a16:rowId xmlns:a16="http://schemas.microsoft.com/office/drawing/2014/main" xmlns="" val="250966518"/>
                  </a:ext>
                </a:extLst>
              </a:tr>
              <a:tr h="567144">
                <a:tc>
                  <a:txBody>
                    <a:bodyPr/>
                    <a:lstStyle/>
                    <a:p>
                      <a:r>
                        <a:rPr lang="es-419" dirty="0"/>
                        <a:t>SUBDERE</a:t>
                      </a:r>
                    </a:p>
                  </a:txBody>
                  <a:tcPr marL="121920" marR="121920"/>
                </a:tc>
                <a:tc>
                  <a:txBody>
                    <a:bodyPr/>
                    <a:lstStyle/>
                    <a:p>
                      <a:r>
                        <a:rPr lang="es-419" dirty="0"/>
                        <a:t>33,3%</a:t>
                      </a:r>
                    </a:p>
                  </a:txBody>
                  <a:tcPr marL="121920" marR="121920"/>
                </a:tc>
                <a:tc>
                  <a:txBody>
                    <a:bodyPr/>
                    <a:lstStyle/>
                    <a:p>
                      <a:r>
                        <a:rPr lang="es-419" dirty="0"/>
                        <a:t>6,7%</a:t>
                      </a:r>
                    </a:p>
                  </a:txBody>
                  <a:tcPr marL="121920" marR="121920">
                    <a:solidFill>
                      <a:schemeClr val="accent4">
                        <a:lumMod val="40000"/>
                        <a:lumOff val="60000"/>
                      </a:schemeClr>
                    </a:solidFill>
                  </a:tcPr>
                </a:tc>
                <a:extLst>
                  <a:ext uri="{0D108BD9-81ED-4DB2-BD59-A6C34878D82A}">
                    <a16:rowId xmlns:a16="http://schemas.microsoft.com/office/drawing/2014/main" xmlns="" val="69546056"/>
                  </a:ext>
                </a:extLst>
              </a:tr>
              <a:tr h="567144">
                <a:tc>
                  <a:txBody>
                    <a:bodyPr/>
                    <a:lstStyle/>
                    <a:p>
                      <a:r>
                        <a:rPr lang="es-419" dirty="0"/>
                        <a:t>Ex Estudiante</a:t>
                      </a:r>
                    </a:p>
                  </a:txBody>
                  <a:tcPr marL="121920" marR="121920"/>
                </a:tc>
                <a:tc>
                  <a:txBody>
                    <a:bodyPr/>
                    <a:lstStyle/>
                    <a:p>
                      <a:r>
                        <a:rPr lang="es-419" dirty="0"/>
                        <a:t>6,6%</a:t>
                      </a:r>
                    </a:p>
                  </a:txBody>
                  <a:tcPr marL="121920" marR="121920"/>
                </a:tc>
                <a:tc>
                  <a:txBody>
                    <a:bodyPr/>
                    <a:lstStyle/>
                    <a:p>
                      <a:r>
                        <a:rPr lang="es-419" dirty="0"/>
                        <a:t>20%</a:t>
                      </a:r>
                    </a:p>
                  </a:txBody>
                  <a:tcPr marL="121920" marR="121920"/>
                </a:tc>
                <a:extLst>
                  <a:ext uri="{0D108BD9-81ED-4DB2-BD59-A6C34878D82A}">
                    <a16:rowId xmlns:a16="http://schemas.microsoft.com/office/drawing/2014/main" xmlns="" val="2443035114"/>
                  </a:ext>
                </a:extLst>
              </a:tr>
              <a:tr h="567144">
                <a:tc>
                  <a:txBody>
                    <a:bodyPr/>
                    <a:lstStyle/>
                    <a:p>
                      <a:r>
                        <a:rPr lang="es-419" dirty="0"/>
                        <a:t>Funcionario/a</a:t>
                      </a:r>
                    </a:p>
                  </a:txBody>
                  <a:tcPr marL="121920" marR="121920"/>
                </a:tc>
                <a:tc>
                  <a:txBody>
                    <a:bodyPr/>
                    <a:lstStyle/>
                    <a:p>
                      <a:r>
                        <a:rPr lang="es-419" dirty="0"/>
                        <a:t>33,3%</a:t>
                      </a:r>
                    </a:p>
                  </a:txBody>
                  <a:tcPr marL="121920" marR="121920"/>
                </a:tc>
                <a:tc>
                  <a:txBody>
                    <a:bodyPr/>
                    <a:lstStyle/>
                    <a:p>
                      <a:r>
                        <a:rPr lang="es-419" dirty="0"/>
                        <a:t>26,7%</a:t>
                      </a:r>
                    </a:p>
                  </a:txBody>
                  <a:tcPr marL="121920" marR="121920">
                    <a:solidFill>
                      <a:schemeClr val="accent4">
                        <a:lumMod val="40000"/>
                        <a:lumOff val="60000"/>
                      </a:schemeClr>
                    </a:solidFill>
                  </a:tcPr>
                </a:tc>
                <a:extLst>
                  <a:ext uri="{0D108BD9-81ED-4DB2-BD59-A6C34878D82A}">
                    <a16:rowId xmlns:a16="http://schemas.microsoft.com/office/drawing/2014/main" xmlns="" val="2184213899"/>
                  </a:ext>
                </a:extLst>
              </a:tr>
            </a:tbl>
          </a:graphicData>
        </a:graphic>
      </p:graphicFrame>
      <p:sp>
        <p:nvSpPr>
          <p:cNvPr id="5" name="Rectángulo 4">
            <a:extLst>
              <a:ext uri="{FF2B5EF4-FFF2-40B4-BE49-F238E27FC236}">
                <a16:creationId xmlns:a16="http://schemas.microsoft.com/office/drawing/2014/main" xmlns="" id="{D97C081A-6F69-4F5B-ABFC-17B203250770}"/>
              </a:ext>
            </a:extLst>
          </p:cNvPr>
          <p:cNvSpPr/>
          <p:nvPr userDrawn="1"/>
        </p:nvSpPr>
        <p:spPr>
          <a:xfrm>
            <a:off x="4704323" y="2231967"/>
            <a:ext cx="7032229" cy="500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dirty="0"/>
              <a:t>DISTRIBUCIÓN DE DESCUENTOS</a:t>
            </a:r>
          </a:p>
        </p:txBody>
      </p:sp>
    </p:spTree>
    <p:extLst>
      <p:ext uri="{BB962C8B-B14F-4D97-AF65-F5344CB8AC3E}">
        <p14:creationId xmlns:p14="http://schemas.microsoft.com/office/powerpoint/2010/main" val="406033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Content Placeholder 2"/>
          <p:cNvSpPr txBox="1">
            <a:spLocks/>
          </p:cNvSpPr>
          <p:nvPr userDrawn="1"/>
        </p:nvSpPr>
        <p:spPr>
          <a:xfrm>
            <a:off x="633635" y="950684"/>
            <a:ext cx="10981616" cy="6193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419" sz="3200" dirty="0">
                <a:solidFill>
                  <a:schemeClr val="tx2"/>
                </a:solidFill>
              </a:rPr>
              <a:t>Resultados generales</a:t>
            </a:r>
            <a:endParaRPr lang="es-ES_tradnl" sz="3200" dirty="0">
              <a:solidFill>
                <a:schemeClr val="tx2"/>
              </a:solidFill>
            </a:endParaRPr>
          </a:p>
        </p:txBody>
      </p:sp>
      <p:sp>
        <p:nvSpPr>
          <p:cNvPr id="11" name="Rectangle 10"/>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6"/>
          <p:cNvSpPr>
            <a:spLocks noGrp="1"/>
          </p:cNvSpPr>
          <p:nvPr>
            <p:ph type="body" sz="quarter" idx="12" hasCustomPrompt="1"/>
          </p:nvPr>
        </p:nvSpPr>
        <p:spPr>
          <a:xfrm>
            <a:off x="378973" y="327684"/>
            <a:ext cx="1954125" cy="307777"/>
          </a:xfrm>
          <a:prstGeom prst="rect">
            <a:avLst/>
          </a:prstGeom>
        </p:spPr>
        <p:txBody>
          <a:bodyPr vert="horz" wrap="none">
            <a:spAutoFit/>
          </a:bodyPr>
          <a:lstStyle>
            <a:lvl1pPr marL="0" indent="0" algn="l" defTabSz="457200" rtl="0" eaLnBrk="1" latinLnBrk="0" hangingPunct="1">
              <a:buNone/>
              <a:defRPr lang="en-US" sz="1400" kern="1200" baseline="0" dirty="0">
                <a:solidFill>
                  <a:schemeClr val="bg1">
                    <a:lumMod val="50000"/>
                  </a:schemeClr>
                </a:solidFill>
                <a:latin typeface="+mn-lt"/>
                <a:ea typeface="+mn-ea"/>
                <a:cs typeface="+mn-cs"/>
              </a:defRPr>
            </a:lvl1pPr>
            <a:lvl2pPr marL="0" indent="0" algn="l" defTabSz="457200" rtl="0" eaLnBrk="1" latinLnBrk="0" hangingPunct="1">
              <a:buNone/>
              <a:defRPr lang="es-ES_tradnl" sz="1000" kern="1200" dirty="0" smtClean="0">
                <a:solidFill>
                  <a:schemeClr val="tx1"/>
                </a:solidFill>
                <a:latin typeface="+mn-lt"/>
                <a:ea typeface="+mn-ea"/>
                <a:cs typeface="+mn-cs"/>
              </a:defRPr>
            </a:lvl2pPr>
            <a:lvl3pPr marL="0" indent="0" algn="l" defTabSz="457200" rtl="0" eaLnBrk="1" latinLnBrk="0" hangingPunct="1">
              <a:buNone/>
              <a:defRPr lang="es-ES_tradnl" sz="1000" kern="1200" dirty="0" smtClean="0">
                <a:solidFill>
                  <a:schemeClr val="tx1"/>
                </a:solidFill>
                <a:latin typeface="+mn-lt"/>
                <a:ea typeface="+mn-ea"/>
                <a:cs typeface="+mn-cs"/>
              </a:defRPr>
            </a:lvl3pPr>
            <a:lvl4pPr marL="0" indent="0" algn="l" defTabSz="457200" rtl="0" eaLnBrk="1" latinLnBrk="0" hangingPunct="1">
              <a:buNone/>
              <a:defRPr lang="es-ES_tradnl" sz="1000" kern="1200" dirty="0" smtClean="0">
                <a:solidFill>
                  <a:schemeClr val="tx1"/>
                </a:solidFill>
                <a:latin typeface="+mn-lt"/>
                <a:ea typeface="+mn-ea"/>
                <a:cs typeface="+mn-cs"/>
              </a:defRPr>
            </a:lvl4pPr>
            <a:lvl5pPr marL="0" indent="0" algn="l" defTabSz="457200" rtl="0" eaLnBrk="1" latinLnBrk="0" hangingPunct="1">
              <a:buNone/>
              <a:defRPr lang="en-US" sz="1000" kern="1200" dirty="0">
                <a:solidFill>
                  <a:schemeClr val="tx1"/>
                </a:solidFill>
                <a:latin typeface="+mn-lt"/>
                <a:ea typeface="+mn-ea"/>
                <a:cs typeface="+mn-cs"/>
              </a:defRPr>
            </a:lvl5pPr>
          </a:lstStyle>
          <a:p>
            <a:pPr lvl="0"/>
            <a:r>
              <a:rPr lang="es-419" dirty="0"/>
              <a:t>PROGRAMAS CESC 2021</a:t>
            </a:r>
            <a:endParaRPr lang="en-US" dirty="0"/>
          </a:p>
        </p:txBody>
      </p:sp>
      <p:sp>
        <p:nvSpPr>
          <p:cNvPr id="8"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pic>
        <p:nvPicPr>
          <p:cNvPr id="9" name="Imagen 8" descr="Imagen que contiene alimentos&#10;&#10;Descripción generada automáticamente">
            <a:extLst>
              <a:ext uri="{FF2B5EF4-FFF2-40B4-BE49-F238E27FC236}">
                <a16:creationId xmlns:a16="http://schemas.microsoft.com/office/drawing/2014/main" xmlns="" id="{33F66400-3117-4C88-8E4D-7640CC39732B}"/>
              </a:ext>
            </a:extLst>
          </p:cNvPr>
          <p:cNvPicPr>
            <a:picLocks noChangeAspect="1"/>
          </p:cNvPicPr>
          <p:nvPr userDrawn="1"/>
        </p:nvPicPr>
        <p:blipFill>
          <a:blip r:embed="rId2"/>
          <a:stretch>
            <a:fillRect/>
          </a:stretch>
        </p:blipFill>
        <p:spPr>
          <a:xfrm>
            <a:off x="9119974" y="1"/>
            <a:ext cx="2651612" cy="981428"/>
          </a:xfrm>
          <a:prstGeom prst="rect">
            <a:avLst/>
          </a:prstGeom>
        </p:spPr>
      </p:pic>
      <p:graphicFrame>
        <p:nvGraphicFramePr>
          <p:cNvPr id="4" name="Tabla 4">
            <a:extLst>
              <a:ext uri="{FF2B5EF4-FFF2-40B4-BE49-F238E27FC236}">
                <a16:creationId xmlns:a16="http://schemas.microsoft.com/office/drawing/2014/main" xmlns="" id="{6DE94E7A-A4F6-4619-8A08-CDB11D446E02}"/>
              </a:ext>
            </a:extLst>
          </p:cNvPr>
          <p:cNvGraphicFramePr>
            <a:graphicFrameLocks noGrp="1"/>
          </p:cNvGraphicFramePr>
          <p:nvPr userDrawn="1">
            <p:extLst>
              <p:ext uri="{D42A27DB-BD31-4B8C-83A1-F6EECF244321}">
                <p14:modId xmlns:p14="http://schemas.microsoft.com/office/powerpoint/2010/main" val="778522226"/>
              </p:ext>
            </p:extLst>
          </p:nvPr>
        </p:nvGraphicFramePr>
        <p:xfrm>
          <a:off x="633635" y="2818013"/>
          <a:ext cx="11137952" cy="3402864"/>
        </p:xfrm>
        <a:graphic>
          <a:graphicData uri="http://schemas.openxmlformats.org/drawingml/2006/table">
            <a:tbl>
              <a:tblPr firstRow="1" bandRow="1">
                <a:tableStyleId>{5C22544A-7EE6-4342-B048-85BDC9FD1C3A}</a:tableStyleId>
              </a:tblPr>
              <a:tblGrid>
                <a:gridCol w="3712651">
                  <a:extLst>
                    <a:ext uri="{9D8B030D-6E8A-4147-A177-3AD203B41FA5}">
                      <a16:colId xmlns:a16="http://schemas.microsoft.com/office/drawing/2014/main" xmlns="" val="894143468"/>
                    </a:ext>
                  </a:extLst>
                </a:gridCol>
                <a:gridCol w="3712651">
                  <a:extLst>
                    <a:ext uri="{9D8B030D-6E8A-4147-A177-3AD203B41FA5}">
                      <a16:colId xmlns:a16="http://schemas.microsoft.com/office/drawing/2014/main" xmlns="" val="1303631069"/>
                    </a:ext>
                  </a:extLst>
                </a:gridCol>
                <a:gridCol w="3712651">
                  <a:extLst>
                    <a:ext uri="{9D8B030D-6E8A-4147-A177-3AD203B41FA5}">
                      <a16:colId xmlns:a16="http://schemas.microsoft.com/office/drawing/2014/main" xmlns="" val="2890904388"/>
                    </a:ext>
                  </a:extLst>
                </a:gridCol>
              </a:tblGrid>
              <a:tr h="567144">
                <a:tc>
                  <a:txBody>
                    <a:bodyPr/>
                    <a:lstStyle/>
                    <a:p>
                      <a:endParaRPr lang="es-419" dirty="0"/>
                    </a:p>
                  </a:txBody>
                  <a:tcPr marL="121920" marR="121920"/>
                </a:tc>
                <a:tc>
                  <a:txBody>
                    <a:bodyPr/>
                    <a:lstStyle/>
                    <a:p>
                      <a:r>
                        <a:rPr lang="es-419" dirty="0"/>
                        <a:t>Gestión</a:t>
                      </a:r>
                    </a:p>
                  </a:txBody>
                  <a:tcPr marL="121920" marR="121920"/>
                </a:tc>
                <a:tc>
                  <a:txBody>
                    <a:bodyPr/>
                    <a:lstStyle/>
                    <a:p>
                      <a:r>
                        <a:rPr lang="es-419" dirty="0"/>
                        <a:t>Jóvenes</a:t>
                      </a:r>
                    </a:p>
                  </a:txBody>
                  <a:tcPr marL="121920" marR="121920">
                    <a:solidFill>
                      <a:schemeClr val="accent4">
                        <a:lumMod val="75000"/>
                      </a:schemeClr>
                    </a:solidFill>
                  </a:tcPr>
                </a:tc>
                <a:extLst>
                  <a:ext uri="{0D108BD9-81ED-4DB2-BD59-A6C34878D82A}">
                    <a16:rowId xmlns:a16="http://schemas.microsoft.com/office/drawing/2014/main" xmlns="" val="250966518"/>
                  </a:ext>
                </a:extLst>
              </a:tr>
              <a:tr h="567144">
                <a:tc>
                  <a:txBody>
                    <a:bodyPr/>
                    <a:lstStyle/>
                    <a:p>
                      <a:r>
                        <a:rPr lang="es-419" dirty="0"/>
                        <a:t>Reprobados</a:t>
                      </a:r>
                    </a:p>
                  </a:txBody>
                  <a:tcPr marL="121920" marR="121920"/>
                </a:tc>
                <a:tc>
                  <a:txBody>
                    <a:bodyPr/>
                    <a:lstStyle/>
                    <a:p>
                      <a:r>
                        <a:rPr lang="es-419" dirty="0"/>
                        <a:t>26,7%</a:t>
                      </a:r>
                    </a:p>
                  </a:txBody>
                  <a:tcPr marL="121920" marR="121920"/>
                </a:tc>
                <a:tc>
                  <a:txBody>
                    <a:bodyPr/>
                    <a:lstStyle/>
                    <a:p>
                      <a:r>
                        <a:rPr lang="es-419" dirty="0"/>
                        <a:t>6,7%</a:t>
                      </a:r>
                    </a:p>
                  </a:txBody>
                  <a:tcPr marL="121920" marR="121920">
                    <a:solidFill>
                      <a:schemeClr val="accent4">
                        <a:lumMod val="40000"/>
                        <a:lumOff val="60000"/>
                      </a:schemeClr>
                    </a:solidFill>
                  </a:tcPr>
                </a:tc>
                <a:extLst>
                  <a:ext uri="{0D108BD9-81ED-4DB2-BD59-A6C34878D82A}">
                    <a16:rowId xmlns:a16="http://schemas.microsoft.com/office/drawing/2014/main" xmlns="" val="69546056"/>
                  </a:ext>
                </a:extLst>
              </a:tr>
              <a:tr h="567144">
                <a:tc>
                  <a:txBody>
                    <a:bodyPr/>
                    <a:lstStyle/>
                    <a:p>
                      <a:r>
                        <a:rPr lang="es-419" dirty="0"/>
                        <a:t>Aprobados</a:t>
                      </a:r>
                    </a:p>
                  </a:txBody>
                  <a:tcPr marL="121920" marR="121920"/>
                </a:tc>
                <a:tc>
                  <a:txBody>
                    <a:bodyPr/>
                    <a:lstStyle/>
                    <a:p>
                      <a:r>
                        <a:rPr lang="es-419" dirty="0"/>
                        <a:t>73,3%</a:t>
                      </a:r>
                    </a:p>
                  </a:txBody>
                  <a:tcPr marL="121920" marR="121920"/>
                </a:tc>
                <a:tc>
                  <a:txBody>
                    <a:bodyPr/>
                    <a:lstStyle/>
                    <a:p>
                      <a:r>
                        <a:rPr lang="es-419" dirty="0"/>
                        <a:t>93,3%</a:t>
                      </a:r>
                    </a:p>
                  </a:txBody>
                  <a:tcPr marL="121920" marR="121920"/>
                </a:tc>
                <a:extLst>
                  <a:ext uri="{0D108BD9-81ED-4DB2-BD59-A6C34878D82A}">
                    <a16:rowId xmlns:a16="http://schemas.microsoft.com/office/drawing/2014/main" xmlns="" val="2443035114"/>
                  </a:ext>
                </a:extLst>
              </a:tr>
              <a:tr h="567144">
                <a:tc>
                  <a:txBody>
                    <a:bodyPr/>
                    <a:lstStyle/>
                    <a:p>
                      <a:r>
                        <a:rPr lang="es-419" dirty="0"/>
                        <a:t>Sin distinción</a:t>
                      </a:r>
                    </a:p>
                  </a:txBody>
                  <a:tcPr marL="121920" marR="121920"/>
                </a:tc>
                <a:tc>
                  <a:txBody>
                    <a:bodyPr/>
                    <a:lstStyle/>
                    <a:p>
                      <a:r>
                        <a:rPr lang="es-419" dirty="0"/>
                        <a:t>6,7%</a:t>
                      </a:r>
                    </a:p>
                  </a:txBody>
                  <a:tcPr marL="121920" marR="121920"/>
                </a:tc>
                <a:tc>
                  <a:txBody>
                    <a:bodyPr/>
                    <a:lstStyle/>
                    <a:p>
                      <a:r>
                        <a:rPr lang="es-419" dirty="0"/>
                        <a:t>0%</a:t>
                      </a:r>
                    </a:p>
                  </a:txBody>
                  <a:tcPr marL="121920" marR="121920">
                    <a:solidFill>
                      <a:schemeClr val="accent4">
                        <a:lumMod val="40000"/>
                        <a:lumOff val="60000"/>
                      </a:schemeClr>
                    </a:solidFill>
                  </a:tcPr>
                </a:tc>
                <a:extLst>
                  <a:ext uri="{0D108BD9-81ED-4DB2-BD59-A6C34878D82A}">
                    <a16:rowId xmlns:a16="http://schemas.microsoft.com/office/drawing/2014/main" xmlns="" val="2184213899"/>
                  </a:ext>
                </a:extLst>
              </a:tr>
              <a:tr h="567144">
                <a:tc>
                  <a:txBody>
                    <a:bodyPr/>
                    <a:lstStyle/>
                    <a:p>
                      <a:r>
                        <a:rPr lang="es-419" dirty="0"/>
                        <a:t>Con distinción</a:t>
                      </a:r>
                    </a:p>
                  </a:txBody>
                  <a:tcPr marL="121920" marR="121920"/>
                </a:tc>
                <a:tc>
                  <a:txBody>
                    <a:bodyPr/>
                    <a:lstStyle/>
                    <a:p>
                      <a:r>
                        <a:rPr lang="es-419" dirty="0"/>
                        <a:t>40%</a:t>
                      </a:r>
                    </a:p>
                  </a:txBody>
                  <a:tcPr marL="121920" marR="121920"/>
                </a:tc>
                <a:tc>
                  <a:txBody>
                    <a:bodyPr/>
                    <a:lstStyle/>
                    <a:p>
                      <a:r>
                        <a:rPr lang="es-419" dirty="0"/>
                        <a:t>40%</a:t>
                      </a:r>
                    </a:p>
                  </a:txBody>
                  <a:tcPr marL="121920" marR="121920">
                    <a:solidFill>
                      <a:schemeClr val="accent4">
                        <a:lumMod val="40000"/>
                        <a:lumOff val="60000"/>
                      </a:schemeClr>
                    </a:solidFill>
                  </a:tcPr>
                </a:tc>
                <a:extLst>
                  <a:ext uri="{0D108BD9-81ED-4DB2-BD59-A6C34878D82A}">
                    <a16:rowId xmlns:a16="http://schemas.microsoft.com/office/drawing/2014/main" xmlns="" val="1568108207"/>
                  </a:ext>
                </a:extLst>
              </a:tr>
              <a:tr h="567144">
                <a:tc>
                  <a:txBody>
                    <a:bodyPr/>
                    <a:lstStyle/>
                    <a:p>
                      <a:r>
                        <a:rPr lang="es-419" dirty="0"/>
                        <a:t>Con distinción máxima</a:t>
                      </a:r>
                    </a:p>
                  </a:txBody>
                  <a:tcPr marL="121920" marR="121920"/>
                </a:tc>
                <a:tc>
                  <a:txBody>
                    <a:bodyPr/>
                    <a:lstStyle/>
                    <a:p>
                      <a:r>
                        <a:rPr lang="es-419" dirty="0"/>
                        <a:t>26,7%</a:t>
                      </a:r>
                    </a:p>
                  </a:txBody>
                  <a:tcPr marL="121920" marR="121920"/>
                </a:tc>
                <a:tc>
                  <a:txBody>
                    <a:bodyPr/>
                    <a:lstStyle/>
                    <a:p>
                      <a:r>
                        <a:rPr lang="es-419" dirty="0"/>
                        <a:t>53,3%</a:t>
                      </a:r>
                    </a:p>
                  </a:txBody>
                  <a:tcPr marL="121920" marR="121920">
                    <a:solidFill>
                      <a:schemeClr val="accent4">
                        <a:lumMod val="40000"/>
                        <a:lumOff val="60000"/>
                      </a:schemeClr>
                    </a:solidFill>
                  </a:tcPr>
                </a:tc>
                <a:extLst>
                  <a:ext uri="{0D108BD9-81ED-4DB2-BD59-A6C34878D82A}">
                    <a16:rowId xmlns:a16="http://schemas.microsoft.com/office/drawing/2014/main" xmlns="" val="979106545"/>
                  </a:ext>
                </a:extLst>
              </a:tr>
            </a:tbl>
          </a:graphicData>
        </a:graphic>
      </p:graphicFrame>
      <p:sp>
        <p:nvSpPr>
          <p:cNvPr id="5" name="Rectángulo 4">
            <a:extLst>
              <a:ext uri="{FF2B5EF4-FFF2-40B4-BE49-F238E27FC236}">
                <a16:creationId xmlns:a16="http://schemas.microsoft.com/office/drawing/2014/main" xmlns="" id="{D97C081A-6F69-4F5B-ABFC-17B203250770}"/>
              </a:ext>
            </a:extLst>
          </p:cNvPr>
          <p:cNvSpPr/>
          <p:nvPr userDrawn="1"/>
        </p:nvSpPr>
        <p:spPr>
          <a:xfrm>
            <a:off x="633635" y="2231967"/>
            <a:ext cx="11102917" cy="500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dirty="0"/>
              <a:t>TASA DE APROBACIÓN</a:t>
            </a:r>
          </a:p>
        </p:txBody>
      </p:sp>
    </p:spTree>
    <p:extLst>
      <p:ext uri="{BB962C8B-B14F-4D97-AF65-F5344CB8AC3E}">
        <p14:creationId xmlns:p14="http://schemas.microsoft.com/office/powerpoint/2010/main" val="281513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Rectangle 14"/>
          <p:cNvSpPr/>
          <p:nvPr userDrawn="1"/>
        </p:nvSpPr>
        <p:spPr>
          <a:xfrm>
            <a:off x="490485" y="4800600"/>
            <a:ext cx="11269425" cy="1369143"/>
          </a:xfrm>
          <a:prstGeom prst="rect">
            <a:avLst/>
          </a:prstGeom>
          <a:solidFill>
            <a:schemeClr val="accent1">
              <a:lumMod val="20000"/>
              <a:lumOff val="8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455448" y="4800600"/>
            <a:ext cx="11316139" cy="566738"/>
          </a:xfrm>
          <a:prstGeom prst="rect">
            <a:avLst/>
          </a:prstGeom>
        </p:spPr>
        <p:txBody>
          <a:bodyPr anchor="b"/>
          <a:lstStyle>
            <a:lvl1pPr algn="l">
              <a:defRPr sz="2000" b="1">
                <a:solidFill>
                  <a:schemeClr val="tx2"/>
                </a:solidFill>
              </a:defRPr>
            </a:lvl1pPr>
          </a:lstStyle>
          <a:p>
            <a:r>
              <a:rPr lang="es-ES_tradnl" dirty="0" err="1"/>
              <a:t>Click</a:t>
            </a:r>
            <a:r>
              <a:rPr lang="es-ES_tradnl" dirty="0"/>
              <a:t> para editar t</a:t>
            </a:r>
            <a:r>
              <a:rPr lang="en-US" dirty="0" err="1"/>
              <a:t>í</a:t>
            </a:r>
            <a:r>
              <a:rPr lang="es-ES_tradnl" dirty="0" err="1"/>
              <a:t>tulo</a:t>
            </a:r>
            <a:r>
              <a:rPr lang="es-ES_tradnl" dirty="0"/>
              <a:t> de imagen</a:t>
            </a:r>
            <a:endParaRPr lang="en-US" dirty="0"/>
          </a:p>
        </p:txBody>
      </p:sp>
      <p:sp>
        <p:nvSpPr>
          <p:cNvPr id="13" name="Picture Placeholder 2"/>
          <p:cNvSpPr>
            <a:spLocks noGrp="1"/>
          </p:cNvSpPr>
          <p:nvPr>
            <p:ph type="pic" idx="1" hasCustomPrompt="1"/>
          </p:nvPr>
        </p:nvSpPr>
        <p:spPr>
          <a:xfrm>
            <a:off x="455448" y="1073355"/>
            <a:ext cx="11316139" cy="365422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t>
            </a:r>
            <a:r>
              <a:rPr lang="en-US" dirty="0" err="1"/>
              <a:t>para</a:t>
            </a:r>
            <a:r>
              <a:rPr lang="en-US" dirty="0"/>
              <a:t> </a:t>
            </a:r>
            <a:r>
              <a:rPr lang="en-US" dirty="0" err="1"/>
              <a:t>insertar</a:t>
            </a:r>
            <a:r>
              <a:rPr lang="en-US" dirty="0"/>
              <a:t> </a:t>
            </a:r>
            <a:r>
              <a:rPr lang="en-US" dirty="0" err="1"/>
              <a:t>imagen</a:t>
            </a:r>
            <a:r>
              <a:rPr lang="en-US" dirty="0"/>
              <a:t> o </a:t>
            </a:r>
            <a:r>
              <a:rPr lang="en-US" dirty="0" err="1"/>
              <a:t>gráfico</a:t>
            </a:r>
            <a:endParaRPr lang="en-US" dirty="0"/>
          </a:p>
        </p:txBody>
      </p:sp>
      <p:sp>
        <p:nvSpPr>
          <p:cNvPr id="14" name="Text Placeholder 3"/>
          <p:cNvSpPr>
            <a:spLocks noGrp="1"/>
          </p:cNvSpPr>
          <p:nvPr>
            <p:ph type="body" sz="half" idx="2" hasCustomPrompt="1"/>
          </p:nvPr>
        </p:nvSpPr>
        <p:spPr>
          <a:xfrm>
            <a:off x="455448" y="5367338"/>
            <a:ext cx="11316139"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para editar pie de imagen</a:t>
            </a:r>
          </a:p>
        </p:txBody>
      </p:sp>
      <p:sp>
        <p:nvSpPr>
          <p:cNvPr id="17" name="Text Placeholder 6"/>
          <p:cNvSpPr>
            <a:spLocks noGrp="1"/>
          </p:cNvSpPr>
          <p:nvPr>
            <p:ph type="body" sz="quarter" idx="12" hasCustomPrompt="1"/>
          </p:nvPr>
        </p:nvSpPr>
        <p:spPr>
          <a:xfrm>
            <a:off x="378973" y="327684"/>
            <a:ext cx="1988237" cy="307777"/>
          </a:xfrm>
          <a:prstGeom prst="rect">
            <a:avLst/>
          </a:prstGeom>
        </p:spPr>
        <p:txBody>
          <a:bodyPr vert="horz" wrap="none">
            <a:spAutoFit/>
          </a:bodyPr>
          <a:lstStyle>
            <a:lvl1pPr marL="0" indent="0" algn="l" defTabSz="457200" rtl="0" eaLnBrk="1" latinLnBrk="0" hangingPunct="1">
              <a:buNone/>
              <a:defRPr lang="en-US" sz="1400" kern="1200" baseline="0" dirty="0">
                <a:solidFill>
                  <a:schemeClr val="bg1">
                    <a:lumMod val="50000"/>
                  </a:schemeClr>
                </a:solidFill>
                <a:latin typeface="+mn-lt"/>
                <a:ea typeface="+mn-ea"/>
                <a:cs typeface="+mn-cs"/>
              </a:defRPr>
            </a:lvl1pPr>
            <a:lvl2pPr marL="0" indent="0" algn="l" defTabSz="457200" rtl="0" eaLnBrk="1" latinLnBrk="0" hangingPunct="1">
              <a:buNone/>
              <a:defRPr lang="es-ES_tradnl" sz="1000" kern="1200" dirty="0" smtClean="0">
                <a:solidFill>
                  <a:schemeClr val="tx1"/>
                </a:solidFill>
                <a:latin typeface="+mn-lt"/>
                <a:ea typeface="+mn-ea"/>
                <a:cs typeface="+mn-cs"/>
              </a:defRPr>
            </a:lvl2pPr>
            <a:lvl3pPr marL="0" indent="0" algn="l" defTabSz="457200" rtl="0" eaLnBrk="1" latinLnBrk="0" hangingPunct="1">
              <a:buNone/>
              <a:defRPr lang="es-ES_tradnl" sz="1000" kern="1200" dirty="0" smtClean="0">
                <a:solidFill>
                  <a:schemeClr val="tx1"/>
                </a:solidFill>
                <a:latin typeface="+mn-lt"/>
                <a:ea typeface="+mn-ea"/>
                <a:cs typeface="+mn-cs"/>
              </a:defRPr>
            </a:lvl3pPr>
            <a:lvl4pPr marL="0" indent="0" algn="l" defTabSz="457200" rtl="0" eaLnBrk="1" latinLnBrk="0" hangingPunct="1">
              <a:buNone/>
              <a:defRPr lang="es-ES_tradnl" sz="1000" kern="1200" dirty="0" smtClean="0">
                <a:solidFill>
                  <a:schemeClr val="tx1"/>
                </a:solidFill>
                <a:latin typeface="+mn-lt"/>
                <a:ea typeface="+mn-ea"/>
                <a:cs typeface="+mn-cs"/>
              </a:defRPr>
            </a:lvl4pPr>
            <a:lvl5pPr marL="0" indent="0" algn="l" defTabSz="457200" rtl="0" eaLnBrk="1" latinLnBrk="0" hangingPunct="1">
              <a:buNone/>
              <a:defRPr lang="en-US" sz="1000" kern="1200" dirty="0">
                <a:solidFill>
                  <a:schemeClr val="tx1"/>
                </a:solidFill>
                <a:latin typeface="+mn-lt"/>
                <a:ea typeface="+mn-ea"/>
                <a:cs typeface="+mn-cs"/>
              </a:defRPr>
            </a:lvl5pPr>
          </a:lstStyle>
          <a:p>
            <a:pPr lvl="0"/>
            <a:r>
              <a:rPr lang="es-ES_tradnl" dirty="0"/>
              <a:t>T</a:t>
            </a:r>
            <a:r>
              <a:rPr lang="en-US" dirty="0" err="1"/>
              <a:t>í</a:t>
            </a:r>
            <a:r>
              <a:rPr lang="es-ES_tradnl" dirty="0" err="1"/>
              <a:t>tulo</a:t>
            </a:r>
            <a:r>
              <a:rPr lang="es-ES_tradnl" dirty="0"/>
              <a:t> de la presentación</a:t>
            </a:r>
            <a:endParaRPr lang="en-US" dirty="0"/>
          </a:p>
        </p:txBody>
      </p:sp>
      <p:sp>
        <p:nvSpPr>
          <p:cNvPr id="18"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pic>
        <p:nvPicPr>
          <p:cNvPr id="16" name="Imagen 15" descr="Imagen que contiene alimentos&#10;&#10;Descripción generada automáticamente">
            <a:extLst>
              <a:ext uri="{FF2B5EF4-FFF2-40B4-BE49-F238E27FC236}">
                <a16:creationId xmlns:a16="http://schemas.microsoft.com/office/drawing/2014/main" xmlns="" id="{60C7E942-988D-4124-A589-49A827418F62}"/>
              </a:ext>
            </a:extLst>
          </p:cNvPr>
          <p:cNvPicPr>
            <a:picLocks noChangeAspect="1"/>
          </p:cNvPicPr>
          <p:nvPr userDrawn="1"/>
        </p:nvPicPr>
        <p:blipFill>
          <a:blip r:embed="rId2"/>
          <a:stretch>
            <a:fillRect/>
          </a:stretch>
        </p:blipFill>
        <p:spPr>
          <a:xfrm>
            <a:off x="9119974" y="1"/>
            <a:ext cx="2651612" cy="981428"/>
          </a:xfrm>
          <a:prstGeom prst="rect">
            <a:avLst/>
          </a:prstGeom>
        </p:spPr>
      </p:pic>
    </p:spTree>
    <p:extLst>
      <p:ext uri="{BB962C8B-B14F-4D97-AF65-F5344CB8AC3E}">
        <p14:creationId xmlns:p14="http://schemas.microsoft.com/office/powerpoint/2010/main" val="129944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Rectangle 14"/>
          <p:cNvSpPr/>
          <p:nvPr userDrawn="1"/>
        </p:nvSpPr>
        <p:spPr>
          <a:xfrm>
            <a:off x="6281720" y="1073354"/>
            <a:ext cx="5478189" cy="5096389"/>
          </a:xfrm>
          <a:prstGeom prst="rect">
            <a:avLst/>
          </a:prstGeom>
          <a:solidFill>
            <a:schemeClr val="accent1">
              <a:lumMod val="20000"/>
              <a:lumOff val="8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6281720" y="1073354"/>
            <a:ext cx="5489867" cy="566738"/>
          </a:xfrm>
          <a:prstGeom prst="rect">
            <a:avLst/>
          </a:prstGeom>
        </p:spPr>
        <p:txBody>
          <a:bodyPr anchor="b"/>
          <a:lstStyle>
            <a:lvl1pPr algn="l">
              <a:defRPr sz="2000" b="1">
                <a:solidFill>
                  <a:schemeClr val="tx2"/>
                </a:solidFill>
              </a:defRPr>
            </a:lvl1pPr>
          </a:lstStyle>
          <a:p>
            <a:r>
              <a:rPr lang="es-ES_tradnl" dirty="0" err="1"/>
              <a:t>Click</a:t>
            </a:r>
            <a:r>
              <a:rPr lang="es-ES_tradnl" dirty="0"/>
              <a:t> para editar t</a:t>
            </a:r>
            <a:r>
              <a:rPr lang="en-US" dirty="0" err="1"/>
              <a:t>í</a:t>
            </a:r>
            <a:r>
              <a:rPr lang="es-ES_tradnl" dirty="0" err="1"/>
              <a:t>tulo</a:t>
            </a:r>
            <a:r>
              <a:rPr lang="es-ES_tradnl" dirty="0"/>
              <a:t> de imagen</a:t>
            </a:r>
            <a:endParaRPr lang="en-US" dirty="0"/>
          </a:p>
        </p:txBody>
      </p:sp>
      <p:sp>
        <p:nvSpPr>
          <p:cNvPr id="13" name="Picture Placeholder 2"/>
          <p:cNvSpPr>
            <a:spLocks noGrp="1"/>
          </p:cNvSpPr>
          <p:nvPr>
            <p:ph type="pic" idx="1" hasCustomPrompt="1"/>
          </p:nvPr>
        </p:nvSpPr>
        <p:spPr>
          <a:xfrm>
            <a:off x="455448" y="1073355"/>
            <a:ext cx="5629627" cy="50988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a:t>
            </a:r>
            <a:r>
              <a:rPr lang="en-US" dirty="0" err="1"/>
              <a:t>para</a:t>
            </a:r>
            <a:r>
              <a:rPr lang="en-US" dirty="0"/>
              <a:t> </a:t>
            </a:r>
            <a:r>
              <a:rPr lang="en-US" dirty="0" err="1"/>
              <a:t>insertar</a:t>
            </a:r>
            <a:r>
              <a:rPr lang="en-US" dirty="0"/>
              <a:t> </a:t>
            </a:r>
            <a:r>
              <a:rPr lang="en-US" dirty="0" err="1"/>
              <a:t>imagen</a:t>
            </a:r>
            <a:r>
              <a:rPr lang="en-US" dirty="0"/>
              <a:t> o </a:t>
            </a:r>
            <a:r>
              <a:rPr lang="en-US" dirty="0" err="1"/>
              <a:t>gráfico</a:t>
            </a:r>
            <a:endParaRPr lang="en-US" dirty="0"/>
          </a:p>
        </p:txBody>
      </p:sp>
      <p:sp>
        <p:nvSpPr>
          <p:cNvPr id="14" name="Text Placeholder 3"/>
          <p:cNvSpPr>
            <a:spLocks noGrp="1"/>
          </p:cNvSpPr>
          <p:nvPr>
            <p:ph type="body" sz="half" idx="2" hasCustomPrompt="1"/>
          </p:nvPr>
        </p:nvSpPr>
        <p:spPr>
          <a:xfrm>
            <a:off x="6281720" y="1640092"/>
            <a:ext cx="5489867" cy="45321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err="1"/>
              <a:t>Click</a:t>
            </a:r>
            <a:r>
              <a:rPr lang="es-ES_tradnl" dirty="0"/>
              <a:t> para editar pie de imagen</a:t>
            </a:r>
          </a:p>
        </p:txBody>
      </p:sp>
      <p:sp>
        <p:nvSpPr>
          <p:cNvPr id="17" name="Text Placeholder 6"/>
          <p:cNvSpPr>
            <a:spLocks noGrp="1"/>
          </p:cNvSpPr>
          <p:nvPr>
            <p:ph type="body" sz="quarter" idx="12" hasCustomPrompt="1"/>
          </p:nvPr>
        </p:nvSpPr>
        <p:spPr>
          <a:xfrm>
            <a:off x="378973" y="327684"/>
            <a:ext cx="1988237" cy="307777"/>
          </a:xfrm>
          <a:prstGeom prst="rect">
            <a:avLst/>
          </a:prstGeom>
        </p:spPr>
        <p:txBody>
          <a:bodyPr vert="horz" wrap="none">
            <a:spAutoFit/>
          </a:bodyPr>
          <a:lstStyle>
            <a:lvl1pPr marL="0" indent="0" algn="l" defTabSz="457200" rtl="0" eaLnBrk="1" latinLnBrk="0" hangingPunct="1">
              <a:buNone/>
              <a:defRPr lang="en-US" sz="1400" kern="1200" baseline="0" dirty="0">
                <a:solidFill>
                  <a:schemeClr val="bg1">
                    <a:lumMod val="50000"/>
                  </a:schemeClr>
                </a:solidFill>
                <a:latin typeface="+mn-lt"/>
                <a:ea typeface="+mn-ea"/>
                <a:cs typeface="+mn-cs"/>
              </a:defRPr>
            </a:lvl1pPr>
            <a:lvl2pPr marL="0" indent="0" algn="l" defTabSz="457200" rtl="0" eaLnBrk="1" latinLnBrk="0" hangingPunct="1">
              <a:buNone/>
              <a:defRPr lang="es-ES_tradnl" sz="1000" kern="1200" dirty="0" smtClean="0">
                <a:solidFill>
                  <a:schemeClr val="tx1"/>
                </a:solidFill>
                <a:latin typeface="+mn-lt"/>
                <a:ea typeface="+mn-ea"/>
                <a:cs typeface="+mn-cs"/>
              </a:defRPr>
            </a:lvl2pPr>
            <a:lvl3pPr marL="0" indent="0" algn="l" defTabSz="457200" rtl="0" eaLnBrk="1" latinLnBrk="0" hangingPunct="1">
              <a:buNone/>
              <a:defRPr lang="es-ES_tradnl" sz="1000" kern="1200" dirty="0" smtClean="0">
                <a:solidFill>
                  <a:schemeClr val="tx1"/>
                </a:solidFill>
                <a:latin typeface="+mn-lt"/>
                <a:ea typeface="+mn-ea"/>
                <a:cs typeface="+mn-cs"/>
              </a:defRPr>
            </a:lvl3pPr>
            <a:lvl4pPr marL="0" indent="0" algn="l" defTabSz="457200" rtl="0" eaLnBrk="1" latinLnBrk="0" hangingPunct="1">
              <a:buNone/>
              <a:defRPr lang="es-ES_tradnl" sz="1000" kern="1200" dirty="0" smtClean="0">
                <a:solidFill>
                  <a:schemeClr val="tx1"/>
                </a:solidFill>
                <a:latin typeface="+mn-lt"/>
                <a:ea typeface="+mn-ea"/>
                <a:cs typeface="+mn-cs"/>
              </a:defRPr>
            </a:lvl4pPr>
            <a:lvl5pPr marL="0" indent="0" algn="l" defTabSz="457200" rtl="0" eaLnBrk="1" latinLnBrk="0" hangingPunct="1">
              <a:buNone/>
              <a:defRPr lang="en-US" sz="1000" kern="1200" dirty="0">
                <a:solidFill>
                  <a:schemeClr val="tx1"/>
                </a:solidFill>
                <a:latin typeface="+mn-lt"/>
                <a:ea typeface="+mn-ea"/>
                <a:cs typeface="+mn-cs"/>
              </a:defRPr>
            </a:lvl5pPr>
          </a:lstStyle>
          <a:p>
            <a:pPr lvl="0"/>
            <a:r>
              <a:rPr lang="es-ES_tradnl" dirty="0"/>
              <a:t>T</a:t>
            </a:r>
            <a:r>
              <a:rPr lang="en-US" dirty="0" err="1"/>
              <a:t>í</a:t>
            </a:r>
            <a:r>
              <a:rPr lang="es-ES_tradnl" dirty="0" err="1"/>
              <a:t>tulo</a:t>
            </a:r>
            <a:r>
              <a:rPr lang="es-ES_tradnl" dirty="0"/>
              <a:t> de la presentación</a:t>
            </a:r>
            <a:endParaRPr lang="en-US" dirty="0"/>
          </a:p>
        </p:txBody>
      </p:sp>
      <p:sp>
        <p:nvSpPr>
          <p:cNvPr id="18"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pic>
        <p:nvPicPr>
          <p:cNvPr id="16" name="Imagen 15" descr="Imagen que contiene alimentos&#10;&#10;Descripción generada automáticamente">
            <a:extLst>
              <a:ext uri="{FF2B5EF4-FFF2-40B4-BE49-F238E27FC236}">
                <a16:creationId xmlns:a16="http://schemas.microsoft.com/office/drawing/2014/main" xmlns="" id="{EF5527AB-99F7-4E62-88A2-1828CBA2889C}"/>
              </a:ext>
            </a:extLst>
          </p:cNvPr>
          <p:cNvPicPr>
            <a:picLocks noChangeAspect="1"/>
          </p:cNvPicPr>
          <p:nvPr userDrawn="1"/>
        </p:nvPicPr>
        <p:blipFill>
          <a:blip r:embed="rId2"/>
          <a:stretch>
            <a:fillRect/>
          </a:stretch>
        </p:blipFill>
        <p:spPr>
          <a:xfrm>
            <a:off x="9119974" y="1"/>
            <a:ext cx="2651612" cy="981428"/>
          </a:xfrm>
          <a:prstGeom prst="rect">
            <a:avLst/>
          </a:prstGeom>
        </p:spPr>
      </p:pic>
    </p:spTree>
    <p:extLst>
      <p:ext uri="{BB962C8B-B14F-4D97-AF65-F5344CB8AC3E}">
        <p14:creationId xmlns:p14="http://schemas.microsoft.com/office/powerpoint/2010/main" val="2039798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bg_PPT_celes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85" y="1278015"/>
            <a:ext cx="11269425" cy="4283484"/>
          </a:xfrm>
          <a:prstGeom prst="rect">
            <a:avLst/>
          </a:prstGeom>
        </p:spPr>
      </p:pic>
      <p:sp>
        <p:nvSpPr>
          <p:cNvPr id="15" name="Rectangle 14"/>
          <p:cNvSpPr/>
          <p:nvPr userDrawn="1"/>
        </p:nvSpPr>
        <p:spPr>
          <a:xfrm>
            <a:off x="455448" y="6288690"/>
            <a:ext cx="11316139" cy="676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490485" y="1278015"/>
            <a:ext cx="11269425" cy="42834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Box 2"/>
          <p:cNvSpPr txBox="1"/>
          <p:nvPr userDrawn="1"/>
        </p:nvSpPr>
        <p:spPr>
          <a:xfrm>
            <a:off x="3927442" y="3109452"/>
            <a:ext cx="4337119" cy="477683"/>
          </a:xfrm>
          <a:prstGeom prst="rect">
            <a:avLst/>
          </a:prstGeom>
          <a:noFill/>
        </p:spPr>
        <p:txBody>
          <a:bodyPr wrap="none" rtlCol="0" anchor="ctr">
            <a:noAutofit/>
          </a:bodyPr>
          <a:lstStyle/>
          <a:p>
            <a:pPr algn="ctr"/>
            <a:r>
              <a:rPr lang="es-ES_tradnl" sz="3600" b="1" dirty="0" err="1">
                <a:solidFill>
                  <a:schemeClr val="bg1"/>
                </a:solidFill>
              </a:rPr>
              <a:t>cesc.uchile.cl</a:t>
            </a:r>
            <a:endParaRPr lang="en-US" sz="3600" b="1" dirty="0">
              <a:solidFill>
                <a:schemeClr val="bg1"/>
              </a:solidFill>
            </a:endParaRPr>
          </a:p>
        </p:txBody>
      </p:sp>
      <p:sp>
        <p:nvSpPr>
          <p:cNvPr id="8" name="Footer Placeholder 4"/>
          <p:cNvSpPr txBox="1">
            <a:spLocks/>
          </p:cNvSpPr>
          <p:nvPr userDrawn="1"/>
        </p:nvSpPr>
        <p:spPr>
          <a:xfrm>
            <a:off x="486425" y="6441457"/>
            <a:ext cx="3042807" cy="187367"/>
          </a:xfrm>
          <a:prstGeom prst="rect">
            <a:avLst/>
          </a:prstGeom>
        </p:spPr>
        <p:txBody>
          <a:bodyPr vert="horz" wrap="none" lIns="0" tIns="0" rIns="91440" bIns="0" rtlCol="0" anchor="ctr"/>
          <a:lstStyle>
            <a:defPPr>
              <a:defRPr lang="en-US"/>
            </a:defPPr>
            <a:lvl1pPr marL="0" algn="r" defTabSz="457200" rtl="0" eaLnBrk="1" latinLnBrk="0" hangingPunct="1">
              <a:defRPr sz="1000" kern="1200" cap="all" spc="6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0" dirty="0"/>
              <a:t>CENTRO DE ESTUDIOS EN SEGURIDAD CIUDADANA</a:t>
            </a:r>
          </a:p>
        </p:txBody>
      </p:sp>
      <p:pic>
        <p:nvPicPr>
          <p:cNvPr id="10" name="Imagen 9" descr="Imagen que contiene alimentos&#10;&#10;Descripción generada automáticamente">
            <a:extLst>
              <a:ext uri="{FF2B5EF4-FFF2-40B4-BE49-F238E27FC236}">
                <a16:creationId xmlns:a16="http://schemas.microsoft.com/office/drawing/2014/main" xmlns="" id="{76D745E7-3980-4C95-88C9-8D6C08369E28}"/>
              </a:ext>
            </a:extLst>
          </p:cNvPr>
          <p:cNvPicPr>
            <a:picLocks noChangeAspect="1"/>
          </p:cNvPicPr>
          <p:nvPr userDrawn="1"/>
        </p:nvPicPr>
        <p:blipFill>
          <a:blip r:embed="rId3"/>
          <a:stretch>
            <a:fillRect/>
          </a:stretch>
        </p:blipFill>
        <p:spPr>
          <a:xfrm>
            <a:off x="9119974" y="1"/>
            <a:ext cx="2651612" cy="981428"/>
          </a:xfrm>
          <a:prstGeom prst="rect">
            <a:avLst/>
          </a:prstGeom>
        </p:spPr>
      </p:pic>
    </p:spTree>
    <p:extLst>
      <p:ext uri="{BB962C8B-B14F-4D97-AF65-F5344CB8AC3E}">
        <p14:creationId xmlns:p14="http://schemas.microsoft.com/office/powerpoint/2010/main" val="8243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75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907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0" r:id="rId5"/>
    <p:sldLayoutId id="2147483662" r:id="rId6"/>
    <p:sldLayoutId id="2147483661" r:id="rId7"/>
    <p:sldLayoutId id="214748365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ilto:diego.pinol@iap.uchile.c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a:extLst>
              <a:ext uri="{FF2B5EF4-FFF2-40B4-BE49-F238E27FC236}">
                <a16:creationId xmlns:a16="http://schemas.microsoft.com/office/drawing/2014/main" xmlns="" id="{4D11D0E7-A24D-644D-880F-DA8E6583470F}"/>
              </a:ext>
            </a:extLst>
          </p:cNvPr>
          <p:cNvSpPr txBox="1">
            <a:spLocks noChangeArrowheads="1"/>
          </p:cNvSpPr>
          <p:nvPr/>
        </p:nvSpPr>
        <p:spPr bwMode="auto">
          <a:xfrm>
            <a:off x="777915" y="2119872"/>
            <a:ext cx="6373626" cy="1221302"/>
          </a:xfrm>
          <a:prstGeom prst="rect">
            <a:avLst/>
          </a:prstGeom>
          <a:noFill/>
          <a:ln>
            <a:noFill/>
          </a:ln>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a:solidFill>
                  <a:srgbClr val="FFFFFF"/>
                </a:solidFill>
              </a14:hiddenFill>
            </a:ex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808080"/>
                </a:solidFill>
                <a:miter lim="800000"/>
                <a:headEnd/>
                <a:tailEnd/>
              </a14:hiddenLine>
            </a:ext>
          </a:extLst>
        </p:spPr>
        <p:txBody>
          <a:bodyPr rot="0" vert="horz" wrap="square" lIns="0" tIns="0" rIns="0" bIns="0" anchor="t" anchorCtr="0" upright="1">
            <a:noAutofit/>
          </a:bodyPr>
          <a:lstStyle/>
          <a:p>
            <a:pPr defTabSz="914400">
              <a:defRPr/>
            </a:pPr>
            <a:r>
              <a:rPr lang="es-ES" sz="3200" b="1" dirty="0" smtClean="0">
                <a:solidFill>
                  <a:srgbClr val="808080"/>
                </a:solidFill>
                <a:latin typeface="Calibri" panose="020F0502020204030204" pitchFamily="34" charset="0"/>
                <a:ea typeface="MS Mincho" panose="02020609040205080304" pitchFamily="49" charset="-128"/>
                <a:cs typeface="Times New Roman" panose="02020603050405020304" pitchFamily="18" charset="0"/>
              </a:rPr>
              <a:t>Sesión 3</a:t>
            </a:r>
          </a:p>
          <a:p>
            <a:pPr defTabSz="914400">
              <a:defRPr/>
            </a:pPr>
            <a:r>
              <a:rPr lang="es-ES" sz="2800" b="1" dirty="0" smtClean="0">
                <a:solidFill>
                  <a:srgbClr val="808080"/>
                </a:solidFill>
                <a:latin typeface="Calibri" panose="020F0502020204030204" pitchFamily="34" charset="0"/>
                <a:ea typeface="MS Mincho" panose="02020609040205080304" pitchFamily="49" charset="-128"/>
                <a:cs typeface="Times New Roman" panose="02020603050405020304" pitchFamily="18" charset="0"/>
              </a:rPr>
              <a:t>Taller Evaluación de impacto</a:t>
            </a:r>
          </a:p>
          <a:p>
            <a:pPr defTabSz="914400">
              <a:defRPr/>
            </a:pPr>
            <a:r>
              <a:rPr lang="es-ES" sz="2800" b="1" dirty="0" smtClean="0">
                <a:solidFill>
                  <a:srgbClr val="808080"/>
                </a:solidFill>
                <a:latin typeface="Calibri" panose="020F0502020204030204" pitchFamily="34" charset="0"/>
                <a:ea typeface="MS Mincho" panose="02020609040205080304" pitchFamily="49" charset="-128"/>
                <a:cs typeface="Times New Roman" panose="02020603050405020304" pitchFamily="18" charset="0"/>
              </a:rPr>
              <a:t>Medición de variables </a:t>
            </a:r>
          </a:p>
          <a:p>
            <a:pPr defTabSz="914400">
              <a:defRPr/>
            </a:pPr>
            <a:endParaRPr lang="es-ES" sz="3200" b="1" dirty="0">
              <a:solidFill>
                <a:srgbClr val="808080"/>
              </a:solidFill>
              <a:latin typeface="Calibri" panose="020F0502020204030204" pitchFamily="34" charset="0"/>
              <a:ea typeface="MS Mincho" panose="02020609040205080304" pitchFamily="49" charset="-128"/>
              <a:cs typeface="Times New Roman" panose="02020603050405020304" pitchFamily="18" charset="0"/>
            </a:endParaRPr>
          </a:p>
          <a:p>
            <a:pPr defTabSz="914400">
              <a:defRPr/>
            </a:pPr>
            <a:endParaRPr lang="es-ES" sz="3200" b="1" dirty="0" smtClean="0">
              <a:solidFill>
                <a:srgbClr val="808080"/>
              </a:solidFill>
              <a:latin typeface="Calibri" panose="020F0502020204030204" pitchFamily="34" charset="0"/>
              <a:ea typeface="MS Mincho" panose="02020609040205080304" pitchFamily="49" charset="-128"/>
              <a:cs typeface="Times New Roman" panose="02020603050405020304" pitchFamily="18" charset="0"/>
            </a:endParaRPr>
          </a:p>
          <a:p>
            <a:pPr defTabSz="914400">
              <a:defRPr/>
            </a:pPr>
            <a:r>
              <a:rPr lang="es-ES" sz="2400" b="1" dirty="0" smtClean="0">
                <a:solidFill>
                  <a:srgbClr val="808080"/>
                </a:solidFill>
                <a:latin typeface="Calibri" panose="020F0502020204030204" pitchFamily="34" charset="0"/>
                <a:ea typeface="MS Mincho" panose="02020609040205080304" pitchFamily="49" charset="-128"/>
                <a:cs typeface="Times New Roman" panose="02020603050405020304" pitchFamily="18" charset="0"/>
              </a:rPr>
              <a:t>Diego Piñol</a:t>
            </a:r>
          </a:p>
          <a:p>
            <a:pPr defTabSz="914400">
              <a:defRPr/>
            </a:pPr>
            <a:r>
              <a:rPr lang="es-ES" sz="2400" b="1" dirty="0" smtClean="0">
                <a:solidFill>
                  <a:srgbClr val="808080"/>
                </a:solidFill>
                <a:latin typeface="Calibri" panose="020F0502020204030204" pitchFamily="34" charset="0"/>
                <a:ea typeface="MS Mincho" panose="02020609040205080304" pitchFamily="49" charset="-128"/>
                <a:cs typeface="Times New Roman" panose="02020603050405020304" pitchFamily="18" charset="0"/>
              </a:rPr>
              <a:t>10 de septiembre 2022</a:t>
            </a:r>
            <a:endParaRPr lang="es-CL" sz="2400"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p:txBody>
      </p:sp>
      <p:pic>
        <p:nvPicPr>
          <p:cNvPr id="2" name="Imagen 1"/>
          <p:cNvPicPr>
            <a:picLocks noChangeAspect="1"/>
          </p:cNvPicPr>
          <p:nvPr/>
        </p:nvPicPr>
        <p:blipFill>
          <a:blip r:embed="rId2">
            <a:lum bright="-20000" contrast="40000"/>
          </a:blip>
          <a:stretch>
            <a:fillRect/>
          </a:stretch>
        </p:blipFill>
        <p:spPr>
          <a:xfrm>
            <a:off x="8160449" y="81318"/>
            <a:ext cx="3418999" cy="971076"/>
          </a:xfrm>
          <a:prstGeom prst="rect">
            <a:avLst/>
          </a:prstGeom>
        </p:spPr>
      </p:pic>
    </p:spTree>
    <p:extLst>
      <p:ext uri="{BB962C8B-B14F-4D97-AF65-F5344CB8AC3E}">
        <p14:creationId xmlns:p14="http://schemas.microsoft.com/office/powerpoint/2010/main" val="314570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sp>
        <p:nvSpPr>
          <p:cNvPr id="4" name="CuadroTexto 3"/>
          <p:cNvSpPr txBox="1"/>
          <p:nvPr/>
        </p:nvSpPr>
        <p:spPr>
          <a:xfrm>
            <a:off x="857250" y="1390650"/>
            <a:ext cx="4543425" cy="3970318"/>
          </a:xfrm>
          <a:prstGeom prst="rect">
            <a:avLst/>
          </a:prstGeom>
        </p:spPr>
        <p:txBody>
          <a:bodyPr wrap="square" rtlCol="0">
            <a:spAutoFit/>
          </a:bodyPr>
          <a:lstStyle/>
          <a:p>
            <a:pPr marL="0" indent="0">
              <a:buNone/>
            </a:pPr>
            <a:r>
              <a:rPr lang="es-CL" sz="2800" b="1" dirty="0" smtClean="0"/>
              <a:t>VENTAJAS</a:t>
            </a:r>
          </a:p>
          <a:p>
            <a:pPr marL="0" indent="0">
              <a:buNone/>
            </a:pPr>
            <a:endParaRPr lang="es-CL" sz="2800" b="1" dirty="0"/>
          </a:p>
          <a:p>
            <a:pPr marL="0" indent="0">
              <a:buNone/>
            </a:pPr>
            <a:r>
              <a:rPr lang="es-CL" sz="2800" dirty="0" smtClean="0"/>
              <a:t>Medición objetiva (aunque incorpora elementos de juicio clínico)</a:t>
            </a:r>
          </a:p>
          <a:p>
            <a:pPr marL="0" indent="0">
              <a:buNone/>
            </a:pPr>
            <a:r>
              <a:rPr lang="es-CL" sz="2800" dirty="0" smtClean="0"/>
              <a:t>Basada en evidencia</a:t>
            </a:r>
          </a:p>
          <a:p>
            <a:pPr marL="0" indent="0">
              <a:buNone/>
            </a:pPr>
            <a:r>
              <a:rPr lang="es-CL" sz="2800" dirty="0" smtClean="0"/>
              <a:t>Análisis multidimensional</a:t>
            </a:r>
          </a:p>
          <a:p>
            <a:pPr marL="0" indent="0">
              <a:buNone/>
            </a:pPr>
            <a:r>
              <a:rPr lang="es-CL" sz="2800" dirty="0" smtClean="0"/>
              <a:t>Variables dinámicas</a:t>
            </a:r>
          </a:p>
          <a:p>
            <a:pPr marL="0" indent="0">
              <a:buNone/>
            </a:pPr>
            <a:r>
              <a:rPr lang="es-CL" sz="2800" dirty="0" smtClean="0"/>
              <a:t>Facilidad de aplicación y uso</a:t>
            </a:r>
          </a:p>
        </p:txBody>
      </p:sp>
      <p:sp>
        <p:nvSpPr>
          <p:cNvPr id="9" name="CuadroTexto 8"/>
          <p:cNvSpPr txBox="1"/>
          <p:nvPr/>
        </p:nvSpPr>
        <p:spPr>
          <a:xfrm>
            <a:off x="6513583" y="1390650"/>
            <a:ext cx="4543425" cy="4401205"/>
          </a:xfrm>
          <a:prstGeom prst="rect">
            <a:avLst/>
          </a:prstGeom>
        </p:spPr>
        <p:txBody>
          <a:bodyPr wrap="square" rtlCol="0">
            <a:spAutoFit/>
          </a:bodyPr>
          <a:lstStyle/>
          <a:p>
            <a:pPr marL="0" indent="0">
              <a:buNone/>
            </a:pPr>
            <a:r>
              <a:rPr lang="es-CL" sz="2800" b="1" dirty="0" smtClean="0"/>
              <a:t>DESVENTAJAS</a:t>
            </a:r>
          </a:p>
          <a:p>
            <a:pPr marL="0" indent="0">
              <a:buNone/>
            </a:pPr>
            <a:endParaRPr lang="es-CL" sz="2800" b="1" dirty="0"/>
          </a:p>
          <a:p>
            <a:pPr marL="0" indent="0">
              <a:buNone/>
            </a:pPr>
            <a:r>
              <a:rPr lang="es-CL" sz="2800" dirty="0" smtClean="0"/>
              <a:t>Validación</a:t>
            </a:r>
          </a:p>
          <a:p>
            <a:pPr marL="0" indent="0">
              <a:buNone/>
            </a:pPr>
            <a:r>
              <a:rPr lang="es-CL" sz="2800" dirty="0" smtClean="0"/>
              <a:t>Usos en poblaciones particulares</a:t>
            </a:r>
          </a:p>
          <a:p>
            <a:pPr marL="0" indent="0">
              <a:buNone/>
            </a:pPr>
            <a:r>
              <a:rPr lang="es-CL" sz="2800" dirty="0" smtClean="0"/>
              <a:t>Responde a un enfoque en particular que puede no coincidir con la intervención</a:t>
            </a:r>
          </a:p>
          <a:p>
            <a:pPr marL="0" indent="0">
              <a:buNone/>
            </a:pPr>
            <a:r>
              <a:rPr lang="es-CL" sz="2800" dirty="0" smtClean="0"/>
              <a:t>Monitoreo de la calidad</a:t>
            </a:r>
          </a:p>
          <a:p>
            <a:pPr marL="0" indent="0">
              <a:buNone/>
            </a:pPr>
            <a:endParaRPr lang="es-CL" sz="2800" dirty="0" smtClean="0">
              <a:solidFill>
                <a:schemeClr val="tx2"/>
              </a:solidFill>
            </a:endParaRPr>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14478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 - Definición</a:t>
            </a:r>
            <a:endParaRPr lang="es-CL" sz="2800" dirty="0"/>
          </a:p>
        </p:txBody>
      </p:sp>
      <p:pic>
        <p:nvPicPr>
          <p:cNvPr id="5" name="Imagen 4"/>
          <p:cNvPicPr>
            <a:picLocks noChangeAspect="1"/>
          </p:cNvPicPr>
          <p:nvPr/>
        </p:nvPicPr>
        <p:blipFill>
          <a:blip r:embed="rId4"/>
          <a:stretch>
            <a:fillRect/>
          </a:stretch>
        </p:blipFill>
        <p:spPr>
          <a:xfrm>
            <a:off x="2267380" y="1051354"/>
            <a:ext cx="7657240" cy="4755292"/>
          </a:xfrm>
          <a:prstGeom prst="rect">
            <a:avLst/>
          </a:prstGeom>
        </p:spPr>
      </p:pic>
      <p:pic>
        <p:nvPicPr>
          <p:cNvPr id="8" name="Imagen 7"/>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9189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 - Definición</a:t>
            </a:r>
            <a:endParaRPr lang="es-CL" sz="2800" dirty="0"/>
          </a:p>
        </p:txBody>
      </p:sp>
      <p:pic>
        <p:nvPicPr>
          <p:cNvPr id="3" name="Imagen 2"/>
          <p:cNvPicPr>
            <a:picLocks noChangeAspect="1"/>
          </p:cNvPicPr>
          <p:nvPr/>
        </p:nvPicPr>
        <p:blipFill>
          <a:blip r:embed="rId4"/>
          <a:stretch>
            <a:fillRect/>
          </a:stretch>
        </p:blipFill>
        <p:spPr>
          <a:xfrm>
            <a:off x="2809874" y="1594014"/>
            <a:ext cx="6515817" cy="4108243"/>
          </a:xfrm>
          <a:prstGeom prst="rect">
            <a:avLst/>
          </a:prstGeom>
        </p:spPr>
      </p:pic>
      <p:pic>
        <p:nvPicPr>
          <p:cNvPr id="6" name="Imagen 5"/>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0273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 - Operacionalización</a:t>
            </a:r>
            <a:endParaRPr lang="es-CL" sz="2800" dirty="0"/>
          </a:p>
        </p:txBody>
      </p:sp>
      <p:pic>
        <p:nvPicPr>
          <p:cNvPr id="4" name="Imagen 3"/>
          <p:cNvPicPr>
            <a:picLocks noChangeAspect="1"/>
          </p:cNvPicPr>
          <p:nvPr/>
        </p:nvPicPr>
        <p:blipFill>
          <a:blip r:embed="rId4"/>
          <a:stretch>
            <a:fillRect/>
          </a:stretch>
        </p:blipFill>
        <p:spPr>
          <a:xfrm>
            <a:off x="2495550" y="1586457"/>
            <a:ext cx="7663032" cy="4028148"/>
          </a:xfrm>
          <a:prstGeom prst="rect">
            <a:avLst/>
          </a:prstGeom>
        </p:spPr>
      </p:pic>
      <p:pic>
        <p:nvPicPr>
          <p:cNvPr id="6" name="Imagen 5"/>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892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 - Operacionalización</a:t>
            </a:r>
            <a:endParaRPr lang="es-CL" sz="2800" dirty="0"/>
          </a:p>
        </p:txBody>
      </p:sp>
      <p:pic>
        <p:nvPicPr>
          <p:cNvPr id="3" name="Imagen 2"/>
          <p:cNvPicPr>
            <a:picLocks noChangeAspect="1"/>
          </p:cNvPicPr>
          <p:nvPr/>
        </p:nvPicPr>
        <p:blipFill>
          <a:blip r:embed="rId4"/>
          <a:stretch>
            <a:fillRect/>
          </a:stretch>
        </p:blipFill>
        <p:spPr>
          <a:xfrm>
            <a:off x="2343150" y="1664366"/>
            <a:ext cx="7718668" cy="3950239"/>
          </a:xfrm>
          <a:prstGeom prst="rect">
            <a:avLst/>
          </a:prstGeom>
        </p:spPr>
      </p:pic>
      <p:pic>
        <p:nvPicPr>
          <p:cNvPr id="6" name="Imagen 5"/>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49235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a:t>
            </a:r>
            <a:endParaRPr lang="es-CL" sz="2800" dirty="0"/>
          </a:p>
        </p:txBody>
      </p:sp>
      <p:pic>
        <p:nvPicPr>
          <p:cNvPr id="4" name="Imagen 3"/>
          <p:cNvPicPr>
            <a:picLocks noChangeAspect="1"/>
          </p:cNvPicPr>
          <p:nvPr/>
        </p:nvPicPr>
        <p:blipFill>
          <a:blip r:embed="rId4"/>
          <a:stretch>
            <a:fillRect/>
          </a:stretch>
        </p:blipFill>
        <p:spPr>
          <a:xfrm>
            <a:off x="990600" y="902436"/>
            <a:ext cx="7587232" cy="5294154"/>
          </a:xfrm>
          <a:prstGeom prst="rect">
            <a:avLst/>
          </a:prstGeom>
        </p:spPr>
      </p:pic>
      <p:pic>
        <p:nvPicPr>
          <p:cNvPr id="6" name="Imagen 5"/>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1654516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a:t>
            </a:r>
            <a:endParaRPr lang="es-CL" sz="2800" dirty="0"/>
          </a:p>
        </p:txBody>
      </p:sp>
      <p:pic>
        <p:nvPicPr>
          <p:cNvPr id="3" name="Imagen 2"/>
          <p:cNvPicPr>
            <a:picLocks noChangeAspect="1"/>
          </p:cNvPicPr>
          <p:nvPr/>
        </p:nvPicPr>
        <p:blipFill>
          <a:blip r:embed="rId4"/>
          <a:stretch>
            <a:fillRect/>
          </a:stretch>
        </p:blipFill>
        <p:spPr>
          <a:xfrm>
            <a:off x="942974" y="902436"/>
            <a:ext cx="7656569" cy="5286549"/>
          </a:xfrm>
          <a:prstGeom prst="rect">
            <a:avLst/>
          </a:prstGeom>
        </p:spPr>
      </p:pic>
      <p:pic>
        <p:nvPicPr>
          <p:cNvPr id="6" name="Imagen 5"/>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46836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REINCIDENCIA - Indicadores</a:t>
            </a:r>
            <a:endParaRPr lang="es-CL" sz="2800" dirty="0"/>
          </a:p>
        </p:txBody>
      </p:sp>
      <p:sp>
        <p:nvSpPr>
          <p:cNvPr id="4" name="CuadroTexto 3"/>
          <p:cNvSpPr txBox="1"/>
          <p:nvPr/>
        </p:nvSpPr>
        <p:spPr>
          <a:xfrm>
            <a:off x="857250" y="1390650"/>
            <a:ext cx="4543425" cy="4647426"/>
          </a:xfrm>
          <a:prstGeom prst="rect">
            <a:avLst/>
          </a:prstGeom>
        </p:spPr>
        <p:txBody>
          <a:bodyPr wrap="square" rtlCol="0">
            <a:spAutoFit/>
          </a:bodyPr>
          <a:lstStyle/>
          <a:p>
            <a:pPr marL="0" indent="0">
              <a:buNone/>
            </a:pPr>
            <a:r>
              <a:rPr lang="es-CL" sz="2800" b="1" dirty="0" smtClean="0">
                <a:solidFill>
                  <a:schemeClr val="tx2"/>
                </a:solidFill>
              </a:rPr>
              <a:t>Tasa de reincidencia</a:t>
            </a:r>
          </a:p>
          <a:p>
            <a:pPr marL="0" indent="0">
              <a:buNone/>
            </a:pPr>
            <a:endParaRPr lang="es-CL" sz="2800" b="1" dirty="0">
              <a:solidFill>
                <a:schemeClr val="tx2"/>
              </a:solidFill>
            </a:endParaRPr>
          </a:p>
          <a:p>
            <a:r>
              <a:rPr lang="es-MX" sz="2000" i="1" dirty="0">
                <a:solidFill>
                  <a:schemeClr val="tx2"/>
                </a:solidFill>
              </a:rPr>
              <a:t>Expresa el número </a:t>
            </a:r>
            <a:r>
              <a:rPr lang="es-MX" sz="2000" i="1" dirty="0" smtClean="0">
                <a:solidFill>
                  <a:schemeClr val="tx2"/>
                </a:solidFill>
              </a:rPr>
              <a:t>de infractores </a:t>
            </a:r>
            <a:r>
              <a:rPr lang="es-MX" sz="2000" i="1" dirty="0">
                <a:solidFill>
                  <a:schemeClr val="tx2"/>
                </a:solidFill>
              </a:rPr>
              <a:t>que han reincidido en un </a:t>
            </a:r>
            <a:r>
              <a:rPr lang="es-MX" sz="2000" i="1" dirty="0" smtClean="0">
                <a:solidFill>
                  <a:schemeClr val="tx2"/>
                </a:solidFill>
              </a:rPr>
              <a:t>periodo de tiempo, </a:t>
            </a:r>
            <a:r>
              <a:rPr lang="es-MX" sz="2000" i="1" dirty="0">
                <a:solidFill>
                  <a:schemeClr val="tx2"/>
                </a:solidFill>
              </a:rPr>
              <a:t>generalmente se expresa cada 100 infractores</a:t>
            </a:r>
          </a:p>
          <a:p>
            <a:r>
              <a:rPr lang="es-MX" sz="2000" dirty="0">
                <a:solidFill>
                  <a:schemeClr val="tx2"/>
                </a:solidFill>
              </a:rPr>
              <a:t>Tasa anual y acumulativa (12 y 24 meses desde el seguimiento)</a:t>
            </a:r>
          </a:p>
          <a:p>
            <a:r>
              <a:rPr lang="es-MX" sz="2000" dirty="0">
                <a:solidFill>
                  <a:schemeClr val="tx2"/>
                </a:solidFill>
              </a:rPr>
              <a:t>Según modo de cumplimiento de condena </a:t>
            </a:r>
            <a:endParaRPr lang="es-MX" sz="2000" dirty="0" smtClean="0">
              <a:solidFill>
                <a:schemeClr val="tx2"/>
              </a:solidFill>
            </a:endParaRPr>
          </a:p>
          <a:p>
            <a:r>
              <a:rPr lang="es-MX" sz="2000" dirty="0" smtClean="0">
                <a:solidFill>
                  <a:schemeClr val="tx2"/>
                </a:solidFill>
              </a:rPr>
              <a:t>Caracterización </a:t>
            </a:r>
            <a:r>
              <a:rPr lang="es-MX" sz="2000" dirty="0">
                <a:solidFill>
                  <a:schemeClr val="tx2"/>
                </a:solidFill>
              </a:rPr>
              <a:t>sociodemográfica (tasa por sexo, tasa por segmento etario, tasa por región)</a:t>
            </a:r>
          </a:p>
          <a:p>
            <a:r>
              <a:rPr lang="es-MX" sz="2000" dirty="0">
                <a:solidFill>
                  <a:schemeClr val="tx2"/>
                </a:solidFill>
              </a:rPr>
              <a:t>Por agrupaciones de </a:t>
            </a:r>
            <a:r>
              <a:rPr lang="es-MX" sz="2000" dirty="0" smtClean="0">
                <a:solidFill>
                  <a:schemeClr val="tx2"/>
                </a:solidFill>
              </a:rPr>
              <a:t>delitos</a:t>
            </a:r>
            <a:endParaRPr lang="es-MX" sz="2000" dirty="0">
              <a:solidFill>
                <a:schemeClr val="tx2"/>
              </a:solidFill>
            </a:endParaRPr>
          </a:p>
        </p:txBody>
      </p:sp>
      <p:sp>
        <p:nvSpPr>
          <p:cNvPr id="9" name="CuadroTexto 8"/>
          <p:cNvSpPr txBox="1"/>
          <p:nvPr/>
        </p:nvSpPr>
        <p:spPr>
          <a:xfrm>
            <a:off x="6513583" y="1390650"/>
            <a:ext cx="4543425" cy="3108543"/>
          </a:xfrm>
          <a:prstGeom prst="rect">
            <a:avLst/>
          </a:prstGeom>
        </p:spPr>
        <p:txBody>
          <a:bodyPr wrap="square" rtlCol="0">
            <a:spAutoFit/>
          </a:bodyPr>
          <a:lstStyle/>
          <a:p>
            <a:pPr marL="0" indent="0">
              <a:buNone/>
            </a:pPr>
            <a:r>
              <a:rPr lang="es-CL" sz="2800" b="1" dirty="0" smtClean="0">
                <a:solidFill>
                  <a:schemeClr val="tx2"/>
                </a:solidFill>
              </a:rPr>
              <a:t>Frecuencia</a:t>
            </a:r>
          </a:p>
          <a:p>
            <a:pPr marL="0" indent="0">
              <a:buNone/>
            </a:pPr>
            <a:endParaRPr lang="es-CL" sz="2800" b="1" dirty="0" smtClean="0">
              <a:solidFill>
                <a:schemeClr val="tx2"/>
              </a:solidFill>
            </a:endParaRPr>
          </a:p>
          <a:p>
            <a:pPr marL="0" indent="0">
              <a:buNone/>
            </a:pPr>
            <a:r>
              <a:rPr lang="es-CL" sz="2800" b="1" dirty="0" smtClean="0">
                <a:solidFill>
                  <a:schemeClr val="tx2"/>
                </a:solidFill>
              </a:rPr>
              <a:t>Latencia</a:t>
            </a:r>
          </a:p>
          <a:p>
            <a:pPr marL="0" indent="0">
              <a:buNone/>
            </a:pPr>
            <a:endParaRPr lang="es-CL" sz="2800" b="1" dirty="0">
              <a:solidFill>
                <a:schemeClr val="tx2"/>
              </a:solidFill>
            </a:endParaRPr>
          </a:p>
          <a:p>
            <a:pPr marL="0" indent="0">
              <a:buNone/>
            </a:pPr>
            <a:r>
              <a:rPr lang="es-CL" sz="2800" b="1" dirty="0" smtClean="0">
                <a:solidFill>
                  <a:schemeClr val="tx2"/>
                </a:solidFill>
              </a:rPr>
              <a:t>Especificidad</a:t>
            </a:r>
          </a:p>
          <a:p>
            <a:pPr marL="0" indent="0">
              <a:buNone/>
            </a:pPr>
            <a:endParaRPr lang="es-CL" sz="2800" b="1" dirty="0">
              <a:solidFill>
                <a:schemeClr val="tx2"/>
              </a:solidFill>
            </a:endParaRPr>
          </a:p>
          <a:p>
            <a:pPr marL="0" indent="0">
              <a:buNone/>
            </a:pPr>
            <a:r>
              <a:rPr lang="es-CL" sz="2800" b="1" dirty="0" smtClean="0">
                <a:solidFill>
                  <a:schemeClr val="tx2"/>
                </a:solidFill>
              </a:rPr>
              <a:t>Severidad</a:t>
            </a:r>
            <a:endParaRPr lang="es-CL" sz="2800" b="1" dirty="0">
              <a:solidFill>
                <a:schemeClr val="tx2"/>
              </a:solidFill>
            </a:endParaRPr>
          </a:p>
        </p:txBody>
      </p:sp>
      <p:pic>
        <p:nvPicPr>
          <p:cNvPr id="6" name="Imagen 5"/>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3106008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DESISTIMIENTO</a:t>
            </a:r>
            <a:endParaRPr lang="es-CL" sz="2800" dirty="0"/>
          </a:p>
        </p:txBody>
      </p:sp>
      <p:sp>
        <p:nvSpPr>
          <p:cNvPr id="4" name="CuadroTexto 3"/>
          <p:cNvSpPr txBox="1"/>
          <p:nvPr/>
        </p:nvSpPr>
        <p:spPr>
          <a:xfrm>
            <a:off x="857250" y="1390650"/>
            <a:ext cx="4543425" cy="3539430"/>
          </a:xfrm>
          <a:prstGeom prst="rect">
            <a:avLst/>
          </a:prstGeom>
        </p:spPr>
        <p:txBody>
          <a:bodyPr wrap="square" rtlCol="0">
            <a:spAutoFit/>
          </a:bodyPr>
          <a:lstStyle/>
          <a:p>
            <a:pPr marL="0" indent="0">
              <a:buNone/>
            </a:pPr>
            <a:r>
              <a:rPr lang="es-CL" sz="2800" b="1" dirty="0" smtClean="0">
                <a:solidFill>
                  <a:schemeClr val="tx2"/>
                </a:solidFill>
              </a:rPr>
              <a:t>VENTAJAS</a:t>
            </a:r>
          </a:p>
          <a:p>
            <a:pPr marL="0" indent="0">
              <a:buNone/>
            </a:pPr>
            <a:endParaRPr lang="es-CL" sz="2800" b="1" dirty="0">
              <a:solidFill>
                <a:schemeClr val="tx2"/>
              </a:solidFill>
            </a:endParaRPr>
          </a:p>
          <a:p>
            <a:pPr marL="0" indent="0">
              <a:buNone/>
            </a:pPr>
            <a:r>
              <a:rPr lang="es-CL" sz="2800" dirty="0" smtClean="0">
                <a:solidFill>
                  <a:schemeClr val="tx2"/>
                </a:solidFill>
              </a:rPr>
              <a:t>Permite observar procesos de cambio</a:t>
            </a:r>
          </a:p>
          <a:p>
            <a:pPr marL="0" indent="0">
              <a:buNone/>
            </a:pPr>
            <a:r>
              <a:rPr lang="es-CL" sz="2800" dirty="0" smtClean="0">
                <a:solidFill>
                  <a:schemeClr val="tx2"/>
                </a:solidFill>
              </a:rPr>
              <a:t>Analiza distintas áreas de funcionamiento</a:t>
            </a:r>
          </a:p>
          <a:p>
            <a:pPr marL="0" indent="0">
              <a:buNone/>
            </a:pPr>
            <a:r>
              <a:rPr lang="es-CL" sz="2800" dirty="0" smtClean="0">
                <a:solidFill>
                  <a:schemeClr val="tx2"/>
                </a:solidFill>
              </a:rPr>
              <a:t>Está centrado en el logro</a:t>
            </a:r>
          </a:p>
          <a:p>
            <a:pPr marL="0" indent="0">
              <a:buNone/>
            </a:pPr>
            <a:r>
              <a:rPr lang="es-CL" sz="2800" dirty="0" smtClean="0">
                <a:solidFill>
                  <a:schemeClr val="tx2"/>
                </a:solidFill>
              </a:rPr>
              <a:t>Se centra en el sujeto</a:t>
            </a:r>
          </a:p>
        </p:txBody>
      </p:sp>
      <p:sp>
        <p:nvSpPr>
          <p:cNvPr id="9" name="CuadroTexto 8"/>
          <p:cNvSpPr txBox="1"/>
          <p:nvPr/>
        </p:nvSpPr>
        <p:spPr>
          <a:xfrm>
            <a:off x="6513583" y="1390650"/>
            <a:ext cx="4543425" cy="3970318"/>
          </a:xfrm>
          <a:prstGeom prst="rect">
            <a:avLst/>
          </a:prstGeom>
        </p:spPr>
        <p:txBody>
          <a:bodyPr wrap="square" rtlCol="0">
            <a:spAutoFit/>
          </a:bodyPr>
          <a:lstStyle/>
          <a:p>
            <a:pPr marL="0" indent="0">
              <a:buNone/>
            </a:pPr>
            <a:r>
              <a:rPr lang="es-CL" sz="2800" b="1" dirty="0" smtClean="0">
                <a:solidFill>
                  <a:schemeClr val="tx2"/>
                </a:solidFill>
              </a:rPr>
              <a:t>DESVENTAJAS</a:t>
            </a:r>
          </a:p>
          <a:p>
            <a:pPr marL="0" indent="0">
              <a:buNone/>
            </a:pPr>
            <a:endParaRPr lang="es-CL" sz="2800" b="1" dirty="0">
              <a:solidFill>
                <a:schemeClr val="tx2"/>
              </a:solidFill>
            </a:endParaRPr>
          </a:p>
          <a:p>
            <a:pPr marL="0" indent="0">
              <a:buNone/>
            </a:pPr>
            <a:r>
              <a:rPr lang="es-CL" sz="2800" dirty="0" smtClean="0">
                <a:solidFill>
                  <a:schemeClr val="tx2"/>
                </a:solidFill>
              </a:rPr>
              <a:t>No tiene operacionalización</a:t>
            </a:r>
          </a:p>
          <a:p>
            <a:pPr marL="0" indent="0">
              <a:buNone/>
            </a:pPr>
            <a:r>
              <a:rPr lang="es-CL" sz="2800" dirty="0" smtClean="0">
                <a:solidFill>
                  <a:schemeClr val="tx2"/>
                </a:solidFill>
              </a:rPr>
              <a:t>No está diseñado para medición de grupos ni para comparar</a:t>
            </a:r>
          </a:p>
          <a:p>
            <a:pPr marL="0" indent="0">
              <a:buNone/>
            </a:pPr>
            <a:r>
              <a:rPr lang="es-CL" sz="2800" dirty="0" smtClean="0">
                <a:solidFill>
                  <a:schemeClr val="tx2"/>
                </a:solidFill>
              </a:rPr>
              <a:t>Pocas intervenciones diseñadas bajo este enfoque</a:t>
            </a:r>
          </a:p>
          <a:p>
            <a:pPr marL="0" indent="0">
              <a:buNone/>
            </a:pPr>
            <a:endParaRPr lang="es-CL" sz="2800" dirty="0" smtClean="0">
              <a:solidFill>
                <a:schemeClr val="tx2"/>
              </a:solidFill>
            </a:endParaRPr>
          </a:p>
        </p:txBody>
      </p:sp>
      <p:pic>
        <p:nvPicPr>
          <p:cNvPr id="6" name="Imagen 5"/>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16463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REINSERCIÓN</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sp>
        <p:nvSpPr>
          <p:cNvPr id="6" name="Content Placeholder 2"/>
          <p:cNvSpPr txBox="1">
            <a:spLocks/>
          </p:cNvSpPr>
          <p:nvPr/>
        </p:nvSpPr>
        <p:spPr>
          <a:xfrm>
            <a:off x="487554" y="1521978"/>
            <a:ext cx="11091893"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defTabSz="914400"/>
            <a:r>
              <a:rPr lang="es-ES" sz="2400" b="1" dirty="0" smtClean="0"/>
              <a:t>Reinserción:</a:t>
            </a:r>
            <a:r>
              <a:rPr lang="es-ES" sz="2400" dirty="0" smtClean="0"/>
              <a:t> </a:t>
            </a:r>
            <a:r>
              <a:rPr lang="es-CL" sz="2400" dirty="0" smtClean="0"/>
              <a:t>acciones de asistencia y apoyo entregado a los infractores de ley y sus familias, tanto antes como después de su liberación, por parte de la administración penitenciaria, con la finalidad de </a:t>
            </a:r>
            <a:r>
              <a:rPr lang="es-CL" sz="2400" dirty="0" err="1" smtClean="0"/>
              <a:t>rearticular</a:t>
            </a:r>
            <a:r>
              <a:rPr lang="es-CL" sz="2400" dirty="0" smtClean="0"/>
              <a:t> y fortalecer los lazos desarrollados entre los (ex)infractores y las instituciones sociales (UNODC)</a:t>
            </a:r>
          </a:p>
          <a:p>
            <a:pPr algn="just" defTabSz="914400"/>
            <a:endParaRPr lang="es-ES" dirty="0" smtClean="0">
              <a:latin typeface="Franklin Gothic Medium Cond" pitchFamily="34" charset="0"/>
            </a:endParaRPr>
          </a:p>
          <a:p>
            <a:pPr defTabSz="914400"/>
            <a:endParaRPr lang="es-CL" dirty="0">
              <a:latin typeface="Franklin Gothic Medium Cond" pitchFamily="34" charset="0"/>
            </a:endParaRPr>
          </a:p>
        </p:txBody>
      </p:sp>
      <p:grpSp>
        <p:nvGrpSpPr>
          <p:cNvPr id="8" name="Group 9"/>
          <p:cNvGrpSpPr/>
          <p:nvPr/>
        </p:nvGrpSpPr>
        <p:grpSpPr>
          <a:xfrm>
            <a:off x="6664661" y="3472977"/>
            <a:ext cx="3744416" cy="1656184"/>
            <a:chOff x="4798293" y="3429000"/>
            <a:chExt cx="3744416" cy="1656184"/>
          </a:xfrm>
        </p:grpSpPr>
        <p:sp>
          <p:nvSpPr>
            <p:cNvPr id="9" name="Oval Callout 6"/>
            <p:cNvSpPr/>
            <p:nvPr/>
          </p:nvSpPr>
          <p:spPr>
            <a:xfrm>
              <a:off x="4798293" y="3429000"/>
              <a:ext cx="3744416" cy="1656184"/>
            </a:xfrm>
            <a:prstGeom prst="wedgeEllipseCallout">
              <a:avLst/>
            </a:prstGeom>
            <a:solidFill>
              <a:srgbClr val="A379BB"/>
            </a:solidFill>
            <a:ln w="19050" cap="flat" cmpd="sng" algn="ctr">
              <a:solidFill>
                <a:srgbClr val="A379B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smtClean="0">
                <a:ln>
                  <a:noFill/>
                </a:ln>
                <a:solidFill>
                  <a:prstClr val="white"/>
                </a:solidFill>
                <a:effectLst/>
                <a:uLnTx/>
                <a:uFillTx/>
                <a:latin typeface="Gill Sans MT"/>
              </a:endParaRPr>
            </a:p>
          </p:txBody>
        </p:sp>
        <p:sp>
          <p:nvSpPr>
            <p:cNvPr id="10" name="TextBox 7"/>
            <p:cNvSpPr txBox="1"/>
            <p:nvPr/>
          </p:nvSpPr>
          <p:spPr>
            <a:xfrm>
              <a:off x="5220072" y="3789040"/>
              <a:ext cx="288032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prstClr val="black"/>
                  </a:solidFill>
                  <a:effectLst/>
                  <a:uLnTx/>
                  <a:uFillTx/>
                  <a:latin typeface="Gill Sans MT"/>
                </a:rPr>
                <a:t>No reconoce la desigualdad de oportunidades y la exclusión (Moore)</a:t>
              </a:r>
              <a:endParaRPr kumimoji="0" lang="es-CL" sz="1800" b="0" i="0" u="none" strike="noStrike" kern="0" cap="none" spc="0" normalizeH="0" baseline="0" noProof="0" dirty="0" smtClean="0">
                <a:ln>
                  <a:noFill/>
                </a:ln>
                <a:solidFill>
                  <a:prstClr val="black"/>
                </a:solidFill>
                <a:effectLst/>
                <a:uLnTx/>
                <a:uFillTx/>
                <a:latin typeface="Gill Sans MT"/>
              </a:endParaRPr>
            </a:p>
          </p:txBody>
        </p:sp>
      </p:grpSp>
      <p:grpSp>
        <p:nvGrpSpPr>
          <p:cNvPr id="11" name="Group 11"/>
          <p:cNvGrpSpPr/>
          <p:nvPr/>
        </p:nvGrpSpPr>
        <p:grpSpPr>
          <a:xfrm>
            <a:off x="1703900" y="3472977"/>
            <a:ext cx="3744416" cy="1656184"/>
            <a:chOff x="4798293" y="3429000"/>
            <a:chExt cx="3744416" cy="1656184"/>
          </a:xfrm>
        </p:grpSpPr>
        <p:sp>
          <p:nvSpPr>
            <p:cNvPr id="12" name="Oval Callout 12"/>
            <p:cNvSpPr/>
            <p:nvPr/>
          </p:nvSpPr>
          <p:spPr>
            <a:xfrm>
              <a:off x="4798293" y="3429000"/>
              <a:ext cx="3744416" cy="1656184"/>
            </a:xfrm>
            <a:prstGeom prst="wedgeEllipseCallout">
              <a:avLst/>
            </a:prstGeom>
            <a:solidFill>
              <a:srgbClr val="A379BB"/>
            </a:solidFill>
            <a:ln w="19050" cap="flat" cmpd="sng" algn="ctr">
              <a:solidFill>
                <a:srgbClr val="A379B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smtClean="0">
                <a:ln>
                  <a:noFill/>
                </a:ln>
                <a:solidFill>
                  <a:prstClr val="white"/>
                </a:solidFill>
                <a:effectLst/>
                <a:uLnTx/>
                <a:uFillTx/>
                <a:latin typeface="Gill Sans MT"/>
              </a:endParaRPr>
            </a:p>
          </p:txBody>
        </p:sp>
        <p:sp>
          <p:nvSpPr>
            <p:cNvPr id="13" name="TextBox 13"/>
            <p:cNvSpPr txBox="1"/>
            <p:nvPr/>
          </p:nvSpPr>
          <p:spPr>
            <a:xfrm>
              <a:off x="5220072" y="3789040"/>
              <a:ext cx="288032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prstClr val="black"/>
                  </a:solidFill>
                  <a:effectLst/>
                  <a:uLnTx/>
                  <a:uFillTx/>
                  <a:latin typeface="Gill Sans MT"/>
                </a:rPr>
                <a:t>Asume una situación previa de inclusión e integración (</a:t>
              </a:r>
              <a:r>
                <a:rPr kumimoji="0" lang="es-ES" sz="1800" b="0" i="0" u="none" strike="noStrike" kern="0" cap="none" spc="0" normalizeH="0" baseline="0" noProof="0" dirty="0" err="1" smtClean="0">
                  <a:ln>
                    <a:noFill/>
                  </a:ln>
                  <a:solidFill>
                    <a:prstClr val="black"/>
                  </a:solidFill>
                  <a:effectLst/>
                  <a:uLnTx/>
                  <a:uFillTx/>
                  <a:latin typeface="Gill Sans MT"/>
                </a:rPr>
                <a:t>Len-chung</a:t>
              </a:r>
              <a:r>
                <a:rPr kumimoji="0" lang="es-ES" sz="1800" b="0" i="0" u="none" strike="noStrike" kern="0" cap="none" spc="0" normalizeH="0" baseline="0" noProof="0" dirty="0" smtClean="0">
                  <a:ln>
                    <a:noFill/>
                  </a:ln>
                  <a:solidFill>
                    <a:prstClr val="black"/>
                  </a:solidFill>
                  <a:effectLst/>
                  <a:uLnTx/>
                  <a:uFillTx/>
                  <a:latin typeface="Gill Sans MT"/>
                </a:rPr>
                <a:t>)</a:t>
              </a:r>
              <a:endParaRPr kumimoji="0" lang="es-CL" sz="1800" b="0" i="0" u="none" strike="noStrike" kern="0" cap="none" spc="0" normalizeH="0" baseline="0" noProof="0" dirty="0" smtClean="0">
                <a:ln>
                  <a:noFill/>
                </a:ln>
                <a:solidFill>
                  <a:prstClr val="black"/>
                </a:solidFill>
                <a:effectLst/>
                <a:uLnTx/>
                <a:uFillTx/>
                <a:latin typeface="Gill Sans MT"/>
              </a:endParaRPr>
            </a:p>
          </p:txBody>
        </p:sp>
      </p:grpSp>
    </p:spTree>
    <p:extLst>
      <p:ext uri="{BB962C8B-B14F-4D97-AF65-F5344CB8AC3E}">
        <p14:creationId xmlns:p14="http://schemas.microsoft.com/office/powerpoint/2010/main" val="177498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pic>
        <p:nvPicPr>
          <p:cNvPr id="10" name="Imagen 9"/>
          <p:cNvPicPr>
            <a:picLocks noChangeAspect="1"/>
          </p:cNvPicPr>
          <p:nvPr/>
        </p:nvPicPr>
        <p:blipFill>
          <a:blip r:embed="rId4">
            <a:lum bright="-20000" contrast="40000"/>
          </a:blip>
          <a:stretch>
            <a:fillRect/>
          </a:stretch>
        </p:blipFill>
        <p:spPr>
          <a:xfrm>
            <a:off x="8713375" y="81318"/>
            <a:ext cx="2866073" cy="814032"/>
          </a:xfrm>
          <a:prstGeom prst="rect">
            <a:avLst/>
          </a:prstGeom>
        </p:spPr>
      </p:pic>
      <p:pic>
        <p:nvPicPr>
          <p:cNvPr id="5" name="Imagen 4"/>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430987" y="1223889"/>
            <a:ext cx="9361119" cy="4736280"/>
          </a:xfrm>
          <a:prstGeom prst="rect">
            <a:avLst/>
          </a:prstGeom>
        </p:spPr>
      </p:pic>
    </p:spTree>
    <p:extLst>
      <p:ext uri="{BB962C8B-B14F-4D97-AF65-F5344CB8AC3E}">
        <p14:creationId xmlns:p14="http://schemas.microsoft.com/office/powerpoint/2010/main" val="1734698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REINSERCIÓN - Definición</a:t>
            </a:r>
            <a:endParaRPr lang="es-CL" sz="2800" dirty="0"/>
          </a:p>
        </p:txBody>
      </p:sp>
      <p:sp>
        <p:nvSpPr>
          <p:cNvPr id="4" name="Rectángulo 3"/>
          <p:cNvSpPr/>
          <p:nvPr/>
        </p:nvSpPr>
        <p:spPr>
          <a:xfrm>
            <a:off x="1186560" y="1247438"/>
            <a:ext cx="4871340" cy="3539430"/>
          </a:xfrm>
          <a:prstGeom prst="rect">
            <a:avLst/>
          </a:prstGeom>
        </p:spPr>
        <p:txBody>
          <a:bodyPr wrap="square">
            <a:spAutoFit/>
          </a:bodyPr>
          <a:lstStyle/>
          <a:p>
            <a:r>
              <a:rPr lang="es-MX" sz="2800" b="1" dirty="0"/>
              <a:t>P</a:t>
            </a:r>
            <a:r>
              <a:rPr lang="es-MX" sz="2800" b="1" dirty="0" smtClean="0"/>
              <a:t>olítica </a:t>
            </a:r>
            <a:r>
              <a:rPr lang="es-MX" sz="2800" b="1" dirty="0"/>
              <a:t>de Reinserción </a:t>
            </a:r>
            <a:r>
              <a:rPr lang="es-MX" sz="2800" b="1" dirty="0" smtClean="0"/>
              <a:t>Social 2017</a:t>
            </a:r>
          </a:p>
          <a:p>
            <a:r>
              <a:rPr lang="es-MX" sz="2800" dirty="0" smtClean="0"/>
              <a:t>Reinserción </a:t>
            </a:r>
            <a:r>
              <a:rPr lang="es-MX" sz="2800" dirty="0"/>
              <a:t>social se define como el proceso orientado a la </a:t>
            </a:r>
            <a:r>
              <a:rPr lang="es-MX" sz="2800" u="sng" dirty="0"/>
              <a:t>plena integración </a:t>
            </a:r>
            <a:r>
              <a:rPr lang="es-MX" sz="2800" dirty="0"/>
              <a:t>a la sociedad de una persona que ha sido condenada por infracción a la ley penal</a:t>
            </a:r>
            <a:endParaRPr lang="es-CL" sz="2800" dirty="0"/>
          </a:p>
        </p:txBody>
      </p:sp>
      <p:sp>
        <p:nvSpPr>
          <p:cNvPr id="6" name="Rectángulo 5"/>
          <p:cNvSpPr/>
          <p:nvPr/>
        </p:nvSpPr>
        <p:spPr>
          <a:xfrm>
            <a:off x="6387210" y="1247438"/>
            <a:ext cx="4871340" cy="2677656"/>
          </a:xfrm>
          <a:prstGeom prst="rect">
            <a:avLst/>
          </a:prstGeom>
        </p:spPr>
        <p:txBody>
          <a:bodyPr wrap="square">
            <a:spAutoFit/>
          </a:bodyPr>
          <a:lstStyle/>
          <a:p>
            <a:r>
              <a:rPr lang="es-MX" sz="2800" b="1" dirty="0" smtClean="0"/>
              <a:t>¿Qué es plena integración a la sociedad?</a:t>
            </a:r>
          </a:p>
          <a:p>
            <a:endParaRPr lang="es-MX" sz="2800" b="1" dirty="0"/>
          </a:p>
          <a:p>
            <a:r>
              <a:rPr lang="es-MX" sz="2800" dirty="0" smtClean="0"/>
              <a:t>Integración</a:t>
            </a:r>
          </a:p>
          <a:p>
            <a:r>
              <a:rPr lang="es-MX" sz="2800" dirty="0" smtClean="0"/>
              <a:t>Plena integración</a:t>
            </a:r>
          </a:p>
          <a:p>
            <a:r>
              <a:rPr lang="es-MX" sz="2800" dirty="0" smtClean="0"/>
              <a:t>Plena integración a la sociedad</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8211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REINSERCIÓN</a:t>
            </a:r>
            <a:endParaRPr lang="es-CL" sz="2800" dirty="0"/>
          </a:p>
        </p:txBody>
      </p:sp>
      <p:sp>
        <p:nvSpPr>
          <p:cNvPr id="4" name="Rectángulo 3"/>
          <p:cNvSpPr/>
          <p:nvPr/>
        </p:nvSpPr>
        <p:spPr>
          <a:xfrm>
            <a:off x="1186560" y="1247438"/>
            <a:ext cx="4871340" cy="3970318"/>
          </a:xfrm>
          <a:prstGeom prst="rect">
            <a:avLst/>
          </a:prstGeom>
        </p:spPr>
        <p:txBody>
          <a:bodyPr wrap="square">
            <a:spAutoFit/>
          </a:bodyPr>
          <a:lstStyle/>
          <a:p>
            <a:r>
              <a:rPr lang="es-MX" sz="2800" dirty="0" smtClean="0"/>
              <a:t>Las </a:t>
            </a:r>
            <a:r>
              <a:rPr lang="es-MX" sz="2800" dirty="0"/>
              <a:t>condiciones mínimas establecidas en el marco del Sistema de Protección Social Chile Solidario, dirigido a promover la incorporación de familias y personas en situación de extrema pobreza a las redes sociales y su acceso a mejores condiciones de vida. </a:t>
            </a:r>
            <a:endParaRPr lang="es-CL" sz="2800" dirty="0"/>
          </a:p>
        </p:txBody>
      </p:sp>
      <p:sp>
        <p:nvSpPr>
          <p:cNvPr id="6" name="Rectángulo 5"/>
          <p:cNvSpPr/>
          <p:nvPr/>
        </p:nvSpPr>
        <p:spPr>
          <a:xfrm>
            <a:off x="6387210" y="1247438"/>
            <a:ext cx="4871340" cy="4524315"/>
          </a:xfrm>
          <a:prstGeom prst="rect">
            <a:avLst/>
          </a:prstGeom>
        </p:spPr>
        <p:txBody>
          <a:bodyPr wrap="square">
            <a:spAutoFit/>
          </a:bodyPr>
          <a:lstStyle/>
          <a:p>
            <a:r>
              <a:rPr lang="es-MX" sz="2400" dirty="0"/>
              <a:t>Estos indicadores aluden al nivel macro y meso, por lo que debieran ser complementados con otros del nivel micro, en relación con conceptos tales como: Bienestar subjetivo, Apoyo social y Capacidad de agencia.</a:t>
            </a:r>
            <a:endParaRPr lang="es-CL" sz="2400" dirty="0"/>
          </a:p>
          <a:p>
            <a:r>
              <a:rPr lang="es-MX" sz="2400" dirty="0" smtClean="0"/>
              <a:t>Complementar </a:t>
            </a:r>
            <a:r>
              <a:rPr lang="es-MX" sz="2400" dirty="0"/>
              <a:t>con otros elementos </a:t>
            </a:r>
            <a:r>
              <a:rPr lang="es-MX" sz="2400" dirty="0" smtClean="0"/>
              <a:t>(por </a:t>
            </a:r>
            <a:r>
              <a:rPr lang="es-MX" sz="2400" dirty="0"/>
              <a:t>ejemplo, aquellos relativos a la calidad del empleo, calidad de la vivienda, participación social, cohesión social, entre otros). </a:t>
            </a:r>
            <a:endParaRPr lang="es-CL" sz="24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184102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REINSERCIÓN</a:t>
            </a:r>
            <a:endParaRPr lang="es-CL" sz="2800" dirty="0"/>
          </a:p>
        </p:txBody>
      </p:sp>
      <p:sp>
        <p:nvSpPr>
          <p:cNvPr id="3" name="Rectángulo 2"/>
          <p:cNvSpPr/>
          <p:nvPr/>
        </p:nvSpPr>
        <p:spPr>
          <a:xfrm>
            <a:off x="1186560" y="1593939"/>
            <a:ext cx="9896475" cy="3416320"/>
          </a:xfrm>
          <a:prstGeom prst="rect">
            <a:avLst/>
          </a:prstGeom>
        </p:spPr>
        <p:txBody>
          <a:bodyPr wrap="square">
            <a:spAutoFit/>
          </a:bodyPr>
          <a:lstStyle/>
          <a:p>
            <a:r>
              <a:rPr lang="es-MX" b="1" dirty="0"/>
              <a:t>I Identificación </a:t>
            </a:r>
          </a:p>
          <a:p>
            <a:r>
              <a:rPr lang="es-MX" dirty="0"/>
              <a:t>1. Que todos los miembros de la familia estén inscritos en el Registro Civil. </a:t>
            </a:r>
          </a:p>
          <a:p>
            <a:r>
              <a:rPr lang="es-MX" dirty="0"/>
              <a:t>2. Que todos los miembros de la familia tengan cédula de identidad. </a:t>
            </a:r>
          </a:p>
          <a:p>
            <a:r>
              <a:rPr lang="es-MX" dirty="0"/>
              <a:t>3. Que la familia tenga su ficha CAS vigente en la Municipalidad de su domicilio (a la fecha de egreso la ficha debe encontrarse vigente). </a:t>
            </a:r>
          </a:p>
          <a:p>
            <a:r>
              <a:rPr lang="es-MX" dirty="0"/>
              <a:t>4. Que todos los hombres de la familia mayores de 18 años tengan su situación militar al día (si han estado llamados el servicio militar deberá estar haciéndose, hecho o postergado). </a:t>
            </a:r>
          </a:p>
          <a:p>
            <a:r>
              <a:rPr lang="es-MX" dirty="0"/>
              <a:t>5. Que todos los miembros adultos de la familia tengan sus papeles de antecedentes regularizados (al menos en proceso de regularización). </a:t>
            </a:r>
          </a:p>
          <a:p>
            <a:r>
              <a:rPr lang="es-MX" dirty="0"/>
              <a:t>6. Que los miembros de la familia que presentan alguna discapacidad, la tengan debidamente certificada por la Comisión de Medicina Preventiva e Invalidez (COMPIN) y estén inscritos en el Registro Nacional de la Discapacidad, en el caso que la discapacidad lo amerite.</a:t>
            </a:r>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3073384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REINSERCIÓN</a:t>
            </a:r>
            <a:endParaRPr lang="es-CL" sz="2800" dirty="0"/>
          </a:p>
        </p:txBody>
      </p:sp>
      <p:sp>
        <p:nvSpPr>
          <p:cNvPr id="3" name="Rectángulo 2"/>
          <p:cNvSpPr/>
          <p:nvPr/>
        </p:nvSpPr>
        <p:spPr>
          <a:xfrm>
            <a:off x="1186560" y="1101903"/>
            <a:ext cx="10443465" cy="5078313"/>
          </a:xfrm>
          <a:prstGeom prst="rect">
            <a:avLst/>
          </a:prstGeom>
        </p:spPr>
        <p:txBody>
          <a:bodyPr wrap="square">
            <a:spAutoFit/>
          </a:bodyPr>
          <a:lstStyle/>
          <a:p>
            <a:r>
              <a:rPr lang="es-MX" b="1" dirty="0"/>
              <a:t>II Salud</a:t>
            </a:r>
          </a:p>
          <a:p>
            <a:r>
              <a:rPr lang="es-MX" dirty="0"/>
              <a:t>1. Que la familia esté inscrita en el Servicio de Atención Primaria de Salud (disponen de la credencial o documento que certifica su inscripción).</a:t>
            </a:r>
          </a:p>
          <a:p>
            <a:r>
              <a:rPr lang="es-MX" dirty="0"/>
              <a:t>2. Que las embarazadas tengan sus controles de salud al día (según normas del Ministerio de Salud) (a la fecha del egreso deberá estar realizado el último control que corresponda).</a:t>
            </a:r>
          </a:p>
          <a:p>
            <a:r>
              <a:rPr lang="es-MX" dirty="0"/>
              <a:t>3. Que los niños y niñas de 6 años o menos tengan sus vacunas al día (según normas del Ministerio de Salud) (a la fecha del egreso deberá estar la última vacuna que corresponda al día).</a:t>
            </a:r>
          </a:p>
          <a:p>
            <a:r>
              <a:rPr lang="es-MX" dirty="0"/>
              <a:t>4. Que los niños y niñas de 6 años o menos tengan sus controles de salud al día (según normas del Ministerio de Salud) (a la fecha del egreso deberá estar el último control que corresponda al día).</a:t>
            </a:r>
          </a:p>
          <a:p>
            <a:r>
              <a:rPr lang="es-MX" dirty="0"/>
              <a:t>5. Que las mujeres de 35 años y más tengan el examen de </a:t>
            </a:r>
            <a:r>
              <a:rPr lang="es-MX" dirty="0" err="1"/>
              <a:t>Papanicolau</a:t>
            </a:r>
            <a:r>
              <a:rPr lang="es-MX" dirty="0"/>
              <a:t> al día.</a:t>
            </a:r>
          </a:p>
          <a:p>
            <a:r>
              <a:rPr lang="es-MX" dirty="0"/>
              <a:t>6. Que las mujeres que usen algún método anticonceptivo estén bajo control médico (a la fecha del egreso deberá estar el último control que corresponda realizado).</a:t>
            </a:r>
          </a:p>
          <a:p>
            <a:r>
              <a:rPr lang="es-MX" dirty="0"/>
              <a:t>7. Que los adultos mayores de la familia estén bajo control médico en el consultorio (a la fecha del egreso deberá estar el último control que corresponda realizado).</a:t>
            </a:r>
          </a:p>
          <a:p>
            <a:r>
              <a:rPr lang="es-MX" dirty="0"/>
              <a:t>8. Que los miembros de la familia que sufren alguna enfermedad crónica, se encuentren bajo control médico en el centro de salud que corresponda (a la fecha del egreso deberá estar el último control que corresponda realizado). </a:t>
            </a:r>
          </a:p>
          <a:p>
            <a:r>
              <a:rPr lang="es-MX" dirty="0" smtClean="0"/>
              <a:t>…</a:t>
            </a:r>
            <a:endParaRPr lang="es-MX" dirty="0"/>
          </a:p>
        </p:txBody>
      </p:sp>
      <p:pic>
        <p:nvPicPr>
          <p:cNvPr id="5" name="Imagen 4"/>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60427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REINSERCIÓN</a:t>
            </a:r>
            <a:endParaRPr lang="es-CL" sz="2800" dirty="0"/>
          </a:p>
        </p:txBody>
      </p:sp>
      <p:pic>
        <p:nvPicPr>
          <p:cNvPr id="3" name="Imagen 2"/>
          <p:cNvPicPr>
            <a:picLocks noChangeAspect="1"/>
          </p:cNvPicPr>
          <p:nvPr/>
        </p:nvPicPr>
        <p:blipFill>
          <a:blip r:embed="rId4"/>
          <a:stretch>
            <a:fillRect/>
          </a:stretch>
        </p:blipFill>
        <p:spPr>
          <a:xfrm>
            <a:off x="1186560" y="1079589"/>
            <a:ext cx="10344561" cy="5184605"/>
          </a:xfrm>
          <a:prstGeom prst="rect">
            <a:avLst/>
          </a:prstGeom>
        </p:spPr>
      </p:pic>
      <p:pic>
        <p:nvPicPr>
          <p:cNvPr id="7" name="Imagen 6"/>
          <p:cNvPicPr>
            <a:picLocks noChangeAspect="1"/>
          </p:cNvPicPr>
          <p:nvPr/>
        </p:nvPicPr>
        <p:blipFill>
          <a:blip r:embed="rId5">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507864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1500" y="1295400"/>
            <a:ext cx="9677400" cy="1200329"/>
          </a:xfrm>
          <a:prstGeom prst="rect">
            <a:avLst/>
          </a:prstGeom>
        </p:spPr>
        <p:txBody>
          <a:bodyPr wrap="square" rtlCol="0">
            <a:spAutoFit/>
          </a:bodyPr>
          <a:lstStyle/>
          <a:p>
            <a:pPr marL="0" indent="0">
              <a:buNone/>
            </a:pPr>
            <a:r>
              <a:rPr lang="es-CL" sz="2400" b="1" dirty="0" smtClean="0">
                <a:solidFill>
                  <a:schemeClr val="bg1"/>
                </a:solidFill>
              </a:rPr>
              <a:t>Diego Piñol Arriagada</a:t>
            </a:r>
          </a:p>
          <a:p>
            <a:pPr marL="0" indent="0">
              <a:buNone/>
            </a:pPr>
            <a:r>
              <a:rPr lang="es-CL" sz="2400" b="1" dirty="0">
                <a:solidFill>
                  <a:schemeClr val="bg1"/>
                </a:solidFill>
                <a:hlinkClick r:id="rId2"/>
              </a:rPr>
              <a:t>d</a:t>
            </a:r>
            <a:r>
              <a:rPr lang="es-CL" sz="2400" b="1" dirty="0" smtClean="0">
                <a:solidFill>
                  <a:schemeClr val="bg1"/>
                </a:solidFill>
                <a:hlinkClick r:id="rId2"/>
              </a:rPr>
              <a:t>iego.pinol@iap.uchile.cl</a:t>
            </a:r>
            <a:endParaRPr lang="es-CL" sz="2400" b="1" dirty="0" smtClean="0">
              <a:solidFill>
                <a:schemeClr val="bg1"/>
              </a:solidFill>
            </a:endParaRPr>
          </a:p>
          <a:p>
            <a:pPr marL="0" indent="0">
              <a:buNone/>
            </a:pPr>
            <a:r>
              <a:rPr lang="es-CL" sz="2400" b="1" dirty="0" smtClean="0">
                <a:solidFill>
                  <a:schemeClr val="bg1"/>
                </a:solidFill>
              </a:rPr>
              <a:t>981340982</a:t>
            </a:r>
          </a:p>
        </p:txBody>
      </p:sp>
      <p:pic>
        <p:nvPicPr>
          <p:cNvPr id="3" name="Imagen 2"/>
          <p:cNvPicPr>
            <a:picLocks noChangeAspect="1"/>
          </p:cNvPicPr>
          <p:nvPr/>
        </p:nvPicPr>
        <p:blipFill>
          <a:blip r:embed="rId3">
            <a:lum bright="-20000" contrast="40000"/>
          </a:blip>
          <a:stretch>
            <a:fillRect/>
          </a:stretch>
        </p:blipFill>
        <p:spPr>
          <a:xfrm>
            <a:off x="3406435" y="3038654"/>
            <a:ext cx="5029764" cy="1428571"/>
          </a:xfrm>
          <a:prstGeom prst="rect">
            <a:avLst/>
          </a:prstGeom>
        </p:spPr>
      </p:pic>
      <p:sp>
        <p:nvSpPr>
          <p:cNvPr id="5" name="Rectángulo 4"/>
          <p:cNvSpPr/>
          <p:nvPr/>
        </p:nvSpPr>
        <p:spPr>
          <a:xfrm>
            <a:off x="8724900" y="114300"/>
            <a:ext cx="3114675" cy="9525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400599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VARIABLES CLAVES PARA EVALUAR IMPACTO</a:t>
            </a:r>
            <a:endParaRPr lang="es-CL" sz="2800" dirty="0"/>
          </a:p>
        </p:txBody>
      </p:sp>
      <p:sp>
        <p:nvSpPr>
          <p:cNvPr id="4" name="CuadroTexto 3"/>
          <p:cNvSpPr txBox="1"/>
          <p:nvPr/>
        </p:nvSpPr>
        <p:spPr>
          <a:xfrm>
            <a:off x="857250" y="1390650"/>
            <a:ext cx="4543425" cy="3108543"/>
          </a:xfrm>
          <a:prstGeom prst="rect">
            <a:avLst/>
          </a:prstGeom>
        </p:spPr>
        <p:txBody>
          <a:bodyPr wrap="square" rtlCol="0">
            <a:spAutoFit/>
          </a:bodyPr>
          <a:lstStyle/>
          <a:p>
            <a:pPr marL="0" indent="0">
              <a:buNone/>
            </a:pPr>
            <a:r>
              <a:rPr lang="es-CL" sz="2800" b="1" dirty="0" smtClean="0">
                <a:solidFill>
                  <a:schemeClr val="tx2"/>
                </a:solidFill>
              </a:rPr>
              <a:t>Variables de resultado (</a:t>
            </a:r>
            <a:r>
              <a:rPr lang="es-CL" sz="2800" b="1" dirty="0" err="1" smtClean="0">
                <a:solidFill>
                  <a:schemeClr val="tx2"/>
                </a:solidFill>
              </a:rPr>
              <a:t>outcome</a:t>
            </a:r>
            <a:r>
              <a:rPr lang="es-CL" sz="2800" b="1" dirty="0" smtClean="0">
                <a:solidFill>
                  <a:schemeClr val="tx2"/>
                </a:solidFill>
              </a:rPr>
              <a:t>)</a:t>
            </a:r>
          </a:p>
          <a:p>
            <a:pPr marL="0" indent="0">
              <a:buNone/>
            </a:pPr>
            <a:endParaRPr lang="es-CL" sz="2800" b="1" dirty="0">
              <a:solidFill>
                <a:schemeClr val="tx2"/>
              </a:solidFill>
            </a:endParaRPr>
          </a:p>
          <a:p>
            <a:pPr marL="0" indent="0">
              <a:buNone/>
            </a:pPr>
            <a:r>
              <a:rPr lang="es-CL" sz="2800" dirty="0" smtClean="0">
                <a:solidFill>
                  <a:schemeClr val="tx2"/>
                </a:solidFill>
              </a:rPr>
              <a:t>Reincidencia</a:t>
            </a:r>
          </a:p>
          <a:p>
            <a:pPr marL="0" indent="0">
              <a:buNone/>
            </a:pPr>
            <a:r>
              <a:rPr lang="es-CL" sz="2800" dirty="0" smtClean="0">
                <a:solidFill>
                  <a:schemeClr val="tx2"/>
                </a:solidFill>
              </a:rPr>
              <a:t>Riesgo de reincidencia</a:t>
            </a:r>
          </a:p>
          <a:p>
            <a:pPr marL="0" indent="0">
              <a:buNone/>
            </a:pPr>
            <a:r>
              <a:rPr lang="es-CL" sz="2800" dirty="0" smtClean="0">
                <a:solidFill>
                  <a:schemeClr val="tx2"/>
                </a:solidFill>
              </a:rPr>
              <a:t>Desistimiento</a:t>
            </a:r>
          </a:p>
          <a:p>
            <a:pPr marL="0" indent="0">
              <a:buNone/>
            </a:pPr>
            <a:r>
              <a:rPr lang="es-CL" sz="2800" dirty="0" smtClean="0">
                <a:solidFill>
                  <a:schemeClr val="tx2"/>
                </a:solidFill>
              </a:rPr>
              <a:t>Reinserción</a:t>
            </a:r>
          </a:p>
        </p:txBody>
      </p:sp>
      <p:sp>
        <p:nvSpPr>
          <p:cNvPr id="8" name="CuadroTexto 7"/>
          <p:cNvSpPr txBox="1"/>
          <p:nvPr/>
        </p:nvSpPr>
        <p:spPr>
          <a:xfrm>
            <a:off x="2162176" y="5151386"/>
            <a:ext cx="8404674" cy="1631216"/>
          </a:xfrm>
          <a:prstGeom prst="rect">
            <a:avLst/>
          </a:prstGeom>
        </p:spPr>
        <p:txBody>
          <a:bodyPr wrap="square" rtlCol="0">
            <a:spAutoFit/>
          </a:bodyPr>
          <a:lstStyle/>
          <a:p>
            <a:pPr marL="0" indent="0" algn="ctr">
              <a:buNone/>
            </a:pPr>
            <a:r>
              <a:rPr lang="es-CL" sz="2800" b="1" dirty="0" smtClean="0">
                <a:solidFill>
                  <a:schemeClr val="tx2"/>
                </a:solidFill>
              </a:rPr>
              <a:t>Variables mediadoras (</a:t>
            </a:r>
            <a:r>
              <a:rPr lang="es-CL" sz="2800" b="1" dirty="0" err="1" smtClean="0">
                <a:solidFill>
                  <a:schemeClr val="tx2"/>
                </a:solidFill>
              </a:rPr>
              <a:t>covariates</a:t>
            </a:r>
            <a:r>
              <a:rPr lang="es-CL" sz="2800" b="1" dirty="0" smtClean="0">
                <a:solidFill>
                  <a:schemeClr val="tx2"/>
                </a:solidFill>
              </a:rPr>
              <a:t>)</a:t>
            </a:r>
          </a:p>
          <a:p>
            <a:pPr marL="0" indent="0" algn="ctr">
              <a:buNone/>
            </a:pPr>
            <a:endParaRPr lang="es-CL" sz="1200" b="1" dirty="0">
              <a:solidFill>
                <a:schemeClr val="tx2"/>
              </a:solidFill>
            </a:endParaRPr>
          </a:p>
          <a:p>
            <a:pPr marL="0" indent="0" algn="ctr">
              <a:buNone/>
            </a:pPr>
            <a:r>
              <a:rPr lang="es-CL" sz="2800" dirty="0" smtClean="0">
                <a:solidFill>
                  <a:schemeClr val="tx2"/>
                </a:solidFill>
              </a:rPr>
              <a:t>Características de la muestra o unidad de análisis</a:t>
            </a:r>
          </a:p>
          <a:p>
            <a:pPr marL="0" indent="0" algn="ctr">
              <a:buNone/>
            </a:pPr>
            <a:endParaRPr lang="es-CL" sz="3200" dirty="0" smtClean="0">
              <a:solidFill>
                <a:schemeClr val="tx2"/>
              </a:solidFill>
            </a:endParaRPr>
          </a:p>
        </p:txBody>
      </p:sp>
      <p:sp>
        <p:nvSpPr>
          <p:cNvPr id="9" name="CuadroTexto 8"/>
          <p:cNvSpPr txBox="1"/>
          <p:nvPr/>
        </p:nvSpPr>
        <p:spPr>
          <a:xfrm>
            <a:off x="6513583" y="1390650"/>
            <a:ext cx="4543425" cy="3539430"/>
          </a:xfrm>
          <a:prstGeom prst="rect">
            <a:avLst/>
          </a:prstGeom>
        </p:spPr>
        <p:txBody>
          <a:bodyPr wrap="square" rtlCol="0">
            <a:spAutoFit/>
          </a:bodyPr>
          <a:lstStyle/>
          <a:p>
            <a:pPr marL="0" indent="0">
              <a:buNone/>
            </a:pPr>
            <a:r>
              <a:rPr lang="es-CL" sz="2800" b="1" dirty="0" smtClean="0">
                <a:solidFill>
                  <a:schemeClr val="tx2"/>
                </a:solidFill>
              </a:rPr>
              <a:t>Variables de implementación (proceso)</a:t>
            </a:r>
          </a:p>
          <a:p>
            <a:pPr marL="0" indent="0">
              <a:buNone/>
            </a:pPr>
            <a:endParaRPr lang="es-CL" sz="2800" b="1" dirty="0">
              <a:solidFill>
                <a:schemeClr val="tx2"/>
              </a:solidFill>
            </a:endParaRPr>
          </a:p>
          <a:p>
            <a:pPr marL="0" indent="0">
              <a:buNone/>
            </a:pPr>
            <a:r>
              <a:rPr lang="es-CL" sz="2800" dirty="0" smtClean="0">
                <a:solidFill>
                  <a:schemeClr val="tx2"/>
                </a:solidFill>
              </a:rPr>
              <a:t>Número de intervenciones</a:t>
            </a:r>
          </a:p>
          <a:p>
            <a:r>
              <a:rPr lang="es-CL" sz="2800" dirty="0">
                <a:solidFill>
                  <a:schemeClr val="tx2"/>
                </a:solidFill>
              </a:rPr>
              <a:t>Tipo de intervención</a:t>
            </a:r>
          </a:p>
          <a:p>
            <a:pPr marL="0" indent="0">
              <a:buNone/>
            </a:pPr>
            <a:r>
              <a:rPr lang="es-CL" sz="2800" dirty="0" smtClean="0">
                <a:solidFill>
                  <a:schemeClr val="tx2"/>
                </a:solidFill>
              </a:rPr>
              <a:t>Tiempo de intervención</a:t>
            </a:r>
          </a:p>
          <a:p>
            <a:pPr marL="0" indent="0">
              <a:buNone/>
            </a:pPr>
            <a:r>
              <a:rPr lang="es-CL" sz="2800" dirty="0" smtClean="0">
                <a:solidFill>
                  <a:schemeClr val="tx2"/>
                </a:solidFill>
              </a:rPr>
              <a:t>Resultado de la intervención</a:t>
            </a:r>
          </a:p>
          <a:p>
            <a:pPr marL="0" indent="0">
              <a:buNone/>
            </a:pPr>
            <a:r>
              <a:rPr lang="es-CL" sz="2800" dirty="0" smtClean="0">
                <a:solidFill>
                  <a:schemeClr val="tx2"/>
                </a:solidFill>
              </a:rPr>
              <a:t>Adherencia</a:t>
            </a:r>
          </a:p>
        </p:txBody>
      </p:sp>
      <p:pic>
        <p:nvPicPr>
          <p:cNvPr id="10" name="Imagen 9"/>
          <p:cNvPicPr>
            <a:picLocks noChangeAspect="1"/>
          </p:cNvPicPr>
          <p:nvPr/>
        </p:nvPicPr>
        <p:blipFill>
          <a:blip r:embed="rId4">
            <a:lum bright="-20000" contrast="40000"/>
          </a:blip>
          <a:stretch>
            <a:fillRect/>
          </a:stretch>
        </p:blipFill>
        <p:spPr>
          <a:xfrm>
            <a:off x="8713375" y="81318"/>
            <a:ext cx="2866073" cy="814032"/>
          </a:xfrm>
          <a:prstGeom prst="rect">
            <a:avLst/>
          </a:prstGeom>
        </p:spPr>
      </p:pic>
    </p:spTree>
    <p:extLst>
      <p:ext uri="{BB962C8B-B14F-4D97-AF65-F5344CB8AC3E}">
        <p14:creationId xmlns:p14="http://schemas.microsoft.com/office/powerpoint/2010/main" val="23749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014" y="2858738"/>
            <a:ext cx="11145091" cy="282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7"/>
          <p:cNvSpPr/>
          <p:nvPr/>
        </p:nvSpPr>
        <p:spPr>
          <a:xfrm>
            <a:off x="2642624" y="1538099"/>
            <a:ext cx="6196819" cy="830997"/>
          </a:xfrm>
          <a:prstGeom prst="rect">
            <a:avLst/>
          </a:prstGeom>
        </p:spPr>
        <p:txBody>
          <a:bodyPr wrap="square">
            <a:spAutoFit/>
          </a:bodyPr>
          <a:lstStyle/>
          <a:p>
            <a:pPr algn="ctr"/>
            <a:r>
              <a:rPr lang="es-CL" sz="2400" b="1" dirty="0"/>
              <a:t>Factores agrupados según nivel de asociación con el riesgo de </a:t>
            </a:r>
            <a:r>
              <a:rPr lang="es-CL" sz="2400" b="1" dirty="0" smtClean="0"/>
              <a:t>reincidencia</a:t>
            </a:r>
            <a:endParaRPr lang="es-CL" sz="2400" b="1" dirty="0"/>
          </a:p>
        </p:txBody>
      </p:sp>
    </p:spTree>
    <p:extLst>
      <p:ext uri="{BB962C8B-B14F-4D97-AF65-F5344CB8AC3E}">
        <p14:creationId xmlns:p14="http://schemas.microsoft.com/office/powerpoint/2010/main" val="3115591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pic>
        <p:nvPicPr>
          <p:cNvPr id="3" name="Imagen 2"/>
          <p:cNvPicPr>
            <a:picLocks noChangeAspect="1"/>
          </p:cNvPicPr>
          <p:nvPr/>
        </p:nvPicPr>
        <p:blipFill>
          <a:blip r:embed="rId5"/>
          <a:stretch>
            <a:fillRect/>
          </a:stretch>
        </p:blipFill>
        <p:spPr>
          <a:xfrm>
            <a:off x="1484558" y="1231706"/>
            <a:ext cx="8855157" cy="4817402"/>
          </a:xfrm>
          <a:prstGeom prst="rect">
            <a:avLst/>
          </a:prstGeom>
        </p:spPr>
      </p:pic>
    </p:spTree>
    <p:extLst>
      <p:ext uri="{BB962C8B-B14F-4D97-AF65-F5344CB8AC3E}">
        <p14:creationId xmlns:p14="http://schemas.microsoft.com/office/powerpoint/2010/main" val="3935108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pic>
        <p:nvPicPr>
          <p:cNvPr id="4" name="Imagen 3"/>
          <p:cNvPicPr>
            <a:picLocks noChangeAspect="1"/>
          </p:cNvPicPr>
          <p:nvPr/>
        </p:nvPicPr>
        <p:blipFill>
          <a:blip r:embed="rId5"/>
          <a:stretch>
            <a:fillRect/>
          </a:stretch>
        </p:blipFill>
        <p:spPr>
          <a:xfrm>
            <a:off x="1850319" y="981881"/>
            <a:ext cx="8053335" cy="5426112"/>
          </a:xfrm>
          <a:prstGeom prst="rect">
            <a:avLst/>
          </a:prstGeom>
        </p:spPr>
      </p:pic>
    </p:spTree>
    <p:extLst>
      <p:ext uri="{BB962C8B-B14F-4D97-AF65-F5344CB8AC3E}">
        <p14:creationId xmlns:p14="http://schemas.microsoft.com/office/powerpoint/2010/main" val="238416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pic>
        <p:nvPicPr>
          <p:cNvPr id="3" name="Imagen 2"/>
          <p:cNvPicPr>
            <a:picLocks noChangeAspect="1"/>
          </p:cNvPicPr>
          <p:nvPr/>
        </p:nvPicPr>
        <p:blipFill>
          <a:blip r:embed="rId5"/>
          <a:stretch>
            <a:fillRect/>
          </a:stretch>
        </p:blipFill>
        <p:spPr>
          <a:xfrm>
            <a:off x="1689802" y="1331909"/>
            <a:ext cx="8456609" cy="4490859"/>
          </a:xfrm>
          <a:prstGeom prst="rect">
            <a:avLst/>
          </a:prstGeom>
        </p:spPr>
      </p:pic>
    </p:spTree>
    <p:extLst>
      <p:ext uri="{BB962C8B-B14F-4D97-AF65-F5344CB8AC3E}">
        <p14:creationId xmlns:p14="http://schemas.microsoft.com/office/powerpoint/2010/main" val="2724225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pic>
        <p:nvPicPr>
          <p:cNvPr id="4" name="Imagen 3"/>
          <p:cNvPicPr>
            <a:picLocks noChangeAspect="1"/>
          </p:cNvPicPr>
          <p:nvPr/>
        </p:nvPicPr>
        <p:blipFill>
          <a:blip r:embed="rId5"/>
          <a:stretch>
            <a:fillRect/>
          </a:stretch>
        </p:blipFill>
        <p:spPr>
          <a:xfrm>
            <a:off x="1716913" y="1756963"/>
            <a:ext cx="8751376" cy="3625454"/>
          </a:xfrm>
          <a:prstGeom prst="rect">
            <a:avLst/>
          </a:prstGeom>
        </p:spPr>
      </p:pic>
    </p:spTree>
    <p:extLst>
      <p:ext uri="{BB962C8B-B14F-4D97-AF65-F5344CB8AC3E}">
        <p14:creationId xmlns:p14="http://schemas.microsoft.com/office/powerpoint/2010/main" val="2133426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14" name="Imagen 13" descr="Imagen en blanco y negro&#10;&#10;Descripción generada automáticamente con confianza media">
            <a:extLst>
              <a:ext uri="{FF2B5EF4-FFF2-40B4-BE49-F238E27FC236}">
                <a16:creationId xmlns:a16="http://schemas.microsoft.com/office/drawing/2014/main" xmlns="" id="{35C85EFE-E365-BA43-9641-90725205EAB5}"/>
              </a:ext>
            </a:extLst>
          </p:cNvPr>
          <p:cNvPicPr>
            <a:picLocks noChangeAspect="1"/>
          </p:cNvPicPr>
          <p:nvPr/>
        </p:nvPicPr>
        <p:blipFill>
          <a:blip r:embed="rId3"/>
          <a:stretch>
            <a:fillRect/>
          </a:stretch>
        </p:blipFill>
        <p:spPr>
          <a:xfrm>
            <a:off x="-79512" y="0"/>
            <a:ext cx="1266072" cy="1079589"/>
          </a:xfrm>
          <a:prstGeom prst="rect">
            <a:avLst/>
          </a:prstGeom>
          <a:effectLst>
            <a:outerShdw blurRad="50800" dist="50800" dir="5400000" algn="ctr" rotWithShape="0">
              <a:srgbClr val="000000">
                <a:alpha val="0"/>
              </a:srgbClr>
            </a:outerShdw>
            <a:softEdge rad="74513"/>
          </a:effectLst>
        </p:spPr>
      </p:pic>
      <p:sp>
        <p:nvSpPr>
          <p:cNvPr id="2" name="Título 1">
            <a:extLst>
              <a:ext uri="{FF2B5EF4-FFF2-40B4-BE49-F238E27FC236}">
                <a16:creationId xmlns:a16="http://schemas.microsoft.com/office/drawing/2014/main" xmlns="" id="{8FF4B448-76DA-2945-8B9A-DB4181611D83}"/>
              </a:ext>
            </a:extLst>
          </p:cNvPr>
          <p:cNvSpPr>
            <a:spLocks noGrp="1"/>
          </p:cNvSpPr>
          <p:nvPr>
            <p:ph type="title"/>
          </p:nvPr>
        </p:nvSpPr>
        <p:spPr>
          <a:xfrm>
            <a:off x="1186560" y="167849"/>
            <a:ext cx="11301747" cy="566738"/>
          </a:xfrm>
        </p:spPr>
        <p:txBody>
          <a:bodyPr/>
          <a:lstStyle/>
          <a:p>
            <a:r>
              <a:rPr lang="es-CL" sz="2800" dirty="0" smtClean="0"/>
              <a:t>RIESGO DE REINCIDENCIA</a:t>
            </a:r>
            <a:endParaRPr lang="es-CL" sz="2800" dirty="0"/>
          </a:p>
        </p:txBody>
      </p:sp>
      <p:pic>
        <p:nvPicPr>
          <p:cNvPr id="7" name="Imagen 6"/>
          <p:cNvPicPr>
            <a:picLocks noChangeAspect="1"/>
          </p:cNvPicPr>
          <p:nvPr/>
        </p:nvPicPr>
        <p:blipFill>
          <a:blip r:embed="rId4">
            <a:lum bright="-20000" contrast="40000"/>
          </a:blip>
          <a:stretch>
            <a:fillRect/>
          </a:stretch>
        </p:blipFill>
        <p:spPr>
          <a:xfrm>
            <a:off x="8713375" y="81318"/>
            <a:ext cx="2866073" cy="814032"/>
          </a:xfrm>
          <a:prstGeom prst="rect">
            <a:avLst/>
          </a:prstGeom>
        </p:spPr>
      </p:pic>
      <p:sp>
        <p:nvSpPr>
          <p:cNvPr id="8" name="Content Placeholder 2"/>
          <p:cNvSpPr txBox="1">
            <a:spLocks/>
          </p:cNvSpPr>
          <p:nvPr/>
        </p:nvSpPr>
        <p:spPr>
          <a:xfrm>
            <a:off x="553524" y="1096324"/>
            <a:ext cx="11122248" cy="4937760"/>
          </a:xfrm>
          <a:prstGeom prst="rect">
            <a:avLst/>
          </a:prstGeom>
        </p:spPr>
        <p:txBody>
          <a:bodyPr>
            <a:no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just">
              <a:spcAft>
                <a:spcPts val="1200"/>
              </a:spcAft>
            </a:pPr>
            <a:r>
              <a:rPr lang="es-ES" sz="2200" b="1" dirty="0" smtClean="0"/>
              <a:t>RNR</a:t>
            </a:r>
            <a:endParaRPr lang="es-CL" sz="2200" b="1" dirty="0" smtClean="0"/>
          </a:p>
          <a:p>
            <a:pPr algn="just">
              <a:spcAft>
                <a:spcPts val="1200"/>
              </a:spcAft>
            </a:pPr>
            <a:r>
              <a:rPr lang="es-CL" sz="2200" dirty="0" smtClean="0"/>
              <a:t>a) </a:t>
            </a:r>
            <a:r>
              <a:rPr lang="es-CL" sz="2200" u="sng" dirty="0" smtClean="0"/>
              <a:t>Principio de Riesgo: </a:t>
            </a:r>
            <a:r>
              <a:rPr lang="es-CL" sz="2200" dirty="0" smtClean="0"/>
              <a:t>Afirma que la conducta criminal puede predecirse confiablemente a través de estrategias de medición basadas en evidencia, y que la reincidencia delictiva podría reducirse si el nivel de tratamiento que se entrega es proporcional al riesgo de reincidencia de determinada persona. </a:t>
            </a:r>
          </a:p>
          <a:p>
            <a:pPr algn="just">
              <a:spcAft>
                <a:spcPts val="1200"/>
              </a:spcAft>
            </a:pPr>
            <a:r>
              <a:rPr lang="es-CL" sz="2200" dirty="0" smtClean="0"/>
              <a:t>b) </a:t>
            </a:r>
            <a:r>
              <a:rPr lang="es-CL" sz="2200" u="sng" dirty="0" smtClean="0"/>
              <a:t>Principio de Necesidad:</a:t>
            </a:r>
            <a:r>
              <a:rPr lang="es-CL" sz="2200" dirty="0" smtClean="0"/>
              <a:t> Indica que el tratamiento penal debe estar orientado hacia las ‘necesidades criminógenas’ de los individuos, siendo entendidas como aquellos ‘factores de riesgo dinámicos’ (modificables, y por tanto susceptibles de intervención) directamente relacionados con la conducta delictiva. </a:t>
            </a:r>
          </a:p>
          <a:p>
            <a:pPr algn="just">
              <a:spcAft>
                <a:spcPts val="1200"/>
              </a:spcAft>
            </a:pPr>
            <a:r>
              <a:rPr lang="es-ES" sz="2200" dirty="0" smtClean="0"/>
              <a:t>c) </a:t>
            </a:r>
            <a:r>
              <a:rPr lang="es-CL" sz="2200" u="sng" dirty="0" smtClean="0"/>
              <a:t>Principio de Disposición a Responder (</a:t>
            </a:r>
            <a:r>
              <a:rPr lang="es-CL" sz="2200" u="sng" dirty="0" err="1" smtClean="0"/>
              <a:t>Responsivity</a:t>
            </a:r>
            <a:r>
              <a:rPr lang="es-CL" sz="2200" u="sng" dirty="0" smtClean="0"/>
              <a:t>): </a:t>
            </a:r>
            <a:r>
              <a:rPr lang="es-CL" sz="2200" dirty="0" smtClean="0"/>
              <a:t>Establece que el tratamiento debe adaptarse a las características de los sujetos, considerando tanto las fortalezas como las debilidades de los factores </a:t>
            </a:r>
            <a:r>
              <a:rPr lang="es-CL" sz="2200" dirty="0" err="1" smtClean="0"/>
              <a:t>bio</a:t>
            </a:r>
            <a:r>
              <a:rPr lang="es-CL" sz="2200" dirty="0" smtClean="0"/>
              <a:t>-</a:t>
            </a:r>
            <a:r>
              <a:rPr lang="es-CL" sz="2200" dirty="0" err="1" smtClean="0"/>
              <a:t>psico</a:t>
            </a:r>
            <a:r>
              <a:rPr lang="es-CL" sz="2200" dirty="0" smtClean="0"/>
              <a:t>-sociales que podrían facilitar u obstaculizar su proceso de cambio. </a:t>
            </a:r>
            <a:endParaRPr lang="es-CL" sz="2200" dirty="0"/>
          </a:p>
        </p:txBody>
      </p:sp>
    </p:spTree>
    <p:extLst>
      <p:ext uri="{BB962C8B-B14F-4D97-AF65-F5344CB8AC3E}">
        <p14:creationId xmlns:p14="http://schemas.microsoft.com/office/powerpoint/2010/main" val="671909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0" indent="0">
          <a:buNone/>
          <a:defRPr sz="3600" b="1"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3027</TotalTime>
  <Words>1120</Words>
  <Application>Microsoft Office PowerPoint</Application>
  <PresentationFormat>Panorámica</PresentationFormat>
  <Paragraphs>144</Paragraphs>
  <Slides>25</Slides>
  <Notes>23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Calibri</vt:lpstr>
      <vt:lpstr>Cambria</vt:lpstr>
      <vt:lpstr>Franklin Gothic Medium Cond</vt:lpstr>
      <vt:lpstr>Gill Sans MT</vt:lpstr>
      <vt:lpstr>MS Mincho</vt:lpstr>
      <vt:lpstr>Times New Roman</vt:lpstr>
      <vt:lpstr>Wingdings 3</vt:lpstr>
      <vt:lpstr>Office Theme</vt:lpstr>
      <vt:lpstr>Presentación de PowerPoint</vt:lpstr>
      <vt:lpstr>Presentación de PowerPoint</vt:lpstr>
      <vt:lpstr>VARIABLES CLAVES PARA EVALUAR IMPACTO</vt:lpstr>
      <vt:lpstr>RIESGO DE REINCIDENCIA</vt:lpstr>
      <vt:lpstr>RIESGO DE REINCIDENCIA</vt:lpstr>
      <vt:lpstr>RIESGO DE REINCIDENCIA</vt:lpstr>
      <vt:lpstr>RIESGO DE REINCIDENCIA</vt:lpstr>
      <vt:lpstr>RIESGO DE REINCIDENCIA</vt:lpstr>
      <vt:lpstr>RIESGO DE REINCIDENCIA</vt:lpstr>
      <vt:lpstr>RIESGO DE REINCIDENCIA</vt:lpstr>
      <vt:lpstr>REINCIDENCIA - Definición</vt:lpstr>
      <vt:lpstr>REINCIDENCIA - Definición</vt:lpstr>
      <vt:lpstr>REINCIDENCIA - Operacionalización</vt:lpstr>
      <vt:lpstr>REINCIDENCIA - Operacionalización</vt:lpstr>
      <vt:lpstr>REINCIDENCIA</vt:lpstr>
      <vt:lpstr>REINCIDENCIA</vt:lpstr>
      <vt:lpstr>REINCIDENCIA - Indicadores</vt:lpstr>
      <vt:lpstr>DESISTIMIENTO</vt:lpstr>
      <vt:lpstr>REINSERCIÓN</vt:lpstr>
      <vt:lpstr>REINSERCIÓN - Definición</vt:lpstr>
      <vt:lpstr>REINSERCIÓN</vt:lpstr>
      <vt:lpstr>REINSERCIÓN</vt:lpstr>
      <vt:lpstr>REINSERCIÓN</vt:lpstr>
      <vt:lpstr>REINSERCIÓN</vt:lpstr>
      <vt:lpstr>Presentación de PowerPoint</vt:lpstr>
    </vt:vector>
  </TitlesOfParts>
  <Company>CESC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 Peredo</dc:creator>
  <cp:lastModifiedBy>Cuenta Microsoft</cp:lastModifiedBy>
  <cp:revision>66</cp:revision>
  <cp:lastPrinted>2021-01-14T17:32:03Z</cp:lastPrinted>
  <dcterms:created xsi:type="dcterms:W3CDTF">2018-06-05T20:00:48Z</dcterms:created>
  <dcterms:modified xsi:type="dcterms:W3CDTF">2022-09-10T05:10:41Z</dcterms:modified>
</cp:coreProperties>
</file>