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66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7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483CD553-ED67-4B62-925D-584E0E336194}">
          <p14:sldIdLst>
            <p14:sldId id="256"/>
            <p14:sldId id="266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  <p14:section name="Sección sin título" id="{2A29FDE6-7177-4BB3-93EA-4A57DA86C647}">
          <p14:sldIdLst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15" autoAdjust="0"/>
    <p:restoredTop sz="94064"/>
  </p:normalViewPr>
  <p:slideViewPr>
    <p:cSldViewPr snapToGrid="0" snapToObjects="1">
      <p:cViewPr varScale="1">
        <p:scale>
          <a:sx n="68" d="100"/>
          <a:sy n="68" d="100"/>
        </p:scale>
        <p:origin x="894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45FBC-5D69-E14F-B2DD-7F3E046E2CCF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D965D-80D5-794C-BCB9-4D6085A86E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17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85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060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839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52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19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6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454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57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07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D965D-80D5-794C-BCB9-4D6085A86E3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_PPT_celes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85" y="1278015"/>
            <a:ext cx="11269425" cy="4283484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455448" y="6288690"/>
            <a:ext cx="11316139" cy="67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56735" y="1782216"/>
            <a:ext cx="7171267" cy="13446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en-US" sz="3600" b="1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419" dirty="0"/>
              <a:t>PROGRAMAS CESC 2021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099062" y="3300775"/>
            <a:ext cx="1578381" cy="307777"/>
          </a:xfrm>
          <a:prstGeom prst="rect">
            <a:avLst/>
          </a:prstGeom>
          <a:solidFill>
            <a:schemeClr val="tx2"/>
          </a:solidFill>
        </p:spPr>
        <p:txBody>
          <a:bodyPr vert="horz" wrap="none" anchor="ctr" anchorCtr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400" b="1" kern="1200" cap="all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s-ES_tradnl" sz="1400" b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1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_tradnl" dirty="0"/>
              <a:t>Andrea cabezón</a:t>
            </a:r>
            <a:endParaRPr lang="en-US" dirty="0"/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992639" y="4596482"/>
            <a:ext cx="1265090" cy="246221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_tradnl" dirty="0"/>
              <a:t>14 de enero de 2021</a:t>
            </a:r>
            <a:endParaRPr lang="en-US" dirty="0"/>
          </a:p>
        </p:txBody>
      </p:sp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486425" y="6441457"/>
            <a:ext cx="3042807" cy="187367"/>
          </a:xfrm>
          <a:prstGeom prst="rect">
            <a:avLst/>
          </a:prstGeom>
        </p:spPr>
        <p:txBody>
          <a:bodyPr vert="horz" wrap="none" lIns="0" tIns="0" rIns="9144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spc="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0" dirty="0"/>
              <a:t>CENTRO DE ESTUDIOS EN SEGURIDAD CIUDADANA</a:t>
            </a:r>
          </a:p>
        </p:txBody>
      </p:sp>
      <p:pic>
        <p:nvPicPr>
          <p:cNvPr id="3" name="Imagen 2" descr="Imagen que contiene alimentos&#10;&#10;Descripción generada automáticamente">
            <a:extLst>
              <a:ext uri="{FF2B5EF4-FFF2-40B4-BE49-F238E27FC236}">
                <a16:creationId xmlns="" xmlns:a16="http://schemas.microsoft.com/office/drawing/2014/main" id="{75FDB094-82D3-45DC-83B5-06DBF870621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48598" y="1"/>
            <a:ext cx="3222989" cy="119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37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" y="0"/>
            <a:ext cx="12250392" cy="6356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455448" y="6288690"/>
            <a:ext cx="11316139" cy="67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56735" y="1782216"/>
            <a:ext cx="7171267" cy="13446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lang="en-US" sz="3600" b="1" kern="1200" baseline="0" dirty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s-419" dirty="0"/>
              <a:t>SOBRE PROCESO DE INSCRIPCIÓN Y RESULTADOS GENERALES</a:t>
            </a:r>
            <a:endParaRPr lang="en-US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86425" y="6441457"/>
            <a:ext cx="3042807" cy="187367"/>
          </a:xfrm>
          <a:prstGeom prst="rect">
            <a:avLst/>
          </a:prstGeom>
        </p:spPr>
        <p:txBody>
          <a:bodyPr vert="horz" wrap="none" lIns="0" tIns="0" rIns="9144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spc="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0" dirty="0"/>
              <a:t>CENTRO DE ESTUDIOS EN SEGURIDAD CIUDADANA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0425217" y="6389117"/>
            <a:ext cx="1470274" cy="246221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r" defTabSz="457200" rtl="0" eaLnBrk="1" latinLnBrk="0" hangingPunct="1">
              <a:buNone/>
              <a:defRPr lang="en-US" sz="10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_tradnl" dirty="0"/>
              <a:t>T</a:t>
            </a:r>
            <a:r>
              <a:rPr lang="en-US" dirty="0" err="1"/>
              <a:t>í</a:t>
            </a:r>
            <a:r>
              <a:rPr lang="es-ES_tradnl" dirty="0" err="1"/>
              <a:t>tulo</a:t>
            </a:r>
            <a:r>
              <a:rPr lang="es-ES_tradnl" dirty="0"/>
              <a:t> de la presentación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342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633635" y="950684"/>
            <a:ext cx="10981616" cy="6193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419" sz="3200" dirty="0">
                <a:solidFill>
                  <a:schemeClr val="tx2"/>
                </a:solidFill>
              </a:rPr>
              <a:t>Interesados e inscritos</a:t>
            </a:r>
            <a:endParaRPr lang="es-ES_tradnl" sz="3200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55448" y="6288690"/>
            <a:ext cx="11316139" cy="67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78973" y="327684"/>
            <a:ext cx="1954125" cy="307777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l" defTabSz="457200" rtl="0" eaLnBrk="1" latinLnBrk="0" hangingPunct="1">
              <a:buNone/>
              <a:defRPr lang="en-US" sz="14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419" dirty="0"/>
              <a:t>PROGRAMAS CESC 2021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86425" y="6441457"/>
            <a:ext cx="3042807" cy="187367"/>
          </a:xfrm>
          <a:prstGeom prst="rect">
            <a:avLst/>
          </a:prstGeom>
        </p:spPr>
        <p:txBody>
          <a:bodyPr vert="horz" wrap="none" lIns="0" tIns="0" rIns="9144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spc="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0" dirty="0"/>
              <a:t>CENTRO DE ESTUDIOS EN SEGURIDAD CIUDADANA</a:t>
            </a:r>
          </a:p>
        </p:txBody>
      </p:sp>
      <p:pic>
        <p:nvPicPr>
          <p:cNvPr id="9" name="Imagen 8" descr="Imagen que contiene alimentos&#10;&#10;Descripción generada automáticamente">
            <a:extLst>
              <a:ext uri="{FF2B5EF4-FFF2-40B4-BE49-F238E27FC236}">
                <a16:creationId xmlns="" xmlns:a16="http://schemas.microsoft.com/office/drawing/2014/main" id="{33F66400-3117-4C88-8E4D-7640CC3973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19974" y="1"/>
            <a:ext cx="2651612" cy="981428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4068856C-A8B3-4424-A27B-8CC79830EAD6}"/>
              </a:ext>
            </a:extLst>
          </p:cNvPr>
          <p:cNvSpPr/>
          <p:nvPr userDrawn="1"/>
        </p:nvSpPr>
        <p:spPr>
          <a:xfrm>
            <a:off x="455448" y="1820487"/>
            <a:ext cx="3513512" cy="8229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800" dirty="0"/>
              <a:t>Diploma Postítulo Gestión Integral de las P.P. de </a:t>
            </a:r>
            <a:r>
              <a:rPr lang="es-419" sz="1800" dirty="0" err="1"/>
              <a:t>Seg</a:t>
            </a:r>
            <a:r>
              <a:rPr lang="es-419" sz="1800" dirty="0"/>
              <a:t>. Ciudadana a Nivel Local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AF922E0F-191C-43B6-99B7-C605B34F6176}"/>
              </a:ext>
            </a:extLst>
          </p:cNvPr>
          <p:cNvSpPr/>
          <p:nvPr userDrawn="1"/>
        </p:nvSpPr>
        <p:spPr>
          <a:xfrm>
            <a:off x="455448" y="3803074"/>
            <a:ext cx="3513512" cy="8229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800" dirty="0"/>
              <a:t>Diploma Extensión Prevención del Delito y la Violencia en Jóvenes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A2E9823A-A5F4-4B34-982F-86415F04A8DD}"/>
              </a:ext>
            </a:extLst>
          </p:cNvPr>
          <p:cNvSpPr txBox="1"/>
          <p:nvPr userDrawn="1"/>
        </p:nvSpPr>
        <p:spPr>
          <a:xfrm>
            <a:off x="621702" y="2818014"/>
            <a:ext cx="3513513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419" sz="2400" b="1" dirty="0">
                <a:solidFill>
                  <a:schemeClr val="tx2"/>
                </a:solidFill>
              </a:rPr>
              <a:t>31 interesados/as</a:t>
            </a:r>
          </a:p>
          <a:p>
            <a:pPr marL="0" indent="0">
              <a:buNone/>
            </a:pPr>
            <a:r>
              <a:rPr lang="es-419" sz="2400" b="1" dirty="0">
                <a:solidFill>
                  <a:schemeClr val="tx2"/>
                </a:solidFill>
              </a:rPr>
              <a:t>15 matriculados/as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="" xmlns:a16="http://schemas.microsoft.com/office/drawing/2014/main" id="{9BCD7C20-91C9-429A-A773-A93A178DF395}"/>
              </a:ext>
            </a:extLst>
          </p:cNvPr>
          <p:cNvSpPr txBox="1"/>
          <p:nvPr userDrawn="1"/>
        </p:nvSpPr>
        <p:spPr>
          <a:xfrm>
            <a:off x="621702" y="4808638"/>
            <a:ext cx="3513513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419" sz="2400" b="1" dirty="0">
                <a:solidFill>
                  <a:schemeClr val="accent4">
                    <a:lumMod val="75000"/>
                  </a:schemeClr>
                </a:solidFill>
              </a:rPr>
              <a:t>40 interesados/as</a:t>
            </a:r>
          </a:p>
          <a:p>
            <a:pPr marL="0" indent="0">
              <a:buNone/>
            </a:pPr>
            <a:r>
              <a:rPr lang="es-419" sz="2400" b="1" dirty="0">
                <a:solidFill>
                  <a:schemeClr val="accent4">
                    <a:lumMod val="75000"/>
                  </a:schemeClr>
                </a:solidFill>
              </a:rPr>
              <a:t>15 matriculados/as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="" xmlns:a16="http://schemas.microsoft.com/office/drawing/2014/main" id="{6DE94E7A-A4F6-4619-8A08-CDB11D446E0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98432631"/>
              </p:ext>
            </p:extLst>
          </p:nvPr>
        </p:nvGraphicFramePr>
        <p:xfrm>
          <a:off x="4704323" y="2818013"/>
          <a:ext cx="7067265" cy="22685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5755">
                  <a:extLst>
                    <a:ext uri="{9D8B030D-6E8A-4147-A177-3AD203B41FA5}">
                      <a16:colId xmlns="" xmlns:a16="http://schemas.microsoft.com/office/drawing/2014/main" val="894143468"/>
                    </a:ext>
                  </a:extLst>
                </a:gridCol>
                <a:gridCol w="2355755">
                  <a:extLst>
                    <a:ext uri="{9D8B030D-6E8A-4147-A177-3AD203B41FA5}">
                      <a16:colId xmlns="" xmlns:a16="http://schemas.microsoft.com/office/drawing/2014/main" val="1303631069"/>
                    </a:ext>
                  </a:extLst>
                </a:gridCol>
                <a:gridCol w="2355755">
                  <a:extLst>
                    <a:ext uri="{9D8B030D-6E8A-4147-A177-3AD203B41FA5}">
                      <a16:colId xmlns="" xmlns:a16="http://schemas.microsoft.com/office/drawing/2014/main" val="2890904388"/>
                    </a:ext>
                  </a:extLst>
                </a:gridCol>
              </a:tblGrid>
              <a:tr h="567144">
                <a:tc>
                  <a:txBody>
                    <a:bodyPr/>
                    <a:lstStyle/>
                    <a:p>
                      <a:endParaRPr lang="es-419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419" dirty="0"/>
                        <a:t>Gestión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419" dirty="0"/>
                        <a:t>Jóvenes</a:t>
                      </a:r>
                    </a:p>
                  </a:txBody>
                  <a:tcPr marL="121920" marR="12192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966518"/>
                  </a:ext>
                </a:extLst>
              </a:tr>
              <a:tr h="567144">
                <a:tc>
                  <a:txBody>
                    <a:bodyPr/>
                    <a:lstStyle/>
                    <a:p>
                      <a:r>
                        <a:rPr lang="es-419" dirty="0"/>
                        <a:t>SUBDERE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419" dirty="0"/>
                        <a:t>33,3%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419" dirty="0"/>
                        <a:t>6,7%</a:t>
                      </a:r>
                    </a:p>
                  </a:txBody>
                  <a:tcPr marL="121920" marR="12192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546056"/>
                  </a:ext>
                </a:extLst>
              </a:tr>
              <a:tr h="567144">
                <a:tc>
                  <a:txBody>
                    <a:bodyPr/>
                    <a:lstStyle/>
                    <a:p>
                      <a:r>
                        <a:rPr lang="es-419" dirty="0"/>
                        <a:t>Ex Estudiante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419" dirty="0"/>
                        <a:t>6,6%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419" dirty="0"/>
                        <a:t>20%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2443035114"/>
                  </a:ext>
                </a:extLst>
              </a:tr>
              <a:tr h="567144">
                <a:tc>
                  <a:txBody>
                    <a:bodyPr/>
                    <a:lstStyle/>
                    <a:p>
                      <a:r>
                        <a:rPr lang="es-419" dirty="0"/>
                        <a:t>Funcionario/a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419" dirty="0"/>
                        <a:t>33,3%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419" dirty="0"/>
                        <a:t>26,7%</a:t>
                      </a:r>
                    </a:p>
                  </a:txBody>
                  <a:tcPr marL="121920" marR="12192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4213899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D97C081A-6F69-4F5B-ABFC-17B203250770}"/>
              </a:ext>
            </a:extLst>
          </p:cNvPr>
          <p:cNvSpPr/>
          <p:nvPr userDrawn="1"/>
        </p:nvSpPr>
        <p:spPr>
          <a:xfrm>
            <a:off x="4704323" y="2231967"/>
            <a:ext cx="7032229" cy="500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800" dirty="0"/>
              <a:t>DISTRIBUCIÓN DE DESCUENTOS</a:t>
            </a:r>
          </a:p>
        </p:txBody>
      </p:sp>
    </p:spTree>
    <p:extLst>
      <p:ext uri="{BB962C8B-B14F-4D97-AF65-F5344CB8AC3E}">
        <p14:creationId xmlns:p14="http://schemas.microsoft.com/office/powerpoint/2010/main" val="406033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 userDrawn="1"/>
        </p:nvSpPr>
        <p:spPr>
          <a:xfrm>
            <a:off x="633635" y="950684"/>
            <a:ext cx="10981616" cy="61937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419" sz="3200" dirty="0">
                <a:solidFill>
                  <a:schemeClr val="tx2"/>
                </a:solidFill>
              </a:rPr>
              <a:t>Resultados generales</a:t>
            </a:r>
            <a:endParaRPr lang="es-ES_tradnl" sz="3200" dirty="0">
              <a:solidFill>
                <a:schemeClr val="tx2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455448" y="6288690"/>
            <a:ext cx="11316139" cy="67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78973" y="327684"/>
            <a:ext cx="1954125" cy="307777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l" defTabSz="457200" rtl="0" eaLnBrk="1" latinLnBrk="0" hangingPunct="1">
              <a:buNone/>
              <a:defRPr lang="en-US" sz="14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419" dirty="0"/>
              <a:t>PROGRAMAS CESC 2021</a:t>
            </a:r>
            <a:endParaRPr lang="en-US" dirty="0"/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86425" y="6441457"/>
            <a:ext cx="3042807" cy="187367"/>
          </a:xfrm>
          <a:prstGeom prst="rect">
            <a:avLst/>
          </a:prstGeom>
        </p:spPr>
        <p:txBody>
          <a:bodyPr vert="horz" wrap="none" lIns="0" tIns="0" rIns="9144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spc="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0" dirty="0"/>
              <a:t>CENTRO DE ESTUDIOS EN SEGURIDAD CIUDADANA</a:t>
            </a:r>
          </a:p>
        </p:txBody>
      </p:sp>
      <p:pic>
        <p:nvPicPr>
          <p:cNvPr id="9" name="Imagen 8" descr="Imagen que contiene alimentos&#10;&#10;Descripción generada automáticamente">
            <a:extLst>
              <a:ext uri="{FF2B5EF4-FFF2-40B4-BE49-F238E27FC236}">
                <a16:creationId xmlns="" xmlns:a16="http://schemas.microsoft.com/office/drawing/2014/main" id="{33F66400-3117-4C88-8E4D-7640CC3973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19974" y="1"/>
            <a:ext cx="2651612" cy="981428"/>
          </a:xfrm>
          <a:prstGeom prst="rect">
            <a:avLst/>
          </a:prstGeom>
        </p:spPr>
      </p:pic>
      <p:graphicFrame>
        <p:nvGraphicFramePr>
          <p:cNvPr id="4" name="Tabla 4">
            <a:extLst>
              <a:ext uri="{FF2B5EF4-FFF2-40B4-BE49-F238E27FC236}">
                <a16:creationId xmlns="" xmlns:a16="http://schemas.microsoft.com/office/drawing/2014/main" id="{6DE94E7A-A4F6-4619-8A08-CDB11D446E0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78522226"/>
              </p:ext>
            </p:extLst>
          </p:nvPr>
        </p:nvGraphicFramePr>
        <p:xfrm>
          <a:off x="633635" y="2818013"/>
          <a:ext cx="11137952" cy="3402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2651">
                  <a:extLst>
                    <a:ext uri="{9D8B030D-6E8A-4147-A177-3AD203B41FA5}">
                      <a16:colId xmlns="" xmlns:a16="http://schemas.microsoft.com/office/drawing/2014/main" val="894143468"/>
                    </a:ext>
                  </a:extLst>
                </a:gridCol>
                <a:gridCol w="3712651">
                  <a:extLst>
                    <a:ext uri="{9D8B030D-6E8A-4147-A177-3AD203B41FA5}">
                      <a16:colId xmlns="" xmlns:a16="http://schemas.microsoft.com/office/drawing/2014/main" val="1303631069"/>
                    </a:ext>
                  </a:extLst>
                </a:gridCol>
                <a:gridCol w="3712651">
                  <a:extLst>
                    <a:ext uri="{9D8B030D-6E8A-4147-A177-3AD203B41FA5}">
                      <a16:colId xmlns="" xmlns:a16="http://schemas.microsoft.com/office/drawing/2014/main" val="2890904388"/>
                    </a:ext>
                  </a:extLst>
                </a:gridCol>
              </a:tblGrid>
              <a:tr h="567144">
                <a:tc>
                  <a:txBody>
                    <a:bodyPr/>
                    <a:lstStyle/>
                    <a:p>
                      <a:endParaRPr lang="es-419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419" dirty="0"/>
                        <a:t>Gestión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419" dirty="0"/>
                        <a:t>Jóvenes</a:t>
                      </a:r>
                    </a:p>
                  </a:txBody>
                  <a:tcPr marL="121920" marR="12192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0966518"/>
                  </a:ext>
                </a:extLst>
              </a:tr>
              <a:tr h="567144">
                <a:tc>
                  <a:txBody>
                    <a:bodyPr/>
                    <a:lstStyle/>
                    <a:p>
                      <a:r>
                        <a:rPr lang="es-419" dirty="0"/>
                        <a:t>Reprobados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419" dirty="0"/>
                        <a:t>26,7%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419" dirty="0"/>
                        <a:t>6,7%</a:t>
                      </a:r>
                    </a:p>
                  </a:txBody>
                  <a:tcPr marL="121920" marR="12192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9546056"/>
                  </a:ext>
                </a:extLst>
              </a:tr>
              <a:tr h="567144">
                <a:tc>
                  <a:txBody>
                    <a:bodyPr/>
                    <a:lstStyle/>
                    <a:p>
                      <a:r>
                        <a:rPr lang="es-419" dirty="0"/>
                        <a:t>Aprobados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419" dirty="0"/>
                        <a:t>73,3%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419" dirty="0"/>
                        <a:t>93,3%</a:t>
                      </a:r>
                    </a:p>
                  </a:txBody>
                  <a:tcPr marL="121920" marR="121920"/>
                </a:tc>
                <a:extLst>
                  <a:ext uri="{0D108BD9-81ED-4DB2-BD59-A6C34878D82A}">
                    <a16:rowId xmlns="" xmlns:a16="http://schemas.microsoft.com/office/drawing/2014/main" val="2443035114"/>
                  </a:ext>
                </a:extLst>
              </a:tr>
              <a:tr h="567144">
                <a:tc>
                  <a:txBody>
                    <a:bodyPr/>
                    <a:lstStyle/>
                    <a:p>
                      <a:r>
                        <a:rPr lang="es-419" dirty="0"/>
                        <a:t>Sin distinción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419" dirty="0"/>
                        <a:t>6,7%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419" dirty="0"/>
                        <a:t>0%</a:t>
                      </a:r>
                    </a:p>
                  </a:txBody>
                  <a:tcPr marL="121920" marR="12192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84213899"/>
                  </a:ext>
                </a:extLst>
              </a:tr>
              <a:tr h="567144">
                <a:tc>
                  <a:txBody>
                    <a:bodyPr/>
                    <a:lstStyle/>
                    <a:p>
                      <a:r>
                        <a:rPr lang="es-419" dirty="0"/>
                        <a:t>Con distinción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419" dirty="0"/>
                        <a:t>40%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419" dirty="0"/>
                        <a:t>40%</a:t>
                      </a:r>
                    </a:p>
                  </a:txBody>
                  <a:tcPr marL="121920" marR="12192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68108207"/>
                  </a:ext>
                </a:extLst>
              </a:tr>
              <a:tr h="567144">
                <a:tc>
                  <a:txBody>
                    <a:bodyPr/>
                    <a:lstStyle/>
                    <a:p>
                      <a:r>
                        <a:rPr lang="es-419" dirty="0"/>
                        <a:t>Con distinción máxima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419" dirty="0"/>
                        <a:t>26,7%</a:t>
                      </a: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419" dirty="0"/>
                        <a:t>53,3%</a:t>
                      </a:r>
                    </a:p>
                  </a:txBody>
                  <a:tcPr marL="121920" marR="12192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79106545"/>
                  </a:ext>
                </a:extLst>
              </a:tr>
            </a:tbl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D97C081A-6F69-4F5B-ABFC-17B203250770}"/>
              </a:ext>
            </a:extLst>
          </p:cNvPr>
          <p:cNvSpPr/>
          <p:nvPr userDrawn="1"/>
        </p:nvSpPr>
        <p:spPr>
          <a:xfrm>
            <a:off x="633635" y="2231967"/>
            <a:ext cx="11102917" cy="500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800" dirty="0"/>
              <a:t>TASA DE APROBACIÓN</a:t>
            </a:r>
          </a:p>
        </p:txBody>
      </p:sp>
    </p:spTree>
    <p:extLst>
      <p:ext uri="{BB962C8B-B14F-4D97-AF65-F5344CB8AC3E}">
        <p14:creationId xmlns:p14="http://schemas.microsoft.com/office/powerpoint/2010/main" val="281513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490485" y="4800600"/>
            <a:ext cx="11269425" cy="1369143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455448" y="6288690"/>
            <a:ext cx="11316139" cy="67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55448" y="4800600"/>
            <a:ext cx="11316139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para editar t</a:t>
            </a:r>
            <a:r>
              <a:rPr lang="en-US" dirty="0" err="1"/>
              <a:t>í</a:t>
            </a:r>
            <a:r>
              <a:rPr lang="es-ES_tradnl" dirty="0" err="1"/>
              <a:t>tulo</a:t>
            </a:r>
            <a:r>
              <a:rPr lang="es-ES_tradnl" dirty="0"/>
              <a:t> de imagen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5448" y="1073355"/>
            <a:ext cx="11316139" cy="365422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insertar</a:t>
            </a:r>
            <a:r>
              <a:rPr lang="en-US" dirty="0"/>
              <a:t> </a:t>
            </a:r>
            <a:r>
              <a:rPr lang="en-US" dirty="0" err="1"/>
              <a:t>imagen</a:t>
            </a:r>
            <a:r>
              <a:rPr lang="en-US" dirty="0"/>
              <a:t> o </a:t>
            </a:r>
            <a:r>
              <a:rPr lang="en-US" dirty="0" err="1"/>
              <a:t>gráfico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5448" y="5367338"/>
            <a:ext cx="11316139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para editar pie de imagen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78973" y="327684"/>
            <a:ext cx="1988237" cy="307777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l" defTabSz="457200" rtl="0" eaLnBrk="1" latinLnBrk="0" hangingPunct="1">
              <a:buNone/>
              <a:defRPr lang="en-US" sz="14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_tradnl" dirty="0"/>
              <a:t>T</a:t>
            </a:r>
            <a:r>
              <a:rPr lang="en-US" dirty="0" err="1"/>
              <a:t>í</a:t>
            </a:r>
            <a:r>
              <a:rPr lang="es-ES_tradnl" dirty="0" err="1"/>
              <a:t>tulo</a:t>
            </a:r>
            <a:r>
              <a:rPr lang="es-ES_tradnl" dirty="0"/>
              <a:t> de la presentación</a:t>
            </a:r>
            <a:endParaRPr lang="en-US" dirty="0"/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486425" y="6441457"/>
            <a:ext cx="3042807" cy="187367"/>
          </a:xfrm>
          <a:prstGeom prst="rect">
            <a:avLst/>
          </a:prstGeom>
        </p:spPr>
        <p:txBody>
          <a:bodyPr vert="horz" wrap="none" lIns="0" tIns="0" rIns="9144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spc="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0" dirty="0"/>
              <a:t>CENTRO DE ESTUDIOS EN SEGURIDAD CIUDADANA</a:t>
            </a:r>
          </a:p>
        </p:txBody>
      </p:sp>
      <p:pic>
        <p:nvPicPr>
          <p:cNvPr id="16" name="Imagen 15" descr="Imagen que contiene alimentos&#10;&#10;Descripción generada automáticamente">
            <a:extLst>
              <a:ext uri="{FF2B5EF4-FFF2-40B4-BE49-F238E27FC236}">
                <a16:creationId xmlns="" xmlns:a16="http://schemas.microsoft.com/office/drawing/2014/main" id="{60C7E942-988D-4124-A589-49A827418F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19974" y="1"/>
            <a:ext cx="2651612" cy="98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44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6281720" y="1073354"/>
            <a:ext cx="5478189" cy="5096389"/>
          </a:xfrm>
          <a:prstGeom prst="rect">
            <a:avLst/>
          </a:prstGeom>
          <a:solidFill>
            <a:schemeClr val="accent1">
              <a:lumMod val="20000"/>
              <a:lumOff val="8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455448" y="6288690"/>
            <a:ext cx="11316139" cy="67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281720" y="1073354"/>
            <a:ext cx="5489867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_tradnl" dirty="0" err="1"/>
              <a:t>Click</a:t>
            </a:r>
            <a:r>
              <a:rPr lang="es-ES_tradnl" dirty="0"/>
              <a:t> para editar t</a:t>
            </a:r>
            <a:r>
              <a:rPr lang="en-US" dirty="0" err="1"/>
              <a:t>í</a:t>
            </a:r>
            <a:r>
              <a:rPr lang="es-ES_tradnl" dirty="0" err="1"/>
              <a:t>tulo</a:t>
            </a:r>
            <a:r>
              <a:rPr lang="es-ES_tradnl" dirty="0"/>
              <a:t> de imagen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55448" y="1073355"/>
            <a:ext cx="5629627" cy="50988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insertar</a:t>
            </a:r>
            <a:r>
              <a:rPr lang="en-US" dirty="0"/>
              <a:t> </a:t>
            </a:r>
            <a:r>
              <a:rPr lang="en-US" dirty="0" err="1"/>
              <a:t>imagen</a:t>
            </a:r>
            <a:r>
              <a:rPr lang="en-US" dirty="0"/>
              <a:t> o </a:t>
            </a:r>
            <a:r>
              <a:rPr lang="en-US" dirty="0" err="1"/>
              <a:t>gráfico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81720" y="1640092"/>
            <a:ext cx="5489867" cy="453210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para editar pie de imagen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78973" y="327684"/>
            <a:ext cx="1988237" cy="307777"/>
          </a:xfrm>
          <a:prstGeom prst="rect">
            <a:avLst/>
          </a:prstGeom>
        </p:spPr>
        <p:txBody>
          <a:bodyPr vert="horz" wrap="none">
            <a:spAutoFit/>
          </a:bodyPr>
          <a:lstStyle>
            <a:lvl1pPr marL="0" indent="0" algn="l" defTabSz="457200" rtl="0" eaLnBrk="1" latinLnBrk="0" hangingPunct="1">
              <a:buNone/>
              <a:defRPr lang="en-US" sz="1400" kern="1200" baseline="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457200" rtl="0" eaLnBrk="1" latinLnBrk="0" hangingPunct="1">
              <a:buNone/>
              <a:defRPr lang="es-ES_tradnl" sz="1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buNone/>
              <a:defRPr lang="en-US" sz="1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s-ES_tradnl" dirty="0"/>
              <a:t>T</a:t>
            </a:r>
            <a:r>
              <a:rPr lang="en-US" dirty="0" err="1"/>
              <a:t>í</a:t>
            </a:r>
            <a:r>
              <a:rPr lang="es-ES_tradnl" dirty="0" err="1"/>
              <a:t>tulo</a:t>
            </a:r>
            <a:r>
              <a:rPr lang="es-ES_tradnl" dirty="0"/>
              <a:t> de la presentación</a:t>
            </a:r>
            <a:endParaRPr lang="en-US" dirty="0"/>
          </a:p>
        </p:txBody>
      </p:sp>
      <p:sp>
        <p:nvSpPr>
          <p:cNvPr id="18" name="Footer Placeholder 4"/>
          <p:cNvSpPr txBox="1">
            <a:spLocks/>
          </p:cNvSpPr>
          <p:nvPr userDrawn="1"/>
        </p:nvSpPr>
        <p:spPr>
          <a:xfrm>
            <a:off x="486425" y="6441457"/>
            <a:ext cx="3042807" cy="187367"/>
          </a:xfrm>
          <a:prstGeom prst="rect">
            <a:avLst/>
          </a:prstGeom>
        </p:spPr>
        <p:txBody>
          <a:bodyPr vert="horz" wrap="none" lIns="0" tIns="0" rIns="9144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spc="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0" dirty="0"/>
              <a:t>CENTRO DE ESTUDIOS EN SEGURIDAD CIUDADANA</a:t>
            </a:r>
          </a:p>
        </p:txBody>
      </p:sp>
      <p:pic>
        <p:nvPicPr>
          <p:cNvPr id="16" name="Imagen 15" descr="Imagen que contiene alimentos&#10;&#10;Descripción generada automáticamente">
            <a:extLst>
              <a:ext uri="{FF2B5EF4-FFF2-40B4-BE49-F238E27FC236}">
                <a16:creationId xmlns="" xmlns:a16="http://schemas.microsoft.com/office/drawing/2014/main" id="{EF5527AB-99F7-4E62-88A2-1828CBA288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19974" y="1"/>
            <a:ext cx="2651612" cy="98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9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g_PPT_celes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85" y="1278015"/>
            <a:ext cx="11269425" cy="4283484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455448" y="6288690"/>
            <a:ext cx="11316139" cy="67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Rectangle 1"/>
          <p:cNvSpPr/>
          <p:nvPr userDrawn="1"/>
        </p:nvSpPr>
        <p:spPr>
          <a:xfrm>
            <a:off x="490485" y="1278015"/>
            <a:ext cx="11269425" cy="42834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TextBox 2"/>
          <p:cNvSpPr txBox="1"/>
          <p:nvPr userDrawn="1"/>
        </p:nvSpPr>
        <p:spPr>
          <a:xfrm>
            <a:off x="3927442" y="3109452"/>
            <a:ext cx="4337119" cy="477683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/>
            <a:r>
              <a:rPr lang="es-ES_tradnl" sz="3600" b="1" dirty="0" err="1">
                <a:solidFill>
                  <a:schemeClr val="bg1"/>
                </a:solidFill>
              </a:rPr>
              <a:t>cesc.uchile.cl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486425" y="6441457"/>
            <a:ext cx="3042807" cy="187367"/>
          </a:xfrm>
          <a:prstGeom prst="rect">
            <a:avLst/>
          </a:prstGeom>
        </p:spPr>
        <p:txBody>
          <a:bodyPr vert="horz" wrap="none" lIns="0" tIns="0" rIns="9144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 cap="all" spc="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spc="0" dirty="0"/>
              <a:t>CENTRO DE ESTUDIOS EN SEGURIDAD CIUDADANA</a:t>
            </a:r>
          </a:p>
        </p:txBody>
      </p:sp>
      <p:pic>
        <p:nvPicPr>
          <p:cNvPr id="10" name="Imagen 9" descr="Imagen que contiene alimentos&#10;&#10;Descripción generada automáticamente">
            <a:extLst>
              <a:ext uri="{FF2B5EF4-FFF2-40B4-BE49-F238E27FC236}">
                <a16:creationId xmlns="" xmlns:a16="http://schemas.microsoft.com/office/drawing/2014/main" id="{76D745E7-3980-4C95-88C9-8D6C08369E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19974" y="1"/>
            <a:ext cx="2651612" cy="98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93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175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90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0" r:id="rId5"/>
    <p:sldLayoutId id="2147483662" r:id="rId6"/>
    <p:sldLayoutId id="2147483661" r:id="rId7"/>
    <p:sldLayoutId id="2147483655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emf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mailto:diego.pinol@iap.uchile.cl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="" xmlns:a16="http://schemas.microsoft.com/office/drawing/2014/main" id="{4D11D0E7-A24D-644D-880F-DA8E658347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915" y="2119872"/>
            <a:ext cx="6373626" cy="1221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defTabSz="914400">
              <a:defRPr/>
            </a:pPr>
            <a:r>
              <a:rPr lang="es-ES" sz="3200" b="1" dirty="0" smtClean="0">
                <a:solidFill>
                  <a:srgbClr val="80808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Sesión </a:t>
            </a:r>
            <a:r>
              <a:rPr lang="es-ES" sz="3200" b="1" dirty="0" smtClean="0">
                <a:solidFill>
                  <a:srgbClr val="80808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4</a:t>
            </a:r>
            <a:endParaRPr lang="es-ES" sz="3200" b="1" dirty="0" smtClean="0">
              <a:solidFill>
                <a:srgbClr val="808080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defTabSz="914400">
              <a:defRPr/>
            </a:pPr>
            <a:r>
              <a:rPr lang="es-ES" sz="2800" b="1" dirty="0" smtClean="0">
                <a:solidFill>
                  <a:srgbClr val="80808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Taller Evaluación de impacto</a:t>
            </a:r>
          </a:p>
          <a:p>
            <a:pPr defTabSz="914400">
              <a:defRPr/>
            </a:pPr>
            <a:r>
              <a:rPr lang="es-ES" sz="2800" b="1" dirty="0" smtClean="0">
                <a:solidFill>
                  <a:srgbClr val="80808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Análisis de casos</a:t>
            </a:r>
            <a:endParaRPr lang="es-ES" sz="2800" b="1" dirty="0" smtClean="0">
              <a:solidFill>
                <a:srgbClr val="808080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defTabSz="914400">
              <a:defRPr/>
            </a:pPr>
            <a:endParaRPr lang="es-ES" sz="3200" b="1" dirty="0">
              <a:solidFill>
                <a:srgbClr val="808080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defTabSz="914400">
              <a:defRPr/>
            </a:pPr>
            <a:endParaRPr lang="es-ES" sz="3200" b="1" dirty="0" smtClean="0">
              <a:solidFill>
                <a:srgbClr val="808080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defTabSz="914400">
              <a:defRPr/>
            </a:pPr>
            <a:r>
              <a:rPr lang="es-ES" sz="2400" b="1" dirty="0" smtClean="0">
                <a:solidFill>
                  <a:srgbClr val="80808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Diego Piñol</a:t>
            </a:r>
          </a:p>
          <a:p>
            <a:pPr defTabSz="914400">
              <a:defRPr/>
            </a:pPr>
            <a:r>
              <a:rPr lang="es-ES" sz="2400" b="1" dirty="0" smtClean="0">
                <a:solidFill>
                  <a:srgbClr val="80808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 de septiembre 2022</a:t>
            </a:r>
            <a:endParaRPr lang="es-CL" sz="2400" dirty="0">
              <a:solidFill>
                <a:prstClr val="black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8160449" y="81318"/>
            <a:ext cx="3418999" cy="97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7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magen en blanco y negro&#10;&#10;Descripción generada automáticamente con confianza media">
            <a:extLst>
              <a:ext uri="{FF2B5EF4-FFF2-40B4-BE49-F238E27FC236}">
                <a16:creationId xmlns="" xmlns:a16="http://schemas.microsoft.com/office/drawing/2014/main" id="{35C85EFE-E365-BA43-9641-90725205E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512" y="0"/>
            <a:ext cx="1266072" cy="107958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74513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8713375" y="81318"/>
            <a:ext cx="2866073" cy="8140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8FF4B448-76DA-2945-8B9A-DB418161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560" y="167849"/>
            <a:ext cx="11301747" cy="566738"/>
          </a:xfrm>
        </p:spPr>
        <p:txBody>
          <a:bodyPr/>
          <a:lstStyle/>
          <a:p>
            <a:r>
              <a:rPr lang="es-ES" sz="2800" dirty="0" smtClean="0"/>
              <a:t>CASO 1: PRS</a:t>
            </a:r>
            <a:endParaRPr lang="es-CL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6560" y="1570995"/>
            <a:ext cx="9951259" cy="394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9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magen en blanco y negro&#10;&#10;Descripción generada automáticamente con confianza media">
            <a:extLst>
              <a:ext uri="{FF2B5EF4-FFF2-40B4-BE49-F238E27FC236}">
                <a16:creationId xmlns="" xmlns:a16="http://schemas.microsoft.com/office/drawing/2014/main" id="{35C85EFE-E365-BA43-9641-90725205E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512" y="0"/>
            <a:ext cx="1266072" cy="107958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74513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8713375" y="81318"/>
            <a:ext cx="2866073" cy="8140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8FF4B448-76DA-2945-8B9A-DB418161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560" y="167849"/>
            <a:ext cx="11301747" cy="566738"/>
          </a:xfrm>
        </p:spPr>
        <p:txBody>
          <a:bodyPr/>
          <a:lstStyle/>
          <a:p>
            <a:r>
              <a:rPr lang="es-ES" sz="2800" dirty="0" smtClean="0"/>
              <a:t>CASO 1: PRS</a:t>
            </a:r>
            <a:endParaRPr lang="es-CL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0119" y="1529755"/>
            <a:ext cx="9451849" cy="374563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223231" y="5170661"/>
            <a:ext cx="7737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PROGRAMA LOGRA UNA DISMINUCIÓN DE LA REINCIDENCIA EN TORNO AL 38% 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222820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71500" y="1295400"/>
            <a:ext cx="9677400" cy="120032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s-CL" sz="2400" b="1" dirty="0" smtClean="0">
                <a:solidFill>
                  <a:schemeClr val="bg1"/>
                </a:solidFill>
              </a:rPr>
              <a:t>Diego Piñol Arriagada</a:t>
            </a:r>
          </a:p>
          <a:p>
            <a:pPr marL="0" indent="0">
              <a:buNone/>
            </a:pPr>
            <a:r>
              <a:rPr lang="es-CL" sz="2400" b="1" dirty="0">
                <a:solidFill>
                  <a:schemeClr val="bg1"/>
                </a:solidFill>
                <a:hlinkClick r:id="rId2"/>
              </a:rPr>
              <a:t>d</a:t>
            </a:r>
            <a:r>
              <a:rPr lang="es-CL" sz="2400" b="1" dirty="0" smtClean="0">
                <a:solidFill>
                  <a:schemeClr val="bg1"/>
                </a:solidFill>
                <a:hlinkClick r:id="rId2"/>
              </a:rPr>
              <a:t>iego.pinol@iap.uchile.cl</a:t>
            </a:r>
            <a:endParaRPr lang="es-CL" sz="2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s-CL" sz="2400" b="1" dirty="0" smtClean="0">
                <a:solidFill>
                  <a:schemeClr val="bg1"/>
                </a:solidFill>
              </a:rPr>
              <a:t>981340982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3406435" y="3038654"/>
            <a:ext cx="5029764" cy="1428571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8724900" y="114300"/>
            <a:ext cx="3114675" cy="952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59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magen en blanco y negro&#10;&#10;Descripción generada automáticamente con confianza media">
            <a:extLst>
              <a:ext uri="{FF2B5EF4-FFF2-40B4-BE49-F238E27FC236}">
                <a16:creationId xmlns="" xmlns:a16="http://schemas.microsoft.com/office/drawing/2014/main" id="{35C85EFE-E365-BA43-9641-90725205E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512" y="0"/>
            <a:ext cx="1266072" cy="107958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74513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8713375" y="81318"/>
            <a:ext cx="2866073" cy="8140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8FF4B448-76DA-2945-8B9A-DB418161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560" y="167849"/>
            <a:ext cx="11301747" cy="566738"/>
          </a:xfrm>
        </p:spPr>
        <p:txBody>
          <a:bodyPr/>
          <a:lstStyle/>
          <a:p>
            <a:r>
              <a:rPr lang="es-ES" sz="2800" dirty="0" smtClean="0"/>
              <a:t>CASO 1: PRS</a:t>
            </a:r>
            <a:endParaRPr lang="es-CL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2189" y="902436"/>
            <a:ext cx="8099489" cy="527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69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magen en blanco y negro&#10;&#10;Descripción generada automáticamente con confianza media">
            <a:extLst>
              <a:ext uri="{FF2B5EF4-FFF2-40B4-BE49-F238E27FC236}">
                <a16:creationId xmlns="" xmlns:a16="http://schemas.microsoft.com/office/drawing/2014/main" id="{35C85EFE-E365-BA43-9641-90725205E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512" y="0"/>
            <a:ext cx="1266072" cy="107958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74513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8713375" y="81318"/>
            <a:ext cx="2866073" cy="8140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8FF4B448-76DA-2945-8B9A-DB418161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560" y="167849"/>
            <a:ext cx="11301747" cy="566738"/>
          </a:xfrm>
        </p:spPr>
        <p:txBody>
          <a:bodyPr/>
          <a:lstStyle/>
          <a:p>
            <a:r>
              <a:rPr lang="es-ES" sz="2800" dirty="0" smtClean="0"/>
              <a:t>CASO 1: PRS</a:t>
            </a:r>
            <a:endParaRPr lang="es-CL" sz="28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9101" y="1079589"/>
            <a:ext cx="9108287" cy="512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4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magen en blanco y negro&#10;&#10;Descripción generada automáticamente con confianza media">
            <a:extLst>
              <a:ext uri="{FF2B5EF4-FFF2-40B4-BE49-F238E27FC236}">
                <a16:creationId xmlns="" xmlns:a16="http://schemas.microsoft.com/office/drawing/2014/main" id="{35C85EFE-E365-BA43-9641-90725205E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512" y="0"/>
            <a:ext cx="1266072" cy="107958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74513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8713375" y="81318"/>
            <a:ext cx="2866073" cy="8140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8FF4B448-76DA-2945-8B9A-DB418161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560" y="167849"/>
            <a:ext cx="11301747" cy="566738"/>
          </a:xfrm>
        </p:spPr>
        <p:txBody>
          <a:bodyPr/>
          <a:lstStyle/>
          <a:p>
            <a:r>
              <a:rPr lang="es-ES" sz="2800" dirty="0" smtClean="0"/>
              <a:t>CASO 1: PRS</a:t>
            </a:r>
            <a:endParaRPr lang="es-CL" sz="2800" dirty="0"/>
          </a:p>
        </p:txBody>
      </p:sp>
      <p:sp>
        <p:nvSpPr>
          <p:cNvPr id="7" name="Marcador de contenido 4"/>
          <p:cNvSpPr txBox="1">
            <a:spLocks/>
          </p:cNvSpPr>
          <p:nvPr/>
        </p:nvSpPr>
        <p:spPr>
          <a:xfrm>
            <a:off x="654148" y="1340768"/>
            <a:ext cx="10796954" cy="4937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s-CL" sz="2800" b="1" dirty="0" smtClean="0"/>
              <a:t>Limitantes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CL" sz="2400" dirty="0" smtClean="0"/>
              <a:t>No toda la población penal, hasta el año 2014, posee evaluación del riesgo de reincidencia, que debiera ser la variable central de comparación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CL" sz="2400" dirty="0" smtClean="0"/>
              <a:t>En muy pocos casos de los usuarios del programa se tiene evaluación del riesgo de reincidencia previo al egreso de éste, impide observar el cambio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CL" sz="2400" dirty="0" smtClean="0"/>
              <a:t>No se cuenta con medición de reincidencia periódica en Gendarmería, lo que supone configurar una medición para efectos de la evaluación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CL" sz="2400" dirty="0" smtClean="0"/>
              <a:t>Sesgos de autoselección, ingreso al programa supone voluntariedad, no posee asignación aleatoria (que es lo ideal) para contrarrestar este efecto</a:t>
            </a:r>
          </a:p>
          <a:p>
            <a:pPr algn="just"/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103921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magen en blanco y negro&#10;&#10;Descripción generada automáticamente con confianza media">
            <a:extLst>
              <a:ext uri="{FF2B5EF4-FFF2-40B4-BE49-F238E27FC236}">
                <a16:creationId xmlns="" xmlns:a16="http://schemas.microsoft.com/office/drawing/2014/main" id="{35C85EFE-E365-BA43-9641-90725205E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512" y="0"/>
            <a:ext cx="1266072" cy="107958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74513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8713375" y="81318"/>
            <a:ext cx="2866073" cy="8140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8FF4B448-76DA-2945-8B9A-DB418161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560" y="167849"/>
            <a:ext cx="11301747" cy="566738"/>
          </a:xfrm>
        </p:spPr>
        <p:txBody>
          <a:bodyPr/>
          <a:lstStyle/>
          <a:p>
            <a:r>
              <a:rPr lang="es-ES" sz="2800" dirty="0" smtClean="0"/>
              <a:t>CASO 1: PRS</a:t>
            </a:r>
            <a:endParaRPr lang="es-CL" sz="2800" dirty="0"/>
          </a:p>
        </p:txBody>
      </p:sp>
      <p:sp>
        <p:nvSpPr>
          <p:cNvPr id="7" name="Marcador de contenido 4"/>
          <p:cNvSpPr txBox="1">
            <a:spLocks/>
          </p:cNvSpPr>
          <p:nvPr/>
        </p:nvSpPr>
        <p:spPr>
          <a:xfrm>
            <a:off x="654148" y="1247438"/>
            <a:ext cx="10796954" cy="4937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s-CL" sz="2800" b="1" dirty="0" smtClean="0"/>
              <a:t>Limitantes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000" dirty="0"/>
              <a:t>Medición robusta de la reincidencia debiera contemplar solicitud de registro a CAPJ, para evitar pérdidas por eliminación de antecedentes y contar con RUC para eliminar </a:t>
            </a:r>
            <a:r>
              <a:rPr lang="es-ES" sz="2000" dirty="0" err="1"/>
              <a:t>pseudo</a:t>
            </a:r>
            <a:r>
              <a:rPr lang="es-ES" sz="2000" dirty="0"/>
              <a:t>-reincidencia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000" dirty="0"/>
              <a:t>Se utilizan registros de bases de datos de Gendarmería para estimar la reincidencia, encontrándose diversos obstáculos para una adecuada estimación:</a:t>
            </a:r>
          </a:p>
          <a:p>
            <a:pPr marL="900113" indent="-457200" algn="just">
              <a:buFont typeface="Arial" panose="020B0604020202020204" pitchFamily="34" charset="0"/>
              <a:buChar char="•"/>
            </a:pPr>
            <a:r>
              <a:rPr lang="es-ES" sz="2000" dirty="0"/>
              <a:t>Lógica ingreso/egreso es de tipo administrativo</a:t>
            </a:r>
          </a:p>
          <a:p>
            <a:pPr marL="900113" indent="-457200" algn="just">
              <a:buFont typeface="Arial" panose="020B0604020202020204" pitchFamily="34" charset="0"/>
              <a:buChar char="•"/>
            </a:pPr>
            <a:r>
              <a:rPr lang="es-ES" sz="2000" dirty="0"/>
              <a:t>Misma causa y mismo sujeto puede tener más de 20 egresos el mismo día</a:t>
            </a:r>
          </a:p>
          <a:p>
            <a:pPr marL="900113" indent="-457200" algn="just">
              <a:buFont typeface="Arial" panose="020B0604020202020204" pitchFamily="34" charset="0"/>
              <a:buChar char="•"/>
            </a:pPr>
            <a:r>
              <a:rPr lang="es-ES" sz="2000" dirty="0"/>
              <a:t>Mismo sujeto puede egresar por diferentes causas el mismo día</a:t>
            </a:r>
          </a:p>
          <a:p>
            <a:pPr marL="900113" indent="-457200" algn="just">
              <a:buFont typeface="Arial" panose="020B0604020202020204" pitchFamily="34" charset="0"/>
              <a:buChar char="•"/>
            </a:pPr>
            <a:r>
              <a:rPr lang="es-ES" sz="2000" dirty="0"/>
              <a:t>Sujetos con egresos anteriores a “fecha ejecutoria”</a:t>
            </a:r>
          </a:p>
          <a:p>
            <a:pPr marL="900113" indent="-457200" algn="just">
              <a:buFont typeface="Arial" panose="020B0604020202020204" pitchFamily="34" charset="0"/>
              <a:buChar char="•"/>
            </a:pPr>
            <a:r>
              <a:rPr lang="es-ES" sz="2000" dirty="0"/>
              <a:t>Campos vacíos en fecha ejecutoria</a:t>
            </a:r>
          </a:p>
          <a:p>
            <a:pPr marL="900113" indent="-457200" algn="just">
              <a:buFont typeface="Arial" panose="020B0604020202020204" pitchFamily="34" charset="0"/>
              <a:buChar char="•"/>
            </a:pPr>
            <a:r>
              <a:rPr lang="es-ES" sz="2000" dirty="0"/>
              <a:t>Inconsistencias observadas en la fusión de base de datos “ingresos/egresos” con base de datos del Programa</a:t>
            </a:r>
          </a:p>
          <a:p>
            <a:pPr algn="just"/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95692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magen en blanco y negro&#10;&#10;Descripción generada automáticamente con confianza media">
            <a:extLst>
              <a:ext uri="{FF2B5EF4-FFF2-40B4-BE49-F238E27FC236}">
                <a16:creationId xmlns="" xmlns:a16="http://schemas.microsoft.com/office/drawing/2014/main" id="{35C85EFE-E365-BA43-9641-90725205E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512" y="0"/>
            <a:ext cx="1266072" cy="107958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74513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8713375" y="81318"/>
            <a:ext cx="2866073" cy="8140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8FF4B448-76DA-2945-8B9A-DB418161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560" y="167849"/>
            <a:ext cx="11301747" cy="566738"/>
          </a:xfrm>
        </p:spPr>
        <p:txBody>
          <a:bodyPr/>
          <a:lstStyle/>
          <a:p>
            <a:r>
              <a:rPr lang="es-ES" sz="2800" dirty="0" smtClean="0"/>
              <a:t>CASO 1: PRS</a:t>
            </a:r>
            <a:endParaRPr lang="es-CL" sz="2800" dirty="0"/>
          </a:p>
        </p:txBody>
      </p:sp>
      <p:sp>
        <p:nvSpPr>
          <p:cNvPr id="8" name="Marcador de contenido 4"/>
          <p:cNvSpPr txBox="1">
            <a:spLocks/>
          </p:cNvSpPr>
          <p:nvPr/>
        </p:nvSpPr>
        <p:spPr>
          <a:xfrm>
            <a:off x="553524" y="1247438"/>
            <a:ext cx="5479366" cy="4937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just">
              <a:spcBef>
                <a:spcPts val="600"/>
              </a:spcBef>
              <a:buClr>
                <a:schemeClr val="accent1"/>
              </a:buClr>
            </a:pPr>
            <a:r>
              <a:rPr lang="es-MX" sz="2200" b="1" dirty="0" smtClean="0"/>
              <a:t>Estimación mediante </a:t>
            </a:r>
            <a:r>
              <a:rPr lang="es-MX" sz="2200" b="1" dirty="0" err="1" smtClean="0"/>
              <a:t>Matching</a:t>
            </a:r>
            <a:endParaRPr lang="es-MX" sz="2200" b="1" dirty="0" smtClean="0"/>
          </a:p>
          <a:p>
            <a:pPr marL="0" lvl="1" algn="just">
              <a:spcBef>
                <a:spcPts val="600"/>
              </a:spcBef>
              <a:buClr>
                <a:schemeClr val="accent1"/>
              </a:buClr>
            </a:pPr>
            <a:r>
              <a:rPr lang="es-MX" sz="2200" dirty="0" smtClean="0"/>
              <a:t>Subconjunto de tratados y controles seleccionados en razón a cercanía entre pares calculada mediante </a:t>
            </a:r>
            <a:r>
              <a:rPr lang="es-MX" sz="2200" dirty="0" err="1" smtClean="0"/>
              <a:t>Propensity</a:t>
            </a:r>
            <a:r>
              <a:rPr lang="es-MX" sz="2200" dirty="0" smtClean="0"/>
              <a:t> Score </a:t>
            </a:r>
            <a:r>
              <a:rPr lang="es-MX" sz="2200" dirty="0" err="1" smtClean="0"/>
              <a:t>Matching</a:t>
            </a:r>
            <a:r>
              <a:rPr lang="es-MX" sz="2200" dirty="0" smtClean="0"/>
              <a:t>, variables utilizadas para el pareo:</a:t>
            </a:r>
          </a:p>
          <a:p>
            <a:pPr marL="715963" lvl="1" indent="-452438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MX" sz="2200" dirty="0" smtClean="0"/>
              <a:t>Sexo (eliminación preliminar de mujeres)</a:t>
            </a:r>
          </a:p>
          <a:p>
            <a:pPr marL="715963" lvl="1" indent="-452438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MX" sz="2200" dirty="0" smtClean="0"/>
              <a:t>Nacionalidad</a:t>
            </a:r>
          </a:p>
          <a:p>
            <a:pPr marL="715963" lvl="1" indent="-452438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MX" sz="2200" dirty="0" smtClean="0"/>
              <a:t>Edad</a:t>
            </a:r>
          </a:p>
          <a:p>
            <a:pPr marL="715963" lvl="1" indent="-452438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MX" sz="2200" dirty="0" smtClean="0"/>
              <a:t>Compromiso delictual</a:t>
            </a:r>
          </a:p>
          <a:p>
            <a:pPr marL="715963" lvl="1" indent="-452438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s-MX" sz="2200" dirty="0" smtClean="0"/>
              <a:t>No se utiliza unidad penal, ya que suponía la pérdida de muchos posibles casos a parear</a:t>
            </a:r>
          </a:p>
          <a:p>
            <a:pPr algn="just"/>
            <a:endParaRPr lang="es-CL" sz="2000" dirty="0"/>
          </a:p>
        </p:txBody>
      </p:sp>
      <p:sp>
        <p:nvSpPr>
          <p:cNvPr id="9" name="Rectángulo 8"/>
          <p:cNvSpPr/>
          <p:nvPr/>
        </p:nvSpPr>
        <p:spPr>
          <a:xfrm>
            <a:off x="7645033" y="2490695"/>
            <a:ext cx="27228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solidFill>
                  <a:schemeClr val="tx2">
                    <a:lumMod val="75000"/>
                  </a:schemeClr>
                </a:solidFill>
              </a:rPr>
              <a:t>¿QUÉ VARIABLES FALTAN?</a:t>
            </a:r>
            <a:endParaRPr lang="es-CL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17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magen en blanco y negro&#10;&#10;Descripción generada automáticamente con confianza media">
            <a:extLst>
              <a:ext uri="{FF2B5EF4-FFF2-40B4-BE49-F238E27FC236}">
                <a16:creationId xmlns="" xmlns:a16="http://schemas.microsoft.com/office/drawing/2014/main" id="{35C85EFE-E365-BA43-9641-90725205E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512" y="0"/>
            <a:ext cx="1266072" cy="107958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74513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8713375" y="81318"/>
            <a:ext cx="2866073" cy="8140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8FF4B448-76DA-2945-8B9A-DB418161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560" y="167849"/>
            <a:ext cx="11301747" cy="566738"/>
          </a:xfrm>
        </p:spPr>
        <p:txBody>
          <a:bodyPr/>
          <a:lstStyle/>
          <a:p>
            <a:r>
              <a:rPr lang="es-ES" sz="2800" dirty="0" smtClean="0"/>
              <a:t>CASO 1: PRS</a:t>
            </a:r>
            <a:endParaRPr lang="es-CL" sz="28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2450207"/>
              </p:ext>
            </p:extLst>
          </p:nvPr>
        </p:nvGraphicFramePr>
        <p:xfrm>
          <a:off x="1069143" y="2222691"/>
          <a:ext cx="4447027" cy="2736152"/>
        </p:xfrm>
        <a:graphic>
          <a:graphicData uri="http://schemas.openxmlformats.org/drawingml/2006/table">
            <a:tbl>
              <a:tblPr firstRow="1" firstCol="1" bandRow="1"/>
              <a:tblGrid>
                <a:gridCol w="2591845"/>
                <a:gridCol w="1855182"/>
              </a:tblGrid>
              <a:tr h="6067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Rango de días de permanencia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03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 días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4,2%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180 días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23,3%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365 días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45,4%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545 días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66,6%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730 días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77,6%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1095 días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85,0%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3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1460 días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86,4%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1226391" y="1521368"/>
            <a:ext cx="4084003" cy="425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C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Días de permanencia en el programa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544570"/>
              </p:ext>
            </p:extLst>
          </p:nvPr>
        </p:nvGraphicFramePr>
        <p:xfrm>
          <a:off x="7539086" y="2397513"/>
          <a:ext cx="3191070" cy="2523744"/>
        </p:xfrm>
        <a:graphic>
          <a:graphicData uri="http://schemas.openxmlformats.org/drawingml/2006/table">
            <a:tbl>
              <a:tblPr firstRow="1" firstCol="1" bandRow="1"/>
              <a:tblGrid>
                <a:gridCol w="1233635"/>
                <a:gridCol w="1957435"/>
              </a:tblGrid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Año egreso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Promedio de días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2008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159,9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2009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348,7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2010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472,4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2011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450,7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502,5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400,2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2014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385,1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6995862" y="1602608"/>
            <a:ext cx="427751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C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Promedio de días según año de egreso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3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magen en blanco y negro&#10;&#10;Descripción generada automáticamente con confianza media">
            <a:extLst>
              <a:ext uri="{FF2B5EF4-FFF2-40B4-BE49-F238E27FC236}">
                <a16:creationId xmlns="" xmlns:a16="http://schemas.microsoft.com/office/drawing/2014/main" id="{35C85EFE-E365-BA43-9641-90725205E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512" y="0"/>
            <a:ext cx="1266072" cy="107958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74513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8713375" y="81318"/>
            <a:ext cx="2866073" cy="8140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8FF4B448-76DA-2945-8B9A-DB418161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560" y="167849"/>
            <a:ext cx="11301747" cy="566738"/>
          </a:xfrm>
        </p:spPr>
        <p:txBody>
          <a:bodyPr/>
          <a:lstStyle/>
          <a:p>
            <a:r>
              <a:rPr lang="es-ES" sz="2800" dirty="0" smtClean="0"/>
              <a:t>CASO 1: PRS</a:t>
            </a:r>
            <a:endParaRPr lang="es-CL" sz="2800" dirty="0"/>
          </a:p>
        </p:txBody>
      </p:sp>
      <p:sp>
        <p:nvSpPr>
          <p:cNvPr id="3" name="Rectángulo 2"/>
          <p:cNvSpPr/>
          <p:nvPr/>
        </p:nvSpPr>
        <p:spPr>
          <a:xfrm>
            <a:off x="326723" y="1521368"/>
            <a:ext cx="5742662" cy="425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Permanencia en el programa según causal de egreso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905488" y="1453697"/>
            <a:ext cx="4450898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Participación </a:t>
            </a:r>
            <a:r>
              <a:rPr lang="es-ES" sz="2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 </a:t>
            </a:r>
            <a:r>
              <a:rPr lang="es-E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módulos del programa</a:t>
            </a:r>
            <a:endParaRPr lang="es-C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575323"/>
              </p:ext>
            </p:extLst>
          </p:nvPr>
        </p:nvGraphicFramePr>
        <p:xfrm>
          <a:off x="6414868" y="2152355"/>
          <a:ext cx="5247249" cy="3724348"/>
        </p:xfrm>
        <a:graphic>
          <a:graphicData uri="http://schemas.openxmlformats.org/drawingml/2006/table">
            <a:tbl>
              <a:tblPr firstRow="1" firstCol="1" bandRow="1"/>
              <a:tblGrid>
                <a:gridCol w="1533378"/>
                <a:gridCol w="1351374"/>
                <a:gridCol w="1202546"/>
                <a:gridCol w="1159951"/>
              </a:tblGrid>
              <a:tr h="18315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Módulo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Días promedio de permanencia por usuario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Número de sesiones promedio por usuario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Logro promedio en el módulo para cada usuario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</a:tr>
              <a:tr h="308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Motivacional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58,3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10,4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48,4%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Socio-ocupacional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70,2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23,5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77,1%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Prevención Selectiva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70,5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9,8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62,7%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82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Psicosocial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152,0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14,8</a:t>
                      </a:r>
                      <a:endParaRPr lang="es-CL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74,3%</a:t>
                      </a:r>
                      <a:endParaRPr lang="es-C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72074"/>
              </p:ext>
            </p:extLst>
          </p:nvPr>
        </p:nvGraphicFramePr>
        <p:xfrm>
          <a:off x="670953" y="2138288"/>
          <a:ext cx="5194877" cy="3645408"/>
        </p:xfrm>
        <a:graphic>
          <a:graphicData uri="http://schemas.openxmlformats.org/drawingml/2006/table">
            <a:tbl>
              <a:tblPr firstRow="1" firstCol="1" bandRow="1"/>
              <a:tblGrid>
                <a:gridCol w="2359632"/>
                <a:gridCol w="1747129"/>
                <a:gridCol w="1088116"/>
              </a:tblGrid>
              <a:tr h="21961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Causal de egreso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Tiempo en días en el programa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</a:tr>
              <a:tr h="198120">
                <a:tc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Media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Componente 2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523,60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729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Fallecido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256,00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Falta al Régimen Interno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259,97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877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Hospitalización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362,20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Libertad Condicional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508,64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185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Libertad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618,63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170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Quebrantamiento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606,03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Renuncia Voluntaria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200,07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392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Término Condena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514,26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494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Traslado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335,87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583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394,07</a:t>
                      </a:r>
                      <a:endParaRPr lang="es-C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3517</a:t>
                      </a:r>
                      <a:endParaRPr lang="es-C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670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 descr="Imagen en blanco y negro&#10;&#10;Descripción generada automáticamente con confianza media">
            <a:extLst>
              <a:ext uri="{FF2B5EF4-FFF2-40B4-BE49-F238E27FC236}">
                <a16:creationId xmlns="" xmlns:a16="http://schemas.microsoft.com/office/drawing/2014/main" id="{35C85EFE-E365-BA43-9641-90725205E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512" y="0"/>
            <a:ext cx="1266072" cy="107958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74513"/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8713375" y="81318"/>
            <a:ext cx="2866073" cy="814032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8FF4B448-76DA-2945-8B9A-DB418161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560" y="167849"/>
            <a:ext cx="11301747" cy="566738"/>
          </a:xfrm>
        </p:spPr>
        <p:txBody>
          <a:bodyPr/>
          <a:lstStyle/>
          <a:p>
            <a:r>
              <a:rPr lang="es-ES" sz="2800" dirty="0" smtClean="0"/>
              <a:t>CASO 1: PRS</a:t>
            </a:r>
            <a:endParaRPr lang="es-CL" sz="28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88689" y="1772529"/>
            <a:ext cx="9691193" cy="384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3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 marL="0" indent="0">
          <a:buNone/>
          <a:defRPr sz="3600" b="1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3399</TotalTime>
  <Words>526</Words>
  <Application>Microsoft Office PowerPoint</Application>
  <PresentationFormat>Panorámica</PresentationFormat>
  <Paragraphs>146</Paragraphs>
  <Slides>12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MS Mincho</vt:lpstr>
      <vt:lpstr>Times New Roman</vt:lpstr>
      <vt:lpstr>Wingdings</vt:lpstr>
      <vt:lpstr>Office Theme</vt:lpstr>
      <vt:lpstr>Presentación de PowerPoint</vt:lpstr>
      <vt:lpstr>CASO 1: PRS</vt:lpstr>
      <vt:lpstr>CASO 1: PRS</vt:lpstr>
      <vt:lpstr>CASO 1: PRS</vt:lpstr>
      <vt:lpstr>CASO 1: PRS</vt:lpstr>
      <vt:lpstr>CASO 1: PRS</vt:lpstr>
      <vt:lpstr>CASO 1: PRS</vt:lpstr>
      <vt:lpstr>CASO 1: PRS</vt:lpstr>
      <vt:lpstr>CASO 1: PRS</vt:lpstr>
      <vt:lpstr>CASO 1: PRS</vt:lpstr>
      <vt:lpstr>CASO 1: PRS</vt:lpstr>
      <vt:lpstr>Presentación de PowerPoint</vt:lpstr>
    </vt:vector>
  </TitlesOfParts>
  <Company>CESC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 Peredo</dc:creator>
  <cp:lastModifiedBy>Cuenta Microsoft</cp:lastModifiedBy>
  <cp:revision>71</cp:revision>
  <cp:lastPrinted>2021-01-14T17:32:03Z</cp:lastPrinted>
  <dcterms:created xsi:type="dcterms:W3CDTF">2018-06-05T20:00:48Z</dcterms:created>
  <dcterms:modified xsi:type="dcterms:W3CDTF">2022-09-10T11:23:28Z</dcterms:modified>
</cp:coreProperties>
</file>